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1"/>
  </p:notesMasterIdLst>
  <p:handoutMasterIdLst>
    <p:handoutMasterId r:id="rId42"/>
  </p:handoutMasterIdLst>
  <p:sldIdLst>
    <p:sldId id="256" r:id="rId2"/>
    <p:sldId id="608" r:id="rId3"/>
    <p:sldId id="628" r:id="rId4"/>
    <p:sldId id="668" r:id="rId5"/>
    <p:sldId id="651" r:id="rId6"/>
    <p:sldId id="652" r:id="rId7"/>
    <p:sldId id="277" r:id="rId8"/>
    <p:sldId id="259" r:id="rId9"/>
    <p:sldId id="261" r:id="rId10"/>
    <p:sldId id="456" r:id="rId11"/>
    <p:sldId id="514" r:id="rId12"/>
    <p:sldId id="685" r:id="rId13"/>
    <p:sldId id="272" r:id="rId14"/>
    <p:sldId id="273" r:id="rId15"/>
    <p:sldId id="274" r:id="rId16"/>
    <p:sldId id="270" r:id="rId17"/>
    <p:sldId id="271" r:id="rId18"/>
    <p:sldId id="267" r:id="rId19"/>
    <p:sldId id="686" r:id="rId20"/>
    <p:sldId id="268" r:id="rId21"/>
    <p:sldId id="687" r:id="rId22"/>
    <p:sldId id="688" r:id="rId23"/>
    <p:sldId id="689" r:id="rId24"/>
    <p:sldId id="690" r:id="rId25"/>
    <p:sldId id="691" r:id="rId26"/>
    <p:sldId id="275" r:id="rId27"/>
    <p:sldId id="692" r:id="rId28"/>
    <p:sldId id="678" r:id="rId29"/>
    <p:sldId id="679" r:id="rId30"/>
    <p:sldId id="680" r:id="rId31"/>
    <p:sldId id="681" r:id="rId32"/>
    <p:sldId id="682" r:id="rId33"/>
    <p:sldId id="683" r:id="rId34"/>
    <p:sldId id="684" r:id="rId35"/>
    <p:sldId id="269" r:id="rId36"/>
    <p:sldId id="333" r:id="rId37"/>
    <p:sldId id="337" r:id="rId38"/>
    <p:sldId id="457" r:id="rId39"/>
    <p:sldId id="640" r:id="rId4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7EB76776-6DAE-CD4E-AC19-A255EC21F560}">
          <p14:sldIdLst>
            <p14:sldId id="256"/>
            <p14:sldId id="608"/>
            <p14:sldId id="628"/>
            <p14:sldId id="668"/>
            <p14:sldId id="651"/>
            <p14:sldId id="652"/>
            <p14:sldId id="277"/>
            <p14:sldId id="259"/>
            <p14:sldId id="261"/>
            <p14:sldId id="456"/>
            <p14:sldId id="514"/>
          </p14:sldIdLst>
        </p14:section>
        <p14:section name="Students" id="{84F52804-64F4-CB47-9023-0EDA6C576457}">
          <p14:sldIdLst>
            <p14:sldId id="685"/>
            <p14:sldId id="272"/>
            <p14:sldId id="273"/>
            <p14:sldId id="274"/>
            <p14:sldId id="270"/>
            <p14:sldId id="271"/>
            <p14:sldId id="267"/>
            <p14:sldId id="686"/>
            <p14:sldId id="268"/>
            <p14:sldId id="687"/>
            <p14:sldId id="688"/>
            <p14:sldId id="689"/>
            <p14:sldId id="690"/>
            <p14:sldId id="691"/>
            <p14:sldId id="275"/>
            <p14:sldId id="692"/>
            <p14:sldId id="678"/>
            <p14:sldId id="679"/>
            <p14:sldId id="680"/>
            <p14:sldId id="681"/>
            <p14:sldId id="682"/>
            <p14:sldId id="683"/>
            <p14:sldId id="684"/>
          </p14:sldIdLst>
        </p14:section>
        <p14:section name="Common" id="{4398CC09-09ED-9647-AF50-6E929D7AC35E}">
          <p14:sldIdLst>
            <p14:sldId id="269"/>
            <p14:sldId id="333"/>
            <p14:sldId id="337"/>
            <p14:sldId id="457"/>
            <p14:sldId id="64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ney, Fiona H" initials="HFH" lastIdx="5" clrIdx="0"/>
  <p:cmAuthor id="1" name="amy orozco" initials="ao" lastIdx="6" clrIdx="1"/>
  <p:cmAuthor id="2" name="Orozco, Amy F." initials="OF" lastIdx="2" clrIdx="2">
    <p:extLst>
      <p:ext uri="{19B8F6BF-5375-455C-9EA6-DF929625EA0E}">
        <p15:presenceInfo xmlns:p15="http://schemas.microsoft.com/office/powerpoint/2012/main" userId="S::aforozco@wpi.edu::10636e92-24fe-4a8d-ba7a-7cc1a7cc08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968" autoAdjust="0"/>
    <p:restoredTop sz="81456" autoAdjust="0"/>
  </p:normalViewPr>
  <p:slideViewPr>
    <p:cSldViewPr snapToGrid="0" snapToObjects="1">
      <p:cViewPr varScale="1">
        <p:scale>
          <a:sx n="136" d="100"/>
          <a:sy n="136" d="100"/>
        </p:scale>
        <p:origin x="920" y="184"/>
      </p:cViewPr>
      <p:guideLst>
        <p:guide orient="horz" pos="1620"/>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9/26/22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9/26/22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What is the point</a:t>
            </a:r>
            <a:r>
              <a:rPr lang="en-US" baseline="0" dirty="0">
                <a:latin typeface="Arial" pitchFamily="-109" charset="0"/>
                <a:ea typeface="ＭＳ Ｐゴシック" pitchFamily="-109" charset="-128"/>
                <a:cs typeface="ＭＳ Ｐゴシック" pitchFamily="-109" charset="-128"/>
              </a:rPr>
              <a:t> of this assignment? (Did SW Teams from the reading pick good test strategies? Will you be able to support your choices if something goes wrong?)</a:t>
            </a:r>
            <a:endParaRPr lang="en-US" dirty="0">
              <a:latin typeface="Arial" pitchFamily="-109" charset="0"/>
              <a:ea typeface="ＭＳ Ｐゴシック" pitchFamily="-109" charset="-128"/>
              <a:cs typeface="ＭＳ Ｐゴシック" pitchFamily="-109" charset="-128"/>
            </a:endParaRP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What errors? – Have student record list</a:t>
            </a:r>
            <a:r>
              <a:rPr lang="en-US" baseline="0" dirty="0">
                <a:latin typeface="Arial" pitchFamily="-109" charset="0"/>
                <a:ea typeface="ＭＳ Ｐゴシック" pitchFamily="-109" charset="-128"/>
                <a:cs typeface="ＭＳ Ｐゴシック" pitchFamily="-109" charset="-128"/>
              </a:rPr>
              <a:t> on board</a:t>
            </a:r>
            <a:endParaRPr lang="en-US" dirty="0">
              <a:latin typeface="Arial" pitchFamily="-109" charset="0"/>
              <a:ea typeface="ＭＳ Ｐゴシック" pitchFamily="-109" charset="-128"/>
              <a:cs typeface="ＭＳ Ｐゴシック" pitchFamily="-109" charset="-128"/>
            </a:endParaRP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Who looked for directions on how to test currency?</a:t>
            </a:r>
          </a:p>
          <a:p>
            <a:pPr marL="171450" indent="-171450" eaLnBrk="1" hangingPunct="1">
              <a:buFontTx/>
              <a:buChar char="-"/>
            </a:pPr>
            <a:endParaRPr lang="en-US"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MSNBC on Denver's Automated Baggage System 2010-08-23 (2:27)</a:t>
            </a:r>
            <a:endParaRPr lang="en-US" dirty="0"/>
          </a:p>
          <a:p>
            <a:r>
              <a:rPr lang="en-US" dirty="0"/>
              <a:t>https://</a:t>
            </a:r>
            <a:r>
              <a:rPr lang="en-US" dirty="0" err="1"/>
              <a:t>www.youtube.com</a:t>
            </a:r>
            <a:r>
              <a:rPr lang="en-US" dirty="0"/>
              <a:t>/</a:t>
            </a:r>
            <a:r>
              <a:rPr lang="en-US" dirty="0" err="1"/>
              <a:t>watch?v</a:t>
            </a:r>
            <a:r>
              <a:rPr lang="en-US" dirty="0"/>
              <a:t>=xx8f4x6C_KY</a:t>
            </a:r>
          </a:p>
          <a:p>
            <a:r>
              <a:rPr lang="en-US" dirty="0"/>
              <a:t>Accessed 2019-04-09</a:t>
            </a:r>
          </a:p>
          <a:p>
            <a:r>
              <a:rPr lang="en-US" dirty="0"/>
              <a:t>No Discussion Board</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 crashes stem from human error</a:t>
            </a:r>
          </a:p>
          <a:p>
            <a:r>
              <a:rPr lang="en-US" dirty="0"/>
              <a:t>	Although code is written by humans it allows testing to be done before hand and acts like a cautionary preventative measure</a:t>
            </a:r>
          </a:p>
          <a:p>
            <a:r>
              <a:rPr lang="en-US" dirty="0"/>
              <a:t>Fewer crashes due to cars having built in computer modules which allow the computer to react faster than the human body by roughly 10million factor</a:t>
            </a:r>
          </a:p>
          <a:p>
            <a:r>
              <a:rPr lang="en-US" dirty="0"/>
              <a:t>	As shown in the picture as more miles are driven with self driving cars and software and hardware get better reaction time and identification obstacles/collision gets better allowing fewer accidents caused by humans simply being humans</a:t>
            </a:r>
          </a:p>
          <a:p>
            <a:r>
              <a:rPr lang="en-US" dirty="0"/>
              <a:t>Different levels of automation level 3 is the most accident prone due to human/machine compatibility</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656229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are scared of self driving cars due to the widespread media coverage </a:t>
            </a:r>
          </a:p>
          <a:p>
            <a:r>
              <a:rPr lang="en-US" dirty="0"/>
              <a:t>Cars are highest percentage of dying when you get in one then anything else</a:t>
            </a:r>
          </a:p>
          <a:p>
            <a:r>
              <a:rPr lang="en-US" dirty="0"/>
              <a:t>First person to ever get charged with negligent homicide </a:t>
            </a:r>
            <a:r>
              <a:rPr lang="en-US" b="0" i="0" dirty="0">
                <a:solidFill>
                  <a:srgbClr val="212529"/>
                </a:solidFill>
                <a:effectLst/>
                <a:latin typeface="Inter"/>
              </a:rPr>
              <a:t>Rafaela Vasquez</a:t>
            </a:r>
          </a:p>
          <a:p>
            <a:r>
              <a:rPr lang="en-US" b="0" i="0" dirty="0">
                <a:solidFill>
                  <a:srgbClr val="212529"/>
                </a:solidFill>
                <a:effectLst/>
                <a:latin typeface="Inter"/>
              </a:rPr>
              <a:t>This was a tier 3 automation (will get into next slide)</a:t>
            </a:r>
          </a:p>
          <a:p>
            <a:r>
              <a:rPr lang="en-US" b="0" i="0" dirty="0">
                <a:solidFill>
                  <a:srgbClr val="212529"/>
                </a:solidFill>
                <a:effectLst/>
                <a:latin typeface="Inter"/>
              </a:rPr>
              <a:t>Humans are afraid to give control away due to the inherent need to control everything and having little faith in new technology – “new technology is like magic”</a:t>
            </a:r>
          </a:p>
          <a:p>
            <a:r>
              <a:rPr lang="en-US" b="0" i="0" dirty="0">
                <a:solidFill>
                  <a:srgbClr val="212529"/>
                </a:solidFill>
                <a:effectLst/>
                <a:latin typeface="Inter"/>
              </a:rPr>
              <a:t>Recent law require that fully AV no longer need to have manual driving controls (</a:t>
            </a:r>
            <a:r>
              <a:rPr lang="en-US" b="0" i="0" dirty="0" err="1">
                <a:solidFill>
                  <a:srgbClr val="212529"/>
                </a:solidFill>
                <a:effectLst/>
                <a:latin typeface="Inter"/>
              </a:rPr>
              <a:t>ie</a:t>
            </a:r>
            <a:r>
              <a:rPr lang="en-US" b="0" i="0" dirty="0">
                <a:solidFill>
                  <a:srgbClr val="212529"/>
                </a:solidFill>
                <a:effectLst/>
                <a:latin typeface="Inter"/>
              </a:rPr>
              <a:t> steering wheel, breaks, blinkers etc.)</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211341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Tier 3 causes the most deaths because humans when watching fully automated machines tend to get bored and due other stuff often missing emergency scenarios</a:t>
            </a:r>
          </a:p>
          <a:p>
            <a:r>
              <a:rPr lang="en-US" dirty="0"/>
              <a:t>	Cars often cant fully deal with emergency scenarios</a:t>
            </a:r>
          </a:p>
          <a:p>
            <a:r>
              <a:rPr lang="en-US" dirty="0"/>
              <a:t>GM, Tesla, Ford have decided to skip Tier 3 due to accident proneness</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038388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Regulation is up to states so if you buy a car in one state may not be as safe as other states due to differing regulation</a:t>
            </a:r>
          </a:p>
          <a:p>
            <a:r>
              <a:rPr lang="en-US" dirty="0"/>
              <a:t>Some vehicles with self driving only available in some states due to these regulations</a:t>
            </a:r>
          </a:p>
          <a:p>
            <a:r>
              <a:rPr lang="en-US" dirty="0"/>
              <a:t>Car safety regulations are old and need to be updated just like internet with crimes new technology = new laws</a:t>
            </a:r>
          </a:p>
          <a:p>
            <a:r>
              <a:rPr lang="en-US" dirty="0"/>
              <a:t>Population feels safer when the governing bodies reach a consensus on regulations </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036535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forward we need the government needs to take a stronger stance on requirements of self-driving cars </a:t>
            </a:r>
          </a:p>
          <a:p>
            <a:r>
              <a:rPr lang="en-US" dirty="0"/>
              <a:t>	More of a sit a wait kind of mentality</a:t>
            </a:r>
          </a:p>
          <a:p>
            <a:r>
              <a:rPr lang="en-US" dirty="0"/>
              <a:t>Self Driving car companies and law enforcement are required to write down every time a self-driving car crashes in anyway</a:t>
            </a:r>
          </a:p>
          <a:p>
            <a:r>
              <a:rPr lang="en-US" dirty="0"/>
              <a:t>This makes the statistics behind self driving cars seem worse because stuff that would normally be written off for manual car crashes gets put into minor crash category instead</a:t>
            </a:r>
          </a:p>
          <a:p>
            <a:r>
              <a:rPr lang="en-US" dirty="0"/>
              <a:t>Causing the data to look skewed in a way that self driving cars are worse</a:t>
            </a:r>
          </a:p>
          <a:p>
            <a:r>
              <a:rPr lang="en-US" dirty="0"/>
              <a:t>Technology is improving</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628618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Unmanned means that a human does not fly the drone, but FAA requires a PIC or pilot in command to select which drone will deliver the package </a:t>
            </a:r>
          </a:p>
          <a:p>
            <a:r>
              <a:rPr lang="en-US" dirty="0"/>
              <a:t>Also requires an observer who watches the operation from a nearby hill</a:t>
            </a:r>
          </a:p>
          <a:p>
            <a:r>
              <a:rPr lang="en-US" dirty="0"/>
              <a:t>Section 336 (general rule) refers to non-commercial applications of unmanned drones and requires aircrafts remain in sight line of op, are under 55 </a:t>
            </a:r>
            <a:r>
              <a:rPr lang="en-US" dirty="0" err="1"/>
              <a:t>lbs</a:t>
            </a:r>
            <a:r>
              <a:rPr lang="en-US" dirty="0"/>
              <a:t>, do not interfere with commercial flights, and give notice to air-traffic control when within 5 miles of an airport</a:t>
            </a:r>
          </a:p>
          <a:p>
            <a:r>
              <a:rPr lang="en-US" dirty="0"/>
              <a:t>Part 107 sets ground rules like 400 foot max, Visual line of sight requirement, day time only operation, 55 </a:t>
            </a:r>
            <a:r>
              <a:rPr lang="en-US" dirty="0" err="1"/>
              <a:t>lbs</a:t>
            </a:r>
            <a:r>
              <a:rPr lang="en-US" dirty="0"/>
              <a:t> limit, etc.</a:t>
            </a:r>
          </a:p>
          <a:p>
            <a:r>
              <a:rPr lang="en-US" dirty="0"/>
              <a:t>Part 135 cert is the path to not having the Visual line of sight req</a:t>
            </a:r>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487252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three main ideas: theft, hacking, crashing.</a:t>
            </a:r>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3403618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GPS spoofing could lead to the drone and the package being stolen or the drone being crashed deliberately into other drones/ people/ or cars</a:t>
            </a:r>
          </a:p>
          <a:p>
            <a:r>
              <a:rPr lang="en-US" dirty="0"/>
              <a:t>Drone thinks its remaining on its scheduled flight path.</a:t>
            </a:r>
          </a:p>
          <a:p>
            <a:r>
              <a:rPr lang="en-US" dirty="0"/>
              <a:t>Downlink threats could allow access to information on the drone such as first-person video which is commonly transmitted between the drone and its base station</a:t>
            </a:r>
          </a:p>
          <a:p>
            <a:r>
              <a:rPr lang="en-US" dirty="0" err="1"/>
              <a:t>Samy</a:t>
            </a:r>
            <a:r>
              <a:rPr lang="en-US" dirty="0"/>
              <a:t> </a:t>
            </a:r>
            <a:r>
              <a:rPr lang="en-US" dirty="0" err="1"/>
              <a:t>Kamkar</a:t>
            </a:r>
            <a:r>
              <a:rPr lang="en-US" dirty="0"/>
              <a:t> Skyjack experiment in which he used one hijacked drone with a raspberry pi payload to hijack other drones putting an entire swarm under his control</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3183060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case of the amazon drone causing a bush fire, the drone was switching from flight modes causing the drone to flip and drop from 160 ft. causing a fire stretching 25 acres of land. </a:t>
            </a:r>
          </a:p>
          <a:p>
            <a:r>
              <a:rPr lang="en-US" dirty="0"/>
              <a:t>Caused by the failure of 2 safety measures: one that would land the drone safely and one that would stabilize the drone</a:t>
            </a:r>
          </a:p>
          <a:p>
            <a:r>
              <a:rPr lang="en-US" dirty="0"/>
              <a:t>Although Part 135 restricts flight of delivery drones over any persons not involved in the delivery process, Wing owned by Alphabet Inc. received a waiver for this and the Visual line of sight.</a:t>
            </a:r>
          </a:p>
          <a:p>
            <a:r>
              <a:rPr lang="en-US" dirty="0"/>
              <a:t>In cases like this where the drone + payload is 12.5 pounds and flying under 400 feet with no visual that it becomes dangerous.</a:t>
            </a:r>
          </a:p>
          <a:p>
            <a:r>
              <a:rPr lang="en-US" dirty="0"/>
              <a:t>Its even more dangerous when considering companies like </a:t>
            </a:r>
            <a:r>
              <a:rPr lang="en-US" dirty="0" err="1"/>
              <a:t>DroneUp</a:t>
            </a:r>
            <a:r>
              <a:rPr lang="en-US" dirty="0"/>
              <a:t> and Amazon who’s drones weigh in at 27.5 and 60 </a:t>
            </a:r>
            <a:r>
              <a:rPr lang="en-US" dirty="0" err="1"/>
              <a:t>lbs</a:t>
            </a:r>
            <a:r>
              <a:rPr lang="en-US" dirty="0"/>
              <a:t> respectively, who are also looking for permission to be able to fly over the public</a:t>
            </a:r>
          </a:p>
          <a:p>
            <a:r>
              <a:rPr lang="en-US" dirty="0"/>
              <a:t>An object with that much weight should not be allowed in our skies, the potential to harm someone is much too high</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2507907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they important?: Is important because it is leading in Drone weight and wants to deliver 5 pound packages which are 85% of sales on amazon</a:t>
            </a:r>
          </a:p>
          <a:p>
            <a:r>
              <a:rPr lang="en-US" dirty="0"/>
              <a:t>Including the crash that caused the bush fire there were 8 crashes in the last year</a:t>
            </a:r>
          </a:p>
          <a:p>
            <a:r>
              <a:rPr lang="en-US" dirty="0"/>
              <a:t>Amazon also has a history of removing drone wreckage in two cases the company removed wreckage before the FAA was able to investigate</a:t>
            </a:r>
          </a:p>
          <a:p>
            <a:r>
              <a:rPr lang="en-US" dirty="0"/>
              <a:t>It has also made several comments about how they are investigating wreckage internally and the FAA does not need to investigate them</a:t>
            </a:r>
          </a:p>
          <a:p>
            <a:r>
              <a:rPr lang="en-US" dirty="0"/>
              <a:t>Specifically the propeller mechanisms of two crashed drones were removed and sent away to Seattle to be investigated by amazon themselves</a:t>
            </a:r>
          </a:p>
          <a:p>
            <a:r>
              <a:rPr lang="en-US" dirty="0"/>
              <a:t>Conclusion: The number of crashes and the fact that they are hiding crash wreckage from the Federal government demonstrates that the company is focusing less effort towards making their drones safe for the public</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892205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0s not included.</a:t>
            </a:r>
          </a:p>
          <a:p>
            <a:pPr marL="0" marR="0" indent="0" algn="l" defTabSz="457178" rtl="0" eaLnBrk="1" fontAlgn="auto" latinLnBrk="0" hangingPunct="1">
              <a:lnSpc>
                <a:spcPct val="100000"/>
              </a:lnSpc>
              <a:spcBef>
                <a:spcPts val="0"/>
              </a:spcBef>
              <a:spcAft>
                <a:spcPts val="0"/>
              </a:spcAft>
              <a:buClrTx/>
              <a:buSzTx/>
              <a:buFontTx/>
              <a:buNone/>
              <a:tabLst/>
              <a:defRPr/>
            </a:pPr>
            <a:endParaRPr lang="en-US" baseline="0" dirty="0">
              <a:latin typeface="Arial" charset="0"/>
              <a:ea typeface="ＭＳ Ｐゴシック" charset="-128"/>
              <a:cs typeface="ＭＳ Ｐゴシック" charset="-128"/>
              <a:sym typeface="Wingdings"/>
            </a:endParaRPr>
          </a:p>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Make decisive conclusions</a:t>
            </a:r>
          </a:p>
          <a:p>
            <a:pPr marL="628650" lvl="1" indent="-171450">
              <a:buFont typeface="Arial" panose="020B0604020202020204" pitchFamily="34" charset="0"/>
              <a:buChar char="•"/>
            </a:pPr>
            <a:r>
              <a:rPr lang="en-US" dirty="0"/>
              <a:t>may, could, etc. = trivial</a:t>
            </a:r>
          </a:p>
          <a:p>
            <a:pPr marL="171450" indent="-171450">
              <a:buFont typeface="Arial" charset="0"/>
              <a:buChar char="•"/>
            </a:pPr>
            <a:r>
              <a:rPr lang="en-US" dirty="0"/>
              <a:t>Absolute statements are difficult to prove</a:t>
            </a:r>
          </a:p>
          <a:p>
            <a:pPr marL="628650" lvl="1" indent="-171450">
              <a:buFont typeface="Arial" charset="0"/>
              <a:buChar char="•"/>
            </a:pPr>
            <a:r>
              <a:rPr lang="en-US" dirty="0"/>
              <a:t>Avoid: all, always, any, every, everyone, never, none</a:t>
            </a:r>
            <a:r>
              <a:rPr lang="is-IS" dirty="0"/>
              <a:t>…</a:t>
            </a:r>
            <a:r>
              <a:rPr lang="en-US" dirty="0"/>
              <a:t> unless you can show it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a:buFont typeface="Arial" panose="020B0604020202020204" pitchFamily="34" charset="0"/>
              <a:buChar char="•"/>
            </a:pPr>
            <a:r>
              <a:rPr lang="en-US" dirty="0"/>
              <a:t>Hyperbole is the best thing ever!</a:t>
            </a:r>
          </a:p>
          <a:p>
            <a:pPr marL="628650" lvl="1" indent="-171450">
              <a:buFont typeface="Arial" panose="020B0604020202020204" pitchFamily="34" charset="0"/>
              <a:buChar char="•"/>
            </a:pPr>
            <a:r>
              <a:rPr lang="en-US" dirty="0"/>
              <a:t>but not in these papers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template, saves time (and -1 point)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and cite supporting data from at least 5 high quality sources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Argument should directly support conclusion</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Response should directly address counter point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Arguments should have at least 3 statements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Review fallacies in Appendix B and Class 2 Slides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Avoid Strawman Fallacy</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Counter Point and Rebuttal should relate to each other and conclusion</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supporting data in counter point and rebuttal</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a:p>
            <a:r>
              <a:rPr lang="en-US" dirty="0"/>
              <a:t>Quantify</a:t>
            </a:r>
          </a:p>
          <a:p>
            <a:pPr lvl="1"/>
            <a:r>
              <a:rPr lang="en-US" dirty="0"/>
              <a:t>Terms like: less, more, a lot, huge, great, big, tiny, growing, etc.</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1796540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Theft of packages is already a problem drone delivery makes the stealing of packages easier</a:t>
            </a:r>
          </a:p>
          <a:p>
            <a:r>
              <a:rPr lang="en-US" dirty="0"/>
              <a:t>Anyone can see a drone and follow it to steal its package its dropping off</a:t>
            </a:r>
          </a:p>
          <a:p>
            <a:r>
              <a:rPr lang="en-US" dirty="0"/>
              <a:t>The packages drones are dropping off are also relatively light: as listed before Wing deliveries are 2.5 </a:t>
            </a:r>
            <a:r>
              <a:rPr lang="en-US" dirty="0" err="1"/>
              <a:t>lbs</a:t>
            </a:r>
            <a:r>
              <a:rPr lang="en-US" dirty="0"/>
              <a:t>, Drone Up 3 </a:t>
            </a:r>
            <a:r>
              <a:rPr lang="en-US" dirty="0" err="1"/>
              <a:t>lbs</a:t>
            </a:r>
            <a:r>
              <a:rPr lang="en-US" dirty="0"/>
              <a:t>, and Amazon 5 </a:t>
            </a:r>
            <a:r>
              <a:rPr lang="en-US" dirty="0" err="1"/>
              <a:t>lbs</a:t>
            </a:r>
            <a:endParaRPr lang="en-US" dirty="0"/>
          </a:p>
          <a:p>
            <a:r>
              <a:rPr lang="en-US" dirty="0"/>
              <a:t>Mail theft covers only USPS packages or parcels within or adjacent to mailboxes</a:t>
            </a:r>
          </a:p>
          <a:p>
            <a:r>
              <a:rPr lang="en-US" dirty="0"/>
              <a:t>Overall drone delivery makes your packages more likely to be stolen</a:t>
            </a: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2309926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risks to the public are of greater importance than having a package delivered a day earlier</a:t>
            </a:r>
          </a:p>
          <a:p>
            <a:r>
              <a:rPr lang="en-US" dirty="0"/>
              <a:t>Crashes of drones weighing up to 60 </a:t>
            </a:r>
            <a:r>
              <a:rPr lang="en-US" dirty="0" err="1"/>
              <a:t>lbs</a:t>
            </a:r>
            <a:r>
              <a:rPr lang="en-US" dirty="0"/>
              <a:t> could be life-threatening or lead to fire or other disaster</a:t>
            </a:r>
          </a:p>
          <a:p>
            <a:r>
              <a:rPr lang="en-US" dirty="0"/>
              <a:t>Hacking of computer systems is already prevalent and drones’ transmission of data is susceptible to multiple different types of attacks making the technology not safe</a:t>
            </a:r>
          </a:p>
          <a:p>
            <a:r>
              <a:rPr lang="en-US" dirty="0"/>
              <a:t>Theft is more likely to </a:t>
            </a:r>
            <a:r>
              <a:rPr lang="en-US"/>
              <a:t>occur </a:t>
            </a:r>
            <a:endParaRPr lang="en-US" dirty="0"/>
          </a:p>
          <a:p>
            <a:r>
              <a:rPr lang="en-US" dirty="0"/>
              <a:t>A total ban of drone delivery is justified because of these threats to public safety</a:t>
            </a: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2776960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presentation is about blockchain, and all the problems that come with it.</a:t>
            </a:r>
            <a:endParaRPr lang="en-GB" dirty="0"/>
          </a:p>
        </p:txBody>
      </p:sp>
      <p:sp>
        <p:nvSpPr>
          <p:cNvPr id="4" name="Slide Number Placeholder 3"/>
          <p:cNvSpPr>
            <a:spLocks noGrp="1"/>
          </p:cNvSpPr>
          <p:nvPr>
            <p:ph type="sldNum" sz="quarter" idx="5"/>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2561968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want to talk about why people want to make blockchain technologies more mainstream. </a:t>
            </a:r>
          </a:p>
          <a:p>
            <a:endParaRPr lang="en-US" dirty="0"/>
          </a:p>
          <a:p>
            <a:r>
              <a:rPr lang="en-US" dirty="0"/>
              <a:t>The primary reason is decentralization. Believers in Web3 technology are suspicious of the fact that most of the modern internet is controlled by only a few large corporations (Alphabet, Meta, Amazon, etc.). As such, they view the openness of blockchain technology as a positive alternative to using software controlled by these companies. They also want to be decentralized from the traditional finance industry and the government, as they feel that they have too much control over their lives, and they would like to take at least their finances back. Further, because it’s all on the internet, they are able to make financial transactions internationally as well as discreetly with ease.</a:t>
            </a:r>
          </a:p>
          <a:p>
            <a:endParaRPr lang="en-US" dirty="0"/>
          </a:p>
          <a:p>
            <a:r>
              <a:rPr lang="en-US" dirty="0"/>
              <a:t>Another reason, which is specific to NFT’s, is the private monetization of art. Modern artists on the internet have to rely on the kindness of strangers and also have to deal with the fact that on the internet, it is trivial to duplicate and share music, videos, and art for free. As such, it is extremely difficult for artists to make a living in the modern age. However, some artists view NFT’s as their way to make money. Because they can sell art online as one-offs, like how painters used to sell their paintings one-off, they feel that their career is more sustainable and more lucrative.</a:t>
            </a:r>
          </a:p>
          <a:p>
            <a:endParaRPr lang="en-US" dirty="0"/>
          </a:p>
          <a:p>
            <a:r>
              <a:rPr lang="en-US" dirty="0"/>
              <a:t>Blockchain is also popular among the financially wealthy elite in society, not just due to its decentralized aspect, but also because they are able to invest in cryptocurrency as a speculation. They believe that cryptocurrency like Bitcoin or Ethereum will be the next big currency and will overtake the US Dollar in both value and widespread use. Further, because there are only a limited number of items in each type of cryptocurrency, there is next to no chance of inflation ever being a problem, which some view as a positive as it becomes, to them, a purely meritocratic venture to, say, mine for bitcoin, as there are only so many bitcoin out there left to find.</a:t>
            </a:r>
          </a:p>
          <a:p>
            <a:endParaRPr lang="en-US" dirty="0"/>
          </a:p>
          <a:p>
            <a:r>
              <a:rPr lang="en-US" dirty="0"/>
              <a:t>Lastly, many programmers and general technologists like to work on the future of technology, and the people who work on blockchain want to make sure that the tech they are working on becomes mainstream so they can keep working on it and innovating on this new technology. </a:t>
            </a:r>
          </a:p>
          <a:p>
            <a:endParaRPr lang="en-US" dirty="0"/>
          </a:p>
          <a:p>
            <a:r>
              <a:rPr lang="en-US" dirty="0"/>
              <a:t>In the next few slides, I’m going to break down why each of these motivations fall apart under closer inspection.</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373551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biggest problems with decentralization is a lack of accountability. Because the blockchain is open, it is hard for other people on the same blockchain to verify that the block you are adding to it is genuine. This is sometimes referred to as the consensus problem, because it is extremely difficult for a whole network of people to all agree on the authenticity of something, especially when it is digital. In the case of cryptocurrency, there are two main ways of achieving consensus in the blockchain: Proof of Work and Proof of Stake. Proof of Work involves hashing a string with extra comments in the original string in such a way that if another person has that same comment, it’s extremely easy to verify that two hashes are the same. However, if the comment is even one character off, the hash will be wildly different, allowing for easy verification of hashes. Proof of Stake involves the verification of possession of a certain block on the chain. However, both methods have their disadvantages: proof of work consumes a lot of energy to find the right hash for the next block, while in proof of stake, if there is ever a conflict of possession claims, the person with more blocks already on the chain will have precedence over the person with fewer blocks, which usually means richer people get valued over poorer people.</a:t>
            </a:r>
          </a:p>
          <a:p>
            <a:endParaRPr lang="en-US" dirty="0"/>
          </a:p>
          <a:p>
            <a:r>
              <a:rPr lang="en-US" dirty="0"/>
              <a:t>Another big problem with decentralization is the real-world applicability of the claim of decentralization. Though blockchain supporters tout decentralization as one of the major positives of blockchain, it turns out that in actuality, even though most of the data on the blockchain is decentralized, reading and writing to the blockchain usually takes advantage of API’s written by large corporations. Large companies like Coinbase and </a:t>
            </a:r>
            <a:r>
              <a:rPr lang="en-US" dirty="0" err="1"/>
              <a:t>OpenSea</a:t>
            </a:r>
            <a:r>
              <a:rPr lang="en-US" dirty="0"/>
              <a:t> dominate the cryptocurrency and NFT markets respectively, which defeats the point of the decentralization.</a:t>
            </a:r>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1834042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regards to the monetization of art on the blockchain, the conversation almost completely surrounds the topic of NFT’s. As with all digital assets, NFT’s are only as valuable as people are willing to pay for them. As such, this creates an artificial bubble around the value of these pieces of art. This has shown to be true in the real world: more wealthy people are spending money on minting, selling, and buying NFT’s, and recently, it has been noted that NFT’s have lost a lot of their value (for example, Jack Dorsey’s first tweet).</a:t>
            </a:r>
          </a:p>
          <a:p>
            <a:endParaRPr lang="en-US" dirty="0"/>
          </a:p>
          <a:p>
            <a:r>
              <a:rPr lang="en-US" dirty="0"/>
              <a:t>Minting an NFT is very expensive, and as such, it is usually the wealthiest artists that are able to mint and sell NFT’s. There are some services out there that will fund the initial minting of your NFT’s in exchange for a cut of your art’s profits, but usually these companies’ cuts are very large and require more investment in them than the artist will eventually make in profit for themselves, further exacerbating the inequality present in the crypto space.</a:t>
            </a:r>
          </a:p>
          <a:p>
            <a:endParaRPr lang="en-US" dirty="0"/>
          </a:p>
          <a:p>
            <a:r>
              <a:rPr lang="en-US" dirty="0"/>
              <a:t>You can only buy an NFT with cryptocurrency, and as such, these “assets” are dependent on the volatility of cryptocurrency (which I will get into later). If crypto’s value goes down, so does the NFT’s value. We’ve seen this as well: as the crypto market crashes, so do the monetary value of the NFT’s, and if the crypto market booms, so do the NFT’s.</a:t>
            </a: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1736555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problem with people wanting to make money off the blockchain is the speculative aspect of cryptocurrency and NFT’s. They are both treated like they will keep going up, but as mentioned before, both markets are extremely volatile and form a bubble that is very easy to pop. Just in 2021, the FTC has stated that 46,000 people have lost more than $1 billion in total to the crypto market. Further, the markets are at times at the behest of large corporations, as most crypto transactions go through companies like Coinbase, and millionaires &amp; billionaires are able to buy large amounts of crypto on a whim, further accentuating the already-high volatility of the crypto market. They do not work as a regular currency due to this.</a:t>
            </a:r>
          </a:p>
          <a:p>
            <a:endParaRPr lang="en-US" dirty="0"/>
          </a:p>
          <a:p>
            <a:r>
              <a:rPr lang="en-US" dirty="0"/>
              <a:t>The idea that a fixed supply for a currency is a positive is a myth. </a:t>
            </a:r>
            <a:r>
              <a:rPr lang="en-US" b="0" i="0" dirty="0">
                <a:solidFill>
                  <a:srgbClr val="444444"/>
                </a:solidFill>
                <a:effectLst/>
                <a:latin typeface="HelveticaNeue"/>
              </a:rPr>
              <a:t>The actual desirable property of a currency is one with a variable supply which a central bank can control to target a specific low inflation rate by measuring the purchasing power of the currency with respective to the domestic costs of goods. A controlled inflationary currency with interventionist monetary controls encourages economic growth and stability over time.</a:t>
            </a:r>
          </a:p>
          <a:p>
            <a:endParaRPr lang="en-US" b="0" i="0" dirty="0">
              <a:solidFill>
                <a:srgbClr val="444444"/>
              </a:solidFill>
              <a:effectLst/>
              <a:latin typeface="HelveticaNeue"/>
            </a:endParaRPr>
          </a:p>
          <a:p>
            <a:r>
              <a:rPr lang="en-US" b="0" i="0" dirty="0">
                <a:solidFill>
                  <a:srgbClr val="444444"/>
                </a:solidFill>
                <a:effectLst/>
                <a:latin typeface="HelveticaNeue"/>
              </a:rPr>
              <a:t>Which leads to our next point: arguably, taxes are an overall good for society, as it allows for a mostly fair and equitable redistribution of wealth in society. Because crypto is decentralized and international, it is extremely hard to tax, allowing people to skirt taxes by investing all their money in cryptocurrencies.</a:t>
            </a:r>
          </a:p>
          <a:p>
            <a:endParaRPr lang="en-US" b="0" i="0" dirty="0">
              <a:solidFill>
                <a:srgbClr val="444444"/>
              </a:solidFill>
              <a:effectLst/>
              <a:latin typeface="HelveticaNeue"/>
            </a:endParaRPr>
          </a:p>
          <a:p>
            <a:r>
              <a:rPr lang="en-US" b="0" i="0" dirty="0">
                <a:solidFill>
                  <a:srgbClr val="444444"/>
                </a:solidFill>
                <a:effectLst/>
                <a:latin typeface="HelveticaNeue"/>
              </a:rPr>
              <a:t>You’ll notice in these graphs that over 2021, the USD has fluctuated around 6 points, whereas bitcoin has fluctuated over $35k.</a:t>
            </a: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2223062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the blockchain itself is not a bad technology. As mentioned before, one of the motivations of making blockchain technologies mainstream is advancing the future of technology, which is arguably a positive endeavor. However, the modern applications of blockchain have all been mostly negative, and as such, I would recommend against pursuing future blockchain technologies in the vein </a:t>
            </a:r>
            <a:r>
              <a:rPr lang="en-US"/>
              <a:t>of cryptocurrency or NFT’s.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975063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a:noFill/>
        </p:spPr>
        <p:txBody>
          <a:bodyPr/>
          <a:lstStyle/>
          <a:p>
            <a:fld id="{7F12F1C9-6A86-524C-B71C-97FEC035681A}" type="datetime1">
              <a:rPr lang="en-US"/>
              <a:pPr/>
              <a:t>9/26/22</a:t>
            </a:fld>
            <a:endParaRPr lang="en-US"/>
          </a:p>
        </p:txBody>
      </p:sp>
      <p:sp>
        <p:nvSpPr>
          <p:cNvPr id="75779" name="Rectangle 7"/>
          <p:cNvSpPr>
            <a:spLocks noGrp="1" noChangeArrowheads="1"/>
          </p:cNvSpPr>
          <p:nvPr>
            <p:ph type="sldNum" sz="quarter" idx="5"/>
          </p:nvPr>
        </p:nvSpPr>
        <p:spPr>
          <a:noFill/>
        </p:spPr>
        <p:txBody>
          <a:bodyPr/>
          <a:lstStyle/>
          <a:p>
            <a:fld id="{0CAA81C8-7121-C744-B46B-1892827198C8}" type="slidenum">
              <a:rPr lang="en-US"/>
              <a:pPr/>
              <a:t>36</a:t>
            </a:fld>
            <a:endParaRPr lang="en-US"/>
          </a:p>
        </p:txBody>
      </p:sp>
      <p:sp>
        <p:nvSpPr>
          <p:cNvPr id="75780"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7578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dirty="0">
                <a:latin typeface="Arial" pitchFamily="-109" charset="0"/>
                <a:ea typeface="ＭＳ Ｐゴシック" pitchFamily="-109" charset="-128"/>
                <a:cs typeface="ＭＳ Ｐゴシック" pitchFamily="-109" charset="-128"/>
              </a:rPr>
              <a:t>Power line dangers. Electromagnetic fields? PCBs in transformers?</a:t>
            </a:r>
          </a:p>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2328957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dt" sz="quarter" idx="1"/>
          </p:nvPr>
        </p:nvSpPr>
        <p:spPr>
          <a:noFill/>
        </p:spPr>
        <p:txBody>
          <a:bodyPr/>
          <a:lstStyle/>
          <a:p>
            <a:fld id="{3ED89EAD-01F9-694D-9091-C792C18E1006}" type="datetime1">
              <a:rPr lang="en-US"/>
              <a:pPr/>
              <a:t>9/26/22</a:t>
            </a:fld>
            <a:endParaRPr lang="en-US"/>
          </a:p>
        </p:txBody>
      </p:sp>
      <p:sp>
        <p:nvSpPr>
          <p:cNvPr id="83971" name="Rectangle 7"/>
          <p:cNvSpPr>
            <a:spLocks noGrp="1" noChangeArrowheads="1"/>
          </p:cNvSpPr>
          <p:nvPr>
            <p:ph type="sldNum" sz="quarter" idx="5"/>
          </p:nvPr>
        </p:nvSpPr>
        <p:spPr>
          <a:noFill/>
        </p:spPr>
        <p:txBody>
          <a:bodyPr/>
          <a:lstStyle/>
          <a:p>
            <a:fld id="{7A46E5F1-1509-5346-922D-8EB304197226}" type="slidenum">
              <a:rPr lang="en-US"/>
              <a:pPr/>
              <a:t>37</a:t>
            </a:fld>
            <a:endParaRPr lang="en-US"/>
          </a:p>
        </p:txBody>
      </p:sp>
      <p:sp>
        <p:nvSpPr>
          <p:cNvPr id="83972" name="Rectangle 2"/>
          <p:cNvSpPr>
            <a:spLocks noGrp="1" noRot="1" noChangeAspect="1" noChangeArrowheads="1" noTextEdit="1"/>
          </p:cNvSpPr>
          <p:nvPr>
            <p:ph type="sldImg"/>
          </p:nvPr>
        </p:nvSpPr>
        <p:spPr>
          <a:solidFill>
            <a:srgbClr val="FFFFFF"/>
          </a:solidFill>
          <a:ln/>
        </p:spPr>
      </p:sp>
      <p:sp>
        <p:nvSpPr>
          <p:cNvPr id="8397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Is it repairable?</a:t>
            </a:r>
          </a:p>
          <a:p>
            <a:pPr eaLnBrk="1" hangingPunct="1"/>
            <a:r>
              <a:rPr lang="en-US">
                <a:latin typeface="Arial" pitchFamily="-109" charset="0"/>
                <a:ea typeface="ＭＳ Ｐゴシック" pitchFamily="-109" charset="-128"/>
                <a:cs typeface="ＭＳ Ｐゴシック" pitchFamily="-109" charset="-128"/>
              </a:rPr>
              <a:t>What does it mean to repair? Running again? Data fixed? Caught up?</a:t>
            </a:r>
          </a:p>
          <a:p>
            <a:pPr eaLnBrk="1" hangingPunct="1"/>
            <a:r>
              <a:rPr lang="en-US">
                <a:latin typeface="Arial" pitchFamily="-109" charset="0"/>
                <a:ea typeface="ＭＳ Ｐゴシック" pitchFamily="-109" charset="-128"/>
                <a:cs typeface="ＭＳ Ｐゴシック" pitchFamily="-109" charset="-128"/>
              </a:rPr>
              <a:t>Restoring the GBC Web site.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38</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39</a:t>
            </a:fld>
            <a:endParaRPr lang="en-US" dirty="0"/>
          </a:p>
        </p:txBody>
      </p:sp>
    </p:spTree>
    <p:extLst>
      <p:ext uri="{BB962C8B-B14F-4D97-AF65-F5344CB8AC3E}">
        <p14:creationId xmlns:p14="http://schemas.microsoft.com/office/powerpoint/2010/main" val="1631313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Common items for next time: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I am in FL 140 about an hour before and after each class</a:t>
            </a:r>
          </a:p>
          <a:p>
            <a:pPr marL="171450" indent="-171450">
              <a:buFont typeface="Arial" panose="020B0604020202020204" pitchFamily="34" charset="0"/>
              <a:buChar char="•"/>
            </a:pPr>
            <a:r>
              <a:rPr lang="en-US" dirty="0"/>
              <a:t>Estimated breakdown of course time per week:</a:t>
            </a:r>
          </a:p>
          <a:p>
            <a:pPr marL="628650" lvl="1" indent="-171450">
              <a:buFont typeface="Arial" panose="020B0604020202020204" pitchFamily="34" charset="0"/>
              <a:buChar char="•"/>
            </a:pPr>
            <a:r>
              <a:rPr lang="en-US" dirty="0"/>
              <a:t>4 hours class time</a:t>
            </a:r>
          </a:p>
          <a:p>
            <a:pPr marL="628650" lvl="1" indent="-171450">
              <a:buFont typeface="Arial" panose="020B0604020202020204" pitchFamily="34" charset="0"/>
              <a:buChar char="•"/>
            </a:pPr>
            <a:r>
              <a:rPr lang="en-US" dirty="0"/>
              <a:t>4 hours reading (2 chapters ~90 pages @ 2 minutes per page)</a:t>
            </a:r>
          </a:p>
          <a:p>
            <a:pPr marL="628650" lvl="1" indent="-171450">
              <a:buFont typeface="Arial" panose="020B0604020202020204" pitchFamily="34" charset="0"/>
              <a:buChar char="•"/>
            </a:pPr>
            <a:r>
              <a:rPr lang="en-US" dirty="0"/>
              <a:t>8 hours practicing mastery of material (papers, group project, class activity prep)</a:t>
            </a:r>
          </a:p>
          <a:p>
            <a:pPr marL="171450" indent="-171450">
              <a:buFont typeface="Arial" panose="020B0604020202020204" pitchFamily="34" charset="0"/>
              <a:buChar char="•"/>
            </a:pPr>
            <a:r>
              <a:rPr lang="en-US" dirty="0"/>
              <a:t>If you are spending much more than this let me know and we can figure out a more efficient way to spend your time</a:t>
            </a:r>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3674273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 Errors, Failures, Risks</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Why Electronic Voting Is Still A Bad Idea (2019)(12:00)</a:t>
            </a:r>
          </a:p>
          <a:p>
            <a:r>
              <a:rPr lang="en-US" baseline="0" dirty="0"/>
              <a:t>Tom Scott</a:t>
            </a:r>
          </a:p>
          <a:p>
            <a:r>
              <a:rPr lang="en-US" baseline="0" dirty="0"/>
              <a:t>https://</a:t>
            </a:r>
            <a:r>
              <a:rPr lang="en-US" baseline="0" dirty="0" err="1"/>
              <a:t>www.youtube.com</a:t>
            </a:r>
            <a:r>
              <a:rPr lang="en-US" baseline="0" dirty="0"/>
              <a:t>/</a:t>
            </a:r>
            <a:r>
              <a:rPr lang="en-US" baseline="0" dirty="0" err="1"/>
              <a:t>watch?v</a:t>
            </a:r>
            <a:r>
              <a:rPr lang="en-US" baseline="0" dirty="0"/>
              <a:t>=LkH2r-sNjQs</a:t>
            </a:r>
          </a:p>
          <a:p>
            <a:endParaRPr lang="en-US" baseline="0" dirty="0"/>
          </a:p>
          <a:p>
            <a:r>
              <a:rPr lang="en-US" baseline="0" dirty="0"/>
              <a:t>Old Version</a:t>
            </a:r>
          </a:p>
          <a:p>
            <a:r>
              <a:rPr lang="en-US" b="1" baseline="0" dirty="0">
                <a:latin typeface="Arial" pitchFamily="-109" charset="0"/>
                <a:ea typeface="ＭＳ Ｐゴシック" pitchFamily="-109" charset="-128"/>
                <a:cs typeface="ＭＳ Ｐゴシック" pitchFamily="-109" charset="-128"/>
              </a:rPr>
              <a:t>Why Electronic Voting is a BAD Idea – Computerphile (2014)(8:20)</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=w3_0x6oaDmI</a:t>
            </a:r>
          </a:p>
          <a:p>
            <a:r>
              <a:rPr lang="en-US" sz="1200" kern="1200" dirty="0">
                <a:solidFill>
                  <a:schemeClr val="tx1"/>
                </a:solidFill>
                <a:latin typeface="+mn-lt"/>
                <a:ea typeface="+mn-ea"/>
                <a:cs typeface="+mn-cs"/>
              </a:rPr>
              <a:t>Might be better in Security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Other videos: </a:t>
            </a:r>
            <a:br>
              <a:rPr lang="en-US" dirty="0"/>
            </a:br>
            <a:r>
              <a:rPr lang="en-US" b="1" dirty="0"/>
              <a:t>9News - Looking back at the massive failure that was DIA's automated baggage system 2020-02-28 (2:32)</a:t>
            </a:r>
            <a:br>
              <a:rPr lang="en-US" b="1" dirty="0"/>
            </a:br>
            <a:r>
              <a:rPr lang="en-US" dirty="0"/>
              <a:t>https://</a:t>
            </a:r>
            <a:r>
              <a:rPr lang="en-US" dirty="0" err="1"/>
              <a:t>www.youtube.com</a:t>
            </a:r>
            <a:r>
              <a:rPr lang="en-US" dirty="0"/>
              <a:t>/</a:t>
            </a:r>
            <a:r>
              <a:rPr lang="en-US" dirty="0" err="1"/>
              <a:t>watch?v</a:t>
            </a:r>
            <a:r>
              <a:rPr lang="en-US" dirty="0"/>
              <a:t>=xmas0-SthUQ</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9News - Watch DIA's old luggage system toss baggage into the air 1995 (1:42)</a:t>
            </a:r>
            <a:br>
              <a:rPr lang="en-US" b="1" dirty="0"/>
            </a:br>
            <a:r>
              <a:rPr lang="en-US" b="0" dirty="0"/>
              <a:t>https://</a:t>
            </a:r>
            <a:r>
              <a:rPr lang="en-US" b="0" dirty="0" err="1"/>
              <a:t>www.youtube.com</a:t>
            </a:r>
            <a:r>
              <a:rPr lang="en-US" b="0" dirty="0"/>
              <a:t>/</a:t>
            </a:r>
            <a:r>
              <a:rPr lang="en-US" b="0" dirty="0" err="1"/>
              <a:t>watch?v</a:t>
            </a:r>
            <a:r>
              <a:rPr lang="en-US" b="0" dirty="0"/>
              <a:t>=</a:t>
            </a:r>
            <a:r>
              <a:rPr lang="en-US" b="0" dirty="0" err="1"/>
              <a:t>OtLHVGtFmKU</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latin typeface="Arial" pitchFamily="-109" charset="0"/>
                <a:ea typeface="ＭＳ Ｐゴシック" pitchFamily="-109" charset="-128"/>
                <a:cs typeface="ＭＳ Ｐゴシック" pitchFamily="-109" charset="-128"/>
              </a:rPr>
              <a:t>abcNews</a:t>
            </a:r>
            <a:r>
              <a:rPr lang="en-US" dirty="0">
                <a:latin typeface="Arial" pitchFamily="-109" charset="0"/>
                <a:ea typeface="ＭＳ Ｐゴシック" pitchFamily="-109" charset="-128"/>
                <a:cs typeface="ＭＳ Ｐゴシック" pitchFamily="-109" charset="-128"/>
              </a:rPr>
              <a:t> - </a:t>
            </a:r>
            <a:r>
              <a:rPr lang="en-US" b="1" dirty="0"/>
              <a:t>Major Luggage Debacle at Denver Airport </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abcnews.go.com</a:t>
            </a:r>
            <a:r>
              <a:rPr lang="en-US" dirty="0">
                <a:latin typeface="Arial" pitchFamily="-109" charset="0"/>
                <a:ea typeface="ＭＳ Ｐゴシック" pitchFamily="-109" charset="-128"/>
                <a:cs typeface="ＭＳ Ｐゴシック" pitchFamily="-109" charset="-128"/>
              </a:rPr>
              <a:t>/Travel/video/major-luggage-debacle-denver-airport-28054918</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TODO: add quiz as backup if class discussion or guest speaker fail</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ADD QUIZ AS BACKUP IF CLASS DISCUSSION OR GUEST SPEAKER FAIL</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27186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2020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xx8f4x6C_K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s://www.statista.com/chart/13450/perceived-safety-of-self-driving-cars/" TargetMode="External"/><Relationship Id="rId3" Type="http://schemas.openxmlformats.org/officeDocument/2006/relationships/hyperlink" Target="https://www.reuters.com/business/autos-transportation/us-eliminates-human-controls-requirement-fully-automated-vehicles-2022-03-11/" TargetMode="External"/><Relationship Id="rId7" Type="http://schemas.openxmlformats.org/officeDocument/2006/relationships/hyperlink" Target="https://1800injured.care/self-driving-car-accident-statistics/" TargetMode="External"/><Relationship Id="rId2" Type="http://schemas.openxmlformats.org/officeDocument/2006/relationships/hyperlink" Target="https://www.ncsl.org/research/transportation/regulating-autonomous-vehicles.aspx" TargetMode="External"/><Relationship Id="rId1" Type="http://schemas.openxmlformats.org/officeDocument/2006/relationships/slideLayout" Target="../slideLayouts/slideLayout2.xml"/><Relationship Id="rId6" Type="http://schemas.openxmlformats.org/officeDocument/2006/relationships/hyperlink" Target="https://www.forbes.com/sites/bradtempleton/2020/10/28/new-tesla-autopilot-statistics-show-its-almost-as-safe-driving-with-it-as-without/?sh=2da597e01794" TargetMode="External"/><Relationship Id="rId5" Type="http://schemas.openxmlformats.org/officeDocument/2006/relationships/hyperlink" Target="https://electrek.co/2015/11/04/100k-miles-googles-self-driving-cars-no-accidents-2-months/" TargetMode="External"/><Relationship Id="rId4" Type="http://schemas.openxmlformats.org/officeDocument/2006/relationships/hyperlink" Target="https://featured.vtti.vt.edu/2016/01/safety-on-city-streets/" TargetMode="External"/><Relationship Id="rId9" Type="http://schemas.openxmlformats.org/officeDocument/2006/relationships/hyperlink" Target="https://www.brookslawgroup.com/distracted-driving-statistics-2021/#:~:text=An%20estimated%20400%2C000%20people%20were,vehicle%20crashes%20involving%20distracted%20driver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danielstraining.com/federal-aviation-administration-announces-public-meeting-date/faa-logo/"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time.com/5287617/drone-crash-video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mindmatters.ai/2020/09/meet-the-u-s-armys-new-drone-swarms/"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gif"/><Relationship Id="rId7" Type="http://schemas.openxmlformats.org/officeDocument/2006/relationships/hyperlink" Target="https://www.owler.com/company/droneup"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www.crunchbase.com/organization/wing-4686" TargetMode="External"/><Relationship Id="rId5" Type="http://schemas.openxmlformats.org/officeDocument/2006/relationships/hyperlink" Target="https://smalluavcoalition.org/logo_amazon/" TargetMode="Externa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hyperlink" Target="https://www.aboutamazon.com/news/transportation/amazon-prime-air-prepares-for-drone-deliveries"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www.security.org/package-theft/annual-report/"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faa.gov/uas/advanced_operations/package_delivery_drone" TargetMode="External"/><Relationship Id="rId2" Type="http://schemas.openxmlformats.org/officeDocument/2006/relationships/hyperlink" Target="http://www.bloomberg.com/features/2022-drone-traffic-control-nasa/?leadSource=uverify+wall" TargetMode="External"/><Relationship Id="rId1" Type="http://schemas.openxmlformats.org/officeDocument/2006/relationships/slideLayout" Target="../slideLayouts/slideLayout2.xml"/><Relationship Id="rId6" Type="http://schemas.openxmlformats.org/officeDocument/2006/relationships/hyperlink" Target="http://www.security.org/package-theft/annual-report/" TargetMode="External"/><Relationship Id="rId5" Type="http://schemas.openxmlformats.org/officeDocument/2006/relationships/hyperlink" Target="http://www.businessinsider.com/amazon-prime-air-faa-regulators-investigation-drone-crashes-2022-5" TargetMode="External"/><Relationship Id="rId4" Type="http://schemas.openxmlformats.org/officeDocument/2006/relationships/hyperlink" Target="http://www.theverge.com/2022/4/11/23020549/amazon-struggling-drone-deliveries-prime-air-bezo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s://cryptonews.com/news/coinmarketcap-glitch-sent-btc-eth-billions-affected-coinbase-cryptocom-yahoo-finance.ht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marginalrevolution.com/marginalrevolution/2014/05/type-i-and-type-ii-errors-simplified.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pbfcomics.com/19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s://www.youtube.com/watch?v=LkH2r-sNjQs" TargetMode="External"/><Relationship Id="rId4" Type="http://schemas.openxmlformats.org/officeDocument/2006/relationships/hyperlink" Target="https://xkcd.com/2030/"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9</a:t>
            </a:r>
            <a:br>
              <a:rPr lang="en-US" dirty="0"/>
            </a:br>
            <a:r>
              <a:rPr lang="en-US" dirty="0"/>
              <a:t>Errors Failures Risks</a:t>
            </a:r>
          </a:p>
        </p:txBody>
      </p:sp>
      <p:grpSp>
        <p:nvGrpSpPr>
          <p:cNvPr id="4" name="Group 3">
            <a:extLst>
              <a:ext uri="{FF2B5EF4-FFF2-40B4-BE49-F238E27FC236}">
                <a16:creationId xmlns:a16="http://schemas.microsoft.com/office/drawing/2014/main" id="{CD1CD29B-620F-BB4D-9956-55C20B0A4E94}"/>
              </a:ext>
            </a:extLst>
          </p:cNvPr>
          <p:cNvGrpSpPr/>
          <p:nvPr/>
        </p:nvGrpSpPr>
        <p:grpSpPr>
          <a:xfrm>
            <a:off x="168706" y="4293364"/>
            <a:ext cx="1282820" cy="612308"/>
            <a:chOff x="2046225" y="4093041"/>
            <a:chExt cx="1282820" cy="612308"/>
          </a:xfrm>
        </p:grpSpPr>
        <p:sp>
          <p:nvSpPr>
            <p:cNvPr id="5" name="Action Button: Movie 4">
              <a:hlinkClick r:id="rId3" highlightClick="1"/>
              <a:extLst>
                <a:ext uri="{FF2B5EF4-FFF2-40B4-BE49-F238E27FC236}">
                  <a16:creationId xmlns:a16="http://schemas.microsoft.com/office/drawing/2014/main" id="{19CFBC8E-47BB-2049-A2F0-3F20AA499988}"/>
                </a:ext>
              </a:extLst>
            </p:cNvPr>
            <p:cNvSpPr/>
            <p:nvPr/>
          </p:nvSpPr>
          <p:spPr>
            <a:xfrm>
              <a:off x="2046225" y="4236781"/>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6" name="Picture 2" descr="MSNBC on Denver's Automated Baggage System - YouTube">
              <a:hlinkClick r:id="rId3"/>
              <a:extLst>
                <a:ext uri="{FF2B5EF4-FFF2-40B4-BE49-F238E27FC236}">
                  <a16:creationId xmlns:a16="http://schemas.microsoft.com/office/drawing/2014/main" id="{AEE750BD-4795-9C45-9A3B-6973EE4B0B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52" r="8821"/>
            <a:stretch/>
          </p:blipFill>
          <p:spPr bwMode="auto">
            <a:xfrm>
              <a:off x="2414645" y="4093041"/>
              <a:ext cx="914400" cy="6123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101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2" name="Slide Number Placeholder 1"/>
          <p:cNvSpPr>
            <a:spLocks noGrp="1"/>
          </p:cNvSpPr>
          <p:nvPr>
            <p:ph type="sldNum" sz="quarter" idx="12"/>
          </p:nvPr>
        </p:nvSpPr>
        <p:spPr/>
        <p:txBody>
          <a:bodyPr/>
          <a:lstStyle/>
          <a:p>
            <a:fld id="{A2A17EAB-8B51-5C40-8776-6683E51FA7A0}" type="slidenum">
              <a:rPr lang="en-US" smtClean="0"/>
              <a:t>10</a:t>
            </a:fld>
            <a:endParaRPr lang="en-US"/>
          </a:p>
        </p:txBody>
      </p:sp>
      <p:sp>
        <p:nvSpPr>
          <p:cNvPr id="3" name="Footer Placeholder 2">
            <a:extLst>
              <a:ext uri="{FF2B5EF4-FFF2-40B4-BE49-F238E27FC236}">
                <a16:creationId xmlns:a16="http://schemas.microsoft.com/office/drawing/2014/main" id="{23E7C01E-4B7E-5643-AF1A-8D95D8076300}"/>
              </a:ext>
            </a:extLst>
          </p:cNvPr>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5624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Prepare for Debate</a:t>
            </a:r>
          </a:p>
          <a:p>
            <a:pPr lvl="1"/>
            <a:r>
              <a:rPr lang="en-US" dirty="0"/>
              <a:t>You are a software engineer in the employee owned company</a:t>
            </a:r>
          </a:p>
          <a:p>
            <a:pPr lvl="1"/>
            <a:r>
              <a:rPr lang="en-US" dirty="0"/>
              <a:t>from Chapter 9 In-class Exercises # 24.</a:t>
            </a:r>
          </a:p>
          <a:p>
            <a:pPr lvl="1"/>
            <a:r>
              <a:rPr lang="en-US" dirty="0"/>
              <a:t>Should the company produce the game?</a:t>
            </a:r>
          </a:p>
          <a:p>
            <a:pPr lvl="1"/>
            <a:r>
              <a:rPr lang="en-US" dirty="0"/>
              <a:t>Use the SWE Code Of Ethics as the basis for your argument</a:t>
            </a:r>
          </a:p>
          <a:p>
            <a:pPr lvl="1"/>
            <a:r>
              <a:rPr lang="en-US" dirty="0"/>
              <a:t>Use high quality sources and supporting data</a:t>
            </a:r>
          </a:p>
          <a:p>
            <a:r>
              <a:rPr lang="en-US" dirty="0"/>
              <a:t>Optional 1 page paper, lowest paper grade will be dropped</a:t>
            </a:r>
          </a:p>
          <a:p>
            <a:r>
              <a:rPr lang="en-US" dirty="0"/>
              <a:t>Add to Group Project Web Site</a:t>
            </a:r>
          </a:p>
        </p:txBody>
      </p:sp>
      <p:sp>
        <p:nvSpPr>
          <p:cNvPr id="5" name="Slide Number Placeholder 4"/>
          <p:cNvSpPr>
            <a:spLocks noGrp="1"/>
          </p:cNvSpPr>
          <p:nvPr>
            <p:ph type="sldNum" sz="quarter" idx="12"/>
          </p:nvPr>
        </p:nvSpPr>
        <p:spPr/>
        <p:txBody>
          <a:bodyPr/>
          <a:lstStyle/>
          <a:p>
            <a:fld id="{A2A17EAB-8B51-5C40-8776-6683E51FA7A0}" type="slidenum">
              <a:rPr lang="en-US" smtClean="0"/>
              <a:t>11</a:t>
            </a:fld>
            <a:endParaRPr lang="en-US"/>
          </a:p>
        </p:txBody>
      </p:sp>
      <p:sp>
        <p:nvSpPr>
          <p:cNvPr id="4" name="Footer Placeholder 3">
            <a:extLst>
              <a:ext uri="{FF2B5EF4-FFF2-40B4-BE49-F238E27FC236}">
                <a16:creationId xmlns:a16="http://schemas.microsoft.com/office/drawing/2014/main" id="{AAB32764-3208-D644-8113-0DB9FF16263E}"/>
              </a:ext>
            </a:extLst>
          </p:cNvPr>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1794010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Self Driving Car Regulation           a must</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Cole Welcher</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3790070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Need for Self Driving Cars</a:t>
            </a:r>
          </a:p>
        </p:txBody>
      </p:sp>
      <p:sp>
        <p:nvSpPr>
          <p:cNvPr id="3" name="Content Placeholder 2"/>
          <p:cNvSpPr>
            <a:spLocks noGrp="1"/>
          </p:cNvSpPr>
          <p:nvPr>
            <p:ph sz="half" idx="1"/>
          </p:nvPr>
        </p:nvSpPr>
        <p:spPr>
          <a:xfrm>
            <a:off x="441435" y="1160342"/>
            <a:ext cx="3733800" cy="3621208"/>
          </a:xfrm>
        </p:spPr>
        <p:txBody>
          <a:bodyPr>
            <a:normAutofit/>
          </a:bodyPr>
          <a:lstStyle/>
          <a:p>
            <a:r>
              <a:rPr lang="en-US" sz="2000" dirty="0"/>
              <a:t>Eliminates distracted human crashes</a:t>
            </a:r>
          </a:p>
          <a:p>
            <a:pPr lvl="1"/>
            <a:r>
              <a:rPr lang="en-US" sz="1600" dirty="0"/>
              <a:t>More than 400,000 deaths due to distracted driving [8]</a:t>
            </a:r>
          </a:p>
          <a:p>
            <a:pPr lvl="1"/>
            <a:r>
              <a:rPr lang="en-US" sz="1600" dirty="0"/>
              <a:t>Preventative Computer driving helps avoid distracted crashes [4]</a:t>
            </a:r>
          </a:p>
          <a:p>
            <a:r>
              <a:rPr lang="en-US" sz="2000" dirty="0"/>
              <a:t>Self Driving cars statistically have fewer crashes</a:t>
            </a:r>
          </a:p>
          <a:p>
            <a:pPr lvl="1"/>
            <a:r>
              <a:rPr lang="en-US" sz="1600" dirty="0"/>
              <a:t>Level 3 crashes (fatal) decrease [6]</a:t>
            </a:r>
          </a:p>
          <a:p>
            <a:pPr marL="0" indent="0">
              <a:buNone/>
            </a:pPr>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Cole Welcher</a:t>
            </a:r>
            <a:endParaRPr lang="en-US" sz="1400" dirty="0">
              <a:solidFill>
                <a:schemeClr val="tx1"/>
              </a:solidFill>
              <a:latin typeface="+mj-lt"/>
            </a:endParaRPr>
          </a:p>
        </p:txBody>
      </p:sp>
      <p:pic>
        <p:nvPicPr>
          <p:cNvPr id="2056" name="Picture 8">
            <a:extLst>
              <a:ext uri="{FF2B5EF4-FFF2-40B4-BE49-F238E27FC236}">
                <a16:creationId xmlns:a16="http://schemas.microsoft.com/office/drawing/2014/main" id="{43920246-0789-2380-B3BB-4FBC62FF206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020337" y="1106781"/>
            <a:ext cx="5006459" cy="31218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24B2293-D2E3-4837-2238-98F9E2990EA0}"/>
              </a:ext>
            </a:extLst>
          </p:cNvPr>
          <p:cNvSpPr txBox="1"/>
          <p:nvPr/>
        </p:nvSpPr>
        <p:spPr>
          <a:xfrm>
            <a:off x="4511544" y="4191628"/>
            <a:ext cx="4515252" cy="286232"/>
          </a:xfrm>
          <a:prstGeom prst="rect">
            <a:avLst/>
          </a:prstGeom>
          <a:noFill/>
        </p:spPr>
        <p:txBody>
          <a:bodyPr wrap="square" rtlCol="0">
            <a:spAutoFit/>
          </a:bodyPr>
          <a:lstStyle/>
          <a:p>
            <a:pPr>
              <a:lnSpc>
                <a:spcPct val="90000"/>
              </a:lnSpc>
            </a:pPr>
            <a:r>
              <a:rPr lang="en-US" sz="1400" dirty="0"/>
              <a:t>As more milage is driven by AVs accidents stay flat       [4]</a:t>
            </a:r>
            <a:endParaRPr lang="en-US" sz="2800" dirty="0"/>
          </a:p>
        </p:txBody>
      </p:sp>
    </p:spTree>
    <p:extLst>
      <p:ext uri="{BB962C8B-B14F-4D97-AF65-F5344CB8AC3E}">
        <p14:creationId xmlns:p14="http://schemas.microsoft.com/office/powerpoint/2010/main" val="1117605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opinion</a:t>
            </a:r>
          </a:p>
        </p:txBody>
      </p:sp>
      <p:sp>
        <p:nvSpPr>
          <p:cNvPr id="3" name="Content Placeholder 2"/>
          <p:cNvSpPr>
            <a:spLocks noGrp="1"/>
          </p:cNvSpPr>
          <p:nvPr>
            <p:ph sz="half" idx="1"/>
          </p:nvPr>
        </p:nvSpPr>
        <p:spPr>
          <a:xfrm>
            <a:off x="441435" y="1276349"/>
            <a:ext cx="3733800" cy="3429001"/>
          </a:xfrm>
        </p:spPr>
        <p:txBody>
          <a:bodyPr>
            <a:normAutofit/>
          </a:bodyPr>
          <a:lstStyle/>
          <a:p>
            <a:r>
              <a:rPr lang="en-US" sz="2000" dirty="0"/>
              <a:t>Self Driving car crashes are under more scrutiny</a:t>
            </a:r>
          </a:p>
          <a:p>
            <a:pPr lvl="1"/>
            <a:r>
              <a:rPr lang="en-US" sz="1600" dirty="0"/>
              <a:t>40,000 fatal crashes a year by human drivers [7]</a:t>
            </a:r>
          </a:p>
          <a:p>
            <a:pPr lvl="1"/>
            <a:r>
              <a:rPr lang="en-US" sz="1600" dirty="0"/>
              <a:t>Two recent fatal self driving accidents </a:t>
            </a:r>
          </a:p>
          <a:p>
            <a:r>
              <a:rPr lang="en-US" sz="2300" dirty="0"/>
              <a:t>Humans are afraid to give control away</a:t>
            </a:r>
          </a:p>
          <a:p>
            <a:pPr lvl="1"/>
            <a:r>
              <a:rPr lang="en-US" sz="1600" dirty="0"/>
              <a:t>Recent U.S. law no longer requires brakes and steering wheels for humans [2]</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Cole Welcher</a:t>
            </a:r>
            <a:endParaRPr lang="en-US" sz="1400" dirty="0">
              <a:solidFill>
                <a:schemeClr val="tx1"/>
              </a:solidFill>
              <a:latin typeface="+mj-lt"/>
            </a:endParaRPr>
          </a:p>
        </p:txBody>
      </p:sp>
      <p:sp>
        <p:nvSpPr>
          <p:cNvPr id="9" name="TextBox 8">
            <a:extLst>
              <a:ext uri="{FF2B5EF4-FFF2-40B4-BE49-F238E27FC236}">
                <a16:creationId xmlns:a16="http://schemas.microsoft.com/office/drawing/2014/main" id="{D24B2293-D2E3-4837-2238-98F9E2990EA0}"/>
              </a:ext>
            </a:extLst>
          </p:cNvPr>
          <p:cNvSpPr txBox="1"/>
          <p:nvPr/>
        </p:nvSpPr>
        <p:spPr>
          <a:xfrm>
            <a:off x="5097192" y="4401080"/>
            <a:ext cx="4586451" cy="286232"/>
          </a:xfrm>
          <a:prstGeom prst="rect">
            <a:avLst/>
          </a:prstGeom>
          <a:noFill/>
        </p:spPr>
        <p:txBody>
          <a:bodyPr wrap="square" rtlCol="0">
            <a:spAutoFit/>
          </a:bodyPr>
          <a:lstStyle/>
          <a:p>
            <a:pPr>
              <a:lnSpc>
                <a:spcPct val="90000"/>
              </a:lnSpc>
            </a:pPr>
            <a:r>
              <a:rPr lang="en-US" sz="1400" dirty="0"/>
              <a:t>U.S. Population trust in autonomous driving [7]</a:t>
            </a:r>
            <a:endParaRPr lang="en-US" sz="2800" dirty="0"/>
          </a:p>
        </p:txBody>
      </p:sp>
      <p:sp>
        <p:nvSpPr>
          <p:cNvPr id="10" name="Content Placeholder 9">
            <a:extLst>
              <a:ext uri="{FF2B5EF4-FFF2-40B4-BE49-F238E27FC236}">
                <a16:creationId xmlns:a16="http://schemas.microsoft.com/office/drawing/2014/main" id="{3715F54A-7E56-FE13-A571-11AEE7D78F5A}"/>
              </a:ext>
            </a:extLst>
          </p:cNvPr>
          <p:cNvSpPr>
            <a:spLocks noGrp="1"/>
          </p:cNvSpPr>
          <p:nvPr>
            <p:ph sz="half" idx="2"/>
          </p:nvPr>
        </p:nvSpPr>
        <p:spPr>
          <a:xfrm>
            <a:off x="4724400" y="1352551"/>
            <a:ext cx="2726826" cy="2599773"/>
          </a:xfrm>
        </p:spPr>
        <p:txBody>
          <a:bodyPr/>
          <a:lstStyle/>
          <a:p>
            <a:endParaRPr lang="en-US" dirty="0"/>
          </a:p>
        </p:txBody>
      </p:sp>
      <p:pic>
        <p:nvPicPr>
          <p:cNvPr id="11" name="Picture 10" descr="Chart, bar chart&#10;&#10;Description automatically generated">
            <a:extLst>
              <a:ext uri="{FF2B5EF4-FFF2-40B4-BE49-F238E27FC236}">
                <a16:creationId xmlns:a16="http://schemas.microsoft.com/office/drawing/2014/main" id="{B1C21B71-F39D-0C98-31F3-6EC8F2B49DB9}"/>
              </a:ext>
            </a:extLst>
          </p:cNvPr>
          <p:cNvPicPr>
            <a:picLocks noChangeAspect="1"/>
          </p:cNvPicPr>
          <p:nvPr/>
        </p:nvPicPr>
        <p:blipFill>
          <a:blip r:embed="rId3"/>
          <a:stretch>
            <a:fillRect/>
          </a:stretch>
        </p:blipFill>
        <p:spPr>
          <a:xfrm>
            <a:off x="4175235" y="819150"/>
            <a:ext cx="4586451" cy="3581810"/>
          </a:xfrm>
          <a:prstGeom prst="rect">
            <a:avLst/>
          </a:prstGeom>
        </p:spPr>
      </p:pic>
    </p:spTree>
    <p:extLst>
      <p:ext uri="{BB962C8B-B14F-4D97-AF65-F5344CB8AC3E}">
        <p14:creationId xmlns:p14="http://schemas.microsoft.com/office/powerpoint/2010/main" val="3734462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Tiers of Self Driving</a:t>
            </a:r>
          </a:p>
        </p:txBody>
      </p:sp>
      <p:sp>
        <p:nvSpPr>
          <p:cNvPr id="3" name="Content Placeholder 2"/>
          <p:cNvSpPr>
            <a:spLocks noGrp="1"/>
          </p:cNvSpPr>
          <p:nvPr>
            <p:ph sz="half" idx="1"/>
          </p:nvPr>
        </p:nvSpPr>
        <p:spPr>
          <a:xfrm>
            <a:off x="441434" y="1865859"/>
            <a:ext cx="3978165" cy="2324495"/>
          </a:xfrm>
        </p:spPr>
        <p:txBody>
          <a:bodyPr>
            <a:normAutofit/>
          </a:bodyPr>
          <a:lstStyle/>
          <a:p>
            <a:r>
              <a:rPr lang="en-US" sz="2800" dirty="0"/>
              <a:t>Tier 3 most dangerous</a:t>
            </a:r>
          </a:p>
          <a:p>
            <a:pPr lvl="1"/>
            <a:r>
              <a:rPr lang="en-US" sz="2000" dirty="0"/>
              <a:t>This is due to human interaction being required in emergency</a:t>
            </a:r>
          </a:p>
          <a:p>
            <a:pPr lvl="1"/>
            <a:r>
              <a:rPr lang="en-US" sz="2000" dirty="0"/>
              <a:t>Humans tend to get bored [6]</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Cole Welcher</a:t>
            </a:r>
            <a:endParaRPr lang="en-US" sz="1400" dirty="0">
              <a:solidFill>
                <a:schemeClr val="tx1"/>
              </a:solidFill>
              <a:latin typeface="+mj-lt"/>
            </a:endParaRPr>
          </a:p>
        </p:txBody>
      </p:sp>
      <p:sp>
        <p:nvSpPr>
          <p:cNvPr id="9" name="TextBox 8">
            <a:extLst>
              <a:ext uri="{FF2B5EF4-FFF2-40B4-BE49-F238E27FC236}">
                <a16:creationId xmlns:a16="http://schemas.microsoft.com/office/drawing/2014/main" id="{D24B2293-D2E3-4837-2238-98F9E2990EA0}"/>
              </a:ext>
            </a:extLst>
          </p:cNvPr>
          <p:cNvSpPr txBox="1"/>
          <p:nvPr/>
        </p:nvSpPr>
        <p:spPr>
          <a:xfrm>
            <a:off x="4419599" y="4324669"/>
            <a:ext cx="4342087" cy="286232"/>
          </a:xfrm>
          <a:prstGeom prst="rect">
            <a:avLst/>
          </a:prstGeom>
          <a:noFill/>
        </p:spPr>
        <p:txBody>
          <a:bodyPr wrap="square" rtlCol="0">
            <a:spAutoFit/>
          </a:bodyPr>
          <a:lstStyle/>
          <a:p>
            <a:pPr>
              <a:lnSpc>
                <a:spcPct val="90000"/>
              </a:lnSpc>
            </a:pPr>
            <a:r>
              <a:rPr lang="en-US" sz="1400" dirty="0"/>
              <a:t>Conditional Automation is the most dangerous[7]</a:t>
            </a:r>
            <a:endParaRPr lang="en-US" sz="2800" dirty="0"/>
          </a:p>
        </p:txBody>
      </p:sp>
      <p:sp>
        <p:nvSpPr>
          <p:cNvPr id="4" name="AutoShape 2" descr="SAE-automation-levels">
            <a:extLst>
              <a:ext uri="{FF2B5EF4-FFF2-40B4-BE49-F238E27FC236}">
                <a16:creationId xmlns:a16="http://schemas.microsoft.com/office/drawing/2014/main" id="{24C73DFE-898E-9D63-3926-9EF72A95225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Content Placeholder 12">
            <a:extLst>
              <a:ext uri="{FF2B5EF4-FFF2-40B4-BE49-F238E27FC236}">
                <a16:creationId xmlns:a16="http://schemas.microsoft.com/office/drawing/2014/main" id="{696EFAF4-9B68-EBAF-1F86-F40AE2DC1325}"/>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bwMode="auto">
          <a:xfrm>
            <a:off x="4247047" y="1126994"/>
            <a:ext cx="4640013" cy="306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137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is not there</a:t>
            </a:r>
          </a:p>
        </p:txBody>
      </p:sp>
      <p:sp>
        <p:nvSpPr>
          <p:cNvPr id="3" name="Content Placeholder 2"/>
          <p:cNvSpPr>
            <a:spLocks noGrp="1"/>
          </p:cNvSpPr>
          <p:nvPr>
            <p:ph sz="half" idx="1"/>
          </p:nvPr>
        </p:nvSpPr>
        <p:spPr>
          <a:xfrm>
            <a:off x="685800" y="1210793"/>
            <a:ext cx="3733800" cy="3570758"/>
          </a:xfrm>
        </p:spPr>
        <p:txBody>
          <a:bodyPr>
            <a:normAutofit fontScale="92500" lnSpcReduction="10000"/>
          </a:bodyPr>
          <a:lstStyle/>
          <a:p>
            <a:r>
              <a:rPr lang="en-US" sz="2200" dirty="0"/>
              <a:t>Autonomous vehicles regulation varies state by state </a:t>
            </a:r>
          </a:p>
          <a:p>
            <a:pPr lvl="1"/>
            <a:r>
              <a:rPr lang="en-US" sz="1700" dirty="0"/>
              <a:t>Federal Actions is a recommendation [1]</a:t>
            </a:r>
          </a:p>
          <a:p>
            <a:pPr lvl="1"/>
            <a:r>
              <a:rPr lang="en-US" sz="1700" dirty="0"/>
              <a:t>Laws for safety regulation stem from the past[2]</a:t>
            </a:r>
          </a:p>
          <a:p>
            <a:r>
              <a:rPr lang="en-US" sz="2200" dirty="0"/>
              <a:t>No Federal Action leads to patch-work</a:t>
            </a:r>
          </a:p>
          <a:p>
            <a:pPr lvl="1"/>
            <a:r>
              <a:rPr lang="en-US" sz="1700" dirty="0"/>
              <a:t>28 states have different laws and regulation [1]</a:t>
            </a:r>
          </a:p>
          <a:p>
            <a:r>
              <a:rPr lang="en-US" sz="2200" dirty="0"/>
              <a:t>Helps population feel safer driving and buying self driving cars</a:t>
            </a:r>
          </a:p>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Cole Welcher</a:t>
            </a:r>
            <a:endParaRPr lang="en-US" sz="1400" dirty="0">
              <a:solidFill>
                <a:schemeClr val="tx1"/>
              </a:solidFill>
              <a:latin typeface="+mj-lt"/>
            </a:endParaRPr>
          </a:p>
        </p:txBody>
      </p:sp>
      <p:sp>
        <p:nvSpPr>
          <p:cNvPr id="10" name="TextBox 9">
            <a:extLst>
              <a:ext uri="{FF2B5EF4-FFF2-40B4-BE49-F238E27FC236}">
                <a16:creationId xmlns:a16="http://schemas.microsoft.com/office/drawing/2014/main" id="{9B0DA489-C968-B137-C5F4-D982278418F7}"/>
              </a:ext>
            </a:extLst>
          </p:cNvPr>
          <p:cNvSpPr txBox="1"/>
          <p:nvPr/>
        </p:nvSpPr>
        <p:spPr>
          <a:xfrm>
            <a:off x="5985164" y="3964640"/>
            <a:ext cx="3465589" cy="286232"/>
          </a:xfrm>
          <a:prstGeom prst="rect">
            <a:avLst/>
          </a:prstGeom>
          <a:noFill/>
        </p:spPr>
        <p:txBody>
          <a:bodyPr wrap="square" rtlCol="0">
            <a:spAutoFit/>
          </a:bodyPr>
          <a:lstStyle/>
          <a:p>
            <a:pPr>
              <a:lnSpc>
                <a:spcPct val="90000"/>
              </a:lnSpc>
            </a:pPr>
            <a:r>
              <a:rPr lang="en-US" sz="1400" dirty="0"/>
              <a:t>Self Driving cars have less accidents[3]</a:t>
            </a:r>
            <a:endParaRPr lang="en-US" sz="2400" dirty="0"/>
          </a:p>
        </p:txBody>
      </p:sp>
      <p:pic>
        <p:nvPicPr>
          <p:cNvPr id="3076" name="Picture 4" descr="Figure 1. SHRP 2 NDS and Self-Driving Car Crash Rates per Million Miles">
            <a:extLst>
              <a:ext uri="{FF2B5EF4-FFF2-40B4-BE49-F238E27FC236}">
                <a16:creationId xmlns:a16="http://schemas.microsoft.com/office/drawing/2014/main" id="{4468A0AA-CEE3-5CED-4731-71728E2F7CD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19600" y="1235640"/>
            <a:ext cx="4563973" cy="270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795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forward</a:t>
            </a:r>
          </a:p>
        </p:txBody>
      </p:sp>
      <p:sp>
        <p:nvSpPr>
          <p:cNvPr id="3" name="Content Placeholder 2"/>
          <p:cNvSpPr>
            <a:spLocks noGrp="1"/>
          </p:cNvSpPr>
          <p:nvPr>
            <p:ph sz="half" idx="1"/>
          </p:nvPr>
        </p:nvSpPr>
        <p:spPr/>
        <p:txBody>
          <a:bodyPr>
            <a:normAutofit/>
          </a:bodyPr>
          <a:lstStyle/>
          <a:p>
            <a:r>
              <a:rPr lang="en-US" sz="2000" dirty="0"/>
              <a:t>Federal government needs to take a larger stance on self driving cars</a:t>
            </a:r>
          </a:p>
          <a:p>
            <a:pPr lvl="1"/>
            <a:r>
              <a:rPr lang="en-US" sz="1600" dirty="0"/>
              <a:t>Through laws and regulation</a:t>
            </a:r>
          </a:p>
          <a:p>
            <a:pPr lvl="1"/>
            <a:r>
              <a:rPr lang="en-US" sz="1600" dirty="0"/>
              <a:t>Crash reports need a standard[3]</a:t>
            </a:r>
          </a:p>
          <a:p>
            <a:r>
              <a:rPr lang="en-US" sz="2000" dirty="0"/>
              <a:t>Data needs to be made publicly available</a:t>
            </a:r>
          </a:p>
          <a:p>
            <a:pPr lvl="1"/>
            <a:r>
              <a:rPr lang="en-US" sz="1600" dirty="0"/>
              <a:t>Corporations don’t like the negative data gives the public [3]</a:t>
            </a:r>
          </a:p>
          <a:p>
            <a:pPr marL="0" indent="0">
              <a:buNone/>
            </a:pPr>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Cole Welcher</a:t>
            </a:r>
            <a:endParaRPr lang="en-US" sz="1400" dirty="0">
              <a:solidFill>
                <a:schemeClr val="tx1"/>
              </a:solidFill>
              <a:latin typeface="+mj-lt"/>
            </a:endParaRPr>
          </a:p>
        </p:txBody>
      </p:sp>
      <p:pic>
        <p:nvPicPr>
          <p:cNvPr id="6146" name="Picture 2" descr="Tesla safety chart">
            <a:extLst>
              <a:ext uri="{FF2B5EF4-FFF2-40B4-BE49-F238E27FC236}">
                <a16:creationId xmlns:a16="http://schemas.microsoft.com/office/drawing/2014/main" id="{1A5C586E-C843-8233-19B3-32AEF9A1B5D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0" y="1710452"/>
            <a:ext cx="3733800" cy="26369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A890CE4-E85A-11E8-9CE3-2EF359B9F4D1}"/>
              </a:ext>
            </a:extLst>
          </p:cNvPr>
          <p:cNvSpPr txBox="1"/>
          <p:nvPr/>
        </p:nvSpPr>
        <p:spPr>
          <a:xfrm>
            <a:off x="8090864" y="4339360"/>
            <a:ext cx="606972" cy="313932"/>
          </a:xfrm>
          <a:prstGeom prst="rect">
            <a:avLst/>
          </a:prstGeom>
          <a:noFill/>
        </p:spPr>
        <p:txBody>
          <a:bodyPr wrap="square" rtlCol="0">
            <a:spAutoFit/>
          </a:bodyPr>
          <a:lstStyle/>
          <a:p>
            <a:pPr>
              <a:lnSpc>
                <a:spcPct val="90000"/>
              </a:lnSpc>
            </a:pPr>
            <a:r>
              <a:rPr lang="en-US" sz="1600" dirty="0"/>
              <a:t>[5]</a:t>
            </a:r>
          </a:p>
        </p:txBody>
      </p:sp>
    </p:spTree>
    <p:extLst>
      <p:ext uri="{BB962C8B-B14F-4D97-AF65-F5344CB8AC3E}">
        <p14:creationId xmlns:p14="http://schemas.microsoft.com/office/powerpoint/2010/main" val="317475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162255"/>
            <a:ext cx="7772400" cy="3352800"/>
          </a:xfrm>
        </p:spPr>
        <p:txBody>
          <a:bodyPr lIns="91440">
            <a:normAutofit fontScale="47500" lnSpcReduction="20000"/>
          </a:bodyPr>
          <a:lstStyle/>
          <a:p>
            <a:pPr marL="0" indent="0">
              <a:buNone/>
            </a:pPr>
            <a:r>
              <a:rPr lang="en-US" dirty="0"/>
              <a:t>[1] Ben Husch and Anne Teigen, Regulating Autonomous Vehicles (NCSL, April 2017) </a:t>
            </a:r>
            <a:r>
              <a:rPr lang="en-US" dirty="0">
                <a:hlinkClick r:id="rId2"/>
              </a:rPr>
              <a:t>https://www.ncsl.org/research/transportation/regulating-autonomous-vehicles.aspx</a:t>
            </a:r>
            <a:r>
              <a:rPr lang="en-US" dirty="0"/>
              <a:t> (9/25/2022)</a:t>
            </a:r>
          </a:p>
          <a:p>
            <a:pPr marL="0" indent="0">
              <a:buNone/>
            </a:pPr>
            <a:r>
              <a:rPr lang="en-US" dirty="0"/>
              <a:t>[2] David Shepardson, U.S. eliminates human controls requirement for fully automated vehicles (Reuters, March 11, 2022) </a:t>
            </a:r>
            <a:r>
              <a:rPr lang="en-US" dirty="0">
                <a:hlinkClick r:id="rId3"/>
              </a:rPr>
              <a:t>https://www.reuters.com/business/autos-transportation/us-eliminates-human-controls-requirement-fully-automated-vehicles-2022-03-11/</a:t>
            </a:r>
            <a:r>
              <a:rPr lang="en-US" dirty="0"/>
              <a:t> (9/25/2022)</a:t>
            </a:r>
          </a:p>
          <a:p>
            <a:pPr marL="0" indent="0">
              <a:buNone/>
            </a:pPr>
            <a:r>
              <a:rPr lang="en-US" dirty="0"/>
              <a:t>[3] Myra Blanco, Automated Vehicle Crash Rate Comparison Using Naturalistic Data (VTTI, January 8, 2016) </a:t>
            </a:r>
            <a:r>
              <a:rPr lang="en-US" dirty="0">
                <a:hlinkClick r:id="rId4"/>
              </a:rPr>
              <a:t>https://featured.vtti.vt.edu/2016/01/safety-on-city-streets/</a:t>
            </a:r>
            <a:r>
              <a:rPr lang="en-US" dirty="0"/>
              <a:t> (9/25/2022)</a:t>
            </a:r>
          </a:p>
          <a:p>
            <a:pPr marL="0" indent="0">
              <a:buNone/>
            </a:pPr>
            <a:r>
              <a:rPr lang="en-US" dirty="0"/>
              <a:t>[4] Stephen Hall, Despite driving 100k miles, Google’s self-driving cars haven’t seen an accident in over 2 months (</a:t>
            </a:r>
            <a:r>
              <a:rPr lang="en-US" dirty="0" err="1"/>
              <a:t>electrek</a:t>
            </a:r>
            <a:r>
              <a:rPr lang="en-US" dirty="0"/>
              <a:t>, November 4, 2015) </a:t>
            </a:r>
            <a:r>
              <a:rPr lang="en-US" dirty="0">
                <a:hlinkClick r:id="rId5"/>
              </a:rPr>
              <a:t>https://electrek.co/2015/11/04/100k-miles-googles-self-driving-cars-no-accidents-2-months/</a:t>
            </a:r>
            <a:r>
              <a:rPr lang="en-US" dirty="0"/>
              <a:t> (9/25/2022)</a:t>
            </a:r>
          </a:p>
          <a:p>
            <a:pPr marL="0" indent="0">
              <a:buNone/>
            </a:pPr>
            <a:r>
              <a:rPr lang="en-US" dirty="0"/>
              <a:t>[5] Brad Templeton, New Tesla Autopilot Statistics Show It’s Almost As Safe Driving With It As Without (Forbes, October 28, 2022)     </a:t>
            </a:r>
            <a:r>
              <a:rPr lang="en-US" dirty="0">
                <a:hlinkClick r:id="rId6"/>
              </a:rPr>
              <a:t>https://www.forbes.com/sites/bradtempleton/2020/10/28/new-tesla-autopilot-statistics-show-its-almost-as-safe-driving-with-it-as-without/?sh=2da597e01794</a:t>
            </a:r>
            <a:r>
              <a:rPr lang="en-US" dirty="0"/>
              <a:t> (9/25/2022)</a:t>
            </a:r>
          </a:p>
          <a:p>
            <a:pPr marL="0" indent="0">
              <a:buNone/>
            </a:pPr>
            <a:r>
              <a:rPr lang="en-US" dirty="0"/>
              <a:t>[6] Self-Driving Car Accident Statistics (1800injured, 2018) </a:t>
            </a:r>
            <a:r>
              <a:rPr lang="en-US" dirty="0">
                <a:hlinkClick r:id="rId7"/>
              </a:rPr>
              <a:t>https://1800injured.care/self-driving-car-accident-statistics/</a:t>
            </a:r>
            <a:r>
              <a:rPr lang="en-US" dirty="0"/>
              <a:t> (9/25/2022)</a:t>
            </a:r>
          </a:p>
          <a:p>
            <a:pPr marL="0" indent="0">
              <a:buNone/>
            </a:pPr>
            <a:r>
              <a:rPr lang="en-US" dirty="0"/>
              <a:t>[7] Felix Richter, Fatal Accidents Damage Trust in Autonomous Driving (Statista, April 6, 2018) </a:t>
            </a:r>
            <a:r>
              <a:rPr lang="en-US" dirty="0">
                <a:hlinkClick r:id="rId8"/>
              </a:rPr>
              <a:t>https://www.statista.com/chart/13450/perceived-safety-of-self-driving-cars/</a:t>
            </a:r>
            <a:r>
              <a:rPr lang="en-US" dirty="0"/>
              <a:t> (9/25/2022)</a:t>
            </a:r>
          </a:p>
          <a:p>
            <a:pPr marL="0" indent="0">
              <a:buNone/>
            </a:pPr>
            <a:r>
              <a:rPr lang="en-US" dirty="0"/>
              <a:t>[8] Distracted Driving Statistics and Facts 2021 (Brooks Law Group, 2021) </a:t>
            </a:r>
            <a:r>
              <a:rPr lang="en-US" dirty="0">
                <a:hlinkClick r:id="rId9"/>
              </a:rPr>
              <a:t>https://www.brookslawgroup.com/distracted-driving-statistics-2021/#:~:text=An%20estimated%20400%2C000%20people%20were,vehicle%20crashes%20involving%20distracted%20drivers</a:t>
            </a:r>
            <a:r>
              <a:rPr lang="en-US" dirty="0"/>
              <a:t> (9/25/2022)</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18</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Cole Welcher</a:t>
            </a:r>
            <a:endParaRPr lang="en-US" sz="1400" dirty="0">
              <a:solidFill>
                <a:schemeClr val="tx1"/>
              </a:solidFill>
              <a:latin typeface="+mj-lt"/>
            </a:endParaRPr>
          </a:p>
        </p:txBody>
      </p:sp>
    </p:spTree>
    <p:extLst>
      <p:ext uri="{BB962C8B-B14F-4D97-AF65-F5344CB8AC3E}">
        <p14:creationId xmlns:p14="http://schemas.microsoft.com/office/powerpoint/2010/main" val="4145548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Why we should ban unmanned </a:t>
            </a:r>
            <a:r>
              <a:rPr lang="en-US"/>
              <a:t>drone delivery</a:t>
            </a:r>
            <a:endParaRPr lang="en-US" dirty="0"/>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By: Bryce Lukens</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2735029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 – Nice </a:t>
            </a:r>
            <a:br>
              <a:rPr lang="en-US" dirty="0"/>
            </a:br>
            <a:r>
              <a:rPr lang="en-US" dirty="0"/>
              <a:t>Improvement!</a:t>
            </a:r>
          </a:p>
        </p:txBody>
      </p:sp>
      <p:sp>
        <p:nvSpPr>
          <p:cNvPr id="3" name="Content Placeholder 2"/>
          <p:cNvSpPr>
            <a:spLocks noGrp="1"/>
          </p:cNvSpPr>
          <p:nvPr>
            <p:ph sz="half" idx="1"/>
          </p:nvPr>
        </p:nvSpPr>
        <p:spPr>
          <a:xfrm>
            <a:off x="187037" y="1165514"/>
            <a:ext cx="3566636" cy="3759080"/>
          </a:xfrm>
        </p:spPr>
        <p:txBody>
          <a:bodyPr>
            <a:normAutofit fontScale="92500" lnSpcReduction="10000"/>
          </a:bodyPr>
          <a:lstStyle/>
          <a:p>
            <a:r>
              <a:rPr lang="en-US" dirty="0"/>
              <a:t>Quantify</a:t>
            </a:r>
          </a:p>
          <a:p>
            <a:r>
              <a:rPr lang="en-US" dirty="0"/>
              <a:t>Clear, strong conclusion, easy to find</a:t>
            </a:r>
          </a:p>
          <a:p>
            <a:r>
              <a:rPr lang="en-US" dirty="0"/>
              <a:t>Make clear what claim evidence is supporting, explain how it’s relevant</a:t>
            </a:r>
          </a:p>
          <a:p>
            <a:r>
              <a:rPr lang="en-US" dirty="0"/>
              <a:t>Try reading paper out loud to yourself to catch typos, grammatical errors, contradictions</a:t>
            </a:r>
          </a:p>
          <a:p>
            <a:r>
              <a:rPr lang="en-US" dirty="0"/>
              <a:t>Avoid fallacies, e.g. begging the question</a:t>
            </a:r>
          </a:p>
          <a:p>
            <a:r>
              <a:rPr lang="en-US" dirty="0"/>
              <a:t>http://</a:t>
            </a:r>
            <a:r>
              <a:rPr lang="en-US" dirty="0" err="1"/>
              <a:t>socialimps.keithpray.net</a:t>
            </a:r>
            <a:r>
              <a:rPr lang="en-US" dirty="0"/>
              <a:t>/assignments/paper-guidelines/</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pic>
        <p:nvPicPr>
          <p:cNvPr id="6" name="Picture 5">
            <a:extLst>
              <a:ext uri="{FF2B5EF4-FFF2-40B4-BE49-F238E27FC236}">
                <a16:creationId xmlns:a16="http://schemas.microsoft.com/office/drawing/2014/main" id="{6FDD4B2E-9CA0-A245-BB85-1367A10CFB5B}"/>
              </a:ext>
            </a:extLst>
          </p:cNvPr>
          <p:cNvPicPr>
            <a:picLocks noChangeAspect="1"/>
          </p:cNvPicPr>
          <p:nvPr/>
        </p:nvPicPr>
        <p:blipFill>
          <a:blip r:embed="rId3"/>
          <a:stretch>
            <a:fillRect/>
          </a:stretch>
        </p:blipFill>
        <p:spPr>
          <a:xfrm>
            <a:off x="3648173" y="437364"/>
            <a:ext cx="5495827" cy="4487230"/>
          </a:xfrm>
          <a:prstGeom prst="rect">
            <a:avLst/>
          </a:prstGeom>
        </p:spPr>
      </p:pic>
    </p:spTree>
    <p:extLst>
      <p:ext uri="{BB962C8B-B14F-4D97-AF65-F5344CB8AC3E}">
        <p14:creationId xmlns:p14="http://schemas.microsoft.com/office/powerpoint/2010/main" val="699123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Unmanned mean and Current Regulation</a:t>
            </a:r>
          </a:p>
        </p:txBody>
      </p:sp>
      <p:sp>
        <p:nvSpPr>
          <p:cNvPr id="3" name="Content Placeholder 2"/>
          <p:cNvSpPr>
            <a:spLocks noGrp="1"/>
          </p:cNvSpPr>
          <p:nvPr>
            <p:ph sz="half" idx="1"/>
          </p:nvPr>
        </p:nvSpPr>
        <p:spPr>
          <a:xfrm>
            <a:off x="685800" y="1352551"/>
            <a:ext cx="3733800" cy="3352800"/>
          </a:xfrm>
        </p:spPr>
        <p:txBody>
          <a:bodyPr>
            <a:normAutofit fontScale="85000" lnSpcReduction="20000"/>
          </a:bodyPr>
          <a:lstStyle/>
          <a:p>
            <a:r>
              <a:rPr lang="en-US" dirty="0"/>
              <a:t>Unmanned drones or Unmanned Aircraft Systems</a:t>
            </a:r>
          </a:p>
          <a:p>
            <a:pPr lvl="1"/>
            <a:r>
              <a:rPr lang="en-US" sz="1700" dirty="0"/>
              <a:t>People are involved but are not Pilots</a:t>
            </a:r>
          </a:p>
          <a:p>
            <a:pPr lvl="1"/>
            <a:r>
              <a:rPr lang="en-US" sz="1700" dirty="0"/>
              <a:t>Flies on pre-made path</a:t>
            </a:r>
          </a:p>
          <a:p>
            <a:pPr lvl="1"/>
            <a:r>
              <a:rPr lang="en-US" sz="1700" dirty="0"/>
              <a:t>PIC and observer [1]</a:t>
            </a:r>
          </a:p>
          <a:p>
            <a:r>
              <a:rPr lang="en-US" dirty="0"/>
              <a:t>FAA</a:t>
            </a:r>
          </a:p>
          <a:p>
            <a:pPr lvl="1"/>
            <a:r>
              <a:rPr lang="en-US" sz="1700" dirty="0"/>
              <a:t>2012 FAA Modernization and Reform Act section 336</a:t>
            </a:r>
          </a:p>
          <a:p>
            <a:pPr lvl="2"/>
            <a:r>
              <a:rPr lang="en-US" sz="1600" dirty="0"/>
              <a:t>Non-commercial applications[2]</a:t>
            </a:r>
          </a:p>
          <a:p>
            <a:pPr lvl="1"/>
            <a:r>
              <a:rPr lang="en-US" sz="1900" dirty="0"/>
              <a:t>2016 “Part 107” regulations</a:t>
            </a:r>
          </a:p>
          <a:p>
            <a:pPr lvl="2"/>
            <a:r>
              <a:rPr lang="en-US" sz="1600" dirty="0"/>
              <a:t>Refers to operational limits[2]</a:t>
            </a:r>
          </a:p>
          <a:p>
            <a:pPr lvl="1"/>
            <a:r>
              <a:rPr lang="en-US" sz="1900" dirty="0"/>
              <a:t>Part 135 extends Part 107</a:t>
            </a:r>
          </a:p>
          <a:p>
            <a:pPr lvl="2"/>
            <a:r>
              <a:rPr lang="en-US" sz="1600" dirty="0"/>
              <a:t>Focuses specifically on carrying packages[4]</a:t>
            </a:r>
          </a:p>
          <a:p>
            <a:pPr lvl="2"/>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Bryce Lukens</a:t>
            </a:r>
          </a:p>
        </p:txBody>
      </p:sp>
      <p:pic>
        <p:nvPicPr>
          <p:cNvPr id="1026" name="Picture 2" descr="FAA Logo">
            <a:extLst>
              <a:ext uri="{FF2B5EF4-FFF2-40B4-BE49-F238E27FC236}">
                <a16:creationId xmlns:a16="http://schemas.microsoft.com/office/drawing/2014/main" id="{97EE4A07-AB84-0321-3ED0-48579A06A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973" y="923660"/>
            <a:ext cx="3242982" cy="334626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F640008-0598-160D-702E-3774A10C7203}"/>
              </a:ext>
            </a:extLst>
          </p:cNvPr>
          <p:cNvSpPr txBox="1"/>
          <p:nvPr/>
        </p:nvSpPr>
        <p:spPr>
          <a:xfrm>
            <a:off x="4419600" y="4278085"/>
            <a:ext cx="3883479" cy="738664"/>
          </a:xfrm>
          <a:prstGeom prst="rect">
            <a:avLst/>
          </a:prstGeom>
          <a:noFill/>
        </p:spPr>
        <p:txBody>
          <a:bodyPr wrap="square" rtlCol="0">
            <a:spAutoFit/>
          </a:bodyPr>
          <a:lstStyle/>
          <a:p>
            <a:pPr marL="0" indent="0">
              <a:buNone/>
            </a:pPr>
            <a:r>
              <a:rPr lang="en-US" sz="1400" dirty="0">
                <a:hlinkClick r:id="rId4"/>
              </a:rPr>
              <a:t>https://danielstraining.com/federal-aviation-administration-announces-public-meeting-date/faa-logo/</a:t>
            </a:r>
            <a:r>
              <a:rPr lang="en-US" sz="1400" dirty="0"/>
              <a:t> </a:t>
            </a:r>
          </a:p>
        </p:txBody>
      </p:sp>
    </p:spTree>
    <p:extLst>
      <p:ext uri="{BB962C8B-B14F-4D97-AF65-F5344CB8AC3E}">
        <p14:creationId xmlns:p14="http://schemas.microsoft.com/office/powerpoint/2010/main" val="846440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Risks associated with Drone Delivery</a:t>
            </a:r>
          </a:p>
        </p:txBody>
      </p:sp>
      <p:sp>
        <p:nvSpPr>
          <p:cNvPr id="3" name="Content Placeholder 2"/>
          <p:cNvSpPr>
            <a:spLocks noGrp="1"/>
          </p:cNvSpPr>
          <p:nvPr>
            <p:ph sz="half" idx="1"/>
          </p:nvPr>
        </p:nvSpPr>
        <p:spPr/>
        <p:txBody>
          <a:bodyPr/>
          <a:lstStyle/>
          <a:p>
            <a:r>
              <a:rPr lang="en-US" dirty="0"/>
              <a:t>Commandeering of a drone through hacking</a:t>
            </a:r>
          </a:p>
          <a:p>
            <a:r>
              <a:rPr lang="en-US" dirty="0"/>
              <a:t>Crashing and the aftermath</a:t>
            </a:r>
          </a:p>
          <a:p>
            <a:r>
              <a:rPr lang="en-US" dirty="0"/>
              <a:t>Finding a safe package delivery area</a:t>
            </a:r>
          </a:p>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Bryce Lukens</a:t>
            </a:r>
          </a:p>
        </p:txBody>
      </p:sp>
      <p:pic>
        <p:nvPicPr>
          <p:cNvPr id="5122" name="Picture 2" descr="The Best Drone Crash Videos | Time">
            <a:extLst>
              <a:ext uri="{FF2B5EF4-FFF2-40B4-BE49-F238E27FC236}">
                <a16:creationId xmlns:a16="http://schemas.microsoft.com/office/drawing/2014/main" id="{5EC8A068-FBC4-8D74-4507-D9C4C0CC3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634" y="1276350"/>
            <a:ext cx="3532959" cy="23548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CC077AA-27CA-5C0C-6296-7C50DD2A8CD6}"/>
              </a:ext>
            </a:extLst>
          </p:cNvPr>
          <p:cNvSpPr txBox="1"/>
          <p:nvPr/>
        </p:nvSpPr>
        <p:spPr>
          <a:xfrm>
            <a:off x="4419600" y="4139349"/>
            <a:ext cx="4438650" cy="307777"/>
          </a:xfrm>
          <a:prstGeom prst="rect">
            <a:avLst/>
          </a:prstGeom>
          <a:noFill/>
        </p:spPr>
        <p:txBody>
          <a:bodyPr wrap="square" rtlCol="0">
            <a:spAutoFit/>
          </a:bodyPr>
          <a:lstStyle/>
          <a:p>
            <a:pPr marL="0" indent="0">
              <a:buNone/>
            </a:pPr>
            <a:r>
              <a:rPr lang="en-US" sz="1400" dirty="0">
                <a:hlinkClick r:id="rId4"/>
              </a:rPr>
              <a:t>https://time.com/5287617/drone-crash-videos/</a:t>
            </a:r>
            <a:r>
              <a:rPr lang="en-US" sz="1400" dirty="0"/>
              <a:t> </a:t>
            </a:r>
          </a:p>
        </p:txBody>
      </p:sp>
    </p:spTree>
    <p:extLst>
      <p:ext uri="{BB962C8B-B14F-4D97-AF65-F5344CB8AC3E}">
        <p14:creationId xmlns:p14="http://schemas.microsoft.com/office/powerpoint/2010/main" val="1299016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Hacking Drones</a:t>
            </a:r>
          </a:p>
        </p:txBody>
      </p:sp>
      <p:sp>
        <p:nvSpPr>
          <p:cNvPr id="3" name="Content Placeholder 2"/>
          <p:cNvSpPr>
            <a:spLocks noGrp="1"/>
          </p:cNvSpPr>
          <p:nvPr>
            <p:ph sz="half" idx="1"/>
          </p:nvPr>
        </p:nvSpPr>
        <p:spPr/>
        <p:txBody>
          <a:bodyPr/>
          <a:lstStyle/>
          <a:p>
            <a:r>
              <a:rPr lang="en-US" dirty="0"/>
              <a:t>Types of attacks</a:t>
            </a:r>
          </a:p>
          <a:p>
            <a:pPr lvl="1"/>
            <a:r>
              <a:rPr lang="en-US" dirty="0"/>
              <a:t>GPS spoofing</a:t>
            </a:r>
          </a:p>
          <a:p>
            <a:pPr lvl="2"/>
            <a:r>
              <a:rPr lang="en-US" dirty="0"/>
              <a:t>Involves feeding Drone false GPS cords. [3]</a:t>
            </a:r>
          </a:p>
          <a:p>
            <a:pPr lvl="1"/>
            <a:r>
              <a:rPr lang="en-US" dirty="0"/>
              <a:t>Downlink threats</a:t>
            </a:r>
          </a:p>
          <a:p>
            <a:pPr lvl="2"/>
            <a:r>
              <a:rPr lang="en-US" dirty="0"/>
              <a:t>Allow for interception of data transmitted from drone to base station[3]</a:t>
            </a:r>
          </a:p>
          <a:p>
            <a:pPr lvl="1"/>
            <a:r>
              <a:rPr lang="en-US" dirty="0"/>
              <a:t>Drone -&gt; Drone hacking</a:t>
            </a:r>
          </a:p>
          <a:p>
            <a:pPr lvl="2"/>
            <a:r>
              <a:rPr lang="en-US" dirty="0"/>
              <a:t>Experiment involving DDOS like attack on drone[3]</a:t>
            </a:r>
          </a:p>
          <a:p>
            <a:pPr lvl="2"/>
            <a:r>
              <a:rPr lang="en-US" dirty="0"/>
              <a:t>Allows access to swarm</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Bryce Lukens</a:t>
            </a:r>
          </a:p>
        </p:txBody>
      </p:sp>
      <p:pic>
        <p:nvPicPr>
          <p:cNvPr id="8" name="Picture 2" descr="Meet the U.S. Army's New Drone Swarms | Mind Matters">
            <a:extLst>
              <a:ext uri="{FF2B5EF4-FFF2-40B4-BE49-F238E27FC236}">
                <a16:creationId xmlns:a16="http://schemas.microsoft.com/office/drawing/2014/main" id="{B7D6AA41-E911-5B13-C53C-85C7DEBF36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93542"/>
            <a:ext cx="3733800" cy="24902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5CDAEA3-DF93-50E3-DE88-FA0DDF51027D}"/>
              </a:ext>
            </a:extLst>
          </p:cNvPr>
          <p:cNvSpPr txBox="1"/>
          <p:nvPr/>
        </p:nvSpPr>
        <p:spPr>
          <a:xfrm>
            <a:off x="4419600" y="4139349"/>
            <a:ext cx="4438650" cy="523220"/>
          </a:xfrm>
          <a:prstGeom prst="rect">
            <a:avLst/>
          </a:prstGeom>
          <a:noFill/>
        </p:spPr>
        <p:txBody>
          <a:bodyPr wrap="square" rtlCol="0">
            <a:spAutoFit/>
          </a:bodyPr>
          <a:lstStyle/>
          <a:p>
            <a:pPr marL="0" indent="0">
              <a:buNone/>
            </a:pPr>
            <a:r>
              <a:rPr lang="en-US" sz="1400" dirty="0">
                <a:hlinkClick r:id="rId4"/>
              </a:rPr>
              <a:t>https://mindmatters.ai/2020/09/meet-the-u-s-armys-new-drone-swarms/</a:t>
            </a:r>
            <a:r>
              <a:rPr lang="en-US" sz="1400" dirty="0"/>
              <a:t> </a:t>
            </a:r>
          </a:p>
        </p:txBody>
      </p:sp>
    </p:spTree>
    <p:extLst>
      <p:ext uri="{BB962C8B-B14F-4D97-AF65-F5344CB8AC3E}">
        <p14:creationId xmlns:p14="http://schemas.microsoft.com/office/powerpoint/2010/main" val="2992626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Crashing </a:t>
            </a:r>
          </a:p>
        </p:txBody>
      </p:sp>
      <p:sp>
        <p:nvSpPr>
          <p:cNvPr id="3" name="Content Placeholder 2"/>
          <p:cNvSpPr>
            <a:spLocks noGrp="1"/>
          </p:cNvSpPr>
          <p:nvPr>
            <p:ph sz="half" idx="1"/>
          </p:nvPr>
        </p:nvSpPr>
        <p:spPr/>
        <p:txBody>
          <a:bodyPr/>
          <a:lstStyle/>
          <a:p>
            <a:r>
              <a:rPr lang="en-US" dirty="0"/>
              <a:t>Drone crashes can cause fires or injure people</a:t>
            </a:r>
          </a:p>
          <a:p>
            <a:pPr lvl="1"/>
            <a:r>
              <a:rPr lang="en-US" dirty="0"/>
              <a:t>Amazon air bush-fire</a:t>
            </a:r>
          </a:p>
          <a:p>
            <a:pPr lvl="2"/>
            <a:r>
              <a:rPr lang="en-US" dirty="0"/>
              <a:t>Fire stretched across 25 acres[5]</a:t>
            </a:r>
          </a:p>
          <a:p>
            <a:pPr lvl="2"/>
            <a:r>
              <a:rPr lang="en-US" dirty="0"/>
              <a:t>Caused by the failure of 2 safety measures[5]</a:t>
            </a:r>
          </a:p>
          <a:p>
            <a:pPr lvl="1"/>
            <a:r>
              <a:rPr lang="en-US" dirty="0"/>
              <a:t>Possible injury to the public</a:t>
            </a:r>
          </a:p>
          <a:p>
            <a:pPr lvl="2"/>
            <a:r>
              <a:rPr lang="en-US" dirty="0"/>
              <a:t>Wing owned by Alphabet Inc.</a:t>
            </a:r>
          </a:p>
          <a:p>
            <a:pPr lvl="3"/>
            <a:r>
              <a:rPr lang="en-US" dirty="0"/>
              <a:t>Drones weigh 10 pounds and carry packages that are 2.5 pounds [1]</a:t>
            </a:r>
          </a:p>
          <a:p>
            <a:pPr lvl="2"/>
            <a:r>
              <a:rPr lang="en-US" dirty="0"/>
              <a:t>Amazon’s drones weigh 60 lbs.[6]</a:t>
            </a:r>
          </a:p>
          <a:p>
            <a:pPr lvl="2"/>
            <a:r>
              <a:rPr lang="en-US" dirty="0"/>
              <a:t>Drone Up weighs 25 lbs. and can carry a 3 lb. package</a:t>
            </a:r>
          </a:p>
          <a:p>
            <a:pPr lvl="2"/>
            <a:endParaRPr lang="en-US" dirty="0"/>
          </a:p>
          <a:p>
            <a:pPr lvl="2"/>
            <a:endParaRPr lang="en-US" dirty="0"/>
          </a:p>
          <a:p>
            <a:pPr lvl="2"/>
            <a:endParaRPr lang="en-US" dirty="0"/>
          </a:p>
          <a:p>
            <a:pPr lvl="1"/>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Bryce Lukens</a:t>
            </a:r>
            <a:endParaRPr lang="en-US" sz="1400" dirty="0">
              <a:solidFill>
                <a:schemeClr val="tx1"/>
              </a:solidFill>
              <a:latin typeface="+mj-lt"/>
            </a:endParaRPr>
          </a:p>
        </p:txBody>
      </p:sp>
      <p:pic>
        <p:nvPicPr>
          <p:cNvPr id="3074" name="Picture 2" descr="Amazon Prime Air Logo - Small UAV Coalition">
            <a:extLst>
              <a:ext uri="{FF2B5EF4-FFF2-40B4-BE49-F238E27FC236}">
                <a16:creationId xmlns:a16="http://schemas.microsoft.com/office/drawing/2014/main" id="{1533EB6F-2E1C-F151-862C-20AF2F901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52552"/>
            <a:ext cx="3733800" cy="197334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AA PUBLISHES UAS BEYOND VISUAL LINE OF SITE FINAL REPORT; A WELCOME SIGN  FOR COMMERCIAL DRONE USE">
            <a:extLst>
              <a:ext uri="{FF2B5EF4-FFF2-40B4-BE49-F238E27FC236}">
                <a16:creationId xmlns:a16="http://schemas.microsoft.com/office/drawing/2014/main" id="{BFC5DDF2-38E5-6783-39AC-6E13712DA7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205288"/>
            <a:ext cx="3121645" cy="4866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556913B-39C4-CA3A-4BC2-1C48A348648D}"/>
              </a:ext>
            </a:extLst>
          </p:cNvPr>
          <p:cNvSpPr txBox="1"/>
          <p:nvPr/>
        </p:nvSpPr>
        <p:spPr>
          <a:xfrm>
            <a:off x="4482528" y="686333"/>
            <a:ext cx="4438650" cy="738664"/>
          </a:xfrm>
          <a:prstGeom prst="rect">
            <a:avLst/>
          </a:prstGeom>
          <a:noFill/>
        </p:spPr>
        <p:txBody>
          <a:bodyPr wrap="square" rtlCol="0">
            <a:spAutoFit/>
          </a:bodyPr>
          <a:lstStyle/>
          <a:p>
            <a:pPr marL="0" indent="0">
              <a:buNone/>
            </a:pPr>
            <a:r>
              <a:rPr lang="en-US" sz="1400" dirty="0">
                <a:hlinkClick r:id="rId5"/>
              </a:rPr>
              <a:t>https://smalluavcoalition.org/logo_amazon/</a:t>
            </a:r>
            <a:r>
              <a:rPr lang="en-US" sz="1400" dirty="0"/>
              <a:t> </a:t>
            </a:r>
          </a:p>
          <a:p>
            <a:pPr marL="0" indent="0">
              <a:buNone/>
            </a:pPr>
            <a:r>
              <a:rPr lang="en-US" sz="1400" dirty="0">
                <a:hlinkClick r:id="rId6"/>
              </a:rPr>
              <a:t>https://www.crunchbase.com/organization/wing-4686</a:t>
            </a:r>
            <a:r>
              <a:rPr lang="en-US" sz="1400" dirty="0"/>
              <a:t> </a:t>
            </a:r>
          </a:p>
          <a:p>
            <a:pPr marL="0" indent="0">
              <a:buNone/>
            </a:pPr>
            <a:r>
              <a:rPr lang="en-US" sz="1400" dirty="0">
                <a:hlinkClick r:id="rId7"/>
              </a:rPr>
              <a:t>https://www.owler.com/company/droneup</a:t>
            </a:r>
            <a:r>
              <a:rPr lang="en-US" sz="1400" dirty="0"/>
              <a:t> </a:t>
            </a:r>
          </a:p>
        </p:txBody>
      </p:sp>
      <p:pic>
        <p:nvPicPr>
          <p:cNvPr id="3080" name="Picture 8" descr="Wing - Crunchbase Company Profile &amp; Funding">
            <a:extLst>
              <a:ext uri="{FF2B5EF4-FFF2-40B4-BE49-F238E27FC236}">
                <a16:creationId xmlns:a16="http://schemas.microsoft.com/office/drawing/2014/main" id="{D6D738DD-545E-87EB-3C5A-981F985F16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3325899"/>
            <a:ext cx="2210948" cy="879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258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Amazon prime Air avoiding safety</a:t>
            </a:r>
          </a:p>
        </p:txBody>
      </p:sp>
      <p:sp>
        <p:nvSpPr>
          <p:cNvPr id="3" name="Content Placeholder 2"/>
          <p:cNvSpPr>
            <a:spLocks noGrp="1"/>
          </p:cNvSpPr>
          <p:nvPr>
            <p:ph sz="half" idx="1"/>
          </p:nvPr>
        </p:nvSpPr>
        <p:spPr/>
        <p:txBody>
          <a:bodyPr/>
          <a:lstStyle/>
          <a:p>
            <a:r>
              <a:rPr lang="en-US" dirty="0"/>
              <a:t>One of the companies at the forefront of drone delivery</a:t>
            </a:r>
          </a:p>
          <a:p>
            <a:pPr lvl="1"/>
            <a:r>
              <a:rPr lang="en-US" dirty="0"/>
              <a:t>Has had at least 8 crashes during in the past year[7]</a:t>
            </a:r>
          </a:p>
          <a:p>
            <a:pPr lvl="1"/>
            <a:r>
              <a:rPr lang="en-US" dirty="0"/>
              <a:t>Removing of drone wreckage[7]</a:t>
            </a:r>
          </a:p>
          <a:p>
            <a:pPr lvl="1"/>
            <a:r>
              <a:rPr lang="en-US" dirty="0"/>
              <a:t>Caused inhibition of investigation at least once[7]</a:t>
            </a:r>
          </a:p>
          <a:p>
            <a:pPr lvl="1"/>
            <a:r>
              <a:rPr lang="en-US" dirty="0"/>
              <a:t>The FAA had to wait to receive photos and information on one crash[7]</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Bryce Lukens</a:t>
            </a:r>
            <a:endParaRPr lang="en-US" sz="1400" dirty="0">
              <a:solidFill>
                <a:schemeClr val="tx1"/>
              </a:solidFill>
              <a:latin typeface="+mj-lt"/>
            </a:endParaRPr>
          </a:p>
        </p:txBody>
      </p:sp>
      <p:sp>
        <p:nvSpPr>
          <p:cNvPr id="10" name="TextBox 9">
            <a:extLst>
              <a:ext uri="{FF2B5EF4-FFF2-40B4-BE49-F238E27FC236}">
                <a16:creationId xmlns:a16="http://schemas.microsoft.com/office/drawing/2014/main" id="{42AA43DB-6C0A-EAEC-9328-C7F29CEAA393}"/>
              </a:ext>
            </a:extLst>
          </p:cNvPr>
          <p:cNvSpPr txBox="1"/>
          <p:nvPr/>
        </p:nvSpPr>
        <p:spPr>
          <a:xfrm>
            <a:off x="4419600" y="3346221"/>
            <a:ext cx="4438650" cy="523220"/>
          </a:xfrm>
          <a:prstGeom prst="rect">
            <a:avLst/>
          </a:prstGeom>
          <a:noFill/>
        </p:spPr>
        <p:txBody>
          <a:bodyPr wrap="square" rtlCol="0">
            <a:spAutoFit/>
          </a:bodyPr>
          <a:lstStyle/>
          <a:p>
            <a:pPr marL="0" indent="0">
              <a:buNone/>
            </a:pPr>
            <a:r>
              <a:rPr lang="en-US" sz="1400" dirty="0">
                <a:hlinkClick r:id="rId3"/>
              </a:rPr>
              <a:t>https://www.aboutamazon.com/news/transportation/amazon-prime-air-prepares-for-drone-deliveries</a:t>
            </a:r>
            <a:r>
              <a:rPr lang="en-US" sz="1400" dirty="0"/>
              <a:t> </a:t>
            </a:r>
          </a:p>
        </p:txBody>
      </p:sp>
      <p:pic>
        <p:nvPicPr>
          <p:cNvPr id="4102" name="Picture 6" descr="Amazon Prime Air prepares for drone deliveries">
            <a:extLst>
              <a:ext uri="{FF2B5EF4-FFF2-40B4-BE49-F238E27FC236}">
                <a16:creationId xmlns:a16="http://schemas.microsoft.com/office/drawing/2014/main" id="{C7133F05-692B-6241-AA59-2D6A5A4338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664" y="1286737"/>
            <a:ext cx="3524521" cy="1983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086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Delivery</a:t>
            </a:r>
          </a:p>
        </p:txBody>
      </p:sp>
      <p:sp>
        <p:nvSpPr>
          <p:cNvPr id="3" name="Content Placeholder 2"/>
          <p:cNvSpPr>
            <a:spLocks noGrp="1"/>
          </p:cNvSpPr>
          <p:nvPr>
            <p:ph sz="half" idx="1"/>
          </p:nvPr>
        </p:nvSpPr>
        <p:spPr/>
        <p:txBody>
          <a:bodyPr/>
          <a:lstStyle/>
          <a:p>
            <a:r>
              <a:rPr lang="en-US" dirty="0"/>
              <a:t>Theft of packages</a:t>
            </a:r>
          </a:p>
          <a:p>
            <a:pPr lvl="1"/>
            <a:r>
              <a:rPr lang="en-US" dirty="0"/>
              <a:t>Already a problem </a:t>
            </a:r>
          </a:p>
          <a:p>
            <a:pPr lvl="2"/>
            <a:r>
              <a:rPr lang="en-US" dirty="0"/>
              <a:t>23% of people had a package stolen recently as of March 2022[8]</a:t>
            </a:r>
          </a:p>
          <a:p>
            <a:pPr lvl="1"/>
            <a:r>
              <a:rPr lang="en-US" dirty="0"/>
              <a:t>Drone delivery makes stealing easier</a:t>
            </a:r>
          </a:p>
          <a:p>
            <a:pPr lvl="2"/>
            <a:r>
              <a:rPr lang="en-US" dirty="0"/>
              <a:t>Drones are extremely visible and lead people directly to delivery address</a:t>
            </a:r>
          </a:p>
          <a:p>
            <a:pPr lvl="2"/>
            <a:r>
              <a:rPr lang="en-US" dirty="0"/>
              <a:t>Packages delivered by drone are light and easy to carry</a:t>
            </a:r>
          </a:p>
          <a:p>
            <a:pPr lvl="2"/>
            <a:r>
              <a:rPr lang="en-US" dirty="0"/>
              <a:t>Mail theft federal crime [8]</a:t>
            </a:r>
          </a:p>
          <a:p>
            <a:pPr lvl="2"/>
            <a:r>
              <a:rPr lang="en-US" dirty="0"/>
              <a:t>Drones can’t get that close to the house</a:t>
            </a:r>
          </a:p>
          <a:p>
            <a:pPr lvl="2"/>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Bryce Lukens</a:t>
            </a:r>
          </a:p>
        </p:txBody>
      </p:sp>
      <p:pic>
        <p:nvPicPr>
          <p:cNvPr id="11" name="Picture 10">
            <a:extLst>
              <a:ext uri="{FF2B5EF4-FFF2-40B4-BE49-F238E27FC236}">
                <a16:creationId xmlns:a16="http://schemas.microsoft.com/office/drawing/2014/main" id="{34DDE2BA-B204-12FA-339D-22CBC56D7AEA}"/>
              </a:ext>
            </a:extLst>
          </p:cNvPr>
          <p:cNvPicPr>
            <a:picLocks noChangeAspect="1"/>
          </p:cNvPicPr>
          <p:nvPr/>
        </p:nvPicPr>
        <p:blipFill>
          <a:blip r:embed="rId3"/>
          <a:stretch>
            <a:fillRect/>
          </a:stretch>
        </p:blipFill>
        <p:spPr>
          <a:xfrm>
            <a:off x="4419600" y="1359354"/>
            <a:ext cx="4302952" cy="2424791"/>
          </a:xfrm>
          <a:prstGeom prst="rect">
            <a:avLst/>
          </a:prstGeom>
        </p:spPr>
      </p:pic>
      <p:sp>
        <p:nvSpPr>
          <p:cNvPr id="12" name="TextBox 11">
            <a:extLst>
              <a:ext uri="{FF2B5EF4-FFF2-40B4-BE49-F238E27FC236}">
                <a16:creationId xmlns:a16="http://schemas.microsoft.com/office/drawing/2014/main" id="{D7FD5BE9-5187-6E74-6479-3D6E71C4BD1D}"/>
              </a:ext>
            </a:extLst>
          </p:cNvPr>
          <p:cNvSpPr txBox="1"/>
          <p:nvPr/>
        </p:nvSpPr>
        <p:spPr>
          <a:xfrm>
            <a:off x="4419600" y="3869871"/>
            <a:ext cx="4438650" cy="523220"/>
          </a:xfrm>
          <a:prstGeom prst="rect">
            <a:avLst/>
          </a:prstGeom>
          <a:noFill/>
        </p:spPr>
        <p:txBody>
          <a:bodyPr wrap="square" rtlCol="0">
            <a:spAutoFit/>
          </a:bodyPr>
          <a:lstStyle/>
          <a:p>
            <a:pPr marL="0" indent="0">
              <a:buNone/>
            </a:pPr>
            <a:r>
              <a:rPr lang="en-US" sz="1400" dirty="0"/>
              <a:t>[8] </a:t>
            </a:r>
            <a:r>
              <a:rPr lang="en-US" sz="1400" dirty="0">
                <a:hlinkClick r:id="rId4"/>
              </a:rPr>
              <a:t>https://www.security.org/package-theft/annual-report/</a:t>
            </a:r>
            <a:r>
              <a:rPr lang="en-US" sz="1400" dirty="0"/>
              <a:t> </a:t>
            </a:r>
          </a:p>
        </p:txBody>
      </p:sp>
    </p:spTree>
    <p:extLst>
      <p:ext uri="{BB962C8B-B14F-4D97-AF65-F5344CB8AC3E}">
        <p14:creationId xmlns:p14="http://schemas.microsoft.com/office/powerpoint/2010/main" val="3143188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Ban</a:t>
            </a:r>
          </a:p>
        </p:txBody>
      </p:sp>
      <p:sp>
        <p:nvSpPr>
          <p:cNvPr id="3" name="Content Placeholder 2"/>
          <p:cNvSpPr>
            <a:spLocks noGrp="1"/>
          </p:cNvSpPr>
          <p:nvPr>
            <p:ph sz="half" idx="1"/>
          </p:nvPr>
        </p:nvSpPr>
        <p:spPr>
          <a:xfrm>
            <a:off x="685800" y="1352551"/>
            <a:ext cx="4963886" cy="3352800"/>
          </a:xfrm>
        </p:spPr>
        <p:txBody>
          <a:bodyPr/>
          <a:lstStyle/>
          <a:p>
            <a:r>
              <a:rPr lang="en-US" dirty="0"/>
              <a:t>The safety of humans is more important than the expediting of package delivery time</a:t>
            </a:r>
          </a:p>
          <a:p>
            <a:pPr lvl="1"/>
            <a:r>
              <a:rPr lang="en-US" dirty="0"/>
              <a:t>Crashes of heavy drones could hit humans, cars or houses</a:t>
            </a:r>
          </a:p>
          <a:p>
            <a:pPr lvl="1"/>
            <a:r>
              <a:rPr lang="en-US" dirty="0"/>
              <a:t>Hacking could lead to theft of package and drone, or the intentional maliceful directing of the drone to crash into people </a:t>
            </a:r>
          </a:p>
          <a:p>
            <a:pPr lvl="1"/>
            <a:r>
              <a:rPr lang="en-US" dirty="0"/>
              <a:t>Theft of a package is more likely to occur when drone delivery is introduced</a:t>
            </a:r>
          </a:p>
          <a:p>
            <a:r>
              <a:rPr lang="en-US" dirty="0"/>
              <a:t>Therefore, we should ban drone delivery until</a:t>
            </a:r>
          </a:p>
        </p:txBody>
      </p:sp>
      <p:sp>
        <p:nvSpPr>
          <p:cNvPr id="5" name="Footer Placeholder 4"/>
          <p:cNvSpPr>
            <a:spLocks noGrp="1"/>
          </p:cNvSpPr>
          <p:nvPr>
            <p:ph type="ftr" sz="quarter" idx="11"/>
          </p:nvPr>
        </p:nvSpPr>
        <p:spPr>
          <a:xfrm>
            <a:off x="0" y="4997196"/>
            <a:ext cx="5562600" cy="146304"/>
          </a:xfrm>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Bryce Lukens</a:t>
            </a:r>
          </a:p>
        </p:txBody>
      </p:sp>
    </p:spTree>
    <p:extLst>
      <p:ext uri="{BB962C8B-B14F-4D97-AF65-F5344CB8AC3E}">
        <p14:creationId xmlns:p14="http://schemas.microsoft.com/office/powerpoint/2010/main" val="2911998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47500" lnSpcReduction="20000"/>
          </a:bodyPr>
          <a:lstStyle/>
          <a:p>
            <a:pPr marL="0" indent="0">
              <a:buNone/>
            </a:pPr>
            <a:r>
              <a:rPr lang="en-US" dirty="0"/>
              <a:t>[1] </a:t>
            </a:r>
            <a:r>
              <a:rPr lang="en-US" dirty="0">
                <a:effectLst/>
              </a:rPr>
              <a:t>Arnold, Chris. “Drone Delivery Is near with FAA, NASA Focused on Safety.” </a:t>
            </a:r>
            <a:r>
              <a:rPr lang="en-US" i="1" dirty="0">
                <a:effectLst/>
              </a:rPr>
              <a:t>Bloomberg.com</a:t>
            </a:r>
            <a:r>
              <a:rPr lang="en-US" dirty="0">
                <a:effectLst/>
              </a:rPr>
              <a:t>, Bloomberg, 21 July 2022, </a:t>
            </a:r>
            <a:r>
              <a:rPr lang="en-US" dirty="0">
                <a:effectLst/>
                <a:hlinkClick r:id="rId2"/>
              </a:rPr>
              <a:t>www.bloomberg.com/features/2022-drone-traffic-control-nasa/?leadSource=uverify+wall</a:t>
            </a:r>
            <a:r>
              <a:rPr lang="en-US" dirty="0">
                <a:effectLst/>
              </a:rPr>
              <a:t>  . (24 September 2022) </a:t>
            </a:r>
          </a:p>
          <a:p>
            <a:pPr marL="0" indent="0">
              <a:buNone/>
            </a:pPr>
            <a:r>
              <a:rPr lang="en-US" dirty="0"/>
              <a:t>[2] </a:t>
            </a:r>
            <a:r>
              <a:rPr lang="en-US" dirty="0">
                <a:effectLst/>
              </a:rPr>
              <a:t>“Understanding the FAA Regulations on Use of SUAS | Unmanned Aircraft Systems.” </a:t>
            </a:r>
            <a:r>
              <a:rPr lang="en-US" i="1" dirty="0">
                <a:effectLst/>
              </a:rPr>
              <a:t>Princeton University</a:t>
            </a:r>
            <a:r>
              <a:rPr lang="en-US" dirty="0">
                <a:effectLst/>
              </a:rPr>
              <a:t>, The Trustees of Princeton University, 17 Mar. 2017, drones.princeton.edu/blogs/understanding-</a:t>
            </a:r>
            <a:r>
              <a:rPr lang="en-US" dirty="0" err="1">
                <a:effectLst/>
              </a:rPr>
              <a:t>faa</a:t>
            </a:r>
            <a:r>
              <a:rPr lang="en-US" dirty="0">
                <a:effectLst/>
              </a:rPr>
              <a:t>-regulations-use-</a:t>
            </a:r>
            <a:r>
              <a:rPr lang="en-US" dirty="0" err="1">
                <a:effectLst/>
              </a:rPr>
              <a:t>suas</a:t>
            </a:r>
            <a:r>
              <a:rPr lang="en-US" dirty="0">
                <a:effectLst/>
              </a:rPr>
              <a:t>. (24 September 2022) </a:t>
            </a:r>
          </a:p>
          <a:p>
            <a:pPr marL="0" indent="0">
              <a:buNone/>
            </a:pPr>
            <a:r>
              <a:rPr lang="en-US" dirty="0"/>
              <a:t>[3]</a:t>
            </a:r>
            <a:r>
              <a:rPr lang="en-US" dirty="0">
                <a:effectLst/>
              </a:rPr>
              <a:t> Kaspersky. “Security and Drones - What You Need to Know.” </a:t>
            </a:r>
            <a:r>
              <a:rPr lang="en-US" i="1" dirty="0">
                <a:effectLst/>
              </a:rPr>
              <a:t>Usa.kaspersky.com</a:t>
            </a:r>
            <a:r>
              <a:rPr lang="en-US" dirty="0">
                <a:effectLst/>
              </a:rPr>
              <a:t>, Kaspersky, 13 Jan. 2021, usa.kaspersky.com/resource-center/threats/can-drones-be-hacked . (24 September 2022) </a:t>
            </a:r>
            <a:endParaRPr lang="en-US" dirty="0"/>
          </a:p>
          <a:p>
            <a:pPr marL="0" indent="0">
              <a:buNone/>
            </a:pPr>
            <a:r>
              <a:rPr lang="en-US" dirty="0"/>
              <a:t>[4] </a:t>
            </a:r>
            <a:r>
              <a:rPr lang="en-US" dirty="0">
                <a:effectLst/>
              </a:rPr>
              <a:t>“Package Delivery by Drone (Part 135).” </a:t>
            </a:r>
            <a:r>
              <a:rPr lang="en-US" i="1" dirty="0">
                <a:effectLst/>
              </a:rPr>
              <a:t>Package Delivery by Drone (Part 135) | Federal Aviation Administration</a:t>
            </a:r>
            <a:r>
              <a:rPr lang="en-US" dirty="0">
                <a:effectLst/>
              </a:rPr>
              <a:t>, 21 June 2022, </a:t>
            </a:r>
            <a:r>
              <a:rPr lang="en-US" dirty="0">
                <a:effectLst/>
                <a:hlinkClick r:id="rId3"/>
              </a:rPr>
              <a:t>www.faa.gov/uas/advanced_operations/package_delivery_drone</a:t>
            </a:r>
            <a:r>
              <a:rPr lang="en-US" dirty="0">
                <a:effectLst/>
              </a:rPr>
              <a:t>. (24 September 2022) </a:t>
            </a:r>
          </a:p>
          <a:p>
            <a:pPr marL="0" indent="0">
              <a:buNone/>
            </a:pPr>
            <a:r>
              <a:rPr lang="en-US" dirty="0"/>
              <a:t>[5] </a:t>
            </a:r>
            <a:r>
              <a:rPr lang="en-US" dirty="0">
                <a:effectLst/>
              </a:rPr>
              <a:t>Roth, Emma. “Amazon Is Still Struggling to Make Drone Deliveries Work.” </a:t>
            </a:r>
            <a:r>
              <a:rPr lang="en-US" i="1" dirty="0">
                <a:effectLst/>
              </a:rPr>
              <a:t>The Verge</a:t>
            </a:r>
            <a:r>
              <a:rPr lang="en-US" dirty="0">
                <a:effectLst/>
              </a:rPr>
              <a:t>, The Verge, 11 Apr. 2022, </a:t>
            </a:r>
            <a:r>
              <a:rPr lang="en-US" dirty="0">
                <a:effectLst/>
                <a:hlinkClick r:id="rId4"/>
              </a:rPr>
              <a:t>www.theverge.com/2022/4/11/23020549/amazon-struggling-drone-deliveries-prime-air-bezos</a:t>
            </a:r>
            <a:r>
              <a:rPr lang="en-US" dirty="0">
                <a:effectLst/>
              </a:rPr>
              <a:t> (24 September 2022)</a:t>
            </a:r>
            <a:r>
              <a:rPr lang="en-US" dirty="0"/>
              <a:t>.</a:t>
            </a:r>
            <a:r>
              <a:rPr lang="en-US" dirty="0">
                <a:effectLst/>
              </a:rPr>
              <a:t> </a:t>
            </a:r>
            <a:endParaRPr lang="en-US" dirty="0"/>
          </a:p>
          <a:p>
            <a:pPr marL="0" indent="0">
              <a:buNone/>
            </a:pPr>
            <a:r>
              <a:rPr lang="en-US" dirty="0"/>
              <a:t>[6] </a:t>
            </a:r>
            <a:r>
              <a:rPr lang="en-US" dirty="0">
                <a:effectLst/>
              </a:rPr>
              <a:t>Timothy B. Lee - Apr 19, 2022 10:30 am UTC. “How Walmart and Alphabet Jumped Ahead of Amazon in Drone Delivery.” </a:t>
            </a:r>
            <a:r>
              <a:rPr lang="en-US" i="1" dirty="0">
                <a:effectLst/>
              </a:rPr>
              <a:t>Ars </a:t>
            </a:r>
            <a:r>
              <a:rPr lang="en-US" i="1" dirty="0" err="1">
                <a:effectLst/>
              </a:rPr>
              <a:t>Technica</a:t>
            </a:r>
            <a:r>
              <a:rPr lang="en-US" dirty="0">
                <a:effectLst/>
              </a:rPr>
              <a:t>, Ars </a:t>
            </a:r>
            <a:r>
              <a:rPr lang="en-US" dirty="0" err="1">
                <a:effectLst/>
              </a:rPr>
              <a:t>Technica</a:t>
            </a:r>
            <a:r>
              <a:rPr lang="en-US" dirty="0">
                <a:effectLst/>
              </a:rPr>
              <a:t>, 19 Apr. 2022, arstechnica.com/tech-policy/2022/04/how-walmart-and-alphabet-jumped-ahead-of-amazon-in-drone-delivery/ (24 September 2022).  </a:t>
            </a:r>
            <a:endParaRPr lang="en-US" dirty="0"/>
          </a:p>
          <a:p>
            <a:pPr marL="0" indent="0">
              <a:buNone/>
            </a:pPr>
            <a:r>
              <a:rPr lang="en-US" dirty="0"/>
              <a:t>[7] Long, Katherine. “When Amazon Drones Crashed, the Company Told the FAA to Go Fly a Kite.” Business Insider, Business Insider, 27 May 2022, </a:t>
            </a:r>
            <a:r>
              <a:rPr lang="en-US" dirty="0">
                <a:hlinkClick r:id="rId5"/>
              </a:rPr>
              <a:t>www.businessinsider.com/amazon-prime-air-faa-regulators-investigation-drone-crashes-2022-5</a:t>
            </a:r>
            <a:r>
              <a:rPr lang="en-US" dirty="0"/>
              <a:t> </a:t>
            </a:r>
            <a:r>
              <a:rPr lang="en-US" dirty="0">
                <a:effectLst/>
              </a:rPr>
              <a:t>(26 September 2022)</a:t>
            </a:r>
            <a:r>
              <a:rPr lang="en-US" dirty="0"/>
              <a:t>.  </a:t>
            </a:r>
          </a:p>
          <a:p>
            <a:pPr marL="0" indent="0">
              <a:buNone/>
            </a:pPr>
            <a:r>
              <a:rPr lang="en-US" dirty="0"/>
              <a:t>[8]</a:t>
            </a:r>
            <a:r>
              <a:rPr lang="en-US" dirty="0">
                <a:effectLst/>
              </a:rPr>
              <a:t>“2022 Package Theft Annual Report.” </a:t>
            </a:r>
            <a:r>
              <a:rPr lang="en-US" i="1" dirty="0">
                <a:effectLst/>
              </a:rPr>
              <a:t>Security.org</a:t>
            </a:r>
            <a:r>
              <a:rPr lang="en-US" dirty="0">
                <a:effectLst/>
              </a:rPr>
              <a:t>, Security.org, 22 July 2022, </a:t>
            </a:r>
            <a:r>
              <a:rPr lang="en-US" dirty="0">
                <a:effectLst/>
                <a:hlinkClick r:id="rId6"/>
              </a:rPr>
              <a:t>www.security.org/package-theft/annual-report/</a:t>
            </a:r>
            <a:r>
              <a:rPr lang="en-US" dirty="0">
                <a:effectLst/>
              </a:rPr>
              <a:t> (26 September 2022). 	 </a:t>
            </a:r>
          </a:p>
          <a:p>
            <a:pPr marL="0" indent="0">
              <a:buNone/>
            </a:pPr>
            <a:endParaRPr lang="en-US" dirty="0"/>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Bryce Lukens</a:t>
            </a:r>
            <a:endParaRPr lang="en-US" sz="1400" dirty="0">
              <a:solidFill>
                <a:schemeClr val="tx1"/>
              </a:solidFill>
              <a:latin typeface="+mj-lt"/>
            </a:endParaRPr>
          </a:p>
        </p:txBody>
      </p:sp>
    </p:spTree>
    <p:extLst>
      <p:ext uri="{BB962C8B-B14F-4D97-AF65-F5344CB8AC3E}">
        <p14:creationId xmlns:p14="http://schemas.microsoft.com/office/powerpoint/2010/main" val="4124620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The problem with Blockchain</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Harshith Iyer</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28</a:t>
            </a:fld>
            <a:endParaRPr lang="en-US"/>
          </a:p>
        </p:txBody>
      </p:sp>
    </p:spTree>
    <p:extLst>
      <p:ext uri="{BB962C8B-B14F-4D97-AF65-F5344CB8AC3E}">
        <p14:creationId xmlns:p14="http://schemas.microsoft.com/office/powerpoint/2010/main" val="2023575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Motivations for Web3 [1]</a:t>
            </a:r>
          </a:p>
        </p:txBody>
      </p:sp>
      <p:sp>
        <p:nvSpPr>
          <p:cNvPr id="3" name="Content Placeholder 2"/>
          <p:cNvSpPr>
            <a:spLocks noGrp="1"/>
          </p:cNvSpPr>
          <p:nvPr>
            <p:ph sz="half" idx="1"/>
          </p:nvPr>
        </p:nvSpPr>
        <p:spPr/>
        <p:txBody>
          <a:bodyPr/>
          <a:lstStyle/>
          <a:p>
            <a:r>
              <a:rPr lang="en-US" dirty="0"/>
              <a:t>Decentralization</a:t>
            </a:r>
          </a:p>
          <a:p>
            <a:r>
              <a:rPr lang="en-US" dirty="0"/>
              <a:t>Private monetization of art</a:t>
            </a:r>
          </a:p>
          <a:p>
            <a:r>
              <a:rPr lang="en-US" dirty="0"/>
              <a:t>Monetary value [2]</a:t>
            </a:r>
          </a:p>
          <a:p>
            <a:r>
              <a:rPr lang="en-US" dirty="0"/>
              <a:t>Advances in technology</a:t>
            </a:r>
          </a:p>
          <a:p>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Harshith Iyer</a:t>
            </a:r>
          </a:p>
        </p:txBody>
      </p:sp>
      <p:pic>
        <p:nvPicPr>
          <p:cNvPr id="1026" name="Picture 2" descr="Why Bored Ape Avatars Are Taking Over Twitter | The New Yorker">
            <a:extLst>
              <a:ext uri="{FF2B5EF4-FFF2-40B4-BE49-F238E27FC236}">
                <a16:creationId xmlns:a16="http://schemas.microsoft.com/office/drawing/2014/main" id="{16623950-5240-27CC-22B5-7224BCD783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4228" y="1514680"/>
            <a:ext cx="4234143" cy="2822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908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184FB-3CA3-A84C-9DE0-B9D7B7DCDA7C}"/>
              </a:ext>
            </a:extLst>
          </p:cNvPr>
          <p:cNvSpPr>
            <a:spLocks noGrp="1"/>
          </p:cNvSpPr>
          <p:nvPr>
            <p:ph type="title"/>
          </p:nvPr>
        </p:nvSpPr>
        <p:spPr/>
        <p:txBody>
          <a:bodyPr/>
          <a:lstStyle/>
          <a:p>
            <a:r>
              <a:rPr lang="en-US" dirty="0"/>
              <a:t>Grades</a:t>
            </a:r>
            <a:br>
              <a:rPr lang="en-US" dirty="0"/>
            </a:br>
            <a:r>
              <a:rPr lang="en-US" dirty="0"/>
              <a:t>To Date</a:t>
            </a:r>
          </a:p>
        </p:txBody>
      </p:sp>
      <p:sp>
        <p:nvSpPr>
          <p:cNvPr id="3" name="Content Placeholder 2">
            <a:extLst>
              <a:ext uri="{FF2B5EF4-FFF2-40B4-BE49-F238E27FC236}">
                <a16:creationId xmlns:a16="http://schemas.microsoft.com/office/drawing/2014/main" id="{441F7036-20FB-024E-8014-FAB323652A70}"/>
              </a:ext>
            </a:extLst>
          </p:cNvPr>
          <p:cNvSpPr>
            <a:spLocks noGrp="1"/>
          </p:cNvSpPr>
          <p:nvPr>
            <p:ph sz="half" idx="1"/>
          </p:nvPr>
        </p:nvSpPr>
        <p:spPr/>
        <p:txBody>
          <a:bodyPr/>
          <a:lstStyle/>
          <a:p>
            <a:pPr marL="0" indent="0">
              <a:buNone/>
            </a:pPr>
            <a:r>
              <a:rPr lang="en-US" dirty="0"/>
              <a:t>34 Max Possible</a:t>
            </a:r>
          </a:p>
        </p:txBody>
      </p:sp>
      <p:sp>
        <p:nvSpPr>
          <p:cNvPr id="5" name="Footer Placeholder 4">
            <a:extLst>
              <a:ext uri="{FF2B5EF4-FFF2-40B4-BE49-F238E27FC236}">
                <a16:creationId xmlns:a16="http://schemas.microsoft.com/office/drawing/2014/main" id="{7E07422E-793C-6B4B-8DBC-95168E5DBA51}"/>
              </a:ext>
            </a:extLst>
          </p:cNvPr>
          <p:cNvSpPr>
            <a:spLocks noGrp="1"/>
          </p:cNvSpPr>
          <p:nvPr>
            <p:ph type="ftr" sz="quarter" idx="11"/>
          </p:nvPr>
        </p:nvSpPr>
        <p:spPr/>
        <p:txBody>
          <a:bodyPr/>
          <a:lstStyle/>
          <a:p>
            <a:r>
              <a:rPr lang="sk-SK"/>
              <a:t>© 2021 Keith A. Pray</a:t>
            </a:r>
            <a:endParaRPr lang="en-US" dirty="0"/>
          </a:p>
        </p:txBody>
      </p:sp>
      <p:sp>
        <p:nvSpPr>
          <p:cNvPr id="6" name="Slide Number Placeholder 5">
            <a:extLst>
              <a:ext uri="{FF2B5EF4-FFF2-40B4-BE49-F238E27FC236}">
                <a16:creationId xmlns:a16="http://schemas.microsoft.com/office/drawing/2014/main" id="{F4972E41-C8FD-884D-AAE3-A618B194726D}"/>
              </a:ext>
            </a:extLst>
          </p:cNvPr>
          <p:cNvSpPr>
            <a:spLocks noGrp="1"/>
          </p:cNvSpPr>
          <p:nvPr>
            <p:ph type="sldNum" sz="quarter" idx="12"/>
          </p:nvPr>
        </p:nvSpPr>
        <p:spPr/>
        <p:txBody>
          <a:bodyPr/>
          <a:lstStyle/>
          <a:p>
            <a:fld id="{A2A17EAB-8B51-5C40-8776-6683E51FA7A0}" type="slidenum">
              <a:rPr lang="en-US" smtClean="0"/>
              <a:t>3</a:t>
            </a:fld>
            <a:endParaRPr lang="en-US"/>
          </a:p>
        </p:txBody>
      </p:sp>
      <p:pic>
        <p:nvPicPr>
          <p:cNvPr id="10" name="Picture 9">
            <a:extLst>
              <a:ext uri="{FF2B5EF4-FFF2-40B4-BE49-F238E27FC236}">
                <a16:creationId xmlns:a16="http://schemas.microsoft.com/office/drawing/2014/main" id="{3BA3017B-7FA0-6843-AB6E-2C6A2A34D68C}"/>
              </a:ext>
            </a:extLst>
          </p:cNvPr>
          <p:cNvPicPr>
            <a:picLocks noChangeAspect="1"/>
          </p:cNvPicPr>
          <p:nvPr/>
        </p:nvPicPr>
        <p:blipFill>
          <a:blip r:embed="rId3"/>
          <a:stretch>
            <a:fillRect/>
          </a:stretch>
        </p:blipFill>
        <p:spPr>
          <a:xfrm>
            <a:off x="2781300" y="381215"/>
            <a:ext cx="5492430" cy="4762285"/>
          </a:xfrm>
          <a:prstGeom prst="rect">
            <a:avLst/>
          </a:prstGeom>
        </p:spPr>
      </p:pic>
    </p:spTree>
    <p:extLst>
      <p:ext uri="{BB962C8B-B14F-4D97-AF65-F5344CB8AC3E}">
        <p14:creationId xmlns:p14="http://schemas.microsoft.com/office/powerpoint/2010/main" val="3840696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decentralization</a:t>
            </a:r>
          </a:p>
        </p:txBody>
      </p:sp>
      <p:sp>
        <p:nvSpPr>
          <p:cNvPr id="3" name="Content Placeholder 2"/>
          <p:cNvSpPr>
            <a:spLocks noGrp="1"/>
          </p:cNvSpPr>
          <p:nvPr>
            <p:ph sz="half" idx="1"/>
          </p:nvPr>
        </p:nvSpPr>
        <p:spPr/>
        <p:txBody>
          <a:bodyPr/>
          <a:lstStyle/>
          <a:p>
            <a:r>
              <a:rPr lang="en-US" dirty="0"/>
              <a:t>Lack of accountability [1]</a:t>
            </a:r>
          </a:p>
          <a:p>
            <a:r>
              <a:rPr lang="en-US" dirty="0"/>
              <a:t>Practicality [3] [4]</a:t>
            </a:r>
          </a:p>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Harshith Iyer</a:t>
            </a:r>
          </a:p>
        </p:txBody>
      </p:sp>
      <p:pic>
        <p:nvPicPr>
          <p:cNvPr id="2050" name="Picture 2" descr="Decentralization - Wikipedia">
            <a:extLst>
              <a:ext uri="{FF2B5EF4-FFF2-40B4-BE49-F238E27FC236}">
                <a16:creationId xmlns:a16="http://schemas.microsoft.com/office/drawing/2014/main" id="{248FCC6E-58E7-8EB3-D7A7-BB4EE9D2A8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2442" y="1568195"/>
            <a:ext cx="4759138" cy="2682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485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Monetization of Art</a:t>
            </a:r>
          </a:p>
        </p:txBody>
      </p:sp>
      <p:sp>
        <p:nvSpPr>
          <p:cNvPr id="3" name="Content Placeholder 2"/>
          <p:cNvSpPr>
            <a:spLocks noGrp="1"/>
          </p:cNvSpPr>
          <p:nvPr>
            <p:ph sz="half" idx="1"/>
          </p:nvPr>
        </p:nvSpPr>
        <p:spPr/>
        <p:txBody>
          <a:bodyPr/>
          <a:lstStyle/>
          <a:p>
            <a:r>
              <a:rPr lang="en-US" dirty="0"/>
              <a:t>Instability [5]</a:t>
            </a:r>
          </a:p>
          <a:p>
            <a:r>
              <a:rPr lang="en-US" dirty="0"/>
              <a:t>Inequality [6]</a:t>
            </a:r>
          </a:p>
          <a:p>
            <a:r>
              <a:rPr lang="en-US" dirty="0"/>
              <a:t>Dependent on cryptocurrency [6]</a:t>
            </a:r>
          </a:p>
          <a:p>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Harshith Iyer</a:t>
            </a:r>
            <a:endParaRPr lang="en-US" sz="1400" dirty="0">
              <a:solidFill>
                <a:schemeClr val="tx1"/>
              </a:solidFill>
              <a:latin typeface="+mj-lt"/>
            </a:endParaRPr>
          </a:p>
        </p:txBody>
      </p:sp>
      <p:pic>
        <p:nvPicPr>
          <p:cNvPr id="3074" name="Picture 2" descr="I Looked Through All 5,000 Images in Beeple's $69 Million Magnum Opus. What  I Found Isn't So Pretty | Artnet News">
            <a:extLst>
              <a:ext uri="{FF2B5EF4-FFF2-40B4-BE49-F238E27FC236}">
                <a16:creationId xmlns:a16="http://schemas.microsoft.com/office/drawing/2014/main" id="{6214352C-F200-AF44-93E8-CBF47E186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627" y="1612032"/>
            <a:ext cx="4422361" cy="2617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95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monetary value</a:t>
            </a:r>
          </a:p>
        </p:txBody>
      </p:sp>
      <p:sp>
        <p:nvSpPr>
          <p:cNvPr id="3" name="Content Placeholder 2"/>
          <p:cNvSpPr>
            <a:spLocks noGrp="1"/>
          </p:cNvSpPr>
          <p:nvPr>
            <p:ph sz="half" idx="1"/>
          </p:nvPr>
        </p:nvSpPr>
        <p:spPr/>
        <p:txBody>
          <a:bodyPr/>
          <a:lstStyle/>
          <a:p>
            <a:r>
              <a:rPr lang="en-US" dirty="0"/>
              <a:t>Speculation [1]</a:t>
            </a:r>
          </a:p>
          <a:p>
            <a:r>
              <a:rPr lang="en-US" dirty="0"/>
              <a:t>Fixed supply [2]</a:t>
            </a:r>
          </a:p>
          <a:p>
            <a:r>
              <a:rPr lang="en-US" dirty="0"/>
              <a:t>Tax avoidance [7]</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Harshith </a:t>
            </a:r>
            <a:r>
              <a:rPr lang="en-US" sz="1400" dirty="0" err="1"/>
              <a:t>Iyer</a:t>
            </a:r>
            <a:endParaRPr lang="en-US" sz="1400" dirty="0"/>
          </a:p>
        </p:txBody>
      </p:sp>
      <p:pic>
        <p:nvPicPr>
          <p:cNvPr id="2050" name="Picture 2" descr="Why is bitcoin so volatile?">
            <a:extLst>
              <a:ext uri="{FF2B5EF4-FFF2-40B4-BE49-F238E27FC236}">
                <a16:creationId xmlns:a16="http://schemas.microsoft.com/office/drawing/2014/main" id="{C8FC9495-E783-EB6B-02BB-36C89DF2F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003" y="971959"/>
            <a:ext cx="3456793" cy="23045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pdated Dollar 2021 Outlook: Banks Turn &quot;Neutral On USD Amid Rising Fiscal  Stimulus Odds And Crowded USD Sentiment&quot;">
            <a:extLst>
              <a:ext uri="{FF2B5EF4-FFF2-40B4-BE49-F238E27FC236}">
                <a16:creationId xmlns:a16="http://schemas.microsoft.com/office/drawing/2014/main" id="{A442A299-34E8-857F-05EF-EF9FD4916C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59" y="2575255"/>
            <a:ext cx="4471792" cy="2437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465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p:txBody>
          <a:bodyPr/>
          <a:lstStyle/>
          <a:p>
            <a:r>
              <a:rPr lang="en-US" dirty="0"/>
              <a:t>The blockchain itself is not inherently bad.</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Harshith </a:t>
            </a:r>
            <a:r>
              <a:rPr lang="en-US" sz="1400" dirty="0" err="1"/>
              <a:t>Iyer</a:t>
            </a:r>
            <a:endParaRPr lang="en-US" sz="1400" dirty="0"/>
          </a:p>
        </p:txBody>
      </p:sp>
      <p:pic>
        <p:nvPicPr>
          <p:cNvPr id="1028" name="Picture 4" descr="What Is Blockchain Technology? | CB Insights Research">
            <a:extLst>
              <a:ext uri="{FF2B5EF4-FFF2-40B4-BE49-F238E27FC236}">
                <a16:creationId xmlns:a16="http://schemas.microsoft.com/office/drawing/2014/main" id="{BA389488-9BF2-7E88-4DA6-AABDDD820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7892" y="1945319"/>
            <a:ext cx="4960308" cy="2760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743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70000" lnSpcReduction="20000"/>
          </a:bodyPr>
          <a:lstStyle/>
          <a:p>
            <a:pPr marL="0" indent="0">
              <a:buNone/>
            </a:pPr>
            <a:r>
              <a:rPr lang="en-US" dirty="0"/>
              <a:t>[1] </a:t>
            </a:r>
            <a:r>
              <a:rPr lang="en-US" dirty="0" err="1">
                <a:effectLst/>
              </a:rPr>
              <a:t>Tante</a:t>
            </a:r>
            <a:r>
              <a:rPr lang="en-US" dirty="0">
                <a:effectLst/>
              </a:rPr>
              <a:t>. “The Third Web.” </a:t>
            </a:r>
            <a:r>
              <a:rPr lang="en-US" i="1" dirty="0">
                <a:effectLst/>
              </a:rPr>
              <a:t>Tante.cc</a:t>
            </a:r>
            <a:r>
              <a:rPr lang="en-US" dirty="0">
                <a:effectLst/>
              </a:rPr>
              <a:t>, 29 Dec. 2021, https://tante.cc/2021/12/17/the-third-web/. </a:t>
            </a:r>
          </a:p>
          <a:p>
            <a:pPr marL="0" indent="0">
              <a:buNone/>
            </a:pPr>
            <a:r>
              <a:rPr lang="en-US" dirty="0"/>
              <a:t>[2] </a:t>
            </a:r>
            <a:r>
              <a:rPr lang="en-US" dirty="0">
                <a:effectLst/>
              </a:rPr>
              <a:t>Diehl, Stephen. “The Intellectual Incoherence of </a:t>
            </a:r>
            <a:r>
              <a:rPr lang="en-US" dirty="0" err="1">
                <a:effectLst/>
              </a:rPr>
              <a:t>Cryptoassets</a:t>
            </a:r>
            <a:r>
              <a:rPr lang="en-US" dirty="0">
                <a:effectLst/>
              </a:rPr>
              <a:t>.” </a:t>
            </a:r>
            <a:r>
              <a:rPr lang="en-US" i="1" dirty="0">
                <a:effectLst/>
              </a:rPr>
              <a:t>Stephendiehl.com</a:t>
            </a:r>
            <a:r>
              <a:rPr lang="en-US" dirty="0">
                <a:effectLst/>
              </a:rPr>
              <a:t>, https://www.stephendiehl.com/blog/crypto-absurd.html. </a:t>
            </a:r>
          </a:p>
          <a:p>
            <a:pPr marL="0" indent="0">
              <a:buNone/>
            </a:pPr>
            <a:r>
              <a:rPr lang="en-US" dirty="0"/>
              <a:t>[3] </a:t>
            </a:r>
            <a:r>
              <a:rPr lang="en-US" dirty="0">
                <a:effectLst/>
              </a:rPr>
              <a:t>White, Molly. “Blockchain-Based Systems Are Not What They Say They Are.” </a:t>
            </a:r>
            <a:r>
              <a:rPr lang="en-US" i="1" dirty="0">
                <a:effectLst/>
              </a:rPr>
              <a:t>Mollywhite.net</a:t>
            </a:r>
            <a:r>
              <a:rPr lang="en-US" dirty="0">
                <a:effectLst/>
              </a:rPr>
              <a:t>, 9 Jan. 2022, https://blog.mollywhite.net/blockchains-are-not-what-they-say/#fn:fn6. </a:t>
            </a:r>
          </a:p>
          <a:p>
            <a:pPr marL="0" indent="0">
              <a:buNone/>
            </a:pPr>
            <a:r>
              <a:rPr lang="en-US" dirty="0"/>
              <a:t>[4] </a:t>
            </a:r>
            <a:r>
              <a:rPr lang="en-US" b="0" i="0" u="sng" dirty="0">
                <a:solidFill>
                  <a:srgbClr val="B0D1A4"/>
                </a:solidFill>
                <a:effectLst/>
                <a:latin typeface="Noto Serif" panose="020B0604020202020204" pitchFamily="18" charset="0"/>
                <a:hlinkClick r:id="rId2"/>
              </a:rPr>
              <a:t>“</a:t>
            </a:r>
            <a:r>
              <a:rPr lang="en-US" b="0" i="0" u="sng" dirty="0" err="1">
                <a:solidFill>
                  <a:srgbClr val="B0D1A4"/>
                </a:solidFill>
                <a:effectLst/>
                <a:latin typeface="Noto Serif" panose="020B0604020202020204" pitchFamily="18" charset="0"/>
                <a:hlinkClick r:id="rId2"/>
              </a:rPr>
              <a:t>CoinMarketCap</a:t>
            </a:r>
            <a:r>
              <a:rPr lang="en-US" b="0" i="0" u="sng" dirty="0">
                <a:solidFill>
                  <a:srgbClr val="B0D1A4"/>
                </a:solidFill>
                <a:effectLst/>
                <a:latin typeface="Noto Serif" panose="020B0604020202020204" pitchFamily="18" charset="0"/>
                <a:hlinkClick r:id="rId2"/>
              </a:rPr>
              <a:t> Glitch ‘Sent’ BTC, ETH to Billions; Affected Coinbase, Crypto.com”</a:t>
            </a:r>
            <a:r>
              <a:rPr lang="en-US" b="0" i="0" dirty="0">
                <a:effectLst/>
                <a:latin typeface="Noto Serif" panose="020B0604020202020204" pitchFamily="18" charset="0"/>
              </a:rPr>
              <a:t>, </a:t>
            </a:r>
            <a:r>
              <a:rPr lang="en-US" b="0" i="1" dirty="0" err="1">
                <a:effectLst/>
                <a:latin typeface="Noto Serif" panose="020B0604020202020204" pitchFamily="18" charset="0"/>
              </a:rPr>
              <a:t>CryptoNews</a:t>
            </a:r>
            <a:r>
              <a:rPr lang="en-US" b="0" i="0" dirty="0">
                <a:effectLst/>
                <a:latin typeface="Noto Serif" panose="020B0604020202020204" pitchFamily="18" charset="0"/>
              </a:rPr>
              <a:t>. December 15, 2021.</a:t>
            </a:r>
            <a:endParaRPr lang="en-US" dirty="0"/>
          </a:p>
          <a:p>
            <a:pPr marL="0" indent="0">
              <a:buNone/>
            </a:pPr>
            <a:r>
              <a:rPr lang="en-US" dirty="0"/>
              <a:t>[5] </a:t>
            </a:r>
            <a:r>
              <a:rPr lang="en-GB" dirty="0">
                <a:effectLst/>
              </a:rPr>
              <a:t>Gerard, David. “NFTs: Crypto Grifters Try to Scam Artists, Again.” </a:t>
            </a:r>
            <a:r>
              <a:rPr lang="en-GB" i="1" dirty="0">
                <a:effectLst/>
              </a:rPr>
              <a:t>Davidgerard.co.uk</a:t>
            </a:r>
            <a:r>
              <a:rPr lang="en-GB" dirty="0">
                <a:effectLst/>
              </a:rPr>
              <a:t>, 11 Mar. 2021, https://davidgerard.co.uk/blockchain/2021/03/11/nfts-crypto-grifters-try-to-scam-artists-again/. </a:t>
            </a:r>
            <a:endParaRPr lang="en-US" dirty="0">
              <a:effectLst/>
            </a:endParaRPr>
          </a:p>
          <a:p>
            <a:pPr marL="0" indent="0">
              <a:buNone/>
            </a:pPr>
            <a:r>
              <a:rPr lang="en-US" dirty="0"/>
              <a:t>[6] </a:t>
            </a:r>
            <a:r>
              <a:rPr lang="en-US" dirty="0">
                <a:effectLst/>
              </a:rPr>
              <a:t>Akins, Benjamin W., et al. “A Whole New World: Income Tax Considerations of the Bitcoin Economy.” </a:t>
            </a:r>
            <a:r>
              <a:rPr lang="en-US" i="1" dirty="0">
                <a:effectLst/>
              </a:rPr>
              <a:t>Pittsburgh Tax Review</a:t>
            </a:r>
            <a:r>
              <a:rPr lang="en-US" dirty="0">
                <a:effectLst/>
              </a:rPr>
              <a:t>, vol. 12, no. 1, 2015, pp. </a:t>
            </a:r>
            <a:r>
              <a:rPr lang="en-US">
                <a:effectLst/>
              </a:rPr>
              <a:t>24–56., https://doi.org/10.5195/taxreview.2014.32. </a:t>
            </a:r>
          </a:p>
          <a:p>
            <a:pPr marL="0" indent="0">
              <a:buNone/>
            </a:pPr>
            <a:endParaRPr lang="en-GB" dirty="0">
              <a:effectLst/>
            </a:endParaRP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Harshith </a:t>
            </a:r>
            <a:r>
              <a:rPr lang="en-US" sz="1400" dirty="0" err="1"/>
              <a:t>Iyer</a:t>
            </a:r>
            <a:endParaRPr lang="en-US" sz="1400" dirty="0"/>
          </a:p>
        </p:txBody>
      </p:sp>
    </p:spTree>
    <p:extLst>
      <p:ext uri="{BB962C8B-B14F-4D97-AF65-F5344CB8AC3E}">
        <p14:creationId xmlns:p14="http://schemas.microsoft.com/office/powerpoint/2010/main" val="655508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9</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Reliability Of Statistics</a:t>
            </a:r>
          </a:p>
        </p:txBody>
      </p:sp>
      <p:sp>
        <p:nvSpPr>
          <p:cNvPr id="74758" name="Rectangle 3"/>
          <p:cNvSpPr>
            <a:spLocks noGrp="1" noChangeArrowheads="1"/>
          </p:cNvSpPr>
          <p:nvPr>
            <p:ph idx="1"/>
          </p:nvPr>
        </p:nvSpPr>
        <p:spPr/>
        <p:txBody>
          <a:bodyPr/>
          <a:lstStyle/>
          <a:p>
            <a:pPr eaLnBrk="1" hangingPunct="1"/>
            <a:r>
              <a:rPr lang="en-US" dirty="0">
                <a:ea typeface="ＭＳ Ｐゴシック" pitchFamily="-109" charset="-128"/>
                <a:cs typeface="ＭＳ Ｐゴシック" pitchFamily="-109" charset="-128"/>
              </a:rPr>
              <a:t>Are other factors controlled?</a:t>
            </a:r>
          </a:p>
          <a:p>
            <a:pPr eaLnBrk="1" hangingPunct="1"/>
            <a:r>
              <a:rPr lang="en-US" dirty="0">
                <a:ea typeface="ＭＳ Ｐゴシック" pitchFamily="-109" charset="-128"/>
                <a:cs typeface="ＭＳ Ｐゴシック" pitchFamily="-109" charset="-128"/>
              </a:rPr>
              <a:t>Is enough time covered?</a:t>
            </a:r>
          </a:p>
          <a:p>
            <a:pPr eaLnBrk="1" hangingPunct="1"/>
            <a:r>
              <a:rPr lang="en-US" dirty="0">
                <a:ea typeface="ＭＳ Ｐゴシック" pitchFamily="-109" charset="-128"/>
                <a:cs typeface="ＭＳ Ｐゴシック" pitchFamily="-109" charset="-128"/>
              </a:rPr>
              <a:t>Is all data reported?</a:t>
            </a:r>
          </a:p>
          <a:p>
            <a:pPr eaLnBrk="1" hangingPunct="1"/>
            <a:endParaRPr lang="en-US" dirty="0">
              <a:ea typeface="ＭＳ Ｐゴシック" pitchFamily="-109" charset="-128"/>
              <a:cs typeface="ＭＳ Ｐゴシック" pitchFamily="-109" charset="-128"/>
            </a:endParaRPr>
          </a:p>
          <a:p>
            <a:pPr eaLnBrk="1" hangingPunct="1"/>
            <a:r>
              <a:rPr lang="en-US" dirty="0">
                <a:ea typeface="ＭＳ Ｐゴシック" pitchFamily="-109" charset="-128"/>
                <a:cs typeface="ＭＳ Ｐゴシック" pitchFamily="-109" charset="-128"/>
              </a:rPr>
              <a:t>Use Intuition</a:t>
            </a:r>
          </a:p>
          <a:p>
            <a:pPr lvl="1"/>
            <a:r>
              <a:rPr lang="en-US" dirty="0">
                <a:ea typeface="ＭＳ Ｐゴシック" pitchFamily="-109" charset="-128"/>
                <a:cs typeface="ＭＳ Ｐゴシック" pitchFamily="-109" charset="-128"/>
              </a:rPr>
              <a:t>Are results reasonable?</a:t>
            </a:r>
          </a:p>
        </p:txBody>
      </p:sp>
      <p:sp>
        <p:nvSpPr>
          <p:cNvPr id="3" name="Slide Number Placeholder 2"/>
          <p:cNvSpPr>
            <a:spLocks noGrp="1"/>
          </p:cNvSpPr>
          <p:nvPr>
            <p:ph type="sldNum" sz="quarter" idx="12"/>
          </p:nvPr>
        </p:nvSpPr>
        <p:spPr/>
        <p:txBody>
          <a:bodyPr/>
          <a:lstStyle/>
          <a:p>
            <a:fld id="{A2A17EAB-8B51-5C40-8776-6683E51FA7A0}" type="slidenum">
              <a:rPr lang="en-US" smtClean="0"/>
              <a:t>36</a:t>
            </a:fld>
            <a:endParaRPr lang="en-US"/>
          </a:p>
        </p:txBody>
      </p:sp>
      <p:sp>
        <p:nvSpPr>
          <p:cNvPr id="2" name="Footer Placeholder 1">
            <a:extLst>
              <a:ext uri="{FF2B5EF4-FFF2-40B4-BE49-F238E27FC236}">
                <a16:creationId xmlns:a16="http://schemas.microsoft.com/office/drawing/2014/main" id="{505D0D35-BB88-BA43-9D8B-C619EB12F7E0}"/>
              </a:ext>
            </a:extLst>
          </p:cNvPr>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1218495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Some Measures</a:t>
            </a:r>
          </a:p>
        </p:txBody>
      </p:sp>
      <p:sp>
        <p:nvSpPr>
          <p:cNvPr id="82950"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Mean Time To Failure (MTTF)</a:t>
            </a:r>
          </a:p>
          <a:p>
            <a:pPr eaLnBrk="1" hangingPunct="1"/>
            <a:r>
              <a:rPr lang="en-US">
                <a:ea typeface="ＭＳ Ｐゴシック" pitchFamily="-109" charset="-128"/>
                <a:cs typeface="ＭＳ Ｐゴシック" pitchFamily="-109" charset="-128"/>
              </a:rPr>
              <a:t>Mean Time Between Failures (MTBF)</a:t>
            </a:r>
          </a:p>
          <a:p>
            <a:pPr eaLnBrk="1" hangingPunct="1"/>
            <a:r>
              <a:rPr lang="en-US">
                <a:ea typeface="ＭＳ Ｐゴシック" pitchFamily="-109" charset="-128"/>
                <a:cs typeface="ＭＳ Ｐゴシック" pitchFamily="-109" charset="-128"/>
              </a:rPr>
              <a:t>Mean Time To Repair (MTTR)</a:t>
            </a:r>
          </a:p>
        </p:txBody>
      </p:sp>
      <p:sp>
        <p:nvSpPr>
          <p:cNvPr id="3" name="Slide Number Placeholder 2"/>
          <p:cNvSpPr>
            <a:spLocks noGrp="1"/>
          </p:cNvSpPr>
          <p:nvPr>
            <p:ph type="sldNum" sz="quarter" idx="12"/>
          </p:nvPr>
        </p:nvSpPr>
        <p:spPr/>
        <p:txBody>
          <a:bodyPr/>
          <a:lstStyle/>
          <a:p>
            <a:fld id="{A2A17EAB-8B51-5C40-8776-6683E51FA7A0}" type="slidenum">
              <a:rPr lang="en-US" smtClean="0"/>
              <a:t>37</a:t>
            </a:fld>
            <a:endParaRPr lang="en-US"/>
          </a:p>
        </p:txBody>
      </p:sp>
      <p:sp>
        <p:nvSpPr>
          <p:cNvPr id="2" name="Footer Placeholder 1">
            <a:extLst>
              <a:ext uri="{FF2B5EF4-FFF2-40B4-BE49-F238E27FC236}">
                <a16:creationId xmlns:a16="http://schemas.microsoft.com/office/drawing/2014/main" id="{5F987F3E-A8FD-D949-A14D-AECCFA1B2AD8}"/>
              </a:ext>
            </a:extLst>
          </p:cNvPr>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3298385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3404452"/>
            <a:ext cx="2581112" cy="1204432"/>
          </a:xfrm>
          <a:prstGeom prst="rect">
            <a:avLst/>
          </a:prstGeom>
          <a:noFill/>
        </p:spPr>
        <p:txBody>
          <a:bodyPr wrap="square" rtlCol="0">
            <a:spAutoFit/>
          </a:bodyPr>
          <a:lstStyle/>
          <a:p>
            <a:pPr>
              <a:lnSpc>
                <a:spcPct val="90000"/>
              </a:lnSpc>
            </a:pPr>
            <a:r>
              <a:rPr lang="en-US" sz="1600" dirty="0">
                <a:hlinkClick r:id="rId3"/>
              </a:rPr>
              <a:t>marginalrevolution.com/marginalrevolution/2014/05/type-i-and-type-ii-errors-simplified.html</a:t>
            </a:r>
            <a:r>
              <a:rPr lang="en-US" sz="1600" dirty="0"/>
              <a:t> (2016-04-11)</a:t>
            </a:r>
          </a:p>
        </p:txBody>
      </p:sp>
      <p:sp>
        <p:nvSpPr>
          <p:cNvPr id="2" name="Slide Number Placeholder 1"/>
          <p:cNvSpPr>
            <a:spLocks noGrp="1"/>
          </p:cNvSpPr>
          <p:nvPr>
            <p:ph type="sldNum" sz="quarter" idx="12"/>
          </p:nvPr>
        </p:nvSpPr>
        <p:spPr/>
        <p:txBody>
          <a:bodyPr/>
          <a:lstStyle/>
          <a:p>
            <a:fld id="{A2A17EAB-8B51-5C40-8776-6683E51FA7A0}" type="slidenum">
              <a:rPr lang="en-US" smtClean="0"/>
              <a:t>38</a:t>
            </a:fld>
            <a:endParaRPr lang="en-US"/>
          </a:p>
        </p:txBody>
      </p:sp>
      <p:pic>
        <p:nvPicPr>
          <p:cNvPr id="3" name="Picture 2"/>
          <p:cNvPicPr>
            <a:picLocks noChangeAspect="1"/>
          </p:cNvPicPr>
          <p:nvPr/>
        </p:nvPicPr>
        <p:blipFill>
          <a:blip r:embed="rId4"/>
          <a:stretch>
            <a:fillRect/>
          </a:stretch>
        </p:blipFill>
        <p:spPr>
          <a:xfrm>
            <a:off x="2660679" y="329129"/>
            <a:ext cx="6234064" cy="4668067"/>
          </a:xfrm>
          <a:prstGeom prst="rect">
            <a:avLst/>
          </a:prstGeom>
        </p:spPr>
      </p:pic>
      <p:sp>
        <p:nvSpPr>
          <p:cNvPr id="4" name="Footer Placeholder 3">
            <a:extLst>
              <a:ext uri="{FF2B5EF4-FFF2-40B4-BE49-F238E27FC236}">
                <a16:creationId xmlns:a16="http://schemas.microsoft.com/office/drawing/2014/main" id="{D9EFA2BA-7751-E547-9176-31D969CA16AC}"/>
              </a:ext>
            </a:extLst>
          </p:cNvPr>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2410352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39</a:t>
            </a:fld>
            <a:endParaRPr lang="en-US"/>
          </a:p>
        </p:txBody>
      </p:sp>
      <p:sp>
        <p:nvSpPr>
          <p:cNvPr id="4" name="Footer Placeholder 3">
            <a:extLst>
              <a:ext uri="{FF2B5EF4-FFF2-40B4-BE49-F238E27FC236}">
                <a16:creationId xmlns:a16="http://schemas.microsoft.com/office/drawing/2014/main" id="{DEC9BA9D-2D43-0B42-AAFD-F33D39AF2738}"/>
              </a:ext>
            </a:extLst>
          </p:cNvPr>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433679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158D93-A2F2-C940-8BA3-CCCE706715E4}"/>
              </a:ext>
            </a:extLst>
          </p:cNvPr>
          <p:cNvSpPr>
            <a:spLocks noGrp="1"/>
          </p:cNvSpPr>
          <p:nvPr>
            <p:ph type="sldNum" sz="quarter" idx="12"/>
          </p:nvPr>
        </p:nvSpPr>
        <p:spPr/>
        <p:txBody>
          <a:bodyPr/>
          <a:lstStyle/>
          <a:p>
            <a:pPr lvl="0">
              <a:spcBef>
                <a:spcPts val="0"/>
              </a:spcBef>
              <a:buNone/>
            </a:pPr>
            <a:fld id="{00000000-1234-1234-1234-123412341234}" type="slidenum">
              <a:rPr lang="en" smtClean="0"/>
              <a:t>4</a:t>
            </a:fld>
            <a:endParaRPr lang="en"/>
          </a:p>
        </p:txBody>
      </p:sp>
      <p:sp>
        <p:nvSpPr>
          <p:cNvPr id="21" name="Title 1">
            <a:extLst>
              <a:ext uri="{FF2B5EF4-FFF2-40B4-BE49-F238E27FC236}">
                <a16:creationId xmlns:a16="http://schemas.microsoft.com/office/drawing/2014/main" id="{0AC2E36A-273D-634B-A9C5-A26D8938C812}"/>
              </a:ext>
            </a:extLst>
          </p:cNvPr>
          <p:cNvSpPr>
            <a:spLocks noGrp="1"/>
          </p:cNvSpPr>
          <p:nvPr>
            <p:ph type="title"/>
          </p:nvPr>
        </p:nvSpPr>
        <p:spPr>
          <a:xfrm>
            <a:off x="311700" y="416449"/>
            <a:ext cx="8520600" cy="572700"/>
          </a:xfrm>
        </p:spPr>
        <p:txBody>
          <a:bodyPr/>
          <a:lstStyle/>
          <a:p>
            <a:r>
              <a:rPr lang="en-US" dirty="0"/>
              <a:t>Survey Results (1/3)  -11 Responses</a:t>
            </a:r>
          </a:p>
        </p:txBody>
      </p:sp>
      <p:sp>
        <p:nvSpPr>
          <p:cNvPr id="12" name="Footer Placeholder 11">
            <a:extLst>
              <a:ext uri="{FF2B5EF4-FFF2-40B4-BE49-F238E27FC236}">
                <a16:creationId xmlns:a16="http://schemas.microsoft.com/office/drawing/2014/main" id="{C82BF74D-9DB8-414B-9EC7-B100B3866E4E}"/>
              </a:ext>
            </a:extLst>
          </p:cNvPr>
          <p:cNvSpPr>
            <a:spLocks noGrp="1"/>
          </p:cNvSpPr>
          <p:nvPr>
            <p:ph type="ftr" sz="quarter" idx="11"/>
          </p:nvPr>
        </p:nvSpPr>
        <p:spPr/>
        <p:txBody>
          <a:bodyPr/>
          <a:lstStyle/>
          <a:p>
            <a:r>
              <a:rPr lang="sk-SK"/>
              <a:t>© 2020 Keith A. Pray</a:t>
            </a:r>
            <a:endParaRPr lang="en-US" dirty="0"/>
          </a:p>
        </p:txBody>
      </p:sp>
      <p:pic>
        <p:nvPicPr>
          <p:cNvPr id="6" name="Picture 5">
            <a:extLst>
              <a:ext uri="{FF2B5EF4-FFF2-40B4-BE49-F238E27FC236}">
                <a16:creationId xmlns:a16="http://schemas.microsoft.com/office/drawing/2014/main" id="{AD674F3B-6123-8245-A363-817198C962F7}"/>
              </a:ext>
            </a:extLst>
          </p:cNvPr>
          <p:cNvPicPr>
            <a:picLocks noChangeAspect="1"/>
          </p:cNvPicPr>
          <p:nvPr/>
        </p:nvPicPr>
        <p:blipFill>
          <a:blip r:embed="rId3"/>
          <a:stretch>
            <a:fillRect/>
          </a:stretch>
        </p:blipFill>
        <p:spPr>
          <a:xfrm>
            <a:off x="216647" y="920292"/>
            <a:ext cx="2222500" cy="4000500"/>
          </a:xfrm>
          <a:prstGeom prst="rect">
            <a:avLst/>
          </a:prstGeom>
        </p:spPr>
      </p:pic>
      <p:pic>
        <p:nvPicPr>
          <p:cNvPr id="7" name="Picture 6">
            <a:extLst>
              <a:ext uri="{FF2B5EF4-FFF2-40B4-BE49-F238E27FC236}">
                <a16:creationId xmlns:a16="http://schemas.microsoft.com/office/drawing/2014/main" id="{ACEB38D5-E0F3-FE41-8B67-29FF40BAFECA}"/>
              </a:ext>
            </a:extLst>
          </p:cNvPr>
          <p:cNvPicPr>
            <a:picLocks noChangeAspect="1"/>
          </p:cNvPicPr>
          <p:nvPr/>
        </p:nvPicPr>
        <p:blipFill>
          <a:blip r:embed="rId4"/>
          <a:stretch>
            <a:fillRect/>
          </a:stretch>
        </p:blipFill>
        <p:spPr>
          <a:xfrm>
            <a:off x="2781300" y="920292"/>
            <a:ext cx="3505200" cy="4000500"/>
          </a:xfrm>
          <a:prstGeom prst="rect">
            <a:avLst/>
          </a:prstGeom>
        </p:spPr>
      </p:pic>
      <p:pic>
        <p:nvPicPr>
          <p:cNvPr id="11" name="Picture 10">
            <a:extLst>
              <a:ext uri="{FF2B5EF4-FFF2-40B4-BE49-F238E27FC236}">
                <a16:creationId xmlns:a16="http://schemas.microsoft.com/office/drawing/2014/main" id="{A7D46E0F-EFFC-B640-8567-7957F7BA5EFC}"/>
              </a:ext>
            </a:extLst>
          </p:cNvPr>
          <p:cNvPicPr>
            <a:picLocks noChangeAspect="1"/>
          </p:cNvPicPr>
          <p:nvPr/>
        </p:nvPicPr>
        <p:blipFill>
          <a:blip r:embed="rId5"/>
          <a:stretch>
            <a:fillRect/>
          </a:stretch>
        </p:blipFill>
        <p:spPr>
          <a:xfrm>
            <a:off x="6628653" y="1420043"/>
            <a:ext cx="2273300" cy="2755900"/>
          </a:xfrm>
          <a:prstGeom prst="rect">
            <a:avLst/>
          </a:prstGeom>
        </p:spPr>
      </p:pic>
    </p:spTree>
    <p:extLst>
      <p:ext uri="{BB962C8B-B14F-4D97-AF65-F5344CB8AC3E}">
        <p14:creationId xmlns:p14="http://schemas.microsoft.com/office/powerpoint/2010/main" val="1498519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3C5C5AB-C063-4E47-9EE5-B0AA8B606D4C}"/>
              </a:ext>
            </a:extLst>
          </p:cNvPr>
          <p:cNvSpPr/>
          <p:nvPr/>
        </p:nvSpPr>
        <p:spPr>
          <a:xfrm>
            <a:off x="216876" y="989149"/>
            <a:ext cx="8713299" cy="3801153"/>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3158D93-A2F2-C940-8BA3-CCCE706715E4}"/>
              </a:ext>
            </a:extLst>
          </p:cNvPr>
          <p:cNvSpPr>
            <a:spLocks noGrp="1"/>
          </p:cNvSpPr>
          <p:nvPr>
            <p:ph type="sldNum" sz="quarter" idx="12"/>
          </p:nvPr>
        </p:nvSpPr>
        <p:spPr/>
        <p:txBody>
          <a:bodyPr/>
          <a:lstStyle/>
          <a:p>
            <a:pPr lvl="0">
              <a:spcBef>
                <a:spcPts val="0"/>
              </a:spcBef>
              <a:buNone/>
            </a:pPr>
            <a:fld id="{00000000-1234-1234-1234-123412341234}" type="slidenum">
              <a:rPr lang="en" smtClean="0"/>
              <a:t>5</a:t>
            </a:fld>
            <a:endParaRPr lang="en"/>
          </a:p>
        </p:txBody>
      </p:sp>
      <p:sp>
        <p:nvSpPr>
          <p:cNvPr id="21" name="Title 1">
            <a:extLst>
              <a:ext uri="{FF2B5EF4-FFF2-40B4-BE49-F238E27FC236}">
                <a16:creationId xmlns:a16="http://schemas.microsoft.com/office/drawing/2014/main" id="{0AC2E36A-273D-634B-A9C5-A26D8938C812}"/>
              </a:ext>
            </a:extLst>
          </p:cNvPr>
          <p:cNvSpPr>
            <a:spLocks noGrp="1"/>
          </p:cNvSpPr>
          <p:nvPr>
            <p:ph type="title"/>
          </p:nvPr>
        </p:nvSpPr>
        <p:spPr>
          <a:xfrm>
            <a:off x="311700" y="416449"/>
            <a:ext cx="8520600" cy="572700"/>
          </a:xfrm>
        </p:spPr>
        <p:txBody>
          <a:bodyPr/>
          <a:lstStyle/>
          <a:p>
            <a:r>
              <a:rPr lang="en-US" dirty="0"/>
              <a:t>Survey Results (2/3)  -11 Responses</a:t>
            </a:r>
          </a:p>
        </p:txBody>
      </p:sp>
      <p:sp>
        <p:nvSpPr>
          <p:cNvPr id="12" name="Footer Placeholder 11">
            <a:extLst>
              <a:ext uri="{FF2B5EF4-FFF2-40B4-BE49-F238E27FC236}">
                <a16:creationId xmlns:a16="http://schemas.microsoft.com/office/drawing/2014/main" id="{C82BF74D-9DB8-414B-9EC7-B100B3866E4E}"/>
              </a:ext>
            </a:extLst>
          </p:cNvPr>
          <p:cNvSpPr>
            <a:spLocks noGrp="1"/>
          </p:cNvSpPr>
          <p:nvPr>
            <p:ph type="ftr" sz="quarter" idx="11"/>
          </p:nvPr>
        </p:nvSpPr>
        <p:spPr/>
        <p:txBody>
          <a:bodyPr/>
          <a:lstStyle/>
          <a:p>
            <a:r>
              <a:rPr lang="sk-SK"/>
              <a:t>© 2020 Keith A. Pray</a:t>
            </a:r>
            <a:endParaRPr lang="en-US" dirty="0"/>
          </a:p>
        </p:txBody>
      </p:sp>
      <p:pic>
        <p:nvPicPr>
          <p:cNvPr id="5" name="Picture 4">
            <a:extLst>
              <a:ext uri="{FF2B5EF4-FFF2-40B4-BE49-F238E27FC236}">
                <a16:creationId xmlns:a16="http://schemas.microsoft.com/office/drawing/2014/main" id="{F79686B9-E477-D249-BD0E-2BCB43E7BF1E}"/>
              </a:ext>
            </a:extLst>
          </p:cNvPr>
          <p:cNvPicPr>
            <a:picLocks noChangeAspect="1"/>
          </p:cNvPicPr>
          <p:nvPr/>
        </p:nvPicPr>
        <p:blipFill rotWithShape="1">
          <a:blip r:embed="rId2"/>
          <a:srcRect b="73962"/>
          <a:stretch/>
        </p:blipFill>
        <p:spPr>
          <a:xfrm>
            <a:off x="213825" y="989149"/>
            <a:ext cx="4297680" cy="1521191"/>
          </a:xfrm>
          <a:prstGeom prst="rect">
            <a:avLst/>
          </a:prstGeom>
        </p:spPr>
      </p:pic>
      <p:pic>
        <p:nvPicPr>
          <p:cNvPr id="13" name="Picture 12">
            <a:extLst>
              <a:ext uri="{FF2B5EF4-FFF2-40B4-BE49-F238E27FC236}">
                <a16:creationId xmlns:a16="http://schemas.microsoft.com/office/drawing/2014/main" id="{FBBC99CB-52AD-CB42-AE64-6BA50EC43FA3}"/>
              </a:ext>
            </a:extLst>
          </p:cNvPr>
          <p:cNvPicPr>
            <a:picLocks noChangeAspect="1"/>
          </p:cNvPicPr>
          <p:nvPr/>
        </p:nvPicPr>
        <p:blipFill rotWithShape="1">
          <a:blip r:embed="rId2"/>
          <a:srcRect t="72377"/>
          <a:stretch/>
        </p:blipFill>
        <p:spPr>
          <a:xfrm>
            <a:off x="4511505" y="989149"/>
            <a:ext cx="4297680" cy="1613810"/>
          </a:xfrm>
          <a:prstGeom prst="rect">
            <a:avLst/>
          </a:prstGeom>
        </p:spPr>
      </p:pic>
      <p:pic>
        <p:nvPicPr>
          <p:cNvPr id="15" name="Picture 14">
            <a:extLst>
              <a:ext uri="{FF2B5EF4-FFF2-40B4-BE49-F238E27FC236}">
                <a16:creationId xmlns:a16="http://schemas.microsoft.com/office/drawing/2014/main" id="{6AF1A98A-24FB-DE4F-8B4D-1217B5DCB86D}"/>
              </a:ext>
            </a:extLst>
          </p:cNvPr>
          <p:cNvPicPr>
            <a:picLocks noChangeAspect="1"/>
          </p:cNvPicPr>
          <p:nvPr/>
        </p:nvPicPr>
        <p:blipFill rotWithShape="1">
          <a:blip r:embed="rId2"/>
          <a:srcRect t="35889" b="38053"/>
          <a:stretch/>
        </p:blipFill>
        <p:spPr>
          <a:xfrm>
            <a:off x="213825" y="3167405"/>
            <a:ext cx="4297680" cy="1522405"/>
          </a:xfrm>
          <a:prstGeom prst="rect">
            <a:avLst/>
          </a:prstGeom>
        </p:spPr>
      </p:pic>
      <p:pic>
        <p:nvPicPr>
          <p:cNvPr id="8" name="Picture 7">
            <a:extLst>
              <a:ext uri="{FF2B5EF4-FFF2-40B4-BE49-F238E27FC236}">
                <a16:creationId xmlns:a16="http://schemas.microsoft.com/office/drawing/2014/main" id="{C531ADFA-C1A2-FB45-ACC7-6B17221A1671}"/>
              </a:ext>
            </a:extLst>
          </p:cNvPr>
          <p:cNvPicPr>
            <a:picLocks noChangeAspect="1"/>
          </p:cNvPicPr>
          <p:nvPr/>
        </p:nvPicPr>
        <p:blipFill rotWithShape="1">
          <a:blip r:embed="rId3"/>
          <a:srcRect b="73425"/>
          <a:stretch/>
        </p:blipFill>
        <p:spPr>
          <a:xfrm>
            <a:off x="4632495" y="3243141"/>
            <a:ext cx="4297680" cy="1547161"/>
          </a:xfrm>
          <a:prstGeom prst="rect">
            <a:avLst/>
          </a:prstGeom>
        </p:spPr>
      </p:pic>
    </p:spTree>
    <p:extLst>
      <p:ext uri="{BB962C8B-B14F-4D97-AF65-F5344CB8AC3E}">
        <p14:creationId xmlns:p14="http://schemas.microsoft.com/office/powerpoint/2010/main" val="3000398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221D62-2E9A-DC43-9470-D64AC80E0864}"/>
              </a:ext>
            </a:extLst>
          </p:cNvPr>
          <p:cNvSpPr/>
          <p:nvPr/>
        </p:nvSpPr>
        <p:spPr>
          <a:xfrm>
            <a:off x="216876" y="989149"/>
            <a:ext cx="8713299" cy="3801153"/>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9E5434F-9CF3-0D43-8028-FEAF0C3A7B28}"/>
              </a:ext>
            </a:extLst>
          </p:cNvPr>
          <p:cNvSpPr>
            <a:spLocks noGrp="1"/>
          </p:cNvSpPr>
          <p:nvPr>
            <p:ph type="sldNum" sz="quarter" idx="12"/>
          </p:nvPr>
        </p:nvSpPr>
        <p:spPr/>
        <p:txBody>
          <a:bodyPr/>
          <a:lstStyle/>
          <a:p>
            <a:fld id="{A2A17EAB-8B51-5C40-8776-6683E51FA7A0}" type="slidenum">
              <a:rPr lang="en-US" smtClean="0"/>
              <a:t>6</a:t>
            </a:fld>
            <a:endParaRPr lang="en-US"/>
          </a:p>
        </p:txBody>
      </p:sp>
      <p:sp>
        <p:nvSpPr>
          <p:cNvPr id="14" name="Title 1">
            <a:extLst>
              <a:ext uri="{FF2B5EF4-FFF2-40B4-BE49-F238E27FC236}">
                <a16:creationId xmlns:a16="http://schemas.microsoft.com/office/drawing/2014/main" id="{B0F54CFB-E258-504B-B874-E896E1891C38}"/>
              </a:ext>
            </a:extLst>
          </p:cNvPr>
          <p:cNvSpPr>
            <a:spLocks noGrp="1"/>
          </p:cNvSpPr>
          <p:nvPr>
            <p:ph type="title"/>
          </p:nvPr>
        </p:nvSpPr>
        <p:spPr>
          <a:xfrm>
            <a:off x="311700" y="416449"/>
            <a:ext cx="8520600" cy="572700"/>
          </a:xfrm>
        </p:spPr>
        <p:txBody>
          <a:bodyPr/>
          <a:lstStyle/>
          <a:p>
            <a:r>
              <a:rPr lang="en-US" dirty="0"/>
              <a:t>Survey Results (3/3)  -11 Responses</a:t>
            </a:r>
          </a:p>
        </p:txBody>
      </p:sp>
      <p:sp>
        <p:nvSpPr>
          <p:cNvPr id="11" name="Footer Placeholder 10">
            <a:extLst>
              <a:ext uri="{FF2B5EF4-FFF2-40B4-BE49-F238E27FC236}">
                <a16:creationId xmlns:a16="http://schemas.microsoft.com/office/drawing/2014/main" id="{4407F3B9-7968-1A4D-8728-BCEBBD85EF36}"/>
              </a:ext>
            </a:extLst>
          </p:cNvPr>
          <p:cNvSpPr>
            <a:spLocks noGrp="1"/>
          </p:cNvSpPr>
          <p:nvPr>
            <p:ph type="ftr" sz="quarter" idx="11"/>
          </p:nvPr>
        </p:nvSpPr>
        <p:spPr/>
        <p:txBody>
          <a:bodyPr/>
          <a:lstStyle/>
          <a:p>
            <a:r>
              <a:rPr lang="sk-SK"/>
              <a:t>© 2020 Keith A. Pray</a:t>
            </a:r>
            <a:endParaRPr lang="en-US" dirty="0"/>
          </a:p>
        </p:txBody>
      </p:sp>
      <p:pic>
        <p:nvPicPr>
          <p:cNvPr id="8" name="Picture 7">
            <a:extLst>
              <a:ext uri="{FF2B5EF4-FFF2-40B4-BE49-F238E27FC236}">
                <a16:creationId xmlns:a16="http://schemas.microsoft.com/office/drawing/2014/main" id="{668454D0-45FA-5F4A-B4E3-7AFBFB56E667}"/>
              </a:ext>
            </a:extLst>
          </p:cNvPr>
          <p:cNvPicPr>
            <a:picLocks noChangeAspect="1"/>
          </p:cNvPicPr>
          <p:nvPr/>
        </p:nvPicPr>
        <p:blipFill rotWithShape="1">
          <a:blip r:embed="rId2"/>
          <a:srcRect t="36918" b="36839"/>
          <a:stretch/>
        </p:blipFill>
        <p:spPr>
          <a:xfrm>
            <a:off x="216876" y="995575"/>
            <a:ext cx="4297680" cy="1527808"/>
          </a:xfrm>
          <a:prstGeom prst="rect">
            <a:avLst/>
          </a:prstGeom>
        </p:spPr>
      </p:pic>
      <p:pic>
        <p:nvPicPr>
          <p:cNvPr id="12" name="Picture 11">
            <a:extLst>
              <a:ext uri="{FF2B5EF4-FFF2-40B4-BE49-F238E27FC236}">
                <a16:creationId xmlns:a16="http://schemas.microsoft.com/office/drawing/2014/main" id="{81B5F37D-0B6E-C04E-B320-22587C6BDFE0}"/>
              </a:ext>
            </a:extLst>
          </p:cNvPr>
          <p:cNvPicPr>
            <a:picLocks noChangeAspect="1"/>
          </p:cNvPicPr>
          <p:nvPr/>
        </p:nvPicPr>
        <p:blipFill rotWithShape="1">
          <a:blip r:embed="rId2"/>
          <a:srcRect t="73876"/>
          <a:stretch/>
        </p:blipFill>
        <p:spPr>
          <a:xfrm>
            <a:off x="216876" y="3269417"/>
            <a:ext cx="4297680" cy="1520885"/>
          </a:xfrm>
          <a:prstGeom prst="rect">
            <a:avLst/>
          </a:prstGeom>
        </p:spPr>
      </p:pic>
      <p:pic>
        <p:nvPicPr>
          <p:cNvPr id="5" name="Picture 4">
            <a:extLst>
              <a:ext uri="{FF2B5EF4-FFF2-40B4-BE49-F238E27FC236}">
                <a16:creationId xmlns:a16="http://schemas.microsoft.com/office/drawing/2014/main" id="{3B92C2DF-02F9-9541-A291-CB53930FCF2B}"/>
              </a:ext>
            </a:extLst>
          </p:cNvPr>
          <p:cNvPicPr>
            <a:picLocks noChangeAspect="1"/>
          </p:cNvPicPr>
          <p:nvPr/>
        </p:nvPicPr>
        <p:blipFill>
          <a:blip r:embed="rId3"/>
          <a:stretch>
            <a:fillRect/>
          </a:stretch>
        </p:blipFill>
        <p:spPr>
          <a:xfrm>
            <a:off x="4632495" y="1001615"/>
            <a:ext cx="4297680" cy="1515727"/>
          </a:xfrm>
          <a:prstGeom prst="rect">
            <a:avLst/>
          </a:prstGeom>
        </p:spPr>
      </p:pic>
    </p:spTree>
    <p:extLst>
      <p:ext uri="{BB962C8B-B14F-4D97-AF65-F5344CB8AC3E}">
        <p14:creationId xmlns:p14="http://schemas.microsoft.com/office/powerpoint/2010/main" val="1194998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60679" y="4651659"/>
            <a:ext cx="4253087" cy="346249"/>
          </a:xfrm>
          <a:prstGeom prst="rect">
            <a:avLst/>
          </a:prstGeom>
          <a:noFill/>
        </p:spPr>
        <p:txBody>
          <a:bodyPr wrap="none" rtlCol="0">
            <a:spAutoFit/>
          </a:bodyPr>
          <a:lstStyle/>
          <a:p>
            <a:pPr>
              <a:lnSpc>
                <a:spcPct val="90000"/>
              </a:lnSpc>
            </a:pPr>
            <a:r>
              <a:rPr lang="en-US" dirty="0">
                <a:hlinkClick r:id="rId3"/>
              </a:rPr>
              <a:t>http://pbfcomics.com/197</a:t>
            </a:r>
            <a:r>
              <a:rPr lang="en-US" dirty="0"/>
              <a:t> (2014-09-26)</a:t>
            </a:r>
          </a:p>
        </p:txBody>
      </p:sp>
      <p:pic>
        <p:nvPicPr>
          <p:cNvPr id="8" name="Picture 7" descr="PBF197-Automatic_Busines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47750"/>
            <a:ext cx="9144000" cy="3048000"/>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
        <p:nvSpPr>
          <p:cNvPr id="3" name="Footer Placeholder 2">
            <a:extLst>
              <a:ext uri="{FF2B5EF4-FFF2-40B4-BE49-F238E27FC236}">
                <a16:creationId xmlns:a16="http://schemas.microsoft.com/office/drawing/2014/main" id="{5ABF14E7-A1FF-E347-B1C8-0C07243EB9C8}"/>
              </a:ext>
            </a:extLst>
          </p:cNvPr>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1681759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2" name="Slide Number Placeholder 1"/>
          <p:cNvSpPr>
            <a:spLocks noGrp="1"/>
          </p:cNvSpPr>
          <p:nvPr>
            <p:ph type="sldNum" sz="quarter" idx="12"/>
          </p:nvPr>
        </p:nvSpPr>
        <p:spPr/>
        <p:txBody>
          <a:bodyPr/>
          <a:lstStyle/>
          <a:p>
            <a:fld id="{A2A17EAB-8B51-5C40-8776-6683E51FA7A0}" type="slidenum">
              <a:rPr lang="en-US" smtClean="0"/>
              <a:t>8</a:t>
            </a:fld>
            <a:endParaRPr lang="en-US"/>
          </a:p>
        </p:txBody>
      </p:sp>
      <p:pic>
        <p:nvPicPr>
          <p:cNvPr id="2050" name="Picture 2" descr="Voting Software">
            <a:extLst>
              <a:ext uri="{FF2B5EF4-FFF2-40B4-BE49-F238E27FC236}">
                <a16:creationId xmlns:a16="http://schemas.microsoft.com/office/drawing/2014/main" id="{2A501732-B116-7744-88DA-42DACBFA2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005" y="361950"/>
            <a:ext cx="4750559" cy="47815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87FCC19-481E-E543-B278-EF485E244B9C}"/>
              </a:ext>
            </a:extLst>
          </p:cNvPr>
          <p:cNvSpPr txBox="1"/>
          <p:nvPr/>
        </p:nvSpPr>
        <p:spPr>
          <a:xfrm>
            <a:off x="0" y="3621560"/>
            <a:ext cx="4055149" cy="341632"/>
          </a:xfrm>
          <a:prstGeom prst="rect">
            <a:avLst/>
          </a:prstGeom>
          <a:noFill/>
        </p:spPr>
        <p:txBody>
          <a:bodyPr wrap="none" rtlCol="0">
            <a:spAutoFit/>
          </a:bodyPr>
          <a:lstStyle/>
          <a:p>
            <a:pPr>
              <a:lnSpc>
                <a:spcPct val="90000"/>
              </a:lnSpc>
            </a:pPr>
            <a:r>
              <a:rPr lang="en-US" dirty="0">
                <a:hlinkClick r:id="rId4"/>
              </a:rPr>
              <a:t>https://xkcd.com/2030/</a:t>
            </a:r>
            <a:r>
              <a:rPr lang="en-US" dirty="0"/>
              <a:t> (2018-09-21)</a:t>
            </a:r>
          </a:p>
        </p:txBody>
      </p:sp>
      <p:sp>
        <p:nvSpPr>
          <p:cNvPr id="3" name="Footer Placeholder 2">
            <a:extLst>
              <a:ext uri="{FF2B5EF4-FFF2-40B4-BE49-F238E27FC236}">
                <a16:creationId xmlns:a16="http://schemas.microsoft.com/office/drawing/2014/main" id="{8B671E7A-B8A2-0848-AC84-76075F42037A}"/>
              </a:ext>
            </a:extLst>
          </p:cNvPr>
          <p:cNvSpPr>
            <a:spLocks noGrp="1"/>
          </p:cNvSpPr>
          <p:nvPr>
            <p:ph type="ftr" sz="quarter" idx="11"/>
          </p:nvPr>
        </p:nvSpPr>
        <p:spPr/>
        <p:txBody>
          <a:bodyPr/>
          <a:lstStyle/>
          <a:p>
            <a:r>
              <a:rPr lang="sk-SK"/>
              <a:t>© 2020 Keith A. Pray</a:t>
            </a:r>
            <a:endParaRPr lang="en-US"/>
          </a:p>
        </p:txBody>
      </p:sp>
      <p:sp>
        <p:nvSpPr>
          <p:cNvPr id="10" name="Action Button: Movie 9">
            <a:hlinkClick r:id="rId5" highlightClick="1"/>
            <a:extLst>
              <a:ext uri="{FF2B5EF4-FFF2-40B4-BE49-F238E27FC236}">
                <a16:creationId xmlns:a16="http://schemas.microsoft.com/office/drawing/2014/main" id="{A2551F5C-9A9C-394D-9522-06D7B3D9D105}"/>
              </a:ext>
            </a:extLst>
          </p:cNvPr>
          <p:cNvSpPr/>
          <p:nvPr/>
        </p:nvSpPr>
        <p:spPr>
          <a:xfrm>
            <a:off x="401262" y="4420582"/>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026" name="Picture 2" descr="Why Electronic Voting Is Still A Bad Idea - YouTube">
            <a:hlinkClick r:id="rId5"/>
            <a:extLst>
              <a:ext uri="{FF2B5EF4-FFF2-40B4-BE49-F238E27FC236}">
                <a16:creationId xmlns:a16="http://schemas.microsoft.com/office/drawing/2014/main" id="{8E6BFA3D-CC46-2B4F-B645-3A184BEA17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188" y="4336162"/>
            <a:ext cx="914400" cy="51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Autofit/>
          </a:bodyPr>
          <a:lstStyle/>
          <a:p>
            <a:pPr>
              <a:lnSpc>
                <a:spcPct val="120000"/>
              </a:lnSpc>
              <a:spcBef>
                <a:spcPts val="600"/>
              </a:spcBef>
            </a:pPr>
            <a:r>
              <a:rPr lang="en-US" sz="1200" dirty="0"/>
              <a:t>pp. 366 Any false arrests since 1989?</a:t>
            </a:r>
          </a:p>
          <a:p>
            <a:pPr>
              <a:lnSpc>
                <a:spcPct val="120000"/>
              </a:lnSpc>
              <a:spcBef>
                <a:spcPts val="600"/>
              </a:spcBef>
            </a:pPr>
            <a:r>
              <a:rPr lang="en-US" sz="1200" dirty="0"/>
              <a:t>pp. 368 Argument assumes DB cannot exist without existing inaccuracies. </a:t>
            </a:r>
          </a:p>
          <a:p>
            <a:pPr>
              <a:lnSpc>
                <a:spcPct val="120000"/>
              </a:lnSpc>
              <a:spcBef>
                <a:spcPts val="600"/>
              </a:spcBef>
            </a:pPr>
            <a:r>
              <a:rPr lang="en-US" sz="1200" dirty="0"/>
              <a:t>pp. 373 This is not to keep the PATRIOT system from responding to false alarms.</a:t>
            </a:r>
          </a:p>
          <a:p>
            <a:pPr>
              <a:lnSpc>
                <a:spcPct val="120000"/>
              </a:lnSpc>
              <a:spcBef>
                <a:spcPts val="600"/>
              </a:spcBef>
            </a:pPr>
            <a:r>
              <a:rPr lang="en-US" sz="1200" dirty="0"/>
              <a:t>pp. 375 Always encapsulate units! Not clear if SW involved.</a:t>
            </a:r>
          </a:p>
          <a:p>
            <a:pPr>
              <a:lnSpc>
                <a:spcPct val="120000"/>
              </a:lnSpc>
              <a:spcBef>
                <a:spcPts val="600"/>
              </a:spcBef>
            </a:pPr>
            <a:r>
              <a:rPr lang="en-US" sz="1200" dirty="0"/>
              <a:t>pp. 376 Any SW diffs between Mars Missions?</a:t>
            </a:r>
          </a:p>
          <a:p>
            <a:pPr>
              <a:lnSpc>
                <a:spcPct val="120000"/>
              </a:lnSpc>
              <a:spcBef>
                <a:spcPts val="600"/>
              </a:spcBef>
            </a:pPr>
            <a:r>
              <a:rPr lang="en-US" sz="1200" dirty="0"/>
              <a:t>pp. 378 Why did the Tokyo Stock Exchange refuse?</a:t>
            </a:r>
          </a:p>
          <a:p>
            <a:pPr>
              <a:lnSpc>
                <a:spcPct val="120000"/>
              </a:lnSpc>
              <a:spcBef>
                <a:spcPts val="600"/>
              </a:spcBef>
            </a:pPr>
            <a:r>
              <a:rPr lang="en-US" sz="1200" dirty="0"/>
              <a:t>pp. 380 Republicans and Florida?</a:t>
            </a:r>
          </a:p>
          <a:p>
            <a:pPr>
              <a:lnSpc>
                <a:spcPct val="120000"/>
              </a:lnSpc>
              <a:spcBef>
                <a:spcPts val="600"/>
              </a:spcBef>
            </a:pPr>
            <a:r>
              <a:rPr lang="en-US" sz="1200" dirty="0"/>
              <a:t>pp. 381. Do the second thoughts on DRE machines make the interview at end Chapter’s end less relevant?</a:t>
            </a:r>
          </a:p>
        </p:txBody>
      </p:sp>
      <p:sp>
        <p:nvSpPr>
          <p:cNvPr id="11" name="Content Placeholder 10"/>
          <p:cNvSpPr>
            <a:spLocks noGrp="1"/>
          </p:cNvSpPr>
          <p:nvPr>
            <p:ph sz="half" idx="2"/>
          </p:nvPr>
        </p:nvSpPr>
        <p:spPr/>
        <p:txBody>
          <a:bodyPr>
            <a:normAutofit/>
          </a:bodyPr>
          <a:lstStyle/>
          <a:p>
            <a:pPr>
              <a:lnSpc>
                <a:spcPct val="120000"/>
              </a:lnSpc>
              <a:spcBef>
                <a:spcPts val="600"/>
              </a:spcBef>
            </a:pPr>
            <a:r>
              <a:rPr lang="en-US" sz="1200" dirty="0"/>
              <a:t>pp. 389 No simulation examples since 2002?</a:t>
            </a:r>
          </a:p>
          <a:p>
            <a:pPr>
              <a:lnSpc>
                <a:spcPct val="120000"/>
              </a:lnSpc>
              <a:spcBef>
                <a:spcPts val="600"/>
              </a:spcBef>
            </a:pPr>
            <a:r>
              <a:rPr lang="en-US" sz="1200" dirty="0"/>
              <a:t>pp. 390 Did The Limits to Growth predictions motivate people to change?</a:t>
            </a:r>
          </a:p>
          <a:p>
            <a:pPr>
              <a:lnSpc>
                <a:spcPct val="120000"/>
              </a:lnSpc>
              <a:spcBef>
                <a:spcPts val="600"/>
              </a:spcBef>
            </a:pPr>
            <a:r>
              <a:rPr lang="en-US" sz="1200" dirty="0"/>
              <a:t>pp. 392 What happened to Verification?</a:t>
            </a:r>
          </a:p>
          <a:p>
            <a:pPr>
              <a:lnSpc>
                <a:spcPct val="120000"/>
              </a:lnSpc>
              <a:spcBef>
                <a:spcPts val="600"/>
              </a:spcBef>
            </a:pPr>
            <a:r>
              <a:rPr lang="en-US" sz="1200" dirty="0"/>
              <a:t>pp. 394 “satisfies the specification” = verification. “needs of the user” = validation.</a:t>
            </a:r>
          </a:p>
          <a:p>
            <a:pPr>
              <a:lnSpc>
                <a:spcPct val="120000"/>
              </a:lnSpc>
              <a:spcBef>
                <a:spcPts val="600"/>
              </a:spcBef>
            </a:pPr>
            <a:r>
              <a:rPr lang="en-US" sz="1200" dirty="0"/>
              <a:t>pp. 395 SW quality since 2009?</a:t>
            </a:r>
          </a:p>
          <a:p>
            <a:pPr>
              <a:lnSpc>
                <a:spcPct val="120000"/>
              </a:lnSpc>
              <a:spcBef>
                <a:spcPts val="600"/>
              </a:spcBef>
            </a:pPr>
            <a:r>
              <a:rPr lang="en-US" sz="1200" dirty="0"/>
              <a:t>pp. 396 Gender bias nice addition!</a:t>
            </a:r>
          </a:p>
          <a:p>
            <a:pPr>
              <a:lnSpc>
                <a:spcPct val="120000"/>
              </a:lnSpc>
              <a:spcBef>
                <a:spcPts val="600"/>
              </a:spcBef>
            </a:pPr>
            <a:r>
              <a:rPr lang="en-US" sz="1200" dirty="0"/>
              <a:t>pp. 406 21, source from 2004, is it implemented yet? 23 like game release question in next chapter.</a:t>
            </a:r>
          </a:p>
          <a:p>
            <a:pPr>
              <a:lnSpc>
                <a:spcPct val="120000"/>
              </a:lnSpc>
              <a:spcBef>
                <a:spcPts val="600"/>
              </a:spcBef>
            </a:pPr>
            <a:r>
              <a:rPr lang="en-US" sz="1200" dirty="0"/>
              <a:t>Questions I liked: 10, 12, 16, 17, 18, 20, 21</a:t>
            </a:r>
          </a:p>
        </p:txBody>
      </p:sp>
      <p:sp>
        <p:nvSpPr>
          <p:cNvPr id="5" name="Slide Number Placeholder 4"/>
          <p:cNvSpPr>
            <a:spLocks noGrp="1"/>
          </p:cNvSpPr>
          <p:nvPr>
            <p:ph type="sldNum" sz="quarter" idx="12"/>
          </p:nvPr>
        </p:nvSpPr>
        <p:spPr/>
        <p:txBody>
          <a:bodyPr/>
          <a:lstStyle/>
          <a:p>
            <a:fld id="{A2A17EAB-8B51-5C40-8776-6683E51FA7A0}" type="slidenum">
              <a:rPr lang="en-US" smtClean="0"/>
              <a:t>9</a:t>
            </a:fld>
            <a:endParaRPr lang="en-US"/>
          </a:p>
        </p:txBody>
      </p:sp>
      <p:sp>
        <p:nvSpPr>
          <p:cNvPr id="4" name="Footer Placeholder 3">
            <a:extLst>
              <a:ext uri="{FF2B5EF4-FFF2-40B4-BE49-F238E27FC236}">
                <a16:creationId xmlns:a16="http://schemas.microsoft.com/office/drawing/2014/main" id="{22DB65CF-B0B8-C34B-ACC4-F7604046C2D4}"/>
              </a:ext>
            </a:extLst>
          </p:cNvPr>
          <p:cNvSpPr>
            <a:spLocks noGrp="1"/>
          </p:cNvSpPr>
          <p:nvPr>
            <p:ph type="ftr" sz="quarter" idx="11"/>
          </p:nvPr>
        </p:nvSpPr>
        <p:spPr/>
        <p:txBody>
          <a:bodyPr/>
          <a:lstStyle/>
          <a:p>
            <a:r>
              <a:rPr lang="sk-SK"/>
              <a:t>© 2020 Keith A. Pray</a:t>
            </a:r>
            <a:endParaRPr lang="en-US" dirty="0"/>
          </a:p>
        </p:txBody>
      </p:sp>
    </p:spTree>
    <p:extLst>
      <p:ext uri="{BB962C8B-B14F-4D97-AF65-F5344CB8AC3E}">
        <p14:creationId xmlns:p14="http://schemas.microsoft.com/office/powerpoint/2010/main" val="2108164129"/>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39694</TotalTime>
  <Words>5948</Words>
  <Application>Microsoft Macintosh PowerPoint</Application>
  <PresentationFormat>On-screen Show (16:9)</PresentationFormat>
  <Paragraphs>506</Paragraphs>
  <Slides>39</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ＭＳ Ｐゴシック</vt:lpstr>
      <vt:lpstr>Arial</vt:lpstr>
      <vt:lpstr>Calibri</vt:lpstr>
      <vt:lpstr>Cambria</vt:lpstr>
      <vt:lpstr>HelveticaNeue</vt:lpstr>
      <vt:lpstr>Inter</vt:lpstr>
      <vt:lpstr>Noto Serif</vt:lpstr>
      <vt:lpstr>Wingdings</vt:lpstr>
      <vt:lpstr>Red Radial 16x9</vt:lpstr>
      <vt:lpstr>Class 9 Errors Failures Risks</vt:lpstr>
      <vt:lpstr>Papers – Nice  Improvement!</vt:lpstr>
      <vt:lpstr>Grades To Date</vt:lpstr>
      <vt:lpstr>Survey Results (1/3)  -11 Responses</vt:lpstr>
      <vt:lpstr>Survey Results (2/3)  -11 Responses</vt:lpstr>
      <vt:lpstr>Survey Results (3/3)  -11 Responses</vt:lpstr>
      <vt:lpstr>PowerPoint Presentation</vt:lpstr>
      <vt:lpstr>Overview</vt:lpstr>
      <vt:lpstr>My Reading Notes</vt:lpstr>
      <vt:lpstr>Overview</vt:lpstr>
      <vt:lpstr>Assignment</vt:lpstr>
      <vt:lpstr>Self Driving Car Regulation           a must</vt:lpstr>
      <vt:lpstr>The Need for Self Driving Cars</vt:lpstr>
      <vt:lpstr>Public opinion</vt:lpstr>
      <vt:lpstr>Tiers of Self Driving</vt:lpstr>
      <vt:lpstr>Regulation is not there</vt:lpstr>
      <vt:lpstr>Moving forward</vt:lpstr>
      <vt:lpstr>References</vt:lpstr>
      <vt:lpstr>Why we should ban unmanned drone delivery</vt:lpstr>
      <vt:lpstr>What does Unmanned mean and Current Regulation</vt:lpstr>
      <vt:lpstr>Safety Risks associated with Drone Delivery</vt:lpstr>
      <vt:lpstr>Hacking Drones</vt:lpstr>
      <vt:lpstr>Crashing </vt:lpstr>
      <vt:lpstr>Amazon prime Air avoiding safety</vt:lpstr>
      <vt:lpstr>Safe Delivery</vt:lpstr>
      <vt:lpstr>Why Ban</vt:lpstr>
      <vt:lpstr>References</vt:lpstr>
      <vt:lpstr>The problem with Blockchain</vt:lpstr>
      <vt:lpstr>Motivations for Web3 [1]</vt:lpstr>
      <vt:lpstr>Problems with decentralization</vt:lpstr>
      <vt:lpstr>Problems with Monetization of Art</vt:lpstr>
      <vt:lpstr>Problems with monetary value</vt:lpstr>
      <vt:lpstr>conclusion</vt:lpstr>
      <vt:lpstr>References</vt:lpstr>
      <vt:lpstr>Class 9 The End</vt:lpstr>
      <vt:lpstr>Reliability Of Statistics</vt:lpstr>
      <vt:lpstr>Some Measures</vt:lpstr>
      <vt:lpstr>PowerPoint Presentation</vt:lpstr>
      <vt:lpstr>what works well Online With Zoom</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489</cp:revision>
  <dcterms:created xsi:type="dcterms:W3CDTF">2014-08-25T02:19:16Z</dcterms:created>
  <dcterms:modified xsi:type="dcterms:W3CDTF">2022-09-27T17:37:32Z</dcterms:modified>
</cp:coreProperties>
</file>