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2"/>
  </p:notesMasterIdLst>
  <p:handoutMasterIdLst>
    <p:handoutMasterId r:id="rId53"/>
  </p:handoutMasterIdLst>
  <p:sldIdLst>
    <p:sldId id="256" r:id="rId2"/>
    <p:sldId id="640" r:id="rId3"/>
    <p:sldId id="259" r:id="rId4"/>
    <p:sldId id="609" r:id="rId5"/>
    <p:sldId id="261" r:id="rId6"/>
    <p:sldId id="308" r:id="rId7"/>
    <p:sldId id="267" r:id="rId8"/>
    <p:sldId id="330" r:id="rId9"/>
    <p:sldId id="309" r:id="rId10"/>
    <p:sldId id="641" r:id="rId11"/>
    <p:sldId id="268" r:id="rId12"/>
    <p:sldId id="273" r:id="rId13"/>
    <p:sldId id="272" r:id="rId14"/>
    <p:sldId id="271" r:id="rId15"/>
    <p:sldId id="642" r:id="rId16"/>
    <p:sldId id="656" r:id="rId17"/>
    <p:sldId id="278" r:id="rId18"/>
    <p:sldId id="657" r:id="rId19"/>
    <p:sldId id="658" r:id="rId20"/>
    <p:sldId id="659" r:id="rId21"/>
    <p:sldId id="274" r:id="rId22"/>
    <p:sldId id="277" r:id="rId23"/>
    <p:sldId id="275" r:id="rId24"/>
    <p:sldId id="660" r:id="rId25"/>
    <p:sldId id="661" r:id="rId26"/>
    <p:sldId id="662" r:id="rId27"/>
    <p:sldId id="663" r:id="rId28"/>
    <p:sldId id="664" r:id="rId29"/>
    <p:sldId id="665" r:id="rId30"/>
    <p:sldId id="666" r:id="rId31"/>
    <p:sldId id="270" r:id="rId32"/>
    <p:sldId id="667" r:id="rId33"/>
    <p:sldId id="668" r:id="rId34"/>
    <p:sldId id="269" r:id="rId35"/>
    <p:sldId id="500" r:id="rId36"/>
    <p:sldId id="501" r:id="rId37"/>
    <p:sldId id="502" r:id="rId38"/>
    <p:sldId id="503" r:id="rId39"/>
    <p:sldId id="504" r:id="rId40"/>
    <p:sldId id="505" r:id="rId41"/>
    <p:sldId id="506" r:id="rId42"/>
    <p:sldId id="507" r:id="rId43"/>
    <p:sldId id="331" r:id="rId44"/>
    <p:sldId id="332" r:id="rId45"/>
    <p:sldId id="333" r:id="rId46"/>
    <p:sldId id="334" r:id="rId47"/>
    <p:sldId id="335" r:id="rId48"/>
    <p:sldId id="336" r:id="rId49"/>
    <p:sldId id="337" r:id="rId50"/>
    <p:sldId id="338"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40"/>
            <p14:sldId id="259"/>
            <p14:sldId id="609"/>
            <p14:sldId id="261"/>
            <p14:sldId id="308"/>
            <p14:sldId id="267"/>
            <p14:sldId id="330"/>
            <p14:sldId id="309"/>
          </p14:sldIdLst>
        </p14:section>
        <p14:section name="Students" id="{20244982-054D-774B-9E12-24C2D44D25DA}">
          <p14:sldIdLst>
            <p14:sldId id="641"/>
            <p14:sldId id="268"/>
            <p14:sldId id="273"/>
            <p14:sldId id="272"/>
            <p14:sldId id="271"/>
            <p14:sldId id="642"/>
            <p14:sldId id="656"/>
            <p14:sldId id="278"/>
            <p14:sldId id="657"/>
            <p14:sldId id="658"/>
            <p14:sldId id="659"/>
            <p14:sldId id="274"/>
            <p14:sldId id="277"/>
            <p14:sldId id="275"/>
            <p14:sldId id="660"/>
            <p14:sldId id="661"/>
            <p14:sldId id="662"/>
            <p14:sldId id="663"/>
            <p14:sldId id="664"/>
            <p14:sldId id="665"/>
            <p14:sldId id="666"/>
            <p14:sldId id="270"/>
            <p14:sldId id="667"/>
            <p14:sldId id="668"/>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74038" autoAdjust="0"/>
  </p:normalViewPr>
  <p:slideViewPr>
    <p:cSldViewPr snapToGrid="0" snapToObjects="1">
      <p:cViewPr varScale="1">
        <p:scale>
          <a:sx n="123" d="100"/>
          <a:sy n="123" d="100"/>
        </p:scale>
        <p:origin x="1096" y="184"/>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9/19/22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“Weird” Al </a:t>
            </a:r>
            <a:r>
              <a:rPr lang="en-US" b="1" i="0" dirty="0" err="1"/>
              <a:t>Yankovic</a:t>
            </a:r>
            <a:r>
              <a:rPr lang="en-US" b="1" i="0" dirty="0"/>
              <a:t> – Virus Alert (3:43)</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=zvfD5rnkTws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“Everything is connected to the internet”</a:t>
            </a:r>
          </a:p>
          <a:p>
            <a:pPr marL="628650" lvl="1" indent="-171450">
              <a:buFontTx/>
              <a:buChar char="-"/>
            </a:pPr>
            <a:r>
              <a:rPr lang="en-US" dirty="0"/>
              <a:t>Probably heard it or said it before</a:t>
            </a:r>
          </a:p>
          <a:p>
            <a:pPr marL="628650" lvl="1" indent="-171450">
              <a:buFontTx/>
              <a:buChar char="-"/>
            </a:pPr>
            <a:r>
              <a:rPr lang="en-US" dirty="0"/>
              <a:t>Basically true</a:t>
            </a:r>
          </a:p>
          <a:p>
            <a:pPr marL="171450" lvl="0" indent="-171450">
              <a:buFontTx/>
              <a:buChar char="-"/>
            </a:pPr>
            <a:r>
              <a:rPr lang="en-US" dirty="0"/>
              <a:t>What is a thing?</a:t>
            </a:r>
          </a:p>
          <a:p>
            <a:pPr marL="628650" lvl="1" indent="-171450">
              <a:buFontTx/>
              <a:buChar char="-"/>
            </a:pPr>
            <a:r>
              <a:rPr lang="en-US" dirty="0"/>
              <a:t>Has an IP</a:t>
            </a:r>
          </a:p>
          <a:p>
            <a:pPr marL="628650" lvl="1" indent="-171450">
              <a:buFontTx/>
              <a:buChar char="-"/>
            </a:pPr>
            <a:r>
              <a:rPr lang="en-US" dirty="0"/>
              <a:t>Can transfer data over a </a:t>
            </a:r>
            <a:r>
              <a:rPr lang="en-US" i="1" dirty="0"/>
              <a:t>network</a:t>
            </a:r>
            <a:r>
              <a:rPr lang="en-US" i="0" dirty="0"/>
              <a:t>, not necessarily the public internet</a:t>
            </a:r>
          </a:p>
          <a:p>
            <a:pPr marL="0" indent="0">
              <a:buFontTx/>
              <a:buNone/>
            </a:pPr>
            <a:endParaRPr lang="en-US" dirty="0"/>
          </a:p>
          <a:p>
            <a:pPr marL="171450" indent="-171450">
              <a:buFontTx/>
              <a:buChar char="-"/>
            </a:pPr>
            <a:r>
              <a:rPr lang="en-US" dirty="0"/>
              <a:t>Things collect data using processors, sensors, other hardware</a:t>
            </a:r>
          </a:p>
          <a:p>
            <a:pPr marL="171450" indent="-171450">
              <a:buFontTx/>
              <a:buChar char="-"/>
            </a:pPr>
            <a:r>
              <a:rPr lang="en-US" dirty="0"/>
              <a:t>IoT device is connected to IoT gateway -&gt; share data to cloud or locally -&gt; data can be analyzed for varying purposes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2406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According to leading technology firms (Cisco, ARM, Gartner), 18-28 billion IoT devices</a:t>
            </a:r>
          </a:p>
          <a:p>
            <a:pPr marL="628650" lvl="1" indent="-171450">
              <a:buFontTx/>
              <a:buChar char="-"/>
            </a:pPr>
            <a:r>
              <a:rPr lang="en-US" dirty="0"/>
              <a:t>Of that estimate, 35-50% are just devices that only talk to each other (under normal circumstances)</a:t>
            </a:r>
          </a:p>
          <a:p>
            <a:pPr marL="628650" lvl="1" indent="-171450">
              <a:buFontTx/>
              <a:buChar char="-"/>
            </a:pPr>
            <a:r>
              <a:rPr lang="en-US" dirty="0"/>
              <a:t>If you include smartphones and smart TVs (</a:t>
            </a:r>
            <a:r>
              <a:rPr lang="en-US" dirty="0" err="1"/>
              <a:t>roku</a:t>
            </a:r>
            <a:r>
              <a:rPr lang="en-US" dirty="0"/>
              <a:t>, google tv, etc.) as IoT, 90% of the internet is IoT devices</a:t>
            </a:r>
          </a:p>
          <a:p>
            <a:pPr marL="628650" lvl="1" indent="-171450">
              <a:buFontTx/>
              <a:buChar char="-"/>
            </a:pPr>
            <a:r>
              <a:rPr lang="en-US" dirty="0"/>
              <a:t>On average, there are 2.5 IoT devices per human on Earth</a:t>
            </a:r>
          </a:p>
          <a:p>
            <a:pPr marL="171450" lvl="0" indent="-171450">
              <a:buFontTx/>
              <a:buChar char="-"/>
            </a:pPr>
            <a:r>
              <a:rPr lang="en-US" dirty="0"/>
              <a:t>IoT will only get bigger</a:t>
            </a:r>
          </a:p>
          <a:p>
            <a:pPr marL="628650" lvl="1" indent="-171450">
              <a:buFontTx/>
              <a:buChar char="-"/>
            </a:pPr>
            <a:r>
              <a:rPr lang="en-US" dirty="0"/>
              <a:t>Cisco, one of firms mentioned earlier in slide, estimates that there are 61 new devices/second being connected to the internet</a:t>
            </a:r>
          </a:p>
          <a:p>
            <a:pPr marL="628650" lvl="1" indent="-171450">
              <a:buFontTx/>
              <a:buChar char="-"/>
            </a:pPr>
            <a:r>
              <a:rPr lang="en-US" dirty="0"/>
              <a:t>In the next 5-15 years, estimates from firms (like ones mentioned earlier in slide) range from 41 billion to 1 trillion IoT devices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85971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Malware was contained to what we might traditionally think of as a “computer,” like the laptop I’m making this slideshow on or the PC that I play video games on.</a:t>
            </a:r>
          </a:p>
          <a:p>
            <a:pPr marL="171450" indent="-171450">
              <a:buFontTx/>
              <a:buChar char="-"/>
            </a:pPr>
            <a:r>
              <a:rPr lang="en-US" dirty="0"/>
              <a:t>These are examples of viruses that were devastating and caused damage, but not even close to the scale that viruses do now</a:t>
            </a:r>
          </a:p>
          <a:p>
            <a:pPr marL="628650" lvl="1" indent="-171450">
              <a:buFontTx/>
              <a:buChar char="-"/>
            </a:pPr>
            <a:r>
              <a:rPr lang="en-US" dirty="0"/>
              <a:t>This is due to the simple fact that more devices can access the internet now, hence more devices are able to be hacked</a:t>
            </a:r>
          </a:p>
          <a:p>
            <a:pPr marL="628650" lvl="1" indent="-171450">
              <a:buFontTx/>
              <a:buChar char="-"/>
            </a:pPr>
            <a:r>
              <a:rPr lang="en-US" dirty="0"/>
              <a:t>The </a:t>
            </a:r>
            <a:r>
              <a:rPr lang="en-US" dirty="0" err="1"/>
              <a:t>morris</a:t>
            </a:r>
            <a:r>
              <a:rPr lang="en-US" dirty="0"/>
              <a:t> worm (read about in book) attacked vulnerabilities created by bugs in parts of operating systems</a:t>
            </a:r>
          </a:p>
          <a:p>
            <a:pPr marL="628650" lvl="1" indent="-171450">
              <a:buFontTx/>
              <a:buChar char="-"/>
            </a:pPr>
            <a:r>
              <a:rPr lang="en-US" dirty="0"/>
              <a:t>ILOVEYOU and </a:t>
            </a:r>
            <a:r>
              <a:rPr lang="en-US" dirty="0" err="1"/>
              <a:t>mydoom</a:t>
            </a:r>
            <a:r>
              <a:rPr lang="en-US" dirty="0"/>
              <a:t> spread through email (basic in terms of virus type and could only infect computers which people checked email on)</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5014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Created by a college student named Paras Jha</a:t>
            </a:r>
          </a:p>
          <a:p>
            <a:pPr marL="171450" indent="-171450">
              <a:buFontTx/>
              <a:buChar char="-"/>
            </a:pPr>
            <a:r>
              <a:rPr lang="en-US" dirty="0"/>
              <a:t>When a IoT device is new, it comes with a stock pair of credentials which, in a lot of cases, does not get changed</a:t>
            </a:r>
          </a:p>
          <a:p>
            <a:pPr marL="628650" lvl="1" indent="-171450">
              <a:buFontTx/>
              <a:buChar char="-"/>
            </a:pPr>
            <a:r>
              <a:rPr lang="en-US" dirty="0"/>
              <a:t>For whatever reason, IT overlooks it at a company, etc.</a:t>
            </a:r>
          </a:p>
          <a:p>
            <a:pPr marL="171450" lvl="0" indent="-171450">
              <a:buFontTx/>
              <a:buChar char="-"/>
            </a:pPr>
            <a:r>
              <a:rPr lang="en-US" dirty="0"/>
              <a:t>Infected devices continually scan the internet</a:t>
            </a:r>
          </a:p>
          <a:p>
            <a:pPr marL="171450" lvl="0" indent="-171450">
              <a:buFontTx/>
              <a:buChar char="-"/>
            </a:pPr>
            <a:r>
              <a:rPr lang="en-US" dirty="0"/>
              <a:t>Targets those vulnerable devices that use default credentials with a table of ~60 default credentials</a:t>
            </a:r>
          </a:p>
          <a:p>
            <a:pPr marL="628650" lvl="1" indent="-171450">
              <a:buFontTx/>
              <a:buChar char="-"/>
            </a:pPr>
            <a:r>
              <a:rPr lang="en-US" dirty="0"/>
              <a:t>If it successfully logs in, it infects the device</a:t>
            </a:r>
          </a:p>
          <a:p>
            <a:pPr marL="171450" lvl="0" indent="-171450">
              <a:buFontTx/>
              <a:buChar char="-"/>
            </a:pPr>
            <a:r>
              <a:rPr lang="en-US" dirty="0"/>
              <a:t>Infected devices are almost normal</a:t>
            </a:r>
          </a:p>
          <a:p>
            <a:pPr marL="628650" lvl="1" indent="-171450">
              <a:buFontTx/>
              <a:buChar char="-"/>
            </a:pPr>
            <a:r>
              <a:rPr lang="en-US" dirty="0"/>
              <a:t>Slightly slow occasionally</a:t>
            </a:r>
          </a:p>
          <a:p>
            <a:pPr marL="628650" lvl="1" indent="-171450">
              <a:buFontTx/>
              <a:buChar char="-"/>
            </a:pPr>
            <a:r>
              <a:rPr lang="en-US" dirty="0"/>
              <a:t>Use more bandwidth</a:t>
            </a:r>
          </a:p>
          <a:p>
            <a:pPr marL="171450" lvl="0" indent="-171450">
              <a:buFontTx/>
              <a:buChar char="-"/>
            </a:pPr>
            <a:r>
              <a:rPr lang="en-US" dirty="0"/>
              <a:t>When used, it was 100x larger than anything similar in the past</a:t>
            </a:r>
          </a:p>
          <a:p>
            <a:pPr marL="171450" lvl="0" indent="-171450">
              <a:buFontTx/>
              <a:buChar char="-"/>
            </a:pPr>
            <a:r>
              <a:rPr lang="en-US" dirty="0"/>
              <a:t>Used on a DNS (domain name system) provider called </a:t>
            </a:r>
            <a:r>
              <a:rPr lang="en-US" dirty="0" err="1"/>
              <a:t>Dyn</a:t>
            </a:r>
            <a:endParaRPr lang="en-US" dirty="0"/>
          </a:p>
          <a:p>
            <a:pPr marL="628650" lvl="1" indent="-171450">
              <a:buFontTx/>
              <a:buChar char="-"/>
            </a:pPr>
            <a:r>
              <a:rPr lang="en-US" dirty="0"/>
              <a:t>Caused ~175,000 website outages</a:t>
            </a:r>
          </a:p>
          <a:p>
            <a:pPr marL="628650" lvl="1" indent="-171450">
              <a:buFontTx/>
              <a:buChar char="-"/>
            </a:pPr>
            <a:r>
              <a:rPr lang="en-US" dirty="0"/>
              <a:t>Effectively cut off the eastern seaboard of the US from the internet for the better part of a day</a:t>
            </a:r>
          </a:p>
          <a:p>
            <a:pPr marL="628650" lvl="1" indent="-171450">
              <a:buFontTx/>
              <a:buChar char="-"/>
            </a:pPr>
            <a:endParaRPr lang="en-US" dirty="0"/>
          </a:p>
          <a:p>
            <a:pPr marL="171450" lvl="0" indent="-171450">
              <a:buFontTx/>
              <a:buChar char="-"/>
            </a:pPr>
            <a:r>
              <a:rPr lang="en-US" dirty="0"/>
              <a:t>Graph is the number of IoT devices infected with Mirai at a time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81661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typically if you are using a device that is connected to the internet, unfortunately YES you are at risk. The biggest vulnerability is you which cyber criminals will try to exploit, with some exceptions which I will touch upon later.</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297013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Cybercrime is any illegal or unethical activity through internet use or using the internet using the computer as a tool. Some examples of this are: (list examples)</a:t>
            </a:r>
          </a:p>
          <a:p>
            <a:r>
              <a:rPr lang="en-US" dirty="0"/>
              <a:t> The table at the bottom shows the amount of money stolen back in 2019.</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14082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Indiscriminate targeting: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some cases, cybercriminals cast a wide net with "phishing" scams, among others, and hope the sheer quantity of potential victims will yield sufficient economic benefit.</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Specific victim targeting</a:t>
            </a:r>
          </a:p>
          <a:p>
            <a:pPr algn="l" fontAlgn="base"/>
            <a:r>
              <a:rPr lang="en-US" b="0" i="0" dirty="0">
                <a:solidFill>
                  <a:srgbClr val="000000"/>
                </a:solidFill>
                <a:effectLst/>
                <a:latin typeface="Fidelity Sans"/>
              </a:rPr>
              <a:t>A growing and more concerning trend is the specific targeting of high-net-worth individuals. In many of these cases, criminals spend a great deal of time and effort identifying a worthwhile target and then developing a victim profile based on public and private information—such as property records, credit information obtained via hacking, and posted details on social networks—with the goal of stealing assets from financial accounts.</a:t>
            </a:r>
          </a:p>
          <a:p>
            <a:pPr algn="l" fontAlgn="base"/>
            <a:r>
              <a:rPr lang="en-US" b="0" i="0" dirty="0">
                <a:solidFill>
                  <a:srgbClr val="000000"/>
                </a:solidFill>
                <a:effectLst/>
                <a:latin typeface="Fidelity Sans"/>
              </a:rPr>
              <a:t>Although the actual criminal act can take several forms, the basic steps are often similar.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65677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ILOVEYOU was one of the first ever large scale viruses on the internet. (Read info on the slides)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73379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MY.DOOM was a virus that was used its sheer mass of compromised computers to DDOS mainstream companies and servers with the goal of permanently shutting them down. Throughout its lifespan on the internet, there were five variants with, MYDOOM A and MYDOOM B being the most damaging, with A solely focused on SCO websites and B focused on Microsoft and popular antivirus sites at the time.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4478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Log4Shell exploit was an oversight in the core code of how java functioned. An attacker was able to send a request using log4j to make a victims client or server add the information to the log. Due to a vulnerability with log4j servers, attackers were able to remotely send code to their victims forcing their victims to run whatever code or payload was desired. This enabled attackers to install viruses, backdoors or ransomware without needing access to anything. Minecraft was hit the hardest when this exploit was discovered, allowing an attacker to send the payload in the chat and anybody in the same server as the hacker would be compromised.</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99110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35526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WANNACRY is one of the most recent large scale worms that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03343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r>
              <a:rPr lang="en-US" dirty="0" err="1"/>
              <a:t>bulletpoints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32024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36564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Decentralized Control means value cant be regulated by governments or banks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Not one single point of failure so if one node fails the system will be fine </a:t>
            </a:r>
          </a:p>
          <a:p>
            <a:pPr rtl="0">
              <a:spcBef>
                <a:spcPts val="0"/>
              </a:spcBef>
              <a:spcAft>
                <a:spcPts val="0"/>
              </a:spcAft>
            </a:pPr>
            <a:r>
              <a:rPr lang="en-US" sz="1800" b="0" i="0" u="none" strike="noStrike" dirty="0">
                <a:solidFill>
                  <a:srgbClr val="000000"/>
                </a:solidFill>
                <a:effectLst/>
                <a:latin typeface="Arial" panose="020B0604020202020204" pitchFamily="34" charset="0"/>
              </a:rPr>
              <a:t>This works because of blockchain technology where there are thousands of different  nodes each containing the same information constantly cross checking each other to make sure there are no errors or attacks in the system</a:t>
            </a:r>
          </a:p>
          <a:p>
            <a:pPr rtl="0">
              <a:spcBef>
                <a:spcPts val="0"/>
              </a:spcBef>
              <a:spcAft>
                <a:spcPts val="0"/>
              </a:spcAft>
            </a:pPr>
            <a:r>
              <a:rPr lang="en-US" sz="1800" b="0" i="0" u="none" strike="noStrike" dirty="0">
                <a:solidFill>
                  <a:srgbClr val="000000"/>
                </a:solidFill>
                <a:effectLst/>
                <a:latin typeface="Arial" panose="020B0604020202020204" pitchFamily="34" charset="0"/>
              </a:rPr>
              <a:t>New coins are added to the system either by a proof of work or proof of stake method </a:t>
            </a:r>
          </a:p>
          <a:p>
            <a:pPr rtl="0">
              <a:spcBef>
                <a:spcPts val="0"/>
              </a:spcBef>
              <a:spcAft>
                <a:spcPts val="0"/>
              </a:spcAft>
            </a:pPr>
            <a:r>
              <a:rPr lang="en-US" sz="1800" b="0" i="0" u="none" strike="noStrike" dirty="0">
                <a:solidFill>
                  <a:srgbClr val="000000"/>
                </a:solidFill>
                <a:effectLst/>
                <a:latin typeface="Arial" panose="020B0604020202020204" pitchFamily="34" charset="0"/>
              </a:rPr>
              <a:t>For a proof of work coin complex cryptography questions are sent out that can only be solved through brute force.  The problem that is being solved is the cross checks to make sure the system is running and as a reward for solving the problem a coins are given to the user who solved it. I’ll come back to this but it takes a lot of energy</a:t>
            </a:r>
          </a:p>
          <a:p>
            <a:pPr rtl="0">
              <a:spcBef>
                <a:spcPts val="0"/>
              </a:spcBef>
              <a:spcAft>
                <a:spcPts val="0"/>
              </a:spcAft>
            </a:pPr>
            <a:r>
              <a:rPr lang="en-US" sz="1800" b="0" i="0" u="none" strike="noStrike" dirty="0">
                <a:solidFill>
                  <a:srgbClr val="000000"/>
                </a:solidFill>
                <a:effectLst/>
                <a:latin typeface="Arial" panose="020B0604020202020204" pitchFamily="34" charset="0"/>
              </a:rPr>
              <a:t>Proof of stake a single person is chosen to validate a transaction instead of everyone and they receive a reward if they complete it </a:t>
            </a:r>
          </a:p>
          <a:p>
            <a:pPr rtl="0">
              <a:spcBef>
                <a:spcPts val="0"/>
              </a:spcBef>
              <a:spcAft>
                <a:spcPts val="0"/>
              </a:spcAft>
            </a:pPr>
            <a:r>
              <a:rPr lang="en-US" sz="1800" b="0" i="0" u="none" strike="noStrike" dirty="0">
                <a:solidFill>
                  <a:srgbClr val="000000"/>
                </a:solidFill>
                <a:effectLst/>
                <a:latin typeface="Arial" panose="020B0604020202020204" pitchFamily="34" charset="0"/>
              </a:rPr>
              <a:t>Bitcoin is the most popular and expensive coin right now valued at about $19,000</a:t>
            </a:r>
          </a:p>
          <a:p>
            <a:pPr rtl="0">
              <a:spcBef>
                <a:spcPts val="0"/>
              </a:spcBef>
              <a:spcAft>
                <a:spcPts val="0"/>
              </a:spcAft>
            </a:pPr>
            <a:r>
              <a:rPr lang="en-US" sz="1800" b="0" i="0" u="none" strike="noStrike" dirty="0">
                <a:solidFill>
                  <a:srgbClr val="000000"/>
                </a:solidFill>
                <a:effectLst/>
                <a:latin typeface="Arial" panose="020B0604020202020204" pitchFamily="34" charset="0"/>
              </a:rPr>
              <a:t>There are over 19,000 other coins with more being added all the time including </a:t>
            </a:r>
            <a:r>
              <a:rPr lang="en-US" sz="1800" b="0" i="0" u="none" strike="noStrike" dirty="0" err="1">
                <a:solidFill>
                  <a:srgbClr val="000000"/>
                </a:solidFill>
                <a:effectLst/>
                <a:latin typeface="Arial" panose="020B0604020202020204" pitchFamily="34" charset="0"/>
              </a:rPr>
              <a:t>etherium</a:t>
            </a:r>
            <a:r>
              <a:rPr lang="en-US" sz="1800" b="0" i="0" u="none" strike="noStrike" dirty="0">
                <a:solidFill>
                  <a:srgbClr val="000000"/>
                </a:solidFill>
                <a:effectLst/>
                <a:latin typeface="Arial" panose="020B0604020202020204" pitchFamily="34" charset="0"/>
              </a:rPr>
              <a:t>, tether and USD coin</a:t>
            </a:r>
          </a:p>
          <a:p>
            <a:pPr rtl="0">
              <a:spcBef>
                <a:spcPts val="0"/>
              </a:spcBef>
              <a:spcAft>
                <a:spcPts val="0"/>
              </a:spcAft>
            </a:pPr>
            <a:r>
              <a:rPr lang="en-US" sz="1800" b="0" i="0" u="none" strike="noStrike" dirty="0">
                <a:solidFill>
                  <a:srgbClr val="000000"/>
                </a:solidFill>
                <a:effectLst/>
                <a:latin typeface="Arial" panose="020B0604020202020204" pitchFamily="34" charset="0"/>
              </a:rPr>
              <a:t>The picture shows how a decentralized system works to verify other </a:t>
            </a:r>
            <a:r>
              <a:rPr lang="en-US" sz="1800" b="0" i="0" u="none" strike="noStrike" dirty="0" err="1">
                <a:solidFill>
                  <a:srgbClr val="000000"/>
                </a:solidFill>
                <a:effectLst/>
                <a:latin typeface="Arial" panose="020B0604020202020204" pitchFamily="34" charset="0"/>
              </a:rPr>
              <a:t>transacations</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441715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Cryptocurrency has gotten increasing popular in the past few years.</a:t>
            </a:r>
          </a:p>
          <a:p>
            <a:r>
              <a:rPr lang="en-US" dirty="0"/>
              <a:t>The Graph shows how the market capitalization of crypto has increased over the past 8 years and how crypto has shot up.</a:t>
            </a:r>
          </a:p>
          <a:p>
            <a:r>
              <a:rPr lang="en-US" dirty="0"/>
              <a:t>Market Cap is calculated by the amount of coins times the price of the coin and crypto is very volatile so the estimates can be hard to predict but in 2020 it was 800 Million and predicted to increase to 5.2 Billion by 2028</a:t>
            </a:r>
          </a:p>
          <a:p>
            <a:r>
              <a:rPr lang="en-US" dirty="0"/>
              <a:t>I came across many different predictions in my research, but all sources pointed to between a 12 and 20 percent compound annual growth rate</a:t>
            </a:r>
          </a:p>
          <a:p>
            <a:r>
              <a:rPr lang="en-US" dirty="0"/>
              <a:t>Over 16% of the us population owns </a:t>
            </a:r>
            <a:r>
              <a:rPr lang="en-US" dirty="0" err="1"/>
              <a:t>cryotocurrency</a:t>
            </a:r>
            <a:r>
              <a:rPr lang="en-US" dirty="0"/>
              <a:t>  I actually own a small amount</a:t>
            </a:r>
          </a:p>
          <a:p>
            <a:r>
              <a:rPr lang="en-US" dirty="0"/>
              <a:t>The amount of bitcoin </a:t>
            </a:r>
            <a:r>
              <a:rPr lang="en-US" dirty="0" err="1"/>
              <a:t>atms</a:t>
            </a:r>
            <a:r>
              <a:rPr lang="en-US" dirty="0"/>
              <a:t> in the us has also increased allowing the purchase of crypto to become much easier</a:t>
            </a:r>
          </a:p>
          <a:p>
            <a:r>
              <a:rPr lang="en-US" dirty="0"/>
              <a:t>It is becoming increasingly popular in Europe as a whole, but in the </a:t>
            </a:r>
            <a:r>
              <a:rPr lang="en-US" dirty="0" err="1"/>
              <a:t>uk</a:t>
            </a:r>
            <a:r>
              <a:rPr lang="en-US" dirty="0"/>
              <a:t> most adults have heard of it and the amount of people who have crypto assets has increased by 20 % over the past two years </a:t>
            </a:r>
          </a:p>
          <a:p>
            <a:r>
              <a:rPr lang="en-US" dirty="0"/>
              <a:t> </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697832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Salvador was the first country to allow bitcoin to be used for monetary transactions, but many countries had different approaches</a:t>
            </a:r>
          </a:p>
          <a:p>
            <a:r>
              <a:rPr lang="en-US" dirty="0"/>
              <a:t>Some other countries such as Japan just treat crypto as property</a:t>
            </a:r>
          </a:p>
          <a:p>
            <a:r>
              <a:rPr lang="en-US" dirty="0"/>
              <a:t>It’s not legal tender in the US and state to state it varies.  I am from new Hampshire and I know crypto wasn’t able to be purchased until recently </a:t>
            </a:r>
          </a:p>
          <a:p>
            <a:r>
              <a:rPr lang="en-US" dirty="0"/>
              <a:t>There are many influential countries such as India and China that have either outlawed or restricted crypto from being mined or traded</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814236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disadvantages and risks of crypto </a:t>
            </a:r>
          </a:p>
          <a:p>
            <a:r>
              <a:rPr lang="en-US" dirty="0"/>
              <a:t>The main issue is it’s extreme volatility where prices can skyrocket overnight or tank</a:t>
            </a:r>
          </a:p>
          <a:p>
            <a:r>
              <a:rPr lang="en-US" dirty="0"/>
              <a:t>In the case of bitcoin … </a:t>
            </a:r>
          </a:p>
          <a:p>
            <a:r>
              <a:rPr lang="en-US" dirty="0"/>
              <a:t>Proof of work as mentioned before uses a ton of energy and if you look at the graph it is in the top 30 energy consumers in the world </a:t>
            </a:r>
          </a:p>
          <a:p>
            <a:r>
              <a:rPr lang="en-US" dirty="0"/>
              <a:t>In the case of cryptocurrency all transaction are final and can only be refunded by the person who received the coin.  So if on accident a company sent its million dollar order to a wrong address the transaction would be final and unable to reverse </a:t>
            </a:r>
          </a:p>
          <a:p>
            <a:r>
              <a:rPr lang="en-US" dirty="0"/>
              <a:t>The coins in crypto are secure but the wallet you use to store them Robinhood, Coinbase for ex if the wallet gets hacked or the password lost those coins are forever lost on that account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33910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most popular cryptocurrency recently switched from proof of work to proof of stake and was estimated to reduce worldwide energy consumption by 0.2%</a:t>
            </a:r>
          </a:p>
          <a:p>
            <a:r>
              <a:rPr lang="en-US" dirty="0"/>
              <a:t>Less energy demands could make crypto more a more likely candidate to replace fiat money, but most coins still operate on a proof of work method</a:t>
            </a:r>
          </a:p>
          <a:p>
            <a:r>
              <a:rPr lang="en-US" dirty="0"/>
              <a:t>There is also a type of cryptocurrency called a stable coin which holds its value to something like the USD and remains at a 1:1 trade value but there have still been coins that crashed and went to 0</a:t>
            </a:r>
          </a:p>
          <a:p>
            <a:r>
              <a:rPr lang="en-US" dirty="0"/>
              <a:t>That is why crypto is too unstable to replace money in the current age.  As time goes on its gotten to be less of a gamble, but the risk is still too high</a:t>
            </a:r>
          </a:p>
          <a:p>
            <a:r>
              <a:rPr lang="en-US" dirty="0"/>
              <a:t>It would also require a massive economical change to scrap fiat money for a digital version.  In the end it is not possible within the current day and age, but who knows where the future will go.</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47137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Any slides beyond this point are for answering questions that may arise but not needed in the main talk. </a:t>
            </a:r>
          </a:p>
          <a:p>
            <a:pPr eaLnBrk="1" hangingPunct="1"/>
            <a:r>
              <a:rPr lang="en-US" dirty="0">
                <a:latin typeface="Arial" charset="0"/>
                <a:ea typeface="ＭＳ Ｐゴシック" charset="-128"/>
                <a:cs typeface="ＭＳ Ｐゴシック" charset="-128"/>
              </a:rPr>
              <a:t>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backup slides to explain any of the attack methods from</a:t>
            </a:r>
            <a:r>
              <a:rPr lang="en-US" baseline="0" dirty="0"/>
              <a:t> the text. </a:t>
            </a:r>
          </a:p>
          <a:p>
            <a:endParaRPr lang="en-US" baseline="0" dirty="0"/>
          </a:p>
          <a:p>
            <a:r>
              <a:rPr lang="en-US" baseline="0" dirty="0"/>
              <a:t>XKCD Links last accessed 2020-09-25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9/19/22</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43</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9/19/22</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44</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9/19/22</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45</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9/19/22</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46</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9/19/22</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47</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9/19/22</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48</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9/19/22</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49</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9/19/22</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50</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ask class about online voting in light of COVID-19 challenges.</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vfD5rnkTw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iottechtrends.com/how-big-is-internet-of-th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bitcoin.org/en/you-need-to-know" TargetMode="External"/><Relationship Id="rId2" Type="http://schemas.openxmlformats.org/officeDocument/2006/relationships/hyperlink" Target="https://www.investopedia.com/terms/c/cryptocurrency.asp" TargetMode="External"/><Relationship Id="rId1" Type="http://schemas.openxmlformats.org/officeDocument/2006/relationships/slideLayout" Target="../slideLayouts/slideLayout2.xml"/><Relationship Id="rId5" Type="http://schemas.openxmlformats.org/officeDocument/2006/relationships/hyperlink" Target="https://www.euronews.com/next/2022/08/25/bitcoin-ban-these-are-the-countries-where-crypto-is-restricted-or-illegal2" TargetMode="External"/><Relationship Id="rId4" Type="http://schemas.openxmlformats.org/officeDocument/2006/relationships/hyperlink" Target="https://www.cnbc.com/2022/06/03/crypto-firms-say-thousands-of-digital-currencies-will-collapse.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thomsonreuters.com/en/reports/cryptos-on-the-rise-2022.html" TargetMode="External"/><Relationship Id="rId7" Type="http://schemas.openxmlformats.org/officeDocument/2006/relationships/hyperlink" Target="https://www.morningstar.com/articles/1087440/understanding-trends-in-the-cryptocurrency-market-in-7-charts" TargetMode="External"/><Relationship Id="rId2" Type="http://schemas.openxmlformats.org/officeDocument/2006/relationships/hyperlink" Target="https://www.barchart.com/crypto/quotes/%5EBTCUSD/performance" TargetMode="External"/><Relationship Id="rId1" Type="http://schemas.openxmlformats.org/officeDocument/2006/relationships/slideLayout" Target="../slideLayouts/slideLayout2.xml"/><Relationship Id="rId6" Type="http://schemas.openxmlformats.org/officeDocument/2006/relationships/hyperlink" Target="https://www.bbc.com/news/technology-56012952%209/18/2022" TargetMode="External"/><Relationship Id="rId5" Type="http://schemas.openxmlformats.org/officeDocument/2006/relationships/hyperlink" Target="https://www.coindesk.com/layer2/2022/09/19/did-the-ethereum-merge-drop-worldwide-electricity-consumption-by-02/?utm_medium=referral&amp;utm_source=rss&amp;utm_campaign=headlines#:~:text=Proof%2Dof%2Dstake%2C%20Ethereum's,system%20Ethereum%20used%20to%20run" TargetMode="External"/><Relationship Id="rId4" Type="http://schemas.openxmlformats.org/officeDocument/2006/relationships/hyperlink" Target="https://www.techtimes.com/articles/273169/20220317/will-crypto-replace-cash-heres-what-expect.htm#:~:text=Financial%20tech%20analyst%20Dan%20Dolev,people%20buy%20and%20trade%20the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
        <p:nvSpPr>
          <p:cNvPr id="4" name="Action Button: Movie 3">
            <a:hlinkClick r:id="rId3" highlightClick="1"/>
            <a:extLst>
              <a:ext uri="{FF2B5EF4-FFF2-40B4-BE49-F238E27FC236}">
                <a16:creationId xmlns:a16="http://schemas.microsoft.com/office/drawing/2014/main" id="{510D471D-7DB2-6647-AA71-2B02F389E1D8}"/>
              </a:ext>
            </a:extLst>
          </p:cNvPr>
          <p:cNvSpPr/>
          <p:nvPr/>
        </p:nvSpPr>
        <p:spPr>
          <a:xfrm>
            <a:off x="1112363" y="443857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Virus Alert | Music Video Wiki | Fandom">
            <a:hlinkClick r:id="rId3"/>
            <a:extLst>
              <a:ext uri="{FF2B5EF4-FFF2-40B4-BE49-F238E27FC236}">
                <a16:creationId xmlns:a16="http://schemas.microsoft.com/office/drawing/2014/main" id="{60D8321A-4533-8941-BC52-B62917B3A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3" y="4257772"/>
            <a:ext cx="914400"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Connected we fall</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Gus Montana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12299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 is everywhere</a:t>
            </a:r>
          </a:p>
        </p:txBody>
      </p:sp>
      <p:sp>
        <p:nvSpPr>
          <p:cNvPr id="3" name="Content Placeholder 2"/>
          <p:cNvSpPr>
            <a:spLocks noGrp="1"/>
          </p:cNvSpPr>
          <p:nvPr>
            <p:ph sz="half" idx="1"/>
          </p:nvPr>
        </p:nvSpPr>
        <p:spPr/>
        <p:txBody>
          <a:bodyPr/>
          <a:lstStyle/>
          <a:p>
            <a:r>
              <a:rPr lang="en-US" dirty="0"/>
              <a:t>What is a “thing” in the IoT?</a:t>
            </a:r>
          </a:p>
          <a:p>
            <a:pPr lvl="1"/>
            <a:r>
              <a:rPr lang="en-US" dirty="0"/>
              <a:t>An object with an IP address [1]</a:t>
            </a:r>
          </a:p>
          <a:p>
            <a:pPr lvl="1"/>
            <a:r>
              <a:rPr lang="en-US" dirty="0"/>
              <a:t>Can transfer data over a network [1]</a:t>
            </a:r>
          </a:p>
          <a:p>
            <a:r>
              <a:rPr lang="en-US" dirty="0"/>
              <a:t>How does the IoT work?</a:t>
            </a:r>
          </a:p>
          <a:p>
            <a:pPr lvl="1"/>
            <a:r>
              <a:rPr lang="en-US" dirty="0"/>
              <a:t>“Things” collect data</a:t>
            </a:r>
          </a:p>
          <a:p>
            <a:pPr lvl="1"/>
            <a:r>
              <a:rPr lang="en-US" dirty="0"/>
              <a:t>Share data by connecting to an IoT gateway [1]</a:t>
            </a:r>
          </a:p>
          <a:p>
            <a:pPr lvl="1"/>
            <a:r>
              <a:rPr lang="en-US" dirty="0"/>
              <a:t>Data can then be analyzed [1]</a:t>
            </a:r>
          </a:p>
          <a:p>
            <a:r>
              <a:rPr lang="en-US" dirty="0"/>
              <a:t>Examples</a:t>
            </a:r>
          </a:p>
          <a:p>
            <a:pPr lvl="1"/>
            <a:r>
              <a:rPr lang="en-US" dirty="0"/>
              <a:t>Smart-home devices</a:t>
            </a:r>
          </a:p>
          <a:p>
            <a:pPr lvl="1"/>
            <a:r>
              <a:rPr lang="en-US" dirty="0"/>
              <a:t>Car sensors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Gustave Montana</a:t>
            </a:r>
          </a:p>
        </p:txBody>
      </p:sp>
      <p:pic>
        <p:nvPicPr>
          <p:cNvPr id="1026" name="Picture 2" descr="IoT system">
            <a:extLst>
              <a:ext uri="{FF2B5EF4-FFF2-40B4-BE49-F238E27FC236}">
                <a16:creationId xmlns:a16="http://schemas.microsoft.com/office/drawing/2014/main" id="{394C8E48-F6A0-B7F0-4827-34BEBE06D95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69088" y="1191717"/>
            <a:ext cx="4154714" cy="357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 is massive</a:t>
            </a:r>
          </a:p>
        </p:txBody>
      </p:sp>
      <p:sp>
        <p:nvSpPr>
          <p:cNvPr id="3" name="Content Placeholder 2"/>
          <p:cNvSpPr>
            <a:spLocks noGrp="1"/>
          </p:cNvSpPr>
          <p:nvPr>
            <p:ph sz="half" idx="1"/>
          </p:nvPr>
        </p:nvSpPr>
        <p:spPr/>
        <p:txBody>
          <a:bodyPr/>
          <a:lstStyle/>
          <a:p>
            <a:r>
              <a:rPr lang="en-US" dirty="0"/>
              <a:t>18-28 billion connected devices [5]</a:t>
            </a:r>
          </a:p>
          <a:p>
            <a:pPr lvl="1"/>
            <a:r>
              <a:rPr lang="en-US" dirty="0"/>
              <a:t>35-50% are primarily for machine-machine communication</a:t>
            </a:r>
          </a:p>
          <a:p>
            <a:pPr lvl="1"/>
            <a:r>
              <a:rPr lang="en-US" dirty="0"/>
              <a:t>Including smartphones and smart TVs, 90% of the internet is IoT</a:t>
            </a:r>
          </a:p>
          <a:p>
            <a:pPr lvl="1"/>
            <a:r>
              <a:rPr lang="en-US" dirty="0"/>
              <a:t>~2.5 connected devices per human</a:t>
            </a:r>
          </a:p>
          <a:p>
            <a:r>
              <a:rPr lang="en-US" dirty="0"/>
              <a:t>IoT will only grow</a:t>
            </a:r>
          </a:p>
          <a:p>
            <a:pPr lvl="1"/>
            <a:r>
              <a:rPr lang="en-US" dirty="0"/>
              <a:t>Cisco estimates that 61 new devices are connected per second</a:t>
            </a:r>
          </a:p>
          <a:p>
            <a:pPr lvl="1"/>
            <a:r>
              <a:rPr lang="en-US" dirty="0"/>
              <a:t>In 15 years, IoT could be 1 trillion devices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Gustave Montana</a:t>
            </a:r>
          </a:p>
        </p:txBody>
      </p:sp>
      <p:pic>
        <p:nvPicPr>
          <p:cNvPr id="2050" name="Picture 2" descr="Iot Size Cisco Report Devices">
            <a:extLst>
              <a:ext uri="{FF2B5EF4-FFF2-40B4-BE49-F238E27FC236}">
                <a16:creationId xmlns:a16="http://schemas.microsoft.com/office/drawing/2014/main" id="{32E11E70-C5A4-8786-8F0A-23D52C977C8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0326" y="1627356"/>
            <a:ext cx="4663674" cy="188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8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before and after IoT</a:t>
            </a:r>
          </a:p>
        </p:txBody>
      </p:sp>
      <p:sp>
        <p:nvSpPr>
          <p:cNvPr id="3" name="Content Placeholder 2"/>
          <p:cNvSpPr>
            <a:spLocks noGrp="1"/>
          </p:cNvSpPr>
          <p:nvPr>
            <p:ph sz="half" idx="1"/>
          </p:nvPr>
        </p:nvSpPr>
        <p:spPr/>
        <p:txBody>
          <a:bodyPr/>
          <a:lstStyle/>
          <a:p>
            <a:r>
              <a:rPr lang="en-US" dirty="0"/>
              <a:t>Before, malware was limited to computers</a:t>
            </a:r>
          </a:p>
          <a:p>
            <a:pPr lvl="1"/>
            <a:r>
              <a:rPr lang="en-US" dirty="0"/>
              <a:t>Morris worm [6]</a:t>
            </a:r>
          </a:p>
          <a:p>
            <a:pPr lvl="1"/>
            <a:r>
              <a:rPr lang="en-US" dirty="0"/>
              <a:t>ILOVEYOU [2]</a:t>
            </a:r>
          </a:p>
          <a:p>
            <a:pPr lvl="1"/>
            <a:r>
              <a:rPr lang="en-US" dirty="0" err="1"/>
              <a:t>Mydoom</a:t>
            </a:r>
            <a:r>
              <a:rPr lang="en-US" dirty="0"/>
              <a:t> [2]</a:t>
            </a:r>
          </a:p>
          <a:p>
            <a:r>
              <a:rPr lang="en-US" dirty="0"/>
              <a:t>Now, malware can take advantage of the size of the IoT</a:t>
            </a:r>
          </a:p>
          <a:p>
            <a:pPr lvl="1"/>
            <a:r>
              <a:rPr lang="en-US" dirty="0"/>
              <a:t>Create botnets using IoT devices</a:t>
            </a:r>
          </a:p>
          <a:p>
            <a:r>
              <a:rPr lang="en-US" dirty="0"/>
              <a:t>Mirai Botnet</a:t>
            </a:r>
          </a:p>
          <a:p>
            <a:pPr lvl="1"/>
            <a:r>
              <a:rPr lang="en-US" dirty="0"/>
              <a:t>Botnet released in 2016 [2]</a:t>
            </a:r>
          </a:p>
        </p:txBody>
      </p:sp>
      <p:pic>
        <p:nvPicPr>
          <p:cNvPr id="11" name="Content Placeholder 10">
            <a:extLst>
              <a:ext uri="{FF2B5EF4-FFF2-40B4-BE49-F238E27FC236}">
                <a16:creationId xmlns:a16="http://schemas.microsoft.com/office/drawing/2014/main" id="{0214AC4F-2873-74CF-1DAD-DF7B3E07CE05}"/>
              </a:ext>
            </a:extLst>
          </p:cNvPr>
          <p:cNvPicPr>
            <a:picLocks noGrp="1" noChangeAspect="1"/>
          </p:cNvPicPr>
          <p:nvPr>
            <p:ph sz="half" idx="2"/>
          </p:nvPr>
        </p:nvPicPr>
        <p:blipFill>
          <a:blip r:embed="rId3"/>
          <a:stretch>
            <a:fillRect/>
          </a:stretch>
        </p:blipFill>
        <p:spPr>
          <a:xfrm>
            <a:off x="5024650" y="1352551"/>
            <a:ext cx="3367093" cy="3113928"/>
          </a:xfrm>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Gustave Montana</a:t>
            </a:r>
          </a:p>
        </p:txBody>
      </p:sp>
    </p:spTree>
    <p:extLst>
      <p:ext uri="{BB962C8B-B14F-4D97-AF65-F5344CB8AC3E}">
        <p14:creationId xmlns:p14="http://schemas.microsoft.com/office/powerpoint/2010/main" val="326995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Mirai botnet</a:t>
            </a:r>
          </a:p>
        </p:txBody>
      </p:sp>
      <p:sp>
        <p:nvSpPr>
          <p:cNvPr id="3" name="Content Placeholder 2"/>
          <p:cNvSpPr>
            <a:spLocks noGrp="1"/>
          </p:cNvSpPr>
          <p:nvPr>
            <p:ph sz="half" idx="1"/>
          </p:nvPr>
        </p:nvSpPr>
        <p:spPr/>
        <p:txBody>
          <a:bodyPr/>
          <a:lstStyle/>
          <a:p>
            <a:r>
              <a:rPr lang="en-US" dirty="0"/>
              <a:t>Created a botnet of IoT devices</a:t>
            </a:r>
          </a:p>
          <a:p>
            <a:pPr lvl="1"/>
            <a:r>
              <a:rPr lang="en-US" dirty="0"/>
              <a:t>Infected devices scan the internet for IP addresses of other IoT devices [3]</a:t>
            </a:r>
          </a:p>
          <a:p>
            <a:pPr lvl="1"/>
            <a:r>
              <a:rPr lang="en-US" dirty="0"/>
              <a:t>Logs into vulnerable devices using default login credentials [3]</a:t>
            </a:r>
          </a:p>
          <a:p>
            <a:pPr lvl="1"/>
            <a:r>
              <a:rPr lang="en-US" dirty="0"/>
              <a:t>Infected devices function almost normally [3]</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Gustave Montana</a:t>
            </a:r>
          </a:p>
        </p:txBody>
      </p:sp>
      <p:sp>
        <p:nvSpPr>
          <p:cNvPr id="12" name="Content Placeholder 2">
            <a:extLst>
              <a:ext uri="{FF2B5EF4-FFF2-40B4-BE49-F238E27FC236}">
                <a16:creationId xmlns:a16="http://schemas.microsoft.com/office/drawing/2014/main" id="{5B4BC36B-E98F-ABC8-633D-7E62AF6B2D2A}"/>
              </a:ext>
            </a:extLst>
          </p:cNvPr>
          <p:cNvSpPr txBox="1">
            <a:spLocks/>
          </p:cNvSpPr>
          <p:nvPr/>
        </p:nvSpPr>
        <p:spPr>
          <a:xfrm>
            <a:off x="45720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175,000 website outages in one attack [4]</a:t>
            </a:r>
          </a:p>
          <a:p>
            <a:pPr lvl="1"/>
            <a:r>
              <a:rPr lang="en-US" dirty="0"/>
              <a:t>DNS provider </a:t>
            </a:r>
            <a:r>
              <a:rPr lang="en-US" dirty="0" err="1"/>
              <a:t>Dyn</a:t>
            </a:r>
            <a:r>
              <a:rPr lang="en-US" dirty="0"/>
              <a:t> [4]</a:t>
            </a:r>
          </a:p>
          <a:p>
            <a:pPr lvl="1"/>
            <a:r>
              <a:rPr lang="en-US" dirty="0"/>
              <a:t>100 times larger than other botnet attacks [4]</a:t>
            </a:r>
          </a:p>
          <a:p>
            <a:endParaRPr lang="en-US" dirty="0"/>
          </a:p>
        </p:txBody>
      </p:sp>
      <p:pic>
        <p:nvPicPr>
          <p:cNvPr id="16" name="Picture 15">
            <a:extLst>
              <a:ext uri="{FF2B5EF4-FFF2-40B4-BE49-F238E27FC236}">
                <a16:creationId xmlns:a16="http://schemas.microsoft.com/office/drawing/2014/main" id="{203E1F5C-674D-CCBF-1851-CB2EB52AFD79}"/>
              </a:ext>
            </a:extLst>
          </p:cNvPr>
          <p:cNvPicPr>
            <a:picLocks noChangeAspect="1"/>
          </p:cNvPicPr>
          <p:nvPr/>
        </p:nvPicPr>
        <p:blipFill rotWithShape="1">
          <a:blip r:embed="rId3"/>
          <a:srcRect t="4785" b="2382"/>
          <a:stretch/>
        </p:blipFill>
        <p:spPr>
          <a:xfrm>
            <a:off x="963119" y="3234405"/>
            <a:ext cx="7217762" cy="1762791"/>
          </a:xfrm>
          <a:prstGeom prst="rect">
            <a:avLst/>
          </a:prstGeom>
        </p:spPr>
      </p:pic>
    </p:spTree>
    <p:extLst>
      <p:ext uri="{BB962C8B-B14F-4D97-AF65-F5344CB8AC3E}">
        <p14:creationId xmlns:p14="http://schemas.microsoft.com/office/powerpoint/2010/main" val="33459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[1] Gillis, A. (2022). What is IoT (Internet of Things) and How Does it Work? - Definition from TechTarget.com. IoT Agenda. https://www.techtarget.com/iotagenda/definition/Internet-of-Things-IoT</a:t>
            </a:r>
          </a:p>
          <a:p>
            <a:pPr marL="0" indent="0">
              <a:buNone/>
            </a:pPr>
            <a:r>
              <a:rPr lang="en-US" dirty="0"/>
              <a:t>‌[2] </a:t>
            </a:r>
            <a:r>
              <a:rPr lang="en-US" dirty="0" err="1"/>
              <a:t>Fruhlinger</a:t>
            </a:r>
            <a:r>
              <a:rPr lang="en-US" dirty="0"/>
              <a:t>, J. (2022, June 9). 11 infamous malware attacks: The first and the worst. CSO Online. https://www.csoonline.com/article/3663051/11-infamous-malware-attacks-the-first-and-the-worst.html</a:t>
            </a:r>
          </a:p>
          <a:p>
            <a:pPr marL="0" indent="0">
              <a:buNone/>
            </a:pPr>
            <a:r>
              <a:rPr lang="en-US" dirty="0"/>
              <a:t>[3] Leaked Mirai Malware Boosts IoT Insecurity Threat Level. (n.d.). Security Intelligence. https://securityintelligence.com/news/leaked-mirai-malware-boosts-iot-insecurity-threat-level/</a:t>
            </a:r>
          </a:p>
          <a:p>
            <a:pPr marL="0" indent="0">
              <a:buNone/>
            </a:pPr>
            <a:r>
              <a:rPr lang="en-US" dirty="0"/>
              <a:t>[4] What was the Mirai botnet. (n.d.). Malwarebytes. https://www.malwarebytes.com/what-was-the-mirai-botnet</a:t>
            </a:r>
          </a:p>
          <a:p>
            <a:pPr marL="0" indent="0">
              <a:buNone/>
            </a:pPr>
            <a:r>
              <a:rPr lang="en-US" dirty="0"/>
              <a:t>[5] Braun, A. (2020, January 1). How Big Is the Internet of Things? IoT Tech Trends. </a:t>
            </a:r>
            <a:r>
              <a:rPr lang="en-US" dirty="0">
                <a:hlinkClick r:id="rId2"/>
              </a:rPr>
              <a:t>https://www.iottechtrends.com/how-big-is-internet-of-things/</a:t>
            </a:r>
            <a:endParaRPr lang="en-US" dirty="0"/>
          </a:p>
          <a:p>
            <a:pPr marL="0" indent="0">
              <a:buNone/>
            </a:pPr>
            <a:r>
              <a:rPr lang="en-US" dirty="0"/>
              <a:t>[6] Quinn, M. J. (2019). Ethics For The Information Age Pearson </a:t>
            </a:r>
            <a:r>
              <a:rPr lang="en-US" dirty="0" err="1"/>
              <a:t>Etext</a:t>
            </a:r>
            <a:r>
              <a:rPr lang="en-US" dirty="0"/>
              <a:t>. S.L.: Pearson.</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Gustave Montana</a:t>
            </a:r>
          </a:p>
        </p:txBody>
      </p:sp>
    </p:spTree>
    <p:extLst>
      <p:ext uri="{BB962C8B-B14F-4D97-AF65-F5344CB8AC3E}">
        <p14:creationId xmlns:p14="http://schemas.microsoft.com/office/powerpoint/2010/main" val="94327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WORLDWIDE CYBERCRIME: Are you at risk?</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Michael Alicea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28750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sz="9600" b="1" dirty="0">
                <a:solidFill>
                  <a:schemeClr val="bg1">
                    <a:lumMod val="95000"/>
                    <a:lumOff val="5000"/>
                  </a:schemeClr>
                </a:solidFill>
                <a:latin typeface="Comic Sans MS" panose="030F0702030302020204" pitchFamily="66" charset="0"/>
              </a:rPr>
              <a:t>YES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pic>
        <p:nvPicPr>
          <p:cNvPr id="1026" name="Picture 2" descr="Thumb Up Emoticon Stock Illustration - Download Image Now - Emoticon, Thumbs  Up, Anthropomorphic Smiley Face - iStock">
            <a:extLst>
              <a:ext uri="{FF2B5EF4-FFF2-40B4-BE49-F238E27FC236}">
                <a16:creationId xmlns:a16="http://schemas.microsoft.com/office/drawing/2014/main" id="{D42D30B8-0CFA-14E7-D99B-70B905094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397" y="1325225"/>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oticon Sunglasses Smiley Iphone Go Emoji Clipart - Cool Emoji Transparent  Background, HD Png Download , Transparent Png Image - PNGitem">
            <a:extLst>
              <a:ext uri="{FF2B5EF4-FFF2-40B4-BE49-F238E27FC236}">
                <a16:creationId xmlns:a16="http://schemas.microsoft.com/office/drawing/2014/main" id="{01671E16-C426-17D8-A16E-3DFBA3D24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53" y="2530818"/>
            <a:ext cx="3201698" cy="228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7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20" dirty="0"/>
              <a:t>What is Cybercrime?</a:t>
            </a:r>
          </a:p>
        </p:txBody>
      </p:sp>
      <p:sp>
        <p:nvSpPr>
          <p:cNvPr id="3" name="Content Placeholder 2"/>
          <p:cNvSpPr>
            <a:spLocks noGrp="1"/>
          </p:cNvSpPr>
          <p:nvPr>
            <p:ph sz="half" idx="1"/>
          </p:nvPr>
        </p:nvSpPr>
        <p:spPr/>
        <p:txBody>
          <a:bodyPr/>
          <a:lstStyle/>
          <a:p>
            <a:r>
              <a:rPr lang="en-US" dirty="0"/>
              <a:t>Identity Theft</a:t>
            </a:r>
          </a:p>
          <a:p>
            <a:r>
              <a:rPr lang="en-US" dirty="0"/>
              <a:t>Ransomware</a:t>
            </a:r>
          </a:p>
          <a:p>
            <a:r>
              <a:rPr lang="en-US" dirty="0"/>
              <a:t>Spoofing and phishing</a:t>
            </a:r>
          </a:p>
          <a:p>
            <a:r>
              <a:rPr lang="en-US" dirty="0"/>
              <a:t>Common online scams</a:t>
            </a:r>
          </a:p>
          <a:p>
            <a:r>
              <a:rPr lang="en-US" dirty="0"/>
              <a:t>Online Viruses, Worms, Trojan files, malicious programs [7]</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pic>
        <p:nvPicPr>
          <p:cNvPr id="11" name="Picture 10">
            <a:extLst>
              <a:ext uri="{FF2B5EF4-FFF2-40B4-BE49-F238E27FC236}">
                <a16:creationId xmlns:a16="http://schemas.microsoft.com/office/drawing/2014/main" id="{EE050ECC-7B7E-27AF-C87A-F568D59FBEBB}"/>
              </a:ext>
            </a:extLst>
          </p:cNvPr>
          <p:cNvPicPr>
            <a:picLocks noChangeAspect="1"/>
          </p:cNvPicPr>
          <p:nvPr/>
        </p:nvPicPr>
        <p:blipFill>
          <a:blip r:embed="rId3"/>
          <a:stretch>
            <a:fillRect/>
          </a:stretch>
        </p:blipFill>
        <p:spPr>
          <a:xfrm>
            <a:off x="4238732" y="862446"/>
            <a:ext cx="4633154" cy="2107122"/>
          </a:xfrm>
          <a:prstGeom prst="rect">
            <a:avLst/>
          </a:prstGeom>
        </p:spPr>
      </p:pic>
      <p:pic>
        <p:nvPicPr>
          <p:cNvPr id="14" name="Picture 13">
            <a:extLst>
              <a:ext uri="{FF2B5EF4-FFF2-40B4-BE49-F238E27FC236}">
                <a16:creationId xmlns:a16="http://schemas.microsoft.com/office/drawing/2014/main" id="{9BE0B524-5ED0-337F-9FAE-64A4D5DB3737}"/>
              </a:ext>
            </a:extLst>
          </p:cNvPr>
          <p:cNvPicPr>
            <a:picLocks noChangeAspect="1"/>
          </p:cNvPicPr>
          <p:nvPr/>
        </p:nvPicPr>
        <p:blipFill rotWithShape="1">
          <a:blip r:embed="rId4"/>
          <a:srcRect l="16956"/>
          <a:stretch/>
        </p:blipFill>
        <p:spPr>
          <a:xfrm>
            <a:off x="3980046" y="3172607"/>
            <a:ext cx="4891840" cy="1824589"/>
          </a:xfrm>
          <a:prstGeom prst="rect">
            <a:avLst/>
          </a:prstGeom>
        </p:spPr>
      </p:pic>
      <p:sp>
        <p:nvSpPr>
          <p:cNvPr id="4" name="TextBox 3">
            <a:extLst>
              <a:ext uri="{FF2B5EF4-FFF2-40B4-BE49-F238E27FC236}">
                <a16:creationId xmlns:a16="http://schemas.microsoft.com/office/drawing/2014/main" id="{10A10DDB-2746-E9D8-5B13-B9AD1DA0EF56}"/>
              </a:ext>
            </a:extLst>
          </p:cNvPr>
          <p:cNvSpPr txBox="1"/>
          <p:nvPr/>
        </p:nvSpPr>
        <p:spPr>
          <a:xfrm>
            <a:off x="2069843" y="4638530"/>
            <a:ext cx="2127183" cy="424732"/>
          </a:xfrm>
          <a:prstGeom prst="rect">
            <a:avLst/>
          </a:prstGeom>
          <a:noFill/>
        </p:spPr>
        <p:txBody>
          <a:bodyPr wrap="square" rtlCol="0">
            <a:spAutoFit/>
          </a:bodyPr>
          <a:lstStyle/>
          <a:p>
            <a:pPr>
              <a:lnSpc>
                <a:spcPct val="90000"/>
              </a:lnSpc>
            </a:pPr>
            <a:r>
              <a:rPr lang="en-US" sz="1200" dirty="0"/>
              <a:t>[8] Table of the damages of cybercrime activity in 2021</a:t>
            </a:r>
          </a:p>
        </p:txBody>
      </p:sp>
    </p:spTree>
    <p:extLst>
      <p:ext uri="{BB962C8B-B14F-4D97-AF65-F5344CB8AC3E}">
        <p14:creationId xmlns:p14="http://schemas.microsoft.com/office/powerpoint/2010/main" val="99083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70" dirty="0"/>
              <a:t>How do cybercriminals operate?</a:t>
            </a:r>
          </a:p>
        </p:txBody>
      </p:sp>
      <p:sp>
        <p:nvSpPr>
          <p:cNvPr id="3" name="Content Placeholder 2"/>
          <p:cNvSpPr>
            <a:spLocks noGrp="1"/>
          </p:cNvSpPr>
          <p:nvPr>
            <p:ph sz="half" idx="1"/>
          </p:nvPr>
        </p:nvSpPr>
        <p:spPr/>
        <p:txBody>
          <a:bodyPr/>
          <a:lstStyle/>
          <a:p>
            <a:r>
              <a:rPr lang="en-US" dirty="0"/>
              <a:t>Indiscriminate Targeting</a:t>
            </a:r>
          </a:p>
          <a:p>
            <a:pPr lvl="1"/>
            <a:r>
              <a:rPr lang="en-US" dirty="0"/>
              <a:t>Phishing Scams</a:t>
            </a:r>
          </a:p>
          <a:p>
            <a:pPr lvl="1"/>
            <a:r>
              <a:rPr lang="en-US" dirty="0"/>
              <a:t>“Casting a wide net” hoping the sheer amount of people will yield enough benefit</a:t>
            </a:r>
          </a:p>
          <a:p>
            <a:r>
              <a:rPr lang="en-US" dirty="0"/>
              <a:t>Specific Victim Targeting</a:t>
            </a:r>
          </a:p>
          <a:p>
            <a:pPr lvl="1"/>
            <a:r>
              <a:rPr lang="en-US" dirty="0"/>
              <a:t>High profile/net-worth individuals are more at risk  [2]</a:t>
            </a:r>
          </a:p>
          <a:p>
            <a:pPr lvl="1"/>
            <a:r>
              <a:rPr lang="en-US" dirty="0"/>
              <a:t>Information will be gathered about the victim before making their first move</a:t>
            </a:r>
          </a:p>
          <a:p>
            <a:pPr lvl="2"/>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pic>
        <p:nvPicPr>
          <p:cNvPr id="8" name="Picture 6" descr="Evolution in the world of cyber crime - Infosec Resources">
            <a:extLst>
              <a:ext uri="{FF2B5EF4-FFF2-40B4-BE49-F238E27FC236}">
                <a16:creationId xmlns:a16="http://schemas.microsoft.com/office/drawing/2014/main" id="{29968D54-9464-51DD-D0DE-7A95A232C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274" y="971959"/>
            <a:ext cx="3010352" cy="22609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300+ Terrifying Cybercrime &amp; Cybersecurity Statistics (2022)">
            <a:extLst>
              <a:ext uri="{FF2B5EF4-FFF2-40B4-BE49-F238E27FC236}">
                <a16:creationId xmlns:a16="http://schemas.microsoft.com/office/drawing/2014/main" id="{8F822A2D-DB45-2901-BE7C-5C63BDABA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274" y="3237651"/>
            <a:ext cx="3010352" cy="186777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86D15A1-B4B6-BA3A-D107-07D7C92C7BEF}"/>
              </a:ext>
            </a:extLst>
          </p:cNvPr>
          <p:cNvSpPr>
            <a:spLocks noGrp="1"/>
          </p:cNvSpPr>
          <p:nvPr>
            <p:ph sz="half" idx="2"/>
          </p:nvPr>
        </p:nvSpPr>
        <p:spPr>
          <a:xfrm>
            <a:off x="7822130" y="3320796"/>
            <a:ext cx="1272139" cy="3352800"/>
          </a:xfrm>
        </p:spPr>
        <p:txBody>
          <a:bodyPr>
            <a:normAutofit/>
          </a:bodyPr>
          <a:lstStyle/>
          <a:p>
            <a:r>
              <a:rPr lang="en-US" sz="1400" dirty="0"/>
              <a:t>Figure 5 shows which countries are the primary targets of these attacks</a:t>
            </a:r>
          </a:p>
        </p:txBody>
      </p:sp>
    </p:spTree>
    <p:extLst>
      <p:ext uri="{BB962C8B-B14F-4D97-AF65-F5344CB8AC3E}">
        <p14:creationId xmlns:p14="http://schemas.microsoft.com/office/powerpoint/2010/main" val="299964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4082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ILOVEYOU Virus – may 4</a:t>
            </a:r>
            <a:r>
              <a:rPr lang="en-US" baseline="30000" dirty="0"/>
              <a:t>th</a:t>
            </a:r>
            <a:r>
              <a:rPr lang="en-US" dirty="0"/>
              <a:t>, 2000</a:t>
            </a:r>
          </a:p>
        </p:txBody>
      </p:sp>
      <p:sp>
        <p:nvSpPr>
          <p:cNvPr id="3" name="Content Placeholder 2"/>
          <p:cNvSpPr>
            <a:spLocks noGrp="1"/>
          </p:cNvSpPr>
          <p:nvPr>
            <p:ph sz="half" idx="1"/>
          </p:nvPr>
        </p:nvSpPr>
        <p:spPr/>
        <p:txBody>
          <a:bodyPr>
            <a:normAutofit fontScale="85000" lnSpcReduction="20000"/>
          </a:bodyPr>
          <a:lstStyle/>
          <a:p>
            <a:r>
              <a:rPr lang="en-US" dirty="0"/>
              <a:t>The worm used a mailing list of its victims to spread further</a:t>
            </a:r>
          </a:p>
          <a:p>
            <a:pPr lvl="1"/>
            <a:r>
              <a:rPr lang="en-US" dirty="0"/>
              <a:t>It would send itself using the originators email address to their contact list</a:t>
            </a:r>
          </a:p>
          <a:p>
            <a:r>
              <a:rPr lang="en-US" dirty="0"/>
              <a:t>It infected over 55 million computers; nearly 10% of the internets connected computers</a:t>
            </a:r>
          </a:p>
          <a:p>
            <a:r>
              <a:rPr lang="en-US" dirty="0"/>
              <a:t>The worm would render its victim’s files unusable before moving on to the next person</a:t>
            </a:r>
          </a:p>
          <a:p>
            <a:r>
              <a:rPr lang="en-US" dirty="0" err="1"/>
              <a:t>Onel</a:t>
            </a:r>
            <a:r>
              <a:rPr lang="en-US" dirty="0"/>
              <a:t> de Guzman created the bug in the Philippines</a:t>
            </a:r>
          </a:p>
          <a:p>
            <a:pPr lvl="1"/>
            <a:r>
              <a:rPr lang="en-US" dirty="0"/>
              <a:t>He was never charged as there were no laws in place at the time against it</a:t>
            </a:r>
          </a:p>
          <a:p>
            <a:r>
              <a:rPr lang="en-US" dirty="0"/>
              <a:t>$10-15 Billion USD in damages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pic>
        <p:nvPicPr>
          <p:cNvPr id="2050" name="Picture 2" descr="Review] What Is the ILOVEYOU Virus &amp; Tips to Avoid Virus">
            <a:extLst>
              <a:ext uri="{FF2B5EF4-FFF2-40B4-BE49-F238E27FC236}">
                <a16:creationId xmlns:a16="http://schemas.microsoft.com/office/drawing/2014/main" id="{7AA5C7D0-ECF2-125A-CD48-8D9A8B7F4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500" y="1352550"/>
            <a:ext cx="4394726" cy="292981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F2C6259D-6157-DFA1-0B08-5B4DC0451258}"/>
              </a:ext>
            </a:extLst>
          </p:cNvPr>
          <p:cNvSpPr>
            <a:spLocks noGrp="1"/>
          </p:cNvSpPr>
          <p:nvPr>
            <p:ph sz="half" idx="2"/>
          </p:nvPr>
        </p:nvSpPr>
        <p:spPr>
          <a:xfrm>
            <a:off x="4632960" y="4282368"/>
            <a:ext cx="3886200" cy="714828"/>
          </a:xfrm>
        </p:spPr>
        <p:txBody>
          <a:bodyPr>
            <a:normAutofit fontScale="85000" lnSpcReduction="20000"/>
          </a:bodyPr>
          <a:lstStyle/>
          <a:p>
            <a:pPr marL="0" indent="0">
              <a:buNone/>
            </a:pPr>
            <a:r>
              <a:rPr lang="en-US" sz="1100" dirty="0"/>
              <a:t>Typical email a user would receive that the virus was hidden in</a:t>
            </a:r>
          </a:p>
        </p:txBody>
      </p:sp>
    </p:spTree>
    <p:extLst>
      <p:ext uri="{BB962C8B-B14F-4D97-AF65-F5344CB8AC3E}">
        <p14:creationId xmlns:p14="http://schemas.microsoft.com/office/powerpoint/2010/main" val="283769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MY.DOOM – January 26</a:t>
            </a:r>
            <a:r>
              <a:rPr lang="en-US" baseline="30000" dirty="0"/>
              <a:t>th</a:t>
            </a:r>
            <a:r>
              <a:rPr lang="en-US" dirty="0"/>
              <a:t>, 2004</a:t>
            </a:r>
          </a:p>
        </p:txBody>
      </p:sp>
      <p:sp>
        <p:nvSpPr>
          <p:cNvPr id="3" name="Content Placeholder 2"/>
          <p:cNvSpPr>
            <a:spLocks noGrp="1"/>
          </p:cNvSpPr>
          <p:nvPr>
            <p:ph sz="half" idx="1"/>
          </p:nvPr>
        </p:nvSpPr>
        <p:spPr/>
        <p:txBody>
          <a:bodyPr>
            <a:normAutofit lnSpcReduction="10000"/>
          </a:bodyPr>
          <a:lstStyle/>
          <a:p>
            <a:r>
              <a:rPr lang="en-US" sz="1600" dirty="0"/>
              <a:t>Used a network of infected computers for targeted DDOS attacks</a:t>
            </a:r>
          </a:p>
          <a:p>
            <a:r>
              <a:rPr lang="en-US" sz="1600" dirty="0"/>
              <a:t>Originated from Russia</a:t>
            </a:r>
          </a:p>
          <a:p>
            <a:r>
              <a:rPr lang="en-US" sz="1600" dirty="0"/>
              <a:t>Spread through email from infected computers and created backdoors into its user’s machines [3]</a:t>
            </a:r>
          </a:p>
          <a:p>
            <a:r>
              <a:rPr lang="en-US" sz="1600" dirty="0"/>
              <a:t>It infected 500,000 computers across the globe (25% of global emails at its time)</a:t>
            </a:r>
          </a:p>
          <a:p>
            <a:r>
              <a:rPr lang="en-US" sz="1600" dirty="0"/>
              <a:t>1 in 5 emails contained the worm at the peak of its spread</a:t>
            </a:r>
          </a:p>
          <a:p>
            <a:r>
              <a:rPr lang="en-US" sz="1600" dirty="0"/>
              <a:t>$38.5 Billion USD in damages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pic>
        <p:nvPicPr>
          <p:cNvPr id="4098" name="Picture 2" descr="Email-Worm.Win32.Mydoom.A - YouTube">
            <a:extLst>
              <a:ext uri="{FF2B5EF4-FFF2-40B4-BE49-F238E27FC236}">
                <a16:creationId xmlns:a16="http://schemas.microsoft.com/office/drawing/2014/main" id="{9ADBF4B3-8680-653C-A1D1-CDFD1479F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354" y="1352551"/>
            <a:ext cx="4733050" cy="266234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B9A4D873-4F15-8C37-C78D-C31D9CDE9C12}"/>
              </a:ext>
            </a:extLst>
          </p:cNvPr>
          <p:cNvSpPr>
            <a:spLocks noGrp="1"/>
          </p:cNvSpPr>
          <p:nvPr>
            <p:ph sz="half" idx="2"/>
          </p:nvPr>
        </p:nvSpPr>
        <p:spPr>
          <a:xfrm>
            <a:off x="4724400" y="4066673"/>
            <a:ext cx="3733800" cy="638677"/>
          </a:xfrm>
        </p:spPr>
        <p:txBody>
          <a:bodyPr>
            <a:normAutofit/>
          </a:bodyPr>
          <a:lstStyle/>
          <a:p>
            <a:r>
              <a:rPr lang="en-US" sz="1100" dirty="0"/>
              <a:t>What a hacker would see on their computer using the MY.DOOM virus</a:t>
            </a:r>
          </a:p>
        </p:txBody>
      </p:sp>
    </p:spTree>
    <p:extLst>
      <p:ext uri="{BB962C8B-B14F-4D97-AF65-F5344CB8AC3E}">
        <p14:creationId xmlns:p14="http://schemas.microsoft.com/office/powerpoint/2010/main" val="16096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Log4SHELL Exploit – December 2021</a:t>
            </a:r>
          </a:p>
        </p:txBody>
      </p:sp>
      <p:sp>
        <p:nvSpPr>
          <p:cNvPr id="3" name="Content Placeholder 2"/>
          <p:cNvSpPr>
            <a:spLocks noGrp="1"/>
          </p:cNvSpPr>
          <p:nvPr>
            <p:ph sz="half" idx="1"/>
          </p:nvPr>
        </p:nvSpPr>
        <p:spPr/>
        <p:txBody>
          <a:bodyPr>
            <a:normAutofit/>
          </a:bodyPr>
          <a:lstStyle/>
          <a:p>
            <a:r>
              <a:rPr lang="en-US" sz="1600" dirty="0"/>
              <a:t>Enabled a malicious actor to remotely run code on any unsuspecting user in a java environment</a:t>
            </a:r>
            <a:endParaRPr lang="en-US" sz="1000" dirty="0"/>
          </a:p>
          <a:p>
            <a:r>
              <a:rPr lang="en-US" sz="1600" dirty="0"/>
              <a:t>The vulnerability affected 93% of enterprise cloud environments</a:t>
            </a:r>
          </a:p>
          <a:p>
            <a:pPr lvl="1"/>
            <a:r>
              <a:rPr lang="en-US" sz="1200" dirty="0"/>
              <a:t>Steam, Apple, Amazon Web Services, Minecraft: Java Edition</a:t>
            </a:r>
          </a:p>
          <a:p>
            <a:r>
              <a:rPr lang="en-US" sz="1600" dirty="0"/>
              <a:t>3,700,000 exploit attempts in Dec. 2021 alone on corporate networks</a:t>
            </a:r>
          </a:p>
          <a:p>
            <a:r>
              <a:rPr lang="en-US" sz="1600" dirty="0"/>
              <a:t>The extent of the damages is still unknown and still occurring today</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pic>
        <p:nvPicPr>
          <p:cNvPr id="2052" name="Picture 4" descr="Log4j Vulnerability Explanation In Details | by Surendra Choudhury |  InfoSec Write-ups">
            <a:extLst>
              <a:ext uri="{FF2B5EF4-FFF2-40B4-BE49-F238E27FC236}">
                <a16:creationId xmlns:a16="http://schemas.microsoft.com/office/drawing/2014/main" id="{FE94BD6F-9EE0-3277-B2B2-0825C60F9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237" y="1568195"/>
            <a:ext cx="4733763" cy="262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60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WANNACRY – May 12, 2017</a:t>
            </a:r>
          </a:p>
        </p:txBody>
      </p:sp>
      <p:sp>
        <p:nvSpPr>
          <p:cNvPr id="3" name="Content Placeholder 2"/>
          <p:cNvSpPr>
            <a:spLocks noGrp="1"/>
          </p:cNvSpPr>
          <p:nvPr>
            <p:ph sz="half" idx="1"/>
          </p:nvPr>
        </p:nvSpPr>
        <p:spPr>
          <a:xfrm>
            <a:off x="685800" y="1352551"/>
            <a:ext cx="3525253" cy="3352800"/>
          </a:xfrm>
        </p:spPr>
        <p:txBody>
          <a:bodyPr>
            <a:normAutofit fontScale="77500" lnSpcReduction="20000"/>
          </a:bodyPr>
          <a:lstStyle/>
          <a:p>
            <a:r>
              <a:rPr lang="en-US" dirty="0"/>
              <a:t>A Bitcoin Ransomware crypto worm</a:t>
            </a:r>
          </a:p>
          <a:p>
            <a:r>
              <a:rPr lang="en-US" dirty="0"/>
              <a:t>Targeted computers running Windows OS [1]</a:t>
            </a:r>
          </a:p>
          <a:p>
            <a:r>
              <a:rPr lang="en-US" dirty="0"/>
              <a:t>Researchers created the worm as a defense for future attacks</a:t>
            </a:r>
          </a:p>
          <a:p>
            <a:r>
              <a:rPr lang="en-US" dirty="0"/>
              <a:t>The worm would encrypt all its infected user’s files, delete all its user’s backups and demand payment to decrypt files</a:t>
            </a:r>
          </a:p>
          <a:p>
            <a:r>
              <a:rPr lang="en-US" dirty="0"/>
              <a:t>Originated in Asia</a:t>
            </a:r>
          </a:p>
          <a:p>
            <a:r>
              <a:rPr lang="en-US" dirty="0"/>
              <a:t>Infected 200,000 computers across 150 countries</a:t>
            </a:r>
          </a:p>
          <a:p>
            <a:r>
              <a:rPr lang="en-US" dirty="0"/>
              <a:t>Caused about $4 Billion USD in damages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pic>
        <p:nvPicPr>
          <p:cNvPr id="1028" name="Picture 4" descr="WannaCry ransomware attack - Wikipedia">
            <a:extLst>
              <a:ext uri="{FF2B5EF4-FFF2-40B4-BE49-F238E27FC236}">
                <a16:creationId xmlns:a16="http://schemas.microsoft.com/office/drawing/2014/main" id="{DBAF620D-AAE5-E0FF-5EBD-B82E50FD1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009" y="1008248"/>
            <a:ext cx="4810991" cy="36322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3230714-C880-806C-D85F-2B6055F4C2C8}"/>
              </a:ext>
            </a:extLst>
          </p:cNvPr>
          <p:cNvSpPr>
            <a:spLocks noGrp="1"/>
          </p:cNvSpPr>
          <p:nvPr>
            <p:ph sz="half" idx="2"/>
          </p:nvPr>
        </p:nvSpPr>
        <p:spPr>
          <a:xfrm>
            <a:off x="4873336" y="4705351"/>
            <a:ext cx="3865419" cy="252632"/>
          </a:xfrm>
        </p:spPr>
        <p:txBody>
          <a:bodyPr>
            <a:normAutofit fontScale="77500" lnSpcReduction="20000"/>
          </a:bodyPr>
          <a:lstStyle/>
          <a:p>
            <a:pPr marL="0" indent="0">
              <a:buNone/>
            </a:pPr>
            <a:r>
              <a:rPr lang="en-US" dirty="0"/>
              <a:t>The typical screen you would see once infected </a:t>
            </a:r>
          </a:p>
        </p:txBody>
      </p:sp>
    </p:spTree>
    <p:extLst>
      <p:ext uri="{BB962C8B-B14F-4D97-AF65-F5344CB8AC3E}">
        <p14:creationId xmlns:p14="http://schemas.microsoft.com/office/powerpoint/2010/main" val="1770640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or can you truly protect yourself</a:t>
            </a:r>
          </a:p>
        </p:txBody>
      </p:sp>
      <p:sp>
        <p:nvSpPr>
          <p:cNvPr id="3" name="Content Placeholder 2"/>
          <p:cNvSpPr>
            <a:spLocks noGrp="1"/>
          </p:cNvSpPr>
          <p:nvPr>
            <p:ph sz="half" idx="1"/>
          </p:nvPr>
        </p:nvSpPr>
        <p:spPr/>
        <p:txBody>
          <a:bodyPr>
            <a:normAutofit/>
          </a:bodyPr>
          <a:lstStyle/>
          <a:p>
            <a:r>
              <a:rPr lang="en-US" sz="1600" dirty="0"/>
              <a:t>Avoiding unsecure or public Wi-Fi terminals [5]</a:t>
            </a:r>
          </a:p>
          <a:p>
            <a:r>
              <a:rPr lang="en-US" sz="1600" dirty="0"/>
              <a:t>Don’t open shady links, files, or emails</a:t>
            </a:r>
          </a:p>
          <a:p>
            <a:r>
              <a:rPr lang="en-US" sz="1600" dirty="0"/>
              <a:t>Don’t download and run files with the file extension .exe or .bat</a:t>
            </a:r>
          </a:p>
          <a:p>
            <a:r>
              <a:rPr lang="en-US" sz="1600" dirty="0"/>
              <a:t>Use 2-Factor Authentication for online financial or sensitive accounts [6]</a:t>
            </a:r>
          </a:p>
          <a:p>
            <a:r>
              <a:rPr lang="en-US" sz="1600" dirty="0"/>
              <a:t>Keeping your devices updated </a:t>
            </a:r>
          </a:p>
          <a:p>
            <a:r>
              <a:rPr lang="en-US" sz="1600" dirty="0"/>
              <a:t>Regularly backing up your data</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pic>
        <p:nvPicPr>
          <p:cNvPr id="8" name="Picture 8" descr="What Is Cybercrime? | Definition &amp; Examples | Avast">
            <a:extLst>
              <a:ext uri="{FF2B5EF4-FFF2-40B4-BE49-F238E27FC236}">
                <a16:creationId xmlns:a16="http://schemas.microsoft.com/office/drawing/2014/main" id="{DD5F9B7C-CD5D-8DD7-09D4-A57C56DD8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588" y="1154547"/>
            <a:ext cx="3114423" cy="14156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E258437-486E-D821-32CE-51BA3DE90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646395"/>
            <a:ext cx="4724400" cy="215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31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a:t>
            </a:r>
            <a:r>
              <a:rPr lang="en-US" dirty="0">
                <a:effectLst/>
              </a:rPr>
              <a:t>Darby, </a:t>
            </a:r>
            <a:r>
              <a:rPr lang="en-US" dirty="0" err="1">
                <a:effectLst/>
              </a:rPr>
              <a:t>Seyward</a:t>
            </a:r>
            <a:r>
              <a:rPr lang="en-US" dirty="0">
                <a:effectLst/>
              </a:rPr>
              <a:t>. “The Mastermind.” </a:t>
            </a:r>
            <a:r>
              <a:rPr lang="en-US" i="1" dirty="0">
                <a:effectLst/>
              </a:rPr>
              <a:t>The Atavist Magazine</a:t>
            </a:r>
            <a:r>
              <a:rPr lang="en-US" dirty="0">
                <a:effectLst/>
              </a:rPr>
              <a:t>, 22 Apr. 2021, https://magazine.atavist.com/the-mastermind/. </a:t>
            </a:r>
          </a:p>
          <a:p>
            <a:pPr marL="0" indent="0">
              <a:buNone/>
            </a:pPr>
            <a:r>
              <a:rPr lang="en-US" dirty="0"/>
              <a:t>[2] </a:t>
            </a:r>
            <a:r>
              <a:rPr lang="en-US" dirty="0" err="1">
                <a:effectLst/>
              </a:rPr>
              <a:t>Menzheres</a:t>
            </a:r>
            <a:r>
              <a:rPr lang="en-US" dirty="0">
                <a:effectLst/>
              </a:rPr>
              <a:t>, Alex. “Top Targets for Cyber Criminals in 2018.” </a:t>
            </a:r>
            <a:r>
              <a:rPr lang="en-US" i="1" dirty="0">
                <a:effectLst/>
              </a:rPr>
              <a:t>To ETeam.io Website</a:t>
            </a:r>
            <a:r>
              <a:rPr lang="en-US" dirty="0">
                <a:effectLst/>
              </a:rPr>
              <a:t>, https://www.eteam.io/blog/targets-for-cyber-criminals-2018. </a:t>
            </a:r>
          </a:p>
          <a:p>
            <a:pPr marL="0" indent="0">
              <a:buNone/>
            </a:pPr>
            <a:r>
              <a:rPr lang="en-US" dirty="0"/>
              <a:t>[3] </a:t>
            </a:r>
            <a:r>
              <a:rPr lang="pl-PL" dirty="0">
                <a:effectLst/>
              </a:rPr>
              <a:t>“Worm:W32/Mydoom.” </a:t>
            </a:r>
            <a:r>
              <a:rPr lang="pl-PL" i="1" dirty="0">
                <a:effectLst/>
              </a:rPr>
              <a:t>F</a:t>
            </a:r>
            <a:r>
              <a:rPr lang="pl-PL" dirty="0">
                <a:effectLst/>
              </a:rPr>
              <a:t>, https://www.f-secure.com/v-descs/novarg.shtml. </a:t>
            </a:r>
            <a:endParaRPr lang="en-US" dirty="0"/>
          </a:p>
          <a:p>
            <a:pPr marL="0" indent="0">
              <a:buNone/>
            </a:pPr>
            <a:r>
              <a:rPr lang="en-US" dirty="0"/>
              <a:t>[4] </a:t>
            </a:r>
            <a:r>
              <a:rPr lang="en-US" dirty="0">
                <a:effectLst/>
              </a:rPr>
              <a:t>“300+ Terrifying Cybercrime &amp; Cybersecurity Statistics (2022).” </a:t>
            </a:r>
            <a:r>
              <a:rPr lang="en-US" i="1" dirty="0" err="1">
                <a:effectLst/>
              </a:rPr>
              <a:t>Comparitech</a:t>
            </a:r>
            <a:r>
              <a:rPr lang="en-US" dirty="0">
                <a:effectLst/>
              </a:rPr>
              <a:t>, 12 Apr. 2022, https://www.comparitech.com/vpn/cybersecurity-cyber-crime-statistics-facts-trends/. </a:t>
            </a:r>
            <a:endParaRPr lang="en-US" dirty="0"/>
          </a:p>
          <a:p>
            <a:pPr marL="0" indent="0">
              <a:buNone/>
            </a:pPr>
            <a:r>
              <a:rPr lang="en-US" dirty="0"/>
              <a:t>[5] </a:t>
            </a:r>
            <a:r>
              <a:rPr lang="en-US" dirty="0">
                <a:effectLst/>
              </a:rPr>
              <a:t>21, July, et al. “Evolution in the World of Cyber Crime.” </a:t>
            </a:r>
            <a:r>
              <a:rPr lang="en-US" i="1" dirty="0">
                <a:effectLst/>
              </a:rPr>
              <a:t>Infosec Resources</a:t>
            </a:r>
            <a:r>
              <a:rPr lang="en-US" dirty="0">
                <a:effectLst/>
              </a:rPr>
              <a:t>, 30 July 2021, https://resources.infosecinstitute.com/topic/evolution-in-the-world-of-cyber-crime/. </a:t>
            </a:r>
          </a:p>
          <a:p>
            <a:pPr marL="0" indent="0">
              <a:buNone/>
            </a:pPr>
            <a:r>
              <a:rPr lang="en-US" dirty="0"/>
              <a:t>[6] </a:t>
            </a:r>
            <a:r>
              <a:rPr lang="en-US" dirty="0">
                <a:effectLst/>
              </a:rPr>
              <a:t>“Target for Cybercrime.” </a:t>
            </a:r>
            <a:r>
              <a:rPr lang="en-US" i="1" dirty="0">
                <a:effectLst/>
              </a:rPr>
              <a:t>Fidelity</a:t>
            </a:r>
            <a:r>
              <a:rPr lang="en-US" dirty="0">
                <a:effectLst/>
              </a:rPr>
              <a:t>, 12 Oct. 2021, https://www.fidelity.com/viewpoints/wealth-management/target-for-cybercrime. </a:t>
            </a:r>
            <a:endParaRPr lang="en-US" dirty="0"/>
          </a:p>
          <a:p>
            <a:pPr marL="0" indent="0">
              <a:buNone/>
            </a:pPr>
            <a:r>
              <a:rPr lang="en-US" dirty="0"/>
              <a:t>[7] </a:t>
            </a:r>
            <a:r>
              <a:rPr lang="en-US" dirty="0">
                <a:effectLst/>
              </a:rPr>
              <a:t>“Cyber Crime.” </a:t>
            </a:r>
            <a:r>
              <a:rPr lang="en-US" i="1" dirty="0">
                <a:effectLst/>
              </a:rPr>
              <a:t>FBI</a:t>
            </a:r>
            <a:r>
              <a:rPr lang="en-US" dirty="0">
                <a:effectLst/>
              </a:rPr>
              <a:t>, FBI, 3 May 2016, https://www.fbi.gov/investigate/cyber. </a:t>
            </a:r>
          </a:p>
          <a:p>
            <a:pPr marL="0" indent="0">
              <a:buNone/>
            </a:pPr>
            <a:r>
              <a:rPr lang="en-US" dirty="0"/>
              <a:t>[8] </a:t>
            </a:r>
            <a:r>
              <a:rPr lang="en-US" dirty="0">
                <a:effectLst/>
              </a:rPr>
              <a:t>“More than 70 Cybercrime Statistics - a $6 Trillion Problem.” </a:t>
            </a:r>
            <a:r>
              <a:rPr lang="en-US" i="1" dirty="0" err="1">
                <a:effectLst/>
              </a:rPr>
              <a:t>Dataprot</a:t>
            </a:r>
            <a:r>
              <a:rPr lang="en-US" dirty="0">
                <a:effectLst/>
              </a:rPr>
              <a:t>, https://dataprot.net/statistics/cybercrime-statistics/.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Alicea</a:t>
            </a:r>
          </a:p>
        </p:txBody>
      </p:sp>
    </p:spTree>
    <p:extLst>
      <p:ext uri="{BB962C8B-B14F-4D97-AF65-F5344CB8AC3E}">
        <p14:creationId xmlns:p14="http://schemas.microsoft.com/office/powerpoint/2010/main" val="83254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IS Cryptocurrency Money’s Future? The answer is no</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Cody Rueda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139490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Cryptocurrency Works</a:t>
            </a:r>
          </a:p>
        </p:txBody>
      </p:sp>
      <p:sp>
        <p:nvSpPr>
          <p:cNvPr id="3" name="Content Placeholder 2"/>
          <p:cNvSpPr>
            <a:spLocks noGrp="1"/>
          </p:cNvSpPr>
          <p:nvPr>
            <p:ph sz="half" idx="1"/>
          </p:nvPr>
        </p:nvSpPr>
        <p:spPr/>
        <p:txBody>
          <a:bodyPr/>
          <a:lstStyle/>
          <a:p>
            <a:r>
              <a:rPr lang="en-US" dirty="0"/>
              <a:t>Decentralized Control</a:t>
            </a:r>
          </a:p>
          <a:p>
            <a:pPr lvl="1"/>
            <a:r>
              <a:rPr lang="en-US" dirty="0"/>
              <a:t>Not Reliant On Gov or Banks</a:t>
            </a:r>
          </a:p>
          <a:p>
            <a:r>
              <a:rPr lang="en-US" dirty="0"/>
              <a:t>Blockchain Technology</a:t>
            </a:r>
          </a:p>
          <a:p>
            <a:r>
              <a:rPr lang="en-US" dirty="0"/>
              <a:t>Cryptocurrency Mining and Proof of Work VS Proof of Stake</a:t>
            </a:r>
          </a:p>
          <a:p>
            <a:r>
              <a:rPr lang="en-US" dirty="0"/>
              <a:t>Bitcoin</a:t>
            </a:r>
          </a:p>
          <a:p>
            <a:pPr lvl="1"/>
            <a:r>
              <a:rPr lang="en-US" dirty="0"/>
              <a:t>41% of total value of crypto was Bitcoin[1]</a:t>
            </a:r>
          </a:p>
          <a:p>
            <a:r>
              <a:rPr lang="en-US" dirty="0"/>
              <a:t>Other Coins</a:t>
            </a:r>
          </a:p>
          <a:p>
            <a:pPr lvl="1"/>
            <a:r>
              <a:rPr lang="en-US" dirty="0"/>
              <a:t>Over 19,000 Coins [4]</a:t>
            </a:r>
          </a:p>
          <a:p>
            <a:pPr lvl="1"/>
            <a:endParaRPr lang="en-US" dirty="0"/>
          </a:p>
          <a:p>
            <a:pPr lvl="1"/>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Cody Rueda</a:t>
            </a:r>
          </a:p>
        </p:txBody>
      </p:sp>
      <p:pic>
        <p:nvPicPr>
          <p:cNvPr id="8" name="Picture 7">
            <a:extLst>
              <a:ext uri="{FF2B5EF4-FFF2-40B4-BE49-F238E27FC236}">
                <a16:creationId xmlns:a16="http://schemas.microsoft.com/office/drawing/2014/main" id="{0CAA1D35-32C4-F6FA-FA2D-6C0E13BF3F8B}"/>
              </a:ext>
            </a:extLst>
          </p:cNvPr>
          <p:cNvPicPr>
            <a:picLocks noChangeAspect="1"/>
          </p:cNvPicPr>
          <p:nvPr/>
        </p:nvPicPr>
        <p:blipFill>
          <a:blip r:embed="rId3"/>
          <a:stretch>
            <a:fillRect/>
          </a:stretch>
        </p:blipFill>
        <p:spPr>
          <a:xfrm>
            <a:off x="4572000" y="1352549"/>
            <a:ext cx="4380374" cy="3355848"/>
          </a:xfrm>
          <a:prstGeom prst="rect">
            <a:avLst/>
          </a:prstGeom>
        </p:spPr>
      </p:pic>
      <p:sp>
        <p:nvSpPr>
          <p:cNvPr id="10" name="TextBox 9">
            <a:extLst>
              <a:ext uri="{FF2B5EF4-FFF2-40B4-BE49-F238E27FC236}">
                <a16:creationId xmlns:a16="http://schemas.microsoft.com/office/drawing/2014/main" id="{6D8E0226-3DCA-FA84-219F-BC800054C779}"/>
              </a:ext>
            </a:extLst>
          </p:cNvPr>
          <p:cNvSpPr txBox="1"/>
          <p:nvPr/>
        </p:nvSpPr>
        <p:spPr>
          <a:xfrm>
            <a:off x="5834778" y="4705351"/>
            <a:ext cx="2102177" cy="480131"/>
          </a:xfrm>
          <a:prstGeom prst="rect">
            <a:avLst/>
          </a:prstGeom>
          <a:noFill/>
        </p:spPr>
        <p:txBody>
          <a:bodyPr wrap="square" rtlCol="0">
            <a:spAutoFit/>
          </a:bodyPr>
          <a:lstStyle/>
          <a:p>
            <a:pPr>
              <a:lnSpc>
                <a:spcPct val="90000"/>
              </a:lnSpc>
            </a:pPr>
            <a:r>
              <a:rPr lang="en-US" sz="2800" dirty="0"/>
              <a:t>[2]</a:t>
            </a:r>
          </a:p>
        </p:txBody>
      </p:sp>
    </p:spTree>
    <p:extLst>
      <p:ext uri="{BB962C8B-B14F-4D97-AF65-F5344CB8AC3E}">
        <p14:creationId xmlns:p14="http://schemas.microsoft.com/office/powerpoint/2010/main" val="93269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on the rise?</a:t>
            </a:r>
          </a:p>
        </p:txBody>
      </p:sp>
      <p:sp>
        <p:nvSpPr>
          <p:cNvPr id="3" name="Content Placeholder 2"/>
          <p:cNvSpPr>
            <a:spLocks noGrp="1"/>
          </p:cNvSpPr>
          <p:nvPr>
            <p:ph sz="half" idx="1"/>
          </p:nvPr>
        </p:nvSpPr>
        <p:spPr/>
        <p:txBody>
          <a:bodyPr>
            <a:normAutofit/>
          </a:bodyPr>
          <a:lstStyle/>
          <a:p>
            <a:r>
              <a:rPr lang="en-US" dirty="0"/>
              <a:t>Market Size was USD 800 Million in 2020 – 5.2 Billion by 2028 [2]</a:t>
            </a:r>
          </a:p>
          <a:p>
            <a:r>
              <a:rPr lang="en-US" dirty="0"/>
              <a:t>46 Million Americans Own Crypto[7]</a:t>
            </a:r>
          </a:p>
          <a:p>
            <a:r>
              <a:rPr lang="en-US" dirty="0"/>
              <a:t>There are over 30,000 Bitcoin ATMs in The Us </a:t>
            </a:r>
          </a:p>
          <a:p>
            <a:pPr lvl="1"/>
            <a:r>
              <a:rPr lang="en-US" dirty="0"/>
              <a:t>1,800 four years ago [8]</a:t>
            </a:r>
          </a:p>
          <a:p>
            <a:r>
              <a:rPr lang="en-US" dirty="0"/>
              <a:t>In the UK 78% of Adults have heard of crypto [7]</a:t>
            </a:r>
          </a:p>
          <a:p>
            <a:pPr lvl="1"/>
            <a:r>
              <a:rPr lang="en-US" dirty="0"/>
              <a:t>Increase in crypto assets by 20%[7]</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Cody Rueda</a:t>
            </a:r>
          </a:p>
        </p:txBody>
      </p:sp>
      <p:pic>
        <p:nvPicPr>
          <p:cNvPr id="3076" name="Picture 4" descr="Understanding Trends in the Cryptocurrency Market in 7 Charts | Morningstar">
            <a:extLst>
              <a:ext uri="{FF2B5EF4-FFF2-40B4-BE49-F238E27FC236}">
                <a16:creationId xmlns:a16="http://schemas.microsoft.com/office/drawing/2014/main" id="{3FD848D1-DE27-E74E-3A4D-E42F07EB3D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1999" y="1276349"/>
            <a:ext cx="4379655" cy="31246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74E7E0C-CA87-0924-EDA8-49CAA2C1CEA6}"/>
              </a:ext>
            </a:extLst>
          </p:cNvPr>
          <p:cNvSpPr txBox="1"/>
          <p:nvPr/>
        </p:nvSpPr>
        <p:spPr>
          <a:xfrm>
            <a:off x="5562600" y="4590854"/>
            <a:ext cx="2956560" cy="480131"/>
          </a:xfrm>
          <a:prstGeom prst="rect">
            <a:avLst/>
          </a:prstGeom>
          <a:noFill/>
        </p:spPr>
        <p:txBody>
          <a:bodyPr wrap="square" rtlCol="0">
            <a:spAutoFit/>
          </a:bodyPr>
          <a:lstStyle/>
          <a:p>
            <a:pPr>
              <a:lnSpc>
                <a:spcPct val="90000"/>
              </a:lnSpc>
            </a:pPr>
            <a:r>
              <a:rPr lang="en-US" sz="2800" dirty="0"/>
              <a:t>[11]</a:t>
            </a:r>
          </a:p>
        </p:txBody>
      </p:sp>
    </p:spTree>
    <p:extLst>
      <p:ext uri="{BB962C8B-B14F-4D97-AF65-F5344CB8AC3E}">
        <p14:creationId xmlns:p14="http://schemas.microsoft.com/office/powerpoint/2010/main" val="197108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and Denial</a:t>
            </a:r>
          </a:p>
        </p:txBody>
      </p:sp>
      <p:sp>
        <p:nvSpPr>
          <p:cNvPr id="3" name="Content Placeholder 2"/>
          <p:cNvSpPr>
            <a:spLocks noGrp="1"/>
          </p:cNvSpPr>
          <p:nvPr>
            <p:ph sz="half" idx="1"/>
          </p:nvPr>
        </p:nvSpPr>
        <p:spPr/>
        <p:txBody>
          <a:bodyPr/>
          <a:lstStyle/>
          <a:p>
            <a:r>
              <a:rPr lang="en-US" dirty="0"/>
              <a:t>In 2021 El Salvador first country to legalize Bitcoin as legal tender[1]</a:t>
            </a:r>
          </a:p>
          <a:p>
            <a:r>
              <a:rPr lang="en-US" dirty="0"/>
              <a:t>Japan treats cryptocurrency as property not as currency[1]</a:t>
            </a:r>
          </a:p>
          <a:p>
            <a:r>
              <a:rPr lang="en-US" dirty="0"/>
              <a:t>In the US it is not legal tender and most regulations vary by state</a:t>
            </a:r>
          </a:p>
          <a:p>
            <a:r>
              <a:rPr lang="en-US" dirty="0"/>
              <a:t>More than 18 countries have bans or tight regulations including China and India [5]</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Cody Rueda</a:t>
            </a:r>
          </a:p>
        </p:txBody>
      </p:sp>
      <p:pic>
        <p:nvPicPr>
          <p:cNvPr id="8" name="Picture 2" descr="Cryptos on the rise 2022 | Thomson Reuters">
            <a:extLst>
              <a:ext uri="{FF2B5EF4-FFF2-40B4-BE49-F238E27FC236}">
                <a16:creationId xmlns:a16="http://schemas.microsoft.com/office/drawing/2014/main" id="{AA13A79F-6ABE-E193-C127-D834B9B945C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30480" y="1098670"/>
            <a:ext cx="4626678" cy="33022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B10D11-B292-2D73-B46B-3A11D58234B2}"/>
              </a:ext>
            </a:extLst>
          </p:cNvPr>
          <p:cNvSpPr txBox="1"/>
          <p:nvPr/>
        </p:nvSpPr>
        <p:spPr>
          <a:xfrm>
            <a:off x="5288437" y="4400959"/>
            <a:ext cx="2846895" cy="480131"/>
          </a:xfrm>
          <a:prstGeom prst="rect">
            <a:avLst/>
          </a:prstGeom>
          <a:noFill/>
        </p:spPr>
        <p:txBody>
          <a:bodyPr wrap="square" rtlCol="0">
            <a:spAutoFit/>
          </a:bodyPr>
          <a:lstStyle/>
          <a:p>
            <a:pPr>
              <a:lnSpc>
                <a:spcPct val="90000"/>
              </a:lnSpc>
            </a:pPr>
            <a:r>
              <a:rPr lang="en-US" sz="2800" dirty="0"/>
              <a:t>[7]</a:t>
            </a:r>
          </a:p>
        </p:txBody>
      </p:sp>
    </p:spTree>
    <p:extLst>
      <p:ext uri="{BB962C8B-B14F-4D97-AF65-F5344CB8AC3E}">
        <p14:creationId xmlns:p14="http://schemas.microsoft.com/office/powerpoint/2010/main" val="91103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p:cNvPicPr>
            <a:picLocks noChangeAspect="1"/>
          </p:cNvPicPr>
          <p:nvPr/>
        </p:nvPicPr>
        <p:blipFill>
          <a:blip r:embed="rId3"/>
          <a:stretch>
            <a:fillRect/>
          </a:stretch>
        </p:blipFill>
        <p:spPr>
          <a:xfrm>
            <a:off x="3454400" y="361950"/>
            <a:ext cx="5689600" cy="3479800"/>
          </a:xfrm>
          <a:prstGeom prst="rect">
            <a:avLst/>
          </a:prstGeom>
        </p:spPr>
      </p:pic>
      <p:sp>
        <p:nvSpPr>
          <p:cNvPr id="11" name="TextBox 10"/>
          <p:cNvSpPr txBox="1"/>
          <p:nvPr/>
        </p:nvSpPr>
        <p:spPr>
          <a:xfrm>
            <a:off x="5725576" y="3849458"/>
            <a:ext cx="3502882"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/538/ (2010-11-14)</a:t>
            </a:r>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0" y="3267577"/>
            <a:ext cx="5536019" cy="1704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5477540" y="4670470"/>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sz="half" idx="1"/>
          </p:nvPr>
        </p:nvSpPr>
        <p:spPr/>
        <p:txBody>
          <a:bodyPr/>
          <a:lstStyle/>
          <a:p>
            <a:r>
              <a:rPr lang="en-US" dirty="0"/>
              <a:t>Extreme Volatility</a:t>
            </a:r>
          </a:p>
          <a:p>
            <a:pPr lvl="1"/>
            <a:r>
              <a:rPr lang="en-US" dirty="0"/>
              <a:t>Bitcoin 52 week high 68,906.84 low 17,614.28 [6]</a:t>
            </a:r>
          </a:p>
          <a:p>
            <a:r>
              <a:rPr lang="en-US" dirty="0"/>
              <a:t>High Energy Consumption</a:t>
            </a:r>
          </a:p>
          <a:p>
            <a:pPr lvl="1"/>
            <a:r>
              <a:rPr lang="en-US" dirty="0"/>
              <a:t>Bitcoin alone at 121 TW/H[10]</a:t>
            </a:r>
          </a:p>
          <a:p>
            <a:r>
              <a:rPr lang="en-US" dirty="0"/>
              <a:t>All Transactions Are Final [2]</a:t>
            </a:r>
          </a:p>
          <a:p>
            <a:r>
              <a:rPr lang="en-US" dirty="0"/>
              <a:t>Wallet’s Are Not Secure </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Cody Rueda</a:t>
            </a:r>
          </a:p>
        </p:txBody>
      </p:sp>
      <p:pic>
        <p:nvPicPr>
          <p:cNvPr id="4098" name="Picture 2" descr="Bitcoin consumes 'more electricity than Argentina' - BBC News">
            <a:extLst>
              <a:ext uri="{FF2B5EF4-FFF2-40B4-BE49-F238E27FC236}">
                <a16:creationId xmlns:a16="http://schemas.microsoft.com/office/drawing/2014/main" id="{ED08D982-A092-E2AC-B187-5985973FED9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276350"/>
            <a:ext cx="3733800" cy="3524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C507B0-728F-0E31-CD5B-CDC41F37B190}"/>
              </a:ext>
            </a:extLst>
          </p:cNvPr>
          <p:cNvSpPr txBox="1"/>
          <p:nvPr/>
        </p:nvSpPr>
        <p:spPr>
          <a:xfrm>
            <a:off x="8305800" y="4204355"/>
            <a:ext cx="838200" cy="480131"/>
          </a:xfrm>
          <a:prstGeom prst="rect">
            <a:avLst/>
          </a:prstGeom>
          <a:noFill/>
        </p:spPr>
        <p:txBody>
          <a:bodyPr wrap="square" rtlCol="0">
            <a:spAutoFit/>
          </a:bodyPr>
          <a:lstStyle/>
          <a:p>
            <a:pPr>
              <a:lnSpc>
                <a:spcPct val="90000"/>
              </a:lnSpc>
            </a:pPr>
            <a:r>
              <a:rPr lang="en-US" sz="2800" dirty="0"/>
              <a:t>[10]</a:t>
            </a:r>
          </a:p>
        </p:txBody>
      </p:sp>
    </p:spTree>
    <p:extLst>
      <p:ext uri="{BB962C8B-B14F-4D97-AF65-F5344CB8AC3E}">
        <p14:creationId xmlns:p14="http://schemas.microsoft.com/office/powerpoint/2010/main" val="212655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7534373" cy="3352800"/>
          </a:xfrm>
        </p:spPr>
        <p:txBody>
          <a:bodyPr/>
          <a:lstStyle/>
          <a:p>
            <a:r>
              <a:rPr lang="en-US" dirty="0"/>
              <a:t>The Merge </a:t>
            </a:r>
          </a:p>
          <a:p>
            <a:pPr lvl="1"/>
            <a:r>
              <a:rPr lang="en-US" dirty="0"/>
              <a:t>International Electrical Consumption down 0.2% [9]</a:t>
            </a:r>
          </a:p>
          <a:p>
            <a:r>
              <a:rPr lang="en-US" dirty="0" err="1"/>
              <a:t>Stablecoin</a:t>
            </a:r>
            <a:endParaRPr lang="en-US" dirty="0"/>
          </a:p>
          <a:p>
            <a:r>
              <a:rPr lang="en-US" dirty="0"/>
              <a:t>Too Unstable </a:t>
            </a:r>
          </a:p>
          <a:p>
            <a:r>
              <a:rPr lang="en-US" dirty="0"/>
              <a:t>Massive Economical Changes </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Cody Rueda</a:t>
            </a:r>
          </a:p>
        </p:txBody>
      </p:sp>
    </p:spTree>
    <p:extLst>
      <p:ext uri="{BB962C8B-B14F-4D97-AF65-F5344CB8AC3E}">
        <p14:creationId xmlns:p14="http://schemas.microsoft.com/office/powerpoint/2010/main" val="196972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[1]Jake </a:t>
            </a:r>
            <a:r>
              <a:rPr lang="en-US" dirty="0" err="1"/>
              <a:t>Frakenfield</a:t>
            </a:r>
            <a:r>
              <a:rPr lang="en-US" dirty="0"/>
              <a:t>, Cryptocurrency Explained With Pros and Cons for Investment, (Investopedia, May 2022) </a:t>
            </a:r>
            <a:r>
              <a:rPr lang="en-US" dirty="0">
                <a:hlinkClick r:id="rId2"/>
              </a:rPr>
              <a:t>https://www.investopedia.com/terms/c/cryptocurrency.asp</a:t>
            </a:r>
            <a:r>
              <a:rPr lang="en-US" dirty="0"/>
              <a:t> 9/16/22</a:t>
            </a:r>
          </a:p>
          <a:p>
            <a:pPr marL="0" indent="0">
              <a:buNone/>
            </a:pPr>
            <a:r>
              <a:rPr lang="en-US" dirty="0"/>
              <a:t>[2] Somethings you need to know (Bitcoin) </a:t>
            </a:r>
            <a:r>
              <a:rPr lang="en-US" dirty="0">
                <a:hlinkClick r:id="rId3"/>
              </a:rPr>
              <a:t>https://bitcoin.org/en/you-need-to-know</a:t>
            </a:r>
            <a:r>
              <a:rPr lang="en-US" dirty="0"/>
              <a:t> 9/16/22</a:t>
            </a:r>
          </a:p>
          <a:p>
            <a:pPr marL="0" indent="0">
              <a:buNone/>
            </a:pPr>
            <a:r>
              <a:rPr lang="en-US" dirty="0"/>
              <a:t>[3] Cryptocurrency Market to Hit US$5200 Million By 20208 Exclusive Report by Facts and Factors, (Yahoo Finance, 2022) https://</a:t>
            </a:r>
            <a:r>
              <a:rPr lang="en-US" dirty="0" err="1"/>
              <a:t>finance.yahoo.com</a:t>
            </a:r>
            <a:r>
              <a:rPr lang="en-US" dirty="0"/>
              <a:t>/news/cryptocurrency-market-size-hit-us-180900190.html?guccounter=1&amp;guce_referrer=aHR0cHM6Ly93d3cuZ29vZ2xlLmNvbS8&amp;guce_referrer_sig=AQAAAFZPEHb89vOPiqXNWEE9QPGDdjjzNDNx1vKB-STef4MIhpcav2zg8gYv2uUYS0fQrWq0kLuxuYnRaPmEbCWeTKzwmFnpmoj8z9nMfM4ZYHw0FUgY7ypoUqqG_or6FsP6t1HhA-U6LCFvwbYasNmQpS-VBjxUj3YT54FXeHwjY9mM 9/15/2022</a:t>
            </a:r>
          </a:p>
          <a:p>
            <a:pPr marL="0" indent="0">
              <a:buNone/>
            </a:pPr>
            <a:r>
              <a:rPr lang="en-US" dirty="0"/>
              <a:t>[4] Arjun </a:t>
            </a:r>
            <a:r>
              <a:rPr lang="en-US" dirty="0" err="1"/>
              <a:t>Kharpal</a:t>
            </a:r>
            <a:r>
              <a:rPr lang="en-US" dirty="0"/>
              <a:t>, Crypto firms say thousands of digital currencies will collapse , compare market to dot coms days (CNBC 2022)</a:t>
            </a:r>
            <a:r>
              <a:rPr lang="en-US" dirty="0">
                <a:hlinkClick r:id="rId4"/>
              </a:rPr>
              <a:t>https://www.cnbc.com/2022/06/03/crypto-firms-say-thousands-of-digital-currencies-will-collapse.html</a:t>
            </a:r>
            <a:r>
              <a:rPr lang="en-US" dirty="0"/>
              <a:t>  9/17/2022</a:t>
            </a:r>
          </a:p>
          <a:p>
            <a:pPr marL="0" indent="0">
              <a:buNone/>
            </a:pPr>
            <a:r>
              <a:rPr lang="en-US" dirty="0"/>
              <a:t>[5] Chloe Orji, Bitcoin Ban,: These are place where crypto is restricted or illegal, (</a:t>
            </a:r>
            <a:r>
              <a:rPr lang="en-US" dirty="0" err="1"/>
              <a:t>Euronews</a:t>
            </a:r>
            <a:r>
              <a:rPr lang="en-US" dirty="0"/>
              <a:t> 2022) </a:t>
            </a:r>
            <a:r>
              <a:rPr lang="en-US" dirty="0">
                <a:hlinkClick r:id="rId5"/>
              </a:rPr>
              <a:t>https://www.euronews.com/next/2022/08/25/bitcoin-ban-these-are-the-countries-where-crypto-is-restricted-or-illegal2</a:t>
            </a:r>
            <a:r>
              <a:rPr lang="en-US" dirty="0"/>
              <a:t> 9/17/2022</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Cody Rueda</a:t>
            </a:r>
          </a:p>
        </p:txBody>
      </p:sp>
    </p:spTree>
    <p:extLst>
      <p:ext uri="{BB962C8B-B14F-4D97-AF65-F5344CB8AC3E}">
        <p14:creationId xmlns:p14="http://schemas.microsoft.com/office/powerpoint/2010/main" val="10822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[6]Bitcoin – USD (</a:t>
            </a:r>
            <a:r>
              <a:rPr lang="en-US" dirty="0" err="1"/>
              <a:t>Barchart</a:t>
            </a:r>
            <a:r>
              <a:rPr lang="en-US" dirty="0"/>
              <a:t> 2022) </a:t>
            </a:r>
            <a:r>
              <a:rPr lang="en-US" dirty="0">
                <a:hlinkClick r:id="rId2"/>
              </a:rPr>
              <a:t>https://www.barchart.com/crypto/quotes/%5EBTCUSD/performance</a:t>
            </a:r>
            <a:r>
              <a:rPr lang="en-US" dirty="0"/>
              <a:t> 9/18/2022</a:t>
            </a:r>
          </a:p>
          <a:p>
            <a:pPr marL="0" indent="0">
              <a:buNone/>
            </a:pPr>
            <a:r>
              <a:rPr lang="en-US" dirty="0"/>
              <a:t>[7] Susannah Hammond  and Todd Ehret, Cryptos on The Rise 2022 (Thomson Reuters 2022) </a:t>
            </a:r>
            <a:r>
              <a:rPr lang="en-US" dirty="0">
                <a:hlinkClick r:id="rId3"/>
              </a:rPr>
              <a:t>https://www.thomsonreuters.com/en/reports/cryptos-on-the-rise-2022.html</a:t>
            </a:r>
            <a:r>
              <a:rPr lang="en-US" dirty="0"/>
              <a:t> 9/18/2022</a:t>
            </a:r>
          </a:p>
          <a:p>
            <a:pPr marL="0" indent="0">
              <a:buNone/>
            </a:pPr>
            <a:r>
              <a:rPr lang="en-US" dirty="0"/>
              <a:t>[8] RJ Pierce, Will Crypto Replace Cash? Here’s What You Could Expect(Tech Times 2022) </a:t>
            </a:r>
            <a:r>
              <a:rPr lang="en-US" dirty="0">
                <a:solidFill>
                  <a:srgbClr val="DDA859"/>
                </a:solidFill>
                <a:hlinkClick r:id="rId4">
                  <a:extLst>
                    <a:ext uri="{A12FA001-AC4F-418D-AE19-62706E023703}">
                      <ahyp:hlinkClr xmlns:ahyp="http://schemas.microsoft.com/office/drawing/2018/hyperlinkcolor" val="tx"/>
                    </a:ext>
                  </a:extLst>
                </a:hlinkClick>
              </a:rPr>
              <a:t>https://www.techtimes.com/articles/273169/20220317/will-crypto-replace-cash-heres-what-expect.htm#:~:text=Financial%20tech%20analyst%20Dan%20Dolev,people%20buy%20and%20trade%20them</a:t>
            </a:r>
            <a:r>
              <a:rPr lang="en-US" dirty="0"/>
              <a:t>. 9/17/2022</a:t>
            </a:r>
          </a:p>
          <a:p>
            <a:pPr marL="0" indent="0">
              <a:buNone/>
            </a:pPr>
            <a:r>
              <a:rPr lang="en-US" dirty="0"/>
              <a:t>[9] Daniel Kuhn, Did the Ethereum Merge Drop ‘Worldwide Electricity Consumption’ by 0.2%?(CoinDesk 2022)  </a:t>
            </a:r>
            <a:r>
              <a:rPr lang="en-US" dirty="0">
                <a:hlinkClick r:id="rId5"/>
              </a:rPr>
              <a:t>https://www.coindesk.com/layer2/2022/09/19/did-the-ethereum-merge-drop-worldwide-electricity-consumption-by-02/?utm_medium=referral&amp;utm_source=rss&amp;utm_campaign=headlines#:~:text=Proof%2Dof%2Dstake%2C%20Ethereum's,system%20Ethereum%20used%20to%20run</a:t>
            </a:r>
            <a:r>
              <a:rPr lang="en-US" dirty="0"/>
              <a:t>. 9/18/2022</a:t>
            </a:r>
          </a:p>
          <a:p>
            <a:pPr marL="0" indent="0">
              <a:buNone/>
            </a:pPr>
            <a:r>
              <a:rPr lang="en-US" dirty="0"/>
              <a:t>[10]Cristina </a:t>
            </a:r>
            <a:r>
              <a:rPr lang="en-US" dirty="0" err="1"/>
              <a:t>Criddle</a:t>
            </a:r>
            <a:r>
              <a:rPr lang="en-US" dirty="0"/>
              <a:t>, Bitcoin Consumes ‘more electricity than Argentina’ (BBC 2021) </a:t>
            </a:r>
            <a:r>
              <a:rPr lang="en-US" dirty="0">
                <a:hlinkClick r:id="rId6"/>
              </a:rPr>
              <a:t>https://www.bbc.com/news/technology-56012952 9/18/2022</a:t>
            </a:r>
            <a:endParaRPr lang="en-US" dirty="0"/>
          </a:p>
          <a:p>
            <a:pPr marL="0" indent="0">
              <a:buNone/>
            </a:pPr>
            <a:r>
              <a:rPr lang="en-US" dirty="0"/>
              <a:t>[11] Madeline Hume, Understanding The trends In Cryptocurrency Market In 7 Charts (Morningstar 2022) </a:t>
            </a:r>
            <a:r>
              <a:rPr lang="en-US" dirty="0">
                <a:hlinkClick r:id="rId7"/>
              </a:rPr>
              <a:t>https://www.morningstar.com/articles/1087440/understanding-trends-in-the-cryptocurrency-market-in-7-charts</a:t>
            </a:r>
            <a:r>
              <a:rPr lang="en-US" dirty="0"/>
              <a:t> 9/17/2022</a:t>
            </a:r>
          </a:p>
          <a:p>
            <a:pPr marL="0" indent="0">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523220"/>
          </a:xfrm>
          <a:prstGeom prst="rect">
            <a:avLst/>
          </a:prstGeom>
          <a:noFill/>
        </p:spPr>
        <p:txBody>
          <a:bodyPr wrap="square" rtlCol="0">
            <a:spAutoFit/>
          </a:bodyPr>
          <a:lstStyle/>
          <a:p>
            <a:pPr algn="r"/>
            <a:r>
              <a:rPr lang="en-US" sz="1400" dirty="0">
                <a:solidFill>
                  <a:schemeClr val="tx1"/>
                </a:solidFill>
                <a:latin typeface="+mj-lt"/>
              </a:rPr>
              <a:t>Cody Rueda</a:t>
            </a:r>
          </a:p>
          <a:p>
            <a:pPr algn="r"/>
            <a:endParaRPr lang="en-US" sz="1400" dirty="0">
              <a:solidFill>
                <a:schemeClr val="tx1"/>
              </a:solidFill>
              <a:latin typeface="+mj-lt"/>
            </a:endParaRPr>
          </a:p>
        </p:txBody>
      </p:sp>
    </p:spTree>
    <p:extLst>
      <p:ext uri="{BB962C8B-B14F-4D97-AF65-F5344CB8AC3E}">
        <p14:creationId xmlns:p14="http://schemas.microsoft.com/office/powerpoint/2010/main" val="3539782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138944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1065278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361123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159126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99844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80887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41</a:t>
            </a:fld>
            <a:endParaRPr lang="en"/>
          </a:p>
        </p:txBody>
      </p:sp>
      <p:sp>
        <p:nvSpPr>
          <p:cNvPr id="3" name="Footer Placeholder 2"/>
          <p:cNvSpPr>
            <a:spLocks noGrp="1"/>
          </p:cNvSpPr>
          <p:nvPr>
            <p:ph type="ftr" sz="quarter" idx="11"/>
          </p:nvPr>
        </p:nvSpPr>
        <p:spPr/>
        <p:txBody>
          <a:bodyPr/>
          <a:lstStyle/>
          <a:p>
            <a:r>
              <a:rPr lang="sk-SK"/>
              <a:t>© 2021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42</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91348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2021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2152332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2363850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1620057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2537789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2764394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80768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25159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0" y="1352551"/>
            <a:ext cx="7772400" cy="3352800"/>
          </a:xfrm>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10000"/>
          </a:bodyPr>
          <a:lstStyle/>
          <a:p>
            <a:r>
              <a:rPr lang="en-US" sz="1800" dirty="0"/>
              <a:t>Research testing, decide on test strategy, test the given code</a:t>
            </a:r>
          </a:p>
          <a:p>
            <a:r>
              <a:rPr lang="en-US" sz="1800" dirty="0"/>
              <a:t>There are major and minor defects to find</a:t>
            </a:r>
          </a:p>
          <a:p>
            <a:r>
              <a:rPr lang="en-US" sz="1800" dirty="0"/>
              <a:t>Once testing is done write paper with conclusion: Testing strategy was adequate</a:t>
            </a:r>
          </a:p>
          <a:p>
            <a:r>
              <a:rPr lang="en-US" sz="1800" dirty="0"/>
              <a:t>Things that might be useful in your argument:</a:t>
            </a:r>
          </a:p>
          <a:p>
            <a:pPr lvl="1"/>
            <a:r>
              <a:rPr lang="en-US" sz="1600" dirty="0"/>
              <a:t>Rationale for testing strategy used </a:t>
            </a:r>
            <a:r>
              <a:rPr lang="en-US" sz="1600" b="1" dirty="0"/>
              <a:t>(use data, high quality sources)</a:t>
            </a:r>
          </a:p>
          <a:p>
            <a:pPr lvl="1"/>
            <a:r>
              <a:rPr lang="en-US" sz="1600" dirty="0"/>
              <a:t>Explanations of defects found </a:t>
            </a:r>
            <a:r>
              <a:rPr lang="en-US" sz="1600" b="1" dirty="0"/>
              <a:t>(use data, high quality sources)</a:t>
            </a:r>
          </a:p>
          <a:p>
            <a:pPr lvl="1"/>
            <a:r>
              <a:rPr lang="en-US" sz="1600" dirty="0"/>
              <a:t>How to fix them </a:t>
            </a:r>
            <a:r>
              <a:rPr lang="en-US" sz="1600" b="1" dirty="0"/>
              <a:t>(use data, high quality sources)</a:t>
            </a:r>
          </a:p>
          <a:p>
            <a:pPr lvl="1"/>
            <a:r>
              <a:rPr lang="en-US" sz="1600" dirty="0"/>
              <a:t>Consequences of leaving defects in production code </a:t>
            </a:r>
            <a:r>
              <a:rPr lang="en-US" sz="1600" b="1" dirty="0"/>
              <a:t>(use data, high quality sources)</a:t>
            </a:r>
          </a:p>
          <a:p>
            <a:r>
              <a:rPr lang="en-US" sz="1800" dirty="0"/>
              <a:t>Weakness in testing strategy as counter point </a:t>
            </a:r>
            <a:r>
              <a:rPr lang="en-US" sz="1800" b="1" dirty="0"/>
              <a:t>(use data, high quality source)</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7480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66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39469</TotalTime>
  <Words>6408</Words>
  <Application>Microsoft Macintosh PowerPoint</Application>
  <PresentationFormat>On-screen Show (16:9)</PresentationFormat>
  <Paragraphs>716</Paragraphs>
  <Slides>50</Slides>
  <Notes>44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ＭＳ Ｐゴシック</vt:lpstr>
      <vt:lpstr>Arial</vt:lpstr>
      <vt:lpstr>Calibri</vt:lpstr>
      <vt:lpstr>Cambria</vt:lpstr>
      <vt:lpstr>Comic Sans MS</vt:lpstr>
      <vt:lpstr>Fidelity Sans</vt:lpstr>
      <vt:lpstr>Wingdings</vt:lpstr>
      <vt:lpstr>Red Radial 16x9</vt:lpstr>
      <vt:lpstr>Class 8 Crime</vt:lpstr>
      <vt:lpstr>what works well Online With Zoom</vt:lpstr>
      <vt:lpstr>Overview</vt:lpstr>
      <vt:lpstr>PowerPoint Presentation</vt:lpstr>
      <vt:lpstr>My Reading Notes</vt:lpstr>
      <vt:lpstr>Group Quiz</vt:lpstr>
      <vt:lpstr>Assignment Code Testing 1 Page Paper 1/2</vt:lpstr>
      <vt:lpstr>Assignment Code Testing 2/2</vt:lpstr>
      <vt:lpstr>Overview</vt:lpstr>
      <vt:lpstr>Connected we fall</vt:lpstr>
      <vt:lpstr>The “internet of things” is everywhere</vt:lpstr>
      <vt:lpstr>The internet of things is massive</vt:lpstr>
      <vt:lpstr>Malware before and after IoT</vt:lpstr>
      <vt:lpstr>Mirai botnet</vt:lpstr>
      <vt:lpstr>References</vt:lpstr>
      <vt:lpstr>WORLDWIDE CYBERCRIME: Are you at risk?</vt:lpstr>
      <vt:lpstr>YES</vt:lpstr>
      <vt:lpstr>What is Cybercrime?</vt:lpstr>
      <vt:lpstr>How do cybercriminals operate?</vt:lpstr>
      <vt:lpstr>ILOVEYOU Virus – may 4th, 2000</vt:lpstr>
      <vt:lpstr>MY.DOOM – January 26th, 2004</vt:lpstr>
      <vt:lpstr>Log4SHELL Exploit – December 2021</vt:lpstr>
      <vt:lpstr>WANNACRY – May 12, 2017</vt:lpstr>
      <vt:lpstr>How or can you truly protect yourself</vt:lpstr>
      <vt:lpstr>References</vt:lpstr>
      <vt:lpstr>IS Cryptocurrency Money’s Future? The answer is no</vt:lpstr>
      <vt:lpstr>How Cryptocurrency Works</vt:lpstr>
      <vt:lpstr>Crypto on the rise?</vt:lpstr>
      <vt:lpstr>Acceptance and Denial</vt:lpstr>
      <vt:lpstr>Disadvantages</vt:lpstr>
      <vt:lpstr>Conclusion</vt:lpstr>
      <vt:lpstr>References</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503</cp:revision>
  <dcterms:created xsi:type="dcterms:W3CDTF">2014-08-25T02:19:16Z</dcterms:created>
  <dcterms:modified xsi:type="dcterms:W3CDTF">2022-09-20T22:52:06Z</dcterms:modified>
</cp:coreProperties>
</file>