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3"/>
  </p:notesMasterIdLst>
  <p:handoutMasterIdLst>
    <p:handoutMasterId r:id="rId44"/>
  </p:handoutMasterIdLst>
  <p:sldIdLst>
    <p:sldId id="256" r:id="rId2"/>
    <p:sldId id="640" r:id="rId3"/>
    <p:sldId id="259" r:id="rId4"/>
    <p:sldId id="277" r:id="rId5"/>
    <p:sldId id="410" r:id="rId6"/>
    <p:sldId id="267" r:id="rId7"/>
    <p:sldId id="286" r:id="rId8"/>
    <p:sldId id="667" r:id="rId9"/>
    <p:sldId id="257" r:id="rId10"/>
    <p:sldId id="258" r:id="rId11"/>
    <p:sldId id="668" r:id="rId12"/>
    <p:sldId id="260" r:id="rId13"/>
    <p:sldId id="669" r:id="rId14"/>
    <p:sldId id="262" r:id="rId15"/>
    <p:sldId id="263" r:id="rId16"/>
    <p:sldId id="264" r:id="rId17"/>
    <p:sldId id="265" r:id="rId18"/>
    <p:sldId id="652" r:id="rId19"/>
    <p:sldId id="653" r:id="rId20"/>
    <p:sldId id="270" r:id="rId21"/>
    <p:sldId id="654" r:id="rId22"/>
    <p:sldId id="274" r:id="rId23"/>
    <p:sldId id="655" r:id="rId24"/>
    <p:sldId id="656" r:id="rId25"/>
    <p:sldId id="657" r:id="rId26"/>
    <p:sldId id="272" r:id="rId27"/>
    <p:sldId id="268" r:id="rId28"/>
    <p:sldId id="273" r:id="rId29"/>
    <p:sldId id="271" r:id="rId30"/>
    <p:sldId id="658" r:id="rId31"/>
    <p:sldId id="659" r:id="rId32"/>
    <p:sldId id="660" r:id="rId33"/>
    <p:sldId id="661" r:id="rId34"/>
    <p:sldId id="662" r:id="rId35"/>
    <p:sldId id="278" r:id="rId36"/>
    <p:sldId id="275" r:id="rId37"/>
    <p:sldId id="663" r:id="rId38"/>
    <p:sldId id="664" r:id="rId39"/>
    <p:sldId id="666" r:id="rId40"/>
    <p:sldId id="269" r:id="rId41"/>
    <p:sldId id="261"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22668C5E-D0E7-A84F-B28C-7BAA86AC4F90}">
          <p14:sldIdLst>
            <p14:sldId id="256"/>
            <p14:sldId id="640"/>
            <p14:sldId id="259"/>
            <p14:sldId id="277"/>
            <p14:sldId id="410"/>
            <p14:sldId id="267"/>
            <p14:sldId id="286"/>
          </p14:sldIdLst>
        </p14:section>
        <p14:section name="Students" id="{898E5266-0460-F748-B516-56DCB661738D}">
          <p14:sldIdLst>
            <p14:sldId id="667"/>
            <p14:sldId id="257"/>
            <p14:sldId id="258"/>
            <p14:sldId id="668"/>
            <p14:sldId id="260"/>
            <p14:sldId id="669"/>
            <p14:sldId id="262"/>
            <p14:sldId id="263"/>
            <p14:sldId id="264"/>
            <p14:sldId id="265"/>
            <p14:sldId id="652"/>
            <p14:sldId id="653"/>
            <p14:sldId id="270"/>
            <p14:sldId id="654"/>
            <p14:sldId id="274"/>
            <p14:sldId id="655"/>
            <p14:sldId id="656"/>
            <p14:sldId id="657"/>
            <p14:sldId id="272"/>
            <p14:sldId id="268"/>
            <p14:sldId id="273"/>
            <p14:sldId id="271"/>
            <p14:sldId id="658"/>
            <p14:sldId id="659"/>
            <p14:sldId id="660"/>
            <p14:sldId id="661"/>
            <p14:sldId id="662"/>
            <p14:sldId id="278"/>
            <p14:sldId id="275"/>
            <p14:sldId id="663"/>
            <p14:sldId id="664"/>
            <p14:sldId id="666"/>
          </p14:sldIdLst>
        </p14:section>
        <p14:section name="Common" id="{92FBE87E-32C6-2846-BF25-B5F0CEFF09B7}">
          <p14:sldIdLst>
            <p14:sldId id="269"/>
            <p14:sldId id="26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2" autoAdjust="0"/>
    <p:restoredTop sz="74725" autoAdjust="0"/>
  </p:normalViewPr>
  <p:slideViewPr>
    <p:cSldViewPr snapToGrid="0" snapToObjects="1">
      <p:cViewPr varScale="1">
        <p:scale>
          <a:sx n="124" d="100"/>
          <a:sy n="124" d="100"/>
        </p:scale>
        <p:origin x="888" y="176"/>
      </p:cViewPr>
      <p:guideLst>
        <p:guide orient="horz" pos="1620"/>
        <p:guide pos="2880"/>
      </p:guideLst>
    </p:cSldViewPr>
  </p:slideViewPr>
  <p:notesTextViewPr>
    <p:cViewPr>
      <p:scale>
        <a:sx n="100" d="100"/>
        <a:sy n="100" d="100"/>
      </p:scale>
      <p:origin x="0" y="0"/>
    </p:cViewPr>
  </p:notesTextViewPr>
  <p:sorterViewPr>
    <p:cViewPr>
      <p:scale>
        <a:sx n="154" d="100"/>
        <a:sy n="154" d="100"/>
      </p:scale>
      <p:origin x="0" y="59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Prevalence of Cyberbullying in Colleges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spPr>
            <a:solidFill>
              <a:schemeClr val="bg2">
                <a:lumMod val="40000"/>
                <a:lumOff val="60000"/>
              </a:schemeClr>
            </a:solidFill>
          </c:spPr>
          <c:dPt>
            <c:idx val="0"/>
            <c:bubble3D val="0"/>
            <c:spPr>
              <a:solidFill>
                <a:schemeClr val="bg2">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373-4F37-8B3C-7340D4E9E0D6}"/>
              </c:ext>
            </c:extLst>
          </c:dPt>
          <c:dPt>
            <c:idx val="1"/>
            <c:bubble3D val="0"/>
            <c:spPr>
              <a:solidFill>
                <a:schemeClr val="accent6">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F373-4F37-8B3C-7340D4E9E0D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Students that Experience Cyberbullying</c:v>
                </c:pt>
                <c:pt idx="1">
                  <c:v>Others</c:v>
                </c:pt>
              </c:strCache>
            </c:strRef>
          </c:cat>
          <c:val>
            <c:numRef>
              <c:f>Sheet1!$B$2:$B$3</c:f>
              <c:numCache>
                <c:formatCode>General</c:formatCode>
                <c:ptCount val="2"/>
                <c:pt idx="0">
                  <c:v>59</c:v>
                </c:pt>
                <c:pt idx="1">
                  <c:v>41</c:v>
                </c:pt>
              </c:numCache>
            </c:numRef>
          </c:val>
          <c:extLst>
            <c:ext xmlns:c16="http://schemas.microsoft.com/office/drawing/2014/chart" uri="{C3380CC4-5D6E-409C-BE32-E72D297353CC}">
              <c16:uniqueId val="{00000000-F373-4F37-8B3C-7340D4E9E0D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948557527799546"/>
          <c:y val="0.46748939086282104"/>
          <c:w val="0.26817931942312329"/>
          <c:h val="0.3580107863458871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4/14/22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4/14/22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pPr marL="120315" indent="-120315">
              <a:buSzPct val="100000"/>
              <a:buChar char="-"/>
            </a:pPr>
            <a:r>
              <a:t>Now moving onto AI’s connection with the defense industry</a:t>
            </a:r>
          </a:p>
          <a:p>
            <a:pPr marL="120315" indent="-120315">
              <a:buSzPct val="100000"/>
              <a:buChar char="-"/>
            </a:pPr>
            <a:r>
              <a:t>Lethal Autonomous Weapons Systems are defined as machines that can sense the environment, identify a target, and determine whether or not to engage, all without human input </a:t>
            </a:r>
          </a:p>
          <a:p>
            <a:pPr marL="120315" indent="-120315">
              <a:buSzPct val="100000"/>
              <a:buChar char="-"/>
            </a:pPr>
            <a:r>
              <a:t>Previously, most examples of these systems have been mainly for defense purposes with varying complexities</a:t>
            </a:r>
          </a:p>
          <a:p>
            <a:pPr marL="501315" lvl="1" indent="-120315">
              <a:buSzPct val="100000"/>
              <a:buChar char="-"/>
            </a:pPr>
            <a:r>
              <a:t>Anything going from landmines used back in WWII all the way up to our Navy’s Phalanx Close shown on the right, which automatically detects, evaluates, tracks, engages, and performs kill assessments against air-to-surface missiles and high speed aircraft threats that may be targeting our combat ships</a:t>
            </a:r>
          </a:p>
          <a:p>
            <a:r>
              <a:t>- These lethal autonomous weapons systems were at least all thought to be currently defensive, however in March 2020 there was believed to be the first first human death caused by autonomous robots, when a Turkish-built Kargu-2 attack drone engaged and killed human targets in Libya, however some are still unsure if it was operating completely autonomously at the moment</a:t>
            </a:r>
          </a:p>
          <a:p>
            <a:r>
              <a:t>- This scenario shows several very significant problems, the main being that to our knowledge current offensive weapon tech isn’t advanced enough yet to autonomously identify people and determine if the threat is hostile with accuracy</a:t>
            </a:r>
          </a:p>
        </p:txBody>
      </p:sp>
    </p:spTree>
    <p:extLst>
      <p:ext uri="{BB962C8B-B14F-4D97-AF65-F5344CB8AC3E}">
        <p14:creationId xmlns:p14="http://schemas.microsoft.com/office/powerpoint/2010/main" val="1878302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 Because this kind of technology doesn’t exist yet, people are still used for physically controlling and operating most machines, with AI used throughout the coding of how they function</a:t>
            </a:r>
          </a:p>
          <a:p>
            <a:r>
              <a:t>	- an example being when a pilot steers a plane manually by turning the yoke, and the computer controls the exact actions performed by the wing flaps, rudders, and thruster based on inputs from on-board sensors and outside </a:t>
            </a:r>
          </a:p>
          <a:p>
            <a:r>
              <a:t>	data regarding air conditions, along with additionally even using data from past flights to correct errors in these calculations</a:t>
            </a:r>
          </a:p>
          <a:p>
            <a:r>
              <a:t>- I found an article that discussed Air Force pilot Colonel John Boyd’s decision making model on what he calls the OODA loop, or the required process for every action performed flying, these steps being observe, orient, decide, then act</a:t>
            </a:r>
          </a:p>
          <a:p>
            <a:r>
              <a:t>- Our growing issue today that Boyd came to realize as well is that machine’s OODA loops are faster than people’s, and they have been for some time now, meaning that in high stakes situations computers can be the difference between life and death, and it may be necessary to allow the computer to regulate the process or at least recommend a decision to its user to beat the enemy</a:t>
            </a:r>
          </a:p>
        </p:txBody>
      </p:sp>
    </p:spTree>
    <p:extLst>
      <p:ext uri="{BB962C8B-B14F-4D97-AF65-F5344CB8AC3E}">
        <p14:creationId xmlns:p14="http://schemas.microsoft.com/office/powerpoint/2010/main" val="3134850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 The ethics of lethal autonomous weapons systems</a:t>
            </a:r>
          </a:p>
          <a:p>
            <a:r>
              <a:t>- The most difficult aspect of the decision chain to automate is the “autonomous target recognition” system</a:t>
            </a:r>
          </a:p>
          <a:p>
            <a:r>
              <a:t>	- this is because the object recognition is performed by machine learning, or deep learning through neural networks </a:t>
            </a:r>
          </a:p>
          <a:p>
            <a:r>
              <a:t>- This means that the computer must use machine learning to recognize military weapons and vehicles such as artillery and tanks, which can be done today however still with frequent recurring problems such as false positive identifications</a:t>
            </a:r>
          </a:p>
          <a:p>
            <a:pPr marL="120315" indent="-120315">
              <a:buSzPct val="100000"/>
              <a:buChar char="-"/>
            </a:pPr>
            <a:r>
              <a:t>This brings us to the question of whether or not computers should be able to engage targets</a:t>
            </a:r>
          </a:p>
          <a:p>
            <a:pPr marL="501315" lvl="1" indent="-120315">
              <a:buSzPct val="100000"/>
              <a:buChar char="-"/>
            </a:pPr>
            <a:r>
              <a:t>for example, how would a sentry drone set up to protect ally soldiers in hostile territory handle an adult holding a rifle vs a child holding a toy gun?</a:t>
            </a:r>
          </a:p>
          <a:p>
            <a:r>
              <a:t>- So, knowing that our enemies are pursuing this technology, do we pursue it as well even with the risk of computers being put in charge of these extremely important decisions, or do we limit ourselves with ethics knowing we may also soon be outmatched by a threat that has no understanding of human life</a:t>
            </a:r>
          </a:p>
        </p:txBody>
      </p:sp>
    </p:spTree>
    <p:extLst>
      <p:ext uri="{BB962C8B-B14F-4D97-AF65-F5344CB8AC3E}">
        <p14:creationId xmlns:p14="http://schemas.microsoft.com/office/powerpoint/2010/main" val="199981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r>
              <a:t>- In response to moral concerns such as the previous two, the United States Department of Defense has developed 5 principles of AI ethics that are stated to be used as a framework for the design, deployment, and use of AI in the military </a:t>
            </a:r>
          </a:p>
          <a:p>
            <a:pPr marL="120315" indent="-120315">
              <a:buSzPct val="100000"/>
              <a:buChar char="-"/>
            </a:pPr>
            <a:r>
              <a:t>The Defense Department has promised it will follow these 5 principles openly stated on their official website: </a:t>
            </a:r>
          </a:p>
          <a:p>
            <a:pPr marL="501315" lvl="1" indent="-120315">
              <a:buSzPct val="100000"/>
              <a:buChar char="-"/>
            </a:pPr>
            <a:r>
              <a:t>The DOD and it’s personnel will be responsible and exercise appropriate levels of judgment and care with AI capabilities</a:t>
            </a:r>
          </a:p>
          <a:p>
            <a:pPr marL="501315" lvl="1" indent="-120315">
              <a:buSzPct val="100000"/>
              <a:buChar char="-"/>
            </a:pPr>
            <a:r>
              <a:t>They will be equitable and take deliberate steps to minimize unintended bias in AI capabilities</a:t>
            </a:r>
          </a:p>
          <a:p>
            <a:pPr marL="501315" lvl="1" indent="-120315">
              <a:buSzPct val="100000"/>
              <a:buChar char="-"/>
            </a:pPr>
            <a:r>
              <a:t>They will be traceable, meaning relevant personnel will have access to the necessary technologies, methods, data, design documents related to projects</a:t>
            </a:r>
          </a:p>
          <a:p>
            <a:pPr marL="501315" lvl="1" indent="-120315">
              <a:buSzPct val="100000"/>
              <a:buChar char="-"/>
            </a:pPr>
            <a:r>
              <a:t>The DOD will be reliable, where the technologies will have set uses and safety and security tests that will be required throughout the processes</a:t>
            </a:r>
          </a:p>
          <a:p>
            <a:pPr marL="501315" lvl="1" indent="-120315">
              <a:buSzPct val="100000"/>
              <a:buChar char="-"/>
            </a:pPr>
            <a:r>
              <a:t>Finally the y will be governable, and will ensure their technologies only do what’s desired and can be deactivated in the case of misbehavior</a:t>
            </a:r>
          </a:p>
          <a:p>
            <a:pPr marL="120315" indent="-120315">
              <a:buSzPct val="100000"/>
              <a:buChar char="-"/>
            </a:pPr>
            <a:r>
              <a:t>This is a very good first step, however this response is nothing more than a statement to keep the public happy, which is clear given how much is lacking in detail and is heavily open to interpretation</a:t>
            </a:r>
          </a:p>
          <a:p>
            <a:pPr marL="501315" lvl="1" indent="-120315">
              <a:buSzPct val="100000"/>
              <a:buChar char="-"/>
            </a:pPr>
            <a:r>
              <a:t>It truly does not count as a valid response, and given the severity of the questions related to this, being told the DOD will strictly follow the rules that they make up for themselves and keep very good records that can only be accessed by the people who created them is not very reassuring</a:t>
            </a:r>
          </a:p>
        </p:txBody>
      </p:sp>
    </p:spTree>
    <p:extLst>
      <p:ext uri="{BB962C8B-B14F-4D97-AF65-F5344CB8AC3E}">
        <p14:creationId xmlns:p14="http://schemas.microsoft.com/office/powerpoint/2010/main" val="3214334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 So, the question we have to ask ourselves is, where do we draw the line?</a:t>
            </a:r>
          </a:p>
          <a:p>
            <a:r>
              <a:t>- It’s easy to think humans will always be in the kill chain of events in these systems because computers should not be allowed to make this decision, but this is changing</a:t>
            </a:r>
          </a:p>
          <a:p>
            <a:r>
              <a:t>- The problem with this belief is how long until removing humans from the equation is necessary, when our enemies currently pursuing this technology finally achieve it and use it against us?</a:t>
            </a:r>
          </a:p>
          <a:p>
            <a:r>
              <a:t>- And, is using lethal autonomous weapons justified by knowing the alternative is losing soldiers to others who are utilizing this technology?</a:t>
            </a:r>
          </a:p>
          <a:p>
            <a:r>
              <a:t>- Finally, the article asks the question Is it ever ok to let something that doesn’t know the value of life determine whether or not a person gets to keeps their own</a:t>
            </a:r>
          </a:p>
        </p:txBody>
      </p:sp>
    </p:spTree>
    <p:extLst>
      <p:ext uri="{BB962C8B-B14F-4D97-AF65-F5344CB8AC3E}">
        <p14:creationId xmlns:p14="http://schemas.microsoft.com/office/powerpoint/2010/main" val="1375050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598516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 secret that technology has the ability to make our lives better in and out of the classroom.</a:t>
            </a:r>
          </a:p>
          <a:p>
            <a:endParaRPr lang="en-US" dirty="0"/>
          </a:p>
          <a:p>
            <a:r>
              <a:rPr lang="en-US" dirty="0"/>
              <a:t>For example, class lectures can now be recorded or shared live (as we are doing right now). This allows students to catch up on material they miss due to illness or other unforeseen circumstances. Obviously, this was very helpful when COVID hit and allowed us to stay connected through education even when we were separated by distance.</a:t>
            </a:r>
          </a:p>
          <a:p>
            <a:endParaRPr lang="en-US" dirty="0"/>
          </a:p>
          <a:p>
            <a:r>
              <a:rPr lang="en-US" dirty="0"/>
              <a:t>Courses are also much more organized thanks to systems like Canvas. Students can view the entire class syllabus without having to carry a paper copy with them. Due dates can also easily be adjusted and quickly communicated if needed.</a:t>
            </a:r>
          </a:p>
          <a:p>
            <a:endParaRPr lang="en-US" dirty="0"/>
          </a:p>
          <a:p>
            <a:r>
              <a:rPr lang="en-US" dirty="0"/>
              <a:t>Lastly, virtual scientific tools can be used for easily accessible demonstrations and student practice. Here you can see </a:t>
            </a:r>
            <a:r>
              <a:rPr lang="en-US" dirty="0" err="1"/>
              <a:t>mScope</a:t>
            </a:r>
            <a:r>
              <a:rPr lang="en-US" dirty="0"/>
              <a:t>, an online tool that mimics a microscope. </a:t>
            </a:r>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320717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not as obvious is what technology does to us.</a:t>
            </a:r>
          </a:p>
          <a:p>
            <a:endParaRPr lang="en-US" dirty="0"/>
          </a:p>
          <a:p>
            <a:r>
              <a:rPr lang="en-US" dirty="0"/>
              <a:t>Everyone has a cell phone that they carry with them and lots of students think it’s perfectly reasonable to answer text messages during class. A study done to test the impact of in-class cell phone usage during course lecture on test performance showed that students who responded to messages during lecture performed a whole letter grade worse than those who did not. By trying to multitask, students turn into mindless robots switching their attention back and forth on different topics instead of devoting their attention to whatever is being taught in lecture.</a:t>
            </a:r>
          </a:p>
          <a:p>
            <a:endParaRPr lang="en-US" dirty="0"/>
          </a:p>
          <a:p>
            <a:r>
              <a:rPr lang="en-US" dirty="0"/>
              <a:t>Surprisingly, a survey done after the study showed that 40% (nearly half) of the students still felt that it was acceptable to text in class even after seeing the results. All humans have a basic desire for evolving and improving themselves. Students not caring about something that can better themselves academically goes against basic human nature and is a dehumanizing effect of technology.</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1386287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allows students to have anonymity. </a:t>
            </a:r>
          </a:p>
          <a:p>
            <a:endParaRPr lang="en-US" dirty="0"/>
          </a:p>
          <a:p>
            <a:r>
              <a:rPr lang="en-US" dirty="0"/>
              <a:t>Studies have shown that cyberbullying is prevalent in the lives of about 59% of college students. Cyberbullies dehumanize themselves by hiding behind fake accounts and dehumanize victims by causing them extreme emotional distress. This emotional destress causes negative effects on health, behavior, and personal relationships. A study done by the International Academy for Suicide Research found that victims of cyberbullying are almost twice as likely as non-victims to have attempted suicide. </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3149739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also allows students to have constant communication with their peers.</a:t>
            </a:r>
          </a:p>
          <a:p>
            <a:endParaRPr lang="en-US" dirty="0"/>
          </a:p>
          <a:p>
            <a:r>
              <a:rPr lang="en-US" dirty="0"/>
              <a:t>Social Media is a very common form of communication for college students since users can connect with others anytime and anywhere. Because of this constant connection, many students have an impulsive habitual use of social media and smartphones in general. They then become overwhelmed by content and connection demands, and it leaves them exhausted. </a:t>
            </a:r>
          </a:p>
          <a:p>
            <a:endParaRPr lang="en-US" dirty="0"/>
          </a:p>
          <a:p>
            <a:r>
              <a:rPr lang="en-US" dirty="0"/>
              <a:t>Time away from schoolwork is supposed to be used for resting and entertainment, but with Social Media Fatigue, students are using their rest time to tire and stress themselves out even more. Surprisingly, social media fatigue has been found to have very little correlation to social media use intensity, but it does correlate with communication and information overload as well as boredom proneness as seen in the table to the right. </a:t>
            </a:r>
          </a:p>
          <a:p>
            <a:endParaRPr lang="en-US" dirty="0"/>
          </a:p>
          <a:p>
            <a:r>
              <a:rPr lang="en-US" dirty="0"/>
              <a:t>Social Media Fatigue leaves students wandering through classes with extreme exhausting and limits their true academic potential.</a:t>
            </a:r>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3856820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a:t>
            </a:fld>
            <a:endParaRPr lang="en-US" dirty="0"/>
          </a:p>
        </p:txBody>
      </p:sp>
    </p:spTree>
    <p:extLst>
      <p:ext uri="{BB962C8B-B14F-4D97-AF65-F5344CB8AC3E}">
        <p14:creationId xmlns:p14="http://schemas.microsoft.com/office/powerpoint/2010/main" val="2448633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we must all ask ourselves the final question: is what technology does for us worth what it does to us?</a:t>
            </a:r>
          </a:p>
          <a:p>
            <a:endParaRPr lang="en-US" dirty="0"/>
          </a:p>
          <a:p>
            <a:r>
              <a:rPr lang="en-US" dirty="0"/>
              <a:t>Is answering texts while in class worth possibly dropping a whole letter grade?</a:t>
            </a:r>
          </a:p>
          <a:p>
            <a:r>
              <a:rPr lang="en-US" dirty="0"/>
              <a:t>Is cyberbullying justified by anonymity?</a:t>
            </a:r>
          </a:p>
          <a:p>
            <a:r>
              <a:rPr lang="en-US" dirty="0"/>
              <a:t>And is social media worth the constant exhaustion?</a:t>
            </a:r>
          </a:p>
          <a:p>
            <a:endParaRPr lang="en-US" dirty="0"/>
          </a:p>
          <a:p>
            <a:r>
              <a:rPr lang="en-US" dirty="0"/>
              <a:t>My personal answer to all these questions is no. As students we should let technology play a driving force in educational advancement but be constantly be aware of its negative impacts so that we don’t allow it to take away our humanity and limit our educational potential. </a:t>
            </a:r>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3197303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CONCLUSION</a:t>
            </a:r>
          </a:p>
          <a:p>
            <a:r>
              <a:rPr lang="en-US" b="1" dirty="0"/>
              <a:t>So by drawing the line I mean specifically between progress versus ethics at the dev stage of software so -&gt;</a:t>
            </a:r>
          </a:p>
          <a:p>
            <a:r>
              <a:rPr lang="en-US" b="1" dirty="0"/>
              <a:t>Ethical AI: </a:t>
            </a:r>
            <a:r>
              <a:rPr lang="en-US" b="0" dirty="0"/>
              <a:t>If the AI is going to be in an environment where an ethical dilemma could occur then the development process needs to be centered around ethics and protecting humans (i.e., a self driving car needs ethics, a simple prediction algorithm does not), this refers to AGI (</a:t>
            </a:r>
            <a:r>
              <a:rPr lang="en-US" b="1" dirty="0"/>
              <a:t>Will talk about AGI in next slides</a:t>
            </a:r>
            <a:r>
              <a:rPr lang="en-US" b="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TWO MAIN POINTS:</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AI Ability: </a:t>
            </a:r>
            <a:r>
              <a:rPr lang="en-US" b="0" dirty="0"/>
              <a:t>As the capabilities of AI increases so does the responsibility of developers to take more care in what they create (i.e., creating terminator for the sake of creating terminator is not ok) [</a:t>
            </a:r>
            <a:r>
              <a:rPr lang="en-US" b="1" dirty="0"/>
              <a:t>SUPPORT ON SLIDE2</a:t>
            </a:r>
            <a:r>
              <a:rPr lang="en-US" b="0" dirty="0"/>
              <a:t>]</a:t>
            </a:r>
            <a:br>
              <a:rPr lang="en-US" b="0" dirty="0"/>
            </a:br>
            <a:r>
              <a:rPr lang="en-US" b="1" dirty="0"/>
              <a:t>AI Misuse: </a:t>
            </a:r>
            <a:r>
              <a:rPr lang="en-US" b="0" dirty="0"/>
              <a:t>AI that could potentially be misused by a human needs to have some safeguards in place for it falling into the wrong hands (i.e., a voice mimicking software being used to act as another person) [</a:t>
            </a:r>
            <a:r>
              <a:rPr lang="en-US" b="1" dirty="0"/>
              <a:t>SUPPORT ON SLIDE 3</a:t>
            </a:r>
            <a:r>
              <a:rPr lang="en-US" b="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So, I will focus on these two points as reasons why we need to have ethical driven development with the current state of AI</a:t>
            </a:r>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3150550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HIGHLIGHTING AI “ERRORS” THAT POINT TO REQUIREMENT OF ETHICAL DRIVEN DEVELOPMENT</a:t>
            </a:r>
          </a:p>
          <a:p>
            <a:r>
              <a:rPr lang="en-US" b="1" dirty="0"/>
              <a:t>Distinction between AGI and AI: </a:t>
            </a:r>
            <a:r>
              <a:rPr lang="en-US" b="0" dirty="0"/>
              <a:t>The typical AI that we know is when a piece of software is very good at a specific task, i.e. : the </a:t>
            </a:r>
            <a:r>
              <a:rPr lang="en-US" b="0" dirty="0" err="1"/>
              <a:t>DeepBlue</a:t>
            </a:r>
            <a:r>
              <a:rPr lang="en-US" b="0" dirty="0"/>
              <a:t> computer that beat Garry Kasparov in Chess cannot play checkers. AGI is when software can/attempts to mimic human intelligence: Could learn to play both checkers and chess and learn optimal strategy -&gt; more dangerous [1] </a:t>
            </a:r>
            <a:r>
              <a:rPr lang="en-US" b="1" dirty="0"/>
              <a:t>AGI NEEDS ETHICAL DRIVEN DEVELOPMENT -&gt; AI MAY NOT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Trolley Problem: </a:t>
            </a:r>
            <a:r>
              <a:rPr lang="en-US" b="0" dirty="0"/>
              <a:t>A good example of AI ethics is the trolley problem, which is an ethical dilemma of what to do when choosing between two options that both cause some type of harm, generally the example is a driver choosing between hitting a crossing pedestrian or going into oncoming traffic. As you can see this becomes a clear dilemma, what to do in this case?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Explicit moral reasoners: </a:t>
            </a:r>
            <a:r>
              <a:rPr lang="en-US" b="0" dirty="0"/>
              <a:t>AI that thinks and makes decisions based on in its environment (self driving cars good example) need to be able to “think” in the moral sense and make proper ethical decisions</a:t>
            </a:r>
            <a:endParaRPr lang="en-US" b="1"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endParaRPr lang="en-US" b="0" dirty="0"/>
          </a:p>
          <a:p>
            <a:endParaRPr lang="en-US" b="1"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3536106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HIGHLIGHTING HUMAN “ERRORS” THAT POINT TO REQUIREMENT OF ETHICAL DRIVEN DEVELOPMENT</a:t>
            </a:r>
          </a:p>
          <a:p>
            <a:r>
              <a:rPr lang="en-US" b="1" dirty="0"/>
              <a:t>AI becoming weaponized: </a:t>
            </a:r>
            <a:r>
              <a:rPr lang="en-US" b="0" dirty="0"/>
              <a:t>With access to AI resources increasing (making it easier to learn about AI), the possibilities of AI increasing, and people caring more about progress over ethics the threat of AI becoming weaponized becomes more prevalent. An example of humans weaponizing AI is in the picture. This is the logo of the company that created Skynet from the movie terminator which was the company that created the neural net used to control all the terminator bots </a:t>
            </a:r>
            <a:r>
              <a:rPr lang="en-US" b="1" dirty="0"/>
              <a:t>HUMANS MISUING AI LEADING TO WORST CASE OF AI CONTROLLING HUMANS</a:t>
            </a:r>
          </a:p>
          <a:p>
            <a:r>
              <a:rPr lang="en-US" b="1" dirty="0"/>
              <a:t>Bypassing software security: </a:t>
            </a:r>
            <a:r>
              <a:rPr lang="en-US" b="0" dirty="0"/>
              <a:t>Trend Micro antivirus released a report that discussed how criminals used AI to bypass email spam filters convincing the AI filtering your inbox that their spam emails were not spam </a:t>
            </a:r>
            <a:r>
              <a:rPr lang="en-US" b="1" dirty="0"/>
              <a:t>HUMANS MISUSING AI</a:t>
            </a:r>
            <a:endParaRPr lang="en-US" b="0" dirty="0"/>
          </a:p>
          <a:p>
            <a:r>
              <a:rPr lang="en-US" b="1" dirty="0"/>
              <a:t>Singularity Net: </a:t>
            </a:r>
            <a:r>
              <a:rPr lang="en-US" b="0" dirty="0"/>
              <a:t>Singular net is a blockchain company with the goal in mind of creating a blockchain used for the monetization of AI services -&gt; again showing how the access to AI is becoming easier and easier which will lead to an increase of potential criminal activities with AI</a:t>
            </a:r>
            <a:endParaRPr lang="en-US" b="1" dirty="0"/>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2899857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SOLUTION: HOW TO PUT IN ETHICAL DRIVEN DEVELOPMENT &amp; CURRENT STATE OF EDD</a:t>
            </a:r>
          </a:p>
          <a:p>
            <a:r>
              <a:rPr lang="en-US" b="1" dirty="0"/>
              <a:t>Goal: </a:t>
            </a:r>
            <a:r>
              <a:rPr lang="en-US" b="0" dirty="0"/>
              <a:t>Have AI be able to think like a human in ethical scenarios</a:t>
            </a:r>
            <a:endParaRPr lang="en-US" b="1" dirty="0"/>
          </a:p>
          <a:p>
            <a:r>
              <a:rPr lang="en-US" b="1" dirty="0"/>
              <a:t>Ethical differences: </a:t>
            </a:r>
            <a:r>
              <a:rPr lang="en-US" b="0" dirty="0"/>
              <a:t>MIT</a:t>
            </a:r>
            <a:r>
              <a:rPr lang="en-US" b="1" dirty="0"/>
              <a:t> </a:t>
            </a:r>
            <a:r>
              <a:rPr lang="en-US" b="0" dirty="0"/>
              <a:t>moral machine showed that Japan and China were more likely to save the elderly over a young compared to other countries (Trolley problem)</a:t>
            </a:r>
            <a:endParaRPr lang="en-US" b="1" dirty="0"/>
          </a:p>
          <a:p>
            <a:r>
              <a:rPr lang="en-US" b="1" dirty="0"/>
              <a:t>Two approaches: </a:t>
            </a:r>
            <a:r>
              <a:rPr lang="en-US" dirty="0"/>
              <a:t>Explicitly program in the ethical theory -&gt; leads to eventual ethical dilemma (). Other approach to program machines to learn inexplicitly from humans. -&gt;NVIDIA driverless car able to learn how to drive after viewing 72hrs of a human driving -&gt; However generally not able to model every situation so would take immense amounts of data to properly train (Supervised versus unsupervised machine learning)</a:t>
            </a:r>
          </a:p>
          <a:p>
            <a:r>
              <a:rPr lang="en-US" b="1" dirty="0"/>
              <a:t>Future: </a:t>
            </a:r>
            <a:r>
              <a:rPr lang="en-US" dirty="0"/>
              <a:t>Ideally AGI &amp; AI will be able to make the correct ethical decision like a human's thinking process as the ability for technology to model human behavior improves</a:t>
            </a:r>
          </a:p>
          <a:p>
            <a:r>
              <a:rPr lang="en-US" b="1" dirty="0"/>
              <a:t>Current computational limits: </a:t>
            </a:r>
            <a:r>
              <a:rPr lang="en-US" b="0" dirty="0"/>
              <a:t>Currently in AI the most model most like human thought is a neural network, which takes inspiration from the human brain. However, these models are complex and are still unable to model the human brain since the amount of computational power needed is far beyond any hardware we have now (“</a:t>
            </a:r>
            <a:r>
              <a:rPr lang="en-US" dirty="0"/>
              <a:t>The human brain has phenomenal processing power, far beyond that even of supercomputers today” [5])</a:t>
            </a:r>
          </a:p>
          <a:p>
            <a:r>
              <a:rPr lang="en-US" b="1" dirty="0"/>
              <a:t>Future computational power: </a:t>
            </a:r>
            <a:r>
              <a:rPr lang="en-US" b="0" dirty="0"/>
              <a:t>The brains power comes from its ability to do an incredible number of “operations” in parallel very quickly whereas a computer simulate parallelism, however there is work on models such as DNN that are being pushed to their limits to possibly attain near human like ability</a:t>
            </a:r>
            <a:endParaRPr lang="en-US" b="1" dirty="0"/>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1418265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with neurostimulators must have a system for group consent with trusted individuals, once implanted with a medical neurostimulators.</a:t>
            </a:r>
          </a:p>
          <a:p>
            <a:r>
              <a:rPr lang="en-US" dirty="0"/>
              <a:t>Those undergoing treatment must be observed by family, friends, or peers for behavior or memory changes. This can include the patient as well, if they’re able.</a:t>
            </a:r>
          </a:p>
          <a:p>
            <a:r>
              <a:rPr lang="en-US" dirty="0"/>
              <a:t>If these changes impact the patient’s life in a significant manner, they must be reported to the prescribing doctor. </a:t>
            </a:r>
          </a:p>
          <a:p>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680254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Neuroprosthetic</a:t>
            </a:r>
            <a:r>
              <a:rPr lang="en-US" dirty="0"/>
              <a:t> is a device designed to regulate impaired portions of the nervous system.</a:t>
            </a:r>
          </a:p>
          <a:p>
            <a:r>
              <a:rPr lang="en-US" dirty="0"/>
              <a:t>DBS stands for Deep Brain Stimulation. </a:t>
            </a:r>
          </a:p>
          <a:p>
            <a:r>
              <a:rPr lang="en-US" dirty="0"/>
              <a:t>BCIs, or brain computer interfaces are designed to create a communication pathway between the brain and a computing device.</a:t>
            </a:r>
          </a:p>
          <a:p>
            <a:r>
              <a:rPr lang="en-US" dirty="0"/>
              <a:t>DBS utilizes a neurostimulator invasively implanted in the brain to treat various disorders, such as Parkinson’s, epilepsy, and major depressive disorders.</a:t>
            </a:r>
          </a:p>
          <a:p>
            <a:r>
              <a:rPr lang="en-US" dirty="0"/>
              <a:t>While some BCI’s and </a:t>
            </a:r>
            <a:r>
              <a:rPr lang="en-US" dirty="0" err="1"/>
              <a:t>neuroprosthetics</a:t>
            </a:r>
            <a:r>
              <a:rPr lang="en-US" dirty="0"/>
              <a:t> are designed to only send signals into a user’s nervous system minorly, such as the cochlear implant, or hearing implant, for the purpose of this presentation we will be focusing on how deep brain neurostimulators affect the brain and personality.</a:t>
            </a:r>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918374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a:t>
            </a:r>
            <a:r>
              <a:rPr lang="en-US" dirty="0" err="1"/>
              <a:t>neuroprosthetic</a:t>
            </a:r>
            <a:r>
              <a:rPr lang="en-US" dirty="0"/>
              <a:t> is successful in treating a diagnosed disorder, it may in turn create additional side effects, both directly and indirectly. Four themes tended to emerge from successful </a:t>
            </a:r>
            <a:r>
              <a:rPr lang="en-US" dirty="0" err="1"/>
              <a:t>neuroprosthetic</a:t>
            </a:r>
            <a:r>
              <a:rPr lang="en-US" dirty="0"/>
              <a:t> treatments. </a:t>
            </a:r>
          </a:p>
          <a:p>
            <a:endParaRPr lang="en-US" dirty="0"/>
          </a:p>
          <a:p>
            <a:r>
              <a:rPr lang="en-US" i="1" dirty="0">
                <a:effectLst/>
              </a:rPr>
              <a:t>Control over device function</a:t>
            </a:r>
            <a:r>
              <a:rPr lang="en-US" dirty="0">
                <a:effectLst/>
              </a:rPr>
              <a:t>: differing types of control over DBS device settings and risks and benefits of control, (such as discussing open vs. closed loop DBS)</a:t>
            </a:r>
          </a:p>
          <a:p>
            <a:r>
              <a:rPr lang="en-US" dirty="0">
                <a:effectLst/>
              </a:rPr>
              <a:t>• </a:t>
            </a:r>
            <a:r>
              <a:rPr lang="en-US" i="1" dirty="0">
                <a:effectLst/>
              </a:rPr>
              <a:t>Authentic self</a:t>
            </a:r>
            <a:r>
              <a:rPr lang="en-US" dirty="0">
                <a:effectLst/>
              </a:rPr>
              <a:t>: The capability of a DBS device to allow expression of authentic self.</a:t>
            </a:r>
          </a:p>
          <a:p>
            <a:r>
              <a:rPr lang="en-US" dirty="0">
                <a:effectLst/>
              </a:rPr>
              <a:t>• </a:t>
            </a:r>
            <a:r>
              <a:rPr lang="en-US" i="1" dirty="0">
                <a:effectLst/>
              </a:rPr>
              <a:t>Relationship effects</a:t>
            </a:r>
            <a:r>
              <a:rPr lang="en-US" dirty="0">
                <a:effectLst/>
              </a:rPr>
              <a:t>: The impact of a DBS device on relationships with family, medical personnel, and researchers.</a:t>
            </a:r>
          </a:p>
          <a:p>
            <a:r>
              <a:rPr lang="en-US" dirty="0">
                <a:effectLst/>
              </a:rPr>
              <a:t>• </a:t>
            </a:r>
            <a:r>
              <a:rPr lang="en-US" i="1" dirty="0">
                <a:effectLst/>
              </a:rPr>
              <a:t>Meaningful consent</a:t>
            </a:r>
            <a:r>
              <a:rPr lang="en-US" dirty="0">
                <a:effectLst/>
              </a:rPr>
              <a:t>: effective communication of complex information, the framing of realistic expectations, and attention to cognitive and affective impairments.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2289504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a neurostimulator’s effects results in negative outcomes, then it must be reported.</a:t>
            </a:r>
          </a:p>
          <a:p>
            <a:r>
              <a:rPr lang="en-US" sz="1200" dirty="0"/>
              <a:t>But if the neurostimulator’s changes a patient for the positive unexpectedly, other than the expected result of the treatment, should it be reported?</a:t>
            </a:r>
          </a:p>
          <a:p>
            <a:r>
              <a:rPr lang="en-US" sz="1200" dirty="0"/>
              <a:t>In that case, what is the definition of positive and negative in the patient’s view? The doctor’s? Peers, friends, and family?</a:t>
            </a:r>
          </a:p>
          <a:p>
            <a:r>
              <a:rPr lang="en-US" sz="1200" dirty="0"/>
              <a:t>The use of a neurostimulator may lead to a sense of loss of control, or that the device is influencing their decisions. In turn, it may become an automatic, inappropriate solution for other mental changes from friends, family, and peers. “Feeling sad? Adjust the DBS device!” while in truth a patient’s sadness may hold a different cause. </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42970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identity of a person is naturally dynamic. Dramatic events or experiences in life can affect the cognitive-narrative of a person’s relational identity, between the past identity and the present identity.</a:t>
            </a:r>
          </a:p>
          <a:p>
            <a:r>
              <a:rPr lang="en-US" dirty="0"/>
              <a:t>Neurostimulators can currently affect the identity, and the expression of personality, but still allows for the patient to control their actions, have agency, and associate their past and present identity, such as before the implant-self and after the implant self. For example, medications can affect how a person behaves, such as ADHD medication, or Anti-Depressants, but the individual taking those medications can still associate their past self and identify how they arrived at their present self. </a:t>
            </a:r>
          </a:p>
          <a:p>
            <a:r>
              <a:rPr lang="en-US" dirty="0"/>
              <a:t>Just a tentative example: I am Francis Coghlan, diagnosed with depression. I am then put on medication for anti-depressants, which increases my mood towards positivity and treats my depression. And yet I still claim that I am Francis Coghlan, because I still remember my past identity, and can recognize what changed between my past identity and my current identity: that I am now taking antidepressants. Thus, I am still Francis Coghlan. Of course, Neurostimulators are a more extreme example. </a:t>
            </a:r>
          </a:p>
          <a:p>
            <a:r>
              <a:rPr lang="en-US" dirty="0"/>
              <a:t>It is only when a neurostimulator prevents a patient from contributing to the formation of the relational, dynamic identity is when it is a threat to identity. Or in other words, if the neurostimulator prevents a person from comparing their past self with their present self or generates changes towards the negative without the patient’s input, is when it is a threat to identity.</a:t>
            </a:r>
          </a:p>
        </p:txBody>
      </p:sp>
      <p:sp>
        <p:nvSpPr>
          <p:cNvPr id="4" name="Slide Number Placeholder 3"/>
          <p:cNvSpPr>
            <a:spLocks noGrp="1"/>
          </p:cNvSpPr>
          <p:nvPr>
            <p:ph type="sldNum" sz="quarter" idx="5"/>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49086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ADD QUIZ AS BACKUP IF CLASS DISCUSSION</a:t>
            </a:r>
            <a:r>
              <a:rPr lang="en-US" baseline="0" dirty="0">
                <a:latin typeface="Arial" charset="0"/>
                <a:ea typeface="ＭＳ Ｐゴシック" charset="-128"/>
                <a:cs typeface="ＭＳ Ｐゴシック" charset="-128"/>
              </a:rPr>
              <a:t> NOT LONG ENOUGH</a:t>
            </a: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1815746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The Game Of Trust - NICKY CASE</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ncase.me</a:t>
            </a:r>
            <a:r>
              <a:rPr lang="en-US" dirty="0">
                <a:latin typeface="Arial" charset="0"/>
                <a:ea typeface="ＭＳ Ｐゴシック" charset="-128"/>
                <a:cs typeface="ＭＳ Ｐゴシック" charset="-128"/>
              </a:rPr>
              <a:t>/trust/</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40</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 error of </a:t>
            </a:r>
            <a:r>
              <a:rPr lang="en-US" i="1" dirty="0"/>
              <a:t>commission</a:t>
            </a:r>
            <a:r>
              <a:rPr lang="en-US" dirty="0"/>
              <a:t> is one where the person responds where they should not. This is compared to an error of </a:t>
            </a:r>
            <a:r>
              <a:rPr lang="en-US" i="1" dirty="0"/>
              <a:t>omission</a:t>
            </a:r>
            <a:r>
              <a:rPr lang="en-US" dirty="0"/>
              <a:t>, where the person fails to respond when they should.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many people </a:t>
            </a:r>
            <a:r>
              <a:rPr lang="en-US"/>
              <a:t>in ACM</a:t>
            </a:r>
            <a:r>
              <a:rPr lang="en-US" baseline="0"/>
              <a:t> or IEEE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Release Game or Not</a:t>
            </a:r>
            <a:r>
              <a:rPr lang="en-US" baseline="0" dirty="0"/>
              <a:t> Debate</a:t>
            </a:r>
          </a:p>
          <a:p>
            <a:endParaRPr lang="en-US" dirty="0"/>
          </a:p>
          <a:p>
            <a:r>
              <a:rPr lang="en-US" dirty="0"/>
              <a:t>Chapter 9 In-class Exercises # 24.</a:t>
            </a:r>
          </a:p>
          <a:p>
            <a:r>
              <a:rPr lang="en-US" dirty="0"/>
              <a:t>Should the company produce the game?</a:t>
            </a:r>
          </a:p>
          <a:p>
            <a:endParaRPr lang="en-US" dirty="0"/>
          </a:p>
          <a:p>
            <a:r>
              <a:rPr lang="en-US" dirty="0"/>
              <a:t>Use the SWE Code Of Ethics as the basis for your argument.</a:t>
            </a: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276899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1 Page Paper Ideas:</a:t>
            </a:r>
          </a:p>
          <a:p>
            <a:pPr marL="228600" indent="-228600" eaLnBrk="1" hangingPunct="1">
              <a:buFont typeface="+mj-lt"/>
              <a:buAutoNum type="arabicPeriod"/>
            </a:pPr>
            <a:r>
              <a:rPr lang="en-US" dirty="0">
                <a:latin typeface="Arial" pitchFamily="-109" charset="0"/>
                <a:ea typeface="ＭＳ Ｐゴシック" pitchFamily="-109" charset="-128"/>
                <a:cs typeface="ＭＳ Ｐゴシック" pitchFamily="-109" charset="-128"/>
              </a:rPr>
              <a:t>For Good - </a:t>
            </a:r>
            <a:r>
              <a:rPr lang="en-US" dirty="0">
                <a:ea typeface="ＭＳ Ｐゴシック" pitchFamily="-109" charset="-128"/>
                <a:cs typeface="ＭＳ Ｐゴシック" pitchFamily="-109" charset="-128"/>
              </a:rPr>
              <a:t>How will you use your computing related education to do good in the world?</a:t>
            </a:r>
          </a:p>
          <a:p>
            <a:pPr marL="228600" indent="-228600" eaLnBrk="1" hangingPunct="1">
              <a:buFont typeface="+mj-lt"/>
              <a:buAutoNum type="arabicPeriod"/>
            </a:pPr>
            <a:r>
              <a:rPr lang="en-US" baseline="0" dirty="0">
                <a:ea typeface="ＭＳ Ｐゴシック" pitchFamily="-109" charset="-128"/>
                <a:cs typeface="ＭＳ Ｐゴシック" pitchFamily="-109" charset="-128"/>
              </a:rPr>
              <a:t>Dark Net - Is </a:t>
            </a:r>
            <a:r>
              <a:rPr lang="en-US" baseline="0" dirty="0">
                <a:ea typeface="+mn-ea"/>
                <a:cs typeface="+mn-cs"/>
              </a:rPr>
              <a:t>t</a:t>
            </a:r>
            <a:r>
              <a:rPr lang="en-US" dirty="0"/>
              <a:t>he Dark Net good or bad?</a:t>
            </a:r>
          </a:p>
          <a:p>
            <a:pPr marL="228600" indent="-228600" eaLnBrk="1" hangingPunct="1">
              <a:buFont typeface="+mj-lt"/>
              <a:buAutoNum type="arabicPeriod"/>
            </a:pPr>
            <a:r>
              <a:rPr lang="en-US" dirty="0"/>
              <a:t>Does computerized automation help the economy or society?</a:t>
            </a:r>
          </a:p>
          <a:p>
            <a:pPr marL="228600" indent="-228600" eaLnBrk="1" hangingPunct="1">
              <a:buFont typeface="+mj-lt"/>
              <a:buAutoNum type="arabicPeriod"/>
            </a:pPr>
            <a:r>
              <a:rPr lang="en-US" dirty="0"/>
              <a:t>What should computerized automated be applied to next?</a:t>
            </a:r>
          </a:p>
          <a:p>
            <a:pPr marL="228600" indent="-228600" eaLnBrk="1" hangingPunct="1">
              <a:buFont typeface="+mj-lt"/>
              <a:buAutoNum type="arabicPeriod"/>
            </a:pPr>
            <a:r>
              <a:rPr lang="en-US" dirty="0"/>
              <a:t>If productivity has increased so much, why are we working so hard? </a:t>
            </a:r>
            <a:r>
              <a:rPr lang="en-US" i="1" dirty="0"/>
              <a:t>Should</a:t>
            </a:r>
            <a:r>
              <a:rPr lang="en-US" dirty="0"/>
              <a:t> we?</a:t>
            </a:r>
          </a:p>
          <a:p>
            <a:pPr marL="228600" indent="-228600" eaLnBrk="1" hangingPunct="1">
              <a:buFont typeface="+mj-lt"/>
              <a:buAutoNum type="arabicPeriod"/>
            </a:pPr>
            <a:r>
              <a:rPr lang="en-US" dirty="0"/>
              <a:t>What job skills will survive computerized automation?</a:t>
            </a:r>
          </a:p>
          <a:p>
            <a:pPr lvl="0" eaLnBrk="1" hangingPunct="1"/>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Show WPI and/or corporate code of ethics.</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rPr dirty="0"/>
              <a:t>- Different levels of AI already surround us and are used in several parts of our daily lives</a:t>
            </a:r>
          </a:p>
          <a:p>
            <a:r>
              <a:rPr dirty="0"/>
              <a:t>	- Examples of this are the greyed-out predictions after the word your typing based off of previous texts you’ve sent</a:t>
            </a:r>
          </a:p>
          <a:p>
            <a:r>
              <a:rPr dirty="0"/>
              <a:t>	- Products that are recommended to you when you buy something based off of shopping habits</a:t>
            </a:r>
          </a:p>
          <a:p>
            <a:r>
              <a:rPr dirty="0"/>
              <a:t>	- Playlists for you based on songs you’ve liked or listened to in the past</a:t>
            </a:r>
          </a:p>
          <a:p>
            <a:pPr marL="120315" indent="-120315">
              <a:buSzPct val="100000"/>
              <a:buChar char="-"/>
            </a:pPr>
            <a:r>
              <a:rPr dirty="0"/>
              <a:t>It is advancing and expanding throughout many fields today, two of which are the security &amp; defense industries</a:t>
            </a:r>
          </a:p>
          <a:p>
            <a:pPr marL="120315" indent="-120315">
              <a:buSzPct val="100000"/>
              <a:buChar char="-"/>
            </a:pPr>
            <a:r>
              <a:rPr dirty="0"/>
              <a:t>In the defense industry it’s currently used anywhere from guiding basic robots to controlling full autonomous weapons systems</a:t>
            </a:r>
          </a:p>
          <a:p>
            <a:pPr marL="120315" indent="-120315">
              <a:buSzPct val="100000"/>
              <a:buChar char="-"/>
            </a:pPr>
            <a:r>
              <a:rPr dirty="0"/>
              <a:t>Question to be asked is, knowing that AI will continue its implementation into these fields, where should the line be drawn?</a:t>
            </a:r>
          </a:p>
          <a:p>
            <a:pPr marL="120315" indent="-120315">
              <a:buSzPct val="100000"/>
              <a:buChar char="-"/>
            </a:pPr>
            <a:r>
              <a:rPr dirty="0"/>
              <a:t>Consequently, knowing that the progress of machine learning is necessary for our growth, we must ensure that guidelines are put into place to prevent this technology from getting out of hand</a:t>
            </a:r>
          </a:p>
        </p:txBody>
      </p:sp>
    </p:spTree>
    <p:extLst>
      <p:ext uri="{BB962C8B-B14F-4D97-AF65-F5344CB8AC3E}">
        <p14:creationId xmlns:p14="http://schemas.microsoft.com/office/powerpoint/2010/main" val="267309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120315" indent="-120315">
              <a:buSzPct val="100000"/>
              <a:buChar char="-"/>
            </a:pPr>
            <a:r>
              <a:t>Brief summary on the types of AI that are used today-</a:t>
            </a:r>
          </a:p>
          <a:p>
            <a:pPr marL="120315" indent="-120315">
              <a:buSzPct val="100000"/>
              <a:buChar char="-"/>
            </a:pPr>
            <a:r>
              <a:t>Narrow AI, which is used for the accomplishment of single, often repetitive tasks, which due to their basic yet time consuming nature makes it very easy for machines to often handle these tasks more efficiently than people</a:t>
            </a:r>
          </a:p>
          <a:p>
            <a:pPr marL="120315" indent="-120315">
              <a:buSzPct val="100000"/>
              <a:buChar char="-"/>
            </a:pPr>
            <a:r>
              <a:t>Second kind is Artificial General Intelligence (or AGI), which is intelligence that resembles a person’s ability to conduct complex tasks while using multiple sensory inputs</a:t>
            </a:r>
          </a:p>
          <a:p>
            <a:pPr marL="120315" indent="-120315">
              <a:buSzPct val="100000"/>
              <a:buChar char="-"/>
            </a:pPr>
            <a:r>
              <a:t>This is still much harder for AI, which is currently not advanced enough to process many real-world things the way people do</a:t>
            </a:r>
          </a:p>
          <a:p>
            <a:pPr marL="501315" lvl="1" indent="-120315">
              <a:buSzPct val="100000"/>
              <a:buChar char="-"/>
            </a:pPr>
            <a:r>
              <a:t>Example related to a previous presentation is Tesla’s self driving abilities, which Musk would like to make solely dependent on camera inputs, however cars today do not have the the processing power to achieve this yet without computers that aren’t accessible yet or the help of other sensors that require less neural analyzing to work such as radar or lidar</a:t>
            </a:r>
          </a:p>
          <a:p>
            <a:r>
              <a:t>- This means that we are still very far from achieving full AGI, with some professionals even saying it’s creation isn’t even a definite and it may never actually be created at all</a:t>
            </a:r>
          </a:p>
        </p:txBody>
      </p:sp>
    </p:spTree>
    <p:extLst>
      <p:ext uri="{BB962C8B-B14F-4D97-AF65-F5344CB8AC3E}">
        <p14:creationId xmlns:p14="http://schemas.microsoft.com/office/powerpoint/2010/main" val="57804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2022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1" name="Title Text"/>
          <p:cNvSpPr txBox="1">
            <a:spLocks noGrp="1"/>
          </p:cNvSpPr>
          <p:nvPr>
            <p:ph type="title"/>
          </p:nvPr>
        </p:nvSpPr>
        <p:spPr>
          <a:prstGeom prst="rect">
            <a:avLst/>
          </a:prstGeom>
        </p:spPr>
        <p:txBody>
          <a:bodyPr/>
          <a:lstStyle/>
          <a:p>
            <a:r>
              <a:t>Title Text</a:t>
            </a:r>
          </a:p>
        </p:txBody>
      </p:sp>
      <p:sp>
        <p:nvSpPr>
          <p:cNvPr id="52" name="Body Level One…"/>
          <p:cNvSpPr txBox="1">
            <a:spLocks noGrp="1"/>
          </p:cNvSpPr>
          <p:nvPr>
            <p:ph type="body" sz="half" idx="1"/>
          </p:nvPr>
        </p:nvSpPr>
        <p:spPr>
          <a:xfrm>
            <a:off x="685800" y="1352550"/>
            <a:ext cx="3733800" cy="3352801"/>
          </a:xfrm>
          <a:prstGeom prst="rect">
            <a:avLst/>
          </a:prstGeom>
        </p:spPr>
        <p:txBody>
          <a:bodyPr/>
          <a:lstStyle>
            <a:lvl1pPr marL="114314" indent="-114314">
              <a:lnSpc>
                <a:spcPct val="120000"/>
              </a:lnSpc>
              <a:spcBef>
                <a:spcPts val="0"/>
              </a:spcBef>
              <a:defRPr sz="1000"/>
            </a:lvl1pPr>
            <a:lvl2pPr marL="342946" indent="-137177">
              <a:lnSpc>
                <a:spcPct val="120000"/>
              </a:lnSpc>
              <a:spcBef>
                <a:spcPts val="0"/>
              </a:spcBef>
              <a:defRPr sz="1000"/>
            </a:lvl2pPr>
            <a:lvl3pPr marL="558511" indent="-146976">
              <a:lnSpc>
                <a:spcPct val="120000"/>
              </a:lnSpc>
              <a:spcBef>
                <a:spcPts val="0"/>
              </a:spcBef>
              <a:defRPr sz="1000"/>
            </a:lvl3pPr>
            <a:lvl4pPr marL="788775" indent="-171472">
              <a:lnSpc>
                <a:spcPct val="120000"/>
              </a:lnSpc>
              <a:spcBef>
                <a:spcPts val="0"/>
              </a:spcBef>
              <a:defRPr sz="1000"/>
            </a:lvl4pPr>
            <a:lvl5pPr marL="1010130" indent="-187060">
              <a:lnSpc>
                <a:spcPct val="120000"/>
              </a:lnSpc>
              <a:spcBef>
                <a:spcPts val="0"/>
              </a:spcBef>
              <a:defRPr sz="1000"/>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xfrm>
            <a:off x="8913285" y="4954780"/>
            <a:ext cx="230715" cy="2311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66034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2022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2022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2022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2022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2022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2022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2022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bernardmarr.com/wp-content/uploads/2021/07/How-Tesla-Is-Using-Artificial-Intelligence-to-Create-The-Autonomous-Cars-Of-The-Future.jpg" TargetMode="External"/><Relationship Id="rId7" Type="http://schemas.openxmlformats.org/officeDocument/2006/relationships/hyperlink" Target="https://www.belfercenter.org/sites/default/files/styles/featured_image_1280x515_/public/images/publication/feature/24252345085_9cc011f4df_o.jpg?h=a5f17927&amp;itok=EU4ON5dv" TargetMode="External"/><Relationship Id="rId2" Type="http://schemas.openxmlformats.org/officeDocument/2006/relationships/hyperlink" Target="https://assets.publishing.service.gov.uk/government/uploads/system/uploads/image_data/file/112983/s960_Mosquito_gov.uk.jpg" TargetMode="External"/><Relationship Id="rId1" Type="http://schemas.openxmlformats.org/officeDocument/2006/relationships/slideLayout" Target="../slideLayouts/slideLayout2.xml"/><Relationship Id="rId6" Type="http://schemas.openxmlformats.org/officeDocument/2006/relationships/hyperlink" Target="https://www.defense.gov/News/News-Stories/Article/Article/2094085/dod-adopts-5-principles-of-artificial-intelligence-ethics/" TargetMode="External"/><Relationship Id="rId5" Type="http://schemas.openxmlformats.org/officeDocument/2006/relationships/hyperlink" Target="https://www.google.com/url?sa=i&amp;url=https%3A%2F%2Fobvious.tech%2Fen%2Fooda-vision&amp;psig=AOvVaw1bWVHHRkQGMYtxOoUZCxJl&amp;ust=1649977722029000&amp;source=images&amp;cd=vfe&amp;ved=0CAwQjRxqFwoTCPD31pOUkvcCFQAAAAAdAAAAABAK" TargetMode="External"/><Relationship Id="rId4" Type="http://schemas.openxmlformats.org/officeDocument/2006/relationships/hyperlink" Target="https://i.ytimg.com/vi/Zsf38NYzo5Q/maxresdefault.jpg"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cuments.trendmicro.com/assets/white_papers/wp-malicious-uses-and-abuses-of-artificial-intelligence.pdf" TargetMode="External"/><Relationship Id="rId2" Type="http://schemas.openxmlformats.org/officeDocument/2006/relationships/hyperlink" Target="https://link.springer.com/article/10.1007/s10892-017-9252-2" TargetMode="External"/><Relationship Id="rId1" Type="http://schemas.openxmlformats.org/officeDocument/2006/relationships/slideLayout" Target="../slideLayouts/slideLayout2.xml"/><Relationship Id="rId4" Type="http://schemas.openxmlformats.org/officeDocument/2006/relationships/hyperlink" Target="https://www.researchgate.net/profile/Jure-Zupan-3/publication/259046271_Neural_Networks_in_Chemistry/links/55112e3d0cf2ba844840ef29/Neural-Networks-in-Chemistry.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s://ncase.me/trust/"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10</a:t>
            </a:r>
            <a:br>
              <a:rPr lang="en-US" dirty="0"/>
            </a:br>
            <a:r>
              <a:rPr lang="en-US" dirty="0"/>
              <a:t>Professional Ethics</a:t>
            </a:r>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Footer Placeholder 4"/>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2022 Keith A. Pray</a:t>
            </a:r>
          </a:p>
        </p:txBody>
      </p:sp>
      <p:sp>
        <p:nvSpPr>
          <p:cNvPr id="167" name="Title 1"/>
          <p:cNvSpPr txBox="1">
            <a:spLocks noGrp="1"/>
          </p:cNvSpPr>
          <p:nvPr>
            <p:ph type="title"/>
          </p:nvPr>
        </p:nvSpPr>
        <p:spPr>
          <a:prstGeom prst="rect">
            <a:avLst/>
          </a:prstGeom>
        </p:spPr>
        <p:txBody>
          <a:bodyPr/>
          <a:lstStyle/>
          <a:p>
            <a:r>
              <a:t>Types of AI Used Today</a:t>
            </a:r>
          </a:p>
        </p:txBody>
      </p:sp>
      <p:sp>
        <p:nvSpPr>
          <p:cNvPr id="168" name="Content Placeholder 2"/>
          <p:cNvSpPr txBox="1">
            <a:spLocks noGrp="1"/>
          </p:cNvSpPr>
          <p:nvPr>
            <p:ph type="body" sz="half" idx="1"/>
          </p:nvPr>
        </p:nvSpPr>
        <p:spPr>
          <a:prstGeom prst="rect">
            <a:avLst/>
          </a:prstGeom>
        </p:spPr>
        <p:txBody>
          <a:bodyPr/>
          <a:lstStyle/>
          <a:p>
            <a:pPr marL="114315" indent="-114315">
              <a:defRPr sz="1800"/>
            </a:pPr>
            <a:r>
              <a:t>Narrow AI</a:t>
            </a:r>
          </a:p>
          <a:p>
            <a:pPr marL="320083" lvl="1" indent="-114315">
              <a:buChar char="•"/>
              <a:defRPr sz="1800"/>
            </a:pPr>
            <a:r>
              <a:t>Accomplishment of single task</a:t>
            </a:r>
          </a:p>
          <a:p>
            <a:pPr marL="114315" indent="-114315">
              <a:defRPr sz="1800"/>
            </a:pPr>
            <a:r>
              <a:t>Artificial General Intelligence (AGI) </a:t>
            </a:r>
          </a:p>
          <a:p>
            <a:pPr marL="320083" lvl="1" indent="-114315">
              <a:buChar char="•"/>
              <a:defRPr sz="1800"/>
            </a:pPr>
            <a:r>
              <a:t>Complex tasks with multiple sensory inputs [2]</a:t>
            </a:r>
          </a:p>
          <a:p>
            <a:pPr marL="320083" lvl="1" indent="-114315">
              <a:buChar char="•"/>
              <a:defRPr sz="1800"/>
            </a:pPr>
            <a:r>
              <a:t>e.x. Tesla self-driving algorithms</a:t>
            </a:r>
          </a:p>
          <a:p>
            <a:pPr marL="114315" indent="-114315">
              <a:defRPr sz="1800"/>
            </a:pPr>
            <a:r>
              <a:t>Still very far from achieving full AGI, assuming we achieve it all [3]</a:t>
            </a:r>
          </a:p>
        </p:txBody>
      </p:sp>
      <p:sp>
        <p:nvSpPr>
          <p:cNvPr id="170" name="TextBox 6"/>
          <p:cNvSpPr txBox="1"/>
          <p:nvPr/>
        </p:nvSpPr>
        <p:spPr>
          <a:xfrm>
            <a:off x="6892833" y="372337"/>
            <a:ext cx="2088243"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t>Ethan Reed</a:t>
            </a:r>
          </a:p>
        </p:txBody>
      </p:sp>
      <p:pic>
        <p:nvPicPr>
          <p:cNvPr id="171" name="Image" descr="Image"/>
          <p:cNvPicPr>
            <a:picLocks noChangeAspect="1"/>
          </p:cNvPicPr>
          <p:nvPr/>
        </p:nvPicPr>
        <p:blipFill>
          <a:blip r:embed="rId3">
            <a:extLst/>
          </a:blip>
          <a:stretch>
            <a:fillRect/>
          </a:stretch>
        </p:blipFill>
        <p:spPr>
          <a:xfrm>
            <a:off x="4634505" y="1331630"/>
            <a:ext cx="4183943" cy="2790690"/>
          </a:xfrm>
          <a:prstGeom prst="rect">
            <a:avLst/>
          </a:prstGeom>
          <a:ln w="12700">
            <a:miter lim="400000"/>
          </a:ln>
        </p:spPr>
      </p:pic>
      <p:sp>
        <p:nvSpPr>
          <p:cNvPr id="172" name="Content Placeholder 2"/>
          <p:cNvSpPr txBox="1"/>
          <p:nvPr/>
        </p:nvSpPr>
        <p:spPr>
          <a:xfrm>
            <a:off x="4553407" y="4131437"/>
            <a:ext cx="3501996" cy="3655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lnSpcReduction="10000"/>
          </a:bodyPr>
          <a:lstStyle>
            <a:lvl1pPr defTabSz="667484">
              <a:lnSpc>
                <a:spcPct val="120000"/>
              </a:lnSpc>
              <a:buClr>
                <a:srgbClr val="BCB49E"/>
              </a:buClr>
              <a:buFont typeface="Arial"/>
              <a:defRPr sz="876">
                <a:solidFill>
                  <a:srgbClr val="FFFFFF"/>
                </a:solidFill>
              </a:defRPr>
            </a:lvl1pPr>
          </a:lstStyle>
          <a:p>
            <a:r>
              <a:t>2. Tesla’s self-driving algorithm recognizing and identifying known objects through self-learning neural networks for autonomous driving</a:t>
            </a:r>
          </a:p>
        </p:txBody>
      </p:sp>
      <p:sp>
        <p:nvSpPr>
          <p:cNvPr id="2" name="Slide Number Placeholder 1">
            <a:extLst>
              <a:ext uri="{FF2B5EF4-FFF2-40B4-BE49-F238E27FC236}">
                <a16:creationId xmlns:a16="http://schemas.microsoft.com/office/drawing/2014/main" id="{ACDB477E-187E-A447-99AC-03F61FFC2DC7}"/>
              </a:ext>
            </a:extLst>
          </p:cNvPr>
          <p:cNvSpPr>
            <a:spLocks noGrp="1"/>
          </p:cNvSpPr>
          <p:nvPr>
            <p:ph type="sldNum" sz="quarter" idx="2"/>
          </p:nvPr>
        </p:nvSpPr>
        <p:spPr>
          <a:xfrm>
            <a:off x="8712485" y="4954780"/>
            <a:ext cx="431515" cy="231137"/>
          </a:xfrm>
        </p:spPr>
        <p:txBody>
          <a:bodyPr/>
          <a:lstStyle/>
          <a:p>
            <a:fld id="{86CB4B4D-7CA3-9044-876B-883B54F8677D}" type="slidenum">
              <a:rPr lang="en-US" smtClean="0"/>
              <a:t>10</a:t>
            </a:fld>
            <a:endParaRPr lang="en-US" dirty="0"/>
          </a:p>
        </p:txBody>
      </p:sp>
    </p:spTree>
    <p:extLst>
      <p:ext uri="{BB962C8B-B14F-4D97-AF65-F5344CB8AC3E}">
        <p14:creationId xmlns:p14="http://schemas.microsoft.com/office/powerpoint/2010/main" val="28768915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Footer Placeholder 4"/>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2022 Keith A. Pray</a:t>
            </a:r>
          </a:p>
        </p:txBody>
      </p:sp>
      <p:sp>
        <p:nvSpPr>
          <p:cNvPr id="177" name="Title 1"/>
          <p:cNvSpPr txBox="1">
            <a:spLocks noGrp="1"/>
          </p:cNvSpPr>
          <p:nvPr>
            <p:ph type="title"/>
          </p:nvPr>
        </p:nvSpPr>
        <p:spPr>
          <a:xfrm>
            <a:off x="685800" y="440329"/>
            <a:ext cx="7772400" cy="914401"/>
          </a:xfrm>
          <a:prstGeom prst="rect">
            <a:avLst/>
          </a:prstGeom>
        </p:spPr>
        <p:txBody>
          <a:bodyPr/>
          <a:lstStyle/>
          <a:p>
            <a:r>
              <a:t>Progression of Lethal Autonomous Weapons Systems </a:t>
            </a:r>
          </a:p>
        </p:txBody>
      </p:sp>
      <p:sp>
        <p:nvSpPr>
          <p:cNvPr id="178" name="Content Placeholder 2"/>
          <p:cNvSpPr txBox="1">
            <a:spLocks noGrp="1"/>
          </p:cNvSpPr>
          <p:nvPr>
            <p:ph type="body" sz="half" idx="1"/>
          </p:nvPr>
        </p:nvSpPr>
        <p:spPr>
          <a:xfrm>
            <a:off x="685800" y="1352550"/>
            <a:ext cx="4191000" cy="3352801"/>
          </a:xfrm>
          <a:prstGeom prst="rect">
            <a:avLst/>
          </a:prstGeom>
        </p:spPr>
        <p:txBody>
          <a:bodyPr/>
          <a:lstStyle/>
          <a:p>
            <a:pPr marL="102883" indent="-102883" defTabSz="822925">
              <a:defRPr sz="1619"/>
            </a:pPr>
            <a:r>
              <a:t>Lethal Autonomous Weapons Systems [4]</a:t>
            </a:r>
          </a:p>
          <a:p>
            <a:pPr marL="288074" lvl="1" indent="-102883" defTabSz="822925">
              <a:buChar char="•"/>
              <a:defRPr sz="1619"/>
            </a:pPr>
            <a:r>
              <a:t>Can sense environment</a:t>
            </a:r>
          </a:p>
          <a:p>
            <a:pPr marL="288074" lvl="1" indent="-102883" defTabSz="822925">
              <a:buChar char="•"/>
              <a:defRPr sz="1619"/>
            </a:pPr>
            <a:r>
              <a:t>Identify a target</a:t>
            </a:r>
          </a:p>
          <a:p>
            <a:pPr marL="288074" lvl="1" indent="-102883" defTabSz="822925">
              <a:buChar char="•"/>
              <a:defRPr sz="1619"/>
            </a:pPr>
            <a:r>
              <a:t>Chose to engage</a:t>
            </a:r>
          </a:p>
          <a:p>
            <a:pPr marL="102883" indent="-102883" defTabSz="822925">
              <a:defRPr sz="1619"/>
            </a:pPr>
            <a:r>
              <a:t>Previously used for defense</a:t>
            </a:r>
          </a:p>
          <a:p>
            <a:pPr marL="288074" lvl="1" indent="-102883" defTabSz="822925">
              <a:buChar char="•"/>
              <a:defRPr sz="1619"/>
            </a:pPr>
            <a:r>
              <a:t>landmines - ground intruders</a:t>
            </a:r>
          </a:p>
          <a:p>
            <a:pPr marL="288074" lvl="1" indent="-102883" defTabSz="822925">
              <a:buChar char="•"/>
              <a:defRPr sz="1619"/>
            </a:pPr>
            <a:r>
              <a:t>Navy’s Phalanx Close - ASMs &amp; aircrafts [5]</a:t>
            </a:r>
          </a:p>
          <a:p>
            <a:pPr marL="102883" indent="-102883" defTabSz="822925">
              <a:defRPr sz="1619"/>
            </a:pPr>
            <a:r>
              <a:t>Defensive until Kargu-2 fatalities [6]</a:t>
            </a:r>
          </a:p>
          <a:p>
            <a:pPr marL="102883" indent="-102883" defTabSz="822925">
              <a:defRPr sz="1619"/>
            </a:pPr>
            <a:r>
              <a:t>Creates problems- current offensive tech isn’t advanced enough yet</a:t>
            </a:r>
          </a:p>
        </p:txBody>
      </p:sp>
      <p:sp>
        <p:nvSpPr>
          <p:cNvPr id="180" name="TextBox 6"/>
          <p:cNvSpPr txBox="1"/>
          <p:nvPr/>
        </p:nvSpPr>
        <p:spPr>
          <a:xfrm>
            <a:off x="6892833" y="372337"/>
            <a:ext cx="2088243"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t>Ethan Reed</a:t>
            </a:r>
          </a:p>
        </p:txBody>
      </p:sp>
      <p:pic>
        <p:nvPicPr>
          <p:cNvPr id="181" name="Image" descr="Image"/>
          <p:cNvPicPr>
            <a:picLocks noChangeAspect="1"/>
          </p:cNvPicPr>
          <p:nvPr/>
        </p:nvPicPr>
        <p:blipFill>
          <a:blip r:embed="rId3">
            <a:extLst/>
          </a:blip>
          <a:srcRect l="3287" r="31564"/>
          <a:stretch>
            <a:fillRect/>
          </a:stretch>
        </p:blipFill>
        <p:spPr>
          <a:xfrm>
            <a:off x="5217015" y="1478002"/>
            <a:ext cx="3299308" cy="2848697"/>
          </a:xfrm>
          <a:prstGeom prst="rect">
            <a:avLst/>
          </a:prstGeom>
          <a:ln w="12700">
            <a:miter lim="400000"/>
          </a:ln>
        </p:spPr>
      </p:pic>
      <p:sp>
        <p:nvSpPr>
          <p:cNvPr id="182" name="Content Placeholder 2"/>
          <p:cNvSpPr txBox="1"/>
          <p:nvPr/>
        </p:nvSpPr>
        <p:spPr>
          <a:xfrm>
            <a:off x="5137542" y="4310765"/>
            <a:ext cx="2958227" cy="378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lnSpcReduction="10000"/>
          </a:bodyPr>
          <a:lstStyle>
            <a:lvl1pPr defTabSz="676627">
              <a:lnSpc>
                <a:spcPct val="120000"/>
              </a:lnSpc>
              <a:buClr>
                <a:srgbClr val="BCB49E"/>
              </a:buClr>
              <a:buFont typeface="Arial"/>
              <a:defRPr sz="888">
                <a:solidFill>
                  <a:srgbClr val="FFFFFF"/>
                </a:solidFill>
              </a:defRPr>
            </a:lvl1pPr>
          </a:lstStyle>
          <a:p>
            <a:r>
              <a:t>3. Phalanx Close-In Weapons System (CIWS) with radar-guided M61 Vulcan Gatling gun in navy training exercise </a:t>
            </a:r>
          </a:p>
        </p:txBody>
      </p:sp>
      <p:sp>
        <p:nvSpPr>
          <p:cNvPr id="2" name="Slide Number Placeholder 1">
            <a:extLst>
              <a:ext uri="{FF2B5EF4-FFF2-40B4-BE49-F238E27FC236}">
                <a16:creationId xmlns:a16="http://schemas.microsoft.com/office/drawing/2014/main" id="{A8ED8C2F-6651-8246-B37B-F2E8BBDC42EF}"/>
              </a:ext>
            </a:extLst>
          </p:cNvPr>
          <p:cNvSpPr>
            <a:spLocks noGrp="1"/>
          </p:cNvSpPr>
          <p:nvPr>
            <p:ph type="sldNum" sz="quarter" idx="2"/>
          </p:nvPr>
        </p:nvSpPr>
        <p:spPr>
          <a:xfrm>
            <a:off x="8661115" y="4954780"/>
            <a:ext cx="482885" cy="231137"/>
          </a:xfrm>
        </p:spPr>
        <p:txBody>
          <a:bodyPr/>
          <a:lstStyle/>
          <a:p>
            <a:fld id="{86CB4B4D-7CA3-9044-876B-883B54F8677D}" type="slidenum">
              <a:rPr lang="en-US" smtClean="0"/>
              <a:t>11</a:t>
            </a:fld>
            <a:endParaRPr lang="en-US" dirty="0"/>
          </a:p>
        </p:txBody>
      </p:sp>
    </p:spTree>
    <p:extLst>
      <p:ext uri="{BB962C8B-B14F-4D97-AF65-F5344CB8AC3E}">
        <p14:creationId xmlns:p14="http://schemas.microsoft.com/office/powerpoint/2010/main" val="12726509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Footer Placeholder 4"/>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2022 Keith A. Pray</a:t>
            </a:r>
          </a:p>
        </p:txBody>
      </p:sp>
      <p:sp>
        <p:nvSpPr>
          <p:cNvPr id="187" name="Title 1"/>
          <p:cNvSpPr txBox="1">
            <a:spLocks noGrp="1"/>
          </p:cNvSpPr>
          <p:nvPr>
            <p:ph type="title"/>
          </p:nvPr>
        </p:nvSpPr>
        <p:spPr>
          <a:prstGeom prst="rect">
            <a:avLst/>
          </a:prstGeom>
        </p:spPr>
        <p:txBody>
          <a:bodyPr/>
          <a:lstStyle/>
          <a:p>
            <a:r>
              <a:t>Decision Making in Modern Defense </a:t>
            </a:r>
          </a:p>
        </p:txBody>
      </p:sp>
      <p:sp>
        <p:nvSpPr>
          <p:cNvPr id="188" name="Content Placeholder 2"/>
          <p:cNvSpPr txBox="1">
            <a:spLocks noGrp="1"/>
          </p:cNvSpPr>
          <p:nvPr>
            <p:ph type="body" sz="half" idx="1"/>
          </p:nvPr>
        </p:nvSpPr>
        <p:spPr>
          <a:xfrm>
            <a:off x="685800" y="1525779"/>
            <a:ext cx="4016810" cy="3179572"/>
          </a:xfrm>
          <a:prstGeom prst="rect">
            <a:avLst/>
          </a:prstGeom>
        </p:spPr>
        <p:txBody>
          <a:bodyPr>
            <a:normAutofit lnSpcReduction="10000"/>
          </a:bodyPr>
          <a:lstStyle/>
          <a:p>
            <a:pPr marL="96024" indent="-96024" defTabSz="768064">
              <a:defRPr sz="1512"/>
            </a:pPr>
            <a:r>
              <a:t>People used to control with AI implemented into coding</a:t>
            </a:r>
          </a:p>
          <a:p>
            <a:pPr marL="268869" lvl="1" indent="-96024" defTabSz="768064">
              <a:buChar char="•"/>
              <a:defRPr sz="1512"/>
            </a:pPr>
            <a:r>
              <a:t>e.x. pilot steers plane, computer controls flaps, rudder, thruster</a:t>
            </a:r>
          </a:p>
          <a:p>
            <a:pPr marL="96024" indent="-96024" defTabSz="768064">
              <a:defRPr sz="1512"/>
            </a:pPr>
            <a:r>
              <a:t>Col. John Boyd’s decision making model- OODA loop [7]</a:t>
            </a:r>
          </a:p>
          <a:p>
            <a:pPr marL="628850" lvl="1" indent="-202130" defTabSz="768064">
              <a:buClrTx/>
              <a:buSzPct val="100000"/>
              <a:buFontTx/>
              <a:buAutoNum type="arabicPeriod"/>
              <a:defRPr sz="1512"/>
            </a:pPr>
            <a:r>
              <a:t>Observe</a:t>
            </a:r>
          </a:p>
          <a:p>
            <a:pPr marL="628850" lvl="1" indent="-202130" defTabSz="768064">
              <a:buClrTx/>
              <a:buSzPct val="100000"/>
              <a:buFontTx/>
              <a:buAutoNum type="arabicPeriod"/>
              <a:defRPr sz="1512"/>
            </a:pPr>
            <a:r>
              <a:t>Orient</a:t>
            </a:r>
          </a:p>
          <a:p>
            <a:pPr marL="628850" lvl="1" indent="-202130" defTabSz="768064">
              <a:buClrTx/>
              <a:buSzPct val="100000"/>
              <a:buFontTx/>
              <a:buAutoNum type="arabicPeriod"/>
              <a:defRPr sz="1512"/>
            </a:pPr>
            <a:r>
              <a:t>Decide</a:t>
            </a:r>
          </a:p>
          <a:p>
            <a:pPr marL="628850" lvl="1" indent="-202130" defTabSz="768064">
              <a:buClrTx/>
              <a:buSzPct val="100000"/>
              <a:buFontTx/>
              <a:buAutoNum type="arabicPeriod"/>
              <a:defRPr sz="1512"/>
            </a:pPr>
            <a:r>
              <a:t>Act</a:t>
            </a:r>
          </a:p>
          <a:p>
            <a:pPr marL="96024" indent="-96024" defTabSz="768064">
              <a:defRPr sz="1512"/>
            </a:pPr>
            <a:r>
              <a:t>Machine’s OODA loops are faster- computer necessities in life-or-death</a:t>
            </a:r>
          </a:p>
        </p:txBody>
      </p:sp>
      <p:sp>
        <p:nvSpPr>
          <p:cNvPr id="190" name="TextBox 6"/>
          <p:cNvSpPr txBox="1"/>
          <p:nvPr/>
        </p:nvSpPr>
        <p:spPr>
          <a:xfrm>
            <a:off x="6892833" y="372337"/>
            <a:ext cx="2088243"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t>Ethan Reed</a:t>
            </a:r>
          </a:p>
        </p:txBody>
      </p:sp>
      <p:pic>
        <p:nvPicPr>
          <p:cNvPr id="191" name="Image" descr="Image"/>
          <p:cNvPicPr>
            <a:picLocks noChangeAspect="1"/>
          </p:cNvPicPr>
          <p:nvPr/>
        </p:nvPicPr>
        <p:blipFill>
          <a:blip r:embed="rId3">
            <a:extLst/>
          </a:blip>
          <a:stretch>
            <a:fillRect/>
          </a:stretch>
        </p:blipFill>
        <p:spPr>
          <a:xfrm>
            <a:off x="5057416" y="1466833"/>
            <a:ext cx="3238519" cy="3238518"/>
          </a:xfrm>
          <a:prstGeom prst="rect">
            <a:avLst/>
          </a:prstGeom>
          <a:ln w="12700">
            <a:miter lim="400000"/>
          </a:ln>
        </p:spPr>
      </p:pic>
      <p:sp>
        <p:nvSpPr>
          <p:cNvPr id="2" name="Slide Number Placeholder 1">
            <a:extLst>
              <a:ext uri="{FF2B5EF4-FFF2-40B4-BE49-F238E27FC236}">
                <a16:creationId xmlns:a16="http://schemas.microsoft.com/office/drawing/2014/main" id="{BDFCEECE-0F6E-4B44-988F-C35931C01964}"/>
              </a:ext>
            </a:extLst>
          </p:cNvPr>
          <p:cNvSpPr>
            <a:spLocks noGrp="1"/>
          </p:cNvSpPr>
          <p:nvPr>
            <p:ph type="sldNum" sz="quarter" idx="2"/>
          </p:nvPr>
        </p:nvSpPr>
        <p:spPr>
          <a:xfrm>
            <a:off x="8578921" y="4954780"/>
            <a:ext cx="565079" cy="231137"/>
          </a:xfrm>
        </p:spPr>
        <p:txBody>
          <a:bodyPr/>
          <a:lstStyle/>
          <a:p>
            <a:fld id="{86CB4B4D-7CA3-9044-876B-883B54F8677D}" type="slidenum">
              <a:rPr lang="en-US" smtClean="0"/>
              <a:t>12</a:t>
            </a:fld>
            <a:endParaRPr lang="en-US"/>
          </a:p>
        </p:txBody>
      </p:sp>
    </p:spTree>
    <p:extLst>
      <p:ext uri="{BB962C8B-B14F-4D97-AF65-F5344CB8AC3E}">
        <p14:creationId xmlns:p14="http://schemas.microsoft.com/office/powerpoint/2010/main" val="110951358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Footer Placeholder 4"/>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2022 Keith A. Pray</a:t>
            </a:r>
          </a:p>
        </p:txBody>
      </p:sp>
      <p:sp>
        <p:nvSpPr>
          <p:cNvPr id="196" name="Title 1"/>
          <p:cNvSpPr txBox="1">
            <a:spLocks noGrp="1"/>
          </p:cNvSpPr>
          <p:nvPr>
            <p:ph type="title"/>
          </p:nvPr>
        </p:nvSpPr>
        <p:spPr>
          <a:xfrm>
            <a:off x="685800" y="550061"/>
            <a:ext cx="7772400" cy="914401"/>
          </a:xfrm>
          <a:prstGeom prst="rect">
            <a:avLst/>
          </a:prstGeom>
        </p:spPr>
        <p:txBody>
          <a:bodyPr/>
          <a:lstStyle/>
          <a:p>
            <a:r>
              <a:t>Ethics of Lethal Aut. Weapons systems </a:t>
            </a:r>
          </a:p>
        </p:txBody>
      </p:sp>
      <p:sp>
        <p:nvSpPr>
          <p:cNvPr id="197" name="Content Placeholder 2"/>
          <p:cNvSpPr txBox="1">
            <a:spLocks noGrp="1"/>
          </p:cNvSpPr>
          <p:nvPr>
            <p:ph type="body" idx="1"/>
          </p:nvPr>
        </p:nvSpPr>
        <p:spPr>
          <a:xfrm>
            <a:off x="685800" y="1540662"/>
            <a:ext cx="7370688" cy="3352801"/>
          </a:xfrm>
          <a:prstGeom prst="rect">
            <a:avLst/>
          </a:prstGeom>
        </p:spPr>
        <p:txBody>
          <a:bodyPr/>
          <a:lstStyle/>
          <a:p>
            <a:pPr marL="114315" indent="-114315">
              <a:lnSpc>
                <a:spcPct val="140000"/>
              </a:lnSpc>
              <a:defRPr sz="1800"/>
            </a:pPr>
            <a:r>
              <a:t>Difficulty with “autonomous target recognition” system</a:t>
            </a:r>
          </a:p>
          <a:p>
            <a:pPr marL="320083" lvl="1" indent="-114315">
              <a:lnSpc>
                <a:spcPct val="140000"/>
              </a:lnSpc>
              <a:buChar char="•"/>
              <a:defRPr sz="1800"/>
            </a:pPr>
            <a:r>
              <a:t>Object recognition- machine learning through neural networks </a:t>
            </a:r>
          </a:p>
          <a:p>
            <a:pPr marL="0" lvl="1" indent="205768">
              <a:lnSpc>
                <a:spcPct val="10000"/>
              </a:lnSpc>
              <a:buSzTx/>
              <a:buNone/>
              <a:defRPr sz="1800"/>
            </a:pPr>
            <a:endParaRPr/>
          </a:p>
          <a:p>
            <a:pPr marL="114315" indent="-114315">
              <a:lnSpc>
                <a:spcPct val="140000"/>
              </a:lnSpc>
              <a:defRPr sz="1800"/>
            </a:pPr>
            <a:r>
              <a:t>Problems recognizing military weapons/ vehicles [8]</a:t>
            </a:r>
          </a:p>
          <a:p>
            <a:pPr marL="114315" indent="-114315">
              <a:lnSpc>
                <a:spcPct val="140000"/>
              </a:lnSpc>
              <a:defRPr sz="1800"/>
            </a:pPr>
            <a:r>
              <a:t>Question of engagement- how to handle adult holding rifle vs child with toy gun</a:t>
            </a:r>
          </a:p>
          <a:p>
            <a:pPr marL="114315" indent="-114315">
              <a:lnSpc>
                <a:spcPct val="140000"/>
              </a:lnSpc>
              <a:defRPr sz="1800"/>
            </a:pPr>
            <a:r>
              <a:t>Do we pursue or risk being outmatched?</a:t>
            </a:r>
          </a:p>
        </p:txBody>
      </p:sp>
      <p:sp>
        <p:nvSpPr>
          <p:cNvPr id="199" name="TextBox 6"/>
          <p:cNvSpPr txBox="1"/>
          <p:nvPr/>
        </p:nvSpPr>
        <p:spPr>
          <a:xfrm>
            <a:off x="6892833" y="372337"/>
            <a:ext cx="2088243"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t>Ethan Reed</a:t>
            </a:r>
          </a:p>
        </p:txBody>
      </p:sp>
      <p:sp>
        <p:nvSpPr>
          <p:cNvPr id="2" name="Slide Number Placeholder 1">
            <a:extLst>
              <a:ext uri="{FF2B5EF4-FFF2-40B4-BE49-F238E27FC236}">
                <a16:creationId xmlns:a16="http://schemas.microsoft.com/office/drawing/2014/main" id="{B7D1D012-E020-AB45-A172-5F000431970B}"/>
              </a:ext>
            </a:extLst>
          </p:cNvPr>
          <p:cNvSpPr>
            <a:spLocks noGrp="1"/>
          </p:cNvSpPr>
          <p:nvPr>
            <p:ph type="sldNum" sz="quarter" idx="2"/>
          </p:nvPr>
        </p:nvSpPr>
        <p:spPr>
          <a:xfrm>
            <a:off x="8548099" y="4954780"/>
            <a:ext cx="595901" cy="231137"/>
          </a:xfrm>
        </p:spPr>
        <p:txBody>
          <a:bodyPr/>
          <a:lstStyle/>
          <a:p>
            <a:fld id="{86CB4B4D-7CA3-9044-876B-883B54F8677D}" type="slidenum">
              <a:rPr lang="en-US" smtClean="0"/>
              <a:t>13</a:t>
            </a:fld>
            <a:endParaRPr lang="en-US"/>
          </a:p>
        </p:txBody>
      </p:sp>
    </p:spTree>
    <p:extLst>
      <p:ext uri="{BB962C8B-B14F-4D97-AF65-F5344CB8AC3E}">
        <p14:creationId xmlns:p14="http://schemas.microsoft.com/office/powerpoint/2010/main" val="166611356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Footer Placeholder 4"/>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2022 Keith A. Pray</a:t>
            </a:r>
          </a:p>
        </p:txBody>
      </p:sp>
      <p:sp>
        <p:nvSpPr>
          <p:cNvPr id="204" name="Title 1"/>
          <p:cNvSpPr txBox="1">
            <a:spLocks noGrp="1"/>
          </p:cNvSpPr>
          <p:nvPr>
            <p:ph type="title"/>
          </p:nvPr>
        </p:nvSpPr>
        <p:spPr>
          <a:prstGeom prst="rect">
            <a:avLst/>
          </a:prstGeom>
        </p:spPr>
        <p:txBody>
          <a:bodyPr/>
          <a:lstStyle/>
          <a:p>
            <a:r>
              <a:t>Department of Defense’s Response </a:t>
            </a:r>
          </a:p>
        </p:txBody>
      </p:sp>
      <p:sp>
        <p:nvSpPr>
          <p:cNvPr id="205" name="Content Placeholder 2"/>
          <p:cNvSpPr txBox="1">
            <a:spLocks noGrp="1"/>
          </p:cNvSpPr>
          <p:nvPr>
            <p:ph type="body" sz="half" idx="1"/>
          </p:nvPr>
        </p:nvSpPr>
        <p:spPr>
          <a:prstGeom prst="rect">
            <a:avLst/>
          </a:prstGeom>
        </p:spPr>
        <p:txBody>
          <a:bodyPr>
            <a:normAutofit lnSpcReduction="10000"/>
          </a:bodyPr>
          <a:lstStyle/>
          <a:p>
            <a:pPr marL="114315" indent="-114315">
              <a:defRPr sz="1800"/>
            </a:pPr>
            <a:r>
              <a:t>5 principles of AI ethics for use in the military [9]</a:t>
            </a:r>
          </a:p>
          <a:p>
            <a:pPr marL="114315" indent="-114315">
              <a:defRPr sz="1800"/>
            </a:pPr>
            <a:r>
              <a:t>US Defense Department will be:</a:t>
            </a:r>
          </a:p>
          <a:p>
            <a:pPr marL="320083" lvl="1" indent="-114315">
              <a:buChar char="•"/>
              <a:defRPr sz="1800"/>
            </a:pPr>
            <a:r>
              <a:t>Responsible</a:t>
            </a:r>
          </a:p>
          <a:p>
            <a:pPr marL="320083" lvl="1" indent="-114315">
              <a:buChar char="•"/>
              <a:defRPr sz="1800"/>
            </a:pPr>
            <a:r>
              <a:t>Equitable</a:t>
            </a:r>
          </a:p>
          <a:p>
            <a:pPr marL="320083" lvl="1" indent="-114315">
              <a:buChar char="•"/>
              <a:defRPr sz="1800"/>
            </a:pPr>
            <a:r>
              <a:t>Traceable</a:t>
            </a:r>
          </a:p>
          <a:p>
            <a:pPr marL="320083" lvl="1" indent="-114315">
              <a:buChar char="•"/>
              <a:defRPr sz="1800"/>
            </a:pPr>
            <a:r>
              <a:t>Reliable</a:t>
            </a:r>
          </a:p>
          <a:p>
            <a:pPr marL="320083" lvl="1" indent="-114315">
              <a:buChar char="•"/>
              <a:defRPr sz="1800"/>
            </a:pPr>
            <a:r>
              <a:t>Governable </a:t>
            </a:r>
          </a:p>
          <a:p>
            <a:pPr marL="114315" indent="-114315">
              <a:defRPr sz="1800"/>
            </a:pPr>
            <a:r>
              <a:t>Good first step- lacking in detail &amp; open to interpretation</a:t>
            </a:r>
          </a:p>
        </p:txBody>
      </p:sp>
      <p:sp>
        <p:nvSpPr>
          <p:cNvPr id="207" name="TextBox 6"/>
          <p:cNvSpPr txBox="1"/>
          <p:nvPr/>
        </p:nvSpPr>
        <p:spPr>
          <a:xfrm>
            <a:off x="6892833" y="372337"/>
            <a:ext cx="2088243"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t>Ethan Reed</a:t>
            </a:r>
          </a:p>
        </p:txBody>
      </p:sp>
      <p:pic>
        <p:nvPicPr>
          <p:cNvPr id="208" name="Screen Shot 2022-04-13 at 2.57.22 PM.png" descr="Screen Shot 2022-04-13 at 2.57.22 PM.png"/>
          <p:cNvPicPr>
            <a:picLocks noChangeAspect="1"/>
          </p:cNvPicPr>
          <p:nvPr/>
        </p:nvPicPr>
        <p:blipFill>
          <a:blip r:embed="rId3">
            <a:extLst/>
          </a:blip>
          <a:stretch>
            <a:fillRect/>
          </a:stretch>
        </p:blipFill>
        <p:spPr>
          <a:xfrm>
            <a:off x="5136381" y="1153434"/>
            <a:ext cx="2810590" cy="3751034"/>
          </a:xfrm>
          <a:prstGeom prst="rect">
            <a:avLst/>
          </a:prstGeom>
          <a:ln w="12700">
            <a:miter lim="400000"/>
          </a:ln>
        </p:spPr>
      </p:pic>
      <p:sp>
        <p:nvSpPr>
          <p:cNvPr id="2" name="Slide Number Placeholder 1">
            <a:extLst>
              <a:ext uri="{FF2B5EF4-FFF2-40B4-BE49-F238E27FC236}">
                <a16:creationId xmlns:a16="http://schemas.microsoft.com/office/drawing/2014/main" id="{8AA90360-47CE-344E-BE3A-CA34EA6445FE}"/>
              </a:ext>
            </a:extLst>
          </p:cNvPr>
          <p:cNvSpPr>
            <a:spLocks noGrp="1"/>
          </p:cNvSpPr>
          <p:nvPr>
            <p:ph type="sldNum" sz="quarter" idx="2"/>
          </p:nvPr>
        </p:nvSpPr>
        <p:spPr>
          <a:xfrm>
            <a:off x="8640567" y="4954780"/>
            <a:ext cx="503434" cy="231137"/>
          </a:xfrm>
        </p:spPr>
        <p:txBody>
          <a:bodyPr/>
          <a:lstStyle/>
          <a:p>
            <a:fld id="{86CB4B4D-7CA3-9044-876B-883B54F8677D}" type="slidenum">
              <a:rPr lang="en-US" smtClean="0"/>
              <a:t>14</a:t>
            </a:fld>
            <a:endParaRPr lang="en-US" dirty="0"/>
          </a:p>
        </p:txBody>
      </p:sp>
    </p:spTree>
    <p:extLst>
      <p:ext uri="{BB962C8B-B14F-4D97-AF65-F5344CB8AC3E}">
        <p14:creationId xmlns:p14="http://schemas.microsoft.com/office/powerpoint/2010/main" val="25941233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Footer Placeholder 4"/>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2022 Keith A. Pray</a:t>
            </a:r>
          </a:p>
        </p:txBody>
      </p:sp>
      <p:sp>
        <p:nvSpPr>
          <p:cNvPr id="213" name="Title 1"/>
          <p:cNvSpPr txBox="1">
            <a:spLocks noGrp="1"/>
          </p:cNvSpPr>
          <p:nvPr>
            <p:ph type="title"/>
          </p:nvPr>
        </p:nvSpPr>
        <p:spPr>
          <a:xfrm>
            <a:off x="685800" y="323850"/>
            <a:ext cx="7772400" cy="914400"/>
          </a:xfrm>
          <a:prstGeom prst="rect">
            <a:avLst/>
          </a:prstGeom>
        </p:spPr>
        <p:txBody>
          <a:bodyPr/>
          <a:lstStyle/>
          <a:p>
            <a:r>
              <a:t>Where do we draw the line?</a:t>
            </a:r>
          </a:p>
        </p:txBody>
      </p:sp>
      <p:sp>
        <p:nvSpPr>
          <p:cNvPr id="214" name="Content Placeholder 2"/>
          <p:cNvSpPr txBox="1">
            <a:spLocks noGrp="1"/>
          </p:cNvSpPr>
          <p:nvPr>
            <p:ph type="body" idx="1"/>
          </p:nvPr>
        </p:nvSpPr>
        <p:spPr>
          <a:xfrm>
            <a:off x="685800" y="1123950"/>
            <a:ext cx="8381997" cy="3352801"/>
          </a:xfrm>
          <a:prstGeom prst="rect">
            <a:avLst/>
          </a:prstGeom>
        </p:spPr>
        <p:txBody>
          <a:bodyPr/>
          <a:lstStyle/>
          <a:p>
            <a:pPr marL="114315" indent="-114315">
              <a:defRPr sz="1800"/>
            </a:pPr>
            <a:r>
              <a:t>Common misconception - humans will always be relevant</a:t>
            </a:r>
          </a:p>
          <a:p>
            <a:pPr marL="114315" indent="-114315">
              <a:defRPr sz="1800"/>
            </a:pPr>
            <a:r>
              <a:t>How long until it’s necessary? Is their use justified if its to protect lives?</a:t>
            </a:r>
          </a:p>
          <a:p>
            <a:pPr marL="114315" indent="-114315">
              <a:defRPr sz="1800"/>
            </a:pPr>
            <a:r>
              <a:t>“Is it ever ok to let something that doesn’t know the value of life determine whether or not a person gets to keeps their own?” [1]</a:t>
            </a:r>
          </a:p>
        </p:txBody>
      </p:sp>
      <p:sp>
        <p:nvSpPr>
          <p:cNvPr id="216" name="TextBox 6"/>
          <p:cNvSpPr txBox="1"/>
          <p:nvPr/>
        </p:nvSpPr>
        <p:spPr>
          <a:xfrm>
            <a:off x="6892833" y="372337"/>
            <a:ext cx="2088243"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t>Ethan Reed</a:t>
            </a:r>
          </a:p>
        </p:txBody>
      </p:sp>
      <p:pic>
        <p:nvPicPr>
          <p:cNvPr id="217" name="Image" descr="Image"/>
          <p:cNvPicPr>
            <a:picLocks noChangeAspect="1"/>
          </p:cNvPicPr>
          <p:nvPr/>
        </p:nvPicPr>
        <p:blipFill>
          <a:blip r:embed="rId3">
            <a:extLst/>
          </a:blip>
          <a:srcRect t="42025"/>
          <a:stretch>
            <a:fillRect/>
          </a:stretch>
        </p:blipFill>
        <p:spPr>
          <a:xfrm>
            <a:off x="0" y="2488231"/>
            <a:ext cx="9144001" cy="2132893"/>
          </a:xfrm>
          <a:prstGeom prst="rect">
            <a:avLst/>
          </a:prstGeom>
          <a:ln w="12700">
            <a:miter lim="400000"/>
          </a:ln>
        </p:spPr>
      </p:pic>
      <p:sp>
        <p:nvSpPr>
          <p:cNvPr id="218" name="Content Placeholder 2"/>
          <p:cNvSpPr txBox="1"/>
          <p:nvPr/>
        </p:nvSpPr>
        <p:spPr>
          <a:xfrm>
            <a:off x="2043741" y="4627849"/>
            <a:ext cx="5666114" cy="4956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603478">
              <a:lnSpc>
                <a:spcPct val="120000"/>
              </a:lnSpc>
              <a:buClr>
                <a:srgbClr val="BCB49E"/>
              </a:buClr>
              <a:buFont typeface="Arial"/>
              <a:defRPr sz="792">
                <a:solidFill>
                  <a:srgbClr val="FFFFFF"/>
                </a:solidFill>
              </a:defRPr>
            </a:pPr>
            <a:r>
              <a:t>4. MQ-1 Predator and MQ-9 Reaper of the 432nd Aircraft Squadron stand idle for next mission at Creech Air Force Base, Nevada</a:t>
            </a:r>
          </a:p>
          <a:p>
            <a:pPr defTabSz="603478">
              <a:lnSpc>
                <a:spcPct val="120000"/>
              </a:lnSpc>
              <a:buClr>
                <a:srgbClr val="BCB49E"/>
              </a:buClr>
              <a:buFont typeface="Arial"/>
              <a:defRPr sz="792">
                <a:solidFill>
                  <a:srgbClr val="FFFFFF"/>
                </a:solidFill>
              </a:defRPr>
            </a:pPr>
            <a:r>
              <a:t>Both are autonomous areal vehicles that use AI for enemy surveillance/ ordinance targeting</a:t>
            </a:r>
          </a:p>
        </p:txBody>
      </p:sp>
      <p:sp>
        <p:nvSpPr>
          <p:cNvPr id="2" name="Slide Number Placeholder 1">
            <a:extLst>
              <a:ext uri="{FF2B5EF4-FFF2-40B4-BE49-F238E27FC236}">
                <a16:creationId xmlns:a16="http://schemas.microsoft.com/office/drawing/2014/main" id="{1CB174DC-2F05-784F-B7A1-617D0356041C}"/>
              </a:ext>
            </a:extLst>
          </p:cNvPr>
          <p:cNvSpPr>
            <a:spLocks noGrp="1"/>
          </p:cNvSpPr>
          <p:nvPr>
            <p:ph type="sldNum" sz="quarter" idx="2"/>
          </p:nvPr>
        </p:nvSpPr>
        <p:spPr>
          <a:xfrm>
            <a:off x="8548099" y="4933724"/>
            <a:ext cx="595901" cy="252194"/>
          </a:xfrm>
        </p:spPr>
        <p:txBody>
          <a:bodyPr/>
          <a:lstStyle/>
          <a:p>
            <a:fld id="{86CB4B4D-7CA3-9044-876B-883B54F8677D}" type="slidenum">
              <a:rPr lang="en-US" smtClean="0"/>
              <a:t>15</a:t>
            </a:fld>
            <a:endParaRPr lang="en-US" dirty="0"/>
          </a:p>
        </p:txBody>
      </p:sp>
    </p:spTree>
    <p:extLst>
      <p:ext uri="{BB962C8B-B14F-4D97-AF65-F5344CB8AC3E}">
        <p14:creationId xmlns:p14="http://schemas.microsoft.com/office/powerpoint/2010/main" val="205030477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Footer Placeholder 3"/>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2022 Keith A. Pray</a:t>
            </a:r>
          </a:p>
        </p:txBody>
      </p:sp>
      <p:sp>
        <p:nvSpPr>
          <p:cNvPr id="223" name="Title 1"/>
          <p:cNvSpPr txBox="1">
            <a:spLocks noGrp="1"/>
          </p:cNvSpPr>
          <p:nvPr>
            <p:ph type="title"/>
          </p:nvPr>
        </p:nvSpPr>
        <p:spPr>
          <a:prstGeom prst="rect">
            <a:avLst/>
          </a:prstGeom>
        </p:spPr>
        <p:txBody>
          <a:bodyPr/>
          <a:lstStyle/>
          <a:p>
            <a:r>
              <a:t>References</a:t>
            </a:r>
          </a:p>
        </p:txBody>
      </p:sp>
      <p:sp>
        <p:nvSpPr>
          <p:cNvPr id="224" name="Content Placeholder 2"/>
          <p:cNvSpPr txBox="1">
            <a:spLocks noGrp="1"/>
          </p:cNvSpPr>
          <p:nvPr>
            <p:ph type="body" idx="1"/>
          </p:nvPr>
        </p:nvSpPr>
        <p:spPr>
          <a:prstGeom prst="rect">
            <a:avLst/>
          </a:prstGeom>
        </p:spPr>
        <p:txBody>
          <a:bodyPr>
            <a:normAutofit lnSpcReduction="10000"/>
          </a:bodyPr>
          <a:lstStyle/>
          <a:p>
            <a:pPr marL="0" indent="0" defTabSz="429750">
              <a:spcBef>
                <a:spcPts val="500"/>
              </a:spcBef>
              <a:buSzTx/>
              <a:buNone/>
              <a:defRPr sz="987"/>
            </a:pPr>
            <a:r>
              <a:t>[1] </a:t>
            </a:r>
            <a:r>
              <a:rPr i="1"/>
              <a:t>The Ethical Use of AI in the Security, Defense Industry</a:t>
            </a:r>
            <a:r>
              <a:t>, https://www.nationaldefensemagazine.org/articles/2021/12/21/the-ethical-use-of-ai-in-the-security-defense-industry. </a:t>
            </a:r>
          </a:p>
          <a:p>
            <a:pPr marL="0" indent="0" defTabSz="429750">
              <a:spcBef>
                <a:spcPts val="500"/>
              </a:spcBef>
              <a:buSzTx/>
              <a:buNone/>
              <a:defRPr sz="987"/>
            </a:pPr>
            <a:r>
              <a:t>[2] Lutkevich, Ben. “What Is Artificial General Intelligence? - Techtarget.” </a:t>
            </a:r>
            <a:r>
              <a:rPr i="1"/>
              <a:t>SearchEnterpriseAI</a:t>
            </a:r>
            <a:r>
              <a:t>, TechTarget, 13 Apr. 2022, https://www.techtarget.com/searchenterpriseai/definition/artificial-general-intelligence-AGI. </a:t>
            </a:r>
          </a:p>
          <a:p>
            <a:pPr marL="0" indent="0" defTabSz="429750">
              <a:spcBef>
                <a:spcPts val="500"/>
              </a:spcBef>
              <a:buSzTx/>
              <a:buNone/>
              <a:defRPr sz="987"/>
            </a:pPr>
            <a:r>
              <a:t>[3] Holländer, Branislav. “Why We May Never Develop Strong AI.” </a:t>
            </a:r>
            <a:r>
              <a:rPr i="1"/>
              <a:t>Medium</a:t>
            </a:r>
            <a:r>
              <a:t>, Towards Data Science, 25 Jan. 2021, https://towardsdatascience.com/why-we-may-never-develop-strong-ai-e49c805480f. </a:t>
            </a:r>
          </a:p>
          <a:p>
            <a:pPr marL="0" indent="0" defTabSz="429750">
              <a:spcBef>
                <a:spcPts val="500"/>
              </a:spcBef>
              <a:buSzTx/>
              <a:buNone/>
              <a:defRPr sz="987"/>
            </a:pPr>
            <a:r>
              <a:t>[4] Jones, Taylor, et al. “Lethal Autonomous Weapons Systems.” </a:t>
            </a:r>
            <a:r>
              <a:rPr i="1"/>
              <a:t>Future of Life Institute</a:t>
            </a:r>
            <a:r>
              <a:t>, Taylor Jones Https://Futureoflife.org/Wp-Content/Uploads/2015/10/FLI_logo-1.Png, 2 Dec. 2021, https://futureoflife.org/lethal-autonomous-weapons-systems/.  </a:t>
            </a:r>
          </a:p>
          <a:p>
            <a:pPr marL="0" indent="0" defTabSz="429750">
              <a:spcBef>
                <a:spcPts val="500"/>
              </a:spcBef>
              <a:buSzTx/>
              <a:buNone/>
              <a:defRPr sz="987"/>
            </a:pPr>
            <a:r>
              <a:t>[5] “Mk 15 - Phalanx Close-in Weapon System (CIWS).” </a:t>
            </a:r>
            <a:r>
              <a:rPr i="1"/>
              <a:t>MK 15 - Phalanx Close-In Weapon System (CIWS) &gt; United States Navy &gt; Displayy-FactFiles</a:t>
            </a:r>
            <a:r>
              <a:t>, https://www.navy.mil/Resources/Fact-Files/Display-FactFiles/Article/2167831/mk-15-phalanx-close-in-weapon-system-ciws/. </a:t>
            </a:r>
          </a:p>
          <a:p>
            <a:pPr marL="0" indent="0" defTabSz="429750">
              <a:spcBef>
                <a:spcPts val="500"/>
              </a:spcBef>
              <a:buSzTx/>
              <a:buNone/>
              <a:defRPr sz="987"/>
            </a:pPr>
            <a:r>
              <a:t>[6]  Nasu, Hitoshi. “The Kargu-2 Autonomous Attack Drone: Legal &amp; Ethical Dimensions.” </a:t>
            </a:r>
            <a:r>
              <a:rPr i="1"/>
              <a:t>Lieber Institute West Point</a:t>
            </a:r>
            <a:r>
              <a:t>, 10 June 2021, https://lieber.westpoint.edu/kargu-2-autonomous-attack-drone-legal-ethical/.  </a:t>
            </a:r>
          </a:p>
          <a:p>
            <a:pPr marL="0" indent="0" defTabSz="429750">
              <a:spcBef>
                <a:spcPts val="500"/>
              </a:spcBef>
              <a:buSzTx/>
              <a:buNone/>
              <a:defRPr sz="987"/>
            </a:pPr>
            <a:r>
              <a:t>[7] “The Ooda Loop: How Fighter Pilots Make Fast and Accurate Decisions.” </a:t>
            </a:r>
            <a:r>
              <a:rPr i="1"/>
              <a:t>Farnam Street</a:t>
            </a:r>
            <a:r>
              <a:t>, 19 Mar. 2021, https://fs.blog/ooda-loop/. </a:t>
            </a:r>
          </a:p>
          <a:p>
            <a:pPr marL="0" indent="0" defTabSz="429750">
              <a:spcBef>
                <a:spcPts val="500"/>
              </a:spcBef>
              <a:buSzTx/>
              <a:buNone/>
              <a:defRPr sz="987"/>
            </a:pPr>
            <a:r>
              <a:t>[8] “The Role of AI in the Defence Sector.” </a:t>
            </a:r>
            <a:r>
              <a:rPr i="1"/>
              <a:t>Artificial Intelligence, Big Data Analytics and Insight</a:t>
            </a:r>
            <a:r>
              <a:t>, 24 Jan. 2022, https://www.analyticsinsight.net/the-role-of-ai-in-the-defence-sector/. </a:t>
            </a:r>
          </a:p>
          <a:p>
            <a:pPr marL="0" indent="0" defTabSz="429750">
              <a:spcBef>
                <a:spcPts val="500"/>
              </a:spcBef>
              <a:buSzTx/>
              <a:buNone/>
              <a:defRPr sz="987"/>
            </a:pPr>
            <a:r>
              <a:t>[9] “DOD Adopts 5 Principles of Artificial Intelligence Ethics.” </a:t>
            </a:r>
            <a:r>
              <a:rPr i="1"/>
              <a:t>U.S. Department of Defense</a:t>
            </a:r>
            <a:r>
              <a:t>, https://www.defense.gov/News/News-Stories/Article/Article/2094085/dod-adopts-5-principles-of-artificial-intelligence-ethics/. </a:t>
            </a:r>
          </a:p>
          <a:p>
            <a:pPr marL="0" indent="0" defTabSz="429750">
              <a:spcBef>
                <a:spcPts val="500"/>
              </a:spcBef>
              <a:buSzTx/>
              <a:buNone/>
              <a:defRPr sz="987"/>
            </a:pPr>
            <a:r>
              <a:t>[10] Defence, Ministry of. “£30-Million Injection for UK's First Uncrewed Fighter Aircraft.” </a:t>
            </a:r>
            <a:r>
              <a:rPr i="1"/>
              <a:t>GOV.UK</a:t>
            </a:r>
            <a:r>
              <a:t>, GOV.UK, 25 Jan. 2021, https://www.gov.uk/government/news/30m-injection-for-uks-first-uncrewed-fighter-aircraft. </a:t>
            </a:r>
          </a:p>
          <a:p>
            <a:pPr marL="0" indent="0" defTabSz="429750">
              <a:spcBef>
                <a:spcPts val="500"/>
              </a:spcBef>
              <a:buSzTx/>
              <a:buNone/>
              <a:defRPr sz="987"/>
            </a:pPr>
            <a:r>
              <a:t>…</a:t>
            </a:r>
          </a:p>
        </p:txBody>
      </p:sp>
      <p:sp>
        <p:nvSpPr>
          <p:cNvPr id="226" name="TextBox 5"/>
          <p:cNvSpPr txBox="1"/>
          <p:nvPr/>
        </p:nvSpPr>
        <p:spPr>
          <a:xfrm>
            <a:off x="6892833" y="372337"/>
            <a:ext cx="2088243"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t>Ethan Reed</a:t>
            </a:r>
          </a:p>
        </p:txBody>
      </p:sp>
      <p:sp>
        <p:nvSpPr>
          <p:cNvPr id="2" name="Footer Placeholder 1">
            <a:extLst>
              <a:ext uri="{FF2B5EF4-FFF2-40B4-BE49-F238E27FC236}">
                <a16:creationId xmlns:a16="http://schemas.microsoft.com/office/drawing/2014/main" id="{B8B3AD75-0F1A-6B45-B0C1-082418C30DD3}"/>
              </a:ext>
            </a:extLst>
          </p:cNvPr>
          <p:cNvSpPr>
            <a:spLocks noGrp="1"/>
          </p:cNvSpPr>
          <p:nvPr>
            <p:ph type="ftr" sz="quarter" idx="11"/>
          </p:nvPr>
        </p:nvSpPr>
        <p:spPr/>
        <p:txBody>
          <a:bodyPr/>
          <a:lstStyle/>
          <a:p>
            <a:r>
              <a:rPr lang="sk-SK"/>
              <a:t>© 2022 Keith A. Pray</a:t>
            </a:r>
            <a:endParaRPr lang="en-US"/>
          </a:p>
        </p:txBody>
      </p:sp>
      <p:sp>
        <p:nvSpPr>
          <p:cNvPr id="3" name="Slide Number Placeholder 2">
            <a:extLst>
              <a:ext uri="{FF2B5EF4-FFF2-40B4-BE49-F238E27FC236}">
                <a16:creationId xmlns:a16="http://schemas.microsoft.com/office/drawing/2014/main" id="{8F10ADCF-059C-7848-AD37-E320093865F8}"/>
              </a:ext>
            </a:extLst>
          </p:cNvPr>
          <p:cNvSpPr>
            <a:spLocks noGrp="1"/>
          </p:cNvSpPr>
          <p:nvPr>
            <p:ph type="sldNum" sz="quarter" idx="12"/>
          </p:nvPr>
        </p:nvSpPr>
        <p:spPr/>
        <p:txBody>
          <a:bodyPr/>
          <a:lstStyle/>
          <a:p>
            <a:fld id="{A2A17EAB-8B51-5C40-8776-6683E51FA7A0}" type="slidenum">
              <a:rPr lang="en-US" smtClean="0"/>
              <a:t>16</a:t>
            </a:fld>
            <a:endParaRPr lang="en-US"/>
          </a:p>
        </p:txBody>
      </p:sp>
    </p:spTree>
    <p:extLst>
      <p:ext uri="{BB962C8B-B14F-4D97-AF65-F5344CB8AC3E}">
        <p14:creationId xmlns:p14="http://schemas.microsoft.com/office/powerpoint/2010/main" val="3047345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Footer Placeholder 3"/>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2022 Keith A. Pray</a:t>
            </a:r>
          </a:p>
        </p:txBody>
      </p:sp>
      <p:sp>
        <p:nvSpPr>
          <p:cNvPr id="229" name="Title 1"/>
          <p:cNvSpPr txBox="1">
            <a:spLocks noGrp="1"/>
          </p:cNvSpPr>
          <p:nvPr>
            <p:ph type="title"/>
          </p:nvPr>
        </p:nvSpPr>
        <p:spPr>
          <a:prstGeom prst="rect">
            <a:avLst/>
          </a:prstGeom>
        </p:spPr>
        <p:txBody>
          <a:bodyPr/>
          <a:lstStyle/>
          <a:p>
            <a:r>
              <a:t>Image citations (by slide #)</a:t>
            </a:r>
          </a:p>
        </p:txBody>
      </p:sp>
      <p:sp>
        <p:nvSpPr>
          <p:cNvPr id="230" name="Content Placeholder 2"/>
          <p:cNvSpPr txBox="1">
            <a:spLocks noGrp="1"/>
          </p:cNvSpPr>
          <p:nvPr>
            <p:ph type="body" idx="1"/>
          </p:nvPr>
        </p:nvSpPr>
        <p:spPr>
          <a:prstGeom prst="rect">
            <a:avLst/>
          </a:prstGeom>
        </p:spPr>
        <p:txBody>
          <a:bodyPr>
            <a:normAutofit fontScale="92500" lnSpcReduction="10000"/>
          </a:bodyPr>
          <a:lstStyle/>
          <a:p>
            <a:pPr marL="0" indent="0" defTabSz="640053">
              <a:spcBef>
                <a:spcPts val="800"/>
              </a:spcBef>
              <a:buSzTx/>
              <a:buNone/>
              <a:defRPr sz="1470"/>
            </a:pPr>
            <a:r>
              <a:t>[2] </a:t>
            </a:r>
            <a:r>
              <a:rPr u="sng">
                <a:solidFill>
                  <a:schemeClr val="accent1"/>
                </a:solidFill>
                <a:uFill>
                  <a:solidFill>
                    <a:schemeClr val="accent1"/>
                  </a:solidFill>
                </a:uFill>
                <a:hlinkClick r:id="rId2"/>
              </a:rPr>
              <a:t>https://assets.publishing.service.gov.uk/government/uploads/system/uploads/image_data/file/112983/s960_Mosquito_gov.uk.jpg</a:t>
            </a:r>
          </a:p>
          <a:p>
            <a:pPr marL="0" indent="0" defTabSz="640053">
              <a:spcBef>
                <a:spcPts val="800"/>
              </a:spcBef>
              <a:buSzTx/>
              <a:buNone/>
              <a:defRPr sz="1470"/>
            </a:pPr>
            <a:r>
              <a:t>[3] </a:t>
            </a:r>
            <a:r>
              <a:rPr u="sng">
                <a:solidFill>
                  <a:schemeClr val="accent1"/>
                </a:solidFill>
                <a:uFill>
                  <a:solidFill>
                    <a:schemeClr val="accent1"/>
                  </a:solidFill>
                </a:uFill>
                <a:hlinkClick r:id="rId3"/>
              </a:rPr>
              <a:t>https://bernardmarr.com/wp-content/uploads/2021/07/How-Tesla-Is-Using-Artificial-Intelligence-to-Create-The-Autonomous-Cars-Of-The-Future.jpg</a:t>
            </a:r>
          </a:p>
          <a:p>
            <a:pPr marL="0" indent="0" defTabSz="640053">
              <a:spcBef>
                <a:spcPts val="800"/>
              </a:spcBef>
              <a:buSzTx/>
              <a:buNone/>
              <a:defRPr sz="1470"/>
            </a:pPr>
            <a:r>
              <a:t>[4] </a:t>
            </a:r>
            <a:r>
              <a:rPr u="sng">
                <a:solidFill>
                  <a:schemeClr val="accent1"/>
                </a:solidFill>
                <a:uFill>
                  <a:solidFill>
                    <a:schemeClr val="accent1"/>
                  </a:solidFill>
                </a:uFill>
                <a:hlinkClick r:id="rId4"/>
              </a:rPr>
              <a:t>https://i.ytimg.com/vi/Zsf38NYzo5Q/maxresdefault.jpg</a:t>
            </a:r>
          </a:p>
          <a:p>
            <a:pPr marL="0" indent="0" defTabSz="640053">
              <a:spcBef>
                <a:spcPts val="800"/>
              </a:spcBef>
              <a:buSzTx/>
              <a:buNone/>
              <a:defRPr sz="1470"/>
            </a:pPr>
            <a:r>
              <a:t>[5] </a:t>
            </a:r>
            <a:r>
              <a:rPr u="sng">
                <a:solidFill>
                  <a:schemeClr val="accent1"/>
                </a:solidFill>
                <a:uFill>
                  <a:solidFill>
                    <a:schemeClr val="accent1"/>
                  </a:solidFill>
                </a:uFill>
                <a:hlinkClick r:id="rId5"/>
              </a:rPr>
              <a:t>https://www.google.com/url?sa=i&amp;url=https%3A%2F%2Fobvious.tech%2Fen%2Fooda-vision&amp;psig=AOvVaw1bWVHHRkQGMYtxOoUZCxJl&amp;ust=1649977722029000&amp;source=images&amp;cd=vfe&amp;ved=0CAwQjRxqFwoTCPD31pOUkvcCFQAAAAAdAAAAABAK</a:t>
            </a:r>
            <a:r>
              <a:t> </a:t>
            </a:r>
          </a:p>
          <a:p>
            <a:pPr marL="0" indent="0" defTabSz="640053">
              <a:spcBef>
                <a:spcPts val="800"/>
              </a:spcBef>
              <a:buSzTx/>
              <a:buNone/>
              <a:defRPr sz="1470"/>
            </a:pPr>
            <a:r>
              <a:t>[7] </a:t>
            </a:r>
            <a:r>
              <a:rPr u="sng">
                <a:solidFill>
                  <a:schemeClr val="accent1"/>
                </a:solidFill>
                <a:uFill>
                  <a:solidFill>
                    <a:schemeClr val="accent1"/>
                  </a:solidFill>
                </a:uFill>
                <a:hlinkClick r:id="rId6"/>
              </a:rPr>
              <a:t>https://www.defense.gov/News/News-Stories/Article/Article/2094085/dod-adopts-5-principles-of-artificial-intelligence-ethics/</a:t>
            </a:r>
          </a:p>
          <a:p>
            <a:pPr marL="0" indent="0" defTabSz="640053">
              <a:spcBef>
                <a:spcPts val="800"/>
              </a:spcBef>
              <a:buSzTx/>
              <a:buNone/>
              <a:defRPr sz="1470"/>
            </a:pPr>
            <a:r>
              <a:t>[8] </a:t>
            </a:r>
            <a:r>
              <a:rPr u="sng">
                <a:solidFill>
                  <a:schemeClr val="accent1"/>
                </a:solidFill>
                <a:uFill>
                  <a:solidFill>
                    <a:schemeClr val="accent1"/>
                  </a:solidFill>
                </a:uFill>
                <a:hlinkClick r:id="rId7"/>
              </a:rPr>
              <a:t>https://www.belfercenter.org/sites/default/files/styles/featured_image_1280x515_/public/images/publication/feature/24252345085_9cc011f4df_o.jpg?h=a5f17927&amp;itok=EU4ON5dv</a:t>
            </a:r>
            <a:r>
              <a:t> </a:t>
            </a:r>
          </a:p>
          <a:p>
            <a:pPr marL="0" indent="0" defTabSz="640053">
              <a:spcBef>
                <a:spcPts val="800"/>
              </a:spcBef>
              <a:buSzTx/>
              <a:buNone/>
              <a:defRPr sz="1470"/>
            </a:pPr>
            <a:r>
              <a:t>…</a:t>
            </a:r>
          </a:p>
        </p:txBody>
      </p:sp>
      <p:sp>
        <p:nvSpPr>
          <p:cNvPr id="232" name="TextBox 5"/>
          <p:cNvSpPr txBox="1"/>
          <p:nvPr/>
        </p:nvSpPr>
        <p:spPr>
          <a:xfrm>
            <a:off x="6892833" y="372337"/>
            <a:ext cx="2088243"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t>Ethan Reed</a:t>
            </a:r>
          </a:p>
        </p:txBody>
      </p:sp>
      <p:sp>
        <p:nvSpPr>
          <p:cNvPr id="2" name="Footer Placeholder 1">
            <a:extLst>
              <a:ext uri="{FF2B5EF4-FFF2-40B4-BE49-F238E27FC236}">
                <a16:creationId xmlns:a16="http://schemas.microsoft.com/office/drawing/2014/main" id="{77C6A14E-7345-5D42-8B41-6AB363749FF5}"/>
              </a:ext>
            </a:extLst>
          </p:cNvPr>
          <p:cNvSpPr>
            <a:spLocks noGrp="1"/>
          </p:cNvSpPr>
          <p:nvPr>
            <p:ph type="ftr" sz="quarter" idx="11"/>
          </p:nvPr>
        </p:nvSpPr>
        <p:spPr/>
        <p:txBody>
          <a:bodyPr/>
          <a:lstStyle/>
          <a:p>
            <a:r>
              <a:rPr lang="sk-SK"/>
              <a:t>© 2022 Keith A. Pray</a:t>
            </a:r>
            <a:endParaRPr lang="en-US"/>
          </a:p>
        </p:txBody>
      </p:sp>
      <p:sp>
        <p:nvSpPr>
          <p:cNvPr id="3" name="Slide Number Placeholder 2">
            <a:extLst>
              <a:ext uri="{FF2B5EF4-FFF2-40B4-BE49-F238E27FC236}">
                <a16:creationId xmlns:a16="http://schemas.microsoft.com/office/drawing/2014/main" id="{F86FAFAB-B1D8-2240-BA08-40911726DCDB}"/>
              </a:ext>
            </a:extLst>
          </p:cNvPr>
          <p:cNvSpPr>
            <a:spLocks noGrp="1"/>
          </p:cNvSpPr>
          <p:nvPr>
            <p:ph type="sldNum" sz="quarter" idx="12"/>
          </p:nvPr>
        </p:nvSpPr>
        <p:spPr/>
        <p:txBody>
          <a:bodyPr/>
          <a:lstStyle/>
          <a:p>
            <a:fld id="{A2A17EAB-8B51-5C40-8776-6683E51FA7A0}" type="slidenum">
              <a:rPr lang="en-US" smtClean="0"/>
              <a:t>17</a:t>
            </a:fld>
            <a:endParaRPr lang="en-US"/>
          </a:p>
        </p:txBody>
      </p:sp>
    </p:spTree>
    <p:extLst>
      <p:ext uri="{BB962C8B-B14F-4D97-AF65-F5344CB8AC3E}">
        <p14:creationId xmlns:p14="http://schemas.microsoft.com/office/powerpoint/2010/main" val="3437723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Dehumanizing ubiquity for college students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Juliana Porto</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2022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18</a:t>
            </a:fld>
            <a:endParaRPr lang="en-US"/>
          </a:p>
        </p:txBody>
      </p:sp>
    </p:spTree>
    <p:extLst>
      <p:ext uri="{BB962C8B-B14F-4D97-AF65-F5344CB8AC3E}">
        <p14:creationId xmlns:p14="http://schemas.microsoft.com/office/powerpoint/2010/main" val="4181982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technology does for us</a:t>
            </a:r>
          </a:p>
        </p:txBody>
      </p:sp>
      <p:sp>
        <p:nvSpPr>
          <p:cNvPr id="3" name="Content Placeholder 2"/>
          <p:cNvSpPr>
            <a:spLocks noGrp="1"/>
          </p:cNvSpPr>
          <p:nvPr>
            <p:ph sz="half" idx="1"/>
          </p:nvPr>
        </p:nvSpPr>
        <p:spPr/>
        <p:txBody>
          <a:bodyPr/>
          <a:lstStyle/>
          <a:p>
            <a:r>
              <a:rPr lang="en-US" dirty="0"/>
              <a:t>Lectures</a:t>
            </a:r>
          </a:p>
          <a:p>
            <a:pPr lvl="1"/>
            <a:r>
              <a:rPr lang="en-US" dirty="0"/>
              <a:t>Online</a:t>
            </a:r>
          </a:p>
          <a:p>
            <a:pPr lvl="1"/>
            <a:r>
              <a:rPr lang="en-US" dirty="0"/>
              <a:t>Recorded</a:t>
            </a:r>
          </a:p>
          <a:p>
            <a:r>
              <a:rPr lang="en-US" dirty="0"/>
              <a:t>Course Organization</a:t>
            </a:r>
          </a:p>
          <a:p>
            <a:pPr lvl="1"/>
            <a:r>
              <a:rPr lang="en-US" dirty="0"/>
              <a:t>Canvas</a:t>
            </a:r>
          </a:p>
          <a:p>
            <a:pPr lvl="1"/>
            <a:r>
              <a:rPr lang="en-US" dirty="0"/>
              <a:t>Online Syllabus</a:t>
            </a:r>
          </a:p>
          <a:p>
            <a:r>
              <a:rPr lang="en-US" dirty="0"/>
              <a:t>Virtual Scientific Tools [1]</a:t>
            </a:r>
          </a:p>
        </p:txBody>
      </p:sp>
      <p:sp>
        <p:nvSpPr>
          <p:cNvPr id="5" name="Footer Placeholder 4"/>
          <p:cNvSpPr>
            <a:spLocks noGrp="1"/>
          </p:cNvSpPr>
          <p:nvPr>
            <p:ph type="ftr" sz="quarter" idx="11"/>
          </p:nvPr>
        </p:nvSpPr>
        <p:spPr/>
        <p:txBody>
          <a:bodyPr/>
          <a:lstStyle/>
          <a:p>
            <a:r>
              <a:rPr lang="sk-SK" dirty="0"/>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Juliana Porto</a:t>
            </a:r>
          </a:p>
        </p:txBody>
      </p:sp>
      <p:pic>
        <p:nvPicPr>
          <p:cNvPr id="9" name="Picture 8">
            <a:extLst>
              <a:ext uri="{FF2B5EF4-FFF2-40B4-BE49-F238E27FC236}">
                <a16:creationId xmlns:a16="http://schemas.microsoft.com/office/drawing/2014/main" id="{E3B98E8E-5B66-4CA1-93EF-94F49A921E7F}"/>
              </a:ext>
            </a:extLst>
          </p:cNvPr>
          <p:cNvPicPr>
            <a:picLocks noChangeAspect="1"/>
          </p:cNvPicPr>
          <p:nvPr/>
        </p:nvPicPr>
        <p:blipFill>
          <a:blip r:embed="rId3"/>
          <a:stretch>
            <a:fillRect/>
          </a:stretch>
        </p:blipFill>
        <p:spPr>
          <a:xfrm>
            <a:off x="3762375" y="1276349"/>
            <a:ext cx="5069205" cy="2904187"/>
          </a:xfrm>
          <a:prstGeom prst="rect">
            <a:avLst/>
          </a:prstGeom>
        </p:spPr>
      </p:pic>
      <p:sp>
        <p:nvSpPr>
          <p:cNvPr id="13" name="TextBox 12">
            <a:extLst>
              <a:ext uri="{FF2B5EF4-FFF2-40B4-BE49-F238E27FC236}">
                <a16:creationId xmlns:a16="http://schemas.microsoft.com/office/drawing/2014/main" id="{2F6993D4-028E-44C1-94A1-460C5AC6A2BC}"/>
              </a:ext>
            </a:extLst>
          </p:cNvPr>
          <p:cNvSpPr txBox="1"/>
          <p:nvPr/>
        </p:nvSpPr>
        <p:spPr>
          <a:xfrm>
            <a:off x="3771899" y="4227552"/>
            <a:ext cx="5069205" cy="553998"/>
          </a:xfrm>
          <a:prstGeom prst="rect">
            <a:avLst/>
          </a:prstGeom>
          <a:noFill/>
        </p:spPr>
        <p:txBody>
          <a:bodyPr wrap="square">
            <a:spAutoFit/>
          </a:bodyPr>
          <a:lstStyle/>
          <a:p>
            <a:pPr lvl="1" algn="ctr"/>
            <a:r>
              <a:rPr lang="en-US" sz="1500" dirty="0"/>
              <a:t>Example of a Virtual Scientific Tool: </a:t>
            </a:r>
            <a:r>
              <a:rPr lang="en-US" sz="1500" dirty="0" err="1"/>
              <a:t>mScope</a:t>
            </a:r>
            <a:r>
              <a:rPr lang="en-US" sz="1500" dirty="0"/>
              <a:t> for Virtual Microscopy [1]</a:t>
            </a:r>
          </a:p>
        </p:txBody>
      </p:sp>
    </p:spTree>
    <p:extLst>
      <p:ext uri="{BB962C8B-B14F-4D97-AF65-F5344CB8AC3E}">
        <p14:creationId xmlns:p14="http://schemas.microsoft.com/office/powerpoint/2010/main" val="574455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Turn your camera on</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2022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4274660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multitasking</a:t>
            </a:r>
          </a:p>
        </p:txBody>
      </p:sp>
      <p:sp>
        <p:nvSpPr>
          <p:cNvPr id="3" name="Content Placeholder 2"/>
          <p:cNvSpPr>
            <a:spLocks noGrp="1"/>
          </p:cNvSpPr>
          <p:nvPr>
            <p:ph sz="half" idx="1"/>
          </p:nvPr>
        </p:nvSpPr>
        <p:spPr>
          <a:xfrm>
            <a:off x="685800" y="1352551"/>
            <a:ext cx="3886200" cy="3352800"/>
          </a:xfrm>
        </p:spPr>
        <p:txBody>
          <a:bodyPr/>
          <a:lstStyle/>
          <a:p>
            <a:r>
              <a:rPr lang="en-US" dirty="0"/>
              <a:t>In-Class Cell Phone Usage Study</a:t>
            </a:r>
          </a:p>
          <a:p>
            <a:pPr lvl="1"/>
            <a:r>
              <a:rPr lang="en-US" dirty="0"/>
              <a:t>Entire Letter Grade Lower [2]</a:t>
            </a:r>
          </a:p>
          <a:p>
            <a:r>
              <a:rPr lang="en-US" dirty="0"/>
              <a:t>Survey Done Afterwards</a:t>
            </a:r>
          </a:p>
          <a:p>
            <a:pPr lvl="1"/>
            <a:r>
              <a:rPr lang="en-US" dirty="0"/>
              <a:t>40% of Students Still Felt that it was Acceptable to Text in Class [2]</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Juliana Porto</a:t>
            </a:r>
          </a:p>
        </p:txBody>
      </p:sp>
      <p:pic>
        <p:nvPicPr>
          <p:cNvPr id="10" name="Picture 9">
            <a:extLst>
              <a:ext uri="{FF2B5EF4-FFF2-40B4-BE49-F238E27FC236}">
                <a16:creationId xmlns:a16="http://schemas.microsoft.com/office/drawing/2014/main" id="{77A7F1B6-6364-4CDA-8F9C-64712B95D77F}"/>
              </a:ext>
            </a:extLst>
          </p:cNvPr>
          <p:cNvPicPr>
            <a:picLocks noChangeAspect="1"/>
          </p:cNvPicPr>
          <p:nvPr/>
        </p:nvPicPr>
        <p:blipFill>
          <a:blip r:embed="rId3"/>
          <a:stretch>
            <a:fillRect/>
          </a:stretch>
        </p:blipFill>
        <p:spPr>
          <a:xfrm>
            <a:off x="4933244" y="541108"/>
            <a:ext cx="2757797" cy="4356457"/>
          </a:xfrm>
          <a:prstGeom prst="rect">
            <a:avLst/>
          </a:prstGeom>
        </p:spPr>
      </p:pic>
    </p:spTree>
    <p:extLst>
      <p:ext uri="{BB962C8B-B14F-4D97-AF65-F5344CB8AC3E}">
        <p14:creationId xmlns:p14="http://schemas.microsoft.com/office/powerpoint/2010/main" val="705129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Cyberbullying</a:t>
            </a:r>
          </a:p>
        </p:txBody>
      </p:sp>
      <p:sp>
        <p:nvSpPr>
          <p:cNvPr id="3" name="Content Placeholder 2"/>
          <p:cNvSpPr>
            <a:spLocks noGrp="1"/>
          </p:cNvSpPr>
          <p:nvPr>
            <p:ph sz="half" idx="1"/>
          </p:nvPr>
        </p:nvSpPr>
        <p:spPr>
          <a:xfrm>
            <a:off x="685800" y="1352551"/>
            <a:ext cx="3462867" cy="3352800"/>
          </a:xfrm>
        </p:spPr>
        <p:txBody>
          <a:bodyPr/>
          <a:lstStyle/>
          <a:p>
            <a:r>
              <a:rPr lang="en-US" dirty="0"/>
              <a:t>Anonymity</a:t>
            </a:r>
          </a:p>
          <a:p>
            <a:r>
              <a:rPr lang="en-US" dirty="0"/>
              <a:t>Prevalence</a:t>
            </a:r>
          </a:p>
          <a:p>
            <a:pPr lvl="1"/>
            <a:r>
              <a:rPr lang="en-US" dirty="0"/>
              <a:t>~59% in college students [3]</a:t>
            </a:r>
          </a:p>
          <a:p>
            <a:r>
              <a:rPr lang="en-US" dirty="0"/>
              <a:t>Effects on Victims</a:t>
            </a:r>
          </a:p>
          <a:p>
            <a:pPr lvl="1"/>
            <a:r>
              <a:rPr lang="en-US" dirty="0"/>
              <a:t>Health (depression, anger, etc.) [4]</a:t>
            </a:r>
          </a:p>
          <a:p>
            <a:pPr lvl="1"/>
            <a:r>
              <a:rPr lang="en-US" dirty="0"/>
              <a:t>Behavior (substance use &amp; academic performance)</a:t>
            </a:r>
          </a:p>
          <a:p>
            <a:pPr lvl="1"/>
            <a:r>
              <a:rPr lang="en-US" dirty="0"/>
              <a:t>Personal Relations (loneliness)</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Juliana Porto</a:t>
            </a:r>
          </a:p>
        </p:txBody>
      </p:sp>
      <p:graphicFrame>
        <p:nvGraphicFramePr>
          <p:cNvPr id="9" name="Chart 8">
            <a:extLst>
              <a:ext uri="{FF2B5EF4-FFF2-40B4-BE49-F238E27FC236}">
                <a16:creationId xmlns:a16="http://schemas.microsoft.com/office/drawing/2014/main" id="{82AF37FB-E0C5-4033-80F5-F26FD44F7D46}"/>
              </a:ext>
            </a:extLst>
          </p:cNvPr>
          <p:cNvGraphicFramePr/>
          <p:nvPr>
            <p:extLst/>
          </p:nvPr>
        </p:nvGraphicFramePr>
        <p:xfrm>
          <a:off x="4470401" y="1352551"/>
          <a:ext cx="4278488" cy="28864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4669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media burnout</a:t>
            </a:r>
          </a:p>
        </p:txBody>
      </p:sp>
      <p:sp>
        <p:nvSpPr>
          <p:cNvPr id="3" name="Content Placeholder 2"/>
          <p:cNvSpPr>
            <a:spLocks noGrp="1"/>
          </p:cNvSpPr>
          <p:nvPr>
            <p:ph sz="half" idx="1"/>
          </p:nvPr>
        </p:nvSpPr>
        <p:spPr>
          <a:xfrm>
            <a:off x="685801" y="1352551"/>
            <a:ext cx="3186288" cy="3352800"/>
          </a:xfrm>
        </p:spPr>
        <p:txBody>
          <a:bodyPr/>
          <a:lstStyle/>
          <a:p>
            <a:r>
              <a:rPr lang="en-US" dirty="0"/>
              <a:t>Social Media Fatigue</a:t>
            </a:r>
          </a:p>
          <a:p>
            <a:pPr lvl="1"/>
            <a:r>
              <a:rPr lang="en-US" dirty="0"/>
              <a:t>Increased Exhaustion because of Information Overload [5]</a:t>
            </a:r>
          </a:p>
          <a:p>
            <a:r>
              <a:rPr lang="en-US" dirty="0"/>
              <a:t>Correlations</a:t>
            </a:r>
          </a:p>
          <a:p>
            <a:pPr lvl="1"/>
            <a:r>
              <a:rPr lang="en-US" dirty="0"/>
              <a:t>Communication &amp; Information Overload</a:t>
            </a:r>
          </a:p>
          <a:p>
            <a:pPr lvl="1"/>
            <a:r>
              <a:rPr lang="en-US" dirty="0"/>
              <a:t>Boredom Proneness</a:t>
            </a:r>
          </a:p>
          <a:p>
            <a:pPr lvl="1"/>
            <a:r>
              <a:rPr lang="en-US" dirty="0"/>
              <a:t>NOT Social Media Use Intensity</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Juliana Porto</a:t>
            </a:r>
          </a:p>
        </p:txBody>
      </p:sp>
      <p:pic>
        <p:nvPicPr>
          <p:cNvPr id="8" name="Picture 7">
            <a:extLst>
              <a:ext uri="{FF2B5EF4-FFF2-40B4-BE49-F238E27FC236}">
                <a16:creationId xmlns:a16="http://schemas.microsoft.com/office/drawing/2014/main" id="{71D940A5-5CC5-49C9-A236-E11C320B2E95}"/>
              </a:ext>
            </a:extLst>
          </p:cNvPr>
          <p:cNvPicPr>
            <a:picLocks noChangeAspect="1"/>
          </p:cNvPicPr>
          <p:nvPr/>
        </p:nvPicPr>
        <p:blipFill>
          <a:blip r:embed="rId3"/>
          <a:stretch>
            <a:fillRect/>
          </a:stretch>
        </p:blipFill>
        <p:spPr>
          <a:xfrm>
            <a:off x="4114252" y="1352551"/>
            <a:ext cx="4717328" cy="1977671"/>
          </a:xfrm>
          <a:prstGeom prst="rect">
            <a:avLst/>
          </a:prstGeom>
        </p:spPr>
      </p:pic>
    </p:spTree>
    <p:extLst>
      <p:ext uri="{BB962C8B-B14F-4D97-AF65-F5344CB8AC3E}">
        <p14:creationId xmlns:p14="http://schemas.microsoft.com/office/powerpoint/2010/main" val="2085720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a:xfrm>
            <a:off x="685800" y="1352551"/>
            <a:ext cx="3602421" cy="3352800"/>
          </a:xfrm>
        </p:spPr>
        <p:txBody>
          <a:bodyPr>
            <a:normAutofit/>
          </a:bodyPr>
          <a:lstStyle/>
          <a:p>
            <a:r>
              <a:rPr lang="en-US" dirty="0"/>
              <a:t>Is what technology does </a:t>
            </a:r>
            <a:r>
              <a:rPr lang="en-US" i="1" dirty="0"/>
              <a:t>for</a:t>
            </a:r>
            <a:r>
              <a:rPr lang="en-US" dirty="0"/>
              <a:t> us worth what it does </a:t>
            </a:r>
            <a:r>
              <a:rPr lang="en-US" i="1" dirty="0"/>
              <a:t>to</a:t>
            </a:r>
            <a:r>
              <a:rPr lang="en-US" dirty="0"/>
              <a:t> us?</a:t>
            </a:r>
          </a:p>
          <a:p>
            <a:pPr lvl="1"/>
            <a:r>
              <a:rPr lang="en-US" dirty="0"/>
              <a:t>Multitasking</a:t>
            </a:r>
          </a:p>
          <a:p>
            <a:pPr lvl="1"/>
            <a:r>
              <a:rPr lang="en-US" dirty="0"/>
              <a:t>Cyberbullying</a:t>
            </a:r>
          </a:p>
          <a:p>
            <a:pPr lvl="1"/>
            <a:r>
              <a:rPr lang="en-US" dirty="0"/>
              <a:t>Social Media Burnout</a:t>
            </a:r>
          </a:p>
          <a:p>
            <a:r>
              <a:rPr lang="en-US" dirty="0"/>
              <a:t>Not worth it</a:t>
            </a:r>
          </a:p>
          <a:p>
            <a:pPr lvl="1"/>
            <a:r>
              <a:rPr lang="en-US" dirty="0"/>
              <a:t>Embrace technology to advance our education</a:t>
            </a:r>
          </a:p>
          <a:p>
            <a:pPr lvl="1"/>
            <a:r>
              <a:rPr lang="en-US" dirty="0"/>
              <a:t>Be aware of its negative impacts</a:t>
            </a:r>
          </a:p>
          <a:p>
            <a:pPr lvl="1"/>
            <a:r>
              <a:rPr lang="en-US" dirty="0"/>
              <a:t>Don’t let it take away our humanity or educational potential</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Juliana Porto</a:t>
            </a:r>
          </a:p>
        </p:txBody>
      </p:sp>
      <p:pic>
        <p:nvPicPr>
          <p:cNvPr id="4" name="Picture 3">
            <a:extLst>
              <a:ext uri="{FF2B5EF4-FFF2-40B4-BE49-F238E27FC236}">
                <a16:creationId xmlns:a16="http://schemas.microsoft.com/office/drawing/2014/main" id="{FCA5BB25-D142-4B9D-A76A-D6196C377043}"/>
              </a:ext>
            </a:extLst>
          </p:cNvPr>
          <p:cNvPicPr>
            <a:picLocks noChangeAspect="1"/>
          </p:cNvPicPr>
          <p:nvPr/>
        </p:nvPicPr>
        <p:blipFill>
          <a:blip r:embed="rId3"/>
          <a:stretch>
            <a:fillRect/>
          </a:stretch>
        </p:blipFill>
        <p:spPr>
          <a:xfrm>
            <a:off x="4504032" y="1276350"/>
            <a:ext cx="4101314" cy="2732107"/>
          </a:xfrm>
          <a:prstGeom prst="rect">
            <a:avLst/>
          </a:prstGeom>
        </p:spPr>
      </p:pic>
    </p:spTree>
    <p:extLst>
      <p:ext uri="{BB962C8B-B14F-4D97-AF65-F5344CB8AC3E}">
        <p14:creationId xmlns:p14="http://schemas.microsoft.com/office/powerpoint/2010/main" val="3706949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77500" lnSpcReduction="20000"/>
          </a:bodyPr>
          <a:lstStyle/>
          <a:p>
            <a:pPr marL="0" indent="0">
              <a:buNone/>
            </a:pPr>
            <a:r>
              <a:rPr lang="en-US" dirty="0"/>
              <a:t>[1] Donnelly, Amber. “</a:t>
            </a:r>
            <a:r>
              <a:rPr lang="en-US" dirty="0" err="1"/>
              <a:t>CytoTECHnology</a:t>
            </a:r>
            <a:r>
              <a:rPr lang="en-US" dirty="0"/>
              <a:t>: The Benefits of Technology in Teaching.” </a:t>
            </a:r>
            <a:r>
              <a:rPr lang="en-US" i="1" dirty="0"/>
              <a:t>Cancer Cytopathology</a:t>
            </a:r>
            <a:r>
              <a:rPr lang="en-US" dirty="0"/>
              <a:t>, Aug. 2018, Wiley Online Library. Accessed 13 Apr. 2022.</a:t>
            </a:r>
          </a:p>
          <a:p>
            <a:pPr marL="0" indent="0">
              <a:buNone/>
            </a:pPr>
            <a:r>
              <a:rPr lang="en-US" dirty="0"/>
              <a:t>[2] May, Kaitlyn, Elder, Anastasia. “Efficient, Helpful, or Distracting? A Literature Review of Media Multitasking in Relation to Academic Performance.” </a:t>
            </a:r>
            <a:r>
              <a:rPr lang="en-US" i="1" dirty="0"/>
              <a:t>International Journal of Educational Technology</a:t>
            </a:r>
            <a:r>
              <a:rPr lang="en-US" dirty="0"/>
              <a:t>, 2018, Open Access. Accessed 13 Apr. 2022.</a:t>
            </a:r>
          </a:p>
          <a:p>
            <a:pPr marL="0" indent="0">
              <a:buNone/>
            </a:pPr>
            <a:r>
              <a:rPr lang="en-US" dirty="0"/>
              <a:t>[3] Camacho et al. “Cyberbullying Impacts on Victims’ Satisfaction with Information and Communication Technologies: The Role of Perceived Cyberbullying Severity.” </a:t>
            </a:r>
            <a:r>
              <a:rPr lang="en-US" i="1" dirty="0"/>
              <a:t>Universidad de </a:t>
            </a:r>
            <a:r>
              <a:rPr lang="en-US" i="1" dirty="0" err="1"/>
              <a:t>los</a:t>
            </a:r>
            <a:r>
              <a:rPr lang="en-US" i="1" dirty="0"/>
              <a:t> Andes &amp; McMaster University</a:t>
            </a:r>
            <a:r>
              <a:rPr lang="en-US" dirty="0"/>
              <a:t>, 27 July 2016, Elsevier. Accessed 13 Apr. 2022.</a:t>
            </a:r>
          </a:p>
          <a:p>
            <a:pPr marL="0" indent="0">
              <a:buNone/>
            </a:pPr>
            <a:r>
              <a:rPr lang="en-US" dirty="0"/>
              <a:t>[4] Hinduja, Sameer, </a:t>
            </a:r>
            <a:r>
              <a:rPr lang="en-US" dirty="0" err="1"/>
              <a:t>Patchin</a:t>
            </a:r>
            <a:r>
              <a:rPr lang="en-US" dirty="0"/>
              <a:t>, Justin. “Bullying, Cyberbullying, and Suicide.” </a:t>
            </a:r>
            <a:r>
              <a:rPr lang="en-US" i="1" dirty="0"/>
              <a:t>Archives of Suicide Research</a:t>
            </a:r>
            <a:r>
              <a:rPr lang="en-US" dirty="0"/>
              <a:t>, 22 July 2010, Taylor Francis Online. Accessed 13 Apr. 2022.</a:t>
            </a:r>
          </a:p>
          <a:p>
            <a:pPr marL="0" indent="0">
              <a:buNone/>
            </a:pPr>
            <a:r>
              <a:rPr lang="en-US" dirty="0"/>
              <a:t>[5] Whelan et al. “Is Boredom Proneness Related to Social Media Overload and Fatigue? A Stress-Strain-Outcome Approach.” </a:t>
            </a:r>
            <a:r>
              <a:rPr lang="en-US" i="1" dirty="0"/>
              <a:t>Emerald Insight</a:t>
            </a:r>
            <a:r>
              <a:rPr lang="en-US" dirty="0"/>
              <a:t>, 22 Jan. 2020, ProQuest. Accessed 13 Apr. 2022. </a:t>
            </a:r>
          </a:p>
          <a:p>
            <a:pPr marL="0" indent="0">
              <a:buNone/>
            </a:pPr>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Juliana Porto</a:t>
            </a:r>
          </a:p>
        </p:txBody>
      </p:sp>
    </p:spTree>
    <p:extLst>
      <p:ext uri="{BB962C8B-B14F-4D97-AF65-F5344CB8AC3E}">
        <p14:creationId xmlns:p14="http://schemas.microsoft.com/office/powerpoint/2010/main" val="1063781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AI: where to draw the line?</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Neville Ingram</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2022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25</a:t>
            </a:fld>
            <a:endParaRPr lang="en-US"/>
          </a:p>
        </p:txBody>
      </p:sp>
    </p:spTree>
    <p:extLst>
      <p:ext uri="{BB962C8B-B14F-4D97-AF65-F5344CB8AC3E}">
        <p14:creationId xmlns:p14="http://schemas.microsoft.com/office/powerpoint/2010/main" val="1585190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driven Development</a:t>
            </a:r>
          </a:p>
        </p:txBody>
      </p:sp>
      <p:sp>
        <p:nvSpPr>
          <p:cNvPr id="3" name="Content Placeholder 2"/>
          <p:cNvSpPr>
            <a:spLocks noGrp="1"/>
          </p:cNvSpPr>
          <p:nvPr>
            <p:ph sz="half" idx="1"/>
          </p:nvPr>
        </p:nvSpPr>
        <p:spPr/>
        <p:txBody>
          <a:bodyPr/>
          <a:lstStyle/>
          <a:p>
            <a:r>
              <a:rPr lang="en-US" dirty="0"/>
              <a:t>Development of AI centered around ethics over progress</a:t>
            </a:r>
          </a:p>
          <a:p>
            <a:r>
              <a:rPr lang="en-US" dirty="0"/>
              <a:t>Increase in power is an increase in responsibility</a:t>
            </a:r>
          </a:p>
          <a:p>
            <a:r>
              <a:rPr lang="en-US" dirty="0"/>
              <a:t>Safeguards for AI misuse</a:t>
            </a:r>
          </a:p>
        </p:txBody>
      </p:sp>
      <p:pic>
        <p:nvPicPr>
          <p:cNvPr id="9" name="Content Placeholder 8">
            <a:extLst>
              <a:ext uri="{FF2B5EF4-FFF2-40B4-BE49-F238E27FC236}">
                <a16:creationId xmlns:a16="http://schemas.microsoft.com/office/drawing/2014/main" id="{FFA1B58C-8948-4A30-9465-5DF5228C4243}"/>
              </a:ext>
            </a:extLst>
          </p:cNvPr>
          <p:cNvPicPr>
            <a:picLocks noGrp="1" noChangeAspect="1"/>
          </p:cNvPicPr>
          <p:nvPr>
            <p:ph sz="half" idx="2"/>
          </p:nvPr>
        </p:nvPicPr>
        <p:blipFill>
          <a:blip r:embed="rId3"/>
          <a:stretch>
            <a:fillRect/>
          </a:stretch>
        </p:blipFill>
        <p:spPr>
          <a:xfrm>
            <a:off x="4762500" y="1352551"/>
            <a:ext cx="3943838" cy="2705099"/>
          </a:xfrm>
          <a:ln>
            <a:solidFill>
              <a:schemeClr val="bg1"/>
            </a:solidFill>
          </a:ln>
        </p:spPr>
      </p:pic>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Neville Ingram</a:t>
            </a:r>
          </a:p>
        </p:txBody>
      </p:sp>
      <p:sp>
        <p:nvSpPr>
          <p:cNvPr id="10" name="TextBox 9">
            <a:extLst>
              <a:ext uri="{FF2B5EF4-FFF2-40B4-BE49-F238E27FC236}">
                <a16:creationId xmlns:a16="http://schemas.microsoft.com/office/drawing/2014/main" id="{AA4ED9F9-6614-41C7-8948-9840D956040C}"/>
              </a:ext>
            </a:extLst>
          </p:cNvPr>
          <p:cNvSpPr txBox="1"/>
          <p:nvPr/>
        </p:nvSpPr>
        <p:spPr>
          <a:xfrm>
            <a:off x="4762500" y="4298462"/>
            <a:ext cx="3818792" cy="424732"/>
          </a:xfrm>
          <a:prstGeom prst="rect">
            <a:avLst/>
          </a:prstGeom>
          <a:noFill/>
        </p:spPr>
        <p:txBody>
          <a:bodyPr wrap="square" rtlCol="0">
            <a:spAutoFit/>
          </a:bodyPr>
          <a:lstStyle/>
          <a:p>
            <a:pPr>
              <a:lnSpc>
                <a:spcPct val="90000"/>
              </a:lnSpc>
            </a:pPr>
            <a:r>
              <a:rPr lang="en-US" sz="1200" dirty="0"/>
              <a:t>https://cosmosmagazine.com/technology/ai/ai-ethics-good-in-the-machine/</a:t>
            </a:r>
          </a:p>
        </p:txBody>
      </p:sp>
    </p:spTree>
    <p:extLst>
      <p:ext uri="{BB962C8B-B14F-4D97-AF65-F5344CB8AC3E}">
        <p14:creationId xmlns:p14="http://schemas.microsoft.com/office/powerpoint/2010/main" val="505781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ethical driven development</a:t>
            </a:r>
          </a:p>
        </p:txBody>
      </p:sp>
      <p:sp>
        <p:nvSpPr>
          <p:cNvPr id="3" name="Content Placeholder 2"/>
          <p:cNvSpPr>
            <a:spLocks noGrp="1"/>
          </p:cNvSpPr>
          <p:nvPr>
            <p:ph sz="half" idx="1"/>
          </p:nvPr>
        </p:nvSpPr>
        <p:spPr/>
        <p:txBody>
          <a:bodyPr/>
          <a:lstStyle/>
          <a:p>
            <a:r>
              <a:rPr lang="en-US" dirty="0"/>
              <a:t>AI versus AGI</a:t>
            </a:r>
          </a:p>
          <a:p>
            <a:r>
              <a:rPr lang="en-US" dirty="0"/>
              <a:t>Trolley problem</a:t>
            </a:r>
          </a:p>
          <a:p>
            <a:r>
              <a:rPr lang="en-US" dirty="0"/>
              <a:t>AI becoming explicit moral reasoners</a:t>
            </a:r>
          </a:p>
          <a:p>
            <a:pPr marL="0" indent="0">
              <a:buNone/>
            </a:pPr>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Neville Ingram</a:t>
            </a:r>
          </a:p>
        </p:txBody>
      </p:sp>
      <p:sp>
        <p:nvSpPr>
          <p:cNvPr id="10" name="TextBox 9">
            <a:extLst>
              <a:ext uri="{FF2B5EF4-FFF2-40B4-BE49-F238E27FC236}">
                <a16:creationId xmlns:a16="http://schemas.microsoft.com/office/drawing/2014/main" id="{41CA5DAD-71FE-4678-823B-E2BD295878E5}"/>
              </a:ext>
            </a:extLst>
          </p:cNvPr>
          <p:cNvSpPr txBox="1"/>
          <p:nvPr/>
        </p:nvSpPr>
        <p:spPr>
          <a:xfrm>
            <a:off x="4724400" y="4199533"/>
            <a:ext cx="3888991" cy="590931"/>
          </a:xfrm>
          <a:prstGeom prst="rect">
            <a:avLst/>
          </a:prstGeom>
          <a:noFill/>
        </p:spPr>
        <p:txBody>
          <a:bodyPr wrap="square" rtlCol="0">
            <a:spAutoFit/>
          </a:bodyPr>
          <a:lstStyle/>
          <a:p>
            <a:pPr>
              <a:lnSpc>
                <a:spcPct val="90000"/>
              </a:lnSpc>
            </a:pPr>
            <a:r>
              <a:rPr lang="en-US" sz="1200" dirty="0"/>
              <a:t>https://www.technologyreview.com/2018/10/24/139313/a-global-ethics-study-aims-to-help-ai-solve-the-self-driving-trolley-problem/</a:t>
            </a:r>
          </a:p>
        </p:txBody>
      </p:sp>
      <p:pic>
        <p:nvPicPr>
          <p:cNvPr id="14" name="Content Placeholder 13" descr="Diagram&#10;&#10;Description automatically generated">
            <a:extLst>
              <a:ext uri="{FF2B5EF4-FFF2-40B4-BE49-F238E27FC236}">
                <a16:creationId xmlns:a16="http://schemas.microsoft.com/office/drawing/2014/main" id="{596B717B-5AF9-4394-A6BA-31714DEFE5E4}"/>
              </a:ext>
            </a:extLst>
          </p:cNvPr>
          <p:cNvPicPr>
            <a:picLocks noGrp="1" noChangeAspect="1"/>
          </p:cNvPicPr>
          <p:nvPr>
            <p:ph sz="half" idx="2"/>
          </p:nvPr>
        </p:nvPicPr>
        <p:blipFill>
          <a:blip r:embed="rId3"/>
          <a:stretch>
            <a:fillRect/>
          </a:stretch>
        </p:blipFill>
        <p:spPr>
          <a:xfrm>
            <a:off x="4724400" y="1483082"/>
            <a:ext cx="3733800" cy="2597969"/>
          </a:xfrm>
        </p:spPr>
      </p:pic>
    </p:spTree>
    <p:extLst>
      <p:ext uri="{BB962C8B-B14F-4D97-AF65-F5344CB8AC3E}">
        <p14:creationId xmlns:p14="http://schemas.microsoft.com/office/powerpoint/2010/main" val="3990220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misuse in ai</a:t>
            </a:r>
          </a:p>
        </p:txBody>
      </p:sp>
      <p:sp>
        <p:nvSpPr>
          <p:cNvPr id="3" name="Content Placeholder 2"/>
          <p:cNvSpPr>
            <a:spLocks noGrp="1"/>
          </p:cNvSpPr>
          <p:nvPr>
            <p:ph sz="half" idx="1"/>
          </p:nvPr>
        </p:nvSpPr>
        <p:spPr/>
        <p:txBody>
          <a:bodyPr/>
          <a:lstStyle/>
          <a:p>
            <a:r>
              <a:rPr lang="en-US" dirty="0"/>
              <a:t>AI becoming weaponized</a:t>
            </a:r>
          </a:p>
          <a:p>
            <a:r>
              <a:rPr lang="en-US" dirty="0"/>
              <a:t>Bypassing software security</a:t>
            </a:r>
          </a:p>
          <a:p>
            <a:r>
              <a:rPr lang="en-US" dirty="0"/>
              <a:t>Singularity Net</a:t>
            </a:r>
          </a:p>
          <a:p>
            <a:pPr marL="0" indent="0">
              <a:buNone/>
            </a:pPr>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Neville Ingram</a:t>
            </a:r>
          </a:p>
        </p:txBody>
      </p:sp>
      <p:pic>
        <p:nvPicPr>
          <p:cNvPr id="11" name="Content Placeholder 10">
            <a:extLst>
              <a:ext uri="{FF2B5EF4-FFF2-40B4-BE49-F238E27FC236}">
                <a16:creationId xmlns:a16="http://schemas.microsoft.com/office/drawing/2014/main" id="{1C7C141F-29E4-4CEA-8A73-DEBFB0D073B5}"/>
              </a:ext>
            </a:extLst>
          </p:cNvPr>
          <p:cNvPicPr>
            <a:picLocks noGrp="1" noChangeAspect="1"/>
          </p:cNvPicPr>
          <p:nvPr>
            <p:ph sz="half" idx="2"/>
          </p:nvPr>
        </p:nvPicPr>
        <p:blipFill>
          <a:blip r:embed="rId3"/>
          <a:stretch>
            <a:fillRect/>
          </a:stretch>
        </p:blipFill>
        <p:spPr>
          <a:xfrm>
            <a:off x="4747548" y="1352550"/>
            <a:ext cx="3687504" cy="2846388"/>
          </a:xfrm>
        </p:spPr>
      </p:pic>
      <p:sp>
        <p:nvSpPr>
          <p:cNvPr id="12" name="TextBox 11">
            <a:extLst>
              <a:ext uri="{FF2B5EF4-FFF2-40B4-BE49-F238E27FC236}">
                <a16:creationId xmlns:a16="http://schemas.microsoft.com/office/drawing/2014/main" id="{806A96E1-7E44-4D6F-BD58-FA1C68924CC7}"/>
              </a:ext>
            </a:extLst>
          </p:cNvPr>
          <p:cNvSpPr txBox="1"/>
          <p:nvPr/>
        </p:nvSpPr>
        <p:spPr>
          <a:xfrm>
            <a:off x="4814277" y="4353169"/>
            <a:ext cx="3454400" cy="258532"/>
          </a:xfrm>
          <a:prstGeom prst="rect">
            <a:avLst/>
          </a:prstGeom>
          <a:noFill/>
        </p:spPr>
        <p:txBody>
          <a:bodyPr wrap="square" rtlCol="0">
            <a:spAutoFit/>
          </a:bodyPr>
          <a:lstStyle/>
          <a:p>
            <a:pPr>
              <a:lnSpc>
                <a:spcPct val="90000"/>
              </a:lnSpc>
            </a:pPr>
            <a:r>
              <a:rPr lang="en-US" sz="1200" dirty="0"/>
              <a:t>https://terminator.fandom.com/wiki/Skynet</a:t>
            </a:r>
          </a:p>
        </p:txBody>
      </p:sp>
    </p:spTree>
    <p:extLst>
      <p:ext uri="{BB962C8B-B14F-4D97-AF65-F5344CB8AC3E}">
        <p14:creationId xmlns:p14="http://schemas.microsoft.com/office/powerpoint/2010/main" val="1589607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programming in ethical Codes</a:t>
            </a:r>
          </a:p>
        </p:txBody>
      </p:sp>
      <p:sp>
        <p:nvSpPr>
          <p:cNvPr id="3" name="Content Placeholder 2"/>
          <p:cNvSpPr>
            <a:spLocks noGrp="1"/>
          </p:cNvSpPr>
          <p:nvPr>
            <p:ph sz="half" idx="1"/>
          </p:nvPr>
        </p:nvSpPr>
        <p:spPr>
          <a:xfrm>
            <a:off x="117203" y="1098990"/>
            <a:ext cx="4142179" cy="3682559"/>
          </a:xfrm>
        </p:spPr>
        <p:txBody>
          <a:bodyPr>
            <a:normAutofit/>
          </a:bodyPr>
          <a:lstStyle/>
          <a:p>
            <a:r>
              <a:rPr lang="en-US" sz="2000" dirty="0"/>
              <a:t>Goal: Think like a human</a:t>
            </a:r>
          </a:p>
          <a:p>
            <a:r>
              <a:rPr lang="en-US" sz="2000" dirty="0"/>
              <a:t>Problem: Ethical differences challenge</a:t>
            </a:r>
          </a:p>
          <a:p>
            <a:r>
              <a:rPr lang="en-US" sz="2000" dirty="0"/>
              <a:t>Two approaches to programming</a:t>
            </a:r>
          </a:p>
          <a:p>
            <a:pPr lvl="1"/>
            <a:r>
              <a:rPr lang="en-US" sz="1700" dirty="0"/>
              <a:t>Supervised vs Unsupervised</a:t>
            </a:r>
          </a:p>
          <a:p>
            <a:r>
              <a:rPr lang="en-US" sz="2000" dirty="0"/>
              <a:t>Hope for future</a:t>
            </a:r>
          </a:p>
          <a:p>
            <a:pPr lvl="1"/>
            <a:r>
              <a:rPr lang="en-US" sz="1700" dirty="0"/>
              <a:t>Current computational limits</a:t>
            </a:r>
          </a:p>
          <a:p>
            <a:pPr lvl="1"/>
            <a:r>
              <a:rPr lang="en-US" sz="1700" dirty="0"/>
              <a:t>Future computational power</a:t>
            </a:r>
          </a:p>
          <a:p>
            <a:endParaRPr lang="en-US" dirty="0"/>
          </a:p>
        </p:txBody>
      </p:sp>
      <p:sp>
        <p:nvSpPr>
          <p:cNvPr id="4" name="Content Placeholder 3"/>
          <p:cNvSpPr>
            <a:spLocks noGrp="1"/>
          </p:cNvSpPr>
          <p:nvPr>
            <p:ph sz="half" idx="2"/>
          </p:nvPr>
        </p:nvSpPr>
        <p:spPr>
          <a:xfrm>
            <a:off x="4785360" y="2211782"/>
            <a:ext cx="3733800" cy="2503003"/>
          </a:xfrm>
          <a:ln>
            <a:solidFill>
              <a:schemeClr val="bg1"/>
            </a:solidFill>
          </a:ln>
        </p:spPr>
        <p:txBody>
          <a:bodyPr anchor="ctr">
            <a:normAutofit/>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buNone/>
            </a:pPr>
            <a:r>
              <a:rPr lang="en-US" sz="1700" dirty="0"/>
              <a:t>1 indicates more likely to choose to save the young, -1 indicates more likely to save the elderly. [3]</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Neville Ingram</a:t>
            </a:r>
          </a:p>
        </p:txBody>
      </p:sp>
      <p:pic>
        <p:nvPicPr>
          <p:cNvPr id="9" name="Picture 8">
            <a:extLst>
              <a:ext uri="{FF2B5EF4-FFF2-40B4-BE49-F238E27FC236}">
                <a16:creationId xmlns:a16="http://schemas.microsoft.com/office/drawing/2014/main" id="{BCA6CB9D-DD94-4663-A663-4D2093B92A30}"/>
              </a:ext>
            </a:extLst>
          </p:cNvPr>
          <p:cNvPicPr>
            <a:picLocks noChangeAspect="1"/>
          </p:cNvPicPr>
          <p:nvPr/>
        </p:nvPicPr>
        <p:blipFill>
          <a:blip r:embed="rId3"/>
          <a:stretch>
            <a:fillRect/>
          </a:stretch>
        </p:blipFill>
        <p:spPr>
          <a:xfrm>
            <a:off x="4259383" y="971959"/>
            <a:ext cx="4767413" cy="2912287"/>
          </a:xfrm>
          <a:prstGeom prst="rect">
            <a:avLst/>
          </a:prstGeom>
        </p:spPr>
      </p:pic>
      <p:sp>
        <p:nvSpPr>
          <p:cNvPr id="10" name="TextBox 9">
            <a:extLst>
              <a:ext uri="{FF2B5EF4-FFF2-40B4-BE49-F238E27FC236}">
                <a16:creationId xmlns:a16="http://schemas.microsoft.com/office/drawing/2014/main" id="{0C8E11E0-34E1-479B-9236-1A802F60B627}"/>
              </a:ext>
            </a:extLst>
          </p:cNvPr>
          <p:cNvSpPr txBox="1"/>
          <p:nvPr/>
        </p:nvSpPr>
        <p:spPr>
          <a:xfrm>
            <a:off x="4721053" y="4693735"/>
            <a:ext cx="3923885" cy="507831"/>
          </a:xfrm>
          <a:prstGeom prst="rect">
            <a:avLst/>
          </a:prstGeom>
          <a:noFill/>
        </p:spPr>
        <p:txBody>
          <a:bodyPr wrap="square" rtlCol="0">
            <a:spAutoFit/>
          </a:bodyPr>
          <a:lstStyle/>
          <a:p>
            <a:pPr>
              <a:lnSpc>
                <a:spcPct val="90000"/>
              </a:lnSpc>
            </a:pPr>
            <a:r>
              <a:rPr lang="en-US" sz="1000" dirty="0"/>
              <a:t>https://www.technologyreview.com/2018/10/24/139313/a-global-ethics-study-aims-to-help-ai-solve-the-self-driving-trolley-problem/</a:t>
            </a:r>
          </a:p>
        </p:txBody>
      </p:sp>
    </p:spTree>
    <p:extLst>
      <p:ext uri="{BB962C8B-B14F-4D97-AF65-F5344CB8AC3E}">
        <p14:creationId xmlns:p14="http://schemas.microsoft.com/office/powerpoint/2010/main" val="227893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Debate</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62500" lnSpcReduction="20000"/>
          </a:bodyPr>
          <a:lstStyle/>
          <a:p>
            <a:pPr marL="0" indent="0">
              <a:buNone/>
            </a:pPr>
            <a:r>
              <a:rPr lang="en-US" dirty="0"/>
              <a:t>[1] Nick Bostrom, Eliezer </a:t>
            </a:r>
            <a:r>
              <a:rPr lang="en-US" dirty="0" err="1"/>
              <a:t>Yudkowsky</a:t>
            </a:r>
            <a:r>
              <a:rPr lang="en-US" dirty="0"/>
              <a:t>, “The Ethics of Artificial Intelligence”,(2011), http://faculty.smcm.edu/acjamieson/s13/artificialintelligence.pdf </a:t>
            </a:r>
          </a:p>
          <a:p>
            <a:pPr marL="0" indent="0">
              <a:buNone/>
            </a:pPr>
            <a:r>
              <a:rPr lang="en-US" dirty="0"/>
              <a:t>[2] Lance Eliot, Tesla Lawsuit Over Autopilot-Engaged Pedestrian Death Could Disrupt Automated Driving </a:t>
            </a:r>
            <a:r>
              <a:rPr lang="en-US" dirty="0" err="1"/>
              <a:t>Progres</a:t>
            </a:r>
            <a:r>
              <a:rPr lang="en-US" dirty="0"/>
              <a:t>, (May 16, 2020,  https://www.forbes.com/sites/lanceeliot/2020/05/16/lawsuit-against-tesla-for-autopilot-engaged-pedestrian-death-could-disrupt-full-self-driving-progress/?sh=146d377171f4[3] </a:t>
            </a:r>
          </a:p>
          <a:p>
            <a:pPr marL="0" indent="0">
              <a:buNone/>
            </a:pPr>
            <a:r>
              <a:rPr lang="en-US" dirty="0"/>
              <a:t>[3] Karen Hao, Should a self-driving car kill the baby or the grandma? Depends on where you’re from, (October 24, 2018), https://www.technologyreview.com/2018/10/24/139313/a-global-ethics-study-aims-to-help-ai-solve-the-self-driving-trolley-problem/</a:t>
            </a:r>
          </a:p>
          <a:p>
            <a:pPr marL="0" indent="0">
              <a:buNone/>
            </a:pPr>
            <a:r>
              <a:rPr lang="en-US" dirty="0"/>
              <a:t>[4] </a:t>
            </a:r>
            <a:r>
              <a:rPr lang="en-US" dirty="0" err="1"/>
              <a:t>Amitai</a:t>
            </a:r>
            <a:r>
              <a:rPr lang="en-US" dirty="0"/>
              <a:t> Etzioni, Oren Etzioni, Incorporating Ethics into Artificial Intelligence,(March 7, 2017) </a:t>
            </a:r>
            <a:r>
              <a:rPr lang="en-US" dirty="0">
                <a:effectLst/>
                <a:hlinkClick r:id="rId2">
                  <a:extLst>
                    <a:ext uri="{A12FA001-AC4F-418D-AE19-62706E023703}">
                      <ahyp:hlinkClr xmlns:ahyp="http://schemas.microsoft.com/office/drawing/2018/hyperlinkcolor" val="tx"/>
                    </a:ext>
                  </a:extLst>
                </a:hlinkClick>
              </a:rPr>
              <a:t>https://link.springer.com/article/10.1007/s10892-017-9252-2</a:t>
            </a:r>
            <a:endParaRPr lang="en-US" dirty="0">
              <a:effectLst/>
            </a:endParaRPr>
          </a:p>
          <a:p>
            <a:pPr marL="0" indent="0">
              <a:buNone/>
            </a:pPr>
            <a:r>
              <a:rPr lang="en-US" dirty="0"/>
              <a:t>[5] Trend Micro Research, Malicious Uses and Abuses of Artificial Intelligence, (December 6, 2021) </a:t>
            </a:r>
            <a:r>
              <a:rPr lang="en-US" dirty="0">
                <a:hlinkClick r:id="rId3">
                  <a:extLst>
                    <a:ext uri="{A12FA001-AC4F-418D-AE19-62706E023703}">
                      <ahyp:hlinkClr xmlns:ahyp="http://schemas.microsoft.com/office/drawing/2018/hyperlinkcolor" val="tx"/>
                    </a:ext>
                  </a:extLst>
                </a:hlinkClick>
              </a:rPr>
              <a:t>https://documents.trendmicro.com/assets/white_papers/wp-malicious-uses-and-abuses-of-artificial-intelligence.pdf</a:t>
            </a:r>
            <a:endParaRPr lang="en-US" dirty="0"/>
          </a:p>
          <a:p>
            <a:pPr marL="0" indent="0">
              <a:buNone/>
            </a:pPr>
            <a:r>
              <a:rPr lang="en-US" dirty="0"/>
              <a:t>[6] Jure Zupan, Neural Networks in Chemistry, (April 1995), </a:t>
            </a:r>
            <a:r>
              <a:rPr lang="en-US" dirty="0">
                <a:effectLst/>
                <a:hlinkClick r:id="rId4">
                  <a:extLst>
                    <a:ext uri="{A12FA001-AC4F-418D-AE19-62706E023703}">
                      <ahyp:hlinkClr xmlns:ahyp="http://schemas.microsoft.com/office/drawing/2018/hyperlinkcolor" val="tx"/>
                    </a:ext>
                  </a:extLst>
                </a:hlinkClick>
              </a:rPr>
              <a:t>https://www.researchgate.net/profile/Jure-Zupan-3/publication/259046271_Neural_Networks_in_Chemistry/links/55112e3d0cf2ba844840ef29/Neural-Networks-in-Chemistry.pdf</a:t>
            </a:r>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Neville Ingram</a:t>
            </a:r>
          </a:p>
        </p:txBody>
      </p:sp>
    </p:spTree>
    <p:extLst>
      <p:ext uri="{BB962C8B-B14F-4D97-AF65-F5344CB8AC3E}">
        <p14:creationId xmlns:p14="http://schemas.microsoft.com/office/powerpoint/2010/main" val="3916207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Who Consents, Your Neurostimulator or You?</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Francis Coghlan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2022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31</a:t>
            </a:fld>
            <a:endParaRPr lang="en-US"/>
          </a:p>
        </p:txBody>
      </p:sp>
    </p:spTree>
    <p:extLst>
      <p:ext uri="{BB962C8B-B14F-4D97-AF65-F5344CB8AC3E}">
        <p14:creationId xmlns:p14="http://schemas.microsoft.com/office/powerpoint/2010/main" val="599672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Consent and observation</a:t>
            </a:r>
          </a:p>
        </p:txBody>
      </p:sp>
      <p:sp>
        <p:nvSpPr>
          <p:cNvPr id="3" name="Content Placeholder 2"/>
          <p:cNvSpPr>
            <a:spLocks noGrp="1"/>
          </p:cNvSpPr>
          <p:nvPr>
            <p:ph sz="half" idx="1"/>
          </p:nvPr>
        </p:nvSpPr>
        <p:spPr>
          <a:xfrm>
            <a:off x="685800" y="1149069"/>
            <a:ext cx="3829556" cy="3556282"/>
          </a:xfrm>
        </p:spPr>
        <p:txBody>
          <a:bodyPr>
            <a:normAutofit/>
          </a:bodyPr>
          <a:lstStyle/>
          <a:p>
            <a:r>
              <a:rPr lang="en-US" dirty="0"/>
              <a:t>Neurostimulator implanted individuals must have a group consent with trusted individuals</a:t>
            </a:r>
          </a:p>
          <a:p>
            <a:r>
              <a:rPr lang="en-US" dirty="0"/>
              <a:t>Those with neurostimulators must be observed by family, friends, or peers for unexplainable behavior or memory changes</a:t>
            </a:r>
          </a:p>
          <a:p>
            <a:r>
              <a:rPr lang="en-US" dirty="0"/>
              <a:t>If these changes impact the patient’s life in a significant manner, they must be reported to the prescribing doctor</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Francis Coghlan</a:t>
            </a:r>
          </a:p>
        </p:txBody>
      </p:sp>
      <p:pic>
        <p:nvPicPr>
          <p:cNvPr id="2052" name="Picture 4" descr="Fig. 6">
            <a:extLst>
              <a:ext uri="{FF2B5EF4-FFF2-40B4-BE49-F238E27FC236}">
                <a16:creationId xmlns:a16="http://schemas.microsoft.com/office/drawing/2014/main" id="{CE971995-5E1E-405E-AFC2-BA95BD536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945" y="1229052"/>
            <a:ext cx="3396902" cy="347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749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Neurostimulators? What is DBS?</a:t>
            </a:r>
          </a:p>
        </p:txBody>
      </p:sp>
      <p:sp>
        <p:nvSpPr>
          <p:cNvPr id="3" name="Content Placeholder 2"/>
          <p:cNvSpPr>
            <a:spLocks noGrp="1"/>
          </p:cNvSpPr>
          <p:nvPr>
            <p:ph sz="half" idx="1"/>
          </p:nvPr>
        </p:nvSpPr>
        <p:spPr/>
        <p:txBody>
          <a:bodyPr>
            <a:normAutofit/>
          </a:bodyPr>
          <a:lstStyle/>
          <a:p>
            <a:r>
              <a:rPr lang="en-US" dirty="0" err="1"/>
              <a:t>Neuroprosthetics</a:t>
            </a:r>
            <a:r>
              <a:rPr lang="en-US" dirty="0"/>
              <a:t>: Devices to regulate impaired portions of nervous system.</a:t>
            </a:r>
          </a:p>
          <a:p>
            <a:r>
              <a:rPr lang="en-US" dirty="0"/>
              <a:t>DBS = “Deep Brain Stimulation”</a:t>
            </a:r>
          </a:p>
          <a:p>
            <a:r>
              <a:rPr lang="en-US" dirty="0"/>
              <a:t>BCI = “Brain Computer Interface”</a:t>
            </a:r>
          </a:p>
          <a:p>
            <a:r>
              <a:rPr lang="en-US" dirty="0"/>
              <a:t>DBS uses an invasive neurostimulator for treatment of disorders.</a:t>
            </a:r>
          </a:p>
          <a:p>
            <a:r>
              <a:rPr lang="en-US" dirty="0"/>
              <a:t>This Presentation focuses on how DBS affects the brain.</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Francis Coghlan</a:t>
            </a:r>
          </a:p>
        </p:txBody>
      </p:sp>
      <p:pic>
        <p:nvPicPr>
          <p:cNvPr id="1026" name="Picture 2" descr="Figure 1">
            <a:extLst>
              <a:ext uri="{FF2B5EF4-FFF2-40B4-BE49-F238E27FC236}">
                <a16:creationId xmlns:a16="http://schemas.microsoft.com/office/drawing/2014/main" id="{6D09CB82-CC77-4635-ACAF-5A52A321F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2" y="1352551"/>
            <a:ext cx="4058458" cy="320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29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a:t>
            </a:r>
          </a:p>
        </p:txBody>
      </p:sp>
      <p:sp>
        <p:nvSpPr>
          <p:cNvPr id="3" name="Content Placeholder 2"/>
          <p:cNvSpPr>
            <a:spLocks noGrp="1"/>
          </p:cNvSpPr>
          <p:nvPr>
            <p:ph sz="half" idx="1"/>
          </p:nvPr>
        </p:nvSpPr>
        <p:spPr/>
        <p:txBody>
          <a:bodyPr>
            <a:normAutofit/>
          </a:bodyPr>
          <a:lstStyle/>
          <a:p>
            <a:pPr marL="0" indent="0">
              <a:buNone/>
            </a:pPr>
            <a:r>
              <a:rPr lang="en-US" dirty="0"/>
              <a:t>Four themes emerged from successful </a:t>
            </a:r>
            <a:r>
              <a:rPr lang="en-US" dirty="0" err="1"/>
              <a:t>neuroprosthetic</a:t>
            </a:r>
            <a:r>
              <a:rPr lang="en-US" dirty="0"/>
              <a:t> treatments:</a:t>
            </a:r>
          </a:p>
          <a:p>
            <a:r>
              <a:rPr lang="en-US" dirty="0"/>
              <a:t>Control over device function</a:t>
            </a:r>
          </a:p>
          <a:p>
            <a:r>
              <a:rPr lang="en-US" dirty="0"/>
              <a:t>Authentic self</a:t>
            </a:r>
          </a:p>
          <a:p>
            <a:r>
              <a:rPr lang="en-US" dirty="0"/>
              <a:t>Relationship effects</a:t>
            </a:r>
          </a:p>
          <a:p>
            <a:r>
              <a:rPr lang="en-US" dirty="0"/>
              <a:t>Meaningful consent. </a:t>
            </a:r>
          </a:p>
        </p:txBody>
      </p:sp>
      <p:sp>
        <p:nvSpPr>
          <p:cNvPr id="4" name="Content Placeholder 3"/>
          <p:cNvSpPr>
            <a:spLocks noGrp="1"/>
          </p:cNvSpPr>
          <p:nvPr>
            <p:ph sz="half" idx="2"/>
          </p:nvPr>
        </p:nvSpPr>
        <p:spPr>
          <a:ln>
            <a:solidFill>
              <a:schemeClr val="bg1"/>
            </a:solidFill>
          </a:ln>
        </p:spPr>
        <p:txBody>
          <a:bodyPr anchor="ctr">
            <a:normAutofit/>
          </a:bodyPr>
          <a:lstStyle/>
          <a:p>
            <a:pPr marL="0" indent="0" algn="ctr">
              <a:buNone/>
            </a:pPr>
            <a:r>
              <a:rPr lang="en-US" sz="1400" dirty="0"/>
              <a:t>Patient 11: “it wasn't so much that it changed who you are, it rather restored who you are,” but he later confessed that this novel restorative empowerment originated an uncontrollable phenomenon from which he dissociated his self and does not recognize himself: “There's nothing that I can do [to stop this] ‘emotional incontinence’ as I call it. … If I had a choice I would say, ‘Look see what you can do … to stop me from doing that.’ Because it does get embarrassing.”</a:t>
            </a:r>
          </a:p>
          <a:p>
            <a:pPr marL="0" indent="0" algn="ctr">
              <a:buNone/>
            </a:pPr>
            <a:r>
              <a:rPr lang="en-US" sz="1400" dirty="0"/>
              <a:t>- </a:t>
            </a:r>
            <a:r>
              <a:rPr lang="en-US" sz="1400" i="1" dirty="0"/>
              <a:t>I Miss Being Me: Phenomenological Effects of Deep Brain Stimulation</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Francis Coghlan</a:t>
            </a:r>
          </a:p>
        </p:txBody>
      </p:sp>
    </p:spTree>
    <p:extLst>
      <p:ext uri="{BB962C8B-B14F-4D97-AF65-F5344CB8AC3E}">
        <p14:creationId xmlns:p14="http://schemas.microsoft.com/office/powerpoint/2010/main" val="121852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2317C-6039-4AA1-A672-F0C692806086}"/>
              </a:ext>
            </a:extLst>
          </p:cNvPr>
          <p:cNvSpPr>
            <a:spLocks noGrp="1"/>
          </p:cNvSpPr>
          <p:nvPr>
            <p:ph type="title"/>
          </p:nvPr>
        </p:nvSpPr>
        <p:spPr>
          <a:xfrm>
            <a:off x="685800" y="361950"/>
            <a:ext cx="7772400" cy="914400"/>
          </a:xfrm>
        </p:spPr>
        <p:txBody>
          <a:bodyPr anchor="ctr">
            <a:normAutofit/>
          </a:bodyPr>
          <a:lstStyle/>
          <a:p>
            <a:r>
              <a:rPr lang="en-US" dirty="0"/>
              <a:t>Positives and Negatives</a:t>
            </a:r>
          </a:p>
        </p:txBody>
      </p:sp>
      <p:sp>
        <p:nvSpPr>
          <p:cNvPr id="3" name="Content Placeholder 2">
            <a:extLst>
              <a:ext uri="{FF2B5EF4-FFF2-40B4-BE49-F238E27FC236}">
                <a16:creationId xmlns:a16="http://schemas.microsoft.com/office/drawing/2014/main" id="{F04E0D63-D006-4841-8F93-2B6A6DABB298}"/>
              </a:ext>
            </a:extLst>
          </p:cNvPr>
          <p:cNvSpPr>
            <a:spLocks noGrp="1"/>
          </p:cNvSpPr>
          <p:nvPr>
            <p:ph sz="half" idx="1"/>
          </p:nvPr>
        </p:nvSpPr>
        <p:spPr>
          <a:xfrm>
            <a:off x="685800" y="1352551"/>
            <a:ext cx="3733800" cy="3352800"/>
          </a:xfrm>
        </p:spPr>
        <p:txBody>
          <a:bodyPr>
            <a:normAutofit/>
          </a:bodyPr>
          <a:lstStyle/>
          <a:p>
            <a:r>
              <a:rPr lang="en-US" sz="1500" dirty="0"/>
              <a:t>When neurostimulator’s effects results in negative outcomes, then it must be reported.</a:t>
            </a:r>
          </a:p>
          <a:p>
            <a:r>
              <a:rPr lang="en-US" sz="1500" dirty="0"/>
              <a:t>If the neurostimulator’s changes a patient for the positive unexpectedly, other than the expected result of the treatment, should it be reported?</a:t>
            </a:r>
          </a:p>
          <a:p>
            <a:r>
              <a:rPr lang="en-US" sz="1500" dirty="0"/>
              <a:t>What is the definition of positive and negative in the patient’s view? The doctor’s? Peers, friends, and family?</a:t>
            </a:r>
          </a:p>
          <a:p>
            <a:r>
              <a:rPr lang="en-US" sz="1500" dirty="0"/>
              <a:t>Usage may lead to a sense of loss of control, or that the device is influencing their decisions</a:t>
            </a:r>
          </a:p>
        </p:txBody>
      </p:sp>
      <p:pic>
        <p:nvPicPr>
          <p:cNvPr id="3080" name="Picture 8">
            <a:extLst>
              <a:ext uri="{FF2B5EF4-FFF2-40B4-BE49-F238E27FC236}">
                <a16:creationId xmlns:a16="http://schemas.microsoft.com/office/drawing/2014/main" id="{2F427166-A17B-433F-B470-8D468B050F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31" r="32736"/>
          <a:stretch/>
        </p:blipFill>
        <p:spPr bwMode="auto">
          <a:xfrm>
            <a:off x="4724400" y="1352551"/>
            <a:ext cx="3733800" cy="33528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AC4B0D42-1B97-4A0E-9756-A73861D6F481}"/>
              </a:ext>
            </a:extLst>
          </p:cNvPr>
          <p:cNvSpPr>
            <a:spLocks noGrp="1"/>
          </p:cNvSpPr>
          <p:nvPr>
            <p:ph type="ftr" sz="quarter" idx="11"/>
          </p:nvPr>
        </p:nvSpPr>
        <p:spPr>
          <a:xfrm>
            <a:off x="0" y="4997196"/>
            <a:ext cx="5562600" cy="146304"/>
          </a:xfrm>
        </p:spPr>
        <p:txBody>
          <a:bodyPr anchor="ctr">
            <a:normAutofit/>
          </a:bodyPr>
          <a:lstStyle/>
          <a:p>
            <a:pPr>
              <a:lnSpc>
                <a:spcPct val="90000"/>
              </a:lnSpc>
              <a:spcAft>
                <a:spcPts val="600"/>
              </a:spcAft>
            </a:pPr>
            <a:r>
              <a:rPr lang="sk-SK" sz="400" dirty="0"/>
              <a:t>© 2022 Keith A. Pray</a:t>
            </a:r>
            <a:endParaRPr lang="en-US" sz="400" dirty="0"/>
          </a:p>
        </p:txBody>
      </p:sp>
      <p:sp>
        <p:nvSpPr>
          <p:cNvPr id="4" name="Slide Number Placeholder 3">
            <a:extLst>
              <a:ext uri="{FF2B5EF4-FFF2-40B4-BE49-F238E27FC236}">
                <a16:creationId xmlns:a16="http://schemas.microsoft.com/office/drawing/2014/main" id="{4DD58B38-E6D7-4643-80FC-3AC6B27815D5}"/>
              </a:ext>
            </a:extLst>
          </p:cNvPr>
          <p:cNvSpPr>
            <a:spLocks noGrp="1"/>
          </p:cNvSpPr>
          <p:nvPr>
            <p:ph type="sldNum" sz="quarter" idx="12"/>
          </p:nvPr>
        </p:nvSpPr>
        <p:spPr/>
        <p:txBody>
          <a:bodyPr/>
          <a:lstStyle/>
          <a:p>
            <a:fld id="{A2A17EAB-8B51-5C40-8776-6683E51FA7A0}" type="slidenum">
              <a:rPr lang="en-US" smtClean="0"/>
              <a:t>35</a:t>
            </a:fld>
            <a:endParaRPr lang="en-US"/>
          </a:p>
        </p:txBody>
      </p:sp>
    </p:spTree>
    <p:extLst>
      <p:ext uri="{BB962C8B-B14F-4D97-AF65-F5344CB8AC3E}">
        <p14:creationId xmlns:p14="http://schemas.microsoft.com/office/powerpoint/2010/main" val="989345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D5EDD-B2D2-48FE-A39A-06D459F85044}"/>
              </a:ext>
            </a:extLst>
          </p:cNvPr>
          <p:cNvSpPr>
            <a:spLocks noGrp="1"/>
          </p:cNvSpPr>
          <p:nvPr>
            <p:ph type="title"/>
          </p:nvPr>
        </p:nvSpPr>
        <p:spPr/>
        <p:txBody>
          <a:bodyPr/>
          <a:lstStyle/>
          <a:p>
            <a:r>
              <a:rPr lang="en-US" dirty="0"/>
              <a:t>Identity, the brain, and change</a:t>
            </a:r>
          </a:p>
        </p:txBody>
      </p:sp>
      <p:sp>
        <p:nvSpPr>
          <p:cNvPr id="3" name="Content Placeholder 2">
            <a:extLst>
              <a:ext uri="{FF2B5EF4-FFF2-40B4-BE49-F238E27FC236}">
                <a16:creationId xmlns:a16="http://schemas.microsoft.com/office/drawing/2014/main" id="{7F4F996C-7E23-40F0-9269-66AF5DEB6FE6}"/>
              </a:ext>
            </a:extLst>
          </p:cNvPr>
          <p:cNvSpPr>
            <a:spLocks noGrp="1"/>
          </p:cNvSpPr>
          <p:nvPr>
            <p:ph sz="half" idx="1"/>
          </p:nvPr>
        </p:nvSpPr>
        <p:spPr>
          <a:xfrm>
            <a:off x="685800" y="1352551"/>
            <a:ext cx="8061690" cy="3352800"/>
          </a:xfrm>
        </p:spPr>
        <p:txBody>
          <a:bodyPr>
            <a:normAutofit/>
          </a:bodyPr>
          <a:lstStyle/>
          <a:p>
            <a:r>
              <a:rPr lang="en-US" dirty="0"/>
              <a:t>The Identity is Dynamic.</a:t>
            </a:r>
          </a:p>
          <a:p>
            <a:r>
              <a:rPr lang="en-US" dirty="0"/>
              <a:t>Dramatic events or experiences can affect the identity.</a:t>
            </a:r>
          </a:p>
          <a:p>
            <a:r>
              <a:rPr lang="en-US" dirty="0"/>
              <a:t>Neurostimulators can affect the identity but still allows for agency, much like medication for ADHD or Anti-Depressants.</a:t>
            </a:r>
          </a:p>
          <a:p>
            <a:r>
              <a:rPr lang="en-US" dirty="0"/>
              <a:t>A person must be able to identify their past self, their present self, and what has changed between the two states and what caused the change, to have agency over the identity</a:t>
            </a:r>
          </a:p>
          <a:p>
            <a:r>
              <a:rPr lang="en-US" dirty="0"/>
              <a:t>When a neurostimulator undermines agency to the point where a patient can no longer contribute to the formation of identity, is when it is a threat to identity.</a:t>
            </a:r>
          </a:p>
        </p:txBody>
      </p:sp>
      <p:sp>
        <p:nvSpPr>
          <p:cNvPr id="5" name="Footer Placeholder 4">
            <a:extLst>
              <a:ext uri="{FF2B5EF4-FFF2-40B4-BE49-F238E27FC236}">
                <a16:creationId xmlns:a16="http://schemas.microsoft.com/office/drawing/2014/main" id="{0FB5A365-8302-4482-B308-DBBC0B529634}"/>
              </a:ext>
            </a:extLst>
          </p:cNvPr>
          <p:cNvSpPr>
            <a:spLocks noGrp="1"/>
          </p:cNvSpPr>
          <p:nvPr>
            <p:ph type="ftr" sz="quarter" idx="11"/>
          </p:nvPr>
        </p:nvSpPr>
        <p:spPr/>
        <p:txBody>
          <a:bodyPr/>
          <a:lstStyle/>
          <a:p>
            <a:r>
              <a:rPr lang="sk-SK"/>
              <a:t>© 2022 Keith A. Pray</a:t>
            </a:r>
            <a:endParaRPr lang="en-US"/>
          </a:p>
        </p:txBody>
      </p:sp>
      <p:sp>
        <p:nvSpPr>
          <p:cNvPr id="6" name="Slide Number Placeholder 5">
            <a:extLst>
              <a:ext uri="{FF2B5EF4-FFF2-40B4-BE49-F238E27FC236}">
                <a16:creationId xmlns:a16="http://schemas.microsoft.com/office/drawing/2014/main" id="{C51C830E-159C-45FD-9C48-3C68D3C12705}"/>
              </a:ext>
            </a:extLst>
          </p:cNvPr>
          <p:cNvSpPr>
            <a:spLocks noGrp="1"/>
          </p:cNvSpPr>
          <p:nvPr>
            <p:ph type="sldNum" sz="quarter" idx="12"/>
          </p:nvPr>
        </p:nvSpPr>
        <p:spPr/>
        <p:txBody>
          <a:bodyPr/>
          <a:lstStyle/>
          <a:p>
            <a:fld id="{A2A17EAB-8B51-5C40-8776-6683E51FA7A0}" type="slidenum">
              <a:rPr lang="en-US" smtClean="0"/>
              <a:t>36</a:t>
            </a:fld>
            <a:endParaRPr lang="en-US"/>
          </a:p>
        </p:txBody>
      </p:sp>
    </p:spTree>
    <p:extLst>
      <p:ext uri="{BB962C8B-B14F-4D97-AF65-F5344CB8AC3E}">
        <p14:creationId xmlns:p14="http://schemas.microsoft.com/office/powerpoint/2010/main" val="2968683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5A01-9A04-44CF-A0D4-C6F5CB4738E8}"/>
              </a:ext>
            </a:extLst>
          </p:cNvPr>
          <p:cNvSpPr>
            <a:spLocks noGrp="1"/>
          </p:cNvSpPr>
          <p:nvPr>
            <p:ph type="title"/>
          </p:nvPr>
        </p:nvSpPr>
        <p:spPr/>
        <p:txBody>
          <a:bodyPr/>
          <a:lstStyle/>
          <a:p>
            <a:r>
              <a:rPr lang="en-US" dirty="0"/>
              <a:t>The need for engagement</a:t>
            </a:r>
          </a:p>
        </p:txBody>
      </p:sp>
      <p:sp>
        <p:nvSpPr>
          <p:cNvPr id="3" name="Content Placeholder 2">
            <a:extLst>
              <a:ext uri="{FF2B5EF4-FFF2-40B4-BE49-F238E27FC236}">
                <a16:creationId xmlns:a16="http://schemas.microsoft.com/office/drawing/2014/main" id="{A3AF40A5-8716-4C30-8A65-FD030AFF68D5}"/>
              </a:ext>
            </a:extLst>
          </p:cNvPr>
          <p:cNvSpPr>
            <a:spLocks noGrp="1"/>
          </p:cNvSpPr>
          <p:nvPr>
            <p:ph sz="half" idx="1"/>
          </p:nvPr>
        </p:nvSpPr>
        <p:spPr>
          <a:xfrm>
            <a:off x="685800" y="1076240"/>
            <a:ext cx="7559984" cy="3705309"/>
          </a:xfrm>
        </p:spPr>
        <p:txBody>
          <a:bodyPr>
            <a:normAutofit fontScale="92500"/>
          </a:bodyPr>
          <a:lstStyle/>
          <a:p>
            <a:r>
              <a:rPr lang="en-US" dirty="0"/>
              <a:t>Neurostimulator-implanted individuals must be interacted with on a friendly basis.</a:t>
            </a:r>
          </a:p>
          <a:p>
            <a:r>
              <a:rPr lang="en-US" dirty="0"/>
              <a:t>Family, friends, and peers will need to observe and interact with the individual for unexpected changes. But also recognize and be open to the possibility that a patient’s personality change can occurs from other sources.</a:t>
            </a:r>
          </a:p>
          <a:p>
            <a:r>
              <a:rPr lang="en-US" dirty="0"/>
              <a:t>In addition, therapy is recommended for patients to identify that the neurostimulator are controllable, that they are tools to restore agency, and that unexpected beneficial outcomes are not necessarily negative ones. </a:t>
            </a:r>
          </a:p>
          <a:p>
            <a:r>
              <a:rPr lang="en-US" dirty="0"/>
              <a:t>Neurostimulators are an experience, much like how trauma, or dramatic events, or even medication, changes the brain.</a:t>
            </a:r>
          </a:p>
          <a:p>
            <a:r>
              <a:rPr lang="en-US" dirty="0"/>
              <a:t>Note that these are extreme cases: Current and future BCIs tend to not impact the patient’s personality</a:t>
            </a:r>
          </a:p>
        </p:txBody>
      </p:sp>
      <p:sp>
        <p:nvSpPr>
          <p:cNvPr id="5" name="Footer Placeholder 4">
            <a:extLst>
              <a:ext uri="{FF2B5EF4-FFF2-40B4-BE49-F238E27FC236}">
                <a16:creationId xmlns:a16="http://schemas.microsoft.com/office/drawing/2014/main" id="{A8A6BCD4-ED98-4920-9F98-5A1E8AC7EB2E}"/>
              </a:ext>
            </a:extLst>
          </p:cNvPr>
          <p:cNvSpPr>
            <a:spLocks noGrp="1"/>
          </p:cNvSpPr>
          <p:nvPr>
            <p:ph type="ftr" sz="quarter" idx="11"/>
          </p:nvPr>
        </p:nvSpPr>
        <p:spPr/>
        <p:txBody>
          <a:bodyPr/>
          <a:lstStyle/>
          <a:p>
            <a:r>
              <a:rPr lang="sk-SK"/>
              <a:t>© 2022 Keith A. Pray</a:t>
            </a:r>
            <a:endParaRPr lang="en-US"/>
          </a:p>
        </p:txBody>
      </p:sp>
      <p:sp>
        <p:nvSpPr>
          <p:cNvPr id="6" name="Slide Number Placeholder 5">
            <a:extLst>
              <a:ext uri="{FF2B5EF4-FFF2-40B4-BE49-F238E27FC236}">
                <a16:creationId xmlns:a16="http://schemas.microsoft.com/office/drawing/2014/main" id="{484AF3A4-0144-4BD3-B584-ADA360110915}"/>
              </a:ext>
            </a:extLst>
          </p:cNvPr>
          <p:cNvSpPr>
            <a:spLocks noGrp="1"/>
          </p:cNvSpPr>
          <p:nvPr>
            <p:ph type="sldNum" sz="quarter" idx="12"/>
          </p:nvPr>
        </p:nvSpPr>
        <p:spPr/>
        <p:txBody>
          <a:bodyPr/>
          <a:lstStyle/>
          <a:p>
            <a:fld id="{A2A17EAB-8B51-5C40-8776-6683E51FA7A0}" type="slidenum">
              <a:rPr lang="en-US" smtClean="0"/>
              <a:t>37</a:t>
            </a:fld>
            <a:endParaRPr lang="en-US"/>
          </a:p>
        </p:txBody>
      </p:sp>
    </p:spTree>
    <p:extLst>
      <p:ext uri="{BB962C8B-B14F-4D97-AF65-F5344CB8AC3E}">
        <p14:creationId xmlns:p14="http://schemas.microsoft.com/office/powerpoint/2010/main" val="859208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842" y="181302"/>
            <a:ext cx="7772400" cy="914400"/>
          </a:xfrm>
        </p:spPr>
        <p:txBody>
          <a:bodyPr/>
          <a:lstStyle/>
          <a:p>
            <a:r>
              <a:rPr lang="en-US" dirty="0"/>
              <a:t>References</a:t>
            </a:r>
          </a:p>
        </p:txBody>
      </p:sp>
      <p:sp>
        <p:nvSpPr>
          <p:cNvPr id="3" name="Content Placeholder 2"/>
          <p:cNvSpPr>
            <a:spLocks noGrp="1"/>
          </p:cNvSpPr>
          <p:nvPr>
            <p:ph idx="1"/>
          </p:nvPr>
        </p:nvSpPr>
        <p:spPr>
          <a:xfrm>
            <a:off x="685800" y="871149"/>
            <a:ext cx="7772400" cy="4450864"/>
          </a:xfrm>
        </p:spPr>
        <p:txBody>
          <a:bodyPr lIns="91440">
            <a:normAutofit fontScale="55000" lnSpcReduction="20000"/>
          </a:bodyPr>
          <a:lstStyle/>
          <a:p>
            <a:pPr marL="0" indent="0">
              <a:buNone/>
            </a:pPr>
            <a:r>
              <a:rPr lang="en-US" dirty="0"/>
              <a:t>[1] Frederic Gilbert, Eliza Goddard, John Noel M. </a:t>
            </a:r>
            <a:r>
              <a:rPr lang="en-US" dirty="0" err="1"/>
              <a:t>Viaña</a:t>
            </a:r>
            <a:r>
              <a:rPr lang="en-US" dirty="0"/>
              <a:t>, Adrian Carter &amp; Malcolm Horne (2017) I Miss Being Me: Phenomenological Effects of Deep Brain Stimulation, AJOB Neuroscience, 8:2, 96-109, DOI: 10.1080/21507740.2017.1320319	</a:t>
            </a:r>
          </a:p>
          <a:p>
            <a:pPr marL="0" indent="0">
              <a:buNone/>
            </a:pPr>
            <a:r>
              <a:rPr lang="en-US" dirty="0"/>
              <a:t>[2] Eran Klein, Sara Goering, Josh Gagne, Conor V. Shea, Rachel Franklin, Samuel </a:t>
            </a:r>
            <a:r>
              <a:rPr lang="en-US" dirty="0" err="1"/>
              <a:t>Zorowitz</a:t>
            </a:r>
            <a:r>
              <a:rPr lang="en-US" dirty="0"/>
              <a:t>, Darin D. Dougherty &amp; </a:t>
            </a:r>
            <a:r>
              <a:rPr lang="en-US" dirty="0" err="1"/>
              <a:t>Alik</a:t>
            </a:r>
            <a:r>
              <a:rPr lang="en-US" dirty="0"/>
              <a:t> S. </a:t>
            </a:r>
            <a:r>
              <a:rPr lang="en-US" dirty="0" err="1"/>
              <a:t>Widge</a:t>
            </a:r>
            <a:r>
              <a:rPr lang="en-US" dirty="0"/>
              <a:t> (2016) Brain-computer interface-based control of closed-loop brain stimulation: attitudes and ethical considerations, Brain-Computer Interfaces, 3:3, 140-148, DOI: 10.1080/2326263X.2016.1207497</a:t>
            </a:r>
          </a:p>
          <a:p>
            <a:pPr marL="0" indent="0">
              <a:buNone/>
            </a:pPr>
            <a:r>
              <a:rPr lang="en-US" dirty="0"/>
              <a:t>[3] Baylis, F. “I Am Who I Am”: On the Perceived Threats to Personal Identity from Deep Brain Stimulation. </a:t>
            </a:r>
            <a:r>
              <a:rPr lang="en-US" dirty="0" err="1"/>
              <a:t>Neuroethics</a:t>
            </a:r>
            <a:r>
              <a:rPr lang="en-US" dirty="0"/>
              <a:t> 6, 513–526 (2013). https://</a:t>
            </a:r>
            <a:r>
              <a:rPr lang="en-US" dirty="0" err="1"/>
              <a:t>doi.org</a:t>
            </a:r>
            <a:r>
              <a:rPr lang="en-US" dirty="0"/>
              <a:t>/10.1007/s12152-011-9137-1</a:t>
            </a:r>
          </a:p>
          <a:p>
            <a:pPr marL="0" indent="0">
              <a:buNone/>
            </a:pPr>
            <a:r>
              <a:rPr lang="en-US" dirty="0"/>
              <a:t>[4] LIPSMAN, N. and GLANNON, W. (2013), BRAIN, MIND AND MACHINE: WHAT ARE THE IMPLICATIONS OF DEEP BRAIN STIMULATION FOR PERCEPTIONS OF PERSONAL IDENTITY, AGENCY AND FREE WILL?. Bioethics, 27: 465-470. https://</a:t>
            </a:r>
            <a:r>
              <a:rPr lang="en-US" dirty="0" err="1"/>
              <a:t>doi.org</a:t>
            </a:r>
            <a:r>
              <a:rPr lang="en-US" dirty="0"/>
              <a:t>/10.1111/j.1467-8519.2012.01978.x</a:t>
            </a:r>
          </a:p>
          <a:p>
            <a:pPr marL="0" indent="0">
              <a:buNone/>
            </a:pPr>
            <a:r>
              <a:rPr lang="en-US" dirty="0"/>
              <a:t>[5] Sara Goering, </a:t>
            </a:r>
            <a:r>
              <a:rPr lang="en-US" dirty="0" err="1"/>
              <a:t>Eran</a:t>
            </a:r>
            <a:r>
              <a:rPr lang="en-US" dirty="0"/>
              <a:t> Klein, Darin D. Dougherty &amp; </a:t>
            </a:r>
            <a:r>
              <a:rPr lang="en-US" dirty="0" err="1"/>
              <a:t>Alik</a:t>
            </a:r>
            <a:r>
              <a:rPr lang="en-US" dirty="0"/>
              <a:t> S. </a:t>
            </a:r>
            <a:r>
              <a:rPr lang="en-US" dirty="0" err="1"/>
              <a:t>Widge</a:t>
            </a:r>
            <a:r>
              <a:rPr lang="en-US" dirty="0"/>
              <a:t> (2017) Staying in the Loop: Relational Agency and Identity in Next-Generation DBS for Psychiatry, AJOB Neuroscience, 8:2, 59-70, DOI: 10.1080/21507740.2017.1320320</a:t>
            </a:r>
          </a:p>
          <a:p>
            <a:pPr marL="0" indent="0">
              <a:buNone/>
            </a:pPr>
            <a:r>
              <a:rPr lang="en-US" dirty="0"/>
              <a:t>Image References</a:t>
            </a:r>
          </a:p>
          <a:p>
            <a:pPr marL="0" indent="0">
              <a:buNone/>
            </a:pPr>
            <a:r>
              <a:rPr lang="en-US" dirty="0"/>
              <a:t>[1] Krauss, J.K., </a:t>
            </a:r>
            <a:r>
              <a:rPr lang="en-US" dirty="0" err="1"/>
              <a:t>Lipsman</a:t>
            </a:r>
            <a:r>
              <a:rPr lang="en-US" dirty="0"/>
              <a:t>, N., Aziz, T. et al. Technology of deep brain stimulation: current status and future directions. Nat Rev </a:t>
            </a:r>
            <a:r>
              <a:rPr lang="en-US" dirty="0" err="1"/>
              <a:t>Neurol</a:t>
            </a:r>
            <a:r>
              <a:rPr lang="en-US" dirty="0"/>
              <a:t> 17, 75–87 (2021). https://</a:t>
            </a:r>
            <a:r>
              <a:rPr lang="en-US" dirty="0" err="1"/>
              <a:t>doi.org</a:t>
            </a:r>
            <a:r>
              <a:rPr lang="en-US" dirty="0"/>
              <a:t>/10.1038/s41582-020-00426-z</a:t>
            </a:r>
          </a:p>
          <a:p>
            <a:pPr marL="0" indent="0">
              <a:buNone/>
            </a:pPr>
            <a:r>
              <a:rPr lang="en-US" dirty="0"/>
              <a:t>[2] </a:t>
            </a:r>
            <a:r>
              <a:rPr lang="en-US" dirty="0" err="1"/>
              <a:t>Kansaku</a:t>
            </a:r>
            <a:r>
              <a:rPr lang="en-US" dirty="0"/>
              <a:t>, K. </a:t>
            </a:r>
            <a:r>
              <a:rPr lang="en-US" dirty="0" err="1"/>
              <a:t>Neuroprosthetics</a:t>
            </a:r>
            <a:r>
              <a:rPr lang="en-US" dirty="0"/>
              <a:t> in systems neuroscience and medicine. Sci Rep 11, 5404 (2021). https://</a:t>
            </a:r>
            <a:r>
              <a:rPr lang="en-US" dirty="0" err="1"/>
              <a:t>doi.org</a:t>
            </a:r>
            <a:r>
              <a:rPr lang="en-US" dirty="0"/>
              <a:t>/10.1038/s41598-021-85134-4</a:t>
            </a:r>
          </a:p>
          <a:p>
            <a:pPr marL="0" indent="0">
              <a:buNone/>
            </a:pPr>
            <a:r>
              <a:rPr lang="en-US" dirty="0"/>
              <a:t>[3] </a:t>
            </a:r>
            <a:r>
              <a:rPr lang="en-US" dirty="0" err="1"/>
              <a:t>Tayim</a:t>
            </a:r>
            <a:r>
              <a:rPr lang="en-US" dirty="0"/>
              <a:t>, F. (n.d.). Linking brain to computer: Science or science fiction? Premier Health. Retrieved April 15, 2022, from https://</a:t>
            </a:r>
            <a:r>
              <a:rPr lang="en-US" dirty="0" err="1"/>
              <a:t>www.premierhealth.com</a:t>
            </a:r>
            <a:r>
              <a:rPr lang="en-US" dirty="0"/>
              <a:t>/your-health/articles/</a:t>
            </a:r>
            <a:r>
              <a:rPr lang="en-US" dirty="0" err="1"/>
              <a:t>healthnow</a:t>
            </a:r>
            <a:r>
              <a:rPr lang="en-US" dirty="0"/>
              <a:t>/linking-brain-to-computer-science-or-science-fiction- </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38</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Francis Coghlan</a:t>
            </a:r>
            <a:endParaRPr lang="en-US" sz="1400" dirty="0">
              <a:solidFill>
                <a:schemeClr val="tx1"/>
              </a:solidFill>
              <a:latin typeface="+mj-lt"/>
            </a:endParaRPr>
          </a:p>
        </p:txBody>
      </p:sp>
    </p:spTree>
    <p:extLst>
      <p:ext uri="{BB962C8B-B14F-4D97-AF65-F5344CB8AC3E}">
        <p14:creationId xmlns:p14="http://schemas.microsoft.com/office/powerpoint/2010/main" val="273865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842" y="181302"/>
            <a:ext cx="7772400" cy="914400"/>
          </a:xfrm>
        </p:spPr>
        <p:txBody>
          <a:bodyPr/>
          <a:lstStyle/>
          <a:p>
            <a:r>
              <a:rPr lang="en-US" dirty="0"/>
              <a:t>Image References</a:t>
            </a:r>
          </a:p>
        </p:txBody>
      </p:sp>
      <p:sp>
        <p:nvSpPr>
          <p:cNvPr id="3" name="Content Placeholder 2"/>
          <p:cNvSpPr>
            <a:spLocks noGrp="1"/>
          </p:cNvSpPr>
          <p:nvPr>
            <p:ph idx="1"/>
          </p:nvPr>
        </p:nvSpPr>
        <p:spPr>
          <a:xfrm>
            <a:off x="685800" y="871148"/>
            <a:ext cx="7772400" cy="3710459"/>
          </a:xfrm>
        </p:spPr>
        <p:txBody>
          <a:bodyPr lIns="91440">
            <a:normAutofit/>
          </a:bodyPr>
          <a:lstStyle/>
          <a:p>
            <a:pPr marL="0" indent="0">
              <a:buNone/>
            </a:pPr>
            <a:r>
              <a:rPr lang="en-US" dirty="0"/>
              <a:t>[1] Krauss, J.K., </a:t>
            </a:r>
            <a:r>
              <a:rPr lang="en-US" dirty="0" err="1"/>
              <a:t>Lipsman</a:t>
            </a:r>
            <a:r>
              <a:rPr lang="en-US" dirty="0"/>
              <a:t>, N., Aziz, T. et al. Technology of deep brain stimulation: current status and future directions. Nat Rev Neurol 17, 75–87 (2021). https://doi.org/10.1038/s41582-020-00426-z</a:t>
            </a:r>
          </a:p>
          <a:p>
            <a:pPr marL="0" indent="0">
              <a:buNone/>
            </a:pPr>
            <a:r>
              <a:rPr lang="en-US" dirty="0"/>
              <a:t>[2] </a:t>
            </a:r>
            <a:r>
              <a:rPr lang="en-US" dirty="0" err="1"/>
              <a:t>Kansaku</a:t>
            </a:r>
            <a:r>
              <a:rPr lang="en-US" dirty="0"/>
              <a:t>, K. </a:t>
            </a:r>
            <a:r>
              <a:rPr lang="en-US" dirty="0" err="1"/>
              <a:t>Neuroprosthetics</a:t>
            </a:r>
            <a:r>
              <a:rPr lang="en-US" dirty="0"/>
              <a:t> in systems neuroscience and medicine. Sci Rep 11, 5404 (2021). https://doi.org/10.1038/s41598-021-85134-4</a:t>
            </a:r>
          </a:p>
          <a:p>
            <a:pPr marL="0" indent="0">
              <a:buNone/>
            </a:pPr>
            <a:r>
              <a:rPr lang="en-US" dirty="0"/>
              <a:t>[3] </a:t>
            </a:r>
            <a:r>
              <a:rPr lang="en-US" dirty="0" err="1"/>
              <a:t>Tayim</a:t>
            </a:r>
            <a:r>
              <a:rPr lang="en-US" dirty="0"/>
              <a:t>, F. (n.d.). Linking brain to computer: Science or science fiction? Premier Health. Retrieved April 15, 2022, from https://www.premierhealth.com/your-health/articles/healthnow/linking-brain-to-computer-science-or-science-fiction- </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Francis Coghlan</a:t>
            </a:r>
            <a:endParaRPr lang="en-US" sz="1400" dirty="0">
              <a:solidFill>
                <a:schemeClr val="tx1"/>
              </a:solidFill>
              <a:latin typeface="+mj-lt"/>
            </a:endParaRPr>
          </a:p>
        </p:txBody>
      </p:sp>
    </p:spTree>
    <p:extLst>
      <p:ext uri="{BB962C8B-B14F-4D97-AF65-F5344CB8AC3E}">
        <p14:creationId xmlns:p14="http://schemas.microsoft.com/office/powerpoint/2010/main" val="346504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2022 Keith A. Pray</a:t>
            </a:r>
            <a:endParaRPr lang="en-US"/>
          </a:p>
        </p:txBody>
      </p:sp>
      <p:pic>
        <p:nvPicPr>
          <p:cNvPr id="6" name="Picture 5"/>
          <p:cNvPicPr>
            <a:picLocks noChangeAspect="1"/>
          </p:cNvPicPr>
          <p:nvPr/>
        </p:nvPicPr>
        <p:blipFill>
          <a:blip r:embed="rId3"/>
          <a:stretch>
            <a:fillRect/>
          </a:stretch>
        </p:blipFill>
        <p:spPr>
          <a:xfrm>
            <a:off x="1010228" y="430345"/>
            <a:ext cx="7123545" cy="2226108"/>
          </a:xfrm>
          <a:prstGeom prst="rect">
            <a:avLst/>
          </a:prstGeom>
        </p:spPr>
      </p:pic>
      <p:pic>
        <p:nvPicPr>
          <p:cNvPr id="7" name="Picture 6"/>
          <p:cNvPicPr>
            <a:picLocks noChangeAspect="1"/>
          </p:cNvPicPr>
          <p:nvPr/>
        </p:nvPicPr>
        <p:blipFill>
          <a:blip r:embed="rId4"/>
          <a:stretch>
            <a:fillRect/>
          </a:stretch>
        </p:blipFill>
        <p:spPr>
          <a:xfrm>
            <a:off x="1010228" y="2759958"/>
            <a:ext cx="7123545" cy="2237238"/>
          </a:xfrm>
          <a:prstGeom prst="rect">
            <a:avLst/>
          </a:prstGeom>
        </p:spPr>
      </p:pic>
      <p:cxnSp>
        <p:nvCxnSpPr>
          <p:cNvPr id="3" name="Straight Connector 2"/>
          <p:cNvCxnSpPr/>
          <p:nvPr/>
        </p:nvCxnSpPr>
        <p:spPr>
          <a:xfrm>
            <a:off x="219364" y="2702633"/>
            <a:ext cx="8705272" cy="0"/>
          </a:xfrm>
          <a:prstGeom prst="line">
            <a:avLst/>
          </a:prstGeom>
          <a:ln w="57150" cmpd="sng">
            <a:miter lim="800000"/>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1681759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10</a:t>
            </a:r>
            <a:br>
              <a:rPr lang="en-US" dirty="0"/>
            </a:br>
            <a:r>
              <a:rPr lang="en-US" dirty="0"/>
              <a:t>The End</a:t>
            </a:r>
          </a:p>
        </p:txBody>
      </p:sp>
      <p:sp>
        <p:nvSpPr>
          <p:cNvPr id="4" name="Action Button: Movie 3">
            <a:hlinkClick r:id="rId3" highlightClick="1"/>
            <a:extLst>
              <a:ext uri="{FF2B5EF4-FFF2-40B4-BE49-F238E27FC236}">
                <a16:creationId xmlns:a16="http://schemas.microsoft.com/office/drawing/2014/main" id="{CC93480B-673B-CB4A-A740-5F63B49C6CEB}"/>
              </a:ext>
            </a:extLst>
          </p:cNvPr>
          <p:cNvSpPr/>
          <p:nvPr/>
        </p:nvSpPr>
        <p:spPr>
          <a:xfrm>
            <a:off x="144937" y="4544407"/>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797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rmAutofit/>
          </a:bodyPr>
          <a:lstStyle/>
          <a:p>
            <a:r>
              <a:rPr lang="en-US" dirty="0"/>
              <a:t>pp. 409 Can one perform services for one’s self?</a:t>
            </a:r>
          </a:p>
          <a:p>
            <a:r>
              <a:rPr lang="en-US" dirty="0"/>
              <a:t>pp. 412 1993-1999 Does this seem like a long time?</a:t>
            </a:r>
          </a:p>
          <a:p>
            <a:r>
              <a:rPr lang="en-US" dirty="0"/>
              <a:t>pp. 413 “errors of omission or commission”?</a:t>
            </a:r>
          </a:p>
        </p:txBody>
      </p:sp>
      <p:sp>
        <p:nvSpPr>
          <p:cNvPr id="11" name="Content Placeholder 10"/>
          <p:cNvSpPr>
            <a:spLocks noGrp="1"/>
          </p:cNvSpPr>
          <p:nvPr>
            <p:ph sz="half" idx="2"/>
          </p:nvPr>
        </p:nvSpPr>
        <p:spPr/>
        <p:txBody>
          <a:bodyPr>
            <a:normAutofit/>
          </a:bodyPr>
          <a:lstStyle/>
          <a:p>
            <a:r>
              <a:rPr lang="en-US" dirty="0"/>
              <a:t>pp. 422 3. Would people agree – social contract?</a:t>
            </a:r>
          </a:p>
          <a:p>
            <a:r>
              <a:rPr lang="en-US" dirty="0"/>
              <a:t>pp. 438 So the baby can be left outside and no one is responsible?</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7" name="10-Point Star 6"/>
          <p:cNvSpPr/>
          <p:nvPr/>
        </p:nvSpPr>
        <p:spPr>
          <a:xfrm>
            <a:off x="2896668" y="1352551"/>
            <a:ext cx="4233591" cy="2468176"/>
          </a:xfrm>
          <a:prstGeom prst="star10">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UPDATE</a:t>
            </a:r>
          </a:p>
        </p:txBody>
      </p:sp>
      <p:sp>
        <p:nvSpPr>
          <p:cNvPr id="5" name="Slide Number Placeholder 4"/>
          <p:cNvSpPr>
            <a:spLocks noGrp="1"/>
          </p:cNvSpPr>
          <p:nvPr>
            <p:ph type="sldNum" sz="quarter" idx="12"/>
          </p:nvPr>
        </p:nvSpPr>
        <p:spPr/>
        <p:txBody>
          <a:bodyPr/>
          <a:lstStyle/>
          <a:p>
            <a:fld id="{A2A17EAB-8B51-5C40-8776-6683E51FA7A0}" type="slidenum">
              <a:rPr lang="en-US" smtClean="0"/>
              <a:t>41</a:t>
            </a:fld>
            <a:endParaRPr lang="en-US"/>
          </a:p>
        </p:txBody>
      </p:sp>
    </p:spTree>
    <p:extLst>
      <p:ext uri="{BB962C8B-B14F-4D97-AF65-F5344CB8AC3E}">
        <p14:creationId xmlns:p14="http://schemas.microsoft.com/office/powerpoint/2010/main" val="210816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Debate Ground Rules</a:t>
            </a:r>
          </a:p>
        </p:txBody>
      </p:sp>
      <p:sp>
        <p:nvSpPr>
          <p:cNvPr id="3" name="Content Placeholder 2"/>
          <p:cNvSpPr>
            <a:spLocks noGrp="1"/>
          </p:cNvSpPr>
          <p:nvPr>
            <p:ph idx="1"/>
          </p:nvPr>
        </p:nvSpPr>
        <p:spPr/>
        <p:txBody>
          <a:bodyPr>
            <a:normAutofit lnSpcReduction="10000"/>
          </a:bodyPr>
          <a:lstStyle/>
          <a:p>
            <a:r>
              <a:rPr lang="en-US" dirty="0"/>
              <a:t>Before Debate</a:t>
            </a:r>
          </a:p>
          <a:p>
            <a:pPr lvl="1"/>
            <a:r>
              <a:rPr lang="en-US" dirty="0"/>
              <a:t>Add “(YES)” or “(NO)” to the end of your name in Zoom to show your side</a:t>
            </a:r>
          </a:p>
          <a:p>
            <a:pPr lvl="1"/>
            <a:r>
              <a:rPr lang="en-US" dirty="0"/>
              <a:t>10 minutes to converse with your team</a:t>
            </a:r>
          </a:p>
          <a:p>
            <a:pPr lvl="1"/>
            <a:r>
              <a:rPr lang="en-US" dirty="0"/>
              <a:t>Share argument points, counter points, and responses</a:t>
            </a:r>
          </a:p>
          <a:p>
            <a:pPr lvl="1"/>
            <a:r>
              <a:rPr lang="en-US" dirty="0"/>
              <a:t>Share experiences, especially in different countries, cultures, situations</a:t>
            </a:r>
          </a:p>
          <a:p>
            <a:pPr lvl="1"/>
            <a:r>
              <a:rPr lang="en-US" dirty="0"/>
              <a:t>Decide who will: Go first, Respond to which points from opposing side</a:t>
            </a:r>
          </a:p>
          <a:p>
            <a:r>
              <a:rPr lang="en-US" dirty="0"/>
              <a:t>During Debate</a:t>
            </a:r>
          </a:p>
          <a:p>
            <a:pPr lvl="1"/>
            <a:r>
              <a:rPr lang="en-US" dirty="0"/>
              <a:t>1 turn per person until everyone on your team has spoken</a:t>
            </a:r>
          </a:p>
          <a:p>
            <a:pPr lvl="1"/>
            <a:r>
              <a:rPr lang="en-US" dirty="0"/>
              <a:t>Try to keep remarks to 30 seconds</a:t>
            </a:r>
          </a:p>
          <a:p>
            <a:pPr lvl="1"/>
            <a:r>
              <a:rPr lang="en-US" dirty="0"/>
              <a:t>Switch sides at any time if you change your mind</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2290929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p>
        </p:txBody>
      </p:sp>
      <p:sp>
        <p:nvSpPr>
          <p:cNvPr id="3" name="Content Placeholder 2"/>
          <p:cNvSpPr>
            <a:spLocks noGrp="1"/>
          </p:cNvSpPr>
          <p:nvPr>
            <p:ph idx="1"/>
          </p:nvPr>
        </p:nvSpPr>
        <p:spPr/>
        <p:txBody>
          <a:bodyPr>
            <a:normAutofit/>
          </a:bodyPr>
          <a:lstStyle/>
          <a:p>
            <a:r>
              <a:rPr lang="en-US" dirty="0"/>
              <a:t>1 Page Paper</a:t>
            </a:r>
          </a:p>
          <a:p>
            <a:pPr lvl="1"/>
            <a:r>
              <a:rPr lang="en-US" dirty="0"/>
              <a:t>What should computerized automation be applied to next?</a:t>
            </a:r>
          </a:p>
          <a:p>
            <a:r>
              <a:rPr lang="en-US" dirty="0"/>
              <a:t>Finish all reading</a:t>
            </a:r>
          </a:p>
          <a:p>
            <a:r>
              <a:rPr lang="en-US" dirty="0"/>
              <a:t>Group Project</a:t>
            </a:r>
          </a:p>
          <a:p>
            <a:pPr lvl="1"/>
            <a:r>
              <a:rPr lang="en-US" dirty="0"/>
              <a:t>Add analysis to website addressing remaining topics</a:t>
            </a:r>
          </a:p>
          <a:p>
            <a:pPr lvl="1"/>
            <a:r>
              <a:rPr lang="en-US" dirty="0"/>
              <a:t>Group Presentation Draft</a:t>
            </a:r>
          </a:p>
          <a:p>
            <a:pPr lvl="2"/>
            <a:r>
              <a:rPr lang="en-US" dirty="0"/>
              <a:t>Submit as Power Point on Canvas</a:t>
            </a:r>
          </a:p>
          <a:p>
            <a:pPr lvl="2"/>
            <a:r>
              <a:rPr lang="en-US" dirty="0"/>
              <a:t>Post Power Point file on group website</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663296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708757"/>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Debate</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2022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34799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Footer Placeholder 3"/>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2022 Keith A. Pray</a:t>
            </a:r>
          </a:p>
        </p:txBody>
      </p:sp>
      <p:sp>
        <p:nvSpPr>
          <p:cNvPr id="152" name="Title 1"/>
          <p:cNvSpPr txBox="1">
            <a:spLocks noGrp="1"/>
          </p:cNvSpPr>
          <p:nvPr>
            <p:ph type="title"/>
          </p:nvPr>
        </p:nvSpPr>
        <p:spPr>
          <a:xfrm>
            <a:off x="914400" y="1142999"/>
            <a:ext cx="7315200" cy="1494450"/>
          </a:xfrm>
          <a:prstGeom prst="rect">
            <a:avLst/>
          </a:prstGeom>
        </p:spPr>
        <p:txBody>
          <a:bodyPr/>
          <a:lstStyle/>
          <a:p>
            <a:r>
              <a:t>The Ethical use of ai In the security / defense industry</a:t>
            </a:r>
          </a:p>
        </p:txBody>
      </p:sp>
      <p:sp>
        <p:nvSpPr>
          <p:cNvPr id="153" name="Text Placeholder 2"/>
          <p:cNvSpPr txBox="1">
            <a:spLocks noGrp="1"/>
          </p:cNvSpPr>
          <p:nvPr>
            <p:ph type="body" sz="quarter" idx="1"/>
          </p:nvPr>
        </p:nvSpPr>
        <p:spPr>
          <a:prstGeom prst="rect">
            <a:avLst/>
          </a:prstGeom>
        </p:spPr>
        <p:txBody>
          <a:bodyPr/>
          <a:lstStyle/>
          <a:p>
            <a:r>
              <a:t>Ethan Reed</a:t>
            </a:r>
          </a:p>
        </p:txBody>
      </p:sp>
      <p:sp>
        <p:nvSpPr>
          <p:cNvPr id="2" name="Footer Placeholder 1">
            <a:extLst>
              <a:ext uri="{FF2B5EF4-FFF2-40B4-BE49-F238E27FC236}">
                <a16:creationId xmlns:a16="http://schemas.microsoft.com/office/drawing/2014/main" id="{C8949270-49E4-7947-9B43-491259B701DD}"/>
              </a:ext>
            </a:extLst>
          </p:cNvPr>
          <p:cNvSpPr>
            <a:spLocks noGrp="1"/>
          </p:cNvSpPr>
          <p:nvPr>
            <p:ph type="ftr" sz="quarter" idx="11"/>
          </p:nvPr>
        </p:nvSpPr>
        <p:spPr/>
        <p:txBody>
          <a:bodyPr/>
          <a:lstStyle/>
          <a:p>
            <a:r>
              <a:rPr lang="sk-SK"/>
              <a:t>© 2022 Keith A. Pray</a:t>
            </a:r>
            <a:endParaRPr lang="en-US"/>
          </a:p>
        </p:txBody>
      </p:sp>
      <p:sp>
        <p:nvSpPr>
          <p:cNvPr id="3" name="Slide Number Placeholder 2">
            <a:extLst>
              <a:ext uri="{FF2B5EF4-FFF2-40B4-BE49-F238E27FC236}">
                <a16:creationId xmlns:a16="http://schemas.microsoft.com/office/drawing/2014/main" id="{CE0F9358-186A-F840-864B-A248416E2481}"/>
              </a:ext>
            </a:extLst>
          </p:cNvPr>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523522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Footer Placeholder 4"/>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2022 Keith A. Pray</a:t>
            </a:r>
          </a:p>
        </p:txBody>
      </p:sp>
      <p:sp>
        <p:nvSpPr>
          <p:cNvPr id="157" name="Title 1"/>
          <p:cNvSpPr txBox="1">
            <a:spLocks noGrp="1"/>
          </p:cNvSpPr>
          <p:nvPr>
            <p:ph type="title"/>
          </p:nvPr>
        </p:nvSpPr>
        <p:spPr>
          <a:prstGeom prst="rect">
            <a:avLst/>
          </a:prstGeom>
        </p:spPr>
        <p:txBody>
          <a:bodyPr/>
          <a:lstStyle/>
          <a:p>
            <a:r>
              <a:t>Artificial intelligence &amp; its current growth</a:t>
            </a:r>
          </a:p>
        </p:txBody>
      </p:sp>
      <p:sp>
        <p:nvSpPr>
          <p:cNvPr id="158" name="Content Placeholder 2"/>
          <p:cNvSpPr txBox="1">
            <a:spLocks noGrp="1"/>
          </p:cNvSpPr>
          <p:nvPr>
            <p:ph type="body" sz="half" idx="1"/>
          </p:nvPr>
        </p:nvSpPr>
        <p:spPr>
          <a:xfrm>
            <a:off x="685800" y="1169404"/>
            <a:ext cx="3621855" cy="3352801"/>
          </a:xfrm>
          <a:prstGeom prst="rect">
            <a:avLst/>
          </a:prstGeom>
        </p:spPr>
        <p:txBody>
          <a:bodyPr>
            <a:normAutofit fontScale="92500"/>
          </a:bodyPr>
          <a:lstStyle/>
          <a:p>
            <a:pPr marL="99454" indent="-99454" defTabSz="795494">
              <a:lnSpc>
                <a:spcPct val="140000"/>
              </a:lnSpc>
              <a:defRPr sz="1566"/>
            </a:pPr>
            <a:r>
              <a:rPr dirty="0"/>
              <a:t>AI already surrounds us today</a:t>
            </a:r>
          </a:p>
          <a:p>
            <a:pPr marL="278472" lvl="1" indent="-99454" defTabSz="795494">
              <a:lnSpc>
                <a:spcPct val="140000"/>
              </a:lnSpc>
              <a:buChar char="•"/>
              <a:defRPr sz="1305"/>
            </a:pPr>
            <a:r>
              <a:rPr dirty="0"/>
              <a:t>Used throughout life</a:t>
            </a:r>
          </a:p>
          <a:p>
            <a:pPr marL="278472" lvl="1" indent="-99454" defTabSz="795494">
              <a:lnSpc>
                <a:spcPct val="140000"/>
              </a:lnSpc>
              <a:buChar char="•"/>
              <a:defRPr sz="1305"/>
            </a:pPr>
            <a:r>
              <a:rPr dirty="0"/>
              <a:t>Typing predictions</a:t>
            </a:r>
          </a:p>
          <a:p>
            <a:pPr marL="278472" lvl="1" indent="-99454" defTabSz="795494">
              <a:lnSpc>
                <a:spcPct val="140000"/>
              </a:lnSpc>
              <a:buChar char="•"/>
              <a:defRPr sz="1305"/>
            </a:pPr>
            <a:r>
              <a:rPr dirty="0"/>
              <a:t>Recommended shopping products</a:t>
            </a:r>
          </a:p>
          <a:p>
            <a:pPr marL="278472" lvl="1" indent="-99454" defTabSz="795494">
              <a:lnSpc>
                <a:spcPct val="140000"/>
              </a:lnSpc>
              <a:buChar char="•"/>
              <a:defRPr sz="1305"/>
            </a:pPr>
            <a:r>
              <a:rPr dirty="0"/>
              <a:t>Playlists from similar songs</a:t>
            </a:r>
          </a:p>
          <a:p>
            <a:pPr marL="99454" indent="-99454" defTabSz="795494">
              <a:lnSpc>
                <a:spcPct val="140000"/>
              </a:lnSpc>
              <a:defRPr sz="1566"/>
            </a:pPr>
            <a:r>
              <a:rPr dirty="0"/>
              <a:t>Rapidly advancing in several fields</a:t>
            </a:r>
          </a:p>
          <a:p>
            <a:pPr marL="99454" indent="-99454" defTabSz="795494">
              <a:lnSpc>
                <a:spcPct val="140000"/>
              </a:lnSpc>
              <a:defRPr sz="1566"/>
            </a:pPr>
            <a:r>
              <a:rPr dirty="0"/>
              <a:t>Defense industry - guiding robots to full weapons systems [1]</a:t>
            </a:r>
          </a:p>
          <a:p>
            <a:pPr marL="99454" indent="-99454" defTabSz="795494">
              <a:lnSpc>
                <a:spcPct val="140000"/>
              </a:lnSpc>
              <a:defRPr sz="1566"/>
            </a:pPr>
            <a:r>
              <a:rPr dirty="0"/>
              <a:t>Question- should there be a line for preventing AI’s further implementation into these fields and where?</a:t>
            </a:r>
          </a:p>
        </p:txBody>
      </p:sp>
      <p:sp>
        <p:nvSpPr>
          <p:cNvPr id="159" name="Slide Number Placeholder 5"/>
          <p:cNvSpPr txBox="1">
            <a:spLocks noGrp="1"/>
          </p:cNvSpPr>
          <p:nvPr>
            <p:ph type="sldNum" sz="quarter" idx="2"/>
          </p:nvPr>
        </p:nvSpPr>
        <p:spPr>
          <a:xfrm>
            <a:off x="8976574" y="4954780"/>
            <a:ext cx="167427" cy="2311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160" name="TextBox 6"/>
          <p:cNvSpPr txBox="1"/>
          <p:nvPr/>
        </p:nvSpPr>
        <p:spPr>
          <a:xfrm>
            <a:off x="6892833" y="372337"/>
            <a:ext cx="2088243"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t>Ethan Reed</a:t>
            </a:r>
          </a:p>
        </p:txBody>
      </p:sp>
      <p:pic>
        <p:nvPicPr>
          <p:cNvPr id="161" name="Image" descr="Image"/>
          <p:cNvPicPr>
            <a:picLocks noChangeAspect="1"/>
          </p:cNvPicPr>
          <p:nvPr/>
        </p:nvPicPr>
        <p:blipFill>
          <a:blip r:embed="rId3">
            <a:extLst/>
          </a:blip>
          <a:srcRect l="1847" r="4117"/>
          <a:stretch>
            <a:fillRect/>
          </a:stretch>
        </p:blipFill>
        <p:spPr>
          <a:xfrm>
            <a:off x="4703323" y="1331630"/>
            <a:ext cx="4044384" cy="2867268"/>
          </a:xfrm>
          <a:prstGeom prst="rect">
            <a:avLst/>
          </a:prstGeom>
          <a:ln w="12700">
            <a:miter lim="400000"/>
          </a:ln>
        </p:spPr>
      </p:pic>
      <p:sp>
        <p:nvSpPr>
          <p:cNvPr id="162" name="Content Placeholder 2"/>
          <p:cNvSpPr txBox="1"/>
          <p:nvPr/>
        </p:nvSpPr>
        <p:spPr>
          <a:xfrm>
            <a:off x="4694102" y="4254331"/>
            <a:ext cx="3356568" cy="535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lnSpcReduction="10000"/>
          </a:bodyPr>
          <a:lstStyle>
            <a:lvl1pPr defTabSz="676627">
              <a:lnSpc>
                <a:spcPct val="120000"/>
              </a:lnSpc>
              <a:buClr>
                <a:srgbClr val="BCB49E"/>
              </a:buClr>
              <a:buFont typeface="Arial"/>
              <a:defRPr sz="888">
                <a:solidFill>
                  <a:srgbClr val="FFFFFF"/>
                </a:solidFill>
              </a:defRPr>
            </a:lvl1pPr>
          </a:lstStyle>
          <a:p>
            <a:r>
              <a:t>1. RAF’s Lightweight Affordable Novel Combat Aircraft (LANCA), expected to be one of the most advanced aircrafts in history upon release due to its fully autonomous design [10]</a:t>
            </a:r>
          </a:p>
        </p:txBody>
      </p:sp>
    </p:spTree>
    <p:extLst>
      <p:ext uri="{BB962C8B-B14F-4D97-AF65-F5344CB8AC3E}">
        <p14:creationId xmlns:p14="http://schemas.microsoft.com/office/powerpoint/2010/main" val="3496353157"/>
      </p:ext>
    </p:extLst>
  </p:cSld>
  <p:clrMapOvr>
    <a:masterClrMapping/>
  </p:clrMapOvr>
  <p:transition spd="med"/>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36814</TotalTime>
  <Words>7577</Words>
  <Application>Microsoft Macintosh PowerPoint</Application>
  <PresentationFormat>On-screen Show (16:9)</PresentationFormat>
  <Paragraphs>547</Paragraphs>
  <Slides>41</Slides>
  <Notes>32</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ＭＳ Ｐゴシック</vt:lpstr>
      <vt:lpstr>Arial</vt:lpstr>
      <vt:lpstr>Calibri</vt:lpstr>
      <vt:lpstr>Cambria</vt:lpstr>
      <vt:lpstr>Red Radial 16x9</vt:lpstr>
      <vt:lpstr>Class 10 Professional Ethics</vt:lpstr>
      <vt:lpstr>what works well Online With Zoom</vt:lpstr>
      <vt:lpstr>Overview</vt:lpstr>
      <vt:lpstr>PowerPoint Presentation</vt:lpstr>
      <vt:lpstr>Debate Ground Rules</vt:lpstr>
      <vt:lpstr>Assignment</vt:lpstr>
      <vt:lpstr>Overview</vt:lpstr>
      <vt:lpstr>The Ethical use of ai In the security / defense industry</vt:lpstr>
      <vt:lpstr>Artificial intelligence &amp; its current growth</vt:lpstr>
      <vt:lpstr>Types of AI Used Today</vt:lpstr>
      <vt:lpstr>Progression of Lethal Autonomous Weapons Systems </vt:lpstr>
      <vt:lpstr>Decision Making in Modern Defense </vt:lpstr>
      <vt:lpstr>Ethics of Lethal Aut. Weapons systems </vt:lpstr>
      <vt:lpstr>Department of Defense’s Response </vt:lpstr>
      <vt:lpstr>Where do we draw the line?</vt:lpstr>
      <vt:lpstr>References</vt:lpstr>
      <vt:lpstr>Image citations (by slide #)</vt:lpstr>
      <vt:lpstr>Dehumanizing ubiquity for college students</vt:lpstr>
      <vt:lpstr>What technology does for us</vt:lpstr>
      <vt:lpstr>multitasking</vt:lpstr>
      <vt:lpstr>Cyberbullying</vt:lpstr>
      <vt:lpstr>Social media burnout</vt:lpstr>
      <vt:lpstr>Conclusion</vt:lpstr>
      <vt:lpstr>References</vt:lpstr>
      <vt:lpstr>AI: where to draw the line?</vt:lpstr>
      <vt:lpstr>Ethical driven Development</vt:lpstr>
      <vt:lpstr>The Importance of ethical driven development</vt:lpstr>
      <vt:lpstr>Human misuse in ai</vt:lpstr>
      <vt:lpstr>Solution: programming in ethical Codes</vt:lpstr>
      <vt:lpstr>References</vt:lpstr>
      <vt:lpstr>Who Consents, Your Neurostimulator or You?</vt:lpstr>
      <vt:lpstr>Consent and observation</vt:lpstr>
      <vt:lpstr>What is a Neurostimulators? What is DBS?</vt:lpstr>
      <vt:lpstr>Data</vt:lpstr>
      <vt:lpstr>Positives and Negatives</vt:lpstr>
      <vt:lpstr>Identity, the brain, and change</vt:lpstr>
      <vt:lpstr>The need for engagement</vt:lpstr>
      <vt:lpstr>References</vt:lpstr>
      <vt:lpstr>Image References</vt:lpstr>
      <vt:lpstr>Class 10 The End</vt:lpstr>
      <vt:lpstr>My Reading Notes</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425</cp:revision>
  <dcterms:created xsi:type="dcterms:W3CDTF">2014-08-25T02:19:16Z</dcterms:created>
  <dcterms:modified xsi:type="dcterms:W3CDTF">2022-04-15T21:56:54Z</dcterms:modified>
</cp:coreProperties>
</file>