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4"/>
  </p:notesMasterIdLst>
  <p:handoutMasterIdLst>
    <p:handoutMasterId r:id="rId45"/>
  </p:handoutMasterIdLst>
  <p:sldIdLst>
    <p:sldId id="256" r:id="rId2"/>
    <p:sldId id="640" r:id="rId3"/>
    <p:sldId id="608" r:id="rId4"/>
    <p:sldId id="628" r:id="rId5"/>
    <p:sldId id="277" r:id="rId6"/>
    <p:sldId id="259" r:id="rId7"/>
    <p:sldId id="261" r:id="rId8"/>
    <p:sldId id="456" r:id="rId9"/>
    <p:sldId id="514" r:id="rId10"/>
    <p:sldId id="683" r:id="rId11"/>
    <p:sldId id="273" r:id="rId12"/>
    <p:sldId id="684" r:id="rId13"/>
    <p:sldId id="275" r:id="rId14"/>
    <p:sldId id="685" r:id="rId15"/>
    <p:sldId id="686" r:id="rId16"/>
    <p:sldId id="274" r:id="rId17"/>
    <p:sldId id="687" r:id="rId18"/>
    <p:sldId id="688" r:id="rId19"/>
    <p:sldId id="689" r:id="rId20"/>
    <p:sldId id="690" r:id="rId21"/>
    <p:sldId id="691" r:id="rId22"/>
    <p:sldId id="692" r:id="rId23"/>
    <p:sldId id="693" r:id="rId24"/>
    <p:sldId id="694" r:id="rId25"/>
    <p:sldId id="682" r:id="rId26"/>
    <p:sldId id="268" r:id="rId27"/>
    <p:sldId id="270" r:id="rId28"/>
    <p:sldId id="272" r:id="rId29"/>
    <p:sldId id="271" r:id="rId30"/>
    <p:sldId id="267" r:id="rId31"/>
    <p:sldId id="695" r:id="rId32"/>
    <p:sldId id="257" r:id="rId33"/>
    <p:sldId id="258" r:id="rId34"/>
    <p:sldId id="696" r:id="rId35"/>
    <p:sldId id="260" r:id="rId36"/>
    <p:sldId id="697" r:id="rId37"/>
    <p:sldId id="262" r:id="rId38"/>
    <p:sldId id="263" r:id="rId39"/>
    <p:sldId id="269" r:id="rId40"/>
    <p:sldId id="333" r:id="rId41"/>
    <p:sldId id="337" r:id="rId42"/>
    <p:sldId id="457"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7EB76776-6DAE-CD4E-AC19-A255EC21F560}">
          <p14:sldIdLst>
            <p14:sldId id="256"/>
            <p14:sldId id="640"/>
            <p14:sldId id="608"/>
            <p14:sldId id="628"/>
            <p14:sldId id="277"/>
            <p14:sldId id="259"/>
            <p14:sldId id="261"/>
            <p14:sldId id="456"/>
            <p14:sldId id="514"/>
          </p14:sldIdLst>
        </p14:section>
        <p14:section name="Students" id="{84F52804-64F4-CB47-9023-0EDA6C576457}">
          <p14:sldIdLst>
            <p14:sldId id="683"/>
            <p14:sldId id="273"/>
            <p14:sldId id="684"/>
            <p14:sldId id="275"/>
            <p14:sldId id="685"/>
            <p14:sldId id="686"/>
            <p14:sldId id="274"/>
            <p14:sldId id="687"/>
            <p14:sldId id="688"/>
            <p14:sldId id="689"/>
            <p14:sldId id="690"/>
            <p14:sldId id="691"/>
            <p14:sldId id="692"/>
            <p14:sldId id="693"/>
            <p14:sldId id="694"/>
            <p14:sldId id="682"/>
            <p14:sldId id="268"/>
            <p14:sldId id="270"/>
            <p14:sldId id="272"/>
            <p14:sldId id="271"/>
            <p14:sldId id="267"/>
            <p14:sldId id="695"/>
            <p14:sldId id="257"/>
            <p14:sldId id="258"/>
            <p14:sldId id="696"/>
            <p14:sldId id="260"/>
            <p14:sldId id="697"/>
            <p14:sldId id="262"/>
            <p14:sldId id="263"/>
          </p14:sldIdLst>
        </p14:section>
        <p14:section name="Common" id="{4398CC09-09ED-9647-AF50-6E929D7AC35E}">
          <p14:sldIdLst>
            <p14:sldId id="269"/>
            <p14:sldId id="333"/>
            <p14:sldId id="337"/>
            <p14:sldId id="45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aney, Fiona H" initials="HFH" lastIdx="5" clrIdx="0"/>
  <p:cmAuthor id="1" name="amy orozco" initials="ao" lastIdx="6" clrIdx="1"/>
  <p:cmAuthor id="2" name="Orozco, Amy F." initials="OF" lastIdx="2" clrIdx="2">
    <p:extLst>
      <p:ext uri="{19B8F6BF-5375-455C-9EA6-DF929625EA0E}">
        <p15:presenceInfo xmlns:p15="http://schemas.microsoft.com/office/powerpoint/2012/main" userId="S::aforozco@wpi.edu::10636e92-24fe-4a8d-ba7a-7cc1a7cc08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68" autoAdjust="0"/>
    <p:restoredTop sz="81456" autoAdjust="0"/>
  </p:normalViewPr>
  <p:slideViewPr>
    <p:cSldViewPr snapToGrid="0" snapToObjects="1">
      <p:cViewPr varScale="1">
        <p:scale>
          <a:sx n="136" d="100"/>
          <a:sy n="136" d="100"/>
        </p:scale>
        <p:origin x="920" y="184"/>
      </p:cViewPr>
      <p:guideLst>
        <p:guide orient="horz" pos="1620"/>
        <p:guide pos="2880"/>
      </p:guideLst>
    </p:cSldViewPr>
  </p:slid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4/14/22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4/14/22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Tx/>
              <a:buChar char="-"/>
            </a:pPr>
            <a:r>
              <a:rPr lang="en-US" dirty="0">
                <a:latin typeface="Arial" pitchFamily="-109" charset="0"/>
                <a:ea typeface="ＭＳ Ｐゴシック" pitchFamily="-109" charset="-128"/>
                <a:cs typeface="ＭＳ Ｐゴシック" pitchFamily="-109" charset="-128"/>
              </a:rPr>
              <a:t>What is the point</a:t>
            </a:r>
            <a:r>
              <a:rPr lang="en-US" baseline="0" dirty="0">
                <a:latin typeface="Arial" pitchFamily="-109" charset="0"/>
                <a:ea typeface="ＭＳ Ｐゴシック" pitchFamily="-109" charset="-128"/>
                <a:cs typeface="ＭＳ Ｐゴシック" pitchFamily="-109" charset="-128"/>
              </a:rPr>
              <a:t> of this assignment? (Did SW Teams from the reading pick good test strategies? Will you be able to support your choices if something goes wrong?)</a:t>
            </a:r>
            <a:endParaRPr lang="en-US" dirty="0">
              <a:latin typeface="Arial" pitchFamily="-109" charset="0"/>
              <a:ea typeface="ＭＳ Ｐゴシック" pitchFamily="-109" charset="-128"/>
              <a:cs typeface="ＭＳ Ｐゴシック" pitchFamily="-109" charset="-128"/>
            </a:endParaRPr>
          </a:p>
          <a:p>
            <a:pPr marL="171450" indent="-171450" eaLnBrk="1" hangingPunct="1">
              <a:buFontTx/>
              <a:buChar char="-"/>
            </a:pPr>
            <a:r>
              <a:rPr lang="en-US" dirty="0">
                <a:latin typeface="Arial" pitchFamily="-109" charset="0"/>
                <a:ea typeface="ＭＳ Ｐゴシック" pitchFamily="-109" charset="-128"/>
                <a:cs typeface="ＭＳ Ｐゴシック" pitchFamily="-109" charset="-128"/>
              </a:rPr>
              <a:t>What errors? – Have student record list</a:t>
            </a:r>
            <a:r>
              <a:rPr lang="en-US" baseline="0" dirty="0">
                <a:latin typeface="Arial" pitchFamily="-109" charset="0"/>
                <a:ea typeface="ＭＳ Ｐゴシック" pitchFamily="-109" charset="-128"/>
                <a:cs typeface="ＭＳ Ｐゴシック" pitchFamily="-109" charset="-128"/>
              </a:rPr>
              <a:t> on board</a:t>
            </a:r>
            <a:endParaRPr lang="en-US" dirty="0">
              <a:latin typeface="Arial" pitchFamily="-109" charset="0"/>
              <a:ea typeface="ＭＳ Ｐゴシック" pitchFamily="-109" charset="-128"/>
              <a:cs typeface="ＭＳ Ｐゴシック" pitchFamily="-109" charset="-128"/>
            </a:endParaRPr>
          </a:p>
          <a:p>
            <a:pPr marL="171450" indent="-171450" eaLnBrk="1" hangingPunct="1">
              <a:buFontTx/>
              <a:buChar char="-"/>
            </a:pPr>
            <a:r>
              <a:rPr lang="en-US" dirty="0">
                <a:latin typeface="Arial" pitchFamily="-109" charset="0"/>
                <a:ea typeface="ＭＳ Ｐゴシック" pitchFamily="-109" charset="-128"/>
                <a:cs typeface="ＭＳ Ｐゴシック" pitchFamily="-109" charset="-128"/>
              </a:rPr>
              <a:t>Who looked for directions on how to test currency?</a:t>
            </a:r>
          </a:p>
          <a:p>
            <a:pPr marL="171450" indent="-171450" eaLnBrk="1" hangingPunct="1">
              <a:buFontTx/>
              <a:buChar char="-"/>
            </a:pPr>
            <a:endParaRPr lang="en-US" dirty="0">
              <a:latin typeface="Arial" pitchFamily="-109" charset="0"/>
              <a:ea typeface="ＭＳ Ｐゴシック" pitchFamily="-109" charset="-128"/>
              <a:cs typeface="ＭＳ Ｐゴシック" pitchFamily="-10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MSNBC on Denver's Automated Baggage System 2010-08-23 (2:27)</a:t>
            </a:r>
            <a:endParaRPr lang="en-US" dirty="0"/>
          </a:p>
          <a:p>
            <a:r>
              <a:rPr lang="en-US" dirty="0"/>
              <a:t>https://</a:t>
            </a:r>
            <a:r>
              <a:rPr lang="en-US" dirty="0" err="1"/>
              <a:t>www.youtube.com</a:t>
            </a:r>
            <a:r>
              <a:rPr lang="en-US" dirty="0"/>
              <a:t>/</a:t>
            </a:r>
            <a:r>
              <a:rPr lang="en-US" dirty="0" err="1"/>
              <a:t>watch?v</a:t>
            </a:r>
            <a:r>
              <a:rPr lang="en-US" dirty="0"/>
              <a:t>=xx8f4x6C_KY</a:t>
            </a:r>
          </a:p>
          <a:p>
            <a:r>
              <a:rPr lang="en-US" dirty="0"/>
              <a:t>Accessed 2019-04-09</a:t>
            </a:r>
          </a:p>
          <a:p>
            <a:r>
              <a:rPr lang="en-US" dirty="0"/>
              <a:t>No Discussion Board</a:t>
            </a: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welcome to my presentation on the ethics of killer robots.</a:t>
            </a:r>
          </a:p>
        </p:txBody>
      </p:sp>
      <p:sp>
        <p:nvSpPr>
          <p:cNvPr id="4" name="Slide Number Placeholder 3"/>
          <p:cNvSpPr>
            <a:spLocks noGrp="1"/>
          </p:cNvSpPr>
          <p:nvPr>
            <p:ph type="sldNum" sz="quarter" idx="5"/>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2711792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delve into the ethics of these murderous droids, we need to define what they are exactly.</a:t>
            </a:r>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121129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Autonomous weapons offer significant advantages in warfighting, regarding the scope of their operational use and in minimizing the size of the military force needed. By adding more support robots, the army could reduce the size of a brigade from three thousand to four thousand without any loss in effectiveness. Furthermore, by decreasing the number of warfighters lessens the number of causalities.  Lastly, the cost of an average soldier in Afghanistan is $850,000 while outfitting  the TALON( a small robotic  rover) with weapons would only cost $230,000.</a:t>
            </a:r>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432835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study conducted by the </a:t>
            </a:r>
            <a:r>
              <a:rPr lang="en-US" dirty="0">
                <a:effectLst/>
                <a:latin typeface="Times New Roman" panose="02020603050405020304" pitchFamily="18" charset="0"/>
              </a:rPr>
              <a:t>Mental Health Advisory Team (MHAT) in 2006, to assess the ethical conduct of US soldiers found that even tough 80% of those surveyed admitted that they received battlefield ethical training less then half strongly-agreed that non-combatants should be treated with respect. Furthermore, 40% strongly agreed that torture is allowable if it is to save the life of a fellow soldier, also 40% of soldiers agree that they would not report their comrades for injuring or killing innocent non-combatants.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1126218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As bugs are errors in the programs logic not malfunctions, so they are nearly undetectable. According to Murphy’s first law a working program is just a program with undetectable bugs. Murphy's laws of programing are a set of laws that are observations of common programmer errors.  So, these systems will contain bugs and considering that these systems are meant to be lethal that’s a serious issue.  Furthermore, bugs allow for the possibility of being hacked.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Unlike human combatants autonomous weapon systems will follow their programming exactly. But that very fact presents another problem, as what happens when such a system is face with a situation that falls outside of the scope of it’s programing? War is a chaotic and unpredictable environment so it’s nearly impossible to account for every possible situation. A human can choose to disregard orders and protocol when faced with an unknown situation but these systems inherently by their nature cannot.</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1964952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Autonomous weapons as rule-based systems do not exhibit compassion, which can be an important component to protect civilian lives. The non-legal protection provided to civilian's come from the emotional restraints that a human experiences. An autonomous system cannot question the orders that it is given and has its ethical rules defined by whoever is controlling it. As such a system can only be as ethical as its master.  Such systems could be used as tools for repressive governments.</a:t>
            </a:r>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2447309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Autonomous weapons systems should be used, as their application removes soldier from the dangers of the theater of war. Furthermore, considering that the low moral standards exhibited by human war fighters seem to stem from a desire to protect those from their group. The data from the </a:t>
            </a:r>
            <a:r>
              <a:rPr lang="en-US" dirty="0">
                <a:effectLst/>
                <a:latin typeface="Times New Roman" panose="02020603050405020304" pitchFamily="18" charset="0"/>
              </a:rPr>
              <a:t>Mental Health Advisory Team (MHAT) shows this as less then half of the soldiers surveyed where willing to report the wrongdoing of their fellow soldiers and nearly 40% where willing to use torture to help a fellow soldier. 80% of those surveyed admitted to being trained in ethics of the battlefield and yet still admitted to being willing to partake in such unethical behavior. If humans are removed from the danger of war, then then the need to protect their group is no longer present, so they can be used as a failsafe for when the weapon system is faced with a situation beyond its decision-making capabilities. These systems do not have to be perfect but merely exhibit better ethical behavior then human combatants.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3542744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2430131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Algorithms have been a big deal lately…</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quote shows it when stated </a:t>
            </a:r>
            <a:r>
              <a:rPr lang="en-US" sz="1200" i="0" dirty="0">
                <a:effectLst/>
              </a:rPr>
              <a:t>“Algorithms are harnessing volumes of macro- and micro-data to influence decisions affecting people in a range of tasks, from making movie recommendations to helping banks determine the creditworthiness of individuals.” [1]</a:t>
            </a:r>
            <a:endParaRPr lang="en-US" sz="1200"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165509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Implicit bias describes how we have attitudes or associate stereotypes with people. [2]</a:t>
            </a:r>
          </a:p>
          <a:p>
            <a:endParaRPr lang="en-US" dirty="0"/>
          </a:p>
          <a:p>
            <a:r>
              <a:rPr lang="en-US" dirty="0"/>
              <a:t>In code, these biases can be manifested in how they take care of others. </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2556236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a:t>
            </a:fld>
            <a:endParaRPr lang="en-US" dirty="0"/>
          </a:p>
        </p:txBody>
      </p:sp>
    </p:spTree>
    <p:extLst>
      <p:ext uri="{BB962C8B-B14F-4D97-AF65-F5344CB8AC3E}">
        <p14:creationId xmlns:p14="http://schemas.microsoft.com/office/powerpoint/2010/main" val="1631313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327391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Algorithm through data assumed that men were preferable.</a:t>
            </a:r>
          </a:p>
          <a:p>
            <a:r>
              <a:rPr lang="en-US" dirty="0"/>
              <a:t>It was not tested for bias until a year later.</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3035067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Algorithms have been a big deal lately…</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quote shows it when stated </a:t>
            </a:r>
            <a:r>
              <a:rPr lang="en-US" sz="1200" i="0" dirty="0">
                <a:effectLst/>
              </a:rPr>
              <a:t>“Algorithms are harnessing volumes of macro- and micro-data to influence decisions affecting people in a range of tasks, from making movie recommendations to helping banks determine the creditworthiness of individuals.” [1]</a:t>
            </a:r>
            <a:endParaRPr lang="en-US" sz="1200"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1073145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In today’s world computers and software programs are embedded in many devices on which we depend.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Common products such as TV sets, radios, and telephones contain hundreds and even thousands of program instructions [1].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The current rate of code growth in many ordinary consumer products, if extended for ten years, will approach 100 times [1].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The increase in software use is understandable since it is an almost ideal product that provides functionality, doesn’t wear out, can be legally protected and is economical to modify and enhance.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A good example of these benefits is the nuclear power industry.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Many of the nation's 113 nuclear power plants still have controls that are 30 or more years old [1].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As the industry replaces them with modem software-controlled devices, they find reliability is much improved [1].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However, as program size grows, so does its complexity, which leads to problems with software quality.</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423459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6764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This raises a question of “Who should be responsible for software errors?”.</a:t>
            </a:r>
          </a:p>
          <a:p>
            <a:pPr marL="0" marR="0">
              <a:lnSpc>
                <a:spcPct val="107000"/>
              </a:lnSpc>
              <a:spcBef>
                <a:spcPts val="0"/>
              </a:spcBef>
              <a:spcAft>
                <a:spcPts val="800"/>
              </a:spcAft>
              <a:tabLst>
                <a:tab pos="16764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The simple answer to this question would be that software companies should be liable for any bugs or defects that their product produces.</a:t>
            </a:r>
          </a:p>
          <a:p>
            <a:pPr marL="0" marR="0">
              <a:lnSpc>
                <a:spcPct val="107000"/>
              </a:lnSpc>
              <a:spcBef>
                <a:spcPts val="0"/>
              </a:spcBef>
              <a:spcAft>
                <a:spcPts val="800"/>
              </a:spcAft>
              <a:tabLst>
                <a:tab pos="16764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However, it should be within reason.</a:t>
            </a:r>
          </a:p>
          <a:p>
            <a:pPr marL="0" marR="0">
              <a:lnSpc>
                <a:spcPct val="107000"/>
              </a:lnSpc>
              <a:spcBef>
                <a:spcPts val="0"/>
              </a:spcBef>
              <a:spcAft>
                <a:spcPts val="800"/>
              </a:spcAft>
              <a:tabLst>
                <a:tab pos="16764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Software products are complex to design and harder to test.</a:t>
            </a:r>
          </a:p>
          <a:p>
            <a:pPr marL="0" marR="0">
              <a:lnSpc>
                <a:spcPct val="107000"/>
              </a:lnSpc>
              <a:spcBef>
                <a:spcPts val="0"/>
              </a:spcBef>
              <a:spcAft>
                <a:spcPts val="800"/>
              </a:spcAft>
              <a:tabLst>
                <a:tab pos="16764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No one has yet built a flawless software product of any size on the first try.</a:t>
            </a:r>
          </a:p>
          <a:p>
            <a:pPr marL="0" marR="0">
              <a:lnSpc>
                <a:spcPct val="107000"/>
              </a:lnSpc>
              <a:spcBef>
                <a:spcPts val="0"/>
              </a:spcBef>
              <a:spcAft>
                <a:spcPts val="800"/>
              </a:spcAft>
              <a:tabLst>
                <a:tab pos="16764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In 1990 a sample of 40 projects from the U.S. and Japan found a median level of about 0.6 defects per thousand lines of code [2].</a:t>
            </a:r>
          </a:p>
          <a:p>
            <a:pPr marL="0" marR="0">
              <a:lnSpc>
                <a:spcPct val="107000"/>
              </a:lnSpc>
              <a:spcBef>
                <a:spcPts val="0"/>
              </a:spcBef>
              <a:spcAft>
                <a:spcPts val="800"/>
              </a:spcAft>
              <a:tabLst>
                <a:tab pos="16764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But despite the improvement even 0.15 defects per thousand lines of code translates into 150 bugs for a million-line software program [2].</a:t>
            </a:r>
          </a:p>
          <a:p>
            <a:pPr marL="0" marR="0">
              <a:lnSpc>
                <a:spcPct val="107000"/>
              </a:lnSpc>
              <a:spcBef>
                <a:spcPts val="0"/>
              </a:spcBef>
              <a:spcAft>
                <a:spcPts val="800"/>
              </a:spcAft>
              <a:tabLst>
                <a:tab pos="16764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Given that many software products today contain tens of millions of lines of code, it is no surprise to see hundreds of bugs in even the best-quality software.</a:t>
            </a:r>
          </a:p>
          <a:p>
            <a:pPr marL="0" marR="0">
              <a:lnSpc>
                <a:spcPct val="107000"/>
              </a:lnSpc>
              <a:spcBef>
                <a:spcPts val="0"/>
              </a:spcBef>
              <a:spcAft>
                <a:spcPts val="800"/>
              </a:spcAft>
              <a:tabLst>
                <a:tab pos="16764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A good example of this would be Microsoft company which was accused of “selling software riddled with security flaws” on October 3, 2003 [2].</a:t>
            </a:r>
          </a:p>
          <a:p>
            <a:pPr marL="0" marR="0">
              <a:lnSpc>
                <a:spcPct val="107000"/>
              </a:lnSpc>
              <a:spcBef>
                <a:spcPts val="0"/>
              </a:spcBef>
              <a:spcAft>
                <a:spcPts val="800"/>
              </a:spcAft>
              <a:tabLst>
                <a:tab pos="1676400" algn="l"/>
              </a:tabLst>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On the bright side, based on the Standish Group’s Summary shown on the right, the success rate of software projects increased significantly since 1994 to 2010, while failed rate decreased [2].</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1834103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Based on our previous answer, software companies should be held liable for providing a new version or an update for their product to fix the bugs.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However, it becomes more complicated when the software bugs result in injury or even death.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On August 20, 2008, the Spanish airplane crashed momentarily after taking off [3].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The flaps and slats were not deployed as required for takeoff, because the take-off warning system did not work properly [3].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On June 10, 1999, a gasoline pipeline operated by Olympic Pipeline Company exploded in Bellingham [3].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A three-year old investigation pointed out that a series of failures, including a faulty computer system, are to blame for the deaths [3].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On October 26, 1992, London Ambulance Service launched the new Computer-Aided Dispatch system, which crashed after few hours [3].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All these cases have one similarity between them: they all were caused by non-software related factor or human error.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The plane crash was a result of both pilots omitting to check the “flap/slat lever and lights” item in the After Start checklist [3].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The gasoline pipeline exploded because a broken pressure relief valve was not identified during regular maintenances [3].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The London Ambulance Service bad project management was first to be blamed for the loss of 20 lives due to the lack of emergency system [3].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This shows that liability should be split between two groups: software companies and consumers who misuse their product.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2061028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In order to reduce the amount of software bugs which affect consumers a few actions should be taken.</a:t>
            </a:r>
          </a:p>
          <a:p>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Figure on the top right shows that while 85% of the bugs are introduced during the coding, they are almost never found at that phase [4].</a:t>
            </a:r>
          </a:p>
          <a:p>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This can be fixed if the orange curve which represents defects found was shifted to the left.</a:t>
            </a:r>
          </a:p>
          <a:p>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This would be possible if the software relied on a more mature development practice, such as one based on the software testing </a:t>
            </a:r>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pyramid – developers create a set of unit tests that cover the code reasonably well, and functional testers and API testers do as much as they can and minimize reliance on late-cycle testing, so there is just enough manual and UI tests to prove that everything is working [4].</a:t>
            </a:r>
          </a:p>
          <a:p>
            <a:r>
              <a:rPr lang="en-US" sz="1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It’s important to remember that the goal is not to </a:t>
            </a:r>
            <a:r>
              <a:rPr lang="en-US" sz="1800" i="0" dirty="0">
                <a:effectLst/>
                <a:latin typeface="Times New Roman" panose="02020603050405020304" pitchFamily="18" charset="0"/>
                <a:ea typeface="DengXian" panose="02010600030101010101" pitchFamily="2" charset="-122"/>
                <a:cs typeface="Times New Roman" panose="02020603050405020304" pitchFamily="18" charset="0"/>
              </a:rPr>
              <a:t>find bugs, but to reduce</a:t>
            </a: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i="0" dirty="0">
                <a:effectLst/>
                <a:latin typeface="Times New Roman" panose="02020603050405020304" pitchFamily="18" charset="0"/>
                <a:ea typeface="DengXian" panose="02010600030101010101" pitchFamily="2" charset="-122"/>
                <a:cs typeface="Times New Roman" panose="02020603050405020304" pitchFamily="18" charset="0"/>
              </a:rPr>
              <a:t>the number of bugs,</a:t>
            </a:r>
            <a:r>
              <a:rPr lang="en-US" sz="1800" i="1" dirty="0">
                <a:effectLst/>
                <a:latin typeface="Times New Roman" panose="02020603050405020304" pitchFamily="18" charset="0"/>
                <a:ea typeface="DengXian" panose="02010600030101010101" pitchFamily="2" charset="-122"/>
                <a:cs typeface="Times New Roman" panose="02020603050405020304" pitchFamily="18" charset="0"/>
              </a:rPr>
              <a:t> </a:t>
            </a:r>
            <a:r>
              <a:rPr lang="en-US" sz="1800" i="0" dirty="0">
                <a:effectLst/>
                <a:latin typeface="Times New Roman" panose="02020603050405020304" pitchFamily="18" charset="0"/>
                <a:ea typeface="DengXian" panose="02010600030101010101" pitchFamily="2" charset="-122"/>
                <a:cs typeface="Times New Roman" panose="02020603050405020304" pitchFamily="18" charset="0"/>
              </a:rPr>
              <a:t>especially those that make it into the release.</a:t>
            </a:r>
          </a:p>
          <a:p>
            <a:r>
              <a:rPr lang="en-US" sz="1800" i="0" dirty="0">
                <a:effectLst/>
                <a:latin typeface="Times New Roman" panose="02020603050405020304" pitchFamily="18" charset="0"/>
                <a:ea typeface="DengXian" panose="02010600030101010101" pitchFamily="2" charset="-122"/>
                <a:cs typeface="Times New Roman" panose="02020603050405020304" pitchFamily="18" charset="0"/>
              </a:rPr>
              <a:t>This approach reduces the cost of testing by findings bugs earlier, while also reducing the number of bugs put into the code.</a:t>
            </a:r>
          </a:p>
          <a:p>
            <a:r>
              <a:rPr lang="en-US" sz="1800" i="0" dirty="0">
                <a:effectLst/>
                <a:latin typeface="Times New Roman" panose="02020603050405020304" pitchFamily="18" charset="0"/>
                <a:ea typeface="DengXian" panose="02010600030101010101" pitchFamily="2" charset="-122"/>
                <a:cs typeface="Times New Roman" panose="02020603050405020304" pitchFamily="18" charset="0"/>
              </a:rPr>
              <a:t>Another action that should be taken is to increase Federal Trade Commission fines, which would force the software companies to produce better quality products [5]. </a:t>
            </a:r>
            <a:endParaRPr lang="en-US" i="0" dirty="0"/>
          </a:p>
        </p:txBody>
      </p:sp>
      <p:sp>
        <p:nvSpPr>
          <p:cNvPr id="4" name="Slide Number Placeholder 3"/>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1149402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3030100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Introduce topic and self</a:t>
            </a: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4714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Introduce machine learning, brief overview for those who don’t know ML in depth</a:t>
            </a:r>
            <a:endParaRPr/>
          </a:p>
          <a:p>
            <a:pPr marL="0" lvl="0" indent="0" algn="l" rtl="0">
              <a:spcBef>
                <a:spcPts val="0"/>
              </a:spcBef>
              <a:spcAft>
                <a:spcPts val="0"/>
              </a:spcAft>
              <a:buNone/>
            </a:pPr>
            <a:endParaRPr/>
          </a:p>
          <a:p>
            <a:pPr marL="0" lvl="0" indent="0" algn="l" rtl="0">
              <a:spcBef>
                <a:spcPts val="0"/>
              </a:spcBef>
              <a:spcAft>
                <a:spcPts val="0"/>
              </a:spcAft>
              <a:buNone/>
            </a:pPr>
            <a:r>
              <a:rPr lang="en-US"/>
              <a:t>“Machine learning refers to the process of creating an algorithm or general program that learns and improves itself as it runs, with little to no explicit human intervention. Earliest machine intelligence was conceptualized and developed in the early 1960s: with technology such as the Perceptron laying the foundation for further explorations into the concept. Machine learning began to bud in the 1980s: beginning with shallow learning approaches that focused more on “memorizing” for prediction rather than trying to figure out underlying patterns and recognizing trends to use for prediction. Slowly, machine learning blossomed into broader and broader applications: with the more recent advent of deep learning increasing the efficacy and usage of machine learning across many aspects of life and daily life.”</a:t>
            </a:r>
            <a:endParaRPr/>
          </a:p>
        </p:txBody>
      </p:sp>
      <p:sp>
        <p:nvSpPr>
          <p:cNvPr id="100" name="Google Shape;10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1101253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0s not included.</a:t>
            </a:r>
          </a:p>
          <a:p>
            <a:pPr marL="0" marR="0" indent="0" algn="l" defTabSz="457178" rtl="0" eaLnBrk="1" fontAlgn="auto" latinLnBrk="0" hangingPunct="1">
              <a:lnSpc>
                <a:spcPct val="100000"/>
              </a:lnSpc>
              <a:spcBef>
                <a:spcPts val="0"/>
              </a:spcBef>
              <a:spcAft>
                <a:spcPts val="0"/>
              </a:spcAft>
              <a:buClrTx/>
              <a:buSzTx/>
              <a:buFontTx/>
              <a:buNone/>
              <a:tabLst/>
              <a:defRPr/>
            </a:pPr>
            <a:endParaRPr lang="en-US" baseline="0" dirty="0">
              <a:latin typeface="Arial" charset="0"/>
              <a:ea typeface="ＭＳ Ｐゴシック" charset="-128"/>
              <a:cs typeface="ＭＳ Ｐゴシック" charset="-128"/>
              <a:sym typeface="Wingdings"/>
            </a:endParaRPr>
          </a:p>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pPr marL="171450" indent="-171450">
              <a:buFont typeface="Arial" panose="020B0604020202020204" pitchFamily="34" charset="0"/>
              <a:buChar char="•"/>
            </a:pPr>
            <a:r>
              <a:rPr lang="en-US" dirty="0"/>
              <a:t>Make decisive conclusions</a:t>
            </a:r>
          </a:p>
          <a:p>
            <a:pPr marL="628650" lvl="1" indent="-171450">
              <a:buFont typeface="Arial" panose="020B0604020202020204" pitchFamily="34" charset="0"/>
              <a:buChar char="•"/>
            </a:pPr>
            <a:r>
              <a:rPr lang="en-US" dirty="0"/>
              <a:t>may, could, etc. = trivial</a:t>
            </a:r>
          </a:p>
          <a:p>
            <a:pPr marL="171450" indent="-171450">
              <a:buFont typeface="Arial" charset="0"/>
              <a:buChar char="•"/>
            </a:pPr>
            <a:r>
              <a:rPr lang="en-US" dirty="0"/>
              <a:t>Absolute statements are difficult to prove</a:t>
            </a:r>
          </a:p>
          <a:p>
            <a:pPr marL="628650" lvl="1" indent="-171450">
              <a:buFont typeface="Arial" charset="0"/>
              <a:buChar char="•"/>
            </a:pPr>
            <a:r>
              <a:rPr lang="en-US" dirty="0"/>
              <a:t>Avoid: all, always, any, every, everyone, never, none</a:t>
            </a:r>
            <a:r>
              <a:rPr lang="is-IS" dirty="0"/>
              <a:t>…</a:t>
            </a:r>
            <a:r>
              <a:rPr lang="en-US" dirty="0"/>
              <a:t> unless you can show it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a:buFont typeface="Arial" panose="020B0604020202020204" pitchFamily="34" charset="0"/>
              <a:buChar char="•"/>
            </a:pPr>
            <a:r>
              <a:rPr lang="en-US" dirty="0"/>
              <a:t>Hyperbole is the best thing ever!</a:t>
            </a:r>
          </a:p>
          <a:p>
            <a:pPr marL="628650" lvl="1" indent="-171450">
              <a:buFont typeface="Arial" panose="020B0604020202020204" pitchFamily="34" charset="0"/>
              <a:buChar char="•"/>
            </a:pPr>
            <a:r>
              <a:rPr lang="en-US" dirty="0"/>
              <a:t>but not in these papers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template, saves time (and -1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and cite supporting data from at least 5 high quality sources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Argument should directly support conclusion</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Response should directly address counter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Arguments should have at least 3 statements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Review fallacies in Appendix B and Class 2 Slides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Avoid Strawman Fallacy</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Counter Point and Rebuttal should relate to each other and conclusion</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supporting data in counter point and rebuttal</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a:p>
            <a:r>
              <a:rPr lang="en-US" dirty="0"/>
              <a:t>Quantify</a:t>
            </a:r>
          </a:p>
          <a:p>
            <a:pPr lvl="1"/>
            <a:r>
              <a:rPr lang="en-US" dirty="0"/>
              <a:t>Terms like: less, more, a lot, huge, great, big, tiny, growing, etc.</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1796540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21b0ff5e3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g121b0ff5e32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Addressing main “shock value” statement. Discuss general problem with ML and start getting into specific parts of ML affected</a:t>
            </a:r>
            <a:endParaRPr/>
          </a:p>
          <a:p>
            <a:pPr marL="0" lvl="0" indent="0" algn="l" rtl="0">
              <a:spcBef>
                <a:spcPts val="0"/>
              </a:spcBef>
              <a:spcAft>
                <a:spcPts val="0"/>
              </a:spcAft>
              <a:buNone/>
            </a:pPr>
            <a:endParaRPr/>
          </a:p>
          <a:p>
            <a:pPr marL="0" lvl="0" indent="0" algn="l" rtl="0">
              <a:spcBef>
                <a:spcPts val="0"/>
              </a:spcBef>
              <a:spcAft>
                <a:spcPts val="0"/>
              </a:spcAft>
              <a:buNone/>
            </a:pPr>
            <a:r>
              <a:rPr lang="en-US"/>
              <a:t>“With how machine learning has developed, only recently have people begun to identify alarming tendencies within ML technologies. One of the more famous ones (and in fact the premise upon which I based this presentation) was several news articles discussing self-driving cars somehow more likely to ignore people of color and thus run into them. This example, as well as others I will discuss in a moment, have led to a general outcry of “racist” or “sexist” machines and the counter argument of “it’s a machine, how can it be racist/sexist?” While it is true that the machine itself is not necessarily intentionally biased, the way that the machine is built and trained opens it to the possibility of incorporating harmful biases simply as a result of existing societal problems. As a result, these machine learning applications portray such worrying biases for seemingly no reason: when in actuality oversights occurred during the building and training phases of the technology.”</a:t>
            </a:r>
            <a:endParaRPr/>
          </a:p>
        </p:txBody>
      </p:sp>
      <p:sp>
        <p:nvSpPr>
          <p:cNvPr id="111" name="Google Shape;111;g121b0ff5e32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4151723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21b0ff5e32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121b0ff5e32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Discuss lack of diversity in STEM and ML, and how it affects development of ML. Introduce two main areas of focus: training process and training data</a:t>
            </a:r>
            <a:endParaRPr/>
          </a:p>
          <a:p>
            <a:pPr marL="0" lvl="0" indent="0" algn="l" rtl="0">
              <a:spcBef>
                <a:spcPts val="0"/>
              </a:spcBef>
              <a:spcAft>
                <a:spcPts val="0"/>
              </a:spcAft>
              <a:buNone/>
            </a:pPr>
            <a:endParaRPr/>
          </a:p>
          <a:p>
            <a:pPr marL="0" lvl="0" indent="0" algn="l" rtl="0">
              <a:spcBef>
                <a:spcPts val="0"/>
              </a:spcBef>
              <a:spcAft>
                <a:spcPts val="0"/>
              </a:spcAft>
              <a:buNone/>
            </a:pPr>
            <a:r>
              <a:rPr lang="en-US"/>
              <a:t>“These oversights in the production of technology are characterized as a part of the ‘Sea of Dudes’ problem coined by a former Google researcher, Margaret Mitchell. The premise of the problem is that in the course of Mitchell’s career, ‘she’s worked with around 10 or so women over the past five years and hundreds of men.’ Mitchell uses her personal experience (which has been corroborated by statistics and the personal experiences of other women in STEM) to note the stark disparity of gender inequality within STEM related fields: a divide that is  historically even more noticeable in the fields of computer science and AI. As a result, many developments in technology are exposed to a “typical normal:” predominantly white, cis males. This typical normal leads to a general inconsideration of anything outside the “typical normal:” a blindness to minority issues that leads to the accidental inclusion of bias. Two areas of note in ML development are highlighted as problem areas: the actual training processes of ML, and the data the ML is trained on.”</a:t>
            </a:r>
            <a:endParaRPr/>
          </a:p>
        </p:txBody>
      </p:sp>
      <p:sp>
        <p:nvSpPr>
          <p:cNvPr id="122" name="Google Shape;122;g121b0ff5e32_0_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33177238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21b0ff5e32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121b0ff5e32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Open discussing how lack of diversity can lead to flawed training. Briefly discuss examples of Microsoft AI chatbots, the Google Photos AI, and the Self Driving cars. Note how neither the researchers nor the machine is overtly racist/sexist, but the way it learned caused it to pick up biases (Zay targeted by extremists).</a:t>
            </a:r>
            <a:endParaRPr/>
          </a:p>
          <a:p>
            <a:pPr marL="0" lvl="0" indent="0" algn="l" rtl="0">
              <a:spcBef>
                <a:spcPts val="0"/>
              </a:spcBef>
              <a:spcAft>
                <a:spcPts val="0"/>
              </a:spcAft>
              <a:buNone/>
            </a:pPr>
            <a:endParaRPr/>
          </a:p>
          <a:p>
            <a:pPr marL="0" lvl="0" indent="0" algn="l" rtl="0">
              <a:spcBef>
                <a:spcPts val="0"/>
              </a:spcBef>
              <a:spcAft>
                <a:spcPts val="0"/>
              </a:spcAft>
              <a:buNone/>
            </a:pPr>
            <a:r>
              <a:rPr lang="en-US"/>
              <a:t>“With the lack of diversity noted previously in STEM fields, ML technology can be vulnerable to  flaws within training methods. The most famous example being one mentioned earlier in the presentation: the tendency of image recognition based programs ignoring people of color. These programs learn from their interactions with data: thus if they are scarcely presented with people of color during their training, their recognition of darker-skinned individuals decreases. A Georgia Tech study found that such programs were 5% less effective on average for darker-skinned individuals even accounting for lighting differences and other variables. Other examples would be chatbots: such as the infamous Tay and Zo chatbots designed a few years ago by Microsoft. The Tay chatbot was up for approximately 24 hours before it had to be taken down due to extremely offensive racial and sexual biases picked up through user interaction. Similarly, the Zo chatbot released a few years later sparked controversy as it quickly began to display islamophobic tendancies after interactions with the userbase. The flaw of these chatbots was that in their continuous learning, they could be targeted or lock onto more sensitive and offensive biases despite those biases not being representative of the user base as a whole. Similarly, in 2015, users noted that the Google Photos AI was consistently grouping photos of black individuals under the category of “Gorilla:” a specific category arguably not at all necessary for organizing photos of everyday life. Coupled with small flaws within the program’s math and code, this egregious miscategorization was born.”</a:t>
            </a:r>
            <a:endParaRPr/>
          </a:p>
        </p:txBody>
      </p:sp>
      <p:sp>
        <p:nvSpPr>
          <p:cNvPr id="134" name="Google Shape;134;g121b0ff5e32_0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1282593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21b0ff5e32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121b0ff5e32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Discuss how diversity within training data also hugely contributes to bias within ML development. Note LVAD example with how first race was not deemed statistically significant, but race plays a role in the certification of LVAD due to societal circumstances (selection bias for having LVAD in the first place). Note also Medical appt scheduling: how racial unaware scheduling weighted against black minorities as a whole while the researcher’s racially aware scheduling produced similar scheduling cost with less biasand  more efficiency than racially unaware methodology.</a:t>
            </a:r>
            <a:endParaRPr/>
          </a:p>
          <a:p>
            <a:pPr marL="0" lvl="0" indent="0" algn="l" rtl="0">
              <a:spcBef>
                <a:spcPts val="0"/>
              </a:spcBef>
              <a:spcAft>
                <a:spcPts val="0"/>
              </a:spcAft>
              <a:buNone/>
            </a:pPr>
            <a:endParaRPr/>
          </a:p>
          <a:p>
            <a:pPr marL="0" lvl="0" indent="0" algn="l" rtl="0">
              <a:spcBef>
                <a:spcPts val="0"/>
              </a:spcBef>
              <a:spcAft>
                <a:spcPts val="0"/>
              </a:spcAft>
              <a:buNone/>
            </a:pPr>
            <a:r>
              <a:rPr lang="en-US"/>
              <a:t>“While a lack of diversity on research teams often leads to oversight on biases, there is also the issue of biases being present within training data. The world is by no means an unbiased place, and thus data taken from the real world often leads to such biases present underneath the data. When one trains a ML technology on such data, the machine thus learns these biases; even though these biases might not necessarily be noticeable at a first glance, continuously training the machine on similar data leads to this bias being reinforced over and over again. For example: one group of researchers who developed a ML algorithm for determining outcomes of LVAD (heart based implants) patients noticed that while their own statistical analysis did not highlight race as significant, this did not take into account the disparity between white and black individuals being certified for an LVAD in the first place. The researchers note that the issue was not necessarily that the data ignored people of color, but rather it reflected existing issues within healthcare related to the representation and treatment of people of color. Similarly, another group of researchers designing a scheduling ML program noted that state-of-the-art scheduling systems often left minority races with longer waiting times due to booking and prioritization. They designed several models around being racially “aware” and “unaware:” demonstrating that the racially aware models performed similarly and even better than the racially unaware models while being more ”fair.” </a:t>
            </a:r>
            <a:endParaRPr/>
          </a:p>
        </p:txBody>
      </p:sp>
      <p:sp>
        <p:nvSpPr>
          <p:cNvPr id="145" name="Google Shape;145;g121b0ff5e32_0_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28480310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21b0ff5e3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121b0ff5e32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Restate points, summarize issue. Talk about how the issue is not one of intentional bias, but implicit bias. Also talk about how the solution is not to strive for 100% unbiased data, but rather to simply notice and account for possible bias within data sets or training methods. </a:t>
            </a:r>
            <a:endParaRPr/>
          </a:p>
          <a:p>
            <a:pPr marL="0" lvl="0" indent="0" algn="l" rtl="0">
              <a:spcBef>
                <a:spcPts val="0"/>
              </a:spcBef>
              <a:spcAft>
                <a:spcPts val="0"/>
              </a:spcAft>
              <a:buNone/>
            </a:pPr>
            <a:endParaRPr/>
          </a:p>
          <a:p>
            <a:pPr marL="0" lvl="0" indent="0" algn="l" rtl="0">
              <a:spcBef>
                <a:spcPts val="0"/>
              </a:spcBef>
              <a:spcAft>
                <a:spcPts val="0"/>
              </a:spcAft>
              <a:buNone/>
            </a:pPr>
            <a:r>
              <a:rPr lang="en-US"/>
              <a:t>“In conclusion, bias in technology is rarely intentional yet still present. While there is still much work to do regarding biases such as sexism and racism, even simply being aware of such biases helps mitigate the damage they can cause. Rather than the traditional “color-blind” approach of ignoring biases such as race or gender, it is more important to recognize how these biases influence trends in society and account for them instead equitably. Ultimately, this issue is a systemic one. In order to prevent it from becoming further ingrained into society, we must make sure to combat it now before it gets out of hand.”</a:t>
            </a:r>
            <a:endParaRPr/>
          </a:p>
        </p:txBody>
      </p:sp>
      <p:sp>
        <p:nvSpPr>
          <p:cNvPr id="157" name="Google Shape;157;g121b0ff5e32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2234738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480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39</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dt" sz="quarter" idx="1"/>
          </p:nvPr>
        </p:nvSpPr>
        <p:spPr>
          <a:noFill/>
        </p:spPr>
        <p:txBody>
          <a:bodyPr/>
          <a:lstStyle/>
          <a:p>
            <a:fld id="{7F12F1C9-6A86-524C-B71C-97FEC035681A}" type="datetime1">
              <a:rPr lang="en-US"/>
              <a:pPr/>
              <a:t>4/14/22</a:t>
            </a:fld>
            <a:endParaRPr lang="en-US"/>
          </a:p>
        </p:txBody>
      </p:sp>
      <p:sp>
        <p:nvSpPr>
          <p:cNvPr id="75779" name="Rectangle 7"/>
          <p:cNvSpPr>
            <a:spLocks noGrp="1" noChangeArrowheads="1"/>
          </p:cNvSpPr>
          <p:nvPr>
            <p:ph type="sldNum" sz="quarter" idx="5"/>
          </p:nvPr>
        </p:nvSpPr>
        <p:spPr>
          <a:noFill/>
        </p:spPr>
        <p:txBody>
          <a:bodyPr/>
          <a:lstStyle/>
          <a:p>
            <a:fld id="{0CAA81C8-7121-C744-B46B-1892827198C8}" type="slidenum">
              <a:rPr lang="en-US"/>
              <a:pPr/>
              <a:t>40</a:t>
            </a:fld>
            <a:endParaRPr lang="en-US"/>
          </a:p>
        </p:txBody>
      </p:sp>
      <p:sp>
        <p:nvSpPr>
          <p:cNvPr id="75780"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7578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dirty="0">
                <a:latin typeface="Arial" pitchFamily="-109" charset="0"/>
                <a:ea typeface="ＭＳ Ｐゴシック" pitchFamily="-109" charset="-128"/>
                <a:cs typeface="ＭＳ Ｐゴシック" pitchFamily="-109" charset="-128"/>
              </a:rPr>
              <a:t>Power line dangers. Electromagnetic fields? PCBs in transformers?</a:t>
            </a:r>
          </a:p>
          <a:p>
            <a:pPr eaLnBrk="1" hangingPunct="1"/>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dt" sz="quarter" idx="1"/>
          </p:nvPr>
        </p:nvSpPr>
        <p:spPr>
          <a:noFill/>
        </p:spPr>
        <p:txBody>
          <a:bodyPr/>
          <a:lstStyle/>
          <a:p>
            <a:fld id="{3ED89EAD-01F9-694D-9091-C792C18E1006}" type="datetime1">
              <a:rPr lang="en-US"/>
              <a:pPr/>
              <a:t>4/14/22</a:t>
            </a:fld>
            <a:endParaRPr lang="en-US"/>
          </a:p>
        </p:txBody>
      </p:sp>
      <p:sp>
        <p:nvSpPr>
          <p:cNvPr id="83971" name="Rectangle 7"/>
          <p:cNvSpPr>
            <a:spLocks noGrp="1" noChangeArrowheads="1"/>
          </p:cNvSpPr>
          <p:nvPr>
            <p:ph type="sldNum" sz="quarter" idx="5"/>
          </p:nvPr>
        </p:nvSpPr>
        <p:spPr>
          <a:noFill/>
        </p:spPr>
        <p:txBody>
          <a:bodyPr/>
          <a:lstStyle/>
          <a:p>
            <a:fld id="{7A46E5F1-1509-5346-922D-8EB304197226}" type="slidenum">
              <a:rPr lang="en-US"/>
              <a:pPr/>
              <a:t>41</a:t>
            </a:fld>
            <a:endParaRPr lang="en-US"/>
          </a:p>
        </p:txBody>
      </p:sp>
      <p:sp>
        <p:nvSpPr>
          <p:cNvPr id="83972" name="Rectangle 2"/>
          <p:cNvSpPr>
            <a:spLocks noGrp="1" noRot="1" noChangeAspect="1" noChangeArrowheads="1" noTextEdit="1"/>
          </p:cNvSpPr>
          <p:nvPr>
            <p:ph type="sldImg"/>
          </p:nvPr>
        </p:nvSpPr>
        <p:spPr>
          <a:solidFill>
            <a:srgbClr val="FFFFFF"/>
          </a:solidFill>
          <a:ln/>
        </p:spPr>
      </p:sp>
      <p:sp>
        <p:nvSpPr>
          <p:cNvPr id="8397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Is it repairable?</a:t>
            </a:r>
          </a:p>
          <a:p>
            <a:pPr eaLnBrk="1" hangingPunct="1"/>
            <a:r>
              <a:rPr lang="en-US">
                <a:latin typeface="Arial" pitchFamily="-109" charset="0"/>
                <a:ea typeface="ＭＳ Ｐゴシック" pitchFamily="-109" charset="-128"/>
                <a:cs typeface="ＭＳ Ｐゴシック" pitchFamily="-109" charset="-128"/>
              </a:rPr>
              <a:t>What does it mean to repair? Running again? Data fixed? Caught up?</a:t>
            </a:r>
          </a:p>
          <a:p>
            <a:pPr eaLnBrk="1" hangingPunct="1"/>
            <a:r>
              <a:rPr lang="en-US">
                <a:latin typeface="Arial" pitchFamily="-109" charset="0"/>
                <a:ea typeface="ＭＳ Ｐゴシック" pitchFamily="-109" charset="-128"/>
                <a:cs typeface="ＭＳ Ｐゴシック" pitchFamily="-109" charset="-128"/>
              </a:rPr>
              <a:t>Restoring the GBC Web site.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70700B2-88B9-1642-B8EB-F86842378D04}" type="slidenum">
              <a:rPr lang="en-US" smtClean="0"/>
              <a:t>42</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2328957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a:t>
            </a:r>
            <a:r>
              <a:rPr lang="en-US" baseline="0" dirty="0"/>
              <a:t> – Errors, Failures, Risks</a:t>
            </a: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Good alternative if guest speaker not coming or late</a:t>
            </a:r>
          </a:p>
          <a:p>
            <a:r>
              <a:rPr lang="en-US" b="1" baseline="0" dirty="0">
                <a:latin typeface="Arial" pitchFamily="-109" charset="0"/>
                <a:ea typeface="ＭＳ Ｐゴシック" pitchFamily="-109" charset="-128"/>
                <a:cs typeface="ＭＳ Ｐゴシック" pitchFamily="-109" charset="-128"/>
              </a:rPr>
              <a:t>Why Electronic Voting is a BAD Idea - Computerphile</a:t>
            </a:r>
          </a:p>
          <a:p>
            <a:r>
              <a:rPr lang="en-US" sz="1200" kern="1200" dirty="0">
                <a:solidFill>
                  <a:schemeClr val="tx1"/>
                </a:solidFill>
                <a:latin typeface="+mn-lt"/>
                <a:ea typeface="+mn-ea"/>
                <a:cs typeface="+mn-cs"/>
              </a:rPr>
              <a:t>https://</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=w3_0x6oaDmI</a:t>
            </a:r>
          </a:p>
          <a:p>
            <a:r>
              <a:rPr lang="en-US" sz="1200" kern="1200" dirty="0">
                <a:solidFill>
                  <a:schemeClr val="tx1"/>
                </a:solidFill>
                <a:latin typeface="+mn-lt"/>
                <a:ea typeface="+mn-ea"/>
                <a:cs typeface="+mn-cs"/>
              </a:rPr>
              <a:t>Might be better in Security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Other videos: </a:t>
            </a:r>
            <a:br>
              <a:rPr lang="en-US" dirty="0"/>
            </a:br>
            <a:r>
              <a:rPr lang="en-US" b="1" dirty="0"/>
              <a:t>9News - Looking back at the massive failure that was DIA's automated baggage system 2020-02-28 (2:32)</a:t>
            </a:r>
            <a:br>
              <a:rPr lang="en-US" b="1" dirty="0"/>
            </a:br>
            <a:r>
              <a:rPr lang="en-US" dirty="0"/>
              <a:t>https://</a:t>
            </a:r>
            <a:r>
              <a:rPr lang="en-US" dirty="0" err="1"/>
              <a:t>www.youtube.com</a:t>
            </a:r>
            <a:r>
              <a:rPr lang="en-US" dirty="0"/>
              <a:t>/</a:t>
            </a:r>
            <a:r>
              <a:rPr lang="en-US" dirty="0" err="1"/>
              <a:t>watch?v</a:t>
            </a:r>
            <a:r>
              <a:rPr lang="en-US" dirty="0"/>
              <a:t>=xmas0-SthUQ</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9News - Watch DIA's old luggage system toss baggage into the air 1995 (1:42)</a:t>
            </a:r>
            <a:br>
              <a:rPr lang="en-US" b="1" dirty="0"/>
            </a:br>
            <a:r>
              <a:rPr lang="en-US" b="0" dirty="0"/>
              <a:t>https://</a:t>
            </a:r>
            <a:r>
              <a:rPr lang="en-US" b="0" dirty="0" err="1"/>
              <a:t>www.youtube.com</a:t>
            </a:r>
            <a:r>
              <a:rPr lang="en-US" b="0" dirty="0"/>
              <a:t>/</a:t>
            </a:r>
            <a:r>
              <a:rPr lang="en-US" b="0" dirty="0" err="1"/>
              <a:t>watch?v</a:t>
            </a:r>
            <a:r>
              <a:rPr lang="en-US" b="0" dirty="0"/>
              <a:t>=</a:t>
            </a:r>
            <a:r>
              <a:rPr lang="en-US" b="0" dirty="0" err="1"/>
              <a:t>OtLHVGtFmKU</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latin typeface="Arial" pitchFamily="-109" charset="0"/>
                <a:ea typeface="ＭＳ Ｐゴシック" pitchFamily="-109" charset="-128"/>
                <a:cs typeface="ＭＳ Ｐゴシック" pitchFamily="-109" charset="-128"/>
              </a:rPr>
              <a:t>abcNews</a:t>
            </a:r>
            <a:r>
              <a:rPr lang="en-US" dirty="0">
                <a:latin typeface="Arial" pitchFamily="-109" charset="0"/>
                <a:ea typeface="ＭＳ Ｐゴシック" pitchFamily="-109" charset="-128"/>
                <a:cs typeface="ＭＳ Ｐゴシック" pitchFamily="-109" charset="-128"/>
              </a:rPr>
              <a:t> - </a:t>
            </a:r>
            <a:r>
              <a:rPr lang="en-US" b="1" dirty="0"/>
              <a:t>Major Luggage Debacle at Denver Airport </a:t>
            </a:r>
            <a:br>
              <a:rPr lang="en-US" dirty="0">
                <a:latin typeface="Arial" pitchFamily="-109" charset="0"/>
                <a:ea typeface="ＭＳ Ｐゴシック" pitchFamily="-109" charset="-128"/>
                <a:cs typeface="ＭＳ Ｐゴシック" pitchFamily="-109" charset="-128"/>
              </a:rPr>
            </a:br>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abcnews.go.com</a:t>
            </a:r>
            <a:r>
              <a:rPr lang="en-US" dirty="0">
                <a:latin typeface="Arial" pitchFamily="-109" charset="0"/>
                <a:ea typeface="ＭＳ Ｐゴシック" pitchFamily="-109" charset="-128"/>
                <a:cs typeface="ＭＳ Ｐゴシック" pitchFamily="-109" charset="-128"/>
              </a:rPr>
              <a:t>/Travel/video/major-luggage-debacle-denver-airport-28054918</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We can also discuss articles listed on Security Discussions under documents of course web 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TODO: add quiz as backup if class discussion or guest speaker fail</a:t>
            </a:r>
          </a:p>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We can also discuss articles listed on Security Discussions under documents of course web 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ADD QUIZ AS BACKUP IF CLASS DISCUSSION OR GUEST SPEAKER FAIL</a:t>
            </a:r>
          </a:p>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1271861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2020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2020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sk-SK"/>
              <a:t>© 2020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2020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2020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2020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2020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sk-SK"/>
              <a:t>© 2020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2020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xx8f4x6C_KY"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080/15027570.2015.1069013" TargetMode="External"/><Relationship Id="rId2" Type="http://schemas.openxmlformats.org/officeDocument/2006/relationships/hyperlink" Target="http://www.hrw.org/sites/default/files/reports/arms1112_ForUpload.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apps.dtic.mil/sti/citations/ADA272570" TargetMode="External"/><Relationship Id="rId7" Type="http://schemas.openxmlformats.org/officeDocument/2006/relationships/hyperlink" Target="https://digitalcommons.law.umaryland.edu/cgi/viewcontent.cgi?article=3320&amp;context=mlr"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stickyminds.com/article/shift-left-approach-software-testing" TargetMode="External"/><Relationship Id="rId5" Type="http://schemas.openxmlformats.org/officeDocument/2006/relationships/hyperlink" Target="https://www-sciencedirect-com.ezpv7-web-p-u01.wpi.edu/science/article/pii/S0164121217301334" TargetMode="External"/><Relationship Id="rId4" Type="http://schemas.openxmlformats.org/officeDocument/2006/relationships/hyperlink" Target="https://cacm.acm.org/magazines/2004/3/6549-who-is-liable-for-bugs-and-security-flaws-in-software/fulltex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1287/msom.2021.0999"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marginalrevolution.com/marginalrevolution/2014/05/type-i-and-type-ii-errors-simplified.htm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hyperlink" Target="http://pbfcomics.com/197"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s://www.youtube.com/watch?v=w3_0x6oaDmI" TargetMode="External"/><Relationship Id="rId4" Type="http://schemas.openxmlformats.org/officeDocument/2006/relationships/hyperlink" Target="https://xkcd.com/2030/"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r>
              <a:rPr lang="en-US" dirty="0"/>
              <a:t>Class 9</a:t>
            </a:r>
            <a:br>
              <a:rPr lang="en-US" dirty="0"/>
            </a:br>
            <a:r>
              <a:rPr lang="en-US" dirty="0"/>
              <a:t>Errors Failures Risks</a:t>
            </a:r>
          </a:p>
        </p:txBody>
      </p:sp>
      <p:grpSp>
        <p:nvGrpSpPr>
          <p:cNvPr id="4" name="Group 3">
            <a:extLst>
              <a:ext uri="{FF2B5EF4-FFF2-40B4-BE49-F238E27FC236}">
                <a16:creationId xmlns:a16="http://schemas.microsoft.com/office/drawing/2014/main" id="{CD1CD29B-620F-BB4D-9956-55C20B0A4E94}"/>
              </a:ext>
            </a:extLst>
          </p:cNvPr>
          <p:cNvGrpSpPr/>
          <p:nvPr/>
        </p:nvGrpSpPr>
        <p:grpSpPr>
          <a:xfrm>
            <a:off x="168706" y="4293364"/>
            <a:ext cx="1282820" cy="612308"/>
            <a:chOff x="2046225" y="4093041"/>
            <a:chExt cx="1282820" cy="612308"/>
          </a:xfrm>
        </p:grpSpPr>
        <p:sp>
          <p:nvSpPr>
            <p:cNvPr id="5" name="Action Button: Movie 4">
              <a:hlinkClick r:id="rId3" highlightClick="1"/>
              <a:extLst>
                <a:ext uri="{FF2B5EF4-FFF2-40B4-BE49-F238E27FC236}">
                  <a16:creationId xmlns:a16="http://schemas.microsoft.com/office/drawing/2014/main" id="{19CFBC8E-47BB-2049-A2F0-3F20AA499988}"/>
                </a:ext>
              </a:extLst>
            </p:cNvPr>
            <p:cNvSpPr/>
            <p:nvPr/>
          </p:nvSpPr>
          <p:spPr>
            <a:xfrm>
              <a:off x="2046225" y="4236781"/>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6" name="Picture 2" descr="MSNBC on Denver's Automated Baggage System - YouTube">
              <a:hlinkClick r:id="rId3"/>
              <a:extLst>
                <a:ext uri="{FF2B5EF4-FFF2-40B4-BE49-F238E27FC236}">
                  <a16:creationId xmlns:a16="http://schemas.microsoft.com/office/drawing/2014/main" id="{AEE750BD-4795-9C45-9A3B-6973EE4B0B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52" r="8821"/>
            <a:stretch/>
          </p:blipFill>
          <p:spPr bwMode="auto">
            <a:xfrm>
              <a:off x="2414645" y="4093041"/>
              <a:ext cx="914400" cy="6123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Sanctioned AI Human Harm </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Yveder Joseph</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2022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10</a:t>
            </a:fld>
            <a:endParaRPr lang="en-US"/>
          </a:p>
        </p:txBody>
      </p:sp>
    </p:spTree>
    <p:extLst>
      <p:ext uri="{BB962C8B-B14F-4D97-AF65-F5344CB8AC3E}">
        <p14:creationId xmlns:p14="http://schemas.microsoft.com/office/powerpoint/2010/main" val="2709121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Autonomous Weapons</a:t>
            </a:r>
          </a:p>
        </p:txBody>
      </p:sp>
      <p:sp>
        <p:nvSpPr>
          <p:cNvPr id="3" name="Content Placeholder 2"/>
          <p:cNvSpPr>
            <a:spLocks noGrp="1"/>
          </p:cNvSpPr>
          <p:nvPr>
            <p:ph sz="half" idx="1"/>
          </p:nvPr>
        </p:nvSpPr>
        <p:spPr/>
        <p:txBody>
          <a:bodyPr/>
          <a:lstStyle/>
          <a:p>
            <a:r>
              <a:rPr lang="en-US" dirty="0"/>
              <a:t>An autonomous weapon is one that can decide independent from human interference, when and against whom to use lethal force against[1].</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Yveder Joseph</a:t>
            </a:r>
          </a:p>
        </p:txBody>
      </p:sp>
      <p:pic>
        <p:nvPicPr>
          <p:cNvPr id="10" name="Picture 9">
            <a:extLst>
              <a:ext uri="{FF2B5EF4-FFF2-40B4-BE49-F238E27FC236}">
                <a16:creationId xmlns:a16="http://schemas.microsoft.com/office/drawing/2014/main" id="{B07FAA0E-642E-4F1F-A424-78F0E7958FBE}"/>
              </a:ext>
            </a:extLst>
          </p:cNvPr>
          <p:cNvPicPr>
            <a:picLocks noChangeAspect="1"/>
          </p:cNvPicPr>
          <p:nvPr/>
        </p:nvPicPr>
        <p:blipFill>
          <a:blip r:embed="rId3"/>
          <a:stretch>
            <a:fillRect/>
          </a:stretch>
        </p:blipFill>
        <p:spPr>
          <a:xfrm>
            <a:off x="5303520" y="1276349"/>
            <a:ext cx="3566159" cy="2647257"/>
          </a:xfrm>
          <a:prstGeom prst="rect">
            <a:avLst/>
          </a:prstGeom>
        </p:spPr>
      </p:pic>
    </p:spTree>
    <p:extLst>
      <p:ext uri="{BB962C8B-B14F-4D97-AF65-F5344CB8AC3E}">
        <p14:creationId xmlns:p14="http://schemas.microsoft.com/office/powerpoint/2010/main" val="684052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Military Advantage to Autonomous Systems</a:t>
            </a:r>
          </a:p>
        </p:txBody>
      </p:sp>
      <p:sp>
        <p:nvSpPr>
          <p:cNvPr id="3" name="Content Placeholder 2"/>
          <p:cNvSpPr>
            <a:spLocks noGrp="1"/>
          </p:cNvSpPr>
          <p:nvPr>
            <p:ph sz="half" idx="1"/>
          </p:nvPr>
        </p:nvSpPr>
        <p:spPr/>
        <p:txBody>
          <a:bodyPr/>
          <a:lstStyle/>
          <a:p>
            <a:r>
              <a:rPr lang="en-US" dirty="0"/>
              <a:t>Autonomous  weapon systems are a force multiplier [2]</a:t>
            </a:r>
          </a:p>
          <a:p>
            <a:r>
              <a:rPr lang="en-US" dirty="0"/>
              <a:t>Autonomous weapon systems can operate in hazardous environments[2]</a:t>
            </a:r>
          </a:p>
          <a:p>
            <a:r>
              <a:rPr lang="en-US" dirty="0"/>
              <a:t>Autonomous weapon systems provide economic advantages[2]</a:t>
            </a:r>
          </a:p>
          <a:p>
            <a:pPr marL="0" indent="0">
              <a:buNone/>
            </a:pPr>
            <a:endParaRPr lang="en-US" dirty="0"/>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Yveder Joseph</a:t>
            </a:r>
            <a:endParaRPr lang="en-US" sz="1400" dirty="0">
              <a:solidFill>
                <a:schemeClr val="tx1"/>
              </a:solidFill>
              <a:latin typeface="+mj-lt"/>
            </a:endParaRPr>
          </a:p>
        </p:txBody>
      </p:sp>
      <p:pic>
        <p:nvPicPr>
          <p:cNvPr id="8" name="Picture 7">
            <a:extLst>
              <a:ext uri="{FF2B5EF4-FFF2-40B4-BE49-F238E27FC236}">
                <a16:creationId xmlns:a16="http://schemas.microsoft.com/office/drawing/2014/main" id="{FC89C7AB-D611-4C20-89CC-81D66A1FB911}"/>
              </a:ext>
            </a:extLst>
          </p:cNvPr>
          <p:cNvPicPr>
            <a:picLocks noChangeAspect="1"/>
          </p:cNvPicPr>
          <p:nvPr/>
        </p:nvPicPr>
        <p:blipFill>
          <a:blip r:embed="rId3"/>
          <a:stretch>
            <a:fillRect/>
          </a:stretch>
        </p:blipFill>
        <p:spPr>
          <a:xfrm>
            <a:off x="5622326" y="1109798"/>
            <a:ext cx="2896834" cy="2923904"/>
          </a:xfrm>
          <a:prstGeom prst="rect">
            <a:avLst/>
          </a:prstGeom>
        </p:spPr>
      </p:pic>
    </p:spTree>
    <p:extLst>
      <p:ext uri="{BB962C8B-B14F-4D97-AF65-F5344CB8AC3E}">
        <p14:creationId xmlns:p14="http://schemas.microsoft.com/office/powerpoint/2010/main" val="3162955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Ethics</a:t>
            </a:r>
          </a:p>
        </p:txBody>
      </p:sp>
      <p:sp>
        <p:nvSpPr>
          <p:cNvPr id="3" name="Content Placeholder 2"/>
          <p:cNvSpPr>
            <a:spLocks noGrp="1"/>
          </p:cNvSpPr>
          <p:nvPr>
            <p:ph sz="half" idx="1"/>
          </p:nvPr>
        </p:nvSpPr>
        <p:spPr/>
        <p:txBody>
          <a:bodyPr/>
          <a:lstStyle/>
          <a:p>
            <a:r>
              <a:rPr lang="en-US" dirty="0"/>
              <a:t>Human soldier set a low bar for ethical behavior in war, autonomous systems simply need to exceed that[4].</a:t>
            </a:r>
          </a:p>
          <a:p>
            <a:endParaRPr lang="en-US" dirty="0"/>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7" name="TextBox 6"/>
          <p:cNvSpPr txBox="1"/>
          <p:nvPr/>
        </p:nvSpPr>
        <p:spPr>
          <a:xfrm>
            <a:off x="6651898" y="285749"/>
            <a:ext cx="2179682" cy="307777"/>
          </a:xfrm>
          <a:prstGeom prst="rect">
            <a:avLst/>
          </a:prstGeom>
          <a:noFill/>
        </p:spPr>
        <p:txBody>
          <a:bodyPr wrap="square" rtlCol="0">
            <a:spAutoFit/>
          </a:bodyPr>
          <a:lstStyle/>
          <a:p>
            <a:pPr algn="r"/>
            <a:r>
              <a:rPr lang="en-US" sz="1400" dirty="0">
                <a:solidFill>
                  <a:schemeClr val="tx1"/>
                </a:solidFill>
                <a:latin typeface="+mj-lt"/>
              </a:rPr>
              <a:t>Yveder Joseph</a:t>
            </a:r>
          </a:p>
        </p:txBody>
      </p:sp>
      <p:pic>
        <p:nvPicPr>
          <p:cNvPr id="8" name="Content Placeholder 7">
            <a:extLst>
              <a:ext uri="{FF2B5EF4-FFF2-40B4-BE49-F238E27FC236}">
                <a16:creationId xmlns:a16="http://schemas.microsoft.com/office/drawing/2014/main" id="{5A822007-3C5B-4B69-9F7E-F854B5FEF65C}"/>
              </a:ext>
            </a:extLst>
          </p:cNvPr>
          <p:cNvPicPr>
            <a:picLocks noGrp="1" noChangeAspect="1"/>
          </p:cNvPicPr>
          <p:nvPr>
            <p:ph sz="half" idx="2"/>
          </p:nvPr>
        </p:nvPicPr>
        <p:blipFill>
          <a:blip r:embed="rId3"/>
          <a:stretch>
            <a:fillRect/>
          </a:stretch>
        </p:blipFill>
        <p:spPr>
          <a:xfrm>
            <a:off x="4419600" y="573731"/>
            <a:ext cx="4378895" cy="2135832"/>
          </a:xfrm>
          <a:prstGeom prst="rect">
            <a:avLst/>
          </a:prstGeom>
        </p:spPr>
      </p:pic>
      <p:pic>
        <p:nvPicPr>
          <p:cNvPr id="10" name="Picture 9">
            <a:extLst>
              <a:ext uri="{FF2B5EF4-FFF2-40B4-BE49-F238E27FC236}">
                <a16:creationId xmlns:a16="http://schemas.microsoft.com/office/drawing/2014/main" id="{0B327DCD-EEC0-4DAF-953E-EE5FB13DA4C5}"/>
              </a:ext>
            </a:extLst>
          </p:cNvPr>
          <p:cNvPicPr>
            <a:picLocks noChangeAspect="1"/>
          </p:cNvPicPr>
          <p:nvPr/>
        </p:nvPicPr>
        <p:blipFill>
          <a:blip r:embed="rId4"/>
          <a:stretch>
            <a:fillRect/>
          </a:stretch>
        </p:blipFill>
        <p:spPr>
          <a:xfrm>
            <a:off x="4419600" y="2709563"/>
            <a:ext cx="4378895" cy="2287633"/>
          </a:xfrm>
          <a:prstGeom prst="rect">
            <a:avLst/>
          </a:prstGeom>
        </p:spPr>
      </p:pic>
    </p:spTree>
    <p:extLst>
      <p:ext uri="{BB962C8B-B14F-4D97-AF65-F5344CB8AC3E}">
        <p14:creationId xmlns:p14="http://schemas.microsoft.com/office/powerpoint/2010/main" val="3525010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Killer Bug</a:t>
            </a:r>
          </a:p>
        </p:txBody>
      </p:sp>
      <p:sp>
        <p:nvSpPr>
          <p:cNvPr id="3" name="Content Placeholder 2"/>
          <p:cNvSpPr>
            <a:spLocks noGrp="1"/>
          </p:cNvSpPr>
          <p:nvPr>
            <p:ph sz="half" idx="1"/>
          </p:nvPr>
        </p:nvSpPr>
        <p:spPr/>
        <p:txBody>
          <a:bodyPr/>
          <a:lstStyle/>
          <a:p>
            <a:r>
              <a:rPr lang="en-US" dirty="0"/>
              <a:t>There will be bugs in the programing of these systems[6]</a:t>
            </a:r>
          </a:p>
          <a:p>
            <a:r>
              <a:rPr lang="en-US" dirty="0"/>
              <a:t>Autonomous weapon systems,  strength is a double edge sword[3]</a:t>
            </a:r>
          </a:p>
          <a:p>
            <a:endParaRPr lang="en-US" dirty="0"/>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Yveder Joseph</a:t>
            </a:r>
          </a:p>
        </p:txBody>
      </p:sp>
    </p:spTree>
    <p:extLst>
      <p:ext uri="{BB962C8B-B14F-4D97-AF65-F5344CB8AC3E}">
        <p14:creationId xmlns:p14="http://schemas.microsoft.com/office/powerpoint/2010/main" val="3185049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Emotional Calculus</a:t>
            </a:r>
          </a:p>
        </p:txBody>
      </p:sp>
      <p:sp>
        <p:nvSpPr>
          <p:cNvPr id="3" name="Content Placeholder 2"/>
          <p:cNvSpPr>
            <a:spLocks noGrp="1"/>
          </p:cNvSpPr>
          <p:nvPr>
            <p:ph sz="half" idx="1"/>
          </p:nvPr>
        </p:nvSpPr>
        <p:spPr/>
        <p:txBody>
          <a:bodyPr/>
          <a:lstStyle/>
          <a:p>
            <a:r>
              <a:rPr lang="en-US" dirty="0"/>
              <a:t>Autonomous weapons cannot account for the non-legal protections provided to civilians[5]</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err="1"/>
              <a:t>Yveder</a:t>
            </a:r>
            <a:r>
              <a:rPr lang="en-US" sz="1400" dirty="0"/>
              <a:t> Joseph</a:t>
            </a:r>
          </a:p>
        </p:txBody>
      </p:sp>
    </p:spTree>
    <p:extLst>
      <p:ext uri="{BB962C8B-B14F-4D97-AF65-F5344CB8AC3E}">
        <p14:creationId xmlns:p14="http://schemas.microsoft.com/office/powerpoint/2010/main" val="116754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sz="half" idx="1"/>
          </p:nvPr>
        </p:nvSpPr>
        <p:spPr/>
        <p:txBody>
          <a:bodyPr/>
          <a:lstStyle/>
          <a:p>
            <a:r>
              <a:rPr lang="en-US" dirty="0"/>
              <a:t>Fully autonomous systems should not be used</a:t>
            </a:r>
          </a:p>
          <a:p>
            <a:r>
              <a:rPr lang="en-US" dirty="0"/>
              <a:t>These systems should be semi-autonomous with a human failsafe</a:t>
            </a:r>
          </a:p>
          <a:p>
            <a:endParaRPr lang="en-US" dirty="0"/>
          </a:p>
          <a:p>
            <a:endParaRPr lang="en-US" dirty="0"/>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Yveder Joseph</a:t>
            </a:r>
          </a:p>
        </p:txBody>
      </p:sp>
    </p:spTree>
    <p:extLst>
      <p:ext uri="{BB962C8B-B14F-4D97-AF65-F5344CB8AC3E}">
        <p14:creationId xmlns:p14="http://schemas.microsoft.com/office/powerpoint/2010/main" val="1509427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436419" y="1352551"/>
            <a:ext cx="7772400" cy="3352800"/>
          </a:xfrm>
        </p:spPr>
        <p:txBody>
          <a:bodyPr lIns="91440">
            <a:normAutofit fontScale="62500" lnSpcReduction="20000"/>
          </a:bodyPr>
          <a:lstStyle/>
          <a:p>
            <a:pPr marL="0" indent="0">
              <a:buNone/>
            </a:pPr>
            <a:r>
              <a:rPr lang="en-US" dirty="0"/>
              <a:t>[1] Caron Jean-François, "Defining semi-autonomous, automated and autonomous weapon systems in order to understand their ethical challenges," Digital War, vol. 1, (1-3), pp. 173-177, 2020. Available: http://ezproxy.wpi.edu/login?url=https://www.proquest.com/scholarly-journals/defining-semi-autonomous-automated-weapon-systems/docview/2532607608/se-2?accountid=29120. DOI: http://dx.doi.org/10.1057/s42984-020-00028-5. </a:t>
            </a:r>
          </a:p>
          <a:p>
            <a:pPr marL="0" indent="0">
              <a:buNone/>
            </a:pPr>
            <a:r>
              <a:rPr lang="en-US" dirty="0"/>
              <a:t>[2] Etzioni, </a:t>
            </a:r>
            <a:r>
              <a:rPr lang="en-US" dirty="0" err="1"/>
              <a:t>Amitai</a:t>
            </a:r>
            <a:r>
              <a:rPr lang="en-US" dirty="0"/>
              <a:t>, and Oren Etzioni. "Pros and cons of autonomous weapons systems." </a:t>
            </a:r>
            <a:r>
              <a:rPr lang="en-US" i="1" dirty="0"/>
              <a:t>Military Review, May-June</a:t>
            </a:r>
            <a:r>
              <a:rPr lang="en-US" dirty="0"/>
              <a:t> (2017).</a:t>
            </a:r>
          </a:p>
          <a:p>
            <a:pPr marL="0" indent="0">
              <a:buNone/>
            </a:pPr>
            <a:r>
              <a:rPr lang="en-US" dirty="0"/>
              <a:t>[3] M. C. Horowitz, “The Ethics &amp; Morality of Robotic Warfare: Assessing the Debate over Autonomous Weapons,”</a:t>
            </a:r>
            <a:r>
              <a:rPr lang="en-US" i="1" dirty="0"/>
              <a:t> Daedalus</a:t>
            </a:r>
            <a:r>
              <a:rPr lang="en-US" dirty="0"/>
              <a:t>, vol. 145, no. 4, pp. 25-36, Fall 2016.</a:t>
            </a:r>
          </a:p>
          <a:p>
            <a:pPr marL="0" indent="0">
              <a:buNone/>
            </a:pPr>
            <a:r>
              <a:rPr lang="en-US" dirty="0"/>
              <a:t>[4] </a:t>
            </a:r>
            <a:r>
              <a:rPr lang="en-US" dirty="0">
                <a:effectLst/>
                <a:latin typeface="Times New Roman" panose="02020603050405020304" pitchFamily="18" charset="0"/>
              </a:rPr>
              <a:t>Surgeon General’s </a:t>
            </a:r>
            <a:r>
              <a:rPr lang="en-US" dirty="0" err="1">
                <a:effectLst/>
                <a:latin typeface="Times New Roman" panose="02020603050405020304" pitchFamily="18" charset="0"/>
              </a:rPr>
              <a:t>Office.Mental</a:t>
            </a:r>
            <a:r>
              <a:rPr lang="en-US" dirty="0">
                <a:effectLst/>
                <a:latin typeface="Times New Roman" panose="02020603050405020304" pitchFamily="18" charset="0"/>
              </a:rPr>
              <a:t> Health Advisory Team (MHAT) IV Operation Iraqi Freedom 05–07, Final </a:t>
            </a:r>
            <a:r>
              <a:rPr lang="en-US" dirty="0" err="1">
                <a:effectLst/>
                <a:latin typeface="Times New Roman" panose="02020603050405020304" pitchFamily="18" charset="0"/>
              </a:rPr>
              <a:t>Report,November</a:t>
            </a:r>
            <a:r>
              <a:rPr lang="en-US" dirty="0">
                <a:effectLst/>
                <a:latin typeface="Times New Roman" panose="02020603050405020304" pitchFamily="18" charset="0"/>
              </a:rPr>
              <a:t> 17. Retrieved from: https://ntrl.ntis.gov/NTRL/dashboard/searchResults/titleDetail/PB2010103335.xhtml(2006). </a:t>
            </a:r>
            <a:endParaRPr lang="en-US" dirty="0"/>
          </a:p>
          <a:p>
            <a:pPr marL="0" indent="0">
              <a:buNone/>
            </a:pPr>
            <a:r>
              <a:rPr lang="en-US" dirty="0"/>
              <a:t>[5] Human Rights Watch, </a:t>
            </a:r>
            <a:r>
              <a:rPr lang="en-US" i="1" dirty="0">
                <a:hlinkClick r:id="rId2"/>
              </a:rPr>
              <a:t>Losing Humanity: The Case against Killer Robots</a:t>
            </a:r>
            <a:r>
              <a:rPr lang="en-US" dirty="0"/>
              <a:t> (New York: Human Rights Watch, 2012).</a:t>
            </a:r>
          </a:p>
          <a:p>
            <a:pPr marL="0" indent="0">
              <a:buNone/>
            </a:pPr>
            <a:r>
              <a:rPr lang="en-US" dirty="0"/>
              <a:t>[6] </a:t>
            </a:r>
            <a:r>
              <a:rPr lang="en-US" dirty="0" err="1"/>
              <a:t>Michał</a:t>
            </a:r>
            <a:r>
              <a:rPr lang="en-US" dirty="0"/>
              <a:t> </a:t>
            </a:r>
            <a:r>
              <a:rPr lang="en-US" dirty="0" err="1"/>
              <a:t>Klincewicz.Autonomous</a:t>
            </a:r>
            <a:r>
              <a:rPr lang="en-US" dirty="0"/>
              <a:t> Weapons Systems, the Frame Problem and Computer Security, Journal of Military Ethics, 14:2, 162-176, DOI: </a:t>
            </a:r>
            <a:r>
              <a:rPr lang="en-US" dirty="0">
                <a:hlinkClick r:id="rId3"/>
              </a:rPr>
              <a:t>10.1080/15027570.2015.1069013</a:t>
            </a:r>
            <a:r>
              <a:rPr lang="en-US" dirty="0"/>
              <a:t>(2015) </a:t>
            </a:r>
          </a:p>
          <a:p>
            <a:pPr marL="0" indent="0">
              <a:buNone/>
            </a:pPr>
            <a:endParaRPr lang="en-US" dirty="0"/>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17</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err="1"/>
              <a:t>Yveder</a:t>
            </a:r>
            <a:r>
              <a:rPr lang="en-US" sz="1400" dirty="0"/>
              <a:t> Joseph</a:t>
            </a:r>
          </a:p>
        </p:txBody>
      </p:sp>
    </p:spTree>
    <p:extLst>
      <p:ext uri="{BB962C8B-B14F-4D97-AF65-F5344CB8AC3E}">
        <p14:creationId xmlns:p14="http://schemas.microsoft.com/office/powerpoint/2010/main" val="954611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240" y="1207338"/>
            <a:ext cx="7772400" cy="914400"/>
          </a:xfrm>
        </p:spPr>
        <p:txBody>
          <a:bodyPr/>
          <a:lstStyle/>
          <a:p>
            <a:r>
              <a:rPr lang="en-US" dirty="0"/>
              <a:t>Algorithmic Bias</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Hailey Anderson</a:t>
            </a:r>
            <a:endParaRPr lang="en-US" sz="1400" dirty="0">
              <a:solidFill>
                <a:schemeClr val="tx1"/>
              </a:solidFill>
              <a:latin typeface="+mj-lt"/>
            </a:endParaRPr>
          </a:p>
        </p:txBody>
      </p:sp>
      <p:pic>
        <p:nvPicPr>
          <p:cNvPr id="3074" name="Picture 2" descr="See the source image">
            <a:extLst>
              <a:ext uri="{FF2B5EF4-FFF2-40B4-BE49-F238E27FC236}">
                <a16:creationId xmlns:a16="http://schemas.microsoft.com/office/drawing/2014/main" id="{AB0450FD-7B4E-406D-9030-2DD963457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440" y="1892885"/>
            <a:ext cx="3713760" cy="2272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551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Growing Importance of Algorithms</a:t>
            </a:r>
          </a:p>
        </p:txBody>
      </p:sp>
      <p:sp>
        <p:nvSpPr>
          <p:cNvPr id="3" name="Content Placeholder 2"/>
          <p:cNvSpPr>
            <a:spLocks noGrp="1"/>
          </p:cNvSpPr>
          <p:nvPr>
            <p:ph sz="half" idx="1"/>
          </p:nvPr>
        </p:nvSpPr>
        <p:spPr>
          <a:xfrm>
            <a:off x="685800" y="1352551"/>
            <a:ext cx="7772400" cy="3352800"/>
          </a:xfrm>
        </p:spPr>
        <p:txBody>
          <a:bodyPr>
            <a:normAutofit/>
          </a:bodyPr>
          <a:lstStyle/>
          <a:p>
            <a:pPr marL="0" indent="0">
              <a:buNone/>
            </a:pPr>
            <a:r>
              <a:rPr lang="en-US" sz="2800" i="0" dirty="0">
                <a:effectLst/>
              </a:rPr>
              <a:t>“Algorithms are harnessing volumes of macro- and micro-data to influence decisions affecting people in a range of tasks, from making movie recommendations to helping banks determine the creditworthiness of individuals.” [1]</a:t>
            </a:r>
            <a:endParaRPr lang="en-US" sz="2800" dirty="0"/>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Hailey Anderson</a:t>
            </a:r>
            <a:endParaRPr lang="en-US" sz="1400" dirty="0">
              <a:solidFill>
                <a:schemeClr val="tx1"/>
              </a:solidFill>
              <a:latin typeface="+mj-lt"/>
            </a:endParaRPr>
          </a:p>
        </p:txBody>
      </p:sp>
    </p:spTree>
    <p:extLst>
      <p:ext uri="{BB962C8B-B14F-4D97-AF65-F5344CB8AC3E}">
        <p14:creationId xmlns:p14="http://schemas.microsoft.com/office/powerpoint/2010/main" val="2888540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0BC0-6B1B-FB45-BDAA-92F078D9A5E6}"/>
              </a:ext>
            </a:extLst>
          </p:cNvPr>
          <p:cNvSpPr>
            <a:spLocks noGrp="1"/>
          </p:cNvSpPr>
          <p:nvPr>
            <p:ph type="title"/>
          </p:nvPr>
        </p:nvSpPr>
        <p:spPr/>
        <p:txBody>
          <a:bodyPr/>
          <a:lstStyle/>
          <a:p>
            <a:r>
              <a:rPr lang="en-US" dirty="0"/>
              <a:t>what works well Online With Zoom</a:t>
            </a:r>
          </a:p>
        </p:txBody>
      </p:sp>
      <p:sp>
        <p:nvSpPr>
          <p:cNvPr id="3" name="Content Placeholder 2">
            <a:extLst>
              <a:ext uri="{FF2B5EF4-FFF2-40B4-BE49-F238E27FC236}">
                <a16:creationId xmlns:a16="http://schemas.microsoft.com/office/drawing/2014/main" id="{56C0F8E4-4D19-D347-A0C9-7696DE688D23}"/>
              </a:ext>
            </a:extLst>
          </p:cNvPr>
          <p:cNvSpPr>
            <a:spLocks noGrp="1"/>
          </p:cNvSpPr>
          <p:nvPr>
            <p:ph idx="1"/>
          </p:nvPr>
        </p:nvSpPr>
        <p:spPr>
          <a:xfrm>
            <a:off x="667512" y="1353312"/>
            <a:ext cx="7772400" cy="3352800"/>
          </a:xfrm>
        </p:spPr>
        <p:txBody>
          <a:bodyPr>
            <a:normAutofit/>
          </a:bodyPr>
          <a:lstStyle/>
          <a:p>
            <a:r>
              <a:rPr lang="en-US" dirty="0"/>
              <a:t>Sign in with First and Last Name</a:t>
            </a:r>
          </a:p>
          <a:p>
            <a:r>
              <a:rPr lang="en-US" dirty="0"/>
              <a:t>Stay muted unless you are going to speak</a:t>
            </a:r>
          </a:p>
          <a:p>
            <a:r>
              <a:rPr lang="en-US" dirty="0"/>
              <a:t>To speak use the raise your hand feature </a:t>
            </a:r>
          </a:p>
          <a:p>
            <a:r>
              <a:rPr lang="en-US" dirty="0"/>
              <a:t>To answer yes/no questions use the “yes” ”no” buttons</a:t>
            </a:r>
          </a:p>
          <a:p>
            <a:r>
              <a:rPr lang="en-US" dirty="0"/>
              <a:t>Turn your camera on</a:t>
            </a:r>
          </a:p>
          <a:p>
            <a:r>
              <a:rPr lang="en-US" dirty="0"/>
              <a:t>Wait until the end of student presentations to ask questions</a:t>
            </a:r>
          </a:p>
          <a:p>
            <a:pPr lvl="1"/>
            <a:r>
              <a:rPr lang="en-US" dirty="0"/>
              <a:t>Write them down so you don’t forget</a:t>
            </a:r>
          </a:p>
        </p:txBody>
      </p:sp>
      <p:sp>
        <p:nvSpPr>
          <p:cNvPr id="5" name="Slide Number Placeholder 4">
            <a:extLst>
              <a:ext uri="{FF2B5EF4-FFF2-40B4-BE49-F238E27FC236}">
                <a16:creationId xmlns:a16="http://schemas.microsoft.com/office/drawing/2014/main" id="{F1B0291D-315D-984F-BF54-FDD6D8484D75}"/>
              </a:ext>
            </a:extLst>
          </p:cNvPr>
          <p:cNvSpPr>
            <a:spLocks noGrp="1"/>
          </p:cNvSpPr>
          <p:nvPr>
            <p:ph type="sldNum" sz="quarter" idx="12"/>
          </p:nvPr>
        </p:nvSpPr>
        <p:spPr/>
        <p:txBody>
          <a:bodyPr/>
          <a:lstStyle/>
          <a:p>
            <a:fld id="{A2A17EAB-8B51-5C40-8776-6683E51FA7A0}" type="slidenum">
              <a:rPr lang="en-US" smtClean="0"/>
              <a:t>2</a:t>
            </a:fld>
            <a:endParaRPr lang="en-US"/>
          </a:p>
        </p:txBody>
      </p:sp>
      <p:sp>
        <p:nvSpPr>
          <p:cNvPr id="4" name="Footer Placeholder 3">
            <a:extLst>
              <a:ext uri="{FF2B5EF4-FFF2-40B4-BE49-F238E27FC236}">
                <a16:creationId xmlns:a16="http://schemas.microsoft.com/office/drawing/2014/main" id="{DEC9BA9D-2D43-0B42-AAFD-F33D39AF2738}"/>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433679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implicit bias?</a:t>
            </a:r>
          </a:p>
        </p:txBody>
      </p:sp>
      <p:sp>
        <p:nvSpPr>
          <p:cNvPr id="3" name="Content Placeholder 2"/>
          <p:cNvSpPr>
            <a:spLocks noGrp="1"/>
          </p:cNvSpPr>
          <p:nvPr>
            <p:ph sz="half" idx="1"/>
          </p:nvPr>
        </p:nvSpPr>
        <p:spPr/>
        <p:txBody>
          <a:bodyPr/>
          <a:lstStyle/>
          <a:p>
            <a:r>
              <a:rPr lang="en-US" dirty="0"/>
              <a:t>Implicit bias describes how we have attitudes or associate stereotypes with people. [2]</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Hailey Anderson</a:t>
            </a:r>
          </a:p>
        </p:txBody>
      </p:sp>
      <p:pic>
        <p:nvPicPr>
          <p:cNvPr id="1026" name="Picture 2" descr="See the source image">
            <a:extLst>
              <a:ext uri="{FF2B5EF4-FFF2-40B4-BE49-F238E27FC236}">
                <a16:creationId xmlns:a16="http://schemas.microsoft.com/office/drawing/2014/main" id="{50A0F7F1-F2B9-49FB-ACEA-884C722D7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8979" y="1352551"/>
            <a:ext cx="4797817" cy="321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088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Amazon’s Hiring AI</a:t>
            </a:r>
          </a:p>
        </p:txBody>
      </p:sp>
      <p:sp>
        <p:nvSpPr>
          <p:cNvPr id="3" name="Content Placeholder 2"/>
          <p:cNvSpPr>
            <a:spLocks noGrp="1"/>
          </p:cNvSpPr>
          <p:nvPr>
            <p:ph sz="half" idx="1"/>
          </p:nvPr>
        </p:nvSpPr>
        <p:spPr/>
        <p:txBody>
          <a:bodyPr/>
          <a:lstStyle/>
          <a:p>
            <a:r>
              <a:rPr lang="en-US" dirty="0"/>
              <a:t>Amazon’s recruiting engine in 2014. [3]</a:t>
            </a:r>
          </a:p>
          <a:p>
            <a:r>
              <a:rPr lang="en-US" dirty="0"/>
              <a:t>The algorithm was taught from previous candidates of Amazon. </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Hailey Anderson</a:t>
            </a:r>
            <a:endParaRPr lang="en-US" sz="1400" dirty="0">
              <a:solidFill>
                <a:schemeClr val="tx1"/>
              </a:solidFill>
              <a:latin typeface="+mj-lt"/>
            </a:endParaRPr>
          </a:p>
        </p:txBody>
      </p:sp>
      <p:pic>
        <p:nvPicPr>
          <p:cNvPr id="13" name="Content Placeholder 12" descr="A picture containing text, indoor, blue&#10;&#10;Description automatically generated">
            <a:extLst>
              <a:ext uri="{FF2B5EF4-FFF2-40B4-BE49-F238E27FC236}">
                <a16:creationId xmlns:a16="http://schemas.microsoft.com/office/drawing/2014/main" id="{0E458030-BA65-4BA2-98C6-C2FBFD48AC91}"/>
              </a:ext>
            </a:extLst>
          </p:cNvPr>
          <p:cNvPicPr>
            <a:picLocks noGrp="1" noChangeAspect="1"/>
          </p:cNvPicPr>
          <p:nvPr>
            <p:ph sz="half" idx="2"/>
          </p:nvPr>
        </p:nvPicPr>
        <p:blipFill>
          <a:blip r:embed="rId3"/>
          <a:stretch>
            <a:fillRect/>
          </a:stretch>
        </p:blipFill>
        <p:spPr>
          <a:xfrm>
            <a:off x="4419600" y="1276350"/>
            <a:ext cx="4220816" cy="2492290"/>
          </a:xfrm>
        </p:spPr>
      </p:pic>
    </p:spTree>
    <p:extLst>
      <p:ext uri="{BB962C8B-B14F-4D97-AF65-F5344CB8AC3E}">
        <p14:creationId xmlns:p14="http://schemas.microsoft.com/office/powerpoint/2010/main" val="3844208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Arose</a:t>
            </a:r>
          </a:p>
        </p:txBody>
      </p:sp>
      <p:sp>
        <p:nvSpPr>
          <p:cNvPr id="3" name="Content Placeholder 2"/>
          <p:cNvSpPr>
            <a:spLocks noGrp="1"/>
          </p:cNvSpPr>
          <p:nvPr>
            <p:ph sz="half" idx="1"/>
          </p:nvPr>
        </p:nvSpPr>
        <p:spPr/>
        <p:txBody>
          <a:bodyPr/>
          <a:lstStyle/>
          <a:p>
            <a:r>
              <a:rPr lang="en-US" dirty="0"/>
              <a:t>The Algorithm through data assumed that men were preferable.</a:t>
            </a:r>
          </a:p>
          <a:p>
            <a:r>
              <a:rPr lang="en-US" dirty="0"/>
              <a:t>It was not tested for bias until a year later.</a:t>
            </a:r>
          </a:p>
          <a:p>
            <a:endParaRPr lang="en-US" dirty="0"/>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Hailey Anderson</a:t>
            </a:r>
            <a:endParaRPr lang="en-US" sz="1400" dirty="0">
              <a:solidFill>
                <a:schemeClr val="tx1"/>
              </a:solidFill>
              <a:latin typeface="+mj-lt"/>
            </a:endParaRPr>
          </a:p>
        </p:txBody>
      </p:sp>
      <p:sp>
        <p:nvSpPr>
          <p:cNvPr id="8" name="Content Placeholder 7">
            <a:extLst>
              <a:ext uri="{FF2B5EF4-FFF2-40B4-BE49-F238E27FC236}">
                <a16:creationId xmlns:a16="http://schemas.microsoft.com/office/drawing/2014/main" id="{A1181990-8FBB-4AB6-9EC6-32D69BE36223}"/>
              </a:ext>
            </a:extLst>
          </p:cNvPr>
          <p:cNvSpPr>
            <a:spLocks noGrp="1"/>
          </p:cNvSpPr>
          <p:nvPr>
            <p:ph sz="half" idx="2"/>
          </p:nvPr>
        </p:nvSpPr>
        <p:spPr/>
        <p:txBody>
          <a:bodyPr/>
          <a:lstStyle/>
          <a:p>
            <a:endParaRPr lang="en-US"/>
          </a:p>
        </p:txBody>
      </p:sp>
      <p:pic>
        <p:nvPicPr>
          <p:cNvPr id="10" name="Picture 9">
            <a:extLst>
              <a:ext uri="{FF2B5EF4-FFF2-40B4-BE49-F238E27FC236}">
                <a16:creationId xmlns:a16="http://schemas.microsoft.com/office/drawing/2014/main" id="{4C197EFA-2D19-4D0A-92E5-6B4E0F601AD5}"/>
              </a:ext>
            </a:extLst>
          </p:cNvPr>
          <p:cNvPicPr>
            <a:picLocks noChangeAspect="1"/>
          </p:cNvPicPr>
          <p:nvPr/>
        </p:nvPicPr>
        <p:blipFill>
          <a:blip r:embed="rId3"/>
          <a:stretch>
            <a:fillRect/>
          </a:stretch>
        </p:blipFill>
        <p:spPr>
          <a:xfrm>
            <a:off x="4472410" y="1352551"/>
            <a:ext cx="4359170" cy="3352800"/>
          </a:xfrm>
          <a:prstGeom prst="rect">
            <a:avLst/>
          </a:prstGeom>
        </p:spPr>
      </p:pic>
    </p:spTree>
    <p:extLst>
      <p:ext uri="{BB962C8B-B14F-4D97-AF65-F5344CB8AC3E}">
        <p14:creationId xmlns:p14="http://schemas.microsoft.com/office/powerpoint/2010/main" val="4037043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For Thought</a:t>
            </a:r>
          </a:p>
        </p:txBody>
      </p:sp>
      <p:sp>
        <p:nvSpPr>
          <p:cNvPr id="3" name="Content Placeholder 2"/>
          <p:cNvSpPr>
            <a:spLocks noGrp="1"/>
          </p:cNvSpPr>
          <p:nvPr>
            <p:ph sz="half" idx="1"/>
          </p:nvPr>
        </p:nvSpPr>
        <p:spPr>
          <a:xfrm>
            <a:off x="685800" y="1352551"/>
            <a:ext cx="7772400" cy="3352800"/>
          </a:xfrm>
        </p:spPr>
        <p:txBody>
          <a:bodyPr>
            <a:normAutofit/>
          </a:bodyPr>
          <a:lstStyle/>
          <a:p>
            <a:pPr marL="0" indent="0">
              <a:buNone/>
            </a:pPr>
            <a:r>
              <a:rPr lang="en-US" sz="2800" dirty="0"/>
              <a:t>With no implicit bias checks are we making technology of the future or the past?</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Hailey Anderson</a:t>
            </a:r>
            <a:endParaRPr lang="en-US" sz="1400" dirty="0">
              <a:solidFill>
                <a:schemeClr val="tx1"/>
              </a:solidFill>
              <a:latin typeface="+mj-lt"/>
            </a:endParaRPr>
          </a:p>
        </p:txBody>
      </p:sp>
    </p:spTree>
    <p:extLst>
      <p:ext uri="{BB962C8B-B14F-4D97-AF65-F5344CB8AC3E}">
        <p14:creationId xmlns:p14="http://schemas.microsoft.com/office/powerpoint/2010/main" val="2036780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92500" lnSpcReduction="10000"/>
          </a:bodyPr>
          <a:lstStyle/>
          <a:p>
            <a:pPr marL="0" indent="0">
              <a:buNone/>
            </a:pPr>
            <a:r>
              <a:rPr lang="en-US" dirty="0"/>
              <a:t>[1] ​Lee, N. T., Resnick, P., &amp; Barton, G. (2019, October 25). Algorithmic bias detection and mitigation: Best practices and policies to reduce consumer harms. Brookings. Retrieved April 11, 2022, from https://www.brookings.edu/research/algorithmic-bias-detection-and-mitigation-best-practices-and-policies-to-reduce-consumer-harms/. </a:t>
            </a:r>
          </a:p>
          <a:p>
            <a:pPr marL="0" indent="0">
              <a:buNone/>
            </a:pPr>
            <a:r>
              <a:rPr lang="en-US" dirty="0"/>
              <a:t>[2] Implicit bias explained. Perception Institute. (2017, May 17). Retrieved April 11, 2021, from https://perception.org/research/implicit-bias/.  </a:t>
            </a:r>
          </a:p>
          <a:p>
            <a:pPr marL="0" indent="0">
              <a:buNone/>
            </a:pPr>
            <a:r>
              <a:rPr lang="en-US" dirty="0"/>
              <a:t>[3] </a:t>
            </a:r>
            <a:r>
              <a:rPr lang="en-US" dirty="0" err="1"/>
              <a:t>Dastin</a:t>
            </a:r>
            <a:r>
              <a:rPr lang="en-US" dirty="0"/>
              <a:t>, Jeffrey (2018, October 10) Amazon Scraps secret AI recruiting tool that showed bias against women. REUTERS. Retrieved April 11, 2022, from https://www.reuters.com/article/us-amazon-com-jobs-automation-insight/amazon-scraps-secret-ai-recruiting-tool-that-showed-bias-against-women-idUSKCN1MK08G</a:t>
            </a:r>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24</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t>Hailey Anderson</a:t>
            </a:r>
          </a:p>
        </p:txBody>
      </p:sp>
    </p:spTree>
    <p:extLst>
      <p:ext uri="{BB962C8B-B14F-4D97-AF65-F5344CB8AC3E}">
        <p14:creationId xmlns:p14="http://schemas.microsoft.com/office/powerpoint/2010/main" val="1203490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Revisiting Liability</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Kseniia Romanova</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2022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25</a:t>
            </a:fld>
            <a:endParaRPr lang="en-US"/>
          </a:p>
        </p:txBody>
      </p:sp>
    </p:spTree>
    <p:extLst>
      <p:ext uri="{BB962C8B-B14F-4D97-AF65-F5344CB8AC3E}">
        <p14:creationId xmlns:p14="http://schemas.microsoft.com/office/powerpoint/2010/main" val="3155913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dirty="0"/>
              <a:t>Benefits of software use</a:t>
            </a:r>
          </a:p>
        </p:txBody>
      </p:sp>
      <p:sp>
        <p:nvSpPr>
          <p:cNvPr id="3" name="Content Placeholder 2"/>
          <p:cNvSpPr>
            <a:spLocks noGrp="1"/>
          </p:cNvSpPr>
          <p:nvPr>
            <p:ph sz="half" idx="1"/>
          </p:nvPr>
        </p:nvSpPr>
        <p:spPr/>
        <p:txBody>
          <a:bodyPr/>
          <a:lstStyle/>
          <a:p>
            <a:r>
              <a:rPr lang="en-US" sz="2000" dirty="0"/>
              <a:t>Provides sophisticated product function</a:t>
            </a:r>
          </a:p>
          <a:p>
            <a:r>
              <a:rPr lang="en-US" sz="2000" dirty="0"/>
              <a:t>Doesn’t wear out or deteriorate</a:t>
            </a:r>
          </a:p>
          <a:p>
            <a:r>
              <a:rPr lang="en-US" sz="2000" dirty="0"/>
              <a:t>Can be legally protected</a:t>
            </a:r>
          </a:p>
          <a:p>
            <a:r>
              <a:rPr lang="en-US" sz="2000" dirty="0"/>
              <a:t>Manufacturing costs are trivial</a:t>
            </a:r>
          </a:p>
          <a:p>
            <a:r>
              <a:rPr lang="en-US" sz="2000" dirty="0"/>
              <a:t>Economical to modify or enhance</a:t>
            </a:r>
          </a:p>
          <a:p>
            <a:endParaRPr lang="en-US" dirty="0"/>
          </a:p>
          <a:p>
            <a:endParaRPr lang="en-US" dirty="0"/>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Kseniia Romanova</a:t>
            </a:r>
            <a:endParaRPr lang="en-US" sz="1400" dirty="0">
              <a:solidFill>
                <a:schemeClr val="tx1"/>
              </a:solidFill>
              <a:latin typeface="+mj-lt"/>
            </a:endParaRPr>
          </a:p>
        </p:txBody>
      </p:sp>
      <p:pic>
        <p:nvPicPr>
          <p:cNvPr id="1036" name="Picture 12" descr="gifntext-gif (2)">
            <a:extLst>
              <a:ext uri="{FF2B5EF4-FFF2-40B4-BE49-F238E27FC236}">
                <a16:creationId xmlns:a16="http://schemas.microsoft.com/office/drawing/2014/main" id="{CF897FD5-1B7A-4E19-A9D9-50342DFD9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2" y="1499786"/>
            <a:ext cx="3570316" cy="2677737"/>
          </a:xfrm>
          <a:prstGeom prst="rect">
            <a:avLst/>
          </a:prstGeom>
        </p:spPr>
        <p:style>
          <a:lnRef idx="1">
            <a:schemeClr val="accent3"/>
          </a:lnRef>
          <a:fillRef idx="2">
            <a:schemeClr val="accent3"/>
          </a:fillRef>
          <a:effectRef idx="1">
            <a:schemeClr val="accent3"/>
          </a:effectRef>
          <a:fontRef idx="minor">
            <a:schemeClr val="dk1"/>
          </a:fontRef>
        </p:style>
      </p:pic>
    </p:spTree>
    <p:extLst>
      <p:ext uri="{BB962C8B-B14F-4D97-AF65-F5344CB8AC3E}">
        <p14:creationId xmlns:p14="http://schemas.microsoft.com/office/powerpoint/2010/main" val="243416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dirty="0"/>
              <a:t>Who is liable for software BUGS?</a:t>
            </a:r>
          </a:p>
        </p:txBody>
      </p:sp>
      <p:sp>
        <p:nvSpPr>
          <p:cNvPr id="3" name="Content Placeholder 2"/>
          <p:cNvSpPr>
            <a:spLocks noGrp="1"/>
          </p:cNvSpPr>
          <p:nvPr>
            <p:ph sz="half" idx="1"/>
          </p:nvPr>
        </p:nvSpPr>
        <p:spPr/>
        <p:txBody>
          <a:bodyPr>
            <a:normAutofit/>
          </a:bodyPr>
          <a:lstStyle/>
          <a:p>
            <a:r>
              <a:rPr lang="en-US" sz="2000" u="sng" dirty="0"/>
              <a:t>Software companies should be held liable, but within reason.</a:t>
            </a:r>
          </a:p>
          <a:p>
            <a:r>
              <a:rPr lang="en-US" sz="2000" dirty="0"/>
              <a:t>Challenges of software products:</a:t>
            </a:r>
          </a:p>
          <a:p>
            <a:pPr lvl="1"/>
            <a:r>
              <a:rPr lang="en-US" sz="1800" dirty="0"/>
              <a:t>Complex to design</a:t>
            </a:r>
          </a:p>
          <a:p>
            <a:pPr lvl="1"/>
            <a:r>
              <a:rPr lang="en-US" sz="1800" dirty="0"/>
              <a:t>Harder to test</a:t>
            </a:r>
          </a:p>
          <a:p>
            <a:pPr lvl="1"/>
            <a:r>
              <a:rPr lang="en-US" sz="1800" dirty="0"/>
              <a:t>Bugs seem inevitable</a:t>
            </a:r>
          </a:p>
          <a:p>
            <a:pPr lvl="1"/>
            <a:r>
              <a:rPr lang="en-US" sz="1800" dirty="0"/>
              <a:t>Median of 0.6 defects per 1,000 lines of code</a:t>
            </a:r>
          </a:p>
        </p:txBody>
      </p:sp>
      <p:sp>
        <p:nvSpPr>
          <p:cNvPr id="5" name="Footer Placeholder 4"/>
          <p:cNvSpPr>
            <a:spLocks noGrp="1"/>
          </p:cNvSpPr>
          <p:nvPr>
            <p:ph type="ftr" sz="quarter" idx="11"/>
          </p:nvPr>
        </p:nvSpPr>
        <p:spPr/>
        <p:txBody>
          <a:bodyPr/>
          <a:lstStyle/>
          <a:p>
            <a:r>
              <a:rPr lang="sk-SK" dirty="0"/>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Kseniia Romanova</a:t>
            </a:r>
            <a:endParaRPr lang="en-US" sz="1400" dirty="0">
              <a:solidFill>
                <a:schemeClr val="tx1"/>
              </a:solidFill>
              <a:latin typeface="+mj-lt"/>
            </a:endParaRPr>
          </a:p>
        </p:txBody>
      </p:sp>
      <p:pic>
        <p:nvPicPr>
          <p:cNvPr id="11" name="Picture 10" descr="Chart, line chart&#10;&#10;Description automatically generated">
            <a:extLst>
              <a:ext uri="{FF2B5EF4-FFF2-40B4-BE49-F238E27FC236}">
                <a16:creationId xmlns:a16="http://schemas.microsoft.com/office/drawing/2014/main" id="{5501A642-EBA8-4DBB-8B3C-9AAA18E66513}"/>
              </a:ext>
            </a:extLst>
          </p:cNvPr>
          <p:cNvPicPr>
            <a:picLocks noChangeAspect="1"/>
          </p:cNvPicPr>
          <p:nvPr/>
        </p:nvPicPr>
        <p:blipFill>
          <a:blip r:embed="rId3"/>
          <a:stretch>
            <a:fillRect/>
          </a:stretch>
        </p:blipFill>
        <p:spPr>
          <a:xfrm>
            <a:off x="4571998" y="1778644"/>
            <a:ext cx="3828190" cy="1978223"/>
          </a:xfrm>
          <a:prstGeom prst="rect">
            <a:avLst/>
          </a:prstGeom>
        </p:spPr>
        <p:style>
          <a:lnRef idx="1">
            <a:schemeClr val="accent3"/>
          </a:lnRef>
          <a:fillRef idx="2">
            <a:schemeClr val="accent3"/>
          </a:fillRef>
          <a:effectRef idx="1">
            <a:schemeClr val="accent3"/>
          </a:effectRef>
          <a:fontRef idx="minor">
            <a:schemeClr val="dk1"/>
          </a:fontRef>
        </p:style>
      </p:pic>
      <p:pic>
        <p:nvPicPr>
          <p:cNvPr id="2068" name="Picture 20" descr="Bug Vector PNG HD Quality">
            <a:extLst>
              <a:ext uri="{FF2B5EF4-FFF2-40B4-BE49-F238E27FC236}">
                <a16:creationId xmlns:a16="http://schemas.microsoft.com/office/drawing/2014/main" id="{E8A60A12-CB9D-476F-8598-F455CD7BF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77345">
            <a:off x="6532337" y="1492481"/>
            <a:ext cx="496929" cy="70277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Bug Vector PNG HD Quality">
            <a:extLst>
              <a:ext uri="{FF2B5EF4-FFF2-40B4-BE49-F238E27FC236}">
                <a16:creationId xmlns:a16="http://schemas.microsoft.com/office/drawing/2014/main" id="{CCCEFE15-7F0C-4358-A9D4-424105E14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72404">
            <a:off x="5999362" y="618218"/>
            <a:ext cx="715141" cy="1011374"/>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Bug Vector PNG HD Quality">
            <a:extLst>
              <a:ext uri="{FF2B5EF4-FFF2-40B4-BE49-F238E27FC236}">
                <a16:creationId xmlns:a16="http://schemas.microsoft.com/office/drawing/2014/main" id="{24FCDDEC-2323-4703-BFC2-539B303138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741257">
            <a:off x="4762779" y="3381525"/>
            <a:ext cx="530808" cy="750685"/>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Ladybug Insect Animal Cartoon Bug Beetle L - Ladybug Clipart Transparent Background (354x340)">
            <a:extLst>
              <a:ext uri="{FF2B5EF4-FFF2-40B4-BE49-F238E27FC236}">
                <a16:creationId xmlns:a16="http://schemas.microsoft.com/office/drawing/2014/main" id="{C7E319D5-2BA9-45C9-A3A5-EB47B1F97B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641895">
            <a:off x="2534619" y="4440279"/>
            <a:ext cx="1583854" cy="152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519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dirty="0"/>
              <a:t>Liability should be split</a:t>
            </a:r>
          </a:p>
        </p:txBody>
      </p:sp>
      <p:sp>
        <p:nvSpPr>
          <p:cNvPr id="3" name="Content Placeholder 2"/>
          <p:cNvSpPr>
            <a:spLocks noGrp="1"/>
          </p:cNvSpPr>
          <p:nvPr>
            <p:ph sz="half" idx="1"/>
          </p:nvPr>
        </p:nvSpPr>
        <p:spPr/>
        <p:txBody>
          <a:bodyPr>
            <a:noAutofit/>
          </a:bodyPr>
          <a:lstStyle/>
          <a:p>
            <a:r>
              <a:rPr lang="en-US" sz="2000" dirty="0"/>
              <a:t>Software VS Non-Software Factors</a:t>
            </a:r>
          </a:p>
          <a:p>
            <a:pPr lvl="1"/>
            <a:r>
              <a:rPr lang="en-US" sz="1800" dirty="0"/>
              <a:t>August 20, 2008 – airplane crash.</a:t>
            </a:r>
          </a:p>
          <a:p>
            <a:pPr lvl="1"/>
            <a:r>
              <a:rPr lang="en-US" sz="1800" dirty="0"/>
              <a:t>June 10, 1999 – gasoline pipeline explosion.</a:t>
            </a:r>
          </a:p>
          <a:p>
            <a:pPr lvl="1"/>
            <a:r>
              <a:rPr lang="en-US" sz="1800" dirty="0"/>
              <a:t>October 26, 1992 – LAS system crashed.</a:t>
            </a:r>
          </a:p>
          <a:p>
            <a:r>
              <a:rPr lang="en-US" sz="2000" dirty="0"/>
              <a:t>Liability Split</a:t>
            </a:r>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Kseniia Romanova</a:t>
            </a:r>
            <a:endParaRPr lang="en-US" sz="1400" dirty="0">
              <a:solidFill>
                <a:schemeClr val="tx1"/>
              </a:solidFill>
              <a:latin typeface="+mj-lt"/>
            </a:endParaRPr>
          </a:p>
        </p:txBody>
      </p:sp>
      <p:pic>
        <p:nvPicPr>
          <p:cNvPr id="4098" name="Picture 2">
            <a:extLst>
              <a:ext uri="{FF2B5EF4-FFF2-40B4-BE49-F238E27FC236}">
                <a16:creationId xmlns:a16="http://schemas.microsoft.com/office/drawing/2014/main" id="{25714173-6CA8-4E85-B32C-213B3DCE3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2" y="1491681"/>
            <a:ext cx="3447011" cy="2585259"/>
          </a:xfrm>
          <a:prstGeom prst="rect">
            <a:avLst/>
          </a:prstGeom>
        </p:spPr>
        <p:style>
          <a:lnRef idx="1">
            <a:schemeClr val="accent3"/>
          </a:lnRef>
          <a:fillRef idx="2">
            <a:schemeClr val="accent3"/>
          </a:fillRef>
          <a:effectRef idx="1">
            <a:schemeClr val="accent3"/>
          </a:effectRef>
          <a:fontRef idx="minor">
            <a:schemeClr val="dk1"/>
          </a:fontRef>
        </p:style>
      </p:pic>
    </p:spTree>
    <p:extLst>
      <p:ext uri="{BB962C8B-B14F-4D97-AF65-F5344CB8AC3E}">
        <p14:creationId xmlns:p14="http://schemas.microsoft.com/office/powerpoint/2010/main" val="3870984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dirty="0"/>
              <a:t>Actions to take to reduce liability of software companies</a:t>
            </a:r>
          </a:p>
        </p:txBody>
      </p:sp>
      <p:sp>
        <p:nvSpPr>
          <p:cNvPr id="3" name="Content Placeholder 2"/>
          <p:cNvSpPr>
            <a:spLocks noGrp="1"/>
          </p:cNvSpPr>
          <p:nvPr>
            <p:ph sz="half" idx="1"/>
          </p:nvPr>
        </p:nvSpPr>
        <p:spPr/>
        <p:txBody>
          <a:bodyPr/>
          <a:lstStyle/>
          <a:p>
            <a:endParaRPr lang="en-US" dirty="0"/>
          </a:p>
          <a:p>
            <a:r>
              <a:rPr lang="en-US" sz="2000" dirty="0"/>
              <a:t>85% bugs introduced in coding phase</a:t>
            </a:r>
          </a:p>
          <a:p>
            <a:r>
              <a:rPr lang="en-US" sz="2000" dirty="0"/>
              <a:t>Shift left</a:t>
            </a:r>
          </a:p>
          <a:p>
            <a:r>
              <a:rPr lang="en-US" sz="2000" dirty="0"/>
              <a:t>Software Testing Pyramid</a:t>
            </a:r>
          </a:p>
          <a:p>
            <a:r>
              <a:rPr lang="en-US" dirty="0"/>
              <a:t>Increase Federal Trade Commission fines</a:t>
            </a:r>
          </a:p>
          <a:p>
            <a:endParaRPr lang="en-US" dirty="0"/>
          </a:p>
        </p:txBody>
      </p:sp>
      <p:sp>
        <p:nvSpPr>
          <p:cNvPr id="5" name="Footer Placeholder 4"/>
          <p:cNvSpPr>
            <a:spLocks noGrp="1"/>
          </p:cNvSpPr>
          <p:nvPr>
            <p:ph type="ftr" sz="quarter" idx="11"/>
          </p:nvPr>
        </p:nvSpPr>
        <p:spPr/>
        <p:txBody>
          <a:bodyPr/>
          <a:lstStyle/>
          <a:p>
            <a:r>
              <a:rPr lang="sk-SK"/>
              <a:t>© 2022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Kseniia Romanova</a:t>
            </a:r>
            <a:endParaRPr lang="en-US" sz="1400" dirty="0">
              <a:solidFill>
                <a:schemeClr val="tx1"/>
              </a:solidFill>
              <a:latin typeface="+mj-lt"/>
            </a:endParaRPr>
          </a:p>
        </p:txBody>
      </p:sp>
      <p:pic>
        <p:nvPicPr>
          <p:cNvPr id="8" name="Picture 2" descr="The Shift-Left Approach to Software Testing | StickyMinds">
            <a:extLst>
              <a:ext uri="{FF2B5EF4-FFF2-40B4-BE49-F238E27FC236}">
                <a16:creationId xmlns:a16="http://schemas.microsoft.com/office/drawing/2014/main" id="{CADD07A9-153C-4ADD-B1F4-B69DAA31C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5479" y="1097617"/>
            <a:ext cx="3328666" cy="1730906"/>
          </a:xfrm>
          <a:prstGeom prst="rect">
            <a:avLst/>
          </a:prstGeom>
        </p:spPr>
        <p:style>
          <a:lnRef idx="1">
            <a:schemeClr val="accent3"/>
          </a:lnRef>
          <a:fillRef idx="2">
            <a:schemeClr val="accent3"/>
          </a:fillRef>
          <a:effectRef idx="1">
            <a:schemeClr val="accent3"/>
          </a:effectRef>
          <a:fontRef idx="minor">
            <a:schemeClr val="dk1"/>
          </a:fontRef>
        </p:style>
      </p:pic>
      <p:pic>
        <p:nvPicPr>
          <p:cNvPr id="3074" name="Picture 2" descr="Graph showing how testing earlier costs less and means fewer overall defects">
            <a:extLst>
              <a:ext uri="{FF2B5EF4-FFF2-40B4-BE49-F238E27FC236}">
                <a16:creationId xmlns:a16="http://schemas.microsoft.com/office/drawing/2014/main" id="{8E115DEC-62FF-433F-B511-2807CF8438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479" y="2974445"/>
            <a:ext cx="3328666" cy="1730906"/>
          </a:xfrm>
          <a:prstGeom prst="rect">
            <a:avLst/>
          </a:prstGeom>
        </p:spPr>
        <p:style>
          <a:lnRef idx="1">
            <a:schemeClr val="accent3"/>
          </a:lnRef>
          <a:fillRef idx="2">
            <a:schemeClr val="accent3"/>
          </a:fillRef>
          <a:effectRef idx="1">
            <a:schemeClr val="accent3"/>
          </a:effectRef>
          <a:fontRef idx="minor">
            <a:schemeClr val="dk1"/>
          </a:fontRef>
        </p:style>
      </p:pic>
    </p:spTree>
    <p:extLst>
      <p:ext uri="{BB962C8B-B14F-4D97-AF65-F5344CB8AC3E}">
        <p14:creationId xmlns:p14="http://schemas.microsoft.com/office/powerpoint/2010/main" val="3927703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a:t>
            </a:r>
          </a:p>
        </p:txBody>
      </p:sp>
      <p:sp>
        <p:nvSpPr>
          <p:cNvPr id="3" name="Content Placeholder 2"/>
          <p:cNvSpPr>
            <a:spLocks noGrp="1"/>
          </p:cNvSpPr>
          <p:nvPr>
            <p:ph sz="half" idx="1"/>
          </p:nvPr>
        </p:nvSpPr>
        <p:spPr>
          <a:xfrm>
            <a:off x="187037" y="1165514"/>
            <a:ext cx="3566636" cy="3352800"/>
          </a:xfrm>
        </p:spPr>
        <p:txBody>
          <a:bodyPr>
            <a:normAutofit fontScale="92500" lnSpcReduction="20000"/>
          </a:bodyPr>
          <a:lstStyle/>
          <a:p>
            <a:r>
              <a:rPr lang="en-US" dirty="0"/>
              <a:t>Clear, strong conclusion, easy to find</a:t>
            </a:r>
          </a:p>
          <a:p>
            <a:r>
              <a:rPr lang="en-US" dirty="0"/>
              <a:t>Make clear what claim evidence is supporting, explain how it’s relevant</a:t>
            </a:r>
          </a:p>
          <a:p>
            <a:r>
              <a:rPr lang="en-US" dirty="0"/>
              <a:t>Try reading paper out loud to yourself to catch typos, grammatical errors, contradictions</a:t>
            </a:r>
          </a:p>
          <a:p>
            <a:r>
              <a:rPr lang="en-US" dirty="0"/>
              <a:t>Avoid fallacies, e.g. begging the question</a:t>
            </a:r>
          </a:p>
          <a:p>
            <a:r>
              <a:rPr lang="en-US" dirty="0"/>
              <a:t>http://</a:t>
            </a:r>
            <a:r>
              <a:rPr lang="en-US" dirty="0" err="1"/>
              <a:t>socialimps.keithpray.net</a:t>
            </a:r>
            <a:r>
              <a:rPr lang="en-US" dirty="0"/>
              <a:t>/assignments/paper-guidelines/</a:t>
            </a:r>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a:t>
            </a:fld>
            <a:endParaRPr lang="en-US"/>
          </a:p>
        </p:txBody>
      </p:sp>
      <p:pic>
        <p:nvPicPr>
          <p:cNvPr id="8" name="Picture 7">
            <a:extLst>
              <a:ext uri="{FF2B5EF4-FFF2-40B4-BE49-F238E27FC236}">
                <a16:creationId xmlns:a16="http://schemas.microsoft.com/office/drawing/2014/main" id="{44673048-8D2D-4F40-B4C4-230BA55D3545}"/>
              </a:ext>
            </a:extLst>
          </p:cNvPr>
          <p:cNvPicPr>
            <a:picLocks noChangeAspect="1"/>
          </p:cNvPicPr>
          <p:nvPr/>
        </p:nvPicPr>
        <p:blipFill>
          <a:blip r:embed="rId3"/>
          <a:stretch>
            <a:fillRect/>
          </a:stretch>
        </p:blipFill>
        <p:spPr>
          <a:xfrm>
            <a:off x="3722862" y="307652"/>
            <a:ext cx="5421137" cy="4708398"/>
          </a:xfrm>
          <a:prstGeom prst="rect">
            <a:avLst/>
          </a:prstGeom>
        </p:spPr>
      </p:pic>
    </p:spTree>
    <p:extLst>
      <p:ext uri="{BB962C8B-B14F-4D97-AF65-F5344CB8AC3E}">
        <p14:creationId xmlns:p14="http://schemas.microsoft.com/office/powerpoint/2010/main" val="699123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lnSpcReduction="10000"/>
          </a:bodyPr>
          <a:lstStyle/>
          <a:p>
            <a:pPr marL="0" indent="0">
              <a:buNone/>
            </a:pPr>
            <a:r>
              <a:rPr lang="en-US" sz="1400" dirty="0"/>
              <a:t>[1] Jody </a:t>
            </a:r>
            <a:r>
              <a:rPr lang="en-US" sz="1400" dirty="0" err="1"/>
              <a:t>Armour</a:t>
            </a:r>
            <a:r>
              <a:rPr lang="en-US" sz="1400" dirty="0"/>
              <a:t>, “Software Product Liability”, (Defense Technical Information Center, 01/08/1993), </a:t>
            </a:r>
            <a:r>
              <a:rPr lang="en-US" sz="1400" dirty="0">
                <a:hlinkClick r:id="rId3"/>
              </a:rPr>
              <a:t>https://apps.dtic.mil/sti/citations/ADA272570</a:t>
            </a:r>
            <a:r>
              <a:rPr lang="en-US" sz="1400" dirty="0"/>
              <a:t> (04/09/2022).</a:t>
            </a:r>
          </a:p>
          <a:p>
            <a:pPr marL="0" indent="0">
              <a:buNone/>
            </a:pPr>
            <a:r>
              <a:rPr lang="en-US" sz="1400" dirty="0"/>
              <a:t>[2] Michael A. Cusumano, “Who is liable for bugs and security flaws in software?”, (Communications of the ACM, March 2004), </a:t>
            </a:r>
            <a:r>
              <a:rPr lang="en-US" sz="1400" dirty="0">
                <a:hlinkClick r:id="rId4"/>
              </a:rPr>
              <a:t>https://cacm.acm.org/magazines/2004/3/6549-who-is-liable-for-bugs-and-security-flaws-in-software/fulltext</a:t>
            </a:r>
            <a:r>
              <a:rPr lang="en-US" sz="1400" dirty="0"/>
              <a:t> (04/09/2022).</a:t>
            </a:r>
          </a:p>
          <a:p>
            <a:pPr marL="0" indent="0">
              <a:buNone/>
            </a:pPr>
            <a:r>
              <a:rPr lang="en-US" sz="1400" dirty="0"/>
              <a:t>[3] W. Eric Wong, “Be more familiar with your enemies and pave the way forward: A review of the roles bug played in software failures”, (ScienceDirect, 06/23/2017), </a:t>
            </a:r>
            <a:r>
              <a:rPr lang="en-US" sz="1400" dirty="0">
                <a:hlinkClick r:id="rId5"/>
              </a:rPr>
              <a:t>https://www-sciencedirect-com.ezpv7-web-p-u01.wpi.edu/science/article/pii/S0164121217301334</a:t>
            </a:r>
            <a:r>
              <a:rPr lang="en-US" sz="1400" dirty="0"/>
              <a:t> (04/09/2022).</a:t>
            </a:r>
          </a:p>
          <a:p>
            <a:pPr marL="0" indent="0">
              <a:buNone/>
            </a:pPr>
            <a:r>
              <a:rPr lang="en-US" sz="1400" dirty="0"/>
              <a:t>[4] Arthur Hicken, “The Shift-Left Approach to Software Testing”, (</a:t>
            </a:r>
            <a:r>
              <a:rPr lang="en-US" sz="1400" dirty="0" err="1"/>
              <a:t>StickyMinds</a:t>
            </a:r>
            <a:r>
              <a:rPr lang="en-US" sz="1400" dirty="0"/>
              <a:t>, 12/10/2018), </a:t>
            </a:r>
            <a:r>
              <a:rPr lang="en-US" sz="1400" dirty="0">
                <a:hlinkClick r:id="rId6"/>
              </a:rPr>
              <a:t>https://www.stickyminds.com/article/shift-left-approach-software-testing</a:t>
            </a:r>
            <a:r>
              <a:rPr lang="en-US" sz="1400" dirty="0"/>
              <a:t> (04/09/2022).</a:t>
            </a:r>
          </a:p>
          <a:p>
            <a:pPr marL="0" indent="0">
              <a:buNone/>
            </a:pPr>
            <a:r>
              <a:rPr lang="en-US" sz="1400" dirty="0"/>
              <a:t>[5] Michael D. Scott, “Tort liability for vendors of insecure software: Has the time finally come?”, (Maryland Law Review, 2008), </a:t>
            </a:r>
            <a:r>
              <a:rPr lang="en-US" sz="1400" dirty="0">
                <a:hlinkClick r:id="rId7"/>
              </a:rPr>
              <a:t>https://digitalcommons.law.umaryland.edu/cgi/viewcontent.cgi?article=3320&amp;context=mlr</a:t>
            </a:r>
            <a:r>
              <a:rPr lang="en-US" sz="1400" dirty="0"/>
              <a:t> (04/09/2022).</a:t>
            </a:r>
          </a:p>
          <a:p>
            <a:pPr marL="0" indent="0">
              <a:buNone/>
            </a:pPr>
            <a:endParaRPr lang="en-US" dirty="0"/>
          </a:p>
        </p:txBody>
      </p:sp>
      <p:sp>
        <p:nvSpPr>
          <p:cNvPr id="4" name="Footer Placeholder 3"/>
          <p:cNvSpPr>
            <a:spLocks noGrp="1"/>
          </p:cNvSpPr>
          <p:nvPr>
            <p:ph type="ftr" sz="quarter" idx="11"/>
          </p:nvPr>
        </p:nvSpPr>
        <p:spPr/>
        <p:txBody>
          <a:bodyPr/>
          <a:lstStyle/>
          <a:p>
            <a:r>
              <a:rPr lang="sk-SK"/>
              <a:t>© 2022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30</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Kseniia Romanova</a:t>
            </a:r>
          </a:p>
        </p:txBody>
      </p:sp>
    </p:spTree>
    <p:extLst>
      <p:ext uri="{BB962C8B-B14F-4D97-AF65-F5344CB8AC3E}">
        <p14:creationId xmlns:p14="http://schemas.microsoft.com/office/powerpoint/2010/main" val="425313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title"/>
          </p:nvPr>
        </p:nvSpPr>
        <p:spPr>
          <a:xfrm>
            <a:off x="914400" y="1143000"/>
            <a:ext cx="7315200" cy="1494448"/>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dk1"/>
              </a:buClr>
              <a:buSzPts val="1100"/>
              <a:buFont typeface="Arial"/>
              <a:buNone/>
            </a:pPr>
            <a:r>
              <a:rPr lang="en-US"/>
              <a:t>Self Driving Cars and Dangerous Bias: How Society Affects Tech Development</a:t>
            </a:r>
            <a:endParaRPr/>
          </a:p>
          <a:p>
            <a:pPr marL="0" lvl="0" indent="0" algn="l" rtl="0">
              <a:lnSpc>
                <a:spcPct val="80000"/>
              </a:lnSpc>
              <a:spcBef>
                <a:spcPts val="0"/>
              </a:spcBef>
              <a:spcAft>
                <a:spcPts val="0"/>
              </a:spcAft>
              <a:buClr>
                <a:schemeClr val="lt1"/>
              </a:buClr>
              <a:buSzPts val="3300"/>
              <a:buFont typeface="Cambria"/>
              <a:buNone/>
            </a:pPr>
            <a:endParaRPr/>
          </a:p>
        </p:txBody>
      </p:sp>
      <p:sp>
        <p:nvSpPr>
          <p:cNvPr id="92" name="Google Shape;92;p1"/>
          <p:cNvSpPr txBox="1">
            <a:spLocks noGrp="1"/>
          </p:cNvSpPr>
          <p:nvPr>
            <p:ph type="body" idx="1"/>
          </p:nvPr>
        </p:nvSpPr>
        <p:spPr>
          <a:xfrm>
            <a:off x="914400" y="2724150"/>
            <a:ext cx="7315200" cy="76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90"/>
              <a:buNone/>
            </a:pPr>
            <a:r>
              <a:rPr lang="en-US"/>
              <a:t>David Datta</a:t>
            </a:r>
            <a:endParaRPr/>
          </a:p>
        </p:txBody>
      </p:sp>
      <p:sp>
        <p:nvSpPr>
          <p:cNvPr id="93" name="Google Shape;93;p1"/>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94" name="Google Shape;94;p1"/>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pic>
        <p:nvPicPr>
          <p:cNvPr id="95" name="Google Shape;95;p1"/>
          <p:cNvPicPr preferRelativeResize="0"/>
          <p:nvPr/>
        </p:nvPicPr>
        <p:blipFill>
          <a:blip r:embed="rId3">
            <a:alphaModFix/>
          </a:blip>
          <a:stretch>
            <a:fillRect/>
          </a:stretch>
        </p:blipFill>
        <p:spPr>
          <a:xfrm>
            <a:off x="587950" y="2470038"/>
            <a:ext cx="3068675" cy="1917926"/>
          </a:xfrm>
          <a:prstGeom prst="rect">
            <a:avLst/>
          </a:prstGeom>
          <a:noFill/>
          <a:ln>
            <a:noFill/>
          </a:ln>
        </p:spPr>
      </p:pic>
      <p:pic>
        <p:nvPicPr>
          <p:cNvPr id="96" name="Google Shape;96;p1"/>
          <p:cNvPicPr preferRelativeResize="0"/>
          <p:nvPr/>
        </p:nvPicPr>
        <p:blipFill>
          <a:blip r:embed="rId4">
            <a:alphaModFix/>
          </a:blip>
          <a:stretch>
            <a:fillRect/>
          </a:stretch>
        </p:blipFill>
        <p:spPr>
          <a:xfrm>
            <a:off x="5484075" y="2470049"/>
            <a:ext cx="3463775" cy="2083801"/>
          </a:xfrm>
          <a:prstGeom prst="rect">
            <a:avLst/>
          </a:prstGeom>
          <a:noFill/>
          <a:ln>
            <a:noFill/>
          </a:ln>
        </p:spPr>
      </p:pic>
    </p:spTree>
    <p:extLst>
      <p:ext uri="{BB962C8B-B14F-4D97-AF65-F5344CB8AC3E}">
        <p14:creationId xmlns:p14="http://schemas.microsoft.com/office/powerpoint/2010/main" val="2112260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dk1"/>
              </a:buClr>
              <a:buSzPts val="1100"/>
              <a:buFont typeface="Arial"/>
              <a:buNone/>
            </a:pPr>
            <a:r>
              <a:rPr lang="en-US"/>
              <a:t>What is Machine Learning?</a:t>
            </a:r>
            <a:endParaRPr/>
          </a:p>
        </p:txBody>
      </p:sp>
      <p:sp>
        <p:nvSpPr>
          <p:cNvPr id="103" name="Google Shape;103;p2"/>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Earliest machine intelligence approaches developed in the 60s, with machine learning emerging near the 80s [1]</a:t>
            </a:r>
            <a:endParaRPr/>
          </a:p>
          <a:p>
            <a:pPr marL="205766" lvl="0" indent="-205766" algn="l" rtl="0">
              <a:lnSpc>
                <a:spcPct val="90000"/>
              </a:lnSpc>
              <a:spcBef>
                <a:spcPts val="1200"/>
              </a:spcBef>
              <a:spcAft>
                <a:spcPts val="0"/>
              </a:spcAft>
              <a:buSzPts val="1620"/>
              <a:buChar char="•"/>
            </a:pPr>
            <a:r>
              <a:rPr lang="en-US"/>
              <a:t>Initial approaches were shallow-based, recent approaches are deeper (memorizing vs. pattern recognition)</a:t>
            </a:r>
            <a:endParaRPr/>
          </a:p>
          <a:p>
            <a:pPr marL="205766" lvl="0" indent="-205766" algn="l" rtl="0">
              <a:lnSpc>
                <a:spcPct val="90000"/>
              </a:lnSpc>
              <a:spcBef>
                <a:spcPts val="1200"/>
              </a:spcBef>
              <a:spcAft>
                <a:spcPts val="0"/>
              </a:spcAft>
              <a:buSzPts val="1620"/>
              <a:buChar char="•"/>
            </a:pPr>
            <a:r>
              <a:rPr lang="en-US"/>
              <a:t>Now ML integrated across many fields</a:t>
            </a:r>
            <a:endParaRPr/>
          </a:p>
        </p:txBody>
      </p:sp>
      <p:sp>
        <p:nvSpPr>
          <p:cNvPr id="104" name="Google Shape;104;p2"/>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105" name="Google Shape;105;p2"/>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106" name="Google Shape;106;p2"/>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David Datta</a:t>
            </a:r>
            <a:endParaRPr/>
          </a:p>
        </p:txBody>
      </p:sp>
      <p:pic>
        <p:nvPicPr>
          <p:cNvPr id="107" name="Google Shape;107;p2"/>
          <p:cNvPicPr preferRelativeResize="0"/>
          <p:nvPr/>
        </p:nvPicPr>
        <p:blipFill>
          <a:blip r:embed="rId3">
            <a:alphaModFix/>
          </a:blip>
          <a:stretch>
            <a:fillRect/>
          </a:stretch>
        </p:blipFill>
        <p:spPr>
          <a:xfrm>
            <a:off x="4390782" y="1352550"/>
            <a:ext cx="4401025" cy="2885175"/>
          </a:xfrm>
          <a:prstGeom prst="rect">
            <a:avLst/>
          </a:prstGeom>
          <a:noFill/>
          <a:ln>
            <a:noFill/>
          </a:ln>
        </p:spPr>
      </p:pic>
    </p:spTree>
    <p:extLst>
      <p:ext uri="{BB962C8B-B14F-4D97-AF65-F5344CB8AC3E}">
        <p14:creationId xmlns:p14="http://schemas.microsoft.com/office/powerpoint/2010/main" val="2312408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121b0ff5e32_0_1"/>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dk1"/>
              </a:buClr>
              <a:buSzPts val="1100"/>
              <a:buFont typeface="Arial"/>
              <a:buNone/>
            </a:pPr>
            <a:r>
              <a:rPr lang="en-US"/>
              <a:t>Are Machines Actually Racist?</a:t>
            </a:r>
            <a:endParaRPr/>
          </a:p>
        </p:txBody>
      </p:sp>
      <p:sp>
        <p:nvSpPr>
          <p:cNvPr id="114" name="Google Shape;114;g121b0ff5e32_0_1"/>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200"/>
              </a:spcBef>
              <a:spcAft>
                <a:spcPts val="0"/>
              </a:spcAft>
              <a:buNone/>
            </a:pPr>
            <a:r>
              <a:rPr lang="en-US"/>
              <a:t>In short: not inherently.</a:t>
            </a:r>
            <a:endParaRPr/>
          </a:p>
          <a:p>
            <a:pPr marL="205766" lvl="0" indent="-205766" algn="l" rtl="0">
              <a:lnSpc>
                <a:spcPct val="90000"/>
              </a:lnSpc>
              <a:spcBef>
                <a:spcPts val="1200"/>
              </a:spcBef>
              <a:spcAft>
                <a:spcPts val="0"/>
              </a:spcAft>
              <a:buSzPts val="1620"/>
              <a:buChar char="•"/>
            </a:pPr>
            <a:r>
              <a:rPr lang="en-US"/>
              <a:t>Machines themselves are not built specifically to bias against any minorities</a:t>
            </a:r>
            <a:endParaRPr/>
          </a:p>
          <a:p>
            <a:pPr marL="205766" lvl="0" indent="-205766" algn="l" rtl="0">
              <a:lnSpc>
                <a:spcPct val="90000"/>
              </a:lnSpc>
              <a:spcBef>
                <a:spcPts val="1200"/>
              </a:spcBef>
              <a:spcAft>
                <a:spcPts val="0"/>
              </a:spcAft>
              <a:buSzPts val="1620"/>
              <a:buChar char="•"/>
            </a:pPr>
            <a:r>
              <a:rPr lang="en-US"/>
              <a:t>In training algorithms, technology is open to biases that may not be obvious</a:t>
            </a:r>
            <a:endParaRPr/>
          </a:p>
          <a:p>
            <a:pPr marL="205766" lvl="0" indent="-205766" algn="l" rtl="0">
              <a:lnSpc>
                <a:spcPct val="90000"/>
              </a:lnSpc>
              <a:spcBef>
                <a:spcPts val="1200"/>
              </a:spcBef>
              <a:spcAft>
                <a:spcPts val="0"/>
              </a:spcAft>
              <a:buSzPts val="1620"/>
              <a:buChar char="•"/>
            </a:pPr>
            <a:r>
              <a:rPr lang="en-US"/>
              <a:t>Leads to the issue of a machine integrating a bias which may go unnoticed </a:t>
            </a:r>
            <a:endParaRPr/>
          </a:p>
        </p:txBody>
      </p:sp>
      <p:sp>
        <p:nvSpPr>
          <p:cNvPr id="115" name="Google Shape;115;g121b0ff5e32_0_1"/>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116" name="Google Shape;116;g121b0ff5e32_0_1"/>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
        <p:nvSpPr>
          <p:cNvPr id="117" name="Google Shape;117;g121b0ff5e32_0_1"/>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David Datta</a:t>
            </a:r>
            <a:endParaRPr/>
          </a:p>
        </p:txBody>
      </p:sp>
      <p:pic>
        <p:nvPicPr>
          <p:cNvPr id="118" name="Google Shape;118;g121b0ff5e32_0_1"/>
          <p:cNvPicPr preferRelativeResize="0"/>
          <p:nvPr/>
        </p:nvPicPr>
        <p:blipFill>
          <a:blip r:embed="rId3">
            <a:alphaModFix/>
          </a:blip>
          <a:stretch>
            <a:fillRect/>
          </a:stretch>
        </p:blipFill>
        <p:spPr>
          <a:xfrm>
            <a:off x="4700325" y="1268225"/>
            <a:ext cx="3912700" cy="2607051"/>
          </a:xfrm>
          <a:prstGeom prst="rect">
            <a:avLst/>
          </a:prstGeom>
          <a:noFill/>
          <a:ln>
            <a:noFill/>
          </a:ln>
        </p:spPr>
      </p:pic>
    </p:spTree>
    <p:extLst>
      <p:ext uri="{BB962C8B-B14F-4D97-AF65-F5344CB8AC3E}">
        <p14:creationId xmlns:p14="http://schemas.microsoft.com/office/powerpoint/2010/main" val="2581745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121b0ff5e32_0_35"/>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The Sea of Dudes Problem</a:t>
            </a:r>
            <a:endParaRPr/>
          </a:p>
        </p:txBody>
      </p:sp>
      <p:sp>
        <p:nvSpPr>
          <p:cNvPr id="125" name="Google Shape;125;g121b0ff5e32_0_35"/>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Coined by Margaret Mitchell [2], refers to the general lack of diversity in tech fields (but specifically AI)</a:t>
            </a:r>
            <a:endParaRPr/>
          </a:p>
          <a:p>
            <a:pPr marL="205766" lvl="0" indent="-205766" algn="l" rtl="0">
              <a:lnSpc>
                <a:spcPct val="90000"/>
              </a:lnSpc>
              <a:spcBef>
                <a:spcPts val="1200"/>
              </a:spcBef>
              <a:spcAft>
                <a:spcPts val="0"/>
              </a:spcAft>
              <a:buSzPts val="1620"/>
              <a:buChar char="•"/>
            </a:pPr>
            <a:r>
              <a:rPr lang="en-US"/>
              <a:t>“[Margaret Mitchell] estimates she’s worked with around 10 or so women over the past five years, and hundreds of men” [2]</a:t>
            </a:r>
            <a:endParaRPr/>
          </a:p>
          <a:p>
            <a:pPr marL="205766" lvl="0" indent="-205766" algn="l" rtl="0">
              <a:lnSpc>
                <a:spcPct val="90000"/>
              </a:lnSpc>
              <a:spcBef>
                <a:spcPts val="1200"/>
              </a:spcBef>
              <a:spcAft>
                <a:spcPts val="0"/>
              </a:spcAft>
              <a:buSzPts val="1620"/>
              <a:buChar char="•"/>
            </a:pPr>
            <a:r>
              <a:rPr lang="en-US"/>
              <a:t>Extends beyond gender gap: racial bias is incredibly prevalent too</a:t>
            </a:r>
            <a:endParaRPr/>
          </a:p>
        </p:txBody>
      </p:sp>
      <p:sp>
        <p:nvSpPr>
          <p:cNvPr id="126" name="Google Shape;126;g121b0ff5e32_0_35"/>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127" name="Google Shape;127;g121b0ff5e32_0_35"/>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128" name="Google Shape;128;g121b0ff5e32_0_35"/>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David Datta</a:t>
            </a:r>
            <a:endParaRPr/>
          </a:p>
        </p:txBody>
      </p:sp>
      <p:pic>
        <p:nvPicPr>
          <p:cNvPr id="129" name="Google Shape;129;g121b0ff5e32_0_35"/>
          <p:cNvPicPr preferRelativeResize="0"/>
          <p:nvPr/>
        </p:nvPicPr>
        <p:blipFill>
          <a:blip r:embed="rId3">
            <a:alphaModFix/>
          </a:blip>
          <a:stretch>
            <a:fillRect/>
          </a:stretch>
        </p:blipFill>
        <p:spPr>
          <a:xfrm>
            <a:off x="4571996" y="1392888"/>
            <a:ext cx="4003175" cy="2891550"/>
          </a:xfrm>
          <a:prstGeom prst="rect">
            <a:avLst/>
          </a:prstGeom>
          <a:noFill/>
          <a:ln>
            <a:noFill/>
          </a:ln>
        </p:spPr>
      </p:pic>
      <p:sp>
        <p:nvSpPr>
          <p:cNvPr id="130" name="Google Shape;130;g121b0ff5e32_0_35"/>
          <p:cNvSpPr txBox="1"/>
          <p:nvPr/>
        </p:nvSpPr>
        <p:spPr>
          <a:xfrm>
            <a:off x="4707600" y="4413375"/>
            <a:ext cx="3650700" cy="51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200"/>
              </a:spcBef>
              <a:spcAft>
                <a:spcPts val="0"/>
              </a:spcAft>
              <a:buNone/>
            </a:pPr>
            <a:r>
              <a:rPr lang="en-US" sz="1200">
                <a:solidFill>
                  <a:schemeClr val="lt1"/>
                </a:solidFill>
                <a:latin typeface="Cambria"/>
                <a:ea typeface="Cambria"/>
                <a:cs typeface="Cambria"/>
                <a:sym typeface="Cambria"/>
              </a:rPr>
              <a:t>See [8]: Gender Shares of Total and STEM Jobs (2009)</a:t>
            </a:r>
            <a:endParaRPr sz="800">
              <a:latin typeface="Cambria"/>
              <a:ea typeface="Cambria"/>
              <a:cs typeface="Cambria"/>
              <a:sym typeface="Cambria"/>
            </a:endParaRPr>
          </a:p>
        </p:txBody>
      </p:sp>
    </p:spTree>
    <p:extLst>
      <p:ext uri="{BB962C8B-B14F-4D97-AF65-F5344CB8AC3E}">
        <p14:creationId xmlns:p14="http://schemas.microsoft.com/office/powerpoint/2010/main" val="604166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121b0ff5e32_0_11"/>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Improper Training</a:t>
            </a:r>
            <a:endParaRPr/>
          </a:p>
        </p:txBody>
      </p:sp>
      <p:sp>
        <p:nvSpPr>
          <p:cNvPr id="137" name="Google Shape;137;g121b0ff5e32_0_11"/>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As a result of a lack of diversity (or generally flawed approaches), the training process of ML algorithms can lead to bias</a:t>
            </a:r>
            <a:endParaRPr/>
          </a:p>
          <a:p>
            <a:pPr marL="411534" lvl="1" indent="-205766" algn="l" rtl="0">
              <a:lnSpc>
                <a:spcPct val="90000"/>
              </a:lnSpc>
              <a:spcBef>
                <a:spcPts val="1200"/>
              </a:spcBef>
              <a:spcAft>
                <a:spcPts val="0"/>
              </a:spcAft>
              <a:buSzPts val="1350"/>
              <a:buChar char="–"/>
            </a:pPr>
            <a:r>
              <a:rPr lang="en-US"/>
              <a:t>Microsoft’s Tay and Zo Chatbots [3]</a:t>
            </a:r>
            <a:endParaRPr/>
          </a:p>
          <a:p>
            <a:pPr marL="411534" lvl="1" indent="-205766" algn="l" rtl="0">
              <a:lnSpc>
                <a:spcPct val="90000"/>
              </a:lnSpc>
              <a:spcBef>
                <a:spcPts val="1200"/>
              </a:spcBef>
              <a:spcAft>
                <a:spcPts val="0"/>
              </a:spcAft>
              <a:buSzPts val="1350"/>
              <a:buChar char="–"/>
            </a:pPr>
            <a:r>
              <a:rPr lang="en-US"/>
              <a:t>Google Photos [4]</a:t>
            </a:r>
            <a:endParaRPr/>
          </a:p>
          <a:p>
            <a:pPr marL="411534" lvl="1" indent="-205766" algn="l" rtl="0">
              <a:lnSpc>
                <a:spcPct val="90000"/>
              </a:lnSpc>
              <a:spcBef>
                <a:spcPts val="1200"/>
              </a:spcBef>
              <a:spcAft>
                <a:spcPts val="0"/>
              </a:spcAft>
              <a:buSzPts val="1350"/>
              <a:buChar char="–"/>
            </a:pPr>
            <a:r>
              <a:rPr lang="en-US"/>
              <a:t>Self Driving Cars [5]</a:t>
            </a:r>
            <a:endParaRPr/>
          </a:p>
        </p:txBody>
      </p:sp>
      <p:sp>
        <p:nvSpPr>
          <p:cNvPr id="138" name="Google Shape;138;g121b0ff5e32_0_11"/>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139" name="Google Shape;139;g121b0ff5e32_0_11"/>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sp>
        <p:nvSpPr>
          <p:cNvPr id="140" name="Google Shape;140;g121b0ff5e32_0_11"/>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David Datta</a:t>
            </a:r>
            <a:endParaRPr/>
          </a:p>
        </p:txBody>
      </p:sp>
      <p:pic>
        <p:nvPicPr>
          <p:cNvPr id="141" name="Google Shape;141;g121b0ff5e32_0_11"/>
          <p:cNvPicPr preferRelativeResize="0"/>
          <p:nvPr/>
        </p:nvPicPr>
        <p:blipFill>
          <a:blip r:embed="rId3">
            <a:alphaModFix/>
          </a:blip>
          <a:stretch>
            <a:fillRect/>
          </a:stretch>
        </p:blipFill>
        <p:spPr>
          <a:xfrm>
            <a:off x="4724400" y="1352550"/>
            <a:ext cx="3733799" cy="3018705"/>
          </a:xfrm>
          <a:prstGeom prst="rect">
            <a:avLst/>
          </a:prstGeom>
          <a:noFill/>
          <a:ln>
            <a:noFill/>
          </a:ln>
        </p:spPr>
      </p:pic>
    </p:spTree>
    <p:extLst>
      <p:ext uri="{BB962C8B-B14F-4D97-AF65-F5344CB8AC3E}">
        <p14:creationId xmlns:p14="http://schemas.microsoft.com/office/powerpoint/2010/main" val="1530688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121b0ff5e32_0_48"/>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Incomplete Datasets</a:t>
            </a:r>
            <a:endParaRPr/>
          </a:p>
        </p:txBody>
      </p:sp>
      <p:sp>
        <p:nvSpPr>
          <p:cNvPr id="148" name="Google Shape;148;g121b0ff5e32_0_48"/>
          <p:cNvSpPr txBox="1">
            <a:spLocks noGrp="1"/>
          </p:cNvSpPr>
          <p:nvPr>
            <p:ph type="body" idx="1"/>
          </p:nvPr>
        </p:nvSpPr>
        <p:spPr>
          <a:xfrm>
            <a:off x="685800" y="1200151"/>
            <a:ext cx="3733800" cy="1437300"/>
          </a:xfrm>
          <a:prstGeom prst="rect">
            <a:avLst/>
          </a:prstGeom>
          <a:noFill/>
          <a:ln>
            <a:noFill/>
          </a:ln>
        </p:spPr>
        <p:txBody>
          <a:bodyPr spcFirstLastPara="1" wrap="square" lIns="91425" tIns="45700" rIns="91425" bIns="45700" anchor="t" anchorCtr="0">
            <a:normAutofit lnSpcReduction="10000"/>
          </a:bodyPr>
          <a:lstStyle/>
          <a:p>
            <a:pPr marL="205766" lvl="0" indent="-205766" algn="l" rtl="0">
              <a:lnSpc>
                <a:spcPct val="90000"/>
              </a:lnSpc>
              <a:spcBef>
                <a:spcPts val="1200"/>
              </a:spcBef>
              <a:spcAft>
                <a:spcPts val="0"/>
              </a:spcAft>
              <a:buSzPts val="1620"/>
              <a:buChar char="•"/>
            </a:pPr>
            <a:r>
              <a:rPr lang="en-US"/>
              <a:t>Sometimes the lack of diversity lies within the training data</a:t>
            </a:r>
            <a:endParaRPr/>
          </a:p>
          <a:p>
            <a:pPr marL="411534" lvl="1" indent="-205766" algn="l" rtl="0">
              <a:lnSpc>
                <a:spcPct val="90000"/>
              </a:lnSpc>
              <a:spcBef>
                <a:spcPts val="1200"/>
              </a:spcBef>
              <a:spcAft>
                <a:spcPts val="0"/>
              </a:spcAft>
              <a:buSzPts val="1350"/>
              <a:buChar char="–"/>
            </a:pPr>
            <a:r>
              <a:rPr lang="en-US"/>
              <a:t>LVAD Outcome Prediction [6]</a:t>
            </a:r>
            <a:endParaRPr/>
          </a:p>
          <a:p>
            <a:pPr marL="411534" lvl="1" indent="-205766" algn="l" rtl="0">
              <a:lnSpc>
                <a:spcPct val="90000"/>
              </a:lnSpc>
              <a:spcBef>
                <a:spcPts val="1200"/>
              </a:spcBef>
              <a:spcAft>
                <a:spcPts val="0"/>
              </a:spcAft>
              <a:buSzPts val="1350"/>
              <a:buChar char="–"/>
            </a:pPr>
            <a:r>
              <a:rPr lang="en-US"/>
              <a:t>Medical Appointment Scheduling [7]</a:t>
            </a:r>
            <a:endParaRPr/>
          </a:p>
        </p:txBody>
      </p:sp>
      <p:sp>
        <p:nvSpPr>
          <p:cNvPr id="149" name="Google Shape;149;g121b0ff5e32_0_48"/>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150" name="Google Shape;150;g121b0ff5e32_0_48"/>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sp>
        <p:nvSpPr>
          <p:cNvPr id="151" name="Google Shape;151;g121b0ff5e32_0_48"/>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David Datta</a:t>
            </a:r>
            <a:endParaRPr/>
          </a:p>
        </p:txBody>
      </p:sp>
      <p:pic>
        <p:nvPicPr>
          <p:cNvPr id="152" name="Google Shape;152;g121b0ff5e32_0_48"/>
          <p:cNvPicPr preferRelativeResize="0"/>
          <p:nvPr/>
        </p:nvPicPr>
        <p:blipFill>
          <a:blip r:embed="rId3">
            <a:alphaModFix/>
          </a:blip>
          <a:stretch>
            <a:fillRect/>
          </a:stretch>
        </p:blipFill>
        <p:spPr>
          <a:xfrm>
            <a:off x="685800" y="2626950"/>
            <a:ext cx="5463451" cy="2231050"/>
          </a:xfrm>
          <a:prstGeom prst="rect">
            <a:avLst/>
          </a:prstGeom>
          <a:noFill/>
          <a:ln>
            <a:noFill/>
          </a:ln>
        </p:spPr>
      </p:pic>
      <p:sp>
        <p:nvSpPr>
          <p:cNvPr id="153" name="Google Shape;153;g121b0ff5e32_0_48"/>
          <p:cNvSpPr txBox="1">
            <a:spLocks noGrp="1"/>
          </p:cNvSpPr>
          <p:nvPr>
            <p:ph type="body" idx="1"/>
          </p:nvPr>
        </p:nvSpPr>
        <p:spPr>
          <a:xfrm>
            <a:off x="6208850" y="3429000"/>
            <a:ext cx="1800600" cy="65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200"/>
              </a:spcBef>
              <a:spcAft>
                <a:spcPts val="0"/>
              </a:spcAft>
              <a:buNone/>
            </a:pPr>
            <a:r>
              <a:rPr lang="en-US" sz="800"/>
              <a:t>See [6]: Patient statistics for LVAD by characteristic and time period</a:t>
            </a:r>
            <a:endParaRPr sz="800"/>
          </a:p>
        </p:txBody>
      </p:sp>
    </p:spTree>
    <p:extLst>
      <p:ext uri="{BB962C8B-B14F-4D97-AF65-F5344CB8AC3E}">
        <p14:creationId xmlns:p14="http://schemas.microsoft.com/office/powerpoint/2010/main" val="1431535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121b0ff5e32_0_21"/>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Conclusion</a:t>
            </a:r>
            <a:endParaRPr/>
          </a:p>
        </p:txBody>
      </p:sp>
      <p:sp>
        <p:nvSpPr>
          <p:cNvPr id="160" name="Google Shape;160;g121b0ff5e32_0_21"/>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t>While there is still a lot of work to be done, discussing the issue is the first step towards solving it.</a:t>
            </a:r>
            <a:endParaRPr/>
          </a:p>
          <a:p>
            <a:pPr marL="205766" lvl="0" indent="-205766" algn="l" rtl="0">
              <a:lnSpc>
                <a:spcPct val="90000"/>
              </a:lnSpc>
              <a:spcBef>
                <a:spcPts val="1200"/>
              </a:spcBef>
              <a:spcAft>
                <a:spcPts val="0"/>
              </a:spcAft>
              <a:buSzPts val="1620"/>
              <a:buChar char="•"/>
            </a:pPr>
            <a:r>
              <a:rPr lang="en-US"/>
              <a:t>Bias in machine learning tends to result from systemic, not intentional bias</a:t>
            </a:r>
            <a:endParaRPr/>
          </a:p>
          <a:p>
            <a:pPr marL="205766" lvl="0" indent="-205766" algn="l" rtl="0">
              <a:lnSpc>
                <a:spcPct val="90000"/>
              </a:lnSpc>
              <a:spcBef>
                <a:spcPts val="1200"/>
              </a:spcBef>
              <a:spcAft>
                <a:spcPts val="0"/>
              </a:spcAft>
              <a:buSzPts val="1620"/>
              <a:buChar char="•"/>
            </a:pPr>
            <a:r>
              <a:rPr lang="en-US"/>
              <a:t>Accounting for bias rather than treating data/training as “unbiased” (color-blindness) helps eliminate/mitigate potential bias</a:t>
            </a:r>
            <a:endParaRPr/>
          </a:p>
        </p:txBody>
      </p:sp>
      <p:sp>
        <p:nvSpPr>
          <p:cNvPr id="161" name="Google Shape;161;g121b0ff5e32_0_21"/>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162" name="Google Shape;162;g121b0ff5e32_0_21"/>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sp>
        <p:nvSpPr>
          <p:cNvPr id="163" name="Google Shape;163;g121b0ff5e32_0_21"/>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David Datta</a:t>
            </a:r>
            <a:endParaRPr/>
          </a:p>
        </p:txBody>
      </p:sp>
      <p:pic>
        <p:nvPicPr>
          <p:cNvPr id="164" name="Google Shape;164;g121b0ff5e32_0_21"/>
          <p:cNvPicPr preferRelativeResize="0"/>
          <p:nvPr/>
        </p:nvPicPr>
        <p:blipFill>
          <a:blip r:embed="rId3">
            <a:alphaModFix/>
          </a:blip>
          <a:stretch>
            <a:fillRect/>
          </a:stretch>
        </p:blipFill>
        <p:spPr>
          <a:xfrm>
            <a:off x="4416413" y="1710194"/>
            <a:ext cx="4349776" cy="2446750"/>
          </a:xfrm>
          <a:prstGeom prst="rect">
            <a:avLst/>
          </a:prstGeom>
          <a:noFill/>
          <a:ln>
            <a:noFill/>
          </a:ln>
        </p:spPr>
      </p:pic>
    </p:spTree>
    <p:extLst>
      <p:ext uri="{BB962C8B-B14F-4D97-AF65-F5344CB8AC3E}">
        <p14:creationId xmlns:p14="http://schemas.microsoft.com/office/powerpoint/2010/main" val="1948569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REFERENCES</a:t>
            </a:r>
            <a:endParaRPr/>
          </a:p>
        </p:txBody>
      </p:sp>
      <p:sp>
        <p:nvSpPr>
          <p:cNvPr id="170" name="Google Shape;170;p3"/>
          <p:cNvSpPr txBox="1">
            <a:spLocks noGrp="1"/>
          </p:cNvSpPr>
          <p:nvPr>
            <p:ph type="body" idx="1"/>
          </p:nvPr>
        </p:nvSpPr>
        <p:spPr>
          <a:xfrm>
            <a:off x="685800" y="1352551"/>
            <a:ext cx="7772400" cy="33528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90000"/>
              </a:lnSpc>
              <a:spcBef>
                <a:spcPts val="0"/>
              </a:spcBef>
              <a:spcAft>
                <a:spcPts val="0"/>
              </a:spcAft>
              <a:buSzPct val="90000"/>
              <a:buNone/>
            </a:pPr>
            <a:r>
              <a:rPr lang="en-US"/>
              <a:t>[1] Fradkov, A. (2020). Early History of Machine Learning. IFAC-Papersonline, 53(2), 1385-1390. doi: 10.1016/j.ifacol.2020.12.1888</a:t>
            </a:r>
            <a:endParaRPr/>
          </a:p>
          <a:p>
            <a:pPr marL="0" lvl="0" indent="0" algn="l" rtl="0">
              <a:lnSpc>
                <a:spcPct val="90000"/>
              </a:lnSpc>
              <a:spcBef>
                <a:spcPts val="1200"/>
              </a:spcBef>
              <a:spcAft>
                <a:spcPts val="0"/>
              </a:spcAft>
              <a:buSzPct val="90000"/>
              <a:buNone/>
            </a:pPr>
            <a:r>
              <a:rPr lang="en-US"/>
              <a:t>[2] Clark, J. (2022). Artificial intelligence has a ‘sea of dudes’ problem. Retrieved 12 April 2022, from https://www.bloomberg.com/professional/blog/artificial-intelligence-sea-dudes-problem/</a:t>
            </a:r>
            <a:endParaRPr/>
          </a:p>
          <a:p>
            <a:pPr marL="0" lvl="0" indent="0" algn="l" rtl="0">
              <a:lnSpc>
                <a:spcPct val="90000"/>
              </a:lnSpc>
              <a:spcBef>
                <a:spcPts val="1200"/>
              </a:spcBef>
              <a:spcAft>
                <a:spcPts val="0"/>
              </a:spcAft>
              <a:buSzPct val="90000"/>
              <a:buNone/>
            </a:pPr>
            <a:r>
              <a:rPr lang="en-US"/>
              <a:t>[3] Fuchs, Daniel J.. (2018). "The Dangers of Human-Like Bias in Machine-Learning Algorithms." Missouri S&amp;T’s Peer to Peer 2, (1). https://scholarsmine.mst.edu/peer2peer/vol2/iss1/1</a:t>
            </a:r>
            <a:endParaRPr/>
          </a:p>
          <a:p>
            <a:pPr marL="0" lvl="0" indent="0" algn="l" rtl="0">
              <a:lnSpc>
                <a:spcPct val="90000"/>
              </a:lnSpc>
              <a:spcBef>
                <a:spcPts val="1200"/>
              </a:spcBef>
              <a:spcAft>
                <a:spcPts val="0"/>
              </a:spcAft>
              <a:buSzPct val="90000"/>
              <a:buNone/>
            </a:pPr>
            <a:r>
              <a:rPr lang="en-US"/>
              <a:t>[4] Metz, C. (2022). Who Is Making Sure the A.I. Machines Aren’t Racist? (Published 2021). Retrieved 12 April 2022, from https://www.nytimes.com/2021/03/15/technology/artificial-intelligence-google-bias.html</a:t>
            </a:r>
            <a:endParaRPr/>
          </a:p>
          <a:p>
            <a:pPr marL="0" lvl="0" indent="0" algn="l" rtl="0">
              <a:lnSpc>
                <a:spcPct val="90000"/>
              </a:lnSpc>
              <a:spcBef>
                <a:spcPts val="1200"/>
              </a:spcBef>
              <a:spcAft>
                <a:spcPts val="0"/>
              </a:spcAft>
              <a:buSzPct val="90000"/>
              <a:buNone/>
            </a:pPr>
            <a:r>
              <a:rPr lang="en-US"/>
              <a:t>[5] Wilson, B., Hoffman, J., &amp; Morgenstern, J. (2019). Predictive inequity in object detection. arXiv preprint arXiv:1902.11097.</a:t>
            </a:r>
            <a:endParaRPr/>
          </a:p>
          <a:p>
            <a:pPr marL="0" lvl="0" indent="0" algn="l" rtl="0">
              <a:lnSpc>
                <a:spcPct val="90000"/>
              </a:lnSpc>
              <a:spcBef>
                <a:spcPts val="1200"/>
              </a:spcBef>
              <a:spcAft>
                <a:spcPts val="0"/>
              </a:spcAft>
              <a:buSzPct val="90000"/>
              <a:buNone/>
            </a:pPr>
            <a:r>
              <a:rPr lang="en-US"/>
              <a:t>[6] Kostick-Quenet, K., Cohen, I., Gerke, S., Lo, B., Antaki, J., Movahedi, F., . . . Blumenthal-Barby, J. (2022). Mitigating Racial Bias in Machine Learning. Journal of Law, Medicine &amp; Ethics, 50(1), 92-100. doi:10.1017/jme.2022.13</a:t>
            </a:r>
            <a:endParaRPr/>
          </a:p>
          <a:p>
            <a:pPr marL="0" lvl="0" indent="0" algn="l" rtl="0">
              <a:lnSpc>
                <a:spcPct val="90000"/>
              </a:lnSpc>
              <a:spcBef>
                <a:spcPts val="1200"/>
              </a:spcBef>
              <a:spcAft>
                <a:spcPts val="0"/>
              </a:spcAft>
              <a:buSzPct val="90000"/>
              <a:buNone/>
            </a:pPr>
            <a:r>
              <a:rPr lang="en-US"/>
              <a:t>[7] Michele Samorani , Shannon L. Harris , Linda Goler Blount , Haibing Lu , Michael A. Santoro (2021) Overbooked and Overlooked: Machine Learning and Racial Bias in Medical Appointment Scheduling. Manufacturing &amp; Service Operations Management 0(0). </a:t>
            </a:r>
            <a:r>
              <a:rPr lang="en-US" u="sng">
                <a:solidFill>
                  <a:schemeClr val="hlink"/>
                </a:solidFill>
                <a:hlinkClick r:id="rId3"/>
              </a:rPr>
              <a:t>https://doi.org/10.1287/msom.2021.0999</a:t>
            </a:r>
            <a:endParaRPr/>
          </a:p>
          <a:p>
            <a:pPr marL="0" lvl="0" indent="0" algn="l" rtl="0">
              <a:lnSpc>
                <a:spcPct val="90000"/>
              </a:lnSpc>
              <a:spcBef>
                <a:spcPts val="1200"/>
              </a:spcBef>
              <a:spcAft>
                <a:spcPts val="0"/>
              </a:spcAft>
              <a:buSzPct val="90000"/>
              <a:buNone/>
            </a:pPr>
            <a:r>
              <a:rPr lang="en-US"/>
              <a:t>[8] Beede, D. N., Julian, T. A., Langdon, D., McKittrick, G., Khan, B., &amp; Doms, M. E. (2011). Women in STEM: A gender gap to innovation. Economics and Statistics Administration Issue Brief, (04-11).</a:t>
            </a:r>
            <a:endParaRPr/>
          </a:p>
        </p:txBody>
      </p:sp>
      <p:sp>
        <p:nvSpPr>
          <p:cNvPr id="171" name="Google Shape;171;p3"/>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2022 Keith A. Pray</a:t>
            </a:r>
            <a:endParaRPr/>
          </a:p>
        </p:txBody>
      </p:sp>
      <p:sp>
        <p:nvSpPr>
          <p:cNvPr id="172" name="Google Shape;172;p3"/>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
        <p:nvSpPr>
          <p:cNvPr id="173" name="Google Shape;173;p3"/>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David Datta</a:t>
            </a:r>
            <a:endParaRPr/>
          </a:p>
        </p:txBody>
      </p:sp>
    </p:spTree>
    <p:extLst>
      <p:ext uri="{BB962C8B-B14F-4D97-AF65-F5344CB8AC3E}">
        <p14:creationId xmlns:p14="http://schemas.microsoft.com/office/powerpoint/2010/main" val="55498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9</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B184FB-3CA3-A84C-9DE0-B9D7B7DCDA7C}"/>
              </a:ext>
            </a:extLst>
          </p:cNvPr>
          <p:cNvSpPr>
            <a:spLocks noGrp="1"/>
          </p:cNvSpPr>
          <p:nvPr>
            <p:ph type="title"/>
          </p:nvPr>
        </p:nvSpPr>
        <p:spPr/>
        <p:txBody>
          <a:bodyPr/>
          <a:lstStyle/>
          <a:p>
            <a:r>
              <a:rPr lang="en-US" dirty="0"/>
              <a:t>Grades</a:t>
            </a:r>
            <a:br>
              <a:rPr lang="en-US" dirty="0"/>
            </a:br>
            <a:r>
              <a:rPr lang="en-US" dirty="0"/>
              <a:t>To Date</a:t>
            </a:r>
          </a:p>
        </p:txBody>
      </p:sp>
      <p:sp>
        <p:nvSpPr>
          <p:cNvPr id="3" name="Content Placeholder 2">
            <a:extLst>
              <a:ext uri="{FF2B5EF4-FFF2-40B4-BE49-F238E27FC236}">
                <a16:creationId xmlns:a16="http://schemas.microsoft.com/office/drawing/2014/main" id="{441F7036-20FB-024E-8014-FAB323652A70}"/>
              </a:ext>
            </a:extLst>
          </p:cNvPr>
          <p:cNvSpPr>
            <a:spLocks noGrp="1"/>
          </p:cNvSpPr>
          <p:nvPr>
            <p:ph sz="half" idx="1"/>
          </p:nvPr>
        </p:nvSpPr>
        <p:spPr/>
        <p:txBody>
          <a:bodyPr/>
          <a:lstStyle/>
          <a:p>
            <a:pPr marL="0" indent="0">
              <a:buNone/>
            </a:pPr>
            <a:r>
              <a:rPr lang="en-US" dirty="0"/>
              <a:t>34 Max Possible</a:t>
            </a:r>
          </a:p>
        </p:txBody>
      </p:sp>
      <p:sp>
        <p:nvSpPr>
          <p:cNvPr id="5" name="Footer Placeholder 4">
            <a:extLst>
              <a:ext uri="{FF2B5EF4-FFF2-40B4-BE49-F238E27FC236}">
                <a16:creationId xmlns:a16="http://schemas.microsoft.com/office/drawing/2014/main" id="{7E07422E-793C-6B4B-8DBC-95168E5DBA51}"/>
              </a:ext>
            </a:extLst>
          </p:cNvPr>
          <p:cNvSpPr>
            <a:spLocks noGrp="1"/>
          </p:cNvSpPr>
          <p:nvPr>
            <p:ph type="ftr" sz="quarter" idx="11"/>
          </p:nvPr>
        </p:nvSpPr>
        <p:spPr/>
        <p:txBody>
          <a:bodyPr/>
          <a:lstStyle/>
          <a:p>
            <a:r>
              <a:rPr lang="sk-SK"/>
              <a:t>© 2021 Keith A. Pray</a:t>
            </a:r>
            <a:endParaRPr lang="en-US" dirty="0"/>
          </a:p>
        </p:txBody>
      </p:sp>
      <p:sp>
        <p:nvSpPr>
          <p:cNvPr id="6" name="Slide Number Placeholder 5">
            <a:extLst>
              <a:ext uri="{FF2B5EF4-FFF2-40B4-BE49-F238E27FC236}">
                <a16:creationId xmlns:a16="http://schemas.microsoft.com/office/drawing/2014/main" id="{F4972E41-C8FD-884D-AAE3-A618B194726D}"/>
              </a:ext>
            </a:extLst>
          </p:cNvPr>
          <p:cNvSpPr>
            <a:spLocks noGrp="1"/>
          </p:cNvSpPr>
          <p:nvPr>
            <p:ph type="sldNum" sz="quarter" idx="12"/>
          </p:nvPr>
        </p:nvSpPr>
        <p:spPr/>
        <p:txBody>
          <a:bodyPr/>
          <a:lstStyle/>
          <a:p>
            <a:fld id="{A2A17EAB-8B51-5C40-8776-6683E51FA7A0}" type="slidenum">
              <a:rPr lang="en-US" smtClean="0"/>
              <a:t>4</a:t>
            </a:fld>
            <a:endParaRPr lang="en-US"/>
          </a:p>
        </p:txBody>
      </p:sp>
      <p:pic>
        <p:nvPicPr>
          <p:cNvPr id="2" name="Picture 1">
            <a:extLst>
              <a:ext uri="{FF2B5EF4-FFF2-40B4-BE49-F238E27FC236}">
                <a16:creationId xmlns:a16="http://schemas.microsoft.com/office/drawing/2014/main" id="{655258D4-8357-D14D-A6F3-ACFA6085ADF2}"/>
              </a:ext>
            </a:extLst>
          </p:cNvPr>
          <p:cNvPicPr>
            <a:picLocks noChangeAspect="1"/>
          </p:cNvPicPr>
          <p:nvPr/>
        </p:nvPicPr>
        <p:blipFill>
          <a:blip r:embed="rId3"/>
          <a:stretch>
            <a:fillRect/>
          </a:stretch>
        </p:blipFill>
        <p:spPr>
          <a:xfrm>
            <a:off x="2586847" y="361950"/>
            <a:ext cx="5503707" cy="4781550"/>
          </a:xfrm>
          <a:prstGeom prst="rect">
            <a:avLst/>
          </a:prstGeom>
        </p:spPr>
      </p:pic>
    </p:spTree>
    <p:extLst>
      <p:ext uri="{BB962C8B-B14F-4D97-AF65-F5344CB8AC3E}">
        <p14:creationId xmlns:p14="http://schemas.microsoft.com/office/powerpoint/2010/main" val="3840696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Reliability Of Statistics</a:t>
            </a:r>
          </a:p>
        </p:txBody>
      </p:sp>
      <p:sp>
        <p:nvSpPr>
          <p:cNvPr id="74758" name="Rectangle 3"/>
          <p:cNvSpPr>
            <a:spLocks noGrp="1" noChangeArrowheads="1"/>
          </p:cNvSpPr>
          <p:nvPr>
            <p:ph idx="1"/>
          </p:nvPr>
        </p:nvSpPr>
        <p:spPr/>
        <p:txBody>
          <a:bodyPr/>
          <a:lstStyle/>
          <a:p>
            <a:pPr eaLnBrk="1" hangingPunct="1"/>
            <a:r>
              <a:rPr lang="en-US" dirty="0">
                <a:ea typeface="ＭＳ Ｐゴシック" pitchFamily="-109" charset="-128"/>
                <a:cs typeface="ＭＳ Ｐゴシック" pitchFamily="-109" charset="-128"/>
              </a:rPr>
              <a:t>Are other factors controlled?</a:t>
            </a:r>
          </a:p>
          <a:p>
            <a:pPr eaLnBrk="1" hangingPunct="1"/>
            <a:r>
              <a:rPr lang="en-US" dirty="0">
                <a:ea typeface="ＭＳ Ｐゴシック" pitchFamily="-109" charset="-128"/>
                <a:cs typeface="ＭＳ Ｐゴシック" pitchFamily="-109" charset="-128"/>
              </a:rPr>
              <a:t>Is enough time covered?</a:t>
            </a:r>
          </a:p>
          <a:p>
            <a:pPr eaLnBrk="1" hangingPunct="1"/>
            <a:r>
              <a:rPr lang="en-US" dirty="0">
                <a:ea typeface="ＭＳ Ｐゴシック" pitchFamily="-109" charset="-128"/>
                <a:cs typeface="ＭＳ Ｐゴシック" pitchFamily="-109" charset="-128"/>
              </a:rPr>
              <a:t>Is all data reported?</a:t>
            </a:r>
          </a:p>
          <a:p>
            <a:pPr eaLnBrk="1" hangingPunct="1"/>
            <a:endParaRPr lang="en-US" dirty="0">
              <a:ea typeface="ＭＳ Ｐゴシック" pitchFamily="-109" charset="-128"/>
              <a:cs typeface="ＭＳ Ｐゴシック" pitchFamily="-109" charset="-128"/>
            </a:endParaRPr>
          </a:p>
          <a:p>
            <a:pPr eaLnBrk="1" hangingPunct="1"/>
            <a:r>
              <a:rPr lang="en-US" dirty="0">
                <a:ea typeface="ＭＳ Ｐゴシック" pitchFamily="-109" charset="-128"/>
                <a:cs typeface="ＭＳ Ｐゴシック" pitchFamily="-109" charset="-128"/>
              </a:rPr>
              <a:t>Use Intuition</a:t>
            </a:r>
          </a:p>
          <a:p>
            <a:pPr lvl="1"/>
            <a:r>
              <a:rPr lang="en-US" dirty="0">
                <a:ea typeface="ＭＳ Ｐゴシック" pitchFamily="-109" charset="-128"/>
                <a:cs typeface="ＭＳ Ｐゴシック" pitchFamily="-109" charset="-128"/>
              </a:rPr>
              <a:t>Are results reasonable?</a:t>
            </a:r>
          </a:p>
        </p:txBody>
      </p:sp>
      <p:sp>
        <p:nvSpPr>
          <p:cNvPr id="3" name="Slide Number Placeholder 2"/>
          <p:cNvSpPr>
            <a:spLocks noGrp="1"/>
          </p:cNvSpPr>
          <p:nvPr>
            <p:ph type="sldNum" sz="quarter" idx="12"/>
          </p:nvPr>
        </p:nvSpPr>
        <p:spPr/>
        <p:txBody>
          <a:bodyPr/>
          <a:lstStyle/>
          <a:p>
            <a:fld id="{A2A17EAB-8B51-5C40-8776-6683E51FA7A0}" type="slidenum">
              <a:rPr lang="en-US" smtClean="0"/>
              <a:t>40</a:t>
            </a:fld>
            <a:endParaRPr lang="en-US"/>
          </a:p>
        </p:txBody>
      </p:sp>
      <p:sp>
        <p:nvSpPr>
          <p:cNvPr id="2" name="Footer Placeholder 1">
            <a:extLst>
              <a:ext uri="{FF2B5EF4-FFF2-40B4-BE49-F238E27FC236}">
                <a16:creationId xmlns:a16="http://schemas.microsoft.com/office/drawing/2014/main" id="{505D0D35-BB88-BA43-9D8B-C619EB12F7E0}"/>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1218495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Some Measures</a:t>
            </a:r>
          </a:p>
        </p:txBody>
      </p:sp>
      <p:sp>
        <p:nvSpPr>
          <p:cNvPr id="82950"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Mean Time To Failure (MTTF)</a:t>
            </a:r>
          </a:p>
          <a:p>
            <a:pPr eaLnBrk="1" hangingPunct="1"/>
            <a:r>
              <a:rPr lang="en-US">
                <a:ea typeface="ＭＳ Ｐゴシック" pitchFamily="-109" charset="-128"/>
                <a:cs typeface="ＭＳ Ｐゴシック" pitchFamily="-109" charset="-128"/>
              </a:rPr>
              <a:t>Mean Time Between Failures (MTBF)</a:t>
            </a:r>
          </a:p>
          <a:p>
            <a:pPr eaLnBrk="1" hangingPunct="1"/>
            <a:r>
              <a:rPr lang="en-US">
                <a:ea typeface="ＭＳ Ｐゴシック" pitchFamily="-109" charset="-128"/>
                <a:cs typeface="ＭＳ Ｐゴシック" pitchFamily="-109" charset="-128"/>
              </a:rPr>
              <a:t>Mean Time To Repair (MTTR)</a:t>
            </a:r>
          </a:p>
        </p:txBody>
      </p:sp>
      <p:sp>
        <p:nvSpPr>
          <p:cNvPr id="3" name="Slide Number Placeholder 2"/>
          <p:cNvSpPr>
            <a:spLocks noGrp="1"/>
          </p:cNvSpPr>
          <p:nvPr>
            <p:ph type="sldNum" sz="quarter" idx="12"/>
          </p:nvPr>
        </p:nvSpPr>
        <p:spPr/>
        <p:txBody>
          <a:bodyPr/>
          <a:lstStyle/>
          <a:p>
            <a:fld id="{A2A17EAB-8B51-5C40-8776-6683E51FA7A0}" type="slidenum">
              <a:rPr lang="en-US" smtClean="0"/>
              <a:t>41</a:t>
            </a:fld>
            <a:endParaRPr lang="en-US"/>
          </a:p>
        </p:txBody>
      </p:sp>
      <p:sp>
        <p:nvSpPr>
          <p:cNvPr id="2" name="Footer Placeholder 1">
            <a:extLst>
              <a:ext uri="{FF2B5EF4-FFF2-40B4-BE49-F238E27FC236}">
                <a16:creationId xmlns:a16="http://schemas.microsoft.com/office/drawing/2014/main" id="{5F987F3E-A8FD-D949-A14D-AECCFA1B2AD8}"/>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3298385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404452"/>
            <a:ext cx="2581112" cy="1204432"/>
          </a:xfrm>
          <a:prstGeom prst="rect">
            <a:avLst/>
          </a:prstGeom>
          <a:noFill/>
        </p:spPr>
        <p:txBody>
          <a:bodyPr wrap="square" rtlCol="0">
            <a:spAutoFit/>
          </a:bodyPr>
          <a:lstStyle/>
          <a:p>
            <a:pPr>
              <a:lnSpc>
                <a:spcPct val="90000"/>
              </a:lnSpc>
            </a:pPr>
            <a:r>
              <a:rPr lang="en-US" sz="1600" dirty="0">
                <a:hlinkClick r:id="rId3"/>
              </a:rPr>
              <a:t>marginalrevolution.com/marginalrevolution/2014/05/type-i-and-type-ii-errors-simplified.html</a:t>
            </a:r>
            <a:r>
              <a:rPr lang="en-US" sz="1600" dirty="0"/>
              <a:t> (2016-04-11)</a:t>
            </a:r>
          </a:p>
        </p:txBody>
      </p:sp>
      <p:sp>
        <p:nvSpPr>
          <p:cNvPr id="2" name="Slide Number Placeholder 1"/>
          <p:cNvSpPr>
            <a:spLocks noGrp="1"/>
          </p:cNvSpPr>
          <p:nvPr>
            <p:ph type="sldNum" sz="quarter" idx="12"/>
          </p:nvPr>
        </p:nvSpPr>
        <p:spPr/>
        <p:txBody>
          <a:bodyPr/>
          <a:lstStyle/>
          <a:p>
            <a:fld id="{A2A17EAB-8B51-5C40-8776-6683E51FA7A0}" type="slidenum">
              <a:rPr lang="en-US" smtClean="0"/>
              <a:t>42</a:t>
            </a:fld>
            <a:endParaRPr lang="en-US"/>
          </a:p>
        </p:txBody>
      </p:sp>
      <p:pic>
        <p:nvPicPr>
          <p:cNvPr id="3" name="Picture 2"/>
          <p:cNvPicPr>
            <a:picLocks noChangeAspect="1"/>
          </p:cNvPicPr>
          <p:nvPr/>
        </p:nvPicPr>
        <p:blipFill>
          <a:blip r:embed="rId4"/>
          <a:stretch>
            <a:fillRect/>
          </a:stretch>
        </p:blipFill>
        <p:spPr>
          <a:xfrm>
            <a:off x="2660679" y="329129"/>
            <a:ext cx="6234064" cy="4668067"/>
          </a:xfrm>
          <a:prstGeom prst="rect">
            <a:avLst/>
          </a:prstGeom>
        </p:spPr>
      </p:pic>
      <p:sp>
        <p:nvSpPr>
          <p:cNvPr id="4" name="Footer Placeholder 3">
            <a:extLst>
              <a:ext uri="{FF2B5EF4-FFF2-40B4-BE49-F238E27FC236}">
                <a16:creationId xmlns:a16="http://schemas.microsoft.com/office/drawing/2014/main" id="{D9EFA2BA-7751-E547-9176-31D969CA16AC}"/>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2410352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60679" y="4651659"/>
            <a:ext cx="4253087" cy="346249"/>
          </a:xfrm>
          <a:prstGeom prst="rect">
            <a:avLst/>
          </a:prstGeom>
          <a:noFill/>
        </p:spPr>
        <p:txBody>
          <a:bodyPr wrap="none" rtlCol="0">
            <a:spAutoFit/>
          </a:bodyPr>
          <a:lstStyle/>
          <a:p>
            <a:pPr>
              <a:lnSpc>
                <a:spcPct val="90000"/>
              </a:lnSpc>
            </a:pPr>
            <a:r>
              <a:rPr lang="en-US" dirty="0">
                <a:hlinkClick r:id="rId3"/>
              </a:rPr>
              <a:t>http://pbfcomics.com/197</a:t>
            </a:r>
            <a:r>
              <a:rPr lang="en-US" dirty="0"/>
              <a:t> (2014-09-26)</a:t>
            </a:r>
          </a:p>
        </p:txBody>
      </p:sp>
      <p:pic>
        <p:nvPicPr>
          <p:cNvPr id="8" name="Picture 7" descr="PBF197-Automatic_Busines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7750"/>
            <a:ext cx="9144000" cy="3048000"/>
          </a:xfrm>
          <a:prstGeom prst="rect">
            <a:avLst/>
          </a:prstGeom>
        </p:spPr>
      </p:pic>
      <p:sp>
        <p:nvSpPr>
          <p:cNvPr id="2" name="Slide Number Placeholder 1"/>
          <p:cNvSpPr>
            <a:spLocks noGrp="1"/>
          </p:cNvSpPr>
          <p:nvPr>
            <p:ph type="sldNum" sz="quarter" idx="12"/>
          </p:nvPr>
        </p:nvSpPr>
        <p:spPr/>
        <p:txBody>
          <a:bodyPr/>
          <a:lstStyle/>
          <a:p>
            <a:fld id="{A2A17EAB-8B51-5C40-8776-6683E51FA7A0}" type="slidenum">
              <a:rPr lang="en-US" smtClean="0"/>
              <a:t>5</a:t>
            </a:fld>
            <a:endParaRPr lang="en-US"/>
          </a:p>
        </p:txBody>
      </p:sp>
      <p:sp>
        <p:nvSpPr>
          <p:cNvPr id="3" name="Footer Placeholder 2">
            <a:extLst>
              <a:ext uri="{FF2B5EF4-FFF2-40B4-BE49-F238E27FC236}">
                <a16:creationId xmlns:a16="http://schemas.microsoft.com/office/drawing/2014/main" id="{5ABF14E7-A1FF-E347-B1C8-0C07243EB9C8}"/>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1681759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2" name="Slide Number Placeholder 1"/>
          <p:cNvSpPr>
            <a:spLocks noGrp="1"/>
          </p:cNvSpPr>
          <p:nvPr>
            <p:ph type="sldNum" sz="quarter" idx="12"/>
          </p:nvPr>
        </p:nvSpPr>
        <p:spPr/>
        <p:txBody>
          <a:bodyPr/>
          <a:lstStyle/>
          <a:p>
            <a:fld id="{A2A17EAB-8B51-5C40-8776-6683E51FA7A0}" type="slidenum">
              <a:rPr lang="en-US" smtClean="0"/>
              <a:t>6</a:t>
            </a:fld>
            <a:endParaRPr lang="en-US"/>
          </a:p>
        </p:txBody>
      </p:sp>
      <p:pic>
        <p:nvPicPr>
          <p:cNvPr id="2050" name="Picture 2" descr="Voting Software">
            <a:extLst>
              <a:ext uri="{FF2B5EF4-FFF2-40B4-BE49-F238E27FC236}">
                <a16:creationId xmlns:a16="http://schemas.microsoft.com/office/drawing/2014/main" id="{2A501732-B116-7744-88DA-42DACBFA2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0005" y="361950"/>
            <a:ext cx="4750559" cy="47815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87FCC19-481E-E543-B278-EF485E244B9C}"/>
              </a:ext>
            </a:extLst>
          </p:cNvPr>
          <p:cNvSpPr txBox="1"/>
          <p:nvPr/>
        </p:nvSpPr>
        <p:spPr>
          <a:xfrm>
            <a:off x="0" y="3621560"/>
            <a:ext cx="4055149" cy="341632"/>
          </a:xfrm>
          <a:prstGeom prst="rect">
            <a:avLst/>
          </a:prstGeom>
          <a:noFill/>
        </p:spPr>
        <p:txBody>
          <a:bodyPr wrap="none" rtlCol="0">
            <a:spAutoFit/>
          </a:bodyPr>
          <a:lstStyle/>
          <a:p>
            <a:pPr>
              <a:lnSpc>
                <a:spcPct val="90000"/>
              </a:lnSpc>
            </a:pPr>
            <a:r>
              <a:rPr lang="en-US" dirty="0">
                <a:hlinkClick r:id="rId4"/>
              </a:rPr>
              <a:t>https://xkcd.com/2030/</a:t>
            </a:r>
            <a:r>
              <a:rPr lang="en-US" dirty="0"/>
              <a:t> (2018-09-21)</a:t>
            </a:r>
          </a:p>
        </p:txBody>
      </p:sp>
      <p:sp>
        <p:nvSpPr>
          <p:cNvPr id="3" name="Footer Placeholder 2">
            <a:extLst>
              <a:ext uri="{FF2B5EF4-FFF2-40B4-BE49-F238E27FC236}">
                <a16:creationId xmlns:a16="http://schemas.microsoft.com/office/drawing/2014/main" id="{8B671E7A-B8A2-0848-AC84-76075F42037A}"/>
              </a:ext>
            </a:extLst>
          </p:cNvPr>
          <p:cNvSpPr>
            <a:spLocks noGrp="1"/>
          </p:cNvSpPr>
          <p:nvPr>
            <p:ph type="ftr" sz="quarter" idx="11"/>
          </p:nvPr>
        </p:nvSpPr>
        <p:spPr/>
        <p:txBody>
          <a:bodyPr/>
          <a:lstStyle/>
          <a:p>
            <a:r>
              <a:rPr lang="sk-SK"/>
              <a:t>© 2020 Keith A. Pray</a:t>
            </a:r>
            <a:endParaRPr lang="en-US"/>
          </a:p>
        </p:txBody>
      </p:sp>
      <p:grpSp>
        <p:nvGrpSpPr>
          <p:cNvPr id="5" name="Group 4">
            <a:extLst>
              <a:ext uri="{FF2B5EF4-FFF2-40B4-BE49-F238E27FC236}">
                <a16:creationId xmlns:a16="http://schemas.microsoft.com/office/drawing/2014/main" id="{BB0FAD34-F56D-3F43-B60B-7BA1853D4D23}"/>
              </a:ext>
            </a:extLst>
          </p:cNvPr>
          <p:cNvGrpSpPr/>
          <p:nvPr/>
        </p:nvGrpSpPr>
        <p:grpSpPr>
          <a:xfrm>
            <a:off x="401262" y="4238626"/>
            <a:ext cx="1310326" cy="685800"/>
            <a:chOff x="223738" y="4095752"/>
            <a:chExt cx="1310326" cy="685800"/>
          </a:xfrm>
        </p:grpSpPr>
        <p:sp>
          <p:nvSpPr>
            <p:cNvPr id="10" name="Action Button: Movie 9">
              <a:hlinkClick r:id="rId5" highlightClick="1"/>
              <a:extLst>
                <a:ext uri="{FF2B5EF4-FFF2-40B4-BE49-F238E27FC236}">
                  <a16:creationId xmlns:a16="http://schemas.microsoft.com/office/drawing/2014/main" id="{A2551F5C-9A9C-394D-9522-06D7B3D9D105}"/>
                </a:ext>
              </a:extLst>
            </p:cNvPr>
            <p:cNvSpPr/>
            <p:nvPr/>
          </p:nvSpPr>
          <p:spPr>
            <a:xfrm>
              <a:off x="223738" y="4277708"/>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12" name="Picture 10" descr="Video for why electronic voting is a bad idea">
              <a:hlinkClick r:id="rId5"/>
              <a:extLst>
                <a:ext uri="{FF2B5EF4-FFF2-40B4-BE49-F238E27FC236}">
                  <a16:creationId xmlns:a16="http://schemas.microsoft.com/office/drawing/2014/main" id="{50FC66A7-E6B2-4646-A928-C936553852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664" y="4095752"/>
              <a:ext cx="914400" cy="6858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p:txBody>
          <a:bodyPr>
            <a:noAutofit/>
          </a:bodyPr>
          <a:lstStyle/>
          <a:p>
            <a:pPr>
              <a:lnSpc>
                <a:spcPct val="120000"/>
              </a:lnSpc>
              <a:spcBef>
                <a:spcPts val="600"/>
              </a:spcBef>
            </a:pPr>
            <a:r>
              <a:rPr lang="en-US" sz="1200" dirty="0"/>
              <a:t>pp. 366 Any false arrests since 1989?</a:t>
            </a:r>
          </a:p>
          <a:p>
            <a:pPr>
              <a:lnSpc>
                <a:spcPct val="120000"/>
              </a:lnSpc>
              <a:spcBef>
                <a:spcPts val="600"/>
              </a:spcBef>
            </a:pPr>
            <a:r>
              <a:rPr lang="en-US" sz="1200" dirty="0"/>
              <a:t>pp. 368 Argument assumes DB cannot exist without existing inaccuracies. </a:t>
            </a:r>
          </a:p>
          <a:p>
            <a:pPr>
              <a:lnSpc>
                <a:spcPct val="120000"/>
              </a:lnSpc>
              <a:spcBef>
                <a:spcPts val="600"/>
              </a:spcBef>
            </a:pPr>
            <a:r>
              <a:rPr lang="en-US" sz="1200" dirty="0"/>
              <a:t>pp. 373 This is not to keep the PATRIOT system from responding to false alarms.</a:t>
            </a:r>
          </a:p>
          <a:p>
            <a:pPr>
              <a:lnSpc>
                <a:spcPct val="120000"/>
              </a:lnSpc>
              <a:spcBef>
                <a:spcPts val="600"/>
              </a:spcBef>
            </a:pPr>
            <a:r>
              <a:rPr lang="en-US" sz="1200" dirty="0"/>
              <a:t>pp. 375 Always encapsulate units! Not clear if SW involved.</a:t>
            </a:r>
          </a:p>
          <a:p>
            <a:pPr>
              <a:lnSpc>
                <a:spcPct val="120000"/>
              </a:lnSpc>
              <a:spcBef>
                <a:spcPts val="600"/>
              </a:spcBef>
            </a:pPr>
            <a:r>
              <a:rPr lang="en-US" sz="1200" dirty="0"/>
              <a:t>pp. 376 Any SW diffs between Mars Missions?</a:t>
            </a:r>
          </a:p>
          <a:p>
            <a:pPr>
              <a:lnSpc>
                <a:spcPct val="120000"/>
              </a:lnSpc>
              <a:spcBef>
                <a:spcPts val="600"/>
              </a:spcBef>
            </a:pPr>
            <a:r>
              <a:rPr lang="en-US" sz="1200" dirty="0"/>
              <a:t>pp. 378 Why did the Tokyo Stock Exchange refuse?</a:t>
            </a:r>
          </a:p>
          <a:p>
            <a:pPr>
              <a:lnSpc>
                <a:spcPct val="120000"/>
              </a:lnSpc>
              <a:spcBef>
                <a:spcPts val="600"/>
              </a:spcBef>
            </a:pPr>
            <a:r>
              <a:rPr lang="en-US" sz="1200" dirty="0"/>
              <a:t>pp. 380 Republicans and Florida?</a:t>
            </a:r>
          </a:p>
          <a:p>
            <a:pPr>
              <a:lnSpc>
                <a:spcPct val="120000"/>
              </a:lnSpc>
              <a:spcBef>
                <a:spcPts val="600"/>
              </a:spcBef>
            </a:pPr>
            <a:r>
              <a:rPr lang="en-US" sz="1200" dirty="0"/>
              <a:t>pp. 381. Do the second thoughts on DRE machines make the interview at end Chapter’s end less relevant?</a:t>
            </a:r>
          </a:p>
        </p:txBody>
      </p:sp>
      <p:sp>
        <p:nvSpPr>
          <p:cNvPr id="11" name="Content Placeholder 10"/>
          <p:cNvSpPr>
            <a:spLocks noGrp="1"/>
          </p:cNvSpPr>
          <p:nvPr>
            <p:ph sz="half" idx="2"/>
          </p:nvPr>
        </p:nvSpPr>
        <p:spPr/>
        <p:txBody>
          <a:bodyPr>
            <a:normAutofit/>
          </a:bodyPr>
          <a:lstStyle/>
          <a:p>
            <a:pPr>
              <a:lnSpc>
                <a:spcPct val="120000"/>
              </a:lnSpc>
              <a:spcBef>
                <a:spcPts val="600"/>
              </a:spcBef>
            </a:pPr>
            <a:r>
              <a:rPr lang="en-US" sz="1200" dirty="0"/>
              <a:t>pp. 389 No simulation examples since 2002?</a:t>
            </a:r>
          </a:p>
          <a:p>
            <a:pPr>
              <a:lnSpc>
                <a:spcPct val="120000"/>
              </a:lnSpc>
              <a:spcBef>
                <a:spcPts val="600"/>
              </a:spcBef>
            </a:pPr>
            <a:r>
              <a:rPr lang="en-US" sz="1200" dirty="0"/>
              <a:t>pp. 390 Did The Limits to Growth predictions motivate people to change?</a:t>
            </a:r>
          </a:p>
          <a:p>
            <a:pPr>
              <a:lnSpc>
                <a:spcPct val="120000"/>
              </a:lnSpc>
              <a:spcBef>
                <a:spcPts val="600"/>
              </a:spcBef>
            </a:pPr>
            <a:r>
              <a:rPr lang="en-US" sz="1200" dirty="0"/>
              <a:t>pp. 392 What happened to Verification?</a:t>
            </a:r>
          </a:p>
          <a:p>
            <a:pPr>
              <a:lnSpc>
                <a:spcPct val="120000"/>
              </a:lnSpc>
              <a:spcBef>
                <a:spcPts val="600"/>
              </a:spcBef>
            </a:pPr>
            <a:r>
              <a:rPr lang="en-US" sz="1200" dirty="0"/>
              <a:t>pp. 394 “satisfies the specification” = verification. “needs of the user” = validation.</a:t>
            </a:r>
          </a:p>
          <a:p>
            <a:pPr>
              <a:lnSpc>
                <a:spcPct val="120000"/>
              </a:lnSpc>
              <a:spcBef>
                <a:spcPts val="600"/>
              </a:spcBef>
            </a:pPr>
            <a:r>
              <a:rPr lang="en-US" sz="1200" dirty="0"/>
              <a:t>pp. 395 SW quality since 2009?</a:t>
            </a:r>
          </a:p>
          <a:p>
            <a:pPr>
              <a:lnSpc>
                <a:spcPct val="120000"/>
              </a:lnSpc>
              <a:spcBef>
                <a:spcPts val="600"/>
              </a:spcBef>
            </a:pPr>
            <a:r>
              <a:rPr lang="en-US" sz="1200" dirty="0"/>
              <a:t>pp. 396 Gender bias nice addition!</a:t>
            </a:r>
          </a:p>
          <a:p>
            <a:pPr>
              <a:lnSpc>
                <a:spcPct val="120000"/>
              </a:lnSpc>
              <a:spcBef>
                <a:spcPts val="600"/>
              </a:spcBef>
            </a:pPr>
            <a:r>
              <a:rPr lang="en-US" sz="1200" dirty="0"/>
              <a:t>pp. 406 21, source from 2004, is it implemented yet? 23 like game release question in next chapter.</a:t>
            </a:r>
          </a:p>
          <a:p>
            <a:pPr>
              <a:lnSpc>
                <a:spcPct val="120000"/>
              </a:lnSpc>
              <a:spcBef>
                <a:spcPts val="600"/>
              </a:spcBef>
            </a:pPr>
            <a:r>
              <a:rPr lang="en-US" sz="1200" dirty="0"/>
              <a:t>Questions I liked: 10, 12, 16, 17, 18, 20, 21</a:t>
            </a:r>
          </a:p>
        </p:txBody>
      </p:sp>
      <p:sp>
        <p:nvSpPr>
          <p:cNvPr id="5" name="Slide Number Placeholder 4"/>
          <p:cNvSpPr>
            <a:spLocks noGrp="1"/>
          </p:cNvSpPr>
          <p:nvPr>
            <p:ph type="sldNum" sz="quarter" idx="12"/>
          </p:nvPr>
        </p:nvSpPr>
        <p:spPr/>
        <p:txBody>
          <a:bodyPr/>
          <a:lstStyle/>
          <a:p>
            <a:fld id="{A2A17EAB-8B51-5C40-8776-6683E51FA7A0}" type="slidenum">
              <a:rPr lang="en-US" smtClean="0"/>
              <a:t>7</a:t>
            </a:fld>
            <a:endParaRPr lang="en-US"/>
          </a:p>
        </p:txBody>
      </p:sp>
      <p:sp>
        <p:nvSpPr>
          <p:cNvPr id="4" name="Footer Placeholder 3">
            <a:extLst>
              <a:ext uri="{FF2B5EF4-FFF2-40B4-BE49-F238E27FC236}">
                <a16:creationId xmlns:a16="http://schemas.microsoft.com/office/drawing/2014/main" id="{22DB65CF-B0B8-C34B-ACC4-F7604046C2D4}"/>
              </a:ext>
            </a:extLst>
          </p:cNvPr>
          <p:cNvSpPr>
            <a:spLocks noGrp="1"/>
          </p:cNvSpPr>
          <p:nvPr>
            <p:ph type="ftr" sz="quarter" idx="11"/>
          </p:nvPr>
        </p:nvSpPr>
        <p:spPr/>
        <p:txBody>
          <a:bodyPr/>
          <a:lstStyle/>
          <a:p>
            <a:r>
              <a:rPr lang="sk-SK"/>
              <a:t>© 2020 Keith A. Pray</a:t>
            </a:r>
            <a:endParaRPr lang="en-US" dirty="0"/>
          </a:p>
        </p:txBody>
      </p:sp>
    </p:spTree>
    <p:extLst>
      <p:ext uri="{BB962C8B-B14F-4D97-AF65-F5344CB8AC3E}">
        <p14:creationId xmlns:p14="http://schemas.microsoft.com/office/powerpoint/2010/main" val="2108164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831013"/>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2" name="Slide Number Placeholder 1"/>
          <p:cNvSpPr>
            <a:spLocks noGrp="1"/>
          </p:cNvSpPr>
          <p:nvPr>
            <p:ph type="sldNum" sz="quarter" idx="12"/>
          </p:nvPr>
        </p:nvSpPr>
        <p:spPr/>
        <p:txBody>
          <a:bodyPr/>
          <a:lstStyle/>
          <a:p>
            <a:fld id="{A2A17EAB-8B51-5C40-8776-6683E51FA7A0}" type="slidenum">
              <a:rPr lang="en-US" smtClean="0"/>
              <a:t>8</a:t>
            </a:fld>
            <a:endParaRPr lang="en-US"/>
          </a:p>
        </p:txBody>
      </p:sp>
      <p:sp>
        <p:nvSpPr>
          <p:cNvPr id="3" name="Footer Placeholder 2">
            <a:extLst>
              <a:ext uri="{FF2B5EF4-FFF2-40B4-BE49-F238E27FC236}">
                <a16:creationId xmlns:a16="http://schemas.microsoft.com/office/drawing/2014/main" id="{23E7C01E-4B7E-5643-AF1A-8D95D8076300}"/>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56249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a:t>
            </a:r>
          </a:p>
        </p:txBody>
      </p:sp>
      <p:sp>
        <p:nvSpPr>
          <p:cNvPr id="3" name="Content Placeholder 2"/>
          <p:cNvSpPr>
            <a:spLocks noGrp="1"/>
          </p:cNvSpPr>
          <p:nvPr>
            <p:ph idx="1"/>
          </p:nvPr>
        </p:nvSpPr>
        <p:spPr/>
        <p:txBody>
          <a:bodyPr>
            <a:normAutofit/>
          </a:bodyPr>
          <a:lstStyle/>
          <a:p>
            <a:r>
              <a:rPr lang="en-US" dirty="0"/>
              <a:t>Prepare for Debate</a:t>
            </a:r>
          </a:p>
          <a:p>
            <a:pPr lvl="1"/>
            <a:r>
              <a:rPr lang="en-US" dirty="0"/>
              <a:t>You are a software engineer in the employee owned company</a:t>
            </a:r>
          </a:p>
          <a:p>
            <a:pPr lvl="1"/>
            <a:r>
              <a:rPr lang="en-US" dirty="0"/>
              <a:t>from Chapter 9 In-class Exercises # 24.</a:t>
            </a:r>
          </a:p>
          <a:p>
            <a:pPr lvl="1"/>
            <a:r>
              <a:rPr lang="en-US" dirty="0"/>
              <a:t>Should the company produce the game?</a:t>
            </a:r>
          </a:p>
          <a:p>
            <a:pPr lvl="1"/>
            <a:r>
              <a:rPr lang="en-US" dirty="0"/>
              <a:t>Use the SWE Code Of Ethics as the basis for your argument</a:t>
            </a:r>
          </a:p>
          <a:p>
            <a:pPr lvl="1"/>
            <a:r>
              <a:rPr lang="en-US" dirty="0"/>
              <a:t>Use high quality sources and supporting data</a:t>
            </a:r>
          </a:p>
          <a:p>
            <a:r>
              <a:rPr lang="en-US" dirty="0"/>
              <a:t>Optional 1 page paper, lowest paper grade will be dropped</a:t>
            </a:r>
          </a:p>
          <a:p>
            <a:r>
              <a:rPr lang="en-US" dirty="0"/>
              <a:t>Add to Group Project Web Site</a:t>
            </a:r>
          </a:p>
        </p:txBody>
      </p:sp>
      <p:sp>
        <p:nvSpPr>
          <p:cNvPr id="5" name="Slide Number Placeholder 4"/>
          <p:cNvSpPr>
            <a:spLocks noGrp="1"/>
          </p:cNvSpPr>
          <p:nvPr>
            <p:ph type="sldNum" sz="quarter" idx="12"/>
          </p:nvPr>
        </p:nvSpPr>
        <p:spPr/>
        <p:txBody>
          <a:bodyPr/>
          <a:lstStyle/>
          <a:p>
            <a:fld id="{A2A17EAB-8B51-5C40-8776-6683E51FA7A0}" type="slidenum">
              <a:rPr lang="en-US" smtClean="0"/>
              <a:t>9</a:t>
            </a:fld>
            <a:endParaRPr lang="en-US"/>
          </a:p>
        </p:txBody>
      </p:sp>
      <p:sp>
        <p:nvSpPr>
          <p:cNvPr id="4" name="Footer Placeholder 3">
            <a:extLst>
              <a:ext uri="{FF2B5EF4-FFF2-40B4-BE49-F238E27FC236}">
                <a16:creationId xmlns:a16="http://schemas.microsoft.com/office/drawing/2014/main" id="{AAB32764-3208-D644-8113-0DB9FF16263E}"/>
              </a:ext>
            </a:extLst>
          </p:cNvPr>
          <p:cNvSpPr>
            <a:spLocks noGrp="1"/>
          </p:cNvSpPr>
          <p:nvPr>
            <p:ph type="ftr" sz="quarter" idx="11"/>
          </p:nvPr>
        </p:nvSpPr>
        <p:spPr/>
        <p:txBody>
          <a:bodyPr/>
          <a:lstStyle/>
          <a:p>
            <a:r>
              <a:rPr lang="sk-SK"/>
              <a:t>© 2020 Keith A. Pray</a:t>
            </a:r>
            <a:endParaRPr lang="en-US"/>
          </a:p>
        </p:txBody>
      </p:sp>
    </p:spTree>
    <p:extLst>
      <p:ext uri="{BB962C8B-B14F-4D97-AF65-F5344CB8AC3E}">
        <p14:creationId xmlns:p14="http://schemas.microsoft.com/office/powerpoint/2010/main" val="1794010715"/>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38523</TotalTime>
  <Words>6338</Words>
  <Application>Microsoft Macintosh PowerPoint</Application>
  <PresentationFormat>On-screen Show (16:9)</PresentationFormat>
  <Paragraphs>466</Paragraphs>
  <Slides>42</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DengXian</vt:lpstr>
      <vt:lpstr>ＭＳ Ｐゴシック</vt:lpstr>
      <vt:lpstr>Arial</vt:lpstr>
      <vt:lpstr>Calibri</vt:lpstr>
      <vt:lpstr>Cambria</vt:lpstr>
      <vt:lpstr>Times New Roman</vt:lpstr>
      <vt:lpstr>Wingdings</vt:lpstr>
      <vt:lpstr>Red Radial 16x9</vt:lpstr>
      <vt:lpstr>Class 9 Errors Failures Risks</vt:lpstr>
      <vt:lpstr>what works well Online With Zoom</vt:lpstr>
      <vt:lpstr>Papers</vt:lpstr>
      <vt:lpstr>Grades To Date</vt:lpstr>
      <vt:lpstr>PowerPoint Presentation</vt:lpstr>
      <vt:lpstr>Overview</vt:lpstr>
      <vt:lpstr>My Reading Notes</vt:lpstr>
      <vt:lpstr>Overview</vt:lpstr>
      <vt:lpstr>Assignment</vt:lpstr>
      <vt:lpstr>Sanctioned AI Human Harm </vt:lpstr>
      <vt:lpstr>Defining Autonomous Weapons</vt:lpstr>
      <vt:lpstr>Military Advantage to Autonomous Systems</vt:lpstr>
      <vt:lpstr>Automatic Ethics</vt:lpstr>
      <vt:lpstr>The Killer Bug</vt:lpstr>
      <vt:lpstr>Emotional Calculus</vt:lpstr>
      <vt:lpstr>Conclusion</vt:lpstr>
      <vt:lpstr>References</vt:lpstr>
      <vt:lpstr>Algorithmic Bias</vt:lpstr>
      <vt:lpstr>The Growing Importance of Algorithms</vt:lpstr>
      <vt:lpstr>What is implicit bias?</vt:lpstr>
      <vt:lpstr>Amazon’s Hiring AI</vt:lpstr>
      <vt:lpstr>Problems Arose</vt:lpstr>
      <vt:lpstr>Food For Thought</vt:lpstr>
      <vt:lpstr>References</vt:lpstr>
      <vt:lpstr>Revisiting Liability</vt:lpstr>
      <vt:lpstr>Benefits of software use</vt:lpstr>
      <vt:lpstr>Who is liable for software BUGS?</vt:lpstr>
      <vt:lpstr>Liability should be split</vt:lpstr>
      <vt:lpstr>Actions to take to reduce liability of software companies</vt:lpstr>
      <vt:lpstr>References</vt:lpstr>
      <vt:lpstr>Self Driving Cars and Dangerous Bias: How Society Affects Tech Development </vt:lpstr>
      <vt:lpstr>What is Machine Learning?</vt:lpstr>
      <vt:lpstr>Are Machines Actually Racist?</vt:lpstr>
      <vt:lpstr>The Sea of Dudes Problem</vt:lpstr>
      <vt:lpstr>Improper Training</vt:lpstr>
      <vt:lpstr>Incomplete Datasets</vt:lpstr>
      <vt:lpstr>Conclusion</vt:lpstr>
      <vt:lpstr>REFERENCES</vt:lpstr>
      <vt:lpstr>Class 9 The End</vt:lpstr>
      <vt:lpstr>Reliability Of Statistics</vt:lpstr>
      <vt:lpstr>Some Measures</vt:lpstr>
      <vt:lpstr>PowerPoint Presentation</vt:lpstr>
    </vt:vector>
  </TitlesOfParts>
  <Company>WPI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Pray</cp:lastModifiedBy>
  <cp:revision>472</cp:revision>
  <dcterms:created xsi:type="dcterms:W3CDTF">2014-08-25T02:19:16Z</dcterms:created>
  <dcterms:modified xsi:type="dcterms:W3CDTF">2022-04-14T22:34:15Z</dcterms:modified>
</cp:coreProperties>
</file>