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5"/>
  </p:notesMasterIdLst>
  <p:handoutMasterIdLst>
    <p:handoutMasterId r:id="rId36"/>
  </p:handoutMasterIdLst>
  <p:sldIdLst>
    <p:sldId id="256" r:id="rId2"/>
    <p:sldId id="640" r:id="rId3"/>
    <p:sldId id="259" r:id="rId4"/>
    <p:sldId id="609" r:id="rId5"/>
    <p:sldId id="261" r:id="rId6"/>
    <p:sldId id="308" r:id="rId7"/>
    <p:sldId id="267" r:id="rId8"/>
    <p:sldId id="330" r:id="rId9"/>
    <p:sldId id="309" r:id="rId10"/>
    <p:sldId id="642" r:id="rId11"/>
    <p:sldId id="268" r:id="rId12"/>
    <p:sldId id="270" r:id="rId13"/>
    <p:sldId id="271" r:id="rId14"/>
    <p:sldId id="272" r:id="rId15"/>
    <p:sldId id="273" r:id="rId16"/>
    <p:sldId id="643" r:id="rId17"/>
    <p:sldId id="269" r:id="rId18"/>
    <p:sldId id="500" r:id="rId19"/>
    <p:sldId id="501" r:id="rId20"/>
    <p:sldId id="502" r:id="rId21"/>
    <p:sldId id="503" r:id="rId22"/>
    <p:sldId id="504" r:id="rId23"/>
    <p:sldId id="505" r:id="rId24"/>
    <p:sldId id="506" r:id="rId25"/>
    <p:sldId id="507" r:id="rId26"/>
    <p:sldId id="331" r:id="rId27"/>
    <p:sldId id="332" r:id="rId28"/>
    <p:sldId id="333" r:id="rId29"/>
    <p:sldId id="334" r:id="rId30"/>
    <p:sldId id="335" r:id="rId31"/>
    <p:sldId id="336" r:id="rId32"/>
    <p:sldId id="337" r:id="rId33"/>
    <p:sldId id="338"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640"/>
            <p14:sldId id="259"/>
            <p14:sldId id="609"/>
            <p14:sldId id="261"/>
            <p14:sldId id="308"/>
            <p14:sldId id="267"/>
            <p14:sldId id="330"/>
            <p14:sldId id="309"/>
          </p14:sldIdLst>
        </p14:section>
        <p14:section name="Students" id="{20244982-054D-774B-9E12-24C2D44D25DA}">
          <p14:sldIdLst>
            <p14:sldId id="642"/>
            <p14:sldId id="268"/>
            <p14:sldId id="270"/>
            <p14:sldId id="271"/>
            <p14:sldId id="272"/>
            <p14:sldId id="273"/>
            <p14:sldId id="643"/>
          </p14:sldIdLst>
        </p14:section>
        <p14:section name="Common" id="{4A019CEC-5F1D-154A-B7D5-1C807EE4A006}">
          <p14:sldIdLst>
            <p14:sldId id="269"/>
            <p14:sldId id="500"/>
            <p14:sldId id="501"/>
            <p14:sldId id="502"/>
            <p14:sldId id="503"/>
            <p14:sldId id="504"/>
            <p14:sldId id="505"/>
            <p14:sldId id="506"/>
            <p14:sldId id="507"/>
            <p14:sldId id="331"/>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4" autoAdjust="0"/>
    <p:restoredTop sz="74038" autoAdjust="0"/>
  </p:normalViewPr>
  <p:slideViewPr>
    <p:cSldViewPr snapToGrid="0" snapToObjects="1">
      <p:cViewPr varScale="1">
        <p:scale>
          <a:sx n="123" d="100"/>
          <a:sy n="123" d="100"/>
        </p:scale>
        <p:origin x="1096" y="192"/>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4/8/22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i.imgur.com/lxYv8cF.png"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www.giac.org/paper/gsec/705/egress-filtering-keeping-internet-safe-systems/101588" TargetMode="External"/><Relationship Id="rId4" Type="http://schemas.openxmlformats.org/officeDocument/2006/relationships/hyperlink" Target="https://www.cert.org/historical/incident_notes/IN-2000-04.cf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“Weird” Al </a:t>
            </a:r>
            <a:r>
              <a:rPr lang="en-US" b="1" i="0" dirty="0" err="1"/>
              <a:t>Yankovic</a:t>
            </a:r>
            <a:r>
              <a:rPr lang="en-US" b="1" i="0" dirty="0"/>
              <a:t> – Virus Alert (3:43)</a:t>
            </a: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=zvfD5rnkTws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Take 5 minutes to fill out survey on Canvas </a:t>
            </a:r>
            <a:r>
              <a:rPr lang="en-US" dirty="0">
                <a:latin typeface="Arial" charset="0"/>
                <a:ea typeface="ＭＳ Ｐゴシック" charset="-128"/>
                <a:cs typeface="ＭＳ Ｐゴシック" charset="-128"/>
                <a:sym typeface="Wingdings" pitchFamily="2" charset="2"/>
              </a:rPr>
              <a:t> Quizzes  SGA’s Midterm Course Feedback Questionnaire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book speaks very little on ransomware</a:t>
            </a:r>
          </a:p>
          <a:p>
            <a:r>
              <a:rPr lang="en-US" dirty="0">
                <a:cs typeface="Calibri"/>
              </a:rPr>
              <a:t>* Most high-profile ransomware attacks are on businesses, but individuals are also at risk</a:t>
            </a:r>
          </a:p>
          <a:p>
            <a:r>
              <a:rPr lang="en-US" dirty="0">
                <a:cs typeface="Calibri"/>
              </a:rPr>
              <a:t>* Many ways to be attacked, really any way that a file can enter your computer</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50161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graphic hard to see</a:t>
            </a:r>
          </a:p>
          <a:p>
            <a:r>
              <a:rPr lang="en-US" dirty="0">
                <a:cs typeface="Calibri"/>
              </a:rPr>
              <a:t>* of 1,200 cases made public by hackers in 2020 and 2021, this is the distribution of attacks by type of business</a:t>
            </a:r>
          </a:p>
          <a:p>
            <a:r>
              <a:rPr lang="en-US" dirty="0">
                <a:cs typeface="Calibri"/>
              </a:rPr>
              <a:t>* Construction, manufacturing, finance, healthcare, education, technology &amp; IT, logistics &amp; transportation, automotive, municipal services, legal</a:t>
            </a:r>
          </a:p>
          <a:p>
            <a:r>
              <a:rPr lang="en-US" dirty="0">
                <a:cs typeface="Calibri"/>
              </a:rPr>
              <a:t>* May be surprising that Technology &amp; IT is 6th place, but look what is above it.</a:t>
            </a:r>
          </a:p>
          <a:p>
            <a:r>
              <a:rPr lang="en-US" dirty="0">
                <a:cs typeface="Calibri"/>
              </a:rPr>
              <a:t>* Attacks are on businesses that cannot afford to be inactive for a long time</a:t>
            </a:r>
          </a:p>
          <a:p>
            <a:endParaRPr lang="en-US" dirty="0">
              <a:cs typeface="Calibri"/>
            </a:endParaRPr>
          </a:p>
          <a:p>
            <a:r>
              <a:rPr lang="en-US" dirty="0">
                <a:cs typeface="Calibri"/>
              </a:rPr>
              <a:t>Who?</a:t>
            </a:r>
          </a:p>
          <a:p>
            <a:r>
              <a:rPr lang="en-US" dirty="0">
                <a:cs typeface="Calibri"/>
              </a:rPr>
              <a:t>* </a:t>
            </a:r>
            <a:r>
              <a:rPr lang="en-US" dirty="0"/>
              <a:t>One of the biggest construction companies in France with 1,700 employees and a turnover of $350M</a:t>
            </a:r>
          </a:p>
          <a:p>
            <a:r>
              <a:rPr lang="en-US" dirty="0">
                <a:cs typeface="Calibri"/>
              </a:rPr>
              <a:t>* One of Europe's leading wire and cable manufacturers for customers across the globe in telecom, transport, nuclear power, defense, </a:t>
            </a:r>
            <a:r>
              <a:rPr lang="en-US" dirty="0" err="1">
                <a:cs typeface="Calibri"/>
              </a:rPr>
              <a:t>etc</a:t>
            </a:r>
            <a:endParaRPr lang="en-US" dirty="0">
              <a:cs typeface="Calibri"/>
            </a:endParaRPr>
          </a:p>
          <a:p>
            <a:r>
              <a:rPr lang="en-US" dirty="0">
                <a:cs typeface="Calibri"/>
              </a:rPr>
              <a:t>* Multibillion-dollar real estate investment firms</a:t>
            </a:r>
          </a:p>
          <a:p>
            <a:r>
              <a:rPr lang="en-US" dirty="0">
                <a:cs typeface="Calibri"/>
              </a:rPr>
              <a:t>* French leader in outsourced sterilization of reusable medical devices</a:t>
            </a:r>
          </a:p>
          <a:p>
            <a:r>
              <a:rPr lang="en-US" dirty="0">
                <a:cs typeface="Calibri"/>
              </a:rPr>
              <a:t>* You get the idea</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059658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Official FBI Plan as follows:</a:t>
            </a:r>
          </a:p>
          <a:p>
            <a:r>
              <a:rPr lang="en-US" dirty="0">
                <a:cs typeface="Calibri"/>
              </a:rPr>
              <a:t>1. Isolate the infected computer immediately – infected systems should be removed from the network to prevent ransomware from attacking network or shared drives</a:t>
            </a:r>
          </a:p>
          <a:p>
            <a:r>
              <a:rPr lang="en-US" dirty="0">
                <a:cs typeface="Calibri"/>
              </a:rPr>
              <a:t>2. Isolate or power-off affected devices that have not yet been completely corrupted – this may afford time to clean and recover data, contain damage, and prevent worsening conditions</a:t>
            </a:r>
          </a:p>
          <a:p>
            <a:r>
              <a:rPr lang="en-US" dirty="0">
                <a:cs typeface="Calibri"/>
              </a:rPr>
              <a:t>3. Immediately secure backup data or systems by taking them offline – ensure backups are free of malware</a:t>
            </a:r>
          </a:p>
          <a:p>
            <a:r>
              <a:rPr lang="en-US" dirty="0">
                <a:cs typeface="Calibri"/>
              </a:rPr>
              <a:t>4. Contact law enforcement immediately – this one is literally underlined in the official FBI contingency plan - "We strongly encourage you to contact a local field office of the DBI or US Secret Service immediately upon discovery to report a ransomware event and request assistance</a:t>
            </a:r>
          </a:p>
          <a:p>
            <a:r>
              <a:rPr lang="en-US" dirty="0">
                <a:cs typeface="Calibri"/>
              </a:rPr>
              <a:t>5. If available, collect and secure partial portions of the ransomed data that might exist</a:t>
            </a:r>
          </a:p>
          <a:p>
            <a:r>
              <a:rPr lang="en-US" dirty="0">
                <a:cs typeface="Calibri"/>
              </a:rPr>
              <a:t>6. If possible, change all online account passwords and network passwords after removing the system from the network – furthermore, change all system passwords once the malware is removed from the system</a:t>
            </a:r>
          </a:p>
          <a:p>
            <a:r>
              <a:rPr lang="en-US" dirty="0">
                <a:cs typeface="Calibri"/>
              </a:rPr>
              <a:t>7. Delete registry values and files to stop the program from loading</a:t>
            </a:r>
          </a:p>
          <a:p>
            <a:endParaRPr lang="en-US" dirty="0">
              <a:cs typeface="Calibri"/>
            </a:endParaRPr>
          </a:p>
          <a:p>
            <a:r>
              <a:rPr lang="en-US" dirty="0">
                <a:cs typeface="Calibri"/>
              </a:rPr>
              <a:t>What a surprise that law enforcement wants you to contact law enforcement</a:t>
            </a:r>
          </a:p>
          <a:p>
            <a:endParaRPr lang="en-US" dirty="0">
              <a:cs typeface="Calibri"/>
            </a:endParaRPr>
          </a:p>
          <a:p>
            <a:r>
              <a:rPr lang="en-US" dirty="0">
                <a:cs typeface="Calibri"/>
              </a:rPr>
              <a:t>* No guarantee that an organization will regain access to their data</a:t>
            </a:r>
          </a:p>
          <a:p>
            <a:r>
              <a:rPr lang="en-US" dirty="0">
                <a:cs typeface="Calibri"/>
              </a:rPr>
              <a:t>* Some victims were </a:t>
            </a:r>
            <a:r>
              <a:rPr lang="en-US" dirty="0" err="1">
                <a:cs typeface="Calibri"/>
              </a:rPr>
              <a:t>targted</a:t>
            </a:r>
            <a:r>
              <a:rPr lang="en-US" dirty="0">
                <a:cs typeface="Calibri"/>
              </a:rPr>
              <a:t> again</a:t>
            </a:r>
          </a:p>
          <a:p>
            <a:r>
              <a:rPr lang="en-US" dirty="0">
                <a:cs typeface="Calibri"/>
              </a:rPr>
              <a:t>* After paying, some victims were asked to pay more</a:t>
            </a:r>
          </a:p>
          <a:p>
            <a:r>
              <a:rPr lang="en-US" dirty="0">
                <a:cs typeface="Calibri"/>
              </a:rPr>
              <a:t>* Paying encourages criminal behavior</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744492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is money:</a:t>
            </a:r>
          </a:p>
          <a:p>
            <a:r>
              <a:rPr lang="en-US" dirty="0">
                <a:cs typeface="Calibri"/>
              </a:rPr>
              <a:t>* Average downtime is 23 days</a:t>
            </a:r>
          </a:p>
          <a:p>
            <a:r>
              <a:rPr lang="en-US" dirty="0">
                <a:cs typeface="Calibri"/>
              </a:rPr>
              <a:t>* Businesses have to consider whether they will be better off paying the ransom</a:t>
            </a:r>
          </a:p>
          <a:p>
            <a:r>
              <a:rPr lang="en-US" dirty="0">
                <a:cs typeface="Calibri"/>
              </a:rPr>
              <a:t>* Cost of remediation is often 10 times the price of the ransom</a:t>
            </a:r>
          </a:p>
          <a:p>
            <a:endParaRPr lang="en-US" dirty="0">
              <a:cs typeface="Calibri"/>
            </a:endParaRPr>
          </a:p>
          <a:p>
            <a:r>
              <a:rPr lang="en-US" dirty="0">
                <a:cs typeface="Calibri"/>
              </a:rPr>
              <a:t>Data theft:</a:t>
            </a:r>
          </a:p>
          <a:p>
            <a:r>
              <a:rPr lang="en-US" dirty="0">
                <a:cs typeface="Calibri"/>
              </a:rPr>
              <a:t>* 81% of cases involve data theft</a:t>
            </a:r>
          </a:p>
          <a:p>
            <a:r>
              <a:rPr lang="en-US" dirty="0">
                <a:cs typeface="Calibri"/>
              </a:rPr>
              <a:t>* Data is either leaked or sold</a:t>
            </a:r>
          </a:p>
          <a:p>
            <a:r>
              <a:rPr lang="en-US" dirty="0">
                <a:cs typeface="Calibri"/>
              </a:rPr>
              <a:t>* Depending on the company that is attacked, this could be an even stronger source of blackmail</a:t>
            </a:r>
          </a:p>
          <a:p>
            <a:r>
              <a:rPr lang="en-US" dirty="0">
                <a:cs typeface="Calibri"/>
              </a:rPr>
              <a:t>* Medical companies, for example, need to be careful about not releasing data as to not be fined by regulators. It may by cheaper to pay the ransom than to deal with the legal fees</a:t>
            </a:r>
          </a:p>
          <a:p>
            <a:endParaRPr lang="en-US" dirty="0">
              <a:cs typeface="Calibri"/>
            </a:endParaRPr>
          </a:p>
          <a:p>
            <a:r>
              <a:rPr lang="en-US" dirty="0"/>
              <a:t>In 2018, the city of Atlanta refused to pay a ransom of $50,000 and ended up spending over $2M on PR, digital forensics, and consulting.</a:t>
            </a:r>
          </a:p>
          <a:p>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580243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seems logical at first, but there are serious risks that are often not worth taking</a:t>
            </a:r>
          </a:p>
          <a:p>
            <a:endParaRPr lang="en-US" dirty="0">
              <a:cs typeface="Calibri"/>
            </a:endParaRPr>
          </a:p>
          <a:p>
            <a:r>
              <a:rPr lang="en-US" dirty="0">
                <a:cs typeface="Calibri"/>
              </a:rPr>
              <a:t>1. It is probably within your best interest to pay the ransom</a:t>
            </a:r>
          </a:p>
          <a:p>
            <a:r>
              <a:rPr lang="en-US" dirty="0">
                <a:cs typeface="Calibri"/>
              </a:rPr>
              <a:t>2. Treasury Department's Office of Foreign Assets Control has laws for ransomware in particular</a:t>
            </a:r>
          </a:p>
          <a:p>
            <a:r>
              <a:rPr lang="en-US" dirty="0">
                <a:cs typeface="Calibri"/>
              </a:rPr>
              <a:t>3. Bans U.S. persons from doing business with certain foreign bad actors and sanctions U.S. persons who do such business</a:t>
            </a:r>
          </a:p>
          <a:p>
            <a:r>
              <a:rPr lang="en-US" dirty="0">
                <a:cs typeface="Calibri"/>
              </a:rPr>
              <a:t>4. There is a list of malevolent countries, organizations, and people. </a:t>
            </a:r>
          </a:p>
          <a:p>
            <a:r>
              <a:rPr lang="en-US" dirty="0">
                <a:cs typeface="Calibri"/>
              </a:rPr>
              <a:t>6. It will probably be impossible to know whether the attacker is on the embargo list because the organizations frequently change their names to throw off law enforcement</a:t>
            </a:r>
          </a:p>
          <a:p>
            <a:r>
              <a:rPr lang="en-US" dirty="0">
                <a:cs typeface="Calibri"/>
              </a:rPr>
              <a:t>7. The agency states it can sanction even if the victim was unaware that the attacker was on the embargo list</a:t>
            </a:r>
          </a:p>
          <a:p>
            <a:endParaRPr lang="en-US" dirty="0">
              <a:cs typeface="Calibri"/>
            </a:endParaRPr>
          </a:p>
          <a:p>
            <a:r>
              <a:rPr lang="en-US" dirty="0">
                <a:cs typeface="Calibri"/>
              </a:rPr>
              <a:t>Therefore, there is a real chance that paying the ransom and then reporting the crime can get you into legal trouble</a:t>
            </a:r>
          </a:p>
          <a:p>
            <a:endParaRPr lang="en-US" dirty="0">
              <a:cs typeface="Calibri"/>
            </a:endParaRPr>
          </a:p>
          <a:p>
            <a:r>
              <a:rPr lang="en-US" dirty="0">
                <a:cs typeface="Calibri"/>
              </a:rPr>
              <a:t>Reporting the crime before paying essentially dooms a company to not be able to pay the ransom. The FBI has a tendency to investigate crime.</a:t>
            </a:r>
          </a:p>
          <a:p>
            <a:r>
              <a:rPr lang="en-US" dirty="0">
                <a:cs typeface="Calibri"/>
              </a:rPr>
              <a:t>Since paying the ransom could be illegal, it probably isn't wise to do so while talking to the FBI.</a:t>
            </a:r>
          </a:p>
          <a:p>
            <a:r>
              <a:rPr lang="en-US" dirty="0">
                <a:cs typeface="Calibri"/>
              </a:rPr>
              <a:t>The FBI won't be able to recover your data.</a:t>
            </a:r>
          </a:p>
          <a:p>
            <a:endParaRPr lang="en-US" dirty="0">
              <a:cs typeface="Calibri"/>
            </a:endParaRPr>
          </a:p>
          <a:p>
            <a:r>
              <a:rPr lang="en-US" dirty="0">
                <a:cs typeface="Calibri"/>
              </a:rPr>
              <a:t>It is also worth considering that bad actors may have planted spyware and can see if someone contacts the government. This would certainly be a trigger to release sensitive data.</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18116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Any slides beyond this point are for answering questions that may arise but not needed in the main talk. </a:t>
            </a:r>
          </a:p>
          <a:p>
            <a:pPr eaLnBrk="1" hangingPunct="1"/>
            <a:r>
              <a:rPr lang="en-US" dirty="0">
                <a:latin typeface="Arial" charset="0"/>
                <a:ea typeface="ＭＳ Ｐゴシック" charset="-128"/>
                <a:cs typeface="ＭＳ Ｐゴシック" charset="-128"/>
              </a:rPr>
              <a:t>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a:latin typeface="Arial" charset="0"/>
                <a:ea typeface="ＭＳ Ｐゴシック" charset="-128"/>
                <a:cs typeface="ＭＳ Ｐゴシック" charset="-128"/>
              </a:rPr>
              <a:t>Variable attack </a:t>
            </a:r>
            <a:r>
              <a:rPr lang="en-US" dirty="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dirty="0">
                <a:latin typeface="Arial" charset="0"/>
                <a:ea typeface="ＭＳ Ｐゴシック" charset="-128"/>
                <a:cs typeface="ＭＳ Ｐゴシック" charset="-128"/>
              </a:rPr>
              <a:t>	Run example of this if there’s interest – next slide</a:t>
            </a:r>
          </a:p>
          <a:p>
            <a:r>
              <a:rPr lang="en-US" b="1" dirty="0">
                <a:latin typeface="Arial" charset="0"/>
                <a:ea typeface="ＭＳ Ｐゴシック" charset="-128"/>
                <a:cs typeface="ＭＳ Ｐゴシック" charset="-128"/>
              </a:rPr>
              <a:t>Stack Attack </a:t>
            </a:r>
            <a:r>
              <a:rPr lang="en-US" dirty="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a:latin typeface="Arial" charset="0"/>
                <a:ea typeface="ＭＳ Ｐゴシック" charset="-128"/>
                <a:cs typeface="ＭＳ Ｐゴシック" charset="-128"/>
              </a:rPr>
              <a:t>Prevention</a:t>
            </a:r>
            <a:r>
              <a:rPr lang="en-US" dirty="0">
                <a:latin typeface="Arial" charset="0"/>
                <a:ea typeface="ＭＳ Ｐゴシック" charset="-128"/>
                <a:cs typeface="ＭＳ Ｐゴシック" charset="-128"/>
              </a:rPr>
              <a:t> – add checks against array bounds being exceeded.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demonstration. Most students have this in depth from new class now.</a:t>
            </a:r>
          </a:p>
          <a:p>
            <a:endParaRPr lang="en-US" dirty="0"/>
          </a:p>
          <a:p>
            <a:r>
              <a:rPr lang="en-US" dirty="0"/>
              <a:t>&gt;</a:t>
            </a:r>
            <a:r>
              <a:rPr lang="en-US" baseline="0" dirty="0"/>
              <a:t> i</a:t>
            </a:r>
            <a:r>
              <a:rPr lang="en-US" dirty="0"/>
              <a:t>mps</a:t>
            </a:r>
          </a:p>
          <a:p>
            <a:r>
              <a:rPr lang="en-US" dirty="0"/>
              <a:t>&gt; assembly</a:t>
            </a:r>
          </a:p>
          <a:p>
            <a:r>
              <a:rPr lang="en-US" dirty="0"/>
              <a:t>&gt; </a:t>
            </a:r>
            <a:r>
              <a:rPr lang="de-DE" sz="1200" kern="1200" dirty="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a:p>
            <a:r>
              <a:rPr lang="en-US" dirty="0" err="1"/>
              <a:t>SYNchronize</a:t>
            </a:r>
            <a:endParaRPr lang="en-US" dirty="0"/>
          </a:p>
          <a:p>
            <a:r>
              <a:rPr lang="en-US" dirty="0" err="1"/>
              <a:t>SYNchronize</a:t>
            </a:r>
            <a:r>
              <a:rPr lang="en-US" dirty="0"/>
              <a:t> </a:t>
            </a:r>
            <a:r>
              <a:rPr lang="en-US" dirty="0" err="1"/>
              <a:t>ACKnowledgement</a:t>
            </a:r>
            <a:r>
              <a:rPr lang="en-US" dirty="0"/>
              <a:t> (socket reserved awaiting ACK)</a:t>
            </a:r>
            <a:endParaRPr lang="en-US" baseline="0" dirty="0"/>
          </a:p>
          <a:p>
            <a:r>
              <a:rPr lang="en-US" dirty="0" err="1"/>
              <a:t>ACKnowledgement</a:t>
            </a:r>
            <a:r>
              <a:rPr lang="en-US" dirty="0"/>
              <a:t> </a:t>
            </a:r>
          </a:p>
          <a:p>
            <a:r>
              <a:rPr lang="en-US" dirty="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35526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spoofs the IP address so the SYN-ACK is sent to a different machine that cannot respond to the SYN-ACK. </a:t>
            </a:r>
          </a:p>
          <a:p>
            <a:r>
              <a:rPr lang="en-US" dirty="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finds routers that support broadcasting messages to all computers on their local area networks. </a:t>
            </a:r>
          </a:p>
          <a:p>
            <a:r>
              <a:rPr lang="en-US" dirty="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Contributed by Brett </a:t>
            </a:r>
            <a:r>
              <a:rPr lang="en-US" dirty="0" err="1"/>
              <a:t>Ammeson</a:t>
            </a:r>
            <a:r>
              <a:rPr lang="en-US" dirty="0"/>
              <a:t>.</a:t>
            </a:r>
          </a:p>
          <a:p>
            <a:pPr lvl="0">
              <a:spcBef>
                <a:spcPts val="0"/>
              </a:spcBef>
              <a:buNone/>
            </a:pPr>
            <a:r>
              <a:rPr lang="en" u="sng" dirty="0">
                <a:solidFill>
                  <a:schemeClr val="hlink"/>
                </a:solidFill>
                <a:hlinkClick r:id="rId3"/>
              </a:rPr>
              <a:t>https://www.cloudflare.com/ddos/reflection-attack-1.png</a:t>
            </a:r>
          </a:p>
          <a:p>
            <a:pPr lvl="0">
              <a:spcBef>
                <a:spcPts val="0"/>
              </a:spcBef>
              <a:buNone/>
            </a:pPr>
            <a:r>
              <a:rPr lang="en" u="sng" dirty="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Contributed by Brett </a:t>
            </a:r>
            <a:r>
              <a:rPr lang="en-US" dirty="0" err="1"/>
              <a:t>Ammeson</a:t>
            </a:r>
            <a:r>
              <a:rPr lang="en-US" dirty="0"/>
              <a:t>.</a:t>
            </a:r>
          </a:p>
          <a:p>
            <a:pPr lvl="0">
              <a:spcBef>
                <a:spcPts val="0"/>
              </a:spcBef>
              <a:buNone/>
            </a:pPr>
            <a:r>
              <a:rPr lang="en" dirty="0"/>
              <a:t>TCP SYN: </a:t>
            </a:r>
            <a:r>
              <a:rPr lang="en" u="sng" dirty="0">
                <a:solidFill>
                  <a:schemeClr val="hlink"/>
                </a:solidFill>
                <a:hlinkClick r:id="rId3"/>
              </a:rPr>
              <a:t>https://www.cert.org/historical/advisories/CA-1996-21.cfm</a:t>
            </a:r>
          </a:p>
          <a:p>
            <a:pPr lvl="0">
              <a:spcBef>
                <a:spcPts val="0"/>
              </a:spcBef>
              <a:buNone/>
            </a:pPr>
            <a:r>
              <a:rPr lang="en" dirty="0"/>
              <a:t>DNS amplification: </a:t>
            </a:r>
            <a:r>
              <a:rPr lang="en" u="sng" dirty="0">
                <a:solidFill>
                  <a:schemeClr val="hlink"/>
                </a:solidFill>
                <a:hlinkClick r:id="rId4"/>
              </a:rPr>
              <a:t>https://www.cert.org/historical/incident_notes/IN-2000-04.cfm</a:t>
            </a:r>
          </a:p>
          <a:p>
            <a:pPr lvl="0">
              <a:spcBef>
                <a:spcPts val="0"/>
              </a:spcBef>
              <a:buNone/>
            </a:pPr>
            <a:r>
              <a:rPr lang="en" dirty="0"/>
              <a:t>Ingress/egress: </a:t>
            </a:r>
            <a:r>
              <a:rPr lang="en" u="sng" dirty="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4/8/22</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26</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a:latin typeface="Arial" charset="0"/>
              </a:rPr>
              <a:t>Exploit security holes, Break encryption, Spoofing</a:t>
            </a:r>
          </a:p>
          <a:p>
            <a:pPr eaLnBrk="1" hangingPunct="1"/>
            <a:r>
              <a:rPr lang="en-US" dirty="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a:latin typeface="Arial" charset="0"/>
                <a:ea typeface="ＭＳ Ｐゴシック" charset="-128"/>
                <a:cs typeface="ＭＳ Ｐゴシック" charset="-128"/>
              </a:rPr>
              <a:t>Poor 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4/8/22</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27</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4/8/22</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28</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4/8/22</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29</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4/8/22</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30</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4/8/22</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31</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on the assigned reading?</a:t>
            </a:r>
          </a:p>
          <a:p>
            <a:r>
              <a:rPr lang="en-US" dirty="0"/>
              <a:t>Use the backup slides to explain any of the attack methods from</a:t>
            </a:r>
            <a:r>
              <a:rPr lang="en-US" baseline="0" dirty="0"/>
              <a:t> the text. </a:t>
            </a:r>
          </a:p>
          <a:p>
            <a:endParaRPr lang="en-US" baseline="0" dirty="0"/>
          </a:p>
          <a:p>
            <a:r>
              <a:rPr lang="en-US" baseline="0" dirty="0"/>
              <a:t>XKCD Links last accessed 2020-09-25</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4/8/22</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32</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4/8/22</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33</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Find publish date</a:t>
            </a:r>
          </a:p>
          <a:p>
            <a:pPr marL="171450" indent="-171450">
              <a:buFontTx/>
              <a:buChar char="-"/>
            </a:pPr>
            <a:r>
              <a:rPr lang="en-US" dirty="0"/>
              <a:t>Note which really exist</a:t>
            </a:r>
          </a:p>
          <a:p>
            <a:pPr marL="171450" indent="-171450">
              <a:buFontTx/>
              <a:buChar char="-"/>
            </a:pPr>
            <a:r>
              <a:rPr lang="en-US" dirty="0"/>
              <a:t>Extra credit</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63425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time ask class about online voting in light of COVID-19 challenges.</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well as small group exercise.</a:t>
            </a:r>
          </a:p>
          <a:p>
            <a:endParaRPr lang="en-US" dirty="0"/>
          </a:p>
          <a:p>
            <a:r>
              <a:rPr lang="en-US" dirty="0"/>
              <a:t>Note:</a:t>
            </a:r>
            <a:r>
              <a:rPr lang="en-US" baseline="0" dirty="0"/>
              <a:t> short answer format expected.</a:t>
            </a:r>
          </a:p>
          <a:p>
            <a:r>
              <a:rPr lang="en-US" baseline="0" dirty="0"/>
              <a:t>Note: 2. only one argument needed, should include logic for all parties</a:t>
            </a:r>
          </a:p>
          <a:p>
            <a:r>
              <a:rPr lang="en-US" baseline="0" dirty="0"/>
              <a:t>Note: 3. same law(s) should be applicable to all parties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If guest</a:t>
            </a:r>
            <a:r>
              <a:rPr lang="en-US" baseline="0" dirty="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a:latin typeface="Arial" pitchFamily="-109" charset="0"/>
                <a:ea typeface="ＭＳ Ｐゴシック" pitchFamily="-109" charset="-128"/>
                <a:cs typeface="ＭＳ Ｐゴシック" pitchFamily="-109" charset="-128"/>
              </a:rPr>
              <a:t>Each group should have material on their sites for the topics we’ve covered so far.</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OLD Prompt:</a:t>
            </a:r>
          </a:p>
          <a:p>
            <a:r>
              <a:rPr lang="en-US" dirty="0"/>
              <a:t>Design tests for the code on the following slide.</a:t>
            </a:r>
          </a:p>
          <a:p>
            <a:r>
              <a:rPr lang="en-US" dirty="0"/>
              <a:t>Contains at least one major defect and several minor ones.</a:t>
            </a:r>
          </a:p>
          <a:p>
            <a:r>
              <a:rPr lang="en-US" dirty="0"/>
              <a:t>Write a paper (1 page not counting any source code)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a:latin typeface="Arial" pitchFamily="-109" charset="0"/>
                <a:ea typeface="ＭＳ Ｐゴシック" pitchFamily="-109" charset="-128"/>
                <a:cs typeface="ＭＳ Ｐゴシック" pitchFamily="-109" charset="-128"/>
              </a:rPr>
              <a:t>Bold lines are real</a:t>
            </a:r>
            <a:r>
              <a:rPr lang="en-US" baseline="0" dirty="0">
                <a:latin typeface="Arial" pitchFamily="-109" charset="0"/>
                <a:ea typeface="ＭＳ Ｐゴシック" pitchFamily="-109" charset="-128"/>
                <a:cs typeface="ＭＳ Ｐゴシック" pitchFamily="-109" charset="-128"/>
              </a:rPr>
              <a:t> focus.</a:t>
            </a:r>
            <a:endParaRPr lang="en-US" dirty="0">
              <a:latin typeface="Arial" pitchFamily="-109" charset="0"/>
              <a:ea typeface="ＭＳ Ｐゴシック" pitchFamily="-109" charset="-128"/>
              <a:cs typeface="ＭＳ Ｐゴシック" pitchFamily="-109" charset="-128"/>
            </a:endParaRP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Example input:</a:t>
            </a: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amount = 100.05; </a:t>
            </a:r>
          </a:p>
          <a:p>
            <a:pPr marL="514350" indent="-514350"/>
            <a:r>
              <a:rPr lang="en-US" dirty="0" err="1">
                <a:latin typeface="Arial" pitchFamily="-109" charset="0"/>
                <a:ea typeface="ＭＳ Ｐゴシック" pitchFamily="-109" charset="-128"/>
                <a:cs typeface="ＭＳ Ｐゴシック" pitchFamily="-109" charset="-128"/>
              </a:rPr>
              <a:t>discountRate</a:t>
            </a:r>
            <a:r>
              <a:rPr lang="en-US" dirty="0">
                <a:latin typeface="Arial" pitchFamily="-109" charset="0"/>
                <a:ea typeface="ＭＳ Ｐゴシック" pitchFamily="-109" charset="-128"/>
                <a:cs typeface="ＭＳ Ｐゴシック" pitchFamily="-109" charset="-128"/>
              </a:rPr>
              <a:t> = 0.10; </a:t>
            </a:r>
          </a:p>
          <a:p>
            <a:pPr marL="514350" indent="-514350"/>
            <a:r>
              <a:rPr lang="en-US" dirty="0" err="1">
                <a:latin typeface="Arial" pitchFamily="-109" charset="0"/>
                <a:ea typeface="ＭＳ Ｐゴシック" pitchFamily="-109" charset="-128"/>
                <a:cs typeface="ＭＳ Ｐゴシック" pitchFamily="-109" charset="-128"/>
              </a:rPr>
              <a:t>taxRate</a:t>
            </a:r>
            <a:r>
              <a:rPr lang="en-US" dirty="0">
                <a:latin typeface="Arial" pitchFamily="-109" charset="0"/>
                <a:ea typeface="ＭＳ Ｐゴシック" pitchFamily="-109" charset="-128"/>
                <a:cs typeface="ＭＳ Ｐゴシック" pitchFamily="-109" charset="-128"/>
              </a:rPr>
              <a:t> = 0.05; </a:t>
            </a:r>
          </a:p>
          <a:p>
            <a:pPr marL="514350" indent="-514350">
              <a:buFontTx/>
              <a:buChar char="•"/>
            </a:pPr>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OR</a:t>
            </a:r>
          </a:p>
          <a:p>
            <a:pPr marL="514350" indent="-514350"/>
            <a:r>
              <a:rPr lang="en-US" dirty="0">
                <a:latin typeface="Arial" pitchFamily="-109" charset="0"/>
                <a:ea typeface="ＭＳ Ｐゴシック" pitchFamily="-109" charset="-128"/>
                <a:cs typeface="ＭＳ Ｐゴシック" pitchFamily="-109" charset="-128"/>
              </a:rPr>
              <a:t>0.70, 0.0, 0.05</a:t>
            </a:r>
          </a:p>
          <a:p>
            <a:pPr marL="514350" indent="-514350"/>
            <a:r>
              <a:rPr lang="en-US" dirty="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vfD5rnkTw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cialimps.keithpray.net/assignments/Test_Sales_Fu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Crime</a:t>
            </a:r>
          </a:p>
        </p:txBody>
      </p:sp>
      <p:sp>
        <p:nvSpPr>
          <p:cNvPr id="4" name="Action Button: Movie 3">
            <a:hlinkClick r:id="rId3" highlightClick="1"/>
            <a:extLst>
              <a:ext uri="{FF2B5EF4-FFF2-40B4-BE49-F238E27FC236}">
                <a16:creationId xmlns:a16="http://schemas.microsoft.com/office/drawing/2014/main" id="{510D471D-7DB2-6647-AA71-2B02F389E1D8}"/>
              </a:ext>
            </a:extLst>
          </p:cNvPr>
          <p:cNvSpPr/>
          <p:nvPr/>
        </p:nvSpPr>
        <p:spPr>
          <a:xfrm>
            <a:off x="1112363" y="443857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2" descr="Virus Alert | Music Video Wiki | Fandom">
            <a:hlinkClick r:id="rId3"/>
            <a:extLst>
              <a:ext uri="{FF2B5EF4-FFF2-40B4-BE49-F238E27FC236}">
                <a16:creationId xmlns:a16="http://schemas.microsoft.com/office/drawing/2014/main" id="{60D8321A-4533-8941-BC52-B62917B3A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3" y="4257772"/>
            <a:ext cx="914400" cy="68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ea typeface="+mj-lt"/>
                <a:cs typeface="+mj-lt"/>
              </a:rPr>
              <a:t>Ransomware and Government Response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Joe </a:t>
            </a:r>
            <a:r>
              <a:rPr lang="en-US" dirty="0" err="1"/>
              <a:t>Dobbelaar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51339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ransomware?</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Encrypts files until a ransom is paid</a:t>
            </a:r>
          </a:p>
          <a:p>
            <a:pPr marL="205740" indent="-205740"/>
            <a:r>
              <a:rPr lang="en-US" dirty="0">
                <a:ea typeface="Cambria"/>
              </a:rPr>
              <a:t>Attacks businesses and individuals</a:t>
            </a:r>
            <a:endParaRPr lang="en-US" dirty="0"/>
          </a:p>
          <a:p>
            <a:pPr marL="205740" indent="-205740"/>
            <a:r>
              <a:rPr lang="en-US" dirty="0"/>
              <a:t>Many ways to be attacked</a:t>
            </a:r>
            <a:endParaRPr lang="en-US" dirty="0">
              <a:ea typeface="Cambria"/>
            </a:endParaRPr>
          </a:p>
          <a:p>
            <a:pPr marL="411480" lvl="1" indent="-205740"/>
            <a:r>
              <a:rPr lang="en-US" dirty="0">
                <a:ea typeface="Cambria"/>
              </a:rPr>
              <a:t>Drive-by-download</a:t>
            </a:r>
          </a:p>
          <a:p>
            <a:pPr marL="411480" lvl="1" indent="-205740"/>
            <a:r>
              <a:rPr lang="en-US" dirty="0">
                <a:ea typeface="Cambria"/>
              </a:rPr>
              <a:t>Trojan horse</a:t>
            </a:r>
          </a:p>
          <a:p>
            <a:pPr marL="411480" lvl="1" indent="-205740"/>
            <a:r>
              <a:rPr lang="en-US" dirty="0">
                <a:ea typeface="Cambria"/>
              </a:rPr>
              <a:t>Email</a:t>
            </a:r>
          </a:p>
          <a:p>
            <a:pPr marL="411480" lvl="1" indent="-205740"/>
            <a:r>
              <a:rPr lang="en-US" dirty="0">
                <a:ea typeface="Cambria"/>
              </a:rPr>
              <a:t>USB Drives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Joe </a:t>
            </a:r>
            <a:r>
              <a:rPr lang="en-US" sz="1400" dirty="0" err="1">
                <a:latin typeface="+mj-lt"/>
              </a:rPr>
              <a:t>Dobbelaar</a:t>
            </a:r>
            <a:endParaRPr lang="en-US" dirty="0" err="1"/>
          </a:p>
        </p:txBody>
      </p:sp>
      <p:pic>
        <p:nvPicPr>
          <p:cNvPr id="8" name="Picture 8" descr="Icon&#10;&#10;Description automatically generated">
            <a:extLst>
              <a:ext uri="{FF2B5EF4-FFF2-40B4-BE49-F238E27FC236}">
                <a16:creationId xmlns:a16="http://schemas.microsoft.com/office/drawing/2014/main" id="{3DEDA49C-A77A-5241-F002-8F669216CC0A}"/>
              </a:ext>
            </a:extLst>
          </p:cNvPr>
          <p:cNvPicPr>
            <a:picLocks noChangeAspect="1"/>
          </p:cNvPicPr>
          <p:nvPr/>
        </p:nvPicPr>
        <p:blipFill>
          <a:blip r:embed="rId3"/>
          <a:stretch>
            <a:fillRect/>
          </a:stretch>
        </p:blipFill>
        <p:spPr>
          <a:xfrm>
            <a:off x="4724400" y="1556657"/>
            <a:ext cx="3729717" cy="2785382"/>
          </a:xfrm>
          <a:prstGeom prst="rect">
            <a:avLst/>
          </a:prstGeom>
        </p:spPr>
      </p:pic>
      <p:pic>
        <p:nvPicPr>
          <p:cNvPr id="12" name="Picture 12" descr="Graphical user interface, text, application&#10;&#10;Description automatically generated">
            <a:extLst>
              <a:ext uri="{FF2B5EF4-FFF2-40B4-BE49-F238E27FC236}">
                <a16:creationId xmlns:a16="http://schemas.microsoft.com/office/drawing/2014/main" id="{B5ABD45E-6508-D71E-2B6F-DCDFCA1E8CE1}"/>
              </a:ext>
            </a:extLst>
          </p:cNvPr>
          <p:cNvPicPr>
            <a:picLocks noChangeAspect="1"/>
          </p:cNvPicPr>
          <p:nvPr/>
        </p:nvPicPr>
        <p:blipFill>
          <a:blip r:embed="rId4"/>
          <a:stretch>
            <a:fillRect/>
          </a:stretch>
        </p:blipFill>
        <p:spPr>
          <a:xfrm>
            <a:off x="4083627" y="1070264"/>
            <a:ext cx="5021670" cy="3752193"/>
          </a:xfrm>
          <a:prstGeom prst="rect">
            <a:avLst/>
          </a:prstGeom>
        </p:spPr>
      </p:pic>
    </p:spTree>
    <p:extLst>
      <p:ext uri="{BB962C8B-B14F-4D97-AF65-F5344CB8AC3E}">
        <p14:creationId xmlns:p14="http://schemas.microsoft.com/office/powerpoint/2010/main" val="217195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AFFECTED?</a:t>
            </a:r>
            <a:endParaRPr lang="en-US" dirty="0">
              <a:ea typeface="Cambria"/>
            </a:endParaRP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Most commonly "essential" businesses</a:t>
            </a:r>
          </a:p>
          <a:p>
            <a:pPr marL="205740" indent="-205740"/>
            <a:r>
              <a:rPr lang="en-US" dirty="0">
                <a:ea typeface="Cambria"/>
              </a:rPr>
              <a:t>Not just small companies</a:t>
            </a:r>
          </a:p>
          <a:p>
            <a:pPr marL="205740" indent="-205740"/>
            <a:r>
              <a:rPr lang="en-US" dirty="0">
                <a:ea typeface="Cambria"/>
              </a:rPr>
              <a:t>Average payment is $140,000</a:t>
            </a:r>
          </a:p>
          <a:p>
            <a:pPr marL="205740" indent="-205740"/>
            <a:r>
              <a:rPr lang="en-US" dirty="0">
                <a:ea typeface="Cambria"/>
              </a:rPr>
              <a:t>Average computer-system downtime is 23 days</a:t>
            </a:r>
          </a:p>
          <a:p>
            <a:pPr marL="411480" lvl="1" indent="-205740"/>
            <a:endParaRPr lang="en-US" dirty="0">
              <a:ea typeface="Cambria"/>
            </a:endParaRP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Joe </a:t>
            </a:r>
            <a:r>
              <a:rPr lang="en-US" sz="1400" dirty="0" err="1">
                <a:latin typeface="+mj-lt"/>
              </a:rPr>
              <a:t>Dobbelaar</a:t>
            </a:r>
            <a:endParaRPr lang="en-US" dirty="0" err="1"/>
          </a:p>
        </p:txBody>
      </p:sp>
      <p:pic>
        <p:nvPicPr>
          <p:cNvPr id="9" name="Picture 9" descr="Chart, bar chart&#10;&#10;Description automatically generated">
            <a:extLst>
              <a:ext uri="{FF2B5EF4-FFF2-40B4-BE49-F238E27FC236}">
                <a16:creationId xmlns:a16="http://schemas.microsoft.com/office/drawing/2014/main" id="{588234FF-3E57-4854-B903-CC3491AB4DAE}"/>
              </a:ext>
            </a:extLst>
          </p:cNvPr>
          <p:cNvPicPr>
            <a:picLocks noChangeAspect="1"/>
          </p:cNvPicPr>
          <p:nvPr/>
        </p:nvPicPr>
        <p:blipFill>
          <a:blip r:embed="rId3"/>
          <a:stretch>
            <a:fillRect/>
          </a:stretch>
        </p:blipFill>
        <p:spPr>
          <a:xfrm>
            <a:off x="3914528" y="1286737"/>
            <a:ext cx="5122598" cy="2828063"/>
          </a:xfrm>
          <a:prstGeom prst="rect">
            <a:avLst/>
          </a:prstGeom>
        </p:spPr>
      </p:pic>
      <p:sp>
        <p:nvSpPr>
          <p:cNvPr id="12" name="TextBox 11">
            <a:extLst>
              <a:ext uri="{FF2B5EF4-FFF2-40B4-BE49-F238E27FC236}">
                <a16:creationId xmlns:a16="http://schemas.microsoft.com/office/drawing/2014/main" id="{08CD0F64-CFA2-6111-BC24-0E9F9FD8FFED}"/>
              </a:ext>
            </a:extLst>
          </p:cNvPr>
          <p:cNvSpPr txBox="1"/>
          <p:nvPr/>
        </p:nvSpPr>
        <p:spPr>
          <a:xfrm>
            <a:off x="5442439" y="4189535"/>
            <a:ext cx="2803099" cy="3970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100" dirty="0"/>
              <a:t>Figure 1. Distribution of ransomware</a:t>
            </a:r>
            <a:endParaRPr lang="en-US" sz="1100" dirty="0">
              <a:ea typeface="Cambria"/>
            </a:endParaRPr>
          </a:p>
          <a:p>
            <a:pPr>
              <a:lnSpc>
                <a:spcPct val="90000"/>
              </a:lnSpc>
            </a:pPr>
            <a:r>
              <a:rPr lang="en-US" sz="1100" dirty="0">
                <a:ea typeface="Cambria"/>
              </a:rPr>
              <a:t>Attacks on different types of businesses [7]</a:t>
            </a:r>
          </a:p>
        </p:txBody>
      </p:sp>
    </p:spTree>
    <p:extLst>
      <p:ext uri="{BB962C8B-B14F-4D97-AF65-F5344CB8AC3E}">
        <p14:creationId xmlns:p14="http://schemas.microsoft.com/office/powerpoint/2010/main" val="124828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if you are attacked</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Official FBI Response Plan</a:t>
            </a:r>
            <a:endParaRPr lang="en-US" dirty="0">
              <a:ea typeface="Cambria"/>
            </a:endParaRPr>
          </a:p>
          <a:p>
            <a:pPr marL="411480" lvl="1" indent="-205740"/>
            <a:r>
              <a:rPr lang="en-US" dirty="0">
                <a:ea typeface="Cambria"/>
              </a:rPr>
              <a:t>Isolate</a:t>
            </a:r>
          </a:p>
          <a:p>
            <a:pPr marL="411480" lvl="1" indent="-205740"/>
            <a:r>
              <a:rPr lang="en-US" dirty="0">
                <a:ea typeface="Cambria"/>
              </a:rPr>
              <a:t>Backup</a:t>
            </a:r>
          </a:p>
          <a:p>
            <a:pPr marL="411480" lvl="1" indent="-205740"/>
            <a:r>
              <a:rPr lang="en-US" u="sng" dirty="0">
                <a:ea typeface="Cambria"/>
              </a:rPr>
              <a:t>Contact law enforcement immediately</a:t>
            </a:r>
          </a:p>
          <a:p>
            <a:pPr marL="411480" lvl="1" indent="-205740"/>
            <a:r>
              <a:rPr lang="en-US" dirty="0">
                <a:ea typeface="Cambria"/>
              </a:rPr>
              <a:t>Collect partial portions</a:t>
            </a:r>
          </a:p>
          <a:p>
            <a:pPr marL="411480" lvl="1" indent="-205740"/>
            <a:r>
              <a:rPr lang="en-US" dirty="0">
                <a:ea typeface="Cambria"/>
              </a:rPr>
              <a:t>Change passwords</a:t>
            </a:r>
          </a:p>
          <a:p>
            <a:pPr marL="411480" lvl="1" indent="-205740"/>
            <a:r>
              <a:rPr lang="en-US" dirty="0">
                <a:ea typeface="Cambria"/>
              </a:rPr>
              <a:t>Clear registry and file system</a:t>
            </a:r>
          </a:p>
          <a:p>
            <a:pPr marL="205740" indent="-205740">
              <a:buFont typeface="Arial" pitchFamily="18" charset="0"/>
              <a:buChar char="•"/>
            </a:pPr>
            <a:r>
              <a:rPr lang="en-US" sz="1500" dirty="0">
                <a:ea typeface="+mn-lt"/>
                <a:cs typeface="+mn-lt"/>
              </a:rPr>
              <a:t>Consider before paying</a:t>
            </a:r>
          </a:p>
          <a:p>
            <a:pPr marL="411480" lvl="1" indent="-205740"/>
            <a:r>
              <a:rPr lang="en-US" sz="1200" dirty="0">
                <a:ea typeface="Cambria"/>
              </a:rPr>
              <a:t>No guarantees</a:t>
            </a:r>
            <a:endParaRPr lang="en-US" dirty="0">
              <a:ea typeface="Cambria"/>
            </a:endParaRPr>
          </a:p>
          <a:p>
            <a:pPr marL="411480" lvl="1" indent="-205740"/>
            <a:r>
              <a:rPr lang="en-US" sz="1200" dirty="0">
                <a:ea typeface="Cambria"/>
              </a:rPr>
              <a:t>May be targeted again</a:t>
            </a:r>
          </a:p>
          <a:p>
            <a:pPr marL="411480" lvl="1" indent="-205740"/>
            <a:r>
              <a:rPr lang="en-US" sz="1200" dirty="0">
                <a:ea typeface="Cambria"/>
              </a:rPr>
              <a:t>Hidden fees</a:t>
            </a:r>
          </a:p>
          <a:p>
            <a:pPr marL="411480" lvl="1" indent="-205740"/>
            <a:r>
              <a:rPr lang="en-US" sz="1200" u="sng" dirty="0">
                <a:ea typeface="Cambria"/>
              </a:rPr>
              <a:t>Encouraging cyber-terrorism</a:t>
            </a:r>
          </a:p>
          <a:p>
            <a:pPr marL="411480" lvl="1" indent="-205740"/>
            <a:endParaRPr lang="en-US" dirty="0">
              <a:ea typeface="Cambria"/>
            </a:endParaRP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Joe </a:t>
            </a:r>
            <a:r>
              <a:rPr lang="en-US" sz="1400" dirty="0" err="1">
                <a:latin typeface="+mj-lt"/>
              </a:rPr>
              <a:t>Dobbelaar</a:t>
            </a:r>
            <a:endParaRPr lang="en-US" dirty="0" err="1"/>
          </a:p>
        </p:txBody>
      </p:sp>
      <p:pic>
        <p:nvPicPr>
          <p:cNvPr id="9" name="Picture 9" descr="Logo&#10;&#10;Description automatically generated">
            <a:extLst>
              <a:ext uri="{FF2B5EF4-FFF2-40B4-BE49-F238E27FC236}">
                <a16:creationId xmlns:a16="http://schemas.microsoft.com/office/drawing/2014/main" id="{9F2C8F8F-9EF3-B404-6CFC-98EACA1BB70D}"/>
              </a:ext>
            </a:extLst>
          </p:cNvPr>
          <p:cNvPicPr>
            <a:picLocks noChangeAspect="1"/>
          </p:cNvPicPr>
          <p:nvPr/>
        </p:nvPicPr>
        <p:blipFill>
          <a:blip r:embed="rId3"/>
          <a:stretch>
            <a:fillRect/>
          </a:stretch>
        </p:blipFill>
        <p:spPr>
          <a:xfrm>
            <a:off x="4976447" y="1352433"/>
            <a:ext cx="3226776" cy="3353034"/>
          </a:xfrm>
          <a:prstGeom prst="rect">
            <a:avLst/>
          </a:prstGeom>
        </p:spPr>
      </p:pic>
    </p:spTree>
    <p:extLst>
      <p:ext uri="{BB962C8B-B14F-4D97-AF65-F5344CB8AC3E}">
        <p14:creationId xmlns:p14="http://schemas.microsoft.com/office/powerpoint/2010/main" val="1299226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you may not want to listen to the FBI</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Time is money</a:t>
            </a:r>
            <a:endParaRPr lang="en-US" dirty="0">
              <a:ea typeface="Cambria"/>
            </a:endParaRPr>
          </a:p>
          <a:p>
            <a:pPr marL="411480" lvl="1" indent="-205740"/>
            <a:r>
              <a:rPr lang="en-US" dirty="0">
                <a:ea typeface="Cambria"/>
              </a:rPr>
              <a:t>Cost of remediation</a:t>
            </a:r>
          </a:p>
          <a:p>
            <a:pPr marL="205740" indent="-205740">
              <a:buFont typeface="Arial" pitchFamily="18" charset="0"/>
              <a:buChar char="•"/>
            </a:pPr>
            <a:r>
              <a:rPr lang="en-US" dirty="0">
                <a:ea typeface="+mn-lt"/>
                <a:cs typeface="+mn-lt"/>
              </a:rPr>
              <a:t>Data Theft</a:t>
            </a:r>
            <a:endParaRPr lang="en-US" dirty="0">
              <a:ea typeface="Cambria"/>
            </a:endParaRPr>
          </a:p>
          <a:p>
            <a:pPr marL="205740" indent="-205740">
              <a:buFont typeface="Arial" pitchFamily="18" charset="0"/>
              <a:buChar char="•"/>
            </a:pPr>
            <a:r>
              <a:rPr lang="en-US" sz="1500" dirty="0">
                <a:ea typeface="+mn-lt"/>
                <a:cs typeface="+mn-lt"/>
              </a:rPr>
              <a:t>Atlanta</a:t>
            </a:r>
            <a:r>
              <a:rPr lang="en-US" dirty="0">
                <a:ea typeface="Cambria"/>
              </a:rPr>
              <a:t>, GA</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Joe </a:t>
            </a:r>
            <a:r>
              <a:rPr lang="en-US" sz="1400" dirty="0" err="1">
                <a:latin typeface="+mj-lt"/>
              </a:rPr>
              <a:t>Dobbelaar</a:t>
            </a:r>
            <a:endParaRPr lang="en-US" dirty="0" err="1"/>
          </a:p>
        </p:txBody>
      </p:sp>
      <p:pic>
        <p:nvPicPr>
          <p:cNvPr id="10" name="Picture 10" descr="A picture containing indoor&#10;&#10;Description automatically generated">
            <a:extLst>
              <a:ext uri="{FF2B5EF4-FFF2-40B4-BE49-F238E27FC236}">
                <a16:creationId xmlns:a16="http://schemas.microsoft.com/office/drawing/2014/main" id="{D752F997-B184-86A5-0FFB-76F9506314B5}"/>
              </a:ext>
            </a:extLst>
          </p:cNvPr>
          <p:cNvPicPr>
            <a:picLocks noChangeAspect="1"/>
          </p:cNvPicPr>
          <p:nvPr/>
        </p:nvPicPr>
        <p:blipFill>
          <a:blip r:embed="rId3"/>
          <a:stretch>
            <a:fillRect/>
          </a:stretch>
        </p:blipFill>
        <p:spPr>
          <a:xfrm>
            <a:off x="4721469" y="1780442"/>
            <a:ext cx="3736730" cy="2488223"/>
          </a:xfrm>
          <a:prstGeom prst="rect">
            <a:avLst/>
          </a:prstGeom>
        </p:spPr>
      </p:pic>
    </p:spTree>
    <p:extLst>
      <p:ext uri="{BB962C8B-B14F-4D97-AF65-F5344CB8AC3E}">
        <p14:creationId xmlns:p14="http://schemas.microsoft.com/office/powerpoint/2010/main" val="656832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not report the incident</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FBI Wants you to report all incidents </a:t>
            </a:r>
            <a:r>
              <a:rPr lang="en-US" u="sng" dirty="0"/>
              <a:t>immediately</a:t>
            </a:r>
          </a:p>
          <a:p>
            <a:pPr marL="205740" indent="-205740"/>
            <a:r>
              <a:rPr lang="en-US" dirty="0">
                <a:ea typeface="Cambria"/>
              </a:rPr>
              <a:t>Seems logical at first</a:t>
            </a:r>
          </a:p>
          <a:p>
            <a:pPr marL="205740" indent="-205740"/>
            <a:r>
              <a:rPr lang="en-US" dirty="0">
                <a:ea typeface="Cambria"/>
              </a:rPr>
              <a:t>Negotiating with terrorists</a:t>
            </a:r>
          </a:p>
          <a:p>
            <a:pPr marL="205740" indent="-205740"/>
            <a:r>
              <a:rPr lang="en-US" dirty="0">
                <a:ea typeface="Cambria"/>
              </a:rPr>
              <a:t>Data theft</a:t>
            </a:r>
          </a:p>
        </p:txBody>
      </p:sp>
      <p:pic>
        <p:nvPicPr>
          <p:cNvPr id="14" name="Picture 14" descr="A picture containing logo&#10;&#10;Description automatically generated">
            <a:extLst>
              <a:ext uri="{FF2B5EF4-FFF2-40B4-BE49-F238E27FC236}">
                <a16:creationId xmlns:a16="http://schemas.microsoft.com/office/drawing/2014/main" id="{62038AC4-4560-4CDD-1098-64B5DE2D8F70}"/>
              </a:ext>
            </a:extLst>
          </p:cNvPr>
          <p:cNvPicPr>
            <a:picLocks noGrp="1" noChangeAspect="1"/>
          </p:cNvPicPr>
          <p:nvPr>
            <p:ph sz="half" idx="2"/>
          </p:nvPr>
        </p:nvPicPr>
        <p:blipFill>
          <a:blip r:embed="rId3"/>
          <a:stretch>
            <a:fillRect/>
          </a:stretch>
        </p:blipFill>
        <p:spPr>
          <a:xfrm>
            <a:off x="4724400" y="1628776"/>
            <a:ext cx="3733800" cy="2800350"/>
          </a:xfrm>
          <a:ln>
            <a:solidFill>
              <a:schemeClr val="bg1"/>
            </a:solidFill>
          </a:ln>
        </p:spPr>
      </p:pic>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Joe </a:t>
            </a:r>
            <a:r>
              <a:rPr lang="en-US" sz="1400" dirty="0" err="1">
                <a:latin typeface="+mj-lt"/>
              </a:rPr>
              <a:t>Dobbelaar</a:t>
            </a:r>
            <a:endParaRPr lang="en-US" dirty="0" err="1"/>
          </a:p>
        </p:txBody>
      </p:sp>
    </p:spTree>
    <p:extLst>
      <p:ext uri="{BB962C8B-B14F-4D97-AF65-F5344CB8AC3E}">
        <p14:creationId xmlns:p14="http://schemas.microsoft.com/office/powerpoint/2010/main" val="244786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vert="horz" lIns="91440" tIns="45718" rIns="91436" bIns="45718" rtlCol="0" anchor="t">
            <a:normAutofit/>
          </a:bodyPr>
          <a:lstStyle/>
          <a:p>
            <a:pPr marL="0" indent="0">
              <a:buNone/>
            </a:pPr>
            <a:r>
              <a:rPr lang="en-US" sz="1100" dirty="0"/>
              <a:t>[1] </a:t>
            </a:r>
            <a:r>
              <a:rPr lang="en-US" sz="1100" dirty="0">
                <a:ea typeface="+mn-lt"/>
                <a:cs typeface="+mn-lt"/>
              </a:rPr>
              <a:t>Saltzman, Marc. “Ransomware: What to Do If Hit by an Attack.” USA Today, Gannett Satellite Information Network, 25 July 2021, https://www.usatoday.com/story/tech/columnist/2021/07/24/ransomware-tips-what-do-if-you-get-hit-attack/8076023002/. </a:t>
            </a:r>
            <a:endParaRPr lang="en-US" sz="1100">
              <a:ea typeface="Cambria"/>
            </a:endParaRPr>
          </a:p>
          <a:p>
            <a:pPr marL="0" indent="0">
              <a:buNone/>
            </a:pPr>
            <a:r>
              <a:rPr lang="en-US" sz="1100" dirty="0"/>
              <a:t>[2] </a:t>
            </a:r>
            <a:r>
              <a:rPr lang="en-US" sz="1100" dirty="0">
                <a:ea typeface="+mn-lt"/>
                <a:cs typeface="+mn-lt"/>
              </a:rPr>
              <a:t>“Ransomware.” FBI, FBI, 3 Apr. 2020, https://www.fbi.gov/scams-and-safety/common-scams-and-crimes/ransomware. </a:t>
            </a:r>
            <a:endParaRPr lang="en-US" sz="1100" dirty="0">
              <a:ea typeface="Cambria"/>
            </a:endParaRPr>
          </a:p>
          <a:p>
            <a:pPr marL="0" indent="0">
              <a:buNone/>
            </a:pPr>
            <a:r>
              <a:rPr lang="en-US" sz="1100" dirty="0"/>
              <a:t>[3] </a:t>
            </a:r>
            <a:r>
              <a:rPr lang="en-US" sz="1100" dirty="0">
                <a:ea typeface="+mn-lt"/>
                <a:cs typeface="+mn-lt"/>
              </a:rPr>
              <a:t>Monroe, Rachel. “How to Negotiate with Ransomware Hackers.” The New Yorker, 27 May 2021, https://www.newyorker.com/magazine/2021/06/07/how-to-negotiate-with-ransomware-hackers. </a:t>
            </a:r>
            <a:endParaRPr lang="en-US" sz="1100" dirty="0">
              <a:ea typeface="Cambria"/>
            </a:endParaRPr>
          </a:p>
          <a:p>
            <a:pPr marL="0" indent="0">
              <a:buNone/>
            </a:pPr>
            <a:r>
              <a:rPr lang="en-US" sz="1100" dirty="0"/>
              <a:t>[4] </a:t>
            </a:r>
            <a:r>
              <a:rPr lang="en-US" sz="1100" dirty="0">
                <a:ea typeface="+mn-lt"/>
                <a:cs typeface="+mn-lt"/>
              </a:rPr>
              <a:t>correspondent, JOHN </a:t>
            </a:r>
            <a:r>
              <a:rPr lang="en-US" sz="1100" dirty="0" err="1">
                <a:ea typeface="+mn-lt"/>
                <a:cs typeface="+mn-lt"/>
              </a:rPr>
              <a:t>FARMERSpecial</a:t>
            </a:r>
            <a:r>
              <a:rPr lang="en-US" sz="1100" dirty="0">
                <a:ea typeface="+mn-lt"/>
                <a:cs typeface="+mn-lt"/>
              </a:rPr>
              <a:t>. “Leading-Edge Law: Is It Illegal to Pay Ransomware?” Richmond Times-Dispatch, 26 Dec. 2021, https://richmond.com/business/leading-edge-law-is-it-illegal-to-pay-ransomware/article_5e17125a-a177-545b-8fc3-884d67500600.html#:~:text=In%20the%20end%2C%20the%20federal,companies%20will%20continue%20to%20pay. </a:t>
            </a:r>
            <a:endParaRPr lang="en-US" sz="1100" dirty="0">
              <a:ea typeface="Cambria"/>
            </a:endParaRPr>
          </a:p>
          <a:p>
            <a:pPr marL="0" indent="0">
              <a:buNone/>
            </a:pPr>
            <a:r>
              <a:rPr lang="en-US" sz="1100" dirty="0"/>
              <a:t>[5] </a:t>
            </a:r>
            <a:r>
              <a:rPr lang="en-US" sz="1100" dirty="0">
                <a:ea typeface="+mn-lt"/>
                <a:cs typeface="+mn-lt"/>
              </a:rPr>
              <a:t>“Ransomware Prevention and Response for </a:t>
            </a:r>
            <a:r>
              <a:rPr lang="en-US" sz="1100" dirty="0" err="1">
                <a:ea typeface="+mn-lt"/>
                <a:cs typeface="+mn-lt"/>
              </a:rPr>
              <a:t>Cisos</a:t>
            </a:r>
            <a:r>
              <a:rPr lang="en-US" sz="1100" dirty="0">
                <a:ea typeface="+mn-lt"/>
                <a:cs typeface="+mn-lt"/>
              </a:rPr>
              <a:t>.” FBI, FBI, 14 July 2016, https://www.fbi.gov/file-repository/ransomware-prevention-and-response-for-cisos.pdf/view.pdf</a:t>
            </a:r>
          </a:p>
          <a:p>
            <a:pPr marL="0" indent="0">
              <a:buNone/>
            </a:pPr>
            <a:r>
              <a:rPr lang="en-US" sz="1100" dirty="0">
                <a:ea typeface="Cambria"/>
              </a:rPr>
              <a:t>[6] </a:t>
            </a:r>
            <a:r>
              <a:rPr lang="en-US" sz="1100" dirty="0">
                <a:ea typeface="+mn-lt"/>
                <a:cs typeface="+mn-lt"/>
              </a:rPr>
              <a:t>Quinn, Michael J. Ethics for the Information Age. , 2020. Print.</a:t>
            </a:r>
          </a:p>
          <a:p>
            <a:pPr marL="0" indent="0">
              <a:buNone/>
            </a:pPr>
            <a:r>
              <a:rPr lang="en-US" sz="1100" dirty="0">
                <a:ea typeface="+mn-lt"/>
                <a:cs typeface="+mn-lt"/>
              </a:rPr>
              <a:t>[7] “What Did 1,200 Ransomware Cases Teach Us.” </a:t>
            </a:r>
            <a:r>
              <a:rPr lang="en-US" sz="1100" dirty="0" err="1">
                <a:ea typeface="+mn-lt"/>
                <a:cs typeface="+mn-lt"/>
              </a:rPr>
              <a:t>NordLocker</a:t>
            </a:r>
            <a:r>
              <a:rPr lang="en-US" sz="1100" dirty="0">
                <a:ea typeface="+mn-lt"/>
                <a:cs typeface="+mn-lt"/>
              </a:rPr>
              <a:t>, https://nordlocker.com/recent-ransomware-attacks/. </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Joe </a:t>
            </a:r>
            <a:r>
              <a:rPr lang="en-US" sz="1400" dirty="0" err="1">
                <a:latin typeface="+mj-lt"/>
              </a:rPr>
              <a:t>Dobbelaar</a:t>
            </a:r>
            <a:endParaRPr lang="en-US" dirty="0" err="1"/>
          </a:p>
        </p:txBody>
      </p:sp>
    </p:spTree>
    <p:extLst>
      <p:ext uri="{BB962C8B-B14F-4D97-AF65-F5344CB8AC3E}">
        <p14:creationId xmlns:p14="http://schemas.microsoft.com/office/powerpoint/2010/main" val="3299891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369332"/>
          </a:xfrm>
          <a:prstGeom prst="rect">
            <a:avLst/>
          </a:prstGeom>
          <a:noFill/>
          <a:ln w="9525">
            <a:noFill/>
            <a:miter lim="800000"/>
            <a:headEnd/>
            <a:tailEnd/>
          </a:ln>
        </p:spPr>
        <p:txBody>
          <a:bodyPr wrap="square">
            <a:prstTxWarp prst="textNoShape">
              <a:avLst/>
            </a:prstTxWarp>
            <a:spAutoFit/>
          </a:bodyPr>
          <a:lstStyle/>
          <a:p>
            <a:r>
              <a:rPr lang="en-US" b="1" dirty="0"/>
              <a:t>Run time stack</a:t>
            </a:r>
          </a:p>
        </p:txBody>
      </p:sp>
      <p:sp>
        <p:nvSpPr>
          <p:cNvPr id="23" name="TextBox 13"/>
          <p:cNvSpPr txBox="1">
            <a:spLocks noChangeArrowheads="1"/>
          </p:cNvSpPr>
          <p:nvPr/>
        </p:nvSpPr>
        <p:spPr bwMode="auto">
          <a:xfrm>
            <a:off x="6400800" y="1969491"/>
            <a:ext cx="2743200" cy="369332"/>
          </a:xfrm>
          <a:prstGeom prst="rect">
            <a:avLst/>
          </a:prstGeom>
          <a:noFill/>
          <a:ln w="9525">
            <a:noFill/>
            <a:miter lim="800000"/>
            <a:headEnd/>
            <a:tailEnd/>
          </a:ln>
        </p:spPr>
        <p:txBody>
          <a:bodyPr wrap="square">
            <a:prstTxWarp prst="textNoShape">
              <a:avLst/>
            </a:prstTxWarp>
            <a:spAutoFit/>
          </a:bodyPr>
          <a:lstStyle/>
          <a:p>
            <a:r>
              <a:rPr lang="en-US" b="1" dirty="0"/>
              <a:t>Variable Attack</a:t>
            </a:r>
          </a:p>
        </p:txBody>
      </p:sp>
      <p:sp>
        <p:nvSpPr>
          <p:cNvPr id="24" name="TextBox 13"/>
          <p:cNvSpPr txBox="1">
            <a:spLocks noChangeArrowheads="1"/>
          </p:cNvSpPr>
          <p:nvPr/>
        </p:nvSpPr>
        <p:spPr bwMode="auto">
          <a:xfrm>
            <a:off x="6400800" y="3100463"/>
            <a:ext cx="2743200" cy="369332"/>
          </a:xfrm>
          <a:prstGeom prst="rect">
            <a:avLst/>
          </a:prstGeom>
          <a:noFill/>
          <a:ln w="9525">
            <a:noFill/>
            <a:miter lim="800000"/>
            <a:headEnd/>
            <a:tailEnd/>
          </a:ln>
        </p:spPr>
        <p:txBody>
          <a:bodyPr wrap="square">
            <a:prstTxWarp prst="textNoShape">
              <a:avLst/>
            </a:prstTxWarp>
            <a:spAutoFit/>
          </a:bodyPr>
          <a:lstStyle/>
          <a:p>
            <a:r>
              <a:rPr lang="en-US" b="1" dirty="0"/>
              <a:t>Stack Attack</a:t>
            </a:r>
          </a:p>
        </p:txBody>
      </p:sp>
      <p:sp>
        <p:nvSpPr>
          <p:cNvPr id="3" name="Slide Number Placeholder 2"/>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2138944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a:t>Run Example Code</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106527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4082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 Code</a:t>
            </a:r>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 {</a:t>
            </a:r>
          </a:p>
          <a:p>
            <a:pPr marL="457200" indent="-457200">
              <a:lnSpc>
                <a:spcPct val="120000"/>
              </a:lnSpc>
              <a:spcBef>
                <a:spcPts val="0"/>
              </a:spcBef>
              <a:buFont typeface="+mj-lt"/>
              <a:buAutoNum type="arabicPeriod"/>
            </a:pPr>
            <a:r>
              <a:rPr lang="en-US" dirty="0"/>
              <a:t>  char buff [ 15 ]; </a:t>
            </a:r>
            <a:r>
              <a:rPr lang="en-US" dirty="0" err="1"/>
              <a:t>int</a:t>
            </a:r>
            <a:r>
              <a:rPr lang="en-US" dirty="0"/>
              <a:t> ace = 0;</a:t>
            </a:r>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p>
          <a:p>
            <a:pPr marL="457200" indent="-457200">
              <a:lnSpc>
                <a:spcPct val="120000"/>
              </a:lnSpc>
              <a:spcBef>
                <a:spcPts val="0"/>
              </a:spcBef>
              <a:buFont typeface="+mj-lt"/>
              <a:buAutoNum type="arabicPeriod"/>
            </a:pPr>
            <a:r>
              <a:rPr lang="en-US" dirty="0"/>
              <a:t>  if ( </a:t>
            </a:r>
            <a:r>
              <a:rPr lang="en-US" dirty="0" err="1"/>
              <a:t>strcmp</a:t>
            </a:r>
            <a:r>
              <a:rPr lang="en-US" dirty="0"/>
              <a:t> ( buff, "imps" ) ) {</a:t>
            </a:r>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buff, ace ); }</a:t>
            </a:r>
          </a:p>
          <a:p>
            <a:pPr marL="457200" indent="-457200">
              <a:lnSpc>
                <a:spcPct val="120000"/>
              </a:lnSpc>
              <a:spcBef>
                <a:spcPts val="0"/>
              </a:spcBef>
              <a:buFont typeface="+mj-lt"/>
              <a:buAutoNum type="arabicPeriod"/>
            </a:pPr>
            <a:r>
              <a:rPr lang="en-US" dirty="0"/>
              <a:t>  else  { </a:t>
            </a:r>
            <a:r>
              <a:rPr lang="en-US" dirty="0" err="1"/>
              <a:t>printf</a:t>
            </a:r>
            <a:r>
              <a:rPr lang="en-US" dirty="0"/>
              <a:t> ( "Correct! \n") ; ace = 1; }</a:t>
            </a:r>
          </a:p>
          <a:p>
            <a:pPr marL="457200" indent="-457200">
              <a:lnSpc>
                <a:spcPct val="120000"/>
              </a:lnSpc>
              <a:spcBef>
                <a:spcPts val="0"/>
              </a:spcBef>
              <a:buFont typeface="+mj-lt"/>
              <a:buAutoNum type="arabicPeriod"/>
            </a:pPr>
            <a:r>
              <a:rPr lang="en-US" dirty="0"/>
              <a:t>  if ( ace ) {  </a:t>
            </a:r>
            <a:r>
              <a:rPr lang="en-US" dirty="0" err="1"/>
              <a:t>printf</a:t>
            </a:r>
            <a:r>
              <a:rPr lang="en-US" dirty="0"/>
              <a:t> ( "You get an A! \n" ); }</a:t>
            </a:r>
          </a:p>
          <a:p>
            <a:pPr marL="457200" indent="-457200">
              <a:lnSpc>
                <a:spcPct val="120000"/>
              </a:lnSpc>
              <a:spcBef>
                <a:spcPts val="0"/>
              </a:spcBef>
              <a:buFont typeface="+mj-lt"/>
              <a:buAutoNum type="arabicPeriod"/>
            </a:pPr>
            <a:r>
              <a:rPr lang="en-US" dirty="0"/>
              <a:t>  return 0; }</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a:solidFill>
                  <a:srgbClr val="000000"/>
                </a:solidFill>
              </a:rPr>
              <a:t>}</a:t>
            </a:r>
            <a:r>
              <a:rPr lang="en-US" sz="4000" dirty="0">
                <a:solidFill>
                  <a:srgbClr val="000000"/>
                </a:solidFill>
              </a:rPr>
              <a:t> </a:t>
            </a:r>
            <a:r>
              <a:rPr lang="en-US" sz="2400" dirty="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361123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159126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998449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Target</a:t>
            </a:r>
          </a:p>
        </p:txBody>
      </p:sp>
      <p:sp>
        <p:nvSpPr>
          <p:cNvPr id="3" name="Slide Number Placeholder 2"/>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808874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traffic</a:t>
            </a:r>
          </a:p>
          <a:p>
            <a:pPr marL="457200" lvl="0" indent="-228600" rtl="0">
              <a:lnSpc>
                <a:spcPct val="100000"/>
              </a:lnSpc>
              <a:spcBef>
                <a:spcPts val="0"/>
              </a:spcBef>
            </a:pPr>
            <a:r>
              <a:rPr lang="en" dirty="0"/>
              <a:t>If victim has to filter attack, it’s too late</a:t>
            </a:r>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not</a:t>
            </a:r>
            <a:r>
              <a:rPr lang="en-US" dirty="0"/>
              <a:t> </a:t>
            </a:r>
            <a:r>
              <a:rPr lang="en" dirty="0"/>
              <a:t>pay 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24</a:t>
            </a:fld>
            <a:endParaRPr lang="en"/>
          </a:p>
        </p:txBody>
      </p:sp>
      <p:sp>
        <p:nvSpPr>
          <p:cNvPr id="3" name="Footer Placeholder 2"/>
          <p:cNvSpPr>
            <a:spLocks noGrp="1"/>
          </p:cNvSpPr>
          <p:nvPr>
            <p:ph type="ftr" sz="quarter" idx="11"/>
          </p:nvPr>
        </p:nvSpPr>
        <p:spPr/>
        <p:txBody>
          <a:bodyPr/>
          <a:lstStyle/>
          <a:p>
            <a:r>
              <a:rPr lang="sk-SK"/>
              <a:t>© 2021 Keith A. Pray</a:t>
            </a:r>
            <a:endParaRPr lang="en-US"/>
          </a:p>
        </p:txBody>
      </p:sp>
    </p:spTree>
    <p:extLst>
      <p:ext uri="{BB962C8B-B14F-4D97-AF65-F5344CB8AC3E}">
        <p14:creationId xmlns:p14="http://schemas.microsoft.com/office/powerpoint/2010/main" val="1600300821"/>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this</a:t>
            </a:r>
            <a:endParaRPr lang="en-US" dirty="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configuration</a:t>
            </a:r>
          </a:p>
        </p:txBody>
      </p:sp>
      <p:sp>
        <p:nvSpPr>
          <p:cNvPr id="4" name="Content Placeholder 3"/>
          <p:cNvSpPr>
            <a:spLocks noGrp="1"/>
          </p:cNvSpPr>
          <p:nvPr>
            <p:ph sz="half" idx="2"/>
          </p:nvPr>
        </p:nvSpPr>
        <p:spPr/>
        <p:txBody>
          <a:bodyPr/>
          <a:lstStyle/>
          <a:p>
            <a:pPr marL="457200" lvl="0" indent="-228600">
              <a:spcBef>
                <a:spcPts val="0"/>
              </a:spcBef>
            </a:pPr>
            <a:r>
              <a:rPr lang="en" dirty="0"/>
              <a:t>Ingress/egress filtering will reduce effect</a:t>
            </a:r>
          </a:p>
        </p:txBody>
      </p:sp>
      <p:sp>
        <p:nvSpPr>
          <p:cNvPr id="3" name="Footer Placeholder 2"/>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25</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913482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a:ea typeface="ＭＳ Ｐゴシック" charset="-128"/>
                <a:cs typeface="ＭＳ Ｐゴシック" charset="-128"/>
              </a:rPr>
              <a:t>Trojan Horse</a:t>
            </a:r>
          </a:p>
          <a:p>
            <a:pPr eaLnBrk="1" hangingPunct="1"/>
            <a:r>
              <a:rPr lang="en-US" dirty="0">
                <a:ea typeface="ＭＳ Ｐゴシック" charset="-128"/>
                <a:cs typeface="ＭＳ Ｐゴシック" charset="-128"/>
              </a:rPr>
              <a:t>Virus</a:t>
            </a:r>
          </a:p>
          <a:p>
            <a:pPr eaLnBrk="1" hangingPunct="1"/>
            <a:r>
              <a:rPr lang="en-US" dirty="0">
                <a:ea typeface="ＭＳ Ｐゴシック" charset="-128"/>
                <a:cs typeface="ＭＳ Ｐゴシック" charset="-128"/>
              </a:rPr>
              <a:t>Worm</a:t>
            </a:r>
          </a:p>
          <a:p>
            <a:pPr eaLnBrk="1" hangingPunct="1"/>
            <a:r>
              <a:rPr lang="en-US" dirty="0">
                <a:ea typeface="ＭＳ Ｐゴシック" charset="-128"/>
                <a:cs typeface="ＭＳ Ｐゴシック" charset="-128"/>
              </a:rPr>
              <a:t>Bot Network</a:t>
            </a:r>
          </a:p>
          <a:p>
            <a:pPr eaLnBrk="1" hangingPunct="1"/>
            <a:r>
              <a:rPr lang="en-US" dirty="0">
                <a:ea typeface="ＭＳ Ｐゴシック" charset="-128"/>
                <a:cs typeface="ＭＳ Ｐゴシック" charset="-128"/>
              </a:rPr>
              <a:t>Buffer Overrun </a:t>
            </a:r>
          </a:p>
          <a:p>
            <a:pPr eaLnBrk="1" hangingPunct="1"/>
            <a:r>
              <a:rPr lang="en-US" dirty="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a:ea typeface="ＭＳ Ｐゴシック" charset="-128"/>
                <a:cs typeface="ＭＳ Ｐゴシック" charset="-128"/>
              </a:rPr>
              <a:t>How do they work?</a:t>
            </a:r>
          </a:p>
          <a:p>
            <a:r>
              <a:rPr lang="en-US">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sk-SK"/>
              <a:t>© 2021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2152332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2363850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p>
          <a:p>
            <a:pPr lvl="1"/>
            <a:r>
              <a:rPr lang="en-US" dirty="0"/>
              <a:t>40 years ago?</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162005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10" name="Picture 9"/>
          <p:cNvPicPr>
            <a:picLocks noChangeAspect="1"/>
          </p:cNvPicPr>
          <p:nvPr/>
        </p:nvPicPr>
        <p:blipFill>
          <a:blip r:embed="rId3"/>
          <a:stretch>
            <a:fillRect/>
          </a:stretch>
        </p:blipFill>
        <p:spPr>
          <a:xfrm>
            <a:off x="3454400" y="361950"/>
            <a:ext cx="5689600" cy="3479800"/>
          </a:xfrm>
          <a:prstGeom prst="rect">
            <a:avLst/>
          </a:prstGeom>
        </p:spPr>
      </p:pic>
      <p:sp>
        <p:nvSpPr>
          <p:cNvPr id="11" name="TextBox 10"/>
          <p:cNvSpPr txBox="1"/>
          <p:nvPr/>
        </p:nvSpPr>
        <p:spPr>
          <a:xfrm>
            <a:off x="5725576" y="3849458"/>
            <a:ext cx="3502882"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/538/ (2010-11-14)</a:t>
            </a:r>
          </a:p>
        </p:txBody>
      </p:sp>
      <p:pic>
        <p:nvPicPr>
          <p:cNvPr id="2050" name="Picture 2" descr="Exploits of a Mom">
            <a:extLst>
              <a:ext uri="{FF2B5EF4-FFF2-40B4-BE49-F238E27FC236}">
                <a16:creationId xmlns:a16="http://schemas.microsoft.com/office/drawing/2014/main" id="{7E8B7E1D-AAD2-C74E-9D88-347B98127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0" y="3267577"/>
            <a:ext cx="5536019" cy="17040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B73FC5-CBB0-164B-8D37-2C240CA97E79}"/>
              </a:ext>
            </a:extLst>
          </p:cNvPr>
          <p:cNvSpPr txBox="1"/>
          <p:nvPr/>
        </p:nvSpPr>
        <p:spPr>
          <a:xfrm>
            <a:off x="5477540" y="4670470"/>
            <a:ext cx="3507370"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/327/ (2007-10-10)</a:t>
            </a:r>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2537789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2764394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32</a:t>
            </a:fld>
            <a:endParaRPr lang="en-US"/>
          </a:p>
        </p:txBody>
      </p:sp>
    </p:spTree>
    <p:extLst>
      <p:ext uri="{BB962C8B-B14F-4D97-AF65-F5344CB8AC3E}">
        <p14:creationId xmlns:p14="http://schemas.microsoft.com/office/powerpoint/2010/main" val="807689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251593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4C08A3-2E22-BC41-B6CE-060FE9056722}"/>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A027194A-2C8C-B24C-8508-6E2F814C4AA5}"/>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6" name="Picture 5">
            <a:extLst>
              <a:ext uri="{FF2B5EF4-FFF2-40B4-BE49-F238E27FC236}">
                <a16:creationId xmlns:a16="http://schemas.microsoft.com/office/drawing/2014/main" id="{F264E5C5-0925-B24B-ADAD-72E709EE4448}"/>
              </a:ext>
            </a:extLst>
          </p:cNvPr>
          <p:cNvPicPr>
            <a:picLocks noChangeAspect="1"/>
          </p:cNvPicPr>
          <p:nvPr/>
        </p:nvPicPr>
        <p:blipFill>
          <a:blip r:embed="rId3"/>
          <a:stretch>
            <a:fillRect/>
          </a:stretch>
        </p:blipFill>
        <p:spPr>
          <a:xfrm>
            <a:off x="1519506" y="320934"/>
            <a:ext cx="6104988" cy="5370739"/>
          </a:xfrm>
          <a:prstGeom prst="rect">
            <a:avLst/>
          </a:prstGeom>
        </p:spPr>
      </p:pic>
      <p:sp>
        <p:nvSpPr>
          <p:cNvPr id="7" name="TextBox 6">
            <a:extLst>
              <a:ext uri="{FF2B5EF4-FFF2-40B4-BE49-F238E27FC236}">
                <a16:creationId xmlns:a16="http://schemas.microsoft.com/office/drawing/2014/main" id="{B4F6EF76-1FC3-DE41-8ABB-F47A1D085C3B}"/>
              </a:ext>
            </a:extLst>
          </p:cNvPr>
          <p:cNvSpPr txBox="1"/>
          <p:nvPr/>
        </p:nvSpPr>
        <p:spPr>
          <a:xfrm rot="16200000">
            <a:off x="5301196" y="2644233"/>
            <a:ext cx="4863581" cy="216982"/>
          </a:xfrm>
          <a:prstGeom prst="rect">
            <a:avLst/>
          </a:prstGeom>
          <a:noFill/>
        </p:spPr>
        <p:txBody>
          <a:bodyPr wrap="square" rtlCol="0">
            <a:spAutoFit/>
          </a:bodyPr>
          <a:lstStyle/>
          <a:p>
            <a:pPr>
              <a:lnSpc>
                <a:spcPct val="90000"/>
              </a:lnSpc>
            </a:pPr>
            <a:r>
              <a:rPr lang="en-US" sz="900" dirty="0"/>
              <a:t>https://cointelegraph.com/storage/uploads/view/5e8f6e0d3a029807dfe181dc3d160cf0.png</a:t>
            </a:r>
          </a:p>
        </p:txBody>
      </p:sp>
    </p:spTree>
    <p:extLst>
      <p:ext uri="{BB962C8B-B14F-4D97-AF65-F5344CB8AC3E}">
        <p14:creationId xmlns:p14="http://schemas.microsoft.com/office/powerpoint/2010/main" val="44197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323 Interesting to compare password guidance over the years.</a:t>
            </a:r>
          </a:p>
          <a:p>
            <a:r>
              <a:rPr lang="en-US" dirty="0"/>
              <a:t>pp. 325 plenty not sent with HTTP </a:t>
            </a:r>
          </a:p>
          <a:p>
            <a:r>
              <a:rPr lang="en-US" dirty="0"/>
              <a:t>pp. 328 Getting on TV much more difficult than releasing software</a:t>
            </a:r>
          </a:p>
          <a:p>
            <a:r>
              <a:rPr lang="en-US" dirty="0"/>
              <a:t>pp. 330 Virus could be new</a:t>
            </a:r>
          </a:p>
          <a:p>
            <a:r>
              <a:rPr lang="en-US" dirty="0"/>
              <a:t>pp. 332 Goals include infect 3 machine per LAN and as many computers as possible? Never make last minute changes before release. Were they related to the defects?</a:t>
            </a:r>
          </a:p>
          <a:p>
            <a:r>
              <a:rPr lang="en-US" dirty="0"/>
              <a:t>pp. 333 Testing w/out DEBUG often neglected</a:t>
            </a:r>
          </a:p>
        </p:txBody>
      </p:sp>
      <p:sp>
        <p:nvSpPr>
          <p:cNvPr id="11" name="Content Placeholder 10"/>
          <p:cNvSpPr>
            <a:spLocks noGrp="1"/>
          </p:cNvSpPr>
          <p:nvPr>
            <p:ph sz="half" idx="2"/>
          </p:nvPr>
        </p:nvSpPr>
        <p:spPr/>
        <p:txBody>
          <a:bodyPr>
            <a:normAutofit fontScale="85000" lnSpcReduction="10000"/>
          </a:bodyPr>
          <a:lstStyle/>
          <a:p>
            <a:r>
              <a:rPr lang="en-US" dirty="0"/>
              <a:t>pp. 335 Do people use the Internet as an experimental laboratory these days? Shutdown right after booting, “benign” doesn’t seem like the right word.</a:t>
            </a:r>
          </a:p>
          <a:p>
            <a:r>
              <a:rPr lang="en-US" dirty="0"/>
              <a:t>pp. 337 “send reports back to a </a:t>
            </a:r>
            <a:r>
              <a:rPr lang="en-US" b="1" dirty="0"/>
              <a:t>host</a:t>
            </a:r>
            <a:r>
              <a:rPr lang="en-US" dirty="0"/>
              <a:t> computer”?</a:t>
            </a:r>
          </a:p>
          <a:p>
            <a:r>
              <a:rPr lang="en-US" dirty="0"/>
              <a:t>pp. 338 Firewalls often not running on same machine as malware, routers?</a:t>
            </a:r>
          </a:p>
          <a:p>
            <a:r>
              <a:rPr lang="en-US" dirty="0"/>
              <a:t>pp. 339 Have 2003 fears of cyber terrorist attacks been realized?</a:t>
            </a:r>
          </a:p>
          <a:p>
            <a:r>
              <a:rPr lang="en-US" dirty="0"/>
              <a:t>pp. 347 How is online voting a moral issue?</a:t>
            </a:r>
          </a:p>
          <a:p>
            <a:r>
              <a:rPr lang="en-US" dirty="0"/>
              <a:t>End of Chapter questions: 14. 25. 29.</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a:xfrm>
            <a:off x="685800" y="1352551"/>
            <a:ext cx="7772400" cy="3352800"/>
          </a:xfrm>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(a minor)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1 Page Paper 1/2</a:t>
            </a:r>
          </a:p>
        </p:txBody>
      </p:sp>
      <p:sp>
        <p:nvSpPr>
          <p:cNvPr id="3" name="Content Placeholder 2"/>
          <p:cNvSpPr>
            <a:spLocks noGrp="1"/>
          </p:cNvSpPr>
          <p:nvPr>
            <p:ph idx="1"/>
          </p:nvPr>
        </p:nvSpPr>
        <p:spPr/>
        <p:txBody>
          <a:bodyPr>
            <a:normAutofit fontScale="92500" lnSpcReduction="10000"/>
          </a:bodyPr>
          <a:lstStyle/>
          <a:p>
            <a:r>
              <a:rPr lang="en-US" sz="1800" dirty="0"/>
              <a:t>Research testing, decide on test strategy, test the given code</a:t>
            </a:r>
          </a:p>
          <a:p>
            <a:r>
              <a:rPr lang="en-US" sz="1800" dirty="0"/>
              <a:t>There are major and minor defects to find</a:t>
            </a:r>
          </a:p>
          <a:p>
            <a:r>
              <a:rPr lang="en-US" sz="1800" dirty="0"/>
              <a:t>Once testing is done write paper with conclusion: Testing strategy was adequate</a:t>
            </a:r>
          </a:p>
          <a:p>
            <a:r>
              <a:rPr lang="en-US" sz="1800" dirty="0"/>
              <a:t>Things that might be useful in your argument:</a:t>
            </a:r>
          </a:p>
          <a:p>
            <a:pPr lvl="1"/>
            <a:r>
              <a:rPr lang="en-US" sz="1600" dirty="0"/>
              <a:t>Rationale for testing strategy used </a:t>
            </a:r>
            <a:r>
              <a:rPr lang="en-US" sz="1600" b="1" dirty="0"/>
              <a:t>(use data, high quality sources)</a:t>
            </a:r>
          </a:p>
          <a:p>
            <a:pPr lvl="1"/>
            <a:r>
              <a:rPr lang="en-US" sz="1600" dirty="0"/>
              <a:t>Explanations of defects found </a:t>
            </a:r>
            <a:r>
              <a:rPr lang="en-US" sz="1600" b="1" dirty="0"/>
              <a:t>(use data, high quality sources)</a:t>
            </a:r>
          </a:p>
          <a:p>
            <a:pPr lvl="1"/>
            <a:r>
              <a:rPr lang="en-US" sz="1600" dirty="0"/>
              <a:t>How to fix them </a:t>
            </a:r>
            <a:r>
              <a:rPr lang="en-US" sz="1600" b="1" dirty="0"/>
              <a:t>(use data, high quality sources)</a:t>
            </a:r>
          </a:p>
          <a:p>
            <a:pPr lvl="1"/>
            <a:r>
              <a:rPr lang="en-US" sz="1600" dirty="0"/>
              <a:t>Consequences of leaving defects in production code </a:t>
            </a:r>
            <a:r>
              <a:rPr lang="en-US" sz="1600" b="1" dirty="0"/>
              <a:t>(use data, high quality sources)</a:t>
            </a:r>
          </a:p>
          <a:p>
            <a:r>
              <a:rPr lang="en-US" sz="1800" dirty="0"/>
              <a:t>Weakness in testing strategy as counter point </a:t>
            </a:r>
            <a:r>
              <a:rPr lang="en-US" sz="1800" b="1" dirty="0"/>
              <a:t>(use data, high quality source)</a:t>
            </a:r>
          </a:p>
          <a:p>
            <a:r>
              <a:rPr lang="en-US" sz="1800" dirty="0"/>
              <a:t>Working example: </a:t>
            </a:r>
            <a:r>
              <a:rPr lang="en-US" sz="1800" dirty="0">
                <a:hlinkClick r:id="rId3"/>
              </a:rPr>
              <a:t>http://socialimps.keithpray.net/assignments/Test_Sales_Fun</a:t>
            </a:r>
            <a:endParaRPr lang="en-US" sz="1800"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2/2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a:t>    </a:t>
            </a:r>
            <a:r>
              <a:rPr lang="en-US" dirty="0" err="1"/>
              <a:t>NumberFormat</a:t>
            </a:r>
            <a:r>
              <a:rPr lang="en-US" dirty="0"/>
              <a:t> </a:t>
            </a:r>
            <a:r>
              <a:rPr lang="en-US" dirty="0" err="1"/>
              <a:t>numberFormat</a:t>
            </a:r>
            <a:r>
              <a:rPr lang="en-US" dirty="0"/>
              <a:t> = </a:t>
            </a:r>
            <a:r>
              <a:rPr lang="en-US" dirty="0" err="1"/>
              <a:t>NumberFormat.getCurrencyInstance</a:t>
            </a:r>
            <a:r>
              <a:rPr lang="en-US" dirty="0"/>
              <a:t>(); </a:t>
            </a:r>
          </a:p>
          <a:p>
            <a:pPr marL="457200" indent="-457200">
              <a:lnSpc>
                <a:spcPct val="120000"/>
              </a:lnSpc>
              <a:spcBef>
                <a:spcPts val="0"/>
              </a:spcBef>
              <a:buFont typeface="+mj-lt"/>
              <a:buAutoNum type="arabicPeriod"/>
            </a:pPr>
            <a:r>
              <a:rPr lang="en-US" dirty="0"/>
              <a:t>    </a:t>
            </a:r>
            <a:r>
              <a:rPr lang="en-US" dirty="0" err="1"/>
              <a:t>System.out.println</a:t>
            </a:r>
            <a:r>
              <a:rPr lang="en-US" dirty="0"/>
              <a:t> ( "Subtotal : " + </a:t>
            </a:r>
            <a:r>
              <a:rPr lang="en-US" dirty="0" err="1"/>
              <a:t>numberFormat.format</a:t>
            </a:r>
            <a:r>
              <a:rPr lang="en-US" dirty="0"/>
              <a:t> ( amount ) ); </a:t>
            </a:r>
          </a:p>
          <a:p>
            <a:pPr marL="457200" indent="-457200">
              <a:lnSpc>
                <a:spcPct val="120000"/>
              </a:lnSpc>
              <a:spcBef>
                <a:spcPts val="0"/>
              </a:spcBef>
              <a:buFont typeface="+mj-lt"/>
              <a:buAutoNum type="arabicPeriod"/>
            </a:pPr>
            <a:r>
              <a:rPr lang="en-US" dirty="0"/>
              <a:t>    </a:t>
            </a:r>
            <a:r>
              <a:rPr lang="en-US" dirty="0" err="1"/>
              <a:t>System.out.println</a:t>
            </a:r>
            <a:r>
              <a:rPr lang="en-US" dirty="0"/>
              <a:t> ( "Discount : " + </a:t>
            </a:r>
            <a:r>
              <a:rPr lang="en-US" dirty="0" err="1"/>
              <a:t>numberFormat.format</a:t>
            </a:r>
            <a:r>
              <a:rPr lang="en-US" dirty="0"/>
              <a:t> ( discount ) ); </a:t>
            </a:r>
          </a:p>
          <a:p>
            <a:pPr marL="457200" indent="-457200">
              <a:lnSpc>
                <a:spcPct val="120000"/>
              </a:lnSpc>
              <a:spcBef>
                <a:spcPts val="0"/>
              </a:spcBef>
              <a:buFont typeface="+mj-lt"/>
              <a:buAutoNum type="arabicPeriod"/>
            </a:pPr>
            <a:r>
              <a:rPr lang="en-US" dirty="0"/>
              <a:t>    </a:t>
            </a:r>
            <a:r>
              <a:rPr lang="en-US" dirty="0" err="1"/>
              <a:t>System.out.println</a:t>
            </a:r>
            <a:r>
              <a:rPr lang="en-US" dirty="0"/>
              <a:t> ( "Total : " + </a:t>
            </a:r>
            <a:r>
              <a:rPr lang="en-US" dirty="0" err="1"/>
              <a:t>numberFormat.format</a:t>
            </a:r>
            <a:r>
              <a:rPr lang="en-US" dirty="0"/>
              <a:t> ( total ) ); </a:t>
            </a:r>
          </a:p>
          <a:p>
            <a:pPr marL="457200" indent="-457200">
              <a:lnSpc>
                <a:spcPct val="120000"/>
              </a:lnSpc>
              <a:spcBef>
                <a:spcPts val="0"/>
              </a:spcBef>
              <a:buFont typeface="+mj-lt"/>
              <a:buAutoNum type="arabicPeriod"/>
            </a:pPr>
            <a:r>
              <a:rPr lang="en-US" dirty="0"/>
              <a:t>    </a:t>
            </a:r>
            <a:r>
              <a:rPr lang="en-US" dirty="0" err="1"/>
              <a:t>System.out.println</a:t>
            </a:r>
            <a:r>
              <a:rPr lang="en-US" dirty="0"/>
              <a:t> ( "Tax : " + </a:t>
            </a:r>
            <a:r>
              <a:rPr lang="en-US" dirty="0" err="1"/>
              <a:t>numberFormat.format</a:t>
            </a:r>
            <a:r>
              <a:rPr lang="en-US" dirty="0"/>
              <a:t> ( tax ) ); </a:t>
            </a:r>
          </a:p>
          <a:p>
            <a:pPr marL="457200" indent="-457200">
              <a:lnSpc>
                <a:spcPct val="120000"/>
              </a:lnSpc>
              <a:spcBef>
                <a:spcPts val="0"/>
              </a:spcBef>
              <a:buFont typeface="+mj-lt"/>
              <a:buAutoNum type="arabicPeriod"/>
            </a:pPr>
            <a:r>
              <a:rPr lang="en-US" dirty="0"/>
              <a:t>    </a:t>
            </a:r>
            <a:r>
              <a:rPr lang="en-US" dirty="0" err="1"/>
              <a:t>System.out.println</a:t>
            </a:r>
            <a:r>
              <a:rPr lang="en-US" dirty="0"/>
              <a:t> ( "</a:t>
            </a:r>
            <a:r>
              <a:rPr lang="en-US" dirty="0" err="1"/>
              <a:t>Tax+Total</a:t>
            </a:r>
            <a:r>
              <a:rPr lang="en-US" dirty="0"/>
              <a:t>: " + </a:t>
            </a:r>
            <a:r>
              <a:rPr lang="en-US" dirty="0" err="1"/>
              <a:t>numberFormat.format</a:t>
            </a:r>
            <a:r>
              <a:rPr lang="en-US" dirty="0"/>
              <a:t> ( </a:t>
            </a:r>
            <a:r>
              <a:rPr lang="en-US" dirty="0" err="1"/>
              <a:t>taxedTotal</a:t>
            </a:r>
            <a:r>
              <a:rPr lang="en-US" dirty="0"/>
              <a:t> ) ); </a:t>
            </a:r>
          </a:p>
          <a:p>
            <a:pPr marL="457200" indent="-457200">
              <a:lnSpc>
                <a:spcPct val="120000"/>
              </a:lnSpc>
              <a:spcBef>
                <a:spcPts val="0"/>
              </a:spcBef>
              <a:buFont typeface="+mj-lt"/>
              <a:buAutoNum type="arabicPeriod"/>
            </a:pPr>
            <a:r>
              <a:rPr lang="en-US" dirty="0"/>
              <a:t>    return </a:t>
            </a:r>
            <a:r>
              <a:rPr lang="en-US" dirty="0" err="1"/>
              <a:t>taxedTotal</a:t>
            </a:r>
            <a:r>
              <a:rPr lang="en-US" dirty="0"/>
              <a:t>;</a:t>
            </a:r>
          </a:p>
          <a:p>
            <a:pPr marL="457200" indent="-457200">
              <a:lnSpc>
                <a:spcPct val="120000"/>
              </a:lnSpc>
              <a:spcBef>
                <a:spcPts val="0"/>
              </a:spcBef>
              <a:buFont typeface="+mj-lt"/>
              <a:buAutoNum type="arabicPeriod"/>
            </a:pPr>
            <a:r>
              <a:rPr lang="en-US" dirty="0"/>
              <a:t>  } </a:t>
            </a:r>
          </a:p>
          <a:p>
            <a:pPr marL="457200" indent="-457200">
              <a:lnSpc>
                <a:spcPct val="120000"/>
              </a:lnSpc>
              <a:spcBef>
                <a:spcPts val="0"/>
              </a:spcBef>
              <a:buFont typeface="+mj-lt"/>
              <a:buAutoNum type="arabicPeriod"/>
            </a:pPr>
            <a:r>
              <a:rPr lang="en-US" dirty="0"/>
              <a: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a:solidFill>
                  <a:srgbClr val="000000"/>
                </a:solidFill>
              </a:rPr>
              <a:t>}</a:t>
            </a:r>
            <a:r>
              <a:rPr lang="en-US" sz="8800" dirty="0">
                <a:solidFill>
                  <a:srgbClr val="000000"/>
                </a:solidFill>
              </a:rPr>
              <a:t> </a:t>
            </a:r>
            <a:r>
              <a:rPr lang="en-US" sz="3200" dirty="0">
                <a:solidFill>
                  <a:srgbClr val="000000"/>
                </a:solidFill>
              </a:rPr>
              <a:t>Lines of interest</a:t>
            </a:r>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57480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66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38079</TotalTime>
  <Words>3860</Words>
  <Application>Microsoft Macintosh PowerPoint</Application>
  <PresentationFormat>On-screen Show (16:9)</PresentationFormat>
  <Paragraphs>510</Paragraphs>
  <Slides>33</Slides>
  <Notes>31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Calibri</vt:lpstr>
      <vt:lpstr>Cambria</vt:lpstr>
      <vt:lpstr>Wingdings</vt:lpstr>
      <vt:lpstr>Red Radial 16x9</vt:lpstr>
      <vt:lpstr>Class 8 Crime</vt:lpstr>
      <vt:lpstr>what works well Online With Zoom</vt:lpstr>
      <vt:lpstr>Overview</vt:lpstr>
      <vt:lpstr>PowerPoint Presentation</vt:lpstr>
      <vt:lpstr>My Reading Notes</vt:lpstr>
      <vt:lpstr>Group Quiz</vt:lpstr>
      <vt:lpstr>Assignment Code Testing 1 Page Paper 1/2</vt:lpstr>
      <vt:lpstr>Assignment Code Testing 2/2</vt:lpstr>
      <vt:lpstr>Overview</vt:lpstr>
      <vt:lpstr>Ransomware and Government Response</vt:lpstr>
      <vt:lpstr>What is ransomware?</vt:lpstr>
      <vt:lpstr>WHO is AFFECTED?</vt:lpstr>
      <vt:lpstr>What to do if you are attacked</vt:lpstr>
      <vt:lpstr>Why you may not want to listen to the FBI</vt:lpstr>
      <vt:lpstr>DO not report the incident</vt:lpstr>
      <vt:lpstr>References</vt:lpstr>
      <vt:lpstr>Class 8 The End</vt:lpstr>
      <vt:lpstr>Buffer Overrun</vt:lpstr>
      <vt:lpstr>Run Example Code</vt:lpstr>
      <vt:lpstr>Buffer Overrun Code</vt:lpstr>
      <vt:lpstr>TCP Three-way Handshake</vt:lpstr>
      <vt:lpstr>SYN Flood Attack</vt:lpstr>
      <vt:lpstr>Ping Attack</vt:lpstr>
      <vt:lpstr>What is Denial of Service (DoS)</vt:lpstr>
      <vt:lpstr>Distributed DoS Vectors</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497</cp:revision>
  <dcterms:created xsi:type="dcterms:W3CDTF">2014-08-25T02:19:16Z</dcterms:created>
  <dcterms:modified xsi:type="dcterms:W3CDTF">2022-04-08T22:14:09Z</dcterms:modified>
</cp:coreProperties>
</file>