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6" r:id="rId2"/>
    <p:sldId id="315" r:id="rId3"/>
    <p:sldId id="259" r:id="rId4"/>
    <p:sldId id="334"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335" r:id="rId21"/>
    <p:sldId id="268" r:id="rId22"/>
    <p:sldId id="270" r:id="rId23"/>
    <p:sldId id="273" r:id="rId24"/>
    <p:sldId id="272" r:id="rId25"/>
    <p:sldId id="336" r:id="rId26"/>
    <p:sldId id="26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15"/>
            <p14:sldId id="259"/>
            <p14:sldId id="334"/>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5"/>
            <p14:sldId id="268"/>
            <p14:sldId id="270"/>
            <p14:sldId id="273"/>
            <p14:sldId id="272"/>
            <p14:sldId id="336"/>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74725" autoAdjust="0"/>
  </p:normalViewPr>
  <p:slideViewPr>
    <p:cSldViewPr snapToGrid="0" snapToObjects="1">
      <p:cViewPr varScale="1">
        <p:scale>
          <a:sx n="124" d="100"/>
          <a:sy n="124" d="100"/>
        </p:scale>
        <p:origin x="1096"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Caleb Scopetski and I will be presenting the topic of the YouTube copyright system and how it can be abused to infringe on fair use.</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624129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ContentID</a:t>
            </a:r>
            <a:r>
              <a:rPr lang="en-US" dirty="0"/>
              <a:t> main source of copyright identification and claims (99% 722 mil)</a:t>
            </a:r>
          </a:p>
          <a:p>
            <a:r>
              <a:rPr lang="en-US" dirty="0"/>
              <a:t>- Automated system that specific copyright holders (large corporations) use to identify their content in other videos</a:t>
            </a:r>
          </a:p>
          <a:p>
            <a:pPr marL="171450" indent="-171450">
              <a:buFontTx/>
              <a:buChar char="-"/>
            </a:pPr>
            <a:r>
              <a:rPr lang="en-US" dirty="0"/>
              <a:t>block, monetize, track</a:t>
            </a:r>
          </a:p>
          <a:p>
            <a:pPr marL="171450" indent="-171450">
              <a:buFontTx/>
              <a:buChar char="-"/>
            </a:pPr>
            <a:r>
              <a:rPr lang="en-US" dirty="0"/>
              <a:t>Good idea on paper, allows copyright holders to protect intellectual property </a:t>
            </a:r>
          </a:p>
          <a:p>
            <a:pPr marL="171450" indent="-171450">
              <a:buFontTx/>
              <a:buChar char="-"/>
            </a:pPr>
            <a:r>
              <a:rPr lang="en-US" dirty="0"/>
              <a:t>bad implementation, doesn’t take context (fair use) into account </a:t>
            </a:r>
          </a:p>
          <a:p>
            <a:pPr marL="171450" indent="-171450">
              <a:buFontTx/>
              <a:buChar char="-"/>
            </a:pPr>
            <a:r>
              <a:rPr lang="en-US" dirty="0" err="1"/>
              <a:t>ContentID</a:t>
            </a:r>
            <a:r>
              <a:rPr lang="en-US" dirty="0"/>
              <a:t> is just an algorithm, for identifying copyrighted material, no way for it to take context/fair use into account</a:t>
            </a:r>
          </a:p>
          <a:p>
            <a:pPr marL="171450" indent="-171450">
              <a:buFontTx/>
              <a:buChar char="-"/>
            </a:pPr>
            <a:r>
              <a:rPr lang="en-US" dirty="0"/>
              <a:t>Transformative content is then copyright claimed</a:t>
            </a:r>
          </a:p>
          <a:p>
            <a:pPr marL="171450" indent="-171450">
              <a:buFontTx/>
              <a:buChar char="-"/>
            </a:pPr>
            <a:r>
              <a:rPr lang="en-US" dirty="0"/>
              <a:t>(</a:t>
            </a:r>
            <a:r>
              <a:rPr lang="en-US" dirty="0" err="1"/>
              <a:t>segway</a:t>
            </a:r>
            <a:r>
              <a:rPr lang="en-US" dirty="0"/>
              <a:t>) Creator has to go through copyright claim dispute process </a:t>
            </a:r>
          </a:p>
          <a:p>
            <a:endParaRPr lang="en-US" dirty="0"/>
          </a:p>
          <a:p>
            <a:r>
              <a:rPr lang="en-US" dirty="0" err="1"/>
              <a:t>Youtube’s</a:t>
            </a:r>
            <a:r>
              <a:rPr lang="en-US" dirty="0"/>
              <a:t> main source of copyright identification and claims is </a:t>
            </a:r>
            <a:r>
              <a:rPr lang="en-US" dirty="0" err="1"/>
              <a:t>ContentID</a:t>
            </a:r>
            <a:r>
              <a:rPr lang="en-US" dirty="0"/>
              <a:t>, 99% of all copyright claims (722 mil) are done through it (as shown in the Figure)[1]. </a:t>
            </a:r>
            <a:r>
              <a:rPr lang="en-US" dirty="0" err="1"/>
              <a:t>ContentID</a:t>
            </a:r>
            <a:r>
              <a:rPr lang="en-US" dirty="0"/>
              <a:t> is an automated system that allows specific copyright owners to identify if their content has been uploaded and manage it. Once a video has been identified to have copyrighted content, the copyright owner is notified and can choose to block the video, monetize the video or just track the video [3]. On paper this sounds great, its a system that allows copyright owners to protect their intellectual property, but </a:t>
            </a:r>
            <a:r>
              <a:rPr lang="en-US" dirty="0" err="1"/>
              <a:t>ContentID</a:t>
            </a:r>
            <a:r>
              <a:rPr lang="en-US" dirty="0"/>
              <a:t> runs into many issues when it comes to fair use. </a:t>
            </a:r>
          </a:p>
          <a:p>
            <a:endParaRPr lang="en-US" dirty="0"/>
          </a:p>
          <a:p>
            <a:r>
              <a:rPr lang="en-US" dirty="0" err="1"/>
              <a:t>ContentID</a:t>
            </a:r>
            <a:r>
              <a:rPr lang="en-US" dirty="0"/>
              <a:t> is just an algorithm for identifying pieces of copyrighted content, it does not/ cannot consider some of the more opinionated factors of fair use like “the purpose and character of the use” aka is the content transformative. This leads to videos that use copyrighted content </a:t>
            </a:r>
            <a:r>
              <a:rPr lang="en-US" dirty="0" err="1"/>
              <a:t>transformatively</a:t>
            </a:r>
            <a:r>
              <a:rPr lang="en-US" dirty="0"/>
              <a:t> being flagged as containing copyrighted content. This automatically results in the video either being blocked or demonetized (fully or partially) depending on the settings the copyright owner chose [4]. </a:t>
            </a:r>
          </a:p>
          <a:p>
            <a:endParaRPr lang="en-US" dirty="0"/>
          </a:p>
          <a:p>
            <a:r>
              <a:rPr lang="en-US" dirty="0"/>
              <a:t>The creator then must go through the copyright dispute process in order to get their video/monetization back.</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66440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order to get video back, creator must go through the dispute process</a:t>
            </a:r>
          </a:p>
          <a:p>
            <a:pPr marL="628650" lvl="1" indent="-171450">
              <a:buFontTx/>
              <a:buChar char="-"/>
            </a:pPr>
            <a:r>
              <a:rPr lang="en-US" dirty="0"/>
              <a:t>1. claim is filed, creator disputes claim</a:t>
            </a:r>
          </a:p>
          <a:p>
            <a:pPr marL="628650" lvl="1" indent="-171450">
              <a:buFontTx/>
              <a:buChar char="-"/>
            </a:pPr>
            <a:r>
              <a:rPr lang="en-US" dirty="0"/>
              <a:t>2. content owner has 30 days to release or uphold the claim</a:t>
            </a:r>
          </a:p>
          <a:p>
            <a:pPr marL="1085850" lvl="2" indent="-171450">
              <a:buFontTx/>
              <a:buChar char="-"/>
            </a:pPr>
            <a:r>
              <a:rPr lang="en-US" dirty="0"/>
              <a:t>During this period can take monetization or block video (silence video or just take revenue for up to 30 days)</a:t>
            </a:r>
          </a:p>
          <a:p>
            <a:pPr marL="628650" lvl="1" indent="-171450">
              <a:buFontTx/>
              <a:buChar char="-"/>
            </a:pPr>
            <a:r>
              <a:rPr lang="en-US" dirty="0"/>
              <a:t>3. creator can appeal the content owner’s claim again</a:t>
            </a:r>
          </a:p>
          <a:p>
            <a:pPr marL="628650" lvl="1" indent="-171450">
              <a:buFontTx/>
              <a:buChar char="-"/>
            </a:pPr>
            <a:r>
              <a:rPr lang="en-US" dirty="0"/>
              <a:t>4. content owner has another 30 days to release the claim or file copyright takedown notice</a:t>
            </a:r>
          </a:p>
          <a:p>
            <a:pPr marL="1085850" lvl="2" indent="-171450">
              <a:buFontTx/>
              <a:buChar char="-"/>
            </a:pPr>
            <a:r>
              <a:rPr lang="en-US" dirty="0"/>
              <a:t>Strike on channel (3 strikes you’re out)</a:t>
            </a:r>
          </a:p>
          <a:p>
            <a:r>
              <a:rPr lang="en-US" dirty="0"/>
              <a:t>	-   5. if creator disputes copyright takedown, usually taken to court</a:t>
            </a:r>
          </a:p>
          <a:p>
            <a:r>
              <a:rPr lang="en-US" dirty="0"/>
              <a:t>		- copyright owner (big </a:t>
            </a:r>
            <a:r>
              <a:rPr lang="en-US" dirty="0" err="1"/>
              <a:t>corp</a:t>
            </a:r>
            <a:r>
              <a:rPr lang="en-US" dirty="0"/>
              <a:t>) usually has a lot more resources for court than creator </a:t>
            </a:r>
          </a:p>
          <a:p>
            <a:pPr marL="171450" indent="-171450">
              <a:buFontTx/>
              <a:buChar char="-"/>
            </a:pPr>
            <a:r>
              <a:rPr lang="en-US" dirty="0"/>
              <a:t>No punishment for copyright owners falsely taking down/claiming videos</a:t>
            </a:r>
          </a:p>
          <a:p>
            <a:pPr marL="171450" indent="-171450">
              <a:buFontTx/>
              <a:buChar char="-"/>
            </a:pPr>
            <a:r>
              <a:rPr lang="en-US" dirty="0"/>
              <a:t>Creator has a lot to lose</a:t>
            </a:r>
          </a:p>
          <a:p>
            <a:pPr marL="628650" lvl="1" indent="-171450">
              <a:buFontTx/>
              <a:buChar char="-"/>
            </a:pPr>
            <a:r>
              <a:rPr lang="en-US" dirty="0"/>
              <a:t>Time, money, channel, legal</a:t>
            </a:r>
          </a:p>
          <a:p>
            <a:endParaRPr lang="en-US" dirty="0"/>
          </a:p>
          <a:p>
            <a:r>
              <a:rPr lang="en-US" dirty="0"/>
              <a:t>When a creator believes that their video falls under fair use, they must dispute the copyright claim in order to get their video back (Step 2 in the figure). When a dispute is filed, the content owner is notified and can either release the claim or uphold the claim. If the content owner does not respond within 30 days, then the claim is released automatically. During this 30-day period, the video is still either blocked or demonetized (partial/full). This allows content owners to silence videos they do not want to be viewed or take partial to full revenue share from videos that they falsely copyright claimed for up to 30 days, with no punishment [4]. On the other hand, if the content owner decides to uphold the claim, they can do so without review from a neutral third party. If there is no punishment for upholding the claim, what motive would the company have to release it?. The creator is then given a final chance to appeal again (Step 3 in the figure), which repeats the previous process however now the stakes are raised for the creator. The content owner now has the options to release the claim on the video or issue a copyright takedown notice which puts a strike on the channel. </a:t>
            </a:r>
            <a:r>
              <a:rPr lang="en-US" dirty="0" err="1"/>
              <a:t>Youtube</a:t>
            </a:r>
            <a:r>
              <a:rPr lang="en-US" dirty="0"/>
              <a:t> channels are deleted after 3 strikes. YouTube does not punish content owners for false copyright takedowns, so if the content owner decides to falsely takedown the video it is up to the creator to reach out to YouTube support or pursue legal action against the content owner who has more resources at their disposal.</a:t>
            </a:r>
          </a:p>
          <a:p>
            <a:endParaRPr lang="en-US" dirty="0"/>
          </a:p>
          <a:p>
            <a:r>
              <a:rPr lang="en-US" dirty="0"/>
              <a:t>There is no punishment for copyright holders pursuing false claims/takedowns, yet the creator can lose a lot by trying to uphold their video that they created in fair use. This allows copyright holders to silence/hide videos that negatively portray their content or criticize the content.</a:t>
            </a:r>
          </a:p>
          <a:p>
            <a:endParaRPr lang="en-US" dirty="0"/>
          </a:p>
          <a:p>
            <a:r>
              <a:rPr lang="en-US" dirty="0"/>
              <a:t>Figure Source [4]</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853336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-Nikola One truck “fully functioning” actually didn’t work and was rolling down hill</a:t>
            </a:r>
          </a:p>
          <a:p>
            <a:pPr marL="171450" indent="-171450">
              <a:buFontTx/>
              <a:buChar char="-"/>
            </a:pPr>
            <a:r>
              <a:rPr lang="en-US" dirty="0"/>
              <a:t>Creators noticed and made videos using a 10-30 second clip from the 10 minute promotional video</a:t>
            </a:r>
          </a:p>
          <a:p>
            <a:pPr marL="171450" indent="-171450">
              <a:buFontTx/>
              <a:buChar char="-"/>
            </a:pPr>
            <a:r>
              <a:rPr lang="en-US" dirty="0"/>
              <a:t>Creators provided commentary/criticism of the video claiming that the truck was fully functional</a:t>
            </a:r>
          </a:p>
          <a:p>
            <a:pPr marL="171450" indent="-171450">
              <a:buFontTx/>
              <a:buChar char="-"/>
            </a:pPr>
            <a:r>
              <a:rPr lang="en-US" dirty="0"/>
              <a:t>Nikola One used YouTube’s copyright system to identify and block/takedown the videos criticizing Nikola One</a:t>
            </a:r>
          </a:p>
          <a:p>
            <a:pPr marL="171450" indent="-171450">
              <a:buFontTx/>
              <a:buChar char="-"/>
            </a:pPr>
            <a:r>
              <a:rPr lang="en-US" dirty="0"/>
              <a:t>One Youtuber was interviewed and said he was “nervous” about disputing claim because he knew that it could result in legal action/fees and he didn’t have the money/time to battle a large corporation</a:t>
            </a:r>
          </a:p>
          <a:p>
            <a:pPr marL="171450" indent="-171450">
              <a:buFontTx/>
              <a:buChar char="-"/>
            </a:pPr>
            <a:r>
              <a:rPr lang="en-US" dirty="0"/>
              <a:t>Shows how large corporations can abuse YouTube’s copyright system to silence bad press without consequence</a:t>
            </a:r>
          </a:p>
          <a:p>
            <a:pPr marL="0" indent="0">
              <a:buFontTx/>
              <a:buNone/>
            </a:pPr>
            <a:endParaRPr lang="en-US" dirty="0"/>
          </a:p>
          <a:p>
            <a:r>
              <a:rPr lang="en-US" dirty="0"/>
              <a:t>One example of this occurred in 2018, when Nikola announced their Nikola One truck. In their announcement video there was a clip of the “fully functional” truck “driving” when it was actually just rolling down the hill because it wasn’t fully working yet. Many YouTube videos surfaced offering commentary and criticism about the promotional video in fair use, yet Nikola was able to falsely take them down without consequence. One YouTuber was interviewed and stated that he was “too nervous” to challenge the takedown because YouTube says this can result in legal action from the copyright owner. [6]</a:t>
            </a:r>
          </a:p>
          <a:p>
            <a:endParaRPr lang="en-US" dirty="0"/>
          </a:p>
          <a:p>
            <a:r>
              <a:rPr lang="en-US" dirty="0"/>
              <a:t>Copyright owners can use YouTube’s copy strike tool to silence opinions that do not favor them, without consequence. </a:t>
            </a:r>
          </a:p>
          <a:p>
            <a:endParaRPr lang="en-US" dirty="0"/>
          </a:p>
          <a:p>
            <a:r>
              <a:rPr lang="en-US" dirty="0"/>
              <a:t>Figure Source [6]</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98077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used this statistic to prove that false copyrighting was not that big of an issue in their first yearly copyright review</a:t>
            </a:r>
          </a:p>
          <a:p>
            <a:endParaRPr lang="en-US" dirty="0"/>
          </a:p>
          <a:p>
            <a:r>
              <a:rPr lang="en-US" dirty="0"/>
              <a:t>If creators are losing so much revenue to false claims, then how come they don’t dispute them?</a:t>
            </a:r>
          </a:p>
          <a:p>
            <a:endParaRPr lang="en-US" dirty="0"/>
          </a:p>
          <a:p>
            <a:r>
              <a:rPr lang="en-US" dirty="0"/>
              <a:t>A valid counter argument would be that not many Content ID claims are actually disputed. In the first half of 2021, only 0.5% of Content ID claims were disputed [1]. While this point is valid, it is important to consider the factors behind this statistic. On average over 500 hours of video are uploaded to YouTube every minute [1]. While there a lot of great creators out there, the vast majority of the content uploaded to YouTube is low-quality and some is even uploaded by bot accounts. Only 2 million of the over 50 million channels (4%) on YouTube are monetized [5]. These channels are the only channels with an incentive to dispute the claim to get monetization on the video back. The 3.7 million disputed claims seems a lot larger when compared to the 2 million channels that are likely to file the dispute. </a:t>
            </a:r>
          </a:p>
          <a:p>
            <a:endParaRPr lang="en-US" dirty="0"/>
          </a:p>
          <a:p>
            <a:r>
              <a:rPr lang="en-US" dirty="0"/>
              <a:t>As previously mentioned, a large factor that contributes to the lack of disputes is that the risk of disputing a claim often outweighs the reward. When a creator disputes a claim, the claimant is the one who decides if the dispute is valid not a neutral third party. If the claimant finds the dispute to be faulty, they can issue a copyright takedown which takes down the video in question and results in a copyright strike for the creator’s channel. If a channel receives 3 strikes, then it and all its videos are taken down. When served a claim on their videos creators are faced with 2 choices, lose part or all of the revenue on the video due to a false claim. Or dispute the false claim and risk the entire video being taken down and a strike to their channel. [2] </a:t>
            </a:r>
          </a:p>
          <a:p>
            <a:endParaRPr lang="en-US" dirty="0"/>
          </a:p>
          <a:p>
            <a:r>
              <a:rPr lang="en-US" dirty="0"/>
              <a:t>In recent years YouTube has made it easier for creators to remove the copyrighted section from their videos, so most creators choose not to dispute claims and instead remove the portion of the video that triggered the claim instead.</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213340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News: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Move to Critical Thinking</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a:t>
            </a:r>
            <a:r>
              <a:rPr lang="en-US" dirty="0" err="1">
                <a:latin typeface="Arial" charset="0"/>
                <a:ea typeface="ＭＳ Ｐゴシック" charset="-128"/>
                <a:cs typeface="ＭＳ Ｐゴシック" charset="-128"/>
              </a:rPr>
              <a:t>ie</a:t>
            </a:r>
            <a:r>
              <a:rPr lang="en-US" dirty="0">
                <a:latin typeface="Arial" charset="0"/>
                <a:ea typeface="ＭＳ Ｐゴシック" charset="-128"/>
                <a:cs typeface="ＭＳ Ｐゴシック" charset="-128"/>
              </a:rPr>
              <a:t>.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19778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[1]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youtube.com/watch?v=IFe9wiDfb0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grpSp>
        <p:nvGrpSpPr>
          <p:cNvPr id="7" name="Group 6">
            <a:extLst>
              <a:ext uri="{FF2B5EF4-FFF2-40B4-BE49-F238E27FC236}">
                <a16:creationId xmlns:a16="http://schemas.microsoft.com/office/drawing/2014/main" id="{49DA77B9-678E-3048-ADB3-2F79EE14E987}"/>
              </a:ext>
            </a:extLst>
          </p:cNvPr>
          <p:cNvGrpSpPr/>
          <p:nvPr/>
        </p:nvGrpSpPr>
        <p:grpSpPr>
          <a:xfrm>
            <a:off x="655163" y="3987729"/>
            <a:ext cx="914400" cy="868964"/>
            <a:chOff x="655163" y="3987729"/>
            <a:chExt cx="914400" cy="868964"/>
          </a:xfrm>
        </p:grpSpPr>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914400" y="3987729"/>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https://492152-1554050-1-raikfcquaxqncofqfm.stackpathdns.com/wp-content/uploads/2019/10/dontdownloadthissong-675-sized.png">
              <a:hlinkClick r:id="rId3"/>
              <a:extLst>
                <a:ext uri="{FF2B5EF4-FFF2-40B4-BE49-F238E27FC236}">
                  <a16:creationId xmlns:a16="http://schemas.microsoft.com/office/drawing/2014/main" id="{05EB6802-21D4-A94E-ABC5-3D1A456FA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3" y="4342343"/>
              <a:ext cx="914400" cy="514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grpSp>
        <p:nvGrpSpPr>
          <p:cNvPr id="2" name="Group 1">
            <a:extLst>
              <a:ext uri="{FF2B5EF4-FFF2-40B4-BE49-F238E27FC236}">
                <a16:creationId xmlns:a16="http://schemas.microsoft.com/office/drawing/2014/main" id="{B2C22B96-8132-CE4E-AC9C-A95C301F52DC}"/>
              </a:ext>
            </a:extLst>
          </p:cNvPr>
          <p:cNvGrpSpPr/>
          <p:nvPr/>
        </p:nvGrpSpPr>
        <p:grpSpPr>
          <a:xfrm>
            <a:off x="3002564" y="4311396"/>
            <a:ext cx="3138872" cy="685800"/>
            <a:chOff x="2880928" y="4311396"/>
            <a:chExt cx="3138872" cy="685800"/>
          </a:xfrm>
        </p:grpSpPr>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3901186"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611807"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2" descr="Video for welcome to life tom scott">
              <a:hlinkClick r:id="rId4"/>
              <a:extLst>
                <a:ext uri="{FF2B5EF4-FFF2-40B4-BE49-F238E27FC236}">
                  <a16:creationId xmlns:a16="http://schemas.microsoft.com/office/drawing/2014/main" id="{DC29AB0D-24A7-8F4C-98DC-631F5F73E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11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pyright: Forever Less One Day - YouTube">
              <a:hlinkClick r:id="rId3"/>
              <a:extLst>
                <a:ext uri="{FF2B5EF4-FFF2-40B4-BE49-F238E27FC236}">
                  <a16:creationId xmlns:a16="http://schemas.microsoft.com/office/drawing/2014/main" id="{283C63D6-EA4C-4B4E-9538-2A40C5EA2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928" y="4396740"/>
              <a:ext cx="914400" cy="515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Example questions conclusion could answer:</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required</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285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YouTube copyright System is being abused TO Limit FAIR USE On the platform</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Caleb Scopetski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267695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ID</a:t>
            </a:r>
          </a:p>
        </p:txBody>
      </p:sp>
      <p:sp>
        <p:nvSpPr>
          <p:cNvPr id="3" name="Content Placeholder 2"/>
          <p:cNvSpPr>
            <a:spLocks noGrp="1"/>
          </p:cNvSpPr>
          <p:nvPr>
            <p:ph sz="half" idx="1"/>
          </p:nvPr>
        </p:nvSpPr>
        <p:spPr/>
        <p:txBody>
          <a:bodyPr>
            <a:normAutofit/>
          </a:bodyPr>
          <a:lstStyle/>
          <a:p>
            <a:r>
              <a:rPr lang="en-US" dirty="0"/>
              <a:t>Content ID is YouTube’s copyright identification bot</a:t>
            </a:r>
          </a:p>
          <a:p>
            <a:endParaRPr lang="en-US" dirty="0"/>
          </a:p>
          <a:p>
            <a:r>
              <a:rPr lang="en-US" dirty="0"/>
              <a:t>99% of copyright claims are done through Content ID</a:t>
            </a:r>
          </a:p>
          <a:p>
            <a:endParaRPr lang="en-US" dirty="0"/>
          </a:p>
          <a:p>
            <a:r>
              <a:rPr lang="en-US" dirty="0"/>
              <a:t>Good idea, bad implementation</a:t>
            </a:r>
          </a:p>
          <a:p>
            <a:pPr lvl="1"/>
            <a:r>
              <a:rPr lang="en-US" dirty="0"/>
              <a:t>Fair use</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Caleb Scopetski</a:t>
            </a:r>
            <a:endParaRPr lang="en-US" sz="1400" dirty="0">
              <a:solidFill>
                <a:schemeClr val="tx1"/>
              </a:solidFill>
              <a:latin typeface="+mj-lt"/>
            </a:endParaRPr>
          </a:p>
        </p:txBody>
      </p:sp>
      <p:pic>
        <p:nvPicPr>
          <p:cNvPr id="9" name="Picture 8">
            <a:extLst>
              <a:ext uri="{FF2B5EF4-FFF2-40B4-BE49-F238E27FC236}">
                <a16:creationId xmlns:a16="http://schemas.microsoft.com/office/drawing/2014/main" id="{FAA32059-73EB-4456-B284-DA222B1E8918}"/>
              </a:ext>
            </a:extLst>
          </p:cNvPr>
          <p:cNvPicPr>
            <a:picLocks noChangeAspect="1"/>
          </p:cNvPicPr>
          <p:nvPr/>
        </p:nvPicPr>
        <p:blipFill>
          <a:blip r:embed="rId3"/>
          <a:stretch>
            <a:fillRect/>
          </a:stretch>
        </p:blipFill>
        <p:spPr>
          <a:xfrm>
            <a:off x="4572000" y="1638256"/>
            <a:ext cx="4221401" cy="2400797"/>
          </a:xfrm>
          <a:prstGeom prst="rect">
            <a:avLst/>
          </a:prstGeom>
        </p:spPr>
      </p:pic>
      <p:sp>
        <p:nvSpPr>
          <p:cNvPr id="13" name="Content Placeholder 12">
            <a:extLst>
              <a:ext uri="{FF2B5EF4-FFF2-40B4-BE49-F238E27FC236}">
                <a16:creationId xmlns:a16="http://schemas.microsoft.com/office/drawing/2014/main" id="{2DCF2FFB-C01F-46CE-A995-7FC3E62AFB8E}"/>
              </a:ext>
            </a:extLst>
          </p:cNvPr>
          <p:cNvSpPr>
            <a:spLocks noGrp="1"/>
          </p:cNvSpPr>
          <p:nvPr>
            <p:ph sz="half" idx="2"/>
          </p:nvPr>
        </p:nvSpPr>
        <p:spPr>
          <a:xfrm>
            <a:off x="4724400" y="4134677"/>
            <a:ext cx="3733800" cy="570673"/>
          </a:xfrm>
        </p:spPr>
        <p:txBody>
          <a:bodyPr>
            <a:normAutofit/>
          </a:bodyPr>
          <a:lstStyle/>
          <a:p>
            <a:pPr marL="0" indent="0">
              <a:buNone/>
            </a:pPr>
            <a:r>
              <a:rPr lang="en-US" sz="1600" dirty="0"/>
              <a:t>Figure 1. Distribution of types of copyright claims in first half of 2021 [1]</a:t>
            </a:r>
          </a:p>
        </p:txBody>
      </p:sp>
    </p:spTree>
    <p:extLst>
      <p:ext uri="{BB962C8B-B14F-4D97-AF65-F5344CB8AC3E}">
        <p14:creationId xmlns:p14="http://schemas.microsoft.com/office/powerpoint/2010/main" val="17098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Dispute: System favors the </a:t>
            </a:r>
            <a:br>
              <a:rPr lang="en-US" dirty="0"/>
            </a:br>
            <a:r>
              <a:rPr lang="en-US" dirty="0"/>
              <a:t>claimant, not the creator</a:t>
            </a:r>
          </a:p>
        </p:txBody>
      </p:sp>
      <p:sp>
        <p:nvSpPr>
          <p:cNvPr id="3" name="Content Placeholder 2"/>
          <p:cNvSpPr>
            <a:spLocks noGrp="1"/>
          </p:cNvSpPr>
          <p:nvPr>
            <p:ph sz="half" idx="1"/>
          </p:nvPr>
        </p:nvSpPr>
        <p:spPr/>
        <p:txBody>
          <a:bodyPr/>
          <a:lstStyle/>
          <a:p>
            <a:r>
              <a:rPr lang="en-US" dirty="0"/>
              <a:t>Copyright holder has nothing to lose</a:t>
            </a:r>
          </a:p>
          <a:p>
            <a:endParaRPr lang="en-US" dirty="0"/>
          </a:p>
          <a:p>
            <a:r>
              <a:rPr lang="en-US" dirty="0"/>
              <a:t>Creator has a lot to lose</a:t>
            </a:r>
          </a:p>
          <a:p>
            <a:pPr lvl="1"/>
            <a:r>
              <a:rPr lang="en-US" dirty="0"/>
              <a:t>Revenue</a:t>
            </a:r>
          </a:p>
          <a:p>
            <a:pPr lvl="1"/>
            <a:r>
              <a:rPr lang="en-US" dirty="0"/>
              <a:t>Strikes</a:t>
            </a:r>
          </a:p>
          <a:p>
            <a:pPr lvl="1"/>
            <a:r>
              <a:rPr lang="en-US" dirty="0"/>
              <a:t>Lose entire channel</a:t>
            </a:r>
          </a:p>
          <a:p>
            <a:pPr lvl="1"/>
            <a:r>
              <a:rPr lang="en-US" dirty="0"/>
              <a:t>Legal Action</a:t>
            </a:r>
          </a:p>
          <a:p>
            <a:pPr marL="0" indent="0">
              <a:buNone/>
            </a:pPr>
            <a:endParaRPr lang="en-US" dirty="0"/>
          </a:p>
          <a:p>
            <a:pPr lvl="1"/>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Scopetski</a:t>
            </a:r>
          </a:p>
        </p:txBody>
      </p:sp>
      <p:pic>
        <p:nvPicPr>
          <p:cNvPr id="11" name="Picture 10">
            <a:extLst>
              <a:ext uri="{FF2B5EF4-FFF2-40B4-BE49-F238E27FC236}">
                <a16:creationId xmlns:a16="http://schemas.microsoft.com/office/drawing/2014/main" id="{5E22EB20-9F7D-4BE1-BBAE-BF0ACA08C0F1}"/>
              </a:ext>
            </a:extLst>
          </p:cNvPr>
          <p:cNvPicPr>
            <a:picLocks noChangeAspect="1"/>
          </p:cNvPicPr>
          <p:nvPr/>
        </p:nvPicPr>
        <p:blipFill>
          <a:blip r:embed="rId3"/>
          <a:stretch>
            <a:fillRect/>
          </a:stretch>
        </p:blipFill>
        <p:spPr>
          <a:xfrm>
            <a:off x="4155803" y="1111491"/>
            <a:ext cx="2886403" cy="2027991"/>
          </a:xfrm>
          <a:prstGeom prst="rect">
            <a:avLst/>
          </a:prstGeom>
        </p:spPr>
      </p:pic>
      <p:pic>
        <p:nvPicPr>
          <p:cNvPr id="13" name="Picture 12">
            <a:extLst>
              <a:ext uri="{FF2B5EF4-FFF2-40B4-BE49-F238E27FC236}">
                <a16:creationId xmlns:a16="http://schemas.microsoft.com/office/drawing/2014/main" id="{C8A2B3B5-4991-4CB9-B981-7444B9220BCC}"/>
              </a:ext>
            </a:extLst>
          </p:cNvPr>
          <p:cNvPicPr>
            <a:picLocks noChangeAspect="1"/>
          </p:cNvPicPr>
          <p:nvPr/>
        </p:nvPicPr>
        <p:blipFill rotWithShape="1">
          <a:blip r:embed="rId4"/>
          <a:srcRect b="7049"/>
          <a:stretch/>
        </p:blipFill>
        <p:spPr>
          <a:xfrm>
            <a:off x="4155803" y="3037339"/>
            <a:ext cx="2817492" cy="1813935"/>
          </a:xfrm>
          <a:prstGeom prst="rect">
            <a:avLst/>
          </a:prstGeom>
        </p:spPr>
      </p:pic>
      <p:pic>
        <p:nvPicPr>
          <p:cNvPr id="15" name="Picture 14">
            <a:extLst>
              <a:ext uri="{FF2B5EF4-FFF2-40B4-BE49-F238E27FC236}">
                <a16:creationId xmlns:a16="http://schemas.microsoft.com/office/drawing/2014/main" id="{9C8298D7-A4EF-45A5-8719-ED326F4FD566}"/>
              </a:ext>
            </a:extLst>
          </p:cNvPr>
          <p:cNvPicPr>
            <a:picLocks noChangeAspect="1"/>
          </p:cNvPicPr>
          <p:nvPr/>
        </p:nvPicPr>
        <p:blipFill>
          <a:blip r:embed="rId5"/>
          <a:stretch>
            <a:fillRect/>
          </a:stretch>
        </p:blipFill>
        <p:spPr>
          <a:xfrm>
            <a:off x="6141162" y="1111491"/>
            <a:ext cx="2885634" cy="3739783"/>
          </a:xfrm>
          <a:prstGeom prst="rect">
            <a:avLst/>
          </a:prstGeom>
        </p:spPr>
      </p:pic>
      <p:sp>
        <p:nvSpPr>
          <p:cNvPr id="16" name="TextBox 15">
            <a:extLst>
              <a:ext uri="{FF2B5EF4-FFF2-40B4-BE49-F238E27FC236}">
                <a16:creationId xmlns:a16="http://schemas.microsoft.com/office/drawing/2014/main" id="{BDADB42C-5852-423A-BE74-3B5E124D1AFB}"/>
              </a:ext>
            </a:extLst>
          </p:cNvPr>
          <p:cNvSpPr txBox="1"/>
          <p:nvPr/>
        </p:nvSpPr>
        <p:spPr>
          <a:xfrm>
            <a:off x="4280707" y="1467661"/>
            <a:ext cx="326003" cy="480131"/>
          </a:xfrm>
          <a:prstGeom prst="rect">
            <a:avLst/>
          </a:prstGeom>
          <a:noFill/>
        </p:spPr>
        <p:txBody>
          <a:bodyPr wrap="square" rtlCol="0">
            <a:spAutoFit/>
          </a:bodyPr>
          <a:lstStyle/>
          <a:p>
            <a:pPr>
              <a:lnSpc>
                <a:spcPct val="90000"/>
              </a:lnSpc>
            </a:pPr>
            <a:r>
              <a:rPr lang="en-US" sz="2800" dirty="0">
                <a:solidFill>
                  <a:schemeClr val="bg1"/>
                </a:solidFill>
              </a:rPr>
              <a:t>1</a:t>
            </a:r>
          </a:p>
        </p:txBody>
      </p:sp>
      <p:sp>
        <p:nvSpPr>
          <p:cNvPr id="22" name="TextBox 21">
            <a:extLst>
              <a:ext uri="{FF2B5EF4-FFF2-40B4-BE49-F238E27FC236}">
                <a16:creationId xmlns:a16="http://schemas.microsoft.com/office/drawing/2014/main" id="{F0F24357-AD13-4F26-96B5-830780A94537}"/>
              </a:ext>
            </a:extLst>
          </p:cNvPr>
          <p:cNvSpPr txBox="1"/>
          <p:nvPr/>
        </p:nvSpPr>
        <p:spPr>
          <a:xfrm>
            <a:off x="4234070" y="3551877"/>
            <a:ext cx="326003" cy="480131"/>
          </a:xfrm>
          <a:prstGeom prst="rect">
            <a:avLst/>
          </a:prstGeom>
          <a:noFill/>
        </p:spPr>
        <p:txBody>
          <a:bodyPr wrap="square" rtlCol="0">
            <a:spAutoFit/>
          </a:bodyPr>
          <a:lstStyle/>
          <a:p>
            <a:pPr>
              <a:lnSpc>
                <a:spcPct val="90000"/>
              </a:lnSpc>
            </a:pPr>
            <a:r>
              <a:rPr lang="en-US" sz="2800" dirty="0">
                <a:solidFill>
                  <a:schemeClr val="bg1"/>
                </a:solidFill>
              </a:rPr>
              <a:t>2</a:t>
            </a:r>
          </a:p>
        </p:txBody>
      </p:sp>
      <p:sp>
        <p:nvSpPr>
          <p:cNvPr id="23" name="TextBox 22">
            <a:extLst>
              <a:ext uri="{FF2B5EF4-FFF2-40B4-BE49-F238E27FC236}">
                <a16:creationId xmlns:a16="http://schemas.microsoft.com/office/drawing/2014/main" id="{0FC868F7-16CB-428A-BC44-BE52AC7C2E26}"/>
              </a:ext>
            </a:extLst>
          </p:cNvPr>
          <p:cNvSpPr txBox="1"/>
          <p:nvPr/>
        </p:nvSpPr>
        <p:spPr>
          <a:xfrm>
            <a:off x="6265297" y="1818825"/>
            <a:ext cx="326003" cy="480131"/>
          </a:xfrm>
          <a:prstGeom prst="rect">
            <a:avLst/>
          </a:prstGeom>
          <a:noFill/>
        </p:spPr>
        <p:txBody>
          <a:bodyPr wrap="square" rtlCol="0">
            <a:spAutoFit/>
          </a:bodyPr>
          <a:lstStyle/>
          <a:p>
            <a:pPr>
              <a:lnSpc>
                <a:spcPct val="90000"/>
              </a:lnSpc>
            </a:pPr>
            <a:r>
              <a:rPr lang="en-US" sz="2800" dirty="0">
                <a:solidFill>
                  <a:schemeClr val="bg1"/>
                </a:solidFill>
              </a:rPr>
              <a:t>3</a:t>
            </a:r>
          </a:p>
        </p:txBody>
      </p:sp>
    </p:spTree>
    <p:extLst>
      <p:ext uri="{BB962C8B-B14F-4D97-AF65-F5344CB8AC3E}">
        <p14:creationId xmlns:p14="http://schemas.microsoft.com/office/powerpoint/2010/main" val="173645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Nikola One Truck </a:t>
            </a:r>
          </a:p>
        </p:txBody>
      </p:sp>
      <p:sp>
        <p:nvSpPr>
          <p:cNvPr id="3" name="Content Placeholder 2"/>
          <p:cNvSpPr>
            <a:spLocks noGrp="1"/>
          </p:cNvSpPr>
          <p:nvPr>
            <p:ph sz="half" idx="1"/>
          </p:nvPr>
        </p:nvSpPr>
        <p:spPr/>
        <p:txBody>
          <a:bodyPr/>
          <a:lstStyle/>
          <a:p>
            <a:r>
              <a:rPr lang="en-US" dirty="0"/>
              <a:t>Video of “fully functioning ” Nikola One prototype aired in 2018</a:t>
            </a:r>
          </a:p>
          <a:p>
            <a:endParaRPr lang="en-US" dirty="0"/>
          </a:p>
          <a:p>
            <a:r>
              <a:rPr lang="en-US" dirty="0"/>
              <a:t>Took down many videos criticizing the promotion</a:t>
            </a:r>
          </a:p>
          <a:p>
            <a:endParaRPr lang="en-US" dirty="0"/>
          </a:p>
          <a:p>
            <a:endParaRPr lang="en-US" dirty="0"/>
          </a:p>
          <a:p>
            <a:pPr lvl="1"/>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Scopetski</a:t>
            </a:r>
          </a:p>
        </p:txBody>
      </p:sp>
      <p:pic>
        <p:nvPicPr>
          <p:cNvPr id="9" name="Picture 8">
            <a:extLst>
              <a:ext uri="{FF2B5EF4-FFF2-40B4-BE49-F238E27FC236}">
                <a16:creationId xmlns:a16="http://schemas.microsoft.com/office/drawing/2014/main" id="{C64DB173-330D-4FA4-83FF-F1122C3F4A35}"/>
              </a:ext>
            </a:extLst>
          </p:cNvPr>
          <p:cNvPicPr>
            <a:picLocks noChangeAspect="1"/>
          </p:cNvPicPr>
          <p:nvPr/>
        </p:nvPicPr>
        <p:blipFill>
          <a:blip r:embed="rId3"/>
          <a:stretch>
            <a:fillRect/>
          </a:stretch>
        </p:blipFill>
        <p:spPr>
          <a:xfrm>
            <a:off x="4651282" y="1767261"/>
            <a:ext cx="3880036" cy="2523380"/>
          </a:xfrm>
          <a:prstGeom prst="rect">
            <a:avLst/>
          </a:prstGeom>
        </p:spPr>
      </p:pic>
    </p:spTree>
    <p:extLst>
      <p:ext uri="{BB962C8B-B14F-4D97-AF65-F5344CB8AC3E}">
        <p14:creationId xmlns:p14="http://schemas.microsoft.com/office/powerpoint/2010/main" val="333646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Argument: Not many claims </a:t>
            </a:r>
            <a:br>
              <a:rPr lang="en-US" dirty="0"/>
            </a:br>
            <a:r>
              <a:rPr lang="en-US" dirty="0"/>
              <a:t>are disputed</a:t>
            </a:r>
          </a:p>
        </p:txBody>
      </p:sp>
      <p:sp>
        <p:nvSpPr>
          <p:cNvPr id="3" name="Content Placeholder 2"/>
          <p:cNvSpPr>
            <a:spLocks noGrp="1"/>
          </p:cNvSpPr>
          <p:nvPr>
            <p:ph sz="half" idx="1"/>
          </p:nvPr>
        </p:nvSpPr>
        <p:spPr/>
        <p:txBody>
          <a:bodyPr>
            <a:normAutofit/>
          </a:bodyPr>
          <a:lstStyle/>
          <a:p>
            <a:r>
              <a:rPr lang="en-US" dirty="0"/>
              <a:t>Only 0.5% (3.7 mil) of Content ID claims were disputed</a:t>
            </a:r>
          </a:p>
          <a:p>
            <a:endParaRPr lang="en-US" dirty="0"/>
          </a:p>
          <a:p>
            <a:pPr marL="0" indent="0">
              <a:buNone/>
            </a:pPr>
            <a:endParaRPr lang="en-US" dirty="0"/>
          </a:p>
          <a:p>
            <a:r>
              <a:rPr lang="en-US" dirty="0"/>
              <a:t>Rebuttal:</a:t>
            </a:r>
          </a:p>
          <a:p>
            <a:pPr lvl="1"/>
            <a:r>
              <a:rPr lang="en-US" dirty="0"/>
              <a:t>500 hours of video uploaded every minute (Not all original creator content)	</a:t>
            </a:r>
          </a:p>
          <a:p>
            <a:pPr lvl="1"/>
            <a:r>
              <a:rPr lang="en-US" dirty="0"/>
              <a:t>Risks of dispute outweigh reward</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Scopetski</a:t>
            </a:r>
          </a:p>
        </p:txBody>
      </p:sp>
      <p:pic>
        <p:nvPicPr>
          <p:cNvPr id="9" name="Picture 8">
            <a:extLst>
              <a:ext uri="{FF2B5EF4-FFF2-40B4-BE49-F238E27FC236}">
                <a16:creationId xmlns:a16="http://schemas.microsoft.com/office/drawing/2014/main" id="{DE9805F0-001D-4061-95ED-315A57F61422}"/>
              </a:ext>
            </a:extLst>
          </p:cNvPr>
          <p:cNvPicPr>
            <a:picLocks noChangeAspect="1"/>
          </p:cNvPicPr>
          <p:nvPr/>
        </p:nvPicPr>
        <p:blipFill>
          <a:blip r:embed="rId3"/>
          <a:stretch>
            <a:fillRect/>
          </a:stretch>
        </p:blipFill>
        <p:spPr>
          <a:xfrm>
            <a:off x="4419600" y="1705824"/>
            <a:ext cx="4357687" cy="2436806"/>
          </a:xfrm>
          <a:prstGeom prst="rect">
            <a:avLst/>
          </a:prstGeom>
        </p:spPr>
      </p:pic>
      <p:sp>
        <p:nvSpPr>
          <p:cNvPr id="12" name="TextBox 11">
            <a:extLst>
              <a:ext uri="{FF2B5EF4-FFF2-40B4-BE49-F238E27FC236}">
                <a16:creationId xmlns:a16="http://schemas.microsoft.com/office/drawing/2014/main" id="{8929FB42-1303-4F80-B4AD-820892C83E1B}"/>
              </a:ext>
            </a:extLst>
          </p:cNvPr>
          <p:cNvSpPr txBox="1"/>
          <p:nvPr/>
        </p:nvSpPr>
        <p:spPr>
          <a:xfrm>
            <a:off x="4572000" y="4302147"/>
            <a:ext cx="4079019" cy="535531"/>
          </a:xfrm>
          <a:prstGeom prst="rect">
            <a:avLst/>
          </a:prstGeom>
          <a:noFill/>
        </p:spPr>
        <p:txBody>
          <a:bodyPr wrap="square" rtlCol="0">
            <a:spAutoFit/>
          </a:bodyPr>
          <a:lstStyle/>
          <a:p>
            <a:pPr>
              <a:lnSpc>
                <a:spcPct val="90000"/>
              </a:lnSpc>
            </a:pPr>
            <a:r>
              <a:rPr lang="en-US" sz="1600" dirty="0"/>
              <a:t>Figure 1. Percentage of Content ID claim disputes in first half of 2021[1]</a:t>
            </a:r>
          </a:p>
        </p:txBody>
      </p:sp>
    </p:spTree>
    <p:extLst>
      <p:ext uri="{BB962C8B-B14F-4D97-AF65-F5344CB8AC3E}">
        <p14:creationId xmlns:p14="http://schemas.microsoft.com/office/powerpoint/2010/main" val="233571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a:t>
            </a:r>
            <a:r>
              <a:rPr lang="en-US" dirty="0">
                <a:effectLst/>
              </a:rPr>
              <a:t>Team, The YouTube. “Access for All, a Balanced Ecosystem, and Powerful Tools.” </a:t>
            </a:r>
            <a:r>
              <a:rPr lang="en-US" i="1" dirty="0" err="1">
                <a:effectLst/>
              </a:rPr>
              <a:t>Blog.youtube</a:t>
            </a:r>
            <a:r>
              <a:rPr lang="en-US" dirty="0">
                <a:effectLst/>
              </a:rPr>
              <a:t>, YouTube Official Blog, 6 Dec. 2021, https://blog.youtube/news-and-events/access-all-balanced-ecosystem-and-powerful-tools/. </a:t>
            </a:r>
          </a:p>
          <a:p>
            <a:pPr marL="0" indent="0">
              <a:buNone/>
            </a:pPr>
            <a:r>
              <a:rPr lang="en-US" dirty="0"/>
              <a:t>[2] </a:t>
            </a:r>
            <a:r>
              <a:rPr lang="en-US" dirty="0">
                <a:effectLst/>
              </a:rPr>
              <a:t>Google. “Copyright and Rights Management - </a:t>
            </a:r>
            <a:r>
              <a:rPr lang="en-US" dirty="0" err="1">
                <a:effectLst/>
              </a:rPr>
              <a:t>Youtube</a:t>
            </a:r>
            <a:r>
              <a:rPr lang="en-US" dirty="0">
                <a:effectLst/>
              </a:rPr>
              <a:t> Help.” </a:t>
            </a:r>
            <a:r>
              <a:rPr lang="en-US" i="1" dirty="0">
                <a:effectLst/>
              </a:rPr>
              <a:t>Google</a:t>
            </a:r>
            <a:r>
              <a:rPr lang="en-US" dirty="0">
                <a:effectLst/>
              </a:rPr>
              <a:t>, Google, 2022, https://support.google.com/youtube/topic/2676339?hl=en&amp;ref_topic=6151248. </a:t>
            </a:r>
          </a:p>
          <a:p>
            <a:pPr marL="0" indent="0">
              <a:buNone/>
            </a:pPr>
            <a:r>
              <a:rPr lang="en-US" dirty="0"/>
              <a:t>[3] </a:t>
            </a:r>
            <a:r>
              <a:rPr lang="en-US" dirty="0">
                <a:effectLst/>
              </a:rPr>
              <a:t>Google. “How Content ID Works - </a:t>
            </a:r>
            <a:r>
              <a:rPr lang="en-US" dirty="0" err="1">
                <a:effectLst/>
              </a:rPr>
              <a:t>Youtube</a:t>
            </a:r>
            <a:r>
              <a:rPr lang="en-US" dirty="0">
                <a:effectLst/>
              </a:rPr>
              <a:t> Help.” </a:t>
            </a:r>
            <a:r>
              <a:rPr lang="en-US" i="1" dirty="0">
                <a:effectLst/>
              </a:rPr>
              <a:t>Google</a:t>
            </a:r>
            <a:r>
              <a:rPr lang="en-US" dirty="0">
                <a:effectLst/>
              </a:rPr>
              <a:t>, Google, 2022, https://support.google.com/youtube/answer/2797370?hl=en#zippy=%2Cwho-can-use-content-id. </a:t>
            </a:r>
          </a:p>
          <a:p>
            <a:pPr marL="0" indent="0">
              <a:buNone/>
            </a:pPr>
            <a:r>
              <a:rPr lang="en-US" dirty="0"/>
              <a:t>[4] </a:t>
            </a:r>
            <a:r>
              <a:rPr lang="en-US" dirty="0" err="1">
                <a:effectLst/>
              </a:rPr>
              <a:t>Trendacosta</a:t>
            </a:r>
            <a:r>
              <a:rPr lang="en-US" dirty="0">
                <a:effectLst/>
              </a:rPr>
              <a:t>, Katharine. “Unfiltered: How </a:t>
            </a:r>
            <a:r>
              <a:rPr lang="en-US" dirty="0" err="1">
                <a:effectLst/>
              </a:rPr>
              <a:t>Youtube's</a:t>
            </a:r>
            <a:r>
              <a:rPr lang="en-US" dirty="0">
                <a:effectLst/>
              </a:rPr>
              <a:t> Content ID Discourages Fair Use and Dictates What We See Online.” </a:t>
            </a:r>
            <a:r>
              <a:rPr lang="en-US" i="1" dirty="0">
                <a:effectLst/>
              </a:rPr>
              <a:t>Electronic Frontier Foundation</a:t>
            </a:r>
            <a:r>
              <a:rPr lang="en-US" dirty="0">
                <a:effectLst/>
              </a:rPr>
              <a:t>, 11 Dec. 2020, https://www.eff.org/wp/unfiltered-how-youtubes-content-id-discourages-fair-use-and-dictates-what-we-see-online#ContentID. </a:t>
            </a:r>
          </a:p>
          <a:p>
            <a:pPr marL="0" indent="0">
              <a:buNone/>
            </a:pPr>
            <a:r>
              <a:rPr lang="en-US" dirty="0"/>
              <a:t>[5] </a:t>
            </a:r>
            <a:r>
              <a:rPr lang="en-US" dirty="0">
                <a:effectLst/>
              </a:rPr>
              <a:t>“How Many YouTube Channels Are There?” </a:t>
            </a:r>
            <a:r>
              <a:rPr lang="en-US" i="1" dirty="0" err="1">
                <a:effectLst/>
              </a:rPr>
              <a:t>Tubics</a:t>
            </a:r>
            <a:r>
              <a:rPr lang="en-US" dirty="0">
                <a:effectLst/>
              </a:rPr>
              <a:t>, 2020, https://www.tubics.com/blog/number-of-youtube-channels. </a:t>
            </a:r>
          </a:p>
          <a:p>
            <a:pPr marL="0" indent="0">
              <a:buNone/>
            </a:pPr>
            <a:r>
              <a:rPr lang="en-US" dirty="0">
                <a:effectLst/>
              </a:rPr>
              <a:t>[6] Jon </a:t>
            </a:r>
            <a:r>
              <a:rPr lang="en-US" dirty="0" err="1">
                <a:effectLst/>
              </a:rPr>
              <a:t>Brodkin</a:t>
            </a:r>
            <a:r>
              <a:rPr lang="en-US" dirty="0">
                <a:effectLst/>
              </a:rPr>
              <a:t>. “Nikola Issues Copyright Takedowns against Critics Who Use Rolling-Truck Clip.” </a:t>
            </a:r>
            <a:r>
              <a:rPr lang="en-US" i="1" dirty="0">
                <a:effectLst/>
              </a:rPr>
              <a:t>Ars </a:t>
            </a:r>
            <a:r>
              <a:rPr lang="en-US" i="1" dirty="0" err="1">
                <a:effectLst/>
              </a:rPr>
              <a:t>Technica</a:t>
            </a:r>
            <a:r>
              <a:rPr lang="en-US" dirty="0">
                <a:effectLst/>
              </a:rPr>
              <a:t>, 2 Oct. 2020, https://arstechnica.com/tech-policy/2020/10/nikola-tries-to-silence-critics-with-copyright-takedowns-of-youtube-videos/. </a:t>
            </a:r>
          </a:p>
          <a:p>
            <a:pPr marL="0" indent="0">
              <a:buNone/>
            </a:pPr>
            <a:endParaRPr lang="en-US" dirty="0">
              <a:effectLst/>
            </a:endParaRPr>
          </a:p>
          <a:p>
            <a:pPr marL="0" indent="0">
              <a:buNone/>
            </a:pPr>
            <a:r>
              <a:rPr lang="en-US" dirty="0"/>
              <a:t>…</a:t>
            </a:r>
          </a:p>
        </p:txBody>
      </p:sp>
      <p:sp>
        <p:nvSpPr>
          <p:cNvPr id="4" name="Footer Placeholder 3"/>
          <p:cNvSpPr>
            <a:spLocks noGrp="1"/>
          </p:cNvSpPr>
          <p:nvPr>
            <p:ph type="ftr" sz="quarter" idx="11"/>
          </p:nvPr>
        </p:nvSpPr>
        <p:spPr/>
        <p:txBody>
          <a:bodyPr/>
          <a:lstStyle/>
          <a:p>
            <a:r>
              <a:rPr lang="sk-SK" dirty="0"/>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Caleb Scopetski</a:t>
            </a:r>
          </a:p>
        </p:txBody>
      </p:sp>
    </p:spTree>
    <p:extLst>
      <p:ext uri="{BB962C8B-B14F-4D97-AF65-F5344CB8AC3E}">
        <p14:creationId xmlns:p14="http://schemas.microsoft.com/office/powerpoint/2010/main" val="141730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A99C067A-4219-EB4B-A184-91C8FCB7D2EC}"/>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72479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47500" lnSpcReduction="20000"/>
          </a:bodyPr>
          <a:lstStyle/>
          <a:p>
            <a:r>
              <a:rPr lang="is-IS" dirty="0"/>
              <a:t>pp. 172 „not have bothered to invent it.“ or had the time. Any music entering public domain, not just classical. Why does orchestra budget matter? Public domain year 1997/1999 from source published in 1996? </a:t>
            </a:r>
            <a:endParaRPr lang="en-US" dirty="0"/>
          </a:p>
          <a:p>
            <a:r>
              <a:rPr lang="en-US" dirty="0"/>
              <a:t>pp. 174 SaaS, Google Search example? “…before he </a:t>
            </a:r>
            <a:r>
              <a:rPr lang="en-US" b="1" dirty="0"/>
              <a:t>gave</a:t>
            </a:r>
            <a:r>
              <a:rPr lang="en-US" dirty="0"/>
              <a:t> them the plot.”? “</a:t>
            </a:r>
            <a:r>
              <a:rPr lang="is-IS" dirty="0"/>
              <a:t>…cannot erase the memories...” Paycheck (2003)</a:t>
            </a:r>
            <a:endParaRPr lang="en-US" dirty="0"/>
          </a:p>
          <a:p>
            <a:r>
              <a:rPr lang="en-US" dirty="0"/>
              <a:t>pp. 176 When was instant photography invented?</a:t>
            </a:r>
          </a:p>
          <a:p>
            <a:r>
              <a:rPr lang="en-US" dirty="0"/>
              <a:t>pp. 177 $134 billion, copyright leading export 2010, now?</a:t>
            </a:r>
          </a:p>
          <a:p>
            <a:r>
              <a:rPr lang="en-US" dirty="0"/>
              <a:t>pp. 178 ”not profited” but violated right to distribute and reproduce…</a:t>
            </a:r>
          </a:p>
          <a:p>
            <a:r>
              <a:rPr lang="en-US" dirty="0"/>
              <a:t>pp. 179 Mickey Mouse – CGP Grey “Copyright: Forever Less One Day”</a:t>
            </a:r>
          </a:p>
          <a:p>
            <a:r>
              <a:rPr lang="en-US" dirty="0"/>
              <a:t>pp. 180 $150K for VP seems low.</a:t>
            </a:r>
          </a:p>
          <a:p>
            <a:r>
              <a:rPr lang="en-US" dirty="0"/>
              <a:t>pp. 182 Felicity is also an affected party.</a:t>
            </a:r>
          </a:p>
          <a:p>
            <a:r>
              <a:rPr lang="en-US" dirty="0"/>
              <a:t>pp. 185 4.4 #2 preferred assuming means published works more likely fair use. See pp. 190</a:t>
            </a:r>
          </a:p>
          <a:p>
            <a:r>
              <a:rPr lang="en-US" dirty="0"/>
              <a:t>pp. 190 Will Google do the same for music and movies as books?</a:t>
            </a:r>
          </a:p>
          <a:p>
            <a:r>
              <a:rPr lang="en-US" dirty="0"/>
              <a:t>pp. 191 What about lawsuits over a single hook sample? Revenue != profit. (also pp. 201)</a:t>
            </a:r>
          </a:p>
          <a:p>
            <a:r>
              <a:rPr lang="en-US" dirty="0"/>
              <a:t>pp. 195 Blocking 100% seems impossible.</a:t>
            </a:r>
          </a:p>
          <a:p>
            <a:r>
              <a:rPr lang="en-US" dirty="0"/>
              <a:t>pp. 199 Any legitimate </a:t>
            </a:r>
            <a:r>
              <a:rPr lang="en-US" dirty="0" err="1"/>
              <a:t>BitTorrent</a:t>
            </a:r>
            <a:r>
              <a:rPr lang="en-US" dirty="0"/>
              <a:t> use examples since 2005?</a:t>
            </a:r>
          </a:p>
          <a:p>
            <a:r>
              <a:rPr lang="en-US" dirty="0"/>
              <a:t>pp. 2021 How many subscribe now compared to 2015?</a:t>
            </a:r>
          </a:p>
        </p:txBody>
      </p:sp>
      <p:sp>
        <p:nvSpPr>
          <p:cNvPr id="11" name="Content Placeholder 10"/>
          <p:cNvSpPr>
            <a:spLocks noGrp="1"/>
          </p:cNvSpPr>
          <p:nvPr>
            <p:ph sz="half" idx="2"/>
          </p:nvPr>
        </p:nvSpPr>
        <p:spPr>
          <a:xfrm>
            <a:off x="4574568" y="1017142"/>
            <a:ext cx="4179013" cy="3980054"/>
          </a:xfrm>
        </p:spPr>
        <p:txBody>
          <a:bodyPr>
            <a:normAutofit fontScale="47500" lnSpcReduction="20000"/>
          </a:bodyPr>
          <a:lstStyle/>
          <a:p>
            <a:r>
              <a:rPr lang="en-US" dirty="0"/>
              <a:t>pp. 202 “licensing agreement </a:t>
            </a:r>
            <a:r>
              <a:rPr lang="is-IS" dirty="0"/>
              <a:t>… hardware”? Confidential source code very outdated.</a:t>
            </a:r>
            <a:endParaRPr lang="en-US" dirty="0"/>
          </a:p>
          <a:p>
            <a:r>
              <a:rPr lang="en-US" dirty="0"/>
              <a:t>pp. 203 4.7.3 references?</a:t>
            </a:r>
          </a:p>
          <a:p>
            <a:r>
              <a:rPr lang="en-US" dirty="0"/>
              <a:t>pp. 204 2021-04-05 Supreme Court find fair use in favor of Google [1]</a:t>
            </a:r>
          </a:p>
          <a:p>
            <a:r>
              <a:rPr lang="en-US" dirty="0"/>
              <a:t>pp. 207 What did the smartphone patent wars cost consumers?</a:t>
            </a:r>
          </a:p>
          <a:p>
            <a:r>
              <a:rPr lang="en-US" dirty="0"/>
              <a:t>pp. 208 Pouring can of tomato juice into ocean != hard work/labor</a:t>
            </a:r>
          </a:p>
          <a:p>
            <a:r>
              <a:rPr lang="en-US" dirty="0"/>
              <a:t>pp. 210 Developers often need to the tool they make and share.  Good reputation can lead to more financial remuneration. Producers are currently allowed to share, just not forced. 3</a:t>
            </a:r>
            <a:r>
              <a:rPr lang="en-US" baseline="30000" dirty="0"/>
              <a:t>rd</a:t>
            </a:r>
            <a:r>
              <a:rPr lang="en-US" dirty="0"/>
              <a:t> claim used by opposing argument too.</a:t>
            </a:r>
          </a:p>
          <a:p>
            <a:r>
              <a:rPr lang="en-US" dirty="0"/>
              <a:t>pp. 212 Perhaps friends should not ask you to break the law? </a:t>
            </a:r>
          </a:p>
          <a:p>
            <a:r>
              <a:rPr lang="en-US" dirty="0"/>
              <a:t>pp. 213 With Dev/Sec/Ops adoption trending is long release cycles still true? Any successful businesses operate as a support service? Shift to service may be most compelling I list.</a:t>
            </a:r>
          </a:p>
          <a:p>
            <a:r>
              <a:rPr lang="en-US" dirty="0"/>
              <a:t>pp. 214 Is Perl still most popular? Source? Quality study from 2003, change?</a:t>
            </a:r>
          </a:p>
          <a:p>
            <a:r>
              <a:rPr lang="en-US" dirty="0"/>
              <a:t>pp. 215 who uses tape?</a:t>
            </a:r>
          </a:p>
          <a:p>
            <a:r>
              <a:rPr lang="en-US" dirty="0"/>
              <a:t>pp. 216 “human-readable, lawyer-readable</a:t>
            </a:r>
            <a:r>
              <a:rPr lang="is-IS" dirty="0"/>
              <a:t>…” How strong is Creative Commons chain of reasoning?</a:t>
            </a:r>
          </a:p>
          <a:p>
            <a:r>
              <a:rPr lang="is-IS" dirty="0"/>
              <a:t>pp. 229 Interview has nothing to do with computing</a:t>
            </a:r>
          </a:p>
          <a:p>
            <a:r>
              <a:rPr lang="is-IS" dirty="0"/>
              <a:t>Questions I liked: 20</a:t>
            </a: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28356</TotalTime>
  <Words>4941</Words>
  <Application>Microsoft Macintosh PowerPoint</Application>
  <PresentationFormat>On-screen Show (16:9)</PresentationFormat>
  <Paragraphs>506</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Cambria</vt:lpstr>
      <vt:lpstr>Times New Roman</vt:lpstr>
      <vt:lpstr>Red Radial 16x9</vt:lpstr>
      <vt:lpstr>Class 5 Intellectual Property</vt:lpstr>
      <vt:lpstr>what works well Online With Zoom</vt:lpstr>
      <vt:lpstr>Overview</vt:lpstr>
      <vt:lpstr>IP Protection Is Important To Our Economy</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The YouTube copyright System is being abused TO Limit FAIR USE On the platform</vt:lpstr>
      <vt:lpstr>Content ID</vt:lpstr>
      <vt:lpstr>The Dispute: System favors the  claimant, not the creator</vt:lpstr>
      <vt:lpstr>Example: Nikola One Truck </vt:lpstr>
      <vt:lpstr>Counter Argument: Not many claims  are disputed</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388</cp:revision>
  <dcterms:created xsi:type="dcterms:W3CDTF">2014-08-25T02:19:16Z</dcterms:created>
  <dcterms:modified xsi:type="dcterms:W3CDTF">2022-03-29T22:41:18Z</dcterms:modified>
</cp:coreProperties>
</file>