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6"/>
  </p:notesMasterIdLst>
  <p:handoutMasterIdLst>
    <p:handoutMasterId r:id="rId27"/>
  </p:handoutMasterIdLst>
  <p:sldIdLst>
    <p:sldId id="256" r:id="rId2"/>
    <p:sldId id="315" r:id="rId3"/>
    <p:sldId id="259" r:id="rId4"/>
    <p:sldId id="291" r:id="rId5"/>
    <p:sldId id="261" r:id="rId6"/>
    <p:sldId id="264" r:id="rId7"/>
    <p:sldId id="323" r:id="rId8"/>
    <p:sldId id="359" r:id="rId9"/>
    <p:sldId id="297" r:id="rId10"/>
    <p:sldId id="360" r:id="rId11"/>
    <p:sldId id="268" r:id="rId12"/>
    <p:sldId id="270" r:id="rId13"/>
    <p:sldId id="271" r:id="rId14"/>
    <p:sldId id="272" r:id="rId15"/>
    <p:sldId id="267" r:id="rId16"/>
    <p:sldId id="361" r:id="rId17"/>
    <p:sldId id="362" r:id="rId18"/>
    <p:sldId id="363" r:id="rId19"/>
    <p:sldId id="277" r:id="rId20"/>
    <p:sldId id="275" r:id="rId21"/>
    <p:sldId id="276" r:id="rId22"/>
    <p:sldId id="274" r:id="rId23"/>
    <p:sldId id="364" r:id="rId24"/>
    <p:sldId id="269" r:id="rId25"/>
  </p:sldIdLst>
  <p:sldSz cx="9144000" cy="5143500" type="screen16x9"/>
  <p:notesSz cx="6858000" cy="9144000"/>
  <p:defaultTex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F3E45242-6DC9-0143-B165-EEFF1A919F42}">
          <p14:sldIdLst>
            <p14:sldId id="256"/>
            <p14:sldId id="315"/>
            <p14:sldId id="259"/>
            <p14:sldId id="291"/>
            <p14:sldId id="261"/>
            <p14:sldId id="264"/>
            <p14:sldId id="323"/>
            <p14:sldId id="359"/>
            <p14:sldId id="297"/>
          </p14:sldIdLst>
        </p14:section>
        <p14:section name="Students" id="{03AE23C9-21E0-8F4A-B153-0900C2F809BC}">
          <p14:sldIdLst>
            <p14:sldId id="360"/>
            <p14:sldId id="268"/>
            <p14:sldId id="270"/>
            <p14:sldId id="271"/>
            <p14:sldId id="272"/>
            <p14:sldId id="267"/>
            <p14:sldId id="361"/>
            <p14:sldId id="362"/>
            <p14:sldId id="363"/>
            <p14:sldId id="277"/>
            <p14:sldId id="275"/>
            <p14:sldId id="276"/>
            <p14:sldId id="274"/>
            <p14:sldId id="364"/>
          </p14:sldIdLst>
        </p14:section>
        <p14:section name="Common" id="{62B1AA91-D93D-9C4F-8ABE-6423F5BD3A6E}">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9" autoAdjust="0"/>
    <p:restoredTop sz="80632" autoAdjust="0"/>
  </p:normalViewPr>
  <p:slideViewPr>
    <p:cSldViewPr snapToGrid="0" snapToObjects="1">
      <p:cViewPr varScale="1">
        <p:scale>
          <a:sx n="135" d="100"/>
          <a:sy n="135" d="100"/>
        </p:scale>
        <p:origin x="776" y="168"/>
      </p:cViewPr>
      <p:guideLst>
        <p:guide orient="horz" pos="1620"/>
        <p:guide pos="2880"/>
      </p:guideLst>
    </p:cSldViewPr>
  </p:slideViewPr>
  <p:notesTextViewPr>
    <p:cViewPr>
      <p:scale>
        <a:sx n="100" d="100"/>
        <a:sy n="100" d="100"/>
      </p:scale>
      <p:origin x="0" y="0"/>
    </p:cViewPr>
  </p:notesTextViewPr>
  <p:sorterViewPr>
    <p:cViewPr>
      <p:scale>
        <a:sx n="175" d="100"/>
        <a:sy n="175" d="100"/>
      </p:scale>
      <p:origin x="0" y="56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3/22/22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3/22/22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178" rtl="0" eaLnBrk="1" latinLnBrk="0" hangingPunct="1">
      <a:defRPr sz="1200" kern="1200">
        <a:solidFill>
          <a:schemeClr val="tx1"/>
        </a:solidFill>
        <a:latin typeface="+mn-lt"/>
        <a:ea typeface="+mn-ea"/>
        <a:cs typeface="+mn-cs"/>
      </a:defRPr>
    </a:lvl1pPr>
    <a:lvl2pPr marL="457178" algn="l" defTabSz="457178" rtl="0" eaLnBrk="1" latinLnBrk="0" hangingPunct="1">
      <a:defRPr sz="1200" kern="1200">
        <a:solidFill>
          <a:schemeClr val="tx1"/>
        </a:solidFill>
        <a:latin typeface="+mn-lt"/>
        <a:ea typeface="+mn-ea"/>
        <a:cs typeface="+mn-cs"/>
      </a:defRPr>
    </a:lvl2pPr>
    <a:lvl3pPr marL="914355" algn="l" defTabSz="457178" rtl="0" eaLnBrk="1" latinLnBrk="0" hangingPunct="1">
      <a:defRPr sz="1200" kern="1200">
        <a:solidFill>
          <a:schemeClr val="tx1"/>
        </a:solidFill>
        <a:latin typeface="+mn-lt"/>
        <a:ea typeface="+mn-ea"/>
        <a:cs typeface="+mn-cs"/>
      </a:defRPr>
    </a:lvl3pPr>
    <a:lvl4pPr marL="1371532" algn="l" defTabSz="457178" rtl="0" eaLnBrk="1" latinLnBrk="0" hangingPunct="1">
      <a:defRPr sz="1200" kern="1200">
        <a:solidFill>
          <a:schemeClr val="tx1"/>
        </a:solidFill>
        <a:latin typeface="+mn-lt"/>
        <a:ea typeface="+mn-ea"/>
        <a:cs typeface="+mn-cs"/>
      </a:defRPr>
    </a:lvl4pPr>
    <a:lvl5pPr marL="1828709" algn="l" defTabSz="457178" rtl="0" eaLnBrk="1" latinLnBrk="0" hangingPunct="1">
      <a:defRPr sz="1200" kern="1200">
        <a:solidFill>
          <a:schemeClr val="tx1"/>
        </a:solidFill>
        <a:latin typeface="+mn-lt"/>
        <a:ea typeface="+mn-ea"/>
        <a:cs typeface="+mn-cs"/>
      </a:defRPr>
    </a:lvl5pPr>
    <a:lvl6pPr marL="2285886" algn="l" defTabSz="457178" rtl="0" eaLnBrk="1" latinLnBrk="0" hangingPunct="1">
      <a:defRPr sz="1200" kern="1200">
        <a:solidFill>
          <a:schemeClr val="tx1"/>
        </a:solidFill>
        <a:latin typeface="+mn-lt"/>
        <a:ea typeface="+mn-ea"/>
        <a:cs typeface="+mn-cs"/>
      </a:defRPr>
    </a:lvl6pPr>
    <a:lvl7pPr marL="2743064" algn="l" defTabSz="457178" rtl="0" eaLnBrk="1" latinLnBrk="0" hangingPunct="1">
      <a:defRPr sz="1200" kern="1200">
        <a:solidFill>
          <a:schemeClr val="tx1"/>
        </a:solidFill>
        <a:latin typeface="+mn-lt"/>
        <a:ea typeface="+mn-ea"/>
        <a:cs typeface="+mn-cs"/>
      </a:defRPr>
    </a:lvl7pPr>
    <a:lvl8pPr marL="3200240" algn="l" defTabSz="457178" rtl="0" eaLnBrk="1" latinLnBrk="0" hangingPunct="1">
      <a:defRPr sz="1200" kern="1200">
        <a:solidFill>
          <a:schemeClr val="tx1"/>
        </a:solidFill>
        <a:latin typeface="+mn-lt"/>
        <a:ea typeface="+mn-ea"/>
        <a:cs typeface="+mn-cs"/>
      </a:defRPr>
    </a:lvl8pPr>
    <a:lvl9pPr marL="3657418" algn="l" defTabSz="457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kotaku.com/5953371/today-is-the-40th-anniversary-of-the-worlds-first-known-video-gaming-tournamen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Forgot to show the ethical analysis guide. Do so now.</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Hello Everyone! My name is Maia Grant and I will be answering the question, "</a:t>
            </a:r>
            <a:r>
              <a:rPr lang="en-US" dirty="0"/>
              <a:t>Does Social Media Impede or Improve Communication?"</a:t>
            </a:r>
            <a:endParaRPr lang="en-US" dirty="0">
              <a:cs typeface="Calibri"/>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058971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some people may disagree, I believe social media helps us communicate. Websites and apps such as Instagram, Facebook, Twitter, and many others allow individuals to connect with family members across the globe to share things such as pictures and life updates. During the beginning of the pandemic, my family and I'm sure a lot of your families would participate in Zoom calls to keep in touch with each other. Another point is that you can follow people and pages that you are interested in, and even meet people you probably never would have otherwise. Another example of this is helping others. There are many social media websites that are used as discussion websites. One example of this is Reddit. Users can ask for advice on a wide range of topics as well as share images, stories, and videos.  </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45407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form of communication social media provides is through small businesses. Before the rising use of social media outlets, small businesses relied on word-of-mouth references or even a curious customer driving by. Now, businesses can even operate solely via the internet. Through social media, businesses can now pay for ads online and reach their target audience easier than ever. Employees themselves can create fun ads to share on social media to promote the business and attract customers. Another way social media promotes small business outreach is by giving the business its own "personality". By this, I mean owners and employees can better showcase the company by more than just a website. For example, *talk about TikTok live videos*.</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107294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of communication social media brings to the world is the discussion of social injustice of any kind. "Cancel culture" is huge in society today and we can hold people accountable, publicly, from our fingertips.  Social media can allow debates on political topics, court cases, and many other controversial issues in society through mobile devices or computers. To add to this point, individuals from debates or people "sharing their life's story" could be from a different country, race, economic background, amongst many other factors, without having to travel to do so. People's opinions and voices can be heard like never before. Twitter is a very good example of how we can spread knowledge at a very fast rate, for a large population to see and share. Social media also allows people and organizations to organize protests and gatherings that anyone can attend and can vocally share their concerns. The state of the environment and being environmentally conscious is becoming very prominent in society. Clean-up days can be organized to pick up litter from the streets, woods, and even oceans to leave the planet better than we came into it. We as a society can stay connected like never before.</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3647332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social media has effected communication. I think most of us can agree that we hear that "the younger generations 'can't get out from behind a computer screen', or that we "can no longer interact with other people face to face." I disagree with that entirely. Back before the internet, communication was way more limited. I can text my friends and communicate whenever I choose to, face to face, over a text, through pictures, I can send pictures, and we are no longer limited to just a phone call. We have video chatting and the ability to hold classes online. Communication today is undoubtedly different, but I don’t think it has been limited by any means.</a:t>
            </a:r>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384707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Hello, my name is Kaley, and my topic is that social media platforms should change algorithms to stop promoting incitive and manipulative content.</a:t>
            </a: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176489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Social media is designed to be addictive, and even former employees of Facebook, such as Justin Rosenstein, who designed features such as the like button, confirm this [3]. Likes, comments, and shares simulate rewards which cause the brain to release dopamine and cause a person to keep coming back for more[3]. </a:t>
            </a:r>
            <a:r>
              <a:rPr lang="en-US" sz="1800" dirty="0">
                <a:effectLst/>
                <a:latin typeface="Calibri" panose="020F0502020204030204" pitchFamily="34" charset="0"/>
                <a:ea typeface="Calibri" panose="020F0502020204030204" pitchFamily="34" charset="0"/>
                <a:cs typeface="Calibri" panose="020F0502020204030204" pitchFamily="34" charset="0"/>
              </a:rPr>
              <a:t>The goal of social media is to feed this addiction and to increase engagement, and what is good for engagement is often shocking or enticing.</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According Molly Crockett, an associate professor of psychology at Yale</a:t>
            </a: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“Amplification of moral outrage is a clear consequence of social media’s business model, which optimizes for user engagement” [1]. What content pops up in our feed matters, and often, divisive content is shown first as it entices more of a reaction that non-controversial content [2]. To further evidence this, a 2018 slideshow from Facebook declared that its algorithms exploit divisiveness and, if left unchecked, would promote more and more divisive content [4]. This content is further amplified by the ‘social’ feature of social media, as reshares can help it spread across the world like wildfire with a far wider scope than it would have had otherwise[2]. Such widespread sharing and increasingly incitive content can lead to real consequences. </a:t>
            </a:r>
          </a:p>
          <a:p>
            <a:pPr marL="0" marR="0">
              <a:lnSpc>
                <a:spcPct val="107000"/>
              </a:lnSpc>
              <a:spcBef>
                <a:spcPts val="0"/>
              </a:spcBef>
              <a:spcAft>
                <a:spcPts val="800"/>
              </a:spcAf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Pictured here is a chart of the recommendation process for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youtube</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 As you can see it is personalized by user history and context.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3667544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result of the divisiveness of social media content is that it facilitates hate speech and hate groups.  A 2016 presentation by Facebook researcher and sociologist, Monica Lee, found that more than one-third of large German political groups on the platform was filled with extremist content [4], and that 64% of the joins to these extremist groups were due to Facebook’s recommendation tools [4].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Hate speech is not where it stops, however. A study from The British Journal of Criminology found that there is a positive correlation from hate tweets and racial and religiously aggravated offences, as depicted on the graph here[6].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Social media algorithms can also help radicalize. A study showed that users 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Youtube</a:t>
            </a:r>
            <a:r>
              <a:rPr lang="en-US" sz="1800" dirty="0">
                <a:effectLst/>
                <a:latin typeface="Calibri" panose="020F0502020204030204" pitchFamily="34" charset="0"/>
                <a:ea typeface="Calibri" panose="020F0502020204030204" pitchFamily="34" charset="0"/>
                <a:cs typeface="Times New Roman" panose="02020603050405020304" pitchFamily="18" charset="0"/>
              </a:rPr>
              <a:t> tend to migrate from relatively mild content to extreme content, and that there is an alt-right pipeline to more extreme views through recommendations: “ a large percentage of users who consume Alt-right content now consumed Alt-lite and I.D.W. content in the past” [5].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Social media has also increased polarization. A study from NYU states that social media plays a role in further dividing political parties in the US [7], and according to a survey, 60% of Americans believe that big tech companies are helping divide people [4]. Contributing to this polarization is widespread misinformation, which also drives engagement, as executives worried, after the 2020 elections, that maintaining a nicer news feed would decrease the amount of time that users would spend on the platform [7].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incitive nature of social media can bring out the worst side of people, resulting in grave consequences.</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20289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Previously, social media sites have tried to make some changes in order to push back against such derisive content, with social media giants introducing hate speech policies around late 2017 and 2018 [6]. Facebook, during this time, launched research about this topic announcing $2 million in funding for research on polarization[4], and in doing so had to rethink the way that it had always prioritized engagement [4]. However, many of these operations fell apart or were weakened, and later in 2018 Facebook declared that they would shift “away from societal good to individual value,” [4]. Despite all of Facebook’s knowledge about the issue, the research has been mostly shelved.</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1939884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So, how should social media change in order to combat these issues? One possible solution is to prioritize the posts of close family and friends, and potentially lower the scope of posts seen [2]. This would decrease the amount of stimulus and may make the content more mundane. Another solution is to add a bit of built-in delay, emulating the slower pace of traditional forums, in order to perhaps encourage the user to think more about the content they post before posting [2]. With regards to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Youtube</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recommendations, there could be an attempt to broaden the range of recommendations, or not provide recommendations at all [2]. Though there is a lot of work to be done, there are definitely ways to make social media less derisive. </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690226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3637859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However, there are a few counterpoints to trying to change these algorithms. One point is that trying to make conversations more civil is a bit too controlling, and perhaps pointless [4]. However, one’s feed is already controlled by algorithms that gather a lot of information about users, and a solution would focus more on recommending less incitive content, with no need of gathering more information. Another point is that such problems are inevitable due to the size of these platforms and that it is not the platform that is the problem, but the already-existing toxic people. While it is true that the toxicity comes from toxic people, certain design choices may encourage such toxicity. For example, the fact that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Youtube</a:t>
            </a:r>
            <a:r>
              <a:rPr lang="en-US" sz="1800" dirty="0">
                <a:effectLst/>
                <a:latin typeface="Calibri" panose="020F0502020204030204" pitchFamily="34" charset="0"/>
                <a:ea typeface="Calibri" panose="020F0502020204030204" pitchFamily="34" charset="0"/>
                <a:cs typeface="Times New Roman" panose="02020603050405020304" pitchFamily="18" charset="0"/>
              </a:rPr>
              <a:t> comment’s likes aren’t affected by the amount of dislikes may help promote more controversial comments [2]. Finally, there are concerns about possible infringement of freedom of speech as well as political bias [4]. Measures such as getting rid of misinformation may sometimes result in accidentally taking down false positives, thus restricting freedom of speech [7]. Biases of creators of systems to identify misinformation and radical information may also get in the way, and too much control may result in restriction of certain groups. Although bias is an important concern, it is ultimately worth it to change algorithms as the contributions to polarizations are not helping any of the sides. </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29364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in all, social media should change the way their algorithms work and invest extra research into preventing inciting content from always reaching the top. Though some measures may decrease engagement, it is ultimately for the benefit of everyone in order to keep from contributing to hate speech, radicalization and polarization. </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2596866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143195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Use remaining time for group project questions and/or review group assignment slides.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i="0" dirty="0"/>
              <a:t>Show syllabus updates if any</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i="1" dirty="0"/>
              <a:t>Owen Good (19 October 2012). </a:t>
            </a:r>
            <a:r>
              <a:rPr lang="en-US" i="1" dirty="0">
                <a:hlinkClick r:id="rId3"/>
              </a:rPr>
              <a:t>"Today is the 40th Anniversary of the World's First Known Video Gaming Tournament"</a:t>
            </a:r>
            <a:r>
              <a:rPr lang="en-US" i="1" dirty="0"/>
              <a:t>. </a:t>
            </a:r>
            <a:r>
              <a:rPr lang="en-US" i="1" dirty="0" err="1"/>
              <a:t>Kotaku</a:t>
            </a:r>
            <a:r>
              <a:rPr lang="en-US" i="1" dirty="0"/>
              <a:t>. Retrieved 1 August 2013</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Censorship (religious, governmental, private). Adult authentication. Firewalls. Government owned media outlets (TV and radio stations, newspapers), private photocopier ownership illegal</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First Amendment prohibits Congress from making laws limiting free speech, not private companies.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Uniform Resource Locator</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27003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i="0" dirty="0"/>
              <a:t>But before that:</a:t>
            </a:r>
          </a:p>
          <a:p>
            <a:pPr eaLnBrk="1" hangingPunct="1"/>
            <a:endParaRPr lang="en-US" b="1" i="0" dirty="0"/>
          </a:p>
          <a:p>
            <a:pPr eaLnBrk="1" hangingPunct="1"/>
            <a:r>
              <a:rPr lang="en-US" b="1" i="0" dirty="0"/>
              <a:t>CPG Grey - This Video Will Make You Angry [Thought Germs] (7:25) – 2015-03-10</a:t>
            </a:r>
          </a:p>
          <a:p>
            <a:pPr eaLnBrk="1" hangingPunct="1"/>
            <a:r>
              <a:rPr lang="en-US" i="0" dirty="0"/>
              <a:t>https://</a:t>
            </a:r>
            <a:r>
              <a:rPr lang="en-US" i="0" dirty="0" err="1"/>
              <a:t>www.youtube.com</a:t>
            </a:r>
            <a:r>
              <a:rPr lang="en-US" i="0" dirty="0"/>
              <a:t>/</a:t>
            </a:r>
            <a:r>
              <a:rPr lang="en-US" i="0" dirty="0" err="1"/>
              <a:t>watch?v</a:t>
            </a:r>
            <a:r>
              <a:rPr lang="en-US" i="0" dirty="0"/>
              <a:t>=rE3j_RHkqJc</a:t>
            </a:r>
          </a:p>
          <a:p>
            <a:pPr eaLnBrk="1" hangingPunct="1"/>
            <a:endParaRPr lang="en-US" i="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Find better examples: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Cedric Gervais - Hashtag (Original Mix) (3:58)</a:t>
            </a:r>
          </a:p>
          <a:p>
            <a:pPr eaLnBrk="1" hangingPunct="1"/>
            <a:r>
              <a:rPr lang="en-US" i="0" dirty="0"/>
              <a:t>https://</a:t>
            </a:r>
            <a:r>
              <a:rPr lang="en-US" i="0" dirty="0" err="1"/>
              <a:t>www.youtube.com</a:t>
            </a:r>
            <a:r>
              <a:rPr lang="en-US" i="0" dirty="0"/>
              <a:t>/</a:t>
            </a:r>
            <a:r>
              <a:rPr lang="en-US" i="0" dirty="0" err="1"/>
              <a:t>watch?v</a:t>
            </a:r>
            <a:r>
              <a:rPr lang="en-US" i="0" dirty="0"/>
              <a:t>=6OmBKd7X7EE</a:t>
            </a:r>
          </a:p>
          <a:p>
            <a:pPr eaLnBrk="1" hangingPunct="1"/>
            <a:endParaRPr lang="en-US" b="1" dirty="0">
              <a:latin typeface="Arial" charset="0"/>
              <a:ea typeface="ＭＳ Ｐゴシック" charset="-128"/>
              <a:cs typeface="ＭＳ Ｐゴシック" charset="-128"/>
            </a:endParaRPr>
          </a:p>
          <a:p>
            <a:pPr eaLnBrk="1" hangingPunct="1"/>
            <a:r>
              <a:rPr lang="en-US" b="1" dirty="0">
                <a:latin typeface="Arial" charset="0"/>
                <a:ea typeface="ＭＳ Ｐゴシック" charset="-128"/>
                <a:cs typeface="ＭＳ Ｐゴシック" charset="-128"/>
              </a:rPr>
              <a:t>Dave </a:t>
            </a:r>
            <a:r>
              <a:rPr lang="en-US" b="1" dirty="0" err="1">
                <a:latin typeface="Arial" charset="0"/>
                <a:ea typeface="ＭＳ Ｐゴシック" charset="-128"/>
                <a:cs typeface="ＭＳ Ｐゴシック" charset="-128"/>
              </a:rPr>
              <a:t>Audé</a:t>
            </a:r>
            <a:r>
              <a:rPr lang="en-US" b="1" dirty="0">
                <a:latin typeface="Arial" charset="0"/>
                <a:ea typeface="ＭＳ Ｐゴシック" charset="-128"/>
                <a:cs typeface="ＭＳ Ｐゴシック" charset="-128"/>
              </a:rPr>
              <a:t> </a:t>
            </a:r>
            <a:r>
              <a:rPr lang="en-US" b="1" dirty="0" err="1">
                <a:latin typeface="Arial" charset="0"/>
                <a:ea typeface="ＭＳ Ｐゴシック" charset="-128"/>
                <a:cs typeface="ＭＳ Ｐゴシック" charset="-128"/>
              </a:rPr>
              <a:t>vs</a:t>
            </a:r>
            <a:r>
              <a:rPr lang="en-US" b="1" dirty="0">
                <a:latin typeface="Arial" charset="0"/>
                <a:ea typeface="ＭＳ Ｐゴシック" charset="-128"/>
                <a:cs typeface="ＭＳ Ｐゴシック" charset="-128"/>
              </a:rPr>
              <a:t> Luciana - You Only Talk In #HASHTAG (3:36)</a:t>
            </a:r>
          </a:p>
          <a:p>
            <a:pPr eaLnBrk="1" hangingPunct="1"/>
            <a:r>
              <a:rPr lang="en-US" i="0" dirty="0"/>
              <a:t>http://</a:t>
            </a:r>
            <a:r>
              <a:rPr lang="en-US" i="0" dirty="0" err="1"/>
              <a:t>www.youtube.com</a:t>
            </a:r>
            <a:r>
              <a:rPr lang="en-US" i="0" dirty="0"/>
              <a:t>/</a:t>
            </a:r>
            <a:r>
              <a:rPr lang="en-US" i="0" dirty="0" err="1"/>
              <a:t>watch?v</a:t>
            </a:r>
            <a:r>
              <a:rPr lang="en-US" i="0" dirty="0"/>
              <a:t>=53wIN87lJn0</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3044821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 Or review group project and individual presentation guidelines right now.</a:t>
            </a:r>
            <a:br>
              <a:rPr lang="en-US" dirty="0">
                <a:latin typeface="Arial" pitchFamily="-109" charset="0"/>
                <a:ea typeface="ＭＳ Ｐゴシック" pitchFamily="-109" charset="-128"/>
                <a:cs typeface="ＭＳ Ｐゴシック" pitchFamily="-109" charset="-128"/>
              </a:rPr>
            </a:br>
            <a:endParaRPr lang="en-US" dirty="0">
              <a:latin typeface="Arial" pitchFamily="-109" charset="0"/>
              <a:ea typeface="ＭＳ Ｐゴシック" pitchFamily="-109" charset="-128"/>
              <a:cs typeface="ＭＳ Ｐゴシック" pitchFamily="-109" charset="-128"/>
            </a:endParaRPr>
          </a:p>
          <a:p>
            <a:r>
              <a:rPr lang="en-US" dirty="0"/>
              <a:t>Possible One page paper:</a:t>
            </a:r>
          </a:p>
          <a:p>
            <a:pPr lvl="1"/>
            <a:r>
              <a:rPr lang="en-US" dirty="0"/>
              <a:t>Global intellectual property laws, friends or foes?</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3115717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983034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57" indent="0" algn="ctr">
              <a:buNone/>
              <a:defRPr>
                <a:solidFill>
                  <a:schemeClr val="tx1">
                    <a:tint val="75000"/>
                  </a:schemeClr>
                </a:solidFill>
              </a:defRPr>
            </a:lvl2pPr>
            <a:lvl3pPr marL="914316" indent="0" algn="ctr">
              <a:buNone/>
              <a:defRPr>
                <a:solidFill>
                  <a:schemeClr val="tx1">
                    <a:tint val="75000"/>
                  </a:schemeClr>
                </a:solidFill>
              </a:defRPr>
            </a:lvl3pPr>
            <a:lvl4pPr marL="1371475" indent="0" algn="ctr">
              <a:buNone/>
              <a:defRPr>
                <a:solidFill>
                  <a:schemeClr val="tx1">
                    <a:tint val="75000"/>
                  </a:schemeClr>
                </a:solidFill>
              </a:defRPr>
            </a:lvl4pPr>
            <a:lvl5pPr marL="1828634" indent="0" algn="ctr">
              <a:buNone/>
              <a:defRPr>
                <a:solidFill>
                  <a:schemeClr val="tx1">
                    <a:tint val="75000"/>
                  </a:schemeClr>
                </a:solidFill>
              </a:defRPr>
            </a:lvl5pPr>
            <a:lvl6pPr marL="2285791" indent="0" algn="ctr">
              <a:buNone/>
              <a:defRPr>
                <a:solidFill>
                  <a:schemeClr val="tx1">
                    <a:tint val="75000"/>
                  </a:schemeClr>
                </a:solidFill>
              </a:defRPr>
            </a:lvl6pPr>
            <a:lvl7pPr marL="2742950" indent="0" algn="ctr">
              <a:buNone/>
              <a:defRPr>
                <a:solidFill>
                  <a:schemeClr val="tx1">
                    <a:tint val="75000"/>
                  </a:schemeClr>
                </a:solidFill>
              </a:defRPr>
            </a:lvl7pPr>
            <a:lvl8pPr marL="3200106" indent="0" algn="ctr">
              <a:buNone/>
              <a:defRPr>
                <a:solidFill>
                  <a:schemeClr val="tx1">
                    <a:tint val="75000"/>
                  </a:schemeClr>
                </a:solidFill>
              </a:defRPr>
            </a:lvl8pPr>
            <a:lvl9pPr marL="3657265"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2"/>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3"/>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2" tIns="45716" rIns="91432" bIns="45716" rtlCol="0" anchor="ctr"/>
          <a:lstStyle>
            <a:lvl1pPr marL="0" marR="0" indent="0" algn="l" defTabSz="457178"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2022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2" y="361952"/>
            <a:ext cx="4953001" cy="4381501"/>
          </a:xfrm>
          <a:noFill/>
          <a:ln w="9525">
            <a:noFill/>
            <a:miter lim="800000"/>
          </a:ln>
          <a:effectLst/>
        </p:spPr>
        <p:txBody>
          <a:bodyPr>
            <a:normAutofit/>
          </a:bodyPr>
          <a:lstStyle>
            <a:lvl1pPr marL="0" indent="0" algn="ctr">
              <a:buNone/>
              <a:defRPr sz="2000"/>
            </a:lvl1pPr>
            <a:lvl2pPr marL="457157" indent="0">
              <a:buNone/>
              <a:defRPr sz="2800"/>
            </a:lvl2pPr>
            <a:lvl3pPr marL="914316" indent="0">
              <a:buNone/>
              <a:defRPr sz="2400"/>
            </a:lvl3pPr>
            <a:lvl4pPr marL="1371475" indent="0">
              <a:buNone/>
              <a:defRPr sz="2000"/>
            </a:lvl4pPr>
            <a:lvl5pPr marL="1828634" indent="0">
              <a:buNone/>
              <a:defRPr sz="2000"/>
            </a:lvl5pPr>
            <a:lvl6pPr marL="2285791" indent="0">
              <a:buNone/>
              <a:defRPr sz="2000"/>
            </a:lvl6pPr>
            <a:lvl7pPr marL="2742950" indent="0">
              <a:buNone/>
              <a:defRPr sz="2000"/>
            </a:lvl7pPr>
            <a:lvl8pPr marL="3200106" indent="0">
              <a:buNone/>
              <a:defRPr sz="2000"/>
            </a:lvl8pPr>
            <a:lvl9pPr marL="3657265"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353">
              <a:defRPr baseline="0"/>
            </a:lvl6pPr>
            <a:lvl7pPr marL="2002353">
              <a:defRPr baseline="0"/>
            </a:lvl7pPr>
            <a:lvl8pPr marL="2002353">
              <a:defRPr baseline="0"/>
            </a:lvl8pPr>
            <a:lvl9pPr marL="20023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6" y="361952"/>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2"/>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57" indent="0">
              <a:buNone/>
              <a:defRPr sz="1800">
                <a:solidFill>
                  <a:schemeClr val="tx1">
                    <a:tint val="75000"/>
                  </a:schemeClr>
                </a:solidFill>
              </a:defRPr>
            </a:lvl2pPr>
            <a:lvl3pPr marL="914316" indent="0">
              <a:buNone/>
              <a:defRPr sz="1600">
                <a:solidFill>
                  <a:schemeClr val="tx1">
                    <a:tint val="75000"/>
                  </a:schemeClr>
                </a:solidFill>
              </a:defRPr>
            </a:lvl3pPr>
            <a:lvl4pPr marL="1371475" indent="0">
              <a:buNone/>
              <a:defRPr sz="1400">
                <a:solidFill>
                  <a:schemeClr val="tx1">
                    <a:tint val="75000"/>
                  </a:schemeClr>
                </a:solidFill>
              </a:defRPr>
            </a:lvl4pPr>
            <a:lvl5pPr marL="1828634" indent="0">
              <a:buNone/>
              <a:defRPr sz="1400">
                <a:solidFill>
                  <a:schemeClr val="tx1">
                    <a:tint val="75000"/>
                  </a:schemeClr>
                </a:solidFill>
              </a:defRPr>
            </a:lvl5pPr>
            <a:lvl6pPr marL="2285791" indent="0">
              <a:buNone/>
              <a:defRPr sz="1400">
                <a:solidFill>
                  <a:schemeClr val="tx1">
                    <a:tint val="75000"/>
                  </a:schemeClr>
                </a:solidFill>
              </a:defRPr>
            </a:lvl6pPr>
            <a:lvl7pPr marL="2742950" indent="0">
              <a:buNone/>
              <a:defRPr sz="1400">
                <a:solidFill>
                  <a:schemeClr val="tx1">
                    <a:tint val="75000"/>
                  </a:schemeClr>
                </a:solidFill>
              </a:defRPr>
            </a:lvl7pPr>
            <a:lvl8pPr marL="3200106" indent="0">
              <a:buNone/>
              <a:defRPr sz="1400">
                <a:solidFill>
                  <a:schemeClr val="tx1">
                    <a:tint val="75000"/>
                  </a:schemeClr>
                </a:solidFill>
              </a:defRPr>
            </a:lvl8pPr>
            <a:lvl9pPr marL="365726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353">
              <a:defRPr sz="1100"/>
            </a:lvl7pPr>
            <a:lvl8pPr marL="2002353">
              <a:defRPr sz="1100"/>
            </a:lvl8pPr>
            <a:lvl9pPr marL="20023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353">
              <a:defRPr sz="1100" baseline="0"/>
            </a:lvl6pPr>
            <a:lvl7pPr marL="2002353">
              <a:defRPr sz="1100" baseline="0"/>
            </a:lvl7pPr>
            <a:lvl8pPr marL="2002353">
              <a:defRPr sz="1100" baseline="0"/>
            </a:lvl8pPr>
            <a:lvl9pPr marL="20023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2022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57" indent="0">
              <a:buNone/>
              <a:defRPr sz="2000" b="1"/>
            </a:lvl2pPr>
            <a:lvl3pPr marL="914316" indent="0">
              <a:buNone/>
              <a:defRPr sz="1800" b="1"/>
            </a:lvl3pPr>
            <a:lvl4pPr marL="1371475" indent="0">
              <a:buNone/>
              <a:defRPr sz="1600" b="1"/>
            </a:lvl4pPr>
            <a:lvl5pPr marL="1828634" indent="0">
              <a:buNone/>
              <a:defRPr sz="1600" b="1"/>
            </a:lvl5pPr>
            <a:lvl6pPr marL="2285791" indent="0">
              <a:buNone/>
              <a:defRPr sz="1600" b="1"/>
            </a:lvl6pPr>
            <a:lvl7pPr marL="2742950" indent="0">
              <a:buNone/>
              <a:defRPr sz="1600" b="1"/>
            </a:lvl7pPr>
            <a:lvl8pPr marL="3200106" indent="0">
              <a:buNone/>
              <a:defRPr sz="1600" b="1"/>
            </a:lvl8pPr>
            <a:lvl9pPr marL="3657265"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353">
              <a:defRPr sz="1100"/>
            </a:lvl6pPr>
            <a:lvl7pPr marL="2002353">
              <a:defRPr sz="1100"/>
            </a:lvl7pPr>
            <a:lvl8pPr marL="2002353">
              <a:defRPr sz="1100"/>
            </a:lvl8pPr>
            <a:lvl9pPr marL="20023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57" indent="0">
              <a:buNone/>
              <a:defRPr sz="2000" b="1"/>
            </a:lvl2pPr>
            <a:lvl3pPr marL="914316" indent="0">
              <a:buNone/>
              <a:defRPr sz="1800" b="1"/>
            </a:lvl3pPr>
            <a:lvl4pPr marL="1371475" indent="0">
              <a:buNone/>
              <a:defRPr sz="1600" b="1"/>
            </a:lvl4pPr>
            <a:lvl5pPr marL="1828634" indent="0">
              <a:buNone/>
              <a:defRPr sz="1600" b="1"/>
            </a:lvl5pPr>
            <a:lvl6pPr marL="2285791" indent="0">
              <a:buNone/>
              <a:defRPr sz="1600" b="1"/>
            </a:lvl6pPr>
            <a:lvl7pPr marL="2742950" indent="0">
              <a:buNone/>
              <a:defRPr sz="1600" b="1"/>
            </a:lvl7pPr>
            <a:lvl8pPr marL="3200106" indent="0">
              <a:buNone/>
              <a:defRPr sz="1600" b="1"/>
            </a:lvl8pPr>
            <a:lvl9pPr marL="36572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353">
              <a:defRPr sz="1100"/>
            </a:lvl6pPr>
            <a:lvl7pPr marL="2002353">
              <a:defRPr sz="1100"/>
            </a:lvl7pPr>
            <a:lvl8pPr marL="2002353">
              <a:defRPr sz="1100" baseline="0"/>
            </a:lvl8pPr>
            <a:lvl9pPr marL="20023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2022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2"/>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3" y="361951"/>
            <a:ext cx="3809386" cy="4397030"/>
          </a:xfrm>
          <a:noFill/>
          <a:ln w="9525">
            <a:noFill/>
            <a:miter lim="800000"/>
          </a:ln>
          <a:effectLst/>
        </p:spPr>
        <p:txBody>
          <a:bodyPr>
            <a:normAutofit/>
          </a:bodyPr>
          <a:lstStyle>
            <a:lvl1pPr marL="0" indent="0" algn="ctr">
              <a:buNone/>
              <a:defRPr sz="2000"/>
            </a:lvl1pPr>
            <a:lvl2pPr marL="457157" indent="0">
              <a:buNone/>
              <a:defRPr sz="2800"/>
            </a:lvl2pPr>
            <a:lvl3pPr marL="914316" indent="0">
              <a:buNone/>
              <a:defRPr sz="2400"/>
            </a:lvl3pPr>
            <a:lvl4pPr marL="1371475" indent="0">
              <a:buNone/>
              <a:defRPr sz="2000"/>
            </a:lvl4pPr>
            <a:lvl5pPr marL="1828634" indent="0">
              <a:buNone/>
              <a:defRPr sz="2000"/>
            </a:lvl5pPr>
            <a:lvl6pPr marL="2285791" indent="0">
              <a:buNone/>
              <a:defRPr sz="2000"/>
            </a:lvl6pPr>
            <a:lvl7pPr marL="2742950" indent="0">
              <a:buNone/>
              <a:defRPr sz="2000"/>
            </a:lvl7pPr>
            <a:lvl8pPr marL="3200106" indent="0">
              <a:buNone/>
              <a:defRPr sz="2000"/>
            </a:lvl8pPr>
            <a:lvl9pPr marL="3657265"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2" tIns="45716" rIns="91432" bIns="45716"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2" tIns="45716" rIns="91432" bIns="4571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2" tIns="45716" rIns="91432" bIns="45716"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2" tIns="45716" rIns="91432" bIns="45716" rtlCol="0" anchor="ctr"/>
          <a:lstStyle>
            <a:lvl1pPr marL="0" marR="0" indent="0" algn="l" defTabSz="457178"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2022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2" tIns="45716" rIns="91432" bIns="45716"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5" y="21344"/>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16"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57" indent="-205757" algn="l" defTabSz="914316"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15" indent="-205757" algn="l" defTabSz="914316"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272" indent="-205757" algn="l" defTabSz="914316"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28" indent="-205757" algn="l" defTabSz="914316"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786"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544" indent="-205757" algn="l" defTabSz="914316"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00"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057" indent="-205757" algn="l" defTabSz="914316"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815"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16" rtl="0" eaLnBrk="1" latinLnBrk="0" hangingPunct="1">
        <a:defRPr sz="1800" kern="1200">
          <a:solidFill>
            <a:schemeClr val="tx1"/>
          </a:solidFill>
          <a:latin typeface="+mn-lt"/>
          <a:ea typeface="+mn-ea"/>
          <a:cs typeface="+mn-cs"/>
        </a:defRPr>
      </a:lvl1pPr>
      <a:lvl2pPr marL="457157" algn="l" defTabSz="914316" rtl="0" eaLnBrk="1" latinLnBrk="0" hangingPunct="1">
        <a:defRPr sz="1800" kern="1200">
          <a:solidFill>
            <a:schemeClr val="tx1"/>
          </a:solidFill>
          <a:latin typeface="+mn-lt"/>
          <a:ea typeface="+mn-ea"/>
          <a:cs typeface="+mn-cs"/>
        </a:defRPr>
      </a:lvl2pPr>
      <a:lvl3pPr marL="914316" algn="l" defTabSz="914316" rtl="0" eaLnBrk="1" latinLnBrk="0" hangingPunct="1">
        <a:defRPr sz="1800" kern="1200">
          <a:solidFill>
            <a:schemeClr val="tx1"/>
          </a:solidFill>
          <a:latin typeface="+mn-lt"/>
          <a:ea typeface="+mn-ea"/>
          <a:cs typeface="+mn-cs"/>
        </a:defRPr>
      </a:lvl3pPr>
      <a:lvl4pPr marL="1371475" algn="l" defTabSz="914316" rtl="0" eaLnBrk="1" latinLnBrk="0" hangingPunct="1">
        <a:defRPr sz="1800" kern="1200">
          <a:solidFill>
            <a:schemeClr val="tx1"/>
          </a:solidFill>
          <a:latin typeface="+mn-lt"/>
          <a:ea typeface="+mn-ea"/>
          <a:cs typeface="+mn-cs"/>
        </a:defRPr>
      </a:lvl4pPr>
      <a:lvl5pPr marL="1828634" algn="l" defTabSz="914316" rtl="0" eaLnBrk="1" latinLnBrk="0" hangingPunct="1">
        <a:defRPr sz="1800" kern="1200">
          <a:solidFill>
            <a:schemeClr val="tx1"/>
          </a:solidFill>
          <a:latin typeface="+mn-lt"/>
          <a:ea typeface="+mn-ea"/>
          <a:cs typeface="+mn-cs"/>
        </a:defRPr>
      </a:lvl5pPr>
      <a:lvl6pPr marL="2285791" algn="l" defTabSz="914316" rtl="0" eaLnBrk="1" latinLnBrk="0" hangingPunct="1">
        <a:defRPr sz="1800" kern="1200">
          <a:solidFill>
            <a:schemeClr val="tx1"/>
          </a:solidFill>
          <a:latin typeface="+mn-lt"/>
          <a:ea typeface="+mn-ea"/>
          <a:cs typeface="+mn-cs"/>
        </a:defRPr>
      </a:lvl6pPr>
      <a:lvl7pPr marL="2742950" algn="l" defTabSz="914316" rtl="0" eaLnBrk="1" latinLnBrk="0" hangingPunct="1">
        <a:defRPr sz="1800" kern="1200">
          <a:solidFill>
            <a:schemeClr val="tx1"/>
          </a:solidFill>
          <a:latin typeface="+mn-lt"/>
          <a:ea typeface="+mn-ea"/>
          <a:cs typeface="+mn-cs"/>
        </a:defRPr>
      </a:lvl7pPr>
      <a:lvl8pPr marL="3200106" algn="l" defTabSz="914316" rtl="0" eaLnBrk="1" latinLnBrk="0" hangingPunct="1">
        <a:defRPr sz="1800" kern="1200">
          <a:solidFill>
            <a:schemeClr val="tx1"/>
          </a:solidFill>
          <a:latin typeface="+mn-lt"/>
          <a:ea typeface="+mn-ea"/>
          <a:cs typeface="+mn-cs"/>
        </a:defRPr>
      </a:lvl8pPr>
      <a:lvl9pPr marL="3657265" algn="l" defTabSz="914316"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Wikipedia:Citing_Wikipedia"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rE3j_RHkqJc"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1"/>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4</a:t>
            </a:r>
            <a:br>
              <a:rPr lang="en-US" dirty="0"/>
            </a:br>
            <a:r>
              <a:rPr lang="en-US" dirty="0"/>
              <a:t>Freedom Of Speech</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ea typeface="+mj-lt"/>
                <a:cs typeface="+mj-lt"/>
              </a:rPr>
              <a:t>Does Social Media Impede or Improve Communication?</a:t>
            </a:r>
            <a:endParaRPr lang="en-US" dirty="0"/>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Maia Grant</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2485947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the distance</a:t>
            </a:r>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endParaRPr lang="en-US" dirty="0"/>
          </a:p>
          <a:p>
            <a:pPr marL="205740" indent="-205740"/>
            <a:r>
              <a:rPr lang="en-US" dirty="0"/>
              <a:t>Connecting families</a:t>
            </a:r>
          </a:p>
          <a:p>
            <a:pPr marL="205740" indent="-205740"/>
            <a:endParaRPr lang="en-US" dirty="0"/>
          </a:p>
          <a:p>
            <a:pPr marL="205740" indent="-205740"/>
            <a:r>
              <a:rPr lang="en-US" dirty="0"/>
              <a:t>Meeting people with similar interests</a:t>
            </a:r>
          </a:p>
          <a:p>
            <a:pPr marL="205740" indent="-205740"/>
            <a:endParaRPr lang="en-US" dirty="0">
              <a:ea typeface="Cambria"/>
            </a:endParaRPr>
          </a:p>
          <a:p>
            <a:pPr marL="205740" indent="-205740"/>
            <a:r>
              <a:rPr lang="en-US" dirty="0">
                <a:ea typeface="Cambria"/>
              </a:rPr>
              <a:t>Sharing advice/tips </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Maia Grant</a:t>
            </a:r>
            <a:endParaRPr lang="en-US" sz="1400" dirty="0">
              <a:solidFill>
                <a:schemeClr val="tx1"/>
              </a:solidFill>
              <a:latin typeface="+mj-lt"/>
            </a:endParaRPr>
          </a:p>
        </p:txBody>
      </p:sp>
      <p:pic>
        <p:nvPicPr>
          <p:cNvPr id="8" name="Picture 8" descr="Graphical user interface, application&#10;&#10;Description automatically generated">
            <a:extLst>
              <a:ext uri="{FF2B5EF4-FFF2-40B4-BE49-F238E27FC236}">
                <a16:creationId xmlns:a16="http://schemas.microsoft.com/office/drawing/2014/main" id="{4A163AED-3E14-C2ED-906F-A15C67D61E55}"/>
              </a:ext>
            </a:extLst>
          </p:cNvPr>
          <p:cNvPicPr>
            <a:picLocks noChangeAspect="1"/>
          </p:cNvPicPr>
          <p:nvPr/>
        </p:nvPicPr>
        <p:blipFill>
          <a:blip r:embed="rId3"/>
          <a:stretch>
            <a:fillRect/>
          </a:stretch>
        </p:blipFill>
        <p:spPr>
          <a:xfrm>
            <a:off x="4298674" y="1220845"/>
            <a:ext cx="4378186" cy="2920470"/>
          </a:xfrm>
          <a:prstGeom prst="rect">
            <a:avLst/>
          </a:prstGeom>
        </p:spPr>
      </p:pic>
      <p:sp>
        <p:nvSpPr>
          <p:cNvPr id="11" name="TextBox 10">
            <a:extLst>
              <a:ext uri="{FF2B5EF4-FFF2-40B4-BE49-F238E27FC236}">
                <a16:creationId xmlns:a16="http://schemas.microsoft.com/office/drawing/2014/main" id="{57BBAF49-321E-F426-B4A0-4494893B2B71}"/>
              </a:ext>
            </a:extLst>
          </p:cNvPr>
          <p:cNvSpPr txBox="1"/>
          <p:nvPr/>
        </p:nvSpPr>
        <p:spPr>
          <a:xfrm>
            <a:off x="4299697" y="4080744"/>
            <a:ext cx="4375506" cy="12187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Family Zoom Call. Adapted from </a:t>
            </a:r>
            <a:r>
              <a:rPr lang="en-US" sz="800" dirty="0">
                <a:ea typeface="+mn-lt"/>
                <a:cs typeface="+mn-lt"/>
              </a:rPr>
              <a:t> "Couple Officially Adopts Son Via Zoom Meeting", by POPSUGAR, 2020, retrieved from, https://www.google.com/url?sa=i&amp;url=https%3A%2F%2Fwww.popsugar.com%2Ffamily%2Fcouple-officially-adopts-son-via-zoom-meeting-47380186&amp;psig=AOvVaw0yOGbCwbth6fVjk13f8ZAh&amp;ust=1648232459666000&amp;source=images&amp;cd=vfe&amp;ved=0CAsQjRxqFwoTCIDbusqu3_YCFQAAAAAdAAAAABBR</a:t>
            </a:r>
            <a:endParaRPr lang="en-US" sz="800" dirty="0">
              <a:ea typeface="Cambria"/>
            </a:endParaRPr>
          </a:p>
          <a:p>
            <a:pPr>
              <a:lnSpc>
                <a:spcPct val="90000"/>
              </a:lnSpc>
            </a:pPr>
            <a:endParaRPr lang="en-US" sz="2800" dirty="0">
              <a:ea typeface="Cambria"/>
            </a:endParaRPr>
          </a:p>
        </p:txBody>
      </p:sp>
    </p:spTree>
    <p:extLst>
      <p:ext uri="{BB962C8B-B14F-4D97-AF65-F5344CB8AC3E}">
        <p14:creationId xmlns:p14="http://schemas.microsoft.com/office/powerpoint/2010/main" val="3276269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business outreach</a:t>
            </a:r>
          </a:p>
        </p:txBody>
      </p:sp>
      <p:sp>
        <p:nvSpPr>
          <p:cNvPr id="3" name="Content Placeholder 2"/>
          <p:cNvSpPr>
            <a:spLocks noGrp="1"/>
          </p:cNvSpPr>
          <p:nvPr>
            <p:ph sz="half" idx="1"/>
          </p:nvPr>
        </p:nvSpPr>
        <p:spPr>
          <a:xfrm>
            <a:off x="685800" y="1352551"/>
            <a:ext cx="3498477" cy="3352800"/>
          </a:xfrm>
        </p:spPr>
        <p:txBody>
          <a:bodyPr vert="horz" lIns="91436" tIns="45718" rIns="91436" bIns="45718" rtlCol="0" anchor="t">
            <a:normAutofit/>
          </a:bodyPr>
          <a:lstStyle/>
          <a:p>
            <a:pPr marL="205740" indent="-205740"/>
            <a:endParaRPr lang="en-US" dirty="0"/>
          </a:p>
          <a:p>
            <a:pPr marL="205740" indent="-205740"/>
            <a:r>
              <a:rPr lang="en-US" dirty="0"/>
              <a:t>Ad campaigns </a:t>
            </a:r>
            <a:endParaRPr lang="en-US" dirty="0">
              <a:ea typeface="Cambria"/>
            </a:endParaRPr>
          </a:p>
          <a:p>
            <a:pPr marL="205740" indent="-205740"/>
            <a:endParaRPr lang="en-US" dirty="0">
              <a:ea typeface="Cambria"/>
            </a:endParaRPr>
          </a:p>
          <a:p>
            <a:pPr marL="205740" indent="-205740"/>
            <a:r>
              <a:rPr lang="en-US" dirty="0">
                <a:ea typeface="Cambria"/>
              </a:rPr>
              <a:t>Showcasing a business's "personality"</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Maia Grant</a:t>
            </a:r>
            <a:endParaRPr lang="en-US" sz="1400" dirty="0">
              <a:solidFill>
                <a:schemeClr val="tx1"/>
              </a:solidFill>
              <a:latin typeface="+mj-lt"/>
            </a:endParaRPr>
          </a:p>
        </p:txBody>
      </p:sp>
      <p:pic>
        <p:nvPicPr>
          <p:cNvPr id="8" name="Picture 8" descr="Graphical user interface, application&#10;&#10;Description automatically generated">
            <a:extLst>
              <a:ext uri="{FF2B5EF4-FFF2-40B4-BE49-F238E27FC236}">
                <a16:creationId xmlns:a16="http://schemas.microsoft.com/office/drawing/2014/main" id="{20A0B151-3993-94CE-2062-6DA1E3CCBEE7}"/>
              </a:ext>
            </a:extLst>
          </p:cNvPr>
          <p:cNvPicPr>
            <a:picLocks noChangeAspect="1"/>
          </p:cNvPicPr>
          <p:nvPr/>
        </p:nvPicPr>
        <p:blipFill>
          <a:blip r:embed="rId3"/>
          <a:stretch>
            <a:fillRect/>
          </a:stretch>
        </p:blipFill>
        <p:spPr>
          <a:xfrm>
            <a:off x="4217334" y="1287556"/>
            <a:ext cx="4277005" cy="2408704"/>
          </a:xfrm>
          <a:prstGeom prst="rect">
            <a:avLst/>
          </a:prstGeom>
        </p:spPr>
      </p:pic>
      <p:sp>
        <p:nvSpPr>
          <p:cNvPr id="10" name="Content Placeholder 9">
            <a:extLst>
              <a:ext uri="{FF2B5EF4-FFF2-40B4-BE49-F238E27FC236}">
                <a16:creationId xmlns:a16="http://schemas.microsoft.com/office/drawing/2014/main" id="{7D18EADD-7EAF-6641-391A-966ABBBCDE2E}"/>
              </a:ext>
            </a:extLst>
          </p:cNvPr>
          <p:cNvSpPr>
            <a:spLocks noGrp="1"/>
          </p:cNvSpPr>
          <p:nvPr>
            <p:ph sz="half" idx="2"/>
          </p:nvPr>
        </p:nvSpPr>
        <p:spPr>
          <a:xfrm>
            <a:off x="4224338" y="3701584"/>
            <a:ext cx="4233862" cy="1003767"/>
          </a:xfrm>
        </p:spPr>
        <p:txBody>
          <a:bodyPr vert="horz" lIns="91436" tIns="45718" rIns="91436" bIns="45718" rtlCol="0" anchor="t">
            <a:noAutofit/>
          </a:bodyPr>
          <a:lstStyle/>
          <a:p>
            <a:pPr marL="0" indent="0">
              <a:buNone/>
            </a:pPr>
            <a:r>
              <a:rPr lang="en-US" sz="900" dirty="0">
                <a:ea typeface="+mn-lt"/>
                <a:cs typeface="+mn-lt"/>
              </a:rPr>
              <a:t>Social Media and Small Business. Adapted from "How to Use Social Media for Small Business: 10 Effective Tips", by </a:t>
            </a:r>
            <a:r>
              <a:rPr lang="en-US" sz="900" dirty="0" err="1">
                <a:ea typeface="+mn-lt"/>
                <a:cs typeface="+mn-lt"/>
              </a:rPr>
              <a:t>StatusBrew</a:t>
            </a:r>
            <a:r>
              <a:rPr lang="en-US" sz="900" dirty="0">
                <a:ea typeface="+mn-lt"/>
                <a:cs typeface="+mn-lt"/>
              </a:rPr>
              <a:t>, 2018, retrieved from, https://statusbrew.com/insights/social-media-marketing-tips-for-small-businesses/</a:t>
            </a:r>
          </a:p>
          <a:p>
            <a:pPr marL="205740" indent="-205740">
              <a:spcBef>
                <a:spcPts val="0"/>
              </a:spcBef>
            </a:pPr>
            <a:endParaRPr lang="en-US" dirty="0">
              <a:ea typeface="+mn-lt"/>
              <a:cs typeface="+mn-lt"/>
            </a:endParaRPr>
          </a:p>
          <a:p>
            <a:pPr marL="205740" indent="-205740"/>
            <a:endParaRPr lang="en-US" dirty="0">
              <a:ea typeface="Cambria"/>
            </a:endParaRPr>
          </a:p>
        </p:txBody>
      </p:sp>
    </p:spTree>
    <p:extLst>
      <p:ext uri="{BB962C8B-B14F-4D97-AF65-F5344CB8AC3E}">
        <p14:creationId xmlns:p14="http://schemas.microsoft.com/office/powerpoint/2010/main" val="870767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Injustice</a:t>
            </a:r>
          </a:p>
        </p:txBody>
      </p:sp>
      <p:sp>
        <p:nvSpPr>
          <p:cNvPr id="3" name="Content Placeholder 2"/>
          <p:cNvSpPr>
            <a:spLocks noGrp="1"/>
          </p:cNvSpPr>
          <p:nvPr>
            <p:ph sz="half" idx="1"/>
          </p:nvPr>
        </p:nvSpPr>
        <p:spPr/>
        <p:txBody>
          <a:bodyPr vert="horz" lIns="91436" tIns="45718" rIns="91436" bIns="45718" rtlCol="0" anchor="t">
            <a:normAutofit/>
          </a:bodyPr>
          <a:lstStyle/>
          <a:p>
            <a:pPr marL="285750" indent="-285750"/>
            <a:endParaRPr lang="en-US" dirty="0">
              <a:ea typeface="+mn-lt"/>
              <a:cs typeface="+mn-lt"/>
            </a:endParaRPr>
          </a:p>
          <a:p>
            <a:pPr marL="285750" indent="-285750"/>
            <a:r>
              <a:rPr lang="en-US" dirty="0">
                <a:ea typeface="+mn-lt"/>
                <a:cs typeface="+mn-lt"/>
              </a:rPr>
              <a:t>Discussions with strangers on political views</a:t>
            </a:r>
            <a:endParaRPr lang="en-US">
              <a:ea typeface="Cambria"/>
            </a:endParaRPr>
          </a:p>
          <a:p>
            <a:pPr marL="205740" indent="-205740"/>
            <a:endParaRPr lang="en-US" dirty="0">
              <a:ea typeface="Cambria"/>
            </a:endParaRPr>
          </a:p>
          <a:p>
            <a:pPr marL="205740" indent="-205740"/>
            <a:r>
              <a:rPr lang="en-US" dirty="0">
                <a:ea typeface="Cambria"/>
              </a:rPr>
              <a:t>Gather groups for protests</a:t>
            </a:r>
            <a:endParaRPr lang="en-US" dirty="0"/>
          </a:p>
          <a:p>
            <a:pPr marL="205740" indent="-205740"/>
            <a:endParaRPr lang="en-US" dirty="0">
              <a:ea typeface="Cambria"/>
            </a:endParaRPr>
          </a:p>
          <a:p>
            <a:pPr marL="205740" indent="-205740"/>
            <a:r>
              <a:rPr lang="en-US" dirty="0">
                <a:ea typeface="Cambria"/>
              </a:rPr>
              <a:t>Organize clean up groups</a:t>
            </a:r>
          </a:p>
          <a:p>
            <a:pPr marL="205740" indent="-205740"/>
            <a:endParaRPr lang="en-US" dirty="0">
              <a:ea typeface="Cambria"/>
            </a:endParaRP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Maia Grant</a:t>
            </a:r>
            <a:endParaRPr lang="en-US" sz="1400" dirty="0">
              <a:solidFill>
                <a:schemeClr val="tx1"/>
              </a:solidFill>
              <a:latin typeface="+mj-lt"/>
            </a:endParaRPr>
          </a:p>
        </p:txBody>
      </p:sp>
      <p:pic>
        <p:nvPicPr>
          <p:cNvPr id="8" name="Picture 8">
            <a:extLst>
              <a:ext uri="{FF2B5EF4-FFF2-40B4-BE49-F238E27FC236}">
                <a16:creationId xmlns:a16="http://schemas.microsoft.com/office/drawing/2014/main" id="{31E34B32-6174-624A-62A9-7657E2EEFD92}"/>
              </a:ext>
            </a:extLst>
          </p:cNvPr>
          <p:cNvPicPr>
            <a:picLocks noChangeAspect="1"/>
          </p:cNvPicPr>
          <p:nvPr/>
        </p:nvPicPr>
        <p:blipFill>
          <a:blip r:embed="rId3"/>
          <a:stretch>
            <a:fillRect/>
          </a:stretch>
        </p:blipFill>
        <p:spPr>
          <a:xfrm>
            <a:off x="4519893" y="966003"/>
            <a:ext cx="3844178" cy="3081225"/>
          </a:xfrm>
          <a:prstGeom prst="rect">
            <a:avLst/>
          </a:prstGeom>
        </p:spPr>
      </p:pic>
      <p:sp>
        <p:nvSpPr>
          <p:cNvPr id="12" name="Content Placeholder 9">
            <a:extLst>
              <a:ext uri="{FF2B5EF4-FFF2-40B4-BE49-F238E27FC236}">
                <a16:creationId xmlns:a16="http://schemas.microsoft.com/office/drawing/2014/main" id="{12F8C761-474D-ED4B-9CA2-A270282B1D30}"/>
              </a:ext>
            </a:extLst>
          </p:cNvPr>
          <p:cNvSpPr>
            <a:spLocks noGrp="1"/>
          </p:cNvSpPr>
          <p:nvPr>
            <p:ph sz="half" idx="2"/>
          </p:nvPr>
        </p:nvSpPr>
        <p:spPr>
          <a:xfrm>
            <a:off x="4522694" y="4050367"/>
            <a:ext cx="3838856" cy="654984"/>
          </a:xfrm>
        </p:spPr>
        <p:txBody>
          <a:bodyPr vert="horz" lIns="91436" tIns="45718" rIns="91436" bIns="45718" rtlCol="0" anchor="t">
            <a:noAutofit/>
          </a:bodyPr>
          <a:lstStyle/>
          <a:p>
            <a:pPr marL="0" indent="0">
              <a:buNone/>
            </a:pPr>
            <a:r>
              <a:rPr lang="en-US" sz="900" dirty="0">
                <a:ea typeface="+mn-lt"/>
                <a:cs typeface="+mn-lt"/>
              </a:rPr>
              <a:t>Social Injustice. Adapted from "7 Biggest Social Issues That Could Lead to Social Injustice", by </a:t>
            </a:r>
            <a:r>
              <a:rPr lang="en-US" sz="900" dirty="0" err="1">
                <a:ea typeface="+mn-lt"/>
                <a:cs typeface="+mn-lt"/>
              </a:rPr>
              <a:t>Sintelly</a:t>
            </a:r>
            <a:r>
              <a:rPr lang="en-US" sz="900" dirty="0">
                <a:ea typeface="+mn-lt"/>
                <a:cs typeface="+mn-lt"/>
              </a:rPr>
              <a:t>, 2021, retrieved from, https://sintelly.com/articles/biggest-social-issues-that-could-lead-to-social-injustice</a:t>
            </a:r>
            <a:endParaRPr lang="en-US" dirty="0"/>
          </a:p>
          <a:p>
            <a:pPr marL="205740" indent="-205740">
              <a:spcBef>
                <a:spcPts val="0"/>
              </a:spcBef>
            </a:pPr>
            <a:endParaRPr lang="en-US" dirty="0">
              <a:ea typeface="+mn-lt"/>
              <a:cs typeface="+mn-lt"/>
            </a:endParaRPr>
          </a:p>
          <a:p>
            <a:pPr marL="205740" indent="-205740"/>
            <a:endParaRPr lang="en-US" dirty="0">
              <a:ea typeface="Cambria"/>
            </a:endParaRPr>
          </a:p>
        </p:txBody>
      </p:sp>
    </p:spTree>
    <p:extLst>
      <p:ext uri="{BB962C8B-B14F-4D97-AF65-F5344CB8AC3E}">
        <p14:creationId xmlns:p14="http://schemas.microsoft.com/office/powerpoint/2010/main" val="170793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has changed the way we communicate</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Maia Grant</a:t>
            </a:r>
            <a:endParaRPr lang="en-US" sz="1400" dirty="0">
              <a:solidFill>
                <a:schemeClr val="tx1"/>
              </a:solidFill>
              <a:latin typeface="+mj-lt"/>
            </a:endParaRPr>
          </a:p>
        </p:txBody>
      </p:sp>
      <p:pic>
        <p:nvPicPr>
          <p:cNvPr id="9" name="Picture 9">
            <a:extLst>
              <a:ext uri="{FF2B5EF4-FFF2-40B4-BE49-F238E27FC236}">
                <a16:creationId xmlns:a16="http://schemas.microsoft.com/office/drawing/2014/main" id="{9F58F22C-149F-0AE9-ECF4-8C19746E5639}"/>
              </a:ext>
            </a:extLst>
          </p:cNvPr>
          <p:cNvPicPr>
            <a:picLocks noChangeAspect="1"/>
          </p:cNvPicPr>
          <p:nvPr/>
        </p:nvPicPr>
        <p:blipFill>
          <a:blip r:embed="rId3"/>
          <a:stretch>
            <a:fillRect/>
          </a:stretch>
        </p:blipFill>
        <p:spPr>
          <a:xfrm>
            <a:off x="1487216" y="1561293"/>
            <a:ext cx="6163795" cy="3004706"/>
          </a:xfrm>
          <a:prstGeom prst="rect">
            <a:avLst/>
          </a:prstGeom>
        </p:spPr>
      </p:pic>
    </p:spTree>
    <p:extLst>
      <p:ext uri="{BB962C8B-B14F-4D97-AF65-F5344CB8AC3E}">
        <p14:creationId xmlns:p14="http://schemas.microsoft.com/office/powerpoint/2010/main" val="473014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vert="horz" lIns="91440" tIns="45718" rIns="91436" bIns="45718" rtlCol="0" anchor="t">
            <a:normAutofit fontScale="70000" lnSpcReduction="20000"/>
          </a:bodyPr>
          <a:lstStyle/>
          <a:p>
            <a:pPr marL="0" indent="0">
              <a:buNone/>
            </a:pPr>
            <a:r>
              <a:rPr lang="en-US" dirty="0"/>
              <a:t>[1] </a:t>
            </a:r>
            <a:r>
              <a:rPr lang="en-US" dirty="0" err="1">
                <a:ea typeface="+mn-lt"/>
                <a:cs typeface="+mn-lt"/>
              </a:rPr>
              <a:t>Sponcil</a:t>
            </a:r>
            <a:r>
              <a:rPr lang="en-US" dirty="0">
                <a:ea typeface="+mn-lt"/>
                <a:cs typeface="+mn-lt"/>
              </a:rPr>
              <a:t>, M., &amp; </a:t>
            </a:r>
            <a:r>
              <a:rPr lang="en-US" dirty="0" err="1">
                <a:ea typeface="+mn-lt"/>
                <a:cs typeface="+mn-lt"/>
              </a:rPr>
              <a:t>Gitimu</a:t>
            </a:r>
            <a:r>
              <a:rPr lang="en-US" dirty="0">
                <a:ea typeface="+mn-lt"/>
                <a:cs typeface="+mn-lt"/>
              </a:rPr>
              <a:t>, P. (2013). Use of social media by college students: Relationship to communication and self-concept. </a:t>
            </a:r>
            <a:r>
              <a:rPr lang="en-US" i="1" dirty="0">
                <a:ea typeface="+mn-lt"/>
                <a:cs typeface="+mn-lt"/>
              </a:rPr>
              <a:t>Journal of Technology Research</a:t>
            </a:r>
            <a:r>
              <a:rPr lang="en-US" dirty="0">
                <a:ea typeface="+mn-lt"/>
                <a:cs typeface="+mn-lt"/>
              </a:rPr>
              <a:t>, </a:t>
            </a:r>
            <a:r>
              <a:rPr lang="en-US" i="1" dirty="0">
                <a:ea typeface="+mn-lt"/>
                <a:cs typeface="+mn-lt"/>
              </a:rPr>
              <a:t>4</a:t>
            </a:r>
            <a:r>
              <a:rPr lang="en-US" dirty="0">
                <a:ea typeface="+mn-lt"/>
                <a:cs typeface="+mn-lt"/>
              </a:rPr>
              <a:t>(1), 37-49.</a:t>
            </a:r>
          </a:p>
          <a:p>
            <a:pPr marL="0" indent="0">
              <a:buNone/>
            </a:pPr>
            <a:r>
              <a:rPr lang="en-US" dirty="0"/>
              <a:t>[2] </a:t>
            </a:r>
            <a:r>
              <a:rPr lang="en-US" dirty="0">
                <a:ea typeface="+mn-lt"/>
                <a:cs typeface="+mn-lt"/>
              </a:rPr>
              <a:t>Constantinides, E. (2009, January). Social Media/Web 2.0 as marketing parameter: An introduction. In </a:t>
            </a:r>
            <a:r>
              <a:rPr lang="en-US" i="1" dirty="0">
                <a:ea typeface="+mn-lt"/>
                <a:cs typeface="+mn-lt"/>
              </a:rPr>
              <a:t>Proceedings of 8th international congress marketing trends</a:t>
            </a:r>
            <a:r>
              <a:rPr lang="en-US" dirty="0">
                <a:ea typeface="+mn-lt"/>
                <a:cs typeface="+mn-lt"/>
              </a:rPr>
              <a:t> (pp. 15-17).</a:t>
            </a:r>
          </a:p>
          <a:p>
            <a:pPr marL="0" indent="0">
              <a:buNone/>
            </a:pPr>
            <a:r>
              <a:rPr lang="en-US" dirty="0"/>
              <a:t>[3] </a:t>
            </a:r>
            <a:r>
              <a:rPr lang="en-US" dirty="0">
                <a:ea typeface="+mn-lt"/>
                <a:cs typeface="+mn-lt"/>
              </a:rPr>
              <a:t>Taneja, S., &amp; Toombs, L. (2014). PUTTING A FACE ON SMALL BUSINESSES: VISIBILITY, VIABILITY, AND SUSTAINABILITY THE IMPACT OF SOCIAL MEDIA ON SMALL BUSINESS MARKETING.</a:t>
            </a:r>
            <a:r>
              <a:rPr lang="en-US" i="1" dirty="0">
                <a:ea typeface="+mn-lt"/>
                <a:cs typeface="+mn-lt"/>
              </a:rPr>
              <a:t> Academy of Marketing Studies Journal, 18</a:t>
            </a:r>
            <a:r>
              <a:rPr lang="en-US" dirty="0">
                <a:ea typeface="+mn-lt"/>
                <a:cs typeface="+mn-lt"/>
              </a:rPr>
              <a:t>(1), 249-260. http://ezproxy.wpi.edu/login?url=https://www.proquest.com/scholarly-journals/putting-face-on-small-businesses-visibility/docview/1645849603/se-2?accountid=29120</a:t>
            </a:r>
          </a:p>
          <a:p>
            <a:pPr marL="0" indent="0">
              <a:buNone/>
            </a:pPr>
            <a:r>
              <a:rPr lang="en-US" dirty="0"/>
              <a:t>[4] </a:t>
            </a:r>
            <a:r>
              <a:rPr lang="en-US" dirty="0">
                <a:ea typeface="+mn-lt"/>
                <a:cs typeface="+mn-lt"/>
              </a:rPr>
              <a:t>Stieglitz, S., &amp; Dang-Xuan, L. (2013). Social media and political communication: a social media analytics framework. </a:t>
            </a:r>
            <a:r>
              <a:rPr lang="en-US" i="1" dirty="0">
                <a:ea typeface="+mn-lt"/>
                <a:cs typeface="+mn-lt"/>
              </a:rPr>
              <a:t>Social network analysis and mining</a:t>
            </a:r>
            <a:r>
              <a:rPr lang="en-US" dirty="0">
                <a:ea typeface="+mn-lt"/>
                <a:cs typeface="+mn-lt"/>
              </a:rPr>
              <a:t>, </a:t>
            </a:r>
            <a:r>
              <a:rPr lang="en-US" i="1" dirty="0">
                <a:ea typeface="+mn-lt"/>
                <a:cs typeface="+mn-lt"/>
              </a:rPr>
              <a:t>3</a:t>
            </a:r>
            <a:r>
              <a:rPr lang="en-US" dirty="0">
                <a:ea typeface="+mn-lt"/>
                <a:cs typeface="+mn-lt"/>
              </a:rPr>
              <a:t>(4), 1277-1291.</a:t>
            </a:r>
          </a:p>
          <a:p>
            <a:pPr marL="0" indent="0">
              <a:buNone/>
            </a:pPr>
            <a:r>
              <a:rPr lang="en-US" dirty="0"/>
              <a:t>[5] </a:t>
            </a:r>
            <a:r>
              <a:rPr lang="en-US" dirty="0">
                <a:ea typeface="+mn-lt"/>
                <a:cs typeface="+mn-lt"/>
              </a:rPr>
              <a:t>da Silva, J. A. T. (2020). Stigmatization, discrimination, racism, injustice, and inequalities in the COVID-19 era. </a:t>
            </a:r>
            <a:r>
              <a:rPr lang="en-US" i="1" dirty="0">
                <a:ea typeface="+mn-lt"/>
                <a:cs typeface="+mn-lt"/>
              </a:rPr>
              <a:t>International Journal of Health Policy and Management</a:t>
            </a:r>
            <a:r>
              <a:rPr lang="en-US" dirty="0">
                <a:ea typeface="+mn-lt"/>
                <a:cs typeface="+mn-lt"/>
              </a:rPr>
              <a:t>, </a:t>
            </a:r>
            <a:r>
              <a:rPr lang="en-US" i="1" dirty="0">
                <a:ea typeface="+mn-lt"/>
                <a:cs typeface="+mn-lt"/>
              </a:rPr>
              <a:t>9</a:t>
            </a:r>
            <a:r>
              <a:rPr lang="en-US" dirty="0">
                <a:ea typeface="+mn-lt"/>
                <a:cs typeface="+mn-lt"/>
              </a:rPr>
              <a:t>(11), 484.</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t>Maia Grant</a:t>
            </a:r>
          </a:p>
        </p:txBody>
      </p:sp>
    </p:spTree>
    <p:extLst>
      <p:ext uri="{BB962C8B-B14F-4D97-AF65-F5344CB8AC3E}">
        <p14:creationId xmlns:p14="http://schemas.microsoft.com/office/powerpoint/2010/main" val="1009559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Social Media platforms should change algorithms to stop promoting Manipulative Incitive Content</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Kaley Du</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3155953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is designed to Incite anger</a:t>
            </a:r>
          </a:p>
        </p:txBody>
      </p:sp>
      <p:sp>
        <p:nvSpPr>
          <p:cNvPr id="3" name="Content Placeholder 2"/>
          <p:cNvSpPr>
            <a:spLocks noGrp="1"/>
          </p:cNvSpPr>
          <p:nvPr>
            <p:ph sz="half" idx="1"/>
          </p:nvPr>
        </p:nvSpPr>
        <p:spPr>
          <a:xfrm>
            <a:off x="685800" y="1352551"/>
            <a:ext cx="3815180" cy="3352800"/>
          </a:xfrm>
        </p:spPr>
        <p:txBody>
          <a:bodyPr/>
          <a:lstStyle/>
          <a:p>
            <a:r>
              <a:rPr lang="en-US" dirty="0"/>
              <a:t>Social media is designed to be addicting, according to former Facebook Employees such as Justin Rosenstein who helped create the like button</a:t>
            </a:r>
          </a:p>
          <a:p>
            <a:r>
              <a:rPr lang="en-US" dirty="0"/>
              <a:t>According Molly Crockett, an associate professor of psychology at Yale, “Amplification of moral outrage is a clear consequence of social media’s business model, which optimizes for user engagement” [1]</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Kaley Du</a:t>
            </a:r>
            <a:endParaRPr lang="en-US" sz="1400" dirty="0">
              <a:solidFill>
                <a:schemeClr val="tx1"/>
              </a:solidFill>
              <a:latin typeface="+mj-lt"/>
            </a:endParaRPr>
          </a:p>
        </p:txBody>
      </p:sp>
      <p:pic>
        <p:nvPicPr>
          <p:cNvPr id="8" name="Picture 7" descr="Diagram&#10;&#10;Description automatically generated">
            <a:extLst>
              <a:ext uri="{FF2B5EF4-FFF2-40B4-BE49-F238E27FC236}">
                <a16:creationId xmlns:a16="http://schemas.microsoft.com/office/drawing/2014/main" id="{98874861-1A11-427C-B777-114C76E67CBD}"/>
              </a:ext>
            </a:extLst>
          </p:cNvPr>
          <p:cNvPicPr>
            <a:picLocks noChangeAspect="1"/>
          </p:cNvPicPr>
          <p:nvPr/>
        </p:nvPicPr>
        <p:blipFill>
          <a:blip r:embed="rId3"/>
          <a:stretch>
            <a:fillRect/>
          </a:stretch>
        </p:blipFill>
        <p:spPr>
          <a:xfrm>
            <a:off x="4588092" y="1491449"/>
            <a:ext cx="4068667" cy="2486167"/>
          </a:xfrm>
          <a:prstGeom prst="rect">
            <a:avLst/>
          </a:prstGeom>
        </p:spPr>
      </p:pic>
    </p:spTree>
    <p:extLst>
      <p:ext uri="{BB962C8B-B14F-4D97-AF65-F5344CB8AC3E}">
        <p14:creationId xmlns:p14="http://schemas.microsoft.com/office/powerpoint/2010/main" val="2765271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Harmful effects</a:t>
            </a:r>
          </a:p>
        </p:txBody>
      </p:sp>
      <p:sp>
        <p:nvSpPr>
          <p:cNvPr id="3" name="Content Placeholder 2"/>
          <p:cNvSpPr>
            <a:spLocks noGrp="1"/>
          </p:cNvSpPr>
          <p:nvPr>
            <p:ph sz="half" idx="1"/>
          </p:nvPr>
        </p:nvSpPr>
        <p:spPr>
          <a:xfrm>
            <a:off x="685800" y="1352551"/>
            <a:ext cx="3733800" cy="3352800"/>
          </a:xfrm>
        </p:spPr>
        <p:txBody>
          <a:bodyPr>
            <a:normAutofit/>
          </a:bodyPr>
          <a:lstStyle/>
          <a:p>
            <a:r>
              <a:rPr lang="en-US" dirty="0"/>
              <a:t>Hate Speech</a:t>
            </a:r>
          </a:p>
          <a:p>
            <a:pPr lvl="1"/>
            <a:r>
              <a:rPr lang="en-US" dirty="0"/>
              <a:t>2016 study found 64% of joins to extremist groups were due to Facebook’s recommendation tools </a:t>
            </a:r>
          </a:p>
          <a:p>
            <a:r>
              <a:rPr lang="en-US" dirty="0"/>
              <a:t>Radicalization</a:t>
            </a:r>
          </a:p>
          <a:p>
            <a:pPr lvl="1"/>
            <a:r>
              <a:rPr lang="en-US" dirty="0" err="1"/>
              <a:t>Youtube</a:t>
            </a:r>
            <a:r>
              <a:rPr lang="en-US" dirty="0"/>
              <a:t> alt-lite -&gt; alt-right	</a:t>
            </a:r>
          </a:p>
          <a:p>
            <a:r>
              <a:rPr lang="en-US" dirty="0"/>
              <a:t>Political Polarization</a:t>
            </a:r>
          </a:p>
          <a:p>
            <a:r>
              <a:rPr lang="en-US" dirty="0"/>
              <a:t>Misinformation</a:t>
            </a:r>
          </a:p>
          <a:p>
            <a:pPr lvl="1"/>
            <a:r>
              <a:rPr lang="en-US" dirty="0"/>
              <a:t>Covid-19</a:t>
            </a:r>
          </a:p>
        </p:txBody>
      </p:sp>
      <p:sp>
        <p:nvSpPr>
          <p:cNvPr id="4" name="Content Placeholder 3"/>
          <p:cNvSpPr>
            <a:spLocks noGrp="1"/>
          </p:cNvSpPr>
          <p:nvPr>
            <p:ph sz="half" idx="2"/>
          </p:nvPr>
        </p:nvSpPr>
        <p:spPr>
          <a:ln>
            <a:solidFill>
              <a:schemeClr val="bg1"/>
            </a:solidFill>
          </a:ln>
        </p:spPr>
        <p:txBody>
          <a:bodyPr anchor="ctr">
            <a:normAutofit/>
          </a:bodyP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Kaley Du</a:t>
            </a:r>
            <a:endParaRPr lang="en-US" sz="1400" dirty="0">
              <a:solidFill>
                <a:schemeClr val="tx1"/>
              </a:solidFill>
              <a:latin typeface="+mj-lt"/>
            </a:endParaRPr>
          </a:p>
        </p:txBody>
      </p:sp>
      <p:pic>
        <p:nvPicPr>
          <p:cNvPr id="9" name="Picture 8" descr="Chart, scatter chart&#10;&#10;Description automatically generated">
            <a:extLst>
              <a:ext uri="{FF2B5EF4-FFF2-40B4-BE49-F238E27FC236}">
                <a16:creationId xmlns:a16="http://schemas.microsoft.com/office/drawing/2014/main" id="{AECFCC6F-F2D6-46AD-9B04-56CEA14093D7}"/>
              </a:ext>
            </a:extLst>
          </p:cNvPr>
          <p:cNvPicPr>
            <a:picLocks noChangeAspect="1"/>
          </p:cNvPicPr>
          <p:nvPr/>
        </p:nvPicPr>
        <p:blipFill>
          <a:blip r:embed="rId3"/>
          <a:stretch>
            <a:fillRect/>
          </a:stretch>
        </p:blipFill>
        <p:spPr>
          <a:xfrm>
            <a:off x="4083592" y="1352551"/>
            <a:ext cx="4720042" cy="3418612"/>
          </a:xfrm>
          <a:prstGeom prst="rect">
            <a:avLst/>
          </a:prstGeom>
        </p:spPr>
      </p:pic>
    </p:spTree>
    <p:extLst>
      <p:ext uri="{BB962C8B-B14F-4D97-AF65-F5344CB8AC3E}">
        <p14:creationId xmlns:p14="http://schemas.microsoft.com/office/powerpoint/2010/main" val="4208642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 efforts</a:t>
            </a:r>
          </a:p>
        </p:txBody>
      </p:sp>
      <p:sp>
        <p:nvSpPr>
          <p:cNvPr id="3" name="Content Placeholder 2"/>
          <p:cNvSpPr>
            <a:spLocks noGrp="1"/>
          </p:cNvSpPr>
          <p:nvPr>
            <p:ph sz="half" idx="1"/>
          </p:nvPr>
        </p:nvSpPr>
        <p:spPr>
          <a:xfrm>
            <a:off x="685800" y="1352551"/>
            <a:ext cx="3733800" cy="3352800"/>
          </a:xfrm>
        </p:spPr>
        <p:txBody>
          <a:bodyPr>
            <a:normAutofit/>
          </a:bodyPr>
          <a:lstStyle/>
          <a:p>
            <a:r>
              <a:rPr lang="en-US"/>
              <a:t>Many hate speech policies introduced ~2017-2018</a:t>
            </a:r>
          </a:p>
          <a:p>
            <a:r>
              <a:rPr lang="en-US" dirty="0"/>
              <a:t>Facebook researched promoting of derisive content, announced 2 million in funding for researching polarization</a:t>
            </a:r>
          </a:p>
          <a:p>
            <a:r>
              <a:rPr lang="en-US" dirty="0"/>
              <a:t>Research efforts were largely abandoned</a:t>
            </a:r>
          </a:p>
          <a:p>
            <a:pPr lvl="1"/>
            <a:r>
              <a:rPr lang="en-US" dirty="0"/>
              <a:t>shift “away from societal good to individual value,”</a:t>
            </a:r>
          </a:p>
          <a:p>
            <a:pPr lvl="1"/>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Kaley Du</a:t>
            </a:r>
            <a:endParaRPr lang="en-US" sz="1400" dirty="0">
              <a:solidFill>
                <a:schemeClr val="tx1"/>
              </a:solidFill>
              <a:latin typeface="+mj-lt"/>
            </a:endParaRPr>
          </a:p>
        </p:txBody>
      </p:sp>
      <p:pic>
        <p:nvPicPr>
          <p:cNvPr id="10" name="Picture 9" descr="Logo, icon&#10;&#10;Description automatically generated">
            <a:extLst>
              <a:ext uri="{FF2B5EF4-FFF2-40B4-BE49-F238E27FC236}">
                <a16:creationId xmlns:a16="http://schemas.microsoft.com/office/drawing/2014/main" id="{944D98EA-48EF-43D7-9F65-7CA6F8290A88}"/>
              </a:ext>
            </a:extLst>
          </p:cNvPr>
          <p:cNvPicPr>
            <a:picLocks noChangeAspect="1"/>
          </p:cNvPicPr>
          <p:nvPr/>
        </p:nvPicPr>
        <p:blipFill>
          <a:blip r:embed="rId3"/>
          <a:stretch>
            <a:fillRect/>
          </a:stretch>
        </p:blipFill>
        <p:spPr>
          <a:xfrm>
            <a:off x="4914900" y="895350"/>
            <a:ext cx="3352800" cy="3352800"/>
          </a:xfrm>
          <a:prstGeom prst="rect">
            <a:avLst/>
          </a:prstGeom>
        </p:spPr>
      </p:pic>
    </p:spTree>
    <p:extLst>
      <p:ext uri="{BB962C8B-B14F-4D97-AF65-F5344CB8AC3E}">
        <p14:creationId xmlns:p14="http://schemas.microsoft.com/office/powerpoint/2010/main" val="3859307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2022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3345245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solutions</a:t>
            </a:r>
          </a:p>
        </p:txBody>
      </p:sp>
      <p:sp>
        <p:nvSpPr>
          <p:cNvPr id="3" name="Content Placeholder 2"/>
          <p:cNvSpPr>
            <a:spLocks noGrp="1"/>
          </p:cNvSpPr>
          <p:nvPr>
            <p:ph sz="half" idx="1"/>
          </p:nvPr>
        </p:nvSpPr>
        <p:spPr/>
        <p:txBody>
          <a:bodyPr/>
          <a:lstStyle/>
          <a:p>
            <a:r>
              <a:rPr lang="en-US" dirty="0"/>
              <a:t>Addressing stimulus –More focus on close ties and smaller scope</a:t>
            </a:r>
          </a:p>
          <a:p>
            <a:r>
              <a:rPr lang="en-US" dirty="0"/>
              <a:t>Addressing responses and widespread outrage - More time to think</a:t>
            </a:r>
          </a:p>
          <a:p>
            <a:r>
              <a:rPr lang="en-US" dirty="0"/>
              <a:t>Broaden/get rid of  recommendations to discourage radical groups</a:t>
            </a:r>
          </a:p>
          <a:p>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Kaley Du</a:t>
            </a:r>
            <a:endParaRPr lang="en-US" sz="1400" dirty="0">
              <a:solidFill>
                <a:schemeClr val="tx1"/>
              </a:solidFill>
              <a:latin typeface="+mj-lt"/>
            </a:endParaRPr>
          </a:p>
        </p:txBody>
      </p:sp>
      <p:pic>
        <p:nvPicPr>
          <p:cNvPr id="9" name="Picture 8" descr="A picture containing outdoor, sky, standing, person&#10;&#10;Description automatically generated">
            <a:extLst>
              <a:ext uri="{FF2B5EF4-FFF2-40B4-BE49-F238E27FC236}">
                <a16:creationId xmlns:a16="http://schemas.microsoft.com/office/drawing/2014/main" id="{3901A259-BB56-4CF4-B10A-4E13C21262AE}"/>
              </a:ext>
            </a:extLst>
          </p:cNvPr>
          <p:cNvPicPr>
            <a:picLocks noChangeAspect="1"/>
          </p:cNvPicPr>
          <p:nvPr/>
        </p:nvPicPr>
        <p:blipFill>
          <a:blip r:embed="rId3"/>
          <a:stretch>
            <a:fillRect/>
          </a:stretch>
        </p:blipFill>
        <p:spPr>
          <a:xfrm>
            <a:off x="4428135" y="1524411"/>
            <a:ext cx="4326329" cy="2876549"/>
          </a:xfrm>
          <a:prstGeom prst="rect">
            <a:avLst/>
          </a:prstGeom>
        </p:spPr>
      </p:pic>
    </p:spTree>
    <p:extLst>
      <p:ext uri="{BB962C8B-B14F-4D97-AF65-F5344CB8AC3E}">
        <p14:creationId xmlns:p14="http://schemas.microsoft.com/office/powerpoint/2010/main" val="386675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Counterpoints</a:t>
            </a:r>
          </a:p>
        </p:txBody>
      </p:sp>
      <p:sp>
        <p:nvSpPr>
          <p:cNvPr id="3" name="Content Placeholder 2"/>
          <p:cNvSpPr>
            <a:spLocks noGrp="1"/>
          </p:cNvSpPr>
          <p:nvPr>
            <p:ph sz="half" idx="1"/>
          </p:nvPr>
        </p:nvSpPr>
        <p:spPr/>
        <p:txBody>
          <a:bodyPr/>
          <a:lstStyle/>
          <a:p>
            <a:r>
              <a:rPr lang="en-US" dirty="0"/>
              <a:t>Trying to make people more civil is paternalistic</a:t>
            </a:r>
          </a:p>
          <a:p>
            <a:pPr lvl="1"/>
            <a:r>
              <a:rPr lang="en-US" dirty="0"/>
              <a:t>Not collecting data, trying to diversify</a:t>
            </a:r>
          </a:p>
          <a:p>
            <a:r>
              <a:rPr lang="en-US" dirty="0"/>
              <a:t>Toxicity inevitable based on size, not caused by the platform</a:t>
            </a:r>
          </a:p>
          <a:p>
            <a:pPr lvl="1"/>
            <a:r>
              <a:rPr lang="en-US" dirty="0"/>
              <a:t>Design decisions such as YouTube comment likes can encourage toxic behavior</a:t>
            </a:r>
          </a:p>
          <a:p>
            <a:r>
              <a:rPr lang="en-US" dirty="0"/>
              <a:t>Bias and freedom of speech</a:t>
            </a:r>
          </a:p>
          <a:p>
            <a:pPr lvl="1"/>
            <a:endParaRPr lang="en-US" dirty="0"/>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Kaley Du</a:t>
            </a:r>
            <a:endParaRPr lang="en-US" sz="1400" dirty="0">
              <a:solidFill>
                <a:schemeClr val="tx1"/>
              </a:solidFill>
              <a:latin typeface="+mj-lt"/>
            </a:endParaRPr>
          </a:p>
        </p:txBody>
      </p:sp>
      <p:pic>
        <p:nvPicPr>
          <p:cNvPr id="11" name="Picture 10" descr="Graphical user interface, website&#10;&#10;Description automatically generated">
            <a:extLst>
              <a:ext uri="{FF2B5EF4-FFF2-40B4-BE49-F238E27FC236}">
                <a16:creationId xmlns:a16="http://schemas.microsoft.com/office/drawing/2014/main" id="{816BD4F2-7FA0-4D48-B5DE-F8508A5BBD08}"/>
              </a:ext>
            </a:extLst>
          </p:cNvPr>
          <p:cNvPicPr>
            <a:picLocks noChangeAspect="1"/>
          </p:cNvPicPr>
          <p:nvPr/>
        </p:nvPicPr>
        <p:blipFill>
          <a:blip r:embed="rId3"/>
          <a:stretch>
            <a:fillRect/>
          </a:stretch>
        </p:blipFill>
        <p:spPr>
          <a:xfrm>
            <a:off x="4436616" y="1131995"/>
            <a:ext cx="4319264" cy="2879509"/>
          </a:xfrm>
          <a:prstGeom prst="rect">
            <a:avLst/>
          </a:prstGeom>
        </p:spPr>
      </p:pic>
    </p:spTree>
    <p:extLst>
      <p:ext uri="{BB962C8B-B14F-4D97-AF65-F5344CB8AC3E}">
        <p14:creationId xmlns:p14="http://schemas.microsoft.com/office/powerpoint/2010/main" val="2220622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a:xfrm>
            <a:off x="685800" y="1352551"/>
            <a:ext cx="7659210" cy="3352800"/>
          </a:xfrm>
        </p:spPr>
        <p:txBody>
          <a:bodyPr/>
          <a:lstStyle/>
          <a:p>
            <a:r>
              <a:rPr lang="en-US" dirty="0"/>
              <a:t>Social media sites should change the way their algorithms work and invest extra research into preventing inciting content from always reaching the top</a:t>
            </a:r>
          </a:p>
          <a:p>
            <a:pPr lvl="1"/>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Kaley Du</a:t>
            </a:r>
            <a:endParaRPr lang="en-US" sz="1400" dirty="0">
              <a:solidFill>
                <a:schemeClr val="tx1"/>
              </a:solidFill>
              <a:latin typeface="+mj-lt"/>
            </a:endParaRPr>
          </a:p>
        </p:txBody>
      </p:sp>
      <p:pic>
        <p:nvPicPr>
          <p:cNvPr id="8" name="Picture 7" descr="A close up of a cell phone&#10;&#10;Description automatically generated with medium confidence">
            <a:extLst>
              <a:ext uri="{FF2B5EF4-FFF2-40B4-BE49-F238E27FC236}">
                <a16:creationId xmlns:a16="http://schemas.microsoft.com/office/drawing/2014/main" id="{FC44FC53-BB29-444F-91AF-1EEBE75F0DF9}"/>
              </a:ext>
            </a:extLst>
          </p:cNvPr>
          <p:cNvPicPr>
            <a:picLocks noChangeAspect="1"/>
          </p:cNvPicPr>
          <p:nvPr/>
        </p:nvPicPr>
        <p:blipFill>
          <a:blip r:embed="rId3"/>
          <a:stretch>
            <a:fillRect/>
          </a:stretch>
        </p:blipFill>
        <p:spPr>
          <a:xfrm>
            <a:off x="2359730" y="2048042"/>
            <a:ext cx="4311350" cy="2873515"/>
          </a:xfrm>
          <a:prstGeom prst="rect">
            <a:avLst/>
          </a:prstGeom>
        </p:spPr>
      </p:pic>
    </p:spTree>
    <p:extLst>
      <p:ext uri="{BB962C8B-B14F-4D97-AF65-F5344CB8AC3E}">
        <p14:creationId xmlns:p14="http://schemas.microsoft.com/office/powerpoint/2010/main" val="563349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47500" lnSpcReduction="20000"/>
          </a:bodyPr>
          <a:lstStyle/>
          <a:p>
            <a:pPr marL="0" indent="0">
              <a:buNone/>
            </a:pPr>
            <a:r>
              <a:rPr lang="en-US" dirty="0"/>
              <a:t>[1] Cordis EU Research Results, TRENDING SCIENCE: Social media making us angrier, study reveals, (European </a:t>
            </a:r>
            <a:r>
              <a:rPr lang="en-US" dirty="0" err="1"/>
              <a:t>Conmission</a:t>
            </a:r>
            <a:r>
              <a:rPr lang="en-US" dirty="0"/>
              <a:t>, 26 August 2021), https://cordis.europa.eu/article/id/430608-trending-science-social-media-making-us-angrier-study-reveals (3/24/21)</a:t>
            </a:r>
          </a:p>
          <a:p>
            <a:pPr marL="0" indent="0">
              <a:buNone/>
            </a:pPr>
            <a:r>
              <a:rPr lang="en-US" dirty="0"/>
              <a:t>[2] Luke Munn, Angry by design: toxic communication and technical architectures, (Nature, 30 July 2020)  https://www.nature.com/articles/s41599-020-00550-7 (3/24/21)</a:t>
            </a:r>
          </a:p>
          <a:p>
            <a:pPr marL="0" indent="0">
              <a:buNone/>
            </a:pPr>
            <a:r>
              <a:rPr lang="en-US" dirty="0"/>
              <a:t>[3] Paul Lewis, 'Our minds can be hijacked': the tech insiders who fear a smartphone dystopia, (The Guardian, 6 Oct 2017), https://www.theguardian.com/technology/2017/oct/05/smartphone-addiction-silicon-valley-dystopia (3/24/22)</a:t>
            </a:r>
          </a:p>
          <a:p>
            <a:pPr marL="0" indent="0">
              <a:buNone/>
            </a:pPr>
            <a:r>
              <a:rPr lang="en-US" dirty="0"/>
              <a:t>[4] Jeff Horwitz and Deepa Seetharaman, Facebook Executives Shut Down Efforts to Make the Site Less Divisive, (Wall Street Journal, May. 26, 2020), https://www.wsj.com/articles/facebook-knows-it-encourages-division-top-executives-nixed-solutions-11590507499 (3/24/22)</a:t>
            </a:r>
          </a:p>
          <a:p>
            <a:pPr marL="0" indent="0">
              <a:buNone/>
            </a:pPr>
            <a:r>
              <a:rPr lang="en-US" dirty="0"/>
              <a:t>[5] Ribeiro et al., Auditing radicalization pathways on YouTube, (ACM, 27 January 2020),  https://dl.acm.org/doi/10.1145/3351095.3372879 (3/24/22)</a:t>
            </a:r>
          </a:p>
          <a:p>
            <a:pPr marL="0" indent="0">
              <a:buNone/>
            </a:pPr>
            <a:r>
              <a:rPr lang="en-US" dirty="0"/>
              <a:t>[6] Matthew L Williams et al., Hate in the Machine: Anti-Black and Anti-Muslim Social Media Posts as Predictors of Offline Racially and Religiously Aggravated Crime, (The British Journal of Criminology,  23 July 2019) https://academic.oup.com/bjc/article/60/1/93/5537169?login=true, (3/24/ 22)</a:t>
            </a:r>
          </a:p>
          <a:p>
            <a:pPr marL="0" indent="0">
              <a:buNone/>
            </a:pPr>
            <a:r>
              <a:rPr lang="en-US" dirty="0"/>
              <a:t>[7] Paul M. Barrett et al., Fueling the Fire: How Social Media Intensifies U.S. Political Polarization— And What Can Be Done About It, (NYU, September 2021), https://bhr.stern.nyu.edu/polarization-report-page (3/25/22)</a:t>
            </a:r>
          </a:p>
          <a:p>
            <a:pPr marL="0" indent="0">
              <a:buNone/>
            </a:pPr>
            <a:r>
              <a:rPr lang="en-US" dirty="0"/>
              <a:t>[8] Lukas I. Alpert, Coronavirus Misinformation Spreads on Facebook, Watchdog Says, (Wall Street Journal, April 20, 2020),  https://www.wsj.com/articles/coronavirus-misinformation-spreads-on-facebook-watchdog-says-11587436159?mod=article_inline (3/24/22)</a:t>
            </a:r>
          </a:p>
          <a:p>
            <a:pPr marL="0" indent="0">
              <a:buNone/>
            </a:pPr>
            <a:endParaRPr lang="en-US" dirty="0"/>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Kaley Du</a:t>
            </a:r>
          </a:p>
        </p:txBody>
      </p:sp>
    </p:spTree>
    <p:extLst>
      <p:ext uri="{BB962C8B-B14F-4D97-AF65-F5344CB8AC3E}">
        <p14:creationId xmlns:p14="http://schemas.microsoft.com/office/powerpoint/2010/main" val="1126776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1"/>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4</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5"/>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2" name="Slide Number Placeholder 1">
            <a:extLst>
              <a:ext uri="{FF2B5EF4-FFF2-40B4-BE49-F238E27FC236}">
                <a16:creationId xmlns:a16="http://schemas.microsoft.com/office/drawing/2014/main" id="{DA76FD0F-9CDE-6140-8547-01A36353FC4F}"/>
              </a:ext>
            </a:extLst>
          </p:cNvPr>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2022 Keith A. Pray</a:t>
            </a:r>
            <a:endParaRPr lang="en-US"/>
          </a:p>
        </p:txBody>
      </p:sp>
      <p:sp>
        <p:nvSpPr>
          <p:cNvPr id="7" name="TextBox 6"/>
          <p:cNvSpPr txBox="1"/>
          <p:nvPr/>
        </p:nvSpPr>
        <p:spPr>
          <a:xfrm>
            <a:off x="2856867" y="4750533"/>
            <a:ext cx="2419728" cy="346249"/>
          </a:xfrm>
          <a:prstGeom prst="rect">
            <a:avLst/>
          </a:prstGeom>
          <a:noFill/>
        </p:spPr>
        <p:txBody>
          <a:bodyPr wrap="none" lIns="91436" tIns="45718" rIns="91436" bIns="45718" rtlCol="0">
            <a:spAutoFit/>
          </a:bodyPr>
          <a:lstStyle/>
          <a:p>
            <a:pPr>
              <a:lnSpc>
                <a:spcPct val="90000"/>
              </a:lnSpc>
            </a:pPr>
            <a:r>
              <a:rPr lang="en-US" dirty="0"/>
              <a:t>http://</a:t>
            </a:r>
            <a:r>
              <a:rPr lang="en-US" dirty="0" err="1"/>
              <a:t>xkcd.com</a:t>
            </a:r>
            <a:r>
              <a:rPr lang="en-US" dirty="0"/>
              <a:t>/949/</a:t>
            </a:r>
          </a:p>
        </p:txBody>
      </p:sp>
      <p:pic>
        <p:nvPicPr>
          <p:cNvPr id="8" name="Picture 7"/>
          <p:cNvPicPr>
            <a:picLocks noChangeAspect="1"/>
          </p:cNvPicPr>
          <p:nvPr/>
        </p:nvPicPr>
        <p:blipFill>
          <a:blip r:embed="rId3"/>
          <a:stretch>
            <a:fillRect/>
          </a:stretch>
        </p:blipFill>
        <p:spPr>
          <a:xfrm>
            <a:off x="5276597" y="346998"/>
            <a:ext cx="3527527" cy="4749784"/>
          </a:xfrm>
          <a:prstGeom prst="rect">
            <a:avLst/>
          </a:prstGeom>
        </p:spPr>
      </p:pic>
      <p:pic>
        <p:nvPicPr>
          <p:cNvPr id="10" name="Picture 9"/>
          <p:cNvPicPr>
            <a:picLocks noChangeAspect="1"/>
          </p:cNvPicPr>
          <p:nvPr/>
        </p:nvPicPr>
        <p:blipFill>
          <a:blip r:embed="rId4"/>
          <a:stretch>
            <a:fillRect/>
          </a:stretch>
        </p:blipFill>
        <p:spPr>
          <a:xfrm>
            <a:off x="191686" y="636253"/>
            <a:ext cx="4934030" cy="4002047"/>
          </a:xfrm>
          <a:prstGeom prst="rect">
            <a:avLst/>
          </a:prstGeom>
        </p:spPr>
      </p:pic>
      <p:sp>
        <p:nvSpPr>
          <p:cNvPr id="9" name="TextBox 8"/>
          <p:cNvSpPr txBox="1"/>
          <p:nvPr/>
        </p:nvSpPr>
        <p:spPr>
          <a:xfrm>
            <a:off x="1644215" y="764301"/>
            <a:ext cx="495641" cy="473822"/>
          </a:xfrm>
          <a:prstGeom prst="foldedCorner">
            <a:avLst/>
          </a:prstGeom>
          <a:solidFill>
            <a:schemeClr val="bg2">
              <a:lumMod val="50000"/>
            </a:schemeClr>
          </a:solidFill>
        </p:spPr>
        <p:txBody>
          <a:bodyPr wrap="none" lIns="91436" tIns="45718" rIns="91436" bIns="45718" rtlCol="0" anchor="ctr">
            <a:spAutoFit/>
          </a:bodyPr>
          <a:lstStyle/>
          <a:p>
            <a:pPr algn="ctr">
              <a:lnSpc>
                <a:spcPct val="90000"/>
              </a:lnSpc>
            </a:pPr>
            <a:r>
              <a:rPr lang="en-US" sz="2200" dirty="0"/>
              <a:t>25</a:t>
            </a:r>
          </a:p>
        </p:txBody>
      </p:sp>
      <p:sp>
        <p:nvSpPr>
          <p:cNvPr id="11" name="TextBox 10"/>
          <p:cNvSpPr txBox="1"/>
          <p:nvPr/>
        </p:nvSpPr>
        <p:spPr>
          <a:xfrm>
            <a:off x="191686" y="290004"/>
            <a:ext cx="2419728" cy="346249"/>
          </a:xfrm>
          <a:prstGeom prst="rect">
            <a:avLst/>
          </a:prstGeom>
          <a:noFill/>
        </p:spPr>
        <p:txBody>
          <a:bodyPr wrap="none" lIns="91436" tIns="45718" rIns="91436" bIns="45718" rtlCol="0">
            <a:spAutoFit/>
          </a:bodyPr>
          <a:lstStyle/>
          <a:p>
            <a:pPr>
              <a:lnSpc>
                <a:spcPct val="90000"/>
              </a:lnSpc>
            </a:pPr>
            <a:r>
              <a:rPr lang="en-US" dirty="0"/>
              <a:t>http://</a:t>
            </a:r>
            <a:r>
              <a:rPr lang="en-US" dirty="0" err="1"/>
              <a:t>poofytoo.com</a:t>
            </a:r>
            <a:r>
              <a:rPr lang="en-US" dirty="0"/>
              <a:t>/</a:t>
            </a:r>
          </a:p>
        </p:txBody>
      </p:sp>
      <p:sp>
        <p:nvSpPr>
          <p:cNvPr id="2" name="Slide Number Placeholder 1">
            <a:extLst>
              <a:ext uri="{FF2B5EF4-FFF2-40B4-BE49-F238E27FC236}">
                <a16:creationId xmlns:a16="http://schemas.microsoft.com/office/drawing/2014/main" id="{80DD9010-4632-764F-AB25-214A244EAF53}"/>
              </a:ext>
            </a:extLst>
          </p:cNvPr>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158478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395925" y="1065228"/>
            <a:ext cx="4183145" cy="3931968"/>
          </a:xfrm>
        </p:spPr>
        <p:txBody>
          <a:bodyPr>
            <a:noAutofit/>
          </a:bodyPr>
          <a:lstStyle/>
          <a:p>
            <a:r>
              <a:rPr lang="en-US" sz="1100" dirty="0"/>
              <a:t>pp. 110 </a:t>
            </a:r>
            <a:r>
              <a:rPr lang="en-US" sz="1100" b="1" dirty="0"/>
              <a:t>First e-games 1972 at Stanford </a:t>
            </a:r>
            <a:r>
              <a:rPr lang="en-US" sz="1100" dirty="0"/>
              <a:t>[1]. Has Twitch viewership gone up since the start of the COVID pandemic?</a:t>
            </a:r>
          </a:p>
          <a:p>
            <a:r>
              <a:rPr lang="en-US" sz="1100" dirty="0"/>
              <a:t>pp. 111 What powers the cell phones and towers? “everyday tasks” not apparent from image.</a:t>
            </a:r>
          </a:p>
          <a:p>
            <a:r>
              <a:rPr lang="en-US" sz="1100" dirty="0"/>
              <a:t>pp. 113 Ann did not force people to complain.</a:t>
            </a:r>
          </a:p>
          <a:p>
            <a:r>
              <a:rPr lang="en-US" sz="1100" dirty="0"/>
              <a:t>pp. 114 Does Kantian analysis agree?</a:t>
            </a:r>
          </a:p>
          <a:p>
            <a:r>
              <a:rPr lang="en-US" sz="1100" dirty="0"/>
              <a:t>pp. 117 9% # transactions or $$? Wikipedia critics source from </a:t>
            </a:r>
            <a:r>
              <a:rPr lang="en-US" sz="1100" b="1" dirty="0"/>
              <a:t>2005</a:t>
            </a:r>
            <a:r>
              <a:rPr lang="en-US" sz="1100" dirty="0"/>
              <a:t>, is quality still in question?</a:t>
            </a:r>
          </a:p>
          <a:p>
            <a:r>
              <a:rPr lang="en-US" sz="1100" dirty="0"/>
              <a:t>pp. 118 MOOC source from 2012, now?</a:t>
            </a:r>
          </a:p>
          <a:p>
            <a:r>
              <a:rPr lang="en-US" sz="1100" dirty="0"/>
              <a:t>pp. 122 Macedonian is nice addition to new edition</a:t>
            </a:r>
          </a:p>
          <a:p>
            <a:r>
              <a:rPr lang="en-US" sz="1100" dirty="0"/>
              <a:t>pp. 123 “may have” = weak conclusion. Who funded studies?</a:t>
            </a:r>
          </a:p>
          <a:p>
            <a:r>
              <a:rPr lang="en-US" sz="1100" dirty="0"/>
              <a:t>pp. 124 Easier consolidation of newspapers.  Advertisers switching away from newspaper source from 2014.</a:t>
            </a:r>
          </a:p>
          <a:p>
            <a:r>
              <a:rPr lang="en-US" sz="1100" dirty="0"/>
              <a:t>pp. 126 Search engines link deeper than home page</a:t>
            </a:r>
          </a:p>
          <a:p>
            <a:r>
              <a:rPr lang="en-US" sz="1100" dirty="0"/>
              <a:t>pp. 127 Any US agencies employing this many people?</a:t>
            </a:r>
          </a:p>
        </p:txBody>
      </p:sp>
      <p:sp>
        <p:nvSpPr>
          <p:cNvPr id="11" name="Content Placeholder 10"/>
          <p:cNvSpPr>
            <a:spLocks noGrp="1"/>
          </p:cNvSpPr>
          <p:nvPr>
            <p:ph sz="half" idx="2"/>
          </p:nvPr>
        </p:nvSpPr>
        <p:spPr>
          <a:xfrm>
            <a:off x="4593209" y="1065228"/>
            <a:ext cx="4183145" cy="3931968"/>
          </a:xfrm>
        </p:spPr>
        <p:txBody>
          <a:bodyPr>
            <a:noAutofit/>
          </a:bodyPr>
          <a:lstStyle/>
          <a:p>
            <a:r>
              <a:rPr lang="en-US" sz="1100" dirty="0"/>
              <a:t>pp. 131 Adult bookstores lowering property values source?</a:t>
            </a:r>
          </a:p>
          <a:p>
            <a:r>
              <a:rPr lang="en-US" sz="1100" dirty="0"/>
              <a:t>pp. 135 “texted… images”</a:t>
            </a:r>
          </a:p>
          <a:p>
            <a:r>
              <a:rPr lang="en-US" sz="1100" dirty="0"/>
              <a:t>pp. 136 Stating people searching did not consent to material being blocked makes more sense.</a:t>
            </a:r>
          </a:p>
          <a:p>
            <a:r>
              <a:rPr lang="en-US" sz="1100" dirty="0"/>
              <a:t>pp. 138 sexting examples all from 2009?</a:t>
            </a:r>
          </a:p>
          <a:p>
            <a:r>
              <a:rPr lang="en-US" sz="1100" dirty="0"/>
              <a:t>pp. 140 College students still as likely? 2013 source</a:t>
            </a:r>
          </a:p>
          <a:p>
            <a:r>
              <a:rPr lang="en-US" sz="1100" dirty="0"/>
              <a:t>pp. 141 Do mobile plans still charge for text messages?</a:t>
            </a:r>
          </a:p>
          <a:p>
            <a:r>
              <a:rPr lang="en-US" sz="1100" dirty="0"/>
              <a:t>pp. 146 Hunter Moore convictions seem unrelated to “Anyone Up?” site.</a:t>
            </a:r>
          </a:p>
          <a:p>
            <a:r>
              <a:rPr lang="en-US" sz="1100" dirty="0"/>
              <a:t>pp. 153 See: </a:t>
            </a:r>
            <a:r>
              <a:rPr lang="en-US" sz="1100" b="1" dirty="0">
                <a:hlinkClick r:id="rId3"/>
              </a:rPr>
              <a:t>http://en.wikipedia.org/wiki/Wikipedia:Citing_Wikipedia</a:t>
            </a:r>
            <a:r>
              <a:rPr lang="en-US" sz="1100" b="1" dirty="0"/>
              <a:t> </a:t>
            </a:r>
          </a:p>
          <a:p>
            <a:r>
              <a:rPr lang="en-US" sz="1100" dirty="0"/>
              <a:t>pp. 154 Question 40 same as 46</a:t>
            </a:r>
          </a:p>
          <a:p>
            <a:r>
              <a:rPr lang="en-US" sz="1100" dirty="0"/>
              <a:t>Questions I liked: 17, 43</a:t>
            </a:r>
          </a:p>
          <a:p>
            <a:r>
              <a:rPr lang="en-US" sz="1100" dirty="0"/>
              <a:t>Interview nice update</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A5F6E847-3FA0-1144-A5D1-FEB826467EC2}"/>
              </a:ext>
            </a:extLst>
          </p:cNvPr>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p>
        </p:txBody>
      </p:sp>
      <p:sp>
        <p:nvSpPr>
          <p:cNvPr id="3" name="Content Placeholder 2"/>
          <p:cNvSpPr>
            <a:spLocks noGrp="1"/>
          </p:cNvSpPr>
          <p:nvPr>
            <p:ph idx="1"/>
          </p:nvPr>
        </p:nvSpPr>
        <p:spPr/>
        <p:txBody>
          <a:bodyPr>
            <a:normAutofit/>
          </a:bodyPr>
          <a:lstStyle/>
          <a:p>
            <a:pPr marL="457178" indent="-457178">
              <a:buFont typeface="+mj-lt"/>
              <a:buAutoNum type="arabicPeriod"/>
            </a:pPr>
            <a:r>
              <a:rPr lang="en-US" dirty="0"/>
              <a:t>Name two methods some governments use to control access to information.</a:t>
            </a:r>
          </a:p>
          <a:p>
            <a:pPr marL="457178" indent="-457178">
              <a:buFont typeface="+mj-lt"/>
              <a:buAutoNum type="arabicPeriod"/>
            </a:pPr>
            <a:r>
              <a:rPr lang="en-US" dirty="0"/>
              <a:t>A large company has a policy prohibiting employees from blogging about company products.</a:t>
            </a:r>
          </a:p>
          <a:p>
            <a:pPr marL="662935" lvl="1" indent="-457178">
              <a:buFont typeface="+mj-lt"/>
              <a:buAutoNum type="arabicPeriod"/>
            </a:pPr>
            <a:r>
              <a:rPr lang="en-US" dirty="0"/>
              <a:t>Does it violate the First Amendment? Why?</a:t>
            </a:r>
          </a:p>
          <a:p>
            <a:pPr marL="662935" lvl="1" indent="-457178">
              <a:buFont typeface="+mj-lt"/>
              <a:buAutoNum type="arabicPeriod"/>
            </a:pPr>
            <a:r>
              <a:rPr lang="en-US" dirty="0"/>
              <a:t>Name two possible reasons for the policy.</a:t>
            </a:r>
          </a:p>
          <a:p>
            <a:pPr marL="662935" lvl="1" indent="-457178">
              <a:buFont typeface="+mj-lt"/>
              <a:buAutoNum type="arabicPeriod"/>
            </a:pPr>
            <a:r>
              <a:rPr lang="en-US" dirty="0"/>
              <a:t>Is it reasonable? Why?</a:t>
            </a:r>
          </a:p>
          <a:p>
            <a:pPr marL="457178" indent="-457178">
              <a:buFont typeface="+mj-lt"/>
              <a:buAutoNum type="arabicPeriod"/>
            </a:pPr>
            <a:r>
              <a:rPr lang="en-US" dirty="0"/>
              <a:t>What does “URL” stand for and what is it?</a:t>
            </a:r>
          </a:p>
          <a:p>
            <a:pPr marL="457178" indent="-457178">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019BE013-CE50-AB41-BC83-8DA7AFA72B74}"/>
              </a:ext>
            </a:extLst>
          </p:cNvPr>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1399841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2348"/>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9" name="Action Button: Movie 8">
            <a:hlinkClick r:id="rId3" highlightClick="1"/>
            <a:extLst>
              <a:ext uri="{FF2B5EF4-FFF2-40B4-BE49-F238E27FC236}">
                <a16:creationId xmlns:a16="http://schemas.microsoft.com/office/drawing/2014/main" id="{213B5DED-C16C-6E40-AAAE-E347172CC42F}"/>
              </a:ext>
            </a:extLst>
          </p:cNvPr>
          <p:cNvSpPr/>
          <p:nvPr/>
        </p:nvSpPr>
        <p:spPr>
          <a:xfrm>
            <a:off x="4220972" y="466671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2EAEBF9F-A9D2-A544-892C-84E339F5310D}"/>
              </a:ext>
            </a:extLst>
          </p:cNvPr>
          <p:cNvSpPr>
            <a:spLocks noGrp="1"/>
          </p:cNvSpPr>
          <p:nvPr>
            <p:ph type="sldNum" sz="quarter" idx="12"/>
          </p:nvPr>
        </p:nvSpPr>
        <p:spPr/>
        <p:txBody>
          <a:bodyPr/>
          <a:lstStyle/>
          <a:p>
            <a:fld id="{A2A17EAB-8B51-5C40-8776-6683E51FA7A0}" type="slidenum">
              <a:rPr lang="en-US" smtClean="0"/>
              <a:t>7</a:t>
            </a:fld>
            <a:endParaRPr lang="en-US"/>
          </a:p>
        </p:txBody>
      </p:sp>
      <p:pic>
        <p:nvPicPr>
          <p:cNvPr id="10" name="Picture 2" descr="This Video Will Make You Angry - YouTube">
            <a:hlinkClick r:id="rId3"/>
            <a:extLst>
              <a:ext uri="{FF2B5EF4-FFF2-40B4-BE49-F238E27FC236}">
                <a16:creationId xmlns:a16="http://schemas.microsoft.com/office/drawing/2014/main" id="{E1F4F1E4-F403-EE4E-9C88-987DD72424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1735" y="4075451"/>
            <a:ext cx="914400" cy="51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81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r>
              <a:rPr lang="en-US" dirty="0"/>
              <a:t>Reading</a:t>
            </a:r>
          </a:p>
          <a:p>
            <a:r>
              <a:rPr lang="en-US" dirty="0"/>
              <a:t>Individual Presentations</a:t>
            </a:r>
          </a:p>
          <a:p>
            <a:r>
              <a:rPr lang="en-US" dirty="0"/>
              <a:t>Extra Credit – One page paper</a:t>
            </a:r>
          </a:p>
          <a:p>
            <a:pPr lvl="1"/>
            <a:r>
              <a:rPr lang="en-US" dirty="0"/>
              <a:t>Is WPI’s IT Acceptable Use Policy morally acceptable?</a:t>
            </a:r>
          </a:p>
          <a:p>
            <a:r>
              <a:rPr lang="en-US" dirty="0"/>
              <a:t>Work on your group project</a:t>
            </a:r>
          </a:p>
          <a:p>
            <a:pPr lvl="1"/>
            <a:r>
              <a:rPr lang="en-US" dirty="0"/>
              <a:t>1.43 Happiness!</a:t>
            </a:r>
          </a:p>
          <a:p>
            <a:pPr lvl="2"/>
            <a:r>
              <a:rPr lang="en-US" dirty="0"/>
              <a:t>1-3 scale with 1 = everyone getting their first pick</a:t>
            </a:r>
          </a:p>
          <a:p>
            <a:pPr lvl="1"/>
            <a:r>
              <a:rPr lang="en-US" dirty="0"/>
              <a:t>See full group project description on course website</a:t>
            </a:r>
          </a:p>
          <a:p>
            <a:pPr lvl="1"/>
            <a:r>
              <a:rPr lang="en-US" dirty="0"/>
              <a:t>Send Web Site URL before next class</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7E5D6C05-58CD-D942-A397-9D7D733BF549}"/>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2334654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67490"/>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2" name="Slide Number Placeholder 1">
            <a:extLst>
              <a:ext uri="{FF2B5EF4-FFF2-40B4-BE49-F238E27FC236}">
                <a16:creationId xmlns:a16="http://schemas.microsoft.com/office/drawing/2014/main" id="{4C941449-4A30-A849-A85E-E773F53475AE}"/>
              </a:ext>
            </a:extLst>
          </p:cNvPr>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331098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37798</TotalTime>
  <Words>3954</Words>
  <Application>Microsoft Macintosh PowerPoint</Application>
  <PresentationFormat>On-screen Show (16:9)</PresentationFormat>
  <Paragraphs>266</Paragraphs>
  <Slides>24</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ＭＳ Ｐゴシック</vt:lpstr>
      <vt:lpstr>Arial</vt:lpstr>
      <vt:lpstr>Calibri</vt:lpstr>
      <vt:lpstr>Cambria</vt:lpstr>
      <vt:lpstr>Times New Roman</vt:lpstr>
      <vt:lpstr>Red Radial 16x9</vt:lpstr>
      <vt:lpstr>Class 4 Freedom Of Speech</vt:lpstr>
      <vt:lpstr>what works well Online With Zoom</vt:lpstr>
      <vt:lpstr>Overview</vt:lpstr>
      <vt:lpstr>PowerPoint Presentation</vt:lpstr>
      <vt:lpstr>My Reading Notes</vt:lpstr>
      <vt:lpstr>Group Quiz</vt:lpstr>
      <vt:lpstr>Overview</vt:lpstr>
      <vt:lpstr>Assignment</vt:lpstr>
      <vt:lpstr>Overview</vt:lpstr>
      <vt:lpstr>Does Social Media Impede or Improve Communication?</vt:lpstr>
      <vt:lpstr>Closing the distance</vt:lpstr>
      <vt:lpstr>small business outreach</vt:lpstr>
      <vt:lpstr>Social Injustice</vt:lpstr>
      <vt:lpstr>Social media has changed the way we communicate</vt:lpstr>
      <vt:lpstr>References</vt:lpstr>
      <vt:lpstr>Social Media platforms should change algorithms to stop promoting Manipulative Incitive Content</vt:lpstr>
      <vt:lpstr>Social media is designed to Incite anger</vt:lpstr>
      <vt:lpstr>Harmful effects</vt:lpstr>
      <vt:lpstr>Previous efforts</vt:lpstr>
      <vt:lpstr>Possible solutions</vt:lpstr>
      <vt:lpstr>Counterpoints</vt:lpstr>
      <vt:lpstr>Conclusion</vt:lpstr>
      <vt:lpstr>References</vt:lpstr>
      <vt:lpstr>Class 4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345</cp:revision>
  <dcterms:created xsi:type="dcterms:W3CDTF">2014-08-25T02:19:16Z</dcterms:created>
  <dcterms:modified xsi:type="dcterms:W3CDTF">2022-03-25T22:18:11Z</dcterms:modified>
</cp:coreProperties>
</file>