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331" r:id="rId3"/>
    <p:sldId id="259" r:id="rId4"/>
    <p:sldId id="410" r:id="rId5"/>
    <p:sldId id="308" r:id="rId6"/>
    <p:sldId id="396" r:id="rId7"/>
    <p:sldId id="397" r:id="rId8"/>
    <p:sldId id="309" r:id="rId9"/>
    <p:sldId id="412" r:id="rId10"/>
    <p:sldId id="257" r:id="rId11"/>
    <p:sldId id="258" r:id="rId12"/>
    <p:sldId id="413" r:id="rId13"/>
    <p:sldId id="260" r:id="rId14"/>
    <p:sldId id="414" r:id="rId15"/>
    <p:sldId id="262" r:id="rId16"/>
    <p:sldId id="263" r:id="rId17"/>
    <p:sldId id="264" r:id="rId18"/>
    <p:sldId id="411" r:id="rId19"/>
    <p:sldId id="268" r:id="rId20"/>
    <p:sldId id="270" r:id="rId21"/>
    <p:sldId id="272" r:id="rId22"/>
    <p:sldId id="271" r:id="rId23"/>
    <p:sldId id="267" r:id="rId24"/>
    <p:sldId id="415" r:id="rId25"/>
    <p:sldId id="416" r:id="rId26"/>
    <p:sldId id="417" r:id="rId27"/>
    <p:sldId id="418" r:id="rId28"/>
    <p:sldId id="419" r:id="rId29"/>
    <p:sldId id="420" r:id="rId30"/>
    <p:sldId id="26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259"/>
            <p14:sldId id="410"/>
            <p14:sldId id="308"/>
            <p14:sldId id="396"/>
            <p14:sldId id="397"/>
            <p14:sldId id="309"/>
          </p14:sldIdLst>
        </p14:section>
        <p14:section name="Students" id="{2928BE7F-6E18-994B-9238-FD2E5A306EE9}">
          <p14:sldIdLst>
            <p14:sldId id="412"/>
            <p14:sldId id="257"/>
            <p14:sldId id="258"/>
            <p14:sldId id="413"/>
            <p14:sldId id="260"/>
            <p14:sldId id="414"/>
            <p14:sldId id="262"/>
            <p14:sldId id="263"/>
            <p14:sldId id="264"/>
            <p14:sldId id="411"/>
            <p14:sldId id="268"/>
            <p14:sldId id="270"/>
            <p14:sldId id="272"/>
            <p14:sldId id="271"/>
            <p14:sldId id="267"/>
            <p14:sldId id="415"/>
            <p14:sldId id="416"/>
            <p14:sldId id="417"/>
            <p14:sldId id="418"/>
            <p14:sldId id="419"/>
            <p14:sldId id="420"/>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Artificial intelligence encompasses computers that are programmed to perform tasks that humans are capable of or normally do, such as object identification and speech recognition.</a:t>
            </a:r>
            <a:endParaRPr/>
          </a:p>
          <a:p>
            <a:pPr marL="0" lvl="0" indent="0" algn="l" rtl="0">
              <a:spcBef>
                <a:spcPts val="0"/>
              </a:spcBef>
              <a:spcAft>
                <a:spcPts val="0"/>
              </a:spcAft>
              <a:buNone/>
            </a:pPr>
            <a:r>
              <a:rPr lang="en-US"/>
              <a:t>“Smart Cameras” are essentially improved CCTV Cameras that include artificial intelligence. These cameras can identify you through facial recognition, and what you are doing, like walking, eating or texting.</a:t>
            </a:r>
            <a:endParaRPr/>
          </a:p>
          <a:p>
            <a:pPr marL="0" lvl="0" indent="0" algn="l" rtl="0">
              <a:spcBef>
                <a:spcPts val="0"/>
              </a:spcBef>
              <a:spcAft>
                <a:spcPts val="0"/>
              </a:spcAft>
              <a:buNone/>
            </a:pPr>
            <a:r>
              <a:rPr lang="en-US"/>
              <a:t>Surveillance aircraft, including small drones up to large planes, operate very similarly to Smart Cameras, as they are smart cameras with wings or propellers, but these cameras can follow you anywhere you go.</a:t>
            </a:r>
            <a:br>
              <a:rPr lang="en-US"/>
            </a:br>
            <a:r>
              <a:rPr lang="en-US"/>
              <a:t>Smartphone spyware include many methods for collecting information about you through your phone, including your location, text messages and phone call history, and every website you visit. These can all be logged and collected by the government.</a:t>
            </a:r>
            <a:br>
              <a:rPr lang="en-US"/>
            </a:br>
            <a:r>
              <a:rPr lang="en-US"/>
              <a:t>With all these methods of tracking people, it feels as though the government is always watching you, hence the phrase, “Big Brother is watching you”, with big brother being the government.</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8292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b196ebb0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cb196ebb0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Notes:</a:t>
            </a:r>
            <a:endParaRPr/>
          </a:p>
          <a:p>
            <a:pPr marL="0" lvl="0" indent="0" algn="l" rtl="0">
              <a:spcBef>
                <a:spcPts val="0"/>
              </a:spcBef>
              <a:spcAft>
                <a:spcPts val="0"/>
              </a:spcAft>
              <a:buNone/>
            </a:pPr>
            <a:r>
              <a:rPr lang="en-US"/>
              <a:t>Built in large networks to monitor you as you move away from one camera and toward another,</a:t>
            </a:r>
            <a:endParaRPr/>
          </a:p>
          <a:p>
            <a:pPr marL="0" lvl="0" indent="0" algn="l" rtl="0">
              <a:spcBef>
                <a:spcPts val="0"/>
              </a:spcBef>
              <a:spcAft>
                <a:spcPts val="0"/>
              </a:spcAft>
              <a:buNone/>
            </a:pPr>
            <a:r>
              <a:rPr lang="en-US"/>
              <a:t>each clip saved into a file designated for you.</a:t>
            </a:r>
            <a:endParaRPr/>
          </a:p>
          <a:p>
            <a:pPr marL="0" lvl="0" indent="0" algn="l" rtl="0">
              <a:spcBef>
                <a:spcPts val="0"/>
              </a:spcBef>
              <a:spcAft>
                <a:spcPts val="0"/>
              </a:spcAft>
              <a:buNone/>
            </a:pPr>
            <a:r>
              <a:rPr lang="en-US"/>
              <a:t>Cities across the country employ these cameras, each city building a profile of you.</a:t>
            </a:r>
            <a:endParaRPr/>
          </a:p>
          <a:p>
            <a:pPr marL="0" lvl="0" indent="0" algn="l" rtl="0">
              <a:spcBef>
                <a:spcPts val="0"/>
              </a:spcBef>
              <a:spcAft>
                <a:spcPts val="0"/>
              </a:spcAft>
              <a:buNone/>
            </a:pPr>
            <a:r>
              <a:rPr lang="en-US"/>
              <a:t>New York City alone has over 15,000 smart cameras, with that number still expanding, coming into constant use as 22,000 criminal cases had evidence from one or more of these cameras submitted.</a:t>
            </a:r>
            <a:endParaRPr/>
          </a:p>
          <a:p>
            <a:pPr marL="0" lvl="0" indent="0" algn="l" rtl="0">
              <a:spcBef>
                <a:spcPts val="0"/>
              </a:spcBef>
              <a:spcAft>
                <a:spcPts val="0"/>
              </a:spcAft>
              <a:buNone/>
            </a:pPr>
            <a:r>
              <a:rPr lang="en-US"/>
              <a:t>As shown in the picture, the cameras can scan your face into its system with an ID, and use that ID to log where you go and what you are doing while in frame.</a:t>
            </a:r>
            <a:endParaRPr/>
          </a:p>
        </p:txBody>
      </p:sp>
      <p:sp>
        <p:nvSpPr>
          <p:cNvPr id="109" name="Google Shape;109;gcb196ebb06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5147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b196ebb0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cb196ebb0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Notes:</a:t>
            </a:r>
            <a:endParaRPr/>
          </a:p>
          <a:p>
            <a:pPr marL="0" lvl="0" indent="0" algn="l" rtl="0">
              <a:spcBef>
                <a:spcPts val="0"/>
              </a:spcBef>
              <a:spcAft>
                <a:spcPts val="0"/>
              </a:spcAft>
              <a:buNone/>
            </a:pPr>
            <a:r>
              <a:rPr lang="en-US"/>
              <a:t>Drones can follow crowds of people in cities, parks, and even over water, taking pictures and relaying them back to be analyzed, even with large swaths of people to sift through.</a:t>
            </a:r>
            <a:endParaRPr/>
          </a:p>
          <a:p>
            <a:pPr marL="0" lvl="0" indent="0" algn="l" rtl="0">
              <a:spcBef>
                <a:spcPts val="0"/>
              </a:spcBef>
              <a:spcAft>
                <a:spcPts val="0"/>
              </a:spcAft>
              <a:buNone/>
            </a:pPr>
            <a:r>
              <a:rPr lang="en-US"/>
              <a:t>Advantages over smart cameras: Follow groups in one continuous shot / into areas not covered by CCTV and Smart Cameras</a:t>
            </a:r>
            <a:endParaRPr/>
          </a:p>
          <a:p>
            <a:pPr marL="0" lvl="0" indent="0" algn="l" rtl="0">
              <a:spcBef>
                <a:spcPts val="0"/>
              </a:spcBef>
              <a:spcAft>
                <a:spcPts val="0"/>
              </a:spcAft>
              <a:buNone/>
            </a:pPr>
            <a:r>
              <a:rPr lang="en-US"/>
              <a:t>Example of these being in use was the 2018 Baltimore riots, where drones, like the one pictured here, followed rioters they identified for police to arrest, and ones they cant find they arrested later.</a:t>
            </a:r>
            <a:endParaRPr/>
          </a:p>
          <a:p>
            <a:pPr marL="0" lvl="0" indent="0" algn="l" rtl="0">
              <a:spcBef>
                <a:spcPts val="0"/>
              </a:spcBef>
              <a:spcAft>
                <a:spcPts val="0"/>
              </a:spcAft>
              <a:buNone/>
            </a:pPr>
            <a:r>
              <a:rPr lang="en-US"/>
              <a:t>However, that is just the city of Baltimore and their police department, the US Govt spent nearly 10 billion on drones for domestic and foriegn use in 2019 alone,</a:t>
            </a:r>
            <a:endParaRPr/>
          </a:p>
        </p:txBody>
      </p:sp>
      <p:sp>
        <p:nvSpPr>
          <p:cNvPr id="121" name="Google Shape;121;gcb196ebb06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7977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b196ebb0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cb196ebb0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Notes:</a:t>
            </a:r>
            <a:br>
              <a:rPr lang="en-US"/>
            </a:br>
            <a:r>
              <a:rPr lang="en-US"/>
              <a:t>Anytime you are connected to an internet connection, everything you do on that connection has to come through a company, whether it be through a web browser or internet service provider itself, therefore, everything you do online is tracked and logged somewhere.</a:t>
            </a:r>
            <a:br>
              <a:rPr lang="en-US"/>
            </a:br>
            <a:r>
              <a:rPr lang="en-US"/>
              <a:t>These companies collect information, including your search history, who you have called, even where you have been, and sell it to other corporations, and even directly to the government. </a:t>
            </a:r>
            <a:endParaRPr/>
          </a:p>
          <a:p>
            <a:pPr marL="0" lvl="0" indent="0" algn="l" rtl="0">
              <a:spcBef>
                <a:spcPts val="0"/>
              </a:spcBef>
              <a:spcAft>
                <a:spcPts val="0"/>
              </a:spcAft>
              <a:buNone/>
            </a:pPr>
            <a:r>
              <a:rPr lang="en-US"/>
              <a:t>There’s at least 200 apps on the Google Play Store and Apple Store that the government purchases data from, where they run said data through algorithms to find patterns in how people act, and build profiles on known users.</a:t>
            </a:r>
            <a:endParaRPr/>
          </a:p>
          <a:p>
            <a:pPr marL="0" lvl="0" indent="0" algn="l" rtl="0">
              <a:spcBef>
                <a:spcPts val="0"/>
              </a:spcBef>
              <a:spcAft>
                <a:spcPts val="0"/>
              </a:spcAft>
              <a:buNone/>
            </a:pPr>
            <a:r>
              <a:rPr lang="en-US"/>
              <a:t>One of the companies that has put dozens of apps on the google play store is CityMaps2Go, which is known to sell its user’s information to the government, in this case, their location data. However, many of their apps have been removed from the store as a result of this, as google has been banning apps that sell users location data to the government, but they continually fail to prevent new ones from popping up.</a:t>
            </a:r>
            <a:endParaRPr/>
          </a:p>
        </p:txBody>
      </p:sp>
      <p:sp>
        <p:nvSpPr>
          <p:cNvPr id="133" name="Google Shape;133;gcb196ebb06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63325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b196ebb0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cb196ebb06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Notes:</a:t>
            </a:r>
            <a:endParaRPr/>
          </a:p>
          <a:p>
            <a:pPr marL="0" lvl="0" indent="0" algn="l" rtl="0">
              <a:spcBef>
                <a:spcPts val="0"/>
              </a:spcBef>
              <a:spcAft>
                <a:spcPts val="0"/>
              </a:spcAft>
              <a:buNone/>
            </a:pPr>
            <a:r>
              <a:rPr lang="en-US"/>
              <a:t>AI Technology is expanding, both in spending  and in new technologies to monitor people. with 40 of the top 50 military powers in the world investing in AI Surveillance.</a:t>
            </a:r>
            <a:endParaRPr/>
          </a:p>
          <a:p>
            <a:pPr marL="0" lvl="0" indent="0" algn="l" rtl="0">
              <a:spcBef>
                <a:spcPts val="0"/>
              </a:spcBef>
              <a:spcAft>
                <a:spcPts val="0"/>
              </a:spcAft>
              <a:buNone/>
            </a:pPr>
            <a:r>
              <a:rPr lang="en-US"/>
              <a:t>The amount of spending is also ramping up among these countries, up a staggering 1900% in the last decade. China alone has seen the number of patents for surveillance technology skyrocket from about 200 to almost 1000 from 2012 and 2017. This spending also encompasses state, city and even small town governments. I noticed that this has spread to local governments as my relatively small town has purchased and used their own police drones according to my towns annual reports from 2018 and 2019.</a:t>
            </a:r>
            <a:endParaRPr/>
          </a:p>
        </p:txBody>
      </p:sp>
      <p:sp>
        <p:nvSpPr>
          <p:cNvPr id="144" name="Google Shape;144;gcb196ebb06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11758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b196ebb0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cb196ebb06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these technologies are used to track and build information about you.</a:t>
            </a:r>
            <a:br>
              <a:rPr lang="en-US"/>
            </a:br>
            <a:r>
              <a:rPr lang="en-US"/>
              <a:t>The government can determine what kind of person you are, what you do on a day to day basis, your opinions of the government and what policies you believe in.</a:t>
            </a:r>
            <a:endParaRPr/>
          </a:p>
          <a:p>
            <a:pPr marL="0" lvl="0" indent="0" algn="l" rtl="0">
              <a:spcBef>
                <a:spcPts val="0"/>
              </a:spcBef>
              <a:spcAft>
                <a:spcPts val="0"/>
              </a:spcAft>
              <a:buNone/>
            </a:pPr>
            <a:r>
              <a:rPr lang="en-US"/>
              <a:t>The government can then use this against you. One example is basically anything involving wikileaks. If you are an employee in a public service field or even an aspiring student looking for said field, you can face consequences for visiting the WikiLeaks site. As a current employee, you could face termination, and as a student, you may not be hired for viewing the site’s contents, despite being freely available on the internet.</a:t>
            </a:r>
            <a:br>
              <a:rPr lang="en-US"/>
            </a:br>
            <a:r>
              <a:rPr lang="en-US"/>
              <a:t>Shows how the government could, if they wanted to, begin to affect your life by sourcing the lifestyle you live and what you do privately.</a:t>
            </a:r>
            <a:br>
              <a:rPr lang="en-US"/>
            </a:br>
            <a:r>
              <a:rPr lang="en-US"/>
              <a:t>To combat this, VPNs are available on whatever platform’s store for both paid and free versions to hide your browsing and posting from being logged. You can also go into most of your apps and disable the ability for them to track your location if you do not need them to. Finally, to combat facial recognition, hats and hoods combined with sunglasses make it much more difficult to figure out who you are.</a:t>
            </a:r>
            <a:endParaRPr/>
          </a:p>
        </p:txBody>
      </p:sp>
      <p:sp>
        <p:nvSpPr>
          <p:cNvPr id="155" name="Google Shape;155;gcb196ebb06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98171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15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c00f37c00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ec00f37c0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74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Emily Baker and today I am going to defend why the government should use, but in moderation, criminal justice algorithms. In this presentation, I am going to introduce the concept of criminal justice algorithms, present arguments for and against these algorithms, and conclude that there are opportunities to use criminal justice algorithms. 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30186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justice algorithms, or predictive policing, belong to a class of algorithms broadly categorized under risk assessment. These algorithms consider legal history of an individual, such as prior criminal history and types of crimes committed, and lifestyle history, such as employment status. Risk assessment for offenders has been implemented since at least 1927. In 1927, University of Chicago sociologist Ernest Burgess proposed 21 factors, including race of the inmate's father, to determine parole success or failure of the parolee of 3,000 Illinois inmates. These predictive factors were put in practice until at least the 1940’s. </a:t>
            </a:r>
          </a:p>
          <a:p>
            <a:endParaRPr lang="en-US" dirty="0"/>
          </a:p>
          <a:p>
            <a:r>
              <a:rPr lang="en-US" dirty="0"/>
              <a:t>Criminal justice algorithms are used to predict a variety of outcomes. Place-based algorithms predict places where crime could occur. Person-based algorithms identify individuals who likely committed a crime, may commit a crime, or were a victim of a crime. They have also been used to predict the likelihood probation violation and pre-trial flight risk. Although these algorithms sound callous since they reduce humans down to a probability, there is evidence that supports that crime is predictable. Anthropologists note that humans are not really random creatures, and criminals operate within a “comfort zone” that is quantifiable. </a:t>
            </a:r>
          </a:p>
          <a:p>
            <a:endParaRPr lang="en-US" dirty="0"/>
          </a:p>
          <a:p>
            <a:r>
              <a:rPr lang="en-US" dirty="0"/>
              <a:t>This image on the right shows a feed back look from data collection to criminal response and different interventions that could happen at different times using a criminal justice algorithm. The flowchart below suggestions preventative measures to reduce crime. </a:t>
            </a:r>
          </a:p>
          <a:p>
            <a:endParaRPr lang="en-US" dirty="0"/>
          </a:p>
          <a:p>
            <a:r>
              <a:rPr lang="en-US" dirty="0"/>
              <a:t>After reading about criminal justice algorithms, I found myself agreeing with their use. I think it is possible to use these algorithms, but there are points within the criminal justice system that may be too sensitive for the algorithms.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22544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for criminal justice algorithms is drawn for the following broad reasons: detecting patterns that humans may not notice and allowing for preventative interventions. </a:t>
            </a:r>
          </a:p>
          <a:p>
            <a:r>
              <a:rPr lang="en-US" dirty="0"/>
              <a:t>I recently listed to a podcast called “Algorithm” that featured reported Thomas Hargrove, a reporter who independently made an algorithm to solve murders in the Midwest. He was bothered that 74% of Chicago murders were not being solved and was specifically interested in if there was an undetected serial killer acting in the Chicago area. Hargrove hypothesized that there is not a 1:1 ratio of victims to perpetuators and was also worried about “linkage blindness”, where patterns of crimes are not recognized because detectives can get isolated to one case at a time and do not necessarily talk to each other because of privacy reasons. </a:t>
            </a:r>
          </a:p>
          <a:p>
            <a:r>
              <a:rPr lang="en-US" dirty="0"/>
              <a:t>He took a break from reporting and developed an algorithm that used FBI crime data for Chicago and grouped homicides by gender, location, and cause of death. One result of this algorithm was leading police to arrest a serial killer who had been active in Gary, Indiana through identifying a series of cold-case strangulations. Another result of this algorithm was bringing attention to Indian’s low rate of solving murders, which was lowest in the US when Hargrove was doing his research. </a:t>
            </a:r>
          </a:p>
          <a:p>
            <a:endParaRPr lang="en-US" dirty="0"/>
          </a:p>
          <a:p>
            <a:r>
              <a:rPr lang="en-US" dirty="0"/>
              <a:t>Criminal justice algorithms can be preventative, but not because they can be used to arrest individuals that a computer believes has a high likelihood of committing a crime. In the early 2000’s, Richmond, VA police used historical data to map what locations had been known for shooting off weapons on New Years Eve. In 2003, they used this data to re-route their New Years surveillance routes and found that random gunfire decreased by 47% from past years.  I was most surprised about this use of criminal justice algorithms, primarily because I associated these algorithms with serious inaccuracies. I think the application of algorithms in Richmond VA has the potential to be good. This example of preventative measures is why I support the use of criminal justice algorithms. </a:t>
            </a:r>
          </a:p>
          <a:p>
            <a:endParaRPr lang="en-US" dirty="0"/>
          </a:p>
          <a:p>
            <a:r>
              <a:rPr lang="en-US" dirty="0"/>
              <a:t>The image on the right-hand side shows instances of crime in Chicago as red dots and locations of police cameras as blue dots. An algorithm could be used to plan surveillance routes or identify spots where police could monitor the public from. NEXT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758358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 surprise that criminal justice algorithms have fraught with controversy and concern. There are evidence-based fears that criminal justice algorithms are not fair since they lack oversight and can be biased. </a:t>
            </a:r>
          </a:p>
          <a:p>
            <a:endParaRPr lang="en-US" dirty="0"/>
          </a:p>
          <a:p>
            <a:r>
              <a:rPr lang="en-US" dirty="0"/>
              <a:t>An example of lack of oversight can be found from the COMPAS Algorithm. </a:t>
            </a:r>
          </a:p>
          <a:p>
            <a:r>
              <a:rPr lang="en-US" dirty="0"/>
              <a:t>The COMPAS algorithm, Correctional Offender Management Profiling for Alternative Sanctions, is a proprietary algorithm used to predict recidivism rates. It uses publicly available data, data about similar offenders, and an interview with the offender to come to a conclusion about that offender. It is one of the most popular offender scoring algorithms used in the US. But, because it is proprietary, how COMPAS concludes recidivism probabilities is not specifically known. This should not be acceptable in the US, especially for criminal trials, where transparency is extremely important and has the potential to impact a trial outcome. COMPAS was recently the subject of a 2017 court case, State v Loomis. In this trial, Loomis plead guilty to driving a getaway car after a shooting in Wisconsin. The Wisconsin Dept of Corrections used the COMPAS algorithm to sentence Loomis to 6 years in prison and 5 years of supervision. Loomis filed for relief of this sentence as he believed the lack of transparency about COMPAS violated his due process rights, and his sentence was discriminatory since the algorithm considered gender. The State court denied this relief, and the Wisconsin Supreme Court affirmed. Loomis could not provide sufficient evidence that gender was used as a factor, and since the courts had the ability to disagree with COMPAS’s suggestions, his right to an individual sentence was not violated. This court case did not have the outcome I was expecting, but the trial judge did caution COMPAS’s parent company to be prepared to release information about their decision-making process in the future. </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Bias is also an issue for criminal justice algorithms. Bias, and by extension, what is and is not fair, is hard to balance. Sometimes, a specific crime is committed by a people group that all have something in common, like age or socio-economic status. But, that linkage can happen because of additional factors, like employment status, family, and the likelihood of a police officer actually arresting two people if they are picked up for the same crime. These factors might be too peripheral and nuanced for an algorithm to consider. The COMPAS algorithm provides an example of bias. ProPublica, an investigative journal, found that COMPAS was not accurate in predicting  recidivism rates for every type of crime. For a population of 10,000 criminal defendants in Florida, </a:t>
            </a:r>
            <a:r>
              <a:rPr lang="en-US" b="0" i="0" dirty="0">
                <a:solidFill>
                  <a:srgbClr val="333333"/>
                </a:solidFill>
                <a:effectLst/>
                <a:latin typeface="inherit"/>
              </a:rPr>
              <a:t>the violent recidivism analysis also showed that even when controlling for prior crimes, future recidivism, age, and gender, black defendants were 77 percent more likely to be assigned higher risk scores than white defendants.</a:t>
            </a:r>
          </a:p>
          <a:p>
            <a:endParaRPr lang="en-US" dirty="0"/>
          </a:p>
          <a:p>
            <a:r>
              <a:rPr lang="en-US" dirty="0"/>
              <a:t>-------------------------------------EXTRA-----------------------------------------------------------------------</a:t>
            </a:r>
          </a:p>
          <a:p>
            <a:r>
              <a:rPr lang="en-US" dirty="0"/>
              <a:t>They used data from 10,000 criminal defendants in Florida. </a:t>
            </a:r>
          </a:p>
          <a:p>
            <a:r>
              <a:rPr lang="en-US" dirty="0"/>
              <a:t>ProPublica found: </a:t>
            </a:r>
          </a:p>
          <a:p>
            <a:r>
              <a:rPr lang="en-US" dirty="0"/>
              <a:t>- </a:t>
            </a:r>
            <a:r>
              <a:rPr lang="en-US" b="0" i="0" dirty="0">
                <a:solidFill>
                  <a:srgbClr val="333333"/>
                </a:solidFill>
                <a:effectLst/>
                <a:latin typeface="ff-tisa-web-pro"/>
              </a:rPr>
              <a:t>Black defendants were often predicted to be at a higher risk of recidivism than they actually were. They found that black defendants who did not recidivate over a two-year period were nearly twice as likely to be misclassified as higher risk compared to their white counterparts (45 percent vs. 23 percent)</a:t>
            </a:r>
            <a:endParaRPr lang="en-US" dirty="0"/>
          </a:p>
          <a:p>
            <a:r>
              <a:rPr lang="en-US" dirty="0"/>
              <a:t>-</a:t>
            </a:r>
            <a:r>
              <a:rPr lang="en-US" b="0" i="0" dirty="0">
                <a:solidFill>
                  <a:srgbClr val="333333"/>
                </a:solidFill>
                <a:effectLst/>
                <a:latin typeface="ff-tisa-web-pro"/>
              </a:rPr>
              <a:t>White defendants were often predicted to be less risky than they were. They found that white defendants who re-offended within the next two years were mistakenly labeled low risk almost twice as often as black re-offenders (48 percent vs. 28 percent)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f-tisa-web-pro"/>
              </a:rPr>
              <a:t>-</a:t>
            </a:r>
            <a:r>
              <a:rPr lang="en-US" dirty="0"/>
              <a:t>----------------------------------------------------------------------------------------------------------------------------------------</a:t>
            </a:r>
          </a:p>
          <a:p>
            <a:endParaRPr lang="en-US" dirty="0"/>
          </a:p>
          <a:p>
            <a:r>
              <a:rPr lang="en-US" dirty="0"/>
              <a:t>When thinking about the accuracy of these algorithms, I researched how accurate humans are compared to criminal justice algorithms. One research article extended someone’s previous research on human vs algorithmic accuracy and found that when presented with “streamlined”, or brief information about a </a:t>
            </a:r>
            <a:r>
              <a:rPr lang="en-US" dirty="0" err="1"/>
              <a:t>offender;s</a:t>
            </a:r>
            <a:r>
              <a:rPr lang="en-US" dirty="0"/>
              <a:t> background, human participants and 2 algorithms, one of which was COMPAS, were similarly accurate about predicting if someone would re-offend (64% human, 68/65 Algorithm). But, when “enriched”, or additional information about a person’s background was presented, the human participants did not perform better than the algorithms (89% vs 60%). This data came from a study of 645 people who gave 32,000 responses. This study shows that criminal justice algorithms should not be completely discounted.</a:t>
            </a:r>
          </a:p>
          <a:p>
            <a:endParaRPr lang="en-US" dirty="0"/>
          </a:p>
          <a:p>
            <a:r>
              <a:rPr lang="en-US" dirty="0"/>
              <a:t>The graph on the right demonstrates this disparity in accuracy. Human prediction accuracy, shown in black and white circles, were lower than the LSI-R algorithm’s prediction accuracy. The black circle shows human accuracy after learning if their previous response was right or not. Presumably, the black circle is higher than the white circle, but not as high as the red square, because the human participants start independently determining which factors lean towards or against recidivisms. BR stands for base rate, which describes a group’s overall probability of re-offending. The graph shows that the algorithm is better at predicting recidivism rates than human participants. NEXT SLIDE</a:t>
            </a:r>
          </a:p>
          <a:p>
            <a:endParaRPr lang="en-US" dirty="0"/>
          </a:p>
          <a:p>
            <a:endParaRPr lang="en-US" dirty="0"/>
          </a:p>
          <a:p>
            <a:r>
              <a:rPr lang="en-US" dirty="0"/>
              <a:t>11</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14208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justice algorithms are a type of risk assessment instrument . They are best used to aid, and not completely automate, decision making in the courts.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algorithms are used at different points within the criminal justice system: to determine someone’s need for supervision, likelihood of returning to trial if not held in a jail, sentencing recommendations, and the probability of re-offending. They can also be used to potentially prevent crime by re-routing police surveillance routes. As discussed previously, algorithms are at least on par, or exceed, the accuracy of human predictions of recidivism, so these algorithms should be disregarded on grounds that they are less accurate than their human counterparts. </a:t>
            </a:r>
          </a:p>
          <a:p>
            <a:endParaRPr lang="en-US" dirty="0"/>
          </a:p>
          <a:p>
            <a:r>
              <a:rPr lang="en-US" dirty="0"/>
              <a:t>Like any technological tool, there are opportunities for improvement. Proprietary algorithms like COMPAS should be transparent and need to disclose, at least in the privacy of a court or sealed document, how their algorithm considers and weighs factors. Bias, and factors that act as a proxy for potential bias, need to be quantitively researched and published. </a:t>
            </a:r>
          </a:p>
          <a:p>
            <a:endParaRPr lang="en-US" dirty="0"/>
          </a:p>
          <a:p>
            <a:r>
              <a:rPr lang="en-US" dirty="0"/>
              <a:t>I like the idea of criminal justice algorithms, but their sensitivity should be improved. Algorithms used to make more effective surveillance routes probably do not need to be as sensitive as sentencing algorithms.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Where, and to what degree, do you think criminal justice algorithms could be used? Should they not be used at all? Thank you!</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6580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03505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Twin Towers fell on September 11, 2001, a flood of executive powers stretched the caliber of the office of the president. .. Years later, it was determined that “enhanced interrogation” denoted torture. Military commissions - which were military courts that were allowed to try non-citizen individuals suspected of terrorism at Guantanamo Bay, Cuba – most poignantly allowed for the suspension of the Writ of Habeas Corpus for these individuals. There was a secret surveillance program codenamed “STELLARWIND”, which allowed for warrantless wiretapping of people thought to be connected with Al-Qaeda. Abu </a:t>
            </a:r>
            <a:r>
              <a:rPr lang="en-US" dirty="0" err="1"/>
              <a:t>Zubaydah</a:t>
            </a:r>
            <a:r>
              <a:rPr lang="en-US" dirty="0"/>
              <a:t> was detained by the CIA, and I’ve featured some drawings that he made while he was in captivity. This one features him being waterboarded.</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392788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Executive orders continue to allow the president to expand his power through the means of his or her executive departments. The president is the Commander in Chief during times of war, and he or she has the power to veto legislation that was passed by congress. The image here features </a:t>
            </a:r>
            <a:r>
              <a:rPr lang="en-US" b="0" i="0" dirty="0">
                <a:solidFill>
                  <a:srgbClr val="888888"/>
                </a:solidFill>
                <a:effectLst/>
                <a:latin typeface="nyt-imperial"/>
              </a:rPr>
              <a:t>Abu </a:t>
            </a:r>
            <a:r>
              <a:rPr lang="en-US" b="0" i="0" dirty="0" err="1">
                <a:solidFill>
                  <a:srgbClr val="888888"/>
                </a:solidFill>
                <a:effectLst/>
                <a:latin typeface="nyt-imperial"/>
              </a:rPr>
              <a:t>Zubaydah</a:t>
            </a:r>
            <a:r>
              <a:rPr lang="en-US" b="0" i="0" dirty="0">
                <a:solidFill>
                  <a:srgbClr val="888888"/>
                </a:solidFill>
                <a:effectLst/>
                <a:latin typeface="nyt-imperial"/>
              </a:rPr>
              <a:t> in cramped confinement.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47461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presidential administrations have taken less intense courses of action in similar situations, and this set of actions should be considered when discussing precedent for the executive branch. The Department of Justice should not be used as a personal client of the executive branch. Rather, their legal conclusions should be kept separate from the agenda of a particular administration. Congress should pass legislation that limits secret actions by the executive branch and opens the executive branch up to transparency. The image depicts short shackling, another torture method that would be best left behind in the annals of history.</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43022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of this executive power that can take place in secrecy applies to the expansion of surveillance of people, in some cases citizens, which opens the door for mistreatment and abuse of power. The expansion of the CIA across the world is not necessarily beneficial, and is especially not so if there are no checks against the CIA. With limited checks, the CIA would be able to expand as much as possible, and use whatever cruel and unusual punishments they choose, spreading across the world like some sort of dystopian monster.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 https://st2.depositphotos.com/1310390/6095/v/600/depositphotos_60958935-stock-illustration-vector-octopus-illustration.jpg</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847158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093252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75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ilviosiefke.com/downloads/WP-Feldstein-AISurveillance_final1.pdf" TargetMode="External"/><Relationship Id="rId7" Type="http://schemas.openxmlformats.org/officeDocument/2006/relationships/hyperlink" Target="https://www.nytimes.com/2010/12/05/world/05restric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ronecenter.bard.edu/files/2018/04/CSD-Drone-Spending-FY19-Web-1.pdf" TargetMode="External"/><Relationship Id="rId5" Type="http://schemas.openxmlformats.org/officeDocument/2006/relationships/hyperlink" Target="https://www.amnesty.org/en/latest/news/2021/06/scale-new-york-police-facial-recognition-revealed/" TargetMode="External"/><Relationship Id="rId4" Type="http://schemas.openxmlformats.org/officeDocument/2006/relationships/hyperlink" Target="https://fortune.com/2020/11/03/china-surveillance-system-backlash-worlds-larges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ronecenter.bard.edu/files/2018/04/CSD-Drone-Spending-FY19-Web-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ytimes.com/2010/12/05/world/05restrict.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jfinke.org/crime-hotspots-chicag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harvardlawreview.org/2017/03/state-v-loomis/" TargetMode="External"/><Relationship Id="rId5" Type="http://schemas.openxmlformats.org/officeDocument/2006/relationships/hyperlink" Target="https://www.propublica.org/article/how-we-analyzed-the-compas-recidivism-algorithm" TargetMode="External"/><Relationship Id="rId4" Type="http://schemas.openxmlformats.org/officeDocument/2006/relationships/hyperlink" Target="https://www.iheart.com/podcast/1119-algorithm-8305191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AI SURVEILLANCE TECHNOLOGIES</a:t>
            </a:r>
            <a:endParaRPr/>
          </a:p>
        </p:txBody>
      </p:sp>
      <p:sp>
        <p:nvSpPr>
          <p:cNvPr id="101" name="Google Shape;101;p15"/>
          <p:cNvSpPr txBox="1">
            <a:spLocks noGrp="1"/>
          </p:cNvSpPr>
          <p:nvPr>
            <p:ph type="body" idx="1"/>
          </p:nvPr>
        </p:nvSpPr>
        <p:spPr>
          <a:xfrm>
            <a:off x="685800" y="1352550"/>
            <a:ext cx="40050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“Smart” Cameras</a:t>
            </a:r>
            <a:endParaRPr/>
          </a:p>
          <a:p>
            <a:pPr marL="205766" lvl="0" indent="-205766" algn="l" rtl="0">
              <a:lnSpc>
                <a:spcPct val="90000"/>
              </a:lnSpc>
              <a:spcBef>
                <a:spcPts val="1200"/>
              </a:spcBef>
              <a:spcAft>
                <a:spcPts val="0"/>
              </a:spcAft>
              <a:buSzPts val="1620"/>
              <a:buChar char="•"/>
            </a:pPr>
            <a:r>
              <a:rPr lang="en-US"/>
              <a:t>Surveillance Aircraft</a:t>
            </a:r>
            <a:endParaRPr/>
          </a:p>
          <a:p>
            <a:pPr marL="205766" lvl="0" indent="-205766" algn="l" rtl="0">
              <a:lnSpc>
                <a:spcPct val="90000"/>
              </a:lnSpc>
              <a:spcBef>
                <a:spcPts val="1200"/>
              </a:spcBef>
              <a:spcAft>
                <a:spcPts val="0"/>
              </a:spcAft>
              <a:buSzPts val="1620"/>
              <a:buChar char="•"/>
            </a:pPr>
            <a:r>
              <a:rPr lang="en-US"/>
              <a:t>Smartphone Spyware</a:t>
            </a:r>
            <a:endParaRPr/>
          </a:p>
          <a:p>
            <a:pPr marL="411534" lvl="1" indent="-205766" algn="l" rtl="0">
              <a:lnSpc>
                <a:spcPct val="90000"/>
              </a:lnSpc>
              <a:spcBef>
                <a:spcPts val="1200"/>
              </a:spcBef>
              <a:spcAft>
                <a:spcPts val="0"/>
              </a:spcAft>
              <a:buSzPts val="1350"/>
              <a:buChar char="–"/>
            </a:pPr>
            <a:r>
              <a:rPr lang="en-US"/>
              <a:t>Location tracking/analysis</a:t>
            </a:r>
            <a:endParaRPr/>
          </a:p>
          <a:p>
            <a:pPr marL="411534" lvl="1" indent="-205766" algn="l" rtl="0">
              <a:lnSpc>
                <a:spcPct val="90000"/>
              </a:lnSpc>
              <a:spcBef>
                <a:spcPts val="1200"/>
              </a:spcBef>
              <a:spcAft>
                <a:spcPts val="0"/>
              </a:spcAft>
              <a:buSzPts val="1350"/>
              <a:buChar char="–"/>
            </a:pPr>
            <a:r>
              <a:rPr lang="en-US"/>
              <a:t>Message and Phone call record harvesting</a:t>
            </a:r>
            <a:endParaRPr/>
          </a:p>
          <a:p>
            <a:pPr marL="411534" lvl="1" indent="-205766" algn="l" rtl="0">
              <a:lnSpc>
                <a:spcPct val="90000"/>
              </a:lnSpc>
              <a:spcBef>
                <a:spcPts val="1200"/>
              </a:spcBef>
              <a:spcAft>
                <a:spcPts val="0"/>
              </a:spcAft>
              <a:buSzPts val="1350"/>
              <a:buChar char="–"/>
            </a:pPr>
            <a:r>
              <a:rPr lang="en-US"/>
              <a:t>Web traffic monitoring</a:t>
            </a:r>
            <a:endParaRPr/>
          </a:p>
        </p:txBody>
      </p:sp>
      <p:sp>
        <p:nvSpPr>
          <p:cNvPr id="102" name="Google Shape;102;p1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03" name="Google Shape;103;p1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04" name="Google Shape;104;p15"/>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pic>
        <p:nvPicPr>
          <p:cNvPr id="105" name="Google Shape;105;p15"/>
          <p:cNvPicPr preferRelativeResize="0"/>
          <p:nvPr/>
        </p:nvPicPr>
        <p:blipFill>
          <a:blip r:embed="rId3">
            <a:alphaModFix/>
          </a:blip>
          <a:stretch>
            <a:fillRect/>
          </a:stretch>
        </p:blipFill>
        <p:spPr>
          <a:xfrm>
            <a:off x="4724400" y="1352550"/>
            <a:ext cx="3733800" cy="3168085"/>
          </a:xfrm>
          <a:prstGeom prst="rect">
            <a:avLst/>
          </a:prstGeom>
          <a:noFill/>
          <a:ln>
            <a:noFill/>
          </a:ln>
        </p:spPr>
      </p:pic>
    </p:spTree>
    <p:extLst>
      <p:ext uri="{BB962C8B-B14F-4D97-AF65-F5344CB8AC3E}">
        <p14:creationId xmlns:p14="http://schemas.microsoft.com/office/powerpoint/2010/main" val="255316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“SMART” CAMERAS</a:t>
            </a:r>
            <a:endParaRPr/>
          </a:p>
        </p:txBody>
      </p:sp>
      <p:sp>
        <p:nvSpPr>
          <p:cNvPr id="112" name="Google Shape;112;p16"/>
          <p:cNvSpPr txBox="1">
            <a:spLocks noGrp="1"/>
          </p:cNvSpPr>
          <p:nvPr>
            <p:ph type="body" idx="1"/>
          </p:nvPr>
        </p:nvSpPr>
        <p:spPr>
          <a:xfrm>
            <a:off x="685800" y="1352550"/>
            <a:ext cx="4075800" cy="3352800"/>
          </a:xfrm>
          <a:prstGeom prst="rect">
            <a:avLst/>
          </a:prstGeom>
          <a:noFill/>
          <a:ln>
            <a:noFill/>
          </a:ln>
        </p:spPr>
        <p:txBody>
          <a:bodyPr spcFirstLastPara="1" wrap="square" lIns="91425" tIns="45700" rIns="91425" bIns="45700" anchor="t" anchorCtr="0">
            <a:normAutofit/>
          </a:bodyPr>
          <a:lstStyle/>
          <a:p>
            <a:pPr marL="457200" lvl="0" indent="-318770" algn="l" rtl="0">
              <a:lnSpc>
                <a:spcPct val="90000"/>
              </a:lnSpc>
              <a:spcBef>
                <a:spcPts val="0"/>
              </a:spcBef>
              <a:spcAft>
                <a:spcPts val="0"/>
              </a:spcAft>
              <a:buSzPts val="1420"/>
              <a:buChar char="•"/>
            </a:pPr>
            <a:r>
              <a:rPr lang="en-US" sz="1600"/>
              <a:t>Facial Recognition Networks</a:t>
            </a:r>
            <a:endParaRPr sz="1600"/>
          </a:p>
          <a:p>
            <a:pPr marL="457200" lvl="0" indent="0" algn="l" rtl="0">
              <a:lnSpc>
                <a:spcPct val="90000"/>
              </a:lnSpc>
              <a:spcBef>
                <a:spcPts val="0"/>
              </a:spcBef>
              <a:spcAft>
                <a:spcPts val="0"/>
              </a:spcAft>
              <a:buNone/>
            </a:pPr>
            <a:endParaRPr sz="1600"/>
          </a:p>
          <a:p>
            <a:pPr marL="457200" lvl="0" indent="-330200" algn="l" rtl="0">
              <a:spcBef>
                <a:spcPts val="0"/>
              </a:spcBef>
              <a:spcAft>
                <a:spcPts val="0"/>
              </a:spcAft>
              <a:buSzPts val="1600"/>
              <a:buChar char="•"/>
            </a:pPr>
            <a:r>
              <a:rPr lang="en-US" sz="1600"/>
              <a:t>Track your activity and movements as you move through the system.</a:t>
            </a:r>
            <a:endParaRPr sz="1600"/>
          </a:p>
          <a:p>
            <a:pPr marL="457200" lvl="0" indent="0" algn="l" rtl="0">
              <a:spcBef>
                <a:spcPts val="0"/>
              </a:spcBef>
              <a:spcAft>
                <a:spcPts val="0"/>
              </a:spcAft>
              <a:buNone/>
            </a:pPr>
            <a:endParaRPr sz="1600"/>
          </a:p>
          <a:p>
            <a:pPr marL="457200" lvl="0" indent="-318770" algn="l" rtl="0">
              <a:lnSpc>
                <a:spcPct val="90000"/>
              </a:lnSpc>
              <a:spcBef>
                <a:spcPts val="0"/>
              </a:spcBef>
              <a:spcAft>
                <a:spcPts val="0"/>
              </a:spcAft>
              <a:buSzPts val="1420"/>
              <a:buChar char="•"/>
            </a:pPr>
            <a:r>
              <a:rPr lang="en-US" sz="1600"/>
              <a:t>NYC alone has over 15,000 smart cameras [3].</a:t>
            </a:r>
            <a:endParaRPr sz="1600"/>
          </a:p>
          <a:p>
            <a:pPr marL="457200" lvl="0" indent="0" algn="l" rtl="0">
              <a:lnSpc>
                <a:spcPct val="90000"/>
              </a:lnSpc>
              <a:spcBef>
                <a:spcPts val="0"/>
              </a:spcBef>
              <a:spcAft>
                <a:spcPts val="0"/>
              </a:spcAft>
              <a:buNone/>
            </a:pPr>
            <a:endParaRPr sz="1600"/>
          </a:p>
          <a:p>
            <a:pPr marL="457200" lvl="0" indent="-318770" algn="l" rtl="0">
              <a:lnSpc>
                <a:spcPct val="90000"/>
              </a:lnSpc>
              <a:spcBef>
                <a:spcPts val="0"/>
              </a:spcBef>
              <a:spcAft>
                <a:spcPts val="0"/>
              </a:spcAft>
              <a:buSzPts val="1420"/>
              <a:buChar char="•"/>
            </a:pPr>
            <a:r>
              <a:rPr lang="en-US" sz="1600"/>
              <a:t>Evidence from NYC’s smart cameras were used in 22,000 criminal cases since 2017 [3].</a:t>
            </a:r>
            <a:endParaRPr sz="1600"/>
          </a:p>
        </p:txBody>
      </p:sp>
      <p:sp>
        <p:nvSpPr>
          <p:cNvPr id="113" name="Google Shape;113;p16"/>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b="1"/>
              <a:t>&lt;Graphic as big as will fit&gt;</a:t>
            </a:r>
            <a:endParaRPr b="1"/>
          </a:p>
        </p:txBody>
      </p:sp>
      <p:sp>
        <p:nvSpPr>
          <p:cNvPr id="114" name="Google Shape;114;p1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15" name="Google Shape;115;p1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16" name="Google Shape;116;p1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pic>
        <p:nvPicPr>
          <p:cNvPr id="117" name="Google Shape;117;p16"/>
          <p:cNvPicPr preferRelativeResize="0"/>
          <p:nvPr/>
        </p:nvPicPr>
        <p:blipFill>
          <a:blip r:embed="rId3">
            <a:alphaModFix/>
          </a:blip>
          <a:stretch>
            <a:fillRect/>
          </a:stretch>
        </p:blipFill>
        <p:spPr>
          <a:xfrm>
            <a:off x="4724400" y="1347627"/>
            <a:ext cx="3733799" cy="3352800"/>
          </a:xfrm>
          <a:prstGeom prst="rect">
            <a:avLst/>
          </a:prstGeom>
          <a:noFill/>
          <a:ln>
            <a:noFill/>
          </a:ln>
        </p:spPr>
      </p:pic>
    </p:spTree>
    <p:extLst>
      <p:ext uri="{BB962C8B-B14F-4D97-AF65-F5344CB8AC3E}">
        <p14:creationId xmlns:p14="http://schemas.microsoft.com/office/powerpoint/2010/main" val="200994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SURVEILLANCE AIRCRAFT</a:t>
            </a:r>
            <a:endParaRPr/>
          </a:p>
        </p:txBody>
      </p:sp>
      <p:sp>
        <p:nvSpPr>
          <p:cNvPr id="124" name="Google Shape;124;p17"/>
          <p:cNvSpPr txBox="1">
            <a:spLocks noGrp="1"/>
          </p:cNvSpPr>
          <p:nvPr>
            <p:ph type="body" idx="1"/>
          </p:nvPr>
        </p:nvSpPr>
        <p:spPr>
          <a:xfrm>
            <a:off x="685800" y="1352550"/>
            <a:ext cx="3934200" cy="3352800"/>
          </a:xfrm>
          <a:prstGeom prst="rect">
            <a:avLst/>
          </a:prstGeom>
          <a:noFill/>
          <a:ln>
            <a:noFill/>
          </a:ln>
        </p:spPr>
        <p:txBody>
          <a:bodyPr spcFirstLastPara="1" wrap="square" lIns="91425" tIns="45700" rIns="91425" bIns="45700" anchor="t" anchorCtr="0">
            <a:normAutofit/>
          </a:bodyPr>
          <a:lstStyle/>
          <a:p>
            <a:pPr marL="205766" lvl="0" indent="-193066" algn="l" rtl="0">
              <a:lnSpc>
                <a:spcPct val="90000"/>
              </a:lnSpc>
              <a:spcBef>
                <a:spcPts val="0"/>
              </a:spcBef>
              <a:spcAft>
                <a:spcPts val="0"/>
              </a:spcAft>
              <a:buSzPts val="1420"/>
              <a:buChar char="•"/>
            </a:pPr>
            <a:r>
              <a:rPr lang="en-US" sz="1600"/>
              <a:t>Can capture photographs of an entire city at once in great detail [1].</a:t>
            </a:r>
            <a:endParaRPr sz="1600"/>
          </a:p>
          <a:p>
            <a:pPr marL="205766" lvl="0" indent="0" algn="l" rtl="0">
              <a:lnSpc>
                <a:spcPct val="90000"/>
              </a:lnSpc>
              <a:spcBef>
                <a:spcPts val="0"/>
              </a:spcBef>
              <a:spcAft>
                <a:spcPts val="0"/>
              </a:spcAft>
              <a:buNone/>
            </a:pPr>
            <a:endParaRPr sz="1600"/>
          </a:p>
          <a:p>
            <a:pPr marL="205766" lvl="0" indent="-193066" algn="l" rtl="0">
              <a:lnSpc>
                <a:spcPct val="90000"/>
              </a:lnSpc>
              <a:spcBef>
                <a:spcPts val="0"/>
              </a:spcBef>
              <a:spcAft>
                <a:spcPts val="0"/>
              </a:spcAft>
              <a:buSzPts val="1420"/>
              <a:buChar char="•"/>
            </a:pPr>
            <a:r>
              <a:rPr lang="en-US" sz="1600"/>
              <a:t>Flies over protests to identify people and track their movements.</a:t>
            </a:r>
            <a:endParaRPr sz="1600"/>
          </a:p>
          <a:p>
            <a:pPr marL="205766" lvl="0" indent="0" algn="l" rtl="0">
              <a:lnSpc>
                <a:spcPct val="90000"/>
              </a:lnSpc>
              <a:spcBef>
                <a:spcPts val="0"/>
              </a:spcBef>
              <a:spcAft>
                <a:spcPts val="0"/>
              </a:spcAft>
              <a:buNone/>
            </a:pPr>
            <a:endParaRPr sz="1600"/>
          </a:p>
          <a:p>
            <a:pPr marL="205766" lvl="0" indent="-193066" algn="l" rtl="0">
              <a:lnSpc>
                <a:spcPct val="90000"/>
              </a:lnSpc>
              <a:spcBef>
                <a:spcPts val="0"/>
              </a:spcBef>
              <a:spcAft>
                <a:spcPts val="0"/>
              </a:spcAft>
              <a:buSzPts val="1420"/>
              <a:buChar char="•"/>
            </a:pPr>
            <a:r>
              <a:rPr lang="en-US" sz="1600"/>
              <a:t>In 2018, Baltimore PD used facial recognition software on drones to track and identify rioters for later arrest [1].</a:t>
            </a:r>
            <a:endParaRPr sz="1600"/>
          </a:p>
          <a:p>
            <a:pPr marL="205766" lvl="0" indent="0" algn="l" rtl="0">
              <a:lnSpc>
                <a:spcPct val="90000"/>
              </a:lnSpc>
              <a:spcBef>
                <a:spcPts val="0"/>
              </a:spcBef>
              <a:spcAft>
                <a:spcPts val="0"/>
              </a:spcAft>
              <a:buNone/>
            </a:pPr>
            <a:endParaRPr sz="1600"/>
          </a:p>
          <a:p>
            <a:pPr marL="205766" lvl="0" indent="-204496" algn="l" rtl="0">
              <a:lnSpc>
                <a:spcPct val="90000"/>
              </a:lnSpc>
              <a:spcBef>
                <a:spcPts val="0"/>
              </a:spcBef>
              <a:spcAft>
                <a:spcPts val="0"/>
              </a:spcAft>
              <a:buSzPts val="1600"/>
              <a:buChar char="•"/>
            </a:pPr>
            <a:r>
              <a:rPr lang="en-US" sz="1600"/>
              <a:t>The U.S. Govt has spent almost $10 billion on drones in 2019 [5].</a:t>
            </a:r>
            <a:endParaRPr sz="1600"/>
          </a:p>
        </p:txBody>
      </p:sp>
      <p:sp>
        <p:nvSpPr>
          <p:cNvPr id="125" name="Google Shape;125;p17"/>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26" name="Google Shape;126;p17"/>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27" name="Google Shape;127;p1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28" name="Google Shape;128;p1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pic>
        <p:nvPicPr>
          <p:cNvPr id="129" name="Google Shape;129;p17"/>
          <p:cNvPicPr preferRelativeResize="0"/>
          <p:nvPr/>
        </p:nvPicPr>
        <p:blipFill>
          <a:blip r:embed="rId3">
            <a:alphaModFix/>
          </a:blip>
          <a:stretch>
            <a:fillRect/>
          </a:stretch>
        </p:blipFill>
        <p:spPr>
          <a:xfrm>
            <a:off x="4724400" y="1352550"/>
            <a:ext cx="3733799" cy="3352800"/>
          </a:xfrm>
          <a:prstGeom prst="rect">
            <a:avLst/>
          </a:prstGeom>
          <a:noFill/>
          <a:ln>
            <a:noFill/>
          </a:ln>
        </p:spPr>
      </p:pic>
    </p:spTree>
    <p:extLst>
      <p:ext uri="{BB962C8B-B14F-4D97-AF65-F5344CB8AC3E}">
        <p14:creationId xmlns:p14="http://schemas.microsoft.com/office/powerpoint/2010/main" val="204854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SMARTPHONE SPYWARE</a:t>
            </a:r>
            <a:endParaRPr/>
          </a:p>
        </p:txBody>
      </p:sp>
      <p:sp>
        <p:nvSpPr>
          <p:cNvPr id="136" name="Google Shape;136;p18"/>
          <p:cNvSpPr txBox="1">
            <a:spLocks noGrp="1"/>
          </p:cNvSpPr>
          <p:nvPr>
            <p:ph type="body" idx="1"/>
          </p:nvPr>
        </p:nvSpPr>
        <p:spPr>
          <a:xfrm>
            <a:off x="685800" y="1352550"/>
            <a:ext cx="39909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Internet Traffic</a:t>
            </a:r>
            <a:endParaRPr/>
          </a:p>
          <a:p>
            <a:pPr marL="411534" lvl="1" indent="-205766" algn="l" rtl="0">
              <a:lnSpc>
                <a:spcPct val="90000"/>
              </a:lnSpc>
              <a:spcBef>
                <a:spcPts val="0"/>
              </a:spcBef>
              <a:spcAft>
                <a:spcPts val="0"/>
              </a:spcAft>
              <a:buSzPts val="1350"/>
              <a:buChar char="–"/>
            </a:pPr>
            <a:r>
              <a:rPr lang="en-US"/>
              <a:t>Sites you visit </a:t>
            </a:r>
            <a:endParaRPr/>
          </a:p>
          <a:p>
            <a:pPr marL="411534" lvl="1" indent="-205766" algn="l" rtl="0">
              <a:lnSpc>
                <a:spcPct val="90000"/>
              </a:lnSpc>
              <a:spcBef>
                <a:spcPts val="0"/>
              </a:spcBef>
              <a:spcAft>
                <a:spcPts val="0"/>
              </a:spcAft>
              <a:buSzPts val="1350"/>
              <a:buChar char="–"/>
            </a:pPr>
            <a:r>
              <a:rPr lang="en-US"/>
              <a:t>Messages sent over social media</a:t>
            </a:r>
            <a:endParaRPr/>
          </a:p>
          <a:p>
            <a:pPr marL="205766" lvl="0" indent="0" algn="l" rtl="0">
              <a:lnSpc>
                <a:spcPct val="90000"/>
              </a:lnSpc>
              <a:spcBef>
                <a:spcPts val="0"/>
              </a:spcBef>
              <a:spcAft>
                <a:spcPts val="0"/>
              </a:spcAft>
              <a:buNone/>
            </a:pPr>
            <a:endParaRPr/>
          </a:p>
          <a:p>
            <a:pPr marL="205766" lvl="0" indent="-205766" algn="l" rtl="0">
              <a:spcBef>
                <a:spcPts val="0"/>
              </a:spcBef>
              <a:spcAft>
                <a:spcPts val="0"/>
              </a:spcAft>
              <a:buSzPts val="1620"/>
              <a:buChar char="•"/>
            </a:pPr>
            <a:r>
              <a:rPr lang="en-US"/>
              <a:t>Text message and call history</a:t>
            </a:r>
            <a:endParaRPr/>
          </a:p>
          <a:p>
            <a:pPr marL="205766"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Current Location and History</a:t>
            </a:r>
            <a:endParaRPr/>
          </a:p>
          <a:p>
            <a:pPr marL="411534" lvl="1" indent="-205766" algn="l" rtl="0">
              <a:lnSpc>
                <a:spcPct val="90000"/>
              </a:lnSpc>
              <a:spcBef>
                <a:spcPts val="0"/>
              </a:spcBef>
              <a:spcAft>
                <a:spcPts val="0"/>
              </a:spcAft>
              <a:buSzPts val="1350"/>
              <a:buChar char="–"/>
            </a:pPr>
            <a:r>
              <a:rPr lang="en-US"/>
              <a:t>Collected by most apps you own</a:t>
            </a:r>
            <a:endParaRPr/>
          </a:p>
          <a:p>
            <a:pPr marL="411534" lvl="1" indent="-205766" algn="l" rtl="0">
              <a:lnSpc>
                <a:spcPct val="90000"/>
              </a:lnSpc>
              <a:spcBef>
                <a:spcPts val="0"/>
              </a:spcBef>
              <a:spcAft>
                <a:spcPts val="0"/>
              </a:spcAft>
              <a:buSzPts val="1350"/>
              <a:buChar char="–"/>
            </a:pPr>
            <a:r>
              <a:rPr lang="en-US"/>
              <a:t>Commercially sold</a:t>
            </a:r>
            <a:endParaRPr/>
          </a:p>
          <a:p>
            <a:pPr marL="411534" lvl="1" indent="-205766" algn="l" rtl="0">
              <a:lnSpc>
                <a:spcPct val="90000"/>
              </a:lnSpc>
              <a:spcBef>
                <a:spcPts val="0"/>
              </a:spcBef>
              <a:spcAft>
                <a:spcPts val="0"/>
              </a:spcAft>
              <a:buSzPts val="1350"/>
              <a:buChar char="–"/>
            </a:pPr>
            <a:r>
              <a:rPr lang="en-US"/>
              <a:t>At least 200 known apps on the Google Play Store and Apple Store that the government purchases data from [4].</a:t>
            </a:r>
            <a:endParaRPr/>
          </a:p>
        </p:txBody>
      </p:sp>
      <p:sp>
        <p:nvSpPr>
          <p:cNvPr id="137" name="Google Shape;137;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38" name="Google Shape;138;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39" name="Google Shape;139;p1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pic>
        <p:nvPicPr>
          <p:cNvPr id="140" name="Google Shape;140;p18"/>
          <p:cNvPicPr preferRelativeResize="0"/>
          <p:nvPr/>
        </p:nvPicPr>
        <p:blipFill>
          <a:blip r:embed="rId3">
            <a:alphaModFix/>
          </a:blip>
          <a:stretch>
            <a:fillRect/>
          </a:stretch>
        </p:blipFill>
        <p:spPr>
          <a:xfrm>
            <a:off x="4292975" y="1076625"/>
            <a:ext cx="4542925" cy="2221925"/>
          </a:xfrm>
          <a:prstGeom prst="rect">
            <a:avLst/>
          </a:prstGeom>
          <a:noFill/>
          <a:ln>
            <a:noFill/>
          </a:ln>
        </p:spPr>
      </p:pic>
    </p:spTree>
    <p:extLst>
      <p:ext uri="{BB962C8B-B14F-4D97-AF65-F5344CB8AC3E}">
        <p14:creationId xmlns:p14="http://schemas.microsoft.com/office/powerpoint/2010/main" val="51611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SURVEILLANCE IS EXPANDING</a:t>
            </a:r>
            <a:endParaRPr/>
          </a:p>
        </p:txBody>
      </p:sp>
      <p:sp>
        <p:nvSpPr>
          <p:cNvPr id="147" name="Google Shape;147;p19"/>
          <p:cNvSpPr txBox="1">
            <a:spLocks noGrp="1"/>
          </p:cNvSpPr>
          <p:nvPr>
            <p:ph type="body" idx="1"/>
          </p:nvPr>
        </p:nvSpPr>
        <p:spPr>
          <a:xfrm>
            <a:off x="685800" y="1352550"/>
            <a:ext cx="3983700" cy="3352800"/>
          </a:xfrm>
          <a:prstGeom prst="rect">
            <a:avLst/>
          </a:prstGeom>
          <a:noFill/>
          <a:ln>
            <a:noFill/>
          </a:ln>
        </p:spPr>
        <p:txBody>
          <a:bodyPr spcFirstLastPara="1" wrap="square" lIns="91425" tIns="45700" rIns="91425" bIns="45700" anchor="t" anchorCtr="0">
            <a:normAutofit/>
          </a:bodyPr>
          <a:lstStyle/>
          <a:p>
            <a:pPr marL="205766" lvl="0" indent="-193066" algn="l" rtl="0">
              <a:lnSpc>
                <a:spcPct val="90000"/>
              </a:lnSpc>
              <a:spcBef>
                <a:spcPts val="0"/>
              </a:spcBef>
              <a:spcAft>
                <a:spcPts val="0"/>
              </a:spcAft>
              <a:buSzPts val="1420"/>
              <a:buChar char="•"/>
            </a:pPr>
            <a:r>
              <a:rPr lang="en-US" sz="1600"/>
              <a:t>40 of top 50 countries in military spending have invested in AI Surveillance [1].</a:t>
            </a:r>
            <a:endParaRPr sz="1600"/>
          </a:p>
          <a:p>
            <a:pPr marL="205766" lvl="0" indent="0" algn="l" rtl="0">
              <a:lnSpc>
                <a:spcPct val="90000"/>
              </a:lnSpc>
              <a:spcBef>
                <a:spcPts val="0"/>
              </a:spcBef>
              <a:spcAft>
                <a:spcPts val="0"/>
              </a:spcAft>
              <a:buNone/>
            </a:pPr>
            <a:endParaRPr sz="1600"/>
          </a:p>
          <a:p>
            <a:pPr marL="205766" lvl="0" indent="-193066" algn="l" rtl="0">
              <a:lnSpc>
                <a:spcPct val="90000"/>
              </a:lnSpc>
              <a:spcBef>
                <a:spcPts val="0"/>
              </a:spcBef>
              <a:spcAft>
                <a:spcPts val="0"/>
              </a:spcAft>
              <a:buSzPts val="1420"/>
              <a:buChar char="•"/>
            </a:pPr>
            <a:r>
              <a:rPr lang="en-US" sz="1600"/>
              <a:t>Govt. spending for AI Surveillance tech up 1,900% from 2010-2019 [2].</a:t>
            </a:r>
            <a:endParaRPr sz="1600"/>
          </a:p>
          <a:p>
            <a:pPr marL="205766" lvl="0" indent="0" algn="l" rtl="0">
              <a:lnSpc>
                <a:spcPct val="90000"/>
              </a:lnSpc>
              <a:spcBef>
                <a:spcPts val="0"/>
              </a:spcBef>
              <a:spcAft>
                <a:spcPts val="0"/>
              </a:spcAft>
              <a:buNone/>
            </a:pPr>
            <a:endParaRPr sz="1600"/>
          </a:p>
          <a:p>
            <a:pPr marL="205766" lvl="0" indent="-193066" algn="l" rtl="0">
              <a:lnSpc>
                <a:spcPct val="90000"/>
              </a:lnSpc>
              <a:spcBef>
                <a:spcPts val="0"/>
              </a:spcBef>
              <a:spcAft>
                <a:spcPts val="0"/>
              </a:spcAft>
              <a:buSzPts val="1420"/>
              <a:buChar char="•"/>
            </a:pPr>
            <a:r>
              <a:rPr lang="en-US" sz="1600"/>
              <a:t>Smaller towns beginning to adopt this technology.</a:t>
            </a:r>
            <a:endParaRPr sz="1600"/>
          </a:p>
        </p:txBody>
      </p:sp>
      <p:sp>
        <p:nvSpPr>
          <p:cNvPr id="148" name="Google Shape;148;p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49" name="Google Shape;149;p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50" name="Google Shape;150;p19"/>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pic>
        <p:nvPicPr>
          <p:cNvPr id="151" name="Google Shape;151;p19"/>
          <p:cNvPicPr preferRelativeResize="0"/>
          <p:nvPr/>
        </p:nvPicPr>
        <p:blipFill>
          <a:blip r:embed="rId3">
            <a:alphaModFix/>
          </a:blip>
          <a:stretch>
            <a:fillRect/>
          </a:stretch>
        </p:blipFill>
        <p:spPr>
          <a:xfrm>
            <a:off x="4669500" y="1352550"/>
            <a:ext cx="4230774" cy="2999537"/>
          </a:xfrm>
          <a:prstGeom prst="rect">
            <a:avLst/>
          </a:prstGeom>
          <a:noFill/>
          <a:ln>
            <a:noFill/>
          </a:ln>
        </p:spPr>
      </p:pic>
    </p:spTree>
    <p:extLst>
      <p:ext uri="{BB962C8B-B14F-4D97-AF65-F5344CB8AC3E}">
        <p14:creationId xmlns:p14="http://schemas.microsoft.com/office/powerpoint/2010/main" val="220308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WHY THIS MATTERS</a:t>
            </a:r>
            <a:endParaRPr/>
          </a:p>
        </p:txBody>
      </p:sp>
      <p:sp>
        <p:nvSpPr>
          <p:cNvPr id="158" name="Google Shape;158;p20"/>
          <p:cNvSpPr txBox="1">
            <a:spLocks noGrp="1"/>
          </p:cNvSpPr>
          <p:nvPr>
            <p:ph type="body" idx="1"/>
          </p:nvPr>
        </p:nvSpPr>
        <p:spPr>
          <a:xfrm>
            <a:off x="685800" y="1276350"/>
            <a:ext cx="4038600" cy="3619500"/>
          </a:xfrm>
          <a:prstGeom prst="rect">
            <a:avLst/>
          </a:prstGeom>
          <a:noFill/>
          <a:ln>
            <a:noFill/>
          </a:ln>
        </p:spPr>
        <p:txBody>
          <a:bodyPr spcFirstLastPara="1" wrap="square" lIns="91425" tIns="45700" rIns="91425" bIns="45700" anchor="t" anchorCtr="0">
            <a:normAutofit/>
          </a:bodyPr>
          <a:lstStyle/>
          <a:p>
            <a:pPr marL="205766" lvl="0" indent="-193066" algn="l" rtl="0">
              <a:lnSpc>
                <a:spcPct val="90000"/>
              </a:lnSpc>
              <a:spcBef>
                <a:spcPts val="0"/>
              </a:spcBef>
              <a:spcAft>
                <a:spcPts val="0"/>
              </a:spcAft>
              <a:buSzPts val="1420"/>
              <a:buChar char="•"/>
            </a:pPr>
            <a:r>
              <a:rPr lang="en-US" sz="1600"/>
              <a:t>Government can build a profile on you [3]</a:t>
            </a:r>
            <a:endParaRPr sz="1600"/>
          </a:p>
          <a:p>
            <a:pPr marL="411534" lvl="1" indent="-221641" algn="l" rtl="0">
              <a:lnSpc>
                <a:spcPct val="90000"/>
              </a:lnSpc>
              <a:spcBef>
                <a:spcPts val="0"/>
              </a:spcBef>
              <a:spcAft>
                <a:spcPts val="0"/>
              </a:spcAft>
              <a:buSzPts val="1600"/>
              <a:buChar char="–"/>
            </a:pPr>
            <a:r>
              <a:rPr lang="en-US" sz="1600"/>
              <a:t>Daily routines</a:t>
            </a:r>
            <a:endParaRPr sz="1600"/>
          </a:p>
          <a:p>
            <a:pPr marL="411534" lvl="1" indent="-221641" algn="l" rtl="0">
              <a:lnSpc>
                <a:spcPct val="90000"/>
              </a:lnSpc>
              <a:spcBef>
                <a:spcPts val="0"/>
              </a:spcBef>
              <a:spcAft>
                <a:spcPts val="0"/>
              </a:spcAft>
              <a:buSzPts val="1600"/>
              <a:buChar char="–"/>
            </a:pPr>
            <a:r>
              <a:rPr lang="en-US" sz="1600"/>
              <a:t>Ideology and views</a:t>
            </a:r>
            <a:endParaRPr sz="1600"/>
          </a:p>
          <a:p>
            <a:pPr marL="411534" lvl="1" indent="-221641" algn="l" rtl="0">
              <a:lnSpc>
                <a:spcPct val="90000"/>
              </a:lnSpc>
              <a:spcBef>
                <a:spcPts val="0"/>
              </a:spcBef>
              <a:spcAft>
                <a:spcPts val="0"/>
              </a:spcAft>
              <a:buSzPts val="1600"/>
              <a:buChar char="–"/>
            </a:pPr>
            <a:r>
              <a:rPr lang="en-US" sz="1600"/>
              <a:t>Friends and close associates</a:t>
            </a:r>
            <a:endParaRPr sz="1600"/>
          </a:p>
          <a:p>
            <a:pPr marL="205766" lvl="0" indent="0" algn="l" rtl="0">
              <a:lnSpc>
                <a:spcPct val="90000"/>
              </a:lnSpc>
              <a:spcBef>
                <a:spcPts val="0"/>
              </a:spcBef>
              <a:spcAft>
                <a:spcPts val="0"/>
              </a:spcAft>
              <a:buNone/>
            </a:pPr>
            <a:endParaRPr sz="1600"/>
          </a:p>
          <a:p>
            <a:pPr marL="205766" lvl="0" indent="-204496" algn="l" rtl="0">
              <a:lnSpc>
                <a:spcPct val="90000"/>
              </a:lnSpc>
              <a:spcBef>
                <a:spcPts val="0"/>
              </a:spcBef>
              <a:spcAft>
                <a:spcPts val="0"/>
              </a:spcAft>
              <a:buSzPts val="1600"/>
              <a:buChar char="•"/>
            </a:pPr>
            <a:r>
              <a:rPr lang="en-US" sz="1600"/>
              <a:t>How it can be used against you </a:t>
            </a:r>
            <a:endParaRPr sz="1600"/>
          </a:p>
          <a:p>
            <a:pPr marL="411534" lvl="1" indent="-221641" algn="l" rtl="0">
              <a:lnSpc>
                <a:spcPct val="90000"/>
              </a:lnSpc>
              <a:spcBef>
                <a:spcPts val="0"/>
              </a:spcBef>
              <a:spcAft>
                <a:spcPts val="0"/>
              </a:spcAft>
              <a:buSzPts val="1600"/>
              <a:buChar char="–"/>
            </a:pPr>
            <a:r>
              <a:rPr lang="en-US" sz="1600"/>
              <a:t>Measures can be implemented to restrict your lifestyle</a:t>
            </a:r>
            <a:endParaRPr sz="1600"/>
          </a:p>
          <a:p>
            <a:pPr marL="411534" lvl="1" indent="-221641" algn="l" rtl="0">
              <a:lnSpc>
                <a:spcPct val="90000"/>
              </a:lnSpc>
              <a:spcBef>
                <a:spcPts val="0"/>
              </a:spcBef>
              <a:spcAft>
                <a:spcPts val="0"/>
              </a:spcAft>
              <a:buSzPts val="1600"/>
              <a:buChar char="–"/>
            </a:pPr>
            <a:r>
              <a:rPr lang="en-US" sz="1600"/>
              <a:t>Ex: Viewing WikiLeaks articles could land you in hot water [6].</a:t>
            </a:r>
            <a:endParaRPr sz="1600"/>
          </a:p>
          <a:p>
            <a:pPr marL="205766" lvl="0" indent="0" algn="l" rtl="0">
              <a:lnSpc>
                <a:spcPct val="90000"/>
              </a:lnSpc>
              <a:spcBef>
                <a:spcPts val="0"/>
              </a:spcBef>
              <a:spcAft>
                <a:spcPts val="0"/>
              </a:spcAft>
              <a:buNone/>
            </a:pPr>
            <a:endParaRPr sz="1600"/>
          </a:p>
          <a:p>
            <a:pPr marL="205766" lvl="0" indent="-204496" algn="l" rtl="0">
              <a:lnSpc>
                <a:spcPct val="90000"/>
              </a:lnSpc>
              <a:spcBef>
                <a:spcPts val="0"/>
              </a:spcBef>
              <a:spcAft>
                <a:spcPts val="0"/>
              </a:spcAft>
              <a:buSzPts val="1600"/>
              <a:buChar char="•"/>
            </a:pPr>
            <a:r>
              <a:rPr lang="en-US" sz="1600"/>
              <a:t>How can you protect yourself?</a:t>
            </a:r>
            <a:endParaRPr sz="1600"/>
          </a:p>
          <a:p>
            <a:pPr marL="411534" lvl="1" indent="-221641" algn="l" rtl="0">
              <a:lnSpc>
                <a:spcPct val="90000"/>
              </a:lnSpc>
              <a:spcBef>
                <a:spcPts val="0"/>
              </a:spcBef>
              <a:spcAft>
                <a:spcPts val="0"/>
              </a:spcAft>
              <a:buSzPts val="1600"/>
              <a:buChar char="–"/>
            </a:pPr>
            <a:r>
              <a:rPr lang="en-US" sz="1600"/>
              <a:t>VPNs</a:t>
            </a:r>
            <a:endParaRPr sz="1600"/>
          </a:p>
          <a:p>
            <a:pPr marL="411534" lvl="1" indent="-221641" algn="l" rtl="0">
              <a:lnSpc>
                <a:spcPct val="90000"/>
              </a:lnSpc>
              <a:spcBef>
                <a:spcPts val="0"/>
              </a:spcBef>
              <a:spcAft>
                <a:spcPts val="0"/>
              </a:spcAft>
              <a:buSzPts val="1600"/>
              <a:buChar char="–"/>
            </a:pPr>
            <a:r>
              <a:rPr lang="en-US" sz="1600"/>
              <a:t>Disabling location sharing with apps</a:t>
            </a:r>
            <a:endParaRPr sz="1600"/>
          </a:p>
          <a:p>
            <a:pPr marL="411534" lvl="1" indent="-221641" algn="l" rtl="0">
              <a:lnSpc>
                <a:spcPct val="90000"/>
              </a:lnSpc>
              <a:spcBef>
                <a:spcPts val="0"/>
              </a:spcBef>
              <a:spcAft>
                <a:spcPts val="0"/>
              </a:spcAft>
              <a:buSzPts val="1600"/>
              <a:buChar char="–"/>
            </a:pPr>
            <a:r>
              <a:rPr lang="en-US" sz="1600"/>
              <a:t>Hats/Hoods and sunglasses make facial recognition cameras struggle</a:t>
            </a:r>
            <a:endParaRPr sz="1600"/>
          </a:p>
        </p:txBody>
      </p:sp>
      <p:sp>
        <p:nvSpPr>
          <p:cNvPr id="159" name="Google Shape;159;p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60" name="Google Shape;160;p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61" name="Google Shape;161;p2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pic>
        <p:nvPicPr>
          <p:cNvPr id="162" name="Google Shape;162;p20"/>
          <p:cNvPicPr preferRelativeResize="0"/>
          <p:nvPr/>
        </p:nvPicPr>
        <p:blipFill>
          <a:blip r:embed="rId3">
            <a:alphaModFix/>
          </a:blip>
          <a:stretch>
            <a:fillRect/>
          </a:stretch>
        </p:blipFill>
        <p:spPr>
          <a:xfrm>
            <a:off x="4724400" y="1352550"/>
            <a:ext cx="4178875" cy="2780850"/>
          </a:xfrm>
          <a:prstGeom prst="rect">
            <a:avLst/>
          </a:prstGeom>
          <a:noFill/>
          <a:ln>
            <a:noFill/>
          </a:ln>
        </p:spPr>
      </p:pic>
    </p:spTree>
    <p:extLst>
      <p:ext uri="{BB962C8B-B14F-4D97-AF65-F5344CB8AC3E}">
        <p14:creationId xmlns:p14="http://schemas.microsoft.com/office/powerpoint/2010/main" val="345450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68" name="Google Shape;168;p21"/>
          <p:cNvSpPr txBox="1">
            <a:spLocks noGrp="1"/>
          </p:cNvSpPr>
          <p:nvPr>
            <p:ph type="body" idx="1"/>
          </p:nvPr>
        </p:nvSpPr>
        <p:spPr>
          <a:xfrm>
            <a:off x="522375" y="998325"/>
            <a:ext cx="8314200" cy="3707100"/>
          </a:xfrm>
          <a:prstGeom prst="rect">
            <a:avLst/>
          </a:prstGeom>
          <a:noFill/>
          <a:ln>
            <a:noFill/>
          </a:ln>
        </p:spPr>
        <p:txBody>
          <a:bodyPr spcFirstLastPara="1" wrap="square" lIns="91440" tIns="45700" rIns="91425" bIns="45700" anchor="t" anchorCtr="0">
            <a:normAutofit fontScale="85000" lnSpcReduction="20000"/>
          </a:bodyPr>
          <a:lstStyle/>
          <a:p>
            <a:pPr marL="0" lvl="0" indent="0" algn="l" rtl="0">
              <a:lnSpc>
                <a:spcPct val="90000"/>
              </a:lnSpc>
              <a:spcBef>
                <a:spcPts val="0"/>
              </a:spcBef>
              <a:spcAft>
                <a:spcPts val="0"/>
              </a:spcAft>
              <a:buSzPts val="1890"/>
              <a:buNone/>
            </a:pPr>
            <a:r>
              <a:rPr lang="en-US" sz="1600" dirty="0"/>
              <a:t>[1] Steven Feldstein, </a:t>
            </a:r>
            <a:r>
              <a:rPr lang="en-US" sz="1600" i="1" dirty="0"/>
              <a:t>The Global Expansion of AI Surveillance</a:t>
            </a:r>
            <a:r>
              <a:rPr lang="en-US" sz="1600" dirty="0"/>
              <a:t>, (Carnegie, September 2019) </a:t>
            </a:r>
            <a:r>
              <a:rPr lang="en-US" sz="1600" u="sng" dirty="0">
                <a:solidFill>
                  <a:schemeClr val="hlink"/>
                </a:solidFill>
                <a:hlinkClick r:id="rId3"/>
              </a:rPr>
              <a:t>https://silviosiefke.com/downloads/WP-Feldstein-AISurveillance_final1.pdf</a:t>
            </a:r>
            <a:r>
              <a:rPr lang="en-US" sz="1600" dirty="0"/>
              <a:t> (September 12, 2021)</a:t>
            </a:r>
            <a:endParaRPr sz="1600" dirty="0"/>
          </a:p>
          <a:p>
            <a:pPr marL="0" lvl="0" indent="0" algn="l" rtl="0">
              <a:lnSpc>
                <a:spcPct val="90000"/>
              </a:lnSpc>
              <a:spcBef>
                <a:spcPts val="1200"/>
              </a:spcBef>
              <a:spcAft>
                <a:spcPts val="0"/>
              </a:spcAft>
              <a:buSzPts val="1890"/>
              <a:buNone/>
            </a:pPr>
            <a:r>
              <a:rPr lang="en-US" sz="1600" dirty="0"/>
              <a:t>[2] Grady McGregor, </a:t>
            </a:r>
            <a:r>
              <a:rPr lang="en-US" sz="1600" i="1" dirty="0"/>
              <a:t>The World’s Largest Surveillance System Is Growing-and so is the backlash</a:t>
            </a:r>
            <a:r>
              <a:rPr lang="en-US" sz="1600" dirty="0"/>
              <a:t>, (Fortune, November 3, 2020) </a:t>
            </a:r>
            <a:r>
              <a:rPr lang="en-US" sz="1600" u="sng" dirty="0">
                <a:solidFill>
                  <a:schemeClr val="hlink"/>
                </a:solidFill>
                <a:hlinkClick r:id="rId4"/>
              </a:rPr>
              <a:t>https://fortune.com/2020/11/03/china-surveillance-system-backlash-worlds-largest/</a:t>
            </a:r>
            <a:r>
              <a:rPr lang="en-US" sz="1600" dirty="0"/>
              <a:t> (September 12, 2021)</a:t>
            </a:r>
            <a:endParaRPr sz="1600" dirty="0"/>
          </a:p>
          <a:p>
            <a:pPr marL="0" lvl="0" indent="0" algn="l" rtl="0">
              <a:lnSpc>
                <a:spcPct val="90000"/>
              </a:lnSpc>
              <a:spcBef>
                <a:spcPts val="1200"/>
              </a:spcBef>
              <a:spcAft>
                <a:spcPts val="0"/>
              </a:spcAft>
              <a:buSzPts val="1890"/>
              <a:buNone/>
            </a:pPr>
            <a:r>
              <a:rPr lang="en-US" sz="1600" dirty="0"/>
              <a:t>[3] Amnesty International, </a:t>
            </a:r>
            <a:r>
              <a:rPr lang="en-US" sz="1600" i="1" dirty="0"/>
              <a:t>Surveillance City</a:t>
            </a:r>
            <a:r>
              <a:rPr lang="en-US" sz="1600" dirty="0"/>
              <a:t>, (Amnesty International, June 3, 2021) </a:t>
            </a:r>
            <a:r>
              <a:rPr lang="en-US" sz="1600" u="sng" dirty="0">
                <a:solidFill>
                  <a:schemeClr val="hlink"/>
                </a:solidFill>
                <a:hlinkClick r:id="rId5"/>
              </a:rPr>
              <a:t>https://www.amnesty.org/en/latest/news/2021/06/scale-new-york-police-facial-recognition-revealed/</a:t>
            </a:r>
            <a:r>
              <a:rPr lang="en-US" sz="1600" dirty="0"/>
              <a:t> (September 12, 2021)</a:t>
            </a:r>
          </a:p>
          <a:p>
            <a:pPr marL="0" lvl="0" indent="0">
              <a:buSzPts val="1890"/>
              <a:buNone/>
            </a:pPr>
            <a:r>
              <a:rPr lang="en-US" sz="1600" dirty="0"/>
              <a:t>[4] Sara </a:t>
            </a:r>
            <a:r>
              <a:rPr lang="en-US" sz="1600" dirty="0" err="1"/>
              <a:t>Morrison,</a:t>
            </a:r>
            <a:r>
              <a:rPr lang="en-US" sz="1600" i="1" dirty="0" err="1"/>
              <a:t>App</a:t>
            </a:r>
            <a:r>
              <a:rPr lang="en-US" sz="1600" i="1" dirty="0"/>
              <a:t> trackers secretly sell your location data to the government. App stores won’t stop them. </a:t>
            </a:r>
            <a:r>
              <a:rPr lang="en-US" sz="1600" dirty="0"/>
              <a:t>(Vox, February 23, 2021) </a:t>
            </a:r>
            <a:r>
              <a:rPr lang="en-US" sz="1600" dirty="0" err="1"/>
              <a:t>vox.com</a:t>
            </a:r>
            <a:r>
              <a:rPr lang="en-US" sz="1600" dirty="0"/>
              <a:t>/recode/22278402/x-mode-</a:t>
            </a:r>
            <a:r>
              <a:rPr lang="en-US" sz="1600" dirty="0" err="1"/>
              <a:t>sdk</a:t>
            </a:r>
            <a:r>
              <a:rPr lang="en-US" sz="1600" dirty="0"/>
              <a:t>-google-play-ban-location-data (September 12, 2021)</a:t>
            </a:r>
          </a:p>
          <a:p>
            <a:pPr marL="0" lvl="0" indent="0">
              <a:buSzPts val="1890"/>
              <a:buNone/>
            </a:pPr>
            <a:r>
              <a:rPr lang="en-US" sz="1600" dirty="0"/>
              <a:t>[5] Dan </a:t>
            </a:r>
            <a:r>
              <a:rPr lang="en-US" sz="1600" dirty="0" err="1"/>
              <a:t>Gettinger</a:t>
            </a:r>
            <a:r>
              <a:rPr lang="en-US" sz="1600" dirty="0"/>
              <a:t>, </a:t>
            </a:r>
            <a:r>
              <a:rPr lang="en-US" sz="1600" i="1" dirty="0"/>
              <a:t>SUMMARY OF DRONE SPENDING IN THE FY 2019 DEFENSE BUDGET REQUEST,</a:t>
            </a:r>
            <a:r>
              <a:rPr lang="en-US" sz="1600" dirty="0"/>
              <a:t> (Center for the Study of the Drone at Bard College, April 2018)</a:t>
            </a:r>
            <a:br>
              <a:rPr lang="en-US" sz="1600" dirty="0"/>
            </a:br>
            <a:r>
              <a:rPr lang="en-US" sz="1600" u="sng" dirty="0">
                <a:solidFill>
                  <a:schemeClr val="hlink"/>
                </a:solidFill>
                <a:hlinkClick r:id="rId6"/>
              </a:rPr>
              <a:t>https://dronecenter.bard.edu/files/2018/04/CSD-Drone-Spending-FY19-Web-1.pdf</a:t>
            </a:r>
            <a:r>
              <a:rPr lang="en-US" sz="1600" dirty="0"/>
              <a:t> (September 13, 2021)</a:t>
            </a:r>
          </a:p>
          <a:p>
            <a:pPr marL="0" lvl="0" indent="0">
              <a:buSzPts val="1890"/>
              <a:buNone/>
            </a:pPr>
            <a:r>
              <a:rPr lang="en-US" sz="1600" dirty="0"/>
              <a:t>[6] Eric Lipton, </a:t>
            </a:r>
            <a:r>
              <a:rPr lang="en-US" sz="1600" i="1" dirty="0"/>
              <a:t>Don’t Look, Don’t Read: Government Warns Its Workers Away From WikiLeaks Documents</a:t>
            </a:r>
            <a:r>
              <a:rPr lang="en-US" sz="1600" dirty="0"/>
              <a:t>, (New York Times, December 4, 2010) </a:t>
            </a:r>
            <a:r>
              <a:rPr lang="en-US" sz="1600" u="sng" dirty="0">
                <a:solidFill>
                  <a:schemeClr val="hlink"/>
                </a:solidFill>
                <a:hlinkClick r:id="rId7"/>
              </a:rPr>
              <a:t>https://www.nytimes.com/2010/12/05/world/05restrict.html</a:t>
            </a:r>
            <a:r>
              <a:rPr lang="en-US" sz="1600" dirty="0"/>
              <a:t> (September 14, 2021)</a:t>
            </a:r>
          </a:p>
        </p:txBody>
      </p:sp>
      <p:sp>
        <p:nvSpPr>
          <p:cNvPr id="169" name="Google Shape;169;p2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70" name="Google Shape;170;p2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71" name="Google Shape;171;p21"/>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spTree>
    <p:extLst>
      <p:ext uri="{BB962C8B-B14F-4D97-AF65-F5344CB8AC3E}">
        <p14:creationId xmlns:p14="http://schemas.microsoft.com/office/powerpoint/2010/main" val="347732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77" name="Google Shape;177;p22"/>
          <p:cNvSpPr txBox="1">
            <a:spLocks noGrp="1"/>
          </p:cNvSpPr>
          <p:nvPr>
            <p:ph type="body" idx="1"/>
          </p:nvPr>
        </p:nvSpPr>
        <p:spPr>
          <a:xfrm>
            <a:off x="522375" y="998325"/>
            <a:ext cx="8314200" cy="370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SzPts val="1890"/>
              <a:buNone/>
            </a:pPr>
            <a:r>
              <a:rPr lang="en-US" sz="1600" dirty="0"/>
              <a:t>[4] Sara </a:t>
            </a:r>
            <a:r>
              <a:rPr lang="en-US" sz="1600" dirty="0" err="1"/>
              <a:t>Morrison,</a:t>
            </a:r>
            <a:r>
              <a:rPr lang="en-US" sz="1600" i="1" dirty="0" err="1"/>
              <a:t>App</a:t>
            </a:r>
            <a:r>
              <a:rPr lang="en-US" sz="1600" i="1" dirty="0"/>
              <a:t> trackers secretly sell your location data to the government. App stores won’t stop them. </a:t>
            </a:r>
            <a:r>
              <a:rPr lang="en-US" sz="1600" dirty="0"/>
              <a:t>(Vox, February 23, 2021) </a:t>
            </a:r>
            <a:r>
              <a:rPr lang="en-US" sz="1600" dirty="0" err="1"/>
              <a:t>vox.com</a:t>
            </a:r>
            <a:r>
              <a:rPr lang="en-US" sz="1600" dirty="0"/>
              <a:t>/recode/22278402/x-mode-</a:t>
            </a:r>
            <a:r>
              <a:rPr lang="en-US" sz="1600" dirty="0" err="1"/>
              <a:t>sdk</a:t>
            </a:r>
            <a:r>
              <a:rPr lang="en-US" sz="1600" dirty="0"/>
              <a:t>-google-play-ban-location-data (September 12, 2021)</a:t>
            </a:r>
            <a:endParaRPr sz="1600" dirty="0"/>
          </a:p>
          <a:p>
            <a:pPr marL="0" lvl="0" indent="0" algn="l" rtl="0">
              <a:lnSpc>
                <a:spcPct val="90000"/>
              </a:lnSpc>
              <a:spcBef>
                <a:spcPts val="1200"/>
              </a:spcBef>
              <a:spcAft>
                <a:spcPts val="0"/>
              </a:spcAft>
              <a:buSzPts val="1890"/>
              <a:buNone/>
            </a:pPr>
            <a:r>
              <a:rPr lang="en-US" sz="1600" dirty="0"/>
              <a:t>[5] Dan </a:t>
            </a:r>
            <a:r>
              <a:rPr lang="en-US" sz="1600" dirty="0" err="1"/>
              <a:t>Gettinger</a:t>
            </a:r>
            <a:r>
              <a:rPr lang="en-US" sz="1600" dirty="0"/>
              <a:t>, </a:t>
            </a:r>
            <a:r>
              <a:rPr lang="en-US" sz="1600" i="1" dirty="0"/>
              <a:t>SUMMARY OF DRONE SPENDING IN THE FY 2019 DEFENSE</a:t>
            </a:r>
            <a:endParaRPr sz="1600" i="1" dirty="0"/>
          </a:p>
          <a:p>
            <a:pPr marL="0" lvl="0" indent="0" algn="l" rtl="0">
              <a:lnSpc>
                <a:spcPct val="90000"/>
              </a:lnSpc>
              <a:spcBef>
                <a:spcPts val="1200"/>
              </a:spcBef>
              <a:spcAft>
                <a:spcPts val="0"/>
              </a:spcAft>
              <a:buSzPts val="1890"/>
              <a:buNone/>
            </a:pPr>
            <a:r>
              <a:rPr lang="en-US" sz="1600" i="1" dirty="0"/>
              <a:t>BUDGET REQUEST,</a:t>
            </a:r>
            <a:r>
              <a:rPr lang="en-US" sz="1600" dirty="0"/>
              <a:t> (Center for the Study of the Drone at Bard College, April 2018)</a:t>
            </a:r>
            <a:endParaRPr sz="1600" dirty="0"/>
          </a:p>
          <a:p>
            <a:pPr marL="0" lvl="0" indent="0" algn="l" rtl="0">
              <a:lnSpc>
                <a:spcPct val="90000"/>
              </a:lnSpc>
              <a:spcBef>
                <a:spcPts val="1200"/>
              </a:spcBef>
              <a:spcAft>
                <a:spcPts val="0"/>
              </a:spcAft>
              <a:buSzPts val="1890"/>
              <a:buNone/>
            </a:pPr>
            <a:r>
              <a:rPr lang="en-US" sz="1600" u="sng" dirty="0">
                <a:solidFill>
                  <a:schemeClr val="hlink"/>
                </a:solidFill>
                <a:hlinkClick r:id="rId3"/>
              </a:rPr>
              <a:t>https://dronecenter.bard.edu/files/2018/04/CSD-Drone-Spending-FY19-Web-1.pdf</a:t>
            </a:r>
            <a:r>
              <a:rPr lang="en-US" sz="1600" dirty="0"/>
              <a:t> (September 13, 2021)</a:t>
            </a:r>
            <a:endParaRPr sz="1600" dirty="0"/>
          </a:p>
          <a:p>
            <a:pPr marL="0" lvl="0" indent="0" algn="l" rtl="0">
              <a:lnSpc>
                <a:spcPct val="90000"/>
              </a:lnSpc>
              <a:spcBef>
                <a:spcPts val="1200"/>
              </a:spcBef>
              <a:spcAft>
                <a:spcPts val="0"/>
              </a:spcAft>
              <a:buSzPts val="1890"/>
              <a:buNone/>
            </a:pPr>
            <a:r>
              <a:rPr lang="en-US" sz="1600" dirty="0"/>
              <a:t>[6] Eric Lipton, </a:t>
            </a:r>
            <a:r>
              <a:rPr lang="en-US" sz="1600" i="1" dirty="0"/>
              <a:t>Don’t Look, Don’t Read: Government Warns Its Workers Away From WikiLeaks Documents</a:t>
            </a:r>
            <a:r>
              <a:rPr lang="en-US" sz="1600" dirty="0"/>
              <a:t>, (New York Times, December 4, 2010) </a:t>
            </a:r>
            <a:r>
              <a:rPr lang="en-US" sz="1600" u="sng" dirty="0">
                <a:solidFill>
                  <a:schemeClr val="hlink"/>
                </a:solidFill>
                <a:hlinkClick r:id="rId4"/>
              </a:rPr>
              <a:t>https://www.nytimes.com/2010/12/05/world/05restrict.html</a:t>
            </a:r>
            <a:r>
              <a:rPr lang="en-US" sz="1600" dirty="0"/>
              <a:t> (September 14, 2021)</a:t>
            </a:r>
            <a:endParaRPr sz="1600" dirty="0"/>
          </a:p>
        </p:txBody>
      </p:sp>
      <p:sp>
        <p:nvSpPr>
          <p:cNvPr id="178" name="Google Shape;178;p2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79" name="Google Shape;179;p2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80" name="Google Shape;180;p2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Austin Rebello</a:t>
            </a:r>
            <a:endParaRPr/>
          </a:p>
        </p:txBody>
      </p:sp>
    </p:spTree>
    <p:extLst>
      <p:ext uri="{BB962C8B-B14F-4D97-AF65-F5344CB8AC3E}">
        <p14:creationId xmlns:p14="http://schemas.microsoft.com/office/powerpoint/2010/main" val="82234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government SHOULDE use (In moderation) criminal justice algorithms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2724150"/>
            <a:ext cx="7315200" cy="762000"/>
          </a:xfrm>
        </p:spPr>
        <p:txBody>
          <a:bodyPr/>
          <a:lstStyle/>
          <a:p>
            <a:r>
              <a:rPr lang="en-US" dirty="0"/>
              <a:t>Emily Baker</a:t>
            </a:r>
          </a:p>
          <a:p>
            <a:r>
              <a:rPr lang="en-US" dirty="0"/>
              <a:t>CS 3043</a:t>
            </a:r>
          </a:p>
          <a:p>
            <a:r>
              <a:rPr lang="en-US"/>
              <a:t>17 </a:t>
            </a:r>
            <a:r>
              <a:rPr lang="en-US" dirty="0"/>
              <a:t>September 2021</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73615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a:xfrm>
            <a:off x="440452" y="1209397"/>
            <a:ext cx="3733800" cy="3352800"/>
          </a:xfrm>
        </p:spPr>
        <p:txBody>
          <a:bodyPr/>
          <a:lstStyle/>
          <a:p>
            <a:r>
              <a:rPr lang="en-US" dirty="0"/>
              <a:t>What are criminal justice algorithms? [6]</a:t>
            </a:r>
          </a:p>
          <a:p>
            <a:pPr lvl="1"/>
            <a:r>
              <a:rPr lang="en-US" dirty="0"/>
              <a:t>Risk assessment tools</a:t>
            </a:r>
          </a:p>
          <a:p>
            <a:pPr lvl="1"/>
            <a:r>
              <a:rPr lang="en-US" dirty="0"/>
              <a:t>Implemented as early as 1927</a:t>
            </a:r>
          </a:p>
          <a:p>
            <a:pPr lvl="1"/>
            <a:endParaRPr lang="en-US" dirty="0"/>
          </a:p>
          <a:p>
            <a:r>
              <a:rPr lang="en-US" dirty="0"/>
              <a:t>How are these algorithms used? [6, 9]</a:t>
            </a:r>
          </a:p>
          <a:p>
            <a:pPr lvl="1"/>
            <a:r>
              <a:rPr lang="en-US" dirty="0"/>
              <a:t>Place-based</a:t>
            </a:r>
          </a:p>
          <a:p>
            <a:pPr lvl="1"/>
            <a:r>
              <a:rPr lang="en-US" dirty="0"/>
              <a:t>Person-based</a:t>
            </a:r>
          </a:p>
          <a:p>
            <a:pPr lvl="1"/>
            <a:endParaRPr lang="en-US" dirty="0"/>
          </a:p>
          <a:p>
            <a:pPr lvl="1"/>
            <a:endParaRPr lang="en-US" dirty="0"/>
          </a:p>
          <a:p>
            <a:pPr lvl="1"/>
            <a:endParaRPr lang="en-US" dirty="0"/>
          </a:p>
          <a:p>
            <a:pPr lvl="1"/>
            <a:endParaRPr lang="en-US" dirty="0"/>
          </a:p>
        </p:txBody>
      </p:sp>
      <p:pic>
        <p:nvPicPr>
          <p:cNvPr id="9" name="Content Placeholder 8" descr="Diagram&#10;&#10;Description automatically generated">
            <a:extLst>
              <a:ext uri="{FF2B5EF4-FFF2-40B4-BE49-F238E27FC236}">
                <a16:creationId xmlns:a16="http://schemas.microsoft.com/office/drawing/2014/main" id="{E4664B35-98E2-46F2-A377-B50F2E5801F2}"/>
              </a:ext>
            </a:extLst>
          </p:cNvPr>
          <p:cNvPicPr>
            <a:picLocks noGrp="1" noChangeAspect="1"/>
          </p:cNvPicPr>
          <p:nvPr>
            <p:ph sz="half" idx="2"/>
          </p:nvPr>
        </p:nvPicPr>
        <p:blipFill rotWithShape="1">
          <a:blip r:embed="rId3"/>
          <a:srcRect l="12386"/>
          <a:stretch/>
        </p:blipFill>
        <p:spPr>
          <a:xfrm>
            <a:off x="4990679" y="819150"/>
            <a:ext cx="3712869" cy="3469252"/>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Baker</a:t>
            </a:r>
          </a:p>
        </p:txBody>
      </p:sp>
      <p:sp>
        <p:nvSpPr>
          <p:cNvPr id="10" name="TextBox 9">
            <a:extLst>
              <a:ext uri="{FF2B5EF4-FFF2-40B4-BE49-F238E27FC236}">
                <a16:creationId xmlns:a16="http://schemas.microsoft.com/office/drawing/2014/main" id="{D4FE17FF-06FA-4057-91A1-2693DD1DC109}"/>
              </a:ext>
            </a:extLst>
          </p:cNvPr>
          <p:cNvSpPr txBox="1"/>
          <p:nvPr/>
        </p:nvSpPr>
        <p:spPr>
          <a:xfrm>
            <a:off x="4904136" y="4389608"/>
            <a:ext cx="4333983" cy="738664"/>
          </a:xfrm>
          <a:prstGeom prst="rect">
            <a:avLst/>
          </a:prstGeom>
          <a:noFill/>
        </p:spPr>
        <p:txBody>
          <a:bodyPr wrap="square" rtlCol="0">
            <a:spAutoFit/>
          </a:bodyPr>
          <a:lstStyle/>
          <a:p>
            <a:r>
              <a:rPr lang="en-US" sz="1400" dirty="0">
                <a:latin typeface="+mj-lt"/>
              </a:rPr>
              <a:t>Figure 1: </a:t>
            </a:r>
            <a:r>
              <a:rPr lang="en-US" sz="1400" dirty="0">
                <a:solidFill>
                  <a:schemeClr val="tx1"/>
                </a:solidFill>
                <a:latin typeface="+mj-lt"/>
              </a:rPr>
              <a:t>Feedback loop of interventions and opportunities to implement criminal justice algorithms. [6]</a:t>
            </a:r>
          </a:p>
        </p:txBody>
      </p:sp>
    </p:spTree>
    <p:extLst>
      <p:ext uri="{BB962C8B-B14F-4D97-AF65-F5344CB8AC3E}">
        <p14:creationId xmlns:p14="http://schemas.microsoft.com/office/powerpoint/2010/main" val="93768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for criminal justice algorithms</a:t>
            </a:r>
          </a:p>
        </p:txBody>
      </p:sp>
      <p:sp>
        <p:nvSpPr>
          <p:cNvPr id="3" name="Content Placeholder 2"/>
          <p:cNvSpPr>
            <a:spLocks noGrp="1"/>
          </p:cNvSpPr>
          <p:nvPr>
            <p:ph sz="half" idx="1"/>
          </p:nvPr>
        </p:nvSpPr>
        <p:spPr>
          <a:xfrm>
            <a:off x="249857" y="1286737"/>
            <a:ext cx="3733800" cy="3352800"/>
          </a:xfrm>
        </p:spPr>
        <p:txBody>
          <a:bodyPr/>
          <a:lstStyle/>
          <a:p>
            <a:r>
              <a:rPr lang="en-US" dirty="0"/>
              <a:t>Detect Patterns [5]</a:t>
            </a:r>
          </a:p>
          <a:p>
            <a:pPr lvl="1"/>
            <a:r>
              <a:rPr lang="en-US" dirty="0"/>
              <a:t>Thomas Hargrove: Reporter who hypothesized that an undetected serial killer was active in Chicago</a:t>
            </a:r>
          </a:p>
          <a:p>
            <a:r>
              <a:rPr lang="en-US" dirty="0"/>
              <a:t>Preventative [9]</a:t>
            </a:r>
          </a:p>
          <a:p>
            <a:pPr lvl="1"/>
            <a:r>
              <a:rPr lang="en-US" dirty="0"/>
              <a:t>Using historical data to pre-emptively  deploy police can reduce some crime</a:t>
            </a:r>
          </a:p>
          <a:p>
            <a:pPr lvl="1"/>
            <a:r>
              <a:rPr lang="en-US" dirty="0"/>
              <a:t>Richmond, VA police  re-routed NYE surveillance routes and reduced random gunfire by 47% </a:t>
            </a:r>
          </a:p>
          <a:p>
            <a:pPr lvl="1"/>
            <a:endParaRPr lang="en-US" dirty="0"/>
          </a:p>
          <a:p>
            <a:pPr lvl="1"/>
            <a:endParaRPr lang="en-US" dirty="0"/>
          </a:p>
          <a:p>
            <a:pPr lvl="1"/>
            <a:endParaRPr lang="en-US" dirty="0"/>
          </a:p>
          <a:p>
            <a:pPr marL="205768" lvl="1" indent="0">
              <a:buNone/>
            </a:pPr>
            <a:endParaRPr lang="en-US" dirty="0"/>
          </a:p>
          <a:p>
            <a:pPr lvl="1"/>
            <a:endParaRPr lang="en-US" dirty="0"/>
          </a:p>
          <a:p>
            <a:pPr lvl="1"/>
            <a:endParaRPr lang="en-US" dirty="0"/>
          </a:p>
        </p:txBody>
      </p:sp>
      <p:pic>
        <p:nvPicPr>
          <p:cNvPr id="9" name="Content Placeholder 8" descr="Map&#10;&#10;Description automatically generated">
            <a:extLst>
              <a:ext uri="{FF2B5EF4-FFF2-40B4-BE49-F238E27FC236}">
                <a16:creationId xmlns:a16="http://schemas.microsoft.com/office/drawing/2014/main" id="{3A345019-D85D-4F5C-B832-CBA2EC311035}"/>
              </a:ext>
            </a:extLst>
          </p:cNvPr>
          <p:cNvPicPr>
            <a:picLocks noGrp="1" noChangeAspect="1"/>
          </p:cNvPicPr>
          <p:nvPr>
            <p:ph sz="half" idx="2"/>
          </p:nvPr>
        </p:nvPicPr>
        <p:blipFill rotWithShape="1">
          <a:blip r:embed="rId3"/>
          <a:srcRect/>
          <a:stretch/>
        </p:blipFill>
        <p:spPr>
          <a:xfrm>
            <a:off x="4134755" y="1286737"/>
            <a:ext cx="4892041" cy="2437498"/>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Baker</a:t>
            </a:r>
          </a:p>
        </p:txBody>
      </p:sp>
      <p:sp>
        <p:nvSpPr>
          <p:cNvPr id="10" name="TextBox 9">
            <a:extLst>
              <a:ext uri="{FF2B5EF4-FFF2-40B4-BE49-F238E27FC236}">
                <a16:creationId xmlns:a16="http://schemas.microsoft.com/office/drawing/2014/main" id="{E510BB18-5C88-48EF-B9BE-82034D767220}"/>
              </a:ext>
            </a:extLst>
          </p:cNvPr>
          <p:cNvSpPr txBox="1"/>
          <p:nvPr/>
        </p:nvSpPr>
        <p:spPr>
          <a:xfrm>
            <a:off x="4695917" y="3837495"/>
            <a:ext cx="4302394" cy="523220"/>
          </a:xfrm>
          <a:prstGeom prst="rect">
            <a:avLst/>
          </a:prstGeom>
          <a:noFill/>
        </p:spPr>
        <p:txBody>
          <a:bodyPr wrap="square" rtlCol="0">
            <a:spAutoFit/>
          </a:bodyPr>
          <a:lstStyle/>
          <a:p>
            <a:r>
              <a:rPr lang="en-US" sz="1400" dirty="0">
                <a:latin typeface="+mj-lt"/>
              </a:rPr>
              <a:t>Figure 2: Instances of crime in Chicago (left) and locations of police cameras (right). [3]</a:t>
            </a:r>
            <a:endParaRPr lang="en-US" sz="1400" dirty="0">
              <a:solidFill>
                <a:schemeClr val="tx1"/>
              </a:solidFill>
              <a:latin typeface="+mj-lt"/>
            </a:endParaRPr>
          </a:p>
        </p:txBody>
      </p:sp>
    </p:spTree>
    <p:extLst>
      <p:ext uri="{BB962C8B-B14F-4D97-AF65-F5344CB8AC3E}">
        <p14:creationId xmlns:p14="http://schemas.microsoft.com/office/powerpoint/2010/main" val="242481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858"/>
            <a:ext cx="7772400" cy="914400"/>
          </a:xfrm>
        </p:spPr>
        <p:txBody>
          <a:bodyPr/>
          <a:lstStyle/>
          <a:p>
            <a:r>
              <a:rPr lang="en-US" dirty="0"/>
              <a:t>Opposition to criminal justice algorithms</a:t>
            </a:r>
          </a:p>
        </p:txBody>
      </p:sp>
      <p:sp>
        <p:nvSpPr>
          <p:cNvPr id="3" name="Content Placeholder 2"/>
          <p:cNvSpPr>
            <a:spLocks noGrp="1"/>
          </p:cNvSpPr>
          <p:nvPr>
            <p:ph sz="half" idx="1"/>
          </p:nvPr>
        </p:nvSpPr>
        <p:spPr>
          <a:xfrm>
            <a:off x="488577" y="1092199"/>
            <a:ext cx="3733800" cy="3791443"/>
          </a:xfrm>
        </p:spPr>
        <p:txBody>
          <a:bodyPr>
            <a:normAutofit fontScale="85000" lnSpcReduction="20000"/>
          </a:bodyPr>
          <a:lstStyle/>
          <a:p>
            <a:r>
              <a:rPr lang="en-US" dirty="0"/>
              <a:t>Oversight [1, 2, 10]</a:t>
            </a:r>
          </a:p>
          <a:p>
            <a:pPr lvl="1"/>
            <a:r>
              <a:rPr lang="en-US" dirty="0"/>
              <a:t>COMPAS: Proprietary criminal justice algorithm </a:t>
            </a:r>
          </a:p>
          <a:p>
            <a:pPr lvl="1"/>
            <a:r>
              <a:rPr lang="en-US" dirty="0"/>
              <a:t>State v. Loomis: Wisconsin Supreme Court allowed COMPAS-suggested sentencing recommendations</a:t>
            </a:r>
          </a:p>
          <a:p>
            <a:r>
              <a:rPr lang="en-US" dirty="0"/>
              <a:t>Bias [1, 4]</a:t>
            </a:r>
          </a:p>
          <a:p>
            <a:pPr lvl="1"/>
            <a:r>
              <a:rPr lang="en-US" dirty="0"/>
              <a:t>Some factors are linked together</a:t>
            </a:r>
          </a:p>
          <a:p>
            <a:pPr lvl="1"/>
            <a:r>
              <a:rPr lang="en-US" dirty="0"/>
              <a:t>COMPAS example: For a population 10,000 criminal defendants in Florida, </a:t>
            </a:r>
            <a:r>
              <a:rPr lang="en-US" b="0" i="0" dirty="0">
                <a:solidFill>
                  <a:srgbClr val="333333"/>
                </a:solidFill>
                <a:effectLst/>
                <a:latin typeface="inherit"/>
              </a:rPr>
              <a:t> </a:t>
            </a:r>
            <a:r>
              <a:rPr lang="en-US" b="0" i="0" dirty="0">
                <a:effectLst/>
                <a:latin typeface="+mj-lt"/>
                <a:cs typeface="Calibri" panose="020F0502020204030204" pitchFamily="34" charset="0"/>
              </a:rPr>
              <a:t>black defendants were 77% more likely to be assigned higher risk scores than white defendants, even when controlling for prior crimes, age, and gender</a:t>
            </a:r>
          </a:p>
          <a:p>
            <a:r>
              <a:rPr lang="en-US" dirty="0"/>
              <a:t>Lin et al [8]</a:t>
            </a:r>
          </a:p>
          <a:p>
            <a:pPr lvl="1"/>
            <a:r>
              <a:rPr lang="en-US" dirty="0"/>
              <a:t>Human accuracy (likely) does not exceed algorithm accuracy</a:t>
            </a:r>
          </a:p>
          <a:p>
            <a:pPr lvl="1"/>
            <a:r>
              <a:rPr lang="en-US" dirty="0"/>
              <a:t>Approximately 30% difference in accuracy for  predicting recidivisms between the LSI-R algorithm and humans </a:t>
            </a:r>
          </a:p>
          <a:p>
            <a:pPr lvl="1"/>
            <a:endParaRPr lang="en-US" dirty="0">
              <a:latin typeface="+mj-lt"/>
              <a:cs typeface="Calibri" panose="020F0502020204030204" pitchFamily="34" charset="0"/>
            </a:endParaRPr>
          </a:p>
          <a:p>
            <a:pPr lvl="1"/>
            <a:endParaRPr lang="en-US" dirty="0">
              <a:latin typeface="+mj-lt"/>
              <a:cs typeface="Calibri" panose="020F0502020204030204" pitchFamily="34" charset="0"/>
            </a:endParaRPr>
          </a:p>
          <a:p>
            <a:pPr marL="205768" lvl="1" indent="0">
              <a:buNone/>
            </a:pPr>
            <a:endParaRPr lang="en-US" dirty="0"/>
          </a:p>
          <a:p>
            <a:pPr marL="205768" lvl="1" indent="0">
              <a:buNone/>
            </a:pPr>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285560"/>
            <a:ext cx="2179682" cy="307777"/>
          </a:xfrm>
          <a:prstGeom prst="rect">
            <a:avLst/>
          </a:prstGeom>
          <a:noFill/>
        </p:spPr>
        <p:txBody>
          <a:bodyPr wrap="square" rtlCol="0">
            <a:spAutoFit/>
          </a:bodyPr>
          <a:lstStyle/>
          <a:p>
            <a:pPr algn="r"/>
            <a:r>
              <a:rPr lang="en-US" sz="1400" dirty="0">
                <a:solidFill>
                  <a:schemeClr val="tx1"/>
                </a:solidFill>
                <a:latin typeface="+mj-lt"/>
              </a:rPr>
              <a:t>Emily Baker</a:t>
            </a:r>
          </a:p>
        </p:txBody>
      </p:sp>
      <p:pic>
        <p:nvPicPr>
          <p:cNvPr id="13" name="Content Placeholder 12">
            <a:extLst>
              <a:ext uri="{FF2B5EF4-FFF2-40B4-BE49-F238E27FC236}">
                <a16:creationId xmlns:a16="http://schemas.microsoft.com/office/drawing/2014/main" id="{039C56EA-53F0-4281-8942-C80D406926E1}"/>
              </a:ext>
            </a:extLst>
          </p:cNvPr>
          <p:cNvPicPr>
            <a:picLocks noGrp="1" noChangeAspect="1"/>
          </p:cNvPicPr>
          <p:nvPr>
            <p:ph sz="half" idx="2"/>
          </p:nvPr>
        </p:nvPicPr>
        <p:blipFill>
          <a:blip r:embed="rId3"/>
          <a:srcRect/>
          <a:stretch/>
        </p:blipFill>
        <p:spPr>
          <a:xfrm>
            <a:off x="5721249" y="1062319"/>
            <a:ext cx="2522381" cy="3290063"/>
          </a:xfrm>
        </p:spPr>
      </p:pic>
      <p:sp>
        <p:nvSpPr>
          <p:cNvPr id="14" name="TextBox 13">
            <a:extLst>
              <a:ext uri="{FF2B5EF4-FFF2-40B4-BE49-F238E27FC236}">
                <a16:creationId xmlns:a16="http://schemas.microsoft.com/office/drawing/2014/main" id="{6FA080A6-8753-4FF4-9642-5B29EF6F2274}"/>
              </a:ext>
            </a:extLst>
          </p:cNvPr>
          <p:cNvSpPr txBox="1"/>
          <p:nvPr/>
        </p:nvSpPr>
        <p:spPr>
          <a:xfrm>
            <a:off x="5205743" y="4404836"/>
            <a:ext cx="4031783" cy="646331"/>
          </a:xfrm>
          <a:prstGeom prst="rect">
            <a:avLst/>
          </a:prstGeom>
          <a:noFill/>
        </p:spPr>
        <p:txBody>
          <a:bodyPr wrap="square" rtlCol="0">
            <a:spAutoFit/>
          </a:bodyPr>
          <a:lstStyle/>
          <a:p>
            <a:r>
              <a:rPr lang="en-US" sz="1200" dirty="0">
                <a:solidFill>
                  <a:schemeClr val="tx1"/>
                </a:solidFill>
                <a:latin typeface="+mj-lt"/>
              </a:rPr>
              <a:t>Figure 3: Human (White and Black Circle) and Algorithm (Red Square) prediction accuracy. Dotted line is 90% accuracy. [8]</a:t>
            </a:r>
          </a:p>
        </p:txBody>
      </p:sp>
    </p:spTree>
    <p:extLst>
      <p:ext uri="{BB962C8B-B14F-4D97-AF65-F5344CB8AC3E}">
        <p14:creationId xmlns:p14="http://schemas.microsoft.com/office/powerpoint/2010/main" val="240506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7563"/>
            <a:ext cx="7772400" cy="914400"/>
          </a:xfrm>
        </p:spPr>
        <p:txBody>
          <a:bodyPr>
            <a:normAutofit/>
          </a:bodyPr>
          <a:lstStyle/>
          <a:p>
            <a:r>
              <a:rPr lang="en-US" dirty="0"/>
              <a:t>Criminal justice algorithms should be used, but there are caveats</a:t>
            </a:r>
          </a:p>
        </p:txBody>
      </p:sp>
      <p:sp>
        <p:nvSpPr>
          <p:cNvPr id="3" name="Content Placeholder 2"/>
          <p:cNvSpPr>
            <a:spLocks noGrp="1"/>
          </p:cNvSpPr>
          <p:nvPr>
            <p:ph sz="half" idx="1"/>
          </p:nvPr>
        </p:nvSpPr>
        <p:spPr>
          <a:xfrm>
            <a:off x="685799" y="1490999"/>
            <a:ext cx="7472779" cy="3291548"/>
          </a:xfrm>
        </p:spPr>
        <p:txBody>
          <a:bodyPr>
            <a:normAutofit/>
          </a:bodyPr>
          <a:lstStyle/>
          <a:p>
            <a:r>
              <a:rPr lang="en-US" dirty="0"/>
              <a:t>Breadth of Application [6]</a:t>
            </a:r>
          </a:p>
          <a:p>
            <a:pPr lvl="1"/>
            <a:r>
              <a:rPr lang="en-US" dirty="0"/>
              <a:t>Pre-trial </a:t>
            </a:r>
          </a:p>
          <a:p>
            <a:pPr lvl="1"/>
            <a:r>
              <a:rPr lang="en-US" dirty="0"/>
              <a:t>Post-Trial</a:t>
            </a:r>
          </a:p>
          <a:p>
            <a:r>
              <a:rPr lang="en-US" dirty="0"/>
              <a:t>Opportunities for Improvement [6,7] </a:t>
            </a:r>
          </a:p>
          <a:p>
            <a:pPr lvl="1"/>
            <a:r>
              <a:rPr lang="en-US" dirty="0"/>
              <a:t>Bias</a:t>
            </a:r>
          </a:p>
          <a:p>
            <a:pPr lvl="1"/>
            <a:r>
              <a:rPr lang="en-US" dirty="0"/>
              <a:t>Transparency  </a:t>
            </a:r>
          </a:p>
          <a:p>
            <a:r>
              <a:rPr lang="en-US" dirty="0"/>
              <a:t>Where, and to what degree, do you think criminal justice algorithms could be used? Should they not be used at all? </a:t>
            </a:r>
          </a:p>
          <a:p>
            <a:endParaRPr lang="en-US" dirty="0"/>
          </a:p>
          <a:p>
            <a:pPr marL="205768" lvl="1" indent="0">
              <a:buNone/>
            </a:pPr>
            <a:endParaRPr lang="en-US" dirty="0"/>
          </a:p>
          <a:p>
            <a:pPr lvl="1"/>
            <a:endParaRPr lang="en-US" dirty="0"/>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Baker</a:t>
            </a:r>
          </a:p>
        </p:txBody>
      </p:sp>
    </p:spTree>
    <p:extLst>
      <p:ext uri="{BB962C8B-B14F-4D97-AF65-F5344CB8AC3E}">
        <p14:creationId xmlns:p14="http://schemas.microsoft.com/office/powerpoint/2010/main" val="334319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latin typeface="+mj-lt"/>
              </a:rPr>
              <a:t>1. Corbett-Davies, Sam et al. “Algorithmic Decision Making and the Cost of Fairness.” Proceedings of the 23rd ACM SIGKDD International Conference on Knowledge Discovery and Data Mining. ACM, 2017. 797–806. Web.</a:t>
            </a:r>
          </a:p>
          <a:p>
            <a:pPr marL="0" indent="0">
              <a:buNone/>
            </a:pPr>
            <a:r>
              <a:rPr lang="en-US" dirty="0">
                <a:latin typeface="+mj-lt"/>
              </a:rPr>
              <a:t>2. Dressel, Julia, and Hany Farid. “The Accuracy, Fairness, and Limits of Predicting Recidivism.” Science advances 4.1 (2018): eaao5580–eaao5580. Web.</a:t>
            </a:r>
          </a:p>
          <a:p>
            <a:pPr marL="0" indent="0">
              <a:buNone/>
            </a:pPr>
            <a:r>
              <a:rPr lang="en-US" dirty="0">
                <a:effectLst/>
                <a:latin typeface="+mj-lt"/>
              </a:rPr>
              <a:t>3. Finke, J. (2014, December 23). </a:t>
            </a:r>
            <a:r>
              <a:rPr lang="en-US" i="1" dirty="0">
                <a:effectLst/>
                <a:latin typeface="+mj-lt"/>
              </a:rPr>
              <a:t>Crime Hotspots in Chicago</a:t>
            </a:r>
            <a:r>
              <a:rPr lang="en-US" dirty="0">
                <a:effectLst/>
                <a:latin typeface="+mj-lt"/>
              </a:rPr>
              <a:t>. Crime hotspots in Chicago. Retrieved September 14, 2021, from </a:t>
            </a:r>
            <a:r>
              <a:rPr lang="en-US" dirty="0">
                <a:effectLst/>
                <a:latin typeface="+mj-lt"/>
                <a:hlinkClick r:id="rId3"/>
              </a:rPr>
              <a:t>https://jfinke.org/crime-hotspots-chicago/</a:t>
            </a:r>
            <a:r>
              <a:rPr lang="en-US" dirty="0">
                <a:effectLst/>
                <a:latin typeface="+mj-lt"/>
              </a:rPr>
              <a:t> . Last accessed 14 September 2021. </a:t>
            </a:r>
            <a:endParaRPr lang="en-US" dirty="0">
              <a:latin typeface="+mj-lt"/>
            </a:endParaRPr>
          </a:p>
          <a:p>
            <a:pPr marL="0" indent="0">
              <a:buNone/>
            </a:pPr>
            <a:r>
              <a:rPr lang="en-US" b="0" i="0" dirty="0">
                <a:effectLst/>
                <a:latin typeface="+mj-lt"/>
              </a:rPr>
              <a:t>4. Harcourt, Bernard E. “Risk as a Proxy for Race: The Dangers of Risk Assessment.” </a:t>
            </a:r>
            <a:r>
              <a:rPr lang="en-US" b="0" i="1" dirty="0">
                <a:effectLst/>
                <a:latin typeface="+mj-lt"/>
              </a:rPr>
              <a:t>Federal sentencing reporter</a:t>
            </a:r>
            <a:r>
              <a:rPr lang="en-US" b="0" i="0" dirty="0">
                <a:effectLst/>
                <a:latin typeface="+mj-lt"/>
              </a:rPr>
              <a:t> 27.4 (2015): 237–243. Web.</a:t>
            </a:r>
            <a:endParaRPr lang="en-US" dirty="0">
              <a:latin typeface="+mj-lt"/>
            </a:endParaRPr>
          </a:p>
          <a:p>
            <a:pPr marL="0" indent="0">
              <a:buNone/>
            </a:pPr>
            <a:r>
              <a:rPr lang="en-US" b="0" i="0" dirty="0">
                <a:effectLst/>
                <a:latin typeface="+mj-lt"/>
              </a:rPr>
              <a:t>5. </a:t>
            </a:r>
            <a:r>
              <a:rPr lang="en-US" b="0" i="0" dirty="0" err="1">
                <a:effectLst/>
                <a:latin typeface="+mj-lt"/>
              </a:rPr>
              <a:t>Kuebrich</a:t>
            </a:r>
            <a:r>
              <a:rPr lang="en-US" b="0" i="0" dirty="0">
                <a:effectLst/>
                <a:latin typeface="+mj-lt"/>
              </a:rPr>
              <a:t>, Benjamin. “Algorithm.” </a:t>
            </a:r>
            <a:r>
              <a:rPr lang="en-US" b="0" i="0" dirty="0" err="1">
                <a:effectLst/>
                <a:latin typeface="+mj-lt"/>
              </a:rPr>
              <a:t>iHeart</a:t>
            </a:r>
            <a:r>
              <a:rPr lang="en-US" b="0" i="0" dirty="0">
                <a:effectLst/>
                <a:latin typeface="+mj-lt"/>
              </a:rPr>
              <a:t> Radio. iHeartMedia, 22 June 2021, </a:t>
            </a:r>
            <a:r>
              <a:rPr lang="en-US" b="0" i="0" dirty="0">
                <a:effectLst/>
                <a:latin typeface="+mj-lt"/>
                <a:hlinkClick r:id="rId4"/>
              </a:rPr>
              <a:t>https://www.iheart.com/podcast/1119-algorithm-83051915/</a:t>
            </a:r>
            <a:r>
              <a:rPr lang="en-US" b="0" i="0" dirty="0">
                <a:effectLst/>
                <a:latin typeface="+mj-lt"/>
              </a:rPr>
              <a:t>. </a:t>
            </a:r>
            <a:r>
              <a:rPr lang="en-US" dirty="0">
                <a:effectLst/>
                <a:latin typeface="+mj-lt"/>
              </a:rPr>
              <a:t>Last accessed 14 September 2021. </a:t>
            </a:r>
            <a:endParaRPr lang="en-US" dirty="0">
              <a:latin typeface="+mj-lt"/>
            </a:endParaRPr>
          </a:p>
          <a:p>
            <a:pPr marL="0" indent="0">
              <a:buNone/>
            </a:pPr>
            <a:r>
              <a:rPr lang="en-US" dirty="0">
                <a:latin typeface="+mj-lt"/>
              </a:rPr>
              <a:t> 6. Perry, Walt L. Predictive Policing : the Role of Crime Forecasting in Law Enforcement Operations . Santa Monica: RAND Corporation, 2013. Print.</a:t>
            </a:r>
          </a:p>
          <a:p>
            <a:pPr marL="0" indent="0">
              <a:buNone/>
            </a:pPr>
            <a:r>
              <a:rPr lang="en-US" dirty="0">
                <a:effectLst/>
                <a:latin typeface="+mj-lt"/>
              </a:rPr>
              <a:t>7. Larson, J. A., </a:t>
            </a:r>
            <a:r>
              <a:rPr lang="en-US" dirty="0" err="1">
                <a:effectLst/>
                <a:latin typeface="+mj-lt"/>
              </a:rPr>
              <a:t>Mattu</a:t>
            </a:r>
            <a:r>
              <a:rPr lang="en-US" dirty="0">
                <a:effectLst/>
                <a:latin typeface="+mj-lt"/>
              </a:rPr>
              <a:t>, S., &amp; Angwin, J. (2016, May 23). </a:t>
            </a:r>
            <a:r>
              <a:rPr lang="en-US" i="1" dirty="0">
                <a:effectLst/>
                <a:latin typeface="+mj-lt"/>
              </a:rPr>
              <a:t>How we analyzed the </a:t>
            </a:r>
            <a:r>
              <a:rPr lang="en-US" i="1" dirty="0" err="1">
                <a:effectLst/>
                <a:latin typeface="+mj-lt"/>
              </a:rPr>
              <a:t>compas</a:t>
            </a:r>
            <a:r>
              <a:rPr lang="en-US" i="1" dirty="0">
                <a:effectLst/>
                <a:latin typeface="+mj-lt"/>
              </a:rPr>
              <a:t> recidivism algorithm</a:t>
            </a:r>
            <a:r>
              <a:rPr lang="en-US" dirty="0">
                <a:effectLst/>
                <a:latin typeface="+mj-lt"/>
              </a:rPr>
              <a:t>. ProPublica. Retrieved September 14, 2021, from </a:t>
            </a:r>
            <a:r>
              <a:rPr lang="en-US" dirty="0">
                <a:effectLst/>
                <a:latin typeface="+mj-lt"/>
                <a:hlinkClick r:id="rId5"/>
              </a:rPr>
              <a:t>https://www.propublica.org/article/how-we-analyzed-the-compas-recidivism-algorithm</a:t>
            </a:r>
            <a:r>
              <a:rPr lang="en-US" dirty="0">
                <a:effectLst/>
                <a:latin typeface="+mj-lt"/>
              </a:rPr>
              <a:t>. Last accessed 14 September 2021.</a:t>
            </a:r>
          </a:p>
          <a:p>
            <a:pPr marL="0" indent="0">
              <a:buNone/>
            </a:pPr>
            <a:r>
              <a:rPr lang="en-US" dirty="0">
                <a:latin typeface="Source Sans Pro" panose="020B0503030403020204" pitchFamily="34" charset="0"/>
              </a:rPr>
              <a:t>8. </a:t>
            </a:r>
            <a:r>
              <a:rPr lang="en-US" b="0" i="0" dirty="0">
                <a:effectLst/>
                <a:latin typeface="Source Sans Pro" panose="020B0503030403020204" pitchFamily="34" charset="0"/>
              </a:rPr>
              <a:t>Lin, </a:t>
            </a:r>
            <a:r>
              <a:rPr lang="en-US" b="0" i="0" dirty="0" err="1">
                <a:effectLst/>
                <a:latin typeface="Source Sans Pro" panose="020B0503030403020204" pitchFamily="34" charset="0"/>
              </a:rPr>
              <a:t>Zhiyuan</a:t>
            </a:r>
            <a:r>
              <a:rPr lang="en-US" b="0" i="0" dirty="0">
                <a:effectLst/>
                <a:latin typeface="Source Sans Pro" panose="020B0503030403020204" pitchFamily="34" charset="0"/>
              </a:rPr>
              <a:t> Jerry et al. “The Limits of Human Predictions of Recidivism.” </a:t>
            </a:r>
            <a:r>
              <a:rPr lang="en-US" b="0" i="1" dirty="0">
                <a:effectLst/>
                <a:latin typeface="Source Sans Pro" panose="020B0503030403020204" pitchFamily="34" charset="0"/>
              </a:rPr>
              <a:t>Science advances</a:t>
            </a:r>
            <a:r>
              <a:rPr lang="en-US" b="0" i="0" dirty="0">
                <a:effectLst/>
                <a:latin typeface="Source Sans Pro" panose="020B0503030403020204" pitchFamily="34" charset="0"/>
              </a:rPr>
              <a:t> 6.7 (2020): eaaz0652–eaaz0652. Web</a:t>
            </a:r>
            <a:r>
              <a:rPr lang="en-US" dirty="0">
                <a:effectLst/>
                <a:latin typeface="+mj-lt"/>
              </a:rPr>
              <a:t> </a:t>
            </a:r>
            <a:r>
              <a:rPr lang="en-US" dirty="0">
                <a:latin typeface="+mj-lt"/>
              </a:rPr>
              <a:t>  </a:t>
            </a:r>
          </a:p>
          <a:p>
            <a:pPr marL="0" indent="0">
              <a:buNone/>
            </a:pPr>
            <a:r>
              <a:rPr lang="en-US" dirty="0">
                <a:latin typeface="+mj-lt"/>
              </a:rPr>
              <a:t>9. Meijer, Albert, and </a:t>
            </a:r>
            <a:r>
              <a:rPr lang="en-US" dirty="0" err="1">
                <a:latin typeface="+mj-lt"/>
              </a:rPr>
              <a:t>Martijn</a:t>
            </a:r>
            <a:r>
              <a:rPr lang="en-US" dirty="0">
                <a:latin typeface="+mj-lt"/>
              </a:rPr>
              <a:t> Wessels. “Predictive Policing: Review of Benefits and Drawbacks.” International journal of public administration 42.12 (2019): 1031–1039. Web.</a:t>
            </a:r>
          </a:p>
          <a:p>
            <a:pPr marL="0" indent="0">
              <a:buNone/>
            </a:pPr>
            <a:r>
              <a:rPr lang="en-US" dirty="0">
                <a:effectLst/>
                <a:latin typeface="+mj-lt"/>
              </a:rPr>
              <a:t>10. Song, J. S. (2017, March 10). </a:t>
            </a:r>
            <a:r>
              <a:rPr lang="en-US" i="1" dirty="0">
                <a:effectLst/>
                <a:latin typeface="+mj-lt"/>
              </a:rPr>
              <a:t>State v. Loomis</a:t>
            </a:r>
            <a:r>
              <a:rPr lang="en-US" dirty="0">
                <a:effectLst/>
                <a:latin typeface="+mj-lt"/>
              </a:rPr>
              <a:t>. Harvard Law Review. Retrieved September 14, 2021, from </a:t>
            </a:r>
            <a:r>
              <a:rPr lang="en-US" dirty="0">
                <a:effectLst/>
                <a:latin typeface="+mj-lt"/>
                <a:hlinkClick r:id="rId6"/>
              </a:rPr>
              <a:t>https://harvardlawreview.org/2017/03/state-v-loomis/</a:t>
            </a:r>
            <a:r>
              <a:rPr lang="en-US" dirty="0">
                <a:effectLst/>
                <a:latin typeface="+mj-lt"/>
              </a:rPr>
              <a:t>. Last accessed 14 September 2021. </a:t>
            </a:r>
            <a:endParaRPr lang="en-US" dirty="0">
              <a:latin typeface="+mj-lt"/>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Emily Baker</a:t>
            </a:r>
          </a:p>
        </p:txBody>
      </p:sp>
    </p:spTree>
    <p:extLst>
      <p:ext uri="{BB962C8B-B14F-4D97-AF65-F5344CB8AC3E}">
        <p14:creationId xmlns:p14="http://schemas.microsoft.com/office/powerpoint/2010/main" val="19870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Our Big brother is too big</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Liam Hall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2021 </a:t>
            </a:r>
            <a:r>
              <a:rPr lang="en-US" dirty="0"/>
              <a:t>Liam L. Hall</a:t>
            </a: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20759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precedence in brief</a:t>
            </a:r>
          </a:p>
        </p:txBody>
      </p:sp>
      <p:sp>
        <p:nvSpPr>
          <p:cNvPr id="3" name="Content Placeholder 2"/>
          <p:cNvSpPr>
            <a:spLocks noGrp="1"/>
          </p:cNvSpPr>
          <p:nvPr>
            <p:ph sz="half" idx="1"/>
          </p:nvPr>
        </p:nvSpPr>
        <p:spPr/>
        <p:txBody>
          <a:bodyPr/>
          <a:lstStyle/>
          <a:p>
            <a:r>
              <a:rPr lang="en-US" dirty="0"/>
              <a:t>After 9/11, the power of the executive branch swelled in a big way [1].</a:t>
            </a:r>
          </a:p>
          <a:p>
            <a:pPr lvl="1"/>
            <a:r>
              <a:rPr lang="en-US" dirty="0"/>
              <a:t>“Enhanced interrogation techniques” [1] </a:t>
            </a:r>
          </a:p>
          <a:p>
            <a:pPr lvl="2"/>
            <a:r>
              <a:rPr lang="en-US" dirty="0"/>
              <a:t>Waterboarding</a:t>
            </a:r>
          </a:p>
          <a:p>
            <a:pPr lvl="3"/>
            <a:r>
              <a:rPr lang="en-US" dirty="0"/>
              <a:t>The man in the figure was waterboarded 83 times. [5]</a:t>
            </a:r>
          </a:p>
          <a:p>
            <a:pPr lvl="2"/>
            <a:r>
              <a:rPr lang="en-US" dirty="0"/>
              <a:t>Cramped Confinement</a:t>
            </a:r>
          </a:p>
          <a:p>
            <a:pPr lvl="3"/>
            <a:r>
              <a:rPr lang="en-US" dirty="0"/>
              <a:t>Detainees were subjected to this for “countless hours” [5].</a:t>
            </a:r>
          </a:p>
          <a:p>
            <a:pPr lvl="1"/>
            <a:r>
              <a:rPr lang="en-US" dirty="0"/>
              <a:t>Military Commissions [1, 2]</a:t>
            </a:r>
          </a:p>
          <a:p>
            <a:pPr lvl="1"/>
            <a:r>
              <a:rPr lang="en-US" dirty="0"/>
              <a:t>Radically increased surveillance [1]</a:t>
            </a:r>
          </a:p>
        </p:txBody>
      </p:sp>
      <p:sp>
        <p:nvSpPr>
          <p:cNvPr id="5" name="Footer Placeholder 4"/>
          <p:cNvSpPr>
            <a:spLocks noGrp="1"/>
          </p:cNvSpPr>
          <p:nvPr>
            <p:ph type="ftr" sz="quarter" idx="11"/>
          </p:nvPr>
        </p:nvSpPr>
        <p:spPr/>
        <p:txBody>
          <a:bodyPr/>
          <a:lstStyle/>
          <a:p>
            <a:r>
              <a:rPr lang="sk-SK" dirty="0"/>
              <a:t>© 2021 </a:t>
            </a:r>
            <a:r>
              <a:rPr lang="en-US" dirty="0"/>
              <a:t>Liam L. Hall</a:t>
            </a:r>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Hall</a:t>
            </a:r>
          </a:p>
        </p:txBody>
      </p:sp>
      <p:sp>
        <p:nvSpPr>
          <p:cNvPr id="4" name="TextBox 3">
            <a:extLst>
              <a:ext uri="{FF2B5EF4-FFF2-40B4-BE49-F238E27FC236}">
                <a16:creationId xmlns:a16="http://schemas.microsoft.com/office/drawing/2014/main" id="{103F3458-B5E5-4FC1-90E0-EAC9DEC7949F}"/>
              </a:ext>
            </a:extLst>
          </p:cNvPr>
          <p:cNvSpPr txBox="1"/>
          <p:nvPr/>
        </p:nvSpPr>
        <p:spPr>
          <a:xfrm>
            <a:off x="4845988" y="4130217"/>
            <a:ext cx="3733800" cy="541485"/>
          </a:xfrm>
          <a:prstGeom prst="rect">
            <a:avLst/>
          </a:prstGeom>
          <a:noFill/>
        </p:spPr>
        <p:txBody>
          <a:bodyPr wrap="square" rtlCol="0">
            <a:spAutoFit/>
          </a:bodyPr>
          <a:lstStyle/>
          <a:p>
            <a:pPr>
              <a:lnSpc>
                <a:spcPct val="90000"/>
              </a:lnSpc>
            </a:pPr>
            <a:r>
              <a:rPr lang="en-US" sz="1600" dirty="0"/>
              <a:t>Abu </a:t>
            </a:r>
            <a:r>
              <a:rPr lang="en-US" sz="1600" dirty="0" err="1"/>
              <a:t>Zubaydah’s</a:t>
            </a:r>
            <a:r>
              <a:rPr lang="en-US" sz="1600" dirty="0"/>
              <a:t> depiction of his experience getting waterboarded. [5]</a:t>
            </a:r>
          </a:p>
        </p:txBody>
      </p:sp>
      <p:pic>
        <p:nvPicPr>
          <p:cNvPr id="2050" name="Picture 2">
            <a:extLst>
              <a:ext uri="{FF2B5EF4-FFF2-40B4-BE49-F238E27FC236}">
                <a16:creationId xmlns:a16="http://schemas.microsoft.com/office/drawing/2014/main" id="{BD38E5EB-CC65-4166-8623-9E7D8478B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989" y="1389910"/>
            <a:ext cx="3612211" cy="260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8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as prologue</a:t>
            </a:r>
          </a:p>
        </p:txBody>
      </p:sp>
      <p:sp>
        <p:nvSpPr>
          <p:cNvPr id="3" name="Content Placeholder 2"/>
          <p:cNvSpPr>
            <a:spLocks noGrp="1"/>
          </p:cNvSpPr>
          <p:nvPr>
            <p:ph sz="half" idx="1"/>
          </p:nvPr>
        </p:nvSpPr>
        <p:spPr/>
        <p:txBody>
          <a:bodyPr/>
          <a:lstStyle/>
          <a:p>
            <a:r>
              <a:rPr lang="en-US" dirty="0"/>
              <a:t>Avenues through which the president can expand power:</a:t>
            </a:r>
          </a:p>
          <a:p>
            <a:pPr lvl="1"/>
            <a:r>
              <a:rPr lang="en-US" dirty="0"/>
              <a:t>Executive orders [4]</a:t>
            </a:r>
          </a:p>
          <a:p>
            <a:pPr lvl="1"/>
            <a:r>
              <a:rPr lang="en-US" dirty="0"/>
              <a:t>Executive departments</a:t>
            </a:r>
          </a:p>
          <a:p>
            <a:pPr lvl="2"/>
            <a:r>
              <a:rPr lang="en-US" dirty="0"/>
              <a:t>Department of Justice (Includes FBI)</a:t>
            </a:r>
          </a:p>
          <a:p>
            <a:pPr lvl="1"/>
            <a:r>
              <a:rPr lang="en-US" dirty="0"/>
              <a:t>Commander in Chief during times of war</a:t>
            </a:r>
          </a:p>
          <a:p>
            <a:pPr lvl="1"/>
            <a:r>
              <a:rPr lang="en-US" dirty="0"/>
              <a:t>Veto Power of Legislation</a:t>
            </a:r>
          </a:p>
          <a:p>
            <a:pPr lvl="2"/>
            <a:endParaRPr lang="en-US" dirty="0"/>
          </a:p>
        </p:txBody>
      </p:sp>
      <p:sp>
        <p:nvSpPr>
          <p:cNvPr id="5" name="Footer Placeholder 4"/>
          <p:cNvSpPr>
            <a:spLocks noGrp="1"/>
          </p:cNvSpPr>
          <p:nvPr>
            <p:ph type="ftr" sz="quarter" idx="11"/>
          </p:nvPr>
        </p:nvSpPr>
        <p:spPr/>
        <p:txBody>
          <a:bodyPr/>
          <a:lstStyle/>
          <a:p>
            <a:r>
              <a:rPr lang="sk-SK" dirty="0"/>
              <a:t>© 2021 </a:t>
            </a:r>
            <a:r>
              <a:rPr lang="en-US" dirty="0"/>
              <a:t>Liam L. Hall</a:t>
            </a:r>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Hall</a:t>
            </a:r>
          </a:p>
        </p:txBody>
      </p:sp>
      <p:pic>
        <p:nvPicPr>
          <p:cNvPr id="1026" name="Picture 2">
            <a:extLst>
              <a:ext uri="{FF2B5EF4-FFF2-40B4-BE49-F238E27FC236}">
                <a16:creationId xmlns:a16="http://schemas.microsoft.com/office/drawing/2014/main" id="{94724C7B-5EFB-46C7-BA90-51F7D6B1E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86960"/>
            <a:ext cx="3811657" cy="2369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645B7-F295-4D01-AEF5-6C7105AA2450}"/>
              </a:ext>
            </a:extLst>
          </p:cNvPr>
          <p:cNvSpPr txBox="1"/>
          <p:nvPr/>
        </p:nvSpPr>
        <p:spPr>
          <a:xfrm>
            <a:off x="4497457" y="3867150"/>
            <a:ext cx="3886200" cy="535531"/>
          </a:xfrm>
          <a:prstGeom prst="rect">
            <a:avLst/>
          </a:prstGeom>
          <a:noFill/>
        </p:spPr>
        <p:txBody>
          <a:bodyPr wrap="square" rtlCol="0">
            <a:spAutoFit/>
          </a:bodyPr>
          <a:lstStyle/>
          <a:p>
            <a:pPr>
              <a:lnSpc>
                <a:spcPct val="90000"/>
              </a:lnSpc>
            </a:pPr>
            <a:r>
              <a:rPr lang="en-US" sz="1600" dirty="0"/>
              <a:t>A drawing of “cramped confinement” by Abu </a:t>
            </a:r>
            <a:r>
              <a:rPr lang="en-US" sz="1600" dirty="0" err="1"/>
              <a:t>Zubaydah</a:t>
            </a:r>
            <a:r>
              <a:rPr lang="en-US" sz="1600" dirty="0"/>
              <a:t>. [5]</a:t>
            </a:r>
          </a:p>
        </p:txBody>
      </p:sp>
    </p:spTree>
    <p:extLst>
      <p:ext uri="{BB962C8B-B14F-4D97-AF65-F5344CB8AC3E}">
        <p14:creationId xmlns:p14="http://schemas.microsoft.com/office/powerpoint/2010/main" val="197827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as epilogue</a:t>
            </a:r>
          </a:p>
        </p:txBody>
      </p:sp>
      <p:sp>
        <p:nvSpPr>
          <p:cNvPr id="3" name="Content Placeholder 2"/>
          <p:cNvSpPr>
            <a:spLocks noGrp="1"/>
          </p:cNvSpPr>
          <p:nvPr>
            <p:ph sz="half" idx="1"/>
          </p:nvPr>
        </p:nvSpPr>
        <p:spPr/>
        <p:txBody>
          <a:bodyPr/>
          <a:lstStyle/>
          <a:p>
            <a:r>
              <a:rPr lang="en-US" dirty="0"/>
              <a:t>Suggested means for shrinking the powers of the executive branch:</a:t>
            </a:r>
          </a:p>
          <a:p>
            <a:pPr lvl="1"/>
            <a:r>
              <a:rPr lang="en-US" dirty="0"/>
              <a:t>Favoring non-expansive precedent by former administrations. [3]</a:t>
            </a:r>
          </a:p>
          <a:p>
            <a:pPr lvl="1"/>
            <a:r>
              <a:rPr lang="en-US" dirty="0"/>
              <a:t>Promoting DOJ independence from the executive branch. [3]</a:t>
            </a:r>
          </a:p>
          <a:p>
            <a:pPr lvl="1"/>
            <a:r>
              <a:rPr lang="en-US" dirty="0"/>
              <a:t>Limiting executive branch secrecy. [3]</a:t>
            </a:r>
          </a:p>
        </p:txBody>
      </p:sp>
      <p:sp>
        <p:nvSpPr>
          <p:cNvPr id="5" name="Footer Placeholder 4"/>
          <p:cNvSpPr>
            <a:spLocks noGrp="1"/>
          </p:cNvSpPr>
          <p:nvPr>
            <p:ph type="ftr" sz="quarter" idx="11"/>
          </p:nvPr>
        </p:nvSpPr>
        <p:spPr/>
        <p:txBody>
          <a:bodyPr/>
          <a:lstStyle/>
          <a:p>
            <a:r>
              <a:rPr lang="sk-SK" dirty="0"/>
              <a:t>© 2021 </a:t>
            </a:r>
            <a:r>
              <a:rPr lang="en-US" dirty="0"/>
              <a:t>Liam L. Hall</a:t>
            </a:r>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Hall</a:t>
            </a:r>
          </a:p>
        </p:txBody>
      </p:sp>
      <p:pic>
        <p:nvPicPr>
          <p:cNvPr id="3074" name="Picture 2">
            <a:extLst>
              <a:ext uri="{FF2B5EF4-FFF2-40B4-BE49-F238E27FC236}">
                <a16:creationId xmlns:a16="http://schemas.microsoft.com/office/drawing/2014/main" id="{4ADEF3EF-E084-4AC2-B449-C60992B54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64" y="486728"/>
            <a:ext cx="2942785" cy="38996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A5EBDC-755C-48B3-8822-6DD99C747BAE}"/>
              </a:ext>
            </a:extLst>
          </p:cNvPr>
          <p:cNvSpPr txBox="1"/>
          <p:nvPr/>
        </p:nvSpPr>
        <p:spPr>
          <a:xfrm>
            <a:off x="4724402" y="4363179"/>
            <a:ext cx="3979584" cy="757130"/>
          </a:xfrm>
          <a:prstGeom prst="rect">
            <a:avLst/>
          </a:prstGeom>
          <a:noFill/>
        </p:spPr>
        <p:txBody>
          <a:bodyPr wrap="square" rtlCol="0">
            <a:spAutoFit/>
          </a:bodyPr>
          <a:lstStyle/>
          <a:p>
            <a:pPr>
              <a:lnSpc>
                <a:spcPct val="90000"/>
              </a:lnSpc>
            </a:pPr>
            <a:r>
              <a:rPr lang="en-US" sz="1600" dirty="0"/>
              <a:t>Short shackling, in which </a:t>
            </a:r>
            <a:r>
              <a:rPr lang="en-US" sz="1600" dirty="0" err="1"/>
              <a:t>Zubaydah</a:t>
            </a:r>
            <a:r>
              <a:rPr lang="en-US" sz="1600" dirty="0"/>
              <a:t> had movement constricted by a chain tied to a cell bar. [5]</a:t>
            </a:r>
          </a:p>
        </p:txBody>
      </p:sp>
    </p:spTree>
    <p:extLst>
      <p:ext uri="{BB962C8B-B14F-4D97-AF65-F5344CB8AC3E}">
        <p14:creationId xmlns:p14="http://schemas.microsoft.com/office/powerpoint/2010/main" val="250100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The technology used by the CIA to find people they ‘suspected’ of ties to Al-Qaeda enabled torture.</a:t>
            </a:r>
          </a:p>
          <a:p>
            <a:r>
              <a:rPr lang="en-US" dirty="0"/>
              <a:t>Legislation should be created to restrict the use of this type of technology.</a:t>
            </a:r>
          </a:p>
        </p:txBody>
      </p:sp>
      <p:sp>
        <p:nvSpPr>
          <p:cNvPr id="5" name="Footer Placeholder 4"/>
          <p:cNvSpPr>
            <a:spLocks noGrp="1"/>
          </p:cNvSpPr>
          <p:nvPr>
            <p:ph type="ftr" sz="quarter" idx="11"/>
          </p:nvPr>
        </p:nvSpPr>
        <p:spPr/>
        <p:txBody>
          <a:bodyPr/>
          <a:lstStyle/>
          <a:p>
            <a:r>
              <a:rPr lang="sk-SK" dirty="0"/>
              <a:t>© 2021 </a:t>
            </a:r>
            <a:r>
              <a:rPr lang="en-US" dirty="0"/>
              <a:t>Liam L. Hall</a:t>
            </a:r>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Hall</a:t>
            </a:r>
          </a:p>
        </p:txBody>
      </p:sp>
      <p:pic>
        <p:nvPicPr>
          <p:cNvPr id="4102" name="Picture 6" descr="6,276 Octopus silhouette Vector Images, Octopus silhouette Illustrations |  Depositphotos">
            <a:extLst>
              <a:ext uri="{FF2B5EF4-FFF2-40B4-BE49-F238E27FC236}">
                <a16:creationId xmlns:a16="http://schemas.microsoft.com/office/drawing/2014/main" id="{D0A3CB01-B2E8-42EF-B1EB-A271487C7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19150"/>
            <a:ext cx="4053467" cy="378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2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Madeleine Carlisle, How 9/11 Radically Expanded the Power of the U.S. Government, (Time, 2021), https://time.com/6096903/september-11-legal-history/ (16 September 2021)</a:t>
            </a:r>
          </a:p>
          <a:p>
            <a:pPr marL="0" indent="0">
              <a:buNone/>
            </a:pPr>
            <a:r>
              <a:rPr lang="en-US" dirty="0"/>
              <a:t>[2] Author Not Mentioned, Factsheet: Military Commissions, (Center for Constitutional Rights, 17 October 2007), https://ccrjustice.org/home/get-involved/tools-resources/fact-sheets-and-faqs/factsheet-military-commissions (16 September 2021)</a:t>
            </a:r>
          </a:p>
          <a:p>
            <a:pPr marL="0" indent="0">
              <a:buNone/>
            </a:pPr>
            <a:r>
              <a:rPr lang="en-US" dirty="0"/>
              <a:t>[3] William P. Marshall, ELEVEN REASONS WHY PRESIDENTIAL POWER</a:t>
            </a:r>
          </a:p>
          <a:p>
            <a:pPr marL="0" indent="0">
              <a:buNone/>
            </a:pPr>
            <a:r>
              <a:rPr lang="en-US" dirty="0"/>
              <a:t>INEVITABLY EXPANDS AND WHY IT MATTERS, (Boston University, No Date Mentioned), https://www.bu.edu/law/journals-archive/bulr/documents/marshall.pdf (16 September 2021)</a:t>
            </a:r>
          </a:p>
          <a:p>
            <a:pPr marL="0" indent="0">
              <a:buNone/>
            </a:pPr>
            <a:r>
              <a:rPr lang="en-US" dirty="0"/>
              <a:t>[4] No Author Mentioned, Executive Power, (Cornell Law School, No Date Mentioned), https://www.law.cornell.edu/wex/executive_power (16 September 2021)</a:t>
            </a:r>
          </a:p>
          <a:p>
            <a:pPr marL="0" indent="0">
              <a:buNone/>
            </a:pPr>
            <a:r>
              <a:rPr lang="en-US" dirty="0">
                <a:solidFill>
                  <a:srgbClr val="FFFFFF"/>
                </a:solidFill>
                <a:latin typeface="PublicoHeadline"/>
              </a:rPr>
              <a:t>[5] Carol Rosenberg, What the C.I.A.’s Torture Program Looked Like to the Tortured, (The New York Times, 12 September 2021), https://www.nytimes.com/2019/12/04/us/politics/cia-torture-drawings.html </a:t>
            </a:r>
            <a:r>
              <a:rPr lang="en-US" dirty="0"/>
              <a:t>(16 September 2021)</a:t>
            </a:r>
          </a:p>
        </p:txBody>
      </p:sp>
      <p:sp>
        <p:nvSpPr>
          <p:cNvPr id="4" name="Footer Placeholder 3"/>
          <p:cNvSpPr>
            <a:spLocks noGrp="1"/>
          </p:cNvSpPr>
          <p:nvPr>
            <p:ph type="ftr" sz="quarter" idx="11"/>
          </p:nvPr>
        </p:nvSpPr>
        <p:spPr/>
        <p:txBody>
          <a:bodyPr/>
          <a:lstStyle/>
          <a:p>
            <a:r>
              <a:rPr lang="sk-SK" dirty="0"/>
              <a:t>© 2021 </a:t>
            </a:r>
            <a:r>
              <a:rPr lang="en-US" dirty="0"/>
              <a:t>Liam L. Hall</a:t>
            </a:r>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Hall</a:t>
            </a:r>
          </a:p>
        </p:txBody>
      </p:sp>
    </p:spTree>
    <p:extLst>
      <p:ext uri="{BB962C8B-B14F-4D97-AF65-F5344CB8AC3E}">
        <p14:creationId xmlns:p14="http://schemas.microsoft.com/office/powerpoint/2010/main" val="3122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806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50476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Analyze Movie for all topics covered to date</a:t>
            </a:r>
          </a:p>
          <a:p>
            <a:r>
              <a:rPr lang="en-US" dirty="0"/>
              <a:t>Add analysis of computing technology portrayed</a:t>
            </a:r>
          </a:p>
          <a:p>
            <a:r>
              <a:rPr lang="en-US" dirty="0"/>
              <a:t>See group project slide deck for more</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33483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Be Concerned About AI Surveillance</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Austin Rebello</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87808315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43465</TotalTime>
  <Words>6085</Words>
  <Application>Microsoft Macintosh PowerPoint</Application>
  <PresentationFormat>On-screen Show (16:9)</PresentationFormat>
  <Paragraphs>422</Paragraphs>
  <Slides>30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Arial</vt:lpstr>
      <vt:lpstr>Calibri</vt:lpstr>
      <vt:lpstr>Cambria</vt:lpstr>
      <vt:lpstr>ff-tisa-web-pro</vt:lpstr>
      <vt:lpstr>inherit</vt:lpstr>
      <vt:lpstr>nyt-imperial</vt:lpstr>
      <vt:lpstr>PublicoHeadline</vt:lpstr>
      <vt:lpstr>Source Sans Pro</vt:lpstr>
      <vt:lpstr>Wingdings</vt:lpstr>
      <vt:lpstr>Red Radial 16x9</vt:lpstr>
      <vt:lpstr>Class 7 Privacy and Government</vt:lpstr>
      <vt:lpstr>what works well Online With Zoom</vt:lpstr>
      <vt:lpstr>Overview</vt:lpstr>
      <vt:lpstr>Debate Ground Rules</vt:lpstr>
      <vt:lpstr>Group Quiz</vt:lpstr>
      <vt:lpstr>Overview</vt:lpstr>
      <vt:lpstr>Assignment – Group Project</vt:lpstr>
      <vt:lpstr>Overview</vt:lpstr>
      <vt:lpstr>Be Concerned About AI Surveillance</vt:lpstr>
      <vt:lpstr>AI SURVEILLANCE TECHNOLOGIES</vt:lpstr>
      <vt:lpstr>“SMART” CAMERAS</vt:lpstr>
      <vt:lpstr>SURVEILLANCE AIRCRAFT</vt:lpstr>
      <vt:lpstr>SMARTPHONE SPYWARE</vt:lpstr>
      <vt:lpstr>SURVEILLANCE IS EXPANDING</vt:lpstr>
      <vt:lpstr>WHY THIS MATTERS</vt:lpstr>
      <vt:lpstr>REFERENCES</vt:lpstr>
      <vt:lpstr>REFERENCES</vt:lpstr>
      <vt:lpstr>the government SHOULDE use (In moderation) criminal justice algorithms</vt:lpstr>
      <vt:lpstr>overview</vt:lpstr>
      <vt:lpstr>Support for criminal justice algorithms</vt:lpstr>
      <vt:lpstr>Opposition to criminal justice algorithms</vt:lpstr>
      <vt:lpstr>Criminal justice algorithms should be used, but there are caveats</vt:lpstr>
      <vt:lpstr>References</vt:lpstr>
      <vt:lpstr>Our Big brother is too big</vt:lpstr>
      <vt:lpstr>Historical precedence in brief</vt:lpstr>
      <vt:lpstr>Past as prologue</vt:lpstr>
      <vt:lpstr>Past as epilogue</vt:lpstr>
      <vt:lpstr>Conclusion</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360</cp:revision>
  <dcterms:created xsi:type="dcterms:W3CDTF">2014-08-25T02:19:16Z</dcterms:created>
  <dcterms:modified xsi:type="dcterms:W3CDTF">2021-09-17T22:30:02Z</dcterms:modified>
</cp:coreProperties>
</file>