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8"/>
  </p:notesMasterIdLst>
  <p:handoutMasterIdLst>
    <p:handoutMasterId r:id="rId19"/>
  </p:handoutMasterIdLst>
  <p:sldIdLst>
    <p:sldId id="256" r:id="rId2"/>
    <p:sldId id="331" r:id="rId3"/>
    <p:sldId id="306" r:id="rId4"/>
    <p:sldId id="259" r:id="rId5"/>
    <p:sldId id="267" r:id="rId6"/>
    <p:sldId id="307" r:id="rId7"/>
    <p:sldId id="332" r:id="rId8"/>
    <p:sldId id="268" r:id="rId9"/>
    <p:sldId id="270" r:id="rId10"/>
    <p:sldId id="271" r:id="rId11"/>
    <p:sldId id="272" r:id="rId12"/>
    <p:sldId id="273" r:id="rId13"/>
    <p:sldId id="274" r:id="rId14"/>
    <p:sldId id="333" r:id="rId15"/>
    <p:sldId id="275"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mon" id="{2714F95A-C778-8F41-8307-97E029A1817E}">
          <p14:sldIdLst>
            <p14:sldId id="256"/>
            <p14:sldId id="331"/>
            <p14:sldId id="306"/>
            <p14:sldId id="259"/>
            <p14:sldId id="267"/>
            <p14:sldId id="307"/>
          </p14:sldIdLst>
        </p14:section>
        <p14:section name="Students" id="{5E347295-266A-9B4D-A0DF-4703719F5CBB}">
          <p14:sldIdLst>
            <p14:sldId id="332"/>
            <p14:sldId id="268"/>
            <p14:sldId id="270"/>
            <p14:sldId id="271"/>
            <p14:sldId id="272"/>
            <p14:sldId id="273"/>
            <p14:sldId id="274"/>
            <p14:sldId id="333"/>
            <p14:sldId id="275"/>
          </p14:sldIdLst>
        </p14:section>
        <p14:section name="Common" id="{10B69295-0A48-354F-B63A-644E9F339516}">
          <p14:sldIdLst>
            <p14:sldId id="269"/>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97" autoAdjust="0"/>
    <p:restoredTop sz="79670" autoAdjust="0"/>
  </p:normalViewPr>
  <p:slideViewPr>
    <p:cSldViewPr snapToGrid="0" snapToObjects="1">
      <p:cViewPr varScale="1">
        <p:scale>
          <a:sx n="133" d="100"/>
          <a:sy n="133" d="100"/>
        </p:scale>
        <p:origin x="440" y="184"/>
      </p:cViewPr>
      <p:guideLst>
        <p:guide orient="horz" pos="162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6">
                    <a:lumMod val="40000"/>
                    <a:lumOff val="60000"/>
                  </a:schemeClr>
                </a:solidFill>
                <a:latin typeface="+mn-lt"/>
                <a:ea typeface="+mn-ea"/>
                <a:cs typeface="+mn-cs"/>
              </a:defRPr>
            </a:pPr>
            <a:r>
              <a:rPr lang="en-US" dirty="0"/>
              <a:t>Average total cost of a data breach globally  (measured in US$ millions) [2]</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accent6">
                  <a:lumMod val="40000"/>
                  <a:lumOff val="60000"/>
                </a:schemeClr>
              </a:solidFill>
              <a:latin typeface="+mn-lt"/>
              <a:ea typeface="+mn-ea"/>
              <a:cs typeface="+mn-cs"/>
            </a:defRPr>
          </a:pPr>
          <a:endParaRPr lang="en-US"/>
        </a:p>
      </c:txPr>
    </c:title>
    <c:autoTitleDeleted val="0"/>
    <c:plotArea>
      <c:layout>
        <c:manualLayout>
          <c:layoutTarget val="inner"/>
          <c:xMode val="edge"/>
          <c:yMode val="edge"/>
          <c:x val="0.15888168136647737"/>
          <c:y val="0.23564412914616503"/>
          <c:w val="0.85361268832989312"/>
          <c:h val="0.64001038572268598"/>
        </c:manualLayout>
      </c:layout>
      <c:lineChart>
        <c:grouping val="standard"/>
        <c:varyColors val="0"/>
        <c:ser>
          <c:idx val="0"/>
          <c:order val="0"/>
          <c:tx>
            <c:strRef>
              <c:f>Sheet1!$B$1</c:f>
              <c:strCache>
                <c:ptCount val="1"/>
                <c:pt idx="0">
                  <c:v>Series 1</c:v>
                </c:pt>
              </c:strCache>
            </c:strRef>
          </c:tx>
          <c:spPr>
            <a:ln w="50800" cap="rnd">
              <a:solidFill>
                <a:schemeClr val="accent1"/>
              </a:solidFill>
              <a:round/>
            </a:ln>
            <a:effectLst/>
          </c:spPr>
          <c:marker>
            <c:symbol val="none"/>
          </c:marker>
          <c:dLbls>
            <c:dLbl>
              <c:idx val="0"/>
              <c:layout>
                <c:manualLayout>
                  <c:x val="-9.6144900270545924E-2"/>
                  <c:y val="-6.3432492789588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156-4761-8823-164B46F5355F}"/>
                </c:ext>
              </c:extLst>
            </c:dLbl>
            <c:dLbl>
              <c:idx val="1"/>
              <c:layout>
                <c:manualLayout>
                  <c:x val="-5.3294578993808121E-2"/>
                  <c:y val="-5.78249686183090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156-4761-8823-164B46F5355F}"/>
                </c:ext>
              </c:extLst>
            </c:dLbl>
            <c:dLbl>
              <c:idx val="2"/>
              <c:layout>
                <c:manualLayout>
                  <c:x val="-6.4514490360925561E-2"/>
                  <c:y val="6.67211176365103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156-4761-8823-164B46F5355F}"/>
                </c:ext>
              </c:extLst>
            </c:dLbl>
            <c:dLbl>
              <c:idx val="3"/>
              <c:layout>
                <c:manualLayout>
                  <c:x val="-5.9242739457614567E-2"/>
                  <c:y val="-0.154910690421461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156-4761-8823-164B46F5355F}"/>
                </c:ext>
              </c:extLst>
            </c:dLbl>
            <c:dLbl>
              <c:idx val="4"/>
              <c:layout>
                <c:manualLayout>
                  <c:x val="-4.2751072695450441E-2"/>
                  <c:y val="-9.88934623403004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156-4761-8823-164B46F5355F}"/>
                </c:ext>
              </c:extLst>
            </c:dLbl>
            <c:dLbl>
              <c:idx val="5"/>
              <c:layout>
                <c:manualLayout>
                  <c:x val="-4.4879645468469953E-2"/>
                  <c:y val="8.89614901820137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156-4761-8823-164B46F5355F}"/>
                </c:ext>
              </c:extLst>
            </c:dLbl>
            <c:dLbl>
              <c:idx val="6"/>
              <c:layout>
                <c:manualLayout>
                  <c:x val="-2.5244800576014449E-2"/>
                  <c:y val="-0.1334422352730207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156-4761-8823-164B46F5355F}"/>
                </c:ext>
              </c:extLst>
            </c:dLbl>
            <c:spPr>
              <a:noFill/>
              <a:ln>
                <a:noFill/>
              </a:ln>
              <a:effectLst/>
            </c:spPr>
            <c:txPr>
              <a:bodyPr rot="0" spcFirstLastPara="1" vertOverflow="ellipsis" vert="horz" wrap="square" anchor="ctr" anchorCtr="1"/>
              <a:lstStyle/>
              <a:p>
                <a:pPr>
                  <a:defRPr sz="1800" b="0" i="0" u="none" strike="noStrike" kern="1200" baseline="0">
                    <a:solidFill>
                      <a:schemeClr val="accent6">
                        <a:lumMod val="40000"/>
                        <a:lumOff val="6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31750" cap="flat" cmpd="sng" algn="ctr">
                      <a:solidFill>
                        <a:schemeClr val="tx1">
                          <a:lumMod val="35000"/>
                          <a:lumOff val="65000"/>
                        </a:schemeClr>
                      </a:solidFill>
                      <a:round/>
                    </a:ln>
                    <a:effectLst/>
                  </c:spPr>
                </c15:leaderLines>
              </c:ext>
            </c:extLst>
          </c:dLbls>
          <c:cat>
            <c:numRef>
              <c:f>Sheet1!$A$2:$A$8</c:f>
              <c:numCache>
                <c:formatCode>General</c:formatCode>
                <c:ptCount val="7"/>
                <c:pt idx="0">
                  <c:v>2015</c:v>
                </c:pt>
                <c:pt idx="1">
                  <c:v>2016</c:v>
                </c:pt>
                <c:pt idx="2">
                  <c:v>2017</c:v>
                </c:pt>
                <c:pt idx="3">
                  <c:v>2018</c:v>
                </c:pt>
                <c:pt idx="4">
                  <c:v>2019</c:v>
                </c:pt>
                <c:pt idx="5">
                  <c:v>2020</c:v>
                </c:pt>
                <c:pt idx="6">
                  <c:v>2021</c:v>
                </c:pt>
              </c:numCache>
            </c:numRef>
          </c:cat>
          <c:val>
            <c:numRef>
              <c:f>Sheet1!$B$2:$B$8</c:f>
              <c:numCache>
                <c:formatCode>"$"#,##0.00_);[Red]\("$"#,##0.00\)</c:formatCode>
                <c:ptCount val="7"/>
                <c:pt idx="0">
                  <c:v>3.79</c:v>
                </c:pt>
                <c:pt idx="1">
                  <c:v>4</c:v>
                </c:pt>
                <c:pt idx="2">
                  <c:v>3.62</c:v>
                </c:pt>
                <c:pt idx="3">
                  <c:v>3.86</c:v>
                </c:pt>
                <c:pt idx="4">
                  <c:v>3.92</c:v>
                </c:pt>
                <c:pt idx="5">
                  <c:v>3.86</c:v>
                </c:pt>
                <c:pt idx="6">
                  <c:v>4.24</c:v>
                </c:pt>
              </c:numCache>
            </c:numRef>
          </c:val>
          <c:smooth val="0"/>
          <c:extLst>
            <c:ext xmlns:c16="http://schemas.microsoft.com/office/drawing/2014/chart" uri="{C3380CC4-5D6E-409C-BE32-E72D297353CC}">
              <c16:uniqueId val="{00000000-E156-4761-8823-164B46F5355F}"/>
            </c:ext>
          </c:extLst>
        </c:ser>
        <c:dLbls>
          <c:showLegendKey val="0"/>
          <c:showVal val="0"/>
          <c:showCatName val="0"/>
          <c:showSerName val="0"/>
          <c:showPercent val="0"/>
          <c:showBubbleSize val="0"/>
        </c:dLbls>
        <c:smooth val="0"/>
        <c:axId val="835106815"/>
        <c:axId val="835108063"/>
      </c:lineChart>
      <c:catAx>
        <c:axId val="8351068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accent6">
                    <a:lumMod val="40000"/>
                    <a:lumOff val="60000"/>
                  </a:schemeClr>
                </a:solidFill>
                <a:latin typeface="+mn-lt"/>
                <a:ea typeface="+mn-ea"/>
                <a:cs typeface="+mn-cs"/>
              </a:defRPr>
            </a:pPr>
            <a:endParaRPr lang="en-US"/>
          </a:p>
        </c:txPr>
        <c:crossAx val="835108063"/>
        <c:crosses val="autoZero"/>
        <c:auto val="1"/>
        <c:lblAlgn val="ctr"/>
        <c:lblOffset val="100"/>
        <c:noMultiLvlLbl val="0"/>
      </c:catAx>
      <c:valAx>
        <c:axId val="835108063"/>
        <c:scaling>
          <c:orientation val="minMax"/>
          <c:min val="3.4"/>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accent6">
                    <a:lumMod val="40000"/>
                    <a:lumOff val="60000"/>
                  </a:schemeClr>
                </a:solidFill>
                <a:latin typeface="+mn-lt"/>
                <a:ea typeface="+mn-ea"/>
                <a:cs typeface="+mn-cs"/>
              </a:defRPr>
            </a:pPr>
            <a:endParaRPr lang="en-US"/>
          </a:p>
        </c:txPr>
        <c:crossAx val="83510681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accent6">
              <a:lumMod val="40000"/>
              <a:lumOff val="60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en-US" sz="2400" dirty="0">
                <a:solidFill>
                  <a:schemeClr val="tx1"/>
                </a:solidFill>
              </a:rPr>
              <a:t>Causes</a:t>
            </a:r>
            <a:r>
              <a:rPr lang="en-US" sz="2400" baseline="0" dirty="0">
                <a:solidFill>
                  <a:schemeClr val="tx1"/>
                </a:solidFill>
              </a:rPr>
              <a:t> of breaches </a:t>
            </a:r>
          </a:p>
          <a:p>
            <a:pPr>
              <a:defRPr sz="2400">
                <a:solidFill>
                  <a:schemeClr val="tx1"/>
                </a:solidFill>
              </a:defRPr>
            </a:pPr>
            <a:r>
              <a:rPr lang="en-US" sz="2400" baseline="0" dirty="0">
                <a:solidFill>
                  <a:schemeClr val="tx1"/>
                </a:solidFill>
              </a:rPr>
              <a:t>in percentage [4]</a:t>
            </a:r>
            <a:endParaRPr lang="en-US" sz="2400" dirty="0">
              <a:solidFill>
                <a:schemeClr val="tx1"/>
              </a:solidFill>
            </a:endParaRPr>
          </a:p>
        </c:rich>
      </c:tx>
      <c:layout>
        <c:manualLayout>
          <c:xMode val="edge"/>
          <c:yMode val="edge"/>
          <c:x val="0.29887168628365424"/>
          <c:y val="0.10126147560942167"/>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34484933635830262"/>
          <c:y val="0.25260655373955071"/>
          <c:w val="0.53657127246634639"/>
          <c:h val="0.68887730390569202"/>
        </c:manualLayout>
      </c:layout>
      <c:pieChart>
        <c:varyColors val="1"/>
        <c:ser>
          <c:idx val="0"/>
          <c:order val="0"/>
          <c:tx>
            <c:strRef>
              <c:f>Sheet1!$B$1</c:f>
              <c:strCache>
                <c:ptCount val="1"/>
                <c:pt idx="0">
                  <c:v>Percentage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6-23BE-4ED1-96AB-8C5D2E44239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5-23BE-4ED1-96AB-8C5D2E44239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4-23BE-4ED1-96AB-8C5D2E44239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23BE-4ED1-96AB-8C5D2E44239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9B7-464A-BEE2-60FB738FBE91}"/>
              </c:ext>
            </c:extLst>
          </c:dPt>
          <c:dLbls>
            <c:dLbl>
              <c:idx val="0"/>
              <c:layout>
                <c:manualLayout>
                  <c:x val="-0.14795278738992793"/>
                  <c:y val="-0.14360894818877282"/>
                </c:manualLayout>
              </c:layout>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5871863075073592"/>
                      <c:h val="0.19058728031132438"/>
                    </c:manualLayout>
                  </c15:layout>
                </c:ext>
                <c:ext xmlns:c16="http://schemas.microsoft.com/office/drawing/2014/chart" uri="{C3380CC4-5D6E-409C-BE32-E72D297353CC}">
                  <c16:uniqueId val="{00000006-23BE-4ED1-96AB-8C5D2E442397}"/>
                </c:ext>
              </c:extLst>
            </c:dLbl>
            <c:dLbl>
              <c:idx val="1"/>
              <c:layout>
                <c:manualLayout>
                  <c:x val="-1.2664588711494115E-2"/>
                  <c:y val="2.07751026775846E-2"/>
                </c:manualLayout>
              </c:layout>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8167204809625263"/>
                      <c:h val="0.19149693388170821"/>
                    </c:manualLayout>
                  </c15:layout>
                </c:ext>
                <c:ext xmlns:c16="http://schemas.microsoft.com/office/drawing/2014/chart" uri="{C3380CC4-5D6E-409C-BE32-E72D297353CC}">
                  <c16:uniqueId val="{00000005-23BE-4ED1-96AB-8C5D2E442397}"/>
                </c:ext>
              </c:extLst>
            </c:dLbl>
            <c:dLbl>
              <c:idx val="2"/>
              <c:layout>
                <c:manualLayout>
                  <c:x val="1.8340833485342264E-2"/>
                  <c:y val="-1.1927486863351431E-2"/>
                </c:manualLayout>
              </c:layout>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2167692589630342"/>
                      <c:h val="0.20791348551873037"/>
                    </c:manualLayout>
                  </c15:layout>
                </c:ext>
                <c:ext xmlns:c16="http://schemas.microsoft.com/office/drawing/2014/chart" uri="{C3380CC4-5D6E-409C-BE32-E72D297353CC}">
                  <c16:uniqueId val="{00000004-23BE-4ED1-96AB-8C5D2E442397}"/>
                </c:ext>
              </c:extLst>
            </c:dLbl>
            <c:dLbl>
              <c:idx val="3"/>
              <c:layout>
                <c:manualLayout>
                  <c:x val="-4.6126844850046672E-2"/>
                  <c:y val="4.1969106306638151E-2"/>
                </c:manualLayout>
              </c:layout>
              <c:dLblPos val="bestFit"/>
              <c:showLegendKey val="0"/>
              <c:showVal val="1"/>
              <c:showCatName val="1"/>
              <c:showSerName val="0"/>
              <c:showPercent val="0"/>
              <c:showBubbleSize val="0"/>
              <c:extLst>
                <c:ext xmlns:c15="http://schemas.microsoft.com/office/drawing/2012/chart" uri="{CE6537A1-D6FC-4f65-9D91-7224C49458BB}">
                  <c15:layout>
                    <c:manualLayout>
                      <c:w val="0.30400990184139232"/>
                      <c:h val="0.25339445223210172"/>
                    </c:manualLayout>
                  </c15:layout>
                </c:ext>
                <c:ext xmlns:c16="http://schemas.microsoft.com/office/drawing/2014/chart" uri="{C3380CC4-5D6E-409C-BE32-E72D297353CC}">
                  <c16:uniqueId val="{00000003-23BE-4ED1-96AB-8C5D2E442397}"/>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349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Human Error</c:v>
                </c:pt>
                <c:pt idx="1">
                  <c:v>Malicious Attack</c:v>
                </c:pt>
                <c:pt idx="2">
                  <c:v>Dishonest Employee</c:v>
                </c:pt>
                <c:pt idx="3">
                  <c:v>Disgruntled Employee</c:v>
                </c:pt>
                <c:pt idx="4">
                  <c:v>Others</c:v>
                </c:pt>
              </c:strCache>
            </c:strRef>
          </c:cat>
          <c:val>
            <c:numRef>
              <c:f>Sheet1!$B$2:$B$6</c:f>
              <c:numCache>
                <c:formatCode>0%</c:formatCode>
                <c:ptCount val="5"/>
                <c:pt idx="0">
                  <c:v>0.65</c:v>
                </c:pt>
                <c:pt idx="1">
                  <c:v>0.03</c:v>
                </c:pt>
                <c:pt idx="2">
                  <c:v>0.13</c:v>
                </c:pt>
                <c:pt idx="3">
                  <c:v>0.06</c:v>
                </c:pt>
                <c:pt idx="4">
                  <c:v>0.13</c:v>
                </c:pt>
              </c:numCache>
            </c:numRef>
          </c:val>
          <c:extLst>
            <c:ext xmlns:c16="http://schemas.microsoft.com/office/drawing/2014/chart" uri="{C3380CC4-5D6E-409C-BE32-E72D297353CC}">
              <c16:uniqueId val="{00000000-23BE-4ED1-96AB-8C5D2E44239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6">
                    <a:lumMod val="40000"/>
                    <a:lumOff val="60000"/>
                  </a:schemeClr>
                </a:solidFill>
                <a:latin typeface="+mn-lt"/>
                <a:ea typeface="+mn-ea"/>
                <a:cs typeface="+mn-cs"/>
              </a:defRPr>
            </a:pPr>
            <a:r>
              <a:rPr lang="en-US"/>
              <a:t>Top AI Use Cases for Cybersecurity as of 2019 [7]</a:t>
            </a:r>
          </a:p>
        </c:rich>
      </c:tx>
      <c:layout>
        <c:manualLayout>
          <c:xMode val="edge"/>
          <c:yMode val="edge"/>
          <c:x val="0.1829914905980827"/>
          <c:y val="3.484101573157902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accent6">
                  <a:lumMod val="40000"/>
                  <a:lumOff val="60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dLbl>
              <c:idx val="0"/>
              <c:layout>
                <c:manualLayout>
                  <c:x val="-2.2271267327919197E-17"/>
                  <c:y val="-1.266946026602873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74F-466C-B081-66B10DAE4588}"/>
                </c:ext>
              </c:extLst>
            </c:dLbl>
            <c:dLbl>
              <c:idx val="1"/>
              <c:layout>
                <c:manualLayout>
                  <c:x val="9.7184834650908443E-3"/>
                  <c:y val="-2.850628559856465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74F-466C-B081-66B10DAE4588}"/>
                </c:ext>
              </c:extLst>
            </c:dLbl>
            <c:dLbl>
              <c:idx val="2"/>
              <c:layout>
                <c:manualLayout>
                  <c:x val="1.0095698477258644E-2"/>
                  <c:y val="-4.117574586459339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74F-466C-B081-66B10DAE4588}"/>
                </c:ext>
              </c:extLst>
            </c:dLbl>
            <c:dLbl>
              <c:idx val="3"/>
              <c:layout>
                <c:manualLayout>
                  <c:x val="4.8592504619576994E-3"/>
                  <c:y val="-6.01799362636365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74F-466C-B081-66B10DAE4588}"/>
                </c:ext>
              </c:extLst>
            </c:dLbl>
            <c:dLbl>
              <c:idx val="4"/>
              <c:layout>
                <c:manualLayout>
                  <c:x val="5.0478492386293221E-3"/>
                  <c:y val="1.26694602660286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74F-466C-B081-66B10DAE4588}"/>
                </c:ext>
              </c:extLst>
            </c:dLbl>
            <c:dLbl>
              <c:idx val="5"/>
              <c:layout>
                <c:manualLayout>
                  <c:x val="4.859241732545332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74F-466C-B081-66B10DAE4588}"/>
                </c:ext>
              </c:extLst>
            </c:dLbl>
            <c:dLbl>
              <c:idx val="6"/>
              <c:layout>
                <c:manualLayout>
                  <c:x val="2.4296208662727109E-2"/>
                  <c:y val="-3.800838079808627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74F-466C-B081-66B10DAE4588}"/>
                </c:ext>
              </c:extLst>
            </c:dLbl>
            <c:spPr>
              <a:noFill/>
              <a:ln>
                <a:noFill/>
              </a:ln>
              <a:effectLst/>
            </c:spPr>
            <c:txPr>
              <a:bodyPr rot="0" spcFirstLastPara="1" vertOverflow="ellipsis" vert="horz" wrap="square" anchor="ctr" anchorCtr="1"/>
              <a:lstStyle/>
              <a:p>
                <a:pPr>
                  <a:defRPr sz="1600" b="0" i="0" u="none" strike="noStrike" kern="1200" baseline="0">
                    <a:solidFill>
                      <a:schemeClr val="accent6">
                        <a:lumMod val="40000"/>
                        <a:lumOff val="6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31750" cap="flat" cmpd="sng" algn="ctr">
                      <a:solidFill>
                        <a:schemeClr val="tx1">
                          <a:lumMod val="35000"/>
                          <a:lumOff val="65000"/>
                        </a:schemeClr>
                      </a:solidFill>
                      <a:round/>
                    </a:ln>
                    <a:effectLst/>
                  </c:spPr>
                </c15:leaderLines>
              </c:ext>
            </c:extLst>
          </c:dLbls>
          <c:cat>
            <c:strRef>
              <c:f>Sheet1!$A$2:$A$8</c:f>
              <c:strCache>
                <c:ptCount val="7"/>
                <c:pt idx="0">
                  <c:v>Network</c:v>
                </c:pt>
                <c:pt idx="1">
                  <c:v>Data </c:v>
                </c:pt>
                <c:pt idx="2">
                  <c:v>Endpoint </c:v>
                </c:pt>
                <c:pt idx="3">
                  <c:v>Identity &amp; Access</c:v>
                </c:pt>
                <c:pt idx="4">
                  <c:v>Application </c:v>
                </c:pt>
                <c:pt idx="5">
                  <c:v>Cloud </c:v>
                </c:pt>
                <c:pt idx="6">
                  <c:v>IoT</c:v>
                </c:pt>
              </c:strCache>
            </c:strRef>
          </c:cat>
          <c:val>
            <c:numRef>
              <c:f>Sheet1!$B$2:$B$8</c:f>
              <c:numCache>
                <c:formatCode>0%</c:formatCode>
                <c:ptCount val="7"/>
                <c:pt idx="0">
                  <c:v>0.75</c:v>
                </c:pt>
                <c:pt idx="1">
                  <c:v>0.71</c:v>
                </c:pt>
                <c:pt idx="2">
                  <c:v>0.68</c:v>
                </c:pt>
                <c:pt idx="3">
                  <c:v>0.65</c:v>
                </c:pt>
                <c:pt idx="4">
                  <c:v>0.64</c:v>
                </c:pt>
                <c:pt idx="5">
                  <c:v>0.59</c:v>
                </c:pt>
                <c:pt idx="6">
                  <c:v>0.52</c:v>
                </c:pt>
              </c:numCache>
            </c:numRef>
          </c:val>
          <c:extLst>
            <c:ext xmlns:c16="http://schemas.microsoft.com/office/drawing/2014/chart" uri="{C3380CC4-5D6E-409C-BE32-E72D297353CC}">
              <c16:uniqueId val="{00000000-474F-466C-B081-66B10DAE4588}"/>
            </c:ext>
          </c:extLst>
        </c:ser>
        <c:dLbls>
          <c:dLblPos val="outEnd"/>
          <c:showLegendKey val="0"/>
          <c:showVal val="1"/>
          <c:showCatName val="0"/>
          <c:showSerName val="0"/>
          <c:showPercent val="0"/>
          <c:showBubbleSize val="0"/>
        </c:dLbls>
        <c:gapWidth val="219"/>
        <c:overlap val="-27"/>
        <c:axId val="1909938480"/>
        <c:axId val="1909937648"/>
      </c:barChart>
      <c:catAx>
        <c:axId val="1909938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accent6">
                    <a:lumMod val="40000"/>
                    <a:lumOff val="60000"/>
                  </a:schemeClr>
                </a:solidFill>
                <a:latin typeface="+mn-lt"/>
                <a:ea typeface="+mn-ea"/>
                <a:cs typeface="+mn-cs"/>
              </a:defRPr>
            </a:pPr>
            <a:endParaRPr lang="en-US"/>
          </a:p>
        </c:txPr>
        <c:crossAx val="1909937648"/>
        <c:crosses val="autoZero"/>
        <c:auto val="1"/>
        <c:lblAlgn val="ctr"/>
        <c:lblOffset val="100"/>
        <c:noMultiLvlLbl val="0"/>
      </c:catAx>
      <c:valAx>
        <c:axId val="19099376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accent6">
                    <a:lumMod val="40000"/>
                    <a:lumOff val="60000"/>
                  </a:schemeClr>
                </a:solidFill>
                <a:latin typeface="+mn-lt"/>
                <a:ea typeface="+mn-ea"/>
                <a:cs typeface="+mn-cs"/>
              </a:defRPr>
            </a:pPr>
            <a:endParaRPr lang="en-US"/>
          </a:p>
        </c:txPr>
        <c:crossAx val="190993848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accent6">
              <a:lumMod val="40000"/>
              <a:lumOff val="60000"/>
            </a:schemeClr>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9/14/21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9/14/21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pitchFamily="-109" charset="0"/>
                <a:ea typeface="ＭＳ Ｐゴシック" pitchFamily="-109" charset="-128"/>
                <a:cs typeface="ＭＳ Ｐゴシック" pitchFamily="-109" charset="-128"/>
              </a:rPr>
              <a:t>How is the self search</a:t>
            </a:r>
            <a:r>
              <a:rPr lang="en-US" baseline="0" dirty="0">
                <a:latin typeface="Arial" pitchFamily="-109" charset="0"/>
                <a:ea typeface="ＭＳ Ｐゴシック" pitchFamily="-109" charset="-128"/>
                <a:cs typeface="ＭＳ Ｐゴシック" pitchFamily="-109" charset="-128"/>
              </a:rPr>
              <a:t> paper going? Offer small group discussion instead of class wide.</a:t>
            </a:r>
          </a:p>
          <a:p>
            <a:pPr eaLnBrk="1" hangingPunct="1"/>
            <a:r>
              <a:rPr lang="en-US" baseline="0" dirty="0">
                <a:latin typeface="Arial" pitchFamily="-109" charset="0"/>
                <a:ea typeface="ＭＳ Ｐゴシック" pitchFamily="-109" charset="-128"/>
                <a:cs typeface="ＭＳ Ｐゴシック" pitchFamily="-109" charset="-128"/>
              </a:rPr>
              <a:t>Who: found a lot, very little, surprised, not surprised, creepy, share conclusions</a:t>
            </a:r>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Strong security system to reduce the number of potential loopholes in internet security. </a:t>
            </a:r>
          </a:p>
          <a:p>
            <a:pPr marL="17145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Firewall can protect internal network and system from potential threats of a network attack by filtering and screening. </a:t>
            </a:r>
          </a:p>
          <a:p>
            <a:pPr marL="17145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VPN is a virtual encrypted tunnel between user and remote server. All external internet traffic is routed through the tunnel. </a:t>
            </a:r>
          </a:p>
          <a:p>
            <a:pPr marL="17145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A good example is DNS Firewall</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Which could prevent 33% data breaches from happening</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Might have saved more than $10 billion </a:t>
            </a:r>
            <a:r>
              <a:rPr lang="en-US" sz="2800" dirty="0"/>
              <a:t>in data breach loss from the past five years</a:t>
            </a:r>
          </a:p>
          <a:p>
            <a:pPr marL="171450" lvl="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Cons: Firewall do not protect against internal attack, not secure against software or file with virus</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Importance of reducing human errors</a:t>
            </a:r>
          </a:p>
          <a:p>
            <a:pPr marL="171450" lvl="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Multifactor authentication</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Even attacker knows the password, they can not get access</a:t>
            </a:r>
          </a:p>
          <a:p>
            <a:pPr marL="171450" lvl="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Allow certain password attempts</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Eliminate chances for brute force</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1064938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Period of data breach 		</a:t>
            </a:r>
          </a:p>
          <a:p>
            <a:pPr marL="628650" lvl="1" indent="-171450">
              <a:buFont typeface="Arial" panose="020B0604020202020204" pitchFamily="34" charset="0"/>
              <a:buChar char="•"/>
            </a:pPr>
            <a:r>
              <a:rPr lang="en-US" dirty="0"/>
              <a:t>Average of 287 days, which is long. Data might have been sold by the time company realizes.</a:t>
            </a:r>
          </a:p>
          <a:p>
            <a:pPr marL="171450" indent="-171450">
              <a:buFont typeface="Arial" panose="020B0604020202020204" pitchFamily="34" charset="0"/>
              <a:buChar char="•"/>
            </a:pPr>
            <a:r>
              <a:rPr lang="en-US" dirty="0"/>
              <a:t>IBM security report: company fully utilize AI spend average $3.81 million less than those without it</a:t>
            </a:r>
          </a:p>
          <a:p>
            <a:pPr marL="628650" lvl="1" indent="-171450">
              <a:buFont typeface="Arial" panose="020B0604020202020204" pitchFamily="34" charset="0"/>
              <a:buChar char="•"/>
            </a:pPr>
            <a:r>
              <a:rPr lang="en-US" dirty="0"/>
              <a:t>Biggest cost mitigation</a:t>
            </a:r>
          </a:p>
          <a:p>
            <a:pPr marL="171450" lvl="0" indent="-171450">
              <a:buFont typeface="Arial" panose="020B0604020202020204" pitchFamily="34" charset="0"/>
              <a:buChar char="•"/>
            </a:pPr>
            <a:r>
              <a:rPr lang="en-US" sz="1800" dirty="0"/>
              <a:t>AI is able to detect phishing sites to help reduce human errors as well		</a:t>
            </a:r>
          </a:p>
          <a:p>
            <a:pPr marL="171450" lvl="0" indent="-171450">
              <a:buFont typeface="Arial" panose="020B0604020202020204" pitchFamily="34" charset="0"/>
              <a:buChar char="•"/>
            </a:pPr>
            <a:r>
              <a:rPr lang="en-US" sz="1800" dirty="0"/>
              <a:t>How the information in figure relates to attack</a:t>
            </a:r>
          </a:p>
          <a:p>
            <a:pPr marL="628650" lvl="1" indent="-171450">
              <a:buFont typeface="Arial" panose="020B0604020202020204" pitchFamily="34" charset="0"/>
              <a:buChar char="•"/>
            </a:pPr>
            <a:r>
              <a:rPr lang="en-US" sz="1800" dirty="0"/>
              <a:t>Major data breaches happen through network loopholes </a:t>
            </a:r>
          </a:p>
          <a:p>
            <a:pPr marL="628650" lvl="1" indent="-171450">
              <a:buFont typeface="Arial" panose="020B0604020202020204" pitchFamily="34" charset="0"/>
              <a:buChar char="•"/>
            </a:pPr>
            <a:r>
              <a:rPr lang="en-US" sz="1800" dirty="0"/>
              <a:t>Makes sense AI is used most in network security and data security</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1331980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breach are scary because it affect millions of people, they cost a lot of money. But there are several approaches to get prepared and to prevent data breaches from happening. </a:t>
            </a:r>
          </a:p>
          <a:p>
            <a:pPr marL="171450" indent="-171450">
              <a:buFontTx/>
              <a:buChar char="-"/>
            </a:pPr>
            <a:r>
              <a:rPr lang="en-US" dirty="0"/>
              <a:t>Reduce human errors with training and policies-&gt; prevent from source</a:t>
            </a:r>
          </a:p>
          <a:p>
            <a:pPr marL="171450" indent="-171450">
              <a:buFontTx/>
              <a:buChar char="-"/>
            </a:pPr>
            <a:r>
              <a:rPr lang="en-US" dirty="0"/>
              <a:t>Strong security system -&gt; fewer potential loopholes and weaknesses</a:t>
            </a:r>
          </a:p>
          <a:p>
            <a:pPr marL="171450" indent="-171450">
              <a:buFontTx/>
              <a:buChar char="-"/>
            </a:pPr>
            <a:r>
              <a:rPr lang="en-US" dirty="0"/>
              <a:t>Detect and contain quickly to minimize loss using automated AI</a:t>
            </a: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a:p>
        </p:txBody>
      </p:sp>
    </p:spTree>
    <p:extLst>
      <p:ext uri="{BB962C8B-B14F-4D97-AF65-F5344CB8AC3E}">
        <p14:creationId xmlns:p14="http://schemas.microsoft.com/office/powerpoint/2010/main" val="151324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3460473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If</a:t>
            </a:r>
            <a:r>
              <a:rPr lang="en-US" baseline="0" dirty="0">
                <a:latin typeface="Arial" charset="0"/>
                <a:ea typeface="ＭＳ Ｐゴシック" charset="-128"/>
                <a:cs typeface="ＭＳ Ｐゴシック" charset="-128"/>
              </a:rPr>
              <a:t> there’s time and we didn’t already l</a:t>
            </a:r>
            <a:r>
              <a:rPr lang="en-US" dirty="0">
                <a:latin typeface="Arial" charset="0"/>
                <a:ea typeface="ＭＳ Ｐゴシック" charset="-128"/>
                <a:cs typeface="ＭＳ Ｐゴシック" charset="-128"/>
              </a:rPr>
              <a:t>ook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Find out what your DNA says about you and your family.</a:t>
            </a:r>
            <a:endParaRPr lang="en-US" b="0" dirty="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t>https://www.23andme.com/</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Jimmy Kimmel Live – What is your password? (2:49)</a:t>
            </a:r>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t>https://</a:t>
            </a:r>
            <a:r>
              <a:rPr lang="en-US" b="0" dirty="0" err="1"/>
              <a:t>www.youtube.com</a:t>
            </a:r>
            <a:r>
              <a:rPr lang="en-US" b="0" dirty="0"/>
              <a:t>/</a:t>
            </a:r>
            <a:r>
              <a:rPr lang="en-US" b="0" dirty="0" err="1"/>
              <a:t>watch?v</a:t>
            </a:r>
            <a:r>
              <a:rPr lang="en-US" b="0" dirty="0"/>
              <a:t>=</a:t>
            </a:r>
            <a:r>
              <a:rPr lang="en-US" b="0" dirty="0" err="1"/>
              <a:t>opRMrEfAIiI</a:t>
            </a:r>
            <a:endParaRPr lang="en-US" b="0" dirty="0"/>
          </a:p>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1218422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pitchFamily="-109" charset="0"/>
                <a:ea typeface="ＭＳ Ｐゴシック" pitchFamily="-109" charset="-128"/>
                <a:cs typeface="ＭＳ Ｐゴシック" pitchFamily="-109" charset="-128"/>
              </a:rPr>
              <a:t>Not needed this time:</a:t>
            </a:r>
          </a:p>
          <a:p>
            <a:pPr marL="171450" marR="0" indent="-171450" algn="l" defTabSz="457200" rtl="0" eaLnBrk="1" fontAlgn="auto" latinLnBrk="0" hangingPunct="1">
              <a:lnSpc>
                <a:spcPct val="100000"/>
              </a:lnSpc>
              <a:spcBef>
                <a:spcPts val="0"/>
              </a:spcBef>
              <a:spcAft>
                <a:spcPts val="0"/>
              </a:spcAft>
              <a:buClrTx/>
              <a:buSzTx/>
              <a:buFont typeface="Arial" charset="0"/>
              <a:buChar char="•"/>
              <a:tabLst/>
              <a:defRPr/>
            </a:pPr>
            <a:r>
              <a:rPr lang="en-US" dirty="0"/>
              <a:t>Address email to entire course staff for quickest response time</a:t>
            </a:r>
            <a:endParaRPr lang="en-US" dirty="0">
              <a:latin typeface="Arial" pitchFamily="-109" charset="0"/>
              <a:ea typeface="ＭＳ Ｐゴシック" pitchFamily="-109" charset="-128"/>
              <a:cs typeface="ＭＳ Ｐゴシック" pitchFamily="-109" charset="-128"/>
            </a:endParaRPr>
          </a:p>
          <a:p>
            <a:pPr marL="171450" indent="-171450" eaLnBrk="1" hangingPunct="1">
              <a:buFont typeface="Arial"/>
              <a:buChar char="•"/>
            </a:pPr>
            <a:r>
              <a:rPr lang="en-US" dirty="0">
                <a:latin typeface="Arial" pitchFamily="-109" charset="0"/>
                <a:ea typeface="ＭＳ Ｐゴシック" pitchFamily="-109" charset="-128"/>
                <a:cs typeface="ＭＳ Ｐゴシック" pitchFamily="-109" charset="-128"/>
              </a:rPr>
              <a:t>Do not change the format, footers,</a:t>
            </a:r>
            <a:r>
              <a:rPr lang="en-US" baseline="0" dirty="0">
                <a:latin typeface="Arial" pitchFamily="-109" charset="0"/>
                <a:ea typeface="ＭＳ Ｐゴシック" pitchFamily="-109" charset="-128"/>
                <a:cs typeface="ＭＳ Ｐゴシック" pitchFamily="-109" charset="-128"/>
              </a:rPr>
              <a:t> etc. in the template slides.</a:t>
            </a:r>
          </a:p>
          <a:p>
            <a:pPr marL="171450" indent="-171450" eaLnBrk="1" hangingPunct="1">
              <a:buFont typeface="Arial"/>
              <a:buChar char="•"/>
            </a:pPr>
            <a:r>
              <a:rPr lang="en-US" baseline="0" dirty="0">
                <a:latin typeface="Arial" pitchFamily="-109" charset="0"/>
                <a:ea typeface="ＭＳ Ｐゴシック" pitchFamily="-109" charset="-128"/>
                <a:cs typeface="ＭＳ Ｐゴシック" pitchFamily="-109" charset="-128"/>
              </a:rPr>
              <a:t>Paper writing process: Sources </a:t>
            </a:r>
            <a:r>
              <a:rPr lang="en-US" baseline="0" dirty="0">
                <a:latin typeface="Arial" pitchFamily="-109" charset="0"/>
                <a:ea typeface="ＭＳ Ｐゴシック" pitchFamily="-109" charset="-128"/>
                <a:cs typeface="ＭＳ Ｐゴシック" pitchFamily="-109" charset="-128"/>
                <a:sym typeface="Wingdings"/>
              </a:rPr>
              <a:t></a:t>
            </a:r>
            <a:r>
              <a:rPr lang="en-US" baseline="0" dirty="0">
                <a:latin typeface="Arial" pitchFamily="-109" charset="0"/>
                <a:ea typeface="ＭＳ Ｐゴシック" pitchFamily="-109" charset="-128"/>
                <a:cs typeface="ＭＳ Ｐゴシック" pitchFamily="-109" charset="-128"/>
              </a:rPr>
              <a:t> Notes </a:t>
            </a:r>
            <a:r>
              <a:rPr lang="en-US" baseline="0" dirty="0">
                <a:latin typeface="Arial" pitchFamily="-109" charset="0"/>
                <a:ea typeface="ＭＳ Ｐゴシック" pitchFamily="-109" charset="-128"/>
                <a:cs typeface="ＭＳ Ｐゴシック" pitchFamily="-109" charset="-128"/>
                <a:sym typeface="Wingdings"/>
              </a:rPr>
              <a:t> Conclusion  Argument  Counter Point  Response</a:t>
            </a:r>
          </a:p>
          <a:p>
            <a:pPr marL="171450" indent="-171450" eaLnBrk="1" hangingPunct="1">
              <a:buFont typeface="Arial"/>
              <a:buChar char="•"/>
            </a:pPr>
            <a:r>
              <a:rPr lang="en-US" dirty="0"/>
              <a:t>Turn extra credit paper in on myWPI/Canvas and hard copy in class like regular papers</a:t>
            </a:r>
          </a:p>
          <a:p>
            <a:pPr marL="171450" indent="-171450" eaLnBrk="1" hangingPunct="1">
              <a:buFont typeface="Arial"/>
              <a:buChar char="•"/>
            </a:pPr>
            <a:r>
              <a:rPr lang="en-US" dirty="0"/>
              <a:t>Use Presentation Guidelines on course web site</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dirty="0"/>
              <a:t>Use paper and presentation templates</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dirty="0"/>
              <a:t>Keep topics inside the course scope: Computing + Society</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1831890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r>
              <a:rPr lang="en-US" baseline="0" dirty="0"/>
              <a:t> –</a:t>
            </a:r>
            <a:r>
              <a:rPr lang="en-US" dirty="0"/>
              <a:t> Accessed 2014-04-14</a:t>
            </a:r>
          </a:p>
          <a:p>
            <a:r>
              <a:rPr lang="en-US" dirty="0"/>
              <a:t>Everyone pick the category they identify most with.</a:t>
            </a:r>
          </a:p>
          <a:p>
            <a:r>
              <a:rPr lang="en-US" dirty="0"/>
              <a:t>Share reasons why.</a:t>
            </a:r>
          </a:p>
          <a:p>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Jimmy Kimmel Live – What is your password? (2:49)</a:t>
            </a:r>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t>https://</a:t>
            </a:r>
            <a:r>
              <a:rPr lang="en-US" b="0" dirty="0" err="1"/>
              <a:t>www.youtube.com</a:t>
            </a:r>
            <a:r>
              <a:rPr lang="en-US" b="0" dirty="0"/>
              <a:t>/</a:t>
            </a:r>
            <a:r>
              <a:rPr lang="en-US" b="0" dirty="0" err="1"/>
              <a:t>watch?v</a:t>
            </a:r>
            <a:r>
              <a:rPr lang="en-US" b="0" dirty="0"/>
              <a:t>=</a:t>
            </a:r>
            <a:r>
              <a:rPr lang="en-US" b="0" dirty="0" err="1"/>
              <a:t>opRMrEfAIiI</a:t>
            </a:r>
            <a:endParaRPr lang="en-US" b="0"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Find out what your DNA says about you and your family.</a:t>
            </a:r>
            <a:endParaRPr lang="en-US" b="0" dirty="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t>https://www.23andme.com/</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t>https://</a:t>
            </a:r>
            <a:r>
              <a:rPr lang="en-US" b="0" dirty="0" err="1"/>
              <a:t>motherboard.vice.com</a:t>
            </a:r>
            <a:r>
              <a:rPr lang="en-US" b="0" dirty="0"/>
              <a:t>/</a:t>
            </a:r>
            <a:r>
              <a:rPr lang="en-US" b="0" dirty="0" err="1"/>
              <a:t>en_us</a:t>
            </a:r>
            <a:r>
              <a:rPr lang="en-US" b="0" dirty="0"/>
              <a:t>/article/xwkaz3/23andme-sold-access-to-your-dna-library-to-big-pharma-but-you-can-opt-out?utm_source=</a:t>
            </a:r>
            <a:r>
              <a:rPr lang="en-US" b="0" dirty="0" err="1"/>
              <a:t>vicefbus</a:t>
            </a:r>
            <a:endParaRPr lang="en-US" b="0"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itchFamily="-109" charset="0"/>
                <a:ea typeface="ＭＳ Ｐゴシック" pitchFamily="-109" charset="-128"/>
                <a:cs typeface="ＭＳ Ｐゴシック" pitchFamily="-109" charset="-128"/>
              </a:rPr>
              <a:t>Morgan Lee write up 2021-09-13:</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“Facial recognition technology has begun to see widespread adoption in modern law enforcement, with applications in physical &amp; digital security, as well as identifying potential suspects. Critics of the technology argue that passive facial recognition technology violates privacy rights of individuals, while its proponents emphasize its positive uses in preventing and detecting crime. There are currently 12 state-level bills which propose limits or bans on the use of facial recognition technologies by government agencies, with several local bans (including ones in Boston, Brookline, and Cambridge) already in place. Should the United States implement a national ban on the use of facial recognition technology by law enforcement?”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latin typeface="Arial" pitchFamily="-109" charset="0"/>
              <a:ea typeface="ＭＳ Ｐゴシック" pitchFamily="-109" charset="-128"/>
              <a:cs typeface="ＭＳ Ｐゴシック" pitchFamily="-109" charset="-128"/>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itchFamily="-109" charset="0"/>
                <a:ea typeface="ＭＳ Ｐゴシック" pitchFamily="-109" charset="-128"/>
                <a:cs typeface="ＭＳ Ｐゴシック" pitchFamily="-109" charset="-128"/>
              </a:rPr>
              <a:t>Previous Debates:</a:t>
            </a:r>
          </a:p>
          <a:p>
            <a:pPr marL="457200" indent="-457200">
              <a:buFont typeface="+mj-lt"/>
              <a:buAutoNum type="arabicPeriod"/>
            </a:pPr>
            <a:r>
              <a:rPr lang="en-US" dirty="0"/>
              <a:t>Should law require you to use an official ID for Internet access?</a:t>
            </a:r>
          </a:p>
          <a:p>
            <a:pPr marL="457200" indent="-457200">
              <a:buFont typeface="+mj-lt"/>
              <a:buAutoNum type="arabicPeriod"/>
            </a:pPr>
            <a:r>
              <a:rPr lang="en-US" dirty="0"/>
              <a:t>Is a National ID System a good thing?</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Data breach: intentional or unintentional release of secure or confidential information to an untrusted environment</a:t>
            </a:r>
          </a:p>
          <a:p>
            <a:pPr marL="285750" indent="-2857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Incident of yahoo, 3 billion accounts – leakage of name, number, dates of birth, security questions and answers, passwords</a:t>
            </a:r>
          </a:p>
          <a:p>
            <a:pPr marL="285750" indent="-2857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For Individual: information (as listed in slide) can be used for blackmailing or be used to access bank account</a:t>
            </a:r>
          </a:p>
          <a:p>
            <a:pPr marL="285750" indent="-2857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Company: stock value drop, lose customer trust, 75.7% studies shown breaches impact financial most</a:t>
            </a:r>
          </a:p>
          <a:p>
            <a:pPr marL="285750" indent="-2857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Government: national security, weapons, spy lists might lead to war</a:t>
            </a:r>
          </a:p>
          <a:p>
            <a:pPr marL="285750" indent="-2857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Figure on the right, average total cost of a data breach globally over the years. US has the highest average cost for data breach.</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4213743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cybercriminals succeed in a data breach:</a:t>
            </a:r>
          </a:p>
          <a:p>
            <a:pPr marL="628650" lvl="1" indent="-171450">
              <a:buFont typeface="Arial" panose="020B0604020202020204" pitchFamily="34" charset="0"/>
              <a:buChar char="•"/>
            </a:pPr>
            <a:r>
              <a:rPr lang="en-US" dirty="0"/>
              <a:t>Step 1: Research: find weakness in security</a:t>
            </a:r>
          </a:p>
          <a:p>
            <a:pPr marL="628650" lvl="1" indent="-171450">
              <a:buFont typeface="Arial" panose="020B0604020202020204" pitchFamily="34" charset="0"/>
              <a:buChar char="•"/>
            </a:pPr>
            <a:r>
              <a:rPr lang="en-US" dirty="0"/>
              <a:t>Step 2: Network/Social Attack: </a:t>
            </a:r>
          </a:p>
          <a:p>
            <a:pPr marL="1085850" lvl="2" indent="-171450">
              <a:buFont typeface="Arial" panose="020B0604020202020204" pitchFamily="34" charset="0"/>
              <a:buChar char="•"/>
            </a:pPr>
            <a:r>
              <a:rPr lang="en-US" dirty="0"/>
              <a:t>network – use loophole in infrastructure, system, applications to infiltrate network; </a:t>
            </a:r>
          </a:p>
          <a:p>
            <a:pPr marL="1085850" lvl="2" indent="-171450">
              <a:buFont typeface="Arial" panose="020B0604020202020204" pitchFamily="34" charset="0"/>
              <a:buChar char="•"/>
            </a:pPr>
            <a:r>
              <a:rPr lang="en-US" dirty="0"/>
              <a:t>social – trick/bait employee into giving access to company’s network</a:t>
            </a:r>
          </a:p>
          <a:p>
            <a:pPr marL="628650" lvl="1" indent="-171450">
              <a:buFont typeface="Arial" panose="020B0604020202020204" pitchFamily="34" charset="0"/>
              <a:buChar char="•"/>
            </a:pPr>
            <a:r>
              <a:rPr lang="en-US" dirty="0"/>
              <a:t>Step 3: Exfiltration: once getting in, attack network, find and extract confidential company data</a:t>
            </a:r>
          </a:p>
          <a:p>
            <a:pPr marL="171450" indent="-171450">
              <a:buFont typeface="Arial" panose="020B0604020202020204" pitchFamily="34" charset="0"/>
              <a:buChar char="•"/>
            </a:pPr>
            <a:r>
              <a:rPr lang="en-US" dirty="0"/>
              <a:t>Study in 2012 concluded that “Breaches associated … (quote in slide)” -&gt; more social attacks than network attacks</a:t>
            </a:r>
          </a:p>
          <a:p>
            <a:pPr marL="171450" indent="-171450">
              <a:buFont typeface="Arial" panose="020B0604020202020204" pitchFamily="34" charset="0"/>
              <a:buChar char="•"/>
            </a:pPr>
            <a:r>
              <a:rPr lang="en-US" dirty="0"/>
              <a:t>Pie chart: malicious attack cause 3% of breaches, while human error 65%</a:t>
            </a:r>
          </a:p>
          <a:p>
            <a:pPr marL="171450" indent="-171450">
              <a:buFont typeface="Arial" panose="020B0604020202020204" pitchFamily="34" charset="0"/>
              <a:buChar char="•"/>
            </a:pPr>
            <a:r>
              <a:rPr lang="en-US" dirty="0"/>
              <a:t>Human error includes weak password, misuse of company workstations, lack of computer knowledge, or bad behaviors</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3154911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Lack of awareness is a key factor that leads to human errors. </a:t>
            </a:r>
          </a:p>
          <a:p>
            <a:pPr marL="171450" indent="-171450">
              <a:buFont typeface="Arial" panose="020B0604020202020204" pitchFamily="34" charset="0"/>
              <a:buChar char="•"/>
            </a:pPr>
            <a:r>
              <a:rPr lang="en-US" dirty="0"/>
              <a:t>Company can train their employees, reduce human errors, reduce chances for data breaches</a:t>
            </a:r>
          </a:p>
          <a:p>
            <a:pPr marL="171450" indent="-171450">
              <a:buFont typeface="Arial" panose="020B0604020202020204" pitchFamily="34" charset="0"/>
              <a:buChar char="•"/>
            </a:pPr>
            <a:r>
              <a:rPr lang="en-US" dirty="0"/>
              <a:t>Training: </a:t>
            </a:r>
            <a:r>
              <a:rPr lang="en-US" sz="1800" dirty="0">
                <a:effectLst/>
                <a:latin typeface="Calibri" panose="020F0502020204030204" pitchFamily="34" charset="0"/>
                <a:ea typeface="DengXian" panose="02010600030101010101" pitchFamily="2" charset="-122"/>
                <a:cs typeface="Times New Roman" panose="02020603050405020304" pitchFamily="18" charset="0"/>
              </a:rPr>
              <a:t>the importance of encrypted emails, strong passwords, don’t misuse work emails, don’t click on suspicious links, don’t browse unsafe websites, etc.</a:t>
            </a:r>
          </a:p>
          <a:p>
            <a:pPr marL="17145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Action research: 16 employees of a company that develops application for electronic information processing</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9 reported better awareness of encrypted emails</a:t>
            </a:r>
          </a:p>
          <a:p>
            <a:pPr marL="628650" lvl="1"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11 reported better understanding of security</a:t>
            </a:r>
          </a:p>
          <a:p>
            <a:pPr marL="17145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Company can develop policies on internet usage to enforce employees and policies on only retaining data for a short period</a:t>
            </a:r>
          </a:p>
          <a:p>
            <a:pPr marL="171450" indent="-171450">
              <a:buFont typeface="Arial" panose="020B0604020202020204" pitchFamily="34" charset="0"/>
              <a:buChar char="•"/>
            </a:pPr>
            <a:r>
              <a:rPr lang="en-US" sz="1800" dirty="0">
                <a:effectLst/>
                <a:latin typeface="Calibri" panose="020F0502020204030204" pitchFamily="34" charset="0"/>
                <a:ea typeface="DengXian" panose="02010600030101010101" pitchFamily="2" charset="-122"/>
                <a:cs typeface="Times New Roman" panose="02020603050405020304" pitchFamily="18" charset="0"/>
              </a:rPr>
              <a:t>Developing a restrict access hierarchies can help reduce vulnerabilities</a:t>
            </a:r>
          </a:p>
          <a:p>
            <a:pPr marL="628650" lvl="1" indent="-171450">
              <a:buFont typeface="Arial" panose="020B0604020202020204" pitchFamily="34" charset="0"/>
              <a:buChar char="•"/>
            </a:pPr>
            <a:r>
              <a:rPr lang="en-US" dirty="0">
                <a:effectLst/>
                <a:latin typeface="Calibri" panose="020F0502020204030204" pitchFamily="34" charset="0"/>
                <a:ea typeface="DengXian" panose="02010600030101010101" pitchFamily="2" charset="-122"/>
                <a:cs typeface="Times New Roman" panose="02020603050405020304" pitchFamily="18" charset="0"/>
              </a:rPr>
              <a:t>1000 people -&gt; 10 people reduce 99% vulnerabilities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3908756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2020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2020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2020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2020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2020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sk-SK"/>
              <a:t>© 2020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sk-SK"/>
              <a:t>© 2020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sk-SK"/>
              <a:t>© 2020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3"/>
          <p:cNvSpPr>
            <a:spLocks noGrp="1"/>
          </p:cNvSpPr>
          <p:nvPr>
            <p:ph type="ftr" sz="quarter" idx="11"/>
          </p:nvPr>
        </p:nvSpPr>
        <p:spPr>
          <a:xfrm>
            <a:off x="0" y="4997196"/>
            <a:ext cx="5562600" cy="146304"/>
          </a:xfrm>
        </p:spPr>
        <p:txBody>
          <a:bodyPr/>
          <a:lstStyle/>
          <a:p>
            <a:r>
              <a:rPr lang="sk-SK"/>
              <a:t>© 2020 Keith A. Pray</a:t>
            </a:r>
            <a:endParaRPr lang="en-US"/>
          </a:p>
        </p:txBody>
      </p:sp>
      <p:sp>
        <p:nvSpPr>
          <p:cNvPr id="3" name="Slide Number Placeholder 4"/>
          <p:cNvSpPr>
            <a:spLocks noGrp="1"/>
          </p:cNvSpPr>
          <p:nvPr>
            <p:ph type="sldNum" sz="quarter" idx="12"/>
          </p:nvPr>
        </p:nvSpPr>
        <p:spPr>
          <a:xfrm>
            <a:off x="8519160" y="4997196"/>
            <a:ext cx="624840" cy="146304"/>
          </a:xfrm>
        </p:spPr>
        <p:txBody>
          <a:bodyPr/>
          <a:lstStyle/>
          <a:p>
            <a:fld id="{A2A17EAB-8B51-5C40-8776-6683E51FA7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2020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youtube.com/watch?v=opRMrEfAIiI"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canvas.wpi.edu/courses/23995/groups#tab-6898"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pPr algn="l"/>
            <a:r>
              <a:rPr lang="en-US" dirty="0"/>
              <a:t>Class 6</a:t>
            </a:r>
            <a:br>
              <a:rPr lang="en-US"/>
            </a:br>
            <a:r>
              <a:rPr lang="en-US"/>
              <a:t>Information Privacy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1 – Training / policies</a:t>
            </a:r>
          </a:p>
        </p:txBody>
      </p:sp>
      <p:sp>
        <p:nvSpPr>
          <p:cNvPr id="3" name="Content Placeholder 2"/>
          <p:cNvSpPr>
            <a:spLocks noGrp="1"/>
          </p:cNvSpPr>
          <p:nvPr>
            <p:ph sz="half" idx="1"/>
          </p:nvPr>
        </p:nvSpPr>
        <p:spPr>
          <a:xfrm>
            <a:off x="450661" y="1240702"/>
            <a:ext cx="4340306" cy="3679136"/>
          </a:xfrm>
        </p:spPr>
        <p:txBody>
          <a:bodyPr>
            <a:normAutofit/>
          </a:bodyPr>
          <a:lstStyle/>
          <a:p>
            <a:r>
              <a:rPr lang="en-US" dirty="0"/>
              <a:t>In an action study on 16 employees [5]:   </a:t>
            </a:r>
          </a:p>
          <a:p>
            <a:r>
              <a:rPr lang="en-US" b="1" dirty="0">
                <a:solidFill>
                  <a:srgbClr val="FFFF00"/>
                </a:solidFill>
              </a:rPr>
              <a:t>9</a:t>
            </a:r>
            <a:r>
              <a:rPr lang="en-US" dirty="0"/>
              <a:t> reported that they are aware of the importance of email                           encryption</a:t>
            </a:r>
          </a:p>
          <a:p>
            <a:r>
              <a:rPr lang="en-US" b="1" dirty="0">
                <a:solidFill>
                  <a:srgbClr val="FFFF00"/>
                </a:solidFill>
              </a:rPr>
              <a:t>11</a:t>
            </a:r>
            <a:r>
              <a:rPr lang="en-US" dirty="0"/>
              <a:t> showed a better	 understanding of	                            internet system		             security</a:t>
            </a:r>
          </a:p>
          <a:p>
            <a:r>
              <a:rPr lang="en-US" dirty="0"/>
              <a:t>Policy on internet                                              usage and data storage</a:t>
            </a:r>
          </a:p>
          <a:p>
            <a:r>
              <a:rPr lang="en-US" dirty="0"/>
              <a:t>Restrict access: 1000 -&gt; 10</a:t>
            </a:r>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10</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pic>
        <p:nvPicPr>
          <p:cNvPr id="13" name="Picture 12" descr="A picture containing text&#10;&#10;Description automatically generated">
            <a:extLst>
              <a:ext uri="{FF2B5EF4-FFF2-40B4-BE49-F238E27FC236}">
                <a16:creationId xmlns:a16="http://schemas.microsoft.com/office/drawing/2014/main" id="{15CBD875-B552-4442-A45E-078687AC5C56}"/>
              </a:ext>
            </a:extLst>
          </p:cNvPr>
          <p:cNvPicPr>
            <a:picLocks noChangeAspect="1"/>
          </p:cNvPicPr>
          <p:nvPr/>
        </p:nvPicPr>
        <p:blipFill>
          <a:blip r:embed="rId3"/>
          <a:stretch>
            <a:fillRect/>
          </a:stretch>
        </p:blipFill>
        <p:spPr>
          <a:xfrm>
            <a:off x="6020648" y="690501"/>
            <a:ext cx="2179683" cy="1477278"/>
          </a:xfrm>
          <a:prstGeom prst="rect">
            <a:avLst/>
          </a:prstGeom>
        </p:spPr>
      </p:pic>
      <p:pic>
        <p:nvPicPr>
          <p:cNvPr id="17" name="Picture 16" descr="A picture containing text&#10;&#10;Description automatically generated">
            <a:extLst>
              <a:ext uri="{FF2B5EF4-FFF2-40B4-BE49-F238E27FC236}">
                <a16:creationId xmlns:a16="http://schemas.microsoft.com/office/drawing/2014/main" id="{C0EBBC0D-BBC1-456B-8F71-AC6CF828718E}"/>
              </a:ext>
            </a:extLst>
          </p:cNvPr>
          <p:cNvPicPr>
            <a:picLocks noChangeAspect="1"/>
          </p:cNvPicPr>
          <p:nvPr/>
        </p:nvPicPr>
        <p:blipFill>
          <a:blip r:embed="rId4"/>
          <a:stretch>
            <a:fillRect/>
          </a:stretch>
        </p:blipFill>
        <p:spPr>
          <a:xfrm>
            <a:off x="2882980" y="2271194"/>
            <a:ext cx="6199761" cy="2665897"/>
          </a:xfrm>
          <a:prstGeom prst="rect">
            <a:avLst/>
          </a:prstGeom>
        </p:spPr>
      </p:pic>
    </p:spTree>
    <p:extLst>
      <p:ext uri="{BB962C8B-B14F-4D97-AF65-F5344CB8AC3E}">
        <p14:creationId xmlns:p14="http://schemas.microsoft.com/office/powerpoint/2010/main" val="1803410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4096"/>
            <a:ext cx="7772400" cy="914400"/>
          </a:xfrm>
        </p:spPr>
        <p:txBody>
          <a:bodyPr>
            <a:noAutofit/>
          </a:bodyPr>
          <a:lstStyle/>
          <a:p>
            <a:pPr>
              <a:lnSpc>
                <a:spcPct val="100000"/>
              </a:lnSpc>
              <a:spcBef>
                <a:spcPts val="600"/>
              </a:spcBef>
            </a:pPr>
            <a:r>
              <a:rPr lang="en-US" sz="2800" dirty="0"/>
              <a:t>Method 2 – strong security system</a:t>
            </a:r>
            <a:br>
              <a:rPr lang="en-US" sz="2800" dirty="0"/>
            </a:br>
            <a:r>
              <a:rPr lang="en-US" sz="2800" dirty="0"/>
              <a:t>(Firewall &amp; vpn)</a:t>
            </a:r>
          </a:p>
        </p:txBody>
      </p:sp>
      <p:sp>
        <p:nvSpPr>
          <p:cNvPr id="3" name="Content Placeholder 2"/>
          <p:cNvSpPr>
            <a:spLocks noGrp="1"/>
          </p:cNvSpPr>
          <p:nvPr>
            <p:ph sz="half" idx="1"/>
          </p:nvPr>
        </p:nvSpPr>
        <p:spPr>
          <a:xfrm>
            <a:off x="597023" y="1521227"/>
            <a:ext cx="2922834" cy="3352800"/>
          </a:xfrm>
        </p:spPr>
        <p:txBody>
          <a:bodyPr/>
          <a:lstStyle/>
          <a:p>
            <a:r>
              <a:rPr lang="en-US" dirty="0"/>
              <a:t>Domain Name System (DNS) Firewall </a:t>
            </a:r>
          </a:p>
          <a:p>
            <a:r>
              <a:rPr lang="en-US" dirty="0"/>
              <a:t>Could prevent </a:t>
            </a:r>
            <a:r>
              <a:rPr lang="en-US" b="1" dirty="0">
                <a:solidFill>
                  <a:srgbClr val="FFFF00"/>
                </a:solidFill>
              </a:rPr>
              <a:t>33% </a:t>
            </a:r>
            <a:r>
              <a:rPr lang="en-US" dirty="0"/>
              <a:t>of data breach [6]</a:t>
            </a:r>
          </a:p>
          <a:p>
            <a:r>
              <a:rPr lang="en-US" dirty="0"/>
              <a:t>“Might have prevented </a:t>
            </a:r>
            <a:r>
              <a:rPr lang="en-US" b="1" dirty="0">
                <a:solidFill>
                  <a:srgbClr val="FFFF00"/>
                </a:solidFill>
              </a:rPr>
              <a:t>$10 billion </a:t>
            </a:r>
            <a:r>
              <a:rPr lang="en-US" dirty="0"/>
              <a:t>in data breach loss from the 11,000 incidents in the past five years.” [6]</a:t>
            </a:r>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11</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grpSp>
        <p:nvGrpSpPr>
          <p:cNvPr id="8" name="Group 7">
            <a:extLst>
              <a:ext uri="{FF2B5EF4-FFF2-40B4-BE49-F238E27FC236}">
                <a16:creationId xmlns:a16="http://schemas.microsoft.com/office/drawing/2014/main" id="{C518CC1A-BFC9-4BE8-A390-EBA773F34FDE}"/>
              </a:ext>
            </a:extLst>
          </p:cNvPr>
          <p:cNvGrpSpPr/>
          <p:nvPr/>
        </p:nvGrpSpPr>
        <p:grpSpPr>
          <a:xfrm>
            <a:off x="3357831" y="1295014"/>
            <a:ext cx="5682726" cy="3559426"/>
            <a:chOff x="3357831" y="1289190"/>
            <a:chExt cx="5682726" cy="3559426"/>
          </a:xfrm>
        </p:grpSpPr>
        <p:pic>
          <p:nvPicPr>
            <p:cNvPr id="11" name="Picture 10">
              <a:extLst>
                <a:ext uri="{FF2B5EF4-FFF2-40B4-BE49-F238E27FC236}">
                  <a16:creationId xmlns:a16="http://schemas.microsoft.com/office/drawing/2014/main" id="{0AB4C949-833A-47C7-8779-0279A20273D1}"/>
                </a:ext>
              </a:extLst>
            </p:cNvPr>
            <p:cNvPicPr>
              <a:picLocks noChangeAspect="1"/>
            </p:cNvPicPr>
            <p:nvPr/>
          </p:nvPicPr>
          <p:blipFill>
            <a:blip r:embed="rId3"/>
            <a:stretch>
              <a:fillRect/>
            </a:stretch>
          </p:blipFill>
          <p:spPr>
            <a:xfrm>
              <a:off x="3357831" y="1289190"/>
              <a:ext cx="5682726" cy="2933681"/>
            </a:xfrm>
            <a:prstGeom prst="rect">
              <a:avLst/>
            </a:prstGeom>
          </p:spPr>
        </p:pic>
        <p:sp>
          <p:nvSpPr>
            <p:cNvPr id="12" name="TextBox 11">
              <a:extLst>
                <a:ext uri="{FF2B5EF4-FFF2-40B4-BE49-F238E27FC236}">
                  <a16:creationId xmlns:a16="http://schemas.microsoft.com/office/drawing/2014/main" id="{B32E745D-C4B0-459C-BD10-2E461B39D134}"/>
                </a:ext>
              </a:extLst>
            </p:cNvPr>
            <p:cNvSpPr txBox="1"/>
            <p:nvPr/>
          </p:nvSpPr>
          <p:spPr>
            <a:xfrm>
              <a:off x="3855510" y="4506984"/>
              <a:ext cx="4850310" cy="341632"/>
            </a:xfrm>
            <a:prstGeom prst="rect">
              <a:avLst/>
            </a:prstGeom>
            <a:noFill/>
          </p:spPr>
          <p:txBody>
            <a:bodyPr wrap="square" rtlCol="0">
              <a:spAutoFit/>
            </a:bodyPr>
            <a:lstStyle/>
            <a:p>
              <a:pPr>
                <a:lnSpc>
                  <a:spcPct val="90000"/>
                </a:lnSpc>
              </a:pPr>
              <a:r>
                <a:rPr lang="en-US" dirty="0"/>
                <a:t>VPN Server Behind the Firewall on the Internet</a:t>
              </a:r>
            </a:p>
          </p:txBody>
        </p:sp>
        <p:sp>
          <p:nvSpPr>
            <p:cNvPr id="13" name="TextBox 12">
              <a:extLst>
                <a:ext uri="{FF2B5EF4-FFF2-40B4-BE49-F238E27FC236}">
                  <a16:creationId xmlns:a16="http://schemas.microsoft.com/office/drawing/2014/main" id="{C394F77C-659B-4849-BD29-3A595F5442A0}"/>
                </a:ext>
              </a:extLst>
            </p:cNvPr>
            <p:cNvSpPr txBox="1"/>
            <p:nvPr/>
          </p:nvSpPr>
          <p:spPr>
            <a:xfrm>
              <a:off x="5141293" y="4069317"/>
              <a:ext cx="1139372" cy="341632"/>
            </a:xfrm>
            <a:prstGeom prst="rect">
              <a:avLst/>
            </a:prstGeom>
            <a:noFill/>
          </p:spPr>
          <p:txBody>
            <a:bodyPr wrap="square" rtlCol="0">
              <a:spAutoFit/>
            </a:bodyPr>
            <a:lstStyle/>
            <a:p>
              <a:pPr>
                <a:lnSpc>
                  <a:spcPct val="90000"/>
                </a:lnSpc>
              </a:pPr>
              <a:r>
                <a:rPr lang="en-US" dirty="0"/>
                <a:t>Firewall</a:t>
              </a:r>
            </a:p>
          </p:txBody>
        </p:sp>
        <p:sp>
          <p:nvSpPr>
            <p:cNvPr id="14" name="TextBox 13">
              <a:extLst>
                <a:ext uri="{FF2B5EF4-FFF2-40B4-BE49-F238E27FC236}">
                  <a16:creationId xmlns:a16="http://schemas.microsoft.com/office/drawing/2014/main" id="{0171F57D-9DD2-44A4-89CC-ED61F18A9928}"/>
                </a:ext>
              </a:extLst>
            </p:cNvPr>
            <p:cNvSpPr txBox="1"/>
            <p:nvPr/>
          </p:nvSpPr>
          <p:spPr>
            <a:xfrm>
              <a:off x="6280665" y="1449419"/>
              <a:ext cx="1782426" cy="341632"/>
            </a:xfrm>
            <a:prstGeom prst="rect">
              <a:avLst/>
            </a:prstGeom>
            <a:noFill/>
          </p:spPr>
          <p:txBody>
            <a:bodyPr wrap="square" rtlCol="0">
              <a:spAutoFit/>
            </a:bodyPr>
            <a:lstStyle/>
            <a:p>
              <a:pPr>
                <a:lnSpc>
                  <a:spcPct val="90000"/>
                </a:lnSpc>
              </a:pPr>
              <a:r>
                <a:rPr lang="en-US" dirty="0"/>
                <a:t>VPN connection</a:t>
              </a:r>
            </a:p>
          </p:txBody>
        </p:sp>
        <p:sp>
          <p:nvSpPr>
            <p:cNvPr id="15" name="TextBox 14">
              <a:extLst>
                <a:ext uri="{FF2B5EF4-FFF2-40B4-BE49-F238E27FC236}">
                  <a16:creationId xmlns:a16="http://schemas.microsoft.com/office/drawing/2014/main" id="{FD4CAA6D-A87C-4870-AD0F-C28193EF29B4}"/>
                </a:ext>
              </a:extLst>
            </p:cNvPr>
            <p:cNvSpPr txBox="1"/>
            <p:nvPr/>
          </p:nvSpPr>
          <p:spPr>
            <a:xfrm>
              <a:off x="7361574" y="1841070"/>
              <a:ext cx="969626" cy="341632"/>
            </a:xfrm>
            <a:prstGeom prst="rect">
              <a:avLst/>
            </a:prstGeom>
            <a:noFill/>
          </p:spPr>
          <p:txBody>
            <a:bodyPr wrap="square" rtlCol="0">
              <a:spAutoFit/>
            </a:bodyPr>
            <a:lstStyle/>
            <a:p>
              <a:pPr>
                <a:lnSpc>
                  <a:spcPct val="90000"/>
                </a:lnSpc>
              </a:pPr>
              <a:r>
                <a:rPr lang="en-US" dirty="0"/>
                <a:t>Tunnel</a:t>
              </a:r>
            </a:p>
          </p:txBody>
        </p:sp>
        <p:sp>
          <p:nvSpPr>
            <p:cNvPr id="16" name="TextBox 15">
              <a:extLst>
                <a:ext uri="{FF2B5EF4-FFF2-40B4-BE49-F238E27FC236}">
                  <a16:creationId xmlns:a16="http://schemas.microsoft.com/office/drawing/2014/main" id="{DDCEFCDC-2BA9-45FE-8188-18084A4D0041}"/>
                </a:ext>
              </a:extLst>
            </p:cNvPr>
            <p:cNvSpPr txBox="1"/>
            <p:nvPr/>
          </p:nvSpPr>
          <p:spPr>
            <a:xfrm>
              <a:off x="3928553" y="3597672"/>
              <a:ext cx="817618" cy="341632"/>
            </a:xfrm>
            <a:prstGeom prst="rect">
              <a:avLst/>
            </a:prstGeom>
            <a:noFill/>
          </p:spPr>
          <p:txBody>
            <a:bodyPr wrap="square" rtlCol="0">
              <a:spAutoFit/>
            </a:bodyPr>
            <a:lstStyle/>
            <a:p>
              <a:pPr>
                <a:lnSpc>
                  <a:spcPct val="90000"/>
                </a:lnSpc>
              </a:pPr>
              <a:r>
                <a:rPr lang="en-US" dirty="0"/>
                <a:t>DMZ</a:t>
              </a:r>
            </a:p>
          </p:txBody>
        </p:sp>
      </p:grpSp>
    </p:spTree>
    <p:extLst>
      <p:ext uri="{BB962C8B-B14F-4D97-AF65-F5344CB8AC3E}">
        <p14:creationId xmlns:p14="http://schemas.microsoft.com/office/powerpoint/2010/main" val="3479940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3 –detection and containment</a:t>
            </a:r>
          </a:p>
        </p:txBody>
      </p:sp>
      <p:sp>
        <p:nvSpPr>
          <p:cNvPr id="3" name="Content Placeholder 2"/>
          <p:cNvSpPr>
            <a:spLocks noGrp="1"/>
          </p:cNvSpPr>
          <p:nvPr>
            <p:ph sz="half" idx="1"/>
          </p:nvPr>
        </p:nvSpPr>
        <p:spPr>
          <a:xfrm>
            <a:off x="623653" y="1352551"/>
            <a:ext cx="3113845" cy="3352800"/>
          </a:xfrm>
        </p:spPr>
        <p:txBody>
          <a:bodyPr>
            <a:normAutofit lnSpcReduction="10000"/>
          </a:bodyPr>
          <a:lstStyle/>
          <a:p>
            <a:r>
              <a:rPr lang="en-US" b="1" dirty="0">
                <a:solidFill>
                  <a:srgbClr val="FFFF00"/>
                </a:solidFill>
              </a:rPr>
              <a:t>287 days </a:t>
            </a:r>
            <a:r>
              <a:rPr lang="en-US" dirty="0"/>
              <a:t>average time to detect, identify, and contain a data breach [2]</a:t>
            </a:r>
          </a:p>
          <a:p>
            <a:r>
              <a:rPr lang="en-US" dirty="0"/>
              <a:t>Automation and security AI provides biggest cost mitigation</a:t>
            </a:r>
          </a:p>
          <a:p>
            <a:pPr lvl="1"/>
            <a:r>
              <a:rPr lang="en-US" sz="1800" b="1" dirty="0">
                <a:solidFill>
                  <a:srgbClr val="FFFF00"/>
                </a:solidFill>
              </a:rPr>
              <a:t>$3.81 million </a:t>
            </a:r>
            <a:r>
              <a:rPr lang="en-US" sz="1800" dirty="0"/>
              <a:t>less than organizations without it [2]</a:t>
            </a:r>
          </a:p>
          <a:p>
            <a:r>
              <a:rPr lang="en-US" dirty="0"/>
              <a:t>Can detect </a:t>
            </a:r>
            <a:r>
              <a:rPr lang="en-US" b="1" dirty="0">
                <a:solidFill>
                  <a:srgbClr val="FFFF00"/>
                </a:solidFill>
              </a:rPr>
              <a:t>more than 10,000 </a:t>
            </a:r>
            <a:r>
              <a:rPr lang="en-US" dirty="0"/>
              <a:t>active phishing sites [8]</a:t>
            </a:r>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12</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graphicFrame>
        <p:nvGraphicFramePr>
          <p:cNvPr id="14" name="Chart 13">
            <a:extLst>
              <a:ext uri="{FF2B5EF4-FFF2-40B4-BE49-F238E27FC236}">
                <a16:creationId xmlns:a16="http://schemas.microsoft.com/office/drawing/2014/main" id="{B76AC385-5F40-4087-A6C9-22D54B27BF94}"/>
              </a:ext>
            </a:extLst>
          </p:cNvPr>
          <p:cNvGraphicFramePr/>
          <p:nvPr>
            <p:extLst/>
          </p:nvPr>
        </p:nvGraphicFramePr>
        <p:xfrm>
          <a:off x="3831876" y="1133858"/>
          <a:ext cx="5031846" cy="40096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40580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sz="half" idx="1"/>
          </p:nvPr>
        </p:nvSpPr>
        <p:spPr/>
        <p:txBody>
          <a:bodyPr/>
          <a:lstStyle/>
          <a:p>
            <a:r>
              <a:rPr lang="en-US" sz="2000" dirty="0"/>
              <a:t>Data breaches are preventable:</a:t>
            </a:r>
          </a:p>
          <a:p>
            <a:pPr lvl="1"/>
            <a:r>
              <a:rPr lang="en-US" sz="2000" dirty="0"/>
              <a:t>From source (training employees)</a:t>
            </a:r>
          </a:p>
          <a:p>
            <a:pPr lvl="1"/>
            <a:r>
              <a:rPr lang="en-US" sz="2000" dirty="0"/>
              <a:t>Strong security system</a:t>
            </a:r>
          </a:p>
          <a:p>
            <a:pPr lvl="1"/>
            <a:r>
              <a:rPr lang="en-US" sz="2000" dirty="0"/>
              <a:t>Minimize loss using AI</a:t>
            </a:r>
          </a:p>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13</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pic>
        <p:nvPicPr>
          <p:cNvPr id="10" name="Picture 9" descr="A picture containing text&#10;&#10;Description automatically generated">
            <a:extLst>
              <a:ext uri="{FF2B5EF4-FFF2-40B4-BE49-F238E27FC236}">
                <a16:creationId xmlns:a16="http://schemas.microsoft.com/office/drawing/2014/main" id="{3A396037-8466-47CD-B462-E5FD93FEE1A9}"/>
              </a:ext>
            </a:extLst>
          </p:cNvPr>
          <p:cNvPicPr>
            <a:picLocks noChangeAspect="1"/>
          </p:cNvPicPr>
          <p:nvPr/>
        </p:nvPicPr>
        <p:blipFill>
          <a:blip r:embed="rId3"/>
          <a:stretch>
            <a:fillRect/>
          </a:stretch>
        </p:blipFill>
        <p:spPr>
          <a:xfrm>
            <a:off x="4572000" y="567177"/>
            <a:ext cx="4221854" cy="4430019"/>
          </a:xfrm>
          <a:prstGeom prst="rect">
            <a:avLst/>
          </a:prstGeom>
        </p:spPr>
      </p:pic>
    </p:spTree>
    <p:extLst>
      <p:ext uri="{BB962C8B-B14F-4D97-AF65-F5344CB8AC3E}">
        <p14:creationId xmlns:p14="http://schemas.microsoft.com/office/powerpoint/2010/main" val="2801316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380661" y="1056708"/>
            <a:ext cx="8450919" cy="3628358"/>
          </a:xfrm>
        </p:spPr>
        <p:txBody>
          <a:bodyPr lIns="91440">
            <a:noAutofit/>
          </a:bodyPr>
          <a:lstStyle/>
          <a:p>
            <a:pPr marL="0" indent="0">
              <a:buNone/>
            </a:pPr>
            <a:r>
              <a:rPr lang="en-US" sz="1000" dirty="0"/>
              <a:t>[1] </a:t>
            </a:r>
            <a:r>
              <a:rPr lang="en-US" sz="1000" dirty="0" err="1"/>
              <a:t>Juma'h</a:t>
            </a:r>
            <a:r>
              <a:rPr lang="en-US" sz="1000" dirty="0"/>
              <a:t>, A.,H., &amp; </a:t>
            </a:r>
            <a:r>
              <a:rPr lang="en-US" sz="1000" dirty="0" err="1"/>
              <a:t>Alnsour</a:t>
            </a:r>
            <a:r>
              <a:rPr lang="en-US" sz="1000" dirty="0"/>
              <a:t>, Y. “The effect of data breaches on company performance.”</a:t>
            </a:r>
            <a:r>
              <a:rPr lang="en-US" sz="1000" i="1" dirty="0"/>
              <a:t> International Journal of Accounting and </a:t>
            </a:r>
            <a:r>
              <a:rPr lang="en-US" sz="1000" i="1" dirty="0">
                <a:latin typeface="+mj-lt"/>
              </a:rPr>
              <a:t>Information Management, </a:t>
            </a:r>
            <a:r>
              <a:rPr lang="en-US" sz="1000" dirty="0">
                <a:latin typeface="+mj-lt"/>
              </a:rPr>
              <a:t>Vol. 28, No. 2, pp. 275-301, 2020. http://dx.doi.org.ezpv7-web-p-u01.wpi.edu/10.1108/IJAIM-01-2019-000.6. (9/13/2021)</a:t>
            </a:r>
          </a:p>
          <a:p>
            <a:pPr marL="0" indent="0">
              <a:buNone/>
            </a:pPr>
            <a:r>
              <a:rPr lang="en-US" sz="1000" dirty="0">
                <a:latin typeface="+mj-lt"/>
              </a:rPr>
              <a:t>[2] IBM Security, “Cost of a Data Breach Report 2021.” July 2021. https://www.ibm.com/downloads/cas/OJDVQGRY (PDF). (9/13/2021)</a:t>
            </a:r>
          </a:p>
          <a:p>
            <a:pPr marL="0" indent="0">
              <a:buNone/>
            </a:pPr>
            <a:r>
              <a:rPr lang="en-US" sz="1000" dirty="0">
                <a:latin typeface="+mj-lt"/>
              </a:rPr>
              <a:t>[3] Ramakrishna </a:t>
            </a:r>
            <a:r>
              <a:rPr lang="en-US" sz="1000" dirty="0" err="1">
                <a:latin typeface="+mj-lt"/>
              </a:rPr>
              <a:t>Ayyagari</a:t>
            </a:r>
            <a:r>
              <a:rPr lang="en-US" sz="1000" dirty="0">
                <a:latin typeface="+mj-lt"/>
              </a:rPr>
              <a:t>. “An Exploratory Analysis of Data Breaches from 2005-2011: Trends and Insights.” </a:t>
            </a:r>
            <a:r>
              <a:rPr lang="en-US" sz="1000" i="1" dirty="0">
                <a:latin typeface="+mj-lt"/>
              </a:rPr>
              <a:t>Journal of Information Privacy and Security</a:t>
            </a:r>
            <a:r>
              <a:rPr lang="en-US" sz="1000" dirty="0">
                <a:latin typeface="+mj-lt"/>
              </a:rPr>
              <a:t>, Vol.8, No.2, pp.33-56, 2012. https://doi.org/10.1080/15536548.2012.10845654. (9/13/2021)</a:t>
            </a:r>
          </a:p>
          <a:p>
            <a:pPr marL="0" indent="0">
              <a:buNone/>
            </a:pPr>
            <a:r>
              <a:rPr lang="en-US" sz="1000" dirty="0">
                <a:latin typeface="+mj-lt"/>
              </a:rPr>
              <a:t>[4] Ahmed M., Sharif L., Kabir M., and Al-</a:t>
            </a:r>
            <a:r>
              <a:rPr lang="en-US" sz="1000" dirty="0" err="1">
                <a:latin typeface="+mj-lt"/>
              </a:rPr>
              <a:t>Maimani</a:t>
            </a:r>
            <a:r>
              <a:rPr lang="en-US" sz="1000" dirty="0">
                <a:latin typeface="+mj-lt"/>
              </a:rPr>
              <a:t> M. “Human Errors in Information Security.” </a:t>
            </a:r>
            <a:r>
              <a:rPr lang="en-US" sz="1000" dirty="0">
                <a:effectLst/>
                <a:latin typeface="+mj-lt"/>
              </a:rPr>
              <a:t>International Journal of Advanced Trends in Computer Science and Engineering, Vol.1, No.3, August 2012. http://warse.org/pdfs/ijatcse01132012.pdf. (PDF). </a:t>
            </a:r>
            <a:r>
              <a:rPr lang="en-US" sz="1000" dirty="0">
                <a:latin typeface="+mj-lt"/>
              </a:rPr>
              <a:t>(9/13/2021)</a:t>
            </a:r>
          </a:p>
          <a:p>
            <a:pPr marL="0" indent="0">
              <a:buNone/>
            </a:pPr>
            <a:r>
              <a:rPr lang="en-US" sz="1000" dirty="0">
                <a:latin typeface="+mj-lt"/>
              </a:rPr>
              <a:t>[5] </a:t>
            </a:r>
            <a:r>
              <a:rPr lang="en-US" sz="1000" dirty="0" err="1">
                <a:latin typeface="+mj-lt"/>
              </a:rPr>
              <a:t>Puhakainen</a:t>
            </a:r>
            <a:r>
              <a:rPr lang="en-US" sz="1000" dirty="0">
                <a:latin typeface="+mj-lt"/>
              </a:rPr>
              <a:t> P. &amp; </a:t>
            </a:r>
            <a:r>
              <a:rPr lang="en-US" sz="1000" dirty="0" err="1">
                <a:latin typeface="+mj-lt"/>
              </a:rPr>
              <a:t>Siponen</a:t>
            </a:r>
            <a:r>
              <a:rPr lang="en-US" sz="1000" dirty="0">
                <a:latin typeface="+mj-lt"/>
              </a:rPr>
              <a:t> M. “Improving Employee’s Compliance Through Information System Security Training: An Action Research Study.” MIS Quarterly, Vol.34, No.4, pp.757-778, 2020. https://doi.org/10.2307/25750704. (9/13/2021)</a:t>
            </a:r>
          </a:p>
          <a:p>
            <a:pPr marL="0" indent="0">
              <a:buNone/>
            </a:pPr>
            <a:r>
              <a:rPr lang="en-US" sz="1000" dirty="0">
                <a:latin typeface="+mj-lt"/>
              </a:rPr>
              <a:t>[6] “</a:t>
            </a:r>
            <a:r>
              <a:rPr lang="en-US" sz="1000" i="1" dirty="0">
                <a:latin typeface="+mj-lt"/>
              </a:rPr>
              <a:t>Use of DNS Firewalls Could Reduce 33% of All Cybersecurity Breaches, New Global Cyber Alliance Research Finds: More Than 10 BILLION IN DATA BREACH LOSSES OVER PAST FIVE YEARS FROM THE STUDIED INCIDENTS MIGHT HAVE BEEN PREVENTED, AND $150 TO $200 BILLION IN GLOBAL LOSSES FROM CYBERCRIME.” </a:t>
            </a:r>
            <a:r>
              <a:rPr lang="en-US" sz="1000" dirty="0">
                <a:latin typeface="+mj-lt"/>
              </a:rPr>
              <a:t>PR Newswire, New York, 12 June 2019. https://www.proquest.com/docview/2238563699?pq-origsite=primo. (9/13/2021)</a:t>
            </a:r>
          </a:p>
          <a:p>
            <a:pPr marL="0" indent="0">
              <a:buNone/>
            </a:pPr>
            <a:r>
              <a:rPr lang="en-US" sz="1000" dirty="0">
                <a:latin typeface="+mj-lt"/>
              </a:rPr>
              <a:t>[7] “</a:t>
            </a:r>
            <a:r>
              <a:rPr lang="en-US" sz="1000" i="1" dirty="0">
                <a:latin typeface="+mj-lt"/>
              </a:rPr>
              <a:t>Top artificial intelligence (AI) use cases for cybersecurity in organizations in selected countries as of 2019.”</a:t>
            </a:r>
            <a:r>
              <a:rPr lang="en-US" sz="1000" dirty="0">
                <a:latin typeface="+mj-lt"/>
              </a:rPr>
              <a:t> Statista, July 2019. https://www.statista.com/statistics/1028823/ai-security-use-cases-in-organizations/. (9/13/2021)</a:t>
            </a:r>
          </a:p>
          <a:p>
            <a:pPr marL="0" indent="0">
              <a:buNone/>
            </a:pPr>
            <a:r>
              <a:rPr lang="en-US" sz="1000" dirty="0"/>
              <a:t>[8] Mohammed, I.A. “How Artificial Intelligence is Changing Cybersecurity Landscape and Preventing Cyber Attacks: A Systematic Review.” IJCRT, Vol.4, No.2, June 2016. https://www.researchgate.net/profile/Ishaq-Azhar-Mohammed/publication/353888018_How_Artificial_Intelligence_Is_Changing_Cyber_Security_Landscape_and_Preventing_Cyber_Attacks_A_systematic_review/links/6116a19f1e95fe241acd5321/How-Artificial-Intelligence-Is-Changing-Cyber-Security-Landscape-and-Preventing-Cyber-Attacks-A-systematic-review.pdf. (9/13/2021)</a:t>
            </a:r>
          </a:p>
          <a:p>
            <a:pPr marL="0" indent="0">
              <a:buNone/>
            </a:pPr>
            <a:endParaRPr lang="en-US" sz="1000" dirty="0"/>
          </a:p>
        </p:txBody>
      </p:sp>
      <p:sp>
        <p:nvSpPr>
          <p:cNvPr id="4" name="Footer Placeholder 3"/>
          <p:cNvSpPr>
            <a:spLocks noGrp="1"/>
          </p:cNvSpPr>
          <p:nvPr>
            <p:ph type="ftr" sz="quarter" idx="11"/>
          </p:nvPr>
        </p:nvSpPr>
        <p:spPr/>
        <p:txBody>
          <a:bodyPr/>
          <a:lstStyle/>
          <a:p>
            <a:r>
              <a:rPr lang="sk-SK"/>
              <a:t>© 2021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14</a:t>
            </a:fld>
            <a:endParaRPr lang="en-US"/>
          </a:p>
        </p:txBody>
      </p:sp>
      <p:sp>
        <p:nvSpPr>
          <p:cNvPr id="6" name="TextBox 5"/>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spTree>
    <p:extLst>
      <p:ext uri="{BB962C8B-B14F-4D97-AF65-F5344CB8AC3E}">
        <p14:creationId xmlns:p14="http://schemas.microsoft.com/office/powerpoint/2010/main" val="2720784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96496-8DD3-4EC1-A5EA-549C585407C2}"/>
              </a:ext>
            </a:extLst>
          </p:cNvPr>
          <p:cNvSpPr>
            <a:spLocks noGrp="1"/>
          </p:cNvSpPr>
          <p:nvPr>
            <p:ph type="title"/>
          </p:nvPr>
        </p:nvSpPr>
        <p:spPr/>
        <p:txBody>
          <a:bodyPr/>
          <a:lstStyle/>
          <a:p>
            <a:r>
              <a:rPr lang="en-US" dirty="0"/>
              <a:t>Picture link</a:t>
            </a:r>
          </a:p>
        </p:txBody>
      </p:sp>
      <p:sp>
        <p:nvSpPr>
          <p:cNvPr id="3" name="Content Placeholder 2">
            <a:extLst>
              <a:ext uri="{FF2B5EF4-FFF2-40B4-BE49-F238E27FC236}">
                <a16:creationId xmlns:a16="http://schemas.microsoft.com/office/drawing/2014/main" id="{75EF0A60-EFBE-4027-BA4D-FE1BD1BEDFC0}"/>
              </a:ext>
            </a:extLst>
          </p:cNvPr>
          <p:cNvSpPr>
            <a:spLocks noGrp="1"/>
          </p:cNvSpPr>
          <p:nvPr>
            <p:ph idx="1"/>
          </p:nvPr>
        </p:nvSpPr>
        <p:spPr/>
        <p:txBody>
          <a:bodyPr/>
          <a:lstStyle/>
          <a:p>
            <a:r>
              <a:rPr lang="en-US" dirty="0"/>
              <a:t>Slide 4: https://www.sysprobs.com/encrypt-email-while-sending-in-ms-outlook</a:t>
            </a:r>
          </a:p>
          <a:p>
            <a:r>
              <a:rPr lang="en-US" dirty="0"/>
              <a:t>Slide 4: https://support.managed.com/kb/a2245/best-practice-strong-password-policy.aspx</a:t>
            </a:r>
          </a:p>
          <a:p>
            <a:r>
              <a:rPr lang="en-US" dirty="0"/>
              <a:t>Slide 5: https://slideplayer.it/slide/11952198/</a:t>
            </a:r>
          </a:p>
          <a:p>
            <a:r>
              <a:rPr lang="en-US" dirty="0"/>
              <a:t>Slide 7: https://scramfs.com/preventing-data-breaches-through-encryption/</a:t>
            </a:r>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2E6C33F7-A3F1-4D89-A019-22A63B284465}"/>
              </a:ext>
            </a:extLst>
          </p:cNvPr>
          <p:cNvSpPr>
            <a:spLocks noGrp="1"/>
          </p:cNvSpPr>
          <p:nvPr>
            <p:ph type="ftr" sz="quarter" idx="11"/>
          </p:nvPr>
        </p:nvSpPr>
        <p:spPr/>
        <p:txBody>
          <a:bodyPr/>
          <a:lstStyle/>
          <a:p>
            <a:r>
              <a:rPr lang="sk-SK"/>
              <a:t>© 2021 Keith A. Pray</a:t>
            </a:r>
            <a:endParaRPr lang="en-US"/>
          </a:p>
        </p:txBody>
      </p:sp>
      <p:sp>
        <p:nvSpPr>
          <p:cNvPr id="5" name="Slide Number Placeholder 4">
            <a:extLst>
              <a:ext uri="{FF2B5EF4-FFF2-40B4-BE49-F238E27FC236}">
                <a16:creationId xmlns:a16="http://schemas.microsoft.com/office/drawing/2014/main" id="{9F21C28A-D41F-4B33-81D5-3298097489E1}"/>
              </a:ext>
            </a:extLst>
          </p:cNvPr>
          <p:cNvSpPr>
            <a:spLocks noGrp="1"/>
          </p:cNvSpPr>
          <p:nvPr>
            <p:ph type="sldNum" sz="quarter" idx="12"/>
          </p:nvPr>
        </p:nvSpPr>
        <p:spPr/>
        <p:txBody>
          <a:bodyPr/>
          <a:lstStyle/>
          <a:p>
            <a:fld id="{A2A17EAB-8B51-5C40-8776-6683E51FA7A0}" type="slidenum">
              <a:rPr lang="en-US" smtClean="0"/>
              <a:t>15</a:t>
            </a:fld>
            <a:endParaRPr lang="en-US"/>
          </a:p>
        </p:txBody>
      </p:sp>
      <p:sp>
        <p:nvSpPr>
          <p:cNvPr id="6" name="TextBox 5">
            <a:extLst>
              <a:ext uri="{FF2B5EF4-FFF2-40B4-BE49-F238E27FC236}">
                <a16:creationId xmlns:a16="http://schemas.microsoft.com/office/drawing/2014/main" id="{869DB8C5-8518-41D4-9AC4-02CEBD1B75BC}"/>
              </a:ext>
            </a:extLst>
          </p:cNvPr>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spTree>
    <p:extLst>
      <p:ext uri="{BB962C8B-B14F-4D97-AF65-F5344CB8AC3E}">
        <p14:creationId xmlns:p14="http://schemas.microsoft.com/office/powerpoint/2010/main" val="3995362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pPr algn="l"/>
            <a:r>
              <a:rPr lang="en-US" dirty="0"/>
              <a:t>Class 6</a:t>
            </a:r>
            <a:br>
              <a:rPr lang="en-US" dirty="0"/>
            </a:br>
            <a:r>
              <a:rPr lang="en-US" dirty="0"/>
              <a:t>The End</a:t>
            </a:r>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60BC0-6B1B-FB45-BDAA-92F078D9A5E6}"/>
              </a:ext>
            </a:extLst>
          </p:cNvPr>
          <p:cNvSpPr>
            <a:spLocks noGrp="1"/>
          </p:cNvSpPr>
          <p:nvPr>
            <p:ph type="title"/>
          </p:nvPr>
        </p:nvSpPr>
        <p:spPr/>
        <p:txBody>
          <a:bodyPr/>
          <a:lstStyle/>
          <a:p>
            <a:r>
              <a:rPr lang="en-US" dirty="0"/>
              <a:t>what works well Online With Zoom</a:t>
            </a:r>
          </a:p>
        </p:txBody>
      </p:sp>
      <p:sp>
        <p:nvSpPr>
          <p:cNvPr id="3" name="Content Placeholder 2">
            <a:extLst>
              <a:ext uri="{FF2B5EF4-FFF2-40B4-BE49-F238E27FC236}">
                <a16:creationId xmlns:a16="http://schemas.microsoft.com/office/drawing/2014/main" id="{56C0F8E4-4D19-D347-A0C9-7696DE688D23}"/>
              </a:ext>
            </a:extLst>
          </p:cNvPr>
          <p:cNvSpPr>
            <a:spLocks noGrp="1"/>
          </p:cNvSpPr>
          <p:nvPr>
            <p:ph idx="1"/>
          </p:nvPr>
        </p:nvSpPr>
        <p:spPr>
          <a:xfrm>
            <a:off x="667512" y="1353312"/>
            <a:ext cx="7772400" cy="3352800"/>
          </a:xfrm>
        </p:spPr>
        <p:txBody>
          <a:bodyPr>
            <a:normAutofit/>
          </a:bodyPr>
          <a:lstStyle/>
          <a:p>
            <a:r>
              <a:rPr lang="en-US" dirty="0"/>
              <a:t>Sign in with First and Last Name</a:t>
            </a:r>
          </a:p>
          <a:p>
            <a:r>
              <a:rPr lang="en-US" dirty="0"/>
              <a:t>Stay muted unless you are going to speak</a:t>
            </a:r>
          </a:p>
          <a:p>
            <a:r>
              <a:rPr lang="en-US" dirty="0"/>
              <a:t>To speak use the raise your hand feature </a:t>
            </a:r>
          </a:p>
          <a:p>
            <a:r>
              <a:rPr lang="en-US" dirty="0"/>
              <a:t>To answer yes/no questions use the “yes” ”no” buttons</a:t>
            </a:r>
          </a:p>
          <a:p>
            <a:r>
              <a:rPr lang="en-US" dirty="0"/>
              <a:t>Turn your camera on</a:t>
            </a:r>
          </a:p>
          <a:p>
            <a:r>
              <a:rPr lang="en-US" dirty="0"/>
              <a:t>Wait until the end of student presentations to ask questions</a:t>
            </a:r>
          </a:p>
          <a:p>
            <a:pPr lvl="1"/>
            <a:r>
              <a:rPr lang="en-US" dirty="0"/>
              <a:t>Write them down so you don’t forget</a:t>
            </a:r>
          </a:p>
        </p:txBody>
      </p:sp>
      <p:sp>
        <p:nvSpPr>
          <p:cNvPr id="4" name="Footer Placeholder 3">
            <a:extLst>
              <a:ext uri="{FF2B5EF4-FFF2-40B4-BE49-F238E27FC236}">
                <a16:creationId xmlns:a16="http://schemas.microsoft.com/office/drawing/2014/main" id="{5881CB2F-E262-2841-832D-9D9241063D87}"/>
              </a:ext>
            </a:extLst>
          </p:cNvPr>
          <p:cNvSpPr>
            <a:spLocks noGrp="1"/>
          </p:cNvSpPr>
          <p:nvPr>
            <p:ph type="ftr" sz="quarter" idx="11"/>
          </p:nvPr>
        </p:nvSpPr>
        <p:spPr/>
        <p:txBody>
          <a:bodyPr/>
          <a:lstStyle/>
          <a:p>
            <a:r>
              <a:rPr lang="sk-SK"/>
              <a:t>© 2020 Keith A. Pray</a:t>
            </a:r>
            <a:endParaRPr lang="en-US" dirty="0"/>
          </a:p>
        </p:txBody>
      </p:sp>
      <p:sp>
        <p:nvSpPr>
          <p:cNvPr id="5" name="Slide Number Placeholder 4">
            <a:extLst>
              <a:ext uri="{FF2B5EF4-FFF2-40B4-BE49-F238E27FC236}">
                <a16:creationId xmlns:a16="http://schemas.microsoft.com/office/drawing/2014/main" id="{F1B0291D-315D-984F-BF54-FDD6D8484D75}"/>
              </a:ext>
            </a:extLst>
          </p:cNvPr>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120285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Content Placeholder 2"/>
          <p:cNvSpPr>
            <a:spLocks noGrp="1"/>
          </p:cNvSpPr>
          <p:nvPr>
            <p:ph idx="1"/>
          </p:nvPr>
        </p:nvSpPr>
        <p:spPr/>
        <p:txBody>
          <a:bodyPr/>
          <a:lstStyle/>
          <a:p>
            <a:r>
              <a:rPr lang="en-US" dirty="0"/>
              <a:t>Presentations are due 24 hours before class</a:t>
            </a:r>
          </a:p>
          <a:p>
            <a:r>
              <a:rPr lang="en-US" dirty="0"/>
              <a:t>Address email to entire course staff for quickest response</a:t>
            </a:r>
          </a:p>
          <a:p>
            <a:r>
              <a:rPr lang="en-US" dirty="0"/>
              <a:t>Review Presentation and Paper Guidelines on course site</a:t>
            </a:r>
          </a:p>
        </p:txBody>
      </p:sp>
      <p:sp>
        <p:nvSpPr>
          <p:cNvPr id="4" name="Footer Placeholder 3"/>
          <p:cNvSpPr>
            <a:spLocks noGrp="1"/>
          </p:cNvSpPr>
          <p:nvPr>
            <p:ph type="ftr" sz="quarter" idx="11"/>
          </p:nvPr>
        </p:nvSpPr>
        <p:spPr/>
        <p:txBody>
          <a:bodyPr/>
          <a:lstStyle/>
          <a:p>
            <a:r>
              <a:rPr lang="sk-SK"/>
              <a:t>© 2020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173819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Review</a:t>
            </a:r>
          </a:p>
          <a:p>
            <a:pPr marL="457200" indent="-457200">
              <a:buFont typeface="+mj-lt"/>
              <a:buAutoNum type="arabicPeriod"/>
            </a:pPr>
            <a:r>
              <a:rPr lang="en-US" dirty="0"/>
              <a:t>Assignment</a:t>
            </a:r>
          </a:p>
          <a:p>
            <a:pPr marL="457200" indent="-457200">
              <a:buFont typeface="+mj-lt"/>
              <a:buAutoNum type="arabicPeriod"/>
            </a:pPr>
            <a:r>
              <a:rPr lang="en-US" dirty="0"/>
              <a:t>Students Present</a:t>
            </a:r>
          </a:p>
        </p:txBody>
      </p:sp>
      <p:sp>
        <p:nvSpPr>
          <p:cNvPr id="4" name="Footer Placeholder 3"/>
          <p:cNvSpPr>
            <a:spLocks noGrp="1"/>
          </p:cNvSpPr>
          <p:nvPr>
            <p:ph type="ftr" sz="quarter" idx="11"/>
          </p:nvPr>
        </p:nvSpPr>
        <p:spPr/>
        <p:txBody>
          <a:bodyPr/>
          <a:lstStyle/>
          <a:p>
            <a:r>
              <a:rPr lang="sk-SK"/>
              <a:t>© 2020 Keith A. Pray</a:t>
            </a:r>
            <a:endParaRPr lang="en-US"/>
          </a:p>
        </p:txBody>
      </p:sp>
      <p:pic>
        <p:nvPicPr>
          <p:cNvPr id="9" name="Picture 8"/>
          <p:cNvPicPr>
            <a:picLocks noChangeAspect="1"/>
          </p:cNvPicPr>
          <p:nvPr/>
        </p:nvPicPr>
        <p:blipFill>
          <a:blip r:embed="rId3"/>
          <a:stretch>
            <a:fillRect/>
          </a:stretch>
        </p:blipFill>
        <p:spPr>
          <a:xfrm>
            <a:off x="4335240" y="342594"/>
            <a:ext cx="4532905" cy="4754186"/>
          </a:xfrm>
          <a:prstGeom prst="rect">
            <a:avLst/>
          </a:prstGeom>
        </p:spPr>
      </p:pic>
      <p:sp>
        <p:nvSpPr>
          <p:cNvPr id="10" name="TextBox 9"/>
          <p:cNvSpPr txBox="1"/>
          <p:nvPr/>
        </p:nvSpPr>
        <p:spPr>
          <a:xfrm>
            <a:off x="1641052" y="4718067"/>
            <a:ext cx="2547542" cy="346249"/>
          </a:xfrm>
          <a:prstGeom prst="rect">
            <a:avLst/>
          </a:prstGeom>
          <a:noFill/>
        </p:spPr>
        <p:txBody>
          <a:bodyPr wrap="none" rtlCol="0">
            <a:spAutoFit/>
          </a:bodyPr>
          <a:lstStyle/>
          <a:p>
            <a:pPr>
              <a:lnSpc>
                <a:spcPct val="90000"/>
              </a:lnSpc>
            </a:pPr>
            <a:r>
              <a:rPr lang="en-US" dirty="0"/>
              <a:t>http://</a:t>
            </a:r>
            <a:r>
              <a:rPr lang="en-US" dirty="0" err="1"/>
              <a:t>xkcd.com</a:t>
            </a:r>
            <a:r>
              <a:rPr lang="en-US" dirty="0"/>
              <a:t>/1269/</a:t>
            </a:r>
          </a:p>
        </p:txBody>
      </p:sp>
      <p:sp>
        <p:nvSpPr>
          <p:cNvPr id="2" name="Slide Number Placeholder 1"/>
          <p:cNvSpPr>
            <a:spLocks noGrp="1"/>
          </p:cNvSpPr>
          <p:nvPr>
            <p:ph type="sldNum" sz="quarter" idx="12"/>
          </p:nvPr>
        </p:nvSpPr>
        <p:spPr/>
        <p:txBody>
          <a:bodyPr/>
          <a:lstStyle/>
          <a:p>
            <a:fld id="{A2A17EAB-8B51-5C40-8776-6683E51FA7A0}" type="slidenum">
              <a:rPr lang="en-US" smtClean="0"/>
              <a:t>4</a:t>
            </a:fld>
            <a:endParaRPr lang="en-US"/>
          </a:p>
        </p:txBody>
      </p:sp>
      <p:sp>
        <p:nvSpPr>
          <p:cNvPr id="11" name="Action Button: Movie 10">
            <a:hlinkClick r:id="rId4" highlightClick="1"/>
            <a:extLst>
              <a:ext uri="{FF2B5EF4-FFF2-40B4-BE49-F238E27FC236}">
                <a16:creationId xmlns:a16="http://schemas.microsoft.com/office/drawing/2014/main" id="{6F3F4B9A-3325-F043-B113-BA8B5DCE88F6}"/>
              </a:ext>
            </a:extLst>
          </p:cNvPr>
          <p:cNvSpPr/>
          <p:nvPr/>
        </p:nvSpPr>
        <p:spPr>
          <a:xfrm>
            <a:off x="144937" y="4599864"/>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a:t>
            </a:r>
          </a:p>
        </p:txBody>
      </p:sp>
      <p:sp>
        <p:nvSpPr>
          <p:cNvPr id="3" name="Content Placeholder 2"/>
          <p:cNvSpPr>
            <a:spLocks noGrp="1"/>
          </p:cNvSpPr>
          <p:nvPr>
            <p:ph idx="1"/>
          </p:nvPr>
        </p:nvSpPr>
        <p:spPr/>
        <p:txBody>
          <a:bodyPr>
            <a:normAutofit/>
          </a:bodyPr>
          <a:lstStyle/>
          <a:p>
            <a:pPr marL="0" indent="0">
              <a:buNone/>
            </a:pPr>
            <a:r>
              <a:rPr lang="en-US" dirty="0"/>
              <a:t>Prepare for class debate: </a:t>
            </a:r>
          </a:p>
          <a:p>
            <a:pPr marL="0" indent="0" algn="ctr">
              <a:buNone/>
            </a:pPr>
            <a:r>
              <a:rPr lang="en-US" dirty="0"/>
              <a:t>National ban on facial recognition surveillance for law enforcement?</a:t>
            </a:r>
          </a:p>
          <a:p>
            <a:pPr marL="0" indent="0" algn="ctr">
              <a:buNone/>
            </a:pPr>
            <a:endParaRPr lang="en-US" dirty="0"/>
          </a:p>
          <a:p>
            <a:pPr lvl="1"/>
            <a:r>
              <a:rPr lang="en-US" dirty="0"/>
              <a:t>Once you’ve done the research and have decided “Yes” or “No” assign yourself to the appropriate group on Canvas:</a:t>
            </a:r>
          </a:p>
          <a:p>
            <a:pPr lvl="2"/>
            <a:r>
              <a:rPr lang="en-US" dirty="0"/>
              <a:t>Canvas </a:t>
            </a:r>
            <a:r>
              <a:rPr lang="en-US" dirty="0">
                <a:sym typeface="Wingdings" pitchFamily="2" charset="2"/>
              </a:rPr>
              <a:t> People  </a:t>
            </a:r>
            <a:r>
              <a:rPr lang="en-US" dirty="0"/>
              <a:t>Facial Recognition Debate: Use the groups to share your research</a:t>
            </a:r>
          </a:p>
          <a:p>
            <a:pPr lvl="2"/>
            <a:r>
              <a:rPr lang="en-US" dirty="0">
                <a:hlinkClick r:id="rId3"/>
              </a:rPr>
              <a:t>https://canvas.wpi.edu/courses/23995/groups#tab-6898</a:t>
            </a:r>
            <a:r>
              <a:rPr lang="en-US" dirty="0"/>
              <a:t> </a:t>
            </a:r>
          </a:p>
          <a:p>
            <a:pPr lvl="1"/>
            <a:r>
              <a:rPr lang="en-US" dirty="0"/>
              <a:t>Come prepared with notes, facts, dates, high quality sources</a:t>
            </a:r>
          </a:p>
          <a:p>
            <a:pPr lvl="1"/>
            <a:r>
              <a:rPr lang="en-US" dirty="0"/>
              <a:t>Optional One Page Paper on the topic, lowest paper grade will be dropped</a:t>
            </a:r>
          </a:p>
        </p:txBody>
      </p:sp>
      <p:sp>
        <p:nvSpPr>
          <p:cNvPr id="4" name="Footer Placeholder 3"/>
          <p:cNvSpPr>
            <a:spLocks noGrp="1"/>
          </p:cNvSpPr>
          <p:nvPr>
            <p:ph type="ftr" sz="quarter" idx="11"/>
          </p:nvPr>
        </p:nvSpPr>
        <p:spPr/>
        <p:txBody>
          <a:bodyPr/>
          <a:lstStyle/>
          <a:p>
            <a:r>
              <a:rPr lang="sk-SK"/>
              <a:t>© 2020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66329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282900"/>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Review</a:t>
            </a:r>
          </a:p>
          <a:p>
            <a:pPr marL="457200" indent="-457200">
              <a:buFont typeface="+mj-lt"/>
              <a:buAutoNum type="arabicPeriod"/>
            </a:pPr>
            <a:r>
              <a:rPr lang="en-US" dirty="0"/>
              <a:t>Assignment</a:t>
            </a:r>
          </a:p>
          <a:p>
            <a:pPr marL="457200" indent="-457200">
              <a:buFont typeface="+mj-lt"/>
              <a:buAutoNum type="arabicPeriod"/>
            </a:pPr>
            <a:r>
              <a:rPr lang="en-US" dirty="0"/>
              <a:t>Students Present</a:t>
            </a:r>
          </a:p>
        </p:txBody>
      </p:sp>
      <p:sp>
        <p:nvSpPr>
          <p:cNvPr id="4" name="Footer Placeholder 3"/>
          <p:cNvSpPr>
            <a:spLocks noGrp="1"/>
          </p:cNvSpPr>
          <p:nvPr>
            <p:ph type="ftr" sz="quarter" idx="11"/>
          </p:nvPr>
        </p:nvSpPr>
        <p:spPr/>
        <p:txBody>
          <a:bodyPr/>
          <a:lstStyle/>
          <a:p>
            <a:r>
              <a:rPr lang="sk-SK"/>
              <a:t>© 2020 Keith A. Pray</a:t>
            </a:r>
            <a:endParaRPr lang="en-US"/>
          </a:p>
        </p:txBody>
      </p:sp>
      <p:sp>
        <p:nvSpPr>
          <p:cNvPr id="2" name="Slide Number Placeholder 1"/>
          <p:cNvSpPr>
            <a:spLocks noGrp="1"/>
          </p:cNvSpPr>
          <p:nvPr>
            <p:ph type="sldNum" sz="quarter" idx="12"/>
          </p:nvPr>
        </p:nvSpPr>
        <p:spPr/>
        <p:txBody>
          <a:bodyPr/>
          <a:lstStyle/>
          <a:p>
            <a:fld id="{A2A17EAB-8B51-5C40-8776-6683E51FA7A0}" type="slidenum">
              <a:rPr lang="en-US" smtClean="0"/>
              <a:t>6</a:t>
            </a:fld>
            <a:endParaRPr lang="en-US"/>
          </a:p>
        </p:txBody>
      </p:sp>
    </p:spTree>
    <p:extLst>
      <p:ext uri="{BB962C8B-B14F-4D97-AF65-F5344CB8AC3E}">
        <p14:creationId xmlns:p14="http://schemas.microsoft.com/office/powerpoint/2010/main" val="3515047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4D9C-AE86-E14D-BE53-A2EF34300D01}"/>
              </a:ext>
            </a:extLst>
          </p:cNvPr>
          <p:cNvSpPr>
            <a:spLocks noGrp="1"/>
          </p:cNvSpPr>
          <p:nvPr>
            <p:ph type="title"/>
          </p:nvPr>
        </p:nvSpPr>
        <p:spPr/>
        <p:txBody>
          <a:bodyPr/>
          <a:lstStyle/>
          <a:p>
            <a:pPr>
              <a:lnSpc>
                <a:spcPct val="100000"/>
              </a:lnSpc>
            </a:pPr>
            <a:r>
              <a:rPr lang="en-US" dirty="0"/>
              <a:t>Data breach: </a:t>
            </a:r>
            <a:br>
              <a:rPr lang="en-US" dirty="0"/>
            </a:br>
            <a:r>
              <a:rPr lang="en-US" dirty="0"/>
              <a:t> we need to be prepared</a:t>
            </a:r>
          </a:p>
        </p:txBody>
      </p:sp>
      <p:sp>
        <p:nvSpPr>
          <p:cNvPr id="3" name="Text Placeholder 2">
            <a:extLst>
              <a:ext uri="{FF2B5EF4-FFF2-40B4-BE49-F238E27FC236}">
                <a16:creationId xmlns:a16="http://schemas.microsoft.com/office/drawing/2014/main" id="{FF1992AE-DEBA-C041-8327-4AC1FB130AE9}"/>
              </a:ext>
            </a:extLst>
          </p:cNvPr>
          <p:cNvSpPr>
            <a:spLocks noGrp="1"/>
          </p:cNvSpPr>
          <p:nvPr>
            <p:ph type="body" idx="1"/>
          </p:nvPr>
        </p:nvSpPr>
        <p:spPr/>
        <p:txBody>
          <a:bodyPr/>
          <a:lstStyle/>
          <a:p>
            <a:r>
              <a:rPr lang="en-US" dirty="0"/>
              <a:t>Cather Zhang</a:t>
            </a:r>
          </a:p>
        </p:txBody>
      </p:sp>
      <p:sp>
        <p:nvSpPr>
          <p:cNvPr id="4" name="Footer Placeholder 3">
            <a:extLst>
              <a:ext uri="{FF2B5EF4-FFF2-40B4-BE49-F238E27FC236}">
                <a16:creationId xmlns:a16="http://schemas.microsoft.com/office/drawing/2014/main" id="{373A31F2-FBFC-2C43-802D-1D451EE68E8A}"/>
              </a:ext>
            </a:extLst>
          </p:cNvPr>
          <p:cNvSpPr>
            <a:spLocks noGrp="1"/>
          </p:cNvSpPr>
          <p:nvPr>
            <p:ph type="ftr" sz="quarter" idx="11"/>
          </p:nvPr>
        </p:nvSpPr>
        <p:spPr/>
        <p:txBody>
          <a:bodyPr/>
          <a:lstStyle/>
          <a:p>
            <a:r>
              <a:rPr lang="sk-SK"/>
              <a:t>© 2021 Keith A. Pray</a:t>
            </a:r>
            <a:endParaRPr lang="en-US"/>
          </a:p>
        </p:txBody>
      </p:sp>
      <p:sp>
        <p:nvSpPr>
          <p:cNvPr id="5" name="Slide Number Placeholder 4">
            <a:extLst>
              <a:ext uri="{FF2B5EF4-FFF2-40B4-BE49-F238E27FC236}">
                <a16:creationId xmlns:a16="http://schemas.microsoft.com/office/drawing/2014/main" id="{5CB4B1B5-09B5-5844-A1D0-76C23D2CA987}"/>
              </a:ext>
            </a:extLst>
          </p:cNvPr>
          <p:cNvSpPr>
            <a:spLocks noGrp="1"/>
          </p:cNvSpPr>
          <p:nvPr>
            <p:ph type="sldNum" sz="quarter" idx="12"/>
          </p:nvPr>
        </p:nvSpPr>
        <p:spPr/>
        <p:txBody>
          <a:bodyPr/>
          <a:lstStyle/>
          <a:p>
            <a:fld id="{A2A17EAB-8B51-5C40-8776-6683E51FA7A0}" type="slidenum">
              <a:rPr lang="en-US" smtClean="0"/>
              <a:t>7</a:t>
            </a:fld>
            <a:endParaRPr lang="en-US"/>
          </a:p>
        </p:txBody>
      </p:sp>
    </p:spTree>
    <p:extLst>
      <p:ext uri="{BB962C8B-B14F-4D97-AF65-F5344CB8AC3E}">
        <p14:creationId xmlns:p14="http://schemas.microsoft.com/office/powerpoint/2010/main" val="312258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a data breach</a:t>
            </a:r>
          </a:p>
        </p:txBody>
      </p:sp>
      <p:sp>
        <p:nvSpPr>
          <p:cNvPr id="3" name="Content Placeholder 2"/>
          <p:cNvSpPr>
            <a:spLocks noGrp="1"/>
          </p:cNvSpPr>
          <p:nvPr>
            <p:ph sz="half" idx="1"/>
          </p:nvPr>
        </p:nvSpPr>
        <p:spPr>
          <a:xfrm>
            <a:off x="243294" y="1277009"/>
            <a:ext cx="3733800" cy="3352800"/>
          </a:xfrm>
        </p:spPr>
        <p:txBody>
          <a:bodyPr/>
          <a:lstStyle/>
          <a:p>
            <a:r>
              <a:rPr lang="en-US" dirty="0"/>
              <a:t>On individual – health records, bank credentials, sensitive pictures/videos</a:t>
            </a:r>
          </a:p>
          <a:p>
            <a:r>
              <a:rPr lang="en-US" dirty="0"/>
              <a:t>On companies – 75.6% of event studies showed that breaches effect financial performance most negatively [1]</a:t>
            </a:r>
          </a:p>
          <a:p>
            <a:r>
              <a:rPr lang="en-US" dirty="0"/>
              <a:t>On government – confidential information leakage</a:t>
            </a:r>
          </a:p>
          <a:p>
            <a:r>
              <a:rPr lang="en-US" dirty="0"/>
              <a:t>In U.S. average cost per breach in 2021: </a:t>
            </a:r>
            <a:r>
              <a:rPr lang="en-US" b="1" dirty="0">
                <a:solidFill>
                  <a:srgbClr val="FFFF00"/>
                </a:solidFill>
              </a:rPr>
              <a:t>$9.05 million </a:t>
            </a:r>
            <a:r>
              <a:rPr lang="en-US" dirty="0"/>
              <a:t>[2]</a:t>
            </a:r>
          </a:p>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8</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graphicFrame>
        <p:nvGraphicFramePr>
          <p:cNvPr id="12" name="Chart 11">
            <a:extLst>
              <a:ext uri="{FF2B5EF4-FFF2-40B4-BE49-F238E27FC236}">
                <a16:creationId xmlns:a16="http://schemas.microsoft.com/office/drawing/2014/main" id="{7033C029-2F6C-4575-AB94-34EAA7CE8E3B}"/>
              </a:ext>
            </a:extLst>
          </p:cNvPr>
          <p:cNvGraphicFramePr/>
          <p:nvPr>
            <p:extLst/>
          </p:nvPr>
        </p:nvGraphicFramePr>
        <p:xfrm>
          <a:off x="3870434" y="1127235"/>
          <a:ext cx="5148479" cy="3502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0371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Causes</a:t>
            </a:r>
            <a:r>
              <a:rPr lang="en-US" dirty="0"/>
              <a:t> of a data breach</a:t>
            </a:r>
          </a:p>
        </p:txBody>
      </p:sp>
      <p:sp>
        <p:nvSpPr>
          <p:cNvPr id="3" name="Content Placeholder 2"/>
          <p:cNvSpPr>
            <a:spLocks noGrp="1"/>
          </p:cNvSpPr>
          <p:nvPr>
            <p:ph sz="half" idx="1"/>
          </p:nvPr>
        </p:nvSpPr>
        <p:spPr/>
        <p:txBody>
          <a:bodyPr/>
          <a:lstStyle/>
          <a:p>
            <a:r>
              <a:rPr lang="en-US" dirty="0"/>
              <a:t>“Breaches associated with hacking is decreasing, but with human element is increasing” [3].</a:t>
            </a:r>
          </a:p>
          <a:p>
            <a:r>
              <a:rPr lang="en-US" dirty="0"/>
              <a:t>Human error [4]:</a:t>
            </a:r>
          </a:p>
          <a:p>
            <a:pPr lvl="1"/>
            <a:r>
              <a:rPr lang="en-US" sz="1600" dirty="0"/>
              <a:t>Weak password</a:t>
            </a:r>
          </a:p>
          <a:p>
            <a:pPr lvl="1"/>
            <a:r>
              <a:rPr lang="en-US" sz="1600" dirty="0"/>
              <a:t>Misuse of company workstations</a:t>
            </a:r>
          </a:p>
          <a:p>
            <a:pPr lvl="1"/>
            <a:r>
              <a:rPr lang="en-US" sz="1600" dirty="0"/>
              <a:t>Lack of computer knowledge</a:t>
            </a:r>
          </a:p>
          <a:p>
            <a:pPr lvl="1"/>
            <a:r>
              <a:rPr lang="en-US" sz="1600" dirty="0"/>
              <a:t>Bad habits</a:t>
            </a:r>
          </a:p>
          <a:p>
            <a:pPr lvl="1"/>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9</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a:solidFill>
                  <a:schemeClr val="tx1"/>
                </a:solidFill>
                <a:latin typeface="+mj-lt"/>
              </a:rPr>
              <a:t>Cather Zhang</a:t>
            </a:r>
          </a:p>
        </p:txBody>
      </p:sp>
      <p:graphicFrame>
        <p:nvGraphicFramePr>
          <p:cNvPr id="10" name="Chart 9">
            <a:extLst>
              <a:ext uri="{FF2B5EF4-FFF2-40B4-BE49-F238E27FC236}">
                <a16:creationId xmlns:a16="http://schemas.microsoft.com/office/drawing/2014/main" id="{7ADC75EB-F0DD-4C7C-8792-EDDC40B8B002}"/>
              </a:ext>
            </a:extLst>
          </p:cNvPr>
          <p:cNvGraphicFramePr/>
          <p:nvPr>
            <p:extLst/>
          </p:nvPr>
        </p:nvGraphicFramePr>
        <p:xfrm>
          <a:off x="4192719" y="330248"/>
          <a:ext cx="5317670" cy="48132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4055482"/>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30414</TotalTime>
  <Words>2366</Words>
  <Application>Microsoft Macintosh PowerPoint</Application>
  <PresentationFormat>On-screen Show (16:9)</PresentationFormat>
  <Paragraphs>232</Paragraphs>
  <Slides>16</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DengXian</vt:lpstr>
      <vt:lpstr>ＭＳ Ｐゴシック</vt:lpstr>
      <vt:lpstr>Arial</vt:lpstr>
      <vt:lpstr>Calibri</vt:lpstr>
      <vt:lpstr>Cambria</vt:lpstr>
      <vt:lpstr>Times New Roman</vt:lpstr>
      <vt:lpstr>Wingdings</vt:lpstr>
      <vt:lpstr>幼圆</vt:lpstr>
      <vt:lpstr>Red Radial 16x9</vt:lpstr>
      <vt:lpstr>Class 6 Information Privacy</vt:lpstr>
      <vt:lpstr>what works well Online With Zoom</vt:lpstr>
      <vt:lpstr>Logistics</vt:lpstr>
      <vt:lpstr>Overview</vt:lpstr>
      <vt:lpstr>Assignment</vt:lpstr>
      <vt:lpstr>Overview</vt:lpstr>
      <vt:lpstr>Data breach:   we need to be prepared</vt:lpstr>
      <vt:lpstr>Effects of a data breach</vt:lpstr>
      <vt:lpstr>Causes of a data breach</vt:lpstr>
      <vt:lpstr>Method 1 – Training / policies</vt:lpstr>
      <vt:lpstr>Method 2 – strong security system (Firewall &amp; vpn)</vt:lpstr>
      <vt:lpstr>Method 3 –detection and containment</vt:lpstr>
      <vt:lpstr>Conclusion</vt:lpstr>
      <vt:lpstr>References</vt:lpstr>
      <vt:lpstr>Picture link</vt:lpstr>
      <vt:lpstr>Class 6 The End</vt:lpstr>
    </vt:vector>
  </TitlesOfParts>
  <Company>WPI</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372</cp:revision>
  <dcterms:created xsi:type="dcterms:W3CDTF">2014-08-25T02:19:16Z</dcterms:created>
  <dcterms:modified xsi:type="dcterms:W3CDTF">2021-09-14T22:46:39Z</dcterms:modified>
</cp:coreProperties>
</file>