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7"/>
  </p:notesMasterIdLst>
  <p:handoutMasterIdLst>
    <p:handoutMasterId r:id="rId38"/>
  </p:handoutMasterIdLst>
  <p:sldIdLst>
    <p:sldId id="256" r:id="rId2"/>
    <p:sldId id="315" r:id="rId3"/>
    <p:sldId id="259" r:id="rId4"/>
    <p:sldId id="291" r:id="rId5"/>
    <p:sldId id="261" r:id="rId6"/>
    <p:sldId id="264" r:id="rId7"/>
    <p:sldId id="323" r:id="rId8"/>
    <p:sldId id="359" r:id="rId9"/>
    <p:sldId id="297" r:id="rId10"/>
    <p:sldId id="372" r:id="rId11"/>
    <p:sldId id="373" r:id="rId12"/>
    <p:sldId id="374" r:id="rId13"/>
    <p:sldId id="375" r:id="rId14"/>
    <p:sldId id="376" r:id="rId15"/>
    <p:sldId id="273" r:id="rId16"/>
    <p:sldId id="274" r:id="rId17"/>
    <p:sldId id="377" r:id="rId18"/>
    <p:sldId id="378" r:id="rId19"/>
    <p:sldId id="379" r:id="rId20"/>
    <p:sldId id="380" r:id="rId21"/>
    <p:sldId id="381" r:id="rId22"/>
    <p:sldId id="382" r:id="rId23"/>
    <p:sldId id="383" r:id="rId24"/>
    <p:sldId id="384" r:id="rId25"/>
    <p:sldId id="385" r:id="rId26"/>
    <p:sldId id="271" r:id="rId27"/>
    <p:sldId id="272" r:id="rId28"/>
    <p:sldId id="278" r:id="rId29"/>
    <p:sldId id="275" r:id="rId30"/>
    <p:sldId id="270" r:id="rId31"/>
    <p:sldId id="276" r:id="rId32"/>
    <p:sldId id="268" r:id="rId33"/>
    <p:sldId id="277" r:id="rId34"/>
    <p:sldId id="267" r:id="rId35"/>
    <p:sldId id="269" r:id="rId36"/>
  </p:sldIdLst>
  <p:sldSz cx="9144000" cy="5143500" type="screen16x9"/>
  <p:notesSz cx="6858000" cy="9144000"/>
  <p:defaultTex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F3E45242-6DC9-0143-B165-EEFF1A919F42}">
          <p14:sldIdLst>
            <p14:sldId id="256"/>
            <p14:sldId id="315"/>
            <p14:sldId id="259"/>
            <p14:sldId id="291"/>
            <p14:sldId id="261"/>
            <p14:sldId id="264"/>
            <p14:sldId id="323"/>
            <p14:sldId id="359"/>
            <p14:sldId id="297"/>
          </p14:sldIdLst>
        </p14:section>
        <p14:section name="Students" id="{03AE23C9-21E0-8F4A-B153-0900C2F809BC}">
          <p14:sldIdLst>
            <p14:sldId id="372"/>
            <p14:sldId id="373"/>
            <p14:sldId id="374"/>
            <p14:sldId id="375"/>
            <p14:sldId id="376"/>
            <p14:sldId id="273"/>
            <p14:sldId id="274"/>
            <p14:sldId id="377"/>
            <p14:sldId id="378"/>
            <p14:sldId id="379"/>
            <p14:sldId id="380"/>
            <p14:sldId id="381"/>
            <p14:sldId id="382"/>
            <p14:sldId id="383"/>
            <p14:sldId id="384"/>
            <p14:sldId id="385"/>
            <p14:sldId id="271"/>
            <p14:sldId id="272"/>
            <p14:sldId id="278"/>
            <p14:sldId id="275"/>
            <p14:sldId id="270"/>
            <p14:sldId id="276"/>
            <p14:sldId id="268"/>
            <p14:sldId id="277"/>
            <p14:sldId id="267"/>
          </p14:sldIdLst>
        </p14:section>
        <p14:section name="Common" id="{62B1AA91-D93D-9C4F-8ABE-6423F5BD3A6E}">
          <p14:sldIdLst>
            <p14:sldId id="26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9" autoAdjust="0"/>
    <p:restoredTop sz="80632" autoAdjust="0"/>
  </p:normalViewPr>
  <p:slideViewPr>
    <p:cSldViewPr snapToGrid="0" snapToObjects="1">
      <p:cViewPr varScale="1">
        <p:scale>
          <a:sx n="135" d="100"/>
          <a:sy n="135" d="100"/>
        </p:scale>
        <p:origin x="776" y="168"/>
      </p:cViewPr>
      <p:guideLst>
        <p:guide orient="horz" pos="1620"/>
        <p:guide pos="2880"/>
      </p:guideLst>
    </p:cSldViewPr>
  </p:slideViewPr>
  <p:notesTextViewPr>
    <p:cViewPr>
      <p:scale>
        <a:sx n="100" d="100"/>
        <a:sy n="100" d="100"/>
      </p:scale>
      <p:origin x="0" y="0"/>
    </p:cViewPr>
  </p:notesTextViewPr>
  <p:sorterViewPr>
    <p:cViewPr>
      <p:scale>
        <a:sx n="175" d="100"/>
        <a:sy n="175" d="100"/>
      </p:scale>
      <p:origin x="0" y="56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9/6/21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9/6/21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178" rtl="0" eaLnBrk="1" latinLnBrk="0" hangingPunct="1">
      <a:defRPr sz="1200" kern="1200">
        <a:solidFill>
          <a:schemeClr val="tx1"/>
        </a:solidFill>
        <a:latin typeface="+mn-lt"/>
        <a:ea typeface="+mn-ea"/>
        <a:cs typeface="+mn-cs"/>
      </a:defRPr>
    </a:lvl1pPr>
    <a:lvl2pPr marL="457178" algn="l" defTabSz="457178" rtl="0" eaLnBrk="1" latinLnBrk="0" hangingPunct="1">
      <a:defRPr sz="1200" kern="1200">
        <a:solidFill>
          <a:schemeClr val="tx1"/>
        </a:solidFill>
        <a:latin typeface="+mn-lt"/>
        <a:ea typeface="+mn-ea"/>
        <a:cs typeface="+mn-cs"/>
      </a:defRPr>
    </a:lvl2pPr>
    <a:lvl3pPr marL="914355" algn="l" defTabSz="457178" rtl="0" eaLnBrk="1" latinLnBrk="0" hangingPunct="1">
      <a:defRPr sz="1200" kern="1200">
        <a:solidFill>
          <a:schemeClr val="tx1"/>
        </a:solidFill>
        <a:latin typeface="+mn-lt"/>
        <a:ea typeface="+mn-ea"/>
        <a:cs typeface="+mn-cs"/>
      </a:defRPr>
    </a:lvl3pPr>
    <a:lvl4pPr marL="1371532" algn="l" defTabSz="457178" rtl="0" eaLnBrk="1" latinLnBrk="0" hangingPunct="1">
      <a:defRPr sz="1200" kern="1200">
        <a:solidFill>
          <a:schemeClr val="tx1"/>
        </a:solidFill>
        <a:latin typeface="+mn-lt"/>
        <a:ea typeface="+mn-ea"/>
        <a:cs typeface="+mn-cs"/>
      </a:defRPr>
    </a:lvl4pPr>
    <a:lvl5pPr marL="1828709" algn="l" defTabSz="457178" rtl="0" eaLnBrk="1" latinLnBrk="0" hangingPunct="1">
      <a:defRPr sz="1200" kern="1200">
        <a:solidFill>
          <a:schemeClr val="tx1"/>
        </a:solidFill>
        <a:latin typeface="+mn-lt"/>
        <a:ea typeface="+mn-ea"/>
        <a:cs typeface="+mn-cs"/>
      </a:defRPr>
    </a:lvl5pPr>
    <a:lvl6pPr marL="2285886" algn="l" defTabSz="457178" rtl="0" eaLnBrk="1" latinLnBrk="0" hangingPunct="1">
      <a:defRPr sz="1200" kern="1200">
        <a:solidFill>
          <a:schemeClr val="tx1"/>
        </a:solidFill>
        <a:latin typeface="+mn-lt"/>
        <a:ea typeface="+mn-ea"/>
        <a:cs typeface="+mn-cs"/>
      </a:defRPr>
    </a:lvl6pPr>
    <a:lvl7pPr marL="2743064" algn="l" defTabSz="457178" rtl="0" eaLnBrk="1" latinLnBrk="0" hangingPunct="1">
      <a:defRPr sz="1200" kern="1200">
        <a:solidFill>
          <a:schemeClr val="tx1"/>
        </a:solidFill>
        <a:latin typeface="+mn-lt"/>
        <a:ea typeface="+mn-ea"/>
        <a:cs typeface="+mn-cs"/>
      </a:defRPr>
    </a:lvl7pPr>
    <a:lvl8pPr marL="3200240" algn="l" defTabSz="457178" rtl="0" eaLnBrk="1" latinLnBrk="0" hangingPunct="1">
      <a:defRPr sz="1200" kern="1200">
        <a:solidFill>
          <a:schemeClr val="tx1"/>
        </a:solidFill>
        <a:latin typeface="+mn-lt"/>
        <a:ea typeface="+mn-ea"/>
        <a:cs typeface="+mn-cs"/>
      </a:defRPr>
    </a:lvl8pPr>
    <a:lvl9pPr marL="3657418" algn="l" defTabSz="457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link.springer.com/article/10.1007/s11192-020-03843-5#ref-CR3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kotaku.com/5953371/today-is-the-40th-anniversary-of-the-worlds-first-known-video-gaming-tournamen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Were the ethical analysis guide helpful?</a:t>
            </a: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Dylan Shanes and I did my presentation on how social media has a negative impact on teens’ lives. I’m going to share 4 specific ways in which social media is harming teens. </a:t>
            </a:r>
          </a:p>
        </p:txBody>
      </p:sp>
      <p:sp>
        <p:nvSpPr>
          <p:cNvPr id="4" name="Slide Number Placeholder 3"/>
          <p:cNvSpPr>
            <a:spLocks noGrp="1"/>
          </p:cNvSpPr>
          <p:nvPr>
            <p:ph type="sldNum" sz="quarter" idx="5"/>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1258373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is making them internalize and externalize problems more.</a:t>
            </a:r>
          </a:p>
          <a:p>
            <a:r>
              <a:rPr lang="en-US" dirty="0"/>
              <a:t>It contributes to poor sleep quality.</a:t>
            </a:r>
          </a:p>
          <a:p>
            <a:r>
              <a:rPr lang="en-US" dirty="0"/>
              <a:t>Teens can develop addictive patterns like problematic social media use.</a:t>
            </a:r>
          </a:p>
          <a:p>
            <a:r>
              <a:rPr lang="en-US" dirty="0"/>
              <a:t>And teens can even develop clinically diagnosable PTSD from social media incidents.</a:t>
            </a:r>
          </a:p>
        </p:txBody>
      </p:sp>
      <p:sp>
        <p:nvSpPr>
          <p:cNvPr id="4" name="Slide Number Placeholder 3"/>
          <p:cNvSpPr>
            <a:spLocks noGrp="1"/>
          </p:cNvSpPr>
          <p:nvPr>
            <p:ph type="sldNum" sz="quarter" idx="5"/>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1340473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First we're going to talk about internalizing and externalizing problems.</a:t>
            </a:r>
          </a:p>
          <a:p>
            <a:r>
              <a:rPr lang="en-US" sz="1200" b="0" i="0" u="none" strike="noStrike" kern="1200" dirty="0">
                <a:solidFill>
                  <a:schemeClr val="tx1"/>
                </a:solidFill>
                <a:effectLst/>
                <a:latin typeface="+mn-lt"/>
                <a:ea typeface="+mn-ea"/>
                <a:cs typeface="+mn-cs"/>
              </a:rPr>
              <a:t>Internalizing problems are characterized by anxious and depressive symptoms, social withdrawal and somatic complaints</a:t>
            </a:r>
          </a:p>
          <a:p>
            <a:r>
              <a:rPr lang="en-US" sz="1200" b="0" i="0" u="none" strike="noStrike" kern="1200" dirty="0">
                <a:solidFill>
                  <a:schemeClr val="tx1"/>
                </a:solidFill>
                <a:effectLst/>
                <a:latin typeface="+mn-lt"/>
                <a:ea typeface="+mn-ea"/>
                <a:cs typeface="+mn-cs"/>
              </a:rPr>
              <a:t>Externalizing problems are defined as aggressive, oppositional, and delinquent behavior such as acting out</a:t>
            </a:r>
          </a:p>
          <a:p>
            <a:r>
              <a:rPr lang="en-US" sz="1200" b="0" i="0" u="none" strike="noStrike" kern="1200" dirty="0">
                <a:solidFill>
                  <a:schemeClr val="tx1"/>
                </a:solidFill>
                <a:effectLst/>
                <a:latin typeface="+mn-lt"/>
                <a:ea typeface="+mn-ea"/>
                <a:cs typeface="+mn-cs"/>
              </a:rPr>
              <a:t>As you can see in the chart…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It was found in the study…</a:t>
            </a:r>
          </a:p>
          <a:p>
            <a:r>
              <a:rPr lang="en-US" dirty="0"/>
              <a:t>“Time spent on social media may increase the risk of experiencing cyberbullying, which has a strong association with depressive symptoms” </a:t>
            </a:r>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1127013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impact is the effect that social media has on sleep.</a:t>
            </a:r>
          </a:p>
          <a:p>
            <a:r>
              <a:rPr lang="en-US" dirty="0"/>
              <a:t>This study went passed just analyzing amount of time spent on social media, but also looked into what time of day it was used and emotional investment in social media</a:t>
            </a:r>
          </a:p>
          <a:p>
            <a:r>
              <a:rPr lang="en-US" dirty="0"/>
              <a:t>As you can see in the chart on the right...</a:t>
            </a:r>
          </a:p>
          <a:p>
            <a:r>
              <a:rPr lang="en-US" dirty="0"/>
              <a:t>Constant notifications contribute to social pressure and a fear of missing out. </a:t>
            </a:r>
          </a:p>
          <a:p>
            <a:r>
              <a:rPr lang="en-US" dirty="0"/>
              <a:t>The notifications that come in at night harm sleep even more.</a:t>
            </a:r>
          </a:p>
          <a:p>
            <a:r>
              <a:rPr lang="en-US" dirty="0"/>
              <a:t>86% say… Think about sleeping next to your phone and every time you get any sort of notification, your sleep gets disrupted even if it doesn’t fully wake you up.</a:t>
            </a:r>
          </a:p>
          <a:p>
            <a:r>
              <a:rPr lang="en-US" dirty="0"/>
              <a:t>“</a:t>
            </a:r>
            <a:r>
              <a:rPr lang="en-US" sz="1200" b="0" i="0" u="none" strike="noStrike" kern="1200" dirty="0">
                <a:solidFill>
                  <a:schemeClr val="tx1"/>
                </a:solidFill>
                <a:effectLst/>
                <a:latin typeface="+mn-lt"/>
                <a:ea typeface="+mn-ea"/>
                <a:cs typeface="+mn-cs"/>
              </a:rPr>
              <a:t>poor sleep is known to contribute to anxiety, depression and low self-esteem during adolescence”</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774208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have problematic social media use.</a:t>
            </a:r>
          </a:p>
          <a:p>
            <a:r>
              <a:rPr lang="en-US" dirty="0"/>
              <a:t>Problematic Social Media Use (PSMU) is an addictive pattern of social media use that gets in the way of other aspects of the user’s life like interpersonal relationships and well-being.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PSMU measured on a scale from 0 to 24 based on survey results.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every 1 unit increase of the PSMU, there is a 10% increase in the risk of developing moderate depressive symptoms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People that spend a lot of time thinking about social media may compare how they think of themselves with the idealized portrayal of how others present themselves online.</a:t>
            </a: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3627682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Our last impact is social media causing PTSD in teens.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study tracked 4 different types of online risks: Information breaches, cyberbullying, sexual solicitation, and explicit content which is comprised of unwanted or accidental viewing of pornography, extreme violence, or deviant online content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PTSD symptoms were measured using the CRIES-13 which measures 3 types of PTSD symptoms: arousal, intrusion, and avoidance in relation to a traumatic event occurring.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Among the different types of risks represented in the study, explicit content was the most common encompassing 62% of noted risks</a:t>
            </a:r>
          </a:p>
          <a:p>
            <a:r>
              <a:rPr lang="en-US" dirty="0"/>
              <a:t>The anonymity of the internet gives cyberbullies and sexual predators free reign to do as they please with relatively low risk of </a:t>
            </a:r>
            <a:r>
              <a:rPr lang="en-US" dirty="0" err="1"/>
              <a:t>reprecussions</a:t>
            </a:r>
            <a:r>
              <a:rPr lang="en-US"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study found that 36.4 percent of online risk incidents resulted in clinically diagnosable PTSD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3471298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social media use appears to have a significant negative impact on the mental health of teens as evidenced by internalizing and externalizing problems, decrease in sleep quality, problematic social media use contributing to depressive symptoms, and PTSD as a result of exposure to online risks.</a:t>
            </a:r>
          </a:p>
        </p:txBody>
      </p:sp>
      <p:sp>
        <p:nvSpPr>
          <p:cNvPr id="4" name="Slide Number Placeholder 3"/>
          <p:cNvSpPr>
            <a:spLocks noGrp="1"/>
          </p:cNvSpPr>
          <p:nvPr>
            <p:ph type="sldNum" sz="quarter" idx="5"/>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3444484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reference talks about teens reporting positive emotions as a result of social media if you want to read about the other side of the argument.</a:t>
            </a:r>
          </a:p>
        </p:txBody>
      </p:sp>
      <p:sp>
        <p:nvSpPr>
          <p:cNvPr id="4" name="Slide Number Placeholder 3"/>
          <p:cNvSpPr>
            <a:spLocks noGrp="1"/>
          </p:cNvSpPr>
          <p:nvPr>
            <p:ph type="sldNum" sz="quarter" idx="5"/>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1069119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microblogging</a:t>
            </a:r>
          </a:p>
          <a:p>
            <a:r>
              <a:rPr lang="en-US" dirty="0"/>
              <a:t>-User Gratification Theory regarding social media</a:t>
            </a:r>
          </a:p>
          <a:p>
            <a:r>
              <a:rPr lang="en-US" dirty="0"/>
              <a:t>-Social media is easy to use and let users control to achieve greater </a:t>
            </a:r>
            <a:r>
              <a:rPr lang="en-US" dirty="0" err="1"/>
              <a:t>satisfication</a:t>
            </a:r>
            <a:endParaRPr lang="en-US" dirty="0"/>
          </a:p>
          <a:p>
            <a:r>
              <a:rPr lang="en-US" dirty="0"/>
              <a:t>-</a:t>
            </a:r>
            <a:r>
              <a:rPr lang="en-US" dirty="0" err="1"/>
              <a:t>Percieved</a:t>
            </a:r>
            <a:r>
              <a:rPr lang="en-US" dirty="0"/>
              <a:t> online-offline integration has a significant and positive effects on content gratification, social gratification and process gratification</a:t>
            </a:r>
          </a:p>
          <a:p>
            <a:r>
              <a:rPr lang="en-US" dirty="0"/>
              <a:t>-Negative association between perceived internet censorship and continuance intention</a:t>
            </a:r>
          </a:p>
          <a:p>
            <a:r>
              <a:rPr lang="en-US" dirty="0"/>
              <a:t>-</a:t>
            </a:r>
            <a:r>
              <a:rPr lang="en-US" dirty="0" err="1"/>
              <a:t>weibo</a:t>
            </a:r>
            <a:r>
              <a:rPr lang="en-US" dirty="0"/>
              <a:t> users could become accustomed to self-censoring before posting or searching.”</a:t>
            </a:r>
          </a:p>
          <a:p>
            <a:r>
              <a:rPr lang="en-US" dirty="0"/>
              <a:t>- AOC as an American example</a:t>
            </a:r>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3914902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Tech companies seem to be limiting online speech much more than Congress and the courts restrict offline content</a:t>
            </a:r>
          </a:p>
          <a:p>
            <a:pPr marL="171450" indent="-171450">
              <a:buFont typeface="Arial" panose="020B0604020202020204" pitchFamily="34" charset="0"/>
              <a:buChar char="•"/>
            </a:pPr>
            <a:r>
              <a:rPr lang="en-US" dirty="0"/>
              <a:t>Alex Jones calling Sandy Hook a hoax</a:t>
            </a:r>
          </a:p>
          <a:p>
            <a:pPr marL="171450" indent="-171450">
              <a:buFont typeface="Arial" panose="020B0604020202020204" pitchFamily="34" charset="0"/>
              <a:buChar char="•"/>
            </a:pPr>
            <a:r>
              <a:rPr lang="en-US" dirty="0"/>
              <a:t>R Kelly’s song removed from Spotify and Apple due to his sexual abuse charges</a:t>
            </a:r>
          </a:p>
          <a:p>
            <a:pPr marL="171450" indent="-171450">
              <a:buFont typeface="Arial" panose="020B0604020202020204" pitchFamily="34" charset="0"/>
              <a:buChar char="•"/>
            </a:pPr>
            <a:r>
              <a:rPr lang="en-US" dirty="0"/>
              <a:t>2016 presidential election with Russia’s Internet Research Agency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3915558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a:t>
            </a:fld>
            <a:endParaRPr lang="en-US" dirty="0"/>
          </a:p>
        </p:txBody>
      </p:sp>
    </p:spTree>
    <p:extLst>
      <p:ext uri="{BB962C8B-B14F-4D97-AF65-F5344CB8AC3E}">
        <p14:creationId xmlns:p14="http://schemas.microsoft.com/office/powerpoint/2010/main" val="3637859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Argument against censorship: face to a screen name</a:t>
            </a:r>
          </a:p>
          <a:p>
            <a:pPr marL="171450" indent="-171450">
              <a:buFontTx/>
              <a:buChar char="-"/>
            </a:pPr>
            <a:r>
              <a:rPr lang="en-US" dirty="0"/>
              <a:t>“would you say it in person”?</a:t>
            </a:r>
          </a:p>
          <a:p>
            <a:pPr marL="171450" indent="-171450">
              <a:buFontTx/>
              <a:buChar char="-"/>
            </a:pPr>
            <a:r>
              <a:rPr lang="en-US" dirty="0"/>
              <a:t>Gossip and cyber bullying</a:t>
            </a:r>
          </a:p>
          <a:p>
            <a:pPr marL="171450" indent="-171450">
              <a:buFontTx/>
              <a:buChar char="-"/>
            </a:pPr>
            <a:r>
              <a:rPr lang="en-US" dirty="0"/>
              <a:t>Polar ends: 4Chan full anonymity and Facebook anti-anonymity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“trial courts will ensure that the naming of online John Does will occur only when adequate notice has been given to the defendants and the identity is necessary to further a plaintiff's legitimate claim, and thereby will allow the plaintiff a means of redress while safeguarding a cherished First Amendment right.”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no federal laws against cyber bullying</a:t>
            </a: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3655840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-YouTube policy change covers promotion of Nazi ideology, denying the Holocaust, denying Sandy Hook</a:t>
            </a:r>
          </a:p>
          <a:p>
            <a:r>
              <a:rPr lang="en-US" dirty="0"/>
              <a:t>Section 230: the legal foundation of the internet</a:t>
            </a:r>
          </a:p>
          <a:p>
            <a:r>
              <a:rPr lang="en-US" dirty="0"/>
              <a:t>26 words “</a:t>
            </a:r>
            <a:r>
              <a:rPr lang="en-US" sz="1200" b="0" i="0" u="none" strike="noStrike" kern="1200" dirty="0">
                <a:solidFill>
                  <a:schemeClr val="tx1"/>
                </a:solidFill>
                <a:effectLst/>
                <a:latin typeface="+mn-lt"/>
                <a:ea typeface="+mn-ea"/>
                <a:cs typeface="+mn-cs"/>
              </a:rPr>
              <a:t>No provider or user of an interactive computer service shall be treated as the publisher or speaker of any information provided by another information content provider.”</a:t>
            </a:r>
          </a:p>
          <a:p>
            <a:r>
              <a:rPr lang="en-US" sz="1200" b="0" i="0" u="none" strike="noStrike" kern="1200" dirty="0">
                <a:solidFill>
                  <a:schemeClr val="tx1"/>
                </a:solidFill>
                <a:effectLst/>
                <a:latin typeface="+mn-lt"/>
                <a:ea typeface="+mn-ea"/>
                <a:cs typeface="+mn-cs"/>
              </a:rPr>
              <a:t>Internet thrived because of section 230</a:t>
            </a:r>
          </a:p>
          <a:p>
            <a:r>
              <a:rPr lang="en-US" sz="1200" b="0" i="0" u="none" strike="noStrike" kern="1200" dirty="0">
                <a:solidFill>
                  <a:schemeClr val="tx1"/>
                </a:solidFill>
                <a:effectLst/>
                <a:latin typeface="+mn-lt"/>
                <a:ea typeface="+mn-ea"/>
                <a:cs typeface="+mn-cs"/>
              </a:rPr>
              <a:t>First Amendment trumps section 230</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4120760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Restrictions, threaten to ban: South Korea – North Korean Twitter account, England – Riots threat, </a:t>
            </a:r>
          </a:p>
          <a:p>
            <a:r>
              <a:rPr lang="en-US" sz="1200" b="0" i="0" u="none" strike="noStrike" kern="1200" dirty="0">
                <a:solidFill>
                  <a:schemeClr val="tx1"/>
                </a:solidFill>
                <a:effectLst/>
                <a:latin typeface="+mn-lt"/>
                <a:ea typeface="+mn-ea"/>
                <a:cs typeface="+mn-cs"/>
              </a:rPr>
              <a:t>Regression models of worldwide data showed a positive correlation between the national deaths per number of population and tweets when holding number of publications constant (coefficient 0.0285, S.E. 0.0003, </a:t>
            </a:r>
            <a:r>
              <a:rPr lang="en-US" sz="1200" b="0" i="1" u="none" strike="noStrike" kern="1200" dirty="0">
                <a:solidFill>
                  <a:schemeClr val="tx1"/>
                </a:solidFill>
                <a:effectLst/>
                <a:latin typeface="+mn-lt"/>
                <a:ea typeface="+mn-ea"/>
                <a:cs typeface="+mn-cs"/>
              </a:rPr>
              <a:t>p</a:t>
            </a:r>
            <a:r>
              <a:rPr lang="en-US" sz="1200" b="0" i="0" u="none" strike="noStrike" kern="1200" dirty="0">
                <a:solidFill>
                  <a:schemeClr val="tx1"/>
                </a:solidFill>
                <a:effectLst/>
                <a:latin typeface="+mn-lt"/>
                <a:ea typeface="+mn-ea"/>
                <a:cs typeface="+mn-cs"/>
              </a:rPr>
              <a:t> &lt; 0.001). </a:t>
            </a:r>
          </a:p>
          <a:p>
            <a:r>
              <a:rPr lang="en-US" sz="1200" b="0" i="0" u="none" strike="noStrike" kern="1200" dirty="0">
                <a:solidFill>
                  <a:schemeClr val="tx1"/>
                </a:solidFill>
                <a:effectLst/>
                <a:latin typeface="+mn-lt"/>
                <a:ea typeface="+mn-ea"/>
                <a:cs typeface="+mn-cs"/>
              </a:rPr>
              <a:t>Tweeting on publications dealing with COVID-19/SARS-CoV-2 worldwide. Each tweet is inversely weighted with the number of publications published by authors in the corresponding country: the larger the dots, the smaller the research activity. The countries are colored according to the national deaths per one hundred thousand population. For some countries, e.g. Greenland, no data are available. Countries such as China and Iran block internet access to Twitter or its content (Mortality Analyses </a:t>
            </a:r>
            <a:r>
              <a:rPr lang="en-US" sz="1200" b="0" i="0" u="sng" kern="1200" dirty="0">
                <a:solidFill>
                  <a:schemeClr val="tx1"/>
                </a:solidFill>
                <a:effectLst/>
                <a:latin typeface="+mn-lt"/>
                <a:ea typeface="+mn-ea"/>
                <a:cs typeface="+mn-cs"/>
                <a:hlinkClick r:id="rId3" tooltip="Mortality Analyses. (2020). Retrieved March 23, 2020, from &#10;                  https://coronavirus.jhu.edu/data/mortality&#10;                  &#10;                ."/>
              </a:rPr>
              <a:t>2020</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relationship between this pandemic, research outputs, and Twitter activity, but demonstrates the importance of how social media platforms can be crucial to spread research with rapid scrutiny, which may also impede the degree of misinformation. We urge governments to pause censorship of social media platforms such as Twitter during these unprecedented times to support the scientific community’s battle against COVID-19/SARS-CoV-2.</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2163378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381376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484091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1866189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874641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2929842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693046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3889621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0" dirty="0"/>
              <a:t>Show syllabus updates if any</a:t>
            </a: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2831504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Use remaining time for group project questions and/or review group assignment slides.</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35</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i="1" dirty="0"/>
              <a:t>Owen Good (19 October 2012). </a:t>
            </a:r>
            <a:r>
              <a:rPr lang="en-US" i="1" dirty="0">
                <a:hlinkClick r:id="rId3"/>
              </a:rPr>
              <a:t>"Today is the 40th Anniversary of the World's First Known Video Gaming Tournament"</a:t>
            </a:r>
            <a:r>
              <a:rPr lang="en-US" i="1" dirty="0"/>
              <a:t>. </a:t>
            </a:r>
            <a:r>
              <a:rPr lang="en-US" i="1" dirty="0" err="1"/>
              <a:t>Kotaku</a:t>
            </a:r>
            <a:r>
              <a:rPr lang="en-US" i="1" dirty="0"/>
              <a:t>. Retrieved 1 August 2013</a:t>
            </a: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latin typeface="Arial" pitchFamily="-109" charset="0"/>
                <a:ea typeface="ＭＳ Ｐゴシック" pitchFamily="-109" charset="-128"/>
                <a:cs typeface="ＭＳ Ｐゴシック" pitchFamily="-109" charset="-128"/>
              </a:rPr>
              <a:t>Censorship (religious, governmental, private). Adult authentication. Firewalls. Government owned media outlets (TV and radio stations, newspapers), private photocopier ownership illegal</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latin typeface="Arial" pitchFamily="-109" charset="0"/>
                <a:ea typeface="ＭＳ Ｐゴシック" pitchFamily="-109" charset="-128"/>
                <a:cs typeface="ＭＳ Ｐゴシック" pitchFamily="-109" charset="-128"/>
              </a:rPr>
              <a:t>First Amendment prohibits Congress from making laws limiting free speech, not private companies.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latin typeface="Arial" pitchFamily="-109" charset="0"/>
                <a:ea typeface="ＭＳ Ｐゴシック" pitchFamily="-109" charset="-128"/>
                <a:cs typeface="ＭＳ Ｐゴシック" pitchFamily="-109" charset="-128"/>
              </a:rPr>
              <a:t>Uniform Resource Locator</a:t>
            </a: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4227003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i="0" dirty="0"/>
              <a:t>But before that:</a:t>
            </a:r>
          </a:p>
          <a:p>
            <a:pPr eaLnBrk="1" hangingPunct="1"/>
            <a:endParaRPr lang="en-US" b="1" i="0" dirty="0"/>
          </a:p>
          <a:p>
            <a:pPr eaLnBrk="1" hangingPunct="1"/>
            <a:r>
              <a:rPr lang="en-US" b="1" i="0" dirty="0"/>
              <a:t>CPG Grey - This Video Will Make You Angry [Thought Germs] (7:25)</a:t>
            </a:r>
          </a:p>
          <a:p>
            <a:pPr eaLnBrk="1" hangingPunct="1"/>
            <a:r>
              <a:rPr lang="en-US" i="0" dirty="0"/>
              <a:t>https://</a:t>
            </a:r>
            <a:r>
              <a:rPr lang="en-US" i="0" dirty="0" err="1"/>
              <a:t>www.youtube.com</a:t>
            </a:r>
            <a:r>
              <a:rPr lang="en-US" i="0" dirty="0"/>
              <a:t>/</a:t>
            </a:r>
            <a:r>
              <a:rPr lang="en-US" i="0" dirty="0" err="1"/>
              <a:t>watch?v</a:t>
            </a:r>
            <a:r>
              <a:rPr lang="en-US" i="0" dirty="0"/>
              <a:t>=rE3j_RHkqJc</a:t>
            </a:r>
          </a:p>
          <a:p>
            <a:pPr eaLnBrk="1" hangingPunct="1"/>
            <a:endParaRPr lang="en-US" i="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Find better examples: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Cedric Gervais - Hashtag (Original Mix) (3:58)</a:t>
            </a:r>
          </a:p>
          <a:p>
            <a:pPr eaLnBrk="1" hangingPunct="1"/>
            <a:r>
              <a:rPr lang="en-US" i="0" dirty="0"/>
              <a:t>https://</a:t>
            </a:r>
            <a:r>
              <a:rPr lang="en-US" i="0" dirty="0" err="1"/>
              <a:t>www.youtube.com</a:t>
            </a:r>
            <a:r>
              <a:rPr lang="en-US" i="0" dirty="0"/>
              <a:t>/</a:t>
            </a:r>
            <a:r>
              <a:rPr lang="en-US" i="0" dirty="0" err="1"/>
              <a:t>watch?v</a:t>
            </a:r>
            <a:r>
              <a:rPr lang="en-US" i="0" dirty="0"/>
              <a:t>=6OmBKd7X7EE</a:t>
            </a:r>
          </a:p>
          <a:p>
            <a:pPr eaLnBrk="1" hangingPunct="1"/>
            <a:endParaRPr lang="en-US" b="1"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Dave </a:t>
            </a:r>
            <a:r>
              <a:rPr lang="en-US" b="1" dirty="0" err="1">
                <a:latin typeface="Arial" charset="0"/>
                <a:ea typeface="ＭＳ Ｐゴシック" charset="-128"/>
                <a:cs typeface="ＭＳ Ｐゴシック" charset="-128"/>
              </a:rPr>
              <a:t>Audé</a:t>
            </a:r>
            <a:r>
              <a:rPr lang="en-US" b="1" dirty="0">
                <a:latin typeface="Arial" charset="0"/>
                <a:ea typeface="ＭＳ Ｐゴシック" charset="-128"/>
                <a:cs typeface="ＭＳ Ｐゴシック" charset="-128"/>
              </a:rPr>
              <a:t> </a:t>
            </a:r>
            <a:r>
              <a:rPr lang="en-US" b="1" dirty="0" err="1">
                <a:latin typeface="Arial" charset="0"/>
                <a:ea typeface="ＭＳ Ｐゴシック" charset="-128"/>
                <a:cs typeface="ＭＳ Ｐゴシック" charset="-128"/>
              </a:rPr>
              <a:t>vs</a:t>
            </a:r>
            <a:r>
              <a:rPr lang="en-US" b="1" dirty="0">
                <a:latin typeface="Arial" charset="0"/>
                <a:ea typeface="ＭＳ Ｐゴシック" charset="-128"/>
                <a:cs typeface="ＭＳ Ｐゴシック" charset="-128"/>
              </a:rPr>
              <a:t> Luciana - You Only Talk In #HASHTAG (3:36)</a:t>
            </a:r>
          </a:p>
          <a:p>
            <a:pPr eaLnBrk="1" hangingPunct="1"/>
            <a:r>
              <a:rPr lang="en-US" i="0" dirty="0"/>
              <a:t>http://</a:t>
            </a:r>
            <a:r>
              <a:rPr lang="en-US" i="0" dirty="0" err="1"/>
              <a:t>www.youtube.com</a:t>
            </a:r>
            <a:r>
              <a:rPr lang="en-US" i="0" dirty="0"/>
              <a:t>/</a:t>
            </a:r>
            <a:r>
              <a:rPr lang="en-US" i="0" dirty="0" err="1"/>
              <a:t>watch?v</a:t>
            </a:r>
            <a:r>
              <a:rPr lang="en-US" i="0" dirty="0"/>
              <a:t>=53wIN87lJn0</a:t>
            </a: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3044821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 Or review group project and individual presentation guidelines right now.</a:t>
            </a:r>
            <a:br>
              <a:rPr lang="en-US" dirty="0">
                <a:latin typeface="Arial" pitchFamily="-109" charset="0"/>
                <a:ea typeface="ＭＳ Ｐゴシック" pitchFamily="-109" charset="-128"/>
                <a:cs typeface="ＭＳ Ｐゴシック" pitchFamily="-109" charset="-128"/>
              </a:rPr>
            </a:br>
            <a:endParaRPr lang="en-US" dirty="0">
              <a:latin typeface="Arial" pitchFamily="-109" charset="0"/>
              <a:ea typeface="ＭＳ Ｐゴシック" pitchFamily="-109" charset="-128"/>
              <a:cs typeface="ＭＳ Ｐゴシック" pitchFamily="-109" charset="-128"/>
            </a:endParaRPr>
          </a:p>
          <a:p>
            <a:r>
              <a:rPr lang="en-US" dirty="0"/>
              <a:t>Possible One page paper:</a:t>
            </a:r>
          </a:p>
          <a:p>
            <a:pPr lvl="1"/>
            <a:r>
              <a:rPr lang="en-US" dirty="0"/>
              <a:t>Global intellectual property laws, friends or foes?</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3115717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983034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57" indent="0" algn="ctr">
              <a:buNone/>
              <a:defRPr>
                <a:solidFill>
                  <a:schemeClr val="tx1">
                    <a:tint val="75000"/>
                  </a:schemeClr>
                </a:solidFill>
              </a:defRPr>
            </a:lvl2pPr>
            <a:lvl3pPr marL="914316" indent="0" algn="ctr">
              <a:buNone/>
              <a:defRPr>
                <a:solidFill>
                  <a:schemeClr val="tx1">
                    <a:tint val="75000"/>
                  </a:schemeClr>
                </a:solidFill>
              </a:defRPr>
            </a:lvl3pPr>
            <a:lvl4pPr marL="1371475" indent="0" algn="ctr">
              <a:buNone/>
              <a:defRPr>
                <a:solidFill>
                  <a:schemeClr val="tx1">
                    <a:tint val="75000"/>
                  </a:schemeClr>
                </a:solidFill>
              </a:defRPr>
            </a:lvl4pPr>
            <a:lvl5pPr marL="1828634" indent="0" algn="ctr">
              <a:buNone/>
              <a:defRPr>
                <a:solidFill>
                  <a:schemeClr val="tx1">
                    <a:tint val="75000"/>
                  </a:schemeClr>
                </a:solidFill>
              </a:defRPr>
            </a:lvl5pPr>
            <a:lvl6pPr marL="2285791" indent="0" algn="ctr">
              <a:buNone/>
              <a:defRPr>
                <a:solidFill>
                  <a:schemeClr val="tx1">
                    <a:tint val="75000"/>
                  </a:schemeClr>
                </a:solidFill>
              </a:defRPr>
            </a:lvl6pPr>
            <a:lvl7pPr marL="2742950" indent="0" algn="ctr">
              <a:buNone/>
              <a:defRPr>
                <a:solidFill>
                  <a:schemeClr val="tx1">
                    <a:tint val="75000"/>
                  </a:schemeClr>
                </a:solidFill>
              </a:defRPr>
            </a:lvl7pPr>
            <a:lvl8pPr marL="3200106" indent="0" algn="ctr">
              <a:buNone/>
              <a:defRPr>
                <a:solidFill>
                  <a:schemeClr val="tx1">
                    <a:tint val="75000"/>
                  </a:schemeClr>
                </a:solidFill>
              </a:defRPr>
            </a:lvl8pPr>
            <a:lvl9pPr marL="3657265"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2"/>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3"/>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2" tIns="45716" rIns="91432" bIns="45716" rtlCol="0" anchor="ctr"/>
          <a:lstStyle>
            <a:lvl1pPr marL="0" marR="0" indent="0" algn="l" defTabSz="457178"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sk-SK"/>
              <a:t>© 2021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2" y="361952"/>
            <a:ext cx="4953001" cy="4381501"/>
          </a:xfrm>
          <a:noFill/>
          <a:ln w="9525">
            <a:noFill/>
            <a:miter lim="800000"/>
          </a:ln>
          <a:effectLst/>
        </p:spPr>
        <p:txBody>
          <a:bodyPr>
            <a:normAutofit/>
          </a:bodyPr>
          <a:lstStyle>
            <a:lvl1pPr marL="0" indent="0" algn="ctr">
              <a:buNone/>
              <a:defRPr sz="2000"/>
            </a:lvl1pPr>
            <a:lvl2pPr marL="457157" indent="0">
              <a:buNone/>
              <a:defRPr sz="2800"/>
            </a:lvl2pPr>
            <a:lvl3pPr marL="914316" indent="0">
              <a:buNone/>
              <a:defRPr sz="2400"/>
            </a:lvl3pPr>
            <a:lvl4pPr marL="1371475" indent="0">
              <a:buNone/>
              <a:defRPr sz="2000"/>
            </a:lvl4pPr>
            <a:lvl5pPr marL="1828634" indent="0">
              <a:buNone/>
              <a:defRPr sz="2000"/>
            </a:lvl5pPr>
            <a:lvl6pPr marL="2285791" indent="0">
              <a:buNone/>
              <a:defRPr sz="2000"/>
            </a:lvl6pPr>
            <a:lvl7pPr marL="2742950" indent="0">
              <a:buNone/>
              <a:defRPr sz="2000"/>
            </a:lvl7pPr>
            <a:lvl8pPr marL="3200106" indent="0">
              <a:buNone/>
              <a:defRPr sz="2000"/>
            </a:lvl8pPr>
            <a:lvl9pPr marL="3657265"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57" indent="0">
              <a:buNone/>
              <a:defRPr sz="1200"/>
            </a:lvl2pPr>
            <a:lvl3pPr marL="914316" indent="0">
              <a:buNone/>
              <a:defRPr sz="1000"/>
            </a:lvl3pPr>
            <a:lvl4pPr marL="1371475" indent="0">
              <a:buNone/>
              <a:defRPr sz="900"/>
            </a:lvl4pPr>
            <a:lvl5pPr marL="1828634" indent="0">
              <a:buNone/>
              <a:defRPr sz="900"/>
            </a:lvl5pPr>
            <a:lvl6pPr marL="2285791" indent="0">
              <a:buNone/>
              <a:defRPr sz="900"/>
            </a:lvl6pPr>
            <a:lvl7pPr marL="2742950" indent="0">
              <a:buNone/>
              <a:defRPr sz="900"/>
            </a:lvl7pPr>
            <a:lvl8pPr marL="3200106" indent="0">
              <a:buNone/>
              <a:defRPr sz="900"/>
            </a:lvl8pPr>
            <a:lvl9pPr marL="3657265"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353">
              <a:defRPr baseline="0"/>
            </a:lvl6pPr>
            <a:lvl7pPr marL="2002353">
              <a:defRPr baseline="0"/>
            </a:lvl7pPr>
            <a:lvl8pPr marL="2002353">
              <a:defRPr baseline="0"/>
            </a:lvl8pPr>
            <a:lvl9pPr marL="20023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2021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6" y="361952"/>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2"/>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2021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2021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57" indent="0">
              <a:buNone/>
              <a:defRPr sz="1800">
                <a:solidFill>
                  <a:schemeClr val="tx1">
                    <a:tint val="75000"/>
                  </a:schemeClr>
                </a:solidFill>
              </a:defRPr>
            </a:lvl2pPr>
            <a:lvl3pPr marL="914316" indent="0">
              <a:buNone/>
              <a:defRPr sz="1600">
                <a:solidFill>
                  <a:schemeClr val="tx1">
                    <a:tint val="75000"/>
                  </a:schemeClr>
                </a:solidFill>
              </a:defRPr>
            </a:lvl3pPr>
            <a:lvl4pPr marL="1371475" indent="0">
              <a:buNone/>
              <a:defRPr sz="1400">
                <a:solidFill>
                  <a:schemeClr val="tx1">
                    <a:tint val="75000"/>
                  </a:schemeClr>
                </a:solidFill>
              </a:defRPr>
            </a:lvl4pPr>
            <a:lvl5pPr marL="1828634" indent="0">
              <a:buNone/>
              <a:defRPr sz="1400">
                <a:solidFill>
                  <a:schemeClr val="tx1">
                    <a:tint val="75000"/>
                  </a:schemeClr>
                </a:solidFill>
              </a:defRPr>
            </a:lvl5pPr>
            <a:lvl6pPr marL="2285791" indent="0">
              <a:buNone/>
              <a:defRPr sz="1400">
                <a:solidFill>
                  <a:schemeClr val="tx1">
                    <a:tint val="75000"/>
                  </a:schemeClr>
                </a:solidFill>
              </a:defRPr>
            </a:lvl6pPr>
            <a:lvl7pPr marL="2742950" indent="0">
              <a:buNone/>
              <a:defRPr sz="1400">
                <a:solidFill>
                  <a:schemeClr val="tx1">
                    <a:tint val="75000"/>
                  </a:schemeClr>
                </a:solidFill>
              </a:defRPr>
            </a:lvl7pPr>
            <a:lvl8pPr marL="3200106" indent="0">
              <a:buNone/>
              <a:defRPr sz="1400">
                <a:solidFill>
                  <a:schemeClr val="tx1">
                    <a:tint val="75000"/>
                  </a:schemeClr>
                </a:solidFill>
              </a:defRPr>
            </a:lvl8pPr>
            <a:lvl9pPr marL="365726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2021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353">
              <a:defRPr sz="1100"/>
            </a:lvl7pPr>
            <a:lvl8pPr marL="2002353">
              <a:defRPr sz="1100"/>
            </a:lvl8pPr>
            <a:lvl9pPr marL="20023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353">
              <a:defRPr sz="1100" baseline="0"/>
            </a:lvl6pPr>
            <a:lvl7pPr marL="2002353">
              <a:defRPr sz="1100" baseline="0"/>
            </a:lvl7pPr>
            <a:lvl8pPr marL="2002353">
              <a:defRPr sz="1100" baseline="0"/>
            </a:lvl8pPr>
            <a:lvl9pPr marL="20023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2021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57" indent="0">
              <a:buNone/>
              <a:defRPr sz="2000" b="1"/>
            </a:lvl2pPr>
            <a:lvl3pPr marL="914316" indent="0">
              <a:buNone/>
              <a:defRPr sz="1800" b="1"/>
            </a:lvl3pPr>
            <a:lvl4pPr marL="1371475" indent="0">
              <a:buNone/>
              <a:defRPr sz="1600" b="1"/>
            </a:lvl4pPr>
            <a:lvl5pPr marL="1828634" indent="0">
              <a:buNone/>
              <a:defRPr sz="1600" b="1"/>
            </a:lvl5pPr>
            <a:lvl6pPr marL="2285791" indent="0">
              <a:buNone/>
              <a:defRPr sz="1600" b="1"/>
            </a:lvl6pPr>
            <a:lvl7pPr marL="2742950" indent="0">
              <a:buNone/>
              <a:defRPr sz="1600" b="1"/>
            </a:lvl7pPr>
            <a:lvl8pPr marL="3200106" indent="0">
              <a:buNone/>
              <a:defRPr sz="1600" b="1"/>
            </a:lvl8pPr>
            <a:lvl9pPr marL="3657265"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353">
              <a:defRPr sz="1100"/>
            </a:lvl6pPr>
            <a:lvl7pPr marL="2002353">
              <a:defRPr sz="1100"/>
            </a:lvl7pPr>
            <a:lvl8pPr marL="2002353">
              <a:defRPr sz="1100"/>
            </a:lvl8pPr>
            <a:lvl9pPr marL="20023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57" indent="0">
              <a:buNone/>
              <a:defRPr sz="2000" b="1"/>
            </a:lvl2pPr>
            <a:lvl3pPr marL="914316" indent="0">
              <a:buNone/>
              <a:defRPr sz="1800" b="1"/>
            </a:lvl3pPr>
            <a:lvl4pPr marL="1371475" indent="0">
              <a:buNone/>
              <a:defRPr sz="1600" b="1"/>
            </a:lvl4pPr>
            <a:lvl5pPr marL="1828634" indent="0">
              <a:buNone/>
              <a:defRPr sz="1600" b="1"/>
            </a:lvl5pPr>
            <a:lvl6pPr marL="2285791" indent="0">
              <a:buNone/>
              <a:defRPr sz="1600" b="1"/>
            </a:lvl6pPr>
            <a:lvl7pPr marL="2742950" indent="0">
              <a:buNone/>
              <a:defRPr sz="1600" b="1"/>
            </a:lvl7pPr>
            <a:lvl8pPr marL="3200106" indent="0">
              <a:buNone/>
              <a:defRPr sz="1600" b="1"/>
            </a:lvl8pPr>
            <a:lvl9pPr marL="36572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353">
              <a:defRPr sz="1100"/>
            </a:lvl6pPr>
            <a:lvl7pPr marL="2002353">
              <a:defRPr sz="1100"/>
            </a:lvl7pPr>
            <a:lvl8pPr marL="2002353">
              <a:defRPr sz="1100" baseline="0"/>
            </a:lvl8pPr>
            <a:lvl9pPr marL="20023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2021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2"/>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57" indent="0">
              <a:buNone/>
              <a:defRPr sz="1200"/>
            </a:lvl2pPr>
            <a:lvl3pPr marL="914316" indent="0">
              <a:buNone/>
              <a:defRPr sz="1000"/>
            </a:lvl3pPr>
            <a:lvl4pPr marL="1371475" indent="0">
              <a:buNone/>
              <a:defRPr sz="900"/>
            </a:lvl4pPr>
            <a:lvl5pPr marL="1828634" indent="0">
              <a:buNone/>
              <a:defRPr sz="900"/>
            </a:lvl5pPr>
            <a:lvl6pPr marL="2285791" indent="0">
              <a:buNone/>
              <a:defRPr sz="900"/>
            </a:lvl6pPr>
            <a:lvl7pPr marL="2742950" indent="0">
              <a:buNone/>
              <a:defRPr sz="900"/>
            </a:lvl7pPr>
            <a:lvl8pPr marL="3200106" indent="0">
              <a:buNone/>
              <a:defRPr sz="900"/>
            </a:lvl8pPr>
            <a:lvl9pPr marL="3657265"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3" y="361951"/>
            <a:ext cx="3809386" cy="4397030"/>
          </a:xfrm>
          <a:noFill/>
          <a:ln w="9525">
            <a:noFill/>
            <a:miter lim="800000"/>
          </a:ln>
          <a:effectLst/>
        </p:spPr>
        <p:txBody>
          <a:bodyPr>
            <a:normAutofit/>
          </a:bodyPr>
          <a:lstStyle>
            <a:lvl1pPr marL="0" indent="0" algn="ctr">
              <a:buNone/>
              <a:defRPr sz="2000"/>
            </a:lvl1pPr>
            <a:lvl2pPr marL="457157" indent="0">
              <a:buNone/>
              <a:defRPr sz="2800"/>
            </a:lvl2pPr>
            <a:lvl3pPr marL="914316" indent="0">
              <a:buNone/>
              <a:defRPr sz="2400"/>
            </a:lvl3pPr>
            <a:lvl4pPr marL="1371475" indent="0">
              <a:buNone/>
              <a:defRPr sz="2000"/>
            </a:lvl4pPr>
            <a:lvl5pPr marL="1828634" indent="0">
              <a:buNone/>
              <a:defRPr sz="2000"/>
            </a:lvl5pPr>
            <a:lvl6pPr marL="2285791" indent="0">
              <a:buNone/>
              <a:defRPr sz="2000"/>
            </a:lvl6pPr>
            <a:lvl7pPr marL="2742950" indent="0">
              <a:buNone/>
              <a:defRPr sz="2000"/>
            </a:lvl7pPr>
            <a:lvl8pPr marL="3200106" indent="0">
              <a:buNone/>
              <a:defRPr sz="2000"/>
            </a:lvl8pPr>
            <a:lvl9pPr marL="3657265"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57" indent="0">
              <a:buNone/>
              <a:defRPr sz="1200"/>
            </a:lvl2pPr>
            <a:lvl3pPr marL="914316" indent="0">
              <a:buNone/>
              <a:defRPr sz="1000"/>
            </a:lvl3pPr>
            <a:lvl4pPr marL="1371475" indent="0">
              <a:buNone/>
              <a:defRPr sz="900"/>
            </a:lvl4pPr>
            <a:lvl5pPr marL="1828634" indent="0">
              <a:buNone/>
              <a:defRPr sz="900"/>
            </a:lvl5pPr>
            <a:lvl6pPr marL="2285791" indent="0">
              <a:buNone/>
              <a:defRPr sz="900"/>
            </a:lvl6pPr>
            <a:lvl7pPr marL="2742950" indent="0">
              <a:buNone/>
              <a:defRPr sz="900"/>
            </a:lvl7pPr>
            <a:lvl8pPr marL="3200106" indent="0">
              <a:buNone/>
              <a:defRPr sz="900"/>
            </a:lvl8pPr>
            <a:lvl9pPr marL="3657265"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2" tIns="45716" rIns="91432" bIns="45716"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2" tIns="45716" rIns="91432" bIns="4571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2" tIns="45716" rIns="91432" bIns="45716" rtlCol="0" anchor="ctr"/>
          <a:lstStyle>
            <a:lvl1pPr algn="r">
              <a:defRPr sz="800">
                <a:solidFill>
                  <a:schemeClr val="tx1"/>
                </a:solidFill>
              </a:defRPr>
            </a:lvl1pPr>
          </a:lstStyle>
          <a:p>
            <a:endParaRPr lang="en-US" noProof="0"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2" tIns="45716" rIns="91432" bIns="45716" rtlCol="0" anchor="ctr"/>
          <a:lstStyle>
            <a:lvl1pPr marL="0" marR="0" indent="0" algn="l" defTabSz="457178"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sk-SK"/>
              <a:t>© 2021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2" tIns="45716" rIns="91432" bIns="45716" rtlCol="0" anchor="ctr"/>
          <a:lstStyle>
            <a:lvl1pPr algn="r">
              <a:defRPr sz="800">
                <a:solidFill>
                  <a:schemeClr val="tx1"/>
                </a:solidFill>
              </a:defRPr>
            </a:lvl1pPr>
          </a:lstStyle>
          <a:p>
            <a:fld id="{A2A17EAB-8B51-5C40-8776-6683E51FA7A0}" type="slidenum">
              <a:rPr lang="en-US" smtClean="0"/>
              <a:t>‹#›</a:t>
            </a:fld>
            <a:endParaRPr lang="en-US"/>
          </a:p>
        </p:txBody>
      </p:sp>
      <p:grpSp>
        <p:nvGrpSpPr>
          <p:cNvPr id="10" name="Group 9"/>
          <p:cNvGrpSpPr/>
          <p:nvPr userDrawn="1"/>
        </p:nvGrpSpPr>
        <p:grpSpPr>
          <a:xfrm>
            <a:off x="25" y="21344"/>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16"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57" indent="-205757" algn="l" defTabSz="914316"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15" indent="-205757" algn="l" defTabSz="914316"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272" indent="-205757" algn="l" defTabSz="914316"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28" indent="-205757" algn="l" defTabSz="914316"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786" indent="-205757" algn="l" defTabSz="914316"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544" indent="-205757" algn="l" defTabSz="914316"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00" indent="-205757" algn="l" defTabSz="914316"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057" indent="-205757" algn="l" defTabSz="914316"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815" indent="-205757" algn="l" defTabSz="914316"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16" rtl="0" eaLnBrk="1" latinLnBrk="0" hangingPunct="1">
        <a:defRPr sz="1800" kern="1200">
          <a:solidFill>
            <a:schemeClr val="tx1"/>
          </a:solidFill>
          <a:latin typeface="+mn-lt"/>
          <a:ea typeface="+mn-ea"/>
          <a:cs typeface="+mn-cs"/>
        </a:defRPr>
      </a:lvl1pPr>
      <a:lvl2pPr marL="457157" algn="l" defTabSz="914316" rtl="0" eaLnBrk="1" latinLnBrk="0" hangingPunct="1">
        <a:defRPr sz="1800" kern="1200">
          <a:solidFill>
            <a:schemeClr val="tx1"/>
          </a:solidFill>
          <a:latin typeface="+mn-lt"/>
          <a:ea typeface="+mn-ea"/>
          <a:cs typeface="+mn-cs"/>
        </a:defRPr>
      </a:lvl2pPr>
      <a:lvl3pPr marL="914316" algn="l" defTabSz="914316" rtl="0" eaLnBrk="1" latinLnBrk="0" hangingPunct="1">
        <a:defRPr sz="1800" kern="1200">
          <a:solidFill>
            <a:schemeClr val="tx1"/>
          </a:solidFill>
          <a:latin typeface="+mn-lt"/>
          <a:ea typeface="+mn-ea"/>
          <a:cs typeface="+mn-cs"/>
        </a:defRPr>
      </a:lvl3pPr>
      <a:lvl4pPr marL="1371475" algn="l" defTabSz="914316" rtl="0" eaLnBrk="1" latinLnBrk="0" hangingPunct="1">
        <a:defRPr sz="1800" kern="1200">
          <a:solidFill>
            <a:schemeClr val="tx1"/>
          </a:solidFill>
          <a:latin typeface="+mn-lt"/>
          <a:ea typeface="+mn-ea"/>
          <a:cs typeface="+mn-cs"/>
        </a:defRPr>
      </a:lvl4pPr>
      <a:lvl5pPr marL="1828634" algn="l" defTabSz="914316" rtl="0" eaLnBrk="1" latinLnBrk="0" hangingPunct="1">
        <a:defRPr sz="1800" kern="1200">
          <a:solidFill>
            <a:schemeClr val="tx1"/>
          </a:solidFill>
          <a:latin typeface="+mn-lt"/>
          <a:ea typeface="+mn-ea"/>
          <a:cs typeface="+mn-cs"/>
        </a:defRPr>
      </a:lvl5pPr>
      <a:lvl6pPr marL="2285791" algn="l" defTabSz="914316" rtl="0" eaLnBrk="1" latinLnBrk="0" hangingPunct="1">
        <a:defRPr sz="1800" kern="1200">
          <a:solidFill>
            <a:schemeClr val="tx1"/>
          </a:solidFill>
          <a:latin typeface="+mn-lt"/>
          <a:ea typeface="+mn-ea"/>
          <a:cs typeface="+mn-cs"/>
        </a:defRPr>
      </a:lvl6pPr>
      <a:lvl7pPr marL="2742950" algn="l" defTabSz="914316" rtl="0" eaLnBrk="1" latinLnBrk="0" hangingPunct="1">
        <a:defRPr sz="1800" kern="1200">
          <a:solidFill>
            <a:schemeClr val="tx1"/>
          </a:solidFill>
          <a:latin typeface="+mn-lt"/>
          <a:ea typeface="+mn-ea"/>
          <a:cs typeface="+mn-cs"/>
        </a:defRPr>
      </a:lvl7pPr>
      <a:lvl8pPr marL="3200106" algn="l" defTabSz="914316" rtl="0" eaLnBrk="1" latinLnBrk="0" hangingPunct="1">
        <a:defRPr sz="1800" kern="1200">
          <a:solidFill>
            <a:schemeClr val="tx1"/>
          </a:solidFill>
          <a:latin typeface="+mn-lt"/>
          <a:ea typeface="+mn-ea"/>
          <a:cs typeface="+mn-cs"/>
        </a:defRPr>
      </a:lvl8pPr>
      <a:lvl9pPr marL="3657265" algn="l" defTabSz="914316"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jamanetwork.com/journals/jamapsychiatry/fullarticle/2749480" TargetMode="External"/><Relationship Id="rId7" Type="http://schemas.openxmlformats.org/officeDocument/2006/relationships/hyperlink" Target="https://www.pewresearch.org/internet/2018/11/28/teens-social-media-habits-and-experience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proquest.com/docview/2113587897" TargetMode="External"/><Relationship Id="rId5" Type="http://schemas.openxmlformats.org/officeDocument/2006/relationships/hyperlink" Target="https://www.sciencedirect.com/science/article/pii/S027795361730223X" TargetMode="External"/><Relationship Id="rId4" Type="http://schemas.openxmlformats.org/officeDocument/2006/relationships/hyperlink" Target="https://www.sciencedirect.com/science/article/pii/S0140197116300343?via%3Dihub"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hyperlink" Target="http://www.fbi.gov/wanted/cyber/russian-interference-in-2016-u-s-elections" TargetMode="External"/><Relationship Id="rId2" Type="http://schemas.openxmlformats.org/officeDocument/2006/relationships/hyperlink" Target="https://www.dni.gov/files/documents/ICA_2017_01.pdf" TargetMode="External"/><Relationship Id="rId1" Type="http://schemas.openxmlformats.org/officeDocument/2006/relationships/slideLayout" Target="../slideLayouts/slideLayout2.xml"/><Relationship Id="rId6" Type="http://schemas.openxmlformats.org/officeDocument/2006/relationships/hyperlink" Target="https://www.theatlantic.com/news/archive/2017/06/putin-russia-us-election/528825/" TargetMode="External"/><Relationship Id="rId5" Type="http://schemas.openxmlformats.org/officeDocument/2006/relationships/hyperlink" Target="https://www.ic3.gov/Media/Y2020/PSA201001" TargetMode="External"/><Relationship Id="rId4" Type="http://schemas.openxmlformats.org/officeDocument/2006/relationships/hyperlink" Target="https://dc.law.utah.edu/cgi/viewcontent.cgi?article=1268&amp;context=ulr"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Wikipedia:Citing_Wikipedia"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rE3j_RHkqJc"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1"/>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4</a:t>
            </a:r>
            <a:br>
              <a:rPr lang="en-US" dirty="0"/>
            </a:br>
            <a:r>
              <a:rPr lang="en-US" dirty="0"/>
              <a:t>Freedom Of Speech</a:t>
            </a:r>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Mental Health Impacts of Social Media on Teenagers</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Dylan Shanes</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2021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10</a:t>
            </a:fld>
            <a:endParaRPr lang="en-US"/>
          </a:p>
        </p:txBody>
      </p:sp>
    </p:spTree>
    <p:extLst>
      <p:ext uri="{BB962C8B-B14F-4D97-AF65-F5344CB8AC3E}">
        <p14:creationId xmlns:p14="http://schemas.microsoft.com/office/powerpoint/2010/main" val="2768501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FB1B6-1888-BB40-B020-5E643A1540BF}"/>
              </a:ext>
            </a:extLst>
          </p:cNvPr>
          <p:cNvSpPr>
            <a:spLocks noGrp="1"/>
          </p:cNvSpPr>
          <p:nvPr>
            <p:ph type="title"/>
          </p:nvPr>
        </p:nvSpPr>
        <p:spPr/>
        <p:txBody>
          <a:bodyPr/>
          <a:lstStyle/>
          <a:p>
            <a:r>
              <a:rPr lang="en-US" dirty="0"/>
              <a:t>Mental Health Impacts</a:t>
            </a:r>
          </a:p>
        </p:txBody>
      </p:sp>
      <p:sp>
        <p:nvSpPr>
          <p:cNvPr id="3" name="Content Placeholder 2">
            <a:extLst>
              <a:ext uri="{FF2B5EF4-FFF2-40B4-BE49-F238E27FC236}">
                <a16:creationId xmlns:a16="http://schemas.microsoft.com/office/drawing/2014/main" id="{6B212604-2CFA-1B41-B546-24936AE72BDD}"/>
              </a:ext>
            </a:extLst>
          </p:cNvPr>
          <p:cNvSpPr>
            <a:spLocks noGrp="1"/>
          </p:cNvSpPr>
          <p:nvPr>
            <p:ph idx="1"/>
          </p:nvPr>
        </p:nvSpPr>
        <p:spPr/>
        <p:txBody>
          <a:bodyPr/>
          <a:lstStyle/>
          <a:p>
            <a:r>
              <a:rPr lang="en-US" dirty="0"/>
              <a:t>Internalizing and externalizing problems</a:t>
            </a:r>
          </a:p>
          <a:p>
            <a:r>
              <a:rPr lang="en-US" dirty="0"/>
              <a:t>Poor sleep quality</a:t>
            </a:r>
          </a:p>
          <a:p>
            <a:r>
              <a:rPr lang="en-US" dirty="0"/>
              <a:t>Problematic social media use</a:t>
            </a:r>
          </a:p>
          <a:p>
            <a:r>
              <a:rPr lang="en-US" dirty="0"/>
              <a:t>PTSD</a:t>
            </a:r>
          </a:p>
        </p:txBody>
      </p:sp>
      <p:sp>
        <p:nvSpPr>
          <p:cNvPr id="4" name="Footer Placeholder 3">
            <a:extLst>
              <a:ext uri="{FF2B5EF4-FFF2-40B4-BE49-F238E27FC236}">
                <a16:creationId xmlns:a16="http://schemas.microsoft.com/office/drawing/2014/main" id="{5560B8E2-DB18-D147-AFF5-FC4455317DCE}"/>
              </a:ext>
            </a:extLst>
          </p:cNvPr>
          <p:cNvSpPr>
            <a:spLocks noGrp="1"/>
          </p:cNvSpPr>
          <p:nvPr>
            <p:ph type="ftr" sz="quarter" idx="11"/>
          </p:nvPr>
        </p:nvSpPr>
        <p:spPr/>
        <p:txBody>
          <a:bodyPr/>
          <a:lstStyle/>
          <a:p>
            <a:r>
              <a:rPr lang="sk-SK"/>
              <a:t>© 2021 Keith A. Pray</a:t>
            </a:r>
            <a:endParaRPr lang="en-US"/>
          </a:p>
        </p:txBody>
      </p:sp>
      <p:sp>
        <p:nvSpPr>
          <p:cNvPr id="5" name="Slide Number Placeholder 4">
            <a:extLst>
              <a:ext uri="{FF2B5EF4-FFF2-40B4-BE49-F238E27FC236}">
                <a16:creationId xmlns:a16="http://schemas.microsoft.com/office/drawing/2014/main" id="{C3762603-E275-A242-A3B6-F70B114850F6}"/>
              </a:ext>
            </a:extLst>
          </p:cNvPr>
          <p:cNvSpPr>
            <a:spLocks noGrp="1"/>
          </p:cNvSpPr>
          <p:nvPr>
            <p:ph type="sldNum" sz="quarter" idx="12"/>
          </p:nvPr>
        </p:nvSpPr>
        <p:spPr/>
        <p:txBody>
          <a:bodyPr/>
          <a:lstStyle/>
          <a:p>
            <a:fld id="{A2A17EAB-8B51-5C40-8776-6683E51FA7A0}" type="slidenum">
              <a:rPr lang="en-US" smtClean="0"/>
              <a:t>11</a:t>
            </a:fld>
            <a:endParaRPr lang="en-US"/>
          </a:p>
        </p:txBody>
      </p:sp>
      <p:sp>
        <p:nvSpPr>
          <p:cNvPr id="6" name="TextBox 5">
            <a:extLst>
              <a:ext uri="{FF2B5EF4-FFF2-40B4-BE49-F238E27FC236}">
                <a16:creationId xmlns:a16="http://schemas.microsoft.com/office/drawing/2014/main" id="{F287D7D3-FD36-9547-9BDA-99B3805A5F62}"/>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Dylan Shanes</a:t>
            </a:r>
          </a:p>
        </p:txBody>
      </p:sp>
    </p:spTree>
    <p:extLst>
      <p:ext uri="{BB962C8B-B14F-4D97-AF65-F5344CB8AC3E}">
        <p14:creationId xmlns:p14="http://schemas.microsoft.com/office/powerpoint/2010/main" val="3632833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Social Media has a positive Correlation with internalizing and externalizing Problems</a:t>
            </a:r>
          </a:p>
        </p:txBody>
      </p:sp>
      <p:sp>
        <p:nvSpPr>
          <p:cNvPr id="3" name="Content Placeholder 2"/>
          <p:cNvSpPr>
            <a:spLocks noGrp="1"/>
          </p:cNvSpPr>
          <p:nvPr>
            <p:ph sz="half" idx="1"/>
          </p:nvPr>
        </p:nvSpPr>
        <p:spPr>
          <a:xfrm>
            <a:off x="168682" y="1330249"/>
            <a:ext cx="4138867" cy="3352800"/>
          </a:xfrm>
        </p:spPr>
        <p:txBody>
          <a:bodyPr>
            <a:normAutofit/>
          </a:bodyPr>
          <a:lstStyle/>
          <a:p>
            <a:r>
              <a:rPr lang="en-US" dirty="0"/>
              <a:t>It was found in the study that 0.8% - 18.9% of internalizing problems and 0.8% - 15.3% of externalizing problems could be prevented by using social media less. [1]</a:t>
            </a:r>
          </a:p>
          <a:p>
            <a:r>
              <a:rPr lang="en-US" dirty="0"/>
              <a:t>Social media use led to an increase in internalizing problems alone and comorbid internalizing and externalizing problems. [1]</a:t>
            </a:r>
          </a:p>
          <a:p>
            <a:r>
              <a:rPr lang="en-US" dirty="0"/>
              <a:t>More time on social media increases the risk of being cyberbullied</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Dylan Shanes</a:t>
            </a:r>
          </a:p>
        </p:txBody>
      </p:sp>
      <p:pic>
        <p:nvPicPr>
          <p:cNvPr id="9" name="Picture 8" descr="Chart, bar chart&#10;&#10;Description automatically generated">
            <a:extLst>
              <a:ext uri="{FF2B5EF4-FFF2-40B4-BE49-F238E27FC236}">
                <a16:creationId xmlns:a16="http://schemas.microsoft.com/office/drawing/2014/main" id="{7737DEFB-1F0D-EC49-AED1-F4935E9F39C7}"/>
              </a:ext>
            </a:extLst>
          </p:cNvPr>
          <p:cNvPicPr>
            <a:picLocks noChangeAspect="1"/>
          </p:cNvPicPr>
          <p:nvPr/>
        </p:nvPicPr>
        <p:blipFill>
          <a:blip r:embed="rId3"/>
          <a:stretch>
            <a:fillRect/>
          </a:stretch>
        </p:blipFill>
        <p:spPr>
          <a:xfrm>
            <a:off x="4408000" y="1437221"/>
            <a:ext cx="4567317" cy="3138856"/>
          </a:xfrm>
          <a:prstGeom prst="rect">
            <a:avLst/>
          </a:prstGeom>
        </p:spPr>
      </p:pic>
      <p:sp>
        <p:nvSpPr>
          <p:cNvPr id="12" name="Rectangle 11">
            <a:extLst>
              <a:ext uri="{FF2B5EF4-FFF2-40B4-BE49-F238E27FC236}">
                <a16:creationId xmlns:a16="http://schemas.microsoft.com/office/drawing/2014/main" id="{E355CCCA-B228-5244-9B94-CF0BF5B39388}"/>
              </a:ext>
            </a:extLst>
          </p:cNvPr>
          <p:cNvSpPr/>
          <p:nvPr/>
        </p:nvSpPr>
        <p:spPr>
          <a:xfrm>
            <a:off x="4307550" y="4531836"/>
            <a:ext cx="2965235" cy="369332"/>
          </a:xfrm>
          <a:prstGeom prst="rect">
            <a:avLst/>
          </a:prstGeom>
        </p:spPr>
        <p:txBody>
          <a:bodyPr wrap="none">
            <a:spAutoFit/>
          </a:bodyPr>
          <a:lstStyle/>
          <a:p>
            <a:r>
              <a:rPr lang="en-US" dirty="0"/>
              <a:t>Error bars indicate 95% CIs.</a:t>
            </a:r>
          </a:p>
        </p:txBody>
      </p:sp>
    </p:spTree>
    <p:extLst>
      <p:ext uri="{BB962C8B-B14F-4D97-AF65-F5344CB8AC3E}">
        <p14:creationId xmlns:p14="http://schemas.microsoft.com/office/powerpoint/2010/main" val="3548065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social media on sleep</a:t>
            </a:r>
          </a:p>
        </p:txBody>
      </p:sp>
      <p:sp>
        <p:nvSpPr>
          <p:cNvPr id="3" name="Content Placeholder 2"/>
          <p:cNvSpPr>
            <a:spLocks noGrp="1"/>
          </p:cNvSpPr>
          <p:nvPr>
            <p:ph sz="half" idx="1"/>
          </p:nvPr>
        </p:nvSpPr>
        <p:spPr>
          <a:xfrm>
            <a:off x="183995" y="1196661"/>
            <a:ext cx="3733800" cy="3352800"/>
          </a:xfrm>
        </p:spPr>
        <p:txBody>
          <a:bodyPr>
            <a:normAutofit/>
          </a:bodyPr>
          <a:lstStyle/>
          <a:p>
            <a:r>
              <a:rPr lang="en-US" dirty="0"/>
              <a:t>“Poor sleep quality is prevalent in adolescents and is known to contribute to depression, anxiety and low self-esteem” [2]</a:t>
            </a:r>
          </a:p>
          <a:p>
            <a:r>
              <a:rPr lang="en-US" dirty="0"/>
              <a:t>Constant notifications throughout the day</a:t>
            </a:r>
          </a:p>
          <a:p>
            <a:r>
              <a:rPr lang="en-US" dirty="0"/>
              <a:t>Social media notifications can disturb sleep</a:t>
            </a:r>
          </a:p>
          <a:p>
            <a:pPr lvl="1"/>
            <a:r>
              <a:rPr lang="en-US" sz="1600" dirty="0"/>
              <a:t>86% of surveyed adolescents report sleeping with their phone in their bedroom [2]</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Dylan Shanes</a:t>
            </a:r>
          </a:p>
        </p:txBody>
      </p:sp>
      <p:pic>
        <p:nvPicPr>
          <p:cNvPr id="11" name="Content Placeholder 10">
            <a:extLst>
              <a:ext uri="{FF2B5EF4-FFF2-40B4-BE49-F238E27FC236}">
                <a16:creationId xmlns:a16="http://schemas.microsoft.com/office/drawing/2014/main" id="{C6103EFB-D280-C344-A25C-AAAF8FA80BB5}"/>
              </a:ext>
            </a:extLst>
          </p:cNvPr>
          <p:cNvPicPr>
            <a:picLocks noGrp="1" noChangeAspect="1"/>
          </p:cNvPicPr>
          <p:nvPr>
            <p:ph sz="half" idx="2"/>
          </p:nvPr>
        </p:nvPicPr>
        <p:blipFill rotWithShape="1">
          <a:blip r:embed="rId3"/>
          <a:srcRect r="1359"/>
          <a:stretch/>
        </p:blipFill>
        <p:spPr>
          <a:xfrm>
            <a:off x="3924418" y="1382751"/>
            <a:ext cx="5013285" cy="3228506"/>
          </a:xfrm>
        </p:spPr>
      </p:pic>
      <p:sp>
        <p:nvSpPr>
          <p:cNvPr id="12" name="TextBox 11">
            <a:extLst>
              <a:ext uri="{FF2B5EF4-FFF2-40B4-BE49-F238E27FC236}">
                <a16:creationId xmlns:a16="http://schemas.microsoft.com/office/drawing/2014/main" id="{1F336514-FB83-4F4E-B474-4B861FD489D8}"/>
              </a:ext>
            </a:extLst>
          </p:cNvPr>
          <p:cNvSpPr txBox="1"/>
          <p:nvPr/>
        </p:nvSpPr>
        <p:spPr>
          <a:xfrm>
            <a:off x="3835210" y="4611257"/>
            <a:ext cx="4126762" cy="341632"/>
          </a:xfrm>
          <a:prstGeom prst="rect">
            <a:avLst/>
          </a:prstGeom>
          <a:noFill/>
        </p:spPr>
        <p:txBody>
          <a:bodyPr wrap="square" rtlCol="0">
            <a:spAutoFit/>
          </a:bodyPr>
          <a:lstStyle/>
          <a:p>
            <a:pPr>
              <a:lnSpc>
                <a:spcPct val="90000"/>
              </a:lnSpc>
            </a:pPr>
            <a:r>
              <a:rPr lang="en-US" dirty="0"/>
              <a:t>Variable Correlation</a:t>
            </a:r>
          </a:p>
        </p:txBody>
      </p:sp>
    </p:spTree>
    <p:extLst>
      <p:ext uri="{BB962C8B-B14F-4D97-AF65-F5344CB8AC3E}">
        <p14:creationId xmlns:p14="http://schemas.microsoft.com/office/powerpoint/2010/main" val="2321425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Problematic social media use</a:t>
            </a:r>
          </a:p>
        </p:txBody>
      </p:sp>
      <p:sp>
        <p:nvSpPr>
          <p:cNvPr id="3" name="Content Placeholder 2"/>
          <p:cNvSpPr>
            <a:spLocks noGrp="1"/>
          </p:cNvSpPr>
          <p:nvPr>
            <p:ph sz="half" idx="1"/>
          </p:nvPr>
        </p:nvSpPr>
        <p:spPr>
          <a:xfrm>
            <a:off x="284358" y="1182029"/>
            <a:ext cx="3733800" cy="3612531"/>
          </a:xfrm>
        </p:spPr>
        <p:txBody>
          <a:bodyPr>
            <a:normAutofit lnSpcReduction="10000"/>
          </a:bodyPr>
          <a:lstStyle/>
          <a:p>
            <a:r>
              <a:rPr lang="en-US" dirty="0"/>
              <a:t>PSMU was associated with around a 10% increase in depressive symptoms [3]</a:t>
            </a:r>
          </a:p>
          <a:p>
            <a:pPr lvl="1"/>
            <a:r>
              <a:rPr lang="en-US" sz="1600" dirty="0"/>
              <a:t>Problematic social media users may neglect other important aspects of their lives</a:t>
            </a:r>
          </a:p>
          <a:p>
            <a:pPr lvl="1"/>
            <a:r>
              <a:rPr lang="en-US" sz="1600" dirty="0"/>
              <a:t>Thinking about social media makes people compare themselves to others</a:t>
            </a:r>
          </a:p>
          <a:p>
            <a:r>
              <a:rPr lang="en-US" dirty="0"/>
              <a:t>Time spent on social media alone doesn’t contribute to depressive symptoms</a:t>
            </a:r>
          </a:p>
          <a:p>
            <a:pPr lvl="1"/>
            <a:r>
              <a:rPr lang="en-US" sz="1600" dirty="0"/>
              <a:t>Frequency of social media use does contribute to depressive symptoms</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Dylan Shanes</a:t>
            </a:r>
          </a:p>
        </p:txBody>
      </p:sp>
      <p:pic>
        <p:nvPicPr>
          <p:cNvPr id="11" name="Content Placeholder 10" descr="Graphical user interface&#10;&#10;Description automatically generated with medium confidence">
            <a:extLst>
              <a:ext uri="{FF2B5EF4-FFF2-40B4-BE49-F238E27FC236}">
                <a16:creationId xmlns:a16="http://schemas.microsoft.com/office/drawing/2014/main" id="{AECC3F63-D84D-A246-9D65-A0A5F734C9B6}"/>
              </a:ext>
            </a:extLst>
          </p:cNvPr>
          <p:cNvPicPr>
            <a:picLocks noGrp="1" noChangeAspect="1"/>
          </p:cNvPicPr>
          <p:nvPr>
            <p:ph sz="half" idx="2"/>
          </p:nvPr>
        </p:nvPicPr>
        <p:blipFill>
          <a:blip r:embed="rId3"/>
          <a:stretch>
            <a:fillRect/>
          </a:stretch>
        </p:blipFill>
        <p:spPr>
          <a:xfrm>
            <a:off x="4073913" y="1276350"/>
            <a:ext cx="4916752" cy="1701091"/>
          </a:xfrm>
        </p:spPr>
      </p:pic>
      <p:sp>
        <p:nvSpPr>
          <p:cNvPr id="12" name="Rectangle 11">
            <a:extLst>
              <a:ext uri="{FF2B5EF4-FFF2-40B4-BE49-F238E27FC236}">
                <a16:creationId xmlns:a16="http://schemas.microsoft.com/office/drawing/2014/main" id="{6356A3AC-FBD0-E045-B8A4-4142C431DCD6}"/>
              </a:ext>
            </a:extLst>
          </p:cNvPr>
          <p:cNvSpPr/>
          <p:nvPr/>
        </p:nvSpPr>
        <p:spPr>
          <a:xfrm>
            <a:off x="3980057" y="2962670"/>
            <a:ext cx="4572000" cy="738664"/>
          </a:xfrm>
          <a:prstGeom prst="rect">
            <a:avLst/>
          </a:prstGeom>
        </p:spPr>
        <p:txBody>
          <a:bodyPr>
            <a:spAutoFit/>
          </a:bodyPr>
          <a:lstStyle/>
          <a:p>
            <a:r>
              <a:rPr lang="en-US" sz="1400" dirty="0"/>
              <a:t>Bivariable and multivariable associations between problematic social media use (PSMU) and depressive symptoms. </a:t>
            </a:r>
          </a:p>
        </p:txBody>
      </p:sp>
    </p:spTree>
    <p:extLst>
      <p:ext uri="{BB962C8B-B14F-4D97-AF65-F5344CB8AC3E}">
        <p14:creationId xmlns:p14="http://schemas.microsoft.com/office/powerpoint/2010/main" val="2763057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91" y="348354"/>
            <a:ext cx="4394772" cy="914400"/>
          </a:xfrm>
        </p:spPr>
        <p:txBody>
          <a:bodyPr/>
          <a:lstStyle/>
          <a:p>
            <a:r>
              <a:rPr lang="en-US" dirty="0"/>
              <a:t>Social media causing PTSD in teens</a:t>
            </a:r>
          </a:p>
        </p:txBody>
      </p:sp>
      <p:sp>
        <p:nvSpPr>
          <p:cNvPr id="3" name="Content Placeholder 2"/>
          <p:cNvSpPr>
            <a:spLocks noGrp="1"/>
          </p:cNvSpPr>
          <p:nvPr>
            <p:ph sz="half" idx="1"/>
          </p:nvPr>
        </p:nvSpPr>
        <p:spPr>
          <a:xfrm>
            <a:off x="195146" y="1359789"/>
            <a:ext cx="3733800" cy="3352800"/>
          </a:xfrm>
        </p:spPr>
        <p:txBody>
          <a:bodyPr/>
          <a:lstStyle/>
          <a:p>
            <a:r>
              <a:rPr lang="en-US" dirty="0"/>
              <a:t>Different types of online risks </a:t>
            </a:r>
          </a:p>
          <a:p>
            <a:r>
              <a:rPr lang="en-US" dirty="0"/>
              <a:t>Among the different types of risks represented in the study, explicit content was the most common encompassing 62% of online risks [4]</a:t>
            </a:r>
          </a:p>
          <a:p>
            <a:r>
              <a:rPr lang="en-US" dirty="0"/>
              <a:t>Online risk incidents often lead to clinically diagnosable PTSD</a:t>
            </a:r>
          </a:p>
          <a:p>
            <a:endParaRPr lang="en-US" dirty="0"/>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Dylan Shanes</a:t>
            </a:r>
          </a:p>
        </p:txBody>
      </p:sp>
      <p:graphicFrame>
        <p:nvGraphicFramePr>
          <p:cNvPr id="11" name="Table 11">
            <a:extLst>
              <a:ext uri="{FF2B5EF4-FFF2-40B4-BE49-F238E27FC236}">
                <a16:creationId xmlns:a16="http://schemas.microsoft.com/office/drawing/2014/main" id="{B62D8E8E-553C-6841-84FE-83A8C025E1A8}"/>
              </a:ext>
            </a:extLst>
          </p:cNvPr>
          <p:cNvGraphicFramePr>
            <a:graphicFrameLocks noGrp="1"/>
          </p:cNvGraphicFramePr>
          <p:nvPr>
            <p:ph sz="half" idx="2"/>
            <p:extLst/>
          </p:nvPr>
        </p:nvGraphicFramePr>
        <p:xfrm>
          <a:off x="4288708" y="189659"/>
          <a:ext cx="3445342" cy="4881880"/>
        </p:xfrm>
        <a:graphic>
          <a:graphicData uri="http://schemas.openxmlformats.org/drawingml/2006/table">
            <a:tbl>
              <a:tblPr firstRow="1" bandRow="1">
                <a:tableStyleId>{5C22544A-7EE6-4342-B048-85BDC9FD1C3A}</a:tableStyleId>
              </a:tblPr>
              <a:tblGrid>
                <a:gridCol w="1583472">
                  <a:extLst>
                    <a:ext uri="{9D8B030D-6E8A-4147-A177-3AD203B41FA5}">
                      <a16:colId xmlns:a16="http://schemas.microsoft.com/office/drawing/2014/main" val="1939379420"/>
                    </a:ext>
                  </a:extLst>
                </a:gridCol>
                <a:gridCol w="734084">
                  <a:extLst>
                    <a:ext uri="{9D8B030D-6E8A-4147-A177-3AD203B41FA5}">
                      <a16:colId xmlns:a16="http://schemas.microsoft.com/office/drawing/2014/main" val="4221108880"/>
                    </a:ext>
                  </a:extLst>
                </a:gridCol>
                <a:gridCol w="576263">
                  <a:extLst>
                    <a:ext uri="{9D8B030D-6E8A-4147-A177-3AD203B41FA5}">
                      <a16:colId xmlns:a16="http://schemas.microsoft.com/office/drawing/2014/main" val="3227848340"/>
                    </a:ext>
                  </a:extLst>
                </a:gridCol>
                <a:gridCol w="551523">
                  <a:extLst>
                    <a:ext uri="{9D8B030D-6E8A-4147-A177-3AD203B41FA5}">
                      <a16:colId xmlns:a16="http://schemas.microsoft.com/office/drawing/2014/main" val="3556340173"/>
                    </a:ext>
                  </a:extLst>
                </a:gridCol>
              </a:tblGrid>
              <a:tr h="370840">
                <a:tc>
                  <a:txBody>
                    <a:bodyPr/>
                    <a:lstStyle/>
                    <a:p>
                      <a:endParaRPr lang="en-US" sz="1600" dirty="0"/>
                    </a:p>
                  </a:txBody>
                  <a:tcPr/>
                </a:tc>
                <a:tc>
                  <a:txBody>
                    <a:bodyPr/>
                    <a:lstStyle/>
                    <a:p>
                      <a:r>
                        <a:rPr lang="el-GR" sz="1600" b="0" i="1" u="none" strike="noStrike" kern="1200" dirty="0">
                          <a:solidFill>
                            <a:schemeClr val="lt1"/>
                          </a:solidFill>
                          <a:effectLst/>
                          <a:latin typeface="+mn-lt"/>
                          <a:ea typeface="+mn-ea"/>
                          <a:cs typeface="+mn-cs"/>
                        </a:rPr>
                        <a:t>α</a:t>
                      </a:r>
                      <a:endParaRPr lang="en-US" sz="1600" dirty="0"/>
                    </a:p>
                  </a:txBody>
                  <a:tcPr/>
                </a:tc>
                <a:tc>
                  <a:txBody>
                    <a:bodyPr/>
                    <a:lstStyle/>
                    <a:p>
                      <a:r>
                        <a:rPr lang="en-US" sz="1600" b="0" dirty="0"/>
                        <a:t>M</a:t>
                      </a:r>
                    </a:p>
                  </a:txBody>
                  <a:tcPr/>
                </a:tc>
                <a:tc>
                  <a:txBody>
                    <a:bodyPr/>
                    <a:lstStyle/>
                    <a:p>
                      <a:r>
                        <a:rPr lang="en-US" sz="1600" b="0" dirty="0"/>
                        <a:t>SD</a:t>
                      </a:r>
                    </a:p>
                  </a:txBody>
                  <a:tcPr/>
                </a:tc>
                <a:extLst>
                  <a:ext uri="{0D108BD9-81ED-4DB2-BD59-A6C34878D82A}">
                    <a16:rowId xmlns:a16="http://schemas.microsoft.com/office/drawing/2014/main" val="2494453749"/>
                  </a:ext>
                </a:extLst>
              </a:tr>
              <a:tr h="370840">
                <a:tc>
                  <a:txBody>
                    <a:bodyPr/>
                    <a:lstStyle/>
                    <a:p>
                      <a:r>
                        <a:rPr lang="en-US" sz="1600" dirty="0"/>
                        <a:t>Intrusion</a:t>
                      </a:r>
                    </a:p>
                  </a:txBody>
                  <a:tcPr/>
                </a:tc>
                <a:tc>
                  <a:txBody>
                    <a:bodyPr/>
                    <a:lstStyle/>
                    <a:p>
                      <a:pPr fontAlgn="t"/>
                      <a:r>
                        <a:rPr lang="en-US" sz="1600" dirty="0">
                          <a:effectLst/>
                        </a:rPr>
                        <a:t>0.75</a:t>
                      </a:r>
                    </a:p>
                  </a:txBody>
                  <a:tcPr marL="76200" marR="76200" marT="76200" marB="76200"/>
                </a:tc>
                <a:tc>
                  <a:txBody>
                    <a:bodyPr/>
                    <a:lstStyle/>
                    <a:p>
                      <a:pPr fontAlgn="t"/>
                      <a:r>
                        <a:rPr lang="en-US" sz="1600">
                          <a:effectLst/>
                        </a:rPr>
                        <a:t>1.82</a:t>
                      </a:r>
                    </a:p>
                  </a:txBody>
                  <a:tcPr marL="76200" marR="76200" marT="76200" marB="76200"/>
                </a:tc>
                <a:tc>
                  <a:txBody>
                    <a:bodyPr/>
                    <a:lstStyle/>
                    <a:p>
                      <a:pPr fontAlgn="t"/>
                      <a:r>
                        <a:rPr lang="en-US" sz="1600" dirty="0">
                          <a:effectLst/>
                        </a:rPr>
                        <a:t>0.89</a:t>
                      </a:r>
                    </a:p>
                  </a:txBody>
                  <a:tcPr marL="76200" marR="76200" marT="76200" marB="76200"/>
                </a:tc>
                <a:extLst>
                  <a:ext uri="{0D108BD9-81ED-4DB2-BD59-A6C34878D82A}">
                    <a16:rowId xmlns:a16="http://schemas.microsoft.com/office/drawing/2014/main" val="1807259698"/>
                  </a:ext>
                </a:extLst>
              </a:tr>
              <a:tr h="370840">
                <a:tc>
                  <a:txBody>
                    <a:bodyPr/>
                    <a:lstStyle/>
                    <a:p>
                      <a:r>
                        <a:rPr lang="en-US" sz="1600" dirty="0"/>
                        <a:t>Avoidance</a:t>
                      </a:r>
                    </a:p>
                  </a:txBody>
                  <a:tcPr/>
                </a:tc>
                <a:tc>
                  <a:txBody>
                    <a:bodyPr/>
                    <a:lstStyle/>
                    <a:p>
                      <a:pPr fontAlgn="t"/>
                      <a:r>
                        <a:rPr lang="en-US" sz="1600" dirty="0">
                          <a:effectLst/>
                        </a:rPr>
                        <a:t>0.76</a:t>
                      </a:r>
                    </a:p>
                  </a:txBody>
                  <a:tcPr marL="76200" marR="76200" marT="76200" marB="76200"/>
                </a:tc>
                <a:tc>
                  <a:txBody>
                    <a:bodyPr/>
                    <a:lstStyle/>
                    <a:p>
                      <a:pPr fontAlgn="t"/>
                      <a:r>
                        <a:rPr lang="en-US" sz="1600">
                          <a:effectLst/>
                        </a:rPr>
                        <a:t>1.86</a:t>
                      </a:r>
                    </a:p>
                  </a:txBody>
                  <a:tcPr marL="76200" marR="76200" marT="76200" marB="76200"/>
                </a:tc>
                <a:tc>
                  <a:txBody>
                    <a:bodyPr/>
                    <a:lstStyle/>
                    <a:p>
                      <a:pPr fontAlgn="t"/>
                      <a:r>
                        <a:rPr lang="en-US" sz="1600" dirty="0">
                          <a:effectLst/>
                        </a:rPr>
                        <a:t>0.91</a:t>
                      </a:r>
                    </a:p>
                  </a:txBody>
                  <a:tcPr marL="76200" marR="76200" marT="76200" marB="76200"/>
                </a:tc>
                <a:extLst>
                  <a:ext uri="{0D108BD9-81ED-4DB2-BD59-A6C34878D82A}">
                    <a16:rowId xmlns:a16="http://schemas.microsoft.com/office/drawing/2014/main" val="1085018362"/>
                  </a:ext>
                </a:extLst>
              </a:tr>
              <a:tr h="370840">
                <a:tc>
                  <a:txBody>
                    <a:bodyPr/>
                    <a:lstStyle/>
                    <a:p>
                      <a:r>
                        <a:rPr lang="en-US" sz="1600" dirty="0"/>
                        <a:t>Arousal</a:t>
                      </a:r>
                    </a:p>
                  </a:txBody>
                  <a:tcPr/>
                </a:tc>
                <a:tc>
                  <a:txBody>
                    <a:bodyPr/>
                    <a:lstStyle/>
                    <a:p>
                      <a:pPr fontAlgn="t"/>
                      <a:r>
                        <a:rPr lang="en-US" sz="1600" dirty="0">
                          <a:effectLst/>
                        </a:rPr>
                        <a:t>0.71</a:t>
                      </a:r>
                    </a:p>
                  </a:txBody>
                  <a:tcPr marL="76200" marR="76200" marT="76200" marB="76200"/>
                </a:tc>
                <a:tc>
                  <a:txBody>
                    <a:bodyPr/>
                    <a:lstStyle/>
                    <a:p>
                      <a:pPr fontAlgn="t"/>
                      <a:r>
                        <a:rPr lang="en-US" sz="1600">
                          <a:effectLst/>
                        </a:rPr>
                        <a:t>1.59</a:t>
                      </a:r>
                    </a:p>
                  </a:txBody>
                  <a:tcPr marL="76200" marR="76200" marT="76200" marB="76200"/>
                </a:tc>
                <a:tc>
                  <a:txBody>
                    <a:bodyPr/>
                    <a:lstStyle/>
                    <a:p>
                      <a:pPr fontAlgn="t"/>
                      <a:r>
                        <a:rPr lang="en-US" sz="1600" dirty="0">
                          <a:effectLst/>
                        </a:rPr>
                        <a:t>0.72</a:t>
                      </a:r>
                    </a:p>
                  </a:txBody>
                  <a:tcPr marL="76200" marR="76200" marT="76200" marB="76200"/>
                </a:tc>
                <a:extLst>
                  <a:ext uri="{0D108BD9-81ED-4DB2-BD59-A6C34878D82A}">
                    <a16:rowId xmlns:a16="http://schemas.microsoft.com/office/drawing/2014/main" val="4243211118"/>
                  </a:ext>
                </a:extLst>
              </a:tr>
              <a:tr h="370840">
                <a:tc>
                  <a:txBody>
                    <a:bodyPr/>
                    <a:lstStyle/>
                    <a:p>
                      <a:r>
                        <a:rPr lang="en-US" sz="1600" dirty="0"/>
                        <a:t>Information Breach</a:t>
                      </a:r>
                    </a:p>
                  </a:txBody>
                  <a:tcPr/>
                </a:tc>
                <a:tc>
                  <a:txBody>
                    <a:bodyPr/>
                    <a:lstStyle/>
                    <a:p>
                      <a:pPr fontAlgn="t"/>
                      <a:r>
                        <a:rPr lang="en-US" sz="1600" dirty="0">
                          <a:effectLst/>
                        </a:rPr>
                        <a:t>0.70</a:t>
                      </a:r>
                    </a:p>
                  </a:txBody>
                  <a:tcPr marL="76200" marR="76200" marT="76200" marB="76200"/>
                </a:tc>
                <a:tc>
                  <a:txBody>
                    <a:bodyPr/>
                    <a:lstStyle/>
                    <a:p>
                      <a:pPr fontAlgn="t"/>
                      <a:r>
                        <a:rPr lang="en-US" sz="1600">
                          <a:effectLst/>
                        </a:rPr>
                        <a:t>1.24</a:t>
                      </a:r>
                    </a:p>
                  </a:txBody>
                  <a:tcPr marL="76200" marR="76200" marT="76200" marB="76200"/>
                </a:tc>
                <a:tc>
                  <a:txBody>
                    <a:bodyPr/>
                    <a:lstStyle/>
                    <a:p>
                      <a:pPr fontAlgn="t"/>
                      <a:r>
                        <a:rPr lang="en-US" sz="1600" dirty="0">
                          <a:effectLst/>
                        </a:rPr>
                        <a:t>0.30</a:t>
                      </a:r>
                    </a:p>
                  </a:txBody>
                  <a:tcPr marL="76200" marR="76200" marT="76200" marB="76200"/>
                </a:tc>
                <a:extLst>
                  <a:ext uri="{0D108BD9-81ED-4DB2-BD59-A6C34878D82A}">
                    <a16:rowId xmlns:a16="http://schemas.microsoft.com/office/drawing/2014/main" val="3514255074"/>
                  </a:ext>
                </a:extLst>
              </a:tr>
              <a:tr h="370840">
                <a:tc>
                  <a:txBody>
                    <a:bodyPr/>
                    <a:lstStyle/>
                    <a:p>
                      <a:r>
                        <a:rPr lang="en-US" sz="1600" dirty="0"/>
                        <a:t>Cyberbullying</a:t>
                      </a:r>
                    </a:p>
                  </a:txBody>
                  <a:tcPr/>
                </a:tc>
                <a:tc>
                  <a:txBody>
                    <a:bodyPr/>
                    <a:lstStyle/>
                    <a:p>
                      <a:pPr fontAlgn="t"/>
                      <a:r>
                        <a:rPr lang="en-US" sz="1600" dirty="0">
                          <a:effectLst/>
                        </a:rPr>
                        <a:t>0.97</a:t>
                      </a:r>
                    </a:p>
                  </a:txBody>
                  <a:tcPr marL="76200" marR="76200" marT="76200" marB="76200"/>
                </a:tc>
                <a:tc>
                  <a:txBody>
                    <a:bodyPr/>
                    <a:lstStyle/>
                    <a:p>
                      <a:pPr fontAlgn="t"/>
                      <a:r>
                        <a:rPr lang="en-US" sz="1600">
                          <a:effectLst/>
                        </a:rPr>
                        <a:t>1.29</a:t>
                      </a:r>
                    </a:p>
                  </a:txBody>
                  <a:tcPr marL="76200" marR="76200" marT="76200" marB="76200"/>
                </a:tc>
                <a:tc>
                  <a:txBody>
                    <a:bodyPr/>
                    <a:lstStyle/>
                    <a:p>
                      <a:pPr fontAlgn="t"/>
                      <a:r>
                        <a:rPr lang="en-US" sz="1600" dirty="0">
                          <a:effectLst/>
                        </a:rPr>
                        <a:t>0.49</a:t>
                      </a:r>
                    </a:p>
                  </a:txBody>
                  <a:tcPr marL="76200" marR="76200" marT="76200" marB="76200"/>
                </a:tc>
                <a:extLst>
                  <a:ext uri="{0D108BD9-81ED-4DB2-BD59-A6C34878D82A}">
                    <a16:rowId xmlns:a16="http://schemas.microsoft.com/office/drawing/2014/main" val="1322851464"/>
                  </a:ext>
                </a:extLst>
              </a:tr>
              <a:tr h="370840">
                <a:tc>
                  <a:txBody>
                    <a:bodyPr/>
                    <a:lstStyle/>
                    <a:p>
                      <a:r>
                        <a:rPr lang="en-US" sz="1600" dirty="0"/>
                        <a:t>Sexual Solicitation</a:t>
                      </a:r>
                    </a:p>
                  </a:txBody>
                  <a:tcPr/>
                </a:tc>
                <a:tc>
                  <a:txBody>
                    <a:bodyPr/>
                    <a:lstStyle/>
                    <a:p>
                      <a:pPr fontAlgn="t"/>
                      <a:r>
                        <a:rPr lang="en-US" sz="1600" dirty="0">
                          <a:effectLst/>
                        </a:rPr>
                        <a:t>0.72</a:t>
                      </a:r>
                    </a:p>
                  </a:txBody>
                  <a:tcPr marL="76200" marR="76200" marT="76200" marB="76200"/>
                </a:tc>
                <a:tc>
                  <a:txBody>
                    <a:bodyPr/>
                    <a:lstStyle/>
                    <a:p>
                      <a:pPr fontAlgn="t"/>
                      <a:r>
                        <a:rPr lang="en-US" sz="1600">
                          <a:effectLst/>
                        </a:rPr>
                        <a:t>1.25</a:t>
                      </a:r>
                    </a:p>
                  </a:txBody>
                  <a:tcPr marL="76200" marR="76200" marT="76200" marB="76200"/>
                </a:tc>
                <a:tc>
                  <a:txBody>
                    <a:bodyPr/>
                    <a:lstStyle/>
                    <a:p>
                      <a:pPr fontAlgn="t"/>
                      <a:r>
                        <a:rPr lang="en-US" sz="1600" dirty="0">
                          <a:effectLst/>
                        </a:rPr>
                        <a:t>0.48</a:t>
                      </a:r>
                    </a:p>
                  </a:txBody>
                  <a:tcPr marL="76200" marR="76200" marT="76200" marB="76200"/>
                </a:tc>
                <a:extLst>
                  <a:ext uri="{0D108BD9-81ED-4DB2-BD59-A6C34878D82A}">
                    <a16:rowId xmlns:a16="http://schemas.microsoft.com/office/drawing/2014/main" val="3971573758"/>
                  </a:ext>
                </a:extLst>
              </a:tr>
              <a:tr h="370840">
                <a:tc>
                  <a:txBody>
                    <a:bodyPr/>
                    <a:lstStyle/>
                    <a:p>
                      <a:r>
                        <a:rPr lang="en-US" sz="1600" dirty="0"/>
                        <a:t>Explicit Content</a:t>
                      </a:r>
                    </a:p>
                  </a:txBody>
                  <a:tcPr/>
                </a:tc>
                <a:tc>
                  <a:txBody>
                    <a:bodyPr/>
                    <a:lstStyle/>
                    <a:p>
                      <a:pPr fontAlgn="t"/>
                      <a:r>
                        <a:rPr lang="en-US" sz="1600" dirty="0">
                          <a:effectLst/>
                        </a:rPr>
                        <a:t>0.69</a:t>
                      </a:r>
                    </a:p>
                  </a:txBody>
                  <a:tcPr marL="76200" marR="76200" marT="76200" marB="76200"/>
                </a:tc>
                <a:tc>
                  <a:txBody>
                    <a:bodyPr/>
                    <a:lstStyle/>
                    <a:p>
                      <a:pPr fontAlgn="t"/>
                      <a:r>
                        <a:rPr lang="en-US" sz="1600">
                          <a:effectLst/>
                        </a:rPr>
                        <a:t>1.24</a:t>
                      </a:r>
                    </a:p>
                  </a:txBody>
                  <a:tcPr marL="76200" marR="76200" marT="76200" marB="76200"/>
                </a:tc>
                <a:tc>
                  <a:txBody>
                    <a:bodyPr/>
                    <a:lstStyle/>
                    <a:p>
                      <a:pPr fontAlgn="t"/>
                      <a:r>
                        <a:rPr lang="en-US" sz="1600" dirty="0">
                          <a:effectLst/>
                        </a:rPr>
                        <a:t>0.30</a:t>
                      </a:r>
                    </a:p>
                  </a:txBody>
                  <a:tcPr marL="76200" marR="76200" marT="76200" marB="76200"/>
                </a:tc>
                <a:extLst>
                  <a:ext uri="{0D108BD9-81ED-4DB2-BD59-A6C34878D82A}">
                    <a16:rowId xmlns:a16="http://schemas.microsoft.com/office/drawing/2014/main" val="4041040789"/>
                  </a:ext>
                </a:extLst>
              </a:tr>
              <a:tr h="370840">
                <a:tc>
                  <a:txBody>
                    <a:bodyPr/>
                    <a:lstStyle/>
                    <a:p>
                      <a:r>
                        <a:rPr lang="en-US" sz="1600" dirty="0"/>
                        <a:t>Passive Coping</a:t>
                      </a:r>
                    </a:p>
                  </a:txBody>
                  <a:tcPr/>
                </a:tc>
                <a:tc>
                  <a:txBody>
                    <a:bodyPr/>
                    <a:lstStyle/>
                    <a:p>
                      <a:pPr fontAlgn="t"/>
                      <a:r>
                        <a:rPr lang="en-US" sz="1600" dirty="0">
                          <a:effectLst/>
                        </a:rPr>
                        <a:t>0.63</a:t>
                      </a:r>
                    </a:p>
                  </a:txBody>
                  <a:tcPr marL="76200" marR="76200" marT="76200" marB="76200"/>
                </a:tc>
                <a:tc>
                  <a:txBody>
                    <a:bodyPr/>
                    <a:lstStyle/>
                    <a:p>
                      <a:pPr fontAlgn="t"/>
                      <a:r>
                        <a:rPr lang="en-US" sz="1600" dirty="0">
                          <a:effectLst/>
                        </a:rPr>
                        <a:t>0.55</a:t>
                      </a:r>
                    </a:p>
                  </a:txBody>
                  <a:tcPr marL="76200" marR="76200" marT="76200" marB="76200"/>
                </a:tc>
                <a:tc>
                  <a:txBody>
                    <a:bodyPr/>
                    <a:lstStyle/>
                    <a:p>
                      <a:pPr fontAlgn="t"/>
                      <a:r>
                        <a:rPr lang="en-US" sz="1600" dirty="0">
                          <a:effectLst/>
                        </a:rPr>
                        <a:t>0.40</a:t>
                      </a:r>
                    </a:p>
                  </a:txBody>
                  <a:tcPr marL="76200" marR="76200" marT="76200" marB="76200"/>
                </a:tc>
                <a:extLst>
                  <a:ext uri="{0D108BD9-81ED-4DB2-BD59-A6C34878D82A}">
                    <a16:rowId xmlns:a16="http://schemas.microsoft.com/office/drawing/2014/main" val="269681203"/>
                  </a:ext>
                </a:extLst>
              </a:tr>
              <a:tr h="370840">
                <a:tc>
                  <a:txBody>
                    <a:bodyPr/>
                    <a:lstStyle/>
                    <a:p>
                      <a:r>
                        <a:rPr lang="en-US" sz="1600" dirty="0"/>
                        <a:t>Active Coping</a:t>
                      </a:r>
                    </a:p>
                  </a:txBody>
                  <a:tcPr/>
                </a:tc>
                <a:tc>
                  <a:txBody>
                    <a:bodyPr/>
                    <a:lstStyle/>
                    <a:p>
                      <a:pPr fontAlgn="t"/>
                      <a:r>
                        <a:rPr lang="en-US" sz="1600" dirty="0">
                          <a:effectLst/>
                        </a:rPr>
                        <a:t>0.73</a:t>
                      </a:r>
                    </a:p>
                  </a:txBody>
                  <a:tcPr marL="76200" marR="76200" marT="76200" marB="76200"/>
                </a:tc>
                <a:tc>
                  <a:txBody>
                    <a:bodyPr/>
                    <a:lstStyle/>
                    <a:p>
                      <a:pPr fontAlgn="t"/>
                      <a:r>
                        <a:rPr lang="en-US" sz="1600" dirty="0">
                          <a:effectLst/>
                        </a:rPr>
                        <a:t>0.30</a:t>
                      </a:r>
                    </a:p>
                  </a:txBody>
                  <a:tcPr marL="76200" marR="76200" marT="76200" marB="76200"/>
                </a:tc>
                <a:tc>
                  <a:txBody>
                    <a:bodyPr/>
                    <a:lstStyle/>
                    <a:p>
                      <a:pPr fontAlgn="t"/>
                      <a:r>
                        <a:rPr lang="en-US" sz="1600" dirty="0">
                          <a:effectLst/>
                        </a:rPr>
                        <a:t>0.33</a:t>
                      </a:r>
                    </a:p>
                  </a:txBody>
                  <a:tcPr marL="76200" marR="76200" marT="76200" marB="76200"/>
                </a:tc>
                <a:extLst>
                  <a:ext uri="{0D108BD9-81ED-4DB2-BD59-A6C34878D82A}">
                    <a16:rowId xmlns:a16="http://schemas.microsoft.com/office/drawing/2014/main" val="2801421042"/>
                  </a:ext>
                </a:extLst>
              </a:tr>
              <a:tr h="370840">
                <a:tc>
                  <a:txBody>
                    <a:bodyPr/>
                    <a:lstStyle/>
                    <a:p>
                      <a:r>
                        <a:rPr lang="en-US" sz="1600" dirty="0"/>
                        <a:t>Communicative Coping</a:t>
                      </a:r>
                    </a:p>
                  </a:txBody>
                  <a:tcPr/>
                </a:tc>
                <a:tc>
                  <a:txBody>
                    <a:bodyPr/>
                    <a:lstStyle/>
                    <a:p>
                      <a:pPr fontAlgn="t"/>
                      <a:r>
                        <a:rPr lang="en-US" sz="1600" dirty="0">
                          <a:effectLst/>
                        </a:rPr>
                        <a:t>0.65</a:t>
                      </a:r>
                    </a:p>
                  </a:txBody>
                  <a:tcPr marL="76200" marR="76200" marT="76200" marB="76200"/>
                </a:tc>
                <a:tc>
                  <a:txBody>
                    <a:bodyPr/>
                    <a:lstStyle/>
                    <a:p>
                      <a:pPr fontAlgn="t"/>
                      <a:r>
                        <a:rPr lang="en-US" sz="1600" dirty="0">
                          <a:effectLst/>
                        </a:rPr>
                        <a:t>0.26</a:t>
                      </a:r>
                    </a:p>
                  </a:txBody>
                  <a:tcPr marL="76200" marR="76200" marT="76200" marB="76200"/>
                </a:tc>
                <a:tc>
                  <a:txBody>
                    <a:bodyPr/>
                    <a:lstStyle/>
                    <a:p>
                      <a:pPr fontAlgn="t"/>
                      <a:r>
                        <a:rPr lang="en-US" sz="1600" dirty="0">
                          <a:effectLst/>
                        </a:rPr>
                        <a:t>0.32</a:t>
                      </a:r>
                    </a:p>
                  </a:txBody>
                  <a:tcPr marL="76200" marR="76200" marT="76200" marB="76200"/>
                </a:tc>
                <a:extLst>
                  <a:ext uri="{0D108BD9-81ED-4DB2-BD59-A6C34878D82A}">
                    <a16:rowId xmlns:a16="http://schemas.microsoft.com/office/drawing/2014/main" val="1855678773"/>
                  </a:ext>
                </a:extLst>
              </a:tr>
            </a:tbl>
          </a:graphicData>
        </a:graphic>
      </p:graphicFrame>
      <p:sp>
        <p:nvSpPr>
          <p:cNvPr id="12" name="Right Brace 11">
            <a:extLst>
              <a:ext uri="{FF2B5EF4-FFF2-40B4-BE49-F238E27FC236}">
                <a16:creationId xmlns:a16="http://schemas.microsoft.com/office/drawing/2014/main" id="{493736A5-9F4A-BD4F-8FA0-EB7EDA42779B}"/>
              </a:ext>
            </a:extLst>
          </p:cNvPr>
          <p:cNvSpPr/>
          <p:nvPr/>
        </p:nvSpPr>
        <p:spPr>
          <a:xfrm>
            <a:off x="7850459" y="680114"/>
            <a:ext cx="278780" cy="1059476"/>
          </a:xfrm>
          <a:prstGeom prst="rightBrace">
            <a:avLst/>
          </a:prstGeom>
          <a:ln w="19050">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8D943E37-AFB3-1A40-AE99-3AD9365CC27B}"/>
              </a:ext>
            </a:extLst>
          </p:cNvPr>
          <p:cNvSpPr txBox="1"/>
          <p:nvPr/>
        </p:nvSpPr>
        <p:spPr>
          <a:xfrm>
            <a:off x="8084259" y="942086"/>
            <a:ext cx="1193552" cy="535531"/>
          </a:xfrm>
          <a:prstGeom prst="rect">
            <a:avLst/>
          </a:prstGeom>
          <a:noFill/>
        </p:spPr>
        <p:txBody>
          <a:bodyPr wrap="square" rtlCol="0">
            <a:spAutoFit/>
          </a:bodyPr>
          <a:lstStyle/>
          <a:p>
            <a:pPr>
              <a:lnSpc>
                <a:spcPct val="90000"/>
              </a:lnSpc>
            </a:pPr>
            <a:r>
              <a:rPr lang="en-US" sz="1600" dirty="0"/>
              <a:t>PTSD Symptoms</a:t>
            </a:r>
          </a:p>
        </p:txBody>
      </p:sp>
      <p:sp>
        <p:nvSpPr>
          <p:cNvPr id="14" name="Right Brace 13">
            <a:extLst>
              <a:ext uri="{FF2B5EF4-FFF2-40B4-BE49-F238E27FC236}">
                <a16:creationId xmlns:a16="http://schemas.microsoft.com/office/drawing/2014/main" id="{EBE7C682-BACB-EE45-B1C0-A4005048F11B}"/>
              </a:ext>
            </a:extLst>
          </p:cNvPr>
          <p:cNvSpPr/>
          <p:nvPr/>
        </p:nvSpPr>
        <p:spPr>
          <a:xfrm>
            <a:off x="7840396" y="3776436"/>
            <a:ext cx="288843" cy="1059476"/>
          </a:xfrm>
          <a:prstGeom prst="rightBrace">
            <a:avLst/>
          </a:prstGeom>
          <a:ln w="19050">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74CE8013-5948-1849-99EA-1DDF85CF7357}"/>
              </a:ext>
            </a:extLst>
          </p:cNvPr>
          <p:cNvSpPr txBox="1"/>
          <p:nvPr/>
        </p:nvSpPr>
        <p:spPr>
          <a:xfrm>
            <a:off x="8085781" y="4038408"/>
            <a:ext cx="1236634" cy="535531"/>
          </a:xfrm>
          <a:prstGeom prst="rect">
            <a:avLst/>
          </a:prstGeom>
          <a:noFill/>
        </p:spPr>
        <p:txBody>
          <a:bodyPr wrap="square" rtlCol="0">
            <a:spAutoFit/>
          </a:bodyPr>
          <a:lstStyle/>
          <a:p>
            <a:pPr>
              <a:lnSpc>
                <a:spcPct val="90000"/>
              </a:lnSpc>
            </a:pPr>
            <a:r>
              <a:rPr lang="en-US" sz="1600" dirty="0"/>
              <a:t>Coping Strategies</a:t>
            </a:r>
          </a:p>
        </p:txBody>
      </p:sp>
      <p:sp>
        <p:nvSpPr>
          <p:cNvPr id="18" name="Right Brace 17">
            <a:extLst>
              <a:ext uri="{FF2B5EF4-FFF2-40B4-BE49-F238E27FC236}">
                <a16:creationId xmlns:a16="http://schemas.microsoft.com/office/drawing/2014/main" id="{656AFA54-725B-4F4E-B320-B0BB4DFF760C}"/>
              </a:ext>
            </a:extLst>
          </p:cNvPr>
          <p:cNvSpPr/>
          <p:nvPr/>
        </p:nvSpPr>
        <p:spPr>
          <a:xfrm>
            <a:off x="7840396" y="1839951"/>
            <a:ext cx="288843" cy="1784195"/>
          </a:xfrm>
          <a:prstGeom prst="rightBrace">
            <a:avLst/>
          </a:prstGeom>
          <a:ln w="19050">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6BF8670D-BEBE-8E48-95E5-F94BD9CDA884}"/>
              </a:ext>
            </a:extLst>
          </p:cNvPr>
          <p:cNvSpPr txBox="1"/>
          <p:nvPr/>
        </p:nvSpPr>
        <p:spPr>
          <a:xfrm>
            <a:off x="8082065" y="2462371"/>
            <a:ext cx="1236634" cy="535531"/>
          </a:xfrm>
          <a:prstGeom prst="rect">
            <a:avLst/>
          </a:prstGeom>
          <a:noFill/>
        </p:spPr>
        <p:txBody>
          <a:bodyPr wrap="square" rtlCol="0">
            <a:spAutoFit/>
          </a:bodyPr>
          <a:lstStyle/>
          <a:p>
            <a:pPr>
              <a:lnSpc>
                <a:spcPct val="90000"/>
              </a:lnSpc>
            </a:pPr>
            <a:r>
              <a:rPr lang="en-US" sz="1600" dirty="0"/>
              <a:t>Online Risks</a:t>
            </a:r>
          </a:p>
        </p:txBody>
      </p:sp>
    </p:spTree>
    <p:extLst>
      <p:ext uri="{BB962C8B-B14F-4D97-AF65-F5344CB8AC3E}">
        <p14:creationId xmlns:p14="http://schemas.microsoft.com/office/powerpoint/2010/main" val="1365978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9F59-D852-E842-80C8-BA4F044BB3F9}"/>
              </a:ext>
            </a:extLst>
          </p:cNvPr>
          <p:cNvSpPr>
            <a:spLocks noGrp="1"/>
          </p:cNvSpPr>
          <p:nvPr>
            <p:ph type="title"/>
          </p:nvPr>
        </p:nvSpPr>
        <p:spPr/>
        <p:txBody>
          <a:bodyPr/>
          <a:lstStyle/>
          <a:p>
            <a:r>
              <a:rPr lang="en-US" dirty="0"/>
              <a:t>Takeaways</a:t>
            </a:r>
          </a:p>
        </p:txBody>
      </p:sp>
      <p:sp>
        <p:nvSpPr>
          <p:cNvPr id="3" name="Content Placeholder 2">
            <a:extLst>
              <a:ext uri="{FF2B5EF4-FFF2-40B4-BE49-F238E27FC236}">
                <a16:creationId xmlns:a16="http://schemas.microsoft.com/office/drawing/2014/main" id="{55D1979E-C09A-A945-B0C0-ACF3627784AC}"/>
              </a:ext>
            </a:extLst>
          </p:cNvPr>
          <p:cNvSpPr>
            <a:spLocks noGrp="1"/>
          </p:cNvSpPr>
          <p:nvPr>
            <p:ph sz="half" idx="1"/>
          </p:nvPr>
        </p:nvSpPr>
        <p:spPr>
          <a:xfrm>
            <a:off x="685800" y="1352551"/>
            <a:ext cx="7772400" cy="3352800"/>
          </a:xfrm>
        </p:spPr>
        <p:txBody>
          <a:bodyPr/>
          <a:lstStyle/>
          <a:p>
            <a:r>
              <a:rPr lang="en-US" dirty="0"/>
              <a:t>Internalizing and externalizing problems</a:t>
            </a:r>
          </a:p>
          <a:p>
            <a:r>
              <a:rPr lang="en-US" dirty="0"/>
              <a:t>Sleep quality</a:t>
            </a:r>
          </a:p>
          <a:p>
            <a:r>
              <a:rPr lang="en-US" dirty="0"/>
              <a:t>Problematic social media use</a:t>
            </a:r>
          </a:p>
          <a:p>
            <a:r>
              <a:rPr lang="en-US" dirty="0"/>
              <a:t>PTSD</a:t>
            </a:r>
          </a:p>
        </p:txBody>
      </p:sp>
      <p:sp>
        <p:nvSpPr>
          <p:cNvPr id="5" name="Footer Placeholder 4">
            <a:extLst>
              <a:ext uri="{FF2B5EF4-FFF2-40B4-BE49-F238E27FC236}">
                <a16:creationId xmlns:a16="http://schemas.microsoft.com/office/drawing/2014/main" id="{C94BC147-65EF-D849-BFB5-0014BFC9532B}"/>
              </a:ext>
            </a:extLst>
          </p:cNvPr>
          <p:cNvSpPr>
            <a:spLocks noGrp="1"/>
          </p:cNvSpPr>
          <p:nvPr>
            <p:ph type="ftr" sz="quarter" idx="11"/>
          </p:nvPr>
        </p:nvSpPr>
        <p:spPr/>
        <p:txBody>
          <a:bodyPr/>
          <a:lstStyle/>
          <a:p>
            <a:r>
              <a:rPr lang="sk-SK"/>
              <a:t>© 2021 Keith A. Pray</a:t>
            </a:r>
            <a:endParaRPr lang="en-US"/>
          </a:p>
        </p:txBody>
      </p:sp>
      <p:sp>
        <p:nvSpPr>
          <p:cNvPr id="6" name="Slide Number Placeholder 5">
            <a:extLst>
              <a:ext uri="{FF2B5EF4-FFF2-40B4-BE49-F238E27FC236}">
                <a16:creationId xmlns:a16="http://schemas.microsoft.com/office/drawing/2014/main" id="{D838A3D6-2293-2D4A-A888-1874E53E4D58}"/>
              </a:ext>
            </a:extLst>
          </p:cNvPr>
          <p:cNvSpPr>
            <a:spLocks noGrp="1"/>
          </p:cNvSpPr>
          <p:nvPr>
            <p:ph type="sldNum" sz="quarter" idx="12"/>
          </p:nvPr>
        </p:nvSpPr>
        <p:spPr/>
        <p:txBody>
          <a:bodyPr/>
          <a:lstStyle/>
          <a:p>
            <a:fld id="{A2A17EAB-8B51-5C40-8776-6683E51FA7A0}" type="slidenum">
              <a:rPr lang="en-US" smtClean="0"/>
              <a:t>16</a:t>
            </a:fld>
            <a:endParaRPr lang="en-US"/>
          </a:p>
        </p:txBody>
      </p:sp>
      <p:sp>
        <p:nvSpPr>
          <p:cNvPr id="7" name="TextBox 6">
            <a:extLst>
              <a:ext uri="{FF2B5EF4-FFF2-40B4-BE49-F238E27FC236}">
                <a16:creationId xmlns:a16="http://schemas.microsoft.com/office/drawing/2014/main" id="{5D4C2916-B7C1-404F-9638-F76B9894DF92}"/>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Dylan Shanes</a:t>
            </a:r>
          </a:p>
        </p:txBody>
      </p:sp>
    </p:spTree>
    <p:extLst>
      <p:ext uri="{BB962C8B-B14F-4D97-AF65-F5344CB8AC3E}">
        <p14:creationId xmlns:p14="http://schemas.microsoft.com/office/powerpoint/2010/main" val="1090307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55000" lnSpcReduction="20000"/>
          </a:bodyPr>
          <a:lstStyle/>
          <a:p>
            <a:pPr marL="0" indent="0">
              <a:buNone/>
            </a:pPr>
            <a:r>
              <a:rPr lang="en-US" dirty="0"/>
              <a:t>Kira E. Riehm, MS</a:t>
            </a:r>
            <a:r>
              <a:rPr lang="en-US" baseline="30000" dirty="0"/>
              <a:t>1</a:t>
            </a:r>
            <a:r>
              <a:rPr lang="en-US" dirty="0"/>
              <a:t>; Kenneth A. Feder, PhD</a:t>
            </a:r>
            <a:r>
              <a:rPr lang="en-US" baseline="30000" dirty="0"/>
              <a:t>1</a:t>
            </a:r>
            <a:r>
              <a:rPr lang="en-US" dirty="0"/>
              <a:t>; Kayla N. Tormohlen, MPH</a:t>
            </a:r>
            <a:r>
              <a:rPr lang="en-US" baseline="30000" dirty="0"/>
              <a:t>1</a:t>
            </a:r>
            <a:r>
              <a:rPr lang="en-US" dirty="0"/>
              <a:t>; Rosa M. Crum, MD</a:t>
            </a:r>
            <a:r>
              <a:rPr lang="en-US" baseline="30000" dirty="0"/>
              <a:t>1,2,3,4</a:t>
            </a:r>
            <a:r>
              <a:rPr lang="en-US" dirty="0"/>
              <a:t>; Andrea S. Young, PhD</a:t>
            </a:r>
            <a:r>
              <a:rPr lang="en-US" baseline="30000" dirty="0"/>
              <a:t>5</a:t>
            </a:r>
            <a:r>
              <a:rPr lang="en-US" dirty="0"/>
              <a:t>; Kerry M. Green, PhD</a:t>
            </a:r>
            <a:r>
              <a:rPr lang="en-US" baseline="30000" dirty="0"/>
              <a:t>6</a:t>
            </a:r>
            <a:r>
              <a:rPr lang="en-US" dirty="0"/>
              <a:t>; Lauren R. Pacek, PhD7; Lareina N. La Flair, PhD8; Ramin Mojtabai, MD1,4, Associations Between Time Spent Using Social Media and Internalizing and Externalizing Problems Among US Youth (JAMA Psychiatry, 9/11/19) </a:t>
            </a:r>
            <a:r>
              <a:rPr lang="en-US" dirty="0">
                <a:hlinkClick r:id="rId3"/>
              </a:rPr>
              <a:t>https://jamanetwork.com/journals/jamapsychiatry/fullarticle/2749480</a:t>
            </a:r>
            <a:r>
              <a:rPr lang="en-US" dirty="0"/>
              <a:t>  (9/5/21) [1]</a:t>
            </a:r>
          </a:p>
          <a:p>
            <a:pPr marL="0" indent="0">
              <a:buNone/>
            </a:pPr>
            <a:r>
              <a:rPr lang="en-US" dirty="0"/>
              <a:t>Heather Cleland Woods, Holly Scott, #</a:t>
            </a:r>
            <a:r>
              <a:rPr lang="en-US" dirty="0" err="1"/>
              <a:t>Sleepyteens</a:t>
            </a:r>
            <a:r>
              <a:rPr lang="en-US" dirty="0"/>
              <a:t>: Social media use in adolescence is associated with poor sleep quality, anxiety, depression and low self-esteem (University of Glasgow, School of Psychology, 6/10/16) </a:t>
            </a:r>
            <a:r>
              <a:rPr lang="en-US" dirty="0">
                <a:hlinkClick r:id="rId4"/>
              </a:rPr>
              <a:t>https://www.sciencedirect.com/science/article/pii/S0140197116300343?via%3Dihub</a:t>
            </a:r>
            <a:r>
              <a:rPr lang="en-US" dirty="0"/>
              <a:t> (9/5/21) [2]</a:t>
            </a:r>
          </a:p>
          <a:p>
            <a:pPr marL="0" indent="0">
              <a:buNone/>
            </a:pPr>
            <a:r>
              <a:rPr lang="en-US" dirty="0"/>
              <a:t>Ariel </a:t>
            </a:r>
            <a:r>
              <a:rPr lang="en-US" dirty="0" err="1"/>
              <a:t>Shensa</a:t>
            </a:r>
            <a:r>
              <a:rPr lang="en-US" dirty="0"/>
              <a:t> </a:t>
            </a:r>
            <a:r>
              <a:rPr lang="en-US" dirty="0" err="1"/>
              <a:t>Maab</a:t>
            </a:r>
            <a:r>
              <a:rPr lang="en-US" dirty="0"/>
              <a:t>, César G. Escobar-Viera MD, PhD,</a:t>
            </a:r>
            <a:r>
              <a:rPr lang="en-US" baseline="30000" dirty="0"/>
              <a:t> </a:t>
            </a:r>
            <a:r>
              <a:rPr lang="en-US" dirty="0"/>
              <a:t>Jaime </a:t>
            </a:r>
            <a:r>
              <a:rPr lang="en-US" dirty="0" err="1"/>
              <a:t>E.Sidani</a:t>
            </a:r>
            <a:r>
              <a:rPr lang="en-US" dirty="0"/>
              <a:t> PhD, MPH,</a:t>
            </a:r>
            <a:r>
              <a:rPr lang="en-US" baseline="30000" dirty="0"/>
              <a:t> </a:t>
            </a:r>
            <a:r>
              <a:rPr lang="en-US" dirty="0"/>
              <a:t>Nicholas D. Bowman PhD, Michael P. Marshal PhD, Brian A. Primack MD, PhD, Problematic social media use and depressive symptoms among U.S. young adults: A nationally-representative study (4/24/17)</a:t>
            </a:r>
            <a:r>
              <a:rPr lang="en-US" baseline="30000" dirty="0"/>
              <a:t> </a:t>
            </a:r>
            <a:r>
              <a:rPr lang="en-US" sz="2400" u="sng" dirty="0">
                <a:hlinkClick r:id="rId5"/>
              </a:rPr>
              <a:t>https://www.sciencedirect.com/science/article/pii/S027795361730223X</a:t>
            </a:r>
            <a:r>
              <a:rPr lang="en-US" sz="2400" dirty="0"/>
              <a:t> (9/5/21)  [3]</a:t>
            </a:r>
          </a:p>
          <a:p>
            <a:pPr marL="0" indent="0">
              <a:buNone/>
            </a:pPr>
            <a:r>
              <a:rPr lang="en-US" dirty="0"/>
              <a:t>McHugh, Bridget Christine; Wisniewski, Pamela; Rosson, Mary Beth; Carroll, John M., When social media traumatizes teens, (Emerald Publishing Limited 2018, 2018) </a:t>
            </a:r>
            <a:r>
              <a:rPr lang="en-US" sz="2400" u="sng" dirty="0">
                <a:hlinkClick r:id="rId6"/>
              </a:rPr>
              <a:t>https://www.proquest.com/docview/</a:t>
            </a:r>
            <a:r>
              <a:rPr lang="en-US" sz="2400" dirty="0">
                <a:hlinkClick r:id="rId6"/>
              </a:rPr>
              <a:t>2113587897</a:t>
            </a:r>
            <a:r>
              <a:rPr lang="en-US" sz="2400" dirty="0"/>
              <a:t> (9/5/21) [4]</a:t>
            </a:r>
          </a:p>
          <a:p>
            <a:pPr marL="0" indent="0">
              <a:buNone/>
            </a:pPr>
            <a:r>
              <a:rPr lang="en-US" sz="2200" dirty="0"/>
              <a:t>Monica Anderson and </a:t>
            </a:r>
            <a:r>
              <a:rPr lang="en-US" sz="2200" dirty="0" err="1"/>
              <a:t>Jingjing</a:t>
            </a:r>
            <a:r>
              <a:rPr lang="en-US" sz="2200" dirty="0"/>
              <a:t> Jiang, Teens’ Social Media Habits and Experiences, (</a:t>
            </a:r>
            <a:r>
              <a:rPr lang="en-US" cap="all" dirty="0"/>
              <a:t>PEW RESEARCH CENTER, 11/28/18), </a:t>
            </a:r>
            <a:r>
              <a:rPr lang="en-US" sz="2200" dirty="0"/>
              <a:t> </a:t>
            </a:r>
            <a:r>
              <a:rPr lang="en-US" sz="2400" u="sng" dirty="0">
                <a:hlinkClick r:id="rId7"/>
              </a:rPr>
              <a:t>https://www.pewresearch.org/internet/2018/11/28/teens-social-media-habits-and-experiences/</a:t>
            </a:r>
            <a:r>
              <a:rPr lang="en-US" sz="2400" dirty="0"/>
              <a:t> (9/5/21) [5] – Not directly used in the presentation, but offers another perspective on teens and social media</a:t>
            </a: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sk-SK" dirty="0"/>
              <a:t>© 2021 </a:t>
            </a:r>
            <a:r>
              <a:rPr lang="sk-SK" dirty="0" err="1"/>
              <a:t>Keith</a:t>
            </a:r>
            <a:r>
              <a:rPr lang="sk-SK" dirty="0"/>
              <a:t> A. </a:t>
            </a:r>
            <a:r>
              <a:rPr lang="sk-SK" dirty="0" err="1"/>
              <a:t>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17</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Dylan Shanes</a:t>
            </a:r>
          </a:p>
        </p:txBody>
      </p:sp>
    </p:spTree>
    <p:extLst>
      <p:ext uri="{BB962C8B-B14F-4D97-AF65-F5344CB8AC3E}">
        <p14:creationId xmlns:p14="http://schemas.microsoft.com/office/powerpoint/2010/main" val="1459895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Who censors us?</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Kenneth Nguyen</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2021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18</a:t>
            </a:fld>
            <a:endParaRPr lang="en-US"/>
          </a:p>
        </p:txBody>
      </p:sp>
    </p:spTree>
    <p:extLst>
      <p:ext uri="{BB962C8B-B14F-4D97-AF65-F5344CB8AC3E}">
        <p14:creationId xmlns:p14="http://schemas.microsoft.com/office/powerpoint/2010/main" val="116484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Microblogging</a:t>
            </a:r>
          </a:p>
        </p:txBody>
      </p:sp>
      <p:sp>
        <p:nvSpPr>
          <p:cNvPr id="3" name="Content Placeholder 2"/>
          <p:cNvSpPr>
            <a:spLocks noGrp="1"/>
          </p:cNvSpPr>
          <p:nvPr>
            <p:ph sz="half" idx="1"/>
          </p:nvPr>
        </p:nvSpPr>
        <p:spPr/>
        <p:txBody>
          <a:bodyPr/>
          <a:lstStyle/>
          <a:p>
            <a:endParaRPr lang="en-US" dirty="0"/>
          </a:p>
          <a:p>
            <a:r>
              <a:rPr lang="en-US" dirty="0"/>
              <a:t>[2] “small pieces of </a:t>
            </a:r>
            <a:r>
              <a:rPr lang="en-US" dirty="0">
                <a:solidFill>
                  <a:srgbClr val="00B050"/>
                </a:solidFill>
              </a:rPr>
              <a:t>digital content </a:t>
            </a:r>
            <a:r>
              <a:rPr lang="en-US" dirty="0"/>
              <a:t>(</a:t>
            </a:r>
            <a:r>
              <a:rPr lang="en-US" dirty="0" err="1"/>
              <a:t>e,g</a:t>
            </a:r>
            <a:r>
              <a:rPr lang="en-US" dirty="0"/>
              <a:t> text, pictures, videos or weblinks) while their </a:t>
            </a:r>
            <a:r>
              <a:rPr lang="en-US" dirty="0">
                <a:solidFill>
                  <a:srgbClr val="00B050"/>
                </a:solidFill>
              </a:rPr>
              <a:t>followers view, comment or repost</a:t>
            </a:r>
            <a:r>
              <a:rPr lang="en-US" dirty="0"/>
              <a:t>”</a:t>
            </a:r>
          </a:p>
          <a:p>
            <a:r>
              <a:rPr lang="en-US" dirty="0"/>
              <a:t>Government Microblogging Services</a:t>
            </a:r>
          </a:p>
          <a:p>
            <a:endParaRPr lang="en-US" dirty="0"/>
          </a:p>
        </p:txBody>
      </p:sp>
      <p:sp>
        <p:nvSpPr>
          <p:cNvPr id="4" name="Content Placeholder 3"/>
          <p:cNvSpPr>
            <a:spLocks noGrp="1"/>
          </p:cNvSpPr>
          <p:nvPr>
            <p:ph sz="half" idx="2"/>
          </p:nvPr>
        </p:nvSpPr>
        <p:spPr>
          <a:xfrm>
            <a:off x="7130396" y="2184884"/>
            <a:ext cx="1660617" cy="1893145"/>
          </a:xfrm>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Kenneth Nguyen 1</a:t>
            </a:r>
          </a:p>
        </p:txBody>
      </p:sp>
      <p:pic>
        <p:nvPicPr>
          <p:cNvPr id="3074" name="Picture 2" descr="Breyer is Still a Supreme on Twitter: &amp;quot;Gonna be funny if @AOC is a one term  wonder. As in I wonder whatever happened to her. #BackToBartendingBaby… &amp;quot;">
            <a:extLst>
              <a:ext uri="{FF2B5EF4-FFF2-40B4-BE49-F238E27FC236}">
                <a16:creationId xmlns:a16="http://schemas.microsoft.com/office/drawing/2014/main" id="{D47F0972-0519-8647-B2C3-7AC48F61C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949" y="1599281"/>
            <a:ext cx="4238064" cy="2588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855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what works well Online With Zoom</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a:xfrm>
            <a:off x="667512" y="1353312"/>
            <a:ext cx="7772400" cy="3352800"/>
          </a:xfrm>
        </p:spPr>
        <p:txBody>
          <a:bodyPr>
            <a:normAutofit/>
          </a:bodyPr>
          <a:lstStyle/>
          <a:p>
            <a:r>
              <a:rPr lang="en-US" dirty="0"/>
              <a:t>Sign in with First and Last Name</a:t>
            </a:r>
          </a:p>
          <a:p>
            <a:r>
              <a:rPr lang="en-US" dirty="0"/>
              <a:t>Stay muted unless you are going to speak</a:t>
            </a:r>
          </a:p>
          <a:p>
            <a:r>
              <a:rPr lang="en-US" dirty="0"/>
              <a:t>To speak use the raise your hand feature </a:t>
            </a:r>
          </a:p>
          <a:p>
            <a:r>
              <a:rPr lang="en-US" dirty="0"/>
              <a:t>To answer yes/no questions use the “yes” ”no” buttons</a:t>
            </a:r>
          </a:p>
          <a:p>
            <a:r>
              <a:rPr lang="en-US" dirty="0"/>
              <a:t>Turn your camera on</a:t>
            </a:r>
          </a:p>
          <a:p>
            <a:r>
              <a:rPr lang="en-US" dirty="0"/>
              <a:t>Wait until the end of student presentations to ask questions</a:t>
            </a:r>
          </a:p>
          <a:p>
            <a:pPr lvl="1"/>
            <a:r>
              <a:rPr lang="en-US" dirty="0"/>
              <a:t>Write them down so you don’t forget</a:t>
            </a:r>
          </a:p>
        </p:txBody>
      </p:sp>
      <p:sp>
        <p:nvSpPr>
          <p:cNvPr id="4" name="Footer Placeholder 3">
            <a:extLst>
              <a:ext uri="{FF2B5EF4-FFF2-40B4-BE49-F238E27FC236}">
                <a16:creationId xmlns:a16="http://schemas.microsoft.com/office/drawing/2014/main" id="{5881CB2F-E262-2841-832D-9D9241063D87}"/>
              </a:ext>
            </a:extLst>
          </p:cNvPr>
          <p:cNvSpPr>
            <a:spLocks noGrp="1"/>
          </p:cNvSpPr>
          <p:nvPr>
            <p:ph type="ftr" sz="quarter" idx="11"/>
          </p:nvPr>
        </p:nvSpPr>
        <p:spPr/>
        <p:txBody>
          <a:bodyPr/>
          <a:lstStyle/>
          <a:p>
            <a:r>
              <a:rPr lang="sk-SK"/>
              <a:t>© 2021 Keith A. Pray</a:t>
            </a:r>
            <a:endParaRPr lang="en-US" dirty="0"/>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3345245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Privatized Censorship</a:t>
            </a:r>
          </a:p>
        </p:txBody>
      </p:sp>
      <p:sp>
        <p:nvSpPr>
          <p:cNvPr id="3" name="Content Placeholder 2"/>
          <p:cNvSpPr>
            <a:spLocks noGrp="1"/>
          </p:cNvSpPr>
          <p:nvPr>
            <p:ph sz="half" idx="1"/>
          </p:nvPr>
        </p:nvSpPr>
        <p:spPr/>
        <p:txBody>
          <a:bodyPr>
            <a:normAutofit lnSpcReduction="10000"/>
          </a:bodyPr>
          <a:lstStyle/>
          <a:p>
            <a:r>
              <a:rPr lang="en-US" dirty="0"/>
              <a:t>Hateful Content online</a:t>
            </a:r>
          </a:p>
          <a:p>
            <a:r>
              <a:rPr lang="en-US" dirty="0"/>
              <a:t>[1] Ex: Twitter removed 2,742 troll accounts linked to Russia’s IRA</a:t>
            </a:r>
          </a:p>
          <a:p>
            <a:r>
              <a:rPr lang="en-US" dirty="0"/>
              <a:t>Possible Solutions:</a:t>
            </a:r>
          </a:p>
          <a:p>
            <a:pPr lvl="1"/>
            <a:r>
              <a:rPr lang="en-US" dirty="0">
                <a:solidFill>
                  <a:srgbClr val="FFFF00"/>
                </a:solidFill>
              </a:rPr>
              <a:t>Transparency</a:t>
            </a:r>
          </a:p>
          <a:p>
            <a:pPr lvl="1"/>
            <a:r>
              <a:rPr lang="en-US" dirty="0">
                <a:solidFill>
                  <a:srgbClr val="FFFF00"/>
                </a:solidFill>
              </a:rPr>
              <a:t>Filtering incites of violence</a:t>
            </a:r>
          </a:p>
          <a:p>
            <a:pPr lvl="1"/>
            <a:r>
              <a:rPr lang="en-US" dirty="0">
                <a:solidFill>
                  <a:srgbClr val="FFFF00"/>
                </a:solidFill>
              </a:rPr>
              <a:t>Public review of moderation standards</a:t>
            </a:r>
          </a:p>
          <a:p>
            <a:pPr marL="205768" lvl="1" indent="0">
              <a:buNone/>
            </a:pPr>
            <a:r>
              <a:rPr lang="en-US" dirty="0"/>
              <a:t>https://</a:t>
            </a:r>
            <a:r>
              <a:rPr lang="en-US" dirty="0" err="1"/>
              <a:t>issues.org</a:t>
            </a:r>
            <a:r>
              <a:rPr lang="en-US" dirty="0"/>
              <a:t>/wp-content/uploads/2019/11/privatize-</a:t>
            </a:r>
            <a:r>
              <a:rPr lang="en-US" dirty="0" err="1"/>
              <a:t>censorship.jpg</a:t>
            </a:r>
            <a:endParaRPr lang="en-US" dirty="0"/>
          </a:p>
        </p:txBody>
      </p:sp>
      <p:sp>
        <p:nvSpPr>
          <p:cNvPr id="4" name="Content Placeholder 3"/>
          <p:cNvSpPr>
            <a:spLocks noGrp="1"/>
          </p:cNvSpPr>
          <p:nvPr>
            <p:ph sz="half" idx="2"/>
          </p:nvPr>
        </p:nvSpPr>
        <p:spPr>
          <a:ln>
            <a:solidFill>
              <a:schemeClr val="bg1"/>
            </a:solidFill>
          </a:ln>
        </p:spPr>
        <p:txBody>
          <a:bodyPr anchor="ctr">
            <a:normAutofit lnSpcReduction="10000"/>
          </a:bodyP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Kenneth Nguyen 2</a:t>
            </a:r>
          </a:p>
        </p:txBody>
      </p:sp>
      <p:pic>
        <p:nvPicPr>
          <p:cNvPr id="4098" name="Picture 2" descr="Should We Privatize Censorship? | Issues in Science and Technology">
            <a:extLst>
              <a:ext uri="{FF2B5EF4-FFF2-40B4-BE49-F238E27FC236}">
                <a16:creationId xmlns:a16="http://schemas.microsoft.com/office/drawing/2014/main" id="{CF86874A-0034-8649-84B5-FD5C4A255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9709" y="1352551"/>
            <a:ext cx="3303181" cy="3303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959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 to a screen Name</a:t>
            </a:r>
          </a:p>
        </p:txBody>
      </p:sp>
      <p:sp>
        <p:nvSpPr>
          <p:cNvPr id="3" name="Content Placeholder 2"/>
          <p:cNvSpPr>
            <a:spLocks noGrp="1"/>
          </p:cNvSpPr>
          <p:nvPr>
            <p:ph sz="half" idx="1"/>
          </p:nvPr>
        </p:nvSpPr>
        <p:spPr/>
        <p:txBody>
          <a:bodyPr/>
          <a:lstStyle/>
          <a:p>
            <a:r>
              <a:rPr lang="en-US" dirty="0">
                <a:solidFill>
                  <a:srgbClr val="00B050"/>
                </a:solidFill>
              </a:rPr>
              <a:t>Anonymity</a:t>
            </a:r>
            <a:r>
              <a:rPr lang="en-US" dirty="0"/>
              <a:t> under the First Amendment</a:t>
            </a:r>
          </a:p>
          <a:p>
            <a:r>
              <a:rPr lang="en-US" dirty="0"/>
              <a:t>[4] First Amendment </a:t>
            </a:r>
            <a:r>
              <a:rPr lang="en-US" dirty="0">
                <a:solidFill>
                  <a:srgbClr val="00B050"/>
                </a:solidFill>
              </a:rPr>
              <a:t>doesn’t cover defamation</a:t>
            </a:r>
          </a:p>
          <a:p>
            <a:r>
              <a:rPr lang="en-US" dirty="0"/>
              <a:t>https://</a:t>
            </a:r>
            <a:r>
              <a:rPr lang="en-US" dirty="0" err="1"/>
              <a:t>i.pcmag.com</a:t>
            </a:r>
            <a:r>
              <a:rPr lang="en-US" dirty="0"/>
              <a:t>/imagery/articles/0130rGS36Xo41TqBg4LRUrW-7..1569491877.jpg</a:t>
            </a:r>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Kenneth Nguyen 3</a:t>
            </a:r>
          </a:p>
        </p:txBody>
      </p:sp>
      <p:pic>
        <p:nvPicPr>
          <p:cNvPr id="2050" name="Picture 2" descr="How to Stay Anonymous Online | PCMag">
            <a:extLst>
              <a:ext uri="{FF2B5EF4-FFF2-40B4-BE49-F238E27FC236}">
                <a16:creationId xmlns:a16="http://schemas.microsoft.com/office/drawing/2014/main" id="{D90A45D1-CC44-764A-9AB6-856905F04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978819"/>
            <a:ext cx="3733800" cy="210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494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 taken by Social Media</a:t>
            </a:r>
          </a:p>
        </p:txBody>
      </p:sp>
      <p:sp>
        <p:nvSpPr>
          <p:cNvPr id="3" name="Content Placeholder 2"/>
          <p:cNvSpPr>
            <a:spLocks noGrp="1"/>
          </p:cNvSpPr>
          <p:nvPr>
            <p:ph sz="half" idx="1"/>
          </p:nvPr>
        </p:nvSpPr>
        <p:spPr/>
        <p:txBody>
          <a:bodyPr>
            <a:normAutofit/>
          </a:bodyPr>
          <a:lstStyle/>
          <a:p>
            <a:pPr marL="0" indent="0">
              <a:buNone/>
            </a:pPr>
            <a:r>
              <a:rPr lang="en-US" dirty="0"/>
              <a:t>Policy changes: hateful content</a:t>
            </a:r>
          </a:p>
          <a:p>
            <a:pPr lvl="1"/>
            <a:r>
              <a:rPr lang="en-US" dirty="0"/>
              <a:t>[3] 2019 YouTube announced increased efforts to remove “hateful content” such as videos that deny historical events or advocate group discrimination</a:t>
            </a:r>
          </a:p>
          <a:p>
            <a:pPr marL="205768" lvl="1" indent="0">
              <a:buNone/>
            </a:pPr>
            <a:r>
              <a:rPr lang="en-US" dirty="0">
                <a:solidFill>
                  <a:srgbClr val="FFFF00"/>
                </a:solidFill>
              </a:rPr>
              <a:t>[3] “Market forces becoming more influential regulators”</a:t>
            </a:r>
          </a:p>
          <a:p>
            <a:pPr marL="205768" lvl="1" indent="0">
              <a:buNone/>
            </a:pPr>
            <a:r>
              <a:rPr lang="en-US" dirty="0">
                <a:solidFill>
                  <a:srgbClr val="00B050"/>
                </a:solidFill>
              </a:rPr>
              <a:t>Section 230</a:t>
            </a:r>
          </a:p>
          <a:p>
            <a:pPr marL="205768" lvl="1" indent="0">
              <a:buNone/>
            </a:pPr>
            <a:r>
              <a:rPr lang="en-US" dirty="0"/>
              <a:t>https://</a:t>
            </a:r>
            <a:r>
              <a:rPr lang="en-US" dirty="0" err="1"/>
              <a:t>www.connectsafely.org</a:t>
            </a:r>
            <a:r>
              <a:rPr lang="en-US" dirty="0"/>
              <a:t>/wp-content/uploads/2019/10/Unsplash-horizontal-1280x640.jpeg</a:t>
            </a:r>
          </a:p>
          <a:p>
            <a:pPr lvl="1">
              <a:buFontTx/>
              <a:buChar char="-"/>
            </a:pPr>
            <a:endParaRPr lang="en-US" dirty="0">
              <a:solidFill>
                <a:srgbClr val="FFFF00"/>
              </a:solidFill>
            </a:endParaRPr>
          </a:p>
        </p:txBody>
      </p:sp>
      <p:sp>
        <p:nvSpPr>
          <p:cNvPr id="4" name="Content Placeholder 3"/>
          <p:cNvSpPr>
            <a:spLocks noGrp="1"/>
          </p:cNvSpPr>
          <p:nvPr>
            <p:ph sz="half" idx="2"/>
          </p:nvPr>
        </p:nvSpPr>
        <p:spPr>
          <a:xfrm>
            <a:off x="6305270" y="2343689"/>
            <a:ext cx="1303188" cy="1480074"/>
          </a:xfrm>
          <a:ln>
            <a:solidFill>
              <a:schemeClr val="bg1"/>
            </a:solidFill>
          </a:ln>
        </p:spPr>
        <p:txBody>
          <a:bodyPr anchor="ctr">
            <a:normAutofit/>
          </a:bodyP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Kenneth Nguyen 4</a:t>
            </a:r>
          </a:p>
        </p:txBody>
      </p:sp>
      <p:pic>
        <p:nvPicPr>
          <p:cNvPr id="5122" name="Picture 2" descr="Parent&amp;#39;s and Educator&amp;#39;s Guide to Hate Speech | ConnectSafely">
            <a:extLst>
              <a:ext uri="{FF2B5EF4-FFF2-40B4-BE49-F238E27FC236}">
                <a16:creationId xmlns:a16="http://schemas.microsoft.com/office/drawing/2014/main" id="{E325BADC-172C-144B-9194-59CF31CE4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2" y="2042788"/>
            <a:ext cx="4036564" cy="201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567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Twitter vs Governments</a:t>
            </a:r>
          </a:p>
        </p:txBody>
      </p:sp>
      <p:sp>
        <p:nvSpPr>
          <p:cNvPr id="3" name="Content Placeholder 2"/>
          <p:cNvSpPr>
            <a:spLocks noGrp="1"/>
          </p:cNvSpPr>
          <p:nvPr>
            <p:ph sz="half" idx="1"/>
          </p:nvPr>
        </p:nvSpPr>
        <p:spPr/>
        <p:txBody>
          <a:bodyPr/>
          <a:lstStyle/>
          <a:p>
            <a:r>
              <a:rPr lang="en-US" dirty="0"/>
              <a:t>Countries </a:t>
            </a:r>
            <a:r>
              <a:rPr lang="en-US" dirty="0">
                <a:solidFill>
                  <a:srgbClr val="FF0000"/>
                </a:solidFill>
              </a:rPr>
              <a:t>ban or threat to ban</a:t>
            </a:r>
            <a:r>
              <a:rPr lang="en-US" dirty="0"/>
              <a:t>: China, Nigeria, North Korea</a:t>
            </a:r>
          </a:p>
          <a:p>
            <a:r>
              <a:rPr lang="en-US" dirty="0"/>
              <a:t>Correlation of COVID Tweets to scientific articles</a:t>
            </a:r>
          </a:p>
          <a:p>
            <a:r>
              <a:rPr lang="en-US" dirty="0"/>
              <a:t>[5] “censorship of social media may have </a:t>
            </a:r>
            <a:r>
              <a:rPr lang="en-US" dirty="0">
                <a:solidFill>
                  <a:srgbClr val="FF0000"/>
                </a:solidFill>
              </a:rPr>
              <a:t>stifled research dissemination</a:t>
            </a:r>
            <a:r>
              <a:rPr lang="en-US" dirty="0"/>
              <a:t> and more importantly </a:t>
            </a:r>
            <a:r>
              <a:rPr lang="en-US" dirty="0">
                <a:solidFill>
                  <a:srgbClr val="00B050"/>
                </a:solidFill>
              </a:rPr>
              <a:t>avoids swift public scrutiny. </a:t>
            </a:r>
            <a:r>
              <a:rPr lang="en-US" dirty="0"/>
              <a:t>“</a:t>
            </a:r>
          </a:p>
          <a:p>
            <a:r>
              <a:rPr lang="en-US" dirty="0"/>
              <a:t>Image from [5]</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Kenneth Nguyen 5</a:t>
            </a:r>
          </a:p>
        </p:txBody>
      </p:sp>
      <p:pic>
        <p:nvPicPr>
          <p:cNvPr id="1028" name="Picture 4" descr="Fig. 3">
            <a:extLst>
              <a:ext uri="{FF2B5EF4-FFF2-40B4-BE49-F238E27FC236}">
                <a16:creationId xmlns:a16="http://schemas.microsoft.com/office/drawing/2014/main" id="{21D7CD01-1C7C-6E4A-A226-CC12EBB71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877455"/>
            <a:ext cx="3733800" cy="189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714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77500" lnSpcReduction="20000"/>
          </a:bodyPr>
          <a:lstStyle/>
          <a:p>
            <a:pPr marL="0" indent="0">
              <a:buNone/>
            </a:pPr>
            <a:r>
              <a:rPr lang="en-US" dirty="0"/>
              <a:t>[1] Etzioni, </a:t>
            </a:r>
            <a:r>
              <a:rPr lang="en-US" dirty="0" err="1"/>
              <a:t>Amitai</a:t>
            </a:r>
            <a:r>
              <a:rPr lang="en-US" dirty="0"/>
              <a:t>. “Should We Privatize Censorship?” </a:t>
            </a:r>
            <a:r>
              <a:rPr lang="en-US" i="1" dirty="0"/>
              <a:t>Issues in Science and Technology </a:t>
            </a:r>
            <a:r>
              <a:rPr lang="en-US" dirty="0"/>
              <a:t>, vol. 36, no. 1, 2019, pp. 19–22. </a:t>
            </a:r>
          </a:p>
          <a:p>
            <a:pPr marL="0" indent="0">
              <a:buNone/>
            </a:pPr>
            <a:r>
              <a:rPr lang="en-US" dirty="0"/>
              <a:t>[2] Li, </a:t>
            </a:r>
            <a:r>
              <a:rPr lang="en-US" dirty="0" err="1"/>
              <a:t>Yixiao</a:t>
            </a:r>
            <a:r>
              <a:rPr lang="en-US" dirty="0"/>
              <a:t>, et al. “Effects of Perceived Online–Offline Integration and Internet Censorship on Mobile Government Microblogging Service Continuance: A Gratification Perspective.” </a:t>
            </a:r>
            <a:r>
              <a:rPr lang="en-US" i="1" dirty="0"/>
              <a:t>Government Information Quarterly</a:t>
            </a:r>
            <a:r>
              <a:rPr lang="en-US" dirty="0"/>
              <a:t>, vol. 35, no. 4, 2018, pp. 588–598. </a:t>
            </a:r>
          </a:p>
          <a:p>
            <a:pPr marL="0" indent="0">
              <a:buNone/>
            </a:pPr>
            <a:r>
              <a:rPr lang="en-US" dirty="0"/>
              <a:t>[3] Matthew P. Hooker, Censorship, Free Speech &amp; Facebook: Applying the First Amendment to Social Media Platforms via the Public Function Exception, 15 WASH. J. L. TECH. &amp; ARTS 36 (2019). </a:t>
            </a:r>
          </a:p>
          <a:p>
            <a:pPr marL="0" indent="0">
              <a:buNone/>
            </a:pPr>
            <a:r>
              <a:rPr lang="en-US" dirty="0"/>
              <a:t>[4] Jennifer O'Brien, Putting a Face to a (Screen) Name: The First Amendment Implications of Compelling ISPs to Reveal the Identities of Anonymous Internet Speakers in Online Defamation Cases, 70 Fordham L. Rev. 2745 (2002).</a:t>
            </a:r>
          </a:p>
          <a:p>
            <a:pPr marL="0" indent="0">
              <a:buNone/>
            </a:pPr>
            <a:r>
              <a:rPr lang="en-US" dirty="0"/>
              <a:t>[5] Patel, V.M., </a:t>
            </a:r>
            <a:r>
              <a:rPr lang="en-US" dirty="0" err="1"/>
              <a:t>Haunschild</a:t>
            </a:r>
            <a:r>
              <a:rPr lang="en-US" dirty="0"/>
              <a:t>, R., </a:t>
            </a:r>
            <a:r>
              <a:rPr lang="en-US" dirty="0" err="1"/>
              <a:t>Bornmann</a:t>
            </a:r>
            <a:r>
              <a:rPr lang="en-US" dirty="0"/>
              <a:t>, L. </a:t>
            </a:r>
            <a:r>
              <a:rPr lang="en-US" i="1" dirty="0"/>
              <a:t>et al.</a:t>
            </a:r>
            <a:r>
              <a:rPr lang="en-US" dirty="0"/>
              <a:t> A call for governments to pause Twitter censorship: using Twitter data as social-spatial sensors of COVID-19/SARS-CoV-2 research diffusion. </a:t>
            </a:r>
            <a:r>
              <a:rPr lang="en-US" i="1" dirty="0" err="1"/>
              <a:t>Scientometrics</a:t>
            </a:r>
            <a:r>
              <a:rPr lang="en-US" dirty="0"/>
              <a:t> </a:t>
            </a:r>
            <a:r>
              <a:rPr lang="en-US" b="1" dirty="0"/>
              <a:t>126, </a:t>
            </a:r>
            <a:r>
              <a:rPr lang="en-US" dirty="0"/>
              <a:t>3193–3207 (2021). https://</a:t>
            </a:r>
            <a:r>
              <a:rPr lang="en-US" dirty="0" err="1"/>
              <a:t>doi.org</a:t>
            </a:r>
            <a:r>
              <a:rPr lang="en-US" dirty="0"/>
              <a:t>/10.1007/s11192-020-03843-5</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Kenneth Nguyen 6</a:t>
            </a:r>
          </a:p>
        </p:txBody>
      </p:sp>
    </p:spTree>
    <p:extLst>
      <p:ext uri="{BB962C8B-B14F-4D97-AF65-F5344CB8AC3E}">
        <p14:creationId xmlns:p14="http://schemas.microsoft.com/office/powerpoint/2010/main" val="2821711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b="0" i="0" dirty="0">
                <a:effectLst/>
                <a:latin typeface="+mn-lt"/>
              </a:rPr>
              <a:t>Social Sites and Foreign Policy</a:t>
            </a:r>
            <a:endParaRPr lang="en-US" dirty="0"/>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Brendan Byrne</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dirty="0"/>
              <a:t>© 2021 </a:t>
            </a:r>
            <a:r>
              <a:rPr lang="en-US" dirty="0"/>
              <a:t>Brendan Byrne</a:t>
            </a:r>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25</a:t>
            </a:fld>
            <a:endParaRPr lang="en-US"/>
          </a:p>
        </p:txBody>
      </p:sp>
    </p:spTree>
    <p:extLst>
      <p:ext uri="{BB962C8B-B14F-4D97-AF65-F5344CB8AC3E}">
        <p14:creationId xmlns:p14="http://schemas.microsoft.com/office/powerpoint/2010/main" val="1823160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346083"/>
            <a:ext cx="7772400" cy="914400"/>
          </a:xfrm>
        </p:spPr>
        <p:txBody>
          <a:bodyPr/>
          <a:lstStyle/>
          <a:p>
            <a:r>
              <a:rPr lang="en-US" dirty="0"/>
              <a:t>US Intelligence Community</a:t>
            </a:r>
          </a:p>
        </p:txBody>
      </p:sp>
      <p:sp>
        <p:nvSpPr>
          <p:cNvPr id="3" name="Content Placeholder 2"/>
          <p:cNvSpPr>
            <a:spLocks noGrp="1"/>
          </p:cNvSpPr>
          <p:nvPr>
            <p:ph sz="half" idx="1"/>
          </p:nvPr>
        </p:nvSpPr>
        <p:spPr>
          <a:xfrm>
            <a:off x="685800" y="1352551"/>
            <a:ext cx="3733800" cy="1413509"/>
          </a:xfrm>
        </p:spPr>
        <p:txBody>
          <a:bodyPr/>
          <a:lstStyle/>
          <a:p>
            <a:r>
              <a:rPr lang="en-US" sz="1800" dirty="0">
                <a:latin typeface="+mn-lt"/>
              </a:rPr>
              <a:t>“The mission of the Intelligence Community is to seek to reduce the uncertainty surrounding foreign activities, capabilities, or leaders’ intentions.”</a:t>
            </a:r>
          </a:p>
          <a:p>
            <a:endParaRPr lang="en-US" dirty="0"/>
          </a:p>
        </p:txBody>
      </p:sp>
      <p:pic>
        <p:nvPicPr>
          <p:cNvPr id="8" name="Content Placeholder 7">
            <a:extLst>
              <a:ext uri="{FF2B5EF4-FFF2-40B4-BE49-F238E27FC236}">
                <a16:creationId xmlns:a16="http://schemas.microsoft.com/office/drawing/2014/main" id="{7788189C-D7CA-4497-9ADF-473B659A8574}"/>
              </a:ext>
            </a:extLst>
          </p:cNvPr>
          <p:cNvPicPr>
            <a:picLocks noGrp="1" noChangeAspect="1"/>
          </p:cNvPicPr>
          <p:nvPr>
            <p:ph sz="half" idx="2"/>
          </p:nvPr>
        </p:nvPicPr>
        <p:blipFill>
          <a:blip r:embed="rId3"/>
          <a:stretch>
            <a:fillRect/>
          </a:stretch>
        </p:blipFill>
        <p:spPr>
          <a:xfrm>
            <a:off x="5196840" y="1024271"/>
            <a:ext cx="3947160" cy="3947160"/>
          </a:xfrm>
          <a:prstGeom prst="rect">
            <a:avLst/>
          </a:prstGeom>
        </p:spPr>
      </p:pic>
      <p:sp>
        <p:nvSpPr>
          <p:cNvPr id="5" name="Footer Placeholder 4"/>
          <p:cNvSpPr>
            <a:spLocks noGrp="1"/>
          </p:cNvSpPr>
          <p:nvPr>
            <p:ph type="ftr" sz="quarter" idx="11"/>
          </p:nvPr>
        </p:nvSpPr>
        <p:spPr/>
        <p:txBody>
          <a:bodyPr/>
          <a:lstStyle/>
          <a:p>
            <a:r>
              <a:rPr lang="sk-SK" dirty="0"/>
              <a:t>© 2021 </a:t>
            </a:r>
            <a:r>
              <a:rPr lang="en-US" dirty="0"/>
              <a:t>Brendan Byrne</a:t>
            </a:r>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Brendan Byrne</a:t>
            </a:r>
            <a:endParaRPr lang="en-US" sz="1400" dirty="0">
              <a:solidFill>
                <a:schemeClr val="tx1"/>
              </a:solidFill>
              <a:latin typeface="+mj-lt"/>
            </a:endParaRPr>
          </a:p>
        </p:txBody>
      </p:sp>
      <p:sp>
        <p:nvSpPr>
          <p:cNvPr id="10" name="TextBox 9">
            <a:extLst>
              <a:ext uri="{FF2B5EF4-FFF2-40B4-BE49-F238E27FC236}">
                <a16:creationId xmlns:a16="http://schemas.microsoft.com/office/drawing/2014/main" id="{0A9508D0-CA87-4DC5-971B-B3569DE3845A}"/>
              </a:ext>
            </a:extLst>
          </p:cNvPr>
          <p:cNvSpPr txBox="1"/>
          <p:nvPr/>
        </p:nvSpPr>
        <p:spPr>
          <a:xfrm>
            <a:off x="784860" y="2703015"/>
            <a:ext cx="3421380" cy="1588127"/>
          </a:xfrm>
          <a:prstGeom prst="rect">
            <a:avLst/>
          </a:prstGeom>
          <a:noFill/>
        </p:spPr>
        <p:txBody>
          <a:bodyPr wrap="square" rtlCol="0">
            <a:spAutoFit/>
          </a:bodyPr>
          <a:lstStyle/>
          <a:p>
            <a:pPr>
              <a:lnSpc>
                <a:spcPct val="90000"/>
              </a:lnSpc>
            </a:pPr>
            <a:r>
              <a:rPr lang="en-US" dirty="0"/>
              <a:t>Foreign actors go through ridiculous lengths in order to keep their identification a secret, but the job of the Intelligence Community is track them down and identify the actor.</a:t>
            </a:r>
          </a:p>
        </p:txBody>
      </p:sp>
    </p:spTree>
    <p:extLst>
      <p:ext uri="{BB962C8B-B14F-4D97-AF65-F5344CB8AC3E}">
        <p14:creationId xmlns:p14="http://schemas.microsoft.com/office/powerpoint/2010/main" val="965580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 Incidents</a:t>
            </a:r>
          </a:p>
        </p:txBody>
      </p:sp>
      <p:sp>
        <p:nvSpPr>
          <p:cNvPr id="3" name="Content Placeholder 2"/>
          <p:cNvSpPr>
            <a:spLocks noGrp="1"/>
          </p:cNvSpPr>
          <p:nvPr>
            <p:ph sz="half" idx="1"/>
          </p:nvPr>
        </p:nvSpPr>
        <p:spPr>
          <a:xfrm>
            <a:off x="594360" y="1264921"/>
            <a:ext cx="3733800" cy="3352800"/>
          </a:xfrm>
        </p:spPr>
        <p:txBody>
          <a:bodyPr>
            <a:normAutofit fontScale="92500" lnSpcReduction="10000"/>
          </a:bodyPr>
          <a:lstStyle/>
          <a:p>
            <a:r>
              <a:rPr lang="en-US" dirty="0"/>
              <a:t>“The nature of cyberspace makes attribution of cyber operations difficult but not impossible”</a:t>
            </a:r>
          </a:p>
          <a:p>
            <a:r>
              <a:rPr lang="en-US" dirty="0"/>
              <a:t>“Every kind of cyber operation—malicious or not—leaves a trail”</a:t>
            </a:r>
          </a:p>
          <a:p>
            <a:r>
              <a:rPr lang="en-US" dirty="0"/>
              <a:t>“US Intelligence Community analysts use this information, their constantly growing knowledge base of previous events and known malicious actors, and their knowledge of how these malicious actors work and the tools that they use, to attempt to trace these operations back to their source”</a:t>
            </a:r>
          </a:p>
        </p:txBody>
      </p:sp>
      <p:pic>
        <p:nvPicPr>
          <p:cNvPr id="8" name="Content Placeholder 7">
            <a:extLst>
              <a:ext uri="{FF2B5EF4-FFF2-40B4-BE49-F238E27FC236}">
                <a16:creationId xmlns:a16="http://schemas.microsoft.com/office/drawing/2014/main" id="{3F1F7B6E-A023-4A9D-B681-FA016FFFDF2D}"/>
              </a:ext>
            </a:extLst>
          </p:cNvPr>
          <p:cNvPicPr>
            <a:picLocks noGrp="1" noChangeAspect="1"/>
          </p:cNvPicPr>
          <p:nvPr>
            <p:ph sz="half" idx="2"/>
          </p:nvPr>
        </p:nvPicPr>
        <p:blipFill>
          <a:blip r:embed="rId3"/>
          <a:stretch>
            <a:fillRect/>
          </a:stretch>
        </p:blipFill>
        <p:spPr>
          <a:xfrm>
            <a:off x="4419600" y="1150144"/>
            <a:ext cx="4694682" cy="2934176"/>
          </a:xfrm>
          <a:prstGeom prst="rect">
            <a:avLst/>
          </a:prstGeom>
        </p:spPr>
      </p:pic>
      <p:sp>
        <p:nvSpPr>
          <p:cNvPr id="5" name="Footer Placeholder 4"/>
          <p:cNvSpPr>
            <a:spLocks noGrp="1"/>
          </p:cNvSpPr>
          <p:nvPr>
            <p:ph type="ftr" sz="quarter" idx="11"/>
          </p:nvPr>
        </p:nvSpPr>
        <p:spPr/>
        <p:txBody>
          <a:bodyPr/>
          <a:lstStyle/>
          <a:p>
            <a:r>
              <a:rPr lang="sk-SK" dirty="0"/>
              <a:t>© 2021 </a:t>
            </a:r>
            <a:r>
              <a:rPr lang="en-US" dirty="0"/>
              <a:t>Brendan Byrne</a:t>
            </a:r>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Brendan Byrne</a:t>
            </a:r>
            <a:endParaRPr lang="en-US" sz="1400" dirty="0">
              <a:solidFill>
                <a:schemeClr val="tx1"/>
              </a:solidFill>
              <a:latin typeface="+mj-lt"/>
            </a:endParaRPr>
          </a:p>
        </p:txBody>
      </p:sp>
    </p:spTree>
    <p:extLst>
      <p:ext uri="{BB962C8B-B14F-4D97-AF65-F5344CB8AC3E}">
        <p14:creationId xmlns:p14="http://schemas.microsoft.com/office/powerpoint/2010/main" val="144968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 Incidents(continued) </a:t>
            </a:r>
          </a:p>
        </p:txBody>
      </p:sp>
      <p:sp>
        <p:nvSpPr>
          <p:cNvPr id="3" name="Content Placeholder 2"/>
          <p:cNvSpPr>
            <a:spLocks noGrp="1"/>
          </p:cNvSpPr>
          <p:nvPr>
            <p:ph sz="half" idx="1"/>
          </p:nvPr>
        </p:nvSpPr>
        <p:spPr/>
        <p:txBody>
          <a:bodyPr>
            <a:normAutofit lnSpcReduction="10000"/>
          </a:bodyPr>
          <a:lstStyle/>
          <a:p>
            <a:pPr marL="0" indent="0">
              <a:buNone/>
            </a:pPr>
            <a:r>
              <a:rPr lang="en-US" dirty="0"/>
              <a:t>Because of this trail that gets left behind the US Intelligence Community can track down the actor by their cyber operations they mode on cyberspace. </a:t>
            </a:r>
          </a:p>
          <a:p>
            <a:pPr marL="0" indent="0">
              <a:buNone/>
            </a:pPr>
            <a:r>
              <a:rPr lang="en-US" dirty="0"/>
              <a:t>They keep a record on the found actors and how they did their deed. This allows for the Intelligence Community to learn from their past experiences and then possibly add a new experience making it harder for actors to disappear on them in cyberspace.</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Brendan Byrne</a:t>
            </a:r>
            <a:endParaRPr lang="en-US" sz="1400" dirty="0">
              <a:solidFill>
                <a:schemeClr val="tx1"/>
              </a:solidFill>
              <a:latin typeface="+mj-lt"/>
            </a:endParaRPr>
          </a:p>
        </p:txBody>
      </p:sp>
      <p:pic>
        <p:nvPicPr>
          <p:cNvPr id="1026" name="Picture 2" descr="Image result for cyberspace">
            <a:extLst>
              <a:ext uri="{FF2B5EF4-FFF2-40B4-BE49-F238E27FC236}">
                <a16:creationId xmlns:a16="http://schemas.microsoft.com/office/drawing/2014/main" id="{026BE529-0458-4031-90C3-1DC9BB8C0B4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0" y="1237209"/>
            <a:ext cx="4313200" cy="295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75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Kremlin</a:t>
            </a:r>
          </a:p>
        </p:txBody>
      </p:sp>
      <p:sp>
        <p:nvSpPr>
          <p:cNvPr id="3" name="Content Placeholder 2"/>
          <p:cNvSpPr>
            <a:spLocks noGrp="1"/>
          </p:cNvSpPr>
          <p:nvPr>
            <p:ph sz="half" idx="1"/>
          </p:nvPr>
        </p:nvSpPr>
        <p:spPr>
          <a:xfrm>
            <a:off x="297179" y="1139191"/>
            <a:ext cx="4122419" cy="2303531"/>
          </a:xfrm>
        </p:spPr>
        <p:txBody>
          <a:bodyPr/>
          <a:lstStyle/>
          <a:p>
            <a:r>
              <a:rPr lang="en-US" dirty="0"/>
              <a:t>“Some of our judgments about Kremlin preferences and intent are drawn from the behavior of Kremlin loyal political figures, state media, and pro-Kremlin social media actors, all of whom the Kremlin either directly uses to convey messages or who are answerable to the Kremlin”.</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Brendan Byrne</a:t>
            </a:r>
          </a:p>
        </p:txBody>
      </p:sp>
      <p:pic>
        <p:nvPicPr>
          <p:cNvPr id="14" name="Content Placeholder 13">
            <a:extLst>
              <a:ext uri="{FF2B5EF4-FFF2-40B4-BE49-F238E27FC236}">
                <a16:creationId xmlns:a16="http://schemas.microsoft.com/office/drawing/2014/main" id="{FAD2BF30-83D8-42A3-BE6F-9B61C2DA11E5}"/>
              </a:ext>
            </a:extLst>
          </p:cNvPr>
          <p:cNvPicPr>
            <a:picLocks noGrp="1" noChangeAspect="1"/>
          </p:cNvPicPr>
          <p:nvPr>
            <p:ph sz="half" idx="2"/>
          </p:nvPr>
        </p:nvPicPr>
        <p:blipFill rotWithShape="1">
          <a:blip r:embed="rId3"/>
          <a:srcRect l="3370" t="10193" r="1221" b="6620"/>
          <a:stretch/>
        </p:blipFill>
        <p:spPr>
          <a:xfrm>
            <a:off x="4724402" y="971959"/>
            <a:ext cx="4317998" cy="3352800"/>
          </a:xfrm>
          <a:prstGeom prst="rect">
            <a:avLst/>
          </a:prstGeom>
          <a:ln>
            <a:solidFill>
              <a:schemeClr val="bg2"/>
            </a:solidFill>
          </a:ln>
        </p:spPr>
      </p:pic>
      <p:sp>
        <p:nvSpPr>
          <p:cNvPr id="15" name="TextBox 14">
            <a:extLst>
              <a:ext uri="{FF2B5EF4-FFF2-40B4-BE49-F238E27FC236}">
                <a16:creationId xmlns:a16="http://schemas.microsoft.com/office/drawing/2014/main" id="{3E5EF7C3-F5C4-496C-A3F1-B528DC03F5C4}"/>
              </a:ext>
            </a:extLst>
          </p:cNvPr>
          <p:cNvSpPr txBox="1"/>
          <p:nvPr/>
        </p:nvSpPr>
        <p:spPr>
          <a:xfrm>
            <a:off x="472440" y="3210245"/>
            <a:ext cx="4008120" cy="1588127"/>
          </a:xfrm>
          <a:prstGeom prst="rect">
            <a:avLst/>
          </a:prstGeom>
          <a:noFill/>
        </p:spPr>
        <p:txBody>
          <a:bodyPr wrap="square" rtlCol="0">
            <a:spAutoFit/>
          </a:bodyPr>
          <a:lstStyle/>
          <a:p>
            <a:pPr>
              <a:lnSpc>
                <a:spcPct val="90000"/>
              </a:lnSpc>
            </a:pPr>
            <a:r>
              <a:rPr lang="en-US" dirty="0"/>
              <a:t>Kremlin is a social media actor in Russia that takes command from the Russian government and acts in certain ways  politically to portray a message to Russians and international </a:t>
            </a:r>
            <a:r>
              <a:rPr lang="en-US" dirty="0" err="1"/>
              <a:t>personel</a:t>
            </a:r>
            <a:endParaRPr lang="en-US" dirty="0"/>
          </a:p>
        </p:txBody>
      </p:sp>
    </p:spTree>
    <p:extLst>
      <p:ext uri="{BB962C8B-B14F-4D97-AF65-F5344CB8AC3E}">
        <p14:creationId xmlns:p14="http://schemas.microsoft.com/office/powerpoint/2010/main" val="2013882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5"/>
            <a:ext cx="9144000" cy="320194"/>
          </a:xfrm>
          <a:prstGeom prst="rect">
            <a:avLst/>
          </a:prstGeom>
          <a:solidFill>
            <a:schemeClr val="bg1">
              <a:alpha val="24000"/>
            </a:schemeClr>
          </a:solidFill>
          <a:ln w="9525">
            <a:solidFill>
              <a:schemeClr val="bg1"/>
            </a:solidFill>
            <a:miter lim="800000"/>
            <a:headEnd/>
            <a:tailEnd/>
          </a:ln>
        </p:spPr>
        <p:txBody>
          <a:bodyPr wrap="none" lIns="91436" tIns="45718" rIns="91436" bIns="45718"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178" indent="-457178">
              <a:buFont typeface="+mj-lt"/>
              <a:buAutoNum type="arabicPeriod"/>
            </a:pPr>
            <a:r>
              <a:rPr lang="en-US" dirty="0"/>
              <a:t>Review</a:t>
            </a:r>
          </a:p>
          <a:p>
            <a:pPr marL="457178" indent="-457178">
              <a:buFont typeface="+mj-lt"/>
              <a:buAutoNum type="arabicPeriod"/>
            </a:pPr>
            <a:r>
              <a:rPr lang="en-US" dirty="0"/>
              <a:t>Assignment</a:t>
            </a:r>
          </a:p>
          <a:p>
            <a:pPr marL="457178" indent="-457178">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2" name="Slide Number Placeholder 1">
            <a:extLst>
              <a:ext uri="{FF2B5EF4-FFF2-40B4-BE49-F238E27FC236}">
                <a16:creationId xmlns:a16="http://schemas.microsoft.com/office/drawing/2014/main" id="{DA76FD0F-9CDE-6140-8547-01A36353FC4F}"/>
              </a:ext>
            </a:extLst>
          </p:cNvPr>
          <p:cNvSpPr>
            <a:spLocks noGrp="1"/>
          </p:cNvSpPr>
          <p:nvPr>
            <p:ph type="sldNum" sz="quarter" idx="12"/>
          </p:nvPr>
        </p:nvSpPr>
        <p:spPr/>
        <p:txBody>
          <a:bodyPr/>
          <a:lstStyle/>
          <a:p>
            <a:fld id="{A2A17EAB-8B51-5C40-8776-6683E51FA7A0}" type="slidenum">
              <a:rPr lang="en-US" smtClean="0"/>
              <a:t>3</a:t>
            </a:fld>
            <a:endParaRPr lang="en-US"/>
          </a:p>
        </p:txBody>
      </p:sp>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Disinformation</a:t>
            </a:r>
          </a:p>
        </p:txBody>
      </p:sp>
      <p:sp>
        <p:nvSpPr>
          <p:cNvPr id="3" name="Content Placeholder 2"/>
          <p:cNvSpPr>
            <a:spLocks noGrp="1"/>
          </p:cNvSpPr>
          <p:nvPr>
            <p:ph sz="half" idx="1"/>
          </p:nvPr>
        </p:nvSpPr>
        <p:spPr>
          <a:xfrm>
            <a:off x="574404" y="1169671"/>
            <a:ext cx="4790076" cy="2213609"/>
          </a:xfrm>
        </p:spPr>
        <p:txBody>
          <a:bodyPr/>
          <a:lstStyle/>
          <a:p>
            <a:r>
              <a:rPr lang="en-US" dirty="0"/>
              <a:t>“The Russian leadership invests significant resources in both foreign and domestic propaganda and places a premium on transmitting what it views as consistent, self-reinforcing narratives regarding its desires and redlines, whether on Ukraine, Syria, or relations with the United States”</a:t>
            </a:r>
          </a:p>
        </p:txBody>
      </p:sp>
      <p:pic>
        <p:nvPicPr>
          <p:cNvPr id="8" name="Content Placeholder 7">
            <a:extLst>
              <a:ext uri="{FF2B5EF4-FFF2-40B4-BE49-F238E27FC236}">
                <a16:creationId xmlns:a16="http://schemas.microsoft.com/office/drawing/2014/main" id="{B79D3FA6-1F14-4889-8D4F-C7C4794DFE35}"/>
              </a:ext>
            </a:extLst>
          </p:cNvPr>
          <p:cNvPicPr>
            <a:picLocks noGrp="1" noChangeAspect="1"/>
          </p:cNvPicPr>
          <p:nvPr>
            <p:ph sz="half" idx="2"/>
          </p:nvPr>
        </p:nvPicPr>
        <p:blipFill>
          <a:blip r:embed="rId3"/>
          <a:stretch>
            <a:fillRect/>
          </a:stretch>
        </p:blipFill>
        <p:spPr>
          <a:xfrm>
            <a:off x="5562600" y="1045002"/>
            <a:ext cx="2576478" cy="3726161"/>
          </a:xfrm>
          <a:prstGeom prst="rect">
            <a:avLst/>
          </a:prstGeom>
        </p:spPr>
      </p:pic>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Brendan Byrne</a:t>
            </a:r>
          </a:p>
        </p:txBody>
      </p:sp>
      <p:sp>
        <p:nvSpPr>
          <p:cNvPr id="9" name="TextBox 8">
            <a:extLst>
              <a:ext uri="{FF2B5EF4-FFF2-40B4-BE49-F238E27FC236}">
                <a16:creationId xmlns:a16="http://schemas.microsoft.com/office/drawing/2014/main" id="{91FB2AB1-21E6-4420-AA3D-9C398D42B7D8}"/>
              </a:ext>
            </a:extLst>
          </p:cNvPr>
          <p:cNvSpPr txBox="1"/>
          <p:nvPr/>
        </p:nvSpPr>
        <p:spPr>
          <a:xfrm>
            <a:off x="685800" y="2983623"/>
            <a:ext cx="4434840" cy="1837426"/>
          </a:xfrm>
          <a:prstGeom prst="rect">
            <a:avLst/>
          </a:prstGeom>
          <a:noFill/>
        </p:spPr>
        <p:txBody>
          <a:bodyPr wrap="square" rtlCol="0">
            <a:spAutoFit/>
          </a:bodyPr>
          <a:lstStyle/>
          <a:p>
            <a:pPr>
              <a:lnSpc>
                <a:spcPct val="90000"/>
              </a:lnSpc>
            </a:pPr>
            <a:r>
              <a:rPr lang="en-US" dirty="0"/>
              <a:t>The Russian government invests in the propaganda that was used in such way in 2016 to try and move the pollical parties in America toward Donald Trumps side. They provided disinformation and propaganda to change a person’s thoughts toward the situation.</a:t>
            </a:r>
          </a:p>
        </p:txBody>
      </p:sp>
    </p:spTree>
    <p:extLst>
      <p:ext uri="{BB962C8B-B14F-4D97-AF65-F5344CB8AC3E}">
        <p14:creationId xmlns:p14="http://schemas.microsoft.com/office/powerpoint/2010/main" val="3671413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Putin’s response to the accusations</a:t>
            </a:r>
          </a:p>
        </p:txBody>
      </p:sp>
      <p:sp>
        <p:nvSpPr>
          <p:cNvPr id="3" name="Content Placeholder 2"/>
          <p:cNvSpPr>
            <a:spLocks noGrp="1"/>
          </p:cNvSpPr>
          <p:nvPr>
            <p:ph sz="half" idx="1"/>
          </p:nvPr>
        </p:nvSpPr>
        <p:spPr>
          <a:xfrm>
            <a:off x="685800" y="1180129"/>
            <a:ext cx="3962400" cy="1745951"/>
          </a:xfrm>
        </p:spPr>
        <p:txBody>
          <a:bodyPr/>
          <a:lstStyle/>
          <a:p>
            <a:r>
              <a:rPr lang="en-US" dirty="0"/>
              <a:t>“</a:t>
            </a:r>
            <a:r>
              <a:rPr lang="en-US" b="0" i="0" dirty="0">
                <a:effectLst/>
              </a:rPr>
              <a:t>Putin’s acknowledgment that it was “theoretically possible” that “patriotic” Russians may have engaged in hacking is his first admission that Russians could have played any such role”</a:t>
            </a:r>
            <a:endParaRPr lang="en-US" dirty="0"/>
          </a:p>
        </p:txBody>
      </p:sp>
      <p:pic>
        <p:nvPicPr>
          <p:cNvPr id="9" name="Content Placeholder 8">
            <a:extLst>
              <a:ext uri="{FF2B5EF4-FFF2-40B4-BE49-F238E27FC236}">
                <a16:creationId xmlns:a16="http://schemas.microsoft.com/office/drawing/2014/main" id="{AACF2518-EA1D-44C6-9E5B-5DD6C3F4DBEE}"/>
              </a:ext>
            </a:extLst>
          </p:cNvPr>
          <p:cNvPicPr>
            <a:picLocks noGrp="1" noChangeAspect="1"/>
          </p:cNvPicPr>
          <p:nvPr>
            <p:ph sz="half" idx="2"/>
          </p:nvPr>
        </p:nvPicPr>
        <p:blipFill>
          <a:blip r:embed="rId3"/>
          <a:stretch>
            <a:fillRect/>
          </a:stretch>
        </p:blipFill>
        <p:spPr>
          <a:xfrm>
            <a:off x="4820194" y="1886368"/>
            <a:ext cx="4053840" cy="2257659"/>
          </a:xfrm>
          <a:ln>
            <a:solidFill>
              <a:schemeClr val="bg1"/>
            </a:solidFill>
          </a:ln>
        </p:spPr>
      </p:pic>
      <p:sp>
        <p:nvSpPr>
          <p:cNvPr id="5" name="Footer Placeholder 4"/>
          <p:cNvSpPr>
            <a:spLocks noGrp="1"/>
          </p:cNvSpPr>
          <p:nvPr>
            <p:ph type="ftr" sz="quarter" idx="11"/>
          </p:nvPr>
        </p:nvSpPr>
        <p:spPr/>
        <p:txBody>
          <a:bodyPr/>
          <a:lstStyle/>
          <a:p>
            <a:r>
              <a:rPr lang="sk-SK" dirty="0"/>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Brendan Byrne</a:t>
            </a:r>
          </a:p>
        </p:txBody>
      </p:sp>
      <p:sp>
        <p:nvSpPr>
          <p:cNvPr id="11" name="TextBox 10">
            <a:extLst>
              <a:ext uri="{FF2B5EF4-FFF2-40B4-BE49-F238E27FC236}">
                <a16:creationId xmlns:a16="http://schemas.microsoft.com/office/drawing/2014/main" id="{EB317845-C8FD-4F49-AE23-994F69D77128}"/>
              </a:ext>
            </a:extLst>
          </p:cNvPr>
          <p:cNvSpPr txBox="1"/>
          <p:nvPr/>
        </p:nvSpPr>
        <p:spPr>
          <a:xfrm>
            <a:off x="734786" y="2896017"/>
            <a:ext cx="3837214" cy="1588127"/>
          </a:xfrm>
          <a:prstGeom prst="rect">
            <a:avLst/>
          </a:prstGeom>
          <a:noFill/>
        </p:spPr>
        <p:txBody>
          <a:bodyPr wrap="square" rtlCol="0">
            <a:spAutoFit/>
          </a:bodyPr>
          <a:lstStyle/>
          <a:p>
            <a:pPr>
              <a:lnSpc>
                <a:spcPct val="90000"/>
              </a:lnSpc>
            </a:pPr>
            <a:r>
              <a:rPr lang="en-US" dirty="0"/>
              <a:t>Putin neither confirms nor denies that Russians may have acted on the election, and it is implied that Russians may have hacked into American software to portray their “patriotic” view. </a:t>
            </a:r>
          </a:p>
        </p:txBody>
      </p:sp>
    </p:spTree>
    <p:extLst>
      <p:ext uri="{BB962C8B-B14F-4D97-AF65-F5344CB8AC3E}">
        <p14:creationId xmlns:p14="http://schemas.microsoft.com/office/powerpoint/2010/main" val="2686849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070" y="368527"/>
            <a:ext cx="7772400" cy="914400"/>
          </a:xfrm>
        </p:spPr>
        <p:txBody>
          <a:bodyPr/>
          <a:lstStyle/>
          <a:p>
            <a:r>
              <a:rPr lang="en-US" dirty="0"/>
              <a:t>Russian cyber crimes during 2016 Election</a:t>
            </a:r>
          </a:p>
        </p:txBody>
      </p:sp>
      <p:sp>
        <p:nvSpPr>
          <p:cNvPr id="3" name="Content Placeholder 2"/>
          <p:cNvSpPr>
            <a:spLocks noGrp="1"/>
          </p:cNvSpPr>
          <p:nvPr>
            <p:ph sz="half" idx="1"/>
          </p:nvPr>
        </p:nvSpPr>
        <p:spPr>
          <a:xfrm>
            <a:off x="593070" y="1162488"/>
            <a:ext cx="3826530" cy="3752411"/>
          </a:xfrm>
        </p:spPr>
        <p:txBody>
          <a:bodyPr>
            <a:noAutofit/>
          </a:bodyPr>
          <a:lstStyle/>
          <a:p>
            <a:pPr marL="342900" indent="-342900">
              <a:buFont typeface="+mj-lt"/>
              <a:buAutoNum type="arabicPeriod"/>
            </a:pPr>
            <a:r>
              <a:rPr lang="en-US" sz="1600" dirty="0"/>
              <a:t>“G</a:t>
            </a:r>
            <a:r>
              <a:rPr lang="en-US" sz="1600" b="0" i="0" dirty="0">
                <a:effectLst/>
              </a:rPr>
              <a:t>aining unauthorized access into the computers of U.S. persons and entities involved in the 2016 U.S. presidential election”</a:t>
            </a:r>
          </a:p>
          <a:p>
            <a:pPr marL="342900" indent="-342900">
              <a:buFont typeface="+mj-lt"/>
              <a:buAutoNum type="arabicPeriod"/>
            </a:pPr>
            <a:r>
              <a:rPr lang="en-US" sz="1600" dirty="0"/>
              <a:t>“S</a:t>
            </a:r>
            <a:r>
              <a:rPr lang="en-US" sz="1600" b="0" i="0" dirty="0">
                <a:effectLst/>
              </a:rPr>
              <a:t>tealing documents from computers of US persons”</a:t>
            </a:r>
          </a:p>
          <a:p>
            <a:pPr marL="342900" indent="-342900">
              <a:buFont typeface="+mj-lt"/>
              <a:buAutoNum type="arabicPeriod"/>
            </a:pPr>
            <a:r>
              <a:rPr lang="en-US" sz="1600" dirty="0"/>
              <a:t>“S</a:t>
            </a:r>
            <a:r>
              <a:rPr lang="en-US" sz="1600" b="0" i="0" dirty="0">
                <a:effectLst/>
              </a:rPr>
              <a:t>taging releases of the stolen documents to interfere with the 2016 U.S. presidential election”</a:t>
            </a:r>
          </a:p>
          <a:p>
            <a:pPr marL="342900" indent="-342900">
              <a:buFont typeface="+mj-lt"/>
              <a:buAutoNum type="arabicPeriod"/>
            </a:pPr>
            <a:r>
              <a:rPr lang="en-US" sz="1600" dirty="0"/>
              <a:t>“A</a:t>
            </a:r>
            <a:r>
              <a:rPr lang="en-US" sz="1600" b="0" i="0" dirty="0">
                <a:effectLst/>
              </a:rPr>
              <a:t>ggravated identity theft”</a:t>
            </a:r>
          </a:p>
          <a:p>
            <a:pPr marL="342900" indent="-342900">
              <a:buFont typeface="+mj-lt"/>
              <a:buAutoNum type="arabicPeriod"/>
            </a:pPr>
            <a:r>
              <a:rPr lang="en-US" sz="1600" dirty="0"/>
              <a:t>“F</a:t>
            </a:r>
            <a:r>
              <a:rPr lang="en-US" sz="1600" b="0" i="0" dirty="0">
                <a:effectLst/>
              </a:rPr>
              <a:t>alse registration of a domain name”</a:t>
            </a:r>
          </a:p>
          <a:p>
            <a:pPr marL="342900" indent="-342900">
              <a:buFont typeface="+mj-lt"/>
              <a:buAutoNum type="arabicPeriod"/>
            </a:pPr>
            <a:r>
              <a:rPr lang="en-US" sz="1600" dirty="0"/>
              <a:t>“C</a:t>
            </a:r>
            <a:r>
              <a:rPr lang="en-US" sz="1600" b="0" i="0" dirty="0">
                <a:effectLst/>
              </a:rPr>
              <a:t>onspiracy to commit money laundering”</a:t>
            </a:r>
          </a:p>
        </p:txBody>
      </p:sp>
      <p:pic>
        <p:nvPicPr>
          <p:cNvPr id="8" name="Content Placeholder 7">
            <a:extLst>
              <a:ext uri="{FF2B5EF4-FFF2-40B4-BE49-F238E27FC236}">
                <a16:creationId xmlns:a16="http://schemas.microsoft.com/office/drawing/2014/main" id="{ED5D16D8-BC2B-4FFE-ADAC-9E667AE94B3A}"/>
              </a:ext>
            </a:extLst>
          </p:cNvPr>
          <p:cNvPicPr>
            <a:picLocks noGrp="1" noChangeAspect="1"/>
          </p:cNvPicPr>
          <p:nvPr>
            <p:ph sz="half" idx="2"/>
          </p:nvPr>
        </p:nvPicPr>
        <p:blipFill>
          <a:blip r:embed="rId3"/>
          <a:stretch>
            <a:fillRect/>
          </a:stretch>
        </p:blipFill>
        <p:spPr>
          <a:xfrm>
            <a:off x="4538939" y="1044818"/>
            <a:ext cx="4616349" cy="3588142"/>
          </a:xfrm>
          <a:prstGeom prst="rect">
            <a:avLst/>
          </a:prstGeom>
        </p:spPr>
      </p:pic>
      <p:sp>
        <p:nvSpPr>
          <p:cNvPr id="5" name="Footer Placeholder 4"/>
          <p:cNvSpPr>
            <a:spLocks noGrp="1"/>
          </p:cNvSpPr>
          <p:nvPr>
            <p:ph type="ftr" sz="quarter" idx="11"/>
          </p:nvPr>
        </p:nvSpPr>
        <p:spPr/>
        <p:txBody>
          <a:bodyPr/>
          <a:lstStyle/>
          <a:p>
            <a:r>
              <a:rPr lang="sk-SK" dirty="0"/>
              <a:t>© 2021 </a:t>
            </a:r>
            <a:r>
              <a:rPr lang="en-US" dirty="0"/>
              <a:t>Brendan Byrne</a:t>
            </a:r>
          </a:p>
        </p:txBody>
      </p:sp>
      <p:sp>
        <p:nvSpPr>
          <p:cNvPr id="6" name="Slide Number Placeholder 5"/>
          <p:cNvSpPr>
            <a:spLocks noGrp="1"/>
          </p:cNvSpPr>
          <p:nvPr>
            <p:ph type="sldNum" sz="quarter" idx="12"/>
          </p:nvPr>
        </p:nvSpPr>
        <p:spPr/>
        <p:txBody>
          <a:bodyPr/>
          <a:lstStyle/>
          <a:p>
            <a:fld id="{A2A17EAB-8B51-5C40-8776-6683E51FA7A0}" type="slidenum">
              <a:rPr lang="en-US" smtClean="0"/>
              <a:t>32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Brendan Byrne</a:t>
            </a:r>
            <a:endParaRPr lang="en-US" sz="1400" dirty="0">
              <a:solidFill>
                <a:schemeClr val="tx1"/>
              </a:solidFill>
              <a:latin typeface="+mj-lt"/>
            </a:endParaRPr>
          </a:p>
        </p:txBody>
      </p:sp>
    </p:spTree>
    <p:extLst>
      <p:ext uri="{BB962C8B-B14F-4D97-AF65-F5344CB8AC3E}">
        <p14:creationId xmlns:p14="http://schemas.microsoft.com/office/powerpoint/2010/main" val="2968101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Russians with a separate conspiracy </a:t>
            </a:r>
          </a:p>
        </p:txBody>
      </p:sp>
      <p:sp>
        <p:nvSpPr>
          <p:cNvPr id="3" name="Content Placeholder 2"/>
          <p:cNvSpPr>
            <a:spLocks noGrp="1"/>
          </p:cNvSpPr>
          <p:nvPr>
            <p:ph sz="half" idx="1"/>
          </p:nvPr>
        </p:nvSpPr>
        <p:spPr>
          <a:xfrm>
            <a:off x="327660" y="1066801"/>
            <a:ext cx="4381500" cy="1996439"/>
          </a:xfrm>
        </p:spPr>
        <p:txBody>
          <a:bodyPr/>
          <a:lstStyle/>
          <a:p>
            <a:r>
              <a:rPr lang="en-US" dirty="0"/>
              <a:t>“Aleksandr Vladimirovich </a:t>
            </a:r>
            <a:r>
              <a:rPr lang="en-US" dirty="0" err="1"/>
              <a:t>Osadchuk</a:t>
            </a:r>
            <a:r>
              <a:rPr lang="en-US" dirty="0"/>
              <a:t> and </a:t>
            </a:r>
            <a:r>
              <a:rPr lang="en-US" dirty="0" err="1"/>
              <a:t>Anatolity</a:t>
            </a:r>
            <a:r>
              <a:rPr lang="en-US" dirty="0"/>
              <a:t> </a:t>
            </a:r>
            <a:r>
              <a:rPr lang="en-US" dirty="0" err="1"/>
              <a:t>Sergeyevich</a:t>
            </a:r>
            <a:r>
              <a:rPr lang="en-US" dirty="0"/>
              <a:t> </a:t>
            </a:r>
            <a:r>
              <a:rPr lang="en-US" dirty="0" err="1"/>
              <a:t>Kovalev</a:t>
            </a:r>
            <a:r>
              <a:rPr lang="en-US" b="0" i="0" dirty="0">
                <a:effectLst/>
              </a:rPr>
              <a:t>, are charged with a separate conspiracy to commit computer crimes, </a:t>
            </a:r>
            <a:r>
              <a:rPr lang="en-US" dirty="0"/>
              <a:t>relating </a:t>
            </a:r>
            <a:r>
              <a:rPr lang="en-US" b="0" i="0" dirty="0">
                <a:effectLst/>
              </a:rPr>
              <a:t>to hacking into the computers of U.S. persons and entities responsible for the administration of 2016 U.S. elections”</a:t>
            </a:r>
            <a:endParaRPr lang="en-US" dirty="0"/>
          </a:p>
        </p:txBody>
      </p:sp>
      <p:pic>
        <p:nvPicPr>
          <p:cNvPr id="9" name="Content Placeholder 8">
            <a:extLst>
              <a:ext uri="{FF2B5EF4-FFF2-40B4-BE49-F238E27FC236}">
                <a16:creationId xmlns:a16="http://schemas.microsoft.com/office/drawing/2014/main" id="{2E5D7E56-58EC-4E01-BD4D-D28726C17CAA}"/>
              </a:ext>
            </a:extLst>
          </p:cNvPr>
          <p:cNvPicPr>
            <a:picLocks noGrp="1" noChangeAspect="1"/>
          </p:cNvPicPr>
          <p:nvPr>
            <p:ph sz="half" idx="2"/>
          </p:nvPr>
        </p:nvPicPr>
        <p:blipFill>
          <a:blip r:embed="rId3"/>
          <a:stretch>
            <a:fillRect/>
          </a:stretch>
        </p:blipFill>
        <p:spPr>
          <a:xfrm>
            <a:off x="4885402" y="1352551"/>
            <a:ext cx="2106492" cy="3086256"/>
          </a:xfrm>
          <a:ln>
            <a:solidFill>
              <a:schemeClr val="bg1"/>
            </a:solidFill>
          </a:ln>
        </p:spPr>
      </p:pic>
      <p:sp>
        <p:nvSpPr>
          <p:cNvPr id="5" name="Footer Placeholder 4"/>
          <p:cNvSpPr>
            <a:spLocks noGrp="1"/>
          </p:cNvSpPr>
          <p:nvPr>
            <p:ph type="ftr" sz="quarter" idx="11"/>
          </p:nvPr>
        </p:nvSpPr>
        <p:spPr/>
        <p:txBody>
          <a:bodyPr/>
          <a:lstStyle/>
          <a:p>
            <a:r>
              <a:rPr lang="sk-SK" dirty="0"/>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Brendan Byrne</a:t>
            </a:r>
          </a:p>
        </p:txBody>
      </p:sp>
      <p:pic>
        <p:nvPicPr>
          <p:cNvPr id="11" name="Picture 10">
            <a:extLst>
              <a:ext uri="{FF2B5EF4-FFF2-40B4-BE49-F238E27FC236}">
                <a16:creationId xmlns:a16="http://schemas.microsoft.com/office/drawing/2014/main" id="{4A6F3113-B76C-4C9E-8FA2-04633479B77B}"/>
              </a:ext>
            </a:extLst>
          </p:cNvPr>
          <p:cNvPicPr>
            <a:picLocks noChangeAspect="1"/>
          </p:cNvPicPr>
          <p:nvPr/>
        </p:nvPicPr>
        <p:blipFill>
          <a:blip r:embed="rId4"/>
          <a:stretch>
            <a:fillRect/>
          </a:stretch>
        </p:blipFill>
        <p:spPr>
          <a:xfrm>
            <a:off x="6991894" y="1352550"/>
            <a:ext cx="1710146" cy="3087147"/>
          </a:xfrm>
          <a:prstGeom prst="rect">
            <a:avLst/>
          </a:prstGeom>
        </p:spPr>
      </p:pic>
      <p:sp>
        <p:nvSpPr>
          <p:cNvPr id="12" name="TextBox 11">
            <a:extLst>
              <a:ext uri="{FF2B5EF4-FFF2-40B4-BE49-F238E27FC236}">
                <a16:creationId xmlns:a16="http://schemas.microsoft.com/office/drawing/2014/main" id="{D1AB0DDA-313A-48D7-89F7-9C916622C7EC}"/>
              </a:ext>
            </a:extLst>
          </p:cNvPr>
          <p:cNvSpPr txBox="1"/>
          <p:nvPr/>
        </p:nvSpPr>
        <p:spPr>
          <a:xfrm>
            <a:off x="420457" y="2944125"/>
            <a:ext cx="4151543" cy="1837426"/>
          </a:xfrm>
          <a:prstGeom prst="rect">
            <a:avLst/>
          </a:prstGeom>
          <a:noFill/>
        </p:spPr>
        <p:txBody>
          <a:bodyPr wrap="square" rtlCol="0">
            <a:spAutoFit/>
          </a:bodyPr>
          <a:lstStyle/>
          <a:p>
            <a:pPr>
              <a:lnSpc>
                <a:spcPct val="90000"/>
              </a:lnSpc>
            </a:pPr>
            <a:r>
              <a:rPr lang="en-US" dirty="0"/>
              <a:t>Therefore, the FBI themselves have traced back who has committed terrible acts upon the people of America and may have influenced the election. These acts show policies toward foreign people and that influence on social sites using a false domain and using it harshly</a:t>
            </a:r>
          </a:p>
        </p:txBody>
      </p:sp>
    </p:spTree>
    <p:extLst>
      <p:ext uri="{BB962C8B-B14F-4D97-AF65-F5344CB8AC3E}">
        <p14:creationId xmlns:p14="http://schemas.microsoft.com/office/powerpoint/2010/main" val="929124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a:bodyPr>
          <a:lstStyle/>
          <a:p>
            <a:pPr marL="0" indent="0">
              <a:buNone/>
            </a:pPr>
            <a:r>
              <a:rPr lang="en-US" sz="1400" dirty="0"/>
              <a:t>[1] Assessing Russian Activities and Intentions in Recent US Elections, DNI, (6 January 2017), </a:t>
            </a:r>
            <a:r>
              <a:rPr lang="en-US" sz="1400" dirty="0">
                <a:hlinkClick r:id="rId2"/>
              </a:rPr>
              <a:t>https://www.dni.gov/files/documents/ICA_2017_01.pdf</a:t>
            </a:r>
            <a:endParaRPr lang="en-US" sz="1400" dirty="0"/>
          </a:p>
          <a:p>
            <a:pPr marL="0" indent="0">
              <a:buNone/>
            </a:pPr>
            <a:r>
              <a:rPr lang="en-US" sz="1400" dirty="0"/>
              <a:t>[2] </a:t>
            </a:r>
            <a:r>
              <a:rPr lang="en-US" sz="1400" dirty="0">
                <a:effectLst/>
              </a:rPr>
              <a:t>“RUSSIAN Interference in 2016 </a:t>
            </a:r>
            <a:r>
              <a:rPr lang="en-US" sz="1400" dirty="0" err="1">
                <a:effectLst/>
              </a:rPr>
              <a:t>U.s.</a:t>
            </a:r>
            <a:r>
              <a:rPr lang="en-US" sz="1400" dirty="0">
                <a:effectLst/>
              </a:rPr>
              <a:t> Elections.” </a:t>
            </a:r>
            <a:r>
              <a:rPr lang="en-US" sz="1400" i="1" dirty="0">
                <a:effectLst/>
              </a:rPr>
              <a:t>FBI</a:t>
            </a:r>
            <a:r>
              <a:rPr lang="en-US" sz="1400" dirty="0">
                <a:effectLst/>
              </a:rPr>
              <a:t>, FBI, (30 Sept. 2018), </a:t>
            </a:r>
            <a:r>
              <a:rPr lang="en-US" sz="1400" dirty="0">
                <a:effectLst/>
                <a:hlinkClick r:id="rId3"/>
              </a:rPr>
              <a:t>www.fbi.gov/wanted/cyber/russian-interference-in-2016-u-s-elections</a:t>
            </a:r>
            <a:r>
              <a:rPr lang="en-US" sz="1400" dirty="0">
                <a:effectLst/>
              </a:rPr>
              <a:t>  </a:t>
            </a:r>
          </a:p>
          <a:p>
            <a:pPr marL="0" indent="0">
              <a:buNone/>
            </a:pPr>
            <a:r>
              <a:rPr lang="en-US" sz="1400" dirty="0"/>
              <a:t>[3] </a:t>
            </a:r>
            <a:r>
              <a:rPr lang="en-US" sz="1400" dirty="0" err="1">
                <a:effectLst/>
              </a:rPr>
              <a:t>Bambauer</a:t>
            </a:r>
            <a:r>
              <a:rPr lang="en-US" sz="1400" dirty="0">
                <a:effectLst/>
              </a:rPr>
              <a:t>, Derek E, “Information Hacking.” </a:t>
            </a:r>
            <a:r>
              <a:rPr lang="en-US" sz="1400" i="1" dirty="0">
                <a:effectLst/>
              </a:rPr>
              <a:t>Utah Law Digital Commons</a:t>
            </a:r>
            <a:r>
              <a:rPr lang="en-US" sz="1400" dirty="0">
                <a:effectLst/>
              </a:rPr>
              <a:t>, (7-</a:t>
            </a:r>
            <a:r>
              <a:rPr lang="en-US" sz="1400" dirty="0"/>
              <a:t>2020), </a:t>
            </a:r>
            <a:r>
              <a:rPr lang="en-US" sz="1400" dirty="0">
                <a:hlinkClick r:id="rId4"/>
              </a:rPr>
              <a:t>https://dc.law.utah.edu/cgi/viewcontent.cgi?article=1268&amp;context=ulr</a:t>
            </a:r>
            <a:r>
              <a:rPr lang="en-US" sz="1400" dirty="0"/>
              <a:t> </a:t>
            </a:r>
            <a:endParaRPr lang="en-US" sz="1400" dirty="0">
              <a:effectLst/>
            </a:endParaRPr>
          </a:p>
          <a:p>
            <a:pPr marL="0" indent="0">
              <a:buNone/>
            </a:pPr>
            <a:r>
              <a:rPr lang="en-US" sz="1400" dirty="0"/>
              <a:t>[4] </a:t>
            </a:r>
            <a:r>
              <a:rPr lang="en-US" sz="1400" dirty="0">
                <a:effectLst/>
              </a:rPr>
              <a:t>“Internet Crime Complaint CENTER (IC3): Foreign Actors Likely to Use Online Journals to Spread DISINFORMATION REGARDING 2020 Elections.” </a:t>
            </a:r>
            <a:r>
              <a:rPr lang="en-US" sz="1400" i="1" dirty="0">
                <a:effectLst/>
              </a:rPr>
              <a:t>Internet Crime Complaint Center (IC3) | Foreign Actors Likely to Use Online Journals to Spread Disinformation Regarding 2020 Elections</a:t>
            </a:r>
            <a:r>
              <a:rPr lang="en-US" sz="1400" dirty="0">
                <a:effectLst/>
              </a:rPr>
              <a:t>, IC3,(1 October 2020), </a:t>
            </a:r>
            <a:r>
              <a:rPr lang="en-US" sz="1400" dirty="0">
                <a:effectLst/>
                <a:hlinkClick r:id="rId5"/>
              </a:rPr>
              <a:t>https://www.ic3.gov/Media/Y2020/PSA201001</a:t>
            </a:r>
            <a:r>
              <a:rPr lang="en-US" sz="1400" dirty="0">
                <a:effectLst/>
              </a:rPr>
              <a:t> </a:t>
            </a:r>
          </a:p>
          <a:p>
            <a:pPr marL="0" indent="0">
              <a:buNone/>
            </a:pPr>
            <a:r>
              <a:rPr lang="en-US" sz="1400" dirty="0">
                <a:effectLst/>
              </a:rPr>
              <a:t> </a:t>
            </a:r>
            <a:r>
              <a:rPr lang="en-US" sz="1400" dirty="0"/>
              <a:t>[5] </a:t>
            </a:r>
            <a:r>
              <a:rPr lang="en-US" sz="1400" dirty="0" err="1">
                <a:effectLst/>
              </a:rPr>
              <a:t>Calamur</a:t>
            </a:r>
            <a:r>
              <a:rPr lang="en-US" sz="1400" dirty="0">
                <a:effectLst/>
              </a:rPr>
              <a:t>, </a:t>
            </a:r>
            <a:r>
              <a:rPr lang="en-US" sz="1400" dirty="0" err="1">
                <a:effectLst/>
              </a:rPr>
              <a:t>Krishnadev</a:t>
            </a:r>
            <a:r>
              <a:rPr lang="en-US" sz="1400" dirty="0"/>
              <a:t>,</a:t>
            </a:r>
            <a:r>
              <a:rPr lang="en-US" sz="1400" dirty="0">
                <a:effectLst/>
              </a:rPr>
              <a:t> “Putin Says 'Patriotic Hackers' May Have Targeted U.S. ELECTION.” </a:t>
            </a:r>
            <a:r>
              <a:rPr lang="en-US" sz="1400" i="1" dirty="0">
                <a:effectLst/>
              </a:rPr>
              <a:t>The Atlantic</a:t>
            </a:r>
            <a:r>
              <a:rPr lang="en-US" sz="1400" dirty="0">
                <a:effectLst/>
              </a:rPr>
              <a:t>, Atlantic Media Company, (1 June 2017), </a:t>
            </a:r>
            <a:r>
              <a:rPr lang="en-US" sz="1400" dirty="0">
                <a:effectLst/>
                <a:hlinkClick r:id="rId6"/>
              </a:rPr>
              <a:t>https://www.theatlantic.com/news/archive/2017/06/putin-russia-us-election/528825/</a:t>
            </a:r>
            <a:r>
              <a:rPr lang="en-US" sz="1400" dirty="0">
                <a:effectLst/>
              </a:rPr>
              <a:t> </a:t>
            </a:r>
            <a:endParaRPr lang="en-US" sz="1400" dirty="0"/>
          </a:p>
        </p:txBody>
      </p:sp>
      <p:sp>
        <p:nvSpPr>
          <p:cNvPr id="4" name="Footer Placeholder 3"/>
          <p:cNvSpPr>
            <a:spLocks noGrp="1"/>
          </p:cNvSpPr>
          <p:nvPr>
            <p:ph type="ftr" sz="quarter" idx="11"/>
          </p:nvPr>
        </p:nvSpPr>
        <p:spPr/>
        <p:txBody>
          <a:bodyPr/>
          <a:lstStyle/>
          <a:p>
            <a:r>
              <a:rPr lang="sk-SK" dirty="0"/>
              <a:t>© 2021 </a:t>
            </a:r>
            <a:r>
              <a:rPr lang="en-US" dirty="0"/>
              <a:t>Brendan Byrne</a:t>
            </a:r>
          </a:p>
        </p:txBody>
      </p:sp>
      <p:sp>
        <p:nvSpPr>
          <p:cNvPr id="5" name="Slide Number Placeholder 4"/>
          <p:cNvSpPr>
            <a:spLocks noGrp="1"/>
          </p:cNvSpPr>
          <p:nvPr>
            <p:ph type="sldNum" sz="quarter" idx="12"/>
          </p:nvPr>
        </p:nvSpPr>
        <p:spPr/>
        <p:txBody>
          <a:bodyPr/>
          <a:lstStyle/>
          <a:p>
            <a:fld id="{A2A17EAB-8B51-5C40-8776-6683E51FA7A0}" type="slidenum">
              <a:rPr lang="en-US" smtClean="0"/>
              <a:t>34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Brendan Byrne</a:t>
            </a:r>
            <a:endParaRPr lang="en-US" sz="1400" dirty="0">
              <a:solidFill>
                <a:schemeClr val="tx1"/>
              </a:solidFill>
              <a:latin typeface="+mj-lt"/>
            </a:endParaRPr>
          </a:p>
        </p:txBody>
      </p:sp>
    </p:spTree>
    <p:extLst>
      <p:ext uri="{BB962C8B-B14F-4D97-AF65-F5344CB8AC3E}">
        <p14:creationId xmlns:p14="http://schemas.microsoft.com/office/powerpoint/2010/main" val="1987652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1"/>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4</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a:t>© 2021 Keith A. Pray</a:t>
            </a:r>
            <a:endParaRPr lang="en-US"/>
          </a:p>
        </p:txBody>
      </p:sp>
      <p:sp>
        <p:nvSpPr>
          <p:cNvPr id="7" name="TextBox 6"/>
          <p:cNvSpPr txBox="1"/>
          <p:nvPr/>
        </p:nvSpPr>
        <p:spPr>
          <a:xfrm>
            <a:off x="2856867" y="4750533"/>
            <a:ext cx="2419728" cy="346249"/>
          </a:xfrm>
          <a:prstGeom prst="rect">
            <a:avLst/>
          </a:prstGeom>
          <a:noFill/>
        </p:spPr>
        <p:txBody>
          <a:bodyPr wrap="none" lIns="91436" tIns="45718" rIns="91436" bIns="45718" rtlCol="0">
            <a:spAutoFit/>
          </a:bodyPr>
          <a:lstStyle/>
          <a:p>
            <a:pPr>
              <a:lnSpc>
                <a:spcPct val="90000"/>
              </a:lnSpc>
            </a:pPr>
            <a:r>
              <a:rPr lang="en-US" dirty="0"/>
              <a:t>http://</a:t>
            </a:r>
            <a:r>
              <a:rPr lang="en-US" dirty="0" err="1"/>
              <a:t>xkcd.com</a:t>
            </a:r>
            <a:r>
              <a:rPr lang="en-US" dirty="0"/>
              <a:t>/949/</a:t>
            </a:r>
          </a:p>
        </p:txBody>
      </p:sp>
      <p:pic>
        <p:nvPicPr>
          <p:cNvPr id="8" name="Picture 7"/>
          <p:cNvPicPr>
            <a:picLocks noChangeAspect="1"/>
          </p:cNvPicPr>
          <p:nvPr/>
        </p:nvPicPr>
        <p:blipFill>
          <a:blip r:embed="rId3"/>
          <a:stretch>
            <a:fillRect/>
          </a:stretch>
        </p:blipFill>
        <p:spPr>
          <a:xfrm>
            <a:off x="5276597" y="346998"/>
            <a:ext cx="3527527" cy="4749784"/>
          </a:xfrm>
          <a:prstGeom prst="rect">
            <a:avLst/>
          </a:prstGeom>
        </p:spPr>
      </p:pic>
      <p:pic>
        <p:nvPicPr>
          <p:cNvPr id="10" name="Picture 9"/>
          <p:cNvPicPr>
            <a:picLocks noChangeAspect="1"/>
          </p:cNvPicPr>
          <p:nvPr/>
        </p:nvPicPr>
        <p:blipFill>
          <a:blip r:embed="rId4"/>
          <a:stretch>
            <a:fillRect/>
          </a:stretch>
        </p:blipFill>
        <p:spPr>
          <a:xfrm>
            <a:off x="191686" y="636253"/>
            <a:ext cx="4934030" cy="4002047"/>
          </a:xfrm>
          <a:prstGeom prst="rect">
            <a:avLst/>
          </a:prstGeom>
        </p:spPr>
      </p:pic>
      <p:sp>
        <p:nvSpPr>
          <p:cNvPr id="9" name="TextBox 8"/>
          <p:cNvSpPr txBox="1"/>
          <p:nvPr/>
        </p:nvSpPr>
        <p:spPr>
          <a:xfrm>
            <a:off x="1644215" y="764301"/>
            <a:ext cx="495641" cy="473822"/>
          </a:xfrm>
          <a:prstGeom prst="foldedCorner">
            <a:avLst/>
          </a:prstGeom>
          <a:solidFill>
            <a:schemeClr val="bg2">
              <a:lumMod val="50000"/>
            </a:schemeClr>
          </a:solidFill>
        </p:spPr>
        <p:txBody>
          <a:bodyPr wrap="none" lIns="91436" tIns="45718" rIns="91436" bIns="45718" rtlCol="0" anchor="ctr">
            <a:spAutoFit/>
          </a:bodyPr>
          <a:lstStyle/>
          <a:p>
            <a:pPr algn="ctr">
              <a:lnSpc>
                <a:spcPct val="90000"/>
              </a:lnSpc>
            </a:pPr>
            <a:r>
              <a:rPr lang="en-US" sz="2200" dirty="0"/>
              <a:t>25</a:t>
            </a:r>
          </a:p>
        </p:txBody>
      </p:sp>
      <p:sp>
        <p:nvSpPr>
          <p:cNvPr id="11" name="TextBox 10"/>
          <p:cNvSpPr txBox="1"/>
          <p:nvPr/>
        </p:nvSpPr>
        <p:spPr>
          <a:xfrm>
            <a:off x="191686" y="290004"/>
            <a:ext cx="2419728" cy="346249"/>
          </a:xfrm>
          <a:prstGeom prst="rect">
            <a:avLst/>
          </a:prstGeom>
          <a:noFill/>
        </p:spPr>
        <p:txBody>
          <a:bodyPr wrap="none" lIns="91436" tIns="45718" rIns="91436" bIns="45718" rtlCol="0">
            <a:spAutoFit/>
          </a:bodyPr>
          <a:lstStyle/>
          <a:p>
            <a:pPr>
              <a:lnSpc>
                <a:spcPct val="90000"/>
              </a:lnSpc>
            </a:pPr>
            <a:r>
              <a:rPr lang="en-US" dirty="0"/>
              <a:t>http://</a:t>
            </a:r>
            <a:r>
              <a:rPr lang="en-US" dirty="0" err="1"/>
              <a:t>poofytoo.com</a:t>
            </a:r>
            <a:r>
              <a:rPr lang="en-US" dirty="0"/>
              <a:t>/</a:t>
            </a:r>
          </a:p>
        </p:txBody>
      </p:sp>
      <p:sp>
        <p:nvSpPr>
          <p:cNvPr id="2" name="Slide Number Placeholder 1">
            <a:extLst>
              <a:ext uri="{FF2B5EF4-FFF2-40B4-BE49-F238E27FC236}">
                <a16:creationId xmlns:a16="http://schemas.microsoft.com/office/drawing/2014/main" id="{80DD9010-4632-764F-AB25-214A244EAF53}"/>
              </a:ext>
            </a:extLst>
          </p:cNvPr>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158478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a:xfrm>
            <a:off x="395925" y="1065228"/>
            <a:ext cx="4183145" cy="3931968"/>
          </a:xfrm>
        </p:spPr>
        <p:txBody>
          <a:bodyPr>
            <a:noAutofit/>
          </a:bodyPr>
          <a:lstStyle/>
          <a:p>
            <a:r>
              <a:rPr lang="en-US" sz="1100" dirty="0"/>
              <a:t>pp. 110 </a:t>
            </a:r>
            <a:r>
              <a:rPr lang="en-US" sz="1100" b="1" dirty="0"/>
              <a:t>First e-games 1972 at Stanford </a:t>
            </a:r>
            <a:r>
              <a:rPr lang="en-US" sz="1100" dirty="0"/>
              <a:t>[1]. Has Twitch viewership gone up since the start of the COVID pandemic?</a:t>
            </a:r>
          </a:p>
          <a:p>
            <a:r>
              <a:rPr lang="en-US" sz="1100" dirty="0"/>
              <a:t>pp. 111 What powers the cell phones and towers? “everyday tasks” not apparent from image.</a:t>
            </a:r>
          </a:p>
          <a:p>
            <a:r>
              <a:rPr lang="en-US" sz="1100" dirty="0"/>
              <a:t>pp. 113 Ann did not force people to complain.</a:t>
            </a:r>
          </a:p>
          <a:p>
            <a:r>
              <a:rPr lang="en-US" sz="1100" dirty="0"/>
              <a:t>pp. 114 Does Kantian analysis agree?</a:t>
            </a:r>
          </a:p>
          <a:p>
            <a:r>
              <a:rPr lang="en-US" sz="1100" dirty="0"/>
              <a:t>pp. 117 9% # transactions or $$? Wikipedia critics source from </a:t>
            </a:r>
            <a:r>
              <a:rPr lang="en-US" sz="1100" b="1" dirty="0"/>
              <a:t>2005</a:t>
            </a:r>
            <a:r>
              <a:rPr lang="en-US" sz="1100" dirty="0"/>
              <a:t>, is quality still in question?</a:t>
            </a:r>
          </a:p>
          <a:p>
            <a:r>
              <a:rPr lang="en-US" sz="1100" dirty="0"/>
              <a:t>pp. 118 MOOC source from 2012, now?</a:t>
            </a:r>
          </a:p>
          <a:p>
            <a:r>
              <a:rPr lang="en-US" sz="1100" dirty="0"/>
              <a:t>pp. 122 Macedonian is nice addition to new edition</a:t>
            </a:r>
          </a:p>
          <a:p>
            <a:r>
              <a:rPr lang="en-US" sz="1100" dirty="0"/>
              <a:t>pp. 123 “may have” = weak conclusion. Who funded studies?</a:t>
            </a:r>
          </a:p>
          <a:p>
            <a:r>
              <a:rPr lang="en-US" sz="1100" dirty="0"/>
              <a:t>pp. 124 Easier consolidation of newspapers.  Advertisers switching away from newspaper source from 2014.</a:t>
            </a:r>
          </a:p>
          <a:p>
            <a:r>
              <a:rPr lang="en-US" sz="1100" dirty="0"/>
              <a:t>pp. 126 Search engines link deeper than home page</a:t>
            </a:r>
          </a:p>
          <a:p>
            <a:r>
              <a:rPr lang="en-US" sz="1100" dirty="0"/>
              <a:t>pp. 127 Any US agencies employing this many people?</a:t>
            </a:r>
          </a:p>
        </p:txBody>
      </p:sp>
      <p:sp>
        <p:nvSpPr>
          <p:cNvPr id="11" name="Content Placeholder 10"/>
          <p:cNvSpPr>
            <a:spLocks noGrp="1"/>
          </p:cNvSpPr>
          <p:nvPr>
            <p:ph sz="half" idx="2"/>
          </p:nvPr>
        </p:nvSpPr>
        <p:spPr>
          <a:xfrm>
            <a:off x="4593209" y="1065228"/>
            <a:ext cx="4183145" cy="3931968"/>
          </a:xfrm>
        </p:spPr>
        <p:txBody>
          <a:bodyPr>
            <a:noAutofit/>
          </a:bodyPr>
          <a:lstStyle/>
          <a:p>
            <a:r>
              <a:rPr lang="en-US" sz="1100" dirty="0"/>
              <a:t>pp. 131 Adult bookstores lowering property values source?</a:t>
            </a:r>
          </a:p>
          <a:p>
            <a:r>
              <a:rPr lang="en-US" sz="1100" dirty="0"/>
              <a:t>pp. 135 “texted… images”</a:t>
            </a:r>
          </a:p>
          <a:p>
            <a:r>
              <a:rPr lang="en-US" sz="1100" dirty="0"/>
              <a:t>pp. 136 Stating people searching did not consent to material being blocked makes more sense.</a:t>
            </a:r>
          </a:p>
          <a:p>
            <a:r>
              <a:rPr lang="en-US" sz="1100" dirty="0"/>
              <a:t>pp. 138 sexting examples all from 2009?</a:t>
            </a:r>
          </a:p>
          <a:p>
            <a:r>
              <a:rPr lang="en-US" sz="1100" dirty="0"/>
              <a:t>pp. 140 College students still as likely? 2013 source</a:t>
            </a:r>
          </a:p>
          <a:p>
            <a:r>
              <a:rPr lang="en-US" sz="1100" dirty="0"/>
              <a:t>pp. 141 Do mobile plans still charge for text messages?</a:t>
            </a:r>
          </a:p>
          <a:p>
            <a:r>
              <a:rPr lang="en-US" sz="1100" dirty="0"/>
              <a:t>pp. 146 Hunter Moore convictions seem unrelated to “Anyone Up?” site.</a:t>
            </a:r>
          </a:p>
          <a:p>
            <a:r>
              <a:rPr lang="en-US" sz="1100" dirty="0"/>
              <a:t>pp. 153 See: </a:t>
            </a:r>
            <a:r>
              <a:rPr lang="en-US" sz="1100" b="1" dirty="0">
                <a:hlinkClick r:id="rId3"/>
              </a:rPr>
              <a:t>http://en.wikipedia.org/wiki/Wikipedia:Citing_Wikipedia</a:t>
            </a:r>
            <a:r>
              <a:rPr lang="en-US" sz="1100" b="1" dirty="0"/>
              <a:t> </a:t>
            </a:r>
          </a:p>
          <a:p>
            <a:r>
              <a:rPr lang="en-US" sz="1100" dirty="0"/>
              <a:t>pp. 154 Question 40 same as 46</a:t>
            </a:r>
          </a:p>
          <a:p>
            <a:r>
              <a:rPr lang="en-US" sz="1100" dirty="0"/>
              <a:t>Questions I liked: 17, 43</a:t>
            </a:r>
          </a:p>
          <a:p>
            <a:r>
              <a:rPr lang="en-US" sz="1100" dirty="0"/>
              <a:t>Interview nice update</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a:extLst>
              <a:ext uri="{FF2B5EF4-FFF2-40B4-BE49-F238E27FC236}">
                <a16:creationId xmlns:a16="http://schemas.microsoft.com/office/drawing/2014/main" id="{A5F6E847-3FA0-1144-A5D1-FEB826467EC2}"/>
              </a:ext>
            </a:extLst>
          </p:cNvPr>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2108164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Group Quiz</a:t>
            </a:r>
          </a:p>
        </p:txBody>
      </p:sp>
      <p:sp>
        <p:nvSpPr>
          <p:cNvPr id="3" name="Content Placeholder 2"/>
          <p:cNvSpPr>
            <a:spLocks noGrp="1"/>
          </p:cNvSpPr>
          <p:nvPr>
            <p:ph idx="1"/>
          </p:nvPr>
        </p:nvSpPr>
        <p:spPr/>
        <p:txBody>
          <a:bodyPr>
            <a:normAutofit/>
          </a:bodyPr>
          <a:lstStyle/>
          <a:p>
            <a:pPr marL="457178" indent="-457178">
              <a:buFont typeface="+mj-lt"/>
              <a:buAutoNum type="arabicPeriod"/>
            </a:pPr>
            <a:r>
              <a:rPr lang="en-US" dirty="0"/>
              <a:t>Name two methods some governments use to control access to information.</a:t>
            </a:r>
          </a:p>
          <a:p>
            <a:pPr marL="457178" indent="-457178">
              <a:buFont typeface="+mj-lt"/>
              <a:buAutoNum type="arabicPeriod"/>
            </a:pPr>
            <a:r>
              <a:rPr lang="en-US" dirty="0"/>
              <a:t>A large company has a policy prohibiting employees from blogging about company products.</a:t>
            </a:r>
          </a:p>
          <a:p>
            <a:pPr marL="662935" lvl="1" indent="-457178">
              <a:buFont typeface="+mj-lt"/>
              <a:buAutoNum type="arabicPeriod"/>
            </a:pPr>
            <a:r>
              <a:rPr lang="en-US" dirty="0"/>
              <a:t>Does it violate the First Amendment? Why?</a:t>
            </a:r>
          </a:p>
          <a:p>
            <a:pPr marL="662935" lvl="1" indent="-457178">
              <a:buFont typeface="+mj-lt"/>
              <a:buAutoNum type="arabicPeriod"/>
            </a:pPr>
            <a:r>
              <a:rPr lang="en-US" dirty="0"/>
              <a:t>Name two possible reasons for the policy.</a:t>
            </a:r>
          </a:p>
          <a:p>
            <a:pPr marL="662935" lvl="1" indent="-457178">
              <a:buFont typeface="+mj-lt"/>
              <a:buAutoNum type="arabicPeriod"/>
            </a:pPr>
            <a:r>
              <a:rPr lang="en-US" dirty="0"/>
              <a:t>Is it reasonable? Why?</a:t>
            </a:r>
          </a:p>
          <a:p>
            <a:pPr marL="457178" indent="-457178">
              <a:buFont typeface="+mj-lt"/>
              <a:buAutoNum type="arabicPeriod"/>
            </a:pPr>
            <a:r>
              <a:rPr lang="en-US" dirty="0"/>
              <a:t>What does “URL” stand for and what is it?</a:t>
            </a:r>
          </a:p>
          <a:p>
            <a:pPr marL="457178" indent="-457178">
              <a:buFont typeface="+mj-lt"/>
              <a:buAutoNum type="arabicPeriod"/>
            </a:pPr>
            <a:endParaRPr lang="en-US" dirty="0"/>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019BE013-CE50-AB41-BC83-8DA7AFA72B74}"/>
              </a:ext>
            </a:extLst>
          </p:cNvPr>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1399841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842348"/>
            <a:ext cx="9144000" cy="320194"/>
          </a:xfrm>
          <a:prstGeom prst="rect">
            <a:avLst/>
          </a:prstGeom>
          <a:solidFill>
            <a:schemeClr val="bg1">
              <a:alpha val="24000"/>
            </a:schemeClr>
          </a:solidFill>
          <a:ln w="9525">
            <a:solidFill>
              <a:schemeClr val="bg1"/>
            </a:solidFill>
            <a:miter lim="800000"/>
            <a:headEnd/>
            <a:tailEnd/>
          </a:ln>
        </p:spPr>
        <p:txBody>
          <a:bodyPr wrap="none" lIns="91436" tIns="45718" rIns="91436" bIns="45718" anchor="ctr">
            <a:prstTxWarp prst="textNoShape">
              <a:avLst/>
            </a:prstTxWarp>
          </a:bodyPr>
          <a:lstStyle/>
          <a:p>
            <a:endParaRPr lang="en-US" dirty="0"/>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178" indent="-457178">
              <a:buFont typeface="+mj-lt"/>
              <a:buAutoNum type="arabicPeriod"/>
            </a:pPr>
            <a:r>
              <a:rPr lang="en-US" dirty="0"/>
              <a:t>Review</a:t>
            </a:r>
          </a:p>
          <a:p>
            <a:pPr marL="457178" indent="-457178">
              <a:buFont typeface="+mj-lt"/>
              <a:buAutoNum type="arabicPeriod"/>
            </a:pPr>
            <a:r>
              <a:rPr lang="en-US" dirty="0"/>
              <a:t>Assignment</a:t>
            </a:r>
          </a:p>
          <a:p>
            <a:pPr marL="457178" indent="-457178">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9" name="Action Button: Movie 8">
            <a:hlinkClick r:id="rId3" highlightClick="1"/>
            <a:extLst>
              <a:ext uri="{FF2B5EF4-FFF2-40B4-BE49-F238E27FC236}">
                <a16:creationId xmlns:a16="http://schemas.microsoft.com/office/drawing/2014/main" id="{213B5DED-C16C-6E40-AAAE-E347172CC42F}"/>
              </a:ext>
            </a:extLst>
          </p:cNvPr>
          <p:cNvSpPr/>
          <p:nvPr/>
        </p:nvSpPr>
        <p:spPr>
          <a:xfrm>
            <a:off x="4220972" y="4666713"/>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EAEBF9F-A9D2-A544-892C-84E339F5310D}"/>
              </a:ext>
            </a:extLst>
          </p:cNvPr>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92481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p>
        </p:txBody>
      </p:sp>
      <p:sp>
        <p:nvSpPr>
          <p:cNvPr id="3" name="Content Placeholder 2"/>
          <p:cNvSpPr>
            <a:spLocks noGrp="1"/>
          </p:cNvSpPr>
          <p:nvPr>
            <p:ph idx="1"/>
          </p:nvPr>
        </p:nvSpPr>
        <p:spPr/>
        <p:txBody>
          <a:bodyPr>
            <a:normAutofit/>
          </a:bodyPr>
          <a:lstStyle/>
          <a:p>
            <a:r>
              <a:rPr lang="en-US" dirty="0"/>
              <a:t>Reading</a:t>
            </a:r>
          </a:p>
          <a:p>
            <a:r>
              <a:rPr lang="en-US" dirty="0"/>
              <a:t>Individual Presentations</a:t>
            </a:r>
          </a:p>
          <a:p>
            <a:r>
              <a:rPr lang="en-US" dirty="0"/>
              <a:t>Extra Credit – One page paper</a:t>
            </a:r>
          </a:p>
          <a:p>
            <a:pPr lvl="1"/>
            <a:r>
              <a:rPr lang="en-US" dirty="0"/>
              <a:t>Is WPI’s IT Acceptable Use Policy morally acceptable?</a:t>
            </a:r>
          </a:p>
          <a:p>
            <a:r>
              <a:rPr lang="en-US" dirty="0"/>
              <a:t>Work on your group project</a:t>
            </a:r>
          </a:p>
          <a:p>
            <a:pPr lvl="1"/>
            <a:r>
              <a:rPr lang="en-US" dirty="0"/>
              <a:t>See full group project description on course website</a:t>
            </a:r>
          </a:p>
          <a:p>
            <a:pPr lvl="1"/>
            <a:r>
              <a:rPr lang="en-US" dirty="0"/>
              <a:t>Send Web Site URL before next class</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7E5D6C05-58CD-D942-A397-9D7D733BF549}"/>
              </a:ext>
            </a:extLst>
          </p:cNvPr>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2334654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67490"/>
            <a:ext cx="9144000" cy="320194"/>
          </a:xfrm>
          <a:prstGeom prst="rect">
            <a:avLst/>
          </a:prstGeom>
          <a:solidFill>
            <a:schemeClr val="bg1">
              <a:alpha val="24000"/>
            </a:schemeClr>
          </a:solidFill>
          <a:ln w="9525">
            <a:solidFill>
              <a:schemeClr val="bg1"/>
            </a:solidFill>
            <a:miter lim="800000"/>
            <a:headEnd/>
            <a:tailEnd/>
          </a:ln>
        </p:spPr>
        <p:txBody>
          <a:bodyPr wrap="none" lIns="91436" tIns="45718" rIns="91436" bIns="45718"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178" indent="-457178">
              <a:buFont typeface="+mj-lt"/>
              <a:buAutoNum type="arabicPeriod"/>
            </a:pPr>
            <a:r>
              <a:rPr lang="en-US" dirty="0"/>
              <a:t>Review</a:t>
            </a:r>
          </a:p>
          <a:p>
            <a:pPr marL="457178" indent="-457178">
              <a:buFont typeface="+mj-lt"/>
              <a:buAutoNum type="arabicPeriod"/>
            </a:pPr>
            <a:r>
              <a:rPr lang="en-US" dirty="0"/>
              <a:t>Assignment</a:t>
            </a:r>
          </a:p>
          <a:p>
            <a:pPr marL="457178" indent="-457178">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2" name="Slide Number Placeholder 1">
            <a:extLst>
              <a:ext uri="{FF2B5EF4-FFF2-40B4-BE49-F238E27FC236}">
                <a16:creationId xmlns:a16="http://schemas.microsoft.com/office/drawing/2014/main" id="{4C941449-4A30-A849-A85E-E773F53475AE}"/>
              </a:ext>
            </a:extLst>
          </p:cNvPr>
          <p:cNvSpPr>
            <a:spLocks noGrp="1"/>
          </p:cNvSpPr>
          <p:nvPr>
            <p:ph type="sldNum" sz="quarter" idx="12"/>
          </p:nvPr>
        </p:nvSpPr>
        <p:spPr/>
        <p:txBody>
          <a:bodyPr/>
          <a:lstStyle/>
          <a:p>
            <a:fld id="{A2A17EAB-8B51-5C40-8776-6683E51FA7A0}" type="slidenum">
              <a:rPr lang="en-US" smtClean="0"/>
              <a:t>9</a:t>
            </a:fld>
            <a:endParaRPr lang="en-US"/>
          </a:p>
        </p:txBody>
      </p:sp>
    </p:spTree>
    <p:extLst>
      <p:ext uri="{BB962C8B-B14F-4D97-AF65-F5344CB8AC3E}">
        <p14:creationId xmlns:p14="http://schemas.microsoft.com/office/powerpoint/2010/main" val="331098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33552</TotalTime>
  <Words>4359</Words>
  <Application>Microsoft Macintosh PowerPoint</Application>
  <PresentationFormat>On-screen Show (16:9)</PresentationFormat>
  <Paragraphs>441</Paragraphs>
  <Slides>35</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ＭＳ Ｐゴシック</vt:lpstr>
      <vt:lpstr>Arial</vt:lpstr>
      <vt:lpstr>Calibri</vt:lpstr>
      <vt:lpstr>Cambria</vt:lpstr>
      <vt:lpstr>Red Radial 16x9</vt:lpstr>
      <vt:lpstr>Class 4 Freedom Of Speech</vt:lpstr>
      <vt:lpstr>what works well Online With Zoom</vt:lpstr>
      <vt:lpstr>Overview</vt:lpstr>
      <vt:lpstr>PowerPoint Presentation</vt:lpstr>
      <vt:lpstr>My Reading Notes</vt:lpstr>
      <vt:lpstr>Group Quiz</vt:lpstr>
      <vt:lpstr>Overview</vt:lpstr>
      <vt:lpstr>Assignment</vt:lpstr>
      <vt:lpstr>Overview</vt:lpstr>
      <vt:lpstr>Mental Health Impacts of Social Media on Teenagers</vt:lpstr>
      <vt:lpstr>Mental Health Impacts</vt:lpstr>
      <vt:lpstr>Social Media has a positive Correlation with internalizing and externalizing Problems</vt:lpstr>
      <vt:lpstr>Impact of social media on sleep</vt:lpstr>
      <vt:lpstr>Problematic social media use</vt:lpstr>
      <vt:lpstr>Social media causing PTSD in teens</vt:lpstr>
      <vt:lpstr>Takeaways</vt:lpstr>
      <vt:lpstr>References</vt:lpstr>
      <vt:lpstr>Who censors us?</vt:lpstr>
      <vt:lpstr>Microblogging</vt:lpstr>
      <vt:lpstr>Privatized Censorship</vt:lpstr>
      <vt:lpstr>Face to a screen Name</vt:lpstr>
      <vt:lpstr>Actions taken by Social Media</vt:lpstr>
      <vt:lpstr>Twitter vs Governments</vt:lpstr>
      <vt:lpstr>References</vt:lpstr>
      <vt:lpstr>Social Sites and Foreign Policy</vt:lpstr>
      <vt:lpstr>US Intelligence Community</vt:lpstr>
      <vt:lpstr>Cyber Incidents</vt:lpstr>
      <vt:lpstr>Cyber Incidents(continued) </vt:lpstr>
      <vt:lpstr>Kremlin</vt:lpstr>
      <vt:lpstr>Disinformation</vt:lpstr>
      <vt:lpstr>Putin’s response to the accusations</vt:lpstr>
      <vt:lpstr>Russian cyber crimes during 2016 Election</vt:lpstr>
      <vt:lpstr>Russians with a separate conspiracy </vt:lpstr>
      <vt:lpstr>References</vt:lpstr>
      <vt:lpstr>Class 4 The End</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338</cp:revision>
  <dcterms:created xsi:type="dcterms:W3CDTF">2014-08-25T02:19:16Z</dcterms:created>
  <dcterms:modified xsi:type="dcterms:W3CDTF">2021-09-07T22:38:34Z</dcterms:modified>
</cp:coreProperties>
</file>