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handoutMasterIdLst>
    <p:handoutMasterId r:id="rId23"/>
  </p:handoutMasterIdLst>
  <p:sldIdLst>
    <p:sldId id="256" r:id="rId2"/>
    <p:sldId id="315" r:id="rId3"/>
    <p:sldId id="291" r:id="rId4"/>
    <p:sldId id="279" r:id="rId5"/>
    <p:sldId id="259" r:id="rId6"/>
    <p:sldId id="287" r:id="rId7"/>
    <p:sldId id="288" r:id="rId8"/>
    <p:sldId id="277" r:id="rId9"/>
    <p:sldId id="261" r:id="rId10"/>
    <p:sldId id="289" r:id="rId11"/>
    <p:sldId id="292" r:id="rId12"/>
    <p:sldId id="282" r:id="rId13"/>
    <p:sldId id="283" r:id="rId14"/>
    <p:sldId id="284" r:id="rId15"/>
    <p:sldId id="285" r:id="rId16"/>
    <p:sldId id="316" r:id="rId17"/>
    <p:sldId id="264" r:id="rId18"/>
    <p:sldId id="290" r:id="rId19"/>
    <p:sldId id="267" r:id="rId20"/>
    <p:sldId id="269"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0" autoAdjust="0"/>
    <p:restoredTop sz="81456" autoAdjust="0"/>
  </p:normalViewPr>
  <p:slideViewPr>
    <p:cSldViewPr snapToGrid="0" snapToObjects="1">
      <p:cViewPr varScale="1">
        <p:scale>
          <a:sx n="136" d="100"/>
          <a:sy n="136" d="100"/>
        </p:scale>
        <p:origin x="720" y="184"/>
      </p:cViewPr>
      <p:guideLst>
        <p:guide orient="horz" pos="1620"/>
        <p:guide pos="2880"/>
      </p:guideLst>
    </p:cSldViewPr>
  </p:slideViewPr>
  <p:outlineViewPr>
    <p:cViewPr>
      <p:scale>
        <a:sx n="33" d="100"/>
        <a:sy n="33" d="100"/>
      </p:scale>
      <p:origin x="0" y="-10032"/>
    </p:cViewPr>
  </p:outlineViewPr>
  <p:notesTextViewPr>
    <p:cViewPr>
      <p:scale>
        <a:sx n="100" d="100"/>
        <a:sy n="100" d="100"/>
      </p:scale>
      <p:origin x="0" y="0"/>
    </p:cViewPr>
  </p:notesTextViewPr>
  <p:sorterViewPr>
    <p:cViewPr>
      <p:scale>
        <a:sx n="141" d="100"/>
        <a:sy n="141" d="100"/>
      </p:scale>
      <p:origin x="0" y="5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9/3/21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9/3/21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How is the first paper going?</a:t>
            </a:r>
          </a:p>
          <a:p>
            <a:pPr eaLnBrk="1" hangingPunct="1"/>
            <a:r>
              <a:rPr lang="en-US" dirty="0">
                <a:latin typeface="Arial" charset="0"/>
                <a:ea typeface="ＭＳ Ｐゴシック" charset="-128"/>
                <a:cs typeface="ＭＳ Ｐゴシック" charset="-128"/>
              </a:rPr>
              <a:t>What are your topics?</a:t>
            </a:r>
          </a:p>
          <a:p>
            <a:pPr eaLnBrk="1" hangingPunct="1"/>
            <a:r>
              <a:rPr lang="en-US" dirty="0">
                <a:latin typeface="Arial" charset="0"/>
                <a:ea typeface="ＭＳ Ｐゴシック" charset="-128"/>
                <a:cs typeface="ＭＳ Ｐゴシック" charset="-128"/>
              </a:rPr>
              <a:t>Conclusions?</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Actions can be ethically mandatory, prohibited or acceptable.</a:t>
            </a:r>
          </a:p>
          <a:p>
            <a:pPr eaLnBrk="1" hangingPunct="1"/>
            <a:r>
              <a:rPr lang="en-US" dirty="0">
                <a:latin typeface="Arial" charset="0"/>
                <a:ea typeface="ＭＳ Ｐゴシック" charset="-128"/>
                <a:cs typeface="ＭＳ Ｐゴシック" charset="-128"/>
              </a:rPr>
              <a:t>Positive: someone else has to do something.</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4186669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a:buNone/>
            </a:pPr>
            <a:r>
              <a:rPr lang="en-US" dirty="0">
                <a:ea typeface="ＭＳ Ｐゴシック" charset="-128"/>
                <a:cs typeface="ＭＳ Ｐゴシック" charset="-128"/>
              </a:rPr>
              <a:t>Which formulation of the categorical imperative do you prefer?</a:t>
            </a:r>
          </a:p>
          <a:p>
            <a:pPr marL="0" indent="0" eaLnBrk="1" hangingPunct="1">
              <a:buFont typeface="Arial"/>
              <a:buNone/>
            </a:pPr>
            <a:endParaRPr lang="en-US" dirty="0">
              <a:ea typeface="ＭＳ Ｐゴシック" charset="-128"/>
              <a:cs typeface="ＭＳ Ｐゴシック" charset="-128"/>
            </a:endParaRPr>
          </a:p>
          <a:p>
            <a:pPr marL="0" indent="0" eaLnBrk="1" hangingPunct="1">
              <a:buFont typeface="Arial"/>
              <a:buNone/>
            </a:pPr>
            <a:r>
              <a:rPr lang="en-US" b="1" dirty="0">
                <a:ea typeface="ＭＳ Ｐゴシック" charset="-128"/>
                <a:cs typeface="ＭＳ Ｐゴシック" charset="-128"/>
              </a:rPr>
              <a:t>Kant’s Axe (1:33)</a:t>
            </a:r>
          </a:p>
          <a:p>
            <a:pPr marL="0" indent="0" eaLnBrk="1" hangingPunct="1">
              <a:buFont typeface="Arial"/>
              <a:buNone/>
            </a:pPr>
            <a:r>
              <a:rPr lang="en-US" b="0" dirty="0"/>
              <a:t>Published on Nov 18, 2014 – BBC Radio 4</a:t>
            </a:r>
          </a:p>
          <a:p>
            <a:pPr marL="0" indent="0" eaLnBrk="1" hangingPunct="1">
              <a:buFont typeface="Arial"/>
              <a:buNone/>
            </a:pPr>
            <a:r>
              <a:rPr lang="en-US" b="0" dirty="0">
                <a:ea typeface="ＭＳ Ｐゴシック" charset="-128"/>
                <a:cs typeface="ＭＳ Ｐゴシック" charset="-128"/>
              </a:rPr>
              <a:t>Accessed 2016-09-02</a:t>
            </a:r>
          </a:p>
          <a:p>
            <a:pPr marL="0" indent="0" eaLnBrk="1" hangingPunct="1">
              <a:buFont typeface="Arial"/>
              <a:buNone/>
            </a:pPr>
            <a:r>
              <a:rPr lang="en-US" dirty="0" err="1">
                <a:ea typeface="ＭＳ Ｐゴシック" charset="-128"/>
                <a:cs typeface="ＭＳ Ｐゴシック" charset="-128"/>
              </a:rPr>
              <a:t>www.youtube.com</a:t>
            </a:r>
            <a:r>
              <a:rPr lang="en-US" dirty="0">
                <a:ea typeface="ＭＳ Ｐゴシック" charset="-128"/>
                <a:cs typeface="ＭＳ Ｐゴシック" charset="-128"/>
              </a:rPr>
              <a:t>/</a:t>
            </a:r>
            <a:r>
              <a:rPr lang="en-US" dirty="0" err="1">
                <a:ea typeface="ＭＳ Ｐゴシック" charset="-128"/>
                <a:cs typeface="ＭＳ Ｐゴシック" charset="-128"/>
              </a:rPr>
              <a:t>watch?v</a:t>
            </a:r>
            <a:r>
              <a:rPr lang="en-US" dirty="0">
                <a:ea typeface="ＭＳ Ｐゴシック" charset="-128"/>
                <a:cs typeface="ＭＳ Ｐゴシック" charset="-128"/>
              </a:rPr>
              <a:t>=</a:t>
            </a:r>
            <a:r>
              <a:rPr lang="en-US" dirty="0" err="1">
                <a:ea typeface="ＭＳ Ｐゴシック" charset="-128"/>
                <a:cs typeface="ＭＳ Ｐゴシック" charset="-128"/>
              </a:rPr>
              <a:t>x_uUEaeqFog</a:t>
            </a:r>
            <a:r>
              <a:rPr lang="en-US" dirty="0">
                <a:ea typeface="ＭＳ Ｐゴシック" charset="-128"/>
                <a:cs typeface="ＭＳ Ｐゴシック" charset="-128"/>
              </a:rPr>
              <a:t> </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a:buNone/>
            </a:pPr>
            <a:r>
              <a:rPr lang="en-US" dirty="0">
                <a:ea typeface="ＭＳ Ｐゴシック" charset="-128"/>
                <a:cs typeface="ＭＳ Ｐゴシック" charset="-128"/>
              </a:rPr>
              <a:t>[1]</a:t>
            </a:r>
            <a:r>
              <a:rPr lang="en-US" sz="1200" kern="1200" dirty="0">
                <a:solidFill>
                  <a:schemeClr val="tx1"/>
                </a:solidFill>
                <a:effectLst/>
                <a:latin typeface="+mn-lt"/>
                <a:ea typeface="+mn-ea"/>
                <a:cs typeface="+mn-cs"/>
              </a:rPr>
              <a:t> Ng, Y.-K. (1996). Happiness surveys: some comparability issues and an exploratory survey based on just perceivable increments. Social Indicators Research, 38: 1-29.</a:t>
            </a:r>
            <a:endParaRPr lang="en-US" dirty="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Wikipedia (TODO: get primary source):</a:t>
            </a:r>
          </a:p>
          <a:p>
            <a:r>
              <a:rPr lang="en-US" dirty="0"/>
              <a:t>“Consent of the governed" is a political theory stating that a government's legitimacy and moral right to use state power is, or ought to be, derived from the people or society over which that power is exercised. </a:t>
            </a:r>
          </a:p>
          <a:p>
            <a:r>
              <a:rPr lang="en-US" dirty="0"/>
              <a:t>This theory of "consent" is historically contrasted to the divine right of kings and has often been invoked against the legitimacy of colonialism. </a:t>
            </a:r>
          </a:p>
          <a:p>
            <a:r>
              <a:rPr lang="en-US" dirty="0"/>
              <a:t>Following John Locke's notion of a nation of "free and equal" citizens, the Founders of the United States believed that consent of the governed was the only legitimate basis upon which one "free and equal" citizen could exercise legal authority over another -- otherwise neither equal could overcome the other.</a:t>
            </a:r>
          </a:p>
          <a:p>
            <a:pPr marL="0" indent="0" eaLnBrk="1" hangingPunct="1">
              <a:buFont typeface="Arial"/>
              <a:buNone/>
            </a:pPr>
            <a:endParaRPr lang="en-US" dirty="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b="1" dirty="0"/>
              <a:t>Aristotle on 'Flourishing’ (2:00)</a:t>
            </a: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https://</a:t>
            </a:r>
            <a:r>
              <a:rPr lang="en-US" dirty="0" err="1">
                <a:ea typeface="ＭＳ Ｐゴシック" charset="-128"/>
                <a:cs typeface="ＭＳ Ｐゴシック" charset="-128"/>
              </a:rPr>
              <a:t>www.youtube.com</a:t>
            </a:r>
            <a:r>
              <a:rPr lang="en-US" dirty="0">
                <a:ea typeface="ＭＳ Ｐゴシック" charset="-128"/>
                <a:cs typeface="ＭＳ Ｐゴシック" charset="-128"/>
              </a:rPr>
              <a:t>/</a:t>
            </a:r>
            <a:r>
              <a:rPr lang="en-US" dirty="0" err="1">
                <a:ea typeface="ＭＳ Ｐゴシック" charset="-128"/>
                <a:cs typeface="ＭＳ Ｐゴシック" charset="-128"/>
              </a:rPr>
              <a:t>watch?v</a:t>
            </a:r>
            <a:r>
              <a:rPr lang="en-US" dirty="0">
                <a:ea typeface="ＭＳ Ｐゴシック" charset="-128"/>
                <a:cs typeface="ＭＳ Ｐゴシック" charset="-128"/>
              </a:rPr>
              <a:t>=j_7deR0idvs</a:t>
            </a:r>
          </a:p>
          <a:p>
            <a:pPr marL="0" indent="0" eaLnBrk="1" hangingPunct="1">
              <a:buFont typeface="Arial"/>
              <a:buNone/>
            </a:pPr>
            <a:r>
              <a:rPr lang="en-US" dirty="0"/>
              <a:t>BBC Radio 4</a:t>
            </a:r>
          </a:p>
          <a:p>
            <a:pPr marL="0" indent="0" eaLnBrk="1" hangingPunct="1">
              <a:buFont typeface="Arial"/>
              <a:buNone/>
            </a:pPr>
            <a:r>
              <a:rPr lang="en-US" dirty="0">
                <a:ea typeface="ＭＳ Ｐゴシック" charset="-128"/>
                <a:cs typeface="ＭＳ Ｐゴシック" charset="-128"/>
              </a:rPr>
              <a:t>Published 2015-03-30</a:t>
            </a: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Moral accountability is different from responsibility. Responsibility is current focus of much ethics and certainly law but moving to accountability and managing ethical decisions from this perspective may enable a more inclusive framework.</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[1] Luciano </a:t>
            </a:r>
            <a:r>
              <a:rPr lang="en-US" dirty="0" err="1">
                <a:ea typeface="ＭＳ Ｐゴシック" charset="-128"/>
                <a:cs typeface="ＭＳ Ｐゴシック" charset="-128"/>
              </a:rPr>
              <a:t>Floridi</a:t>
            </a:r>
            <a:r>
              <a:rPr lang="en-US" dirty="0">
                <a:ea typeface="ＭＳ Ｐゴシック" charset="-128"/>
                <a:cs typeface="ＭＳ Ｐゴシック" charset="-128"/>
              </a:rPr>
              <a:t>, “Information Ethics,” in The Cambridge Handbook of Information and Computer Ethics, ed. Luciano </a:t>
            </a:r>
            <a:r>
              <a:rPr lang="en-US" dirty="0" err="1">
                <a:ea typeface="ＭＳ Ｐゴシック" charset="-128"/>
                <a:cs typeface="ＭＳ Ｐゴシック" charset="-128"/>
              </a:rPr>
              <a:t>Floridi</a:t>
            </a:r>
            <a:r>
              <a:rPr lang="en-US" dirty="0">
                <a:ea typeface="ＭＳ Ｐゴシック" charset="-128"/>
                <a:cs typeface="ＭＳ Ｐゴシック" charset="-128"/>
              </a:rPr>
              <a:t> (Cambridge, UK: Cambridge University Press, 2010)</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a:t>
            </a:r>
            <a:r>
              <a:rPr lang="en-US" b="1" dirty="0"/>
              <a:t>The philosophy of information and information ethics – Lecture” (15:35)</a:t>
            </a:r>
            <a:br>
              <a:rPr lang="en-US" dirty="0">
                <a:ea typeface="ＭＳ Ｐゴシック" charset="-128"/>
                <a:cs typeface="ＭＳ Ｐゴシック" charset="-128"/>
              </a:rPr>
            </a:br>
            <a:r>
              <a:rPr lang="en-US" dirty="0">
                <a:ea typeface="ＭＳ Ｐゴシック" charset="-128"/>
                <a:cs typeface="ＭＳ Ｐゴシック" charset="-128"/>
              </a:rPr>
              <a:t>https://</a:t>
            </a:r>
            <a:r>
              <a:rPr lang="en-US" dirty="0" err="1">
                <a:ea typeface="ＭＳ Ｐゴシック" charset="-128"/>
                <a:cs typeface="ＭＳ Ｐゴシック" charset="-128"/>
              </a:rPr>
              <a:t>www.youtube.com</a:t>
            </a:r>
            <a:r>
              <a:rPr lang="en-US" dirty="0">
                <a:ea typeface="ＭＳ Ｐゴシック" charset="-128"/>
                <a:cs typeface="ＭＳ Ｐゴシック" charset="-128"/>
              </a:rPr>
              <a:t>/</a:t>
            </a:r>
            <a:r>
              <a:rPr lang="en-US" dirty="0" err="1">
                <a:ea typeface="ＭＳ Ｐゴシック" charset="-128"/>
                <a:cs typeface="ＭＳ Ｐゴシック" charset="-128"/>
              </a:rPr>
              <a:t>watch?v</a:t>
            </a:r>
            <a:r>
              <a:rPr lang="en-US" dirty="0">
                <a:ea typeface="ＭＳ Ｐゴシック" charset="-128"/>
                <a:cs typeface="ＭＳ Ｐゴシック" charset="-128"/>
              </a:rPr>
              <a:t>=s2QLL8WawoQ </a:t>
            </a:r>
            <a:br>
              <a:rPr lang="en-US" dirty="0">
                <a:ea typeface="ＭＳ Ｐゴシック" charset="-128"/>
                <a:cs typeface="ＭＳ Ｐゴシック" charset="-128"/>
              </a:rPr>
            </a:br>
            <a:r>
              <a:rPr lang="en-US" dirty="0">
                <a:ea typeface="ＭＳ Ｐゴシック" charset="-128"/>
                <a:cs typeface="ＭＳ Ｐゴシック" charset="-128"/>
              </a:rPr>
              <a:t>Luciano </a:t>
            </a:r>
            <a:r>
              <a:rPr lang="en-US" dirty="0" err="1">
                <a:ea typeface="ＭＳ Ｐゴシック" charset="-128"/>
                <a:cs typeface="ＭＳ Ｐゴシック" charset="-128"/>
              </a:rPr>
              <a:t>Floridi</a:t>
            </a:r>
            <a:br>
              <a:rPr lang="en-US" dirty="0">
                <a:ea typeface="ＭＳ Ｐゴシック" charset="-128"/>
                <a:cs typeface="ＭＳ Ｐゴシック" charset="-128"/>
              </a:rPr>
            </a:br>
            <a:r>
              <a:rPr lang="en-US" dirty="0">
                <a:ea typeface="ＭＳ Ｐゴシック" charset="-128"/>
                <a:cs typeface="ＭＳ Ｐゴシック" charset="-128"/>
              </a:rPr>
              <a:t>Published 2016-12-19</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a:t>
            </a:r>
            <a:r>
              <a:rPr lang="en-US" b="1" dirty="0" err="1"/>
              <a:t>TEDxMaastricht</a:t>
            </a:r>
            <a:r>
              <a:rPr lang="en-US" b="1" dirty="0"/>
              <a:t> - Luciano </a:t>
            </a:r>
            <a:r>
              <a:rPr lang="en-US" b="1" dirty="0" err="1"/>
              <a:t>Floridi</a:t>
            </a:r>
            <a:r>
              <a:rPr lang="en-US" b="1" dirty="0"/>
              <a:t> - "The fourth technological revolution”</a:t>
            </a:r>
            <a:r>
              <a:rPr lang="en-US" b="1" dirty="0">
                <a:ea typeface="ＭＳ Ｐゴシック" charset="-128"/>
              </a:rPr>
              <a:t> (8:50)</a:t>
            </a:r>
            <a:br>
              <a:rPr lang="en-US" b="1" dirty="0">
                <a:ea typeface="ＭＳ Ｐゴシック" charset="-128"/>
              </a:rPr>
            </a:br>
            <a:r>
              <a:rPr lang="en-US" b="0" dirty="0">
                <a:ea typeface="ＭＳ Ｐゴシック" charset="-128"/>
              </a:rPr>
              <a:t>https://</a:t>
            </a:r>
            <a:r>
              <a:rPr lang="en-US" b="0" dirty="0" err="1">
                <a:ea typeface="ＭＳ Ｐゴシック" charset="-128"/>
              </a:rPr>
              <a:t>www.youtube.com</a:t>
            </a:r>
            <a:r>
              <a:rPr lang="en-US" b="0" dirty="0">
                <a:ea typeface="ＭＳ Ｐゴシック" charset="-128"/>
              </a:rPr>
              <a:t>/</a:t>
            </a:r>
            <a:r>
              <a:rPr lang="en-US" b="0" dirty="0" err="1">
                <a:ea typeface="ＭＳ Ｐゴシック" charset="-128"/>
              </a:rPr>
              <a:t>watch?v</a:t>
            </a:r>
            <a:r>
              <a:rPr lang="en-US" b="0" dirty="0">
                <a:ea typeface="ＭＳ Ｐゴシック" charset="-128"/>
              </a:rPr>
              <a:t>=c-kJsyU8tgI</a:t>
            </a:r>
            <a:br>
              <a:rPr lang="en-US" b="0" dirty="0">
                <a:ea typeface="ＭＳ Ｐゴシック" charset="-128"/>
              </a:rPr>
            </a:br>
            <a:r>
              <a:rPr lang="en-US" b="0" dirty="0">
                <a:ea typeface="ＭＳ Ｐゴシック" charset="-128"/>
              </a:rPr>
              <a:t>Published 2011-04-06</a:t>
            </a:r>
            <a:endParaRPr lang="en-US" b="0"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2321524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Common Reminders: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Send email with your top 3 movie choices after I send out the list to choose from</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If there is time: </a:t>
            </a:r>
          </a:p>
          <a:p>
            <a:pPr eaLnBrk="1" hangingPunct="1"/>
            <a:endParaRPr lang="en-US" dirty="0">
              <a:latin typeface="Arial" charset="0"/>
              <a:ea typeface="ＭＳ Ｐゴシック" charset="-128"/>
              <a:cs typeface="ＭＳ Ｐゴシック" charset="-128"/>
            </a:endParaRPr>
          </a:p>
          <a:p>
            <a:pPr eaLnBrk="1" hangingPunct="1"/>
            <a:r>
              <a:rPr lang="en-US" b="1" dirty="0"/>
              <a:t>The Game Of Trust - NICKY CASE</a:t>
            </a:r>
            <a:endParaRPr lang="en-US" b="1"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ncase.me</a:t>
            </a:r>
            <a:r>
              <a:rPr lang="en-US" dirty="0">
                <a:latin typeface="Arial" charset="0"/>
                <a:ea typeface="ＭＳ Ｐゴシック" charset="-128"/>
                <a:cs typeface="ＭＳ Ｐゴシック" charset="-128"/>
              </a:rPr>
              <a:t>/trust/</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This is the end.</a:t>
            </a: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3162108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a:t>
            </a: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epicrapbattlesofhistory.fandom.com</a:t>
            </a:r>
            <a:r>
              <a:rPr lang="en-US" sz="1200" kern="1200" dirty="0">
                <a:solidFill>
                  <a:schemeClr val="tx1"/>
                </a:solidFill>
                <a:effectLst/>
                <a:latin typeface="+mn-lt"/>
                <a:ea typeface="+mn-ea"/>
                <a:cs typeface="+mn-cs"/>
              </a:rPr>
              <a:t>/wiki/</a:t>
            </a:r>
            <a:r>
              <a:rPr lang="en-US" sz="1200" kern="1200" dirty="0" err="1">
                <a:solidFill>
                  <a:schemeClr val="tx1"/>
                </a:solidFill>
                <a:effectLst/>
                <a:latin typeface="+mn-lt"/>
                <a:ea typeface="+mn-ea"/>
                <a:cs typeface="+mn-cs"/>
              </a:rPr>
              <a:t>Steve_Jobs_vs_Bill_Gates</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Rap_Meanings</a:t>
            </a:r>
            <a:r>
              <a:rPr lang="en-US" sz="1200" kern="1200" dirty="0">
                <a:solidFill>
                  <a:schemeClr val="tx1"/>
                </a:solidFill>
                <a:effectLst/>
                <a:latin typeface="+mn-lt"/>
                <a:ea typeface="+mn-ea"/>
                <a:cs typeface="+mn-cs"/>
              </a:rPr>
              <a:t> </a:t>
            </a:r>
          </a:p>
          <a:p>
            <a:endParaRPr lang="en-US" dirty="0"/>
          </a:p>
          <a:p>
            <a:r>
              <a:rPr lang="en-US" dirty="0"/>
              <a:t>This puts it a different way:</a:t>
            </a:r>
          </a:p>
          <a:p>
            <a:pPr eaLnBrk="1" hangingPunct="1"/>
            <a:r>
              <a:rPr lang="en-US" b="1" dirty="0">
                <a:latin typeface="Arial" pitchFamily="-109" charset="0"/>
                <a:ea typeface="ＭＳ Ｐゴシック" pitchFamily="-109" charset="-128"/>
                <a:cs typeface="ＭＳ Ｐゴシック" pitchFamily="-109" charset="-128"/>
              </a:rPr>
              <a:t>Show Epic Rap Battles of History: Steve Jobs vs. Bill Gates (If class ok with crude lyrics) (2:47)</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=njos57IJf-0</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[1] "</a:t>
            </a:r>
            <a:r>
              <a:rPr lang="en-US" dirty="0" err="1"/>
              <a:t>PPTExponentialGrowthof</a:t>
            </a:r>
            <a:r>
              <a:rPr lang="en-US" dirty="0"/>
              <a:t> Computing" by </a:t>
            </a:r>
            <a:r>
              <a:rPr lang="en-US" dirty="0" err="1"/>
              <a:t>Coutesy</a:t>
            </a:r>
            <a:r>
              <a:rPr lang="en-US" dirty="0"/>
              <a:t> of Ray </a:t>
            </a:r>
            <a:r>
              <a:rPr lang="en-US" dirty="0" err="1"/>
              <a:t>Kurzweil</a:t>
            </a:r>
            <a:r>
              <a:rPr lang="en-US" dirty="0"/>
              <a:t> and </a:t>
            </a:r>
            <a:r>
              <a:rPr lang="en-US" dirty="0" err="1"/>
              <a:t>Kurzweil</a:t>
            </a:r>
            <a:r>
              <a:rPr lang="en-US" dirty="0"/>
              <a:t> Technologies, Inc. - </a:t>
            </a:r>
            <a:r>
              <a:rPr lang="en-US" dirty="0" err="1"/>
              <a:t>en:PPTExponentialGrowthof_Computing.jpg</a:t>
            </a:r>
            <a:r>
              <a:rPr lang="en-US" dirty="0"/>
              <a:t>. Licensed under CC BY 1.0 via Wikimedia Commons - http://</a:t>
            </a:r>
            <a:r>
              <a:rPr lang="en-US" dirty="0" err="1"/>
              <a:t>commons.wikimedia.org</a:t>
            </a:r>
            <a:r>
              <a:rPr lang="en-US" dirty="0"/>
              <a:t>/wiki/</a:t>
            </a:r>
            <a:r>
              <a:rPr lang="en-US" dirty="0" err="1"/>
              <a:t>File:PPTExponentialGrowthof_Computing.jpg</a:t>
            </a:r>
            <a:r>
              <a:rPr lang="en-US" dirty="0"/>
              <a:t>#/media/</a:t>
            </a:r>
            <a:r>
              <a:rPr lang="en-US" dirty="0" err="1"/>
              <a:t>File:PPTExponentialGrowthof_Computing.jpg</a:t>
            </a:r>
            <a:endParaRPr lang="en-US" dirty="0"/>
          </a:p>
          <a:p>
            <a:endParaRPr lang="en-US" dirty="0"/>
          </a:p>
          <a:p>
            <a:r>
              <a:rPr lang="en-US" dirty="0"/>
              <a:t>[2]</a:t>
            </a:r>
            <a:r>
              <a:rPr lang="en-US" baseline="0" dirty="0"/>
              <a:t> </a:t>
            </a:r>
            <a:r>
              <a:rPr lang="en-US" dirty="0"/>
              <a:t>"</a:t>
            </a:r>
            <a:r>
              <a:rPr lang="en-US" dirty="0" err="1"/>
              <a:t>PPTCountdowntoSingularityLinear</a:t>
            </a:r>
            <a:r>
              <a:rPr lang="en-US" dirty="0"/>
              <a:t>" by </a:t>
            </a:r>
            <a:r>
              <a:rPr lang="en-US" dirty="0" err="1"/>
              <a:t>Coutesy</a:t>
            </a:r>
            <a:r>
              <a:rPr lang="en-US" dirty="0"/>
              <a:t> of Ray </a:t>
            </a:r>
            <a:r>
              <a:rPr lang="en-US" dirty="0" err="1"/>
              <a:t>Kurzweil</a:t>
            </a:r>
            <a:r>
              <a:rPr lang="en-US" dirty="0"/>
              <a:t> and </a:t>
            </a:r>
            <a:r>
              <a:rPr lang="en-US" dirty="0" err="1"/>
              <a:t>Kurzweil</a:t>
            </a:r>
            <a:r>
              <a:rPr lang="en-US" dirty="0"/>
              <a:t> Technologies, Inc. - </a:t>
            </a:r>
            <a:r>
              <a:rPr lang="en-US" dirty="0" err="1"/>
              <a:t>en:PPTCountdowntoSingularityLinear.jpg</a:t>
            </a:r>
            <a:r>
              <a:rPr lang="en-US" dirty="0"/>
              <a:t>. Licensed under CC BY 1.0 via Wikimedia Commons - http://</a:t>
            </a:r>
            <a:r>
              <a:rPr lang="en-US" dirty="0" err="1"/>
              <a:t>commons.wikimedia.org</a:t>
            </a:r>
            <a:r>
              <a:rPr lang="en-US" dirty="0"/>
              <a:t>/wiki/</a:t>
            </a:r>
            <a:r>
              <a:rPr lang="en-US" dirty="0" err="1"/>
              <a:t>File:PPTCountdowntoSingularityLinear.jpg</a:t>
            </a:r>
            <a:r>
              <a:rPr lang="en-US" dirty="0"/>
              <a:t>#/media/</a:t>
            </a:r>
            <a:r>
              <a:rPr lang="en-US" dirty="0" err="1"/>
              <a:t>File:PPTCountdowntoSingularityLinear.jpg</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391257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Hide if N/A</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Common Reminders: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Email Etiquette – thoughts?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Extra credit for identifying extra credit opportunities requires you complete the extra credit assignment</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Email all the course staff, you’ll get a quicker response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Read Assignment Slides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1909344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check against new 8</a:t>
            </a:r>
            <a:r>
              <a:rPr lang="en-US" baseline="30000" dirty="0"/>
              <a:t>th</a:t>
            </a:r>
            <a:r>
              <a:rPr lang="en-US" dirty="0"/>
              <a:t> edition:</a:t>
            </a:r>
          </a:p>
          <a:p>
            <a:r>
              <a:rPr lang="en-US" dirty="0"/>
              <a:t>pp. 94-95 Do most states (#?) have anti-texting while driving laws now?</a:t>
            </a:r>
          </a:p>
          <a:p>
            <a:r>
              <a:rPr lang="en-US" dirty="0"/>
              <a:t>pp. 99 Good to see using theories to see how many produce same outcome</a:t>
            </a:r>
          </a:p>
          <a:p>
            <a:r>
              <a:rPr lang="en-US" dirty="0"/>
              <a:t>pp. 106 “… everyone… become… programmer” – Why is this an ethical issue?</a:t>
            </a:r>
          </a:p>
          <a:p>
            <a:r>
              <a:rPr lang="en-US" dirty="0"/>
              <a:t>End of Chapter questions I liked: 9, 10, 14, 15</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2452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2020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2020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2020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2020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x_uUEaeqFog"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j_7deR0idvs"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ncase.me/trust/"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youtube.com/watch?v=njos57IJf-0"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3</a:t>
            </a:r>
            <a:br>
              <a:rPr lang="en-US" dirty="0"/>
            </a:br>
            <a:r>
              <a:rPr lang="en-US" dirty="0"/>
              <a:t>Ethics</a:t>
            </a:r>
          </a:p>
        </p:txBody>
      </p:sp>
      <p:sp>
        <p:nvSpPr>
          <p:cNvPr id="4" name="Footer Placeholder 3"/>
          <p:cNvSpPr>
            <a:spLocks noGrp="1"/>
          </p:cNvSpPr>
          <p:nvPr>
            <p:ph type="ftr" sz="quarter" idx="3"/>
          </p:nvPr>
        </p:nvSpPr>
        <p:spPr/>
        <p:txBody>
          <a:bodyPr/>
          <a:lstStyle/>
          <a:p>
            <a:r>
              <a:rPr lang="sk-SK"/>
              <a:t>© 2020 Keith A. Pray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5550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a:extLst>
              <a:ext uri="{FF2B5EF4-FFF2-40B4-BE49-F238E27FC236}">
                <a16:creationId xmlns:a16="http://schemas.microsoft.com/office/drawing/2014/main" id="{1FF76D1D-2073-B941-B04A-71035BADE1EC}"/>
              </a:ext>
            </a:extLst>
          </p:cNvPr>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241445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Clarifying Points</a:t>
            </a:r>
          </a:p>
        </p:txBody>
      </p:sp>
      <p:sp>
        <p:nvSpPr>
          <p:cNvPr id="3" name="Content Placeholder 2"/>
          <p:cNvSpPr>
            <a:spLocks noGrp="1"/>
          </p:cNvSpPr>
          <p:nvPr>
            <p:ph sz="half" idx="1"/>
          </p:nvPr>
        </p:nvSpPr>
        <p:spPr/>
        <p:txBody>
          <a:bodyPr/>
          <a:lstStyle/>
          <a:p>
            <a:pPr marL="0" indent="0">
              <a:buNone/>
            </a:pPr>
            <a:r>
              <a:rPr lang="en-US" dirty="0"/>
              <a:t>Ethical Actions</a:t>
            </a:r>
          </a:p>
          <a:p>
            <a:r>
              <a:rPr lang="en-US" dirty="0"/>
              <a:t>Based on belief that people are</a:t>
            </a:r>
          </a:p>
          <a:p>
            <a:pPr lvl="1"/>
            <a:r>
              <a:rPr lang="en-US" dirty="0"/>
              <a:t>Rational</a:t>
            </a:r>
          </a:p>
          <a:p>
            <a:pPr lvl="1"/>
            <a:r>
              <a:rPr lang="en-US" dirty="0"/>
              <a:t>Free to choose</a:t>
            </a:r>
          </a:p>
          <a:p>
            <a:r>
              <a:rPr lang="en-US" dirty="0"/>
              <a:t>Can be</a:t>
            </a:r>
          </a:p>
          <a:p>
            <a:pPr lvl="1"/>
            <a:r>
              <a:rPr lang="en-US" dirty="0"/>
              <a:t>Mandatory</a:t>
            </a:r>
          </a:p>
          <a:p>
            <a:pPr lvl="1"/>
            <a:r>
              <a:rPr lang="en-US" dirty="0"/>
              <a:t>Prohibited</a:t>
            </a:r>
          </a:p>
          <a:p>
            <a:pPr lvl="1"/>
            <a:r>
              <a:rPr lang="en-US" dirty="0"/>
              <a:t>Acceptable</a:t>
            </a:r>
          </a:p>
        </p:txBody>
      </p:sp>
      <p:sp>
        <p:nvSpPr>
          <p:cNvPr id="4" name="Content Placeholder 3"/>
          <p:cNvSpPr>
            <a:spLocks noGrp="1"/>
          </p:cNvSpPr>
          <p:nvPr>
            <p:ph sz="half" idx="2"/>
          </p:nvPr>
        </p:nvSpPr>
        <p:spPr/>
        <p:txBody>
          <a:bodyPr/>
          <a:lstStyle/>
          <a:p>
            <a:pPr marL="0" indent="0">
              <a:buNone/>
            </a:pPr>
            <a:r>
              <a:rPr lang="en-US" dirty="0"/>
              <a:t>Rights</a:t>
            </a:r>
          </a:p>
          <a:p>
            <a:r>
              <a:rPr lang="en-US" dirty="0"/>
              <a:t>Negative </a:t>
            </a:r>
          </a:p>
          <a:p>
            <a:pPr lvl="1"/>
            <a:r>
              <a:rPr lang="en-US" dirty="0"/>
              <a:t>Liberties</a:t>
            </a:r>
          </a:p>
          <a:p>
            <a:pPr lvl="1"/>
            <a:r>
              <a:rPr lang="en-US" dirty="0"/>
              <a:t>Often Absolute</a:t>
            </a:r>
          </a:p>
          <a:p>
            <a:r>
              <a:rPr lang="en-US" dirty="0"/>
              <a:t>Positive</a:t>
            </a:r>
          </a:p>
          <a:p>
            <a:pPr lvl="1"/>
            <a:r>
              <a:rPr lang="en-US" dirty="0"/>
              <a:t>Claim-rights</a:t>
            </a:r>
          </a:p>
          <a:p>
            <a:pPr lvl="1"/>
            <a:r>
              <a:rPr lang="en-US" dirty="0"/>
              <a:t>Often Limited</a:t>
            </a:r>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5C473C56-0C4C-CF4C-9285-62F2717ABD52}"/>
              </a:ext>
            </a:extLst>
          </p:cNvPr>
          <p:cNvSpPr>
            <a:spLocks noGrp="1"/>
          </p:cNvSpPr>
          <p:nvPr>
            <p:ph type="sldNum" sz="quarter" idx="12"/>
          </p:nvPr>
        </p:nvSpPr>
        <p:spPr/>
        <p:txBody>
          <a:bodyPr/>
          <a:lstStyle/>
          <a:p>
            <a:fld id="{A2A17EAB-8B51-5C40-8776-6683E51FA7A0}" type="slidenum">
              <a:rPr lang="en-US" smtClean="0"/>
              <a:t>11</a:t>
            </a:fld>
            <a:endParaRPr lang="en-US"/>
          </a:p>
        </p:txBody>
      </p:sp>
    </p:spTree>
    <p:extLst>
      <p:ext uri="{BB962C8B-B14F-4D97-AF65-F5344CB8AC3E}">
        <p14:creationId xmlns:p14="http://schemas.microsoft.com/office/powerpoint/2010/main" val="2043104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1352551"/>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rmAutofit lnSpcReduction="10000"/>
          </a:bodyPr>
          <a:lstStyle/>
          <a:p>
            <a:r>
              <a:rPr lang="en-US" dirty="0"/>
              <a:t>Greek </a:t>
            </a:r>
            <a:r>
              <a:rPr lang="en-US" dirty="0" err="1"/>
              <a:t>deon</a:t>
            </a:r>
            <a:r>
              <a:rPr lang="en-US" dirty="0"/>
              <a:t> = duty</a:t>
            </a:r>
          </a:p>
          <a:p>
            <a:r>
              <a:rPr lang="en-US" dirty="0"/>
              <a:t>Emphasizes duty and absolute rules to be followed whether they lead to good or bad consequences. </a:t>
            </a:r>
          </a:p>
          <a:p>
            <a:r>
              <a:rPr lang="en-US" dirty="0"/>
              <a:t>Kant often primary example.</a:t>
            </a:r>
          </a:p>
          <a:p>
            <a:r>
              <a:rPr lang="en-US" dirty="0"/>
              <a:t>Rules should apply to everyone.</a:t>
            </a:r>
          </a:p>
          <a:p>
            <a:r>
              <a:rPr lang="en-US" dirty="0"/>
              <a:t>Good rules intrinsically follow logic. Follow reason not emotion to make decisions.</a:t>
            </a:r>
          </a:p>
          <a:p>
            <a:r>
              <a:rPr lang="en-US" dirty="0"/>
              <a:t>Treat people as an ends, not solely as a means. Respect for persons.</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
        <p:nvSpPr>
          <p:cNvPr id="11" name="Action Button: Movie 10">
            <a:hlinkClick r:id="rId3" highlightClick="1"/>
            <a:extLst>
              <a:ext uri="{FF2B5EF4-FFF2-40B4-BE49-F238E27FC236}">
                <a16:creationId xmlns:a16="http://schemas.microsoft.com/office/drawing/2014/main" id="{EE2CAA44-9E6B-8F42-AEF4-E62E93748BB3}"/>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6AE5D7C3-1DC8-A041-9BCD-54C46D3BBF31}"/>
              </a:ext>
            </a:extLst>
          </p:cNvPr>
          <p:cNvSpPr>
            <a:spLocks noGrp="1"/>
          </p:cNvSpPr>
          <p:nvPr>
            <p:ph type="sldNum" sz="quarter" idx="12"/>
          </p:nvPr>
        </p:nvSpPr>
        <p:spPr/>
        <p:txBody>
          <a:bodyPr/>
          <a:lstStyle/>
          <a:p>
            <a:fld id="{A2A17EAB-8B51-5C40-8776-6683E51FA7A0}" type="slidenum">
              <a:rPr lang="en-US" smtClean="0"/>
              <a:t>12</a:t>
            </a:fld>
            <a:endParaRPr lang="en-US"/>
          </a:p>
        </p:txBody>
      </p:sp>
    </p:spTree>
    <p:extLst>
      <p:ext uri="{BB962C8B-B14F-4D97-AF65-F5344CB8AC3E}">
        <p14:creationId xmlns:p14="http://schemas.microsoft.com/office/powerpoint/2010/main" val="3956781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335123"/>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3" name="Content Placeholder 2"/>
          <p:cNvSpPr>
            <a:spLocks noGrp="1"/>
          </p:cNvSpPr>
          <p:nvPr>
            <p:ph sz="half" idx="1"/>
          </p:nvPr>
        </p:nvSpPr>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
        <p:nvSpPr>
          <p:cNvPr id="7" name="Content Placeholder 6"/>
          <p:cNvSpPr>
            <a:spLocks noGrp="1"/>
          </p:cNvSpPr>
          <p:nvPr>
            <p:ph sz="half" idx="2"/>
          </p:nvPr>
        </p:nvSpPr>
        <p:spPr/>
        <p:txBody>
          <a:bodyPr>
            <a:normAutofit/>
          </a:bodyPr>
          <a:lstStyle/>
          <a:p>
            <a:r>
              <a:rPr lang="en-US" dirty="0"/>
              <a:t>Main example is Utilitarianism.</a:t>
            </a:r>
          </a:p>
          <a:p>
            <a:r>
              <a:rPr lang="en-US" dirty="0"/>
              <a:t>Increase aggregate utility, value, or happiness. How to measure?</a:t>
            </a:r>
          </a:p>
          <a:p>
            <a:r>
              <a:rPr lang="en-US" dirty="0"/>
              <a:t>The Happiness Unit: </a:t>
            </a:r>
            <a:r>
              <a:rPr lang="en-US" i="1" dirty="0" err="1"/>
              <a:t>util</a:t>
            </a:r>
            <a:endParaRPr lang="en-US" i="1" dirty="0"/>
          </a:p>
          <a:p>
            <a:pPr lvl="1"/>
            <a:r>
              <a:rPr lang="en-US" dirty="0"/>
              <a:t>“just perceivable increment of subjective wellbeing (or happiness) over a just perceivable interval of time” –Ng (1996) [1]</a:t>
            </a:r>
          </a:p>
          <a:p>
            <a:r>
              <a:rPr lang="en-US" dirty="0"/>
              <a:t>Watch out for theories going to far; violating rights of a few for the “good” of the many.</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D05B4A32-59D9-C142-88DB-47FAC9C03657}"/>
              </a:ext>
            </a:extLst>
          </p:cNvPr>
          <p:cNvSpPr>
            <a:spLocks noGrp="1"/>
          </p:cNvSpPr>
          <p:nvPr>
            <p:ph type="sldNum" sz="quarter" idx="12"/>
          </p:nvPr>
        </p:nvSpPr>
        <p:spPr/>
        <p:txBody>
          <a:bodyPr/>
          <a:lstStyle/>
          <a:p>
            <a:fld id="{A2A17EAB-8B51-5C40-8776-6683E51FA7A0}" type="slidenum">
              <a:rPr lang="en-US" smtClean="0"/>
              <a:t>13</a:t>
            </a:fld>
            <a:endParaRPr lang="en-US"/>
          </a:p>
        </p:txBody>
      </p:sp>
    </p:spTree>
    <p:extLst>
      <p:ext uri="{BB962C8B-B14F-4D97-AF65-F5344CB8AC3E}">
        <p14:creationId xmlns:p14="http://schemas.microsoft.com/office/powerpoint/2010/main" val="1766680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742529"/>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Autofit/>
          </a:bodyPr>
          <a:lstStyle/>
          <a:p>
            <a:r>
              <a:rPr lang="en-US" dirty="0"/>
              <a:t>Uses rights as basis</a:t>
            </a:r>
          </a:p>
          <a:p>
            <a:r>
              <a:rPr lang="en-US" dirty="0"/>
              <a:t>Explains people’s selfishness in absence of common agreement</a:t>
            </a:r>
          </a:p>
          <a:p>
            <a:r>
              <a:rPr lang="en-US" dirty="0"/>
              <a:t>Analysis of moral issues regarding people and government.</a:t>
            </a:r>
          </a:p>
          <a:p>
            <a:r>
              <a:rPr lang="en-US" dirty="0"/>
              <a:t>Characterization of actions can change outcome of analysis, does not solve conflicting rights.</a:t>
            </a:r>
          </a:p>
          <a:p>
            <a:r>
              <a:rPr lang="en-US" dirty="0"/>
              <a:t>Are laws based on ethics?</a:t>
            </a:r>
          </a:p>
          <a:p>
            <a:r>
              <a:rPr lang="en-US" dirty="0"/>
              <a:t>Are all laws ethical? </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
        <p:nvSpPr>
          <p:cNvPr id="3" name="Slide Number Placeholder 2">
            <a:extLst>
              <a:ext uri="{FF2B5EF4-FFF2-40B4-BE49-F238E27FC236}">
                <a16:creationId xmlns:a16="http://schemas.microsoft.com/office/drawing/2014/main" id="{F6E7766B-FE2E-8B4C-9306-F622D596B4FE}"/>
              </a:ext>
            </a:extLst>
          </p:cNvPr>
          <p:cNvSpPr>
            <a:spLocks noGrp="1"/>
          </p:cNvSpPr>
          <p:nvPr>
            <p:ph type="sldNum" sz="quarter" idx="12"/>
          </p:nvPr>
        </p:nvSpPr>
        <p:spPr/>
        <p:txBody>
          <a:bodyPr/>
          <a:lstStyle/>
          <a:p>
            <a:fld id="{A2A17EAB-8B51-5C40-8776-6683E51FA7A0}" type="slidenum">
              <a:rPr lang="en-US" smtClean="0"/>
              <a:t>14</a:t>
            </a:fld>
            <a:endParaRPr lang="en-US"/>
          </a:p>
        </p:txBody>
      </p:sp>
    </p:spTree>
    <p:extLst>
      <p:ext uri="{BB962C8B-B14F-4D97-AF65-F5344CB8AC3E}">
        <p14:creationId xmlns:p14="http://schemas.microsoft.com/office/powerpoint/2010/main" val="149893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3395032"/>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Autofit/>
          </a:bodyPr>
          <a:lstStyle/>
          <a:p>
            <a:r>
              <a:rPr lang="en-US" dirty="0"/>
              <a:t>Stresses character development and moral education, not formalized rules.</a:t>
            </a:r>
          </a:p>
          <a:p>
            <a:r>
              <a:rPr lang="en-US" dirty="0"/>
              <a:t>What kind of person should I be?</a:t>
            </a:r>
          </a:p>
          <a:p>
            <a:r>
              <a:rPr lang="en-US" dirty="0"/>
              <a:t>Does this feel right or wrong?</a:t>
            </a:r>
          </a:p>
          <a:p>
            <a:r>
              <a:rPr lang="en-US" dirty="0"/>
              <a:t>Depends on homogeneous community standards for morality.</a:t>
            </a:r>
          </a:p>
          <a:p>
            <a:r>
              <a:rPr lang="en-US" dirty="0"/>
              <a:t>Plato and Aristotle, more recently by Alasdair </a:t>
            </a:r>
            <a:r>
              <a:rPr lang="en-US" dirty="0" err="1"/>
              <a:t>MacIntyre</a:t>
            </a:r>
            <a:r>
              <a:rPr lang="en-US" dirty="0"/>
              <a: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
        <p:nvSpPr>
          <p:cNvPr id="9" name="Action Button: Movie 8">
            <a:hlinkClick r:id="rId3" highlightClick="1"/>
            <a:extLst>
              <a:ext uri="{FF2B5EF4-FFF2-40B4-BE49-F238E27FC236}">
                <a16:creationId xmlns:a16="http://schemas.microsoft.com/office/drawing/2014/main" id="{84439548-48F4-2B4B-B1AE-3386E3EDA33D}"/>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2ABDF059-C2D1-B145-B485-55763A6D15C6}"/>
              </a:ext>
            </a:extLst>
          </p:cNvPr>
          <p:cNvSpPr>
            <a:spLocks noGrp="1"/>
          </p:cNvSpPr>
          <p:nvPr>
            <p:ph type="sldNum" sz="quarter" idx="12"/>
          </p:nvPr>
        </p:nvSpPr>
        <p:spPr/>
        <p:txBody>
          <a:bodyPr/>
          <a:lstStyle/>
          <a:p>
            <a:fld id="{A2A17EAB-8B51-5C40-8776-6683E51FA7A0}" type="slidenum">
              <a:rPr lang="en-US" smtClean="0"/>
              <a:t>15</a:t>
            </a:fld>
            <a:endParaRPr lang="en-US"/>
          </a:p>
        </p:txBody>
      </p:sp>
    </p:spTree>
    <p:extLst>
      <p:ext uri="{BB962C8B-B14F-4D97-AF65-F5344CB8AC3E}">
        <p14:creationId xmlns:p14="http://schemas.microsoft.com/office/powerpoint/2010/main" val="4154253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4092022"/>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Autofit/>
          </a:bodyPr>
          <a:lstStyle/>
          <a:p>
            <a:r>
              <a:rPr lang="en-US" dirty="0" err="1"/>
              <a:t>Macroethics</a:t>
            </a:r>
            <a:r>
              <a:rPr lang="en-US" dirty="0"/>
              <a:t> – Luciano </a:t>
            </a:r>
            <a:r>
              <a:rPr lang="en-US" dirty="0" err="1"/>
              <a:t>Floridi</a:t>
            </a:r>
            <a:r>
              <a:rPr lang="en-US" dirty="0"/>
              <a:t> [1]</a:t>
            </a:r>
          </a:p>
          <a:p>
            <a:r>
              <a:rPr lang="en-US" dirty="0"/>
              <a:t>All entities informational </a:t>
            </a:r>
            <a:r>
              <a:rPr lang="en-US" dirty="0">
                <a:sym typeface="Wingdings" pitchFamily="2" charset="2"/>
              </a:rPr>
              <a:t> moral value  right to persist</a:t>
            </a:r>
            <a:endParaRPr lang="en-US" dirty="0"/>
          </a:p>
          <a:p>
            <a:r>
              <a:rPr lang="en-US" dirty="0"/>
              <a:t>Information 	= Good</a:t>
            </a:r>
          </a:p>
          <a:p>
            <a:r>
              <a:rPr lang="en-US" dirty="0"/>
              <a:t>Entropy 	= Evil</a:t>
            </a:r>
          </a:p>
          <a:p>
            <a:r>
              <a:rPr lang="en-US" dirty="0"/>
              <a:t>Moral agents: interactive, autonomous, adaptable transition systems that can cause good or evil</a:t>
            </a:r>
          </a:p>
          <a:p>
            <a:r>
              <a:rPr lang="en-US" dirty="0"/>
              <a:t>Accountability != Responsibility</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
        <p:nvSpPr>
          <p:cNvPr id="3" name="Slide Number Placeholder 2">
            <a:extLst>
              <a:ext uri="{FF2B5EF4-FFF2-40B4-BE49-F238E27FC236}">
                <a16:creationId xmlns:a16="http://schemas.microsoft.com/office/drawing/2014/main" id="{2ABDF059-C2D1-B145-B485-55763A6D15C6}"/>
              </a:ext>
            </a:extLst>
          </p:cNvPr>
          <p:cNvSpPr>
            <a:spLocks noGrp="1"/>
          </p:cNvSpPr>
          <p:nvPr>
            <p:ph type="sldNum" sz="quarter" idx="12"/>
          </p:nvPr>
        </p:nvSpPr>
        <p:spPr/>
        <p:txBody>
          <a:bodyPr/>
          <a:lstStyle/>
          <a:p>
            <a:fld id="{A2A17EAB-8B51-5C40-8776-6683E51FA7A0}" type="slidenum">
              <a:rPr lang="en-US" smtClean="0"/>
              <a:t>16</a:t>
            </a:fld>
            <a:endParaRPr lang="en-US"/>
          </a:p>
        </p:txBody>
      </p:sp>
      <p:sp>
        <p:nvSpPr>
          <p:cNvPr id="11" name="Action Button: Movie 10">
            <a:hlinkClick r:id="" action="ppaction://noaction" highlightClick="1"/>
            <a:extLst>
              <a:ext uri="{FF2B5EF4-FFF2-40B4-BE49-F238E27FC236}">
                <a16:creationId xmlns:a16="http://schemas.microsoft.com/office/drawing/2014/main" id="{4FA13D78-C267-3346-B97C-0DE49332C911}"/>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8867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Group Quiz</a:t>
            </a:r>
            <a:br>
              <a:rPr lang="en-US" dirty="0"/>
            </a:br>
            <a:r>
              <a:rPr lang="en-US" dirty="0"/>
              <a:t>Scenario 4 in Section 2.1.2</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t>Split into teams of 4</a:t>
            </a:r>
          </a:p>
          <a:p>
            <a:pPr marL="457200" indent="-457200">
              <a:buFont typeface="+mj-lt"/>
              <a:buAutoNum type="arabicPeriod"/>
            </a:pPr>
            <a:r>
              <a:rPr lang="en-US" dirty="0"/>
              <a:t>Pick one of:</a:t>
            </a:r>
          </a:p>
          <a:p>
            <a:pPr marL="662968" lvl="1" indent="-457200">
              <a:buFont typeface="+mj-lt"/>
              <a:buAutoNum type="arabicPeriod"/>
            </a:pPr>
            <a:r>
              <a:rPr lang="en-US" dirty="0"/>
              <a:t>Kantian</a:t>
            </a:r>
          </a:p>
          <a:p>
            <a:pPr marL="662968" lvl="1" indent="-457200">
              <a:buFont typeface="+mj-lt"/>
              <a:buAutoNum type="arabicPeriod"/>
            </a:pPr>
            <a:r>
              <a:rPr lang="en-US" dirty="0"/>
              <a:t>Act Utilitarian</a:t>
            </a:r>
          </a:p>
          <a:p>
            <a:pPr marL="662968" lvl="1" indent="-457200">
              <a:buFont typeface="+mj-lt"/>
              <a:buAutoNum type="arabicPeriod"/>
            </a:pPr>
            <a:r>
              <a:rPr lang="en-US" dirty="0"/>
              <a:t>Rule Utilitarian</a:t>
            </a:r>
          </a:p>
          <a:p>
            <a:pPr marL="662968" lvl="1" indent="-457200">
              <a:buFont typeface="+mj-lt"/>
              <a:buAutoNum type="arabicPeriod"/>
            </a:pPr>
            <a:r>
              <a:rPr lang="en-US" dirty="0"/>
              <a:t>Social Contract Theory </a:t>
            </a:r>
          </a:p>
          <a:p>
            <a:pPr marL="662968" lvl="1" indent="-457200">
              <a:buFont typeface="+mj-lt"/>
              <a:buAutoNum type="arabicPeriod"/>
            </a:pPr>
            <a:r>
              <a:rPr lang="en-US" dirty="0"/>
              <a:t>Virtue Ethics</a:t>
            </a:r>
          </a:p>
          <a:p>
            <a:pPr marL="457200" indent="-457200">
              <a:buFont typeface="+mj-lt"/>
              <a:buAutoNum type="arabicPeriod"/>
            </a:pPr>
            <a:r>
              <a:rPr lang="en-US" dirty="0"/>
              <a:t>Does your team recommend release next week ?</a:t>
            </a:r>
          </a:p>
          <a:p>
            <a:pPr marL="457200" indent="-457200">
              <a:buFont typeface="+mj-lt"/>
              <a:buAutoNum type="arabicPeriod"/>
            </a:pPr>
            <a:r>
              <a:rPr lang="en-US" dirty="0"/>
              <a:t>Provide justification (argument)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F6D48E97-A448-D547-903C-C6C539DF4A60}"/>
              </a:ext>
            </a:extLst>
          </p:cNvPr>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3262248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30821"/>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a:extLst>
              <a:ext uri="{FF2B5EF4-FFF2-40B4-BE49-F238E27FC236}">
                <a16:creationId xmlns:a16="http://schemas.microsoft.com/office/drawing/2014/main" id="{CB8A8648-1E8E-A340-9C24-ACB37818EB48}"/>
              </a:ext>
            </a:extLst>
          </p:cNvPr>
          <p:cNvSpPr>
            <a:spLocks noGrp="1"/>
          </p:cNvSpPr>
          <p:nvPr>
            <p:ph type="sldNum" sz="quarter" idx="12"/>
          </p:nvPr>
        </p:nvSpPr>
        <p:spPr/>
        <p:txBody>
          <a:bodyPr/>
          <a:lstStyle/>
          <a:p>
            <a:fld id="{A2A17EAB-8B51-5C40-8776-6683E51FA7A0}" type="slidenum">
              <a:rPr lang="en-US" smtClean="0"/>
              <a:t>18</a:t>
            </a:fld>
            <a:endParaRPr lang="en-US"/>
          </a:p>
        </p:txBody>
      </p:sp>
    </p:spTree>
    <p:extLst>
      <p:ext uri="{BB962C8B-B14F-4D97-AF65-F5344CB8AC3E}">
        <p14:creationId xmlns:p14="http://schemas.microsoft.com/office/powerpoint/2010/main" val="275144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pPr marL="342900" indent="-342900">
              <a:buFont typeface="+mj-lt"/>
              <a:buAutoNum type="arabicPeriod"/>
            </a:pPr>
            <a:r>
              <a:rPr lang="en-US" dirty="0"/>
              <a:t>Complete all assigned reading</a:t>
            </a:r>
          </a:p>
          <a:p>
            <a:pPr marL="342900" indent="-342900">
              <a:buFont typeface="+mj-lt"/>
              <a:buAutoNum type="arabicPeriod"/>
            </a:pPr>
            <a:r>
              <a:rPr lang="en-US" dirty="0"/>
              <a:t>Work on your individual presentations</a:t>
            </a:r>
          </a:p>
          <a:p>
            <a:pPr marL="342900" indent="-342900">
              <a:buFont typeface="+mj-lt"/>
              <a:buAutoNum type="arabicPeriod"/>
            </a:pPr>
            <a:r>
              <a:rPr lang="en-US" dirty="0"/>
              <a:t>Start Group Project work</a:t>
            </a:r>
          </a:p>
          <a:p>
            <a:pPr marL="548668" lvl="1" indent="-342900">
              <a:buFont typeface="+mj-lt"/>
              <a:buAutoNum type="arabicPeriod"/>
            </a:pPr>
            <a:r>
              <a:rPr lang="en-US" dirty="0"/>
              <a:t>Review assignment slides</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436A83F8-E0D1-D742-A3B8-90BA49EAF774}"/>
              </a:ext>
            </a:extLst>
          </p:cNvPr>
          <p:cNvSpPr>
            <a:spLocks noGrp="1"/>
          </p:cNvSpPr>
          <p:nvPr>
            <p:ph type="sldNum" sz="quarter" idx="12"/>
          </p:nvPr>
        </p:nvSpPr>
        <p:spPr/>
        <p:txBody>
          <a:bodyPr/>
          <a:lstStyle/>
          <a:p>
            <a:fld id="{A2A17EAB-8B51-5C40-8776-6683E51FA7A0}" type="slidenum">
              <a:rPr lang="en-US" smtClean="0"/>
              <a:t>19</a:t>
            </a:fld>
            <a:endParaRPr lang="en-US"/>
          </a:p>
        </p:txBody>
      </p:sp>
    </p:spTree>
    <p:extLst>
      <p:ext uri="{BB962C8B-B14F-4D97-AF65-F5344CB8AC3E}">
        <p14:creationId xmlns:p14="http://schemas.microsoft.com/office/powerpoint/2010/main" val="663296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2020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1202022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3</a:t>
            </a:r>
            <a:br>
              <a:rPr lang="en-US" dirty="0"/>
            </a:br>
            <a:r>
              <a:rPr lang="en-US" dirty="0"/>
              <a:t>The End</a:t>
            </a:r>
          </a:p>
        </p:txBody>
      </p:sp>
      <p:sp>
        <p:nvSpPr>
          <p:cNvPr id="4" name="Footer Placeholder 3"/>
          <p:cNvSpPr>
            <a:spLocks noGrp="1"/>
          </p:cNvSpPr>
          <p:nvPr>
            <p:ph type="ftr" sz="quarter" idx="3"/>
          </p:nvPr>
        </p:nvSpPr>
        <p:spPr/>
        <p:txBody>
          <a:bodyPr/>
          <a:lstStyle/>
          <a:p>
            <a:r>
              <a:rPr lang="sk-SK"/>
              <a:t>© 2020 Keith A. Pray</a:t>
            </a:r>
            <a:endParaRPr lang="en-US" dirty="0"/>
          </a:p>
        </p:txBody>
      </p:sp>
      <p:sp>
        <p:nvSpPr>
          <p:cNvPr id="5" name="Action Button: Movie 4">
            <a:hlinkClick r:id="rId3" highlightClick="1"/>
            <a:extLst>
              <a:ext uri="{FF2B5EF4-FFF2-40B4-BE49-F238E27FC236}">
                <a16:creationId xmlns:a16="http://schemas.microsoft.com/office/drawing/2014/main" id="{4D91B765-C9C5-8749-9965-2FF58900BEB3}"/>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5797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2020 Keith A. Pray</a:t>
            </a:r>
            <a:endParaRPr lang="en-US"/>
          </a:p>
        </p:txBody>
      </p:sp>
      <p:pic>
        <p:nvPicPr>
          <p:cNvPr id="7" name="Picture 6"/>
          <p:cNvPicPr>
            <a:picLocks noChangeAspect="1"/>
          </p:cNvPicPr>
          <p:nvPr/>
        </p:nvPicPr>
        <p:blipFill>
          <a:blip r:embed="rId3"/>
          <a:stretch>
            <a:fillRect/>
          </a:stretch>
        </p:blipFill>
        <p:spPr>
          <a:xfrm>
            <a:off x="4418935" y="981839"/>
            <a:ext cx="4700681" cy="3727494"/>
          </a:xfrm>
          <a:prstGeom prst="rect">
            <a:avLst/>
          </a:prstGeom>
        </p:spPr>
      </p:pic>
      <p:sp>
        <p:nvSpPr>
          <p:cNvPr id="8" name="TextBox 7"/>
          <p:cNvSpPr txBox="1"/>
          <p:nvPr/>
        </p:nvSpPr>
        <p:spPr>
          <a:xfrm>
            <a:off x="3819230" y="466432"/>
            <a:ext cx="1505540" cy="346249"/>
          </a:xfrm>
          <a:prstGeom prst="rect">
            <a:avLst/>
          </a:prstGeom>
          <a:noFill/>
        </p:spPr>
        <p:txBody>
          <a:bodyPr wrap="none" rtlCol="0">
            <a:spAutoFit/>
          </a:bodyPr>
          <a:lstStyle/>
          <a:p>
            <a:pPr>
              <a:lnSpc>
                <a:spcPct val="90000"/>
              </a:lnSpc>
            </a:pPr>
            <a:r>
              <a:rPr lang="en-US" dirty="0"/>
              <a:t>Ray </a:t>
            </a:r>
            <a:r>
              <a:rPr lang="en-US" dirty="0" err="1"/>
              <a:t>Kurzweil</a:t>
            </a:r>
            <a:r>
              <a:rPr lang="en-US" dirty="0"/>
              <a:t> </a:t>
            </a:r>
          </a:p>
        </p:txBody>
      </p:sp>
      <p:pic>
        <p:nvPicPr>
          <p:cNvPr id="9" name="Picture 8"/>
          <p:cNvPicPr>
            <a:picLocks noChangeAspect="1"/>
          </p:cNvPicPr>
          <p:nvPr/>
        </p:nvPicPr>
        <p:blipFill>
          <a:blip r:embed="rId4"/>
          <a:stretch>
            <a:fillRect/>
          </a:stretch>
        </p:blipFill>
        <p:spPr>
          <a:xfrm>
            <a:off x="24385" y="981840"/>
            <a:ext cx="4370165" cy="3727494"/>
          </a:xfrm>
          <a:prstGeom prst="rect">
            <a:avLst/>
          </a:prstGeom>
        </p:spPr>
      </p:pic>
      <p:sp>
        <p:nvSpPr>
          <p:cNvPr id="10" name="Action Button: Movie 9">
            <a:hlinkClick r:id="rId5" highlightClick="1"/>
            <a:extLst>
              <a:ext uri="{FF2B5EF4-FFF2-40B4-BE49-F238E27FC236}">
                <a16:creationId xmlns:a16="http://schemas.microsoft.com/office/drawing/2014/main" id="{2FB7DF9E-E44B-B340-B416-FA731DF8B3FD}"/>
              </a:ext>
            </a:extLst>
          </p:cNvPr>
          <p:cNvSpPr/>
          <p:nvPr/>
        </p:nvSpPr>
        <p:spPr>
          <a:xfrm>
            <a:off x="422097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59499634-3EE7-104C-9B53-5E95E2C36407}"/>
              </a:ext>
            </a:extLst>
          </p:cNvPr>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664899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 Reminder</a:t>
            </a:r>
          </a:p>
        </p:txBody>
      </p:sp>
      <p:sp>
        <p:nvSpPr>
          <p:cNvPr id="3" name="Content Placeholder 2"/>
          <p:cNvSpPr>
            <a:spLocks noGrp="1"/>
          </p:cNvSpPr>
          <p:nvPr>
            <p:ph idx="1"/>
          </p:nvPr>
        </p:nvSpPr>
        <p:spPr/>
        <p:txBody>
          <a:bodyPr/>
          <a:lstStyle/>
          <a:p>
            <a:r>
              <a:rPr lang="en-US" dirty="0"/>
              <a:t>Sign up for individual presentations</a:t>
            </a:r>
          </a:p>
          <a:p>
            <a:pPr lvl="1"/>
            <a:r>
              <a:rPr lang="en-US" dirty="0"/>
              <a:t>Great ideas so far!</a:t>
            </a:r>
          </a:p>
          <a:p>
            <a:pPr lvl="1"/>
            <a:r>
              <a:rPr lang="en-US" dirty="0"/>
              <a:t>5 slots still open, 2 disappear September 10th</a:t>
            </a:r>
          </a:p>
          <a:p>
            <a:pPr lvl="1"/>
            <a:r>
              <a:rPr lang="en-US" dirty="0"/>
              <a:t>Worth 10 point</a:t>
            </a:r>
          </a:p>
          <a:p>
            <a:pPr lvl="1"/>
            <a:r>
              <a:rPr lang="en-US" dirty="0"/>
              <a:t>Send course staff email</a:t>
            </a:r>
          </a:p>
          <a:p>
            <a:pPr lvl="1"/>
            <a:endParaRPr lang="en-US" dirty="0"/>
          </a:p>
          <a:p>
            <a:r>
              <a:rPr lang="en-US" dirty="0"/>
              <a:t>Email all the course staff, you’ll get a quicker response</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8CA0E93-51DD-3540-9D36-A9EAB77AD9B1}"/>
              </a:ext>
            </a:extLst>
          </p:cNvPr>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1596292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40730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a:extLst>
              <a:ext uri="{FF2B5EF4-FFF2-40B4-BE49-F238E27FC236}">
                <a16:creationId xmlns:a16="http://schemas.microsoft.com/office/drawing/2014/main" id="{6F8553DC-3AB0-BE4E-8363-E96DCA6E695C}"/>
              </a:ext>
            </a:extLst>
          </p:cNvPr>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Movie Group Project Overview</a:t>
            </a:r>
          </a:p>
        </p:txBody>
      </p:sp>
      <p:sp>
        <p:nvSpPr>
          <p:cNvPr id="3" name="Content Placeholder 2"/>
          <p:cNvSpPr>
            <a:spLocks noGrp="1"/>
          </p:cNvSpPr>
          <p:nvPr>
            <p:ph idx="1"/>
          </p:nvPr>
        </p:nvSpPr>
        <p:spPr/>
        <p:txBody>
          <a:bodyPr>
            <a:normAutofit lnSpcReduction="10000"/>
          </a:bodyPr>
          <a:lstStyle/>
          <a:p>
            <a:r>
              <a:rPr lang="en-US" dirty="0"/>
              <a:t>Explore computing technology portrayed, analyze course topics</a:t>
            </a:r>
          </a:p>
          <a:p>
            <a:r>
              <a:rPr lang="en-US" dirty="0"/>
              <a:t>Project Web Site</a:t>
            </a:r>
          </a:p>
          <a:p>
            <a:pPr lvl="1"/>
            <a:r>
              <a:rPr lang="en-US" dirty="0"/>
              <a:t>Analyze subject from the prospective of each topic covered in class</a:t>
            </a:r>
          </a:p>
          <a:p>
            <a:pPr lvl="1"/>
            <a:r>
              <a:rPr lang="en-US" dirty="0"/>
              <a:t>Critical Thinking, Ethics, and Professional Ethics are analysis tools, not topics</a:t>
            </a:r>
          </a:p>
          <a:p>
            <a:r>
              <a:rPr lang="en-US" dirty="0"/>
              <a:t>Presentation</a:t>
            </a:r>
          </a:p>
          <a:p>
            <a:pPr lvl="1"/>
            <a:r>
              <a:rPr lang="en-US" dirty="0"/>
              <a:t>Give arguments for most salient conclusions drawn</a:t>
            </a:r>
          </a:p>
          <a:p>
            <a:pPr marL="0" indent="0">
              <a:buNone/>
            </a:pPr>
            <a:endParaRPr lang="en-US" dirty="0"/>
          </a:p>
          <a:p>
            <a:pPr marL="0" indent="0" algn="ctr">
              <a:buNone/>
            </a:pPr>
            <a:r>
              <a:rPr lang="en-US" dirty="0"/>
              <a:t>We will review group project details at end of class time permitting</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C7FD0239-F4E6-F840-8D84-F8B6AE2E3F9F}"/>
              </a:ext>
            </a:extLst>
          </p:cNvPr>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675164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36118"/>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a:extLst>
              <a:ext uri="{FF2B5EF4-FFF2-40B4-BE49-F238E27FC236}">
                <a16:creationId xmlns:a16="http://schemas.microsoft.com/office/drawing/2014/main" id="{5B7E2012-235F-5B49-927B-5D84A127F38D}"/>
              </a:ext>
            </a:extLst>
          </p:cNvPr>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259336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2020 Keith A. Pray</a:t>
            </a:r>
            <a:endParaRPr lang="en-US"/>
          </a:p>
        </p:txBody>
      </p:sp>
      <p:pic>
        <p:nvPicPr>
          <p:cNvPr id="3" name="Picture 2"/>
          <p:cNvPicPr>
            <a:picLocks noChangeAspect="1"/>
          </p:cNvPicPr>
          <p:nvPr/>
        </p:nvPicPr>
        <p:blipFill>
          <a:blip r:embed="rId3"/>
          <a:stretch>
            <a:fillRect/>
          </a:stretch>
        </p:blipFill>
        <p:spPr>
          <a:xfrm>
            <a:off x="1096768" y="347993"/>
            <a:ext cx="6950465" cy="4759557"/>
          </a:xfrm>
          <a:prstGeom prst="rect">
            <a:avLst/>
          </a:prstGeom>
        </p:spPr>
      </p:pic>
      <p:sp>
        <p:nvSpPr>
          <p:cNvPr id="2" name="Slide Number Placeholder 1">
            <a:extLst>
              <a:ext uri="{FF2B5EF4-FFF2-40B4-BE49-F238E27FC236}">
                <a16:creationId xmlns:a16="http://schemas.microsoft.com/office/drawing/2014/main" id="{01F12BFC-9147-5C43-8DAD-3679ED5F1096}"/>
              </a:ext>
            </a:extLst>
          </p:cNvPr>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1681759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fontScale="85000" lnSpcReduction="20000"/>
          </a:bodyPr>
          <a:lstStyle/>
          <a:p>
            <a:r>
              <a:rPr lang="en-US" dirty="0"/>
              <a:t>pp. 54 Self driving car would change example scenario a lot</a:t>
            </a:r>
          </a:p>
          <a:p>
            <a:r>
              <a:rPr lang="en-US" dirty="0"/>
              <a:t>pp. 56 Does mention of Hitler invalidate the argument? - Mike Godwin</a:t>
            </a:r>
          </a:p>
          <a:p>
            <a:r>
              <a:rPr lang="en-US" dirty="0"/>
              <a:t>pp. 57 “Instincts were learned…”?</a:t>
            </a:r>
          </a:p>
          <a:p>
            <a:r>
              <a:rPr lang="en-US" dirty="0"/>
              <a:t>pp. 59 many/any fallacy not mentioned in Appendix B</a:t>
            </a:r>
          </a:p>
          <a:p>
            <a:r>
              <a:rPr lang="en-US" dirty="0"/>
              <a:t>pp. 65 There’s no expectation the doctor’s practice would suffer?</a:t>
            </a:r>
          </a:p>
          <a:p>
            <a:r>
              <a:rPr lang="en-US" dirty="0"/>
              <a:t>pp. 69 Is it easier for CS type to use 2</a:t>
            </a:r>
            <a:r>
              <a:rPr lang="en-US" baseline="30000" dirty="0"/>
              <a:t>nd</a:t>
            </a:r>
            <a:r>
              <a:rPr lang="en-US" dirty="0"/>
              <a:t> Categorical Imperative formulation? Am I generalizing or biased for asking?</a:t>
            </a:r>
          </a:p>
          <a:p>
            <a:r>
              <a:rPr lang="en-US" dirty="0"/>
              <a:t>pp. 79 Insurance companies do it, should they?</a:t>
            </a:r>
          </a:p>
        </p:txBody>
      </p:sp>
      <p:sp>
        <p:nvSpPr>
          <p:cNvPr id="11" name="Content Placeholder 10"/>
          <p:cNvSpPr>
            <a:spLocks noGrp="1"/>
          </p:cNvSpPr>
          <p:nvPr>
            <p:ph sz="half" idx="2"/>
          </p:nvPr>
        </p:nvSpPr>
        <p:spPr/>
        <p:txBody>
          <a:bodyPr>
            <a:normAutofit fontScale="85000" lnSpcReduction="20000"/>
          </a:bodyPr>
          <a:lstStyle/>
          <a:p>
            <a:r>
              <a:rPr lang="en-US" dirty="0"/>
              <a:t>pp. 84 Convenience stores rent DVDs?</a:t>
            </a:r>
          </a:p>
          <a:p>
            <a:r>
              <a:rPr lang="en-US" dirty="0"/>
              <a:t>pp. 92 Case 3 against: minors vs adults, help and education vs. punishment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061416B3-F77C-F042-860B-D4C078A238AB}"/>
              </a:ext>
            </a:extLst>
          </p:cNvPr>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2108164129"/>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24666</TotalTime>
  <Words>1808</Words>
  <Application>Microsoft Macintosh PowerPoint</Application>
  <PresentationFormat>On-screen Show (16:9)</PresentationFormat>
  <Paragraphs>288</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ＭＳ Ｐゴシック</vt:lpstr>
      <vt:lpstr>Arial</vt:lpstr>
      <vt:lpstr>Calibri</vt:lpstr>
      <vt:lpstr>Cambria</vt:lpstr>
      <vt:lpstr>Wingdings</vt:lpstr>
      <vt:lpstr>Red Radial 16x9</vt:lpstr>
      <vt:lpstr>Class 3 Ethics</vt:lpstr>
      <vt:lpstr>what works well Online With Zoom</vt:lpstr>
      <vt:lpstr>PowerPoint Presentation</vt:lpstr>
      <vt:lpstr>Logistics Reminder</vt:lpstr>
      <vt:lpstr>Overview</vt:lpstr>
      <vt:lpstr>Movie Group Project Overview</vt:lpstr>
      <vt:lpstr>Overview</vt:lpstr>
      <vt:lpstr>PowerPoint Presentation</vt:lpstr>
      <vt:lpstr>My Reading Notes</vt:lpstr>
      <vt:lpstr>Overview</vt:lpstr>
      <vt:lpstr>Clarifying Points</vt:lpstr>
      <vt:lpstr>Ethics Vocabulary</vt:lpstr>
      <vt:lpstr>Ethics Vocabulary</vt:lpstr>
      <vt:lpstr>Ethics Vocabulary</vt:lpstr>
      <vt:lpstr>Ethics Vocabulary</vt:lpstr>
      <vt:lpstr>Ethics Vocabulary</vt:lpstr>
      <vt:lpstr>Group Quiz Scenario 4 in Section 2.1.2</vt:lpstr>
      <vt:lpstr>Overview</vt:lpstr>
      <vt:lpstr>Assignment</vt:lpstr>
      <vt:lpstr>Class 3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235</cp:revision>
  <dcterms:created xsi:type="dcterms:W3CDTF">2014-08-25T02:19:16Z</dcterms:created>
  <dcterms:modified xsi:type="dcterms:W3CDTF">2021-09-06T13:54:13Z</dcterms:modified>
</cp:coreProperties>
</file>