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608" r:id="rId3"/>
    <p:sldId id="672" r:id="rId4"/>
    <p:sldId id="641" r:id="rId5"/>
    <p:sldId id="272" r:id="rId6"/>
    <p:sldId id="674" r:id="rId7"/>
    <p:sldId id="268" r:id="rId8"/>
    <p:sldId id="271" r:id="rId9"/>
    <p:sldId id="270" r:id="rId10"/>
    <p:sldId id="675" r:id="rId11"/>
    <p:sldId id="274" r:id="rId12"/>
    <p:sldId id="267" r:id="rId13"/>
    <p:sldId id="273" r:id="rId14"/>
    <p:sldId id="664" r:id="rId15"/>
    <p:sldId id="673" r:id="rId16"/>
    <p:sldId id="609" r:id="rId17"/>
    <p:sldId id="610"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98F9A86-2207-8D41-84E7-02269C5F353F}">
          <p14:sldIdLst>
            <p14:sldId id="256"/>
            <p14:sldId id="608"/>
            <p14:sldId id="672"/>
            <p14:sldId id="641"/>
            <p14:sldId id="272"/>
          </p14:sldIdLst>
        </p14:section>
        <p14:section name="Students" id="{98A4CB69-D533-B044-959E-70CE1E65BA60}">
          <p14:sldIdLst>
            <p14:sldId id="674"/>
            <p14:sldId id="268"/>
            <p14:sldId id="271"/>
            <p14:sldId id="270"/>
            <p14:sldId id="675"/>
            <p14:sldId id="274"/>
            <p14:sldId id="267"/>
            <p14:sldId id="273"/>
          </p14:sldIdLst>
        </p14:section>
        <p14:section name="Common" id="{52F535B8-693D-D148-93BE-0078B2A61C27}">
          <p14:sldIdLst>
            <p14:sldId id="664"/>
            <p14:sldId id="673"/>
            <p14:sldId id="609"/>
            <p14:sldId id="610"/>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97" autoAdjust="0"/>
    <p:restoredTop sz="79258" autoAdjust="0"/>
  </p:normalViewPr>
  <p:slideViewPr>
    <p:cSldViewPr snapToGrid="0" snapToObjects="1">
      <p:cViewPr varScale="1">
        <p:scale>
          <a:sx n="132" d="100"/>
          <a:sy n="132" d="100"/>
        </p:scale>
        <p:origin x="176" y="176"/>
      </p:cViewPr>
      <p:guideLst>
        <p:guide orient="horz" pos="162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5/13/21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5/13/21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Similar to how humans can process the world and make judgments about it:</a:t>
            </a:r>
          </a:p>
          <a:p>
            <a:endParaRPr lang="en-US" dirty="0"/>
          </a:p>
          <a:p>
            <a:r>
              <a:rPr lang="en-US" dirty="0"/>
              <a:t>Self learning robots are designed to self adjust their own heuristics to better perform their intended goal,</a:t>
            </a:r>
          </a:p>
          <a:p>
            <a:endParaRPr lang="en-US" dirty="0"/>
          </a:p>
          <a:p>
            <a:r>
              <a:rPr lang="en-US" dirty="0"/>
              <a:t>And discover the regularities in their environment. </a:t>
            </a:r>
          </a:p>
          <a:p>
            <a:endParaRPr lang="en-US" dirty="0"/>
          </a:p>
          <a:p>
            <a:r>
              <a:rPr lang="en-US" dirty="0"/>
              <a:t>Ideally, the environment is as close to, if not the real environment they were going to be </a:t>
            </a:r>
            <a:r>
              <a:rPr lang="en-US" dirty="0" err="1"/>
              <a:t>splace</a:t>
            </a:r>
            <a:r>
              <a:rPr lang="en-US" dirty="0"/>
              <a:t> in. </a:t>
            </a:r>
          </a:p>
          <a:p>
            <a:endParaRPr lang="en-US" dirty="0"/>
          </a:p>
          <a:p>
            <a:r>
              <a:rPr lang="en-US" dirty="0"/>
              <a:t>Because we allow them to define there </a:t>
            </a:r>
            <a:r>
              <a:rPr lang="en-US" dirty="0" err="1"/>
              <a:t>hurietsics</a:t>
            </a:r>
            <a:r>
              <a:rPr lang="en-US" dirty="0"/>
              <a:t> and learn on their own, there is no way for the manufactures, programmer or the people purchasing the product from having complete certainty that the robot they buy, will work 100 percent of the time.</a:t>
            </a:r>
          </a:p>
          <a:p>
            <a:endParaRPr lang="en-US" dirty="0"/>
          </a:p>
          <a:p>
            <a:r>
              <a:rPr lang="en-US" dirty="0"/>
              <a:t>To give an example of the process that underlie self learning robots, lets consider robotics in a military application.</a:t>
            </a:r>
          </a:p>
          <a:p>
            <a:endParaRPr lang="en-US" dirty="0"/>
          </a:p>
          <a:p>
            <a:r>
              <a:rPr lang="en-US" dirty="0" err="1"/>
              <a:t>Reasearchers</a:t>
            </a:r>
            <a:r>
              <a:rPr lang="en-US" dirty="0"/>
              <a:t> are developing robotics </a:t>
            </a:r>
            <a:r>
              <a:rPr lang="en-US" dirty="0" err="1"/>
              <a:t>soilders</a:t>
            </a:r>
            <a:r>
              <a:rPr lang="en-US" dirty="0"/>
              <a:t> to go out into the battle field. One decision that robots have to make is allow the enemy to surrender, and be able to recognize the gestures associated with surrender. However, there are small </a:t>
            </a:r>
            <a:r>
              <a:rPr lang="en-US" dirty="0" err="1"/>
              <a:t>suttle</a:t>
            </a:r>
            <a:r>
              <a:rPr lang="en-US" dirty="0"/>
              <a:t> things in the way humans express emotions, and thus, can lead to issues with making that last call. </a:t>
            </a:r>
          </a:p>
          <a:p>
            <a:endParaRPr lang="en-US" dirty="0"/>
          </a:p>
          <a:p>
            <a:r>
              <a:rPr lang="en-US" dirty="0"/>
              <a:t>Robots like these could “accidentally” kill surrendered </a:t>
            </a:r>
            <a:r>
              <a:rPr lang="en-US" dirty="0" err="1"/>
              <a:t>soilders</a:t>
            </a:r>
            <a:r>
              <a:rPr lang="en-US" dirty="0"/>
              <a:t>. </a:t>
            </a:r>
          </a:p>
          <a:p>
            <a:endParaRPr lang="en-US" dirty="0"/>
          </a:p>
          <a:p>
            <a:r>
              <a:rPr lang="en-US" dirty="0"/>
              <a:t>How do we handle situations such as these? </a:t>
            </a:r>
          </a:p>
          <a:p>
            <a:endParaRPr lang="en-US" dirty="0"/>
          </a:p>
          <a:p>
            <a:r>
              <a:rPr lang="en-US" dirty="0"/>
              <a:t>Lets go back full circle.</a:t>
            </a:r>
          </a:p>
          <a:p>
            <a:endParaRPr lang="en-US" dirty="0"/>
          </a:p>
          <a:p>
            <a:r>
              <a:rPr lang="en-US" dirty="0"/>
              <a:t>Next </a:t>
            </a:r>
            <a:r>
              <a:rPr lang="en-US" dirty="0" err="1"/>
              <a:t>Sldie</a:t>
            </a:r>
            <a:endParaRPr lang="en-US" dirty="0"/>
          </a:p>
          <a:p>
            <a:endParaRPr lang="en-US" dirty="0"/>
          </a:p>
          <a:p>
            <a:endParaRPr lang="en-US" dirty="0"/>
          </a:p>
          <a:p>
            <a:endParaRPr lang="en-US" dirty="0"/>
          </a:p>
          <a:p>
            <a:r>
              <a:rPr lang="en-US" dirty="0"/>
              <a:t>Next Slide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84431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anyway to prevent harmful robots from existing, while allowing them the ability to make smart decisions?</a:t>
            </a:r>
          </a:p>
          <a:p>
            <a:endParaRPr lang="en-US" dirty="0"/>
          </a:p>
          <a:p>
            <a:r>
              <a:rPr lang="en-US" dirty="0"/>
              <a:t>In trying to answer that question, much like in life, there are always two possibilities:</a:t>
            </a:r>
          </a:p>
          <a:p>
            <a:r>
              <a:rPr lang="en-US" dirty="0"/>
              <a:t>	Robots can be used to assisted and help humanity, and learn the right things needed to do so.</a:t>
            </a:r>
          </a:p>
          <a:p>
            <a:r>
              <a:rPr lang="en-US" dirty="0"/>
              <a:t>	On the other hand, they can learn from their experience to be destructive, harming 	innocent people.</a:t>
            </a:r>
          </a:p>
          <a:p>
            <a:endParaRPr lang="en-US" dirty="0"/>
          </a:p>
          <a:p>
            <a:r>
              <a:rPr lang="en-US" dirty="0"/>
              <a:t>	As a robotics engineer, that is what I fear most.</a:t>
            </a:r>
          </a:p>
          <a:p>
            <a:endParaRPr lang="en-US" dirty="0"/>
          </a:p>
          <a:p>
            <a:r>
              <a:rPr lang="en-US" dirty="0"/>
              <a:t>	Thank you. </a:t>
            </a:r>
          </a:p>
          <a:p>
            <a:endParaRPr lang="en-US" dirty="0"/>
          </a:p>
          <a:p>
            <a:r>
              <a:rPr lang="en-US" dirty="0"/>
              <a:t>	Is there any question?</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717621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137186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41012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pPr eaLnBrk="1" hangingPunct="1"/>
            <a:endParaRPr lang="en-US" b="1"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Why Electronic Voting is a BAD Idea – </a:t>
            </a:r>
            <a:r>
              <a:rPr lang="en-US" b="1" baseline="0" dirty="0" err="1">
                <a:latin typeface="Arial" pitchFamily="-109" charset="0"/>
                <a:ea typeface="ＭＳ Ｐゴシック" pitchFamily="-109" charset="-128"/>
                <a:cs typeface="ＭＳ Ｐゴシック" pitchFamily="-109" charset="-128"/>
              </a:rPr>
              <a:t>Computerphile</a:t>
            </a:r>
            <a:r>
              <a:rPr lang="en-US" b="1" baseline="0" dirty="0">
                <a:latin typeface="Arial" pitchFamily="-109" charset="0"/>
                <a:ea typeface="ＭＳ Ｐゴシック" pitchFamily="-109" charset="-128"/>
                <a:cs typeface="ＭＳ Ｐゴシック" pitchFamily="-109" charset="-128"/>
              </a:rPr>
              <a:t> (Tom Scott) (8:20)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eaLnBrk="1" hangingPunct="1"/>
            <a:endParaRPr lang="en-US" b="1" baseline="0" dirty="0">
              <a:latin typeface="Arial" pitchFamily="-109" charset="0"/>
              <a:ea typeface="ＭＳ Ｐゴシック" pitchFamily="-109" charset="-128"/>
              <a:cs typeface="ＭＳ Ｐゴシック" pitchFamily="-109" charset="-128"/>
            </a:endParaRPr>
          </a:p>
          <a:p>
            <a:pPr eaLnBrk="1" hangingPunct="1"/>
            <a:r>
              <a:rPr lang="en-US" b="1" baseline="0" dirty="0">
                <a:latin typeface="Arial" pitchFamily="-109" charset="0"/>
                <a:ea typeface="ＭＳ Ｐゴシック" pitchFamily="-109" charset="-128"/>
                <a:cs typeface="ＭＳ Ｐゴシック" pitchFamily="-109" charset="-128"/>
              </a:rPr>
              <a:t>Last Week tonight with John Oliver – Patriot Act, Edward Snowden (33:14)</a:t>
            </a:r>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www.upworthy.com</a:t>
            </a:r>
            <a:r>
              <a:rPr lang="en-US" sz="1200" kern="1200" dirty="0">
                <a:solidFill>
                  <a:schemeClr val="tx1"/>
                </a:solidFill>
                <a:latin typeface="+mn-lt"/>
                <a:ea typeface="+mn-ea"/>
                <a:cs typeface="+mn-cs"/>
              </a:rPr>
              <a:t>/john-oliver-flew-10-hours-to-russia-to-interview-edward-snowden-and-get-him-on-record?c=ufb1</a:t>
            </a:r>
          </a:p>
          <a:p>
            <a:endParaRPr lang="en-US"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Weird Al – It’s All About The Pentiums (3:34)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=qpMvS1Q1sos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Tie into Ray </a:t>
            </a:r>
            <a:r>
              <a:rPr lang="en-US" b="0" dirty="0" err="1">
                <a:latin typeface="Arial" pitchFamily="-109" charset="0"/>
                <a:ea typeface="ＭＳ Ｐゴシック" pitchFamily="-109" charset="-128"/>
                <a:cs typeface="ＭＳ Ｐゴシック" pitchFamily="-109" charset="-128"/>
              </a:rPr>
              <a:t>Kurzweil</a:t>
            </a:r>
            <a:r>
              <a:rPr lang="en-US" b="0" dirty="0">
                <a:latin typeface="Arial" pitchFamily="-109" charset="0"/>
                <a:ea typeface="ＭＳ Ｐゴシック" pitchFamily="-109" charset="-128"/>
                <a:cs typeface="ＭＳ Ｐゴシック" pitchFamily="-109" charset="-128"/>
              </a:rPr>
              <a:t>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p>
          <a:p>
            <a:r>
              <a:rPr lang="en-US" b="1" baseline="0" dirty="0">
                <a:latin typeface="Arial" pitchFamily="-109" charset="0"/>
                <a:ea typeface="ＭＳ Ｐゴシック" pitchFamily="-109" charset="-128"/>
                <a:cs typeface="ＭＳ Ｐゴシック" pitchFamily="-109" charset="-128"/>
              </a:rPr>
              <a:t>Weird Al – White and Nerdy (2:50)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=N9qYF9DZPdw</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60636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pPr eaLnBrk="1" hangingPunct="1"/>
            <a:endParaRPr lang="en-US" b="1"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Why Electronic Voting is a BAD Idea – </a:t>
            </a:r>
            <a:r>
              <a:rPr lang="en-US" b="1" baseline="0" dirty="0" err="1">
                <a:latin typeface="Arial" pitchFamily="-109" charset="0"/>
                <a:ea typeface="ＭＳ Ｐゴシック" pitchFamily="-109" charset="-128"/>
                <a:cs typeface="ＭＳ Ｐゴシック" pitchFamily="-109" charset="-128"/>
              </a:rPr>
              <a:t>Computerphile</a:t>
            </a:r>
            <a:r>
              <a:rPr lang="en-US" b="1" baseline="0" dirty="0">
                <a:latin typeface="Arial" pitchFamily="-109" charset="0"/>
                <a:ea typeface="ＭＳ Ｐゴシック" pitchFamily="-109" charset="-128"/>
                <a:cs typeface="ＭＳ Ｐゴシック" pitchFamily="-109" charset="-128"/>
              </a:rPr>
              <a:t> (Tom Scott) (8:20)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eaLnBrk="1" hangingPunct="1"/>
            <a:endParaRPr lang="en-US" b="1" baseline="0" dirty="0">
              <a:latin typeface="Arial" pitchFamily="-109" charset="0"/>
              <a:ea typeface="ＭＳ Ｐゴシック" pitchFamily="-109" charset="-128"/>
              <a:cs typeface="ＭＳ Ｐゴシック" pitchFamily="-109" charset="-128"/>
            </a:endParaRPr>
          </a:p>
          <a:p>
            <a:pPr eaLnBrk="1" hangingPunct="1"/>
            <a:r>
              <a:rPr lang="en-US" b="1" baseline="0" dirty="0">
                <a:latin typeface="Arial" pitchFamily="-109" charset="0"/>
                <a:ea typeface="ＭＳ Ｐゴシック" pitchFamily="-109" charset="-128"/>
                <a:cs typeface="ＭＳ Ｐゴシック" pitchFamily="-109" charset="-128"/>
              </a:rPr>
              <a:t>Last Week tonight with John Oliver – Patriot Act, Edward Snowden (33:14)</a:t>
            </a:r>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www.upworthy.com</a:t>
            </a:r>
            <a:r>
              <a:rPr lang="en-US" sz="1200" kern="1200" dirty="0">
                <a:solidFill>
                  <a:schemeClr val="tx1"/>
                </a:solidFill>
                <a:latin typeface="+mn-lt"/>
                <a:ea typeface="+mn-ea"/>
                <a:cs typeface="+mn-cs"/>
              </a:rPr>
              <a:t>/john-oliver-flew-10-hours-to-russia-to-interview-edward-snowden-and-get-him-on-record?c=ufb1</a:t>
            </a:r>
          </a:p>
          <a:p>
            <a:endParaRPr lang="en-US"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Weird Al – It’s All About The Pentiums (3:34)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=qpMvS1Q1sos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Tie into Ray </a:t>
            </a:r>
            <a:r>
              <a:rPr lang="en-US" b="0" dirty="0" err="1">
                <a:latin typeface="Arial" pitchFamily="-109" charset="0"/>
                <a:ea typeface="ＭＳ Ｐゴシック" pitchFamily="-109" charset="-128"/>
                <a:cs typeface="ＭＳ Ｐゴシック" pitchFamily="-109" charset="-128"/>
              </a:rPr>
              <a:t>Kurzweil</a:t>
            </a:r>
            <a:r>
              <a:rPr lang="en-US" b="0" dirty="0">
                <a:latin typeface="Arial" pitchFamily="-109" charset="0"/>
                <a:ea typeface="ＭＳ Ｐゴシック" pitchFamily="-109" charset="-128"/>
                <a:cs typeface="ＭＳ Ｐゴシック" pitchFamily="-109" charset="-128"/>
              </a:rPr>
              <a:t>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p>
          <a:p>
            <a:r>
              <a:rPr lang="en-US" b="1" baseline="0" dirty="0">
                <a:latin typeface="Arial" pitchFamily="-109" charset="0"/>
                <a:ea typeface="ＭＳ Ｐゴシック" pitchFamily="-109" charset="-128"/>
                <a:cs typeface="ＭＳ Ｐゴシック" pitchFamily="-109" charset="-128"/>
              </a:rPr>
              <a:t>Weird Al – White and Nerdy (2:50)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=N9qYF9DZPdw</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36680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Last Accessed 2018-10-04</a:t>
            </a:r>
          </a:p>
          <a:p>
            <a:endParaRPr lang="en-US" dirty="0"/>
          </a:p>
          <a:p>
            <a:r>
              <a:rPr lang="en-US" dirty="0"/>
              <a:t>TOOD: Add to first day slides.</a:t>
            </a:r>
          </a:p>
          <a:p>
            <a:r>
              <a:rPr lang="en-US" dirty="0"/>
              <a:t>Emacs – psychoanalyze-pinhead</a:t>
            </a:r>
          </a:p>
          <a:p>
            <a:pPr lvl="1"/>
            <a:r>
              <a:rPr lang="en-US" dirty="0"/>
              <a:t>doctor (implementation of ELIZA)</a:t>
            </a:r>
          </a:p>
          <a:p>
            <a:pPr lvl="1"/>
            <a:r>
              <a:rPr lang="en-US" dirty="0"/>
              <a:t>yow (quotes from Zippy the Pinhead </a:t>
            </a:r>
            <a:r>
              <a:rPr lang="en-US" dirty="0" err="1"/>
              <a:t>zippythepinhead.com</a:t>
            </a:r>
            <a:r>
              <a:rPr lang="en-US" dirty="0"/>
              <a:t>)</a:t>
            </a: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781688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r>
              <a:rPr lang="en-US" dirty="0" err="1"/>
              <a:t>Spyce</a:t>
            </a:r>
            <a:r>
              <a:rPr lang="en-US" dirty="0"/>
              <a:t> image: https://</a:t>
            </a:r>
            <a:r>
              <a:rPr lang="en-US" dirty="0" err="1"/>
              <a:t>www.engadget.com</a:t>
            </a:r>
            <a:r>
              <a:rPr lang="en-US" dirty="0"/>
              <a:t>/2018/05/04/</a:t>
            </a:r>
            <a:r>
              <a:rPr lang="en-US" dirty="0" err="1"/>
              <a:t>boston</a:t>
            </a:r>
            <a:r>
              <a:rPr lang="en-US" dirty="0"/>
              <a:t>-robotic-kitchen-</a:t>
            </a:r>
            <a:r>
              <a:rPr lang="en-US" dirty="0" err="1"/>
              <a:t>spyce</a:t>
            </a:r>
            <a:r>
              <a:rPr lang="en-US" dirty="0"/>
              <a:t>/ , 2018-05-04</a:t>
            </a:r>
          </a:p>
          <a:p>
            <a:endParaRPr lang="en-US" dirty="0"/>
          </a:p>
          <a:p>
            <a:r>
              <a:rPr lang="en-US" dirty="0"/>
              <a:t>Coders Programming Themselves Out of a Job image: Gabrielle Lurie, Reuters (date unknown)</a:t>
            </a:r>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91745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45394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87953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2062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grew up hearing about the terminator, without ever having seen the movie. I don’t know anything about the plot aside from one thing:</a:t>
            </a:r>
          </a:p>
          <a:p>
            <a:endParaRPr lang="en-US" dirty="0"/>
          </a:p>
          <a:p>
            <a:r>
              <a:rPr lang="en-US" dirty="0"/>
              <a:t>A robot is attempting to kill someone. My job today is to see if we can prevent such an incident.</a:t>
            </a:r>
          </a:p>
          <a:p>
            <a:endParaRPr lang="en-US" dirty="0"/>
          </a:p>
          <a:p>
            <a:r>
              <a:rPr lang="en-US" dirty="0"/>
              <a:t>I am Hoang. </a:t>
            </a:r>
          </a:p>
          <a:p>
            <a:r>
              <a:rPr lang="en-US" dirty="0"/>
              <a:t>And, lets try to prevent a terminator.</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1197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stop the Schwarzenegger from coming about, why not just stop the creation of robotics altogether?</a:t>
            </a:r>
          </a:p>
          <a:p>
            <a:r>
              <a:rPr lang="en-US" dirty="0"/>
              <a:t>Well….</a:t>
            </a:r>
          </a:p>
          <a:p>
            <a:r>
              <a:rPr lang="en-US" dirty="0"/>
              <a:t>	If we look at the automation industry,</a:t>
            </a:r>
          </a:p>
          <a:p>
            <a:r>
              <a:rPr lang="en-US" dirty="0"/>
              <a:t>	Robots have been proven to increase the efficacy for manufacturing facilities, and reduce errors. </a:t>
            </a:r>
          </a:p>
          <a:p>
            <a:endParaRPr lang="en-US" dirty="0"/>
          </a:p>
          <a:p>
            <a:r>
              <a:rPr lang="en-US" dirty="0"/>
              <a:t>	For example, robots introduced in a California facility were able to ship 30% to 50% of the items within half 	the time of what it takes for a human worker.</a:t>
            </a:r>
          </a:p>
          <a:p>
            <a:endParaRPr lang="en-US" dirty="0"/>
          </a:p>
          <a:p>
            <a:r>
              <a:rPr lang="en-US" dirty="0"/>
              <a:t>	Here is another example</a:t>
            </a:r>
          </a:p>
          <a:p>
            <a:r>
              <a:rPr lang="en-US" dirty="0"/>
              <a:t>	at a phone manufacturing company, robots were able to do the work of 10x the human 	labor, increase 	annual production from 8000 to 21,000 phones, and reduce </a:t>
            </a:r>
            <a:r>
              <a:rPr lang="en-US" dirty="0" err="1"/>
              <a:t>manufacting</a:t>
            </a:r>
            <a:r>
              <a:rPr lang="en-US" dirty="0"/>
              <a:t> errors from 25 	percent to 5.</a:t>
            </a:r>
          </a:p>
          <a:p>
            <a:endParaRPr lang="en-US" dirty="0"/>
          </a:p>
          <a:p>
            <a:r>
              <a:rPr lang="en-US" dirty="0"/>
              <a:t>	Its these factors and more that help make them able to increase sales and profits</a:t>
            </a:r>
          </a:p>
          <a:p>
            <a:r>
              <a:rPr lang="en-US" dirty="0"/>
              <a:t>	Here is a quick example. After introducing Kiki, and swarm-based robotics system, enhanced sales from 71 million dollars in 2004, to 89 billion in 2014.</a:t>
            </a:r>
          </a:p>
          <a:p>
            <a:endParaRPr lang="en-US" dirty="0"/>
          </a:p>
          <a:p>
            <a:r>
              <a:rPr lang="en-US" dirty="0"/>
              <a:t>	Outside of automation, we see robots being used in medical care, military machinery, and simple home applications.</a:t>
            </a:r>
          </a:p>
          <a:p>
            <a:r>
              <a:rPr lang="en-US" dirty="0"/>
              <a:t>		</a:t>
            </a:r>
          </a:p>
          <a:p>
            <a:r>
              <a:rPr lang="en-US" dirty="0"/>
              <a:t>	We will ultimately have to consider the future or robotics, where there will be the social task we want to 	automate</a:t>
            </a:r>
          </a:p>
          <a:p>
            <a:endParaRPr lang="en-US" dirty="0"/>
          </a:p>
          <a:p>
            <a:r>
              <a:rPr lang="en-US" dirty="0"/>
              <a:t>	It is that idea that leads to the field  of Human Robot Interaction Research, or HRI for short.</a:t>
            </a:r>
          </a:p>
          <a:p>
            <a:endParaRPr lang="en-US" dirty="0"/>
          </a:p>
          <a:p>
            <a:r>
              <a:rPr lang="en-US" dirty="0"/>
              <a:t>NEXT :D</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82031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good as robots are, they can’t handle uncertainty, randomness.</a:t>
            </a:r>
          </a:p>
          <a:p>
            <a:endParaRPr lang="en-US" dirty="0"/>
          </a:p>
          <a:p>
            <a:r>
              <a:rPr lang="en-US" dirty="0"/>
              <a:t>If robots are introduced to random events and moments, their performance worsen.</a:t>
            </a:r>
          </a:p>
          <a:p>
            <a:endParaRPr lang="en-US" dirty="0"/>
          </a:p>
          <a:p>
            <a:r>
              <a:rPr lang="en-US" dirty="0"/>
              <a:t>To try to handle uncertainty, engineers try to incorporate heuristics, or some set of defining rules and values to help improve a robot’s evaluation of the type of event the robot is experiencing, with something that it understands</a:t>
            </a:r>
          </a:p>
          <a:p>
            <a:endParaRPr lang="en-US" dirty="0"/>
          </a:p>
          <a:p>
            <a:r>
              <a:rPr lang="en-US" dirty="0"/>
              <a:t>This is used in Googles Driverless Cars, which can use sensors to help navigate streets. </a:t>
            </a:r>
          </a:p>
          <a:p>
            <a:endParaRPr lang="en-US" dirty="0"/>
          </a:p>
          <a:p>
            <a:r>
              <a:rPr lang="en-US" dirty="0"/>
              <a:t>Within the agricultural industry, there are agriculture robots, or agbots that can learn how to treat individual plants while harvesting, watering , or planting.</a:t>
            </a:r>
          </a:p>
          <a:p>
            <a:endParaRPr lang="en-US" dirty="0"/>
          </a:p>
          <a:p>
            <a:r>
              <a:rPr lang="en-US" dirty="0"/>
              <a:t>As helpful as heuristics are, they can’t handle all the possible disturbances can appear, and thus, humans can’t completely rely on robots to perform and adjust well.</a:t>
            </a:r>
          </a:p>
          <a:p>
            <a:endParaRPr lang="en-US" dirty="0"/>
          </a:p>
          <a:p>
            <a:r>
              <a:rPr lang="en-US" dirty="0"/>
              <a:t>However, as we </a:t>
            </a:r>
            <a:r>
              <a:rPr lang="en-US" dirty="0" err="1"/>
              <a:t>devlope</a:t>
            </a:r>
            <a:r>
              <a:rPr lang="en-US" dirty="0"/>
              <a:t> robots more, we can try to rely on them more. Lets consider military development of </a:t>
            </a:r>
            <a:r>
              <a:rPr lang="en-US" dirty="0" err="1"/>
              <a:t>autonamious</a:t>
            </a:r>
            <a:r>
              <a:rPr lang="en-US" dirty="0"/>
              <a:t> weapons: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an international Herald Tribute on November 26, 2008, they quoted Ronald </a:t>
            </a:r>
            <a:r>
              <a:rPr lang="en-US" dirty="0" err="1"/>
              <a:t>Hakin</a:t>
            </a:r>
            <a:r>
              <a:rPr lang="en-US" dirty="0"/>
              <a:t>, professor at Georgia </a:t>
            </a:r>
            <a:r>
              <a:rPr lang="en-US" dirty="0" err="1"/>
              <a:t>Institude</a:t>
            </a:r>
            <a:r>
              <a:rPr lang="en-US" dirty="0"/>
              <a:t> of </a:t>
            </a:r>
            <a:r>
              <a:rPr lang="en-US" dirty="0" err="1"/>
              <a:t>Techology</a:t>
            </a:r>
            <a:r>
              <a:rPr lang="en-US" dirty="0"/>
              <a:t> in which he said the following:</a:t>
            </a:r>
          </a:p>
          <a:p>
            <a:endParaRPr lang="en-US" dirty="0"/>
          </a:p>
          <a:p>
            <a:endParaRPr lang="en-US" dirty="0"/>
          </a:p>
          <a:p>
            <a:r>
              <a:rPr lang="en-US" dirty="0"/>
              <a:t>Next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90112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ighlight>
                  <a:srgbClr val="00FF00"/>
                </a:highlight>
              </a:rPr>
              <a:t>“Quote”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highlight>
                <a:srgbClr val="00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ighlight>
                  <a:srgbClr val="00FF00"/>
                </a:highlight>
              </a:rPr>
              <a:t>He further goes on to explain that robots who can make decisions autonomously can make the decision to fire at anyone, equally.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highlight>
                <a:srgbClr val="00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is the mixture of uncertainty, as well as the multitude of ways to interpret the world, that makes self learning robots so hard to control.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Next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highlight>
                <a:srgbClr val="00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highlight>
                <a:srgbClr val="00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highlight>
                <a:srgbClr val="00FF00"/>
              </a:highlight>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65643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2021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2021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2021 Keith A. Pray</a:t>
            </a:r>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w3_0x6oaDmI" TargetMode="External"/><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hyperlink" Target="http://www.upworthy.com/john-oliver-flew-10-hours-to-russia-to-interview-edward-snowden-and-get-him-on-record?c=ufb1" TargetMode="External"/><Relationship Id="rId7" Type="http://schemas.openxmlformats.org/officeDocument/2006/relationships/hyperlink" Target="http://www.youtube.com/watch?v=7Pq-S557XQU" TargetMode="External"/><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4.xml"/><Relationship Id="rId16"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hyperlink" Target="https://ncase.me/trust/" TargetMode="External"/><Relationship Id="rId11" Type="http://schemas.openxmlformats.org/officeDocument/2006/relationships/image" Target="../media/image9.png"/><Relationship Id="rId5" Type="http://schemas.openxmlformats.org/officeDocument/2006/relationships/hyperlink" Target="https://www.youtube.com/watch?v=N9qYF9DZPdw" TargetMode="External"/><Relationship Id="rId15" Type="http://schemas.openxmlformats.org/officeDocument/2006/relationships/image" Target="../media/image13.jpeg"/><Relationship Id="rId10" Type="http://schemas.openxmlformats.org/officeDocument/2006/relationships/hyperlink" Target="http://ed.ted.com/lessons/what-orwellian-really-means-noah-tavlin" TargetMode="External"/><Relationship Id="rId4" Type="http://schemas.openxmlformats.org/officeDocument/2006/relationships/hyperlink" Target="https://www.youtube.com/watch?v=qpMvS1Q1sos" TargetMode="External"/><Relationship Id="rId9" Type="http://schemas.openxmlformats.org/officeDocument/2006/relationships/hyperlink" Target="https://www.youtube.com/watch?v=IFe9wiDfb0E&amp;feature=youtu.be" TargetMode="External"/><Relationship Id="rId1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w3_0x6oaDmI" TargetMode="External"/><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hyperlink" Target="http://www.upworthy.com/john-oliver-flew-10-hours-to-russia-to-interview-edward-snowden-and-get-him-on-record?c=ufb1" TargetMode="External"/><Relationship Id="rId7" Type="http://schemas.openxmlformats.org/officeDocument/2006/relationships/hyperlink" Target="http://www.youtube.com/watch?v=7Pq-S557XQU" TargetMode="External"/><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5.xml"/><Relationship Id="rId16"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hyperlink" Target="https://ncase.me/trust/" TargetMode="External"/><Relationship Id="rId11" Type="http://schemas.openxmlformats.org/officeDocument/2006/relationships/image" Target="../media/image9.png"/><Relationship Id="rId5" Type="http://schemas.openxmlformats.org/officeDocument/2006/relationships/hyperlink" Target="https://www.youtube.com/watch?v=N9qYF9DZPdw" TargetMode="External"/><Relationship Id="rId15" Type="http://schemas.openxmlformats.org/officeDocument/2006/relationships/image" Target="../media/image13.jpeg"/><Relationship Id="rId10" Type="http://schemas.openxmlformats.org/officeDocument/2006/relationships/hyperlink" Target="http://ed.ted.com/lessons/what-orwellian-really-means-noah-tavlin" TargetMode="External"/><Relationship Id="rId4" Type="http://schemas.openxmlformats.org/officeDocument/2006/relationships/hyperlink" Target="https://www.youtube.com/watch?v=qpMvS1Q1sos" TargetMode="External"/><Relationship Id="rId9" Type="http://schemas.openxmlformats.org/officeDocument/2006/relationships/hyperlink" Target="https://www.youtube.com/watch?v=IFe9wiDfb0E&amp;feature=youtu.be" TargetMode="External"/><Relationship Id="rId1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bbc.com/news/technology-45686890" TargetMode="External"/><Relationship Id="rId7" Type="http://schemas.openxmlformats.org/officeDocument/2006/relationships/hyperlink" Target="https://www.weforum.org/agenda/2018/07/we-know-ethics-should-inform-ai-but-which-ethics-robotics/" TargetMode="External"/><Relationship Id="rId12"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twobithistory.org/2018/08/18/ada-lovelace-note-g.html" TargetMode="External"/><Relationship Id="rId11" Type="http://schemas.openxmlformats.org/officeDocument/2006/relationships/image" Target="../media/image20.png"/><Relationship Id="rId5" Type="http://schemas.openxmlformats.org/officeDocument/2006/relationships/hyperlink" Target="http://quantifiedtoilets.com/" TargetMode="External"/><Relationship Id="rId10" Type="http://schemas.openxmlformats.org/officeDocument/2006/relationships/image" Target="../media/image19.png"/><Relationship Id="rId4" Type="http://schemas.openxmlformats.org/officeDocument/2006/relationships/hyperlink" Target="https://www.wpi.edu/news/wpi-secures-28-million-develop-smartphone-app-help-assess-health-soldiers?utm_source=WPI+Today+-+Mailing+List&amp;utm_campaign=d4d0ad465a-EMAIL_CAMPAIGN_2018_08_31_05_30_COPY_01&amp;utm_medium=email&amp;utm_term=0_31b05cbe01-d4d0ad465a-441427549" TargetMode="External"/><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www.americaninno.com/boston/bostinno-bytes/mit-born-spyce-raises-21m-series-a-to-open-new-robotic-restaurants/" TargetMode="External"/><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wsj.com/articles/berkshire-hathaways-stock-price-is-too-much-for-computers-11620168548" TargetMode="External"/><Relationship Id="rId4" Type="http://schemas.openxmlformats.org/officeDocument/2006/relationships/hyperlink" Target="https://www.theatlantic.com/technology/archive/2018/10/agents-of-automation/56879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13-14</a:t>
            </a:r>
            <a:br>
              <a:rPr lang="en-US" dirty="0"/>
            </a:br>
            <a:r>
              <a:rPr lang="en-US" dirty="0"/>
              <a:t>Last Days</a:t>
            </a:r>
          </a:p>
        </p:txBody>
      </p:sp>
      <p:sp>
        <p:nvSpPr>
          <p:cNvPr id="4" name="Footer Placeholder 3"/>
          <p:cNvSpPr>
            <a:spLocks noGrp="1"/>
          </p:cNvSpPr>
          <p:nvPr>
            <p:ph type="ftr" sz="quarter" idx="3"/>
          </p:nvPr>
        </p:nvSpPr>
        <p:spPr/>
        <p:txBody>
          <a:bodyPr/>
          <a:lstStyle/>
          <a:p>
            <a:r>
              <a:rPr lang="en-US"/>
              <a:t>© 2021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 we let them Self Learn? </a:t>
            </a:r>
          </a:p>
        </p:txBody>
      </p:sp>
      <p:sp>
        <p:nvSpPr>
          <p:cNvPr id="3" name="Content Placeholder 2"/>
          <p:cNvSpPr>
            <a:spLocks noGrp="1"/>
          </p:cNvSpPr>
          <p:nvPr>
            <p:ph sz="half" idx="1"/>
          </p:nvPr>
        </p:nvSpPr>
        <p:spPr/>
        <p:txBody>
          <a:bodyPr>
            <a:normAutofit/>
          </a:bodyPr>
          <a:lstStyle/>
          <a:p>
            <a:r>
              <a:rPr lang="en-US" dirty="0"/>
              <a:t>Self Learning Robots are designed to </a:t>
            </a:r>
          </a:p>
          <a:p>
            <a:pPr lvl="1"/>
            <a:r>
              <a:rPr lang="en-US" dirty="0"/>
              <a:t>Adjust their heuristics to better perform their intended goal</a:t>
            </a:r>
          </a:p>
          <a:p>
            <a:pPr lvl="1"/>
            <a:r>
              <a:rPr lang="en-US" dirty="0"/>
              <a:t>Discover regularities in their environment</a:t>
            </a:r>
          </a:p>
          <a:p>
            <a:r>
              <a:rPr lang="en-US" dirty="0"/>
              <a:t>There is no certainty how robots will behave within their intended operation environment</a:t>
            </a:r>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Hoang Nguyen</a:t>
            </a:r>
            <a:endParaRPr lang="en-US" sz="1400" dirty="0">
              <a:solidFill>
                <a:schemeClr val="tx1"/>
              </a:solidFill>
              <a:latin typeface="+mj-lt"/>
            </a:endParaRPr>
          </a:p>
        </p:txBody>
      </p:sp>
      <p:pic>
        <p:nvPicPr>
          <p:cNvPr id="9" name="Picture 8" descr="Diagram&#10;&#10;Description automatically generated">
            <a:extLst>
              <a:ext uri="{FF2B5EF4-FFF2-40B4-BE49-F238E27FC236}">
                <a16:creationId xmlns:a16="http://schemas.microsoft.com/office/drawing/2014/main" id="{1FCFF489-73FC-4FCA-BB58-BC345D5B7C32}"/>
              </a:ext>
            </a:extLst>
          </p:cNvPr>
          <p:cNvPicPr>
            <a:picLocks noChangeAspect="1"/>
          </p:cNvPicPr>
          <p:nvPr/>
        </p:nvPicPr>
        <p:blipFill>
          <a:blip r:embed="rId3"/>
          <a:stretch>
            <a:fillRect/>
          </a:stretch>
        </p:blipFill>
        <p:spPr>
          <a:xfrm>
            <a:off x="4724401" y="1861198"/>
            <a:ext cx="3733800" cy="2335505"/>
          </a:xfrm>
          <a:prstGeom prst="rect">
            <a:avLst/>
          </a:prstGeom>
        </p:spPr>
      </p:pic>
    </p:spTree>
    <p:extLst>
      <p:ext uri="{BB962C8B-B14F-4D97-AF65-F5344CB8AC3E}">
        <p14:creationId xmlns:p14="http://schemas.microsoft.com/office/powerpoint/2010/main" val="79933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601785"/>
            <a:ext cx="7723554" cy="4103566"/>
          </a:xfrm>
        </p:spPr>
        <p:txBody>
          <a:bodyPr anchor="ctr">
            <a:normAutofit/>
          </a:bodyPr>
          <a:lstStyle/>
          <a:p>
            <a:pPr marL="0" indent="0" algn="ctr">
              <a:buNone/>
            </a:pPr>
            <a:r>
              <a:rPr lang="en-US" sz="2400" dirty="0"/>
              <a:t>Is there anyway to </a:t>
            </a:r>
            <a:r>
              <a:rPr lang="en-US" sz="2400" b="1" i="1" dirty="0"/>
              <a:t>prevent</a:t>
            </a:r>
            <a:r>
              <a:rPr lang="en-US" sz="2400" dirty="0"/>
              <a:t> harmful robots from existing?</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Hoang Nguyen</a:t>
            </a:r>
            <a:endParaRPr lang="en-US" sz="1400" dirty="0">
              <a:solidFill>
                <a:schemeClr val="tx1"/>
              </a:solidFill>
              <a:latin typeface="+mj-lt"/>
            </a:endParaRPr>
          </a:p>
        </p:txBody>
      </p:sp>
    </p:spTree>
    <p:extLst>
      <p:ext uri="{BB962C8B-B14F-4D97-AF65-F5344CB8AC3E}">
        <p14:creationId xmlns:p14="http://schemas.microsoft.com/office/powerpoint/2010/main" val="159177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710470"/>
            <a:ext cx="7772400" cy="3352800"/>
          </a:xfrm>
        </p:spPr>
        <p:txBody>
          <a:bodyPr lIns="91440">
            <a:normAutofit fontScale="85000" lnSpcReduction="20000"/>
          </a:bodyPr>
          <a:lstStyle/>
          <a:p>
            <a:endParaRPr lang="en-US" b="0" i="0" dirty="0">
              <a:effectLst/>
              <a:latin typeface="Arial" panose="020B0604020202020204" pitchFamily="34" charset="0"/>
            </a:endParaRPr>
          </a:p>
          <a:p>
            <a:pPr marL="0" indent="0">
              <a:buNone/>
            </a:pPr>
            <a:r>
              <a:rPr lang="en-US" b="1" i="0" dirty="0">
                <a:effectLst/>
                <a:latin typeface="Arial" panose="020B0604020202020204" pitchFamily="34" charset="0"/>
              </a:rPr>
              <a:t>[1]</a:t>
            </a:r>
            <a:r>
              <a:rPr lang="en-US" b="0" i="0" dirty="0">
                <a:effectLst/>
                <a:latin typeface="Arial" panose="020B0604020202020204" pitchFamily="34" charset="0"/>
              </a:rPr>
              <a:t> </a:t>
            </a:r>
            <a:r>
              <a:rPr lang="en-US" b="0" i="0" dirty="0" err="1">
                <a:effectLst/>
                <a:latin typeface="Arial" panose="020B0604020202020204" pitchFamily="34" charset="0"/>
              </a:rPr>
              <a:t>Dethe</a:t>
            </a:r>
            <a:r>
              <a:rPr lang="en-US" b="0" i="0" dirty="0">
                <a:effectLst/>
                <a:latin typeface="Arial" panose="020B0604020202020204" pitchFamily="34" charset="0"/>
              </a:rPr>
              <a:t>, S. N., </a:t>
            </a:r>
            <a:r>
              <a:rPr lang="en-US" b="0" i="0" dirty="0" err="1">
                <a:effectLst/>
                <a:latin typeface="Arial" panose="020B0604020202020204" pitchFamily="34" charset="0"/>
              </a:rPr>
              <a:t>Shevatkar</a:t>
            </a:r>
            <a:r>
              <a:rPr lang="en-US" b="0" i="0" dirty="0">
                <a:effectLst/>
                <a:latin typeface="Arial" panose="020B0604020202020204" pitchFamily="34" charset="0"/>
              </a:rPr>
              <a:t>, V. S., &amp; </a:t>
            </a:r>
            <a:r>
              <a:rPr lang="en-US" b="0" i="0" dirty="0" err="1">
                <a:effectLst/>
                <a:latin typeface="Arial" panose="020B0604020202020204" pitchFamily="34" charset="0"/>
              </a:rPr>
              <a:t>Bijwe</a:t>
            </a:r>
            <a:r>
              <a:rPr lang="en-US" b="0" i="0" dirty="0">
                <a:effectLst/>
                <a:latin typeface="Arial" panose="020B0604020202020204" pitchFamily="34" charset="0"/>
              </a:rPr>
              <a:t>, R. P. (2011). Google driverless car. </a:t>
            </a:r>
            <a:r>
              <a:rPr lang="en-US" b="0" i="1" dirty="0">
                <a:effectLst/>
                <a:latin typeface="Arial" panose="020B0604020202020204" pitchFamily="34" charset="0"/>
              </a:rPr>
              <a:t>International Journal of Scientific Research in Science, Engineering and Technology</a:t>
            </a:r>
            <a:r>
              <a:rPr lang="en-US" b="0" i="0" dirty="0">
                <a:effectLst/>
                <a:latin typeface="Arial" panose="020B0604020202020204" pitchFamily="34" charset="0"/>
              </a:rPr>
              <a:t>, </a:t>
            </a:r>
            <a:r>
              <a:rPr lang="en-US" b="0" i="1" dirty="0">
                <a:effectLst/>
                <a:latin typeface="Arial" panose="020B0604020202020204" pitchFamily="34" charset="0"/>
              </a:rPr>
              <a:t>2</a:t>
            </a:r>
            <a:r>
              <a:rPr lang="en-US" b="0" i="0" dirty="0">
                <a:effectLst/>
                <a:latin typeface="Arial" panose="020B0604020202020204" pitchFamily="34" charset="0"/>
              </a:rPr>
              <a:t>(2), 133-137.</a:t>
            </a:r>
          </a:p>
          <a:p>
            <a:pPr marL="0" indent="0">
              <a:buNone/>
            </a:pPr>
            <a:r>
              <a:rPr lang="en-US" b="1" dirty="0">
                <a:latin typeface="Arial" panose="020B0604020202020204" pitchFamily="34" charset="0"/>
              </a:rPr>
              <a:t>[2]</a:t>
            </a:r>
            <a:r>
              <a:rPr lang="en-US" b="0" i="0" dirty="0">
                <a:effectLst/>
                <a:latin typeface="Arial" panose="020B0604020202020204" pitchFamily="34" charset="0"/>
              </a:rPr>
              <a:t>Gibson, J. (2019). Automating Agriculture: Precision Technologies, Agbots, and the Fourth Industrial Revolution. </a:t>
            </a:r>
            <a:r>
              <a:rPr lang="en-US" b="0" i="1" dirty="0">
                <a:effectLst/>
                <a:latin typeface="Arial" panose="020B0604020202020204" pitchFamily="34" charset="0"/>
              </a:rPr>
              <a:t>In Defense of Farmers: The Future of Agriculture in the Shadow of Corporate Power</a:t>
            </a:r>
            <a:r>
              <a:rPr lang="en-US" b="0" i="0" dirty="0">
                <a:effectLst/>
                <a:latin typeface="Arial" panose="020B0604020202020204" pitchFamily="34" charset="0"/>
              </a:rPr>
              <a:t>, 135-74.</a:t>
            </a:r>
          </a:p>
          <a:p>
            <a:pPr marL="0" indent="0">
              <a:buNone/>
            </a:pPr>
            <a:r>
              <a:rPr lang="en-US" b="1" dirty="0">
                <a:latin typeface="Arial" panose="020B0604020202020204" pitchFamily="34" charset="0"/>
              </a:rPr>
              <a:t>[3]</a:t>
            </a:r>
            <a:r>
              <a:rPr lang="en-US" b="0" i="0" dirty="0">
                <a:effectLst/>
                <a:latin typeface="Arial" panose="020B0604020202020204" pitchFamily="34" charset="0"/>
              </a:rPr>
              <a:t>Jain, D., &amp; Sharma, Y. (2017). Adoption of next generation robotics: A case study on Amazon. </a:t>
            </a:r>
            <a:r>
              <a:rPr lang="en-US" b="0" i="1" dirty="0" err="1">
                <a:effectLst/>
                <a:latin typeface="Arial" panose="020B0604020202020204" pitchFamily="34" charset="0"/>
              </a:rPr>
              <a:t>Perspect</a:t>
            </a:r>
            <a:r>
              <a:rPr lang="en-US" b="0" i="1" dirty="0">
                <a:effectLst/>
                <a:latin typeface="Arial" panose="020B0604020202020204" pitchFamily="34" charset="0"/>
              </a:rPr>
              <a:t>. Case Res. J</a:t>
            </a:r>
            <a:r>
              <a:rPr lang="en-US" b="0" i="0" dirty="0">
                <a:effectLst/>
                <a:latin typeface="Arial" panose="020B0604020202020204" pitchFamily="34" charset="0"/>
              </a:rPr>
              <a:t>, </a:t>
            </a:r>
            <a:r>
              <a:rPr lang="en-US" b="0" i="1" dirty="0">
                <a:effectLst/>
                <a:latin typeface="Arial" panose="020B0604020202020204" pitchFamily="34" charset="0"/>
              </a:rPr>
              <a:t>3</a:t>
            </a:r>
            <a:r>
              <a:rPr lang="en-US" b="0" i="0" dirty="0">
                <a:effectLst/>
                <a:latin typeface="Arial" panose="020B0604020202020204" pitchFamily="34" charset="0"/>
              </a:rPr>
              <a:t>, 9-23.</a:t>
            </a:r>
          </a:p>
          <a:p>
            <a:pPr marL="0" indent="0">
              <a:buNone/>
            </a:pPr>
            <a:r>
              <a:rPr lang="en-US" b="1" dirty="0">
                <a:latin typeface="Arial" panose="020B0604020202020204" pitchFamily="34" charset="0"/>
              </a:rPr>
              <a:t>[4]</a:t>
            </a:r>
            <a:r>
              <a:rPr lang="en-US" b="0" i="0" dirty="0" err="1">
                <a:effectLst/>
                <a:latin typeface="Arial" panose="020B0604020202020204" pitchFamily="34" charset="0"/>
              </a:rPr>
              <a:t>Tamburrini</a:t>
            </a:r>
            <a:r>
              <a:rPr lang="en-US" b="0" i="0" dirty="0">
                <a:effectLst/>
                <a:latin typeface="Arial" panose="020B0604020202020204" pitchFamily="34" charset="0"/>
              </a:rPr>
              <a:t>, G. (2009). Robot ethics: A view from the philosophy of science. </a:t>
            </a:r>
            <a:r>
              <a:rPr lang="en-US" b="0" i="1" dirty="0">
                <a:effectLst/>
                <a:latin typeface="Arial" panose="020B0604020202020204" pitchFamily="34" charset="0"/>
              </a:rPr>
              <a:t>Ethics and robotics</a:t>
            </a:r>
            <a:r>
              <a:rPr lang="en-US" b="0" i="0" dirty="0">
                <a:effectLst/>
                <a:latin typeface="Arial" panose="020B0604020202020204" pitchFamily="34" charset="0"/>
              </a:rPr>
              <a:t>, 11-22.</a:t>
            </a:r>
          </a:p>
          <a:p>
            <a:pPr marL="0" indent="0">
              <a:buNone/>
            </a:pPr>
            <a:r>
              <a:rPr lang="en-US" b="1" i="0" dirty="0">
                <a:effectLst/>
                <a:latin typeface="Arial" panose="020B0604020202020204" pitchFamily="34" charset="0"/>
              </a:rPr>
              <a:t>[5]</a:t>
            </a:r>
            <a:r>
              <a:rPr lang="en-US" b="0" i="0" dirty="0">
                <a:effectLst/>
                <a:latin typeface="Arial" panose="020B0604020202020204" pitchFamily="34" charset="0"/>
              </a:rPr>
              <a:t>West, D. M. (2018). </a:t>
            </a:r>
            <a:r>
              <a:rPr lang="en-US" b="0" i="1" dirty="0">
                <a:effectLst/>
                <a:latin typeface="Arial" panose="020B0604020202020204" pitchFamily="34" charset="0"/>
              </a:rPr>
              <a:t>The future of work: Robots, AI, and automation</a:t>
            </a:r>
            <a:r>
              <a:rPr lang="en-US" b="0" i="0" dirty="0">
                <a:effectLst/>
                <a:latin typeface="Arial" panose="020B0604020202020204" pitchFamily="34" charset="0"/>
              </a:rPr>
              <a:t>. Brookings Institution Press.</a:t>
            </a:r>
          </a:p>
          <a:p>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Hoang Nguyen</a:t>
            </a:r>
            <a:endParaRPr lang="en-US" sz="1400" dirty="0">
              <a:solidFill>
                <a:schemeClr val="tx1"/>
              </a:solidFill>
              <a:latin typeface="+mj-lt"/>
            </a:endParaRPr>
          </a:p>
        </p:txBody>
      </p:sp>
    </p:spTree>
    <p:extLst>
      <p:ext uri="{BB962C8B-B14F-4D97-AF65-F5344CB8AC3E}">
        <p14:creationId xmlns:p14="http://schemas.microsoft.com/office/powerpoint/2010/main" val="229971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br>
              <a:rPr lang="en-US" dirty="0"/>
            </a:br>
            <a:r>
              <a:rPr lang="en-US" sz="1000" dirty="0"/>
              <a:t>Pictures….Who hates Them?</a:t>
            </a:r>
            <a:endParaRPr lang="en-US" dirty="0"/>
          </a:p>
        </p:txBody>
      </p:sp>
      <p:sp>
        <p:nvSpPr>
          <p:cNvPr id="3" name="Content Placeholder 2"/>
          <p:cNvSpPr>
            <a:spLocks noGrp="1"/>
          </p:cNvSpPr>
          <p:nvPr>
            <p:ph idx="1"/>
          </p:nvPr>
        </p:nvSpPr>
        <p:spPr>
          <a:xfrm>
            <a:off x="685800" y="710470"/>
            <a:ext cx="7772400" cy="3352800"/>
          </a:xfrm>
        </p:spPr>
        <p:txBody>
          <a:bodyPr lIns="91440">
            <a:normAutofit fontScale="92500" lnSpcReduction="10000"/>
          </a:bodyPr>
          <a:lstStyle/>
          <a:p>
            <a:endParaRPr lang="en-US" b="0" i="0" dirty="0">
              <a:effectLst/>
              <a:latin typeface="Arial" panose="020B0604020202020204" pitchFamily="34" charset="0"/>
            </a:endParaRPr>
          </a:p>
          <a:p>
            <a:pPr marL="0" indent="0">
              <a:lnSpc>
                <a:spcPct val="120000"/>
              </a:lnSpc>
              <a:buNone/>
            </a:pPr>
            <a:r>
              <a:rPr lang="en-US" dirty="0">
                <a:effectLst/>
                <a:latin typeface="Arial" panose="020B0604020202020204" pitchFamily="34" charset="0"/>
                <a:cs typeface="Arial" panose="020B0604020202020204" pitchFamily="34" charset="0"/>
              </a:rPr>
              <a:t>[6] </a:t>
            </a:r>
            <a:r>
              <a:rPr lang="en-US" dirty="0" err="1">
                <a:effectLst/>
                <a:latin typeface="Arial" panose="020B0604020202020204" pitchFamily="34" charset="0"/>
                <a:cs typeface="Arial" panose="020B0604020202020204" pitchFamily="34" charset="0"/>
              </a:rPr>
              <a:t>Holdgraf</a:t>
            </a:r>
            <a:r>
              <a:rPr lang="en-US" dirty="0">
                <a:effectLst/>
                <a:latin typeface="Arial" panose="020B0604020202020204" pitchFamily="34" charset="0"/>
                <a:cs typeface="Arial" panose="020B0604020202020204" pitchFamily="34" charset="0"/>
              </a:rPr>
              <a:t>, C. (2015, May 1). </a:t>
            </a:r>
            <a:r>
              <a:rPr lang="en-US" i="1" dirty="0">
                <a:effectLst/>
                <a:latin typeface="Arial" panose="020B0604020202020204" pitchFamily="34" charset="0"/>
                <a:cs typeface="Arial" panose="020B0604020202020204" pitchFamily="34" charset="0"/>
              </a:rPr>
              <a:t>The importance of uncertainty</a:t>
            </a:r>
            <a:r>
              <a:rPr lang="en-US" dirty="0">
                <a:effectLst/>
                <a:latin typeface="Arial" panose="020B0604020202020204" pitchFamily="34" charset="0"/>
                <a:cs typeface="Arial" panose="020B0604020202020204" pitchFamily="34" charset="0"/>
              </a:rPr>
              <a:t>. The Berkeley Science Review. https://berkeleysciencereview.com/2014/04/importance-uncertainty/</a:t>
            </a:r>
          </a:p>
          <a:p>
            <a:pPr marL="0" indent="0">
              <a:lnSpc>
                <a:spcPct val="120000"/>
              </a:lnSpc>
              <a:buNone/>
            </a:pPr>
            <a:r>
              <a:rPr lang="en-US" dirty="0">
                <a:effectLst/>
                <a:latin typeface="Arial" panose="020B0604020202020204" pitchFamily="34" charset="0"/>
                <a:cs typeface="Arial" panose="020B0604020202020204" pitchFamily="34" charset="0"/>
              </a:rPr>
              <a:t>[7] Process Solutions, Inc. (2020, July 20). </a:t>
            </a:r>
            <a:r>
              <a:rPr lang="en-US" i="1" dirty="0">
                <a:effectLst/>
                <a:latin typeface="Arial" panose="020B0604020202020204" pitchFamily="34" charset="0"/>
                <a:cs typeface="Arial" panose="020B0604020202020204" pitchFamily="34" charset="0"/>
              </a:rPr>
              <a:t>Post author:</a:t>
            </a:r>
            <a:r>
              <a:rPr lang="en-US" dirty="0">
                <a:effectLst/>
                <a:latin typeface="Arial" panose="020B0604020202020204" pitchFamily="34" charset="0"/>
                <a:cs typeface="Arial" panose="020B0604020202020204" pitchFamily="34" charset="0"/>
              </a:rPr>
              <a:t> https://www.processsolutions.com/the-benefits-of-industrial-robotic-automation/</a:t>
            </a:r>
          </a:p>
          <a:p>
            <a:pPr marL="0" indent="0">
              <a:lnSpc>
                <a:spcPct val="120000"/>
              </a:lnSpc>
              <a:buNone/>
            </a:pPr>
            <a:r>
              <a:rPr lang="en-US" dirty="0">
                <a:effectLst/>
                <a:latin typeface="Arial" panose="020B0604020202020204" pitchFamily="34" charset="0"/>
                <a:cs typeface="Arial" panose="020B0604020202020204" pitchFamily="34" charset="0"/>
              </a:rPr>
              <a:t>[8] S. (2019, August 28). </a:t>
            </a:r>
            <a:r>
              <a:rPr lang="en-US" i="1" dirty="0">
                <a:effectLst/>
                <a:latin typeface="Arial" panose="020B0604020202020204" pitchFamily="34" charset="0"/>
                <a:cs typeface="Arial" panose="020B0604020202020204" pitchFamily="34" charset="0"/>
              </a:rPr>
              <a:t>The 3 Types of Machine Learning</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Ceralytics</a:t>
            </a:r>
            <a:r>
              <a:rPr lang="en-US" dirty="0">
                <a:effectLst/>
                <a:latin typeface="Arial" panose="020B0604020202020204" pitchFamily="34" charset="0"/>
                <a:cs typeface="Arial" panose="020B0604020202020204" pitchFamily="34" charset="0"/>
              </a:rPr>
              <a:t>. https://www.ceralytics.com/3-types-of-machine-learning/</a:t>
            </a:r>
          </a:p>
          <a:p>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Hoang Nguyen</a:t>
            </a:r>
            <a:endParaRPr lang="en-US" sz="1400" dirty="0">
              <a:solidFill>
                <a:schemeClr val="tx1"/>
              </a:solidFill>
              <a:latin typeface="+mj-lt"/>
            </a:endParaRPr>
          </a:p>
        </p:txBody>
      </p:sp>
    </p:spTree>
    <p:extLst>
      <p:ext uri="{BB962C8B-B14F-4D97-AF65-F5344CB8AC3E}">
        <p14:creationId xmlns:p14="http://schemas.microsoft.com/office/powerpoint/2010/main" val="396188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a:t>
            </a:r>
          </a:p>
        </p:txBody>
      </p:sp>
      <p:sp>
        <p:nvSpPr>
          <p:cNvPr id="3" name="Content Placeholder 2"/>
          <p:cNvSpPr>
            <a:spLocks noGrp="1"/>
          </p:cNvSpPr>
          <p:nvPr>
            <p:ph sz="half" idx="1"/>
          </p:nvPr>
        </p:nvSpPr>
        <p:spPr>
          <a:xfrm>
            <a:off x="685800" y="1352550"/>
            <a:ext cx="3276599" cy="3790949"/>
          </a:xfrm>
        </p:spPr>
        <p:txBody>
          <a:bodyPr>
            <a:normAutofit lnSpcReduction="10000"/>
          </a:bodyPr>
          <a:lstStyle/>
          <a:p>
            <a:pPr marL="205768" lvl="1" indent="0">
              <a:buNone/>
            </a:pPr>
            <a:r>
              <a:rPr lang="en-US" dirty="0">
                <a:hlinkClick r:id="rId3"/>
              </a:rPr>
              <a:t>Last Week tonight with John Oliver</a:t>
            </a:r>
            <a:r>
              <a:rPr lang="en-US" dirty="0"/>
              <a:t>  Snowden (33:14)</a:t>
            </a:r>
            <a:endParaRPr lang="en-US" dirty="0">
              <a:hlinkClick r:id="rId4"/>
            </a:endParaRPr>
          </a:p>
          <a:p>
            <a:pPr marL="205768" lvl="1" indent="0">
              <a:buNone/>
            </a:pPr>
            <a:endParaRPr lang="en-US" dirty="0">
              <a:hlinkClick r:id="rId4"/>
            </a:endParaRPr>
          </a:p>
          <a:p>
            <a:pPr marL="205768" lvl="1" indent="0">
              <a:buNone/>
            </a:pPr>
            <a:r>
              <a:rPr lang="en-US" dirty="0">
                <a:hlinkClick r:id="rId4"/>
              </a:rPr>
              <a:t>It’s All About The Pentiums</a:t>
            </a:r>
            <a:r>
              <a:rPr lang="en-US" dirty="0"/>
              <a:t>  </a:t>
            </a:r>
          </a:p>
          <a:p>
            <a:pPr marL="205768" lvl="1" indent="0">
              <a:buNone/>
            </a:pPr>
            <a:r>
              <a:rPr lang="en-US" dirty="0"/>
              <a:t>Weird Al (3:34) </a:t>
            </a: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ea typeface="ＭＳ Ｐゴシック" pitchFamily="-109" charset="-128"/>
                <a:cs typeface="ＭＳ Ｐゴシック" pitchFamily="-109" charset="-128"/>
                <a:hlinkClick r:id="rId5"/>
              </a:rPr>
              <a:t>White and Nerdy</a:t>
            </a:r>
            <a:r>
              <a:rPr lang="en-US" dirty="0">
                <a:ea typeface="ＭＳ Ｐゴシック" pitchFamily="-109" charset="-128"/>
                <a:cs typeface="ＭＳ Ｐゴシック" pitchFamily="-109" charset="-128"/>
              </a:rPr>
              <a:t>  Weird Al (2:50)</a:t>
            </a:r>
            <a:endParaRPr lang="en-US" dirty="0"/>
          </a:p>
          <a:p>
            <a:pPr marL="205768" lvl="1" indent="0">
              <a:buNone/>
            </a:pPr>
            <a:endParaRPr lang="en-US" dirty="0"/>
          </a:p>
          <a:p>
            <a:pPr marL="205768" lvl="1" indent="0">
              <a:buNone/>
            </a:pPr>
            <a:endParaRPr lang="en-US" dirty="0"/>
          </a:p>
          <a:p>
            <a:pPr marL="205768" lvl="1" indent="0">
              <a:buNone/>
            </a:pPr>
            <a:r>
              <a:rPr lang="en-US" dirty="0">
                <a:hlinkClick r:id="rId6"/>
              </a:rPr>
              <a:t>The Game Of Trust</a:t>
            </a:r>
            <a:r>
              <a:rPr lang="en-US" dirty="0"/>
              <a:t> - Nicky Case</a:t>
            </a:r>
          </a:p>
          <a:p>
            <a:pPr marL="205768" lvl="1" indent="0">
              <a:buNone/>
            </a:pPr>
            <a:endParaRPr lang="en-US" dirty="0">
              <a:hlinkClick r:id="rId7"/>
            </a:endParaRPr>
          </a:p>
          <a:p>
            <a:pPr marL="205768" lvl="1" indent="0">
              <a:buNone/>
            </a:pPr>
            <a:endParaRPr lang="en-US" dirty="0">
              <a:hlinkClick r:id="rId7"/>
            </a:endParaRPr>
          </a:p>
          <a:p>
            <a:pPr marL="205768" lvl="1" indent="0">
              <a:buNone/>
            </a:pPr>
            <a:r>
              <a:rPr lang="en-US" dirty="0">
                <a:hlinkClick r:id="rId8"/>
              </a:rPr>
              <a:t>Why Electronic Voting is a BAD Idea</a:t>
            </a:r>
            <a:r>
              <a:rPr lang="en-US" dirty="0"/>
              <a:t> </a:t>
            </a:r>
          </a:p>
          <a:p>
            <a:pPr marL="205768" lvl="1" indent="0">
              <a:buNone/>
            </a:pPr>
            <a:r>
              <a:rPr lang="en-US" dirty="0"/>
              <a:t>Computerphile (Tom Scott) (8:20)</a:t>
            </a: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340597"/>
            <a:ext cx="3733800" cy="3352800"/>
          </a:xfrm>
        </p:spPr>
        <p:txBody>
          <a:bodyPr>
            <a:normAutofit lnSpcReduction="10000"/>
          </a:bodyPr>
          <a:lstStyle/>
          <a:p>
            <a:pPr marL="205768" lvl="1" indent="0">
              <a:buNone/>
            </a:pPr>
            <a:r>
              <a:rPr lang="en-US" dirty="0">
                <a:hlinkClick r:id="rId9"/>
              </a:rPr>
              <a:t>Welcome To Life</a:t>
            </a:r>
            <a:r>
              <a:rPr lang="en-US" dirty="0"/>
              <a:t> – Tom Scott (2:44)</a:t>
            </a:r>
          </a:p>
          <a:p>
            <a:pPr marL="205768" lvl="1" indent="0">
              <a:buNone/>
            </a:pPr>
            <a:endParaRPr lang="en-US" dirty="0"/>
          </a:p>
          <a:p>
            <a:pPr marL="205768" lvl="1" indent="0">
              <a:buNone/>
            </a:pPr>
            <a:endParaRPr lang="en-US" dirty="0"/>
          </a:p>
          <a:p>
            <a:pPr marL="205768" lvl="1" indent="0">
              <a:buNone/>
            </a:pPr>
            <a:r>
              <a:rPr lang="en-US" dirty="0">
                <a:hlinkClick r:id="rId10"/>
              </a:rPr>
              <a:t>What "Orwellian" really means</a:t>
            </a:r>
            <a:r>
              <a:rPr lang="en-US" dirty="0"/>
              <a:t> - Noah </a:t>
            </a:r>
            <a:r>
              <a:rPr lang="en-US" dirty="0" err="1"/>
              <a:t>Tavlin</a:t>
            </a:r>
            <a:r>
              <a:rPr lang="en-US" dirty="0"/>
              <a:t> (5:31)</a:t>
            </a:r>
          </a:p>
          <a:p>
            <a:pPr marL="205768" lvl="1" indent="0">
              <a:buNone/>
            </a:pPr>
            <a:endParaRPr lang="en-US" dirty="0"/>
          </a:p>
          <a:p>
            <a:pPr marL="205768" lvl="1" indent="0">
              <a:buNone/>
            </a:pPr>
            <a:r>
              <a:rPr lang="en-US" dirty="0">
                <a:hlinkClick r:id="rId7"/>
              </a:rPr>
              <a:t>Humans Need Not Apply</a:t>
            </a:r>
            <a:r>
              <a:rPr lang="en-US" dirty="0"/>
              <a:t>  </a:t>
            </a:r>
          </a:p>
          <a:p>
            <a:pPr marL="205768" lvl="1" indent="0">
              <a:buNone/>
            </a:pPr>
            <a:r>
              <a:rPr lang="en-US" dirty="0"/>
              <a:t>CGP Grey (15:00)</a:t>
            </a:r>
            <a:endParaRPr lang="en-US" dirty="0">
              <a:hlinkClick r:id="rId8"/>
            </a:endParaRPr>
          </a:p>
          <a:p>
            <a:pPr marL="205768" lvl="1" indent="0">
              <a:buNone/>
            </a:pPr>
            <a:endParaRPr lang="en-US" dirty="0"/>
          </a:p>
        </p:txBody>
      </p:sp>
      <p:sp>
        <p:nvSpPr>
          <p:cNvPr id="4" name="Footer Placeholder 3"/>
          <p:cNvSpPr>
            <a:spLocks noGrp="1"/>
          </p:cNvSpPr>
          <p:nvPr>
            <p:ph type="ftr" sz="quarter" idx="11"/>
          </p:nvPr>
        </p:nvSpPr>
        <p:spPr>
          <a:xfrm>
            <a:off x="-2222500" y="6780000"/>
            <a:ext cx="717865" cy="45719"/>
          </a:xfrm>
        </p:spPr>
        <p:txBody>
          <a:bodyPr/>
          <a:lstStyle/>
          <a:p>
            <a:r>
              <a:rPr lang="en-US"/>
              <a:t>© 2021 Keith A. Pray</a:t>
            </a:r>
          </a:p>
        </p:txBody>
      </p:sp>
      <p:pic>
        <p:nvPicPr>
          <p:cNvPr id="1032" name="Picture 8" descr="Image result for humans need not apply">
            <a:extLst>
              <a:ext uri="{FF2B5EF4-FFF2-40B4-BE49-F238E27FC236}">
                <a16:creationId xmlns:a16="http://schemas.microsoft.com/office/drawing/2014/main" id="{91EA0BBC-178D-354F-9AAD-E506297D97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2411" y="3016997"/>
            <a:ext cx="914400" cy="3361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ideo for welcome to life tom scott">
            <a:extLst>
              <a:ext uri="{FF2B5EF4-FFF2-40B4-BE49-F238E27FC236}">
                <a16:creationId xmlns:a16="http://schemas.microsoft.com/office/drawing/2014/main" id="{605B26B6-D073-A24C-A13B-264EE5A87D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2411" y="126439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ideo for what orwellian really means">
            <a:extLst>
              <a:ext uri="{FF2B5EF4-FFF2-40B4-BE49-F238E27FC236}">
                <a16:creationId xmlns:a16="http://schemas.microsoft.com/office/drawing/2014/main" id="{4ECFA0E8-2EB4-E245-AD1B-58465CD8D63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2411" y="2114684"/>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14</a:t>
            </a:fld>
            <a:endParaRPr lang="en-US"/>
          </a:p>
        </p:txBody>
      </p:sp>
      <p:pic>
        <p:nvPicPr>
          <p:cNvPr id="10" name="Picture 2" descr="https://i.upworthy.com/nugget/5522874d613031000c270000/attachments/JohnOliverEdwardSnowden7-600eed8723d684a41064eb03f58b9348.jpg?auto=format&amp;ixlib=imgixjs-3.3.0">
            <a:extLst>
              <a:ext uri="{FF2B5EF4-FFF2-40B4-BE49-F238E27FC236}">
                <a16:creationId xmlns:a16="http://schemas.microsoft.com/office/drawing/2014/main" id="{9D371986-D36C-6E4C-ACA3-2258E8F725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31" y="1297756"/>
            <a:ext cx="914400" cy="475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its all about the pentiums">
            <a:extLst>
              <a:ext uri="{FF2B5EF4-FFF2-40B4-BE49-F238E27FC236}">
                <a16:creationId xmlns:a16="http://schemas.microsoft.com/office/drawing/2014/main" id="{BF1C4E25-BDDF-0445-9857-170EE104F8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905002"/>
            <a:ext cx="914400" cy="802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white and nerdy">
            <a:extLst>
              <a:ext uri="{FF2B5EF4-FFF2-40B4-BE49-F238E27FC236}">
                <a16:creationId xmlns:a16="http://schemas.microsoft.com/office/drawing/2014/main" id="{3E99AEB3-B9DD-CB46-B3F4-2EFA086A07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277445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Video for why electronic voting is a bad idea">
            <a:extLst>
              <a:ext uri="{FF2B5EF4-FFF2-40B4-BE49-F238E27FC236}">
                <a16:creationId xmlns:a16="http://schemas.microsoft.com/office/drawing/2014/main" id="{8572A886-251A-7548-BF00-781030477B2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131" y="438116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ncase.me/trust/assets/conclusion/summary.png">
            <a:extLst>
              <a:ext uri="{FF2B5EF4-FFF2-40B4-BE49-F238E27FC236}">
                <a16:creationId xmlns:a16="http://schemas.microsoft.com/office/drawing/2014/main" id="{3582C3A5-CFB7-9A46-8D85-B20CC84E9257}"/>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70058"/>
          <a:stretch/>
        </p:blipFill>
        <p:spPr bwMode="auto">
          <a:xfrm>
            <a:off x="22345" y="3502083"/>
            <a:ext cx="91618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70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(Full)</a:t>
            </a:r>
          </a:p>
        </p:txBody>
      </p:sp>
      <p:sp>
        <p:nvSpPr>
          <p:cNvPr id="3" name="Content Placeholder 2"/>
          <p:cNvSpPr>
            <a:spLocks noGrp="1"/>
          </p:cNvSpPr>
          <p:nvPr>
            <p:ph sz="half" idx="1"/>
          </p:nvPr>
        </p:nvSpPr>
        <p:spPr>
          <a:xfrm>
            <a:off x="685800" y="1352550"/>
            <a:ext cx="3276599" cy="3790949"/>
          </a:xfrm>
        </p:spPr>
        <p:txBody>
          <a:bodyPr>
            <a:normAutofit lnSpcReduction="10000"/>
          </a:bodyPr>
          <a:lstStyle/>
          <a:p>
            <a:pPr marL="205768" lvl="1" indent="0">
              <a:buNone/>
            </a:pPr>
            <a:r>
              <a:rPr lang="en-US" dirty="0">
                <a:hlinkClick r:id="rId3"/>
              </a:rPr>
              <a:t>Last Week tonight with John Oliver</a:t>
            </a:r>
            <a:r>
              <a:rPr lang="en-US" dirty="0"/>
              <a:t>  Snowden (33:14)</a:t>
            </a:r>
            <a:endParaRPr lang="en-US" dirty="0">
              <a:hlinkClick r:id="rId4"/>
            </a:endParaRPr>
          </a:p>
          <a:p>
            <a:pPr marL="205768" lvl="1" indent="0">
              <a:buNone/>
            </a:pPr>
            <a:endParaRPr lang="en-US" dirty="0">
              <a:hlinkClick r:id="rId4"/>
            </a:endParaRPr>
          </a:p>
          <a:p>
            <a:pPr marL="205768" lvl="1" indent="0">
              <a:buNone/>
            </a:pPr>
            <a:r>
              <a:rPr lang="en-US" dirty="0">
                <a:hlinkClick r:id="rId4"/>
              </a:rPr>
              <a:t>It’s All About The Pentiums</a:t>
            </a:r>
            <a:r>
              <a:rPr lang="en-US" dirty="0"/>
              <a:t>  </a:t>
            </a:r>
          </a:p>
          <a:p>
            <a:pPr marL="205768" lvl="1" indent="0">
              <a:buNone/>
            </a:pPr>
            <a:r>
              <a:rPr lang="en-US" dirty="0"/>
              <a:t>Weird Al (3:34) </a:t>
            </a: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ea typeface="ＭＳ Ｐゴシック" pitchFamily="-109" charset="-128"/>
                <a:cs typeface="ＭＳ Ｐゴシック" pitchFamily="-109" charset="-128"/>
                <a:hlinkClick r:id="rId5"/>
              </a:rPr>
              <a:t>White and Nerdy</a:t>
            </a:r>
            <a:r>
              <a:rPr lang="en-US" dirty="0">
                <a:ea typeface="ＭＳ Ｐゴシック" pitchFamily="-109" charset="-128"/>
                <a:cs typeface="ＭＳ Ｐゴシック" pitchFamily="-109" charset="-128"/>
              </a:rPr>
              <a:t>  Weird Al (2:50)</a:t>
            </a:r>
            <a:endParaRPr lang="en-US" dirty="0"/>
          </a:p>
          <a:p>
            <a:pPr marL="205768" lvl="1" indent="0">
              <a:buNone/>
            </a:pPr>
            <a:endParaRPr lang="en-US" dirty="0"/>
          </a:p>
          <a:p>
            <a:pPr marL="205768" lvl="1" indent="0">
              <a:buNone/>
            </a:pPr>
            <a:endParaRPr lang="en-US" dirty="0"/>
          </a:p>
          <a:p>
            <a:pPr marL="205768" lvl="1" indent="0">
              <a:buNone/>
            </a:pPr>
            <a:r>
              <a:rPr lang="en-US" dirty="0">
                <a:hlinkClick r:id="rId6"/>
              </a:rPr>
              <a:t>The Game Of Trust</a:t>
            </a:r>
            <a:r>
              <a:rPr lang="en-US" dirty="0"/>
              <a:t> - Nicky Case</a:t>
            </a:r>
          </a:p>
          <a:p>
            <a:pPr marL="205768" lvl="1" indent="0">
              <a:buNone/>
            </a:pPr>
            <a:endParaRPr lang="en-US" dirty="0">
              <a:hlinkClick r:id="rId7"/>
            </a:endParaRPr>
          </a:p>
          <a:p>
            <a:pPr marL="205768" lvl="1" indent="0">
              <a:buNone/>
            </a:pPr>
            <a:endParaRPr lang="en-US" dirty="0">
              <a:hlinkClick r:id="rId7"/>
            </a:endParaRPr>
          </a:p>
          <a:p>
            <a:pPr marL="205768" lvl="1" indent="0">
              <a:buNone/>
            </a:pPr>
            <a:r>
              <a:rPr lang="en-US" dirty="0">
                <a:hlinkClick r:id="rId8"/>
              </a:rPr>
              <a:t>Why Electronic Voting is a BAD Idea</a:t>
            </a:r>
            <a:r>
              <a:rPr lang="en-US" dirty="0"/>
              <a:t> </a:t>
            </a:r>
          </a:p>
          <a:p>
            <a:pPr marL="205768" lvl="1" indent="0">
              <a:buNone/>
            </a:pPr>
            <a:r>
              <a:rPr lang="en-US" dirty="0"/>
              <a:t>Computerphile (Tom Scott) (8:20)</a:t>
            </a: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340597"/>
            <a:ext cx="3733800" cy="3352800"/>
          </a:xfrm>
        </p:spPr>
        <p:txBody>
          <a:bodyPr>
            <a:normAutofit lnSpcReduction="10000"/>
          </a:bodyPr>
          <a:lstStyle/>
          <a:p>
            <a:pPr marL="205768" lvl="1" indent="0">
              <a:buNone/>
            </a:pPr>
            <a:r>
              <a:rPr lang="en-US" dirty="0">
                <a:hlinkClick r:id="rId9"/>
              </a:rPr>
              <a:t>Welcome To Life</a:t>
            </a:r>
            <a:r>
              <a:rPr lang="en-US" dirty="0"/>
              <a:t> – Tom Scott (2:44)</a:t>
            </a:r>
          </a:p>
          <a:p>
            <a:pPr marL="205768" lvl="1" indent="0">
              <a:buNone/>
            </a:pPr>
            <a:endParaRPr lang="en-US" dirty="0"/>
          </a:p>
          <a:p>
            <a:pPr marL="205768" lvl="1" indent="0">
              <a:buNone/>
            </a:pPr>
            <a:endParaRPr lang="en-US" dirty="0"/>
          </a:p>
          <a:p>
            <a:pPr marL="205768" lvl="1" indent="0">
              <a:buNone/>
            </a:pPr>
            <a:r>
              <a:rPr lang="en-US" dirty="0">
                <a:hlinkClick r:id="rId10"/>
              </a:rPr>
              <a:t>What "Orwellian" really means</a:t>
            </a:r>
            <a:r>
              <a:rPr lang="en-US" dirty="0"/>
              <a:t> - Noah </a:t>
            </a:r>
            <a:r>
              <a:rPr lang="en-US" dirty="0" err="1"/>
              <a:t>Tavlin</a:t>
            </a:r>
            <a:r>
              <a:rPr lang="en-US" dirty="0"/>
              <a:t> (5:31)</a:t>
            </a:r>
          </a:p>
          <a:p>
            <a:pPr marL="205768" lvl="1" indent="0">
              <a:buNone/>
            </a:pPr>
            <a:endParaRPr lang="en-US" dirty="0"/>
          </a:p>
          <a:p>
            <a:pPr marL="205768" lvl="1" indent="0">
              <a:buNone/>
            </a:pPr>
            <a:r>
              <a:rPr lang="en-US" dirty="0">
                <a:hlinkClick r:id="rId7"/>
              </a:rPr>
              <a:t>Humans Need Not Apply</a:t>
            </a:r>
            <a:r>
              <a:rPr lang="en-US" dirty="0"/>
              <a:t>  </a:t>
            </a:r>
          </a:p>
          <a:p>
            <a:pPr marL="205768" lvl="1" indent="0">
              <a:buNone/>
            </a:pPr>
            <a:r>
              <a:rPr lang="en-US" dirty="0"/>
              <a:t>CGP Grey (15:00)</a:t>
            </a:r>
            <a:endParaRPr lang="en-US" dirty="0">
              <a:hlinkClick r:id="rId8"/>
            </a:endParaRPr>
          </a:p>
          <a:p>
            <a:pPr marL="205768" lvl="1" indent="0">
              <a:buNone/>
            </a:pPr>
            <a:endParaRPr lang="en-US" dirty="0"/>
          </a:p>
        </p:txBody>
      </p:sp>
      <p:sp>
        <p:nvSpPr>
          <p:cNvPr id="4" name="Footer Placeholder 3"/>
          <p:cNvSpPr>
            <a:spLocks noGrp="1"/>
          </p:cNvSpPr>
          <p:nvPr>
            <p:ph type="ftr" sz="quarter" idx="11"/>
          </p:nvPr>
        </p:nvSpPr>
        <p:spPr>
          <a:xfrm>
            <a:off x="-2222500" y="6780000"/>
            <a:ext cx="717865" cy="45719"/>
          </a:xfrm>
        </p:spPr>
        <p:txBody>
          <a:bodyPr/>
          <a:lstStyle/>
          <a:p>
            <a:r>
              <a:rPr lang="en-US"/>
              <a:t>© 2021 Keith A. Pray</a:t>
            </a:r>
          </a:p>
        </p:txBody>
      </p:sp>
      <p:pic>
        <p:nvPicPr>
          <p:cNvPr id="1032" name="Picture 8" descr="Image result for humans need not apply">
            <a:extLst>
              <a:ext uri="{FF2B5EF4-FFF2-40B4-BE49-F238E27FC236}">
                <a16:creationId xmlns:a16="http://schemas.microsoft.com/office/drawing/2014/main" id="{91EA0BBC-178D-354F-9AAD-E506297D97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2411" y="3016997"/>
            <a:ext cx="914400" cy="3361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ideo for welcome to life tom scott">
            <a:extLst>
              <a:ext uri="{FF2B5EF4-FFF2-40B4-BE49-F238E27FC236}">
                <a16:creationId xmlns:a16="http://schemas.microsoft.com/office/drawing/2014/main" id="{605B26B6-D073-A24C-A13B-264EE5A87D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2411" y="126439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ideo for what orwellian really means">
            <a:extLst>
              <a:ext uri="{FF2B5EF4-FFF2-40B4-BE49-F238E27FC236}">
                <a16:creationId xmlns:a16="http://schemas.microsoft.com/office/drawing/2014/main" id="{4ECFA0E8-2EB4-E245-AD1B-58465CD8D63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2411" y="2114684"/>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15</a:t>
            </a:fld>
            <a:endParaRPr lang="en-US"/>
          </a:p>
        </p:txBody>
      </p:sp>
      <p:pic>
        <p:nvPicPr>
          <p:cNvPr id="10" name="Picture 2" descr="https://i.upworthy.com/nugget/5522874d613031000c270000/attachments/JohnOliverEdwardSnowden7-600eed8723d684a41064eb03f58b9348.jpg?auto=format&amp;ixlib=imgixjs-3.3.0">
            <a:extLst>
              <a:ext uri="{FF2B5EF4-FFF2-40B4-BE49-F238E27FC236}">
                <a16:creationId xmlns:a16="http://schemas.microsoft.com/office/drawing/2014/main" id="{9D371986-D36C-6E4C-ACA3-2258E8F725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31" y="1297756"/>
            <a:ext cx="914400" cy="475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its all about the pentiums">
            <a:extLst>
              <a:ext uri="{FF2B5EF4-FFF2-40B4-BE49-F238E27FC236}">
                <a16:creationId xmlns:a16="http://schemas.microsoft.com/office/drawing/2014/main" id="{BF1C4E25-BDDF-0445-9857-170EE104F8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905002"/>
            <a:ext cx="914400" cy="802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white and nerdy">
            <a:extLst>
              <a:ext uri="{FF2B5EF4-FFF2-40B4-BE49-F238E27FC236}">
                <a16:creationId xmlns:a16="http://schemas.microsoft.com/office/drawing/2014/main" id="{3E99AEB3-B9DD-CB46-B3F4-2EFA086A07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277445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Video for why electronic voting is a bad idea">
            <a:extLst>
              <a:ext uri="{FF2B5EF4-FFF2-40B4-BE49-F238E27FC236}">
                <a16:creationId xmlns:a16="http://schemas.microsoft.com/office/drawing/2014/main" id="{8572A886-251A-7548-BF00-781030477B2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131" y="438116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ncase.me/trust/assets/conclusion/summary.png">
            <a:extLst>
              <a:ext uri="{FF2B5EF4-FFF2-40B4-BE49-F238E27FC236}">
                <a16:creationId xmlns:a16="http://schemas.microsoft.com/office/drawing/2014/main" id="{3582C3A5-CFB7-9A46-8D85-B20CC84E9257}"/>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70058"/>
          <a:stretch/>
        </p:blipFill>
        <p:spPr bwMode="auto">
          <a:xfrm>
            <a:off x="22345" y="3502083"/>
            <a:ext cx="91618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38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AE1010-8814-F14C-8C19-2C837C9F8EEE}"/>
              </a:ext>
            </a:extLst>
          </p:cNvPr>
          <p:cNvSpPr>
            <a:spLocks noGrp="1"/>
          </p:cNvSpPr>
          <p:nvPr>
            <p:ph type="title"/>
          </p:nvPr>
        </p:nvSpPr>
        <p:spPr/>
        <p:txBody>
          <a:bodyPr/>
          <a:lstStyle/>
          <a:p>
            <a:r>
              <a:rPr lang="en-US" dirty="0"/>
              <a:t>Student Choice – Interesting Articles 1/2</a:t>
            </a:r>
          </a:p>
        </p:txBody>
      </p:sp>
      <p:sp>
        <p:nvSpPr>
          <p:cNvPr id="8" name="Content Placeholder 7">
            <a:extLst>
              <a:ext uri="{FF2B5EF4-FFF2-40B4-BE49-F238E27FC236}">
                <a16:creationId xmlns:a16="http://schemas.microsoft.com/office/drawing/2014/main" id="{4E804DD4-C487-4749-9DA9-C06C0FFE6A0D}"/>
              </a:ext>
            </a:extLst>
          </p:cNvPr>
          <p:cNvSpPr>
            <a:spLocks noGrp="1"/>
          </p:cNvSpPr>
          <p:nvPr>
            <p:ph idx="1"/>
          </p:nvPr>
        </p:nvSpPr>
        <p:spPr/>
        <p:txBody>
          <a:bodyPr>
            <a:normAutofit/>
          </a:bodyPr>
          <a:lstStyle/>
          <a:p>
            <a:r>
              <a:rPr lang="en-US" dirty="0">
                <a:hlinkClick r:id="rId3"/>
              </a:rPr>
              <a:t>Facebook security breach: Up to 50m accounts attacked</a:t>
            </a:r>
            <a:r>
              <a:rPr lang="en-US" b="1" dirty="0"/>
              <a:t> - </a:t>
            </a:r>
            <a:r>
              <a:rPr lang="en-US" dirty="0"/>
              <a:t>Dave Lee, North America technology reporter, 2018-09-29 </a:t>
            </a:r>
          </a:p>
          <a:p>
            <a:r>
              <a:rPr lang="en-US" dirty="0">
                <a:hlinkClick r:id="rId4"/>
              </a:rPr>
              <a:t>WPI Secures $2.8 Million to Develop a Smartphone App to Help Assess the Health of Soldiers</a:t>
            </a:r>
            <a:r>
              <a:rPr lang="en-US" dirty="0"/>
              <a:t>, 2018-09-24</a:t>
            </a:r>
          </a:p>
          <a:p>
            <a:r>
              <a:rPr lang="en-US" dirty="0">
                <a:hlinkClick r:id="rId5"/>
              </a:rPr>
              <a:t>Quantified Toilets</a:t>
            </a:r>
            <a:r>
              <a:rPr lang="en-US" dirty="0"/>
              <a:t>, 2014, Quantified Toilets LLC</a:t>
            </a:r>
          </a:p>
          <a:p>
            <a:r>
              <a:rPr lang="en-US" dirty="0">
                <a:hlinkClick r:id="rId6"/>
              </a:rPr>
              <a:t>What Did Ada Lovelace's Program Actually Do?</a:t>
            </a:r>
            <a:r>
              <a:rPr lang="en-US" dirty="0"/>
              <a:t> - Sinclair Target, 2018-08-18 (First Programming Bug 1843?)</a:t>
            </a:r>
          </a:p>
          <a:p>
            <a:r>
              <a:rPr lang="en-US" dirty="0">
                <a:hlinkClick r:id="rId7"/>
              </a:rPr>
              <a:t>We know ethics should inform AI. But which ethics?</a:t>
            </a:r>
            <a:r>
              <a:rPr lang="en-US" dirty="0"/>
              <a:t> - Mauro Guillen, World Economic Forum, 2018-07-26</a:t>
            </a:r>
          </a:p>
        </p:txBody>
      </p:sp>
      <p:sp>
        <p:nvSpPr>
          <p:cNvPr id="5" name="Footer Placeholder 4">
            <a:extLst>
              <a:ext uri="{FF2B5EF4-FFF2-40B4-BE49-F238E27FC236}">
                <a16:creationId xmlns:a16="http://schemas.microsoft.com/office/drawing/2014/main" id="{008D47C9-308D-2842-8EF6-E760A1692C7C}"/>
              </a:ext>
            </a:extLst>
          </p:cNvPr>
          <p:cNvSpPr>
            <a:spLocks noGrp="1"/>
          </p:cNvSpPr>
          <p:nvPr>
            <p:ph type="ftr" sz="quarter" idx="11"/>
          </p:nvPr>
        </p:nvSpPr>
        <p:spPr/>
        <p:txBody>
          <a:bodyPr/>
          <a:lstStyle/>
          <a:p>
            <a:r>
              <a:rPr lang="en-US"/>
              <a:t>© 2021 Keith A. Pray</a:t>
            </a:r>
            <a:endParaRPr lang="en-US" dirty="0"/>
          </a:p>
        </p:txBody>
      </p:sp>
      <p:pic>
        <p:nvPicPr>
          <p:cNvPr id="3074" name="Picture 2" descr="Smartphone users silhouetted against the Facebook logo (file photo)">
            <a:extLst>
              <a:ext uri="{FF2B5EF4-FFF2-40B4-BE49-F238E27FC236}">
                <a16:creationId xmlns:a16="http://schemas.microsoft.com/office/drawing/2014/main" id="{15E6B5CE-2B70-D04E-AEE1-3835983F68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1342284"/>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rpa Research Team">
            <a:extLst>
              <a:ext uri="{FF2B5EF4-FFF2-40B4-BE49-F238E27FC236}">
                <a16:creationId xmlns:a16="http://schemas.microsoft.com/office/drawing/2014/main" id="{111AD935-AEF5-0940-B1E0-2F05B3588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1933170"/>
            <a:ext cx="914400" cy="6089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antified Toilets">
            <a:extLst>
              <a:ext uri="{FF2B5EF4-FFF2-40B4-BE49-F238E27FC236}">
                <a16:creationId xmlns:a16="http://schemas.microsoft.com/office/drawing/2014/main" id="{8244A82B-33D3-A440-8497-3C8BD79CE0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86883"/>
          <a:stretch/>
        </p:blipFill>
        <p:spPr bwMode="auto">
          <a:xfrm>
            <a:off x="6665027" y="2708911"/>
            <a:ext cx="477395"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wobithistory.org/images/triangular_numbers2.png">
            <a:extLst>
              <a:ext uri="{FF2B5EF4-FFF2-40B4-BE49-F238E27FC236}">
                <a16:creationId xmlns:a16="http://schemas.microsoft.com/office/drawing/2014/main" id="{7FC32C31-3E22-D54E-B540-00FF2092B8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3111015"/>
            <a:ext cx="914400" cy="73037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     ">
            <a:extLst>
              <a:ext uri="{FF2B5EF4-FFF2-40B4-BE49-F238E27FC236}">
                <a16:creationId xmlns:a16="http://schemas.microsoft.com/office/drawing/2014/main" id="{2E23ED0B-0BA3-A54F-9D07-272CCE56D1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29600" y="4003429"/>
            <a:ext cx="914400" cy="6696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30D06FB-07C4-8F44-84D6-316AACCAA31C}"/>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58511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5303-6866-0646-A2BF-C9CC056A0090}"/>
              </a:ext>
            </a:extLst>
          </p:cNvPr>
          <p:cNvSpPr>
            <a:spLocks noGrp="1"/>
          </p:cNvSpPr>
          <p:nvPr>
            <p:ph type="title"/>
          </p:nvPr>
        </p:nvSpPr>
        <p:spPr/>
        <p:txBody>
          <a:bodyPr/>
          <a:lstStyle/>
          <a:p>
            <a:r>
              <a:rPr lang="en-US" dirty="0"/>
              <a:t>Student Choice – Interesting Articles 2/2</a:t>
            </a:r>
          </a:p>
        </p:txBody>
      </p:sp>
      <p:sp>
        <p:nvSpPr>
          <p:cNvPr id="3" name="Content Placeholder 2">
            <a:extLst>
              <a:ext uri="{FF2B5EF4-FFF2-40B4-BE49-F238E27FC236}">
                <a16:creationId xmlns:a16="http://schemas.microsoft.com/office/drawing/2014/main" id="{DA4A4D3E-6574-BB41-BB67-E932179DF5A7}"/>
              </a:ext>
            </a:extLst>
          </p:cNvPr>
          <p:cNvSpPr>
            <a:spLocks noGrp="1"/>
          </p:cNvSpPr>
          <p:nvPr>
            <p:ph idx="1"/>
          </p:nvPr>
        </p:nvSpPr>
        <p:spPr/>
        <p:txBody>
          <a:bodyPr/>
          <a:lstStyle/>
          <a:p>
            <a:r>
              <a:rPr lang="en-US" dirty="0">
                <a:hlinkClick r:id="rId3"/>
              </a:rPr>
              <a:t>MIT-born Spyce raises $21M to open new robotic restaurants</a:t>
            </a:r>
            <a:r>
              <a:rPr lang="en-US" dirty="0"/>
              <a:t> - Lucia Maffei, </a:t>
            </a:r>
            <a:r>
              <a:rPr lang="en-US" dirty="0" err="1"/>
              <a:t>BostInno</a:t>
            </a:r>
            <a:r>
              <a:rPr lang="en-US" dirty="0"/>
              <a:t>, 2018-09-07</a:t>
            </a:r>
          </a:p>
          <a:p>
            <a:r>
              <a:rPr lang="en-US" dirty="0">
                <a:hlinkClick r:id="rId4"/>
              </a:rPr>
              <a:t>The Coders Programming Themselves Out of a Job</a:t>
            </a:r>
            <a:r>
              <a:rPr lang="en-US" dirty="0"/>
              <a:t> - Brian Merchant, The Atlantic, 2018-10-02</a:t>
            </a:r>
          </a:p>
          <a:p>
            <a:r>
              <a:rPr lang="en-US" b="1" dirty="0">
                <a:hlinkClick r:id="rId5"/>
              </a:rPr>
              <a:t>Berkshire Hathaway’s Stock Price Is Too Much for Computers</a:t>
            </a:r>
            <a:r>
              <a:rPr lang="en-US" b="1" dirty="0"/>
              <a:t> - </a:t>
            </a:r>
            <a:r>
              <a:rPr lang="en-US" dirty="0"/>
              <a:t>Alexander </a:t>
            </a:r>
            <a:r>
              <a:rPr lang="en-US" dirty="0" err="1"/>
              <a:t>Osipovich</a:t>
            </a:r>
            <a:r>
              <a:rPr lang="en-US" dirty="0"/>
              <a:t>, The Wall Street Journal, 2021-05-05 (approaching $429,496.7295 </a:t>
            </a:r>
            <a:r>
              <a:rPr lang="en-US"/>
              <a:t>32 bit limit</a:t>
            </a:r>
            <a:r>
              <a:rPr lang="en-US" dirty="0"/>
              <a:t>)</a:t>
            </a:r>
            <a:endParaRPr lang="en-US" b="1" dirty="0"/>
          </a:p>
          <a:p>
            <a:endParaRPr lang="en-US" dirty="0"/>
          </a:p>
          <a:p>
            <a:endParaRPr lang="en-US" dirty="0"/>
          </a:p>
        </p:txBody>
      </p:sp>
      <p:sp>
        <p:nvSpPr>
          <p:cNvPr id="4" name="Footer Placeholder 3">
            <a:extLst>
              <a:ext uri="{FF2B5EF4-FFF2-40B4-BE49-F238E27FC236}">
                <a16:creationId xmlns:a16="http://schemas.microsoft.com/office/drawing/2014/main" id="{30038064-FF7D-B24F-928E-327A1B520C90}"/>
              </a:ext>
            </a:extLst>
          </p:cNvPr>
          <p:cNvSpPr>
            <a:spLocks noGrp="1"/>
          </p:cNvSpPr>
          <p:nvPr>
            <p:ph type="ftr" sz="quarter" idx="11"/>
          </p:nvPr>
        </p:nvSpPr>
        <p:spPr/>
        <p:txBody>
          <a:bodyPr/>
          <a:lstStyle/>
          <a:p>
            <a:r>
              <a:rPr lang="en-US"/>
              <a:t>© 2021 Keith A. Pray</a:t>
            </a:r>
          </a:p>
        </p:txBody>
      </p:sp>
      <p:pic>
        <p:nvPicPr>
          <p:cNvPr id="4098" name="Picture 2" descr="Image result for spyce restaurant">
            <a:extLst>
              <a:ext uri="{FF2B5EF4-FFF2-40B4-BE49-F238E27FC236}">
                <a16:creationId xmlns:a16="http://schemas.microsoft.com/office/drawing/2014/main" id="{3CA01ED8-0718-B849-AADC-E29D97B0C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1370117"/>
            <a:ext cx="914400" cy="5724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dn.theatlantic.com/assets/media/img/2018/08/30/RTX38KFM/1920.jpg?1535668765">
            <a:extLst>
              <a:ext uri="{FF2B5EF4-FFF2-40B4-BE49-F238E27FC236}">
                <a16:creationId xmlns:a16="http://schemas.microsoft.com/office/drawing/2014/main" id="{458E1C1C-1222-AC4E-8E8A-2E913AC828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2102906"/>
            <a:ext cx="9144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1A3CBE2-4CBA-A347-B9F4-F38BFD2BFB73}"/>
              </a:ext>
            </a:extLst>
          </p:cNvPr>
          <p:cNvSpPr>
            <a:spLocks noGrp="1"/>
          </p:cNvSpPr>
          <p:nvPr>
            <p:ph type="sldNum" sz="quarter" idx="12"/>
          </p:nvPr>
        </p:nvSpPr>
        <p:spPr/>
        <p:txBody>
          <a:bodyPr/>
          <a:lstStyle/>
          <a:p>
            <a:fld id="{A2A17EAB-8B51-5C40-8776-6683E51FA7A0}" type="slidenum">
              <a:rPr lang="en-US" smtClean="0"/>
              <a:t>17</a:t>
            </a:fld>
            <a:endParaRPr lang="en-US"/>
          </a:p>
        </p:txBody>
      </p:sp>
      <p:pic>
        <p:nvPicPr>
          <p:cNvPr id="1026" name="Picture 2" descr="https://si.wsj.net/public/resources/images/HC-GW588_Buffet_G_20181120133032.jpg">
            <a:extLst>
              <a:ext uri="{FF2B5EF4-FFF2-40B4-BE49-F238E27FC236}">
                <a16:creationId xmlns:a16="http://schemas.microsoft.com/office/drawing/2014/main" id="{A022F171-C9FC-7241-8BFF-E70F238DB1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2788707"/>
            <a:ext cx="914400" cy="107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9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14</a:t>
            </a:r>
            <a:br>
              <a:rPr lang="en-US" dirty="0"/>
            </a:br>
            <a:r>
              <a:rPr lang="en-US" dirty="0"/>
              <a:t>The End</a:t>
            </a:r>
          </a:p>
        </p:txBody>
      </p:sp>
      <p:sp>
        <p:nvSpPr>
          <p:cNvPr id="4" name="Footer Placeholder 3"/>
          <p:cNvSpPr>
            <a:spLocks noGrp="1"/>
          </p:cNvSpPr>
          <p:nvPr>
            <p:ph type="ftr" sz="quarter" idx="3"/>
          </p:nvPr>
        </p:nvSpPr>
        <p:spPr/>
        <p:txBody>
          <a:bodyPr/>
          <a:lstStyle/>
          <a:p>
            <a:r>
              <a:rPr lang="en-US"/>
              <a:t>© 2021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 </a:t>
            </a:r>
            <a:br>
              <a:rPr lang="en-US" dirty="0"/>
            </a:br>
            <a:r>
              <a:rPr lang="en-US" dirty="0"/>
              <a:t>Papers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13" name="Slide Number Placeholder 12">
            <a:extLst>
              <a:ext uri="{FF2B5EF4-FFF2-40B4-BE49-F238E27FC236}">
                <a16:creationId xmlns:a16="http://schemas.microsoft.com/office/drawing/2014/main" id="{5846E2CA-08B5-7740-90F4-A94CBD7CDBB6}"/>
              </a:ext>
            </a:extLst>
          </p:cNvPr>
          <p:cNvSpPr>
            <a:spLocks noGrp="1"/>
          </p:cNvSpPr>
          <p:nvPr>
            <p:ph type="sldNum" sz="quarter" idx="12"/>
          </p:nvPr>
        </p:nvSpPr>
        <p:spPr/>
        <p:txBody>
          <a:bodyPr/>
          <a:lstStyle/>
          <a:p>
            <a:fld id="{A2A17EAB-8B51-5C40-8776-6683E51FA7A0}" type="slidenum">
              <a:rPr lang="en-US" smtClean="0"/>
              <a:t>2</a:t>
            </a:fld>
            <a:endParaRPr lang="en-US"/>
          </a:p>
        </p:txBody>
      </p:sp>
      <p:sp>
        <p:nvSpPr>
          <p:cNvPr id="20" name="Content Placeholder 2">
            <a:extLst>
              <a:ext uri="{FF2B5EF4-FFF2-40B4-BE49-F238E27FC236}">
                <a16:creationId xmlns:a16="http://schemas.microsoft.com/office/drawing/2014/main" id="{3884A9AE-4652-394D-AFF0-FAAF45BEA6D3}"/>
              </a:ext>
            </a:extLst>
          </p:cNvPr>
          <p:cNvSpPr>
            <a:spLocks noGrp="1"/>
          </p:cNvSpPr>
          <p:nvPr>
            <p:ph sz="half" idx="1"/>
          </p:nvPr>
        </p:nvSpPr>
        <p:spPr>
          <a:xfrm>
            <a:off x="2320572" y="1284922"/>
            <a:ext cx="1028300" cy="3352800"/>
          </a:xfrm>
        </p:spPr>
        <p:txBody>
          <a:bodyPr>
            <a:normAutofit/>
          </a:bodyPr>
          <a:lstStyle/>
          <a:p>
            <a:pPr marL="0" indent="0">
              <a:buNone/>
            </a:pPr>
            <a:r>
              <a:rPr lang="en-US" dirty="0"/>
              <a:t>This Term</a:t>
            </a:r>
          </a:p>
        </p:txBody>
      </p:sp>
      <p:sp>
        <p:nvSpPr>
          <p:cNvPr id="21" name="Content Placeholder 2">
            <a:extLst>
              <a:ext uri="{FF2B5EF4-FFF2-40B4-BE49-F238E27FC236}">
                <a16:creationId xmlns:a16="http://schemas.microsoft.com/office/drawing/2014/main" id="{08522AC3-8944-3C48-9BD0-23E031467179}"/>
              </a:ext>
            </a:extLst>
          </p:cNvPr>
          <p:cNvSpPr txBox="1">
            <a:spLocks/>
          </p:cNvSpPr>
          <p:nvPr/>
        </p:nvSpPr>
        <p:spPr>
          <a:xfrm>
            <a:off x="8119290" y="1276350"/>
            <a:ext cx="10283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Font typeface="Arial" pitchFamily="34" charset="0"/>
              <a:buNone/>
            </a:pPr>
            <a:r>
              <a:rPr lang="en-US" dirty="0"/>
              <a:t>Includes Terms:</a:t>
            </a:r>
          </a:p>
          <a:p>
            <a:pPr marL="0" indent="0">
              <a:buFont typeface="Arial" pitchFamily="34" charset="0"/>
              <a:buNone/>
            </a:pPr>
            <a:r>
              <a:rPr lang="en-US" dirty="0"/>
              <a:t>2018 A</a:t>
            </a:r>
            <a:br>
              <a:rPr lang="en-US" dirty="0"/>
            </a:br>
            <a:r>
              <a:rPr lang="en-US" dirty="0"/>
              <a:t>2019 D</a:t>
            </a:r>
            <a:br>
              <a:rPr lang="en-US" dirty="0"/>
            </a:br>
            <a:r>
              <a:rPr lang="en-US" dirty="0"/>
              <a:t>2019 A</a:t>
            </a:r>
            <a:br>
              <a:rPr lang="en-US" dirty="0"/>
            </a:br>
            <a:r>
              <a:rPr lang="en-US" dirty="0"/>
              <a:t>2020 D</a:t>
            </a:r>
            <a:br>
              <a:rPr lang="en-US" dirty="0"/>
            </a:br>
            <a:r>
              <a:rPr lang="en-US" dirty="0"/>
              <a:t>2020 A</a:t>
            </a:r>
            <a:br>
              <a:rPr lang="en-US" dirty="0"/>
            </a:br>
            <a:r>
              <a:rPr lang="en-US" dirty="0"/>
              <a:t>2020 B</a:t>
            </a:r>
          </a:p>
        </p:txBody>
      </p:sp>
      <p:pic>
        <p:nvPicPr>
          <p:cNvPr id="23" name="Picture 22">
            <a:extLst>
              <a:ext uri="{FF2B5EF4-FFF2-40B4-BE49-F238E27FC236}">
                <a16:creationId xmlns:a16="http://schemas.microsoft.com/office/drawing/2014/main" id="{975B8F2D-F10D-674C-B65D-C4C104C5F9DD}"/>
              </a:ext>
            </a:extLst>
          </p:cNvPr>
          <p:cNvPicPr>
            <a:picLocks noChangeAspect="1"/>
          </p:cNvPicPr>
          <p:nvPr/>
        </p:nvPicPr>
        <p:blipFill rotWithShape="1">
          <a:blip r:embed="rId3"/>
          <a:srcRect b="4187"/>
          <a:stretch/>
        </p:blipFill>
        <p:spPr>
          <a:xfrm>
            <a:off x="5745245" y="0"/>
            <a:ext cx="2384467" cy="5134928"/>
          </a:xfrm>
          <a:prstGeom prst="rect">
            <a:avLst/>
          </a:prstGeom>
        </p:spPr>
      </p:pic>
      <p:pic>
        <p:nvPicPr>
          <p:cNvPr id="25" name="Picture 24">
            <a:extLst>
              <a:ext uri="{FF2B5EF4-FFF2-40B4-BE49-F238E27FC236}">
                <a16:creationId xmlns:a16="http://schemas.microsoft.com/office/drawing/2014/main" id="{372F7298-9666-8B40-9F3A-FF191CCEFAFB}"/>
              </a:ext>
            </a:extLst>
          </p:cNvPr>
          <p:cNvPicPr>
            <a:picLocks noChangeAspect="1"/>
          </p:cNvPicPr>
          <p:nvPr/>
        </p:nvPicPr>
        <p:blipFill rotWithShape="1">
          <a:blip r:embed="rId4"/>
          <a:srcRect b="3256"/>
          <a:stretch/>
        </p:blipFill>
        <p:spPr>
          <a:xfrm>
            <a:off x="3046441" y="370522"/>
            <a:ext cx="2195076" cy="4772978"/>
          </a:xfrm>
          <a:prstGeom prst="rect">
            <a:avLst/>
          </a:prstGeom>
        </p:spPr>
      </p:pic>
    </p:spTree>
    <p:extLst>
      <p:ext uri="{BB962C8B-B14F-4D97-AF65-F5344CB8AC3E}">
        <p14:creationId xmlns:p14="http://schemas.microsoft.com/office/powerpoint/2010/main" val="262015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6732" y="1065576"/>
            <a:ext cx="3733800" cy="3352800"/>
          </a:xfrm>
        </p:spPr>
        <p:txBody>
          <a:bodyPr>
            <a:normAutofit/>
          </a:bodyPr>
          <a:lstStyle/>
          <a:p>
            <a:r>
              <a:rPr lang="en-US" dirty="0"/>
              <a:t>Great improvement!</a:t>
            </a:r>
          </a:p>
          <a:p>
            <a:r>
              <a:rPr lang="en-US" dirty="0"/>
              <a:t>Very Clear Conclusions</a:t>
            </a:r>
          </a:p>
          <a:p>
            <a:r>
              <a:rPr lang="en-US" dirty="0"/>
              <a:t>Great Quantifying Data</a:t>
            </a:r>
          </a:p>
          <a:p>
            <a:r>
              <a:rPr lang="en-US" dirty="0"/>
              <a:t>Significant Counter Points</a:t>
            </a:r>
          </a:p>
          <a:p>
            <a:r>
              <a:rPr lang="en-US" dirty="0"/>
              <a:t>Good Use Of Examples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a:extLst>
              <a:ext uri="{FF2B5EF4-FFF2-40B4-BE49-F238E27FC236}">
                <a16:creationId xmlns:a16="http://schemas.microsoft.com/office/drawing/2014/main" id="{528D605F-1F25-CB4A-BBED-C58A51629C40}"/>
              </a:ext>
            </a:extLst>
          </p:cNvPr>
          <p:cNvPicPr>
            <a:picLocks noChangeAspect="1"/>
          </p:cNvPicPr>
          <p:nvPr/>
        </p:nvPicPr>
        <p:blipFill>
          <a:blip r:embed="rId3"/>
          <a:stretch>
            <a:fillRect/>
          </a:stretch>
        </p:blipFill>
        <p:spPr>
          <a:xfrm>
            <a:off x="3234088" y="348429"/>
            <a:ext cx="5511746" cy="4787094"/>
          </a:xfrm>
          <a:prstGeom prst="rect">
            <a:avLst/>
          </a:prstGeom>
        </p:spPr>
      </p:pic>
    </p:spTree>
    <p:extLst>
      <p:ext uri="{BB962C8B-B14F-4D97-AF65-F5344CB8AC3E}">
        <p14:creationId xmlns:p14="http://schemas.microsoft.com/office/powerpoint/2010/main" val="133149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68 Max Possible</a:t>
            </a:r>
          </a:p>
        </p:txBody>
      </p:sp>
      <p:sp>
        <p:nvSpPr>
          <p:cNvPr id="4" name="Content Placeholder 3">
            <a:extLst>
              <a:ext uri="{FF2B5EF4-FFF2-40B4-BE49-F238E27FC236}">
                <a16:creationId xmlns:a16="http://schemas.microsoft.com/office/drawing/2014/main" id="{81037C2F-A0C1-F443-9EB1-54BC1BFAF47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2021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9" name="Picture 8">
            <a:extLst>
              <a:ext uri="{FF2B5EF4-FFF2-40B4-BE49-F238E27FC236}">
                <a16:creationId xmlns:a16="http://schemas.microsoft.com/office/drawing/2014/main" id="{2B2B8A1F-B716-FC46-B052-D1D12098FE9A}"/>
              </a:ext>
            </a:extLst>
          </p:cNvPr>
          <p:cNvPicPr>
            <a:picLocks noChangeAspect="1"/>
          </p:cNvPicPr>
          <p:nvPr/>
        </p:nvPicPr>
        <p:blipFill>
          <a:blip r:embed="rId3"/>
          <a:stretch>
            <a:fillRect/>
          </a:stretch>
        </p:blipFill>
        <p:spPr>
          <a:xfrm>
            <a:off x="3202735" y="361950"/>
            <a:ext cx="5503707" cy="4781550"/>
          </a:xfrm>
          <a:prstGeom prst="rect">
            <a:avLst/>
          </a:prstGeom>
        </p:spPr>
      </p:pic>
    </p:spTree>
    <p:extLst>
      <p:ext uri="{BB962C8B-B14F-4D97-AF65-F5344CB8AC3E}">
        <p14:creationId xmlns:p14="http://schemas.microsoft.com/office/powerpoint/2010/main" val="77033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7309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Reminder: Course and Group Evaluations</a:t>
            </a:r>
          </a:p>
          <a:p>
            <a:pPr marL="457200" indent="-457200">
              <a:buFont typeface="+mj-lt"/>
              <a:buAutoNum type="arabicPeriod"/>
            </a:pPr>
            <a:r>
              <a:rPr lang="en-US" dirty="0"/>
              <a:t>Groups Present</a:t>
            </a:r>
          </a:p>
          <a:p>
            <a:pPr marL="457200" indent="-457200">
              <a:buFont typeface="+mj-lt"/>
              <a:buAutoNum type="arabicPeriod"/>
            </a:pPr>
            <a:r>
              <a:rPr lang="en-US" dirty="0"/>
              <a:t>Class 14:</a:t>
            </a:r>
          </a:p>
          <a:p>
            <a:pPr marL="662968" lvl="1" indent="-457200">
              <a:buFont typeface="+mj-lt"/>
              <a:buAutoNum type="arabicPeriod"/>
            </a:pPr>
            <a:r>
              <a:rPr lang="en-US" dirty="0"/>
              <a:t>See Syllabus</a:t>
            </a:r>
          </a:p>
          <a:p>
            <a:pPr marL="662968" lvl="1" indent="-457200">
              <a:buFont typeface="+mj-lt"/>
              <a:buAutoNum type="arabicPeriod"/>
            </a:pPr>
            <a:r>
              <a:rPr lang="en-US" dirty="0"/>
              <a:t>Students Present </a:t>
            </a:r>
          </a:p>
          <a:p>
            <a:pPr marL="662968" lvl="1" indent="-457200">
              <a:buFont typeface="+mj-lt"/>
              <a:buAutoNum type="arabicPeriod"/>
            </a:pPr>
            <a:r>
              <a:rPr lang="en-US" dirty="0"/>
              <a:t>Students’ Choice</a:t>
            </a:r>
          </a:p>
        </p:txBody>
      </p:sp>
      <p:sp>
        <p:nvSpPr>
          <p:cNvPr id="4" name="Footer Placeholder 3"/>
          <p:cNvSpPr>
            <a:spLocks noGrp="1"/>
          </p:cNvSpPr>
          <p:nvPr>
            <p:ph type="ftr" sz="quarter" idx="11"/>
          </p:nvPr>
        </p:nvSpPr>
        <p:spPr/>
        <p:txBody>
          <a:bodyPr/>
          <a:lstStyle/>
          <a:p>
            <a:r>
              <a:rPr lang="en-US"/>
              <a:t>© 2021 Keith A. Pray</a:t>
            </a:r>
          </a:p>
        </p:txBody>
      </p:sp>
      <p:sp>
        <p:nvSpPr>
          <p:cNvPr id="3" name="Slide Number Placeholder 2">
            <a:extLst>
              <a:ext uri="{FF2B5EF4-FFF2-40B4-BE49-F238E27FC236}">
                <a16:creationId xmlns:a16="http://schemas.microsoft.com/office/drawing/2014/main" id="{4204A6F0-715B-A74F-B2FB-AB1837807D23}"/>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04961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Preventing a Terminator</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Hoang Nguyen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70508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robotic?</a:t>
            </a:r>
          </a:p>
        </p:txBody>
      </p:sp>
      <p:sp>
        <p:nvSpPr>
          <p:cNvPr id="3" name="Content Placeholder 2"/>
          <p:cNvSpPr>
            <a:spLocks noGrp="1"/>
          </p:cNvSpPr>
          <p:nvPr>
            <p:ph sz="half" idx="1"/>
          </p:nvPr>
        </p:nvSpPr>
        <p:spPr/>
        <p:txBody>
          <a:bodyPr/>
          <a:lstStyle/>
          <a:p>
            <a:r>
              <a:rPr lang="en-US" dirty="0"/>
              <a:t>Within automation</a:t>
            </a:r>
          </a:p>
          <a:p>
            <a:pPr lvl="1"/>
            <a:r>
              <a:rPr lang="en-US" dirty="0"/>
              <a:t>Improves efficiency</a:t>
            </a:r>
          </a:p>
          <a:p>
            <a:pPr lvl="1"/>
            <a:r>
              <a:rPr lang="en-US" dirty="0"/>
              <a:t>Reduces errors</a:t>
            </a:r>
          </a:p>
          <a:p>
            <a:pPr lvl="1"/>
            <a:r>
              <a:rPr lang="en-US" dirty="0"/>
              <a:t>Able to increase sales and profits</a:t>
            </a:r>
          </a:p>
          <a:p>
            <a:r>
              <a:rPr lang="en-US" dirty="0"/>
              <a:t>There are more ways to use robots!</a:t>
            </a:r>
          </a:p>
          <a:p>
            <a:r>
              <a:rPr lang="en-US" dirty="0"/>
              <a:t>Human Robot Interactions (HRI) are necessary to achieve task tailored for humans </a:t>
            </a:r>
          </a:p>
          <a:p>
            <a:pPr lvl="1"/>
            <a:endParaRPr lang="en-US" dirty="0"/>
          </a:p>
          <a:p>
            <a:pPr lvl="1"/>
            <a:endParaRPr lang="en-US" dirty="0"/>
          </a:p>
          <a:p>
            <a:endParaRPr lang="en-US" dirty="0"/>
          </a:p>
          <a:p>
            <a:pPr lvl="1"/>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Hoang Nguyen</a:t>
            </a:r>
            <a:endParaRPr lang="en-US" sz="1400" dirty="0">
              <a:solidFill>
                <a:schemeClr val="tx1"/>
              </a:solidFill>
              <a:latin typeface="+mj-lt"/>
            </a:endParaRPr>
          </a:p>
        </p:txBody>
      </p:sp>
      <p:pic>
        <p:nvPicPr>
          <p:cNvPr id="9" name="Picture 8">
            <a:extLst>
              <a:ext uri="{FF2B5EF4-FFF2-40B4-BE49-F238E27FC236}">
                <a16:creationId xmlns:a16="http://schemas.microsoft.com/office/drawing/2014/main" id="{4252313D-59B3-4F69-904E-D84BBCD5CFEA}"/>
              </a:ext>
            </a:extLst>
          </p:cNvPr>
          <p:cNvPicPr>
            <a:picLocks noChangeAspect="1"/>
          </p:cNvPicPr>
          <p:nvPr/>
        </p:nvPicPr>
        <p:blipFill>
          <a:blip r:embed="rId3"/>
          <a:stretch>
            <a:fillRect/>
          </a:stretch>
        </p:blipFill>
        <p:spPr>
          <a:xfrm>
            <a:off x="4724400" y="1785146"/>
            <a:ext cx="3733800" cy="2487609"/>
          </a:xfrm>
          <a:prstGeom prst="rect">
            <a:avLst/>
          </a:prstGeom>
        </p:spPr>
      </p:pic>
    </p:spTree>
    <p:extLst>
      <p:ext uri="{BB962C8B-B14F-4D97-AF65-F5344CB8AC3E}">
        <p14:creationId xmlns:p14="http://schemas.microsoft.com/office/powerpoint/2010/main" val="2694559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uncertainty</a:t>
            </a:r>
          </a:p>
        </p:txBody>
      </p:sp>
      <p:sp>
        <p:nvSpPr>
          <p:cNvPr id="3" name="Content Placeholder 2"/>
          <p:cNvSpPr>
            <a:spLocks noGrp="1"/>
          </p:cNvSpPr>
          <p:nvPr>
            <p:ph sz="half" idx="1"/>
          </p:nvPr>
        </p:nvSpPr>
        <p:spPr/>
        <p:txBody>
          <a:bodyPr/>
          <a:lstStyle/>
          <a:p>
            <a:r>
              <a:rPr lang="en-US" dirty="0"/>
              <a:t>Uncertainty disrupts a robot's ability to perform normally</a:t>
            </a:r>
          </a:p>
          <a:p>
            <a:r>
              <a:rPr lang="en-US" dirty="0"/>
              <a:t>Heuristics are used to simplify a situation a robot currently experiences</a:t>
            </a:r>
          </a:p>
          <a:p>
            <a:pPr lvl="1"/>
            <a:r>
              <a:rPr lang="en-US" dirty="0"/>
              <a:t>Examples:</a:t>
            </a:r>
          </a:p>
          <a:p>
            <a:pPr lvl="2"/>
            <a:r>
              <a:rPr lang="en-US" dirty="0"/>
              <a:t>Google Driverless Cars</a:t>
            </a:r>
          </a:p>
          <a:p>
            <a:pPr lvl="2"/>
            <a:r>
              <a:rPr lang="en-US" dirty="0"/>
              <a:t>Agbots: Agricultural Robots</a:t>
            </a:r>
          </a:p>
          <a:p>
            <a:r>
              <a:rPr lang="en-US" dirty="0"/>
              <a:t>The full scope of all the “disturbances” is hard to define</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Hoang Nguyen</a:t>
            </a:r>
            <a:endParaRPr lang="en-US" sz="1400" dirty="0">
              <a:solidFill>
                <a:schemeClr val="tx1"/>
              </a:solidFill>
              <a:latin typeface="+mj-lt"/>
            </a:endParaRPr>
          </a:p>
        </p:txBody>
      </p:sp>
      <p:pic>
        <p:nvPicPr>
          <p:cNvPr id="9" name="Picture 8" descr="Diagram&#10;&#10;Description automatically generated">
            <a:extLst>
              <a:ext uri="{FF2B5EF4-FFF2-40B4-BE49-F238E27FC236}">
                <a16:creationId xmlns:a16="http://schemas.microsoft.com/office/drawing/2014/main" id="{B26FCC30-3571-4DD0-9804-C56019D714AF}"/>
              </a:ext>
            </a:extLst>
          </p:cNvPr>
          <p:cNvPicPr>
            <a:picLocks noChangeAspect="1"/>
          </p:cNvPicPr>
          <p:nvPr/>
        </p:nvPicPr>
        <p:blipFill>
          <a:blip r:embed="rId3"/>
          <a:stretch>
            <a:fillRect/>
          </a:stretch>
        </p:blipFill>
        <p:spPr>
          <a:xfrm>
            <a:off x="4711153" y="1633379"/>
            <a:ext cx="3760294" cy="2739433"/>
          </a:xfrm>
          <a:prstGeom prst="rect">
            <a:avLst/>
          </a:prstGeom>
        </p:spPr>
      </p:pic>
    </p:spTree>
    <p:extLst>
      <p:ext uri="{BB962C8B-B14F-4D97-AF65-F5344CB8AC3E}">
        <p14:creationId xmlns:p14="http://schemas.microsoft.com/office/powerpoint/2010/main" val="237785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601785"/>
            <a:ext cx="7723554" cy="4103566"/>
          </a:xfrm>
        </p:spPr>
        <p:txBody>
          <a:bodyPr anchor="ctr">
            <a:normAutofit/>
          </a:bodyPr>
          <a:lstStyle/>
          <a:p>
            <a:pPr marL="0" indent="0" algn="ctr">
              <a:buNone/>
            </a:pPr>
            <a:r>
              <a:rPr lang="en-US" sz="2400" dirty="0"/>
              <a:t>“</a:t>
            </a:r>
            <a:r>
              <a:rPr lang="en-US" sz="1800" dirty="0">
                <a:effectLst/>
                <a:latin typeface="Calibri" panose="020F0502020204030204" pitchFamily="34" charset="0"/>
              </a:rPr>
              <a:t>My research hypothesis is that intelligent robots can behave more ethically in the battlefield than humans currently can…</a:t>
            </a:r>
            <a:r>
              <a:rPr lang="en-US" sz="2400" dirty="0"/>
              <a:t>”</a:t>
            </a:r>
          </a:p>
          <a:p>
            <a:pPr marL="0" indent="0" algn="ctr">
              <a:buNone/>
            </a:pPr>
            <a:r>
              <a:rPr lang="en-US" sz="2400" dirty="0"/>
              <a:t>- </a:t>
            </a:r>
            <a:r>
              <a:rPr lang="en-US" sz="1800" dirty="0">
                <a:effectLst/>
                <a:latin typeface="Calibri" panose="020F0502020204030204" pitchFamily="34" charset="0"/>
              </a:rPr>
              <a:t>Ronald Harkin</a:t>
            </a:r>
            <a:endParaRPr lang="en-US" sz="2400"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Hoang Nguyen</a:t>
            </a:r>
            <a:endParaRPr lang="en-US" sz="1400" dirty="0">
              <a:solidFill>
                <a:schemeClr val="tx1"/>
              </a:solidFill>
              <a:latin typeface="+mj-lt"/>
            </a:endParaRPr>
          </a:p>
        </p:txBody>
      </p:sp>
    </p:spTree>
    <p:extLst>
      <p:ext uri="{BB962C8B-B14F-4D97-AF65-F5344CB8AC3E}">
        <p14:creationId xmlns:p14="http://schemas.microsoft.com/office/powerpoint/2010/main" val="373776305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78559</TotalTime>
  <Words>2683</Words>
  <Application>Microsoft Macintosh PowerPoint</Application>
  <PresentationFormat>On-screen Show (16:9)</PresentationFormat>
  <Paragraphs>370</Paragraphs>
  <Slides>18</Slides>
  <Notes>18</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Cambria</vt:lpstr>
      <vt:lpstr>Wingdings</vt:lpstr>
      <vt:lpstr>Red Radial 16x9</vt:lpstr>
      <vt:lpstr>Class 13-14 Last Days</vt:lpstr>
      <vt:lpstr>Automation  Papers</vt:lpstr>
      <vt:lpstr>Papers</vt:lpstr>
      <vt:lpstr>Grades To Date</vt:lpstr>
      <vt:lpstr>Overview</vt:lpstr>
      <vt:lpstr>Preventing a Terminator</vt:lpstr>
      <vt:lpstr>Why have robotic?</vt:lpstr>
      <vt:lpstr>Handling uncertainty</vt:lpstr>
      <vt:lpstr>PowerPoint Presentation</vt:lpstr>
      <vt:lpstr>Do we let them Self Learn? </vt:lpstr>
      <vt:lpstr>PowerPoint Presentation</vt:lpstr>
      <vt:lpstr>References</vt:lpstr>
      <vt:lpstr>References Pictures….Who hates Them?</vt:lpstr>
      <vt:lpstr>Student Choice – Interesting Videos</vt:lpstr>
      <vt:lpstr>Student Choice – Interesting Videos (Full)</vt:lpstr>
      <vt:lpstr>Student Choice – Interesting Articles 1/2</vt:lpstr>
      <vt:lpstr>Student Choice – Interesting Articles 2/2</vt:lpstr>
      <vt:lpstr>Class 14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454</cp:revision>
  <cp:lastPrinted>2014-10-13T02:14:09Z</cp:lastPrinted>
  <dcterms:created xsi:type="dcterms:W3CDTF">2014-08-25T02:19:16Z</dcterms:created>
  <dcterms:modified xsi:type="dcterms:W3CDTF">2021-05-13T22:43:31Z</dcterms:modified>
</cp:coreProperties>
</file>