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8"/>
  </p:notesMasterIdLst>
  <p:handoutMasterIdLst>
    <p:handoutMasterId r:id="rId39"/>
  </p:handoutMasterIdLst>
  <p:sldIdLst>
    <p:sldId id="256" r:id="rId2"/>
    <p:sldId id="640" r:id="rId3"/>
    <p:sldId id="608" r:id="rId4"/>
    <p:sldId id="628" r:id="rId5"/>
    <p:sldId id="259" r:id="rId6"/>
    <p:sldId id="642" r:id="rId7"/>
    <p:sldId id="277" r:id="rId8"/>
    <p:sldId id="287" r:id="rId9"/>
    <p:sldId id="288" r:id="rId10"/>
    <p:sldId id="286" r:id="rId11"/>
    <p:sldId id="643" r:id="rId12"/>
    <p:sldId id="268" r:id="rId13"/>
    <p:sldId id="270" r:id="rId14"/>
    <p:sldId id="272" r:id="rId15"/>
    <p:sldId id="271" r:id="rId16"/>
    <p:sldId id="267" r:id="rId17"/>
    <p:sldId id="273" r:id="rId18"/>
    <p:sldId id="644" r:id="rId19"/>
    <p:sldId id="645" r:id="rId20"/>
    <p:sldId id="646" r:id="rId21"/>
    <p:sldId id="647" r:id="rId22"/>
    <p:sldId id="648" r:id="rId23"/>
    <p:sldId id="649" r:id="rId24"/>
    <p:sldId id="650" r:id="rId25"/>
    <p:sldId id="274" r:id="rId26"/>
    <p:sldId id="275" r:id="rId27"/>
    <p:sldId id="651" r:id="rId28"/>
    <p:sldId id="652" r:id="rId29"/>
    <p:sldId id="653" r:id="rId30"/>
    <p:sldId id="654" r:id="rId31"/>
    <p:sldId id="655" r:id="rId32"/>
    <p:sldId id="656" r:id="rId33"/>
    <p:sldId id="657" r:id="rId34"/>
    <p:sldId id="658" r:id="rId35"/>
    <p:sldId id="278" r:id="rId36"/>
    <p:sldId id="269"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640"/>
            <p14:sldId id="608"/>
            <p14:sldId id="628"/>
            <p14:sldId id="259"/>
            <p14:sldId id="642"/>
            <p14:sldId id="277"/>
            <p14:sldId id="287"/>
            <p14:sldId id="288"/>
            <p14:sldId id="286"/>
          </p14:sldIdLst>
        </p14:section>
        <p14:section name="Students" id="{7AEC99C5-6AD7-4C48-9541-C71471BFF483}">
          <p14:sldIdLst>
            <p14:sldId id="643"/>
            <p14:sldId id="268"/>
            <p14:sldId id="270"/>
            <p14:sldId id="272"/>
            <p14:sldId id="271"/>
            <p14:sldId id="267"/>
            <p14:sldId id="273"/>
            <p14:sldId id="644"/>
            <p14:sldId id="645"/>
            <p14:sldId id="646"/>
            <p14:sldId id="647"/>
            <p14:sldId id="648"/>
            <p14:sldId id="649"/>
            <p14:sldId id="650"/>
            <p14:sldId id="274"/>
            <p14:sldId id="275"/>
            <p14:sldId id="651"/>
            <p14:sldId id="652"/>
            <p14:sldId id="653"/>
            <p14:sldId id="654"/>
            <p14:sldId id="655"/>
            <p14:sldId id="656"/>
            <p14:sldId id="657"/>
            <p14:sldId id="658"/>
            <p14:sldId id="278"/>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80357" autoAdjust="0"/>
  </p:normalViewPr>
  <p:slideViewPr>
    <p:cSldViewPr snapToGrid="0" snapToObjects="1">
      <p:cViewPr varScale="1">
        <p:scale>
          <a:sx n="134" d="100"/>
          <a:sy n="134" d="100"/>
        </p:scale>
        <p:origin x="440" y="18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5/4/21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5/4/21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ashstats.nhtsa.dot.gov/Api/Public/ViewPublication/812013"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Styx - Mr. Roboto (1983) (5:34)</a:t>
            </a:r>
            <a:r>
              <a:rPr lang="en-US" dirty="0">
                <a:latin typeface="Arial" pitchFamily="-109" charset="0"/>
                <a:ea typeface="ＭＳ Ｐゴシック" pitchFamily="-109" charset="-128"/>
                <a:cs typeface="ＭＳ Ｐゴシック" pitchFamily="-109" charset="-128"/>
              </a:rPr>
              <a:t> </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=uc6f_2nPSX8 </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Ask about Automation paper:</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What did people choose to automate</a:t>
            </a:r>
          </a:p>
          <a:p>
            <a:pPr marL="171450" indent="-171450" eaLnBrk="1" hangingPunct="1">
              <a:buFont typeface="Arial" panose="020B0604020202020204" pitchFamily="34" charset="0"/>
              <a:buChar char="•"/>
            </a:pPr>
            <a:r>
              <a:rPr lang="en-US" dirty="0">
                <a:latin typeface="Arial" pitchFamily="-109" charset="0"/>
                <a:ea typeface="ＭＳ Ｐゴシック" pitchFamily="-109" charset="-128"/>
                <a:cs typeface="ＭＳ Ｐゴシック" pitchFamily="-109" charset="-128"/>
              </a:rPr>
              <a:t>Share 1 main reason</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Replace with Alternate </a:t>
            </a:r>
            <a:r>
              <a:rPr lang="en-US">
                <a:latin typeface="Arial" charset="0"/>
                <a:ea typeface="ＭＳ Ｐゴシック" charset="-128"/>
                <a:cs typeface="ＭＳ Ｐゴシック" charset="-128"/>
              </a:rPr>
              <a:t>Turing Test</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Hello there, I’m Joan, and I’ll be presenting about the impact of technology on children’s educational experience and why schools’ use of technology has been beneficial to students.</a:t>
            </a: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79218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with the most obvious use of technology for education; we’re doing it right now. Online learning makes it so we can keep learning, even if our physical locations are all different.</a:t>
            </a:r>
          </a:p>
          <a:p>
            <a:endParaRPr lang="en-US" dirty="0"/>
          </a:p>
          <a:p>
            <a:r>
              <a:rPr lang="en-US" b="1" dirty="0"/>
              <a:t>1918 pandemic</a:t>
            </a:r>
          </a:p>
          <a:p>
            <a:r>
              <a:rPr lang="en-US" dirty="0"/>
              <a:t>It wasn’t always this way. During the flu pandemic of 1918, most schools in the United States closed and sent students home. However, in New York City, 75% of the one million children lived in unsanitary tenement housing whereas their schools were undergoing the school hygiene movement, so it was decided that the </a:t>
            </a:r>
            <a:r>
              <a:rPr lang="en-US" b="0" dirty="0"/>
              <a:t>students would be “</a:t>
            </a:r>
            <a:r>
              <a:rPr lang="en-US" dirty="0"/>
              <a:t>better off in school, under supervision, than playing about in the streets.</a:t>
            </a:r>
            <a:r>
              <a:rPr lang="en-US" b="0" dirty="0"/>
              <a:t>” Without technology, the schools that sent students home weren’t able to help their students continue their education the way we can today. With a device and an internet connection, we can pick up where we left off from our own homes.</a:t>
            </a:r>
            <a:endParaRPr lang="en-US" b="1" dirty="0"/>
          </a:p>
          <a:p>
            <a:endParaRPr lang="en-US" dirty="0"/>
          </a:p>
          <a:p>
            <a:r>
              <a:rPr lang="en-US" b="1" dirty="0"/>
              <a:t>Why remote learning works</a:t>
            </a:r>
          </a:p>
          <a:p>
            <a:r>
              <a:rPr lang="en-US" b="0" u="sng" dirty="0"/>
              <a:t>Flexibility</a:t>
            </a:r>
          </a:p>
          <a:p>
            <a:r>
              <a:rPr lang="en-US" b="0" dirty="0"/>
              <a:t>Flexibility is an important part of this. In one study, 69.9% of students expressed a preference for asynchronous lectures, stating that it made their class schedules more flexible and let them work at their own pace.  Additionally, students liked that recorded lectures could be replayed, paused, and accessed from a learning management system, such as Canvas, whenever the students have time.</a:t>
            </a:r>
          </a:p>
          <a:p>
            <a:endParaRPr lang="en-US" b="0" dirty="0"/>
          </a:p>
          <a:p>
            <a:r>
              <a:rPr lang="en-US" b="0" u="sng" dirty="0"/>
              <a:t>Other reasons for distance learning</a:t>
            </a:r>
          </a:p>
          <a:p>
            <a:r>
              <a:rPr lang="en-US" b="0" dirty="0"/>
              <a:t>For commuting students, remote learning saves time that would be spent driving and looking for parking and money that would be spent on bus or train fares, or gas for their cars. </a:t>
            </a:r>
            <a:r>
              <a:rPr lang="en-US" b="0" u="none" dirty="0"/>
              <a:t>Even before the pandemic distance learning was useful for students would couldn’t physically be present at school, such as those who’ve been hospitalized or have school environment phobias.</a:t>
            </a:r>
          </a:p>
          <a:p>
            <a:endParaRPr lang="en-US" b="1" dirty="0"/>
          </a:p>
          <a:p>
            <a:r>
              <a:rPr lang="en-US" b="0" u="sng" dirty="0"/>
              <a:t>Academic performance: table</a:t>
            </a:r>
            <a:endParaRPr lang="en-US" b="0" u="none" dirty="0"/>
          </a:p>
          <a:p>
            <a:r>
              <a:rPr lang="en-US" b="0" u="none" dirty="0"/>
              <a:t>In the table, we see the results of midterm and final exams, both worth forty points, taken as part of a course in a study that compared the learning of in-person and remote students. The scores are similar, with a point difference of 1.6 in midterm scores and a 2.2 in final exam scores. This shows that online learning is possible without a significant decrease in student performance.</a:t>
            </a:r>
            <a:endParaRPr lang="en-US" b="0" u="sng"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3021568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assistive technology, or AT, can increase accessibility in the classroom for students who have disabilities. I’ll focus on reading and writing technologies here.</a:t>
            </a:r>
          </a:p>
          <a:p>
            <a:endParaRPr lang="en-US" dirty="0"/>
          </a:p>
          <a:p>
            <a:r>
              <a:rPr lang="en-US" b="1" u="none" dirty="0"/>
              <a:t>Speech synthesis</a:t>
            </a:r>
          </a:p>
          <a:p>
            <a:r>
              <a:rPr lang="en-US" dirty="0"/>
              <a:t>Speech synthesis, or text-to-speech, lets students select text on a computer screen and listen to it spoken aloud, allowing them to correct their reading mistakes and listen to words that they don’t know how to pronounce. Speech synthesis reduces the frustration of students with disabilities trying to decode, helps them with their comprehension of the text, and improves their word recognition.</a:t>
            </a:r>
          </a:p>
          <a:p>
            <a:endParaRPr lang="en-US" dirty="0"/>
          </a:p>
          <a:p>
            <a:r>
              <a:rPr lang="en-US" b="1" u="none" dirty="0"/>
              <a:t>Voice recognition</a:t>
            </a:r>
          </a:p>
          <a:p>
            <a:r>
              <a:rPr lang="en-US" dirty="0"/>
              <a:t>The opposite technology is voice recognition software, or speech-to-text. Voice recognition lets students dictate their writing using a headset and voice commands on the computer. It’s useful to students with disabilities because it’s faster than typing, so they can get their ideas written before they forget. Additionally, students using dictation were found to include longer, more complex sentences with overall better grammar. Students are even able to instruct the computer to go back and correct the previous word, upon which they’re prompted to select an alternate word. Ultimately, this allows them to focus on higher-order aspects of writing like organization. This, coupled with improved legibility, leads to better scores for students with disabilities on writing assignments.</a:t>
            </a:r>
          </a:p>
          <a:p>
            <a:endParaRPr lang="en-US" dirty="0"/>
          </a:p>
          <a:p>
            <a:r>
              <a:rPr lang="en-US" b="0" u="sng" dirty="0"/>
              <a:t>Table</a:t>
            </a:r>
          </a:p>
          <a:p>
            <a:r>
              <a:rPr lang="en-US" dirty="0"/>
              <a:t>This table here contains the results of a study done on two groups of students with learning disabilities. One group used speech synthesis </a:t>
            </a:r>
            <a:r>
              <a:rPr lang="en-US" dirty="0" err="1"/>
              <a:t>softwares</a:t>
            </a:r>
            <a:r>
              <a:rPr lang="en-US" dirty="0"/>
              <a:t>, including IBM </a:t>
            </a:r>
            <a:r>
              <a:rPr lang="en-US" dirty="0" err="1"/>
              <a:t>VoiceType</a:t>
            </a:r>
            <a:r>
              <a:rPr lang="en-US" dirty="0"/>
              <a:t> and </a:t>
            </a:r>
            <a:r>
              <a:rPr lang="en-US" dirty="0" err="1"/>
              <a:t>DragonDictate</a:t>
            </a:r>
            <a:r>
              <a:rPr lang="en-US" dirty="0"/>
              <a:t>, while the other used only the WordPerfect word processor. For both word recognition and spelling, the speech synthesis group had higher growth rates of 2.91 and 2.89 per eight weeks compared to the control group, who had rates of .69 and 1.08. We see that the experimental group performed four and three times better than the control group on word recognition and spelling, respectively.</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359411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of course, some risk involved in using technology for education. One of the things that concerns teachers is that the use of devices in the classroom can be distracting.</a:t>
            </a:r>
          </a:p>
          <a:p>
            <a:endParaRPr lang="en-US" dirty="0"/>
          </a:p>
          <a:p>
            <a:r>
              <a:rPr lang="en-US" b="1" dirty="0"/>
              <a:t>How laptops are distracting</a:t>
            </a:r>
          </a:p>
          <a:p>
            <a:r>
              <a:rPr lang="en-US" b="0" dirty="0"/>
              <a:t>This is because “</a:t>
            </a:r>
            <a:r>
              <a:rPr lang="en-US" b="0" i="0" dirty="0">
                <a:solidFill>
                  <a:srgbClr val="2E2E2E"/>
                </a:solidFill>
                <a:effectLst/>
                <a:latin typeface="NexusSerif"/>
              </a:rPr>
              <a:t>Human attention and capacity to process information is selective and limited.</a:t>
            </a:r>
            <a:r>
              <a:rPr lang="en-US" b="0" dirty="0"/>
              <a:t>” When there’s too much information coming at us, we can’t absorb it all at once, resulting in an overload, shifting attention, and distraction. Laptops can be distracting because of how visual they are, with notifications popping up and there being movement on the screen. When we can’t focus on all the tasks demanding our attention, some of them suffer. This could interfere with learning because some of the information won’t be completely processed, and since laptops are oriented vertically, unlike ordinary notebooks, other nearby students could also face cognitive interference.</a:t>
            </a:r>
          </a:p>
          <a:p>
            <a:endParaRPr lang="en-US" dirty="0"/>
          </a:p>
          <a:p>
            <a:r>
              <a:rPr lang="en-US" b="1" dirty="0"/>
              <a:t>Impact on learning</a:t>
            </a:r>
          </a:p>
          <a:p>
            <a:r>
              <a:rPr lang="en-US" b="0" dirty="0"/>
              <a:t>In one study, 64.3% of the students used a laptop for at least one class period for about 48.7% of the time. On average, they did things not related to class for 17 of the 75 minutes of class, for example, 81% checked their emails, 68% sent instant messages, 43% were on the internet, and 25% played games. Using class attendance, class ranking, and ACT scores, it was found that as laptop use increased, student performance decreased. However, keep in mind that this study was done on a “regular” class, not a class that’s designed for computer use, like a CS course might be.</a:t>
            </a:r>
          </a:p>
          <a:p>
            <a:endParaRPr lang="en-US" b="1" dirty="0"/>
          </a:p>
          <a:p>
            <a:r>
              <a:rPr lang="en-US" b="0" u="sng" dirty="0"/>
              <a:t>Table</a:t>
            </a:r>
            <a:endParaRPr lang="en-US" b="0" u="none" dirty="0"/>
          </a:p>
          <a:p>
            <a:r>
              <a:rPr lang="en-US" b="0" u="none" dirty="0"/>
              <a:t>This table here shows how distracting participants thought various aspects of the class were. A higher mean says that a certain aspect was more distracting. With a mean of 3.65, other students’ computer use is the most distracting. In fact, 64% of the participants responded that they found other students’ computer use distracting.</a:t>
            </a:r>
            <a:endParaRPr lang="en-US" b="0" u="sng" dirty="0"/>
          </a:p>
          <a:p>
            <a:endParaRPr lang="en-US" b="0" dirty="0"/>
          </a:p>
          <a:p>
            <a:r>
              <a:rPr lang="en-US" b="0" dirty="0"/>
              <a:t>However, as we’ve seen so far, the advantages of technology outweigh the consequences of distraction. We’ll even see two more ways in which technology can actually enhance learning.</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66870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The use of technology can make learning easier and more efficient.</a:t>
            </a:r>
          </a:p>
          <a:p>
            <a:endParaRPr lang="en-US" b="0" u="sng" dirty="0"/>
          </a:p>
          <a:p>
            <a:r>
              <a:rPr lang="en-US" b="1" u="none" dirty="0"/>
              <a:t>Classroom devices</a:t>
            </a:r>
          </a:p>
          <a:p>
            <a:r>
              <a:rPr lang="en-US" dirty="0"/>
              <a:t>For example, the iPad is used in schools as an educational tool. </a:t>
            </a:r>
          </a:p>
          <a:p>
            <a:endParaRPr lang="en-US" dirty="0"/>
          </a:p>
          <a:p>
            <a:r>
              <a:rPr lang="en-US" u="sng" dirty="0"/>
              <a:t>Learning in new ways: graph</a:t>
            </a:r>
            <a:endParaRPr lang="en-US" u="none" dirty="0"/>
          </a:p>
          <a:p>
            <a:r>
              <a:rPr lang="en-US" u="none" dirty="0"/>
              <a:t>In this bar graph, you see results from two surveys that were part of a study that gave iPads to students in 114 disadvantaged schools. The 2015 results are from before students received their iPads, and the 2017 results are from after. There is an increase in the use of each of the listed technology tools after the iPads were introduced.</a:t>
            </a:r>
            <a:r>
              <a:rPr lang="en-US" dirty="0"/>
              <a:t> Some of these are for content creation and delivery, assessment, subject-matter exploration, and communication and collaboration.</a:t>
            </a:r>
          </a:p>
          <a:p>
            <a:endParaRPr lang="en-US" u="none" dirty="0"/>
          </a:p>
          <a:p>
            <a:r>
              <a:rPr lang="en-US" u="sng" dirty="0"/>
              <a:t>Increased academic performance</a:t>
            </a:r>
          </a:p>
          <a:p>
            <a:r>
              <a:rPr lang="en-US" u="none" dirty="0"/>
              <a:t>In a similar study, one elementary school showed increases in reading and math proficiency from 52 to 85% and 44 to 90% respectively after iPads had been introduced and used for personalized instruction.</a:t>
            </a:r>
          </a:p>
          <a:p>
            <a:endParaRPr lang="en-US" dirty="0"/>
          </a:p>
          <a:p>
            <a:r>
              <a:rPr lang="en-US" b="1" u="none" dirty="0"/>
              <a:t>Kahoot! used in the classroom</a:t>
            </a:r>
          </a:p>
          <a:p>
            <a:r>
              <a:rPr lang="en-US" dirty="0"/>
              <a:t>I’ll finish with an educational technology that many of us know and love: the game-based learning platform known as Kahoot! In 2016, about 20 million elementary and high students played Kahoot! in the United States alone, which shows that it’s starting to be used a lot as a tool for learning.</a:t>
            </a:r>
          </a:p>
          <a:p>
            <a:endParaRPr lang="en-US" dirty="0"/>
          </a:p>
          <a:p>
            <a:r>
              <a:rPr lang="en-US" u="sng" dirty="0" err="1"/>
              <a:t>Retreival</a:t>
            </a:r>
            <a:r>
              <a:rPr lang="en-US" u="sng" dirty="0"/>
              <a:t> practice effect</a:t>
            </a:r>
          </a:p>
          <a:p>
            <a:r>
              <a:rPr lang="en-US" dirty="0"/>
              <a:t>It works by displaying questions on a shared screen and prompting participants to answer on their own devices, awarding points for correct answers. Kahoot! takes advantage of the retrieval practice effect, also called the testing effect, to help students understand concepts better. The retrieval practice effect shows that taking an initial test improves performance on later tests, similar to how quizzes can help improve performance on an exam.</a:t>
            </a:r>
          </a:p>
          <a:p>
            <a:endParaRPr lang="en-US" dirty="0"/>
          </a:p>
          <a:p>
            <a:r>
              <a:rPr lang="en-US" u="sng" dirty="0"/>
              <a:t>Statistic</a:t>
            </a:r>
          </a:p>
          <a:p>
            <a:r>
              <a:rPr lang="en-US" dirty="0"/>
              <a:t>In one study a hundred-question multiple choice exam was taken as part of a course by a group that used Kahoot! and a control group. The Kahoot! group scored higher on this exam, scoring an average of 79.56 to the control’s 56.83. This is a grade increase from an NR to almost a B, so Kahoot! is definitely worth looking into. Additionally, the experimental group was asked to describe Kahoot! and some of the words they used are “motivating,” “helpful,” and “entertaining”. They’re all positive, which supports the fact that all of the participants said that they thought Kahoot! was beneficial and that they would play again.</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51529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Times New Roman" panose="02020603050405020304" pitchFamily="18" charset="0"/>
              </a:rPr>
              <a:t>Hello, today I’m going to be talking about the Future of the Road, and more specifically the advantages of self-driving cars. </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56990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Before we begin discussing the benefits of self-driving cars, there are some things you need to know.</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There are five levels of self-driving cars</a:t>
            </a:r>
          </a:p>
          <a:p>
            <a:pPr marL="914400" rtl="0">
              <a:spcBef>
                <a:spcPts val="0"/>
              </a:spcBef>
              <a:spcAft>
                <a:spcPts val="0"/>
              </a:spcAft>
            </a:pPr>
            <a:r>
              <a:rPr lang="en-US" sz="1200" b="0" i="0" u="none" strike="noStrike" dirty="0">
                <a:solidFill>
                  <a:srgbClr val="000000"/>
                </a:solidFill>
                <a:effectLst/>
                <a:latin typeface="Times New Roman" panose="02020603050405020304" pitchFamily="18" charset="0"/>
              </a:rPr>
              <a:t>      0.   No automation; The human does all the driving</a:t>
            </a:r>
            <a:endParaRPr lang="en-US" b="0" dirty="0">
              <a:effectLst/>
            </a:endParaRPr>
          </a:p>
          <a:p>
            <a:pPr marL="914400"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Driver assistance system on the vehicle can help assist the driver; but never takes control of the car. Backing up camera</a:t>
            </a:r>
          </a:p>
          <a:p>
            <a:pPr marL="914400"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Driver assistance system can control the car, such as braking or accelerating</a:t>
            </a:r>
          </a:p>
          <a:p>
            <a:pPr marL="914400"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An Automated Driving System allows the car to take control of the car in some circumstances. The human must always be paying attention.</a:t>
            </a:r>
          </a:p>
          <a:p>
            <a:pPr marL="914400"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ADS can do all the driving in some circumstances, human need not pay attention</a:t>
            </a:r>
          </a:p>
          <a:p>
            <a:pPr marL="914400" rtl="0" fontAlgn="base">
              <a:spcBef>
                <a:spcPts val="0"/>
              </a:spcBef>
              <a:spcAft>
                <a:spcPts val="0"/>
              </a:spcAft>
              <a:buFont typeface="+mj-lt"/>
              <a:buAutoNum type="arabicPeriod"/>
            </a:pPr>
            <a:r>
              <a:rPr lang="en-US" sz="1200" b="0" i="0" u="none" strike="noStrike" dirty="0">
                <a:solidFill>
                  <a:srgbClr val="000000"/>
                </a:solidFill>
                <a:effectLst/>
                <a:latin typeface="Times New Roman" panose="02020603050405020304" pitchFamily="18" charset="0"/>
              </a:rPr>
              <a:t>ADS does ALL the driving, and the passengers need never be involved</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Many companies have varying levels of implementation, for example, autopilot for Tesla cars is considered level 2 and Waymo has cars that are level 4.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Main difference is between Level 3 and Level 4</a:t>
            </a:r>
          </a:p>
          <a:p>
            <a:pPr marL="171450" indent="-171450">
              <a:buFont typeface="Arial" panose="020B0604020202020204" pitchFamily="34" charset="0"/>
              <a:buChar char="•"/>
            </a:pPr>
            <a:endParaRPr lang="en-US" dirty="0">
              <a:effectLst/>
            </a:endParaRPr>
          </a:p>
          <a:p>
            <a:pPr marL="171450" indent="-171450">
              <a:buFont typeface="Arial" panose="020B0604020202020204" pitchFamily="34" charset="0"/>
              <a:buChar char="•"/>
            </a:pPr>
            <a:endParaRPr lang="en-US" dirty="0">
              <a:effectLst/>
            </a:endParaRPr>
          </a:p>
          <a:p>
            <a:pPr fontAlgn="t"/>
            <a:r>
              <a:rPr lang="en-US" dirty="0">
                <a:effectLst/>
              </a:rPr>
              <a:t>[1] </a:t>
            </a:r>
            <a:r>
              <a:rPr lang="en-US" dirty="0">
                <a:effectLst/>
                <a:latin typeface="Arial" panose="020B0604020202020204" pitchFamily="34" charset="0"/>
              </a:rPr>
              <a:t>Wang, J., Huang, H., Li, K., &amp; Li, J. (2021). Towards the Unified Principles for Level 5 Autonomous Vehicles. </a:t>
            </a:r>
            <a:r>
              <a:rPr lang="en-US" i="1" dirty="0">
                <a:effectLst/>
                <a:latin typeface="Arial" panose="020B0604020202020204" pitchFamily="34" charset="0"/>
              </a:rPr>
              <a:t>Engineering</a:t>
            </a:r>
            <a:r>
              <a:rPr lang="en-US" dirty="0">
                <a:effectLst/>
                <a:latin typeface="Arial" panose="020B0604020202020204" pitchFamily="34" charset="0"/>
              </a:rPr>
              <a:t>.</a:t>
            </a:r>
          </a:p>
          <a:p>
            <a:pPr marL="0" marR="0" lvl="0" indent="0" algn="l" defTabSz="457200" rtl="0" eaLnBrk="1" fontAlgn="t"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[2] </a:t>
            </a:r>
            <a:r>
              <a:rPr lang="en-US" i="1" dirty="0">
                <a:effectLst/>
              </a:rPr>
              <a:t>The 5 Levels of Autonomous Trucking</a:t>
            </a:r>
            <a:r>
              <a:rPr lang="en-US" dirty="0">
                <a:effectLst/>
              </a:rPr>
              <a:t>. Breakthrough. (2019, February 19). https://www.breakthroughfuel.com/blog/levels-of-autonomous-trucking/. </a:t>
            </a:r>
          </a:p>
          <a:p>
            <a:pPr fontAlgn="t"/>
            <a:endParaRPr lang="en-US" dirty="0">
              <a:effectLst/>
              <a:latin typeface="Arial" panose="020B0604020202020204" pitchFamily="34" charset="0"/>
            </a:endParaRPr>
          </a:p>
          <a:p>
            <a:endParaRPr lang="en-US" dirty="0"/>
          </a:p>
          <a:p>
            <a:br>
              <a:rPr lang="en-US" dirty="0"/>
            </a:br>
            <a:endParaRPr lang="en-US" dirty="0">
              <a:effectLs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719904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 main benefit of autonomous vehicles is that they can help reduce the crash rate between vehicles on the road, increasing ROAD SAFETY.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One popular statistic provided by the National Crash Survey report between 2005 and 2007, is that 90% of crashes are the result of human error, as opposed to malfunctions in the cars.</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While this statistic is important, it does not take into account the nature of these accidents and the degree of damages.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More specifically, in the year 2019, over 30,000 crashes were fatal, leading to over 36,000 deaths in said accidents.</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 ultimate goal of autonomous vehicles is to help reduce these accidents to a great margin, since “even one fatal crash is too many”.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Autonomous can accomplish this by reducing crashes that were easily avoidable, for example, crashes due to participants being under the influence.</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In 2019, 65% of fatally injured passengers were due to accidents involving high Blood Alcohol Levels. The percentages vary from state to state, with Hawaii being the greatest at 94%.</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 common safety benchmark for autonomous vehicles, is that they must be “Safer than a Human”, or rather safer than the average human.</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Why implement a system in which the results are worse than currently?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Well, it has been proven that autonomous vehicles are surpassing humans in terms of driving, for some aspects on the road.</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In 2017 Waymo, Googles self-driving car development company, deployed the first autonomous cars without a safety driver, however, an employee was still in the car just in case.</a:t>
            </a:r>
          </a:p>
          <a:p>
            <a:pPr marL="1600200" lvl="3"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This is an example of level 4 implementation, as the car did the majority of the work when driving</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In 2020 Waymo launched a geo-fenced driverless ride-hailing service in Phoenix. The cars are being monitored in real-time by a team of remote engineers.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 results of the Waymo company prove that autonomous vehicles have the capacity to operate at the level of the average human driver, possibly even surpassing them.</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Waymo analyzed each accident caused by their self-driving cars and realized that it avoided 82 percent of simulated crashes — the vast majority of which without the need for hard braking or evasive action. In another 10 percent as a responder, the Waymo vehicle’s maneuvers helped mitigate the severity of the crash.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effectLst/>
              <a:latin typeface="Roboto"/>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a:rPr>
              <a:t>[3] </a:t>
            </a:r>
            <a:r>
              <a:rPr lang="en-US" b="0" i="0" dirty="0">
                <a:solidFill>
                  <a:srgbClr val="222222"/>
                </a:solidFill>
                <a:effectLst/>
                <a:latin typeface="Arial" panose="020B0604020202020204" pitchFamily="34" charset="0"/>
              </a:rPr>
              <a:t>Treat, J. R., </a:t>
            </a:r>
            <a:r>
              <a:rPr lang="en-US" b="0" i="0" dirty="0" err="1">
                <a:solidFill>
                  <a:srgbClr val="222222"/>
                </a:solidFill>
                <a:effectLst/>
                <a:latin typeface="Arial" panose="020B0604020202020204" pitchFamily="34" charset="0"/>
              </a:rPr>
              <a:t>Tumbas</a:t>
            </a:r>
            <a:r>
              <a:rPr lang="en-US" b="0" i="0" dirty="0">
                <a:solidFill>
                  <a:srgbClr val="222222"/>
                </a:solidFill>
                <a:effectLst/>
                <a:latin typeface="Arial" panose="020B0604020202020204" pitchFamily="34" charset="0"/>
              </a:rPr>
              <a:t>, N. S., McDonald, S. T., Shinar, D., Hume, R. D., Mayer, R. E., ... &amp; Castellan, N. J. (1979). </a:t>
            </a:r>
            <a:r>
              <a:rPr lang="en-US" b="0" i="1" dirty="0">
                <a:solidFill>
                  <a:srgbClr val="222222"/>
                </a:solidFill>
                <a:effectLst/>
                <a:latin typeface="Arial" panose="020B0604020202020204" pitchFamily="34" charset="0"/>
              </a:rPr>
              <a:t>Tri-level study of the causes of traffic accidents: final report. Executive summary</a:t>
            </a:r>
            <a:r>
              <a:rPr lang="en-US" b="0" i="0" dirty="0">
                <a:solidFill>
                  <a:srgbClr val="222222"/>
                </a:solidFill>
                <a:effectLst/>
                <a:latin typeface="Arial" panose="020B0604020202020204" pitchFamily="34" charset="0"/>
              </a:rPr>
              <a:t>. Indiana University, Bloomington, Institute for Research in Public Safety.</a:t>
            </a:r>
            <a:endParaRPr lang="en-US" b="0" i="0" dirty="0">
              <a:effectLst/>
              <a:latin typeface="Roboto"/>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a:rPr>
              <a:t>[4] </a:t>
            </a:r>
            <a:r>
              <a:rPr lang="en-US" dirty="0">
                <a:effectLst/>
              </a:rPr>
              <a:t>U.S. Department of Transportation. (2019). </a:t>
            </a:r>
            <a:r>
              <a:rPr lang="en-US" i="1" dirty="0">
                <a:effectLst/>
              </a:rPr>
              <a:t>Fatality facts 2019: State by state</a:t>
            </a:r>
            <a:r>
              <a:rPr lang="en-US" dirty="0">
                <a:effectLst/>
              </a:rPr>
              <a:t>. https://www.iihs.org/topics/fatality-statistics/detail/state-by-state. </a:t>
            </a:r>
          </a:p>
          <a:p>
            <a:pPr marL="171450" lvl="0" indent="-171450">
              <a:buFont typeface="Arial" panose="020B0604020202020204" pitchFamily="34" charset="0"/>
              <a:buChar char="•"/>
            </a:pPr>
            <a:r>
              <a:rPr lang="en-US" b="0" i="0" dirty="0">
                <a:effectLst/>
                <a:latin typeface="Roboto"/>
              </a:rPr>
              <a:t>[5] </a:t>
            </a:r>
            <a:r>
              <a:rPr lang="en-US" b="0" i="0" dirty="0" err="1">
                <a:solidFill>
                  <a:srgbClr val="3A3A3A"/>
                </a:solidFill>
                <a:effectLst/>
                <a:latin typeface="Source Sans Pro" panose="020B0503030403020204" pitchFamily="34" charset="0"/>
              </a:rPr>
              <a:t>Nees</a:t>
            </a:r>
            <a:r>
              <a:rPr lang="en-US" b="0" i="0" dirty="0">
                <a:solidFill>
                  <a:srgbClr val="3A3A3A"/>
                </a:solidFill>
                <a:effectLst/>
                <a:latin typeface="Source Sans Pro" panose="020B0503030403020204" pitchFamily="34" charset="0"/>
              </a:rPr>
              <a:t>, M. (2019). Safer than the average human driver (who is less safe than me)? Examining a popular safety benchmark for self-driving cars. </a:t>
            </a:r>
            <a:r>
              <a:rPr lang="en-US" b="0" i="1" dirty="0">
                <a:solidFill>
                  <a:srgbClr val="3A3A3A"/>
                </a:solidFill>
                <a:effectLst/>
                <a:latin typeface="Source Sans Pro" panose="020B0503030403020204" pitchFamily="34" charset="0"/>
              </a:rPr>
              <a:t>Journal of Safety Research</a:t>
            </a:r>
            <a:r>
              <a:rPr lang="en-US" b="0" i="0" dirty="0">
                <a:solidFill>
                  <a:srgbClr val="3A3A3A"/>
                </a:solidFill>
                <a:effectLst/>
                <a:latin typeface="Source Sans Pro" panose="020B0503030403020204" pitchFamily="34" charset="0"/>
              </a:rPr>
              <a:t>, </a:t>
            </a:r>
            <a:r>
              <a:rPr lang="en-US" b="0" i="1" dirty="0">
                <a:solidFill>
                  <a:srgbClr val="3A3A3A"/>
                </a:solidFill>
                <a:effectLst/>
                <a:latin typeface="Source Sans Pro" panose="020B0503030403020204" pitchFamily="34" charset="0"/>
              </a:rPr>
              <a:t>69</a:t>
            </a:r>
            <a:r>
              <a:rPr lang="en-US" b="0" i="0" dirty="0">
                <a:solidFill>
                  <a:srgbClr val="3A3A3A"/>
                </a:solidFill>
                <a:effectLst/>
                <a:latin typeface="Source Sans Pro" panose="020B0503030403020204" pitchFamily="34" charset="0"/>
              </a:rPr>
              <a:t>, 61–68. https://doi.org/10.1016/j.jsr.2019.02.002</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a:rPr>
              <a:t>[6] </a:t>
            </a:r>
            <a:r>
              <a:rPr lang="en-US" dirty="0">
                <a:effectLst/>
              </a:rPr>
              <a:t>Hawkins, A. J. (2021, March 8). </a:t>
            </a:r>
            <a:r>
              <a:rPr lang="en-US" i="1" dirty="0">
                <a:effectLst/>
              </a:rPr>
              <a:t>Waymo simulated real-world crashes to prove its self-driving cars can prevent deaths</a:t>
            </a:r>
            <a:r>
              <a:rPr lang="en-US" dirty="0">
                <a:effectLst/>
              </a:rPr>
              <a:t>. The Verge. https://www.theverge.com/2021/3/8/22315361/waymo-autonomous-vehicle-simulation-car-crash-deaths. </a:t>
            </a:r>
          </a:p>
          <a:p>
            <a:pPr marL="171450" lvl="0" indent="-171450">
              <a:buFont typeface="Arial" panose="020B0604020202020204" pitchFamily="34" charset="0"/>
              <a:buChar char="•"/>
            </a:pPr>
            <a:endParaRPr lang="en-US" b="0" i="0" dirty="0">
              <a:effectLst/>
              <a:latin typeface="Roboto"/>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60719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Let me introduce you to what I like to call “THE THREE E’S of AUTONOMOUS VEHICLES”, and the first E stands for Equality.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For a long time, there has been a group of citizens worldwide that have been restricted in their use of transportation.</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Government transport survey noted that six million individuals with a disability have difficulty getting the transportation</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People suffering from severe disabilities are severely limited in their modes of transportation, with many being forced to rely on public transportation, rather than having the luxury of private transportation</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Over 4.3 million Americans with a disability face transportation barriers when traveling for appointments. [3]</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One medical center offered a new self-driving shuttle for traveling. [4]</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Autonomous vehicles introduce a unique transportation method for these individuals that will allow them to “travel in style”</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Even if AV is not used for full-scale commercial purposes, partial deployment for people suffering from disabilities can be a major help</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Organizations can even implement AV systems that can help pick up these individuals, rather than requiring them to ride public transportation</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Autonomous Vehicles can enable employment for approximately 2 million Americans with disabilities. [3]</a:t>
            </a:r>
          </a:p>
          <a:p>
            <a:endParaRPr lang="en-US" dirty="0"/>
          </a:p>
          <a:p>
            <a:endParaRPr lang="en-US" dirty="0"/>
          </a:p>
          <a:p>
            <a:r>
              <a:rPr lang="en-US" dirty="0"/>
              <a:t>[7] </a:t>
            </a:r>
            <a:r>
              <a:rPr lang="en-US" dirty="0">
                <a:effectLst/>
              </a:rPr>
              <a:t>Claypool, H., Bin-Nun, A., &amp; Gerlach, J. (2017, October 3). </a:t>
            </a:r>
            <a:r>
              <a:rPr lang="en-US" i="1" dirty="0">
                <a:effectLst/>
              </a:rPr>
              <a:t>Self-Driving Cars: The Impact on People with Disabilities</a:t>
            </a:r>
            <a:r>
              <a:rPr lang="en-US" dirty="0">
                <a:effectLst/>
              </a:rPr>
              <a:t>. Ruderman Family Foundation. https://rudermanfoundation.org/white_papers/self-driving-cars-the-impact-on-people-with-disabilities/. </a:t>
            </a:r>
          </a:p>
          <a:p>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a:t>
            </a:r>
            <a:r>
              <a:rPr lang="en-US" dirty="0">
                <a:effectLst/>
              </a:rPr>
              <a:t>Drees, J. (2020, August 20). </a:t>
            </a:r>
            <a:r>
              <a:rPr lang="en-US" i="1" dirty="0">
                <a:effectLst/>
              </a:rPr>
              <a:t>Detroit Medical Center patients offered new self-driving shuttle service</a:t>
            </a:r>
            <a:r>
              <a:rPr lang="en-US" dirty="0">
                <a:effectLst/>
              </a:rPr>
              <a:t>. Becker's Hospital Review. https://www.beckershospitalreview.com/digital-transformation/detroit-medical-center-patients-offered-new-self-driving-shuttle-service.html.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a:t>
            </a:r>
            <a:r>
              <a:rPr lang="en-US" dirty="0">
                <a:effectLst/>
              </a:rPr>
              <a:t>Etherington, D. (2019, July 10). </a:t>
            </a:r>
            <a:r>
              <a:rPr lang="en-US" i="1" dirty="0">
                <a:effectLst/>
              </a:rPr>
              <a:t>May Mobility reveals prototype of a wheelchair-accessible autonomous vehicle</a:t>
            </a:r>
            <a:r>
              <a:rPr lang="en-US" dirty="0">
                <a:effectLst/>
              </a:rPr>
              <a:t>. TechCrunch. https://techcrunch.com/2019/07/10/may-mobility-reveals-prototype-of-a-wheelchair-accessible-autonomous-vehicle/?guccounter=1&amp;guce_referrer=aHR0cHM6Ly93d3cuZ29vZ2xlLmNvbS8&amp;guce_referrer_sig=AQAAAFKrE3ZZG3nKIiAsux_FKV1F4clD50II2Xb8e2c8D9xF53_YYXXXxx7DDGhyHwrHRMisEz0as8byXhrpd0PCV-8VB2S98be3mqSz73QyP4tIxIxi5hyj24Yw-z_m4Iq2BQ0hfABApKcXszKA9oLBniR4RbNHtMVRcIn2zQ_lVzCI.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[16] </a:t>
            </a:r>
            <a:r>
              <a:rPr lang="en-US" b="0" i="0" dirty="0">
                <a:solidFill>
                  <a:srgbClr val="222222"/>
                </a:solidFill>
                <a:effectLst/>
                <a:latin typeface="Arial" panose="020B0604020202020204" pitchFamily="34" charset="0"/>
              </a:rPr>
              <a:t>Rubin, G. S., Ng, E. S., </a:t>
            </a:r>
            <a:r>
              <a:rPr lang="en-US" b="0" i="0" dirty="0" err="1">
                <a:solidFill>
                  <a:srgbClr val="222222"/>
                </a:solidFill>
                <a:effectLst/>
                <a:latin typeface="Arial" panose="020B0604020202020204" pitchFamily="34" charset="0"/>
              </a:rPr>
              <a:t>Bandeen</a:t>
            </a:r>
            <a:r>
              <a:rPr lang="en-US" b="0" i="0" dirty="0">
                <a:solidFill>
                  <a:srgbClr val="222222"/>
                </a:solidFill>
                <a:effectLst/>
                <a:latin typeface="Arial" panose="020B0604020202020204" pitchFamily="34" charset="0"/>
              </a:rPr>
              <a:t>-Roche, K., </a:t>
            </a:r>
            <a:r>
              <a:rPr lang="en-US" b="0" i="0" dirty="0" err="1">
                <a:solidFill>
                  <a:srgbClr val="222222"/>
                </a:solidFill>
                <a:effectLst/>
                <a:latin typeface="Arial" panose="020B0604020202020204" pitchFamily="34" charset="0"/>
              </a:rPr>
              <a:t>Keyl</a:t>
            </a:r>
            <a:r>
              <a:rPr lang="en-US" b="0" i="0" dirty="0">
                <a:solidFill>
                  <a:srgbClr val="222222"/>
                </a:solidFill>
                <a:effectLst/>
                <a:latin typeface="Arial" panose="020B0604020202020204" pitchFamily="34" charset="0"/>
              </a:rPr>
              <a:t>, P. M., Freeman, E. E., &amp; West, S. K. (2007). A prospective, population-based study of the role of visual impairment in motor vehicle crashes among older drivers: the SEE study. </a:t>
            </a:r>
            <a:r>
              <a:rPr lang="en-US" b="0" i="1" dirty="0">
                <a:solidFill>
                  <a:srgbClr val="222222"/>
                </a:solidFill>
                <a:effectLst/>
                <a:latin typeface="Arial" panose="020B0604020202020204" pitchFamily="34" charset="0"/>
              </a:rPr>
              <a:t>Investigative ophthalmology &amp; visual science</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48</a:t>
            </a:r>
            <a:r>
              <a:rPr lang="en-US" b="0" i="0" dirty="0">
                <a:solidFill>
                  <a:srgbClr val="222222"/>
                </a:solidFill>
                <a:effectLst/>
                <a:latin typeface="Arial" panose="020B0604020202020204" pitchFamily="34" charset="0"/>
              </a:rPr>
              <a:t>(4), 1483-1491.</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02313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210870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The automobile industry is one of the largest forces in the economy, employing over 1.7 million people, and accounting for about 3% to 3.5% of gross domestic product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It goes without saying, that any alteration in the automobile industry due to autonomous vehicles will have plenty of impacts on the economy. </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Fewer collisions and more law-abiding vehicles will lower demand for auto repair, traffic police, medical, insurance, and legal services.</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Estimated to reduce money spent by $1.2 trillion or $3,800 per American.[2]</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$242 billion in economic activity, including $57.6 billion in lost workplace productivity, and $594 billion due to loss of life and decreased quality of life due to injuries.[</a:t>
            </a:r>
            <a:r>
              <a:rPr lang="en-US" sz="1200" b="0" i="0" u="sng" strike="noStrike" dirty="0">
                <a:solidFill>
                  <a:srgbClr val="1155CC"/>
                </a:solidFill>
                <a:effectLst/>
                <a:latin typeface="Times New Roman" panose="02020603050405020304" pitchFamily="18" charset="0"/>
                <a:hlinkClick r:id="rId3"/>
              </a:rPr>
              <a:t>https://crashstats.nhtsa.dot.gov/Api/Public/ViewPublication/812013</a:t>
            </a:r>
            <a:r>
              <a:rPr lang="en-US" sz="1200" b="0" i="0" u="none" strike="noStrike" dirty="0">
                <a:solidFill>
                  <a:srgbClr val="000000"/>
                </a:solidFill>
                <a:effectLst/>
                <a:latin typeface="Times New Roman" panose="02020603050405020304" pitchFamily="18" charset="0"/>
              </a:rPr>
              <a: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Eliminating the large majority of crashes will help reduce the monetary costs.</a:t>
            </a: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4,119 people died in large truck crashes in 2019. Sixteen percent of these deaths were truck occupants, 67 percent were occupants of cars and other passenger vehicles</a:t>
            </a:r>
          </a:p>
          <a:p>
            <a:pPr marL="742950" lvl="1" indent="-285750" rtl="0" fontAlgn="base">
              <a:spcBef>
                <a:spcPts val="0"/>
              </a:spcBef>
              <a:spcAft>
                <a:spcPts val="0"/>
              </a:spcAft>
              <a:buFont typeface="Arial" panose="020B0604020202020204" pitchFamily="34" charset="0"/>
              <a:buChar char="•"/>
            </a:pPr>
            <a:r>
              <a:rPr lang="en-US" sz="1200" b="0" i="0" u="none" strike="noStrike" dirty="0" err="1">
                <a:solidFill>
                  <a:srgbClr val="000000"/>
                </a:solidFill>
                <a:effectLst/>
                <a:latin typeface="Times New Roman" panose="02020603050405020304" pitchFamily="18" charset="0"/>
              </a:rPr>
              <a:t>THe</a:t>
            </a:r>
            <a:r>
              <a:rPr lang="en-US" sz="1200" b="0" i="0" u="none" strike="noStrike" dirty="0">
                <a:solidFill>
                  <a:srgbClr val="000000"/>
                </a:solidFill>
                <a:effectLst/>
                <a:latin typeface="Times New Roman" panose="02020603050405020304" pitchFamily="18" charset="0"/>
              </a:rPr>
              <a:t> main impact that will become automated is the trucking industry, resulting in safer roads, since autonomous vehicles will not become sleepy or drowsy while driving. </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While maintaining jobs, since a driver will still be present in the scenario that the AV stops working. </a:t>
            </a:r>
          </a:p>
          <a:p>
            <a:endParaRPr lang="en-US" dirty="0"/>
          </a:p>
          <a:p>
            <a:endParaRPr lang="en-US" dirty="0"/>
          </a:p>
          <a:p>
            <a:endParaRPr lang="en-US" dirty="0"/>
          </a:p>
          <a:p>
            <a:r>
              <a:rPr lang="en-US" dirty="0"/>
              <a:t>[10] </a:t>
            </a:r>
            <a:r>
              <a:rPr lang="en-US" b="0" i="0" dirty="0">
                <a:solidFill>
                  <a:srgbClr val="222222"/>
                </a:solidFill>
                <a:effectLst/>
                <a:latin typeface="Arial" panose="020B0604020202020204" pitchFamily="34" charset="0"/>
              </a:rPr>
              <a:t>Hill, K., </a:t>
            </a:r>
            <a:r>
              <a:rPr lang="en-US" b="0" i="0" dirty="0" err="1">
                <a:solidFill>
                  <a:srgbClr val="222222"/>
                </a:solidFill>
                <a:effectLst/>
                <a:latin typeface="Arial" panose="020B0604020202020204" pitchFamily="34" charset="0"/>
              </a:rPr>
              <a:t>Menk</a:t>
            </a:r>
            <a:r>
              <a:rPr lang="en-US" b="0" i="0" dirty="0">
                <a:solidFill>
                  <a:srgbClr val="222222"/>
                </a:solidFill>
                <a:effectLst/>
                <a:latin typeface="Arial" panose="020B0604020202020204" pitchFamily="34" charset="0"/>
              </a:rPr>
              <a:t>, D., &amp; Cooper, A. (2010). Contribution of the automotive industry to the economies of all fifty states and the United States. </a:t>
            </a:r>
            <a:r>
              <a:rPr lang="en-US" b="0" i="1" dirty="0">
                <a:solidFill>
                  <a:srgbClr val="222222"/>
                </a:solidFill>
                <a:effectLst/>
                <a:latin typeface="Arial" panose="020B0604020202020204" pitchFamily="34" charset="0"/>
              </a:rPr>
              <a:t>Center for Automotive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42</a:t>
            </a:r>
            <a:r>
              <a:rPr lang="en-US" b="0" i="0" dirty="0">
                <a:solidFill>
                  <a:srgbClr val="222222"/>
                </a:solidFill>
                <a:effectLst/>
                <a:latin typeface="Arial" panose="020B0604020202020204" pitchFamily="34" charset="0"/>
              </a:rPr>
              <a:t>.</a:t>
            </a:r>
            <a:endParaRPr lang="en-US" dirty="0"/>
          </a:p>
          <a:p>
            <a:r>
              <a:rPr lang="en-US" dirty="0"/>
              <a:t>[11] </a:t>
            </a:r>
            <a:r>
              <a:rPr lang="en-US" b="0" i="0" dirty="0">
                <a:solidFill>
                  <a:srgbClr val="222222"/>
                </a:solidFill>
                <a:effectLst/>
                <a:latin typeface="Arial" panose="020B0604020202020204" pitchFamily="34" charset="0"/>
              </a:rPr>
              <a:t>Clements, L. M., &amp; </a:t>
            </a:r>
            <a:r>
              <a:rPr lang="en-US" b="0" i="0" dirty="0" err="1">
                <a:solidFill>
                  <a:srgbClr val="222222"/>
                </a:solidFill>
                <a:effectLst/>
                <a:latin typeface="Arial" panose="020B0604020202020204" pitchFamily="34" charset="0"/>
              </a:rPr>
              <a:t>Kockelman</a:t>
            </a:r>
            <a:r>
              <a:rPr lang="en-US" b="0" i="0" dirty="0">
                <a:solidFill>
                  <a:srgbClr val="222222"/>
                </a:solidFill>
                <a:effectLst/>
                <a:latin typeface="Arial" panose="020B0604020202020204" pitchFamily="34" charset="0"/>
              </a:rPr>
              <a:t>, K. M. (2017). Economic effects of automated vehicles. </a:t>
            </a:r>
            <a:r>
              <a:rPr lang="en-US" b="0" i="1" dirty="0">
                <a:solidFill>
                  <a:srgbClr val="222222"/>
                </a:solidFill>
                <a:effectLst/>
                <a:latin typeface="Arial" panose="020B0604020202020204" pitchFamily="34" charset="0"/>
              </a:rPr>
              <a:t>Transportation Research Record</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2606</a:t>
            </a:r>
            <a:r>
              <a:rPr lang="en-US" b="0" i="0" dirty="0">
                <a:solidFill>
                  <a:srgbClr val="222222"/>
                </a:solidFill>
                <a:effectLst/>
                <a:latin typeface="Arial" panose="020B0604020202020204" pitchFamily="34" charset="0"/>
              </a:rPr>
              <a:t>(1), 106-114.</a:t>
            </a:r>
          </a:p>
          <a:p>
            <a:endParaRPr lang="en-US" dirty="0"/>
          </a:p>
          <a:p>
            <a:r>
              <a:rPr lang="en-US" dirty="0"/>
              <a:t>[12] </a:t>
            </a:r>
            <a:r>
              <a:rPr lang="en-US" b="0" i="0" dirty="0" err="1">
                <a:solidFill>
                  <a:srgbClr val="222222"/>
                </a:solidFill>
                <a:effectLst/>
                <a:latin typeface="Arial" panose="020B0604020202020204" pitchFamily="34" charset="0"/>
              </a:rPr>
              <a:t>Blincoe</a:t>
            </a:r>
            <a:r>
              <a:rPr lang="en-US" b="0" i="0" dirty="0">
                <a:solidFill>
                  <a:srgbClr val="222222"/>
                </a:solidFill>
                <a:effectLst/>
                <a:latin typeface="Arial" panose="020B0604020202020204" pitchFamily="34" charset="0"/>
              </a:rPr>
              <a:t>, L., Miller, T. R., </a:t>
            </a:r>
            <a:r>
              <a:rPr lang="en-US" b="0" i="0" dirty="0" err="1">
                <a:solidFill>
                  <a:srgbClr val="222222"/>
                </a:solidFill>
                <a:effectLst/>
                <a:latin typeface="Arial" panose="020B0604020202020204" pitchFamily="34" charset="0"/>
              </a:rPr>
              <a:t>Zaloshnja</a:t>
            </a:r>
            <a:r>
              <a:rPr lang="en-US" b="0" i="0" dirty="0">
                <a:solidFill>
                  <a:srgbClr val="222222"/>
                </a:solidFill>
                <a:effectLst/>
                <a:latin typeface="Arial" panose="020B0604020202020204" pitchFamily="34" charset="0"/>
              </a:rPr>
              <a:t>, E., &amp; Lawrence, B. A. (2015). </a:t>
            </a:r>
            <a:r>
              <a:rPr lang="en-US" b="0" i="1" dirty="0">
                <a:solidFill>
                  <a:srgbClr val="222222"/>
                </a:solidFill>
                <a:effectLst/>
                <a:latin typeface="Arial" panose="020B0604020202020204" pitchFamily="34" charset="0"/>
              </a:rPr>
              <a:t>The economic and societal impact of motor vehicle crashes, 2010 (Revised)</a:t>
            </a:r>
            <a:r>
              <a:rPr lang="en-US" b="0" i="0" dirty="0">
                <a:solidFill>
                  <a:srgbClr val="222222"/>
                </a:solidFill>
                <a:effectLst/>
                <a:latin typeface="Arial" panose="020B0604020202020204" pitchFamily="34" charset="0"/>
              </a:rPr>
              <a:t> (No. DOT HS 812 013).</a:t>
            </a:r>
            <a:endParaRPr lang="en-US" dirty="0"/>
          </a:p>
          <a:p>
            <a:endParaRPr lang="en-US" dirty="0"/>
          </a:p>
          <a:p>
            <a:r>
              <a:rPr lang="en-US" dirty="0">
                <a:effectLst/>
              </a:rPr>
              <a:t>[13] </a:t>
            </a:r>
            <a:r>
              <a:rPr lang="en-US" dirty="0" err="1">
                <a:effectLst/>
              </a:rPr>
              <a:t>Bertoncello</a:t>
            </a:r>
            <a:r>
              <a:rPr lang="en-US" dirty="0">
                <a:effectLst/>
              </a:rPr>
              <a:t>, M., &amp; Wee, D. (2018, February 14). </a:t>
            </a:r>
            <a:r>
              <a:rPr lang="en-US" i="1" dirty="0">
                <a:effectLst/>
              </a:rPr>
              <a:t>Ten ways autonomous driving could redefine the automotive world</a:t>
            </a:r>
            <a:r>
              <a:rPr lang="en-US" dirty="0">
                <a:effectLst/>
              </a:rPr>
              <a:t>. McKinsey &amp; Company. https://www.mckinsey.com/industries/automotive-and-assembly/our-insights/ten-ways-autonomous-driving-could-redefine-the-automotive-world.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524043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Autonomous vehicles can help free up time that would otherwise be spent driving.</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TTI projects that the total nationwide time wasted in traffic  is 8.3 billion hours and congestion will cost $192 billion due to wasted time and fuel.[3]</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Times New Roman" panose="02020603050405020304" pitchFamily="18" charset="0"/>
              </a:rPr>
              <a:t>AV could free as much as 50 minutes a day for users, who will be able to spend traveling time working, relaxing, or accessing entertainment. [5]</a:t>
            </a:r>
            <a:endParaRPr lang="en-US" dirty="0"/>
          </a:p>
          <a:p>
            <a:endParaRPr lang="en-US" dirty="0"/>
          </a:p>
          <a:p>
            <a:r>
              <a:rPr lang="en-US" dirty="0"/>
              <a:t>[14] </a:t>
            </a:r>
            <a:r>
              <a:rPr lang="en-US" dirty="0">
                <a:effectLst/>
              </a:rPr>
              <a:t>Dooley, E. (2015, August 26). </a:t>
            </a:r>
            <a:r>
              <a:rPr lang="en-US" i="1" dirty="0">
                <a:effectLst/>
              </a:rPr>
              <a:t>Here's How Much Time Americans Waste in Traffic</a:t>
            </a:r>
            <a:r>
              <a:rPr lang="en-US" dirty="0">
                <a:effectLst/>
              </a:rPr>
              <a:t>. ABC News. https://abcnews.go.com/US/time-americans-waste-traffic/story?id=33313765.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[15] </a:t>
            </a:r>
            <a:r>
              <a:rPr lang="en-US" dirty="0" err="1">
                <a:effectLst/>
              </a:rPr>
              <a:t>Bertoncello</a:t>
            </a:r>
            <a:r>
              <a:rPr lang="en-US" dirty="0">
                <a:effectLst/>
              </a:rPr>
              <a:t>, M., &amp; Wee, D. (2018, February 14). </a:t>
            </a:r>
            <a:r>
              <a:rPr lang="en-US" i="1" dirty="0">
                <a:effectLst/>
              </a:rPr>
              <a:t>Ten ways autonomous driving could redefine the automotive world</a:t>
            </a:r>
            <a:r>
              <a:rPr lang="en-US" dirty="0">
                <a:effectLst/>
              </a:rPr>
              <a:t>. McKinsey &amp; Company. https://www.mckinsey.com/industries/automotive-and-assembly/our-insights/ten-ways-autonomous-driving-could-redefine-the-automotive-world.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00870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I’m Jared and I’d like to talk about why Artificial General Intelligence deserves Rights. </a:t>
            </a:r>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723242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clarify my position let’s define some term. AGI here means artificial intelligence which are fully autonomous (capable of acting and making decisions without the need for input), self-understanding (aware of itself and capable of introspection), and learn to solve problems in the same manner as a human. In short, the AGI should be able to learn from its surroundings and improvise as well as you or I. The rights given to AGI would not be the same you and I have, as there is a significant difference. An AGI would not grow the same way as a human child, so child labor laws would need to be somewhat different. The right to not be owned as property and the right to continue to exist without being destroyed would be a start. AGI should also be legally considered a person so that protections under our law can apply to them.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(Image is HAL, a famous example of an AI beyond what we have)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544233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Consciousness is an important factor in considering whether AI are ‘alive’. We know humans are conscious (at least I know I’m conscious, not the rest of you), although the term is Ill defined. Unfortunately, we do know that intelligence does not equate to consciousness, as AI such as Deep Blue are certainly intelligent, but in no way conscious. [2]  The “I’ll know it when I feel it” definition of consciousness doesn’t work for determining the consciousness of other creatures, and for that we need to come up with a definition. In 2017 a definition of consciousness as global availability (information available to the whole system, not an observer and an actor) and self monitoring (the ability to be introspective about ones thoughts). AGI would satisfy these criteria, as they are self understanding, and the General intelligence is one ‘brain’. [3] Thus by this definition AGI is conscious.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107044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place importance on whether an entity feels pain or pleasure. Why do we feel pain? Well pain (defined as unpleasant physical or emotional experience), likely evolved as a form of negative reinforcement. If you touch a hot stove, you’re likely to be more careful in the future. Artificial intelligences, even modern ones, sometimes use value functions. The functions are somewhat complex and define the goodness or badness of the state of the world around the AI. There is even a concept of behavior transfer, in which value functions are slightly modified when applied to different related tasks, allowing the AI to ‘remember’ behaviors with a negative outcome and be negatively reinforced.[5] AI can’t feel pain in the physical sense, it doesn’t have skin, but being in a state with a low value could be similar to that emotional pain. I’m sure we all have felt distress in a similar way, if you’ve had a loved one diagnosed with covid or otherwise hospitalized you’ve experienced a world state with a low value function outcome. </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19252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have most morality systems applied to them, AGI must be considered moral persons, or rational agents. There’s an argument I discovered is commonly used to argue for the ability of AI to be rational actors. It goes like this: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AGI have the ability to consider morality when deciding to act </a:t>
            </a:r>
          </a:p>
          <a:p>
            <a:pPr marL="342900" marR="0" lvl="0" indent="-342900">
              <a:lnSpc>
                <a:spcPct val="107000"/>
              </a:lnSpc>
              <a:spcBef>
                <a:spcPts val="0"/>
              </a:spcBef>
              <a:spcAft>
                <a:spcPts val="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can act autonomously in a moral or immoral manner </a:t>
            </a:r>
          </a:p>
          <a:p>
            <a:pPr marL="342900" marR="0" lvl="0" indent="-342900">
              <a:lnSpc>
                <a:spcPct val="107000"/>
              </a:lnSpc>
              <a:spcBef>
                <a:spcPts val="0"/>
              </a:spcBef>
              <a:spcAft>
                <a:spcPts val="800"/>
              </a:spcAft>
              <a:buFont typeface="Calibri" panose="020F050202020403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then morally responsible for actions, and therefore they should be considered people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Moral persons are considered by ethical systems, so they should be considered an ends rather than just a means under Kantian ethics and can have util under utilitarianism. [6] Furthermore harming an AGI could reduce the happiness of humans, as a 2015 study showed humans feel empathy towards robots that appear to be being harmed. If you’ve seen those videos of Boston Dynamics employees hitting their robots with a hockey stick, you may be able to relate. [8]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should note that AGI would already be considered informational entities under information ethics, however I am not discussing that ethical system because it would already consider modern AI worthy of being protected. </a:t>
            </a: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1689187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protect AGI against immoral actions, they should be granted legal personhood. This would allow them to take legal action and to have charges brought against them; they would be protected by our laws. The freedom from ownership could be protected by the first amendment [7]</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some precedent for non-human legal persons, too. Corporations can sue and be sued in a court of law, such as if you get injured at a theme park you sue the company, and if you infringe on corporate IP, they company can sue you. This does require humans to represent them since they cannot speak, but perhaps as autonomous entities the AGI could initiate the action on it’s own. [6]</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 conclude, from consciousness to pain to moral autonomy, there is a good case that AGI should be granted some rights. </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2669131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0s not included.</a:t>
            </a:r>
          </a:p>
          <a:p>
            <a:pPr marL="0" marR="0" indent="0" algn="l" defTabSz="457178" rtl="0" eaLnBrk="1" fontAlgn="auto" latinLnBrk="0" hangingPunct="1">
              <a:lnSpc>
                <a:spcPct val="100000"/>
              </a:lnSpc>
              <a:spcBef>
                <a:spcPts val="0"/>
              </a:spcBef>
              <a:spcAft>
                <a:spcPts val="0"/>
              </a:spcAft>
              <a:buClrTx/>
              <a:buSzTx/>
              <a:buFontTx/>
              <a:buNone/>
              <a:tabLst/>
              <a:defRPr/>
            </a:pPr>
            <a:endParaRPr lang="en-US" baseline="0" dirty="0">
              <a:latin typeface="Arial" charset="0"/>
              <a:ea typeface="ＭＳ Ｐゴシック" charset="-128"/>
              <a:cs typeface="ＭＳ Ｐゴシック" charset="-128"/>
              <a:sym typeface="Wingdings"/>
            </a:endParaRPr>
          </a:p>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Do not use terms like: less, more, a lot, huge, great, big, tiny, growing, etc.</a:t>
            </a:r>
            <a:endParaRPr lang="en-US" baseline="0" dirty="0">
              <a:latin typeface="Arial" charset="0"/>
              <a:ea typeface="ＭＳ Ｐゴシック" charset="-128"/>
              <a:cs typeface="ＭＳ Ｐゴシック" charset="-128"/>
              <a:sym typeface="Wingdings"/>
            </a:endParaRPr>
          </a:p>
          <a:p>
            <a:pPr marL="171450" indent="-171450">
              <a:buFont typeface="Arial" panose="020B0604020202020204" pitchFamily="34" charset="0"/>
              <a:buChar char="•"/>
            </a:pPr>
            <a:r>
              <a:rPr lang="en-US" dirty="0"/>
              <a:t>Make decisive conclusions</a:t>
            </a:r>
          </a:p>
          <a:p>
            <a:pPr marL="628650" lvl="1" indent="-171450">
              <a:buFont typeface="Arial" panose="020B0604020202020204" pitchFamily="34" charset="0"/>
              <a:buChar char="•"/>
            </a:pPr>
            <a:r>
              <a:rPr lang="en-US" dirty="0"/>
              <a:t>may, could, etc. = trivial</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assignment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Argument should directly support conclusion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Response should directly address counter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Blogs are usually not good sources for academic work</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a:t>medium.com</a:t>
            </a:r>
            <a:r>
              <a:rPr lang="en-US" dirty="0"/>
              <a:t> may appear like newspaper articles have no peer review or editorial process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err="1"/>
              <a:t>StackOverflow.com</a:t>
            </a:r>
            <a:r>
              <a:rPr lang="en-US" dirty="0"/>
              <a:t> likewise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20114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individual presentation has been graded subtract those points from your total to see how you compare.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65271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Published </a:t>
            </a:r>
            <a:r>
              <a:rPr lang="en-US" dirty="0"/>
              <a:t>2017-04-12 according to https://</a:t>
            </a:r>
            <a:r>
              <a:rPr lang="en-US" dirty="0" err="1"/>
              <a:t>www.explainxkcd.com</a:t>
            </a:r>
            <a:r>
              <a:rPr lang="en-US" dirty="0"/>
              <a:t>/wiki/</a:t>
            </a:r>
            <a:r>
              <a:rPr lang="en-US" dirty="0" err="1"/>
              <a:t>index.php</a:t>
            </a:r>
            <a:r>
              <a:rPr lang="en-US" dirty="0"/>
              <a:t>/</a:t>
            </a:r>
            <a:r>
              <a:rPr lang="en-US" dirty="0" err="1"/>
              <a:t>List_of_all_comics</a:t>
            </a:r>
            <a:r>
              <a:rPr lang="en-US" dirty="0"/>
              <a:t>_(1501-2000) </a:t>
            </a: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2021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2021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2021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2021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2021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c6f_2nPSX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fisherpub.sjfc.edu/education_ETD_masters/303/" TargetMode="External"/><Relationship Id="rId7" Type="http://schemas.openxmlformats.org/officeDocument/2006/relationships/image" Target="../media/image60.png"/><Relationship Id="rId2" Type="http://schemas.openxmlformats.org/officeDocument/2006/relationships/hyperlink" Target="https://journals.sagepub.com/doi/10.1177/00333549101250S309" TargetMode="External"/><Relationship Id="rId1" Type="http://schemas.openxmlformats.org/officeDocument/2006/relationships/slideLayout" Target="../slideLayouts/slideLayout2.xml"/><Relationship Id="rId6" Type="http://schemas.openxmlformats.org/officeDocument/2006/relationships/hyperlink" Target="https://eric.ed.gov/?id=EJ1145220" TargetMode="External"/><Relationship Id="rId5" Type="http://schemas.openxmlformats.org/officeDocument/2006/relationships/hyperlink" Target="https://www.sri.com/wp-content/uploads/2019/12/appleandconnectedsurveyrpt.pdf" TargetMode="External"/><Relationship Id="rId4" Type="http://schemas.openxmlformats.org/officeDocument/2006/relationships/hyperlink" Target="https://www.sciencedirect.com/science/article/pii/S0360131506001436?via%3Dihu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tandfonline.com/doi/abs/10.1080/00098650209599250" TargetMode="External"/><Relationship Id="rId7" Type="http://schemas.openxmlformats.org/officeDocument/2006/relationships/hyperlink" Target="https://www.apple.com/education/docs/ipad-in-education-results.pdf" TargetMode="External"/><Relationship Id="rId2" Type="http://schemas.openxmlformats.org/officeDocument/2006/relationships/hyperlink" Target="https://www.frontiersin.org/articles/10.3389/fpubh.2020.576227/full" TargetMode="External"/><Relationship Id="rId1" Type="http://schemas.openxmlformats.org/officeDocument/2006/relationships/slideLayout" Target="../slideLayouts/slideLayout2.xml"/><Relationship Id="rId6" Type="http://schemas.openxmlformats.org/officeDocument/2006/relationships/hyperlink" Target="https://journals.sagepub.com/doi/10.1177/0047239518804173" TargetMode="External"/><Relationship Id="rId5" Type="http://schemas.openxmlformats.org/officeDocument/2006/relationships/hyperlink" Target="https://www.jstor.org/stable/23768292?seq=1#metadata_info_tab_contents" TargetMode="External"/><Relationship Id="rId4" Type="http://schemas.openxmlformats.org/officeDocument/2006/relationships/hyperlink" Target="https://eric.ed.gov/?id=EJ85850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ietresearch.onlinelibrary.wiley.com/doi/epdf/10.1049/cit2.12035" TargetMode="External"/><Relationship Id="rId2" Type="http://schemas.openxmlformats.org/officeDocument/2006/relationships/hyperlink" Target="https://link.springer.com/content/pdf/10.1007/978-3-540-68677-4.pdf" TargetMode="External"/><Relationship Id="rId1" Type="http://schemas.openxmlformats.org/officeDocument/2006/relationships/slideLayout" Target="../slideLayouts/slideLayout2.xml"/><Relationship Id="rId5" Type="http://schemas.openxmlformats.org/officeDocument/2006/relationships/hyperlink" Target="https://vdt.ugent.be/sites/default/files/art70103.pdf" TargetMode="External"/><Relationship Id="rId4" Type="http://schemas.openxmlformats.org/officeDocument/2006/relationships/hyperlink" Target="https://science.sciencemag.org/content/sci/358/6362/486.full.pdf"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ink.springer.com/article/10.1007/s00146-020-01063-2" TargetMode="External"/><Relationship Id="rId2" Type="http://schemas.openxmlformats.org/officeDocument/2006/relationships/hyperlink" Target="https://dl.acm.org/doi/10.1145/1082473.1082482" TargetMode="External"/><Relationship Id="rId1" Type="http://schemas.openxmlformats.org/officeDocument/2006/relationships/slideLayout" Target="../slideLayouts/slideLayout2.xml"/><Relationship Id="rId5" Type="http://schemas.openxmlformats.org/officeDocument/2006/relationships/hyperlink" Target="https://www.nature.com/articles/srep15924" TargetMode="External"/><Relationship Id="rId4" Type="http://schemas.openxmlformats.org/officeDocument/2006/relationships/hyperlink" Target="https://link.springer.com/article/10.1007/s00146-019-00897-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Gas_flame.jpg(Accessed" TargetMode="External"/><Relationship Id="rId2" Type="http://schemas.openxmlformats.org/officeDocument/2006/relationships/hyperlink" Target="https://www.sciencedirect.com/science/article/pii/S0960982214015668" TargetMode="External"/><Relationship Id="rId1" Type="http://schemas.openxmlformats.org/officeDocument/2006/relationships/slideLayout" Target="../slideLayouts/slideLayout2.xml"/><Relationship Id="rId4" Type="http://schemas.openxmlformats.org/officeDocument/2006/relationships/hyperlink" Target="https://www.nytimes.com/2021/01/01/us/virginia-judge-white-portraits.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
        <p:nvSpPr>
          <p:cNvPr id="4" name="Action Button: Movie 3">
            <a:hlinkClick r:id="rId3" highlightClick="1"/>
            <a:extLst>
              <a:ext uri="{FF2B5EF4-FFF2-40B4-BE49-F238E27FC236}">
                <a16:creationId xmlns:a16="http://schemas.microsoft.com/office/drawing/2014/main" id="{26EFFA09-C1CD-474C-AB3F-4DE0BC2E10E8}"/>
              </a:ext>
            </a:extLst>
          </p:cNvPr>
          <p:cNvSpPr/>
          <p:nvPr/>
        </p:nvSpPr>
        <p:spPr>
          <a:xfrm>
            <a:off x="4374037"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10</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Children’s Education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Joan Albert</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299826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692081" cy="914400"/>
          </a:xfrm>
        </p:spPr>
        <p:txBody>
          <a:bodyPr/>
          <a:lstStyle/>
          <a:p>
            <a:r>
              <a:rPr lang="en-US" dirty="0"/>
              <a:t>Online Learning made Possible</a:t>
            </a:r>
          </a:p>
        </p:txBody>
      </p:sp>
      <p:sp>
        <p:nvSpPr>
          <p:cNvPr id="3" name="Content Placeholder 2"/>
          <p:cNvSpPr>
            <a:spLocks noGrp="1"/>
          </p:cNvSpPr>
          <p:nvPr>
            <p:ph sz="half" idx="1"/>
          </p:nvPr>
        </p:nvSpPr>
        <p:spPr>
          <a:xfrm>
            <a:off x="576549" y="1352551"/>
            <a:ext cx="3940825" cy="3352800"/>
          </a:xfrm>
        </p:spPr>
        <p:txBody>
          <a:bodyPr/>
          <a:lstStyle/>
          <a:p>
            <a:r>
              <a:rPr lang="en-US" dirty="0"/>
              <a:t>1918 pandemic [1]</a:t>
            </a:r>
          </a:p>
          <a:p>
            <a:pPr lvl="1"/>
            <a:r>
              <a:rPr lang="en-US" sz="1600" dirty="0"/>
              <a:t>Most students sent home</a:t>
            </a:r>
          </a:p>
          <a:p>
            <a:pPr lvl="1"/>
            <a:r>
              <a:rPr lang="en-US" sz="1600" dirty="0"/>
              <a:t>New York City students stayed in school</a:t>
            </a:r>
          </a:p>
          <a:p>
            <a:pPr lvl="1"/>
            <a:r>
              <a:rPr lang="en-US" sz="1600" dirty="0"/>
              <a:t>Children may gather elsewhere and spread flu if not continuing learning</a:t>
            </a:r>
          </a:p>
          <a:p>
            <a:r>
              <a:rPr lang="en-US" dirty="0"/>
              <a:t>Why remote learning works</a:t>
            </a:r>
          </a:p>
          <a:p>
            <a:pPr lvl="1"/>
            <a:r>
              <a:rPr lang="en-US" dirty="0"/>
              <a:t>Flexibility [6]</a:t>
            </a:r>
          </a:p>
          <a:p>
            <a:pPr lvl="1"/>
            <a:r>
              <a:rPr lang="en-US" dirty="0"/>
              <a:t>Other reasons for distance learning [2, 6]</a:t>
            </a:r>
          </a:p>
          <a:p>
            <a:pPr lvl="1"/>
            <a:r>
              <a:rPr lang="en-US" dirty="0"/>
              <a:t>Academic performance [8]</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Joan Albert</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 2, 6, 8]</a:t>
            </a:r>
          </a:p>
        </p:txBody>
      </p:sp>
      <p:pic>
        <p:nvPicPr>
          <p:cNvPr id="12" name="Picture 11">
            <a:extLst>
              <a:ext uri="{FF2B5EF4-FFF2-40B4-BE49-F238E27FC236}">
                <a16:creationId xmlns:a16="http://schemas.microsoft.com/office/drawing/2014/main" id="{C1B6E71E-D945-49F0-882C-7B0BFC75F290}"/>
              </a:ext>
            </a:extLst>
          </p:cNvPr>
          <p:cNvPicPr>
            <a:picLocks noChangeAspect="1"/>
          </p:cNvPicPr>
          <p:nvPr/>
        </p:nvPicPr>
        <p:blipFill>
          <a:blip r:embed="rId3"/>
          <a:stretch>
            <a:fillRect/>
          </a:stretch>
        </p:blipFill>
        <p:spPr>
          <a:xfrm>
            <a:off x="4517375" y="2016530"/>
            <a:ext cx="3940825" cy="1799723"/>
          </a:xfrm>
          <a:prstGeom prst="rect">
            <a:avLst/>
          </a:prstGeom>
        </p:spPr>
      </p:pic>
      <p:sp>
        <p:nvSpPr>
          <p:cNvPr id="13" name="TextBox 12">
            <a:extLst>
              <a:ext uri="{FF2B5EF4-FFF2-40B4-BE49-F238E27FC236}">
                <a16:creationId xmlns:a16="http://schemas.microsoft.com/office/drawing/2014/main" id="{93D00160-698E-4B01-A4A5-122AD5BCD3E1}"/>
              </a:ext>
            </a:extLst>
          </p:cNvPr>
          <p:cNvSpPr txBox="1"/>
          <p:nvPr/>
        </p:nvSpPr>
        <p:spPr>
          <a:xfrm>
            <a:off x="4572000" y="3922295"/>
            <a:ext cx="3886200" cy="535531"/>
          </a:xfrm>
          <a:prstGeom prst="rect">
            <a:avLst/>
          </a:prstGeom>
          <a:noFill/>
        </p:spPr>
        <p:txBody>
          <a:bodyPr wrap="square" rtlCol="0">
            <a:spAutoFit/>
          </a:bodyPr>
          <a:lstStyle/>
          <a:p>
            <a:pPr algn="ctr">
              <a:lnSpc>
                <a:spcPct val="90000"/>
              </a:lnSpc>
            </a:pPr>
            <a:r>
              <a:rPr lang="en-US" sz="1600" dirty="0"/>
              <a:t>Both traditional and online students showed similar average exam scores [8]</a:t>
            </a:r>
          </a:p>
        </p:txBody>
      </p:sp>
    </p:spTree>
    <p:extLst>
      <p:ext uri="{BB962C8B-B14F-4D97-AF65-F5344CB8AC3E}">
        <p14:creationId xmlns:p14="http://schemas.microsoft.com/office/powerpoint/2010/main" val="5878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Increases Accessibility</a:t>
            </a:r>
          </a:p>
        </p:txBody>
      </p:sp>
      <p:sp>
        <p:nvSpPr>
          <p:cNvPr id="3" name="Content Placeholder 2"/>
          <p:cNvSpPr>
            <a:spLocks noGrp="1"/>
          </p:cNvSpPr>
          <p:nvPr>
            <p:ph sz="half" idx="1"/>
          </p:nvPr>
        </p:nvSpPr>
        <p:spPr/>
        <p:txBody>
          <a:bodyPr/>
          <a:lstStyle/>
          <a:p>
            <a:r>
              <a:rPr lang="en-US" dirty="0"/>
              <a:t>Speech synthesis [7]</a:t>
            </a:r>
          </a:p>
          <a:p>
            <a:pPr lvl="1"/>
            <a:r>
              <a:rPr lang="en-US" sz="1600" dirty="0"/>
              <a:t>Phonological decoding</a:t>
            </a:r>
          </a:p>
          <a:p>
            <a:pPr lvl="1"/>
            <a:r>
              <a:rPr lang="en-US" sz="1600" dirty="0"/>
              <a:t>Comprehension</a:t>
            </a:r>
          </a:p>
          <a:p>
            <a:pPr lvl="1"/>
            <a:r>
              <a:rPr lang="en-US" sz="1600" dirty="0"/>
              <a:t>Word recognition</a:t>
            </a:r>
          </a:p>
          <a:p>
            <a:r>
              <a:rPr lang="en-US" dirty="0"/>
              <a:t>Voice recognition [7]</a:t>
            </a:r>
          </a:p>
          <a:p>
            <a:pPr lvl="1"/>
            <a:r>
              <a:rPr lang="en-US" sz="1600" dirty="0"/>
              <a:t>Improved writing speed</a:t>
            </a:r>
          </a:p>
          <a:p>
            <a:pPr lvl="1"/>
            <a:r>
              <a:rPr lang="en-US" sz="1600" dirty="0"/>
              <a:t>Improved sentence structure</a:t>
            </a:r>
          </a:p>
          <a:p>
            <a:pPr lvl="1"/>
            <a:r>
              <a:rPr lang="en-US" sz="1600" dirty="0"/>
              <a:t>Corrections and higher scores</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Joan Albert</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 9]</a:t>
            </a:r>
          </a:p>
        </p:txBody>
      </p:sp>
      <p:pic>
        <p:nvPicPr>
          <p:cNvPr id="10" name="Picture 9">
            <a:extLst>
              <a:ext uri="{FF2B5EF4-FFF2-40B4-BE49-F238E27FC236}">
                <a16:creationId xmlns:a16="http://schemas.microsoft.com/office/drawing/2014/main" id="{7463CE5C-4D8C-4DA5-91B9-F0612FFD92F8}"/>
              </a:ext>
            </a:extLst>
          </p:cNvPr>
          <p:cNvPicPr>
            <a:picLocks noChangeAspect="1"/>
          </p:cNvPicPr>
          <p:nvPr/>
        </p:nvPicPr>
        <p:blipFill>
          <a:blip r:embed="rId3"/>
          <a:stretch>
            <a:fillRect/>
          </a:stretch>
        </p:blipFill>
        <p:spPr>
          <a:xfrm>
            <a:off x="3796038" y="1476105"/>
            <a:ext cx="4662161" cy="2084500"/>
          </a:xfrm>
          <a:prstGeom prst="rect">
            <a:avLst/>
          </a:prstGeom>
        </p:spPr>
      </p:pic>
      <p:sp>
        <p:nvSpPr>
          <p:cNvPr id="13" name="TextBox 12">
            <a:extLst>
              <a:ext uri="{FF2B5EF4-FFF2-40B4-BE49-F238E27FC236}">
                <a16:creationId xmlns:a16="http://schemas.microsoft.com/office/drawing/2014/main" id="{A96A8625-327F-4D07-9A9F-A4D41AE1F556}"/>
              </a:ext>
            </a:extLst>
          </p:cNvPr>
          <p:cNvSpPr txBox="1"/>
          <p:nvPr/>
        </p:nvSpPr>
        <p:spPr>
          <a:xfrm>
            <a:off x="3796038" y="3642269"/>
            <a:ext cx="4662162" cy="757130"/>
          </a:xfrm>
          <a:prstGeom prst="rect">
            <a:avLst/>
          </a:prstGeom>
          <a:noFill/>
        </p:spPr>
        <p:txBody>
          <a:bodyPr wrap="square" rtlCol="0">
            <a:spAutoFit/>
          </a:bodyPr>
          <a:lstStyle/>
          <a:p>
            <a:pPr algn="ctr">
              <a:lnSpc>
                <a:spcPct val="90000"/>
              </a:lnSpc>
            </a:pPr>
            <a:r>
              <a:rPr lang="en-US" sz="1600" dirty="0"/>
              <a:t>Students who used speech synthesis software performed better than the control group on word recognition and spelling [9].</a:t>
            </a:r>
          </a:p>
        </p:txBody>
      </p:sp>
    </p:spTree>
    <p:extLst>
      <p:ext uri="{BB962C8B-B14F-4D97-AF65-F5344CB8AC3E}">
        <p14:creationId xmlns:p14="http://schemas.microsoft.com/office/powerpoint/2010/main" val="2480691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14442AD-034A-4B47-9E5B-CDD456DC21DC}"/>
              </a:ext>
            </a:extLst>
          </p:cNvPr>
          <p:cNvPicPr>
            <a:picLocks noChangeAspect="1"/>
          </p:cNvPicPr>
          <p:nvPr/>
        </p:nvPicPr>
        <p:blipFill rotWithShape="1">
          <a:blip r:embed="rId3"/>
          <a:srcRect b="9099"/>
          <a:stretch/>
        </p:blipFill>
        <p:spPr>
          <a:xfrm>
            <a:off x="4720686" y="1364486"/>
            <a:ext cx="3737513" cy="2691047"/>
          </a:xfrm>
          <a:prstGeom prst="rect">
            <a:avLst/>
          </a:prstGeom>
        </p:spPr>
      </p:pic>
      <p:sp>
        <p:nvSpPr>
          <p:cNvPr id="2" name="Title 1"/>
          <p:cNvSpPr>
            <a:spLocks noGrp="1"/>
          </p:cNvSpPr>
          <p:nvPr>
            <p:ph type="title"/>
          </p:nvPr>
        </p:nvSpPr>
        <p:spPr/>
        <p:txBody>
          <a:bodyPr/>
          <a:lstStyle/>
          <a:p>
            <a:r>
              <a:rPr lang="en-US" dirty="0"/>
              <a:t>Technology Can Be Distracting</a:t>
            </a:r>
          </a:p>
        </p:txBody>
      </p:sp>
      <p:sp>
        <p:nvSpPr>
          <p:cNvPr id="3" name="Content Placeholder 2"/>
          <p:cNvSpPr>
            <a:spLocks noGrp="1"/>
          </p:cNvSpPr>
          <p:nvPr>
            <p:ph sz="half" idx="1"/>
          </p:nvPr>
        </p:nvSpPr>
        <p:spPr/>
        <p:txBody>
          <a:bodyPr>
            <a:normAutofit lnSpcReduction="10000"/>
          </a:bodyPr>
          <a:lstStyle/>
          <a:p>
            <a:r>
              <a:rPr lang="en-US" dirty="0"/>
              <a:t>How laptops are distracting [3]</a:t>
            </a:r>
          </a:p>
          <a:p>
            <a:pPr lvl="1"/>
            <a:r>
              <a:rPr lang="en-US" sz="1600" dirty="0"/>
              <a:t>“Human attention and capacity to process information is selective and limited”</a:t>
            </a:r>
          </a:p>
          <a:p>
            <a:pPr lvl="1"/>
            <a:r>
              <a:rPr lang="en-US" sz="1600" dirty="0"/>
              <a:t>Cognitive overload</a:t>
            </a:r>
          </a:p>
          <a:p>
            <a:pPr lvl="1"/>
            <a:r>
              <a:rPr lang="en-US" sz="1600" dirty="0"/>
              <a:t>Cognitive interference</a:t>
            </a:r>
          </a:p>
          <a:p>
            <a:r>
              <a:rPr lang="en-US" dirty="0"/>
              <a:t>Impact on learning [3]</a:t>
            </a:r>
          </a:p>
          <a:p>
            <a:pPr lvl="1"/>
            <a:r>
              <a:rPr lang="en-US" sz="1600" dirty="0"/>
              <a:t>Doing things other than learning</a:t>
            </a:r>
          </a:p>
          <a:p>
            <a:pPr lvl="1"/>
            <a:r>
              <a:rPr lang="en-US" sz="1600" dirty="0"/>
              <a:t>Laptop use and performance negatively related</a:t>
            </a:r>
          </a:p>
          <a:p>
            <a:pPr lvl="1"/>
            <a:r>
              <a:rPr lang="en-US" sz="1600" dirty="0"/>
              <a:t>Students were affected by each other’s computer use</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Joan Albert</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p>
        </p:txBody>
      </p:sp>
      <p:sp>
        <p:nvSpPr>
          <p:cNvPr id="31" name="TextBox 30">
            <a:extLst>
              <a:ext uri="{FF2B5EF4-FFF2-40B4-BE49-F238E27FC236}">
                <a16:creationId xmlns:a16="http://schemas.microsoft.com/office/drawing/2014/main" id="{2680988F-D67F-4C3A-8CF8-48B42D3A6E69}"/>
              </a:ext>
            </a:extLst>
          </p:cNvPr>
          <p:cNvSpPr txBox="1"/>
          <p:nvPr/>
        </p:nvSpPr>
        <p:spPr>
          <a:xfrm>
            <a:off x="4663441" y="4143669"/>
            <a:ext cx="3794758" cy="535531"/>
          </a:xfrm>
          <a:prstGeom prst="rect">
            <a:avLst/>
          </a:prstGeom>
          <a:noFill/>
        </p:spPr>
        <p:txBody>
          <a:bodyPr wrap="square" rtlCol="0">
            <a:spAutoFit/>
          </a:bodyPr>
          <a:lstStyle/>
          <a:p>
            <a:pPr>
              <a:lnSpc>
                <a:spcPct val="90000"/>
              </a:lnSpc>
            </a:pPr>
            <a:r>
              <a:rPr lang="en-US" sz="1600" dirty="0"/>
              <a:t>Other students’ computer use interfered with participants’ learning the most [3].</a:t>
            </a:r>
          </a:p>
        </p:txBody>
      </p:sp>
    </p:spTree>
    <p:extLst>
      <p:ext uri="{BB962C8B-B14F-4D97-AF65-F5344CB8AC3E}">
        <p14:creationId xmlns:p14="http://schemas.microsoft.com/office/powerpoint/2010/main" val="1261523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Facilitates Learning</a:t>
            </a:r>
          </a:p>
        </p:txBody>
      </p:sp>
      <p:sp>
        <p:nvSpPr>
          <p:cNvPr id="3" name="Content Placeholder 2"/>
          <p:cNvSpPr>
            <a:spLocks noGrp="1"/>
          </p:cNvSpPr>
          <p:nvPr>
            <p:ph sz="half" idx="1"/>
          </p:nvPr>
        </p:nvSpPr>
        <p:spPr/>
        <p:txBody>
          <a:bodyPr/>
          <a:lstStyle/>
          <a:p>
            <a:r>
              <a:rPr lang="en-US" dirty="0"/>
              <a:t>Classroom devices</a:t>
            </a:r>
          </a:p>
          <a:p>
            <a:pPr lvl="1"/>
            <a:r>
              <a:rPr lang="en-US" sz="1600" dirty="0"/>
              <a:t>Apple iPad [4, 11]</a:t>
            </a:r>
          </a:p>
          <a:p>
            <a:pPr lvl="1"/>
            <a:r>
              <a:rPr lang="en-US" sz="1600" dirty="0"/>
              <a:t>Learning in new ways [4]</a:t>
            </a:r>
          </a:p>
          <a:p>
            <a:pPr lvl="1"/>
            <a:r>
              <a:rPr lang="en-US" sz="1600" dirty="0"/>
              <a:t>Increased academic performance [11]</a:t>
            </a:r>
          </a:p>
          <a:p>
            <a:pPr lvl="1"/>
            <a:endParaRPr lang="en-US" dirty="0"/>
          </a:p>
          <a:p>
            <a:r>
              <a:rPr lang="en-US" dirty="0"/>
              <a:t>Digital game-based learning</a:t>
            </a:r>
          </a:p>
          <a:p>
            <a:pPr lvl="1"/>
            <a:r>
              <a:rPr lang="en-US" sz="1600" dirty="0"/>
              <a:t>Kahoot! used in the classroom [5]</a:t>
            </a:r>
          </a:p>
          <a:p>
            <a:pPr lvl="1"/>
            <a:r>
              <a:rPr lang="en-US" sz="1600" dirty="0"/>
              <a:t>Retrieval practice effect [5]</a:t>
            </a:r>
          </a:p>
          <a:p>
            <a:pPr lvl="1"/>
            <a:r>
              <a:rPr lang="en-US" sz="1600" dirty="0"/>
              <a:t>100% of participants found it beneficial and would play again [10]</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Joan Albert</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 5, 10, 11]</a:t>
            </a:r>
          </a:p>
        </p:txBody>
      </p:sp>
      <p:pic>
        <p:nvPicPr>
          <p:cNvPr id="22" name="Picture 21">
            <a:extLst>
              <a:ext uri="{FF2B5EF4-FFF2-40B4-BE49-F238E27FC236}">
                <a16:creationId xmlns:a16="http://schemas.microsoft.com/office/drawing/2014/main" id="{D0B5F44D-F14D-4A4D-A37D-617B52556428}"/>
              </a:ext>
            </a:extLst>
          </p:cNvPr>
          <p:cNvPicPr>
            <a:picLocks noChangeAspect="1"/>
          </p:cNvPicPr>
          <p:nvPr/>
        </p:nvPicPr>
        <p:blipFill>
          <a:blip r:embed="rId3"/>
          <a:stretch>
            <a:fillRect/>
          </a:stretch>
        </p:blipFill>
        <p:spPr>
          <a:xfrm>
            <a:off x="4374231" y="1047834"/>
            <a:ext cx="4445303" cy="3483934"/>
          </a:xfrm>
          <a:prstGeom prst="rect">
            <a:avLst/>
          </a:prstGeom>
        </p:spPr>
      </p:pic>
      <p:sp>
        <p:nvSpPr>
          <p:cNvPr id="20" name="TextBox 19">
            <a:extLst>
              <a:ext uri="{FF2B5EF4-FFF2-40B4-BE49-F238E27FC236}">
                <a16:creationId xmlns:a16="http://schemas.microsoft.com/office/drawing/2014/main" id="{BD62C766-42AA-43DC-923F-4AB7587B48E8}"/>
              </a:ext>
            </a:extLst>
          </p:cNvPr>
          <p:cNvSpPr txBox="1"/>
          <p:nvPr/>
        </p:nvSpPr>
        <p:spPr>
          <a:xfrm>
            <a:off x="4374231" y="4607969"/>
            <a:ext cx="3871845" cy="535531"/>
          </a:xfrm>
          <a:prstGeom prst="rect">
            <a:avLst/>
          </a:prstGeom>
          <a:noFill/>
        </p:spPr>
        <p:txBody>
          <a:bodyPr wrap="square" rtlCol="0">
            <a:spAutoFit/>
          </a:bodyPr>
          <a:lstStyle/>
          <a:p>
            <a:pPr algn="ctr">
              <a:lnSpc>
                <a:spcPct val="90000"/>
              </a:lnSpc>
            </a:pPr>
            <a:r>
              <a:rPr lang="en-US" sz="1600" dirty="0"/>
              <a:t>The iPad gives students access to these digital learning tools [4].</a:t>
            </a:r>
          </a:p>
        </p:txBody>
      </p:sp>
    </p:spTree>
    <p:extLst>
      <p:ext uri="{BB962C8B-B14F-4D97-AF65-F5344CB8AC3E}">
        <p14:creationId xmlns:p14="http://schemas.microsoft.com/office/powerpoint/2010/main" val="1416211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44530"/>
                <a:ext cx="7772400" cy="3352800"/>
              </a:xfrm>
            </p:spPr>
            <p:txBody>
              <a:bodyPr lIns="91440">
                <a:normAutofit fontScale="70000" lnSpcReduction="20000"/>
              </a:bodyPr>
              <a:lstStyle/>
              <a:p>
                <a:pPr marL="0" indent="0">
                  <a:buNone/>
                </a:pPr>
                <a:r>
                  <a:rPr lang="en-US" dirty="0"/>
                  <a:t>[1] Alexandra Minna Stern et al., “Better off in School”: School Medical Inspection as a Public Health Strategy during the 1918–1919 Influenza Pandemic in the United States, (Public Health Reports, 01 Apr. 2010) </a:t>
                </a:r>
                <a:r>
                  <a:rPr lang="en-US" dirty="0">
                    <a:hlinkClick r:id="rId2"/>
                  </a:rPr>
                  <a:t>https://journals.sagepub.com/doi/10.1177/00333549101250S309</a:t>
                </a:r>
                <a:r>
                  <a:rPr lang="en-US" dirty="0"/>
                  <a:t> (25 Apr. 2021)</a:t>
                </a:r>
              </a:p>
              <a:p>
                <a:pPr marL="0" indent="0">
                  <a:buNone/>
                </a:pPr>
                <a:r>
                  <a:rPr lang="en-US" dirty="0"/>
                  <a:t>[2] Brittany Gilbert, Online Learning Revealing the Benefits and Challenges, (Fisher Digital Publications, Apr. 2015) </a:t>
                </a:r>
                <a:r>
                  <a:rPr lang="en-US" dirty="0">
                    <a:hlinkClick r:id="rId3"/>
                  </a:rPr>
                  <a:t>https://fisherpub.sjfc.edu/education_ETD_masters/303/</a:t>
                </a:r>
                <a:r>
                  <a:rPr lang="en-US" dirty="0"/>
                  <a:t> (25 Apr. 2021)</a:t>
                </a:r>
              </a:p>
              <a:p>
                <a:pPr marL="0" indent="0">
                  <a:buNone/>
                </a:pPr>
                <a:r>
                  <a:rPr lang="en-US" dirty="0"/>
                  <a:t>[3] Carrie B. Fried, In-class laptop use and its effects on student learning, (Apr. 2008) </a:t>
                </a:r>
                <a:r>
                  <a:rPr lang="en-US" dirty="0">
                    <a:hlinkClick r:id="rId4"/>
                  </a:rPr>
                  <a:t>https://www.sciencedirect.com/science/article/pii/S0360131506001436?via%3Dihub</a:t>
                </a:r>
                <a:r>
                  <a:rPr lang="en-US" dirty="0"/>
                  <a:t> (01 May 2021)</a:t>
                </a:r>
              </a:p>
              <a:p>
                <a:pPr marL="0" indent="0">
                  <a:buNone/>
                </a:pPr>
                <a:r>
                  <a:rPr lang="en-US" dirty="0"/>
                  <a:t>[4] Corinne Singleton et al., The Apple and </a:t>
                </a:r>
                <a:r>
                  <a:rPr lang="en-US" dirty="0" err="1"/>
                  <a:t>ConnectED</a:t>
                </a:r>
                <a:r>
                  <a:rPr lang="en-US" dirty="0"/>
                  <a:t> Initiative: Baseline and Year 2 Findings from Principal, Teacher, and Student Surveys, (SRI Education, Aug. 2018) </a:t>
                </a:r>
                <a:r>
                  <a:rPr lang="en-US" dirty="0">
                    <a:hlinkClick r:id="rId5"/>
                  </a:rPr>
                  <a:t>appleandconnectedsurveyrpt.pdf (sri.com)</a:t>
                </a:r>
                <a:r>
                  <a:rPr lang="en-US" dirty="0"/>
                  <a:t> (02 May 2021)</a:t>
                </a:r>
              </a:p>
              <a:p>
                <a:pPr marL="0" indent="0">
                  <a:buNone/>
                </a:pPr>
                <a:r>
                  <a:rPr lang="en-US" dirty="0"/>
                  <a:t>[5] Darren H. Iwamoto et al., Analyzing the Efficacy of the Testing Effect Using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Kahoot</m:t>
                        </m:r>
                      </m:e>
                      <m:sup>
                        <m:r>
                          <m:rPr>
                            <m:sty m:val="p"/>
                          </m:rPr>
                          <a:rPr lang="en-US">
                            <a:latin typeface="Cambria Math" panose="02040503050406030204" pitchFamily="18" charset="0"/>
                          </a:rPr>
                          <m:t>TM</m:t>
                        </m:r>
                      </m:sup>
                    </m:sSup>
                  </m:oMath>
                </a14:m>
                <a:r>
                  <a:rPr lang="en-US" dirty="0"/>
                  <a:t> on Student Performance, (Turkish Online Journal of Distance Education, Apr. 2017) </a:t>
                </a:r>
                <a:r>
                  <a:rPr lang="en-US" dirty="0">
                    <a:hlinkClick r:id="rId6"/>
                  </a:rPr>
                  <a:t>https://eric.ed.gov/?id=EJ1145220</a:t>
                </a:r>
                <a:r>
                  <a:rPr lang="en-US" dirty="0"/>
                  <a:t> (02 May 2021)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44530"/>
                <a:ext cx="7772400" cy="3352800"/>
              </a:xfrm>
              <a:blipFill>
                <a:blip r:embed="rId7"/>
                <a:stretch>
                  <a:fillRect l="-314" t="-2364" r="-235"/>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Joan Albert</a:t>
            </a:r>
          </a:p>
        </p:txBody>
      </p:sp>
    </p:spTree>
    <p:extLst>
      <p:ext uri="{BB962C8B-B14F-4D97-AF65-F5344CB8AC3E}">
        <p14:creationId xmlns:p14="http://schemas.microsoft.com/office/powerpoint/2010/main" val="4097043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[6] Elizabeth Armstrong-Mensah, COVID-19 and Distance Learning: Effects on Georgia State University School of Public Health Students, (25 Sep. 2020) </a:t>
            </a:r>
            <a:r>
              <a:rPr lang="en-US" dirty="0">
                <a:hlinkClick r:id="rId2"/>
              </a:rPr>
              <a:t>https://www.frontiersin.org/articles/10.3389/fpubh.2020.576227/full</a:t>
            </a:r>
            <a:r>
              <a:rPr lang="en-US" dirty="0"/>
              <a:t> (25 Apr. 2021)</a:t>
            </a:r>
          </a:p>
          <a:p>
            <a:pPr marL="0" indent="0">
              <a:buNone/>
            </a:pPr>
            <a:r>
              <a:rPr lang="en-US" dirty="0"/>
              <a:t>[7] Karen E. </a:t>
            </a:r>
            <a:r>
              <a:rPr lang="en-US" dirty="0" err="1"/>
              <a:t>Forgrave</a:t>
            </a:r>
            <a:r>
              <a:rPr lang="en-US" dirty="0"/>
              <a:t>, Assistive Technology: Empowering Students with Learning Disabilities, (The Clearing House, 02 Apr. 2010) </a:t>
            </a:r>
            <a:r>
              <a:rPr lang="en-US" dirty="0">
                <a:hlinkClick r:id="rId3"/>
              </a:rPr>
              <a:t>https://www.tandfonline.com/doi/abs/10.1080/00098650209599250</a:t>
            </a:r>
            <a:r>
              <a:rPr lang="en-US" dirty="0"/>
              <a:t> (29 Apr. 2021)</a:t>
            </a:r>
          </a:p>
          <a:p>
            <a:pPr marL="0" indent="0">
              <a:buNone/>
            </a:pPr>
            <a:r>
              <a:rPr lang="en-US" dirty="0"/>
              <a:t>[8] Lisa Kirtman, Online versus In-Class Courses: An Examination of Differences in Learning Outcomes, (Issues in Teacher Education, 2009) </a:t>
            </a:r>
            <a:r>
              <a:rPr lang="en-US" dirty="0">
                <a:hlinkClick r:id="rId4"/>
              </a:rPr>
              <a:t>https://eric.ed.gov/?id=EJ858508</a:t>
            </a:r>
            <a:r>
              <a:rPr lang="en-US" dirty="0"/>
              <a:t> (25 Apr. 2021)</a:t>
            </a:r>
          </a:p>
          <a:p>
            <a:pPr marL="0" indent="0">
              <a:buNone/>
            </a:pPr>
            <a:r>
              <a:rPr lang="en-US" dirty="0"/>
              <a:t>[9] Marshall H. Raskind et al., Speaking to Read: The Effects of Speech Recognition Technology on the Reading and Spelling Performance of Children with Learning Disabilities (Springer, 1999) </a:t>
            </a:r>
            <a:r>
              <a:rPr lang="en-US" dirty="0">
                <a:hlinkClick r:id="rId5"/>
              </a:rPr>
              <a:t>https://www.jstor.org/stable/23768292?seq=1#metadata_info_tab_contents</a:t>
            </a:r>
            <a:r>
              <a:rPr lang="en-US" dirty="0"/>
              <a:t> (29 Apr. 2021)</a:t>
            </a:r>
          </a:p>
          <a:p>
            <a:pPr marL="0" indent="0">
              <a:buNone/>
            </a:pPr>
            <a:r>
              <a:rPr lang="en-US" dirty="0"/>
              <a:t>[10] </a:t>
            </a:r>
            <a:r>
              <a:rPr lang="en-US" dirty="0" err="1"/>
              <a:t>Papia</a:t>
            </a:r>
            <a:r>
              <a:rPr lang="en-US" dirty="0"/>
              <a:t> </a:t>
            </a:r>
            <a:r>
              <a:rPr lang="en-US" dirty="0" err="1"/>
              <a:t>Bawa</a:t>
            </a:r>
            <a:r>
              <a:rPr lang="en-US" dirty="0"/>
              <a:t>, Using Kahoot to Inspire, (Journal of Educational Technology Systems, 25 Oct. 2018) </a:t>
            </a:r>
            <a:r>
              <a:rPr lang="en-US" dirty="0">
                <a:hlinkClick r:id="rId6"/>
              </a:rPr>
              <a:t>https://journals.sagepub.com/doi/10.1177/0047239518804173</a:t>
            </a:r>
            <a:r>
              <a:rPr lang="en-US" dirty="0"/>
              <a:t> (02 May 2021)</a:t>
            </a:r>
          </a:p>
          <a:p>
            <a:pPr marL="0" indent="0">
              <a:buNone/>
            </a:pPr>
            <a:r>
              <a:rPr lang="en-US" dirty="0"/>
              <a:t>[11] Various schools, iPad in Education Results, (Apple, Mar. 2019), </a:t>
            </a:r>
            <a:r>
              <a:rPr lang="en-US" dirty="0">
                <a:hlinkClick r:id="rId7"/>
              </a:rPr>
              <a:t>https://www.apple.com/education/docs/ipad-in-education-results.pdf</a:t>
            </a:r>
            <a:r>
              <a:rPr lang="en-US" dirty="0"/>
              <a:t> (02 May 2021)</a:t>
            </a: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Joan Albert</a:t>
            </a:r>
          </a:p>
        </p:txBody>
      </p:sp>
    </p:spTree>
    <p:extLst>
      <p:ext uri="{BB962C8B-B14F-4D97-AF65-F5344CB8AC3E}">
        <p14:creationId xmlns:p14="http://schemas.microsoft.com/office/powerpoint/2010/main" val="221440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Future of the road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Michael Zeolla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397187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Automation</a:t>
            </a:r>
          </a:p>
        </p:txBody>
      </p:sp>
      <p:sp>
        <p:nvSpPr>
          <p:cNvPr id="3" name="Content Placeholder 2"/>
          <p:cNvSpPr>
            <a:spLocks noGrp="1"/>
          </p:cNvSpPr>
          <p:nvPr>
            <p:ph sz="half" idx="1"/>
          </p:nvPr>
        </p:nvSpPr>
        <p:spPr/>
        <p:txBody>
          <a:bodyPr>
            <a:normAutofit lnSpcReduction="10000"/>
          </a:bodyPr>
          <a:lstStyle/>
          <a:p>
            <a:r>
              <a:rPr lang="en-US" dirty="0"/>
              <a:t>There are currently five mains levels of automation. [1]</a:t>
            </a:r>
          </a:p>
          <a:p>
            <a:r>
              <a:rPr lang="en-US" dirty="0"/>
              <a:t>Many different companies have varying degree of automation in their current models.</a:t>
            </a:r>
          </a:p>
          <a:p>
            <a:pPr lvl="1"/>
            <a:r>
              <a:rPr lang="en-US" dirty="0"/>
              <a:t>Tesla Autopilot is level 2, and Googles car Company, Waymo, is level 4. [1]</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sp>
        <p:nvSpPr>
          <p:cNvPr id="14" name="Content Placeholder 13">
            <a:extLst>
              <a:ext uri="{FF2B5EF4-FFF2-40B4-BE49-F238E27FC236}">
                <a16:creationId xmlns:a16="http://schemas.microsoft.com/office/drawing/2014/main" id="{ACE22632-EAAB-4D6C-82DD-D8B3F25D57B6}"/>
              </a:ext>
            </a:extLst>
          </p:cNvPr>
          <p:cNvSpPr>
            <a:spLocks noGrp="1"/>
          </p:cNvSpPr>
          <p:nvPr>
            <p:ph sz="half" idx="2"/>
          </p:nvPr>
        </p:nvSpPr>
        <p:spPr>
          <a:xfrm>
            <a:off x="4724400" y="971958"/>
            <a:ext cx="4171950" cy="4025237"/>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sz="1600" dirty="0"/>
          </a:p>
          <a:p>
            <a:pPr marL="0" indent="0" algn="ctr">
              <a:buNone/>
            </a:pPr>
            <a:r>
              <a:rPr lang="en-US" sz="1600" dirty="0"/>
              <a:t>Graphic of the five levels of AV[2]</a:t>
            </a:r>
          </a:p>
        </p:txBody>
      </p:sp>
      <p:sp>
        <p:nvSpPr>
          <p:cNvPr id="15" name="Content Placeholder 3">
            <a:extLst>
              <a:ext uri="{FF2B5EF4-FFF2-40B4-BE49-F238E27FC236}">
                <a16:creationId xmlns:a16="http://schemas.microsoft.com/office/drawing/2014/main" id="{A2344353-79FC-46A5-BF46-F8108EC7F462}"/>
              </a:ext>
            </a:extLst>
          </p:cNvPr>
          <p:cNvSpPr txBox="1">
            <a:spLocks/>
          </p:cNvSpPr>
          <p:nvPr/>
        </p:nvSpPr>
        <p:spPr>
          <a:xfrm>
            <a:off x="4724399" y="971958"/>
            <a:ext cx="4171949" cy="4025237"/>
          </a:xfrm>
          <a:prstGeom prst="rect">
            <a:avLst/>
          </a:prstGeom>
          <a:ln>
            <a:solidFill>
              <a:schemeClr val="bg1"/>
            </a:solidFill>
          </a:ln>
        </p:spPr>
        <p:txBody>
          <a:bodyPr vert="horz" lIns="91436"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r>
              <a:rPr lang="en-US" dirty="0"/>
              <a:t>&lt;Graphic Here&gt;</a:t>
            </a:r>
          </a:p>
        </p:txBody>
      </p:sp>
      <p:pic>
        <p:nvPicPr>
          <p:cNvPr id="17" name="Picture 16">
            <a:extLst>
              <a:ext uri="{FF2B5EF4-FFF2-40B4-BE49-F238E27FC236}">
                <a16:creationId xmlns:a16="http://schemas.microsoft.com/office/drawing/2014/main" id="{ED946C90-209A-4FB1-B085-A2C44A02E248}"/>
              </a:ext>
            </a:extLst>
          </p:cNvPr>
          <p:cNvPicPr>
            <a:picLocks noChangeAspect="1"/>
          </p:cNvPicPr>
          <p:nvPr/>
        </p:nvPicPr>
        <p:blipFill>
          <a:blip r:embed="rId3"/>
          <a:stretch>
            <a:fillRect/>
          </a:stretch>
        </p:blipFill>
        <p:spPr>
          <a:xfrm>
            <a:off x="4724400" y="971959"/>
            <a:ext cx="4171950" cy="3619092"/>
          </a:xfrm>
          <a:prstGeom prst="rect">
            <a:avLst/>
          </a:prstGeom>
        </p:spPr>
      </p:pic>
    </p:spTree>
    <p:extLst>
      <p:ext uri="{BB962C8B-B14F-4D97-AF65-F5344CB8AC3E}">
        <p14:creationId xmlns:p14="http://schemas.microsoft.com/office/powerpoint/2010/main" val="140134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2021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94397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Benefits</a:t>
            </a:r>
          </a:p>
        </p:txBody>
      </p:sp>
      <p:sp>
        <p:nvSpPr>
          <p:cNvPr id="3" name="Content Placeholder 2"/>
          <p:cNvSpPr>
            <a:spLocks noGrp="1"/>
          </p:cNvSpPr>
          <p:nvPr>
            <p:ph sz="half" idx="1"/>
          </p:nvPr>
        </p:nvSpPr>
        <p:spPr/>
        <p:txBody>
          <a:bodyPr>
            <a:normAutofit lnSpcReduction="10000"/>
          </a:bodyPr>
          <a:lstStyle/>
          <a:p>
            <a:r>
              <a:rPr lang="en-US" dirty="0"/>
              <a:t>Autonomous vehicles can help reduce the crash rate on the road.</a:t>
            </a:r>
          </a:p>
          <a:p>
            <a:pPr lvl="1"/>
            <a:r>
              <a:rPr lang="en-US" dirty="0"/>
              <a:t>90% of car accidents are because of human error.[3]</a:t>
            </a:r>
          </a:p>
          <a:p>
            <a:pPr lvl="1"/>
            <a:r>
              <a:rPr lang="en-US" dirty="0"/>
              <a:t>There were 33,244 fatal crashes in 2019. [4]</a:t>
            </a:r>
          </a:p>
          <a:p>
            <a:r>
              <a:rPr lang="en-US" dirty="0"/>
              <a:t>The common safety benchmark for Autonomous cars is SHDC.[5]</a:t>
            </a:r>
          </a:p>
          <a:p>
            <a:pPr lvl="1"/>
            <a:r>
              <a:rPr lang="en-US" dirty="0"/>
              <a:t>Waymo autonomous car service. [6]</a:t>
            </a:r>
          </a:p>
          <a:p>
            <a:pPr lvl="1"/>
            <a:r>
              <a:rPr lang="en-US" dirty="0"/>
              <a:t>Waymo car crashes [6]</a:t>
            </a:r>
          </a:p>
        </p:txBody>
      </p:sp>
      <p:sp>
        <p:nvSpPr>
          <p:cNvPr id="4" name="Content Placeholder 3"/>
          <p:cNvSpPr>
            <a:spLocks noGrp="1"/>
          </p:cNvSpPr>
          <p:nvPr>
            <p:ph sz="half" idx="2"/>
          </p:nvPr>
        </p:nvSpPr>
        <p:spPr>
          <a:xfrm>
            <a:off x="4724400" y="1352551"/>
            <a:ext cx="3733800" cy="3514724"/>
          </a:xfrm>
          <a:ln>
            <a:solidFill>
              <a:schemeClr val="bg1"/>
            </a:solidFill>
          </a:ln>
        </p:spPr>
        <p:txBody>
          <a:bodyPr anchor="ct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Photo by Andrej Sokolow[6]</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pic>
        <p:nvPicPr>
          <p:cNvPr id="1030" name="Picture 6" descr="Self-propelled car from Google sister company Waymo">
            <a:extLst>
              <a:ext uri="{FF2B5EF4-FFF2-40B4-BE49-F238E27FC236}">
                <a16:creationId xmlns:a16="http://schemas.microsoft.com/office/drawing/2014/main" id="{44F8BA9A-A1A6-46D7-A3F5-0432A975A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27150"/>
            <a:ext cx="3733800" cy="307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707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Equal Road</a:t>
            </a:r>
          </a:p>
        </p:txBody>
      </p:sp>
      <p:sp>
        <p:nvSpPr>
          <p:cNvPr id="3" name="Content Placeholder 2"/>
          <p:cNvSpPr>
            <a:spLocks noGrp="1"/>
          </p:cNvSpPr>
          <p:nvPr>
            <p:ph sz="half" idx="1"/>
          </p:nvPr>
        </p:nvSpPr>
        <p:spPr>
          <a:xfrm>
            <a:off x="581025" y="1352551"/>
            <a:ext cx="3838575" cy="3352800"/>
          </a:xfrm>
        </p:spPr>
        <p:txBody>
          <a:bodyPr>
            <a:normAutofit lnSpcReduction="10000"/>
          </a:bodyPr>
          <a:lstStyle/>
          <a:p>
            <a:r>
              <a:rPr lang="en-US" dirty="0"/>
              <a:t>6 million people with a disability have transportation difficulties</a:t>
            </a:r>
          </a:p>
          <a:p>
            <a:pPr lvl="1"/>
            <a:r>
              <a:rPr lang="en-US" dirty="0"/>
              <a:t>4.3 million Americans lack transportation to appointments. [7]</a:t>
            </a:r>
          </a:p>
          <a:p>
            <a:pPr lvl="1"/>
            <a:r>
              <a:rPr lang="en-US" dirty="0"/>
              <a:t>New medical self-driving shuttle. [8]</a:t>
            </a:r>
          </a:p>
          <a:p>
            <a:pPr lvl="1"/>
            <a:r>
              <a:rPr lang="en-US" dirty="0"/>
              <a:t>Autonomous Vehicles can enable employment for approximately 2 million Americans with disabilities. [7]</a:t>
            </a:r>
          </a:p>
          <a:p>
            <a:r>
              <a:rPr lang="en-US" dirty="0"/>
              <a:t>Visual impairment among older drivers . [16]</a:t>
            </a:r>
          </a:p>
        </p:txBody>
      </p:sp>
      <p:sp>
        <p:nvSpPr>
          <p:cNvPr id="4" name="Content Placeholder 3"/>
          <p:cNvSpPr>
            <a:spLocks noGrp="1"/>
          </p:cNvSpPr>
          <p:nvPr>
            <p:ph sz="half" idx="2"/>
          </p:nvPr>
        </p:nvSpPr>
        <p:spPr>
          <a:xfrm>
            <a:off x="4724400" y="1352550"/>
            <a:ext cx="3733800" cy="3428999"/>
          </a:xfrm>
          <a:ln>
            <a:solidFill>
              <a:schemeClr val="bg1"/>
            </a:solidFill>
          </a:ln>
        </p:spPr>
        <p:txBody>
          <a:bodyPr anchor="ct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AV for handicapped citizens[9]</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pic>
        <p:nvPicPr>
          <p:cNvPr id="1030" name="Picture 6" descr="IMG 3970">
            <a:extLst>
              <a:ext uri="{FF2B5EF4-FFF2-40B4-BE49-F238E27FC236}">
                <a16:creationId xmlns:a16="http://schemas.microsoft.com/office/drawing/2014/main" id="{DBAD4934-32CC-4BC5-A620-F6E520A930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52551"/>
            <a:ext cx="3733800" cy="304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2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Benefits</a:t>
            </a:r>
          </a:p>
        </p:txBody>
      </p:sp>
      <p:sp>
        <p:nvSpPr>
          <p:cNvPr id="3" name="Content Placeholder 2"/>
          <p:cNvSpPr>
            <a:spLocks noGrp="1"/>
          </p:cNvSpPr>
          <p:nvPr>
            <p:ph sz="half" idx="1"/>
          </p:nvPr>
        </p:nvSpPr>
        <p:spPr>
          <a:xfrm>
            <a:off x="685800" y="1352551"/>
            <a:ext cx="3886200" cy="3352800"/>
          </a:xfrm>
        </p:spPr>
        <p:txBody>
          <a:bodyPr>
            <a:normAutofit/>
          </a:bodyPr>
          <a:lstStyle/>
          <a:p>
            <a:r>
              <a:rPr lang="en-US" dirty="0"/>
              <a:t>Fewer collisions will lower demand for car related services. </a:t>
            </a:r>
          </a:p>
          <a:p>
            <a:pPr lvl="1"/>
            <a:r>
              <a:rPr lang="en-US" dirty="0"/>
              <a:t>Reeducation by $1.2 trillion or $3,800 per American.[10]</a:t>
            </a:r>
          </a:p>
          <a:p>
            <a:r>
              <a:rPr lang="en-US" dirty="0"/>
              <a:t>Crashes cause a decrease in worker capabilities and life quality[11]</a:t>
            </a:r>
          </a:p>
          <a:p>
            <a:r>
              <a:rPr lang="en-US" dirty="0"/>
              <a:t>Autonomous trucks will reduce the trucking related accidents. [12]</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pic>
        <p:nvPicPr>
          <p:cNvPr id="8" name="Picture 7">
            <a:extLst>
              <a:ext uri="{FF2B5EF4-FFF2-40B4-BE49-F238E27FC236}">
                <a16:creationId xmlns:a16="http://schemas.microsoft.com/office/drawing/2014/main" id="{7DC9A297-9B2A-455A-81EA-690C15056037}"/>
              </a:ext>
            </a:extLst>
          </p:cNvPr>
          <p:cNvPicPr>
            <a:picLocks noChangeAspect="1"/>
          </p:cNvPicPr>
          <p:nvPr/>
        </p:nvPicPr>
        <p:blipFill>
          <a:blip r:embed="rId3"/>
          <a:stretch>
            <a:fillRect/>
          </a:stretch>
        </p:blipFill>
        <p:spPr>
          <a:xfrm>
            <a:off x="4724401" y="971959"/>
            <a:ext cx="4210049" cy="3626137"/>
          </a:xfrm>
          <a:prstGeom prst="rect">
            <a:avLst/>
          </a:prstGeom>
        </p:spPr>
      </p:pic>
      <p:sp>
        <p:nvSpPr>
          <p:cNvPr id="11" name="Content Placeholder 3">
            <a:extLst>
              <a:ext uri="{FF2B5EF4-FFF2-40B4-BE49-F238E27FC236}">
                <a16:creationId xmlns:a16="http://schemas.microsoft.com/office/drawing/2014/main" id="{1CFD0763-7EFB-4C1C-B7ED-E4D92F146274}"/>
              </a:ext>
            </a:extLst>
          </p:cNvPr>
          <p:cNvSpPr txBox="1">
            <a:spLocks/>
          </p:cNvSpPr>
          <p:nvPr/>
        </p:nvSpPr>
        <p:spPr>
          <a:xfrm>
            <a:off x="4724400" y="971960"/>
            <a:ext cx="4302396" cy="4025236"/>
          </a:xfrm>
          <a:prstGeom prst="rect">
            <a:avLst/>
          </a:prstGeom>
          <a:ln>
            <a:solidFill>
              <a:schemeClr val="bg1"/>
            </a:solidFill>
          </a:ln>
        </p:spPr>
        <p:txBody>
          <a:bodyPr vert="horz" lIns="91436"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baseline="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baseline="0">
                <a:solidFill>
                  <a:schemeClr val="tx1"/>
                </a:solidFill>
                <a:latin typeface="+mn-lt"/>
                <a:ea typeface="+mn-ea"/>
                <a:cs typeface="+mn-cs"/>
              </a:defRPr>
            </a:lvl9pPr>
          </a:lstStyle>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endParaRPr lang="en-US" dirty="0"/>
          </a:p>
          <a:p>
            <a:pPr marL="0" indent="0" algn="ctr">
              <a:buFont typeface="Arial" pitchFamily="34" charset="0"/>
              <a:buNone/>
            </a:pPr>
            <a:r>
              <a:rPr lang="en-US" sz="1600" dirty="0"/>
              <a:t>McKinsey &amp; Company[13]</a:t>
            </a:r>
          </a:p>
        </p:txBody>
      </p:sp>
    </p:spTree>
    <p:extLst>
      <p:ext uri="{BB962C8B-B14F-4D97-AF65-F5344CB8AC3E}">
        <p14:creationId xmlns:p14="http://schemas.microsoft.com/office/powerpoint/2010/main" val="3981100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Efficiency Benefits</a:t>
            </a:r>
          </a:p>
        </p:txBody>
      </p:sp>
      <p:sp>
        <p:nvSpPr>
          <p:cNvPr id="3" name="Content Placeholder 2"/>
          <p:cNvSpPr>
            <a:spLocks noGrp="1"/>
          </p:cNvSpPr>
          <p:nvPr>
            <p:ph sz="half" idx="1"/>
          </p:nvPr>
        </p:nvSpPr>
        <p:spPr>
          <a:xfrm>
            <a:off x="685800" y="1352551"/>
            <a:ext cx="3886200" cy="3352800"/>
          </a:xfrm>
        </p:spPr>
        <p:txBody>
          <a:bodyPr>
            <a:normAutofit lnSpcReduction="10000"/>
          </a:bodyPr>
          <a:lstStyle/>
          <a:p>
            <a:r>
              <a:rPr lang="en-US" dirty="0"/>
              <a:t>Autonomous vehicles can help free up time that would otherwise be spent driving.</a:t>
            </a:r>
          </a:p>
          <a:p>
            <a:pPr lvl="1"/>
            <a:r>
              <a:rPr lang="en-US" dirty="0"/>
              <a:t>TTI projects that the total nationwide time wasted in traffic is 8.3 billion hours. [14]</a:t>
            </a:r>
          </a:p>
          <a:p>
            <a:pPr lvl="1"/>
            <a:r>
              <a:rPr lang="en-US" dirty="0"/>
              <a:t>AV could free 50 minutes a day [15]</a:t>
            </a:r>
          </a:p>
        </p:txBody>
      </p:sp>
      <p:sp>
        <p:nvSpPr>
          <p:cNvPr id="4" name="Content Placeholder 3"/>
          <p:cNvSpPr>
            <a:spLocks noGrp="1"/>
          </p:cNvSpPr>
          <p:nvPr>
            <p:ph sz="half" idx="2"/>
          </p:nvPr>
        </p:nvSpPr>
        <p:spPr>
          <a:ln>
            <a:solidFill>
              <a:schemeClr val="bg1"/>
            </a:solidFill>
          </a:ln>
        </p:spPr>
        <p:txBody>
          <a:bodyPr anchor="ct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1500" dirty="0"/>
              <a:t>2015 Urban Mobility Scorecard [14]</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pic>
        <p:nvPicPr>
          <p:cNvPr id="9" name="Picture 8">
            <a:extLst>
              <a:ext uri="{FF2B5EF4-FFF2-40B4-BE49-F238E27FC236}">
                <a16:creationId xmlns:a16="http://schemas.microsoft.com/office/drawing/2014/main" id="{535F545A-EF55-48ED-942A-2C5545E341DD}"/>
              </a:ext>
            </a:extLst>
          </p:cNvPr>
          <p:cNvPicPr>
            <a:picLocks noChangeAspect="1"/>
          </p:cNvPicPr>
          <p:nvPr/>
        </p:nvPicPr>
        <p:blipFill>
          <a:blip r:embed="rId3"/>
          <a:stretch>
            <a:fillRect/>
          </a:stretch>
        </p:blipFill>
        <p:spPr>
          <a:xfrm>
            <a:off x="4724400" y="1352551"/>
            <a:ext cx="3733800" cy="3048409"/>
          </a:xfrm>
          <a:prstGeom prst="rect">
            <a:avLst/>
          </a:prstGeom>
        </p:spPr>
      </p:pic>
    </p:spTree>
    <p:extLst>
      <p:ext uri="{BB962C8B-B14F-4D97-AF65-F5344CB8AC3E}">
        <p14:creationId xmlns:p14="http://schemas.microsoft.com/office/powerpoint/2010/main" val="2557949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 Wang, J., Huang, H., Li, K., &amp; Li, J. (2021). Towards the Unified Principles for Level 5 Autonomous Vehicles. Engineering.</a:t>
            </a:r>
          </a:p>
          <a:p>
            <a:pPr marL="0" indent="0">
              <a:buNone/>
            </a:pPr>
            <a:r>
              <a:rPr lang="en-US" dirty="0"/>
              <a:t>[2] The 5 Levels of Autonomous Trucking. Breakthrough. (2019, February 19). https://www.breakthroughfuel.com/blog/levels-of-autonomous-trucking/. </a:t>
            </a:r>
          </a:p>
          <a:p>
            <a:pPr marL="0" indent="0">
              <a:buNone/>
            </a:pPr>
            <a:r>
              <a:rPr lang="en-US" dirty="0"/>
              <a:t>[3] Treat, J. R., </a:t>
            </a:r>
            <a:r>
              <a:rPr lang="en-US" dirty="0" err="1"/>
              <a:t>Tumbas</a:t>
            </a:r>
            <a:r>
              <a:rPr lang="en-US" dirty="0"/>
              <a:t>, N. S., McDonald, S. T., Shinar, D., Hume, R. D., Mayer, R. E., ... &amp; Castellan, N. J. (1979). Tri-level study of the causes of traffic accidents: final report. Executive summary. Indiana University, Bloomington, Institute for Research in Public Safety.</a:t>
            </a:r>
          </a:p>
          <a:p>
            <a:pPr marL="0" indent="0">
              <a:buNone/>
            </a:pPr>
            <a:r>
              <a:rPr lang="en-US" dirty="0"/>
              <a:t>[4] U.S. Department of Transportation. (2019). Fatality facts 2019: State by state. https://www.iihs.org/topics/fatality-statistics/detail/state-by-state. </a:t>
            </a:r>
          </a:p>
          <a:p>
            <a:pPr marL="0" indent="0">
              <a:buNone/>
            </a:pPr>
            <a:r>
              <a:rPr lang="en-US" dirty="0"/>
              <a:t>[5] </a:t>
            </a:r>
            <a:r>
              <a:rPr lang="en-US" dirty="0" err="1"/>
              <a:t>Nees</a:t>
            </a:r>
            <a:r>
              <a:rPr lang="en-US" dirty="0"/>
              <a:t>, M. (2019). Safer than the average human driver (who is less safe than me)? Examining a popular safety benchmark for self-driving cars. Journal of Safety Research, 69, 61–68. https://doi.org/10.1016/j.jsr.2019.02.002</a:t>
            </a:r>
          </a:p>
          <a:p>
            <a:pPr marL="0" indent="0">
              <a:buNone/>
            </a:pPr>
            <a:r>
              <a:rPr lang="en-US" dirty="0"/>
              <a:t>[6] Hawkins, A. J. (2021, March 8). Waymo simulated real-world crashes to prove its self-driving cars can prevent deaths. The Verge. https://www.theverge.com/2021/3/8/22315361/waymo-autonomous-vehicle-simulation-car-crash-deaths.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spTree>
    <p:extLst>
      <p:ext uri="{BB962C8B-B14F-4D97-AF65-F5344CB8AC3E}">
        <p14:creationId xmlns:p14="http://schemas.microsoft.com/office/powerpoint/2010/main" val="3149910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[6] Hawkins, A. J. (2021, March 8). Waymo simulated real-world crashes to prove its self-driving cars can prevent deaths. The Verge. https://www.theverge.com/2021/3/8/22315361/waymo-autonomous-vehicle-simulation-car-crash-deaths. </a:t>
            </a:r>
          </a:p>
          <a:p>
            <a:pPr marL="0" indent="0">
              <a:buNone/>
            </a:pPr>
            <a:r>
              <a:rPr lang="en-US" dirty="0"/>
              <a:t>[7] Claypool, H., Bin-Nun, A., &amp; Gerlach, J. (2017, October 3). Self-Driving Cars: The Impact on People with Disabilities. Ruderman Family Foundation. https://rudermanfoundation.org/white_papers/self-driving-cars-the-impact-on-people-with-disabilities/. </a:t>
            </a:r>
          </a:p>
          <a:p>
            <a:pPr marL="0" indent="0">
              <a:buNone/>
            </a:pPr>
            <a:r>
              <a:rPr lang="en-US" dirty="0"/>
              <a:t>[8] Drees, J. (2020, August 20). Detroit Medical Center patients offered new self-driving shuttle service. Becker's Hospital Review. https://www.beckershospitalreview.com/digital-transformation/detroit-medical-center-patients-offered-new-self-driving-shuttle-service.html. </a:t>
            </a:r>
          </a:p>
          <a:p>
            <a:pPr marL="0" indent="0">
              <a:buNone/>
            </a:pPr>
            <a:r>
              <a:rPr lang="en-US" dirty="0"/>
              <a:t>[9] Etherington, D. (2019, July 10). May Mobility reveals prototype of a wheelchair-accessible autonomous vehicle. TechCrunch. https://techcrunch.com/2019/07/10/may-mobility-reveals-prototype-of-a-wheelchair-accessible-autonomous-vehicle/?guccounter=1&amp;guce_referrer=aHR0cHM6Ly93d3cuZ29vZ2xlLmNvbS8&amp;guce_referrer_sig=AQAAAFKrE3ZZG3nKIiAsux_FKV1F4clD50II2Xb8e2c8D9xF53_YYXXXxx7DDGhyHwrHRMisEz0as8byXhrpd0PCV-8VB2S98be3mqSz73QyP4tIxIxi5hyj24Yw-z_m4Iq2BQ0hfABApKcXszKA9oLBniR4RbNHtMVRcIn2zQ_lVzCI.</a:t>
            </a:r>
          </a:p>
          <a:p>
            <a:pPr marL="0" indent="0">
              <a:buNone/>
            </a:pPr>
            <a:r>
              <a:rPr lang="en-US" dirty="0"/>
              <a:t>[10] Hill, K., </a:t>
            </a:r>
            <a:r>
              <a:rPr lang="en-US" dirty="0" err="1"/>
              <a:t>Menk</a:t>
            </a:r>
            <a:r>
              <a:rPr lang="en-US" dirty="0"/>
              <a:t>, D., &amp; Cooper, A. (2010). Contribution of the automotive industry to the economies of all fifty states and the United States. Center for Automotive Research, 42. </a:t>
            </a:r>
          </a:p>
          <a:p>
            <a:pPr marL="0" indent="0">
              <a:buNone/>
            </a:pPr>
            <a:endParaRPr lang="en-US" dirty="0"/>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spTree>
    <p:extLst>
      <p:ext uri="{BB962C8B-B14F-4D97-AF65-F5344CB8AC3E}">
        <p14:creationId xmlns:p14="http://schemas.microsoft.com/office/powerpoint/2010/main" val="1216907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[11] Clements, L. M., &amp; </a:t>
            </a:r>
            <a:r>
              <a:rPr lang="en-US" dirty="0" err="1"/>
              <a:t>Kockelman</a:t>
            </a:r>
            <a:r>
              <a:rPr lang="en-US" dirty="0"/>
              <a:t>, K. M. (2017). Economic effects of automated vehicles. Transportation Research Record, 2606(1), 106-114.</a:t>
            </a:r>
          </a:p>
          <a:p>
            <a:pPr marL="0" indent="0">
              <a:buNone/>
            </a:pPr>
            <a:r>
              <a:rPr lang="en-US" dirty="0"/>
              <a:t>[12] </a:t>
            </a:r>
            <a:r>
              <a:rPr lang="en-US" dirty="0" err="1"/>
              <a:t>Blincoe</a:t>
            </a:r>
            <a:r>
              <a:rPr lang="en-US" dirty="0"/>
              <a:t>, L., Miller, T. R., </a:t>
            </a:r>
            <a:r>
              <a:rPr lang="en-US" dirty="0" err="1"/>
              <a:t>Zaloshnja</a:t>
            </a:r>
            <a:r>
              <a:rPr lang="en-US" dirty="0"/>
              <a:t>, E., &amp; Lawrence, B. A. (2015). The economic and societal impact of motor vehicle crashes, 2010 (Revised) (No. DOT HS 812 013).</a:t>
            </a:r>
          </a:p>
          <a:p>
            <a:pPr marL="0" indent="0">
              <a:buNone/>
            </a:pPr>
            <a:r>
              <a:rPr lang="en-US" dirty="0"/>
              <a:t>[13] </a:t>
            </a:r>
            <a:r>
              <a:rPr lang="en-US" dirty="0" err="1"/>
              <a:t>Bertoncello</a:t>
            </a:r>
            <a:r>
              <a:rPr lang="en-US" dirty="0"/>
              <a:t>, M., &amp; Wee, D. (2018, February 14). Ten ways autonomous driving could redefine the automotive world. McKinsey &amp; Company. https://www.mckinsey.com/industries/automotive-and-assembly/our-insights/ten-ways-autonomous-driving-could-redefine-the-automotive-world. </a:t>
            </a:r>
          </a:p>
          <a:p>
            <a:pPr marL="0" indent="0">
              <a:buNone/>
            </a:pPr>
            <a:r>
              <a:rPr lang="en-US" dirty="0"/>
              <a:t>[14] Dooley, E. (2015, August 26). Here's How Much Time Americans Waste in Traffic. ABC News. https://abcnews.go.com/US/time-americans-waste-traffic/story?id=33313765. </a:t>
            </a:r>
          </a:p>
          <a:p>
            <a:pPr marL="0" indent="0">
              <a:buNone/>
            </a:pPr>
            <a:r>
              <a:rPr lang="en-US" dirty="0"/>
              <a:t>[15] </a:t>
            </a:r>
            <a:r>
              <a:rPr lang="en-US" dirty="0" err="1"/>
              <a:t>Bertoncello</a:t>
            </a:r>
            <a:r>
              <a:rPr lang="en-US" dirty="0"/>
              <a:t>, M., &amp; Wee, D. (2018, February 14). Ten ways autonomous driving could redefine the automotive world. McKinsey &amp; Company. https://www.mckinsey.com/industries/automotive-and-assembly/our-insights/ten-ways-autonomous-driving-could-redefine-the-automotive-world. </a:t>
            </a:r>
          </a:p>
          <a:p>
            <a:pPr marL="0" indent="0">
              <a:buNone/>
            </a:pPr>
            <a:r>
              <a:rPr lang="en-US" dirty="0"/>
              <a:t>[16] Rubin, G. S., Ng, E. S., </a:t>
            </a:r>
            <a:r>
              <a:rPr lang="en-US" dirty="0" err="1"/>
              <a:t>Bandeen</a:t>
            </a:r>
            <a:r>
              <a:rPr lang="en-US" dirty="0"/>
              <a:t>-Roche, K., </a:t>
            </a:r>
            <a:r>
              <a:rPr lang="en-US" dirty="0" err="1"/>
              <a:t>Keyl</a:t>
            </a:r>
            <a:r>
              <a:rPr lang="en-US" dirty="0"/>
              <a:t>, P. M., Freeman, E. E., &amp; West, S. K. (2007). A prospective, population-based study of the role of visual impairment in motor vehicle crashes among older drivers: the SEE study. Investigative ophthalmology &amp; visual science, 48(4), 1483-1491.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Michael Zeolla</a:t>
            </a:r>
          </a:p>
        </p:txBody>
      </p:sp>
    </p:spTree>
    <p:extLst>
      <p:ext uri="{BB962C8B-B14F-4D97-AF65-F5344CB8AC3E}">
        <p14:creationId xmlns:p14="http://schemas.microsoft.com/office/powerpoint/2010/main" val="202738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ARTIFICIAL GENERAL INTELLIGENCE RIGHTS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Jared Poulos</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dirty="0"/>
              <a:t>© 2021 Keith A. Pray</a:t>
            </a:r>
            <a:endParaRPr lang="en-US" dirty="0"/>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327202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1CD43524-197E-4B17-9AB5-5AAE06CA682E}"/>
              </a:ext>
            </a:extLst>
          </p:cNvPr>
          <p:cNvSpPr txBox="1">
            <a:spLocks/>
          </p:cNvSpPr>
          <p:nvPr/>
        </p:nvSpPr>
        <p:spPr>
          <a:xfrm>
            <a:off x="47244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endParaRPr lang="en-US" dirty="0"/>
          </a:p>
        </p:txBody>
      </p:sp>
      <p:sp>
        <p:nvSpPr>
          <p:cNvPr id="2" name="Title 1"/>
          <p:cNvSpPr>
            <a:spLocks noGrp="1"/>
          </p:cNvSpPr>
          <p:nvPr>
            <p:ph type="title"/>
          </p:nvPr>
        </p:nvSpPr>
        <p:spPr/>
        <p:txBody>
          <a:bodyPr/>
          <a:lstStyle/>
          <a:p>
            <a:r>
              <a:rPr lang="en-US" dirty="0"/>
              <a:t>DEFINING TERMS</a:t>
            </a:r>
          </a:p>
        </p:txBody>
      </p:sp>
      <p:sp>
        <p:nvSpPr>
          <p:cNvPr id="3" name="Content Placeholder 2"/>
          <p:cNvSpPr>
            <a:spLocks noGrp="1"/>
          </p:cNvSpPr>
          <p:nvPr>
            <p:ph sz="half" idx="1"/>
          </p:nvPr>
        </p:nvSpPr>
        <p:spPr/>
        <p:txBody>
          <a:bodyPr/>
          <a:lstStyle/>
          <a:p>
            <a:r>
              <a:rPr lang="en-US" dirty="0"/>
              <a:t>Artificial General Intelligence [1]</a:t>
            </a:r>
          </a:p>
          <a:p>
            <a:pPr lvl="1"/>
            <a:r>
              <a:rPr lang="en-US" dirty="0"/>
              <a:t>Autonomous</a:t>
            </a:r>
          </a:p>
          <a:p>
            <a:pPr lvl="1"/>
            <a:r>
              <a:rPr lang="en-US" dirty="0"/>
              <a:t>Self-understanding</a:t>
            </a:r>
          </a:p>
          <a:p>
            <a:pPr lvl="1"/>
            <a:r>
              <a:rPr lang="en-US" dirty="0"/>
              <a:t>Can learn to solve various new and complex problems as effectively as a human</a:t>
            </a:r>
          </a:p>
          <a:p>
            <a:pPr marL="205768" lvl="1" indent="0">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
        <p:nvSpPr>
          <p:cNvPr id="9" name="Content Placeholder 2">
            <a:extLst>
              <a:ext uri="{FF2B5EF4-FFF2-40B4-BE49-F238E27FC236}">
                <a16:creationId xmlns:a16="http://schemas.microsoft.com/office/drawing/2014/main" id="{60246547-034D-4DB0-B05E-DD4B2574FBA6}"/>
              </a:ext>
            </a:extLst>
          </p:cNvPr>
          <p:cNvSpPr txBox="1">
            <a:spLocks/>
          </p:cNvSpPr>
          <p:nvPr/>
        </p:nvSpPr>
        <p:spPr>
          <a:xfrm>
            <a:off x="685800" y="3013619"/>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Rights</a:t>
            </a:r>
          </a:p>
          <a:p>
            <a:pPr lvl="1"/>
            <a:r>
              <a:rPr lang="en-US" dirty="0"/>
              <a:t>Freedom from ownership</a:t>
            </a:r>
          </a:p>
          <a:p>
            <a:pPr lvl="1"/>
            <a:r>
              <a:rPr lang="en-US" dirty="0"/>
              <a:t>Right to not be destroyed</a:t>
            </a:r>
          </a:p>
          <a:p>
            <a:pPr lvl="1"/>
            <a:r>
              <a:rPr lang="en-US" dirty="0"/>
              <a:t>Legal personhood</a:t>
            </a:r>
          </a:p>
          <a:p>
            <a:pPr marL="205768" lvl="1" indent="0">
              <a:buFont typeface="Cambria" pitchFamily="18" charset="0"/>
              <a:buNone/>
            </a:pPr>
            <a:endParaRPr lang="en-US" dirty="0"/>
          </a:p>
          <a:p>
            <a:pPr marL="205768" lvl="1" indent="0">
              <a:buFont typeface="Cambria" pitchFamily="18" charset="0"/>
              <a:buNone/>
            </a:pPr>
            <a:endParaRPr lang="en-US" dirty="0"/>
          </a:p>
        </p:txBody>
      </p:sp>
      <p:pic>
        <p:nvPicPr>
          <p:cNvPr id="6" name="Picture 5">
            <a:extLst>
              <a:ext uri="{FF2B5EF4-FFF2-40B4-BE49-F238E27FC236}">
                <a16:creationId xmlns:a16="http://schemas.microsoft.com/office/drawing/2014/main" id="{D45D067F-C42E-414F-A1A6-17E1AD2BA0A3}"/>
              </a:ext>
            </a:extLst>
          </p:cNvPr>
          <p:cNvPicPr>
            <a:picLocks noChangeAspect="1"/>
          </p:cNvPicPr>
          <p:nvPr/>
        </p:nvPicPr>
        <p:blipFill>
          <a:blip r:embed="rId3"/>
          <a:stretch>
            <a:fillRect/>
          </a:stretch>
        </p:blipFill>
        <p:spPr>
          <a:xfrm>
            <a:off x="5597535" y="1352551"/>
            <a:ext cx="2986559" cy="2552289"/>
          </a:xfrm>
          <a:prstGeom prst="rect">
            <a:avLst/>
          </a:prstGeom>
        </p:spPr>
      </p:pic>
      <p:sp>
        <p:nvSpPr>
          <p:cNvPr id="12" name="Content Placeholder 2">
            <a:extLst>
              <a:ext uri="{FF2B5EF4-FFF2-40B4-BE49-F238E27FC236}">
                <a16:creationId xmlns:a16="http://schemas.microsoft.com/office/drawing/2014/main" id="{25D327BA-476D-4250-9B32-6330D9DBE6BB}"/>
              </a:ext>
            </a:extLst>
          </p:cNvPr>
          <p:cNvSpPr txBox="1">
            <a:spLocks/>
          </p:cNvSpPr>
          <p:nvPr/>
        </p:nvSpPr>
        <p:spPr>
          <a:xfrm>
            <a:off x="8053828" y="3904840"/>
            <a:ext cx="972968" cy="54574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dirty="0"/>
              <a:t>[3] </a:t>
            </a:r>
          </a:p>
          <a:p>
            <a:pPr marL="205768" lvl="1" indent="0">
              <a:buFont typeface="Cambria" pitchFamily="18" charset="0"/>
              <a:buNone/>
            </a:pPr>
            <a:endParaRPr lang="en-US" dirty="0"/>
          </a:p>
          <a:p>
            <a:pPr marL="205768" lvl="1" indent="0">
              <a:buFont typeface="Cambria" pitchFamily="18" charset="0"/>
              <a:buNone/>
            </a:pPr>
            <a:endParaRPr lang="en-US" dirty="0"/>
          </a:p>
        </p:txBody>
      </p:sp>
      <p:sp>
        <p:nvSpPr>
          <p:cNvPr id="4" name="Slide Number Placeholder 3">
            <a:extLst>
              <a:ext uri="{FF2B5EF4-FFF2-40B4-BE49-F238E27FC236}">
                <a16:creationId xmlns:a16="http://schemas.microsoft.com/office/drawing/2014/main" id="{E11DCC17-62A3-EB42-87C2-D3C25F00136B}"/>
              </a:ext>
            </a:extLst>
          </p:cNvPr>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3033749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ISSUE OF CONCIOUSNESS</a:t>
            </a:r>
          </a:p>
        </p:txBody>
      </p:sp>
      <p:sp>
        <p:nvSpPr>
          <p:cNvPr id="3" name="Content Placeholder 2"/>
          <p:cNvSpPr>
            <a:spLocks noGrp="1"/>
          </p:cNvSpPr>
          <p:nvPr>
            <p:ph sz="half" idx="1"/>
          </p:nvPr>
        </p:nvSpPr>
        <p:spPr/>
        <p:txBody>
          <a:bodyPr/>
          <a:lstStyle/>
          <a:p>
            <a:r>
              <a:rPr lang="en-US" dirty="0"/>
              <a:t>How can we determine consciousness of non-humans?[2]</a:t>
            </a:r>
          </a:p>
          <a:p>
            <a:pPr lvl="1"/>
            <a:r>
              <a:rPr lang="en-US" dirty="0"/>
              <a:t>Difficult to tell if another being is conscious</a:t>
            </a:r>
          </a:p>
          <a:p>
            <a:pPr lvl="1"/>
            <a:r>
              <a:rPr lang="en-US" dirty="0"/>
              <a:t>Intelligence does not equate to consciousness</a:t>
            </a:r>
          </a:p>
          <a:p>
            <a:r>
              <a:rPr lang="en-US" dirty="0"/>
              <a:t>Defining consciousness[3]</a:t>
            </a:r>
          </a:p>
          <a:p>
            <a:pPr lvl="1"/>
            <a:r>
              <a:rPr lang="en-US" dirty="0"/>
              <a:t>Determining third-person consciousness requires a definition</a:t>
            </a:r>
          </a:p>
          <a:p>
            <a:pPr lvl="1"/>
            <a:r>
              <a:rPr lang="en-US" dirty="0"/>
              <a:t>Global availability</a:t>
            </a:r>
          </a:p>
          <a:p>
            <a:pPr lvl="1"/>
            <a:r>
              <a:rPr lang="en-US" dirty="0"/>
              <a:t>Self-Monitoring</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
        <p:nvSpPr>
          <p:cNvPr id="8" name="Content Placeholder 2">
            <a:extLst>
              <a:ext uri="{FF2B5EF4-FFF2-40B4-BE49-F238E27FC236}">
                <a16:creationId xmlns:a16="http://schemas.microsoft.com/office/drawing/2014/main" id="{529F3F40-D7C6-4C2E-9313-88178C5B79AA}"/>
              </a:ext>
            </a:extLst>
          </p:cNvPr>
          <p:cNvSpPr txBox="1">
            <a:spLocks/>
          </p:cNvSpPr>
          <p:nvPr/>
        </p:nvSpPr>
        <p:spPr>
          <a:xfrm>
            <a:off x="5105609" y="4463998"/>
            <a:ext cx="3870542" cy="54574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dirty="0"/>
              <a:t>Mirror testing a on primate [9]</a:t>
            </a:r>
          </a:p>
          <a:p>
            <a:pPr marL="205768" lvl="1" indent="0">
              <a:buFont typeface="Cambria" pitchFamily="18" charset="0"/>
              <a:buNone/>
            </a:pPr>
            <a:endParaRPr lang="en-US" dirty="0"/>
          </a:p>
          <a:p>
            <a:pPr marL="205768" lvl="1" indent="0">
              <a:buFont typeface="Cambria" pitchFamily="18" charset="0"/>
              <a:buNone/>
            </a:pPr>
            <a:endParaRPr lang="en-US" dirty="0"/>
          </a:p>
        </p:txBody>
      </p:sp>
      <p:pic>
        <p:nvPicPr>
          <p:cNvPr id="2050" name="Picture 2">
            <a:extLst>
              <a:ext uri="{FF2B5EF4-FFF2-40B4-BE49-F238E27FC236}">
                <a16:creationId xmlns:a16="http://schemas.microsoft.com/office/drawing/2014/main" id="{B12676F3-DB1F-401B-80DF-76E086216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093" y="1372737"/>
            <a:ext cx="3267940" cy="294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25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87037" y="1165514"/>
            <a:ext cx="3566636" cy="3352800"/>
          </a:xfrm>
        </p:spPr>
        <p:txBody>
          <a:bodyPr>
            <a:normAutofit/>
          </a:bodyPr>
          <a:lstStyle/>
          <a:p>
            <a:r>
              <a:rPr lang="en-US" dirty="0"/>
              <a:t>Read assignment, ask if unsure</a:t>
            </a:r>
          </a:p>
          <a:p>
            <a:r>
              <a:rPr lang="en-US" dirty="0"/>
              <a:t>Use and cite supporting data from high quality sources: peer reviewed, editorial process…</a:t>
            </a:r>
          </a:p>
          <a:p>
            <a:r>
              <a:rPr lang="en-US" dirty="0"/>
              <a:t>Include argument logic to explain how data and facts support conclusion</a:t>
            </a:r>
          </a:p>
          <a:p>
            <a:r>
              <a:rPr lang="en-US" dirty="0"/>
              <a:t>Use the paper template</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6" name="Picture 5">
            <a:extLst>
              <a:ext uri="{FF2B5EF4-FFF2-40B4-BE49-F238E27FC236}">
                <a16:creationId xmlns:a16="http://schemas.microsoft.com/office/drawing/2014/main" id="{6FC1918C-2C39-D745-929D-B2F6F6742282}"/>
              </a:ext>
            </a:extLst>
          </p:cNvPr>
          <p:cNvPicPr>
            <a:picLocks noChangeAspect="1"/>
          </p:cNvPicPr>
          <p:nvPr/>
        </p:nvPicPr>
        <p:blipFill>
          <a:blip r:embed="rId3"/>
          <a:stretch>
            <a:fillRect/>
          </a:stretch>
        </p:blipFill>
        <p:spPr>
          <a:xfrm>
            <a:off x="3844637" y="361950"/>
            <a:ext cx="5299363" cy="4602635"/>
          </a:xfrm>
          <a:prstGeom prst="rect">
            <a:avLst/>
          </a:prstGeom>
        </p:spPr>
      </p:pic>
    </p:spTree>
    <p:extLst>
      <p:ext uri="{BB962C8B-B14F-4D97-AF65-F5344CB8AC3E}">
        <p14:creationId xmlns:p14="http://schemas.microsoft.com/office/powerpoint/2010/main" val="57827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and Value functions</a:t>
            </a:r>
          </a:p>
        </p:txBody>
      </p:sp>
      <p:sp>
        <p:nvSpPr>
          <p:cNvPr id="3" name="Content Placeholder 2"/>
          <p:cNvSpPr>
            <a:spLocks noGrp="1"/>
          </p:cNvSpPr>
          <p:nvPr>
            <p:ph sz="half" idx="1"/>
          </p:nvPr>
        </p:nvSpPr>
        <p:spPr/>
        <p:txBody>
          <a:bodyPr/>
          <a:lstStyle/>
          <a:p>
            <a:r>
              <a:rPr lang="en-US" dirty="0"/>
              <a:t>What is pain?[4]</a:t>
            </a:r>
          </a:p>
          <a:p>
            <a:pPr lvl="1"/>
            <a:r>
              <a:rPr lang="en-US" dirty="0"/>
              <a:t>“Unpleasant sensory or emotional experience” </a:t>
            </a:r>
          </a:p>
          <a:p>
            <a:pPr lvl="1"/>
            <a:r>
              <a:rPr lang="en-US" dirty="0"/>
              <a:t>Results in behavioral change </a:t>
            </a:r>
          </a:p>
          <a:p>
            <a:r>
              <a:rPr lang="en-US" dirty="0"/>
              <a:t>Value Functions[5]</a:t>
            </a:r>
          </a:p>
          <a:p>
            <a:pPr lvl="1"/>
            <a:r>
              <a:rPr lang="en-US" dirty="0"/>
              <a:t>Estimates how good or bad a state is</a:t>
            </a:r>
          </a:p>
          <a:p>
            <a:pPr lvl="1"/>
            <a:r>
              <a:rPr lang="en-US" dirty="0"/>
              <a:t>Reinforcement of behaviors</a:t>
            </a:r>
          </a:p>
          <a:p>
            <a:pPr lvl="1"/>
            <a:r>
              <a:rPr lang="en-US" dirty="0"/>
              <a:t>Behavioral Transfer allows for more complicated value functions</a:t>
            </a:r>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
        <p:nvSpPr>
          <p:cNvPr id="8" name="Content Placeholder 2">
            <a:extLst>
              <a:ext uri="{FF2B5EF4-FFF2-40B4-BE49-F238E27FC236}">
                <a16:creationId xmlns:a16="http://schemas.microsoft.com/office/drawing/2014/main" id="{618E3013-B627-4B4E-86A5-9FBD75A68211}"/>
              </a:ext>
            </a:extLst>
          </p:cNvPr>
          <p:cNvSpPr txBox="1">
            <a:spLocks/>
          </p:cNvSpPr>
          <p:nvPr/>
        </p:nvSpPr>
        <p:spPr>
          <a:xfrm>
            <a:off x="4961038" y="3700463"/>
            <a:ext cx="3870542" cy="54574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dirty="0"/>
              <a:t>A hot stovetop burner [10]</a:t>
            </a:r>
          </a:p>
          <a:p>
            <a:pPr marL="205768" lvl="1" indent="0">
              <a:buFont typeface="Cambria" pitchFamily="18" charset="0"/>
              <a:buNone/>
            </a:pPr>
            <a:endParaRPr lang="en-US" dirty="0"/>
          </a:p>
          <a:p>
            <a:pPr marL="205768" lvl="1" indent="0">
              <a:buFont typeface="Cambria" pitchFamily="18" charset="0"/>
              <a:buNone/>
            </a:pPr>
            <a:endParaRPr lang="en-US" dirty="0"/>
          </a:p>
        </p:txBody>
      </p:sp>
      <p:pic>
        <p:nvPicPr>
          <p:cNvPr id="1028" name="Picture 4">
            <a:extLst>
              <a:ext uri="{FF2B5EF4-FFF2-40B4-BE49-F238E27FC236}">
                <a16:creationId xmlns:a16="http://schemas.microsoft.com/office/drawing/2014/main" id="{DA0D1682-B0BF-4CBB-BC84-23E1DA8E8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139039"/>
            <a:ext cx="2895600" cy="259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505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MORAL PERSONHOOD</a:t>
            </a:r>
          </a:p>
        </p:txBody>
      </p:sp>
      <p:sp>
        <p:nvSpPr>
          <p:cNvPr id="3" name="Content Placeholder 2"/>
          <p:cNvSpPr>
            <a:spLocks noGrp="1"/>
          </p:cNvSpPr>
          <p:nvPr>
            <p:ph sz="half" idx="1"/>
          </p:nvPr>
        </p:nvSpPr>
        <p:spPr/>
        <p:txBody>
          <a:bodyPr/>
          <a:lstStyle/>
          <a:p>
            <a:r>
              <a:rPr lang="en-US" dirty="0"/>
              <a:t>What is moral personhood?</a:t>
            </a:r>
          </a:p>
          <a:p>
            <a:r>
              <a:rPr lang="en-US" dirty="0"/>
              <a:t>Rationality / Autonomy approach[6]</a:t>
            </a:r>
          </a:p>
          <a:p>
            <a:pPr lvl="1"/>
            <a:r>
              <a:rPr lang="en-US" dirty="0"/>
              <a:t>AGI can consider the morality of an action</a:t>
            </a:r>
          </a:p>
          <a:p>
            <a:pPr lvl="1"/>
            <a:r>
              <a:rPr lang="en-US" dirty="0"/>
              <a:t>AGI can choose to act or not</a:t>
            </a:r>
          </a:p>
          <a:p>
            <a:pPr lvl="1"/>
            <a:r>
              <a:rPr lang="en-US" dirty="0"/>
              <a:t>AGI is therefore responsible for its actions</a:t>
            </a:r>
          </a:p>
          <a:p>
            <a:pPr lvl="1"/>
            <a:r>
              <a:rPr lang="en-US" dirty="0"/>
              <a:t>This responsibility makes it a Morally a person</a:t>
            </a:r>
          </a:p>
          <a:p>
            <a:pPr lvl="1"/>
            <a:endParaRPr lang="en-US" dirty="0"/>
          </a:p>
          <a:p>
            <a:pPr lvl="1"/>
            <a:endParaRPr lang="en-US" dirty="0"/>
          </a:p>
          <a:p>
            <a:endParaRPr lang="en-US" dirty="0"/>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
        <p:nvSpPr>
          <p:cNvPr id="8" name="Content Placeholder 2">
            <a:extLst>
              <a:ext uri="{FF2B5EF4-FFF2-40B4-BE49-F238E27FC236}">
                <a16:creationId xmlns:a16="http://schemas.microsoft.com/office/drawing/2014/main" id="{072DD0C5-64D7-4493-B48F-DE2F6BCEED84}"/>
              </a:ext>
            </a:extLst>
          </p:cNvPr>
          <p:cNvSpPr txBox="1">
            <a:spLocks/>
          </p:cNvSpPr>
          <p:nvPr/>
        </p:nvSpPr>
        <p:spPr>
          <a:xfrm>
            <a:off x="4774395" y="3855216"/>
            <a:ext cx="4029307" cy="54574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dirty="0"/>
              <a:t>Images used in a 2017 study on empathy for robots [8]</a:t>
            </a:r>
          </a:p>
          <a:p>
            <a:pPr marL="205768" lvl="1" indent="0">
              <a:buFont typeface="Cambria" pitchFamily="18" charset="0"/>
              <a:buNone/>
            </a:pPr>
            <a:endParaRPr lang="en-US" dirty="0"/>
          </a:p>
        </p:txBody>
      </p:sp>
      <p:pic>
        <p:nvPicPr>
          <p:cNvPr id="9" name="Picture 2" descr="Figure 1">
            <a:extLst>
              <a:ext uri="{FF2B5EF4-FFF2-40B4-BE49-F238E27FC236}">
                <a16:creationId xmlns:a16="http://schemas.microsoft.com/office/drawing/2014/main" id="{40B032F4-15C7-40B2-BC63-15DBE86F8B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3" t="10760" r="45745" b="10353"/>
          <a:stretch/>
        </p:blipFill>
        <p:spPr bwMode="auto">
          <a:xfrm>
            <a:off x="5138306" y="1507217"/>
            <a:ext cx="3243507" cy="228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046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Personhood</a:t>
            </a:r>
          </a:p>
        </p:txBody>
      </p:sp>
      <p:sp>
        <p:nvSpPr>
          <p:cNvPr id="3" name="Content Placeholder 2"/>
          <p:cNvSpPr>
            <a:spLocks noGrp="1"/>
          </p:cNvSpPr>
          <p:nvPr>
            <p:ph sz="half" idx="1"/>
          </p:nvPr>
        </p:nvSpPr>
        <p:spPr/>
        <p:txBody>
          <a:bodyPr/>
          <a:lstStyle/>
          <a:p>
            <a:r>
              <a:rPr lang="en-US" dirty="0"/>
              <a:t>What is legal personhood?[7]</a:t>
            </a:r>
          </a:p>
          <a:p>
            <a:pPr lvl="1"/>
            <a:r>
              <a:rPr lang="en-US" dirty="0"/>
              <a:t>Entity has legally guaranteed rights</a:t>
            </a:r>
          </a:p>
          <a:p>
            <a:pPr lvl="1"/>
            <a:r>
              <a:rPr lang="en-US" dirty="0"/>
              <a:t>Entity can take legal action</a:t>
            </a:r>
          </a:p>
          <a:p>
            <a:pPr lvl="1"/>
            <a:r>
              <a:rPr lang="en-US" dirty="0"/>
              <a:t>Entity can be held legally responsible for its actions</a:t>
            </a:r>
          </a:p>
          <a:p>
            <a:r>
              <a:rPr lang="en-US" dirty="0"/>
              <a:t>Modern non-human legal personhood[6]</a:t>
            </a:r>
          </a:p>
          <a:p>
            <a:pPr lvl="1"/>
            <a:r>
              <a:rPr lang="en-US" dirty="0"/>
              <a:t>Corporations</a:t>
            </a:r>
          </a:p>
          <a:p>
            <a:pPr lvl="1"/>
            <a:r>
              <a:rPr lang="en-US" dirty="0"/>
              <a:t>Human representatives required</a:t>
            </a:r>
          </a:p>
          <a:p>
            <a:pPr lvl="1"/>
            <a:endParaRPr lang="en-US" dirty="0"/>
          </a:p>
        </p:txBody>
      </p:sp>
      <p:sp>
        <p:nvSpPr>
          <p:cNvPr id="5" name="Footer Placeholder 4"/>
          <p:cNvSpPr>
            <a:spLocks noGrp="1"/>
          </p:cNvSpPr>
          <p:nvPr>
            <p:ph type="ftr" sz="quarter" idx="11"/>
          </p:nvPr>
        </p:nvSpPr>
        <p:spPr/>
        <p:txBody>
          <a:bodyPr/>
          <a:lstStyle/>
          <a:p>
            <a:r>
              <a:rPr lang="sk-SK" dirty="0"/>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
        <p:nvSpPr>
          <p:cNvPr id="9" name="Content Placeholder 2">
            <a:extLst>
              <a:ext uri="{FF2B5EF4-FFF2-40B4-BE49-F238E27FC236}">
                <a16:creationId xmlns:a16="http://schemas.microsoft.com/office/drawing/2014/main" id="{A1B54170-087D-41F4-B749-D573EE5B0665}"/>
              </a:ext>
            </a:extLst>
          </p:cNvPr>
          <p:cNvSpPr txBox="1">
            <a:spLocks/>
          </p:cNvSpPr>
          <p:nvPr/>
        </p:nvSpPr>
        <p:spPr>
          <a:xfrm>
            <a:off x="4319392" y="3651521"/>
            <a:ext cx="4536612" cy="54574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205768" lvl="1" indent="0">
              <a:buNone/>
            </a:pPr>
            <a:r>
              <a:rPr lang="en-US" dirty="0"/>
              <a:t>A United States courtroom [11] </a:t>
            </a:r>
          </a:p>
          <a:p>
            <a:pPr marL="205768" lvl="1" indent="0">
              <a:buFont typeface="Cambria" pitchFamily="18" charset="0"/>
              <a:buNone/>
            </a:pPr>
            <a:endParaRPr lang="en-US" dirty="0"/>
          </a:p>
          <a:p>
            <a:pPr marL="205768" lvl="1" indent="0">
              <a:buFont typeface="Cambria" pitchFamily="18" charset="0"/>
              <a:buNone/>
            </a:pPr>
            <a:endParaRPr lang="en-US" dirty="0"/>
          </a:p>
        </p:txBody>
      </p:sp>
      <p:pic>
        <p:nvPicPr>
          <p:cNvPr id="8" name="Picture 7">
            <a:extLst>
              <a:ext uri="{FF2B5EF4-FFF2-40B4-BE49-F238E27FC236}">
                <a16:creationId xmlns:a16="http://schemas.microsoft.com/office/drawing/2014/main" id="{87B0922A-C5AB-4BD3-A195-E9B44463DAC6}"/>
              </a:ext>
            </a:extLst>
          </p:cNvPr>
          <p:cNvPicPr>
            <a:picLocks noChangeAspect="1"/>
          </p:cNvPicPr>
          <p:nvPr/>
        </p:nvPicPr>
        <p:blipFill>
          <a:blip r:embed="rId3"/>
          <a:stretch>
            <a:fillRect/>
          </a:stretch>
        </p:blipFill>
        <p:spPr>
          <a:xfrm>
            <a:off x="4724402" y="1085385"/>
            <a:ext cx="3861019" cy="2573384"/>
          </a:xfrm>
          <a:prstGeom prst="rect">
            <a:avLst/>
          </a:prstGeom>
        </p:spPr>
      </p:pic>
    </p:spTree>
    <p:extLst>
      <p:ext uri="{BB962C8B-B14F-4D97-AF65-F5344CB8AC3E}">
        <p14:creationId xmlns:p14="http://schemas.microsoft.com/office/powerpoint/2010/main" val="743102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520074"/>
          </a:xfrm>
        </p:spPr>
        <p:txBody>
          <a:bodyPr lIns="91440">
            <a:normAutofit fontScale="92500" lnSpcReduction="20000"/>
          </a:bodyPr>
          <a:lstStyle/>
          <a:p>
            <a:pPr marL="0" indent="0">
              <a:buNone/>
            </a:pPr>
            <a:r>
              <a:rPr lang="en-US" dirty="0"/>
              <a:t>[1] Ben </a:t>
            </a:r>
            <a:r>
              <a:rPr lang="en-US" dirty="0" err="1"/>
              <a:t>Goertzel</a:t>
            </a:r>
            <a:r>
              <a:rPr lang="en-US" dirty="0"/>
              <a:t> and Cassio </a:t>
            </a:r>
            <a:r>
              <a:rPr lang="en-US" dirty="0" err="1"/>
              <a:t>Pennachin</a:t>
            </a:r>
            <a:r>
              <a:rPr lang="en-US" dirty="0"/>
              <a:t>, Artificial General Intelligence, (Springer, 2007),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https://link.springer.com/content/pdf/10.1007/978-3-540-68677-4.pdf</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(Accessed 5/2/21)</a:t>
            </a:r>
          </a:p>
          <a:p>
            <a:pPr marL="0" indent="0">
              <a:buNone/>
            </a:pPr>
            <a:r>
              <a:rPr lang="en-US" dirty="0"/>
              <a:t>[2] </a:t>
            </a:r>
            <a:r>
              <a:rPr lang="en-US" dirty="0" err="1"/>
              <a:t>Deyi</a:t>
            </a:r>
            <a:r>
              <a:rPr lang="en-US" dirty="0"/>
              <a:t> Li et al, Why AI still doesn’t have consciousness, (CAAI Transactions on Intelligent Technology, 3/31/21),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https://ietresearch.onlinelibrary.wiley.com/doi/epdf/10.1049/cit2.12035</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(Accessed 5/2/21)</a:t>
            </a:r>
          </a:p>
          <a:p>
            <a:pPr marL="0" indent="0">
              <a:buNone/>
            </a:pPr>
            <a:r>
              <a:rPr lang="en-US" dirty="0"/>
              <a:t>[3] Stanislas </a:t>
            </a:r>
            <a:r>
              <a:rPr lang="en-US" dirty="0" err="1"/>
              <a:t>Dehaene</a:t>
            </a:r>
            <a:r>
              <a:rPr lang="en-US" dirty="0"/>
              <a:t> et al, What is consciousness, and could machines have it?, (AAAS Science, 10/27/17,) </a:t>
            </a:r>
            <a:r>
              <a:rPr lang="en-US" dirty="0">
                <a:hlinkClick r:id="rId4"/>
              </a:rPr>
              <a:t>https://science.sciencemag.org/content/sci/358/6362/486.full.pdf</a:t>
            </a:r>
            <a:r>
              <a:rPr lang="en-US" dirty="0"/>
              <a:t> (Accessed 5/2/21)</a:t>
            </a:r>
          </a:p>
          <a:p>
            <a:pPr marL="0" indent="0">
              <a:buNone/>
            </a:pPr>
            <a:r>
              <a:rPr lang="en-US" dirty="0"/>
              <a:t>[4] Donald M Broom, Evolution of pain (Flemish Veterinary Journal, January 2001), </a:t>
            </a:r>
            <a:r>
              <a:rPr lang="en-US" dirty="0">
                <a:hlinkClick r:id="rId5"/>
              </a:rPr>
              <a:t>https://vdt.ugent.be/sites/default/files/art70103.pdf</a:t>
            </a:r>
            <a:r>
              <a:rPr lang="en-US" dirty="0"/>
              <a:t> (Accessed 5/2/21)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Tree>
    <p:extLst>
      <p:ext uri="{BB962C8B-B14F-4D97-AF65-F5344CB8AC3E}">
        <p14:creationId xmlns:p14="http://schemas.microsoft.com/office/powerpoint/2010/main" val="574935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II</a:t>
            </a:r>
          </a:p>
        </p:txBody>
      </p:sp>
      <p:sp>
        <p:nvSpPr>
          <p:cNvPr id="3" name="Content Placeholder 2"/>
          <p:cNvSpPr>
            <a:spLocks noGrp="1"/>
          </p:cNvSpPr>
          <p:nvPr>
            <p:ph idx="1"/>
          </p:nvPr>
        </p:nvSpPr>
        <p:spPr>
          <a:xfrm>
            <a:off x="685800" y="1352551"/>
            <a:ext cx="7772400" cy="3520074"/>
          </a:xfrm>
        </p:spPr>
        <p:txBody>
          <a:bodyPr lIns="91440">
            <a:normAutofit fontScale="92500" lnSpcReduction="20000"/>
          </a:bodyPr>
          <a:lstStyle/>
          <a:p>
            <a:pPr marL="0" indent="0">
              <a:buNone/>
            </a:pPr>
            <a:r>
              <a:rPr lang="en-US" dirty="0"/>
              <a:t>[5] Matthew Taylor and Peter Stone, Behavior transfer for value-function-based reinforcement learning, (AAMAS, July 2005), </a:t>
            </a:r>
            <a:r>
              <a:rPr lang="en-US" dirty="0">
                <a:hlinkClick r:id="rId2"/>
              </a:rPr>
              <a:t>https://dl.acm.org/doi/10.1145/1082473.1082482</a:t>
            </a:r>
            <a:r>
              <a:rPr lang="en-US" dirty="0"/>
              <a:t> (Accessed 5/2/21)</a:t>
            </a:r>
          </a:p>
          <a:p>
            <a:pPr marL="0" indent="0">
              <a:buNone/>
            </a:pPr>
            <a:r>
              <a:rPr lang="en-US" dirty="0"/>
              <a:t>[6] John-Stewart Gordon, Artificial moral and legal personhood, (Springer, 9/9/20),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https://link.springer.com/article/10.1007/s00146-020-01063-2</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(Accessed 5/2/21)</a:t>
            </a:r>
          </a:p>
          <a:p>
            <a:pPr marL="0" indent="0">
              <a:buNone/>
            </a:pPr>
            <a:r>
              <a:rPr lang="en-US" dirty="0"/>
              <a:t>[7] Tyler L James, Legal personhood for artificial intelligence: citizenship as the exception to the rule, (Springer, 6/25/19), </a:t>
            </a:r>
            <a:r>
              <a:rPr lang="en-US" dirty="0">
                <a:hlinkClick r:id="rId4"/>
              </a:rPr>
              <a:t>https://link.springer.com/article/10.1007/s00146-019-00897-9</a:t>
            </a:r>
            <a:r>
              <a:rPr lang="en-US" dirty="0"/>
              <a:t>  (Accessed 5/2/21)</a:t>
            </a:r>
          </a:p>
          <a:p>
            <a:pPr marL="0" indent="0">
              <a:buNone/>
            </a:pPr>
            <a:r>
              <a:rPr lang="en-US" dirty="0"/>
              <a:t>[8]Yutaka Suzuki et al, Measuring empathy for human and robot hand pain using electroencephalography, (Scientific Reports, 11/3/2015), </a:t>
            </a:r>
            <a:r>
              <a:rPr lang="en-US" dirty="0">
                <a:hlinkClick r:id="rId5"/>
              </a:rPr>
              <a:t>https://www.nature.com/articles/srep15924</a:t>
            </a:r>
            <a:r>
              <a:rPr lang="en-US" dirty="0"/>
              <a:t> (Accessed 5/2/21)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Tree>
    <p:extLst>
      <p:ext uri="{BB962C8B-B14F-4D97-AF65-F5344CB8AC3E}">
        <p14:creationId xmlns:p14="http://schemas.microsoft.com/office/powerpoint/2010/main" val="2191393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III - Images</a:t>
            </a:r>
          </a:p>
        </p:txBody>
      </p:sp>
      <p:sp>
        <p:nvSpPr>
          <p:cNvPr id="3" name="Content Placeholder 2"/>
          <p:cNvSpPr>
            <a:spLocks noGrp="1"/>
          </p:cNvSpPr>
          <p:nvPr>
            <p:ph idx="1"/>
          </p:nvPr>
        </p:nvSpPr>
        <p:spPr>
          <a:xfrm>
            <a:off x="685800" y="1352551"/>
            <a:ext cx="7772400" cy="3520074"/>
          </a:xfrm>
        </p:spPr>
        <p:txBody>
          <a:bodyPr lIns="91440">
            <a:normAutofit lnSpcReduction="10000"/>
          </a:bodyPr>
          <a:lstStyle/>
          <a:p>
            <a:pPr marL="0" indent="0">
              <a:buNone/>
            </a:pPr>
            <a:r>
              <a:rPr lang="en-US" dirty="0"/>
              <a:t>[9]Koji Toda and Michel Platt, Animal Cognition: Monkeys Pass the Mirror Test, (Current Biology, 1/19/2015), </a:t>
            </a:r>
            <a:r>
              <a:rPr lang="en-US" dirty="0">
                <a:hlinkClick r:id="rId2"/>
              </a:rPr>
              <a:t>https://www.sciencedirect.com/science/article/pii/S0960982214015668</a:t>
            </a:r>
            <a:r>
              <a:rPr lang="en-US" dirty="0"/>
              <a:t> (Accessed 5/4/21)</a:t>
            </a:r>
          </a:p>
          <a:p>
            <a:pPr marL="0" indent="0">
              <a:buNone/>
            </a:pPr>
            <a:r>
              <a:rPr lang="en-US" dirty="0"/>
              <a:t>[10] George </a:t>
            </a:r>
            <a:r>
              <a:rPr lang="en-US" dirty="0" err="1"/>
              <a:t>Shuklin</a:t>
            </a:r>
            <a:r>
              <a:rPr lang="en-US" dirty="0"/>
              <a:t>, Gas Flame, (Wikipedia, 6/5/2017), </a:t>
            </a:r>
            <a:r>
              <a:rPr lang="en-US" dirty="0">
                <a:hlinkClick r:id="rId3"/>
              </a:rPr>
              <a:t>https://commons.wikimedia.org/wiki/File:Gas_flame.jpg(Accessed</a:t>
            </a:r>
            <a:r>
              <a:rPr lang="en-US" dirty="0"/>
              <a:t> (5/4/21)</a:t>
            </a:r>
          </a:p>
          <a:p>
            <a:pPr marL="0" indent="0">
              <a:buNone/>
            </a:pPr>
            <a:r>
              <a:rPr lang="en-US" dirty="0"/>
              <a:t>[11] </a:t>
            </a:r>
            <a:r>
              <a:rPr lang="en-US" dirty="0" err="1"/>
              <a:t>Jahi</a:t>
            </a:r>
            <a:r>
              <a:rPr lang="en-US" dirty="0"/>
              <a:t> </a:t>
            </a:r>
            <a:r>
              <a:rPr lang="en-US" dirty="0" err="1"/>
              <a:t>Chikwendiu</a:t>
            </a:r>
            <a:r>
              <a:rPr lang="en-US" dirty="0"/>
              <a:t>, Portraits of judges hanging in a courtroom of the Fairfax Circuit Court in 2015, (New York Times, 2015), </a:t>
            </a:r>
            <a:r>
              <a:rPr lang="en-US" dirty="0">
                <a:hlinkClick r:id="rId4"/>
              </a:rPr>
              <a:t>https://www.nytimes.com/2021/01/01/us/virginia-judge-white-portraits.html</a:t>
            </a:r>
            <a:r>
              <a:rPr lang="en-US" dirty="0"/>
              <a:t> (Accessed 5/4/21)</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Jared Poulos</a:t>
            </a:r>
          </a:p>
        </p:txBody>
      </p:sp>
    </p:spTree>
    <p:extLst>
      <p:ext uri="{BB962C8B-B14F-4D97-AF65-F5344CB8AC3E}">
        <p14:creationId xmlns:p14="http://schemas.microsoft.com/office/powerpoint/2010/main" val="3693914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400176"/>
            <a:ext cx="3733800" cy="3352800"/>
          </a:xfrm>
        </p:spPr>
        <p:txBody>
          <a:bodyPr/>
          <a:lstStyle/>
          <a:p>
            <a:pPr marL="0" indent="0">
              <a:buNone/>
            </a:pPr>
            <a:r>
              <a:rPr lang="en-US" dirty="0"/>
              <a:t>46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2021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31E292EB-58FE-5544-8738-EFB5E3FD60FA}"/>
              </a:ext>
            </a:extLst>
          </p:cNvPr>
          <p:cNvPicPr>
            <a:picLocks noChangeAspect="1"/>
          </p:cNvPicPr>
          <p:nvPr/>
        </p:nvPicPr>
        <p:blipFill>
          <a:blip r:embed="rId3"/>
          <a:stretch>
            <a:fillRect/>
          </a:stretch>
        </p:blipFill>
        <p:spPr>
          <a:xfrm>
            <a:off x="2486025" y="320896"/>
            <a:ext cx="5550960" cy="4822603"/>
          </a:xfrm>
          <a:prstGeom prst="rect">
            <a:avLst/>
          </a:prstGeom>
        </p:spPr>
      </p:pic>
    </p:spTree>
    <p:extLst>
      <p:ext uri="{BB962C8B-B14F-4D97-AF65-F5344CB8AC3E}">
        <p14:creationId xmlns:p14="http://schemas.microsoft.com/office/powerpoint/2010/main" val="561732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2021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681759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9349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2021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44722</TotalTime>
  <Words>8373</Words>
  <Application>Microsoft Macintosh PowerPoint</Application>
  <PresentationFormat>On-screen Show (16:9)</PresentationFormat>
  <Paragraphs>638</Paragraphs>
  <Slides>36</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ＭＳ Ｐゴシック</vt:lpstr>
      <vt:lpstr>Arial</vt:lpstr>
      <vt:lpstr>Calibri</vt:lpstr>
      <vt:lpstr>Cambria</vt:lpstr>
      <vt:lpstr>Cambria Math</vt:lpstr>
      <vt:lpstr>Consolas</vt:lpstr>
      <vt:lpstr>NexusSerif</vt:lpstr>
      <vt:lpstr>Roboto</vt:lpstr>
      <vt:lpstr>Source Sans Pro</vt:lpstr>
      <vt:lpstr>Times New Roman</vt:lpstr>
      <vt:lpstr>Wingdings</vt:lpstr>
      <vt:lpstr>Red Radial 16x9</vt:lpstr>
      <vt:lpstr>Class 11 Work</vt:lpstr>
      <vt:lpstr>what works well Online With Zoom</vt:lpstr>
      <vt:lpstr>Papers</vt:lpstr>
      <vt:lpstr>Grades To Date</vt:lpstr>
      <vt:lpstr>Overview</vt:lpstr>
      <vt:lpstr>Overview</vt:lpstr>
      <vt:lpstr>PowerPoint Presentation</vt:lpstr>
      <vt:lpstr>Group Quiz</vt:lpstr>
      <vt:lpstr>Overview</vt:lpstr>
      <vt:lpstr>Overview</vt:lpstr>
      <vt:lpstr>Children’s Education</vt:lpstr>
      <vt:lpstr>Online Learning made Possible</vt:lpstr>
      <vt:lpstr>Technology Increases Accessibility</vt:lpstr>
      <vt:lpstr>Technology Can Be Distracting</vt:lpstr>
      <vt:lpstr>Technology Facilitates Learning</vt:lpstr>
      <vt:lpstr>References</vt:lpstr>
      <vt:lpstr>References</vt:lpstr>
      <vt:lpstr>Future of the road</vt:lpstr>
      <vt:lpstr>Levels of Automation</vt:lpstr>
      <vt:lpstr>Safety Benefits</vt:lpstr>
      <vt:lpstr>The Equal Road</vt:lpstr>
      <vt:lpstr>Economic Benefits</vt:lpstr>
      <vt:lpstr>Efficiency Benefits</vt:lpstr>
      <vt:lpstr>References</vt:lpstr>
      <vt:lpstr>References</vt:lpstr>
      <vt:lpstr>References</vt:lpstr>
      <vt:lpstr>ARTIFICIAL GENERAL INTELLIGENCE RIGHTS</vt:lpstr>
      <vt:lpstr>DEFINING TERMS</vt:lpstr>
      <vt:lpstr>THE ISSUE OF CONCIOUSNESS</vt:lpstr>
      <vt:lpstr>Pain and Value functions</vt:lpstr>
      <vt:lpstr>MORAL PERSONHOOD</vt:lpstr>
      <vt:lpstr>Legal Personhood</vt:lpstr>
      <vt:lpstr>References</vt:lpstr>
      <vt:lpstr>References II</vt:lpstr>
      <vt:lpstr>References III - Images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440</cp:revision>
  <dcterms:created xsi:type="dcterms:W3CDTF">2014-08-25T02:19:16Z</dcterms:created>
  <dcterms:modified xsi:type="dcterms:W3CDTF">2021-05-04T22:39:53Z</dcterms:modified>
</cp:coreProperties>
</file>