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5"/>
  </p:notesMasterIdLst>
  <p:handoutMasterIdLst>
    <p:handoutMasterId r:id="rId36"/>
  </p:handoutMasterIdLst>
  <p:sldIdLst>
    <p:sldId id="256" r:id="rId2"/>
    <p:sldId id="640" r:id="rId3"/>
    <p:sldId id="608" r:id="rId4"/>
    <p:sldId id="628" r:id="rId5"/>
    <p:sldId id="277" r:id="rId6"/>
    <p:sldId id="259" r:id="rId7"/>
    <p:sldId id="261" r:id="rId8"/>
    <p:sldId id="456" r:id="rId9"/>
    <p:sldId id="514" r:id="rId10"/>
    <p:sldId id="669" r:id="rId11"/>
    <p:sldId id="268" r:id="rId12"/>
    <p:sldId id="270" r:id="rId13"/>
    <p:sldId id="271" r:id="rId14"/>
    <p:sldId id="272" r:id="rId15"/>
    <p:sldId id="267" r:id="rId16"/>
    <p:sldId id="675" r:id="rId17"/>
    <p:sldId id="257" r:id="rId18"/>
    <p:sldId id="258" r:id="rId19"/>
    <p:sldId id="676" r:id="rId20"/>
    <p:sldId id="260" r:id="rId21"/>
    <p:sldId id="262" r:id="rId22"/>
    <p:sldId id="670" r:id="rId23"/>
    <p:sldId id="671" r:id="rId24"/>
    <p:sldId id="672" r:id="rId25"/>
    <p:sldId id="673" r:id="rId26"/>
    <p:sldId id="674" r:id="rId27"/>
    <p:sldId id="269" r:id="rId28"/>
    <p:sldId id="333" r:id="rId29"/>
    <p:sldId id="337" r:id="rId30"/>
    <p:sldId id="457" r:id="rId31"/>
    <p:sldId id="668" r:id="rId32"/>
    <p:sldId id="651" r:id="rId33"/>
    <p:sldId id="652"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640"/>
            <p14:sldId id="608"/>
            <p14:sldId id="628"/>
            <p14:sldId id="277"/>
            <p14:sldId id="259"/>
            <p14:sldId id="261"/>
            <p14:sldId id="456"/>
            <p14:sldId id="514"/>
          </p14:sldIdLst>
        </p14:section>
        <p14:section name="Students" id="{84F52804-64F4-CB47-9023-0EDA6C576457}">
          <p14:sldIdLst>
            <p14:sldId id="669"/>
            <p14:sldId id="268"/>
            <p14:sldId id="270"/>
            <p14:sldId id="271"/>
            <p14:sldId id="272"/>
            <p14:sldId id="267"/>
            <p14:sldId id="675"/>
            <p14:sldId id="257"/>
            <p14:sldId id="258"/>
            <p14:sldId id="676"/>
            <p14:sldId id="260"/>
            <p14:sldId id="262"/>
            <p14:sldId id="670"/>
            <p14:sldId id="671"/>
            <p14:sldId id="672"/>
            <p14:sldId id="673"/>
            <p14:sldId id="674"/>
          </p14:sldIdLst>
        </p14:section>
        <p14:section name="Common" id="{4398CC09-09ED-9647-AF50-6E929D7AC35E}">
          <p14:sldIdLst>
            <p14:sldId id="269"/>
            <p14:sldId id="333"/>
            <p14:sldId id="337"/>
            <p14:sldId id="457"/>
            <p14:sldId id="668"/>
            <p14:sldId id="651"/>
            <p14:sldId id="65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8" autoAdjust="0"/>
    <p:restoredTop sz="81456" autoAdjust="0"/>
  </p:normalViewPr>
  <p:slideViewPr>
    <p:cSldViewPr snapToGrid="0" snapToObjects="1">
      <p:cViewPr varScale="1">
        <p:scale>
          <a:sx n="136" d="100"/>
          <a:sy n="136" d="100"/>
        </p:scale>
        <p:origin x="920"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bc.com/news/business-46286945"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amazon.com/Predictably-Irrational-Revised-Expanded-Decisions/dp/0061353248/ref=sr_1_2?gclid=EAIaIQobChMIh4OnkuW_5gIVR9bACh0hpAWZEAAYASAAEgLBO_D_BwE&amp;hvadid=241613921733&amp;hvdev=c&amp;hvlocphy=9029198&amp;hvnetw=g&amp;hvpos=1t1&amp;hvqmt=e&amp;hvrand=15741273435207575377&amp;hvtargid=kwd-11157230631&amp;hydadcr=22563_10354962&amp;keywords=%27predictably+irrational&amp;qid=1576692470&amp;sr=8-2"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is the point</a:t>
            </a:r>
            <a:r>
              <a:rPr lang="en-US" baseline="0" dirty="0">
                <a:latin typeface="Arial" pitchFamily="-109" charset="0"/>
                <a:ea typeface="ＭＳ Ｐゴシック" pitchFamily="-109" charset="-128"/>
                <a:cs typeface="ＭＳ Ｐゴシック" pitchFamily="-109" charset="-128"/>
              </a:rPr>
              <a:t> of this assignment? (Did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WPI Robotics Engineering Curriculum defines a robot as something that senses its surroundings and reacts to these “stimuli”. There can be some argument whether human input counts as an environmental stimulus but for medical robots, we will conclude yes because of the definition of medical robots. </a:t>
            </a:r>
          </a:p>
          <a:p>
            <a:endParaRPr lang="en-US" dirty="0"/>
          </a:p>
          <a:p>
            <a:r>
              <a:rPr lang="en-US" dirty="0"/>
              <a:t>The Association for Advancing Automation defines medical robots as “professional service robots </a:t>
            </a:r>
            <a:r>
              <a:rPr lang="en-US" b="0" i="0" dirty="0">
                <a:solidFill>
                  <a:srgbClr val="333333"/>
                </a:solidFill>
                <a:effectLst/>
                <a:latin typeface="Montserrat"/>
              </a:rPr>
              <a:t>used in and out of hospital settings to improve the overall level of patient care” There are also other categories of medical robots from mobile medical robots that deliver medication, to chatbots for diagnoses, or even therapeutic robots for children with disabilities. Based on these definitions, it is clear that human interaction is a major component for medical robots. </a:t>
            </a:r>
          </a:p>
          <a:p>
            <a:endParaRPr lang="en-US" b="0" i="0" dirty="0">
              <a:solidFill>
                <a:srgbClr val="333333"/>
              </a:solidFill>
              <a:effectLst/>
              <a:latin typeface="Montserrat"/>
            </a:endParaRPr>
          </a:p>
          <a:p>
            <a:r>
              <a:rPr lang="en-US" b="0" i="0" dirty="0">
                <a:solidFill>
                  <a:srgbClr val="333333"/>
                </a:solidFill>
                <a:effectLst/>
                <a:latin typeface="Montserrat"/>
              </a:rPr>
              <a:t>Regardless of which category these medical robots fall into, there are always some risks associated with the use of these technologies. Some robots, like the ones I will be focusing on in this presentation pose greater risks to human health than others, but you’ll still find that some of the smaller robots (that you may not even consider to be a robot can cause severe damage as well).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40044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examples of robots that are used in many hospitals today. </a:t>
            </a:r>
          </a:p>
          <a:p>
            <a:endParaRPr lang="en-US" dirty="0"/>
          </a:p>
          <a:p>
            <a:r>
              <a:rPr lang="en-US" dirty="0"/>
              <a:t>The da Vinci robot is said to give surgeons more precise control during operations and is used for minimally invasive surgeries which allow patients to heal faster </a:t>
            </a:r>
          </a:p>
          <a:p>
            <a:endParaRPr lang="en-US" dirty="0"/>
          </a:p>
          <a:p>
            <a:r>
              <a:rPr lang="en-US" dirty="0"/>
              <a:t>The </a:t>
            </a:r>
            <a:r>
              <a:rPr lang="en-US" dirty="0" err="1"/>
              <a:t>Xenex</a:t>
            </a:r>
            <a:r>
              <a:rPr lang="en-US" dirty="0"/>
              <a:t> germ-Zapping Robot is used to clean rooms using powerful UV rays which helps to prevent Hospital Acquired Infections (HAIs). </a:t>
            </a:r>
          </a:p>
          <a:p>
            <a:endParaRPr lang="en-US" dirty="0"/>
          </a:p>
          <a:p>
            <a:r>
              <a:rPr lang="en-US" dirty="0"/>
              <a:t>Lastly the </a:t>
            </a:r>
            <a:r>
              <a:rPr lang="en-US" dirty="0" err="1"/>
              <a:t>CyberKnife</a:t>
            </a:r>
            <a:r>
              <a:rPr lang="en-US" dirty="0"/>
              <a:t>. This robot isn’t a knife as the name implies but rather it is a robot that delivers radiation therapy to tumors in patients without needing to reorient the patient. </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135486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programs and the approach to monitoring surgeons vary among institutions. Some programs are comprehensive, team-focused, and involve close monitoring by proctors. In the same FDA survey, some respondents said they didn’t know of certain system recalls the manufacturers had made. One of the OB/GYNs said they only had a day of training for the system in a “pig lab” and stated that more time was needed with the system before working a case. </a:t>
            </a:r>
          </a:p>
          <a:p>
            <a:endParaRPr lang="en-US" dirty="0"/>
          </a:p>
          <a:p>
            <a:r>
              <a:rPr lang="en-US" dirty="0"/>
              <a:t>This FDA report also included a list of device problems that professionals experienced while using the system:</a:t>
            </a:r>
          </a:p>
          <a:p>
            <a:pPr marL="171450" indent="-171450">
              <a:buFontTx/>
              <a:buChar char="-"/>
            </a:pPr>
            <a:r>
              <a:rPr lang="en-US" dirty="0"/>
              <a:t>Arm drifted during procedure</a:t>
            </a:r>
          </a:p>
          <a:p>
            <a:pPr marL="171450" indent="-171450">
              <a:buFontTx/>
              <a:buChar char="-"/>
            </a:pPr>
            <a:r>
              <a:rPr lang="en-US" dirty="0"/>
              <a:t>Crack in the arm caused instrument to fail</a:t>
            </a:r>
          </a:p>
          <a:p>
            <a:pPr marL="171450" indent="-171450">
              <a:buFontTx/>
              <a:buChar char="-"/>
            </a:pPr>
            <a:r>
              <a:rPr lang="en-US" dirty="0"/>
              <a:t>Excessive collision of arms</a:t>
            </a:r>
          </a:p>
          <a:p>
            <a:pPr marL="171450" indent="-171450">
              <a:buFontTx/>
              <a:buChar char="-"/>
            </a:pPr>
            <a:endParaRPr lang="en-US" dirty="0"/>
          </a:p>
          <a:p>
            <a:pPr marL="0" indent="0">
              <a:buFontTx/>
              <a:buNone/>
            </a:pPr>
            <a:r>
              <a:rPr lang="en-US" dirty="0"/>
              <a:t>The most recent available data from the Statista database shows that there has even been an increase in accidents related to robot-assisted surgical procedures per 100,000 procedures between 2006 and 2013 (keeping in mind robots such as the da Vinci robot became FDA approved in 2000).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4933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medical robots provide benefits in the medical industry such as (listed on slide), they are still an emerging market for technology that has much room for error. Not just in mechanical and software aspects such as broken arms and drifting that have been shown to impact operations but also in human error. Many of the FDA </a:t>
            </a:r>
            <a:r>
              <a:rPr lang="en-US" dirty="0" err="1"/>
              <a:t>surveyees</a:t>
            </a:r>
            <a:r>
              <a:rPr lang="en-US" dirty="0"/>
              <a:t> stated that they needed more practice than what was provided during training. </a:t>
            </a:r>
          </a:p>
          <a:p>
            <a:endParaRPr lang="en-US" dirty="0"/>
          </a:p>
          <a:p>
            <a:r>
              <a:rPr lang="en-US" dirty="0"/>
              <a:t>People’s lives are at stake and even though these robots are designed to increase the number of lives saved, they can have the inverse effect if they aren’t tested, evaluated, maintained and rehearsed on enough times which is why medical robots need more time, but they are heading in the right direction.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76730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Today I am going to talk about adolescence and video games.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Video Games are a popular leisure activity that is also fueled by capitalism.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global gaming market reached a value of US$ 167.9 Billion in 2020. </a:t>
            </a: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44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44c397b7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d44c397b7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Firstly, I am going to cover the potential benefits of video games.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large player base of games like PubG which boasted a whopping 1037 million player count means that the community created contains a wide diversity of players. Fanbases of such games </a:t>
            </a: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US" sz="1100">
                <a:latin typeface="Arial"/>
                <a:ea typeface="Arial"/>
                <a:cs typeface="Arial"/>
                <a:sym typeface="Arial"/>
              </a:rPr>
              <a:t>According to a American Psychological Association article, Playing video games also helps children develop problem-solving skills.The more adolescents reported playing strategic video games, such as role-playing games, the more they improved in problem solving and school grades the following year.Children's creativity was also enhanced by playing any kind of video game, but not when the children used other forms of technology, such as a computer or cell phone, other research revealed. Additionally there are different video games such as those provided on the wii and the switch that promotes physical activity and serves as a valid form of cardio. Furthermore, the entertainment potential of video games are endless. Books and other forms of media are often adapted into video games. For example, the harry potter series is seeing a new release soon. Video games are also constantly evolving, take the half life series which first released in 1998 now has a title in VR called half-life alyx.</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98" name="Google Shape;98;gd44c397b78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36227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100">
                <a:latin typeface="Arial"/>
                <a:ea typeface="Arial"/>
                <a:cs typeface="Arial"/>
                <a:sym typeface="Arial"/>
              </a:rPr>
              <a:t>Whenever video games are in question, the risks and potential dangers of video games are also never neglected.</a:t>
            </a: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US" sz="1100">
                <a:latin typeface="Arial"/>
                <a:ea typeface="Arial"/>
                <a:cs typeface="Arial"/>
                <a:sym typeface="Arial"/>
              </a:rPr>
              <a:t>The most common concern regarding addiction is Addiction. There are many forms of this, I will only touch on the time, money, and social aspects of this. Addiction to gaming is described in the American Psychiatric Association's Diagnostic and Statistical Manual of Mental Disorders (DSM-5), which is used by mental health professionals to diagnose mental disorders. The often hated loot box system is debatably a form of gambling. Which also ties these games to cause  similar addictions. Additionally, systems are often put into games that promote engagement within the game and punish players for disengagement, for example not logging on consecutive days or forcing players to play for a certain time in order to complete a season pass. </a:t>
            </a: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US" sz="1100">
                <a:latin typeface="Arial"/>
                <a:ea typeface="Arial"/>
                <a:cs typeface="Arial"/>
                <a:sym typeface="Arial"/>
              </a:rPr>
              <a:t>There are also concerns in regards to video games hindering one’s growth during adolescence. Over 67 percent of gamers reported they missed sleep due to playing. And sleep is a necessity for both cognitive development and physical growth. </a:t>
            </a: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US" sz="1100">
                <a:latin typeface="Arial"/>
                <a:ea typeface="Arial"/>
                <a:cs typeface="Arial"/>
                <a:sym typeface="Arial"/>
              </a:rPr>
              <a:t>Research also shows that, most video games prolongs hours players spend sitting down whether due to immersion or reward, which puts people at a higher risk of chronic illnesses like heart disease and obesity.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(NPR.org)</a:t>
            </a:r>
            <a:endParaRPr sz="1100">
              <a:latin typeface="Arial"/>
              <a:ea typeface="Arial"/>
              <a:cs typeface="Arial"/>
              <a:sym typeface="Arial"/>
            </a:endParaRPr>
          </a:p>
        </p:txBody>
      </p:sp>
      <p:sp>
        <p:nvSpPr>
          <p:cNvPr id="110" name="Google Shape;11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77093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There are practical applications of video games and technology used in video games. APA confirms that Video games and video game technology have long been used to improve patient safety and patient care through their use as tools to teach doctors. Commercial games have been explored as a means to improve surgical skills, and tailor-made games for medical students have been used to teach clinical skills. The relative 60 percent higher dopamine level video games can make you feel also means that they can help patients relax before an appointment. The application of video games also extends to educational purposes. Educational video games are important for individualized learning.Children can learn programming, coding, and CAD design using video game play. Penn today also highlighted the ease that online teaching can be with aid from educational games. </a:t>
            </a:r>
            <a:endParaRPr sz="1100">
              <a:latin typeface="Arial"/>
              <a:ea typeface="Arial"/>
              <a:cs typeface="Arial"/>
              <a:sym typeface="Arial"/>
            </a:endParaRPr>
          </a:p>
          <a:p>
            <a:pPr marL="0" lvl="0" indent="0" algn="l" rtl="0">
              <a:spcBef>
                <a:spcPts val="0"/>
              </a:spcBef>
              <a:spcAft>
                <a:spcPts val="0"/>
              </a:spcAft>
              <a:buNone/>
            </a:pPr>
            <a:endParaRPr/>
          </a:p>
        </p:txBody>
      </p:sp>
      <p:sp>
        <p:nvSpPr>
          <p:cNvPr id="122" name="Google Shape;12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863462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100">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None/>
            </a:pPr>
            <a:r>
              <a:rPr lang="en-US" sz="1100">
                <a:highlight>
                  <a:srgbClr val="FFFFFF"/>
                </a:highlight>
                <a:latin typeface="Arial"/>
                <a:ea typeface="Arial"/>
                <a:cs typeface="Arial"/>
                <a:sym typeface="Arial"/>
              </a:rPr>
              <a:t> It’s particularly important in this case to help distinguish between passionate engagement with a game and pathologic gaming. There needs to be regulation regarding certain mechanics the game industry (and overall the tech industry) often uses. Like the punishing disengagement behavior even triple A titles exhibits. </a:t>
            </a:r>
            <a:endParaRPr sz="1100">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None/>
            </a:pPr>
            <a:endParaRPr sz="1100">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None/>
            </a:pPr>
            <a:r>
              <a:rPr lang="en-US" sz="1100">
                <a:highlight>
                  <a:srgbClr val="FFFFFF"/>
                </a:highlight>
                <a:latin typeface="Arial"/>
                <a:ea typeface="Arial"/>
                <a:cs typeface="Arial"/>
                <a:sym typeface="Arial"/>
              </a:rPr>
              <a:t>It is my opinion that avoiding loot boxes in all games that aren’t rated Adults Only or Mature within the ESRB rating system (or 18+ with PEGI) is the most ethical option, given the issues described above. And when loot boxes are used, they should really be </a:t>
            </a:r>
            <a:r>
              <a:rPr lang="en-US" sz="1100" i="1">
                <a:highlight>
                  <a:srgbClr val="FFFFFF"/>
                </a:highlight>
                <a:latin typeface="Arial"/>
                <a:ea typeface="Arial"/>
                <a:cs typeface="Arial"/>
                <a:sym typeface="Arial"/>
              </a:rPr>
              <a:t>completely</a:t>
            </a:r>
            <a:r>
              <a:rPr lang="en-US" sz="1100">
                <a:highlight>
                  <a:srgbClr val="FFFFFF"/>
                </a:highlight>
                <a:latin typeface="Arial"/>
                <a:ea typeface="Arial"/>
                <a:cs typeface="Arial"/>
                <a:sym typeface="Arial"/>
              </a:rPr>
              <a:t> random (e.g. players can get them at a certain rate that is not manipulated, and this rate should be transparent). Gambling advertising should also be banned in games that children can play. It seems that child gambling has </a:t>
            </a:r>
            <a:r>
              <a:rPr lang="en-US" sz="1100" u="sng">
                <a:highlight>
                  <a:srgbClr val="FFFFFF"/>
                </a:highlight>
                <a:latin typeface="Arial"/>
                <a:ea typeface="Arial"/>
                <a:cs typeface="Arial"/>
                <a:sym typeface="Arial"/>
                <a:hlinkClick r:id="rId3"/>
              </a:rPr>
              <a:t>quadrupled in the past 2 years</a:t>
            </a:r>
            <a:r>
              <a:rPr lang="en-US" sz="1100">
                <a:highlight>
                  <a:srgbClr val="FFFFFF"/>
                </a:highlight>
                <a:latin typeface="Arial"/>
                <a:ea typeface="Arial"/>
                <a:cs typeface="Arial"/>
                <a:sym typeface="Arial"/>
              </a:rPr>
              <a:t> according to the Gambling Commission in Great Britain, in a study conducted on 11-16 year olds. Although it’s hard to have a clear understanding of the impact of such ads on child gambling (correlation does not mean causation), it would be a good ethical practice to protect children from adult content. </a:t>
            </a:r>
            <a:endParaRPr sz="1100">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None/>
            </a:pPr>
            <a:r>
              <a:rPr lang="en-US" sz="1100">
                <a:highlight>
                  <a:srgbClr val="FFFFFF"/>
                </a:highlight>
                <a:latin typeface="Arial"/>
                <a:ea typeface="Arial"/>
                <a:cs typeface="Arial"/>
                <a:sym typeface="Arial"/>
              </a:rPr>
              <a:t>Lastly, is regarding the concern that tech and videogames “manipulate” us into doing something that we didn’t want to do. In the book </a:t>
            </a:r>
            <a:r>
              <a:rPr lang="en-US" sz="1100" i="1" u="sng">
                <a:highlight>
                  <a:srgbClr val="FFFFFF"/>
                </a:highlight>
                <a:latin typeface="Arial"/>
                <a:ea typeface="Arial"/>
                <a:cs typeface="Arial"/>
                <a:sym typeface="Arial"/>
                <a:hlinkClick r:id="rId4"/>
              </a:rPr>
              <a:t>Predictably Irrational</a:t>
            </a:r>
            <a:r>
              <a:rPr lang="en-US" sz="1100">
                <a:highlight>
                  <a:srgbClr val="FFFFFF"/>
                </a:highlight>
                <a:latin typeface="Arial"/>
                <a:ea typeface="Arial"/>
                <a:cs typeface="Arial"/>
                <a:sym typeface="Arial"/>
              </a:rPr>
              <a:t>  the author goes into greater detail on how cognitive biases impact our everyday lives, inducing systematic errors in our reasoning and our financial decision making. This point ties in to both the addiction and loot box aspect of game design. Lastly, it is critical for the gaming industry to openly and seriously reflect on ethics. </a:t>
            </a:r>
            <a:endParaRPr sz="1100">
              <a:highlight>
                <a:srgbClr val="FFFFFF"/>
              </a:highlight>
              <a:latin typeface="Arial"/>
              <a:ea typeface="Arial"/>
              <a:cs typeface="Arial"/>
              <a:sym typeface="Arial"/>
            </a:endParaRPr>
          </a:p>
        </p:txBody>
      </p:sp>
      <p:sp>
        <p:nvSpPr>
          <p:cNvPr id="134" name="Google Shape;13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03012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33083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do not have Internet access in the United States. According to the FCC’s Eighth Broadband Access Report, 19 million Americans lack access to broadband Internet, six percent of the population. Most of these people (14.5 million) live in rural areas. This is one fourth of America’s rural population. The percentage is even higher for the residents of Native American reservations (one third of these people lack Internet access)</a:t>
            </a:r>
          </a:p>
          <a:p>
            <a:endParaRPr lang="en-US" dirty="0"/>
          </a:p>
          <a:p>
            <a:r>
              <a:rPr lang="en-US" dirty="0"/>
              <a:t>Poor people are less likely to have Internet access than those who are wealthier. According to Pew Research Center, just over half of US adults making under 30,000 dollars every year have home broadband. Over 90 percent of people making more than 100,000 dollars every year have access to home broadband. The wealth divide also applies to other online technologies like smartphones and desktop computers.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062807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visual representation of the divides that exist in Internet access from the FCC. It shows the number of fixed residential broadband providers by region for the state of Alaska. The darker an area is, the more providers that area has, while lighter areas have less and in some cases none. Similar data exists for other states, but Alaska’s map best represents the divides between urban and rural areas when it comes to Internet access. The dark blue area in the center of the map is the city of Anchorage, Alaska’s largest city. This part of the state unsurprisingly has the most broadband Internet providers. The light green areas north and west of Anchorage are rural communities which have far fewer providers. These areas also have large concentrations of indigenous people. </a:t>
            </a:r>
          </a:p>
          <a:p>
            <a:endParaRPr lang="en-US" dirty="0"/>
          </a:p>
          <a:p>
            <a:r>
              <a:rPr lang="en-US" dirty="0"/>
              <a:t>If you would like to look more closely at the data for Alaska as well as every other state and territory, I recommend checking out the link on screen. </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681158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is a very important part of today’s society, and the fact that many people can not access it puts them at a huge disadvantage in certain areas. One of those areas is in political engagement.  A study conducted by Dr. </a:t>
            </a:r>
            <a:r>
              <a:rPr lang="en-US" dirty="0" err="1"/>
              <a:t>Merten</a:t>
            </a:r>
            <a:r>
              <a:rPr lang="en-US" dirty="0"/>
              <a:t> </a:t>
            </a:r>
            <a:r>
              <a:rPr lang="en-US" dirty="0" err="1"/>
              <a:t>Reglitz</a:t>
            </a:r>
            <a:r>
              <a:rPr lang="en-US" dirty="0"/>
              <a:t> at the University of Birmingham concluded that Internet access was important for people to protect and practice other human rights. This is because political engagement is increasingly taking place online, so not having Internet access can undermine someone’s right to free expression, freedom of assembly, etc. According to Dr. </a:t>
            </a:r>
            <a:r>
              <a:rPr lang="en-US" dirty="0" err="1"/>
              <a:t>Reglitz</a:t>
            </a:r>
            <a:r>
              <a:rPr lang="en-US" dirty="0"/>
              <a:t>, "Without such access, many people lack a meaningful way to influence and hold accountable supranational rule-makers and institutions.” In his study, Dr. </a:t>
            </a:r>
            <a:r>
              <a:rPr lang="en-US" dirty="0" err="1"/>
              <a:t>Reglitz</a:t>
            </a:r>
            <a:r>
              <a:rPr lang="en-US" dirty="0"/>
              <a:t> cites the Arab Spring protest movement as a successful example of people using the Internet to practice their right to free speech and hold their government’s accountable. </a:t>
            </a:r>
          </a:p>
          <a:p>
            <a:endParaRPr lang="en-US" dirty="0"/>
          </a:p>
          <a:p>
            <a:r>
              <a:rPr lang="en-US" dirty="0"/>
              <a:t>Another area where lack of Internet access can disadvantage people is in education. The primary example of this is the so-called Homework Gap, which describes the barriers students who lack access to high-speed Internet face when trying to do their schoolwork at home. This can be a very serious problem for these students since, according to the FCC, more than 70 percent of teachers assign homework that requires broadband Internet access, while around 65 percent of students use the Internet to perform important school-related activities such as research, submitting assignments and reaching out to their teachers. This data suggests that having access to high-speed Internet is very important for students to be successful, and that students from the over five million households that don’t have high-speed Internet access will be left behind the students who do have access.</a:t>
            </a:r>
          </a:p>
          <a:p>
            <a:endParaRPr lang="en-US" dirty="0"/>
          </a:p>
          <a:p>
            <a:r>
              <a:rPr lang="en-US" dirty="0"/>
              <a:t>Internet access can also make it easier for people to find work. A study conducted by Professor Eleanor Choi of </a:t>
            </a:r>
            <a:r>
              <a:rPr lang="en-US" dirty="0" err="1"/>
              <a:t>Hanyang</a:t>
            </a:r>
            <a:r>
              <a:rPr lang="en-US" dirty="0"/>
              <a:t> University found that unemployed people who used the Internet to find a job were 13.6 percent more likely to find a job than unemployed people who didn’t use the Internet. This result is not too surprising with the existence of LinkedIn and other websites which make finding work so convenient, but its another example of how those with Internet access have an advantage over those without it</a:t>
            </a:r>
            <a:r>
              <a:rPr lang="en-US"/>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626286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4/22/21</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28</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4/22/21</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29</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Common items for next time: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 am in FL 140 about an hour before and after each class</a:t>
            </a:r>
          </a:p>
          <a:p>
            <a:pPr marL="171450" indent="-171450">
              <a:buFont typeface="Arial" panose="020B0604020202020204" pitchFamily="34" charset="0"/>
              <a:buChar char="•"/>
            </a:pPr>
            <a:r>
              <a:rPr lang="en-US" dirty="0"/>
              <a:t>Estimated breakdown of course time per week:</a:t>
            </a:r>
          </a:p>
          <a:p>
            <a:pPr marL="628650" lvl="1" indent="-171450">
              <a:buFont typeface="Arial" panose="020B0604020202020204" pitchFamily="34" charset="0"/>
              <a:buChar char="•"/>
            </a:pPr>
            <a:r>
              <a:rPr lang="en-US" dirty="0"/>
              <a:t>4 hours class time</a:t>
            </a:r>
          </a:p>
          <a:p>
            <a:pPr marL="628650" lvl="1" indent="-171450">
              <a:buFont typeface="Arial" panose="020B0604020202020204" pitchFamily="34" charset="0"/>
              <a:buChar char="•"/>
            </a:pPr>
            <a:r>
              <a:rPr lang="en-US" dirty="0"/>
              <a:t>4 hours reading (2 chapters ~90 pages @ 2 minutes per page)</a:t>
            </a:r>
          </a:p>
          <a:p>
            <a:pPr marL="628650" lvl="1" indent="-171450">
              <a:buFont typeface="Arial" panose="020B0604020202020204" pitchFamily="34" charset="0"/>
              <a:buChar char="•"/>
            </a:pPr>
            <a:r>
              <a:rPr lang="en-US" dirty="0"/>
              <a:t>8 hours practicing mastery of material (papers, group project, class activity prep)</a:t>
            </a:r>
          </a:p>
          <a:p>
            <a:pPr marL="171450" indent="-171450">
              <a:buFont typeface="Arial" panose="020B0604020202020204" pitchFamily="34" charset="0"/>
              <a:buChar char="•"/>
            </a:pPr>
            <a:r>
              <a:rPr lang="en-US" dirty="0"/>
              <a:t>If you are spending much more than this let me know and we can figure out a more efficient way to spend your time</a:t>
            </a:r>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67427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and cite supporting data from high quality sources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Arguments should have at least 3 statements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Avoid Strawman Fallacy</a:t>
            </a:r>
          </a:p>
          <a:p>
            <a:r>
              <a:rPr lang="en-US" dirty="0"/>
              <a:t>Quantify</a:t>
            </a:r>
          </a:p>
          <a:p>
            <a:pPr lvl="1"/>
            <a:r>
              <a:rPr lang="en-US" dirty="0"/>
              <a:t>Terms like: less, more, a lot, huge, great, big, tiny, growing, etc.</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48586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47627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alternative if guest speaker not coming or late</a:t>
            </a:r>
          </a:p>
          <a:p>
            <a:r>
              <a:rPr lang="en-US" b="1" baseline="0" dirty="0">
                <a:latin typeface="Arial" pitchFamily="-109" charset="0"/>
                <a:ea typeface="ＭＳ Ｐゴシック" pitchFamily="-109" charset="-128"/>
                <a:cs typeface="ＭＳ Ｐゴシック" pitchFamily="-109" charset="-128"/>
              </a:rPr>
              <a:t>Why Electronic Voting is a BAD Idea - Computerphile</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r>
              <a:rPr lang="en-US" dirty="0"/>
              <a:t>No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amitahealth.org/services/surgical-services/surgical-technology/robotic-surgery/da-vinci" TargetMode="External"/><Relationship Id="rId5" Type="http://schemas.openxmlformats.org/officeDocument/2006/relationships/hyperlink" Target="https://www.biospectrumasia.com/news/27/16026/xenex-lightstrike-germ-zapping-robots-deactivate-sars-cov-2-.html" TargetMode="External"/><Relationship Id="rId4" Type="http://schemas.openxmlformats.org/officeDocument/2006/relationships/hyperlink" Target="https://cyberknife.com/cyberknife-technolog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statista.com/statistics/818810/robot-assisted-procedures-injury-death-event-rate-in-the-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2.emf"/><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w3_0x6oaDmI" TargetMode="External"/><Relationship Id="rId4" Type="http://schemas.openxmlformats.org/officeDocument/2006/relationships/hyperlink" Target="https://xkcd.com/20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x8f4x6C_K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Medical robots Need More time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Tyler Looney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a:t>
            </a:r>
            <a:r>
              <a:rPr lang="en-US" dirty="0"/>
              <a:t>1</a:t>
            </a:r>
            <a:r>
              <a:rPr lang="sk-SK" dirty="0"/>
              <a:t>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9178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1"/>
          </p:nvPr>
        </p:nvSpPr>
        <p:spPr>
          <a:xfrm>
            <a:off x="685799" y="1352551"/>
            <a:ext cx="3844255" cy="3352800"/>
          </a:xfrm>
        </p:spPr>
        <p:txBody>
          <a:bodyPr/>
          <a:lstStyle/>
          <a:p>
            <a:r>
              <a:rPr lang="en-US" dirty="0"/>
              <a:t>Medical robots are service robots created to improve patient care [1].</a:t>
            </a:r>
          </a:p>
          <a:p>
            <a:endParaRPr lang="en-US" dirty="0"/>
          </a:p>
          <a:p>
            <a:r>
              <a:rPr lang="en-US" dirty="0"/>
              <a:t>There are many risks associated with medical robots [2].</a:t>
            </a:r>
          </a:p>
          <a:p>
            <a:endParaRPr lang="en-US" dirty="0"/>
          </a:p>
          <a:p>
            <a:r>
              <a:rPr lang="en-US" dirty="0"/>
              <a:t>Human error adds additional risk to operating medical robots [2].</a:t>
            </a:r>
          </a:p>
        </p:txBody>
      </p:sp>
      <p:sp>
        <p:nvSpPr>
          <p:cNvPr id="5" name="Footer Placeholder 4"/>
          <p:cNvSpPr>
            <a:spLocks noGrp="1"/>
          </p:cNvSpPr>
          <p:nvPr>
            <p:ph type="ftr" sz="quarter" idx="11"/>
          </p:nvPr>
        </p:nvSpPr>
        <p:spPr/>
        <p:txBody>
          <a:bodyPr/>
          <a:lstStyle/>
          <a:p>
            <a:r>
              <a:rPr lang="sk-SK" dirty="0"/>
              <a:t>© 202</a:t>
            </a:r>
            <a:r>
              <a:rPr lang="en-US" dirty="0"/>
              <a:t>1</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Tyler Looney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[1][2]</a:t>
            </a:r>
            <a:endParaRPr lang="en-US" sz="1200" dirty="0">
              <a:solidFill>
                <a:schemeClr val="tx1"/>
              </a:solidFill>
            </a:endParaRPr>
          </a:p>
        </p:txBody>
      </p:sp>
      <p:pic>
        <p:nvPicPr>
          <p:cNvPr id="1026" name="Picture 2">
            <a:extLst>
              <a:ext uri="{FF2B5EF4-FFF2-40B4-BE49-F238E27FC236}">
                <a16:creationId xmlns:a16="http://schemas.microsoft.com/office/drawing/2014/main" id="{EA19B2A0-A138-4761-9BCA-29554B1D86C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80214" y="1297876"/>
            <a:ext cx="3733800" cy="25651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9007794-7E35-43A1-B326-5A7A93587F23}"/>
              </a:ext>
            </a:extLst>
          </p:cNvPr>
          <p:cNvSpPr txBox="1"/>
          <p:nvPr/>
        </p:nvSpPr>
        <p:spPr>
          <a:xfrm>
            <a:off x="5226341" y="3927508"/>
            <a:ext cx="3487673" cy="237757"/>
          </a:xfrm>
          <a:prstGeom prst="rect">
            <a:avLst/>
          </a:prstGeom>
          <a:noFill/>
        </p:spPr>
        <p:txBody>
          <a:bodyPr wrap="square" rtlCol="0">
            <a:spAutoFit/>
          </a:bodyPr>
          <a:lstStyle/>
          <a:p>
            <a:pPr>
              <a:lnSpc>
                <a:spcPct val="90000"/>
              </a:lnSpc>
            </a:pPr>
            <a:r>
              <a:rPr lang="en-US" sz="1050" dirty="0"/>
              <a:t>https://createdigital.org.au/algorithm-medical-robots/</a:t>
            </a:r>
          </a:p>
        </p:txBody>
      </p:sp>
    </p:spTree>
    <p:extLst>
      <p:ext uri="{BB962C8B-B14F-4D97-AF65-F5344CB8AC3E}">
        <p14:creationId xmlns:p14="http://schemas.microsoft.com/office/powerpoint/2010/main" val="7920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Medical Robots</a:t>
            </a:r>
          </a:p>
        </p:txBody>
      </p:sp>
      <p:sp>
        <p:nvSpPr>
          <p:cNvPr id="3" name="Content Placeholder 2"/>
          <p:cNvSpPr>
            <a:spLocks noGrp="1"/>
          </p:cNvSpPr>
          <p:nvPr>
            <p:ph sz="half" idx="1"/>
          </p:nvPr>
        </p:nvSpPr>
        <p:spPr/>
        <p:txBody>
          <a:bodyPr/>
          <a:lstStyle/>
          <a:p>
            <a:r>
              <a:rPr lang="en-US" b="1" i="1" dirty="0">
                <a:effectLst/>
              </a:rPr>
              <a:t>da Vinci</a:t>
            </a:r>
            <a:r>
              <a:rPr lang="en-US" b="1" i="0" dirty="0">
                <a:effectLst/>
              </a:rPr>
              <a:t>® Surgical Robot</a:t>
            </a:r>
          </a:p>
          <a:p>
            <a:endParaRPr lang="en-US" b="1" dirty="0"/>
          </a:p>
          <a:p>
            <a:r>
              <a:rPr lang="en-US" b="1" dirty="0" err="1"/>
              <a:t>Xenex</a:t>
            </a:r>
            <a:r>
              <a:rPr lang="en-US" b="1" dirty="0"/>
              <a:t> Germ-Zapping Robot</a:t>
            </a:r>
          </a:p>
          <a:p>
            <a:endParaRPr lang="en-US" b="1" dirty="0"/>
          </a:p>
          <a:p>
            <a:r>
              <a:rPr lang="en-US" b="1" dirty="0" err="1"/>
              <a:t>CyberKnife</a:t>
            </a:r>
            <a:endParaRPr lang="en-US" dirty="0"/>
          </a:p>
        </p:txBody>
      </p:sp>
      <p:sp>
        <p:nvSpPr>
          <p:cNvPr id="5" name="Footer Placeholder 4"/>
          <p:cNvSpPr>
            <a:spLocks noGrp="1"/>
          </p:cNvSpPr>
          <p:nvPr>
            <p:ph type="ftr" sz="quarter" idx="11"/>
          </p:nvPr>
        </p:nvSpPr>
        <p:spPr/>
        <p:txBody>
          <a:bodyPr/>
          <a:lstStyle/>
          <a:p>
            <a:r>
              <a:rPr lang="sk-SK" dirty="0"/>
              <a:t>© 202</a:t>
            </a:r>
            <a:r>
              <a:rPr lang="en-US" dirty="0"/>
              <a:t>1</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Tyler Looney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pic>
        <p:nvPicPr>
          <p:cNvPr id="9" name="Picture 8">
            <a:extLst>
              <a:ext uri="{FF2B5EF4-FFF2-40B4-BE49-F238E27FC236}">
                <a16:creationId xmlns:a16="http://schemas.microsoft.com/office/drawing/2014/main" id="{93CFC8CE-426C-4B48-B5C3-FB7D907F649B}"/>
              </a:ext>
            </a:extLst>
          </p:cNvPr>
          <p:cNvPicPr>
            <a:picLocks noChangeAspect="1"/>
          </p:cNvPicPr>
          <p:nvPr/>
        </p:nvPicPr>
        <p:blipFill>
          <a:blip r:embed="rId3"/>
          <a:stretch>
            <a:fillRect/>
          </a:stretch>
        </p:blipFill>
        <p:spPr>
          <a:xfrm>
            <a:off x="5923659" y="2961313"/>
            <a:ext cx="2398519" cy="1511067"/>
          </a:xfrm>
          <a:prstGeom prst="rect">
            <a:avLst/>
          </a:prstGeom>
        </p:spPr>
      </p:pic>
      <p:sp>
        <p:nvSpPr>
          <p:cNvPr id="10" name="TextBox 9">
            <a:extLst>
              <a:ext uri="{FF2B5EF4-FFF2-40B4-BE49-F238E27FC236}">
                <a16:creationId xmlns:a16="http://schemas.microsoft.com/office/drawing/2014/main" id="{D7470272-4177-4A3C-B6D4-58F6A0A58D3A}"/>
              </a:ext>
            </a:extLst>
          </p:cNvPr>
          <p:cNvSpPr txBox="1"/>
          <p:nvPr/>
        </p:nvSpPr>
        <p:spPr>
          <a:xfrm>
            <a:off x="171791" y="3598877"/>
            <a:ext cx="4584768" cy="1505027"/>
          </a:xfrm>
          <a:prstGeom prst="rect">
            <a:avLst/>
          </a:prstGeom>
          <a:noFill/>
        </p:spPr>
        <p:txBody>
          <a:bodyPr wrap="square" rtlCol="0">
            <a:spAutoFit/>
          </a:bodyPr>
          <a:lstStyle/>
          <a:p>
            <a:pPr>
              <a:lnSpc>
                <a:spcPct val="90000"/>
              </a:lnSpc>
            </a:pPr>
            <a:r>
              <a:rPr lang="en-US" sz="1100" dirty="0">
                <a:hlinkClick r:id="rId4"/>
              </a:rPr>
              <a:t>https://cyberknife.com/cyberknife-technology/</a:t>
            </a:r>
            <a:endParaRPr lang="en-US" sz="1100" dirty="0"/>
          </a:p>
          <a:p>
            <a:pPr>
              <a:lnSpc>
                <a:spcPct val="90000"/>
              </a:lnSpc>
            </a:pPr>
            <a:endParaRPr lang="en-US" sz="1100" dirty="0"/>
          </a:p>
          <a:p>
            <a:pPr>
              <a:lnSpc>
                <a:spcPct val="90000"/>
              </a:lnSpc>
            </a:pPr>
            <a:endParaRPr lang="en-US" sz="1100" dirty="0"/>
          </a:p>
          <a:p>
            <a:pPr>
              <a:lnSpc>
                <a:spcPct val="90000"/>
              </a:lnSpc>
            </a:pPr>
            <a:r>
              <a:rPr lang="en-US" sz="1100" dirty="0">
                <a:hlinkClick r:id="rId5"/>
              </a:rPr>
              <a:t>https://www.biospectrumasia.com/news/27/16026/xenex-lightstrike-germ-zapping-robots-deactivate-sars-cov-2-.html</a:t>
            </a:r>
            <a:endParaRPr lang="en-US" sz="1100" dirty="0"/>
          </a:p>
          <a:p>
            <a:pPr>
              <a:lnSpc>
                <a:spcPct val="90000"/>
              </a:lnSpc>
            </a:pPr>
            <a:endParaRPr lang="en-US" sz="1100" dirty="0"/>
          </a:p>
          <a:p>
            <a:pPr>
              <a:lnSpc>
                <a:spcPct val="90000"/>
              </a:lnSpc>
            </a:pPr>
            <a:r>
              <a:rPr lang="en-US" sz="1100" dirty="0">
                <a:hlinkClick r:id="rId6"/>
              </a:rPr>
              <a:t>https://www.amitahealth.org/services/surgical-services/surgical-technology/robotic-surgery/da-vinci</a:t>
            </a:r>
            <a:endParaRPr lang="en-US" sz="1100" dirty="0"/>
          </a:p>
          <a:p>
            <a:pPr>
              <a:lnSpc>
                <a:spcPct val="90000"/>
              </a:lnSpc>
            </a:pPr>
            <a:endParaRPr lang="en-US" sz="500" dirty="0"/>
          </a:p>
          <a:p>
            <a:pPr>
              <a:lnSpc>
                <a:spcPct val="90000"/>
              </a:lnSpc>
            </a:pPr>
            <a:endParaRPr lang="en-US" sz="900" dirty="0"/>
          </a:p>
        </p:txBody>
      </p:sp>
      <p:pic>
        <p:nvPicPr>
          <p:cNvPr id="2050" name="Picture 2" descr="Image Caption: Xenex LightStrike Germ-Zapping Robots">
            <a:extLst>
              <a:ext uri="{FF2B5EF4-FFF2-40B4-BE49-F238E27FC236}">
                <a16:creationId xmlns:a16="http://schemas.microsoft.com/office/drawing/2014/main" id="{BD221C3C-CB6A-4F5C-B8EF-7BB32686B691}"/>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981097" y="2965743"/>
            <a:ext cx="939300" cy="15066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AF5E0C8-0499-4174-9801-A4DA8ABB93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1097" y="1178652"/>
            <a:ext cx="3341081" cy="178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1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Concerns</a:t>
            </a:r>
          </a:p>
        </p:txBody>
      </p:sp>
      <p:sp>
        <p:nvSpPr>
          <p:cNvPr id="3" name="Content Placeholder 2"/>
          <p:cNvSpPr>
            <a:spLocks noGrp="1"/>
          </p:cNvSpPr>
          <p:nvPr>
            <p:ph sz="half" idx="1"/>
          </p:nvPr>
        </p:nvSpPr>
        <p:spPr/>
        <p:txBody>
          <a:bodyPr>
            <a:normAutofit lnSpcReduction="10000"/>
          </a:bodyPr>
          <a:lstStyle/>
          <a:p>
            <a:r>
              <a:rPr lang="en-US" dirty="0"/>
              <a:t>An FDA survey for the </a:t>
            </a:r>
            <a:r>
              <a:rPr lang="en-US" b="1" i="1" dirty="0">
                <a:effectLst/>
              </a:rPr>
              <a:t>da Vinci</a:t>
            </a:r>
            <a:r>
              <a:rPr lang="en-US" b="1" i="0" dirty="0">
                <a:effectLst/>
              </a:rPr>
              <a:t>® </a:t>
            </a:r>
            <a:r>
              <a:rPr lang="en-US" i="0" dirty="0">
                <a:effectLst/>
              </a:rPr>
              <a:t> robot said that users didn’t undergo the same training [4]</a:t>
            </a:r>
          </a:p>
          <a:p>
            <a:endParaRPr lang="en-US" b="1" dirty="0"/>
          </a:p>
          <a:p>
            <a:r>
              <a:rPr lang="en-US" i="0" dirty="0">
                <a:effectLst/>
              </a:rPr>
              <a:t>The number of accidents related to robot-assisted surgeries was increasing years after FDA approval. [5]</a:t>
            </a:r>
          </a:p>
          <a:p>
            <a:endParaRPr lang="en-US" dirty="0"/>
          </a:p>
          <a:p>
            <a:r>
              <a:rPr lang="en-US" dirty="0"/>
              <a:t>People are hesitant to have robot-assisted surgeries. [6]</a:t>
            </a:r>
          </a:p>
        </p:txBody>
      </p:sp>
      <p:sp>
        <p:nvSpPr>
          <p:cNvPr id="5" name="Footer Placeholder 4"/>
          <p:cNvSpPr>
            <a:spLocks noGrp="1"/>
          </p:cNvSpPr>
          <p:nvPr>
            <p:ph type="ftr" sz="quarter" idx="11"/>
          </p:nvPr>
        </p:nvSpPr>
        <p:spPr/>
        <p:txBody>
          <a:bodyPr/>
          <a:lstStyle/>
          <a:p>
            <a:r>
              <a:rPr lang="sk-SK" dirty="0"/>
              <a:t>© 202</a:t>
            </a:r>
            <a:r>
              <a:rPr lang="en-US" dirty="0"/>
              <a:t>1</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Tyler Looney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[4][5][6]</a:t>
            </a:r>
          </a:p>
        </p:txBody>
      </p:sp>
      <p:pic>
        <p:nvPicPr>
          <p:cNvPr id="10" name="Picture 9" descr="Chart, bar chart&#10;&#10;Description automatically generated">
            <a:extLst>
              <a:ext uri="{FF2B5EF4-FFF2-40B4-BE49-F238E27FC236}">
                <a16:creationId xmlns:a16="http://schemas.microsoft.com/office/drawing/2014/main" id="{2F7E91CE-FCBF-4C0A-BDDD-9CDE0AFAC207}"/>
              </a:ext>
            </a:extLst>
          </p:cNvPr>
          <p:cNvPicPr>
            <a:picLocks noChangeAspect="1"/>
          </p:cNvPicPr>
          <p:nvPr/>
        </p:nvPicPr>
        <p:blipFill>
          <a:blip r:embed="rId3"/>
          <a:stretch>
            <a:fillRect/>
          </a:stretch>
        </p:blipFill>
        <p:spPr>
          <a:xfrm>
            <a:off x="4724399" y="1352551"/>
            <a:ext cx="3765259" cy="2797588"/>
          </a:xfrm>
          <a:prstGeom prst="rect">
            <a:avLst/>
          </a:prstGeom>
        </p:spPr>
      </p:pic>
    </p:spTree>
    <p:extLst>
      <p:ext uri="{BB962C8B-B14F-4D97-AF65-F5344CB8AC3E}">
        <p14:creationId xmlns:p14="http://schemas.microsoft.com/office/powerpoint/2010/main" val="38419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these surgeries</a:t>
            </a:r>
          </a:p>
        </p:txBody>
      </p:sp>
      <p:sp>
        <p:nvSpPr>
          <p:cNvPr id="3" name="Content Placeholder 2"/>
          <p:cNvSpPr>
            <a:spLocks noGrp="1"/>
          </p:cNvSpPr>
          <p:nvPr>
            <p:ph sz="half" idx="1"/>
          </p:nvPr>
        </p:nvSpPr>
        <p:spPr/>
        <p:txBody>
          <a:bodyPr>
            <a:normAutofit lnSpcReduction="10000"/>
          </a:bodyPr>
          <a:lstStyle/>
          <a:p>
            <a:r>
              <a:rPr lang="en-US" dirty="0"/>
              <a:t>Robots don’t experience fatigue and actions can be scaled to a microscopic area [2]</a:t>
            </a:r>
          </a:p>
          <a:p>
            <a:endParaRPr lang="en-US" dirty="0"/>
          </a:p>
          <a:p>
            <a:r>
              <a:rPr lang="en-US" dirty="0"/>
              <a:t>Robot-assisted surgery generally leads to faster recovery times for patients [4]</a:t>
            </a:r>
          </a:p>
          <a:p>
            <a:endParaRPr lang="en-US" dirty="0"/>
          </a:p>
          <a:p>
            <a:r>
              <a:rPr lang="en-US" dirty="0"/>
              <a:t>They can reach positions on people that are traditionally harder to reach [3]</a:t>
            </a:r>
          </a:p>
          <a:p>
            <a:endParaRPr lang="en-US" dirty="0"/>
          </a:p>
        </p:txBody>
      </p:sp>
      <p:sp>
        <p:nvSpPr>
          <p:cNvPr id="5" name="Footer Placeholder 4"/>
          <p:cNvSpPr>
            <a:spLocks noGrp="1"/>
          </p:cNvSpPr>
          <p:nvPr>
            <p:ph type="ftr" sz="quarter" idx="11"/>
          </p:nvPr>
        </p:nvSpPr>
        <p:spPr/>
        <p:txBody>
          <a:bodyPr/>
          <a:lstStyle/>
          <a:p>
            <a:r>
              <a:rPr lang="sk-SK" dirty="0"/>
              <a:t>© 202</a:t>
            </a:r>
            <a:r>
              <a:rPr lang="en-US" dirty="0"/>
              <a:t>1</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Tyler Looney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[2][3][4]</a:t>
            </a:r>
            <a:endParaRPr lang="en-US" sz="1200" dirty="0">
              <a:solidFill>
                <a:schemeClr val="tx1"/>
              </a:solidFill>
            </a:endParaRPr>
          </a:p>
        </p:txBody>
      </p:sp>
      <p:pic>
        <p:nvPicPr>
          <p:cNvPr id="9" name="Picture 8">
            <a:extLst>
              <a:ext uri="{FF2B5EF4-FFF2-40B4-BE49-F238E27FC236}">
                <a16:creationId xmlns:a16="http://schemas.microsoft.com/office/drawing/2014/main" id="{9FE2B9D8-8BE2-4720-8996-C338A2016B76}"/>
              </a:ext>
            </a:extLst>
          </p:cNvPr>
          <p:cNvPicPr>
            <a:picLocks noChangeAspect="1"/>
          </p:cNvPicPr>
          <p:nvPr/>
        </p:nvPicPr>
        <p:blipFill>
          <a:blip r:embed="rId3"/>
          <a:stretch>
            <a:fillRect/>
          </a:stretch>
        </p:blipFill>
        <p:spPr>
          <a:xfrm>
            <a:off x="4572000" y="2117490"/>
            <a:ext cx="4215351" cy="1649485"/>
          </a:xfrm>
          <a:prstGeom prst="rect">
            <a:avLst/>
          </a:prstGeom>
        </p:spPr>
      </p:pic>
      <p:sp>
        <p:nvSpPr>
          <p:cNvPr id="12" name="Content Placeholder 11">
            <a:extLst>
              <a:ext uri="{FF2B5EF4-FFF2-40B4-BE49-F238E27FC236}">
                <a16:creationId xmlns:a16="http://schemas.microsoft.com/office/drawing/2014/main" id="{98180422-34D2-40FB-9F86-7D2142B8630B}"/>
              </a:ext>
            </a:extLst>
          </p:cNvPr>
          <p:cNvSpPr>
            <a:spLocks noGrp="1"/>
          </p:cNvSpPr>
          <p:nvPr>
            <p:ph sz="half" idx="2"/>
          </p:nvPr>
        </p:nvSpPr>
        <p:spPr/>
        <p:txBody>
          <a:bodyPr>
            <a:normAutofit/>
          </a:bodyPr>
          <a:lstStyle/>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r>
              <a:rPr lang="en-US" sz="1100" dirty="0"/>
              <a:t>https://www.wearable-technologies.com/2018/07/borns-ai-powered-minimally-invasive-surgery-has-huge-prospects-in-healthcare/</a:t>
            </a:r>
          </a:p>
        </p:txBody>
      </p:sp>
    </p:spTree>
    <p:extLst>
      <p:ext uri="{BB962C8B-B14F-4D97-AF65-F5344CB8AC3E}">
        <p14:creationId xmlns:p14="http://schemas.microsoft.com/office/powerpoint/2010/main" val="236366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a:t>
            </a:r>
            <a:r>
              <a:rPr lang="en-US" i="1" dirty="0">
                <a:effectLst/>
              </a:rPr>
              <a:t>Service Robots: Medical</a:t>
            </a:r>
            <a:r>
              <a:rPr lang="en-US" dirty="0">
                <a:effectLst/>
              </a:rPr>
              <a:t>. (Association for Advancing Automation). Automate. Retrieved April 20, 2021, from https://www.automate.org/blogs/service-robots-medical</a:t>
            </a:r>
            <a:endParaRPr lang="en-US" dirty="0"/>
          </a:p>
          <a:p>
            <a:pPr marL="0" indent="0">
              <a:buNone/>
            </a:pPr>
            <a:r>
              <a:rPr lang="en-US" dirty="0"/>
              <a:t>[2] </a:t>
            </a:r>
            <a:r>
              <a:rPr lang="en-US" dirty="0">
                <a:effectLst/>
              </a:rPr>
              <a:t>Buettner, R., Renner, A., &amp; Boos, A. (2020). A Systematic Literature Review of Research in the Surgical Field of Medical Robotics. </a:t>
            </a:r>
            <a:r>
              <a:rPr lang="en-US" i="1" dirty="0">
                <a:effectLst/>
              </a:rPr>
              <a:t>2020 IEEE 44th Annual Computers, Software, and Applications Conference (COMPSAC)</a:t>
            </a:r>
            <a:r>
              <a:rPr lang="en-US" dirty="0">
                <a:effectLst/>
              </a:rPr>
              <a:t>, 517–522. Retrieved April 21, 2021 from https://doi.org/10.1109/COMPSAC48688.2020.0-200</a:t>
            </a:r>
          </a:p>
          <a:p>
            <a:pPr marL="0" indent="0">
              <a:buNone/>
            </a:pPr>
            <a:r>
              <a:rPr lang="en-US" dirty="0"/>
              <a:t>[3] </a:t>
            </a:r>
            <a:r>
              <a:rPr lang="en-US" i="1" dirty="0">
                <a:effectLst/>
              </a:rPr>
              <a:t>5 Medical Robots Making a Difference in Healthcare at CWRU</a:t>
            </a:r>
            <a:r>
              <a:rPr lang="en-US" dirty="0">
                <a:effectLst/>
              </a:rPr>
              <a:t>. (n.d.). Retrieved April 21, 2021, from https://online-engineering.case.edu/blog/medical-robots-making-a-difference</a:t>
            </a:r>
          </a:p>
          <a:p>
            <a:pPr marL="0" indent="0">
              <a:buNone/>
            </a:pPr>
            <a:r>
              <a:rPr lang="en-US" dirty="0"/>
              <a:t>[4] Small Sample Survey – Final Report Topic: da Vinci Surgical System</a:t>
            </a:r>
            <a:r>
              <a:rPr lang="en-US" dirty="0">
                <a:effectLst/>
              </a:rPr>
              <a:t>(FDA 2013). Retrieved April 22, 2021, from https://www.fda.gov/media/87485/download</a:t>
            </a:r>
            <a:endParaRPr lang="en-US" dirty="0"/>
          </a:p>
          <a:p>
            <a:pPr marL="0" indent="0">
              <a:buNone/>
            </a:pPr>
            <a:r>
              <a:rPr lang="en-US" dirty="0"/>
              <a:t>[5] </a:t>
            </a:r>
            <a:r>
              <a:rPr lang="en-US" i="1" dirty="0">
                <a:effectLst/>
              </a:rPr>
              <a:t>Robot-assisted procedures injury/death event rate U.S. 2013</a:t>
            </a:r>
            <a:r>
              <a:rPr lang="en-US" dirty="0">
                <a:effectLst/>
              </a:rPr>
              <a:t>. Statista. Retrieved April 22, 2021, from </a:t>
            </a:r>
            <a:r>
              <a:rPr lang="en-US" dirty="0">
                <a:effectLst/>
                <a:hlinkClick r:id="rId2">
                  <a:extLst>
                    <a:ext uri="{A12FA001-AC4F-418D-AE19-62706E023703}">
                      <ahyp:hlinkClr xmlns:ahyp="http://schemas.microsoft.com/office/drawing/2018/hyperlinkcolor" val="tx"/>
                    </a:ext>
                  </a:extLst>
                </a:hlinkClick>
              </a:rPr>
              <a:t>https://www.statista.com/statistics/818810/robot-assisted-procedures-injury-death-event-rate-in-the-us/</a:t>
            </a:r>
            <a:endParaRPr lang="en-US" dirty="0">
              <a:effectLst/>
            </a:endParaRPr>
          </a:p>
          <a:p>
            <a:pPr marL="0" indent="0">
              <a:buNone/>
            </a:pPr>
            <a:r>
              <a:rPr lang="en-US" dirty="0"/>
              <a:t>[6] </a:t>
            </a:r>
            <a:r>
              <a:rPr lang="en-US" i="1" dirty="0">
                <a:effectLst/>
              </a:rPr>
              <a:t>Robot assisted and traditional surgery preference adults U.S. 2018</a:t>
            </a:r>
            <a:r>
              <a:rPr lang="en-US" dirty="0">
                <a:effectLst/>
              </a:rPr>
              <a:t>. (n.d.). Statista. Retrieved April 22, 2021, from https://www.statista.com/statistics/829596/robot-assisted-and-traditional-surgery-preference-us/</a:t>
            </a:r>
          </a:p>
          <a:p>
            <a:pPr marL="0" indent="0">
              <a:buNone/>
            </a:pPr>
            <a:endParaRPr lang="en-US" dirty="0">
              <a:effectLst/>
            </a:endParaRPr>
          </a:p>
          <a:p>
            <a:pPr marL="0" indent="0">
              <a:buNone/>
            </a:pPr>
            <a:endParaRPr lang="en-US" dirty="0"/>
          </a:p>
        </p:txBody>
      </p:sp>
      <p:sp>
        <p:nvSpPr>
          <p:cNvPr id="4" name="Footer Placeholder 3"/>
          <p:cNvSpPr>
            <a:spLocks noGrp="1"/>
          </p:cNvSpPr>
          <p:nvPr>
            <p:ph type="ftr" sz="quarter" idx="11"/>
          </p:nvPr>
        </p:nvSpPr>
        <p:spPr/>
        <p:txBody>
          <a:bodyPr/>
          <a:lstStyle/>
          <a:p>
            <a:r>
              <a:rPr lang="sk-SK" dirty="0"/>
              <a:t>© 202</a:t>
            </a:r>
            <a:r>
              <a:rPr lang="en-US" dirty="0"/>
              <a:t>1</a:t>
            </a:r>
            <a:r>
              <a:rPr lang="sk-SK" dirty="0"/>
              <a:t>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Tyler Looney</a:t>
            </a:r>
            <a:endParaRPr lang="en-US" sz="1400" dirty="0">
              <a:solidFill>
                <a:schemeClr val="tx1"/>
              </a:solidFill>
              <a:latin typeface="+mj-lt"/>
            </a:endParaRPr>
          </a:p>
        </p:txBody>
      </p:sp>
    </p:spTree>
    <p:extLst>
      <p:ext uri="{BB962C8B-B14F-4D97-AF65-F5344CB8AC3E}">
        <p14:creationId xmlns:p14="http://schemas.microsoft.com/office/powerpoint/2010/main" val="250594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ADOLESCENCE AND VIDEO GAMES</a:t>
            </a:r>
            <a:endParaRPr/>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Maxine Shi</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12204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d44c397b78_0_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POTENTIAL BENEFITS</a:t>
            </a:r>
            <a:endParaRPr/>
          </a:p>
        </p:txBody>
      </p:sp>
      <p:sp>
        <p:nvSpPr>
          <p:cNvPr id="101" name="Google Shape;101;gd44c397b78_0_7"/>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Community</a:t>
            </a:r>
            <a:endParaRPr/>
          </a:p>
          <a:p>
            <a:pPr marL="411534" lvl="1" indent="-205766" algn="l" rtl="0">
              <a:lnSpc>
                <a:spcPct val="90000"/>
              </a:lnSpc>
              <a:spcBef>
                <a:spcPts val="600"/>
              </a:spcBef>
              <a:spcAft>
                <a:spcPts val="0"/>
              </a:spcAft>
              <a:buSzPts val="1350"/>
              <a:buChar char="–"/>
            </a:pPr>
            <a:r>
              <a:rPr lang="en-US"/>
              <a:t>Passion</a:t>
            </a:r>
            <a:endParaRPr/>
          </a:p>
          <a:p>
            <a:pPr marL="411534" lvl="1" indent="-205766" algn="l" rtl="0">
              <a:lnSpc>
                <a:spcPct val="90000"/>
              </a:lnSpc>
              <a:spcBef>
                <a:spcPts val="600"/>
              </a:spcBef>
              <a:spcAft>
                <a:spcPts val="0"/>
              </a:spcAft>
              <a:buSzPts val="1350"/>
              <a:buChar char="–"/>
            </a:pPr>
            <a:r>
              <a:rPr lang="en-US"/>
              <a:t>Creativity</a:t>
            </a:r>
            <a:endParaRPr/>
          </a:p>
          <a:p>
            <a:pPr marL="205766" lvl="0" indent="-205766" algn="l" rtl="0">
              <a:lnSpc>
                <a:spcPct val="90000"/>
              </a:lnSpc>
              <a:spcBef>
                <a:spcPts val="1200"/>
              </a:spcBef>
              <a:spcAft>
                <a:spcPts val="0"/>
              </a:spcAft>
              <a:buSzPts val="1620"/>
              <a:buChar char="•"/>
            </a:pPr>
            <a:r>
              <a:rPr lang="en-US"/>
              <a:t>Development</a:t>
            </a:r>
            <a:endParaRPr/>
          </a:p>
          <a:p>
            <a:pPr marL="411534" lvl="1" indent="-205766" algn="l" rtl="0">
              <a:lnSpc>
                <a:spcPct val="90000"/>
              </a:lnSpc>
              <a:spcBef>
                <a:spcPts val="600"/>
              </a:spcBef>
              <a:spcAft>
                <a:spcPts val="0"/>
              </a:spcAft>
              <a:buSzPts val="1350"/>
              <a:buChar char="–"/>
            </a:pPr>
            <a:r>
              <a:rPr lang="en-US"/>
              <a:t>Physical</a:t>
            </a:r>
            <a:endParaRPr/>
          </a:p>
          <a:p>
            <a:pPr marL="411534" lvl="1" indent="-205766" algn="l" rtl="0">
              <a:lnSpc>
                <a:spcPct val="90000"/>
              </a:lnSpc>
              <a:spcBef>
                <a:spcPts val="600"/>
              </a:spcBef>
              <a:spcAft>
                <a:spcPts val="0"/>
              </a:spcAft>
              <a:buSzPts val="1350"/>
              <a:buChar char="–"/>
            </a:pPr>
            <a:r>
              <a:rPr lang="en-US"/>
              <a:t>Psychological</a:t>
            </a:r>
            <a:endParaRPr/>
          </a:p>
          <a:p>
            <a:pPr marL="205766" lvl="0" indent="-205766" algn="l" rtl="0">
              <a:lnSpc>
                <a:spcPct val="90000"/>
              </a:lnSpc>
              <a:spcBef>
                <a:spcPts val="1200"/>
              </a:spcBef>
              <a:spcAft>
                <a:spcPts val="0"/>
              </a:spcAft>
              <a:buSzPts val="1620"/>
              <a:buChar char="•"/>
            </a:pPr>
            <a:r>
              <a:rPr lang="en-US"/>
              <a:t>Entertainment</a:t>
            </a:r>
            <a:endParaRPr/>
          </a:p>
          <a:p>
            <a:pPr marL="411534" lvl="1" indent="-205766" algn="l" rtl="0">
              <a:lnSpc>
                <a:spcPct val="90000"/>
              </a:lnSpc>
              <a:spcBef>
                <a:spcPts val="600"/>
              </a:spcBef>
              <a:spcAft>
                <a:spcPts val="0"/>
              </a:spcAft>
              <a:buSzPts val="1350"/>
              <a:buChar char="–"/>
            </a:pPr>
            <a:r>
              <a:rPr lang="en-US"/>
              <a:t>Variety</a:t>
            </a:r>
            <a:endParaRPr/>
          </a:p>
          <a:p>
            <a:pPr marL="411534" lvl="1" indent="-205766" algn="l" rtl="0">
              <a:lnSpc>
                <a:spcPct val="90000"/>
              </a:lnSpc>
              <a:spcBef>
                <a:spcPts val="600"/>
              </a:spcBef>
              <a:spcAft>
                <a:spcPts val="0"/>
              </a:spcAft>
              <a:buSzPts val="1350"/>
              <a:buChar char="–"/>
            </a:pPr>
            <a:r>
              <a:rPr lang="en-US"/>
              <a:t>Evolving</a:t>
            </a:r>
            <a:endParaRPr/>
          </a:p>
          <a:p>
            <a:pPr marL="411534" lvl="1" indent="-120041" algn="l" rtl="0">
              <a:lnSpc>
                <a:spcPct val="90000"/>
              </a:lnSpc>
              <a:spcBef>
                <a:spcPts val="600"/>
              </a:spcBef>
              <a:spcAft>
                <a:spcPts val="0"/>
              </a:spcAft>
              <a:buSzPts val="1350"/>
              <a:buNone/>
            </a:pPr>
            <a:endParaRPr/>
          </a:p>
        </p:txBody>
      </p:sp>
      <p:sp>
        <p:nvSpPr>
          <p:cNvPr id="102" name="Google Shape;102;gd44c397b78_0_7"/>
          <p:cNvSpPr txBox="1">
            <a:spLocks noGrp="1"/>
          </p:cNvSpPr>
          <p:nvPr>
            <p:ph type="ftr" idx="11"/>
          </p:nvPr>
        </p:nvSpPr>
        <p:spPr>
          <a:xfrm>
            <a:off x="4638470" y="4705351"/>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https://www.pinterest.ie/pin/850406342125407643/</a:t>
            </a:r>
            <a:endParaRPr/>
          </a:p>
        </p:txBody>
      </p:sp>
      <p:sp>
        <p:nvSpPr>
          <p:cNvPr id="103" name="Google Shape;103;gd44c397b78_0_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04" name="Google Shape;104;gd44c397b78_0_7"/>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Maxine Shi</a:t>
            </a:r>
            <a:endParaRPr sz="1400" b="0" i="0" u="none" strike="noStrike" cap="none">
              <a:solidFill>
                <a:schemeClr val="lt1"/>
              </a:solidFill>
              <a:latin typeface="Cambria"/>
              <a:ea typeface="Cambria"/>
              <a:cs typeface="Cambria"/>
              <a:sym typeface="Cambria"/>
            </a:endParaRPr>
          </a:p>
        </p:txBody>
      </p:sp>
      <p:pic>
        <p:nvPicPr>
          <p:cNvPr id="105" name="Google Shape;105;gd44c397b78_0_7" descr="A collage of a person&#10;&#10;Description automatically generated with low confidence"/>
          <p:cNvPicPr preferRelativeResize="0"/>
          <p:nvPr/>
        </p:nvPicPr>
        <p:blipFill rotWithShape="1">
          <a:blip r:embed="rId3">
            <a:alphaModFix/>
          </a:blip>
          <a:srcRect/>
          <a:stretch/>
        </p:blipFill>
        <p:spPr>
          <a:xfrm>
            <a:off x="4709415" y="1162051"/>
            <a:ext cx="2818503" cy="3480238"/>
          </a:xfrm>
          <a:prstGeom prst="rect">
            <a:avLst/>
          </a:prstGeom>
          <a:noFill/>
          <a:ln>
            <a:noFill/>
          </a:ln>
        </p:spPr>
      </p:pic>
      <p:sp>
        <p:nvSpPr>
          <p:cNvPr id="106" name="Google Shape;106;gd44c397b78_0_7"/>
          <p:cNvSpPr txBox="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2021 Keith A. Pray</a:t>
            </a:r>
            <a:endParaRPr sz="900" b="0" i="0" u="none" strike="noStrike" cap="none">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417668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POTENTIAL DANGERS</a:t>
            </a:r>
            <a:endParaRPr/>
          </a:p>
        </p:txBody>
      </p:sp>
      <p:sp>
        <p:nvSpPr>
          <p:cNvPr id="113" name="Google Shape;113;p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7" lvl="0" indent="-205767" algn="l" rtl="0">
              <a:lnSpc>
                <a:spcPct val="90000"/>
              </a:lnSpc>
              <a:spcBef>
                <a:spcPts val="0"/>
              </a:spcBef>
              <a:spcAft>
                <a:spcPts val="0"/>
              </a:spcAft>
              <a:buSzPts val="1620"/>
              <a:buChar char="•"/>
            </a:pPr>
            <a:r>
              <a:rPr lang="en-US"/>
              <a:t>Addiction</a:t>
            </a:r>
            <a:endParaRPr/>
          </a:p>
          <a:p>
            <a:pPr marL="411535" lvl="1" indent="-205767" algn="l" rtl="0">
              <a:lnSpc>
                <a:spcPct val="90000"/>
              </a:lnSpc>
              <a:spcBef>
                <a:spcPts val="600"/>
              </a:spcBef>
              <a:spcAft>
                <a:spcPts val="0"/>
              </a:spcAft>
              <a:buSzPts val="1350"/>
              <a:buChar char="–"/>
            </a:pPr>
            <a:r>
              <a:rPr lang="en-US"/>
              <a:t>Consumerism</a:t>
            </a:r>
            <a:endParaRPr/>
          </a:p>
          <a:p>
            <a:pPr marL="411535" lvl="1" indent="-205767" algn="l" rtl="0">
              <a:lnSpc>
                <a:spcPct val="90000"/>
              </a:lnSpc>
              <a:spcBef>
                <a:spcPts val="600"/>
              </a:spcBef>
              <a:spcAft>
                <a:spcPts val="0"/>
              </a:spcAft>
              <a:buSzPts val="1350"/>
              <a:buChar char="–"/>
            </a:pPr>
            <a:r>
              <a:rPr lang="en-US"/>
              <a:t>Time</a:t>
            </a:r>
            <a:endParaRPr/>
          </a:p>
          <a:p>
            <a:pPr marL="411535" lvl="1" indent="-205767" algn="l" rtl="0">
              <a:lnSpc>
                <a:spcPct val="90000"/>
              </a:lnSpc>
              <a:spcBef>
                <a:spcPts val="600"/>
              </a:spcBef>
              <a:spcAft>
                <a:spcPts val="0"/>
              </a:spcAft>
              <a:buSzPts val="1350"/>
              <a:buChar char="–"/>
            </a:pPr>
            <a:r>
              <a:rPr lang="en-US"/>
              <a:t>Social</a:t>
            </a:r>
            <a:endParaRPr/>
          </a:p>
          <a:p>
            <a:pPr marL="411535" lvl="1" indent="-120041" algn="l" rtl="0">
              <a:lnSpc>
                <a:spcPct val="90000"/>
              </a:lnSpc>
              <a:spcBef>
                <a:spcPts val="600"/>
              </a:spcBef>
              <a:spcAft>
                <a:spcPts val="0"/>
              </a:spcAft>
              <a:buSzPts val="1350"/>
              <a:buNone/>
            </a:pPr>
            <a:endParaRPr/>
          </a:p>
          <a:p>
            <a:pPr marL="205767" lvl="0" indent="-205767" algn="l" rtl="0">
              <a:lnSpc>
                <a:spcPct val="90000"/>
              </a:lnSpc>
              <a:spcBef>
                <a:spcPts val="1200"/>
              </a:spcBef>
              <a:spcAft>
                <a:spcPts val="0"/>
              </a:spcAft>
              <a:buSzPts val="1620"/>
              <a:buChar char="•"/>
            </a:pPr>
            <a:r>
              <a:rPr lang="en-US"/>
              <a:t>Developmental harm</a:t>
            </a:r>
            <a:endParaRPr/>
          </a:p>
          <a:p>
            <a:pPr marL="411535" lvl="1" indent="-205767" algn="l" rtl="0">
              <a:lnSpc>
                <a:spcPct val="90000"/>
              </a:lnSpc>
              <a:spcBef>
                <a:spcPts val="600"/>
              </a:spcBef>
              <a:spcAft>
                <a:spcPts val="0"/>
              </a:spcAft>
              <a:buSzPts val="1350"/>
              <a:buChar char="–"/>
            </a:pPr>
            <a:r>
              <a:rPr lang="en-US"/>
              <a:t>Physical</a:t>
            </a:r>
            <a:endParaRPr/>
          </a:p>
          <a:p>
            <a:pPr marL="411535" lvl="1" indent="-205767" algn="l" rtl="0">
              <a:lnSpc>
                <a:spcPct val="90000"/>
              </a:lnSpc>
              <a:spcBef>
                <a:spcPts val="600"/>
              </a:spcBef>
              <a:spcAft>
                <a:spcPts val="0"/>
              </a:spcAft>
              <a:buSzPts val="1350"/>
              <a:buChar char="–"/>
            </a:pPr>
            <a:r>
              <a:rPr lang="en-US"/>
              <a:t>Psychological </a:t>
            </a:r>
            <a:endParaRPr/>
          </a:p>
          <a:p>
            <a:pPr marL="411535" lvl="1" indent="-205767" algn="l" rtl="0">
              <a:lnSpc>
                <a:spcPct val="90000"/>
              </a:lnSpc>
              <a:spcBef>
                <a:spcPts val="600"/>
              </a:spcBef>
              <a:spcAft>
                <a:spcPts val="0"/>
              </a:spcAft>
              <a:buSzPts val="1350"/>
              <a:buChar char="–"/>
            </a:pPr>
            <a:r>
              <a:rPr lang="en-US"/>
              <a:t>Social</a:t>
            </a:r>
            <a:endParaRPr/>
          </a:p>
        </p:txBody>
      </p:sp>
      <p:sp>
        <p:nvSpPr>
          <p:cNvPr id="114" name="Google Shape;114;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15" name="Google Shape;115;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16" name="Google Shape;116;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Maxine Shi</a:t>
            </a:r>
            <a:endParaRPr sz="1400" b="0" i="0" u="none" strike="noStrike" cap="none">
              <a:solidFill>
                <a:schemeClr val="lt1"/>
              </a:solidFill>
              <a:latin typeface="Cambria"/>
              <a:ea typeface="Cambria"/>
              <a:cs typeface="Cambria"/>
              <a:sym typeface="Cambria"/>
            </a:endParaRPr>
          </a:p>
        </p:txBody>
      </p:sp>
      <p:sp>
        <p:nvSpPr>
          <p:cNvPr id="117" name="Google Shape;117;p3"/>
          <p:cNvSpPr txBox="1"/>
          <p:nvPr/>
        </p:nvSpPr>
        <p:spPr>
          <a:xfrm>
            <a:off x="4967081" y="4687647"/>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https://game-posts.tumblr.com/</a:t>
            </a:r>
            <a:endParaRPr sz="900" b="0" i="0" u="none" strike="noStrike" cap="none">
              <a:solidFill>
                <a:schemeClr val="lt1"/>
              </a:solidFill>
              <a:latin typeface="Cambria"/>
              <a:ea typeface="Cambria"/>
              <a:cs typeface="Cambria"/>
              <a:sym typeface="Cambria"/>
            </a:endParaRPr>
          </a:p>
        </p:txBody>
      </p:sp>
      <p:pic>
        <p:nvPicPr>
          <p:cNvPr id="118" name="Google Shape;118;p3" descr="Graphical user interface&#10;&#10;Description automatically generated"/>
          <p:cNvPicPr preferRelativeResize="0"/>
          <p:nvPr/>
        </p:nvPicPr>
        <p:blipFill rotWithShape="1">
          <a:blip r:embed="rId3">
            <a:alphaModFix/>
          </a:blip>
          <a:srcRect/>
          <a:stretch/>
        </p:blipFill>
        <p:spPr>
          <a:xfrm>
            <a:off x="5061674" y="765431"/>
            <a:ext cx="2453883" cy="3867150"/>
          </a:xfrm>
          <a:prstGeom prst="rect">
            <a:avLst/>
          </a:prstGeom>
          <a:noFill/>
          <a:ln>
            <a:noFill/>
          </a:ln>
        </p:spPr>
      </p:pic>
    </p:spTree>
    <p:extLst>
      <p:ext uri="{BB962C8B-B14F-4D97-AF65-F5344CB8AC3E}">
        <p14:creationId xmlns:p14="http://schemas.microsoft.com/office/powerpoint/2010/main" val="13869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APPLICATIONS OF VIDEO GAMES</a:t>
            </a:r>
            <a:endParaRPr/>
          </a:p>
        </p:txBody>
      </p:sp>
      <p:sp>
        <p:nvSpPr>
          <p:cNvPr id="125" name="Google Shape;125;p4"/>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7" lvl="0" indent="-205767" algn="l" rtl="0">
              <a:lnSpc>
                <a:spcPct val="90000"/>
              </a:lnSpc>
              <a:spcBef>
                <a:spcPts val="0"/>
              </a:spcBef>
              <a:spcAft>
                <a:spcPts val="0"/>
              </a:spcAft>
              <a:buSzPts val="1620"/>
              <a:buChar char="•"/>
            </a:pPr>
            <a:r>
              <a:rPr lang="en-US"/>
              <a:t>Healthcare</a:t>
            </a:r>
            <a:endParaRPr/>
          </a:p>
          <a:p>
            <a:pPr marL="411535" lvl="1" indent="-205767" algn="l" rtl="0">
              <a:lnSpc>
                <a:spcPct val="90000"/>
              </a:lnSpc>
              <a:spcBef>
                <a:spcPts val="600"/>
              </a:spcBef>
              <a:spcAft>
                <a:spcPts val="0"/>
              </a:spcAft>
              <a:buSzPts val="1350"/>
              <a:buChar char="–"/>
            </a:pPr>
            <a:r>
              <a:rPr lang="en-US"/>
              <a:t>Mental Health</a:t>
            </a:r>
            <a:endParaRPr/>
          </a:p>
          <a:p>
            <a:pPr marL="411535" lvl="1" indent="-205767" algn="l" rtl="0">
              <a:lnSpc>
                <a:spcPct val="90000"/>
              </a:lnSpc>
              <a:spcBef>
                <a:spcPts val="600"/>
              </a:spcBef>
              <a:spcAft>
                <a:spcPts val="0"/>
              </a:spcAft>
              <a:buSzPts val="1350"/>
              <a:buChar char="–"/>
            </a:pPr>
            <a:r>
              <a:rPr lang="en-US"/>
              <a:t>Physical Health</a:t>
            </a:r>
            <a:endParaRPr/>
          </a:p>
          <a:p>
            <a:pPr marL="411535" lvl="1" indent="-205767" algn="l" rtl="0">
              <a:lnSpc>
                <a:spcPct val="90000"/>
              </a:lnSpc>
              <a:spcBef>
                <a:spcPts val="600"/>
              </a:spcBef>
              <a:spcAft>
                <a:spcPts val="0"/>
              </a:spcAft>
              <a:buSzPts val="1350"/>
              <a:buChar char="–"/>
            </a:pPr>
            <a:r>
              <a:rPr lang="en-US"/>
              <a:t>DENTIST</a:t>
            </a:r>
            <a:endParaRPr/>
          </a:p>
          <a:p>
            <a:pPr marL="205767" lvl="0" indent="-205767" algn="l" rtl="0">
              <a:lnSpc>
                <a:spcPct val="90000"/>
              </a:lnSpc>
              <a:spcBef>
                <a:spcPts val="1200"/>
              </a:spcBef>
              <a:spcAft>
                <a:spcPts val="0"/>
              </a:spcAft>
              <a:buSzPts val="1620"/>
              <a:buChar char="•"/>
            </a:pPr>
            <a:r>
              <a:rPr lang="en-US"/>
              <a:t>Educational</a:t>
            </a:r>
            <a:endParaRPr/>
          </a:p>
          <a:p>
            <a:pPr marL="411535" lvl="1" indent="-205767" algn="l" rtl="0">
              <a:lnSpc>
                <a:spcPct val="90000"/>
              </a:lnSpc>
              <a:spcBef>
                <a:spcPts val="600"/>
              </a:spcBef>
              <a:spcAft>
                <a:spcPts val="0"/>
              </a:spcAft>
              <a:buSzPts val="1350"/>
              <a:buChar char="–"/>
            </a:pPr>
            <a:r>
              <a:rPr lang="en-US"/>
              <a:t>STEM</a:t>
            </a:r>
            <a:endParaRPr/>
          </a:p>
          <a:p>
            <a:pPr marL="411535" lvl="1" indent="-205767" algn="l" rtl="0">
              <a:lnSpc>
                <a:spcPct val="90000"/>
              </a:lnSpc>
              <a:spcBef>
                <a:spcPts val="600"/>
              </a:spcBef>
              <a:spcAft>
                <a:spcPts val="0"/>
              </a:spcAft>
              <a:buSzPts val="1350"/>
              <a:buChar char="–"/>
            </a:pPr>
            <a:r>
              <a:rPr lang="en-US"/>
              <a:t>Children</a:t>
            </a:r>
            <a:endParaRPr/>
          </a:p>
          <a:p>
            <a:pPr marL="411535" lvl="1" indent="-205767" algn="l" rtl="0">
              <a:lnSpc>
                <a:spcPct val="90000"/>
              </a:lnSpc>
              <a:spcBef>
                <a:spcPts val="600"/>
              </a:spcBef>
              <a:spcAft>
                <a:spcPts val="0"/>
              </a:spcAft>
              <a:buSzPts val="1350"/>
              <a:buChar char="–"/>
            </a:pPr>
            <a:r>
              <a:rPr lang="en-US"/>
              <a:t>Engagement</a:t>
            </a:r>
            <a:endParaRPr/>
          </a:p>
        </p:txBody>
      </p:sp>
      <p:sp>
        <p:nvSpPr>
          <p:cNvPr id="126" name="Google Shape;126;p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27" name="Google Shape;127;p4"/>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Maxine Shi</a:t>
            </a:r>
            <a:endParaRPr sz="1400" b="0" i="0" u="none" strike="noStrike" cap="none">
              <a:solidFill>
                <a:schemeClr val="lt1"/>
              </a:solidFill>
              <a:latin typeface="Cambria"/>
              <a:ea typeface="Cambria"/>
              <a:cs typeface="Cambria"/>
              <a:sym typeface="Cambria"/>
            </a:endParaRPr>
          </a:p>
        </p:txBody>
      </p:sp>
      <p:pic>
        <p:nvPicPr>
          <p:cNvPr id="128" name="Google Shape;128;p4" descr="A picture containing text, toy, automaton&#10;&#10;Description automatically generated"/>
          <p:cNvPicPr preferRelativeResize="0"/>
          <p:nvPr/>
        </p:nvPicPr>
        <p:blipFill rotWithShape="1">
          <a:blip r:embed="rId3">
            <a:alphaModFix/>
          </a:blip>
          <a:srcRect/>
          <a:stretch/>
        </p:blipFill>
        <p:spPr>
          <a:xfrm>
            <a:off x="4724402" y="1317735"/>
            <a:ext cx="3383674" cy="3383674"/>
          </a:xfrm>
          <a:prstGeom prst="rect">
            <a:avLst/>
          </a:prstGeom>
          <a:noFill/>
          <a:ln>
            <a:noFill/>
          </a:ln>
        </p:spPr>
      </p:pic>
      <p:sp>
        <p:nvSpPr>
          <p:cNvPr id="129" name="Google Shape;129;p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30" name="Google Shape;130;p4"/>
          <p:cNvSpPr txBox="1"/>
          <p:nvPr/>
        </p:nvSpPr>
        <p:spPr>
          <a:xfrm>
            <a:off x="4661340" y="4728013"/>
            <a:ext cx="5538952" cy="10707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https://www.amazon.com/Nintendo-Labo-Toy-03-Switch-Japanese/dp/B07GZPHMB1</a:t>
            </a:r>
            <a:endParaRPr sz="900" b="0" i="0" u="none" strike="noStrike" cap="none">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398894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ETHICS</a:t>
            </a:r>
            <a:endParaRPr/>
          </a:p>
        </p:txBody>
      </p:sp>
      <p:sp>
        <p:nvSpPr>
          <p:cNvPr id="137" name="Google Shape;137;p5"/>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7" lvl="0" indent="-205767" algn="l" rtl="0">
              <a:lnSpc>
                <a:spcPct val="90000"/>
              </a:lnSpc>
              <a:spcBef>
                <a:spcPts val="0"/>
              </a:spcBef>
              <a:spcAft>
                <a:spcPts val="0"/>
              </a:spcAft>
              <a:buSzPts val="1620"/>
              <a:buChar char="•"/>
            </a:pPr>
            <a:r>
              <a:rPr lang="en-US"/>
              <a:t>Addiction</a:t>
            </a:r>
            <a:endParaRPr/>
          </a:p>
          <a:p>
            <a:pPr marL="411535" lvl="1" indent="-205767" algn="l" rtl="0">
              <a:lnSpc>
                <a:spcPct val="90000"/>
              </a:lnSpc>
              <a:spcBef>
                <a:spcPts val="600"/>
              </a:spcBef>
              <a:spcAft>
                <a:spcPts val="0"/>
              </a:spcAft>
              <a:buSzPts val="1350"/>
              <a:buChar char="–"/>
            </a:pPr>
            <a:r>
              <a:rPr lang="en-US"/>
              <a:t>Encouragement </a:t>
            </a:r>
            <a:endParaRPr/>
          </a:p>
          <a:p>
            <a:pPr marL="411535" lvl="1" indent="-205767" algn="l" rtl="0">
              <a:lnSpc>
                <a:spcPct val="90000"/>
              </a:lnSpc>
              <a:spcBef>
                <a:spcPts val="600"/>
              </a:spcBef>
              <a:spcAft>
                <a:spcPts val="0"/>
              </a:spcAft>
              <a:buSzPts val="1350"/>
              <a:buChar char="–"/>
            </a:pPr>
            <a:r>
              <a:rPr lang="en-US"/>
              <a:t>Actions</a:t>
            </a:r>
            <a:endParaRPr/>
          </a:p>
          <a:p>
            <a:pPr marL="205767" lvl="0" indent="-205767" algn="l" rtl="0">
              <a:lnSpc>
                <a:spcPct val="90000"/>
              </a:lnSpc>
              <a:spcBef>
                <a:spcPts val="1200"/>
              </a:spcBef>
              <a:spcAft>
                <a:spcPts val="0"/>
              </a:spcAft>
              <a:buSzPts val="1620"/>
              <a:buChar char="•"/>
            </a:pPr>
            <a:r>
              <a:rPr lang="en-US"/>
              <a:t>Loot Boxes</a:t>
            </a:r>
            <a:endParaRPr/>
          </a:p>
          <a:p>
            <a:pPr marL="411535" lvl="1" indent="-205767" algn="l" rtl="0">
              <a:lnSpc>
                <a:spcPct val="90000"/>
              </a:lnSpc>
              <a:spcBef>
                <a:spcPts val="600"/>
              </a:spcBef>
              <a:spcAft>
                <a:spcPts val="0"/>
              </a:spcAft>
              <a:buSzPts val="1350"/>
              <a:buChar char="–"/>
            </a:pPr>
            <a:r>
              <a:rPr lang="en-US"/>
              <a:t>Gambling</a:t>
            </a:r>
            <a:endParaRPr/>
          </a:p>
          <a:p>
            <a:pPr marL="411535" lvl="1" indent="-205767" algn="l" rtl="0">
              <a:lnSpc>
                <a:spcPct val="90000"/>
              </a:lnSpc>
              <a:spcBef>
                <a:spcPts val="600"/>
              </a:spcBef>
              <a:spcAft>
                <a:spcPts val="0"/>
              </a:spcAft>
              <a:buSzPts val="1350"/>
              <a:buChar char="–"/>
            </a:pPr>
            <a:r>
              <a:rPr lang="en-US"/>
              <a:t>Actions</a:t>
            </a:r>
            <a:endParaRPr/>
          </a:p>
          <a:p>
            <a:pPr marL="205767" lvl="0" indent="-205767" algn="l" rtl="0">
              <a:lnSpc>
                <a:spcPct val="90000"/>
              </a:lnSpc>
              <a:spcBef>
                <a:spcPts val="1200"/>
              </a:spcBef>
              <a:spcAft>
                <a:spcPts val="0"/>
              </a:spcAft>
              <a:buSzPts val="1620"/>
              <a:buChar char="•"/>
            </a:pPr>
            <a:r>
              <a:rPr lang="en-US"/>
              <a:t>Dark Patterns</a:t>
            </a:r>
            <a:endParaRPr/>
          </a:p>
          <a:p>
            <a:pPr marL="411535" lvl="1" indent="-205767" algn="l" rtl="0">
              <a:lnSpc>
                <a:spcPct val="90000"/>
              </a:lnSpc>
              <a:spcBef>
                <a:spcPts val="600"/>
              </a:spcBef>
              <a:spcAft>
                <a:spcPts val="0"/>
              </a:spcAft>
              <a:buSzPts val="1350"/>
              <a:buChar char="–"/>
            </a:pPr>
            <a:r>
              <a:rPr lang="en-US"/>
              <a:t>UX Practices</a:t>
            </a:r>
            <a:endParaRPr/>
          </a:p>
          <a:p>
            <a:pPr marL="411535" lvl="1" indent="-205767" algn="l" rtl="0">
              <a:lnSpc>
                <a:spcPct val="90000"/>
              </a:lnSpc>
              <a:spcBef>
                <a:spcPts val="600"/>
              </a:spcBef>
              <a:spcAft>
                <a:spcPts val="0"/>
              </a:spcAft>
              <a:buSzPts val="1350"/>
              <a:buChar char="–"/>
            </a:pPr>
            <a:r>
              <a:rPr lang="en-US"/>
              <a:t>Actions</a:t>
            </a:r>
            <a:endParaRPr/>
          </a:p>
        </p:txBody>
      </p:sp>
      <p:sp>
        <p:nvSpPr>
          <p:cNvPr id="138" name="Google Shape;138;p5"/>
          <p:cNvSpPr txBox="1">
            <a:spLocks noGrp="1"/>
          </p:cNvSpPr>
          <p:nvPr>
            <p:ph type="ftr" idx="11"/>
          </p:nvPr>
        </p:nvSpPr>
        <p:spPr>
          <a:xfrm>
            <a:off x="4065814" y="4108778"/>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https://boop.pl/counter-strike/niesamowite-szczescie-imaqtpie-przy-otwieraniu-skrzynek-w-csgo</a:t>
            </a:r>
            <a:endParaRPr/>
          </a:p>
        </p:txBody>
      </p:sp>
      <p:sp>
        <p:nvSpPr>
          <p:cNvPr id="139" name="Google Shape;139;p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40" name="Google Shape;140;p5"/>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Maxine Shi</a:t>
            </a:r>
            <a:endParaRPr sz="1400" b="0" i="0" u="none" strike="noStrike" cap="none">
              <a:solidFill>
                <a:schemeClr val="lt1"/>
              </a:solidFill>
              <a:latin typeface="Cambria"/>
              <a:ea typeface="Cambria"/>
              <a:cs typeface="Cambria"/>
              <a:sym typeface="Cambria"/>
            </a:endParaRPr>
          </a:p>
        </p:txBody>
      </p:sp>
      <p:pic>
        <p:nvPicPr>
          <p:cNvPr id="141" name="Google Shape;141;p5" descr="Graphical user interface&#10;&#10;Description automatically generated"/>
          <p:cNvPicPr preferRelativeResize="0"/>
          <p:nvPr/>
        </p:nvPicPr>
        <p:blipFill rotWithShape="1">
          <a:blip r:embed="rId3">
            <a:alphaModFix/>
          </a:blip>
          <a:srcRect l="12207" r="16279"/>
          <a:stretch/>
        </p:blipFill>
        <p:spPr>
          <a:xfrm>
            <a:off x="4724402" y="1118333"/>
            <a:ext cx="3695613" cy="2906834"/>
          </a:xfrm>
          <a:prstGeom prst="rect">
            <a:avLst/>
          </a:prstGeom>
          <a:noFill/>
          <a:ln>
            <a:noFill/>
          </a:ln>
        </p:spPr>
      </p:pic>
      <p:sp>
        <p:nvSpPr>
          <p:cNvPr id="142" name="Google Shape;142;p5"/>
          <p:cNvSpPr txBox="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2021 Keith A. Pray</a:t>
            </a:r>
            <a:endParaRPr sz="900" b="0" i="0" u="none" strike="noStrike" cap="none">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306653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56" name="Google Shape;156;p7"/>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SzPct val="90000"/>
              <a:buNone/>
            </a:pPr>
            <a:r>
              <a:rPr lang="en-US"/>
              <a:t>[1] K;, Przybylski AK;Weinstein N;Murayama. “Internet Gaming Disorder: Investigating the Clinical Relevance of a New Phenomenon.” </a:t>
            </a:r>
            <a:r>
              <a:rPr lang="en-US" i="1"/>
              <a:t>The American Journal of Psychiatry</a:t>
            </a:r>
            <a:r>
              <a:rPr lang="en-US"/>
              <a:t>, U.S. National Library of Medicine, pubmed.ncbi.nlm.nih.gov/27809571/. </a:t>
            </a:r>
            <a:endParaRPr/>
          </a:p>
          <a:p>
            <a:pPr marL="0" lvl="0" indent="0" algn="l" rtl="0">
              <a:lnSpc>
                <a:spcPct val="90000"/>
              </a:lnSpc>
              <a:spcBef>
                <a:spcPts val="1200"/>
              </a:spcBef>
              <a:spcAft>
                <a:spcPts val="0"/>
              </a:spcAft>
              <a:buSzPct val="90000"/>
              <a:buNone/>
            </a:pPr>
            <a:r>
              <a:rPr lang="en-US"/>
              <a:t>[2] Kuss, Daria J, et al. “DSM-5 Diagnosis of Internet Gaming Disorder: Some Ways Forward in Overcoming Issues and Concerns in the Gaming Studies Field.” </a:t>
            </a:r>
            <a:r>
              <a:rPr lang="en-US" i="1"/>
              <a:t>Journal of Behavioral Addictions</a:t>
            </a:r>
            <a:r>
              <a:rPr lang="en-US"/>
              <a:t>, Akadémiai Kiadó, 1 June 2017, www.ncbi.nlm.nih.gov/pmc/articles/PMC5520128/. </a:t>
            </a:r>
            <a:endParaRPr/>
          </a:p>
          <a:p>
            <a:pPr marL="0" lvl="0" indent="0" algn="l" rtl="0">
              <a:lnSpc>
                <a:spcPct val="90000"/>
              </a:lnSpc>
              <a:spcBef>
                <a:spcPts val="1200"/>
              </a:spcBef>
              <a:spcAft>
                <a:spcPts val="0"/>
              </a:spcAft>
              <a:buSzPct val="90000"/>
              <a:buNone/>
            </a:pPr>
            <a:r>
              <a:rPr lang="en-US"/>
              <a:t>[3] Parekh, Ranna, M.D., M.P.H. </a:t>
            </a:r>
            <a:r>
              <a:rPr lang="en-US" i="1"/>
              <a:t>Internet Gaming</a:t>
            </a:r>
            <a:r>
              <a:rPr lang="en-US"/>
              <a:t>, www.psychiatry.org/patients-families/internet-gaming. </a:t>
            </a:r>
            <a:endParaRPr/>
          </a:p>
          <a:p>
            <a:pPr marL="0" lvl="0" indent="0" algn="l" rtl="0">
              <a:lnSpc>
                <a:spcPct val="90000"/>
              </a:lnSpc>
              <a:spcBef>
                <a:spcPts val="1200"/>
              </a:spcBef>
              <a:spcAft>
                <a:spcPts val="0"/>
              </a:spcAft>
              <a:buSzPct val="90000"/>
              <a:buNone/>
            </a:pPr>
            <a:r>
              <a:rPr lang="en-US"/>
              <a:t>[4] Gray, Colin M., et al. “The Dark (Patterns) Side of UX Design.” </a:t>
            </a:r>
            <a:r>
              <a:rPr lang="en-US" i="1"/>
              <a:t>Proceedings of the 2018 CHI Conference on Human Factors in Computing Systems</a:t>
            </a:r>
            <a:r>
              <a:rPr lang="en-US"/>
              <a:t>, 2018, doi:10.1145/3173574.3174108. </a:t>
            </a:r>
            <a:endParaRPr/>
          </a:p>
          <a:p>
            <a:pPr marL="0" lvl="0" indent="0" algn="l" rtl="0">
              <a:lnSpc>
                <a:spcPct val="90000"/>
              </a:lnSpc>
              <a:spcBef>
                <a:spcPts val="1200"/>
              </a:spcBef>
              <a:spcAft>
                <a:spcPts val="0"/>
              </a:spcAft>
              <a:buSzPct val="90000"/>
              <a:buNone/>
            </a:pPr>
            <a:r>
              <a:rPr lang="en-US"/>
              <a:t>[5] Zendle, David, et al. “Adolescents and Loot Boxes: Links with Problem Gambling and Motivations for Purchase.” 2019, doi:10.31234/osf.io/wdc2u. </a:t>
            </a:r>
            <a:endParaRPr/>
          </a:p>
        </p:txBody>
      </p:sp>
      <p:sp>
        <p:nvSpPr>
          <p:cNvPr id="157" name="Google Shape;157;p7"/>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58" name="Google Shape;158;p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59" name="Google Shape;159;p7"/>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Maxine Shi</a:t>
            </a:r>
            <a:endParaRPr/>
          </a:p>
        </p:txBody>
      </p:sp>
    </p:spTree>
    <p:extLst>
      <p:ext uri="{BB962C8B-B14F-4D97-AF65-F5344CB8AC3E}">
        <p14:creationId xmlns:p14="http://schemas.microsoft.com/office/powerpoint/2010/main" val="145930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Internet Access should be free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Dylan Grady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258776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people can’t access the internet</a:t>
            </a:r>
          </a:p>
        </p:txBody>
      </p:sp>
      <p:sp>
        <p:nvSpPr>
          <p:cNvPr id="3" name="Content Placeholder 2"/>
          <p:cNvSpPr>
            <a:spLocks noGrp="1"/>
          </p:cNvSpPr>
          <p:nvPr>
            <p:ph sz="half" idx="1"/>
          </p:nvPr>
        </p:nvSpPr>
        <p:spPr/>
        <p:txBody>
          <a:bodyPr/>
          <a:lstStyle/>
          <a:p>
            <a:r>
              <a:rPr lang="en-US" dirty="0"/>
              <a:t>19 Million Americans lack Broadband Internet Access</a:t>
            </a:r>
          </a:p>
          <a:p>
            <a:r>
              <a:rPr lang="en-US" dirty="0"/>
              <a:t>Mostly poor people and rural communities</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Grady</a:t>
            </a:r>
          </a:p>
        </p:txBody>
      </p:sp>
      <p:pic>
        <p:nvPicPr>
          <p:cNvPr id="9" name="Picture 8">
            <a:extLst>
              <a:ext uri="{FF2B5EF4-FFF2-40B4-BE49-F238E27FC236}">
                <a16:creationId xmlns:a16="http://schemas.microsoft.com/office/drawing/2014/main" id="{5B1E100A-6FDD-4E72-A792-7A28C7AA3CD0}"/>
              </a:ext>
            </a:extLst>
          </p:cNvPr>
          <p:cNvPicPr>
            <a:picLocks noChangeAspect="1"/>
          </p:cNvPicPr>
          <p:nvPr/>
        </p:nvPicPr>
        <p:blipFill>
          <a:blip r:embed="rId3"/>
          <a:stretch>
            <a:fillRect/>
          </a:stretch>
        </p:blipFill>
        <p:spPr>
          <a:xfrm>
            <a:off x="5535183" y="1352551"/>
            <a:ext cx="2112233" cy="3355357"/>
          </a:xfrm>
          <a:prstGeom prst="rect">
            <a:avLst/>
          </a:prstGeom>
        </p:spPr>
      </p:pic>
      <p:sp>
        <p:nvSpPr>
          <p:cNvPr id="10" name="TextBox 9">
            <a:extLst>
              <a:ext uri="{FF2B5EF4-FFF2-40B4-BE49-F238E27FC236}">
                <a16:creationId xmlns:a16="http://schemas.microsoft.com/office/drawing/2014/main" id="{A05BA648-1F8F-4B26-A92E-3D66BB778EDE}"/>
              </a:ext>
            </a:extLst>
          </p:cNvPr>
          <p:cNvSpPr txBox="1"/>
          <p:nvPr/>
        </p:nvSpPr>
        <p:spPr>
          <a:xfrm>
            <a:off x="4988575" y="4366276"/>
            <a:ext cx="483616" cy="341632"/>
          </a:xfrm>
          <a:prstGeom prst="rect">
            <a:avLst/>
          </a:prstGeom>
          <a:noFill/>
        </p:spPr>
        <p:txBody>
          <a:bodyPr wrap="square" rtlCol="0">
            <a:spAutoFit/>
          </a:bodyPr>
          <a:lstStyle/>
          <a:p>
            <a:pPr>
              <a:lnSpc>
                <a:spcPct val="90000"/>
              </a:lnSpc>
            </a:pPr>
            <a:r>
              <a:rPr lang="en-US" dirty="0"/>
              <a:t>[1]</a:t>
            </a:r>
          </a:p>
        </p:txBody>
      </p:sp>
    </p:spTree>
    <p:extLst>
      <p:ext uri="{BB962C8B-B14F-4D97-AF65-F5344CB8AC3E}">
        <p14:creationId xmlns:p14="http://schemas.microsoft.com/office/powerpoint/2010/main" val="211910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Representation</a:t>
            </a:r>
          </a:p>
        </p:txBody>
      </p:sp>
      <p:sp>
        <p:nvSpPr>
          <p:cNvPr id="3" name="Content Placeholder 2"/>
          <p:cNvSpPr>
            <a:spLocks noGrp="1"/>
          </p:cNvSpPr>
          <p:nvPr>
            <p:ph sz="half" idx="1"/>
          </p:nvPr>
        </p:nvSpPr>
        <p:spPr/>
        <p:txBody>
          <a:bodyPr/>
          <a:lstStyle/>
          <a:p>
            <a:r>
              <a:rPr lang="en-US" dirty="0"/>
              <a:t>Map of Alaska</a:t>
            </a:r>
          </a:p>
          <a:p>
            <a:r>
              <a:rPr lang="en-US" dirty="0"/>
              <a:t>Shows number of fixed residential broadband providers by region</a:t>
            </a:r>
          </a:p>
          <a:p>
            <a:r>
              <a:rPr lang="en-US" dirty="0"/>
              <a:t>Link: https://broadbandmap.fcc.gov/#/</a:t>
            </a:r>
          </a:p>
        </p:txBody>
      </p:sp>
      <p:pic>
        <p:nvPicPr>
          <p:cNvPr id="10" name="Content Placeholder 9">
            <a:extLst>
              <a:ext uri="{FF2B5EF4-FFF2-40B4-BE49-F238E27FC236}">
                <a16:creationId xmlns:a16="http://schemas.microsoft.com/office/drawing/2014/main" id="{0CDB6448-88B4-4091-9C97-70DCE1E28254}"/>
              </a:ext>
            </a:extLst>
          </p:cNvPr>
          <p:cNvPicPr>
            <a:picLocks noGrp="1" noChangeAspect="1"/>
          </p:cNvPicPr>
          <p:nvPr>
            <p:ph sz="half" idx="2"/>
          </p:nvPr>
        </p:nvPicPr>
        <p:blipFill>
          <a:blip r:embed="rId3"/>
          <a:stretch>
            <a:fillRect/>
          </a:stretch>
        </p:blipFill>
        <p:spPr>
          <a:xfrm>
            <a:off x="4724400" y="1795241"/>
            <a:ext cx="3733800" cy="2467417"/>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Dylan Grady</a:t>
            </a:r>
          </a:p>
        </p:txBody>
      </p:sp>
      <p:sp>
        <p:nvSpPr>
          <p:cNvPr id="11" name="TextBox 10">
            <a:extLst>
              <a:ext uri="{FF2B5EF4-FFF2-40B4-BE49-F238E27FC236}">
                <a16:creationId xmlns:a16="http://schemas.microsoft.com/office/drawing/2014/main" id="{8F832BD5-2C46-4EC5-A039-BBA748C0EC7D}"/>
              </a:ext>
            </a:extLst>
          </p:cNvPr>
          <p:cNvSpPr txBox="1"/>
          <p:nvPr/>
        </p:nvSpPr>
        <p:spPr>
          <a:xfrm>
            <a:off x="4275328" y="4076448"/>
            <a:ext cx="528320" cy="341632"/>
          </a:xfrm>
          <a:prstGeom prst="rect">
            <a:avLst/>
          </a:prstGeom>
          <a:noFill/>
        </p:spPr>
        <p:txBody>
          <a:bodyPr wrap="square" rtlCol="0">
            <a:spAutoFit/>
          </a:bodyPr>
          <a:lstStyle/>
          <a:p>
            <a:pPr>
              <a:lnSpc>
                <a:spcPct val="90000"/>
              </a:lnSpc>
            </a:pPr>
            <a:r>
              <a:rPr lang="en-US" dirty="0"/>
              <a:t>[5]</a:t>
            </a:r>
          </a:p>
        </p:txBody>
      </p:sp>
    </p:spTree>
    <p:extLst>
      <p:ext uri="{BB962C8B-B14F-4D97-AF65-F5344CB8AC3E}">
        <p14:creationId xmlns:p14="http://schemas.microsoft.com/office/powerpoint/2010/main" val="318778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this matter?</a:t>
            </a:r>
          </a:p>
        </p:txBody>
      </p:sp>
      <p:sp>
        <p:nvSpPr>
          <p:cNvPr id="3" name="Content Placeholder 2"/>
          <p:cNvSpPr>
            <a:spLocks noGrp="1"/>
          </p:cNvSpPr>
          <p:nvPr>
            <p:ph sz="half" idx="1"/>
          </p:nvPr>
        </p:nvSpPr>
        <p:spPr/>
        <p:txBody>
          <a:bodyPr/>
          <a:lstStyle/>
          <a:p>
            <a:r>
              <a:rPr lang="en-US" dirty="0"/>
              <a:t>Political Engagement</a:t>
            </a:r>
          </a:p>
          <a:p>
            <a:r>
              <a:rPr lang="en-US" dirty="0"/>
              <a:t>The “Homework Gap”</a:t>
            </a:r>
          </a:p>
          <a:p>
            <a:r>
              <a:rPr lang="en-US" dirty="0"/>
              <a:t>Finding a Job</a:t>
            </a:r>
          </a:p>
          <a:p>
            <a:endParaRPr lang="en-US" dirty="0"/>
          </a:p>
        </p:txBody>
      </p:sp>
      <p:pic>
        <p:nvPicPr>
          <p:cNvPr id="8" name="Content Placeholder 7">
            <a:extLst>
              <a:ext uri="{FF2B5EF4-FFF2-40B4-BE49-F238E27FC236}">
                <a16:creationId xmlns:a16="http://schemas.microsoft.com/office/drawing/2014/main" id="{85DC0263-E2E8-4599-B658-DDBAFC4AC185}"/>
              </a:ext>
            </a:extLst>
          </p:cNvPr>
          <p:cNvPicPr>
            <a:picLocks noGrp="1" noChangeAspect="1"/>
          </p:cNvPicPr>
          <p:nvPr>
            <p:ph sz="half" idx="2"/>
          </p:nvPr>
        </p:nvPicPr>
        <p:blipFill>
          <a:blip r:embed="rId3"/>
          <a:stretch>
            <a:fillRect/>
          </a:stretch>
        </p:blipFill>
        <p:spPr>
          <a:xfrm>
            <a:off x="4724400" y="1783742"/>
            <a:ext cx="3733800" cy="2490415"/>
          </a:xfrm>
          <a:prstGeom prst="rect">
            <a:avLst/>
          </a:prstGeom>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Grady</a:t>
            </a:r>
          </a:p>
        </p:txBody>
      </p:sp>
      <p:sp>
        <p:nvSpPr>
          <p:cNvPr id="9" name="TextBox 8">
            <a:extLst>
              <a:ext uri="{FF2B5EF4-FFF2-40B4-BE49-F238E27FC236}">
                <a16:creationId xmlns:a16="http://schemas.microsoft.com/office/drawing/2014/main" id="{366B1926-02B8-4545-B25C-7480D99CB3EC}"/>
              </a:ext>
            </a:extLst>
          </p:cNvPr>
          <p:cNvSpPr txBox="1"/>
          <p:nvPr/>
        </p:nvSpPr>
        <p:spPr>
          <a:xfrm>
            <a:off x="4250944" y="4008726"/>
            <a:ext cx="564896" cy="341632"/>
          </a:xfrm>
          <a:prstGeom prst="rect">
            <a:avLst/>
          </a:prstGeom>
          <a:noFill/>
        </p:spPr>
        <p:txBody>
          <a:bodyPr wrap="square" rtlCol="0">
            <a:spAutoFit/>
          </a:bodyPr>
          <a:lstStyle/>
          <a:p>
            <a:pPr>
              <a:lnSpc>
                <a:spcPct val="90000"/>
              </a:lnSpc>
            </a:pPr>
            <a:r>
              <a:rPr lang="en-US" dirty="0"/>
              <a:t>[6]</a:t>
            </a:r>
          </a:p>
        </p:txBody>
      </p:sp>
    </p:spTree>
    <p:extLst>
      <p:ext uri="{BB962C8B-B14F-4D97-AF65-F5344CB8AC3E}">
        <p14:creationId xmlns:p14="http://schemas.microsoft.com/office/powerpoint/2010/main" val="210211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buNone/>
            </a:pPr>
            <a:r>
              <a:rPr lang="en-US" sz="1200" dirty="0"/>
              <a:t>[1] Anderson, Monica, and </a:t>
            </a:r>
            <a:r>
              <a:rPr lang="en-US" sz="1200" dirty="0" err="1"/>
              <a:t>Madhumitha</a:t>
            </a:r>
            <a:r>
              <a:rPr lang="en-US" sz="1200" dirty="0"/>
              <a:t> Kumar. “Digital Divide Persists Even as Lower-Income Americans Make Gains in Tech Adoption.” Pewresearch.org, Pew Research Center, 7 May 2019, www.pewresearch.org/fact-tank/2019/05/07/digital-divide-persists-even-as-lower-income-americans-make-gains-in-tech-adoption/.  (Accessed April 20</a:t>
            </a:r>
            <a:r>
              <a:rPr lang="en-US" sz="1200" baseline="30000" dirty="0"/>
              <a:t>th</a:t>
            </a:r>
            <a:r>
              <a:rPr lang="en-US" sz="1200" dirty="0"/>
              <a:t>, 2021)</a:t>
            </a:r>
          </a:p>
          <a:p>
            <a:pPr marL="0" indent="0">
              <a:buNone/>
            </a:pPr>
            <a:r>
              <a:rPr lang="en-US" sz="1200" dirty="0"/>
              <a:t>[2] University of Birmingham. "Free Internet access should be a basic human right: Study." ScienceDaily. ScienceDaily, 11 November 2019. &lt;www.sciencedaily.com/releases/2019/11/191111084929.htm&gt;. (Accessed April 20</a:t>
            </a:r>
            <a:r>
              <a:rPr lang="en-US" sz="1200" baseline="30000" dirty="0"/>
              <a:t>th</a:t>
            </a:r>
            <a:r>
              <a:rPr lang="en-US" sz="1200" dirty="0"/>
              <a:t>, 2021)</a:t>
            </a:r>
          </a:p>
          <a:p>
            <a:pPr marL="0" indent="0">
              <a:buNone/>
            </a:pPr>
            <a:r>
              <a:rPr lang="en-US" sz="1200" dirty="0"/>
              <a:t>[3] McLaughlin, Clare. “The Homework Gap: The 'Cruelest Part of the Digital Divide'.” Nea.org, National Education Association, 20 Apr. 2016, www.nea.org/advocating-for-change/new-from-nea/homework-gap-cruelest-part-digital-divide.  (Accessed April 20</a:t>
            </a:r>
            <a:r>
              <a:rPr lang="en-US" sz="1200" baseline="30000" dirty="0"/>
              <a:t>th</a:t>
            </a:r>
            <a:r>
              <a:rPr lang="en-US" sz="1200" dirty="0"/>
              <a:t>, 2021)</a:t>
            </a:r>
          </a:p>
          <a:p>
            <a:pPr marL="0" indent="0">
              <a:buNone/>
            </a:pPr>
            <a:r>
              <a:rPr lang="en-US" sz="1200" dirty="0"/>
              <a:t>[4] “Eighth Broadband Progress Report.” Fcc.org, Federal Communications Commission, 21 Aug. 2012, www.fcc.gov/reports-research/reports/broadband-progress-reports/eighth-broadband-progress-report#:~:text=Notwithstanding%20this%20progress%2C%20the%20Report,lack%20access%20to%20this%20service. (Accessed April 20</a:t>
            </a:r>
            <a:r>
              <a:rPr lang="en-US" sz="1200" baseline="30000" dirty="0"/>
              <a:t>th</a:t>
            </a:r>
            <a:r>
              <a:rPr lang="en-US" sz="1200" dirty="0"/>
              <a:t>, 2021)</a:t>
            </a:r>
          </a:p>
          <a:p>
            <a:pPr marL="0" indent="0">
              <a:buNone/>
            </a:pPr>
            <a:r>
              <a:rPr lang="en-US" sz="1200" dirty="0"/>
              <a:t>[5] “Fixed Broadband Deployment.” Broadbandmap.fcc.gov, Federal Communications Commission, broadbandmap.fcc.gov/#/. </a:t>
            </a:r>
          </a:p>
          <a:p>
            <a:pPr marL="0" indent="0">
              <a:buNone/>
            </a:pPr>
            <a:r>
              <a:rPr lang="en-US" sz="1200" dirty="0"/>
              <a:t>[6] Simon, </a:t>
            </a:r>
            <a:r>
              <a:rPr lang="en-US" sz="1200" dirty="0" err="1"/>
              <a:t>Clea</a:t>
            </a:r>
            <a:r>
              <a:rPr lang="en-US" sz="1200" dirty="0"/>
              <a:t>. “Ten Years Later: Was the Arab Spring a Failure?” Harvard Gazette, Harvard Gazette, 4 Feb. 2021, news.harvard.edu/gazette/story/2021/02/ten-years-later-was-the-</a:t>
            </a:r>
            <a:r>
              <a:rPr lang="en-US" sz="1200" dirty="0" err="1"/>
              <a:t>arab</a:t>
            </a:r>
            <a:r>
              <a:rPr lang="en-US" sz="1200" dirty="0"/>
              <a:t>-spring-a-failure/. </a:t>
            </a:r>
          </a:p>
          <a:p>
            <a:pPr marL="0" indent="0">
              <a:buNone/>
            </a:pPr>
            <a:r>
              <a:rPr lang="en-US" sz="1200" dirty="0"/>
              <a:t>[7] Choi, Eleanor Jawon, “Does the Internet Help the Unemployed Find Jobs?” (March 21, 2021).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Dylan Grady</a:t>
            </a:r>
          </a:p>
        </p:txBody>
      </p:sp>
    </p:spTree>
    <p:extLst>
      <p:ext uri="{BB962C8B-B14F-4D97-AF65-F5344CB8AC3E}">
        <p14:creationId xmlns:p14="http://schemas.microsoft.com/office/powerpoint/2010/main" val="267447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28</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29</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352800"/>
          </a:xfrm>
        </p:spPr>
        <p:txBody>
          <a:bodyPr>
            <a:normAutofit/>
          </a:bodyPr>
          <a:lstStyle/>
          <a:p>
            <a:r>
              <a:rPr lang="en-US" dirty="0"/>
              <a:t>Use at least 5 high quality, primary sources</a:t>
            </a:r>
          </a:p>
          <a:p>
            <a:r>
              <a:rPr lang="en-US" dirty="0"/>
              <a:t>Review fallacies in Appendix B and Class 2 Slides</a:t>
            </a:r>
          </a:p>
          <a:p>
            <a:r>
              <a:rPr lang="en-US" dirty="0"/>
              <a:t>Counter Point and Rebuttal should relate to each other and conclusion</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A9A8EA07-B06A-1A46-B444-882BC3C8C238}"/>
              </a:ext>
            </a:extLst>
          </p:cNvPr>
          <p:cNvPicPr>
            <a:picLocks noChangeAspect="1"/>
          </p:cNvPicPr>
          <p:nvPr/>
        </p:nvPicPr>
        <p:blipFill>
          <a:blip r:embed="rId3"/>
          <a:stretch>
            <a:fillRect/>
          </a:stretch>
        </p:blipFill>
        <p:spPr>
          <a:xfrm>
            <a:off x="3753673" y="361950"/>
            <a:ext cx="5334600" cy="4633239"/>
          </a:xfrm>
          <a:prstGeom prst="rect">
            <a:avLst/>
          </a:prstGeom>
        </p:spPr>
      </p:pic>
    </p:spTree>
    <p:extLst>
      <p:ext uri="{BB962C8B-B14F-4D97-AF65-F5344CB8AC3E}">
        <p14:creationId xmlns:p14="http://schemas.microsoft.com/office/powerpoint/2010/main" val="66564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30</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31</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(1/3)  -11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2020 Keith A. Pray</a:t>
            </a:r>
            <a:endParaRPr lang="en-US" dirty="0"/>
          </a:p>
        </p:txBody>
      </p:sp>
      <p:pic>
        <p:nvPicPr>
          <p:cNvPr id="14" name="Picture 13">
            <a:extLst>
              <a:ext uri="{FF2B5EF4-FFF2-40B4-BE49-F238E27FC236}">
                <a16:creationId xmlns:a16="http://schemas.microsoft.com/office/drawing/2014/main" id="{18759258-3EA4-1143-8A90-048F95BF1E7C}"/>
              </a:ext>
            </a:extLst>
          </p:cNvPr>
          <p:cNvPicPr>
            <a:picLocks noChangeAspect="1"/>
          </p:cNvPicPr>
          <p:nvPr/>
        </p:nvPicPr>
        <p:blipFill>
          <a:blip r:embed="rId3"/>
          <a:stretch>
            <a:fillRect/>
          </a:stretch>
        </p:blipFill>
        <p:spPr>
          <a:xfrm>
            <a:off x="6559000" y="903425"/>
            <a:ext cx="2273300" cy="2755900"/>
          </a:xfrm>
          <a:prstGeom prst="rect">
            <a:avLst/>
          </a:prstGeom>
        </p:spPr>
      </p:pic>
      <p:pic>
        <p:nvPicPr>
          <p:cNvPr id="2" name="Picture 1">
            <a:extLst>
              <a:ext uri="{FF2B5EF4-FFF2-40B4-BE49-F238E27FC236}">
                <a16:creationId xmlns:a16="http://schemas.microsoft.com/office/drawing/2014/main" id="{41E5F99B-5ABA-F146-9144-8D14000FF245}"/>
              </a:ext>
            </a:extLst>
          </p:cNvPr>
          <p:cNvPicPr>
            <a:picLocks noChangeAspect="1"/>
          </p:cNvPicPr>
          <p:nvPr/>
        </p:nvPicPr>
        <p:blipFill>
          <a:blip r:embed="rId4"/>
          <a:stretch>
            <a:fillRect/>
          </a:stretch>
        </p:blipFill>
        <p:spPr>
          <a:xfrm>
            <a:off x="397194" y="903425"/>
            <a:ext cx="2222500" cy="4000500"/>
          </a:xfrm>
          <a:prstGeom prst="rect">
            <a:avLst/>
          </a:prstGeom>
        </p:spPr>
      </p:pic>
      <p:pic>
        <p:nvPicPr>
          <p:cNvPr id="5" name="Picture 4">
            <a:extLst>
              <a:ext uri="{FF2B5EF4-FFF2-40B4-BE49-F238E27FC236}">
                <a16:creationId xmlns:a16="http://schemas.microsoft.com/office/drawing/2014/main" id="{32FFEB65-CC17-D547-BBCD-61522C89C611}"/>
              </a:ext>
            </a:extLst>
          </p:cNvPr>
          <p:cNvPicPr>
            <a:picLocks noChangeAspect="1"/>
          </p:cNvPicPr>
          <p:nvPr/>
        </p:nvPicPr>
        <p:blipFill>
          <a:blip r:embed="rId5"/>
          <a:stretch>
            <a:fillRect/>
          </a:stretch>
        </p:blipFill>
        <p:spPr>
          <a:xfrm>
            <a:off x="2836747" y="903425"/>
            <a:ext cx="3505200" cy="4000500"/>
          </a:xfrm>
          <a:prstGeom prst="rect">
            <a:avLst/>
          </a:prstGeom>
        </p:spPr>
      </p:pic>
    </p:spTree>
    <p:extLst>
      <p:ext uri="{BB962C8B-B14F-4D97-AF65-F5344CB8AC3E}">
        <p14:creationId xmlns:p14="http://schemas.microsoft.com/office/powerpoint/2010/main" val="1498519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C5C5AB-C063-4E47-9EE5-B0AA8B606D4C}"/>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32</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(2/3)  -11 Responses</a:t>
            </a:r>
          </a:p>
        </p:txBody>
      </p:sp>
      <p:pic>
        <p:nvPicPr>
          <p:cNvPr id="3" name="Picture 2">
            <a:extLst>
              <a:ext uri="{FF2B5EF4-FFF2-40B4-BE49-F238E27FC236}">
                <a16:creationId xmlns:a16="http://schemas.microsoft.com/office/drawing/2014/main" id="{58C66E0D-A74F-1C43-869B-362F474AD835}"/>
              </a:ext>
            </a:extLst>
          </p:cNvPr>
          <p:cNvPicPr>
            <a:picLocks noChangeAspect="1"/>
          </p:cNvPicPr>
          <p:nvPr/>
        </p:nvPicPr>
        <p:blipFill rotWithShape="1">
          <a:blip r:embed="rId2"/>
          <a:srcRect l="2268" t="19361" r="34433" b="6719"/>
          <a:stretch/>
        </p:blipFill>
        <p:spPr>
          <a:xfrm>
            <a:off x="216876" y="989149"/>
            <a:ext cx="4349085" cy="1962059"/>
          </a:xfrm>
          <a:prstGeom prst="rect">
            <a:avLst/>
          </a:prstGeom>
        </p:spPr>
      </p:pic>
      <p:pic>
        <p:nvPicPr>
          <p:cNvPr id="6" name="Picture 5">
            <a:extLst>
              <a:ext uri="{FF2B5EF4-FFF2-40B4-BE49-F238E27FC236}">
                <a16:creationId xmlns:a16="http://schemas.microsoft.com/office/drawing/2014/main" id="{D9E1E2AD-E70F-BD48-B704-246C75A11117}"/>
              </a:ext>
            </a:extLst>
          </p:cNvPr>
          <p:cNvPicPr>
            <a:picLocks noChangeAspect="1"/>
          </p:cNvPicPr>
          <p:nvPr/>
        </p:nvPicPr>
        <p:blipFill rotWithShape="1">
          <a:blip r:embed="rId3"/>
          <a:srcRect l="3205" t="21149" r="34217" b="6810"/>
          <a:stretch/>
        </p:blipFill>
        <p:spPr>
          <a:xfrm>
            <a:off x="216876" y="2942162"/>
            <a:ext cx="4331337" cy="1848140"/>
          </a:xfrm>
          <a:prstGeom prst="rect">
            <a:avLst/>
          </a:prstGeom>
        </p:spPr>
      </p:pic>
      <p:pic>
        <p:nvPicPr>
          <p:cNvPr id="9" name="Picture 8">
            <a:extLst>
              <a:ext uri="{FF2B5EF4-FFF2-40B4-BE49-F238E27FC236}">
                <a16:creationId xmlns:a16="http://schemas.microsoft.com/office/drawing/2014/main" id="{DAE1B99C-C76C-4342-A254-FF6FDE884814}"/>
              </a:ext>
            </a:extLst>
          </p:cNvPr>
          <p:cNvPicPr>
            <a:picLocks noChangeAspect="1"/>
          </p:cNvPicPr>
          <p:nvPr/>
        </p:nvPicPr>
        <p:blipFill rotWithShape="1">
          <a:blip r:embed="rId4"/>
          <a:srcRect l="2595" t="18709" r="34003" b="6821"/>
          <a:stretch/>
        </p:blipFill>
        <p:spPr>
          <a:xfrm>
            <a:off x="4565961" y="989149"/>
            <a:ext cx="4364214" cy="1953013"/>
          </a:xfrm>
          <a:prstGeom prst="rect">
            <a:avLst/>
          </a:prstGeom>
        </p:spPr>
      </p:pic>
      <p:pic>
        <p:nvPicPr>
          <p:cNvPr id="11" name="Picture 10">
            <a:extLst>
              <a:ext uri="{FF2B5EF4-FFF2-40B4-BE49-F238E27FC236}">
                <a16:creationId xmlns:a16="http://schemas.microsoft.com/office/drawing/2014/main" id="{676D27EF-0EE1-744F-A1C8-3618C75685A8}"/>
              </a:ext>
            </a:extLst>
          </p:cNvPr>
          <p:cNvPicPr>
            <a:picLocks noChangeAspect="1"/>
          </p:cNvPicPr>
          <p:nvPr/>
        </p:nvPicPr>
        <p:blipFill rotWithShape="1">
          <a:blip r:embed="rId5"/>
          <a:srcRect l="3017" t="20322" r="33994" b="8422"/>
          <a:stretch/>
        </p:blipFill>
        <p:spPr>
          <a:xfrm>
            <a:off x="4619134" y="2942162"/>
            <a:ext cx="4311786" cy="1737507"/>
          </a:xfrm>
          <a:prstGeom prst="rect">
            <a:avLst/>
          </a:prstGeom>
        </p:spPr>
      </p:pic>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3000398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E5434F-9CF3-0D43-8028-FEAF0C3A7B28}"/>
              </a:ext>
            </a:extLst>
          </p:cNvPr>
          <p:cNvSpPr>
            <a:spLocks noGrp="1"/>
          </p:cNvSpPr>
          <p:nvPr>
            <p:ph type="sldNum" sz="quarter" idx="12"/>
          </p:nvPr>
        </p:nvSpPr>
        <p:spPr/>
        <p:txBody>
          <a:bodyPr/>
          <a:lstStyle/>
          <a:p>
            <a:fld id="{A2A17EAB-8B51-5C40-8776-6683E51FA7A0}" type="slidenum">
              <a:rPr lang="en-US" smtClean="0"/>
              <a:t>33</a:t>
            </a:fld>
            <a:endParaRPr lang="en-US"/>
          </a:p>
        </p:txBody>
      </p:sp>
      <p:sp>
        <p:nvSpPr>
          <p:cNvPr id="14" name="Title 1">
            <a:extLst>
              <a:ext uri="{FF2B5EF4-FFF2-40B4-BE49-F238E27FC236}">
                <a16:creationId xmlns:a16="http://schemas.microsoft.com/office/drawing/2014/main" id="{B0F54CFB-E258-504B-B874-E896E1891C38}"/>
              </a:ext>
            </a:extLst>
          </p:cNvPr>
          <p:cNvSpPr>
            <a:spLocks noGrp="1"/>
          </p:cNvSpPr>
          <p:nvPr>
            <p:ph type="title"/>
          </p:nvPr>
        </p:nvSpPr>
        <p:spPr>
          <a:xfrm>
            <a:off x="311700" y="416449"/>
            <a:ext cx="8520600" cy="572700"/>
          </a:xfrm>
        </p:spPr>
        <p:txBody>
          <a:bodyPr/>
          <a:lstStyle/>
          <a:p>
            <a:r>
              <a:rPr lang="en-US" dirty="0"/>
              <a:t>Survey Results (3/3)  -11 Responses</a:t>
            </a:r>
          </a:p>
        </p:txBody>
      </p:sp>
      <p:pic>
        <p:nvPicPr>
          <p:cNvPr id="4" name="Picture 3">
            <a:extLst>
              <a:ext uri="{FF2B5EF4-FFF2-40B4-BE49-F238E27FC236}">
                <a16:creationId xmlns:a16="http://schemas.microsoft.com/office/drawing/2014/main" id="{825422AD-764D-7E46-AC3E-66C47281937D}"/>
              </a:ext>
            </a:extLst>
          </p:cNvPr>
          <p:cNvPicPr>
            <a:picLocks noChangeAspect="1"/>
          </p:cNvPicPr>
          <p:nvPr/>
        </p:nvPicPr>
        <p:blipFill rotWithShape="1">
          <a:blip r:embed="rId2"/>
          <a:srcRect l="3409" t="19333" r="35114" b="7776"/>
          <a:stretch/>
        </p:blipFill>
        <p:spPr>
          <a:xfrm>
            <a:off x="311700" y="989149"/>
            <a:ext cx="4356629" cy="1981032"/>
          </a:xfrm>
          <a:prstGeom prst="rect">
            <a:avLst/>
          </a:prstGeom>
        </p:spPr>
      </p:pic>
      <p:pic>
        <p:nvPicPr>
          <p:cNvPr id="6" name="Picture 5">
            <a:extLst>
              <a:ext uri="{FF2B5EF4-FFF2-40B4-BE49-F238E27FC236}">
                <a16:creationId xmlns:a16="http://schemas.microsoft.com/office/drawing/2014/main" id="{4CF0A09B-87D3-854D-A521-E09818E2E5E2}"/>
              </a:ext>
            </a:extLst>
          </p:cNvPr>
          <p:cNvPicPr>
            <a:picLocks noChangeAspect="1"/>
          </p:cNvPicPr>
          <p:nvPr/>
        </p:nvPicPr>
        <p:blipFill rotWithShape="1">
          <a:blip r:embed="rId3"/>
          <a:srcRect l="1768" t="19792" r="34027" b="6973"/>
          <a:stretch/>
        </p:blipFill>
        <p:spPr>
          <a:xfrm>
            <a:off x="311700" y="2966789"/>
            <a:ext cx="4427641" cy="1841568"/>
          </a:xfrm>
          <a:prstGeom prst="rect">
            <a:avLst/>
          </a:prstGeom>
        </p:spPr>
      </p:pic>
      <p:pic>
        <p:nvPicPr>
          <p:cNvPr id="9" name="Picture 8">
            <a:extLst>
              <a:ext uri="{FF2B5EF4-FFF2-40B4-BE49-F238E27FC236}">
                <a16:creationId xmlns:a16="http://schemas.microsoft.com/office/drawing/2014/main" id="{A06F6762-054A-2F44-9668-AE0D58D34BED}"/>
              </a:ext>
            </a:extLst>
          </p:cNvPr>
          <p:cNvPicPr>
            <a:picLocks noChangeAspect="1"/>
          </p:cNvPicPr>
          <p:nvPr/>
        </p:nvPicPr>
        <p:blipFill rotWithShape="1">
          <a:blip r:embed="rId4"/>
          <a:srcRect l="2837" t="18917" r="34758" b="6576"/>
          <a:stretch/>
        </p:blipFill>
        <p:spPr>
          <a:xfrm>
            <a:off x="4665722" y="989149"/>
            <a:ext cx="4335213" cy="1977640"/>
          </a:xfrm>
          <a:prstGeom prst="rect">
            <a:avLst/>
          </a:prstGeom>
        </p:spPr>
      </p:pic>
      <p:sp>
        <p:nvSpPr>
          <p:cNvPr id="11" name="Footer Placeholder 10">
            <a:extLst>
              <a:ext uri="{FF2B5EF4-FFF2-40B4-BE49-F238E27FC236}">
                <a16:creationId xmlns:a16="http://schemas.microsoft.com/office/drawing/2014/main" id="{4407F3B9-7968-1A4D-8728-BCEBBD85EF36}"/>
              </a:ext>
            </a:extLst>
          </p:cNvPr>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119499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34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2" name="Picture 1">
            <a:extLst>
              <a:ext uri="{FF2B5EF4-FFF2-40B4-BE49-F238E27FC236}">
                <a16:creationId xmlns:a16="http://schemas.microsoft.com/office/drawing/2014/main" id="{FB8A0009-6B34-9E4D-86AC-A322B908035D}"/>
              </a:ext>
            </a:extLst>
          </p:cNvPr>
          <p:cNvPicPr>
            <a:picLocks noChangeAspect="1"/>
          </p:cNvPicPr>
          <p:nvPr/>
        </p:nvPicPr>
        <p:blipFill>
          <a:blip r:embed="rId3"/>
          <a:stretch>
            <a:fillRect/>
          </a:stretch>
        </p:blipFill>
        <p:spPr>
          <a:xfrm>
            <a:off x="2508350" y="288798"/>
            <a:ext cx="5587907" cy="4854702"/>
          </a:xfrm>
          <a:prstGeom prst="rect">
            <a:avLst/>
          </a:prstGeom>
        </p:spPr>
      </p:pic>
    </p:spTree>
    <p:extLst>
      <p:ext uri="{BB962C8B-B14F-4D97-AF65-F5344CB8AC3E}">
        <p14:creationId xmlns:p14="http://schemas.microsoft.com/office/powerpoint/2010/main" val="30306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05"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4262583"/>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3506569" y="471291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pPr>
              <a:lnSpc>
                <a:spcPct val="120000"/>
              </a:lnSpc>
              <a:spcBef>
                <a:spcPts val="600"/>
              </a:spcBef>
            </a:pPr>
            <a:r>
              <a:rPr lang="en-US" sz="1200" dirty="0"/>
              <a:t>pp. 366 Any false arrests since 1989?</a:t>
            </a:r>
          </a:p>
          <a:p>
            <a:pPr>
              <a:lnSpc>
                <a:spcPct val="120000"/>
              </a:lnSpc>
              <a:spcBef>
                <a:spcPts val="600"/>
              </a:spcBef>
            </a:pPr>
            <a:r>
              <a:rPr lang="en-US" sz="1200" dirty="0"/>
              <a:t>pp. 368 Argument assumes DB cannot exist without existing inaccuracies. </a:t>
            </a:r>
          </a:p>
          <a:p>
            <a:pPr>
              <a:lnSpc>
                <a:spcPct val="120000"/>
              </a:lnSpc>
              <a:spcBef>
                <a:spcPts val="600"/>
              </a:spcBef>
            </a:pPr>
            <a:r>
              <a:rPr lang="en-US" sz="1200" dirty="0"/>
              <a:t>pp. 373 This is not to keep the PATRIOT system from responding to false alarms.</a:t>
            </a:r>
          </a:p>
          <a:p>
            <a:pPr>
              <a:lnSpc>
                <a:spcPct val="120000"/>
              </a:lnSpc>
              <a:spcBef>
                <a:spcPts val="600"/>
              </a:spcBef>
            </a:pPr>
            <a:r>
              <a:rPr lang="en-US" sz="1200" dirty="0"/>
              <a:t>pp. 375 Always encapsulate units! Not clear if SW involved.</a:t>
            </a:r>
          </a:p>
          <a:p>
            <a:pPr>
              <a:lnSpc>
                <a:spcPct val="120000"/>
              </a:lnSpc>
              <a:spcBef>
                <a:spcPts val="600"/>
              </a:spcBef>
            </a:pPr>
            <a:r>
              <a:rPr lang="en-US" sz="1200" dirty="0"/>
              <a:t>pp. 376 Any SW diffs between Mars Missions?</a:t>
            </a:r>
          </a:p>
          <a:p>
            <a:pPr>
              <a:lnSpc>
                <a:spcPct val="120000"/>
              </a:lnSpc>
              <a:spcBef>
                <a:spcPts val="600"/>
              </a:spcBef>
            </a:pPr>
            <a:r>
              <a:rPr lang="en-US" sz="1200" dirty="0"/>
              <a:t>pp. 378 Why did the Tokyo Stock Exchange refuse?</a:t>
            </a:r>
          </a:p>
          <a:p>
            <a:pPr>
              <a:lnSpc>
                <a:spcPct val="120000"/>
              </a:lnSpc>
              <a:spcBef>
                <a:spcPts val="600"/>
              </a:spcBef>
            </a:pPr>
            <a:r>
              <a:rPr lang="en-US" sz="1200" dirty="0"/>
              <a:t>pp. 380 Republicans and Florida?</a:t>
            </a:r>
          </a:p>
          <a:p>
            <a:pPr>
              <a:lnSpc>
                <a:spcPct val="120000"/>
              </a:lnSpc>
              <a:spcBef>
                <a:spcPts val="600"/>
              </a:spcBef>
            </a:pPr>
            <a:r>
              <a:rPr lang="en-US" sz="1200" dirty="0"/>
              <a:t>pp. 381. Do the second thoughts on DRE machines make the interview at end Chapter’s end less relevant?</a:t>
            </a:r>
          </a:p>
        </p:txBody>
      </p:sp>
      <p:sp>
        <p:nvSpPr>
          <p:cNvPr id="11" name="Content Placeholder 10"/>
          <p:cNvSpPr>
            <a:spLocks noGrp="1"/>
          </p:cNvSpPr>
          <p:nvPr>
            <p:ph sz="half" idx="2"/>
          </p:nvPr>
        </p:nvSpPr>
        <p:spPr/>
        <p:txBody>
          <a:bodyPr>
            <a:normAutofit/>
          </a:bodyPr>
          <a:lstStyle/>
          <a:p>
            <a:pPr>
              <a:lnSpc>
                <a:spcPct val="120000"/>
              </a:lnSpc>
              <a:spcBef>
                <a:spcPts val="600"/>
              </a:spcBef>
            </a:pPr>
            <a:r>
              <a:rPr lang="en-US" sz="1200" dirty="0"/>
              <a:t>pp. 389 No simulation examples since 2002?</a:t>
            </a:r>
          </a:p>
          <a:p>
            <a:pPr>
              <a:lnSpc>
                <a:spcPct val="120000"/>
              </a:lnSpc>
              <a:spcBef>
                <a:spcPts val="600"/>
              </a:spcBef>
            </a:pPr>
            <a:r>
              <a:rPr lang="en-US" sz="1200" dirty="0"/>
              <a:t>pp. 390 Did The Limits to Growth predictions motivate people to change?</a:t>
            </a:r>
          </a:p>
          <a:p>
            <a:pPr>
              <a:lnSpc>
                <a:spcPct val="120000"/>
              </a:lnSpc>
              <a:spcBef>
                <a:spcPts val="600"/>
              </a:spcBef>
            </a:pPr>
            <a:r>
              <a:rPr lang="en-US" sz="1200" dirty="0"/>
              <a:t>pp. 392 What happened to Verification?</a:t>
            </a:r>
          </a:p>
          <a:p>
            <a:pPr>
              <a:lnSpc>
                <a:spcPct val="120000"/>
              </a:lnSpc>
              <a:spcBef>
                <a:spcPts val="600"/>
              </a:spcBef>
            </a:pPr>
            <a:r>
              <a:rPr lang="en-US" sz="1200" dirty="0"/>
              <a:t>pp. 394 “satisfies the specification” = verification. “needs of the user” = validation.</a:t>
            </a:r>
          </a:p>
          <a:p>
            <a:pPr>
              <a:lnSpc>
                <a:spcPct val="120000"/>
              </a:lnSpc>
              <a:spcBef>
                <a:spcPts val="600"/>
              </a:spcBef>
            </a:pPr>
            <a:r>
              <a:rPr lang="en-US" sz="1200" dirty="0"/>
              <a:t>pp. 395 SW quality since 2009?</a:t>
            </a:r>
          </a:p>
          <a:p>
            <a:pPr>
              <a:lnSpc>
                <a:spcPct val="120000"/>
              </a:lnSpc>
              <a:spcBef>
                <a:spcPts val="600"/>
              </a:spcBef>
            </a:pPr>
            <a:r>
              <a:rPr lang="en-US" sz="1200" dirty="0"/>
              <a:t>pp. 396 Gender bias nice addition!</a:t>
            </a:r>
          </a:p>
          <a:p>
            <a:pPr>
              <a:lnSpc>
                <a:spcPct val="120000"/>
              </a:lnSpc>
              <a:spcBef>
                <a:spcPts val="600"/>
              </a:spcBef>
            </a:pPr>
            <a:r>
              <a:rPr lang="en-US" sz="1200" dirty="0"/>
              <a:t>pp. 406 21, source from 2004, is it implemented yet? 23 like game release question in next chapter.</a:t>
            </a:r>
          </a:p>
          <a:p>
            <a:pPr>
              <a:lnSpc>
                <a:spcPct val="120000"/>
              </a:lnSpc>
              <a:spcBef>
                <a:spcPts val="600"/>
              </a:spcBef>
            </a:pPr>
            <a:r>
              <a:rPr lang="en-US" sz="1200" dirty="0"/>
              <a:t>Questions I liked: 10, 12, 16, 17, 18, 20, 21</a:t>
            </a: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
        <p:nvSpPr>
          <p:cNvPr id="7" name="Action Button: Movie 6">
            <a:hlinkClick r:id="rId3" highlightClick="1"/>
            <a:extLst>
              <a:ext uri="{FF2B5EF4-FFF2-40B4-BE49-F238E27FC236}">
                <a16:creationId xmlns:a16="http://schemas.microsoft.com/office/drawing/2014/main" id="{CE709A9D-C24E-0E4A-935C-5EA03E010444}"/>
              </a:ext>
            </a:extLst>
          </p:cNvPr>
          <p:cNvSpPr/>
          <p:nvPr/>
        </p:nvSpPr>
        <p:spPr>
          <a:xfrm>
            <a:off x="4374037" y="471291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101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
        <p:nvSpPr>
          <p:cNvPr id="3" name="Footer Placeholder 2">
            <a:extLst>
              <a:ext uri="{FF2B5EF4-FFF2-40B4-BE49-F238E27FC236}">
                <a16:creationId xmlns:a16="http://schemas.microsoft.com/office/drawing/2014/main" id="{23E7C01E-4B7E-5643-AF1A-8D95D8076300}"/>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company</a:t>
            </a:r>
          </a:p>
          <a:p>
            <a:pPr lvl="1"/>
            <a:r>
              <a:rPr lang="en-US" dirty="0"/>
              <a:t>from Chapter 9 In-class Exercises # 24.</a:t>
            </a:r>
          </a:p>
          <a:p>
            <a:pPr lvl="1"/>
            <a:r>
              <a:rPr lang="en-US" dirty="0"/>
              <a:t>Should the company produce the game?</a:t>
            </a:r>
          </a:p>
          <a:p>
            <a:pPr lvl="1"/>
            <a:r>
              <a:rPr lang="en-US" dirty="0"/>
              <a:t>Use the SWE Code Of Ethics as the basis for your argument.</a:t>
            </a:r>
          </a:p>
          <a:p>
            <a:pPr lvl="1"/>
            <a:r>
              <a:rPr lang="en-US" dirty="0"/>
              <a:t>Use high quality sources for supporting data</a:t>
            </a:r>
          </a:p>
          <a:p>
            <a:r>
              <a:rPr lang="en-US" dirty="0"/>
              <a:t>Optional 1 paper on topic, lowest paper grade will be dropped</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79401071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34931</TotalTime>
  <Words>4775</Words>
  <Application>Microsoft Macintosh PowerPoint</Application>
  <PresentationFormat>On-screen Show (16:9)</PresentationFormat>
  <Paragraphs>410</Paragraphs>
  <Slides>33</Slides>
  <Notes>27</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Calibri</vt:lpstr>
      <vt:lpstr>Cambria</vt:lpstr>
      <vt:lpstr>Montserrat</vt:lpstr>
      <vt:lpstr>Wingdings</vt:lpstr>
      <vt:lpstr>Red Radial 16x9</vt:lpstr>
      <vt:lpstr>Class 9 Errors Failures Risks</vt:lpstr>
      <vt:lpstr>what works well Online With Zoom</vt:lpstr>
      <vt:lpstr>Papers</vt:lpstr>
      <vt:lpstr>Grades To Date</vt:lpstr>
      <vt:lpstr>PowerPoint Presentation</vt:lpstr>
      <vt:lpstr>Overview</vt:lpstr>
      <vt:lpstr>My Reading Notes</vt:lpstr>
      <vt:lpstr>Overview</vt:lpstr>
      <vt:lpstr>Assignment</vt:lpstr>
      <vt:lpstr>Medical robots Need More time</vt:lpstr>
      <vt:lpstr>Overview</vt:lpstr>
      <vt:lpstr>Examples of Medical Robots</vt:lpstr>
      <vt:lpstr>Existing Concerns</vt:lpstr>
      <vt:lpstr>Benefits of these surgeries</vt:lpstr>
      <vt:lpstr>References</vt:lpstr>
      <vt:lpstr>ADOLESCENCE AND VIDEO GAMES</vt:lpstr>
      <vt:lpstr>POTENTIAL BENEFITS</vt:lpstr>
      <vt:lpstr>POTENTIAL DANGERS</vt:lpstr>
      <vt:lpstr>APPLICATIONS OF VIDEO GAMES</vt:lpstr>
      <vt:lpstr>ETHICS</vt:lpstr>
      <vt:lpstr>REFERENCES</vt:lpstr>
      <vt:lpstr>Internet Access should be free</vt:lpstr>
      <vt:lpstr>Many people can’t access the internet</vt:lpstr>
      <vt:lpstr>Visual Representation</vt:lpstr>
      <vt:lpstr>Why does this matter?</vt:lpstr>
      <vt:lpstr>References</vt:lpstr>
      <vt:lpstr>Class 9 The End</vt:lpstr>
      <vt:lpstr>Reliability Of Statistics</vt:lpstr>
      <vt:lpstr>Some Measures</vt:lpstr>
      <vt:lpstr>PowerPoint Presentation</vt:lpstr>
      <vt:lpstr>Survey Results (1/3)  -11 Responses</vt:lpstr>
      <vt:lpstr>Survey Results (2/3)  -11 Responses</vt:lpstr>
      <vt:lpstr>Survey Results (3/3)  -11 Responses</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440</cp:revision>
  <dcterms:created xsi:type="dcterms:W3CDTF">2014-08-25T02:19:16Z</dcterms:created>
  <dcterms:modified xsi:type="dcterms:W3CDTF">2021-04-23T23:38:41Z</dcterms:modified>
</cp:coreProperties>
</file>