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handoutMasterIdLst>
    <p:handoutMasterId r:id="rId34"/>
  </p:handoutMasterIdLst>
  <p:sldIdLst>
    <p:sldId id="256" r:id="rId2"/>
    <p:sldId id="331" r:id="rId3"/>
    <p:sldId id="332" r:id="rId4"/>
    <p:sldId id="306" r:id="rId5"/>
    <p:sldId id="259" r:id="rId6"/>
    <p:sldId id="261" r:id="rId7"/>
    <p:sldId id="267" r:id="rId8"/>
    <p:sldId id="307" r:id="rId9"/>
    <p:sldId id="335" r:id="rId10"/>
    <p:sldId id="336" r:id="rId11"/>
    <p:sldId id="337" r:id="rId12"/>
    <p:sldId id="273" r:id="rId13"/>
    <p:sldId id="338" r:id="rId14"/>
    <p:sldId id="339" r:id="rId15"/>
    <p:sldId id="340" r:id="rId16"/>
    <p:sldId id="274" r:id="rId17"/>
    <p:sldId id="333" r:id="rId18"/>
    <p:sldId id="268" r:id="rId19"/>
    <p:sldId id="270" r:id="rId20"/>
    <p:sldId id="271" r:id="rId21"/>
    <p:sldId id="272" r:id="rId22"/>
    <p:sldId id="334" r:id="rId23"/>
    <p:sldId id="341" r:id="rId24"/>
    <p:sldId id="342" r:id="rId25"/>
    <p:sldId id="343" r:id="rId26"/>
    <p:sldId id="344" r:id="rId27"/>
    <p:sldId id="345" r:id="rId28"/>
    <p:sldId id="346" r:id="rId29"/>
    <p:sldId id="347" r:id="rId30"/>
    <p:sldId id="275" r:id="rId31"/>
    <p:sldId id="269"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31"/>
            <p14:sldId id="332"/>
            <p14:sldId id="306"/>
            <p14:sldId id="259"/>
            <p14:sldId id="261"/>
            <p14:sldId id="267"/>
            <p14:sldId id="307"/>
          </p14:sldIdLst>
        </p14:section>
        <p14:section name="Students" id="{5E347295-266A-9B4D-A0DF-4703719F5CBB}">
          <p14:sldIdLst>
            <p14:sldId id="335"/>
            <p14:sldId id="336"/>
            <p14:sldId id="337"/>
            <p14:sldId id="273"/>
            <p14:sldId id="338"/>
            <p14:sldId id="339"/>
            <p14:sldId id="340"/>
            <p14:sldId id="274"/>
            <p14:sldId id="333"/>
            <p14:sldId id="268"/>
            <p14:sldId id="270"/>
            <p14:sldId id="271"/>
            <p14:sldId id="272"/>
            <p14:sldId id="334"/>
            <p14:sldId id="341"/>
            <p14:sldId id="342"/>
            <p14:sldId id="343"/>
            <p14:sldId id="344"/>
            <p14:sldId id="345"/>
            <p14:sldId id="346"/>
            <p14:sldId id="347"/>
            <p14:sldId id="275"/>
          </p14:sldIdLst>
        </p14:section>
        <p14:section name="Common" id="{10B69295-0A48-354F-B63A-644E9F339516}">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97" autoAdjust="0"/>
    <p:restoredTop sz="79670" autoAdjust="0"/>
  </p:normalViewPr>
  <p:slideViewPr>
    <p:cSldViewPr snapToGrid="0" snapToObjects="1">
      <p:cViewPr varScale="1">
        <p:scale>
          <a:sx n="133" d="100"/>
          <a:sy n="133" d="100"/>
        </p:scale>
        <p:origin x="440"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4/13/21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4/13/21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a:latin typeface="Arial" pitchFamily="-109" charset="0"/>
                <a:ea typeface="ＭＳ Ｐゴシック" pitchFamily="-109" charset="-128"/>
                <a:cs typeface="ＭＳ Ｐゴシック" pitchFamily="-109" charset="-128"/>
              </a:rPr>
              <a:t>How did the self search</a:t>
            </a:r>
            <a:r>
              <a:rPr lang="en-US" baseline="0" dirty="0">
                <a:latin typeface="Arial" pitchFamily="-109" charset="0"/>
                <a:ea typeface="ＭＳ Ｐゴシック" pitchFamily="-109" charset="-128"/>
                <a:cs typeface="ＭＳ Ｐゴシック" pitchFamily="-109" charset="-128"/>
              </a:rPr>
              <a:t> paper go? Offer small group discussion instead of class wide.</a:t>
            </a:r>
          </a:p>
          <a:p>
            <a:pPr eaLnBrk="1" hangingPunct="1"/>
            <a:r>
              <a:rPr lang="en-US" baseline="0" dirty="0">
                <a:latin typeface="Arial" pitchFamily="-109" charset="0"/>
                <a:ea typeface="ＭＳ Ｐゴシック" pitchFamily="-109" charset="-128"/>
                <a:cs typeface="ＭＳ Ｐゴシック" pitchFamily="-109" charset="-128"/>
              </a:rPr>
              <a:t>Who: found a lot, very little, surprised, not surprised, creepy, share conclusions</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I’m sure everyone has searched for something that they wanted to buy whether it was a new pair of shoes or a new game. Then, later that day you're on your computer and you see ads of the same thing that you just searched for earlier that day.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same applies to social media apps. In the past ten years, we have seen more and more ads show up in between posts, before videos, and some social media platforms have even created its own features just for shopping.</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Ad platforms and social media companies are using everything in their power to make clicking on and buying products as easy as possible so us as the consumers are more likely to just that.</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Some of these ads also contain personal information, such as your location or personal hobbies. [9]</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These personalized ads make people question how these websites know this information and whether their privacy is being invaded. [4]</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Companies displaying these ads, such as Google or Facebook, and the retailers themselves are making billions of dollars from this new form of advertisement, but at what cost to the consumers? [6]</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My conclusion is that these targeted ads are making a negative impact in the consumer world.</a:t>
            </a: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rtl="0" fontAlgn="base">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rtl="0" fontAlgn="base">
              <a:buFontTx/>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3281892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Google Ads is a platform where advertisers can bid to have their ads displayed to consumers. Google uses data and algorithms to target ads to consumers who will most likely engage with them. [8]</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Google does most of its tracking through a user’s account. [9]</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This includes the personal information you gave Google when you signed up, the location of your phone that you allow Google to track, your search history on Google and YouTube, and much more. [9]</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Most people don’t even remember the information they give to Google, or many other sites, when they sign up for an account with them. [4]</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On the right, there is a picture of my personal ad settings on Google. I’m sure many of you know this, but you can see what kind of data Google has collected about you.</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 you can see, the top four points about me are accurate, although this is very basic information about me.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However, as I was looking further down the list there was still accurate information about me that was more specific, such as some of my hobbies and things that I have searched for.</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Google takes this information to target specific audiences in search results, during YouTube videos, and on websites that partner with Google.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This could be based on a keyword a user types when searching for something or websites that you spend the most time on. [2]</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whole process of ad targeting is to benefit the platforms showing the advertisements and the retailers who are trying to sell their products.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At the end of the day, if more consumers are clicking on ads and buying products, more retailers will pay to advertise on certain platforms and the retailers are making larger profits by selling more goods. [6]</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When people think about ads they mostly think about it showing off a physical good, but another aspect of ads that isn’t the first thing people think of is ads that advertise services or websites.</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One example of an ad that I’ve personally seen more and more before YouTube videos is Discord. Discord ads have been increasingly more popular recently.</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This is a type of advertisement that encourages users to spend even more time on their phones and personal devices.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Although they are not buying a physical good. Discord is still making money when more consumers are using their product and users now have another way to spend more time on the internet.</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82518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As a retailer, Facebook’s dynamic ads use machine learning to scale ads when they have a broad range or large volume of products to sell. [3]</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When a shopper expresses interest in one item from a retailer’s product, Facebook will dynamically generate an ad for that person and deliver it to them. [3]</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They will chose the best products from that retailer that the consumer will most likely click on and will want to buy. [3]</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Dynamic ads have two targets: one is for broad audiences to reach consumers who have not yet purchased from a certain business or do not show interest in the products at first. The second is to retarget consumers who have expressed interest and the ads are pushing them to complete the final action of purchasing the product. [3]</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Facebook gave reasons to use their targeted ads. They are: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“They’re more personalized. They deliver relative content based on consumer’s behaviors and interests.” [3]</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“They’re always optimizing and promoting all products of a business without having to configure each individual ad.” [3]</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“They retarget consumers to remind them of items they didn’t buy.” [3]</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“They reach new consumers who have expressed interest in a certain product even if they haven’t visited the website the product is being sold on.” [3]</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These ads allow much more flexibility when advertising a type of product because it can show multiple products of a similar type.</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more a consumers sees the same products the more interested they become and the more likely they are to buy them.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787960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So what do all these personalized, targeted ads mean for the consumer?</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Well, in the U.S., retail e-commerce was up 31.8% in the second quarter of 2020 compared to the same time in 2019. It hit $211.5 billion. [6]</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This was partial due to targeted ads and a new feature called Facebook Shops where businesses list products for sale like a virtual storefront or a catalog. [6]</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Facebook’s ad revenue was $16.6 billion in the second half of 2020 which was up 28% from last year. [6]</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This is concerning seeing that many people were out of work and tight on money due to the pandemic, but they still chose to buy goods with money that may or may not have had to go to more important things such as rent and other bills. [6]</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Many different businesses from luxury brands to mom-and-pop businesses believe Facebook ads are indispensable in helping sell products online. [6]</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Businesses that don’t have a physical location benefit greatly from online advertisements because they can’t use their own home as advertisement like a store front.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People find the products of the small business and might decided that they want to buy it even though they didn’t know it existed before the ad. </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For example, there are so many unique clothing brands that sell clothes based on a certain location or certain styles and it would be impossible for people to know about all of them if it weren’t for advertising on the internet.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It’s easy to know if you do or don’t want a product that is well known and is sold at large retail stores, but online ads expose consumers to so many more unique products.</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Internet advertising was found to increase sales for companies in-store locations more than online. [1]</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Over a three-month period in 2014, U.S. sales increased by 40% online and 50% off-line among people who were exposed to an online search and display-ad holiday campaign. [1]</a:t>
            </a:r>
          </a:p>
          <a:p>
            <a:pPr marL="171450" marR="0" lvl="0" indent="-1714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People respond more to search ads because they had to show some interest first in order to see the ad. [1]</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For some, as sales increase for goods/products advertised online, this could mean that one’s necessities may be getting compromised. </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820694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 study of 305 participants found that many users had negative reactions to personalized </a:t>
            </a:r>
            <a:r>
              <a:rPr lang="en-US" sz="1200" b="0" i="0" u="none" strike="noStrike" kern="1200" dirty="0" err="1">
                <a:solidFill>
                  <a:schemeClr val="tx1"/>
                </a:solidFill>
                <a:effectLst/>
                <a:latin typeface="+mn-lt"/>
                <a:ea typeface="+mn-ea"/>
                <a:cs typeface="+mn-cs"/>
              </a:rPr>
              <a:t>robotexts</a:t>
            </a:r>
            <a:r>
              <a:rPr lang="en-US" sz="1200" b="0" i="0" u="none" strike="noStrike" kern="1200" dirty="0">
                <a:solidFill>
                  <a:schemeClr val="tx1"/>
                </a:solidFill>
                <a:effectLst/>
                <a:latin typeface="+mn-lt"/>
                <a:ea typeface="+mn-ea"/>
                <a:cs typeface="+mn-cs"/>
              </a:rPr>
              <a:t> and online banner advertisements. [4]</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Some participants received generic ads while others received personalized ads. [4]</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personalized ads included information, such as a user’s location or spouse’s name. [4]</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The participants that received personalized ads said they felt concerned, surprised, and uncomfortable when they read the ads. [4]</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However, as another part of the study, the participants were asked to answer questions varying in potential invasiveness. [4]</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On average the participants answered 37.1 out of 43 of these questions (86.3%). [4]</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19.2% participants said that they did not feel at risk giving these answers and 12.9% didn’t even remember giving the answers in the first place. [4]</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Although participants willingly gave information to create these personalized ads, they still felt uncomfortable when they saw the ads. This is an example of a privacy paradox. [4]</a:t>
            </a:r>
          </a:p>
          <a:p>
            <a:br>
              <a:rPr lang="en-US" sz="1200" b="0" i="0" u="none" strike="noStrike" kern="1200" dirty="0">
                <a:solidFill>
                  <a:schemeClr val="tx1"/>
                </a:solidFill>
                <a:effectLst/>
                <a:latin typeface="+mn-lt"/>
                <a:ea typeface="+mn-ea"/>
                <a:cs typeface="+mn-cs"/>
              </a:rPr>
            </a:br>
            <a:br>
              <a:rPr lang="en-US" dirty="0"/>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307115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approaches are done ad-hoc, and fail to appropriately acknowledge and address the risks, much less quantify them</a:t>
            </a:r>
          </a:p>
          <a:p>
            <a:r>
              <a:rPr lang="en-US" dirty="0"/>
              <a:t>Differential Privacy can be mathematically described and therefore understood to a measurable degree</a:t>
            </a:r>
          </a:p>
          <a:p>
            <a:r>
              <a:rPr lang="en-US" dirty="0"/>
              <a:t>As more data is published, traditional methods of making information private fail to stand up to scrutiny</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920547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DP adds noise in order to obscure the true information while preserving the trend that is being analyzed</a:t>
            </a:r>
          </a:p>
          <a:p>
            <a:r>
              <a:rPr lang="en-US" dirty="0"/>
              <a:t>The exact implementation depends on the type of analysis being performed</a:t>
            </a:r>
          </a:p>
          <a:p>
            <a:r>
              <a:rPr lang="en-US" dirty="0"/>
              <a:t>Toy example – what if the SAHMSA wants information on the proportion of people who have used Oxycodone for recreational purposes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4674668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can’t we remove identifiers or mix it up? Why is DP necessary?</a:t>
            </a:r>
          </a:p>
          <a:p>
            <a:r>
              <a:rPr lang="en-US" dirty="0"/>
              <a:t>Reconstruction attack involves your data and any other publicly or easily accessible database</a:t>
            </a:r>
          </a:p>
          <a:p>
            <a:r>
              <a:rPr lang="en-US" dirty="0"/>
              <a:t>Described by some as the fundamental law of information recovery – the more new information can be found within the data, the less private it is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380865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Knowledge about the subject empowers those who would defend it</a:t>
            </a:r>
          </a:p>
          <a:p>
            <a:r>
              <a:rPr lang="en-US" dirty="0"/>
              <a:t>Groups who want to extract more information from the data than what it was intended for will argue against the introduction of noise see:</a:t>
            </a:r>
          </a:p>
          <a:p>
            <a:r>
              <a:rPr lang="en-US" dirty="0"/>
              <a:t>Republican gerrymandering in Alabama and civil rights groups</a:t>
            </a:r>
          </a:p>
          <a:p>
            <a:r>
              <a:rPr lang="en-US" dirty="0"/>
              <a:t>Laws need to have public support and legislation will lag behind so much of the responsibility falls on the engineers and even consumer groups to push for more privacy</a:t>
            </a:r>
          </a:p>
          <a:p>
            <a:r>
              <a:rPr lang="en-US" dirty="0"/>
              <a:t>We need information to improve society, see timeline and Germany/France post WWII</a:t>
            </a:r>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011554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Generative Adversarial Network is two competing Neural Nets. One attempts to create an image and the other one tries to detect if a given image was generated by that network. They compete against each other and improve until the image is desirable. </a:t>
            </a:r>
          </a:p>
          <a:p>
            <a:endParaRPr lang="en-US" dirty="0"/>
          </a:p>
          <a:p>
            <a:r>
              <a:rPr lang="en-US" dirty="0"/>
              <a:t>These networks can create images/videos of a given person or generate completely new people</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16117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1218422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 the ability to withhold private information from the public. Deep Fakes have the capability of creating “private information” and making it public knowledge regardless if it is true. A study by Amnesty International investigated the effects of similar abuse on twitter and showed that women who experience this kind attack are discouraged from ever participating online again. Deep Fakes create many opportunities for Phishing and blackmail. Someone could steal the likeness of your boss to convince you to do something seemingly innocent at your workplace. Or they could generate a video of you in a compromised position and threaten to release it to the public. The number of applications of Deep Fakes is only matched by its growing availability. The computing technology is easily available now, anyone can create a Deep Fake and most people have enough personal data online to have a deep fake made of them. </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2318480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 States specifically has little digital privacy protections. Previous cases have (more or less) successfully argued the above protections in cases of deep fakes. False light = Defamation but not entirely false just misleading. More specific protections have been proposed but it’s a careful balance between privacy and freedom of speech. Even if Deep Fakes can fool people, machine learning can be employed to detect doctored images. </a:t>
            </a:r>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942931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Deep Fakes are nefarious. Brighter AI is trying to use Deep Fakes to protect privacy by replacing images of people with Deep Faked imaginary people. This would prevent someone from using pictures of you online to steal your identity or create a deep fake of you.  Similar technology has already been employed in Hollywood and discussion about the ownership of someone’s likeness is an entire new presentation. </a:t>
            </a:r>
            <a:r>
              <a:rPr lang="en-US" dirty="0" err="1"/>
              <a:t>Myheritage</a:t>
            </a:r>
            <a:r>
              <a:rPr lang="en-US" dirty="0"/>
              <a:t> App animates family photos so you can see your great grandparents looking around and breathing and stuff. The app just shows how easy it is to create a </a:t>
            </a:r>
            <a:r>
              <a:rPr lang="en-US" dirty="0" err="1"/>
              <a:t>DeepFake</a:t>
            </a:r>
            <a:r>
              <a:rPr lang="en-US" dirty="0"/>
              <a:t> just from your phone. Deep fakes have been useful for comedy and entertainment (see the </a:t>
            </a:r>
            <a:r>
              <a:rPr lang="en-US" dirty="0" err="1"/>
              <a:t>youtube</a:t>
            </a:r>
            <a:r>
              <a:rPr lang="en-US" dirty="0"/>
              <a:t> videos at the end).</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72068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argue that creating and publishing a deep fake without labelling it as such is immoral, regardless of the consent of the people portrayed in the media. Misleading people online is still dishonesty and most* ethical frameworks have lying firmly in the “bad person stuff” camp. Not having the consent of the people in the video is even worse as you are at best stealing their likeness and at worst you are ruining their reputation. If the Deep Fake is clearly labelled, then it’s a completely different story. There are many comedy videos online of deep fakes from popular tv and movies. In this situation I would argue that these are okay, famous actors already have little to no expectation of privacy and the content can’t really harm their reputation since everyone knows it’s a fake.</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503166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a:t>
            </a:r>
            <a:r>
              <a:rPr lang="en-US" baseline="0" dirty="0">
                <a:latin typeface="Arial" charset="0"/>
                <a:ea typeface="ＭＳ Ｐゴシック" charset="-128"/>
                <a:cs typeface="ＭＳ Ｐゴシック" charset="-128"/>
              </a:rPr>
              <a:t> there’s time and we didn’t already l</a:t>
            </a:r>
            <a:r>
              <a:rPr lang="en-US" dirty="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Define terms</a:t>
            </a:r>
          </a:p>
          <a:p>
            <a:pPr marL="171450" indent="-171450">
              <a:buFont typeface="Arial" panose="020B0604020202020204" pitchFamily="34" charset="0"/>
              <a:buChar char="•"/>
            </a:pPr>
            <a:r>
              <a:rPr lang="en-US" dirty="0"/>
              <a:t>Read paper aloud to proof</a:t>
            </a:r>
          </a:p>
          <a:p>
            <a:pPr marL="171450" indent="-171450">
              <a:buFont typeface="Arial" panose="020B0604020202020204" pitchFamily="34" charset="0"/>
              <a:buChar char="•"/>
            </a:pPr>
            <a:r>
              <a:rPr lang="en-US" dirty="0"/>
              <a:t>Read directions, many time lines missing</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eaLnBrk="1" hangingPunct="1">
              <a:buFont typeface="Arial"/>
              <a:buChar char="•"/>
            </a:pPr>
            <a:r>
              <a:rPr lang="en-US" dirty="0"/>
              <a:t>State a strong, clear conclusion</a:t>
            </a:r>
          </a:p>
          <a:p>
            <a:pPr marL="628628" lvl="1" indent="-171450" eaLnBrk="1" hangingPunct="1">
              <a:buFont typeface="Arial"/>
              <a:buChar char="•"/>
            </a:pPr>
            <a:r>
              <a:rPr lang="en-US" dirty="0"/>
              <a:t>First statement preferred</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Provide Counter Point and Response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Hyperbole is the best thing ever!</a:t>
            </a:r>
          </a:p>
          <a:p>
            <a:pPr marL="628628" marR="0" lvl="1" indent="-171450" algn="l" defTabSz="457178" rtl="0" eaLnBrk="1" fontAlgn="auto" latinLnBrk="0" hangingPunct="1">
              <a:lnSpc>
                <a:spcPct val="100000"/>
              </a:lnSpc>
              <a:spcBef>
                <a:spcPts val="0"/>
              </a:spcBef>
              <a:spcAft>
                <a:spcPts val="0"/>
              </a:spcAft>
              <a:buClrTx/>
              <a:buSzTx/>
              <a:buFont typeface="Arial"/>
              <a:buChar char="•"/>
              <a:tabLst/>
              <a:defRPr/>
            </a:pPr>
            <a:r>
              <a:rPr lang="en-US" dirty="0"/>
              <a:t>but not in these papers</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No strawman fallacy in counter point</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Text book is not a primary source</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r>
              <a:rPr lang="en-US" dirty="0"/>
              <a:t>Cite as suggested [1]</a:t>
            </a:r>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a:p>
            <a:pPr marL="171450" marR="0" lvl="0" indent="-171450" algn="l" defTabSz="457178"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235127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Presentations are due 24 hours before class</a:t>
            </a:r>
          </a:p>
          <a:p>
            <a:pPr marL="171450" indent="-171450" eaLnBrk="1" hangingPunct="1">
              <a:buFont typeface="Arial"/>
              <a:buChar char="•"/>
            </a:pPr>
            <a:r>
              <a:rPr lang="en-US" dirty="0"/>
              <a:t>Use Presentation Guidelines on course web site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 Accessed 2014-04-14</a:t>
            </a:r>
          </a:p>
          <a:p>
            <a:r>
              <a:rPr lang="en-US" dirty="0"/>
              <a:t>Everyone pick the category they identify most with.</a:t>
            </a:r>
          </a:p>
          <a:p>
            <a:r>
              <a:rPr lang="en-US" dirty="0"/>
              <a:t>Share reasons why.</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motherboard.vice.com</a:t>
            </a:r>
            <a:r>
              <a:rPr lang="en-US" b="0" dirty="0"/>
              <a:t>/</a:t>
            </a:r>
            <a:r>
              <a:rPr lang="en-US" b="0" dirty="0" err="1"/>
              <a:t>en_us</a:t>
            </a:r>
            <a:r>
              <a:rPr lang="en-US" b="0" dirty="0"/>
              <a:t>/article/xwkaz3/23andme-sold-access-to-your-dna-library-to-big-pharma-but-you-can-opt-out?utm_source=</a:t>
            </a:r>
            <a:r>
              <a:rPr lang="en-US" b="0" dirty="0" err="1"/>
              <a:t>vicefbus</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updated: 2018-04-03</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Previous Debates:</a:t>
            </a:r>
          </a:p>
          <a:p>
            <a:pPr marL="457200" indent="-457200">
              <a:buFont typeface="+mj-lt"/>
              <a:buAutoNum type="arabicPeriod"/>
            </a:pPr>
            <a:r>
              <a:rPr lang="en-US" dirty="0"/>
              <a:t>Is a National ID System a good thing?</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49596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2020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2020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2020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2020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2020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www.practicalecommerce.com/how-google-collects-data-to-personalize-ad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dataprivacylab.org/projects/identifiability/index.html" TargetMode="External"/><Relationship Id="rId3" Type="http://schemas.openxmlformats.org/officeDocument/2006/relationships/hyperlink" Target="https://www.pewresearch.org/internet/2019/11/15/americans-and-privacy-concerned-confused-and-feeling-lack-of-control-over-their-personal-information/" TargetMode="External"/><Relationship Id="rId7" Type="http://schemas.openxmlformats.org/officeDocument/2006/relationships/hyperlink" Target="https://apnews.com/article/alabama-redistricting-lawsuits-census-2020-courts-9627c66d67629942d2f961bf781f4309" TargetMode="External"/><Relationship Id="rId2" Type="http://schemas.openxmlformats.org/officeDocument/2006/relationships/hyperlink" Target="https://www2.census.gov/cac/sac/meetings/2016-09/2016-abowd_2.pdf" TargetMode="External"/><Relationship Id="rId1" Type="http://schemas.openxmlformats.org/officeDocument/2006/relationships/slideLayout" Target="../slideLayouts/slideLayout2.xml"/><Relationship Id="rId6" Type="http://schemas.openxmlformats.org/officeDocument/2006/relationships/hyperlink" Target="https://www.cis.upenn.edu/~aaroth/Papers/privacybook.pdf" TargetMode="External"/><Relationship Id="rId5" Type="http://schemas.openxmlformats.org/officeDocument/2006/relationships/hyperlink" Target="https://aspe.hhs.gov/report/minimizing-disclosure-risk-hhs-open-data-initiatives/re-identification-individuals-data-released-public#:~:text=The%20most%20famous%20re-identification%2C%20which%20predated%20the%20HIPAA,employees%20discharged%20from%20hospitals%20%28Cavoukian%20and%20Castro%202014%29" TargetMode="External"/><Relationship Id="rId10" Type="http://schemas.openxmlformats.org/officeDocument/2006/relationships/hyperlink" Target="https://www.microsoft.com/security/blog/2012/11/05/the-promise-of-differential-privacy/" TargetMode="External"/><Relationship Id="rId4" Type="http://schemas.openxmlformats.org/officeDocument/2006/relationships/hyperlink" Target="https://www.maketecheasier.com/differential-privacy-keeping-data-useful-confidential/" TargetMode="External"/><Relationship Id="rId9" Type="http://schemas.openxmlformats.org/officeDocument/2006/relationships/hyperlink" Target="https://www.ncsl.org/research/redistricting/differential-privacy-for-census-data-explained.aspx"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iapp.org/news/a/privacy-law-and-resolving-deepfakes-online/" TargetMode="External"/><Relationship Id="rId7" Type="http://schemas.openxmlformats.org/officeDocument/2006/relationships/hyperlink" Target="https://www.myheritage.com/deep-nostalgia/" TargetMode="External"/><Relationship Id="rId2" Type="http://schemas.openxmlformats.org/officeDocument/2006/relationships/hyperlink" Target="https://www.vogue.com/article/scary-reality-of-deepfakes-online-abuse" TargetMode="External"/><Relationship Id="rId1" Type="http://schemas.openxmlformats.org/officeDocument/2006/relationships/slideLayout" Target="../slideLayouts/slideLayout2.xml"/><Relationship Id="rId6" Type="http://schemas.openxmlformats.org/officeDocument/2006/relationships/hyperlink" Target="https://www.forbes.com/sites/johnkoetsier/2020/10/07/synthetic-faces-this-ai-falsifies-reality-in-the-name-of-privacy/?sh=3a57252035a1" TargetMode="External"/><Relationship Id="rId5" Type="http://schemas.openxmlformats.org/officeDocument/2006/relationships/hyperlink" Target="https://www.cnbc.com/2019/10/14/what-is-deepfake-and-how-it-might-be-dangerous.html" TargetMode="External"/><Relationship Id="rId4" Type="http://schemas.openxmlformats.org/officeDocument/2006/relationships/hyperlink" Target="https://www.brookings.edu/blog/techtank/2019/02/14/artificial-intelligence-deepfakes-and-the-uncertain-future-of-trut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Ho9h0ouemWQ"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opRMrEfAIiI"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canvas.wpi.edu/courses/23995/groups#tab-689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a:br>
            <a:r>
              <a:rPr lang="en-US"/>
              <a:t>Information Privacy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Targeted Ads are making a negative impact </a:t>
            </a:r>
          </a:p>
        </p:txBody>
      </p:sp>
      <p:sp>
        <p:nvSpPr>
          <p:cNvPr id="3" name="Content Placeholder 2"/>
          <p:cNvSpPr>
            <a:spLocks noGrp="1"/>
          </p:cNvSpPr>
          <p:nvPr>
            <p:ph sz="half" idx="1"/>
          </p:nvPr>
        </p:nvSpPr>
        <p:spPr/>
        <p:txBody>
          <a:bodyPr/>
          <a:lstStyle/>
          <a:p>
            <a:r>
              <a:rPr lang="en-US" dirty="0"/>
              <a:t>Targeted ads can include personal information</a:t>
            </a:r>
          </a:p>
          <a:p>
            <a:r>
              <a:rPr lang="en-US" dirty="0"/>
              <a:t>Easier to see and buy products than ever before</a:t>
            </a:r>
          </a:p>
          <a:p>
            <a:r>
              <a:rPr lang="en-US" dirty="0"/>
              <a:t>Privacy and money concerns</a:t>
            </a:r>
          </a:p>
          <a:p>
            <a:pPr marL="0" indent="0">
              <a:buNone/>
            </a:pPr>
            <a:endParaRPr lang="en-US" dirty="0"/>
          </a:p>
        </p:txBody>
      </p:sp>
      <p:pic>
        <p:nvPicPr>
          <p:cNvPr id="9" name="Content Placeholder 8" descr="Chart, bar chart&#10;&#10;Description automatically generated">
            <a:extLst>
              <a:ext uri="{FF2B5EF4-FFF2-40B4-BE49-F238E27FC236}">
                <a16:creationId xmlns:a16="http://schemas.microsoft.com/office/drawing/2014/main" id="{65AD57BC-9615-5545-949F-B1CB6F608A3B}"/>
              </a:ext>
            </a:extLst>
          </p:cNvPr>
          <p:cNvPicPr>
            <a:picLocks noGrp="1" noChangeAspect="1"/>
          </p:cNvPicPr>
          <p:nvPr>
            <p:ph sz="half" idx="2"/>
          </p:nvPr>
        </p:nvPicPr>
        <p:blipFill rotWithShape="1">
          <a:blip r:embed="rId3"/>
          <a:srcRect b="10171"/>
          <a:stretch/>
        </p:blipFill>
        <p:spPr>
          <a:xfrm>
            <a:off x="4466409" y="1441732"/>
            <a:ext cx="4365171" cy="2793845"/>
          </a:xfrm>
          <a:ln>
            <a:solidFill>
              <a:schemeClr val="bg1"/>
            </a:solidFill>
          </a:ln>
        </p:spPr>
      </p:pic>
      <p:sp>
        <p:nvSpPr>
          <p:cNvPr id="5" name="Footer Placeholder 4"/>
          <p:cNvSpPr>
            <a:spLocks noGrp="1"/>
          </p:cNvSpPr>
          <p:nvPr>
            <p:ph type="ftr" sz="quarter" idx="11"/>
          </p:nvPr>
        </p:nvSpPr>
        <p:spPr/>
        <p:txBody>
          <a:bodyPr/>
          <a:lstStyle/>
          <a:p>
            <a:r>
              <a:rPr lang="sk-SK" dirty="0"/>
              <a:t>© 2021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Madyson Kelly</a:t>
            </a:r>
          </a:p>
        </p:txBody>
      </p:sp>
      <p:sp>
        <p:nvSpPr>
          <p:cNvPr id="11" name="TextBox 10">
            <a:extLst>
              <a:ext uri="{FF2B5EF4-FFF2-40B4-BE49-F238E27FC236}">
                <a16:creationId xmlns:a16="http://schemas.microsoft.com/office/drawing/2014/main" id="{008FE768-ECC5-1D41-827B-694B255D103E}"/>
              </a:ext>
            </a:extLst>
          </p:cNvPr>
          <p:cNvSpPr txBox="1"/>
          <p:nvPr/>
        </p:nvSpPr>
        <p:spPr>
          <a:xfrm>
            <a:off x="8458200" y="4235577"/>
            <a:ext cx="473206" cy="341632"/>
          </a:xfrm>
          <a:prstGeom prst="rect">
            <a:avLst/>
          </a:prstGeom>
          <a:noFill/>
        </p:spPr>
        <p:txBody>
          <a:bodyPr wrap="none" rtlCol="0">
            <a:spAutoFit/>
          </a:bodyPr>
          <a:lstStyle/>
          <a:p>
            <a:pPr>
              <a:lnSpc>
                <a:spcPct val="90000"/>
              </a:lnSpc>
            </a:pPr>
            <a:r>
              <a:rPr lang="en-US" dirty="0"/>
              <a:t>[7]</a:t>
            </a:r>
          </a:p>
        </p:txBody>
      </p:sp>
    </p:spTree>
    <p:extLst>
      <p:ext uri="{BB962C8B-B14F-4D97-AF65-F5344CB8AC3E}">
        <p14:creationId xmlns:p14="http://schemas.microsoft.com/office/powerpoint/2010/main" val="27243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097486" cy="914400"/>
          </a:xfrm>
        </p:spPr>
        <p:txBody>
          <a:bodyPr/>
          <a:lstStyle/>
          <a:p>
            <a:r>
              <a:rPr lang="en-US" dirty="0"/>
              <a:t>Google Ads are Collecting your data</a:t>
            </a:r>
          </a:p>
        </p:txBody>
      </p:sp>
      <p:sp>
        <p:nvSpPr>
          <p:cNvPr id="3" name="Content Placeholder 2"/>
          <p:cNvSpPr>
            <a:spLocks noGrp="1"/>
          </p:cNvSpPr>
          <p:nvPr>
            <p:ph sz="half" idx="1"/>
          </p:nvPr>
        </p:nvSpPr>
        <p:spPr>
          <a:xfrm>
            <a:off x="685800" y="1352551"/>
            <a:ext cx="3450771" cy="3352800"/>
          </a:xfrm>
        </p:spPr>
        <p:txBody>
          <a:bodyPr/>
          <a:lstStyle/>
          <a:p>
            <a:r>
              <a:rPr lang="en-US" dirty="0"/>
              <a:t>Basic Info, Search History, Location, Visited Websites</a:t>
            </a:r>
          </a:p>
          <a:p>
            <a:r>
              <a:rPr lang="en-US" dirty="0"/>
              <a:t>Higher engagement = More money</a:t>
            </a:r>
          </a:p>
          <a:p>
            <a:r>
              <a:rPr lang="en-US" dirty="0"/>
              <a:t>Ads for services &amp; websites, not just goods</a:t>
            </a:r>
          </a:p>
          <a:p>
            <a:pPr marL="0" indent="0">
              <a:buNone/>
            </a:pPr>
            <a:endParaRPr lang="en-US" dirty="0"/>
          </a:p>
        </p:txBody>
      </p:sp>
      <p:pic>
        <p:nvPicPr>
          <p:cNvPr id="9" name="Content Placeholder 8" descr="Graphical user interface, text, application&#10;&#10;Description automatically generated">
            <a:extLst>
              <a:ext uri="{FF2B5EF4-FFF2-40B4-BE49-F238E27FC236}">
                <a16:creationId xmlns:a16="http://schemas.microsoft.com/office/drawing/2014/main" id="{6B521F00-9D7C-064F-B7EA-166EA2D8A864}"/>
              </a:ext>
            </a:extLst>
          </p:cNvPr>
          <p:cNvPicPr>
            <a:picLocks noGrp="1" noChangeAspect="1"/>
          </p:cNvPicPr>
          <p:nvPr>
            <p:ph sz="half" idx="2"/>
          </p:nvPr>
        </p:nvPicPr>
        <p:blipFill>
          <a:blip r:embed="rId3"/>
          <a:stretch>
            <a:fillRect/>
          </a:stretch>
        </p:blipFill>
        <p:spPr>
          <a:xfrm>
            <a:off x="3998770" y="1276350"/>
            <a:ext cx="4756609" cy="3080409"/>
          </a:xfrm>
          <a:ln>
            <a:solidFill>
              <a:schemeClr val="bg1"/>
            </a:solidFill>
          </a:ln>
        </p:spPr>
      </p:pic>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Madyson Kelly</a:t>
            </a:r>
          </a:p>
        </p:txBody>
      </p:sp>
      <p:sp>
        <p:nvSpPr>
          <p:cNvPr id="11" name="TextBox 10">
            <a:extLst>
              <a:ext uri="{FF2B5EF4-FFF2-40B4-BE49-F238E27FC236}">
                <a16:creationId xmlns:a16="http://schemas.microsoft.com/office/drawing/2014/main" id="{2BF7BC13-DE75-054D-A5FE-FA00CEBE8949}"/>
              </a:ext>
            </a:extLst>
          </p:cNvPr>
          <p:cNvSpPr txBox="1"/>
          <p:nvPr/>
        </p:nvSpPr>
        <p:spPr>
          <a:xfrm>
            <a:off x="8358374" y="4335345"/>
            <a:ext cx="473206" cy="341632"/>
          </a:xfrm>
          <a:prstGeom prst="rect">
            <a:avLst/>
          </a:prstGeom>
          <a:noFill/>
        </p:spPr>
        <p:txBody>
          <a:bodyPr wrap="none" rtlCol="0">
            <a:spAutoFit/>
          </a:bodyPr>
          <a:lstStyle/>
          <a:p>
            <a:pPr>
              <a:lnSpc>
                <a:spcPct val="90000"/>
              </a:lnSpc>
            </a:pPr>
            <a:r>
              <a:rPr lang="en-US" dirty="0"/>
              <a:t>[8]</a:t>
            </a:r>
          </a:p>
        </p:txBody>
      </p:sp>
    </p:spTree>
    <p:extLst>
      <p:ext uri="{BB962C8B-B14F-4D97-AF65-F5344CB8AC3E}">
        <p14:creationId xmlns:p14="http://schemas.microsoft.com/office/powerpoint/2010/main" val="309698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097486" cy="914400"/>
          </a:xfrm>
        </p:spPr>
        <p:txBody>
          <a:bodyPr/>
          <a:lstStyle/>
          <a:p>
            <a:r>
              <a:rPr lang="en-US" dirty="0"/>
              <a:t>Dynamic ads are showing consumers more and more products</a:t>
            </a:r>
          </a:p>
        </p:txBody>
      </p:sp>
      <p:sp>
        <p:nvSpPr>
          <p:cNvPr id="3" name="Content Placeholder 2"/>
          <p:cNvSpPr>
            <a:spLocks noGrp="1"/>
          </p:cNvSpPr>
          <p:nvPr>
            <p:ph sz="half" idx="1"/>
          </p:nvPr>
        </p:nvSpPr>
        <p:spPr>
          <a:xfrm>
            <a:off x="685800" y="1276350"/>
            <a:ext cx="3577046" cy="3352800"/>
          </a:xfrm>
        </p:spPr>
        <p:txBody>
          <a:bodyPr>
            <a:normAutofit/>
          </a:bodyPr>
          <a:lstStyle/>
          <a:p>
            <a:r>
              <a:rPr lang="en-US" dirty="0"/>
              <a:t>Use machine learning to scale ads</a:t>
            </a:r>
          </a:p>
          <a:p>
            <a:r>
              <a:rPr lang="en-US" dirty="0"/>
              <a:t>Two Targets:</a:t>
            </a:r>
          </a:p>
          <a:p>
            <a:pPr lvl="1"/>
            <a:r>
              <a:rPr lang="en-US" dirty="0"/>
              <a:t>Reach broad audiences</a:t>
            </a:r>
          </a:p>
          <a:p>
            <a:pPr lvl="1"/>
            <a:r>
              <a:rPr lang="en-US" dirty="0"/>
              <a:t>Retarget consumers</a:t>
            </a:r>
          </a:p>
          <a:p>
            <a:r>
              <a:rPr lang="en-US" dirty="0"/>
              <a:t>Reason Retailers use Dynamic Ads:</a:t>
            </a:r>
          </a:p>
          <a:p>
            <a:pPr lvl="1"/>
            <a:r>
              <a:rPr lang="en-US" dirty="0"/>
              <a:t>More personalized</a:t>
            </a:r>
          </a:p>
          <a:p>
            <a:pPr lvl="1"/>
            <a:r>
              <a:rPr lang="en-US" dirty="0"/>
              <a:t>Optimize and promote all products</a:t>
            </a:r>
          </a:p>
          <a:p>
            <a:pPr lvl="1"/>
            <a:r>
              <a:rPr lang="en-US" dirty="0"/>
              <a:t>Retarget customers</a:t>
            </a:r>
          </a:p>
          <a:p>
            <a:pPr lvl="1"/>
            <a:r>
              <a:rPr lang="en-US" dirty="0"/>
              <a:t>Reach new customers</a:t>
            </a:r>
          </a:p>
          <a:p>
            <a:pPr marL="0" indent="0">
              <a:buNone/>
            </a:pPr>
            <a:endParaRPr lang="en-US" dirty="0"/>
          </a:p>
          <a:p>
            <a:pPr marL="0" indent="0">
              <a:buNone/>
            </a:pPr>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sk-SK" dirty="0"/>
              <a:t>© 2021 </a:t>
            </a:r>
            <a:r>
              <a:rPr lang="sk-SK" dirty="0" err="1"/>
              <a:t>Keith</a:t>
            </a:r>
            <a:r>
              <a:rPr lang="sk-SK" dirty="0"/>
              <a:t> A. </a:t>
            </a:r>
            <a:r>
              <a:rPr lang="sk-SK" dirty="0" err="1"/>
              <a:t>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Madyson Kelly</a:t>
            </a:r>
          </a:p>
        </p:txBody>
      </p:sp>
      <p:pic>
        <p:nvPicPr>
          <p:cNvPr id="11" name="Content Placeholder 10" descr="Graphical user interface, application, website&#10;&#10;Description automatically generated">
            <a:extLst>
              <a:ext uri="{FF2B5EF4-FFF2-40B4-BE49-F238E27FC236}">
                <a16:creationId xmlns:a16="http://schemas.microsoft.com/office/drawing/2014/main" id="{E38667A0-A4EB-DA48-930B-C32EB95C7379}"/>
              </a:ext>
            </a:extLst>
          </p:cNvPr>
          <p:cNvPicPr>
            <a:picLocks noGrp="1" noChangeAspect="1"/>
          </p:cNvPicPr>
          <p:nvPr>
            <p:ph sz="half" idx="2"/>
          </p:nvPr>
        </p:nvPicPr>
        <p:blipFill>
          <a:blip r:embed="rId3"/>
          <a:stretch>
            <a:fillRect/>
          </a:stretch>
        </p:blipFill>
        <p:spPr>
          <a:xfrm>
            <a:off x="4416880" y="1286737"/>
            <a:ext cx="4200252" cy="2893507"/>
          </a:xfrm>
        </p:spPr>
      </p:pic>
      <p:sp>
        <p:nvSpPr>
          <p:cNvPr id="12" name="TextBox 11">
            <a:extLst>
              <a:ext uri="{FF2B5EF4-FFF2-40B4-BE49-F238E27FC236}">
                <a16:creationId xmlns:a16="http://schemas.microsoft.com/office/drawing/2014/main" id="{46A8D523-BC4E-4843-994C-4AE8A547AF64}"/>
              </a:ext>
            </a:extLst>
          </p:cNvPr>
          <p:cNvSpPr txBox="1"/>
          <p:nvPr/>
        </p:nvSpPr>
        <p:spPr>
          <a:xfrm>
            <a:off x="8221597" y="4180244"/>
            <a:ext cx="473206" cy="341632"/>
          </a:xfrm>
          <a:prstGeom prst="rect">
            <a:avLst/>
          </a:prstGeom>
          <a:noFill/>
        </p:spPr>
        <p:txBody>
          <a:bodyPr wrap="none" rtlCol="0">
            <a:spAutoFit/>
          </a:bodyPr>
          <a:lstStyle/>
          <a:p>
            <a:pPr>
              <a:lnSpc>
                <a:spcPct val="90000"/>
              </a:lnSpc>
            </a:pPr>
            <a:r>
              <a:rPr lang="en-US" dirty="0"/>
              <a:t>[5]</a:t>
            </a:r>
          </a:p>
        </p:txBody>
      </p:sp>
    </p:spTree>
    <p:extLst>
      <p:ext uri="{BB962C8B-B14F-4D97-AF65-F5344CB8AC3E}">
        <p14:creationId xmlns:p14="http://schemas.microsoft.com/office/powerpoint/2010/main" val="7678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Increase shopping – Online &amp; offline</a:t>
            </a:r>
          </a:p>
        </p:txBody>
      </p:sp>
      <p:sp>
        <p:nvSpPr>
          <p:cNvPr id="3" name="Content Placeholder 2"/>
          <p:cNvSpPr>
            <a:spLocks noGrp="1"/>
          </p:cNvSpPr>
          <p:nvPr>
            <p:ph sz="half" idx="1"/>
          </p:nvPr>
        </p:nvSpPr>
        <p:spPr/>
        <p:txBody>
          <a:bodyPr/>
          <a:lstStyle/>
          <a:p>
            <a:r>
              <a:rPr lang="en-US" dirty="0"/>
              <a:t>Retail e-commerce is up during the pandemic</a:t>
            </a:r>
          </a:p>
          <a:p>
            <a:r>
              <a:rPr lang="en-US" dirty="0"/>
              <a:t>Ads for products you didn’t know existed </a:t>
            </a:r>
          </a:p>
          <a:p>
            <a:r>
              <a:rPr lang="en-US" dirty="0"/>
              <a:t>Off-lines sales are rising too</a:t>
            </a:r>
          </a:p>
          <a:p>
            <a:pPr marL="0" indent="0">
              <a:buNone/>
            </a:pPr>
            <a:endParaRPr lang="en-US" dirty="0"/>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Madyson Kelly</a:t>
            </a:r>
          </a:p>
        </p:txBody>
      </p:sp>
      <p:pic>
        <p:nvPicPr>
          <p:cNvPr id="11" name="Picture 10">
            <a:extLst>
              <a:ext uri="{FF2B5EF4-FFF2-40B4-BE49-F238E27FC236}">
                <a16:creationId xmlns:a16="http://schemas.microsoft.com/office/drawing/2014/main" id="{099533F1-4576-784C-9466-5A06BC5FDFEF}"/>
              </a:ext>
            </a:extLst>
          </p:cNvPr>
          <p:cNvPicPr>
            <a:picLocks noChangeAspect="1"/>
          </p:cNvPicPr>
          <p:nvPr/>
        </p:nvPicPr>
        <p:blipFill>
          <a:blip r:embed="rId3"/>
          <a:stretch>
            <a:fillRect/>
          </a:stretch>
        </p:blipFill>
        <p:spPr>
          <a:xfrm>
            <a:off x="4419600" y="1276350"/>
            <a:ext cx="4099560" cy="3456353"/>
          </a:xfrm>
          <a:prstGeom prst="rect">
            <a:avLst/>
          </a:prstGeom>
        </p:spPr>
      </p:pic>
      <p:sp>
        <p:nvSpPr>
          <p:cNvPr id="14" name="TextBox 13">
            <a:extLst>
              <a:ext uri="{FF2B5EF4-FFF2-40B4-BE49-F238E27FC236}">
                <a16:creationId xmlns:a16="http://schemas.microsoft.com/office/drawing/2014/main" id="{1DE8AE2D-CC2B-C94E-8AB9-DE4E5B782DE3}"/>
              </a:ext>
            </a:extLst>
          </p:cNvPr>
          <p:cNvSpPr txBox="1"/>
          <p:nvPr/>
        </p:nvSpPr>
        <p:spPr>
          <a:xfrm>
            <a:off x="8153400" y="4694134"/>
            <a:ext cx="473206" cy="341632"/>
          </a:xfrm>
          <a:prstGeom prst="rect">
            <a:avLst/>
          </a:prstGeom>
          <a:noFill/>
        </p:spPr>
        <p:txBody>
          <a:bodyPr wrap="none" rtlCol="0">
            <a:spAutoFit/>
          </a:bodyPr>
          <a:lstStyle/>
          <a:p>
            <a:pPr>
              <a:lnSpc>
                <a:spcPct val="90000"/>
              </a:lnSpc>
            </a:pPr>
            <a:r>
              <a:rPr lang="en-US" dirty="0"/>
              <a:t>[1]</a:t>
            </a:r>
          </a:p>
        </p:txBody>
      </p:sp>
    </p:spTree>
    <p:extLst>
      <p:ext uri="{BB962C8B-B14F-4D97-AF65-F5344CB8AC3E}">
        <p14:creationId xmlns:p14="http://schemas.microsoft.com/office/powerpoint/2010/main" val="279771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Users have negative opinions on </a:t>
            </a:r>
            <a:br>
              <a:rPr lang="en-US" dirty="0"/>
            </a:br>
            <a:r>
              <a:rPr lang="en-US" dirty="0"/>
              <a:t>targeted ads</a:t>
            </a:r>
          </a:p>
        </p:txBody>
      </p:sp>
      <p:sp>
        <p:nvSpPr>
          <p:cNvPr id="3" name="Content Placeholder 2"/>
          <p:cNvSpPr>
            <a:spLocks noGrp="1"/>
          </p:cNvSpPr>
          <p:nvPr>
            <p:ph sz="half" idx="1"/>
          </p:nvPr>
        </p:nvSpPr>
        <p:spPr>
          <a:xfrm>
            <a:off x="685800" y="1352551"/>
            <a:ext cx="3429000" cy="3352800"/>
          </a:xfrm>
        </p:spPr>
        <p:txBody>
          <a:bodyPr/>
          <a:lstStyle/>
          <a:p>
            <a:r>
              <a:rPr lang="en-US" dirty="0"/>
              <a:t>Privacy Paradox</a:t>
            </a:r>
          </a:p>
          <a:p>
            <a:r>
              <a:rPr lang="en-US" dirty="0"/>
              <a:t>Concerned, Surprised, Uncomfortable</a:t>
            </a:r>
          </a:p>
          <a:p>
            <a:r>
              <a:rPr lang="en-US" dirty="0"/>
              <a:t>Still shared personal information</a:t>
            </a:r>
          </a:p>
        </p:txBody>
      </p:sp>
      <p:pic>
        <p:nvPicPr>
          <p:cNvPr id="9" name="Content Placeholder 8" descr="Chart, bar chart&#10;&#10;Description automatically generated">
            <a:extLst>
              <a:ext uri="{FF2B5EF4-FFF2-40B4-BE49-F238E27FC236}">
                <a16:creationId xmlns:a16="http://schemas.microsoft.com/office/drawing/2014/main" id="{B6839B71-9D83-7946-85F2-021B90CF6486}"/>
              </a:ext>
            </a:extLst>
          </p:cNvPr>
          <p:cNvPicPr>
            <a:picLocks noGrp="1" noChangeAspect="1"/>
          </p:cNvPicPr>
          <p:nvPr>
            <p:ph sz="half" idx="2"/>
          </p:nvPr>
        </p:nvPicPr>
        <p:blipFill rotWithShape="1">
          <a:blip r:embed="rId3"/>
          <a:srcRect l="5475" r="5227"/>
          <a:stretch/>
        </p:blipFill>
        <p:spPr>
          <a:xfrm>
            <a:off x="3539082" y="1143623"/>
            <a:ext cx="5121301" cy="3352800"/>
          </a:xfrm>
          <a:ln>
            <a:solidFill>
              <a:schemeClr val="bg1"/>
            </a:solidFill>
          </a:ln>
        </p:spPr>
      </p:pic>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Madyson Kelly</a:t>
            </a:r>
          </a:p>
        </p:txBody>
      </p:sp>
      <p:sp>
        <p:nvSpPr>
          <p:cNvPr id="10" name="TextBox 9">
            <a:extLst>
              <a:ext uri="{FF2B5EF4-FFF2-40B4-BE49-F238E27FC236}">
                <a16:creationId xmlns:a16="http://schemas.microsoft.com/office/drawing/2014/main" id="{FCC9DDDC-B99C-B040-9F8C-68932CC34591}"/>
              </a:ext>
            </a:extLst>
          </p:cNvPr>
          <p:cNvSpPr txBox="1"/>
          <p:nvPr/>
        </p:nvSpPr>
        <p:spPr>
          <a:xfrm>
            <a:off x="3539082" y="4502036"/>
            <a:ext cx="4816663" cy="286232"/>
          </a:xfrm>
          <a:prstGeom prst="rect">
            <a:avLst/>
          </a:prstGeom>
          <a:noFill/>
        </p:spPr>
        <p:txBody>
          <a:bodyPr wrap="square" rtlCol="0">
            <a:spAutoFit/>
          </a:bodyPr>
          <a:lstStyle/>
          <a:p>
            <a:pPr>
              <a:lnSpc>
                <a:spcPct val="90000"/>
              </a:lnSpc>
            </a:pPr>
            <a:r>
              <a:rPr lang="en-US" sz="1400" dirty="0"/>
              <a:t>Those marked with a * were used in the personalized ads</a:t>
            </a:r>
          </a:p>
        </p:txBody>
      </p:sp>
      <p:sp>
        <p:nvSpPr>
          <p:cNvPr id="11" name="TextBox 10">
            <a:extLst>
              <a:ext uri="{FF2B5EF4-FFF2-40B4-BE49-F238E27FC236}">
                <a16:creationId xmlns:a16="http://schemas.microsoft.com/office/drawing/2014/main" id="{C1B1FE4B-BAC2-FE47-9F11-B75B371E7F42}"/>
              </a:ext>
            </a:extLst>
          </p:cNvPr>
          <p:cNvSpPr txBox="1"/>
          <p:nvPr/>
        </p:nvSpPr>
        <p:spPr>
          <a:xfrm>
            <a:off x="8299300" y="4474336"/>
            <a:ext cx="473206" cy="341632"/>
          </a:xfrm>
          <a:prstGeom prst="rect">
            <a:avLst/>
          </a:prstGeom>
          <a:noFill/>
        </p:spPr>
        <p:txBody>
          <a:bodyPr wrap="none" rtlCol="0">
            <a:spAutoFit/>
          </a:bodyPr>
          <a:lstStyle/>
          <a:p>
            <a:pPr>
              <a:lnSpc>
                <a:spcPct val="90000"/>
              </a:lnSpc>
            </a:pPr>
            <a:r>
              <a:rPr lang="en-US" dirty="0"/>
              <a:t>[4]</a:t>
            </a:r>
          </a:p>
        </p:txBody>
      </p:sp>
    </p:spTree>
    <p:extLst>
      <p:ext uri="{BB962C8B-B14F-4D97-AF65-F5344CB8AC3E}">
        <p14:creationId xmlns:p14="http://schemas.microsoft.com/office/powerpoint/2010/main" val="155021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77500" lnSpcReduction="20000"/>
          </a:bodyPr>
          <a:lstStyle/>
          <a:p>
            <a:pPr marL="0" indent="0" fontAlgn="base">
              <a:buNone/>
            </a:pPr>
            <a:r>
              <a:rPr lang="en-US" dirty="0"/>
              <a:t>[1] Abraham, </a:t>
            </a:r>
            <a:r>
              <a:rPr lang="en-US" dirty="0" err="1"/>
              <a:t>Magid</a:t>
            </a:r>
            <a:r>
              <a:rPr lang="en-US" dirty="0"/>
              <a:t>. “The Off-Line Impact of Online Ads.” </a:t>
            </a:r>
            <a:r>
              <a:rPr lang="en-US" i="1" dirty="0"/>
              <a:t>Harvard Business Review</a:t>
            </a:r>
            <a:r>
              <a:rPr lang="en-US" dirty="0"/>
              <a:t>, 1 Aug. 2014, </a:t>
            </a:r>
            <a:r>
              <a:rPr lang="en-US" dirty="0" err="1"/>
              <a:t>hbr.org</a:t>
            </a:r>
            <a:r>
              <a:rPr lang="en-US" dirty="0"/>
              <a:t>/2008/04/the-off-line-impact-of-online-ads#. </a:t>
            </a:r>
          </a:p>
          <a:p>
            <a:pPr marL="0" indent="0">
              <a:buNone/>
            </a:pPr>
            <a:r>
              <a:rPr lang="en-US" dirty="0"/>
              <a:t>[2] Brady, Robert. “How Google Collects Data to Personalize Ads.” </a:t>
            </a:r>
            <a:r>
              <a:rPr lang="en-US" i="1" dirty="0"/>
              <a:t>Practical Ecommerce</a:t>
            </a:r>
            <a:r>
              <a:rPr lang="en-US" dirty="0"/>
              <a:t>, Practical Ecommerce, 2 Sept. 2019, </a:t>
            </a:r>
            <a:r>
              <a:rPr lang="en-US" dirty="0">
                <a:hlinkClick r:id="rId2"/>
              </a:rPr>
              <a:t>www.practicalecommerce.com/how-google-collects-data-to-personalize-ads</a:t>
            </a:r>
            <a:r>
              <a:rPr lang="en-US" dirty="0"/>
              <a:t>.</a:t>
            </a:r>
          </a:p>
          <a:p>
            <a:pPr marL="0" indent="0" fontAlgn="base">
              <a:buNone/>
            </a:pPr>
            <a:r>
              <a:rPr lang="en-US" dirty="0"/>
              <a:t>[3] “Business Help Center.” </a:t>
            </a:r>
            <a:r>
              <a:rPr lang="en-US" i="1" dirty="0"/>
              <a:t>Facebook Business Help Center</a:t>
            </a:r>
            <a:r>
              <a:rPr lang="en-US" dirty="0"/>
              <a:t>, 10 Apr. 2021, </a:t>
            </a:r>
            <a:r>
              <a:rPr lang="en-US" dirty="0" err="1"/>
              <a:t>www.facebook.com</a:t>
            </a:r>
            <a:r>
              <a:rPr lang="en-US" dirty="0"/>
              <a:t>/business/help/397103717129942?id=1913105122334058. </a:t>
            </a:r>
          </a:p>
          <a:p>
            <a:pPr marL="0" indent="0">
              <a:buNone/>
            </a:pPr>
            <a:r>
              <a:rPr lang="en-US" dirty="0"/>
              <a:t>[4] Hanson, Julia, et al. “Taking Data Out of Context to Hyper-Personalize Ads: </a:t>
            </a:r>
            <a:r>
              <a:rPr lang="en-US" dirty="0" err="1"/>
              <a:t>Crowdworkers</a:t>
            </a:r>
            <a:r>
              <a:rPr lang="en-US" dirty="0"/>
              <a:t>’ Privacy Perceptions and Decisions to Disclose Private Information.” </a:t>
            </a:r>
            <a:r>
              <a:rPr lang="en-US" i="1" dirty="0"/>
              <a:t>ACM Digital Library</a:t>
            </a:r>
            <a:r>
              <a:rPr lang="en-US" dirty="0"/>
              <a:t>, Association for Computing Machinery, Apr. 2020, dl-acm-org.ezpxy-web-p-u01.wpi.edu/</a:t>
            </a:r>
            <a:r>
              <a:rPr lang="en-US" dirty="0" err="1"/>
              <a:t>doi</a:t>
            </a:r>
            <a:r>
              <a:rPr lang="en-US" dirty="0"/>
              <a:t>/pdf/10.1145/3313831.3376415. </a:t>
            </a:r>
          </a:p>
          <a:p>
            <a:pPr marL="0" indent="0" fontAlgn="base">
              <a:buNone/>
            </a:pPr>
            <a:r>
              <a:rPr lang="en-US" dirty="0"/>
              <a:t>[5] </a:t>
            </a:r>
            <a:r>
              <a:rPr lang="en-US" dirty="0" err="1"/>
              <a:t>Ekine</a:t>
            </a:r>
            <a:r>
              <a:rPr lang="en-US" dirty="0"/>
              <a:t>, Renata. “How to Get Started with Facebook's Dynamic Ads.” </a:t>
            </a:r>
            <a:r>
              <a:rPr lang="en-US" i="1" dirty="0" err="1"/>
              <a:t>Newsfeed.org</a:t>
            </a:r>
            <a:r>
              <a:rPr lang="en-US" dirty="0"/>
              <a:t>, </a:t>
            </a:r>
            <a:r>
              <a:rPr lang="en-US" dirty="0" err="1"/>
              <a:t>newsfeed.org</a:t>
            </a:r>
            <a:r>
              <a:rPr lang="en-US" dirty="0"/>
              <a:t>/how-to-get-started-with-</a:t>
            </a:r>
            <a:r>
              <a:rPr lang="en-US" dirty="0" err="1"/>
              <a:t>facebooks</a:t>
            </a:r>
            <a:r>
              <a:rPr lang="en-US" dirty="0"/>
              <a:t>-dynamic-ads/. </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Madyson Kelly</a:t>
            </a:r>
          </a:p>
        </p:txBody>
      </p:sp>
    </p:spTree>
    <p:extLst>
      <p:ext uri="{BB962C8B-B14F-4D97-AF65-F5344CB8AC3E}">
        <p14:creationId xmlns:p14="http://schemas.microsoft.com/office/powerpoint/2010/main" val="659496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20000"/>
          </a:bodyPr>
          <a:lstStyle/>
          <a:p>
            <a:pPr marL="0" indent="0" fontAlgn="base">
              <a:buNone/>
            </a:pPr>
            <a:r>
              <a:rPr lang="en-US" dirty="0"/>
              <a:t>[6] Joseph, </a:t>
            </a:r>
            <a:r>
              <a:rPr lang="en-US" dirty="0" err="1"/>
              <a:t>Seb</a:t>
            </a:r>
            <a:r>
              <a:rPr lang="en-US" dirty="0"/>
              <a:t>. “As Online Shopping Intensifies, e-Commerce Marketers Are Becoming Increasingly Reliant on Facebook's Ads.” </a:t>
            </a:r>
            <a:r>
              <a:rPr lang="en-US" i="1" dirty="0" err="1"/>
              <a:t>Digiday</a:t>
            </a:r>
            <a:r>
              <a:rPr lang="en-US" dirty="0"/>
              <a:t>, 25 Aug. 2020, </a:t>
            </a:r>
            <a:r>
              <a:rPr lang="en-US" dirty="0" err="1"/>
              <a:t>digiday.com</a:t>
            </a:r>
            <a:r>
              <a:rPr lang="en-US" dirty="0"/>
              <a:t>/media/as-online-shopping-intensifies-e-commerce-marketers-are-becoming-increasingly-reliant-on-facebooks-ads/. </a:t>
            </a:r>
          </a:p>
          <a:p>
            <a:pPr marL="0" indent="0" fontAlgn="base">
              <a:buNone/>
            </a:pPr>
            <a:r>
              <a:rPr lang="en-US" dirty="0"/>
              <a:t>[7] Richter, Felix. “Infographic: Targeted Ads: Interesting or Intrusive?” </a:t>
            </a:r>
            <a:r>
              <a:rPr lang="en-US" i="1" dirty="0"/>
              <a:t>Statista Infographics</a:t>
            </a:r>
            <a:r>
              <a:rPr lang="en-US" dirty="0"/>
              <a:t>, 23 May 2019, </a:t>
            </a:r>
            <a:r>
              <a:rPr lang="en-US" dirty="0" err="1"/>
              <a:t>www.statista.com</a:t>
            </a:r>
            <a:r>
              <a:rPr lang="en-US" dirty="0"/>
              <a:t>/chart/18146/view-of-targeted-online-advertising-among-</a:t>
            </a:r>
            <a:r>
              <a:rPr lang="en-US" dirty="0" err="1"/>
              <a:t>americans</a:t>
            </a:r>
            <a:r>
              <a:rPr lang="en-US" dirty="0"/>
              <a:t>/. </a:t>
            </a:r>
          </a:p>
          <a:p>
            <a:pPr marL="0" indent="0" fontAlgn="base">
              <a:buNone/>
            </a:pPr>
            <a:r>
              <a:rPr lang="en-US" dirty="0"/>
              <a:t>[8] “Targeting Your Ads.” </a:t>
            </a:r>
            <a:r>
              <a:rPr lang="en-US" i="1" dirty="0"/>
              <a:t>Google Ads Help</a:t>
            </a:r>
            <a:r>
              <a:rPr lang="en-US" dirty="0"/>
              <a:t>, Google, </a:t>
            </a:r>
            <a:r>
              <a:rPr lang="en-US" dirty="0" err="1"/>
              <a:t>support.google.com</a:t>
            </a:r>
            <a:r>
              <a:rPr lang="en-US" dirty="0"/>
              <a:t>/google-ads/answer/1704368?hl=</a:t>
            </a:r>
            <a:r>
              <a:rPr lang="en-US" dirty="0" err="1"/>
              <a:t>en</a:t>
            </a:r>
            <a:r>
              <a:rPr lang="en-US" dirty="0"/>
              <a:t>. </a:t>
            </a:r>
          </a:p>
          <a:p>
            <a:pPr marL="0" indent="0">
              <a:buNone/>
            </a:pPr>
            <a:r>
              <a:rPr lang="en-US" dirty="0"/>
              <a:t>[9] “Why You're Seeing an Ad.” </a:t>
            </a:r>
            <a:r>
              <a:rPr lang="en-US" i="1" dirty="0"/>
              <a:t>Google Account Help</a:t>
            </a:r>
            <a:r>
              <a:rPr lang="en-US" dirty="0"/>
              <a:t>, Google, </a:t>
            </a:r>
            <a:r>
              <a:rPr lang="en-US" dirty="0" err="1"/>
              <a:t>support.google.com</a:t>
            </a:r>
            <a:r>
              <a:rPr lang="en-US" dirty="0"/>
              <a:t>/accounts/answer/1634057?p=</a:t>
            </a:r>
            <a:r>
              <a:rPr lang="en-US" dirty="0" err="1"/>
              <a:t>adssettings_gapnac&amp;hl</a:t>
            </a:r>
            <a:r>
              <a:rPr lang="en-US" dirty="0"/>
              <a:t>=</a:t>
            </a:r>
            <a:r>
              <a:rPr lang="en-US" dirty="0" err="1"/>
              <a:t>en&amp;visit_id</a:t>
            </a:r>
            <a:r>
              <a:rPr lang="en-US" dirty="0"/>
              <a:t>=637535767846244793-1135113488&amp;rd=1. [5] </a:t>
            </a:r>
            <a:r>
              <a:rPr lang="en-US" dirty="0" err="1"/>
              <a:t>Ekine</a:t>
            </a:r>
            <a:r>
              <a:rPr lang="en-US" dirty="0"/>
              <a:t>, Renata. “How to Get Started with Facebook's Dynamic Ads.” </a:t>
            </a:r>
            <a:r>
              <a:rPr lang="en-US" i="1" dirty="0" err="1"/>
              <a:t>Newsfeed.org</a:t>
            </a:r>
            <a:r>
              <a:rPr lang="en-US" dirty="0"/>
              <a:t>, </a:t>
            </a:r>
            <a:r>
              <a:rPr lang="en-US" dirty="0" err="1"/>
              <a:t>newsfeed.org</a:t>
            </a:r>
            <a:r>
              <a:rPr lang="en-US" dirty="0"/>
              <a:t>/how-to-get-started-with-</a:t>
            </a:r>
            <a:r>
              <a:rPr lang="en-US" dirty="0" err="1"/>
              <a:t>facebooks</a:t>
            </a:r>
            <a:r>
              <a:rPr lang="en-US" dirty="0"/>
              <a:t>-dynamic-ads/. </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Madyson Kelly</a:t>
            </a:r>
          </a:p>
        </p:txBody>
      </p:sp>
    </p:spTree>
    <p:extLst>
      <p:ext uri="{BB962C8B-B14F-4D97-AF65-F5344CB8AC3E}">
        <p14:creationId xmlns:p14="http://schemas.microsoft.com/office/powerpoint/2010/main" val="731167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Large-scale Published data</a:t>
            </a:r>
            <a:br>
              <a:rPr lang="en-US" dirty="0"/>
            </a:br>
            <a:r>
              <a:rPr lang="en-US" dirty="0"/>
              <a:t> needs </a:t>
            </a:r>
            <a:br>
              <a:rPr lang="en-US" dirty="0"/>
            </a:br>
            <a:r>
              <a:rPr lang="en-US" dirty="0"/>
              <a:t>Differential Privacy</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Javier Salido</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17</a:t>
            </a:fld>
            <a:endParaRPr lang="en-US"/>
          </a:p>
        </p:txBody>
      </p:sp>
    </p:spTree>
    <p:extLst>
      <p:ext uri="{BB962C8B-B14F-4D97-AF65-F5344CB8AC3E}">
        <p14:creationId xmlns:p14="http://schemas.microsoft.com/office/powerpoint/2010/main" val="3381809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 not ad-hoc</a:t>
            </a:r>
          </a:p>
        </p:txBody>
      </p:sp>
      <p:sp>
        <p:nvSpPr>
          <p:cNvPr id="3" name="Content Placeholder 2"/>
          <p:cNvSpPr>
            <a:spLocks noGrp="1"/>
          </p:cNvSpPr>
          <p:nvPr>
            <p:ph sz="half" idx="1"/>
          </p:nvPr>
        </p:nvSpPr>
        <p:spPr/>
        <p:txBody>
          <a:bodyPr/>
          <a:lstStyle/>
          <a:p>
            <a:r>
              <a:rPr lang="en-US" dirty="0"/>
              <a:t>Currently no other “formal” definitions of privacy </a:t>
            </a:r>
          </a:p>
          <a:p>
            <a:r>
              <a:rPr lang="en-US" dirty="0"/>
              <a:t>Mathematical definition</a:t>
            </a:r>
          </a:p>
          <a:p>
            <a:r>
              <a:rPr lang="en-US" dirty="0"/>
              <a:t>Quantifies the level of privacy leakage</a:t>
            </a:r>
          </a:p>
          <a:p>
            <a:r>
              <a:rPr lang="en-US" dirty="0"/>
              <a:t>Understand future risks</a:t>
            </a:r>
          </a:p>
          <a:p>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Javier Salido</a:t>
            </a:r>
            <a:endParaRPr lang="en-US" sz="1400" dirty="0">
              <a:solidFill>
                <a:schemeClr val="tx1"/>
              </a:solidFill>
              <a:latin typeface="+mj-lt"/>
            </a:endParaRPr>
          </a:p>
        </p:txBody>
      </p:sp>
      <p:pic>
        <p:nvPicPr>
          <p:cNvPr id="11" name="Picture 10">
            <a:extLst>
              <a:ext uri="{FF2B5EF4-FFF2-40B4-BE49-F238E27FC236}">
                <a16:creationId xmlns:a16="http://schemas.microsoft.com/office/drawing/2014/main" id="{D2E773EA-0EFD-494C-96B0-7007F74475C2}"/>
              </a:ext>
            </a:extLst>
          </p:cNvPr>
          <p:cNvPicPr>
            <a:picLocks noChangeAspect="1"/>
          </p:cNvPicPr>
          <p:nvPr/>
        </p:nvPicPr>
        <p:blipFill>
          <a:blip r:embed="rId3"/>
          <a:stretch>
            <a:fillRect/>
          </a:stretch>
        </p:blipFill>
        <p:spPr>
          <a:xfrm>
            <a:off x="6499313" y="2469753"/>
            <a:ext cx="2875283" cy="2156462"/>
          </a:xfrm>
          <a:prstGeom prst="rect">
            <a:avLst/>
          </a:prstGeom>
        </p:spPr>
      </p:pic>
      <p:pic>
        <p:nvPicPr>
          <p:cNvPr id="12" name="Picture 11">
            <a:extLst>
              <a:ext uri="{FF2B5EF4-FFF2-40B4-BE49-F238E27FC236}">
                <a16:creationId xmlns:a16="http://schemas.microsoft.com/office/drawing/2014/main" id="{839018CB-6979-450C-9C3D-413997CD7538}"/>
              </a:ext>
            </a:extLst>
          </p:cNvPr>
          <p:cNvPicPr>
            <a:picLocks noChangeAspect="1"/>
          </p:cNvPicPr>
          <p:nvPr/>
        </p:nvPicPr>
        <p:blipFill>
          <a:blip r:embed="rId4"/>
          <a:stretch>
            <a:fillRect/>
          </a:stretch>
        </p:blipFill>
        <p:spPr>
          <a:xfrm>
            <a:off x="4587713" y="2673747"/>
            <a:ext cx="2285491" cy="1714118"/>
          </a:xfrm>
          <a:prstGeom prst="rect">
            <a:avLst/>
          </a:prstGeom>
        </p:spPr>
      </p:pic>
      <p:pic>
        <p:nvPicPr>
          <p:cNvPr id="13" name="Picture 12">
            <a:extLst>
              <a:ext uri="{FF2B5EF4-FFF2-40B4-BE49-F238E27FC236}">
                <a16:creationId xmlns:a16="http://schemas.microsoft.com/office/drawing/2014/main" id="{84ED48B5-2B30-42B2-96B0-EEFC072E8497}"/>
              </a:ext>
            </a:extLst>
          </p:cNvPr>
          <p:cNvPicPr>
            <a:picLocks noChangeAspect="1"/>
          </p:cNvPicPr>
          <p:nvPr/>
        </p:nvPicPr>
        <p:blipFill>
          <a:blip r:embed="rId5"/>
          <a:stretch>
            <a:fillRect/>
          </a:stretch>
        </p:blipFill>
        <p:spPr>
          <a:xfrm>
            <a:off x="4468837" y="1370737"/>
            <a:ext cx="4322073" cy="990602"/>
          </a:xfrm>
          <a:prstGeom prst="rect">
            <a:avLst/>
          </a:prstGeom>
        </p:spPr>
      </p:pic>
    </p:spTree>
    <p:extLst>
      <p:ext uri="{BB962C8B-B14F-4D97-AF65-F5344CB8AC3E}">
        <p14:creationId xmlns:p14="http://schemas.microsoft.com/office/powerpoint/2010/main" val="3698757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a:t>
            </a:r>
          </a:p>
        </p:txBody>
      </p:sp>
      <p:sp>
        <p:nvSpPr>
          <p:cNvPr id="3" name="Content Placeholder 2"/>
          <p:cNvSpPr>
            <a:spLocks noGrp="1"/>
          </p:cNvSpPr>
          <p:nvPr>
            <p:ph sz="half" idx="1"/>
          </p:nvPr>
        </p:nvSpPr>
        <p:spPr/>
        <p:txBody>
          <a:bodyPr/>
          <a:lstStyle/>
          <a:p>
            <a:r>
              <a:rPr lang="en-US" dirty="0"/>
              <a:t>Adds noise</a:t>
            </a:r>
          </a:p>
          <a:p>
            <a:r>
              <a:rPr lang="en-US" dirty="0"/>
              <a:t>Depends on the type of analysis</a:t>
            </a:r>
          </a:p>
          <a:p>
            <a:pPr marL="0" indent="0">
              <a:buNone/>
            </a:pPr>
            <a:endParaRPr lang="en-US" dirty="0"/>
          </a:p>
          <a:p>
            <a:pPr marL="0" indent="0">
              <a:buNone/>
            </a:pPr>
            <a:r>
              <a:rPr lang="en-US" dirty="0"/>
              <a:t>In Short:</a:t>
            </a:r>
          </a:p>
          <a:p>
            <a:pPr marL="0" indent="0" algn="ctr">
              <a:buNone/>
            </a:pPr>
            <a:r>
              <a:rPr lang="en-US" dirty="0">
                <a:latin typeface="Calibri" panose="020F0502020204030204" pitchFamily="34" charset="0"/>
                <a:cs typeface="Calibri" panose="020F0502020204030204" pitchFamily="34" charset="0"/>
              </a:rPr>
              <a:t>“N</a:t>
            </a:r>
            <a:r>
              <a:rPr lang="en-US" sz="1800" dirty="0">
                <a:effectLst/>
                <a:latin typeface="Calibri" panose="020F0502020204030204" pitchFamily="34" charset="0"/>
                <a:ea typeface="Calibri" panose="020F0502020204030204" pitchFamily="34" charset="0"/>
                <a:cs typeface="Calibri" panose="020F0502020204030204" pitchFamily="34" charset="0"/>
              </a:rPr>
              <a:t>o new information can be discovered about a specific individual that is not already true for all individuals in the group.”</a:t>
            </a:r>
            <a:endParaRPr lang="en-US" dirty="0">
              <a:latin typeface="Calibri" panose="020F0502020204030204" pitchFamily="34" charset="0"/>
              <a:cs typeface="Calibri" panose="020F0502020204030204" pitchFamily="34" charset="0"/>
            </a:endParaRPr>
          </a:p>
        </p:txBody>
      </p:sp>
      <p:pic>
        <p:nvPicPr>
          <p:cNvPr id="15" name="Content Placeholder 14">
            <a:extLst>
              <a:ext uri="{FF2B5EF4-FFF2-40B4-BE49-F238E27FC236}">
                <a16:creationId xmlns:a16="http://schemas.microsoft.com/office/drawing/2014/main" id="{55E00E73-5263-48BC-821F-3C0CD6FAD615}"/>
              </a:ext>
            </a:extLst>
          </p:cNvPr>
          <p:cNvPicPr>
            <a:picLocks noGrp="1" noChangeAspect="1"/>
          </p:cNvPicPr>
          <p:nvPr>
            <p:ph sz="half" idx="2"/>
          </p:nvPr>
        </p:nvPicPr>
        <p:blipFill>
          <a:blip r:embed="rId3"/>
          <a:stretch>
            <a:fillRect/>
          </a:stretch>
        </p:blipFill>
        <p:spPr>
          <a:xfrm>
            <a:off x="4724404" y="1820550"/>
            <a:ext cx="3733800" cy="2669097"/>
          </a:xfrm>
          <a:ln>
            <a:solidFill>
              <a:schemeClr val="bg1"/>
            </a:solidFill>
          </a:ln>
        </p:spPr>
      </p:pic>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Javier Salido</a:t>
            </a:r>
            <a:endParaRPr lang="en-US" sz="1400" dirty="0">
              <a:solidFill>
                <a:schemeClr val="tx1"/>
              </a:solidFill>
              <a:latin typeface="+mj-lt"/>
            </a:endParaRPr>
          </a:p>
        </p:txBody>
      </p:sp>
      <p:sp>
        <p:nvSpPr>
          <p:cNvPr id="16" name="Content Placeholder 2">
            <a:extLst>
              <a:ext uri="{FF2B5EF4-FFF2-40B4-BE49-F238E27FC236}">
                <a16:creationId xmlns:a16="http://schemas.microsoft.com/office/drawing/2014/main" id="{AD10FFAC-F1E3-40D8-919D-566E71585921}"/>
              </a:ext>
            </a:extLst>
          </p:cNvPr>
          <p:cNvSpPr txBox="1">
            <a:spLocks/>
          </p:cNvSpPr>
          <p:nvPr/>
        </p:nvSpPr>
        <p:spPr>
          <a:xfrm>
            <a:off x="4724402" y="1416148"/>
            <a:ext cx="3733800" cy="3068518"/>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dirty="0"/>
              <a:t>DP - Proportion Estimation</a:t>
            </a:r>
          </a:p>
        </p:txBody>
      </p:sp>
    </p:spTree>
    <p:extLst>
      <p:ext uri="{BB962C8B-B14F-4D97-AF65-F5344CB8AC3E}">
        <p14:creationId xmlns:p14="http://schemas.microsoft.com/office/powerpoint/2010/main" val="34354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2020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2028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necessary?</a:t>
            </a:r>
          </a:p>
        </p:txBody>
      </p:sp>
      <p:sp>
        <p:nvSpPr>
          <p:cNvPr id="3" name="Content Placeholder 2"/>
          <p:cNvSpPr>
            <a:spLocks noGrp="1"/>
          </p:cNvSpPr>
          <p:nvPr>
            <p:ph sz="half" idx="1"/>
          </p:nvPr>
        </p:nvSpPr>
        <p:spPr/>
        <p:txBody>
          <a:bodyPr/>
          <a:lstStyle/>
          <a:p>
            <a:r>
              <a:rPr lang="en-US" dirty="0"/>
              <a:t>Reconstruction attacks</a:t>
            </a:r>
          </a:p>
          <a:p>
            <a:r>
              <a:rPr lang="en-US" dirty="0"/>
              <a:t>“Fundamental Law of Information Recovery”</a:t>
            </a:r>
          </a:p>
          <a:p>
            <a:pPr marL="0" indent="0">
              <a:buNone/>
            </a:pPr>
            <a:endParaRPr lang="en-US" dirty="0"/>
          </a:p>
          <a:p>
            <a:pPr marL="0" indent="0">
              <a:buNone/>
            </a:pPr>
            <a:r>
              <a:rPr lang="en-US" dirty="0"/>
              <a:t>Famous Examples</a:t>
            </a:r>
          </a:p>
          <a:p>
            <a:r>
              <a:rPr lang="en-US" dirty="0"/>
              <a:t>IMDB &amp; Netflix Datasets: Movie critic de-anonymization</a:t>
            </a:r>
          </a:p>
          <a:p>
            <a:r>
              <a:rPr lang="en-US" dirty="0"/>
              <a:t>Massachusetts Health and Voter Datasets: Private health information de-anonymization</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Javier Salido</a:t>
            </a:r>
            <a:endParaRPr lang="en-US" sz="1400" dirty="0">
              <a:solidFill>
                <a:schemeClr val="tx1"/>
              </a:solidFill>
              <a:latin typeface="+mj-lt"/>
            </a:endParaRPr>
          </a:p>
        </p:txBody>
      </p:sp>
      <p:graphicFrame>
        <p:nvGraphicFramePr>
          <p:cNvPr id="9" name="Table 9">
            <a:extLst>
              <a:ext uri="{FF2B5EF4-FFF2-40B4-BE49-F238E27FC236}">
                <a16:creationId xmlns:a16="http://schemas.microsoft.com/office/drawing/2014/main" id="{19E143EA-F0AE-4194-9059-041D6099E051}"/>
              </a:ext>
            </a:extLst>
          </p:cNvPr>
          <p:cNvGraphicFramePr>
            <a:graphicFrameLocks noGrp="1"/>
          </p:cNvGraphicFramePr>
          <p:nvPr>
            <p:extLst/>
          </p:nvPr>
        </p:nvGraphicFramePr>
        <p:xfrm>
          <a:off x="4724400" y="1352551"/>
          <a:ext cx="3733800" cy="3395285"/>
        </p:xfrm>
        <a:graphic>
          <a:graphicData uri="http://schemas.openxmlformats.org/drawingml/2006/table">
            <a:tbl>
              <a:tblPr firstRow="1" bandRow="1">
                <a:tableStyleId>{5C22544A-7EE6-4342-B048-85BDC9FD1C3A}</a:tableStyleId>
              </a:tblPr>
              <a:tblGrid>
                <a:gridCol w="1244600">
                  <a:extLst>
                    <a:ext uri="{9D8B030D-6E8A-4147-A177-3AD203B41FA5}">
                      <a16:colId xmlns:a16="http://schemas.microsoft.com/office/drawing/2014/main" val="2366467820"/>
                    </a:ext>
                  </a:extLst>
                </a:gridCol>
                <a:gridCol w="1244600">
                  <a:extLst>
                    <a:ext uri="{9D8B030D-6E8A-4147-A177-3AD203B41FA5}">
                      <a16:colId xmlns:a16="http://schemas.microsoft.com/office/drawing/2014/main" val="3505471224"/>
                    </a:ext>
                  </a:extLst>
                </a:gridCol>
                <a:gridCol w="1244600">
                  <a:extLst>
                    <a:ext uri="{9D8B030D-6E8A-4147-A177-3AD203B41FA5}">
                      <a16:colId xmlns:a16="http://schemas.microsoft.com/office/drawing/2014/main" val="4196676922"/>
                    </a:ext>
                  </a:extLst>
                </a:gridCol>
              </a:tblGrid>
              <a:tr h="545544">
                <a:tc>
                  <a:txBody>
                    <a:bodyPr/>
                    <a:lstStyle/>
                    <a:p>
                      <a:r>
                        <a:rPr lang="en-US" sz="1200" dirty="0"/>
                        <a:t>Address</a:t>
                      </a:r>
                    </a:p>
                  </a:txBody>
                  <a:tcPr/>
                </a:tc>
                <a:tc>
                  <a:txBody>
                    <a:bodyPr/>
                    <a:lstStyle/>
                    <a:p>
                      <a:r>
                        <a:rPr lang="en-US" sz="1200" dirty="0"/>
                        <a:t>Annual Income</a:t>
                      </a:r>
                    </a:p>
                  </a:txBody>
                  <a:tcPr/>
                </a:tc>
                <a:tc>
                  <a:txBody>
                    <a:bodyPr/>
                    <a:lstStyle/>
                    <a:p>
                      <a:r>
                        <a:rPr lang="en-US" sz="1200" dirty="0"/>
                        <a:t>Fav. Color</a:t>
                      </a:r>
                    </a:p>
                  </a:txBody>
                  <a:tcPr/>
                </a:tc>
                <a:extLst>
                  <a:ext uri="{0D108BD9-81ED-4DB2-BD59-A6C34878D82A}">
                    <a16:rowId xmlns:a16="http://schemas.microsoft.com/office/drawing/2014/main" val="2395991171"/>
                  </a:ext>
                </a:extLst>
              </a:tr>
              <a:tr h="585832">
                <a:tc>
                  <a:txBody>
                    <a:bodyPr/>
                    <a:lstStyle/>
                    <a:p>
                      <a:r>
                        <a:rPr lang="en-US" sz="1200" dirty="0"/>
                        <a:t>Undersea Pineapple</a:t>
                      </a:r>
                    </a:p>
                  </a:txBody>
                  <a:tcPr/>
                </a:tc>
                <a:tc>
                  <a:txBody>
                    <a:bodyPr/>
                    <a:lstStyle/>
                    <a:p>
                      <a:r>
                        <a:rPr lang="en-US" sz="1200" dirty="0"/>
                        <a:t>$70,402</a:t>
                      </a:r>
                    </a:p>
                  </a:txBody>
                  <a:tcPr/>
                </a:tc>
                <a:tc>
                  <a:txBody>
                    <a:bodyPr/>
                    <a:lstStyle/>
                    <a:p>
                      <a:r>
                        <a:rPr lang="en-US" sz="1200" dirty="0"/>
                        <a:t>Beige</a:t>
                      </a:r>
                    </a:p>
                  </a:txBody>
                  <a:tcPr/>
                </a:tc>
                <a:extLst>
                  <a:ext uri="{0D108BD9-81ED-4DB2-BD59-A6C34878D82A}">
                    <a16:rowId xmlns:a16="http://schemas.microsoft.com/office/drawing/2014/main" val="2849440761"/>
                  </a:ext>
                </a:extLst>
              </a:tr>
              <a:tr h="568762">
                <a:tc>
                  <a:txBody>
                    <a:bodyPr/>
                    <a:lstStyle/>
                    <a:p>
                      <a:r>
                        <a:rPr lang="en-US" sz="1200" dirty="0"/>
                        <a:t>4 Privet Drive</a:t>
                      </a:r>
                    </a:p>
                  </a:txBody>
                  <a:tcPr/>
                </a:tc>
                <a:tc>
                  <a:txBody>
                    <a:bodyPr/>
                    <a:lstStyle/>
                    <a:p>
                      <a:r>
                        <a:rPr lang="en-US" sz="1200" dirty="0"/>
                        <a:t>$0.34</a:t>
                      </a:r>
                    </a:p>
                  </a:txBody>
                  <a:tcPr/>
                </a:tc>
                <a:tc>
                  <a:txBody>
                    <a:bodyPr/>
                    <a:lstStyle/>
                    <a:p>
                      <a:r>
                        <a:rPr lang="en-US" sz="1200" dirty="0"/>
                        <a:t>Red</a:t>
                      </a:r>
                    </a:p>
                  </a:txBody>
                  <a:tcPr/>
                </a:tc>
                <a:extLst>
                  <a:ext uri="{0D108BD9-81ED-4DB2-BD59-A6C34878D82A}">
                    <a16:rowId xmlns:a16="http://schemas.microsoft.com/office/drawing/2014/main" val="3370398453"/>
                  </a:ext>
                </a:extLst>
              </a:tr>
              <a:tr h="604059">
                <a:tc>
                  <a:txBody>
                    <a:bodyPr/>
                    <a:lstStyle/>
                    <a:p>
                      <a:r>
                        <a:rPr lang="en-US" sz="1200" dirty="0"/>
                        <a:t>221B Baker St.</a:t>
                      </a:r>
                    </a:p>
                  </a:txBody>
                  <a:tcPr/>
                </a:tc>
                <a:tc>
                  <a:txBody>
                    <a:bodyPr/>
                    <a:lstStyle/>
                    <a:p>
                      <a:r>
                        <a:rPr lang="en-US" sz="1200" dirty="0"/>
                        <a:t>$61,132</a:t>
                      </a:r>
                    </a:p>
                  </a:txBody>
                  <a:tcPr/>
                </a:tc>
                <a:tc>
                  <a:txBody>
                    <a:bodyPr/>
                    <a:lstStyle/>
                    <a:p>
                      <a:r>
                        <a:rPr lang="en-US" sz="1200" dirty="0"/>
                        <a:t>Pink</a:t>
                      </a:r>
                    </a:p>
                  </a:txBody>
                  <a:tcPr/>
                </a:tc>
                <a:extLst>
                  <a:ext uri="{0D108BD9-81ED-4DB2-BD59-A6C34878D82A}">
                    <a16:rowId xmlns:a16="http://schemas.microsoft.com/office/drawing/2014/main" val="2141054592"/>
                  </a:ext>
                </a:extLst>
              </a:tr>
              <a:tr h="545544">
                <a:tc>
                  <a:txBody>
                    <a:bodyPr/>
                    <a:lstStyle/>
                    <a:p>
                      <a:r>
                        <a:rPr lang="en-US" sz="1200" dirty="0"/>
                        <a:t>Half-Blood Hill</a:t>
                      </a:r>
                    </a:p>
                  </a:txBody>
                  <a:tcPr/>
                </a:tc>
                <a:tc>
                  <a:txBody>
                    <a:bodyPr/>
                    <a:lstStyle/>
                    <a:p>
                      <a:r>
                        <a:rPr lang="en-US" sz="1200" dirty="0"/>
                        <a:t>$10,210</a:t>
                      </a:r>
                    </a:p>
                  </a:txBody>
                  <a:tcPr/>
                </a:tc>
                <a:tc>
                  <a:txBody>
                    <a:bodyPr/>
                    <a:lstStyle/>
                    <a:p>
                      <a:r>
                        <a:rPr lang="en-US" sz="1200" dirty="0"/>
                        <a:t>Blue</a:t>
                      </a:r>
                    </a:p>
                  </a:txBody>
                  <a:tcPr/>
                </a:tc>
                <a:extLst>
                  <a:ext uri="{0D108BD9-81ED-4DB2-BD59-A6C34878D82A}">
                    <a16:rowId xmlns:a16="http://schemas.microsoft.com/office/drawing/2014/main" val="311590737"/>
                  </a:ext>
                </a:extLst>
              </a:tr>
              <a:tr h="545544">
                <a:tc>
                  <a:txBody>
                    <a:bodyPr/>
                    <a:lstStyle/>
                    <a:p>
                      <a:r>
                        <a:rPr lang="en-US" sz="1200" dirty="0" err="1"/>
                        <a:t>Waystone</a:t>
                      </a:r>
                      <a:r>
                        <a:rPr lang="en-US" sz="1200" dirty="0"/>
                        <a:t> Inn</a:t>
                      </a:r>
                    </a:p>
                  </a:txBody>
                  <a:tcPr/>
                </a:tc>
                <a:tc>
                  <a:txBody>
                    <a:bodyPr/>
                    <a:lstStyle/>
                    <a:p>
                      <a:r>
                        <a:rPr lang="en-US" sz="1200" dirty="0"/>
                        <a:t>$16,372</a:t>
                      </a:r>
                    </a:p>
                  </a:txBody>
                  <a:tcPr/>
                </a:tc>
                <a:tc>
                  <a:txBody>
                    <a:bodyPr/>
                    <a:lstStyle/>
                    <a:p>
                      <a:r>
                        <a:rPr lang="en-US" sz="1200" dirty="0"/>
                        <a:t>Black</a:t>
                      </a:r>
                    </a:p>
                  </a:txBody>
                  <a:tcPr/>
                </a:tc>
                <a:extLst>
                  <a:ext uri="{0D108BD9-81ED-4DB2-BD59-A6C34878D82A}">
                    <a16:rowId xmlns:a16="http://schemas.microsoft.com/office/drawing/2014/main" val="871531717"/>
                  </a:ext>
                </a:extLst>
              </a:tr>
            </a:tbl>
          </a:graphicData>
        </a:graphic>
      </p:graphicFrame>
    </p:spTree>
    <p:extLst>
      <p:ext uri="{BB962C8B-B14F-4D97-AF65-F5344CB8AC3E}">
        <p14:creationId xmlns:p14="http://schemas.microsoft.com/office/powerpoint/2010/main" val="3210949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I Care?</a:t>
            </a:r>
          </a:p>
        </p:txBody>
      </p:sp>
      <p:sp>
        <p:nvSpPr>
          <p:cNvPr id="3" name="Content Placeholder 2"/>
          <p:cNvSpPr>
            <a:spLocks noGrp="1"/>
          </p:cNvSpPr>
          <p:nvPr>
            <p:ph sz="half" idx="1"/>
          </p:nvPr>
        </p:nvSpPr>
        <p:spPr/>
        <p:txBody>
          <a:bodyPr/>
          <a:lstStyle/>
          <a:p>
            <a:r>
              <a:rPr lang="en-US" sz="2000" dirty="0"/>
              <a:t>There is some debate:</a:t>
            </a:r>
          </a:p>
          <a:p>
            <a:pPr lvl="1"/>
            <a:r>
              <a:rPr lang="en-US" sz="1700" dirty="0"/>
              <a:t>Adding noise destroys other information</a:t>
            </a:r>
          </a:p>
          <a:p>
            <a:r>
              <a:rPr lang="en-US" sz="2000" dirty="0"/>
              <a:t>Laws lag behind technology</a:t>
            </a:r>
          </a:p>
          <a:p>
            <a:r>
              <a:rPr lang="en-US" sz="2000" dirty="0"/>
              <a:t>WE NEED DATA</a:t>
            </a:r>
          </a:p>
          <a:p>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endParaRPr lang="en-US" dirty="0"/>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Javier Salido</a:t>
            </a:r>
            <a:endParaRPr lang="en-US" sz="1400" dirty="0">
              <a:solidFill>
                <a:schemeClr val="tx1"/>
              </a:solidFill>
              <a:latin typeface="+mj-lt"/>
            </a:endParaRPr>
          </a:p>
        </p:txBody>
      </p:sp>
      <p:pic>
        <p:nvPicPr>
          <p:cNvPr id="12" name="Picture 11">
            <a:extLst>
              <a:ext uri="{FF2B5EF4-FFF2-40B4-BE49-F238E27FC236}">
                <a16:creationId xmlns:a16="http://schemas.microsoft.com/office/drawing/2014/main" id="{E93FE514-BD92-475A-B851-F2B73C148035}"/>
              </a:ext>
            </a:extLst>
          </p:cNvPr>
          <p:cNvPicPr>
            <a:picLocks noChangeAspect="1"/>
          </p:cNvPicPr>
          <p:nvPr/>
        </p:nvPicPr>
        <p:blipFill>
          <a:blip r:embed="rId3"/>
          <a:stretch>
            <a:fillRect/>
          </a:stretch>
        </p:blipFill>
        <p:spPr>
          <a:xfrm>
            <a:off x="4617720" y="1169530"/>
            <a:ext cx="3947160" cy="3535821"/>
          </a:xfrm>
          <a:prstGeom prst="rect">
            <a:avLst/>
          </a:prstGeom>
        </p:spPr>
      </p:pic>
    </p:spTree>
    <p:extLst>
      <p:ext uri="{BB962C8B-B14F-4D97-AF65-F5344CB8AC3E}">
        <p14:creationId xmlns:p14="http://schemas.microsoft.com/office/powerpoint/2010/main" val="3564155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0"/>
            <a:ext cx="7772400" cy="3360127"/>
          </a:xfrm>
        </p:spPr>
        <p:txBody>
          <a:bodyPr lIns="91440">
            <a:normAutofit fontScale="92500"/>
          </a:bodyPr>
          <a:lstStyle/>
          <a:p>
            <a:pPr marL="0" marR="0" lvl="0" indent="0">
              <a:lnSpc>
                <a:spcPct val="150000"/>
              </a:lnSpc>
              <a:spcBef>
                <a:spcPts val="0"/>
              </a:spcBef>
              <a:spcAft>
                <a:spcPts val="0"/>
              </a:spcAft>
              <a:buNone/>
            </a:pPr>
            <a:r>
              <a:rPr lang="en-US" sz="900" dirty="0">
                <a:latin typeface="Calibri" panose="020F0502020204030204" pitchFamily="34" charset="0"/>
                <a:cs typeface="Calibri" panose="020F0502020204030204" pitchFamily="34" charset="0"/>
              </a:rPr>
              <a:t>[1] </a:t>
            </a:r>
            <a:r>
              <a:rPr lang="en-US" sz="900" dirty="0">
                <a:effectLst/>
                <a:latin typeface="Calibri" panose="020F0502020204030204" pitchFamily="34" charset="0"/>
                <a:ea typeface="Calibri" panose="020F0502020204030204" pitchFamily="34" charset="0"/>
                <a:cs typeface="Calibri" panose="020F0502020204030204" pitchFamily="34" charset="0"/>
              </a:rPr>
              <a:t>Abowd, John M.. Washington Statistical Society Julius </a:t>
            </a:r>
            <a:r>
              <a:rPr lang="en-US" sz="900" dirty="0" err="1">
                <a:effectLst/>
                <a:latin typeface="Calibri" panose="020F0502020204030204" pitchFamily="34" charset="0"/>
                <a:ea typeface="Calibri" panose="020F0502020204030204" pitchFamily="34" charset="0"/>
                <a:cs typeface="Calibri" panose="020F0502020204030204" pitchFamily="34" charset="0"/>
              </a:rPr>
              <a:t>Shiskin</a:t>
            </a:r>
            <a:r>
              <a:rPr lang="en-US" sz="900" dirty="0">
                <a:effectLst/>
                <a:latin typeface="Calibri" panose="020F0502020204030204" pitchFamily="34" charset="0"/>
                <a:ea typeface="Calibri" panose="020F0502020204030204" pitchFamily="34" charset="0"/>
                <a:cs typeface="Calibri" panose="020F0502020204030204" pitchFamily="34" charset="0"/>
              </a:rPr>
              <a:t> Memorial Award Seminar: </a:t>
            </a:r>
            <a:r>
              <a:rPr lang="en-US" sz="900" i="1" dirty="0">
                <a:effectLst/>
                <a:latin typeface="Calibri" panose="020F0502020204030204" pitchFamily="34" charset="0"/>
                <a:ea typeface="Calibri" panose="020F0502020204030204" pitchFamily="34" charset="0"/>
                <a:cs typeface="Calibri" panose="020F0502020204030204" pitchFamily="34" charset="0"/>
              </a:rPr>
              <a:t>How Will Statistical Agencies Operate When All Data Are Private?</a:t>
            </a:r>
            <a:r>
              <a:rPr lang="en-US" sz="900" dirty="0">
                <a:effectLst/>
                <a:latin typeface="Calibri" panose="020F0502020204030204" pitchFamily="34" charset="0"/>
                <a:ea typeface="Calibri" panose="020F0502020204030204" pitchFamily="34" charset="0"/>
                <a:cs typeface="Calibri" panose="020F0502020204030204" pitchFamily="34" charset="0"/>
              </a:rPr>
              <a:t>, (2016). </a:t>
            </a:r>
            <a:r>
              <a:rPr lang="en-US" sz="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https://www2.census.gov/cac/sac/meetings/2016-09/2016-abowd_2.pdf</a:t>
            </a:r>
            <a:r>
              <a:rPr lang="en-US" sz="900" dirty="0">
                <a:effectLst/>
                <a:latin typeface="Calibri" panose="020F0502020204030204" pitchFamily="34" charset="0"/>
                <a:ea typeface="Calibri" panose="020F0502020204030204" pitchFamily="34" charset="0"/>
                <a:cs typeface="Calibri" panose="020F0502020204030204" pitchFamily="34" charset="0"/>
              </a:rPr>
              <a:t>, April 2</a:t>
            </a:r>
            <a:r>
              <a:rPr lang="en-US" sz="90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900" dirty="0">
                <a:effectLst/>
                <a:latin typeface="Calibri" panose="020F0502020204030204" pitchFamily="34" charset="0"/>
                <a:ea typeface="Calibri" panose="020F0502020204030204" pitchFamily="34" charset="0"/>
                <a:cs typeface="Calibri" panose="020F0502020204030204" pitchFamily="34" charset="0"/>
              </a:rPr>
              <a:t>, 2021.</a:t>
            </a:r>
          </a:p>
          <a:p>
            <a:pPr marL="0" marR="0" lvl="0" indent="0">
              <a:lnSpc>
                <a:spcPct val="150000"/>
              </a:lnSpc>
              <a:spcBef>
                <a:spcPts val="0"/>
              </a:spcBef>
              <a:spcAft>
                <a:spcPts val="0"/>
              </a:spcAft>
              <a:buNone/>
            </a:pPr>
            <a:r>
              <a:rPr lang="en-US" sz="900" dirty="0">
                <a:effectLst/>
                <a:latin typeface="Calibri" panose="020F0502020204030204" pitchFamily="34" charset="0"/>
                <a:ea typeface="Calibri" panose="020F0502020204030204" pitchFamily="34" charset="0"/>
                <a:cs typeface="Calibri" panose="020F0502020204030204" pitchFamily="34" charset="0"/>
              </a:rPr>
              <a:t>[2] </a:t>
            </a:r>
            <a:r>
              <a:rPr lang="en-US" sz="900" dirty="0" err="1">
                <a:effectLst/>
                <a:latin typeface="Calibri" panose="020F0502020204030204" pitchFamily="34" charset="0"/>
                <a:ea typeface="Calibri" panose="020F0502020204030204" pitchFamily="34" charset="0"/>
                <a:cs typeface="Calibri" panose="020F0502020204030204" pitchFamily="34" charset="0"/>
              </a:rPr>
              <a:t>Auxier</a:t>
            </a:r>
            <a:r>
              <a:rPr lang="en-US" sz="900" dirty="0">
                <a:effectLst/>
                <a:latin typeface="Calibri" panose="020F0502020204030204" pitchFamily="34" charset="0"/>
                <a:ea typeface="Calibri" panose="020F0502020204030204" pitchFamily="34" charset="0"/>
                <a:cs typeface="Calibri" panose="020F0502020204030204" pitchFamily="34" charset="0"/>
              </a:rPr>
              <a:t>, Brooke. Rainie, Lee. Anderson, Monica. Perrin, Andrew. Kumar, Madhu. Turner, Erica. (Pew Research Center, 2019). </a:t>
            </a:r>
            <a:r>
              <a:rPr lang="en-US" sz="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https://www.pewresearch.org/internet/2019/11/15/americans-and-privacy-concerned-confused-and-feeling-lack-of-control-over-their-personal-information/</a:t>
            </a:r>
            <a:r>
              <a:rPr lang="en-US" sz="900" dirty="0">
                <a:effectLst/>
                <a:latin typeface="Calibri" panose="020F0502020204030204" pitchFamily="34" charset="0"/>
                <a:ea typeface="Calibri" panose="020F0502020204030204" pitchFamily="34" charset="0"/>
                <a:cs typeface="Calibri" panose="020F0502020204030204" pitchFamily="34" charset="0"/>
              </a:rPr>
              <a:t>, April 2</a:t>
            </a:r>
            <a:r>
              <a:rPr lang="en-US" sz="90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900" dirty="0">
                <a:effectLst/>
                <a:latin typeface="Calibri" panose="020F0502020204030204" pitchFamily="34" charset="0"/>
                <a:ea typeface="Calibri" panose="020F0502020204030204" pitchFamily="34" charset="0"/>
                <a:cs typeface="Calibri" panose="020F0502020204030204" pitchFamily="34" charset="0"/>
              </a:rPr>
              <a:t>, 2021.</a:t>
            </a:r>
          </a:p>
          <a:p>
            <a:pPr marL="0" marR="0" lvl="0" indent="0">
              <a:lnSpc>
                <a:spcPct val="150000"/>
              </a:lnSpc>
              <a:spcBef>
                <a:spcPts val="0"/>
              </a:spcBef>
              <a:spcAft>
                <a:spcPts val="0"/>
              </a:spcAft>
              <a:buNone/>
            </a:pPr>
            <a:r>
              <a:rPr lang="en-US" sz="900" dirty="0">
                <a:latin typeface="Calibri" panose="020F0502020204030204" pitchFamily="34" charset="0"/>
                <a:ea typeface="Calibri" panose="020F0502020204030204" pitchFamily="34" charset="0"/>
                <a:cs typeface="Calibri" panose="020F0502020204030204" pitchFamily="34" charset="0"/>
              </a:rPr>
              <a:t>[3] Braun, Andrew. (</a:t>
            </a:r>
            <a:r>
              <a:rPr lang="en-US" sz="900" dirty="0" err="1">
                <a:latin typeface="Calibri" panose="020F0502020204030204" pitchFamily="34" charset="0"/>
                <a:ea typeface="Calibri" panose="020F0502020204030204" pitchFamily="34" charset="0"/>
                <a:cs typeface="Calibri" panose="020F0502020204030204" pitchFamily="34" charset="0"/>
              </a:rPr>
              <a:t>Uqnic</a:t>
            </a:r>
            <a:r>
              <a:rPr lang="en-US" sz="900" dirty="0">
                <a:latin typeface="Calibri" panose="020F0502020204030204" pitchFamily="34" charset="0"/>
                <a:ea typeface="Calibri" panose="020F0502020204030204" pitchFamily="34" charset="0"/>
                <a:cs typeface="Calibri" panose="020F0502020204030204" pitchFamily="34" charset="0"/>
              </a:rPr>
              <a:t> Network Pte Ltd., March 20, 2020) </a:t>
            </a:r>
            <a:r>
              <a:rPr lang="en-US" sz="900" dirty="0">
                <a:latin typeface="Calibri" panose="020F0502020204030204" pitchFamily="34" charset="0"/>
                <a:ea typeface="Calibri" panose="020F0502020204030204" pitchFamily="34" charset="0"/>
                <a:cs typeface="Calibri" panose="020F0502020204030204" pitchFamily="34" charset="0"/>
                <a:hlinkClick r:id="rId4"/>
              </a:rPr>
              <a:t>https://www.maketecheasier.com/differential-privacy-keeping-data-useful-confidential/</a:t>
            </a:r>
            <a:r>
              <a:rPr lang="en-US" sz="900" dirty="0">
                <a:latin typeface="Calibri" panose="020F0502020204030204" pitchFamily="34" charset="0"/>
                <a:ea typeface="Calibri" panose="020F0502020204030204" pitchFamily="34" charset="0"/>
                <a:cs typeface="Calibri" panose="020F0502020204030204" pitchFamily="34" charset="0"/>
              </a:rPr>
              <a:t>, April 10</a:t>
            </a:r>
            <a:r>
              <a:rPr lang="en-US" sz="900" baseline="30000" dirty="0">
                <a:latin typeface="Calibri" panose="020F0502020204030204" pitchFamily="34" charset="0"/>
                <a:ea typeface="Calibri" panose="020F0502020204030204" pitchFamily="34" charset="0"/>
                <a:cs typeface="Calibri" panose="020F0502020204030204" pitchFamily="34" charset="0"/>
              </a:rPr>
              <a:t>th</a:t>
            </a:r>
            <a:r>
              <a:rPr lang="en-US" sz="900" dirty="0">
                <a:latin typeface="Calibri" panose="020F0502020204030204" pitchFamily="34" charset="0"/>
                <a:ea typeface="Calibri" panose="020F0502020204030204" pitchFamily="34" charset="0"/>
                <a:cs typeface="Calibri" panose="020F0502020204030204" pitchFamily="34" charset="0"/>
              </a:rPr>
              <a:t>, 2021.</a:t>
            </a:r>
            <a:r>
              <a:rPr lang="en-US" sz="9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nSpc>
                <a:spcPct val="150000"/>
              </a:lnSpc>
              <a:spcBef>
                <a:spcPts val="0"/>
              </a:spcBef>
              <a:spcAft>
                <a:spcPts val="0"/>
              </a:spcAft>
              <a:buNone/>
            </a:pPr>
            <a:r>
              <a:rPr lang="en-US" sz="900" dirty="0">
                <a:effectLst/>
                <a:latin typeface="Calibri" panose="020F0502020204030204" pitchFamily="34" charset="0"/>
                <a:ea typeface="Calibri" panose="020F0502020204030204" pitchFamily="34" charset="0"/>
                <a:cs typeface="Calibri" panose="020F0502020204030204" pitchFamily="34" charset="0"/>
              </a:rPr>
              <a:t>[4] </a:t>
            </a:r>
            <a:r>
              <a:rPr lang="en-US" sz="900" dirty="0" err="1">
                <a:effectLst/>
                <a:latin typeface="Calibri" panose="020F0502020204030204" pitchFamily="34" charset="0"/>
                <a:ea typeface="Calibri" panose="020F0502020204030204" pitchFamily="34" charset="0"/>
                <a:cs typeface="Calibri" panose="020F0502020204030204" pitchFamily="34" charset="0"/>
              </a:rPr>
              <a:t>Czajka</a:t>
            </a:r>
            <a:r>
              <a:rPr lang="en-US" sz="900" dirty="0">
                <a:effectLst/>
                <a:latin typeface="Calibri" panose="020F0502020204030204" pitchFamily="34" charset="0"/>
                <a:ea typeface="Calibri" panose="020F0502020204030204" pitchFamily="34" charset="0"/>
                <a:cs typeface="Calibri" panose="020F0502020204030204" pitchFamily="34" charset="0"/>
              </a:rPr>
              <a:t>, John. Schneider, Craig. </a:t>
            </a:r>
            <a:r>
              <a:rPr lang="en-US" sz="900" dirty="0" err="1">
                <a:effectLst/>
                <a:latin typeface="Calibri" panose="020F0502020204030204" pitchFamily="34" charset="0"/>
                <a:ea typeface="Calibri" panose="020F0502020204030204" pitchFamily="34" charset="0"/>
                <a:cs typeface="Calibri" panose="020F0502020204030204" pitchFamily="34" charset="0"/>
              </a:rPr>
              <a:t>Sukasih</a:t>
            </a:r>
            <a:r>
              <a:rPr lang="en-US" sz="900" dirty="0">
                <a:effectLst/>
                <a:latin typeface="Calibri" panose="020F0502020204030204" pitchFamily="34" charset="0"/>
                <a:ea typeface="Calibri" panose="020F0502020204030204" pitchFamily="34" charset="0"/>
                <a:cs typeface="Calibri" panose="020F0502020204030204" pitchFamily="34" charset="0"/>
              </a:rPr>
              <a:t>, </a:t>
            </a:r>
            <a:r>
              <a:rPr lang="en-US" sz="900" dirty="0" err="1">
                <a:effectLst/>
                <a:latin typeface="Calibri" panose="020F0502020204030204" pitchFamily="34" charset="0"/>
                <a:ea typeface="Calibri" panose="020F0502020204030204" pitchFamily="34" charset="0"/>
                <a:cs typeface="Calibri" panose="020F0502020204030204" pitchFamily="34" charset="0"/>
              </a:rPr>
              <a:t>Amang</a:t>
            </a:r>
            <a:r>
              <a:rPr lang="en-US" sz="900" dirty="0">
                <a:effectLst/>
                <a:latin typeface="Calibri" panose="020F0502020204030204" pitchFamily="34" charset="0"/>
                <a:ea typeface="Calibri" panose="020F0502020204030204" pitchFamily="34" charset="0"/>
                <a:cs typeface="Calibri" panose="020F0502020204030204" pitchFamily="34" charset="0"/>
              </a:rPr>
              <a:t>. Collins, Kevin. Minimizing Disclosure Risk in HHS Open Data Initiatives (Mathematica Policy Research, 2014). </a:t>
            </a:r>
            <a:r>
              <a:rPr lang="en-US" sz="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aspe.hhs.gov/report/minimizing-disclosure-risk-hhs-open-data-initiatives/re-identification-individuals-data-released-public#:~:text=The%20most%20famous%20re-identification%2C%20which%20predated%20the%20HIPAA,employees%20discharged%20from%20hospitals%20%28Cavoukian%20and%20Castro%202014%29</a:t>
            </a:r>
            <a:r>
              <a:rPr lang="en-US" sz="900" dirty="0">
                <a:effectLst/>
                <a:latin typeface="Calibri" panose="020F0502020204030204" pitchFamily="34" charset="0"/>
                <a:ea typeface="Calibri" panose="020F0502020204030204" pitchFamily="34" charset="0"/>
                <a:cs typeface="Calibri" panose="020F0502020204030204" pitchFamily="34" charset="0"/>
              </a:rPr>
              <a:t>, April 2</a:t>
            </a:r>
            <a:r>
              <a:rPr lang="en-US" sz="90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900" dirty="0">
                <a:effectLst/>
                <a:latin typeface="Calibri" panose="020F0502020204030204" pitchFamily="34" charset="0"/>
                <a:ea typeface="Calibri" panose="020F0502020204030204" pitchFamily="34" charset="0"/>
                <a:cs typeface="Calibri" panose="020F0502020204030204" pitchFamily="34" charset="0"/>
              </a:rPr>
              <a:t>, 2021 </a:t>
            </a:r>
          </a:p>
          <a:p>
            <a:pPr marL="0" marR="0" lvl="0" indent="0">
              <a:lnSpc>
                <a:spcPct val="150000"/>
              </a:lnSpc>
              <a:spcBef>
                <a:spcPts val="0"/>
              </a:spcBef>
              <a:spcAft>
                <a:spcPts val="0"/>
              </a:spcAft>
              <a:buNone/>
            </a:pPr>
            <a:r>
              <a:rPr lang="en-US" sz="900" dirty="0">
                <a:effectLst/>
                <a:latin typeface="Calibri" panose="020F0502020204030204" pitchFamily="34" charset="0"/>
                <a:ea typeface="Calibri" panose="020F0502020204030204" pitchFamily="34" charset="0"/>
                <a:cs typeface="Calibri" panose="020F0502020204030204" pitchFamily="34" charset="0"/>
              </a:rPr>
              <a:t>[5] </a:t>
            </a:r>
            <a:r>
              <a:rPr lang="en-US" sz="900" dirty="0" err="1">
                <a:effectLst/>
                <a:latin typeface="Calibri" panose="020F0502020204030204" pitchFamily="34" charset="0"/>
                <a:ea typeface="Calibri" panose="020F0502020204030204" pitchFamily="34" charset="0"/>
                <a:cs typeface="Calibri" panose="020F0502020204030204" pitchFamily="34" charset="0"/>
              </a:rPr>
              <a:t>Dwork</a:t>
            </a:r>
            <a:r>
              <a:rPr lang="en-US" sz="900" dirty="0">
                <a:effectLst/>
                <a:latin typeface="Calibri" panose="020F0502020204030204" pitchFamily="34" charset="0"/>
                <a:ea typeface="Calibri" panose="020F0502020204030204" pitchFamily="34" charset="0"/>
                <a:cs typeface="Calibri" panose="020F0502020204030204" pitchFamily="34" charset="0"/>
              </a:rPr>
              <a:t>, Cynthia. Roth, Aaron. The Algorithmic Foundations of Differential Privacy, (Foundations and Trends® in Theoretical Computer Science Vol. 9, Nos. 3–4 , 2014), </a:t>
            </a:r>
            <a:r>
              <a:rPr lang="en-US" sz="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https://www.cis.upenn.edu/~aaroth/Papers/privacybook.pdf</a:t>
            </a:r>
            <a:r>
              <a:rPr lang="en-US" sz="900" dirty="0">
                <a:effectLst/>
                <a:latin typeface="Calibri" panose="020F0502020204030204" pitchFamily="34" charset="0"/>
                <a:ea typeface="Calibri" panose="020F0502020204030204" pitchFamily="34" charset="0"/>
                <a:cs typeface="Calibri" panose="020F0502020204030204" pitchFamily="34" charset="0"/>
              </a:rPr>
              <a:t>, April 2</a:t>
            </a:r>
            <a:r>
              <a:rPr lang="en-US" sz="90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900" dirty="0">
                <a:effectLst/>
                <a:latin typeface="Calibri" panose="020F0502020204030204" pitchFamily="34" charset="0"/>
                <a:ea typeface="Calibri" panose="020F0502020204030204" pitchFamily="34" charset="0"/>
                <a:cs typeface="Calibri" panose="020F0502020204030204" pitchFamily="34" charset="0"/>
              </a:rPr>
              <a:t>, 2021.</a:t>
            </a:r>
          </a:p>
          <a:p>
            <a:pPr marL="0" marR="0" lvl="0" indent="0">
              <a:lnSpc>
                <a:spcPct val="150000"/>
              </a:lnSpc>
              <a:spcBef>
                <a:spcPts val="0"/>
              </a:spcBef>
              <a:spcAft>
                <a:spcPts val="0"/>
              </a:spcAft>
              <a:buNone/>
            </a:pPr>
            <a:r>
              <a:rPr lang="en-US" sz="900" dirty="0">
                <a:latin typeface="Calibri" panose="020F0502020204030204" pitchFamily="34" charset="0"/>
                <a:ea typeface="Calibri" panose="020F0502020204030204" pitchFamily="34" charset="0"/>
                <a:cs typeface="Calibri" panose="020F0502020204030204" pitchFamily="34" charset="0"/>
              </a:rPr>
              <a:t>[6] </a:t>
            </a:r>
            <a:r>
              <a:rPr lang="en-US" sz="900" dirty="0" err="1">
                <a:effectLst/>
                <a:latin typeface="Calibri" panose="020F0502020204030204" pitchFamily="34" charset="0"/>
                <a:ea typeface="Calibri" panose="020F0502020204030204" pitchFamily="34" charset="0"/>
                <a:cs typeface="Calibri" panose="020F0502020204030204" pitchFamily="34" charset="0"/>
              </a:rPr>
              <a:t>Riccardi</a:t>
            </a:r>
            <a:r>
              <a:rPr lang="en-US" sz="900" dirty="0">
                <a:effectLst/>
                <a:latin typeface="Calibri" panose="020F0502020204030204" pitchFamily="34" charset="0"/>
                <a:ea typeface="Calibri" panose="020F0502020204030204" pitchFamily="34" charset="0"/>
                <a:cs typeface="Calibri" panose="020F0502020204030204" pitchFamily="34" charset="0"/>
              </a:rPr>
              <a:t>, Nicholas. Schneider, Mike. Alabama sues to stop redistricting delay, privacy initiative. (Associated Press, March 10, 2021). </a:t>
            </a:r>
            <a:r>
              <a:rPr lang="en-US" sz="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https://apnews.com/article/alabama-redistricting-lawsuits-census-2020-courts-9627c66d67629942d2f961bf781f4309</a:t>
            </a:r>
            <a:r>
              <a:rPr lang="en-US" sz="900" dirty="0">
                <a:effectLst/>
                <a:latin typeface="Calibri" panose="020F0502020204030204" pitchFamily="34" charset="0"/>
                <a:ea typeface="Calibri" panose="020F0502020204030204" pitchFamily="34" charset="0"/>
                <a:cs typeface="Calibri" panose="020F0502020204030204" pitchFamily="34" charset="0"/>
              </a:rPr>
              <a:t>, April 2</a:t>
            </a:r>
            <a:r>
              <a:rPr lang="en-US" sz="90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900" dirty="0">
                <a:effectLst/>
                <a:latin typeface="Calibri" panose="020F0502020204030204" pitchFamily="34" charset="0"/>
                <a:ea typeface="Calibri" panose="020F0502020204030204" pitchFamily="34" charset="0"/>
                <a:cs typeface="Calibri" panose="020F0502020204030204" pitchFamily="34" charset="0"/>
              </a:rPr>
              <a:t>, 2021.</a:t>
            </a:r>
          </a:p>
          <a:p>
            <a:pPr marL="0" marR="0" lvl="0" indent="0">
              <a:lnSpc>
                <a:spcPct val="150000"/>
              </a:lnSpc>
              <a:spcBef>
                <a:spcPts val="0"/>
              </a:spcBef>
              <a:spcAft>
                <a:spcPts val="0"/>
              </a:spcAft>
              <a:buNone/>
            </a:pPr>
            <a:r>
              <a:rPr lang="en-US" sz="900" dirty="0">
                <a:effectLst/>
                <a:latin typeface="Calibri" panose="020F0502020204030204" pitchFamily="34" charset="0"/>
                <a:ea typeface="Calibri" panose="020F0502020204030204" pitchFamily="34" charset="0"/>
                <a:cs typeface="Calibri" panose="020F0502020204030204" pitchFamily="34" charset="0"/>
              </a:rPr>
              <a:t>[7] Sweeney, Latanya. Simple demographics often identify people uniquely. </a:t>
            </a:r>
            <a:r>
              <a:rPr lang="en-US" sz="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8"/>
              </a:rPr>
              <a:t>https://dataprivacylab.org/projects/identifiability/index.html</a:t>
            </a:r>
            <a:r>
              <a:rPr lang="en-US" sz="900" dirty="0">
                <a:effectLst/>
                <a:latin typeface="Calibri" panose="020F0502020204030204" pitchFamily="34" charset="0"/>
                <a:ea typeface="Calibri" panose="020F0502020204030204" pitchFamily="34" charset="0"/>
                <a:cs typeface="Calibri" panose="020F0502020204030204" pitchFamily="34" charset="0"/>
              </a:rPr>
              <a:t>, April 2</a:t>
            </a:r>
            <a:r>
              <a:rPr lang="en-US" sz="90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900" dirty="0">
                <a:effectLst/>
                <a:latin typeface="Calibri" panose="020F0502020204030204" pitchFamily="34" charset="0"/>
                <a:ea typeface="Calibri" panose="020F0502020204030204" pitchFamily="34" charset="0"/>
                <a:cs typeface="Calibri" panose="020F0502020204030204" pitchFamily="34" charset="0"/>
              </a:rPr>
              <a:t>, 2021.</a:t>
            </a:r>
          </a:p>
          <a:p>
            <a:pPr marL="0" marR="0" lvl="0" indent="0">
              <a:lnSpc>
                <a:spcPct val="150000"/>
              </a:lnSpc>
              <a:spcBef>
                <a:spcPts val="0"/>
              </a:spcBef>
              <a:spcAft>
                <a:spcPts val="0"/>
              </a:spcAft>
              <a:buNone/>
            </a:pPr>
            <a:r>
              <a:rPr lang="en-US" sz="900" dirty="0">
                <a:effectLst/>
                <a:latin typeface="Calibri" panose="020F0502020204030204" pitchFamily="34" charset="0"/>
                <a:ea typeface="Calibri" panose="020F0502020204030204" pitchFamily="34" charset="0"/>
                <a:cs typeface="Calibri" panose="020F0502020204030204" pitchFamily="34" charset="0"/>
              </a:rPr>
              <a:t>[8] National Conference of State Legislatures. Differential Privacy for Census Data Explained. (NCLS, 2021). </a:t>
            </a:r>
            <a:r>
              <a:rPr lang="en-US" sz="9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9"/>
              </a:rPr>
              <a:t>https://www.ncsl.org/research/redistricting/differential-privacy-for-census-data-explained.aspx</a:t>
            </a:r>
            <a:r>
              <a:rPr lang="en-US" sz="900" dirty="0">
                <a:effectLst/>
                <a:latin typeface="Calibri" panose="020F0502020204030204" pitchFamily="34" charset="0"/>
                <a:ea typeface="Calibri" panose="020F0502020204030204" pitchFamily="34" charset="0"/>
                <a:cs typeface="Calibri" panose="020F0502020204030204" pitchFamily="34" charset="0"/>
              </a:rPr>
              <a:t>, April 2</a:t>
            </a:r>
            <a:r>
              <a:rPr lang="en-US" sz="900" baseline="30000" dirty="0">
                <a:effectLst/>
                <a:latin typeface="Calibri" panose="020F0502020204030204" pitchFamily="34" charset="0"/>
                <a:ea typeface="Calibri" panose="020F0502020204030204" pitchFamily="34" charset="0"/>
                <a:cs typeface="Calibri" panose="020F0502020204030204" pitchFamily="34" charset="0"/>
              </a:rPr>
              <a:t>nd</a:t>
            </a:r>
            <a:r>
              <a:rPr lang="en-US" sz="900" dirty="0">
                <a:effectLst/>
                <a:latin typeface="Calibri" panose="020F0502020204030204" pitchFamily="34" charset="0"/>
                <a:ea typeface="Calibri" panose="020F0502020204030204" pitchFamily="34" charset="0"/>
                <a:cs typeface="Calibri" panose="020F0502020204030204" pitchFamily="34" charset="0"/>
              </a:rPr>
              <a:t>, 2021</a:t>
            </a:r>
          </a:p>
          <a:p>
            <a:pPr marL="0" marR="0" lvl="0" indent="0">
              <a:lnSpc>
                <a:spcPct val="150000"/>
              </a:lnSpc>
              <a:spcBef>
                <a:spcPts val="0"/>
              </a:spcBef>
              <a:spcAft>
                <a:spcPts val="0"/>
              </a:spcAft>
              <a:buNone/>
            </a:pPr>
            <a:r>
              <a:rPr lang="en-US" sz="900" dirty="0">
                <a:effectLst/>
                <a:latin typeface="Calibri" panose="020F0502020204030204" pitchFamily="34" charset="0"/>
                <a:ea typeface="Calibri" panose="020F0502020204030204" pitchFamily="34" charset="0"/>
                <a:cs typeface="Calibri" panose="020F0502020204030204" pitchFamily="34" charset="0"/>
              </a:rPr>
              <a:t>[9] Salido, Javier. Differential Privacy for Everyone. (Microsoft Corp., 2012). </a:t>
            </a:r>
            <a:r>
              <a:rPr lang="en-US" sz="900" dirty="0">
                <a:latin typeface="Calibri" panose="020F0502020204030204" pitchFamily="34" charset="0"/>
                <a:ea typeface="Calibri" panose="020F0502020204030204" pitchFamily="34" charset="0"/>
                <a:cs typeface="Calibri" panose="020F0502020204030204" pitchFamily="34" charset="0"/>
              </a:rPr>
              <a:t>Link found here: </a:t>
            </a:r>
            <a:r>
              <a:rPr lang="en-US" sz="900" dirty="0">
                <a:latin typeface="Calibri" panose="020F0502020204030204" pitchFamily="34" charset="0"/>
                <a:ea typeface="Calibri" panose="020F0502020204030204" pitchFamily="34" charset="0"/>
                <a:cs typeface="Calibri" panose="020F0502020204030204" pitchFamily="34" charset="0"/>
                <a:hlinkClick r:id="rId10"/>
              </a:rPr>
              <a:t>https://www.microsoft.com/security/blog/2012/11/05/the-promise-of-differential-privacy/</a:t>
            </a:r>
            <a:r>
              <a:rPr lang="en-US" sz="900" dirty="0">
                <a:latin typeface="Calibri" panose="020F0502020204030204" pitchFamily="34" charset="0"/>
                <a:ea typeface="Calibri" panose="020F0502020204030204" pitchFamily="34" charset="0"/>
                <a:cs typeface="Calibri" panose="020F0502020204030204" pitchFamily="34" charset="0"/>
              </a:rPr>
              <a:t> , April 5</a:t>
            </a:r>
            <a:r>
              <a:rPr lang="en-US" sz="900" baseline="30000" dirty="0">
                <a:latin typeface="Calibri" panose="020F0502020204030204" pitchFamily="34" charset="0"/>
                <a:ea typeface="Calibri" panose="020F0502020204030204" pitchFamily="34" charset="0"/>
                <a:cs typeface="Calibri" panose="020F0502020204030204" pitchFamily="34" charset="0"/>
              </a:rPr>
              <a:t>th</a:t>
            </a:r>
            <a:r>
              <a:rPr lang="en-US" sz="900" dirty="0">
                <a:latin typeface="Calibri" panose="020F0502020204030204" pitchFamily="34" charset="0"/>
                <a:ea typeface="Calibri" panose="020F0502020204030204" pitchFamily="34" charset="0"/>
                <a:cs typeface="Calibri" panose="020F0502020204030204" pitchFamily="34" charset="0"/>
              </a:rPr>
              <a:t>, 2021.</a:t>
            </a:r>
            <a:endParaRPr lang="en-US" sz="9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Javier </a:t>
            </a:r>
            <a:r>
              <a:rPr lang="en-US" sz="1400" dirty="0" err="1"/>
              <a:t>Salido</a:t>
            </a:r>
            <a:endParaRPr lang="en-US" sz="1400" dirty="0"/>
          </a:p>
        </p:txBody>
      </p:sp>
    </p:spTree>
    <p:extLst>
      <p:ext uri="{BB962C8B-B14F-4D97-AF65-F5344CB8AC3E}">
        <p14:creationId xmlns:p14="http://schemas.microsoft.com/office/powerpoint/2010/main" val="37357429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pPr rtl="0">
              <a:spcBef>
                <a:spcPts val="0"/>
              </a:spcBef>
              <a:spcAft>
                <a:spcPts val="0"/>
              </a:spcAft>
            </a:pPr>
            <a:r>
              <a:rPr lang="en-US" b="0" i="0" u="none" strike="noStrike" dirty="0">
                <a:solidFill>
                  <a:srgbClr val="FFFFFF"/>
                </a:solidFill>
                <a:effectLst/>
              </a:rPr>
              <a:t>Deep Fakes Threaten Privacy </a:t>
            </a:r>
            <a:endParaRPr lang="en-US" dirty="0">
              <a:effectLst/>
            </a:endParaRP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Nour Elmaliki</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23</a:t>
            </a:fld>
            <a:endParaRPr lang="en-US"/>
          </a:p>
        </p:txBody>
      </p:sp>
    </p:spTree>
    <p:extLst>
      <p:ext uri="{BB962C8B-B14F-4D97-AF65-F5344CB8AC3E}">
        <p14:creationId xmlns:p14="http://schemas.microsoft.com/office/powerpoint/2010/main" val="3196082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DEEP fake = “DEEP Learning” + “Fake”</a:t>
            </a:r>
          </a:p>
        </p:txBody>
      </p:sp>
      <p:sp>
        <p:nvSpPr>
          <p:cNvPr id="3" name="Content Placeholder 2"/>
          <p:cNvSpPr>
            <a:spLocks noGrp="1"/>
          </p:cNvSpPr>
          <p:nvPr>
            <p:ph sz="half" idx="1"/>
          </p:nvPr>
        </p:nvSpPr>
        <p:spPr/>
        <p:txBody>
          <a:bodyPr/>
          <a:lstStyle/>
          <a:p>
            <a:r>
              <a:rPr lang="en-US" dirty="0"/>
              <a:t>Generative Adversarial Network designed to create images/videos of people[4]</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t>Nour</a:t>
            </a:r>
            <a:r>
              <a:rPr lang="en-US" sz="1400" dirty="0"/>
              <a:t> </a:t>
            </a:r>
            <a:r>
              <a:rPr lang="en-US" sz="1400" dirty="0" err="1"/>
              <a:t>Elmaliki</a:t>
            </a:r>
            <a:endParaRPr lang="en-US" sz="1400" dirty="0">
              <a:solidFill>
                <a:schemeClr val="tx1"/>
              </a:solidFill>
              <a:latin typeface="+mj-lt"/>
            </a:endParaRPr>
          </a:p>
        </p:txBody>
      </p:sp>
      <p:sp>
        <p:nvSpPr>
          <p:cNvPr id="10" name="TextBox 9">
            <a:extLst>
              <a:ext uri="{FF2B5EF4-FFF2-40B4-BE49-F238E27FC236}">
                <a16:creationId xmlns:a16="http://schemas.microsoft.com/office/drawing/2014/main" id="{089746F0-BD7F-4FDF-AB68-E7744D90B8A1}"/>
              </a:ext>
            </a:extLst>
          </p:cNvPr>
          <p:cNvSpPr txBox="1"/>
          <p:nvPr/>
        </p:nvSpPr>
        <p:spPr>
          <a:xfrm>
            <a:off x="4572000" y="4297730"/>
            <a:ext cx="4598632" cy="369332"/>
          </a:xfrm>
          <a:prstGeom prst="rect">
            <a:avLst/>
          </a:prstGeom>
          <a:noFill/>
        </p:spPr>
        <p:txBody>
          <a:bodyPr wrap="square">
            <a:spAutoFit/>
          </a:bodyPr>
          <a:lstStyle/>
          <a:p>
            <a:r>
              <a:rPr lang="en-US" sz="1800" b="0" i="0" u="none" strike="noStrike" dirty="0">
                <a:solidFill>
                  <a:srgbClr val="FFFFFF"/>
                </a:solidFill>
                <a:effectLst/>
                <a:latin typeface="+mj-lt"/>
              </a:rPr>
              <a:t>Elyse Samuels | Washington Post</a:t>
            </a:r>
            <a:endParaRPr lang="en-US" dirty="0">
              <a:latin typeface="+mj-lt"/>
            </a:endParaRPr>
          </a:p>
        </p:txBody>
      </p:sp>
      <p:pic>
        <p:nvPicPr>
          <p:cNvPr id="8" name="Picture 7">
            <a:extLst>
              <a:ext uri="{FF2B5EF4-FFF2-40B4-BE49-F238E27FC236}">
                <a16:creationId xmlns:a16="http://schemas.microsoft.com/office/drawing/2014/main" id="{FA41F921-B61F-4393-8DE1-3ACD4C71FBAB}"/>
              </a:ext>
            </a:extLst>
          </p:cNvPr>
          <p:cNvPicPr>
            <a:picLocks noChangeAspect="1"/>
          </p:cNvPicPr>
          <p:nvPr/>
        </p:nvPicPr>
        <p:blipFill>
          <a:blip r:embed="rId3"/>
          <a:stretch>
            <a:fillRect/>
          </a:stretch>
        </p:blipFill>
        <p:spPr>
          <a:xfrm>
            <a:off x="4590651" y="1474809"/>
            <a:ext cx="4211309" cy="2386977"/>
          </a:xfrm>
          <a:prstGeom prst="rect">
            <a:avLst/>
          </a:prstGeom>
        </p:spPr>
      </p:pic>
    </p:spTree>
    <p:extLst>
      <p:ext uri="{BB962C8B-B14F-4D97-AF65-F5344CB8AC3E}">
        <p14:creationId xmlns:p14="http://schemas.microsoft.com/office/powerpoint/2010/main" val="2933873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deepfakes </a:t>
            </a:r>
            <a:r>
              <a:rPr lang="en-US" dirty="0" err="1"/>
              <a:t>SCARy</a:t>
            </a:r>
            <a:r>
              <a:rPr lang="en-US" dirty="0"/>
              <a:t>?</a:t>
            </a:r>
          </a:p>
        </p:txBody>
      </p:sp>
      <p:sp>
        <p:nvSpPr>
          <p:cNvPr id="3" name="Content Placeholder 2"/>
          <p:cNvSpPr>
            <a:spLocks noGrp="1"/>
          </p:cNvSpPr>
          <p:nvPr>
            <p:ph sz="half" idx="1"/>
          </p:nvPr>
        </p:nvSpPr>
        <p:spPr/>
        <p:txBody>
          <a:bodyPr/>
          <a:lstStyle/>
          <a:p>
            <a:r>
              <a:rPr lang="en-US" dirty="0"/>
              <a:t>Disinformation</a:t>
            </a:r>
          </a:p>
          <a:p>
            <a:pPr lvl="1"/>
            <a:r>
              <a:rPr lang="en-US" sz="1600" dirty="0"/>
              <a:t>Governments and other interests use Deep Fakes to create false narratives</a:t>
            </a:r>
          </a:p>
          <a:p>
            <a:r>
              <a:rPr lang="en-US" dirty="0"/>
              <a:t>Personal Damages</a:t>
            </a:r>
          </a:p>
          <a:p>
            <a:pPr lvl="1"/>
            <a:r>
              <a:rPr lang="en-US" sz="1600" dirty="0"/>
              <a:t>90% depict non-consensual porn[1]</a:t>
            </a:r>
          </a:p>
          <a:p>
            <a:pPr lvl="1"/>
            <a:r>
              <a:rPr lang="en-US" sz="1600" dirty="0"/>
              <a:t>Phishing</a:t>
            </a:r>
          </a:p>
          <a:p>
            <a:r>
              <a:rPr lang="en-US" dirty="0"/>
              <a:t>Widespread availability</a:t>
            </a:r>
          </a:p>
          <a:p>
            <a:pPr lvl="1"/>
            <a:r>
              <a:rPr lang="en-US" sz="1600" dirty="0"/>
              <a:t>Anyone can create Deep Fakes</a:t>
            </a:r>
          </a:p>
          <a:p>
            <a:pPr lvl="1"/>
            <a:r>
              <a:rPr lang="en-US" sz="1600" dirty="0"/>
              <a:t>Social Media = training data</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t>Nour</a:t>
            </a:r>
            <a:r>
              <a:rPr lang="en-US" sz="1400" dirty="0"/>
              <a:t> </a:t>
            </a:r>
            <a:r>
              <a:rPr lang="en-US" sz="1400" dirty="0" err="1"/>
              <a:t>Elmaliki</a:t>
            </a:r>
            <a:endParaRPr lang="en-US" sz="1400" dirty="0"/>
          </a:p>
        </p:txBody>
      </p:sp>
      <p:sp>
        <p:nvSpPr>
          <p:cNvPr id="10" name="TextBox 9">
            <a:extLst>
              <a:ext uri="{FF2B5EF4-FFF2-40B4-BE49-F238E27FC236}">
                <a16:creationId xmlns:a16="http://schemas.microsoft.com/office/drawing/2014/main" id="{089746F0-BD7F-4FDF-AB68-E7744D90B8A1}"/>
              </a:ext>
            </a:extLst>
          </p:cNvPr>
          <p:cNvSpPr txBox="1"/>
          <p:nvPr/>
        </p:nvSpPr>
        <p:spPr>
          <a:xfrm>
            <a:off x="6131254" y="3720187"/>
            <a:ext cx="1056443" cy="369332"/>
          </a:xfrm>
          <a:prstGeom prst="rect">
            <a:avLst/>
          </a:prstGeom>
          <a:noFill/>
        </p:spPr>
        <p:txBody>
          <a:bodyPr wrap="square">
            <a:spAutoFit/>
          </a:bodyPr>
          <a:lstStyle/>
          <a:p>
            <a:r>
              <a:rPr lang="en-US" sz="1800" b="0" i="0" u="none" strike="noStrike" dirty="0">
                <a:solidFill>
                  <a:srgbClr val="FFFFFF"/>
                </a:solidFill>
                <a:effectLst/>
                <a:latin typeface="+mj-lt"/>
              </a:rPr>
              <a:t>Iapp.org</a:t>
            </a:r>
            <a:endParaRPr lang="en-US" dirty="0">
              <a:latin typeface="+mj-lt"/>
            </a:endParaRPr>
          </a:p>
        </p:txBody>
      </p:sp>
      <p:pic>
        <p:nvPicPr>
          <p:cNvPr id="8" name="Picture 7">
            <a:extLst>
              <a:ext uri="{FF2B5EF4-FFF2-40B4-BE49-F238E27FC236}">
                <a16:creationId xmlns:a16="http://schemas.microsoft.com/office/drawing/2014/main" id="{C25B4DC3-A1D1-47E9-BA30-609FEF0A4DE9}"/>
              </a:ext>
            </a:extLst>
          </p:cNvPr>
          <p:cNvPicPr>
            <a:picLocks noChangeAspect="1"/>
          </p:cNvPicPr>
          <p:nvPr/>
        </p:nvPicPr>
        <p:blipFill>
          <a:blip r:embed="rId3"/>
          <a:stretch>
            <a:fillRect/>
          </a:stretch>
        </p:blipFill>
        <p:spPr>
          <a:xfrm>
            <a:off x="4419600" y="1187759"/>
            <a:ext cx="4479752" cy="2513735"/>
          </a:xfrm>
          <a:prstGeom prst="rect">
            <a:avLst/>
          </a:prstGeom>
        </p:spPr>
      </p:pic>
    </p:spTree>
    <p:extLst>
      <p:ext uri="{BB962C8B-B14F-4D97-AF65-F5344CB8AC3E}">
        <p14:creationId xmlns:p14="http://schemas.microsoft.com/office/powerpoint/2010/main" val="252762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Limitations of current protections</a:t>
            </a:r>
          </a:p>
        </p:txBody>
      </p:sp>
      <p:sp>
        <p:nvSpPr>
          <p:cNvPr id="3" name="Content Placeholder 2"/>
          <p:cNvSpPr>
            <a:spLocks noGrp="1"/>
          </p:cNvSpPr>
          <p:nvPr>
            <p:ph sz="half" idx="1"/>
          </p:nvPr>
        </p:nvSpPr>
        <p:spPr/>
        <p:txBody>
          <a:bodyPr>
            <a:normAutofit/>
          </a:bodyPr>
          <a:lstStyle/>
          <a:p>
            <a:pPr rtl="0" fontAlgn="base">
              <a:spcBef>
                <a:spcPts val="0"/>
              </a:spcBef>
              <a:spcAft>
                <a:spcPts val="0"/>
              </a:spcAft>
              <a:buFont typeface="Arial" panose="020B0604020202020204" pitchFamily="34" charset="0"/>
              <a:buChar char="•"/>
            </a:pPr>
            <a:r>
              <a:rPr lang="en-US" b="0" i="0" u="none" strike="noStrike" dirty="0">
                <a:solidFill>
                  <a:srgbClr val="FFFFFF"/>
                </a:solidFill>
                <a:effectLst/>
                <a:latin typeface="+mj-lt"/>
              </a:rPr>
              <a:t>Legislation[2]:</a:t>
            </a:r>
          </a:p>
          <a:p>
            <a:pPr marL="742950" lvl="1" indent="-285750" rtl="0" fontAlgn="base">
              <a:spcBef>
                <a:spcPts val="0"/>
              </a:spcBef>
              <a:spcAft>
                <a:spcPts val="0"/>
              </a:spcAft>
              <a:buFont typeface="Arial" panose="020B0604020202020204" pitchFamily="34" charset="0"/>
              <a:buChar char="•"/>
            </a:pPr>
            <a:r>
              <a:rPr lang="en-US" sz="1800" b="0" i="0" u="none" strike="noStrike" dirty="0">
                <a:solidFill>
                  <a:srgbClr val="FFFFFF"/>
                </a:solidFill>
                <a:effectLst/>
                <a:latin typeface="+mj-lt"/>
              </a:rPr>
              <a:t>Defamation, False Light, and Emotional Distress laws </a:t>
            </a:r>
          </a:p>
          <a:p>
            <a:pPr marL="742950" lvl="1" indent="-285750" rtl="0" fontAlgn="base">
              <a:spcBef>
                <a:spcPts val="0"/>
              </a:spcBef>
              <a:spcAft>
                <a:spcPts val="0"/>
              </a:spcAft>
              <a:buFont typeface="Arial" panose="020B0604020202020204" pitchFamily="34" charset="0"/>
              <a:buChar char="•"/>
            </a:pPr>
            <a:r>
              <a:rPr lang="en-US" sz="1800" b="0" i="0" u="none" strike="noStrike" dirty="0">
                <a:solidFill>
                  <a:srgbClr val="FFFFFF"/>
                </a:solidFill>
                <a:effectLst/>
                <a:latin typeface="+mj-lt"/>
              </a:rPr>
              <a:t>Vs Freedom of Speech</a:t>
            </a:r>
          </a:p>
          <a:p>
            <a:pPr rtl="0" fontAlgn="base">
              <a:spcBef>
                <a:spcPts val="0"/>
              </a:spcBef>
              <a:spcAft>
                <a:spcPts val="0"/>
              </a:spcAft>
              <a:buFont typeface="Arial" panose="020B0604020202020204" pitchFamily="34" charset="0"/>
              <a:buChar char="•"/>
            </a:pPr>
            <a:r>
              <a:rPr lang="en-US" b="0" i="0" u="none" strike="noStrike" dirty="0">
                <a:solidFill>
                  <a:srgbClr val="FFFFFF"/>
                </a:solidFill>
                <a:effectLst/>
                <a:latin typeface="+mj-lt"/>
              </a:rPr>
              <a:t>Detection[3]:</a:t>
            </a:r>
          </a:p>
          <a:p>
            <a:pPr marL="742950" lvl="1" indent="-285750" rtl="0" fontAlgn="base">
              <a:spcBef>
                <a:spcPts val="0"/>
              </a:spcBef>
              <a:spcAft>
                <a:spcPts val="1200"/>
              </a:spcAft>
              <a:buFont typeface="Arial" panose="020B0604020202020204" pitchFamily="34" charset="0"/>
              <a:buChar char="•"/>
            </a:pPr>
            <a:r>
              <a:rPr lang="en-US" sz="1800" b="0" i="0" u="none" strike="noStrike" dirty="0">
                <a:solidFill>
                  <a:srgbClr val="FFFFFF"/>
                </a:solidFill>
                <a:effectLst/>
                <a:latin typeface="+mj-lt"/>
              </a:rPr>
              <a:t>Use Machine Learning to detect Machine Learning</a:t>
            </a:r>
          </a:p>
          <a:p>
            <a:pPr marL="742950" lvl="1" indent="-285750" rtl="0" fontAlgn="base">
              <a:spcBef>
                <a:spcPts val="0"/>
              </a:spcBef>
              <a:spcAft>
                <a:spcPts val="0"/>
              </a:spcAft>
              <a:buFont typeface="Arial" panose="020B0604020202020204" pitchFamily="34" charset="0"/>
              <a:buChar char="•"/>
            </a:pPr>
            <a:r>
              <a:rPr lang="en-US" sz="1800" b="0" i="0" u="none" strike="noStrike" dirty="0">
                <a:solidFill>
                  <a:srgbClr val="FFFFFF"/>
                </a:solidFill>
                <a:effectLst/>
                <a:latin typeface="+mj-lt"/>
              </a:rPr>
              <a:t>Will always be an Arms race between detectors and creators[3]</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t>Nour</a:t>
            </a:r>
            <a:r>
              <a:rPr lang="en-US" sz="1400" dirty="0"/>
              <a:t> </a:t>
            </a:r>
            <a:r>
              <a:rPr lang="en-US" sz="1400" dirty="0" err="1"/>
              <a:t>Elmaliki</a:t>
            </a:r>
            <a:endParaRPr lang="en-US" sz="1400" dirty="0"/>
          </a:p>
        </p:txBody>
      </p:sp>
      <p:pic>
        <p:nvPicPr>
          <p:cNvPr id="11" name="Picture 2">
            <a:extLst>
              <a:ext uri="{FF2B5EF4-FFF2-40B4-BE49-F238E27FC236}">
                <a16:creationId xmlns:a16="http://schemas.microsoft.com/office/drawing/2014/main" id="{A2D7A60D-4B99-4173-B4D4-FC8715B4A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773" y="1143743"/>
            <a:ext cx="3150093" cy="31539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A00A094-F001-4B51-B368-BADD3968DC71}"/>
              </a:ext>
            </a:extLst>
          </p:cNvPr>
          <p:cNvSpPr txBox="1"/>
          <p:nvPr/>
        </p:nvSpPr>
        <p:spPr>
          <a:xfrm>
            <a:off x="4572000" y="4297730"/>
            <a:ext cx="4598632" cy="646331"/>
          </a:xfrm>
          <a:prstGeom prst="rect">
            <a:avLst/>
          </a:prstGeom>
          <a:noFill/>
        </p:spPr>
        <p:txBody>
          <a:bodyPr wrap="square">
            <a:spAutoFit/>
          </a:bodyPr>
          <a:lstStyle/>
          <a:p>
            <a:r>
              <a:rPr lang="en-US" sz="1800" b="0" i="0" u="none" strike="noStrike" dirty="0">
                <a:solidFill>
                  <a:srgbClr val="FFFFFF"/>
                </a:solidFill>
                <a:effectLst/>
                <a:latin typeface="+mj-lt"/>
              </a:rPr>
              <a:t>Generated from: https://thispersondoesnotexist.com/</a:t>
            </a:r>
            <a:endParaRPr lang="en-US" dirty="0">
              <a:latin typeface="+mj-lt"/>
            </a:endParaRPr>
          </a:p>
        </p:txBody>
      </p:sp>
    </p:spTree>
    <p:extLst>
      <p:ext uri="{BB962C8B-B14F-4D97-AF65-F5344CB8AC3E}">
        <p14:creationId xmlns:p14="http://schemas.microsoft.com/office/powerpoint/2010/main" val="26190975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spcBef>
                <a:spcPts val="0"/>
              </a:spcBef>
              <a:spcAft>
                <a:spcPts val="0"/>
              </a:spcAft>
            </a:pPr>
            <a:r>
              <a:rPr lang="en-US" sz="3200" b="0" i="0" u="none" strike="noStrike" dirty="0">
                <a:solidFill>
                  <a:srgbClr val="FFFFFF"/>
                </a:solidFill>
                <a:effectLst/>
              </a:rPr>
              <a:t>Alternate Uses of Deep Fakes</a:t>
            </a:r>
            <a:endParaRPr lang="en-US" sz="3200" dirty="0">
              <a:effectLst/>
            </a:endParaRPr>
          </a:p>
        </p:txBody>
      </p:sp>
      <p:sp>
        <p:nvSpPr>
          <p:cNvPr id="3" name="Content Placeholder 2"/>
          <p:cNvSpPr>
            <a:spLocks noGrp="1"/>
          </p:cNvSpPr>
          <p:nvPr>
            <p:ph sz="half" idx="1"/>
          </p:nvPr>
        </p:nvSpPr>
        <p:spPr/>
        <p:txBody>
          <a:bodyPr/>
          <a:lstStyle/>
          <a:p>
            <a:pPr rtl="0" fontAlgn="base">
              <a:spcBef>
                <a:spcPts val="0"/>
              </a:spcBef>
              <a:spcAft>
                <a:spcPts val="0"/>
              </a:spcAft>
              <a:buFont typeface="Arial" panose="020B0604020202020204" pitchFamily="34" charset="0"/>
              <a:buChar char="•"/>
            </a:pPr>
            <a:r>
              <a:rPr lang="en-US" sz="1800" b="0" i="0" u="none" strike="noStrike" dirty="0">
                <a:solidFill>
                  <a:srgbClr val="FFFFFF"/>
                </a:solidFill>
                <a:effectLst/>
                <a:latin typeface="+mj-lt"/>
              </a:rPr>
              <a:t>Brighter AI replaces faces to prevent facial recognition [5]</a:t>
            </a:r>
          </a:p>
          <a:p>
            <a:pPr rtl="0" fontAlgn="base">
              <a:spcBef>
                <a:spcPts val="0"/>
              </a:spcBef>
              <a:spcAft>
                <a:spcPts val="0"/>
              </a:spcAft>
              <a:buFont typeface="Arial" panose="020B0604020202020204" pitchFamily="34" charset="0"/>
              <a:buChar char="•"/>
            </a:pPr>
            <a:endParaRPr lang="en-US" sz="1800" b="0" i="0" u="none" strike="noStrike" dirty="0">
              <a:solidFill>
                <a:srgbClr val="FFFFFF"/>
              </a:solidFill>
              <a:effectLst/>
              <a:latin typeface="+mj-lt"/>
            </a:endParaRPr>
          </a:p>
          <a:p>
            <a:pPr rtl="0" fontAlgn="base">
              <a:spcBef>
                <a:spcPts val="0"/>
              </a:spcBef>
              <a:spcAft>
                <a:spcPts val="0"/>
              </a:spcAft>
              <a:buFont typeface="Arial" panose="020B0604020202020204" pitchFamily="34" charset="0"/>
              <a:buChar char="•"/>
            </a:pPr>
            <a:r>
              <a:rPr lang="en-US" sz="1800" b="0" i="0" u="none" strike="noStrike" dirty="0">
                <a:solidFill>
                  <a:srgbClr val="FFFFFF"/>
                </a:solidFill>
                <a:effectLst/>
                <a:latin typeface="+mj-lt"/>
              </a:rPr>
              <a:t>Grand </a:t>
            </a:r>
            <a:r>
              <a:rPr lang="en-US" sz="1800" b="0" i="0" u="none" strike="noStrike" dirty="0" err="1">
                <a:solidFill>
                  <a:srgbClr val="FFFFFF"/>
                </a:solidFill>
                <a:effectLst/>
                <a:latin typeface="+mj-lt"/>
              </a:rPr>
              <a:t>Moff</a:t>
            </a:r>
            <a:r>
              <a:rPr lang="en-US" sz="1800" b="0" i="0" u="none" strike="noStrike" dirty="0">
                <a:solidFill>
                  <a:srgbClr val="FFFFFF"/>
                </a:solidFill>
                <a:effectLst/>
                <a:latin typeface="+mj-lt"/>
              </a:rPr>
              <a:t> </a:t>
            </a:r>
            <a:r>
              <a:rPr lang="en-US" sz="1800" b="0" i="0" u="none" strike="noStrike" dirty="0" err="1">
                <a:solidFill>
                  <a:srgbClr val="FFFFFF"/>
                </a:solidFill>
                <a:effectLst/>
                <a:latin typeface="+mj-lt"/>
              </a:rPr>
              <a:t>Tarkin</a:t>
            </a:r>
            <a:r>
              <a:rPr lang="en-US" sz="1800" b="0" i="0" u="none" strike="noStrike" dirty="0">
                <a:solidFill>
                  <a:srgbClr val="FFFFFF"/>
                </a:solidFill>
                <a:effectLst/>
                <a:latin typeface="+mj-lt"/>
              </a:rPr>
              <a:t> was a combination of live acting and CGI</a:t>
            </a:r>
          </a:p>
          <a:p>
            <a:pPr rtl="0" fontAlgn="base">
              <a:spcBef>
                <a:spcPts val="0"/>
              </a:spcBef>
              <a:spcAft>
                <a:spcPts val="0"/>
              </a:spcAft>
              <a:buFont typeface="Arial" panose="020B0604020202020204" pitchFamily="34" charset="0"/>
              <a:buChar char="•"/>
            </a:pPr>
            <a:endParaRPr lang="en-US" sz="1800" b="0" i="0" u="none" strike="noStrike" dirty="0">
              <a:solidFill>
                <a:srgbClr val="FFFFFF"/>
              </a:solidFill>
              <a:effectLst/>
              <a:latin typeface="+mj-lt"/>
            </a:endParaRPr>
          </a:p>
          <a:p>
            <a:pPr rtl="0" fontAlgn="base">
              <a:spcBef>
                <a:spcPts val="0"/>
              </a:spcBef>
              <a:spcAft>
                <a:spcPts val="1200"/>
              </a:spcAft>
              <a:buFont typeface="Arial" panose="020B0604020202020204" pitchFamily="34" charset="0"/>
              <a:buChar char="•"/>
            </a:pPr>
            <a:r>
              <a:rPr lang="en-US" sz="1800" b="0" i="0" u="none" strike="noStrike" dirty="0" err="1">
                <a:solidFill>
                  <a:srgbClr val="FFFFFF"/>
                </a:solidFill>
                <a:effectLst/>
                <a:latin typeface="+mj-lt"/>
              </a:rPr>
              <a:t>MyHeritage</a:t>
            </a:r>
            <a:r>
              <a:rPr lang="en-US" sz="1800" b="0" i="0" u="none" strike="noStrike" dirty="0">
                <a:solidFill>
                  <a:srgbClr val="FFFFFF"/>
                </a:solidFill>
                <a:effectLst/>
                <a:latin typeface="+mj-lt"/>
              </a:rPr>
              <a:t> app animates pictures of family members to “Experience family history like never before” [6]</a:t>
            </a:r>
          </a:p>
          <a:p>
            <a:pPr rtl="0" fontAlgn="base">
              <a:spcBef>
                <a:spcPts val="0"/>
              </a:spcBef>
              <a:spcAft>
                <a:spcPts val="0"/>
              </a:spcAft>
              <a:buFont typeface="Arial" panose="020B0604020202020204" pitchFamily="34" charset="0"/>
              <a:buChar char="•"/>
            </a:pPr>
            <a:r>
              <a:rPr lang="en-US" sz="1800" b="0" i="0" u="none" strike="noStrike" dirty="0">
                <a:solidFill>
                  <a:srgbClr val="FFFFFF"/>
                </a:solidFill>
                <a:effectLst/>
                <a:latin typeface="+mj-lt"/>
              </a:rPr>
              <a:t>See Honorable Mentions at the end</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t>Nour</a:t>
            </a:r>
            <a:r>
              <a:rPr lang="en-US" sz="1400" dirty="0"/>
              <a:t> </a:t>
            </a:r>
            <a:r>
              <a:rPr lang="en-US" sz="1400" dirty="0" err="1"/>
              <a:t>Elmaliki</a:t>
            </a:r>
            <a:endParaRPr lang="en-US" sz="1400" dirty="0"/>
          </a:p>
        </p:txBody>
      </p:sp>
      <p:pic>
        <p:nvPicPr>
          <p:cNvPr id="3074" name="Picture 2">
            <a:extLst>
              <a:ext uri="{FF2B5EF4-FFF2-40B4-BE49-F238E27FC236}">
                <a16:creationId xmlns:a16="http://schemas.microsoft.com/office/drawing/2014/main" id="{BC964DE8-F019-4378-BCAA-15A89A833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23144"/>
            <a:ext cx="4354131" cy="291178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4F1E6FDC-4773-4D33-A2F6-61D9CF07DB02}"/>
              </a:ext>
            </a:extLst>
          </p:cNvPr>
          <p:cNvSpPr txBox="1"/>
          <p:nvPr/>
        </p:nvSpPr>
        <p:spPr>
          <a:xfrm>
            <a:off x="5827139" y="4302217"/>
            <a:ext cx="1539053" cy="646331"/>
          </a:xfrm>
          <a:prstGeom prst="rect">
            <a:avLst/>
          </a:prstGeom>
          <a:noFill/>
        </p:spPr>
        <p:txBody>
          <a:bodyPr wrap="square">
            <a:spAutoFit/>
          </a:bodyPr>
          <a:lstStyle/>
          <a:p>
            <a:r>
              <a:rPr lang="en-US" sz="1800" b="0" i="0" u="none" strike="noStrike" dirty="0">
                <a:solidFill>
                  <a:srgbClr val="FFFFFF"/>
                </a:solidFill>
                <a:effectLst/>
                <a:latin typeface="+mj-lt"/>
              </a:rPr>
              <a:t>Pinterest.com</a:t>
            </a:r>
          </a:p>
          <a:p>
            <a:endParaRPr lang="en-US" dirty="0">
              <a:latin typeface="+mj-lt"/>
            </a:endParaRPr>
          </a:p>
        </p:txBody>
      </p:sp>
    </p:spTree>
    <p:extLst>
      <p:ext uri="{BB962C8B-B14F-4D97-AF65-F5344CB8AC3E}">
        <p14:creationId xmlns:p14="http://schemas.microsoft.com/office/powerpoint/2010/main" val="1480467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spcBef>
                <a:spcPts val="0"/>
              </a:spcBef>
              <a:spcAft>
                <a:spcPts val="0"/>
              </a:spcAft>
            </a:pPr>
            <a:r>
              <a:rPr lang="en-US" b="0" i="0" u="none" strike="noStrike" dirty="0">
                <a:solidFill>
                  <a:srgbClr val="FFFFFF"/>
                </a:solidFill>
                <a:effectLst/>
              </a:rPr>
              <a:t>Ethical Questions</a:t>
            </a:r>
            <a:endParaRPr lang="en-US" dirty="0">
              <a:effectLst/>
            </a:endParaRPr>
          </a:p>
        </p:txBody>
      </p:sp>
      <p:sp>
        <p:nvSpPr>
          <p:cNvPr id="3" name="Content Placeholder 2"/>
          <p:cNvSpPr>
            <a:spLocks noGrp="1"/>
          </p:cNvSpPr>
          <p:nvPr>
            <p:ph sz="half" idx="1"/>
          </p:nvPr>
        </p:nvSpPr>
        <p:spPr/>
        <p:txBody>
          <a:bodyPr>
            <a:normAutofit/>
          </a:bodyPr>
          <a:lstStyle/>
          <a:p>
            <a:pPr rtl="0" fontAlgn="base">
              <a:spcBef>
                <a:spcPts val="0"/>
              </a:spcBef>
              <a:spcAft>
                <a:spcPts val="0"/>
              </a:spcAft>
              <a:buFont typeface="+mj-lt"/>
              <a:buAutoNum type="arabicPeriod"/>
            </a:pPr>
            <a:r>
              <a:rPr lang="en-US" b="0" i="0" u="none" strike="noStrike" dirty="0">
                <a:solidFill>
                  <a:srgbClr val="FFFFFF"/>
                </a:solidFill>
                <a:effectLst/>
                <a:latin typeface="+mj-lt"/>
              </a:rPr>
              <a:t>Is it okay to make a Deep Fake of someone with or without their consent?</a:t>
            </a:r>
          </a:p>
          <a:p>
            <a:pPr marL="742950" lvl="1" indent="-285750" rtl="0" fontAlgn="base">
              <a:spcBef>
                <a:spcPts val="0"/>
              </a:spcBef>
              <a:spcAft>
                <a:spcPts val="1200"/>
              </a:spcAft>
              <a:buFont typeface="+mj-lt"/>
              <a:buAutoNum type="arabicPeriod"/>
            </a:pPr>
            <a:r>
              <a:rPr lang="en-US" sz="1800" b="0" i="0" u="none" strike="noStrike" dirty="0">
                <a:solidFill>
                  <a:srgbClr val="FFFFFF"/>
                </a:solidFill>
                <a:effectLst/>
                <a:latin typeface="+mj-lt"/>
              </a:rPr>
              <a:t>How does the intent/contents of the fake change the ethical calculus?</a:t>
            </a:r>
          </a:p>
          <a:p>
            <a:pPr rtl="0" fontAlgn="base">
              <a:spcBef>
                <a:spcPts val="0"/>
              </a:spcBef>
              <a:spcAft>
                <a:spcPts val="1200"/>
              </a:spcAft>
              <a:buFont typeface="+mj-lt"/>
              <a:buAutoNum type="arabicPeriod" startAt="2"/>
            </a:pPr>
            <a:r>
              <a:rPr lang="en-US" b="0" i="0" u="none" strike="noStrike" dirty="0">
                <a:solidFill>
                  <a:srgbClr val="FFFFFF"/>
                </a:solidFill>
                <a:effectLst/>
                <a:latin typeface="+mj-lt"/>
              </a:rPr>
              <a:t>What if the Deep Fake is clearly labelled?</a:t>
            </a:r>
          </a:p>
          <a:p>
            <a:pPr marL="742950" lvl="1" indent="-285750" rtl="0" fontAlgn="base">
              <a:spcBef>
                <a:spcPts val="0"/>
              </a:spcBef>
              <a:spcAft>
                <a:spcPts val="0"/>
              </a:spcAft>
              <a:buFont typeface="+mj-lt"/>
              <a:buAutoNum type="arabicPeriod"/>
            </a:pPr>
            <a:r>
              <a:rPr lang="en-US" sz="1800" b="0" i="0" u="none" strike="noStrike" dirty="0">
                <a:solidFill>
                  <a:srgbClr val="FFFFFF"/>
                </a:solidFill>
                <a:effectLst/>
                <a:latin typeface="+mj-lt"/>
              </a:rPr>
              <a:t>Honesty</a:t>
            </a:r>
          </a:p>
        </p:txBody>
      </p:sp>
      <p:sp>
        <p:nvSpPr>
          <p:cNvPr id="5" name="Footer Placeholder 4"/>
          <p:cNvSpPr>
            <a:spLocks noGrp="1"/>
          </p:cNvSpPr>
          <p:nvPr>
            <p:ph type="ftr" sz="quarter" idx="11"/>
          </p:nvPr>
        </p:nvSpPr>
        <p:spPr/>
        <p:txBody>
          <a:bodyPr/>
          <a:lstStyle/>
          <a:p>
            <a:r>
              <a:rPr lang="sk-SK"/>
              <a:t>© 2021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err="1"/>
              <a:t>Nour</a:t>
            </a:r>
            <a:r>
              <a:rPr lang="en-US" sz="1400" dirty="0"/>
              <a:t> </a:t>
            </a:r>
            <a:r>
              <a:rPr lang="en-US" sz="1400" dirty="0" err="1"/>
              <a:t>Elmaliki</a:t>
            </a:r>
            <a:endParaRPr lang="en-US" sz="1400" dirty="0"/>
          </a:p>
        </p:txBody>
      </p:sp>
      <p:pic>
        <p:nvPicPr>
          <p:cNvPr id="9" name="Picture 8" descr="A picture containing text, person, person&#10;&#10;Description automatically generated">
            <a:extLst>
              <a:ext uri="{FF2B5EF4-FFF2-40B4-BE49-F238E27FC236}">
                <a16:creationId xmlns:a16="http://schemas.microsoft.com/office/drawing/2014/main" id="{9D597F51-EDDB-4F26-B241-5B9F023DFA07}"/>
              </a:ext>
            </a:extLst>
          </p:cNvPr>
          <p:cNvPicPr>
            <a:picLocks noChangeAspect="1"/>
          </p:cNvPicPr>
          <p:nvPr/>
        </p:nvPicPr>
        <p:blipFill>
          <a:blip r:embed="rId3"/>
          <a:stretch>
            <a:fillRect/>
          </a:stretch>
        </p:blipFill>
        <p:spPr>
          <a:xfrm>
            <a:off x="4419600" y="1352551"/>
            <a:ext cx="4441887" cy="2579160"/>
          </a:xfrm>
          <a:prstGeom prst="rect">
            <a:avLst/>
          </a:prstGeom>
        </p:spPr>
      </p:pic>
      <p:sp>
        <p:nvSpPr>
          <p:cNvPr id="11" name="TextBox 10">
            <a:extLst>
              <a:ext uri="{FF2B5EF4-FFF2-40B4-BE49-F238E27FC236}">
                <a16:creationId xmlns:a16="http://schemas.microsoft.com/office/drawing/2014/main" id="{62F315FC-7633-42F5-B5BA-287FF077E565}"/>
              </a:ext>
            </a:extLst>
          </p:cNvPr>
          <p:cNvSpPr txBox="1"/>
          <p:nvPr/>
        </p:nvSpPr>
        <p:spPr>
          <a:xfrm>
            <a:off x="5363852" y="4038890"/>
            <a:ext cx="2553381" cy="369332"/>
          </a:xfrm>
          <a:prstGeom prst="rect">
            <a:avLst/>
          </a:prstGeom>
          <a:noFill/>
        </p:spPr>
        <p:txBody>
          <a:bodyPr wrap="square">
            <a:spAutoFit/>
          </a:bodyPr>
          <a:lstStyle/>
          <a:p>
            <a:r>
              <a:rPr lang="en-US" sz="1800" b="0" i="0" u="none" strike="noStrike" dirty="0">
                <a:solidFill>
                  <a:srgbClr val="FFFFFF"/>
                </a:solidFill>
                <a:effectLst/>
                <a:latin typeface="+mj-lt"/>
              </a:rPr>
              <a:t>Superman: Man of Steel</a:t>
            </a:r>
            <a:endParaRPr lang="en-US" dirty="0">
              <a:latin typeface="+mj-lt"/>
            </a:endParaRPr>
          </a:p>
        </p:txBody>
      </p:sp>
    </p:spTree>
    <p:extLst>
      <p:ext uri="{BB962C8B-B14F-4D97-AF65-F5344CB8AC3E}">
        <p14:creationId xmlns:p14="http://schemas.microsoft.com/office/powerpoint/2010/main" val="1953073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Autofit/>
          </a:bodyPr>
          <a:lstStyle/>
          <a:p>
            <a:pPr marL="0" indent="0">
              <a:buNone/>
            </a:pPr>
            <a:r>
              <a:rPr lang="en-US" sz="1400" dirty="0">
                <a:latin typeface="+mj-lt"/>
              </a:rPr>
              <a:t>[1] </a:t>
            </a:r>
            <a:r>
              <a:rPr lang="en-US" sz="1400" b="0" i="0" u="none" strike="noStrike" dirty="0">
                <a:solidFill>
                  <a:srgbClr val="FFFFFF"/>
                </a:solidFill>
                <a:effectLst/>
                <a:latin typeface="+mj-lt"/>
              </a:rPr>
              <a:t>Sophie Compton, More and More Women Are Facing the Scary Reality of Deepfakes(Vogue, 2021), </a:t>
            </a:r>
            <a:r>
              <a:rPr lang="en-US" sz="1400" b="0" i="0" u="sng" strike="noStrike" dirty="0">
                <a:solidFill>
                  <a:srgbClr val="7890CD"/>
                </a:solidFill>
                <a:effectLst/>
                <a:latin typeface="+mj-lt"/>
                <a:hlinkClick r:id="rId2"/>
              </a:rPr>
              <a:t>https://www.vogue.com/article/scary-reality-of-deepfakes-online-abuse</a:t>
            </a:r>
            <a:endParaRPr lang="en-US" sz="1400" dirty="0">
              <a:latin typeface="+mj-lt"/>
            </a:endParaRPr>
          </a:p>
          <a:p>
            <a:pPr marL="0" indent="0">
              <a:buNone/>
            </a:pPr>
            <a:r>
              <a:rPr lang="en-US" sz="1400" dirty="0">
                <a:latin typeface="+mj-lt"/>
              </a:rPr>
              <a:t>[2] </a:t>
            </a:r>
            <a:r>
              <a:rPr lang="en-US" sz="1400" b="0" i="0" u="none" strike="noStrike" dirty="0">
                <a:solidFill>
                  <a:srgbClr val="FFFFFF"/>
                </a:solidFill>
                <a:effectLst/>
                <a:latin typeface="+mj-lt"/>
              </a:rPr>
              <a:t>Nicholas Schmidt, Privacy law and resolving 'deepfakes' online(IAPP, 2019), </a:t>
            </a:r>
            <a:r>
              <a:rPr lang="en-US" sz="1400" b="0" i="0" u="sng" strike="noStrike" dirty="0">
                <a:solidFill>
                  <a:srgbClr val="7890CD"/>
                </a:solidFill>
                <a:effectLst/>
                <a:latin typeface="+mj-lt"/>
                <a:hlinkClick r:id="rId3"/>
              </a:rPr>
              <a:t>https://iapp.org/news/a/privacy-law-and-resolving-deepfakes-online/</a:t>
            </a:r>
            <a:endParaRPr lang="en-US" sz="1400" b="0" i="0" u="sng" strike="noStrike" dirty="0">
              <a:solidFill>
                <a:srgbClr val="7890CD"/>
              </a:solidFill>
              <a:effectLst/>
              <a:latin typeface="+mj-lt"/>
            </a:endParaRPr>
          </a:p>
          <a:p>
            <a:pPr marL="0" indent="0">
              <a:buNone/>
            </a:pPr>
            <a:r>
              <a:rPr lang="en-US" sz="1400" dirty="0">
                <a:latin typeface="+mj-lt"/>
              </a:rPr>
              <a:t>[3] </a:t>
            </a:r>
            <a:r>
              <a:rPr lang="en-US" sz="1400" b="0" i="0" u="none" strike="noStrike" dirty="0">
                <a:solidFill>
                  <a:srgbClr val="FFFFFF"/>
                </a:solidFill>
                <a:effectLst/>
                <a:latin typeface="+mj-lt"/>
              </a:rPr>
              <a:t>John Villasenor, Artificial intelligence, deepfakes, and the uncertain future of truth(Brookings, 2019), </a:t>
            </a:r>
            <a:r>
              <a:rPr lang="en-US" sz="1400" b="0" i="0" u="sng" strike="noStrike" dirty="0">
                <a:solidFill>
                  <a:srgbClr val="7890CD"/>
                </a:solidFill>
                <a:effectLst/>
                <a:latin typeface="+mj-lt"/>
                <a:hlinkClick r:id="rId4"/>
              </a:rPr>
              <a:t>https://www.brookings.edu/blog/techtank/2019/02/14/artificial-intelligence-deepfakes-and-the-uncertain-future-of-truth/</a:t>
            </a:r>
            <a:endParaRPr lang="en-US" sz="1400" b="0" i="0" u="sng" strike="noStrike" dirty="0">
              <a:solidFill>
                <a:srgbClr val="7890CD"/>
              </a:solidFill>
              <a:effectLst/>
              <a:latin typeface="+mj-lt"/>
            </a:endParaRPr>
          </a:p>
          <a:p>
            <a:pPr marL="0" indent="0">
              <a:buNone/>
            </a:pPr>
            <a:r>
              <a:rPr lang="en-US" sz="1400" dirty="0">
                <a:latin typeface="+mj-lt"/>
              </a:rPr>
              <a:t>[4] </a:t>
            </a:r>
            <a:r>
              <a:rPr lang="en-US" sz="1400" b="0" i="0" u="none" strike="noStrike" dirty="0">
                <a:solidFill>
                  <a:srgbClr val="FFFFFF"/>
                </a:solidFill>
                <a:effectLst/>
                <a:latin typeface="+mj-lt"/>
              </a:rPr>
              <a:t>Graco Shao, What ‘deepfakes’ are and how they may be dangerous(CNBC, 2019), </a:t>
            </a:r>
            <a:r>
              <a:rPr lang="en-US" sz="1400" b="0" i="0" u="sng" strike="noStrike" dirty="0">
                <a:solidFill>
                  <a:srgbClr val="7890CD"/>
                </a:solidFill>
                <a:effectLst/>
                <a:latin typeface="+mj-lt"/>
                <a:hlinkClick r:id="rId5"/>
              </a:rPr>
              <a:t>https://www.cnbc.com/2019/10/14/what-is-deepfake-and-how-it-might-be-dangerous.html</a:t>
            </a:r>
            <a:endParaRPr lang="en-US" sz="1400" b="0" i="0" u="sng" strike="noStrike" dirty="0">
              <a:solidFill>
                <a:srgbClr val="7890CD"/>
              </a:solidFill>
              <a:effectLst/>
              <a:latin typeface="+mj-lt"/>
            </a:endParaRPr>
          </a:p>
          <a:p>
            <a:pPr marL="0" indent="0">
              <a:buNone/>
            </a:pPr>
            <a:r>
              <a:rPr lang="en-US" sz="1400" dirty="0">
                <a:latin typeface="+mj-lt"/>
              </a:rPr>
              <a:t>[5] </a:t>
            </a:r>
            <a:r>
              <a:rPr lang="en-US" sz="1400" b="0" i="0" u="none" strike="noStrike" dirty="0">
                <a:solidFill>
                  <a:srgbClr val="FFFFFF"/>
                </a:solidFill>
                <a:effectLst/>
                <a:latin typeface="+mj-lt"/>
              </a:rPr>
              <a:t>John </a:t>
            </a:r>
            <a:r>
              <a:rPr lang="en-US" sz="1400" b="0" i="0" u="none" strike="noStrike" dirty="0" err="1">
                <a:solidFill>
                  <a:srgbClr val="FFFFFF"/>
                </a:solidFill>
                <a:effectLst/>
                <a:latin typeface="+mj-lt"/>
              </a:rPr>
              <a:t>Koetsier</a:t>
            </a:r>
            <a:r>
              <a:rPr lang="en-US" sz="1400" b="0" i="0" u="none" strike="noStrike" dirty="0">
                <a:solidFill>
                  <a:srgbClr val="FFFFFF"/>
                </a:solidFill>
                <a:effectLst/>
                <a:latin typeface="+mj-lt"/>
              </a:rPr>
              <a:t>, This AI Deepfakes Reality In The Name Of Privacy(Forbes, 2020), </a:t>
            </a:r>
            <a:r>
              <a:rPr lang="en-US" sz="1400" b="0" i="0" u="sng" strike="noStrike" dirty="0">
                <a:solidFill>
                  <a:srgbClr val="7890CD"/>
                </a:solidFill>
                <a:effectLst/>
                <a:latin typeface="+mj-lt"/>
                <a:hlinkClick r:id="rId6"/>
              </a:rPr>
              <a:t>https://www.forbes.com/sites/johnkoetsier/2020/10/07/synthetic-faces-this-ai-falsifies-reality-in-the-name-of-privacy/?sh=3a57252035a1</a:t>
            </a:r>
            <a:endParaRPr lang="en-US" sz="1400" b="0" i="0" u="sng" strike="noStrike" dirty="0">
              <a:solidFill>
                <a:srgbClr val="7890CD"/>
              </a:solidFill>
              <a:effectLst/>
              <a:latin typeface="+mj-lt"/>
            </a:endParaRPr>
          </a:p>
          <a:p>
            <a:pPr marL="0" indent="0">
              <a:buNone/>
            </a:pPr>
            <a:r>
              <a:rPr lang="en-US" sz="1400" b="0" i="0" u="sng" strike="noStrike" dirty="0">
                <a:solidFill>
                  <a:srgbClr val="7890CD"/>
                </a:solidFill>
                <a:effectLst/>
                <a:latin typeface="+mj-lt"/>
                <a:hlinkClick r:id="rId7"/>
              </a:rPr>
              <a:t>[6] https://www.myheritage.com/deep-nostalgia/</a:t>
            </a:r>
            <a:r>
              <a:rPr lang="en-US" sz="1400" dirty="0">
                <a:latin typeface="+mj-lt"/>
              </a:rPr>
              <a:t>…</a:t>
            </a: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29</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t>Nour</a:t>
            </a:r>
            <a:r>
              <a:rPr lang="en-US" sz="1400" dirty="0"/>
              <a:t> </a:t>
            </a:r>
            <a:r>
              <a:rPr lang="en-US" sz="1400" dirty="0" err="1"/>
              <a:t>Elmaliki</a:t>
            </a:r>
            <a:endParaRPr lang="en-US" sz="1400" dirty="0"/>
          </a:p>
        </p:txBody>
      </p:sp>
    </p:spTree>
    <p:extLst>
      <p:ext uri="{BB962C8B-B14F-4D97-AF65-F5344CB8AC3E}">
        <p14:creationId xmlns:p14="http://schemas.microsoft.com/office/powerpoint/2010/main" val="3991748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127535" y="1049155"/>
            <a:ext cx="3733800" cy="3948041"/>
          </a:xfrm>
        </p:spPr>
        <p:txBody>
          <a:bodyPr>
            <a:normAutofit/>
          </a:bodyPr>
          <a:lstStyle/>
          <a:p>
            <a:r>
              <a:rPr lang="en-US" dirty="0"/>
              <a:t>http://</a:t>
            </a:r>
            <a:r>
              <a:rPr lang="en-US" dirty="0" err="1"/>
              <a:t>socialimps.keithpray.net</a:t>
            </a:r>
            <a:r>
              <a:rPr lang="en-US" dirty="0"/>
              <a:t>/assignments/paper-guidelines/</a:t>
            </a:r>
          </a:p>
          <a:p>
            <a:r>
              <a:rPr lang="en-US" dirty="0"/>
              <a:t>State conclusion clearly</a:t>
            </a:r>
          </a:p>
          <a:p>
            <a:r>
              <a:rPr lang="en-US" dirty="0"/>
              <a:t>Quantify</a:t>
            </a:r>
          </a:p>
          <a:p>
            <a:pPr lvl="1"/>
            <a:r>
              <a:rPr lang="en-US" dirty="0"/>
              <a:t>Not terms like: less, more, a lot, huge, great, big, tiny, drastic, etc.</a:t>
            </a:r>
          </a:p>
          <a:p>
            <a:r>
              <a:rPr lang="en-US" dirty="0"/>
              <a:t>Avoid absolutes</a:t>
            </a:r>
          </a:p>
          <a:p>
            <a:pPr lvl="1"/>
            <a:r>
              <a:rPr lang="en-US" dirty="0"/>
              <a:t>Terms like: all, none, always, never</a:t>
            </a:r>
          </a:p>
          <a:p>
            <a:pPr lvl="1"/>
            <a:r>
              <a:rPr lang="en-US" dirty="0"/>
              <a:t>Difficult to prove, easy to show false</a:t>
            </a:r>
          </a:p>
          <a:p>
            <a:r>
              <a:rPr lang="en-US" dirty="0"/>
              <a:t>Beware of fallacies</a:t>
            </a:r>
          </a:p>
          <a:p>
            <a:r>
              <a:rPr lang="en-US" dirty="0"/>
              <a:t>Counter Point and Rebuttal should directly relate</a:t>
            </a:r>
          </a:p>
        </p:txBody>
      </p:sp>
      <p:sp>
        <p:nvSpPr>
          <p:cNvPr id="4" name="Footer Placeholder 3"/>
          <p:cNvSpPr>
            <a:spLocks noGrp="1"/>
          </p:cNvSpPr>
          <p:nvPr>
            <p:ph type="ftr" sz="quarter" idx="11"/>
          </p:nvPr>
        </p:nvSpPr>
        <p:spPr>
          <a:xfrm>
            <a:off x="0" y="4997196"/>
            <a:ext cx="5562600" cy="146304"/>
          </a:xfrm>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a:t>
            </a:fld>
            <a:endParaRPr lang="en-US"/>
          </a:p>
        </p:txBody>
      </p:sp>
      <p:pic>
        <p:nvPicPr>
          <p:cNvPr id="10" name="Picture 9">
            <a:extLst>
              <a:ext uri="{FF2B5EF4-FFF2-40B4-BE49-F238E27FC236}">
                <a16:creationId xmlns:a16="http://schemas.microsoft.com/office/drawing/2014/main" id="{AF7F35BF-8B78-2D49-8C35-64C9D7577C21}"/>
              </a:ext>
            </a:extLst>
          </p:cNvPr>
          <p:cNvPicPr>
            <a:picLocks noChangeAspect="1"/>
          </p:cNvPicPr>
          <p:nvPr/>
        </p:nvPicPr>
        <p:blipFill>
          <a:blip r:embed="rId3"/>
          <a:stretch>
            <a:fillRect/>
          </a:stretch>
        </p:blipFill>
        <p:spPr>
          <a:xfrm>
            <a:off x="3861335" y="361950"/>
            <a:ext cx="5282665" cy="4588131"/>
          </a:xfrm>
          <a:prstGeom prst="rect">
            <a:avLst/>
          </a:prstGeom>
        </p:spPr>
      </p:pic>
    </p:spTree>
    <p:extLst>
      <p:ext uri="{BB962C8B-B14F-4D97-AF65-F5344CB8AC3E}">
        <p14:creationId xmlns:p14="http://schemas.microsoft.com/office/powerpoint/2010/main" val="3692101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Honorable mentions</a:t>
            </a:r>
          </a:p>
        </p:txBody>
      </p:sp>
      <p:sp>
        <p:nvSpPr>
          <p:cNvPr id="3" name="Content Placeholder 2"/>
          <p:cNvSpPr>
            <a:spLocks noGrp="1"/>
          </p:cNvSpPr>
          <p:nvPr>
            <p:ph idx="1"/>
          </p:nvPr>
        </p:nvSpPr>
        <p:spPr/>
        <p:txBody>
          <a:bodyPr lIns="91440">
            <a:noAutofit/>
          </a:bodyPr>
          <a:lstStyle/>
          <a:p>
            <a:pPr rtl="0" fontAlgn="base">
              <a:spcBef>
                <a:spcPts val="0"/>
              </a:spcBef>
              <a:spcAft>
                <a:spcPts val="1200"/>
              </a:spcAft>
              <a:buFont typeface="Arial" panose="020B0604020202020204" pitchFamily="34" charset="0"/>
              <a:buChar char="•"/>
            </a:pPr>
            <a:r>
              <a:rPr lang="en-US" sz="1800" b="0" i="0" u="none" strike="noStrike" dirty="0">
                <a:solidFill>
                  <a:srgbClr val="FFFFFF"/>
                </a:solidFill>
                <a:effectLst/>
                <a:latin typeface="+mj-lt"/>
              </a:rPr>
              <a:t>Better Call Trump - </a:t>
            </a:r>
            <a:r>
              <a:rPr lang="en-US" sz="1800" b="0" i="0" u="sng" strike="noStrike" dirty="0">
                <a:solidFill>
                  <a:srgbClr val="7890CD"/>
                </a:solidFill>
                <a:effectLst/>
                <a:latin typeface="+mj-lt"/>
                <a:hlinkClick r:id="rId2"/>
              </a:rPr>
              <a:t>https://www.youtube.com/watch?v=Ho9h0ouemWQ</a:t>
            </a:r>
            <a:endParaRPr lang="en-US" sz="1800" b="0" i="0" u="none" strike="noStrike" dirty="0">
              <a:solidFill>
                <a:srgbClr val="FFFFFF"/>
              </a:solidFill>
              <a:effectLst/>
              <a:latin typeface="+mj-lt"/>
            </a:endParaRPr>
          </a:p>
          <a:p>
            <a:r>
              <a:rPr lang="en-US" sz="1800" b="0" i="0" u="none" strike="noStrike" dirty="0">
                <a:solidFill>
                  <a:srgbClr val="FFFFFF"/>
                </a:solidFill>
                <a:effectLst/>
                <a:latin typeface="+mj-lt"/>
              </a:rPr>
              <a:t>Bill Hader </a:t>
            </a:r>
            <a:r>
              <a:rPr lang="en-US" sz="1800" b="0" i="0" u="sng" dirty="0">
                <a:solidFill>
                  <a:srgbClr val="FFFFFF"/>
                </a:solidFill>
                <a:effectLst/>
                <a:latin typeface="+mj-lt"/>
              </a:rPr>
              <a:t>Becomes</a:t>
            </a:r>
            <a:r>
              <a:rPr lang="en-US" sz="1800" b="0" i="0" u="none" strike="noStrike" dirty="0">
                <a:solidFill>
                  <a:srgbClr val="FFFFFF"/>
                </a:solidFill>
                <a:effectLst/>
                <a:latin typeface="+mj-lt"/>
              </a:rPr>
              <a:t> Al Pacino - https://www.youtube.com/watch?v=kjI-JaRWG7s</a:t>
            </a:r>
            <a:endParaRPr lang="en-US" sz="1400" dirty="0">
              <a:latin typeface="+mj-lt"/>
            </a:endParaRPr>
          </a:p>
        </p:txBody>
      </p:sp>
      <p:sp>
        <p:nvSpPr>
          <p:cNvPr id="4" name="Footer Placeholder 3"/>
          <p:cNvSpPr>
            <a:spLocks noGrp="1"/>
          </p:cNvSpPr>
          <p:nvPr>
            <p:ph type="ftr" sz="quarter" idx="11"/>
          </p:nvPr>
        </p:nvSpPr>
        <p:spPr/>
        <p:txBody>
          <a:bodyPr/>
          <a:lstStyle/>
          <a:p>
            <a:r>
              <a:rPr lang="sk-SK"/>
              <a:t>© 2021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t>Nour</a:t>
            </a:r>
            <a:r>
              <a:rPr lang="en-US" sz="1400" dirty="0"/>
              <a:t> </a:t>
            </a:r>
            <a:r>
              <a:rPr lang="en-US" sz="1400" dirty="0" err="1"/>
              <a:t>Elmaliki</a:t>
            </a:r>
            <a:endParaRPr lang="en-US" sz="1400" dirty="0"/>
          </a:p>
        </p:txBody>
      </p:sp>
    </p:spTree>
    <p:extLst>
      <p:ext uri="{BB962C8B-B14F-4D97-AF65-F5344CB8AC3E}">
        <p14:creationId xmlns:p14="http://schemas.microsoft.com/office/powerpoint/2010/main" val="2292904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lstStyle/>
          <a:p>
            <a:r>
              <a:rPr lang="en-US" dirty="0"/>
              <a:t>Address email to entire course staff for quickest response</a:t>
            </a:r>
          </a:p>
          <a:p>
            <a:r>
              <a:rPr lang="en-US" dirty="0"/>
              <a:t>Use paper and presentation templates</a:t>
            </a:r>
          </a:p>
          <a:p>
            <a:r>
              <a:rPr lang="en-US" dirty="0"/>
              <a:t>Keep topics inside the course scope: Computing + Society</a:t>
            </a:r>
          </a:p>
          <a:p>
            <a:r>
              <a:rPr lang="en-US" dirty="0"/>
              <a:t>Review Presentation and Paper Guidelines on course site</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17381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p>
        </p:txBody>
      </p: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229 means to end?</a:t>
            </a:r>
          </a:p>
          <a:p>
            <a:r>
              <a:rPr lang="en-US" dirty="0"/>
              <a:t>pp. 230 who videotapes anymore?</a:t>
            </a:r>
          </a:p>
          <a:p>
            <a:r>
              <a:rPr lang="en-US" dirty="0"/>
              <a:t>pp. 231 “businesswoman” nice change. Moral capitol – source published in 1984, “taking away” “1984”</a:t>
            </a:r>
          </a:p>
          <a:p>
            <a:r>
              <a:rPr lang="en-US" dirty="0"/>
              <a:t>pp. 234 Hilton consent to pic being in book?</a:t>
            </a:r>
          </a:p>
          <a:p>
            <a:r>
              <a:rPr lang="en-US" dirty="0"/>
              <a:t>pp. 237 Many daycares monitor, any studies yet?</a:t>
            </a:r>
          </a:p>
          <a:p>
            <a:r>
              <a:rPr lang="en-US" dirty="0"/>
              <a:t>pp. 238 “…privacy…in their own homes…” != nanny to expect privacy “…when… insides </a:t>
            </a:r>
            <a:r>
              <a:rPr lang="en-US" dirty="0" err="1"/>
              <a:t>Sullivans</a:t>
            </a:r>
            <a:r>
              <a:rPr lang="en-US" dirty="0"/>
              <a:t>’ home.</a:t>
            </a:r>
          </a:p>
        </p:txBody>
      </p:sp>
      <p:sp>
        <p:nvSpPr>
          <p:cNvPr id="11" name="Content Placeholder 10"/>
          <p:cNvSpPr>
            <a:spLocks noGrp="1"/>
          </p:cNvSpPr>
          <p:nvPr>
            <p:ph sz="half" idx="2"/>
          </p:nvPr>
        </p:nvSpPr>
        <p:spPr/>
        <p:txBody>
          <a:bodyPr lIns="91440">
            <a:normAutofit fontScale="85000" lnSpcReduction="10000"/>
          </a:bodyPr>
          <a:lstStyle/>
          <a:p>
            <a:r>
              <a:rPr lang="en-US" dirty="0"/>
              <a:t>pp. 244 Human chip implant sources getting old, 2002, 2004, 2007, 2010</a:t>
            </a:r>
          </a:p>
          <a:p>
            <a:r>
              <a:rPr lang="en-US" dirty="0"/>
              <a:t>pp. 250 2012 source same year Target outed pregnant teen to parents</a:t>
            </a:r>
          </a:p>
          <a:p>
            <a:r>
              <a:rPr lang="en-US" dirty="0"/>
              <a:t>pp. 255 Why did Apple not enforce policy of asking permission in the API?</a:t>
            </a:r>
          </a:p>
          <a:p>
            <a:r>
              <a:rPr lang="en-US" dirty="0"/>
              <a:t>pp. 245 “</a:t>
            </a:r>
            <a:r>
              <a:rPr lang="is-IS" dirty="0"/>
              <a:t>…by 2015” did it happen?</a:t>
            </a:r>
            <a:endParaRPr lang="en-US" dirty="0"/>
          </a:p>
          <a:p>
            <a:r>
              <a:rPr lang="en-US" dirty="0"/>
              <a:t>pp. 246 Web Browsers put cookies on on your hard drive, not Web Servers.</a:t>
            </a:r>
          </a:p>
          <a:p>
            <a:r>
              <a:rPr lang="en-US" dirty="0"/>
              <a:t>pp. 250 why is bills – responsibility assumption flawed?</a:t>
            </a:r>
          </a:p>
          <a:p>
            <a:r>
              <a:rPr lang="en-US" dirty="0"/>
              <a:t>pp. 268 Why WPI not in list?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
        <p:nvSpPr>
          <p:cNvPr id="7" name="Action Button: Movie 6">
            <a:hlinkClick r:id="rId3" highlightClick="1"/>
            <a:extLst>
              <a:ext uri="{FF2B5EF4-FFF2-40B4-BE49-F238E27FC236}">
                <a16:creationId xmlns:a16="http://schemas.microsoft.com/office/drawing/2014/main" id="{3A640EDB-B0C4-1C4C-ADAF-6ACF51260160}"/>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64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0" indent="0">
              <a:buNone/>
            </a:pPr>
            <a:r>
              <a:rPr lang="en-US" dirty="0"/>
              <a:t>Prepare for class debate: </a:t>
            </a:r>
          </a:p>
          <a:p>
            <a:pPr marL="0" indent="0" algn="ctr">
              <a:buNone/>
            </a:pPr>
            <a:r>
              <a:rPr lang="en-US" dirty="0"/>
              <a:t>Should law require you to use an official ID for Internet access?</a:t>
            </a:r>
          </a:p>
          <a:p>
            <a:pPr marL="205768" lvl="1" indent="0">
              <a:buNone/>
            </a:pPr>
            <a:endParaRPr lang="en-US" dirty="0"/>
          </a:p>
          <a:p>
            <a:pPr lvl="1"/>
            <a:r>
              <a:rPr lang="en-US" dirty="0"/>
              <a:t>Once you’ve done the research and have decided “Yes” or “No” assign yourself to the appropriate group on Canvas:</a:t>
            </a:r>
          </a:p>
          <a:p>
            <a:pPr lvl="2"/>
            <a:r>
              <a:rPr lang="en-US" dirty="0"/>
              <a:t>Canvas </a:t>
            </a:r>
            <a:r>
              <a:rPr lang="en-US" dirty="0">
                <a:sym typeface="Wingdings" pitchFamily="2" charset="2"/>
              </a:rPr>
              <a:t> People  </a:t>
            </a:r>
            <a:r>
              <a:rPr lang="en-US" dirty="0"/>
              <a:t>Internet ID: Use the groups to share your research</a:t>
            </a:r>
          </a:p>
          <a:p>
            <a:pPr lvl="2"/>
            <a:r>
              <a:rPr lang="en-US" dirty="0">
                <a:hlinkClick r:id="rId3"/>
              </a:rPr>
              <a:t>https://canvas.wpi.edu/courses/23995/groups#tab-6898</a:t>
            </a:r>
            <a:r>
              <a:rPr lang="en-US" dirty="0"/>
              <a:t> </a:t>
            </a:r>
          </a:p>
          <a:p>
            <a:pPr lvl="1"/>
            <a:r>
              <a:rPr lang="en-US" dirty="0"/>
              <a:t>Come prepared with notes, facts, dates, high quality sources</a:t>
            </a:r>
          </a:p>
          <a:p>
            <a:pPr lvl="1"/>
            <a:r>
              <a:rPr lang="en-US" dirty="0"/>
              <a:t>Optional One Page Paper on the topic, lowest paper grade will be dropped</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63296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2020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515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Addictive target ads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Madyson Kelly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2021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4140431504"/>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29172</TotalTime>
  <Words>5209</Words>
  <Application>Microsoft Macintosh PowerPoint</Application>
  <PresentationFormat>On-screen Show (16:9)</PresentationFormat>
  <Paragraphs>441</Paragraphs>
  <Slides>31</Slides>
  <Notes>24</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Arial</vt:lpstr>
      <vt:lpstr>Calibri</vt:lpstr>
      <vt:lpstr>Cambria</vt:lpstr>
      <vt:lpstr>Wingdings</vt:lpstr>
      <vt:lpstr>Red Radial 16x9</vt:lpstr>
      <vt:lpstr>Class 6 Information Privacy</vt:lpstr>
      <vt:lpstr>what works well Online With Zoom</vt:lpstr>
      <vt:lpstr>Papers</vt:lpstr>
      <vt:lpstr>Logistics</vt:lpstr>
      <vt:lpstr>Overview</vt:lpstr>
      <vt:lpstr>My Reading Notes</vt:lpstr>
      <vt:lpstr>Assignment</vt:lpstr>
      <vt:lpstr>Overview</vt:lpstr>
      <vt:lpstr>Addictive target ads</vt:lpstr>
      <vt:lpstr>Targeted Ads are making a negative impact </vt:lpstr>
      <vt:lpstr>Google Ads are Collecting your data</vt:lpstr>
      <vt:lpstr>Dynamic ads are showing consumers more and more products</vt:lpstr>
      <vt:lpstr>Increase shopping – Online &amp; offline</vt:lpstr>
      <vt:lpstr>Users have negative opinions on  targeted ads</vt:lpstr>
      <vt:lpstr>References</vt:lpstr>
      <vt:lpstr>References</vt:lpstr>
      <vt:lpstr>Large-scale Published data  needs  Differential Privacy</vt:lpstr>
      <vt:lpstr>Formal, not ad-hoc</vt:lpstr>
      <vt:lpstr>How does it work?</vt:lpstr>
      <vt:lpstr>Why is this necessary?</vt:lpstr>
      <vt:lpstr>Why Should I Care?</vt:lpstr>
      <vt:lpstr>References</vt:lpstr>
      <vt:lpstr>Deep Fakes Threaten Privacy </vt:lpstr>
      <vt:lpstr>DEEP fake = “DEEP Learning” + “Fake”</vt:lpstr>
      <vt:lpstr>Why are deepfakes SCARy?</vt:lpstr>
      <vt:lpstr>Limitations of current protections</vt:lpstr>
      <vt:lpstr>Alternate Uses of Deep Fakes</vt:lpstr>
      <vt:lpstr>Ethical Questions</vt:lpstr>
      <vt:lpstr>References</vt:lpstr>
      <vt:lpstr>Honorable mentions</vt:lpstr>
      <vt:lpstr>Class 6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360</cp:revision>
  <dcterms:created xsi:type="dcterms:W3CDTF">2014-08-25T02:19:16Z</dcterms:created>
  <dcterms:modified xsi:type="dcterms:W3CDTF">2021-04-13T22:15:48Z</dcterms:modified>
</cp:coreProperties>
</file>