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7"/>
  </p:notesMasterIdLst>
  <p:handoutMasterIdLst>
    <p:handoutMasterId r:id="rId58"/>
  </p:handoutMasterIdLst>
  <p:sldIdLst>
    <p:sldId id="256" r:id="rId2"/>
    <p:sldId id="315" r:id="rId3"/>
    <p:sldId id="259" r:id="rId4"/>
    <p:sldId id="261" r:id="rId5"/>
    <p:sldId id="264" r:id="rId6"/>
    <p:sldId id="320" r:id="rId7"/>
    <p:sldId id="321" r:id="rId8"/>
    <p:sldId id="323" r:id="rId9"/>
    <p:sldId id="322" r:id="rId10"/>
    <p:sldId id="325" r:id="rId11"/>
    <p:sldId id="324" r:id="rId12"/>
    <p:sldId id="327" r:id="rId13"/>
    <p:sldId id="326" r:id="rId14"/>
    <p:sldId id="318" r:id="rId15"/>
    <p:sldId id="304" r:id="rId16"/>
    <p:sldId id="267" r:id="rId17"/>
    <p:sldId id="303" r:id="rId18"/>
    <p:sldId id="305" r:id="rId19"/>
    <p:sldId id="336" r:id="rId20"/>
    <p:sldId id="337" r:id="rId21"/>
    <p:sldId id="338" r:id="rId22"/>
    <p:sldId id="339" r:id="rId23"/>
    <p:sldId id="340" r:id="rId24"/>
    <p:sldId id="341" r:id="rId25"/>
    <p:sldId id="328" r:id="rId26"/>
    <p:sldId id="270" r:id="rId27"/>
    <p:sldId id="271" r:id="rId28"/>
    <p:sldId id="272" r:id="rId29"/>
    <p:sldId id="268" r:id="rId30"/>
    <p:sldId id="273" r:id="rId31"/>
    <p:sldId id="274" r:id="rId32"/>
    <p:sldId id="276" r:id="rId33"/>
    <p:sldId id="277" r:id="rId34"/>
    <p:sldId id="279" r:id="rId35"/>
    <p:sldId id="281" r:id="rId36"/>
    <p:sldId id="282" r:id="rId37"/>
    <p:sldId id="329" r:id="rId38"/>
    <p:sldId id="342" r:id="rId39"/>
    <p:sldId id="257" r:id="rId40"/>
    <p:sldId id="258" r:id="rId41"/>
    <p:sldId id="343" r:id="rId42"/>
    <p:sldId id="260" r:id="rId43"/>
    <p:sldId id="344" r:id="rId44"/>
    <p:sldId id="262" r:id="rId45"/>
    <p:sldId id="263" r:id="rId46"/>
    <p:sldId id="345" r:id="rId47"/>
    <p:sldId id="265" r:id="rId48"/>
    <p:sldId id="266" r:id="rId49"/>
    <p:sldId id="330" r:id="rId50"/>
    <p:sldId id="331" r:id="rId51"/>
    <p:sldId id="332" r:id="rId52"/>
    <p:sldId id="333" r:id="rId53"/>
    <p:sldId id="334" r:id="rId54"/>
    <p:sldId id="335" r:id="rId55"/>
    <p:sldId id="269" r:id="rId5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D24C7C4E-32E0-8649-8495-55C0B6F008B2}">
          <p14:sldIdLst>
            <p14:sldId id="256"/>
            <p14:sldId id="315"/>
            <p14:sldId id="259"/>
            <p14:sldId id="261"/>
            <p14:sldId id="264"/>
            <p14:sldId id="320"/>
            <p14:sldId id="321"/>
            <p14:sldId id="323"/>
            <p14:sldId id="322"/>
            <p14:sldId id="325"/>
            <p14:sldId id="324"/>
            <p14:sldId id="327"/>
            <p14:sldId id="326"/>
            <p14:sldId id="318"/>
            <p14:sldId id="304"/>
            <p14:sldId id="267"/>
            <p14:sldId id="303"/>
            <p14:sldId id="305"/>
          </p14:sldIdLst>
        </p14:section>
        <p14:section name="Students" id="{930F6A5C-996B-F644-A366-0334989268C8}">
          <p14:sldIdLst>
            <p14:sldId id="336"/>
            <p14:sldId id="337"/>
            <p14:sldId id="338"/>
            <p14:sldId id="339"/>
            <p14:sldId id="340"/>
            <p14:sldId id="341"/>
            <p14:sldId id="328"/>
            <p14:sldId id="270"/>
            <p14:sldId id="271"/>
            <p14:sldId id="272"/>
            <p14:sldId id="268"/>
            <p14:sldId id="273"/>
            <p14:sldId id="274"/>
            <p14:sldId id="276"/>
            <p14:sldId id="277"/>
            <p14:sldId id="279"/>
            <p14:sldId id="281"/>
            <p14:sldId id="282"/>
            <p14:sldId id="329"/>
            <p14:sldId id="342"/>
            <p14:sldId id="257"/>
            <p14:sldId id="258"/>
            <p14:sldId id="343"/>
            <p14:sldId id="260"/>
            <p14:sldId id="344"/>
            <p14:sldId id="262"/>
            <p14:sldId id="263"/>
            <p14:sldId id="345"/>
            <p14:sldId id="265"/>
            <p14:sldId id="266"/>
            <p14:sldId id="330"/>
            <p14:sldId id="331"/>
            <p14:sldId id="332"/>
            <p14:sldId id="333"/>
            <p14:sldId id="334"/>
            <p14:sldId id="335"/>
          </p14:sldIdLst>
        </p14:section>
        <p14:section name="Common" id="{816C9087-CAEC-4B4F-A749-57EDEC908EE0}">
          <p14:sldIdLst>
            <p14:sldId id="26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9" autoAdjust="0"/>
    <p:restoredTop sz="74725" autoAdjust="0"/>
  </p:normalViewPr>
  <p:slideViewPr>
    <p:cSldViewPr snapToGrid="0" snapToObjects="1">
      <p:cViewPr varScale="1">
        <p:scale>
          <a:sx n="124" d="100"/>
          <a:sy n="124" d="100"/>
        </p:scale>
        <p:origin x="1096" y="176"/>
      </p:cViewPr>
      <p:guideLst>
        <p:guide orient="horz" pos="1620"/>
        <p:guide pos="2880"/>
      </p:guideLst>
    </p:cSldViewPr>
  </p:slideViewPr>
  <p:notesTextViewPr>
    <p:cViewPr>
      <p:scale>
        <a:sx n="100" d="100"/>
        <a:sy n="100" d="100"/>
      </p:scale>
      <p:origin x="0" y="0"/>
    </p:cViewPr>
  </p:notesTextViewPr>
  <p:sorterViewPr>
    <p:cViewPr>
      <p:scale>
        <a:sx n="145" d="100"/>
        <a:sy n="145" d="100"/>
      </p:scale>
      <p:origin x="0" y="45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4/9/21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4/9/21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Papers expected to be finished tonight. TA Office hours this weekend to be announced. Send email for ad hoc meeting if can’t make those times.</a:t>
            </a:r>
          </a:p>
          <a:p>
            <a:pPr eaLnBrk="1" hangingPunct="1"/>
            <a:endParaRPr lang="en-US" dirty="0">
              <a:latin typeface="Arial" pitchFamily="-109" charset="0"/>
              <a:ea typeface="ＭＳ Ｐゴシック" pitchFamily="-109" charset="-128"/>
              <a:cs typeface="ＭＳ Ｐゴシック" pitchFamily="-109" charset="-128"/>
            </a:endParaRPr>
          </a:p>
          <a:p>
            <a:pPr eaLnBrk="1" hangingPunct="1"/>
            <a:r>
              <a:rPr lang="en-US" dirty="0">
                <a:latin typeface="Arial" pitchFamily="-109" charset="0"/>
                <a:ea typeface="ＭＳ Ｐゴシック" pitchFamily="-109" charset="-128"/>
                <a:cs typeface="ＭＳ Ｐゴシック" pitchFamily="-109" charset="-128"/>
              </a:rPr>
              <a:t>Here’s the title slide. Excited already, aren’t you?</a:t>
            </a:r>
          </a:p>
          <a:p>
            <a:pPr eaLnBrk="1" hangingPunct="1"/>
            <a:endParaRPr lang="en-US" dirty="0">
              <a:latin typeface="Arial" pitchFamily="-109" charset="0"/>
              <a:ea typeface="ＭＳ Ｐゴシック" pitchFamily="-109" charset="-128"/>
              <a:cs typeface="ＭＳ Ｐゴシック" pitchFamily="-109" charset="-128"/>
            </a:endParaRPr>
          </a:p>
          <a:p>
            <a:pPr eaLnBrk="1" hangingPunct="1"/>
            <a:r>
              <a:rPr lang="en-US" b="1" dirty="0">
                <a:latin typeface="Arial" pitchFamily="-109" charset="0"/>
                <a:ea typeface="ＭＳ Ｐゴシック" pitchFamily="-109" charset="-128"/>
                <a:cs typeface="ＭＳ Ｐゴシック" pitchFamily="-109" charset="-128"/>
              </a:rPr>
              <a:t>Weird Al </a:t>
            </a:r>
            <a:r>
              <a:rPr lang="en-US" b="1" dirty="0" err="1">
                <a:latin typeface="Arial" pitchFamily="-109" charset="0"/>
                <a:ea typeface="ＭＳ Ｐゴシック" pitchFamily="-109" charset="-128"/>
                <a:cs typeface="ＭＳ Ｐゴシック" pitchFamily="-109" charset="-128"/>
              </a:rPr>
              <a:t>Yankovic</a:t>
            </a:r>
            <a:r>
              <a:rPr lang="en-US" b="1" dirty="0">
                <a:latin typeface="Arial" pitchFamily="-109" charset="0"/>
                <a:ea typeface="ＭＳ Ｐゴシック" pitchFamily="-109" charset="-128"/>
                <a:cs typeface="ＭＳ Ｐゴシック" pitchFamily="-109" charset="-128"/>
              </a:rPr>
              <a:t> “Don’t Download This Song” (3:53)</a:t>
            </a:r>
            <a:br>
              <a:rPr lang="en-US" b="1" dirty="0">
                <a:latin typeface="Arial" pitchFamily="-109" charset="0"/>
                <a:ea typeface="ＭＳ Ｐゴシック" pitchFamily="-109" charset="-128"/>
                <a:cs typeface="ＭＳ Ｐゴシック" pitchFamily="-109" charset="-128"/>
              </a:rPr>
            </a:br>
            <a:r>
              <a:rPr lang="en-US" b="0" dirty="0">
                <a:latin typeface="Arial" pitchFamily="-109" charset="0"/>
                <a:ea typeface="ＭＳ Ｐゴシック" pitchFamily="-109" charset="-128"/>
                <a:cs typeface="ＭＳ Ｐゴシック" pitchFamily="-109" charset="-128"/>
              </a:rPr>
              <a:t>2006-08-21 released exclusively as digital download</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=zGM8PT1eAvY</a:t>
            </a:r>
          </a:p>
          <a:p>
            <a:pPr eaLnBrk="1" hangingPunct="1"/>
            <a:endParaRPr lang="en-US" dirty="0">
              <a:latin typeface="Arial" pitchFamily="-109" charset="0"/>
              <a:ea typeface="ＭＳ Ｐゴシック" pitchFamily="-109" charset="-128"/>
              <a:cs typeface="ＭＳ Ｐゴシック" pitchFamily="-109" charset="-128"/>
            </a:endParaRPr>
          </a:p>
          <a:p>
            <a:pPr eaLnBrk="1" hangingPunct="1"/>
            <a:r>
              <a:rPr lang="en-US" dirty="0">
                <a:latin typeface="Arial" pitchFamily="-109" charset="0"/>
                <a:ea typeface="ＭＳ Ｐゴシック" pitchFamily="-109" charset="-128"/>
                <a:cs typeface="ＭＳ Ｐゴシック" pitchFamily="-109" charset="-128"/>
              </a:rPr>
              <a:t>Some Analysis Points:</a:t>
            </a:r>
          </a:p>
          <a:p>
            <a:pPr eaLnBrk="1" hangingPunct="1"/>
            <a:r>
              <a:rPr lang="en-US" dirty="0">
                <a:latin typeface="Arial" pitchFamily="-109" charset="0"/>
                <a:ea typeface="ＭＳ Ｐゴシック" pitchFamily="-109" charset="-128"/>
                <a:cs typeface="ＭＳ Ｐゴシック" pitchFamily="-109" charset="-128"/>
              </a:rPr>
              <a:t>- Slippery Slope Fallacy</a:t>
            </a:r>
            <a:br>
              <a:rPr lang="en-US" dirty="0">
                <a:latin typeface="Arial" pitchFamily="-109" charset="0"/>
                <a:ea typeface="ＭＳ Ｐゴシック" pitchFamily="-109" charset="-128"/>
                <a:cs typeface="ＭＳ Ｐゴシック" pitchFamily="-109" charset="-128"/>
              </a:rPr>
            </a:br>
            <a:r>
              <a:rPr lang="en-US" dirty="0">
                <a:latin typeface="Arial" pitchFamily="-109" charset="0"/>
                <a:ea typeface="ＭＳ Ｐゴシック" pitchFamily="-109" charset="-128"/>
                <a:cs typeface="ＭＳ Ｐゴシック" pitchFamily="-109" charset="-128"/>
              </a:rPr>
              <a:t>- CDs were most common way to obtain music</a:t>
            </a:r>
            <a:br>
              <a:rPr lang="en-US" dirty="0">
                <a:latin typeface="Arial" pitchFamily="-109" charset="0"/>
                <a:ea typeface="ＭＳ Ｐゴシック" pitchFamily="-109" charset="-128"/>
                <a:cs typeface="ＭＳ Ｐゴシック" pitchFamily="-109" charset="-128"/>
              </a:rPr>
            </a:br>
            <a:r>
              <a:rPr lang="en-US" dirty="0">
                <a:latin typeface="Arial" pitchFamily="-109" charset="0"/>
                <a:ea typeface="ＭＳ Ｐゴシック" pitchFamily="-109" charset="-128"/>
                <a:cs typeface="ＭＳ Ｐゴシック" pitchFamily="-109" charset="-128"/>
              </a:rPr>
              <a:t>- Winner take all society</a:t>
            </a:r>
          </a:p>
          <a:p>
            <a:pPr eaLnBrk="1" hangingPunct="1"/>
            <a:r>
              <a:rPr lang="en-US" dirty="0">
                <a:latin typeface="Arial" pitchFamily="-109" charset="0"/>
                <a:ea typeface="ＭＳ Ｐゴシック" pitchFamily="-109" charset="-128"/>
                <a:cs typeface="ＭＳ Ｐゴシック" pitchFamily="-109" charset="-128"/>
              </a:rPr>
              <a:t>- Virtue ethics, guilt, shame</a:t>
            </a:r>
          </a:p>
          <a:p>
            <a:pPr marL="171450" indent="-171450" eaLnBrk="1" hangingPunct="1">
              <a:buFontTx/>
              <a:buChar cha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Patent</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A mechanism, process, or composition of matter. </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Must be: Novel. Useful. Non-obvious. Described clearly. Must do what it says.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Usual term 20 years.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Utility and plant patents: 20 years.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Design patents last 14 years. (ornamental design of functional item)</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Provisional patent gives 1 year, before</a:t>
            </a:r>
            <a:r>
              <a:rPr lang="en-US" baseline="0" dirty="0">
                <a:latin typeface="Arial" pitchFamily="-109" charset="0"/>
                <a:ea typeface="ＭＳ Ｐゴシック" pitchFamily="-109" charset="-128"/>
                <a:cs typeface="ＭＳ Ｐゴシック" pitchFamily="-109" charset="-128"/>
              </a:rPr>
              <a:t> full patent</a:t>
            </a: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1541276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Patent</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A mechanism, process, or composition of matter. </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Must be: Novel. Useful. Non-obvious. Described clearly. Must do what it says.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Usual term 20 years.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Utility and plant patents: 20 years.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Design patents last 14 years. (ornamental design of functional item)</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Provisional patent gives 1 year, before</a:t>
            </a:r>
            <a:r>
              <a:rPr lang="en-US" baseline="0" dirty="0">
                <a:latin typeface="Arial" pitchFamily="-109" charset="0"/>
                <a:ea typeface="ＭＳ Ｐゴシック" pitchFamily="-109" charset="-128"/>
                <a:cs typeface="ＭＳ Ｐゴシック" pitchFamily="-109" charset="-128"/>
              </a:rPr>
              <a:t> full patent</a:t>
            </a:r>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1312556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Trade Secret</a:t>
            </a:r>
          </a:p>
          <a:p>
            <a:pPr marL="628650" lvl="1"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Anything with business value</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You must take steps to keep it secret: Non Disclosure Agreement, protected storage, compartmentalization, etc.</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As long as the secret is kept</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Enforceable by: Contracts, Laws against industrial espionage.</a:t>
            </a:r>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3946818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Trade Secret</a:t>
            </a:r>
          </a:p>
          <a:p>
            <a:pPr marL="628650" lvl="1"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Anything with business value</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You must take steps to keep it secret: Non Disclosure Agreement, protected storage, compartmentalization, etc.</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As long as the secret is kept</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Enforceable by: Contracts, Laws against industrial espionage.</a:t>
            </a:r>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292983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But first take a look at:</a:t>
            </a:r>
          </a:p>
          <a:p>
            <a:pPr eaLnBrk="1" hangingPunct="1"/>
            <a:r>
              <a:rPr lang="en-US" dirty="0">
                <a:latin typeface="Arial" charset="0"/>
                <a:ea typeface="ＭＳ Ｐゴシック" charset="-128"/>
                <a:cs typeface="ＭＳ Ｐゴシック" charset="-128"/>
              </a:rPr>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Copyright: Forever Less One Day (6:27)</a:t>
            </a:r>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=tk862BbjWx4</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Tom Scott</a:t>
            </a:r>
          </a:p>
          <a:p>
            <a:pPr eaLnBrk="1" hangingPunct="1"/>
            <a:r>
              <a:rPr lang="en-US" dirty="0">
                <a:latin typeface="Arial" charset="0"/>
                <a:ea typeface="ＭＳ Ｐゴシック" charset="-128"/>
                <a:cs typeface="ＭＳ Ｐゴシック" charset="-128"/>
              </a:rPr>
              <a:t>http://</a:t>
            </a:r>
            <a:r>
              <a:rPr lang="en-US" dirty="0" err="1">
                <a:latin typeface="Arial" charset="0"/>
                <a:ea typeface="ＭＳ Ｐゴシック" charset="-128"/>
                <a:cs typeface="ＭＳ Ｐゴシック" charset="-128"/>
              </a:rPr>
              <a:t>tomscott.com</a:t>
            </a:r>
            <a:endParaRPr lang="en-US" dirty="0">
              <a:latin typeface="Arial" charset="0"/>
              <a:ea typeface="ＭＳ Ｐゴシック" charset="-128"/>
              <a:cs typeface="ＭＳ Ｐゴシック" charset="-128"/>
            </a:endParaRPr>
          </a:p>
          <a:p>
            <a:pPr eaLnBrk="1" hangingPunct="1"/>
            <a:r>
              <a:rPr lang="en-US" b="1" dirty="0">
                <a:latin typeface="Arial" charset="0"/>
                <a:ea typeface="ＭＳ Ｐゴシック" charset="-128"/>
                <a:cs typeface="ＭＳ Ｐゴシック" charset="-128"/>
              </a:rPr>
              <a:t>Welcome To</a:t>
            </a:r>
            <a:r>
              <a:rPr lang="en-US" b="1" baseline="0" dirty="0">
                <a:latin typeface="Arial" charset="0"/>
                <a:ea typeface="ＭＳ Ｐゴシック" charset="-128"/>
                <a:cs typeface="ＭＳ Ｐゴシック" charset="-128"/>
              </a:rPr>
              <a:t> Life (2:44)</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=IFe9wiDfb0E&amp;feature=</a:t>
            </a:r>
            <a:r>
              <a:rPr lang="en-US" dirty="0" err="1">
                <a:latin typeface="Arial" charset="0"/>
                <a:ea typeface="ＭＳ Ｐゴシック" charset="-128"/>
                <a:cs typeface="ＭＳ Ｐゴシック" charset="-128"/>
              </a:rPr>
              <a:t>youtu.be</a:t>
            </a:r>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524848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a:t>
            </a:fld>
            <a:endParaRPr lang="en-US" dirty="0"/>
          </a:p>
        </p:txBody>
      </p:sp>
    </p:spTree>
    <p:extLst>
      <p:ext uri="{BB962C8B-B14F-4D97-AF65-F5344CB8AC3E}">
        <p14:creationId xmlns:p14="http://schemas.microsoft.com/office/powerpoint/2010/main" val="601857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age of technology, new developments are made by learning from failures. Many of these failures are from other competitors/other companies.</a:t>
            </a:r>
          </a:p>
          <a:p>
            <a:r>
              <a:rPr lang="en-US" dirty="0"/>
              <a:t>Especially at WPI, we are all told that we need to fail in order to succeed. In the technology industry, it is often learning from others that helps other products/companies succeed, which can be considered “stealing” intellectual property.</a:t>
            </a:r>
          </a:p>
          <a:p>
            <a:endParaRPr lang="en-US" dirty="0"/>
          </a:p>
          <a:p>
            <a:r>
              <a:rPr lang="en-US" dirty="0"/>
              <a:t>The technology industry’s purpose is to keep innovating for the benefit of the public, so stealing intellectual property actually benefits the public and the tech industry itself.</a:t>
            </a:r>
          </a:p>
          <a:p>
            <a:r>
              <a:rPr lang="en-US" dirty="0"/>
              <a:t>This brings up the question of what is more important, the creator’s interest (which is usually money) or the industry and public’s interest?</a:t>
            </a:r>
          </a:p>
          <a:p>
            <a:r>
              <a:rPr lang="en-US" dirty="0"/>
              <a:t>I argue that the public/industry’s interest is more important.</a:t>
            </a:r>
          </a:p>
          <a:p>
            <a:endParaRPr lang="en-US" dirty="0"/>
          </a:p>
          <a:p>
            <a:r>
              <a:rPr lang="en-US" dirty="0"/>
              <a:t>Throughout technology history, companies have taken ideas from other companies’ failed products and made a better version of them, or have even stolen the ideas before they were implemented.</a:t>
            </a:r>
          </a:p>
          <a:p>
            <a:r>
              <a:rPr lang="en-US" dirty="0"/>
              <a:t>Having someone/a team of people from a different background and perspective work on the product can speed up the innovation process.</a:t>
            </a:r>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999954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invention of smartphones, there were personal digital assistants. One of the first personal digital assistants was the Apple Newton.</a:t>
            </a:r>
          </a:p>
          <a:p>
            <a:r>
              <a:rPr lang="en-US" dirty="0"/>
              <a:t>It was a handheld device that you could write on the screen with a stylus, and the Newton would convert it to text.</a:t>
            </a:r>
          </a:p>
          <a:p>
            <a:r>
              <a:rPr lang="en-US" dirty="0"/>
              <a:t>The Newton failed for many reasons including inaccurate software, slow software, too big, and too expensive.</a:t>
            </a:r>
          </a:p>
          <a:p>
            <a:r>
              <a:rPr lang="en-US" dirty="0"/>
              <a:t>The Newton was created when Steve Jobs was “exiled” from Apple and John Sculley was the CEO.</a:t>
            </a:r>
          </a:p>
          <a:p>
            <a:r>
              <a:rPr lang="en-US" dirty="0"/>
              <a:t>Sculley expected to sell 1 million units in the first year, but only sold 50,000 in the first 3 months.</a:t>
            </a:r>
          </a:p>
          <a:p>
            <a:r>
              <a:rPr lang="en-US" dirty="0"/>
              <a:t>Steve Jobs stopped the Newton project when he returned to Apple in 1997.</a:t>
            </a:r>
          </a:p>
          <a:p>
            <a:endParaRPr lang="en-US" dirty="0"/>
          </a:p>
          <a:p>
            <a:r>
              <a:rPr lang="en-US" dirty="0"/>
              <a:t>The Palm Pilot was created by Palm Computing. At first they wanted to just make handwriting recognition software that other devices used, but they realized that they could make a </a:t>
            </a:r>
          </a:p>
          <a:p>
            <a:r>
              <a:rPr lang="en-US" dirty="0"/>
              <a:t>more successful personal digital assistant than the Newton and be a competitor by going off of their idea/product.</a:t>
            </a:r>
          </a:p>
          <a:p>
            <a:r>
              <a:rPr lang="en-US" dirty="0"/>
              <a:t>The Palm Pilot was smaller, cheaper, and had better software.</a:t>
            </a:r>
          </a:p>
          <a:p>
            <a:r>
              <a:rPr lang="en-US" dirty="0"/>
              <a:t>The first Palm Pilot sold 1 million units in the first year.</a:t>
            </a:r>
          </a:p>
          <a:p>
            <a:endParaRPr lang="en-US" dirty="0"/>
          </a:p>
          <a:p>
            <a:r>
              <a:rPr lang="en-US" dirty="0"/>
              <a:t>Apple learned from their mistake and started working towards iPhone and iPad when Steve Jobs came back and killed the Newton.</a:t>
            </a:r>
          </a:p>
          <a:p>
            <a:r>
              <a:rPr lang="en-US" dirty="0"/>
              <a:t>Some may say that Apple did just fine improving upon their own mistakes to create the iPhone, but they learned from the Palm Pilot as well.</a:t>
            </a:r>
          </a:p>
          <a:p>
            <a:r>
              <a:rPr lang="en-US" dirty="0"/>
              <a:t>The Palm Pilot “boosted” the personal digital assistant market/industry, which Apple was able to build upon. In the image you can see how much the Palm Pilot evolved (many different versions)</a:t>
            </a:r>
          </a:p>
        </p:txBody>
      </p:sp>
      <p:sp>
        <p:nvSpPr>
          <p:cNvPr id="4" name="Slide Number Placeholder 3"/>
          <p:cNvSpPr>
            <a:spLocks noGrp="1"/>
          </p:cNvSpPr>
          <p:nvPr>
            <p:ph type="sldNum" sz="quarter" idx="5"/>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242140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to think about gaining success from failures (different type of failure)</a:t>
            </a:r>
          </a:p>
          <a:p>
            <a:endParaRPr lang="en-US" dirty="0"/>
          </a:p>
          <a:p>
            <a:r>
              <a:rPr lang="en-US" dirty="0"/>
              <a:t>Facebook is one of the most infamous examples of success from a stolen idea/failure. Mark Zuckerberg may not have succeeded from witnessing the failure of a produced product, but</a:t>
            </a:r>
          </a:p>
          <a:p>
            <a:r>
              <a:rPr lang="en-US" dirty="0"/>
              <a:t>he succeeded from the failure of intellectual property protection. </a:t>
            </a:r>
          </a:p>
          <a:p>
            <a:r>
              <a:rPr lang="en-US" dirty="0"/>
              <a:t>Students at Harvard, Tyler and Cameron Winklevoss and </a:t>
            </a:r>
            <a:r>
              <a:rPr lang="en-US" dirty="0" err="1"/>
              <a:t>Divya</a:t>
            </a:r>
            <a:r>
              <a:rPr lang="en-US" dirty="0"/>
              <a:t> Narendra, asked Zuckerberg to code a web site named </a:t>
            </a:r>
            <a:r>
              <a:rPr lang="en-US" dirty="0" err="1"/>
              <a:t>HarvardConnections.com</a:t>
            </a:r>
            <a:r>
              <a:rPr lang="en-US" dirty="0"/>
              <a:t> for them. Which was supposed to be </a:t>
            </a:r>
          </a:p>
          <a:p>
            <a:r>
              <a:rPr lang="en-US" dirty="0"/>
              <a:t>A social website for Harvard students and alumni, but eventually spread it to other schools.</a:t>
            </a:r>
          </a:p>
          <a:p>
            <a:r>
              <a:rPr lang="en-US" dirty="0"/>
              <a:t>Zuckerberg worked on the website, but soon started (a week into the project) working on his own (then called “the Facebook”) and delaying the other.</a:t>
            </a:r>
          </a:p>
          <a:p>
            <a:r>
              <a:rPr lang="en-US" dirty="0"/>
              <a:t>Zuckerberg’s main goal was to release and finish his project before </a:t>
            </a:r>
            <a:r>
              <a:rPr lang="en-US" dirty="0" err="1"/>
              <a:t>HarvardConnections</a:t>
            </a:r>
            <a:r>
              <a:rPr lang="en-US" dirty="0"/>
              <a:t>. While Zuckerberg did lie to the </a:t>
            </a:r>
            <a:r>
              <a:rPr lang="en-US" dirty="0" err="1"/>
              <a:t>HarvardConnections</a:t>
            </a:r>
            <a:r>
              <a:rPr lang="en-US" dirty="0"/>
              <a:t> group about his progress on the web site in order </a:t>
            </a:r>
          </a:p>
          <a:p>
            <a:r>
              <a:rPr lang="en-US" dirty="0"/>
              <a:t>to come out with </a:t>
            </a:r>
            <a:r>
              <a:rPr lang="en-US" dirty="0" err="1"/>
              <a:t>facebook</a:t>
            </a:r>
            <a:r>
              <a:rPr lang="en-US" dirty="0"/>
              <a:t> on his own in the end, it was a major technological innovation.</a:t>
            </a:r>
          </a:p>
          <a:p>
            <a:r>
              <a:rPr lang="en-US" dirty="0"/>
              <a:t>Zuckerberg’s plan worked, because when </a:t>
            </a:r>
            <a:r>
              <a:rPr lang="en-US" dirty="0" err="1"/>
              <a:t>ConnectU</a:t>
            </a:r>
            <a:r>
              <a:rPr lang="en-US" dirty="0"/>
              <a:t> (formerly </a:t>
            </a:r>
            <a:r>
              <a:rPr lang="en-US" dirty="0" err="1"/>
              <a:t>HarvardConnections</a:t>
            </a:r>
            <a:r>
              <a:rPr lang="en-US" dirty="0"/>
              <a:t>) came out after the Facebook (both in 2004), it was not as popular and failed.</a:t>
            </a:r>
          </a:p>
          <a:p>
            <a:endParaRPr lang="en-US" dirty="0"/>
          </a:p>
          <a:p>
            <a:r>
              <a:rPr lang="en-US" dirty="0"/>
              <a:t>If Zuckerberg had not taken the idea and modified it to his version, which he intended to keep growing beyond just schools, social media may not be as advanced and what it is today.</a:t>
            </a:r>
          </a:p>
          <a:p>
            <a:r>
              <a:rPr lang="en-US" dirty="0"/>
              <a:t>The creation of Facebook led to a whole new industry of social websites, which advanced the tech industry and has led to many other successful social media developments.</a:t>
            </a:r>
          </a:p>
          <a:p>
            <a:r>
              <a:rPr lang="en-US" dirty="0"/>
              <a:t>The failure of securing the original idea led to a more experienced programmer (Mark) to create a monumental success. </a:t>
            </a:r>
          </a:p>
          <a:p>
            <a:r>
              <a:rPr lang="en-US" dirty="0"/>
              <a:t>If the original website had been created, it may not have had the same impact as Facebook has. </a:t>
            </a:r>
          </a:p>
          <a:p>
            <a:r>
              <a:rPr lang="en-US" dirty="0"/>
              <a:t>This idea of “may the best man win” or in this case, the best creator/developer, ensure that the </a:t>
            </a:r>
          </a:p>
          <a:p>
            <a:r>
              <a:rPr lang="en-US" dirty="0"/>
              <a:t>best technology is created to further innovate the industry and provide these developments to the public – in the end it benefitted the public.</a:t>
            </a:r>
          </a:p>
          <a:p>
            <a:endParaRPr lang="en-US" dirty="0"/>
          </a:p>
          <a:p>
            <a:r>
              <a:rPr lang="en-US" dirty="0"/>
              <a:t>Some may say that if Zuckerberg put the same amount of effort into the </a:t>
            </a:r>
            <a:r>
              <a:rPr lang="en-US" dirty="0" err="1"/>
              <a:t>HarvardConnections</a:t>
            </a:r>
            <a:r>
              <a:rPr lang="en-US" dirty="0"/>
              <a:t> web page instead, it could be as successful as Facebook is today.</a:t>
            </a:r>
          </a:p>
          <a:p>
            <a:r>
              <a:rPr lang="en-US" dirty="0"/>
              <a:t>But we do not know for sure, and Zuckerberg may have not been able to evolve that website into the success </a:t>
            </a:r>
            <a:r>
              <a:rPr lang="en-US"/>
              <a:t>that </a:t>
            </a:r>
            <a:r>
              <a:rPr lang="en-US" dirty="0"/>
              <a:t>F</a:t>
            </a:r>
            <a:r>
              <a:rPr lang="en-US"/>
              <a:t>acebook </a:t>
            </a:r>
            <a:r>
              <a:rPr lang="en-US" dirty="0"/>
              <a:t>is.</a:t>
            </a:r>
          </a:p>
          <a:p>
            <a:endParaRPr lang="en-US" dirty="0"/>
          </a:p>
          <a:p>
            <a:r>
              <a:rPr lang="en-US" dirty="0"/>
              <a:t>Was Mark Zuckerberg the best person to lead this idea/technology? (not talking about his personality)</a:t>
            </a:r>
          </a:p>
          <a:p>
            <a:endParaRPr lang="en-US" dirty="0"/>
          </a:p>
          <a:p>
            <a:r>
              <a:rPr lang="en-US" dirty="0"/>
              <a:t>OVERALL CONCLUSION:</a:t>
            </a:r>
          </a:p>
          <a:p>
            <a:r>
              <a:rPr lang="en-US" dirty="0"/>
              <a:t>Innovation requires creators to figure out who can make the best version of a product. “Stealing” others ideas and improving them is necessary to keep developing new technologies for </a:t>
            </a:r>
          </a:p>
          <a:p>
            <a:r>
              <a:rPr lang="en-US" dirty="0"/>
              <a:t>the benefit of the public.</a:t>
            </a:r>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4159796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4220207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491059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This slide should be familiar, this happens at the beginning of every stream. Thought it would be a great intro to the topic at hand. </a:t>
            </a:r>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1377917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Give a quick introduction about myself and interest in the topic of Twitch Takedowns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202832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How many people in the audience have tuned into a twitch stream?</a:t>
            </a:r>
            <a:endParaRPr lang="en-US" sz="2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Was there music present in the background?</a:t>
            </a:r>
            <a:endParaRPr lang="en-US" sz="2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If there was not music present, think about how often the streamer interacted with chat / the game and what awkwardness could have been brought on by this?</a:t>
            </a:r>
            <a:endParaRPr lang="en-US" sz="2800" b="0" dirty="0">
              <a:effectLst/>
            </a:endParaRPr>
          </a:p>
          <a:p>
            <a:br>
              <a:rPr lang="en-US" sz="2800" dirty="0"/>
            </a:br>
            <a:br>
              <a:rPr lang="en-US" dirty="0"/>
            </a:br>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568284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This is my twitch </a:t>
            </a:r>
            <a:r>
              <a:rPr lang="en-US" sz="1800" b="0" i="0" u="none" strike="noStrike" dirty="0" err="1">
                <a:solidFill>
                  <a:srgbClr val="000000"/>
                </a:solidFill>
                <a:effectLst/>
                <a:latin typeface="Arial" panose="020B0604020202020204" pitchFamily="34" charset="0"/>
              </a:rPr>
              <a:t>screendeck</a:t>
            </a:r>
            <a:r>
              <a:rPr lang="en-US" sz="1800" b="0" i="0" u="none" strike="noStrike" dirty="0">
                <a:solidFill>
                  <a:srgbClr val="000000"/>
                </a:solidFill>
                <a:effectLst/>
                <a:latin typeface="Arial" panose="020B0604020202020204" pitchFamily="34" charset="0"/>
              </a:rPr>
              <a:t>. Almost if not all streamers I tune into have music in the background, if I were to select anyone of these I would hear something other than the game sound and the streamer.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2298378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The streaming industry positively benefited from COVID-19 as the mass lockdowns kept individuals within their homes. During IQP I would often work late, past the 9-5 hours. I would turn to twitch to escape the madness and stress of working 100% remote.</a:t>
            </a:r>
          </a:p>
          <a:p>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It's a form of free entertainment because you choose how you spend your time and most importantly your money. Streamers produce content and viewers choose to support them by subscribing, buying bits and donating.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Streamers that I watched during the initial few months of COVID-19 understood the monetary effects it was on people. They didn't push sub goals, donation goals but rather asked their viewers to make sure they took care of themselves before making the decision.</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3930472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News: 2021-04-05: </a:t>
            </a:r>
            <a:r>
              <a:rPr lang="en-US" sz="1200" kern="1200" dirty="0">
                <a:solidFill>
                  <a:schemeClr val="tx1"/>
                </a:solidFill>
                <a:effectLst/>
                <a:latin typeface="+mn-lt"/>
                <a:ea typeface="+mn-ea"/>
                <a:cs typeface="+mn-cs"/>
              </a:rPr>
              <a:t>SUPREME COURT OF THE UNITED STATES Syllabus GOOGLE LLC v. ORACLE AMERICA, INC. </a:t>
            </a:r>
            <a:r>
              <a:rPr lang="en-US" baseline="0" dirty="0"/>
              <a:t> </a:t>
            </a:r>
            <a:br>
              <a:rPr lang="en-US" baseline="0" dirty="0"/>
            </a:br>
            <a:r>
              <a:rPr lang="en-US" baseline="0" dirty="0"/>
              <a:t>https://</a:t>
            </a:r>
            <a:r>
              <a:rPr lang="en-US" baseline="0" dirty="0" err="1"/>
              <a:t>www.supremecourt.gov</a:t>
            </a:r>
            <a:r>
              <a:rPr lang="en-US" baseline="0" dirty="0"/>
              <a:t>/opinions/20pdf/18-956_d18f.pdf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Accessed 2021-04-09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Comments, observations, questions on IP Chapter?</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TODO: Add graph from AON report: 2019 Intangible Assets Financial Statement Impact Comparison Report</a:t>
            </a: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Twitch began receiving mass DMCA claims on content that was as old as 2017 to the present day (over the summer and now). We will get into Copyright strikes and legal fees at a later point.</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This is a generalized history of the totality of DMCA claims Twitch received prior to COVID-19. Previous years saw roughly 50 or so claims, that seems like a drop in the bucket compared to the size of Twitch. I am hesitant to trust those numbers because of the scale of the platform. There must be violators that are slipping through the cracks, but it might be because they are smaller streamers on the platform, they don't get noticed therefore continue to use pirated music. </a:t>
            </a:r>
            <a:endParaRPr lang="en-US" b="0" dirty="0">
              <a:effectLst/>
            </a:endParaRPr>
          </a:p>
          <a:p>
            <a:endParaRPr lang="en-US" dirty="0"/>
          </a:p>
          <a:p>
            <a:r>
              <a:rPr lang="en-US" sz="1800" b="0" i="0" u="none" strike="noStrike" dirty="0">
                <a:solidFill>
                  <a:srgbClr val="000000"/>
                </a:solidFill>
                <a:effectLst/>
                <a:latin typeface="Arial" panose="020B0604020202020204" pitchFamily="34" charset="0"/>
              </a:rPr>
              <a:t>This was below the radar until COVID-19 hit. Third party companies were hired by record labels to hunt violators that were using copyrighted music. Twitch suddenly received tens of thousands of claims within a short amount of time that continued to snowball. This carpet coverage hit streamers regardless if they themselves had produced the music, or the games soundtrack was caught in a claim.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I included this proposed graph because currently Twitch has not reported actual numbers. Streamers have evolved as they have requested permission directly from record label companies or developing their own playlists with non-copy righted music. </a:t>
            </a:r>
          </a:p>
          <a:p>
            <a:endParaRPr lang="en-US" sz="1800" b="0" i="0" u="none" strike="noStrike" dirty="0">
              <a:solidFill>
                <a:srgbClr val="000000"/>
              </a:solidFill>
              <a:effectLst/>
              <a:latin typeface="Arial" panose="020B0604020202020204" pitchFamily="34" charset="0"/>
            </a:endParaRPr>
          </a:p>
          <a:p>
            <a:br>
              <a:rPr lang="en-US" dirty="0"/>
            </a:b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3954116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br>
              <a:rPr lang="en-US" dirty="0"/>
            </a:br>
            <a:r>
              <a:rPr lang="en-US" sz="1800" b="0" i="0" u="none" strike="noStrike" dirty="0">
                <a:solidFill>
                  <a:srgbClr val="000000"/>
                </a:solidFill>
                <a:effectLst/>
                <a:latin typeface="Arial" panose="020B0604020202020204" pitchFamily="34" charset="0"/>
              </a:rPr>
              <a:t>Twitch is in fact a business and a businesses priority is to make money. Instead of paying for the numerous fines, twitch recommended streamers to delete their copyrighted clips. Investors of twitch were paying close attention to this ongoing fiasco. This has a large impact of what twitch policy equates to and we will get into that on the next slide.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Not only was twitch faced with lawsuits but streamers themselves were facing the brunt of the lawsuits. Court cases in any specialty are expensive, the odds of a streamer fighting this battle and coming out victorious is miniscule. Some of these claims are very outdated but regardless, they are valid claims.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2570018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I said previously that COVID-19 was beneficial for streamers. With droves of users on the platform during different times of the day, the possibility of getting discovered became that much more achievable. Larger streamers, such as </a:t>
            </a:r>
            <a:r>
              <a:rPr lang="en-US" sz="1800" b="0" i="0" u="none" strike="noStrike" dirty="0" err="1">
                <a:solidFill>
                  <a:srgbClr val="000000"/>
                </a:solidFill>
                <a:effectLst/>
                <a:latin typeface="Arial" panose="020B0604020202020204" pitchFamily="34" charset="0"/>
              </a:rPr>
              <a:t>Asmongold</a:t>
            </a:r>
            <a:r>
              <a:rPr lang="en-US" sz="1800" b="0" i="0" u="none" strike="noStrike" dirty="0">
                <a:solidFill>
                  <a:srgbClr val="000000"/>
                </a:solidFill>
                <a:effectLst/>
                <a:latin typeface="Arial" panose="020B0604020202020204" pitchFamily="34" charset="0"/>
              </a:rPr>
              <a:t> had taken a break during late March and just recently returned and his viewers came back stronger than ever. But twitch had some outdated tools, the clip feature mentioned earlier caused the most prolific problems of the DMCA struggle.</a:t>
            </a:r>
            <a:endParaRPr lang="en-US" dirty="0"/>
          </a:p>
          <a:p>
            <a:br>
              <a:rPr lang="en-US" dirty="0"/>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32</a:t>
            </a:fld>
            <a:endParaRPr lang="en-US"/>
          </a:p>
        </p:txBody>
      </p:sp>
    </p:spTree>
    <p:extLst>
      <p:ext uri="{BB962C8B-B14F-4D97-AF65-F5344CB8AC3E}">
        <p14:creationId xmlns:p14="http://schemas.microsoft.com/office/powerpoint/2010/main" val="39194252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br>
              <a:rPr lang="en-US" dirty="0"/>
            </a:br>
            <a:r>
              <a:rPr lang="en-US" sz="1800" b="0" i="0" u="none" strike="noStrike" dirty="0">
                <a:solidFill>
                  <a:srgbClr val="000000"/>
                </a:solidFill>
                <a:effectLst/>
                <a:latin typeface="Arial" panose="020B0604020202020204" pitchFamily="34" charset="0"/>
              </a:rPr>
              <a:t>Streamers were not able to delete their clips </a:t>
            </a:r>
            <a:r>
              <a:rPr lang="en-US" sz="1800" b="0" i="0" u="none" strike="noStrike" dirty="0" err="1">
                <a:solidFill>
                  <a:srgbClr val="000000"/>
                </a:solidFill>
                <a:effectLst/>
                <a:latin typeface="Arial" panose="020B0604020202020204" pitchFamily="34" charset="0"/>
              </a:rPr>
              <a:t>en</a:t>
            </a:r>
            <a:r>
              <a:rPr lang="en-US" sz="1800" b="0" i="0" u="none" strike="noStrike" dirty="0">
                <a:solidFill>
                  <a:srgbClr val="000000"/>
                </a:solidFill>
                <a:effectLst/>
                <a:latin typeface="Arial" panose="020B0604020202020204" pitchFamily="34" charset="0"/>
              </a:rPr>
              <a:t> mass, they needed to manual delete each clip by itself. If you have thousands of clips, some of the larger streamers do then what are they to do? Twitch left them holding the bag and the bag had many holes in it. Luckily twitch rectified this but it was not after streamers turned to their followers to vent their outrage.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This copyright claim was filed circa June 6, 2020 and the clip was published on Feb 17, 2019. A full year later and then some did the streamer get claimed. Deleting clips is the last thing a streamer wants to do, they are removing a part of the community, their livelihood, memories. </a:t>
            </a:r>
            <a:r>
              <a:rPr lang="en-US" sz="1800" b="0" i="0" u="none" strike="noStrike" dirty="0" err="1">
                <a:solidFill>
                  <a:srgbClr val="000000"/>
                </a:solidFill>
                <a:effectLst/>
                <a:latin typeface="Arial" panose="020B0604020202020204" pitchFamily="34" charset="0"/>
              </a:rPr>
              <a:t>xQcOW</a:t>
            </a:r>
            <a:r>
              <a:rPr lang="en-US" sz="1800" b="0" i="0" u="none" strike="noStrike" dirty="0">
                <a:solidFill>
                  <a:srgbClr val="000000"/>
                </a:solidFill>
                <a:effectLst/>
                <a:latin typeface="Arial" panose="020B0604020202020204" pitchFamily="34" charset="0"/>
              </a:rPr>
              <a:t> clearly describes his outrage on the subject.</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1169017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Two statements from twitch and another from the streamer in the previous slide. Receiving copyright strikes from twitch is career ending, each strike comes with a ban that increases time away from your community and your revenue.</a:t>
            </a:r>
            <a:endParaRPr lang="en-US"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34</a:t>
            </a:fld>
            <a:endParaRPr lang="en-US"/>
          </a:p>
        </p:txBody>
      </p:sp>
    </p:spTree>
    <p:extLst>
      <p:ext uri="{BB962C8B-B14F-4D97-AF65-F5344CB8AC3E}">
        <p14:creationId xmlns:p14="http://schemas.microsoft.com/office/powerpoint/2010/main" val="1488192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Twitch has been developing a product to assist streamers in their fight against DMCA claims. Twitch Soundtrack has a highly curated selection of music chosen by streamers and music artists on the platform. It is a good start for addressing the problem but there are some different avenues twitch can take. For the better interest of their clients, streamers, they could negotiate contracts with record label companies for licensing rights. Streamers would be asked to pay royalties for the artist they are listening to onstream. The same software that allows companies to DMCA music can be used to calculate the number of times a song was played. The streamer would then have to pay for that sum at the end of the month. This renews faith between the twitch - streamer partnership and encourages new streamers to join the platform. This can be extremely costly in the end though, its unseen if twitch would even consider this option as they are a business after all.</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35</a:t>
            </a:fld>
            <a:endParaRPr lang="en-US"/>
          </a:p>
        </p:txBody>
      </p:sp>
    </p:spTree>
    <p:extLst>
      <p:ext uri="{BB962C8B-B14F-4D97-AF65-F5344CB8AC3E}">
        <p14:creationId xmlns:p14="http://schemas.microsoft.com/office/powerpoint/2010/main" val="41269052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Are there any questions?</a:t>
            </a:r>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36</a:t>
            </a:fld>
            <a:endParaRPr lang="en-US"/>
          </a:p>
        </p:txBody>
      </p:sp>
    </p:spTree>
    <p:extLst>
      <p:ext uri="{BB962C8B-B14F-4D97-AF65-F5344CB8AC3E}">
        <p14:creationId xmlns:p14="http://schemas.microsoft.com/office/powerpoint/2010/main" val="1200684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37</a:t>
            </a:fld>
            <a:endParaRPr lang="en-US"/>
          </a:p>
        </p:txBody>
      </p:sp>
    </p:spTree>
    <p:extLst>
      <p:ext uri="{BB962C8B-B14F-4D97-AF65-F5344CB8AC3E}">
        <p14:creationId xmlns:p14="http://schemas.microsoft.com/office/powerpoint/2010/main" val="1537916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(Note: Speaker notes are paraphrased)</a:t>
            </a:r>
            <a:endParaRPr/>
          </a:p>
          <a:p>
            <a:pPr marL="457200" lvl="0" indent="-317500" algn="l" rtl="0">
              <a:spcBef>
                <a:spcPts val="0"/>
              </a:spcBef>
              <a:spcAft>
                <a:spcPts val="0"/>
              </a:spcAft>
              <a:buSzPts val="1400"/>
              <a:buChar char="●"/>
            </a:pPr>
            <a:r>
              <a:rPr lang="en-US"/>
              <a:t>I would like to start this off with stating the question of “Does the current system of copyright still works for present day content creators?” As I will be explaining, the answer to this is no. </a:t>
            </a:r>
            <a:endParaRPr/>
          </a:p>
          <a:p>
            <a:pPr marL="457200" lvl="0" indent="-317500" algn="l" rtl="0">
              <a:spcBef>
                <a:spcPts val="0"/>
              </a:spcBef>
              <a:spcAft>
                <a:spcPts val="0"/>
              </a:spcAft>
              <a:buSzPts val="1400"/>
              <a:buChar char="●"/>
            </a:pPr>
            <a:r>
              <a:rPr lang="en-US"/>
              <a:t>Is this because of Youtube or Twitch or Tiktok or any social media site’s copyright algorithms being broken? Also no. </a:t>
            </a:r>
            <a:endParaRPr/>
          </a:p>
          <a:p>
            <a:pPr marL="457200" lvl="0" indent="-317500" algn="l" rtl="0">
              <a:spcBef>
                <a:spcPts val="0"/>
              </a:spcBef>
              <a:spcAft>
                <a:spcPts val="0"/>
              </a:spcAft>
              <a:buSzPts val="1400"/>
              <a:buChar char="●"/>
            </a:pPr>
            <a:r>
              <a:rPr lang="en-US"/>
              <a:t>Might sound surprising to some, but let me explain </a:t>
            </a:r>
            <a:endParaRPr/>
          </a:p>
          <a:p>
            <a:pPr marL="457200" lvl="0" indent="-317500" algn="l" rtl="0">
              <a:spcBef>
                <a:spcPts val="0"/>
              </a:spcBef>
              <a:spcAft>
                <a:spcPts val="0"/>
              </a:spcAft>
              <a:buSzPts val="1400"/>
              <a:buChar char="●"/>
            </a:pPr>
            <a:r>
              <a:rPr lang="en-US"/>
              <a:t>(end slide)</a:t>
            </a: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285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Who here has searched for a video, found exactly what you were looking for, only for it to pop up with a “This video has been taken down for violating someone’s copyright”</a:t>
            </a:r>
            <a:endParaRPr/>
          </a:p>
          <a:p>
            <a:pPr marL="457200" lvl="0" indent="-317500" algn="l" rtl="0">
              <a:spcBef>
                <a:spcPts val="0"/>
              </a:spcBef>
              <a:spcAft>
                <a:spcPts val="0"/>
              </a:spcAft>
              <a:buSzPts val="1400"/>
              <a:buChar char="●"/>
            </a:pPr>
            <a:r>
              <a:rPr lang="en-US"/>
              <a:t>Happens with many social media websites</a:t>
            </a:r>
            <a:endParaRPr/>
          </a:p>
          <a:p>
            <a:pPr marL="457200" lvl="0" indent="-317500" algn="l" rtl="0">
              <a:spcBef>
                <a:spcPts val="0"/>
              </a:spcBef>
              <a:spcAft>
                <a:spcPts val="0"/>
              </a:spcAft>
              <a:buSzPts val="1400"/>
              <a:buChar char="●"/>
            </a:pPr>
            <a:r>
              <a:rPr lang="en-US"/>
              <a:t>Youtube has its Content ID system, will get more into youtube later</a:t>
            </a:r>
            <a:endParaRPr/>
          </a:p>
          <a:p>
            <a:pPr marL="457200" lvl="0" indent="-317500" algn="l" rtl="0">
              <a:spcBef>
                <a:spcPts val="0"/>
              </a:spcBef>
              <a:spcAft>
                <a:spcPts val="0"/>
              </a:spcAft>
              <a:buSzPts val="1400"/>
              <a:buChar char="●"/>
            </a:pPr>
            <a:r>
              <a:rPr lang="en-US"/>
              <a:t>Twitch has had times where thousands of videos, both for many creators or for a single creator, will be taken down at a time</a:t>
            </a:r>
            <a:endParaRPr/>
          </a:p>
          <a:p>
            <a:pPr marL="457200" lvl="0" indent="-317500" algn="l" rtl="0">
              <a:spcBef>
                <a:spcPts val="0"/>
              </a:spcBef>
              <a:spcAft>
                <a:spcPts val="0"/>
              </a:spcAft>
              <a:buSzPts val="1400"/>
              <a:buChar char="●"/>
            </a:pPr>
            <a:r>
              <a:rPr lang="en-US"/>
              <a:t>TikTok, an app that has had a burst of popularity over the past two years, also deals with frequent copyright takedowns (see quote)</a:t>
            </a:r>
            <a:endParaRPr/>
          </a:p>
          <a:p>
            <a:pPr marL="457200" lvl="0" indent="-317500" algn="l" rtl="0">
              <a:spcBef>
                <a:spcPts val="0"/>
              </a:spcBef>
              <a:spcAft>
                <a:spcPts val="0"/>
              </a:spcAft>
              <a:buSzPts val="1400"/>
              <a:buChar char="●"/>
            </a:pPr>
            <a:r>
              <a:rPr lang="en-US"/>
              <a:t>Every app, every program, has to set up algorithms or a copyright agreement to work to make sure that companies will not sue them for all the money they make off of the content that is violated.</a:t>
            </a:r>
            <a:endParaRPr/>
          </a:p>
          <a:p>
            <a:pPr marL="457200" lvl="0" indent="-317500" algn="l" rtl="0">
              <a:spcBef>
                <a:spcPts val="0"/>
              </a:spcBef>
              <a:spcAft>
                <a:spcPts val="0"/>
              </a:spcAft>
              <a:buSzPts val="1400"/>
              <a:buChar char="●"/>
            </a:pPr>
            <a:r>
              <a:rPr lang="en-US"/>
              <a:t>Content creators, who need to provide content that they viewers enjoy and are interested in, often have to deal with copyright law to avoid their content getting taken down, but without spending exorbitant amounts of money on lawyers, edge cases and issues frequently appear.</a:t>
            </a:r>
            <a:endParaRPr/>
          </a:p>
          <a:p>
            <a:pPr marL="457200" lvl="0" indent="-317500" algn="l" rtl="0">
              <a:spcBef>
                <a:spcPts val="0"/>
              </a:spcBef>
              <a:spcAft>
                <a:spcPts val="0"/>
              </a:spcAft>
              <a:buSzPts val="1400"/>
              <a:buChar char="●"/>
            </a:pPr>
            <a:r>
              <a:rPr lang="en-US"/>
              <a:t>(end slide)</a:t>
            </a:r>
            <a:endParaRPr/>
          </a:p>
        </p:txBody>
      </p:sp>
      <p:sp>
        <p:nvSpPr>
          <p:cNvPr id="98" name="Google Shape;9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98955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cc55918cb3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gcc55918cb3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One example: Content creator Ollie</a:t>
            </a:r>
            <a:endParaRPr/>
          </a:p>
          <a:p>
            <a:pPr marL="457200" lvl="0" indent="-317500" algn="l" rtl="0">
              <a:spcBef>
                <a:spcPts val="0"/>
              </a:spcBef>
              <a:spcAft>
                <a:spcPts val="0"/>
              </a:spcAft>
              <a:buSzPts val="1400"/>
              <a:buChar char="●"/>
            </a:pPr>
            <a:r>
              <a:rPr lang="en-US"/>
              <a:t>More popularly known as “Mumbo Jumbo”, Ollie at the time stood at 3 million followers, and presently stands at 7.3 million followers</a:t>
            </a:r>
            <a:endParaRPr/>
          </a:p>
          <a:p>
            <a:pPr marL="457200" lvl="0" indent="-317500" algn="l" rtl="0">
              <a:spcBef>
                <a:spcPts val="0"/>
              </a:spcBef>
              <a:spcAft>
                <a:spcPts val="0"/>
              </a:spcAft>
              <a:buSzPts val="1400"/>
              <a:buChar char="●"/>
            </a:pPr>
            <a:r>
              <a:rPr lang="en-US"/>
              <a:t>In May of 2019, without warning for the entirety of one morning, hundreds of his videos were taken down systematically for a song that he had asked explicit permission to use</a:t>
            </a:r>
            <a:endParaRPr/>
          </a:p>
          <a:p>
            <a:pPr marL="457200" lvl="0" indent="-317500" algn="l" rtl="0">
              <a:spcBef>
                <a:spcPts val="0"/>
              </a:spcBef>
              <a:spcAft>
                <a:spcPts val="0"/>
              </a:spcAft>
              <a:buSzPts val="1400"/>
              <a:buChar char="●"/>
            </a:pPr>
            <a:r>
              <a:rPr lang="en-US"/>
              <a:t>Later discussion and debating eventually revealed that, while he did get permission from the song’s artist, the artist </a:t>
            </a:r>
            <a:r>
              <a:rPr lang="en-US" i="1"/>
              <a:t>without Ollie’s knowledge</a:t>
            </a:r>
            <a:r>
              <a:rPr lang="en-US"/>
              <a:t> has sampled parts from Warners </a:t>
            </a:r>
            <a:endParaRPr/>
          </a:p>
          <a:p>
            <a:pPr marL="457200" lvl="0" indent="-317500" algn="l" rtl="0">
              <a:spcBef>
                <a:spcPts val="0"/>
              </a:spcBef>
              <a:spcAft>
                <a:spcPts val="0"/>
              </a:spcAft>
              <a:buSzPts val="1400"/>
              <a:buChar char="●"/>
            </a:pPr>
            <a:r>
              <a:rPr lang="en-US"/>
              <a:t>He had done everything right, he gotten a signed contract with the songwriter, which to his knowledge gave him full permission to the song, and yet he still had to deal with the fallout of copyright law.</a:t>
            </a:r>
            <a:endParaRPr/>
          </a:p>
          <a:p>
            <a:pPr marL="457200" lvl="0" indent="-317500" algn="l" rtl="0">
              <a:spcBef>
                <a:spcPts val="0"/>
              </a:spcBef>
              <a:spcAft>
                <a:spcPts val="0"/>
              </a:spcAft>
              <a:buSzPts val="1400"/>
              <a:buChar char="●"/>
            </a:pPr>
            <a:r>
              <a:rPr lang="en-US"/>
              <a:t>(end slide)</a:t>
            </a:r>
            <a:endParaRPr/>
          </a:p>
        </p:txBody>
      </p:sp>
      <p:sp>
        <p:nvSpPr>
          <p:cNvPr id="109" name="Google Shape;109;gcc55918cb3_0_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4085647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cf3d55c38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gcf3d55c383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Another popular content creator who has spoken on the matter is one known as Corpse Husband.</a:t>
            </a:r>
            <a:endParaRPr/>
          </a:p>
          <a:p>
            <a:pPr marL="457200" lvl="0" indent="-317500" algn="l" rtl="0">
              <a:spcBef>
                <a:spcPts val="0"/>
              </a:spcBef>
              <a:spcAft>
                <a:spcPts val="0"/>
              </a:spcAft>
              <a:buSzPts val="1400"/>
              <a:buChar char="●"/>
            </a:pPr>
            <a:r>
              <a:rPr lang="en-US"/>
              <a:t>Corpse, who himself is a songwriter alongside being a content creator, standing at 7.4 million on Youtube, talked in March on the publicity that allowing songs to be used in videos allows for.</a:t>
            </a:r>
            <a:endParaRPr/>
          </a:p>
          <a:p>
            <a:pPr marL="457200" lvl="0" indent="-317500" algn="l" rtl="0">
              <a:spcBef>
                <a:spcPts val="0"/>
              </a:spcBef>
              <a:spcAft>
                <a:spcPts val="0"/>
              </a:spcAft>
              <a:buSzPts val="1400"/>
              <a:buChar char="●"/>
            </a:pPr>
            <a:r>
              <a:rPr lang="en-US"/>
              <a:t>Many other content creators, including Mr Beast, who is known for having pushed his fanbase that currently consists of 59.1 million to join the Team Trees challenge, added supportive responses on this</a:t>
            </a:r>
            <a:endParaRPr/>
          </a:p>
          <a:p>
            <a:pPr marL="457200" lvl="0" indent="-317500" algn="l" rtl="0">
              <a:spcBef>
                <a:spcPts val="0"/>
              </a:spcBef>
              <a:spcAft>
                <a:spcPts val="0"/>
              </a:spcAft>
              <a:buSzPts val="1400"/>
              <a:buChar char="●"/>
            </a:pPr>
            <a:r>
              <a:rPr lang="en-US"/>
              <a:t>News sites in the past and in response alike have commented on these issues as well. </a:t>
            </a:r>
            <a:endParaRPr/>
          </a:p>
          <a:p>
            <a:pPr marL="457200" lvl="0" indent="-317500" algn="l" rtl="0">
              <a:spcBef>
                <a:spcPts val="0"/>
              </a:spcBef>
              <a:spcAft>
                <a:spcPts val="0"/>
              </a:spcAft>
              <a:buSzPts val="1400"/>
              <a:buChar char="●"/>
            </a:pPr>
            <a:r>
              <a:rPr lang="en-US"/>
              <a:t>The rise of popularity of songs via the related Tik Tok trends, for example, has been well documented over the past few years, with songs such as LilNasX’s “Old Town Road” being boosted into leaderboards by its popularity through relevant videos.</a:t>
            </a:r>
            <a:endParaRPr/>
          </a:p>
          <a:p>
            <a:pPr marL="457200" lvl="0" indent="-317500" algn="l" rtl="0">
              <a:spcBef>
                <a:spcPts val="0"/>
              </a:spcBef>
              <a:spcAft>
                <a:spcPts val="0"/>
              </a:spcAft>
              <a:buSzPts val="1400"/>
              <a:buChar char="●"/>
            </a:pPr>
            <a:r>
              <a:rPr lang="en-US"/>
              <a:t>It is also worth noting that there is a problem with these algorithms through how easy they are to abuse. 5 magazine wrote in 2019 on how “Last year a musician who uploaded a 10 hour video of white noise – similar to the static on TV – was attacked by 5 notices of infringement. They didn’t want the video taken down – just the revenue from it.”</a:t>
            </a:r>
            <a:endParaRPr/>
          </a:p>
          <a:p>
            <a:pPr marL="457200" lvl="0" indent="-317500" algn="l" rtl="0">
              <a:spcBef>
                <a:spcPts val="0"/>
              </a:spcBef>
              <a:spcAft>
                <a:spcPts val="0"/>
              </a:spcAft>
              <a:buSzPts val="1400"/>
              <a:buChar char="●"/>
            </a:pPr>
            <a:r>
              <a:rPr lang="en-US"/>
              <a:t>But, is it unfair to say that the copyright system, which was put in place to ensure that creators get the deserved revenue from their hours of hard work, is only problematic in today’s time?</a:t>
            </a:r>
            <a:endParaRPr/>
          </a:p>
          <a:p>
            <a:pPr marL="457200" lvl="0" indent="-317500" algn="l" rtl="0">
              <a:spcBef>
                <a:spcPts val="0"/>
              </a:spcBef>
              <a:spcAft>
                <a:spcPts val="0"/>
              </a:spcAft>
              <a:buSzPts val="1400"/>
              <a:buChar char="●"/>
            </a:pPr>
            <a:r>
              <a:rPr lang="en-US"/>
              <a:t>(end slide)</a:t>
            </a:r>
            <a:endParaRPr/>
          </a:p>
        </p:txBody>
      </p:sp>
      <p:sp>
        <p:nvSpPr>
          <p:cNvPr id="120" name="Google Shape;120;gcf3d55c383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15669633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cf3d55c383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cf3d55c383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What is the songwriter’s perspective on this?</a:t>
            </a:r>
            <a:endParaRPr/>
          </a:p>
          <a:p>
            <a:pPr marL="457200" lvl="0" indent="-317500" algn="l" rtl="0">
              <a:spcBef>
                <a:spcPts val="0"/>
              </a:spcBef>
              <a:spcAft>
                <a:spcPts val="0"/>
              </a:spcAft>
              <a:buSzPts val="1400"/>
              <a:buChar char="●"/>
            </a:pPr>
            <a:r>
              <a:rPr lang="en-US"/>
              <a:t>I included the captioned post as a transition from the last topic, as it does show one part of the songwriter’s perspective relevant to the false copyright claims.</a:t>
            </a:r>
            <a:endParaRPr/>
          </a:p>
          <a:p>
            <a:pPr marL="457200" lvl="0" indent="-317500" algn="l" rtl="0">
              <a:spcBef>
                <a:spcPts val="0"/>
              </a:spcBef>
              <a:spcAft>
                <a:spcPts val="0"/>
              </a:spcAft>
              <a:buSzPts val="1400"/>
              <a:buChar char="●"/>
            </a:pPr>
            <a:r>
              <a:rPr lang="en-US"/>
              <a:t>In this case, this songwriter has stated that his songs are free to use and within public domain, and as such many content creators use these songs in videos.</a:t>
            </a:r>
            <a:endParaRPr/>
          </a:p>
          <a:p>
            <a:pPr marL="457200" lvl="0" indent="-317500" algn="l" rtl="0">
              <a:spcBef>
                <a:spcPts val="0"/>
              </a:spcBef>
              <a:spcAft>
                <a:spcPts val="0"/>
              </a:spcAft>
              <a:buSzPts val="1400"/>
              <a:buChar char="●"/>
            </a:pPr>
            <a:r>
              <a:rPr lang="en-US"/>
              <a:t>Despite this, copyright claims from people seeking to steal revenue off of the content creators continue to pop up, the captioned post being a response to one case of this.</a:t>
            </a:r>
            <a:endParaRPr/>
          </a:p>
          <a:p>
            <a:pPr marL="457200" lvl="0" indent="-317500" algn="l" rtl="0">
              <a:spcBef>
                <a:spcPts val="0"/>
              </a:spcBef>
              <a:spcAft>
                <a:spcPts val="0"/>
              </a:spcAft>
              <a:buSzPts val="1400"/>
              <a:buChar char="●"/>
            </a:pPr>
            <a:r>
              <a:rPr lang="en-US"/>
              <a:t>(end slide)</a:t>
            </a:r>
            <a:endParaRPr/>
          </a:p>
        </p:txBody>
      </p:sp>
      <p:sp>
        <p:nvSpPr>
          <p:cNvPr id="131" name="Google Shape;131;gcf3d55c383_0_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7380848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cf3d55c3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cf3d55c38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However, the fact that many people improperly use content under copyright is not something to be brushed aside.</a:t>
            </a:r>
            <a:endParaRPr/>
          </a:p>
          <a:p>
            <a:pPr marL="457200" lvl="0" indent="-317500" algn="l" rtl="0">
              <a:spcBef>
                <a:spcPts val="0"/>
              </a:spcBef>
              <a:spcAft>
                <a:spcPts val="0"/>
              </a:spcAft>
              <a:buSzPts val="1400"/>
              <a:buChar char="●"/>
            </a:pPr>
            <a:r>
              <a:rPr lang="en-US"/>
              <a:t>In 2019, Copytrack, an image copywriting service, estimated that up to $532.5 billion occur in damages daily from improper use of images under copyright alone.</a:t>
            </a:r>
            <a:endParaRPr/>
          </a:p>
          <a:p>
            <a:pPr marL="457200" lvl="0" indent="-317500" algn="l" rtl="0">
              <a:spcBef>
                <a:spcPts val="0"/>
              </a:spcBef>
              <a:spcAft>
                <a:spcPts val="0"/>
              </a:spcAft>
              <a:buSzPts val="1400"/>
              <a:buChar char="●"/>
            </a:pPr>
            <a:r>
              <a:rPr lang="en-US"/>
              <a:t>Those who create content can spend anywhere from hours to months creating content. Put that in terms of minimum wage, and that can be anywhere from deserving to get a return of a couple 20s to a couple thousand dollars.</a:t>
            </a:r>
            <a:endParaRPr/>
          </a:p>
          <a:p>
            <a:pPr marL="457200" lvl="0" indent="-317500" algn="l" rtl="0">
              <a:spcBef>
                <a:spcPts val="0"/>
              </a:spcBef>
              <a:spcAft>
                <a:spcPts val="0"/>
              </a:spcAft>
              <a:buSzPts val="1400"/>
              <a:buChar char="●"/>
            </a:pPr>
            <a:r>
              <a:rPr lang="en-US"/>
              <a:t>Very rarely do artists get this compensation, however, and copyright is in place to try to help them get this deserved compensation.</a:t>
            </a:r>
            <a:endParaRPr/>
          </a:p>
          <a:p>
            <a:pPr marL="457200" lvl="0" indent="-317500" algn="l" rtl="0">
              <a:spcBef>
                <a:spcPts val="0"/>
              </a:spcBef>
              <a:spcAft>
                <a:spcPts val="0"/>
              </a:spcAft>
              <a:buSzPts val="1400"/>
              <a:buChar char="●"/>
            </a:pPr>
            <a:r>
              <a:rPr lang="en-US"/>
              <a:t>However, despite existing to ensure that the creators get compensated for their work, there is still a money buffer to get in. </a:t>
            </a:r>
            <a:endParaRPr/>
          </a:p>
          <a:p>
            <a:pPr marL="457200" lvl="0" indent="-317500" algn="l" rtl="0">
              <a:spcBef>
                <a:spcPts val="0"/>
              </a:spcBef>
              <a:spcAft>
                <a:spcPts val="0"/>
              </a:spcAft>
              <a:buSzPts val="1400"/>
              <a:buChar char="●"/>
            </a:pPr>
            <a:r>
              <a:rPr lang="en-US"/>
              <a:t>In 2010, over ten years ago, Plagiarism Today reported copyright costing around $35 </a:t>
            </a:r>
            <a:r>
              <a:rPr lang="en-US" i="1"/>
              <a:t>per registration</a:t>
            </a:r>
            <a:r>
              <a:rPr lang="en-US"/>
              <a:t>. That’s one song, one image, one video, and one type of copyright at that. </a:t>
            </a:r>
            <a:endParaRPr/>
          </a:p>
          <a:p>
            <a:pPr marL="457200" lvl="0" indent="-317500" algn="l" rtl="0">
              <a:spcBef>
                <a:spcPts val="0"/>
              </a:spcBef>
              <a:spcAft>
                <a:spcPts val="0"/>
              </a:spcAft>
              <a:buSzPts val="1400"/>
              <a:buChar char="●"/>
            </a:pPr>
            <a:r>
              <a:rPr lang="en-US"/>
              <a:t>And that is without taking inflation into account. I found conflicting resources ranging the price of copyright from $50 to $100s.</a:t>
            </a:r>
            <a:endParaRPr/>
          </a:p>
          <a:p>
            <a:pPr marL="457200" lvl="0" indent="-317500" algn="l" rtl="0">
              <a:spcBef>
                <a:spcPts val="0"/>
              </a:spcBef>
              <a:spcAft>
                <a:spcPts val="0"/>
              </a:spcAft>
              <a:buSzPts val="1400"/>
              <a:buChar char="●"/>
            </a:pPr>
            <a:r>
              <a:rPr lang="en-US"/>
              <a:t>This makes it very easy for major corporations to be protected, but very hard for small creators to even get started.</a:t>
            </a:r>
            <a:endParaRPr/>
          </a:p>
          <a:p>
            <a:pPr marL="457200" lvl="0" indent="-317500" algn="l" rtl="0">
              <a:spcBef>
                <a:spcPts val="0"/>
              </a:spcBef>
              <a:spcAft>
                <a:spcPts val="0"/>
              </a:spcAft>
              <a:buSzPts val="1400"/>
              <a:buChar char="●"/>
            </a:pPr>
            <a:r>
              <a:rPr lang="en-US"/>
              <a:t>(end slide)</a:t>
            </a:r>
            <a:endParaRPr/>
          </a:p>
        </p:txBody>
      </p:sp>
      <p:sp>
        <p:nvSpPr>
          <p:cNvPr id="141" name="Google Shape;141;gcf3d55c38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277657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cf3d55c383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cf3d55c383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And then there is the daily problem of turning a blind eye to these faults.</a:t>
            </a:r>
            <a:endParaRPr/>
          </a:p>
          <a:p>
            <a:pPr marL="457200" lvl="0" indent="-317500" algn="l" rtl="0">
              <a:spcBef>
                <a:spcPts val="0"/>
              </a:spcBef>
              <a:spcAft>
                <a:spcPts val="0"/>
              </a:spcAft>
              <a:buSzPts val="1400"/>
              <a:buChar char="●"/>
            </a:pPr>
            <a:r>
              <a:rPr lang="en-US"/>
              <a:t>(end slide)</a:t>
            </a:r>
            <a:endParaRPr/>
          </a:p>
        </p:txBody>
      </p:sp>
      <p:sp>
        <p:nvSpPr>
          <p:cNvPr id="152" name="Google Shape;152;gcf3d55c383_0_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30010759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cf3d55c383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cf3d55c383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Have you ever done one of the listed activities?</a:t>
            </a:r>
            <a:endParaRPr/>
          </a:p>
          <a:p>
            <a:pPr marL="457200" lvl="0" indent="-317500" algn="l" rtl="0">
              <a:spcBef>
                <a:spcPts val="0"/>
              </a:spcBef>
              <a:spcAft>
                <a:spcPts val="0"/>
              </a:spcAft>
              <a:buSzPts val="1400"/>
              <a:buChar char="●"/>
            </a:pPr>
            <a:r>
              <a:rPr lang="en-US"/>
              <a:t>Often times, copyright infringement occurs simply due to people not knowing where the line exists. And I could have spent this entire time talking on the number of edge cases that exist to these laws.</a:t>
            </a:r>
            <a:endParaRPr/>
          </a:p>
          <a:p>
            <a:pPr marL="457200" lvl="0" indent="-317500" algn="l" rtl="0">
              <a:spcBef>
                <a:spcPts val="0"/>
              </a:spcBef>
              <a:spcAft>
                <a:spcPts val="0"/>
              </a:spcAft>
              <a:buSzPts val="1400"/>
              <a:buChar char="●"/>
            </a:pPr>
            <a:r>
              <a:rPr lang="en-US"/>
              <a:t>Giphy is a common example of one edge case, however. It is “commonly understood” that gifs are under fair use, but a court case has never occurred on this subject. It would be entirely within someone’s right to claim copyright on this as well.</a:t>
            </a:r>
            <a:endParaRPr/>
          </a:p>
          <a:p>
            <a:pPr marL="457200" lvl="0" indent="-317500" algn="l" rtl="0">
              <a:spcBef>
                <a:spcPts val="0"/>
              </a:spcBef>
              <a:spcAft>
                <a:spcPts val="0"/>
              </a:spcAft>
              <a:buSzPts val="1400"/>
              <a:buChar char="●"/>
            </a:pPr>
            <a:r>
              <a:rPr lang="en-US"/>
              <a:t>The aforementioned Copytrack estimates that through the internet, of the 3 billion images shared daily, 85% of these images are shared without a valid license. That’s around 2.5 billion images every single day.</a:t>
            </a:r>
            <a:endParaRPr/>
          </a:p>
          <a:p>
            <a:pPr marL="457200" lvl="0" indent="-317500" algn="l" rtl="0">
              <a:spcBef>
                <a:spcPts val="0"/>
              </a:spcBef>
              <a:spcAft>
                <a:spcPts val="0"/>
              </a:spcAft>
              <a:buSzPts val="1400"/>
              <a:buChar char="●"/>
            </a:pPr>
            <a:r>
              <a:rPr lang="en-US"/>
              <a:t>So, Does the current system of copyright still works for present day content creators? No. </a:t>
            </a:r>
            <a:endParaRPr/>
          </a:p>
          <a:p>
            <a:pPr marL="457200" lvl="0" indent="-317500" algn="l" rtl="0">
              <a:spcBef>
                <a:spcPts val="0"/>
              </a:spcBef>
              <a:spcAft>
                <a:spcPts val="0"/>
              </a:spcAft>
              <a:buSzPts val="1400"/>
              <a:buChar char="●"/>
            </a:pPr>
            <a:r>
              <a:rPr lang="en-US"/>
              <a:t>How do we fix it? Well, that is complicated to say the least, and there is a lot of differing opinions on it. And I am not one for personally discussing politics in class.</a:t>
            </a:r>
            <a:endParaRPr/>
          </a:p>
          <a:p>
            <a:pPr marL="457200" lvl="0" indent="-317500" algn="l" rtl="0">
              <a:spcBef>
                <a:spcPts val="0"/>
              </a:spcBef>
              <a:spcAft>
                <a:spcPts val="0"/>
              </a:spcAft>
              <a:buSzPts val="1400"/>
              <a:buChar char="●"/>
            </a:pPr>
            <a:r>
              <a:rPr lang="en-US"/>
              <a:t>(end slide)</a:t>
            </a:r>
            <a:endParaRPr/>
          </a:p>
        </p:txBody>
      </p:sp>
      <p:sp>
        <p:nvSpPr>
          <p:cNvPr id="161" name="Google Shape;161;gcf3d55c383_0_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39884272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cf3d55c38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cf3d55c383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If you are interested on this subject and seeing some opinions on how to solve this, I highly recommend doing some personal research. </a:t>
            </a:r>
            <a:endParaRPr/>
          </a:p>
          <a:p>
            <a:pPr marL="457200" lvl="0" indent="-317500" algn="l" rtl="0">
              <a:spcBef>
                <a:spcPts val="0"/>
              </a:spcBef>
              <a:spcAft>
                <a:spcPts val="0"/>
              </a:spcAft>
              <a:buSzPts val="1400"/>
              <a:buChar char="●"/>
            </a:pPr>
            <a:r>
              <a:rPr lang="en-US"/>
              <a:t>Tom Scott made a 42 minute video that you can get from this class slide after class that breaks down all of the current problems and some possible solutions.</a:t>
            </a:r>
            <a:endParaRPr/>
          </a:p>
          <a:p>
            <a:pPr marL="457200" lvl="0" indent="-317500" algn="l" rtl="0">
              <a:spcBef>
                <a:spcPts val="0"/>
              </a:spcBef>
              <a:spcAft>
                <a:spcPts val="0"/>
              </a:spcAft>
              <a:buSzPts val="1400"/>
              <a:buChar char="●"/>
            </a:pPr>
            <a:r>
              <a:rPr lang="en-US"/>
              <a:t>A few of the articles in the references, can help you learn more about copyright and help you form your own opinion on the matter.</a:t>
            </a:r>
            <a:endParaRPr/>
          </a:p>
        </p:txBody>
      </p:sp>
      <p:sp>
        <p:nvSpPr>
          <p:cNvPr id="172" name="Google Shape;172;gcf3d55c383_0_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14925225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59043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cc55918cb3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cc55918cb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54396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Piracy is Illegal</a:t>
            </a:r>
          </a:p>
          <a:p>
            <a:pPr marL="171450" indent="-171450">
              <a:buFontTx/>
              <a:buChar char="-"/>
            </a:pPr>
            <a:r>
              <a:rPr lang="en-US" dirty="0"/>
              <a:t>This presentation is neither an encouragement or endorsement of piracy</a:t>
            </a:r>
          </a:p>
        </p:txBody>
      </p:sp>
      <p:sp>
        <p:nvSpPr>
          <p:cNvPr id="4" name="Slide Number Placeholder 3"/>
          <p:cNvSpPr>
            <a:spLocks noGrp="1"/>
          </p:cNvSpPr>
          <p:nvPr>
            <p:ph type="sldNum" sz="quarter" idx="10"/>
          </p:nvPr>
        </p:nvSpPr>
        <p:spPr/>
        <p:txBody>
          <a:bodyPr/>
          <a:lstStyle/>
          <a:p>
            <a:fld id="{270700B2-88B9-1642-B8EB-F86842378D04}" type="slidenum">
              <a:rPr lang="en-US" smtClean="0"/>
              <a:t>50</a:t>
            </a:fld>
            <a:endParaRPr lang="en-US"/>
          </a:p>
        </p:txBody>
      </p:sp>
    </p:spTree>
    <p:extLst>
      <p:ext uri="{BB962C8B-B14F-4D97-AF65-F5344CB8AC3E}">
        <p14:creationId xmlns:p14="http://schemas.microsoft.com/office/powerpoint/2010/main" val="2396838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latin typeface="Arial" pitchFamily="-109" charset="0"/>
                <a:ea typeface="ＭＳ Ｐゴシック" pitchFamily="-109" charset="-128"/>
                <a:cs typeface="ＭＳ Ｐゴシック" pitchFamily="-109" charset="-128"/>
              </a:rPr>
              <a:t>Trademark</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Used to denote a product or service.</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Apply in specific areas of commerce. Only applies in specified area of business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Indefinite term as long as in use and protected against becoming a common noun or verb. </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You do not have to register a trademark unless you want to bring</a:t>
            </a:r>
            <a:r>
              <a:rPr lang="en-US" baseline="0" dirty="0">
                <a:latin typeface="Arial" pitchFamily="-109" charset="0"/>
                <a:ea typeface="ＭＳ Ｐゴシック" pitchFamily="-109" charset="-128"/>
                <a:cs typeface="ＭＳ Ｐゴシック" pitchFamily="-109" charset="-128"/>
              </a:rPr>
              <a:t> litigation before a federal court (there are other benefits too, but what are they?)</a:t>
            </a:r>
          </a:p>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Copyright</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Expression, not ideas: Fuzzy. E.g. derivative works, characters, merchandising, plots.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Mickey Mouse, Tarzan.</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 Default : Original Author, Exception: work for hire, Transferred: yes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Rights: Publication, Performance / exhibition, Adaptation to other media, Excerpting, Attribution, Derivative works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 Term: Lifetime of author plus 70 years., 95 years for companies.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Governed by US law and international treaties (e.g. WIPO).</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Fair Use: News reporting, reviews, etc., Scholarly / educational use, </a:t>
            </a:r>
            <a:r>
              <a:rPr lang="en-US" u="sng" dirty="0">
                <a:latin typeface="Arial" pitchFamily="-109" charset="0"/>
                <a:ea typeface="ＭＳ Ｐゴシック" pitchFamily="-109" charset="-128"/>
                <a:cs typeface="ＭＳ Ｐゴシック" pitchFamily="-109" charset="-128"/>
              </a:rPr>
              <a:t>Private</a:t>
            </a:r>
            <a:r>
              <a:rPr lang="en-US" dirty="0">
                <a:latin typeface="Arial" pitchFamily="-109" charset="0"/>
                <a:ea typeface="ＭＳ Ｐゴシック" pitchFamily="-109" charset="-128"/>
                <a:cs typeface="ＭＳ Ｐゴシック" pitchFamily="-109" charset="-128"/>
              </a:rPr>
              <a:t>, non-commercial use, Lending libraries and archives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Fair Use restrictions: Admission charge, Re-transmission</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 general, you can: Read, view, play, etc., Copy for personal use., Time-shift,</a:t>
            </a:r>
            <a:r>
              <a:rPr lang="en-US" baseline="0" dirty="0">
                <a:latin typeface="Arial" pitchFamily="-109" charset="0"/>
                <a:ea typeface="ＭＳ Ｐゴシック" pitchFamily="-109" charset="-128"/>
                <a:cs typeface="ＭＳ Ｐゴシック" pitchFamily="-109" charset="-128"/>
              </a:rPr>
              <a:t> Space-shift</a:t>
            </a:r>
            <a:endParaRPr lang="en-US" dirty="0">
              <a:latin typeface="Arial" pitchFamily="-109" charset="0"/>
              <a:ea typeface="ＭＳ Ｐゴシック" pitchFamily="-109" charset="-128"/>
              <a:cs typeface="ＭＳ Ｐゴシック" pitchFamily="-109" charset="-128"/>
            </a:endParaRP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 general, you cannot: Copy for others., Transfer to someone else but  keep a copy., Show / perform it publicly.</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What about video rentals?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Rationale: Encourage creativity. Encourage dissemination. Balance between private and public good. It’s a social contract.</a:t>
            </a:r>
          </a:p>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Patent</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A mechanism, process, or composition of matter. </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Must be: Novel. Useful. Non-obvious. Described clearly. Must do what it says.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Usual term 20 years.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Utility and plant patents: 20 years.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Design patents last 14 years. (ornamental design of functional item)</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Provisional patent gives 1 year, before</a:t>
            </a:r>
            <a:r>
              <a:rPr lang="en-US" baseline="0" dirty="0">
                <a:latin typeface="Arial" pitchFamily="-109" charset="0"/>
                <a:ea typeface="ＭＳ Ｐゴシック" pitchFamily="-109" charset="-128"/>
                <a:cs typeface="ＭＳ Ｐゴシック" pitchFamily="-109" charset="-128"/>
              </a:rPr>
              <a:t> full patent</a:t>
            </a:r>
          </a:p>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Trade Secret</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You must take steps.</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Enforceable by: Contracts, Laws against industrial espionage.</a:t>
            </a: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215312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With the consolidation of lots of different media onto a single platform like Netflix for a reasonable price took the incentive away for many people to go out and manually pirate their shows as it was much more convenient to load up Netflix or Hulu and just have the show be there.</a:t>
            </a:r>
          </a:p>
          <a:p>
            <a:pPr marL="171450" indent="-171450">
              <a:buFontTx/>
              <a:buChar char="-"/>
            </a:pPr>
            <a:r>
              <a:rPr lang="en-US" dirty="0"/>
              <a:t>Now, however many TV networks are letting the licensing deals they had with Netflix expire and are launching their own streaming services to host their content.</a:t>
            </a:r>
          </a:p>
          <a:p>
            <a:pPr marL="628650" lvl="1" indent="-171450">
              <a:buFontTx/>
              <a:buChar char="-"/>
            </a:pPr>
            <a:r>
              <a:rPr lang="en-US" dirty="0"/>
              <a:t>This decreases the convenience behind streaming services</a:t>
            </a:r>
          </a:p>
          <a:p>
            <a:pPr marL="628650" lvl="1" indent="-171450">
              <a:buFontTx/>
              <a:buChar char="-"/>
            </a:pPr>
            <a:r>
              <a:rPr lang="en-US" dirty="0"/>
              <a:t>Increases cost as now you need to pay for 3 or 4 streaming services to watch all your shows on demand where you used to only need the one.</a:t>
            </a:r>
          </a:p>
          <a:p>
            <a:pPr marL="628650" lvl="1" indent="-171450">
              <a:buFontTx/>
              <a:buChar char="-"/>
            </a:pPr>
            <a:r>
              <a:rPr lang="en-US" dirty="0"/>
              <a:t>Big example was the office leaving Netflix for NBC’s Peacock Service</a:t>
            </a:r>
          </a:p>
          <a:p>
            <a:pPr marL="171450" lvl="0" indent="-171450">
              <a:buFontTx/>
              <a:buChar char="-"/>
            </a:pPr>
            <a:r>
              <a:rPr lang="en-US" dirty="0"/>
              <a:t>This is driving some people back to piracy as its cheaper (free) and now there are tools that can automatically download your favorite shows when they release in greater quality than you could get on some streaming services.</a:t>
            </a:r>
          </a:p>
        </p:txBody>
      </p:sp>
      <p:sp>
        <p:nvSpPr>
          <p:cNvPr id="4" name="Slide Number Placeholder 3"/>
          <p:cNvSpPr>
            <a:spLocks noGrp="1"/>
          </p:cNvSpPr>
          <p:nvPr>
            <p:ph type="sldNum" sz="quarter" idx="10"/>
          </p:nvPr>
        </p:nvSpPr>
        <p:spPr/>
        <p:txBody>
          <a:bodyPr/>
          <a:lstStyle/>
          <a:p>
            <a:fld id="{270700B2-88B9-1642-B8EB-F86842378D04}" type="slidenum">
              <a:rPr lang="en-US" smtClean="0"/>
              <a:t>51</a:t>
            </a:fld>
            <a:endParaRPr lang="en-US"/>
          </a:p>
        </p:txBody>
      </p:sp>
    </p:spTree>
    <p:extLst>
      <p:ext uri="{BB962C8B-B14F-4D97-AF65-F5344CB8AC3E}">
        <p14:creationId xmlns:p14="http://schemas.microsoft.com/office/powerpoint/2010/main" val="1450669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Services like plex are becoming increasingly popular as it allows people to organize their media like a streaming service with the same ease of use and convenience</a:t>
            </a:r>
          </a:p>
          <a:p>
            <a:pPr marL="171450" indent="-171450">
              <a:buFontTx/>
              <a:buChar char="-"/>
            </a:pPr>
            <a:r>
              <a:rPr lang="en-US" dirty="0"/>
              <a:t>Ethics:</a:t>
            </a:r>
          </a:p>
          <a:p>
            <a:pPr marL="628650" lvl="1" indent="-171450">
              <a:buFontTx/>
              <a:buChar char="-"/>
            </a:pPr>
            <a:r>
              <a:rPr lang="en-US" dirty="0"/>
              <a:t>If you paid for the physical copy of the movie then you have a physical copy that allows you unlimited plays (as long as you have a </a:t>
            </a:r>
            <a:r>
              <a:rPr lang="en-US" dirty="0" err="1"/>
              <a:t>dvd</a:t>
            </a:r>
            <a:r>
              <a:rPr lang="en-US" dirty="0"/>
              <a:t> player)</a:t>
            </a:r>
          </a:p>
          <a:p>
            <a:pPr marL="628650" lvl="1" indent="-171450">
              <a:buFontTx/>
              <a:buChar char="-"/>
            </a:pPr>
            <a:r>
              <a:rPr lang="en-US" dirty="0"/>
              <a:t>Downloading the content creates no harm for the production company as they have been paid through the purchase of the physical media.</a:t>
            </a:r>
          </a:p>
          <a:p>
            <a:pPr marL="628650" lvl="1" indent="-171450">
              <a:buFontTx/>
              <a:buChar char="-"/>
            </a:pPr>
            <a:r>
              <a:rPr lang="en-US" dirty="0"/>
              <a:t>Act-Utilitarian analysis would dictate this as morally right as the company receives its payment for goods through the purchase of physical media and you as a consumer also benefit through having easy access to the content you paid for anywhere.</a:t>
            </a:r>
          </a:p>
          <a:p>
            <a:pPr marL="628650" lvl="1" indent="-171450">
              <a:buFontTx/>
              <a:buChar char="-"/>
            </a:pPr>
            <a:r>
              <a:rPr lang="en-US" dirty="0"/>
              <a:t>Fair use copy protections</a:t>
            </a:r>
          </a:p>
        </p:txBody>
      </p:sp>
      <p:sp>
        <p:nvSpPr>
          <p:cNvPr id="4" name="Slide Number Placeholder 3"/>
          <p:cNvSpPr>
            <a:spLocks noGrp="1"/>
          </p:cNvSpPr>
          <p:nvPr>
            <p:ph type="sldNum" sz="quarter" idx="10"/>
          </p:nvPr>
        </p:nvSpPr>
        <p:spPr/>
        <p:txBody>
          <a:bodyPr/>
          <a:lstStyle/>
          <a:p>
            <a:fld id="{270700B2-88B9-1642-B8EB-F86842378D04}" type="slidenum">
              <a:rPr lang="en-US" smtClean="0"/>
              <a:t>52</a:t>
            </a:fld>
            <a:endParaRPr lang="en-US"/>
          </a:p>
        </p:txBody>
      </p:sp>
    </p:spTree>
    <p:extLst>
      <p:ext uri="{BB962C8B-B14F-4D97-AF65-F5344CB8AC3E}">
        <p14:creationId xmlns:p14="http://schemas.microsoft.com/office/powerpoint/2010/main" val="30230210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a:t>If you pay for a certain service like Disney+ or Netflix and they come out with a show that wont release in your country for another 6 months is it ethical to download the show early considering you have already paid for the service, it will eventually release on?</a:t>
            </a:r>
          </a:p>
          <a:p>
            <a:pPr marL="628650" lvl="1" indent="-171450">
              <a:buFontTx/>
              <a:buChar char="-"/>
            </a:pPr>
            <a:r>
              <a:rPr lang="en-US" dirty="0"/>
              <a:t>The Mandalorian released on Disney+ for US and UK viewers first and delayed the release in many other countries.</a:t>
            </a:r>
          </a:p>
          <a:p>
            <a:pPr marL="628650" lvl="1" indent="-171450">
              <a:buFontTx/>
              <a:buChar char="-"/>
            </a:pPr>
            <a:r>
              <a:rPr lang="en-US" dirty="0"/>
              <a:t>If you pay for the service throughout the duration of the time it took you to watch the show or movie then the company gets paid and you get the entertainment you wanted, just a little earlier.</a:t>
            </a:r>
          </a:p>
          <a:p>
            <a:pPr marL="171450" lvl="0" indent="-171450">
              <a:buFontTx/>
              <a:buChar char="-"/>
            </a:pPr>
            <a:r>
              <a:rPr lang="en-US" dirty="0"/>
              <a:t>Governments blocking certain movies from their populations presents many issues when it comes to censorship of ideas and free speech. </a:t>
            </a:r>
          </a:p>
          <a:p>
            <a:pPr marL="628650" lvl="1" indent="-171450">
              <a:buFontTx/>
              <a:buChar char="-"/>
            </a:pPr>
            <a:r>
              <a:rPr lang="en-US" dirty="0"/>
              <a:t>Often used to silence views that oppose the government or make it look bad even if the depictions are accurate.</a:t>
            </a:r>
          </a:p>
          <a:p>
            <a:pPr marL="628650" lvl="1" indent="-171450">
              <a:buFontTx/>
              <a:buChar char="-"/>
            </a:pPr>
            <a:r>
              <a:rPr lang="en-US" dirty="0"/>
              <a:t>More ethically ambiguous given that there is no way to actually legally purchase this content and support its creator, but on the other hand escaping the strong grip of an overreaching government makes me lean towards it being morally acceptable.</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53</a:t>
            </a:fld>
            <a:endParaRPr lang="en-US"/>
          </a:p>
        </p:txBody>
      </p:sp>
    </p:spTree>
    <p:extLst>
      <p:ext uri="{BB962C8B-B14F-4D97-AF65-F5344CB8AC3E}">
        <p14:creationId xmlns:p14="http://schemas.microsoft.com/office/powerpoint/2010/main" val="35579275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54</a:t>
            </a:fld>
            <a:endParaRPr lang="en-US"/>
          </a:p>
        </p:txBody>
      </p:sp>
    </p:spTree>
    <p:extLst>
      <p:ext uri="{BB962C8B-B14F-4D97-AF65-F5344CB8AC3E}">
        <p14:creationId xmlns:p14="http://schemas.microsoft.com/office/powerpoint/2010/main" val="42564427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55</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latin typeface="Arial" pitchFamily="-109" charset="0"/>
                <a:ea typeface="ＭＳ Ｐゴシック" pitchFamily="-109" charset="-128"/>
                <a:cs typeface="ＭＳ Ｐゴシック" pitchFamily="-109" charset="-128"/>
              </a:rPr>
              <a:t>Trademark</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Used to denote a product or service.</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Apply in specific areas of commerce. Only applies in specified area of business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Indefinite term as long as in use and protected against becoming a common noun or verb. </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You do not have to register a trademark unless you want to bring</a:t>
            </a:r>
            <a:r>
              <a:rPr lang="en-US" baseline="0" dirty="0">
                <a:latin typeface="Arial" pitchFamily="-109" charset="0"/>
                <a:ea typeface="ＭＳ Ｐゴシック" pitchFamily="-109" charset="-128"/>
                <a:cs typeface="ＭＳ Ｐゴシック" pitchFamily="-109" charset="-128"/>
              </a:rPr>
              <a:t> litigation before a federal court (there are other benefits too, but what are they?)</a:t>
            </a: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10486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latin typeface="Arial" pitchFamily="-109" charset="0"/>
                <a:ea typeface="ＭＳ Ｐゴシック" pitchFamily="-109" charset="-128"/>
                <a:cs typeface="ＭＳ Ｐゴシック" pitchFamily="-109" charset="-128"/>
              </a:rPr>
              <a:t>Trademark</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Used to denote a product or service.</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Apply in specific areas of commerce. Only applies in specified area of business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Indefinite term as long as in use and protected against becoming a common noun or verb. </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You do not have to register a trademark unless you want to bring</a:t>
            </a:r>
            <a:r>
              <a:rPr lang="en-US" baseline="0" dirty="0">
                <a:latin typeface="Arial" pitchFamily="-109" charset="0"/>
                <a:ea typeface="ＭＳ Ｐゴシック" pitchFamily="-109" charset="-128"/>
                <a:cs typeface="ＭＳ Ｐゴシック" pitchFamily="-109" charset="-128"/>
              </a:rPr>
              <a:t> litigation before a federal court (there are other benefits too, but what are they?)</a:t>
            </a: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2465464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Copyright</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Expression, not ideas: Fuzzy. E.g. derivative works, characters, merchandising, plots.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Mickey Mouse, Tarzan.</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 Default : Original Author, Exception: work for hire, Transferred: yes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Rights: Publication, Performance / exhibition, Adaptation to other media, Excerpting, Attribution, Derivative works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 Term: Lifetime of author plus 70 years., 95 years for companies.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Governed by US law and international treaties (e.g. WIPO).</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Fair Use: News reporting, reviews, etc., Scholarly / educational use, </a:t>
            </a:r>
            <a:r>
              <a:rPr lang="en-US" u="sng" dirty="0">
                <a:latin typeface="Arial" pitchFamily="-109" charset="0"/>
                <a:ea typeface="ＭＳ Ｐゴシック" pitchFamily="-109" charset="-128"/>
                <a:cs typeface="ＭＳ Ｐゴシック" pitchFamily="-109" charset="-128"/>
              </a:rPr>
              <a:t>Private</a:t>
            </a:r>
            <a:r>
              <a:rPr lang="en-US" dirty="0">
                <a:latin typeface="Arial" pitchFamily="-109" charset="0"/>
                <a:ea typeface="ＭＳ Ｐゴシック" pitchFamily="-109" charset="-128"/>
                <a:cs typeface="ＭＳ Ｐゴシック" pitchFamily="-109" charset="-128"/>
              </a:rPr>
              <a:t>, non-commercial use, Lending libraries and archives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Fair Use restrictions: Admission charge, Re-transmission</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 general, you can: Read, view, play, etc., Copy for personal use., Time-shift,</a:t>
            </a:r>
            <a:r>
              <a:rPr lang="en-US" baseline="0" dirty="0">
                <a:latin typeface="Arial" pitchFamily="-109" charset="0"/>
                <a:ea typeface="ＭＳ Ｐゴシック" pitchFamily="-109" charset="-128"/>
                <a:cs typeface="ＭＳ Ｐゴシック" pitchFamily="-109" charset="-128"/>
              </a:rPr>
              <a:t> Space-shift</a:t>
            </a:r>
            <a:endParaRPr lang="en-US" dirty="0">
              <a:latin typeface="Arial" pitchFamily="-109" charset="0"/>
              <a:ea typeface="ＭＳ Ｐゴシック" pitchFamily="-109" charset="-128"/>
              <a:cs typeface="ＭＳ Ｐゴシック" pitchFamily="-109" charset="-128"/>
            </a:endParaRP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 general, you cannot: Copy for others., Transfer to someone else but  keep a copy., Show / perform it publicly.</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What about video rentals?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Rationale: Encourage creativity. Encourage dissemination. Balance between private and public good. It’s a social contract.</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64095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Copyright</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Expression, not ideas: Fuzzy. E.g. derivative works, characters, merchandising, plots.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Mickey Mouse, Tarzan.</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 Default : Original Author, Exception: work for hire, Transferred: yes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Rights: Publication, Performance / exhibition, Adaptation to other media, Excerpting, Attribution, Derivative works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 Term: Lifetime of author plus 70 years., 95 years for companies.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Governed by US law and international treaties (e.g. WIPO).</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Fair Use: News reporting, reviews, etc., Scholarly / educational use, </a:t>
            </a:r>
            <a:r>
              <a:rPr lang="en-US" u="sng" dirty="0">
                <a:latin typeface="Arial" pitchFamily="-109" charset="0"/>
                <a:ea typeface="ＭＳ Ｐゴシック" pitchFamily="-109" charset="-128"/>
                <a:cs typeface="ＭＳ Ｐゴシック" pitchFamily="-109" charset="-128"/>
              </a:rPr>
              <a:t>Private</a:t>
            </a:r>
            <a:r>
              <a:rPr lang="en-US" dirty="0">
                <a:latin typeface="Arial" pitchFamily="-109" charset="0"/>
                <a:ea typeface="ＭＳ Ｐゴシック" pitchFamily="-109" charset="-128"/>
                <a:cs typeface="ＭＳ Ｐゴシック" pitchFamily="-109" charset="-128"/>
              </a:rPr>
              <a:t>, non-commercial use, Lending libraries and archives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Fair Use restrictions: Admission charge, Re-transmission</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 general, you can: Read, view, play, etc., Copy for personal use., Time-shift,</a:t>
            </a:r>
            <a:r>
              <a:rPr lang="en-US" baseline="0" dirty="0">
                <a:latin typeface="Arial" pitchFamily="-109" charset="0"/>
                <a:ea typeface="ＭＳ Ｐゴシック" pitchFamily="-109" charset="-128"/>
                <a:cs typeface="ＭＳ Ｐゴシック" pitchFamily="-109" charset="-128"/>
              </a:rPr>
              <a:t> Space-shift</a:t>
            </a:r>
            <a:endParaRPr lang="en-US" dirty="0">
              <a:latin typeface="Arial" pitchFamily="-109" charset="0"/>
              <a:ea typeface="ＭＳ Ｐゴシック" pitchFamily="-109" charset="-128"/>
              <a:cs typeface="ＭＳ Ｐゴシック" pitchFamily="-109" charset="-128"/>
            </a:endParaRP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 general, you cannot: Copy for others., Transfer to someone else but  keep a copy., Show / perform it publicly.</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What about video rentals?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Rationale: Encourage creativity. Encourage dissemination. Balance between private and public good. It’s a social contract.</a:t>
            </a: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3160503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800">
                <a:solidFill>
                  <a:schemeClr val="tx1"/>
                </a:solidFill>
              </a:defRPr>
            </a:lvl1pPr>
          </a:lstStyle>
          <a:p>
            <a:r>
              <a:rPr lang="sk-SK"/>
              <a:t>© 2021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2021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2021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2021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2021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2021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2021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800">
                <a:solidFill>
                  <a:schemeClr val="tx1"/>
                </a:solidFill>
              </a:defRPr>
            </a:lvl1pPr>
          </a:lstStyle>
          <a:p>
            <a:endParaRPr lang="en-US" noProof="0"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800">
                <a:solidFill>
                  <a:schemeClr val="tx1"/>
                </a:solidFill>
              </a:defRPr>
            </a:lvl1pPr>
          </a:lstStyle>
          <a:p>
            <a:r>
              <a:rPr lang="sk-SK"/>
              <a:t>© 2021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800">
                <a:solidFill>
                  <a:schemeClr val="tx1"/>
                </a:solidFill>
              </a:defRPr>
            </a:lvl1pPr>
          </a:lstStyle>
          <a:p>
            <a:fld id="{A2A17EAB-8B51-5C40-8776-6683E51FA7A0}" type="slidenum">
              <a:rPr lang="en-US" smtClean="0"/>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zGM8PT1eAvY"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tk862BbjWx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youtube.com/watch?v=IFe9wiDfb0E&amp;feature=youtu.be"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cnbc.com/2018/08/31/from-the-newton-to-lisa-failed-apple-products.html" TargetMode="External"/><Relationship Id="rId7" Type="http://schemas.openxmlformats.org/officeDocument/2006/relationships/hyperlink" Target="https://www.businessinsider.com/how-facebook-was-founded-2010-3"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cnet.com/pictures/palm-products-through-the-years-photos/7/" TargetMode="External"/><Relationship Id="rId5" Type="http://schemas.openxmlformats.org/officeDocument/2006/relationships/hyperlink" Target="https://www.linkedin.com/pulse/apple-newton-how-launch-innovative-product-can-go-lamin-ben-hamdane" TargetMode="External"/><Relationship Id="rId4" Type="http://schemas.openxmlformats.org/officeDocument/2006/relationships/hyperlink" Target="https://time.com/4704250/most-successful-technology-tech-failures-gadgets-flops-bombs-fail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1Jwo5qc78QU&amp;t=1849s"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hyperlink" Target="https://support.google.com/youtube/answer/7002106?hl=en" TargetMode="External"/><Relationship Id="rId7" Type="http://schemas.openxmlformats.org/officeDocument/2006/relationships/hyperlink" Target="https://5mag.net/news/mumbo-jumbo-youtube-copyright-warner-chappell/#:~:text=Worse%2C%20Mumbo%20Jumbo%20%E2%80%93%20who%20has,isn't%20your%20money.%E2%80%9D"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cartoonbrew.com/law/internet-creators-pressuring-youtube-respect-fair-use-laws-137274.html" TargetMode="External"/><Relationship Id="rId5" Type="http://schemas.openxmlformats.org/officeDocument/2006/relationships/hyperlink" Target="https://www.digitalmusicnews.com/2020/09/22/tiktok-transparency-report-2020/" TargetMode="External"/><Relationship Id="rId4" Type="http://schemas.openxmlformats.org/officeDocument/2006/relationships/hyperlink" Target="https://www.musicbusinessworldwide.com/twitch-copyright-headache-gets-worse-as-thousands-of-videos-get-deleted-over-infringement-notices/"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essentiallysports.com/corpse-husband-urges-artists-to-refrain-from-claiming-content-using-their-music-news-esports/" TargetMode="External"/><Relationship Id="rId7" Type="http://schemas.openxmlformats.org/officeDocument/2006/relationships/hyperlink" Target="https://www.copytrack.com/wp-content/uploads/2019/04/190328_Global_Infringement_Report_2019_EN_Online.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www.americanbar.org/groups/intellectual_property_law/publications/landslide/2016-17/may-june/law-youtubers-next-generation-creators-legal-issues-they-face/" TargetMode="External"/><Relationship Id="rId5" Type="http://schemas.openxmlformats.org/officeDocument/2006/relationships/hyperlink" Target="https://www.dummies.com/business/marketing/social-media-marketing/10-things-to-know-about-copyright-and-youtube/" TargetMode="External"/><Relationship Id="rId4" Type="http://schemas.openxmlformats.org/officeDocument/2006/relationships/hyperlink" Target="https://www.plagiarismtoday.com/2010/10/20/5-ways-copyright-is-screwing-smaller-creator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5</a:t>
            </a:r>
            <a:br>
              <a:rPr lang="en-US" dirty="0"/>
            </a:br>
            <a:r>
              <a:rPr lang="en-US" dirty="0"/>
              <a:t>Intellectual Property</a:t>
            </a:r>
          </a:p>
        </p:txBody>
      </p:sp>
      <p:sp>
        <p:nvSpPr>
          <p:cNvPr id="4" name="Action Button: Movie 3">
            <a:hlinkClick r:id="rId3" highlightClick="1"/>
            <a:extLst>
              <a:ext uri="{FF2B5EF4-FFF2-40B4-BE49-F238E27FC236}">
                <a16:creationId xmlns:a16="http://schemas.microsoft.com/office/drawing/2014/main" id="{0B5FBC03-FE8D-C546-8C86-ABDAC851671C}"/>
              </a:ext>
            </a:extLst>
          </p:cNvPr>
          <p:cNvSpPr/>
          <p:nvPr/>
        </p:nvSpPr>
        <p:spPr>
          <a:xfrm>
            <a:off x="4220972" y="4760983"/>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2158961"/>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244691"/>
            <a:ext cx="3733800" cy="840460"/>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732600"/>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480240"/>
            <a:ext cx="3733800" cy="472606"/>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02214"/>
            <a:ext cx="3733800" cy="51565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6" name="Content Placeholder 5"/>
          <p:cNvSpPr>
            <a:spLocks noGrp="1"/>
          </p:cNvSpPr>
          <p:nvPr>
            <p:ph sz="half" idx="2"/>
          </p:nvPr>
        </p:nvSpPr>
        <p:spPr/>
        <p:txBody>
          <a:bodyPr>
            <a:normAutofit lnSpcReduction="10000"/>
          </a:bodyPr>
          <a:lstStyle/>
          <a:p>
            <a:pPr marL="342900" indent="-342900">
              <a:buFont typeface="+mj-lt"/>
              <a:buAutoNum type="alphaUcPeriod"/>
            </a:pPr>
            <a:r>
              <a:rPr lang="en-US" dirty="0"/>
              <a:t>What does it protect?</a:t>
            </a:r>
          </a:p>
          <a:p>
            <a:pPr lvl="1"/>
            <a:r>
              <a:rPr lang="en-US" dirty="0"/>
              <a:t> 				</a:t>
            </a:r>
          </a:p>
          <a:p>
            <a:pPr marL="342900" indent="-342900">
              <a:buFont typeface="+mj-lt"/>
              <a:buAutoNum type="alphaUcPeriod"/>
            </a:pPr>
            <a:r>
              <a:rPr lang="en-US" dirty="0"/>
              <a:t>Qualifications required?</a:t>
            </a:r>
          </a:p>
          <a:p>
            <a:pPr lvl="1"/>
            <a:r>
              <a:rPr lang="en-US" dirty="0"/>
              <a:t> 				</a:t>
            </a:r>
          </a:p>
          <a:p>
            <a:pPr marL="342900" indent="-342900">
              <a:buFont typeface="+mj-lt"/>
              <a:buAutoNum type="alphaUcPeriod"/>
            </a:pPr>
            <a:r>
              <a:rPr lang="en-US" dirty="0"/>
              <a:t>How long does protection last?</a:t>
            </a:r>
          </a:p>
          <a:p>
            <a:pPr lvl="1"/>
            <a:r>
              <a:rPr lang="en-US" dirty="0"/>
              <a:t> </a:t>
            </a:r>
          </a:p>
          <a:p>
            <a:pPr lvl="1"/>
            <a:r>
              <a:rPr lang="en-US" dirty="0"/>
              <a:t> </a:t>
            </a:r>
          </a:p>
          <a:p>
            <a:pPr lvl="1"/>
            <a:r>
              <a:rPr lang="en-US" dirty="0"/>
              <a:t> </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10</a:t>
            </a:fld>
            <a:endParaRPr lang="en-US"/>
          </a:p>
        </p:txBody>
      </p:sp>
      <p:sp>
        <p:nvSpPr>
          <p:cNvPr id="14" name="Content Placeholder 2">
            <a:extLst>
              <a:ext uri="{FF2B5EF4-FFF2-40B4-BE49-F238E27FC236}">
                <a16:creationId xmlns:a16="http://schemas.microsoft.com/office/drawing/2014/main" id="{FE737610-BEEC-774A-9C0E-9E1C3C342B9A}"/>
              </a:ext>
            </a:extLst>
          </p:cNvPr>
          <p:cNvSpPr txBox="1">
            <a:spLocks/>
          </p:cNvSpPr>
          <p:nvPr/>
        </p:nvSpPr>
        <p:spPr>
          <a:xfrm>
            <a:off x="685800" y="1352551"/>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457200" indent="-457200">
              <a:buFont typeface="+mj-lt"/>
              <a:buAutoNum type="arabicPeriod"/>
            </a:pPr>
            <a:r>
              <a:rPr lang="en-US"/>
              <a:t>Trademark</a:t>
            </a:r>
          </a:p>
          <a:p>
            <a:pPr marL="457200" indent="-457200">
              <a:buFont typeface="+mj-lt"/>
              <a:buAutoNum type="arabicPeriod"/>
            </a:pPr>
            <a:r>
              <a:rPr lang="en-US"/>
              <a:t>Copyright</a:t>
            </a:r>
          </a:p>
          <a:p>
            <a:pPr marL="457200" indent="-457200">
              <a:buFont typeface="+mj-lt"/>
              <a:buAutoNum type="arabicPeriod"/>
            </a:pPr>
            <a:r>
              <a:rPr lang="en-US"/>
              <a:t>Patent</a:t>
            </a:r>
          </a:p>
          <a:p>
            <a:pPr marL="457200" indent="-457200">
              <a:buFont typeface="+mj-lt"/>
              <a:buAutoNum type="arabicPeriod"/>
            </a:pPr>
            <a:r>
              <a:rPr lang="en-US"/>
              <a:t>Trade Secret</a:t>
            </a:r>
            <a:endParaRPr lang="en-US" dirty="0"/>
          </a:p>
        </p:txBody>
      </p:sp>
    </p:spTree>
    <p:extLst>
      <p:ext uri="{BB962C8B-B14F-4D97-AF65-F5344CB8AC3E}">
        <p14:creationId xmlns:p14="http://schemas.microsoft.com/office/powerpoint/2010/main" val="2862982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2158961"/>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244691"/>
            <a:ext cx="3733800" cy="840460"/>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732600"/>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480240"/>
            <a:ext cx="3733800" cy="472606"/>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02214"/>
            <a:ext cx="3733800" cy="51565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6" name="Content Placeholder 5"/>
          <p:cNvSpPr>
            <a:spLocks noGrp="1"/>
          </p:cNvSpPr>
          <p:nvPr>
            <p:ph sz="half" idx="2"/>
          </p:nvPr>
        </p:nvSpPr>
        <p:spPr/>
        <p:txBody>
          <a:bodyPr>
            <a:normAutofit lnSpcReduction="10000"/>
          </a:bodyPr>
          <a:lstStyle/>
          <a:p>
            <a:pPr marL="342900" indent="-342900">
              <a:buFont typeface="+mj-lt"/>
              <a:buAutoNum type="alphaUcPeriod"/>
            </a:pPr>
            <a:r>
              <a:rPr lang="en-US" dirty="0"/>
              <a:t>What does it protect?</a:t>
            </a:r>
          </a:p>
          <a:p>
            <a:pPr lvl="1"/>
            <a:r>
              <a:rPr lang="en-US" dirty="0"/>
              <a:t>Mechanism, process, composition of matter</a:t>
            </a:r>
          </a:p>
          <a:p>
            <a:pPr marL="342900" indent="-342900">
              <a:buFont typeface="+mj-lt"/>
              <a:buAutoNum type="alphaUcPeriod"/>
            </a:pPr>
            <a:r>
              <a:rPr lang="en-US" dirty="0"/>
              <a:t>Qualifications required?</a:t>
            </a:r>
          </a:p>
          <a:p>
            <a:pPr lvl="1"/>
            <a:r>
              <a:rPr lang="en-US" dirty="0"/>
              <a:t>Novel, useful, non-obvious, described clearly, must function </a:t>
            </a:r>
          </a:p>
          <a:p>
            <a:pPr marL="342900" indent="-342900">
              <a:buFont typeface="+mj-lt"/>
              <a:buAutoNum type="alphaUcPeriod"/>
            </a:pPr>
            <a:r>
              <a:rPr lang="en-US" dirty="0"/>
              <a:t>How long does protection last?</a:t>
            </a:r>
          </a:p>
          <a:p>
            <a:pPr lvl="1"/>
            <a:r>
              <a:rPr lang="en-US" dirty="0"/>
              <a:t>Utility and plant: 20 years</a:t>
            </a:r>
          </a:p>
          <a:p>
            <a:pPr lvl="1"/>
            <a:r>
              <a:rPr lang="en-US" dirty="0"/>
              <a:t>Design: 14 years</a:t>
            </a:r>
          </a:p>
          <a:p>
            <a:pPr lvl="1"/>
            <a:r>
              <a:rPr lang="en-US" dirty="0"/>
              <a:t>Provisional adds 1 year</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11</a:t>
            </a:fld>
            <a:endParaRPr lang="en-US"/>
          </a:p>
        </p:txBody>
      </p:sp>
      <p:sp>
        <p:nvSpPr>
          <p:cNvPr id="14" name="Content Placeholder 2">
            <a:extLst>
              <a:ext uri="{FF2B5EF4-FFF2-40B4-BE49-F238E27FC236}">
                <a16:creationId xmlns:a16="http://schemas.microsoft.com/office/drawing/2014/main" id="{FE737610-BEEC-774A-9C0E-9E1C3C342B9A}"/>
              </a:ext>
            </a:extLst>
          </p:cNvPr>
          <p:cNvSpPr txBox="1">
            <a:spLocks/>
          </p:cNvSpPr>
          <p:nvPr/>
        </p:nvSpPr>
        <p:spPr>
          <a:xfrm>
            <a:off x="685800" y="1352551"/>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457200" indent="-457200">
              <a:buFont typeface="+mj-lt"/>
              <a:buAutoNum type="arabicPeriod"/>
            </a:pPr>
            <a:r>
              <a:rPr lang="en-US"/>
              <a:t>Trademark</a:t>
            </a:r>
          </a:p>
          <a:p>
            <a:pPr marL="457200" indent="-457200">
              <a:buFont typeface="+mj-lt"/>
              <a:buAutoNum type="arabicPeriod"/>
            </a:pPr>
            <a:r>
              <a:rPr lang="en-US"/>
              <a:t>Copyright</a:t>
            </a:r>
          </a:p>
          <a:p>
            <a:pPr marL="457200" indent="-457200">
              <a:buFont typeface="+mj-lt"/>
              <a:buAutoNum type="arabicPeriod"/>
            </a:pPr>
            <a:r>
              <a:rPr lang="en-US"/>
              <a:t>Patent</a:t>
            </a:r>
          </a:p>
          <a:p>
            <a:pPr marL="457200" indent="-457200">
              <a:buFont typeface="+mj-lt"/>
              <a:buAutoNum type="arabicPeriod"/>
            </a:pPr>
            <a:r>
              <a:rPr lang="en-US"/>
              <a:t>Trade Secret</a:t>
            </a:r>
            <a:endParaRPr lang="en-US" dirty="0"/>
          </a:p>
        </p:txBody>
      </p:sp>
    </p:spTree>
    <p:extLst>
      <p:ext uri="{BB962C8B-B14F-4D97-AF65-F5344CB8AC3E}">
        <p14:creationId xmlns:p14="http://schemas.microsoft.com/office/powerpoint/2010/main" val="2711830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2556446"/>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244691"/>
            <a:ext cx="3733800" cy="361538"/>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253678"/>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388188"/>
            <a:ext cx="3733800" cy="472606"/>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54139"/>
            <a:ext cx="3733800" cy="339048"/>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r>
              <a:rPr lang="en-US" dirty="0"/>
              <a:t> </a:t>
            </a:r>
          </a:p>
          <a:p>
            <a:pPr marL="342900" indent="-342900">
              <a:buFont typeface="+mj-lt"/>
              <a:buAutoNum type="alphaUcPeriod"/>
            </a:pPr>
            <a:r>
              <a:rPr lang="en-US" dirty="0"/>
              <a:t>Qualifications required?</a:t>
            </a:r>
          </a:p>
          <a:p>
            <a:pPr lvl="1"/>
            <a:r>
              <a:rPr lang="en-US" dirty="0"/>
              <a:t> 				</a:t>
            </a:r>
          </a:p>
          <a:p>
            <a:pPr marL="342900" indent="-342900">
              <a:buFont typeface="+mj-lt"/>
              <a:buAutoNum type="alphaUcPeriod"/>
            </a:pPr>
            <a:r>
              <a:rPr lang="en-US" dirty="0"/>
              <a:t>How long does protection last?</a:t>
            </a:r>
          </a:p>
          <a:p>
            <a:pPr lvl="1"/>
            <a:r>
              <a:rPr lang="en-US" dirty="0"/>
              <a:t> </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12</a:t>
            </a:fld>
            <a:endParaRPr lang="en-US"/>
          </a:p>
        </p:txBody>
      </p:sp>
      <p:sp>
        <p:nvSpPr>
          <p:cNvPr id="14" name="Content Placeholder 2">
            <a:extLst>
              <a:ext uri="{FF2B5EF4-FFF2-40B4-BE49-F238E27FC236}">
                <a16:creationId xmlns:a16="http://schemas.microsoft.com/office/drawing/2014/main" id="{FE737610-BEEC-774A-9C0E-9E1C3C342B9A}"/>
              </a:ext>
            </a:extLst>
          </p:cNvPr>
          <p:cNvSpPr txBox="1">
            <a:spLocks/>
          </p:cNvSpPr>
          <p:nvPr/>
        </p:nvSpPr>
        <p:spPr>
          <a:xfrm>
            <a:off x="685800" y="1352551"/>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457200" indent="-457200">
              <a:buFont typeface="+mj-lt"/>
              <a:buAutoNum type="arabicPeriod"/>
            </a:pPr>
            <a:r>
              <a:rPr lang="en-US"/>
              <a:t>Trademark</a:t>
            </a:r>
          </a:p>
          <a:p>
            <a:pPr marL="457200" indent="-457200">
              <a:buFont typeface="+mj-lt"/>
              <a:buAutoNum type="arabicPeriod"/>
            </a:pPr>
            <a:r>
              <a:rPr lang="en-US"/>
              <a:t>Copyright</a:t>
            </a:r>
          </a:p>
          <a:p>
            <a:pPr marL="457200" indent="-457200">
              <a:buFont typeface="+mj-lt"/>
              <a:buAutoNum type="arabicPeriod"/>
            </a:pPr>
            <a:r>
              <a:rPr lang="en-US"/>
              <a:t>Patent</a:t>
            </a:r>
          </a:p>
          <a:p>
            <a:pPr marL="457200" indent="-457200">
              <a:buFont typeface="+mj-lt"/>
              <a:buAutoNum type="arabicPeriod"/>
            </a:pPr>
            <a:r>
              <a:rPr lang="en-US"/>
              <a:t>Trade Secret</a:t>
            </a:r>
            <a:endParaRPr lang="en-US" dirty="0"/>
          </a:p>
        </p:txBody>
      </p:sp>
    </p:spTree>
    <p:extLst>
      <p:ext uri="{BB962C8B-B14F-4D97-AF65-F5344CB8AC3E}">
        <p14:creationId xmlns:p14="http://schemas.microsoft.com/office/powerpoint/2010/main" val="140663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2556446"/>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244691"/>
            <a:ext cx="3733800" cy="361538"/>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253678"/>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388188"/>
            <a:ext cx="3733800" cy="472606"/>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54139"/>
            <a:ext cx="3733800" cy="339048"/>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r>
              <a:rPr lang="en-US" dirty="0"/>
              <a:t>Anything</a:t>
            </a:r>
          </a:p>
          <a:p>
            <a:pPr marL="342900" indent="-342900">
              <a:buFont typeface="+mj-lt"/>
              <a:buAutoNum type="alphaUcPeriod"/>
            </a:pPr>
            <a:r>
              <a:rPr lang="en-US" dirty="0"/>
              <a:t>Qualifications required?</a:t>
            </a:r>
          </a:p>
          <a:p>
            <a:pPr lvl="1"/>
            <a:r>
              <a:rPr lang="en-US" dirty="0"/>
              <a:t>Must take steps to keep secret, e.g. Non-Disclosure Agreements, contracts</a:t>
            </a:r>
          </a:p>
          <a:p>
            <a:pPr marL="342900" indent="-342900">
              <a:buFont typeface="+mj-lt"/>
              <a:buAutoNum type="alphaUcPeriod"/>
            </a:pPr>
            <a:r>
              <a:rPr lang="en-US" dirty="0"/>
              <a:t>How long does protection last?</a:t>
            </a:r>
          </a:p>
          <a:p>
            <a:pPr lvl="1"/>
            <a:r>
              <a:rPr lang="en-US" dirty="0"/>
              <a:t>As long as kept secret</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13</a:t>
            </a:fld>
            <a:endParaRPr lang="en-US"/>
          </a:p>
        </p:txBody>
      </p:sp>
      <p:sp>
        <p:nvSpPr>
          <p:cNvPr id="14" name="Content Placeholder 2">
            <a:extLst>
              <a:ext uri="{FF2B5EF4-FFF2-40B4-BE49-F238E27FC236}">
                <a16:creationId xmlns:a16="http://schemas.microsoft.com/office/drawing/2014/main" id="{FE737610-BEEC-774A-9C0E-9E1C3C342B9A}"/>
              </a:ext>
            </a:extLst>
          </p:cNvPr>
          <p:cNvSpPr txBox="1">
            <a:spLocks/>
          </p:cNvSpPr>
          <p:nvPr/>
        </p:nvSpPr>
        <p:spPr>
          <a:xfrm>
            <a:off x="685800" y="1352551"/>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457200" indent="-457200">
              <a:buFont typeface="+mj-lt"/>
              <a:buAutoNum type="arabicPeriod"/>
            </a:pPr>
            <a:r>
              <a:rPr lang="en-US"/>
              <a:t>Trademark</a:t>
            </a:r>
          </a:p>
          <a:p>
            <a:pPr marL="457200" indent="-457200">
              <a:buFont typeface="+mj-lt"/>
              <a:buAutoNum type="arabicPeriod"/>
            </a:pPr>
            <a:r>
              <a:rPr lang="en-US"/>
              <a:t>Copyright</a:t>
            </a:r>
          </a:p>
          <a:p>
            <a:pPr marL="457200" indent="-457200">
              <a:buFont typeface="+mj-lt"/>
              <a:buAutoNum type="arabicPeriod"/>
            </a:pPr>
            <a:r>
              <a:rPr lang="en-US"/>
              <a:t>Patent</a:t>
            </a:r>
          </a:p>
          <a:p>
            <a:pPr marL="457200" indent="-457200">
              <a:buFont typeface="+mj-lt"/>
              <a:buAutoNum type="arabicPeriod"/>
            </a:pPr>
            <a:r>
              <a:rPr lang="en-US"/>
              <a:t>Trade Secret</a:t>
            </a:r>
            <a:endParaRPr lang="en-US" dirty="0"/>
          </a:p>
        </p:txBody>
      </p:sp>
    </p:spTree>
    <p:extLst>
      <p:ext uri="{BB962C8B-B14F-4D97-AF65-F5344CB8AC3E}">
        <p14:creationId xmlns:p14="http://schemas.microsoft.com/office/powerpoint/2010/main" val="1073318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824223"/>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2021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14</a:t>
            </a:fld>
            <a:endParaRPr lang="en-US"/>
          </a:p>
        </p:txBody>
      </p:sp>
      <p:sp>
        <p:nvSpPr>
          <p:cNvPr id="9" name="Action Button: Movie 8">
            <a:hlinkClick r:id="rId3" highlightClick="1"/>
            <a:extLst>
              <a:ext uri="{FF2B5EF4-FFF2-40B4-BE49-F238E27FC236}">
                <a16:creationId xmlns:a16="http://schemas.microsoft.com/office/drawing/2014/main" id="{1247116C-9265-BD44-8D98-4C697B5514B7}"/>
              </a:ext>
            </a:extLst>
          </p:cNvPr>
          <p:cNvSpPr/>
          <p:nvPr/>
        </p:nvSpPr>
        <p:spPr>
          <a:xfrm>
            <a:off x="4220972" y="4760983"/>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Action Button: Movie 9">
            <a:hlinkClick r:id="rId4" highlightClick="1"/>
            <a:extLst>
              <a:ext uri="{FF2B5EF4-FFF2-40B4-BE49-F238E27FC236}">
                <a16:creationId xmlns:a16="http://schemas.microsoft.com/office/drawing/2014/main" id="{69417184-E6FF-3C40-931E-C45C8A352C8D}"/>
              </a:ext>
            </a:extLst>
          </p:cNvPr>
          <p:cNvSpPr/>
          <p:nvPr/>
        </p:nvSpPr>
        <p:spPr>
          <a:xfrm>
            <a:off x="4891786" y="4760982"/>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397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 - Self Search 1/3 </a:t>
            </a:r>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72" name="Down Arrow 71"/>
          <p:cNvSpPr/>
          <p:nvPr/>
        </p:nvSpPr>
        <p:spPr bwMode="auto">
          <a:xfrm>
            <a:off x="801108" y="1910980"/>
            <a:ext cx="533400" cy="914400"/>
          </a:xfrm>
          <a:prstGeom prst="down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aphicFrame>
        <p:nvGraphicFramePr>
          <p:cNvPr id="73" name="Table 72"/>
          <p:cNvGraphicFramePr>
            <a:graphicFrameLocks noGrp="1"/>
          </p:cNvGraphicFramePr>
          <p:nvPr>
            <p:extLst>
              <p:ext uri="{D42A27DB-BD31-4B8C-83A1-F6EECF244321}">
                <p14:modId xmlns:p14="http://schemas.microsoft.com/office/powerpoint/2010/main" val="2482732484"/>
              </p:ext>
            </p:extLst>
          </p:nvPr>
        </p:nvGraphicFramePr>
        <p:xfrm>
          <a:off x="160811" y="2822964"/>
          <a:ext cx="1828800" cy="2103120"/>
        </p:xfrm>
        <a:graphic>
          <a:graphicData uri="http://schemas.openxmlformats.org/drawingml/2006/table">
            <a:tbl>
              <a:tblPr firstRow="1" bandRow="1">
                <a:tableStyleId>{073A0DAA-6AF3-43AB-8588-CEC1D06C72B9}</a:tableStyleId>
              </a:tblPr>
              <a:tblGrid>
                <a:gridCol w="1828800">
                  <a:extLst>
                    <a:ext uri="{9D8B030D-6E8A-4147-A177-3AD203B41FA5}">
                      <a16:colId xmlns:a16="http://schemas.microsoft.com/office/drawing/2014/main" val="20000"/>
                    </a:ext>
                  </a:extLst>
                </a:gridCol>
              </a:tblGrid>
              <a:tr h="365760">
                <a:tc>
                  <a:txBody>
                    <a:bodyPr/>
                    <a:lstStyle/>
                    <a:p>
                      <a:r>
                        <a:rPr lang="en-US" dirty="0"/>
                        <a:t>Search Methods</a:t>
                      </a:r>
                    </a:p>
                  </a:txBody>
                  <a:tcPr/>
                </a:tc>
                <a:extLst>
                  <a:ext uri="{0D108BD9-81ED-4DB2-BD59-A6C34878D82A}">
                    <a16:rowId xmlns:a16="http://schemas.microsoft.com/office/drawing/2014/main" val="10000"/>
                  </a:ext>
                </a:extLst>
              </a:tr>
              <a:tr h="365760">
                <a:tc>
                  <a:txBody>
                    <a:bodyPr/>
                    <a:lstStyle/>
                    <a:p>
                      <a:r>
                        <a:rPr lang="en-US" dirty="0"/>
                        <a:t>…</a:t>
                      </a:r>
                    </a:p>
                  </a:txBody>
                  <a:tcPr/>
                </a:tc>
                <a:extLst>
                  <a:ext uri="{0D108BD9-81ED-4DB2-BD59-A6C34878D82A}">
                    <a16:rowId xmlns:a16="http://schemas.microsoft.com/office/drawing/2014/main" val="10001"/>
                  </a:ext>
                </a:extLst>
              </a:tr>
              <a:tr h="365760">
                <a:tc>
                  <a:txBody>
                    <a:bodyPr/>
                    <a:lstStyle/>
                    <a:p>
                      <a:r>
                        <a:rPr lang="en-US" dirty="0"/>
                        <a:t>…</a:t>
                      </a:r>
                    </a:p>
                  </a:txBody>
                  <a:tcPr/>
                </a:tc>
                <a:extLst>
                  <a:ext uri="{0D108BD9-81ED-4DB2-BD59-A6C34878D82A}">
                    <a16:rowId xmlns:a16="http://schemas.microsoft.com/office/drawing/2014/main" val="10002"/>
                  </a:ext>
                </a:extLst>
              </a:tr>
              <a:tr h="365760">
                <a:tc>
                  <a:txBody>
                    <a:bodyPr/>
                    <a:lstStyle/>
                    <a:p>
                      <a:r>
                        <a:rPr lang="en-US" dirty="0"/>
                        <a:t>…</a:t>
                      </a:r>
                    </a:p>
                  </a:txBody>
                  <a:tcPr/>
                </a:tc>
                <a:extLst>
                  <a:ext uri="{0D108BD9-81ED-4DB2-BD59-A6C34878D82A}">
                    <a16:rowId xmlns:a16="http://schemas.microsoft.com/office/drawing/2014/main" val="10003"/>
                  </a:ext>
                </a:extLst>
              </a:tr>
              <a:tr h="365760">
                <a:tc>
                  <a:txBody>
                    <a:bodyPr/>
                    <a:lstStyle/>
                    <a:p>
                      <a:r>
                        <a:rPr lang="en-US" dirty="0"/>
                        <a:t>…</a:t>
                      </a:r>
                    </a:p>
                  </a:txBody>
                  <a:tcPr/>
                </a:tc>
                <a:extLst>
                  <a:ext uri="{0D108BD9-81ED-4DB2-BD59-A6C34878D82A}">
                    <a16:rowId xmlns:a16="http://schemas.microsoft.com/office/drawing/2014/main" val="10004"/>
                  </a:ext>
                </a:extLst>
              </a:tr>
            </a:tbl>
          </a:graphicData>
        </a:graphic>
      </p:graphicFrame>
      <p:sp>
        <p:nvSpPr>
          <p:cNvPr id="74" name="Right Arrow 73"/>
          <p:cNvSpPr/>
          <p:nvPr/>
        </p:nvSpPr>
        <p:spPr bwMode="auto">
          <a:xfrm>
            <a:off x="1989611" y="3604401"/>
            <a:ext cx="1073864" cy="917079"/>
          </a:xfrm>
          <a:prstGeom prst="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Filter</a:t>
            </a:r>
          </a:p>
        </p:txBody>
      </p:sp>
      <p:sp>
        <p:nvSpPr>
          <p:cNvPr id="75" name="Multidocument 74"/>
          <p:cNvSpPr>
            <a:spLocks noChangeAspect="1"/>
          </p:cNvSpPr>
          <p:nvPr/>
        </p:nvSpPr>
        <p:spPr bwMode="auto">
          <a:xfrm>
            <a:off x="3063475" y="3536586"/>
            <a:ext cx="1600200" cy="1600200"/>
          </a:xfrm>
          <a:prstGeom prst="flowChartMultidocumen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Profile 1</a:t>
            </a:r>
          </a:p>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Times New Roman" pitchFamily="76" charset="0"/>
              </a:rPr>
              <a:t>Could Be You</a:t>
            </a:r>
            <a:endParaRPr kumimoji="0" lang="en-US" sz="2400" b="0" i="0" u="none" strike="noStrike" cap="none" normalizeH="0" baseline="0" dirty="0">
              <a:ln>
                <a:noFill/>
              </a:ln>
              <a:solidFill>
                <a:schemeClr val="tx2"/>
              </a:solidFill>
              <a:effectLst/>
              <a:latin typeface="Times New Roman" pitchFamily="76" charset="0"/>
            </a:endParaRPr>
          </a:p>
        </p:txBody>
      </p:sp>
      <p:sp>
        <p:nvSpPr>
          <p:cNvPr id="76" name="Document 75"/>
          <p:cNvSpPr>
            <a:spLocks noChangeAspect="1"/>
          </p:cNvSpPr>
          <p:nvPr/>
        </p:nvSpPr>
        <p:spPr bwMode="auto">
          <a:xfrm>
            <a:off x="4214821" y="1051343"/>
            <a:ext cx="1600200" cy="1600200"/>
          </a:xfrm>
          <a:prstGeom prst="flowChartDocumen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Profile 2</a:t>
            </a:r>
          </a:p>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000000"/>
                </a:solidFill>
                <a:latin typeface="Times New Roman" pitchFamily="76" charset="0"/>
              </a:rPr>
              <a:t>Is You</a:t>
            </a:r>
            <a:endParaRPr kumimoji="0" lang="en-US" sz="2400" b="0" i="0" u="none" strike="noStrike" cap="none" normalizeH="0" baseline="0" dirty="0">
              <a:ln>
                <a:noFill/>
              </a:ln>
              <a:solidFill>
                <a:srgbClr val="000000"/>
              </a:solidFill>
              <a:effectLst/>
              <a:latin typeface="Times New Roman" pitchFamily="76" charset="0"/>
            </a:endParaRPr>
          </a:p>
        </p:txBody>
      </p:sp>
      <p:sp>
        <p:nvSpPr>
          <p:cNvPr id="77" name="Right Arrow 76"/>
          <p:cNvSpPr/>
          <p:nvPr/>
        </p:nvSpPr>
        <p:spPr bwMode="auto">
          <a:xfrm rot="18968425">
            <a:off x="3677889" y="2538399"/>
            <a:ext cx="1073864" cy="917079"/>
          </a:xfrm>
          <a:prstGeom prst="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Filter</a:t>
            </a:r>
          </a:p>
        </p:txBody>
      </p:sp>
      <p:cxnSp>
        <p:nvCxnSpPr>
          <p:cNvPr id="79" name="Straight Arrow Connector 78"/>
          <p:cNvCxnSpPr>
            <a:stCxn id="75" idx="3"/>
            <a:endCxn id="185" idx="1"/>
          </p:cNvCxnSpPr>
          <p:nvPr/>
        </p:nvCxnSpPr>
        <p:spPr bwMode="auto">
          <a:xfrm flipV="1">
            <a:off x="4663675" y="3081492"/>
            <a:ext cx="750045" cy="1255194"/>
          </a:xfrm>
          <a:prstGeom prst="straightConnector1">
            <a:avLst/>
          </a:prstGeom>
          <a:ln>
            <a:headEnd type="none" w="med" len="med"/>
            <a:tailEnd type="triangle" w="lg" len="lg"/>
          </a:ln>
        </p:spPr>
        <p:style>
          <a:lnRef idx="1">
            <a:schemeClr val="dk1"/>
          </a:lnRef>
          <a:fillRef idx="2">
            <a:schemeClr val="dk1"/>
          </a:fillRef>
          <a:effectRef idx="1">
            <a:schemeClr val="dk1"/>
          </a:effectRef>
          <a:fontRef idx="minor">
            <a:schemeClr val="dk1"/>
          </a:fontRef>
        </p:style>
      </p:cxnSp>
      <p:cxnSp>
        <p:nvCxnSpPr>
          <p:cNvPr id="80" name="Straight Arrow Connector 79"/>
          <p:cNvCxnSpPr>
            <a:stCxn id="76" idx="2"/>
            <a:endCxn id="185" idx="1"/>
          </p:cNvCxnSpPr>
          <p:nvPr/>
        </p:nvCxnSpPr>
        <p:spPr bwMode="auto">
          <a:xfrm>
            <a:off x="5014921" y="2545752"/>
            <a:ext cx="398799" cy="535740"/>
          </a:xfrm>
          <a:prstGeom prst="straightConnector1">
            <a:avLst/>
          </a:prstGeom>
          <a:ln>
            <a:headEnd type="none" w="med" len="med"/>
            <a:tailEnd type="triangle" w="lg" len="lg"/>
          </a:ln>
        </p:spPr>
        <p:style>
          <a:lnRef idx="1">
            <a:schemeClr val="dk1"/>
          </a:lnRef>
          <a:fillRef idx="2">
            <a:schemeClr val="dk1"/>
          </a:fillRef>
          <a:effectRef idx="1">
            <a:schemeClr val="dk1"/>
          </a:effectRef>
          <a:fontRef idx="minor">
            <a:schemeClr val="dk1"/>
          </a:fontRef>
        </p:style>
      </p:cxnSp>
      <p:grpSp>
        <p:nvGrpSpPr>
          <p:cNvPr id="96" name="Group 95"/>
          <p:cNvGrpSpPr/>
          <p:nvPr/>
        </p:nvGrpSpPr>
        <p:grpSpPr>
          <a:xfrm>
            <a:off x="7167034" y="1938492"/>
            <a:ext cx="1752600" cy="2286000"/>
            <a:chOff x="7277100" y="1316181"/>
            <a:chExt cx="1752600" cy="2286000"/>
          </a:xfrm>
        </p:grpSpPr>
        <p:sp>
          <p:nvSpPr>
            <p:cNvPr id="78" name="Folded Corner 77"/>
            <p:cNvSpPr/>
            <p:nvPr/>
          </p:nvSpPr>
          <p:spPr bwMode="auto">
            <a:xfrm>
              <a:off x="7277100" y="1316181"/>
              <a:ext cx="1752600" cy="2286000"/>
            </a:xfrm>
            <a:prstGeom prst="foldedCorner">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1 Page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Paper</a:t>
              </a:r>
            </a:p>
          </p:txBody>
        </p:sp>
        <p:sp>
          <p:nvSpPr>
            <p:cNvPr id="82" name="5-Point Star 81"/>
            <p:cNvSpPr>
              <a:spLocks noChangeAspect="1"/>
            </p:cNvSpPr>
            <p:nvPr/>
          </p:nvSpPr>
          <p:spPr bwMode="auto">
            <a:xfrm>
              <a:off x="8456815" y="1421753"/>
              <a:ext cx="481584" cy="481584"/>
            </a:xfrm>
            <a:prstGeom prst="star5">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990033"/>
                </a:solidFill>
                <a:effectLst/>
                <a:latin typeface="Times New Roman" pitchFamily="76" charset="0"/>
              </a:endParaRPr>
            </a:p>
          </p:txBody>
        </p:sp>
      </p:grpSp>
      <p:grpSp>
        <p:nvGrpSpPr>
          <p:cNvPr id="123" name="Group 122"/>
          <p:cNvGrpSpPr/>
          <p:nvPr/>
        </p:nvGrpSpPr>
        <p:grpSpPr>
          <a:xfrm>
            <a:off x="160811" y="1165643"/>
            <a:ext cx="2065811" cy="685800"/>
            <a:chOff x="1441121" y="1034680"/>
            <a:chExt cx="2065811" cy="685800"/>
          </a:xfrm>
        </p:grpSpPr>
        <p:grpSp>
          <p:nvGrpSpPr>
            <p:cNvPr id="45" name="Group 44"/>
            <p:cNvGrpSpPr/>
            <p:nvPr/>
          </p:nvGrpSpPr>
          <p:grpSpPr>
            <a:xfrm flipH="1">
              <a:off x="1441121" y="1034680"/>
              <a:ext cx="1608611" cy="228600"/>
              <a:chOff x="-45503" y="3429000"/>
              <a:chExt cx="1608611" cy="228600"/>
            </a:xfrm>
          </p:grpSpPr>
          <p:sp>
            <p:nvSpPr>
              <p:cNvPr id="46" name="Smiley Face 45"/>
              <p:cNvSpPr/>
              <p:nvPr/>
            </p:nvSpPr>
            <p:spPr bwMode="auto">
              <a:xfrm>
                <a:off x="1830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54" name="Smiley Face 53"/>
              <p:cNvSpPr/>
              <p:nvPr/>
            </p:nvSpPr>
            <p:spPr bwMode="auto">
              <a:xfrm>
                <a:off x="4116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66" name="Smiley Face 65"/>
              <p:cNvSpPr/>
              <p:nvPr/>
            </p:nvSpPr>
            <p:spPr bwMode="auto">
              <a:xfrm>
                <a:off x="6402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67" name="Smiley Face 66"/>
              <p:cNvSpPr/>
              <p:nvPr/>
            </p:nvSpPr>
            <p:spPr bwMode="auto">
              <a:xfrm>
                <a:off x="11059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68" name="Smiley Face 67"/>
              <p:cNvSpPr/>
              <p:nvPr/>
            </p:nvSpPr>
            <p:spPr bwMode="auto">
              <a:xfrm>
                <a:off x="876300"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69" name="Smiley Face 68"/>
              <p:cNvSpPr/>
              <p:nvPr/>
            </p:nvSpPr>
            <p:spPr bwMode="auto">
              <a:xfrm>
                <a:off x="13345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71" name="Smiley Face 70"/>
              <p:cNvSpPr/>
              <p:nvPr/>
            </p:nvSpPr>
            <p:spPr bwMode="auto">
              <a:xfrm>
                <a:off x="-45503"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pSp>
        <p:grpSp>
          <p:nvGrpSpPr>
            <p:cNvPr id="99" name="Group 98"/>
            <p:cNvGrpSpPr/>
            <p:nvPr/>
          </p:nvGrpSpPr>
          <p:grpSpPr>
            <a:xfrm flipH="1">
              <a:off x="1593521" y="1187080"/>
              <a:ext cx="1608611" cy="228600"/>
              <a:chOff x="-45503" y="3429000"/>
              <a:chExt cx="1608611" cy="228600"/>
            </a:xfrm>
          </p:grpSpPr>
          <p:sp>
            <p:nvSpPr>
              <p:cNvPr id="100" name="Smiley Face 99"/>
              <p:cNvSpPr/>
              <p:nvPr/>
            </p:nvSpPr>
            <p:spPr bwMode="auto">
              <a:xfrm>
                <a:off x="1830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1" name="Smiley Face 100"/>
              <p:cNvSpPr/>
              <p:nvPr/>
            </p:nvSpPr>
            <p:spPr bwMode="auto">
              <a:xfrm>
                <a:off x="4116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2" name="Smiley Face 101"/>
              <p:cNvSpPr/>
              <p:nvPr/>
            </p:nvSpPr>
            <p:spPr bwMode="auto">
              <a:xfrm>
                <a:off x="6402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3" name="Smiley Face 102"/>
              <p:cNvSpPr/>
              <p:nvPr/>
            </p:nvSpPr>
            <p:spPr bwMode="auto">
              <a:xfrm>
                <a:off x="11059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4" name="Smiley Face 103"/>
              <p:cNvSpPr/>
              <p:nvPr/>
            </p:nvSpPr>
            <p:spPr bwMode="auto">
              <a:xfrm>
                <a:off x="876300"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5" name="Smiley Face 104"/>
              <p:cNvSpPr/>
              <p:nvPr/>
            </p:nvSpPr>
            <p:spPr bwMode="auto">
              <a:xfrm>
                <a:off x="13345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6" name="Smiley Face 105"/>
              <p:cNvSpPr/>
              <p:nvPr/>
            </p:nvSpPr>
            <p:spPr bwMode="auto">
              <a:xfrm>
                <a:off x="-45503"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pSp>
        <p:grpSp>
          <p:nvGrpSpPr>
            <p:cNvPr id="107" name="Group 106"/>
            <p:cNvGrpSpPr/>
            <p:nvPr/>
          </p:nvGrpSpPr>
          <p:grpSpPr>
            <a:xfrm flipH="1">
              <a:off x="1745921" y="1339480"/>
              <a:ext cx="1608611" cy="228600"/>
              <a:chOff x="-45503" y="3429000"/>
              <a:chExt cx="1608611" cy="228600"/>
            </a:xfrm>
          </p:grpSpPr>
          <p:sp>
            <p:nvSpPr>
              <p:cNvPr id="108" name="Smiley Face 107"/>
              <p:cNvSpPr/>
              <p:nvPr/>
            </p:nvSpPr>
            <p:spPr bwMode="auto">
              <a:xfrm>
                <a:off x="1830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9" name="Smiley Face 108"/>
              <p:cNvSpPr/>
              <p:nvPr/>
            </p:nvSpPr>
            <p:spPr bwMode="auto">
              <a:xfrm>
                <a:off x="4116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0" name="Smiley Face 109"/>
              <p:cNvSpPr/>
              <p:nvPr/>
            </p:nvSpPr>
            <p:spPr bwMode="auto">
              <a:xfrm>
                <a:off x="6402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1" name="Smiley Face 110"/>
              <p:cNvSpPr/>
              <p:nvPr/>
            </p:nvSpPr>
            <p:spPr bwMode="auto">
              <a:xfrm>
                <a:off x="11059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2" name="Smiley Face 111"/>
              <p:cNvSpPr/>
              <p:nvPr/>
            </p:nvSpPr>
            <p:spPr bwMode="auto">
              <a:xfrm>
                <a:off x="876300"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3" name="Smiley Face 112"/>
              <p:cNvSpPr/>
              <p:nvPr/>
            </p:nvSpPr>
            <p:spPr bwMode="auto">
              <a:xfrm>
                <a:off x="13345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4" name="Smiley Face 113"/>
              <p:cNvSpPr/>
              <p:nvPr/>
            </p:nvSpPr>
            <p:spPr bwMode="auto">
              <a:xfrm>
                <a:off x="-45503"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pSp>
        <p:grpSp>
          <p:nvGrpSpPr>
            <p:cNvPr id="115" name="Group 114"/>
            <p:cNvGrpSpPr/>
            <p:nvPr/>
          </p:nvGrpSpPr>
          <p:grpSpPr>
            <a:xfrm flipH="1">
              <a:off x="1898321" y="1491880"/>
              <a:ext cx="1608611" cy="228600"/>
              <a:chOff x="-45503" y="3429000"/>
              <a:chExt cx="1608611" cy="228600"/>
            </a:xfrm>
          </p:grpSpPr>
          <p:sp>
            <p:nvSpPr>
              <p:cNvPr id="116" name="Smiley Face 115"/>
              <p:cNvSpPr/>
              <p:nvPr/>
            </p:nvSpPr>
            <p:spPr bwMode="auto">
              <a:xfrm>
                <a:off x="1830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7" name="Smiley Face 116"/>
              <p:cNvSpPr/>
              <p:nvPr/>
            </p:nvSpPr>
            <p:spPr bwMode="auto">
              <a:xfrm>
                <a:off x="4116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8" name="Smiley Face 117"/>
              <p:cNvSpPr/>
              <p:nvPr/>
            </p:nvSpPr>
            <p:spPr bwMode="auto">
              <a:xfrm>
                <a:off x="6402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9" name="Smiley Face 118"/>
              <p:cNvSpPr/>
              <p:nvPr/>
            </p:nvSpPr>
            <p:spPr bwMode="auto">
              <a:xfrm>
                <a:off x="11059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20" name="Smiley Face 119"/>
              <p:cNvSpPr/>
              <p:nvPr/>
            </p:nvSpPr>
            <p:spPr bwMode="auto">
              <a:xfrm>
                <a:off x="876300"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21" name="Smiley Face 120"/>
              <p:cNvSpPr/>
              <p:nvPr/>
            </p:nvSpPr>
            <p:spPr bwMode="auto">
              <a:xfrm>
                <a:off x="13345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22" name="Smiley Face 121"/>
              <p:cNvSpPr/>
              <p:nvPr/>
            </p:nvSpPr>
            <p:spPr bwMode="auto">
              <a:xfrm>
                <a:off x="-45503"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pSp>
      </p:grpSp>
      <p:sp>
        <p:nvSpPr>
          <p:cNvPr id="185" name="Right Arrow 184"/>
          <p:cNvSpPr/>
          <p:nvPr/>
        </p:nvSpPr>
        <p:spPr bwMode="auto">
          <a:xfrm>
            <a:off x="5413720" y="2622952"/>
            <a:ext cx="1753314" cy="917079"/>
          </a:xfrm>
          <a:prstGeom prst="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Inspiration</a:t>
            </a:r>
          </a:p>
        </p:txBody>
      </p:sp>
      <p:sp>
        <p:nvSpPr>
          <p:cNvPr id="5" name="Slide Number Placeholder 4"/>
          <p:cNvSpPr>
            <a:spLocks noGrp="1"/>
          </p:cNvSpPr>
          <p:nvPr>
            <p:ph type="sldNum" sz="quarter" idx="12"/>
          </p:nvPr>
        </p:nvSpPr>
        <p:spPr/>
        <p:txBody>
          <a:bodyPr/>
          <a:lstStyle/>
          <a:p>
            <a:fld id="{A2A17EAB-8B51-5C40-8776-6683E51FA7A0}" type="slidenum">
              <a:rPr lang="en-US" smtClean="0"/>
              <a:t>15</a:t>
            </a:fld>
            <a:endParaRPr lang="en-US"/>
          </a:p>
        </p:txBody>
      </p:sp>
    </p:spTree>
    <p:extLst>
      <p:ext uri="{BB962C8B-B14F-4D97-AF65-F5344CB8AC3E}">
        <p14:creationId xmlns:p14="http://schemas.microsoft.com/office/powerpoint/2010/main" val="3245212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 - Self Search 2/3 </a:t>
            </a:r>
            <a:br>
              <a:rPr lang="en-US" dirty="0"/>
            </a:br>
            <a:r>
              <a:rPr lang="en-US" dirty="0"/>
              <a:t>Discussion Board</a:t>
            </a:r>
          </a:p>
        </p:txBody>
      </p:sp>
      <p:sp>
        <p:nvSpPr>
          <p:cNvPr id="3" name="Content Placeholder 2"/>
          <p:cNvSpPr>
            <a:spLocks noGrp="1"/>
          </p:cNvSpPr>
          <p:nvPr>
            <p:ph sz="half" idx="1"/>
          </p:nvPr>
        </p:nvSpPr>
        <p:spPr/>
        <p:txBody>
          <a:bodyPr>
            <a:normAutofit/>
          </a:bodyPr>
          <a:lstStyle/>
          <a:p>
            <a:r>
              <a:rPr lang="en-US" dirty="0"/>
              <a:t>Post search techniques</a:t>
            </a:r>
          </a:p>
          <a:p>
            <a:pPr lvl="1"/>
            <a:r>
              <a:rPr lang="en-US" dirty="0"/>
              <a:t>Do not repeat entries.</a:t>
            </a:r>
          </a:p>
          <a:p>
            <a:r>
              <a:rPr lang="en-US" dirty="0"/>
              <a:t>Use techniques listed to produce a profile that could be you.</a:t>
            </a:r>
          </a:p>
          <a:p>
            <a:pPr lvl="1"/>
            <a:r>
              <a:rPr lang="en-US" dirty="0"/>
              <a:t>Not responsible for techniques posted less than 24 hours before due</a:t>
            </a:r>
          </a:p>
          <a:p>
            <a:r>
              <a:rPr lang="en-US" dirty="0"/>
              <a:t>Filter first profile so that the information is for you.</a:t>
            </a:r>
          </a:p>
          <a:p>
            <a:r>
              <a:rPr lang="en-US" dirty="0"/>
              <a:t>Provide as paper appendix</a:t>
            </a:r>
          </a:p>
          <a:p>
            <a:pPr lvl="1"/>
            <a:r>
              <a:rPr lang="en-US" dirty="0"/>
              <a:t>Summary is fine. No details needed unless you for making a point.</a:t>
            </a:r>
          </a:p>
        </p:txBody>
      </p:sp>
      <p:sp>
        <p:nvSpPr>
          <p:cNvPr id="6" name="Content Placeholder 5"/>
          <p:cNvSpPr>
            <a:spLocks noGrp="1"/>
          </p:cNvSpPr>
          <p:nvPr>
            <p:ph sz="half" idx="2"/>
          </p:nvPr>
        </p:nvSpPr>
        <p:spPr/>
        <p:txBody>
          <a:bodyPr>
            <a:normAutofit/>
          </a:bodyPr>
          <a:lstStyle/>
          <a:p>
            <a:r>
              <a:rPr lang="en-US" dirty="0"/>
              <a:t>Consider:</a:t>
            </a:r>
          </a:p>
          <a:p>
            <a:pPr lvl="1"/>
            <a:r>
              <a:rPr lang="en-US" dirty="0"/>
              <a:t>Exactly how did the data get there?</a:t>
            </a:r>
          </a:p>
          <a:p>
            <a:pPr lvl="1"/>
            <a:r>
              <a:rPr lang="en-US" dirty="0"/>
              <a:t>How can this data be used?</a:t>
            </a:r>
          </a:p>
          <a:p>
            <a:pPr lvl="1"/>
            <a:r>
              <a:rPr lang="en-US" dirty="0"/>
              <a:t>Is this a secondary use?</a:t>
            </a:r>
          </a:p>
          <a:p>
            <a:pPr lvl="1"/>
            <a:r>
              <a:rPr lang="en-US" dirty="0"/>
              <a:t>Did you authorized use of the data? If not and you want to, request its use be discontinued and share the experience. </a:t>
            </a:r>
          </a:p>
          <a:p>
            <a:r>
              <a:rPr lang="en-US" dirty="0"/>
              <a:t>Be creative, anyone can type a name into Google</a:t>
            </a:r>
          </a:p>
          <a:p>
            <a:r>
              <a:rPr lang="en-US" dirty="0"/>
              <a:t>Do not pay for search services</a:t>
            </a:r>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16</a:t>
            </a:fld>
            <a:endParaRPr lang="en-US"/>
          </a:p>
        </p:txBody>
      </p:sp>
    </p:spTree>
    <p:extLst>
      <p:ext uri="{BB962C8B-B14F-4D97-AF65-F5344CB8AC3E}">
        <p14:creationId xmlns:p14="http://schemas.microsoft.com/office/powerpoint/2010/main" val="663296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 - Self Search 3/3 </a:t>
            </a:r>
            <a:br>
              <a:rPr lang="en-US" dirty="0"/>
            </a:br>
            <a:r>
              <a:rPr lang="en-US" dirty="0"/>
              <a:t>1 Page Paper</a:t>
            </a:r>
          </a:p>
        </p:txBody>
      </p:sp>
      <p:sp>
        <p:nvSpPr>
          <p:cNvPr id="3" name="Content Placeholder 2"/>
          <p:cNvSpPr>
            <a:spLocks noGrp="1"/>
          </p:cNvSpPr>
          <p:nvPr>
            <p:ph idx="1"/>
          </p:nvPr>
        </p:nvSpPr>
        <p:spPr/>
        <p:txBody>
          <a:bodyPr>
            <a:normAutofit/>
          </a:bodyPr>
          <a:lstStyle/>
          <a:p>
            <a:r>
              <a:rPr lang="en-US" dirty="0"/>
              <a:t>Refer to search results to support your conclusion</a:t>
            </a:r>
          </a:p>
          <a:p>
            <a:r>
              <a:rPr lang="en-US" dirty="0"/>
              <a:t>Subscribe to the Discussion Board</a:t>
            </a:r>
          </a:p>
          <a:p>
            <a:r>
              <a:rPr lang="en-US" dirty="0"/>
              <a:t>Example questions conclusion could answer:</a:t>
            </a:r>
          </a:p>
          <a:p>
            <a:pPr lvl="1"/>
            <a:r>
              <a:rPr lang="en-US" dirty="0"/>
              <a:t>What impression would the profile make on a potential employer?</a:t>
            </a:r>
          </a:p>
          <a:p>
            <a:pPr lvl="1"/>
            <a:r>
              <a:rPr lang="en-US" dirty="0"/>
              <a:t>What would your elder family members (or equivalent) think?</a:t>
            </a:r>
          </a:p>
          <a:p>
            <a:pPr lvl="1"/>
            <a:r>
              <a:rPr lang="en-US" dirty="0"/>
              <a:t>Are you comfortable with what you found or did not find?</a:t>
            </a:r>
          </a:p>
          <a:p>
            <a:pPr lvl="1"/>
            <a:r>
              <a:rPr lang="en-US" dirty="0"/>
              <a:t>Do you believe protecting your privacy is important or needed?</a:t>
            </a:r>
          </a:p>
          <a:p>
            <a:r>
              <a:rPr lang="en-US" dirty="0"/>
              <a:t>5 High quality sources still required</a:t>
            </a:r>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17</a:t>
            </a:fld>
            <a:endParaRPr lang="en-US"/>
          </a:p>
        </p:txBody>
      </p:sp>
    </p:spTree>
    <p:extLst>
      <p:ext uri="{BB962C8B-B14F-4D97-AF65-F5344CB8AC3E}">
        <p14:creationId xmlns:p14="http://schemas.microsoft.com/office/powerpoint/2010/main" val="679332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59163"/>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18</a:t>
            </a:fld>
            <a:endParaRPr lang="en-US"/>
          </a:p>
        </p:txBody>
      </p:sp>
    </p:spTree>
    <p:extLst>
      <p:ext uri="{BB962C8B-B14F-4D97-AF65-F5344CB8AC3E}">
        <p14:creationId xmlns:p14="http://schemas.microsoft.com/office/powerpoint/2010/main" val="361640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The Success of failures</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Elise Nerden</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2021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19</a:t>
            </a:fld>
            <a:endParaRPr lang="en-US" dirty="0"/>
          </a:p>
        </p:txBody>
      </p:sp>
    </p:spTree>
    <p:extLst>
      <p:ext uri="{BB962C8B-B14F-4D97-AF65-F5344CB8AC3E}">
        <p14:creationId xmlns:p14="http://schemas.microsoft.com/office/powerpoint/2010/main" val="918702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0BC0-6B1B-FB45-BDAA-92F078D9A5E6}"/>
              </a:ext>
            </a:extLst>
          </p:cNvPr>
          <p:cNvSpPr>
            <a:spLocks noGrp="1"/>
          </p:cNvSpPr>
          <p:nvPr>
            <p:ph type="title"/>
          </p:nvPr>
        </p:nvSpPr>
        <p:spPr/>
        <p:txBody>
          <a:bodyPr/>
          <a:lstStyle/>
          <a:p>
            <a:r>
              <a:rPr lang="en-US" dirty="0"/>
              <a:t>what works well Online With Zoom</a:t>
            </a:r>
          </a:p>
        </p:txBody>
      </p:sp>
      <p:sp>
        <p:nvSpPr>
          <p:cNvPr id="3" name="Content Placeholder 2">
            <a:extLst>
              <a:ext uri="{FF2B5EF4-FFF2-40B4-BE49-F238E27FC236}">
                <a16:creationId xmlns:a16="http://schemas.microsoft.com/office/drawing/2014/main" id="{56C0F8E4-4D19-D347-A0C9-7696DE688D23}"/>
              </a:ext>
            </a:extLst>
          </p:cNvPr>
          <p:cNvSpPr>
            <a:spLocks noGrp="1"/>
          </p:cNvSpPr>
          <p:nvPr>
            <p:ph idx="1"/>
          </p:nvPr>
        </p:nvSpPr>
        <p:spPr>
          <a:xfrm>
            <a:off x="667512" y="1353312"/>
            <a:ext cx="7772400" cy="3352800"/>
          </a:xfrm>
        </p:spPr>
        <p:txBody>
          <a:bodyPr>
            <a:normAutofit/>
          </a:bodyPr>
          <a:lstStyle/>
          <a:p>
            <a:r>
              <a:rPr lang="en-US" dirty="0"/>
              <a:t>Sign in with First and Last Name</a:t>
            </a:r>
          </a:p>
          <a:p>
            <a:r>
              <a:rPr lang="en-US" dirty="0"/>
              <a:t>Stay muted unless you are going to speak</a:t>
            </a:r>
          </a:p>
          <a:p>
            <a:r>
              <a:rPr lang="en-US" dirty="0"/>
              <a:t>To speak use the raise your hand feature </a:t>
            </a:r>
          </a:p>
          <a:p>
            <a:r>
              <a:rPr lang="en-US" dirty="0"/>
              <a:t>To answer yes/no questions use the “yes” ”no” buttons</a:t>
            </a:r>
          </a:p>
          <a:p>
            <a:r>
              <a:rPr lang="en-US" dirty="0"/>
              <a:t>Turn your camera on</a:t>
            </a:r>
          </a:p>
          <a:p>
            <a:r>
              <a:rPr lang="en-US" dirty="0"/>
              <a:t>Wait until the end of student presentations to ask questions</a:t>
            </a:r>
          </a:p>
          <a:p>
            <a:pPr lvl="1"/>
            <a:r>
              <a:rPr lang="en-US" dirty="0"/>
              <a:t>Write them down so you don’t forget</a:t>
            </a:r>
          </a:p>
        </p:txBody>
      </p:sp>
      <p:sp>
        <p:nvSpPr>
          <p:cNvPr id="4" name="Footer Placeholder 3">
            <a:extLst>
              <a:ext uri="{FF2B5EF4-FFF2-40B4-BE49-F238E27FC236}">
                <a16:creationId xmlns:a16="http://schemas.microsoft.com/office/drawing/2014/main" id="{5881CB2F-E262-2841-832D-9D9241063D87}"/>
              </a:ext>
            </a:extLst>
          </p:cNvPr>
          <p:cNvSpPr>
            <a:spLocks noGrp="1"/>
          </p:cNvSpPr>
          <p:nvPr>
            <p:ph type="ftr" sz="quarter" idx="11"/>
          </p:nvPr>
        </p:nvSpPr>
        <p:spPr/>
        <p:txBody>
          <a:bodyPr/>
          <a:lstStyle/>
          <a:p>
            <a:r>
              <a:rPr lang="sk-SK"/>
              <a:t>© 2021 Keith A. Pray</a:t>
            </a:r>
            <a:endParaRPr lang="en-US" dirty="0"/>
          </a:p>
        </p:txBody>
      </p:sp>
      <p:sp>
        <p:nvSpPr>
          <p:cNvPr id="5" name="Slide Number Placeholder 4">
            <a:extLst>
              <a:ext uri="{FF2B5EF4-FFF2-40B4-BE49-F238E27FC236}">
                <a16:creationId xmlns:a16="http://schemas.microsoft.com/office/drawing/2014/main" id="{F1B0291D-315D-984F-BF54-FDD6D8484D75}"/>
              </a:ext>
            </a:extLst>
          </p:cNvPr>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2928596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“Stealing” is necessary for innovation</a:t>
            </a:r>
          </a:p>
        </p:txBody>
      </p:sp>
      <p:sp>
        <p:nvSpPr>
          <p:cNvPr id="3" name="Content Placeholder 2"/>
          <p:cNvSpPr>
            <a:spLocks noGrp="1"/>
          </p:cNvSpPr>
          <p:nvPr>
            <p:ph sz="half" idx="1"/>
          </p:nvPr>
        </p:nvSpPr>
        <p:spPr/>
        <p:txBody>
          <a:bodyPr/>
          <a:lstStyle/>
          <a:p>
            <a:r>
              <a:rPr lang="en-US" dirty="0"/>
              <a:t>May not be ethically correct, but furthers innovation</a:t>
            </a:r>
          </a:p>
          <a:p>
            <a:pPr lvl="1"/>
            <a:r>
              <a:rPr lang="en-US" dirty="0"/>
              <a:t>Building off of other’s ideas</a:t>
            </a:r>
          </a:p>
          <a:p>
            <a:r>
              <a:rPr lang="en-US" dirty="0"/>
              <a:t>Creator’s interest vs. the public’s interest</a:t>
            </a:r>
          </a:p>
        </p:txBody>
      </p:sp>
      <p:sp>
        <p:nvSpPr>
          <p:cNvPr id="5" name="Footer Placeholder 4"/>
          <p:cNvSpPr>
            <a:spLocks noGrp="1"/>
          </p:cNvSpPr>
          <p:nvPr>
            <p:ph type="ftr" sz="quarter" idx="11"/>
          </p:nvPr>
        </p:nvSpPr>
        <p:spPr/>
        <p:txBody>
          <a:bodyPr/>
          <a:lstStyle/>
          <a:p>
            <a:r>
              <a:rPr lang="sk-SK" dirty="0"/>
              <a:t>© 2021 </a:t>
            </a:r>
            <a:r>
              <a:rPr lang="sk-SK" dirty="0" err="1"/>
              <a:t>Keith</a:t>
            </a:r>
            <a:r>
              <a:rPr lang="sk-SK" dirty="0"/>
              <a:t> A. </a:t>
            </a:r>
            <a:r>
              <a:rPr lang="sk-SK" dirty="0" err="1"/>
              <a:t>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Elise Nerden</a:t>
            </a:r>
          </a:p>
        </p:txBody>
      </p:sp>
      <p:pic>
        <p:nvPicPr>
          <p:cNvPr id="3074" name="Picture 2" descr="Intellectual property protection: 10 tips to keep IP safe | CSO Online">
            <a:extLst>
              <a:ext uri="{FF2B5EF4-FFF2-40B4-BE49-F238E27FC236}">
                <a16:creationId xmlns:a16="http://schemas.microsoft.com/office/drawing/2014/main" id="{C1C37D63-E689-B14B-8076-A8FFDAE19D3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84955" y="1286737"/>
            <a:ext cx="3323303" cy="332330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462C4DE-DFA6-E54A-9D6C-9DBE088EC0A5}"/>
              </a:ext>
            </a:extLst>
          </p:cNvPr>
          <p:cNvSpPr txBox="1"/>
          <p:nvPr/>
        </p:nvSpPr>
        <p:spPr>
          <a:xfrm>
            <a:off x="4572000" y="4332720"/>
            <a:ext cx="491611" cy="313932"/>
          </a:xfrm>
          <a:prstGeom prst="rect">
            <a:avLst/>
          </a:prstGeom>
          <a:noFill/>
        </p:spPr>
        <p:txBody>
          <a:bodyPr wrap="square" rtlCol="0">
            <a:spAutoFit/>
          </a:bodyPr>
          <a:lstStyle/>
          <a:p>
            <a:pPr>
              <a:lnSpc>
                <a:spcPct val="90000"/>
              </a:lnSpc>
            </a:pPr>
            <a:r>
              <a:rPr lang="en-US" sz="1600" dirty="0"/>
              <a:t>[6]</a:t>
            </a:r>
          </a:p>
        </p:txBody>
      </p:sp>
    </p:spTree>
    <p:extLst>
      <p:ext uri="{BB962C8B-B14F-4D97-AF65-F5344CB8AC3E}">
        <p14:creationId xmlns:p14="http://schemas.microsoft.com/office/powerpoint/2010/main" val="5781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2D29-E4B9-A342-8BCF-B4A2F726C030}"/>
              </a:ext>
            </a:extLst>
          </p:cNvPr>
          <p:cNvSpPr>
            <a:spLocks noGrp="1"/>
          </p:cNvSpPr>
          <p:nvPr>
            <p:ph type="title"/>
          </p:nvPr>
        </p:nvSpPr>
        <p:spPr>
          <a:xfrm>
            <a:off x="685800" y="361950"/>
            <a:ext cx="7772400" cy="914400"/>
          </a:xfrm>
        </p:spPr>
        <p:txBody>
          <a:bodyPr anchor="ctr">
            <a:normAutofit/>
          </a:bodyPr>
          <a:lstStyle/>
          <a:p>
            <a:r>
              <a:rPr lang="en-US" dirty="0"/>
              <a:t>Apple newton vs. palm pilot</a:t>
            </a:r>
          </a:p>
        </p:txBody>
      </p:sp>
      <p:sp>
        <p:nvSpPr>
          <p:cNvPr id="3" name="Content Placeholder 2">
            <a:extLst>
              <a:ext uri="{FF2B5EF4-FFF2-40B4-BE49-F238E27FC236}">
                <a16:creationId xmlns:a16="http://schemas.microsoft.com/office/drawing/2014/main" id="{B7C77E76-CE1B-D14E-B0D2-F5A4400B056B}"/>
              </a:ext>
            </a:extLst>
          </p:cNvPr>
          <p:cNvSpPr>
            <a:spLocks noGrp="1"/>
          </p:cNvSpPr>
          <p:nvPr>
            <p:ph sz="half" idx="1"/>
          </p:nvPr>
        </p:nvSpPr>
        <p:spPr>
          <a:xfrm>
            <a:off x="685800" y="1352551"/>
            <a:ext cx="3733800" cy="3352800"/>
          </a:xfrm>
        </p:spPr>
        <p:txBody>
          <a:bodyPr>
            <a:normAutofit/>
          </a:bodyPr>
          <a:lstStyle/>
          <a:p>
            <a:r>
              <a:rPr lang="en-US" dirty="0"/>
              <a:t>Apple Newton (1993) was one of the first personal digital assistants</a:t>
            </a:r>
          </a:p>
          <a:p>
            <a:pPr lvl="1"/>
            <a:r>
              <a:rPr lang="en-US" sz="1800" dirty="0"/>
              <a:t>Slow software and not appealing to users</a:t>
            </a:r>
          </a:p>
          <a:p>
            <a:r>
              <a:rPr lang="en-US" dirty="0"/>
              <a:t>Palm Pilot (1995)</a:t>
            </a:r>
          </a:p>
          <a:p>
            <a:pPr lvl="1"/>
            <a:r>
              <a:rPr lang="en-US" sz="1800" dirty="0"/>
              <a:t>Easier to use and better software</a:t>
            </a:r>
          </a:p>
        </p:txBody>
      </p:sp>
      <p:sp>
        <p:nvSpPr>
          <p:cNvPr id="4" name="Footer Placeholder 3">
            <a:extLst>
              <a:ext uri="{FF2B5EF4-FFF2-40B4-BE49-F238E27FC236}">
                <a16:creationId xmlns:a16="http://schemas.microsoft.com/office/drawing/2014/main" id="{69DF6801-FDD3-974D-9C97-646034FE827E}"/>
              </a:ext>
            </a:extLst>
          </p:cNvPr>
          <p:cNvSpPr>
            <a:spLocks noGrp="1"/>
          </p:cNvSpPr>
          <p:nvPr>
            <p:ph type="ftr" sz="quarter" idx="11"/>
          </p:nvPr>
        </p:nvSpPr>
        <p:spPr>
          <a:xfrm>
            <a:off x="0" y="4997196"/>
            <a:ext cx="5562600" cy="146304"/>
          </a:xfrm>
        </p:spPr>
        <p:txBody>
          <a:bodyPr anchor="ctr">
            <a:noAutofit/>
          </a:bodyPr>
          <a:lstStyle/>
          <a:p>
            <a:pPr>
              <a:lnSpc>
                <a:spcPct val="90000"/>
              </a:lnSpc>
              <a:spcAft>
                <a:spcPts val="600"/>
              </a:spcAft>
            </a:pPr>
            <a:r>
              <a:rPr lang="sk-SK" dirty="0"/>
              <a:t>© 2021 </a:t>
            </a:r>
            <a:r>
              <a:rPr lang="sk-SK" dirty="0" err="1"/>
              <a:t>Keith</a:t>
            </a:r>
            <a:r>
              <a:rPr lang="sk-SK" dirty="0"/>
              <a:t> A. </a:t>
            </a:r>
            <a:r>
              <a:rPr lang="sk-SK" dirty="0" err="1"/>
              <a:t>Pray</a:t>
            </a:r>
            <a:endParaRPr lang="en-US" dirty="0"/>
          </a:p>
        </p:txBody>
      </p:sp>
      <p:sp>
        <p:nvSpPr>
          <p:cNvPr id="5" name="Slide Number Placeholder 4">
            <a:extLst>
              <a:ext uri="{FF2B5EF4-FFF2-40B4-BE49-F238E27FC236}">
                <a16:creationId xmlns:a16="http://schemas.microsoft.com/office/drawing/2014/main" id="{A4255E3C-6798-2447-9B60-9CC5923972C5}"/>
              </a:ext>
            </a:extLst>
          </p:cNvPr>
          <p:cNvSpPr>
            <a:spLocks noGrp="1"/>
          </p:cNvSpPr>
          <p:nvPr>
            <p:ph type="sldNum" sz="quarter" idx="12"/>
          </p:nvPr>
        </p:nvSpPr>
        <p:spPr>
          <a:xfrm>
            <a:off x="8677216" y="4997196"/>
            <a:ext cx="466783" cy="146304"/>
          </a:xfrm>
        </p:spPr>
        <p:txBody>
          <a:bodyPr anchor="ctr">
            <a:noAutofit/>
          </a:bodyPr>
          <a:lstStyle/>
          <a:p>
            <a:pPr>
              <a:lnSpc>
                <a:spcPct val="90000"/>
              </a:lnSpc>
              <a:spcAft>
                <a:spcPts val="600"/>
              </a:spcAft>
            </a:pPr>
            <a:fld id="{A2A17EAB-8B51-5C40-8776-6683E51FA7A0}" type="slidenum">
              <a:rPr lang="en-US" smtClean="0"/>
              <a:pPr>
                <a:lnSpc>
                  <a:spcPct val="90000"/>
                </a:lnSpc>
                <a:spcAft>
                  <a:spcPts val="600"/>
                </a:spcAft>
              </a:pPr>
              <a:t>21</a:t>
            </a:fld>
            <a:endParaRPr lang="en-US" dirty="0"/>
          </a:p>
        </p:txBody>
      </p:sp>
      <p:pic>
        <p:nvPicPr>
          <p:cNvPr id="1030" name="Picture 6" descr="Palm Pilot 1000 + Treo 650 - Click for Larger">
            <a:extLst>
              <a:ext uri="{FF2B5EF4-FFF2-40B4-BE49-F238E27FC236}">
                <a16:creationId xmlns:a16="http://schemas.microsoft.com/office/drawing/2014/main" id="{125A4D8F-D0C1-354F-9A23-095E1667D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2945" y="2791170"/>
            <a:ext cx="2723907" cy="2087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3B6677-5C69-2540-B1E4-60A180C74FC0}"/>
              </a:ext>
            </a:extLst>
          </p:cNvPr>
          <p:cNvSpPr txBox="1"/>
          <p:nvPr/>
        </p:nvSpPr>
        <p:spPr>
          <a:xfrm>
            <a:off x="6806852" y="2861652"/>
            <a:ext cx="1870364" cy="1200329"/>
          </a:xfrm>
          <a:prstGeom prst="rect">
            <a:avLst/>
          </a:prstGeom>
          <a:noFill/>
        </p:spPr>
        <p:txBody>
          <a:bodyPr wrap="square" rtlCol="0">
            <a:spAutoFit/>
          </a:bodyPr>
          <a:lstStyle/>
          <a:p>
            <a:pPr>
              <a:lnSpc>
                <a:spcPct val="90000"/>
              </a:lnSpc>
            </a:pPr>
            <a:r>
              <a:rPr lang="en-US" sz="1600" dirty="0"/>
              <a:t>Palm Pilot 100 (1995) (left)</a:t>
            </a:r>
          </a:p>
          <a:p>
            <a:pPr>
              <a:lnSpc>
                <a:spcPct val="90000"/>
              </a:lnSpc>
            </a:pPr>
            <a:endParaRPr lang="en-US" sz="1600" dirty="0"/>
          </a:p>
          <a:p>
            <a:pPr>
              <a:lnSpc>
                <a:spcPct val="90000"/>
              </a:lnSpc>
            </a:pPr>
            <a:r>
              <a:rPr lang="en-US" sz="1600" dirty="0"/>
              <a:t>Palm Treo 650 (2001) (right)</a:t>
            </a:r>
          </a:p>
        </p:txBody>
      </p:sp>
      <p:sp>
        <p:nvSpPr>
          <p:cNvPr id="7" name="TextBox 6">
            <a:extLst>
              <a:ext uri="{FF2B5EF4-FFF2-40B4-BE49-F238E27FC236}">
                <a16:creationId xmlns:a16="http://schemas.microsoft.com/office/drawing/2014/main" id="{6567D18F-71B0-4944-B369-BF8D5D265FE6}"/>
              </a:ext>
            </a:extLst>
          </p:cNvPr>
          <p:cNvSpPr txBox="1"/>
          <p:nvPr/>
        </p:nvSpPr>
        <p:spPr>
          <a:xfrm>
            <a:off x="7480021" y="412734"/>
            <a:ext cx="1556425" cy="286232"/>
          </a:xfrm>
          <a:prstGeom prst="rect">
            <a:avLst/>
          </a:prstGeom>
          <a:noFill/>
        </p:spPr>
        <p:txBody>
          <a:bodyPr wrap="square" rtlCol="0">
            <a:spAutoFit/>
          </a:bodyPr>
          <a:lstStyle/>
          <a:p>
            <a:pPr algn="r">
              <a:lnSpc>
                <a:spcPct val="90000"/>
              </a:lnSpc>
            </a:pPr>
            <a:r>
              <a:rPr lang="en-US" sz="1400" dirty="0"/>
              <a:t>Elise Nerden</a:t>
            </a:r>
          </a:p>
        </p:txBody>
      </p:sp>
      <p:sp>
        <p:nvSpPr>
          <p:cNvPr id="8" name="TextBox 7">
            <a:extLst>
              <a:ext uri="{FF2B5EF4-FFF2-40B4-BE49-F238E27FC236}">
                <a16:creationId xmlns:a16="http://schemas.microsoft.com/office/drawing/2014/main" id="{CE5445FD-2629-694D-A0E6-EB7CD31A39B0}"/>
              </a:ext>
            </a:extLst>
          </p:cNvPr>
          <p:cNvSpPr txBox="1"/>
          <p:nvPr/>
        </p:nvSpPr>
        <p:spPr>
          <a:xfrm>
            <a:off x="7555556" y="4767043"/>
            <a:ext cx="1405353" cy="313932"/>
          </a:xfrm>
          <a:prstGeom prst="rect">
            <a:avLst/>
          </a:prstGeom>
          <a:noFill/>
        </p:spPr>
        <p:txBody>
          <a:bodyPr wrap="square" rtlCol="0">
            <a:spAutoFit/>
          </a:bodyPr>
          <a:lstStyle/>
          <a:p>
            <a:pPr>
              <a:lnSpc>
                <a:spcPct val="90000"/>
              </a:lnSpc>
            </a:pPr>
            <a:r>
              <a:rPr lang="en-US" sz="1600" dirty="0"/>
              <a:t>[1] [2] [3] [4]</a:t>
            </a:r>
          </a:p>
        </p:txBody>
      </p:sp>
      <p:pic>
        <p:nvPicPr>
          <p:cNvPr id="1034" name="Picture 10" descr="Apple Newton &quot;15 years too early&quot; says ex-CEO; High hopes for Apple  television - SlashGear">
            <a:extLst>
              <a:ext uri="{FF2B5EF4-FFF2-40B4-BE49-F238E27FC236}">
                <a16:creationId xmlns:a16="http://schemas.microsoft.com/office/drawing/2014/main" id="{A08731E4-56C5-CF45-9EB3-C17806E3A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23" y="929153"/>
            <a:ext cx="2535863" cy="16642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0884DAC-E3F9-114C-B141-9EB57C608DBA}"/>
              </a:ext>
            </a:extLst>
          </p:cNvPr>
          <p:cNvSpPr txBox="1"/>
          <p:nvPr/>
        </p:nvSpPr>
        <p:spPr>
          <a:xfrm>
            <a:off x="5653580" y="2338800"/>
            <a:ext cx="471916" cy="313932"/>
          </a:xfrm>
          <a:prstGeom prst="rect">
            <a:avLst/>
          </a:prstGeom>
          <a:noFill/>
        </p:spPr>
        <p:txBody>
          <a:bodyPr wrap="square" rtlCol="0">
            <a:spAutoFit/>
          </a:bodyPr>
          <a:lstStyle/>
          <a:p>
            <a:pPr>
              <a:lnSpc>
                <a:spcPct val="90000"/>
              </a:lnSpc>
            </a:pPr>
            <a:r>
              <a:rPr lang="en-US" sz="1600" dirty="0"/>
              <a:t>[7]</a:t>
            </a:r>
          </a:p>
        </p:txBody>
      </p:sp>
      <p:sp>
        <p:nvSpPr>
          <p:cNvPr id="10" name="TextBox 9">
            <a:extLst>
              <a:ext uri="{FF2B5EF4-FFF2-40B4-BE49-F238E27FC236}">
                <a16:creationId xmlns:a16="http://schemas.microsoft.com/office/drawing/2014/main" id="{D233123B-A87D-D744-8F40-28BE083ADB41}"/>
              </a:ext>
            </a:extLst>
          </p:cNvPr>
          <p:cNvSpPr txBox="1"/>
          <p:nvPr/>
        </p:nvSpPr>
        <p:spPr>
          <a:xfrm>
            <a:off x="3668797" y="4589228"/>
            <a:ext cx="462116" cy="313932"/>
          </a:xfrm>
          <a:prstGeom prst="rect">
            <a:avLst/>
          </a:prstGeom>
          <a:noFill/>
        </p:spPr>
        <p:txBody>
          <a:bodyPr wrap="square" rtlCol="0">
            <a:spAutoFit/>
          </a:bodyPr>
          <a:lstStyle/>
          <a:p>
            <a:pPr>
              <a:lnSpc>
                <a:spcPct val="90000"/>
              </a:lnSpc>
            </a:pPr>
            <a:r>
              <a:rPr lang="en-US" sz="1600" dirty="0"/>
              <a:t>[8]</a:t>
            </a:r>
          </a:p>
        </p:txBody>
      </p:sp>
    </p:spTree>
    <p:extLst>
      <p:ext uri="{BB962C8B-B14F-4D97-AF65-F5344CB8AC3E}">
        <p14:creationId xmlns:p14="http://schemas.microsoft.com/office/powerpoint/2010/main" val="691933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Facebook</a:t>
            </a:r>
          </a:p>
        </p:txBody>
      </p:sp>
      <p:sp>
        <p:nvSpPr>
          <p:cNvPr id="3" name="Content Placeholder 2"/>
          <p:cNvSpPr>
            <a:spLocks noGrp="1"/>
          </p:cNvSpPr>
          <p:nvPr>
            <p:ph sz="half" idx="1"/>
          </p:nvPr>
        </p:nvSpPr>
        <p:spPr/>
        <p:txBody>
          <a:bodyPr/>
          <a:lstStyle/>
          <a:p>
            <a:r>
              <a:rPr lang="en-US" dirty="0"/>
              <a:t>Zuckerberg stole the original idea</a:t>
            </a:r>
          </a:p>
          <a:p>
            <a:pPr lvl="1"/>
            <a:r>
              <a:rPr lang="en-US" dirty="0"/>
              <a:t>Facebook a better version of the idea</a:t>
            </a:r>
          </a:p>
          <a:p>
            <a:r>
              <a:rPr lang="en-US" dirty="0"/>
              <a:t>“May the best man win” mentality</a:t>
            </a:r>
          </a:p>
          <a:p>
            <a:pPr lvl="1"/>
            <a:r>
              <a:rPr lang="en-US" dirty="0"/>
              <a:t>Who can create the best version</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a:solidFill>
                  <a:schemeClr val="tx1"/>
                </a:solidFill>
                <a:latin typeface="+mj-lt"/>
              </a:rPr>
              <a:t>Elise Nerden</a:t>
            </a:r>
            <a:endParaRPr lang="en-US" sz="1400" dirty="0">
              <a:solidFill>
                <a:schemeClr val="tx1"/>
              </a:solidFill>
              <a:latin typeface="+mj-lt"/>
            </a:endParaRPr>
          </a:p>
        </p:txBody>
      </p:sp>
      <p:pic>
        <p:nvPicPr>
          <p:cNvPr id="2050" name="Picture 2">
            <a:extLst>
              <a:ext uri="{FF2B5EF4-FFF2-40B4-BE49-F238E27FC236}">
                <a16:creationId xmlns:a16="http://schemas.microsoft.com/office/drawing/2014/main" id="{A03811BA-98F4-1349-A40D-B1F7640DE23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24402" y="1757310"/>
            <a:ext cx="3969699" cy="26436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C4CFAAE-2815-EC4C-B916-36299B1E0B67}"/>
              </a:ext>
            </a:extLst>
          </p:cNvPr>
          <p:cNvSpPr txBox="1"/>
          <p:nvPr/>
        </p:nvSpPr>
        <p:spPr>
          <a:xfrm>
            <a:off x="8461678" y="4781550"/>
            <a:ext cx="739804" cy="313932"/>
          </a:xfrm>
          <a:prstGeom prst="rect">
            <a:avLst/>
          </a:prstGeom>
          <a:noFill/>
        </p:spPr>
        <p:txBody>
          <a:bodyPr wrap="square" rtlCol="0">
            <a:spAutoFit/>
          </a:bodyPr>
          <a:lstStyle/>
          <a:p>
            <a:pPr>
              <a:lnSpc>
                <a:spcPct val="90000"/>
              </a:lnSpc>
            </a:pPr>
            <a:r>
              <a:rPr lang="en-US" sz="1600" dirty="0"/>
              <a:t>[5]</a:t>
            </a:r>
          </a:p>
        </p:txBody>
      </p:sp>
      <p:sp>
        <p:nvSpPr>
          <p:cNvPr id="11" name="TextBox 10">
            <a:extLst>
              <a:ext uri="{FF2B5EF4-FFF2-40B4-BE49-F238E27FC236}">
                <a16:creationId xmlns:a16="http://schemas.microsoft.com/office/drawing/2014/main" id="{812018CD-4B8E-324B-9E0B-BE63AC7E00AB}"/>
              </a:ext>
            </a:extLst>
          </p:cNvPr>
          <p:cNvSpPr txBox="1"/>
          <p:nvPr/>
        </p:nvSpPr>
        <p:spPr>
          <a:xfrm>
            <a:off x="4272118" y="4120357"/>
            <a:ext cx="452284" cy="313932"/>
          </a:xfrm>
          <a:prstGeom prst="rect">
            <a:avLst/>
          </a:prstGeom>
          <a:noFill/>
        </p:spPr>
        <p:txBody>
          <a:bodyPr wrap="square" rtlCol="0">
            <a:spAutoFit/>
          </a:bodyPr>
          <a:lstStyle/>
          <a:p>
            <a:pPr>
              <a:lnSpc>
                <a:spcPct val="90000"/>
              </a:lnSpc>
            </a:pPr>
            <a:r>
              <a:rPr lang="en-US" sz="1600" dirty="0"/>
              <a:t>[9]</a:t>
            </a:r>
          </a:p>
        </p:txBody>
      </p:sp>
    </p:spTree>
    <p:extLst>
      <p:ext uri="{BB962C8B-B14F-4D97-AF65-F5344CB8AC3E}">
        <p14:creationId xmlns:p14="http://schemas.microsoft.com/office/powerpoint/2010/main" val="3660595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62500" lnSpcReduction="20000"/>
          </a:bodyPr>
          <a:lstStyle/>
          <a:p>
            <a:pPr marL="0" indent="0">
              <a:buNone/>
            </a:pPr>
            <a:r>
              <a:rPr lang="en-US" dirty="0"/>
              <a:t>[1] Tom Huddleston Jr., Remember these failed Apple products? They were some of the tech giant’s biggest flops, (CNBC LLC., Sept 1, 2018) </a:t>
            </a:r>
            <a:r>
              <a:rPr lang="en-US" u="sng" dirty="0">
                <a:hlinkClick r:id="rId3"/>
              </a:rPr>
              <a:t>https://www.cnbc.com/2018/08/31/from-the-newton-to-lisa-failed-apple-products.html</a:t>
            </a:r>
            <a:r>
              <a:rPr lang="en-US" dirty="0"/>
              <a:t> (Accessed April 2, 2021)</a:t>
            </a:r>
          </a:p>
          <a:p>
            <a:pPr marL="0" indent="0">
              <a:buNone/>
            </a:pPr>
            <a:r>
              <a:rPr lang="en-US" dirty="0"/>
              <a:t>[2] Lisa </a:t>
            </a:r>
            <a:r>
              <a:rPr lang="en-US" dirty="0" err="1"/>
              <a:t>Eadicicco</a:t>
            </a:r>
            <a:r>
              <a:rPr lang="en-US" dirty="0"/>
              <a:t>, Matt Peckham, John Patrick Pullen and Alex Fitzpatrick, The 20 Most Successful Technology Failures of All Time, (TIME USA, LLC., April 3, 2017) </a:t>
            </a:r>
            <a:r>
              <a:rPr lang="en-US" u="sng" dirty="0">
                <a:hlinkClick r:id="rId4"/>
              </a:rPr>
              <a:t>https://time.com/4704250/most-successful-technology-tech-failures-gadgets-flops-bombs-fails/</a:t>
            </a:r>
            <a:r>
              <a:rPr lang="en-US" dirty="0"/>
              <a:t> (Accessed April 2, 2021)</a:t>
            </a:r>
          </a:p>
          <a:p>
            <a:pPr marL="0" indent="0">
              <a:buNone/>
            </a:pPr>
            <a:br>
              <a:rPr lang="en-US" dirty="0"/>
            </a:br>
            <a:r>
              <a:rPr lang="en-US" dirty="0"/>
              <a:t>[3] </a:t>
            </a:r>
            <a:r>
              <a:rPr lang="en-US" dirty="0" err="1"/>
              <a:t>Lamin</a:t>
            </a:r>
            <a:r>
              <a:rPr lang="en-US" dirty="0"/>
              <a:t> Ben-</a:t>
            </a:r>
            <a:r>
              <a:rPr lang="en-US" dirty="0" err="1"/>
              <a:t>Hamdane</a:t>
            </a:r>
            <a:r>
              <a:rPr lang="en-US" dirty="0"/>
              <a:t>, Apple Newton – how the launch of an innovative product can go wrong, (</a:t>
            </a:r>
            <a:r>
              <a:rPr lang="en-US" dirty="0" err="1"/>
              <a:t>Linkedin</a:t>
            </a:r>
            <a:r>
              <a:rPr lang="en-US" dirty="0"/>
              <a:t>, Jan 14, 2015) </a:t>
            </a:r>
            <a:r>
              <a:rPr lang="en-US" u="sng" dirty="0">
                <a:hlinkClick r:id="rId5"/>
              </a:rPr>
              <a:t>https://www.linkedin.com/pulse/apple-newton-how-launch-innovative-product-can-go-lamin-ben-hamdane</a:t>
            </a:r>
            <a:r>
              <a:rPr lang="en-US" dirty="0"/>
              <a:t> (Accessed April 3, 2021)</a:t>
            </a:r>
          </a:p>
          <a:p>
            <a:pPr marL="0" indent="0">
              <a:buNone/>
            </a:pPr>
            <a:r>
              <a:rPr lang="en-US" dirty="0"/>
              <a:t>[4] Ina Fried, Palm products through the years (photos), (CNET, April 28, 2010) </a:t>
            </a:r>
            <a:r>
              <a:rPr lang="en-US" u="sng" dirty="0">
                <a:hlinkClick r:id="rId6"/>
              </a:rPr>
              <a:t>https://www.cnet.com/pictures/palm-products-through-the-years-photos/7/</a:t>
            </a:r>
            <a:r>
              <a:rPr lang="en-US" dirty="0"/>
              <a:t> (Accessed April 7, 2021)</a:t>
            </a:r>
          </a:p>
          <a:p>
            <a:pPr marL="0" indent="0">
              <a:buNone/>
            </a:pPr>
            <a:r>
              <a:rPr lang="en-US" dirty="0"/>
              <a:t>[5] Nicholas Carlson, At last — the full story of how Facebook was founded, (Insider Inc., Mar 5, 2010) </a:t>
            </a:r>
            <a:r>
              <a:rPr lang="en-US" u="sng" dirty="0">
                <a:hlinkClick r:id="rId7"/>
              </a:rPr>
              <a:t>https://www.businessinsider.com/how-facebook-was-founded-2010-3</a:t>
            </a:r>
            <a:r>
              <a:rPr lang="en-US" dirty="0"/>
              <a:t> (Accessed April 4, 2021) </a:t>
            </a:r>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23</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Elise Nerden</a:t>
            </a:r>
          </a:p>
        </p:txBody>
      </p:sp>
    </p:spTree>
    <p:extLst>
      <p:ext uri="{BB962C8B-B14F-4D97-AF65-F5344CB8AC3E}">
        <p14:creationId xmlns:p14="http://schemas.microsoft.com/office/powerpoint/2010/main" val="2852730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85000" lnSpcReduction="20000"/>
          </a:bodyPr>
          <a:lstStyle/>
          <a:p>
            <a:pPr marL="0" indent="0">
              <a:buNone/>
            </a:pPr>
            <a:r>
              <a:rPr lang="en-US" dirty="0"/>
              <a:t>[6] Behr, Alyson, and Derek Slater. “Stealing Intellectual Property.” </a:t>
            </a:r>
            <a:r>
              <a:rPr lang="en-US" i="1" dirty="0"/>
              <a:t>CSO</a:t>
            </a:r>
            <a:r>
              <a:rPr lang="en-US" dirty="0"/>
              <a:t>, IDG Communications, Inc., 28 Feb. 2019, </a:t>
            </a:r>
            <a:r>
              <a:rPr lang="en-US" dirty="0" err="1"/>
              <a:t>www.csoonline.com</a:t>
            </a:r>
            <a:r>
              <a:rPr lang="en-US" dirty="0"/>
              <a:t>/article/2138380/intellectual-property-protection-10-tips-to-keep-ip-safe.html.  </a:t>
            </a:r>
          </a:p>
          <a:p>
            <a:pPr marL="0" indent="0">
              <a:buNone/>
            </a:pPr>
            <a:r>
              <a:rPr lang="en-US" dirty="0"/>
              <a:t>[7] Davies, Chris. “The Apple Newton.” </a:t>
            </a:r>
            <a:r>
              <a:rPr lang="en-US" i="1" dirty="0" err="1"/>
              <a:t>SlashGear</a:t>
            </a:r>
            <a:r>
              <a:rPr lang="en-US" dirty="0"/>
              <a:t>, </a:t>
            </a:r>
            <a:r>
              <a:rPr lang="en-US" dirty="0" err="1"/>
              <a:t>SlashGear</a:t>
            </a:r>
            <a:r>
              <a:rPr lang="en-US" dirty="0"/>
              <a:t>, 13 Jan. 2012, </a:t>
            </a:r>
            <a:r>
              <a:rPr lang="en-US" dirty="0" err="1"/>
              <a:t>www.slashgear.com</a:t>
            </a:r>
            <a:r>
              <a:rPr lang="en-US" dirty="0"/>
              <a:t>/apple-newton-15-years-too-early-says-ex-ceo-high-hopes-for-apple-television-13209176/. </a:t>
            </a:r>
          </a:p>
          <a:p>
            <a:pPr marL="0" indent="0">
              <a:buNone/>
            </a:pPr>
            <a:br>
              <a:rPr lang="en-US" dirty="0"/>
            </a:br>
            <a:r>
              <a:rPr lang="en-US" dirty="0"/>
              <a:t>[8] </a:t>
            </a:r>
            <a:r>
              <a:rPr lang="en-US" dirty="0" err="1"/>
              <a:t>Kairer</a:t>
            </a:r>
            <a:r>
              <a:rPr lang="en-US" dirty="0"/>
              <a:t>, Ryan. “PalmPilot 100 next to Palm Treo 650.” </a:t>
            </a:r>
            <a:r>
              <a:rPr lang="en-US" i="1" dirty="0"/>
              <a:t>Palm </a:t>
            </a:r>
            <a:r>
              <a:rPr lang="en-US" i="1" dirty="0" err="1"/>
              <a:t>Infocenter</a:t>
            </a:r>
            <a:r>
              <a:rPr lang="en-US" dirty="0"/>
              <a:t>, </a:t>
            </a:r>
            <a:r>
              <a:rPr lang="en-US" dirty="0" err="1"/>
              <a:t>GlassWave</a:t>
            </a:r>
            <a:r>
              <a:rPr lang="en-US" dirty="0"/>
              <a:t> LLC., 27 Mar. 2006, </a:t>
            </a:r>
            <a:r>
              <a:rPr lang="en-US" dirty="0" err="1"/>
              <a:t>www.palminfocenter.com</a:t>
            </a:r>
            <a:r>
              <a:rPr lang="en-US" dirty="0"/>
              <a:t>/news/8493/pilot-1000-retrospective. </a:t>
            </a:r>
          </a:p>
          <a:p>
            <a:pPr marL="0" indent="0">
              <a:buNone/>
            </a:pPr>
            <a:r>
              <a:rPr lang="en-US" dirty="0"/>
              <a:t>[9] Kennedy, Niall. “Facebook History.” </a:t>
            </a:r>
            <a:r>
              <a:rPr lang="en-US" i="1" dirty="0"/>
              <a:t>ABC</a:t>
            </a:r>
            <a:r>
              <a:rPr lang="en-US" dirty="0"/>
              <a:t>, ABC, 24 May 2014, </a:t>
            </a:r>
            <a:r>
              <a:rPr lang="en-US" dirty="0" err="1"/>
              <a:t>www.abc.net.au</a:t>
            </a:r>
            <a:r>
              <a:rPr lang="en-US" dirty="0"/>
              <a:t>/news/2014-05-25/</a:t>
            </a:r>
            <a:r>
              <a:rPr lang="en-US" dirty="0" err="1"/>
              <a:t>facebook</a:t>
            </a:r>
            <a:r>
              <a:rPr lang="en-US" dirty="0"/>
              <a:t>-founder-mark-</a:t>
            </a:r>
            <a:r>
              <a:rPr lang="en-US" dirty="0" err="1"/>
              <a:t>zuckerberg</a:t>
            </a:r>
            <a:r>
              <a:rPr lang="en-US" dirty="0"/>
              <a:t>-and-his-original-profile/5476220?nw=0. </a:t>
            </a:r>
          </a:p>
          <a:p>
            <a:pPr marL="0" indent="0">
              <a:buNone/>
            </a:pPr>
            <a:endParaRPr lang="en-US" dirty="0"/>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Elise Nerden</a:t>
            </a:r>
          </a:p>
        </p:txBody>
      </p:sp>
    </p:spTree>
    <p:extLst>
      <p:ext uri="{BB962C8B-B14F-4D97-AF65-F5344CB8AC3E}">
        <p14:creationId xmlns:p14="http://schemas.microsoft.com/office/powerpoint/2010/main" val="2674376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&lt;Talk Title&gt;</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a:t>&lt;Your Name&gt;</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2021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25</a:t>
            </a:fld>
            <a:endParaRPr lang="en-US"/>
          </a:p>
        </p:txBody>
      </p:sp>
      <p:pic>
        <p:nvPicPr>
          <p:cNvPr id="1026" name="Picture 2">
            <a:extLst>
              <a:ext uri="{FF2B5EF4-FFF2-40B4-BE49-F238E27FC236}">
                <a16:creationId xmlns:a16="http://schemas.microsoft.com/office/drawing/2014/main" id="{90460E83-2136-437E-B158-E3001AE15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9634"/>
            <a:ext cx="9144000" cy="45197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CFECBA-6F76-0442-B11B-5BC23D298199}"/>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Lorenzo Lopez</a:t>
            </a:r>
          </a:p>
        </p:txBody>
      </p:sp>
    </p:spTree>
    <p:extLst>
      <p:ext uri="{BB962C8B-B14F-4D97-AF65-F5344CB8AC3E}">
        <p14:creationId xmlns:p14="http://schemas.microsoft.com/office/powerpoint/2010/main" val="2827864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Twitch Takedown</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By: Lorenzo Lopez</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2021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26</a:t>
            </a:fld>
            <a:endParaRPr lang="en-US"/>
          </a:p>
        </p:txBody>
      </p:sp>
    </p:spTree>
    <p:extLst>
      <p:ext uri="{BB962C8B-B14F-4D97-AF65-F5344CB8AC3E}">
        <p14:creationId xmlns:p14="http://schemas.microsoft.com/office/powerpoint/2010/main" val="595555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Quick Poll</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a:xfrm>
            <a:off x="-876300" y="4616196"/>
            <a:ext cx="7315200" cy="762000"/>
          </a:xfrm>
        </p:spPr>
        <p:txBody>
          <a:bodyPr/>
          <a:lstStyle/>
          <a:p>
            <a:r>
              <a:rPr lang="en-US" dirty="0"/>
              <a:t>Please use the raise hand or yes reaction button</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2021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27</a:t>
            </a:fld>
            <a:endParaRPr lang="en-US"/>
          </a:p>
        </p:txBody>
      </p:sp>
      <p:sp>
        <p:nvSpPr>
          <p:cNvPr id="6" name="TextBox 5">
            <a:extLst>
              <a:ext uri="{FF2B5EF4-FFF2-40B4-BE49-F238E27FC236}">
                <a16:creationId xmlns:a16="http://schemas.microsoft.com/office/drawing/2014/main" id="{B4BD1AFD-8E99-2F4E-942E-BD337B64A5A9}"/>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Lorenzo Lopez</a:t>
            </a:r>
          </a:p>
        </p:txBody>
      </p:sp>
    </p:spTree>
    <p:extLst>
      <p:ext uri="{BB962C8B-B14F-4D97-AF65-F5344CB8AC3E}">
        <p14:creationId xmlns:p14="http://schemas.microsoft.com/office/powerpoint/2010/main" val="2300194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Twitch Takedown</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By: Lorenzo Lopez</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2021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28</a:t>
            </a:fld>
            <a:endParaRPr lang="en-US"/>
          </a:p>
        </p:txBody>
      </p:sp>
      <p:pic>
        <p:nvPicPr>
          <p:cNvPr id="2050" name="Picture 2">
            <a:extLst>
              <a:ext uri="{FF2B5EF4-FFF2-40B4-BE49-F238E27FC236}">
                <a16:creationId xmlns:a16="http://schemas.microsoft.com/office/drawing/2014/main" id="{FB7FCBBF-893A-4684-9312-4D8574A46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0447"/>
            <a:ext cx="9144000" cy="4696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114DFED-1AB8-C64F-B71A-06400DB815ED}"/>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Lorenzo Lopez</a:t>
            </a:r>
          </a:p>
        </p:txBody>
      </p:sp>
    </p:spTree>
    <p:extLst>
      <p:ext uri="{BB962C8B-B14F-4D97-AF65-F5344CB8AC3E}">
        <p14:creationId xmlns:p14="http://schemas.microsoft.com/office/powerpoint/2010/main" val="114565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this Stream started…</a:t>
            </a:r>
          </a:p>
        </p:txBody>
      </p:sp>
      <p:sp>
        <p:nvSpPr>
          <p:cNvPr id="3" name="Content Placeholder 2"/>
          <p:cNvSpPr>
            <a:spLocks noGrp="1"/>
          </p:cNvSpPr>
          <p:nvPr>
            <p:ph sz="half" idx="1"/>
          </p:nvPr>
        </p:nvSpPr>
        <p:spPr>
          <a:xfrm>
            <a:off x="533400" y="1351219"/>
            <a:ext cx="3733800" cy="3352800"/>
          </a:xfrm>
        </p:spPr>
        <p:txBody>
          <a:bodyPr/>
          <a:lstStyle/>
          <a:p>
            <a:r>
              <a:rPr lang="en-US" dirty="0"/>
              <a:t>The impact of COVID-19</a:t>
            </a:r>
          </a:p>
          <a:p>
            <a:pPr lvl="1"/>
            <a:r>
              <a:rPr lang="en-US" dirty="0"/>
              <a:t>Mass Lockdowns</a:t>
            </a:r>
          </a:p>
          <a:p>
            <a:pPr lvl="1"/>
            <a:r>
              <a:rPr lang="en-US" dirty="0"/>
              <a:t>“Free Entertainment”</a:t>
            </a:r>
          </a:p>
          <a:p>
            <a:pPr lvl="1"/>
            <a:r>
              <a:rPr lang="en-US" dirty="0"/>
              <a:t>Unemployment</a:t>
            </a:r>
          </a:p>
          <a:p>
            <a:pPr marL="205768" lvl="1" indent="0">
              <a:buNone/>
            </a:pPr>
            <a:endParaRPr lang="en-US" dirty="0"/>
          </a:p>
          <a:p>
            <a:r>
              <a:rPr lang="en-US" dirty="0"/>
              <a:t>Twitch DMCA Bonanza</a:t>
            </a:r>
          </a:p>
          <a:p>
            <a:pPr lvl="1"/>
            <a:r>
              <a:rPr lang="en-US" dirty="0"/>
              <a:t>Music Rights</a:t>
            </a:r>
          </a:p>
          <a:p>
            <a:pPr lvl="1"/>
            <a:r>
              <a:rPr lang="en-US" dirty="0"/>
              <a:t>Copyright Strikes</a:t>
            </a:r>
          </a:p>
          <a:p>
            <a:pPr lvl="1"/>
            <a:r>
              <a:rPr lang="en-US" dirty="0"/>
              <a:t>Legal Fees</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Lorenzo Lopez</a:t>
            </a:r>
          </a:p>
        </p:txBody>
      </p:sp>
      <p:pic>
        <p:nvPicPr>
          <p:cNvPr id="3074" name="Picture 2">
            <a:extLst>
              <a:ext uri="{FF2B5EF4-FFF2-40B4-BE49-F238E27FC236}">
                <a16:creationId xmlns:a16="http://schemas.microsoft.com/office/drawing/2014/main" id="{24ED9EC5-BA4B-47EC-A828-72DB89114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3897" y="1276350"/>
            <a:ext cx="3626434" cy="332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783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2021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3</a:t>
            </a:fld>
            <a:endParaRPr lang="en-US"/>
          </a:p>
        </p:txBody>
      </p:sp>
      <p:pic>
        <p:nvPicPr>
          <p:cNvPr id="9" name="Picture 8">
            <a:extLst>
              <a:ext uri="{FF2B5EF4-FFF2-40B4-BE49-F238E27FC236}">
                <a16:creationId xmlns:a16="http://schemas.microsoft.com/office/drawing/2014/main" id="{4396F9FB-A338-6848-9E93-427B4451AD47}"/>
              </a:ext>
            </a:extLst>
          </p:cNvPr>
          <p:cNvPicPr>
            <a:picLocks noChangeAspect="1"/>
          </p:cNvPicPr>
          <p:nvPr/>
        </p:nvPicPr>
        <p:blipFill>
          <a:blip r:embed="rId3"/>
          <a:stretch>
            <a:fillRect/>
          </a:stretch>
        </p:blipFill>
        <p:spPr>
          <a:xfrm>
            <a:off x="1027416" y="2674058"/>
            <a:ext cx="7941923" cy="2469442"/>
          </a:xfrm>
          <a:prstGeom prst="rect">
            <a:avLst/>
          </a:prstGeom>
        </p:spPr>
      </p:pic>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History</a:t>
            </a:r>
          </a:p>
        </p:txBody>
      </p:sp>
      <p:sp>
        <p:nvSpPr>
          <p:cNvPr id="3" name="Content Placeholder 2"/>
          <p:cNvSpPr>
            <a:spLocks noGrp="1"/>
          </p:cNvSpPr>
          <p:nvPr>
            <p:ph sz="half" idx="1"/>
          </p:nvPr>
        </p:nvSpPr>
        <p:spPr>
          <a:xfrm>
            <a:off x="533400" y="1351219"/>
            <a:ext cx="3733800" cy="3352800"/>
          </a:xfrm>
        </p:spPr>
        <p:txBody>
          <a:bodyPr/>
          <a:lstStyle/>
          <a:p>
            <a:r>
              <a:rPr lang="en-US" dirty="0"/>
              <a:t>Before COVID-19:</a:t>
            </a:r>
          </a:p>
          <a:p>
            <a:pPr lvl="1"/>
            <a:r>
              <a:rPr lang="en-US" dirty="0"/>
              <a:t>Negligible DMCA claims [1]</a:t>
            </a:r>
          </a:p>
          <a:p>
            <a:pPr marL="205768" lvl="1" indent="0">
              <a:buNone/>
            </a:pPr>
            <a:endParaRPr lang="en-US" dirty="0"/>
          </a:p>
          <a:p>
            <a:r>
              <a:rPr lang="en-US" dirty="0"/>
              <a:t>During COVID-19</a:t>
            </a:r>
          </a:p>
          <a:p>
            <a:pPr lvl="1"/>
            <a:r>
              <a:rPr lang="en-US" dirty="0"/>
              <a:t>Tens of Thousands</a:t>
            </a:r>
          </a:p>
          <a:p>
            <a:pPr lvl="1"/>
            <a:endParaRPr lang="en-US" dirty="0"/>
          </a:p>
          <a:p>
            <a:pPr lvl="1"/>
            <a:endParaRPr lang="en-US" dirty="0"/>
          </a:p>
          <a:p>
            <a:pPr lvl="1"/>
            <a:endParaRPr lang="en-US" dirty="0"/>
          </a:p>
          <a:p>
            <a:pPr lvl="1"/>
            <a:endParaRPr lang="en-US" dirty="0"/>
          </a:p>
          <a:p>
            <a:pPr lvl="1"/>
            <a:endParaRPr lang="en-US" dirty="0"/>
          </a:p>
          <a:p>
            <a:pPr marL="205768" lvl="1" indent="0">
              <a:buNone/>
            </a:pPr>
            <a:r>
              <a:rPr lang="en-US" sz="1400" dirty="0"/>
              <a:t>Source: IGN [2]</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Lorenzo Lopez</a:t>
            </a:r>
          </a:p>
        </p:txBody>
      </p:sp>
      <p:sp>
        <p:nvSpPr>
          <p:cNvPr id="4" name="TextBox 3">
            <a:extLst>
              <a:ext uri="{FF2B5EF4-FFF2-40B4-BE49-F238E27FC236}">
                <a16:creationId xmlns:a16="http://schemas.microsoft.com/office/drawing/2014/main" id="{08BFE9F0-756C-40ED-9557-7543AEBF0F99}"/>
              </a:ext>
            </a:extLst>
          </p:cNvPr>
          <p:cNvSpPr txBox="1"/>
          <p:nvPr/>
        </p:nvSpPr>
        <p:spPr>
          <a:xfrm>
            <a:off x="5275217" y="1118432"/>
            <a:ext cx="3733800" cy="646331"/>
          </a:xfrm>
          <a:prstGeom prst="rect">
            <a:avLst/>
          </a:prstGeom>
          <a:noFill/>
        </p:spPr>
        <p:txBody>
          <a:bodyPr wrap="square" rtlCol="0">
            <a:spAutoFit/>
          </a:bodyPr>
          <a:lstStyle/>
          <a:p>
            <a:pPr>
              <a:lnSpc>
                <a:spcPct val="90000"/>
              </a:lnSpc>
            </a:pPr>
            <a:r>
              <a:rPr lang="en-US" sz="2000" dirty="0"/>
              <a:t>Twitch DMCA Claims Generalized</a:t>
            </a:r>
          </a:p>
        </p:txBody>
      </p:sp>
      <p:pic>
        <p:nvPicPr>
          <p:cNvPr id="4098" name="Picture 2">
            <a:extLst>
              <a:ext uri="{FF2B5EF4-FFF2-40B4-BE49-F238E27FC236}">
                <a16:creationId xmlns:a16="http://schemas.microsoft.com/office/drawing/2014/main" id="{4B900F59-BF1B-4822-B697-52800AF02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914" y="1872586"/>
            <a:ext cx="1641642" cy="914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9717A1B-83D7-4C19-B82F-402CF93AF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913" y="2828834"/>
            <a:ext cx="1672589" cy="9480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5DB3B119-81B8-43DF-8C64-69FF162C90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9805" y="3884728"/>
            <a:ext cx="1597751" cy="8968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A040C54-710E-4760-9483-93A5FAD00B6B}"/>
              </a:ext>
            </a:extLst>
          </p:cNvPr>
          <p:cNvSpPr txBox="1"/>
          <p:nvPr/>
        </p:nvSpPr>
        <p:spPr>
          <a:xfrm>
            <a:off x="7211059" y="1863656"/>
            <a:ext cx="1815737" cy="923330"/>
          </a:xfrm>
          <a:prstGeom prst="rect">
            <a:avLst/>
          </a:prstGeom>
          <a:noFill/>
        </p:spPr>
        <p:txBody>
          <a:bodyPr wrap="square">
            <a:spAutoFit/>
          </a:bodyPr>
          <a:lstStyle/>
          <a:p>
            <a:pPr rtl="0">
              <a:spcBef>
                <a:spcPts val="0"/>
              </a:spcBef>
              <a:spcAft>
                <a:spcPts val="0"/>
              </a:spcAft>
            </a:pPr>
            <a:r>
              <a:rPr lang="en-US" sz="1800" b="0" i="0" u="none" strike="noStrike" dirty="0">
                <a:effectLst/>
              </a:rPr>
              <a:t>Average </a:t>
            </a:r>
            <a:r>
              <a:rPr lang="en-US" dirty="0"/>
              <a:t>number</a:t>
            </a:r>
            <a:endParaRPr lang="en-US" b="0" dirty="0">
              <a:effectLst/>
            </a:endParaRPr>
          </a:p>
          <a:p>
            <a:br>
              <a:rPr lang="en-US" dirty="0"/>
            </a:br>
            <a:endParaRPr lang="en-US" dirty="0"/>
          </a:p>
        </p:txBody>
      </p:sp>
      <p:sp>
        <p:nvSpPr>
          <p:cNvPr id="15" name="TextBox 14">
            <a:extLst>
              <a:ext uri="{FF2B5EF4-FFF2-40B4-BE49-F238E27FC236}">
                <a16:creationId xmlns:a16="http://schemas.microsoft.com/office/drawing/2014/main" id="{5FF195AB-2AC5-4F96-A38E-8C646E50ABA2}"/>
              </a:ext>
            </a:extLst>
          </p:cNvPr>
          <p:cNvSpPr txBox="1"/>
          <p:nvPr/>
        </p:nvSpPr>
        <p:spPr>
          <a:xfrm>
            <a:off x="7211059" y="2822652"/>
            <a:ext cx="1554479" cy="923330"/>
          </a:xfrm>
          <a:prstGeom prst="rect">
            <a:avLst/>
          </a:prstGeom>
          <a:noFill/>
        </p:spPr>
        <p:txBody>
          <a:bodyPr wrap="square">
            <a:spAutoFit/>
          </a:bodyPr>
          <a:lstStyle/>
          <a:p>
            <a:pPr rtl="0">
              <a:spcBef>
                <a:spcPts val="0"/>
              </a:spcBef>
              <a:spcAft>
                <a:spcPts val="0"/>
              </a:spcAft>
            </a:pPr>
            <a:r>
              <a:rPr lang="en-US" sz="1800" b="0" i="0" u="none" strike="noStrike" dirty="0">
                <a:effectLst/>
              </a:rPr>
              <a:t>COVID-19 </a:t>
            </a:r>
            <a:endParaRPr lang="en-US" b="0" dirty="0">
              <a:effectLst/>
            </a:endParaRPr>
          </a:p>
          <a:p>
            <a:br>
              <a:rPr lang="en-US" dirty="0"/>
            </a:br>
            <a:endParaRPr lang="en-US" dirty="0"/>
          </a:p>
        </p:txBody>
      </p:sp>
      <p:sp>
        <p:nvSpPr>
          <p:cNvPr id="17" name="TextBox 16">
            <a:extLst>
              <a:ext uri="{FF2B5EF4-FFF2-40B4-BE49-F238E27FC236}">
                <a16:creationId xmlns:a16="http://schemas.microsoft.com/office/drawing/2014/main" id="{669FACCD-0F9C-4AFB-91EB-CE3C01D9847B}"/>
              </a:ext>
            </a:extLst>
          </p:cNvPr>
          <p:cNvSpPr txBox="1"/>
          <p:nvPr/>
        </p:nvSpPr>
        <p:spPr>
          <a:xfrm>
            <a:off x="7037556" y="4027115"/>
            <a:ext cx="2020388" cy="923330"/>
          </a:xfrm>
          <a:prstGeom prst="rect">
            <a:avLst/>
          </a:prstGeom>
          <a:noFill/>
        </p:spPr>
        <p:txBody>
          <a:bodyPr wrap="square">
            <a:spAutoFit/>
          </a:bodyPr>
          <a:lstStyle/>
          <a:p>
            <a:pPr rtl="0">
              <a:spcBef>
                <a:spcPts val="0"/>
              </a:spcBef>
              <a:spcAft>
                <a:spcPts val="0"/>
              </a:spcAft>
            </a:pPr>
            <a:r>
              <a:rPr lang="en-US" sz="1800" b="0" i="0" u="none" strike="noStrike" dirty="0">
                <a:effectLst/>
              </a:rPr>
              <a:t>Proposed amounts</a:t>
            </a:r>
            <a:endParaRPr lang="en-US" b="0" dirty="0">
              <a:effectLst/>
            </a:endParaRPr>
          </a:p>
          <a:p>
            <a:br>
              <a:rPr lang="en-US" dirty="0"/>
            </a:br>
            <a:endParaRPr lang="en-US" dirty="0"/>
          </a:p>
        </p:txBody>
      </p:sp>
    </p:spTree>
    <p:extLst>
      <p:ext uri="{BB962C8B-B14F-4D97-AF65-F5344CB8AC3E}">
        <p14:creationId xmlns:p14="http://schemas.microsoft.com/office/powerpoint/2010/main" val="3758188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time coming vs. Caught off guard</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Lorenzo Lopez</a:t>
            </a:r>
          </a:p>
        </p:txBody>
      </p:sp>
      <p:sp>
        <p:nvSpPr>
          <p:cNvPr id="18" name="TextBox 17">
            <a:extLst>
              <a:ext uri="{FF2B5EF4-FFF2-40B4-BE49-F238E27FC236}">
                <a16:creationId xmlns:a16="http://schemas.microsoft.com/office/drawing/2014/main" id="{DABCE611-C64A-4C5A-BC02-EE413A499238}"/>
              </a:ext>
            </a:extLst>
          </p:cNvPr>
          <p:cNvSpPr txBox="1"/>
          <p:nvPr/>
        </p:nvSpPr>
        <p:spPr>
          <a:xfrm>
            <a:off x="546464" y="1461015"/>
            <a:ext cx="3411582" cy="3031599"/>
          </a:xfrm>
          <a:prstGeom prst="rect">
            <a:avLst/>
          </a:prstGeom>
          <a:noFill/>
        </p:spPr>
        <p:txBody>
          <a:bodyPr wrap="square">
            <a:spAutoFit/>
          </a:bodyPr>
          <a:lstStyle/>
          <a:p>
            <a:pPr rtl="0">
              <a:spcBef>
                <a:spcPts val="0"/>
              </a:spcBef>
              <a:spcAft>
                <a:spcPts val="600"/>
              </a:spcAft>
            </a:pPr>
            <a:r>
              <a:rPr lang="en-US" sz="2400" b="0" i="0" u="none" strike="noStrike" dirty="0">
                <a:effectLst/>
              </a:rPr>
              <a:t>1. Business Entity</a:t>
            </a:r>
            <a:endParaRPr lang="en-US" sz="2400" b="0" dirty="0">
              <a:effectLst/>
            </a:endParaRPr>
          </a:p>
          <a:p>
            <a:pPr marL="285750" indent="-285750" rtl="0" fontAlgn="base">
              <a:spcBef>
                <a:spcPts val="0"/>
              </a:spcBef>
              <a:spcAft>
                <a:spcPts val="0"/>
              </a:spcAft>
              <a:buFont typeface="Arial" panose="020B0604020202020204" pitchFamily="34" charset="0"/>
              <a:buChar char="•"/>
            </a:pPr>
            <a:r>
              <a:rPr lang="en-US" sz="2400" b="0" i="0" u="none" strike="noStrike" dirty="0">
                <a:effectLst/>
              </a:rPr>
              <a:t>Primary goal:  $</a:t>
            </a:r>
          </a:p>
          <a:p>
            <a:pPr marL="742950" lvl="1" indent="-285750" rtl="0" fontAlgn="base">
              <a:spcBef>
                <a:spcPts val="0"/>
              </a:spcBef>
              <a:spcAft>
                <a:spcPts val="0"/>
              </a:spcAft>
              <a:buFont typeface="Arial" panose="020B0604020202020204" pitchFamily="34" charset="0"/>
              <a:buChar char="•"/>
            </a:pPr>
            <a:r>
              <a:rPr lang="en-US" b="0" i="0" u="none" strike="noStrike" dirty="0">
                <a:effectLst/>
              </a:rPr>
              <a:t>Keep  revenue in constant influx</a:t>
            </a:r>
          </a:p>
          <a:p>
            <a:pPr rtl="0" fontAlgn="base">
              <a:spcBef>
                <a:spcPts val="0"/>
              </a:spcBef>
              <a:spcAft>
                <a:spcPts val="0"/>
              </a:spcAft>
              <a:buFont typeface="Arial" panose="020B0604020202020204" pitchFamily="34" charset="0"/>
              <a:buChar char="•"/>
            </a:pPr>
            <a:r>
              <a:rPr lang="en-US" sz="2400" b="0" i="0" u="none" strike="noStrike" dirty="0">
                <a:effectLst/>
              </a:rPr>
              <a:t> Potential Lawsuits</a:t>
            </a:r>
          </a:p>
          <a:p>
            <a:pPr marL="742950" lvl="1" indent="-285750" rtl="0" fontAlgn="base">
              <a:spcBef>
                <a:spcPts val="0"/>
              </a:spcBef>
              <a:spcAft>
                <a:spcPts val="0"/>
              </a:spcAft>
              <a:buFont typeface="Arial" panose="020B0604020202020204" pitchFamily="34" charset="0"/>
              <a:buChar char="•"/>
            </a:pPr>
            <a:r>
              <a:rPr lang="en-US" b="0" i="0" u="none" strike="noStrike" dirty="0">
                <a:effectLst/>
              </a:rPr>
              <a:t>Forcefully delete your content</a:t>
            </a:r>
          </a:p>
          <a:p>
            <a:pPr rtl="0" fontAlgn="base">
              <a:spcBef>
                <a:spcPts val="0"/>
              </a:spcBef>
              <a:spcAft>
                <a:spcPts val="0"/>
              </a:spcAft>
              <a:buFont typeface="Arial" panose="020B0604020202020204" pitchFamily="34" charset="0"/>
              <a:buChar char="•"/>
            </a:pPr>
            <a:r>
              <a:rPr lang="en-US" sz="2400" b="0" i="0" u="none" strike="noStrike" dirty="0">
                <a:effectLst/>
              </a:rPr>
              <a:t>Investors</a:t>
            </a:r>
          </a:p>
          <a:p>
            <a:pPr marL="742950" lvl="1" indent="-285750" rtl="0" fontAlgn="base">
              <a:spcBef>
                <a:spcPts val="0"/>
              </a:spcBef>
              <a:spcAft>
                <a:spcPts val="600"/>
              </a:spcAft>
              <a:buFont typeface="Arial" panose="020B0604020202020204" pitchFamily="34" charset="0"/>
              <a:buChar char="•"/>
            </a:pPr>
            <a:r>
              <a:rPr lang="en-US" b="0" i="0" u="none" strike="noStrike" dirty="0">
                <a:effectLst/>
              </a:rPr>
              <a:t>Good ROI vs Poor</a:t>
            </a:r>
          </a:p>
        </p:txBody>
      </p:sp>
      <p:sp>
        <p:nvSpPr>
          <p:cNvPr id="19" name="TextBox 18">
            <a:extLst>
              <a:ext uri="{FF2B5EF4-FFF2-40B4-BE49-F238E27FC236}">
                <a16:creationId xmlns:a16="http://schemas.microsoft.com/office/drawing/2014/main" id="{0B2C8161-DEEA-477D-B977-0309FFD2A485}"/>
              </a:ext>
            </a:extLst>
          </p:cNvPr>
          <p:cNvSpPr txBox="1"/>
          <p:nvPr/>
        </p:nvSpPr>
        <p:spPr>
          <a:xfrm>
            <a:off x="4428672" y="1481619"/>
            <a:ext cx="4598124" cy="2554545"/>
          </a:xfrm>
          <a:prstGeom prst="rect">
            <a:avLst/>
          </a:prstGeom>
          <a:noFill/>
        </p:spPr>
        <p:txBody>
          <a:bodyPr wrap="square">
            <a:spAutoFit/>
          </a:bodyPr>
          <a:lstStyle/>
          <a:p>
            <a:pPr rtl="0">
              <a:spcBef>
                <a:spcPts val="0"/>
              </a:spcBef>
              <a:spcAft>
                <a:spcPts val="600"/>
              </a:spcAft>
            </a:pPr>
            <a:r>
              <a:rPr lang="en-US" sz="2400" b="0" i="0" u="none" strike="noStrike" dirty="0">
                <a:effectLst/>
              </a:rPr>
              <a:t>2. Licensed Property</a:t>
            </a:r>
            <a:endParaRPr lang="en-US" sz="2400" i="0" u="none" strike="noStrike" dirty="0"/>
          </a:p>
          <a:p>
            <a:pPr marL="285750" indent="-285750" rtl="0">
              <a:spcBef>
                <a:spcPts val="0"/>
              </a:spcBef>
              <a:spcAft>
                <a:spcPts val="600"/>
              </a:spcAft>
              <a:buFont typeface="Arial" panose="020B0604020202020204" pitchFamily="34" charset="0"/>
              <a:buChar char="•"/>
            </a:pPr>
            <a:r>
              <a:rPr lang="en-US" sz="2400" b="0" i="0" u="none" strike="noStrike" dirty="0">
                <a:effectLst/>
              </a:rPr>
              <a:t>Record Labels</a:t>
            </a:r>
          </a:p>
          <a:p>
            <a:pPr marL="742950" lvl="1" indent="-285750" rtl="0" fontAlgn="base">
              <a:spcBef>
                <a:spcPts val="0"/>
              </a:spcBef>
              <a:spcAft>
                <a:spcPts val="0"/>
              </a:spcAft>
              <a:buFont typeface="Arial" panose="020B0604020202020204" pitchFamily="34" charset="0"/>
              <a:buChar char="•"/>
            </a:pPr>
            <a:r>
              <a:rPr lang="en-US" b="0" i="0" u="none" strike="noStrike" dirty="0">
                <a:effectLst/>
              </a:rPr>
              <a:t>Incalculable claims</a:t>
            </a:r>
          </a:p>
          <a:p>
            <a:pPr rtl="0" fontAlgn="base">
              <a:spcBef>
                <a:spcPts val="0"/>
              </a:spcBef>
              <a:spcAft>
                <a:spcPts val="0"/>
              </a:spcAft>
              <a:buFont typeface="Arial" panose="020B0604020202020204" pitchFamily="34" charset="0"/>
              <a:buChar char="•"/>
            </a:pPr>
            <a:r>
              <a:rPr lang="en-US" sz="2400" b="0" i="0" u="none" strike="noStrike" dirty="0">
                <a:effectLst/>
              </a:rPr>
              <a:t>Potential Lawsuits</a:t>
            </a:r>
          </a:p>
          <a:p>
            <a:pPr marL="742950" lvl="1" indent="-285750" rtl="0" fontAlgn="base">
              <a:spcBef>
                <a:spcPts val="0"/>
              </a:spcBef>
              <a:spcAft>
                <a:spcPts val="0"/>
              </a:spcAft>
              <a:buFont typeface="Arial" panose="020B0604020202020204" pitchFamily="34" charset="0"/>
              <a:buChar char="•"/>
            </a:pPr>
            <a:r>
              <a:rPr lang="en-US" b="0" i="0" u="none" strike="noStrike" dirty="0">
                <a:effectLst/>
              </a:rPr>
              <a:t>Streamer</a:t>
            </a:r>
          </a:p>
          <a:p>
            <a:pPr rtl="0" fontAlgn="base">
              <a:spcBef>
                <a:spcPts val="0"/>
              </a:spcBef>
              <a:spcAft>
                <a:spcPts val="0"/>
              </a:spcAft>
              <a:buFont typeface="Arial" panose="020B0604020202020204" pitchFamily="34" charset="0"/>
              <a:buChar char="•"/>
            </a:pPr>
            <a:r>
              <a:rPr lang="en-US" sz="2400" b="0" i="0" u="none" strike="noStrike" dirty="0">
                <a:effectLst/>
              </a:rPr>
              <a:t>Unwarranted but valid claims</a:t>
            </a:r>
          </a:p>
          <a:p>
            <a:pPr marL="742950" lvl="1" indent="-285750" rtl="0" fontAlgn="base">
              <a:spcBef>
                <a:spcPts val="0"/>
              </a:spcBef>
              <a:spcAft>
                <a:spcPts val="600"/>
              </a:spcAft>
              <a:buFont typeface="Arial" panose="020B0604020202020204" pitchFamily="34" charset="0"/>
              <a:buChar char="•"/>
            </a:pPr>
            <a:r>
              <a:rPr lang="en-US" b="0" i="0" u="none" strike="noStrike" dirty="0">
                <a:effectLst/>
              </a:rPr>
              <a:t>Aged like fine wine</a:t>
            </a:r>
          </a:p>
        </p:txBody>
      </p:sp>
    </p:spTree>
    <p:extLst>
      <p:ext uri="{BB962C8B-B14F-4D97-AF65-F5344CB8AC3E}">
        <p14:creationId xmlns:p14="http://schemas.microsoft.com/office/powerpoint/2010/main" val="565378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time coming vs. Caught off guard cont.</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Lorenzo Lopez</a:t>
            </a:r>
          </a:p>
        </p:txBody>
      </p:sp>
      <p:sp>
        <p:nvSpPr>
          <p:cNvPr id="19" name="TextBox 18">
            <a:extLst>
              <a:ext uri="{FF2B5EF4-FFF2-40B4-BE49-F238E27FC236}">
                <a16:creationId xmlns:a16="http://schemas.microsoft.com/office/drawing/2014/main" id="{0B2C8161-DEEA-477D-B977-0309FFD2A485}"/>
              </a:ext>
            </a:extLst>
          </p:cNvPr>
          <p:cNvSpPr txBox="1"/>
          <p:nvPr/>
        </p:nvSpPr>
        <p:spPr>
          <a:xfrm>
            <a:off x="178525" y="1445016"/>
            <a:ext cx="5205549" cy="2108269"/>
          </a:xfrm>
          <a:prstGeom prst="rect">
            <a:avLst/>
          </a:prstGeom>
          <a:noFill/>
        </p:spPr>
        <p:txBody>
          <a:bodyPr wrap="square">
            <a:spAutoFit/>
          </a:bodyPr>
          <a:lstStyle/>
          <a:p>
            <a:pPr rtl="0">
              <a:spcBef>
                <a:spcPts val="0"/>
              </a:spcBef>
              <a:spcAft>
                <a:spcPts val="600"/>
              </a:spcAft>
            </a:pPr>
            <a:r>
              <a:rPr lang="en-US" sz="2400" dirty="0"/>
              <a:t>3. COVID-19 (50/50 win)</a:t>
            </a:r>
          </a:p>
          <a:p>
            <a:pPr lvl="1" rtl="0" fontAlgn="base">
              <a:spcBef>
                <a:spcPts val="0"/>
              </a:spcBef>
              <a:spcAft>
                <a:spcPts val="0"/>
              </a:spcAft>
            </a:pPr>
            <a:r>
              <a:rPr lang="en-US" b="0" i="0" u="none" strike="noStrike" dirty="0">
                <a:effectLst/>
              </a:rPr>
              <a:t>Disclaimer: Monetary outlook</a:t>
            </a:r>
          </a:p>
          <a:p>
            <a:pPr rtl="0" fontAlgn="base">
              <a:spcBef>
                <a:spcPts val="0"/>
              </a:spcBef>
              <a:spcAft>
                <a:spcPts val="0"/>
              </a:spcAft>
              <a:buFont typeface="Arial" panose="020B0604020202020204" pitchFamily="34" charset="0"/>
              <a:buChar char="•"/>
            </a:pPr>
            <a:r>
              <a:rPr lang="en-US" sz="2400" b="0" i="0" u="none" strike="noStrike" dirty="0">
                <a:effectLst/>
              </a:rPr>
              <a:t>High site traffic</a:t>
            </a:r>
          </a:p>
          <a:p>
            <a:pPr marL="742950" lvl="1" indent="-285750" rtl="0" fontAlgn="base">
              <a:spcBef>
                <a:spcPts val="0"/>
              </a:spcBef>
              <a:spcAft>
                <a:spcPts val="0"/>
              </a:spcAft>
              <a:buFont typeface="Arial" panose="020B0604020202020204" pitchFamily="34" charset="0"/>
              <a:buChar char="•"/>
            </a:pPr>
            <a:r>
              <a:rPr lang="en-US" dirty="0"/>
              <a:t>More viewers</a:t>
            </a:r>
            <a:endParaRPr lang="en-US" b="0" i="0" u="none" strike="noStrike" dirty="0">
              <a:effectLst/>
            </a:endParaRPr>
          </a:p>
          <a:p>
            <a:pPr rtl="0" fontAlgn="base">
              <a:spcBef>
                <a:spcPts val="0"/>
              </a:spcBef>
              <a:spcAft>
                <a:spcPts val="0"/>
              </a:spcAft>
              <a:buFont typeface="Arial" panose="020B0604020202020204" pitchFamily="34" charset="0"/>
              <a:buChar char="•"/>
            </a:pPr>
            <a:r>
              <a:rPr lang="en-US" sz="2400" b="0" i="0" u="none" strike="noStrike" dirty="0">
                <a:effectLst/>
              </a:rPr>
              <a:t>Twitch Flaws</a:t>
            </a:r>
          </a:p>
          <a:p>
            <a:pPr marL="742950" lvl="1" indent="-285750" rtl="0" fontAlgn="base">
              <a:spcBef>
                <a:spcPts val="0"/>
              </a:spcBef>
              <a:spcAft>
                <a:spcPts val="600"/>
              </a:spcAft>
              <a:buFont typeface="Arial" panose="020B0604020202020204" pitchFamily="34" charset="0"/>
              <a:buChar char="•"/>
            </a:pPr>
            <a:r>
              <a:rPr lang="en-US" b="0" i="0" u="none" strike="noStrike" dirty="0">
                <a:effectLst/>
              </a:rPr>
              <a:t>Outdated tools</a:t>
            </a:r>
          </a:p>
        </p:txBody>
      </p:sp>
      <p:pic>
        <p:nvPicPr>
          <p:cNvPr id="4" name="Picture 3">
            <a:extLst>
              <a:ext uri="{FF2B5EF4-FFF2-40B4-BE49-F238E27FC236}">
                <a16:creationId xmlns:a16="http://schemas.microsoft.com/office/drawing/2014/main" id="{E7A16CF7-0058-4B11-8B7F-504E2DA694F6}"/>
              </a:ext>
            </a:extLst>
          </p:cNvPr>
          <p:cNvPicPr>
            <a:picLocks noChangeAspect="1"/>
          </p:cNvPicPr>
          <p:nvPr/>
        </p:nvPicPr>
        <p:blipFill>
          <a:blip r:embed="rId3"/>
          <a:stretch>
            <a:fillRect/>
          </a:stretch>
        </p:blipFill>
        <p:spPr>
          <a:xfrm>
            <a:off x="685800" y="3614011"/>
            <a:ext cx="1829261" cy="441546"/>
          </a:xfrm>
          <a:prstGeom prst="rect">
            <a:avLst/>
          </a:prstGeom>
        </p:spPr>
      </p:pic>
      <p:pic>
        <p:nvPicPr>
          <p:cNvPr id="12" name="Picture 11" descr="A picture containing text, screenshot, indoor, several&#10;&#10;Description automatically generated">
            <a:extLst>
              <a:ext uri="{FF2B5EF4-FFF2-40B4-BE49-F238E27FC236}">
                <a16:creationId xmlns:a16="http://schemas.microsoft.com/office/drawing/2014/main" id="{5753584C-7CA2-4122-BDE5-1F234983C7F6}"/>
              </a:ext>
            </a:extLst>
          </p:cNvPr>
          <p:cNvPicPr>
            <a:picLocks noChangeAspect="1"/>
          </p:cNvPicPr>
          <p:nvPr/>
        </p:nvPicPr>
        <p:blipFill>
          <a:blip r:embed="rId4"/>
          <a:stretch>
            <a:fillRect/>
          </a:stretch>
        </p:blipFill>
        <p:spPr>
          <a:xfrm>
            <a:off x="3669872" y="1741099"/>
            <a:ext cx="5474128" cy="3195371"/>
          </a:xfrm>
          <a:prstGeom prst="rect">
            <a:avLst/>
          </a:prstGeom>
        </p:spPr>
      </p:pic>
    </p:spTree>
    <p:extLst>
      <p:ext uri="{BB962C8B-B14F-4D97-AF65-F5344CB8AC3E}">
        <p14:creationId xmlns:p14="http://schemas.microsoft.com/office/powerpoint/2010/main" val="1382319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Aged wine…Aged Clips</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Lorenzo Lopez</a:t>
            </a:r>
          </a:p>
        </p:txBody>
      </p:sp>
      <p:pic>
        <p:nvPicPr>
          <p:cNvPr id="5122" name="Picture 2">
            <a:extLst>
              <a:ext uri="{FF2B5EF4-FFF2-40B4-BE49-F238E27FC236}">
                <a16:creationId xmlns:a16="http://schemas.microsoft.com/office/drawing/2014/main" id="{8AE654B8-884C-493F-8EE5-01FC71450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66" y="1350157"/>
            <a:ext cx="4111131" cy="27812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1C8016E-3332-4C37-9EF0-48DCF0183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50157"/>
            <a:ext cx="3960086" cy="17299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EB5CAA1-D7D2-4EC8-A60B-F163EA9469BA}"/>
              </a:ext>
            </a:extLst>
          </p:cNvPr>
          <p:cNvSpPr txBox="1"/>
          <p:nvPr/>
        </p:nvSpPr>
        <p:spPr>
          <a:xfrm>
            <a:off x="4572000" y="3244579"/>
            <a:ext cx="3960086" cy="1837426"/>
          </a:xfrm>
          <a:prstGeom prst="rect">
            <a:avLst/>
          </a:prstGeom>
          <a:noFill/>
        </p:spPr>
        <p:txBody>
          <a:bodyPr wrap="square" rtlCol="0">
            <a:spAutoFit/>
          </a:bodyPr>
          <a:lstStyle/>
          <a:p>
            <a:pPr>
              <a:lnSpc>
                <a:spcPct val="90000"/>
              </a:lnSpc>
            </a:pPr>
            <a:r>
              <a:rPr lang="en-US" dirty="0"/>
              <a:t>“ I don’t know what it is with their system, but they’re recording and they’re looking at infractions from past clips from years ago that are already deleted.  Its up to like 250k per infraction past the three-strikes. ” – </a:t>
            </a:r>
            <a:r>
              <a:rPr lang="en-US" dirty="0" err="1"/>
              <a:t>xQcOW</a:t>
            </a:r>
            <a:r>
              <a:rPr lang="en-US" dirty="0"/>
              <a:t> [4]</a:t>
            </a:r>
          </a:p>
        </p:txBody>
      </p:sp>
      <p:sp>
        <p:nvSpPr>
          <p:cNvPr id="3" name="TextBox 2">
            <a:extLst>
              <a:ext uri="{FF2B5EF4-FFF2-40B4-BE49-F238E27FC236}">
                <a16:creationId xmlns:a16="http://schemas.microsoft.com/office/drawing/2014/main" id="{49149117-824C-4C42-93E5-D50A528EB758}"/>
              </a:ext>
            </a:extLst>
          </p:cNvPr>
          <p:cNvSpPr txBox="1"/>
          <p:nvPr/>
        </p:nvSpPr>
        <p:spPr>
          <a:xfrm>
            <a:off x="4228915" y="1297724"/>
            <a:ext cx="498647" cy="286232"/>
          </a:xfrm>
          <a:prstGeom prst="rect">
            <a:avLst/>
          </a:prstGeom>
          <a:noFill/>
        </p:spPr>
        <p:txBody>
          <a:bodyPr wrap="square" rtlCol="0">
            <a:spAutoFit/>
          </a:bodyPr>
          <a:lstStyle/>
          <a:p>
            <a:pPr>
              <a:lnSpc>
                <a:spcPct val="90000"/>
              </a:lnSpc>
            </a:pPr>
            <a:r>
              <a:rPr lang="en-US" sz="1400" dirty="0"/>
              <a:t>[3]</a:t>
            </a:r>
            <a:endParaRPr lang="en-US" sz="2800" dirty="0"/>
          </a:p>
        </p:txBody>
      </p:sp>
      <p:sp>
        <p:nvSpPr>
          <p:cNvPr id="10" name="TextBox 9">
            <a:extLst>
              <a:ext uri="{FF2B5EF4-FFF2-40B4-BE49-F238E27FC236}">
                <a16:creationId xmlns:a16="http://schemas.microsoft.com/office/drawing/2014/main" id="{DC64F41F-754C-4405-9CA2-3337B867FA4A}"/>
              </a:ext>
            </a:extLst>
          </p:cNvPr>
          <p:cNvSpPr txBox="1"/>
          <p:nvPr/>
        </p:nvSpPr>
        <p:spPr>
          <a:xfrm>
            <a:off x="8458200" y="1231511"/>
            <a:ext cx="498647" cy="286232"/>
          </a:xfrm>
          <a:prstGeom prst="rect">
            <a:avLst/>
          </a:prstGeom>
          <a:noFill/>
        </p:spPr>
        <p:txBody>
          <a:bodyPr wrap="square" rtlCol="0">
            <a:spAutoFit/>
          </a:bodyPr>
          <a:lstStyle/>
          <a:p>
            <a:pPr>
              <a:lnSpc>
                <a:spcPct val="90000"/>
              </a:lnSpc>
            </a:pPr>
            <a:r>
              <a:rPr lang="en-US" sz="1400" dirty="0"/>
              <a:t>[5]</a:t>
            </a:r>
            <a:endParaRPr lang="en-US" sz="2800" dirty="0"/>
          </a:p>
        </p:txBody>
      </p:sp>
    </p:spTree>
    <p:extLst>
      <p:ext uri="{BB962C8B-B14F-4D97-AF65-F5344CB8AC3E}">
        <p14:creationId xmlns:p14="http://schemas.microsoft.com/office/powerpoint/2010/main" val="3579832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should viewers be worried?</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Lorenzo Lopez</a:t>
            </a:r>
          </a:p>
        </p:txBody>
      </p:sp>
      <p:sp>
        <p:nvSpPr>
          <p:cNvPr id="11" name="TextBox 10">
            <a:extLst>
              <a:ext uri="{FF2B5EF4-FFF2-40B4-BE49-F238E27FC236}">
                <a16:creationId xmlns:a16="http://schemas.microsoft.com/office/drawing/2014/main" id="{7EB5CAA1-D7D2-4EC8-A60B-F163EA9469BA}"/>
              </a:ext>
            </a:extLst>
          </p:cNvPr>
          <p:cNvSpPr txBox="1"/>
          <p:nvPr/>
        </p:nvSpPr>
        <p:spPr>
          <a:xfrm>
            <a:off x="4845414" y="3477567"/>
            <a:ext cx="3960086" cy="1089529"/>
          </a:xfrm>
          <a:prstGeom prst="rect">
            <a:avLst/>
          </a:prstGeom>
          <a:noFill/>
        </p:spPr>
        <p:txBody>
          <a:bodyPr wrap="square" rtlCol="0">
            <a:spAutoFit/>
          </a:bodyPr>
          <a:lstStyle/>
          <a:p>
            <a:pPr>
              <a:lnSpc>
                <a:spcPct val="90000"/>
              </a:lnSpc>
            </a:pPr>
            <a:r>
              <a:rPr lang="en-US" dirty="0"/>
              <a:t>Twitch has issued several strikes and, in some cases, bans to channels of streamers, including partnered content creators. – Dot Esports [5]</a:t>
            </a:r>
          </a:p>
        </p:txBody>
      </p:sp>
      <p:pic>
        <p:nvPicPr>
          <p:cNvPr id="4" name="Picture 3" descr="Graphical user interface, text, application&#10;&#10;Description automatically generated">
            <a:extLst>
              <a:ext uri="{FF2B5EF4-FFF2-40B4-BE49-F238E27FC236}">
                <a16:creationId xmlns:a16="http://schemas.microsoft.com/office/drawing/2014/main" id="{762788FF-FA72-40A2-BBF8-5EF667145BC7}"/>
              </a:ext>
            </a:extLst>
          </p:cNvPr>
          <p:cNvPicPr>
            <a:picLocks noChangeAspect="1"/>
          </p:cNvPicPr>
          <p:nvPr/>
        </p:nvPicPr>
        <p:blipFill>
          <a:blip r:embed="rId3"/>
          <a:stretch>
            <a:fillRect/>
          </a:stretch>
        </p:blipFill>
        <p:spPr>
          <a:xfrm>
            <a:off x="4845414" y="1433141"/>
            <a:ext cx="3409560" cy="1367828"/>
          </a:xfrm>
          <a:prstGeom prst="rect">
            <a:avLst/>
          </a:prstGeom>
        </p:spPr>
      </p:pic>
      <p:pic>
        <p:nvPicPr>
          <p:cNvPr id="9" name="Picture 8" descr="Text&#10;&#10;Description automatically generated">
            <a:extLst>
              <a:ext uri="{FF2B5EF4-FFF2-40B4-BE49-F238E27FC236}">
                <a16:creationId xmlns:a16="http://schemas.microsoft.com/office/drawing/2014/main" id="{C2DA62DE-F7FC-4E72-855B-757CC38AD07C}"/>
              </a:ext>
            </a:extLst>
          </p:cNvPr>
          <p:cNvPicPr>
            <a:picLocks noChangeAspect="1"/>
          </p:cNvPicPr>
          <p:nvPr/>
        </p:nvPicPr>
        <p:blipFill>
          <a:blip r:embed="rId4"/>
          <a:stretch>
            <a:fillRect/>
          </a:stretch>
        </p:blipFill>
        <p:spPr>
          <a:xfrm>
            <a:off x="319808" y="1433141"/>
            <a:ext cx="4200312" cy="3112733"/>
          </a:xfrm>
          <a:prstGeom prst="rect">
            <a:avLst/>
          </a:prstGeom>
        </p:spPr>
      </p:pic>
    </p:spTree>
    <p:extLst>
      <p:ext uri="{BB962C8B-B14F-4D97-AF65-F5344CB8AC3E}">
        <p14:creationId xmlns:p14="http://schemas.microsoft.com/office/powerpoint/2010/main" val="882223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1D88C2AB-2A53-4EEE-8DEA-F00303D069F1}"/>
              </a:ext>
            </a:extLst>
          </p:cNvPr>
          <p:cNvSpPr/>
          <p:nvPr/>
        </p:nvSpPr>
        <p:spPr>
          <a:xfrm>
            <a:off x="3002905" y="3337781"/>
            <a:ext cx="1115764" cy="1070894"/>
          </a:xfrm>
          <a:prstGeom prst="ellipse">
            <a:avLst/>
          </a:prstGeom>
          <a:solidFill>
            <a:srgbClr val="7386C3"/>
          </a:solidFill>
          <a:ln>
            <a:solidFill>
              <a:srgbClr val="7386C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What is twitch soundtrack?</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Lorenzo Lopez</a:t>
            </a:r>
          </a:p>
        </p:txBody>
      </p:sp>
      <p:sp>
        <p:nvSpPr>
          <p:cNvPr id="8" name="Oval 7">
            <a:extLst>
              <a:ext uri="{FF2B5EF4-FFF2-40B4-BE49-F238E27FC236}">
                <a16:creationId xmlns:a16="http://schemas.microsoft.com/office/drawing/2014/main" id="{2C224246-10AD-4AF7-BC78-692731A50E14}"/>
              </a:ext>
            </a:extLst>
          </p:cNvPr>
          <p:cNvSpPr/>
          <p:nvPr/>
        </p:nvSpPr>
        <p:spPr>
          <a:xfrm>
            <a:off x="3487783" y="2206952"/>
            <a:ext cx="1933303" cy="1752056"/>
          </a:xfrm>
          <a:prstGeom prst="ellipse">
            <a:avLst/>
          </a:prstGeom>
          <a:solidFill>
            <a:srgbClr val="00B0F0"/>
          </a:solidFill>
          <a:ln>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Extensive Music Library</a:t>
            </a:r>
          </a:p>
        </p:txBody>
      </p:sp>
      <p:sp>
        <p:nvSpPr>
          <p:cNvPr id="12" name="Oval 11">
            <a:extLst>
              <a:ext uri="{FF2B5EF4-FFF2-40B4-BE49-F238E27FC236}">
                <a16:creationId xmlns:a16="http://schemas.microsoft.com/office/drawing/2014/main" id="{C2633256-7163-4E65-8D06-98283E01EDDE}"/>
              </a:ext>
            </a:extLst>
          </p:cNvPr>
          <p:cNvSpPr/>
          <p:nvPr/>
        </p:nvSpPr>
        <p:spPr>
          <a:xfrm>
            <a:off x="2542530" y="1774700"/>
            <a:ext cx="1486627" cy="1451066"/>
          </a:xfrm>
          <a:prstGeom prst="ellipse">
            <a:avLst/>
          </a:prstGeom>
          <a:solidFill>
            <a:srgbClr val="0070C0"/>
          </a:solidFill>
          <a:ln>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Contracts with Record Labels</a:t>
            </a:r>
          </a:p>
        </p:txBody>
      </p:sp>
      <p:sp>
        <p:nvSpPr>
          <p:cNvPr id="16" name="Oval 15">
            <a:extLst>
              <a:ext uri="{FF2B5EF4-FFF2-40B4-BE49-F238E27FC236}">
                <a16:creationId xmlns:a16="http://schemas.microsoft.com/office/drawing/2014/main" id="{5DE1A769-A4F0-4B44-B75E-0F0965B275CD}"/>
              </a:ext>
            </a:extLst>
          </p:cNvPr>
          <p:cNvSpPr/>
          <p:nvPr/>
        </p:nvSpPr>
        <p:spPr>
          <a:xfrm>
            <a:off x="1841199" y="1512022"/>
            <a:ext cx="1068222" cy="705698"/>
          </a:xfrm>
          <a:prstGeom prst="ellipse">
            <a:avLst/>
          </a:prstGeom>
          <a:solidFill>
            <a:srgbClr val="3FF3F7"/>
          </a:solidFill>
          <a:ln>
            <a:solidFill>
              <a:srgbClr val="3FF3F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Costly</a:t>
            </a:r>
          </a:p>
        </p:txBody>
      </p:sp>
      <p:sp>
        <p:nvSpPr>
          <p:cNvPr id="19" name="Oval 18">
            <a:extLst>
              <a:ext uri="{FF2B5EF4-FFF2-40B4-BE49-F238E27FC236}">
                <a16:creationId xmlns:a16="http://schemas.microsoft.com/office/drawing/2014/main" id="{D2A5D998-64F4-4535-83DA-94FF87567D21}"/>
              </a:ext>
            </a:extLst>
          </p:cNvPr>
          <p:cNvSpPr/>
          <p:nvPr/>
        </p:nvSpPr>
        <p:spPr>
          <a:xfrm>
            <a:off x="4730488" y="1219452"/>
            <a:ext cx="2254929" cy="1759355"/>
          </a:xfrm>
          <a:prstGeom prst="ellipse">
            <a:avLst/>
          </a:prstGeom>
          <a:solidFill>
            <a:srgbClr val="3FF3F7"/>
          </a:solidFill>
          <a:ln>
            <a:solidFill>
              <a:srgbClr val="3FF3F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Streamers pay royalties</a:t>
            </a:r>
          </a:p>
          <a:p>
            <a:pPr algn="ctr"/>
            <a:r>
              <a:rPr lang="en-US" dirty="0"/>
              <a:t> (per artist)</a:t>
            </a:r>
          </a:p>
        </p:txBody>
      </p:sp>
      <p:sp>
        <p:nvSpPr>
          <p:cNvPr id="13" name="Oval 12">
            <a:extLst>
              <a:ext uri="{FF2B5EF4-FFF2-40B4-BE49-F238E27FC236}">
                <a16:creationId xmlns:a16="http://schemas.microsoft.com/office/drawing/2014/main" id="{946F650F-7C5F-4A54-861B-E305752948A5}"/>
              </a:ext>
            </a:extLst>
          </p:cNvPr>
          <p:cNvSpPr/>
          <p:nvPr/>
        </p:nvSpPr>
        <p:spPr>
          <a:xfrm>
            <a:off x="5905964" y="2558863"/>
            <a:ext cx="1933303" cy="1752056"/>
          </a:xfrm>
          <a:prstGeom prst="ellipse">
            <a:avLst/>
          </a:prstGeom>
          <a:solidFill>
            <a:srgbClr val="00B0F0"/>
          </a:solidFill>
          <a:ln>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Renewing Faith</a:t>
            </a:r>
          </a:p>
        </p:txBody>
      </p:sp>
      <p:sp>
        <p:nvSpPr>
          <p:cNvPr id="20" name="Oval 19">
            <a:extLst>
              <a:ext uri="{FF2B5EF4-FFF2-40B4-BE49-F238E27FC236}">
                <a16:creationId xmlns:a16="http://schemas.microsoft.com/office/drawing/2014/main" id="{DCFB7DF0-9FEF-47D8-9CEF-0B9192B08C44}"/>
              </a:ext>
            </a:extLst>
          </p:cNvPr>
          <p:cNvSpPr/>
          <p:nvPr/>
        </p:nvSpPr>
        <p:spPr>
          <a:xfrm>
            <a:off x="133974" y="2886503"/>
            <a:ext cx="1707225" cy="1708609"/>
          </a:xfrm>
          <a:prstGeom prst="ellipse">
            <a:avLst/>
          </a:prstGeom>
          <a:solidFill>
            <a:srgbClr val="7386C3"/>
          </a:solidFill>
          <a:ln>
            <a:solidFill>
              <a:srgbClr val="7386C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scary DMCA Strikes</a:t>
            </a:r>
          </a:p>
        </p:txBody>
      </p:sp>
      <p:sp>
        <p:nvSpPr>
          <p:cNvPr id="22" name="Oval 21">
            <a:extLst>
              <a:ext uri="{FF2B5EF4-FFF2-40B4-BE49-F238E27FC236}">
                <a16:creationId xmlns:a16="http://schemas.microsoft.com/office/drawing/2014/main" id="{B20C24D9-AA0B-46AD-B3EE-D11B97EE3725}"/>
              </a:ext>
            </a:extLst>
          </p:cNvPr>
          <p:cNvSpPr/>
          <p:nvPr/>
        </p:nvSpPr>
        <p:spPr>
          <a:xfrm>
            <a:off x="1102404" y="2615152"/>
            <a:ext cx="453219" cy="480079"/>
          </a:xfrm>
          <a:prstGeom prst="ellipse">
            <a:avLst/>
          </a:prstGeom>
          <a:solidFill>
            <a:srgbClr val="0070C0"/>
          </a:solidFill>
          <a:ln>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6D42416-BCF5-455C-A82C-A559B6F54E0E}"/>
              </a:ext>
            </a:extLst>
          </p:cNvPr>
          <p:cNvSpPr/>
          <p:nvPr/>
        </p:nvSpPr>
        <p:spPr>
          <a:xfrm>
            <a:off x="4846531" y="4193205"/>
            <a:ext cx="1633988" cy="705697"/>
          </a:xfrm>
          <a:prstGeom prst="ellipse">
            <a:avLst/>
          </a:prstGeom>
          <a:solidFill>
            <a:srgbClr val="3FF3F7"/>
          </a:solidFill>
          <a:ln>
            <a:solidFill>
              <a:srgbClr val="3FF3F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Bans</a:t>
            </a:r>
          </a:p>
        </p:txBody>
      </p:sp>
      <p:sp>
        <p:nvSpPr>
          <p:cNvPr id="15" name="TextBox 14">
            <a:extLst>
              <a:ext uri="{FF2B5EF4-FFF2-40B4-BE49-F238E27FC236}">
                <a16:creationId xmlns:a16="http://schemas.microsoft.com/office/drawing/2014/main" id="{FDD679C9-8BDF-46C2-8D9C-424A7391D40E}"/>
              </a:ext>
            </a:extLst>
          </p:cNvPr>
          <p:cNvSpPr txBox="1"/>
          <p:nvPr/>
        </p:nvSpPr>
        <p:spPr>
          <a:xfrm>
            <a:off x="5663525" y="532918"/>
            <a:ext cx="498647" cy="286232"/>
          </a:xfrm>
          <a:prstGeom prst="rect">
            <a:avLst/>
          </a:prstGeom>
          <a:noFill/>
        </p:spPr>
        <p:txBody>
          <a:bodyPr wrap="square" rtlCol="0">
            <a:spAutoFit/>
          </a:bodyPr>
          <a:lstStyle/>
          <a:p>
            <a:pPr>
              <a:lnSpc>
                <a:spcPct val="90000"/>
              </a:lnSpc>
            </a:pPr>
            <a:r>
              <a:rPr lang="en-US" sz="1400" dirty="0"/>
              <a:t>[6]</a:t>
            </a:r>
            <a:endParaRPr lang="en-US" sz="2800" dirty="0"/>
          </a:p>
        </p:txBody>
      </p:sp>
    </p:spTree>
    <p:extLst>
      <p:ext uri="{BB962C8B-B14F-4D97-AF65-F5344CB8AC3E}">
        <p14:creationId xmlns:p14="http://schemas.microsoft.com/office/powerpoint/2010/main" val="2765359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&lt;Talk Title&gt;</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a:t>&lt;Your Name&gt;</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2021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36</a:t>
            </a:fld>
            <a:endParaRPr lang="en-US"/>
          </a:p>
        </p:txBody>
      </p:sp>
      <p:pic>
        <p:nvPicPr>
          <p:cNvPr id="6146" name="Picture 2">
            <a:extLst>
              <a:ext uri="{FF2B5EF4-FFF2-40B4-BE49-F238E27FC236}">
                <a16:creationId xmlns:a16="http://schemas.microsoft.com/office/drawing/2014/main" id="{AC7F7D19-4BAC-4504-9CF5-3F4FDEF8F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2696"/>
            <a:ext cx="9144000" cy="46444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1EBD17F-7B4E-D849-869A-D5C871F26600}"/>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Lorenzo Lopez</a:t>
            </a:r>
          </a:p>
        </p:txBody>
      </p:sp>
    </p:spTree>
    <p:extLst>
      <p:ext uri="{BB962C8B-B14F-4D97-AF65-F5344CB8AC3E}">
        <p14:creationId xmlns:p14="http://schemas.microsoft.com/office/powerpoint/2010/main" val="1571051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059091"/>
            <a:ext cx="7772400" cy="3352800"/>
          </a:xfrm>
        </p:spPr>
        <p:txBody>
          <a:bodyPr lIns="91440">
            <a:noAutofit/>
          </a:bodyPr>
          <a:lstStyle/>
          <a:p>
            <a:pPr marL="0" indent="0">
              <a:lnSpc>
                <a:spcPct val="200000"/>
              </a:lnSpc>
              <a:buNone/>
            </a:pPr>
            <a:r>
              <a:rPr lang="en-US" sz="800" dirty="0"/>
              <a:t>[1] </a:t>
            </a:r>
            <a:r>
              <a:rPr lang="en-US" sz="800" dirty="0">
                <a:effectLst/>
                <a:latin typeface="Times New Roman" panose="02020603050405020304" pitchFamily="18" charset="0"/>
              </a:rPr>
              <a:t>---. “Music-Related Copyright Claims and Twitch.” </a:t>
            </a:r>
            <a:r>
              <a:rPr lang="en-US" sz="800" i="1" dirty="0">
                <a:effectLst/>
                <a:latin typeface="Times New Roman" panose="02020603050405020304" pitchFamily="18" charset="0"/>
              </a:rPr>
              <a:t>Twitch Blog</a:t>
            </a:r>
            <a:r>
              <a:rPr lang="en-US" sz="800" dirty="0">
                <a:effectLst/>
                <a:latin typeface="Times New Roman" panose="02020603050405020304" pitchFamily="18" charset="0"/>
              </a:rPr>
              <a:t>, blog.twitch.tv/</a:t>
            </a:r>
            <a:r>
              <a:rPr lang="en-US" sz="800" dirty="0" err="1">
                <a:effectLst/>
                <a:latin typeface="Times New Roman" panose="02020603050405020304" pitchFamily="18" charset="0"/>
              </a:rPr>
              <a:t>en</a:t>
            </a:r>
            <a:r>
              <a:rPr lang="en-US" sz="800" dirty="0">
                <a:effectLst/>
                <a:latin typeface="Times New Roman" panose="02020603050405020304" pitchFamily="18" charset="0"/>
              </a:rPr>
              <a:t>/2020/11/11/music-related-copyright-claims-and-twitch/. Accessed 8 Apr. 2021.</a:t>
            </a:r>
          </a:p>
          <a:p>
            <a:pPr marL="0" indent="0">
              <a:lnSpc>
                <a:spcPct val="200000"/>
              </a:lnSpc>
              <a:buNone/>
            </a:pPr>
            <a:r>
              <a:rPr lang="en-US" sz="800" dirty="0"/>
              <a:t>[2] </a:t>
            </a:r>
            <a:r>
              <a:rPr lang="en-US" sz="800" dirty="0">
                <a:effectLst/>
                <a:latin typeface="Times New Roman" panose="02020603050405020304" pitchFamily="18" charset="0"/>
              </a:rPr>
              <a:t>Kim, Matt. “Twitch Admits It Handled DMCA Takedowns Poorly, Says Better Tools Are on the Way - IGN.” </a:t>
            </a:r>
            <a:r>
              <a:rPr lang="en-US" sz="800" i="1" dirty="0">
                <a:effectLst/>
                <a:latin typeface="Times New Roman" panose="02020603050405020304" pitchFamily="18" charset="0"/>
              </a:rPr>
              <a:t>Www.ign.com</a:t>
            </a:r>
            <a:r>
              <a:rPr lang="en-US" sz="800" dirty="0">
                <a:effectLst/>
                <a:latin typeface="Times New Roman" panose="02020603050405020304" pitchFamily="18" charset="0"/>
              </a:rPr>
              <a:t>, 11 Nov. 2020, www.ign.com/articles/twitch-dmca-takedown-apology.</a:t>
            </a:r>
          </a:p>
          <a:p>
            <a:pPr marL="0" indent="0">
              <a:lnSpc>
                <a:spcPct val="200000"/>
              </a:lnSpc>
              <a:buNone/>
            </a:pPr>
            <a:r>
              <a:rPr lang="en-US" sz="800" dirty="0"/>
              <a:t>[3] </a:t>
            </a:r>
            <a:r>
              <a:rPr lang="en-US" sz="800" dirty="0">
                <a:effectLst/>
                <a:latin typeface="Times New Roman" panose="02020603050405020304" pitchFamily="18" charset="0"/>
              </a:rPr>
              <a:t>Amos, Andrew. “</a:t>
            </a:r>
            <a:r>
              <a:rPr lang="en-US" sz="800" dirty="0" err="1">
                <a:effectLst/>
                <a:latin typeface="Times New Roman" panose="02020603050405020304" pitchFamily="18" charset="0"/>
              </a:rPr>
              <a:t>XQc</a:t>
            </a:r>
            <a:r>
              <a:rPr lang="en-US" sz="800" dirty="0">
                <a:effectLst/>
                <a:latin typeface="Times New Roman" panose="02020603050405020304" pitchFamily="18" charset="0"/>
              </a:rPr>
              <a:t> Slams Record Labels for Going ‘Full Crazy’ over Twitch DMCA Takedowns.” </a:t>
            </a:r>
            <a:r>
              <a:rPr lang="en-US" sz="800" i="1" dirty="0" err="1">
                <a:effectLst/>
                <a:latin typeface="Times New Roman" panose="02020603050405020304" pitchFamily="18" charset="0"/>
              </a:rPr>
              <a:t>Dexerto</a:t>
            </a:r>
            <a:r>
              <a:rPr lang="en-US" sz="800" dirty="0">
                <a:effectLst/>
                <a:latin typeface="Times New Roman" panose="02020603050405020304" pitchFamily="18" charset="0"/>
              </a:rPr>
              <a:t>, 5 Nov. 2020, www.dexerto.com/entertainment/xqc-slams-record-labels-for-going-full-crazy-over-twitch-dmca-takedowns-1447176/.</a:t>
            </a:r>
          </a:p>
          <a:p>
            <a:pPr marL="0" indent="0">
              <a:lnSpc>
                <a:spcPct val="200000"/>
              </a:lnSpc>
              <a:buNone/>
            </a:pPr>
            <a:r>
              <a:rPr lang="en-US" sz="800" dirty="0"/>
              <a:t>[4] </a:t>
            </a:r>
            <a:r>
              <a:rPr lang="en-US" sz="800" dirty="0">
                <a:effectLst/>
                <a:latin typeface="Times New Roman" panose="02020603050405020304" pitchFamily="18" charset="0"/>
              </a:rPr>
              <a:t>Stephen, Bijan. “Twitch Streamers Are Getting Blindsided by Years-Old Copyright Notices.” </a:t>
            </a:r>
            <a:r>
              <a:rPr lang="en-US" sz="800" i="1" dirty="0">
                <a:effectLst/>
                <a:latin typeface="Times New Roman" panose="02020603050405020304" pitchFamily="18" charset="0"/>
              </a:rPr>
              <a:t>The Verge</a:t>
            </a:r>
            <a:r>
              <a:rPr lang="en-US" sz="800" dirty="0">
                <a:effectLst/>
                <a:latin typeface="Times New Roman" panose="02020603050405020304" pitchFamily="18" charset="0"/>
              </a:rPr>
              <a:t>, 8 June 2020, www.theverge.com/21284287/twitch-dmca-copyright-takedowns-clips-controversy-broken-system.</a:t>
            </a:r>
          </a:p>
          <a:p>
            <a:pPr marL="0" indent="0">
              <a:lnSpc>
                <a:spcPct val="200000"/>
              </a:lnSpc>
              <a:buNone/>
            </a:pPr>
            <a:r>
              <a:rPr lang="en-US" sz="800" dirty="0"/>
              <a:t>[5] </a:t>
            </a:r>
            <a:r>
              <a:rPr lang="en-US" sz="800" dirty="0">
                <a:effectLst/>
                <a:latin typeface="Times New Roman" panose="02020603050405020304" pitchFamily="18" charset="0"/>
              </a:rPr>
              <a:t>Galloway, Ryan. “</a:t>
            </a:r>
            <a:r>
              <a:rPr lang="en-US" sz="800" dirty="0" err="1">
                <a:effectLst/>
                <a:latin typeface="Times New Roman" panose="02020603050405020304" pitchFamily="18" charset="0"/>
              </a:rPr>
              <a:t>Asmongold</a:t>
            </a:r>
            <a:r>
              <a:rPr lang="en-US" sz="800" dirty="0">
                <a:effectLst/>
                <a:latin typeface="Times New Roman" panose="02020603050405020304" pitchFamily="18" charset="0"/>
              </a:rPr>
              <a:t> Shares Plan to Fight DMCA on Twitch.” </a:t>
            </a:r>
            <a:r>
              <a:rPr lang="en-US" sz="800" i="1" dirty="0">
                <a:effectLst/>
                <a:latin typeface="Times New Roman" panose="02020603050405020304" pitchFamily="18" charset="0"/>
              </a:rPr>
              <a:t>Dot Esports</a:t>
            </a:r>
            <a:r>
              <a:rPr lang="en-US" sz="800" dirty="0">
                <a:effectLst/>
                <a:latin typeface="Times New Roman" panose="02020603050405020304" pitchFamily="18" charset="0"/>
              </a:rPr>
              <a:t>, 11 Nov. 2020, dotesports.com/streaming/news/</a:t>
            </a:r>
            <a:r>
              <a:rPr lang="en-US" sz="800" dirty="0" err="1">
                <a:effectLst/>
                <a:latin typeface="Times New Roman" panose="02020603050405020304" pitchFamily="18" charset="0"/>
              </a:rPr>
              <a:t>asmongold</a:t>
            </a:r>
            <a:r>
              <a:rPr lang="en-US" sz="800" dirty="0">
                <a:effectLst/>
                <a:latin typeface="Times New Roman" panose="02020603050405020304" pitchFamily="18" charset="0"/>
              </a:rPr>
              <a:t>-shares-plan-to-fight-</a:t>
            </a:r>
            <a:r>
              <a:rPr lang="en-US" sz="800" dirty="0" err="1">
                <a:effectLst/>
                <a:latin typeface="Times New Roman" panose="02020603050405020304" pitchFamily="18" charset="0"/>
              </a:rPr>
              <a:t>dmca</a:t>
            </a:r>
            <a:r>
              <a:rPr lang="en-US" sz="800" dirty="0">
                <a:effectLst/>
                <a:latin typeface="Times New Roman" panose="02020603050405020304" pitchFamily="18" charset="0"/>
              </a:rPr>
              <a:t>-on-twitch.</a:t>
            </a:r>
          </a:p>
          <a:p>
            <a:pPr marL="0" indent="0">
              <a:lnSpc>
                <a:spcPct val="200000"/>
              </a:lnSpc>
              <a:buNone/>
            </a:pPr>
            <a:r>
              <a:rPr lang="en-US" sz="800" dirty="0"/>
              <a:t>[6] </a:t>
            </a:r>
            <a:r>
              <a:rPr lang="en-US" sz="800" dirty="0">
                <a:effectLst/>
                <a:latin typeface="Times New Roman" panose="02020603050405020304" pitchFamily="18" charset="0"/>
              </a:rPr>
              <a:t>Twitch. “Customer Support.” </a:t>
            </a:r>
            <a:r>
              <a:rPr lang="en-US" sz="800" i="1" dirty="0">
                <a:effectLst/>
                <a:latin typeface="Times New Roman" panose="02020603050405020304" pitchFamily="18" charset="0"/>
              </a:rPr>
              <a:t>Help.twitch.tv</a:t>
            </a:r>
            <a:r>
              <a:rPr lang="en-US" sz="800" dirty="0">
                <a:effectLst/>
                <a:latin typeface="Times New Roman" panose="02020603050405020304" pitchFamily="18" charset="0"/>
              </a:rPr>
              <a:t>, help.twitch.tv/s/article/</a:t>
            </a:r>
            <a:r>
              <a:rPr lang="en-US" sz="800" dirty="0" err="1">
                <a:effectLst/>
                <a:latin typeface="Times New Roman" panose="02020603050405020304" pitchFamily="18" charset="0"/>
              </a:rPr>
              <a:t>soundtrack?language</a:t>
            </a:r>
            <a:r>
              <a:rPr lang="en-US" sz="800" dirty="0">
                <a:effectLst/>
                <a:latin typeface="Times New Roman" panose="02020603050405020304" pitchFamily="18" charset="0"/>
              </a:rPr>
              <a:t>=</a:t>
            </a:r>
            <a:r>
              <a:rPr lang="en-US" sz="800" dirty="0" err="1">
                <a:effectLst/>
                <a:latin typeface="Times New Roman" panose="02020603050405020304" pitchFamily="18" charset="0"/>
              </a:rPr>
              <a:t>en_US</a:t>
            </a:r>
            <a:r>
              <a:rPr lang="en-US" sz="800" dirty="0">
                <a:effectLst/>
                <a:latin typeface="Times New Roman" panose="02020603050405020304" pitchFamily="18" charset="0"/>
              </a:rPr>
              <a:t>. Accessed 8 Apr. 2021.</a:t>
            </a:r>
          </a:p>
          <a:p>
            <a:pPr marL="0" indent="0">
              <a:lnSpc>
                <a:spcPct val="200000"/>
              </a:lnSpc>
              <a:buNone/>
            </a:pPr>
            <a:r>
              <a:rPr lang="en-US" sz="800" dirty="0"/>
              <a:t>Supplemental: </a:t>
            </a:r>
            <a:r>
              <a:rPr lang="en-US" sz="800" dirty="0" err="1">
                <a:effectLst/>
                <a:latin typeface="Times New Roman" panose="02020603050405020304" pitchFamily="18" charset="0"/>
              </a:rPr>
              <a:t>Geigner</a:t>
            </a:r>
            <a:r>
              <a:rPr lang="en-US" sz="800" dirty="0">
                <a:effectLst/>
                <a:latin typeface="Times New Roman" panose="02020603050405020304" pitchFamily="18" charset="0"/>
              </a:rPr>
              <a:t>, Timothy. “Twitch Continues to Trip over Itself in Response to DMCA Apocalypse.” </a:t>
            </a:r>
            <a:r>
              <a:rPr lang="en-US" sz="800" i="1" dirty="0" err="1">
                <a:effectLst/>
                <a:latin typeface="Times New Roman" panose="02020603050405020304" pitchFamily="18" charset="0"/>
              </a:rPr>
              <a:t>Techdirt</a:t>
            </a:r>
            <a:r>
              <a:rPr lang="en-US" sz="800" i="1" dirty="0">
                <a:effectLst/>
                <a:latin typeface="Times New Roman" panose="02020603050405020304" pitchFamily="18" charset="0"/>
              </a:rPr>
              <a:t>.</a:t>
            </a:r>
            <a:r>
              <a:rPr lang="en-US" sz="800" dirty="0">
                <a:effectLst/>
                <a:latin typeface="Times New Roman" panose="02020603050405020304" pitchFamily="18" charset="0"/>
              </a:rPr>
              <a:t>, 16 Nov. 2020, www.techdirt.com/articles/20201112/13574745696/twitch-continues-to-trip-over-itself-response-to-dmca-apocalypse.shtml.</a:t>
            </a:r>
          </a:p>
          <a:p>
            <a:pPr marL="0" indent="0">
              <a:buNone/>
            </a:pPr>
            <a:endParaRPr lang="en-US" sz="800" dirty="0"/>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37</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Lorenzo Lopez</a:t>
            </a:r>
          </a:p>
        </p:txBody>
      </p:sp>
    </p:spTree>
    <p:extLst>
      <p:ext uri="{BB962C8B-B14F-4D97-AF65-F5344CB8AC3E}">
        <p14:creationId xmlns:p14="http://schemas.microsoft.com/office/powerpoint/2010/main" val="3696422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914400" y="1143000"/>
            <a:ext cx="7315200" cy="1494448"/>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3300"/>
              <a:buFont typeface="Cambria"/>
              <a:buNone/>
            </a:pPr>
            <a:r>
              <a:rPr lang="en-US"/>
              <a:t>Copyright and Content Creators</a:t>
            </a:r>
            <a:endParaRPr/>
          </a:p>
        </p:txBody>
      </p:sp>
      <p:sp>
        <p:nvSpPr>
          <p:cNvPr id="92" name="Google Shape;92;p14"/>
          <p:cNvSpPr txBox="1">
            <a:spLocks noGrp="1"/>
          </p:cNvSpPr>
          <p:nvPr>
            <p:ph type="body" idx="1"/>
          </p:nvPr>
        </p:nvSpPr>
        <p:spPr>
          <a:xfrm>
            <a:off x="914400" y="2724150"/>
            <a:ext cx="7315200" cy="76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90"/>
              <a:buNone/>
            </a:pPr>
            <a:r>
              <a:rPr lang="en-US"/>
              <a:t>Kersten Prince</a:t>
            </a:r>
            <a:endParaRPr/>
          </a:p>
        </p:txBody>
      </p:sp>
      <p:sp>
        <p:nvSpPr>
          <p:cNvPr id="93" name="Google Shape;93;p14"/>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2021 Keith A. Pray</a:t>
            </a:r>
            <a:endParaRPr/>
          </a:p>
        </p:txBody>
      </p:sp>
      <p:sp>
        <p:nvSpPr>
          <p:cNvPr id="94" name="Google Shape;94;p14"/>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2453951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“This video has been taken down for copyright infringement”</a:t>
            </a:r>
            <a:endParaRPr/>
          </a:p>
        </p:txBody>
      </p:sp>
      <p:sp>
        <p:nvSpPr>
          <p:cNvPr id="101" name="Google Shape;101;p15"/>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fontScale="85000" lnSpcReduction="20000"/>
          </a:bodyPr>
          <a:lstStyle/>
          <a:p>
            <a:pPr marL="205766" lvl="0" indent="-182620" algn="l" rtl="0">
              <a:lnSpc>
                <a:spcPct val="100000"/>
              </a:lnSpc>
              <a:spcBef>
                <a:spcPts val="0"/>
              </a:spcBef>
              <a:spcAft>
                <a:spcPts val="0"/>
              </a:spcAft>
              <a:buSzPct val="90000"/>
              <a:buChar char="•"/>
            </a:pPr>
            <a:r>
              <a:rPr lang="en-US"/>
              <a:t>“Since January 2014, Content ID claims have outnumbered copyright takedowns by more than 50 to 1.” - Google Support, about Youtube</a:t>
            </a:r>
            <a:endParaRPr/>
          </a:p>
          <a:p>
            <a:pPr marL="205766" lvl="0" indent="-182620" algn="l" rtl="0">
              <a:lnSpc>
                <a:spcPct val="100000"/>
              </a:lnSpc>
              <a:spcBef>
                <a:spcPts val="1200"/>
              </a:spcBef>
              <a:spcAft>
                <a:spcPts val="0"/>
              </a:spcAft>
              <a:buSzPct val="90000"/>
              <a:buChar char="•"/>
            </a:pPr>
            <a:r>
              <a:rPr lang="en-US"/>
              <a:t>“Amazon-owned live streaming platform Twitch has been hit with ‘thousands’ of DMCA infringement notifications over copyrighted music used in videos.” - Music Business Worldwide, about Twitch</a:t>
            </a:r>
            <a:endParaRPr/>
          </a:p>
          <a:p>
            <a:pPr marL="205766" lvl="0" indent="-182620" algn="l" rtl="0">
              <a:lnSpc>
                <a:spcPct val="100000"/>
              </a:lnSpc>
              <a:spcBef>
                <a:spcPts val="1200"/>
              </a:spcBef>
              <a:spcAft>
                <a:spcPts val="0"/>
              </a:spcAft>
              <a:buSzPct val="90000"/>
              <a:buChar char="•"/>
            </a:pPr>
            <a:r>
              <a:rPr lang="en-US"/>
              <a:t>“Over 104.5 million videos were removed from the platform in the first six months of 2020. TikTok also received 1,800 legal requests and 10,625 copyright takedown notices.” - Digital Music News, about Tiktok</a:t>
            </a:r>
            <a:endParaRPr/>
          </a:p>
        </p:txBody>
      </p:sp>
      <p:sp>
        <p:nvSpPr>
          <p:cNvPr id="102" name="Google Shape;102;p15"/>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2021 Keith A. Pray</a:t>
            </a:r>
            <a:endParaRPr/>
          </a:p>
        </p:txBody>
      </p:sp>
      <p:sp>
        <p:nvSpPr>
          <p:cNvPr id="103" name="Google Shape;103;p15"/>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sp>
        <p:nvSpPr>
          <p:cNvPr id="104" name="Google Shape;104;p15"/>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Kersten Prince</a:t>
            </a:r>
            <a:endParaRPr/>
          </a:p>
        </p:txBody>
      </p:sp>
      <p:pic>
        <p:nvPicPr>
          <p:cNvPr id="105" name="Google Shape;105;p15"/>
          <p:cNvPicPr preferRelativeResize="0"/>
          <p:nvPr/>
        </p:nvPicPr>
        <p:blipFill>
          <a:blip r:embed="rId3">
            <a:alphaModFix/>
          </a:blip>
          <a:stretch>
            <a:fillRect/>
          </a:stretch>
        </p:blipFill>
        <p:spPr>
          <a:xfrm>
            <a:off x="4724400" y="2003074"/>
            <a:ext cx="3733799" cy="2051750"/>
          </a:xfrm>
          <a:prstGeom prst="rect">
            <a:avLst/>
          </a:prstGeom>
          <a:noFill/>
          <a:ln>
            <a:noFill/>
          </a:ln>
        </p:spPr>
      </p:pic>
    </p:spTree>
    <p:extLst>
      <p:ext uri="{BB962C8B-B14F-4D97-AF65-F5344CB8AC3E}">
        <p14:creationId xmlns:p14="http://schemas.microsoft.com/office/powerpoint/2010/main" val="386172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p:txBody>
          <a:bodyPr>
            <a:normAutofit fontScale="77500" lnSpcReduction="20000"/>
          </a:bodyPr>
          <a:lstStyle/>
          <a:p>
            <a:r>
              <a:rPr lang="en-US" dirty="0"/>
              <a:t>pp. 165 </a:t>
            </a:r>
            <a:r>
              <a:rPr lang="is-IS" dirty="0"/>
              <a:t>“...ownership of ideas...” not quite right</a:t>
            </a:r>
          </a:p>
          <a:p>
            <a:r>
              <a:rPr lang="is-IS" dirty="0"/>
              <a:t>pp. 168 public domain year 1997/1999 from source published in 1996?</a:t>
            </a:r>
            <a:endParaRPr lang="en-US" dirty="0"/>
          </a:p>
          <a:p>
            <a:r>
              <a:rPr lang="en-US" dirty="0"/>
              <a:t>pp. 170 </a:t>
            </a:r>
            <a:r>
              <a:rPr lang="en-US" dirty="0" err="1"/>
              <a:t>SaaS</a:t>
            </a:r>
            <a:r>
              <a:rPr lang="en-US" dirty="0"/>
              <a:t>, Google Search example? “…before he </a:t>
            </a:r>
            <a:r>
              <a:rPr lang="en-US" b="1" dirty="0"/>
              <a:t>gave</a:t>
            </a:r>
            <a:r>
              <a:rPr lang="en-US" dirty="0"/>
              <a:t> them the plot.”? “</a:t>
            </a:r>
            <a:r>
              <a:rPr lang="is-IS" dirty="0"/>
              <a:t>…cannot erase the memories...” Paycheck (2003)</a:t>
            </a:r>
            <a:endParaRPr lang="en-US" dirty="0"/>
          </a:p>
          <a:p>
            <a:r>
              <a:rPr lang="en-US" dirty="0"/>
              <a:t>pp. 180 4.4 #2 preferred?</a:t>
            </a:r>
          </a:p>
          <a:p>
            <a:r>
              <a:rPr lang="en-US" dirty="0"/>
              <a:t>pp. 186/196 revenue != profit</a:t>
            </a:r>
          </a:p>
          <a:p>
            <a:r>
              <a:rPr lang="en-US" dirty="0"/>
              <a:t>pp. 190 blocking 100% seems impossible</a:t>
            </a:r>
          </a:p>
          <a:p>
            <a:r>
              <a:rPr lang="en-US" dirty="0"/>
              <a:t>pp. 194 Any legitimate </a:t>
            </a:r>
            <a:r>
              <a:rPr lang="en-US" dirty="0" err="1"/>
              <a:t>BitTorrent</a:t>
            </a:r>
            <a:r>
              <a:rPr lang="en-US" dirty="0"/>
              <a:t> use examples since 2005?</a:t>
            </a:r>
          </a:p>
          <a:p>
            <a:r>
              <a:rPr lang="en-US" dirty="0"/>
              <a:t>pp. 197 “licensing agreement </a:t>
            </a:r>
            <a:r>
              <a:rPr lang="is-IS" dirty="0"/>
              <a:t>… hardware”? Confidential source code very outdated.</a:t>
            </a:r>
            <a:endParaRPr lang="en-US" dirty="0"/>
          </a:p>
        </p:txBody>
      </p:sp>
      <p:sp>
        <p:nvSpPr>
          <p:cNvPr id="11" name="Content Placeholder 10"/>
          <p:cNvSpPr>
            <a:spLocks noGrp="1"/>
          </p:cNvSpPr>
          <p:nvPr>
            <p:ph sz="half" idx="2"/>
          </p:nvPr>
        </p:nvSpPr>
        <p:spPr/>
        <p:txBody>
          <a:bodyPr>
            <a:normAutofit fontScale="77500" lnSpcReduction="20000"/>
          </a:bodyPr>
          <a:lstStyle/>
          <a:p>
            <a:r>
              <a:rPr lang="en-US" dirty="0"/>
              <a:t>pp. 198 4.7.3 references?</a:t>
            </a:r>
          </a:p>
          <a:p>
            <a:r>
              <a:rPr lang="en-US" dirty="0"/>
              <a:t>pp. 205 Perhaps friends should not ask you to break the law? </a:t>
            </a:r>
          </a:p>
          <a:p>
            <a:r>
              <a:rPr lang="en-US" dirty="0"/>
              <a:t>Any successful businesses operate as a support service?</a:t>
            </a:r>
          </a:p>
          <a:p>
            <a:r>
              <a:rPr lang="en-US" dirty="0"/>
              <a:t>pp. 207 Is Perl still most popular? Quality study from 2003, change?</a:t>
            </a:r>
          </a:p>
          <a:p>
            <a:r>
              <a:rPr lang="en-US" dirty="0"/>
              <a:t>pp. 209 who uses tape?</a:t>
            </a:r>
          </a:p>
          <a:p>
            <a:r>
              <a:rPr lang="en-US" dirty="0"/>
              <a:t>pp. 210 “human-readable, lawyer-readable</a:t>
            </a:r>
            <a:r>
              <a:rPr lang="is-IS" dirty="0"/>
              <a:t>…”</a:t>
            </a:r>
          </a:p>
          <a:p>
            <a:r>
              <a:rPr lang="is-IS" dirty="0"/>
              <a:t>pp. 223 Interview has nothing to do with computing</a:t>
            </a:r>
            <a:endParaRPr lang="en-US" dirty="0"/>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2108164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dk1"/>
              </a:buClr>
              <a:buSzPts val="1100"/>
              <a:buFont typeface="Arial"/>
              <a:buNone/>
            </a:pPr>
            <a:r>
              <a:rPr lang="en-US"/>
              <a:t>Commentary from Major Independent Creators</a:t>
            </a:r>
            <a:endParaRPr/>
          </a:p>
        </p:txBody>
      </p:sp>
      <p:sp>
        <p:nvSpPr>
          <p:cNvPr id="112" name="Google Shape;112;p16"/>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2021 Keith A. Pray</a:t>
            </a:r>
            <a:endParaRPr/>
          </a:p>
        </p:txBody>
      </p:sp>
      <p:sp>
        <p:nvSpPr>
          <p:cNvPr id="113" name="Google Shape;113;p16"/>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
        <p:nvSpPr>
          <p:cNvPr id="114" name="Google Shape;114;p16"/>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Kersten Prince</a:t>
            </a:r>
            <a:endParaRPr/>
          </a:p>
        </p:txBody>
      </p:sp>
      <p:pic>
        <p:nvPicPr>
          <p:cNvPr id="115" name="Google Shape;115;p16"/>
          <p:cNvPicPr preferRelativeResize="0"/>
          <p:nvPr/>
        </p:nvPicPr>
        <p:blipFill rotWithShape="1">
          <a:blip r:embed="rId3">
            <a:alphaModFix/>
          </a:blip>
          <a:srcRect/>
          <a:stretch/>
        </p:blipFill>
        <p:spPr>
          <a:xfrm>
            <a:off x="685800" y="1072225"/>
            <a:ext cx="3429650" cy="3557150"/>
          </a:xfrm>
          <a:prstGeom prst="rect">
            <a:avLst/>
          </a:prstGeom>
          <a:noFill/>
          <a:ln>
            <a:noFill/>
          </a:ln>
        </p:spPr>
      </p:pic>
      <p:pic>
        <p:nvPicPr>
          <p:cNvPr id="116" name="Google Shape;116;p16"/>
          <p:cNvPicPr preferRelativeResize="0"/>
          <p:nvPr/>
        </p:nvPicPr>
        <p:blipFill rotWithShape="1">
          <a:blip r:embed="rId4">
            <a:alphaModFix/>
          </a:blip>
          <a:srcRect l="-680" r="680"/>
          <a:stretch/>
        </p:blipFill>
        <p:spPr>
          <a:xfrm>
            <a:off x="4457925" y="1329950"/>
            <a:ext cx="3959949" cy="3041700"/>
          </a:xfrm>
          <a:prstGeom prst="rect">
            <a:avLst/>
          </a:prstGeom>
          <a:noFill/>
          <a:ln>
            <a:noFill/>
          </a:ln>
        </p:spPr>
      </p:pic>
    </p:spTree>
    <p:extLst>
      <p:ext uri="{BB962C8B-B14F-4D97-AF65-F5344CB8AC3E}">
        <p14:creationId xmlns:p14="http://schemas.microsoft.com/office/powerpoint/2010/main" val="2002312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dk1"/>
              </a:buClr>
              <a:buSzPts val="1100"/>
              <a:buFont typeface="Arial"/>
              <a:buNone/>
            </a:pPr>
            <a:r>
              <a:rPr lang="en-US"/>
              <a:t>Commentary from Major Independent Creators</a:t>
            </a:r>
            <a:endParaRPr/>
          </a:p>
        </p:txBody>
      </p:sp>
      <p:sp>
        <p:nvSpPr>
          <p:cNvPr id="123" name="Google Shape;123;p17"/>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fontScale="85000" lnSpcReduction="10000"/>
          </a:bodyPr>
          <a:lstStyle/>
          <a:p>
            <a:pPr marL="205766" lvl="0" indent="-190336" algn="l" rtl="0">
              <a:lnSpc>
                <a:spcPct val="100000"/>
              </a:lnSpc>
              <a:spcBef>
                <a:spcPts val="0"/>
              </a:spcBef>
              <a:spcAft>
                <a:spcPts val="0"/>
              </a:spcAft>
              <a:buSzPct val="90000"/>
              <a:buChar char="•"/>
            </a:pPr>
            <a:r>
              <a:rPr lang="en-US"/>
              <a:t>“Various songs have blown up following the rise of Tik Tok that people would have never heard before. Clearly, the current relationship between music labels and content creators needs improvement.” - Essentially Spots</a:t>
            </a:r>
            <a:endParaRPr/>
          </a:p>
          <a:p>
            <a:pPr marL="205766" lvl="0" indent="-190336" algn="l" rtl="0">
              <a:lnSpc>
                <a:spcPct val="100000"/>
              </a:lnSpc>
              <a:spcBef>
                <a:spcPts val="1200"/>
              </a:spcBef>
              <a:spcAft>
                <a:spcPts val="0"/>
              </a:spcAft>
              <a:buSzPct val="90000"/>
              <a:buChar char="•"/>
            </a:pPr>
            <a:r>
              <a:rPr lang="en-US"/>
              <a:t>“This system allows copyright holders, including the major studios, but also smaller companies and individuals, to wildly abuse Youtube’s policies and to restrict the free speech rights of other content creators, to confiscate their earnings, and to damage their livelihood.” - Cartoon Brew</a:t>
            </a:r>
            <a:endParaRPr/>
          </a:p>
        </p:txBody>
      </p:sp>
      <p:sp>
        <p:nvSpPr>
          <p:cNvPr id="124" name="Google Shape;124;p17"/>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2021 Keith A. Pray</a:t>
            </a:r>
            <a:endParaRPr/>
          </a:p>
        </p:txBody>
      </p:sp>
      <p:sp>
        <p:nvSpPr>
          <p:cNvPr id="125" name="Google Shape;125;p17"/>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sp>
        <p:nvSpPr>
          <p:cNvPr id="126" name="Google Shape;126;p17"/>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Kersten Prince</a:t>
            </a:r>
            <a:endParaRPr/>
          </a:p>
        </p:txBody>
      </p:sp>
      <p:pic>
        <p:nvPicPr>
          <p:cNvPr id="127" name="Google Shape;127;p17"/>
          <p:cNvPicPr preferRelativeResize="0"/>
          <p:nvPr/>
        </p:nvPicPr>
        <p:blipFill rotWithShape="1">
          <a:blip r:embed="rId3">
            <a:alphaModFix/>
          </a:blip>
          <a:srcRect/>
          <a:stretch/>
        </p:blipFill>
        <p:spPr>
          <a:xfrm>
            <a:off x="4724400" y="1827139"/>
            <a:ext cx="3733800" cy="2403624"/>
          </a:xfrm>
          <a:prstGeom prst="rect">
            <a:avLst/>
          </a:prstGeom>
          <a:noFill/>
          <a:ln>
            <a:noFill/>
          </a:ln>
        </p:spPr>
      </p:pic>
    </p:spTree>
    <p:extLst>
      <p:ext uri="{BB962C8B-B14F-4D97-AF65-F5344CB8AC3E}">
        <p14:creationId xmlns:p14="http://schemas.microsoft.com/office/powerpoint/2010/main" val="2474587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685800" y="1692725"/>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From the Songwriter’s Perspective</a:t>
            </a:r>
            <a:endParaRPr/>
          </a:p>
        </p:txBody>
      </p:sp>
      <p:sp>
        <p:nvSpPr>
          <p:cNvPr id="134" name="Google Shape;134;p18"/>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2021 Keith A. Pray</a:t>
            </a:r>
            <a:endParaRPr/>
          </a:p>
        </p:txBody>
      </p:sp>
      <p:sp>
        <p:nvSpPr>
          <p:cNvPr id="135" name="Google Shape;135;p18"/>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sp>
        <p:nvSpPr>
          <p:cNvPr id="136" name="Google Shape;136;p18"/>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Kersten Prince</a:t>
            </a:r>
            <a:endParaRPr/>
          </a:p>
        </p:txBody>
      </p:sp>
      <p:pic>
        <p:nvPicPr>
          <p:cNvPr id="137" name="Google Shape;137;p18"/>
          <p:cNvPicPr preferRelativeResize="0"/>
          <p:nvPr/>
        </p:nvPicPr>
        <p:blipFill rotWithShape="1">
          <a:blip r:embed="rId3">
            <a:alphaModFix/>
          </a:blip>
          <a:srcRect/>
          <a:stretch/>
        </p:blipFill>
        <p:spPr>
          <a:xfrm>
            <a:off x="685800" y="2671648"/>
            <a:ext cx="5194100" cy="1418200"/>
          </a:xfrm>
          <a:prstGeom prst="rect">
            <a:avLst/>
          </a:prstGeom>
          <a:noFill/>
          <a:ln>
            <a:noFill/>
          </a:ln>
        </p:spPr>
      </p:pic>
    </p:spTree>
    <p:extLst>
      <p:ext uri="{BB962C8B-B14F-4D97-AF65-F5344CB8AC3E}">
        <p14:creationId xmlns:p14="http://schemas.microsoft.com/office/powerpoint/2010/main" val="1086788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9"/>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dk1"/>
              </a:buClr>
              <a:buSzPts val="1100"/>
              <a:buFont typeface="Arial"/>
              <a:buNone/>
            </a:pPr>
            <a:r>
              <a:rPr lang="en-US" dirty="0"/>
              <a:t>The Complication of Getting </a:t>
            </a:r>
            <a:br>
              <a:rPr lang="en-US" dirty="0"/>
            </a:br>
            <a:r>
              <a:rPr lang="en-US" dirty="0"/>
              <a:t>Copyright Permission</a:t>
            </a:r>
            <a:endParaRPr dirty="0"/>
          </a:p>
        </p:txBody>
      </p:sp>
      <p:sp>
        <p:nvSpPr>
          <p:cNvPr id="144" name="Google Shape;144;p19"/>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fontScale="92500"/>
          </a:bodyPr>
          <a:lstStyle/>
          <a:p>
            <a:pPr marL="205766" lvl="0" indent="-205766" algn="l" rtl="0">
              <a:lnSpc>
                <a:spcPct val="90000"/>
              </a:lnSpc>
              <a:spcBef>
                <a:spcPts val="1200"/>
              </a:spcBef>
              <a:spcAft>
                <a:spcPts val="0"/>
              </a:spcAft>
              <a:buSzPts val="1620"/>
              <a:buChar char="•"/>
            </a:pPr>
            <a:r>
              <a:rPr lang="en-US"/>
              <a:t>“These (image) license violations have the potential to result in up to €532.5 billion in damages daily.” - Copytrack</a:t>
            </a:r>
            <a:endParaRPr/>
          </a:p>
          <a:p>
            <a:pPr marL="205766" lvl="0" indent="-205766" algn="l" rtl="0">
              <a:lnSpc>
                <a:spcPct val="90000"/>
              </a:lnSpc>
              <a:spcBef>
                <a:spcPts val="1200"/>
              </a:spcBef>
              <a:spcAft>
                <a:spcPts val="0"/>
              </a:spcAft>
              <a:buSzPts val="1620"/>
              <a:buChar char="•"/>
            </a:pPr>
            <a:r>
              <a:rPr lang="en-US"/>
              <a:t>“Though copyright affixes to a work upon its creation, in the U.S., you can’t use the courts to enforce those rights until you register it. That will cost you $35 per registration and will take a good chunk of your time.” - Plagiarism Today, 2010</a:t>
            </a:r>
            <a:endParaRPr/>
          </a:p>
          <a:p>
            <a:pPr marL="0" lvl="0" indent="0" algn="l" rtl="0">
              <a:lnSpc>
                <a:spcPct val="90000"/>
              </a:lnSpc>
              <a:spcBef>
                <a:spcPts val="1200"/>
              </a:spcBef>
              <a:spcAft>
                <a:spcPts val="0"/>
              </a:spcAft>
              <a:buNone/>
            </a:pPr>
            <a:r>
              <a:rPr lang="en-US" sz="1600"/>
              <a:t>Picture from DIY Musician</a:t>
            </a:r>
            <a:endParaRPr sz="1600"/>
          </a:p>
          <a:p>
            <a:pPr marL="0" lvl="0" indent="0" algn="l" rtl="0">
              <a:lnSpc>
                <a:spcPct val="90000"/>
              </a:lnSpc>
              <a:spcBef>
                <a:spcPts val="1200"/>
              </a:spcBef>
              <a:spcAft>
                <a:spcPts val="0"/>
              </a:spcAft>
              <a:buNone/>
            </a:pPr>
            <a:endParaRPr/>
          </a:p>
        </p:txBody>
      </p:sp>
      <p:sp>
        <p:nvSpPr>
          <p:cNvPr id="145" name="Google Shape;145;p19"/>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2021 Keith A. Pray</a:t>
            </a:r>
            <a:endParaRPr/>
          </a:p>
        </p:txBody>
      </p:sp>
      <p:sp>
        <p:nvSpPr>
          <p:cNvPr id="146" name="Google Shape;146;p19"/>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sp>
        <p:nvSpPr>
          <p:cNvPr id="147" name="Google Shape;147;p19"/>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Kersten Prince</a:t>
            </a:r>
            <a:endParaRPr/>
          </a:p>
        </p:txBody>
      </p:sp>
      <p:pic>
        <p:nvPicPr>
          <p:cNvPr id="148" name="Google Shape;148;p19"/>
          <p:cNvPicPr preferRelativeResize="0"/>
          <p:nvPr/>
        </p:nvPicPr>
        <p:blipFill rotWithShape="1">
          <a:blip r:embed="rId3">
            <a:alphaModFix/>
          </a:blip>
          <a:srcRect l="5277" r="5277"/>
          <a:stretch/>
        </p:blipFill>
        <p:spPr>
          <a:xfrm>
            <a:off x="5716075" y="1060700"/>
            <a:ext cx="2742136" cy="3644650"/>
          </a:xfrm>
          <a:prstGeom prst="rect">
            <a:avLst/>
          </a:prstGeom>
          <a:noFill/>
          <a:ln>
            <a:noFill/>
          </a:ln>
        </p:spPr>
      </p:pic>
    </p:spTree>
    <p:extLst>
      <p:ext uri="{BB962C8B-B14F-4D97-AF65-F5344CB8AC3E}">
        <p14:creationId xmlns:p14="http://schemas.microsoft.com/office/powerpoint/2010/main" val="539384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0"/>
          <p:cNvSpPr txBox="1">
            <a:spLocks noGrp="1"/>
          </p:cNvSpPr>
          <p:nvPr>
            <p:ph type="title"/>
          </p:nvPr>
        </p:nvSpPr>
        <p:spPr>
          <a:xfrm>
            <a:off x="685800" y="21145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Turning a Blind Eye</a:t>
            </a:r>
            <a:endParaRPr/>
          </a:p>
        </p:txBody>
      </p:sp>
      <p:sp>
        <p:nvSpPr>
          <p:cNvPr id="155" name="Google Shape;155;p20"/>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2021 Keith A. Pray</a:t>
            </a:r>
            <a:endParaRPr/>
          </a:p>
        </p:txBody>
      </p:sp>
      <p:sp>
        <p:nvSpPr>
          <p:cNvPr id="156" name="Google Shape;156;p20"/>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sp>
        <p:nvSpPr>
          <p:cNvPr id="157" name="Google Shape;157;p20"/>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Kersten Prince</a:t>
            </a:r>
            <a:endParaRPr/>
          </a:p>
        </p:txBody>
      </p:sp>
    </p:spTree>
    <p:extLst>
      <p:ext uri="{BB962C8B-B14F-4D97-AF65-F5344CB8AC3E}">
        <p14:creationId xmlns:p14="http://schemas.microsoft.com/office/powerpoint/2010/main" val="2418397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1"/>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Have you ever done one of these?</a:t>
            </a:r>
            <a:endParaRPr/>
          </a:p>
        </p:txBody>
      </p:sp>
      <p:sp>
        <p:nvSpPr>
          <p:cNvPr id="164" name="Google Shape;164;p21"/>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lnSpcReduction="10000"/>
          </a:bodyPr>
          <a:lstStyle/>
          <a:p>
            <a:pPr marL="205766" lvl="0" indent="-205766" algn="l" rtl="0">
              <a:lnSpc>
                <a:spcPct val="90000"/>
              </a:lnSpc>
              <a:spcBef>
                <a:spcPts val="1200"/>
              </a:spcBef>
              <a:spcAft>
                <a:spcPts val="0"/>
              </a:spcAft>
              <a:buSzPts val="1620"/>
              <a:buChar char="•"/>
            </a:pPr>
            <a:r>
              <a:rPr lang="en-US"/>
              <a:t>Website for downloading music, movies, shows, etc for free</a:t>
            </a:r>
            <a:endParaRPr/>
          </a:p>
          <a:p>
            <a:pPr marL="205766" lvl="0" indent="-205766" algn="l" rtl="0">
              <a:lnSpc>
                <a:spcPct val="90000"/>
              </a:lnSpc>
              <a:spcBef>
                <a:spcPts val="1200"/>
              </a:spcBef>
              <a:spcAft>
                <a:spcPts val="0"/>
              </a:spcAft>
              <a:buSzPts val="1620"/>
              <a:buChar char="•"/>
            </a:pPr>
            <a:r>
              <a:rPr lang="en-US"/>
              <a:t>Used a gif about from a movie or show to react to something</a:t>
            </a:r>
            <a:endParaRPr/>
          </a:p>
          <a:p>
            <a:pPr marL="205766" lvl="0" indent="-205766" algn="l" rtl="0">
              <a:lnSpc>
                <a:spcPct val="90000"/>
              </a:lnSpc>
              <a:spcBef>
                <a:spcPts val="1200"/>
              </a:spcBef>
              <a:spcAft>
                <a:spcPts val="0"/>
              </a:spcAft>
              <a:buSzPts val="1620"/>
              <a:buChar char="•"/>
            </a:pPr>
            <a:r>
              <a:rPr lang="en-US"/>
              <a:t>Sent a screencap of a movie or show.</a:t>
            </a:r>
            <a:endParaRPr/>
          </a:p>
          <a:p>
            <a:pPr marL="0" lvl="0" indent="0" algn="l" rtl="0">
              <a:lnSpc>
                <a:spcPct val="90000"/>
              </a:lnSpc>
              <a:spcBef>
                <a:spcPts val="1200"/>
              </a:spcBef>
              <a:spcAft>
                <a:spcPts val="0"/>
              </a:spcAft>
              <a:buNone/>
            </a:pPr>
            <a:r>
              <a:rPr lang="en-US"/>
              <a:t>“Two studies from IMGembed and Copytrack show that of the 3 billion images shared on the internet daily, around 85 percent are used without a valid license.” (Copytrack)</a:t>
            </a:r>
            <a:endParaRPr/>
          </a:p>
        </p:txBody>
      </p:sp>
      <p:sp>
        <p:nvSpPr>
          <p:cNvPr id="165" name="Google Shape;165;p21"/>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2021 Keith A. Pray</a:t>
            </a:r>
            <a:endParaRPr/>
          </a:p>
        </p:txBody>
      </p:sp>
      <p:sp>
        <p:nvSpPr>
          <p:cNvPr id="166" name="Google Shape;166;p21"/>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sp>
        <p:nvSpPr>
          <p:cNvPr id="167" name="Google Shape;167;p21"/>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Kersten Prince</a:t>
            </a:r>
            <a:endParaRPr/>
          </a:p>
        </p:txBody>
      </p:sp>
      <p:pic>
        <p:nvPicPr>
          <p:cNvPr id="168" name="Google Shape;168;p21"/>
          <p:cNvPicPr preferRelativeResize="0"/>
          <p:nvPr/>
        </p:nvPicPr>
        <p:blipFill>
          <a:blip r:embed="rId3">
            <a:alphaModFix/>
          </a:blip>
          <a:stretch>
            <a:fillRect/>
          </a:stretch>
        </p:blipFill>
        <p:spPr>
          <a:xfrm>
            <a:off x="4705225" y="1320925"/>
            <a:ext cx="4176358" cy="3416047"/>
          </a:xfrm>
          <a:prstGeom prst="rect">
            <a:avLst/>
          </a:prstGeom>
          <a:noFill/>
          <a:ln>
            <a:noFill/>
          </a:ln>
        </p:spPr>
      </p:pic>
    </p:spTree>
    <p:extLst>
      <p:ext uri="{BB962C8B-B14F-4D97-AF65-F5344CB8AC3E}">
        <p14:creationId xmlns:p14="http://schemas.microsoft.com/office/powerpoint/2010/main" val="3259510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2"/>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Recommended Resources For Further Learning</a:t>
            </a:r>
            <a:endParaRPr/>
          </a:p>
        </p:txBody>
      </p:sp>
      <p:sp>
        <p:nvSpPr>
          <p:cNvPr id="175" name="Google Shape;175;p22"/>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0"/>
              </a:spcBef>
              <a:spcAft>
                <a:spcPts val="0"/>
              </a:spcAft>
              <a:buSzPts val="1620"/>
              <a:buChar char="•"/>
            </a:pPr>
            <a:r>
              <a:rPr lang="en-US"/>
              <a:t>YouTube's Copyright System Isn't Broken. The World's Is.</a:t>
            </a:r>
            <a:endParaRPr/>
          </a:p>
          <a:p>
            <a:pPr marL="411534" lvl="1" indent="-205766" algn="l" rtl="0">
              <a:lnSpc>
                <a:spcPct val="90000"/>
              </a:lnSpc>
              <a:spcBef>
                <a:spcPts val="0"/>
              </a:spcBef>
              <a:spcAft>
                <a:spcPts val="0"/>
              </a:spcAft>
              <a:buSzPts val="1350"/>
              <a:buChar char="–"/>
            </a:pPr>
            <a:r>
              <a:rPr lang="en-US" u="sng">
                <a:solidFill>
                  <a:schemeClr val="hlink"/>
                </a:solidFill>
                <a:hlinkClick r:id="rId3"/>
              </a:rPr>
              <a:t>https://www.youtube.com/watch?v=1Jwo5qc78QU&amp;t=1849s</a:t>
            </a:r>
            <a:r>
              <a:rPr lang="en-US"/>
              <a:t> </a:t>
            </a:r>
            <a:endParaRPr/>
          </a:p>
          <a:p>
            <a:pPr marL="411534" lvl="1" indent="-205766" algn="l" rtl="0">
              <a:lnSpc>
                <a:spcPct val="90000"/>
              </a:lnSpc>
              <a:spcBef>
                <a:spcPts val="0"/>
              </a:spcBef>
              <a:spcAft>
                <a:spcPts val="0"/>
              </a:spcAft>
              <a:buSzPts val="1350"/>
              <a:buChar char="–"/>
            </a:pPr>
            <a:r>
              <a:rPr lang="en-US"/>
              <a:t>42 minute video detailing in depth how Youtube and present day law copyright works in layman’s terms</a:t>
            </a:r>
            <a:endParaRPr/>
          </a:p>
          <a:p>
            <a:pPr marL="205766" lvl="0" indent="-205766" algn="l" rtl="0">
              <a:lnSpc>
                <a:spcPct val="90000"/>
              </a:lnSpc>
              <a:spcBef>
                <a:spcPts val="0"/>
              </a:spcBef>
              <a:spcAft>
                <a:spcPts val="0"/>
              </a:spcAft>
              <a:buSzPts val="1620"/>
              <a:buChar char="•"/>
            </a:pPr>
            <a:r>
              <a:rPr lang="en-US"/>
              <a:t>References</a:t>
            </a:r>
            <a:endParaRPr/>
          </a:p>
        </p:txBody>
      </p:sp>
      <p:sp>
        <p:nvSpPr>
          <p:cNvPr id="176" name="Google Shape;176;p22"/>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2021 Keith A. Pray</a:t>
            </a:r>
            <a:endParaRPr/>
          </a:p>
        </p:txBody>
      </p:sp>
      <p:sp>
        <p:nvSpPr>
          <p:cNvPr id="177" name="Google Shape;177;p22"/>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sp>
        <p:nvSpPr>
          <p:cNvPr id="178" name="Google Shape;178;p22"/>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dirty="0">
                <a:solidFill>
                  <a:schemeClr val="lt1"/>
                </a:solidFill>
                <a:latin typeface="Cambria"/>
                <a:ea typeface="Cambria"/>
                <a:cs typeface="Cambria"/>
                <a:sym typeface="Cambria"/>
              </a:rPr>
              <a:t>Kersten Prince</a:t>
            </a:r>
            <a:endParaRPr dirty="0"/>
          </a:p>
        </p:txBody>
      </p:sp>
      <p:pic>
        <p:nvPicPr>
          <p:cNvPr id="179" name="Google Shape;179;p22"/>
          <p:cNvPicPr preferRelativeResize="0"/>
          <p:nvPr/>
        </p:nvPicPr>
        <p:blipFill>
          <a:blip r:embed="rId4">
            <a:alphaModFix/>
          </a:blip>
          <a:stretch>
            <a:fillRect/>
          </a:stretch>
        </p:blipFill>
        <p:spPr>
          <a:xfrm>
            <a:off x="4724400" y="1978813"/>
            <a:ext cx="3733802" cy="2100263"/>
          </a:xfrm>
          <a:prstGeom prst="rect">
            <a:avLst/>
          </a:prstGeom>
          <a:noFill/>
          <a:ln>
            <a:noFill/>
          </a:ln>
        </p:spPr>
      </p:pic>
    </p:spTree>
    <p:extLst>
      <p:ext uri="{BB962C8B-B14F-4D97-AF65-F5344CB8AC3E}">
        <p14:creationId xmlns:p14="http://schemas.microsoft.com/office/powerpoint/2010/main" val="2160766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3"/>
          <p:cNvSpPr txBox="1">
            <a:spLocks noGrp="1"/>
          </p:cNvSpPr>
          <p:nvPr>
            <p:ph type="body" idx="1"/>
          </p:nvPr>
        </p:nvSpPr>
        <p:spPr>
          <a:xfrm>
            <a:off x="685800" y="1352550"/>
            <a:ext cx="7772400" cy="33528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SzPct val="90000"/>
              <a:buNone/>
            </a:pPr>
            <a:r>
              <a:rPr lang="en-US"/>
              <a:t>[1] Google, The difference between copyright takedowns and Content ID claims (Google) </a:t>
            </a:r>
            <a:r>
              <a:rPr lang="en-US" u="sng">
                <a:solidFill>
                  <a:schemeClr val="hlink"/>
                </a:solidFill>
                <a:hlinkClick r:id="rId3"/>
              </a:rPr>
              <a:t>https://support.google.com/youtube/answer/7002106?hl=en</a:t>
            </a:r>
            <a:r>
              <a:rPr lang="en-US"/>
              <a:t> (4/7/2021)</a:t>
            </a:r>
            <a:endParaRPr/>
          </a:p>
          <a:p>
            <a:pPr marL="0" lvl="0" indent="0" algn="l" rtl="0">
              <a:lnSpc>
                <a:spcPct val="90000"/>
              </a:lnSpc>
              <a:spcBef>
                <a:spcPts val="1200"/>
              </a:spcBef>
              <a:spcAft>
                <a:spcPts val="0"/>
              </a:spcAft>
              <a:buSzPct val="90000"/>
              <a:buNone/>
            </a:pPr>
            <a:r>
              <a:rPr lang="en-US"/>
              <a:t>[2] Stassen, Murray, Twitch Music Copyright Headache Gets Worse As ‘thousands’ Of Videos Get Deleted Over Infringement Notices (Music Business Worldwide, October 21, 2020) </a:t>
            </a:r>
            <a:r>
              <a:rPr lang="en-US" u="sng">
                <a:solidFill>
                  <a:schemeClr val="hlink"/>
                </a:solidFill>
                <a:hlinkClick r:id="rId4"/>
              </a:rPr>
              <a:t>https://www.musicbusinessworldwide.com/twitch-copyright-headache-gets-worse-as-thousands-of-videos-get-deleted-over-infringement-notices/</a:t>
            </a:r>
            <a:r>
              <a:rPr lang="en-US"/>
              <a:t> (4/7/2021)</a:t>
            </a:r>
            <a:endParaRPr/>
          </a:p>
          <a:p>
            <a:pPr marL="0" lvl="0" indent="0" algn="l" rtl="0">
              <a:lnSpc>
                <a:spcPct val="90000"/>
              </a:lnSpc>
              <a:spcBef>
                <a:spcPts val="1200"/>
              </a:spcBef>
              <a:spcAft>
                <a:spcPts val="0"/>
              </a:spcAft>
              <a:buSzPct val="90000"/>
              <a:buNone/>
            </a:pPr>
            <a:r>
              <a:rPr lang="en-US"/>
              <a:t>[3] King, Ashley, TikTok Received 10,625 Copyright Takedown Notices In the First Six Months of 2020 (Digital Music News, September 22, 2020) </a:t>
            </a:r>
            <a:r>
              <a:rPr lang="en-US" u="sng">
                <a:solidFill>
                  <a:schemeClr val="hlink"/>
                </a:solidFill>
                <a:hlinkClick r:id="rId5"/>
              </a:rPr>
              <a:t>https://www.digitalmusicnews.com/2020/09/22/tiktok-transparency-report-2020/</a:t>
            </a:r>
            <a:r>
              <a:rPr lang="en-US"/>
              <a:t> (4/8/2021)</a:t>
            </a:r>
            <a:endParaRPr/>
          </a:p>
          <a:p>
            <a:pPr marL="0" lvl="0" indent="0" algn="l" rtl="0">
              <a:lnSpc>
                <a:spcPct val="90000"/>
              </a:lnSpc>
              <a:spcBef>
                <a:spcPts val="1200"/>
              </a:spcBef>
              <a:spcAft>
                <a:spcPts val="0"/>
              </a:spcAft>
              <a:buSzPct val="90000"/>
              <a:buNone/>
            </a:pPr>
            <a:r>
              <a:rPr lang="en-US"/>
              <a:t>[4] Gabriel, Brian, Internet Creators Are Pressuring Youtube To Respect Fair Use Laws, (Cartoon Brew, February 23, 2016) </a:t>
            </a:r>
            <a:r>
              <a:rPr lang="en-US" u="sng">
                <a:solidFill>
                  <a:schemeClr val="hlink"/>
                </a:solidFill>
                <a:hlinkClick r:id="rId6"/>
              </a:rPr>
              <a:t>https://www.cartoonbrew.com/law/internet-creators-pressuring-youtube-respect-fair-use-laws-137274.html</a:t>
            </a:r>
            <a:r>
              <a:rPr lang="en-US"/>
              <a:t> (4/7/2021)</a:t>
            </a:r>
            <a:endParaRPr/>
          </a:p>
          <a:p>
            <a:pPr marL="0" lvl="0" indent="0" algn="l" rtl="0">
              <a:lnSpc>
                <a:spcPct val="90000"/>
              </a:lnSpc>
              <a:spcBef>
                <a:spcPts val="1200"/>
              </a:spcBef>
              <a:spcAft>
                <a:spcPts val="0"/>
              </a:spcAft>
              <a:buSzPct val="90000"/>
              <a:buNone/>
            </a:pPr>
            <a:r>
              <a:rPr lang="en-US"/>
              <a:t>[5] Matthew, Terry, YouTuber Receives 400 Copyright Claims Before Lunch, (5 Magazine, May 19, 2019) </a:t>
            </a:r>
            <a:r>
              <a:rPr lang="en-US" u="sng">
                <a:solidFill>
                  <a:schemeClr val="hlink"/>
                </a:solidFill>
                <a:hlinkClick r:id="rId7"/>
              </a:rPr>
              <a:t>https://5mag.net/news/mumbo-jumbo-youtube-copyright-warner-chappell/#:~:text=Worse%2C%20Mumbo%20Jumbo%20%E2%80%93%20who%20has,isn't%20your%20money.%E2%80%9D</a:t>
            </a:r>
            <a:r>
              <a:rPr lang="en-US"/>
              <a:t> (4/8/2021)</a:t>
            </a:r>
            <a:endParaRPr/>
          </a:p>
        </p:txBody>
      </p:sp>
      <p:sp>
        <p:nvSpPr>
          <p:cNvPr id="185" name="Google Shape;185;p2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REFERENCES </a:t>
            </a:r>
            <a:endParaRPr/>
          </a:p>
        </p:txBody>
      </p:sp>
      <p:sp>
        <p:nvSpPr>
          <p:cNvPr id="186" name="Google Shape;186;p23"/>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2021 Keith A. Pray</a:t>
            </a:r>
            <a:endParaRPr/>
          </a:p>
        </p:txBody>
      </p:sp>
      <p:sp>
        <p:nvSpPr>
          <p:cNvPr id="187" name="Google Shape;187;p23"/>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sp>
        <p:nvSpPr>
          <p:cNvPr id="188" name="Google Shape;188;p23"/>
          <p:cNvSpPr txBox="1"/>
          <p:nvPr/>
        </p:nvSpPr>
        <p:spPr>
          <a:xfrm>
            <a:off x="6847114" y="372337"/>
            <a:ext cx="2179682" cy="307736"/>
          </a:xfrm>
          <a:prstGeom prst="rect">
            <a:avLst/>
          </a:prstGeom>
          <a:noFill/>
          <a:ln>
            <a:noFill/>
          </a:ln>
        </p:spPr>
        <p:txBody>
          <a:bodyPr spcFirstLastPara="1" wrap="square" lIns="91425" tIns="45700" rIns="91425" bIns="45700" anchor="t" anchorCtr="0">
            <a:spAutoFit/>
          </a:bodyPr>
          <a:lstStyle/>
          <a:p>
            <a:pPr lvl="0" algn="r"/>
            <a:r>
              <a:rPr lang="en-US" sz="1400" dirty="0">
                <a:solidFill>
                  <a:schemeClr val="lt1"/>
                </a:solidFill>
                <a:ea typeface="Cambria"/>
                <a:cs typeface="Cambria"/>
                <a:sym typeface="Cambria"/>
              </a:rPr>
              <a:t>Kersten Prince</a:t>
            </a:r>
            <a:endParaRPr lang="en-US" sz="1400" dirty="0"/>
          </a:p>
        </p:txBody>
      </p:sp>
    </p:spTree>
    <p:extLst>
      <p:ext uri="{BB962C8B-B14F-4D97-AF65-F5344CB8AC3E}">
        <p14:creationId xmlns:p14="http://schemas.microsoft.com/office/powerpoint/2010/main" val="25023767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4"/>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REFERENCES </a:t>
            </a:r>
            <a:endParaRPr/>
          </a:p>
        </p:txBody>
      </p:sp>
      <p:sp>
        <p:nvSpPr>
          <p:cNvPr id="194" name="Google Shape;194;p24"/>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2021 Keith A. Pray</a:t>
            </a:r>
            <a:endParaRPr/>
          </a:p>
        </p:txBody>
      </p:sp>
      <p:sp>
        <p:nvSpPr>
          <p:cNvPr id="195" name="Google Shape;195;p24"/>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sp>
        <p:nvSpPr>
          <p:cNvPr id="196" name="Google Shape;196;p24"/>
          <p:cNvSpPr txBox="1"/>
          <p:nvPr/>
        </p:nvSpPr>
        <p:spPr>
          <a:xfrm>
            <a:off x="6847114" y="372337"/>
            <a:ext cx="2179800" cy="307736"/>
          </a:xfrm>
          <a:prstGeom prst="rect">
            <a:avLst/>
          </a:prstGeom>
          <a:noFill/>
          <a:ln>
            <a:noFill/>
          </a:ln>
        </p:spPr>
        <p:txBody>
          <a:bodyPr spcFirstLastPara="1" wrap="square" lIns="91425" tIns="45700" rIns="91425" bIns="45700" anchor="t" anchorCtr="0">
            <a:spAutoFit/>
          </a:bodyPr>
          <a:lstStyle/>
          <a:p>
            <a:pPr lvl="0" algn="r"/>
            <a:r>
              <a:rPr lang="en-US" sz="1400" dirty="0">
                <a:solidFill>
                  <a:schemeClr val="lt1"/>
                </a:solidFill>
                <a:ea typeface="Cambria"/>
                <a:cs typeface="Cambria"/>
                <a:sym typeface="Cambria"/>
              </a:rPr>
              <a:t>Kersten Prince</a:t>
            </a:r>
            <a:endParaRPr lang="en-US" sz="1400" dirty="0"/>
          </a:p>
        </p:txBody>
      </p:sp>
      <p:sp>
        <p:nvSpPr>
          <p:cNvPr id="197" name="Google Shape;197;p24"/>
          <p:cNvSpPr txBox="1">
            <a:spLocks noGrp="1"/>
          </p:cNvSpPr>
          <p:nvPr>
            <p:ph type="body" idx="1"/>
          </p:nvPr>
        </p:nvSpPr>
        <p:spPr>
          <a:xfrm>
            <a:off x="685800" y="1460375"/>
            <a:ext cx="7772400" cy="33528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SzPct val="90000"/>
              <a:buNone/>
            </a:pPr>
            <a:r>
              <a:rPr lang="en-US"/>
              <a:t>[6] Parthsarthy, Shwetang, Corpse Husband Urges Artists to Refrain From Claiming Content Using Their Music (Essentially Sports, March 16, 2021) </a:t>
            </a:r>
            <a:r>
              <a:rPr lang="en-US" u="sng">
                <a:solidFill>
                  <a:schemeClr val="hlink"/>
                </a:solidFill>
                <a:hlinkClick r:id="rId3"/>
              </a:rPr>
              <a:t>https://www.essentiallysports.com/corpse-husband-urges-artists-to-refrain-from-claiming-content-using-their-music-news-esports/</a:t>
            </a:r>
            <a:r>
              <a:rPr lang="en-US"/>
              <a:t> (4/6/2021)</a:t>
            </a:r>
            <a:endParaRPr/>
          </a:p>
          <a:p>
            <a:pPr marL="0" lvl="0" indent="0" algn="l" rtl="0">
              <a:lnSpc>
                <a:spcPct val="90000"/>
              </a:lnSpc>
              <a:spcBef>
                <a:spcPts val="0"/>
              </a:spcBef>
              <a:spcAft>
                <a:spcPts val="0"/>
              </a:spcAft>
              <a:buSzPct val="52380"/>
              <a:buNone/>
            </a:pPr>
            <a:r>
              <a:rPr lang="en-US"/>
              <a:t> </a:t>
            </a:r>
            <a:endParaRPr/>
          </a:p>
          <a:p>
            <a:pPr marL="0" lvl="0" indent="0" algn="l" rtl="0">
              <a:lnSpc>
                <a:spcPct val="90000"/>
              </a:lnSpc>
              <a:spcBef>
                <a:spcPts val="0"/>
              </a:spcBef>
              <a:spcAft>
                <a:spcPts val="0"/>
              </a:spcAft>
              <a:buSzPct val="52380"/>
              <a:buNone/>
            </a:pPr>
            <a:r>
              <a:rPr lang="en-US"/>
              <a:t>[7] Bailey, Jonathan, 5 Ways Copyright is Screwing Smaller Creators, (Plagiarism Today, October 20, 2010) </a:t>
            </a:r>
            <a:r>
              <a:rPr lang="en-US" u="sng">
                <a:solidFill>
                  <a:schemeClr val="hlink"/>
                </a:solidFill>
                <a:hlinkClick r:id="rId4"/>
              </a:rPr>
              <a:t>https://www.plagiarismtoday.com/2010/10/20/5-ways-copyright-is-screwing-smaller-creators/</a:t>
            </a:r>
            <a:r>
              <a:rPr lang="en-US"/>
              <a:t> (4/7/2021)</a:t>
            </a:r>
            <a:endParaRPr/>
          </a:p>
          <a:p>
            <a:pPr marL="0" lvl="0" indent="0" algn="l" rtl="0">
              <a:lnSpc>
                <a:spcPct val="90000"/>
              </a:lnSpc>
              <a:spcBef>
                <a:spcPts val="1200"/>
              </a:spcBef>
              <a:spcAft>
                <a:spcPts val="0"/>
              </a:spcAft>
              <a:buSzPct val="90000"/>
              <a:buNone/>
            </a:pPr>
            <a:r>
              <a:rPr lang="en-US"/>
              <a:t>[8] Rob Ciampa, Theresa Moore, John Carucci, Stan Muller, Adam Wescott, 10 Things to Know About Copyright and YouTube, (Dummies) </a:t>
            </a:r>
            <a:r>
              <a:rPr lang="en-US" u="sng">
                <a:solidFill>
                  <a:schemeClr val="hlink"/>
                </a:solidFill>
                <a:hlinkClick r:id="rId5"/>
              </a:rPr>
              <a:t>https://www.dummies.com/business/marketing/social-media-marketing/10-things-to-know-about-copyright-and-youtube/</a:t>
            </a:r>
            <a:r>
              <a:rPr lang="en-US"/>
              <a:t> (4/6/2021)</a:t>
            </a:r>
            <a:endParaRPr/>
          </a:p>
          <a:p>
            <a:pPr marL="0" lvl="0" indent="0" algn="l" rtl="0">
              <a:lnSpc>
                <a:spcPct val="90000"/>
              </a:lnSpc>
              <a:spcBef>
                <a:spcPts val="1200"/>
              </a:spcBef>
              <a:spcAft>
                <a:spcPts val="0"/>
              </a:spcAft>
              <a:buSzPct val="90000"/>
              <a:buNone/>
            </a:pPr>
            <a:r>
              <a:rPr lang="en-US"/>
              <a:t>[9] Franklin Graves and Michael Lee, The Law of YouTubers: The Next Generation of Creators and the Legal Issues They Face, (The American Bar Association, May/June 2017) </a:t>
            </a:r>
            <a:r>
              <a:rPr lang="en-US" u="sng">
                <a:solidFill>
                  <a:schemeClr val="hlink"/>
                </a:solidFill>
                <a:hlinkClick r:id="rId6"/>
              </a:rPr>
              <a:t>https://www.americanbar.org/groups/intellectual_property_law/publications/landslide/2016-17/may-june/law-youtubers-next-generation-creators-legal-issues-they-face/</a:t>
            </a:r>
            <a:r>
              <a:rPr lang="en-US"/>
              <a:t> (4/6/2021)</a:t>
            </a:r>
            <a:endParaRPr/>
          </a:p>
          <a:p>
            <a:pPr marL="0" lvl="0" indent="0" algn="l" rtl="0">
              <a:lnSpc>
                <a:spcPct val="90000"/>
              </a:lnSpc>
              <a:spcBef>
                <a:spcPts val="1200"/>
              </a:spcBef>
              <a:spcAft>
                <a:spcPts val="0"/>
              </a:spcAft>
              <a:buSzPct val="90000"/>
              <a:buNone/>
            </a:pPr>
            <a:r>
              <a:rPr lang="en-US"/>
              <a:t>[10] Copytrack GmbH, Copytrack Global Infringement Report 2019, (Copytrack GmbH, 2019) </a:t>
            </a:r>
            <a:r>
              <a:rPr lang="en-US" u="sng">
                <a:solidFill>
                  <a:schemeClr val="hlink"/>
                </a:solidFill>
                <a:hlinkClick r:id="rId7"/>
              </a:rPr>
              <a:t>https://www.copytrack.com/wp-content/uploads/2019/04/190328_Global_Infringement_Report_2019_EN_Online.pdf</a:t>
            </a:r>
            <a:r>
              <a:rPr lang="en-US"/>
              <a:t> (4/8/2021)</a:t>
            </a:r>
            <a:endParaRPr/>
          </a:p>
        </p:txBody>
      </p:sp>
    </p:spTree>
    <p:extLst>
      <p:ext uri="{BB962C8B-B14F-4D97-AF65-F5344CB8AC3E}">
        <p14:creationId xmlns:p14="http://schemas.microsoft.com/office/powerpoint/2010/main" val="3688760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Ethical Dilemmas in piracy</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Alex Bolduc</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2021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49</a:t>
            </a:fld>
            <a:endParaRPr lang="en-US"/>
          </a:p>
        </p:txBody>
      </p:sp>
    </p:spTree>
    <p:extLst>
      <p:ext uri="{BB962C8B-B14F-4D97-AF65-F5344CB8AC3E}">
        <p14:creationId xmlns:p14="http://schemas.microsoft.com/office/powerpoint/2010/main" val="219474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3" name="Content Placeholder 2"/>
          <p:cNvSpPr>
            <a:spLocks noGrp="1"/>
          </p:cNvSpPr>
          <p:nvPr>
            <p:ph sz="half" idx="1"/>
          </p:nvPr>
        </p:nvSpPr>
        <p:spPr/>
        <p:txBody>
          <a:bodyPr>
            <a:normAutofit/>
          </a:bodyPr>
          <a:lstStyle/>
          <a:p>
            <a:pPr marL="457200" indent="-457200">
              <a:buFont typeface="+mj-lt"/>
              <a:buAutoNum type="arabicPeriod"/>
            </a:pPr>
            <a:r>
              <a:rPr lang="en-US" dirty="0"/>
              <a:t>Trademark</a:t>
            </a:r>
          </a:p>
          <a:p>
            <a:pPr marL="457200" indent="-457200">
              <a:buFont typeface="+mj-lt"/>
              <a:buAutoNum type="arabicPeriod"/>
            </a:pPr>
            <a:r>
              <a:rPr lang="en-US" dirty="0"/>
              <a:t>Copyright</a:t>
            </a:r>
          </a:p>
          <a:p>
            <a:pPr marL="457200" indent="-457200">
              <a:buFont typeface="+mj-lt"/>
              <a:buAutoNum type="arabicPeriod"/>
            </a:pPr>
            <a:r>
              <a:rPr lang="en-US" dirty="0"/>
              <a:t>Patent</a:t>
            </a:r>
          </a:p>
          <a:p>
            <a:pPr marL="457200" indent="-457200">
              <a:buFont typeface="+mj-lt"/>
              <a:buAutoNum type="arabicPeriod"/>
            </a:pPr>
            <a:r>
              <a:rPr lang="en-US" dirty="0"/>
              <a:t>Trade Secret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endParaRPr lang="en-US" dirty="0"/>
          </a:p>
          <a:p>
            <a:pPr marL="342900" indent="-342900">
              <a:buFont typeface="+mj-lt"/>
              <a:buAutoNum type="alphaUcPeriod"/>
            </a:pPr>
            <a:r>
              <a:rPr lang="en-US" dirty="0"/>
              <a:t>What qualifications have to be met?</a:t>
            </a:r>
          </a:p>
          <a:p>
            <a:pPr lvl="1"/>
            <a:endParaRPr lang="en-US" dirty="0"/>
          </a:p>
          <a:p>
            <a:pPr marL="342900" indent="-342900">
              <a:buFont typeface="+mj-lt"/>
              <a:buAutoNum type="alphaUcPeriod"/>
            </a:pPr>
            <a:r>
              <a:rPr lang="en-US" dirty="0"/>
              <a:t>How long does protection last?</a:t>
            </a:r>
          </a:p>
          <a:p>
            <a:pPr lvl="1"/>
            <a:endParaRPr lang="en-US" dirty="0"/>
          </a:p>
          <a:p>
            <a:pPr marL="342900" indent="-342900">
              <a:buFont typeface="+mj-lt"/>
              <a:buAutoNum type="alphaUcPeriod"/>
            </a:pPr>
            <a:r>
              <a:rPr lang="en-US" dirty="0"/>
              <a:t>Give a 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32622482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 – Piracy is Illegal</a:t>
            </a:r>
          </a:p>
        </p:txBody>
      </p:sp>
      <p:sp>
        <p:nvSpPr>
          <p:cNvPr id="3" name="Content Placeholder 2"/>
          <p:cNvSpPr>
            <a:spLocks noGrp="1"/>
          </p:cNvSpPr>
          <p:nvPr>
            <p:ph sz="half" idx="1"/>
          </p:nvPr>
        </p:nvSpPr>
        <p:spPr/>
        <p:txBody>
          <a:bodyPr/>
          <a:lstStyle/>
          <a:p>
            <a:r>
              <a:rPr lang="en-US" dirty="0"/>
              <a:t>In the US piracy is illegal</a:t>
            </a:r>
          </a:p>
          <a:p>
            <a:r>
              <a:rPr lang="en-US" dirty="0"/>
              <a:t>Please acquire all copyrighted goods legally.</a:t>
            </a:r>
          </a:p>
          <a:p>
            <a:r>
              <a:rPr lang="en-US" dirty="0"/>
              <a:t>I take no responsibility for any actions that come from this presentation</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Alex Bolduc</a:t>
            </a:r>
            <a:endParaRPr lang="en-US" sz="1400" dirty="0">
              <a:solidFill>
                <a:schemeClr val="tx1"/>
              </a:solidFill>
              <a:latin typeface="+mj-lt"/>
            </a:endParaRPr>
          </a:p>
        </p:txBody>
      </p:sp>
      <p:pic>
        <p:nvPicPr>
          <p:cNvPr id="10" name="Picture 9" descr="Text&#10;&#10;Description automatically generated">
            <a:extLst>
              <a:ext uri="{FF2B5EF4-FFF2-40B4-BE49-F238E27FC236}">
                <a16:creationId xmlns:a16="http://schemas.microsoft.com/office/drawing/2014/main" id="{1B31FBE3-A9B5-4845-839F-5BE796598E53}"/>
              </a:ext>
            </a:extLst>
          </p:cNvPr>
          <p:cNvPicPr>
            <a:picLocks noChangeAspect="1"/>
          </p:cNvPicPr>
          <p:nvPr/>
        </p:nvPicPr>
        <p:blipFill>
          <a:blip r:embed="rId3"/>
          <a:stretch>
            <a:fillRect/>
          </a:stretch>
        </p:blipFill>
        <p:spPr>
          <a:xfrm>
            <a:off x="4720098" y="1352551"/>
            <a:ext cx="3738101" cy="2102682"/>
          </a:xfrm>
          <a:prstGeom prst="rect">
            <a:avLst/>
          </a:prstGeom>
        </p:spPr>
      </p:pic>
      <p:sp>
        <p:nvSpPr>
          <p:cNvPr id="14" name="Content Placeholder 13">
            <a:extLst>
              <a:ext uri="{FF2B5EF4-FFF2-40B4-BE49-F238E27FC236}">
                <a16:creationId xmlns:a16="http://schemas.microsoft.com/office/drawing/2014/main" id="{9D74BD10-3537-4AC4-A6AC-A401F129BBAB}"/>
              </a:ext>
            </a:extLst>
          </p:cNvPr>
          <p:cNvSpPr>
            <a:spLocks noGrp="1"/>
          </p:cNvSpPr>
          <p:nvPr>
            <p:ph sz="half" idx="2"/>
          </p:nvPr>
        </p:nvSpPr>
        <p:spPr>
          <a:xfrm>
            <a:off x="4724400" y="3455233"/>
            <a:ext cx="3733800" cy="1250118"/>
          </a:xfrm>
        </p:spPr>
        <p:txBody>
          <a:bodyPr/>
          <a:lstStyle/>
          <a:p>
            <a:r>
              <a:rPr lang="en-US" dirty="0"/>
              <a:t>Figure 1: Screenshot from an  anti-piracy commercial</a:t>
            </a:r>
          </a:p>
        </p:txBody>
      </p:sp>
    </p:spTree>
    <p:extLst>
      <p:ext uri="{BB962C8B-B14F-4D97-AF65-F5344CB8AC3E}">
        <p14:creationId xmlns:p14="http://schemas.microsoft.com/office/powerpoint/2010/main" val="28502156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Dip and rise in piracy</a:t>
            </a:r>
          </a:p>
        </p:txBody>
      </p:sp>
      <p:sp>
        <p:nvSpPr>
          <p:cNvPr id="3" name="Content Placeholder 2"/>
          <p:cNvSpPr>
            <a:spLocks noGrp="1"/>
          </p:cNvSpPr>
          <p:nvPr>
            <p:ph sz="half" idx="1"/>
          </p:nvPr>
        </p:nvSpPr>
        <p:spPr/>
        <p:txBody>
          <a:bodyPr>
            <a:normAutofit/>
          </a:bodyPr>
          <a:lstStyle/>
          <a:p>
            <a:r>
              <a:rPr lang="en-US" dirty="0"/>
              <a:t>Piracy had been steadily decreasing in recent years [1]</a:t>
            </a:r>
          </a:p>
          <a:p>
            <a:r>
              <a:rPr lang="en-US" dirty="0"/>
              <a:t>Streaming services splitting up by network</a:t>
            </a:r>
          </a:p>
          <a:p>
            <a:r>
              <a:rPr lang="en-US" dirty="0"/>
              <a:t>Piracy becoming an attractive alternative [2]</a:t>
            </a:r>
          </a:p>
        </p:txBody>
      </p:sp>
      <p:sp>
        <p:nvSpPr>
          <p:cNvPr id="4" name="Content Placeholder 3"/>
          <p:cNvSpPr>
            <a:spLocks noGrp="1"/>
          </p:cNvSpPr>
          <p:nvPr>
            <p:ph sz="half" idx="2"/>
          </p:nvPr>
        </p:nvSpPr>
        <p:spPr>
          <a:xfrm>
            <a:off x="4572000" y="4187514"/>
            <a:ext cx="3886200" cy="714269"/>
          </a:xfrm>
          <a:ln>
            <a:noFill/>
          </a:ln>
        </p:spPr>
        <p:txBody>
          <a:bodyPr anchor="ctr">
            <a:normAutofit/>
          </a:bodyPr>
          <a:lstStyle/>
          <a:p>
            <a:pPr marL="0" indent="0" algn="ctr">
              <a:buNone/>
            </a:pPr>
            <a:r>
              <a:rPr lang="en-US" dirty="0"/>
              <a:t>Figure 2: Meme which captures the current uptick in piracy</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Alex Bolduc</a:t>
            </a:r>
          </a:p>
        </p:txBody>
      </p:sp>
      <p:pic>
        <p:nvPicPr>
          <p:cNvPr id="9" name="Picture 8" descr="Diagram&#10;&#10;Description automatically generated">
            <a:extLst>
              <a:ext uri="{FF2B5EF4-FFF2-40B4-BE49-F238E27FC236}">
                <a16:creationId xmlns:a16="http://schemas.microsoft.com/office/drawing/2014/main" id="{9AB36994-157F-4681-9F10-4B6EE1A8951C}"/>
              </a:ext>
            </a:extLst>
          </p:cNvPr>
          <p:cNvPicPr>
            <a:picLocks noChangeAspect="1"/>
          </p:cNvPicPr>
          <p:nvPr/>
        </p:nvPicPr>
        <p:blipFill>
          <a:blip r:embed="rId3"/>
          <a:stretch>
            <a:fillRect/>
          </a:stretch>
        </p:blipFill>
        <p:spPr>
          <a:xfrm>
            <a:off x="4774836" y="1224094"/>
            <a:ext cx="3480527" cy="2963420"/>
          </a:xfrm>
          <a:prstGeom prst="rect">
            <a:avLst/>
          </a:prstGeom>
        </p:spPr>
      </p:pic>
    </p:spTree>
    <p:extLst>
      <p:ext uri="{BB962C8B-B14F-4D97-AF65-F5344CB8AC3E}">
        <p14:creationId xmlns:p14="http://schemas.microsoft.com/office/powerpoint/2010/main" val="12357732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Downloading content you own</a:t>
            </a:r>
          </a:p>
        </p:txBody>
      </p:sp>
      <p:sp>
        <p:nvSpPr>
          <p:cNvPr id="3" name="Content Placeholder 2"/>
          <p:cNvSpPr>
            <a:spLocks noGrp="1"/>
          </p:cNvSpPr>
          <p:nvPr>
            <p:ph sz="half" idx="1"/>
          </p:nvPr>
        </p:nvSpPr>
        <p:spPr/>
        <p:txBody>
          <a:bodyPr/>
          <a:lstStyle/>
          <a:p>
            <a:r>
              <a:rPr lang="en-US" i="1" dirty="0"/>
              <a:t>You</a:t>
            </a:r>
            <a:r>
              <a:rPr lang="en-US" dirty="0"/>
              <a:t> buy a DVD for a movie you love</a:t>
            </a:r>
          </a:p>
          <a:p>
            <a:r>
              <a:rPr lang="en-US" i="1" dirty="0"/>
              <a:t>You</a:t>
            </a:r>
            <a:r>
              <a:rPr lang="en-US" dirty="0"/>
              <a:t> then illegally download that movie</a:t>
            </a:r>
          </a:p>
          <a:p>
            <a:r>
              <a:rPr lang="en-US" dirty="0"/>
              <a:t>You run software on that server that allows </a:t>
            </a:r>
            <a:r>
              <a:rPr lang="en-US" i="1" dirty="0"/>
              <a:t>you</a:t>
            </a:r>
            <a:r>
              <a:rPr lang="en-US" dirty="0"/>
              <a:t> to access it anywhere [4]</a:t>
            </a:r>
          </a:p>
          <a:p>
            <a:r>
              <a:rPr lang="en-US" dirty="0"/>
              <a:t>Is this ethical?</a:t>
            </a:r>
          </a:p>
        </p:txBody>
      </p:sp>
      <p:sp>
        <p:nvSpPr>
          <p:cNvPr id="4" name="Content Placeholder 3"/>
          <p:cNvSpPr>
            <a:spLocks noGrp="1"/>
          </p:cNvSpPr>
          <p:nvPr>
            <p:ph sz="half" idx="2"/>
          </p:nvPr>
        </p:nvSpPr>
        <p:spPr>
          <a:xfrm>
            <a:off x="4724400" y="3844977"/>
            <a:ext cx="3733800" cy="860374"/>
          </a:xfrm>
          <a:ln>
            <a:noFill/>
          </a:ln>
        </p:spPr>
        <p:txBody>
          <a:bodyPr anchor="ctr"/>
          <a:lstStyle/>
          <a:p>
            <a:pPr marL="0" indent="0" algn="ctr">
              <a:buNone/>
            </a:pPr>
            <a:r>
              <a:rPr lang="en-US" dirty="0"/>
              <a:t>Figure 3: Screenshot of Plex, software that makes your media library available anywhere</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Alex Bolduc</a:t>
            </a:r>
          </a:p>
        </p:txBody>
      </p:sp>
      <p:pic>
        <p:nvPicPr>
          <p:cNvPr id="11" name="Picture 10">
            <a:extLst>
              <a:ext uri="{FF2B5EF4-FFF2-40B4-BE49-F238E27FC236}">
                <a16:creationId xmlns:a16="http://schemas.microsoft.com/office/drawing/2014/main" id="{33EB0135-BAA4-4730-915F-B3357F8184BD}"/>
              </a:ext>
            </a:extLst>
          </p:cNvPr>
          <p:cNvPicPr>
            <a:picLocks noChangeAspect="1"/>
          </p:cNvPicPr>
          <p:nvPr/>
        </p:nvPicPr>
        <p:blipFill>
          <a:blip r:embed="rId3"/>
          <a:stretch>
            <a:fillRect/>
          </a:stretch>
        </p:blipFill>
        <p:spPr>
          <a:xfrm>
            <a:off x="4674283" y="1352551"/>
            <a:ext cx="3783917" cy="1902815"/>
          </a:xfrm>
          <a:prstGeom prst="rect">
            <a:avLst/>
          </a:prstGeom>
        </p:spPr>
      </p:pic>
    </p:spTree>
    <p:extLst>
      <p:ext uri="{BB962C8B-B14F-4D97-AF65-F5344CB8AC3E}">
        <p14:creationId xmlns:p14="http://schemas.microsoft.com/office/powerpoint/2010/main" val="1303289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Downloading restricted content</a:t>
            </a:r>
          </a:p>
        </p:txBody>
      </p:sp>
      <p:sp>
        <p:nvSpPr>
          <p:cNvPr id="3" name="Content Placeholder 2"/>
          <p:cNvSpPr>
            <a:spLocks noGrp="1"/>
          </p:cNvSpPr>
          <p:nvPr>
            <p:ph sz="half" idx="1"/>
          </p:nvPr>
        </p:nvSpPr>
        <p:spPr/>
        <p:txBody>
          <a:bodyPr>
            <a:normAutofit fontScale="92500"/>
          </a:bodyPr>
          <a:lstStyle/>
          <a:p>
            <a:r>
              <a:rPr lang="en-US" dirty="0"/>
              <a:t>Downloading content blocked by streaming services. [5]</a:t>
            </a:r>
          </a:p>
          <a:p>
            <a:r>
              <a:rPr lang="en-US" dirty="0"/>
              <a:t>Downloading content blocked by governments. [6]</a:t>
            </a:r>
          </a:p>
        </p:txBody>
      </p:sp>
      <p:sp>
        <p:nvSpPr>
          <p:cNvPr id="4" name="Content Placeholder 3"/>
          <p:cNvSpPr>
            <a:spLocks noGrp="1"/>
          </p:cNvSpPr>
          <p:nvPr>
            <p:ph sz="half" idx="2"/>
          </p:nvPr>
        </p:nvSpPr>
        <p:spPr>
          <a:xfrm>
            <a:off x="4724400" y="3961651"/>
            <a:ext cx="3733800" cy="743700"/>
          </a:xfrm>
          <a:ln>
            <a:noFill/>
          </a:ln>
        </p:spPr>
        <p:txBody>
          <a:bodyPr anchor="ctr">
            <a:normAutofit fontScale="92500"/>
          </a:bodyPr>
          <a:lstStyle/>
          <a:p>
            <a:pPr marL="0" indent="0" algn="ctr">
              <a:buNone/>
            </a:pPr>
            <a:r>
              <a:rPr lang="en-US" dirty="0"/>
              <a:t>Figure 4: Screenshot of Prime Video restricting a movie based on location</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Alex Bolduc</a:t>
            </a:r>
          </a:p>
        </p:txBody>
      </p:sp>
      <p:pic>
        <p:nvPicPr>
          <p:cNvPr id="9" name="Picture 8" descr="Graphical user interface, text, application&#10;&#10;Description automatically generated">
            <a:extLst>
              <a:ext uri="{FF2B5EF4-FFF2-40B4-BE49-F238E27FC236}">
                <a16:creationId xmlns:a16="http://schemas.microsoft.com/office/drawing/2014/main" id="{72C4856F-15F6-4D98-94D0-77FA06D12CFA}"/>
              </a:ext>
            </a:extLst>
          </p:cNvPr>
          <p:cNvPicPr>
            <a:picLocks noChangeAspect="1"/>
          </p:cNvPicPr>
          <p:nvPr/>
        </p:nvPicPr>
        <p:blipFill>
          <a:blip r:embed="rId3"/>
          <a:stretch>
            <a:fillRect/>
          </a:stretch>
        </p:blipFill>
        <p:spPr>
          <a:xfrm>
            <a:off x="4724400" y="1352551"/>
            <a:ext cx="3733800" cy="2609100"/>
          </a:xfrm>
          <a:prstGeom prst="rect">
            <a:avLst/>
          </a:prstGeom>
        </p:spPr>
      </p:pic>
    </p:spTree>
    <p:extLst>
      <p:ext uri="{BB962C8B-B14F-4D97-AF65-F5344CB8AC3E}">
        <p14:creationId xmlns:p14="http://schemas.microsoft.com/office/powerpoint/2010/main" val="26446964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92500"/>
          </a:bodyPr>
          <a:lstStyle/>
          <a:p>
            <a:pPr marL="0" indent="0">
              <a:buNone/>
            </a:pPr>
            <a:r>
              <a:rPr lang="en-US" sz="1400" dirty="0"/>
              <a:t>[1] </a:t>
            </a:r>
            <a:r>
              <a:rPr lang="en-US" sz="1400" dirty="0">
                <a:effectLst/>
              </a:rPr>
              <a:t>“The Rise of Netflix Competitors Has Pushed Consumers Back Toward Piracy.” VICE. Accessed April 8, 2021. https://www.vice.com/en/article/d3q45v/bittorrent-usage-increases-netflix-streaming-sites. </a:t>
            </a:r>
            <a:endParaRPr lang="en-US" sz="1400" dirty="0"/>
          </a:p>
          <a:p>
            <a:pPr marL="0" indent="0">
              <a:buNone/>
            </a:pPr>
            <a:r>
              <a:rPr lang="en-US" sz="1400" dirty="0"/>
              <a:t>[2] </a:t>
            </a:r>
            <a:r>
              <a:rPr lang="en-US" sz="1400" dirty="0">
                <a:effectLst/>
              </a:rPr>
              <a:t>Feldman, Brian. “Piracy Is Back.” Intelligencer. Intelligencer, June 26, 2019. https://nymag.com/intelligencer/2019/06/piracy-is-back.html. </a:t>
            </a:r>
          </a:p>
          <a:p>
            <a:pPr marL="0" indent="0">
              <a:buNone/>
            </a:pPr>
            <a:r>
              <a:rPr lang="en-US" sz="1400" dirty="0"/>
              <a:t>[3] </a:t>
            </a:r>
            <a:r>
              <a:rPr lang="en-US" sz="1400" dirty="0">
                <a:effectLst/>
              </a:rPr>
              <a:t>Stephen, Bijan. “Plex Makes Piracy Just Another Streaming Service.” The Verge. The Verge, July 23, 2019. https://www.theverge.com/2019/7/23/20697751/piracy-plex-netflix-hulu-streaming-wars. </a:t>
            </a:r>
          </a:p>
          <a:p>
            <a:pPr marL="0" indent="0">
              <a:buNone/>
            </a:pPr>
            <a:r>
              <a:rPr lang="en-US" sz="1400" dirty="0"/>
              <a:t>[4] </a:t>
            </a:r>
            <a:r>
              <a:rPr lang="en-US" sz="1400" dirty="0">
                <a:effectLst/>
              </a:rPr>
              <a:t>Cohen, Randy. “E-Book Dodge.” The New York Times. The New York Times, April 2, 2010. https://www.nytimes.com/2010/04/04/magazine/04FOB-ethicist-t.html. </a:t>
            </a:r>
            <a:endParaRPr lang="en-US" sz="1400" dirty="0"/>
          </a:p>
          <a:p>
            <a:pPr marL="0" indent="0">
              <a:buNone/>
            </a:pPr>
            <a:r>
              <a:rPr lang="en-US" sz="1400" dirty="0"/>
              <a:t>[5] </a:t>
            </a:r>
            <a:r>
              <a:rPr lang="en-US" sz="1400" dirty="0">
                <a:effectLst/>
              </a:rPr>
              <a:t>Fields, </a:t>
            </a:r>
            <a:r>
              <a:rPr lang="en-US" sz="1400" dirty="0" err="1">
                <a:effectLst/>
              </a:rPr>
              <a:t>Courtni</a:t>
            </a:r>
            <a:r>
              <a:rPr lang="en-US" sz="1400" dirty="0">
                <a:effectLst/>
              </a:rPr>
              <a:t>. “Disney+ Content Might Not Match Up Country to Country.” CBR, February 18, 2020. https://www.cbr.com/disney-plus-content-varies-internationally/. </a:t>
            </a:r>
            <a:endParaRPr lang="en-US" sz="1400" dirty="0"/>
          </a:p>
          <a:p>
            <a:pPr marL="0" indent="0">
              <a:buNone/>
            </a:pPr>
            <a:r>
              <a:rPr lang="en-US" sz="1400" dirty="0"/>
              <a:t>[6] </a:t>
            </a:r>
            <a:r>
              <a:rPr lang="en-US" sz="1400" dirty="0">
                <a:effectLst/>
              </a:rPr>
              <a:t>Siegel, Tatiana. “Disney's 'Christopher Robin' Won't Get China Release Amid Pooh Crackdown (Exclusive).” The Hollywood Reporter, August 3, 2018. https://www.hollywoodreporter.com/heat-vision/christopher-robin-refused-china-release-winnie-pooh-crackdown-1131907.</a:t>
            </a:r>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54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Alex Bolduc</a:t>
            </a:r>
          </a:p>
        </p:txBody>
      </p:sp>
    </p:spTree>
    <p:extLst>
      <p:ext uri="{BB962C8B-B14F-4D97-AF65-F5344CB8AC3E}">
        <p14:creationId xmlns:p14="http://schemas.microsoft.com/office/powerpoint/2010/main" val="42027390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5</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1352551"/>
            <a:ext cx="47244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72745"/>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343761"/>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060350"/>
            <a:ext cx="3733800" cy="699992"/>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672745"/>
            <a:ext cx="990600" cy="2087597"/>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3" name="Content Placeholder 2"/>
          <p:cNvSpPr>
            <a:spLocks noGrp="1"/>
          </p:cNvSpPr>
          <p:nvPr>
            <p:ph sz="half" idx="1"/>
          </p:nvPr>
        </p:nvSpPr>
        <p:spPr/>
        <p:txBody>
          <a:bodyPr>
            <a:normAutofit/>
          </a:bodyPr>
          <a:lstStyle/>
          <a:p>
            <a:pPr marL="457200" indent="-457200">
              <a:buFont typeface="+mj-lt"/>
              <a:buAutoNum type="arabicPeriod"/>
            </a:pPr>
            <a:r>
              <a:rPr lang="en-US" dirty="0"/>
              <a:t>Trademark</a:t>
            </a:r>
          </a:p>
          <a:p>
            <a:pPr marL="457200" indent="-457200">
              <a:buFont typeface="+mj-lt"/>
              <a:buAutoNum type="arabicPeriod"/>
            </a:pPr>
            <a:r>
              <a:rPr lang="en-US" dirty="0"/>
              <a:t>Copyright</a:t>
            </a:r>
          </a:p>
          <a:p>
            <a:pPr marL="457200" indent="-457200">
              <a:buFont typeface="+mj-lt"/>
              <a:buAutoNum type="arabicPeriod"/>
            </a:pPr>
            <a:r>
              <a:rPr lang="en-US" dirty="0"/>
              <a:t>Patent</a:t>
            </a:r>
          </a:p>
          <a:p>
            <a:pPr marL="457200" indent="-457200">
              <a:buFont typeface="+mj-lt"/>
              <a:buAutoNum type="arabicPeriod"/>
            </a:pPr>
            <a:r>
              <a:rPr lang="en-US" dirty="0"/>
              <a:t>Trade Secret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r>
              <a:rPr lang="en-US" dirty="0"/>
              <a:t> </a:t>
            </a:r>
          </a:p>
          <a:p>
            <a:pPr marL="342900" indent="-342900">
              <a:buFont typeface="+mj-lt"/>
              <a:buAutoNum type="alphaUcPeriod"/>
            </a:pPr>
            <a:r>
              <a:rPr lang="en-US" dirty="0"/>
              <a:t>Qualifications required?</a:t>
            </a:r>
          </a:p>
          <a:p>
            <a:pPr lvl="1"/>
            <a:r>
              <a:rPr lang="en-US" dirty="0"/>
              <a:t> </a:t>
            </a:r>
          </a:p>
          <a:p>
            <a:pPr marL="342900" indent="-342900">
              <a:buFont typeface="+mj-lt"/>
              <a:buAutoNum type="alphaUcPeriod"/>
            </a:pPr>
            <a:r>
              <a:rPr lang="en-US" dirty="0"/>
              <a:t>How long does protection last?</a:t>
            </a:r>
          </a:p>
          <a:p>
            <a:pPr lvl="1"/>
            <a:r>
              <a:rPr lang="en-US" dirty="0"/>
              <a:t>							</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1710598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1352551"/>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72745"/>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343761"/>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060350"/>
            <a:ext cx="3733800" cy="699992"/>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40779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3" name="Content Placeholder 2"/>
          <p:cNvSpPr>
            <a:spLocks noGrp="1"/>
          </p:cNvSpPr>
          <p:nvPr>
            <p:ph sz="half" idx="1"/>
          </p:nvPr>
        </p:nvSpPr>
        <p:spPr/>
        <p:txBody>
          <a:bodyPr>
            <a:normAutofit/>
          </a:bodyPr>
          <a:lstStyle/>
          <a:p>
            <a:pPr marL="457200" indent="-457200">
              <a:buFont typeface="+mj-lt"/>
              <a:buAutoNum type="arabicPeriod"/>
            </a:pPr>
            <a:r>
              <a:rPr lang="en-US" dirty="0"/>
              <a:t>Trademark</a:t>
            </a:r>
          </a:p>
          <a:p>
            <a:pPr marL="457200" indent="-457200">
              <a:buFont typeface="+mj-lt"/>
              <a:buAutoNum type="arabicPeriod"/>
            </a:pPr>
            <a:r>
              <a:rPr lang="en-US" dirty="0"/>
              <a:t>Copyright</a:t>
            </a:r>
          </a:p>
          <a:p>
            <a:pPr marL="457200" indent="-457200">
              <a:buFont typeface="+mj-lt"/>
              <a:buAutoNum type="arabicPeriod"/>
            </a:pPr>
            <a:r>
              <a:rPr lang="en-US" dirty="0"/>
              <a:t>Patent</a:t>
            </a:r>
          </a:p>
          <a:p>
            <a:pPr marL="457200" indent="-457200">
              <a:buFont typeface="+mj-lt"/>
              <a:buAutoNum type="arabicPeriod"/>
            </a:pPr>
            <a:r>
              <a:rPr lang="en-US" dirty="0"/>
              <a:t>Trade Secret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r>
              <a:rPr lang="en-US" dirty="0"/>
              <a:t>Mark denoting product or service</a:t>
            </a:r>
          </a:p>
          <a:p>
            <a:pPr marL="342900" indent="-342900">
              <a:buFont typeface="+mj-lt"/>
              <a:buAutoNum type="alphaUcPeriod"/>
            </a:pPr>
            <a:r>
              <a:rPr lang="en-US" dirty="0"/>
              <a:t>Qualifications required?</a:t>
            </a:r>
          </a:p>
          <a:p>
            <a:pPr lvl="1"/>
            <a:r>
              <a:rPr lang="en-US" dirty="0"/>
              <a:t>Unique in specific area of commerce</a:t>
            </a:r>
          </a:p>
          <a:p>
            <a:pPr marL="342900" indent="-342900">
              <a:buFont typeface="+mj-lt"/>
              <a:buAutoNum type="alphaUcPeriod"/>
            </a:pPr>
            <a:r>
              <a:rPr lang="en-US" dirty="0"/>
              <a:t>How long does protection last?</a:t>
            </a:r>
          </a:p>
          <a:p>
            <a:pPr lvl="1"/>
            <a:r>
              <a:rPr lang="en-US" dirty="0"/>
              <a:t>While in use and protected against common noun or verb usage. Need to register to sue.</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3187853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1748946"/>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244691"/>
            <a:ext cx="3733800" cy="51565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40779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556446"/>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72744"/>
            <a:ext cx="3733800" cy="51565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3" name="Content Placeholder 2"/>
          <p:cNvSpPr>
            <a:spLocks noGrp="1"/>
          </p:cNvSpPr>
          <p:nvPr>
            <p:ph sz="half" idx="1"/>
          </p:nvPr>
        </p:nvSpPr>
        <p:spPr/>
        <p:txBody>
          <a:bodyPr>
            <a:normAutofit/>
          </a:bodyPr>
          <a:lstStyle/>
          <a:p>
            <a:pPr marL="457200" indent="-457200">
              <a:buFont typeface="+mj-lt"/>
              <a:buAutoNum type="arabicPeriod"/>
            </a:pPr>
            <a:r>
              <a:rPr lang="en-US" dirty="0"/>
              <a:t>Trademark</a:t>
            </a:r>
          </a:p>
          <a:p>
            <a:pPr marL="457200" indent="-457200">
              <a:buFont typeface="+mj-lt"/>
              <a:buAutoNum type="arabicPeriod"/>
            </a:pPr>
            <a:r>
              <a:rPr lang="en-US" dirty="0"/>
              <a:t>Copyright</a:t>
            </a:r>
          </a:p>
          <a:p>
            <a:pPr marL="457200" indent="-457200">
              <a:buFont typeface="+mj-lt"/>
              <a:buAutoNum type="arabicPeriod"/>
            </a:pPr>
            <a:r>
              <a:rPr lang="en-US" dirty="0"/>
              <a:t>Patent</a:t>
            </a:r>
          </a:p>
          <a:p>
            <a:pPr marL="457200" indent="-457200">
              <a:buFont typeface="+mj-lt"/>
              <a:buAutoNum type="arabicPeriod"/>
            </a:pPr>
            <a:r>
              <a:rPr lang="en-US" dirty="0"/>
              <a:t>Trade Secret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r>
              <a:rPr lang="en-US" dirty="0"/>
              <a:t> 				</a:t>
            </a:r>
          </a:p>
          <a:p>
            <a:pPr marL="342900" indent="-342900">
              <a:buFont typeface="+mj-lt"/>
              <a:buAutoNum type="alphaUcPeriod"/>
            </a:pPr>
            <a:r>
              <a:rPr lang="en-US" dirty="0"/>
              <a:t>Qualifications required?</a:t>
            </a:r>
          </a:p>
          <a:p>
            <a:pPr lvl="1"/>
            <a:r>
              <a:rPr lang="en-US" dirty="0"/>
              <a:t> </a:t>
            </a:r>
          </a:p>
          <a:p>
            <a:pPr marL="342900" indent="-342900">
              <a:buFont typeface="+mj-lt"/>
              <a:buAutoNum type="alphaUcPeriod"/>
            </a:pPr>
            <a:r>
              <a:rPr lang="en-US" dirty="0"/>
              <a:t>How long does protection last?</a:t>
            </a:r>
          </a:p>
          <a:p>
            <a:pPr lvl="1"/>
            <a:r>
              <a:rPr lang="en-US" dirty="0"/>
              <a:t> 				</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4124093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1748946"/>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244691"/>
            <a:ext cx="3733800" cy="51565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40779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556446"/>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72744"/>
            <a:ext cx="3733800" cy="51565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3" name="Content Placeholder 2"/>
          <p:cNvSpPr>
            <a:spLocks noGrp="1"/>
          </p:cNvSpPr>
          <p:nvPr>
            <p:ph sz="half" idx="1"/>
          </p:nvPr>
        </p:nvSpPr>
        <p:spPr/>
        <p:txBody>
          <a:bodyPr>
            <a:normAutofit/>
          </a:bodyPr>
          <a:lstStyle/>
          <a:p>
            <a:pPr marL="457200" indent="-457200">
              <a:buFont typeface="+mj-lt"/>
              <a:buAutoNum type="arabicPeriod"/>
            </a:pPr>
            <a:r>
              <a:rPr lang="en-US" dirty="0"/>
              <a:t>Trademark</a:t>
            </a:r>
          </a:p>
          <a:p>
            <a:pPr marL="457200" indent="-457200">
              <a:buFont typeface="+mj-lt"/>
              <a:buAutoNum type="arabicPeriod"/>
            </a:pPr>
            <a:r>
              <a:rPr lang="en-US" dirty="0"/>
              <a:t>Copyright</a:t>
            </a:r>
          </a:p>
          <a:p>
            <a:pPr marL="457200" indent="-457200">
              <a:buFont typeface="+mj-lt"/>
              <a:buAutoNum type="arabicPeriod"/>
            </a:pPr>
            <a:r>
              <a:rPr lang="en-US" dirty="0"/>
              <a:t>Patent</a:t>
            </a:r>
          </a:p>
          <a:p>
            <a:pPr marL="457200" indent="-457200">
              <a:buFont typeface="+mj-lt"/>
              <a:buAutoNum type="arabicPeriod"/>
            </a:pPr>
            <a:r>
              <a:rPr lang="en-US" dirty="0"/>
              <a:t>Trade Secret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r>
              <a:rPr lang="en-US" dirty="0"/>
              <a:t>Expression, not ideas. Derivative work, publication, performance</a:t>
            </a:r>
          </a:p>
          <a:p>
            <a:pPr marL="342900" indent="-342900">
              <a:buFont typeface="+mj-lt"/>
              <a:buAutoNum type="alphaUcPeriod"/>
            </a:pPr>
            <a:r>
              <a:rPr lang="en-US" dirty="0"/>
              <a:t>Qualifications required?</a:t>
            </a:r>
          </a:p>
          <a:p>
            <a:pPr lvl="1"/>
            <a:r>
              <a:rPr lang="en-US" dirty="0"/>
              <a:t>Original</a:t>
            </a:r>
          </a:p>
          <a:p>
            <a:pPr marL="342900" indent="-342900">
              <a:buFont typeface="+mj-lt"/>
              <a:buAutoNum type="alphaUcPeriod"/>
            </a:pPr>
            <a:r>
              <a:rPr lang="en-US" dirty="0"/>
              <a:t>How long does protection last?</a:t>
            </a:r>
          </a:p>
          <a:p>
            <a:pPr lvl="1"/>
            <a:r>
              <a:rPr lang="en-US" dirty="0"/>
              <a:t>Author lifetime + 70 years, 95 years for companies</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9</a:t>
            </a:fld>
            <a:endParaRPr lang="en-US"/>
          </a:p>
        </p:txBody>
      </p:sp>
    </p:spTree>
    <p:extLst>
      <p:ext uri="{BB962C8B-B14F-4D97-AF65-F5344CB8AC3E}">
        <p14:creationId xmlns:p14="http://schemas.microsoft.com/office/powerpoint/2010/main" val="58599665"/>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24153</TotalTime>
  <Words>9189</Words>
  <Application>Microsoft Macintosh PowerPoint</Application>
  <PresentationFormat>On-screen Show (16:9)</PresentationFormat>
  <Paragraphs>849</Paragraphs>
  <Slides>55</Slides>
  <Notes>54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ＭＳ Ｐゴシック</vt:lpstr>
      <vt:lpstr>Arial</vt:lpstr>
      <vt:lpstr>Calibri</vt:lpstr>
      <vt:lpstr>Cambria</vt:lpstr>
      <vt:lpstr>Times New Roman</vt:lpstr>
      <vt:lpstr>Red Radial 16x9</vt:lpstr>
      <vt:lpstr>Class 5 Intellectual Property</vt:lpstr>
      <vt:lpstr>what works well Online With Zoom</vt:lpstr>
      <vt:lpstr>Overview</vt:lpstr>
      <vt:lpstr>My Reading Notes</vt:lpstr>
      <vt:lpstr>Group Quiz For each On the left answer a–d on Right</vt:lpstr>
      <vt:lpstr>Group Quiz For each On the left answer a–d on Right</vt:lpstr>
      <vt:lpstr>Group Quiz For each On the left answer a–d on Right</vt:lpstr>
      <vt:lpstr>Group Quiz For each On the left answer a–d on Right</vt:lpstr>
      <vt:lpstr>Group Quiz For each On the left answer a–d on Right</vt:lpstr>
      <vt:lpstr>Group Quiz For each On the left answer a–d on Right</vt:lpstr>
      <vt:lpstr>Group Quiz For each On the left answer a–d on Right</vt:lpstr>
      <vt:lpstr>Group Quiz For each On the left answer a–d on Right</vt:lpstr>
      <vt:lpstr>Group Quiz For each On the left answer a–d on Right</vt:lpstr>
      <vt:lpstr>Overview</vt:lpstr>
      <vt:lpstr>Assignment - Self Search 1/3 </vt:lpstr>
      <vt:lpstr>Assignment - Self Search 2/3  Discussion Board</vt:lpstr>
      <vt:lpstr>Assignment - Self Search 3/3  1 Page Paper</vt:lpstr>
      <vt:lpstr>Overview</vt:lpstr>
      <vt:lpstr>The Success of failures</vt:lpstr>
      <vt:lpstr>“Stealing” is necessary for innovation</vt:lpstr>
      <vt:lpstr>Apple newton vs. palm pilot</vt:lpstr>
      <vt:lpstr>Facebook</vt:lpstr>
      <vt:lpstr>References</vt:lpstr>
      <vt:lpstr>References</vt:lpstr>
      <vt:lpstr>&lt;Talk Title&gt;</vt:lpstr>
      <vt:lpstr>Twitch Takedown</vt:lpstr>
      <vt:lpstr>Quick Poll</vt:lpstr>
      <vt:lpstr>Twitch Takedown</vt:lpstr>
      <vt:lpstr>How this Stream started…</vt:lpstr>
      <vt:lpstr>Brief History</vt:lpstr>
      <vt:lpstr>Long time coming vs. Caught off guard</vt:lpstr>
      <vt:lpstr>Long time coming vs. Caught off guard cont.</vt:lpstr>
      <vt:lpstr>Aged wine…Aged Clips</vt:lpstr>
      <vt:lpstr>Why should viewers be worried?</vt:lpstr>
      <vt:lpstr>What is twitch soundtrack?</vt:lpstr>
      <vt:lpstr>&lt;Talk Title&gt;</vt:lpstr>
      <vt:lpstr>References</vt:lpstr>
      <vt:lpstr>Copyright and Content Creators</vt:lpstr>
      <vt:lpstr>“This video has been taken down for copyright infringement”</vt:lpstr>
      <vt:lpstr>Commentary from Major Independent Creators</vt:lpstr>
      <vt:lpstr>Commentary from Major Independent Creators</vt:lpstr>
      <vt:lpstr>From the Songwriter’s Perspective</vt:lpstr>
      <vt:lpstr>The Complication of Getting  Copyright Permission</vt:lpstr>
      <vt:lpstr>Turning a Blind Eye</vt:lpstr>
      <vt:lpstr>Have you ever done one of these?</vt:lpstr>
      <vt:lpstr>Recommended Resources For Further Learning</vt:lpstr>
      <vt:lpstr>REFERENCES </vt:lpstr>
      <vt:lpstr>REFERENCES </vt:lpstr>
      <vt:lpstr>Ethical Dilemmas in piracy</vt:lpstr>
      <vt:lpstr>Disclaimer – Piracy is Illegal</vt:lpstr>
      <vt:lpstr>A Dip and rise in piracy</vt:lpstr>
      <vt:lpstr>Downloading content you own</vt:lpstr>
      <vt:lpstr>Downloading restricted content</vt:lpstr>
      <vt:lpstr>References</vt:lpstr>
      <vt:lpstr>Class 5 The End</vt:lpstr>
    </vt:vector>
  </TitlesOfParts>
  <Company>WPI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316</cp:revision>
  <dcterms:created xsi:type="dcterms:W3CDTF">2014-08-25T02:19:16Z</dcterms:created>
  <dcterms:modified xsi:type="dcterms:W3CDTF">2021-04-09T22:48:53Z</dcterms:modified>
</cp:coreProperties>
</file>