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256" r:id="rId2"/>
    <p:sldId id="315" r:id="rId3"/>
    <p:sldId id="259" r:id="rId4"/>
    <p:sldId id="291" r:id="rId5"/>
    <p:sldId id="261" r:id="rId6"/>
    <p:sldId id="264" r:id="rId7"/>
    <p:sldId id="323" r:id="rId8"/>
    <p:sldId id="359" r:id="rId9"/>
    <p:sldId id="297" r:id="rId10"/>
    <p:sldId id="316" r:id="rId11"/>
    <p:sldId id="273" r:id="rId12"/>
    <p:sldId id="268" r:id="rId13"/>
    <p:sldId id="270" r:id="rId14"/>
    <p:sldId id="271" r:id="rId15"/>
    <p:sldId id="272" r:id="rId16"/>
    <p:sldId id="267" r:id="rId17"/>
    <p:sldId id="274" r:id="rId18"/>
    <p:sldId id="352" r:id="rId19"/>
    <p:sldId id="353" r:id="rId20"/>
    <p:sldId id="354" r:id="rId21"/>
    <p:sldId id="355" r:id="rId22"/>
    <p:sldId id="356" r:id="rId23"/>
    <p:sldId id="357" r:id="rId24"/>
    <p:sldId id="358" r:id="rId25"/>
    <p:sldId id="338" r:id="rId26"/>
    <p:sldId id="339" r:id="rId27"/>
    <p:sldId id="340" r:id="rId28"/>
    <p:sldId id="276" r:id="rId29"/>
    <p:sldId id="341" r:id="rId30"/>
    <p:sldId id="342" r:id="rId31"/>
    <p:sldId id="343" r:id="rId32"/>
    <p:sldId id="344" r:id="rId33"/>
    <p:sldId id="275" r:id="rId34"/>
    <p:sldId id="345" r:id="rId35"/>
    <p:sldId id="346" r:id="rId36"/>
    <p:sldId id="347" r:id="rId37"/>
    <p:sldId id="348" r:id="rId38"/>
    <p:sldId id="349" r:id="rId39"/>
    <p:sldId id="350" r:id="rId40"/>
    <p:sldId id="351" r:id="rId41"/>
    <p:sldId id="269" r:id="rId42"/>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15"/>
            <p14:sldId id="259"/>
            <p14:sldId id="291"/>
            <p14:sldId id="261"/>
            <p14:sldId id="264"/>
            <p14:sldId id="323"/>
            <p14:sldId id="359"/>
            <p14:sldId id="297"/>
          </p14:sldIdLst>
        </p14:section>
        <p14:section name="Students" id="{03AE23C9-21E0-8F4A-B153-0900C2F809BC}">
          <p14:sldIdLst>
            <p14:sldId id="316"/>
            <p14:sldId id="273"/>
            <p14:sldId id="268"/>
            <p14:sldId id="270"/>
            <p14:sldId id="271"/>
            <p14:sldId id="272"/>
            <p14:sldId id="267"/>
            <p14:sldId id="274"/>
            <p14:sldId id="352"/>
            <p14:sldId id="353"/>
            <p14:sldId id="354"/>
            <p14:sldId id="355"/>
            <p14:sldId id="356"/>
            <p14:sldId id="357"/>
            <p14:sldId id="358"/>
            <p14:sldId id="338"/>
            <p14:sldId id="339"/>
            <p14:sldId id="340"/>
            <p14:sldId id="276"/>
            <p14:sldId id="341"/>
            <p14:sldId id="342"/>
            <p14:sldId id="343"/>
            <p14:sldId id="344"/>
            <p14:sldId id="275"/>
            <p14:sldId id="345"/>
            <p14:sldId id="346"/>
            <p14:sldId id="347"/>
            <p14:sldId id="348"/>
            <p14:sldId id="349"/>
            <p14:sldId id="350"/>
            <p14:sldId id="351"/>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80632" autoAdjust="0"/>
  </p:normalViewPr>
  <p:slideViewPr>
    <p:cSldViewPr snapToGrid="0" snapToObjects="1">
      <p:cViewPr varScale="1">
        <p:scale>
          <a:sx n="135" d="100"/>
          <a:sy n="135" d="100"/>
        </p:scale>
        <p:origin x="776" y="16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4/5/21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 this presentation, we will explore whether YouTube should regulate the content consumption of its audience. I believe that it should because it has become a breeding ground for echo chambers, conspiracy theories, and inappropriate children content.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59892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sng" dirty="0">
                <a:solidFill>
                  <a:srgbClr val="000000"/>
                </a:solidFill>
                <a:effectLst/>
                <a:latin typeface="Arial" panose="020B0604020202020204" pitchFamily="34" charset="0"/>
              </a:rPr>
              <a:t>Slide 2: Echo Chambers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Most content that we consume on YouTube is suggested by the recommendation engine. It affects the content on the home page, the trending page, and even whenever we search for a specific result. This algorithm suggests content based on demonstrated viewer interest to maintain traffic on the website. This is usually determined through watch history and previous searches. For example, if I absolutely adored cats, I will naturally search for lots and lots of cat videos. YouTube will eventually recognize this pattern and conclude that I love cats based on my online activities. As a result, the engine will recommend more cat videos. However, in this process, there will be no dog videos and I will never know how awesome dogs are. Now, imagine if this concept is applied to political content. A republican or democrat would constantly be delivered content that supports and strengthens the beliefs of their political party. They are unlikely to ever be exposed to equally valid views from opposing perspectives. This creates an echo chamber effect and facilitates radicalization. A 2020 study tracked 3 hundred thousand videos across 349 channels and 72 million comments. It concluded that alt-lite content could be a gateway to alt-right content because those who frequent alt-lite content were twice as likely to engage in alt-right content within a year. Viewers who are radicalized become more ignorant of reality. They also become less accepting and progressive. In order to prevent this, YouTube must burst the audience out of their content bubble and promote diverse content.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005206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sng" dirty="0">
                <a:solidFill>
                  <a:srgbClr val="000000"/>
                </a:solidFill>
                <a:effectLst/>
                <a:latin typeface="Arial" panose="020B0604020202020204" pitchFamily="34" charset="0"/>
              </a:rPr>
              <a:t>Slide 3: Conspiracy Theories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recommendation engine relies on a few metrics to boost the relevancy of a video. Examples of these metrics include retention rate and click-through rate. Retention rate is the percentage of audience that watches the entire video. Click-through rate is the number of clicks on your video divided by the number of times it was recommended on someone’s feed. Both of these metrics make the inherent design of the algorithm favor conspiracy theories. This is because conspiracy theories are naturally thrilling and intriguing due to their absurdism. They captivate the audience to keep on watching which increases retention rate. Also, the thumbnail and title of these videos are often outlandish like for example “Mark Zuckerberg is a lizard”. This effectively tricks the audience into watching the video and increases click-through rate. As a result, both of these metrics boost the relevancy of conspiracy theories. In 2018, a study showed that from 250 seeds, a network of 9000 conspiracy videos can be generated. Some of the most popular videos were about The Illuminati and Hollywood Satanic Slaves. This network shows that watching one conspiracy video could lead to a rabbit hole effect. Overconsumption of this content could convert a normal viewer into a firm believer. As a result, YouTube should promote diverse content to avoid this.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578311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sng" dirty="0">
                <a:solidFill>
                  <a:srgbClr val="000000"/>
                </a:solidFill>
                <a:effectLst/>
                <a:latin typeface="Arial" panose="020B0604020202020204" pitchFamily="34" charset="0"/>
              </a:rPr>
              <a:t>Slide 4: Children Content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Another important concern is the consumption of content amongst children and teenagers. We already established from the previous slide that outrageous content do very well on YouTube because of the algorithm. A similar phenomenon occurs with many influencers who have young audiences. A popular example is the creator Jake Paul with currently 20 million subscribers who are mostly between the ages of 8 and 18. Jake Paul often uploads content that is provocative and instills bad morals into children. He burned expensive furniture inside a pool, smashed his friend’s </a:t>
            </a:r>
            <a:r>
              <a:rPr lang="en-US" sz="1800" b="0" i="0" u="none" strike="noStrike" dirty="0" err="1">
                <a:solidFill>
                  <a:srgbClr val="000000"/>
                </a:solidFill>
                <a:effectLst/>
                <a:latin typeface="Arial" panose="020B0604020202020204" pitchFamily="34" charset="0"/>
              </a:rPr>
              <a:t>lamborghini</a:t>
            </a:r>
            <a:r>
              <a:rPr lang="en-US" sz="1800" b="0" i="0" u="none" strike="noStrike" dirty="0">
                <a:solidFill>
                  <a:srgbClr val="000000"/>
                </a:solidFill>
                <a:effectLst/>
                <a:latin typeface="Arial" panose="020B0604020202020204" pitchFamily="34" charset="0"/>
              </a:rPr>
              <a:t> with a hammer, promotes gambling websites, sexualizes his friends, and constantly flaunts his wealth. From the graph, we can clearly see that the algorithm does not punish creators for bad behavior because Jake Paul’s subscriber count skyrockets despite all the </a:t>
            </a:r>
            <a:r>
              <a:rPr lang="en-US" sz="1800" b="0" i="0" u="none" strike="noStrike" dirty="0" err="1">
                <a:solidFill>
                  <a:srgbClr val="000000"/>
                </a:solidFill>
                <a:effectLst/>
                <a:latin typeface="Arial" panose="020B0604020202020204" pitchFamily="34" charset="0"/>
              </a:rPr>
              <a:t>converversies</a:t>
            </a:r>
            <a:r>
              <a:rPr lang="en-US" sz="1800" b="0" i="0" u="none" strike="noStrike" dirty="0">
                <a:solidFill>
                  <a:srgbClr val="000000"/>
                </a:solidFill>
                <a:effectLst/>
                <a:latin typeface="Arial" panose="020B0604020202020204" pitchFamily="34" charset="0"/>
              </a:rPr>
              <a:t>.  According to a 1989 study, young children and young adults are more </a:t>
            </a:r>
            <a:r>
              <a:rPr lang="en-US" sz="1800" b="0" i="0" u="none" strike="noStrike" dirty="0" err="1">
                <a:solidFill>
                  <a:srgbClr val="000000"/>
                </a:solidFill>
                <a:effectLst/>
                <a:latin typeface="Arial" panose="020B0604020202020204" pitchFamily="34" charset="0"/>
              </a:rPr>
              <a:t>more</a:t>
            </a:r>
            <a:r>
              <a:rPr lang="en-US" sz="1800" b="0" i="0" u="none" strike="noStrike" dirty="0">
                <a:solidFill>
                  <a:srgbClr val="000000"/>
                </a:solidFill>
                <a:effectLst/>
                <a:latin typeface="Arial" panose="020B0604020202020204" pitchFamily="34" charset="0"/>
              </a:rPr>
              <a:t> susceptible to attitude change than adults, making them more impressionable. This makes sense because children still have to learn the difference between right and wrong. So, children who see how popular and wealthy Jake Paul is equate bad behavior and success. They make him a role model and follow his bad behavior which instills bad morals in them. Although no formal research has been done with this, some hypothesize that YouTube encourages children to drop out of school to pursue a career on social media. In order to prevent these deviant behavior, YouTube should redesign its algorithm to consider viewer age.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3588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sng" dirty="0">
                <a:solidFill>
                  <a:srgbClr val="000000"/>
                </a:solidFill>
                <a:effectLst/>
                <a:latin typeface="Arial" panose="020B0604020202020204" pitchFamily="34" charset="0"/>
              </a:rPr>
              <a:t>Slide 5: Counter-Argument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From our previous slides, we can conclude that the YouTube algorithm is flawed and needs revision. Some argue that it is not YouTube’s responsibility to do so. A private company like YouTube has the right to prioritize its profits according to the law. If they keep on shoving content which their audience does not agree with, they might lose their viewer base. However, lawfulness does not guarantee ethics. We can use act utilitarianism to analyze the situation. A poorly-designed algorithm will negatively affect everyone in YouTube’s massive viewer base of billions. This clearly outweighs the comparatively small happiness derived from the extra profits of already-wealthy YouTube executives. For reference, these executives make around two-hundred thousand a year on average. </a:t>
            </a:r>
            <a:endParaRPr lang="en-US" b="0" dirty="0">
              <a:effectLst/>
            </a:endParaRPr>
          </a:p>
          <a:p>
            <a:pPr rtl="0">
              <a:spcBef>
                <a:spcPts val="0"/>
              </a:spcBef>
              <a:spcAft>
                <a:spcPts val="0"/>
              </a:spcAft>
            </a:pPr>
            <a:br>
              <a:rPr lang="en-US" dirty="0"/>
            </a:br>
            <a:r>
              <a:rPr lang="en-US" sz="1800" b="1" i="0" u="sng" dirty="0">
                <a:solidFill>
                  <a:srgbClr val="000000"/>
                </a:solidFill>
                <a:effectLst/>
                <a:latin typeface="Arial" panose="020B0604020202020204" pitchFamily="34" charset="0"/>
              </a:rPr>
              <a:t>Conclusion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YouTube algorithm creates echo chambers, promotes conspiracy theories, and polarizes its young audience. As a result, to fulfill its moral duty, it should be responsible for exposing its audience to diverse content.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51343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Present the facts listed</a:t>
            </a:r>
          </a:p>
          <a:p>
            <a:pPr marL="171450" indent="-171450">
              <a:buFontTx/>
              <a:buChar char="-"/>
            </a:pPr>
            <a:r>
              <a:rPr lang="en-US" dirty="0"/>
              <a:t>Second bullet more (how time adds up throughout the day and we don’t notice)</a:t>
            </a:r>
          </a:p>
          <a:p>
            <a:pPr marL="171450" indent="-171450">
              <a:buFontTx/>
              <a:buChar char="-"/>
            </a:pPr>
            <a:endParaRPr lang="en-US" dirty="0"/>
          </a:p>
          <a:p>
            <a:pPr rtl="0"/>
            <a:r>
              <a:rPr lang="en-US" sz="1200" b="0" i="0" u="none" strike="noStrike" kern="1200" dirty="0">
                <a:solidFill>
                  <a:schemeClr val="tx1"/>
                </a:solidFill>
                <a:effectLst/>
                <a:latin typeface="+mn-lt"/>
                <a:ea typeface="+mn-ea"/>
                <a:cs typeface="+mn-cs"/>
              </a:rPr>
              <a:t>Figure:</a:t>
            </a:r>
            <a:endParaRPr lang="en-US" b="0" dirty="0">
              <a:effectLst/>
            </a:endParaRPr>
          </a:p>
          <a:p>
            <a:pPr rtl="0" fontAlgn="base"/>
            <a:r>
              <a:rPr lang="en-US" sz="1200" b="0" i="0" u="none" strike="noStrike" kern="1200" dirty="0">
                <a:solidFill>
                  <a:schemeClr val="tx1"/>
                </a:solidFill>
                <a:effectLst/>
                <a:latin typeface="+mn-lt"/>
                <a:ea typeface="+mn-ea"/>
                <a:cs typeface="+mn-cs"/>
              </a:rPr>
              <a:t>- Shows the timeline from 2004 to 2019 of people who use social media platforms</a:t>
            </a:r>
          </a:p>
          <a:p>
            <a:pPr marL="171450" indent="-171450" rtl="0" fontAlgn="base">
              <a:buFontTx/>
              <a:buChar char="-"/>
            </a:pPr>
            <a:r>
              <a:rPr lang="en-US" sz="1200" b="0" i="0" u="none" strike="noStrike" kern="1200" dirty="0">
                <a:solidFill>
                  <a:schemeClr val="tx1"/>
                </a:solidFill>
                <a:effectLst/>
                <a:latin typeface="+mn-lt"/>
                <a:ea typeface="+mn-ea"/>
                <a:cs typeface="+mn-cs"/>
              </a:rPr>
              <a:t>Notice how Facebook has skyrocketed in 2008 which is 4 years after its first launch, and it’s been an upward trend since</a:t>
            </a:r>
          </a:p>
          <a:p>
            <a:pPr marL="171450" indent="-171450" rtl="0" fontAlgn="base">
              <a:buFontTx/>
              <a:buChar char="-"/>
            </a:pPr>
            <a:r>
              <a:rPr lang="en-US" sz="1200" b="0" i="0" u="none" strike="noStrike" kern="1200" dirty="0">
                <a:solidFill>
                  <a:schemeClr val="tx1"/>
                </a:solidFill>
                <a:effectLst/>
                <a:latin typeface="+mn-lt"/>
                <a:ea typeface="+mn-ea"/>
                <a:cs typeface="+mn-cs"/>
              </a:rPr>
              <a:t>Instagram started its climb near 2012</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13228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r>
              <a:rPr lang="en-US" sz="1200" b="0" i="0" u="none" strike="noStrike" kern="1200" dirty="0">
                <a:solidFill>
                  <a:schemeClr val="tx1"/>
                </a:solidFill>
                <a:effectLst/>
                <a:latin typeface="+mn-lt"/>
                <a:ea typeface="+mn-ea"/>
                <a:cs typeface="+mn-cs"/>
              </a:rPr>
              <a:t>Behavioral addiction - someone is addicted to a set of actions instead of a physical substance</a:t>
            </a:r>
          </a:p>
          <a:p>
            <a:pPr marL="171450" indent="-171450">
              <a:buFontTx/>
              <a:buChar char="-"/>
            </a:pPr>
            <a:r>
              <a:rPr lang="en-US" sz="1200" b="0" i="0" u="none" strike="noStrike" kern="1200" dirty="0">
                <a:solidFill>
                  <a:schemeClr val="tx1"/>
                </a:solidFill>
                <a:effectLst/>
                <a:latin typeface="+mn-lt"/>
                <a:ea typeface="+mn-ea"/>
                <a:cs typeface="+mn-cs"/>
              </a:rPr>
              <a:t>Social Media algorithms</a:t>
            </a:r>
          </a:p>
          <a:p>
            <a:pPr marL="628650" lvl="1" indent="-171450">
              <a:buFontTx/>
              <a:buChar char="-"/>
            </a:pPr>
            <a:r>
              <a:rPr lang="en-US" sz="1200" b="0" i="0" u="none" strike="noStrike" kern="1200" dirty="0">
                <a:solidFill>
                  <a:schemeClr val="tx1"/>
                </a:solidFill>
                <a:effectLst/>
                <a:latin typeface="+mn-lt"/>
                <a:ea typeface="+mn-ea"/>
                <a:cs typeface="+mn-cs"/>
              </a:rPr>
              <a:t>Social dilemma folks will know</a:t>
            </a:r>
          </a:p>
          <a:p>
            <a:pPr marL="628650" lvl="1" indent="-171450">
              <a:buFontTx/>
              <a:buChar char="-"/>
            </a:pPr>
            <a:r>
              <a:rPr lang="en-US" sz="1200" b="0" i="0" u="none" strike="noStrike" kern="1200" dirty="0">
                <a:solidFill>
                  <a:schemeClr val="tx1"/>
                </a:solidFill>
                <a:effectLst/>
                <a:latin typeface="+mn-lt"/>
                <a:ea typeface="+mn-ea"/>
                <a:cs typeface="+mn-cs"/>
              </a:rPr>
              <a:t>Thousands of engineers behind developing this platform</a:t>
            </a:r>
          </a:p>
          <a:p>
            <a:pPr marL="628650" lvl="1" indent="-171450">
              <a:buFontTx/>
              <a:buChar char="-"/>
            </a:pPr>
            <a:r>
              <a:rPr lang="en-US" sz="1200" b="0" i="0" u="none" strike="noStrike" kern="1200" dirty="0">
                <a:solidFill>
                  <a:schemeClr val="tx1"/>
                </a:solidFill>
                <a:effectLst/>
                <a:latin typeface="+mn-lt"/>
                <a:ea typeface="+mn-ea"/>
                <a:cs typeface="+mn-cs"/>
              </a:rPr>
              <a:t>Some of these engineers are only focused on designing features which are supposed to become addictive</a:t>
            </a:r>
          </a:p>
          <a:p>
            <a:pPr marL="1085850" marR="0" lvl="2"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UI is huge, choosing specific colors to draw your eyes to the app</a:t>
            </a:r>
          </a:p>
          <a:p>
            <a:pPr marL="628650" lvl="1" indent="-171450">
              <a:buFontTx/>
              <a:buChar char="-"/>
            </a:pPr>
            <a:r>
              <a:rPr lang="en-US" sz="1200" b="0" i="0" u="none" strike="noStrike" kern="1200" dirty="0">
                <a:solidFill>
                  <a:schemeClr val="tx1"/>
                </a:solidFill>
                <a:effectLst/>
                <a:latin typeface="+mn-lt"/>
                <a:ea typeface="+mn-ea"/>
                <a:cs typeface="+mn-cs"/>
              </a:rPr>
              <a:t>The others work on the algorithm which has 2 jobs</a:t>
            </a:r>
          </a:p>
          <a:p>
            <a:pPr marL="1085850" lvl="2" indent="-171450">
              <a:buFontTx/>
              <a:buChar char="-"/>
            </a:pPr>
            <a:r>
              <a:rPr lang="en-US" sz="1200" b="0" i="0" u="none" strike="noStrike" kern="1200" dirty="0">
                <a:solidFill>
                  <a:schemeClr val="tx1"/>
                </a:solidFill>
                <a:effectLst/>
                <a:latin typeface="+mn-lt"/>
                <a:ea typeface="+mn-ea"/>
                <a:cs typeface="+mn-cs"/>
              </a:rPr>
              <a:t>To keep you sucked in if you are on the app</a:t>
            </a:r>
          </a:p>
          <a:p>
            <a:pPr marL="1085850" lvl="2" indent="-171450">
              <a:buFontTx/>
              <a:buChar char="-"/>
            </a:pPr>
            <a:r>
              <a:rPr lang="en-US" sz="1200" b="0" i="0" u="none" strike="noStrike" kern="1200" dirty="0">
                <a:solidFill>
                  <a:schemeClr val="tx1"/>
                </a:solidFill>
                <a:effectLst/>
                <a:latin typeface="+mn-lt"/>
                <a:ea typeface="+mn-ea"/>
                <a:cs typeface="+mn-cs"/>
              </a:rPr>
              <a:t>Or to get you to stop what you are doing and get you to pick up that phone</a:t>
            </a:r>
          </a:p>
          <a:p>
            <a:pPr marL="171450" indent="-171450">
              <a:buFontTx/>
              <a:buChar char="-"/>
            </a:pPr>
            <a:r>
              <a:rPr lang="en-US" sz="1200" b="0" i="0" u="none" strike="noStrike" kern="1200" dirty="0">
                <a:solidFill>
                  <a:schemeClr val="tx1"/>
                </a:solidFill>
                <a:effectLst/>
                <a:latin typeface="+mn-lt"/>
                <a:ea typeface="+mn-ea"/>
                <a:cs typeface="+mn-cs"/>
              </a:rPr>
              <a:t>Psychological effects:</a:t>
            </a:r>
          </a:p>
          <a:p>
            <a:pPr marL="628650" lvl="1" indent="-171450">
              <a:buFontTx/>
              <a:buChar char="-"/>
            </a:pPr>
            <a:r>
              <a:rPr lang="en-US" b="0" i="0" u="none" strike="noStrike" kern="1200" dirty="0">
                <a:solidFill>
                  <a:schemeClr val="tx1"/>
                </a:solidFill>
                <a:effectLst/>
                <a:latin typeface="+mn-lt"/>
                <a:ea typeface="+mn-ea"/>
                <a:cs typeface="+mn-cs"/>
              </a:rPr>
              <a:t>Dopamine cycle</a:t>
            </a:r>
          </a:p>
          <a:p>
            <a:pPr marL="628650" lvl="1" indent="-171450">
              <a:buFontTx/>
              <a:buChar char="-"/>
            </a:pPr>
            <a:r>
              <a:rPr lang="en-US" b="0" i="0" u="none" strike="noStrike" kern="1200" dirty="0">
                <a:solidFill>
                  <a:schemeClr val="tx1"/>
                </a:solidFill>
                <a:effectLst/>
                <a:latin typeface="+mn-lt"/>
                <a:ea typeface="+mn-ea"/>
                <a:cs typeface="+mn-cs"/>
              </a:rPr>
              <a:t>Reward is that dopamine high</a:t>
            </a:r>
          </a:p>
          <a:p>
            <a:pPr marL="628650" lvl="1" indent="-171450">
              <a:buFontTx/>
              <a:buChar char="-"/>
            </a:pPr>
            <a:r>
              <a:rPr lang="en-US" b="0" i="0" u="none" strike="noStrike" kern="1200" dirty="0">
                <a:solidFill>
                  <a:schemeClr val="tx1"/>
                </a:solidFill>
                <a:effectLst/>
                <a:latin typeface="+mn-lt"/>
                <a:ea typeface="+mn-ea"/>
                <a:cs typeface="+mn-cs"/>
              </a:rPr>
              <a:t>Action which let’s us get the reward is checking our phones constantly</a:t>
            </a:r>
            <a:endParaRPr lang="en-US" dirty="0"/>
          </a:p>
          <a:p>
            <a:r>
              <a:rPr lang="en-US" dirty="0"/>
              <a:t>- Former Vice President of Facebook, Chamath Palihapitiya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8536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Issues:</a:t>
            </a:r>
          </a:p>
          <a:p>
            <a:pPr marL="171450" indent="-171450">
              <a:buFontTx/>
              <a:buChar char="-"/>
            </a:pPr>
            <a:r>
              <a:rPr lang="en-US" dirty="0"/>
              <a:t>Teens reported rise in anxiety, depression,  loneliness, and stress after increasing their use in social media</a:t>
            </a:r>
          </a:p>
          <a:p>
            <a:endParaRPr lang="en-US" dirty="0"/>
          </a:p>
          <a:p>
            <a:r>
              <a:rPr lang="en-US" dirty="0"/>
              <a:t>Body Image Issues/Disordered Eating</a:t>
            </a:r>
          </a:p>
          <a:p>
            <a:pPr marL="171450" indent="-171450">
              <a:buFontTx/>
              <a:buChar char="-"/>
            </a:pPr>
            <a:r>
              <a:rPr lang="en-US" dirty="0"/>
              <a:t>We see the highlights of everyone's life and start comparing their edited versions to our reality</a:t>
            </a:r>
          </a:p>
          <a:p>
            <a:pPr marL="171450" indent="-171450">
              <a:buFontTx/>
              <a:buChar char="-"/>
            </a:pPr>
            <a:r>
              <a:rPr lang="en-US" dirty="0"/>
              <a:t>Causes self deprecation</a:t>
            </a:r>
          </a:p>
          <a:p>
            <a:endParaRPr lang="en-US" dirty="0"/>
          </a:p>
          <a:p>
            <a:endParaRPr lang="en-US" dirty="0"/>
          </a:p>
          <a:p>
            <a:r>
              <a:rPr lang="en-US" dirty="0"/>
              <a:t>Causes distractions</a:t>
            </a:r>
          </a:p>
          <a:p>
            <a:pPr marL="171450" indent="-171450">
              <a:buFontTx/>
              <a:buChar char="-"/>
            </a:pPr>
            <a:r>
              <a:rPr lang="en-US" dirty="0"/>
              <a:t>The constant notification alerts light up our phone</a:t>
            </a:r>
          </a:p>
          <a:p>
            <a:pPr marL="171450" indent="-171450">
              <a:buFontTx/>
              <a:buChar char="-"/>
            </a:pPr>
            <a:r>
              <a:rPr lang="en-US" dirty="0"/>
              <a:t>And we can’t help but check because we have developed “the fear of missing out”</a:t>
            </a:r>
          </a:p>
          <a:p>
            <a:pPr marL="171450" indent="-171450">
              <a:buFontTx/>
              <a:buChar char="-"/>
            </a:pPr>
            <a:r>
              <a:rPr lang="en-US" dirty="0"/>
              <a:t>The phone lighting up catches our eye</a:t>
            </a:r>
          </a:p>
          <a:p>
            <a:endParaRPr lang="en-US" dirty="0"/>
          </a:p>
          <a:p>
            <a:r>
              <a:rPr lang="en-US" dirty="0"/>
              <a:t>Poorer sleep quality</a:t>
            </a:r>
          </a:p>
          <a:p>
            <a:pPr marL="171450" indent="-171450">
              <a:buFontTx/>
              <a:buChar char="-"/>
            </a:pPr>
            <a:r>
              <a:rPr lang="en-US" dirty="0"/>
              <a:t>A lot of research has surfaced very recently about sleep and social media</a:t>
            </a:r>
          </a:p>
          <a:p>
            <a:pPr marL="171450" indent="-171450">
              <a:buFontTx/>
              <a:buChar char="-"/>
            </a:pPr>
            <a:r>
              <a:rPr lang="en-US" dirty="0"/>
              <a:t>The blue light we are exposed tricks our brain to feeling more alert</a:t>
            </a:r>
          </a:p>
          <a:p>
            <a:pPr marL="171450" indent="-171450">
              <a:buFontTx/>
              <a:buChar char="-"/>
            </a:pPr>
            <a:r>
              <a:rPr lang="en-US" dirty="0"/>
              <a:t>When you are supposed to be winding down, your brain is forced to do the opposite so you get less and worse sleep</a:t>
            </a:r>
          </a:p>
          <a:p>
            <a:endParaRPr lang="en-US" dirty="0"/>
          </a:p>
          <a:p>
            <a:r>
              <a:rPr lang="en-US" dirty="0"/>
              <a:t>Constant need for validations</a:t>
            </a:r>
          </a:p>
          <a:p>
            <a:pPr marL="171450" indent="-171450">
              <a:buFontTx/>
              <a:buChar char="-"/>
            </a:pPr>
            <a:r>
              <a:rPr lang="en-US" dirty="0"/>
              <a:t>Sometimes we get caught up in the number is likes, comments, or even the content of the comments</a:t>
            </a:r>
          </a:p>
          <a:p>
            <a:pPr marL="171450" indent="-171450">
              <a:buFontTx/>
              <a:buChar char="-"/>
            </a:pPr>
            <a:r>
              <a:rPr lang="en-US" dirty="0"/>
              <a:t>We start becoming dependent on others to validate our self worth</a:t>
            </a:r>
          </a:p>
          <a:p>
            <a:endParaRPr lang="en-US" dirty="0"/>
          </a:p>
          <a:p>
            <a:endParaRPr lang="en-US" dirty="0"/>
          </a:p>
          <a:p>
            <a:r>
              <a:rPr lang="en-US" dirty="0"/>
              <a:t>Figure:</a:t>
            </a:r>
          </a:p>
          <a:p>
            <a:endParaRPr lang="en-US" dirty="0"/>
          </a:p>
          <a:p>
            <a:r>
              <a:rPr lang="en-US" dirty="0"/>
              <a:t>- Psychology experiment done by </a:t>
            </a:r>
            <a:r>
              <a:rPr lang="en-US" dirty="0" err="1"/>
              <a:t>Clearvue</a:t>
            </a:r>
            <a:r>
              <a:rPr lang="en-US" dirty="0"/>
              <a:t> Health which lasted for 4 weeks</a:t>
            </a:r>
          </a:p>
          <a:p>
            <a:pPr marL="171450" indent="-171450">
              <a:buFontTx/>
              <a:buChar char="-"/>
            </a:pPr>
            <a:r>
              <a:rPr lang="en-US" dirty="0"/>
              <a:t>A set of randomly selected students split into 2 groups</a:t>
            </a:r>
          </a:p>
          <a:p>
            <a:pPr marL="171450" indent="-171450">
              <a:buFontTx/>
              <a:buChar char="-"/>
            </a:pPr>
            <a:r>
              <a:rPr lang="en-US" dirty="0"/>
              <a:t>Both groups displayed similar depression levels before the experiment</a:t>
            </a:r>
          </a:p>
          <a:p>
            <a:pPr marL="171450" indent="-171450">
              <a:buFontTx/>
              <a:buChar char="-"/>
            </a:pPr>
            <a:r>
              <a:rPr lang="en-US" dirty="0"/>
              <a:t>Control group was free to use social media as they pleased</a:t>
            </a:r>
          </a:p>
          <a:p>
            <a:pPr marL="171450" indent="-171450">
              <a:buFontTx/>
              <a:buChar char="-"/>
            </a:pPr>
            <a:r>
              <a:rPr lang="en-US" dirty="0"/>
              <a:t>Experimental group was asked to limit their social media use to 10 mins a day per platform</a:t>
            </a:r>
          </a:p>
          <a:p>
            <a:pPr marL="171450" indent="-171450">
              <a:buFontTx/>
              <a:buChar char="-"/>
            </a:pPr>
            <a:r>
              <a:rPr lang="en-US" dirty="0"/>
              <a:t>After the 4 weeks, both groups measure their levels of depression and the experimental group reported less depression levels</a:t>
            </a:r>
          </a:p>
          <a:p>
            <a:pPr marL="171450" indent="-171450">
              <a:buFontTx/>
              <a:buChar char="-"/>
            </a:pPr>
            <a:endParaRPr lang="en-US" dirty="0"/>
          </a:p>
          <a:p>
            <a:pPr marL="171450" indent="-171450">
              <a:buFontTx/>
              <a:buChar char="-"/>
            </a:pPr>
            <a:r>
              <a:rPr lang="en-US" dirty="0"/>
              <a:t>Move into next slide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533268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Deleting apps is the quickest method if you stick to it</a:t>
            </a:r>
          </a:p>
          <a:p>
            <a:pPr marL="628650" lvl="1" indent="-171450">
              <a:buFontTx/>
              <a:buChar char="-"/>
            </a:pPr>
            <a:r>
              <a:rPr lang="en-US" dirty="0"/>
              <a:t>Don’t have to delete forever, just helps to take a break</a:t>
            </a:r>
          </a:p>
          <a:p>
            <a:pPr marL="628650" lvl="1" indent="-171450">
              <a:buFontTx/>
              <a:buChar char="-"/>
            </a:pPr>
            <a:r>
              <a:rPr lang="en-US" dirty="0"/>
              <a:t>Also helps to identify which social medias you use vs. which ones are to fill spare time</a:t>
            </a:r>
          </a:p>
          <a:p>
            <a:pPr marL="171450" indent="-171450">
              <a:buFontTx/>
              <a:buChar char="-"/>
            </a:pPr>
            <a:r>
              <a:rPr lang="en-US" dirty="0"/>
              <a:t>Setting time limits only helps if you follow the time limits</a:t>
            </a:r>
          </a:p>
          <a:p>
            <a:pPr marL="628650" lvl="1" indent="-171450">
              <a:buFontTx/>
              <a:buChar char="-"/>
            </a:pPr>
            <a:r>
              <a:rPr lang="en-US" dirty="0"/>
              <a:t>Start of slowly and decrease amount of time spent on social media over time</a:t>
            </a:r>
          </a:p>
          <a:p>
            <a:pPr marL="171450" indent="-171450">
              <a:buFontTx/>
              <a:buChar char="-"/>
            </a:pPr>
            <a:r>
              <a:rPr lang="en-US" dirty="0"/>
              <a:t>Consider who you follow</a:t>
            </a:r>
          </a:p>
          <a:p>
            <a:pPr marL="628650" lvl="1" indent="-171450">
              <a:buFontTx/>
              <a:buChar char="-"/>
            </a:pPr>
            <a:r>
              <a:rPr lang="en-US" dirty="0"/>
              <a:t>Your feed should be only be your feed</a:t>
            </a:r>
          </a:p>
          <a:p>
            <a:pPr marL="628650" lvl="1" indent="-171450">
              <a:buFontTx/>
              <a:buChar char="-"/>
            </a:pPr>
            <a:r>
              <a:rPr lang="en-US" dirty="0"/>
              <a:t>Following people or creators you are close to or passionate about will force you to interact if you are using social media</a:t>
            </a:r>
          </a:p>
          <a:p>
            <a:pPr marL="628650" lvl="1" indent="-171450">
              <a:buFontTx/>
              <a:buChar char="-"/>
            </a:pPr>
            <a:r>
              <a:rPr lang="en-US" dirty="0"/>
              <a:t>Makes you be active on these platforms (creates a better connection than when you are mindlessly scrolling and just absorbing content)</a:t>
            </a:r>
          </a:p>
          <a:p>
            <a:pPr marL="171450" indent="-171450">
              <a:buFontTx/>
              <a:buChar char="-"/>
            </a:pPr>
            <a:r>
              <a:rPr lang="en-US" dirty="0"/>
              <a:t>Retrain algorithm</a:t>
            </a:r>
          </a:p>
          <a:p>
            <a:pPr marL="628650" lvl="1" indent="-171450">
              <a:buFontTx/>
              <a:buChar char="-"/>
            </a:pPr>
            <a:r>
              <a:rPr lang="en-US" dirty="0"/>
              <a:t>Be active so the algorithm shows you what you want to see</a:t>
            </a:r>
          </a:p>
          <a:p>
            <a:pPr marL="628650" lvl="1" indent="-171450">
              <a:buFontTx/>
              <a:buChar char="-"/>
            </a:pPr>
            <a:r>
              <a:rPr lang="en-US" dirty="0"/>
              <a:t>Also reinforces the fact that being active on these platforms makes a better connection than mindlessly scrolling</a:t>
            </a:r>
          </a:p>
          <a:p>
            <a:endParaRPr lang="en-US" dirty="0"/>
          </a:p>
          <a:p>
            <a:r>
              <a:rPr lang="en-US" dirty="0"/>
              <a:t>Figure: </a:t>
            </a:r>
          </a:p>
          <a:p>
            <a:endParaRPr lang="en-US" dirty="0"/>
          </a:p>
          <a:p>
            <a:pPr marL="171450" indent="-171450">
              <a:buFontTx/>
              <a:buChar char="-"/>
            </a:pPr>
            <a:r>
              <a:rPr lang="en-US" dirty="0"/>
              <a:t>16 to 24 year-olds use social media to “fill spare time”</a:t>
            </a:r>
          </a:p>
          <a:p>
            <a:pPr marL="171450" indent="-171450">
              <a:buFontTx/>
              <a:buChar char="-"/>
            </a:pPr>
            <a:r>
              <a:rPr lang="en-US" dirty="0"/>
              <a:t>25 to 34 year-olds use social media to “stay in touch”</a:t>
            </a:r>
          </a:p>
          <a:p>
            <a:pPr marL="171450" indent="-171450">
              <a:buFontTx/>
              <a:buChar char="-"/>
            </a:pPr>
            <a:r>
              <a:rPr lang="en-US" dirty="0"/>
              <a:t>34 to 44 year-olds use social media to ”stay up-to-date with current news”</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592115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95934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01080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84509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gap in political views in the 90’s and early 2000’s did not have much of a shift.  However, from 2004-2014 there was a large shift and in stance of the average democrat and republican.</a:t>
            </a:r>
          </a:p>
          <a:p>
            <a:r>
              <a:rPr lang="en-US" dirty="0"/>
              <a:t>The graphic on the right is from pew research center and was based off a survey with 10 political questions with varying topics.  These topics help determine the political views of the individual taking the survey.   </a:t>
            </a:r>
          </a:p>
          <a:p>
            <a:r>
              <a:rPr lang="en-US" dirty="0"/>
              <a:t>This large shift from 2004 to 2014 is cause for concern because it indicates polarization in the political climate.  One explanation for this shift the climate is politics in social media.</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96568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has exploded in growth over the last 2 decades.  This chart on the right shows only social media use in adults, who would be individuals eligible to vote compared to assessing children’s use as well.</a:t>
            </a:r>
          </a:p>
          <a:p>
            <a:r>
              <a:rPr lang="en-US" dirty="0"/>
              <a:t>This includes anyone from 18 to 85 and over.  In 2006, only about 10% of adults are using social media, so it would not be very impactful in politics, and there would not be a large scale shift in the climate.</a:t>
            </a:r>
          </a:p>
          <a:p>
            <a:r>
              <a:rPr lang="en-US" dirty="0"/>
              <a:t>However, from 2006 to 2014 there is massive growth.</a:t>
            </a:r>
          </a:p>
          <a:p>
            <a:r>
              <a:rPr lang="en-US" dirty="0"/>
              <a:t>In 2014 number is  around 60%.</a:t>
            </a:r>
          </a:p>
          <a:p>
            <a:r>
              <a:rPr lang="en-US" dirty="0"/>
              <a:t>This would be enough people have a large impact on the political stances of the nation.</a:t>
            </a:r>
          </a:p>
          <a:p>
            <a:r>
              <a:rPr lang="en-US" dirty="0"/>
              <a:t>This spike in social media lines up with this large divide in political views from the previous graphic.</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181638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use continued to skyrocket into 2019.  It is now an integral part of most Americans lives.</a:t>
            </a:r>
          </a:p>
          <a:p>
            <a:r>
              <a:rPr lang="en-US" dirty="0"/>
              <a:t>It is now a part of daily routine in America.  70% of all surveyed fb users consider their use daily.  And twitter, a platform known for politics, is used daily by 40% of its users.</a:t>
            </a:r>
          </a:p>
          <a:p>
            <a:r>
              <a:rPr lang="en-US" dirty="0"/>
              <a:t>With using something so often, it becomes a source of information, where those posting on platform know their message  can be seen by many people in a sort amount of time.</a:t>
            </a:r>
          </a:p>
          <a:p>
            <a:r>
              <a:rPr lang="en-US" dirty="0"/>
              <a:t>Politicians have begun utilizing this to get their name out their and campaign.</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943358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Politicians have begun using social media.</a:t>
            </a:r>
          </a:p>
          <a:p>
            <a:r>
              <a:rPr lang="en-US" dirty="0"/>
              <a:t>It makes campaigning easier for new candidates, who can make 1-3% of their annual campaign revenue in one month of social media.</a:t>
            </a:r>
          </a:p>
          <a:p>
            <a:r>
              <a:rPr lang="en-US" dirty="0"/>
              <a:t>This is a more accessible way for the politicians to interact with the general public, which is a good for the health of the nation.   Direction communication also for unfiltered thoughts and opinions by major news networks which is good in preventing news bias.  It is also largely available to the public. This however has a dangerous side effect.  It validates the platform and information spread on it.  Now instead of information coming from news networks with editors who try to make sure the information is accurate and true, or from politicians who are sharing their own thoughts, it can come from unverified sources who are held to no standard and have editorial processes. This greatly </a:t>
            </a:r>
            <a:r>
              <a:rPr lang="en-US" dirty="0" err="1"/>
              <a:t>increaseds</a:t>
            </a:r>
            <a:r>
              <a:rPr lang="en-US" dirty="0"/>
              <a:t> the chance for misinformation.  There is also a change to see a lack of differing views by misused algorithms which were not designed with politics in mind.</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23117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designed to filter content to tailor your feed to what you enjoy.  This is also applied to politics and political views.  It creates a political view echo chamber, since people will show preference over the views they align with.</a:t>
            </a:r>
          </a:p>
          <a:p>
            <a:r>
              <a:rPr lang="en-US" dirty="0"/>
              <a:t>This echo chamber can lead to more radicalized views, since each side is not seeing the other side's opinion nearly as often.  This will cause the other sides views to look more radical and unreasonable since they are not exposed to it as often and have not read the reasoning behind it.  This causes the polarization in politics.</a:t>
            </a:r>
          </a:p>
          <a:p>
            <a:r>
              <a:rPr lang="en-US" dirty="0"/>
              <a:t>Interaction-based algorithms trap users from seeing differing points of view as the interact more and more with one party, which can cause a sense of overload.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1946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Politics has taken over social media.  Pew Research center assessed in 2020 who felt overwhelmed or worn out by the number of political posts seen on social media.</a:t>
            </a:r>
          </a:p>
          <a:p>
            <a:r>
              <a:rPr lang="en-US" dirty="0"/>
              <a:t>It has become unavoidable on the platform, from candidates or from other sources, as well as from their peers.</a:t>
            </a:r>
          </a:p>
          <a:p>
            <a:r>
              <a:rPr lang="en-US" dirty="0"/>
              <a:t>This has led to a lot of frustration from users of these platforms.</a:t>
            </a:r>
          </a:p>
          <a:p>
            <a:r>
              <a:rPr lang="en-US" dirty="0"/>
              <a:t>55% of all social media users are worn out by this overload.  That does not mean however that the other 45 like seeing them.  Only 15% of users actively like seeing politics in social media, which is a small group of users.  This is a large issue which needs to be addressed since over have of the users do not enjoy the content they are viewing.</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70763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Generation of Voters most heavily use social media. This means they will be most heavily impacted since they will be seeing a lot of the posts.</a:t>
            </a:r>
          </a:p>
          <a:p>
            <a:r>
              <a:rPr lang="en-US" dirty="0"/>
              <a:t>As time continues and this young generation becomes older, the ones younger than them will have the same or higher social media use and assuming they keep up with their use, in general more voters will be using social media.</a:t>
            </a:r>
          </a:p>
          <a:p>
            <a:r>
              <a:rPr lang="en-US" dirty="0"/>
              <a:t>This will further the polarization in the country's political scene.</a:t>
            </a:r>
          </a:p>
          <a:p>
            <a:r>
              <a:rPr lang="en-US" dirty="0"/>
              <a:t>The fallout of this is politics will be shaped through their radicalized political views and will impact elections to come.</a:t>
            </a:r>
          </a:p>
          <a:p>
            <a:r>
              <a:rPr lang="en-US" dirty="0"/>
              <a:t>Action needs to be taken quick to prevent further polarization and lose dialog between the parties further.</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867643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this has been an attempt to clear up misinformation and remove politics from algorithms.</a:t>
            </a:r>
          </a:p>
          <a:p>
            <a:r>
              <a:rPr lang="en-US" dirty="0"/>
              <a:t>Parler was created by the right wing to remove bias in what was considered misinformation but could create further polarization as the two parties move to two separate platforms.</a:t>
            </a:r>
          </a:p>
          <a:p>
            <a:r>
              <a:rPr lang="en-US" dirty="0"/>
              <a:t>Twitter introduced Labels for govt. affiliated accounts, as a way for people viewing tweets to know if the information is coming right from the government or not.</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08214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358237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 in a very polarized time.</a:t>
            </a:r>
          </a:p>
          <a:p>
            <a:endParaRPr lang="en-US" dirty="0"/>
          </a:p>
          <a:p>
            <a:r>
              <a:rPr lang="en-US" dirty="0"/>
              <a:t>Talk about how there’s a goal in politics to have the best optics, even it means hammering a small fact hard or downplaying a larger one.</a:t>
            </a:r>
          </a:p>
          <a:p>
            <a:endParaRPr lang="en-US" dirty="0"/>
          </a:p>
          <a:p>
            <a:r>
              <a:rPr lang="en-US" dirty="0"/>
              <a:t>Talk about how everyone is playing the game and how in the process, the absolute truth is being lost and the perception is being manipulated</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847289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social media has a lot of influence over how facts are managed</a:t>
            </a:r>
          </a:p>
          <a:p>
            <a:endParaRPr lang="en-US" dirty="0"/>
          </a:p>
          <a:p>
            <a:r>
              <a:rPr lang="en-US" dirty="0"/>
              <a:t>Talk about how </a:t>
            </a:r>
            <a:r>
              <a:rPr lang="en-US" dirty="0" err="1"/>
              <a:t>facebook</a:t>
            </a:r>
            <a:r>
              <a:rPr lang="en-US" dirty="0"/>
              <a:t>, twitter, and </a:t>
            </a:r>
            <a:r>
              <a:rPr lang="en-US" dirty="0" err="1"/>
              <a:t>parler</a:t>
            </a:r>
            <a:r>
              <a:rPr lang="en-US" dirty="0"/>
              <a:t>, have different fact management styles and what they could mean</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4037019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polarized nature of news media and how they shape consumers’ views on subjects</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3781626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everything together and show that finding the truth is more difficult when people don’t agree on what it is.</a:t>
            </a:r>
          </a:p>
          <a:p>
            <a:endParaRPr lang="en-US" dirty="0"/>
          </a:p>
          <a:p>
            <a:r>
              <a:rPr lang="en-US" dirty="0"/>
              <a:t>Discuss the examples about how people feel about news they’ve heard through different means</a:t>
            </a:r>
          </a:p>
          <a:p>
            <a:endParaRPr lang="en-US" dirty="0"/>
          </a:p>
          <a:p>
            <a:r>
              <a:rPr lang="en-US" dirty="0"/>
              <a:t>End covid example to show the present danger of misinformation and how it can make lives even worse.</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3588876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to form groups, approve group topics, etc.</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a:p>
            <a:endParaRPr lang="en-US" dirty="0"/>
          </a:p>
          <a:p>
            <a:r>
              <a:rPr lang="en-US" dirty="0"/>
              <a:t>Need to check against 8</a:t>
            </a:r>
            <a:r>
              <a:rPr lang="en-US" baseline="30000" dirty="0"/>
              <a:t>th</a:t>
            </a:r>
            <a:r>
              <a:rPr lang="en-US" dirty="0"/>
              <a:t> edition of text book:</a:t>
            </a:r>
          </a:p>
          <a:p>
            <a:r>
              <a:rPr lang="en-US" dirty="0"/>
              <a:t>pp. 145 More accurate to say addicted to single app - good</a:t>
            </a:r>
          </a:p>
          <a:p>
            <a:r>
              <a:rPr lang="en-US" dirty="0"/>
              <a:t>pp. 149 20 same as 39</a:t>
            </a:r>
          </a:p>
          <a:p>
            <a:r>
              <a:rPr lang="en-US" dirty="0"/>
              <a:t>pp. 150 36 same as 42</a:t>
            </a:r>
          </a:p>
          <a:p>
            <a:r>
              <a:rPr lang="en-US" dirty="0"/>
              <a:t>End of Chapter questions I liked: 2, 25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eaLnBrk="1" hangingPunct="1"/>
            <a:r>
              <a:rPr lang="en-US" i="0" dirty="0"/>
              <a:t>If not shown yet: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i="0" dirty="0"/>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a:t>
            </a:r>
            <a:r>
              <a:rPr lang="en-US" b="1" dirty="0" err="1"/>
              <a:t>Gervais</a:t>
            </a:r>
            <a:r>
              <a:rPr lang="en-US" b="1" dirty="0"/>
              <a:t> - </a:t>
            </a:r>
            <a:r>
              <a:rPr lang="en-US" b="1" dirty="0" err="1"/>
              <a:t>Hashtag</a:t>
            </a:r>
            <a:r>
              <a:rPr lang="en-US" b="1" dirty="0"/>
              <a:t>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8303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backlinko.com/social-media-users" TargetMode="External"/><Relationship Id="rId7" Type="http://schemas.openxmlformats.org/officeDocument/2006/relationships/hyperlink" Target="https://www.addictioncenter.com/drugs/social-media-addic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sleepfoundation.org/how-sleep-works/sleep-and-social-media" TargetMode="External"/><Relationship Id="rId5" Type="http://schemas.openxmlformats.org/officeDocument/2006/relationships/hyperlink" Target="https://datascienceathome.com/the-dark-side-of-ai-social-media-and-the-optimization-of-addiction/" TargetMode="External"/><Relationship Id="rId4" Type="http://schemas.openxmlformats.org/officeDocument/2006/relationships/hyperlink" Target="https://www.ncbi.nlm.nih.gov/pmc/articles/PMC418391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urworldindata.org/rise-of-social-medi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blog.globalwebindex.com/chart-of-the-day/social-media/" TargetMode="External"/><Relationship Id="rId5" Type="http://schemas.openxmlformats.org/officeDocument/2006/relationships/hyperlink" Target="https://www.clearvuehealth.com/b/social-media-depression/" TargetMode="External"/><Relationship Id="rId4" Type="http://schemas.openxmlformats.org/officeDocument/2006/relationships/hyperlink" Target="https://www.lemonade.com/blog/psychology-behind-phone-addictio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pxhere.com/en/photo/1497157"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ru.wikipedia.org/wiki/Parler" TargetMode="External"/><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www.facebook.com/journalismproject/programs/third-party-fact-checking" TargetMode="External"/><Relationship Id="rId4" Type="http://schemas.openxmlformats.org/officeDocument/2006/relationships/hyperlink" Target="http://www.turismoeconsigli.com/promuovere-hotel-facebook-twitter/" TargetMode="External"/><Relationship Id="rId9"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www.journalism.org/2020/01/24/u-s-media-polarization-and-the-2020-election-a-nation-divided/" TargetMode="External"/><Relationship Id="rId4" Type="http://schemas.openxmlformats.org/officeDocument/2006/relationships/hyperlink" Target="http://jobsanger.blogspot.com/2015/08/fox-news-is-most-untrustworthy-cable.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www.pewresearch.org/politics/2019/07/22/the-state-of-personal-trust/" TargetMode="External"/><Relationship Id="rId4" Type="http://schemas.openxmlformats.org/officeDocument/2006/relationships/hyperlink" Target="https://wuwei-inst.org/how-argument-aris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journalismproject/programs/third-party-fact-checking" TargetMode="External"/><Relationship Id="rId2" Type="http://schemas.openxmlformats.org/officeDocument/2006/relationships/hyperlink" Target="https://attorneyatlawmagazine.com/a-lesson-from-politics-its-all-in-the-optics" TargetMode="External"/><Relationship Id="rId1" Type="http://schemas.openxmlformats.org/officeDocument/2006/relationships/slideLayout" Target="../slideLayouts/slideLayout2.xml"/><Relationship Id="rId6" Type="http://schemas.openxmlformats.org/officeDocument/2006/relationships/hyperlink" Target="https://www.pewresearch.org/politics/2019/07/22/the-state-of-personal-trust/" TargetMode="External"/><Relationship Id="rId5" Type="http://schemas.openxmlformats.org/officeDocument/2006/relationships/hyperlink" Target="https://www.journalism.org/2020/01/24/u-s-media-polarization-and-the-2020-election-a-nation-divided/" TargetMode="External"/><Relationship Id="rId4" Type="http://schemas.openxmlformats.org/officeDocument/2006/relationships/hyperlink" Target="https://www.nytimes.com/2020/11/11/technology/parler-rumble-newsmax.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d.ted.com/lessons/what-orwellian-really-means-noah-tavli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Out of the rabbit hole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Tian Yu Fan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54329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YouTube regulate content?</a:t>
            </a:r>
          </a:p>
        </p:txBody>
      </p:sp>
      <p:sp>
        <p:nvSpPr>
          <p:cNvPr id="3" name="Content Placeholder 2"/>
          <p:cNvSpPr>
            <a:spLocks noGrp="1"/>
          </p:cNvSpPr>
          <p:nvPr>
            <p:ph sz="half" idx="1"/>
          </p:nvPr>
        </p:nvSpPr>
        <p:spPr/>
        <p:txBody>
          <a:bodyPr/>
          <a:lstStyle/>
          <a:p>
            <a:r>
              <a:rPr lang="en-US" dirty="0"/>
              <a:t>Claim: Yes!</a:t>
            </a:r>
          </a:p>
          <a:p>
            <a:r>
              <a:rPr lang="en-US" dirty="0"/>
              <a:t>Echo chambers</a:t>
            </a:r>
          </a:p>
          <a:p>
            <a:r>
              <a:rPr lang="en-US" dirty="0"/>
              <a:t>Conspiracy theories</a:t>
            </a:r>
          </a:p>
          <a:p>
            <a:r>
              <a:rPr lang="en-US" dirty="0"/>
              <a:t>Dangerous children content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Tian Yu Fan</a:t>
            </a:r>
            <a:endParaRPr lang="en-US" sz="1400" dirty="0">
              <a:solidFill>
                <a:schemeClr val="tx1"/>
              </a:solidFill>
              <a:latin typeface="+mj-lt"/>
            </a:endParaRPr>
          </a:p>
        </p:txBody>
      </p:sp>
      <p:sp>
        <p:nvSpPr>
          <p:cNvPr id="8" name="TextBox 7"/>
          <p:cNvSpPr txBox="1"/>
          <p:nvPr/>
        </p:nvSpPr>
        <p:spPr>
          <a:xfrm>
            <a:off x="3979164" y="4518479"/>
            <a:ext cx="4852416" cy="400110"/>
          </a:xfrm>
          <a:prstGeom prst="rect">
            <a:avLst/>
          </a:prstGeom>
          <a:noFill/>
        </p:spPr>
        <p:txBody>
          <a:bodyPr wrap="square" rtlCol="0">
            <a:spAutoFit/>
          </a:bodyPr>
          <a:lstStyle/>
          <a:p>
            <a:r>
              <a:rPr lang="en-US" sz="1000" b="0" i="0" dirty="0">
                <a:effectLst/>
                <a:latin typeface="lato-regular"/>
              </a:rPr>
              <a:t>	</a:t>
            </a:r>
            <a:r>
              <a:rPr lang="en-US" sz="1000" b="0" i="0" dirty="0" err="1">
                <a:effectLst/>
                <a:latin typeface="lato-regular"/>
              </a:rPr>
              <a:t>MinuteVideos</a:t>
            </a:r>
            <a:r>
              <a:rPr lang="en-US" sz="1000" b="0" i="0" dirty="0">
                <a:effectLst/>
                <a:latin typeface="lato-regular"/>
              </a:rPr>
              <a:t>. Echo Chamber. </a:t>
            </a:r>
            <a:r>
              <a:rPr lang="en-US" sz="1000" b="0" i="1" dirty="0">
                <a:effectLst/>
                <a:latin typeface="lato-regular"/>
              </a:rPr>
              <a:t>YouTube</a:t>
            </a:r>
            <a:r>
              <a:rPr lang="en-US" sz="1000" b="0" i="0" dirty="0">
                <a:effectLst/>
                <a:latin typeface="lato-regular"/>
              </a:rPr>
              <a:t>, 28 Dec. 2016, </a:t>
            </a:r>
            <a:r>
              <a:rPr lang="en-US" sz="1000" b="0" i="0" dirty="0">
                <a:effectLst/>
                <a:latin typeface="lato-regular"/>
                <a:hlinkClick r:id="rId3">
                  <a:extLst>
                    <a:ext uri="{A12FA001-AC4F-418D-AE19-62706E023703}">
                      <ahyp:hlinkClr xmlns:ahyp="http://schemas.microsoft.com/office/drawing/2018/hyperlinkcolor" val="tx"/>
                    </a:ext>
                  </a:extLst>
                </a:hlinkClick>
              </a:rPr>
              <a:t>www.youtube.com/</a:t>
            </a:r>
            <a:endParaRPr lang="en-US" sz="1000" b="0" i="0" dirty="0">
              <a:effectLst/>
              <a:latin typeface="lato-regular"/>
            </a:endParaRPr>
          </a:p>
          <a:p>
            <a:r>
              <a:rPr lang="en-US" sz="1000" dirty="0">
                <a:latin typeface="lato-regular"/>
              </a:rPr>
              <a:t>             </a:t>
            </a:r>
            <a:r>
              <a:rPr lang="en-US" sz="1000" b="0" i="0" dirty="0" err="1">
                <a:effectLst/>
                <a:latin typeface="lato-regular"/>
              </a:rPr>
              <a:t>watch?v</a:t>
            </a:r>
            <a:r>
              <a:rPr lang="en-US" sz="1000" b="0" i="0" dirty="0">
                <a:effectLst/>
                <a:latin typeface="lato-regular"/>
              </a:rPr>
              <a:t>=Zk1o2BpC79g&amp;ab_channel=MinuteVideos. Accessed 4 Apr. 202</a:t>
            </a:r>
            <a:endParaRPr lang="en-US" sz="1000" dirty="0"/>
          </a:p>
        </p:txBody>
      </p:sp>
      <p:pic>
        <p:nvPicPr>
          <p:cNvPr id="12" name="Picture 11">
            <a:extLst>
              <a:ext uri="{FF2B5EF4-FFF2-40B4-BE49-F238E27FC236}">
                <a16:creationId xmlns:a16="http://schemas.microsoft.com/office/drawing/2014/main" id="{CA443317-C38C-4AE0-B8F6-5CB313592C23}"/>
              </a:ext>
            </a:extLst>
          </p:cNvPr>
          <p:cNvPicPr>
            <a:picLocks noChangeAspect="1"/>
          </p:cNvPicPr>
          <p:nvPr/>
        </p:nvPicPr>
        <p:blipFill rotWithShape="1">
          <a:blip r:embed="rId4"/>
          <a:srcRect t="12334" r="33645" b="12051"/>
          <a:stretch/>
        </p:blipFill>
        <p:spPr>
          <a:xfrm>
            <a:off x="4724400" y="1352550"/>
            <a:ext cx="3704336" cy="3165929"/>
          </a:xfrm>
          <a:prstGeom prst="rect">
            <a:avLst/>
          </a:prstGeom>
        </p:spPr>
      </p:pic>
    </p:spTree>
    <p:extLst>
      <p:ext uri="{BB962C8B-B14F-4D97-AF65-F5344CB8AC3E}">
        <p14:creationId xmlns:p14="http://schemas.microsoft.com/office/powerpoint/2010/main" val="316980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Creates Echo chambers</a:t>
            </a:r>
          </a:p>
        </p:txBody>
      </p:sp>
      <p:sp>
        <p:nvSpPr>
          <p:cNvPr id="3" name="Content Placeholder 2"/>
          <p:cNvSpPr>
            <a:spLocks noGrp="1"/>
          </p:cNvSpPr>
          <p:nvPr>
            <p:ph sz="half" idx="1"/>
          </p:nvPr>
        </p:nvSpPr>
        <p:spPr/>
        <p:txBody>
          <a:bodyPr/>
          <a:lstStyle/>
          <a:p>
            <a:r>
              <a:rPr lang="en-US" dirty="0"/>
              <a:t>Recommendation engine</a:t>
            </a:r>
          </a:p>
          <a:p>
            <a:pPr lvl="1"/>
            <a:r>
              <a:rPr lang="en-US" dirty="0"/>
              <a:t>Relies on demonstrated interest</a:t>
            </a:r>
          </a:p>
          <a:p>
            <a:r>
              <a:rPr lang="en-US" dirty="0"/>
              <a:t>Creates echo chambers</a:t>
            </a:r>
          </a:p>
          <a:p>
            <a:pPr lvl="1"/>
            <a:r>
              <a:rPr lang="en-US" dirty="0"/>
              <a:t>Leads to political radicalization </a:t>
            </a:r>
          </a:p>
          <a:p>
            <a:pPr lvl="1"/>
            <a:r>
              <a:rPr lang="en-US" dirty="0"/>
              <a:t>Promotes ignorance</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 Yu Fan</a:t>
            </a:r>
          </a:p>
        </p:txBody>
      </p:sp>
      <p:pic>
        <p:nvPicPr>
          <p:cNvPr id="10" name="Picture 9">
            <a:extLst>
              <a:ext uri="{FF2B5EF4-FFF2-40B4-BE49-F238E27FC236}">
                <a16:creationId xmlns:a16="http://schemas.microsoft.com/office/drawing/2014/main" id="{270661A9-13F1-46EE-B28F-716615B97900}"/>
              </a:ext>
            </a:extLst>
          </p:cNvPr>
          <p:cNvPicPr>
            <a:picLocks noChangeAspect="1"/>
          </p:cNvPicPr>
          <p:nvPr/>
        </p:nvPicPr>
        <p:blipFill>
          <a:blip r:embed="rId3"/>
          <a:stretch>
            <a:fillRect/>
          </a:stretch>
        </p:blipFill>
        <p:spPr>
          <a:xfrm>
            <a:off x="4724402" y="1276350"/>
            <a:ext cx="3845516" cy="3164620"/>
          </a:xfrm>
          <a:prstGeom prst="rect">
            <a:avLst/>
          </a:prstGeom>
        </p:spPr>
      </p:pic>
    </p:spTree>
    <p:extLst>
      <p:ext uri="{BB962C8B-B14F-4D97-AF65-F5344CB8AC3E}">
        <p14:creationId xmlns:p14="http://schemas.microsoft.com/office/powerpoint/2010/main" val="291830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Promotes Conspiracy theories</a:t>
            </a:r>
          </a:p>
        </p:txBody>
      </p:sp>
      <p:sp>
        <p:nvSpPr>
          <p:cNvPr id="3" name="Content Placeholder 2"/>
          <p:cNvSpPr>
            <a:spLocks noGrp="1"/>
          </p:cNvSpPr>
          <p:nvPr>
            <p:ph sz="half" idx="1"/>
          </p:nvPr>
        </p:nvSpPr>
        <p:spPr/>
        <p:txBody>
          <a:bodyPr/>
          <a:lstStyle/>
          <a:p>
            <a:r>
              <a:rPr lang="en-US" dirty="0"/>
              <a:t>Content metrics of algorithm</a:t>
            </a:r>
          </a:p>
          <a:p>
            <a:pPr lvl="1"/>
            <a:r>
              <a:rPr lang="en-US" dirty="0"/>
              <a:t>Retention rate</a:t>
            </a:r>
          </a:p>
          <a:p>
            <a:pPr lvl="1"/>
            <a:r>
              <a:rPr lang="en-US" dirty="0"/>
              <a:t>Click-through rate</a:t>
            </a:r>
          </a:p>
          <a:p>
            <a:r>
              <a:rPr lang="en-US" dirty="0"/>
              <a:t>Inherent flaw against absurdism</a:t>
            </a:r>
          </a:p>
          <a:p>
            <a:pPr lvl="1"/>
            <a:r>
              <a:rPr lang="en-US" dirty="0"/>
              <a:t>Increases promotion</a:t>
            </a:r>
          </a:p>
          <a:p>
            <a:r>
              <a:rPr lang="en-US" dirty="0"/>
              <a:t>Generates rabbit hole effect</a:t>
            </a:r>
          </a:p>
          <a:p>
            <a:pPr lvl="1"/>
            <a:r>
              <a:rPr lang="en-US" dirty="0"/>
              <a:t>Converts viewer into believer</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Tian Yu Fan</a:t>
            </a:r>
            <a:endParaRPr lang="en-US" sz="1400" dirty="0">
              <a:solidFill>
                <a:schemeClr val="tx1"/>
              </a:solidFill>
              <a:latin typeface="+mj-lt"/>
            </a:endParaRPr>
          </a:p>
        </p:txBody>
      </p:sp>
      <p:sp>
        <p:nvSpPr>
          <p:cNvPr id="8" name="TextBox 7"/>
          <p:cNvSpPr txBox="1"/>
          <p:nvPr/>
        </p:nvSpPr>
        <p:spPr>
          <a:xfrm>
            <a:off x="-117204" y="4451164"/>
            <a:ext cx="9144000" cy="400110"/>
          </a:xfrm>
          <a:prstGeom prst="rect">
            <a:avLst/>
          </a:prstGeom>
          <a:noFill/>
        </p:spPr>
        <p:txBody>
          <a:bodyPr wrap="square" rtlCol="0">
            <a:spAutoFit/>
          </a:bodyPr>
          <a:lstStyle/>
          <a:p>
            <a:pPr algn="r"/>
            <a:r>
              <a:rPr lang="en-US" sz="1000" dirty="0">
                <a:solidFill>
                  <a:schemeClr val="tx1"/>
                </a:solidFill>
              </a:rPr>
              <a:t>Albright, Jonathan. "Popular Conspiracy Videos on YouTube." Jonathan Albright,  25 Feb. 2018, d1gi.medium.com/ </a:t>
            </a:r>
          </a:p>
          <a:p>
            <a:pPr algn="r"/>
            <a:r>
              <a:rPr lang="en-US" sz="1000" dirty="0">
                <a:solidFill>
                  <a:schemeClr val="tx1"/>
                </a:solidFill>
              </a:rPr>
              <a:t>   untrue-tube-monetizing-misery-and-disinformation-388c4786cc3d. Accessed 4 Apr. 2021. </a:t>
            </a:r>
          </a:p>
        </p:txBody>
      </p:sp>
      <p:pic>
        <p:nvPicPr>
          <p:cNvPr id="10" name="Picture 9">
            <a:extLst>
              <a:ext uri="{FF2B5EF4-FFF2-40B4-BE49-F238E27FC236}">
                <a16:creationId xmlns:a16="http://schemas.microsoft.com/office/drawing/2014/main" id="{67EDAF2D-C315-425C-A996-6FD596C7E0B9}"/>
              </a:ext>
            </a:extLst>
          </p:cNvPr>
          <p:cNvPicPr>
            <a:picLocks noChangeAspect="1"/>
          </p:cNvPicPr>
          <p:nvPr/>
        </p:nvPicPr>
        <p:blipFill>
          <a:blip r:embed="rId3"/>
          <a:stretch>
            <a:fillRect/>
          </a:stretch>
        </p:blipFill>
        <p:spPr>
          <a:xfrm>
            <a:off x="4326129" y="1331025"/>
            <a:ext cx="4607196" cy="3054688"/>
          </a:xfrm>
          <a:prstGeom prst="rect">
            <a:avLst/>
          </a:prstGeom>
        </p:spPr>
      </p:pic>
    </p:spTree>
    <p:extLst>
      <p:ext uri="{BB962C8B-B14F-4D97-AF65-F5344CB8AC3E}">
        <p14:creationId xmlns:p14="http://schemas.microsoft.com/office/powerpoint/2010/main" val="147816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833360" cy="914400"/>
          </a:xfrm>
        </p:spPr>
        <p:txBody>
          <a:bodyPr/>
          <a:lstStyle/>
          <a:p>
            <a:r>
              <a:rPr lang="en-US" dirty="0"/>
              <a:t>Promotes dangerous content for children</a:t>
            </a:r>
          </a:p>
        </p:txBody>
      </p:sp>
      <p:sp>
        <p:nvSpPr>
          <p:cNvPr id="3" name="Content Placeholder 2"/>
          <p:cNvSpPr>
            <a:spLocks noGrp="1"/>
          </p:cNvSpPr>
          <p:nvPr>
            <p:ph sz="half" idx="1"/>
          </p:nvPr>
        </p:nvSpPr>
        <p:spPr/>
        <p:txBody>
          <a:bodyPr/>
          <a:lstStyle/>
          <a:p>
            <a:r>
              <a:rPr lang="en-US" dirty="0"/>
              <a:t>Promote outrageous content</a:t>
            </a:r>
          </a:p>
          <a:p>
            <a:r>
              <a:rPr lang="en-US" dirty="0"/>
              <a:t>Popularize controversial creators</a:t>
            </a:r>
          </a:p>
          <a:p>
            <a:pPr lvl="1"/>
            <a:r>
              <a:rPr lang="en-US" dirty="0"/>
              <a:t>Jake Paul</a:t>
            </a:r>
          </a:p>
          <a:p>
            <a:r>
              <a:rPr lang="en-US" dirty="0"/>
              <a:t>Children are impressionable</a:t>
            </a:r>
          </a:p>
          <a:p>
            <a:pPr lvl="1"/>
            <a:r>
              <a:rPr lang="en-US" dirty="0"/>
              <a:t>Adopt bad role models &amp; morals</a:t>
            </a:r>
          </a:p>
          <a:p>
            <a:pPr marL="205768" lvl="1"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Tian Yu Fan</a:t>
            </a:r>
            <a:endParaRPr lang="en-US" sz="1400" dirty="0">
              <a:solidFill>
                <a:schemeClr val="tx1"/>
              </a:solidFill>
              <a:latin typeface="+mj-lt"/>
            </a:endParaRPr>
          </a:p>
        </p:txBody>
      </p:sp>
      <p:sp>
        <p:nvSpPr>
          <p:cNvPr id="8" name="TextBox 7"/>
          <p:cNvSpPr txBox="1"/>
          <p:nvPr/>
        </p:nvSpPr>
        <p:spPr>
          <a:xfrm>
            <a:off x="-312420" y="4571108"/>
            <a:ext cx="9144000" cy="400110"/>
          </a:xfrm>
          <a:prstGeom prst="rect">
            <a:avLst/>
          </a:prstGeom>
          <a:noFill/>
        </p:spPr>
        <p:txBody>
          <a:bodyPr wrap="square" rtlCol="0">
            <a:spAutoFit/>
          </a:bodyPr>
          <a:lstStyle/>
          <a:p>
            <a:pPr algn="r"/>
            <a:r>
              <a:rPr lang="en-US" sz="1000" b="0" i="0" dirty="0">
                <a:effectLst/>
                <a:latin typeface="lato-regular"/>
              </a:rPr>
              <a:t>Hall, Madison. "Paul Brothers Subscriber Growth." </a:t>
            </a:r>
            <a:r>
              <a:rPr lang="en-US" sz="1000" b="0" i="1" dirty="0">
                <a:effectLst/>
                <a:latin typeface="lato-regular"/>
              </a:rPr>
              <a:t>Insider</a:t>
            </a:r>
            <a:r>
              <a:rPr lang="en-US" sz="1000" b="0" i="0" dirty="0">
                <a:effectLst/>
                <a:latin typeface="lato-regular"/>
              </a:rPr>
              <a:t>, 15 Dec. 2020, </a:t>
            </a:r>
            <a:br>
              <a:rPr lang="en-US" sz="1000" dirty="0"/>
            </a:br>
            <a:r>
              <a:rPr lang="en-US" sz="1000" b="0" i="0" dirty="0">
                <a:effectLst/>
                <a:latin typeface="lato-regular"/>
              </a:rPr>
              <a:t>     www.insider.com/jake-paul-logan-data-graphs-will-never-be-canceled-2020-12. Accessed 4 Apr. 2021. </a:t>
            </a:r>
            <a:endParaRPr lang="en-US" sz="1000" dirty="0"/>
          </a:p>
        </p:txBody>
      </p:sp>
      <p:pic>
        <p:nvPicPr>
          <p:cNvPr id="13" name="Picture 12">
            <a:extLst>
              <a:ext uri="{FF2B5EF4-FFF2-40B4-BE49-F238E27FC236}">
                <a16:creationId xmlns:a16="http://schemas.microsoft.com/office/drawing/2014/main" id="{34E38118-7508-492A-A250-9629696E6FD9}"/>
              </a:ext>
            </a:extLst>
          </p:cNvPr>
          <p:cNvPicPr>
            <a:picLocks noChangeAspect="1"/>
          </p:cNvPicPr>
          <p:nvPr/>
        </p:nvPicPr>
        <p:blipFill>
          <a:blip r:embed="rId3"/>
          <a:stretch>
            <a:fillRect/>
          </a:stretch>
        </p:blipFill>
        <p:spPr>
          <a:xfrm>
            <a:off x="4419600" y="1258128"/>
            <a:ext cx="4048760" cy="2734965"/>
          </a:xfrm>
          <a:prstGeom prst="rect">
            <a:avLst/>
          </a:prstGeom>
        </p:spPr>
      </p:pic>
    </p:spTree>
    <p:extLst>
      <p:ext uri="{BB962C8B-B14F-4D97-AF65-F5344CB8AC3E}">
        <p14:creationId xmlns:p14="http://schemas.microsoft.com/office/powerpoint/2010/main" val="344385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responsibility</a:t>
            </a:r>
          </a:p>
        </p:txBody>
      </p:sp>
      <p:sp>
        <p:nvSpPr>
          <p:cNvPr id="3" name="Content Placeholder 2"/>
          <p:cNvSpPr>
            <a:spLocks noGrp="1"/>
          </p:cNvSpPr>
          <p:nvPr>
            <p:ph sz="half" idx="1"/>
          </p:nvPr>
        </p:nvSpPr>
        <p:spPr/>
        <p:txBody>
          <a:bodyPr/>
          <a:lstStyle/>
          <a:p>
            <a:r>
              <a:rPr lang="en-US" dirty="0"/>
              <a:t>Counter: right to make profit</a:t>
            </a:r>
          </a:p>
          <a:p>
            <a:r>
              <a:rPr lang="en-US" dirty="0"/>
              <a:t>Rebuttal: act utilitarianism </a:t>
            </a:r>
          </a:p>
          <a:p>
            <a:pPr marL="0" indent="0">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 Yu Fan</a:t>
            </a:r>
          </a:p>
        </p:txBody>
      </p:sp>
      <p:sp>
        <p:nvSpPr>
          <p:cNvPr id="8" name="TextBox 7"/>
          <p:cNvSpPr txBox="1"/>
          <p:nvPr/>
        </p:nvSpPr>
        <p:spPr>
          <a:xfrm>
            <a:off x="68061" y="4615027"/>
            <a:ext cx="6221690" cy="338554"/>
          </a:xfrm>
          <a:prstGeom prst="rect">
            <a:avLst/>
          </a:prstGeom>
          <a:noFill/>
        </p:spPr>
        <p:txBody>
          <a:bodyPr wrap="square" rtlCol="0">
            <a:spAutoFit/>
          </a:bodyPr>
          <a:lstStyle/>
          <a:p>
            <a:r>
              <a:rPr lang="en-US" sz="800" b="0" i="0" dirty="0">
                <a:effectLst/>
                <a:latin typeface="lato-regular"/>
              </a:rPr>
              <a:t>Hall, Madison. "Paul Brothers Subscriber Growth." </a:t>
            </a:r>
            <a:r>
              <a:rPr lang="en-US" sz="800" b="0" i="1" dirty="0">
                <a:effectLst/>
                <a:latin typeface="lato-regular"/>
              </a:rPr>
              <a:t>Insider</a:t>
            </a:r>
            <a:r>
              <a:rPr lang="en-US" sz="800" b="0" i="0" dirty="0">
                <a:effectLst/>
                <a:latin typeface="lato-regular"/>
              </a:rPr>
              <a:t>, 15 Dec. 2020, </a:t>
            </a:r>
            <a:br>
              <a:rPr lang="en-US" sz="800" dirty="0"/>
            </a:br>
            <a:r>
              <a:rPr lang="en-US" sz="800" b="0" i="0" dirty="0">
                <a:effectLst/>
                <a:latin typeface="lato-regular"/>
              </a:rPr>
              <a:t>www.insider.com/jake-paul-logan-data-graphs-will-never-be-canceled-2020-12,Accessed 4 Apr. 2021. </a:t>
            </a:r>
          </a:p>
        </p:txBody>
      </p:sp>
      <p:pic>
        <p:nvPicPr>
          <p:cNvPr id="12" name="Picture 11">
            <a:extLst>
              <a:ext uri="{FF2B5EF4-FFF2-40B4-BE49-F238E27FC236}">
                <a16:creationId xmlns:a16="http://schemas.microsoft.com/office/drawing/2014/main" id="{B2856669-E272-40C8-B754-A481B429E61B}"/>
              </a:ext>
            </a:extLst>
          </p:cNvPr>
          <p:cNvPicPr>
            <a:picLocks noChangeAspect="1"/>
          </p:cNvPicPr>
          <p:nvPr/>
        </p:nvPicPr>
        <p:blipFill rotWithShape="1">
          <a:blip r:embed="rId3"/>
          <a:srcRect r="18071"/>
          <a:stretch/>
        </p:blipFill>
        <p:spPr>
          <a:xfrm>
            <a:off x="312421" y="2883704"/>
            <a:ext cx="4215232" cy="1703549"/>
          </a:xfrm>
          <a:prstGeom prst="rect">
            <a:avLst/>
          </a:prstGeom>
        </p:spPr>
      </p:pic>
      <p:pic>
        <p:nvPicPr>
          <p:cNvPr id="14" name="Picture 13">
            <a:extLst>
              <a:ext uri="{FF2B5EF4-FFF2-40B4-BE49-F238E27FC236}">
                <a16:creationId xmlns:a16="http://schemas.microsoft.com/office/drawing/2014/main" id="{862EE075-3D02-4F63-9082-06170B3F95B4}"/>
              </a:ext>
            </a:extLst>
          </p:cNvPr>
          <p:cNvPicPr>
            <a:picLocks noChangeAspect="1"/>
          </p:cNvPicPr>
          <p:nvPr/>
        </p:nvPicPr>
        <p:blipFill>
          <a:blip r:embed="rId4"/>
          <a:stretch>
            <a:fillRect/>
          </a:stretch>
        </p:blipFill>
        <p:spPr>
          <a:xfrm>
            <a:off x="4668798" y="1134165"/>
            <a:ext cx="4163339" cy="3453088"/>
          </a:xfrm>
          <a:prstGeom prst="rect">
            <a:avLst/>
          </a:prstGeom>
        </p:spPr>
      </p:pic>
      <p:sp>
        <p:nvSpPr>
          <p:cNvPr id="15" name="TextBox 14">
            <a:extLst>
              <a:ext uri="{FF2B5EF4-FFF2-40B4-BE49-F238E27FC236}">
                <a16:creationId xmlns:a16="http://schemas.microsoft.com/office/drawing/2014/main" id="{278BC37C-6DB4-42A6-BA53-F7F2BB75B06D}"/>
              </a:ext>
            </a:extLst>
          </p:cNvPr>
          <p:cNvSpPr txBox="1"/>
          <p:nvPr/>
        </p:nvSpPr>
        <p:spPr>
          <a:xfrm>
            <a:off x="3663949" y="4590601"/>
            <a:ext cx="5251605" cy="338554"/>
          </a:xfrm>
          <a:prstGeom prst="rect">
            <a:avLst/>
          </a:prstGeom>
          <a:noFill/>
        </p:spPr>
        <p:txBody>
          <a:bodyPr wrap="square" rtlCol="0">
            <a:spAutoFit/>
          </a:bodyPr>
          <a:lstStyle/>
          <a:p>
            <a:pPr algn="r"/>
            <a:r>
              <a:rPr lang="en-US" sz="800" b="0" i="0" dirty="0">
                <a:effectLst/>
                <a:latin typeface="lato-regular"/>
              </a:rPr>
              <a:t>Iqbal, Mansoor. "Total YouTube MAU." </a:t>
            </a:r>
            <a:r>
              <a:rPr lang="en-US" sz="800" b="0" i="1" dirty="0">
                <a:effectLst/>
                <a:latin typeface="lato-regular"/>
              </a:rPr>
              <a:t>Business of Apps</a:t>
            </a:r>
            <a:r>
              <a:rPr lang="en-US" sz="800" b="0" i="0" dirty="0">
                <a:effectLst/>
                <a:latin typeface="lato-regular"/>
              </a:rPr>
              <a:t>, 8 Mar. 2021, </a:t>
            </a:r>
            <a:br>
              <a:rPr lang="en-US" sz="800" dirty="0"/>
            </a:br>
            <a:r>
              <a:rPr lang="en-US" sz="800" b="0" i="0" dirty="0">
                <a:effectLst/>
                <a:latin typeface="lato-regular"/>
              </a:rPr>
              <a:t>     www.businessofapps.com/data/youtube-statistics/. Accessed 4 Apr. 2021.</a:t>
            </a:r>
            <a:r>
              <a:rPr lang="en-US" sz="800" dirty="0">
                <a:latin typeface="lato-regular"/>
              </a:rPr>
              <a:t> </a:t>
            </a:r>
            <a:r>
              <a:rPr lang="en-US" sz="800" b="0" i="0" dirty="0">
                <a:effectLst/>
                <a:latin typeface="lato-regular"/>
              </a:rPr>
              <a:t>Infographic. </a:t>
            </a:r>
            <a:endParaRPr lang="en-US" sz="800" dirty="0"/>
          </a:p>
        </p:txBody>
      </p:sp>
    </p:spTree>
    <p:extLst>
      <p:ext uri="{BB962C8B-B14F-4D97-AF65-F5344CB8AC3E}">
        <p14:creationId xmlns:p14="http://schemas.microsoft.com/office/powerpoint/2010/main" val="303359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Autofit/>
          </a:bodyPr>
          <a:lstStyle/>
          <a:p>
            <a:pPr marL="0" indent="0">
              <a:buNone/>
            </a:pPr>
            <a:r>
              <a:rPr lang="en-US" sz="1400" dirty="0"/>
              <a:t>[1] </a:t>
            </a:r>
            <a:r>
              <a:rPr lang="en-US" sz="1400" b="0" i="0" dirty="0">
                <a:effectLst/>
                <a:latin typeface="lato-regular"/>
              </a:rPr>
              <a:t>Cooper, Paige. "How Does the YouTube Algorithm Work? A Guide to Getting More </a:t>
            </a:r>
            <a:br>
              <a:rPr lang="en-US" sz="1400" dirty="0"/>
            </a:br>
            <a:r>
              <a:rPr lang="en-US" sz="1400" b="0" i="0" dirty="0">
                <a:effectLst/>
                <a:latin typeface="lato-regular"/>
              </a:rPr>
              <a:t>     Views." </a:t>
            </a:r>
            <a:r>
              <a:rPr lang="en-US" sz="1400" b="0" i="1" dirty="0">
                <a:effectLst/>
                <a:latin typeface="lato-regular"/>
              </a:rPr>
              <a:t>Hootsuite</a:t>
            </a:r>
            <a:r>
              <a:rPr lang="en-US" sz="1400" b="0" i="0" dirty="0">
                <a:effectLst/>
                <a:latin typeface="lato-regular"/>
              </a:rPr>
              <a:t>, 18 Aug. 2020, blog.hootsuite.com/ </a:t>
            </a:r>
            <a:br>
              <a:rPr lang="en-US" sz="1400" dirty="0"/>
            </a:br>
            <a:r>
              <a:rPr lang="en-US" sz="1400" b="0" i="0" dirty="0">
                <a:effectLst/>
                <a:latin typeface="lato-regular"/>
              </a:rPr>
              <a:t>     how-the-</a:t>
            </a:r>
            <a:r>
              <a:rPr lang="en-US" sz="1400" b="0" i="0" dirty="0" err="1">
                <a:effectLst/>
                <a:latin typeface="lato-regular"/>
              </a:rPr>
              <a:t>youtube</a:t>
            </a:r>
            <a:r>
              <a:rPr lang="en-US" sz="1400" b="0" i="0" dirty="0">
                <a:effectLst/>
                <a:latin typeface="lato-regular"/>
              </a:rPr>
              <a:t>-algorithm-works/. Accessed 4 Apr. 2021. </a:t>
            </a:r>
            <a:endParaRPr lang="en-US" sz="1400" dirty="0"/>
          </a:p>
          <a:p>
            <a:pPr marL="0" indent="0">
              <a:buNone/>
            </a:pPr>
            <a:r>
              <a:rPr lang="en-US" sz="1400" dirty="0"/>
              <a:t>[2] </a:t>
            </a:r>
            <a:r>
              <a:rPr lang="en-US" sz="1400" b="0" i="0" dirty="0">
                <a:effectLst/>
                <a:latin typeface="lato-regular"/>
              </a:rPr>
              <a:t>Ribeiro, </a:t>
            </a:r>
            <a:r>
              <a:rPr lang="en-US" sz="1400" b="0" i="0" dirty="0" err="1">
                <a:effectLst/>
                <a:latin typeface="lato-regular"/>
              </a:rPr>
              <a:t>Manoel</a:t>
            </a:r>
            <a:r>
              <a:rPr lang="en-US" sz="1400" b="0" i="0" dirty="0">
                <a:effectLst/>
                <a:latin typeface="lato-regular"/>
              </a:rPr>
              <a:t>. "Auditing Radicalization Pathways on YouTube." </a:t>
            </a:r>
            <a:r>
              <a:rPr lang="en-US" sz="1400" b="0" i="1" dirty="0" err="1">
                <a:effectLst/>
                <a:latin typeface="lato-regular"/>
              </a:rPr>
              <a:t>Arvix</a:t>
            </a:r>
            <a:r>
              <a:rPr lang="en-US" sz="1400" b="0" i="0" dirty="0">
                <a:effectLst/>
                <a:latin typeface="lato-regular"/>
              </a:rPr>
              <a:t>, 22 Aug. </a:t>
            </a:r>
            <a:br>
              <a:rPr lang="en-US" sz="1400" dirty="0"/>
            </a:br>
            <a:r>
              <a:rPr lang="en-US" sz="1400" b="0" i="0" dirty="0">
                <a:effectLst/>
                <a:latin typeface="lato-regular"/>
              </a:rPr>
              <a:t>     2019, arxiv.org/abs/1908.08313. Accessed 4 Apr. 2021. </a:t>
            </a:r>
            <a:endParaRPr lang="en-US" sz="1400" dirty="0"/>
          </a:p>
          <a:p>
            <a:pPr marL="0" indent="0">
              <a:buNone/>
            </a:pPr>
            <a:r>
              <a:rPr lang="en-US" sz="1400" dirty="0"/>
              <a:t>[3] </a:t>
            </a:r>
            <a:r>
              <a:rPr lang="en-US" sz="1400" b="0" i="0" dirty="0">
                <a:effectLst/>
                <a:latin typeface="lato-regular"/>
              </a:rPr>
              <a:t>YouTube. "Metrics." </a:t>
            </a:r>
            <a:r>
              <a:rPr lang="en-US" sz="1400" b="0" i="1" dirty="0">
                <a:effectLst/>
                <a:latin typeface="lato-regular"/>
              </a:rPr>
              <a:t>Google Developers</a:t>
            </a:r>
            <a:r>
              <a:rPr lang="en-US" sz="1400" b="0" i="0" dirty="0">
                <a:effectLst/>
                <a:latin typeface="lato-regular"/>
              </a:rPr>
              <a:t>, 4 July 2019, developers.google.com/ </a:t>
            </a:r>
            <a:br>
              <a:rPr lang="en-US" sz="1400" dirty="0"/>
            </a:br>
            <a:r>
              <a:rPr lang="en-US" sz="1400" b="0" i="0" dirty="0">
                <a:effectLst/>
                <a:latin typeface="lato-regular"/>
              </a:rPr>
              <a:t>     </a:t>
            </a:r>
            <a:r>
              <a:rPr lang="en-US" sz="1400" b="0" i="0" dirty="0" err="1">
                <a:effectLst/>
                <a:latin typeface="lato-regular"/>
              </a:rPr>
              <a:t>youtube</a:t>
            </a:r>
            <a:r>
              <a:rPr lang="en-US" sz="1400" b="0" i="0" dirty="0">
                <a:effectLst/>
                <a:latin typeface="lato-regular"/>
              </a:rPr>
              <a:t>/analytics/metrics. Accessed 4 Apr. 2021. </a:t>
            </a:r>
            <a:r>
              <a:rPr lang="en-US" sz="1400" dirty="0"/>
              <a:t>[4] &lt;reference 4&gt;</a:t>
            </a:r>
          </a:p>
          <a:p>
            <a:pPr marL="0" indent="0">
              <a:buNone/>
            </a:pPr>
            <a:r>
              <a:rPr lang="en-US" sz="1400" dirty="0"/>
              <a:t>[4] </a:t>
            </a:r>
            <a:r>
              <a:rPr lang="en-US" sz="1400" dirty="0">
                <a:latin typeface="lato-regular"/>
              </a:rPr>
              <a:t>Albright, Jonathan</a:t>
            </a:r>
            <a:r>
              <a:rPr lang="en-US" sz="1400" b="0" i="0" dirty="0">
                <a:effectLst/>
                <a:latin typeface="lato-regular"/>
              </a:rPr>
              <a:t>. "Untrue-Tube: Monetizing Misery and Disinformation." </a:t>
            </a:r>
            <a:r>
              <a:rPr lang="en-US" sz="1400" b="0" i="1" dirty="0">
                <a:effectLst/>
                <a:latin typeface="lato-regular"/>
              </a:rPr>
              <a:t>D1gi</a:t>
            </a:r>
            <a:r>
              <a:rPr lang="en-US" sz="1400" b="0" i="0" dirty="0">
                <a:effectLst/>
                <a:latin typeface="lato-regular"/>
              </a:rPr>
              <a:t>, 25 Feb. 2018, </a:t>
            </a:r>
            <a:br>
              <a:rPr lang="en-US" sz="1400" dirty="0"/>
            </a:br>
            <a:r>
              <a:rPr lang="en-US" sz="1400" b="0" i="0" dirty="0">
                <a:effectLst/>
                <a:latin typeface="lato-regular"/>
              </a:rPr>
              <a:t>     d1gi.medium.com/untrue-tube-monetizing-misery-and-disinformation-388c4786cc3d. </a:t>
            </a:r>
            <a:br>
              <a:rPr lang="en-US" sz="1400" dirty="0"/>
            </a:br>
            <a:r>
              <a:rPr lang="en-US" sz="1400" b="0" i="0" dirty="0">
                <a:effectLst/>
                <a:latin typeface="lato-regular"/>
              </a:rPr>
              <a:t>     Accessed 4 Apr. 2021.</a:t>
            </a:r>
          </a:p>
          <a:p>
            <a:pPr marL="0" indent="0">
              <a:buNone/>
            </a:pPr>
            <a:r>
              <a:rPr lang="en-US" sz="1400" dirty="0">
                <a:latin typeface="lato-regular"/>
              </a:rPr>
              <a:t>[5]</a:t>
            </a:r>
            <a:r>
              <a:rPr lang="en-US" sz="1400" b="0" i="0" dirty="0">
                <a:effectLst/>
                <a:latin typeface="lato-regular"/>
              </a:rPr>
              <a:t> Hall, Madison. "How Jake and Logan Paul Thrive on Controversy and Avoid </a:t>
            </a:r>
            <a:br>
              <a:rPr lang="en-US" sz="1400" dirty="0"/>
            </a:br>
            <a:r>
              <a:rPr lang="en-US" sz="1400" b="0" i="0" dirty="0">
                <a:effectLst/>
                <a:latin typeface="lato-regular"/>
              </a:rPr>
              <a:t>     Cancelation." </a:t>
            </a:r>
            <a:r>
              <a:rPr lang="en-US" sz="1400" b="0" i="1" dirty="0">
                <a:effectLst/>
                <a:latin typeface="lato-regular"/>
              </a:rPr>
              <a:t>Insider</a:t>
            </a:r>
            <a:r>
              <a:rPr lang="en-US" sz="1400" b="0" i="0" dirty="0">
                <a:effectLst/>
                <a:latin typeface="lato-regular"/>
              </a:rPr>
              <a:t>, 15 Dec. 2020, www.insider.com/ </a:t>
            </a:r>
            <a:br>
              <a:rPr lang="en-US" sz="1400" dirty="0"/>
            </a:br>
            <a:r>
              <a:rPr lang="en-US" sz="1400" b="0" i="0" dirty="0">
                <a:effectLst/>
                <a:latin typeface="lato-regular"/>
              </a:rPr>
              <a:t>     jake-paul-logan-data-graphs-will-never-be-canceled-2020-12. Accessed 4 Apr. </a:t>
            </a:r>
            <a:br>
              <a:rPr lang="en-US" sz="1400" dirty="0"/>
            </a:br>
            <a:r>
              <a:rPr lang="en-US" sz="1400" b="0" i="0" dirty="0">
                <a:effectLst/>
                <a:latin typeface="lato-regular"/>
              </a:rPr>
              <a:t>     2021. </a:t>
            </a:r>
            <a:endParaRPr lang="en-US" sz="140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Tian Yu Fan</a:t>
            </a:r>
          </a:p>
        </p:txBody>
      </p:sp>
    </p:spTree>
    <p:extLst>
      <p:ext uri="{BB962C8B-B14F-4D97-AF65-F5344CB8AC3E}">
        <p14:creationId xmlns:p14="http://schemas.microsoft.com/office/powerpoint/2010/main" val="265873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Autofit/>
          </a:bodyPr>
          <a:lstStyle/>
          <a:p>
            <a:pPr marL="0" indent="0">
              <a:buNone/>
            </a:pPr>
            <a:r>
              <a:rPr lang="en-US" sz="1400" dirty="0"/>
              <a:t>[6] </a:t>
            </a:r>
            <a:r>
              <a:rPr lang="en-US" sz="1400" b="0" i="0" dirty="0">
                <a:effectLst/>
                <a:latin typeface="lato-regular"/>
              </a:rPr>
              <a:t>Krosnick, Jon. "Aging and Susceptibility to Attitude Change." </a:t>
            </a:r>
            <a:r>
              <a:rPr lang="en-US" sz="1400" b="0" i="1" dirty="0">
                <a:effectLst/>
                <a:latin typeface="lato-regular"/>
              </a:rPr>
              <a:t>PPRG</a:t>
            </a:r>
            <a:r>
              <a:rPr lang="en-US" sz="1400" b="0" i="0" dirty="0">
                <a:effectLst/>
                <a:latin typeface="lato-regular"/>
              </a:rPr>
              <a:t>, 1989, </a:t>
            </a:r>
            <a:br>
              <a:rPr lang="en-US" sz="1400" dirty="0"/>
            </a:br>
            <a:r>
              <a:rPr lang="en-US" sz="1400" b="0" i="0" dirty="0">
                <a:effectLst/>
                <a:latin typeface="lato-regular"/>
              </a:rPr>
              <a:t>     pprg.stanford.edu/wp-content/uploads/ </a:t>
            </a:r>
            <a:br>
              <a:rPr lang="en-US" sz="1400" dirty="0"/>
            </a:br>
            <a:r>
              <a:rPr lang="en-US" sz="1400" b="0" i="0" dirty="0">
                <a:effectLst/>
                <a:latin typeface="lato-regular"/>
              </a:rPr>
              <a:t>     1989-Aging-and-Att-Change-Krosnick-and-Alwin.pdf. Accessed 4 Apr. 2021. </a:t>
            </a:r>
          </a:p>
          <a:p>
            <a:pPr marL="0" indent="0">
              <a:buNone/>
            </a:pPr>
            <a:r>
              <a:rPr lang="en-US" sz="1400" dirty="0"/>
              <a:t>[7] </a:t>
            </a:r>
            <a:r>
              <a:rPr lang="en-US" sz="1400" b="0" i="0" dirty="0" err="1">
                <a:effectLst/>
                <a:latin typeface="lato-regular"/>
              </a:rPr>
              <a:t>Melendres</a:t>
            </a:r>
            <a:r>
              <a:rPr lang="en-US" sz="1400" b="0" i="0" dirty="0">
                <a:effectLst/>
                <a:latin typeface="lato-regular"/>
              </a:rPr>
              <a:t>, Matisse. "Youtubers Influence of Young People." </a:t>
            </a:r>
            <a:r>
              <a:rPr lang="en-US" sz="1400" b="0" i="1" dirty="0">
                <a:effectLst/>
                <a:latin typeface="lato-regular"/>
              </a:rPr>
              <a:t>Scholar Commons</a:t>
            </a:r>
            <a:r>
              <a:rPr lang="en-US" sz="1400" b="0" i="0" dirty="0">
                <a:effectLst/>
                <a:latin typeface="lato-regular"/>
              </a:rPr>
              <a:t>, 14 </a:t>
            </a:r>
            <a:br>
              <a:rPr lang="en-US" sz="1400" dirty="0"/>
            </a:br>
            <a:r>
              <a:rPr lang="en-US" sz="1400" b="0" i="0" dirty="0">
                <a:effectLst/>
                <a:latin typeface="lato-regular"/>
              </a:rPr>
              <a:t>     Sept. 2019, scholarcommons.scu.edu/engl_176/42/. Accessed 4 Apr. 2021. </a:t>
            </a:r>
          </a:p>
          <a:p>
            <a:pPr marL="0" indent="0">
              <a:buNone/>
            </a:pPr>
            <a:r>
              <a:rPr lang="en-US" sz="1400" dirty="0"/>
              <a:t>[8] </a:t>
            </a:r>
            <a:r>
              <a:rPr lang="en-US" sz="1400" b="0" i="0" dirty="0">
                <a:effectLst/>
                <a:latin typeface="lato-regular"/>
              </a:rPr>
              <a:t>Klein, Frankfurt. "YouTube is Not a Public Forum and Its Policies are Not </a:t>
            </a:r>
            <a:br>
              <a:rPr lang="en-US" sz="1400" dirty="0"/>
            </a:br>
            <a:r>
              <a:rPr lang="en-US" sz="1400" b="0" i="0" dirty="0">
                <a:effectLst/>
                <a:latin typeface="lato-regular"/>
              </a:rPr>
              <a:t>     Advertising." </a:t>
            </a:r>
            <a:r>
              <a:rPr lang="en-US" sz="1400" b="0" i="1" dirty="0" err="1">
                <a:effectLst/>
                <a:latin typeface="lato-regular"/>
              </a:rPr>
              <a:t>Lexology</a:t>
            </a:r>
            <a:r>
              <a:rPr lang="en-US" sz="1400" b="0" i="0" dirty="0">
                <a:effectLst/>
                <a:latin typeface="lato-regular"/>
              </a:rPr>
              <a:t>, 30 Mar. 2020, www.lexology.com/library/ </a:t>
            </a:r>
            <a:br>
              <a:rPr lang="en-US" sz="1400" dirty="0"/>
            </a:br>
            <a:r>
              <a:rPr lang="en-US" sz="1400" b="0" i="0" dirty="0">
                <a:effectLst/>
                <a:latin typeface="lato-regular"/>
              </a:rPr>
              <a:t>     </a:t>
            </a:r>
            <a:r>
              <a:rPr lang="en-US" sz="1400" b="0" i="0" dirty="0" err="1">
                <a:effectLst/>
                <a:latin typeface="lato-regular"/>
              </a:rPr>
              <a:t>detail.aspx?g</a:t>
            </a:r>
            <a:r>
              <a:rPr lang="en-US" sz="1400" b="0" i="0" dirty="0">
                <a:effectLst/>
                <a:latin typeface="lato-regular"/>
              </a:rPr>
              <a:t>=e982d202-390d-4ab5-b1ac-d8d6bd27794f. Accessed 4 Apr. 2021. </a:t>
            </a:r>
          </a:p>
          <a:p>
            <a:pPr marL="0" indent="0">
              <a:buNone/>
            </a:pPr>
            <a:r>
              <a:rPr lang="en-US" sz="1400" dirty="0"/>
              <a:t>[9] </a:t>
            </a:r>
            <a:r>
              <a:rPr lang="en-US" sz="1400" dirty="0">
                <a:latin typeface="lato-regular"/>
              </a:rPr>
              <a:t>Iqbal, Mansoor</a:t>
            </a:r>
            <a:r>
              <a:rPr lang="en-US" sz="1400" b="0" i="0" dirty="0">
                <a:effectLst/>
                <a:latin typeface="lato-regular"/>
              </a:rPr>
              <a:t>. "YouTube Revenue and Usage Statistics (2020)." </a:t>
            </a:r>
            <a:r>
              <a:rPr lang="en-US" sz="1400" b="0" i="1" dirty="0">
                <a:effectLst/>
                <a:latin typeface="lato-regular"/>
              </a:rPr>
              <a:t>Business of Apps</a:t>
            </a:r>
            <a:r>
              <a:rPr lang="en-US" sz="1400" b="0" i="0" dirty="0">
                <a:effectLst/>
                <a:latin typeface="lato-regular"/>
              </a:rPr>
              <a:t>, 8 Mar. </a:t>
            </a:r>
            <a:br>
              <a:rPr lang="en-US" sz="1400" dirty="0"/>
            </a:br>
            <a:r>
              <a:rPr lang="en-US" sz="1400" b="0" i="0" dirty="0">
                <a:effectLst/>
                <a:latin typeface="lato-regular"/>
              </a:rPr>
              <a:t>     2021, www.businessofapps.com/data/youtube-statistics/. Accessed 4 Apr. </a:t>
            </a:r>
            <a:br>
              <a:rPr lang="en-US" sz="1400" dirty="0"/>
            </a:br>
            <a:r>
              <a:rPr lang="en-US" sz="1400" b="0" i="0" dirty="0">
                <a:effectLst/>
                <a:latin typeface="lato-regular"/>
              </a:rPr>
              <a:t>     2021.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Tian Yu Fan</a:t>
            </a:r>
          </a:p>
        </p:txBody>
      </p:sp>
    </p:spTree>
    <p:extLst>
      <p:ext uri="{BB962C8B-B14F-4D97-AF65-F5344CB8AC3E}">
        <p14:creationId xmlns:p14="http://schemas.microsoft.com/office/powerpoint/2010/main" val="241844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Should you regulate your social media use?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Nupur Shukla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76543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we use social media</a:t>
            </a:r>
          </a:p>
        </p:txBody>
      </p:sp>
      <p:sp>
        <p:nvSpPr>
          <p:cNvPr id="3" name="Content Placeholder 2"/>
          <p:cNvSpPr>
            <a:spLocks noGrp="1"/>
          </p:cNvSpPr>
          <p:nvPr>
            <p:ph sz="half" idx="1"/>
          </p:nvPr>
        </p:nvSpPr>
        <p:spPr/>
        <p:txBody>
          <a:bodyPr/>
          <a:lstStyle/>
          <a:p>
            <a:r>
              <a:rPr lang="en-US" dirty="0"/>
              <a:t>3.96 billion social media users</a:t>
            </a:r>
          </a:p>
          <a:p>
            <a:r>
              <a:rPr lang="en-US" dirty="0"/>
              <a:t>Average of 3 hours per day is spent on social networks</a:t>
            </a:r>
          </a:p>
          <a:p>
            <a:r>
              <a:rPr lang="en-US" dirty="0"/>
              <a:t>98% of teens have smartphones</a:t>
            </a:r>
          </a:p>
          <a:p>
            <a:r>
              <a:rPr lang="en-US" dirty="0"/>
              <a:t>99% of social media users use smartphones to access their networks</a:t>
            </a:r>
          </a:p>
        </p:txBody>
      </p:sp>
      <p:sp>
        <p:nvSpPr>
          <p:cNvPr id="4" name="Content Placeholder 3"/>
          <p:cNvSpPr>
            <a:spLocks noGrp="1"/>
          </p:cNvSpPr>
          <p:nvPr>
            <p:ph sz="half" idx="2"/>
          </p:nvPr>
        </p:nvSpPr>
        <p:spPr>
          <a:ln>
            <a:noFill/>
          </a:ln>
        </p:spPr>
        <p:txBody>
          <a:bodyPr anchor="b"/>
          <a:lstStyle/>
          <a:p>
            <a:pPr marL="0" indent="0" algn="ctr">
              <a:buNone/>
            </a:pPr>
            <a:r>
              <a:rPr lang="en-US" dirty="0"/>
              <a:t>Figure 1. shows the rise of social media users [6]</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Nupur Shukla</a:t>
            </a:r>
          </a:p>
        </p:txBody>
      </p:sp>
      <p:pic>
        <p:nvPicPr>
          <p:cNvPr id="8" name="Picture 7" descr="Chart, line chart&#10;&#10;Description automatically generated">
            <a:extLst>
              <a:ext uri="{FF2B5EF4-FFF2-40B4-BE49-F238E27FC236}">
                <a16:creationId xmlns:a16="http://schemas.microsoft.com/office/drawing/2014/main" id="{FDB020A6-0326-B645-8AFD-27D3DD6FA103}"/>
              </a:ext>
            </a:extLst>
          </p:cNvPr>
          <p:cNvPicPr>
            <a:picLocks noChangeAspect="1"/>
          </p:cNvPicPr>
          <p:nvPr/>
        </p:nvPicPr>
        <p:blipFill>
          <a:blip r:embed="rId3"/>
          <a:stretch>
            <a:fillRect/>
          </a:stretch>
        </p:blipFill>
        <p:spPr>
          <a:xfrm>
            <a:off x="4713590" y="1352551"/>
            <a:ext cx="3744610" cy="2699494"/>
          </a:xfrm>
          <a:prstGeom prst="rect">
            <a:avLst/>
          </a:prstGeom>
        </p:spPr>
      </p:pic>
      <p:sp>
        <p:nvSpPr>
          <p:cNvPr id="11" name="TextBox 10">
            <a:extLst>
              <a:ext uri="{FF2B5EF4-FFF2-40B4-BE49-F238E27FC236}">
                <a16:creationId xmlns:a16="http://schemas.microsoft.com/office/drawing/2014/main" id="{5E73BC80-75F2-5143-9B96-A9106143E9AC}"/>
              </a:ext>
            </a:extLst>
          </p:cNvPr>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spTree>
    <p:extLst>
      <p:ext uri="{BB962C8B-B14F-4D97-AF65-F5344CB8AC3E}">
        <p14:creationId xmlns:p14="http://schemas.microsoft.com/office/powerpoint/2010/main" val="293581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524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use social media so much?</a:t>
            </a:r>
          </a:p>
        </p:txBody>
      </p:sp>
      <p:sp>
        <p:nvSpPr>
          <p:cNvPr id="3" name="Content Placeholder 2"/>
          <p:cNvSpPr>
            <a:spLocks noGrp="1"/>
          </p:cNvSpPr>
          <p:nvPr>
            <p:ph sz="half" idx="1"/>
          </p:nvPr>
        </p:nvSpPr>
        <p:spPr/>
        <p:txBody>
          <a:bodyPr/>
          <a:lstStyle/>
          <a:p>
            <a:r>
              <a:rPr lang="en-US" dirty="0"/>
              <a:t>Behavioral addiction</a:t>
            </a:r>
          </a:p>
          <a:p>
            <a:r>
              <a:rPr lang="en-US" dirty="0"/>
              <a:t>Psychological effects</a:t>
            </a:r>
          </a:p>
          <a:p>
            <a:r>
              <a:rPr lang="en-US" dirty="0"/>
              <a:t>“I feel a tremendous amount of guilt. The short-term, dopamine-driven feedback loops that we have created are destroying how society works” [3]</a:t>
            </a:r>
          </a:p>
          <a:p>
            <a:pPr lvl="1"/>
            <a:r>
              <a:rPr lang="en-US" dirty="0"/>
              <a:t>Former Vice President of Facebook</a:t>
            </a:r>
          </a:p>
        </p:txBody>
      </p:sp>
      <p:sp>
        <p:nvSpPr>
          <p:cNvPr id="4" name="Content Placeholder 3"/>
          <p:cNvSpPr>
            <a:spLocks noGrp="1"/>
          </p:cNvSpPr>
          <p:nvPr>
            <p:ph sz="half" idx="2"/>
          </p:nvPr>
        </p:nvSpPr>
        <p:spPr>
          <a:ln>
            <a:noFill/>
          </a:ln>
        </p:spPr>
        <p:txBody>
          <a:bodyPr anchor="b"/>
          <a:lstStyle/>
          <a:p>
            <a:pPr marL="0" indent="0" algn="ctr">
              <a:buNone/>
            </a:pPr>
            <a:r>
              <a:rPr lang="en-US" dirty="0"/>
              <a:t>Figure 2. shows the psychological reasoning for extended amounts of social media usage [7]</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Nupur Shukla</a:t>
            </a:r>
          </a:p>
        </p:txBody>
      </p:sp>
      <p:pic>
        <p:nvPicPr>
          <p:cNvPr id="8" name="Picture 7" descr="Diagram&#10;&#10;Description automatically generated">
            <a:extLst>
              <a:ext uri="{FF2B5EF4-FFF2-40B4-BE49-F238E27FC236}">
                <a16:creationId xmlns:a16="http://schemas.microsoft.com/office/drawing/2014/main" id="{3FF9DF4D-12EC-5B46-9496-BBA78423B6C0}"/>
              </a:ext>
            </a:extLst>
          </p:cNvPr>
          <p:cNvPicPr>
            <a:picLocks noChangeAspect="1"/>
          </p:cNvPicPr>
          <p:nvPr/>
        </p:nvPicPr>
        <p:blipFill>
          <a:blip r:embed="rId3"/>
          <a:stretch>
            <a:fillRect/>
          </a:stretch>
        </p:blipFill>
        <p:spPr>
          <a:xfrm>
            <a:off x="4717098" y="1355905"/>
            <a:ext cx="3741102" cy="2372574"/>
          </a:xfrm>
          <a:prstGeom prst="rect">
            <a:avLst/>
          </a:prstGeom>
        </p:spPr>
      </p:pic>
      <p:sp>
        <p:nvSpPr>
          <p:cNvPr id="10" name="TextBox 9">
            <a:extLst>
              <a:ext uri="{FF2B5EF4-FFF2-40B4-BE49-F238E27FC236}">
                <a16:creationId xmlns:a16="http://schemas.microsoft.com/office/drawing/2014/main" id="{F3F63829-FEAE-5249-87C8-6BE439D201DF}"/>
              </a:ext>
            </a:extLst>
          </p:cNvPr>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spTree>
    <p:extLst>
      <p:ext uri="{BB962C8B-B14F-4D97-AF65-F5344CB8AC3E}">
        <p14:creationId xmlns:p14="http://schemas.microsoft.com/office/powerpoint/2010/main" val="206311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social media</a:t>
            </a:r>
          </a:p>
        </p:txBody>
      </p:sp>
      <p:sp>
        <p:nvSpPr>
          <p:cNvPr id="3" name="Content Placeholder 2"/>
          <p:cNvSpPr>
            <a:spLocks noGrp="1"/>
          </p:cNvSpPr>
          <p:nvPr>
            <p:ph sz="half" idx="1"/>
          </p:nvPr>
        </p:nvSpPr>
        <p:spPr/>
        <p:txBody>
          <a:bodyPr/>
          <a:lstStyle/>
          <a:p>
            <a:r>
              <a:rPr lang="en-US" dirty="0"/>
              <a:t>Mental health issues</a:t>
            </a:r>
          </a:p>
          <a:p>
            <a:r>
              <a:rPr lang="en-US" dirty="0"/>
              <a:t>Body image issues/Disordered eating</a:t>
            </a:r>
          </a:p>
          <a:p>
            <a:r>
              <a:rPr lang="en-US" dirty="0"/>
              <a:t>Causes distractions</a:t>
            </a:r>
          </a:p>
          <a:p>
            <a:r>
              <a:rPr lang="en-US" dirty="0"/>
              <a:t>Poorer sleep quality</a:t>
            </a:r>
          </a:p>
          <a:p>
            <a:r>
              <a:rPr lang="en-US" dirty="0"/>
              <a:t>Constant need for validation</a:t>
            </a:r>
          </a:p>
          <a:p>
            <a:r>
              <a:rPr lang="en-US" dirty="0"/>
              <a:t>And many more…</a:t>
            </a:r>
          </a:p>
        </p:txBody>
      </p:sp>
      <p:sp>
        <p:nvSpPr>
          <p:cNvPr id="4" name="Content Placeholder 3"/>
          <p:cNvSpPr>
            <a:spLocks noGrp="1"/>
          </p:cNvSpPr>
          <p:nvPr>
            <p:ph sz="half" idx="2"/>
          </p:nvPr>
        </p:nvSpPr>
        <p:spPr>
          <a:ln>
            <a:noFill/>
          </a:ln>
        </p:spPr>
        <p:txBody>
          <a:bodyPr anchor="b">
            <a:normAutofit/>
          </a:bodyPr>
          <a:lstStyle/>
          <a:p>
            <a:pPr marL="0" indent="0" algn="ctr">
              <a:buNone/>
            </a:pPr>
            <a:r>
              <a:rPr lang="en-US" sz="1400" dirty="0"/>
              <a:t>Figure 3. shows that cutting down social media usage lowers feelings of depression [8]</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Nupur Shukla</a:t>
            </a:r>
          </a:p>
        </p:txBody>
      </p:sp>
      <p:pic>
        <p:nvPicPr>
          <p:cNvPr id="8" name="Picture 7" descr="Graphical user interface&#10;&#10;Description automatically generated">
            <a:extLst>
              <a:ext uri="{FF2B5EF4-FFF2-40B4-BE49-F238E27FC236}">
                <a16:creationId xmlns:a16="http://schemas.microsoft.com/office/drawing/2014/main" id="{1B7179AB-2E86-A745-AD42-6877BE9393BA}"/>
              </a:ext>
            </a:extLst>
          </p:cNvPr>
          <p:cNvPicPr>
            <a:picLocks noChangeAspect="1"/>
          </p:cNvPicPr>
          <p:nvPr/>
        </p:nvPicPr>
        <p:blipFill>
          <a:blip r:embed="rId3"/>
          <a:stretch>
            <a:fillRect/>
          </a:stretch>
        </p:blipFill>
        <p:spPr>
          <a:xfrm>
            <a:off x="4916667" y="1135341"/>
            <a:ext cx="3349265" cy="3048409"/>
          </a:xfrm>
          <a:prstGeom prst="rect">
            <a:avLst/>
          </a:prstGeom>
        </p:spPr>
      </p:pic>
      <p:sp>
        <p:nvSpPr>
          <p:cNvPr id="9" name="TextBox 8">
            <a:extLst>
              <a:ext uri="{FF2B5EF4-FFF2-40B4-BE49-F238E27FC236}">
                <a16:creationId xmlns:a16="http://schemas.microsoft.com/office/drawing/2014/main" id="{177C3DC5-2D67-1C4E-907B-5E78B9612D77}"/>
              </a:ext>
            </a:extLst>
          </p:cNvPr>
          <p:cNvSpPr txBox="1"/>
          <p:nvPr/>
        </p:nvSpPr>
        <p:spPr>
          <a:xfrm>
            <a:off x="0" y="4726877"/>
            <a:ext cx="9144000" cy="276999"/>
          </a:xfrm>
          <a:prstGeom prst="rect">
            <a:avLst/>
          </a:prstGeom>
          <a:noFill/>
        </p:spPr>
        <p:txBody>
          <a:bodyPr wrap="square" rtlCol="0">
            <a:spAutoFit/>
          </a:bodyPr>
          <a:lstStyle/>
          <a:p>
            <a:pPr algn="r"/>
            <a:r>
              <a:rPr lang="en-US" sz="1200" dirty="0"/>
              <a:t>[2], [4]</a:t>
            </a:r>
            <a:endParaRPr lang="en-US" sz="1200" dirty="0">
              <a:solidFill>
                <a:schemeClr val="tx1"/>
              </a:solidFill>
            </a:endParaRPr>
          </a:p>
        </p:txBody>
      </p:sp>
    </p:spTree>
    <p:extLst>
      <p:ext uri="{BB962C8B-B14F-4D97-AF65-F5344CB8AC3E}">
        <p14:creationId xmlns:p14="http://schemas.microsoft.com/office/powerpoint/2010/main" val="48189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regulate social media use</a:t>
            </a:r>
          </a:p>
        </p:txBody>
      </p:sp>
      <p:sp>
        <p:nvSpPr>
          <p:cNvPr id="3" name="Content Placeholder 2"/>
          <p:cNvSpPr>
            <a:spLocks noGrp="1"/>
          </p:cNvSpPr>
          <p:nvPr>
            <p:ph sz="half" idx="1"/>
          </p:nvPr>
        </p:nvSpPr>
        <p:spPr/>
        <p:txBody>
          <a:bodyPr/>
          <a:lstStyle/>
          <a:p>
            <a:r>
              <a:rPr lang="en-US" dirty="0"/>
              <a:t>Delete apps</a:t>
            </a:r>
          </a:p>
          <a:p>
            <a:r>
              <a:rPr lang="en-US" dirty="0"/>
              <a:t>Set time limits on usage</a:t>
            </a:r>
          </a:p>
          <a:p>
            <a:r>
              <a:rPr lang="en-US" dirty="0"/>
              <a:t>Turn off notifications</a:t>
            </a:r>
          </a:p>
          <a:p>
            <a:r>
              <a:rPr lang="en-US" dirty="0"/>
              <a:t>Consider who you follow</a:t>
            </a:r>
          </a:p>
          <a:p>
            <a:r>
              <a:rPr lang="en-US" dirty="0"/>
              <a:t>When you do use social media…</a:t>
            </a:r>
          </a:p>
          <a:p>
            <a:pPr lvl="1"/>
            <a:r>
              <a:rPr lang="en-US" dirty="0"/>
              <a:t>Be active! (retrain the algorithm)</a:t>
            </a:r>
          </a:p>
        </p:txBody>
      </p:sp>
      <p:sp>
        <p:nvSpPr>
          <p:cNvPr id="4" name="Content Placeholder 3"/>
          <p:cNvSpPr>
            <a:spLocks noGrp="1"/>
          </p:cNvSpPr>
          <p:nvPr>
            <p:ph sz="half" idx="2"/>
          </p:nvPr>
        </p:nvSpPr>
        <p:spPr>
          <a:ln>
            <a:noFill/>
          </a:ln>
        </p:spPr>
        <p:txBody>
          <a:bodyPr anchor="b">
            <a:normAutofit/>
          </a:bodyPr>
          <a:lstStyle/>
          <a:p>
            <a:pPr marL="0" indent="0" algn="ctr">
              <a:buNone/>
            </a:pPr>
            <a:r>
              <a:rPr lang="en-US" sz="1600" dirty="0"/>
              <a:t>Figure 4. shows that the tops reason for using social media are passive [8]</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Nupur Shukla</a:t>
            </a:r>
          </a:p>
        </p:txBody>
      </p:sp>
      <p:pic>
        <p:nvPicPr>
          <p:cNvPr id="8" name="Picture 7" descr="Graphical user interface, text, application&#10;&#10;Description automatically generated">
            <a:extLst>
              <a:ext uri="{FF2B5EF4-FFF2-40B4-BE49-F238E27FC236}">
                <a16:creationId xmlns:a16="http://schemas.microsoft.com/office/drawing/2014/main" id="{5FCBF564-00A3-544E-86BA-4B2FB4063676}"/>
              </a:ext>
            </a:extLst>
          </p:cNvPr>
          <p:cNvPicPr>
            <a:picLocks noChangeAspect="1"/>
          </p:cNvPicPr>
          <p:nvPr/>
        </p:nvPicPr>
        <p:blipFill rotWithShape="1">
          <a:blip r:embed="rId3"/>
          <a:srcRect b="13148"/>
          <a:stretch/>
        </p:blipFill>
        <p:spPr>
          <a:xfrm>
            <a:off x="4985847" y="1222910"/>
            <a:ext cx="3210905" cy="2909874"/>
          </a:xfrm>
          <a:prstGeom prst="rect">
            <a:avLst/>
          </a:prstGeom>
        </p:spPr>
      </p:pic>
      <p:sp>
        <p:nvSpPr>
          <p:cNvPr id="9" name="TextBox 8">
            <a:extLst>
              <a:ext uri="{FF2B5EF4-FFF2-40B4-BE49-F238E27FC236}">
                <a16:creationId xmlns:a16="http://schemas.microsoft.com/office/drawing/2014/main" id="{5C97862D-2AAB-9D44-B35A-006464632986}"/>
              </a:ext>
            </a:extLst>
          </p:cNvPr>
          <p:cNvSpPr txBox="1"/>
          <p:nvPr/>
        </p:nvSpPr>
        <p:spPr>
          <a:xfrm>
            <a:off x="0" y="4726877"/>
            <a:ext cx="9144000" cy="276999"/>
          </a:xfrm>
          <a:prstGeom prst="rect">
            <a:avLst/>
          </a:prstGeom>
          <a:noFill/>
        </p:spPr>
        <p:txBody>
          <a:bodyPr wrap="square" rtlCol="0">
            <a:spAutoFit/>
          </a:bodyPr>
          <a:lstStyle/>
          <a:p>
            <a:pPr algn="r"/>
            <a:r>
              <a:rPr lang="en-US" sz="1200" dirty="0"/>
              <a:t>[2], [5]</a:t>
            </a:r>
            <a:endParaRPr lang="en-US" sz="1200" dirty="0">
              <a:solidFill>
                <a:schemeClr val="tx1"/>
              </a:solidFill>
            </a:endParaRPr>
          </a:p>
        </p:txBody>
      </p:sp>
    </p:spTree>
    <p:extLst>
      <p:ext uri="{BB962C8B-B14F-4D97-AF65-F5344CB8AC3E}">
        <p14:creationId xmlns:p14="http://schemas.microsoft.com/office/powerpoint/2010/main" val="394471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dirty="0"/>
              <a:t>[1] Social Network Usage and Growth Statistics: How Many People Use Social Media in 2021?, Brian Dean, </a:t>
            </a:r>
            <a:r>
              <a:rPr lang="en-US" dirty="0">
                <a:hlinkClick r:id="rId3"/>
              </a:rPr>
              <a:t>https://backlinko.com/social-media-users</a:t>
            </a:r>
            <a:r>
              <a:rPr lang="en-US" dirty="0"/>
              <a:t> (March 29</a:t>
            </a:r>
            <a:r>
              <a:rPr lang="en-US" baseline="30000" dirty="0"/>
              <a:t>th</a:t>
            </a:r>
            <a:r>
              <a:rPr lang="en-US" dirty="0"/>
              <a:t>, 2021)</a:t>
            </a:r>
          </a:p>
          <a:p>
            <a:pPr marL="0" indent="0">
              <a:buNone/>
            </a:pPr>
            <a:r>
              <a:rPr lang="en-US" dirty="0"/>
              <a:t>[2] Online Social Networking and Mental Health, Igor Pantic,</a:t>
            </a:r>
            <a:r>
              <a:rPr lang="en-US" dirty="0">
                <a:hlinkClick r:id="rId4"/>
              </a:rPr>
              <a:t> https://www.ncbi.nlm.nih.gov/pmc/articles/PMC4183915/</a:t>
            </a:r>
            <a:r>
              <a:rPr lang="en-US" dirty="0"/>
              <a:t> (March 28, 2021)</a:t>
            </a:r>
          </a:p>
          <a:p>
            <a:pPr marL="0" indent="0">
              <a:buNone/>
            </a:pPr>
            <a:r>
              <a:rPr lang="en-US" dirty="0"/>
              <a:t>[3] The Dark Side of AI: Social Media and the Optimization of Addiction, Dr. Francesco </a:t>
            </a:r>
            <a:r>
              <a:rPr lang="en-US" dirty="0" err="1"/>
              <a:t>Gadaleta</a:t>
            </a:r>
            <a:r>
              <a:rPr lang="en-US" dirty="0"/>
              <a:t>, </a:t>
            </a:r>
            <a:r>
              <a:rPr lang="en-US" dirty="0">
                <a:hlinkClick r:id="rId5"/>
              </a:rPr>
              <a:t>https://datascienceathome.com/the-dark-side-of-ai-social-media-and-the-optimization-of-addiction/</a:t>
            </a:r>
            <a:r>
              <a:rPr lang="en-US" dirty="0"/>
              <a:t> (April 1, 2021)</a:t>
            </a:r>
          </a:p>
          <a:p>
            <a:pPr marL="0" indent="0">
              <a:buNone/>
            </a:pPr>
            <a:r>
              <a:rPr lang="en-US" dirty="0"/>
              <a:t>[4] Sleep and Social Media, Rob Newson, , </a:t>
            </a:r>
            <a:r>
              <a:rPr lang="en-US" dirty="0">
                <a:hlinkClick r:id="rId6"/>
              </a:rPr>
              <a:t>https://www.sleepfoundation.org/how-sleep-works/sleep-and-social-media</a:t>
            </a:r>
            <a:r>
              <a:rPr lang="en-US" dirty="0"/>
              <a:t> (March 29, 2021)</a:t>
            </a:r>
          </a:p>
          <a:p>
            <a:pPr marL="0" indent="0">
              <a:buNone/>
            </a:pPr>
            <a:r>
              <a:rPr lang="en-US" dirty="0"/>
              <a:t>[5] Social Media Addiction, Jenna Hilliard, </a:t>
            </a:r>
            <a:r>
              <a:rPr lang="en-US" dirty="0">
                <a:hlinkClick r:id="rId7"/>
              </a:rPr>
              <a:t>https://www.addictioncenter.com/drugs/social-media-addiction/</a:t>
            </a:r>
            <a:r>
              <a:rPr lang="en-US" dirty="0"/>
              <a:t> (March 31, 2021)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Nupur Shukla</a:t>
            </a:r>
          </a:p>
        </p:txBody>
      </p:sp>
    </p:spTree>
    <p:extLst>
      <p:ext uri="{BB962C8B-B14F-4D97-AF65-F5344CB8AC3E}">
        <p14:creationId xmlns:p14="http://schemas.microsoft.com/office/powerpoint/2010/main" val="94400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buNone/>
            </a:pPr>
            <a:r>
              <a:rPr lang="en-US" dirty="0"/>
              <a:t>[6] The Rise of Social Media, Esteban Ortiz-Ospina, </a:t>
            </a:r>
            <a:r>
              <a:rPr lang="en-US" dirty="0">
                <a:hlinkClick r:id="rId3"/>
              </a:rPr>
              <a:t>https://ourworldindata.org/rise-of-social-media</a:t>
            </a:r>
            <a:r>
              <a:rPr lang="en-US" dirty="0"/>
              <a:t> (March 31, 2021)</a:t>
            </a:r>
          </a:p>
          <a:p>
            <a:pPr marL="0" indent="0">
              <a:buNone/>
            </a:pPr>
            <a:r>
              <a:rPr lang="en-US" dirty="0"/>
              <a:t>[7] Here’s Why You Can’t Stop Looking at Your Phone, Team Lemonade, </a:t>
            </a:r>
            <a:r>
              <a:rPr lang="en-US" dirty="0">
                <a:hlinkClick r:id="rId4"/>
              </a:rPr>
              <a:t>https://www.lemonade.com/blog/psychology-behind-phone-addiction/</a:t>
            </a:r>
            <a:r>
              <a:rPr lang="en-US" dirty="0"/>
              <a:t> (April 2, 2021)</a:t>
            </a:r>
          </a:p>
          <a:p>
            <a:pPr marL="0" indent="0">
              <a:buNone/>
            </a:pPr>
            <a:r>
              <a:rPr lang="en-US" dirty="0"/>
              <a:t>[8] Social Media Use and Depression, </a:t>
            </a:r>
            <a:r>
              <a:rPr lang="en-US" dirty="0" err="1"/>
              <a:t>Clearvue</a:t>
            </a:r>
            <a:r>
              <a:rPr lang="en-US" dirty="0"/>
              <a:t> Health, </a:t>
            </a:r>
            <a:r>
              <a:rPr lang="en-US" dirty="0">
                <a:hlinkClick r:id="rId5"/>
              </a:rPr>
              <a:t>https://www.clearvuehealth.com/b/social-media-depression/</a:t>
            </a:r>
            <a:r>
              <a:rPr lang="en-US" dirty="0"/>
              <a:t> (March 31, 2021)</a:t>
            </a:r>
          </a:p>
          <a:p>
            <a:pPr marL="0" indent="0">
              <a:buNone/>
            </a:pPr>
            <a:r>
              <a:rPr lang="en-US" dirty="0"/>
              <a:t>[9] Top 10 Reasons for Using Social Media, Olivia Valentine, </a:t>
            </a:r>
            <a:r>
              <a:rPr lang="en-US" dirty="0">
                <a:hlinkClick r:id="rId6"/>
              </a:rPr>
              <a:t>https://blog.globalwebindex.com/chart-of-the-day/social-media/</a:t>
            </a:r>
            <a:r>
              <a:rPr lang="en-US" dirty="0"/>
              <a:t> (April 2, 2021)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Nupur Shukla</a:t>
            </a:r>
          </a:p>
        </p:txBody>
      </p:sp>
    </p:spTree>
    <p:extLst>
      <p:ext uri="{BB962C8B-B14F-4D97-AF65-F5344CB8AC3E}">
        <p14:creationId xmlns:p14="http://schemas.microsoft.com/office/powerpoint/2010/main" val="2257483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Political polarization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Andrew Whitney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350506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CITIZENS</a:t>
            </a:r>
          </a:p>
        </p:txBody>
      </p:sp>
      <p:sp>
        <p:nvSpPr>
          <p:cNvPr id="3" name="Content Placeholder 2"/>
          <p:cNvSpPr>
            <a:spLocks noGrp="1"/>
          </p:cNvSpPr>
          <p:nvPr>
            <p:ph sz="half" idx="1"/>
          </p:nvPr>
        </p:nvSpPr>
        <p:spPr/>
        <p:txBody>
          <a:bodyPr/>
          <a:lstStyle/>
          <a:p>
            <a:r>
              <a:rPr lang="en-US" dirty="0"/>
              <a:t>Average American Voter</a:t>
            </a:r>
          </a:p>
          <a:p>
            <a:r>
              <a:rPr lang="en-US" dirty="0"/>
              <a:t>10 Questions various topics</a:t>
            </a:r>
          </a:p>
          <a:p>
            <a:r>
              <a:rPr lang="en-US" dirty="0"/>
              <a:t>Drifting Apart</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Whitney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0" name="Picture 9" descr="A picture containing chart&#10;&#10;Description automatically generated">
            <a:extLst>
              <a:ext uri="{FF2B5EF4-FFF2-40B4-BE49-F238E27FC236}">
                <a16:creationId xmlns:a16="http://schemas.microsoft.com/office/drawing/2014/main" id="{BCF1DFFA-7164-48B3-AC46-01E58CD66960}"/>
              </a:ext>
            </a:extLst>
          </p:cNvPr>
          <p:cNvPicPr>
            <a:picLocks noChangeAspect="1"/>
          </p:cNvPicPr>
          <p:nvPr/>
        </p:nvPicPr>
        <p:blipFill>
          <a:blip r:embed="rId3"/>
          <a:stretch>
            <a:fillRect/>
          </a:stretch>
        </p:blipFill>
        <p:spPr>
          <a:xfrm>
            <a:off x="3767015" y="1453861"/>
            <a:ext cx="5126510" cy="3204070"/>
          </a:xfrm>
          <a:prstGeom prst="rect">
            <a:avLst/>
          </a:prstGeom>
        </p:spPr>
      </p:pic>
    </p:spTree>
    <p:extLst>
      <p:ext uri="{BB962C8B-B14F-4D97-AF65-F5344CB8AC3E}">
        <p14:creationId xmlns:p14="http://schemas.microsoft.com/office/powerpoint/2010/main" val="210095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GROWTH</a:t>
            </a:r>
          </a:p>
        </p:txBody>
      </p:sp>
      <p:sp>
        <p:nvSpPr>
          <p:cNvPr id="3" name="Content Placeholder 2"/>
          <p:cNvSpPr>
            <a:spLocks noGrp="1"/>
          </p:cNvSpPr>
          <p:nvPr>
            <p:ph sz="half" idx="1"/>
          </p:nvPr>
        </p:nvSpPr>
        <p:spPr>
          <a:xfrm>
            <a:off x="685800" y="1352551"/>
            <a:ext cx="3401646" cy="3352800"/>
          </a:xfrm>
        </p:spPr>
        <p:txBody>
          <a:bodyPr/>
          <a:lstStyle/>
          <a:p>
            <a:r>
              <a:rPr lang="en-US" dirty="0"/>
              <a:t>Social Media rapidly growing</a:t>
            </a:r>
          </a:p>
          <a:p>
            <a:r>
              <a:rPr lang="en-US" dirty="0"/>
              <a:t>Trend between use and political divide</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Whitney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pic>
        <p:nvPicPr>
          <p:cNvPr id="12" name="Picture 11" descr="Chart, line chart&#10;&#10;Description automatically generated">
            <a:extLst>
              <a:ext uri="{FF2B5EF4-FFF2-40B4-BE49-F238E27FC236}">
                <a16:creationId xmlns:a16="http://schemas.microsoft.com/office/drawing/2014/main" id="{A0B13F8B-BEFC-440D-AFBB-C0AB44BCD22D}"/>
              </a:ext>
            </a:extLst>
          </p:cNvPr>
          <p:cNvPicPr>
            <a:picLocks noChangeAspect="1"/>
          </p:cNvPicPr>
          <p:nvPr/>
        </p:nvPicPr>
        <p:blipFill>
          <a:blip r:embed="rId3"/>
          <a:stretch>
            <a:fillRect/>
          </a:stretch>
        </p:blipFill>
        <p:spPr>
          <a:xfrm>
            <a:off x="3863110" y="1445069"/>
            <a:ext cx="5163686" cy="3040584"/>
          </a:xfrm>
          <a:prstGeom prst="rect">
            <a:avLst/>
          </a:prstGeom>
        </p:spPr>
      </p:pic>
    </p:spTree>
    <p:extLst>
      <p:ext uri="{BB962C8B-B14F-4D97-AF65-F5344CB8AC3E}">
        <p14:creationId xmlns:p14="http://schemas.microsoft.com/office/powerpoint/2010/main" val="251103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USE</a:t>
            </a:r>
          </a:p>
        </p:txBody>
      </p:sp>
      <p:sp>
        <p:nvSpPr>
          <p:cNvPr id="3" name="Content Placeholder 2"/>
          <p:cNvSpPr>
            <a:spLocks noGrp="1"/>
          </p:cNvSpPr>
          <p:nvPr>
            <p:ph sz="half" idx="1"/>
          </p:nvPr>
        </p:nvSpPr>
        <p:spPr/>
        <p:txBody>
          <a:bodyPr/>
          <a:lstStyle/>
          <a:p>
            <a:r>
              <a:rPr lang="en-US" dirty="0"/>
              <a:t>Part of Daily Life</a:t>
            </a:r>
          </a:p>
          <a:p>
            <a:r>
              <a:rPr lang="en-US" dirty="0"/>
              <a:t>Get Information</a:t>
            </a:r>
          </a:p>
          <a:p>
            <a:r>
              <a:rPr lang="en-US" dirty="0"/>
              <a:t>Facebook &amp; Twitter</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Whitney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pic>
        <p:nvPicPr>
          <p:cNvPr id="9" name="Picture 8">
            <a:extLst>
              <a:ext uri="{FF2B5EF4-FFF2-40B4-BE49-F238E27FC236}">
                <a16:creationId xmlns:a16="http://schemas.microsoft.com/office/drawing/2014/main" id="{683BA3E8-E3FF-4F78-8F85-D2DEB9D429D8}"/>
              </a:ext>
            </a:extLst>
          </p:cNvPr>
          <p:cNvPicPr>
            <a:picLocks noChangeAspect="1"/>
          </p:cNvPicPr>
          <p:nvPr/>
        </p:nvPicPr>
        <p:blipFill>
          <a:blip r:embed="rId3"/>
          <a:stretch>
            <a:fillRect/>
          </a:stretch>
        </p:blipFill>
        <p:spPr>
          <a:xfrm>
            <a:off x="3587263" y="1054647"/>
            <a:ext cx="5309632" cy="3672230"/>
          </a:xfrm>
          <a:prstGeom prst="rect">
            <a:avLst/>
          </a:prstGeom>
        </p:spPr>
      </p:pic>
    </p:spTree>
    <p:extLst>
      <p:ext uri="{BB962C8B-B14F-4D97-AF65-F5344CB8AC3E}">
        <p14:creationId xmlns:p14="http://schemas.microsoft.com/office/powerpoint/2010/main" val="1697963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POLTICS IN SOCIAL MEDIA</a:t>
            </a:r>
          </a:p>
        </p:txBody>
      </p:sp>
      <p:sp>
        <p:nvSpPr>
          <p:cNvPr id="3" name="Content Placeholder 2"/>
          <p:cNvSpPr>
            <a:spLocks noGrp="1"/>
          </p:cNvSpPr>
          <p:nvPr>
            <p:ph sz="half" idx="1"/>
          </p:nvPr>
        </p:nvSpPr>
        <p:spPr/>
        <p:txBody>
          <a:bodyPr/>
          <a:lstStyle/>
          <a:p>
            <a:r>
              <a:rPr lang="en-US" dirty="0"/>
              <a:t>Politicians using social media</a:t>
            </a:r>
          </a:p>
          <a:p>
            <a:r>
              <a:rPr lang="en-US" dirty="0"/>
              <a:t>More Accessible</a:t>
            </a:r>
          </a:p>
          <a:p>
            <a:r>
              <a:rPr lang="en-US" dirty="0"/>
              <a:t>Validates Information</a:t>
            </a:r>
          </a:p>
          <a:p>
            <a:pPr lvl="1"/>
            <a:r>
              <a:rPr lang="en-US" dirty="0"/>
              <a:t>Lead to misinformation</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Whitney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pic>
        <p:nvPicPr>
          <p:cNvPr id="10" name="Picture 9" descr="A picture containing website&#10;&#10;Description automatically generated">
            <a:extLst>
              <a:ext uri="{FF2B5EF4-FFF2-40B4-BE49-F238E27FC236}">
                <a16:creationId xmlns:a16="http://schemas.microsoft.com/office/drawing/2014/main" id="{4290E74C-2343-49E1-AF22-D63B68938FCE}"/>
              </a:ext>
            </a:extLst>
          </p:cNvPr>
          <p:cNvPicPr>
            <a:picLocks noChangeAspect="1"/>
          </p:cNvPicPr>
          <p:nvPr/>
        </p:nvPicPr>
        <p:blipFill>
          <a:blip r:embed="rId3"/>
          <a:stretch>
            <a:fillRect/>
          </a:stretch>
        </p:blipFill>
        <p:spPr>
          <a:xfrm>
            <a:off x="3309575" y="2063262"/>
            <a:ext cx="5666424" cy="2434792"/>
          </a:xfrm>
          <a:prstGeom prst="rect">
            <a:avLst/>
          </a:prstGeom>
        </p:spPr>
      </p:pic>
    </p:spTree>
    <p:extLst>
      <p:ext uri="{BB962C8B-B14F-4D97-AF65-F5344CB8AC3E}">
        <p14:creationId xmlns:p14="http://schemas.microsoft.com/office/powerpoint/2010/main" val="358696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 CHAMBER</a:t>
            </a:r>
          </a:p>
        </p:txBody>
      </p:sp>
      <p:sp>
        <p:nvSpPr>
          <p:cNvPr id="3" name="Content Placeholder 2"/>
          <p:cNvSpPr>
            <a:spLocks noGrp="1"/>
          </p:cNvSpPr>
          <p:nvPr>
            <p:ph sz="half" idx="1"/>
          </p:nvPr>
        </p:nvSpPr>
        <p:spPr/>
        <p:txBody>
          <a:bodyPr/>
          <a:lstStyle/>
          <a:p>
            <a:r>
              <a:rPr lang="en-US" dirty="0"/>
              <a:t>Filter based on views [3]</a:t>
            </a:r>
          </a:p>
          <a:p>
            <a:r>
              <a:rPr lang="en-US" dirty="0"/>
              <a:t>Interaction-based algorithms [4]</a:t>
            </a:r>
          </a:p>
          <a:p>
            <a:endParaRPr lang="en-US" dirty="0"/>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Whitney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11" name="Picture 10" descr="Graphical user interface&#10;&#10;Description automatically generated">
            <a:extLst>
              <a:ext uri="{FF2B5EF4-FFF2-40B4-BE49-F238E27FC236}">
                <a16:creationId xmlns:a16="http://schemas.microsoft.com/office/drawing/2014/main" id="{292BA662-70F2-4C82-B446-F2698B8F7DFB}"/>
              </a:ext>
            </a:extLst>
          </p:cNvPr>
          <p:cNvPicPr>
            <a:picLocks noChangeAspect="1"/>
          </p:cNvPicPr>
          <p:nvPr/>
        </p:nvPicPr>
        <p:blipFill>
          <a:blip r:embed="rId3"/>
          <a:stretch>
            <a:fillRect/>
          </a:stretch>
        </p:blipFill>
        <p:spPr>
          <a:xfrm>
            <a:off x="4188923" y="1352551"/>
            <a:ext cx="4837873" cy="2853105"/>
          </a:xfrm>
          <a:prstGeom prst="rect">
            <a:avLst/>
          </a:prstGeom>
        </p:spPr>
      </p:pic>
    </p:spTree>
    <p:extLst>
      <p:ext uri="{BB962C8B-B14F-4D97-AF65-F5344CB8AC3E}">
        <p14:creationId xmlns:p14="http://schemas.microsoft.com/office/powerpoint/2010/main" val="2341119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POLTICS OVERLOAD</a:t>
            </a:r>
          </a:p>
        </p:txBody>
      </p:sp>
      <p:sp>
        <p:nvSpPr>
          <p:cNvPr id="3" name="Content Placeholder 2"/>
          <p:cNvSpPr>
            <a:spLocks noGrp="1"/>
          </p:cNvSpPr>
          <p:nvPr>
            <p:ph sz="half" idx="1"/>
          </p:nvPr>
        </p:nvSpPr>
        <p:spPr/>
        <p:txBody>
          <a:bodyPr/>
          <a:lstStyle/>
          <a:p>
            <a:r>
              <a:rPr lang="en-US" dirty="0"/>
              <a:t>Politics taken over</a:t>
            </a:r>
          </a:p>
          <a:p>
            <a:r>
              <a:rPr lang="en-US" dirty="0"/>
              <a:t>Unable to avoid</a:t>
            </a:r>
          </a:p>
          <a:p>
            <a:r>
              <a:rPr lang="en-US" dirty="0"/>
              <a:t>Users frustrated</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Whitney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[5]</a:t>
            </a:r>
            <a:endParaRPr lang="en-US" sz="1200" dirty="0">
              <a:solidFill>
                <a:schemeClr val="tx1"/>
              </a:solidFill>
            </a:endParaRPr>
          </a:p>
        </p:txBody>
      </p:sp>
      <p:pic>
        <p:nvPicPr>
          <p:cNvPr id="9" name="Picture 8" descr="Chart, line chart&#10;&#10;Description automatically generated">
            <a:extLst>
              <a:ext uri="{FF2B5EF4-FFF2-40B4-BE49-F238E27FC236}">
                <a16:creationId xmlns:a16="http://schemas.microsoft.com/office/drawing/2014/main" id="{D74FFFDD-6F64-4034-933D-DCD7AE5AB1CC}"/>
              </a:ext>
            </a:extLst>
          </p:cNvPr>
          <p:cNvPicPr>
            <a:picLocks noChangeAspect="1"/>
          </p:cNvPicPr>
          <p:nvPr/>
        </p:nvPicPr>
        <p:blipFill>
          <a:blip r:embed="rId3"/>
          <a:stretch>
            <a:fillRect/>
          </a:stretch>
        </p:blipFill>
        <p:spPr>
          <a:xfrm>
            <a:off x="4306276" y="680114"/>
            <a:ext cx="3979063" cy="4252623"/>
          </a:xfrm>
          <a:prstGeom prst="rect">
            <a:avLst/>
          </a:prstGeom>
        </p:spPr>
      </p:pic>
    </p:spTree>
    <p:extLst>
      <p:ext uri="{BB962C8B-B14F-4D97-AF65-F5344CB8AC3E}">
        <p14:creationId xmlns:p14="http://schemas.microsoft.com/office/powerpoint/2010/main" val="360603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GENERATION</a:t>
            </a:r>
          </a:p>
        </p:txBody>
      </p:sp>
      <p:sp>
        <p:nvSpPr>
          <p:cNvPr id="3" name="Content Placeholder 2"/>
          <p:cNvSpPr>
            <a:spLocks noGrp="1"/>
          </p:cNvSpPr>
          <p:nvPr>
            <p:ph sz="half" idx="1"/>
          </p:nvPr>
        </p:nvSpPr>
        <p:spPr/>
        <p:txBody>
          <a:bodyPr/>
          <a:lstStyle/>
          <a:p>
            <a:r>
              <a:rPr lang="en-US" dirty="0"/>
              <a:t>Next Generation is most heavily impacted</a:t>
            </a:r>
          </a:p>
          <a:p>
            <a:r>
              <a:rPr lang="en-US" dirty="0"/>
              <a:t>Shape future of political climate</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Whitney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pic>
        <p:nvPicPr>
          <p:cNvPr id="9" name="Picture 8">
            <a:extLst>
              <a:ext uri="{FF2B5EF4-FFF2-40B4-BE49-F238E27FC236}">
                <a16:creationId xmlns:a16="http://schemas.microsoft.com/office/drawing/2014/main" id="{41011F4E-226B-4B1E-B42B-2972D788CA1E}"/>
              </a:ext>
            </a:extLst>
          </p:cNvPr>
          <p:cNvPicPr>
            <a:picLocks noChangeAspect="1"/>
          </p:cNvPicPr>
          <p:nvPr/>
        </p:nvPicPr>
        <p:blipFill>
          <a:blip r:embed="rId3"/>
          <a:stretch>
            <a:fillRect/>
          </a:stretch>
        </p:blipFill>
        <p:spPr>
          <a:xfrm>
            <a:off x="4118708" y="1491964"/>
            <a:ext cx="4892103" cy="3095290"/>
          </a:xfrm>
          <a:prstGeom prst="rect">
            <a:avLst/>
          </a:prstGeom>
        </p:spPr>
      </p:pic>
    </p:spTree>
    <p:extLst>
      <p:ext uri="{BB962C8B-B14F-4D97-AF65-F5344CB8AC3E}">
        <p14:creationId xmlns:p14="http://schemas.microsoft.com/office/powerpoint/2010/main" val="905754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FALLOUT</a:t>
            </a:r>
          </a:p>
        </p:txBody>
      </p:sp>
      <p:sp>
        <p:nvSpPr>
          <p:cNvPr id="3" name="Content Placeholder 2"/>
          <p:cNvSpPr>
            <a:spLocks noGrp="1"/>
          </p:cNvSpPr>
          <p:nvPr>
            <p:ph sz="half" idx="1"/>
          </p:nvPr>
        </p:nvSpPr>
        <p:spPr/>
        <p:txBody>
          <a:bodyPr/>
          <a:lstStyle/>
          <a:p>
            <a:r>
              <a:rPr lang="en-US" dirty="0"/>
              <a:t>Parler</a:t>
            </a:r>
          </a:p>
          <a:p>
            <a:r>
              <a:rPr lang="en-US" dirty="0"/>
              <a:t>Twitter Govt. Labels [7]</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Whitney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[8]</a:t>
            </a:r>
            <a:endParaRPr lang="en-US" sz="1200" dirty="0">
              <a:solidFill>
                <a:schemeClr val="tx1"/>
              </a:solidFill>
            </a:endParaRPr>
          </a:p>
        </p:txBody>
      </p:sp>
      <p:pic>
        <p:nvPicPr>
          <p:cNvPr id="10" name="Picture 9">
            <a:extLst>
              <a:ext uri="{FF2B5EF4-FFF2-40B4-BE49-F238E27FC236}">
                <a16:creationId xmlns:a16="http://schemas.microsoft.com/office/drawing/2014/main" id="{2AA44F83-7D3C-427D-8DD3-6EE85652A500}"/>
              </a:ext>
            </a:extLst>
          </p:cNvPr>
          <p:cNvPicPr>
            <a:picLocks noChangeAspect="1"/>
          </p:cNvPicPr>
          <p:nvPr/>
        </p:nvPicPr>
        <p:blipFill>
          <a:blip r:embed="rId3"/>
          <a:stretch>
            <a:fillRect/>
          </a:stretch>
        </p:blipFill>
        <p:spPr>
          <a:xfrm>
            <a:off x="3681046" y="1276350"/>
            <a:ext cx="5229482" cy="3061372"/>
          </a:xfrm>
          <a:prstGeom prst="rect">
            <a:avLst/>
          </a:prstGeom>
        </p:spPr>
      </p:pic>
    </p:spTree>
    <p:extLst>
      <p:ext uri="{BB962C8B-B14F-4D97-AF65-F5344CB8AC3E}">
        <p14:creationId xmlns:p14="http://schemas.microsoft.com/office/powerpoint/2010/main" val="1270953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Political Polarization in the American Public, (Pew Research Center, 2014) https://www.pewresearch.org/politics/2014/06/12/political-polarization-in-the-american-public/ (4/1/21)</a:t>
            </a:r>
          </a:p>
          <a:p>
            <a:pPr marL="0" indent="0">
              <a:buNone/>
            </a:pPr>
            <a:r>
              <a:rPr lang="en-US" dirty="0"/>
              <a:t>[2] Social Media Fact Sheet, (Pew Research Center, 2020) https://www.pewresearch.org/internet/fact-sheet/social-media/ (4/1/21)</a:t>
            </a:r>
          </a:p>
          <a:p>
            <a:pPr marL="0" indent="0">
              <a:buNone/>
            </a:pPr>
            <a:r>
              <a:rPr lang="en-US" dirty="0"/>
              <a:t>[3] Meghan Lopez, Social Media helps bring people together… , (Denver7, 2021) https://www.thedenverchannel.com/news/360/social-media-helps-bring-people-together-but-in-this-political-climate-its-tearing-us-apart (4/2/21)</a:t>
            </a:r>
          </a:p>
          <a:p>
            <a:pPr marL="0" indent="0">
              <a:buNone/>
            </a:pPr>
            <a:r>
              <a:rPr lang="en-US" dirty="0"/>
              <a:t>[4] Brent Barnhart, Everything you need to know about social media algorithms, (Sprout, 2021) https://sproutsocial.com/insights/social-media-algorithms/ (4/2/21)</a:t>
            </a:r>
          </a:p>
          <a:p>
            <a:pPr marL="0" indent="0">
              <a:buNone/>
            </a:pPr>
            <a:r>
              <a:rPr lang="en-US" dirty="0"/>
              <a:t>[5] 55% of U.S. Social Media Users say they are ‘worn out’… (Pew Research Center, 2020) https://www.pewresearch.org/fact-tank/2020/08/19/55-of-u-s-social-media-users-say-they-are-worn-out-by-political-posts-and-discussions/ (4/2/21)</a:t>
            </a:r>
          </a:p>
          <a:p>
            <a:pPr marL="0" indent="0">
              <a:buNone/>
            </a:pPr>
            <a:r>
              <a:rPr lang="en-US" dirty="0"/>
              <a:t>[6] How Social Media Is Shaping Political Campaigns, (UPenn, 2020) https://knowledge.wharton.upenn.edu/article/how-social-media-is-shaping-political-campaigns/ (4/3/21)</a:t>
            </a:r>
          </a:p>
          <a:p>
            <a:pPr marL="0" indent="0">
              <a:buNone/>
            </a:pPr>
            <a:r>
              <a:rPr lang="en-US" dirty="0"/>
              <a:t>[7] (Twitter, 2021) https://help.twitter.com/en/rules-and-policies/state-affiliated (4/3/21) </a:t>
            </a:r>
          </a:p>
          <a:p>
            <a:pPr marL="0" indent="0">
              <a:buNone/>
            </a:pPr>
            <a:r>
              <a:rPr lang="en-US" dirty="0"/>
              <a:t>[8] (Twitter, 2021) https://twitter.com/WhiteHouse?ref_src=twsrc%5Egoogle%7Ctwcamp%5Eserp%7Ctwgr%5Eauthor (4/3/21)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311282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Political facts: where to draw the line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Ben </a:t>
            </a:r>
            <a:r>
              <a:rPr lang="en-US" dirty="0" err="1"/>
              <a:t>Staw</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680189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live in a very polarized time</a:t>
            </a:r>
          </a:p>
        </p:txBody>
      </p:sp>
      <p:sp>
        <p:nvSpPr>
          <p:cNvPr id="3" name="Content Placeholder 2"/>
          <p:cNvSpPr>
            <a:spLocks noGrp="1"/>
          </p:cNvSpPr>
          <p:nvPr>
            <p:ph sz="half" idx="1"/>
          </p:nvPr>
        </p:nvSpPr>
        <p:spPr/>
        <p:txBody>
          <a:bodyPr/>
          <a:lstStyle/>
          <a:p>
            <a:r>
              <a:rPr lang="en-US" dirty="0"/>
              <a:t>Everything political is being watched closely</a:t>
            </a:r>
          </a:p>
          <a:p>
            <a:r>
              <a:rPr lang="en-US" dirty="0"/>
              <a:t>Everyone is looking for a slip up</a:t>
            </a:r>
          </a:p>
          <a:p>
            <a:r>
              <a:rPr lang="en-US" dirty="0"/>
              <a:t>Perception of the truth can be manipulated</a:t>
            </a:r>
          </a:p>
        </p:txBody>
      </p:sp>
      <p:pic>
        <p:nvPicPr>
          <p:cNvPr id="10" name="Content Placeholder 9" descr="A silhouette of two people&#10;&#10;Description automatically generated with low confidence">
            <a:extLst>
              <a:ext uri="{FF2B5EF4-FFF2-40B4-BE49-F238E27FC236}">
                <a16:creationId xmlns:a16="http://schemas.microsoft.com/office/drawing/2014/main" id="{CEBB2734-F16D-6748-88AD-26FAFBDD073F}"/>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4914900" y="1352550"/>
            <a:ext cx="3352800" cy="3352800"/>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a:t>
            </a:r>
            <a:r>
              <a:rPr lang="en-US" sz="1400" dirty="0" err="1">
                <a:solidFill>
                  <a:schemeClr val="tx1"/>
                </a:solidFill>
                <a:latin typeface="+mj-lt"/>
              </a:rPr>
              <a:t>Staw</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a:t>
            </a:r>
            <a:r>
              <a:rPr lang="en-US" sz="1200" dirty="0" err="1"/>
              <a:t>attorneyatlawmagazine.com</a:t>
            </a:r>
            <a:r>
              <a:rPr lang="en-US" sz="1200" dirty="0"/>
              <a:t>/a-lesson-from-politics-its-all-in-the-optics</a:t>
            </a:r>
            <a:endParaRPr lang="en-US" sz="1200" dirty="0">
              <a:solidFill>
                <a:schemeClr val="tx1"/>
              </a:solidFill>
            </a:endParaRPr>
          </a:p>
        </p:txBody>
      </p:sp>
    </p:spTree>
    <p:extLst>
      <p:ext uri="{BB962C8B-B14F-4D97-AF65-F5344CB8AC3E}">
        <p14:creationId xmlns:p14="http://schemas.microsoft.com/office/powerpoint/2010/main" val="141678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social media handle the truth differently</a:t>
            </a:r>
          </a:p>
        </p:txBody>
      </p:sp>
      <p:sp>
        <p:nvSpPr>
          <p:cNvPr id="3" name="Content Placeholder 2"/>
          <p:cNvSpPr>
            <a:spLocks noGrp="1"/>
          </p:cNvSpPr>
          <p:nvPr>
            <p:ph sz="half" idx="1"/>
          </p:nvPr>
        </p:nvSpPr>
        <p:spPr/>
        <p:txBody>
          <a:bodyPr/>
          <a:lstStyle/>
          <a:p>
            <a:r>
              <a:rPr lang="en-US" dirty="0"/>
              <a:t>Facebook</a:t>
            </a:r>
          </a:p>
          <a:p>
            <a:r>
              <a:rPr lang="en-US" dirty="0"/>
              <a:t>Twitter</a:t>
            </a:r>
          </a:p>
          <a:p>
            <a:r>
              <a:rPr lang="en-US" dirty="0" err="1"/>
              <a:t>Parler</a:t>
            </a:r>
            <a:endParaRPr lang="en-US" dirty="0"/>
          </a:p>
        </p:txBody>
      </p:sp>
      <p:pic>
        <p:nvPicPr>
          <p:cNvPr id="14" name="Content Placeholder 13" descr="Icon&#10;&#10;Description automatically generated">
            <a:extLst>
              <a:ext uri="{FF2B5EF4-FFF2-40B4-BE49-F238E27FC236}">
                <a16:creationId xmlns:a16="http://schemas.microsoft.com/office/drawing/2014/main" id="{7D7CE07A-F589-D840-8C07-6CB2E2E33D5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4031732" y="1395396"/>
            <a:ext cx="1892300" cy="1308100"/>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a:t>
            </a:r>
            <a:r>
              <a:rPr lang="en-US" sz="1400" dirty="0" err="1">
                <a:solidFill>
                  <a:schemeClr val="tx1"/>
                </a:solidFill>
                <a:latin typeface="+mj-lt"/>
              </a:rPr>
              <a:t>Staw</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r>
              <a:rPr lang="en-US" sz="1200" dirty="0">
                <a:hlinkClick r:id="rId5"/>
              </a:rPr>
              <a:t>https://www.facebook.com/journalismproject/programs/third-party-fact-checking</a:t>
            </a:r>
            <a:endParaRPr lang="en-US" sz="1200" dirty="0"/>
          </a:p>
        </p:txBody>
      </p:sp>
      <p:sp>
        <p:nvSpPr>
          <p:cNvPr id="15" name="TextBox 14">
            <a:extLst>
              <a:ext uri="{FF2B5EF4-FFF2-40B4-BE49-F238E27FC236}">
                <a16:creationId xmlns:a16="http://schemas.microsoft.com/office/drawing/2014/main" id="{C5B0D765-2C35-1B40-BA1F-4C4A2BDFCAAE}"/>
              </a:ext>
            </a:extLst>
          </p:cNvPr>
          <p:cNvSpPr txBox="1"/>
          <p:nvPr/>
        </p:nvSpPr>
        <p:spPr>
          <a:xfrm>
            <a:off x="4031297" y="2779697"/>
            <a:ext cx="1892300" cy="369332"/>
          </a:xfrm>
          <a:prstGeom prst="rect">
            <a:avLst/>
          </a:prstGeom>
          <a:noFill/>
        </p:spPr>
        <p:txBody>
          <a:bodyPr wrap="square" rtlCol="0">
            <a:spAutoFit/>
          </a:bodyPr>
          <a:lstStyle/>
          <a:p>
            <a:r>
              <a:rPr lang="en-US" sz="900" dirty="0">
                <a:hlinkClick r:id="rId4" tooltip="http://www.turismoeconsigli.com/promuovere-hotel-facebook-twitter/"/>
              </a:rPr>
              <a:t>This Photo</a:t>
            </a:r>
            <a:r>
              <a:rPr lang="en-US" sz="900" dirty="0"/>
              <a:t> by Unknown Author is licensed under </a:t>
            </a:r>
            <a:r>
              <a:rPr lang="en-US" sz="900" dirty="0">
                <a:hlinkClick r:id="rId6" tooltip="https://creativecommons.org/licenses/by/3.0/"/>
              </a:rPr>
              <a:t>CC BY</a:t>
            </a:r>
            <a:endParaRPr lang="en-US" sz="900" dirty="0"/>
          </a:p>
        </p:txBody>
      </p:sp>
      <p:pic>
        <p:nvPicPr>
          <p:cNvPr id="17" name="Picture 16" descr="A picture containing text, clipart, vector graphics&#10;&#10;Description automatically generated">
            <a:extLst>
              <a:ext uri="{FF2B5EF4-FFF2-40B4-BE49-F238E27FC236}">
                <a16:creationId xmlns:a16="http://schemas.microsoft.com/office/drawing/2014/main" id="{B17BB356-570D-184F-9B80-0F7CCBC5C80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597582" y="1149542"/>
            <a:ext cx="1623261" cy="1623261"/>
          </a:xfrm>
          <a:prstGeom prst="rect">
            <a:avLst/>
          </a:prstGeom>
        </p:spPr>
      </p:pic>
      <p:sp>
        <p:nvSpPr>
          <p:cNvPr id="18" name="TextBox 17">
            <a:extLst>
              <a:ext uri="{FF2B5EF4-FFF2-40B4-BE49-F238E27FC236}">
                <a16:creationId xmlns:a16="http://schemas.microsoft.com/office/drawing/2014/main" id="{57A3D316-04C0-224C-B238-054EE1A24465}"/>
              </a:ext>
            </a:extLst>
          </p:cNvPr>
          <p:cNvSpPr txBox="1"/>
          <p:nvPr/>
        </p:nvSpPr>
        <p:spPr>
          <a:xfrm>
            <a:off x="6453004" y="2783566"/>
            <a:ext cx="2133600" cy="369332"/>
          </a:xfrm>
          <a:prstGeom prst="rect">
            <a:avLst/>
          </a:prstGeom>
          <a:noFill/>
        </p:spPr>
        <p:txBody>
          <a:bodyPr wrap="square" rtlCol="0">
            <a:spAutoFit/>
          </a:bodyPr>
          <a:lstStyle/>
          <a:p>
            <a:r>
              <a:rPr lang="en-US" sz="900" dirty="0">
                <a:hlinkClick r:id="rId8" tooltip="https://ru.wikipedia.org/wiki/Parler"/>
              </a:rPr>
              <a:t>This Photo</a:t>
            </a:r>
            <a:r>
              <a:rPr lang="en-US" sz="900" dirty="0"/>
              <a:t> by Unknown Author is licensed under </a:t>
            </a:r>
            <a:r>
              <a:rPr lang="en-US" sz="900" dirty="0">
                <a:hlinkClick r:id="rId9" tooltip="https://creativecommons.org/licenses/by-sa/3.0/"/>
              </a:rPr>
              <a:t>CC BY-SA</a:t>
            </a:r>
            <a:endParaRPr lang="en-US" sz="900" dirty="0"/>
          </a:p>
        </p:txBody>
      </p:sp>
    </p:spTree>
    <p:extLst>
      <p:ext uri="{BB962C8B-B14F-4D97-AF65-F5344CB8AC3E}">
        <p14:creationId xmlns:p14="http://schemas.microsoft.com/office/powerpoint/2010/main" val="1678192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outlets have varying definitions of truth</a:t>
            </a:r>
          </a:p>
        </p:txBody>
      </p:sp>
      <p:sp>
        <p:nvSpPr>
          <p:cNvPr id="3" name="Content Placeholder 2"/>
          <p:cNvSpPr>
            <a:spLocks noGrp="1"/>
          </p:cNvSpPr>
          <p:nvPr>
            <p:ph sz="half" idx="1"/>
          </p:nvPr>
        </p:nvSpPr>
        <p:spPr/>
        <p:txBody>
          <a:bodyPr/>
          <a:lstStyle/>
          <a:p>
            <a:r>
              <a:rPr lang="en-US" dirty="0"/>
              <a:t>CNN</a:t>
            </a:r>
          </a:p>
          <a:p>
            <a:r>
              <a:rPr lang="en-US" dirty="0"/>
              <a:t>Washington Post</a:t>
            </a:r>
          </a:p>
          <a:p>
            <a:r>
              <a:rPr lang="en-US" dirty="0"/>
              <a:t>Fox News</a:t>
            </a:r>
          </a:p>
          <a:p>
            <a:r>
              <a:rPr lang="en-US" dirty="0"/>
              <a:t>Wall Street Journal</a:t>
            </a:r>
          </a:p>
          <a:p>
            <a:r>
              <a:rPr lang="en-US" dirty="0"/>
              <a:t>New York Times</a:t>
            </a:r>
          </a:p>
          <a:p>
            <a:r>
              <a:rPr lang="en-US" dirty="0"/>
              <a:t>MSNBC</a:t>
            </a:r>
          </a:p>
          <a:p>
            <a:endParaRPr lang="en-US" dirty="0"/>
          </a:p>
        </p:txBody>
      </p:sp>
      <p:pic>
        <p:nvPicPr>
          <p:cNvPr id="10" name="Content Placeholder 9" descr="Logo&#10;&#10;Description automatically generated">
            <a:extLst>
              <a:ext uri="{FF2B5EF4-FFF2-40B4-BE49-F238E27FC236}">
                <a16:creationId xmlns:a16="http://schemas.microsoft.com/office/drawing/2014/main" id="{1074333D-6375-1C41-BE47-C1F86DBA27A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4724400" y="1335321"/>
            <a:ext cx="3733800" cy="2415301"/>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a:t>
            </a:r>
            <a:r>
              <a:rPr lang="en-US" sz="1400" dirty="0" err="1">
                <a:solidFill>
                  <a:schemeClr val="tx1"/>
                </a:solidFill>
                <a:latin typeface="+mj-lt"/>
              </a:rPr>
              <a:t>Staw</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r>
              <a:rPr lang="en-US" sz="1200" dirty="0"/>
              <a:t> </a:t>
            </a:r>
            <a:r>
              <a:rPr lang="en-US" sz="1200" dirty="0">
                <a:hlinkClick r:id="rId5"/>
              </a:rPr>
              <a:t>https://www.journalism.org/2020/01/24/u-s-media-polarization-and-the-2020-election-a-nation-divided/</a:t>
            </a:r>
            <a:endParaRPr lang="en-US" sz="1200" dirty="0"/>
          </a:p>
        </p:txBody>
      </p:sp>
      <p:sp>
        <p:nvSpPr>
          <p:cNvPr id="11" name="TextBox 10">
            <a:extLst>
              <a:ext uri="{FF2B5EF4-FFF2-40B4-BE49-F238E27FC236}">
                <a16:creationId xmlns:a16="http://schemas.microsoft.com/office/drawing/2014/main" id="{EDC1A7D0-F3B3-8249-B301-617CCD4AE519}"/>
              </a:ext>
            </a:extLst>
          </p:cNvPr>
          <p:cNvSpPr txBox="1"/>
          <p:nvPr/>
        </p:nvSpPr>
        <p:spPr>
          <a:xfrm>
            <a:off x="4724400" y="3750622"/>
            <a:ext cx="3733800" cy="230832"/>
          </a:xfrm>
          <a:prstGeom prst="rect">
            <a:avLst/>
          </a:prstGeom>
          <a:noFill/>
        </p:spPr>
        <p:txBody>
          <a:bodyPr wrap="square" rtlCol="0">
            <a:spAutoFit/>
          </a:bodyPr>
          <a:lstStyle/>
          <a:p>
            <a:r>
              <a:rPr lang="en-US" sz="900">
                <a:hlinkClick r:id="rId4" tooltip="http://jobsanger.blogspot.com/2015/08/fox-news-is-most-untrustworthy-cable.html"/>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1893391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the truth can’t be agreed on, it can’t be trusted</a:t>
            </a:r>
          </a:p>
        </p:txBody>
      </p:sp>
      <p:sp>
        <p:nvSpPr>
          <p:cNvPr id="3" name="Content Placeholder 2"/>
          <p:cNvSpPr>
            <a:spLocks noGrp="1"/>
          </p:cNvSpPr>
          <p:nvPr>
            <p:ph sz="half" idx="1"/>
          </p:nvPr>
        </p:nvSpPr>
        <p:spPr/>
        <p:txBody>
          <a:bodyPr/>
          <a:lstStyle/>
          <a:p>
            <a:r>
              <a:rPr lang="en-US" dirty="0"/>
              <a:t>If someone saw something on the news, should they believe it?</a:t>
            </a:r>
          </a:p>
          <a:p>
            <a:r>
              <a:rPr lang="en-US" dirty="0"/>
              <a:t>If they heard news from a friend, should they believe that?</a:t>
            </a:r>
          </a:p>
          <a:p>
            <a:r>
              <a:rPr lang="en-US" dirty="0"/>
              <a:t>Increasingly, it is getting harder for people to agree on what they think is real.</a:t>
            </a:r>
          </a:p>
        </p:txBody>
      </p:sp>
      <p:pic>
        <p:nvPicPr>
          <p:cNvPr id="10" name="Content Placeholder 9" descr="Diagram&#10;&#10;Description automatically generated">
            <a:extLst>
              <a:ext uri="{FF2B5EF4-FFF2-40B4-BE49-F238E27FC236}">
                <a16:creationId xmlns:a16="http://schemas.microsoft.com/office/drawing/2014/main" id="{A204EB31-F6BB-8742-81C4-84CD98E0C516}"/>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4572000" y="1475339"/>
            <a:ext cx="3733800" cy="2098040"/>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a:t>
            </a:r>
            <a:r>
              <a:rPr lang="en-US" sz="1400" dirty="0" err="1">
                <a:solidFill>
                  <a:schemeClr val="tx1"/>
                </a:solidFill>
                <a:latin typeface="+mj-lt"/>
              </a:rPr>
              <a:t>Staw</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r>
              <a:rPr lang="en-US" sz="1200" dirty="0">
                <a:hlinkClick r:id="rId5"/>
              </a:rPr>
              <a:t>https://www.pewresearch.org/politics/2019/07/22/the-state-of-personal-trust/</a:t>
            </a:r>
            <a:endParaRPr lang="en-US" sz="1200" dirty="0"/>
          </a:p>
        </p:txBody>
      </p:sp>
      <p:sp>
        <p:nvSpPr>
          <p:cNvPr id="11" name="TextBox 10">
            <a:extLst>
              <a:ext uri="{FF2B5EF4-FFF2-40B4-BE49-F238E27FC236}">
                <a16:creationId xmlns:a16="http://schemas.microsoft.com/office/drawing/2014/main" id="{DF2F4F5A-905C-634A-BF32-D5A7614DDAB7}"/>
              </a:ext>
            </a:extLst>
          </p:cNvPr>
          <p:cNvSpPr txBox="1"/>
          <p:nvPr/>
        </p:nvSpPr>
        <p:spPr>
          <a:xfrm>
            <a:off x="4724400" y="3815232"/>
            <a:ext cx="3733800" cy="230832"/>
          </a:xfrm>
          <a:prstGeom prst="rect">
            <a:avLst/>
          </a:prstGeom>
          <a:noFill/>
        </p:spPr>
        <p:txBody>
          <a:bodyPr wrap="square" rtlCol="0">
            <a:spAutoFit/>
          </a:bodyPr>
          <a:lstStyle/>
          <a:p>
            <a:r>
              <a:rPr lang="en-US" sz="900">
                <a:hlinkClick r:id="rId4" tooltip="https://wuwei-inst.org/how-argument-arises/"/>
              </a:rPr>
              <a:t>This Photo</a:t>
            </a:r>
            <a:r>
              <a:rPr lang="en-US" sz="900"/>
              <a:t> by Unknown Author is licensed under </a:t>
            </a:r>
            <a:r>
              <a:rPr lang="en-US" sz="900">
                <a:hlinkClick r:id="rId6" tooltip="https://creativecommons.org/licenses/by-nc-sa/3.0/"/>
              </a:rPr>
              <a:t>CC BY-SA-NC</a:t>
            </a:r>
            <a:endParaRPr lang="en-US" sz="900"/>
          </a:p>
        </p:txBody>
      </p:sp>
    </p:spTree>
    <p:extLst>
      <p:ext uri="{BB962C8B-B14F-4D97-AF65-F5344CB8AC3E}">
        <p14:creationId xmlns:p14="http://schemas.microsoft.com/office/powerpoint/2010/main" val="11581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2021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buNone/>
            </a:pPr>
            <a:r>
              <a:rPr lang="en-US" sz="1800" dirty="0"/>
              <a:t>[1] Deborah Johnson, A Lesson in Politics: It’s All In The Optics,(Attorney at Law, 2017) </a:t>
            </a:r>
            <a:r>
              <a:rPr lang="en-US" sz="1800" dirty="0">
                <a:hlinkClick r:id="rId2"/>
              </a:rPr>
              <a:t>https://attorneyatlawmagazine.com/a-lesson-from-politics-its-all-in-the-optics</a:t>
            </a:r>
            <a:r>
              <a:rPr lang="en-US" sz="1800" dirty="0"/>
              <a:t>, Accessed on 4/5/2021</a:t>
            </a:r>
          </a:p>
          <a:p>
            <a:pPr marL="0" indent="0">
              <a:buNone/>
            </a:pPr>
            <a:r>
              <a:rPr lang="en-US" sz="1800" dirty="0"/>
              <a:t>[2]Facebook, Facebook’s Third-Party Fact Checking Program,(Facebook, 2021) </a:t>
            </a:r>
            <a:r>
              <a:rPr lang="en-US" sz="1800" dirty="0">
                <a:hlinkClick r:id="rId3"/>
              </a:rPr>
              <a:t>https://www.facebook.com/journalismproject/programs/third-party-fact-checking</a:t>
            </a:r>
            <a:r>
              <a:rPr lang="en-US" sz="1800" dirty="0"/>
              <a:t>, Accessed on 4/5/2021</a:t>
            </a:r>
          </a:p>
          <a:p>
            <a:pPr marL="0" indent="0">
              <a:buNone/>
            </a:pPr>
            <a:r>
              <a:rPr lang="en-US" sz="1800" dirty="0"/>
              <a:t>[3] Mike Isaac and Kellen Browning, Fact-Checked on Facebook and Twitter, Conservatives Switch Their Apps,(New York Times, 2020) </a:t>
            </a:r>
            <a:r>
              <a:rPr lang="en-US" sz="1800" dirty="0">
                <a:hlinkClick r:id="rId4"/>
              </a:rPr>
              <a:t>https://www.nytimes.com/2020/11/11/technology/parler-rumble-</a:t>
            </a:r>
            <a:r>
              <a:rPr lang="en-US" sz="1800" dirty="0" err="1">
                <a:hlinkClick r:id="rId4"/>
              </a:rPr>
              <a:t>newsmax.html</a:t>
            </a:r>
            <a:r>
              <a:rPr lang="en-US" sz="1800" dirty="0" err="1"/>
              <a:t>,Accessed</a:t>
            </a:r>
            <a:r>
              <a:rPr lang="en-US" sz="1800" dirty="0"/>
              <a:t> on 4/5/2021</a:t>
            </a:r>
          </a:p>
          <a:p>
            <a:pPr marL="0" indent="0">
              <a:buNone/>
            </a:pPr>
            <a:r>
              <a:rPr lang="en-US" sz="1800" dirty="0"/>
              <a:t>[4] Mark </a:t>
            </a:r>
            <a:r>
              <a:rPr lang="en-US" sz="1800" dirty="0" err="1"/>
              <a:t>Jurkowitz</a:t>
            </a:r>
            <a:r>
              <a:rPr lang="en-US" sz="1800" dirty="0"/>
              <a:t> et. al., U.S. Polarization And the 2020 Election: a Nation Divided,(Pew Research Center, 2020) </a:t>
            </a:r>
            <a:r>
              <a:rPr lang="en-US" sz="1800" dirty="0">
                <a:hlinkClick r:id="rId5"/>
              </a:rPr>
              <a:t>https://www.journalism.org/2020/01/24/u-s-media-polarization-and-the-2020-election-a-nation-divided/</a:t>
            </a:r>
            <a:r>
              <a:rPr lang="en-US" sz="1800" dirty="0"/>
              <a:t>,Accessed on 4/5/2021</a:t>
            </a:r>
          </a:p>
          <a:p>
            <a:pPr marL="0" indent="0">
              <a:buNone/>
            </a:pPr>
            <a:r>
              <a:rPr lang="en-US" sz="1800" dirty="0"/>
              <a:t>[5]Lee Rainie et. al., Trust and Distrust in America, (Pew Research Center, 2019) </a:t>
            </a:r>
            <a:r>
              <a:rPr lang="en-US" sz="1800" dirty="0">
                <a:hlinkClick r:id="rId6"/>
              </a:rPr>
              <a:t>https://www.pewresearch.org/politics/2019/07/22/</a:t>
            </a:r>
            <a:r>
              <a:rPr lang="en-US" sz="1800">
                <a:hlinkClick r:id="rId6"/>
              </a:rPr>
              <a:t>the-state-of-personal-trust/</a:t>
            </a:r>
            <a:r>
              <a:rPr lang="en-US" sz="1800"/>
              <a:t>,Accessed </a:t>
            </a:r>
            <a:r>
              <a:rPr lang="en-US" sz="1800" dirty="0"/>
              <a:t>on 4/5/2021</a:t>
            </a:r>
          </a:p>
          <a:p>
            <a:pPr marL="0" indent="0">
              <a:buNone/>
            </a:pPr>
            <a:endParaRPr lang="en-US" sz="1800" dirty="0"/>
          </a:p>
          <a:p>
            <a:pPr marL="0" indent="0">
              <a:buNone/>
            </a:pPr>
            <a:endParaRPr lang="en-US" sz="1800" dirty="0"/>
          </a:p>
          <a:p>
            <a:pPr marL="0" indent="0">
              <a:buNone/>
            </a:pPr>
            <a:endParaRPr lang="en-US" sz="180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a:t>
            </a:r>
            <a:r>
              <a:rPr lang="en-US" sz="1400" dirty="0" err="1">
                <a:solidFill>
                  <a:schemeClr val="tx1"/>
                </a:solidFill>
                <a:latin typeface="+mj-lt"/>
              </a:rPr>
              <a:t>Staw</a:t>
            </a:r>
            <a:endParaRPr lang="en-US" sz="1400" dirty="0">
              <a:solidFill>
                <a:schemeClr val="tx1"/>
              </a:solidFill>
              <a:latin typeface="+mj-lt"/>
            </a:endParaRPr>
          </a:p>
        </p:txBody>
      </p:sp>
    </p:spTree>
    <p:extLst>
      <p:ext uri="{BB962C8B-B14F-4D97-AF65-F5344CB8AC3E}">
        <p14:creationId xmlns:p14="http://schemas.microsoft.com/office/powerpoint/2010/main" val="2573355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7500" lnSpcReduction="20000"/>
          </a:bodyPr>
          <a:lstStyle/>
          <a:p>
            <a:r>
              <a:rPr lang="en-US" dirty="0"/>
              <a:t>pp. 110 First e-games 1972 at Stanford [1]</a:t>
            </a:r>
          </a:p>
          <a:p>
            <a:r>
              <a:rPr lang="en-US" dirty="0"/>
              <a:t>pp. 111 What powers the cell phones and towers? “everyday tasks” not apparent from image.</a:t>
            </a:r>
          </a:p>
          <a:p>
            <a:r>
              <a:rPr lang="en-US" dirty="0"/>
              <a:t>pp. 113 Ann did not force people to complain.</a:t>
            </a:r>
          </a:p>
          <a:p>
            <a:r>
              <a:rPr lang="en-US" dirty="0"/>
              <a:t>pp. 117 9% # transactions or $$? Wikipedia critics source from 2005, is quality still in question?</a:t>
            </a:r>
          </a:p>
          <a:p>
            <a:r>
              <a:rPr lang="en-US" dirty="0"/>
              <a:t>pp. 118 MOOC source from 2012, now?</a:t>
            </a:r>
          </a:p>
          <a:p>
            <a:r>
              <a:rPr lang="en-US" dirty="0"/>
              <a:t>pp. 123 “may have” = weak conclusion. Who funded studies?</a:t>
            </a:r>
          </a:p>
          <a:p>
            <a:r>
              <a:rPr lang="en-US" dirty="0"/>
              <a:t>pp. 124 Easier consolidation of newspapers.  Advertisers switching away from newspaper source from 2014.</a:t>
            </a:r>
          </a:p>
        </p:txBody>
      </p:sp>
      <p:sp>
        <p:nvSpPr>
          <p:cNvPr id="11" name="Content Placeholder 10"/>
          <p:cNvSpPr>
            <a:spLocks noGrp="1"/>
          </p:cNvSpPr>
          <p:nvPr>
            <p:ph sz="half" idx="2"/>
          </p:nvPr>
        </p:nvSpPr>
        <p:spPr/>
        <p:txBody>
          <a:bodyPr>
            <a:normAutofit fontScale="77500" lnSpcReduction="20000"/>
          </a:bodyPr>
          <a:lstStyle/>
          <a:p>
            <a:r>
              <a:rPr lang="en-US" dirty="0"/>
              <a:t>pp. 136 Stating people searching did not consent to material being blocked makes more sense.</a:t>
            </a:r>
          </a:p>
          <a:p>
            <a:r>
              <a:rPr lang="en-US" dirty="0"/>
              <a:t>pp. 138 sexting examples all from 2009?</a:t>
            </a:r>
          </a:p>
          <a:p>
            <a:r>
              <a:rPr lang="en-US" dirty="0">
                <a:hlinkClick r:id="rId3"/>
              </a:rPr>
              <a:t>http://en.wikipedia.org/wiki/Wikipedia:Citing_Wikipedia</a:t>
            </a:r>
            <a:r>
              <a:rPr lang="en-US" dirty="0"/>
              <a:t>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39984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D6D09A59-E0E4-6040-8A02-AE906AA95E82}"/>
              </a:ext>
            </a:extLst>
          </p:cNvPr>
          <p:cNvSpPr/>
          <p:nvPr/>
        </p:nvSpPr>
        <p:spPr>
          <a:xfrm>
            <a:off x="479235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3465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32043</TotalTime>
  <Words>5992</Words>
  <Application>Microsoft Macintosh PowerPoint</Application>
  <PresentationFormat>On-screen Show (16:9)</PresentationFormat>
  <Paragraphs>542</Paragraphs>
  <Slides>41</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Cambria</vt:lpstr>
      <vt:lpstr>lato-regular</vt:lpstr>
      <vt:lpstr>Red Radial 16x9</vt:lpstr>
      <vt:lpstr>Class 4 Freedom Of Speech</vt:lpstr>
      <vt:lpstr>what works well Online With Zoom</vt:lpstr>
      <vt:lpstr>Overview</vt:lpstr>
      <vt:lpstr>PowerPoint Presentation</vt:lpstr>
      <vt:lpstr>My Reading Notes</vt:lpstr>
      <vt:lpstr>Group Quiz</vt:lpstr>
      <vt:lpstr>Overview</vt:lpstr>
      <vt:lpstr>Assignment</vt:lpstr>
      <vt:lpstr>Overview</vt:lpstr>
      <vt:lpstr>Out of the rabbit hole</vt:lpstr>
      <vt:lpstr>Should YouTube regulate content?</vt:lpstr>
      <vt:lpstr>Creates Echo chambers</vt:lpstr>
      <vt:lpstr>Promotes Conspiracy theories</vt:lpstr>
      <vt:lpstr>Promotes dangerous content for children</vt:lpstr>
      <vt:lpstr>Moral responsibility</vt:lpstr>
      <vt:lpstr>References</vt:lpstr>
      <vt:lpstr>References</vt:lpstr>
      <vt:lpstr>Should you regulate your social media use?</vt:lpstr>
      <vt:lpstr>How much we use social media</vt:lpstr>
      <vt:lpstr>Why do we use social media so much?</vt:lpstr>
      <vt:lpstr>Effects of social media</vt:lpstr>
      <vt:lpstr>How to regulate social media use</vt:lpstr>
      <vt:lpstr>References</vt:lpstr>
      <vt:lpstr>References</vt:lpstr>
      <vt:lpstr>Political polarization</vt:lpstr>
      <vt:lpstr>US CITIZENS</vt:lpstr>
      <vt:lpstr>SOCIAL MEDIA GROWTH</vt:lpstr>
      <vt:lpstr>SOCIAL MEDIA USE</vt:lpstr>
      <vt:lpstr>POLTICS IN SOCIAL MEDIA</vt:lpstr>
      <vt:lpstr>ECHO CHAMBER</vt:lpstr>
      <vt:lpstr>POLTICS OVERLOAD</vt:lpstr>
      <vt:lpstr>NEXT GENERATION</vt:lpstr>
      <vt:lpstr>FALLOUT</vt:lpstr>
      <vt:lpstr>References</vt:lpstr>
      <vt:lpstr>Political facts: where to draw the line</vt:lpstr>
      <vt:lpstr>We live in a very polarized time</vt:lpstr>
      <vt:lpstr>Different social media handle the truth differently</vt:lpstr>
      <vt:lpstr>News outlets have varying definitions of truth</vt:lpstr>
      <vt:lpstr>If the truth can’t be agreed on, it can’t be trusted</vt:lpstr>
      <vt:lpstr>References</vt:lpstr>
      <vt:lpstr>Class 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305</cp:revision>
  <dcterms:created xsi:type="dcterms:W3CDTF">2014-08-25T02:19:16Z</dcterms:created>
  <dcterms:modified xsi:type="dcterms:W3CDTF">2021-04-06T22:39:59Z</dcterms:modified>
</cp:coreProperties>
</file>