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1"/>
  </p:notesMasterIdLst>
  <p:handoutMasterIdLst>
    <p:handoutMasterId r:id="rId52"/>
  </p:handoutMasterIdLst>
  <p:sldIdLst>
    <p:sldId id="256" r:id="rId2"/>
    <p:sldId id="640" r:id="rId3"/>
    <p:sldId id="608" r:id="rId4"/>
    <p:sldId id="628" r:id="rId5"/>
    <p:sldId id="259" r:id="rId6"/>
    <p:sldId id="642" r:id="rId7"/>
    <p:sldId id="277" r:id="rId8"/>
    <p:sldId id="287" r:id="rId9"/>
    <p:sldId id="288" r:id="rId10"/>
    <p:sldId id="286" r:id="rId11"/>
    <p:sldId id="663" r:id="rId12"/>
    <p:sldId id="664" r:id="rId13"/>
    <p:sldId id="665" r:id="rId14"/>
    <p:sldId id="666" r:id="rId15"/>
    <p:sldId id="667" r:id="rId16"/>
    <p:sldId id="668" r:id="rId17"/>
    <p:sldId id="669" r:id="rId18"/>
    <p:sldId id="670" r:id="rId19"/>
    <p:sldId id="671" r:id="rId20"/>
    <p:sldId id="672" r:id="rId21"/>
    <p:sldId id="280" r:id="rId22"/>
    <p:sldId id="279" r:id="rId23"/>
    <p:sldId id="281" r:id="rId24"/>
    <p:sldId id="673" r:id="rId25"/>
    <p:sldId id="282" r:id="rId26"/>
    <p:sldId id="274" r:id="rId27"/>
    <p:sldId id="674" r:id="rId28"/>
    <p:sldId id="675" r:id="rId29"/>
    <p:sldId id="676" r:id="rId30"/>
    <p:sldId id="283" r:id="rId31"/>
    <p:sldId id="284" r:id="rId32"/>
    <p:sldId id="662" r:id="rId33"/>
    <p:sldId id="643" r:id="rId34"/>
    <p:sldId id="257" r:id="rId35"/>
    <p:sldId id="258" r:id="rId36"/>
    <p:sldId id="644" r:id="rId37"/>
    <p:sldId id="260" r:id="rId38"/>
    <p:sldId id="261" r:id="rId39"/>
    <p:sldId id="263" r:id="rId40"/>
    <p:sldId id="652" r:id="rId41"/>
    <p:sldId id="268" r:id="rId42"/>
    <p:sldId id="270" r:id="rId43"/>
    <p:sldId id="272" r:id="rId44"/>
    <p:sldId id="273" r:id="rId45"/>
    <p:sldId id="271" r:id="rId46"/>
    <p:sldId id="275" r:id="rId47"/>
    <p:sldId id="276" r:id="rId48"/>
    <p:sldId id="267" r:id="rId49"/>
    <p:sldId id="269" r:id="rId5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E5B815C9-4D06-5C4A-92CD-7189A3430B49}">
          <p14:sldIdLst>
            <p14:sldId id="256"/>
            <p14:sldId id="640"/>
            <p14:sldId id="608"/>
            <p14:sldId id="628"/>
            <p14:sldId id="259"/>
            <p14:sldId id="642"/>
            <p14:sldId id="277"/>
            <p14:sldId id="287"/>
            <p14:sldId id="288"/>
            <p14:sldId id="286"/>
          </p14:sldIdLst>
        </p14:section>
        <p14:section name="Students" id="{7AEC99C5-6AD7-4C48-9541-C71471BFF483}">
          <p14:sldIdLst>
            <p14:sldId id="663"/>
            <p14:sldId id="664"/>
            <p14:sldId id="665"/>
            <p14:sldId id="666"/>
            <p14:sldId id="667"/>
            <p14:sldId id="668"/>
            <p14:sldId id="669"/>
            <p14:sldId id="670"/>
            <p14:sldId id="671"/>
            <p14:sldId id="672"/>
            <p14:sldId id="280"/>
            <p14:sldId id="279"/>
            <p14:sldId id="281"/>
            <p14:sldId id="673"/>
            <p14:sldId id="282"/>
            <p14:sldId id="274"/>
            <p14:sldId id="674"/>
            <p14:sldId id="675"/>
            <p14:sldId id="676"/>
            <p14:sldId id="283"/>
            <p14:sldId id="284"/>
            <p14:sldId id="662"/>
            <p14:sldId id="643"/>
            <p14:sldId id="257"/>
            <p14:sldId id="258"/>
            <p14:sldId id="644"/>
            <p14:sldId id="260"/>
            <p14:sldId id="261"/>
            <p14:sldId id="263"/>
            <p14:sldId id="652"/>
            <p14:sldId id="268"/>
            <p14:sldId id="270"/>
            <p14:sldId id="272"/>
            <p14:sldId id="273"/>
            <p14:sldId id="271"/>
            <p14:sldId id="275"/>
            <p14:sldId id="276"/>
            <p14:sldId id="267"/>
          </p14:sldIdLst>
        </p14:section>
        <p14:section name="Common" id="{5F5BD8AD-FCBB-DD40-9D0D-1E96422641E9}">
          <p14:sldIdLst>
            <p14:sldId id="2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ney, Fiona H" initials="HFH" lastIdx="9" clrIdx="0"/>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52" autoAdjust="0"/>
    <p:restoredTop sz="80357" autoAdjust="0"/>
  </p:normalViewPr>
  <p:slideViewPr>
    <p:cSldViewPr snapToGrid="0" snapToObjects="1">
      <p:cViewPr varScale="1">
        <p:scale>
          <a:sx n="134" d="100"/>
          <a:sy n="134" d="100"/>
        </p:scale>
        <p:origin x="440" y="184"/>
      </p:cViewPr>
      <p:guideLst>
        <p:guide orient="horz" pos="1620"/>
        <p:guide pos="2880"/>
      </p:guideLst>
    </p:cSldViewPr>
  </p:slid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12/1/20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12/1/20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ature.com/news/google-ai-algorithm-masters-ancient-game-of-go-1.19234"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universetoday.com/36302/atoms-in-the-universe/#:~:text=%E2%80%9Cthe%20known%20Universe%E2%80%9D)%20is,roughly%2093%20billion%20light%20years.&amp;text=At%20this%20level%2C%20it%20is,hundred%20thousand%20quadrillion%20vigintillion%20atom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eepmind.com/research/case-studies/alphago-the-story-so-far"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sports.sina.cn/others/qipai/2018-06-20/detail-iheauxwa0425965.d.html?sid=224198"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goratings.org/e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ports.qq.com/a/20170719/052498.htm"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nature.com/articles/nature24270" TargetMode="External"/><Relationship Id="rId4" Type="http://schemas.openxmlformats.org/officeDocument/2006/relationships/hyperlink" Target="https://www.nature.com/articles/nature16961"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amazon.com/Originals-How-Non-Conformists-Move-World/dp/0525429565/ref=asc_df_0525429565/?tag=hyprod-20&amp;linkCode=df0&amp;hvadid=312045580796&amp;hvpos=1o1&amp;hvnetw=g&amp;hvrand=10829746946233883632&amp;hvpone=&amp;hvptwo=&amp;hvqmt=&amp;hvdev=c&amp;hvdvcmdl=&amp;hvlocint=&amp;h"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gbr.pepperdine.edu/2010/08/empowered-employees/"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inc.com/gene-hammett/you-need-to-stop-bubble-wrapping-your-team-do-this-instead.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pitchFamily="-109" charset="0"/>
                <a:ea typeface="ＭＳ Ｐゴシック" pitchFamily="-109" charset="-128"/>
                <a:cs typeface="ＭＳ Ｐゴシック" pitchFamily="-109" charset="-128"/>
              </a:rPr>
              <a:t>Styx - Mr. Roboto (1983) (5:34)</a:t>
            </a:r>
            <a:r>
              <a:rPr lang="en-US" dirty="0">
                <a:latin typeface="Arial" pitchFamily="-109" charset="0"/>
                <a:ea typeface="ＭＳ Ｐゴシック" pitchFamily="-109" charset="-128"/>
                <a:cs typeface="ＭＳ Ｐゴシック" pitchFamily="-109" charset="-128"/>
              </a:rPr>
              <a:t> </a:t>
            </a:r>
            <a:br>
              <a:rPr lang="en-US" dirty="0">
                <a:latin typeface="Arial" pitchFamily="-109" charset="0"/>
                <a:ea typeface="ＭＳ Ｐゴシック" pitchFamily="-109" charset="-128"/>
                <a:cs typeface="ＭＳ Ｐゴシック" pitchFamily="-109" charset="-128"/>
              </a:rPr>
            </a:br>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=uc6f_2nPSX8 </a:t>
            </a:r>
          </a:p>
          <a:p>
            <a:pPr eaLnBrk="1" hangingPunct="1"/>
            <a:endParaRPr lang="en-US" dirty="0">
              <a:latin typeface="Arial" pitchFamily="-109" charset="0"/>
              <a:ea typeface="ＭＳ Ｐゴシック" pitchFamily="-109" charset="-128"/>
              <a:cs typeface="ＭＳ Ｐゴシック" pitchFamily="-109" charset="-128"/>
            </a:endParaRPr>
          </a:p>
          <a:p>
            <a:pPr eaLnBrk="1" hangingPunct="1"/>
            <a:r>
              <a:rPr lang="en-US" dirty="0">
                <a:latin typeface="Arial" pitchFamily="-109" charset="0"/>
                <a:ea typeface="ＭＳ Ｐゴシック" pitchFamily="-109" charset="-128"/>
                <a:cs typeface="ＭＳ Ｐゴシック" pitchFamily="-109" charset="-128"/>
              </a:rPr>
              <a:t>Ask about Automation paper:</a:t>
            </a:r>
          </a:p>
          <a:p>
            <a:pPr marL="171450" indent="-171450" eaLnBrk="1" hangingPunct="1">
              <a:buFont typeface="Arial" panose="020B0604020202020204" pitchFamily="34" charset="0"/>
              <a:buChar char="•"/>
            </a:pPr>
            <a:r>
              <a:rPr lang="en-US" dirty="0">
                <a:latin typeface="Arial" pitchFamily="-109" charset="0"/>
                <a:ea typeface="ＭＳ Ｐゴシック" pitchFamily="-109" charset="-128"/>
                <a:cs typeface="ＭＳ Ｐゴシック" pitchFamily="-109" charset="-128"/>
              </a:rPr>
              <a:t>What did people choose to automate</a:t>
            </a:r>
          </a:p>
          <a:p>
            <a:pPr marL="171450" indent="-171450" eaLnBrk="1" hangingPunct="1">
              <a:buFont typeface="Arial" panose="020B0604020202020204" pitchFamily="34" charset="0"/>
              <a:buChar char="•"/>
            </a:pPr>
            <a:r>
              <a:rPr lang="en-US" dirty="0">
                <a:latin typeface="Arial" pitchFamily="-109" charset="0"/>
                <a:ea typeface="ＭＳ Ｐゴシック" pitchFamily="-109" charset="-128"/>
                <a:cs typeface="ＭＳ Ｐゴシック" pitchFamily="-109" charset="-128"/>
              </a:rPr>
              <a:t>Share 1 main reason</a:t>
            </a: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TODO: Replace with Alternate </a:t>
            </a:r>
            <a:r>
              <a:rPr lang="en-US">
                <a:latin typeface="Arial" charset="0"/>
                <a:ea typeface="ＭＳ Ｐゴシック" charset="-128"/>
                <a:cs typeface="ＭＳ Ｐゴシック" charset="-128"/>
              </a:rPr>
              <a:t>Turing Test</a:t>
            </a:r>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Net Neutrality – Mentioned briefly in the textbook as not allowing ISPs to use tiered services, a.k.a. paid prioritization, but it also includes bans on blocking and throttling certain data as well</a:t>
            </a:r>
          </a:p>
          <a:p>
            <a:r>
              <a:rPr lang="en-US" dirty="0"/>
              <a:t>	Blocking – Preventing users from accessing legal content</a:t>
            </a:r>
          </a:p>
          <a:p>
            <a:r>
              <a:rPr lang="en-US" dirty="0"/>
              <a:t>	Throttling – Slowing down a user’s connection to some or all content</a:t>
            </a:r>
          </a:p>
          <a:p>
            <a:r>
              <a:rPr lang="en-US" dirty="0"/>
              <a:t>	Paid prioritization – Creating “fast lanes” for users who pay more </a:t>
            </a:r>
          </a:p>
          <a:p>
            <a:r>
              <a:rPr lang="en-US" dirty="0"/>
              <a:t>1934 Act – Established the FCC, and Titles I and II</a:t>
            </a:r>
          </a:p>
          <a:p>
            <a:r>
              <a:rPr lang="en-US" dirty="0"/>
              <a:t>	Title I – General provisions, only has light regulations</a:t>
            </a:r>
          </a:p>
          <a:p>
            <a:r>
              <a:rPr lang="en-US" dirty="0"/>
              <a:t>	Title II – Common carriers, has more regulations</a:t>
            </a:r>
          </a:p>
          <a:p>
            <a:r>
              <a:rPr lang="en-US" dirty="0"/>
              <a:t>		Common carrier – A person/company that transports people/goods for any other person/company. Provides service to general public without discrimination. Includes things like public utilities and TSPs</a:t>
            </a:r>
          </a:p>
          <a:p>
            <a:r>
              <a:rPr lang="en-US" dirty="0"/>
              <a:t>1996 Act – FCC had to decide where the internet fell with regards to 1934 Act, since obviously the internet didn’t exist in 1934. Telecommunications became Title II, and ISPs became Title I</a:t>
            </a:r>
          </a:p>
          <a:p>
            <a:r>
              <a:rPr lang="en-US" dirty="0"/>
              <a:t>2010 Open Internet Order – Set of regulations from the FCC</a:t>
            </a:r>
          </a:p>
          <a:p>
            <a:r>
              <a:rPr lang="en-US" dirty="0"/>
              <a:t>	Transparency – ISPs must disclose their practices</a:t>
            </a:r>
          </a:p>
          <a:p>
            <a:r>
              <a:rPr lang="en-US" dirty="0"/>
              <a:t>	No Discrimination – ISPs can’t discriminate in transmitting lawful content</a:t>
            </a:r>
          </a:p>
          <a:p>
            <a:r>
              <a:rPr lang="en-US" dirty="0"/>
              <a:t>2015 Title II Order – Reclassified ISPs as Title II</a:t>
            </a:r>
          </a:p>
          <a:p>
            <a:r>
              <a:rPr lang="en-US" dirty="0"/>
              <a:t>2017 Repeal – Repealed the 2015 order to make ISPs be Title I again</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249552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Utilities – Utilities are generally classified under Title II. Analogous to electricity, where you pay for a certain amount of electricity (bandwidth), and you can use it for whatever you want</a:t>
            </a:r>
          </a:p>
          <a:p>
            <a:r>
              <a:rPr lang="en-US" dirty="0"/>
              <a:t>Treated equally – Imagine cable, which is Title I, and how you can buy different packages including different channels. There are no small channel startups because they can’t pay enough to be put in these packages. A similar thing could legally happen without Net Neutrality</a:t>
            </a:r>
          </a:p>
          <a:p>
            <a:r>
              <a:rPr lang="en-US" dirty="0"/>
              <a:t>Large companies don’t need to pay more – Services like Netflix require fast connections in order to stream video. If they are required to pay more for these speeds, the cost would be passed on to consumers. Using previous analogy, they can’t make large companies pay more for the electricity they use just because they use a lot of it</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1949584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California firefighters – During 2018 forest fires in California (largest fire in California history), the Santa Clara County fire dept. used a high-tech truck “Incident Support Unit”, which needs a robust internet signal to work correctly, but Verizon throttled them to 1/200</a:t>
            </a:r>
            <a:r>
              <a:rPr lang="en-US" baseline="30000" dirty="0"/>
              <a:t>th</a:t>
            </a:r>
            <a:r>
              <a:rPr lang="en-US" dirty="0"/>
              <a:t> speed, resulting in loss of property and even loss of life, and the throttled speeds continued for some time after the firefighters alerted Verizon to the issue. This throttling would be illegal under Net Neutrality (Title II version)</a:t>
            </a:r>
          </a:p>
          <a:p>
            <a:endParaRPr lang="en-US" dirty="0"/>
          </a:p>
          <a:p>
            <a:r>
              <a:rPr lang="en-US" dirty="0"/>
              <a:t>Comcast blocked all VPNs except their own @Home Pro ($95/month) (early 2000s)</a:t>
            </a:r>
          </a:p>
          <a:p>
            <a:r>
              <a:rPr lang="en-US" dirty="0"/>
              <a:t>Comcast throttling BitTorrent – In 2007, Comcast blocked and slowed peer-to-peer technologies such as BitTorrent without disclosing this to customers. They did this because these services continuously upload data, limiting others’ bandwidth</a:t>
            </a:r>
          </a:p>
          <a:p>
            <a:r>
              <a:rPr lang="en-US" dirty="0"/>
              <a:t>Verizon blocking tethering – In 2012, Verizon removed 11 free tethering apps (use phones as Wi-Fi hotspots) from the app store, which could be used to circumvent Verizon’s $20 tethering fee</a:t>
            </a:r>
          </a:p>
          <a:p>
            <a:r>
              <a:rPr lang="en-US" dirty="0"/>
              <a:t>Google Wallet – From 2011-2013, AT&amp;T, Sprint, and Verizon blocked Google Wallet, since it competed with a similar service called Isis (renamed to </a:t>
            </a:r>
            <a:r>
              <a:rPr lang="en-US" dirty="0" err="1"/>
              <a:t>Softcard</a:t>
            </a:r>
            <a:r>
              <a:rPr lang="en-US" dirty="0"/>
              <a:t>), which all three companies had a stake in developing</a:t>
            </a:r>
          </a:p>
          <a:p>
            <a:r>
              <a:rPr lang="en-US" dirty="0"/>
              <a:t>+ 10 more just from [8] alone</a:t>
            </a:r>
          </a:p>
          <a:p>
            <a:r>
              <a:rPr lang="en-US" dirty="0"/>
              <a:t>One common argument against Net Neutrality is that the internet worked just fine before it, and that consumer outrage would stop companies from abusing it, but clearly it didn’t</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3471221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enough infrastructure – ISPs built infrastructure under the assumption that not everyone uses full bandwidth 24/7 – e.g. given 10 people with 100 Mbps, they share much less than 1 Gbps together because they will almost never use all of it at the same time. ISPs can’t guarantee top speeds for everyone because that would require more expensive infrastructure, a cost which would be passed on to customers. Similarly, services like Netflix, aren’t effective without high speeds, vs things like emails which would be affected very little by throttling. NN results in slower max speeds for everyone, which would be bad for things like medical devices which could be life or death if they are throttled</a:t>
            </a:r>
          </a:p>
          <a:p>
            <a:endParaRPr lang="en-US" dirty="0"/>
          </a:p>
          <a:p>
            <a:r>
              <a:rPr lang="en-US" dirty="0"/>
              <a:t>Reduced investment – Some ISPS have their own video streaming services, without NN they will try to improve their infrastructure to give them an edge over competitors, but with NN any upgrades benefit competitors just as much which reduces incentive. For example, after the Open Internet Order in 2010 and leading up to reclassification as Title II in 2015, investments dropped 20-30% based on a study by economist George S. Ford, which was the only time it dropped not during a recession</a:t>
            </a: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85181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292540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arts matter because they help us understand why we matter.“[18]</a:t>
            </a:r>
          </a:p>
          <a:p>
            <a:r>
              <a:rPr lang="en-US" dirty="0"/>
              <a:t>This quote comes from a large collection of quotes from the National Endowment for the Arts. The questions ‘why do we create art’ or ‘what does art mean’ are very personal and non-quantifiable. If I had to define art, I would classify it as any form of expression. When humans draw, sing, write, dance, or do anything with the intent of expressing themselves, I would classify that action or product as art. Of course this is only half the equation, The more art is produced the more viewers benefit. Even if someone creates some art only for himself the media is still being perceived. This is an important point that the National Endowment for the Arts mentioned, Art illustrates the human experience and makes us feel something and allows us to connect with one another. Art is meant to move people emotionally and intellectually. It created a record of our civilization and it shows us a view other than our own. Life without perspective is boring. Art allows for the perceiver to gain a viewpoint outside their own.</a:t>
            </a:r>
          </a:p>
          <a:p>
            <a:endParaRPr lang="en-US" dirty="0"/>
          </a:p>
          <a:p>
            <a:r>
              <a:rPr lang="en-US" dirty="0"/>
              <a:t>While you may not realize it art and beauty have actual physical effects on our emotional state and our health. </a:t>
            </a:r>
          </a:p>
          <a:p>
            <a:r>
              <a:rPr lang="en-US" dirty="0"/>
              <a:t>A study found that patients and faculty reported positively when questioned about the art in their hospitals</a:t>
            </a:r>
          </a:p>
          <a:p>
            <a:r>
              <a:rPr lang="en-US" dirty="0"/>
              <a:t>Patients tended to preferer natural / nature scenes with greens and blues rather than more abstract art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Ulrich has conducted many experiments that have shown patient stress relief with the implementation of nature as well as art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It’s hypothesized that humans are evolutionarily drawn to look at images of nature and feel calm </a:t>
            </a:r>
          </a:p>
          <a:p>
            <a:r>
              <a:rPr lang="en-US" dirty="0"/>
              <a:t>But its not just paintings of nature, humans are predisposed to pay attention to smiling and sympathetic faces and we get a positive feeling	</a:t>
            </a:r>
          </a:p>
          <a:p>
            <a:r>
              <a:rPr lang="en-US" dirty="0"/>
              <a:t>Which reduces stress</a:t>
            </a:r>
          </a:p>
          <a:p>
            <a:endParaRPr lang="en-US" dirty="0"/>
          </a:p>
          <a:p>
            <a:r>
              <a:rPr lang="en-US" dirty="0"/>
              <a:t>So if art is a form of expression what do changes in art mean for society? Well I ‘d argue changes in how humans produce and consume art are a good thing</a:t>
            </a:r>
          </a:p>
          <a:p>
            <a:r>
              <a:rPr lang="en-US" dirty="0"/>
              <a:t>Specifically the most recent major change in art, the information era. &gt;</a:t>
            </a:r>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2527554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era has brought a major turning point in art history and history in general</a:t>
            </a:r>
          </a:p>
          <a:p>
            <a:r>
              <a:rPr lang="en-US" dirty="0"/>
              <a:t>Many have likened the introduction of the internet to the creation of the printing press and I would agree, especially with regards to reproduction of art</a:t>
            </a:r>
          </a:p>
          <a:p>
            <a:endParaRPr lang="en-US" dirty="0"/>
          </a:p>
          <a:p>
            <a:r>
              <a:rPr lang="en-US" dirty="0"/>
              <a:t>The first major change of the information era relates to the digitization of art. </a:t>
            </a:r>
          </a:p>
          <a:p>
            <a:r>
              <a:rPr lang="en-US" dirty="0"/>
              <a:t>With the introduction of the internet it seems like every museum  and art gallery has been able to digitize their media and display it for a much larger audience than ever before. But this process is not as straight forward as it may first seem. There are many differences between a photograph and a painting. Images do not have a natural perfect equivalent in digital form, like literature does. The texture and size and detail of paintings need to be carefully recorded. The conversion from analog to digital will tend to cause some loss of information. Even something that should be as simple as digitizing photographs can be challenging do you do it in full light or ranking light? do you get the textures? However, museums have found ways to best capture paintings which we will look at later. </a:t>
            </a:r>
          </a:p>
          <a:p>
            <a:endParaRPr lang="en-US" dirty="0"/>
          </a:p>
          <a:p>
            <a:r>
              <a:rPr lang="en-US" dirty="0"/>
              <a:t>Another interesting development related to the conversion of paintings is that Computer/automated image analysis is now possible. you can trace the inspiration and history of paintings in only minuets rather than years of tracking down obscure physical works machine learning has been able to identify and detect artistic influences since 2014 (big data)</a:t>
            </a:r>
          </a:p>
          <a:p>
            <a:endParaRPr lang="en-US" dirty="0"/>
          </a:p>
          <a:p>
            <a:r>
              <a:rPr lang="en-US" dirty="0"/>
              <a:t>The information age brought with it new ways to preserve these works and restore them to their original glory.</a:t>
            </a:r>
          </a:p>
          <a:p>
            <a:r>
              <a:rPr lang="en-US" dirty="0"/>
              <a:t>Digital media is a great way of representing art, allowing for many different angles and dynamic viewpoints</a:t>
            </a:r>
          </a:p>
          <a:p>
            <a:r>
              <a:rPr lang="en-US" dirty="0"/>
              <a:t>But how do you capture these paintings in the best way if not just with a camera</a:t>
            </a:r>
          </a:p>
          <a:p>
            <a:endParaRPr lang="en-US" dirty="0"/>
          </a:p>
          <a:p>
            <a:r>
              <a:rPr lang="en-US" dirty="0"/>
              <a:t>Well special imaging technology is used to analyze these paintings and then macrophotography is used to preserve them as images.</a:t>
            </a:r>
          </a:p>
          <a:p>
            <a:r>
              <a:rPr lang="en-US" dirty="0"/>
              <a:t>X-rays and infrared imaging technology. </a:t>
            </a:r>
          </a:p>
          <a:p>
            <a:r>
              <a:rPr lang="en-US" dirty="0"/>
              <a:t>These cameras XRF and FORS allow for more to be seen from these paintings than just the naked eye. </a:t>
            </a:r>
          </a:p>
          <a:p>
            <a:r>
              <a:rPr lang="en-US" dirty="0"/>
              <a:t>The X-rays are just like how you’d imagine they are but instead of looking into your body they are able to look into paintings showing different layers of paint with</a:t>
            </a:r>
          </a:p>
          <a:p>
            <a:r>
              <a:rPr lang="en-US" dirty="0"/>
              <a:t>A surprising level of detail. these first radiographic campaigns made it possible to discover several forgeries </a:t>
            </a:r>
          </a:p>
          <a:p>
            <a:r>
              <a:rPr lang="en-US" dirty="0"/>
              <a:t>Infrared imaging allows for different wavelengths of light to be picked up allowing for a better analysis of color and material. </a:t>
            </a:r>
          </a:p>
          <a:p>
            <a:r>
              <a:rPr lang="en-US" dirty="0"/>
              <a:t>These cameras can help identify the materials and color in many different mediums from canvas to stained glass</a:t>
            </a:r>
          </a:p>
          <a:p>
            <a:endParaRPr lang="en-US" dirty="0"/>
          </a:p>
          <a:p>
            <a:r>
              <a:rPr lang="en-US" dirty="0"/>
              <a:t>(the photograph shown here was taken from the point of view of a piece of art)</a:t>
            </a:r>
          </a:p>
          <a:p>
            <a:endParaRPr lang="en-US" dirty="0"/>
          </a:p>
          <a:p>
            <a:r>
              <a:rPr lang="en-US" dirty="0"/>
              <a:t>When the painting is ready to be properly recorded macrophotography is used to ensure that  as little detail as possible is lost. We will see examples of this </a:t>
            </a:r>
          </a:p>
          <a:p>
            <a:r>
              <a:rPr lang="en-US" dirty="0"/>
              <a:t>Macrophotography in the next slide &gt;</a:t>
            </a:r>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371041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dirty="0"/>
              <a:t>This is two images of the </a:t>
            </a:r>
          </a:p>
          <a:p>
            <a:pPr rtl="0">
              <a:spcBef>
                <a:spcPts val="0"/>
              </a:spcBef>
              <a:spcAft>
                <a:spcPts val="0"/>
              </a:spcAft>
            </a:pPr>
            <a:r>
              <a:rPr lang="en-US" dirty="0"/>
              <a:t>Painting: </a:t>
            </a:r>
            <a:r>
              <a:rPr lang="en-US" sz="1800" b="0" i="0" u="none" strike="noStrike" dirty="0">
                <a:solidFill>
                  <a:srgbClr val="3A3A3A"/>
                </a:solidFill>
                <a:effectLst/>
                <a:latin typeface="Arial" panose="020B0604020202020204" pitchFamily="34" charset="0"/>
              </a:rPr>
              <a:t>Elisabeth </a:t>
            </a:r>
            <a:r>
              <a:rPr lang="en-US" sz="1800" b="0" i="0" u="none" strike="noStrike" dirty="0" err="1">
                <a:solidFill>
                  <a:srgbClr val="3A3A3A"/>
                </a:solidFill>
                <a:effectLst/>
                <a:latin typeface="Arial" panose="020B0604020202020204" pitchFamily="34" charset="0"/>
              </a:rPr>
              <a:t>Borluut</a:t>
            </a:r>
            <a:r>
              <a:rPr lang="en-US" sz="1800" b="0" i="0" u="none" strike="noStrike" dirty="0">
                <a:solidFill>
                  <a:srgbClr val="3A3A3A"/>
                </a:solidFill>
                <a:effectLst/>
                <a:latin typeface="Arial" panose="020B0604020202020204" pitchFamily="34" charset="0"/>
              </a:rPr>
              <a:t>, panel by Van Eyck</a:t>
            </a:r>
            <a:endParaRPr lang="en-US" b="0" dirty="0">
              <a:effectLst/>
            </a:endParaRPr>
          </a:p>
          <a:p>
            <a:pPr rtl="0">
              <a:spcBef>
                <a:spcPts val="0"/>
              </a:spcBef>
              <a:spcAft>
                <a:spcPts val="0"/>
              </a:spcAft>
            </a:pPr>
            <a:r>
              <a:rPr lang="en-US" sz="1800" b="0" i="0" u="none" strike="noStrike" dirty="0">
                <a:solidFill>
                  <a:srgbClr val="3A3A3A"/>
                </a:solidFill>
                <a:effectLst/>
                <a:latin typeface="Arial" panose="020B0604020202020204" pitchFamily="34" charset="0"/>
              </a:rPr>
              <a:t>Part of the Ghent Altarpiece 15th century Belgium 1432 </a:t>
            </a:r>
          </a:p>
          <a:p>
            <a:pPr rtl="0">
              <a:spcBef>
                <a:spcPts val="0"/>
              </a:spcBef>
              <a:spcAft>
                <a:spcPts val="0"/>
              </a:spcAft>
            </a:pPr>
            <a:endParaRPr lang="en-US" sz="1800" b="0" i="0" u="none" strike="noStrike" dirty="0">
              <a:solidFill>
                <a:srgbClr val="3A3A3A"/>
              </a:solidFill>
              <a:effectLst/>
              <a:latin typeface="Arial" panose="020B0604020202020204" pitchFamily="34" charset="0"/>
            </a:endParaRPr>
          </a:p>
          <a:p>
            <a:pPr rtl="0">
              <a:spcBef>
                <a:spcPts val="0"/>
              </a:spcBef>
              <a:spcAft>
                <a:spcPts val="0"/>
              </a:spcAft>
            </a:pPr>
            <a:r>
              <a:rPr lang="en-US" sz="1800" b="0" i="0" u="none" strike="noStrike" dirty="0">
                <a:solidFill>
                  <a:srgbClr val="3A3A3A"/>
                </a:solidFill>
                <a:effectLst/>
                <a:latin typeface="Arial" panose="020B0604020202020204" pitchFamily="34" charset="0"/>
              </a:rPr>
              <a:t>This piece is just one of many that has been restored and digitized using this new technology for the viewing pleasure of everyone. The painting on the right was the original state of this piece and the version on the left is the restored version, where if you know anything about painting restoration, they repainted the panel and  digitized it again. </a:t>
            </a:r>
            <a:endParaRPr lang="en-US" b="0" dirty="0">
              <a:effectLst/>
            </a:endParaRPr>
          </a:p>
          <a:p>
            <a:r>
              <a:rPr lang="en-US" dirty="0"/>
              <a:t>There are two major problems with the original that were solved using Infrared and X-rays, the faded colors which should be apparent, but also there was the problem of overpainting which we will discuss later. </a:t>
            </a:r>
          </a:p>
          <a:p>
            <a:endParaRPr lang="en-US" dirty="0"/>
          </a:p>
          <a:p>
            <a:r>
              <a:rPr lang="en-US" dirty="0"/>
              <a:t>First infrared was used&gt;</a:t>
            </a: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3585485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right how is the infrared version of the original painting. Infrared macrophotography captures near red waves just outside the visible spectrum. This is an important distinction because this painting isn’t grayscale. It is in black and white, but they aren’t correspondent to the darkness of the original image. As you can see the darkest part of the image is actually her cuffs and the area just around her neck, if you look at the colored version these are not the darkest areas. The reason for this is that the infrared spectrum for this photo is actually with regards to color, the closer the blue end of the spectrum the color is the darker it will be and the closer to the red end the lighter it will be. This is helpful for finding the exact colors used and how to best restore the image back to its unfaded version. </a:t>
            </a:r>
          </a:p>
          <a:p>
            <a:endParaRPr lang="en-US" dirty="0"/>
          </a:p>
          <a:p>
            <a:r>
              <a:rPr lang="en-US" dirty="0"/>
              <a:t>The other problem to be fixed is shown next&gt;</a:t>
            </a:r>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3475555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a:t>
            </a:fld>
            <a:endParaRPr lang="en-US" dirty="0"/>
          </a:p>
        </p:txBody>
      </p:sp>
    </p:spTree>
    <p:extLst>
      <p:ext uri="{BB962C8B-B14F-4D97-AF65-F5344CB8AC3E}">
        <p14:creationId xmlns:p14="http://schemas.microsoft.com/office/powerpoint/2010/main" val="2108708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notice in the top left, we are only looking at a small section of this painting. You should also notice that this smalls section isn’t pixelated, this is thanks to the Macrophotography. Macrophotography is the science of taking pictures of really small things and so if you take a large amount of small pictures of a big thing and then stick them together you will get an image that can be zoomed in quite far. This helps to mitigate the data loss because you would have to go in really </a:t>
            </a:r>
            <a:r>
              <a:rPr lang="en-US" dirty="0" err="1"/>
              <a:t>really</a:t>
            </a:r>
            <a:r>
              <a:rPr lang="en-US" dirty="0"/>
              <a:t> far for the pixels to show that you're not actually looking at a canvas. The macro is detailed if you look closely at this range you can see the cracks in the panel. Now I could zoom in closer than this but I want to show the next flaw in the old version. If  you look closely at the cloth right next to the pillar you can see that they don’t fold the same way, they don’t match up. This is because of an overpainting. At some point between the 15</a:t>
            </a:r>
            <a:r>
              <a:rPr lang="en-US" baseline="30000" dirty="0"/>
              <a:t>th</a:t>
            </a:r>
            <a:r>
              <a:rPr lang="en-US" dirty="0"/>
              <a:t> century and today this painting was redone just like it is now, however they weren’t able to paint it exactly like how it was and so little variations have appeared. This is where X-ray would help us to find the original way this cloth fell. This next slide is hard to see so look closely at the area on the right that was painted over and see how the X-ray shows the original cloth pattern shown on the left. &gt;</a:t>
            </a:r>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3139202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X-Ray is hard to see because of the canvas grid but if you look closely you can see how the fabric folds the correct way.</a:t>
            </a:r>
          </a:p>
          <a:p>
            <a:r>
              <a:rPr lang="en-US" dirty="0"/>
              <a:t>Because at some point this fabric fold was painted over. Artists were then able to see how the original paint lied due to the X-ray and</a:t>
            </a:r>
          </a:p>
          <a:p>
            <a:r>
              <a:rPr lang="en-US" dirty="0"/>
              <a:t>Paint the folds in the original manner. </a:t>
            </a:r>
          </a:p>
          <a:p>
            <a:endParaRPr lang="en-US" dirty="0"/>
          </a:p>
          <a:p>
            <a:r>
              <a:rPr lang="en-US" dirty="0"/>
              <a:t>All this work is now available to view for free on the internet. But not only has the introduction of the digital age brought a tremendous way to showcase</a:t>
            </a:r>
          </a:p>
          <a:p>
            <a:r>
              <a:rPr lang="en-US" dirty="0"/>
              <a:t>Old art, it has also offered current artists a plethora of new mediums with which to express themselves. </a:t>
            </a:r>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2903362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Vu-chi-</a:t>
            </a:r>
            <a:r>
              <a:rPr lang="en-US" dirty="0" err="1"/>
              <a:t>swave</a:t>
            </a:r>
            <a:r>
              <a:rPr lang="en-US" dirty="0"/>
              <a:t> Ben-shin-ski</a:t>
            </a:r>
          </a:p>
          <a:p>
            <a:r>
              <a:rPr lang="en-US" dirty="0"/>
              <a:t>A polish artist born in </a:t>
            </a:r>
            <a:r>
              <a:rPr lang="en-US" dirty="0" err="1"/>
              <a:t>Sanok</a:t>
            </a:r>
            <a:r>
              <a:rPr lang="en-US" dirty="0"/>
              <a:t>, Poland in 1929. [</a:t>
            </a:r>
            <a:r>
              <a:rPr lang="en-US" dirty="0" err="1"/>
              <a:t>artnet</a:t>
            </a:r>
            <a:r>
              <a:rPr lang="en-US" dirty="0"/>
              <a:t>]</a:t>
            </a:r>
          </a:p>
          <a:p>
            <a:r>
              <a:rPr lang="en-US" dirty="0" err="1"/>
              <a:t>Sanok</a:t>
            </a:r>
            <a:r>
              <a:rPr lang="en-US" dirty="0"/>
              <a:t> had one of the largest Jewish populations in Poland and being born right before the WWII era </a:t>
            </a:r>
            <a:r>
              <a:rPr lang="en-US" dirty="0" err="1"/>
              <a:t>Beksinski</a:t>
            </a:r>
            <a:r>
              <a:rPr lang="en-US" dirty="0"/>
              <a:t> witnessed many horrors firsthand that would shape the</a:t>
            </a:r>
          </a:p>
          <a:p>
            <a:r>
              <a:rPr lang="en-US" dirty="0"/>
              <a:t>Majority of his works. </a:t>
            </a:r>
            <a:r>
              <a:rPr lang="en-US" dirty="0" err="1"/>
              <a:t>Beksinski</a:t>
            </a:r>
            <a:r>
              <a:rPr lang="en-US" dirty="0"/>
              <a:t> often noted that in his works he strived to portray the feeling of nightmares. Most of his work were surrealist paintings, often much more disturbing than the images I’ve chosen to show here. Every piece from </a:t>
            </a:r>
            <a:r>
              <a:rPr lang="en-US" dirty="0" err="1"/>
              <a:t>Beksinski</a:t>
            </a:r>
            <a:r>
              <a:rPr lang="en-US" dirty="0"/>
              <a:t> was untitled and the interpretation of the pieces should be left to the observer. In the two paintings displayed there is obvious imagery of the Sistine Chapel and of a Soldier, but many other works are less straight forward. While the piece in the middle was made in 59’ towards the middle of his career </a:t>
            </a:r>
            <a:r>
              <a:rPr lang="en-US" dirty="0" err="1"/>
              <a:t>Beksinski</a:t>
            </a:r>
            <a:r>
              <a:rPr lang="en-US" dirty="0"/>
              <a:t> started to move into more photography where he would often distort the images, leaving large black rectangles or obscuring the subject in some way. The reason I wanted to talk about </a:t>
            </a:r>
            <a:r>
              <a:rPr lang="en-US" dirty="0" err="1"/>
              <a:t>Beksinski</a:t>
            </a:r>
            <a:r>
              <a:rPr lang="en-US" dirty="0"/>
              <a:t> is because of his willingness to embrace digital art when it was just forming. </a:t>
            </a:r>
            <a:r>
              <a:rPr lang="en-US" dirty="0" err="1"/>
              <a:t>Beksinski</a:t>
            </a:r>
            <a:r>
              <a:rPr lang="en-US" dirty="0"/>
              <a:t> had no significant impact on the development of digital art. however, I feel that his experience can be translated to many artists. Through his career, his work in photography and painting often </a:t>
            </a:r>
            <a:r>
              <a:rPr lang="en-US" dirty="0" err="1"/>
              <a:t>depected</a:t>
            </a:r>
            <a:r>
              <a:rPr lang="en-US" dirty="0"/>
              <a:t> distorted images of well-known objects, like bodies or buildings. Something we might today associate with Photoshop. Well in the early 90s and 2000s </a:t>
            </a:r>
            <a:r>
              <a:rPr lang="en-US" dirty="0" err="1"/>
              <a:t>Beksinski</a:t>
            </a:r>
            <a:r>
              <a:rPr lang="en-US" dirty="0"/>
              <a:t> did embrace the new digital medium. &gt;</a:t>
            </a:r>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2918247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Beksinski</a:t>
            </a:r>
            <a:r>
              <a:rPr lang="en-US" dirty="0"/>
              <a:t> created much more artwork through photoshop, as you can see one example here. </a:t>
            </a:r>
            <a:r>
              <a:rPr lang="en-US" dirty="0" err="1"/>
              <a:t>Beksinski</a:t>
            </a:r>
            <a:r>
              <a:rPr lang="en-US" dirty="0"/>
              <a:t> fully embraced the medium with its abilities to distort and manipulate images. He is quoted in saying: </a:t>
            </a:r>
          </a:p>
          <a:p>
            <a:endParaRPr lang="en-US" dirty="0"/>
          </a:p>
          <a:p>
            <a:r>
              <a:rPr lang="en-US" dirty="0"/>
              <a:t>“There is certain refreshment of mind in this work, the view from a totally different perspective than at painting. Playing with these programs, I can create artificial reality at any angle and figuratively ‘photographed’ it, which would be the final result of creation.” [24]</a:t>
            </a:r>
          </a:p>
          <a:p>
            <a:endParaRPr lang="en-US" dirty="0"/>
          </a:p>
          <a:p>
            <a:r>
              <a:rPr lang="en-US" dirty="0"/>
              <a:t>Simple but it shows the importance of new mediums for artists. Art is created through expression, and when given the opportunity to show emption in different ways whole new creative venues open up. The only problem was that </a:t>
            </a:r>
            <a:r>
              <a:rPr lang="en-US" dirty="0" err="1"/>
              <a:t>Beksinski</a:t>
            </a:r>
            <a:r>
              <a:rPr lang="en-US" dirty="0"/>
              <a:t> only lived to 2005 and a because he was involved in the digital imaging scene so early, many of his digital works do not age well today. That limitation was only on the software and I wish he could have lived longer to see what else computer imaging had in store. &gt;</a:t>
            </a:r>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751309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Photoshop has gotten much better since the early 2000s. Especially since the 1990’s</a:t>
            </a:r>
          </a:p>
          <a:p>
            <a:endParaRPr lang="en-US" dirty="0"/>
          </a:p>
          <a:p>
            <a:r>
              <a:rPr lang="en-US" dirty="0"/>
              <a:t>This is a short and not at all exhaustive list of the different mediums that came around because of computers and the internet</a:t>
            </a:r>
          </a:p>
          <a:p>
            <a:endParaRPr lang="en-US" dirty="0"/>
          </a:p>
          <a:p>
            <a:r>
              <a:rPr lang="en-US" dirty="0"/>
              <a:t>Digital Painting – Using Photoshop, Illustrator, Procreate, Paint tool </a:t>
            </a:r>
            <a:r>
              <a:rPr lang="en-US" dirty="0" err="1"/>
              <a:t>sai</a:t>
            </a:r>
            <a:r>
              <a:rPr lang="en-US" dirty="0"/>
              <a:t>, clip studio paint pro, </a:t>
            </a:r>
            <a:r>
              <a:rPr lang="en-US" dirty="0" err="1"/>
              <a:t>Krita</a:t>
            </a:r>
            <a:r>
              <a:rPr lang="en-US" dirty="0"/>
              <a:t> or any of the hundreds of software available and a drawing tablet you can create as many drawings or paintings as you desire without the need for paint and paper. </a:t>
            </a:r>
          </a:p>
          <a:p>
            <a:r>
              <a:rPr lang="en-US" dirty="0"/>
              <a:t>3D Modeling – The introduction of 3D modeling is an new medium like Sculpting for the informational age, programs like Maya are really helpful</a:t>
            </a:r>
          </a:p>
          <a:p>
            <a:r>
              <a:rPr lang="en-US" dirty="0"/>
              <a:t>Digital Animation – this goes hand in hand with 3D modeling but there's also 2D animation that has almost entirely switched over to digital, The amount of paper that animation takes digital is a real timesaver if used right.</a:t>
            </a:r>
          </a:p>
          <a:p>
            <a:r>
              <a:rPr lang="en-US" dirty="0"/>
              <a:t>Podcasts – you might not think of them as art, but they are a form of creative expression that only came around because of the ability to post wherever you wanted onto the internet, Like a radio talk show but without the need for a network.</a:t>
            </a:r>
          </a:p>
          <a:p>
            <a:r>
              <a:rPr lang="en-US" dirty="0"/>
              <a:t>Pixel Art – This was originally because of a limitation but it has become a truly beautiful medium. The restrictive nature allows for true creativity to show.</a:t>
            </a:r>
          </a:p>
          <a:p>
            <a:r>
              <a:rPr lang="en-US" dirty="0"/>
              <a:t>Vector Images – this one is kind of weird but the ability to create an image that can scale infinitely is a new development within computers Logo’s can be created and sized to fit on any sized object. It’s like a print with no set size. </a:t>
            </a:r>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3815135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 has made the world of art much more available to many more people. This is the main point with regards to perception. This is just a small list of places where art</a:t>
            </a:r>
          </a:p>
          <a:p>
            <a:r>
              <a:rPr lang="en-US" dirty="0"/>
              <a:t> is presented on the internet but if you think about it, when was the last time you saw art outside of the internet, maybe you have some handing in your house, or you’ve seen an advertisement recently, but I guarantee you the amount of art available not for free is incredible. Each of these websites alone offers a gallery larger than any building could ever hold. &gt;</a:t>
            </a:r>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3083045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this mean to people? All of this information and perspectives are available at a larger rate than ever before how has this changed art?</a:t>
            </a:r>
          </a:p>
          <a:p>
            <a:r>
              <a:rPr lang="en-US" dirty="0"/>
              <a:t>Well </a:t>
            </a:r>
          </a:p>
          <a:p>
            <a:r>
              <a:rPr lang="en-US" dirty="0"/>
              <a:t>92% of people surveyed agreed that the internet has increased engagement in the arts by providing public platforms through which people can share their work</a:t>
            </a:r>
          </a:p>
          <a:p>
            <a:r>
              <a:rPr lang="en-US" dirty="0"/>
              <a:t>83% of people agreed that the internet and digital technologies have made the arts audience more diverse than it was in the past</a:t>
            </a:r>
          </a:p>
          <a:p>
            <a:r>
              <a:rPr lang="en-US" dirty="0"/>
              <a:t>	The nature of the internet allows for people to view art continently and for free which is a luxury that wasn’t afforded before</a:t>
            </a:r>
          </a:p>
          <a:p>
            <a:r>
              <a:rPr lang="en-US" dirty="0"/>
              <a:t>77% of people agree that the internet has played a major role in broadening the boundaries of what is considered art</a:t>
            </a:r>
          </a:p>
          <a:p>
            <a:r>
              <a:rPr lang="en-US" dirty="0"/>
              <a:t>	With so much being displayed and so many different new ways to display artistic expressions, what is art has grown. </a:t>
            </a:r>
          </a:p>
          <a:p>
            <a:endParaRPr lang="en-US" dirty="0"/>
          </a:p>
          <a:p>
            <a:r>
              <a:rPr lang="en-US" dirty="0"/>
              <a:t>81% of organizations agreed that the internet and digital tech was very important in promoting the arts</a:t>
            </a:r>
          </a:p>
          <a:p>
            <a:r>
              <a:rPr lang="en-US" dirty="0"/>
              <a:t>	The internet connects everyone and so of course it connects people to the arts, even preforming arts. </a:t>
            </a:r>
          </a:p>
          <a:p>
            <a:r>
              <a:rPr lang="en-US" dirty="0"/>
              <a:t>52% of artists say they get inspiration from online </a:t>
            </a:r>
          </a:p>
          <a:p>
            <a:r>
              <a:rPr lang="en-US" dirty="0"/>
              <a:t>	This statistic was taken from 2004, and while its outdated it shows that even when it was just starting there was already so much potential.</a:t>
            </a:r>
          </a:p>
          <a:p>
            <a:endParaRPr lang="en-US" dirty="0"/>
          </a:p>
          <a:p>
            <a:r>
              <a:rPr lang="en-US" dirty="0"/>
              <a:t>The exposure  allowed by all of this art is incredible too, there are so many people, on </a:t>
            </a:r>
            <a:r>
              <a:rPr lang="en-US" dirty="0" err="1"/>
              <a:t>soundcloud</a:t>
            </a:r>
            <a:r>
              <a:rPr lang="en-US" dirty="0"/>
              <a:t> for example that were able to come from nowhere and get a start</a:t>
            </a:r>
          </a:p>
          <a:p>
            <a:r>
              <a:rPr lang="en-US" dirty="0" err="1"/>
              <a:t>lizzo</a:t>
            </a:r>
            <a:r>
              <a:rPr lang="en-US" dirty="0"/>
              <a:t> chance </a:t>
            </a:r>
            <a:r>
              <a:rPr lang="en-US" dirty="0" err="1"/>
              <a:t>lil</a:t>
            </a:r>
            <a:r>
              <a:rPr lang="en-US" dirty="0"/>
              <a:t> </a:t>
            </a:r>
            <a:r>
              <a:rPr lang="en-US" dirty="0" err="1"/>
              <a:t>naz</a:t>
            </a:r>
            <a:r>
              <a:rPr lang="en-US" dirty="0"/>
              <a:t> x</a:t>
            </a:r>
          </a:p>
          <a:p>
            <a:r>
              <a:rPr lang="en-US" dirty="0"/>
              <a:t>non-profit organizations can share so much educational content and art as well as artists who just post art for fun. &gt;</a:t>
            </a:r>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535097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change in how art is recorded, created, and perceived is a welcome one and I’m glad that I’m able to live in a time that has such incredible access. </a:t>
            </a:r>
          </a:p>
          <a:p>
            <a:r>
              <a:rPr lang="en-US" dirty="0"/>
              <a:t>Access to so many old works through the process of restoration that share a viewpoint so far removed from my own.</a:t>
            </a:r>
          </a:p>
          <a:p>
            <a:r>
              <a:rPr lang="en-US" dirty="0"/>
              <a:t>Access to new mediums, not just for my own want to create, but also to see how others use those same tools.</a:t>
            </a:r>
          </a:p>
          <a:p>
            <a:r>
              <a:rPr lang="en-US" dirty="0"/>
              <a:t>Access to view an impossible amount of art. These pictures to the right aren’t even particularly special, they were just on the surface of the never-ending wave of new art that’s available </a:t>
            </a:r>
          </a:p>
          <a:p>
            <a:endParaRPr lang="en-US" dirty="0"/>
          </a:p>
          <a:p>
            <a:endParaRPr lang="en-US" dirty="0"/>
          </a:p>
          <a:p>
            <a:r>
              <a:rPr lang="en-US" dirty="0"/>
              <a:t>Thank you.</a:t>
            </a:r>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3495643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6403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Briefly introduce Go:</a:t>
            </a:r>
            <a:endParaRPr dirty="0"/>
          </a:p>
          <a:p>
            <a:pPr marL="0" lvl="0" indent="0" algn="l" rtl="0">
              <a:spcBef>
                <a:spcPts val="0"/>
              </a:spcBef>
              <a:spcAft>
                <a:spcPts val="0"/>
              </a:spcAft>
              <a:buNone/>
            </a:pPr>
            <a:r>
              <a:rPr lang="en-US" dirty="0"/>
              <a:t>chess game</a:t>
            </a:r>
            <a:endParaRPr dirty="0"/>
          </a:p>
          <a:p>
            <a:pPr marL="0" lvl="0" indent="0" algn="l" rtl="0">
              <a:spcBef>
                <a:spcPts val="0"/>
              </a:spcBef>
              <a:spcAft>
                <a:spcPts val="0"/>
              </a:spcAft>
              <a:buNone/>
            </a:pPr>
            <a:r>
              <a:rPr lang="en-US" dirty="0" err="1"/>
              <a:t>stanardboard</a:t>
            </a:r>
            <a:r>
              <a:rPr lang="en-US" dirty="0"/>
              <a:t> 19*19</a:t>
            </a:r>
            <a:endParaRPr dirty="0"/>
          </a:p>
          <a:p>
            <a:pPr marL="0" lvl="0" indent="0" algn="l" rtl="0">
              <a:spcBef>
                <a:spcPts val="0"/>
              </a:spcBef>
              <a:spcAft>
                <a:spcPts val="0"/>
              </a:spcAft>
              <a:buNone/>
            </a:pPr>
            <a:r>
              <a:rPr lang="en-US" dirty="0"/>
              <a:t>basic play rules on the right</a:t>
            </a:r>
            <a:endParaRPr dirty="0"/>
          </a:p>
          <a:p>
            <a:pPr marL="0" lvl="0" indent="0" algn="l" rtl="0">
              <a:spcBef>
                <a:spcPts val="0"/>
              </a:spcBef>
              <a:spcAft>
                <a:spcPts val="0"/>
              </a:spcAft>
              <a:buNone/>
            </a:pPr>
            <a:r>
              <a:rPr lang="en-US" dirty="0"/>
              <a:t>Handicap: give specific player larger advantage by let him places a few pieces on certain position(from 1 to 9)</a:t>
            </a:r>
            <a:endParaRPr dirty="0"/>
          </a:p>
          <a:p>
            <a:pPr marL="0" lvl="0" indent="0" algn="l" rtl="0">
              <a:spcBef>
                <a:spcPts val="0"/>
              </a:spcBef>
              <a:spcAft>
                <a:spcPts val="0"/>
              </a:spcAft>
              <a:buNone/>
            </a:pPr>
            <a:r>
              <a:rPr lang="en-US" dirty="0"/>
              <a:t>Scoring method: different depends on the area, central idea is to take advantages by circling or capturing larger territory on the board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Why? Rules are simple, actual play is complicated </a:t>
            </a:r>
            <a:endParaRPr dirty="0"/>
          </a:p>
          <a:p>
            <a:pPr marL="0" lvl="0" indent="0" algn="l" rtl="0">
              <a:spcBef>
                <a:spcPts val="0"/>
              </a:spcBef>
              <a:spcAft>
                <a:spcPts val="0"/>
              </a:spcAft>
              <a:buNone/>
            </a:pPr>
            <a:r>
              <a:rPr lang="en-US" dirty="0"/>
              <a:t>the average 150-move game contains more possible board configurations — 10^170 [6] from Nature, </a:t>
            </a:r>
            <a:r>
              <a:rPr lang="en-US" i="1" u="sng" dirty="0">
                <a:solidFill>
                  <a:schemeClr val="hlink"/>
                </a:solidFill>
                <a:hlinkClick r:id="rId3"/>
              </a:rPr>
              <a:t>Google AI algorithm masters</a:t>
            </a:r>
            <a:endParaRPr dirty="0"/>
          </a:p>
          <a:p>
            <a:pPr marL="0" lvl="0" indent="0" algn="l" rtl="0">
              <a:spcBef>
                <a:spcPts val="0"/>
              </a:spcBef>
              <a:spcAft>
                <a:spcPts val="0"/>
              </a:spcAft>
              <a:buNone/>
            </a:pPr>
            <a:r>
              <a:rPr lang="en-US" i="1" u="sng" dirty="0">
                <a:solidFill>
                  <a:schemeClr val="hlink"/>
                </a:solidFill>
                <a:hlinkClick r:id="rId3"/>
              </a:rPr>
              <a:t>ancient game of Go</a:t>
            </a:r>
            <a:r>
              <a:rPr lang="en-US" dirty="0"/>
              <a:t>(notice atoms of universe are estimated as 10^78 to 10^82 atoms [7]from </a:t>
            </a:r>
            <a:r>
              <a:rPr lang="en-US" u="sng" dirty="0">
                <a:solidFill>
                  <a:schemeClr val="hlink"/>
                </a:solidFill>
                <a:hlinkClick r:id="rId4"/>
              </a:rPr>
              <a:t>UniverseToday</a:t>
            </a:r>
            <a:r>
              <a:rPr lang="en-US" dirty="0"/>
              <a:t>)</a:t>
            </a:r>
            <a:endParaRPr dirty="0"/>
          </a:p>
        </p:txBody>
      </p:sp>
      <p:sp>
        <p:nvSpPr>
          <p:cNvPr id="98" name="Google Shape;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937576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0s not included.</a:t>
            </a:r>
          </a:p>
          <a:p>
            <a:pPr marL="0" marR="0" indent="0" algn="l" defTabSz="457178" rtl="0" eaLnBrk="1" fontAlgn="auto" latinLnBrk="0" hangingPunct="1">
              <a:lnSpc>
                <a:spcPct val="100000"/>
              </a:lnSpc>
              <a:spcBef>
                <a:spcPts val="0"/>
              </a:spcBef>
              <a:spcAft>
                <a:spcPts val="0"/>
              </a:spcAft>
              <a:buClrTx/>
              <a:buSzTx/>
              <a:buFontTx/>
              <a:buNone/>
              <a:tabLst/>
              <a:defRPr/>
            </a:pPr>
            <a:endParaRPr lang="en-US" baseline="0" dirty="0">
              <a:latin typeface="Arial" charset="0"/>
              <a:ea typeface="ＭＳ Ｐゴシック" charset="-128"/>
              <a:cs typeface="ＭＳ Ｐゴシック" charset="-128"/>
              <a:sym typeface="Wingdings"/>
            </a:endParaRPr>
          </a:p>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a:buFont typeface="Arial" panose="020B0604020202020204" pitchFamily="34" charset="0"/>
              <a:buChar char="•"/>
            </a:pPr>
            <a:r>
              <a:rPr lang="en-US" dirty="0"/>
              <a:t>Quantify</a:t>
            </a:r>
          </a:p>
          <a:p>
            <a:pPr marL="628650" lvl="1" indent="-171450">
              <a:buFont typeface="Arial" panose="020B0604020202020204" pitchFamily="34" charset="0"/>
              <a:buChar char="•"/>
            </a:pPr>
            <a:r>
              <a:rPr lang="en-US" dirty="0"/>
              <a:t>Do not use terms like: less, more, a lot, huge, great, big, tiny, growing, etc.</a:t>
            </a:r>
            <a:endParaRPr lang="en-US" baseline="0" dirty="0">
              <a:latin typeface="Arial" charset="0"/>
              <a:ea typeface="ＭＳ Ｐゴシック" charset="-128"/>
              <a:cs typeface="ＭＳ Ｐゴシック" charset="-128"/>
              <a:sym typeface="Wingdings"/>
            </a:endParaRPr>
          </a:p>
          <a:p>
            <a:pPr marL="171450" indent="-171450">
              <a:buFont typeface="Arial" panose="020B0604020202020204" pitchFamily="34" charset="0"/>
              <a:buChar char="•"/>
            </a:pPr>
            <a:r>
              <a:rPr lang="en-US" dirty="0"/>
              <a:t>Make decisive conclusions</a:t>
            </a:r>
          </a:p>
          <a:p>
            <a:pPr marL="628650" lvl="1" indent="-171450">
              <a:buFont typeface="Arial" panose="020B0604020202020204" pitchFamily="34" charset="0"/>
              <a:buChar char="•"/>
            </a:pPr>
            <a:r>
              <a:rPr lang="en-US" dirty="0"/>
              <a:t>may, could, etc. = trivial</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 (and -1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Read assignment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Argument should directly support conclusion</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Response should directly address counter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a:p>
            <a:pPr marL="171450" indent="-171450" eaLnBrk="1" hangingPunct="1">
              <a:buFont typeface="Arial"/>
              <a:buChar char="•"/>
            </a:pPr>
            <a:endParaRPr lang="en-US" baseline="0"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2201146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ad8a3d53e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ad8a3d53ea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Background:</a:t>
            </a:r>
            <a:endParaRPr dirty="0"/>
          </a:p>
          <a:p>
            <a:pPr marL="457200" lvl="0" indent="-317500" algn="l" rtl="0">
              <a:spcBef>
                <a:spcPts val="0"/>
              </a:spcBef>
              <a:spcAft>
                <a:spcPts val="0"/>
              </a:spcAft>
              <a:buSzPts val="1400"/>
              <a:buChar char="-"/>
            </a:pPr>
            <a:r>
              <a:rPr lang="en-US" dirty="0"/>
              <a:t>From </a:t>
            </a:r>
            <a:r>
              <a:rPr lang="en-US" u="sng" dirty="0">
                <a:solidFill>
                  <a:schemeClr val="hlink"/>
                </a:solidFill>
                <a:hlinkClick r:id="rId3"/>
              </a:rPr>
              <a:t>deepmind website</a:t>
            </a:r>
            <a:r>
              <a:rPr lang="en-US" dirty="0"/>
              <a:t>:</a:t>
            </a:r>
            <a:endParaRPr dirty="0"/>
          </a:p>
          <a:p>
            <a:pPr marL="914400" lvl="1" indent="-317500" algn="l" rtl="0">
              <a:spcBef>
                <a:spcPts val="0"/>
              </a:spcBef>
              <a:spcAft>
                <a:spcPts val="0"/>
              </a:spcAft>
              <a:buSzPts val="1400"/>
              <a:buChar char="-"/>
            </a:pPr>
            <a:r>
              <a:rPr lang="en-US" dirty="0"/>
              <a:t>AlphaGo is the first computer program to defeat a professional human Go player, the first to defeat a Go world champion, and is arguably the strongest Go player in history.[2]</a:t>
            </a:r>
            <a:endParaRPr dirty="0"/>
          </a:p>
          <a:p>
            <a:pPr marL="457200" lvl="0" indent="-317500" algn="l" rtl="0">
              <a:spcBef>
                <a:spcPts val="0"/>
              </a:spcBef>
              <a:spcAft>
                <a:spcPts val="0"/>
              </a:spcAft>
              <a:buSzPts val="1400"/>
              <a:buChar char="-"/>
            </a:pPr>
            <a:endParaRPr dirty="0"/>
          </a:p>
          <a:p>
            <a:pPr marL="0" lvl="0" indent="0" algn="l" rtl="0">
              <a:spcBef>
                <a:spcPts val="0"/>
              </a:spcBef>
              <a:spcAft>
                <a:spcPts val="0"/>
              </a:spcAft>
              <a:buNone/>
            </a:pPr>
            <a:r>
              <a:rPr lang="en-US" dirty="0"/>
              <a:t>Before AlphaGo:</a:t>
            </a:r>
            <a:endParaRPr dirty="0"/>
          </a:p>
          <a:p>
            <a:pPr marL="457200" lvl="0" indent="-317500" algn="l" rtl="0">
              <a:spcBef>
                <a:spcPts val="0"/>
              </a:spcBef>
              <a:spcAft>
                <a:spcPts val="0"/>
              </a:spcAft>
              <a:buSzPts val="1400"/>
              <a:buChar char="-"/>
            </a:pPr>
            <a:r>
              <a:rPr lang="en-US" dirty="0"/>
              <a:t>Other software: Zen(4/5 stone handicap), Crazy Stone (4 stone handicap)[3]</a:t>
            </a:r>
            <a:endParaRPr dirty="0"/>
          </a:p>
          <a:p>
            <a:pPr marL="914400" lvl="1" indent="-317500" algn="l" rtl="0">
              <a:spcBef>
                <a:spcPts val="0"/>
              </a:spcBef>
              <a:spcAft>
                <a:spcPts val="0"/>
              </a:spcAft>
              <a:buSzPts val="1400"/>
              <a:buChar char="-"/>
            </a:pPr>
            <a:r>
              <a:rPr lang="en-US" dirty="0"/>
              <a:t>Reason being complexity of GO: different layers of strategy require</a:t>
            </a:r>
            <a:endParaRPr dirty="0"/>
          </a:p>
          <a:p>
            <a:pPr marL="457200" lvl="0" indent="-317500" algn="l" rtl="0">
              <a:spcBef>
                <a:spcPts val="0"/>
              </a:spcBef>
              <a:spcAft>
                <a:spcPts val="0"/>
              </a:spcAft>
              <a:buSzPts val="1400"/>
              <a:buChar char="-"/>
            </a:pPr>
            <a:r>
              <a:rPr lang="en-US" dirty="0"/>
              <a:t>From a </a:t>
            </a:r>
            <a:r>
              <a:rPr lang="en-US" u="sng" dirty="0">
                <a:solidFill>
                  <a:schemeClr val="hlink"/>
                </a:solidFill>
                <a:hlinkClick r:id="rId4"/>
              </a:rPr>
              <a:t>Chinese magazine</a:t>
            </a:r>
            <a:r>
              <a:rPr lang="en-US" dirty="0"/>
              <a:t> about GO, one question “If there is a God of Go, what is difference in the level in between?”</a:t>
            </a:r>
            <a:endParaRPr dirty="0"/>
          </a:p>
          <a:p>
            <a:pPr marL="914400" lvl="1" indent="-317500" algn="l" rtl="0">
              <a:spcBef>
                <a:spcPts val="0"/>
              </a:spcBef>
              <a:spcAft>
                <a:spcPts val="0"/>
              </a:spcAft>
              <a:buSzPts val="1400"/>
              <a:buChar char="-"/>
            </a:pPr>
            <a:r>
              <a:rPr lang="en-US" dirty="0"/>
              <a:t>Most of the professional say they need 2 or 3 stone handicap in order to compete at the same level [4]</a:t>
            </a:r>
            <a:endParaRPr dirty="0"/>
          </a:p>
        </p:txBody>
      </p:sp>
      <p:sp>
        <p:nvSpPr>
          <p:cNvPr id="111" name="Google Shape;111;gad8a3d53ea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1675921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ad8a3d53e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ad8a3d53ea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Fan Hui:three-time European Champion</a:t>
            </a:r>
            <a:endParaRPr/>
          </a:p>
          <a:p>
            <a:pPr marL="457200" lvl="0" indent="-317500" algn="l" rtl="0">
              <a:spcBef>
                <a:spcPts val="0"/>
              </a:spcBef>
              <a:spcAft>
                <a:spcPts val="0"/>
              </a:spcAft>
              <a:buSzPts val="1400"/>
              <a:buChar char="-"/>
            </a:pPr>
            <a:r>
              <a:rPr lang="en-US"/>
              <a:t>Lee Sedol: the winner of 18 world titles, who is widely considered the greatest player of the past decade.</a:t>
            </a:r>
            <a:endParaRPr/>
          </a:p>
          <a:p>
            <a:pPr marL="457200" lvl="0" indent="-317500" algn="l" rtl="0">
              <a:spcBef>
                <a:spcPts val="0"/>
              </a:spcBef>
              <a:spcAft>
                <a:spcPts val="0"/>
              </a:spcAft>
              <a:buSzPts val="1400"/>
              <a:buChar char="-"/>
            </a:pPr>
            <a:r>
              <a:rPr lang="en-US"/>
              <a:t> 8 International champs, 4 years for world’s best player according to </a:t>
            </a:r>
            <a:r>
              <a:rPr lang="en-US" u="sng">
                <a:solidFill>
                  <a:schemeClr val="hlink"/>
                </a:solidFill>
                <a:hlinkClick r:id="rId3"/>
              </a:rPr>
              <a:t>Go Rating</a:t>
            </a:r>
            <a:r>
              <a:rPr lang="en-US"/>
              <a:t>(he is also very young, born in 1997)</a:t>
            </a:r>
            <a:endParaRPr/>
          </a:p>
          <a:p>
            <a:pPr marL="457200" lvl="0" indent="-317500" algn="l" rtl="0">
              <a:spcBef>
                <a:spcPts val="0"/>
              </a:spcBef>
              <a:spcAft>
                <a:spcPts val="0"/>
              </a:spcAft>
              <a:buSzPts val="1400"/>
              <a:buChar char="-"/>
            </a:pPr>
            <a:r>
              <a:rPr lang="en-US"/>
              <a:t>Retired</a:t>
            </a:r>
            <a:endParaRPr/>
          </a:p>
          <a:p>
            <a:pPr marL="457200" lvl="0" indent="-317500" algn="l" rtl="0">
              <a:spcBef>
                <a:spcPts val="0"/>
              </a:spcBef>
              <a:spcAft>
                <a:spcPts val="0"/>
              </a:spcAft>
              <a:buSzPts val="1400"/>
              <a:buChar char="-"/>
            </a:pPr>
            <a:r>
              <a:rPr lang="en-US"/>
              <a:t>More advanced versions of AlphaGo, 100:0 and 60:40</a:t>
            </a:r>
            <a:endParaRPr/>
          </a:p>
          <a:p>
            <a:pPr marL="914400" lvl="1" indent="-317500" algn="l" rtl="0">
              <a:spcBef>
                <a:spcPts val="0"/>
              </a:spcBef>
              <a:spcAft>
                <a:spcPts val="0"/>
              </a:spcAft>
              <a:buSzPts val="1400"/>
              <a:buChar char="-"/>
            </a:pPr>
            <a:r>
              <a:rPr lang="en-US"/>
              <a:t>GO Zero starting from completely random plays, learn from itself</a:t>
            </a:r>
            <a:endParaRPr/>
          </a:p>
          <a:p>
            <a:pPr marL="914400" lvl="1" indent="-317500" algn="l" rtl="0">
              <a:spcBef>
                <a:spcPts val="0"/>
              </a:spcBef>
              <a:spcAft>
                <a:spcPts val="0"/>
              </a:spcAft>
              <a:buSzPts val="1400"/>
              <a:buChar char="-"/>
            </a:pPr>
            <a:r>
              <a:rPr lang="en-US"/>
              <a:t>Zero get rid of the rules</a:t>
            </a:r>
            <a:endParaRPr/>
          </a:p>
          <a:p>
            <a:pPr marL="0" lvl="0" indent="0" algn="l" rtl="0">
              <a:spcBef>
                <a:spcPts val="0"/>
              </a:spcBef>
              <a:spcAft>
                <a:spcPts val="0"/>
              </a:spcAft>
              <a:buNone/>
            </a:pPr>
            <a:endParaRPr/>
          </a:p>
        </p:txBody>
      </p:sp>
      <p:sp>
        <p:nvSpPr>
          <p:cNvPr id="123" name="Google Shape;123;gad8a3d53ea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2964929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d8a3d53e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ad8a3d53ea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Pros:</a:t>
            </a:r>
            <a:endParaRPr/>
          </a:p>
          <a:p>
            <a:pPr marL="457200" lvl="0" indent="-317500" algn="l" rtl="0">
              <a:spcBef>
                <a:spcPts val="0"/>
              </a:spcBef>
              <a:spcAft>
                <a:spcPts val="0"/>
              </a:spcAft>
              <a:buSzPts val="1400"/>
              <a:buChar char="-"/>
            </a:pPr>
            <a:r>
              <a:rPr lang="en-US"/>
              <a:t>Famous move call “move 37”, in vs Lee Sedol game 2 [5]</a:t>
            </a:r>
            <a:endParaRPr/>
          </a:p>
          <a:p>
            <a:pPr marL="914400" lvl="1" indent="-317500" algn="l" rtl="0">
              <a:spcBef>
                <a:spcPts val="0"/>
              </a:spcBef>
              <a:spcAft>
                <a:spcPts val="0"/>
              </a:spcAft>
              <a:buSzPts val="1400"/>
              <a:buChar char="-"/>
            </a:pPr>
            <a:r>
              <a:rPr lang="en-US"/>
              <a:t>Thought was error, but end up being human have made that mistakes for thousands of years</a:t>
            </a:r>
            <a:endParaRPr/>
          </a:p>
          <a:p>
            <a:pPr marL="914400" lvl="1" indent="-317500" algn="l" rtl="0">
              <a:spcBef>
                <a:spcPts val="0"/>
              </a:spcBef>
              <a:spcAft>
                <a:spcPts val="0"/>
              </a:spcAft>
              <a:buSzPts val="1400"/>
              <a:buChar char="-"/>
            </a:pPr>
            <a:r>
              <a:rPr lang="en-US"/>
              <a:t>AlphaGo had calculated that there was a one-in-ten-thousand chance that a human would make that move</a:t>
            </a:r>
            <a:endParaRPr/>
          </a:p>
          <a:p>
            <a:pPr marL="457200" lvl="0" indent="-317500" algn="l" rtl="0">
              <a:spcBef>
                <a:spcPts val="0"/>
              </a:spcBef>
              <a:spcAft>
                <a:spcPts val="0"/>
              </a:spcAft>
              <a:buSzPts val="1400"/>
              <a:buChar char="-"/>
            </a:pPr>
            <a:r>
              <a:rPr lang="en-US"/>
              <a:t>Popularity</a:t>
            </a:r>
            <a:endParaRPr/>
          </a:p>
          <a:p>
            <a:pPr marL="914400" lvl="1" indent="-317500" algn="l" rtl="0">
              <a:spcBef>
                <a:spcPts val="0"/>
              </a:spcBef>
              <a:spcAft>
                <a:spcPts val="0"/>
              </a:spcAft>
              <a:buSzPts val="1400"/>
              <a:buChar char="-"/>
            </a:pPr>
            <a:r>
              <a:rPr lang="en-US"/>
              <a:t>The </a:t>
            </a:r>
            <a:r>
              <a:rPr lang="en-US" i="1"/>
              <a:t>Language situation in China 2017</a:t>
            </a:r>
            <a:r>
              <a:rPr lang="en-US"/>
              <a:t>, Alpha Go was one of the top 10 words in 2016[8]</a:t>
            </a:r>
            <a:endParaRPr/>
          </a:p>
          <a:p>
            <a:pPr marL="914400" lvl="1" indent="-317500" algn="l" rtl="0">
              <a:spcBef>
                <a:spcPts val="0"/>
              </a:spcBef>
              <a:spcAft>
                <a:spcPts val="0"/>
              </a:spcAft>
              <a:buSzPts val="1400"/>
              <a:buChar char="-"/>
            </a:pPr>
            <a:r>
              <a:rPr lang="en-US"/>
              <a:t> Lee Sedol game was watched by over 200 million people worldwide. This landmark achievement was a decade ahead of its time[2]</a:t>
            </a:r>
            <a:endParaRPr/>
          </a:p>
          <a:p>
            <a:pPr marL="0" lvl="0" indent="0" algn="l" rtl="0">
              <a:spcBef>
                <a:spcPts val="0"/>
              </a:spcBef>
              <a:spcAft>
                <a:spcPts val="0"/>
              </a:spcAft>
              <a:buNone/>
            </a:pPr>
            <a:r>
              <a:rPr lang="en-US"/>
              <a:t>Cons reponse:</a:t>
            </a:r>
            <a:endParaRPr/>
          </a:p>
          <a:p>
            <a:pPr marL="457200" lvl="0" indent="-317500" algn="l" rtl="0">
              <a:spcBef>
                <a:spcPts val="0"/>
              </a:spcBef>
              <a:spcAft>
                <a:spcPts val="0"/>
              </a:spcAft>
              <a:buSzPts val="1400"/>
              <a:buChar char="-"/>
            </a:pPr>
            <a:r>
              <a:rPr lang="en-US"/>
              <a:t> Ke Jie made a 22 wins against human player after vs Alphago</a:t>
            </a:r>
            <a:r>
              <a:rPr lang="en-US" u="sng">
                <a:solidFill>
                  <a:schemeClr val="hlink"/>
                </a:solidFill>
                <a:hlinkClick r:id="rId3"/>
              </a:rPr>
              <a:t>https://sports.qq.com/a/20170719/052498.htm</a:t>
            </a:r>
            <a:r>
              <a:rPr lang="en-US"/>
              <a:t> [9]</a:t>
            </a:r>
            <a:endParaRPr/>
          </a:p>
          <a:p>
            <a:pPr marL="457200" lvl="0" indent="-317500" algn="l" rtl="0">
              <a:spcBef>
                <a:spcPts val="0"/>
              </a:spcBef>
              <a:spcAft>
                <a:spcPts val="0"/>
              </a:spcAft>
              <a:buSzPts val="1400"/>
              <a:buChar char="-"/>
            </a:pPr>
            <a:r>
              <a:rPr lang="en-US" u="sng">
                <a:solidFill>
                  <a:schemeClr val="hlink"/>
                </a:solidFill>
                <a:hlinkClick r:id="rId4"/>
              </a:rPr>
              <a:t>Mastering the game of Go with Deep Neural Networks &amp; Tree Search</a:t>
            </a:r>
            <a:r>
              <a:rPr lang="en-US"/>
              <a:t>(106k Accesses 3647 Citations) [10]</a:t>
            </a:r>
            <a:endParaRPr/>
          </a:p>
          <a:p>
            <a:pPr marL="457200" lvl="0" indent="-317500" algn="l" rtl="0">
              <a:spcBef>
                <a:spcPts val="0"/>
              </a:spcBef>
              <a:spcAft>
                <a:spcPts val="0"/>
              </a:spcAft>
              <a:buSzPts val="1400"/>
              <a:buChar char="-"/>
            </a:pPr>
            <a:r>
              <a:rPr lang="en-US" u="sng">
                <a:solidFill>
                  <a:schemeClr val="hlink"/>
                </a:solidFill>
                <a:hlinkClick r:id="rId5"/>
              </a:rPr>
              <a:t>Mastering the game of Go without Human Knowledge</a:t>
            </a:r>
            <a:r>
              <a:rPr lang="en-US"/>
              <a:t> (149k Accesses 1597 Citations) [11]</a:t>
            </a:r>
            <a:endParaRPr/>
          </a:p>
        </p:txBody>
      </p:sp>
      <p:sp>
        <p:nvSpPr>
          <p:cNvPr id="136" name="Google Shape;136;gad8a3d53ea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2188964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a:solidFill>
                  <a:srgbClr val="222222"/>
                </a:solidFill>
                <a:highlight>
                  <a:srgbClr val="DDDDDD"/>
                </a:highlight>
                <a:latin typeface="Arial"/>
                <a:ea typeface="Arial"/>
                <a:cs typeface="Arial"/>
                <a:sym typeface="Arial"/>
              </a:rPr>
              <a:t>Author, Title, (Publisher, Date), URL (Access Date)</a:t>
            </a:r>
            <a:endParaRPr sz="1000">
              <a:solidFill>
                <a:srgbClr val="222222"/>
              </a:solidFill>
              <a:highlight>
                <a:srgbClr val="DDDDDD"/>
              </a:highlight>
              <a:latin typeface="Arial"/>
              <a:ea typeface="Arial"/>
              <a:cs typeface="Arial"/>
              <a:sym typeface="Arial"/>
            </a:endParaRPr>
          </a:p>
          <a:p>
            <a:pPr marL="0" lvl="0" indent="0" algn="l" rtl="0">
              <a:spcBef>
                <a:spcPts val="0"/>
              </a:spcBef>
              <a:spcAft>
                <a:spcPts val="0"/>
              </a:spcAft>
              <a:buNone/>
            </a:pPr>
            <a:endParaRPr/>
          </a:p>
        </p:txBody>
      </p:sp>
      <p:sp>
        <p:nvSpPr>
          <p:cNvPr id="147" name="Google Shape;14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271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adc45a4c95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000">
                <a:solidFill>
                  <a:srgbClr val="222222"/>
                </a:solidFill>
                <a:highlight>
                  <a:srgbClr val="DDDDDD"/>
                </a:highlight>
                <a:latin typeface="Arial"/>
                <a:ea typeface="Arial"/>
                <a:cs typeface="Arial"/>
                <a:sym typeface="Arial"/>
              </a:rPr>
              <a:t>Author, Title, (Publisher, Date), URL (Access Date)</a:t>
            </a:r>
            <a:endParaRPr sz="1000">
              <a:solidFill>
                <a:srgbClr val="222222"/>
              </a:solidFill>
              <a:highlight>
                <a:srgbClr val="DDDDDD"/>
              </a:highlight>
              <a:latin typeface="Arial"/>
              <a:ea typeface="Arial"/>
              <a:cs typeface="Arial"/>
              <a:sym typeface="Arial"/>
            </a:endParaRPr>
          </a:p>
          <a:p>
            <a:pPr marL="0" lvl="0" indent="0" algn="l" rtl="0">
              <a:spcBef>
                <a:spcPts val="0"/>
              </a:spcBef>
              <a:spcAft>
                <a:spcPts val="0"/>
              </a:spcAft>
              <a:buNone/>
            </a:pPr>
            <a:endParaRPr/>
          </a:p>
        </p:txBody>
      </p:sp>
      <p:sp>
        <p:nvSpPr>
          <p:cNvPr id="165" name="Google Shape;165;gadc45a4c9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0156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a quick overview of my presentation I will begin by reviewing some of the common worries that people have about AI taking over their jobs, increasing productivity and the benefits of that which includes improving employee satisfaction, and then some other considerations to make related to my argument.</a:t>
            </a:r>
          </a:p>
        </p:txBody>
      </p:sp>
      <p:sp>
        <p:nvSpPr>
          <p:cNvPr id="4" name="Slide Number Placeholder 3"/>
          <p:cNvSpPr>
            <a:spLocks noGrp="1"/>
          </p:cNvSpPr>
          <p:nvPr>
            <p:ph type="sldNum" sz="quarter" idx="10"/>
          </p:nvPr>
        </p:nvSpPr>
        <p:spPr/>
        <p:txBody>
          <a:bodyPr/>
          <a:lstStyle/>
          <a:p>
            <a:fld id="{270700B2-88B9-1642-B8EB-F86842378D04}" type="slidenum">
              <a:rPr lang="en-US" smtClean="0"/>
              <a:t>41</a:t>
            </a:fld>
            <a:endParaRPr lang="en-US"/>
          </a:p>
        </p:txBody>
      </p:sp>
    </p:spTree>
    <p:extLst>
      <p:ext uri="{BB962C8B-B14F-4D97-AF65-F5344CB8AC3E}">
        <p14:creationId xmlns:p14="http://schemas.microsoft.com/office/powerpoint/2010/main" val="3231174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Automation anxiety has always been a thing, It's hard to visualize the jobs that will be created with a new world to come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rtl="0" fontAlgn="base"/>
            <a:r>
              <a:rPr lang="en-US" sz="1200" b="0" i="0" u="none" strike="noStrike" kern="1200" dirty="0">
                <a:solidFill>
                  <a:schemeClr val="tx1"/>
                </a:solidFill>
                <a:effectLst/>
                <a:latin typeface="+mn-lt"/>
                <a:ea typeface="+mn-ea"/>
                <a:cs typeface="+mn-cs"/>
              </a:rPr>
              <a:t>False projects of how many jobs will be taken over by automation are only assessing the capabilities of new technologies, not the overall effect on employment. A 2013 Oxford University study reported that 47% of US jobs could be replaced by computers in the next decade.  The study notes that it is not estimating how many jobs will actually be automated, because that depends on additional external additional factors.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situations like this, people and media outlets get easily caught up on the negative statistics and fail to highlight the more positive ones.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Gartner, a global research and advisory company, predicts that AI will cost 1.8 million jobs by 2023, but will create an additional 2.3 million</a:t>
            </a:r>
            <a:r>
              <a:rPr lang="en-US" baseline="-25000" dirty="0"/>
              <a:t>[</a:t>
            </a:r>
            <a:r>
              <a:rPr lang="en-US" sz="1000" kern="1200" baseline="-25000" dirty="0">
                <a:solidFill>
                  <a:schemeClr val="tx1"/>
                </a:solidFill>
                <a:latin typeface="+mn-lt"/>
                <a:ea typeface="+mn-ea"/>
                <a:cs typeface="+mn-cs"/>
              </a:rPr>
              <a:t>4]</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share of jobs requiring AI has increased by 450% since 2013, per Adobe, however this has not led to a drop in employment</a:t>
            </a:r>
            <a:endParaRPr lang="en-US" baseline="-25000"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42</a:t>
            </a:fld>
            <a:endParaRPr lang="en-US"/>
          </a:p>
        </p:txBody>
      </p:sp>
    </p:spTree>
    <p:extLst>
      <p:ext uri="{BB962C8B-B14F-4D97-AF65-F5344CB8AC3E}">
        <p14:creationId xmlns:p14="http://schemas.microsoft.com/office/powerpoint/2010/main" val="1652343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won’t be killing the economy.</a:t>
            </a:r>
          </a:p>
          <a:p>
            <a:endParaRPr lang="en-US" dirty="0"/>
          </a:p>
          <a:p>
            <a:r>
              <a:rPr lang="en-US" dirty="0"/>
              <a:t>The effect of labor-saving inventions creates a cycle of jobs, as opposed to the common misconception that new automated technologies only eliminate jobs. </a:t>
            </a:r>
          </a:p>
          <a:p>
            <a:endParaRPr lang="en-US" dirty="0"/>
          </a:p>
          <a:p>
            <a:r>
              <a:rPr lang="en-US" dirty="0"/>
              <a:t>First, the actual making of these new technologies opens doors for tech suppliers to increase the amount of products that they are making, and sometimes these processes create the need for new industries which both create more jobs.</a:t>
            </a:r>
          </a:p>
          <a:p>
            <a:endParaRPr lang="en-US" dirty="0"/>
          </a:p>
          <a:p>
            <a:r>
              <a:rPr lang="en-US" dirty="0"/>
              <a:t>Next, automated technologies/processes make companies more productive.  When companies can do more with less, they can expand which creates more jobs if say a company is making more products or adding new locations for example.  Additionally, more productive processes mean that they can lower prices to be more competitive. </a:t>
            </a:r>
          </a:p>
          <a:p>
            <a:endParaRPr lang="en-US" dirty="0"/>
          </a:p>
          <a:p>
            <a:r>
              <a:rPr lang="en-US" dirty="0"/>
              <a:t>With lower prices consumers can buy more of their product (which leads back to expanding) or they can use the money saved to put towards other things, which once again leads to new jobs.</a:t>
            </a:r>
          </a:p>
        </p:txBody>
      </p:sp>
      <p:sp>
        <p:nvSpPr>
          <p:cNvPr id="4" name="Slide Number Placeholder 3"/>
          <p:cNvSpPr>
            <a:spLocks noGrp="1"/>
          </p:cNvSpPr>
          <p:nvPr>
            <p:ph type="sldNum" sz="quarter" idx="10"/>
          </p:nvPr>
        </p:nvSpPr>
        <p:spPr/>
        <p:txBody>
          <a:bodyPr/>
          <a:lstStyle/>
          <a:p>
            <a:fld id="{270700B2-88B9-1642-B8EB-F86842378D04}" type="slidenum">
              <a:rPr lang="en-US" smtClean="0"/>
              <a:t>43</a:t>
            </a:fld>
            <a:endParaRPr lang="en-US"/>
          </a:p>
        </p:txBody>
      </p:sp>
    </p:spTree>
    <p:extLst>
      <p:ext uri="{BB962C8B-B14F-4D97-AF65-F5344CB8AC3E}">
        <p14:creationId xmlns:p14="http://schemas.microsoft.com/office/powerpoint/2010/main" val="2676922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focus back on increasing productivity…</a:t>
            </a:r>
          </a:p>
          <a:p>
            <a:endParaRPr lang="en-US" dirty="0"/>
          </a:p>
          <a:p>
            <a:r>
              <a:rPr lang="en-US" dirty="0"/>
              <a:t>Measured productivity growth has declined by half over the past decade, and real income has stagnated since the late 1990s for a majority of Americans. labor productivity growth in the U.S. averaged only 1.3 percent per year from 2005 to 2016, less than half of the 2.8 percent annual growth rate sustained from 1995 to 2004.  there is a need for increased productivity in order to create more employee satisfaction and to improve the quality of life for workers.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More productivity can lead to shorter workdays.  And this can be projected to happen with out lower salaries for many industries, if you look at how to standard 8-hour work week came to be.  Before labor unions pushed for this 8-hour standard, most people worked typically 12-14 hours, or more, per day.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Adam Grant, organizational psychologist and </a:t>
            </a:r>
            <a:r>
              <a:rPr lang="en-US" sz="1200" b="0" i="1" kern="1200" dirty="0">
                <a:solidFill>
                  <a:schemeClr val="tx1"/>
                </a:solidFill>
                <a:effectLst/>
                <a:latin typeface="+mn-lt"/>
                <a:ea typeface="+mn-ea"/>
                <a:cs typeface="+mn-cs"/>
              </a:rPr>
              <a:t>New York Times</a:t>
            </a:r>
            <a:r>
              <a:rPr lang="en-US" sz="1200" b="0" i="0" kern="1200" dirty="0">
                <a:solidFill>
                  <a:schemeClr val="tx1"/>
                </a:solidFill>
                <a:effectLst/>
                <a:latin typeface="+mn-lt"/>
                <a:ea typeface="+mn-ea"/>
                <a:cs typeface="+mn-cs"/>
              </a:rPr>
              <a:t> bestselling author of </a:t>
            </a:r>
            <a:r>
              <a:rPr lang="en-US" sz="1200" b="0" i="1" u="none" strike="noStrike" kern="1200" dirty="0">
                <a:solidFill>
                  <a:schemeClr val="tx1"/>
                </a:solidFill>
                <a:effectLst/>
                <a:latin typeface="+mn-lt"/>
                <a:ea typeface="+mn-ea"/>
                <a:cs typeface="+mn-cs"/>
                <a:hlinkClick r:id="rId3"/>
              </a:rPr>
              <a:t>Originals: How Non-Conformists Move the World</a:t>
            </a:r>
            <a:r>
              <a:rPr lang="en-US" sz="1200" b="0" i="0" kern="1200" dirty="0">
                <a:solidFill>
                  <a:schemeClr val="tx1"/>
                </a:solidFill>
                <a:effectLst/>
                <a:latin typeface="+mn-lt"/>
                <a:ea typeface="+mn-ea"/>
                <a:cs typeface="+mn-cs"/>
              </a:rPr>
              <a:t>, says that “the more complex and creative jobs are, the less it makes sense to pay attention to hours at all.” And I think with new technologies it gives us an opportunity to reevaluate our workplace standards.</a:t>
            </a:r>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44</a:t>
            </a:fld>
            <a:endParaRPr lang="en-US"/>
          </a:p>
        </p:txBody>
      </p:sp>
    </p:spTree>
    <p:extLst>
      <p:ext uri="{BB962C8B-B14F-4D97-AF65-F5344CB8AC3E}">
        <p14:creationId xmlns:p14="http://schemas.microsoft.com/office/powerpoint/2010/main" val="1481765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If businesses are more productive it opens  more doors,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Ai can allow us more time to do things that matter, creating a more balanced and healthier lifestyle, with work, some of which is repetitive and dehumanizing, not dominating our lives.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With automated processes where AI takes over tasks that are repetitive and don’t take a ton of skill, we can avoid employees having to do unfulfilling, busy tasks.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you can see in the chart on the right that shows which tasks are keeping employees from doing the work that they care most about and find most important to the mission of their business, many of these tasks are the simple, repetitive ones that could be done by a computer.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 2005 Pepperdine University study pinpointed 40 highly empowered companies and tracked their financial performance against the S&amp;P 500], and found</a:t>
            </a:r>
            <a:r>
              <a:rPr lang="en-US" sz="1200" b="0" i="0" u="none" strike="noStrike" kern="1200" dirty="0">
                <a:solidFill>
                  <a:schemeClr val="bg1"/>
                </a:solidFill>
                <a:effectLst/>
                <a:latin typeface="+mn-lt"/>
                <a:ea typeface="+mn-ea"/>
                <a:cs typeface="+mn-cs"/>
                <a:hlinkClick r:id="rId3">
                  <a:extLst>
                    <a:ext uri="{A12FA001-AC4F-418D-AE19-62706E023703}">
                      <ahyp:hlinkClr xmlns:ahyp="http://schemas.microsoft.com/office/drawing/2018/hyperlinkcolor" val="tx"/>
                    </a:ext>
                  </a:extLst>
                </a:hlinkClick>
              </a:rPr>
              <a:t> empowerment is strongly correlated with profitability</a:t>
            </a:r>
            <a:r>
              <a:rPr lang="en-US" sz="1200" b="0" i="0" u="none" kern="1200" dirty="0">
                <a:solidFill>
                  <a:schemeClr val="bg1"/>
                </a:solidFill>
                <a:effectLst/>
                <a:latin typeface="+mn-lt"/>
                <a:ea typeface="+mn-ea"/>
                <a:cs typeface="+mn-cs"/>
              </a:rPr>
              <a:t>. Empowerment also</a:t>
            </a:r>
            <a:r>
              <a:rPr lang="en-US" sz="1200" b="0" i="0" u="none" strike="noStrike" kern="1200" dirty="0">
                <a:solidFill>
                  <a:schemeClr val="bg1"/>
                </a:solidFill>
                <a:effectLst/>
                <a:latin typeface="+mn-lt"/>
                <a:ea typeface="+mn-ea"/>
                <a:cs typeface="+mn-cs"/>
                <a:hlinkClick r:id="rId4">
                  <a:extLst>
                    <a:ext uri="{A12FA001-AC4F-418D-AE19-62706E023703}">
                      <ahyp:hlinkClr xmlns:ahyp="http://schemas.microsoft.com/office/drawing/2018/hyperlinkcolor" val="tx"/>
                    </a:ext>
                  </a:extLst>
                </a:hlinkClick>
              </a:rPr>
              <a:t> boosts engagement</a:t>
            </a:r>
            <a:r>
              <a:rPr lang="en-US" sz="1200" b="0" i="0" u="none" kern="1200" dirty="0">
                <a:solidFill>
                  <a:schemeClr val="bg1"/>
                </a:solidFill>
                <a:effectLst/>
                <a:latin typeface="+mn-lt"/>
                <a:ea typeface="+mn-ea"/>
                <a:cs typeface="+mn-cs"/>
              </a:rPr>
              <a:t>. On top of that, </a:t>
            </a:r>
            <a:r>
              <a:rPr lang="en-US" dirty="0"/>
              <a:t>Unengaged employees are more likely to quit and have lower levels of productivity.  If AI is able to complete the jobs that take employees away from doing their meaningful work, it </a:t>
            </a:r>
            <a:r>
              <a:rPr lang="en-US" dirty="0" err="1"/>
              <a:t>creaetes</a:t>
            </a:r>
            <a:r>
              <a:rPr lang="en-US" dirty="0"/>
              <a:t> room for employees to spend all of their time doing engaging work.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u="none" dirty="0">
              <a:solidFill>
                <a:schemeClr val="bg1"/>
              </a:solidFill>
            </a:endParaRPr>
          </a:p>
          <a:p>
            <a:endParaRPr lang="en-US" dirty="0"/>
          </a:p>
          <a:p>
            <a:r>
              <a:rPr lang="en-US" dirty="0"/>
              <a:t>On another note, Research done by Oxford University’s Business School found that Happy workers are 13% more productive which once again relates back to the cycle of benefits from increasing productivity.</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45</a:t>
            </a:fld>
            <a:endParaRPr lang="en-US"/>
          </a:p>
        </p:txBody>
      </p:sp>
    </p:spTree>
    <p:extLst>
      <p:ext uri="{BB962C8B-B14F-4D97-AF65-F5344CB8AC3E}">
        <p14:creationId xmlns:p14="http://schemas.microsoft.com/office/powerpoint/2010/main" val="1658795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652715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there are still some other considerations to make.</a:t>
            </a:r>
          </a:p>
          <a:p>
            <a:endParaRPr lang="en-US" dirty="0"/>
          </a:p>
          <a:p>
            <a:pPr marL="228600" indent="-228600">
              <a:buAutoNum type="arabicPeriod"/>
            </a:pPr>
            <a:r>
              <a:rPr lang="en-US" dirty="0"/>
              <a:t>We are not used to having free time and having large amounts of it can make us uncomfortable and feeling like we are </a:t>
            </a:r>
            <a:r>
              <a:rPr lang="en-US" dirty="0" err="1"/>
              <a:t>unroductive</a:t>
            </a:r>
            <a:r>
              <a:rPr lang="en-US" dirty="0"/>
              <a:t>. So if we were to create more free time it would be an adjustment to figure out how to make that time valuable and stimulating. Yes, this would allow people to focus on more creative things, such as projects and hobbies or family, but people would have to take that initiative by themselves. But this does create more opportunity for greater community engagement, where people have more time to give back or form relationships with others.,</a:t>
            </a:r>
          </a:p>
          <a:p>
            <a:pPr marL="228600" indent="-228600">
              <a:buAutoNum type="arabicPeriod"/>
            </a:pPr>
            <a:endParaRPr lang="en-US" dirty="0"/>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Automated tasks will force us to reconsider not just how much we work,  but also how we find meaning in it. People who work jobs that do not require a lot of skills and do involve very repetitive tasks, such as cashiers or receptionists, if eliminated will be a challenge for those people to find work that is meaningful or accessible to them, and I think we could see this a lot with people from varying educational levels. But again, this is something that has happened before in history, for example if you look at milk men with the creation of refrigerators, and really its just part of the cycle of an advancing society.</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46</a:t>
            </a:fld>
            <a:endParaRPr lang="en-US"/>
          </a:p>
        </p:txBody>
      </p:sp>
    </p:spTree>
    <p:extLst>
      <p:ext uri="{BB962C8B-B14F-4D97-AF65-F5344CB8AC3E}">
        <p14:creationId xmlns:p14="http://schemas.microsoft.com/office/powerpoint/2010/main" val="4050471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conclusion, we are human first and a lot of times we forget that and we don’t prioritize our health and satisfaction. </a:t>
            </a:r>
            <a:r>
              <a:rPr lang="en-US" sz="1200" dirty="0"/>
              <a:t>Increasing the involvement of AI in the workplace makes the workplace more human by ultimately improving employee satisfaction.</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47</a:t>
            </a:fld>
            <a:endParaRPr lang="en-US"/>
          </a:p>
        </p:txBody>
      </p:sp>
    </p:spTree>
    <p:extLst>
      <p:ext uri="{BB962C8B-B14F-4D97-AF65-F5344CB8AC3E}">
        <p14:creationId xmlns:p14="http://schemas.microsoft.com/office/powerpoint/2010/main" val="3214333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If there’s time and we didn’t get to it:</a:t>
            </a:r>
          </a:p>
          <a:p>
            <a:pPr eaLnBrk="1" hangingPunct="1"/>
            <a:endParaRPr lang="en-US" dirty="0">
              <a:latin typeface="Arial" charset="0"/>
              <a:ea typeface="ＭＳ Ｐゴシック" charset="-128"/>
              <a:cs typeface="ＭＳ Ｐゴシック"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Kickstarter Charter</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www.kickstarter.com</a:t>
            </a:r>
            <a:r>
              <a:rPr lang="en-US" b="0" dirty="0"/>
              <a:t>/</a:t>
            </a:r>
            <a:r>
              <a:rPr lang="en-US" b="0" dirty="0" err="1"/>
              <a:t>charter?ref</a:t>
            </a:r>
            <a:r>
              <a:rPr lang="en-US" b="0" dirty="0"/>
              <a:t>=</a:t>
            </a:r>
            <a:r>
              <a:rPr lang="en-US" b="0" dirty="0" err="1"/>
              <a:t>about_subnav</a:t>
            </a:r>
            <a:endParaRPr lang="en-US" b="0" dirty="0"/>
          </a:p>
          <a:p>
            <a:pPr eaLnBrk="1" hangingPunct="1"/>
            <a:endParaRPr lang="en-US" dirty="0">
              <a:latin typeface="Arial" charset="0"/>
              <a:ea typeface="ＭＳ Ｐゴシック" charset="-128"/>
              <a:cs typeface="ＭＳ Ｐゴシック" charset="-128"/>
            </a:endParaRPr>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endParaRPr lang="en-US" dirty="0"/>
          </a:p>
          <a:p>
            <a:r>
              <a:rPr lang="en-US" b="1" dirty="0"/>
              <a:t>These 3D printed homes can be constructed for $4,000 (3:00 – 2018-04-02)</a:t>
            </a:r>
          </a:p>
          <a:p>
            <a:r>
              <a:rPr lang="en-US" dirty="0"/>
              <a:t>http://</a:t>
            </a:r>
            <a:r>
              <a:rPr lang="en-US" dirty="0" err="1"/>
              <a:t>www.businessinsider.com</a:t>
            </a:r>
            <a:r>
              <a:rPr lang="en-US" dirty="0"/>
              <a:t>/3d-printed-homes-constructed-icon-new-story-tech-charity-4000-dollars-2018-3</a:t>
            </a:r>
          </a:p>
          <a:p>
            <a:r>
              <a:rPr lang="en-US" dirty="0"/>
              <a:t>https://</a:t>
            </a:r>
            <a:r>
              <a:rPr lang="en-US" dirty="0" err="1"/>
              <a:t>www.youtube.com</a:t>
            </a:r>
            <a:r>
              <a:rPr lang="en-US" dirty="0"/>
              <a:t>/</a:t>
            </a:r>
            <a:r>
              <a:rPr lang="en-US" dirty="0" err="1"/>
              <a:t>watch?v</a:t>
            </a:r>
            <a:r>
              <a:rPr lang="en-US" dirty="0"/>
              <a:t>=SvM7jFZGAec (1:28)</a:t>
            </a:r>
          </a:p>
          <a:p>
            <a:r>
              <a:rPr lang="en-US" dirty="0"/>
              <a:t>Last access 2018-04-22</a:t>
            </a:r>
          </a:p>
          <a:p>
            <a:endParaRPr lang="en-US" dirty="0"/>
          </a:p>
          <a:p>
            <a:r>
              <a:rPr lang="en-US" dirty="0"/>
              <a:t>Look at:</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BBC Intelligent Machines</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a:t>
            </a:r>
            <a:r>
              <a:rPr lang="en-US" b="0" dirty="0" err="1"/>
              <a:t>www.bbc.com</a:t>
            </a:r>
            <a:r>
              <a:rPr lang="en-US" b="0" dirty="0"/>
              <a:t>/news/technology-33978561</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BBC Likelihood of robot taking your job</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a:t>
            </a:r>
            <a:r>
              <a:rPr lang="en-US" b="0" dirty="0" err="1"/>
              <a:t>www.bbc.com</a:t>
            </a:r>
            <a:r>
              <a:rPr lang="en-US" b="0" dirty="0"/>
              <a:t>/news/technology-34066941</a:t>
            </a:r>
          </a:p>
          <a:p>
            <a:pPr eaLnBrk="1" hangingPunct="1"/>
            <a:endParaRPr lang="en-US" dirty="0">
              <a:latin typeface="Arial" charset="0"/>
              <a:ea typeface="ＭＳ Ｐゴシック" charset="-128"/>
              <a:cs typeface="ＭＳ Ｐゴシック" charset="-128"/>
            </a:endParaRP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49</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Full circle.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CRISPR: Clustered Regularly Interspaced Short Palindromic Repeats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Allows permanent modification of genes within organisms.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Published </a:t>
            </a:r>
            <a:r>
              <a:rPr lang="en-US" dirty="0"/>
              <a:t>2017-04-12 according to https://</a:t>
            </a:r>
            <a:r>
              <a:rPr lang="en-US" dirty="0" err="1"/>
              <a:t>www.explainxkcd.com</a:t>
            </a:r>
            <a:r>
              <a:rPr lang="en-US" dirty="0"/>
              <a:t>/wiki/</a:t>
            </a:r>
            <a:r>
              <a:rPr lang="en-US" dirty="0" err="1"/>
              <a:t>index.php</a:t>
            </a:r>
            <a:r>
              <a:rPr lang="en-US" dirty="0"/>
              <a:t>/</a:t>
            </a:r>
            <a:r>
              <a:rPr lang="en-US" dirty="0" err="1"/>
              <a:t>List_of_all_comics</a:t>
            </a:r>
            <a:r>
              <a:rPr lang="en-US" dirty="0"/>
              <a:t>_(1501-2000) </a:t>
            </a: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a:t>Kickstarter</a:t>
            </a:r>
            <a:r>
              <a:rPr lang="en-US" b="1" dirty="0"/>
              <a:t> Charter</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www.kickstarter.com</a:t>
            </a:r>
            <a:r>
              <a:rPr lang="en-US" b="0" dirty="0"/>
              <a:t>/</a:t>
            </a:r>
            <a:r>
              <a:rPr lang="en-US" b="0" dirty="0" err="1"/>
              <a:t>charter?ref</a:t>
            </a:r>
            <a:r>
              <a:rPr lang="en-US" b="0" dirty="0"/>
              <a:t>=</a:t>
            </a:r>
            <a:r>
              <a:rPr lang="en-US" b="0" dirty="0" err="1"/>
              <a:t>about_subnav</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Full circle.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CRISPR: Clustered Regularly Interspaced Short Palindromic Repeats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Allows permanent modification of genes within organisms.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Published </a:t>
            </a:r>
            <a:r>
              <a:rPr lang="en-US" dirty="0"/>
              <a:t>2017-04-12 according to https://</a:t>
            </a:r>
            <a:r>
              <a:rPr lang="en-US" dirty="0" err="1"/>
              <a:t>www.explainxkcd.com</a:t>
            </a:r>
            <a:r>
              <a:rPr lang="en-US" dirty="0"/>
              <a:t>/wiki/</a:t>
            </a:r>
            <a:r>
              <a:rPr lang="en-US" dirty="0" err="1"/>
              <a:t>index.php</a:t>
            </a:r>
            <a:r>
              <a:rPr lang="en-US" dirty="0"/>
              <a:t>/</a:t>
            </a:r>
            <a:r>
              <a:rPr lang="en-US" dirty="0" err="1"/>
              <a:t>List_of_all_comics</a:t>
            </a:r>
            <a:r>
              <a:rPr lang="en-US" dirty="0"/>
              <a:t>_(1501-2000) </a:t>
            </a: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a:t>Kickstarter</a:t>
            </a:r>
            <a:r>
              <a:rPr lang="en-US" b="1" dirty="0"/>
              <a:t> Charter</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www.kickstarter.com</a:t>
            </a:r>
            <a:r>
              <a:rPr lang="en-US" b="0" dirty="0"/>
              <a:t>/</a:t>
            </a:r>
            <a:r>
              <a:rPr lang="en-US" b="0" dirty="0" err="1"/>
              <a:t>charter?ref</a:t>
            </a:r>
            <a:r>
              <a:rPr lang="en-US" b="0" dirty="0"/>
              <a:t>=</a:t>
            </a:r>
            <a:r>
              <a:rPr lang="en-US" b="0" dirty="0" err="1"/>
              <a:t>about_subnav</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1663960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Poll class:</a:t>
            </a:r>
          </a:p>
          <a:p>
            <a:r>
              <a:rPr lang="en-US" sz="1200" kern="1200" dirty="0">
                <a:solidFill>
                  <a:schemeClr val="tx1"/>
                </a:solidFill>
                <a:latin typeface="+mn-lt"/>
                <a:ea typeface="+mn-ea"/>
                <a:cs typeface="+mn-cs"/>
              </a:rPr>
              <a:t>Expected salary range upon graduation? Min, Max? Put on board.</a:t>
            </a:r>
          </a:p>
          <a:p>
            <a:r>
              <a:rPr lang="en-US" sz="1200" kern="1200" dirty="0">
                <a:solidFill>
                  <a:schemeClr val="tx1"/>
                </a:solidFill>
                <a:latin typeface="+mn-lt"/>
                <a:ea typeface="+mn-ea"/>
                <a:cs typeface="+mn-cs"/>
              </a:rPr>
              <a:t>Assume</a:t>
            </a:r>
            <a:r>
              <a:rPr lang="en-US" sz="1200" kern="1200" baseline="0" dirty="0">
                <a:solidFill>
                  <a:schemeClr val="tx1"/>
                </a:solidFill>
                <a:latin typeface="+mn-lt"/>
                <a:ea typeface="+mn-ea"/>
                <a:cs typeface="+mn-cs"/>
              </a:rPr>
              <a:t> 40 hour work week.</a:t>
            </a:r>
          </a:p>
          <a:p>
            <a:r>
              <a:rPr lang="en-US" sz="1200" kern="1200" baseline="0" dirty="0">
                <a:solidFill>
                  <a:schemeClr val="tx1"/>
                </a:solidFill>
                <a:latin typeface="+mn-lt"/>
                <a:ea typeface="+mn-ea"/>
                <a:cs typeface="+mn-cs"/>
              </a:rPr>
              <a:t>How many people would work:</a:t>
            </a:r>
          </a:p>
          <a:p>
            <a:r>
              <a:rPr lang="en-US" sz="1200" kern="1200" baseline="0" dirty="0">
                <a:solidFill>
                  <a:schemeClr val="tx1"/>
                </a:solidFill>
                <a:latin typeface="+mn-lt"/>
                <a:ea typeface="+mn-ea"/>
                <a:cs typeface="+mn-cs"/>
              </a:rPr>
              <a:t>32 hours for 0.8 * Max? Put on board.</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24 hours for 0.6 * Max? Put on board.</a:t>
            </a:r>
          </a:p>
          <a:p>
            <a:r>
              <a:rPr lang="is-IS" sz="1200" kern="1200" dirty="0">
                <a:solidFill>
                  <a:schemeClr val="tx1"/>
                </a:solidFill>
                <a:latin typeface="+mn-lt"/>
                <a:ea typeface="+mn-ea"/>
                <a:cs typeface="+mn-cs"/>
              </a:rPr>
              <a:t>…continue until Min is reached.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split into groups of 4-5 for this.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Fill time with Work Discussion on Course Web Site</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3504621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Review</a:t>
            </a:r>
            <a:r>
              <a:rPr lang="en-US" baseline="0" dirty="0">
                <a:latin typeface="Arial" charset="0"/>
                <a:ea typeface="ＭＳ Ｐゴシック" charset="-128"/>
                <a:cs typeface="ＭＳ Ｐゴシック" charset="-128"/>
              </a:rPr>
              <a:t> Group Assignment Details.</a:t>
            </a:r>
          </a:p>
          <a:p>
            <a:pPr eaLnBrk="1" hangingPunct="1"/>
            <a:r>
              <a:rPr lang="en-US" baseline="0" dirty="0">
                <a:latin typeface="Arial" charset="0"/>
                <a:ea typeface="ＭＳ Ｐゴシック" charset="-128"/>
                <a:cs typeface="ＭＳ Ｐゴシック" charset="-128"/>
              </a:rPr>
              <a:t>Or first </a:t>
            </a:r>
            <a:r>
              <a:rPr lang="en-US" dirty="0"/>
              <a:t>watch video: depends on student presentations, no thunder stealing.</a:t>
            </a:r>
          </a:p>
          <a:p>
            <a:endParaRPr lang="en-US" dirty="0"/>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endParaRPr lang="en-US" dirty="0"/>
          </a:p>
          <a:p>
            <a:r>
              <a:rPr lang="en-US" b="1" dirty="0"/>
              <a:t>These 3D printed homes can be constructed for $4,000 (3:00 – 2018-04-02)</a:t>
            </a:r>
          </a:p>
          <a:p>
            <a:r>
              <a:rPr lang="en-US" dirty="0"/>
              <a:t>http://</a:t>
            </a:r>
            <a:r>
              <a:rPr lang="en-US" dirty="0" err="1"/>
              <a:t>www.businessinsider.com</a:t>
            </a:r>
            <a:r>
              <a:rPr lang="en-US" dirty="0"/>
              <a:t>/3d-printed-homes-constructed-icon-new-story-tech-charity-4000-dollars-2018-3</a:t>
            </a:r>
          </a:p>
          <a:p>
            <a:r>
              <a:rPr lang="en-US" dirty="0"/>
              <a:t>https://</a:t>
            </a:r>
            <a:r>
              <a:rPr lang="en-US" dirty="0" err="1"/>
              <a:t>www.youtube.com</a:t>
            </a:r>
            <a:r>
              <a:rPr lang="en-US" dirty="0"/>
              <a:t>/</a:t>
            </a:r>
            <a:r>
              <a:rPr lang="en-US" dirty="0" err="1"/>
              <a:t>watch?v</a:t>
            </a:r>
            <a:r>
              <a:rPr lang="en-US" dirty="0"/>
              <a:t>=SvM7jFZGAec (1:28)</a:t>
            </a:r>
          </a:p>
          <a:p>
            <a:r>
              <a:rPr lang="en-US" dirty="0"/>
              <a:t>Last access 2018-04-22</a:t>
            </a:r>
          </a:p>
          <a:p>
            <a:endParaRPr lang="en-US" dirty="0"/>
          </a:p>
          <a:p>
            <a:r>
              <a:rPr lang="en-US" dirty="0"/>
              <a:t>Look at:</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BBC Intelligent Machines</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a:t>
            </a:r>
            <a:r>
              <a:rPr lang="en-US" b="0" dirty="0" err="1"/>
              <a:t>www.bbc.com</a:t>
            </a:r>
            <a:r>
              <a:rPr lang="en-US" b="0" dirty="0"/>
              <a:t>/news/technology-33978561</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BBC Likelihood of robot taking your job</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a:t>
            </a:r>
            <a:r>
              <a:rPr lang="en-US" b="0" dirty="0" err="1"/>
              <a:t>www.bbc.com</a:t>
            </a:r>
            <a:r>
              <a:rPr lang="en-US" b="0" dirty="0"/>
              <a:t>/news/technology-34066941</a:t>
            </a:r>
          </a:p>
          <a:p>
            <a:pPr eaLnBrk="1" hangingPunct="1"/>
            <a:endParaRPr lang="en-US" baseline="0"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42452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2020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2020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2020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2020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2020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2020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uc6f_2nPSX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hyperlink" Target="https://www.washingtonpost.com/business/technology/the-effect-of-net-neutrality-rules-on-consumers/2014/04/24/59c90556-cbda-11e3-95f7-7ecdde72d2ea_story.html" TargetMode="External"/><Relationship Id="rId3" Type="http://schemas.openxmlformats.org/officeDocument/2006/relationships/hyperlink" Target="https://transition.fcc.gov/Reports/1934new.pdf" TargetMode="External"/><Relationship Id="rId7" Type="http://schemas.openxmlformats.org/officeDocument/2006/relationships/hyperlink" Target="https://transition.fcc.gov/Daily_Releases/Daily_Business/2017/db1122/DOC-347927A1.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docs.fcc.gov/public/attachments/FCC-15-24A1_Rcd.pdf" TargetMode="External"/><Relationship Id="rId11" Type="http://schemas.openxmlformats.org/officeDocument/2006/relationships/hyperlink" Target="https://ssrn.com/abstract=2982436" TargetMode="External"/><Relationship Id="rId5" Type="http://schemas.openxmlformats.org/officeDocument/2006/relationships/hyperlink" Target="https://docs.fcc.gov/public/attachments/FCC-10-201A1.pdf" TargetMode="External"/><Relationship Id="rId10" Type="http://schemas.openxmlformats.org/officeDocument/2006/relationships/hyperlink" Target="https://www.freepress.net/our-response/expert-analysis/explainers/net-neutrality-violations-brief-history" TargetMode="External"/><Relationship Id="rId4" Type="http://schemas.openxmlformats.org/officeDocument/2006/relationships/hyperlink" Target="https://transition.fcc.gov/Reports/tcom1996.pdf" TargetMode="External"/><Relationship Id="rId9" Type="http://schemas.openxmlformats.org/officeDocument/2006/relationships/hyperlink" Target="https://www.politifact.com/factchecks/2018/sep/07/fight-future/could-net-neutrality-have-shielded-california-fir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usgo.or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www.nature.com/news/google-ai-algorithm-masters-ancient-game-of-go-1.19234" TargetMode="External"/><Relationship Id="rId4" Type="http://schemas.openxmlformats.org/officeDocument/2006/relationships/hyperlink" Target="https://weiqi.qq.com/news/9435.html%EF%BC%8C"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universetoday.com/36302/atoms-in-the-universe/#:~:text=%E2%80%9Cthe%20known%20Universe%E2%80%9D" TargetMode="External"/><Relationship Id="rId7" Type="http://schemas.openxmlformats.org/officeDocument/2006/relationships/hyperlink" Target="https://www.nature.com/articles/nature24270#citea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nature.com/articles/nature16961" TargetMode="External"/><Relationship Id="rId5" Type="http://schemas.openxmlformats.org/officeDocument/2006/relationships/hyperlink" Target="https://sports.qq.com/a/20170719/052498.htm" TargetMode="External"/><Relationship Id="rId4" Type="http://schemas.openxmlformats.org/officeDocument/2006/relationships/hyperlink" Target="https://linguistlist.org/issues/30/30-474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9.sv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1.sv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TUmyygCMMGA&amp;t=1s" TargetMode="External"/><Relationship Id="rId7" Type="http://schemas.openxmlformats.org/officeDocument/2006/relationships/hyperlink" Target="https://www.workmarket.com/press/workmarket-2020-insight-report-what-artificial-intelligence-automation-mean-for-work" TargetMode="External"/><Relationship Id="rId2" Type="http://schemas.openxmlformats.org/officeDocument/2006/relationships/hyperlink" Target="https://www.oxfordmartin.ox.ac.uk/downloads/academic/The_Future_of_Employment.pdf" TargetMode="External"/><Relationship Id="rId1" Type="http://schemas.openxmlformats.org/officeDocument/2006/relationships/slideLayout" Target="../slideLayouts/slideLayout2.xml"/><Relationship Id="rId6" Type="http://schemas.openxmlformats.org/officeDocument/2006/relationships/hyperlink" Target="http://dx.doi.org/10.2139/ssrn.3470734" TargetMode="External"/><Relationship Id="rId5" Type="http://schemas.openxmlformats.org/officeDocument/2006/relationships/hyperlink" Target="https://www.delltechnologies.com/resources/en-gb/asset/white-papers/solutions/2271-DELL-Connected-CIO-Talks-AI-23Jan2019.pdf?dgc=SM&amp;lid=spr2481815766&amp;linkId=70647865" TargetMode="External"/><Relationship Id="rId4" Type="http://schemas.openxmlformats.org/officeDocument/2006/relationships/hyperlink" Target="https://siepr.stanford.edu/system/files/Artificial%20Intelligence%20and%20the%20Modern%20Productivity%20Paradox-%20A%20Clash%20of%20Expectations%20and%20Statistics.pdf"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youtube.com/watch?v=SvM7jFZGAec" TargetMode="External"/><Relationship Id="rId4" Type="http://schemas.openxmlformats.org/officeDocument/2006/relationships/hyperlink" Target="http://www.youtube.com/watch?v=7Pq-S557XQ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11</a:t>
            </a:r>
            <a:br>
              <a:rPr lang="en-US" dirty="0"/>
            </a:br>
            <a:r>
              <a:rPr lang="en-US" dirty="0"/>
              <a:t>Work</a:t>
            </a:r>
          </a:p>
        </p:txBody>
      </p:sp>
      <p:sp>
        <p:nvSpPr>
          <p:cNvPr id="4" name="Action Button: Movie 3">
            <a:hlinkClick r:id="rId3" highlightClick="1"/>
            <a:extLst>
              <a:ext uri="{FF2B5EF4-FFF2-40B4-BE49-F238E27FC236}">
                <a16:creationId xmlns:a16="http://schemas.microsoft.com/office/drawing/2014/main" id="{26EFFA09-C1CD-474C-AB3F-4DE0BC2E10E8}"/>
              </a:ext>
            </a:extLst>
          </p:cNvPr>
          <p:cNvSpPr/>
          <p:nvPr/>
        </p:nvSpPr>
        <p:spPr>
          <a:xfrm>
            <a:off x="4374037" y="4705352"/>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70219"/>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2020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10</a:t>
            </a:fld>
            <a:endParaRPr lang="en-US"/>
          </a:p>
        </p:txBody>
      </p:sp>
      <p:pic>
        <p:nvPicPr>
          <p:cNvPr id="1026" name="Picture 2" descr="The General Problem">
            <a:extLst>
              <a:ext uri="{FF2B5EF4-FFF2-40B4-BE49-F238E27FC236}">
                <a16:creationId xmlns:a16="http://schemas.microsoft.com/office/drawing/2014/main" id="{AF0E0CF8-E7B2-424B-B702-7F4546458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075" y="2539573"/>
            <a:ext cx="5876925" cy="24576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F52048C-D72F-F74A-8483-7AF31DB72295}"/>
              </a:ext>
            </a:extLst>
          </p:cNvPr>
          <p:cNvSpPr txBox="1"/>
          <p:nvPr/>
        </p:nvSpPr>
        <p:spPr>
          <a:xfrm rot="5400000">
            <a:off x="1886394" y="3564336"/>
            <a:ext cx="433965" cy="2427139"/>
          </a:xfrm>
          <a:prstGeom prst="rect">
            <a:avLst/>
          </a:prstGeom>
          <a:noFill/>
        </p:spPr>
        <p:txBody>
          <a:bodyPr vert="vert270" wrap="none" rtlCol="0">
            <a:spAutoFit/>
          </a:bodyPr>
          <a:lstStyle/>
          <a:p>
            <a:pPr>
              <a:lnSpc>
                <a:spcPct val="90000"/>
              </a:lnSpc>
            </a:pPr>
            <a:r>
              <a:rPr lang="en-US" dirty="0"/>
              <a:t>https://</a:t>
            </a:r>
            <a:r>
              <a:rPr lang="en-US" dirty="0" err="1"/>
              <a:t>xkcd.com</a:t>
            </a:r>
            <a:r>
              <a:rPr lang="en-US" dirty="0"/>
              <a:t>/974/</a:t>
            </a:r>
          </a:p>
        </p:txBody>
      </p:sp>
    </p:spTree>
    <p:extLst>
      <p:ext uri="{BB962C8B-B14F-4D97-AF65-F5344CB8AC3E}">
        <p14:creationId xmlns:p14="http://schemas.microsoft.com/office/powerpoint/2010/main" val="34799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Net Neutrality And You</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Brett Foster</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11</a:t>
            </a:fld>
            <a:endParaRPr lang="en-US"/>
          </a:p>
        </p:txBody>
      </p:sp>
    </p:spTree>
    <p:extLst>
      <p:ext uri="{BB962C8B-B14F-4D97-AF65-F5344CB8AC3E}">
        <p14:creationId xmlns:p14="http://schemas.microsoft.com/office/powerpoint/2010/main" val="1789709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Brief Overview</a:t>
            </a:r>
          </a:p>
        </p:txBody>
      </p:sp>
      <p:sp>
        <p:nvSpPr>
          <p:cNvPr id="3" name="Content Placeholder 2"/>
          <p:cNvSpPr>
            <a:spLocks noGrp="1"/>
          </p:cNvSpPr>
          <p:nvPr>
            <p:ph sz="half" idx="1"/>
          </p:nvPr>
        </p:nvSpPr>
        <p:spPr/>
        <p:txBody>
          <a:bodyPr>
            <a:normAutofit fontScale="85000" lnSpcReduction="10000"/>
          </a:bodyPr>
          <a:lstStyle/>
          <a:p>
            <a:r>
              <a:rPr lang="en-US" dirty="0"/>
              <a:t>What is Net Neutrality?</a:t>
            </a:r>
          </a:p>
          <a:p>
            <a:pPr lvl="1"/>
            <a:r>
              <a:rPr lang="en-US" dirty="0"/>
              <a:t>No blocking, throttling, or paid prioritization</a:t>
            </a:r>
          </a:p>
          <a:p>
            <a:r>
              <a:rPr lang="en-US" dirty="0"/>
              <a:t>Communications Act of 1934 [1]</a:t>
            </a:r>
          </a:p>
          <a:p>
            <a:pPr lvl="1"/>
            <a:r>
              <a:rPr lang="en-US" dirty="0"/>
              <a:t>Title I vs Title II</a:t>
            </a:r>
          </a:p>
          <a:p>
            <a:r>
              <a:rPr lang="en-US" dirty="0"/>
              <a:t>Telecommunications Act of 1996 [2]</a:t>
            </a:r>
          </a:p>
          <a:p>
            <a:pPr lvl="1"/>
            <a:r>
              <a:rPr lang="en-US" dirty="0"/>
              <a:t>ISPs classified as Title I</a:t>
            </a:r>
          </a:p>
          <a:p>
            <a:r>
              <a:rPr lang="en-US" dirty="0"/>
              <a:t>Open Internet Order of 2010 [3]</a:t>
            </a:r>
          </a:p>
          <a:p>
            <a:pPr lvl="1"/>
            <a:r>
              <a:rPr lang="en-US" dirty="0"/>
              <a:t>Transparency, no blocking, no discrimination</a:t>
            </a:r>
          </a:p>
          <a:p>
            <a:r>
              <a:rPr lang="en-US" dirty="0"/>
              <a:t>Title II Order in 2015 [6]</a:t>
            </a:r>
          </a:p>
          <a:p>
            <a:pPr lvl="1"/>
            <a:r>
              <a:rPr lang="en-US" dirty="0"/>
              <a:t>ISPs reclassified as Title II</a:t>
            </a:r>
          </a:p>
          <a:p>
            <a:r>
              <a:rPr lang="en-US" dirty="0"/>
              <a:t>Title II Repeal in 2017 [5]</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Brett Foster</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Image source: https://webwewant.org/wp-content/uploads/2017/07/Graphic-WhatIsNetNeutrality.png</a:t>
            </a:r>
          </a:p>
        </p:txBody>
      </p:sp>
      <p:pic>
        <p:nvPicPr>
          <p:cNvPr id="10" name="Picture 9" descr="A picture containing graphical user interface&#10;&#10;Description automatically generated">
            <a:extLst>
              <a:ext uri="{FF2B5EF4-FFF2-40B4-BE49-F238E27FC236}">
                <a16:creationId xmlns:a16="http://schemas.microsoft.com/office/drawing/2014/main" id="{FAE70AC6-D94E-4FD1-B073-FE7C04EA1BD4}"/>
              </a:ext>
            </a:extLst>
          </p:cNvPr>
          <p:cNvPicPr>
            <a:picLocks noChangeAspect="1"/>
          </p:cNvPicPr>
          <p:nvPr/>
        </p:nvPicPr>
        <p:blipFill>
          <a:blip r:embed="rId3"/>
          <a:stretch>
            <a:fillRect/>
          </a:stretch>
        </p:blipFill>
        <p:spPr>
          <a:xfrm>
            <a:off x="4724400" y="1546669"/>
            <a:ext cx="3737548" cy="2876682"/>
          </a:xfrm>
          <a:prstGeom prst="rect">
            <a:avLst/>
          </a:prstGeom>
        </p:spPr>
      </p:pic>
    </p:spTree>
    <p:extLst>
      <p:ext uri="{BB962C8B-B14F-4D97-AF65-F5344CB8AC3E}">
        <p14:creationId xmlns:p14="http://schemas.microsoft.com/office/powerpoint/2010/main" val="28341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 of Net Neutrality</a:t>
            </a:r>
          </a:p>
        </p:txBody>
      </p:sp>
      <p:sp>
        <p:nvSpPr>
          <p:cNvPr id="3" name="Content Placeholder 2"/>
          <p:cNvSpPr>
            <a:spLocks noGrp="1"/>
          </p:cNvSpPr>
          <p:nvPr>
            <p:ph sz="half" idx="1"/>
          </p:nvPr>
        </p:nvSpPr>
        <p:spPr/>
        <p:txBody>
          <a:bodyPr>
            <a:normAutofit/>
          </a:bodyPr>
          <a:lstStyle/>
          <a:p>
            <a:r>
              <a:rPr lang="en-US" dirty="0"/>
              <a:t>Treat internet as a public utility</a:t>
            </a:r>
          </a:p>
          <a:p>
            <a:pPr lvl="1"/>
            <a:r>
              <a:rPr lang="en-US" dirty="0"/>
              <a:t>ISPs don’t get to choose what you do with your bandwidth [1, 2, 3, 4]</a:t>
            </a:r>
          </a:p>
          <a:p>
            <a:r>
              <a:rPr lang="en-US" dirty="0"/>
              <a:t>Small startups and large companies are treated equally [6]</a:t>
            </a:r>
          </a:p>
          <a:p>
            <a:pPr lvl="1"/>
            <a:r>
              <a:rPr lang="en-US" dirty="0"/>
              <a:t>Encourages competition, free market</a:t>
            </a:r>
          </a:p>
          <a:p>
            <a:r>
              <a:rPr lang="en-US" dirty="0"/>
              <a:t>Large online services (e.g. Netflix) won’t need to pay more for necessary speeds [6]</a:t>
            </a:r>
          </a:p>
          <a:p>
            <a:pPr lvl="1"/>
            <a:r>
              <a:rPr lang="en-US" dirty="0"/>
              <a:t>Increased costs would be passed on to consumers [6]</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Brett Foster</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Image Source: https://occupy.com/article/next-stage-net-neutrality-conflict-begins</a:t>
            </a:r>
          </a:p>
        </p:txBody>
      </p:sp>
      <p:pic>
        <p:nvPicPr>
          <p:cNvPr id="16" name="Picture 15">
            <a:extLst>
              <a:ext uri="{FF2B5EF4-FFF2-40B4-BE49-F238E27FC236}">
                <a16:creationId xmlns:a16="http://schemas.microsoft.com/office/drawing/2014/main" id="{4A108B38-C07A-4B91-8725-DA7901FDAC62}"/>
              </a:ext>
            </a:extLst>
          </p:cNvPr>
          <p:cNvPicPr>
            <a:picLocks noChangeAspect="1"/>
          </p:cNvPicPr>
          <p:nvPr/>
        </p:nvPicPr>
        <p:blipFill>
          <a:blip r:embed="rId3"/>
          <a:stretch>
            <a:fillRect/>
          </a:stretch>
        </p:blipFill>
        <p:spPr>
          <a:xfrm>
            <a:off x="4724400" y="1420239"/>
            <a:ext cx="3733800" cy="3217424"/>
          </a:xfrm>
          <a:prstGeom prst="rect">
            <a:avLst/>
          </a:prstGeom>
        </p:spPr>
      </p:pic>
    </p:spTree>
    <p:extLst>
      <p:ext uri="{BB962C8B-B14F-4D97-AF65-F5344CB8AC3E}">
        <p14:creationId xmlns:p14="http://schemas.microsoft.com/office/powerpoint/2010/main" val="3086457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 OF Net Neutrality, Continued</a:t>
            </a:r>
          </a:p>
        </p:txBody>
      </p:sp>
      <p:sp>
        <p:nvSpPr>
          <p:cNvPr id="3" name="Content Placeholder 2"/>
          <p:cNvSpPr>
            <a:spLocks noGrp="1"/>
          </p:cNvSpPr>
          <p:nvPr>
            <p:ph sz="half" idx="1"/>
          </p:nvPr>
        </p:nvSpPr>
        <p:spPr/>
        <p:txBody>
          <a:bodyPr>
            <a:normAutofit lnSpcReduction="10000"/>
          </a:bodyPr>
          <a:lstStyle/>
          <a:p>
            <a:r>
              <a:rPr lang="en-US" dirty="0"/>
              <a:t>Important technologies can’t be throttled</a:t>
            </a:r>
          </a:p>
          <a:p>
            <a:pPr lvl="1"/>
            <a:r>
              <a:rPr lang="en-US" dirty="0"/>
              <a:t>Ex: California firefighters in 2018 [7]</a:t>
            </a:r>
          </a:p>
          <a:p>
            <a:r>
              <a:rPr lang="en-US" dirty="0"/>
              <a:t>ISPs can’t block competitors, privacy services (e.g. VPNs), etc.</a:t>
            </a:r>
          </a:p>
          <a:p>
            <a:pPr lvl="1"/>
            <a:r>
              <a:rPr lang="en-US" dirty="0"/>
              <a:t>Ex: Comcast throttled BitTorrent in 2007 [8]</a:t>
            </a:r>
          </a:p>
          <a:p>
            <a:pPr lvl="1"/>
            <a:r>
              <a:rPr lang="en-US" dirty="0"/>
              <a:t>Ex: Verizon blocking free alternatives to their smartphone tethering in 2012 [8]</a:t>
            </a:r>
          </a:p>
          <a:p>
            <a:pPr lvl="1"/>
            <a:r>
              <a:rPr lang="en-US" dirty="0"/>
              <a:t>AT&amp;T, Sprint, and Verizon blocked Google Wallet, which competed with their own mobile-payment service, from 2011-2013 [8]</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Brett Foster</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Image Source: https://www.websitetooltester.com/en/net-neutrality-complete-guide/</a:t>
            </a:r>
          </a:p>
        </p:txBody>
      </p:sp>
      <p:pic>
        <p:nvPicPr>
          <p:cNvPr id="10" name="Picture 9" descr="Graphical user interface&#10;&#10;Description automatically generated">
            <a:extLst>
              <a:ext uri="{FF2B5EF4-FFF2-40B4-BE49-F238E27FC236}">
                <a16:creationId xmlns:a16="http://schemas.microsoft.com/office/drawing/2014/main" id="{E90D10CF-9A16-41C2-8FFA-BBAB58126EE5}"/>
              </a:ext>
            </a:extLst>
          </p:cNvPr>
          <p:cNvPicPr>
            <a:picLocks noChangeAspect="1"/>
          </p:cNvPicPr>
          <p:nvPr/>
        </p:nvPicPr>
        <p:blipFill>
          <a:blip r:embed="rId3"/>
          <a:stretch>
            <a:fillRect/>
          </a:stretch>
        </p:blipFill>
        <p:spPr>
          <a:xfrm>
            <a:off x="5281534" y="1352551"/>
            <a:ext cx="2619531" cy="3347178"/>
          </a:xfrm>
          <a:prstGeom prst="rect">
            <a:avLst/>
          </a:prstGeom>
        </p:spPr>
      </p:pic>
    </p:spTree>
    <p:extLst>
      <p:ext uri="{BB962C8B-B14F-4D97-AF65-F5344CB8AC3E}">
        <p14:creationId xmlns:p14="http://schemas.microsoft.com/office/powerpoint/2010/main" val="2546448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 of Net Neutrality</a:t>
            </a:r>
          </a:p>
        </p:txBody>
      </p:sp>
      <p:sp>
        <p:nvSpPr>
          <p:cNvPr id="3" name="Content Placeholder 2"/>
          <p:cNvSpPr>
            <a:spLocks noGrp="1"/>
          </p:cNvSpPr>
          <p:nvPr>
            <p:ph sz="half" idx="1"/>
          </p:nvPr>
        </p:nvSpPr>
        <p:spPr/>
        <p:txBody>
          <a:bodyPr>
            <a:normAutofit fontScale="92500" lnSpcReduction="10000"/>
          </a:bodyPr>
          <a:lstStyle/>
          <a:p>
            <a:r>
              <a:rPr lang="en-US" dirty="0"/>
              <a:t>Not enough infrastructure to guarantee top speeds for all</a:t>
            </a:r>
          </a:p>
          <a:p>
            <a:pPr lvl="1"/>
            <a:r>
              <a:rPr lang="en-US" dirty="0"/>
              <a:t>Results in slower speeds for everyone</a:t>
            </a:r>
          </a:p>
          <a:p>
            <a:pPr lvl="1"/>
            <a:r>
              <a:rPr lang="en-US" dirty="0"/>
              <a:t>Some devices and services require high-speed bandwidth</a:t>
            </a:r>
          </a:p>
          <a:p>
            <a:pPr lvl="2"/>
            <a:r>
              <a:rPr lang="en-US" dirty="0"/>
              <a:t>Medical devices</a:t>
            </a:r>
          </a:p>
          <a:p>
            <a:pPr lvl="2"/>
            <a:r>
              <a:rPr lang="en-US" dirty="0"/>
              <a:t>Self-driving cars</a:t>
            </a:r>
          </a:p>
          <a:p>
            <a:r>
              <a:rPr lang="en-US" dirty="0"/>
              <a:t>Reduced investment in better infrastructure</a:t>
            </a:r>
          </a:p>
          <a:p>
            <a:pPr lvl="1"/>
            <a:r>
              <a:rPr lang="en-US" dirty="0"/>
              <a:t>Upgrades to better infrastructure would benefit competitors just as much</a:t>
            </a:r>
          </a:p>
          <a:p>
            <a:pPr lvl="1"/>
            <a:r>
              <a:rPr lang="en-US" dirty="0"/>
              <a:t>Ex: 2011-2015, telecommunications investment dropped 20-30% due to reclassification [9]</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Brett Foster</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Image Source: https://www.websitetooltester.com/en/net-neutrality-complete-guide/</a:t>
            </a:r>
          </a:p>
        </p:txBody>
      </p:sp>
      <p:pic>
        <p:nvPicPr>
          <p:cNvPr id="10" name="Picture 9" descr="Graphical user interface&#10;&#10;Description automatically generated">
            <a:extLst>
              <a:ext uri="{FF2B5EF4-FFF2-40B4-BE49-F238E27FC236}">
                <a16:creationId xmlns:a16="http://schemas.microsoft.com/office/drawing/2014/main" id="{6536C534-F9BD-4969-AFB7-3331F340B1E0}"/>
              </a:ext>
            </a:extLst>
          </p:cNvPr>
          <p:cNvPicPr>
            <a:picLocks noChangeAspect="1"/>
          </p:cNvPicPr>
          <p:nvPr/>
        </p:nvPicPr>
        <p:blipFill>
          <a:blip r:embed="rId3"/>
          <a:stretch>
            <a:fillRect/>
          </a:stretch>
        </p:blipFill>
        <p:spPr>
          <a:xfrm>
            <a:off x="5277787" y="1348596"/>
            <a:ext cx="2627026" cy="3356755"/>
          </a:xfrm>
          <a:prstGeom prst="rect">
            <a:avLst/>
          </a:prstGeom>
        </p:spPr>
      </p:pic>
    </p:spTree>
    <p:extLst>
      <p:ext uri="{BB962C8B-B14F-4D97-AF65-F5344CB8AC3E}">
        <p14:creationId xmlns:p14="http://schemas.microsoft.com/office/powerpoint/2010/main" val="2770203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47500" lnSpcReduction="20000"/>
          </a:bodyPr>
          <a:lstStyle/>
          <a:p>
            <a:pPr marL="0" indent="0">
              <a:buNone/>
            </a:pPr>
            <a:r>
              <a:rPr lang="en-US" dirty="0"/>
              <a:t>[1] Communications Act of 1934, </a:t>
            </a:r>
            <a:r>
              <a:rPr lang="en-US" dirty="0">
                <a:hlinkClick r:id="rId3"/>
              </a:rPr>
              <a:t>https://transition.fcc.gov/Reports/1934new.pdf</a:t>
            </a:r>
            <a:endParaRPr lang="en-US" dirty="0"/>
          </a:p>
          <a:p>
            <a:pPr marL="0" indent="0">
              <a:buNone/>
            </a:pPr>
            <a:r>
              <a:rPr lang="en-US" dirty="0"/>
              <a:t>[2] Telecommunications Act of 1996, Federal Communications Commission, </a:t>
            </a:r>
            <a:r>
              <a:rPr lang="en-US" dirty="0">
                <a:hlinkClick r:id="rId4"/>
              </a:rPr>
              <a:t>https://transition.fcc.gov/Reports/tcom1996.pdf</a:t>
            </a:r>
            <a:endParaRPr lang="en-US" dirty="0"/>
          </a:p>
          <a:p>
            <a:pPr marL="0" indent="0">
              <a:buNone/>
            </a:pPr>
            <a:r>
              <a:rPr lang="en-US" dirty="0"/>
              <a:t>[3] Preserving the Open Internet, Federal Communications </a:t>
            </a:r>
            <a:r>
              <a:rPr lang="en-US" dirty="0" err="1"/>
              <a:t>Commision</a:t>
            </a:r>
            <a:r>
              <a:rPr lang="en-US" dirty="0"/>
              <a:t>, </a:t>
            </a:r>
            <a:r>
              <a:rPr lang="en-US" dirty="0">
                <a:hlinkClick r:id="rId5"/>
              </a:rPr>
              <a:t>https://docs.fcc.gov/public/attachments/FCC-10-201A1.pdf</a:t>
            </a:r>
            <a:endParaRPr lang="en-US" dirty="0"/>
          </a:p>
          <a:p>
            <a:pPr marL="0" indent="0">
              <a:buNone/>
            </a:pPr>
            <a:r>
              <a:rPr lang="en-US" dirty="0"/>
              <a:t>[4] Protecting and Promoting the Open Internet, Federal Communications Commission, </a:t>
            </a:r>
            <a:r>
              <a:rPr lang="en-US" dirty="0">
                <a:hlinkClick r:id="rId6"/>
              </a:rPr>
              <a:t>https://docs.fcc.gov/public/attachments/FCC-15-24A1_Rcd.pdf</a:t>
            </a:r>
            <a:endParaRPr lang="en-US" dirty="0"/>
          </a:p>
          <a:p>
            <a:pPr marL="0" indent="0">
              <a:buNone/>
            </a:pPr>
            <a:r>
              <a:rPr lang="en-US" dirty="0"/>
              <a:t>[5] Restoring Internet Freedom, Federal Communications Commission, </a:t>
            </a:r>
            <a:r>
              <a:rPr lang="en-US" dirty="0">
                <a:hlinkClick r:id="rId7"/>
              </a:rPr>
              <a:t>https://transition.fcc.gov/Daily_Releases/Daily_Business/2017/db1122/DOC-347927A1.pdf</a:t>
            </a:r>
            <a:endParaRPr lang="en-US" dirty="0"/>
          </a:p>
          <a:p>
            <a:pPr marL="0" indent="0">
              <a:buNone/>
            </a:pPr>
            <a:r>
              <a:rPr lang="en-US" dirty="0"/>
              <a:t>[6] Kang, Cecilia, “The effect of net neutrality rules on consumers”, (Washington Post, April 24, 2014), </a:t>
            </a:r>
            <a:r>
              <a:rPr lang="en-US" dirty="0">
                <a:hlinkClick r:id="rId8"/>
              </a:rPr>
              <a:t>https://www.washingtonpost.com/business/technology/the-effect-of-net-neutrality-rules-on-consumers/2014/04/24/59c90556-cbda-11e3-95f7-7ecdde72d2ea_story.html</a:t>
            </a:r>
            <a:endParaRPr lang="en-US" dirty="0"/>
          </a:p>
          <a:p>
            <a:pPr marL="0" indent="0">
              <a:buNone/>
            </a:pPr>
            <a:r>
              <a:rPr lang="en-US" dirty="0"/>
              <a:t>[7] </a:t>
            </a:r>
            <a:r>
              <a:rPr lang="en-US" dirty="0" err="1"/>
              <a:t>Kruzel</a:t>
            </a:r>
            <a:r>
              <a:rPr lang="en-US" dirty="0"/>
              <a:t>, John, “Could net neutrality have shielded California firefighters from throttling”, (PolitiFact, September 7, 2018), </a:t>
            </a:r>
            <a:r>
              <a:rPr lang="en-US" dirty="0">
                <a:hlinkClick r:id="rId9"/>
              </a:rPr>
              <a:t>https://www.politifact.com/factchecks/2018/sep/07/fight-future/could-net-neutrality-have-shielded-california-fire/</a:t>
            </a:r>
            <a:endParaRPr lang="en-US" dirty="0"/>
          </a:p>
          <a:p>
            <a:pPr marL="0" indent="0">
              <a:buNone/>
            </a:pPr>
            <a:r>
              <a:rPr lang="en-US" dirty="0"/>
              <a:t>[8] Karr, Timothy, “Net Neutrality Violations: A Brief History”, (Free Press, January 24, 2018), </a:t>
            </a:r>
            <a:r>
              <a:rPr lang="en-US" dirty="0">
                <a:hlinkClick r:id="rId10"/>
              </a:rPr>
              <a:t>https://www.freepress.net/our-response/expert-analysis/explainers/net-neutrality-violations-brief-history</a:t>
            </a:r>
            <a:endParaRPr lang="en-US" dirty="0"/>
          </a:p>
          <a:p>
            <a:pPr marL="0" indent="0">
              <a:buNone/>
            </a:pPr>
            <a:r>
              <a:rPr lang="en-US" dirty="0"/>
              <a:t>[9] Ford, George, “Net Neutrality, Reclassification and Investment: A Counterfactual Analysis”, (Perspectives, Phoenix Center for Advanced Legal &amp; Economic Public Policy Studies, April 25, 2017), </a:t>
            </a:r>
            <a:r>
              <a:rPr lang="en-US" dirty="0">
                <a:hlinkClick r:id="rId11"/>
              </a:rPr>
              <a:t>https://ssrn.com/abstract=2982436</a:t>
            </a:r>
            <a:endParaRPr lang="en-US" dirty="0"/>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16</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Brett Foster</a:t>
            </a:r>
          </a:p>
        </p:txBody>
      </p:sp>
    </p:spTree>
    <p:extLst>
      <p:ext uri="{BB962C8B-B14F-4D97-AF65-F5344CB8AC3E}">
        <p14:creationId xmlns:p14="http://schemas.microsoft.com/office/powerpoint/2010/main" val="1280263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Perception of Art</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Marcus Chalmers</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17</a:t>
            </a:fld>
            <a:endParaRPr lang="en-US"/>
          </a:p>
        </p:txBody>
      </p:sp>
    </p:spTree>
    <p:extLst>
      <p:ext uri="{BB962C8B-B14F-4D97-AF65-F5344CB8AC3E}">
        <p14:creationId xmlns:p14="http://schemas.microsoft.com/office/powerpoint/2010/main" val="4142086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we create art?</a:t>
            </a:r>
          </a:p>
        </p:txBody>
      </p:sp>
      <p:sp>
        <p:nvSpPr>
          <p:cNvPr id="3" name="Content Placeholder 2"/>
          <p:cNvSpPr>
            <a:spLocks noGrp="1"/>
          </p:cNvSpPr>
          <p:nvPr>
            <p:ph sz="half" idx="1"/>
          </p:nvPr>
        </p:nvSpPr>
        <p:spPr>
          <a:xfrm>
            <a:off x="685800" y="1557449"/>
            <a:ext cx="4049486" cy="2028602"/>
          </a:xfrm>
        </p:spPr>
        <p:txBody>
          <a:bodyPr/>
          <a:lstStyle/>
          <a:p>
            <a:r>
              <a:rPr lang="en-US" dirty="0"/>
              <a:t>Art is Expression [18]</a:t>
            </a:r>
          </a:p>
          <a:p>
            <a:pPr lvl="1"/>
            <a:r>
              <a:rPr lang="en-US" dirty="0"/>
              <a:t>The human experience</a:t>
            </a:r>
          </a:p>
          <a:p>
            <a:pPr lvl="1"/>
            <a:r>
              <a:rPr lang="en-US" dirty="0"/>
              <a:t>Emotional and intellectual stimulus </a:t>
            </a:r>
          </a:p>
          <a:p>
            <a:r>
              <a:rPr lang="en-US" dirty="0"/>
              <a:t>Art Benefits the Mind [10][16]</a:t>
            </a:r>
          </a:p>
          <a:p>
            <a:pPr lvl="1"/>
            <a:r>
              <a:rPr lang="en-US" dirty="0"/>
              <a:t>Positive attitudes</a:t>
            </a:r>
          </a:p>
          <a:p>
            <a:pPr lvl="1"/>
            <a:r>
              <a:rPr lang="en-US" dirty="0"/>
              <a:t>Evolutionarily drawn towards beauty </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Marcus Chalmers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[15]</a:t>
            </a:r>
          </a:p>
        </p:txBody>
      </p:sp>
      <p:pic>
        <p:nvPicPr>
          <p:cNvPr id="10" name="Picture 9">
            <a:extLst>
              <a:ext uri="{FF2B5EF4-FFF2-40B4-BE49-F238E27FC236}">
                <a16:creationId xmlns:a16="http://schemas.microsoft.com/office/drawing/2014/main" id="{50718201-4B02-4ED6-800E-9F29368FD254}"/>
              </a:ext>
            </a:extLst>
          </p:cNvPr>
          <p:cNvPicPr>
            <a:picLocks noChangeAspect="1"/>
          </p:cNvPicPr>
          <p:nvPr/>
        </p:nvPicPr>
        <p:blipFill rotWithShape="1">
          <a:blip r:embed="rId3"/>
          <a:srcRect l="1982" t="1755" r="1691" b="1205"/>
          <a:stretch/>
        </p:blipFill>
        <p:spPr>
          <a:xfrm>
            <a:off x="4798423" y="1053737"/>
            <a:ext cx="3596640" cy="3628098"/>
          </a:xfrm>
          <a:prstGeom prst="rect">
            <a:avLst/>
          </a:prstGeom>
        </p:spPr>
      </p:pic>
    </p:spTree>
    <p:extLst>
      <p:ext uri="{BB962C8B-B14F-4D97-AF65-F5344CB8AC3E}">
        <p14:creationId xmlns:p14="http://schemas.microsoft.com/office/powerpoint/2010/main" val="3883680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Digitized art history</a:t>
            </a:r>
          </a:p>
        </p:txBody>
      </p:sp>
      <p:sp>
        <p:nvSpPr>
          <p:cNvPr id="3" name="Content Placeholder 2"/>
          <p:cNvSpPr>
            <a:spLocks noGrp="1"/>
          </p:cNvSpPr>
          <p:nvPr>
            <p:ph sz="half" idx="1"/>
          </p:nvPr>
        </p:nvSpPr>
        <p:spPr/>
        <p:txBody>
          <a:bodyPr/>
          <a:lstStyle/>
          <a:p>
            <a:r>
              <a:rPr lang="en-US" dirty="0"/>
              <a:t>Turning Point in Art History[5]</a:t>
            </a:r>
          </a:p>
          <a:p>
            <a:r>
              <a:rPr lang="en-US" dirty="0"/>
              <a:t>Large Scale Digitization</a:t>
            </a:r>
          </a:p>
          <a:p>
            <a:pPr lvl="1"/>
            <a:r>
              <a:rPr lang="en-US" dirty="0"/>
              <a:t>Analog to Digital [9]</a:t>
            </a:r>
          </a:p>
          <a:p>
            <a:pPr lvl="1"/>
            <a:r>
              <a:rPr lang="en-US" dirty="0"/>
              <a:t>Machine learning [19]</a:t>
            </a:r>
          </a:p>
          <a:p>
            <a:r>
              <a:rPr lang="en-US" dirty="0"/>
              <a:t>New Technology in Restoration [6] [7][8][14]</a:t>
            </a:r>
          </a:p>
          <a:p>
            <a:pPr lvl="1"/>
            <a:r>
              <a:rPr lang="en-US" dirty="0"/>
              <a:t>XRF &amp; FORS</a:t>
            </a:r>
          </a:p>
          <a:p>
            <a:pPr lvl="1"/>
            <a:r>
              <a:rPr lang="en-US" dirty="0"/>
              <a:t>Macrophotography</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Marcus Chalmers</a:t>
            </a:r>
            <a:endParaRPr lang="en-US" sz="1400" dirty="0">
              <a:solidFill>
                <a:schemeClr val="tx1"/>
              </a:solidFill>
              <a:latin typeface="+mj-lt"/>
            </a:endParaRPr>
          </a:p>
        </p:txBody>
      </p:sp>
      <p:sp>
        <p:nvSpPr>
          <p:cNvPr id="8" name="TextBox 7"/>
          <p:cNvSpPr txBox="1"/>
          <p:nvPr/>
        </p:nvSpPr>
        <p:spPr>
          <a:xfrm>
            <a:off x="0" y="4726664"/>
            <a:ext cx="9143999" cy="276999"/>
          </a:xfrm>
          <a:prstGeom prst="rect">
            <a:avLst/>
          </a:prstGeom>
          <a:noFill/>
        </p:spPr>
        <p:txBody>
          <a:bodyPr wrap="square" rtlCol="0">
            <a:spAutoFit/>
          </a:bodyPr>
          <a:lstStyle/>
          <a:p>
            <a:pPr algn="r"/>
            <a:r>
              <a:rPr lang="en-US" sz="1200" dirty="0">
                <a:solidFill>
                  <a:schemeClr val="tx1"/>
                </a:solidFill>
              </a:rPr>
              <a:t>Fig. 1. [8]</a:t>
            </a:r>
          </a:p>
        </p:txBody>
      </p:sp>
      <p:pic>
        <p:nvPicPr>
          <p:cNvPr id="10" name="Picture 9">
            <a:extLst>
              <a:ext uri="{FF2B5EF4-FFF2-40B4-BE49-F238E27FC236}">
                <a16:creationId xmlns:a16="http://schemas.microsoft.com/office/drawing/2014/main" id="{1432A70B-7205-4009-8D61-66F68A661318}"/>
              </a:ext>
            </a:extLst>
          </p:cNvPr>
          <p:cNvPicPr>
            <a:picLocks noChangeAspect="1"/>
          </p:cNvPicPr>
          <p:nvPr/>
        </p:nvPicPr>
        <p:blipFill rotWithShape="1">
          <a:blip r:embed="rId3"/>
          <a:srcRect b="46667"/>
          <a:stretch/>
        </p:blipFill>
        <p:spPr>
          <a:xfrm>
            <a:off x="4591514" y="1084150"/>
            <a:ext cx="4046300" cy="2975199"/>
          </a:xfrm>
          <a:prstGeom prst="rect">
            <a:avLst/>
          </a:prstGeom>
        </p:spPr>
      </p:pic>
      <p:sp>
        <p:nvSpPr>
          <p:cNvPr id="17" name="TextBox 16">
            <a:extLst>
              <a:ext uri="{FF2B5EF4-FFF2-40B4-BE49-F238E27FC236}">
                <a16:creationId xmlns:a16="http://schemas.microsoft.com/office/drawing/2014/main" id="{F6201A91-BB82-4347-A723-43428386754C}"/>
              </a:ext>
            </a:extLst>
          </p:cNvPr>
          <p:cNvSpPr txBox="1"/>
          <p:nvPr/>
        </p:nvSpPr>
        <p:spPr>
          <a:xfrm>
            <a:off x="5056414" y="4131339"/>
            <a:ext cx="3581400" cy="584775"/>
          </a:xfrm>
          <a:prstGeom prst="rect">
            <a:avLst/>
          </a:prstGeom>
          <a:noFill/>
        </p:spPr>
        <p:txBody>
          <a:bodyPr wrap="square">
            <a:spAutoFit/>
          </a:bodyPr>
          <a:lstStyle/>
          <a:p>
            <a:r>
              <a:rPr lang="en-US" sz="1600" dirty="0"/>
              <a:t>A photograph of the XRF and FORS point measurement collection head.</a:t>
            </a:r>
          </a:p>
        </p:txBody>
      </p:sp>
    </p:spTree>
    <p:extLst>
      <p:ext uri="{BB962C8B-B14F-4D97-AF65-F5344CB8AC3E}">
        <p14:creationId xmlns:p14="http://schemas.microsoft.com/office/powerpoint/2010/main" val="83810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what works well Online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Sign in with First and Last Name</a:t>
            </a:r>
          </a:p>
          <a:p>
            <a:r>
              <a:rPr lang="en-US" dirty="0"/>
              <a:t>Stay muted unless you are going to speak</a:t>
            </a:r>
          </a:p>
          <a:p>
            <a:r>
              <a:rPr lang="en-US" dirty="0"/>
              <a:t>To speak use the raise your hand feature </a:t>
            </a:r>
          </a:p>
          <a:p>
            <a:r>
              <a:rPr lang="en-US" dirty="0"/>
              <a:t>To answer yes/no questions use the “yes” ”no” buttons</a:t>
            </a:r>
          </a:p>
          <a:p>
            <a:r>
              <a:rPr lang="en-US" dirty="0"/>
              <a:t>Turn your camera on</a:t>
            </a:r>
          </a:p>
          <a:p>
            <a:r>
              <a:rPr lang="en-US" dirty="0"/>
              <a:t>Wait until the end of student presentations to ask questions</a:t>
            </a:r>
          </a:p>
          <a:p>
            <a:pPr lvl="1"/>
            <a:r>
              <a:rPr lang="en-US" dirty="0"/>
              <a:t>Write them down so you don’t forget</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2020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2943979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art preservation</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Marcus Chalmers</a:t>
            </a:r>
            <a:endParaRPr lang="en-US" sz="1400" dirty="0">
              <a:solidFill>
                <a:schemeClr val="tx1"/>
              </a:solidFill>
              <a:latin typeface="+mj-lt"/>
            </a:endParaRPr>
          </a:p>
        </p:txBody>
      </p:sp>
      <p:pic>
        <p:nvPicPr>
          <p:cNvPr id="12" name="Picture 11">
            <a:extLst>
              <a:ext uri="{FF2B5EF4-FFF2-40B4-BE49-F238E27FC236}">
                <a16:creationId xmlns:a16="http://schemas.microsoft.com/office/drawing/2014/main" id="{2E770881-F21A-497C-B5AD-BA68290989B9}"/>
              </a:ext>
            </a:extLst>
          </p:cNvPr>
          <p:cNvPicPr>
            <a:picLocks noChangeAspect="1"/>
          </p:cNvPicPr>
          <p:nvPr/>
        </p:nvPicPr>
        <p:blipFill>
          <a:blip r:embed="rId3"/>
          <a:stretch>
            <a:fillRect/>
          </a:stretch>
        </p:blipFill>
        <p:spPr>
          <a:xfrm>
            <a:off x="1016738" y="1146841"/>
            <a:ext cx="7110523" cy="3634709"/>
          </a:xfrm>
          <a:prstGeom prst="rect">
            <a:avLst/>
          </a:prstGeom>
        </p:spPr>
      </p:pic>
      <p:sp>
        <p:nvSpPr>
          <p:cNvPr id="15" name="TextBox 14">
            <a:extLst>
              <a:ext uri="{FF2B5EF4-FFF2-40B4-BE49-F238E27FC236}">
                <a16:creationId xmlns:a16="http://schemas.microsoft.com/office/drawing/2014/main" id="{6933BBC2-C82C-42FF-98A5-AD27E2315BDE}"/>
              </a:ext>
            </a:extLst>
          </p:cNvPr>
          <p:cNvSpPr txBox="1"/>
          <p:nvPr/>
        </p:nvSpPr>
        <p:spPr>
          <a:xfrm>
            <a:off x="-1" y="4771163"/>
            <a:ext cx="9144000" cy="276999"/>
          </a:xfrm>
          <a:prstGeom prst="rect">
            <a:avLst/>
          </a:prstGeom>
          <a:noFill/>
        </p:spPr>
        <p:txBody>
          <a:bodyPr wrap="square" rtlCol="0">
            <a:spAutoFit/>
          </a:bodyPr>
          <a:lstStyle/>
          <a:p>
            <a:pPr algn="r"/>
            <a:r>
              <a:rPr lang="en-US" sz="1200" dirty="0">
                <a:solidFill>
                  <a:schemeClr val="tx1"/>
                </a:solidFill>
              </a:rPr>
              <a:t>Elisabeth </a:t>
            </a:r>
            <a:r>
              <a:rPr lang="en-US" sz="1200" dirty="0" err="1">
                <a:solidFill>
                  <a:schemeClr val="tx1"/>
                </a:solidFill>
              </a:rPr>
              <a:t>Borluut</a:t>
            </a:r>
            <a:r>
              <a:rPr lang="en-US" sz="1200" dirty="0">
                <a:solidFill>
                  <a:schemeClr val="tx1"/>
                </a:solidFill>
              </a:rPr>
              <a:t> [12]</a:t>
            </a:r>
          </a:p>
        </p:txBody>
      </p:sp>
    </p:spTree>
    <p:extLst>
      <p:ext uri="{BB962C8B-B14F-4D97-AF65-F5344CB8AC3E}">
        <p14:creationId xmlns:p14="http://schemas.microsoft.com/office/powerpoint/2010/main" val="4230179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Infrared Macrophotography</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Marcus Chalmers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Elisabeth </a:t>
            </a:r>
            <a:r>
              <a:rPr lang="en-US" sz="1200" dirty="0" err="1">
                <a:solidFill>
                  <a:schemeClr val="tx1"/>
                </a:solidFill>
              </a:rPr>
              <a:t>Borluut</a:t>
            </a:r>
            <a:r>
              <a:rPr lang="en-US" sz="1200" dirty="0">
                <a:solidFill>
                  <a:schemeClr val="tx1"/>
                </a:solidFill>
              </a:rPr>
              <a:t> [12]</a:t>
            </a:r>
          </a:p>
        </p:txBody>
      </p:sp>
      <p:pic>
        <p:nvPicPr>
          <p:cNvPr id="11" name="Picture 10">
            <a:extLst>
              <a:ext uri="{FF2B5EF4-FFF2-40B4-BE49-F238E27FC236}">
                <a16:creationId xmlns:a16="http://schemas.microsoft.com/office/drawing/2014/main" id="{869D7AFE-44C3-4CCE-A45B-50A3615B6A7F}"/>
              </a:ext>
            </a:extLst>
          </p:cNvPr>
          <p:cNvPicPr>
            <a:picLocks noChangeAspect="1"/>
          </p:cNvPicPr>
          <p:nvPr/>
        </p:nvPicPr>
        <p:blipFill>
          <a:blip r:embed="rId3"/>
          <a:stretch>
            <a:fillRect/>
          </a:stretch>
        </p:blipFill>
        <p:spPr>
          <a:xfrm>
            <a:off x="1019396" y="1148655"/>
            <a:ext cx="7105207" cy="3622262"/>
          </a:xfrm>
          <a:prstGeom prst="rect">
            <a:avLst/>
          </a:prstGeom>
        </p:spPr>
      </p:pic>
    </p:spTree>
    <p:extLst>
      <p:ext uri="{BB962C8B-B14F-4D97-AF65-F5344CB8AC3E}">
        <p14:creationId xmlns:p14="http://schemas.microsoft.com/office/powerpoint/2010/main" val="4169196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Macrophotography</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Marcus Chalmers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Elisabeth </a:t>
            </a:r>
            <a:r>
              <a:rPr lang="en-US" sz="1200" dirty="0" err="1">
                <a:solidFill>
                  <a:schemeClr val="tx1"/>
                </a:solidFill>
              </a:rPr>
              <a:t>Borluut</a:t>
            </a:r>
            <a:r>
              <a:rPr lang="en-US" sz="1200" dirty="0">
                <a:solidFill>
                  <a:schemeClr val="tx1"/>
                </a:solidFill>
              </a:rPr>
              <a:t> [12]</a:t>
            </a:r>
          </a:p>
        </p:txBody>
      </p:sp>
      <p:pic>
        <p:nvPicPr>
          <p:cNvPr id="14" name="Picture 13">
            <a:extLst>
              <a:ext uri="{FF2B5EF4-FFF2-40B4-BE49-F238E27FC236}">
                <a16:creationId xmlns:a16="http://schemas.microsoft.com/office/drawing/2014/main" id="{E05058B4-6851-48C0-B751-CAFB0F6C5460}"/>
              </a:ext>
            </a:extLst>
          </p:cNvPr>
          <p:cNvPicPr>
            <a:picLocks noChangeAspect="1"/>
          </p:cNvPicPr>
          <p:nvPr/>
        </p:nvPicPr>
        <p:blipFill>
          <a:blip r:embed="rId3"/>
          <a:stretch>
            <a:fillRect/>
          </a:stretch>
        </p:blipFill>
        <p:spPr>
          <a:xfrm>
            <a:off x="829339" y="1076781"/>
            <a:ext cx="7485321" cy="3627502"/>
          </a:xfrm>
          <a:prstGeom prst="rect">
            <a:avLst/>
          </a:prstGeom>
        </p:spPr>
      </p:pic>
    </p:spTree>
    <p:extLst>
      <p:ext uri="{BB962C8B-B14F-4D97-AF65-F5344CB8AC3E}">
        <p14:creationId xmlns:p14="http://schemas.microsoft.com/office/powerpoint/2010/main" val="1748168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X-Radiography</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Marcus Chalmers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Elisabeth </a:t>
            </a:r>
            <a:r>
              <a:rPr lang="en-US" sz="1200" dirty="0" err="1">
                <a:solidFill>
                  <a:schemeClr val="tx1"/>
                </a:solidFill>
              </a:rPr>
              <a:t>Borluut</a:t>
            </a:r>
            <a:r>
              <a:rPr lang="en-US" sz="1200" dirty="0">
                <a:solidFill>
                  <a:schemeClr val="tx1"/>
                </a:solidFill>
              </a:rPr>
              <a:t> [12]</a:t>
            </a:r>
          </a:p>
        </p:txBody>
      </p:sp>
      <p:pic>
        <p:nvPicPr>
          <p:cNvPr id="11" name="Picture 10">
            <a:extLst>
              <a:ext uri="{FF2B5EF4-FFF2-40B4-BE49-F238E27FC236}">
                <a16:creationId xmlns:a16="http://schemas.microsoft.com/office/drawing/2014/main" id="{3C16DF88-A9EA-4DE0-8D6A-A152886E4E44}"/>
              </a:ext>
            </a:extLst>
          </p:cNvPr>
          <p:cNvPicPr>
            <a:picLocks noChangeAspect="1"/>
          </p:cNvPicPr>
          <p:nvPr/>
        </p:nvPicPr>
        <p:blipFill>
          <a:blip r:embed="rId3"/>
          <a:stretch>
            <a:fillRect/>
          </a:stretch>
        </p:blipFill>
        <p:spPr>
          <a:xfrm>
            <a:off x="844157" y="1095153"/>
            <a:ext cx="7455685" cy="3631724"/>
          </a:xfrm>
          <a:prstGeom prst="rect">
            <a:avLst/>
          </a:prstGeom>
        </p:spPr>
      </p:pic>
    </p:spTree>
    <p:extLst>
      <p:ext uri="{BB962C8B-B14F-4D97-AF65-F5344CB8AC3E}">
        <p14:creationId xmlns:p14="http://schemas.microsoft.com/office/powerpoint/2010/main" val="79130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zdzisław</a:t>
            </a:r>
            <a:r>
              <a:rPr lang="en-US" dirty="0"/>
              <a:t> </a:t>
            </a:r>
            <a:r>
              <a:rPr lang="en-US" dirty="0" err="1"/>
              <a:t>Beksiński</a:t>
            </a:r>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Marcus Chalmers</a:t>
            </a:r>
            <a:endParaRPr lang="en-US" sz="1400" dirty="0">
              <a:solidFill>
                <a:schemeClr val="tx1"/>
              </a:solidFill>
              <a:latin typeface="+mj-lt"/>
            </a:endParaRPr>
          </a:p>
        </p:txBody>
      </p:sp>
      <p:sp>
        <p:nvSpPr>
          <p:cNvPr id="8" name="TextBox 7"/>
          <p:cNvSpPr txBox="1"/>
          <p:nvPr/>
        </p:nvSpPr>
        <p:spPr>
          <a:xfrm>
            <a:off x="240659" y="4608438"/>
            <a:ext cx="2711721" cy="276999"/>
          </a:xfrm>
          <a:prstGeom prst="rect">
            <a:avLst/>
          </a:prstGeom>
          <a:noFill/>
        </p:spPr>
        <p:txBody>
          <a:bodyPr wrap="square" rtlCol="0">
            <a:spAutoFit/>
          </a:bodyPr>
          <a:lstStyle/>
          <a:p>
            <a:pPr algn="r"/>
            <a:r>
              <a:rPr lang="en-US" sz="1200" dirty="0" err="1">
                <a:solidFill>
                  <a:schemeClr val="tx1"/>
                </a:solidFill>
              </a:rPr>
              <a:t>Beksinski</a:t>
            </a:r>
            <a:r>
              <a:rPr lang="en-US" sz="1200" dirty="0">
                <a:solidFill>
                  <a:schemeClr val="tx1"/>
                </a:solidFill>
              </a:rPr>
              <a:t>, Z. (n.d.). Untitled [Painting].</a:t>
            </a:r>
          </a:p>
        </p:txBody>
      </p:sp>
      <p:pic>
        <p:nvPicPr>
          <p:cNvPr id="11" name="Picture 10">
            <a:extLst>
              <a:ext uri="{FF2B5EF4-FFF2-40B4-BE49-F238E27FC236}">
                <a16:creationId xmlns:a16="http://schemas.microsoft.com/office/drawing/2014/main" id="{B4E92BDE-9EEB-4B50-BB45-F2357A825413}"/>
              </a:ext>
            </a:extLst>
          </p:cNvPr>
          <p:cNvPicPr>
            <a:picLocks noChangeAspect="1"/>
          </p:cNvPicPr>
          <p:nvPr/>
        </p:nvPicPr>
        <p:blipFill>
          <a:blip r:embed="rId3"/>
          <a:stretch>
            <a:fillRect/>
          </a:stretch>
        </p:blipFill>
        <p:spPr>
          <a:xfrm>
            <a:off x="5872399" y="1346981"/>
            <a:ext cx="2816311" cy="2928574"/>
          </a:xfrm>
          <a:prstGeom prst="rect">
            <a:avLst/>
          </a:prstGeom>
        </p:spPr>
      </p:pic>
      <p:pic>
        <p:nvPicPr>
          <p:cNvPr id="14" name="Picture 13">
            <a:extLst>
              <a:ext uri="{FF2B5EF4-FFF2-40B4-BE49-F238E27FC236}">
                <a16:creationId xmlns:a16="http://schemas.microsoft.com/office/drawing/2014/main" id="{B682A370-81DA-40F6-82B9-914C286212DE}"/>
              </a:ext>
            </a:extLst>
          </p:cNvPr>
          <p:cNvPicPr>
            <a:picLocks noChangeAspect="1"/>
          </p:cNvPicPr>
          <p:nvPr/>
        </p:nvPicPr>
        <p:blipFill>
          <a:blip r:embed="rId4"/>
          <a:stretch>
            <a:fillRect/>
          </a:stretch>
        </p:blipFill>
        <p:spPr>
          <a:xfrm>
            <a:off x="390924" y="1346981"/>
            <a:ext cx="2411193" cy="2928574"/>
          </a:xfrm>
          <a:prstGeom prst="rect">
            <a:avLst/>
          </a:prstGeom>
        </p:spPr>
      </p:pic>
      <p:sp>
        <p:nvSpPr>
          <p:cNvPr id="16" name="TextBox 15">
            <a:extLst>
              <a:ext uri="{FF2B5EF4-FFF2-40B4-BE49-F238E27FC236}">
                <a16:creationId xmlns:a16="http://schemas.microsoft.com/office/drawing/2014/main" id="{C8CDAC3C-DA7B-406F-8AD2-123567C3F82E}"/>
              </a:ext>
            </a:extLst>
          </p:cNvPr>
          <p:cNvSpPr txBox="1"/>
          <p:nvPr/>
        </p:nvSpPr>
        <p:spPr>
          <a:xfrm>
            <a:off x="2854411" y="4608438"/>
            <a:ext cx="3070282" cy="276999"/>
          </a:xfrm>
          <a:prstGeom prst="rect">
            <a:avLst/>
          </a:prstGeom>
          <a:noFill/>
        </p:spPr>
        <p:txBody>
          <a:bodyPr wrap="square" rtlCol="0">
            <a:spAutoFit/>
          </a:bodyPr>
          <a:lstStyle/>
          <a:p>
            <a:pPr algn="r"/>
            <a:r>
              <a:rPr lang="en-US" sz="1200" dirty="0" err="1">
                <a:solidFill>
                  <a:schemeClr val="tx1"/>
                </a:solidFill>
              </a:rPr>
              <a:t>Beksinski</a:t>
            </a:r>
            <a:r>
              <a:rPr lang="en-US" sz="1200" dirty="0">
                <a:solidFill>
                  <a:schemeClr val="tx1"/>
                </a:solidFill>
              </a:rPr>
              <a:t>, Z. (1957). Untitled [Self-Portrait].</a:t>
            </a:r>
          </a:p>
        </p:txBody>
      </p:sp>
      <p:sp>
        <p:nvSpPr>
          <p:cNvPr id="17" name="TextBox 16">
            <a:extLst>
              <a:ext uri="{FF2B5EF4-FFF2-40B4-BE49-F238E27FC236}">
                <a16:creationId xmlns:a16="http://schemas.microsoft.com/office/drawing/2014/main" id="{D60E585A-3317-4E37-8A3D-13BA2D3AABE2}"/>
              </a:ext>
            </a:extLst>
          </p:cNvPr>
          <p:cNvSpPr txBox="1"/>
          <p:nvPr/>
        </p:nvSpPr>
        <p:spPr>
          <a:xfrm>
            <a:off x="5924693" y="4606801"/>
            <a:ext cx="2816311" cy="276999"/>
          </a:xfrm>
          <a:prstGeom prst="rect">
            <a:avLst/>
          </a:prstGeom>
          <a:noFill/>
        </p:spPr>
        <p:txBody>
          <a:bodyPr wrap="square" rtlCol="0">
            <a:spAutoFit/>
          </a:bodyPr>
          <a:lstStyle/>
          <a:p>
            <a:pPr algn="r"/>
            <a:r>
              <a:rPr lang="en-US" sz="1200" dirty="0" err="1">
                <a:solidFill>
                  <a:schemeClr val="tx1"/>
                </a:solidFill>
              </a:rPr>
              <a:t>Beksinski</a:t>
            </a:r>
            <a:r>
              <a:rPr lang="en-US" sz="1200" dirty="0">
                <a:solidFill>
                  <a:schemeClr val="tx1"/>
                </a:solidFill>
              </a:rPr>
              <a:t>, Z. (1985). Untitled [Painting].</a:t>
            </a:r>
          </a:p>
        </p:txBody>
      </p:sp>
      <p:pic>
        <p:nvPicPr>
          <p:cNvPr id="18" name="Picture 17">
            <a:extLst>
              <a:ext uri="{FF2B5EF4-FFF2-40B4-BE49-F238E27FC236}">
                <a16:creationId xmlns:a16="http://schemas.microsoft.com/office/drawing/2014/main" id="{C023DBD2-442C-4807-9C50-E616D6E81F24}"/>
              </a:ext>
            </a:extLst>
          </p:cNvPr>
          <p:cNvPicPr>
            <a:picLocks noChangeAspect="1"/>
          </p:cNvPicPr>
          <p:nvPr/>
        </p:nvPicPr>
        <p:blipFill>
          <a:blip r:embed="rId5"/>
          <a:stretch>
            <a:fillRect/>
          </a:stretch>
        </p:blipFill>
        <p:spPr>
          <a:xfrm>
            <a:off x="3292733" y="1346982"/>
            <a:ext cx="2089050" cy="2928574"/>
          </a:xfrm>
          <a:prstGeom prst="rect">
            <a:avLst/>
          </a:prstGeom>
        </p:spPr>
      </p:pic>
    </p:spTree>
    <p:extLst>
      <p:ext uri="{BB962C8B-B14F-4D97-AF65-F5344CB8AC3E}">
        <p14:creationId xmlns:p14="http://schemas.microsoft.com/office/powerpoint/2010/main" val="2156088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zdzisław</a:t>
            </a:r>
            <a:r>
              <a:rPr lang="en-US" dirty="0"/>
              <a:t> </a:t>
            </a:r>
            <a:r>
              <a:rPr lang="en-US" dirty="0" err="1"/>
              <a:t>Beksiński</a:t>
            </a:r>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Marcus Chalmers</a:t>
            </a:r>
            <a:endParaRPr lang="en-US" sz="1400" dirty="0">
              <a:solidFill>
                <a:schemeClr val="tx1"/>
              </a:solidFill>
              <a:latin typeface="+mj-lt"/>
            </a:endParaRPr>
          </a:p>
        </p:txBody>
      </p:sp>
      <p:sp>
        <p:nvSpPr>
          <p:cNvPr id="8" name="TextBox 7"/>
          <p:cNvSpPr txBox="1"/>
          <p:nvPr/>
        </p:nvSpPr>
        <p:spPr>
          <a:xfrm>
            <a:off x="3232296" y="4821173"/>
            <a:ext cx="2679405" cy="461665"/>
          </a:xfrm>
          <a:prstGeom prst="rect">
            <a:avLst/>
          </a:prstGeom>
          <a:noFill/>
        </p:spPr>
        <p:txBody>
          <a:bodyPr wrap="square" rtlCol="0">
            <a:spAutoFit/>
          </a:bodyPr>
          <a:lstStyle/>
          <a:p>
            <a:pPr algn="r"/>
            <a:r>
              <a:rPr lang="nn-NO" sz="1200" dirty="0">
                <a:effectLst/>
              </a:rPr>
              <a:t>Beksinski, Z. (1996). </a:t>
            </a:r>
            <a:r>
              <a:rPr lang="nn-NO" sz="1200" i="1" dirty="0">
                <a:effectLst/>
              </a:rPr>
              <a:t>Untitled</a:t>
            </a:r>
            <a:r>
              <a:rPr lang="nn-NO" sz="1200" dirty="0">
                <a:effectLst/>
              </a:rPr>
              <a:t> [Digital].</a:t>
            </a:r>
          </a:p>
          <a:p>
            <a:pPr algn="r"/>
            <a:endParaRPr lang="en-US" sz="1200" dirty="0">
              <a:solidFill>
                <a:schemeClr val="tx1"/>
              </a:solidFill>
            </a:endParaRPr>
          </a:p>
        </p:txBody>
      </p:sp>
      <p:pic>
        <p:nvPicPr>
          <p:cNvPr id="3074" name="Picture 2">
            <a:extLst>
              <a:ext uri="{FF2B5EF4-FFF2-40B4-BE49-F238E27FC236}">
                <a16:creationId xmlns:a16="http://schemas.microsoft.com/office/drawing/2014/main" id="{CAC578A9-EC71-4BB3-B5C9-BD39BFBF0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934" y="1100427"/>
            <a:ext cx="5016131" cy="3762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624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artistic mediums</a:t>
            </a:r>
          </a:p>
        </p:txBody>
      </p:sp>
      <p:sp>
        <p:nvSpPr>
          <p:cNvPr id="3" name="Content Placeholder 2"/>
          <p:cNvSpPr>
            <a:spLocks noGrp="1"/>
          </p:cNvSpPr>
          <p:nvPr>
            <p:ph sz="half" idx="1"/>
          </p:nvPr>
        </p:nvSpPr>
        <p:spPr>
          <a:xfrm>
            <a:off x="685800" y="1366062"/>
            <a:ext cx="3733800" cy="2411375"/>
          </a:xfrm>
        </p:spPr>
        <p:txBody>
          <a:bodyPr/>
          <a:lstStyle/>
          <a:p>
            <a:r>
              <a:rPr lang="en-US" dirty="0"/>
              <a:t>Digital Painting</a:t>
            </a:r>
          </a:p>
          <a:p>
            <a:r>
              <a:rPr lang="en-US" dirty="0"/>
              <a:t>3D Modeling</a:t>
            </a:r>
          </a:p>
          <a:p>
            <a:r>
              <a:rPr lang="en-US" dirty="0"/>
              <a:t>Digital Animation</a:t>
            </a:r>
          </a:p>
          <a:p>
            <a:r>
              <a:rPr lang="en-US" dirty="0"/>
              <a:t>Podcasts</a:t>
            </a:r>
          </a:p>
          <a:p>
            <a:r>
              <a:rPr lang="en-US" dirty="0"/>
              <a:t>Pixel Art</a:t>
            </a:r>
          </a:p>
          <a:p>
            <a:r>
              <a:rPr lang="en-US" dirty="0"/>
              <a:t>Vector Images</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Marcus Chalmers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[2]</a:t>
            </a:r>
          </a:p>
        </p:txBody>
      </p:sp>
      <p:pic>
        <p:nvPicPr>
          <p:cNvPr id="11" name="Picture 10">
            <a:extLst>
              <a:ext uri="{FF2B5EF4-FFF2-40B4-BE49-F238E27FC236}">
                <a16:creationId xmlns:a16="http://schemas.microsoft.com/office/drawing/2014/main" id="{F8769E0C-AB4C-42BE-8FC6-E90C202817D0}"/>
              </a:ext>
            </a:extLst>
          </p:cNvPr>
          <p:cNvPicPr>
            <a:picLocks noChangeAspect="1"/>
          </p:cNvPicPr>
          <p:nvPr/>
        </p:nvPicPr>
        <p:blipFill>
          <a:blip r:embed="rId3"/>
          <a:stretch>
            <a:fillRect/>
          </a:stretch>
        </p:blipFill>
        <p:spPr>
          <a:xfrm>
            <a:off x="3469157" y="1103815"/>
            <a:ext cx="5557639" cy="3334583"/>
          </a:xfrm>
          <a:prstGeom prst="rect">
            <a:avLst/>
          </a:prstGeom>
        </p:spPr>
      </p:pic>
    </p:spTree>
    <p:extLst>
      <p:ext uri="{BB962C8B-B14F-4D97-AF65-F5344CB8AC3E}">
        <p14:creationId xmlns:p14="http://schemas.microsoft.com/office/powerpoint/2010/main" val="1449655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 view art</a:t>
            </a:r>
          </a:p>
        </p:txBody>
      </p:sp>
      <p:sp>
        <p:nvSpPr>
          <p:cNvPr id="3" name="Content Placeholder 2"/>
          <p:cNvSpPr>
            <a:spLocks noGrp="1"/>
          </p:cNvSpPr>
          <p:nvPr>
            <p:ph sz="half" idx="1"/>
          </p:nvPr>
        </p:nvSpPr>
        <p:spPr>
          <a:xfrm>
            <a:off x="685800" y="1376695"/>
            <a:ext cx="2918637" cy="2390109"/>
          </a:xfrm>
        </p:spPr>
        <p:txBody>
          <a:bodyPr/>
          <a:lstStyle/>
          <a:p>
            <a:r>
              <a:rPr lang="en-US" dirty="0"/>
              <a:t>Official Websites</a:t>
            </a:r>
          </a:p>
          <a:p>
            <a:r>
              <a:rPr lang="en-US" dirty="0"/>
              <a:t>Twitter</a:t>
            </a:r>
          </a:p>
          <a:p>
            <a:r>
              <a:rPr lang="en-US" dirty="0" err="1"/>
              <a:t>ArtStation</a:t>
            </a:r>
            <a:endParaRPr lang="en-US" dirty="0"/>
          </a:p>
          <a:p>
            <a:r>
              <a:rPr lang="en-US" dirty="0"/>
              <a:t>Deviant Art</a:t>
            </a:r>
          </a:p>
          <a:p>
            <a:r>
              <a:rPr lang="en-US" dirty="0" err="1"/>
              <a:t>Pixiv</a:t>
            </a:r>
            <a:endParaRPr lang="en-US" dirty="0"/>
          </a:p>
          <a:p>
            <a:r>
              <a:rPr lang="en-US" dirty="0"/>
              <a:t>Tumblr</a:t>
            </a:r>
          </a:p>
          <a:p>
            <a:pPr marL="0" indent="0">
              <a:buNone/>
            </a:pPr>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Marcus Chalmers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[4]</a:t>
            </a:r>
          </a:p>
        </p:txBody>
      </p:sp>
      <p:pic>
        <p:nvPicPr>
          <p:cNvPr id="12" name="Picture 11">
            <a:extLst>
              <a:ext uri="{FF2B5EF4-FFF2-40B4-BE49-F238E27FC236}">
                <a16:creationId xmlns:a16="http://schemas.microsoft.com/office/drawing/2014/main" id="{534094D8-3777-42CB-8061-2AA8091D3DF3}"/>
              </a:ext>
            </a:extLst>
          </p:cNvPr>
          <p:cNvPicPr>
            <a:picLocks noChangeAspect="1"/>
          </p:cNvPicPr>
          <p:nvPr/>
        </p:nvPicPr>
        <p:blipFill>
          <a:blip r:embed="rId3"/>
          <a:stretch>
            <a:fillRect/>
          </a:stretch>
        </p:blipFill>
        <p:spPr>
          <a:xfrm>
            <a:off x="2896001" y="1073160"/>
            <a:ext cx="6049680" cy="3346269"/>
          </a:xfrm>
          <a:prstGeom prst="rect">
            <a:avLst/>
          </a:prstGeom>
        </p:spPr>
      </p:pic>
      <p:sp>
        <p:nvSpPr>
          <p:cNvPr id="18" name="TextBox 17">
            <a:extLst>
              <a:ext uri="{FF2B5EF4-FFF2-40B4-BE49-F238E27FC236}">
                <a16:creationId xmlns:a16="http://schemas.microsoft.com/office/drawing/2014/main" id="{C4EF29FE-5850-4CDF-8901-2639E745E491}"/>
              </a:ext>
            </a:extLst>
          </p:cNvPr>
          <p:cNvSpPr txBox="1"/>
          <p:nvPr/>
        </p:nvSpPr>
        <p:spPr>
          <a:xfrm>
            <a:off x="4994568" y="4427066"/>
            <a:ext cx="1852546" cy="276999"/>
          </a:xfrm>
          <a:prstGeom prst="rect">
            <a:avLst/>
          </a:prstGeom>
          <a:noFill/>
        </p:spPr>
        <p:txBody>
          <a:bodyPr wrap="square" rtlCol="0">
            <a:spAutoFit/>
          </a:bodyPr>
          <a:lstStyle/>
          <a:p>
            <a:pPr algn="r"/>
            <a:r>
              <a:rPr lang="en-US" sz="1200" dirty="0"/>
              <a:t>Homepage of </a:t>
            </a:r>
            <a:r>
              <a:rPr lang="en-US" sz="1200" dirty="0" err="1"/>
              <a:t>ArtStation</a:t>
            </a:r>
            <a:endParaRPr lang="en-US" sz="1200" dirty="0">
              <a:solidFill>
                <a:schemeClr val="tx1"/>
              </a:solidFill>
            </a:endParaRPr>
          </a:p>
        </p:txBody>
      </p:sp>
    </p:spTree>
    <p:extLst>
      <p:ext uri="{BB962C8B-B14F-4D97-AF65-F5344CB8AC3E}">
        <p14:creationId xmlns:p14="http://schemas.microsoft.com/office/powerpoint/2010/main" val="1992383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on artistic presentation</a:t>
            </a:r>
          </a:p>
        </p:txBody>
      </p:sp>
      <p:sp>
        <p:nvSpPr>
          <p:cNvPr id="3" name="Content Placeholder 2"/>
          <p:cNvSpPr>
            <a:spLocks noGrp="1"/>
          </p:cNvSpPr>
          <p:nvPr>
            <p:ph sz="half" idx="1"/>
          </p:nvPr>
        </p:nvSpPr>
        <p:spPr>
          <a:xfrm>
            <a:off x="530922" y="1585823"/>
            <a:ext cx="3733800" cy="2384745"/>
          </a:xfrm>
        </p:spPr>
        <p:txBody>
          <a:bodyPr>
            <a:normAutofit/>
          </a:bodyPr>
          <a:lstStyle/>
          <a:p>
            <a:r>
              <a:rPr lang="en-US" dirty="0"/>
              <a:t>Positive Impact of Technology</a:t>
            </a:r>
          </a:p>
          <a:p>
            <a:pPr lvl="1"/>
            <a:r>
              <a:rPr lang="en-US" dirty="0"/>
              <a:t>92% increased engagement[21]</a:t>
            </a:r>
          </a:p>
          <a:p>
            <a:pPr lvl="1"/>
            <a:r>
              <a:rPr lang="en-US" dirty="0"/>
              <a:t>83% more diverse audience[21]</a:t>
            </a:r>
          </a:p>
          <a:p>
            <a:pPr lvl="1"/>
            <a:r>
              <a:rPr lang="en-US" dirty="0"/>
              <a:t>77% broadened art[21]</a:t>
            </a:r>
          </a:p>
          <a:p>
            <a:pPr lvl="1"/>
            <a:r>
              <a:rPr lang="en-US" dirty="0"/>
              <a:t>81% promotes the arts [20]</a:t>
            </a:r>
          </a:p>
          <a:p>
            <a:pPr lvl="1"/>
            <a:r>
              <a:rPr lang="en-US" dirty="0"/>
              <a:t>52% gain inspiration[17]</a:t>
            </a:r>
          </a:p>
          <a:p>
            <a:r>
              <a:rPr lang="en-US" dirty="0"/>
              <a:t>Recognition &amp; Exposure [23][21]</a:t>
            </a:r>
          </a:p>
          <a:p>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Marcus Chalmers</a:t>
            </a:r>
            <a:endParaRPr lang="en-US" sz="1400" dirty="0">
              <a:solidFill>
                <a:schemeClr val="tx1"/>
              </a:solidFill>
              <a:latin typeface="+mj-lt"/>
            </a:endParaRPr>
          </a:p>
        </p:txBody>
      </p:sp>
      <p:sp>
        <p:nvSpPr>
          <p:cNvPr id="8" name="TextBox 7"/>
          <p:cNvSpPr txBox="1"/>
          <p:nvPr/>
        </p:nvSpPr>
        <p:spPr>
          <a:xfrm>
            <a:off x="3688743" y="4557374"/>
            <a:ext cx="5406887" cy="461665"/>
          </a:xfrm>
          <a:prstGeom prst="rect">
            <a:avLst/>
          </a:prstGeom>
          <a:noFill/>
        </p:spPr>
        <p:txBody>
          <a:bodyPr wrap="square" rtlCol="0">
            <a:spAutoFit/>
          </a:bodyPr>
          <a:lstStyle/>
          <a:p>
            <a:pPr algn="r"/>
            <a:r>
              <a:rPr lang="en-US" sz="1200" dirty="0"/>
              <a:t>Pew Research Center’s Internet &amp; American Life Project. Conducted between May 30-July 20, 2012. N for respondents who answered this question=1,207</a:t>
            </a:r>
            <a:endParaRPr lang="en-US" sz="1200" dirty="0">
              <a:solidFill>
                <a:schemeClr val="tx1"/>
              </a:solidFill>
            </a:endParaRPr>
          </a:p>
        </p:txBody>
      </p:sp>
      <p:pic>
        <p:nvPicPr>
          <p:cNvPr id="1026" name="Picture 2">
            <a:extLst>
              <a:ext uri="{FF2B5EF4-FFF2-40B4-BE49-F238E27FC236}">
                <a16:creationId xmlns:a16="http://schemas.microsoft.com/office/drawing/2014/main" id="{DB63CE36-7969-482A-BBC1-CC12BC9A63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39" b="17878"/>
          <a:stretch/>
        </p:blipFill>
        <p:spPr bwMode="auto">
          <a:xfrm>
            <a:off x="4264722" y="1578243"/>
            <a:ext cx="4653156" cy="284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99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effect on our society</a:t>
            </a:r>
          </a:p>
        </p:txBody>
      </p:sp>
      <p:sp>
        <p:nvSpPr>
          <p:cNvPr id="3" name="Content Placeholder 2"/>
          <p:cNvSpPr>
            <a:spLocks noGrp="1"/>
          </p:cNvSpPr>
          <p:nvPr>
            <p:ph sz="half" idx="1"/>
          </p:nvPr>
        </p:nvSpPr>
        <p:spPr/>
        <p:txBody>
          <a:bodyPr/>
          <a:lstStyle/>
          <a:p>
            <a:r>
              <a:rPr lang="en-US" dirty="0"/>
              <a:t>Preservation of Art History</a:t>
            </a:r>
          </a:p>
          <a:p>
            <a:r>
              <a:rPr lang="en-US" dirty="0"/>
              <a:t>New Form of Expression</a:t>
            </a:r>
          </a:p>
          <a:p>
            <a:r>
              <a:rPr lang="en-US" dirty="0"/>
              <a:t>New Level of Accessibility </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Marcus Chalmers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(left to right)[25][1][11][22]</a:t>
            </a:r>
            <a:endParaRPr lang="en-US" sz="1200" dirty="0">
              <a:solidFill>
                <a:schemeClr val="tx1"/>
              </a:solidFill>
            </a:endParaRPr>
          </a:p>
        </p:txBody>
      </p:sp>
      <p:pic>
        <p:nvPicPr>
          <p:cNvPr id="12" name="Picture 11">
            <a:extLst>
              <a:ext uri="{FF2B5EF4-FFF2-40B4-BE49-F238E27FC236}">
                <a16:creationId xmlns:a16="http://schemas.microsoft.com/office/drawing/2014/main" id="{222D2EC1-F0E9-4C27-8345-74DD6B3DACF7}"/>
              </a:ext>
            </a:extLst>
          </p:cNvPr>
          <p:cNvPicPr>
            <a:picLocks noChangeAspect="1"/>
          </p:cNvPicPr>
          <p:nvPr/>
        </p:nvPicPr>
        <p:blipFill rotWithShape="1">
          <a:blip r:embed="rId3"/>
          <a:srcRect r="46432"/>
          <a:stretch/>
        </p:blipFill>
        <p:spPr>
          <a:xfrm>
            <a:off x="5562600" y="1015647"/>
            <a:ext cx="3372973" cy="3139468"/>
          </a:xfrm>
          <a:prstGeom prst="rect">
            <a:avLst/>
          </a:prstGeom>
        </p:spPr>
      </p:pic>
      <p:pic>
        <p:nvPicPr>
          <p:cNvPr id="13" name="Picture 12">
            <a:extLst>
              <a:ext uri="{FF2B5EF4-FFF2-40B4-BE49-F238E27FC236}">
                <a16:creationId xmlns:a16="http://schemas.microsoft.com/office/drawing/2014/main" id="{8BFA392B-DEEB-4009-A16B-CD52E47CA3E1}"/>
              </a:ext>
            </a:extLst>
          </p:cNvPr>
          <p:cNvPicPr>
            <a:picLocks noChangeAspect="1"/>
          </p:cNvPicPr>
          <p:nvPr/>
        </p:nvPicPr>
        <p:blipFill rotWithShape="1">
          <a:blip r:embed="rId4"/>
          <a:srcRect l="11485" r="10417" b="7287"/>
          <a:stretch/>
        </p:blipFill>
        <p:spPr>
          <a:xfrm>
            <a:off x="6118562" y="2722272"/>
            <a:ext cx="2892036" cy="1902595"/>
          </a:xfrm>
          <a:prstGeom prst="rect">
            <a:avLst/>
          </a:prstGeom>
        </p:spPr>
      </p:pic>
      <p:pic>
        <p:nvPicPr>
          <p:cNvPr id="4098" name="Picture 2">
            <a:extLst>
              <a:ext uri="{FF2B5EF4-FFF2-40B4-BE49-F238E27FC236}">
                <a16:creationId xmlns:a16="http://schemas.microsoft.com/office/drawing/2014/main" id="{487D9167-ED87-4F56-9D19-5CBBE874FA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974" r="5238"/>
          <a:stretch/>
        </p:blipFill>
        <p:spPr bwMode="auto">
          <a:xfrm>
            <a:off x="4306186" y="1015647"/>
            <a:ext cx="2424224" cy="21488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83E2311-8DD6-4C37-AC6A-73B4EA5B8767}"/>
              </a:ext>
            </a:extLst>
          </p:cNvPr>
          <p:cNvPicPr>
            <a:picLocks noChangeAspect="1"/>
          </p:cNvPicPr>
          <p:nvPr/>
        </p:nvPicPr>
        <p:blipFill>
          <a:blip r:embed="rId6"/>
          <a:stretch>
            <a:fillRect/>
          </a:stretch>
        </p:blipFill>
        <p:spPr>
          <a:xfrm>
            <a:off x="3307569" y="2722272"/>
            <a:ext cx="2833665" cy="2079910"/>
          </a:xfrm>
          <a:prstGeom prst="rect">
            <a:avLst/>
          </a:prstGeom>
        </p:spPr>
      </p:pic>
    </p:spTree>
    <p:extLst>
      <p:ext uri="{BB962C8B-B14F-4D97-AF65-F5344CB8AC3E}">
        <p14:creationId xmlns:p14="http://schemas.microsoft.com/office/powerpoint/2010/main" val="1256388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a:xfrm>
            <a:off x="187037" y="1165514"/>
            <a:ext cx="3566636" cy="3352800"/>
          </a:xfrm>
        </p:spPr>
        <p:txBody>
          <a:bodyPr>
            <a:normAutofit lnSpcReduction="10000"/>
          </a:bodyPr>
          <a:lstStyle/>
          <a:p>
            <a:r>
              <a:rPr lang="en-US" dirty="0"/>
              <a:t>Use and cite supporting data from high quality sources: peer reviewed, editorial process…</a:t>
            </a:r>
          </a:p>
          <a:p>
            <a:r>
              <a:rPr lang="en-US" dirty="0"/>
              <a:t>Blogs are usually not good sources for academic work</a:t>
            </a:r>
          </a:p>
          <a:p>
            <a:r>
              <a:rPr lang="en-US" dirty="0" err="1"/>
              <a:t>medium.com</a:t>
            </a:r>
            <a:r>
              <a:rPr lang="en-US" dirty="0"/>
              <a:t> may appear like newspaper articles have no peer review or editorial process</a:t>
            </a:r>
          </a:p>
          <a:p>
            <a:r>
              <a:rPr lang="en-US" dirty="0" err="1"/>
              <a:t>StackOverflow.com</a:t>
            </a:r>
            <a:r>
              <a:rPr lang="en-US" dirty="0"/>
              <a:t> likewise</a:t>
            </a:r>
          </a:p>
          <a:p>
            <a:r>
              <a:rPr lang="en-US" dirty="0"/>
              <a:t>http://</a:t>
            </a:r>
            <a:r>
              <a:rPr lang="en-US" dirty="0" err="1"/>
              <a:t>socialimps.keithpray.net</a:t>
            </a:r>
            <a:r>
              <a:rPr lang="en-US" dirty="0"/>
              <a:t>/assignments/paper-guidelines/</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a:t>
            </a:fld>
            <a:endParaRPr lang="en-US"/>
          </a:p>
        </p:txBody>
      </p:sp>
      <p:pic>
        <p:nvPicPr>
          <p:cNvPr id="10" name="Picture 9">
            <a:extLst>
              <a:ext uri="{FF2B5EF4-FFF2-40B4-BE49-F238E27FC236}">
                <a16:creationId xmlns:a16="http://schemas.microsoft.com/office/drawing/2014/main" id="{240221A0-76D9-034D-B655-41798926264C}"/>
              </a:ext>
            </a:extLst>
          </p:cNvPr>
          <p:cNvPicPr>
            <a:picLocks noChangeAspect="1"/>
          </p:cNvPicPr>
          <p:nvPr/>
        </p:nvPicPr>
        <p:blipFill>
          <a:blip r:embed="rId3"/>
          <a:stretch>
            <a:fillRect/>
          </a:stretch>
        </p:blipFill>
        <p:spPr>
          <a:xfrm>
            <a:off x="3704949" y="273240"/>
            <a:ext cx="5439051" cy="4723956"/>
          </a:xfrm>
          <a:prstGeom prst="rect">
            <a:avLst/>
          </a:prstGeom>
        </p:spPr>
      </p:pic>
    </p:spTree>
    <p:extLst>
      <p:ext uri="{BB962C8B-B14F-4D97-AF65-F5344CB8AC3E}">
        <p14:creationId xmlns:p14="http://schemas.microsoft.com/office/powerpoint/2010/main" val="578279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1/3</a:t>
            </a:r>
          </a:p>
        </p:txBody>
      </p:sp>
      <p:sp>
        <p:nvSpPr>
          <p:cNvPr id="3" name="Content Placeholder 2"/>
          <p:cNvSpPr>
            <a:spLocks noGrp="1"/>
          </p:cNvSpPr>
          <p:nvPr>
            <p:ph idx="1"/>
          </p:nvPr>
        </p:nvSpPr>
        <p:spPr>
          <a:xfrm>
            <a:off x="685800" y="1019175"/>
            <a:ext cx="7772400" cy="3905250"/>
          </a:xfrm>
        </p:spPr>
        <p:txBody>
          <a:bodyPr lIns="91440">
            <a:normAutofit fontScale="92500"/>
          </a:bodyPr>
          <a:lstStyle/>
          <a:p>
            <a:pPr marL="0" indent="0">
              <a:buNone/>
            </a:pPr>
            <a:r>
              <a:rPr lang="en-US" sz="1100" dirty="0"/>
              <a:t>[1] </a:t>
            </a:r>
            <a:r>
              <a:rPr lang="en-US" sz="1100" dirty="0" err="1"/>
              <a:t>Acvodad</a:t>
            </a:r>
            <a:r>
              <a:rPr lang="en-US" sz="1100" dirty="0"/>
              <a:t>, A. (2020). </a:t>
            </a:r>
            <a:r>
              <a:rPr lang="en-US" sz="1100" i="1" dirty="0"/>
              <a:t>Curiosity</a:t>
            </a:r>
            <a:r>
              <a:rPr lang="en-US" sz="1100" dirty="0"/>
              <a:t> [Digital Painting]. https://www.artstation.com/artwork/68ZmJN</a:t>
            </a:r>
          </a:p>
          <a:p>
            <a:pPr marL="0" indent="0">
              <a:buNone/>
            </a:pPr>
            <a:r>
              <a:rPr lang="en-US" sz="1100" dirty="0"/>
              <a:t>[2] Adobe Photoshop, Jurek, J., &amp; </a:t>
            </a:r>
            <a:r>
              <a:rPr lang="en-US" sz="1100" dirty="0" err="1"/>
              <a:t>Porodina</a:t>
            </a:r>
            <a:r>
              <a:rPr lang="en-US" sz="1100" dirty="0"/>
              <a:t>, E. (2017). </a:t>
            </a:r>
            <a:r>
              <a:rPr lang="en-US" sz="1100" i="1" dirty="0"/>
              <a:t>Adobe Photoshop Splash Screen.</a:t>
            </a:r>
            <a:endParaRPr lang="en-US" sz="1100" dirty="0"/>
          </a:p>
          <a:p>
            <a:pPr marL="0" indent="0">
              <a:buNone/>
            </a:pPr>
            <a:r>
              <a:rPr lang="en-US" sz="1100" dirty="0"/>
              <a:t>[3] </a:t>
            </a:r>
            <a:r>
              <a:rPr lang="en-US" sz="1100" dirty="0" err="1"/>
              <a:t>Artnet</a:t>
            </a:r>
            <a:r>
              <a:rPr lang="en-US" sz="1100" dirty="0"/>
              <a:t>. (n.d.). </a:t>
            </a:r>
            <a:r>
              <a:rPr lang="en-US" sz="1100" i="1" dirty="0" err="1"/>
              <a:t>Zdzisław</a:t>
            </a:r>
            <a:r>
              <a:rPr lang="en-US" sz="1100" i="1" dirty="0"/>
              <a:t> </a:t>
            </a:r>
            <a:r>
              <a:rPr lang="en-US" sz="1100" i="1" dirty="0" err="1"/>
              <a:t>Beksiński</a:t>
            </a:r>
            <a:r>
              <a:rPr lang="en-US" sz="1100" dirty="0"/>
              <a:t>. </a:t>
            </a:r>
            <a:r>
              <a:rPr lang="en-US" sz="1100" dirty="0" err="1"/>
              <a:t>Artnet</a:t>
            </a:r>
            <a:r>
              <a:rPr lang="en-US" sz="1100" dirty="0"/>
              <a:t>. Retrieved December 1, 2020, from http://www.artnet.com/artists/zdzislaw-beksinski/</a:t>
            </a:r>
          </a:p>
          <a:p>
            <a:pPr marL="0" indent="0">
              <a:buNone/>
            </a:pPr>
            <a:r>
              <a:rPr lang="en-US" sz="1100" dirty="0"/>
              <a:t>[4] </a:t>
            </a:r>
            <a:r>
              <a:rPr lang="en-US" sz="1100" i="1" dirty="0" err="1"/>
              <a:t>ArtStation</a:t>
            </a:r>
            <a:r>
              <a:rPr lang="en-US" sz="1100" i="1" dirty="0"/>
              <a:t>—Explore. </a:t>
            </a:r>
            <a:r>
              <a:rPr lang="en-US" sz="1100" dirty="0"/>
              <a:t>(2020). [Screenshot]. https://www.artstation.com/?sort_by=community</a:t>
            </a:r>
          </a:p>
          <a:p>
            <a:pPr marL="0" indent="0">
              <a:buNone/>
            </a:pPr>
            <a:r>
              <a:rPr lang="en-US" sz="1100" dirty="0"/>
              <a:t>[5] </a:t>
            </a:r>
            <a:r>
              <a:rPr lang="en-US" sz="1100" dirty="0" err="1"/>
              <a:t>Bentkowska-Kafel</a:t>
            </a:r>
            <a:r>
              <a:rPr lang="en-US" sz="1100" dirty="0"/>
              <a:t>, A., </a:t>
            </a:r>
            <a:r>
              <a:rPr lang="en-US" sz="1100" dirty="0" err="1"/>
              <a:t>Cashen</a:t>
            </a:r>
            <a:r>
              <a:rPr lang="en-US" sz="1100" dirty="0"/>
              <a:t>, T., &amp; Gardiner, H. (2005). </a:t>
            </a:r>
            <a:r>
              <a:rPr lang="en-US" sz="1100" i="1" dirty="0"/>
              <a:t>Digital art history : A subject in transition. computers and the history of art series, volume 1.</a:t>
            </a:r>
            <a:r>
              <a:rPr lang="en-US" sz="1100" dirty="0"/>
              <a:t> ProQuest </a:t>
            </a:r>
            <a:r>
              <a:rPr lang="en-US" sz="1100" dirty="0" err="1"/>
              <a:t>Ebook</a:t>
            </a:r>
            <a:r>
              <a:rPr lang="en-US" sz="1100" dirty="0"/>
              <a:t> Central https://ebookcentral-proquest-com.ezpxy-web-p-u01.wpi.edu</a:t>
            </a:r>
          </a:p>
          <a:p>
            <a:pPr marL="0" indent="0">
              <a:buNone/>
            </a:pPr>
            <a:r>
              <a:rPr lang="en-US" sz="1100" dirty="0"/>
              <a:t>[6] </a:t>
            </a:r>
            <a:r>
              <a:rPr lang="en-US" sz="1100" dirty="0" err="1"/>
              <a:t>Cardinali</a:t>
            </a:r>
            <a:r>
              <a:rPr lang="en-US" sz="1100" dirty="0"/>
              <a:t>, M. (2019). Digital Tools and Technical Views: The Intersection of Digital Art History and Technical Art History in a Digital Archive on the Painting Technique of Caravaggio and His Followers. </a:t>
            </a:r>
            <a:r>
              <a:rPr lang="en-US" sz="1100" i="1" dirty="0"/>
              <a:t>Visual Resources</a:t>
            </a:r>
            <a:r>
              <a:rPr lang="en-US" sz="1100" dirty="0"/>
              <a:t>, </a:t>
            </a:r>
            <a:r>
              <a:rPr lang="en-US" sz="1100" i="1" dirty="0"/>
              <a:t>35</a:t>
            </a:r>
            <a:r>
              <a:rPr lang="en-US" sz="1100" dirty="0"/>
              <a:t>(1-2), 52–73. https://</a:t>
            </a:r>
            <a:r>
              <a:rPr lang="en-US" sz="1100" dirty="0" err="1"/>
              <a:t>doi.org</a:t>
            </a:r>
            <a:r>
              <a:rPr lang="en-US" sz="1100" dirty="0"/>
              <a:t>/10.1080/01973762.2019.1555351</a:t>
            </a:r>
          </a:p>
          <a:p>
            <a:pPr marL="0" indent="0">
              <a:buNone/>
            </a:pPr>
            <a:r>
              <a:rPr lang="en-US" sz="1100" dirty="0"/>
              <a:t>[7] </a:t>
            </a:r>
            <a:r>
              <a:rPr lang="en-US" sz="1100" dirty="0" err="1"/>
              <a:t>Cotte</a:t>
            </a:r>
            <a:r>
              <a:rPr lang="en-US" sz="1100" dirty="0"/>
              <a:t>, P. (2017). The ID21 X-ray and infrared microscopy beamline at the ESRF: status and recent applications to artistic materials. </a:t>
            </a:r>
            <a:r>
              <a:rPr lang="en-US" sz="1100" i="1" dirty="0"/>
              <a:t>Journal of Analytical Atomic Spectrometry, 32</a:t>
            </a:r>
            <a:r>
              <a:rPr lang="en-US" sz="1100" dirty="0"/>
              <a:t>(3), 477–493. https://</a:t>
            </a:r>
            <a:r>
              <a:rPr lang="en-US" sz="1100" dirty="0" err="1"/>
              <a:t>doi.org</a:t>
            </a:r>
            <a:r>
              <a:rPr lang="en-US" sz="1100" dirty="0"/>
              <a:t>/10.1039/c6ja00356g</a:t>
            </a:r>
          </a:p>
          <a:p>
            <a:pPr marL="0" indent="0">
              <a:buNone/>
            </a:pPr>
            <a:r>
              <a:rPr lang="en-US" sz="1100" dirty="0"/>
              <a:t>[8] Delaney, C. (2018). Integrated X-ray fluorescence and diffuse visible-to-near-infrared reflectance scanner for standoff elemental and molecular spectroscopic imaging of paints and works on paper. </a:t>
            </a:r>
            <a:r>
              <a:rPr lang="en-US" sz="1100" i="1" dirty="0"/>
              <a:t>Heritage Science, 6</a:t>
            </a:r>
            <a:r>
              <a:rPr lang="en-US" sz="1100" dirty="0"/>
              <a:t>(1), 1–12. https://</a:t>
            </a:r>
            <a:r>
              <a:rPr lang="en-US" sz="1100" dirty="0" err="1"/>
              <a:t>doi.org</a:t>
            </a:r>
            <a:r>
              <a:rPr lang="en-US" sz="1100" dirty="0"/>
              <a:t>/10.1186/s40494-018-0197-y</a:t>
            </a:r>
          </a:p>
          <a:p>
            <a:pPr marL="0" indent="0">
              <a:buNone/>
            </a:pPr>
            <a:r>
              <a:rPr lang="en-US" sz="1100" dirty="0"/>
              <a:t>[9] Drucker, J. (2013). Is There a “Digital” Art History? </a:t>
            </a:r>
            <a:r>
              <a:rPr lang="en-US" sz="1100" i="1" dirty="0"/>
              <a:t>Visual Resources, 29</a:t>
            </a:r>
            <a:r>
              <a:rPr lang="en-US" sz="1100" dirty="0"/>
              <a:t>(1-2), 5–13. https://</a:t>
            </a:r>
            <a:r>
              <a:rPr lang="en-US" sz="1100" dirty="0" err="1"/>
              <a:t>doi.org</a:t>
            </a:r>
            <a:r>
              <a:rPr lang="en-US" sz="1100" dirty="0"/>
              <a:t>/10.1080/01973762.2013.761106</a:t>
            </a:r>
          </a:p>
          <a:p>
            <a:pPr marL="0" indent="0">
              <a:buNone/>
            </a:pPr>
            <a:r>
              <a:rPr lang="en-US" sz="1100" dirty="0"/>
              <a:t>[10] Eisen, S. L., Ulrich, R. S., Shepley, M. M., </a:t>
            </a:r>
            <a:r>
              <a:rPr lang="en-US" sz="1100" dirty="0" err="1"/>
              <a:t>Varni</a:t>
            </a:r>
            <a:r>
              <a:rPr lang="en-US" sz="1100" dirty="0"/>
              <a:t>, J. W., &amp; Sherman, S. (2008). The stress-reducing effects of art in pediatric health care: art preferences of healthy children and hospitalized children. Journal of Child Health Care, 12(3), 173–190. https://</a:t>
            </a:r>
            <a:r>
              <a:rPr lang="en-US" sz="1100" dirty="0" err="1"/>
              <a:t>doi.org</a:t>
            </a:r>
            <a:r>
              <a:rPr lang="en-US" sz="1100" dirty="0"/>
              <a:t>/10.1177/1367493508092507</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30</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Marcus Chalmers</a:t>
            </a:r>
          </a:p>
        </p:txBody>
      </p:sp>
    </p:spTree>
    <p:extLst>
      <p:ext uri="{BB962C8B-B14F-4D97-AF65-F5344CB8AC3E}">
        <p14:creationId xmlns:p14="http://schemas.microsoft.com/office/powerpoint/2010/main" val="2918335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2/3</a:t>
            </a:r>
          </a:p>
        </p:txBody>
      </p:sp>
      <p:sp>
        <p:nvSpPr>
          <p:cNvPr id="3" name="Content Placeholder 2"/>
          <p:cNvSpPr>
            <a:spLocks noGrp="1"/>
          </p:cNvSpPr>
          <p:nvPr>
            <p:ph idx="1"/>
          </p:nvPr>
        </p:nvSpPr>
        <p:spPr>
          <a:xfrm>
            <a:off x="685800" y="1047750"/>
            <a:ext cx="7772400" cy="3857625"/>
          </a:xfrm>
        </p:spPr>
        <p:txBody>
          <a:bodyPr lIns="91440">
            <a:normAutofit fontScale="92500"/>
          </a:bodyPr>
          <a:lstStyle/>
          <a:p>
            <a:pPr marL="0" indent="0">
              <a:buNone/>
            </a:pPr>
            <a:r>
              <a:rPr lang="en-US" sz="1100" dirty="0"/>
              <a:t>[11] </a:t>
            </a:r>
            <a:r>
              <a:rPr lang="en-US" sz="1100" dirty="0" err="1"/>
              <a:t>Evrard</a:t>
            </a:r>
            <a:r>
              <a:rPr lang="en-US" sz="1100" dirty="0"/>
              <a:t>, S. (2020). </a:t>
            </a:r>
            <a:r>
              <a:rPr lang="en-US" sz="1100" i="1" dirty="0"/>
              <a:t>The Mandalorian </a:t>
            </a:r>
            <a:r>
              <a:rPr lang="en-US" sz="1100" dirty="0"/>
              <a:t>[3D Model]. https://www.artstation.com/artwork/bK5O9n</a:t>
            </a:r>
          </a:p>
          <a:p>
            <a:pPr marL="0" indent="0">
              <a:buNone/>
            </a:pPr>
            <a:r>
              <a:rPr lang="en-US" sz="1100" dirty="0"/>
              <a:t>[12] Getty Foundation. (n.d.). </a:t>
            </a:r>
            <a:r>
              <a:rPr lang="en-US" sz="1100" i="1" dirty="0"/>
              <a:t>Closer to Van Eyck: Rediscovering the Ghent Altarpiece</a:t>
            </a:r>
            <a:r>
              <a:rPr lang="en-US" sz="1100" dirty="0"/>
              <a:t>. Retrieved December 1, 2020, from http://closertovaneyck.kikirpa.be/</a:t>
            </a:r>
          </a:p>
          <a:p>
            <a:pPr marL="0" indent="0">
              <a:buNone/>
            </a:pPr>
            <a:r>
              <a:rPr lang="en-US" sz="1100" dirty="0"/>
              <a:t>[13] Gilpin, L., &amp; Ulrich, R. (2003). Healing Arts: Nutrition for the Soul. </a:t>
            </a:r>
            <a:r>
              <a:rPr lang="en-US" sz="1100" i="1" dirty="0"/>
              <a:t>Putting Patients First; Designing and Practicing Patient-Centered Care</a:t>
            </a:r>
            <a:r>
              <a:rPr lang="en-US" sz="1100" dirty="0"/>
              <a:t>, 117–146.</a:t>
            </a:r>
          </a:p>
          <a:p>
            <a:pPr marL="0" indent="0">
              <a:buNone/>
            </a:pPr>
            <a:r>
              <a:rPr lang="en-US" sz="1100" dirty="0"/>
              <a:t>[14] </a:t>
            </a:r>
            <a:r>
              <a:rPr lang="en-US" sz="1100" dirty="0" err="1"/>
              <a:t>Harnischmacher</a:t>
            </a:r>
            <a:r>
              <a:rPr lang="en-US" sz="1100" dirty="0"/>
              <a:t>, C. (2016). The Complete Guide to Macro and Close-Up Photography. In </a:t>
            </a:r>
            <a:r>
              <a:rPr lang="en-US" sz="1100" i="1" dirty="0"/>
              <a:t>The Complete Guide to Macro and Close-Up </a:t>
            </a:r>
            <a:r>
              <a:rPr lang="en-US" sz="1100" dirty="0"/>
              <a:t>Photography (1st ed.). Rocky Nook.</a:t>
            </a:r>
          </a:p>
          <a:p>
            <a:pPr marL="0" indent="0">
              <a:buNone/>
            </a:pPr>
            <a:r>
              <a:rPr lang="en-US" sz="1100" dirty="0"/>
              <a:t>[15] </a:t>
            </a:r>
            <a:r>
              <a:rPr lang="en-US" sz="1100" dirty="0" err="1"/>
              <a:t>Kaburagi</a:t>
            </a:r>
            <a:r>
              <a:rPr lang="en-US" sz="1100" dirty="0"/>
              <a:t>, H. (2020). Snow of London (No. 11). In </a:t>
            </a:r>
            <a:r>
              <a:rPr lang="en-US" sz="1100" i="1" dirty="0"/>
              <a:t>Great Pretender. </a:t>
            </a:r>
            <a:r>
              <a:rPr lang="en-US" sz="1100" dirty="0"/>
              <a:t>Fuji TV.</a:t>
            </a:r>
          </a:p>
          <a:p>
            <a:pPr marL="0" indent="0">
              <a:buNone/>
            </a:pPr>
            <a:r>
              <a:rPr lang="en-US" sz="1100" dirty="0"/>
              <a:t>[16] </a:t>
            </a:r>
            <a:r>
              <a:rPr lang="en-US" sz="1100" dirty="0" err="1"/>
              <a:t>Lankston</a:t>
            </a:r>
            <a:r>
              <a:rPr lang="en-US" sz="1100" dirty="0"/>
              <a:t>, L., Cusack, P., Fremantle, C., &amp; Isles, C. (2010). Visual art in hospitals: </a:t>
            </a:r>
            <a:r>
              <a:rPr lang="en-US" sz="1100" i="1" dirty="0"/>
              <a:t>case studies and review of the evidence. Journal of the Royal Society of Medicine, 103</a:t>
            </a:r>
            <a:r>
              <a:rPr lang="en-US" sz="1100" dirty="0"/>
              <a:t>(12), 490–499. https://</a:t>
            </a:r>
            <a:r>
              <a:rPr lang="en-US" sz="1100" dirty="0" err="1"/>
              <a:t>doi.org</a:t>
            </a:r>
            <a:r>
              <a:rPr lang="en-US" sz="1100" dirty="0"/>
              <a:t>/10.1258/jrsm.2010.100256</a:t>
            </a:r>
          </a:p>
          <a:p>
            <a:pPr marL="0" indent="0">
              <a:buNone/>
            </a:pPr>
            <a:r>
              <a:rPr lang="en-US" sz="1100" dirty="0"/>
              <a:t>[17] Madden, M. (2004). </a:t>
            </a:r>
            <a:r>
              <a:rPr lang="en-US" sz="1100" i="1" dirty="0"/>
              <a:t>Artists, Musicians and the Internet </a:t>
            </a:r>
            <a:r>
              <a:rPr lang="en-US" sz="1100" dirty="0"/>
              <a:t>[Pew Research Center: Internet, Science &amp; Tech]. https://</a:t>
            </a:r>
            <a:r>
              <a:rPr lang="en-US" sz="1100" dirty="0" err="1"/>
              <a:t>www.pewresearch.org</a:t>
            </a:r>
            <a:r>
              <a:rPr lang="en-US" sz="1100" dirty="0"/>
              <a:t>/internet/2004/12/05/artists-musicians-and-the-internet/</a:t>
            </a:r>
          </a:p>
          <a:p>
            <a:pPr marL="0" indent="0">
              <a:buNone/>
            </a:pPr>
            <a:r>
              <a:rPr lang="en-US" sz="1100" dirty="0"/>
              <a:t>[18] NEA Staff. (2015). </a:t>
            </a:r>
            <a:r>
              <a:rPr lang="en-US" sz="1100" i="1" dirty="0"/>
              <a:t>Why The Arts Matter</a:t>
            </a:r>
            <a:r>
              <a:rPr lang="en-US" sz="1100" dirty="0"/>
              <a:t>. National Endowment for the Arts. https://</a:t>
            </a:r>
            <a:r>
              <a:rPr lang="en-US" sz="1100" dirty="0" err="1"/>
              <a:t>www.arts.gov</a:t>
            </a:r>
            <a:r>
              <a:rPr lang="en-US" sz="1100" dirty="0"/>
              <a:t>/stories/blog/2015/why-arts-matter</a:t>
            </a:r>
          </a:p>
          <a:p>
            <a:pPr marL="0" indent="0">
              <a:buNone/>
            </a:pPr>
            <a:r>
              <a:rPr lang="en-US" sz="1100" dirty="0"/>
              <a:t>[19] Nuria Rodríguez-Ortega (2019) Digital Art History: The Questions that Need to Be Asked, Visual Resources, 35:1-2, 6-20, DOI: 10.1080/01973762.2019.1553832</a:t>
            </a:r>
          </a:p>
          <a:p>
            <a:pPr marL="0" indent="0">
              <a:buNone/>
            </a:pPr>
            <a:r>
              <a:rPr lang="en-US" sz="1100" dirty="0"/>
              <a:t>[20] Purcell, K., Rainie, L., &amp; Thomson, K. (2013). </a:t>
            </a:r>
            <a:r>
              <a:rPr lang="en-US" sz="1100" i="1" dirty="0"/>
              <a:t>Arts Organizations and Digital Technologies </a:t>
            </a:r>
            <a:r>
              <a:rPr lang="en-US" sz="1100" dirty="0"/>
              <a:t>[Pew Research Center: Internet, Science &amp; Tech]. https://</a:t>
            </a:r>
            <a:r>
              <a:rPr lang="en-US" sz="1100" dirty="0" err="1"/>
              <a:t>www.pewresearch.org</a:t>
            </a:r>
            <a:r>
              <a:rPr lang="en-US" sz="1100" dirty="0"/>
              <a:t>/internet/2013/01/04/arts-organizations-and-digital-technologies/</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31</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Marcus Chalmers</a:t>
            </a:r>
          </a:p>
        </p:txBody>
      </p:sp>
    </p:spTree>
    <p:extLst>
      <p:ext uri="{BB962C8B-B14F-4D97-AF65-F5344CB8AC3E}">
        <p14:creationId xmlns:p14="http://schemas.microsoft.com/office/powerpoint/2010/main" val="2886180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3/3</a:t>
            </a:r>
          </a:p>
        </p:txBody>
      </p:sp>
      <p:sp>
        <p:nvSpPr>
          <p:cNvPr id="3" name="Content Placeholder 2"/>
          <p:cNvSpPr>
            <a:spLocks noGrp="1"/>
          </p:cNvSpPr>
          <p:nvPr>
            <p:ph idx="1"/>
          </p:nvPr>
        </p:nvSpPr>
        <p:spPr/>
        <p:txBody>
          <a:bodyPr lIns="91440">
            <a:normAutofit fontScale="77500" lnSpcReduction="20000"/>
          </a:bodyPr>
          <a:lstStyle/>
          <a:p>
            <a:pPr marL="0" indent="0">
              <a:buNone/>
            </a:pPr>
            <a:r>
              <a:rPr lang="en-US" dirty="0"/>
              <a:t>[21] Purcell, K., Rainie, L., &amp; Thomson, K. (2013). </a:t>
            </a:r>
            <a:r>
              <a:rPr lang="en-US" i="1" dirty="0"/>
              <a:t>Section 6: Overall Impact of Technology on the Arts</a:t>
            </a:r>
            <a:r>
              <a:rPr lang="en-US" dirty="0"/>
              <a:t> [Pew Research Center: Internet, Science &amp; Tech]. https://www.pewresearch.org/internet/2013/01/04/section-6-overall-impact-of-technology-on-the-arts/</a:t>
            </a:r>
          </a:p>
          <a:p>
            <a:pPr marL="0" indent="0">
              <a:buNone/>
            </a:pPr>
            <a:r>
              <a:rPr lang="en-US" dirty="0"/>
              <a:t>[22] </a:t>
            </a:r>
            <a:r>
              <a:rPr lang="en-US" dirty="0" err="1"/>
              <a:t>Soemy</a:t>
            </a:r>
            <a:r>
              <a:rPr lang="en-US" dirty="0"/>
              <a:t>, Y. (2020). </a:t>
            </a:r>
            <a:r>
              <a:rPr lang="en-US" i="1" dirty="0" err="1"/>
              <a:t>Phos</a:t>
            </a:r>
            <a:r>
              <a:rPr lang="en-US" dirty="0"/>
              <a:t> [Digital Painting]. https://www.artstation.com/artwork/VgbGlg</a:t>
            </a:r>
          </a:p>
          <a:p>
            <a:pPr marL="0" indent="0">
              <a:buNone/>
            </a:pPr>
            <a:r>
              <a:rPr lang="en-US" dirty="0"/>
              <a:t>[23] SoundCloud. (2020). </a:t>
            </a:r>
            <a:r>
              <a:rPr lang="en-US" i="1" dirty="0"/>
              <a:t>Celebrating the TWELVE Grammy nominees that were First on SoundCloud. </a:t>
            </a:r>
            <a:r>
              <a:rPr lang="en-US" dirty="0"/>
              <a:t>https://blog.soundcloud.com/2020/01/23/celebrating-the-twelve-grammy-nominees-that-were-first-on-soundcloud/</a:t>
            </a:r>
          </a:p>
          <a:p>
            <a:pPr marL="0" indent="0">
              <a:buNone/>
            </a:pPr>
            <a:r>
              <a:rPr lang="en-US" dirty="0"/>
              <a:t>[24] </a:t>
            </a:r>
            <a:r>
              <a:rPr lang="en-US" dirty="0" err="1"/>
              <a:t>Szomko-Osękowska</a:t>
            </a:r>
            <a:r>
              <a:rPr lang="en-US" dirty="0"/>
              <a:t>, D. (n.d.). </a:t>
            </a:r>
            <a:r>
              <a:rPr lang="en-US" i="1" dirty="0"/>
              <a:t>Graphics</a:t>
            </a:r>
            <a:r>
              <a:rPr lang="en-US" dirty="0"/>
              <a:t>. </a:t>
            </a:r>
            <a:r>
              <a:rPr lang="en-US" dirty="0" err="1"/>
              <a:t>Muzeum</a:t>
            </a:r>
            <a:r>
              <a:rPr lang="en-US" dirty="0"/>
              <a:t> </a:t>
            </a:r>
            <a:r>
              <a:rPr lang="en-US" dirty="0" err="1"/>
              <a:t>Historyczne</a:t>
            </a:r>
            <a:r>
              <a:rPr lang="en-US" dirty="0"/>
              <a:t> w </a:t>
            </a:r>
            <a:r>
              <a:rPr lang="en-US" dirty="0" err="1"/>
              <a:t>Sanoku</a:t>
            </a:r>
            <a:r>
              <a:rPr lang="en-US" dirty="0"/>
              <a:t>. Retrieved December 1, 2020, from http://muzeum.sanok.pl/en/zbiory/zdzislaw-beksinski/grafika</a:t>
            </a:r>
          </a:p>
          <a:p>
            <a:pPr marL="0" indent="0">
              <a:buNone/>
            </a:pPr>
            <a:r>
              <a:rPr lang="en-US" dirty="0"/>
              <a:t>[25] </a:t>
            </a:r>
            <a:r>
              <a:rPr lang="en-US" dirty="0" err="1"/>
              <a:t>Urbanowicz</a:t>
            </a:r>
            <a:r>
              <a:rPr lang="en-US" dirty="0"/>
              <a:t>, M. (2020). </a:t>
            </a:r>
            <a:r>
              <a:rPr lang="en-US" i="1" dirty="0"/>
              <a:t>City Scenes pt.2 </a:t>
            </a:r>
            <a:r>
              <a:rPr lang="en-US" dirty="0"/>
              <a:t>[Digital Painting]. https://twitter.com/gommatt/status/1308234768350236675</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Marcus Chalmers</a:t>
            </a:r>
          </a:p>
        </p:txBody>
      </p:sp>
    </p:spTree>
    <p:extLst>
      <p:ext uri="{BB962C8B-B14F-4D97-AF65-F5344CB8AC3E}">
        <p14:creationId xmlns:p14="http://schemas.microsoft.com/office/powerpoint/2010/main" val="297206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3300"/>
              <a:buFont typeface="Cambria"/>
              <a:buNone/>
            </a:pPr>
            <a:r>
              <a:rPr lang="en-US"/>
              <a:t>As AlphaGoes Will Humans Go?</a:t>
            </a:r>
            <a:endParaRPr/>
          </a:p>
        </p:txBody>
      </p:sp>
      <p:sp>
        <p:nvSpPr>
          <p:cNvPr id="92" name="Google Shape;92;p14"/>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90"/>
              <a:buNone/>
            </a:pPr>
            <a:r>
              <a:rPr lang="en-US"/>
              <a:t>Baian Ou(Byron)</a:t>
            </a:r>
            <a:endParaRPr/>
          </a:p>
        </p:txBody>
      </p:sp>
      <p:sp>
        <p:nvSpPr>
          <p:cNvPr id="93" name="Google Shape;93;p14"/>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94" name="Google Shape;94;p14"/>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5292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What is GO?</a:t>
            </a:r>
            <a:endParaRPr/>
          </a:p>
        </p:txBody>
      </p:sp>
      <p:sp>
        <p:nvSpPr>
          <p:cNvPr id="101" name="Google Shape;101;p15"/>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1200"/>
              </a:spcBef>
              <a:spcAft>
                <a:spcPts val="0"/>
              </a:spcAft>
              <a:buSzPts val="1620"/>
              <a:buChar char="•"/>
            </a:pPr>
            <a:r>
              <a:rPr lang="en-US"/>
              <a:t>2-player chess/board game</a:t>
            </a:r>
            <a:endParaRPr/>
          </a:p>
          <a:p>
            <a:pPr marL="205766" lvl="0" indent="-205766" algn="l" rtl="0">
              <a:lnSpc>
                <a:spcPct val="90000"/>
              </a:lnSpc>
              <a:spcBef>
                <a:spcPts val="1200"/>
              </a:spcBef>
              <a:spcAft>
                <a:spcPts val="0"/>
              </a:spcAft>
              <a:buSzPts val="1620"/>
              <a:buChar char="•"/>
            </a:pPr>
            <a:r>
              <a:rPr lang="en-US"/>
              <a:t>Standard: 19 x 19 </a:t>
            </a:r>
            <a:endParaRPr/>
          </a:p>
          <a:p>
            <a:pPr marL="205766" lvl="0" indent="-205766" algn="l" rtl="0">
              <a:lnSpc>
                <a:spcPct val="90000"/>
              </a:lnSpc>
              <a:spcBef>
                <a:spcPts val="1200"/>
              </a:spcBef>
              <a:spcAft>
                <a:spcPts val="0"/>
              </a:spcAft>
              <a:buSzPts val="1620"/>
              <a:buChar char="•"/>
            </a:pPr>
            <a:r>
              <a:rPr lang="en-US"/>
              <a:t>Basic Rule: Capture (on the right)</a:t>
            </a:r>
            <a:endParaRPr/>
          </a:p>
          <a:p>
            <a:pPr marL="205766" lvl="0" indent="-205766" algn="l" rtl="0">
              <a:lnSpc>
                <a:spcPct val="90000"/>
              </a:lnSpc>
              <a:spcBef>
                <a:spcPts val="1200"/>
              </a:spcBef>
              <a:spcAft>
                <a:spcPts val="0"/>
              </a:spcAft>
              <a:buSzPts val="1620"/>
              <a:buChar char="•"/>
            </a:pPr>
            <a:r>
              <a:rPr lang="en-US"/>
              <a:t>Handicap</a:t>
            </a:r>
            <a:endParaRPr/>
          </a:p>
          <a:p>
            <a:pPr marL="205766" lvl="0" indent="-205766" algn="l" rtl="0">
              <a:lnSpc>
                <a:spcPct val="90000"/>
              </a:lnSpc>
              <a:spcBef>
                <a:spcPts val="1200"/>
              </a:spcBef>
              <a:spcAft>
                <a:spcPts val="0"/>
              </a:spcAft>
              <a:buSzPts val="1620"/>
              <a:buChar char="•"/>
            </a:pPr>
            <a:r>
              <a:rPr lang="en-US"/>
              <a:t>Area scoring / Territory scoring</a:t>
            </a:r>
            <a:endParaRPr/>
          </a:p>
          <a:p>
            <a:pPr marL="205766" lvl="0" indent="0" algn="l" rtl="0">
              <a:lnSpc>
                <a:spcPct val="90000"/>
              </a:lnSpc>
              <a:spcBef>
                <a:spcPts val="1200"/>
              </a:spcBef>
              <a:spcAft>
                <a:spcPts val="0"/>
              </a:spcAft>
              <a:buNone/>
            </a:pPr>
            <a:endParaRPr/>
          </a:p>
        </p:txBody>
      </p:sp>
      <p:sp>
        <p:nvSpPr>
          <p:cNvPr id="102" name="Google Shape;102;p15"/>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03" name="Google Shape;103;p15"/>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104" name="Google Shape;104;p15"/>
          <p:cNvSpPr txBox="1"/>
          <p:nvPr/>
        </p:nvSpPr>
        <p:spPr>
          <a:xfrm>
            <a:off x="6847114" y="372337"/>
            <a:ext cx="2179682"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Baian Ou</a:t>
            </a:r>
            <a:endParaRPr>
              <a:solidFill>
                <a:schemeClr val="lt1"/>
              </a:solidFill>
              <a:latin typeface="Cambria"/>
              <a:ea typeface="Cambria"/>
              <a:cs typeface="Cambria"/>
              <a:sym typeface="Cambria"/>
            </a:endParaRPr>
          </a:p>
          <a:p>
            <a:pPr marL="0" marR="0" lvl="0" indent="0" algn="ctr" rtl="0">
              <a:spcBef>
                <a:spcPts val="0"/>
              </a:spcBef>
              <a:spcAft>
                <a:spcPts val="0"/>
              </a:spcAft>
              <a:buNone/>
            </a:pPr>
            <a:endParaRPr>
              <a:solidFill>
                <a:schemeClr val="lt1"/>
              </a:solidFill>
              <a:latin typeface="Cambria"/>
              <a:ea typeface="Cambria"/>
              <a:cs typeface="Cambria"/>
              <a:sym typeface="Cambria"/>
            </a:endParaRPr>
          </a:p>
        </p:txBody>
      </p:sp>
      <p:sp>
        <p:nvSpPr>
          <p:cNvPr id="105" name="Google Shape;105;p15"/>
          <p:cNvSpPr txBox="1"/>
          <p:nvPr/>
        </p:nvSpPr>
        <p:spPr>
          <a:xfrm>
            <a:off x="0" y="4726877"/>
            <a:ext cx="9144000"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[1]</a:t>
            </a:r>
            <a:endParaRPr/>
          </a:p>
        </p:txBody>
      </p:sp>
      <p:pic>
        <p:nvPicPr>
          <p:cNvPr id="106" name="Google Shape;106;p15"/>
          <p:cNvPicPr preferRelativeResize="0"/>
          <p:nvPr/>
        </p:nvPicPr>
        <p:blipFill>
          <a:blip r:embed="rId3">
            <a:alphaModFix/>
          </a:blip>
          <a:stretch>
            <a:fillRect/>
          </a:stretch>
        </p:blipFill>
        <p:spPr>
          <a:xfrm>
            <a:off x="6791325" y="3838575"/>
            <a:ext cx="1666875" cy="866775"/>
          </a:xfrm>
          <a:prstGeom prst="rect">
            <a:avLst/>
          </a:prstGeom>
          <a:noFill/>
          <a:ln>
            <a:noFill/>
          </a:ln>
        </p:spPr>
      </p:pic>
      <p:pic>
        <p:nvPicPr>
          <p:cNvPr id="107" name="Google Shape;107;p15"/>
          <p:cNvPicPr preferRelativeResize="0"/>
          <p:nvPr/>
        </p:nvPicPr>
        <p:blipFill>
          <a:blip r:embed="rId4">
            <a:alphaModFix/>
          </a:blip>
          <a:stretch>
            <a:fillRect/>
          </a:stretch>
        </p:blipFill>
        <p:spPr>
          <a:xfrm>
            <a:off x="6278525" y="1352548"/>
            <a:ext cx="2179675" cy="2101027"/>
          </a:xfrm>
          <a:prstGeom prst="rect">
            <a:avLst/>
          </a:prstGeom>
          <a:noFill/>
          <a:ln>
            <a:noFill/>
          </a:ln>
        </p:spPr>
      </p:pic>
    </p:spTree>
    <p:extLst>
      <p:ext uri="{BB962C8B-B14F-4D97-AF65-F5344CB8AC3E}">
        <p14:creationId xmlns:p14="http://schemas.microsoft.com/office/powerpoint/2010/main" val="3872402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What is AlphaGo?</a:t>
            </a:r>
            <a:endParaRPr/>
          </a:p>
        </p:txBody>
      </p:sp>
      <p:sp>
        <p:nvSpPr>
          <p:cNvPr id="114" name="Google Shape;114;p16"/>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0"/>
              </a:spcBef>
              <a:spcAft>
                <a:spcPts val="0"/>
              </a:spcAft>
              <a:buSzPts val="1620"/>
              <a:buChar char="•"/>
            </a:pPr>
            <a:r>
              <a:rPr lang="en-US"/>
              <a:t>Background</a:t>
            </a:r>
            <a:endParaRPr/>
          </a:p>
          <a:p>
            <a:pPr marL="411534" lvl="1" indent="-205766" algn="l" rtl="0">
              <a:lnSpc>
                <a:spcPct val="90000"/>
              </a:lnSpc>
              <a:spcBef>
                <a:spcPts val="0"/>
              </a:spcBef>
              <a:spcAft>
                <a:spcPts val="0"/>
              </a:spcAft>
              <a:buSzPts val="1350"/>
              <a:buChar char="–"/>
            </a:pPr>
            <a:r>
              <a:rPr lang="en-US"/>
              <a:t>Evolutional computer program for Go</a:t>
            </a:r>
            <a:endParaRPr/>
          </a:p>
          <a:p>
            <a:pPr marL="411534" lvl="1" indent="-205766" algn="l" rtl="0">
              <a:lnSpc>
                <a:spcPct val="90000"/>
              </a:lnSpc>
              <a:spcBef>
                <a:spcPts val="0"/>
              </a:spcBef>
              <a:spcAft>
                <a:spcPts val="0"/>
              </a:spcAft>
              <a:buSzPts val="1350"/>
              <a:buChar char="–"/>
            </a:pPr>
            <a:r>
              <a:rPr lang="en-US"/>
              <a:t>Arguably the strongest Go player in history[2]</a:t>
            </a:r>
            <a:endParaRPr/>
          </a:p>
          <a:p>
            <a:pPr marL="205766" lvl="0" indent="-205766" algn="l" rtl="0">
              <a:lnSpc>
                <a:spcPct val="90000"/>
              </a:lnSpc>
              <a:spcBef>
                <a:spcPts val="1200"/>
              </a:spcBef>
              <a:spcAft>
                <a:spcPts val="0"/>
              </a:spcAft>
              <a:buSzPts val="1620"/>
              <a:buChar char="•"/>
            </a:pPr>
            <a:r>
              <a:rPr lang="en-US"/>
              <a:t>Before AlphaGo</a:t>
            </a:r>
            <a:endParaRPr/>
          </a:p>
          <a:p>
            <a:pPr marL="411534" lvl="1" indent="-205766" algn="l" rtl="0">
              <a:lnSpc>
                <a:spcPct val="90000"/>
              </a:lnSpc>
              <a:spcBef>
                <a:spcPts val="1200"/>
              </a:spcBef>
              <a:spcAft>
                <a:spcPts val="0"/>
              </a:spcAft>
              <a:buSzPts val="1350"/>
              <a:buChar char="–"/>
            </a:pPr>
            <a:r>
              <a:rPr lang="en-US"/>
              <a:t>A hefty handicap was needed for computers to win at Go.[3]</a:t>
            </a:r>
            <a:endParaRPr/>
          </a:p>
          <a:p>
            <a:pPr marL="411534" lvl="1" indent="-205766" algn="l" rtl="0">
              <a:lnSpc>
                <a:spcPct val="90000"/>
              </a:lnSpc>
              <a:spcBef>
                <a:spcPts val="1200"/>
              </a:spcBef>
              <a:spcAft>
                <a:spcPts val="0"/>
              </a:spcAft>
              <a:buSzPts val="1350"/>
              <a:buChar char="–"/>
            </a:pPr>
            <a:r>
              <a:rPr lang="en-US"/>
              <a:t>Professional players think they are close to the ceiling of Go[4]</a:t>
            </a:r>
            <a:endParaRPr/>
          </a:p>
        </p:txBody>
      </p:sp>
      <p:sp>
        <p:nvSpPr>
          <p:cNvPr id="115" name="Google Shape;115;p16"/>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16" name="Google Shape;116;p16"/>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
        <p:nvSpPr>
          <p:cNvPr id="117" name="Google Shape;117;p16"/>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Baian Ou</a:t>
            </a:r>
            <a:endParaRPr>
              <a:solidFill>
                <a:schemeClr val="lt1"/>
              </a:solidFill>
              <a:latin typeface="Cambria"/>
              <a:ea typeface="Cambria"/>
              <a:cs typeface="Cambria"/>
              <a:sym typeface="Cambria"/>
            </a:endParaRPr>
          </a:p>
        </p:txBody>
      </p:sp>
      <p:sp>
        <p:nvSpPr>
          <p:cNvPr id="118" name="Google Shape;118;p16"/>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0" i="0" u="none" strike="noStrike" cap="none">
                <a:solidFill>
                  <a:schemeClr val="lt1"/>
                </a:solidFill>
                <a:latin typeface="Cambria"/>
                <a:ea typeface="Cambria"/>
                <a:cs typeface="Cambria"/>
                <a:sym typeface="Cambria"/>
              </a:rPr>
              <a:t>&lt;Citation&gt;</a:t>
            </a:r>
            <a:endParaRPr/>
          </a:p>
        </p:txBody>
      </p:sp>
      <p:pic>
        <p:nvPicPr>
          <p:cNvPr id="119" name="Google Shape;119;p16"/>
          <p:cNvPicPr preferRelativeResize="0"/>
          <p:nvPr/>
        </p:nvPicPr>
        <p:blipFill>
          <a:blip r:embed="rId3">
            <a:alphaModFix/>
          </a:blip>
          <a:stretch>
            <a:fillRect/>
          </a:stretch>
        </p:blipFill>
        <p:spPr>
          <a:xfrm>
            <a:off x="5562600" y="998902"/>
            <a:ext cx="2515893" cy="3727977"/>
          </a:xfrm>
          <a:prstGeom prst="rect">
            <a:avLst/>
          </a:prstGeom>
          <a:noFill/>
          <a:ln>
            <a:noFill/>
          </a:ln>
        </p:spPr>
      </p:pic>
    </p:spTree>
    <p:extLst>
      <p:ext uri="{BB962C8B-B14F-4D97-AF65-F5344CB8AC3E}">
        <p14:creationId xmlns:p14="http://schemas.microsoft.com/office/powerpoint/2010/main" val="27590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7"/>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Where does AlphaGo?</a:t>
            </a:r>
            <a:endParaRPr/>
          </a:p>
        </p:txBody>
      </p:sp>
      <p:sp>
        <p:nvSpPr>
          <p:cNvPr id="126" name="Google Shape;126;p17"/>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1200"/>
              </a:spcBef>
              <a:spcAft>
                <a:spcPts val="0"/>
              </a:spcAft>
              <a:buSzPts val="1620"/>
              <a:buChar char="•"/>
            </a:pPr>
            <a:r>
              <a:rPr lang="en-US"/>
              <a:t>In October 2015, AlphaGo 5-0 Mr Fan Hui</a:t>
            </a:r>
            <a:endParaRPr/>
          </a:p>
          <a:p>
            <a:pPr marL="205766" lvl="0" indent="-205766" algn="l" rtl="0">
              <a:lnSpc>
                <a:spcPct val="90000"/>
              </a:lnSpc>
              <a:spcBef>
                <a:spcPts val="1200"/>
              </a:spcBef>
              <a:spcAft>
                <a:spcPts val="0"/>
              </a:spcAft>
              <a:buSzPts val="1620"/>
              <a:buChar char="•"/>
            </a:pPr>
            <a:r>
              <a:rPr lang="en-US"/>
              <a:t>March 2016, 4-1 Mr Lee Sedol</a:t>
            </a:r>
            <a:endParaRPr/>
          </a:p>
          <a:p>
            <a:pPr marL="205766" lvl="0" indent="-205766" algn="l" rtl="0">
              <a:lnSpc>
                <a:spcPct val="90000"/>
              </a:lnSpc>
              <a:spcBef>
                <a:spcPts val="1200"/>
              </a:spcBef>
              <a:spcAft>
                <a:spcPts val="0"/>
              </a:spcAft>
              <a:buSzPts val="1620"/>
              <a:buChar char="•"/>
            </a:pPr>
            <a:r>
              <a:rPr lang="en-US"/>
              <a:t>May 2017, 3-0 Ke Jie</a:t>
            </a:r>
            <a:endParaRPr/>
          </a:p>
          <a:p>
            <a:pPr marL="205766" lvl="0" indent="-205766" algn="l" rtl="0">
              <a:lnSpc>
                <a:spcPct val="90000"/>
              </a:lnSpc>
              <a:spcBef>
                <a:spcPts val="1200"/>
              </a:spcBef>
              <a:spcAft>
                <a:spcPts val="0"/>
              </a:spcAft>
              <a:buSzPts val="1620"/>
              <a:buChar char="•"/>
            </a:pPr>
            <a:r>
              <a:rPr lang="en-US"/>
              <a:t>After it, AlphaGo Zero and AlphaZero</a:t>
            </a:r>
            <a:endParaRPr/>
          </a:p>
          <a:p>
            <a:pPr marL="205766" lvl="0" indent="0" algn="l" rtl="0">
              <a:lnSpc>
                <a:spcPct val="90000"/>
              </a:lnSpc>
              <a:spcBef>
                <a:spcPts val="1200"/>
              </a:spcBef>
              <a:spcAft>
                <a:spcPts val="0"/>
              </a:spcAft>
              <a:buNone/>
            </a:pPr>
            <a:endParaRPr/>
          </a:p>
        </p:txBody>
      </p:sp>
      <p:sp>
        <p:nvSpPr>
          <p:cNvPr id="127" name="Google Shape;127;p17"/>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28" name="Google Shape;128;p17"/>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
        <p:nvSpPr>
          <p:cNvPr id="129" name="Google Shape;129;p17"/>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Baian Ou</a:t>
            </a:r>
            <a:endParaRPr>
              <a:solidFill>
                <a:schemeClr val="lt1"/>
              </a:solidFill>
              <a:latin typeface="Cambria"/>
              <a:ea typeface="Cambria"/>
              <a:cs typeface="Cambria"/>
              <a:sym typeface="Cambria"/>
            </a:endParaRPr>
          </a:p>
          <a:p>
            <a:pPr marL="0" marR="0" lvl="0" indent="0" algn="ctr" rtl="0">
              <a:spcBef>
                <a:spcPts val="0"/>
              </a:spcBef>
              <a:spcAft>
                <a:spcPts val="0"/>
              </a:spcAft>
              <a:buNone/>
            </a:pPr>
            <a:endParaRPr>
              <a:solidFill>
                <a:schemeClr val="lt1"/>
              </a:solidFill>
              <a:latin typeface="Cambria"/>
              <a:ea typeface="Cambria"/>
              <a:cs typeface="Cambria"/>
              <a:sym typeface="Cambria"/>
            </a:endParaRPr>
          </a:p>
        </p:txBody>
      </p:sp>
      <p:sp>
        <p:nvSpPr>
          <p:cNvPr id="130" name="Google Shape;130;p17"/>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[2]</a:t>
            </a:r>
            <a:endParaRPr/>
          </a:p>
        </p:txBody>
      </p:sp>
      <p:pic>
        <p:nvPicPr>
          <p:cNvPr id="131" name="Google Shape;131;p17"/>
          <p:cNvPicPr preferRelativeResize="0"/>
          <p:nvPr/>
        </p:nvPicPr>
        <p:blipFill>
          <a:blip r:embed="rId3">
            <a:alphaModFix/>
          </a:blip>
          <a:stretch>
            <a:fillRect/>
          </a:stretch>
        </p:blipFill>
        <p:spPr>
          <a:xfrm>
            <a:off x="5562600" y="680124"/>
            <a:ext cx="2772551" cy="1889975"/>
          </a:xfrm>
          <a:prstGeom prst="rect">
            <a:avLst/>
          </a:prstGeom>
          <a:noFill/>
          <a:ln>
            <a:noFill/>
          </a:ln>
        </p:spPr>
      </p:pic>
      <p:pic>
        <p:nvPicPr>
          <p:cNvPr id="132" name="Google Shape;132;p17"/>
          <p:cNvPicPr preferRelativeResize="0"/>
          <p:nvPr/>
        </p:nvPicPr>
        <p:blipFill>
          <a:blip r:embed="rId4">
            <a:alphaModFix/>
          </a:blip>
          <a:stretch>
            <a:fillRect/>
          </a:stretch>
        </p:blipFill>
        <p:spPr>
          <a:xfrm>
            <a:off x="5562603" y="2484004"/>
            <a:ext cx="2357573" cy="1889975"/>
          </a:xfrm>
          <a:prstGeom prst="rect">
            <a:avLst/>
          </a:prstGeom>
          <a:noFill/>
          <a:ln>
            <a:noFill/>
          </a:ln>
        </p:spPr>
      </p:pic>
    </p:spTree>
    <p:extLst>
      <p:ext uri="{BB962C8B-B14F-4D97-AF65-F5344CB8AC3E}">
        <p14:creationId xmlns:p14="http://schemas.microsoft.com/office/powerpoint/2010/main" val="3652237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Conclusion: </a:t>
            </a:r>
            <a:endParaRPr/>
          </a:p>
        </p:txBody>
      </p:sp>
      <p:sp>
        <p:nvSpPr>
          <p:cNvPr id="139" name="Google Shape;139;p18"/>
          <p:cNvSpPr txBox="1">
            <a:spLocks noGrp="1"/>
          </p:cNvSpPr>
          <p:nvPr>
            <p:ph type="body" idx="1"/>
          </p:nvPr>
        </p:nvSpPr>
        <p:spPr>
          <a:xfrm>
            <a:off x="685800" y="1352550"/>
            <a:ext cx="44115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0"/>
              </a:spcBef>
              <a:spcAft>
                <a:spcPts val="0"/>
              </a:spcAft>
              <a:buSzPts val="1620"/>
              <a:buChar char="•"/>
            </a:pPr>
            <a:r>
              <a:rPr lang="en-US"/>
              <a:t>AlphaGo is benefiting human(Go)</a:t>
            </a:r>
            <a:endParaRPr/>
          </a:p>
          <a:p>
            <a:pPr marL="205766" lvl="0" indent="0" algn="l" rtl="0">
              <a:lnSpc>
                <a:spcPct val="90000"/>
              </a:lnSpc>
              <a:spcBef>
                <a:spcPts val="0"/>
              </a:spcBef>
              <a:spcAft>
                <a:spcPts val="0"/>
              </a:spcAft>
              <a:buNone/>
            </a:pPr>
            <a:endParaRPr/>
          </a:p>
          <a:p>
            <a:pPr marL="205766" lvl="0" indent="-205766" algn="l" rtl="0">
              <a:lnSpc>
                <a:spcPct val="90000"/>
              </a:lnSpc>
              <a:spcBef>
                <a:spcPts val="0"/>
              </a:spcBef>
              <a:spcAft>
                <a:spcPts val="0"/>
              </a:spcAft>
              <a:buSzPts val="1620"/>
              <a:buChar char="•"/>
            </a:pPr>
            <a:r>
              <a:rPr lang="en-US"/>
              <a:t>Pros(arguments)</a:t>
            </a:r>
            <a:endParaRPr/>
          </a:p>
          <a:p>
            <a:pPr marL="411534" lvl="1" indent="-205766" algn="l" rtl="0">
              <a:lnSpc>
                <a:spcPct val="90000"/>
              </a:lnSpc>
              <a:spcBef>
                <a:spcPts val="0"/>
              </a:spcBef>
              <a:spcAft>
                <a:spcPts val="0"/>
              </a:spcAft>
              <a:buSzPts val="1350"/>
              <a:buChar char="–"/>
            </a:pPr>
            <a:r>
              <a:rPr lang="en-US"/>
              <a:t>Shows limits of human, and the essential of Go[5]</a:t>
            </a:r>
            <a:endParaRPr/>
          </a:p>
          <a:p>
            <a:pPr marL="411534" lvl="1" indent="-205766" algn="l" rtl="0">
              <a:lnSpc>
                <a:spcPct val="90000"/>
              </a:lnSpc>
              <a:spcBef>
                <a:spcPts val="0"/>
              </a:spcBef>
              <a:spcAft>
                <a:spcPts val="0"/>
              </a:spcAft>
              <a:buSzPts val="1350"/>
              <a:buChar char="–"/>
            </a:pPr>
            <a:r>
              <a:rPr lang="en-US"/>
              <a:t>Promote the game itself[2]</a:t>
            </a:r>
            <a:endParaRPr/>
          </a:p>
          <a:p>
            <a:pPr marL="205766" lvl="0" indent="-205766" algn="l" rtl="0">
              <a:lnSpc>
                <a:spcPct val="90000"/>
              </a:lnSpc>
              <a:spcBef>
                <a:spcPts val="0"/>
              </a:spcBef>
              <a:spcAft>
                <a:spcPts val="0"/>
              </a:spcAft>
              <a:buSzPts val="1620"/>
              <a:buChar char="•"/>
            </a:pPr>
            <a:r>
              <a:rPr lang="en-US"/>
              <a:t>Cons(counter arguments)</a:t>
            </a:r>
            <a:endParaRPr/>
          </a:p>
          <a:p>
            <a:pPr marL="411534" lvl="1" indent="-205766" algn="l" rtl="0">
              <a:lnSpc>
                <a:spcPct val="90000"/>
              </a:lnSpc>
              <a:spcBef>
                <a:spcPts val="0"/>
              </a:spcBef>
              <a:spcAft>
                <a:spcPts val="0"/>
              </a:spcAft>
              <a:buSzPts val="1350"/>
              <a:buChar char="–"/>
            </a:pPr>
            <a:r>
              <a:rPr lang="en-US"/>
              <a:t>It ruins the game Go for human</a:t>
            </a:r>
            <a:endParaRPr/>
          </a:p>
          <a:p>
            <a:pPr marL="411534" lvl="1" indent="-205766" algn="l" rtl="0">
              <a:spcBef>
                <a:spcPts val="0"/>
              </a:spcBef>
              <a:spcAft>
                <a:spcPts val="0"/>
              </a:spcAft>
              <a:buSzPts val="1350"/>
              <a:buChar char="–"/>
            </a:pPr>
            <a:r>
              <a:rPr lang="en-US"/>
              <a:t>Spending too much time and effort to win a game</a:t>
            </a:r>
            <a:endParaRPr/>
          </a:p>
        </p:txBody>
      </p:sp>
      <p:sp>
        <p:nvSpPr>
          <p:cNvPr id="140" name="Google Shape;140;p18"/>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41" name="Google Shape;141;p18"/>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
        <p:nvSpPr>
          <p:cNvPr id="142" name="Google Shape;142;p18"/>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Baian Ou</a:t>
            </a:r>
            <a:endParaRPr>
              <a:solidFill>
                <a:schemeClr val="lt1"/>
              </a:solidFill>
              <a:latin typeface="Cambria"/>
              <a:ea typeface="Cambria"/>
              <a:cs typeface="Cambria"/>
              <a:sym typeface="Cambria"/>
            </a:endParaRPr>
          </a:p>
          <a:p>
            <a:pPr marL="0" marR="0" lvl="0" indent="0" algn="ctr" rtl="0">
              <a:spcBef>
                <a:spcPts val="0"/>
              </a:spcBef>
              <a:spcAft>
                <a:spcPts val="0"/>
              </a:spcAft>
              <a:buNone/>
            </a:pPr>
            <a:endParaRPr>
              <a:solidFill>
                <a:schemeClr val="lt1"/>
              </a:solidFill>
              <a:latin typeface="Cambria"/>
              <a:ea typeface="Cambria"/>
              <a:cs typeface="Cambria"/>
              <a:sym typeface="Cambria"/>
            </a:endParaRPr>
          </a:p>
        </p:txBody>
      </p:sp>
      <p:sp>
        <p:nvSpPr>
          <p:cNvPr id="143" name="Google Shape;143;p18"/>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a:p>
        </p:txBody>
      </p:sp>
      <p:pic>
        <p:nvPicPr>
          <p:cNvPr id="144" name="Google Shape;144;p18"/>
          <p:cNvPicPr preferRelativeResize="0"/>
          <p:nvPr/>
        </p:nvPicPr>
        <p:blipFill>
          <a:blip r:embed="rId3">
            <a:alphaModFix/>
          </a:blip>
          <a:stretch>
            <a:fillRect/>
          </a:stretch>
        </p:blipFill>
        <p:spPr>
          <a:xfrm>
            <a:off x="5275450" y="2737450"/>
            <a:ext cx="3498501" cy="1967901"/>
          </a:xfrm>
          <a:prstGeom prst="rect">
            <a:avLst/>
          </a:prstGeom>
          <a:noFill/>
          <a:ln>
            <a:noFill/>
          </a:ln>
        </p:spPr>
      </p:pic>
    </p:spTree>
    <p:extLst>
      <p:ext uri="{BB962C8B-B14F-4D97-AF65-F5344CB8AC3E}">
        <p14:creationId xmlns:p14="http://schemas.microsoft.com/office/powerpoint/2010/main" val="2462907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9"/>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dirty="0"/>
              <a:t>REFERENCES 1/2</a:t>
            </a:r>
            <a:endParaRPr dirty="0"/>
          </a:p>
        </p:txBody>
      </p:sp>
      <p:sp>
        <p:nvSpPr>
          <p:cNvPr id="150" name="Google Shape;150;p19"/>
          <p:cNvSpPr txBox="1">
            <a:spLocks noGrp="1"/>
          </p:cNvSpPr>
          <p:nvPr>
            <p:ph type="body" idx="1"/>
          </p:nvPr>
        </p:nvSpPr>
        <p:spPr>
          <a:xfrm>
            <a:off x="685800" y="1352551"/>
            <a:ext cx="7772400" cy="3352800"/>
          </a:xfrm>
          <a:prstGeom prst="rect">
            <a:avLst/>
          </a:prstGeom>
          <a:noFill/>
          <a:ln>
            <a:noFill/>
          </a:ln>
        </p:spPr>
        <p:txBody>
          <a:bodyPr spcFirstLastPara="1" wrap="square" lIns="91440" tIns="45700" rIns="91425" bIns="45700" anchor="t" anchorCtr="0">
            <a:normAutofit fontScale="62500" lnSpcReduction="20000"/>
          </a:bodyPr>
          <a:lstStyle/>
          <a:p>
            <a:pPr marL="0" lvl="0" indent="0" algn="l" rtl="0">
              <a:lnSpc>
                <a:spcPct val="90000"/>
              </a:lnSpc>
              <a:spcBef>
                <a:spcPts val="0"/>
              </a:spcBef>
              <a:spcAft>
                <a:spcPts val="0"/>
              </a:spcAft>
              <a:buSzPts val="1890"/>
              <a:buNone/>
            </a:pPr>
            <a:r>
              <a:rPr lang="en-US" dirty="0"/>
              <a:t>[1]No author, Welcome to the American Go Association, (American Go Association, n.d.), </a:t>
            </a:r>
            <a:r>
              <a:rPr lang="en-US" u="sng" dirty="0">
                <a:solidFill>
                  <a:schemeClr val="hlink"/>
                </a:solidFill>
                <a:hlinkClick r:id="rId3"/>
              </a:rPr>
              <a:t>https://www.usgo.org/</a:t>
            </a:r>
            <a:r>
              <a:rPr lang="en-US" dirty="0"/>
              <a:t>(accessed on 11/28/2020)</a:t>
            </a:r>
            <a:endParaRPr dirty="0"/>
          </a:p>
          <a:p>
            <a:pPr marL="0" lvl="0" indent="0" algn="l" rtl="0">
              <a:lnSpc>
                <a:spcPct val="90000"/>
              </a:lnSpc>
              <a:spcBef>
                <a:spcPts val="1200"/>
              </a:spcBef>
              <a:spcAft>
                <a:spcPts val="0"/>
              </a:spcAft>
              <a:buSzPts val="1890"/>
              <a:buNone/>
            </a:pPr>
            <a:r>
              <a:rPr lang="en-US" dirty="0"/>
              <a:t>[2]No author, AlphaGo, (</a:t>
            </a:r>
            <a:r>
              <a:rPr lang="en-US" dirty="0" err="1"/>
              <a:t>Deepmind</a:t>
            </a:r>
            <a:r>
              <a:rPr lang="en-US" dirty="0"/>
              <a:t>, n.d.), https://</a:t>
            </a:r>
            <a:r>
              <a:rPr lang="en-US" dirty="0" err="1"/>
              <a:t>deepmind.com</a:t>
            </a:r>
            <a:r>
              <a:rPr lang="en-US" dirty="0"/>
              <a:t>/research/case-studies/</a:t>
            </a:r>
            <a:r>
              <a:rPr lang="en-US" dirty="0" err="1"/>
              <a:t>alphago</a:t>
            </a:r>
            <a:r>
              <a:rPr lang="en-US" dirty="0"/>
              <a:t>-the-story-so-far(accessed on 11/28/2020)</a:t>
            </a:r>
            <a:endParaRPr dirty="0"/>
          </a:p>
          <a:p>
            <a:pPr marL="0" lvl="0" indent="0" algn="l" rtl="0">
              <a:lnSpc>
                <a:spcPct val="90000"/>
              </a:lnSpc>
              <a:spcBef>
                <a:spcPts val="1200"/>
              </a:spcBef>
              <a:spcAft>
                <a:spcPts val="0"/>
              </a:spcAft>
              <a:buSzPts val="1890"/>
              <a:buNone/>
            </a:pPr>
            <a:r>
              <a:rPr lang="en-US" dirty="0"/>
              <a:t>[3]David Ormerod, </a:t>
            </a:r>
            <a:r>
              <a:rPr lang="en-US" dirty="0" err="1"/>
              <a:t>z</a:t>
            </a:r>
            <a:r>
              <a:rPr lang="en-US" i="1" dirty="0" err="1"/>
              <a:t>en</a:t>
            </a:r>
            <a:r>
              <a:rPr lang="en-US" i="1" dirty="0"/>
              <a:t> computer Go program beats </a:t>
            </a:r>
            <a:r>
              <a:rPr lang="en-US" i="1" dirty="0" err="1"/>
              <a:t>Takemiya</a:t>
            </a:r>
            <a:r>
              <a:rPr lang="en-US" i="1" dirty="0"/>
              <a:t> Masaki with just 4 stones!,</a:t>
            </a:r>
            <a:r>
              <a:rPr lang="en-US" dirty="0"/>
              <a:t>( Go Game Guru, ,02/01/2016), https://</a:t>
            </a:r>
            <a:r>
              <a:rPr lang="en-US" dirty="0" err="1"/>
              <a:t>web.archive.org</a:t>
            </a:r>
            <a:r>
              <a:rPr lang="en-US" dirty="0"/>
              <a:t>/web/20160201162313/https://</a:t>
            </a:r>
            <a:r>
              <a:rPr lang="en-US" dirty="0" err="1"/>
              <a:t>gogameguru.com</a:t>
            </a:r>
            <a:r>
              <a:rPr lang="en-US" dirty="0"/>
              <a:t>/zen-computer-go-program-beats-takemiya-masaki-4-stones/(accessed on 11/28/2020)</a:t>
            </a:r>
          </a:p>
          <a:p>
            <a:pPr marL="0" lvl="0" indent="0">
              <a:buSzPts val="1890"/>
              <a:buNone/>
            </a:pPr>
            <a:r>
              <a:rPr lang="en-US" dirty="0"/>
              <a:t>[4]Xu Mei, </a:t>
            </a:r>
            <a:r>
              <a:rPr lang="ja-JP" altLang="en-US" i="1"/>
              <a:t>这一年，</a:t>
            </a:r>
            <a:r>
              <a:rPr lang="en-US" i="1" dirty="0"/>
              <a:t>AI</a:t>
            </a:r>
            <a:r>
              <a:rPr lang="ja-JP" altLang="en-US" i="1"/>
              <a:t>重写围棋江湖  </a:t>
            </a:r>
            <a:r>
              <a:rPr lang="en-US" i="1" dirty="0"/>
              <a:t>This year, AI changes the Go world</a:t>
            </a:r>
            <a:r>
              <a:rPr lang="en-US" dirty="0"/>
              <a:t>, (Southern People Weekly, 6/20/2018), </a:t>
            </a:r>
            <a:r>
              <a:rPr lang="en-US" u="sng" dirty="0">
                <a:solidFill>
                  <a:schemeClr val="hlink"/>
                </a:solidFill>
                <a:hlinkClick r:id="rId4"/>
              </a:rPr>
              <a:t>https://weiqi.qq.com/news/9435.html</a:t>
            </a:r>
            <a:r>
              <a:rPr lang="en-US" dirty="0"/>
              <a:t>(accessed on 11/28/2020)</a:t>
            </a:r>
          </a:p>
          <a:p>
            <a:pPr marL="0" lvl="0" indent="0">
              <a:buSzPts val="1890"/>
              <a:buNone/>
            </a:pPr>
            <a:r>
              <a:rPr lang="en-US" dirty="0"/>
              <a:t>[5]Cade Metz, </a:t>
            </a:r>
            <a:r>
              <a:rPr lang="en-US" i="1" dirty="0"/>
              <a:t>In Two Moves, AlphaGo and Lee Sedol Redefined the Future</a:t>
            </a:r>
            <a:r>
              <a:rPr lang="en-US" dirty="0"/>
              <a:t>，(Wired, 03/16/2016), https://</a:t>
            </a:r>
            <a:r>
              <a:rPr lang="en-US" dirty="0" err="1"/>
              <a:t>www.wired.com</a:t>
            </a:r>
            <a:r>
              <a:rPr lang="en-US" dirty="0"/>
              <a:t>/2016/03/two-moves-</a:t>
            </a:r>
            <a:r>
              <a:rPr lang="en-US" dirty="0" err="1"/>
              <a:t>alphago</a:t>
            </a:r>
            <a:r>
              <a:rPr lang="en-US" dirty="0"/>
              <a:t>-lee-</a:t>
            </a:r>
            <a:r>
              <a:rPr lang="en-US" dirty="0" err="1"/>
              <a:t>sedol</a:t>
            </a:r>
            <a:r>
              <a:rPr lang="en-US" dirty="0"/>
              <a:t>-redefined-future/(accessed on 11/28/2020)</a:t>
            </a:r>
          </a:p>
          <a:p>
            <a:pPr marL="0" lvl="0" indent="0">
              <a:buSzPts val="1890"/>
              <a:buNone/>
            </a:pPr>
            <a:r>
              <a:rPr lang="en-US" dirty="0"/>
              <a:t>[6]Elizabeth Gibney, </a:t>
            </a:r>
            <a:r>
              <a:rPr lang="en-US" i="1" dirty="0"/>
              <a:t>Google AI algorithm masters ancient game of Go</a:t>
            </a:r>
            <a:r>
              <a:rPr lang="en-US" dirty="0"/>
              <a:t>, (Nature, 01/27/2016), </a:t>
            </a:r>
            <a:r>
              <a:rPr lang="en-US" u="sng" dirty="0">
                <a:solidFill>
                  <a:schemeClr val="hlink"/>
                </a:solidFill>
                <a:hlinkClick r:id="rId5"/>
              </a:rPr>
              <a:t>https://www.nature.com/news/google-ai-algorithm-masters-ancient-game-of-go-1.19234</a:t>
            </a:r>
            <a:r>
              <a:rPr lang="en-US" dirty="0"/>
              <a:t>(accessed on 11/29/2020)</a:t>
            </a:r>
          </a:p>
        </p:txBody>
      </p:sp>
      <p:sp>
        <p:nvSpPr>
          <p:cNvPr id="151" name="Google Shape;151;p19"/>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dirty="0"/>
              <a:t>© 2020 Keith A. Pray</a:t>
            </a:r>
            <a:endParaRPr dirty="0"/>
          </a:p>
        </p:txBody>
      </p:sp>
      <p:sp>
        <p:nvSpPr>
          <p:cNvPr id="152" name="Google Shape;152;p19"/>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
        <p:nvSpPr>
          <p:cNvPr id="153" name="Google Shape;153;p19"/>
          <p:cNvSpPr txBox="1"/>
          <p:nvPr/>
        </p:nvSpPr>
        <p:spPr>
          <a:xfrm>
            <a:off x="6847114" y="372337"/>
            <a:ext cx="2179682"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Baian Ou</a:t>
            </a:r>
            <a:endParaRPr>
              <a:solidFill>
                <a:schemeClr val="lt1"/>
              </a:solidFill>
              <a:latin typeface="Cambria"/>
              <a:ea typeface="Cambria"/>
              <a:cs typeface="Cambria"/>
              <a:sym typeface="Cambria"/>
            </a:endParaRPr>
          </a:p>
          <a:p>
            <a:pPr marL="0" marR="0" lvl="0" indent="0" algn="ctr" rtl="0">
              <a:spcBef>
                <a:spcPts val="0"/>
              </a:spcBef>
              <a:spcAft>
                <a:spcPts val="0"/>
              </a:spcAft>
              <a:buNone/>
            </a:pPr>
            <a:endParaRPr>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2442824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dirty="0"/>
              <a:t>REFERENCES 2/2</a:t>
            </a:r>
            <a:endParaRPr dirty="0"/>
          </a:p>
        </p:txBody>
      </p:sp>
      <p:sp>
        <p:nvSpPr>
          <p:cNvPr id="168" name="Google Shape;168;p21"/>
          <p:cNvSpPr txBox="1">
            <a:spLocks noGrp="1"/>
          </p:cNvSpPr>
          <p:nvPr>
            <p:ph type="body" idx="1"/>
          </p:nvPr>
        </p:nvSpPr>
        <p:spPr>
          <a:xfrm>
            <a:off x="685800" y="1352551"/>
            <a:ext cx="7772400" cy="3352800"/>
          </a:xfrm>
          <a:prstGeom prst="rect">
            <a:avLst/>
          </a:prstGeom>
          <a:noFill/>
          <a:ln>
            <a:noFill/>
          </a:ln>
        </p:spPr>
        <p:txBody>
          <a:bodyPr spcFirstLastPara="1" wrap="square" lIns="91440" tIns="45700" rIns="91425" bIns="45700" anchor="t" anchorCtr="0">
            <a:normAutofit fontScale="62500" lnSpcReduction="20000"/>
          </a:bodyPr>
          <a:lstStyle/>
          <a:p>
            <a:pPr marL="0" lvl="0" indent="0" algn="l" rtl="0">
              <a:lnSpc>
                <a:spcPct val="90000"/>
              </a:lnSpc>
              <a:spcBef>
                <a:spcPts val="1200"/>
              </a:spcBef>
              <a:spcAft>
                <a:spcPts val="0"/>
              </a:spcAft>
              <a:buSzPts val="1890"/>
              <a:buNone/>
            </a:pPr>
            <a:r>
              <a:rPr lang="en-US" dirty="0"/>
              <a:t>[7] John Carl Villanueva, </a:t>
            </a:r>
            <a:r>
              <a:rPr lang="en-US" i="1" dirty="0"/>
              <a:t>How Many Atoms Are There in the Universe?</a:t>
            </a:r>
            <a:r>
              <a:rPr lang="en-US" dirty="0"/>
              <a:t>, (Universe Today, 07/30/2009), </a:t>
            </a:r>
            <a:r>
              <a:rPr lang="en-US" u="sng" dirty="0">
                <a:solidFill>
                  <a:schemeClr val="hlink"/>
                </a:solidFill>
                <a:hlinkClick r:id="rId3"/>
              </a:rPr>
              <a:t>https://www.universetoday.com/36302/atoms-in-the-universe/#:~:text=%E2%80%9Cthe%20known%20Universe%E2%80%9D</a:t>
            </a:r>
            <a:r>
              <a:rPr lang="en-US" dirty="0"/>
              <a:t>)%20is,roughly%2093%20billion%20light%20years.&amp;text=At%20this%20level%2C%20it%20is,hundred%20thousand%20quadrillion%20vigintillion%20atoms.(accessed on 11/28/2020)</a:t>
            </a:r>
            <a:endParaRPr dirty="0"/>
          </a:p>
          <a:p>
            <a:pPr marL="0" lvl="0" indent="0" algn="l" rtl="0">
              <a:lnSpc>
                <a:spcPct val="90000"/>
              </a:lnSpc>
              <a:spcBef>
                <a:spcPts val="1200"/>
              </a:spcBef>
              <a:spcAft>
                <a:spcPts val="0"/>
              </a:spcAft>
              <a:buSzPts val="1890"/>
              <a:buNone/>
            </a:pPr>
            <a:r>
              <a:rPr lang="en-US" dirty="0"/>
              <a:t>[8]</a:t>
            </a:r>
            <a:r>
              <a:rPr lang="en-US" dirty="0" err="1"/>
              <a:t>Yuming</a:t>
            </a:r>
            <a:r>
              <a:rPr lang="en-US" dirty="0"/>
              <a:t>, Wei, </a:t>
            </a:r>
            <a:r>
              <a:rPr lang="en-US" i="1" dirty="0"/>
              <a:t>The Language Situation in China</a:t>
            </a:r>
            <a:r>
              <a:rPr lang="en-US" dirty="0"/>
              <a:t>, (De Gruyter Mouton, 2019)</a:t>
            </a:r>
            <a:r>
              <a:rPr lang="en-US" u="sng" dirty="0">
                <a:solidFill>
                  <a:schemeClr val="hlink"/>
                </a:solidFill>
                <a:hlinkClick r:id="rId4"/>
              </a:rPr>
              <a:t>https://linguistlist.org/issues/30/30-4746/</a:t>
            </a:r>
            <a:r>
              <a:rPr lang="en-US" dirty="0"/>
              <a:t>(accessed on 11/28/2020)</a:t>
            </a:r>
          </a:p>
          <a:p>
            <a:pPr marL="0" lvl="0" indent="0">
              <a:buSzPts val="1890"/>
              <a:buNone/>
            </a:pPr>
            <a:r>
              <a:rPr lang="en-US" dirty="0"/>
              <a:t>[9] No author, </a:t>
            </a:r>
            <a:r>
              <a:rPr lang="ja-JP" altLang="en-US"/>
              <a:t>围甲</a:t>
            </a:r>
            <a:r>
              <a:rPr lang="en-US" altLang="ja-JP" dirty="0"/>
              <a:t>-</a:t>
            </a:r>
            <a:r>
              <a:rPr lang="ja-JP" altLang="en-US"/>
              <a:t>柯洁战阿法狗后</a:t>
            </a:r>
            <a:r>
              <a:rPr lang="en-US" altLang="ja-JP" dirty="0"/>
              <a:t>22</a:t>
            </a:r>
            <a:r>
              <a:rPr lang="ja-JP" altLang="en-US"/>
              <a:t>连胜被终结 排历史第三</a:t>
            </a:r>
            <a:r>
              <a:rPr lang="en-US" altLang="ja-JP" dirty="0"/>
              <a:t>(</a:t>
            </a:r>
            <a:r>
              <a:rPr lang="en-US" dirty="0" err="1"/>
              <a:t>Ke</a:t>
            </a:r>
            <a:r>
              <a:rPr lang="en-US" dirty="0"/>
              <a:t> </a:t>
            </a:r>
            <a:r>
              <a:rPr lang="en-US" dirty="0" err="1"/>
              <a:t>Jie’s</a:t>
            </a:r>
            <a:r>
              <a:rPr lang="en-US" dirty="0"/>
              <a:t> 22 win strikes was terminated, ranking third of the history), (Tencent Sport, 07/19/2017), </a:t>
            </a:r>
            <a:r>
              <a:rPr lang="en-US" u="sng" dirty="0">
                <a:solidFill>
                  <a:schemeClr val="hlink"/>
                </a:solidFill>
                <a:hlinkClick r:id="rId5"/>
              </a:rPr>
              <a:t>https://sports.qq.com/a/20170719/052498.htm</a:t>
            </a:r>
            <a:r>
              <a:rPr lang="en-US" dirty="0"/>
              <a:t>(accessed on 11/28/2020)</a:t>
            </a:r>
          </a:p>
          <a:p>
            <a:pPr marL="0" lvl="0" indent="0">
              <a:buSzPts val="1890"/>
              <a:buNone/>
            </a:pPr>
            <a:r>
              <a:rPr lang="en-US" dirty="0"/>
              <a:t>[10] ,Silver, D., Huang, A., Maddison, C. et al. , </a:t>
            </a:r>
            <a:r>
              <a:rPr lang="en-US" i="1" dirty="0"/>
              <a:t>Mastering the game of Go with deep neural networks and tree search</a:t>
            </a:r>
            <a:r>
              <a:rPr lang="en-US" dirty="0"/>
              <a:t>, (Nature, 01/27/2020), </a:t>
            </a:r>
            <a:r>
              <a:rPr lang="en-US" u="sng" dirty="0">
                <a:solidFill>
                  <a:schemeClr val="hlink"/>
                </a:solidFill>
                <a:hlinkClick r:id="rId6"/>
              </a:rPr>
              <a:t>https://www.nature.com/articles/nature16961</a:t>
            </a:r>
            <a:r>
              <a:rPr lang="en-US" dirty="0"/>
              <a:t> (Nature 529, 484–489)</a:t>
            </a:r>
          </a:p>
          <a:p>
            <a:pPr marL="0" indent="0">
              <a:buSzPts val="1890"/>
              <a:buNone/>
            </a:pPr>
            <a:r>
              <a:rPr lang="en-US" dirty="0"/>
              <a:t>[11]Silver, D., </a:t>
            </a:r>
            <a:r>
              <a:rPr lang="en-US" dirty="0" err="1"/>
              <a:t>Schrittwieser</a:t>
            </a:r>
            <a:r>
              <a:rPr lang="en-US" dirty="0"/>
              <a:t>, J., </a:t>
            </a:r>
            <a:r>
              <a:rPr lang="en-US" dirty="0" err="1"/>
              <a:t>Simonyan</a:t>
            </a:r>
            <a:r>
              <a:rPr lang="en-US" dirty="0"/>
              <a:t>, K. et al. , </a:t>
            </a:r>
            <a:r>
              <a:rPr lang="en-US" i="1" dirty="0"/>
              <a:t>Mastering the game of Go without human knowledge</a:t>
            </a:r>
            <a:r>
              <a:rPr lang="en-US" dirty="0"/>
              <a:t>, (Nature, 10/19/2017), </a:t>
            </a:r>
            <a:r>
              <a:rPr lang="en-US" dirty="0">
                <a:hlinkClick r:id="rId7"/>
              </a:rPr>
              <a:t>https://www.nature.com/articles/nature24270#citeas</a:t>
            </a:r>
            <a:r>
              <a:rPr lang="en-US" dirty="0"/>
              <a:t> (Nature 550, 354–359)</a:t>
            </a:r>
          </a:p>
        </p:txBody>
      </p:sp>
      <p:sp>
        <p:nvSpPr>
          <p:cNvPr id="169" name="Google Shape;169;p21"/>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70" name="Google Shape;170;p21"/>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sp>
        <p:nvSpPr>
          <p:cNvPr id="171" name="Google Shape;171;p21"/>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Baian Ou</a:t>
            </a:r>
            <a:endParaRPr/>
          </a:p>
        </p:txBody>
      </p:sp>
    </p:spTree>
    <p:extLst>
      <p:ext uri="{BB962C8B-B14F-4D97-AF65-F5344CB8AC3E}">
        <p14:creationId xmlns:p14="http://schemas.microsoft.com/office/powerpoint/2010/main" val="3945289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p:txBody>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p:txBody>
          <a:bodyPr/>
          <a:lstStyle/>
          <a:p>
            <a:pPr marL="0" indent="0">
              <a:buNone/>
            </a:pPr>
            <a:r>
              <a:rPr lang="en-US" dirty="0"/>
              <a:t>46 Max Possible</a:t>
            </a:r>
          </a:p>
        </p:txBody>
      </p:sp>
      <p:sp>
        <p:nvSpPr>
          <p:cNvPr id="4" name="Content Placeholder 3">
            <a:extLst>
              <a:ext uri="{FF2B5EF4-FFF2-40B4-BE49-F238E27FC236}">
                <a16:creationId xmlns:a16="http://schemas.microsoft.com/office/drawing/2014/main" id="{81037C2F-A0C1-F443-9EB1-54BC1BFAF472}"/>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7E07422E-793C-6B4B-8DBC-95168E5DBA51}"/>
              </a:ext>
            </a:extLst>
          </p:cNvPr>
          <p:cNvSpPr>
            <a:spLocks noGrp="1"/>
          </p:cNvSpPr>
          <p:nvPr>
            <p:ph type="ftr" sz="quarter" idx="11"/>
          </p:nvPr>
        </p:nvSpPr>
        <p:spPr/>
        <p:txBody>
          <a:bodyPr/>
          <a:lstStyle/>
          <a:p>
            <a:r>
              <a:rPr lang="sk-SK"/>
              <a:t>© 2020 Keith A. Pray</a:t>
            </a:r>
            <a:endParaRPr lang="en-US" dirty="0"/>
          </a:p>
        </p:txBody>
      </p:sp>
      <p:sp>
        <p:nvSpPr>
          <p:cNvPr id="6" name="Slide Number Placeholder 5">
            <a:extLst>
              <a:ext uri="{FF2B5EF4-FFF2-40B4-BE49-F238E27FC236}">
                <a16:creationId xmlns:a16="http://schemas.microsoft.com/office/drawing/2014/main" id="{F4972E41-C8FD-884D-AAE3-A618B194726D}"/>
              </a:ext>
            </a:extLst>
          </p:cNvPr>
          <p:cNvSpPr>
            <a:spLocks noGrp="1"/>
          </p:cNvSpPr>
          <p:nvPr>
            <p:ph type="sldNum" sz="quarter" idx="12"/>
          </p:nvPr>
        </p:nvSpPr>
        <p:spPr/>
        <p:txBody>
          <a:bodyPr/>
          <a:lstStyle/>
          <a:p>
            <a:fld id="{A2A17EAB-8B51-5C40-8776-6683E51FA7A0}" type="slidenum">
              <a:rPr lang="en-US" smtClean="0"/>
              <a:t>4</a:t>
            </a:fld>
            <a:endParaRPr lang="en-US"/>
          </a:p>
        </p:txBody>
      </p:sp>
      <p:pic>
        <p:nvPicPr>
          <p:cNvPr id="2" name="Picture 1">
            <a:extLst>
              <a:ext uri="{FF2B5EF4-FFF2-40B4-BE49-F238E27FC236}">
                <a16:creationId xmlns:a16="http://schemas.microsoft.com/office/drawing/2014/main" id="{2D61D3C3-7EA0-3340-9403-D46BF0BEA57E}"/>
              </a:ext>
            </a:extLst>
          </p:cNvPr>
          <p:cNvPicPr>
            <a:picLocks noChangeAspect="1"/>
          </p:cNvPicPr>
          <p:nvPr/>
        </p:nvPicPr>
        <p:blipFill>
          <a:blip r:embed="rId3"/>
          <a:stretch>
            <a:fillRect/>
          </a:stretch>
        </p:blipFill>
        <p:spPr>
          <a:xfrm>
            <a:off x="2885703" y="361950"/>
            <a:ext cx="5503707" cy="4781550"/>
          </a:xfrm>
          <a:prstGeom prst="rect">
            <a:avLst/>
          </a:prstGeom>
        </p:spPr>
      </p:pic>
    </p:spTree>
    <p:extLst>
      <p:ext uri="{BB962C8B-B14F-4D97-AF65-F5344CB8AC3E}">
        <p14:creationId xmlns:p14="http://schemas.microsoft.com/office/powerpoint/2010/main" val="561732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AI, Please take my job</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Rose McGovern</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40</a:t>
            </a:fld>
            <a:endParaRPr lang="en-US"/>
          </a:p>
        </p:txBody>
      </p:sp>
    </p:spTree>
    <p:extLst>
      <p:ext uri="{BB962C8B-B14F-4D97-AF65-F5344CB8AC3E}">
        <p14:creationId xmlns:p14="http://schemas.microsoft.com/office/powerpoint/2010/main" val="3194336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sz="half" idx="1"/>
          </p:nvPr>
        </p:nvSpPr>
        <p:spPr/>
        <p:txBody>
          <a:bodyPr/>
          <a:lstStyle/>
          <a:p>
            <a:r>
              <a:rPr lang="en-US" dirty="0"/>
              <a:t>Common worries of AI taking over jobs</a:t>
            </a:r>
          </a:p>
          <a:p>
            <a:r>
              <a:rPr lang="en-US" dirty="0"/>
              <a:t>Benefits of increasing productivity</a:t>
            </a:r>
          </a:p>
          <a:p>
            <a:r>
              <a:rPr lang="en-US" dirty="0"/>
              <a:t>Other Considerations</a:t>
            </a:r>
          </a:p>
          <a:p>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Rose McGovern</a:t>
            </a:r>
            <a:endParaRPr lang="en-US" sz="1400" dirty="0">
              <a:solidFill>
                <a:schemeClr val="tx1"/>
              </a:solidFill>
              <a:latin typeface="+mj-lt"/>
            </a:endParaRPr>
          </a:p>
        </p:txBody>
      </p:sp>
    </p:spTree>
    <p:extLst>
      <p:ext uri="{BB962C8B-B14F-4D97-AF65-F5344CB8AC3E}">
        <p14:creationId xmlns:p14="http://schemas.microsoft.com/office/powerpoint/2010/main" val="1960812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Automation Anxiety</a:t>
            </a:r>
          </a:p>
        </p:txBody>
      </p:sp>
      <p:sp>
        <p:nvSpPr>
          <p:cNvPr id="3" name="Content Placeholder 2"/>
          <p:cNvSpPr>
            <a:spLocks noGrp="1"/>
          </p:cNvSpPr>
          <p:nvPr>
            <p:ph sz="half" idx="1"/>
          </p:nvPr>
        </p:nvSpPr>
        <p:spPr/>
        <p:txBody>
          <a:bodyPr/>
          <a:lstStyle/>
          <a:p>
            <a:r>
              <a:rPr lang="en-US" dirty="0"/>
              <a:t>2013 Oxford University study reported that 47% of US jobs could be replaced by computers in the next decade</a:t>
            </a:r>
            <a:r>
              <a:rPr lang="en-US" baseline="-25000" dirty="0"/>
              <a:t>[1]</a:t>
            </a:r>
            <a:endParaRPr lang="en-US" dirty="0"/>
          </a:p>
          <a:p>
            <a:r>
              <a:rPr lang="en-US" dirty="0"/>
              <a:t>AI will cost 1.8 million jobs by 2023, but will create an additional 2.3 million</a:t>
            </a:r>
            <a:r>
              <a:rPr lang="en-US" baseline="-25000" dirty="0"/>
              <a:t>[4]</a:t>
            </a:r>
          </a:p>
          <a:p>
            <a:r>
              <a:rPr lang="en-US" dirty="0"/>
              <a:t>The share of jobs requiring AI has increased by 450% since 2013, per Adobe</a:t>
            </a:r>
            <a:r>
              <a:rPr lang="en-US" baseline="-25000" dirty="0"/>
              <a:t>[4]</a:t>
            </a:r>
          </a:p>
          <a:p>
            <a:endParaRPr lang="en-US" dirty="0"/>
          </a:p>
          <a:p>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Rose McGovern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[1,2,4]</a:t>
            </a:r>
            <a:endParaRPr lang="en-US" sz="1200" dirty="0">
              <a:solidFill>
                <a:schemeClr val="tx1"/>
              </a:solidFill>
            </a:endParaRPr>
          </a:p>
        </p:txBody>
      </p:sp>
      <p:pic>
        <p:nvPicPr>
          <p:cNvPr id="9" name="Picture 8" descr="A screen shot of a person&#10;&#10;Description automatically generated">
            <a:extLst>
              <a:ext uri="{FF2B5EF4-FFF2-40B4-BE49-F238E27FC236}">
                <a16:creationId xmlns:a16="http://schemas.microsoft.com/office/drawing/2014/main" id="{6A1B5FA8-C0DE-E140-859B-8967E0132D6E}"/>
              </a:ext>
            </a:extLst>
          </p:cNvPr>
          <p:cNvPicPr>
            <a:picLocks noChangeAspect="1"/>
          </p:cNvPicPr>
          <p:nvPr/>
        </p:nvPicPr>
        <p:blipFill>
          <a:blip r:embed="rId3"/>
          <a:stretch>
            <a:fillRect/>
          </a:stretch>
        </p:blipFill>
        <p:spPr>
          <a:xfrm>
            <a:off x="5117096" y="819150"/>
            <a:ext cx="3402064" cy="189393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197EBA93-30A4-4E4D-936D-E006BCDE7C98}"/>
              </a:ext>
            </a:extLst>
          </p:cNvPr>
          <p:cNvPicPr>
            <a:picLocks noChangeAspect="1"/>
          </p:cNvPicPr>
          <p:nvPr/>
        </p:nvPicPr>
        <p:blipFill>
          <a:blip r:embed="rId4"/>
          <a:stretch>
            <a:fillRect/>
          </a:stretch>
        </p:blipFill>
        <p:spPr>
          <a:xfrm>
            <a:off x="5117096" y="2832945"/>
            <a:ext cx="3402064" cy="1893932"/>
          </a:xfrm>
          <a:prstGeom prst="rect">
            <a:avLst/>
          </a:prstGeom>
        </p:spPr>
      </p:pic>
      <p:sp>
        <p:nvSpPr>
          <p:cNvPr id="12" name="Rectangle 11">
            <a:extLst>
              <a:ext uri="{FF2B5EF4-FFF2-40B4-BE49-F238E27FC236}">
                <a16:creationId xmlns:a16="http://schemas.microsoft.com/office/drawing/2014/main" id="{E763A2AC-95FC-1141-9181-E8226BF5A158}"/>
              </a:ext>
            </a:extLst>
          </p:cNvPr>
          <p:cNvSpPr/>
          <p:nvPr/>
        </p:nvSpPr>
        <p:spPr>
          <a:xfrm>
            <a:off x="8472266" y="2413562"/>
            <a:ext cx="378630" cy="369332"/>
          </a:xfrm>
          <a:prstGeom prst="rect">
            <a:avLst/>
          </a:prstGeom>
        </p:spPr>
        <p:txBody>
          <a:bodyPr wrap="none">
            <a:spAutoFit/>
          </a:bodyPr>
          <a:lstStyle/>
          <a:p>
            <a:r>
              <a:rPr lang="en-US" baseline="-25000" dirty="0"/>
              <a:t>[2]</a:t>
            </a:r>
            <a:endParaRPr lang="en-US" dirty="0"/>
          </a:p>
        </p:txBody>
      </p:sp>
      <p:sp>
        <p:nvSpPr>
          <p:cNvPr id="13" name="Rectangle 12">
            <a:extLst>
              <a:ext uri="{FF2B5EF4-FFF2-40B4-BE49-F238E27FC236}">
                <a16:creationId xmlns:a16="http://schemas.microsoft.com/office/drawing/2014/main" id="{7420AF31-9440-6A4F-B02B-A51E4EB15236}"/>
              </a:ext>
            </a:extLst>
          </p:cNvPr>
          <p:cNvSpPr/>
          <p:nvPr/>
        </p:nvSpPr>
        <p:spPr>
          <a:xfrm>
            <a:off x="8452950" y="4377306"/>
            <a:ext cx="378630" cy="369332"/>
          </a:xfrm>
          <a:prstGeom prst="rect">
            <a:avLst/>
          </a:prstGeom>
        </p:spPr>
        <p:txBody>
          <a:bodyPr wrap="none">
            <a:spAutoFit/>
          </a:bodyPr>
          <a:lstStyle/>
          <a:p>
            <a:r>
              <a:rPr lang="en-US" baseline="-25000" dirty="0"/>
              <a:t>[2]</a:t>
            </a:r>
            <a:endParaRPr lang="en-US" dirty="0"/>
          </a:p>
        </p:txBody>
      </p:sp>
    </p:spTree>
    <p:extLst>
      <p:ext uri="{BB962C8B-B14F-4D97-AF65-F5344CB8AC3E}">
        <p14:creationId xmlns:p14="http://schemas.microsoft.com/office/powerpoint/2010/main" val="915813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cycle</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Rose McGovern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[2]</a:t>
            </a:r>
            <a:endParaRPr lang="en-US" sz="1200" dirty="0">
              <a:solidFill>
                <a:schemeClr val="tx1"/>
              </a:solidFill>
            </a:endParaRPr>
          </a:p>
        </p:txBody>
      </p:sp>
      <p:sp>
        <p:nvSpPr>
          <p:cNvPr id="11" name="Rectangle 10">
            <a:extLst>
              <a:ext uri="{FF2B5EF4-FFF2-40B4-BE49-F238E27FC236}">
                <a16:creationId xmlns:a16="http://schemas.microsoft.com/office/drawing/2014/main" id="{53EA6638-11AE-7842-97A1-9DED46D11A86}"/>
              </a:ext>
            </a:extLst>
          </p:cNvPr>
          <p:cNvSpPr/>
          <p:nvPr/>
        </p:nvSpPr>
        <p:spPr>
          <a:xfrm>
            <a:off x="4386607" y="846213"/>
            <a:ext cx="654841" cy="663046"/>
          </a:xfrm>
          <a:prstGeom prst="rect">
            <a:avLst/>
          </a:prstGeom>
          <a:no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Lost Jobs</a:t>
            </a:r>
          </a:p>
        </p:txBody>
      </p:sp>
      <p:pic>
        <p:nvPicPr>
          <p:cNvPr id="14" name="Graphic 13" descr="Robot">
            <a:extLst>
              <a:ext uri="{FF2B5EF4-FFF2-40B4-BE49-F238E27FC236}">
                <a16:creationId xmlns:a16="http://schemas.microsoft.com/office/drawing/2014/main" id="{0AE2319F-2792-E247-84A9-DD9F0F676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2181" y="720536"/>
            <a:ext cx="914400" cy="914400"/>
          </a:xfrm>
          <a:prstGeom prst="rect">
            <a:avLst/>
          </a:prstGeom>
        </p:spPr>
      </p:pic>
      <p:sp>
        <p:nvSpPr>
          <p:cNvPr id="15" name="TextBox 14">
            <a:extLst>
              <a:ext uri="{FF2B5EF4-FFF2-40B4-BE49-F238E27FC236}">
                <a16:creationId xmlns:a16="http://schemas.microsoft.com/office/drawing/2014/main" id="{1B82AA39-BA23-9D40-85E4-99DC2B595A4C}"/>
              </a:ext>
            </a:extLst>
          </p:cNvPr>
          <p:cNvSpPr txBox="1"/>
          <p:nvPr/>
        </p:nvSpPr>
        <p:spPr>
          <a:xfrm>
            <a:off x="5428084" y="368546"/>
            <a:ext cx="1042593" cy="424732"/>
          </a:xfrm>
          <a:prstGeom prst="rect">
            <a:avLst/>
          </a:prstGeom>
          <a:noFill/>
        </p:spPr>
        <p:txBody>
          <a:bodyPr wrap="none" rtlCol="0">
            <a:spAutoFit/>
          </a:bodyPr>
          <a:lstStyle/>
          <a:p>
            <a:pPr algn="ctr">
              <a:lnSpc>
                <a:spcPct val="90000"/>
              </a:lnSpc>
            </a:pPr>
            <a:r>
              <a:rPr lang="en-US" sz="1200" dirty="0"/>
              <a:t>New </a:t>
            </a:r>
          </a:p>
          <a:p>
            <a:pPr algn="ctr">
              <a:lnSpc>
                <a:spcPct val="90000"/>
              </a:lnSpc>
            </a:pPr>
            <a:r>
              <a:rPr lang="en-US" sz="1200" dirty="0"/>
              <a:t>Technologies</a:t>
            </a:r>
          </a:p>
        </p:txBody>
      </p:sp>
      <p:sp>
        <p:nvSpPr>
          <p:cNvPr id="16" name="Rectangle 15">
            <a:extLst>
              <a:ext uri="{FF2B5EF4-FFF2-40B4-BE49-F238E27FC236}">
                <a16:creationId xmlns:a16="http://schemas.microsoft.com/office/drawing/2014/main" id="{2BA1A5BF-8642-8148-B3A7-4F13672DEF20}"/>
              </a:ext>
            </a:extLst>
          </p:cNvPr>
          <p:cNvSpPr/>
          <p:nvPr/>
        </p:nvSpPr>
        <p:spPr>
          <a:xfrm>
            <a:off x="8130779" y="793288"/>
            <a:ext cx="654841" cy="663046"/>
          </a:xfrm>
          <a:prstGeom prst="rect">
            <a:avLst/>
          </a:prstGeom>
          <a:noFill/>
          <a:ln>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New Jobs</a:t>
            </a:r>
          </a:p>
        </p:txBody>
      </p:sp>
      <p:sp>
        <p:nvSpPr>
          <p:cNvPr id="17" name="Rectangle 16">
            <a:extLst>
              <a:ext uri="{FF2B5EF4-FFF2-40B4-BE49-F238E27FC236}">
                <a16:creationId xmlns:a16="http://schemas.microsoft.com/office/drawing/2014/main" id="{F1800675-B6B4-6F4E-869B-96DB18F20CC1}"/>
              </a:ext>
            </a:extLst>
          </p:cNvPr>
          <p:cNvSpPr/>
          <p:nvPr/>
        </p:nvSpPr>
        <p:spPr>
          <a:xfrm>
            <a:off x="6587986" y="793288"/>
            <a:ext cx="1209180" cy="663046"/>
          </a:xfrm>
          <a:prstGeom prst="rect">
            <a:avLst/>
          </a:prstGeom>
          <a:no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Tech Suppliers</a:t>
            </a:r>
          </a:p>
        </p:txBody>
      </p:sp>
      <p:sp>
        <p:nvSpPr>
          <p:cNvPr id="18" name="Rectangle 17">
            <a:extLst>
              <a:ext uri="{FF2B5EF4-FFF2-40B4-BE49-F238E27FC236}">
                <a16:creationId xmlns:a16="http://schemas.microsoft.com/office/drawing/2014/main" id="{735D4FA4-9231-5A49-801C-A5E8367F990A}"/>
              </a:ext>
            </a:extLst>
          </p:cNvPr>
          <p:cNvSpPr/>
          <p:nvPr/>
        </p:nvSpPr>
        <p:spPr>
          <a:xfrm>
            <a:off x="6176592" y="1594068"/>
            <a:ext cx="2045146" cy="663046"/>
          </a:xfrm>
          <a:prstGeom prst="rect">
            <a:avLst/>
          </a:prstGeom>
          <a:no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New Industries</a:t>
            </a:r>
          </a:p>
        </p:txBody>
      </p:sp>
      <p:sp>
        <p:nvSpPr>
          <p:cNvPr id="19" name="Rectangle 18">
            <a:extLst>
              <a:ext uri="{FF2B5EF4-FFF2-40B4-BE49-F238E27FC236}">
                <a16:creationId xmlns:a16="http://schemas.microsoft.com/office/drawing/2014/main" id="{1B9FD4EB-0FD6-FB46-8F80-C5892E0DFD19}"/>
              </a:ext>
            </a:extLst>
          </p:cNvPr>
          <p:cNvSpPr/>
          <p:nvPr/>
        </p:nvSpPr>
        <p:spPr>
          <a:xfrm>
            <a:off x="4218582" y="2329034"/>
            <a:ext cx="3211005" cy="366431"/>
          </a:xfrm>
          <a:prstGeom prst="rect">
            <a:avLst/>
          </a:prstGeom>
          <a:noFill/>
          <a:ln>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Higher Productivity</a:t>
            </a:r>
          </a:p>
        </p:txBody>
      </p:sp>
      <p:sp>
        <p:nvSpPr>
          <p:cNvPr id="20" name="Rectangle 19">
            <a:extLst>
              <a:ext uri="{FF2B5EF4-FFF2-40B4-BE49-F238E27FC236}">
                <a16:creationId xmlns:a16="http://schemas.microsoft.com/office/drawing/2014/main" id="{9D834445-1DCF-6C4E-BA6E-4CDED0005803}"/>
              </a:ext>
            </a:extLst>
          </p:cNvPr>
          <p:cNvSpPr/>
          <p:nvPr/>
        </p:nvSpPr>
        <p:spPr>
          <a:xfrm>
            <a:off x="4336824" y="2936098"/>
            <a:ext cx="998431" cy="460667"/>
          </a:xfrm>
          <a:prstGeom prst="rect">
            <a:avLst/>
          </a:prstGeom>
          <a:no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Expand</a:t>
            </a:r>
          </a:p>
        </p:txBody>
      </p:sp>
      <p:sp>
        <p:nvSpPr>
          <p:cNvPr id="21" name="Rectangle 20">
            <a:extLst>
              <a:ext uri="{FF2B5EF4-FFF2-40B4-BE49-F238E27FC236}">
                <a16:creationId xmlns:a16="http://schemas.microsoft.com/office/drawing/2014/main" id="{00C759F1-0940-C442-81B7-D48BD2B56596}"/>
              </a:ext>
            </a:extLst>
          </p:cNvPr>
          <p:cNvSpPr/>
          <p:nvPr/>
        </p:nvSpPr>
        <p:spPr>
          <a:xfrm>
            <a:off x="4516770" y="3744256"/>
            <a:ext cx="654841" cy="663046"/>
          </a:xfrm>
          <a:prstGeom prst="rect">
            <a:avLst/>
          </a:prstGeom>
          <a:noFill/>
          <a:ln>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New</a:t>
            </a:r>
          </a:p>
          <a:p>
            <a:pPr algn="ctr"/>
            <a:r>
              <a:rPr lang="en-US" sz="1600" dirty="0"/>
              <a:t>Jobs</a:t>
            </a:r>
          </a:p>
        </p:txBody>
      </p:sp>
      <p:sp>
        <p:nvSpPr>
          <p:cNvPr id="22" name="Rectangle 21">
            <a:extLst>
              <a:ext uri="{FF2B5EF4-FFF2-40B4-BE49-F238E27FC236}">
                <a16:creationId xmlns:a16="http://schemas.microsoft.com/office/drawing/2014/main" id="{B5C51F92-1027-294A-9677-AB47781C90F1}"/>
              </a:ext>
            </a:extLst>
          </p:cNvPr>
          <p:cNvSpPr/>
          <p:nvPr/>
        </p:nvSpPr>
        <p:spPr>
          <a:xfrm>
            <a:off x="5899214" y="2952237"/>
            <a:ext cx="1623804" cy="460667"/>
          </a:xfrm>
          <a:prstGeom prst="rect">
            <a:avLst/>
          </a:prstGeom>
          <a:no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Lower Prices</a:t>
            </a:r>
          </a:p>
        </p:txBody>
      </p:sp>
      <p:sp>
        <p:nvSpPr>
          <p:cNvPr id="23" name="Rectangle 22">
            <a:extLst>
              <a:ext uri="{FF2B5EF4-FFF2-40B4-BE49-F238E27FC236}">
                <a16:creationId xmlns:a16="http://schemas.microsoft.com/office/drawing/2014/main" id="{3A8FAE31-69EC-824D-BE74-F4EA30608855}"/>
              </a:ext>
            </a:extLst>
          </p:cNvPr>
          <p:cNvSpPr/>
          <p:nvPr/>
        </p:nvSpPr>
        <p:spPr>
          <a:xfrm>
            <a:off x="5545196" y="3690295"/>
            <a:ext cx="898356" cy="460667"/>
          </a:xfrm>
          <a:prstGeom prst="rect">
            <a:avLst/>
          </a:prstGeom>
          <a:no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We Buy More</a:t>
            </a:r>
          </a:p>
        </p:txBody>
      </p:sp>
      <p:sp>
        <p:nvSpPr>
          <p:cNvPr id="24" name="Rectangle 23">
            <a:extLst>
              <a:ext uri="{FF2B5EF4-FFF2-40B4-BE49-F238E27FC236}">
                <a16:creationId xmlns:a16="http://schemas.microsoft.com/office/drawing/2014/main" id="{03E45A73-FD19-644E-97BD-15EAF43B5C26}"/>
              </a:ext>
            </a:extLst>
          </p:cNvPr>
          <p:cNvSpPr/>
          <p:nvPr/>
        </p:nvSpPr>
        <p:spPr>
          <a:xfrm>
            <a:off x="6622650" y="3732479"/>
            <a:ext cx="1014734" cy="460667"/>
          </a:xfrm>
          <a:prstGeom prst="rect">
            <a:avLst/>
          </a:prstGeom>
          <a:no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We Buy Other Things</a:t>
            </a:r>
          </a:p>
        </p:txBody>
      </p:sp>
      <p:sp>
        <p:nvSpPr>
          <p:cNvPr id="25" name="Rectangle 24">
            <a:extLst>
              <a:ext uri="{FF2B5EF4-FFF2-40B4-BE49-F238E27FC236}">
                <a16:creationId xmlns:a16="http://schemas.microsoft.com/office/drawing/2014/main" id="{C2373FE7-8654-1E45-AB71-A15D1AE48A73}"/>
              </a:ext>
            </a:extLst>
          </p:cNvPr>
          <p:cNvSpPr/>
          <p:nvPr/>
        </p:nvSpPr>
        <p:spPr>
          <a:xfrm>
            <a:off x="6922220" y="4551216"/>
            <a:ext cx="1014735" cy="460668"/>
          </a:xfrm>
          <a:prstGeom prst="rect">
            <a:avLst/>
          </a:prstGeom>
          <a:noFill/>
          <a:ln>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New Jobs</a:t>
            </a:r>
          </a:p>
        </p:txBody>
      </p:sp>
      <p:cxnSp>
        <p:nvCxnSpPr>
          <p:cNvPr id="29" name="Straight Connector 28">
            <a:extLst>
              <a:ext uri="{FF2B5EF4-FFF2-40B4-BE49-F238E27FC236}">
                <a16:creationId xmlns:a16="http://schemas.microsoft.com/office/drawing/2014/main" id="{807879D2-67A0-2046-9F05-24DDA247D01C}"/>
              </a:ext>
            </a:extLst>
          </p:cNvPr>
          <p:cNvCxnSpPr>
            <a:cxnSpLocks/>
            <a:stCxn id="11" idx="3"/>
          </p:cNvCxnSpPr>
          <p:nvPr/>
        </p:nvCxnSpPr>
        <p:spPr>
          <a:xfrm>
            <a:off x="5041448" y="1177736"/>
            <a:ext cx="679567" cy="0"/>
          </a:xfrm>
          <a:prstGeom prst="line">
            <a:avLst/>
          </a:prstGeom>
          <a:ln w="3175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6086D32-3E8E-B94F-97AE-7289B47681C1}"/>
              </a:ext>
            </a:extLst>
          </p:cNvPr>
          <p:cNvCxnSpPr>
            <a:cxnSpLocks/>
          </p:cNvCxnSpPr>
          <p:nvPr/>
        </p:nvCxnSpPr>
        <p:spPr>
          <a:xfrm>
            <a:off x="6176592" y="1177736"/>
            <a:ext cx="556717" cy="0"/>
          </a:xfrm>
          <a:prstGeom prst="line">
            <a:avLst/>
          </a:prstGeom>
          <a:ln w="3175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D863C94-1D04-1644-A0CF-1DABA0CFC25E}"/>
              </a:ext>
            </a:extLst>
          </p:cNvPr>
          <p:cNvCxnSpPr>
            <a:cxnSpLocks/>
          </p:cNvCxnSpPr>
          <p:nvPr/>
        </p:nvCxnSpPr>
        <p:spPr>
          <a:xfrm>
            <a:off x="7637384" y="1177736"/>
            <a:ext cx="493395" cy="0"/>
          </a:xfrm>
          <a:prstGeom prst="line">
            <a:avLst/>
          </a:prstGeom>
          <a:ln w="3175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30A2E59-F841-7849-98D9-A23B599309D0}"/>
              </a:ext>
            </a:extLst>
          </p:cNvPr>
          <p:cNvCxnSpPr>
            <a:cxnSpLocks/>
          </p:cNvCxnSpPr>
          <p:nvPr/>
        </p:nvCxnSpPr>
        <p:spPr>
          <a:xfrm>
            <a:off x="7936955" y="1939545"/>
            <a:ext cx="521244" cy="0"/>
          </a:xfrm>
          <a:prstGeom prst="line">
            <a:avLst/>
          </a:prstGeom>
          <a:ln w="3175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5392CD3-2AE9-9A43-85C6-28688D3011AD}"/>
              </a:ext>
            </a:extLst>
          </p:cNvPr>
          <p:cNvCxnSpPr>
            <a:cxnSpLocks/>
            <a:stCxn id="16" idx="2"/>
          </p:cNvCxnSpPr>
          <p:nvPr/>
        </p:nvCxnSpPr>
        <p:spPr>
          <a:xfrm>
            <a:off x="8458200" y="1456334"/>
            <a:ext cx="0" cy="483211"/>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E441771-A93F-284C-B888-F2ACBA6BEDDE}"/>
              </a:ext>
            </a:extLst>
          </p:cNvPr>
          <p:cNvCxnSpPr>
            <a:cxnSpLocks/>
          </p:cNvCxnSpPr>
          <p:nvPr/>
        </p:nvCxnSpPr>
        <p:spPr>
          <a:xfrm>
            <a:off x="6372072" y="1947130"/>
            <a:ext cx="82878" cy="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3771120-E992-2E4D-8704-E0EDF54ED0F0}"/>
              </a:ext>
            </a:extLst>
          </p:cNvPr>
          <p:cNvCxnSpPr>
            <a:cxnSpLocks/>
          </p:cNvCxnSpPr>
          <p:nvPr/>
        </p:nvCxnSpPr>
        <p:spPr>
          <a:xfrm>
            <a:off x="6387476" y="1199275"/>
            <a:ext cx="0" cy="747855"/>
          </a:xfrm>
          <a:prstGeom prst="line">
            <a:avLst/>
          </a:prstGeom>
          <a:ln w="3175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B3021FB-0DE2-914E-8789-3221E077B5D5}"/>
              </a:ext>
            </a:extLst>
          </p:cNvPr>
          <p:cNvCxnSpPr>
            <a:cxnSpLocks/>
          </p:cNvCxnSpPr>
          <p:nvPr/>
        </p:nvCxnSpPr>
        <p:spPr>
          <a:xfrm>
            <a:off x="5949380" y="1573202"/>
            <a:ext cx="0" cy="747855"/>
          </a:xfrm>
          <a:prstGeom prst="line">
            <a:avLst/>
          </a:prstGeom>
          <a:ln w="317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9" name="Right Brace 58">
            <a:extLst>
              <a:ext uri="{FF2B5EF4-FFF2-40B4-BE49-F238E27FC236}">
                <a16:creationId xmlns:a16="http://schemas.microsoft.com/office/drawing/2014/main" id="{4A475EE6-5DD5-1F42-A259-E0147DAD59C6}"/>
              </a:ext>
            </a:extLst>
          </p:cNvPr>
          <p:cNvSpPr/>
          <p:nvPr/>
        </p:nvSpPr>
        <p:spPr>
          <a:xfrm rot="16200000">
            <a:off x="5612761" y="2026524"/>
            <a:ext cx="219387" cy="1687207"/>
          </a:xfrm>
          <a:prstGeom prst="rightBrace">
            <a:avLst/>
          </a:prstGeom>
          <a:noFill/>
          <a:ln w="3175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E149804A-27A4-B44D-9A18-6326447B9DEA}"/>
              </a:ext>
            </a:extLst>
          </p:cNvPr>
          <p:cNvCxnSpPr>
            <a:cxnSpLocks/>
            <a:endCxn id="21" idx="0"/>
          </p:cNvCxnSpPr>
          <p:nvPr/>
        </p:nvCxnSpPr>
        <p:spPr>
          <a:xfrm flipH="1">
            <a:off x="4844191" y="3327924"/>
            <a:ext cx="530" cy="416332"/>
          </a:xfrm>
          <a:prstGeom prst="line">
            <a:avLst/>
          </a:prstGeom>
          <a:ln w="3175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6B912DE-1469-114D-B973-F20F72E58035}"/>
              </a:ext>
            </a:extLst>
          </p:cNvPr>
          <p:cNvCxnSpPr>
            <a:cxnSpLocks/>
            <a:endCxn id="25" idx="0"/>
          </p:cNvCxnSpPr>
          <p:nvPr/>
        </p:nvCxnSpPr>
        <p:spPr>
          <a:xfrm>
            <a:off x="7122573" y="4339676"/>
            <a:ext cx="307015" cy="211540"/>
          </a:xfrm>
          <a:prstGeom prst="line">
            <a:avLst/>
          </a:prstGeom>
          <a:ln w="317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4" name="Right Brace 63">
            <a:extLst>
              <a:ext uri="{FF2B5EF4-FFF2-40B4-BE49-F238E27FC236}">
                <a16:creationId xmlns:a16="http://schemas.microsoft.com/office/drawing/2014/main" id="{E4717BC0-BE7E-644A-B281-D46F785EB373}"/>
              </a:ext>
            </a:extLst>
          </p:cNvPr>
          <p:cNvSpPr/>
          <p:nvPr/>
        </p:nvSpPr>
        <p:spPr>
          <a:xfrm rot="16200000">
            <a:off x="6514907" y="2806313"/>
            <a:ext cx="219387" cy="1350441"/>
          </a:xfrm>
          <a:prstGeom prst="rightBrace">
            <a:avLst/>
          </a:prstGeom>
          <a:noFill/>
          <a:ln w="3175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6" name="Elbow Connector 65">
            <a:extLst>
              <a:ext uri="{FF2B5EF4-FFF2-40B4-BE49-F238E27FC236}">
                <a16:creationId xmlns:a16="http://schemas.microsoft.com/office/drawing/2014/main" id="{0087088D-F8B9-104D-8A51-5D4532C7507C}"/>
              </a:ext>
            </a:extLst>
          </p:cNvPr>
          <p:cNvCxnSpPr>
            <a:cxnSpLocks/>
            <a:stCxn id="23" idx="1"/>
            <a:endCxn id="20" idx="3"/>
          </p:cNvCxnSpPr>
          <p:nvPr/>
        </p:nvCxnSpPr>
        <p:spPr>
          <a:xfrm rot="10800000">
            <a:off x="5335256" y="3166433"/>
            <a:ext cx="209941" cy="754197"/>
          </a:xfrm>
          <a:prstGeom prst="bentConnector3">
            <a:avLst>
              <a:gd name="adj1" fmla="val 50000"/>
            </a:avLst>
          </a:prstGeom>
          <a:ln w="317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78" name="Content Placeholder 2">
            <a:extLst>
              <a:ext uri="{FF2B5EF4-FFF2-40B4-BE49-F238E27FC236}">
                <a16:creationId xmlns:a16="http://schemas.microsoft.com/office/drawing/2014/main" id="{2289E304-EEBE-9648-B30B-CBC63B4BB777}"/>
              </a:ext>
            </a:extLst>
          </p:cNvPr>
          <p:cNvSpPr>
            <a:spLocks noGrp="1"/>
          </p:cNvSpPr>
          <p:nvPr>
            <p:ph sz="half" idx="1"/>
          </p:nvPr>
        </p:nvSpPr>
        <p:spPr>
          <a:xfrm>
            <a:off x="685800" y="1352551"/>
            <a:ext cx="3135679" cy="3352800"/>
          </a:xfrm>
        </p:spPr>
        <p:txBody>
          <a:bodyPr/>
          <a:lstStyle/>
          <a:p>
            <a:r>
              <a:rPr lang="en-US" dirty="0"/>
              <a:t>New industries and jobs to make automated technology</a:t>
            </a:r>
          </a:p>
          <a:p>
            <a:r>
              <a:rPr lang="en-US" dirty="0"/>
              <a:t>More productive companies that can expand and lower their prices</a:t>
            </a:r>
          </a:p>
          <a:p>
            <a:r>
              <a:rPr lang="en-US" dirty="0"/>
              <a:t>New jobs created with these opportunities</a:t>
            </a:r>
          </a:p>
          <a:p>
            <a:endParaRPr lang="en-US" dirty="0"/>
          </a:p>
        </p:txBody>
      </p:sp>
    </p:spTree>
    <p:extLst>
      <p:ext uri="{BB962C8B-B14F-4D97-AF65-F5344CB8AC3E}">
        <p14:creationId xmlns:p14="http://schemas.microsoft.com/office/powerpoint/2010/main" val="4164823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productivity</a:t>
            </a:r>
          </a:p>
        </p:txBody>
      </p:sp>
      <p:sp>
        <p:nvSpPr>
          <p:cNvPr id="3" name="Content Placeholder 2"/>
          <p:cNvSpPr>
            <a:spLocks noGrp="1"/>
          </p:cNvSpPr>
          <p:nvPr>
            <p:ph sz="half" idx="1"/>
          </p:nvPr>
        </p:nvSpPr>
        <p:spPr>
          <a:xfrm>
            <a:off x="685800" y="1352551"/>
            <a:ext cx="4149436" cy="3352800"/>
          </a:xfrm>
        </p:spPr>
        <p:txBody>
          <a:bodyPr/>
          <a:lstStyle/>
          <a:p>
            <a:r>
              <a:rPr lang="en-US" dirty="0"/>
              <a:t>Labor productivity growth in the U.S. averaged only 1.3 percent per year from 2005 to 2016</a:t>
            </a:r>
          </a:p>
          <a:p>
            <a:pPr lvl="1"/>
            <a:r>
              <a:rPr lang="en-US" dirty="0"/>
              <a:t>Less than half of the 2.8 percent annual growth rate sustained from 1995 to 2004</a:t>
            </a:r>
            <a:r>
              <a:rPr lang="en-US" baseline="-25000" dirty="0"/>
              <a:t>[3]</a:t>
            </a:r>
            <a:endParaRPr lang="en-US" dirty="0"/>
          </a:p>
          <a:p>
            <a:r>
              <a:rPr lang="en-US" dirty="0"/>
              <a:t>More productivity could lead to shorter workdays</a:t>
            </a:r>
          </a:p>
          <a:p>
            <a:pPr lvl="1"/>
            <a:r>
              <a:rPr lang="en-US" dirty="0"/>
              <a:t>Before labor unions pushed for the 8-hour standard work week, many workers spent 12-14 hours per day at work</a:t>
            </a:r>
          </a:p>
          <a:p>
            <a:pPr marL="0" indent="0">
              <a:buNone/>
            </a:pPr>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Rose McGovern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[3]</a:t>
            </a:r>
          </a:p>
        </p:txBody>
      </p:sp>
      <p:pic>
        <p:nvPicPr>
          <p:cNvPr id="9" name="Content Placeholder 8" descr="Upward trend">
            <a:extLst>
              <a:ext uri="{FF2B5EF4-FFF2-40B4-BE49-F238E27FC236}">
                <a16:creationId xmlns:a16="http://schemas.microsoft.com/office/drawing/2014/main" id="{AEE870C5-F1BF-614B-B1A9-5AC358E196F1}"/>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5316902" y="1070218"/>
            <a:ext cx="3060423" cy="3060423"/>
          </a:xfrm>
        </p:spPr>
      </p:pic>
    </p:spTree>
    <p:extLst>
      <p:ext uri="{BB962C8B-B14F-4D97-AF65-F5344CB8AC3E}">
        <p14:creationId xmlns:p14="http://schemas.microsoft.com/office/powerpoint/2010/main" val="3801560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502" y="526225"/>
            <a:ext cx="3733800" cy="914400"/>
          </a:xfrm>
        </p:spPr>
        <p:txBody>
          <a:bodyPr/>
          <a:lstStyle/>
          <a:p>
            <a:r>
              <a:rPr lang="en-US" dirty="0"/>
              <a:t>Satisfied Employees</a:t>
            </a:r>
          </a:p>
        </p:txBody>
      </p:sp>
      <p:sp>
        <p:nvSpPr>
          <p:cNvPr id="3" name="Content Placeholder 2"/>
          <p:cNvSpPr>
            <a:spLocks noGrp="1"/>
          </p:cNvSpPr>
          <p:nvPr>
            <p:ph sz="half" idx="1"/>
          </p:nvPr>
        </p:nvSpPr>
        <p:spPr>
          <a:xfrm>
            <a:off x="419253" y="1374077"/>
            <a:ext cx="3733800" cy="3352800"/>
          </a:xfrm>
        </p:spPr>
        <p:txBody>
          <a:bodyPr/>
          <a:lstStyle/>
          <a:p>
            <a:r>
              <a:rPr lang="en-US" dirty="0"/>
              <a:t>Employee empowerment is correlated with profitability and engagement</a:t>
            </a:r>
          </a:p>
          <a:p>
            <a:pPr lvl="1"/>
            <a:r>
              <a:rPr lang="en-US" dirty="0"/>
              <a:t>Unengaged employees are more likely to quit and have lower levels of productivity</a:t>
            </a:r>
          </a:p>
          <a:p>
            <a:r>
              <a:rPr lang="en-US" dirty="0"/>
              <a:t>Happy workers are 13% more productive</a:t>
            </a:r>
            <a:r>
              <a:rPr lang="en-US" baseline="-25000" dirty="0"/>
              <a:t>[5]</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45</a:t>
            </a:fld>
            <a:endParaRPr lang="en-US"/>
          </a:p>
        </p:txBody>
      </p:sp>
      <p:sp>
        <p:nvSpPr>
          <p:cNvPr id="7" name="TextBox 6"/>
          <p:cNvSpPr txBox="1"/>
          <p:nvPr/>
        </p:nvSpPr>
        <p:spPr>
          <a:xfrm>
            <a:off x="7987826" y="387726"/>
            <a:ext cx="1062667" cy="523220"/>
          </a:xfrm>
          <a:prstGeom prst="rect">
            <a:avLst/>
          </a:prstGeom>
          <a:noFill/>
        </p:spPr>
        <p:txBody>
          <a:bodyPr wrap="square" rtlCol="0">
            <a:spAutoFit/>
          </a:bodyPr>
          <a:lstStyle/>
          <a:p>
            <a:pPr algn="r"/>
            <a:r>
              <a:rPr lang="en-US" sz="1400" dirty="0">
                <a:latin typeface="+mj-lt"/>
              </a:rPr>
              <a:t>Rose McGovern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[5,6]</a:t>
            </a:r>
            <a:endParaRPr lang="en-US" sz="1200" dirty="0">
              <a:solidFill>
                <a:schemeClr val="tx1"/>
              </a:solidFill>
            </a:endParaRPr>
          </a:p>
        </p:txBody>
      </p:sp>
      <p:pic>
        <p:nvPicPr>
          <p:cNvPr id="10" name="Picture 9" descr="Chart, bar chart&#10;&#10;Description automatically generated">
            <a:extLst>
              <a:ext uri="{FF2B5EF4-FFF2-40B4-BE49-F238E27FC236}">
                <a16:creationId xmlns:a16="http://schemas.microsoft.com/office/drawing/2014/main" id="{9C9B8327-E0D6-054E-951F-93D0C8B2A69C}"/>
              </a:ext>
            </a:extLst>
          </p:cNvPr>
          <p:cNvPicPr>
            <a:picLocks noChangeAspect="1"/>
          </p:cNvPicPr>
          <p:nvPr/>
        </p:nvPicPr>
        <p:blipFill>
          <a:blip r:embed="rId3"/>
          <a:stretch>
            <a:fillRect/>
          </a:stretch>
        </p:blipFill>
        <p:spPr>
          <a:xfrm>
            <a:off x="4238135" y="12207"/>
            <a:ext cx="3889442" cy="5133434"/>
          </a:xfrm>
          <a:prstGeom prst="rect">
            <a:avLst/>
          </a:prstGeom>
        </p:spPr>
      </p:pic>
      <p:sp>
        <p:nvSpPr>
          <p:cNvPr id="13" name="TextBox 12">
            <a:extLst>
              <a:ext uri="{FF2B5EF4-FFF2-40B4-BE49-F238E27FC236}">
                <a16:creationId xmlns:a16="http://schemas.microsoft.com/office/drawing/2014/main" id="{16CB0CCD-BFA2-8844-91D2-05D39F2F10F5}"/>
              </a:ext>
            </a:extLst>
          </p:cNvPr>
          <p:cNvSpPr txBox="1"/>
          <p:nvPr/>
        </p:nvSpPr>
        <p:spPr>
          <a:xfrm>
            <a:off x="8071686" y="4926518"/>
            <a:ext cx="447473" cy="216982"/>
          </a:xfrm>
          <a:prstGeom prst="rect">
            <a:avLst/>
          </a:prstGeom>
          <a:noFill/>
        </p:spPr>
        <p:txBody>
          <a:bodyPr wrap="square" rtlCol="0">
            <a:spAutoFit/>
          </a:bodyPr>
          <a:lstStyle/>
          <a:p>
            <a:pPr>
              <a:lnSpc>
                <a:spcPct val="90000"/>
              </a:lnSpc>
            </a:pPr>
            <a:r>
              <a:rPr lang="en-US" sz="900" dirty="0"/>
              <a:t>[6]</a:t>
            </a:r>
          </a:p>
        </p:txBody>
      </p:sp>
    </p:spTree>
    <p:extLst>
      <p:ext uri="{BB962C8B-B14F-4D97-AF65-F5344CB8AC3E}">
        <p14:creationId xmlns:p14="http://schemas.microsoft.com/office/powerpoint/2010/main" val="521206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Considerations </a:t>
            </a:r>
          </a:p>
        </p:txBody>
      </p:sp>
      <p:sp>
        <p:nvSpPr>
          <p:cNvPr id="3" name="Content Placeholder 2"/>
          <p:cNvSpPr>
            <a:spLocks noGrp="1"/>
          </p:cNvSpPr>
          <p:nvPr>
            <p:ph sz="half" idx="1"/>
          </p:nvPr>
        </p:nvSpPr>
        <p:spPr/>
        <p:txBody>
          <a:bodyPr/>
          <a:lstStyle/>
          <a:p>
            <a:r>
              <a:rPr lang="en-US" dirty="0"/>
              <a:t>Humans are uncomfortable with the idea of free time</a:t>
            </a:r>
          </a:p>
          <a:p>
            <a:r>
              <a:rPr lang="en-US" dirty="0"/>
              <a:t>Just because we have more free time doesn’t mean we will use it </a:t>
            </a:r>
          </a:p>
          <a:p>
            <a:r>
              <a:rPr lang="en-US" dirty="0"/>
              <a:t>Automated tasks will force us to reconsider not just how much we work,  but also how we find meaning in it</a:t>
            </a:r>
          </a:p>
          <a:p>
            <a:endParaRPr lang="en-US" baseline="-25000"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Rose McGovern</a:t>
            </a:r>
            <a:endParaRPr lang="en-US" sz="1400" dirty="0">
              <a:solidFill>
                <a:schemeClr val="tx1"/>
              </a:solidFill>
              <a:latin typeface="+mj-lt"/>
            </a:endParaRPr>
          </a:p>
        </p:txBody>
      </p:sp>
    </p:spTree>
    <p:extLst>
      <p:ext uri="{BB962C8B-B14F-4D97-AF65-F5344CB8AC3E}">
        <p14:creationId xmlns:p14="http://schemas.microsoft.com/office/powerpoint/2010/main" val="3699213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sz="half" idx="1"/>
          </p:nvPr>
        </p:nvSpPr>
        <p:spPr>
          <a:xfrm>
            <a:off x="793474" y="1595533"/>
            <a:ext cx="7557052" cy="3352800"/>
          </a:xfrm>
        </p:spPr>
        <p:txBody>
          <a:bodyPr>
            <a:normAutofit/>
          </a:bodyPr>
          <a:lstStyle/>
          <a:p>
            <a:pPr marL="0" indent="0" algn="ctr">
              <a:buNone/>
            </a:pPr>
            <a:r>
              <a:rPr lang="en-US" sz="2800" dirty="0"/>
              <a:t>Increasing the involvement of AI in the workplace makes the workplace more human.</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Rose McGovern</a:t>
            </a:r>
            <a:endParaRPr lang="en-US" sz="1400" dirty="0">
              <a:solidFill>
                <a:schemeClr val="tx1"/>
              </a:solidFill>
              <a:latin typeface="+mj-lt"/>
            </a:endParaRPr>
          </a:p>
        </p:txBody>
      </p:sp>
    </p:spTree>
    <p:extLst>
      <p:ext uri="{BB962C8B-B14F-4D97-AF65-F5344CB8AC3E}">
        <p14:creationId xmlns:p14="http://schemas.microsoft.com/office/powerpoint/2010/main" val="4148792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000125"/>
            <a:ext cx="7772400" cy="3867150"/>
          </a:xfrm>
        </p:spPr>
        <p:txBody>
          <a:bodyPr lIns="91440">
            <a:normAutofit fontScale="62500" lnSpcReduction="20000"/>
          </a:bodyPr>
          <a:lstStyle/>
          <a:p>
            <a:pPr marL="0" indent="0">
              <a:buNone/>
            </a:pPr>
            <a:r>
              <a:rPr lang="en-US" dirty="0"/>
              <a:t>[1] Carl Frey &amp; Michael Osborne, The Future Of Employment: How Susceptible Are Jobs To </a:t>
            </a:r>
            <a:r>
              <a:rPr lang="en-US" dirty="0" err="1"/>
              <a:t>Computerisation</a:t>
            </a:r>
            <a:r>
              <a:rPr lang="en-US" dirty="0"/>
              <a:t>?, (Oxford University, September 2013), </a:t>
            </a:r>
            <a:r>
              <a:rPr lang="en-US" dirty="0">
                <a:hlinkClick r:id="rId2"/>
              </a:rPr>
              <a:t>https://www.oxfordmartin.ox.ac.uk/downloads/academic/The_Future_of_Employment.pdf</a:t>
            </a:r>
            <a:r>
              <a:rPr lang="en-US" dirty="0"/>
              <a:t> (November 30, 2020)</a:t>
            </a:r>
          </a:p>
          <a:p>
            <a:pPr marL="0" indent="0">
              <a:buNone/>
            </a:pPr>
            <a:r>
              <a:rPr lang="en-US" dirty="0"/>
              <a:t>[2] Joss Fong, The Big Debate About the Future of Work, Explained,(Vox, November 2017), </a:t>
            </a:r>
            <a:r>
              <a:rPr lang="en-US" dirty="0">
                <a:hlinkClick r:id="rId3"/>
              </a:rPr>
              <a:t>https://www.youtube.com/watch?v=TUmyygCMMGA&amp;t=1s</a:t>
            </a:r>
            <a:r>
              <a:rPr lang="en-US" dirty="0"/>
              <a:t> (November 30, 2020)</a:t>
            </a:r>
          </a:p>
          <a:p>
            <a:pPr marL="0" indent="0">
              <a:buNone/>
            </a:pPr>
            <a:r>
              <a:rPr lang="en-US" dirty="0"/>
              <a:t>[3] Erik Brynjolfsson, Daniel Rock,  &amp; Chad </a:t>
            </a:r>
            <a:r>
              <a:rPr lang="en-US" dirty="0" err="1"/>
              <a:t>Syverson</a:t>
            </a:r>
            <a:r>
              <a:rPr lang="en-US" dirty="0"/>
              <a:t>, Artificial Intelligence and the Modern Productivity Paradox: A Clash of Expectations and Statistics, (NBER, 2017), </a:t>
            </a:r>
            <a:r>
              <a:rPr lang="en-US" dirty="0">
                <a:hlinkClick r:id="rId4"/>
              </a:rPr>
              <a:t>https://siepr.stanford.edu/system/files/Artificial%20Intelligence%20and%20the%20Modern%20Productivity%20Paradox-%20A%20Clash%20of%20Expectations%20and%20Statistics.pdf</a:t>
            </a:r>
            <a:r>
              <a:rPr lang="en-US" dirty="0"/>
              <a:t> (November 30, 2020)</a:t>
            </a:r>
          </a:p>
          <a:p>
            <a:pPr marL="0" indent="0">
              <a:buNone/>
            </a:pPr>
            <a:r>
              <a:rPr lang="en-US" dirty="0"/>
              <a:t>[4] The Connected CIO Talks AI, (Dell Technologies, January 2019), </a:t>
            </a:r>
            <a:r>
              <a:rPr lang="en-US" dirty="0">
                <a:hlinkClick r:id="rId5"/>
              </a:rPr>
              <a:t>https://www.delltechnologies.com/resources/en-gb/asset/white-papers/solutions/2271-DELL-Connected-CIO-Talks-AI-23Jan2019.pdf?dgc=SM&amp;lid=spr2481815766&amp;linkId=70647865</a:t>
            </a:r>
            <a:r>
              <a:rPr lang="en-US" dirty="0"/>
              <a:t> (November 30, 2020)</a:t>
            </a:r>
          </a:p>
          <a:p>
            <a:pPr marL="0" indent="0">
              <a:buNone/>
            </a:pPr>
            <a:r>
              <a:rPr lang="en-US" dirty="0"/>
              <a:t>[5] Clement </a:t>
            </a:r>
            <a:r>
              <a:rPr lang="en-US" dirty="0" err="1"/>
              <a:t>Bellet</a:t>
            </a:r>
            <a:r>
              <a:rPr lang="en-US" dirty="0"/>
              <a:t>, Jan-Emmanuel De Neve, &amp; George Ward, Does Employee Happiness have an Impact on Productivity?, (Said Business School WP, October 2019), </a:t>
            </a:r>
            <a:r>
              <a:rPr lang="en-US" u="sng" dirty="0">
                <a:hlinkClick r:id="rId6"/>
              </a:rPr>
              <a:t>http://dx.doi.org/10.2139/ssrn.3470734</a:t>
            </a:r>
            <a:r>
              <a:rPr lang="en-US" u="sng" dirty="0"/>
              <a:t>  </a:t>
            </a:r>
            <a:r>
              <a:rPr lang="en-US" dirty="0"/>
              <a:t>(November 30, 2020)</a:t>
            </a:r>
          </a:p>
          <a:p>
            <a:pPr marL="0" indent="0">
              <a:buNone/>
            </a:pPr>
            <a:r>
              <a:rPr lang="en-US" dirty="0"/>
              <a:t>[6] </a:t>
            </a:r>
            <a:r>
              <a:rPr lang="en-US" dirty="0" err="1"/>
              <a:t>WorkMarket</a:t>
            </a:r>
            <a:r>
              <a:rPr lang="en-US" dirty="0"/>
              <a:t> 2020 In(Sight) Report: What AI &amp; Automation Really Mean For Work, (</a:t>
            </a:r>
            <a:r>
              <a:rPr lang="en-US" dirty="0" err="1"/>
              <a:t>WorkMarket</a:t>
            </a:r>
            <a:r>
              <a:rPr lang="en-US" dirty="0"/>
              <a:t>, 2020), </a:t>
            </a:r>
            <a:r>
              <a:rPr lang="en-US" dirty="0">
                <a:hlinkClick r:id="rId7"/>
              </a:rPr>
              <a:t>https://www.workmarket.com/press/workmarket-2020-insight-report-what-artificial-intelligence-automation-mean-for-work</a:t>
            </a:r>
            <a:r>
              <a:rPr lang="en-US" dirty="0"/>
              <a:t> (November 30, a2020)</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48</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Rose McGovern</a:t>
            </a:r>
            <a:endParaRPr lang="en-US" sz="1400" dirty="0">
              <a:solidFill>
                <a:schemeClr val="tx1"/>
              </a:solidFill>
              <a:latin typeface="+mj-lt"/>
            </a:endParaRPr>
          </a:p>
        </p:txBody>
      </p:sp>
    </p:spTree>
    <p:extLst>
      <p:ext uri="{BB962C8B-B14F-4D97-AF65-F5344CB8AC3E}">
        <p14:creationId xmlns:p14="http://schemas.microsoft.com/office/powerpoint/2010/main" val="2135605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11</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5</a:t>
            </a:fld>
            <a:endParaRPr lang="en-US"/>
          </a:p>
        </p:txBody>
      </p:sp>
      <p:sp>
        <p:nvSpPr>
          <p:cNvPr id="9" name="TextBox 8"/>
          <p:cNvSpPr txBox="1"/>
          <p:nvPr/>
        </p:nvSpPr>
        <p:spPr>
          <a:xfrm>
            <a:off x="4809841" y="1852745"/>
            <a:ext cx="438582" cy="3144451"/>
          </a:xfrm>
          <a:prstGeom prst="rect">
            <a:avLst/>
          </a:prstGeom>
          <a:noFill/>
        </p:spPr>
        <p:txBody>
          <a:bodyPr vert="vert270" wrap="none" rtlCol="0">
            <a:spAutoFit/>
          </a:bodyPr>
          <a:lstStyle/>
          <a:p>
            <a:pPr>
              <a:lnSpc>
                <a:spcPct val="90000"/>
              </a:lnSpc>
            </a:pPr>
            <a:r>
              <a:rPr lang="en-US" dirty="0"/>
              <a:t>https://</a:t>
            </a:r>
            <a:r>
              <a:rPr lang="en-US" dirty="0" err="1"/>
              <a:t>www.xkcd.com</a:t>
            </a:r>
            <a:r>
              <a:rPr lang="en-US" dirty="0"/>
              <a:t>/1823/</a:t>
            </a:r>
          </a:p>
        </p:txBody>
      </p:sp>
      <p:pic>
        <p:nvPicPr>
          <p:cNvPr id="3" name="Picture 2"/>
          <p:cNvPicPr>
            <a:picLocks noChangeAspect="1"/>
          </p:cNvPicPr>
          <p:nvPr/>
        </p:nvPicPr>
        <p:blipFill>
          <a:blip r:embed="rId3"/>
          <a:stretch>
            <a:fillRect/>
          </a:stretch>
        </p:blipFill>
        <p:spPr>
          <a:xfrm>
            <a:off x="5248423" y="400602"/>
            <a:ext cx="3621559" cy="4596594"/>
          </a:xfrm>
          <a:prstGeom prst="rect">
            <a:avLst/>
          </a:prstGeom>
        </p:spPr>
      </p:pic>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a:xfrm>
            <a:off x="685800" y="1352550"/>
            <a:ext cx="7772400" cy="3644645"/>
          </a:xfrm>
        </p:spPr>
        <p:txBody>
          <a:bodyPr>
            <a:normAutofit/>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a:p>
            <a:pPr marL="0" indent="0">
              <a:buNone/>
            </a:pPr>
            <a:r>
              <a:rPr lang="en-US" dirty="0">
                <a:latin typeface="Consolas" panose="020B0609020204030204" pitchFamily="49" charset="0"/>
                <a:ea typeface="ＭＳ Ｐゴシック" pitchFamily="-109" charset="-128"/>
                <a:cs typeface="Consolas" panose="020B0609020204030204" pitchFamily="49" charset="0"/>
              </a:rPr>
              <a:t>C lustered</a:t>
            </a:r>
            <a:br>
              <a:rPr lang="en-US" dirty="0">
                <a:latin typeface="Consolas" panose="020B0609020204030204" pitchFamily="49" charset="0"/>
                <a:ea typeface="ＭＳ Ｐゴシック" pitchFamily="-109" charset="-128"/>
                <a:cs typeface="Consolas" panose="020B0609020204030204" pitchFamily="49" charset="0"/>
              </a:rPr>
            </a:br>
            <a:r>
              <a:rPr lang="en-US" dirty="0">
                <a:latin typeface="Consolas" panose="020B0609020204030204" pitchFamily="49" charset="0"/>
                <a:ea typeface="ＭＳ Ｐゴシック" pitchFamily="-109" charset="-128"/>
                <a:cs typeface="Consolas" panose="020B0609020204030204" pitchFamily="49" charset="0"/>
              </a:rPr>
              <a:t>R </a:t>
            </a:r>
            <a:r>
              <a:rPr lang="en-US" dirty="0" err="1">
                <a:latin typeface="Consolas" panose="020B0609020204030204" pitchFamily="49" charset="0"/>
                <a:ea typeface="ＭＳ Ｐゴシック" pitchFamily="-109" charset="-128"/>
                <a:cs typeface="Consolas" panose="020B0609020204030204" pitchFamily="49" charset="0"/>
              </a:rPr>
              <a:t>egularly</a:t>
            </a:r>
            <a:br>
              <a:rPr lang="en-US" dirty="0">
                <a:latin typeface="Consolas" panose="020B0609020204030204" pitchFamily="49" charset="0"/>
                <a:ea typeface="ＭＳ Ｐゴシック" pitchFamily="-109" charset="-128"/>
                <a:cs typeface="Consolas" panose="020B0609020204030204" pitchFamily="49" charset="0"/>
              </a:rPr>
            </a:br>
            <a:r>
              <a:rPr lang="en-US" dirty="0">
                <a:latin typeface="Consolas" panose="020B0609020204030204" pitchFamily="49" charset="0"/>
                <a:ea typeface="ＭＳ Ｐゴシック" pitchFamily="-109" charset="-128"/>
                <a:cs typeface="Consolas" panose="020B0609020204030204" pitchFamily="49" charset="0"/>
              </a:rPr>
              <a:t>I </a:t>
            </a:r>
            <a:r>
              <a:rPr lang="en-US" dirty="0" err="1">
                <a:latin typeface="Consolas" panose="020B0609020204030204" pitchFamily="49" charset="0"/>
                <a:ea typeface="ＭＳ Ｐゴシック" pitchFamily="-109" charset="-128"/>
                <a:cs typeface="Consolas" panose="020B0609020204030204" pitchFamily="49" charset="0"/>
              </a:rPr>
              <a:t>nterspaced</a:t>
            </a:r>
            <a:br>
              <a:rPr lang="en-US" dirty="0">
                <a:latin typeface="Consolas" panose="020B0609020204030204" pitchFamily="49" charset="0"/>
                <a:ea typeface="ＭＳ Ｐゴシック" pitchFamily="-109" charset="-128"/>
                <a:cs typeface="Consolas" panose="020B0609020204030204" pitchFamily="49" charset="0"/>
              </a:rPr>
            </a:br>
            <a:r>
              <a:rPr lang="en-US" dirty="0">
                <a:latin typeface="Consolas" panose="020B0609020204030204" pitchFamily="49" charset="0"/>
                <a:ea typeface="ＭＳ Ｐゴシック" pitchFamily="-109" charset="-128"/>
                <a:cs typeface="Consolas" panose="020B0609020204030204" pitchFamily="49" charset="0"/>
              </a:rPr>
              <a:t>S </a:t>
            </a:r>
            <a:r>
              <a:rPr lang="en-US" dirty="0" err="1">
                <a:latin typeface="Consolas" panose="020B0609020204030204" pitchFamily="49" charset="0"/>
                <a:ea typeface="ＭＳ Ｐゴシック" pitchFamily="-109" charset="-128"/>
                <a:cs typeface="Consolas" panose="020B0609020204030204" pitchFamily="49" charset="0"/>
              </a:rPr>
              <a:t>hort</a:t>
            </a:r>
            <a:br>
              <a:rPr lang="en-US" dirty="0">
                <a:latin typeface="Consolas" panose="020B0609020204030204" pitchFamily="49" charset="0"/>
                <a:ea typeface="ＭＳ Ｐゴシック" pitchFamily="-109" charset="-128"/>
                <a:cs typeface="Consolas" panose="020B0609020204030204" pitchFamily="49" charset="0"/>
              </a:rPr>
            </a:br>
            <a:r>
              <a:rPr lang="en-US" dirty="0">
                <a:latin typeface="Consolas" panose="020B0609020204030204" pitchFamily="49" charset="0"/>
                <a:ea typeface="ＭＳ Ｐゴシック" pitchFamily="-109" charset="-128"/>
                <a:cs typeface="Consolas" panose="020B0609020204030204" pitchFamily="49" charset="0"/>
              </a:rPr>
              <a:t>P </a:t>
            </a:r>
            <a:r>
              <a:rPr lang="en-US" dirty="0" err="1">
                <a:latin typeface="Consolas" panose="020B0609020204030204" pitchFamily="49" charset="0"/>
                <a:ea typeface="ＭＳ Ｐゴシック" pitchFamily="-109" charset="-128"/>
                <a:cs typeface="Consolas" panose="020B0609020204030204" pitchFamily="49" charset="0"/>
              </a:rPr>
              <a:t>alindromic</a:t>
            </a:r>
            <a:br>
              <a:rPr lang="en-US" dirty="0">
                <a:latin typeface="Consolas" panose="020B0609020204030204" pitchFamily="49" charset="0"/>
                <a:ea typeface="ＭＳ Ｐゴシック" pitchFamily="-109" charset="-128"/>
                <a:cs typeface="Consolas" panose="020B0609020204030204" pitchFamily="49" charset="0"/>
              </a:rPr>
            </a:br>
            <a:r>
              <a:rPr lang="en-US" dirty="0">
                <a:latin typeface="Consolas" panose="020B0609020204030204" pitchFamily="49" charset="0"/>
                <a:ea typeface="ＭＳ Ｐゴシック" pitchFamily="-109" charset="-128"/>
                <a:cs typeface="Consolas" panose="020B0609020204030204" pitchFamily="49" charset="0"/>
              </a:rPr>
              <a:t>R </a:t>
            </a:r>
            <a:r>
              <a:rPr lang="en-US" dirty="0" err="1">
                <a:latin typeface="Consolas" panose="020B0609020204030204" pitchFamily="49" charset="0"/>
                <a:ea typeface="ＭＳ Ｐゴシック" pitchFamily="-109" charset="-128"/>
                <a:cs typeface="Consolas" panose="020B0609020204030204" pitchFamily="49" charset="0"/>
              </a:rPr>
              <a:t>epeats</a:t>
            </a:r>
            <a:endParaRPr lang="en-US" dirty="0">
              <a:latin typeface="Consolas" panose="020B0609020204030204" pitchFamily="49" charset="0"/>
              <a:ea typeface="ＭＳ Ｐゴシック" pitchFamily="-109" charset="-128"/>
              <a:cs typeface="Consolas" panose="020B0609020204030204" pitchFamily="49" charset="0"/>
            </a:endParaRPr>
          </a:p>
          <a:p>
            <a:pPr marL="0" indent="0">
              <a:buNone/>
            </a:pPr>
            <a:r>
              <a:rPr lang="en-US" dirty="0">
                <a:ea typeface="ＭＳ Ｐゴシック" pitchFamily="-109" charset="-128"/>
                <a:cs typeface="ＭＳ Ｐゴシック" pitchFamily="-109" charset="-128"/>
              </a:rPr>
              <a:t>Permanent gene modification</a:t>
            </a:r>
            <a:endParaRPr lang="en-US" dirty="0">
              <a:cs typeface="Consolas" panose="020B0609020204030204" pitchFamily="49" charset="0"/>
            </a:endParaRP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6</a:t>
            </a:fld>
            <a:endParaRPr lang="en-US"/>
          </a:p>
        </p:txBody>
      </p:sp>
      <p:sp>
        <p:nvSpPr>
          <p:cNvPr id="9" name="TextBox 8"/>
          <p:cNvSpPr txBox="1"/>
          <p:nvPr/>
        </p:nvSpPr>
        <p:spPr>
          <a:xfrm>
            <a:off x="4809841" y="1852745"/>
            <a:ext cx="438582" cy="3144451"/>
          </a:xfrm>
          <a:prstGeom prst="rect">
            <a:avLst/>
          </a:prstGeom>
          <a:noFill/>
        </p:spPr>
        <p:txBody>
          <a:bodyPr vert="vert270" wrap="none" rtlCol="0">
            <a:spAutoFit/>
          </a:bodyPr>
          <a:lstStyle/>
          <a:p>
            <a:pPr>
              <a:lnSpc>
                <a:spcPct val="90000"/>
              </a:lnSpc>
            </a:pPr>
            <a:r>
              <a:rPr lang="en-US" dirty="0"/>
              <a:t>https://</a:t>
            </a:r>
            <a:r>
              <a:rPr lang="en-US" dirty="0" err="1"/>
              <a:t>www.xkcd.com</a:t>
            </a:r>
            <a:r>
              <a:rPr lang="en-US" dirty="0"/>
              <a:t>/1823/</a:t>
            </a:r>
          </a:p>
        </p:txBody>
      </p:sp>
      <p:pic>
        <p:nvPicPr>
          <p:cNvPr id="3" name="Picture 2"/>
          <p:cNvPicPr>
            <a:picLocks noChangeAspect="1"/>
          </p:cNvPicPr>
          <p:nvPr/>
        </p:nvPicPr>
        <p:blipFill>
          <a:blip r:embed="rId3"/>
          <a:stretch>
            <a:fillRect/>
          </a:stretch>
        </p:blipFill>
        <p:spPr>
          <a:xfrm>
            <a:off x="5248423" y="400602"/>
            <a:ext cx="3621559" cy="4596594"/>
          </a:xfrm>
          <a:prstGeom prst="rect">
            <a:avLst/>
          </a:prstGeom>
        </p:spPr>
      </p:pic>
    </p:spTree>
    <p:extLst>
      <p:ext uri="{BB962C8B-B14F-4D97-AF65-F5344CB8AC3E}">
        <p14:creationId xmlns:p14="http://schemas.microsoft.com/office/powerpoint/2010/main" val="202807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2020 Keith A. Pray</a:t>
            </a:r>
            <a:endParaRPr lang="en-US"/>
          </a:p>
        </p:txBody>
      </p:sp>
      <p:pic>
        <p:nvPicPr>
          <p:cNvPr id="8" name="Picture 7"/>
          <p:cNvPicPr>
            <a:picLocks noChangeAspect="1"/>
          </p:cNvPicPr>
          <p:nvPr/>
        </p:nvPicPr>
        <p:blipFill>
          <a:blip r:embed="rId3"/>
          <a:stretch>
            <a:fillRect/>
          </a:stretch>
        </p:blipFill>
        <p:spPr>
          <a:xfrm>
            <a:off x="769130" y="299507"/>
            <a:ext cx="8128000" cy="2527300"/>
          </a:xfrm>
          <a:prstGeom prst="rect">
            <a:avLst/>
          </a:prstGeom>
        </p:spPr>
      </p:pic>
      <p:pic>
        <p:nvPicPr>
          <p:cNvPr id="9" name="Picture 8"/>
          <p:cNvPicPr>
            <a:picLocks noChangeAspect="1"/>
          </p:cNvPicPr>
          <p:nvPr/>
        </p:nvPicPr>
        <p:blipFill>
          <a:blip r:embed="rId4"/>
          <a:stretch>
            <a:fillRect/>
          </a:stretch>
        </p:blipFill>
        <p:spPr>
          <a:xfrm>
            <a:off x="1858656" y="2826807"/>
            <a:ext cx="7038474" cy="2286000"/>
          </a:xfrm>
          <a:prstGeom prst="rect">
            <a:avLst/>
          </a:prstGeom>
        </p:spPr>
      </p:pic>
      <p:sp>
        <p:nvSpPr>
          <p:cNvPr id="10" name="TextBox 9"/>
          <p:cNvSpPr txBox="1"/>
          <p:nvPr/>
        </p:nvSpPr>
        <p:spPr>
          <a:xfrm>
            <a:off x="1382374" y="2785412"/>
            <a:ext cx="438582" cy="2327395"/>
          </a:xfrm>
          <a:prstGeom prst="rect">
            <a:avLst/>
          </a:prstGeom>
          <a:noFill/>
        </p:spPr>
        <p:txBody>
          <a:bodyPr vert="vert270" wrap="none" rtlCol="0">
            <a:spAutoFit/>
          </a:bodyPr>
          <a:lstStyle/>
          <a:p>
            <a:pPr>
              <a:lnSpc>
                <a:spcPct val="90000"/>
              </a:lnSpc>
            </a:pPr>
            <a:r>
              <a:rPr lang="en-US" dirty="0"/>
              <a:t>http://</a:t>
            </a:r>
            <a:r>
              <a:rPr lang="en-US" dirty="0" err="1"/>
              <a:t>xkcd.com</a:t>
            </a:r>
            <a:r>
              <a:rPr lang="en-US" dirty="0"/>
              <a:t>/554/</a:t>
            </a:r>
          </a:p>
        </p:txBody>
      </p:sp>
      <p:sp>
        <p:nvSpPr>
          <p:cNvPr id="2" name="Slide Number Placeholder 1"/>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1681759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Quiz</a:t>
            </a:r>
          </a:p>
        </p:txBody>
      </p:sp>
      <p:sp>
        <p:nvSpPr>
          <p:cNvPr id="3" name="Content Placeholder 2"/>
          <p:cNvSpPr>
            <a:spLocks noGrp="1"/>
          </p:cNvSpPr>
          <p:nvPr>
            <p:ph idx="1"/>
          </p:nvPr>
        </p:nvSpPr>
        <p:spPr/>
        <p:txBody>
          <a:bodyPr/>
          <a:lstStyle/>
          <a:p>
            <a:pPr marL="457200" indent="-457200">
              <a:buFont typeface="+mj-lt"/>
              <a:buAutoNum type="arabicPeriod"/>
            </a:pPr>
            <a:r>
              <a:rPr lang="en-US" dirty="0"/>
              <a:t>List 2 ways IT can lead to organizational change.</a:t>
            </a:r>
          </a:p>
          <a:p>
            <a:pPr marL="457200" indent="-457200">
              <a:buFont typeface="+mj-lt"/>
              <a:buAutoNum type="arabicPeriod"/>
            </a:pPr>
            <a:r>
              <a:rPr lang="en-US" dirty="0"/>
              <a:t>List 4 ways a Video Game Producer may protect its IP and what specific IP each protects.</a:t>
            </a:r>
          </a:p>
          <a:p>
            <a:pPr marL="457200" indent="-457200">
              <a:buFont typeface="+mj-lt"/>
              <a:buAutoNum type="arabicPeriod"/>
            </a:pPr>
            <a:r>
              <a:rPr lang="en-US" dirty="0"/>
              <a:t>List a computing technology that can be used to protect an individual’s privacy.</a:t>
            </a:r>
          </a:p>
          <a:p>
            <a:pPr marL="457200" indent="-457200">
              <a:buFont typeface="+mj-lt"/>
              <a:buAutoNum type="arabicPeriod"/>
            </a:pPr>
            <a:r>
              <a:rPr lang="en-US" dirty="0"/>
              <a:t>List a computing technology that can be used to intrude upon an individual’s privacy.</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3934991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842866"/>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2020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9</a:t>
            </a:fld>
            <a:endParaRPr lang="en-US"/>
          </a:p>
        </p:txBody>
      </p:sp>
      <p:pic>
        <p:nvPicPr>
          <p:cNvPr id="3" name="Picture 2"/>
          <p:cNvPicPr>
            <a:picLocks noChangeAspect="1"/>
          </p:cNvPicPr>
          <p:nvPr/>
        </p:nvPicPr>
        <p:blipFill>
          <a:blip r:embed="rId3"/>
          <a:stretch>
            <a:fillRect/>
          </a:stretch>
        </p:blipFill>
        <p:spPr>
          <a:xfrm>
            <a:off x="4247334" y="361950"/>
            <a:ext cx="4661154" cy="4692228"/>
          </a:xfrm>
          <a:prstGeom prst="rect">
            <a:avLst/>
          </a:prstGeom>
        </p:spPr>
      </p:pic>
      <p:sp>
        <p:nvSpPr>
          <p:cNvPr id="10" name="TextBox 9"/>
          <p:cNvSpPr txBox="1"/>
          <p:nvPr/>
        </p:nvSpPr>
        <p:spPr>
          <a:xfrm>
            <a:off x="3808752" y="2302426"/>
            <a:ext cx="687881" cy="2751752"/>
          </a:xfrm>
          <a:prstGeom prst="rect">
            <a:avLst/>
          </a:prstGeom>
          <a:noFill/>
        </p:spPr>
        <p:txBody>
          <a:bodyPr vert="vert270" wrap="none" rtlCol="0">
            <a:spAutoFit/>
          </a:bodyPr>
          <a:lstStyle/>
          <a:p>
            <a:pPr>
              <a:lnSpc>
                <a:spcPct val="90000"/>
              </a:lnSpc>
            </a:pPr>
            <a:r>
              <a:rPr lang="en-US" dirty="0">
                <a:latin typeface="Arial" charset="0"/>
                <a:ea typeface="ＭＳ Ｐゴシック" charset="-128"/>
                <a:cs typeface="ＭＳ Ｐゴシック" charset="-128"/>
              </a:rPr>
              <a:t>©2009, </a:t>
            </a:r>
            <a:r>
              <a:rPr lang="en-US" dirty="0" err="1">
                <a:latin typeface="Arial" charset="0"/>
                <a:ea typeface="ＭＳ Ｐゴシック" charset="-128"/>
                <a:cs typeface="ＭＳ Ｐゴシック" charset="-128"/>
              </a:rPr>
              <a:t>MobileRobots</a:t>
            </a:r>
            <a:r>
              <a:rPr lang="en-US" dirty="0">
                <a:latin typeface="Arial" charset="0"/>
                <a:ea typeface="ＭＳ Ｐゴシック" charset="-128"/>
                <a:cs typeface="ＭＳ Ｐゴシック" charset="-128"/>
              </a:rPr>
              <a:t> Inc.</a:t>
            </a:r>
          </a:p>
          <a:p>
            <a:pPr>
              <a:lnSpc>
                <a:spcPct val="90000"/>
              </a:lnSpc>
            </a:pPr>
            <a:endParaRPr lang="en-US" dirty="0"/>
          </a:p>
        </p:txBody>
      </p:sp>
      <p:sp>
        <p:nvSpPr>
          <p:cNvPr id="9" name="Action Button: Movie 8">
            <a:hlinkClick r:id="rId4" highlightClick="1"/>
            <a:extLst>
              <a:ext uri="{FF2B5EF4-FFF2-40B4-BE49-F238E27FC236}">
                <a16:creationId xmlns:a16="http://schemas.microsoft.com/office/drawing/2014/main" id="{7B1A532D-A114-6544-95A3-300DB1BB7F78}"/>
              </a:ext>
            </a:extLst>
          </p:cNvPr>
          <p:cNvSpPr/>
          <p:nvPr/>
        </p:nvSpPr>
        <p:spPr>
          <a:xfrm>
            <a:off x="1934546" y="4705352"/>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Action Button: Movie 10">
            <a:hlinkClick r:id="rId5" highlightClick="1"/>
            <a:extLst>
              <a:ext uri="{FF2B5EF4-FFF2-40B4-BE49-F238E27FC236}">
                <a16:creationId xmlns:a16="http://schemas.microsoft.com/office/drawing/2014/main" id="{C56F4B4D-53A5-D446-A55D-792869027AE4}"/>
              </a:ext>
            </a:extLst>
          </p:cNvPr>
          <p:cNvSpPr/>
          <p:nvPr/>
        </p:nvSpPr>
        <p:spPr>
          <a:xfrm>
            <a:off x="2539245" y="4705352"/>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62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44298</TotalTime>
  <Words>10138</Words>
  <Application>Microsoft Macintosh PowerPoint</Application>
  <PresentationFormat>On-screen Show (16:9)</PresentationFormat>
  <Paragraphs>769</Paragraphs>
  <Slides>49</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ＭＳ ゴシック</vt:lpstr>
      <vt:lpstr>ＭＳ Ｐゴシック</vt:lpstr>
      <vt:lpstr>Arial</vt:lpstr>
      <vt:lpstr>Calibri</vt:lpstr>
      <vt:lpstr>Cambria</vt:lpstr>
      <vt:lpstr>Consolas</vt:lpstr>
      <vt:lpstr>Wingdings</vt:lpstr>
      <vt:lpstr>Red Radial 16x9</vt:lpstr>
      <vt:lpstr>Class 11 Work</vt:lpstr>
      <vt:lpstr>what works well Online With Zoom</vt:lpstr>
      <vt:lpstr>Papers</vt:lpstr>
      <vt:lpstr>Grades To Date</vt:lpstr>
      <vt:lpstr>Overview</vt:lpstr>
      <vt:lpstr>Overview</vt:lpstr>
      <vt:lpstr>PowerPoint Presentation</vt:lpstr>
      <vt:lpstr>Group Quiz</vt:lpstr>
      <vt:lpstr>Overview</vt:lpstr>
      <vt:lpstr>Overview</vt:lpstr>
      <vt:lpstr>Net Neutrality And You</vt:lpstr>
      <vt:lpstr>A Brief Overview</vt:lpstr>
      <vt:lpstr>Pros of Net Neutrality</vt:lpstr>
      <vt:lpstr>Pros OF Net Neutrality, Continued</vt:lpstr>
      <vt:lpstr>Cons of Net Neutrality</vt:lpstr>
      <vt:lpstr>References</vt:lpstr>
      <vt:lpstr>Perception of Art</vt:lpstr>
      <vt:lpstr>Why do we create art?</vt:lpstr>
      <vt:lpstr>Digitized art history</vt:lpstr>
      <vt:lpstr>digital art preservation</vt:lpstr>
      <vt:lpstr>Infrared Macrophotography</vt:lpstr>
      <vt:lpstr>Macrophotography</vt:lpstr>
      <vt:lpstr>X-Radiography</vt:lpstr>
      <vt:lpstr>zdzisław Beksiński</vt:lpstr>
      <vt:lpstr>zdzisław Beksiński</vt:lpstr>
      <vt:lpstr>New artistic mediums</vt:lpstr>
      <vt:lpstr>How we view art</vt:lpstr>
      <vt:lpstr>Technology on artistic presentation</vt:lpstr>
      <vt:lpstr>The effect on our society</vt:lpstr>
      <vt:lpstr>References 1/3</vt:lpstr>
      <vt:lpstr>References 2/3</vt:lpstr>
      <vt:lpstr>References 3/3</vt:lpstr>
      <vt:lpstr>As AlphaGoes Will Humans Go?</vt:lpstr>
      <vt:lpstr>What is GO?</vt:lpstr>
      <vt:lpstr>What is AlphaGo?</vt:lpstr>
      <vt:lpstr>Where does AlphaGo?</vt:lpstr>
      <vt:lpstr>Conclusion: </vt:lpstr>
      <vt:lpstr>REFERENCES 1/2</vt:lpstr>
      <vt:lpstr>REFERENCES 2/2</vt:lpstr>
      <vt:lpstr>AI, Please take my job</vt:lpstr>
      <vt:lpstr>Overview</vt:lpstr>
      <vt:lpstr>Automation Anxiety</vt:lpstr>
      <vt:lpstr>Economic cycle</vt:lpstr>
      <vt:lpstr>productivity</vt:lpstr>
      <vt:lpstr>Satisfied Employees</vt:lpstr>
      <vt:lpstr>Other Considerations </vt:lpstr>
      <vt:lpstr>Conclusion</vt:lpstr>
      <vt:lpstr>References</vt:lpstr>
      <vt:lpstr>Class 11 The End</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424</cp:revision>
  <dcterms:created xsi:type="dcterms:W3CDTF">2014-08-25T02:19:16Z</dcterms:created>
  <dcterms:modified xsi:type="dcterms:W3CDTF">2020-12-02T00:56:16Z</dcterms:modified>
</cp:coreProperties>
</file>