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640" r:id="rId3"/>
    <p:sldId id="259" r:id="rId4"/>
    <p:sldId id="277" r:id="rId5"/>
    <p:sldId id="410" r:id="rId6"/>
    <p:sldId id="261" r:id="rId7"/>
    <p:sldId id="267" r:id="rId8"/>
    <p:sldId id="286" r:id="rId9"/>
    <p:sldId id="650" r:id="rId10"/>
    <p:sldId id="651" r:id="rId11"/>
    <p:sldId id="652" r:id="rId12"/>
    <p:sldId id="653" r:id="rId13"/>
    <p:sldId id="654" r:id="rId14"/>
    <p:sldId id="655" r:id="rId15"/>
    <p:sldId id="276" r:id="rId16"/>
    <p:sldId id="656" r:id="rId17"/>
    <p:sldId id="657" r:id="rId18"/>
    <p:sldId id="658" r:id="rId19"/>
    <p:sldId id="659" r:id="rId20"/>
    <p:sldId id="268" r:id="rId21"/>
    <p:sldId id="270" r:id="rId22"/>
    <p:sldId id="271" r:id="rId23"/>
    <p:sldId id="272" r:id="rId24"/>
    <p:sldId id="273" r:id="rId25"/>
    <p:sldId id="274" r:id="rId26"/>
    <p:sldId id="275" r:id="rId27"/>
    <p:sldId id="660" r:id="rId28"/>
    <p:sldId id="661" r:id="rId29"/>
    <p:sldId id="643" r:id="rId30"/>
    <p:sldId id="644" r:id="rId31"/>
    <p:sldId id="645" r:id="rId32"/>
    <p:sldId id="646" r:id="rId33"/>
    <p:sldId id="647" r:id="rId34"/>
    <p:sldId id="648" r:id="rId35"/>
    <p:sldId id="649" r:id="rId36"/>
    <p:sldId id="269"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40"/>
            <p14:sldId id="259"/>
            <p14:sldId id="277"/>
            <p14:sldId id="410"/>
            <p14:sldId id="261"/>
            <p14:sldId id="267"/>
            <p14:sldId id="286"/>
          </p14:sldIdLst>
        </p14:section>
        <p14:section name="Students" id="{898E5266-0460-F748-B516-56DCB661738D}">
          <p14:sldIdLst>
            <p14:sldId id="650"/>
            <p14:sldId id="651"/>
            <p14:sldId id="652"/>
            <p14:sldId id="653"/>
            <p14:sldId id="654"/>
            <p14:sldId id="655"/>
            <p14:sldId id="276"/>
            <p14:sldId id="656"/>
            <p14:sldId id="657"/>
            <p14:sldId id="658"/>
            <p14:sldId id="659"/>
            <p14:sldId id="268"/>
            <p14:sldId id="270"/>
            <p14:sldId id="271"/>
            <p14:sldId id="272"/>
            <p14:sldId id="273"/>
            <p14:sldId id="274"/>
            <p14:sldId id="275"/>
            <p14:sldId id="660"/>
            <p14:sldId id="661"/>
            <p14:sldId id="643"/>
            <p14:sldId id="644"/>
            <p14:sldId id="645"/>
            <p14:sldId id="646"/>
            <p14:sldId id="647"/>
            <p14:sldId id="648"/>
            <p14:sldId id="649"/>
          </p14:sldIdLst>
        </p14:section>
        <p14:section name="Common" id="{92FBE87E-32C6-2846-BF25-B5F0CEFF09B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74725" autoAdjust="0"/>
  </p:normalViewPr>
  <p:slideViewPr>
    <p:cSldViewPr snapToGrid="0" snapToObjects="1">
      <p:cViewPr varScale="1">
        <p:scale>
          <a:sx n="124" d="100"/>
          <a:sy n="124" d="100"/>
        </p:scale>
        <p:origin x="888"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11/24/20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11/24/20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Title</a:t>
            </a:r>
          </a:p>
          <a:p>
            <a:pPr marL="171450" indent="-171450">
              <a:buFontTx/>
              <a:buChar char="-"/>
            </a:pPr>
            <a:r>
              <a:rPr lang="en-US" dirty="0"/>
              <a:t>Bullet 1</a:t>
            </a:r>
          </a:p>
          <a:p>
            <a:pPr marL="171450" indent="-171450">
              <a:buFontTx/>
              <a:buChar char="-"/>
            </a:pPr>
            <a:r>
              <a:rPr lang="en-US" dirty="0"/>
              <a:t>There are many areas of keyboards that allow for infinite customizability and adaptability, for example</a:t>
            </a:r>
          </a:p>
          <a:p>
            <a:pPr marL="171450" indent="-171450">
              <a:buFontTx/>
              <a:buChar char="-"/>
            </a:pPr>
            <a:r>
              <a:rPr lang="en-US" dirty="0"/>
              <a:t>Bullet 2</a:t>
            </a:r>
          </a:p>
          <a:p>
            <a:pPr marL="171450" indent="-171450">
              <a:buFontTx/>
              <a:buChar char="-"/>
            </a:pPr>
            <a:r>
              <a:rPr lang="en-US" dirty="0"/>
              <a:t>Custom laser cut acrylic 40% ditto keyboard</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07581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is layouts</a:t>
            </a:r>
          </a:p>
          <a:p>
            <a:pPr marL="171450" indent="-171450">
              <a:buFontTx/>
              <a:buChar char="-"/>
            </a:pPr>
            <a:r>
              <a:rPr lang="en-US" dirty="0"/>
              <a:t>Bullet 1</a:t>
            </a:r>
          </a:p>
          <a:p>
            <a:pPr marL="171450" indent="-171450">
              <a:buFontTx/>
              <a:buChar char="-"/>
            </a:pPr>
            <a:r>
              <a:rPr lang="en-US" dirty="0" err="1"/>
              <a:t>Ansi</a:t>
            </a:r>
            <a:r>
              <a:rPr lang="en-US" dirty="0"/>
              <a:t> has a smaller enter key and the pipe / backslash is moved to the right of left shift</a:t>
            </a:r>
          </a:p>
          <a:p>
            <a:pPr marL="171450" indent="-171450">
              <a:buFontTx/>
              <a:buChar char="-"/>
            </a:pPr>
            <a:r>
              <a:rPr lang="en-US" dirty="0" err="1"/>
              <a:t>Ansi</a:t>
            </a:r>
            <a:r>
              <a:rPr lang="en-US" dirty="0"/>
              <a:t> is used in the us, while iso is used in other countries, so most keyboards you use are most likely </a:t>
            </a:r>
            <a:r>
              <a:rPr lang="en-US" dirty="0" err="1"/>
              <a:t>ansi</a:t>
            </a:r>
            <a:endParaRPr lang="en-US" dirty="0"/>
          </a:p>
          <a:p>
            <a:pPr marL="171450" indent="-171450">
              <a:buFontTx/>
              <a:buChar char="-"/>
            </a:pPr>
            <a:endParaRPr lang="en-US" dirty="0"/>
          </a:p>
          <a:p>
            <a:pPr marL="171450" indent="-171450">
              <a:buFontTx/>
              <a:buChar char="-"/>
            </a:pPr>
            <a:r>
              <a:rPr lang="en-US" dirty="0"/>
              <a:t>Bullet 2</a:t>
            </a:r>
          </a:p>
          <a:p>
            <a:pPr marL="171450" indent="-171450">
              <a:buFontTx/>
              <a:buChar char="-"/>
            </a:pPr>
            <a:r>
              <a:rPr lang="en-US" dirty="0"/>
              <a:t>The actual reason is up for debate, some people say its meant to slow you down, but that’s not necessarily true</a:t>
            </a:r>
          </a:p>
          <a:p>
            <a:pPr marL="171450" indent="-171450">
              <a:buFontTx/>
              <a:buChar char="-"/>
            </a:pPr>
            <a:r>
              <a:rPr lang="en-US" dirty="0"/>
              <a:t>Bullet 3</a:t>
            </a:r>
          </a:p>
          <a:p>
            <a:pPr marL="171450" indent="-171450">
              <a:buFontTx/>
              <a:buChar char="-"/>
            </a:pPr>
            <a:r>
              <a:rPr lang="en-US" dirty="0"/>
              <a:t>Mention graph</a:t>
            </a:r>
          </a:p>
          <a:p>
            <a:pPr marL="171450" indent="-171450">
              <a:buFontTx/>
              <a:buChar char="-"/>
            </a:pPr>
            <a:r>
              <a:rPr lang="en-US" dirty="0"/>
              <a:t>Mention </a:t>
            </a:r>
            <a:r>
              <a:rPr lang="en-US" dirty="0" err="1"/>
              <a:t>dvorak</a:t>
            </a:r>
            <a:r>
              <a:rPr lang="en-US" dirty="0"/>
              <a:t> layout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25742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Next is sizes</a:t>
            </a:r>
          </a:p>
          <a:p>
            <a:pPr marL="171450" indent="-171450">
              <a:buFontTx/>
              <a:buChar char="-"/>
            </a:pPr>
            <a:r>
              <a:rPr lang="en-US" dirty="0"/>
              <a:t>Bullet 1</a:t>
            </a:r>
          </a:p>
          <a:p>
            <a:pPr marL="171450" indent="-171450">
              <a:buFontTx/>
              <a:buChar char="-"/>
            </a:pPr>
            <a:r>
              <a:rPr lang="en-US" dirty="0"/>
              <a:t>Bullet 2</a:t>
            </a:r>
          </a:p>
          <a:p>
            <a:pPr marL="171450" indent="-171450">
              <a:buFontTx/>
              <a:buChar char="-"/>
            </a:pPr>
            <a:r>
              <a:rPr lang="en-US" dirty="0"/>
              <a:t>Talk about images</a:t>
            </a:r>
          </a:p>
          <a:p>
            <a:pPr marL="171450" indent="-171450">
              <a:buFontTx/>
              <a:buChar char="-"/>
            </a:pPr>
            <a:r>
              <a:rPr lang="en-US" dirty="0"/>
              <a:t>Bullet 3</a:t>
            </a:r>
          </a:p>
          <a:p>
            <a:pPr marL="171450" indent="-171450">
              <a:buFontTx/>
              <a:buChar char="-"/>
            </a:pPr>
            <a:r>
              <a:rPr lang="en-US" dirty="0"/>
              <a:t>But you don’t make just layouts, full keyboards are easily made by using these machines</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379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very interesting topic is keyboard shapes</a:t>
            </a:r>
          </a:p>
          <a:p>
            <a:pPr marL="171450" indent="-171450">
              <a:buFontTx/>
              <a:buChar char="-"/>
            </a:pPr>
            <a:endParaRPr lang="en-US" dirty="0"/>
          </a:p>
          <a:p>
            <a:pPr marL="171450" indent="-171450">
              <a:buFontTx/>
              <a:buChar char="-"/>
            </a:pPr>
            <a:r>
              <a:rPr lang="en-US" dirty="0"/>
              <a:t>Bullet 1</a:t>
            </a:r>
          </a:p>
          <a:p>
            <a:pPr marL="171450" indent="-171450">
              <a:buFontTx/>
              <a:buChar char="-"/>
            </a:pPr>
            <a:r>
              <a:rPr lang="en-US" dirty="0"/>
              <a:t>Bullet 2</a:t>
            </a:r>
          </a:p>
          <a:p>
            <a:pPr marL="171450" indent="-171450">
              <a:buFontTx/>
              <a:buChar char="-"/>
            </a:pPr>
            <a:r>
              <a:rPr lang="en-US" dirty="0"/>
              <a:t>Ergonomic keyboards are </a:t>
            </a:r>
            <a:r>
              <a:rPr lang="en-US" dirty="0" err="1"/>
              <a:t>ment</a:t>
            </a:r>
            <a:r>
              <a:rPr lang="en-US" dirty="0"/>
              <a:t> to reduce harmful wrist rotations, such as  </a:t>
            </a:r>
            <a:r>
              <a:rPr lang="en-US" dirty="0" err="1"/>
              <a:t>unler</a:t>
            </a:r>
            <a:r>
              <a:rPr lang="en-US" dirty="0"/>
              <a:t> deviation (right wrist to the right), radial deviation (right wrist to the left), and pronation (right wrist counter clockwise), dorsiflexion (wrist rest)</a:t>
            </a:r>
          </a:p>
          <a:p>
            <a:pPr marL="171450" indent="-171450">
              <a:buFontTx/>
              <a:buChar char="-"/>
            </a:pPr>
            <a:r>
              <a:rPr lang="en-US" dirty="0"/>
              <a:t>Mention images</a:t>
            </a:r>
          </a:p>
          <a:p>
            <a:pPr marL="171450" indent="-171450">
              <a:buFontTx/>
              <a:buChar char="-"/>
            </a:pPr>
            <a:endParaRPr lang="en-US" dirty="0"/>
          </a:p>
          <a:p>
            <a:pPr marL="171450" indent="-171450">
              <a:buFontTx/>
              <a:buChar char="-"/>
            </a:pPr>
            <a:r>
              <a:rPr lang="en-US" dirty="0"/>
              <a:t>Keyboard is in quotes because they have the same capabilities and inner workings, they are just smaller</a:t>
            </a:r>
          </a:p>
          <a:p>
            <a:pPr marL="171450" indent="-171450">
              <a:buFontTx/>
              <a:buChar char="-"/>
            </a:pPr>
            <a:r>
              <a:rPr lang="en-US" dirty="0"/>
              <a:t>Can be used in many scenarios such as art and animation for shortcuts</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1108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Lastly switches</a:t>
            </a:r>
          </a:p>
          <a:p>
            <a:pPr marL="171450" indent="-171450">
              <a:buFontTx/>
              <a:buChar char="-"/>
            </a:pPr>
            <a:endParaRPr lang="en-US" dirty="0"/>
          </a:p>
          <a:p>
            <a:pPr marL="171450" indent="-171450">
              <a:buFontTx/>
              <a:buChar char="-"/>
            </a:pPr>
            <a:r>
              <a:rPr lang="en-US" dirty="0"/>
              <a:t>Bullet 1</a:t>
            </a:r>
          </a:p>
          <a:p>
            <a:pPr marL="171450" indent="-171450">
              <a:buFontTx/>
              <a:buChar char="-"/>
            </a:pPr>
            <a:r>
              <a:rPr lang="en-US" dirty="0"/>
              <a:t>Switches are what actually makes they keyboard recognize an input</a:t>
            </a:r>
          </a:p>
          <a:p>
            <a:pPr marL="171450" indent="-171450">
              <a:buFontTx/>
              <a:buChar char="-"/>
            </a:pPr>
            <a:r>
              <a:rPr lang="en-US" dirty="0"/>
              <a:t>Mechanical switches work by using a stem (point) to separate a contact in the switch housing which sends an input to the computer</a:t>
            </a:r>
          </a:p>
          <a:p>
            <a:pPr marL="171450" indent="-171450">
              <a:buFontTx/>
              <a:buChar char="-"/>
            </a:pPr>
            <a:endParaRPr lang="en-US" dirty="0"/>
          </a:p>
          <a:p>
            <a:pPr marL="171450" indent="-171450">
              <a:buFontTx/>
              <a:buChar char="-"/>
            </a:pPr>
            <a:r>
              <a:rPr lang="en-US" dirty="0"/>
              <a:t>Bullet 2 with explanation</a:t>
            </a:r>
          </a:p>
          <a:p>
            <a:pPr marL="171450" indent="-171450">
              <a:buFontTx/>
              <a:buChar char="-"/>
            </a:pPr>
            <a:endParaRPr lang="en-US" dirty="0"/>
          </a:p>
          <a:p>
            <a:pPr marL="171450" indent="-171450">
              <a:buFontTx/>
              <a:buChar char="-"/>
            </a:pPr>
            <a:r>
              <a:rPr lang="en-US" dirty="0"/>
              <a:t>Most common form of switch is membrane, for example </a:t>
            </a:r>
            <a:r>
              <a:rPr lang="en-US" dirty="0" err="1"/>
              <a:t>whats</a:t>
            </a:r>
            <a:r>
              <a:rPr lang="en-US" dirty="0"/>
              <a:t> on a laptop or standard desk keyboard</a:t>
            </a:r>
          </a:p>
          <a:p>
            <a:pPr marL="171450" indent="-171450">
              <a:buFontTx/>
              <a:buChar char="-"/>
            </a:pPr>
            <a:r>
              <a:rPr lang="en-US" dirty="0"/>
              <a:t>They work by having a circuit with pressure plates below a rubber membrane that provides the feel of a press</a:t>
            </a:r>
          </a:p>
          <a:p>
            <a:pPr marL="171450" indent="-171450">
              <a:buFontTx/>
              <a:buChar char="-"/>
            </a:pPr>
            <a:r>
              <a:rPr lang="en-US" dirty="0"/>
              <a:t>They are very simple, inexpensive, and water/dust resistant</a:t>
            </a:r>
          </a:p>
          <a:p>
            <a:pPr marL="171450" indent="-171450">
              <a:buFontTx/>
              <a:buChar char="-"/>
            </a:pPr>
            <a:endParaRPr lang="en-US" dirty="0"/>
          </a:p>
          <a:p>
            <a:pPr marL="171450" indent="-171450">
              <a:buFontTx/>
              <a:buChar char="-"/>
            </a:pPr>
            <a:r>
              <a:rPr lang="en-US" dirty="0"/>
              <a:t>Read the rest and explain</a:t>
            </a:r>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64565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 are some quick fun facts</a:t>
            </a:r>
          </a:p>
          <a:p>
            <a:pPr marL="171450" indent="-171450">
              <a:buFontTx/>
              <a:buChar char="-"/>
            </a:pPr>
            <a:endParaRPr lang="en-US" dirty="0"/>
          </a:p>
          <a:p>
            <a:pPr marL="171450" indent="-171450">
              <a:buFontTx/>
              <a:buChar char="-"/>
            </a:pPr>
            <a:r>
              <a:rPr lang="en-US" dirty="0"/>
              <a:t>For bullet 3 mention door knobs and phone screens</a:t>
            </a:r>
          </a:p>
          <a:p>
            <a:pPr marL="171450" indent="-171450">
              <a:buFontTx/>
              <a:buChar char="-"/>
            </a:pPr>
            <a:r>
              <a:rPr lang="en-US" dirty="0"/>
              <a:t>Bullet 5 point out image</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730215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finally, how does this affect you?</a:t>
            </a:r>
          </a:p>
          <a:p>
            <a:pPr marL="171450" indent="-171450">
              <a:buFontTx/>
              <a:buChar char="-"/>
            </a:pPr>
            <a:endParaRPr lang="en-US" dirty="0"/>
          </a:p>
          <a:p>
            <a:pPr marL="171450" indent="-171450">
              <a:buFontTx/>
              <a:buChar char="-"/>
            </a:pPr>
            <a:r>
              <a:rPr lang="en-US" dirty="0"/>
              <a:t>Bullet 1</a:t>
            </a:r>
          </a:p>
          <a:p>
            <a:pPr marL="171450" indent="-171450">
              <a:buFontTx/>
              <a:buChar char="-"/>
            </a:pPr>
            <a:r>
              <a:rPr lang="en-US" dirty="0"/>
              <a:t>Only 1 out of the top 20 fastest typists on 10fastfingers.com uses a layout other than qwerty</a:t>
            </a:r>
          </a:p>
          <a:p>
            <a:pPr marL="171450" indent="-171450">
              <a:buFontTx/>
              <a:buChar char="-"/>
            </a:pPr>
            <a:endParaRPr lang="en-US" dirty="0"/>
          </a:p>
          <a:p>
            <a:pPr marL="171450" indent="-171450">
              <a:buFontTx/>
              <a:buChar char="-"/>
            </a:pPr>
            <a:r>
              <a:rPr lang="en-US" dirty="0"/>
              <a:t>Bullet 2</a:t>
            </a:r>
          </a:p>
          <a:p>
            <a:pPr marL="171450" indent="-171450">
              <a:buFontTx/>
              <a:buChar char="-"/>
            </a:pPr>
            <a:r>
              <a:rPr lang="en-US" dirty="0"/>
              <a:t>Group buys, high prices low quantity</a:t>
            </a:r>
          </a:p>
          <a:p>
            <a:pPr marL="171450" indent="-171450">
              <a:buFontTx/>
              <a:buChar char="-"/>
            </a:pPr>
            <a:r>
              <a:rPr lang="en-US" dirty="0"/>
              <a:t>Companies are getting better though</a:t>
            </a:r>
          </a:p>
          <a:p>
            <a:pPr marL="171450" indent="-171450">
              <a:buFontTx/>
              <a:buChar char="-"/>
            </a:pPr>
            <a:endParaRPr lang="en-US" dirty="0"/>
          </a:p>
          <a:p>
            <a:pPr marL="171450" indent="-171450">
              <a:buFontTx/>
              <a:buChar char="-"/>
            </a:pPr>
            <a:r>
              <a:rPr lang="en-US" dirty="0"/>
              <a:t>Bullet 3</a:t>
            </a:r>
          </a:p>
          <a:p>
            <a:pPr marL="171450" indent="-171450">
              <a:buFontTx/>
              <a:buChar char="-"/>
            </a:pPr>
            <a:r>
              <a:rPr lang="en-US" dirty="0"/>
              <a:t>What do you do at the computer? Author, artist, programmer, all may prefer different keyboards</a:t>
            </a:r>
          </a:p>
          <a:p>
            <a:pPr marL="171450" indent="-171450">
              <a:buFontTx/>
              <a:buChar char="-"/>
            </a:pPr>
            <a:endParaRPr lang="en-US" dirty="0"/>
          </a:p>
          <a:p>
            <a:pPr marL="171450" indent="-171450">
              <a:buFontTx/>
              <a:buChar char="-"/>
            </a:pPr>
            <a:r>
              <a:rPr lang="en-US" dirty="0"/>
              <a:t>Bullet 4</a:t>
            </a:r>
          </a:p>
          <a:p>
            <a:pPr marL="171450" indent="-171450">
              <a:buFontTx/>
              <a:buChar char="-"/>
            </a:pPr>
            <a:r>
              <a:rPr lang="en-US" dirty="0"/>
              <a:t>Do you want Additional functionality, like media control, macros, mouse movement </a:t>
            </a:r>
            <a:r>
              <a:rPr lang="en-US" dirty="0" err="1"/>
              <a:t>etc</a:t>
            </a:r>
            <a:r>
              <a:rPr lang="en-US" dirty="0"/>
              <a:t>…</a:t>
            </a:r>
          </a:p>
          <a:p>
            <a:pPr marL="171450" indent="-171450">
              <a:buFontTx/>
              <a:buChar char="-"/>
            </a:pPr>
            <a:endParaRPr lang="en-US" dirty="0"/>
          </a:p>
          <a:p>
            <a:pPr marL="171450" indent="-171450">
              <a:buFontTx/>
              <a:buChar char="-"/>
            </a:pPr>
            <a:r>
              <a:rPr lang="en-US" dirty="0"/>
              <a:t>Bullet 5</a:t>
            </a:r>
          </a:p>
          <a:p>
            <a:pPr marL="171450" indent="-171450">
              <a:buFontTx/>
              <a:buChar char="-"/>
            </a:pPr>
            <a:r>
              <a:rPr lang="en-US" dirty="0"/>
              <a:t>Research what you like, try stuff out, go from there</a:t>
            </a:r>
          </a:p>
          <a:p>
            <a:pPr marL="171450" indent="-171450">
              <a:buFontTx/>
              <a:buChar char="-"/>
            </a:pPr>
            <a:r>
              <a:rPr lang="en-US" dirty="0"/>
              <a:t>Resources on </a:t>
            </a:r>
            <a:r>
              <a:rPr lang="en-US" dirty="0" err="1"/>
              <a:t>youtube</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2242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about neuro-controlled animals.</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05431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Basics:</a:t>
            </a:r>
          </a:p>
          <a:p>
            <a:pPr marL="171450" indent="-171450">
              <a:buFont typeface="Arial" panose="020B0604020202020204" pitchFamily="34" charset="0"/>
              <a:buChar char="•"/>
            </a:pPr>
            <a:r>
              <a:rPr lang="en-US" dirty="0"/>
              <a:t>Neuro controlled animals  are animals that are remote controlled or trained robotically</a:t>
            </a:r>
          </a:p>
          <a:p>
            <a:pPr marL="171450" indent="-171450">
              <a:buFont typeface="Arial" panose="020B0604020202020204" pitchFamily="34" charset="0"/>
              <a:buChar char="•"/>
            </a:pPr>
            <a:r>
              <a:rPr lang="en-US" dirty="0"/>
              <a:t>Studies about them classify them into the categories “invasive” or “non-invasive” </a:t>
            </a:r>
          </a:p>
          <a:p>
            <a:pPr marL="171450" indent="-171450">
              <a:buFont typeface="Arial" panose="020B0604020202020204" pitchFamily="34" charset="0"/>
              <a:buChar char="•"/>
            </a:pPr>
            <a:r>
              <a:rPr lang="en-US" dirty="0"/>
              <a:t>Also called robotic or cyborg animals in various studies</a:t>
            </a:r>
          </a:p>
          <a:p>
            <a:pPr marL="171450" indent="-171450">
              <a:buFont typeface="Arial" panose="020B0604020202020204" pitchFamily="34" charset="0"/>
              <a:buChar char="•"/>
            </a:pPr>
            <a:r>
              <a:rPr lang="en-US" dirty="0"/>
              <a:t>Obviously not a real picture, but hopefully it got some peoples attention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48628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Animals that I found that have been used in this way: (shown on slide)</a:t>
            </a:r>
          </a:p>
          <a:p>
            <a:r>
              <a:rPr lang="en-US" dirty="0"/>
              <a:t>There have certainly been more experiments on more animals.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2249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said that there were 2 categories of robotic animals</a:t>
            </a:r>
          </a:p>
          <a:p>
            <a:r>
              <a:rPr lang="en-US" dirty="0"/>
              <a:t>The first one: invasive refers to at minimum an animal that has had surgery to have implanted electrodes</a:t>
            </a:r>
          </a:p>
          <a:p>
            <a:r>
              <a:rPr lang="en-US" dirty="0"/>
              <a:t>Some use only electrodes in the brain such as the example of the rat’s brain on the right</a:t>
            </a:r>
          </a:p>
          <a:p>
            <a:r>
              <a:rPr lang="en-US" dirty="0"/>
              <a:t>Other studies – such as one done on flying beetles – used electrodes in other muscles to stimulate them more directly</a:t>
            </a:r>
          </a:p>
          <a:p>
            <a:r>
              <a:rPr lang="en-US" dirty="0"/>
              <a:t>	the one cited used electrodes in wing muscles to turn the beetle while flying</a:t>
            </a:r>
          </a:p>
          <a:p>
            <a:r>
              <a:rPr lang="en-US" dirty="0"/>
              <a:t>Specifically on cockroaches, electrodes were used in antennae to stimulate those senses</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11169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opinion, noninvasive is a deceptive name. on the right is a picture from a noninvasive study on turtles</a:t>
            </a:r>
          </a:p>
          <a:p>
            <a:r>
              <a:rPr lang="en-US" dirty="0"/>
              <a:t>	while there was no surgery involved, the “backpack” still is quite large compared to the turtle and would hinder it in everyday life</a:t>
            </a:r>
          </a:p>
          <a:p>
            <a:r>
              <a:rPr lang="en-US" dirty="0"/>
              <a:t>some of the robotic parts were for training the animals – like the picture which was used to direct the turtle's movement by training it to move toward the LED</a:t>
            </a:r>
          </a:p>
          <a:p>
            <a:r>
              <a:rPr lang="en-US" dirty="0"/>
              <a:t>Other studies – in my opinion the least invasive -  such as the ones done on dogs which basically just attached a GPS and radio to a well-trained dog to allow it to be controlled by normal voice commands but from much further away</a:t>
            </a:r>
          </a:p>
          <a:p>
            <a:r>
              <a:rPr lang="en-US" dirty="0"/>
              <a:t>The final kind of “non-invasive” studies used focused ultra-sonic to stimulate a subject's brain (rat) instead of electrodes.</a:t>
            </a:r>
          </a:p>
          <a:p>
            <a:r>
              <a:rPr lang="en-US" dirty="0"/>
              <a:t>	this study was by far the most technologically advanced and used technology called a brain-to-brain interface, where a human would process some sort of signal which would be read through </a:t>
            </a:r>
            <a:r>
              <a:rPr lang="en-US" dirty="0" err="1"/>
              <a:t>eeg</a:t>
            </a:r>
            <a:endParaRPr lang="en-US" dirty="0"/>
          </a:p>
          <a:p>
            <a:r>
              <a:rPr lang="en-US" dirty="0"/>
              <a:t>	and then this would be transmitted to the target. In this study, the machinery was so large that the rat had to be basically held in place, but with enough advancement in this technology, it could possibly be made mobile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810763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after all of this, why do these things to animals?</a:t>
            </a:r>
          </a:p>
          <a:p>
            <a:r>
              <a:rPr lang="en-US" dirty="0"/>
              <a:t>Studies on rats and dogs are often directed toward search and rescue, as both animals are highly mobile and agile to help find missing people</a:t>
            </a:r>
          </a:p>
          <a:p>
            <a:r>
              <a:rPr lang="en-US" dirty="0"/>
              <a:t>The military wants this technology so that they can more efficiently use dogs for dangerous tasks such as finding mines and </a:t>
            </a:r>
            <a:r>
              <a:rPr lang="en-US" dirty="0" err="1"/>
              <a:t>ied</a:t>
            </a:r>
            <a:endParaRPr lang="en-US" dirty="0"/>
          </a:p>
          <a:p>
            <a:r>
              <a:rPr lang="en-US" dirty="0"/>
              <a:t>Rats, insects and sharks could potentially be very efficient spies if trained to find the right things and carry a camera</a:t>
            </a:r>
          </a:p>
          <a:p>
            <a:r>
              <a:rPr lang="en-US" dirty="0"/>
              <a:t>Sharks could also be used to find mines at sea (instead of highly trained dolphins currently in use) or track things due to their keen smell and sense of electric fields</a:t>
            </a:r>
          </a:p>
          <a:p>
            <a:r>
              <a:rPr lang="en-US" dirty="0"/>
              <a:t>In terms of medical research, studies using brain stimulation could help us understand diseases such as Parkinson’s and help treat them better</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55381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ethics of these cyborg animals is not clear which is what makes this an interesting topic.</a:t>
            </a:r>
          </a:p>
          <a:p>
            <a:r>
              <a:rPr lang="en-US" dirty="0"/>
              <a:t>I outlined some workable ethical theories that I though applied, but in my opinion, only Kantianism takes a firm side as the animals are used as a means to an end, so Kantianism says this is unethical.</a:t>
            </a:r>
          </a:p>
          <a:p>
            <a:r>
              <a:rPr lang="en-US" dirty="0"/>
              <a:t>The view of rule utilitarianism in my opinion depends on where the future goes with this research. </a:t>
            </a:r>
          </a:p>
          <a:p>
            <a:r>
              <a:rPr lang="en-US" dirty="0"/>
              <a:t>	if there is some breakthrough that brings so much joy to the world that it outweighs all the wrong done to animals, then it is ethical.</a:t>
            </a:r>
          </a:p>
          <a:p>
            <a:r>
              <a:rPr lang="en-US" dirty="0"/>
              <a:t>Virtue ethics I think can truly go both ways as an ethical person would try to help others, making it ethical, but an ethical person would also not hurt animals, making it unethical.</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36652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 think the practice is unethical. This is because most of the uses for cyborg animals are to solve problems created by humans without putting humans at risk.</a:t>
            </a:r>
          </a:p>
          <a:p>
            <a:r>
              <a:rPr lang="en-US" dirty="0"/>
              <a:t>I think that it is incorrect to use animals to solve problems in a cruel way as the animals have no way of making choices on their own.</a:t>
            </a:r>
          </a:p>
          <a:p>
            <a:r>
              <a:rPr lang="en-US" dirty="0"/>
              <a:t>However, I am curious to what everyone thinks on if this is ethical and why.</a:t>
            </a:r>
          </a:p>
          <a:p>
            <a:r>
              <a:rPr lang="en-US" dirty="0"/>
              <a:t>Thank you.</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05321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Say hi</a:t>
            </a:r>
          </a:p>
          <a:p>
            <a:pPr rtl="0" fontAlgn="base"/>
            <a:r>
              <a:rPr lang="en-US" sz="1200" b="0" i="0" u="none" strike="noStrike" kern="1200" dirty="0">
                <a:solidFill>
                  <a:schemeClr val="tx1"/>
                </a:solidFill>
                <a:effectLst/>
                <a:latin typeface="+mn-lt"/>
                <a:ea typeface="+mn-ea"/>
                <a:cs typeface="+mn-cs"/>
              </a:rPr>
              <a:t>My presentation will be on ...</a:t>
            </a:r>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02731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Background and statistics of dying cultures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Culture correlates to many individuals’ identities and traditional knowledge.</a:t>
            </a:r>
          </a:p>
          <a:p>
            <a:pPr lvl="1" rtl="0" fontAlgn="base"/>
            <a:r>
              <a:rPr lang="en-US" sz="1200" b="0" i="0" u="none" strike="noStrike" kern="1200" dirty="0">
                <a:solidFill>
                  <a:schemeClr val="tx1"/>
                </a:solidFill>
                <a:effectLst/>
                <a:latin typeface="+mn-lt"/>
                <a:ea typeface="+mn-ea"/>
                <a:cs typeface="+mn-cs"/>
              </a:rPr>
              <a:t>I’ll primarily be focusing on languages to be more precise on my topic since I see languages as the foundation for cultures.</a:t>
            </a:r>
          </a:p>
          <a:p>
            <a:pPr rtl="0" fontAlgn="base"/>
            <a:r>
              <a:rPr lang="en-US" sz="1200" b="0" i="0" u="none" strike="noStrike" kern="1200" dirty="0">
                <a:solidFill>
                  <a:schemeClr val="tx1"/>
                </a:solidFill>
                <a:effectLst/>
                <a:latin typeface="+mn-lt"/>
                <a:ea typeface="+mn-ea"/>
                <a:cs typeface="+mn-cs"/>
              </a:rPr>
              <a:t>7000 languages</a:t>
            </a:r>
          </a:p>
          <a:p>
            <a:pPr lvl="1" rtl="0" fontAlgn="base"/>
            <a:r>
              <a:rPr lang="en-US" sz="1200" b="0" i="0" u="none" strike="noStrike" kern="1200" dirty="0">
                <a:solidFill>
                  <a:schemeClr val="tx1"/>
                </a:solidFill>
                <a:effectLst/>
                <a:latin typeface="+mn-lt"/>
                <a:ea typeface="+mn-ea"/>
                <a:cs typeface="+mn-cs"/>
              </a:rPr>
              <a:t>About 40% are endangered</a:t>
            </a:r>
          </a:p>
          <a:p>
            <a:pPr lvl="2" rtl="0" fontAlgn="base"/>
            <a:r>
              <a:rPr lang="en-US" sz="1200" b="0" i="0" u="none" strike="noStrike" kern="1200" dirty="0">
                <a:solidFill>
                  <a:schemeClr val="tx1"/>
                </a:solidFill>
                <a:effectLst/>
                <a:latin typeface="+mn-lt"/>
                <a:ea typeface="+mn-ea"/>
                <a:cs typeface="+mn-cs"/>
              </a:rPr>
              <a:t>At risk: marginalized within their society</a:t>
            </a:r>
          </a:p>
          <a:p>
            <a:pPr lvl="1" rtl="0" fontAlgn="base"/>
            <a:r>
              <a:rPr lang="en-US" sz="1200" b="0" i="0" u="none" strike="noStrike" kern="1200" dirty="0">
                <a:solidFill>
                  <a:schemeClr val="tx1"/>
                </a:solidFill>
                <a:effectLst/>
                <a:latin typeface="+mn-lt"/>
                <a:ea typeface="+mn-ea"/>
                <a:cs typeface="+mn-cs"/>
              </a:rPr>
              <a:t>The UN estimates that 90% of all languages will disappear within 100 years.</a:t>
            </a:r>
          </a:p>
          <a:p>
            <a:pPr lvl="1" rtl="0" fontAlgn="base"/>
            <a:r>
              <a:rPr lang="en-US" sz="1200" b="0" i="0" u="none" strike="noStrike" kern="1200" dirty="0">
                <a:solidFill>
                  <a:schemeClr val="tx1"/>
                </a:solidFill>
                <a:effectLst/>
                <a:latin typeface="+mn-lt"/>
                <a:ea typeface="+mn-ea"/>
                <a:cs typeface="+mn-cs"/>
              </a:rPr>
              <a:t>A language dies every 2 weeks, most being indigenous or minority</a:t>
            </a:r>
          </a:p>
          <a:p>
            <a:pPr rtl="0" fontAlgn="base"/>
            <a:r>
              <a:rPr lang="en-US" sz="1200" b="0" i="0" u="none" strike="noStrike" kern="1200" dirty="0">
                <a:solidFill>
                  <a:schemeClr val="tx1"/>
                </a:solidFill>
                <a:effectLst/>
                <a:latin typeface="+mn-lt"/>
                <a:ea typeface="+mn-ea"/>
                <a:cs typeface="+mn-cs"/>
              </a:rPr>
              <a:t>Image:</a:t>
            </a:r>
          </a:p>
          <a:p>
            <a:pPr lvl="1" rtl="0" fontAlgn="base"/>
            <a:r>
              <a:rPr lang="en-US" sz="1200" b="0" i="0" u="none" strike="noStrike" kern="1200" dirty="0">
                <a:solidFill>
                  <a:schemeClr val="tx1"/>
                </a:solidFill>
                <a:effectLst/>
                <a:latin typeface="+mn-lt"/>
                <a:ea typeface="+mn-ea"/>
                <a:cs typeface="+mn-cs"/>
              </a:rPr>
              <a:t>Green: represents the percentage of the world population in which eight “super” languages account for.</a:t>
            </a:r>
          </a:p>
          <a:p>
            <a:pPr lvl="1" rtl="0" fontAlgn="base"/>
            <a:r>
              <a:rPr lang="en-US" sz="1200" b="0" i="0" u="none" strike="noStrike" kern="1200" dirty="0">
                <a:solidFill>
                  <a:schemeClr val="tx1"/>
                </a:solidFill>
                <a:effectLst/>
                <a:latin typeface="+mn-lt"/>
                <a:ea typeface="+mn-ea"/>
                <a:cs typeface="+mn-cs"/>
              </a:rPr>
              <a:t>Grey: represents the rest of the world who speak one of  &gt;7000 languages</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70236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People tend to see majority languages as more practical since it promotes efficiency and progress. </a:t>
            </a:r>
          </a:p>
          <a:p>
            <a:pPr lvl="1" rtl="0" fontAlgn="base"/>
            <a:r>
              <a:rPr lang="en-US" sz="1200" b="0" i="0" u="none" strike="noStrike" kern="1200" dirty="0">
                <a:solidFill>
                  <a:schemeClr val="tx1"/>
                </a:solidFill>
                <a:effectLst/>
                <a:latin typeface="+mn-lt"/>
                <a:ea typeface="+mn-ea"/>
                <a:cs typeface="+mn-cs"/>
              </a:rPr>
              <a:t>Having one language that everyone speaks would remove barriers and confusion.</a:t>
            </a:r>
          </a:p>
          <a:p>
            <a:pPr lvl="1" rtl="0" fontAlgn="base"/>
            <a:r>
              <a:rPr lang="en-US" sz="1200" b="0" i="0" u="none" strike="noStrike" kern="1200" dirty="0">
                <a:solidFill>
                  <a:schemeClr val="tx1"/>
                </a:solidFill>
                <a:effectLst/>
                <a:latin typeface="+mn-lt"/>
                <a:ea typeface="+mn-ea"/>
                <a:cs typeface="+mn-cs"/>
              </a:rPr>
              <a:t>Because of this, minority languages are seen as barriers to progress and reasons to preserve them are seen as sentimental</a:t>
            </a:r>
          </a:p>
          <a:p>
            <a:pPr rtl="0" fontAlgn="base"/>
            <a:r>
              <a:rPr lang="en-US" sz="1200" b="0" i="0" u="none" strike="noStrike" kern="1200" dirty="0">
                <a:solidFill>
                  <a:schemeClr val="tx1"/>
                </a:solidFill>
                <a:effectLst/>
                <a:latin typeface="+mn-lt"/>
                <a:ea typeface="+mn-ea"/>
                <a:cs typeface="+mn-cs"/>
              </a:rPr>
              <a:t>There is value to languages that aren’t completely sentimental.</a:t>
            </a:r>
          </a:p>
          <a:p>
            <a:pPr lvl="1" rtl="0" fontAlgn="base"/>
            <a:r>
              <a:rPr lang="en-US" sz="1200" b="0" i="0" u="none" strike="noStrike" kern="1200" dirty="0">
                <a:solidFill>
                  <a:schemeClr val="tx1"/>
                </a:solidFill>
                <a:effectLst/>
                <a:latin typeface="+mn-lt"/>
                <a:ea typeface="+mn-ea"/>
                <a:cs typeface="+mn-cs"/>
              </a:rPr>
              <a:t>Scientifically, they’re interesting</a:t>
            </a:r>
          </a:p>
          <a:p>
            <a:pPr lvl="2" rtl="0" fontAlgn="base"/>
            <a:r>
              <a:rPr lang="en-US" sz="1200" b="0" i="0" u="none" strike="noStrike" kern="1200" dirty="0">
                <a:solidFill>
                  <a:schemeClr val="tx1"/>
                </a:solidFill>
                <a:effectLst/>
                <a:latin typeface="+mn-lt"/>
                <a:ea typeface="+mn-ea"/>
                <a:cs typeface="+mn-cs"/>
              </a:rPr>
              <a:t>There’s a field of study that’s dedicated to them</a:t>
            </a:r>
          </a:p>
          <a:p>
            <a:pPr lvl="2" rtl="0" fontAlgn="base"/>
            <a:r>
              <a:rPr lang="en-US" sz="1200" b="0" i="0" u="none" strike="noStrike" kern="1200" dirty="0">
                <a:solidFill>
                  <a:schemeClr val="tx1"/>
                </a:solidFill>
                <a:effectLst/>
                <a:latin typeface="+mn-lt"/>
                <a:ea typeface="+mn-ea"/>
                <a:cs typeface="+mn-cs"/>
              </a:rPr>
              <a:t>Charting their history and their relation to other languages and cultures</a:t>
            </a:r>
          </a:p>
          <a:p>
            <a:pPr lvl="1" rtl="0" fontAlgn="base"/>
            <a:r>
              <a:rPr lang="en-US" sz="1200" b="0" i="0" u="none" strike="noStrike" kern="1200" dirty="0">
                <a:solidFill>
                  <a:schemeClr val="tx1"/>
                </a:solidFill>
                <a:effectLst/>
                <a:latin typeface="+mn-lt"/>
                <a:ea typeface="+mn-ea"/>
                <a:cs typeface="+mn-cs"/>
              </a:rPr>
              <a:t>Natural languages have historical and personal value to them. </a:t>
            </a:r>
          </a:p>
          <a:p>
            <a:pPr lvl="2" rtl="0" fontAlgn="base"/>
            <a:r>
              <a:rPr lang="en-US" sz="1200" b="0" i="0" u="none" strike="noStrike" kern="1200" dirty="0">
                <a:solidFill>
                  <a:schemeClr val="tx1"/>
                </a:solidFill>
                <a:effectLst/>
                <a:latin typeface="+mn-lt"/>
                <a:ea typeface="+mn-ea"/>
                <a:cs typeface="+mn-cs"/>
              </a:rPr>
              <a:t>This is why people tend to gravitate towards preserving existing languages rather than create new ones even though creating new ones would be interesting, too. </a:t>
            </a:r>
          </a:p>
          <a:p>
            <a:pPr lvl="1" rtl="0" fontAlgn="base"/>
            <a:r>
              <a:rPr lang="en-US" sz="1200" b="0" i="0" u="none" strike="noStrike" kern="1200" dirty="0">
                <a:solidFill>
                  <a:schemeClr val="tx1"/>
                </a:solidFill>
                <a:effectLst/>
                <a:latin typeface="+mn-lt"/>
                <a:ea typeface="+mn-ea"/>
                <a:cs typeface="+mn-cs"/>
              </a:rPr>
              <a:t>Additionally, they help us understand the way we think.</a:t>
            </a:r>
          </a:p>
          <a:p>
            <a:pPr lvl="2" rtl="0" fontAlgn="base"/>
            <a:r>
              <a:rPr lang="en-US" sz="1200" b="0" i="0" u="none" strike="noStrike" kern="1200" dirty="0">
                <a:solidFill>
                  <a:schemeClr val="tx1"/>
                </a:solidFill>
                <a:effectLst/>
                <a:latin typeface="+mn-lt"/>
                <a:ea typeface="+mn-ea"/>
                <a:cs typeface="+mn-cs"/>
              </a:rPr>
              <a:t>Some believe that the language that we speak influences the thoughts that we have</a:t>
            </a:r>
          </a:p>
          <a:p>
            <a:pPr lvl="2" rtl="0" fontAlgn="base"/>
            <a:r>
              <a:rPr lang="en-US" sz="1200" b="0" i="0" u="none" strike="noStrike" kern="1200" dirty="0">
                <a:solidFill>
                  <a:schemeClr val="tx1"/>
                </a:solidFill>
                <a:effectLst/>
                <a:latin typeface="+mn-lt"/>
                <a:ea typeface="+mn-ea"/>
                <a:cs typeface="+mn-cs"/>
              </a:rPr>
              <a:t>Or that language is what makes thought possible</a:t>
            </a:r>
          </a:p>
          <a:p>
            <a:pPr lvl="3" rtl="0" fontAlgn="base"/>
            <a:r>
              <a:rPr lang="en-US" sz="1200" b="0" i="0" u="none" strike="noStrike" kern="1200" dirty="0">
                <a:solidFill>
                  <a:schemeClr val="tx1"/>
                </a:solidFill>
                <a:effectLst/>
                <a:latin typeface="+mn-lt"/>
                <a:ea typeface="+mn-ea"/>
                <a:cs typeface="+mn-cs"/>
              </a:rPr>
              <a:t>Not much evidence towards this, but plenty towards language influencing the way we think</a:t>
            </a:r>
          </a:p>
          <a:p>
            <a:pPr lvl="4" rtl="0" fontAlgn="base"/>
            <a:r>
              <a:rPr lang="en-US" sz="1200" b="0" i="0" u="none" strike="noStrike" kern="1200" dirty="0">
                <a:solidFill>
                  <a:schemeClr val="tx1"/>
                </a:solidFill>
                <a:effectLst/>
                <a:latin typeface="+mn-lt"/>
                <a:ea typeface="+mn-ea"/>
                <a:cs typeface="+mn-cs"/>
              </a:rPr>
              <a:t>German-English bilinguals categorize motion differently</a:t>
            </a:r>
          </a:p>
          <a:p>
            <a:pPr lvl="4" rtl="0" fontAlgn="base"/>
            <a:r>
              <a:rPr lang="en-US" sz="1200" b="0" i="0" u="none" strike="noStrike" kern="1200" dirty="0">
                <a:solidFill>
                  <a:schemeClr val="tx1"/>
                </a:solidFill>
                <a:effectLst/>
                <a:latin typeface="+mn-lt"/>
                <a:ea typeface="+mn-ea"/>
                <a:cs typeface="+mn-cs"/>
              </a:rPr>
              <a:t>Spanish-Swedish bilinguals represent the passage of time differently</a:t>
            </a:r>
          </a:p>
          <a:p>
            <a:pPr rtl="0" fontAlgn="base"/>
            <a:r>
              <a:rPr lang="en-US" sz="1200" b="0" i="0" u="none" strike="noStrike" kern="1200" dirty="0">
                <a:solidFill>
                  <a:schemeClr val="tx1"/>
                </a:solidFill>
                <a:effectLst/>
                <a:latin typeface="+mn-lt"/>
                <a:ea typeface="+mn-ea"/>
                <a:cs typeface="+mn-cs"/>
              </a:rPr>
              <a:t>Image: top is from previous slide, bottom: </a:t>
            </a:r>
          </a:p>
          <a:p>
            <a:pPr lvl="1" rtl="0" fontAlgn="base"/>
            <a:r>
              <a:rPr lang="en-US" sz="1200" b="0" i="0" u="none" strike="noStrike" kern="1200" dirty="0">
                <a:solidFill>
                  <a:schemeClr val="tx1"/>
                </a:solidFill>
                <a:effectLst/>
                <a:latin typeface="+mn-lt"/>
                <a:ea typeface="+mn-ea"/>
                <a:cs typeface="+mn-cs"/>
              </a:rPr>
              <a:t>The majority of the world population speaks a language originating in Asia or Europe, even though 60% of world languages are from Africa, the Pacific or the Americas.</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986500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United Nations</a:t>
            </a:r>
          </a:p>
          <a:p>
            <a:pPr lvl="1" rtl="0" fontAlgn="base"/>
            <a:r>
              <a:rPr lang="en-US" sz="1200" b="0" i="0" u="none" strike="noStrike" kern="1200" dirty="0">
                <a:solidFill>
                  <a:schemeClr val="tx1"/>
                </a:solidFill>
                <a:effectLst/>
                <a:latin typeface="+mn-lt"/>
                <a:ea typeface="+mn-ea"/>
                <a:cs typeface="+mn-cs"/>
              </a:rPr>
              <a:t>The UN were very aware of the situation and declared 2019 the International Year of Indigenous Languages to promote awareness.</a:t>
            </a:r>
          </a:p>
          <a:p>
            <a:pPr lvl="1" rtl="0" fontAlgn="base"/>
            <a:r>
              <a:rPr lang="en-US" sz="1200" b="0" i="0" u="none" strike="noStrike" kern="1200" dirty="0">
                <a:solidFill>
                  <a:schemeClr val="tx1"/>
                </a:solidFill>
                <a:effectLst/>
                <a:latin typeface="+mn-lt"/>
                <a:ea typeface="+mn-ea"/>
                <a:cs typeface="+mn-cs"/>
              </a:rPr>
              <a:t>In honor of this, they held a hackathon that resulted in the creation of 15 concepts and prototypes for strengthening, promoting, safeguarding, and revitalizing languages (particularly </a:t>
            </a:r>
            <a:r>
              <a:rPr lang="en-US" sz="1200" b="0" i="0" u="none" strike="noStrike" kern="1200" dirty="0" err="1">
                <a:solidFill>
                  <a:schemeClr val="tx1"/>
                </a:solidFill>
                <a:effectLst/>
                <a:latin typeface="+mn-lt"/>
                <a:ea typeface="+mn-ea"/>
                <a:cs typeface="+mn-cs"/>
              </a:rPr>
              <a:t>indigineous</a:t>
            </a:r>
            <a:r>
              <a:rPr lang="en-US" sz="1200" b="0" i="0" u="none" strike="noStrike" kern="1200" dirty="0">
                <a:solidFill>
                  <a:schemeClr val="tx1"/>
                </a:solidFill>
                <a:effectLst/>
                <a:latin typeface="+mn-lt"/>
                <a:ea typeface="+mn-ea"/>
                <a:cs typeface="+mn-cs"/>
              </a:rPr>
              <a:t> languages)</a:t>
            </a:r>
          </a:p>
          <a:p>
            <a:pPr rtl="0" fontAlgn="base"/>
            <a:r>
              <a:rPr lang="en-US" sz="1200" b="0" i="0" u="none" strike="noStrike" kern="1200" dirty="0">
                <a:solidFill>
                  <a:schemeClr val="tx1"/>
                </a:solidFill>
                <a:effectLst/>
                <a:latin typeface="+mn-lt"/>
                <a:ea typeface="+mn-ea"/>
                <a:cs typeface="+mn-cs"/>
              </a:rPr>
              <a:t>Google</a:t>
            </a:r>
          </a:p>
          <a:p>
            <a:pPr lvl="1" rtl="0" fontAlgn="base"/>
            <a:r>
              <a:rPr lang="en-US" sz="1200" b="0" i="0" u="none" strike="noStrike" kern="1200" dirty="0">
                <a:solidFill>
                  <a:schemeClr val="tx1"/>
                </a:solidFill>
                <a:effectLst/>
                <a:latin typeface="+mn-lt"/>
                <a:ea typeface="+mn-ea"/>
                <a:cs typeface="+mn-cs"/>
              </a:rPr>
              <a:t>By the end of 2012, Google was supporting Cherokee syllabary on telephone keyboards as well as in its search engine and email service.</a:t>
            </a:r>
          </a:p>
          <a:p>
            <a:pPr lvl="1" rtl="0" fontAlgn="base"/>
            <a:r>
              <a:rPr lang="en-US" sz="1200" b="0" i="0" u="none" strike="noStrike" kern="1200" dirty="0">
                <a:solidFill>
                  <a:schemeClr val="tx1"/>
                </a:solidFill>
                <a:effectLst/>
                <a:latin typeface="+mn-lt"/>
                <a:ea typeface="+mn-ea"/>
                <a:cs typeface="+mn-cs"/>
              </a:rPr>
              <a:t>In 2015, Google supported Burmese, its 74th language.</a:t>
            </a:r>
          </a:p>
          <a:p>
            <a:pPr lvl="1" rtl="0" fontAlgn="base"/>
            <a:r>
              <a:rPr lang="en-US" sz="1200" b="0" i="0" u="none" strike="noStrike" kern="1200" dirty="0">
                <a:solidFill>
                  <a:schemeClr val="tx1"/>
                </a:solidFill>
                <a:effectLst/>
                <a:latin typeface="+mn-lt"/>
                <a:ea typeface="+mn-ea"/>
                <a:cs typeface="+mn-cs"/>
              </a:rPr>
              <a:t>Google translate currently supports 108 languages.</a:t>
            </a:r>
          </a:p>
          <a:p>
            <a:pPr rtl="0" fontAlgn="base"/>
            <a:r>
              <a:rPr lang="en-US" sz="1200" b="0" i="0" u="none" strike="noStrike" kern="1200" dirty="0">
                <a:solidFill>
                  <a:schemeClr val="tx1"/>
                </a:solidFill>
                <a:effectLst/>
                <a:latin typeface="+mn-lt"/>
                <a:ea typeface="+mn-ea"/>
                <a:cs typeface="+mn-cs"/>
              </a:rPr>
              <a:t>Duolingo</a:t>
            </a:r>
          </a:p>
          <a:p>
            <a:pPr lvl="1" rtl="0" fontAlgn="base"/>
            <a:r>
              <a:rPr lang="en-US" sz="1200" b="0" i="0" u="none" strike="noStrike" kern="1200" dirty="0">
                <a:solidFill>
                  <a:schemeClr val="tx1"/>
                </a:solidFill>
                <a:effectLst/>
                <a:latin typeface="+mn-lt"/>
                <a:ea typeface="+mn-ea"/>
                <a:cs typeface="+mn-cs"/>
              </a:rPr>
              <a:t>Duolingo is based on the idea of gamifying learning and learning in small bits and pieces.</a:t>
            </a:r>
          </a:p>
          <a:p>
            <a:pPr lvl="1" rtl="0" fontAlgn="base"/>
            <a:r>
              <a:rPr lang="en-US" sz="1200" b="0" i="0" u="none" strike="noStrike" kern="1200" dirty="0">
                <a:solidFill>
                  <a:schemeClr val="tx1"/>
                </a:solidFill>
                <a:effectLst/>
                <a:latin typeface="+mn-lt"/>
                <a:ea typeface="+mn-ea"/>
                <a:cs typeface="+mn-cs"/>
              </a:rPr>
              <a:t>In October 2013, Duolingo launched a program for anyone to begin building language courses.</a:t>
            </a:r>
          </a:p>
          <a:p>
            <a:pPr lvl="1" rtl="0" fontAlgn="base"/>
            <a:r>
              <a:rPr lang="en-US" sz="1200" b="0" i="0" u="none" strike="noStrike" kern="1200" dirty="0">
                <a:solidFill>
                  <a:schemeClr val="tx1"/>
                </a:solidFill>
                <a:effectLst/>
                <a:latin typeface="+mn-lt"/>
                <a:ea typeface="+mn-ea"/>
                <a:cs typeface="+mn-cs"/>
              </a:rPr>
              <a:t>Irish became the first endangered/minority language added to the platform thanks to a concerned Dublin native who had contacted Duolingo in hopes for the creators to add support for the language.</a:t>
            </a:r>
          </a:p>
          <a:p>
            <a:pPr lvl="1" rtl="0" fontAlgn="base"/>
            <a:r>
              <a:rPr lang="en-US" sz="1200" b="0" i="0" u="none" strike="noStrike" kern="1200" dirty="0">
                <a:solidFill>
                  <a:schemeClr val="tx1"/>
                </a:solidFill>
                <a:effectLst/>
                <a:latin typeface="+mn-lt"/>
                <a:ea typeface="+mn-ea"/>
                <a:cs typeface="+mn-cs"/>
              </a:rPr>
              <a:t>As of October 2019, Irish was among the top 50% of courses as measured by active learners, and the most popular minority language.</a:t>
            </a:r>
          </a:p>
          <a:p>
            <a:pPr rtl="0" fontAlgn="base"/>
            <a:r>
              <a:rPr lang="en-US" sz="1200" b="0" i="0" u="none" strike="noStrike" kern="1200" dirty="0">
                <a:solidFill>
                  <a:schemeClr val="tx1"/>
                </a:solidFill>
                <a:effectLst/>
                <a:latin typeface="+mn-lt"/>
                <a:ea typeface="+mn-ea"/>
                <a:cs typeface="+mn-cs"/>
              </a:rPr>
              <a:t>Image from the hackathon</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176666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Background</a:t>
            </a:r>
          </a:p>
          <a:p>
            <a:pPr lvl="1" rtl="0" fontAlgn="base"/>
            <a:r>
              <a:rPr lang="en-US" sz="1200" b="0" i="0" u="none" strike="noStrike" kern="1200" dirty="0">
                <a:solidFill>
                  <a:schemeClr val="tx1"/>
                </a:solidFill>
                <a:effectLst/>
                <a:latin typeface="+mn-lt"/>
                <a:ea typeface="+mn-ea"/>
                <a:cs typeface="+mn-cs"/>
              </a:rPr>
              <a:t>I moved to the U.S. at the age of 6, nearly 7.</a:t>
            </a:r>
          </a:p>
          <a:p>
            <a:pPr lvl="1" rtl="0" fontAlgn="base"/>
            <a:r>
              <a:rPr lang="en-US" sz="1200" b="0" i="0" u="none" strike="noStrike" kern="1200" dirty="0">
                <a:solidFill>
                  <a:schemeClr val="tx1"/>
                </a:solidFill>
                <a:effectLst/>
                <a:latin typeface="+mn-lt"/>
                <a:ea typeface="+mn-ea"/>
                <a:cs typeface="+mn-cs"/>
              </a:rPr>
              <a:t>I didn’t go to school in Laos for very long, and </a:t>
            </a:r>
          </a:p>
          <a:p>
            <a:pPr lvl="1" rtl="0" fontAlgn="base"/>
            <a:r>
              <a:rPr lang="en-US" sz="1200" b="0" i="0" u="none" strike="noStrike" kern="1200" dirty="0">
                <a:solidFill>
                  <a:schemeClr val="tx1"/>
                </a:solidFill>
                <a:effectLst/>
                <a:latin typeface="+mn-lt"/>
                <a:ea typeface="+mn-ea"/>
                <a:cs typeface="+mn-cs"/>
              </a:rPr>
              <a:t>Lao is my first language, but English is the language I’m fluent in.</a:t>
            </a:r>
          </a:p>
          <a:p>
            <a:pPr rtl="0" fontAlgn="base"/>
            <a:r>
              <a:rPr lang="en-US" sz="1200" b="0" i="0" u="none" strike="noStrike" kern="1200" dirty="0">
                <a:solidFill>
                  <a:schemeClr val="tx1"/>
                </a:solidFill>
                <a:effectLst/>
                <a:latin typeface="+mn-lt"/>
                <a:ea typeface="+mn-ea"/>
                <a:cs typeface="+mn-cs"/>
              </a:rPr>
              <a:t>Stats on slide</a:t>
            </a:r>
          </a:p>
          <a:p>
            <a:pPr rtl="0" fontAlgn="base"/>
            <a:r>
              <a:rPr lang="en-US" sz="1200" b="0" i="0" u="none" strike="noStrike" kern="1200" dirty="0">
                <a:solidFill>
                  <a:schemeClr val="tx1"/>
                </a:solidFill>
                <a:effectLst/>
                <a:latin typeface="+mn-lt"/>
                <a:ea typeface="+mn-ea"/>
                <a:cs typeface="+mn-cs"/>
              </a:rPr>
              <a:t>Intentions</a:t>
            </a:r>
          </a:p>
          <a:p>
            <a:pPr lvl="1" rtl="0" fontAlgn="base"/>
            <a:r>
              <a:rPr lang="en-US" sz="1200" b="0" i="0" u="none" strike="noStrike" kern="1200" dirty="0">
                <a:solidFill>
                  <a:schemeClr val="tx1"/>
                </a:solidFill>
                <a:effectLst/>
                <a:latin typeface="+mn-lt"/>
                <a:ea typeface="+mn-ea"/>
                <a:cs typeface="+mn-cs"/>
              </a:rPr>
              <a:t>I want to learn my native language to point that I’m fluent again.</a:t>
            </a:r>
          </a:p>
          <a:p>
            <a:pPr lvl="1" rtl="0" fontAlgn="base"/>
            <a:r>
              <a:rPr lang="en-US" sz="1200" b="0" i="0" u="none" strike="noStrike" kern="1200" dirty="0">
                <a:solidFill>
                  <a:schemeClr val="tx1"/>
                </a:solidFill>
                <a:effectLst/>
                <a:latin typeface="+mn-lt"/>
                <a:ea typeface="+mn-ea"/>
                <a:cs typeface="+mn-cs"/>
              </a:rPr>
              <a:t>In order to do that, I’m pursuing a degree in CS and learning Mandarin.</a:t>
            </a:r>
          </a:p>
          <a:p>
            <a:pPr lvl="1" rtl="0" fontAlgn="base"/>
            <a:r>
              <a:rPr lang="en-US" sz="1200" b="0" i="0" u="none" strike="noStrike" kern="1200" dirty="0">
                <a:solidFill>
                  <a:schemeClr val="tx1"/>
                </a:solidFill>
                <a:effectLst/>
                <a:latin typeface="+mn-lt"/>
                <a:ea typeface="+mn-ea"/>
                <a:cs typeface="+mn-cs"/>
              </a:rPr>
              <a:t>Lao has 6 tones, and Mandarin has 4. I believe that learning a tonal language such as Mandarin will help me when learning Lao.</a:t>
            </a:r>
          </a:p>
          <a:p>
            <a:pPr lvl="1" rtl="0" fontAlgn="base"/>
            <a:r>
              <a:rPr lang="en-US" sz="1200" b="0" i="0" u="none" strike="noStrike" kern="1200" dirty="0">
                <a:solidFill>
                  <a:schemeClr val="tx1"/>
                </a:solidFill>
                <a:effectLst/>
                <a:latin typeface="+mn-lt"/>
                <a:ea typeface="+mn-ea"/>
                <a:cs typeface="+mn-cs"/>
              </a:rPr>
              <a:t>Eventually, I’d like to develop some sort of software in hopes to assist myself and others in learning my culture as well as theirs.</a:t>
            </a:r>
          </a:p>
          <a:p>
            <a:pPr rtl="0" fontAlgn="base"/>
            <a:r>
              <a:rPr lang="en-US" sz="1200" b="0" i="0" u="none" strike="noStrike" kern="1200" dirty="0">
                <a:solidFill>
                  <a:schemeClr val="tx1"/>
                </a:solidFill>
                <a:effectLst/>
                <a:latin typeface="+mn-lt"/>
                <a:ea typeface="+mn-ea"/>
                <a:cs typeface="+mn-cs"/>
              </a:rPr>
              <a:t>Image: Lao numbers 1-10</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7298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 order for a language to stay alive, it must be used.</a:t>
            </a:r>
          </a:p>
          <a:p>
            <a:pPr lvl="1" rtl="0" fontAlgn="base"/>
            <a:r>
              <a:rPr lang="en-US" sz="1200" b="0" i="0" u="none" strike="noStrike" kern="1200" dirty="0">
                <a:solidFill>
                  <a:schemeClr val="tx1"/>
                </a:solidFill>
                <a:effectLst/>
                <a:latin typeface="+mn-lt"/>
                <a:ea typeface="+mn-ea"/>
                <a:cs typeface="+mn-cs"/>
              </a:rPr>
              <a:t>If you know multiple languages, practice it more with your friends.</a:t>
            </a:r>
          </a:p>
          <a:p>
            <a:pPr lvl="1" rtl="0" fontAlgn="base"/>
            <a:r>
              <a:rPr lang="en-US" sz="1200" b="0" i="0" u="none" strike="noStrike" kern="1200" dirty="0">
                <a:solidFill>
                  <a:schemeClr val="tx1"/>
                </a:solidFill>
                <a:effectLst/>
                <a:latin typeface="+mn-lt"/>
                <a:ea typeface="+mn-ea"/>
                <a:cs typeface="+mn-cs"/>
              </a:rPr>
              <a:t>If you’re like me and only know your mother’s tongue at a minimal level, try speaking more with your family.</a:t>
            </a:r>
          </a:p>
          <a:p>
            <a:pPr lvl="1" rtl="0" fontAlgn="base"/>
            <a:r>
              <a:rPr lang="en-US" sz="1200" b="0" i="0" u="none" strike="noStrike" kern="1200" dirty="0">
                <a:solidFill>
                  <a:schemeClr val="tx1"/>
                </a:solidFill>
                <a:effectLst/>
                <a:latin typeface="+mn-lt"/>
                <a:ea typeface="+mn-ea"/>
                <a:cs typeface="+mn-cs"/>
              </a:rPr>
              <a:t>Try learning new languages!</a:t>
            </a:r>
          </a:p>
          <a:p>
            <a:pPr lvl="2" rtl="0" fontAlgn="base"/>
            <a:r>
              <a:rPr lang="en-US" sz="1200" b="0" i="0" u="none" strike="noStrike" kern="1200" dirty="0">
                <a:solidFill>
                  <a:schemeClr val="tx1"/>
                </a:solidFill>
                <a:effectLst/>
                <a:latin typeface="+mn-lt"/>
                <a:ea typeface="+mn-ea"/>
                <a:cs typeface="+mn-cs"/>
              </a:rPr>
              <a:t>Duolingo is a common application for this, but there are many out there.</a:t>
            </a:r>
          </a:p>
          <a:p>
            <a:pPr lvl="2" rtl="0" fontAlgn="base"/>
            <a:r>
              <a:rPr lang="en-US" sz="1200" b="0" i="0" u="none" strike="noStrike" kern="1200" dirty="0">
                <a:solidFill>
                  <a:schemeClr val="tx1"/>
                </a:solidFill>
                <a:effectLst/>
                <a:latin typeface="+mn-lt"/>
                <a:ea typeface="+mn-ea"/>
                <a:cs typeface="+mn-cs"/>
              </a:rPr>
              <a:t>Take language courses, whether it’s in or outside of WPI</a:t>
            </a:r>
          </a:p>
          <a:p>
            <a:pPr lvl="1" rtl="0" fontAlgn="base"/>
            <a:r>
              <a:rPr lang="en-US" sz="1200" b="0" i="0" u="none" strike="noStrike" kern="1200" dirty="0">
                <a:solidFill>
                  <a:schemeClr val="tx1"/>
                </a:solidFill>
                <a:effectLst/>
                <a:latin typeface="+mn-lt"/>
                <a:ea typeface="+mn-ea"/>
                <a:cs typeface="+mn-cs"/>
              </a:rPr>
              <a:t>English is widely spoken in countries like France, Germany, Spain, and Italy. </a:t>
            </a:r>
          </a:p>
          <a:p>
            <a:pPr lvl="2" rtl="0" fontAlgn="base"/>
            <a:r>
              <a:rPr lang="en-US" sz="1200" b="0" i="0" u="none" strike="noStrike" kern="1200" dirty="0">
                <a:solidFill>
                  <a:schemeClr val="tx1"/>
                </a:solidFill>
                <a:effectLst/>
                <a:latin typeface="+mn-lt"/>
                <a:ea typeface="+mn-ea"/>
                <a:cs typeface="+mn-cs"/>
              </a:rPr>
              <a:t>If you choose to travel to one of those countries and only know English, you’ll be fine. </a:t>
            </a:r>
          </a:p>
          <a:p>
            <a:pPr lvl="2" rtl="0" fontAlgn="base"/>
            <a:r>
              <a:rPr lang="en-US" sz="1200" b="0" i="0" u="none" strike="noStrike" kern="1200" dirty="0">
                <a:solidFill>
                  <a:schemeClr val="tx1"/>
                </a:solidFill>
                <a:effectLst/>
                <a:latin typeface="+mn-lt"/>
                <a:ea typeface="+mn-ea"/>
                <a:cs typeface="+mn-cs"/>
              </a:rPr>
              <a:t>Because of this, learning those languages as opposed to minority ones may not be as beneficial when it comes to usefulness.</a:t>
            </a:r>
          </a:p>
          <a:p>
            <a:pPr rtl="0" fontAlgn="base"/>
            <a:r>
              <a:rPr lang="en-US" sz="1200" b="0" i="0" u="none" strike="noStrike" kern="1200" dirty="0">
                <a:solidFill>
                  <a:schemeClr val="tx1"/>
                </a:solidFill>
                <a:effectLst/>
                <a:latin typeface="+mn-lt"/>
                <a:ea typeface="+mn-ea"/>
                <a:cs typeface="+mn-cs"/>
              </a:rPr>
              <a:t>Due to its rapid growth in advancements, technology can be used to help preserve languages and cultures.</a:t>
            </a:r>
          </a:p>
          <a:p>
            <a:pPr lvl="1" rtl="0" fontAlgn="base"/>
            <a:r>
              <a:rPr lang="en-US" sz="1200" b="0" i="0" u="none" strike="noStrike" kern="1200" dirty="0">
                <a:solidFill>
                  <a:schemeClr val="tx1"/>
                </a:solidFill>
                <a:effectLst/>
                <a:latin typeface="+mn-lt"/>
                <a:ea typeface="+mn-ea"/>
                <a:cs typeface="+mn-cs"/>
              </a:rPr>
              <a:t>As mentioned before, software applications and programs such as Google Translate and Duolingo are great to help, but still lacking in some cases.</a:t>
            </a:r>
          </a:p>
          <a:p>
            <a:pPr lvl="2" rtl="0" fontAlgn="base"/>
            <a:r>
              <a:rPr lang="en-US" sz="1200" b="0" i="0" u="none" strike="noStrike" kern="1200" dirty="0">
                <a:solidFill>
                  <a:schemeClr val="tx1"/>
                </a:solidFill>
                <a:effectLst/>
                <a:latin typeface="+mn-lt"/>
                <a:ea typeface="+mn-ea"/>
                <a:cs typeface="+mn-cs"/>
              </a:rPr>
              <a:t>Google Translate does not provide verbal input and/or output for some languages.</a:t>
            </a:r>
          </a:p>
          <a:p>
            <a:pPr lvl="2" rtl="0" fontAlgn="base"/>
            <a:r>
              <a:rPr lang="en-US" sz="1200" b="0" i="0" u="none" strike="noStrike" kern="1200" dirty="0">
                <a:solidFill>
                  <a:schemeClr val="tx1"/>
                </a:solidFill>
                <a:effectLst/>
                <a:latin typeface="+mn-lt"/>
                <a:ea typeface="+mn-ea"/>
                <a:cs typeface="+mn-cs"/>
              </a:rPr>
              <a:t>Duolingo 38 languages.</a:t>
            </a:r>
          </a:p>
          <a:p>
            <a:pPr lvl="1" rtl="0" fontAlgn="base"/>
            <a:r>
              <a:rPr lang="en-US" sz="1200" b="0" i="0" u="none" strike="noStrike" kern="1200" dirty="0">
                <a:solidFill>
                  <a:schemeClr val="tx1"/>
                </a:solidFill>
                <a:effectLst/>
                <a:latin typeface="+mn-lt"/>
                <a:ea typeface="+mn-ea"/>
                <a:cs typeface="+mn-cs"/>
              </a:rPr>
              <a:t>Artificial intelligence will definitely play a big role in the preservation of cultures.</a:t>
            </a:r>
          </a:p>
          <a:p>
            <a:pPr lvl="2" rtl="0" fontAlgn="base"/>
            <a:r>
              <a:rPr lang="en-US" sz="1200" b="0" i="0" u="none" strike="noStrike" kern="1200" dirty="0">
                <a:solidFill>
                  <a:schemeClr val="tx1"/>
                </a:solidFill>
                <a:effectLst/>
                <a:latin typeface="+mn-lt"/>
                <a:ea typeface="+mn-ea"/>
                <a:cs typeface="+mn-cs"/>
              </a:rPr>
              <a:t>Jason Lovell </a:t>
            </a:r>
          </a:p>
          <a:p>
            <a:pPr lvl="2" rtl="0" fontAlgn="base"/>
            <a:r>
              <a:rPr lang="en-US" sz="1200" b="0" i="0" u="none" strike="noStrike" kern="1200" dirty="0">
                <a:solidFill>
                  <a:schemeClr val="tx1"/>
                </a:solidFill>
                <a:effectLst/>
                <a:latin typeface="+mn-lt"/>
                <a:ea typeface="+mn-ea"/>
                <a:cs typeface="+mn-cs"/>
              </a:rPr>
              <a:t>Thomas Frey</a:t>
            </a:r>
          </a:p>
          <a:p>
            <a:pPr rtl="0" fontAlgn="base"/>
            <a:r>
              <a:rPr lang="en-US" sz="1200" b="0" i="0" u="none" strike="noStrike" kern="1200" dirty="0">
                <a:solidFill>
                  <a:schemeClr val="tx1"/>
                </a:solidFill>
                <a:effectLst/>
                <a:latin typeface="+mn-lt"/>
                <a:ea typeface="+mn-ea"/>
                <a:cs typeface="+mn-cs"/>
              </a:rPr>
              <a:t>Image: Group of </a:t>
            </a:r>
            <a:r>
              <a:rPr lang="en-US" sz="1200" b="0" i="0" u="none" strike="noStrike" kern="1200" dirty="0" err="1">
                <a:solidFill>
                  <a:schemeClr val="tx1"/>
                </a:solidFill>
                <a:effectLst/>
                <a:latin typeface="+mn-lt"/>
                <a:ea typeface="+mn-ea"/>
                <a:cs typeface="+mn-cs"/>
              </a:rPr>
              <a:t>Yugambeh</a:t>
            </a:r>
            <a:r>
              <a:rPr lang="en-US" sz="1200" b="0" i="0" u="none" strike="noStrike" kern="1200" dirty="0">
                <a:solidFill>
                  <a:schemeClr val="tx1"/>
                </a:solidFill>
                <a:effectLst/>
                <a:latin typeface="+mn-lt"/>
                <a:ea typeface="+mn-ea"/>
                <a:cs typeface="+mn-cs"/>
              </a:rPr>
              <a:t> Aboriginal warriors dance</a:t>
            </a:r>
          </a:p>
          <a:p>
            <a:pPr rtl="0" fontAlgn="base"/>
            <a:br>
              <a:rPr lang="en-US" dirty="0"/>
            </a:br>
            <a:r>
              <a:rPr lang="en-US" sz="1200" b="0" i="0" u="none" strike="noStrike" kern="1200" dirty="0">
                <a:solidFill>
                  <a:schemeClr val="tx1"/>
                </a:solidFill>
                <a:effectLst/>
                <a:latin typeface="+mn-lt"/>
                <a:ea typeface="+mn-ea"/>
                <a:cs typeface="+mn-cs"/>
              </a:rPr>
              <a:t>Even though attempting to preserve 7000 languages is economically not feasible, we should still try and do our best to preserve what we can while we can.</a:t>
            </a:r>
          </a:p>
          <a:p>
            <a:pPr rtl="0" fontAlgn="base"/>
            <a:r>
              <a:rPr lang="en-US" sz="1200" b="0" i="0" u="none" strike="noStrike" kern="1200" dirty="0">
                <a:solidFill>
                  <a:schemeClr val="tx1"/>
                </a:solidFill>
                <a:effectLst/>
                <a:latin typeface="+mn-lt"/>
                <a:ea typeface="+mn-ea"/>
                <a:cs typeface="+mn-cs"/>
              </a:rPr>
              <a:t>So, I urge you to keep this in mind, regardless of whether you decide to incorporate my suggestions to your lives. </a:t>
            </a:r>
          </a:p>
          <a:p>
            <a:pPr rtl="0" fontAlgn="base"/>
            <a:r>
              <a:rPr lang="en-US" sz="1200" b="0" i="0" u="none" strike="noStrike" kern="1200" dirty="0">
                <a:solidFill>
                  <a:schemeClr val="tx1"/>
                </a:solidFill>
                <a:effectLst/>
                <a:latin typeface="+mn-lt"/>
                <a:ea typeface="+mn-ea"/>
                <a:cs typeface="+mn-cs"/>
              </a:rPr>
              <a:t>I’ll take any suggestions and/or questions now!</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358572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Title</a:t>
            </a:r>
          </a:p>
          <a:p>
            <a:pPr marL="171450" indent="-171450">
              <a:buFontTx/>
              <a:buChar char="-"/>
            </a:pPr>
            <a:r>
              <a:rPr lang="en-US" dirty="0"/>
              <a:t>Bullet 1</a:t>
            </a:r>
          </a:p>
          <a:p>
            <a:pPr marL="171450" indent="-171450">
              <a:buFontTx/>
              <a:buChar char="-"/>
            </a:pPr>
            <a:r>
              <a:rPr lang="en-US" dirty="0"/>
              <a:t>It affects you more than you think it might, considering you can use many different kinds based on what kind of computer you are using</a:t>
            </a:r>
          </a:p>
          <a:p>
            <a:pPr marL="0" indent="0">
              <a:buFontTx/>
              <a:buNone/>
            </a:pPr>
            <a:endParaRPr lang="en-US" dirty="0"/>
          </a:p>
          <a:p>
            <a:pPr marL="171450" indent="-171450">
              <a:buFontTx/>
              <a:buChar char="-"/>
            </a:pPr>
            <a:r>
              <a:rPr lang="en-US" dirty="0"/>
              <a:t>This means… Bullet 2</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For example, your phone keyboard, computer keyboard, laptop keyboard</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A good example of how your keyboard can affect your communication is that You typically use acronyms and short hand on phones, laptop keyboards have function rows, full keyboard “physical expression”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36975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hyperlink" Target="https://www.rsiprevention.com/rsi_prevention.php" TargetMode="External"/><Relationship Id="rId3" Type="http://schemas.openxmlformats.org/officeDocument/2006/relationships/hyperlink" Target="https://pcper.com/2016/02/survey-results-on-mechanical-keyboard-preferences-released/" TargetMode="External"/><Relationship Id="rId7" Type="http://schemas.openxmlformats.org/officeDocument/2006/relationships/hyperlink" Target="https://10fastfingers.com/typing-test/english/top50" TargetMode="External"/><Relationship Id="rId2" Type="http://schemas.openxmlformats.org/officeDocument/2006/relationships/hyperlink" Target="https://www.theatlantic.com/technology/archive/2013/05/the-lies-youve-been-told-about-the-origin-of-the-qwerty-keyboard/275537/#:~:text=That%20layout%20was%20called%20QWERTY,far%20apart%20from%20each%20other" TargetMode="External"/><Relationship Id="rId1" Type="http://schemas.openxmlformats.org/officeDocument/2006/relationships/slideLayout" Target="../slideLayouts/slideLayout2.xml"/><Relationship Id="rId6" Type="http://schemas.openxmlformats.org/officeDocument/2006/relationships/hyperlink" Target="https://medium.com/@typesy/interesting-facts-about-keyboarding-275bd7f9a0" TargetMode="External"/><Relationship Id="rId5" Type="http://schemas.openxmlformats.org/officeDocument/2006/relationships/hyperlink" Target="https://www.cbtnuggets.com/blog/career/career-progression/bytes-and-bacteria-exposing-the-germs-on-your-technology?rdr_type=301&amp;rdr_source=cloudfront&amp;rdr_origin=/blog/2016/10/bytes-and-bacteria-exposing-the-germs-on-your-technology" TargetMode="External"/><Relationship Id="rId4" Type="http://schemas.openxmlformats.org/officeDocument/2006/relationships/hyperlink" Target="https://www.ratatype.com/learn/average-typing-spe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your keyboard affect you?</a:t>
            </a:r>
          </a:p>
        </p:txBody>
      </p:sp>
      <p:sp>
        <p:nvSpPr>
          <p:cNvPr id="3" name="Content Placeholder 2"/>
          <p:cNvSpPr>
            <a:spLocks noGrp="1"/>
          </p:cNvSpPr>
          <p:nvPr>
            <p:ph sz="half" idx="1"/>
          </p:nvPr>
        </p:nvSpPr>
        <p:spPr/>
        <p:txBody>
          <a:bodyPr/>
          <a:lstStyle/>
          <a:p>
            <a:r>
              <a:rPr lang="en-US" dirty="0"/>
              <a:t>Your keyboard is the medium in which you communicate on the computer / internet</a:t>
            </a:r>
          </a:p>
          <a:p>
            <a:r>
              <a:rPr lang="en-US" dirty="0"/>
              <a:t>So… different types of keyboards will allow you to express yourself in different ways</a:t>
            </a:r>
          </a:p>
          <a:p>
            <a:pPr lvl="1"/>
            <a:r>
              <a:rPr lang="en-US" dirty="0"/>
              <a:t>Phone</a:t>
            </a:r>
          </a:p>
          <a:p>
            <a:pPr lvl="1"/>
            <a:r>
              <a:rPr lang="en-US" dirty="0"/>
              <a:t>Computer</a:t>
            </a:r>
          </a:p>
          <a:p>
            <a:pPr lvl="1"/>
            <a:r>
              <a:rPr lang="en-US" dirty="0"/>
              <a:t>Laptop</a:t>
            </a:r>
          </a:p>
          <a:p>
            <a:pPr lvl="1"/>
            <a:r>
              <a:rPr lang="en-US" dirty="0" err="1"/>
              <a:t>Etc</a:t>
            </a:r>
            <a:r>
              <a:rPr lang="en-US" dirty="0"/>
              <a:t>…</a:t>
            </a:r>
          </a:p>
        </p:txBody>
      </p:sp>
      <p:sp>
        <p:nvSpPr>
          <p:cNvPr id="4" name="Content Placeholder 3"/>
          <p:cNvSpPr>
            <a:spLocks noGrp="1"/>
          </p:cNvSpPr>
          <p:nvPr>
            <p:ph sz="half" idx="2"/>
          </p:nvPr>
        </p:nvSpPr>
        <p:spPr>
          <a:xfrm>
            <a:off x="5787900" y="1309005"/>
            <a:ext cx="1185660" cy="1164061"/>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Barry</a:t>
            </a:r>
          </a:p>
        </p:txBody>
      </p:sp>
      <p:pic>
        <p:nvPicPr>
          <p:cNvPr id="1026" name="Picture 2" descr="How to change the terrible keyboard on your Samsung Galaxy phone | Android  Central">
            <a:extLst>
              <a:ext uri="{FF2B5EF4-FFF2-40B4-BE49-F238E27FC236}">
                <a16:creationId xmlns:a16="http://schemas.microsoft.com/office/drawing/2014/main" id="{3D9AA387-1419-4BB9-AEB6-DC039A9F9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558" y="1205024"/>
            <a:ext cx="3073602" cy="1728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0EE9376-02B9-42DD-8A31-BD52764419E3}"/>
              </a:ext>
            </a:extLst>
          </p:cNvPr>
          <p:cNvPicPr>
            <a:picLocks noChangeAspect="1"/>
          </p:cNvPicPr>
          <p:nvPr/>
        </p:nvPicPr>
        <p:blipFill>
          <a:blip r:embed="rId4"/>
          <a:stretch>
            <a:fillRect/>
          </a:stretch>
        </p:blipFill>
        <p:spPr>
          <a:xfrm>
            <a:off x="3903268" y="3116197"/>
            <a:ext cx="2702357" cy="1780459"/>
          </a:xfrm>
          <a:prstGeom prst="rect">
            <a:avLst/>
          </a:prstGeom>
        </p:spPr>
      </p:pic>
    </p:spTree>
    <p:extLst>
      <p:ext uri="{BB962C8B-B14F-4D97-AF65-F5344CB8AC3E}">
        <p14:creationId xmlns:p14="http://schemas.microsoft.com/office/powerpoint/2010/main" val="200203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ADBD-C61E-43D4-BC0E-AD573C185913}"/>
              </a:ext>
            </a:extLst>
          </p:cNvPr>
          <p:cNvSpPr>
            <a:spLocks noGrp="1"/>
          </p:cNvSpPr>
          <p:nvPr>
            <p:ph type="title"/>
          </p:nvPr>
        </p:nvSpPr>
        <p:spPr/>
        <p:txBody>
          <a:bodyPr/>
          <a:lstStyle/>
          <a:p>
            <a:r>
              <a:rPr lang="en-US" dirty="0"/>
              <a:t>Enter enthusiast keyboards</a:t>
            </a:r>
          </a:p>
        </p:txBody>
      </p:sp>
      <p:sp>
        <p:nvSpPr>
          <p:cNvPr id="3" name="Content Placeholder 2">
            <a:extLst>
              <a:ext uri="{FF2B5EF4-FFF2-40B4-BE49-F238E27FC236}">
                <a16:creationId xmlns:a16="http://schemas.microsoft.com/office/drawing/2014/main" id="{ED813EE7-0C25-4402-8286-2C7C60B55C8B}"/>
              </a:ext>
            </a:extLst>
          </p:cNvPr>
          <p:cNvSpPr>
            <a:spLocks noGrp="1"/>
          </p:cNvSpPr>
          <p:nvPr>
            <p:ph sz="half" idx="1"/>
          </p:nvPr>
        </p:nvSpPr>
        <p:spPr/>
        <p:txBody>
          <a:bodyPr/>
          <a:lstStyle/>
          <a:p>
            <a:r>
              <a:rPr lang="en-US" dirty="0"/>
              <a:t>The world of keyboards is bigger than you might expect</a:t>
            </a:r>
          </a:p>
          <a:p>
            <a:r>
              <a:rPr lang="en-US" dirty="0"/>
              <a:t>Keyboards can have different sizes, layouts, shapes and more</a:t>
            </a:r>
          </a:p>
          <a:p>
            <a:endParaRPr lang="en-US" dirty="0"/>
          </a:p>
        </p:txBody>
      </p:sp>
      <p:sp>
        <p:nvSpPr>
          <p:cNvPr id="4" name="Content Placeholder 3">
            <a:extLst>
              <a:ext uri="{FF2B5EF4-FFF2-40B4-BE49-F238E27FC236}">
                <a16:creationId xmlns:a16="http://schemas.microsoft.com/office/drawing/2014/main" id="{81B3DF61-4F5F-469A-9698-44D9AC33E0DF}"/>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7CD7DE4B-CE4A-419B-A334-20B628AFE738}"/>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05DF7FB1-A5B8-4F79-881E-6B2374CB886F}"/>
              </a:ext>
            </a:extLst>
          </p:cNvPr>
          <p:cNvSpPr>
            <a:spLocks noGrp="1"/>
          </p:cNvSpPr>
          <p:nvPr>
            <p:ph type="sldNum" sz="quarter" idx="12"/>
          </p:nvPr>
        </p:nvSpPr>
        <p:spPr/>
        <p:txBody>
          <a:bodyPr/>
          <a:lstStyle/>
          <a:p>
            <a:fld id="{A2A17EAB-8B51-5C40-8776-6683E51FA7A0}" type="slidenum">
              <a:rPr lang="en-US" smtClean="0"/>
              <a:t>11</a:t>
            </a:fld>
            <a:endParaRPr lang="en-US"/>
          </a:p>
        </p:txBody>
      </p:sp>
      <p:pic>
        <p:nvPicPr>
          <p:cNvPr id="2050" name="Picture 2" descr="Post image">
            <a:extLst>
              <a:ext uri="{FF2B5EF4-FFF2-40B4-BE49-F238E27FC236}">
                <a16:creationId xmlns:a16="http://schemas.microsoft.com/office/drawing/2014/main" id="{19FFF1C5-E635-493C-9DCA-F81E9A3B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258" y="2846857"/>
            <a:ext cx="2959608" cy="2150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C5FFB8E-3689-4C81-A41E-4C41F865A417}"/>
              </a:ext>
            </a:extLst>
          </p:cNvPr>
          <p:cNvPicPr>
            <a:picLocks noChangeAspect="1"/>
          </p:cNvPicPr>
          <p:nvPr/>
        </p:nvPicPr>
        <p:blipFill>
          <a:blip r:embed="rId4"/>
          <a:stretch>
            <a:fillRect/>
          </a:stretch>
        </p:blipFill>
        <p:spPr>
          <a:xfrm>
            <a:off x="933158" y="3299536"/>
            <a:ext cx="3342576" cy="1551737"/>
          </a:xfrm>
          <a:prstGeom prst="rect">
            <a:avLst/>
          </a:prstGeom>
        </p:spPr>
      </p:pic>
      <p:pic>
        <p:nvPicPr>
          <p:cNvPr id="2054" name="Picture 6" descr="Why I Still Use a 34-Year-Old IBM Model M Keyboard">
            <a:extLst>
              <a:ext uri="{FF2B5EF4-FFF2-40B4-BE49-F238E27FC236}">
                <a16:creationId xmlns:a16="http://schemas.microsoft.com/office/drawing/2014/main" id="{29D132BF-D904-4F30-8EF6-BF3A1E912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888" y="1193587"/>
            <a:ext cx="2806823" cy="12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2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D567-967E-4DF6-B795-FA6671EE516A}"/>
              </a:ext>
            </a:extLst>
          </p:cNvPr>
          <p:cNvSpPr>
            <a:spLocks noGrp="1"/>
          </p:cNvSpPr>
          <p:nvPr>
            <p:ph type="title"/>
          </p:nvPr>
        </p:nvSpPr>
        <p:spPr/>
        <p:txBody>
          <a:bodyPr/>
          <a:lstStyle/>
          <a:p>
            <a:r>
              <a:rPr lang="en-US" dirty="0"/>
              <a:t>Layouts</a:t>
            </a:r>
          </a:p>
        </p:txBody>
      </p:sp>
      <p:sp>
        <p:nvSpPr>
          <p:cNvPr id="3" name="Content Placeholder 2">
            <a:extLst>
              <a:ext uri="{FF2B5EF4-FFF2-40B4-BE49-F238E27FC236}">
                <a16:creationId xmlns:a16="http://schemas.microsoft.com/office/drawing/2014/main" id="{69B59C14-3C43-406F-9C83-96553E07C835}"/>
              </a:ext>
            </a:extLst>
          </p:cNvPr>
          <p:cNvSpPr>
            <a:spLocks noGrp="1"/>
          </p:cNvSpPr>
          <p:nvPr>
            <p:ph sz="half" idx="1"/>
          </p:nvPr>
        </p:nvSpPr>
        <p:spPr/>
        <p:txBody>
          <a:bodyPr/>
          <a:lstStyle/>
          <a:p>
            <a:r>
              <a:rPr lang="en-US" dirty="0"/>
              <a:t>Most keyboards use the standard QWERTY layout (</a:t>
            </a:r>
            <a:r>
              <a:rPr lang="en-US" dirty="0" err="1"/>
              <a:t>ansi</a:t>
            </a:r>
            <a:r>
              <a:rPr lang="en-US" dirty="0"/>
              <a:t> vs iso) [2]</a:t>
            </a:r>
          </a:p>
          <a:p>
            <a:r>
              <a:rPr lang="en-US" dirty="0"/>
              <a:t>This layout came about to reduce striker lockup in early typewriters [2]</a:t>
            </a:r>
          </a:p>
          <a:p>
            <a:r>
              <a:rPr lang="en-US" dirty="0"/>
              <a:t>Qwerty is by far the most used layout, but there are others</a:t>
            </a:r>
          </a:p>
          <a:p>
            <a:pPr lvl="1"/>
            <a:r>
              <a:rPr lang="en-US" dirty="0"/>
              <a:t>Dvorak</a:t>
            </a:r>
          </a:p>
          <a:p>
            <a:pPr lvl="1"/>
            <a:r>
              <a:rPr lang="en-US" dirty="0" err="1"/>
              <a:t>Colemark</a:t>
            </a:r>
            <a:endParaRPr lang="en-US" dirty="0"/>
          </a:p>
          <a:p>
            <a:pPr lvl="1"/>
            <a:r>
              <a:rPr lang="en-US" dirty="0"/>
              <a:t>Workman</a:t>
            </a:r>
          </a:p>
        </p:txBody>
      </p:sp>
      <p:sp>
        <p:nvSpPr>
          <p:cNvPr id="5" name="Footer Placeholder 4">
            <a:extLst>
              <a:ext uri="{FF2B5EF4-FFF2-40B4-BE49-F238E27FC236}">
                <a16:creationId xmlns:a16="http://schemas.microsoft.com/office/drawing/2014/main" id="{AE62A969-D8B0-4091-B72F-F00E710EB727}"/>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10B2C197-8792-4B21-BF0F-CF0E7E5AC1B0}"/>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3074" name="Picture 2" descr="The QWERTY Truth | JSTOR Daily">
            <a:extLst>
              <a:ext uri="{FF2B5EF4-FFF2-40B4-BE49-F238E27FC236}">
                <a16:creationId xmlns:a16="http://schemas.microsoft.com/office/drawing/2014/main" id="{2148A717-2AA7-4096-9558-E770BE6C5A5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7503" y="432005"/>
            <a:ext cx="2761637" cy="18410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50AF8F-703C-4DAF-B80F-3E507EE9F1D8}"/>
              </a:ext>
            </a:extLst>
          </p:cNvPr>
          <p:cNvPicPr>
            <a:picLocks noChangeAspect="1"/>
          </p:cNvPicPr>
          <p:nvPr/>
        </p:nvPicPr>
        <p:blipFill>
          <a:blip r:embed="rId4"/>
          <a:stretch>
            <a:fillRect/>
          </a:stretch>
        </p:blipFill>
        <p:spPr>
          <a:xfrm>
            <a:off x="7233992" y="2488742"/>
            <a:ext cx="1651909" cy="2508454"/>
          </a:xfrm>
          <a:prstGeom prst="rect">
            <a:avLst/>
          </a:prstGeom>
        </p:spPr>
      </p:pic>
      <p:pic>
        <p:nvPicPr>
          <p:cNvPr id="3082" name="Picture 10" descr="The Dvorak Keyboard">
            <a:extLst>
              <a:ext uri="{FF2B5EF4-FFF2-40B4-BE49-F238E27FC236}">
                <a16:creationId xmlns:a16="http://schemas.microsoft.com/office/drawing/2014/main" id="{2B2AE97B-0B82-4852-849E-43DD3FD12F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977" y="3465970"/>
            <a:ext cx="2711245" cy="142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1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2E96-8ECE-43EF-8FD3-9B8849288DFB}"/>
              </a:ext>
            </a:extLst>
          </p:cNvPr>
          <p:cNvSpPr>
            <a:spLocks noGrp="1"/>
          </p:cNvSpPr>
          <p:nvPr>
            <p:ph type="title"/>
          </p:nvPr>
        </p:nvSpPr>
        <p:spPr/>
        <p:txBody>
          <a:bodyPr/>
          <a:lstStyle/>
          <a:p>
            <a:r>
              <a:rPr lang="en-US" dirty="0"/>
              <a:t>Sizes</a:t>
            </a:r>
          </a:p>
        </p:txBody>
      </p:sp>
      <p:sp>
        <p:nvSpPr>
          <p:cNvPr id="3" name="Content Placeholder 2">
            <a:extLst>
              <a:ext uri="{FF2B5EF4-FFF2-40B4-BE49-F238E27FC236}">
                <a16:creationId xmlns:a16="http://schemas.microsoft.com/office/drawing/2014/main" id="{4C572143-5C03-4786-992A-B045A781E272}"/>
              </a:ext>
            </a:extLst>
          </p:cNvPr>
          <p:cNvSpPr>
            <a:spLocks noGrp="1"/>
          </p:cNvSpPr>
          <p:nvPr>
            <p:ph sz="half" idx="1"/>
          </p:nvPr>
        </p:nvSpPr>
        <p:spPr/>
        <p:txBody>
          <a:bodyPr/>
          <a:lstStyle/>
          <a:p>
            <a:r>
              <a:rPr lang="en-US" dirty="0"/>
              <a:t>Keyboards come in many different sizes, usually based on %</a:t>
            </a:r>
          </a:p>
          <a:p>
            <a:r>
              <a:rPr lang="en-US" dirty="0"/>
              <a:t>Some standard sizes include</a:t>
            </a:r>
          </a:p>
          <a:p>
            <a:pPr lvl="1"/>
            <a:r>
              <a:rPr lang="en-US" dirty="0"/>
              <a:t>100%</a:t>
            </a:r>
          </a:p>
          <a:p>
            <a:pPr lvl="1"/>
            <a:r>
              <a:rPr lang="en-US" dirty="0"/>
              <a:t>75%</a:t>
            </a:r>
          </a:p>
          <a:p>
            <a:pPr lvl="1"/>
            <a:r>
              <a:rPr lang="en-US" dirty="0"/>
              <a:t>65%</a:t>
            </a:r>
          </a:p>
          <a:p>
            <a:pPr lvl="1"/>
            <a:r>
              <a:rPr lang="en-US" dirty="0"/>
              <a:t>40%</a:t>
            </a:r>
          </a:p>
          <a:p>
            <a:r>
              <a:rPr lang="en-US" dirty="0"/>
              <a:t>Custom layouts are easy to make with 3d printers or laser cutting acrylic</a:t>
            </a:r>
          </a:p>
        </p:txBody>
      </p:sp>
      <p:pic>
        <p:nvPicPr>
          <p:cNvPr id="9" name="Content Placeholder 8">
            <a:extLst>
              <a:ext uri="{FF2B5EF4-FFF2-40B4-BE49-F238E27FC236}">
                <a16:creationId xmlns:a16="http://schemas.microsoft.com/office/drawing/2014/main" id="{B6959273-2CD4-49B9-B312-1E306485396E}"/>
              </a:ext>
            </a:extLst>
          </p:cNvPr>
          <p:cNvPicPr>
            <a:picLocks noGrp="1" noChangeAspect="1"/>
          </p:cNvPicPr>
          <p:nvPr>
            <p:ph sz="half" idx="2"/>
          </p:nvPr>
        </p:nvPicPr>
        <p:blipFill>
          <a:blip r:embed="rId3"/>
          <a:stretch>
            <a:fillRect/>
          </a:stretch>
        </p:blipFill>
        <p:spPr>
          <a:xfrm>
            <a:off x="6980306" y="420945"/>
            <a:ext cx="2057115" cy="2447618"/>
          </a:xfrm>
          <a:prstGeom prst="rect">
            <a:avLst/>
          </a:prstGeom>
        </p:spPr>
      </p:pic>
      <p:sp>
        <p:nvSpPr>
          <p:cNvPr id="5" name="Footer Placeholder 4">
            <a:extLst>
              <a:ext uri="{FF2B5EF4-FFF2-40B4-BE49-F238E27FC236}">
                <a16:creationId xmlns:a16="http://schemas.microsoft.com/office/drawing/2014/main" id="{E6DE2D68-34B9-463F-84D7-83016F402FAB}"/>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E4A5080C-A1F8-4BB7-A406-C934040F8DD7}"/>
              </a:ext>
            </a:extLst>
          </p:cNvPr>
          <p:cNvSpPr>
            <a:spLocks noGrp="1"/>
          </p:cNvSpPr>
          <p:nvPr>
            <p:ph type="sldNum" sz="quarter" idx="12"/>
          </p:nvPr>
        </p:nvSpPr>
        <p:spPr/>
        <p:txBody>
          <a:bodyPr/>
          <a:lstStyle/>
          <a:p>
            <a:fld id="{A2A17EAB-8B51-5C40-8776-6683E51FA7A0}" type="slidenum">
              <a:rPr lang="en-US" smtClean="0"/>
              <a:t>13</a:t>
            </a:fld>
            <a:endParaRPr lang="en-US"/>
          </a:p>
        </p:txBody>
      </p:sp>
      <p:pic>
        <p:nvPicPr>
          <p:cNvPr id="10" name="Picture 9">
            <a:extLst>
              <a:ext uri="{FF2B5EF4-FFF2-40B4-BE49-F238E27FC236}">
                <a16:creationId xmlns:a16="http://schemas.microsoft.com/office/drawing/2014/main" id="{30063413-D456-4FB3-A19A-91953F017E2C}"/>
              </a:ext>
            </a:extLst>
          </p:cNvPr>
          <p:cNvPicPr>
            <a:picLocks noChangeAspect="1"/>
          </p:cNvPicPr>
          <p:nvPr/>
        </p:nvPicPr>
        <p:blipFill>
          <a:blip r:embed="rId4"/>
          <a:stretch>
            <a:fillRect/>
          </a:stretch>
        </p:blipFill>
        <p:spPr>
          <a:xfrm>
            <a:off x="5869859" y="3481605"/>
            <a:ext cx="2902206" cy="1457852"/>
          </a:xfrm>
          <a:prstGeom prst="rect">
            <a:avLst/>
          </a:prstGeom>
        </p:spPr>
      </p:pic>
      <p:pic>
        <p:nvPicPr>
          <p:cNvPr id="4098" name="Picture 2" descr="GB] XENO | 75% Custom Keyboard Kit (Half Plate) - Zeal Generation Inc.">
            <a:extLst>
              <a:ext uri="{FF2B5EF4-FFF2-40B4-BE49-F238E27FC236}">
                <a16:creationId xmlns:a16="http://schemas.microsoft.com/office/drawing/2014/main" id="{55F4B5F1-3785-4883-BB33-046AA0F1D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576" y="1877831"/>
            <a:ext cx="2590838" cy="145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8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436E-648B-4B61-8BBA-903E4548FFF2}"/>
              </a:ext>
            </a:extLst>
          </p:cNvPr>
          <p:cNvSpPr>
            <a:spLocks noGrp="1"/>
          </p:cNvSpPr>
          <p:nvPr>
            <p:ph type="title"/>
          </p:nvPr>
        </p:nvSpPr>
        <p:spPr/>
        <p:txBody>
          <a:bodyPr/>
          <a:lstStyle/>
          <a:p>
            <a:r>
              <a:rPr lang="en-US" dirty="0"/>
              <a:t>Shapes</a:t>
            </a:r>
          </a:p>
        </p:txBody>
      </p:sp>
      <p:sp>
        <p:nvSpPr>
          <p:cNvPr id="3" name="Content Placeholder 2">
            <a:extLst>
              <a:ext uri="{FF2B5EF4-FFF2-40B4-BE49-F238E27FC236}">
                <a16:creationId xmlns:a16="http://schemas.microsoft.com/office/drawing/2014/main" id="{05A295C9-F585-420C-911D-B3FB5924616F}"/>
              </a:ext>
            </a:extLst>
          </p:cNvPr>
          <p:cNvSpPr>
            <a:spLocks noGrp="1"/>
          </p:cNvSpPr>
          <p:nvPr>
            <p:ph sz="half" idx="1"/>
          </p:nvPr>
        </p:nvSpPr>
        <p:spPr/>
        <p:txBody>
          <a:bodyPr/>
          <a:lstStyle/>
          <a:p>
            <a:r>
              <a:rPr lang="en-US" dirty="0"/>
              <a:t>Keyboards also can have different shapes based on use case</a:t>
            </a:r>
          </a:p>
          <a:p>
            <a:r>
              <a:rPr lang="en-US" dirty="0"/>
              <a:t>Ergonomic and </a:t>
            </a:r>
            <a:r>
              <a:rPr lang="en-US" dirty="0" err="1"/>
              <a:t>ortholinear</a:t>
            </a:r>
            <a:r>
              <a:rPr lang="en-US" dirty="0"/>
              <a:t> keyboards are used to reduce </a:t>
            </a:r>
            <a:r>
              <a:rPr lang="en-US" dirty="0" err="1"/>
              <a:t>rsi</a:t>
            </a:r>
            <a:r>
              <a:rPr lang="en-US" dirty="0"/>
              <a:t> [7]</a:t>
            </a:r>
          </a:p>
          <a:p>
            <a:r>
              <a:rPr lang="en-US" dirty="0"/>
              <a:t>Smaller “keyboards” can be used as macro pads</a:t>
            </a:r>
          </a:p>
        </p:txBody>
      </p:sp>
      <p:sp>
        <p:nvSpPr>
          <p:cNvPr id="4" name="Content Placeholder 3">
            <a:extLst>
              <a:ext uri="{FF2B5EF4-FFF2-40B4-BE49-F238E27FC236}">
                <a16:creationId xmlns:a16="http://schemas.microsoft.com/office/drawing/2014/main" id="{38D888D2-466A-4742-817A-CB71A1370B30}"/>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B6911381-5A8C-4F5D-B10D-80287FE725B2}"/>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3990893F-B1AE-4CF5-944E-0046453A1229}"/>
              </a:ext>
            </a:extLst>
          </p:cNvPr>
          <p:cNvSpPr>
            <a:spLocks noGrp="1"/>
          </p:cNvSpPr>
          <p:nvPr>
            <p:ph type="sldNum" sz="quarter" idx="12"/>
          </p:nvPr>
        </p:nvSpPr>
        <p:spPr/>
        <p:txBody>
          <a:bodyPr/>
          <a:lstStyle/>
          <a:p>
            <a:fld id="{A2A17EAB-8B51-5C40-8776-6683E51FA7A0}" type="slidenum">
              <a:rPr lang="en-US" smtClean="0"/>
              <a:t>14</a:t>
            </a:fld>
            <a:endParaRPr lang="en-US"/>
          </a:p>
        </p:txBody>
      </p:sp>
      <p:pic>
        <p:nvPicPr>
          <p:cNvPr id="5122" name="Picture 2" descr="RGB75 Ortholinear Keyboard Hot Swap Type C Connection QMK Programmable  Gateron Cherry MX Switches Mechanical keyboard|Keyboards| - AliExpress">
            <a:extLst>
              <a:ext uri="{FF2B5EF4-FFF2-40B4-BE49-F238E27FC236}">
                <a16:creationId xmlns:a16="http://schemas.microsoft.com/office/drawing/2014/main" id="{F69FBBBC-0EB6-4412-87C4-548A03F14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55" y="482915"/>
            <a:ext cx="3060290" cy="14918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rgoDox EZ Review - RTINGS.com">
            <a:extLst>
              <a:ext uri="{FF2B5EF4-FFF2-40B4-BE49-F238E27FC236}">
                <a16:creationId xmlns:a16="http://schemas.microsoft.com/office/drawing/2014/main" id="{E6E5E3AB-3B6D-43FE-BB0C-691573658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17" y="2616116"/>
            <a:ext cx="2782956" cy="15667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to make a QMK macropad - Peripherals - Linus Tech Tips in 2020 | Diy  electronics, Innovative gadget, Electronics projects">
            <a:extLst>
              <a:ext uri="{FF2B5EF4-FFF2-40B4-BE49-F238E27FC236}">
                <a16:creationId xmlns:a16="http://schemas.microsoft.com/office/drawing/2014/main" id="{2B06348E-2951-4C1D-8413-894DCE20E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8267" y="3252916"/>
            <a:ext cx="1742665" cy="174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2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5952-148B-4D46-8994-3C2FD25FBA09}"/>
              </a:ext>
            </a:extLst>
          </p:cNvPr>
          <p:cNvSpPr>
            <a:spLocks noGrp="1"/>
          </p:cNvSpPr>
          <p:nvPr>
            <p:ph type="title"/>
          </p:nvPr>
        </p:nvSpPr>
        <p:spPr/>
        <p:txBody>
          <a:bodyPr/>
          <a:lstStyle/>
          <a:p>
            <a:r>
              <a:rPr lang="en-US" dirty="0"/>
              <a:t>Switches</a:t>
            </a:r>
          </a:p>
        </p:txBody>
      </p:sp>
      <p:sp>
        <p:nvSpPr>
          <p:cNvPr id="3" name="Content Placeholder 2">
            <a:extLst>
              <a:ext uri="{FF2B5EF4-FFF2-40B4-BE49-F238E27FC236}">
                <a16:creationId xmlns:a16="http://schemas.microsoft.com/office/drawing/2014/main" id="{9512A704-A684-4909-86E7-2632C1241CC7}"/>
              </a:ext>
            </a:extLst>
          </p:cNvPr>
          <p:cNvSpPr>
            <a:spLocks noGrp="1"/>
          </p:cNvSpPr>
          <p:nvPr>
            <p:ph sz="half" idx="1"/>
          </p:nvPr>
        </p:nvSpPr>
        <p:spPr/>
        <p:txBody>
          <a:bodyPr/>
          <a:lstStyle/>
          <a:p>
            <a:r>
              <a:rPr lang="en-US" dirty="0"/>
              <a:t>Keyboards can have different kinds of switches</a:t>
            </a:r>
          </a:p>
          <a:p>
            <a:r>
              <a:rPr lang="en-US" dirty="0"/>
              <a:t>Mechanical</a:t>
            </a:r>
          </a:p>
          <a:p>
            <a:pPr lvl="1"/>
            <a:r>
              <a:rPr lang="en-US" dirty="0"/>
              <a:t>Linear</a:t>
            </a:r>
          </a:p>
          <a:p>
            <a:pPr lvl="1"/>
            <a:r>
              <a:rPr lang="en-US" dirty="0"/>
              <a:t>Tactile</a:t>
            </a:r>
          </a:p>
          <a:p>
            <a:pPr lvl="1"/>
            <a:r>
              <a:rPr lang="en-US" dirty="0" err="1"/>
              <a:t>Clicky</a:t>
            </a:r>
            <a:endParaRPr lang="en-US" dirty="0"/>
          </a:p>
          <a:p>
            <a:r>
              <a:rPr lang="en-US" dirty="0"/>
              <a:t>Membrane</a:t>
            </a:r>
          </a:p>
          <a:p>
            <a:r>
              <a:rPr lang="en-US" dirty="0"/>
              <a:t>Optical</a:t>
            </a:r>
          </a:p>
          <a:p>
            <a:r>
              <a:rPr lang="en-US" dirty="0"/>
              <a:t>Buckling spring</a:t>
            </a:r>
          </a:p>
        </p:txBody>
      </p:sp>
      <p:sp>
        <p:nvSpPr>
          <p:cNvPr id="4" name="Content Placeholder 3">
            <a:extLst>
              <a:ext uri="{FF2B5EF4-FFF2-40B4-BE49-F238E27FC236}">
                <a16:creationId xmlns:a16="http://schemas.microsoft.com/office/drawing/2014/main" id="{95A46D04-3700-4F27-8A16-C669D391761C}"/>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5D37E0-E2CA-413C-AF56-41473C6AF4DD}"/>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0AFA421D-4953-430C-9E3F-4086A4E94884}"/>
              </a:ext>
            </a:extLst>
          </p:cNvPr>
          <p:cNvSpPr>
            <a:spLocks noGrp="1"/>
          </p:cNvSpPr>
          <p:nvPr>
            <p:ph type="sldNum" sz="quarter" idx="12"/>
          </p:nvPr>
        </p:nvSpPr>
        <p:spPr/>
        <p:txBody>
          <a:bodyPr/>
          <a:lstStyle/>
          <a:p>
            <a:fld id="{A2A17EAB-8B51-5C40-8776-6683E51FA7A0}" type="slidenum">
              <a:rPr lang="en-US" smtClean="0"/>
              <a:t>15</a:t>
            </a:fld>
            <a:endParaRPr lang="en-US"/>
          </a:p>
        </p:txBody>
      </p:sp>
      <p:pic>
        <p:nvPicPr>
          <p:cNvPr id="8194" name="Picture 2" descr="The KitGuru guide to mechanical keyboard switches | KitGuru">
            <a:extLst>
              <a:ext uri="{FF2B5EF4-FFF2-40B4-BE49-F238E27FC236}">
                <a16:creationId xmlns:a16="http://schemas.microsoft.com/office/drawing/2014/main" id="{8A24B8E5-C919-42EC-A7DE-2A0075FA0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958" y="604838"/>
            <a:ext cx="3048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embrane or Mechanical, which keyboard is better? – Big City Lights">
            <a:extLst>
              <a:ext uri="{FF2B5EF4-FFF2-40B4-BE49-F238E27FC236}">
                <a16:creationId xmlns:a16="http://schemas.microsoft.com/office/drawing/2014/main" id="{CA078B0D-56CD-4350-BACF-E968BD9C0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967" y="2719517"/>
            <a:ext cx="3121741" cy="165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44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619B-A9C5-4B7A-A02F-4BBCF232679A}"/>
              </a:ext>
            </a:extLst>
          </p:cNvPr>
          <p:cNvSpPr>
            <a:spLocks noGrp="1"/>
          </p:cNvSpPr>
          <p:nvPr>
            <p:ph type="title"/>
          </p:nvPr>
        </p:nvSpPr>
        <p:spPr/>
        <p:txBody>
          <a:bodyPr/>
          <a:lstStyle/>
          <a:p>
            <a:r>
              <a:rPr lang="en-US" dirty="0"/>
              <a:t>Fun facts</a:t>
            </a:r>
          </a:p>
        </p:txBody>
      </p:sp>
      <p:sp>
        <p:nvSpPr>
          <p:cNvPr id="3" name="Content Placeholder 2">
            <a:extLst>
              <a:ext uri="{FF2B5EF4-FFF2-40B4-BE49-F238E27FC236}">
                <a16:creationId xmlns:a16="http://schemas.microsoft.com/office/drawing/2014/main" id="{F1FE081C-F973-486B-BA08-DBB428805A48}"/>
              </a:ext>
            </a:extLst>
          </p:cNvPr>
          <p:cNvSpPr>
            <a:spLocks noGrp="1"/>
          </p:cNvSpPr>
          <p:nvPr>
            <p:ph sz="half" idx="1"/>
          </p:nvPr>
        </p:nvSpPr>
        <p:spPr/>
        <p:txBody>
          <a:bodyPr>
            <a:normAutofit lnSpcReduction="10000"/>
          </a:bodyPr>
          <a:lstStyle/>
          <a:p>
            <a:r>
              <a:rPr lang="en-US" dirty="0"/>
              <a:t>Average wpm is 40 [3]</a:t>
            </a:r>
          </a:p>
          <a:p>
            <a:r>
              <a:rPr lang="en-US" dirty="0"/>
              <a:t>Fastest typist types at 216 wpm [3]</a:t>
            </a:r>
          </a:p>
          <a:p>
            <a:r>
              <a:rPr lang="en-US" dirty="0"/>
              <a:t>A study showed that keyboards are often dirtier than toilets [5]</a:t>
            </a:r>
          </a:p>
          <a:p>
            <a:r>
              <a:rPr lang="en-US" dirty="0"/>
              <a:t>You never type alone, when you hit space bar, on average 600,000 others are pressing it as well [5]</a:t>
            </a:r>
          </a:p>
          <a:p>
            <a:r>
              <a:rPr lang="en-US" dirty="0"/>
              <a:t>Custom mechanical keyboards can sometimes retail for over $800 or more</a:t>
            </a:r>
          </a:p>
        </p:txBody>
      </p:sp>
      <p:sp>
        <p:nvSpPr>
          <p:cNvPr id="4" name="Content Placeholder 3">
            <a:extLst>
              <a:ext uri="{FF2B5EF4-FFF2-40B4-BE49-F238E27FC236}">
                <a16:creationId xmlns:a16="http://schemas.microsoft.com/office/drawing/2014/main" id="{16DE2F06-43CB-4068-BC55-498EF51C8D20}"/>
              </a:ext>
            </a:extLst>
          </p:cNvPr>
          <p:cNvSpPr>
            <a:spLocks noGrp="1"/>
          </p:cNvSpPr>
          <p:nvPr>
            <p:ph sz="half" idx="2"/>
          </p:nvPr>
        </p:nvSpPr>
        <p:spPr/>
        <p:txBody>
          <a:bodyPr>
            <a:normAutofit lnSpcReduction="10000"/>
          </a:bodyPr>
          <a:lstStyle/>
          <a:p>
            <a:endParaRPr lang="en-US"/>
          </a:p>
        </p:txBody>
      </p:sp>
      <p:sp>
        <p:nvSpPr>
          <p:cNvPr id="5" name="Footer Placeholder 4">
            <a:extLst>
              <a:ext uri="{FF2B5EF4-FFF2-40B4-BE49-F238E27FC236}">
                <a16:creationId xmlns:a16="http://schemas.microsoft.com/office/drawing/2014/main" id="{9A920339-C0B1-406C-9C90-BE8505FCF7DE}"/>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F68DE674-BF62-4A8B-B1DF-C40907AE5A6F}"/>
              </a:ext>
            </a:extLst>
          </p:cNvPr>
          <p:cNvSpPr>
            <a:spLocks noGrp="1"/>
          </p:cNvSpPr>
          <p:nvPr>
            <p:ph type="sldNum" sz="quarter" idx="12"/>
          </p:nvPr>
        </p:nvSpPr>
        <p:spPr/>
        <p:txBody>
          <a:bodyPr/>
          <a:lstStyle/>
          <a:p>
            <a:fld id="{A2A17EAB-8B51-5C40-8776-6683E51FA7A0}" type="slidenum">
              <a:rPr lang="en-US" smtClean="0"/>
              <a:t>16</a:t>
            </a:fld>
            <a:endParaRPr lang="en-US"/>
          </a:p>
        </p:txBody>
      </p:sp>
      <p:pic>
        <p:nvPicPr>
          <p:cNvPr id="6146" name="Picture 2" descr="Introducing the Keycult No. 2">
            <a:extLst>
              <a:ext uri="{FF2B5EF4-FFF2-40B4-BE49-F238E27FC236}">
                <a16:creationId xmlns:a16="http://schemas.microsoft.com/office/drawing/2014/main" id="{93C3AA0D-C2BF-4871-B9EB-9677A90C9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488" y="490950"/>
            <a:ext cx="2554200" cy="1702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B5D198-54AA-4363-BAF1-42293740B47B}"/>
              </a:ext>
            </a:extLst>
          </p:cNvPr>
          <p:cNvPicPr>
            <a:picLocks noChangeAspect="1"/>
          </p:cNvPicPr>
          <p:nvPr/>
        </p:nvPicPr>
        <p:blipFill>
          <a:blip r:embed="rId4"/>
          <a:stretch>
            <a:fillRect/>
          </a:stretch>
        </p:blipFill>
        <p:spPr>
          <a:xfrm>
            <a:off x="4724400" y="2587220"/>
            <a:ext cx="3556328" cy="2194330"/>
          </a:xfrm>
          <a:prstGeom prst="rect">
            <a:avLst/>
          </a:prstGeom>
        </p:spPr>
      </p:pic>
    </p:spTree>
    <p:extLst>
      <p:ext uri="{BB962C8B-B14F-4D97-AF65-F5344CB8AC3E}">
        <p14:creationId xmlns:p14="http://schemas.microsoft.com/office/powerpoint/2010/main" val="312787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9FB0-2E7B-4507-8E52-6A019F5117DC}"/>
              </a:ext>
            </a:extLst>
          </p:cNvPr>
          <p:cNvSpPr>
            <a:spLocks noGrp="1"/>
          </p:cNvSpPr>
          <p:nvPr>
            <p:ph type="title"/>
          </p:nvPr>
        </p:nvSpPr>
        <p:spPr/>
        <p:txBody>
          <a:bodyPr/>
          <a:lstStyle/>
          <a:p>
            <a:r>
              <a:rPr lang="en-US" dirty="0"/>
              <a:t>What to Consider</a:t>
            </a:r>
          </a:p>
        </p:txBody>
      </p:sp>
      <p:sp>
        <p:nvSpPr>
          <p:cNvPr id="3" name="Content Placeholder 2">
            <a:extLst>
              <a:ext uri="{FF2B5EF4-FFF2-40B4-BE49-F238E27FC236}">
                <a16:creationId xmlns:a16="http://schemas.microsoft.com/office/drawing/2014/main" id="{57ED13FC-AE76-40AF-96F0-6FE69BFA4A63}"/>
              </a:ext>
            </a:extLst>
          </p:cNvPr>
          <p:cNvSpPr>
            <a:spLocks noGrp="1"/>
          </p:cNvSpPr>
          <p:nvPr>
            <p:ph sz="half" idx="1"/>
          </p:nvPr>
        </p:nvSpPr>
        <p:spPr/>
        <p:txBody>
          <a:bodyPr/>
          <a:lstStyle/>
          <a:p>
            <a:r>
              <a:rPr lang="en-US" dirty="0"/>
              <a:t>Different keyboard layouts =/= faster typing [6]</a:t>
            </a:r>
          </a:p>
          <a:p>
            <a:r>
              <a:rPr lang="en-US" dirty="0"/>
              <a:t>Keyboards can be expensive or hard to get</a:t>
            </a:r>
          </a:p>
          <a:p>
            <a:r>
              <a:rPr lang="en-US" dirty="0"/>
              <a:t>What do you use your keyboard for?</a:t>
            </a:r>
          </a:p>
          <a:p>
            <a:r>
              <a:rPr lang="en-US" dirty="0"/>
              <a:t>Do you need/want it to do anything specific?</a:t>
            </a:r>
          </a:p>
          <a:p>
            <a:r>
              <a:rPr lang="en-US" dirty="0"/>
              <a:t>How do you choose?</a:t>
            </a:r>
          </a:p>
        </p:txBody>
      </p:sp>
      <p:sp>
        <p:nvSpPr>
          <p:cNvPr id="4" name="Content Placeholder 3">
            <a:extLst>
              <a:ext uri="{FF2B5EF4-FFF2-40B4-BE49-F238E27FC236}">
                <a16:creationId xmlns:a16="http://schemas.microsoft.com/office/drawing/2014/main" id="{A58DAC64-F357-4A8F-9782-DE914A1D721A}"/>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89324195-96E7-4AF2-AB3C-2B801D170D29}"/>
              </a:ext>
            </a:extLst>
          </p:cNvPr>
          <p:cNvSpPr>
            <a:spLocks noGrp="1"/>
          </p:cNvSpPr>
          <p:nvPr>
            <p:ph type="ftr" sz="quarter" idx="11"/>
          </p:nvPr>
        </p:nvSpPr>
        <p:spPr/>
        <p:txBody>
          <a:bodyPr/>
          <a:lstStyle/>
          <a:p>
            <a:r>
              <a:rPr lang="sk-SK"/>
              <a:t>© 2020 Keith A. Pray</a:t>
            </a:r>
            <a:endParaRPr lang="en-US"/>
          </a:p>
        </p:txBody>
      </p:sp>
      <p:sp>
        <p:nvSpPr>
          <p:cNvPr id="6" name="Slide Number Placeholder 5">
            <a:extLst>
              <a:ext uri="{FF2B5EF4-FFF2-40B4-BE49-F238E27FC236}">
                <a16:creationId xmlns:a16="http://schemas.microsoft.com/office/drawing/2014/main" id="{8FFFF634-E99D-4C88-86AD-2961DA47CDD7}"/>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7170" name="Picture 2" descr="Health Tips - Other Things to Consider">
            <a:extLst>
              <a:ext uri="{FF2B5EF4-FFF2-40B4-BE49-F238E27FC236}">
                <a16:creationId xmlns:a16="http://schemas.microsoft.com/office/drawing/2014/main" id="{D18017EC-DF1B-42DB-8C56-D89D65B95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807" y="1568195"/>
            <a:ext cx="4234791" cy="278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900EBA-8EF3-49BD-844A-A11394FCE7C4}"/>
              </a:ext>
            </a:extLst>
          </p:cNvPr>
          <p:cNvPicPr>
            <a:picLocks noChangeAspect="1"/>
          </p:cNvPicPr>
          <p:nvPr/>
        </p:nvPicPr>
        <p:blipFill>
          <a:blip r:embed="rId4"/>
          <a:stretch>
            <a:fillRect/>
          </a:stretch>
        </p:blipFill>
        <p:spPr>
          <a:xfrm>
            <a:off x="4953774" y="1639449"/>
            <a:ext cx="962331" cy="435722"/>
          </a:xfrm>
          <a:prstGeom prst="rect">
            <a:avLst/>
          </a:prstGeom>
        </p:spPr>
      </p:pic>
      <p:pic>
        <p:nvPicPr>
          <p:cNvPr id="8" name="Picture 7">
            <a:extLst>
              <a:ext uri="{FF2B5EF4-FFF2-40B4-BE49-F238E27FC236}">
                <a16:creationId xmlns:a16="http://schemas.microsoft.com/office/drawing/2014/main" id="{2ED613F9-00B5-43B3-AF88-DA26E19A5B6D}"/>
              </a:ext>
            </a:extLst>
          </p:cNvPr>
          <p:cNvPicPr>
            <a:picLocks noChangeAspect="1"/>
          </p:cNvPicPr>
          <p:nvPr/>
        </p:nvPicPr>
        <p:blipFill>
          <a:blip r:embed="rId5"/>
          <a:stretch>
            <a:fillRect/>
          </a:stretch>
        </p:blipFill>
        <p:spPr>
          <a:xfrm>
            <a:off x="7775668" y="1604460"/>
            <a:ext cx="1201994" cy="470711"/>
          </a:xfrm>
          <a:prstGeom prst="rect">
            <a:avLst/>
          </a:prstGeom>
        </p:spPr>
      </p:pic>
    </p:spTree>
    <p:extLst>
      <p:ext uri="{BB962C8B-B14F-4D97-AF65-F5344CB8AC3E}">
        <p14:creationId xmlns:p14="http://schemas.microsoft.com/office/powerpoint/2010/main" val="392775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sz="1400" dirty="0"/>
              <a:t>[1] Alexis C. Madrigal, The Lies You've Been Told About the Origin of the QWERTY Keyboard, (The </a:t>
            </a:r>
            <a:r>
              <a:rPr lang="en-US" sz="1400" dirty="0" err="1"/>
              <a:t>atlantic</a:t>
            </a:r>
            <a:r>
              <a:rPr lang="en-US" sz="1400" dirty="0"/>
              <a:t>, 5/3/2013), </a:t>
            </a:r>
            <a:r>
              <a:rPr lang="en-US" sz="1400" dirty="0">
                <a:hlinkClick r:id="rId2"/>
              </a:rPr>
              <a:t>https://www.theatlantic.com/technology/archive/2013/05/the-lies-youve-been-told-about-the-origin-of-the-qwerty-keyboard/275537/#:~:text=That%20layout%20was%20called%20QWERTY,far%20apart%20from%20each%20other</a:t>
            </a:r>
            <a:r>
              <a:rPr lang="en-US" sz="1400" dirty="0"/>
              <a:t> (11/21/2020)</a:t>
            </a:r>
          </a:p>
          <a:p>
            <a:pPr marL="0" indent="0">
              <a:buNone/>
            </a:pPr>
            <a:r>
              <a:rPr lang="en-US" sz="1400" dirty="0"/>
              <a:t>[2] Sebastian Peak, SURVEY RESULTS ON MECHANICAL KEYBOARD PREFERENCES RELEASED, (</a:t>
            </a:r>
            <a:r>
              <a:rPr lang="en-US" sz="1400" dirty="0" err="1"/>
              <a:t>Pcperspective</a:t>
            </a:r>
            <a:r>
              <a:rPr lang="en-US" sz="1400" dirty="0"/>
              <a:t>, 2/23/2016), </a:t>
            </a:r>
            <a:r>
              <a:rPr lang="en-US" sz="1400" dirty="0">
                <a:hlinkClick r:id="rId3"/>
              </a:rPr>
              <a:t>https://pcper.com/2016/02/survey-results-on-mechanical-keyboard-preferences-released/</a:t>
            </a:r>
            <a:r>
              <a:rPr lang="en-US" sz="1400" dirty="0"/>
              <a:t> (11/21/2020)</a:t>
            </a:r>
          </a:p>
          <a:p>
            <a:pPr marL="0" indent="0">
              <a:buNone/>
            </a:pPr>
            <a:r>
              <a:rPr lang="en-US" sz="1400" dirty="0"/>
              <a:t>[3] Average typing speed infographic, (</a:t>
            </a:r>
            <a:r>
              <a:rPr lang="en-US" sz="1400" dirty="0" err="1"/>
              <a:t>Ratatype</a:t>
            </a:r>
            <a:r>
              <a:rPr lang="en-US" sz="1400" dirty="0"/>
              <a:t>, 2020), </a:t>
            </a:r>
            <a:r>
              <a:rPr lang="en-US" sz="1400" dirty="0">
                <a:hlinkClick r:id="rId4"/>
              </a:rPr>
              <a:t>https://www.ratatype.com/learn/average-typing-speed/</a:t>
            </a:r>
            <a:r>
              <a:rPr lang="en-US" sz="1400" dirty="0"/>
              <a:t> (11/21/2020)</a:t>
            </a:r>
          </a:p>
          <a:p>
            <a:pPr marL="0" indent="0">
              <a:buNone/>
            </a:pPr>
            <a:r>
              <a:rPr lang="en-US" sz="1400" dirty="0"/>
              <a:t>[4] Team Nuggets, Bytes and Bacteria: Exposing the Germs on your Technology, (</a:t>
            </a:r>
            <a:r>
              <a:rPr lang="en-US" sz="1400" dirty="0" err="1"/>
              <a:t>Cbtnuggets</a:t>
            </a:r>
            <a:r>
              <a:rPr lang="en-US" sz="1400" dirty="0"/>
              <a:t>, 10/13/2016), </a:t>
            </a:r>
            <a:r>
              <a:rPr lang="en-US" sz="1400" dirty="0">
                <a:hlinkClick r:id="rId5"/>
              </a:rPr>
              <a:t>https://www.cbtnuggets.com/blog/career/career-progression/bytes-and-bacteria-exposing-the-germs-on-your-technology?rdr_type=301&amp;rdr_source=cloudfront&amp;rdr_origin=/blog/2016/10/bytes-and-bacteria-exposing-the-germs-on-your-technology</a:t>
            </a:r>
            <a:r>
              <a:rPr lang="en-US" sz="1400" dirty="0"/>
              <a:t>, (11/21/2020)</a:t>
            </a:r>
          </a:p>
          <a:p>
            <a:pPr marL="0" indent="0">
              <a:buNone/>
            </a:pPr>
            <a:r>
              <a:rPr lang="en-US" sz="1400" dirty="0"/>
              <a:t>[5] </a:t>
            </a:r>
            <a:r>
              <a:rPr lang="en-US" sz="1400" dirty="0" err="1"/>
              <a:t>Typsey</a:t>
            </a:r>
            <a:r>
              <a:rPr lang="en-US" sz="1400" dirty="0"/>
              <a:t>, Interesting Facts About Keyboarding, (Medium, 12/21/2019), </a:t>
            </a:r>
            <a:r>
              <a:rPr lang="en-US" sz="1400" dirty="0">
                <a:hlinkClick r:id="rId6"/>
              </a:rPr>
              <a:t>https://medium.com/@typesy/interesting-facts-about-keyboarding-275bd7f9a0</a:t>
            </a:r>
            <a:r>
              <a:rPr lang="en-US" sz="1400" dirty="0"/>
              <a:t>, (11/21/2020)</a:t>
            </a:r>
          </a:p>
          <a:p>
            <a:pPr marL="0" indent="0">
              <a:buNone/>
            </a:pPr>
            <a:r>
              <a:rPr lang="en-US" sz="1400" dirty="0"/>
              <a:t>[6] </a:t>
            </a:r>
            <a:r>
              <a:rPr lang="en-US" sz="1400" dirty="0">
                <a:hlinkClick r:id="rId7"/>
              </a:rPr>
              <a:t>https://10fastfingers.com/typing-test/english/top50</a:t>
            </a:r>
            <a:r>
              <a:rPr lang="en-US" sz="1400" dirty="0"/>
              <a:t>, (11/21/2020)</a:t>
            </a:r>
          </a:p>
          <a:p>
            <a:pPr marL="0" indent="0">
              <a:buNone/>
            </a:pPr>
            <a:r>
              <a:rPr lang="en-US" sz="1400" dirty="0"/>
              <a:t>[7] RSI Prevention</a:t>
            </a:r>
          </a:p>
          <a:p>
            <a:pPr marL="0" indent="0">
              <a:buNone/>
            </a:pPr>
            <a:r>
              <a:rPr lang="en-US" sz="1400" dirty="0"/>
              <a:t>Computer Work Should Not Hurt, (RSI Prevention), </a:t>
            </a:r>
            <a:r>
              <a:rPr lang="en-US" sz="1400" dirty="0">
                <a:hlinkClick r:id="rId8"/>
              </a:rPr>
              <a:t>https://www.rsiprevention.com/rsi_prevention.php</a:t>
            </a:r>
            <a:r>
              <a:rPr lang="en-US" sz="1400" dirty="0"/>
              <a:t>, (2020)</a:t>
            </a:r>
          </a:p>
          <a:p>
            <a:pPr marL="0" indent="0">
              <a:buNone/>
            </a:pPr>
            <a:endParaRPr lang="en-US" sz="1400" dirty="0"/>
          </a:p>
          <a:p>
            <a:pPr marL="0" indent="0">
              <a:buNone/>
            </a:pPr>
            <a:endParaRPr lang="en-US" sz="1400"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Barry</a:t>
            </a:r>
          </a:p>
        </p:txBody>
      </p:sp>
    </p:spTree>
    <p:extLst>
      <p:ext uri="{BB962C8B-B14F-4D97-AF65-F5344CB8AC3E}">
        <p14:creationId xmlns:p14="http://schemas.microsoft.com/office/powerpoint/2010/main" val="5868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Neuro-Controlled Animals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Samuel Parks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97583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427466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sz="half" idx="1"/>
          </p:nvPr>
        </p:nvSpPr>
        <p:spPr/>
        <p:txBody>
          <a:bodyPr/>
          <a:lstStyle/>
          <a:p>
            <a:r>
              <a:rPr lang="en-US" dirty="0"/>
              <a:t>Controlling or training animals through electronic means</a:t>
            </a:r>
          </a:p>
          <a:p>
            <a:r>
              <a:rPr lang="en-US" dirty="0"/>
              <a:t>Sometimes called robotic or cyborg animals</a:t>
            </a:r>
          </a:p>
          <a:p>
            <a:r>
              <a:rPr lang="en-US" dirty="0"/>
              <a:t>Classified as “invasive” or “non-invasive” [1],[2]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https://fallout.fandom.com/wiki/Rex_(Fallout:_New_Vegas)</a:t>
            </a:r>
          </a:p>
        </p:txBody>
      </p:sp>
      <p:pic>
        <p:nvPicPr>
          <p:cNvPr id="1026" name="Picture 2" descr="Rex (Fallout: New Vegas) | Fallout Wiki | Fandom">
            <a:extLst>
              <a:ext uri="{FF2B5EF4-FFF2-40B4-BE49-F238E27FC236}">
                <a16:creationId xmlns:a16="http://schemas.microsoft.com/office/drawing/2014/main" id="{FB58E426-2397-4077-947C-BCB357146FF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59171" y="950433"/>
            <a:ext cx="4199029" cy="374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1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Animals</a:t>
            </a:r>
          </a:p>
        </p:txBody>
      </p:sp>
      <p:sp>
        <p:nvSpPr>
          <p:cNvPr id="3" name="Content Placeholder 2"/>
          <p:cNvSpPr>
            <a:spLocks noGrp="1"/>
          </p:cNvSpPr>
          <p:nvPr>
            <p:ph sz="half" idx="1"/>
          </p:nvPr>
        </p:nvSpPr>
        <p:spPr/>
        <p:txBody>
          <a:bodyPr/>
          <a:lstStyle/>
          <a:p>
            <a:r>
              <a:rPr lang="en-US" dirty="0"/>
              <a:t>Beetles [3]</a:t>
            </a:r>
          </a:p>
          <a:p>
            <a:r>
              <a:rPr lang="en-US" dirty="0"/>
              <a:t>Rats [2],[4],[5],[6],[7]</a:t>
            </a:r>
          </a:p>
          <a:p>
            <a:r>
              <a:rPr lang="en-US" dirty="0"/>
              <a:t>Cockroaches [2],[8],[9],[10]</a:t>
            </a:r>
          </a:p>
          <a:p>
            <a:r>
              <a:rPr lang="en-US" dirty="0"/>
              <a:t>Pigeons [1]</a:t>
            </a:r>
          </a:p>
          <a:p>
            <a:r>
              <a:rPr lang="en-US" dirty="0"/>
              <a:t>Turtles [2],[11]</a:t>
            </a:r>
          </a:p>
          <a:p>
            <a:r>
              <a:rPr lang="en-US" dirty="0"/>
              <a:t>Sharks [2],[12]</a:t>
            </a:r>
          </a:p>
          <a:p>
            <a:r>
              <a:rPr lang="en-US" dirty="0"/>
              <a:t>Dogs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Left [10], right [12]</a:t>
            </a:r>
          </a:p>
        </p:txBody>
      </p:sp>
      <p:pic>
        <p:nvPicPr>
          <p:cNvPr id="2052" name="Picture 4" descr="RoboRoach Hand Drawing">
            <a:extLst>
              <a:ext uri="{FF2B5EF4-FFF2-40B4-BE49-F238E27FC236}">
                <a16:creationId xmlns:a16="http://schemas.microsoft.com/office/drawing/2014/main" id="{3C477901-CA3A-469A-80C0-0C44F4992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135" y="1803378"/>
            <a:ext cx="3935730" cy="3061998"/>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descr="A person standing in a room&#10;&#10;Description automatically generated">
            <a:extLst>
              <a:ext uri="{FF2B5EF4-FFF2-40B4-BE49-F238E27FC236}">
                <a16:creationId xmlns:a16="http://schemas.microsoft.com/office/drawing/2014/main" id="{01800596-2423-4E1B-9B93-DF6E2E2DE5D3}"/>
              </a:ext>
            </a:extLst>
          </p:cNvPr>
          <p:cNvPicPr>
            <a:picLocks noGrp="1" noChangeAspect="1"/>
          </p:cNvPicPr>
          <p:nvPr>
            <p:ph sz="half" idx="2"/>
          </p:nvPr>
        </p:nvPicPr>
        <p:blipFill>
          <a:blip r:embed="rId4"/>
          <a:stretch>
            <a:fillRect/>
          </a:stretch>
        </p:blipFill>
        <p:spPr>
          <a:xfrm>
            <a:off x="6337935" y="680113"/>
            <a:ext cx="2493645" cy="4051049"/>
          </a:xfrm>
        </p:spPr>
      </p:pic>
    </p:spTree>
    <p:extLst>
      <p:ext uri="{BB962C8B-B14F-4D97-AF65-F5344CB8AC3E}">
        <p14:creationId xmlns:p14="http://schemas.microsoft.com/office/powerpoint/2010/main" val="217775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a:t>
            </a:r>
          </a:p>
        </p:txBody>
      </p:sp>
      <p:sp>
        <p:nvSpPr>
          <p:cNvPr id="3" name="Content Placeholder 2"/>
          <p:cNvSpPr>
            <a:spLocks noGrp="1"/>
          </p:cNvSpPr>
          <p:nvPr>
            <p:ph sz="half" idx="1"/>
          </p:nvPr>
        </p:nvSpPr>
        <p:spPr/>
        <p:txBody>
          <a:bodyPr/>
          <a:lstStyle/>
          <a:p>
            <a:r>
              <a:rPr lang="en-US" dirty="0"/>
              <a:t>Implanted electrodes in brain</a:t>
            </a:r>
          </a:p>
          <a:p>
            <a:pPr marL="0" indent="0">
              <a:buNone/>
            </a:pPr>
            <a:r>
              <a:rPr lang="en-US" dirty="0"/>
              <a:t>	[1-6],[8],[9],[10],[12]</a:t>
            </a:r>
          </a:p>
          <a:p>
            <a:r>
              <a:rPr lang="en-US" dirty="0"/>
              <a:t>Electrodes in muscles [3]</a:t>
            </a:r>
          </a:p>
          <a:p>
            <a:r>
              <a:rPr lang="en-US" dirty="0"/>
              <a:t>Electrodes on sensory organs</a:t>
            </a:r>
          </a:p>
          <a:p>
            <a:pPr marL="0" indent="0">
              <a:buNone/>
            </a:pPr>
            <a:r>
              <a:rPr lang="en-US" dirty="0"/>
              <a:t>	[8],[9],[10]</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pic>
        <p:nvPicPr>
          <p:cNvPr id="11" name="Content Placeholder 10" descr="Diagram&#10;&#10;Description automatically generated">
            <a:extLst>
              <a:ext uri="{FF2B5EF4-FFF2-40B4-BE49-F238E27FC236}">
                <a16:creationId xmlns:a16="http://schemas.microsoft.com/office/drawing/2014/main" id="{3FDB25E7-58A1-4AD7-84CD-EF4331394E07}"/>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8000"/>
                    </a14:imgEffect>
                    <a14:imgEffect>
                      <a14:saturation sat="106000"/>
                    </a14:imgEffect>
                  </a14:imgLayer>
                </a14:imgProps>
              </a:ext>
            </a:extLst>
          </a:blip>
          <a:srcRect l="7432" r="7169"/>
          <a:stretch/>
        </p:blipFill>
        <p:spPr>
          <a:xfrm>
            <a:off x="4419600" y="1273233"/>
            <a:ext cx="4417845" cy="2857408"/>
          </a:xfrm>
          <a:noFill/>
        </p:spPr>
      </p:pic>
    </p:spTree>
    <p:extLst>
      <p:ext uri="{BB962C8B-B14F-4D97-AF65-F5344CB8AC3E}">
        <p14:creationId xmlns:p14="http://schemas.microsoft.com/office/powerpoint/2010/main" val="345643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“non-invasive”</a:t>
            </a:r>
          </a:p>
        </p:txBody>
      </p:sp>
      <p:sp>
        <p:nvSpPr>
          <p:cNvPr id="3" name="Content Placeholder 2"/>
          <p:cNvSpPr>
            <a:spLocks noGrp="1"/>
          </p:cNvSpPr>
          <p:nvPr>
            <p:ph sz="half" idx="1"/>
          </p:nvPr>
        </p:nvSpPr>
        <p:spPr/>
        <p:txBody>
          <a:bodyPr/>
          <a:lstStyle/>
          <a:p>
            <a:r>
              <a:rPr lang="en-US" dirty="0"/>
              <a:t>Non-invasive is deceptive</a:t>
            </a:r>
          </a:p>
          <a:p>
            <a:pPr lvl="1"/>
            <a:r>
              <a:rPr lang="en-US" dirty="0"/>
              <a:t>Means only there is no surgery</a:t>
            </a:r>
          </a:p>
          <a:p>
            <a:r>
              <a:rPr lang="en-US" dirty="0"/>
              <a:t>Training robots [11]</a:t>
            </a:r>
          </a:p>
          <a:p>
            <a:r>
              <a:rPr lang="en-US" dirty="0"/>
              <a:t>Enhanced communication with trainer [2]</a:t>
            </a:r>
          </a:p>
          <a:p>
            <a:r>
              <a:rPr lang="en-US" dirty="0"/>
              <a:t>Non-surgical means of stimulating brain </a:t>
            </a:r>
          </a:p>
          <a:p>
            <a:pPr lvl="1"/>
            <a:r>
              <a:rPr lang="en-US" dirty="0"/>
              <a:t>Focused ultrasonic[7]</a:t>
            </a:r>
          </a:p>
          <a:p>
            <a:pPr lvl="1"/>
            <a:endParaRPr lang="en-US" dirty="0"/>
          </a:p>
        </p:txBody>
      </p:sp>
      <p:pic>
        <p:nvPicPr>
          <p:cNvPr id="10" name="Content Placeholder 9" descr="A picture containing diagram&#10;&#10;Description automatically generated">
            <a:extLst>
              <a:ext uri="{FF2B5EF4-FFF2-40B4-BE49-F238E27FC236}">
                <a16:creationId xmlns:a16="http://schemas.microsoft.com/office/drawing/2014/main" id="{129C6AF1-381D-4A81-8179-2B1414D0CBCF}"/>
              </a:ext>
            </a:extLst>
          </p:cNvPr>
          <p:cNvPicPr>
            <a:picLocks noGrp="1" noChangeAspect="1"/>
          </p:cNvPicPr>
          <p:nvPr>
            <p:ph sz="half" idx="2"/>
          </p:nvPr>
        </p:nvPicPr>
        <p:blipFill>
          <a:blip r:embed="rId3"/>
          <a:stretch>
            <a:fillRect/>
          </a:stretch>
        </p:blipFill>
        <p:spPr>
          <a:xfrm>
            <a:off x="4724402" y="1117356"/>
            <a:ext cx="4241304" cy="2908787"/>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https://phys.org/news/2017-05-parasitic-robot-waypoint-turtle.html</a:t>
            </a:r>
          </a:p>
        </p:txBody>
      </p:sp>
    </p:spTree>
    <p:extLst>
      <p:ext uri="{BB962C8B-B14F-4D97-AF65-F5344CB8AC3E}">
        <p14:creationId xmlns:p14="http://schemas.microsoft.com/office/powerpoint/2010/main" val="317725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sz="half" idx="1"/>
          </p:nvPr>
        </p:nvSpPr>
        <p:spPr/>
        <p:txBody>
          <a:bodyPr/>
          <a:lstStyle/>
          <a:p>
            <a:r>
              <a:rPr lang="en-US" dirty="0"/>
              <a:t>Search and rescue [2],[4]</a:t>
            </a:r>
          </a:p>
          <a:p>
            <a:r>
              <a:rPr lang="en-US" dirty="0"/>
              <a:t>Battlefield [2]</a:t>
            </a:r>
          </a:p>
          <a:p>
            <a:r>
              <a:rPr lang="en-US" dirty="0"/>
              <a:t>Spying [2],[3],[12]</a:t>
            </a:r>
          </a:p>
          <a:p>
            <a:r>
              <a:rPr lang="en-US" dirty="0"/>
              <a:t>Tracking wildlife [2]</a:t>
            </a:r>
          </a:p>
          <a:p>
            <a:r>
              <a:rPr lang="en-US" dirty="0"/>
              <a:t>Navy [12]</a:t>
            </a:r>
          </a:p>
          <a:p>
            <a:r>
              <a:rPr lang="en-US" dirty="0"/>
              <a:t>Research for human brains</a:t>
            </a:r>
          </a:p>
          <a:p>
            <a:pPr lvl="1"/>
            <a:r>
              <a:rPr lang="en-US" dirty="0"/>
              <a:t>Similar tech can help Parkinson’s symptoms [8]</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https://radiopaedia.org/cases/normal-ct-brain</a:t>
            </a:r>
          </a:p>
        </p:txBody>
      </p:sp>
      <p:pic>
        <p:nvPicPr>
          <p:cNvPr id="4098" name="Picture 2" descr="Normal CT brain | Radiology Case | Radiopaedia.org">
            <a:extLst>
              <a:ext uri="{FF2B5EF4-FFF2-40B4-BE49-F238E27FC236}">
                <a16:creationId xmlns:a16="http://schemas.microsoft.com/office/drawing/2014/main" id="{8274E961-9707-4ABE-B012-D47FDFECA0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2" y="677766"/>
            <a:ext cx="3971273" cy="397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3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sz="half" idx="1"/>
          </p:nvPr>
        </p:nvSpPr>
        <p:spPr/>
        <p:txBody>
          <a:bodyPr/>
          <a:lstStyle/>
          <a:p>
            <a:r>
              <a:rPr lang="en-US" dirty="0"/>
              <a:t>Kantianism – unethical</a:t>
            </a:r>
          </a:p>
          <a:p>
            <a:pPr lvl="1"/>
            <a:r>
              <a:rPr lang="en-US" dirty="0"/>
              <a:t>Uses animals as means to an end</a:t>
            </a:r>
          </a:p>
          <a:p>
            <a:r>
              <a:rPr lang="en-US" dirty="0"/>
              <a:t>Rule Util.</a:t>
            </a:r>
          </a:p>
          <a:p>
            <a:pPr lvl="1"/>
            <a:r>
              <a:rPr lang="en-US" dirty="0"/>
              <a:t>Does overall good in the end outweigh overall bad?</a:t>
            </a:r>
          </a:p>
          <a:p>
            <a:r>
              <a:rPr lang="en-US" dirty="0"/>
              <a:t>Virtue Ethics</a:t>
            </a:r>
          </a:p>
          <a:p>
            <a:pPr lvl="1"/>
            <a:r>
              <a:rPr lang="en-US" dirty="0"/>
              <a:t>Ethical : people trying to help others</a:t>
            </a:r>
          </a:p>
          <a:p>
            <a:pPr lvl="1"/>
            <a:r>
              <a:rPr lang="en-US" dirty="0"/>
              <a:t>Unethical : clearly displays cruelty</a:t>
            </a:r>
          </a:p>
        </p:txBody>
      </p:sp>
      <p:pic>
        <p:nvPicPr>
          <p:cNvPr id="10" name="Content Placeholder 9" descr="Scales of justice">
            <a:extLst>
              <a:ext uri="{FF2B5EF4-FFF2-40B4-BE49-F238E27FC236}">
                <a16:creationId xmlns:a16="http://schemas.microsoft.com/office/drawing/2014/main" id="{437FD909-1A6B-437B-8158-6E8D42D21CE6}"/>
              </a:ext>
            </a:extLst>
          </p:cNvPr>
          <p:cNvPicPr>
            <a:picLocks noGrp="1" noChangeAspect="1"/>
          </p:cNvPicPr>
          <p:nvPr>
            <p:ph sz="half" idx="2"/>
          </p:nvPr>
        </p:nvPicPr>
        <p:blipFill>
          <a:blip r:embed="rId3">
            <a:lum bright="100000"/>
            <a:extLst>
              <a:ext uri="{96DAC541-7B7A-43D3-8B79-37D633B846F1}">
                <asvg:svgBlip xmlns:asvg="http://schemas.microsoft.com/office/drawing/2016/SVG/main" r:embed="rId4"/>
              </a:ext>
            </a:extLst>
          </a:blip>
          <a:stretch>
            <a:fillRect/>
          </a:stretch>
        </p:blipFill>
        <p:spPr>
          <a:xfrm>
            <a:off x="4724402" y="644815"/>
            <a:ext cx="4064000" cy="4064000"/>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Tree>
    <p:extLst>
      <p:ext uri="{BB962C8B-B14F-4D97-AF65-F5344CB8AC3E}">
        <p14:creationId xmlns:p14="http://schemas.microsoft.com/office/powerpoint/2010/main" val="32458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 name="Content Placeholder 9" descr="Questions">
            <a:extLst>
              <a:ext uri="{FF2B5EF4-FFF2-40B4-BE49-F238E27FC236}">
                <a16:creationId xmlns:a16="http://schemas.microsoft.com/office/drawing/2014/main" id="{393C90CE-32D8-40E6-A49E-CF682892E421}"/>
              </a:ext>
            </a:extLst>
          </p:cNvPr>
          <p:cNvPicPr>
            <a:picLocks noGrp="1" noChangeAspect="1"/>
          </p:cNvPicPr>
          <p:nvPr>
            <p:ph sz="half" idx="1"/>
          </p:nvPr>
        </p:nvPicPr>
        <p:blipFill>
          <a:blip r:embed="rId3">
            <a:lum bright="100000"/>
            <a:extLst>
              <a:ext uri="{96DAC541-7B7A-43D3-8B79-37D633B846F1}">
                <asvg:svgBlip xmlns:asvg="http://schemas.microsoft.com/office/drawing/2016/SVG/main" r:embed="rId4"/>
              </a:ext>
            </a:extLst>
          </a:blip>
          <a:stretch>
            <a:fillRect/>
          </a:stretch>
        </p:blipFill>
        <p:spPr>
          <a:xfrm>
            <a:off x="321406" y="1162051"/>
            <a:ext cx="3733800" cy="3733800"/>
          </a:xfrm>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https://www.dreamstime.com/royalty-free-stock-image-confused-computer-image17350886</a:t>
            </a:r>
          </a:p>
        </p:txBody>
      </p:sp>
      <p:pic>
        <p:nvPicPr>
          <p:cNvPr id="16" name="Content Placeholder 15" descr="Graphical user interface, application&#10;&#10;Description automatically generated">
            <a:extLst>
              <a:ext uri="{FF2B5EF4-FFF2-40B4-BE49-F238E27FC236}">
                <a16:creationId xmlns:a16="http://schemas.microsoft.com/office/drawing/2014/main" id="{A8BCFDDB-8BFC-45C7-8606-F9F43B441ACA}"/>
              </a:ext>
            </a:extLst>
          </p:cNvPr>
          <p:cNvPicPr>
            <a:picLocks noGrp="1" noChangeAspect="1"/>
          </p:cNvPicPr>
          <p:nvPr>
            <p:ph sz="half" idx="2"/>
          </p:nvPr>
        </p:nvPicPr>
        <p:blipFill rotWithShape="1">
          <a:blip r:embed="rId5"/>
          <a:srcRect b="9918"/>
          <a:stretch/>
        </p:blipFill>
        <p:spPr>
          <a:xfrm>
            <a:off x="4518362" y="1601805"/>
            <a:ext cx="4304232" cy="2854291"/>
          </a:xfrm>
        </p:spPr>
      </p:pic>
    </p:spTree>
    <p:extLst>
      <p:ext uri="{BB962C8B-B14F-4D97-AF65-F5344CB8AC3E}">
        <p14:creationId xmlns:p14="http://schemas.microsoft.com/office/powerpoint/2010/main" val="177057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a:bodyPr>
          <a:lstStyle/>
          <a:p>
            <a:pPr marL="360045" marR="0" indent="-360045">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 J. Yang, R.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Huai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H. Wang, C.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Lv</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and X.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robo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-pigeon based on an innovative multi-mode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telestimulation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system,”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Bio-Medical Materials and Engineering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vol. 26, no. s1, 2015.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O. Solon, “Man's mission to build remote control systems for dogs, roaches and sharks (Wired UK),”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Wired UK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09-Sep-2013. [Online]. Available: https://web.archive.org/web/20131104143709/http://www.wired.co.uk/news/archive/2013-09/09/remote-control-animals. [Accessed: 23-Nov-2020].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 E. Callaway, “Free-flying cyborg insects steered from a distance,”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New Scientist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01-Oct-2009. [Online]. Available: https://www.newscientist.com/article/dn17895-free-flying-cyborg-insects-steered-from-a-distance/. [Accessed: 23-Nov-2020].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 D. Graham-Rowe, “‘Robo-rat’ controlled by brain electrodes,”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New Scientist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01-May-2002. [Online]. Available: https://www.newscientist.com/article/dn2237-robo-rat-controlled-by-brain-electrodes/. [Accessed: 23-Nov-2020].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 Anonymous "Science and Technology: The brain-in-a-rat problem; Neuroscience," The Economist, pp. 97, 2002. Available: http://ezproxy.wpi.edu/login?url=https://www-proquest-com.ezpxy-web-p-u01.wpi.edu/docview/224036219?accountid=29120.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[6] Y. Yu, Z. Wu, K. Xu, Y. Gong, N. Zheng, X. Zheng, and G. Pan, “Automatic Training of Rat Cyborgs for Navigation,”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Computational Intelligence and Neuroscience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vol. 2016, pp. 1–12, Jun. 2016.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Parks</a:t>
            </a:r>
            <a:endParaRPr lang="en-US" sz="1400" dirty="0">
              <a:solidFill>
                <a:schemeClr val="tx1"/>
              </a:solidFill>
              <a:latin typeface="+mj-lt"/>
            </a:endParaRPr>
          </a:p>
        </p:txBody>
      </p:sp>
    </p:spTree>
    <p:extLst>
      <p:ext uri="{BB962C8B-B14F-4D97-AF65-F5344CB8AC3E}">
        <p14:creationId xmlns:p14="http://schemas.microsoft.com/office/powerpoint/2010/main" val="186388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360045" marR="0" indent="-360045">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 S. Anthony, “Harvard creates brain-to-brain interface, allows humans to control other animals with thoughts alone,”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ExtremeTech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31-Jul-2013. [Online]. Available: https://www.extremetech.com/extreme/162678-harvard-creates-brain-to-brain-interface-allows-humans-to-control-other-animals-with-thoughts-alone. [Accessed: 23-Nov-2020].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 A. Hamilton, “Resistance is Futile: PETA Attempts to Halt the Sale of Remote-Controlled Cyborg Cockroaches,”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Time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01-Nov-2013. [Online]. Available: https://newsfeed.time.com/2013/11/01/cyborg-cockroaches-are-coming-but-not-if-peta-has-anything-to-say-about-it/. [Accessed: 23-Nov-2020].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 “Backyard Brains: Stop Mutilating Cockroaches!,”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PETA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[Online]. Available: https://support.peta.org/page/1285/action/1?locale=en-US. [Accessed: 23-Nov-2020].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RoboRoach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Bundle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[Online]. Available: https://backyardbrains.com/products/roboroach. [Accessed: 23-Nov-2020].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 D.-G. Kim, S. Lee, C.-H. Kim, S. Jo, and P.-S. Lee, “Parasitic robot system for waypoint navigation of turtle,”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of Bionic Engineering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vol. 14, no. 2, pp. 327–335, Apr.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0045" marR="0" indent="-360045">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 C. Hatch, “Sharks: Ocean spies of the future?,”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triplepoint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[Online]. Available: https://www.bu.edu/sjmag/scimag2005/features/spysharks.htm. [Accessed: 23-Nov-2020].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Parks</a:t>
            </a:r>
            <a:endParaRPr lang="en-US" sz="1400" dirty="0">
              <a:solidFill>
                <a:schemeClr val="tx1"/>
              </a:solidFill>
              <a:latin typeface="+mj-lt"/>
            </a:endParaRPr>
          </a:p>
        </p:txBody>
      </p:sp>
    </p:spTree>
    <p:extLst>
      <p:ext uri="{BB962C8B-B14F-4D97-AF65-F5344CB8AC3E}">
        <p14:creationId xmlns:p14="http://schemas.microsoft.com/office/powerpoint/2010/main" val="2509464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Preserving Dying Cultures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Sitsanok Young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290838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p:txBody>
          <a:bodyPr/>
          <a:lstStyle/>
          <a:p>
            <a:pPr fontAlgn="base"/>
            <a:r>
              <a:rPr lang="en-US" dirty="0"/>
              <a:t>Culture [1]</a:t>
            </a:r>
          </a:p>
          <a:p>
            <a:pPr lvl="1"/>
            <a:r>
              <a:rPr lang="en-US" dirty="0"/>
              <a:t>Identity</a:t>
            </a:r>
          </a:p>
          <a:p>
            <a:pPr lvl="1"/>
            <a:r>
              <a:rPr lang="en-US" dirty="0"/>
              <a:t>Traditional knowledge</a:t>
            </a:r>
          </a:p>
          <a:p>
            <a:pPr lvl="1"/>
            <a:r>
              <a:rPr lang="en-US" dirty="0"/>
              <a:t>Foundation: language</a:t>
            </a:r>
          </a:p>
          <a:p>
            <a:pPr fontAlgn="base"/>
            <a:r>
              <a:rPr lang="en-US" dirty="0"/>
              <a:t>~7000 languages [2]</a:t>
            </a:r>
          </a:p>
          <a:p>
            <a:pPr lvl="1" fontAlgn="base"/>
            <a:r>
              <a:rPr lang="en-US" dirty="0"/>
              <a:t>~40% are endangered [2]</a:t>
            </a:r>
          </a:p>
          <a:p>
            <a:pPr lvl="1" fontAlgn="base"/>
            <a:r>
              <a:rPr lang="en-US" dirty="0"/>
              <a:t>~90% gone within 100 years [1]</a:t>
            </a:r>
          </a:p>
          <a:p>
            <a:pPr lvl="1" fontAlgn="base"/>
            <a:r>
              <a:rPr lang="en-US" dirty="0"/>
              <a:t>One dies every 2 weeks [6]</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Sitsanok Young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CNN [2]</a:t>
            </a:r>
          </a:p>
        </p:txBody>
      </p:sp>
      <p:pic>
        <p:nvPicPr>
          <p:cNvPr id="10" name="Picture 9">
            <a:extLst>
              <a:ext uri="{FF2B5EF4-FFF2-40B4-BE49-F238E27FC236}">
                <a16:creationId xmlns:a16="http://schemas.microsoft.com/office/drawing/2014/main" id="{D42301FB-EA45-4870-A60E-184EDAA47B19}"/>
              </a:ext>
            </a:extLst>
          </p:cNvPr>
          <p:cNvPicPr>
            <a:picLocks noChangeAspect="1"/>
          </p:cNvPicPr>
          <p:nvPr/>
        </p:nvPicPr>
        <p:blipFill>
          <a:blip r:embed="rId3"/>
          <a:stretch>
            <a:fillRect/>
          </a:stretch>
        </p:blipFill>
        <p:spPr>
          <a:xfrm>
            <a:off x="4284324" y="681568"/>
            <a:ext cx="3985329" cy="4023405"/>
          </a:xfrm>
          <a:prstGeom prst="rect">
            <a:avLst/>
          </a:prstGeom>
        </p:spPr>
      </p:pic>
    </p:spTree>
    <p:extLst>
      <p:ext uri="{BB962C8B-B14F-4D97-AF65-F5344CB8AC3E}">
        <p14:creationId xmlns:p14="http://schemas.microsoft.com/office/powerpoint/2010/main" val="93391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people care/help?</a:t>
            </a:r>
          </a:p>
        </p:txBody>
      </p:sp>
      <p:sp>
        <p:nvSpPr>
          <p:cNvPr id="3" name="Content Placeholder 2"/>
          <p:cNvSpPr>
            <a:spLocks noGrp="1"/>
          </p:cNvSpPr>
          <p:nvPr>
            <p:ph sz="half" idx="1"/>
          </p:nvPr>
        </p:nvSpPr>
        <p:spPr/>
        <p:txBody>
          <a:bodyPr/>
          <a:lstStyle/>
          <a:p>
            <a:r>
              <a:rPr lang="en-US" dirty="0"/>
              <a:t>Value [6]</a:t>
            </a:r>
          </a:p>
          <a:p>
            <a:pPr lvl="1"/>
            <a:r>
              <a:rPr lang="en-US" dirty="0"/>
              <a:t>Interesting</a:t>
            </a:r>
          </a:p>
          <a:p>
            <a:pPr lvl="1"/>
            <a:r>
              <a:rPr lang="en-US" dirty="0"/>
              <a:t>Linguistics </a:t>
            </a:r>
          </a:p>
          <a:p>
            <a:pPr lvl="1"/>
            <a:r>
              <a:rPr lang="en-US" dirty="0"/>
              <a:t>The way we think</a:t>
            </a:r>
          </a:p>
          <a:p>
            <a:r>
              <a:rPr lang="en-US" dirty="0"/>
              <a:t>Previous statistics</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Sitsanok Young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courtesy of CNN [2]</a:t>
            </a:r>
          </a:p>
        </p:txBody>
      </p:sp>
      <p:pic>
        <p:nvPicPr>
          <p:cNvPr id="12" name="Picture 11" descr="Chart, pie chart&#10;&#10;Description automatically generated">
            <a:extLst>
              <a:ext uri="{FF2B5EF4-FFF2-40B4-BE49-F238E27FC236}">
                <a16:creationId xmlns:a16="http://schemas.microsoft.com/office/drawing/2014/main" id="{6F492236-4578-4193-9948-30188BD843C0}"/>
              </a:ext>
            </a:extLst>
          </p:cNvPr>
          <p:cNvPicPr>
            <a:picLocks noChangeAspect="1"/>
          </p:cNvPicPr>
          <p:nvPr/>
        </p:nvPicPr>
        <p:blipFill>
          <a:blip r:embed="rId3"/>
          <a:stretch>
            <a:fillRect/>
          </a:stretch>
        </p:blipFill>
        <p:spPr>
          <a:xfrm>
            <a:off x="3301475" y="1076878"/>
            <a:ext cx="3828790" cy="3993470"/>
          </a:xfrm>
          <a:prstGeom prst="rect">
            <a:avLst/>
          </a:prstGeom>
        </p:spPr>
      </p:pic>
    </p:spTree>
    <p:extLst>
      <p:ext uri="{BB962C8B-B14F-4D97-AF65-F5344CB8AC3E}">
        <p14:creationId xmlns:p14="http://schemas.microsoft.com/office/powerpoint/2010/main" val="2152711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people have helped</a:t>
            </a:r>
          </a:p>
        </p:txBody>
      </p:sp>
      <p:sp>
        <p:nvSpPr>
          <p:cNvPr id="3" name="Content Placeholder 2"/>
          <p:cNvSpPr>
            <a:spLocks noGrp="1"/>
          </p:cNvSpPr>
          <p:nvPr>
            <p:ph sz="half" idx="1"/>
          </p:nvPr>
        </p:nvSpPr>
        <p:spPr/>
        <p:txBody>
          <a:bodyPr/>
          <a:lstStyle/>
          <a:p>
            <a:pPr fontAlgn="base"/>
            <a:r>
              <a:rPr lang="en-US" dirty="0"/>
              <a:t>United Nations [5]</a:t>
            </a:r>
          </a:p>
          <a:p>
            <a:pPr lvl="1" fontAlgn="base"/>
            <a:r>
              <a:rPr lang="en-US" sz="1600" dirty="0"/>
              <a:t>2019 International Year of Indigenous Languages</a:t>
            </a:r>
          </a:p>
          <a:p>
            <a:pPr lvl="1" fontAlgn="base"/>
            <a:r>
              <a:rPr lang="en-US" sz="1600" dirty="0"/>
              <a:t>Hackathon </a:t>
            </a:r>
          </a:p>
          <a:p>
            <a:pPr fontAlgn="base"/>
            <a:r>
              <a:rPr lang="en-US" dirty="0"/>
              <a:t>Google [6]</a:t>
            </a:r>
          </a:p>
          <a:p>
            <a:pPr lvl="1" fontAlgn="base"/>
            <a:r>
              <a:rPr lang="en-US" sz="1600" dirty="0"/>
              <a:t>2012: Cherokee </a:t>
            </a:r>
          </a:p>
          <a:p>
            <a:pPr lvl="1" fontAlgn="base"/>
            <a:r>
              <a:rPr lang="en-US" sz="1600" dirty="0"/>
              <a:t>2015: Burmese</a:t>
            </a:r>
          </a:p>
          <a:p>
            <a:pPr fontAlgn="base"/>
            <a:r>
              <a:rPr lang="en-US" dirty="0"/>
              <a:t>Duolingo [2]</a:t>
            </a:r>
          </a:p>
          <a:p>
            <a:pPr lvl="1" fontAlgn="base"/>
            <a:r>
              <a:rPr lang="en-US" sz="1600" dirty="0"/>
              <a:t>Gamify learning</a:t>
            </a:r>
          </a:p>
          <a:p>
            <a:pPr lvl="1" fontAlgn="base"/>
            <a:r>
              <a:rPr lang="en-US" sz="1600" dirty="0"/>
              <a:t>Irish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Sitsanok Young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courtesy of UNESCO [5]</a:t>
            </a:r>
          </a:p>
        </p:txBody>
      </p:sp>
      <p:pic>
        <p:nvPicPr>
          <p:cNvPr id="11" name="Picture 10" descr="Text&#10;&#10;Description automatically generated">
            <a:extLst>
              <a:ext uri="{FF2B5EF4-FFF2-40B4-BE49-F238E27FC236}">
                <a16:creationId xmlns:a16="http://schemas.microsoft.com/office/drawing/2014/main" id="{CD04F9E8-C5A6-4D46-9FE5-9492F1890BCA}"/>
              </a:ext>
            </a:extLst>
          </p:cNvPr>
          <p:cNvPicPr>
            <a:picLocks noChangeAspect="1"/>
          </p:cNvPicPr>
          <p:nvPr/>
        </p:nvPicPr>
        <p:blipFill>
          <a:blip r:embed="rId3"/>
          <a:stretch>
            <a:fillRect/>
          </a:stretch>
        </p:blipFill>
        <p:spPr>
          <a:xfrm>
            <a:off x="3604157" y="1546669"/>
            <a:ext cx="5422639" cy="2821663"/>
          </a:xfrm>
          <a:prstGeom prst="rect">
            <a:avLst/>
          </a:prstGeom>
        </p:spPr>
      </p:pic>
    </p:spTree>
    <p:extLst>
      <p:ext uri="{BB962C8B-B14F-4D97-AF65-F5344CB8AC3E}">
        <p14:creationId xmlns:p14="http://schemas.microsoft.com/office/powerpoint/2010/main" val="4125189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 care</a:t>
            </a:r>
          </a:p>
        </p:txBody>
      </p:sp>
      <p:sp>
        <p:nvSpPr>
          <p:cNvPr id="3" name="Content Placeholder 2"/>
          <p:cNvSpPr>
            <a:spLocks noGrp="1"/>
          </p:cNvSpPr>
          <p:nvPr>
            <p:ph sz="half" idx="1"/>
          </p:nvPr>
        </p:nvSpPr>
        <p:spPr/>
        <p:txBody>
          <a:bodyPr/>
          <a:lstStyle/>
          <a:p>
            <a:pPr fontAlgn="base"/>
            <a:r>
              <a:rPr lang="en-US" dirty="0"/>
              <a:t>My background</a:t>
            </a:r>
          </a:p>
          <a:p>
            <a:pPr lvl="1" fontAlgn="base"/>
            <a:r>
              <a:rPr lang="en-US" sz="1600" dirty="0"/>
              <a:t>Moved to U.S. at 6</a:t>
            </a:r>
          </a:p>
          <a:p>
            <a:pPr lvl="1" fontAlgn="base"/>
            <a:r>
              <a:rPr lang="en-US" sz="1600" dirty="0"/>
              <a:t>Can understand, but illiterate</a:t>
            </a:r>
          </a:p>
          <a:p>
            <a:pPr fontAlgn="base"/>
            <a:r>
              <a:rPr lang="en-US" dirty="0"/>
              <a:t>3.2 mil people speak Lao [4]</a:t>
            </a:r>
          </a:p>
          <a:p>
            <a:pPr lvl="1" fontAlgn="base"/>
            <a:r>
              <a:rPr lang="en-US" sz="1600" dirty="0"/>
              <a:t>3 mil in Laos/Northern Thai </a:t>
            </a:r>
          </a:p>
          <a:p>
            <a:pPr lvl="1" fontAlgn="base"/>
            <a:r>
              <a:rPr lang="en-US" sz="1600" dirty="0"/>
              <a:t>Less than half of population</a:t>
            </a:r>
          </a:p>
          <a:p>
            <a:pPr fontAlgn="base"/>
            <a:r>
              <a:rPr lang="en-US" dirty="0"/>
              <a:t>My goals</a:t>
            </a:r>
          </a:p>
          <a:p>
            <a:pPr lvl="1" fontAlgn="base"/>
            <a:r>
              <a:rPr lang="en-US" sz="1600" dirty="0"/>
              <a:t>Learn Lao</a:t>
            </a:r>
          </a:p>
          <a:p>
            <a:pPr lvl="1" fontAlgn="base"/>
            <a:r>
              <a:rPr lang="en-US" sz="1600" dirty="0"/>
              <a:t>Preserve dying cultures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Sitsanok Young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courtesy of </a:t>
            </a:r>
            <a:r>
              <a:rPr lang="en-US" sz="1200" dirty="0" err="1"/>
              <a:t>MustGo</a:t>
            </a:r>
            <a:r>
              <a:rPr lang="en-US" sz="1200" dirty="0"/>
              <a:t> [4]</a:t>
            </a:r>
          </a:p>
        </p:txBody>
      </p:sp>
      <p:pic>
        <p:nvPicPr>
          <p:cNvPr id="9" name="Picture 8">
            <a:extLst>
              <a:ext uri="{FF2B5EF4-FFF2-40B4-BE49-F238E27FC236}">
                <a16:creationId xmlns:a16="http://schemas.microsoft.com/office/drawing/2014/main" id="{13EB4CA7-97FC-4FCF-9CDD-A5221323BD94}"/>
              </a:ext>
            </a:extLst>
          </p:cNvPr>
          <p:cNvPicPr>
            <a:picLocks noChangeAspect="1"/>
          </p:cNvPicPr>
          <p:nvPr/>
        </p:nvPicPr>
        <p:blipFill>
          <a:blip r:embed="rId3"/>
          <a:stretch>
            <a:fillRect/>
          </a:stretch>
        </p:blipFill>
        <p:spPr>
          <a:xfrm>
            <a:off x="3828491" y="2065106"/>
            <a:ext cx="5269549" cy="1450334"/>
          </a:xfrm>
          <a:prstGeom prst="rect">
            <a:avLst/>
          </a:prstGeom>
        </p:spPr>
      </p:pic>
    </p:spTree>
    <p:extLst>
      <p:ext uri="{BB962C8B-B14F-4D97-AF65-F5344CB8AC3E}">
        <p14:creationId xmlns:p14="http://schemas.microsoft.com/office/powerpoint/2010/main" val="1550261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and technology can help</a:t>
            </a:r>
          </a:p>
        </p:txBody>
      </p:sp>
      <p:sp>
        <p:nvSpPr>
          <p:cNvPr id="3" name="Content Placeholder 2"/>
          <p:cNvSpPr>
            <a:spLocks noGrp="1"/>
          </p:cNvSpPr>
          <p:nvPr>
            <p:ph sz="half" idx="1"/>
          </p:nvPr>
        </p:nvSpPr>
        <p:spPr/>
        <p:txBody>
          <a:bodyPr/>
          <a:lstStyle/>
          <a:p>
            <a:pPr fontAlgn="base"/>
            <a:r>
              <a:rPr lang="en-US" dirty="0"/>
              <a:t>Use the languages</a:t>
            </a:r>
          </a:p>
          <a:p>
            <a:pPr lvl="1" fontAlgn="base"/>
            <a:r>
              <a:rPr lang="en-US" sz="1600" dirty="0"/>
              <a:t>Speak</a:t>
            </a:r>
          </a:p>
          <a:p>
            <a:pPr lvl="1" fontAlgn="base"/>
            <a:r>
              <a:rPr lang="en-US" sz="1600" dirty="0"/>
              <a:t>Learn [7]</a:t>
            </a:r>
          </a:p>
          <a:p>
            <a:pPr fontAlgn="base"/>
            <a:r>
              <a:rPr lang="en-US" dirty="0"/>
              <a:t>Technology</a:t>
            </a:r>
          </a:p>
          <a:p>
            <a:pPr lvl="1" fontAlgn="base"/>
            <a:r>
              <a:rPr lang="en-US" sz="1600" dirty="0"/>
              <a:t>Software applications</a:t>
            </a:r>
          </a:p>
          <a:p>
            <a:pPr lvl="1" fontAlgn="base"/>
            <a:r>
              <a:rPr lang="en-US" sz="1600" dirty="0"/>
              <a:t>Artificial intelligence [3]</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Sitsanok Young</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courtesy of Forbes Magazine [7]</a:t>
            </a:r>
          </a:p>
        </p:txBody>
      </p:sp>
      <p:pic>
        <p:nvPicPr>
          <p:cNvPr id="10" name="Picture 9">
            <a:extLst>
              <a:ext uri="{FF2B5EF4-FFF2-40B4-BE49-F238E27FC236}">
                <a16:creationId xmlns:a16="http://schemas.microsoft.com/office/drawing/2014/main" id="{183FFC3E-DD1C-407B-A46D-159D5BF0F50F}"/>
              </a:ext>
            </a:extLst>
          </p:cNvPr>
          <p:cNvPicPr>
            <a:picLocks noChangeAspect="1"/>
          </p:cNvPicPr>
          <p:nvPr/>
        </p:nvPicPr>
        <p:blipFill>
          <a:blip r:embed="rId3"/>
          <a:stretch>
            <a:fillRect/>
          </a:stretch>
        </p:blipFill>
        <p:spPr>
          <a:xfrm>
            <a:off x="3508551" y="1352551"/>
            <a:ext cx="5518245" cy="3046531"/>
          </a:xfrm>
          <a:prstGeom prst="rect">
            <a:avLst/>
          </a:prstGeom>
        </p:spPr>
      </p:pic>
    </p:spTree>
    <p:extLst>
      <p:ext uri="{BB962C8B-B14F-4D97-AF65-F5344CB8AC3E}">
        <p14:creationId xmlns:p14="http://schemas.microsoft.com/office/powerpoint/2010/main" val="204793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58024"/>
            <a:ext cx="7772400" cy="3352800"/>
          </a:xfrm>
        </p:spPr>
        <p:txBody>
          <a:bodyPr lIns="91440">
            <a:normAutofit fontScale="55000" lnSpcReduction="20000"/>
          </a:bodyPr>
          <a:lstStyle/>
          <a:p>
            <a:pPr marL="0" indent="0">
              <a:buNone/>
            </a:pPr>
            <a:r>
              <a:rPr lang="en-US" dirty="0"/>
              <a:t>[1] “Culture For Indigenous Peoples.” United Nations, United Nations, 2019, www.un.org/development/desa/indigenouspeoples/mandated-areas1/culture.html.</a:t>
            </a:r>
          </a:p>
          <a:p>
            <a:pPr marL="0" indent="0">
              <a:buNone/>
            </a:pPr>
            <a:r>
              <a:rPr lang="en-US" dirty="0"/>
              <a:t>[2] Griffiths, James. “The Internet Threatened to Speed up the Death of Endangered Languages. Could It Save Them Instead?” CNN, Cable News Network, 4 Oct. 2019, www.cnn.com/2019/10/04/tech/duolingo-endangered-languages-intl-hnk/</a:t>
            </a:r>
            <a:r>
              <a:rPr lang="en-US" dirty="0" err="1"/>
              <a:t>index.html</a:t>
            </a:r>
            <a:r>
              <a:rPr lang="en-US" dirty="0"/>
              <a:t>.</a:t>
            </a:r>
          </a:p>
          <a:p>
            <a:pPr marL="0" indent="0">
              <a:buNone/>
            </a:pPr>
            <a:r>
              <a:rPr lang="en-US" dirty="0"/>
              <a:t>[3] Ibaraki, Stephen. “Turning To AI To Save Endangered Languages.” Forbes, Forbes Magazine, 23 Nov. 2018, </a:t>
            </a:r>
            <a:r>
              <a:rPr lang="en-US" dirty="0" err="1"/>
              <a:t>www.forbes.com</a:t>
            </a:r>
            <a:r>
              <a:rPr lang="en-US" dirty="0"/>
              <a:t>/sites/</a:t>
            </a:r>
            <a:r>
              <a:rPr lang="en-US" dirty="0" err="1"/>
              <a:t>cognitiveworld</a:t>
            </a:r>
            <a:r>
              <a:rPr lang="en-US" dirty="0"/>
              <a:t>/2018/11/23/turning-to-</a:t>
            </a:r>
            <a:r>
              <a:rPr lang="en-US" dirty="0" err="1"/>
              <a:t>ai</a:t>
            </a:r>
            <a:r>
              <a:rPr lang="en-US" dirty="0"/>
              <a:t>-to-save-endangered-languages/?</a:t>
            </a:r>
            <a:r>
              <a:rPr lang="en-US" dirty="0" err="1"/>
              <a:t>sh</a:t>
            </a:r>
            <a:r>
              <a:rPr lang="en-US" dirty="0"/>
              <a:t>=6d2b3e276f45.</a:t>
            </a:r>
          </a:p>
          <a:p>
            <a:pPr marL="0" indent="0">
              <a:buNone/>
            </a:pPr>
            <a:r>
              <a:rPr lang="en-US" dirty="0"/>
              <a:t>[4] “Lao Language - Structure, Writing &amp;amp; Alphabet - </a:t>
            </a:r>
            <a:r>
              <a:rPr lang="en-US" dirty="0" err="1"/>
              <a:t>MustGo</a:t>
            </a:r>
            <a:r>
              <a:rPr lang="en-US" dirty="0"/>
              <a:t>.” </a:t>
            </a:r>
            <a:r>
              <a:rPr lang="en-US" dirty="0" err="1"/>
              <a:t>MustGo.com</a:t>
            </a:r>
            <a:r>
              <a:rPr lang="en-US" dirty="0"/>
              <a:t>, </a:t>
            </a:r>
            <a:r>
              <a:rPr lang="en-US" dirty="0" err="1"/>
              <a:t>www.mustgo.com</a:t>
            </a:r>
            <a:r>
              <a:rPr lang="en-US" dirty="0"/>
              <a:t>/</a:t>
            </a:r>
            <a:r>
              <a:rPr lang="en-US" dirty="0" err="1"/>
              <a:t>worldlanguages</a:t>
            </a:r>
            <a:r>
              <a:rPr lang="en-US" dirty="0"/>
              <a:t>/lao/.</a:t>
            </a:r>
          </a:p>
          <a:p>
            <a:pPr marL="0" indent="0">
              <a:buNone/>
            </a:pPr>
            <a:r>
              <a:rPr lang="en-US" dirty="0"/>
              <a:t>[5] “Open-Source Software Can Revitalize Indigenous Languages.” UNESCO, 1 Aug. 2019, </a:t>
            </a:r>
            <a:r>
              <a:rPr lang="en-US" dirty="0" err="1"/>
              <a:t>en.unesco.org</a:t>
            </a:r>
            <a:r>
              <a:rPr lang="en-US" dirty="0"/>
              <a:t>/news/open-source-software-can-revitalize-indigenous-languages-0.</a:t>
            </a:r>
          </a:p>
          <a:p>
            <a:pPr marL="0" indent="0">
              <a:buNone/>
            </a:pPr>
            <a:r>
              <a:rPr lang="en-US" dirty="0"/>
              <a:t>[6] </a:t>
            </a:r>
            <a:r>
              <a:rPr lang="en-US" dirty="0" err="1"/>
              <a:t>Reinl</a:t>
            </a:r>
            <a:r>
              <a:rPr lang="en-US" dirty="0"/>
              <a:t>, James. “Can Texting Teens Save a Threatened Hawaiian Language?” US &amp;amp; Canada News | Al Jazeera, Al Jazeera, 29 Jan. 2016, </a:t>
            </a:r>
            <a:r>
              <a:rPr lang="en-US" dirty="0" err="1"/>
              <a:t>www.aljazeera.com</a:t>
            </a:r>
            <a:r>
              <a:rPr lang="en-US" dirty="0"/>
              <a:t>/features/2016/1/29/can-texting-teens-save-a-threatened-</a:t>
            </a:r>
            <a:r>
              <a:rPr lang="en-US" dirty="0" err="1"/>
              <a:t>hawaiian</a:t>
            </a:r>
            <a:r>
              <a:rPr lang="en-US" dirty="0"/>
              <a:t>-language.</a:t>
            </a:r>
          </a:p>
          <a:p>
            <a:pPr marL="0" indent="0">
              <a:buNone/>
            </a:pPr>
            <a:r>
              <a:rPr lang="en-US" dirty="0"/>
              <a:t>[7] Roache, Rebecca. “Should Endangered Languages Be Preserved, and at What Cost? – Rebecca Roache: Aeon Essays.” Aeon, Aeon, 12 Oct. 2017, </a:t>
            </a:r>
            <a:r>
              <a:rPr lang="en-US" dirty="0" err="1"/>
              <a:t>aeon.co</a:t>
            </a:r>
            <a:r>
              <a:rPr lang="en-US" dirty="0"/>
              <a:t>/essays/should-endangered-languages-be-preserved-and-at-what-cost.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Sitsanok Young</a:t>
            </a:r>
          </a:p>
        </p:txBody>
      </p:sp>
    </p:spTree>
    <p:extLst>
      <p:ext uri="{BB962C8B-B14F-4D97-AF65-F5344CB8AC3E}">
        <p14:creationId xmlns:p14="http://schemas.microsoft.com/office/powerpoint/2010/main" val="16060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in different countries, web sites, access points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Your keyboard and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Sean Barry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13626961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31940</TotalTime>
  <Words>5064</Words>
  <Application>Microsoft Macintosh PowerPoint</Application>
  <PresentationFormat>On-screen Show (16:9)</PresentationFormat>
  <Paragraphs>555</Paragraphs>
  <Slides>36</Slides>
  <Notes>31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Cambria</vt:lpstr>
      <vt:lpstr>Times New Roman</vt:lpstr>
      <vt:lpstr>Red Radial 16x9</vt:lpstr>
      <vt:lpstr>Class 10 Professional Ethics</vt:lpstr>
      <vt:lpstr>what works well Online With Zoom</vt:lpstr>
      <vt:lpstr>Overview</vt:lpstr>
      <vt:lpstr>PowerPoint Presentation</vt:lpstr>
      <vt:lpstr>Debate Ground Rules</vt:lpstr>
      <vt:lpstr>My Reading Notes</vt:lpstr>
      <vt:lpstr>Assignment</vt:lpstr>
      <vt:lpstr>Overview</vt:lpstr>
      <vt:lpstr>Your keyboard and you</vt:lpstr>
      <vt:lpstr>How does your keyboard affect you?</vt:lpstr>
      <vt:lpstr>Enter enthusiast keyboards</vt:lpstr>
      <vt:lpstr>Layouts</vt:lpstr>
      <vt:lpstr>Sizes</vt:lpstr>
      <vt:lpstr>Shapes</vt:lpstr>
      <vt:lpstr>Switches</vt:lpstr>
      <vt:lpstr>Fun facts</vt:lpstr>
      <vt:lpstr>What to Consider</vt:lpstr>
      <vt:lpstr>References</vt:lpstr>
      <vt:lpstr>Neuro-Controlled Animals</vt:lpstr>
      <vt:lpstr>What is it?</vt:lpstr>
      <vt:lpstr>Animals</vt:lpstr>
      <vt:lpstr>Invasive</vt:lpstr>
      <vt:lpstr>“non-invasive”</vt:lpstr>
      <vt:lpstr>WHY?</vt:lpstr>
      <vt:lpstr>ethics</vt:lpstr>
      <vt:lpstr>Questions</vt:lpstr>
      <vt:lpstr>References</vt:lpstr>
      <vt:lpstr>References</vt:lpstr>
      <vt:lpstr>Preserving Dying Cultures</vt:lpstr>
      <vt:lpstr>Background</vt:lpstr>
      <vt:lpstr>Why should people care/help?</vt:lpstr>
      <vt:lpstr>How people have helped</vt:lpstr>
      <vt:lpstr>Why I care</vt:lpstr>
      <vt:lpstr>How we and technology can help</vt:lpstr>
      <vt:lpstr>References</vt:lpstr>
      <vt:lpstr>Class 10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398</cp:revision>
  <dcterms:created xsi:type="dcterms:W3CDTF">2014-08-25T02:19:16Z</dcterms:created>
  <dcterms:modified xsi:type="dcterms:W3CDTF">2020-11-25T00:18:43Z</dcterms:modified>
</cp:coreProperties>
</file>