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640" r:id="rId3"/>
    <p:sldId id="668" r:id="rId4"/>
    <p:sldId id="651" r:id="rId5"/>
    <p:sldId id="652" r:id="rId6"/>
    <p:sldId id="277" r:id="rId7"/>
    <p:sldId id="259" r:id="rId8"/>
    <p:sldId id="261" r:id="rId9"/>
    <p:sldId id="456" r:id="rId10"/>
    <p:sldId id="514" r:id="rId11"/>
    <p:sldId id="664" r:id="rId12"/>
    <p:sldId id="257" r:id="rId13"/>
    <p:sldId id="258" r:id="rId14"/>
    <p:sldId id="665" r:id="rId15"/>
    <p:sldId id="260" r:id="rId16"/>
    <p:sldId id="666" r:id="rId17"/>
    <p:sldId id="262" r:id="rId18"/>
    <p:sldId id="667" r:id="rId19"/>
    <p:sldId id="268" r:id="rId20"/>
    <p:sldId id="270" r:id="rId21"/>
    <p:sldId id="271" r:id="rId22"/>
    <p:sldId id="272" r:id="rId23"/>
    <p:sldId id="273" r:id="rId24"/>
    <p:sldId id="274" r:id="rId25"/>
    <p:sldId id="267" r:id="rId26"/>
    <p:sldId id="275" r:id="rId27"/>
    <p:sldId id="669" r:id="rId28"/>
    <p:sldId id="670" r:id="rId29"/>
    <p:sldId id="671" r:id="rId30"/>
    <p:sldId id="672" r:id="rId31"/>
    <p:sldId id="673" r:id="rId32"/>
    <p:sldId id="674" r:id="rId33"/>
    <p:sldId id="276" r:id="rId34"/>
    <p:sldId id="675" r:id="rId35"/>
    <p:sldId id="278" r:id="rId36"/>
    <p:sldId id="676" r:id="rId37"/>
    <p:sldId id="677" r:id="rId38"/>
    <p:sldId id="269" r:id="rId39"/>
    <p:sldId id="333" r:id="rId40"/>
    <p:sldId id="334" r:id="rId41"/>
    <p:sldId id="335" r:id="rId42"/>
    <p:sldId id="336" r:id="rId43"/>
    <p:sldId id="337" r:id="rId44"/>
    <p:sldId id="338" r:id="rId45"/>
    <p:sldId id="340" r:id="rId46"/>
    <p:sldId id="341" r:id="rId47"/>
    <p:sldId id="457"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640"/>
            <p14:sldId id="668"/>
            <p14:sldId id="651"/>
            <p14:sldId id="652"/>
            <p14:sldId id="277"/>
            <p14:sldId id="259"/>
            <p14:sldId id="261"/>
            <p14:sldId id="456"/>
            <p14:sldId id="514"/>
          </p14:sldIdLst>
        </p14:section>
        <p14:section name="Students" id="{84F52804-64F4-CB47-9023-0EDA6C576457}">
          <p14:sldIdLst>
            <p14:sldId id="664"/>
            <p14:sldId id="257"/>
            <p14:sldId id="258"/>
            <p14:sldId id="665"/>
            <p14:sldId id="260"/>
            <p14:sldId id="666"/>
            <p14:sldId id="262"/>
            <p14:sldId id="667"/>
            <p14:sldId id="268"/>
            <p14:sldId id="270"/>
            <p14:sldId id="271"/>
            <p14:sldId id="272"/>
            <p14:sldId id="273"/>
            <p14:sldId id="274"/>
            <p14:sldId id="267"/>
            <p14:sldId id="275"/>
            <p14:sldId id="669"/>
            <p14:sldId id="670"/>
            <p14:sldId id="671"/>
            <p14:sldId id="672"/>
            <p14:sldId id="673"/>
            <p14:sldId id="674"/>
            <p14:sldId id="276"/>
            <p14:sldId id="675"/>
            <p14:sldId id="278"/>
            <p14:sldId id="676"/>
            <p14:sldId id="677"/>
          </p14:sldIdLst>
        </p14:section>
        <p14:section name="Common" id="{4398CC09-09ED-9647-AF50-6E929D7AC35E}">
          <p14:sldIdLst>
            <p14:sldId id="269"/>
            <p14:sldId id="333"/>
            <p14:sldId id="334"/>
            <p14:sldId id="335"/>
            <p14:sldId id="336"/>
            <p14:sldId id="337"/>
            <p14:sldId id="338"/>
            <p14:sldId id="340"/>
            <p14:sldId id="341"/>
            <p14:sldId id="45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5" clrIdx="0"/>
  <p:cmAuthor id="1" name="amy orozco" initials="ao" lastIdx="6" clrIdx="1"/>
  <p:cmAuthor id="2" name="Orozco, Amy F." initials="OF" lastIdx="2" clrIdx="2">
    <p:extLst>
      <p:ext uri="{19B8F6BF-5375-455C-9EA6-DF929625EA0E}">
        <p15:presenceInfo xmlns:p15="http://schemas.microsoft.com/office/powerpoint/2012/main" userId="S::aforozco@wpi.edu::10636e92-24fe-4a8d-ba7a-7cc1a7cc08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8" autoAdjust="0"/>
    <p:restoredTop sz="81456" autoAdjust="0"/>
  </p:normalViewPr>
  <p:slideViewPr>
    <p:cSldViewPr snapToGrid="0" snapToObjects="1">
      <p:cViewPr varScale="1">
        <p:scale>
          <a:sx n="136" d="100"/>
          <a:sy n="136" d="100"/>
        </p:scale>
        <p:origin x="920" y="18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is the point</a:t>
            </a:r>
            <a:r>
              <a:rPr lang="en-US" baseline="0" dirty="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errors? – Have student record list</a:t>
            </a:r>
            <a:r>
              <a:rPr lang="en-US" baseline="0" dirty="0">
                <a:latin typeface="Arial" pitchFamily="-109" charset="0"/>
                <a:ea typeface="ＭＳ Ｐゴシック" pitchFamily="-109" charset="-128"/>
                <a:cs typeface="ＭＳ Ｐゴシック" pitchFamily="-109" charset="-128"/>
              </a:rPr>
              <a:t> on board</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directions on how to test currency?</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So first, an overview of machine learning in healthcare. </a:t>
            </a: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It’s a very fast growing industry, with AI startups in the US raising over 4 billion in 2019, and all sources indicate continued growth. For reference, the industry raised less than 800 million dollars in 2016, so that’s over four times what we had then. </a:t>
            </a: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It’s also a very new field, most research has occurred very recently, and just 10 years ago nobody was really discussing this at all. And part of these being such a new field, is that a lot of the issues with respect to regulation and ethics have yet to be ironed out. </a:t>
            </a: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Additionally, as you can see from the image on the right, there’s a wide variety of applications that new companies are applying AI to in this industry. We are seeing developments in everything from robot-assisted surgery, to new drug discovery, and even virtual chatbots for general care. </a:t>
            </a:r>
            <a:endParaRPr sz="11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Other data if people ask about past: AI healthcare startups raised 796M in 2016 [2]. Earlier projections from 2018 suspected mid 2020s investments of over 35B. </a:t>
            </a:r>
            <a:endParaRPr dirty="0"/>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36569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c90df5ac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ac90df5ac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 how effective are these methods?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First, it’s critical that we see the use of AI for what it really is, a black box -- something that we dump data into, that gives us an answer without explaining its process. This is powerful as it allows us to process large amounts of data much faster without the need for medical expertise, but again we don’t have the comfort of someone with a medical degree backing up their decisions.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So just as a few examples of emerging technologies in the field, some models for predicting accurate doses for blood thinners have come up which outperform traditional methods used by doctors. Assessing these dosages are very important, as blood thinners are a high-risk drug.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Another popular domain of AI in healthcare is for cancer diagnosis through imaging technology. Just last year NVIDIA researchers came up with a model that was able to outperform a panel of expert dermatologists. There’s a phone application currently available in Europe that uses a similar method, which people can use to take pictures of their skin and it  will flag whether or not they should visit a doctor.</a:t>
            </a:r>
            <a:endParaRPr sz="1100">
              <a:latin typeface="Arial"/>
              <a:ea typeface="Arial"/>
              <a:cs typeface="Arial"/>
              <a:sym typeface="Arial"/>
            </a:endParaRPr>
          </a:p>
          <a:p>
            <a:pPr marL="0" lvl="0" indent="0" algn="l" rtl="0">
              <a:spcBef>
                <a:spcPts val="0"/>
              </a:spcBef>
              <a:spcAft>
                <a:spcPts val="0"/>
              </a:spcAft>
              <a:buNone/>
            </a:pPr>
            <a:endParaRPr/>
          </a:p>
        </p:txBody>
      </p:sp>
      <p:sp>
        <p:nvSpPr>
          <p:cNvPr id="110" name="Google Shape;110;gac90df5acc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94963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c90df5ac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ac90df5acc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11534" lvl="1" indent="-215291" algn="l" rtl="0">
              <a:lnSpc>
                <a:spcPct val="115000"/>
              </a:lnSpc>
              <a:spcBef>
                <a:spcPts val="0"/>
              </a:spcBef>
              <a:spcAft>
                <a:spcPts val="0"/>
              </a:spcAft>
              <a:buClr>
                <a:srgbClr val="000000"/>
              </a:buClr>
              <a:buSzPts val="1500"/>
              <a:buFont typeface="Cambria"/>
              <a:buChar char="–"/>
            </a:pPr>
            <a:r>
              <a:rPr lang="en-US" sz="1100">
                <a:latin typeface="Arial"/>
                <a:ea typeface="Arial"/>
                <a:cs typeface="Arial"/>
                <a:sym typeface="Arial"/>
              </a:rPr>
              <a:t>So we can see from the research domain, that these models can be very accurate in providing critical information for patients. So how are they actually used?</a:t>
            </a: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r>
              <a:rPr lang="en-US" sz="1100">
                <a:latin typeface="Arial"/>
                <a:ea typeface="Arial"/>
                <a:cs typeface="Arial"/>
                <a:sym typeface="Arial"/>
              </a:rPr>
              <a:t>So the first thing to note is that these methods are just seen as another tool in the already large toolbox for doctors. Introducing AI technologies as a second opinion could help doctors, but that would require new training and vetting that really slows this process down. </a:t>
            </a: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r>
              <a:rPr lang="en-US" sz="1100">
                <a:latin typeface="Arial"/>
                <a:ea typeface="Arial"/>
                <a:cs typeface="Arial"/>
                <a:sym typeface="Arial"/>
              </a:rPr>
              <a:t>For instance with models helping with drug dosage amounts, it’s unlikely that we’ll reach a stage soon where AI-alone will be prescribing drug amounts, due to the inherent risk and issue of controlled substances. At most, they would be used as a second opinion for the doctor.</a:t>
            </a: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endParaRPr sz="1100">
              <a:latin typeface="Arial"/>
              <a:ea typeface="Arial"/>
              <a:cs typeface="Arial"/>
              <a:sym typeface="Arial"/>
            </a:endParaRPr>
          </a:p>
          <a:p>
            <a:pPr marL="411534" lvl="1" indent="-215291" algn="l" rtl="0">
              <a:lnSpc>
                <a:spcPct val="115000"/>
              </a:lnSpc>
              <a:spcBef>
                <a:spcPts val="0"/>
              </a:spcBef>
              <a:spcAft>
                <a:spcPts val="0"/>
              </a:spcAft>
              <a:buClr>
                <a:srgbClr val="000000"/>
              </a:buClr>
              <a:buSzPts val="1500"/>
              <a:buFont typeface="Cambria"/>
              <a:buChar char="–"/>
            </a:pPr>
            <a:r>
              <a:rPr lang="en-US" sz="1100">
                <a:latin typeface="Arial"/>
                <a:ea typeface="Arial"/>
                <a:cs typeface="Arial"/>
                <a:sym typeface="Arial"/>
              </a:rPr>
              <a:t>Where there is some potential is with AI for diagnostic tools, as there’s been a lot of success there in the past. For example, for pregnancy tests, people used to have to consult a doctor, but now portable tests have become very popular. Most FDA-approved medical devices are diagnostic tools, but none yet are available for the consumer home. (On the right we have an image of an at-home white blood cell monitor for cancer patients, currently pending FDA approval).</a:t>
            </a:r>
            <a:endParaRPr sz="1500">
              <a:solidFill>
                <a:srgbClr val="000000"/>
              </a:solidFill>
              <a:latin typeface="Cambria"/>
              <a:ea typeface="Cambria"/>
              <a:cs typeface="Cambria"/>
              <a:sym typeface="Cambria"/>
            </a:endParaRPr>
          </a:p>
        </p:txBody>
      </p:sp>
      <p:sp>
        <p:nvSpPr>
          <p:cNvPr id="122" name="Google Shape;122;gac90df5acc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086606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c90df5ac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ac90df5acc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Currently, all medical AI software is considered by the FDA as a medical device, and they have a few additional requirements on top of those already expected of medical devices. There’s only 29 FDA-approved AI medical devices to date, but most of these have come from the last two years. There could actually be more, as the FDA doesn’t have a way to search for AI devices, so outside researchers have built their own database for this.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The whole process of FDA approval for these is currently under development as well. Last year the FDA published a proposal for their approval framework, that laid out two key points: 1) the algorithms submitted must be frozen, and shouldn’t be continuously learning based on new user data (in part to stay as deterministic/controlled as possible). 2) Companies must use big data → difficult for startups, also introduces overhead in light of novel threats such as COVID.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en-US" sz="1100">
                <a:latin typeface="Arial"/>
                <a:ea typeface="Arial"/>
                <a:cs typeface="Arial"/>
                <a:sym typeface="Arial"/>
              </a:rPr>
              <a:t>	These regulations are crucial for widespread use, as operating without FDA approval leaves companies vulnerable to malpractice claims. For example, the IBM Watson Cancer Treatment AI was widely used by hospitals for a period of time alongside doctors, but it was found that because of how the AI had been trained, it sometimes made decisions which would have done considerable harm to the patient. This would have been found by FDA vetting methods.</a:t>
            </a:r>
            <a:endParaRPr/>
          </a:p>
        </p:txBody>
      </p:sp>
      <p:sp>
        <p:nvSpPr>
          <p:cNvPr id="134" name="Google Shape;134;gac90df5acc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29496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c90df5a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ac90df5acc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 what happens when one of these medical devices is tied to a lawsuit? We don’t know yet. As most of the technology is so new, and is often used as a consulting opinion to an expert, there haven’t been any cases to date. So what I think is the most likely case for the initial lawsuit is a malpractice suit where there was some disagreement between the care provider and the algorithm, where the care provider had the final say and was wrong. I think without proper precautions, this could potentially lead to a situation where they are not only liable for malpractice, but for disagreeing with the AI, which may lead to professionals practicing more defensively and sticking to what the algorithm says, even when they can’t understand it’s black-box decision. </a:t>
            </a:r>
            <a:endParaRPr sz="1100">
              <a:latin typeface="Arial"/>
              <a:ea typeface="Arial"/>
              <a:cs typeface="Arial"/>
              <a:sym typeface="Arial"/>
            </a:endParaRPr>
          </a:p>
          <a:p>
            <a:pPr marL="0" lvl="0" indent="0" algn="l" rtl="0">
              <a:spcBef>
                <a:spcPts val="0"/>
              </a:spcBef>
              <a:spcAft>
                <a:spcPts val="0"/>
              </a:spcAft>
              <a:buNone/>
            </a:pPr>
            <a:endParaRPr/>
          </a:p>
        </p:txBody>
      </p:sp>
      <p:sp>
        <p:nvSpPr>
          <p:cNvPr id="146" name="Google Shape;146;gac90df5acc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12363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375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193005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Smart cities are cities that use internet of things technology and sensors spread out across the city to collect data that is used to efficiently manage assets, resources, and public services [10]. </a:t>
            </a:r>
          </a:p>
          <a:p>
            <a:r>
              <a:rPr lang="en-US" sz="1600" dirty="0"/>
              <a:t>Smart street lights, traffic management, waste management, weather and air quality monitoring, and natural disaster warning systems are just some of the ways smart cities can improve quality of life, reduce environmental impact, and maintain public safety for citizens [14]. </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2257638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cities are important because more and more people are moving to urban areas. Currently 55% of the world’s population is living in urban areas, however, the UN projects that by the year 2050, this number will reach 68% [1]. The map here on the right shows countries with over 50% urban populations in pink, and countries with over 75% in purple [15]. This influx of people will increase challenges in cities such as traffic congestion, crime, pollution, as well as increased strain on public transit and energy grids [2]. As of 2019, congestion caused 300 billion dollars in damages in the U.S. per year [7]. This number will only increase as cities become more densely populated. Climate change is also a major global concern. Cities contribute to about 70% of the world’s carbon emissions and smart city implementations can improve energy efficiency by 30% within 20 years [7, 3]. </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007886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cities are already here and more are coming whether we like it or not. As of 2017, 66% of U.S. cities were investing in smart city technology [9]. Cities such as Columbus, Dallas, Philadelphia, Pittsburgh, San </a:t>
            </a:r>
            <a:r>
              <a:rPr lang="en-US" dirty="0" err="1"/>
              <a:t>Fransisco</a:t>
            </a:r>
            <a:r>
              <a:rPr lang="en-US" dirty="0"/>
              <a:t>, and many other U.S. cities are already implementing smart city technology despite the fact that no federal legislation has been passed on the matter [2]. Because smart cities are inevitable and there are significant risks involved, I came to the conclusion that federal action needs to be taken to ensure that smart cities are implemented in a way the protects the rights and data of U.S. citizens. </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46610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1631313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smart cities need to be well regulated and implemented with a systematic and collaborative approach is that there are many ethical concerns surrounding the topic. One major concern is privacy. Many human rights organizations see mass surveillance as a threat to freedom and civil liberties, especially in the hands of a corrupt government [5]. It is very difficult to give notice and get consent for data collection when citizens are interacting with a large number of data collection devices on a daily basis [8]. It is also especially challenging to keep the data collected secure as the smart city technologies are composed of many interacting systems run by different corporations and the local government [8]. With so many moving parts any weakness in the system could be detrimental. Stolen data could be used for financial gain, to create civil distress, or to advance political goals [14]. Bias is also likely to be introduced, particularly to policing applications of smart city technology. Predictive modeling using data from an already biased law enforcement system will introduce human bias to policing algorithms [5]. </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456520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Precautionary measures need to be taken to address these concerns. Cities should be transparent with residents about where and when data is being collected [5]. Citizens should be included in the decision-making process as the smart cities are developed and maintained [5]. Data should also be kept anonymous meaning it should not be connected to individual profiles in any way that could be traced back to an individual [8]. All technologies collecting, using or storing data should be well tested and as secure as possible [8]. Furthermore, datasets should be audited to ensure they are free from bias [5] and the use of predictive modeling should be avoided in situations where there is no unbiased data available. </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03413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state level many states have already passed laws regarding internet privacy and data protection. One example of this is Colorado’s House bill 18-1128 which mandates companies to destroy or dispose of data when it is no longer in use. While State legislation is beneficial, to ensure the proper steps are taken to minimize risks in the development of ALL smart cities in the U.S. , it is important for actions to be taken on a federal level. There are several bills that have been written regarding smart cities, however, none of them have passed yet due to disagreements on where funding would come from [2]. I will go through a few of these bills and how they would hopefully improve smart city programs. The Smart Cities and Communities Act of 2019 would invest $220 million per year in smart cities over a 5 year period. This bill is intended to increase cross-city coordination, consolidate smart city elements the federal government has already been working on, and implement interagency oversight and collaboration [2]. The Internet of Things Cybersecurity Improvement Act of 2019 contains a list of requirements for secure connected devices, federal agencies, contractors and vendors [2]. There is also the DIGIT act which regulates consumer protection, privacy, and security [2]. Ultimately, law has already been written addressing many of the concerns regarding smart cities, but it is necessary for these laws to be passed soon for them to have any impact. Many businesses support the idea of having federal legislation on smart cities. In fact, TechRepublic reported that </a:t>
            </a:r>
            <a:r>
              <a:rPr lang="en-US" sz="1800" b="0" i="0" u="none" strike="noStrike" dirty="0">
                <a:solidFill>
                  <a:srgbClr val="000000"/>
                </a:solidFill>
                <a:effectLst/>
                <a:latin typeface="Times New Roman" panose="02020603050405020304" pitchFamily="18" charset="0"/>
              </a:rPr>
              <a:t>90% of businesses favor federal legislation including 62% of public safety technology firms and 50% of communication firms [13]. So while smart cities may pose a risk to our privacy and data security, it is important to understand that there are many benefits to these technologies and the technology is already being implemented across the United States. There may be no stopping smart cities but federal legislation can be a step in the right direction for providing standards and regulations to protect our rights as this technology becomes further integrated into U.S. cities.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978292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a:t>
            </a:r>
          </a:p>
          <a:p>
            <a:r>
              <a:rPr lang="en-US" dirty="0"/>
              <a:t>My name is Jacob van Steyn and I’ll be presenting on how Machine learning creates personalized echo chambers on the internet.</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25808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be looking at a short timeline.</a:t>
            </a:r>
          </a:p>
          <a:p>
            <a:r>
              <a:rPr lang="en-US" dirty="0"/>
              <a:t>The media landscape has changed drastically since it’s inception in the 1600’s with the creation of the printing press. With the invention of the printing press, easy replication allowed common people to have access to books and eventually newspapers.</a:t>
            </a:r>
          </a:p>
          <a:p>
            <a:r>
              <a:rPr lang="en-US" dirty="0"/>
              <a:t>From newspapers came magazines, and then in the 1800’s Radio broadcasting was invented and quickly took over as the main media source.</a:t>
            </a:r>
          </a:p>
          <a:p>
            <a:r>
              <a:rPr lang="en-US" dirty="0"/>
              <a:t>In the 1900’s as technology adoption was increasing, mass media shifted to the Television where it stayed for many years, until the creation of the internet in 1969 which slowly took over.</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330654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where does that leave us today?</a:t>
            </a:r>
            <a:br>
              <a:rPr lang="en-US" dirty="0"/>
            </a:br>
            <a:r>
              <a:rPr lang="en-US" dirty="0"/>
              <a:t>We have unparalleled access to news and information at our fingertips, and a culture that’s heavily invested in social media and online content.</a:t>
            </a:r>
          </a:p>
          <a:p>
            <a:r>
              <a:rPr lang="en-US" dirty="0"/>
              <a:t>Additional sources of media exist in forums, video hosting websites, and instant communication platforms.</a:t>
            </a:r>
          </a:p>
          <a:p>
            <a:r>
              <a:rPr lang="en-US" dirty="0"/>
              <a:t>What’s the common factor in these sources? Nearly every source of media today is tailored to the individual user that is consuming it. When we compare these sources to historically popular media outlets, we can see that previously – media was not individually tailored, and instead focused on having a broad appeal to large numbers of people. What this means is that media presented a wider spectrum of opinions and showed both sides of an argument more often than it does today.</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410818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clicked on a cat video on </a:t>
            </a:r>
            <a:r>
              <a:rPr lang="en-US" dirty="0" err="1"/>
              <a:t>youtube</a:t>
            </a:r>
            <a:r>
              <a:rPr lang="en-US" dirty="0"/>
              <a:t> at 4am, and all of a sudden your home page is filled with videos of cats?</a:t>
            </a:r>
            <a:br>
              <a:rPr lang="en-US" dirty="0"/>
            </a:br>
            <a:r>
              <a:rPr lang="en-US" dirty="0"/>
              <a:t>This is machine learning in action. It suggests content specifically ’for you’ and generates a personalized homepage (or feed) of information for you to consume.</a:t>
            </a:r>
          </a:p>
        </p:txBody>
      </p:sp>
      <p:sp>
        <p:nvSpPr>
          <p:cNvPr id="4" name="Slide Number Placeholder 3"/>
          <p:cNvSpPr>
            <a:spLocks noGrp="1"/>
          </p:cNvSpPr>
          <p:nvPr>
            <p:ph type="sldNum" sz="quarter" idx="5"/>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16870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most people in this class are familiar with machine learning, but here’s a quick overview for those that aren’t.</a:t>
            </a:r>
          </a:p>
          <a:p>
            <a:r>
              <a:rPr lang="en-US" dirty="0"/>
              <a:t>By definition, machine learning allows computers to learn how to perform a task without being explicitly programmed. In our case, the task is identifying which news story or </a:t>
            </a:r>
            <a:r>
              <a:rPr lang="en-US" dirty="0" err="1"/>
              <a:t>youtube</a:t>
            </a:r>
            <a:r>
              <a:rPr lang="en-US" dirty="0"/>
              <a:t> video to suggest to a user. The algorithm uses vast amounts of historical data and other inputs to make a prediction on what you’ll want to see. These inputs can be based on links you’ve visited in the past, what people who are similar to you click on, and much more. Companies spend millions of dollars developing this software to be as accurate as possible with the goal of keeping users engaged.</a:t>
            </a:r>
          </a:p>
          <a:p>
            <a:endParaRPr lang="en-US" dirty="0"/>
          </a:p>
          <a:p>
            <a:endParaRPr lang="en-US" dirty="0"/>
          </a:p>
          <a:p>
            <a:r>
              <a:rPr lang="en-US" dirty="0"/>
              <a:t>This technology has seen rapid adoption into nearly every facet of the internet and is the technology behind curated content. It matches users with content the model thinks they want to see, generating your homepage or feed, suggested people to follow, links to similar news articles and more.</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505893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platforms are the biggest users of machine learning?</a:t>
            </a:r>
            <a:br>
              <a:rPr lang="en-US" dirty="0"/>
            </a:br>
            <a:r>
              <a:rPr lang="en-US" dirty="0"/>
              <a:t>If we take a look at the top social media platforms in 2020, every single one uses machine learning in some form to suggest content. </a:t>
            </a:r>
          </a:p>
          <a:p>
            <a:r>
              <a:rPr lang="en-US" dirty="0"/>
              <a:t>These businesses make more money the more time a user spends on their platform. Therefore they are incentivized to capture your attention through a term called ‘compulsive media’. This simply means that they use curated feeds of content to get users to compulsively click on the next article or video on their site. Looking at the chart on the right gives a good scale to the impact these platforms have on people. Combining the user numbers of social media sites alone gets to over 3 billion daily active users that are affected by the design choices of these websites.</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2175116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with curated content is that it narrows down the range of opinions that are presented to people. Generally, content is suggested based on predicted interests or opinions that users already have. By showing users content a model thinks they will agree with or like, people are only being given positive feedback that reinforces their pre-existing opinions. This creates a positive feedback loop, and creates a rapid divergence from centered viewpoints. Thus extreme ideology becomes normalized and polarization becomes more prevalent. </a:t>
            </a:r>
            <a:br>
              <a:rPr lang="en-US" dirty="0"/>
            </a:br>
            <a:r>
              <a:rPr lang="en-US" dirty="0"/>
              <a:t>While machine learning can create a personal echo chamber – parts of the internet are already designed to be echo chambers. Forums and specific internet communities are a prime example of this, as in their simplest form they are a collection of like-minded individuals. What the introduction of machine learning has done is turn entire platforms into individual forums designed around you.</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86087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Common items for next time: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 am in FL 140 about an hour before and after each class</a:t>
            </a:r>
          </a:p>
          <a:p>
            <a:pPr marL="171450" indent="-171450">
              <a:buFont typeface="Arial" panose="020B0604020202020204" pitchFamily="34" charset="0"/>
              <a:buChar char="•"/>
            </a:pPr>
            <a:r>
              <a:rPr lang="en-US" dirty="0"/>
              <a:t>Estimated breakdown of course time per week:</a:t>
            </a:r>
          </a:p>
          <a:p>
            <a:pPr marL="628650" lvl="1" indent="-171450">
              <a:buFont typeface="Arial" panose="020B0604020202020204" pitchFamily="34" charset="0"/>
              <a:buChar char="•"/>
            </a:pPr>
            <a:r>
              <a:rPr lang="en-US" dirty="0"/>
              <a:t>4 hours class time</a:t>
            </a:r>
          </a:p>
          <a:p>
            <a:pPr marL="628650" lvl="1" indent="-171450">
              <a:buFont typeface="Arial" panose="020B0604020202020204" pitchFamily="34" charset="0"/>
              <a:buChar char="•"/>
            </a:pPr>
            <a:r>
              <a:rPr lang="en-US" dirty="0"/>
              <a:t>4 hours reading (2 chapters ~90 pages @ 2 minutes per page)</a:t>
            </a:r>
          </a:p>
          <a:p>
            <a:pPr marL="628650" lvl="1" indent="-171450">
              <a:buFont typeface="Arial" panose="020B0604020202020204" pitchFamily="34" charset="0"/>
              <a:buChar char="•"/>
            </a:pPr>
            <a:r>
              <a:rPr lang="en-US" dirty="0"/>
              <a:t>8 hours practicing mastery of material (papers, group project, class activity prep)</a:t>
            </a:r>
          </a:p>
          <a:p>
            <a:pPr marL="171450" indent="-171450">
              <a:buFont typeface="Arial" panose="020B0604020202020204" pitchFamily="34" charset="0"/>
              <a:buChar char="•"/>
            </a:pPr>
            <a:r>
              <a:rPr lang="en-US" dirty="0"/>
              <a:t>If you are spending much more than this let me know and we can figure out a more efficient way to spend your time</a:t>
            </a:r>
          </a:p>
        </p:txBody>
      </p:sp>
      <p:sp>
        <p:nvSpPr>
          <p:cNvPr id="4" name="Slide Number Placeholder 3"/>
          <p:cNvSpPr>
            <a:spLocks noGrp="1"/>
          </p:cNvSpPr>
          <p:nvPr>
            <p:ph type="sldNum" sz="quarter" idx="5"/>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367427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concept that these echo chambers cause polarization – how can we prove this is happening? One example can be found by looking at the political spectrum within the US. Our political system is bipartisan and thus demonstrates this phenomenon extremely well. As you can see, we face the largest polarization gap in recent history as of 2017, a divide that’s unlikely to decrease any time soon. From looking at this change over time, we can see that the gap really starts to widen from 2004 to 2011.</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23540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factors that could be contributing to this divide, but from looking at social media adoption over time, we can see a dramatic increase around the same time that the political polarization gap started to become larger. Correlation does not equal causation, but there’s evidence here that the adoption of technology as a whole has changed our society and this is one potential way it’s done so.</a:t>
            </a:r>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3341287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2. Use tracker blocking software and don’t create an account on media websites. This will make it more difficult for algorithms to tailor content to you.</a:t>
            </a:r>
          </a:p>
          <a:p>
            <a:endParaRPr lang="en-US" dirty="0"/>
          </a:p>
          <a:p>
            <a:r>
              <a:rPr lang="en-US" dirty="0"/>
              <a:t>3. Visit unbiased media sources. </a:t>
            </a:r>
            <a:r>
              <a:rPr lang="en-US" u="sng" dirty="0"/>
              <a:t>Top options include: AP, Reuters, NPR, and more</a:t>
            </a:r>
            <a:endParaRPr lang="en-US" dirty="0"/>
          </a:p>
          <a:p>
            <a:endParaRPr lang="en-US" dirty="0"/>
          </a:p>
          <a:p>
            <a:r>
              <a:rPr lang="en-US" dirty="0"/>
              <a:t>4. Increase your consumption of media from the ‘other side’ of an argument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 Allow users to select level of bias towards content the algorithm thinks they’ll like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are just some suggestions for possible solutions, ultimately this is a problem more people need to engage with to push the large tech companies to make a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 any questions?</a:t>
            </a: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370828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3140825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11/20/20</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39</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11/20/20</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40</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11/20/20</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41</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11/20/20</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42</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11/20/20</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43</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 Errors, Failures, Risks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11/20/20</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44</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11/20/20</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45</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Flexible, 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11/20/20</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46</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alternative if guest speaker not coming or late</a:t>
            </a:r>
          </a:p>
          <a:p>
            <a:r>
              <a:rPr lang="en-US" b="1" baseline="0" dirty="0">
                <a:latin typeface="Arial" pitchFamily="-109" charset="0"/>
                <a:ea typeface="ＭＳ Ｐゴシック" pitchFamily="-109" charset="-128"/>
                <a:cs typeface="ＭＳ Ｐゴシック" pitchFamily="-109" charset="-128"/>
              </a:rPr>
              <a:t>Why Electronic Voting is a BAD Idea - Computerphile</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TODO: 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Hey everyone, I’m going to be discussing the current state of AI in healthcare, and how its recent growth may lead to interesting scenarios of ambiguous liability. </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5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arxiv.org/search/cs?searchtype=author&amp;query=Liu%2C+F" TargetMode="External"/><Relationship Id="rId3" Type="http://schemas.openxmlformats.org/officeDocument/2006/relationships/hyperlink" Target="https://www.forbes.com/sites/insights-intelai/2019/02/11/ai-and-healthcare-a-giant-opportunity/?sh=6fe000fc4c68" TargetMode="External"/><Relationship Id="rId7" Type="http://schemas.openxmlformats.org/officeDocument/2006/relationships/hyperlink" Target="https://arxiv.org/search/cs?searchtype=author&amp;query=Liu%2C+B"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arxiv.org/search/cs?searchtype=author&amp;query=Ha%2C+Q" TargetMode="External"/><Relationship Id="rId5" Type="http://schemas.openxmlformats.org/officeDocument/2006/relationships/hyperlink" Target="https://doi.org/10.1155/2015/560108" TargetMode="External"/><Relationship Id="rId4" Type="http://schemas.openxmlformats.org/officeDocument/2006/relationships/hyperlink" Target="https://www.axial.net/forum/ai-and-ml-are-boosting-the-healthcare-startup-scene/" TargetMode="External"/><Relationship Id="rId9" Type="http://schemas.openxmlformats.org/officeDocument/2006/relationships/hyperlink" Target="https://www.mddionline.com/regulatory-quality/new-developments-fda-regulation-ai"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techrepublic.com/article/smart-cities-the-smart-persons-guid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www.pewresearch.org/politics/interactives/political-polarization-1994-2017/" TargetMode="External"/><Relationship Id="rId3" Type="http://schemas.openxmlformats.org/officeDocument/2006/relationships/hyperlink" Target="https://www.history.com/.image/t_share/MTY2NTE2OTU2MzQ0NjI0MzUx/961d16d5-5443-409c-ac14-23c67cb6592f.jpg" TargetMode="External"/><Relationship Id="rId7" Type="http://schemas.openxmlformats.org/officeDocument/2006/relationships/hyperlink" Target="https://www.youtube.com/watch?v=GpWQHFzrEqc"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revive.digital/wp-content/uploads/2020/06/social-media-graph-Worldwide-2020-1024x576.png" TargetMode="External"/><Relationship Id="rId5" Type="http://schemas.openxmlformats.org/officeDocument/2006/relationships/hyperlink" Target="http://static2.clutch.co/s3fs-public/ai-timeline-final_0.png" TargetMode="External"/><Relationship Id="rId10" Type="http://schemas.openxmlformats.org/officeDocument/2006/relationships/hyperlink" Target="https://www.adfontesmedia.com/wp-content/uploads/2020/06/Media-Bias-Chart-6.0_Low_Res_Licensed.jpg" TargetMode="External"/><Relationship Id="rId4" Type="http://schemas.openxmlformats.org/officeDocument/2006/relationships/hyperlink" Target="http://media.gettyimages.com/photos/picture-taken-on-october-1-2019-in-lille-shows-the-logos-of-mobile-picture-id1172921208" TargetMode="External"/><Relationship Id="rId9" Type="http://schemas.openxmlformats.org/officeDocument/2006/relationships/hyperlink" Target="https://www.ourworldindata.org/rise-of-social-media"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pbfcomics.com/19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w3_0x6oaDmI" TargetMode="External"/><Relationship Id="rId4" Type="http://schemas.openxmlformats.org/officeDocument/2006/relationships/hyperlink" Target="https://xkcd.com/20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x8f4x6C_K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9</a:t>
            </a:r>
            <a:br>
              <a:rPr lang="en-US" dirty="0"/>
            </a:br>
            <a:r>
              <a:rPr lang="en-US" dirty="0"/>
              <a:t>Errors Failures Risks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Prepare for Debate</a:t>
            </a:r>
          </a:p>
          <a:p>
            <a:pPr lvl="1"/>
            <a:r>
              <a:rPr lang="en-US" dirty="0"/>
              <a:t>From Chapter 9 In-class Exercises # 24.</a:t>
            </a:r>
          </a:p>
          <a:p>
            <a:pPr lvl="1"/>
            <a:r>
              <a:rPr lang="en-US" dirty="0"/>
              <a:t>Should the company produce the game?</a:t>
            </a:r>
          </a:p>
          <a:p>
            <a:pPr lvl="1"/>
            <a:r>
              <a:rPr lang="en-US" dirty="0"/>
              <a:t>Use the SWE Code Of Ethics as the basis for your argument.</a:t>
            </a:r>
          </a:p>
          <a:p>
            <a:pPr lvl="1"/>
            <a:r>
              <a:rPr lang="en-US" dirty="0"/>
              <a:t>Use other sources for supporting data</a:t>
            </a:r>
          </a:p>
          <a:p>
            <a:r>
              <a:rPr lang="en-US" dirty="0"/>
              <a:t>Optional 1 paper on topic, lowest paper grade will be dropped</a:t>
            </a:r>
          </a:p>
        </p:txBody>
      </p:sp>
      <p:sp>
        <p:nvSpPr>
          <p:cNvPr id="5" name="Slide Number Placeholder 4"/>
          <p:cNvSpPr>
            <a:spLocks noGrp="1"/>
          </p:cNvSpPr>
          <p:nvPr>
            <p:ph type="sldNum" sz="quarter" idx="12"/>
          </p:nvPr>
        </p:nvSpPr>
        <p:spPr/>
        <p:txBody>
          <a:bodyPr/>
          <a:lstStyle/>
          <a:p>
            <a:fld id="{A2A17EAB-8B51-5C40-8776-6683E51FA7A0}" type="slidenum">
              <a:rPr lang="en-US" smtClean="0"/>
              <a:t>10</a:t>
            </a:fld>
            <a:endParaRPr lang="en-US"/>
          </a:p>
        </p:txBody>
      </p:sp>
      <p:sp>
        <p:nvSpPr>
          <p:cNvPr id="4" name="Footer Placeholder 3">
            <a:extLst>
              <a:ext uri="{FF2B5EF4-FFF2-40B4-BE49-F238E27FC236}">
                <a16:creationId xmlns:a16="http://schemas.microsoft.com/office/drawing/2014/main" id="{AAB32764-3208-D644-8113-0DB9FF16263E}"/>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79401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I’m Suing My AI Doctor</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Connor Mclaughlin</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29048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Overview of Machine Learning in Healthcare</a:t>
            </a:r>
            <a:endParaRPr/>
          </a:p>
        </p:txBody>
      </p:sp>
      <p:sp>
        <p:nvSpPr>
          <p:cNvPr id="101" name="Google Shape;10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A fast-growing industry</a:t>
            </a:r>
            <a:endParaRPr/>
          </a:p>
          <a:p>
            <a:pPr marL="411534" lvl="1" indent="-205766" algn="l" rtl="0">
              <a:lnSpc>
                <a:spcPct val="90000"/>
              </a:lnSpc>
              <a:spcBef>
                <a:spcPts val="0"/>
              </a:spcBef>
              <a:spcAft>
                <a:spcPts val="0"/>
              </a:spcAft>
              <a:buSzPts val="1350"/>
              <a:buChar char="–"/>
            </a:pPr>
            <a:r>
              <a:rPr lang="en-US"/>
              <a:t>Startups raised $4B in 2019, projected to reach over $6.5B by 2021 [1] [2]</a:t>
            </a:r>
            <a:endParaRPr/>
          </a:p>
          <a:p>
            <a:pPr marL="205766" lvl="0" indent="-205766" algn="l" rtl="0">
              <a:lnSpc>
                <a:spcPct val="90000"/>
              </a:lnSpc>
              <a:spcBef>
                <a:spcPts val="1200"/>
              </a:spcBef>
              <a:spcAft>
                <a:spcPts val="0"/>
              </a:spcAft>
              <a:buSzPts val="1620"/>
              <a:buChar char="•"/>
            </a:pPr>
            <a:r>
              <a:rPr lang="en-US"/>
              <a:t>New Surge in Research</a:t>
            </a:r>
            <a:endParaRPr/>
          </a:p>
          <a:p>
            <a:pPr marL="411534" lvl="1" indent="-205766" algn="l" rtl="0">
              <a:lnSpc>
                <a:spcPct val="90000"/>
              </a:lnSpc>
              <a:spcBef>
                <a:spcPts val="1200"/>
              </a:spcBef>
              <a:spcAft>
                <a:spcPts val="0"/>
              </a:spcAft>
              <a:buSzPts val="1350"/>
              <a:buChar char="–"/>
            </a:pPr>
            <a:r>
              <a:rPr lang="en-US"/>
              <a:t>Number of papers covering AI in medicine/healthcare rose from 600 to 12500 in past 10 years [3]</a:t>
            </a:r>
            <a:endParaRPr/>
          </a:p>
          <a:p>
            <a:pPr marL="205766" lvl="0" indent="-205766" algn="l" rtl="0">
              <a:lnSpc>
                <a:spcPct val="90000"/>
              </a:lnSpc>
              <a:spcBef>
                <a:spcPts val="1200"/>
              </a:spcBef>
              <a:spcAft>
                <a:spcPts val="0"/>
              </a:spcAft>
              <a:buSzPts val="1620"/>
              <a:buChar char="•"/>
            </a:pPr>
            <a:r>
              <a:rPr lang="en-US"/>
              <a:t>Wide Variety of Applications</a:t>
            </a:r>
            <a:endParaRPr/>
          </a:p>
        </p:txBody>
      </p:sp>
      <p:sp>
        <p:nvSpPr>
          <p:cNvPr id="102" name="Google Shape;102;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03" name="Google Shape;103;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04" name="Google Shape;104;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Mclaughin</a:t>
            </a:r>
            <a:endParaRPr/>
          </a:p>
        </p:txBody>
      </p:sp>
      <p:sp>
        <p:nvSpPr>
          <p:cNvPr id="105" name="Google Shape;105;p2"/>
          <p:cNvSpPr txBox="1"/>
          <p:nvPr/>
        </p:nvSpPr>
        <p:spPr>
          <a:xfrm>
            <a:off x="0" y="4726877"/>
            <a:ext cx="914400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Image from DataRoot Labs</a:t>
            </a:r>
            <a:endParaRPr/>
          </a:p>
        </p:txBody>
      </p:sp>
      <p:pic>
        <p:nvPicPr>
          <p:cNvPr id="106" name="Google Shape;106;p2"/>
          <p:cNvPicPr preferRelativeResize="0"/>
          <p:nvPr/>
        </p:nvPicPr>
        <p:blipFill>
          <a:blip r:embed="rId3">
            <a:alphaModFix/>
          </a:blip>
          <a:stretch>
            <a:fillRect/>
          </a:stretch>
        </p:blipFill>
        <p:spPr>
          <a:xfrm>
            <a:off x="4313700" y="1617775"/>
            <a:ext cx="4663601" cy="2889525"/>
          </a:xfrm>
          <a:prstGeom prst="rect">
            <a:avLst/>
          </a:prstGeom>
          <a:noFill/>
          <a:ln>
            <a:noFill/>
          </a:ln>
        </p:spPr>
      </p:pic>
    </p:spTree>
    <p:extLst>
      <p:ext uri="{BB962C8B-B14F-4D97-AF65-F5344CB8AC3E}">
        <p14:creationId xmlns:p14="http://schemas.microsoft.com/office/powerpoint/2010/main" val="379694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ac90df5acc_0_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Efficacy of New Methods</a:t>
            </a:r>
            <a:endParaRPr/>
          </a:p>
        </p:txBody>
      </p:sp>
      <p:sp>
        <p:nvSpPr>
          <p:cNvPr id="113" name="Google Shape;113;gac90df5acc_0_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Powerful “black-box” models</a:t>
            </a:r>
            <a:endParaRPr/>
          </a:p>
          <a:p>
            <a:pPr marL="411534" lvl="1" indent="-205766" algn="l" rtl="0">
              <a:lnSpc>
                <a:spcPct val="90000"/>
              </a:lnSpc>
              <a:spcBef>
                <a:spcPts val="0"/>
              </a:spcBef>
              <a:spcAft>
                <a:spcPts val="0"/>
              </a:spcAft>
              <a:buSzPts val="1350"/>
              <a:buChar char="–"/>
            </a:pPr>
            <a:r>
              <a:rPr lang="en-US"/>
              <a:t>Moving away from need for medical expertise, but limited accountability</a:t>
            </a:r>
            <a:endParaRPr/>
          </a:p>
          <a:p>
            <a:pPr marL="205766" lvl="0" indent="-205766" algn="l" rtl="0">
              <a:lnSpc>
                <a:spcPct val="90000"/>
              </a:lnSpc>
              <a:spcBef>
                <a:spcPts val="1200"/>
              </a:spcBef>
              <a:spcAft>
                <a:spcPts val="0"/>
              </a:spcAft>
              <a:buSzPts val="1620"/>
              <a:buChar char="•"/>
            </a:pPr>
            <a:r>
              <a:rPr lang="en-US"/>
              <a:t>Dosage Estimation</a:t>
            </a:r>
            <a:endParaRPr/>
          </a:p>
          <a:p>
            <a:pPr marL="411534" lvl="1" indent="-205766" algn="l" rtl="0">
              <a:lnSpc>
                <a:spcPct val="90000"/>
              </a:lnSpc>
              <a:spcBef>
                <a:spcPts val="1200"/>
              </a:spcBef>
              <a:spcAft>
                <a:spcPts val="0"/>
              </a:spcAft>
              <a:buSzPts val="1350"/>
              <a:buChar char="–"/>
            </a:pPr>
            <a:r>
              <a:rPr lang="en-US"/>
              <a:t>ML methods for blood thinner dosage up to 20% more accurate than traditional methods [4]</a:t>
            </a:r>
            <a:endParaRPr/>
          </a:p>
          <a:p>
            <a:pPr marL="205766" lvl="0" indent="-205766" algn="l" rtl="0">
              <a:lnSpc>
                <a:spcPct val="90000"/>
              </a:lnSpc>
              <a:spcBef>
                <a:spcPts val="1200"/>
              </a:spcBef>
              <a:spcAft>
                <a:spcPts val="0"/>
              </a:spcAft>
              <a:buSzPts val="1620"/>
              <a:buChar char="•"/>
            </a:pPr>
            <a:r>
              <a:rPr lang="en-US"/>
              <a:t>Cancer Diagnosis (Melanoma)</a:t>
            </a:r>
            <a:endParaRPr/>
          </a:p>
          <a:p>
            <a:pPr marL="411534" lvl="1" indent="-205766" algn="l" rtl="0">
              <a:lnSpc>
                <a:spcPct val="90000"/>
              </a:lnSpc>
              <a:spcBef>
                <a:spcPts val="1200"/>
              </a:spcBef>
              <a:spcAft>
                <a:spcPts val="0"/>
              </a:spcAft>
              <a:buSzPts val="1350"/>
              <a:buChar char="–"/>
            </a:pPr>
            <a:r>
              <a:rPr lang="en-US"/>
              <a:t>2019 NVIDIA model &gt; field experts [5] </a:t>
            </a:r>
            <a:endParaRPr/>
          </a:p>
          <a:p>
            <a:pPr marL="411534" lvl="1" indent="-205766" algn="l" rtl="0">
              <a:lnSpc>
                <a:spcPct val="90000"/>
              </a:lnSpc>
              <a:spcBef>
                <a:spcPts val="1200"/>
              </a:spcBef>
              <a:spcAft>
                <a:spcPts val="0"/>
              </a:spcAft>
              <a:buSzPts val="1350"/>
              <a:buChar char="–"/>
            </a:pPr>
            <a:r>
              <a:rPr lang="en-US"/>
              <a:t>In-home application: SkinVision</a:t>
            </a:r>
            <a:endParaRPr/>
          </a:p>
        </p:txBody>
      </p:sp>
      <p:sp>
        <p:nvSpPr>
          <p:cNvPr id="114" name="Google Shape;114;gac90df5acc_0_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15" name="Google Shape;115;gac90df5acc_0_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16" name="Google Shape;116;gac90df5acc_0_1"/>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Mclaughin</a:t>
            </a:r>
            <a:endParaRPr/>
          </a:p>
        </p:txBody>
      </p:sp>
      <p:sp>
        <p:nvSpPr>
          <p:cNvPr id="117" name="Google Shape;117;gac90df5acc_0_1"/>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Image from MC AI</a:t>
            </a:r>
            <a:endParaRPr/>
          </a:p>
        </p:txBody>
      </p:sp>
      <p:pic>
        <p:nvPicPr>
          <p:cNvPr id="118" name="Google Shape;118;gac90df5acc_0_1"/>
          <p:cNvPicPr preferRelativeResize="0"/>
          <p:nvPr/>
        </p:nvPicPr>
        <p:blipFill>
          <a:blip r:embed="rId3">
            <a:alphaModFix/>
          </a:blip>
          <a:stretch>
            <a:fillRect/>
          </a:stretch>
        </p:blipFill>
        <p:spPr>
          <a:xfrm>
            <a:off x="4507200" y="1703000"/>
            <a:ext cx="4419600" cy="2483815"/>
          </a:xfrm>
          <a:prstGeom prst="rect">
            <a:avLst/>
          </a:prstGeom>
          <a:noFill/>
          <a:ln>
            <a:noFill/>
          </a:ln>
        </p:spPr>
      </p:pic>
    </p:spTree>
    <p:extLst>
      <p:ext uri="{BB962C8B-B14F-4D97-AF65-F5344CB8AC3E}">
        <p14:creationId xmlns:p14="http://schemas.microsoft.com/office/powerpoint/2010/main" val="274042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ac90df5acc_0_1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Realistic Usage of Black Box Models</a:t>
            </a:r>
            <a:endParaRPr/>
          </a:p>
        </p:txBody>
      </p:sp>
      <p:sp>
        <p:nvSpPr>
          <p:cNvPr id="125" name="Google Shape;125;gac90df5acc_0_1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Another tool in the medical toolbox</a:t>
            </a:r>
            <a:endParaRPr/>
          </a:p>
          <a:p>
            <a:pPr marL="411534" lvl="1" indent="-205766" algn="l" rtl="0">
              <a:lnSpc>
                <a:spcPct val="90000"/>
              </a:lnSpc>
              <a:spcBef>
                <a:spcPts val="0"/>
              </a:spcBef>
              <a:spcAft>
                <a:spcPts val="0"/>
              </a:spcAft>
              <a:buSzPts val="1350"/>
              <a:buChar char="–"/>
            </a:pPr>
            <a:r>
              <a:rPr lang="en-US"/>
              <a:t>Introduces work for physicians → slow adoption into hospitals [6]</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Dosage</a:t>
            </a:r>
            <a:endParaRPr/>
          </a:p>
          <a:p>
            <a:pPr marL="411534" lvl="1" indent="-205766" algn="l" rtl="0">
              <a:lnSpc>
                <a:spcPct val="90000"/>
              </a:lnSpc>
              <a:spcBef>
                <a:spcPts val="0"/>
              </a:spcBef>
              <a:spcAft>
                <a:spcPts val="0"/>
              </a:spcAft>
              <a:buSzPts val="1350"/>
              <a:buChar char="–"/>
            </a:pPr>
            <a:r>
              <a:rPr lang="en-US"/>
              <a:t>Inherent risk &amp; controlled substances</a:t>
            </a:r>
            <a:endParaRPr/>
          </a:p>
          <a:p>
            <a:pPr marL="411534" lvl="1" indent="-205766" algn="l" rtl="0">
              <a:lnSpc>
                <a:spcPct val="90000"/>
              </a:lnSpc>
              <a:spcBef>
                <a:spcPts val="0"/>
              </a:spcBef>
              <a:spcAft>
                <a:spcPts val="0"/>
              </a:spcAft>
              <a:buSzPts val="1350"/>
              <a:buChar char="–"/>
            </a:pPr>
            <a:r>
              <a:rPr lang="en-US"/>
              <a:t>A second opinion at most</a:t>
            </a:r>
            <a:endParaRPr/>
          </a:p>
          <a:p>
            <a:pPr marL="0"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Diagnostic Tools</a:t>
            </a:r>
            <a:endParaRPr/>
          </a:p>
          <a:p>
            <a:pPr marL="411534" lvl="1" indent="-205766" algn="l" rtl="0">
              <a:lnSpc>
                <a:spcPct val="90000"/>
              </a:lnSpc>
              <a:spcBef>
                <a:spcPts val="0"/>
              </a:spcBef>
              <a:spcAft>
                <a:spcPts val="0"/>
              </a:spcAft>
              <a:buSzPts val="1350"/>
              <a:buChar char="–"/>
            </a:pPr>
            <a:r>
              <a:rPr lang="en-US"/>
              <a:t>At-home testing has been popularized due to convenience and privacy</a:t>
            </a:r>
            <a:endParaRPr/>
          </a:p>
          <a:p>
            <a:pPr marL="411534" lvl="1" indent="-205766" algn="l" rtl="0">
              <a:lnSpc>
                <a:spcPct val="90000"/>
              </a:lnSpc>
              <a:spcBef>
                <a:spcPts val="0"/>
              </a:spcBef>
              <a:spcAft>
                <a:spcPts val="0"/>
              </a:spcAft>
              <a:buSzPts val="1350"/>
              <a:buChar char="–"/>
            </a:pPr>
            <a:r>
              <a:rPr lang="en-US"/>
              <a:t>Most (~80%) of FDA-approved devices are for this purpose [7]</a:t>
            </a:r>
            <a:endParaRPr/>
          </a:p>
        </p:txBody>
      </p:sp>
      <p:sp>
        <p:nvSpPr>
          <p:cNvPr id="126" name="Google Shape;126;gac90df5acc_0_12"/>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27" name="Google Shape;127;gac90df5acc_0_12"/>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28" name="Google Shape;128;gac90df5acc_0_12"/>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Mclaughin</a:t>
            </a:r>
            <a:endParaRPr/>
          </a:p>
        </p:txBody>
      </p:sp>
      <p:sp>
        <p:nvSpPr>
          <p:cNvPr id="129" name="Google Shape;129;gac90df5acc_0_12"/>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Image from Leuko</a:t>
            </a:r>
            <a:endParaRPr/>
          </a:p>
        </p:txBody>
      </p:sp>
      <p:pic>
        <p:nvPicPr>
          <p:cNvPr id="130" name="Google Shape;130;gac90df5acc_0_12"/>
          <p:cNvPicPr preferRelativeResize="0"/>
          <p:nvPr/>
        </p:nvPicPr>
        <p:blipFill>
          <a:blip r:embed="rId3">
            <a:alphaModFix/>
          </a:blip>
          <a:stretch>
            <a:fillRect/>
          </a:stretch>
        </p:blipFill>
        <p:spPr>
          <a:xfrm>
            <a:off x="4572000" y="1428750"/>
            <a:ext cx="4419599" cy="2972914"/>
          </a:xfrm>
          <a:prstGeom prst="rect">
            <a:avLst/>
          </a:prstGeom>
          <a:noFill/>
          <a:ln>
            <a:noFill/>
          </a:ln>
        </p:spPr>
      </p:pic>
    </p:spTree>
    <p:extLst>
      <p:ext uri="{BB962C8B-B14F-4D97-AF65-F5344CB8AC3E}">
        <p14:creationId xmlns:p14="http://schemas.microsoft.com/office/powerpoint/2010/main" val="3140300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ac90df5acc_0_2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Current State of Regulation</a:t>
            </a:r>
            <a:endParaRPr/>
          </a:p>
        </p:txBody>
      </p:sp>
      <p:sp>
        <p:nvSpPr>
          <p:cNvPr id="137" name="Google Shape;137;gac90df5acc_0_23"/>
          <p:cNvSpPr txBox="1">
            <a:spLocks noGrp="1"/>
          </p:cNvSpPr>
          <p:nvPr>
            <p:ph type="body" idx="1"/>
          </p:nvPr>
        </p:nvSpPr>
        <p:spPr>
          <a:xfrm>
            <a:off x="685800" y="1352550"/>
            <a:ext cx="49113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AI Software Considered as a Medical Device</a:t>
            </a:r>
            <a:endParaRPr/>
          </a:p>
          <a:p>
            <a:pPr marL="205766" lvl="0" indent="-205766" algn="l" rtl="0">
              <a:lnSpc>
                <a:spcPct val="90000"/>
              </a:lnSpc>
              <a:spcBef>
                <a:spcPts val="0"/>
              </a:spcBef>
              <a:spcAft>
                <a:spcPts val="0"/>
              </a:spcAft>
              <a:buSzPts val="1620"/>
              <a:buChar char="•"/>
            </a:pPr>
            <a:r>
              <a:rPr lang="en-US"/>
              <a:t>Currently only 29 FDA-approved AI medical devices [7]</a:t>
            </a:r>
            <a:endParaRPr/>
          </a:p>
          <a:p>
            <a:pPr marL="411534" lvl="1" indent="-205766" algn="l" rtl="0">
              <a:lnSpc>
                <a:spcPct val="90000"/>
              </a:lnSpc>
              <a:spcBef>
                <a:spcPts val="0"/>
              </a:spcBef>
              <a:spcAft>
                <a:spcPts val="0"/>
              </a:spcAft>
              <a:buSzPts val="1350"/>
              <a:buChar char="–"/>
            </a:pPr>
            <a:r>
              <a:rPr lang="en-US"/>
              <a:t>22 within the last two years</a:t>
            </a:r>
            <a:endParaRPr/>
          </a:p>
          <a:p>
            <a:pPr marL="411534" lvl="1" indent="-205766" algn="l" rtl="0">
              <a:lnSpc>
                <a:spcPct val="90000"/>
              </a:lnSpc>
              <a:spcBef>
                <a:spcPts val="0"/>
              </a:spcBef>
              <a:spcAft>
                <a:spcPts val="0"/>
              </a:spcAft>
              <a:buSzPts val="1350"/>
              <a:buChar char="–"/>
            </a:pPr>
            <a:r>
              <a:rPr lang="en-US"/>
              <a:t>Many more “lower-risk” devices have been granted FDA-clearance → e.g. more research-facing tools</a:t>
            </a:r>
            <a:endParaRPr/>
          </a:p>
          <a:p>
            <a:pPr marL="205766" lvl="0" indent="-205766" algn="l" rtl="0">
              <a:lnSpc>
                <a:spcPct val="90000"/>
              </a:lnSpc>
              <a:spcBef>
                <a:spcPts val="0"/>
              </a:spcBef>
              <a:spcAft>
                <a:spcPts val="0"/>
              </a:spcAft>
              <a:buSzPts val="1620"/>
              <a:buChar char="•"/>
            </a:pPr>
            <a:r>
              <a:rPr lang="en-US"/>
              <a:t>Framework for processing is a work in progress [8] </a:t>
            </a:r>
            <a:endParaRPr/>
          </a:p>
          <a:p>
            <a:pPr marL="411534" lvl="1" indent="-205766" algn="l" rtl="0">
              <a:lnSpc>
                <a:spcPct val="90000"/>
              </a:lnSpc>
              <a:spcBef>
                <a:spcPts val="0"/>
              </a:spcBef>
              <a:spcAft>
                <a:spcPts val="0"/>
              </a:spcAft>
              <a:buSzPts val="1350"/>
              <a:buChar char="–"/>
            </a:pPr>
            <a:r>
              <a:rPr lang="en-US"/>
              <a:t>1) Algorithms must be “locked”; no continuous learning → however recent changes proposed </a:t>
            </a:r>
            <a:endParaRPr/>
          </a:p>
          <a:p>
            <a:pPr marL="411534" lvl="1" indent="-205766" algn="l" rtl="0">
              <a:lnSpc>
                <a:spcPct val="90000"/>
              </a:lnSpc>
              <a:spcBef>
                <a:spcPts val="0"/>
              </a:spcBef>
              <a:spcAft>
                <a:spcPts val="0"/>
              </a:spcAft>
              <a:buSzPts val="1350"/>
              <a:buChar char="–"/>
            </a:pPr>
            <a:r>
              <a:rPr lang="en-US"/>
              <a:t>2) Requires use of big data</a:t>
            </a:r>
            <a:endParaRPr/>
          </a:p>
          <a:p>
            <a:pPr marL="205766" lvl="0" indent="-205766" algn="l" rtl="0">
              <a:lnSpc>
                <a:spcPct val="90000"/>
              </a:lnSpc>
              <a:spcBef>
                <a:spcPts val="0"/>
              </a:spcBef>
              <a:spcAft>
                <a:spcPts val="0"/>
              </a:spcAft>
              <a:buSzPts val="1620"/>
              <a:buChar char="•"/>
            </a:pPr>
            <a:r>
              <a:rPr lang="en-US"/>
              <a:t>Usage without approval would leave hospitals vulnerable to malpractice claims</a:t>
            </a:r>
            <a:endParaRPr/>
          </a:p>
          <a:p>
            <a:pPr marL="411534" lvl="1" indent="-205766" algn="l" rtl="0">
              <a:lnSpc>
                <a:spcPct val="90000"/>
              </a:lnSpc>
              <a:spcBef>
                <a:spcPts val="0"/>
              </a:spcBef>
              <a:spcAft>
                <a:spcPts val="0"/>
              </a:spcAft>
              <a:buSzPts val="1350"/>
              <a:buChar char="–"/>
            </a:pPr>
            <a:r>
              <a:rPr lang="en-US"/>
              <a:t>Example: IBM Watson Cancer Treatment Failures[9]</a:t>
            </a:r>
            <a:endParaRPr/>
          </a:p>
        </p:txBody>
      </p:sp>
      <p:sp>
        <p:nvSpPr>
          <p:cNvPr id="138" name="Google Shape;138;gac90df5acc_0_2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39" name="Google Shape;139;gac90df5acc_0_2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40" name="Google Shape;140;gac90df5acc_0_23"/>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Mclaughin</a:t>
            </a:r>
            <a:endParaRPr/>
          </a:p>
        </p:txBody>
      </p:sp>
      <p:sp>
        <p:nvSpPr>
          <p:cNvPr id="141" name="Google Shape;141;gac90df5acc_0_23"/>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Image from Apple</a:t>
            </a:r>
            <a:endParaRPr/>
          </a:p>
        </p:txBody>
      </p:sp>
      <p:pic>
        <p:nvPicPr>
          <p:cNvPr id="142" name="Google Shape;142;gac90df5acc_0_23"/>
          <p:cNvPicPr preferRelativeResize="0"/>
          <p:nvPr/>
        </p:nvPicPr>
        <p:blipFill>
          <a:blip r:embed="rId3">
            <a:alphaModFix/>
          </a:blip>
          <a:stretch>
            <a:fillRect/>
          </a:stretch>
        </p:blipFill>
        <p:spPr>
          <a:xfrm>
            <a:off x="6094432" y="851750"/>
            <a:ext cx="2236993" cy="3853600"/>
          </a:xfrm>
          <a:prstGeom prst="rect">
            <a:avLst/>
          </a:prstGeom>
          <a:noFill/>
          <a:ln>
            <a:noFill/>
          </a:ln>
        </p:spPr>
      </p:pic>
    </p:spTree>
    <p:extLst>
      <p:ext uri="{BB962C8B-B14F-4D97-AF65-F5344CB8AC3E}">
        <p14:creationId xmlns:p14="http://schemas.microsoft.com/office/powerpoint/2010/main" val="1653665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ac90df5acc_0_3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Liability and Malpractice of Algorithms</a:t>
            </a:r>
            <a:endParaRPr/>
          </a:p>
        </p:txBody>
      </p:sp>
      <p:sp>
        <p:nvSpPr>
          <p:cNvPr id="149" name="Google Shape;149;gac90df5acc_0_34"/>
          <p:cNvSpPr txBox="1">
            <a:spLocks noGrp="1"/>
          </p:cNvSpPr>
          <p:nvPr>
            <p:ph type="body" idx="1"/>
          </p:nvPr>
        </p:nvSpPr>
        <p:spPr>
          <a:xfrm>
            <a:off x="685800" y="1352550"/>
            <a:ext cx="57294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There are currently no precedents for how to handle liability considering AI in medicine </a:t>
            </a:r>
            <a:endParaRPr/>
          </a:p>
          <a:p>
            <a:pPr marL="0"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What should happen in cases of malpractice and disagreement with AI diagnosis?</a:t>
            </a:r>
            <a:endParaRPr/>
          </a:p>
          <a:p>
            <a:pPr marL="411534" lvl="1" indent="-205766" algn="l" rtl="0">
              <a:lnSpc>
                <a:spcPct val="90000"/>
              </a:lnSpc>
              <a:spcBef>
                <a:spcPts val="0"/>
              </a:spcBef>
              <a:spcAft>
                <a:spcPts val="0"/>
              </a:spcAft>
              <a:buSzPts val="1350"/>
              <a:buChar char="–"/>
            </a:pPr>
            <a:r>
              <a:rPr lang="en-US"/>
              <a:t>E.g. radiologist dismisses patient scan flagged by algorithm</a:t>
            </a:r>
            <a:endParaRPr/>
          </a:p>
          <a:p>
            <a:pPr marL="411534" lvl="1" indent="-205766" algn="l" rtl="0">
              <a:lnSpc>
                <a:spcPct val="90000"/>
              </a:lnSpc>
              <a:spcBef>
                <a:spcPts val="0"/>
              </a:spcBef>
              <a:spcAft>
                <a:spcPts val="0"/>
              </a:spcAft>
              <a:buSzPts val="1350"/>
              <a:buChar char="–"/>
            </a:pPr>
            <a:r>
              <a:rPr lang="en-US"/>
              <a:t>How would a precedent of having to agree with an AI affect healthcare? Will we trust AI models purely based on numbers?</a:t>
            </a:r>
            <a:endParaRPr/>
          </a:p>
        </p:txBody>
      </p:sp>
      <p:sp>
        <p:nvSpPr>
          <p:cNvPr id="150" name="Google Shape;150;gac90df5acc_0_3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51" name="Google Shape;151;gac90df5acc_0_3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152" name="Google Shape;152;gac90df5acc_0_34"/>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Mclaughin</a:t>
            </a:r>
            <a:endParaRPr/>
          </a:p>
        </p:txBody>
      </p:sp>
      <p:sp>
        <p:nvSpPr>
          <p:cNvPr id="153" name="Google Shape;153;gac90df5acc_0_34"/>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a:p>
        </p:txBody>
      </p:sp>
    </p:spTree>
    <p:extLst>
      <p:ext uri="{BB962C8B-B14F-4D97-AF65-F5344CB8AC3E}">
        <p14:creationId xmlns:p14="http://schemas.microsoft.com/office/powerpoint/2010/main" val="2620711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59" name="Google Shape;159;p3"/>
          <p:cNvSpPr txBox="1">
            <a:spLocks noGrp="1"/>
          </p:cNvSpPr>
          <p:nvPr>
            <p:ph type="body" idx="1"/>
          </p:nvPr>
        </p:nvSpPr>
        <p:spPr>
          <a:xfrm>
            <a:off x="685800" y="1128278"/>
            <a:ext cx="7772400" cy="374537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890"/>
              <a:buNone/>
            </a:pPr>
            <a:r>
              <a:rPr lang="en-US" sz="1000" dirty="0">
                <a:solidFill>
                  <a:srgbClr val="FFFFFF"/>
                </a:solidFill>
              </a:rPr>
              <a:t>[1] Insights Team, AI and Healthcare A Giant Opportunity, (Forbes 2019), </a:t>
            </a:r>
            <a:r>
              <a:rPr lang="en-US" sz="1000" u="sng" dirty="0">
                <a:solidFill>
                  <a:srgbClr val="FFFFFF"/>
                </a:solidFill>
                <a:hlinkClick r:id="rId3">
                  <a:extLst>
                    <a:ext uri="{A12FA001-AC4F-418D-AE19-62706E023703}">
                      <ahyp:hlinkClr xmlns:ahyp="http://schemas.microsoft.com/office/drawing/2018/hyperlinkcolor" val="tx"/>
                    </a:ext>
                  </a:extLst>
                </a:hlinkClick>
              </a:rPr>
              <a:t>https://www.forbes.com/sites/insights-intelai/2019/02/11/ai-and-healthcare-a-giant-opportunity/?sh=6fe000fc4c68</a:t>
            </a:r>
            <a:r>
              <a:rPr lang="en-US" sz="1000" dirty="0">
                <a:solidFill>
                  <a:srgbClr val="FFFFFF"/>
                </a:solidFill>
              </a:rPr>
              <a:t>, (November 16, 2020)</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[2] Nora Zhou, The Rise of Healthcare Artificial Intelligence, (Axial 2017), </a:t>
            </a:r>
            <a:r>
              <a:rPr lang="en-US" sz="1000" u="sng" dirty="0">
                <a:solidFill>
                  <a:srgbClr val="FFFFFF"/>
                </a:solidFill>
                <a:hlinkClick r:id="rId4">
                  <a:extLst>
                    <a:ext uri="{A12FA001-AC4F-418D-AE19-62706E023703}">
                      <ahyp:hlinkClr xmlns:ahyp="http://schemas.microsoft.com/office/drawing/2018/hyperlinkcolor" val="tx"/>
                    </a:ext>
                  </a:extLst>
                </a:hlinkClick>
              </a:rPr>
              <a:t>https://www.axial.net/forum/ai-and-ml-are-boosting-the-healthcare-startup-scene/</a:t>
            </a:r>
            <a:r>
              <a:rPr lang="en-US" sz="1000" dirty="0">
                <a:solidFill>
                  <a:srgbClr val="FFFFFF"/>
                </a:solidFill>
              </a:rPr>
              <a:t>, (November 16, 2020)</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[3] Tran, B., Vu, G., Ha, G., </a:t>
            </a:r>
            <a:r>
              <a:rPr lang="en-US" sz="1000" dirty="0" err="1">
                <a:solidFill>
                  <a:srgbClr val="FFFFFF"/>
                </a:solidFill>
              </a:rPr>
              <a:t>Vuong</a:t>
            </a:r>
            <a:r>
              <a:rPr lang="en-US" sz="1000" dirty="0">
                <a:solidFill>
                  <a:srgbClr val="FFFFFF"/>
                </a:solidFill>
              </a:rPr>
              <a:t>, Q., Ho, M., </a:t>
            </a:r>
            <a:r>
              <a:rPr lang="en-US" sz="1000" dirty="0" err="1">
                <a:solidFill>
                  <a:srgbClr val="FFFFFF"/>
                </a:solidFill>
              </a:rPr>
              <a:t>Vuong</a:t>
            </a:r>
            <a:r>
              <a:rPr lang="en-US" sz="1000" dirty="0">
                <a:solidFill>
                  <a:srgbClr val="FFFFFF"/>
                </a:solidFill>
              </a:rPr>
              <a:t>, T., . . . Ho, R. (2019). Global Evolution of Research in Artificial Intelligence in Health and Medicine: A Bibliometric Study. </a:t>
            </a:r>
            <a:r>
              <a:rPr lang="en-US" sz="1000" i="1" dirty="0">
                <a:solidFill>
                  <a:srgbClr val="FFFFFF"/>
                </a:solidFill>
              </a:rPr>
              <a:t>Journal of Clinical Medicine,</a:t>
            </a:r>
            <a:r>
              <a:rPr lang="en-US" sz="1000" dirty="0">
                <a:solidFill>
                  <a:srgbClr val="FFFFFF"/>
                </a:solidFill>
              </a:rPr>
              <a:t> </a:t>
            </a:r>
            <a:r>
              <a:rPr lang="en-US" sz="1000" i="1" dirty="0">
                <a:solidFill>
                  <a:srgbClr val="FFFFFF"/>
                </a:solidFill>
              </a:rPr>
              <a:t>8</a:t>
            </a:r>
            <a:r>
              <a:rPr lang="en-US" sz="1000" dirty="0">
                <a:solidFill>
                  <a:srgbClr val="FFFFFF"/>
                </a:solidFill>
              </a:rPr>
              <a:t>(3), 360. doi:10.3390/jcm8030360</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[4] Ashkan </a:t>
            </a:r>
            <a:r>
              <a:rPr lang="en-US" sz="1000" dirty="0" err="1">
                <a:solidFill>
                  <a:srgbClr val="FFFFFF"/>
                </a:solidFill>
              </a:rPr>
              <a:t>Sharabiani</a:t>
            </a:r>
            <a:r>
              <a:rPr lang="en-US" sz="1000" dirty="0">
                <a:solidFill>
                  <a:srgbClr val="FFFFFF"/>
                </a:solidFill>
              </a:rPr>
              <a:t>, Adam </a:t>
            </a:r>
            <a:r>
              <a:rPr lang="en-US" sz="1000" dirty="0" err="1">
                <a:solidFill>
                  <a:srgbClr val="FFFFFF"/>
                </a:solidFill>
              </a:rPr>
              <a:t>Bress</a:t>
            </a:r>
            <a:r>
              <a:rPr lang="en-US" sz="1000" dirty="0">
                <a:solidFill>
                  <a:srgbClr val="FFFFFF"/>
                </a:solidFill>
              </a:rPr>
              <a:t>, </a:t>
            </a:r>
            <a:r>
              <a:rPr lang="en-US" sz="1000" dirty="0" err="1">
                <a:solidFill>
                  <a:srgbClr val="FFFFFF"/>
                </a:solidFill>
              </a:rPr>
              <a:t>Elnaz</a:t>
            </a:r>
            <a:r>
              <a:rPr lang="en-US" sz="1000" dirty="0">
                <a:solidFill>
                  <a:srgbClr val="FFFFFF"/>
                </a:solidFill>
              </a:rPr>
              <a:t> </a:t>
            </a:r>
            <a:r>
              <a:rPr lang="en-US" sz="1000" dirty="0" err="1">
                <a:solidFill>
                  <a:srgbClr val="FFFFFF"/>
                </a:solidFill>
              </a:rPr>
              <a:t>Douzali</a:t>
            </a:r>
            <a:r>
              <a:rPr lang="en-US" sz="1000" dirty="0">
                <a:solidFill>
                  <a:srgbClr val="FFFFFF"/>
                </a:solidFill>
              </a:rPr>
              <a:t>, </a:t>
            </a:r>
            <a:r>
              <a:rPr lang="en-US" sz="1000" dirty="0" err="1">
                <a:solidFill>
                  <a:srgbClr val="FFFFFF"/>
                </a:solidFill>
              </a:rPr>
              <a:t>Houshang</a:t>
            </a:r>
            <a:r>
              <a:rPr lang="en-US" sz="1000" dirty="0">
                <a:solidFill>
                  <a:srgbClr val="FFFFFF"/>
                </a:solidFill>
              </a:rPr>
              <a:t> </a:t>
            </a:r>
            <a:r>
              <a:rPr lang="en-US" sz="1000" dirty="0" err="1">
                <a:solidFill>
                  <a:srgbClr val="FFFFFF"/>
                </a:solidFill>
              </a:rPr>
              <a:t>Darabi</a:t>
            </a:r>
            <a:r>
              <a:rPr lang="en-US" sz="1000" dirty="0">
                <a:solidFill>
                  <a:srgbClr val="FFFFFF"/>
                </a:solidFill>
              </a:rPr>
              <a:t>, "Revisiting Warfarin Dosing Using Machine Learning Techniques", </a:t>
            </a:r>
            <a:r>
              <a:rPr lang="en-US" sz="1000" i="1" dirty="0">
                <a:solidFill>
                  <a:srgbClr val="FFFFFF"/>
                </a:solidFill>
              </a:rPr>
              <a:t>Computational and Mathematical Methods in Medicine</a:t>
            </a:r>
            <a:r>
              <a:rPr lang="en-US" sz="1000" dirty="0">
                <a:solidFill>
                  <a:srgbClr val="FFFFFF"/>
                </a:solidFill>
              </a:rPr>
              <a:t>, vol. 2015, Article ID 560108, 9 pages, 2015. </a:t>
            </a:r>
            <a:r>
              <a:rPr lang="en-US" sz="1000" u="sng" dirty="0">
                <a:solidFill>
                  <a:schemeClr val="hlink"/>
                </a:solidFill>
                <a:hlinkClick r:id="rId5"/>
              </a:rPr>
              <a:t>https://doi.org/10.1155/2015/560108</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[5] </a:t>
            </a:r>
            <a:r>
              <a:rPr lang="en-US" sz="1000" dirty="0">
                <a:solidFill>
                  <a:srgbClr val="FFFFFF"/>
                </a:solidFill>
                <a:uFill>
                  <a:noFill/>
                </a:uFill>
                <a:hlinkClick r:id="rId6">
                  <a:extLst>
                    <a:ext uri="{A12FA001-AC4F-418D-AE19-62706E023703}">
                      <ahyp:hlinkClr xmlns:ahyp="http://schemas.microsoft.com/office/drawing/2018/hyperlinkcolor" val="tx"/>
                    </a:ext>
                  </a:extLst>
                </a:hlinkClick>
              </a:rPr>
              <a:t>Qishen Ha</a:t>
            </a:r>
            <a:r>
              <a:rPr lang="en-US" sz="1000" dirty="0">
                <a:solidFill>
                  <a:srgbClr val="FFFFFF"/>
                </a:solidFill>
              </a:rPr>
              <a:t>, </a:t>
            </a:r>
            <a:r>
              <a:rPr lang="en-US" sz="1000" dirty="0">
                <a:solidFill>
                  <a:srgbClr val="FFFFFF"/>
                </a:solidFill>
                <a:uFill>
                  <a:noFill/>
                </a:uFill>
                <a:hlinkClick r:id="rId7">
                  <a:extLst>
                    <a:ext uri="{A12FA001-AC4F-418D-AE19-62706E023703}">
                      <ahyp:hlinkClr xmlns:ahyp="http://schemas.microsoft.com/office/drawing/2018/hyperlinkcolor" val="tx"/>
                    </a:ext>
                  </a:extLst>
                </a:hlinkClick>
              </a:rPr>
              <a:t>Bo Liu</a:t>
            </a:r>
            <a:r>
              <a:rPr lang="en-US" sz="1000" dirty="0">
                <a:solidFill>
                  <a:srgbClr val="FFFFFF"/>
                </a:solidFill>
              </a:rPr>
              <a:t>, </a:t>
            </a:r>
            <a:r>
              <a:rPr lang="en-US" sz="1000" dirty="0">
                <a:solidFill>
                  <a:srgbClr val="FFFFFF"/>
                </a:solidFill>
                <a:uFill>
                  <a:noFill/>
                </a:uFill>
                <a:hlinkClick r:id="rId8">
                  <a:extLst>
                    <a:ext uri="{A12FA001-AC4F-418D-AE19-62706E023703}">
                      <ahyp:hlinkClr xmlns:ahyp="http://schemas.microsoft.com/office/drawing/2018/hyperlinkcolor" val="tx"/>
                    </a:ext>
                  </a:extLst>
                </a:hlinkClick>
              </a:rPr>
              <a:t>Fuxu </a:t>
            </a:r>
            <a:r>
              <a:rPr lang="en-US" sz="1000" dirty="0" err="1">
                <a:solidFill>
                  <a:srgbClr val="FFFFFF"/>
                </a:solidFill>
                <a:uFill>
                  <a:noFill/>
                </a:uFill>
                <a:hlinkClick r:id="rId8">
                  <a:extLst>
                    <a:ext uri="{A12FA001-AC4F-418D-AE19-62706E023703}">
                      <ahyp:hlinkClr xmlns:ahyp="http://schemas.microsoft.com/office/drawing/2018/hyperlinkcolor" val="tx"/>
                    </a:ext>
                  </a:extLst>
                </a:hlinkClick>
              </a:rPr>
              <a:t>Liu</a:t>
            </a:r>
            <a:r>
              <a:rPr lang="en-US" sz="1000" dirty="0" err="1">
                <a:solidFill>
                  <a:srgbClr val="FFFFFF"/>
                </a:solidFill>
              </a:rPr>
              <a:t>,Identifying</a:t>
            </a:r>
            <a:r>
              <a:rPr lang="en-US" sz="1000" dirty="0">
                <a:solidFill>
                  <a:srgbClr val="FFFFFF"/>
                </a:solidFill>
              </a:rPr>
              <a:t> Melanoma Images using </a:t>
            </a:r>
            <a:r>
              <a:rPr lang="en-US" sz="1000" dirty="0" err="1">
                <a:solidFill>
                  <a:srgbClr val="FFFFFF"/>
                </a:solidFill>
              </a:rPr>
              <a:t>EfficientNet</a:t>
            </a:r>
            <a:r>
              <a:rPr lang="en-US" sz="1000" dirty="0">
                <a:solidFill>
                  <a:srgbClr val="FFFFFF"/>
                </a:solidFill>
              </a:rPr>
              <a:t> Ensemble: Winning Solution to the SIIM-ISIC Melanoma Classification Challenge, October 2020, https://</a:t>
            </a:r>
            <a:r>
              <a:rPr lang="en-US" sz="1000" dirty="0" err="1">
                <a:solidFill>
                  <a:srgbClr val="FFFFFF"/>
                </a:solidFill>
              </a:rPr>
              <a:t>arxiv.org</a:t>
            </a:r>
            <a:r>
              <a:rPr lang="en-US" sz="1000" dirty="0">
                <a:solidFill>
                  <a:srgbClr val="FFFFFF"/>
                </a:solidFill>
              </a:rPr>
              <a:t>/abs/2010.05351</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[6] </a:t>
            </a:r>
            <a:r>
              <a:rPr lang="en-US" sz="1000" dirty="0" err="1">
                <a:solidFill>
                  <a:srgbClr val="FFFFFF"/>
                </a:solidFill>
              </a:rPr>
              <a:t>Kononenko</a:t>
            </a:r>
            <a:r>
              <a:rPr lang="en-US" sz="1000" dirty="0">
                <a:solidFill>
                  <a:srgbClr val="FFFFFF"/>
                </a:solidFill>
              </a:rPr>
              <a:t>, I. (2001). Machine learning for medical diagnosis: History, state of the art and perspective. </a:t>
            </a:r>
            <a:r>
              <a:rPr lang="en-US" sz="1000" i="1" dirty="0">
                <a:solidFill>
                  <a:srgbClr val="FFFFFF"/>
                </a:solidFill>
              </a:rPr>
              <a:t>Artificial Intelligence in Medicine,</a:t>
            </a:r>
            <a:r>
              <a:rPr lang="en-US" sz="1000" dirty="0">
                <a:solidFill>
                  <a:srgbClr val="FFFFFF"/>
                </a:solidFill>
              </a:rPr>
              <a:t> </a:t>
            </a:r>
            <a:r>
              <a:rPr lang="en-US" sz="1000" i="1" dirty="0">
                <a:solidFill>
                  <a:srgbClr val="FFFFFF"/>
                </a:solidFill>
              </a:rPr>
              <a:t>23</a:t>
            </a:r>
            <a:r>
              <a:rPr lang="en-US" sz="1000" dirty="0">
                <a:solidFill>
                  <a:srgbClr val="FFFFFF"/>
                </a:solidFill>
              </a:rPr>
              <a:t>(1), 89-109. doi:10.1016/s0933-3657(01)00077-x</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[7] </a:t>
            </a:r>
            <a:r>
              <a:rPr lang="en-US" sz="1000" dirty="0" err="1">
                <a:solidFill>
                  <a:srgbClr val="FFFFFF"/>
                </a:solidFill>
              </a:rPr>
              <a:t>Benjamens</a:t>
            </a:r>
            <a:r>
              <a:rPr lang="en-US" sz="1000" dirty="0">
                <a:solidFill>
                  <a:srgbClr val="FFFFFF"/>
                </a:solidFill>
              </a:rPr>
              <a:t>, S., </a:t>
            </a:r>
            <a:r>
              <a:rPr lang="en-US" sz="1000" dirty="0" err="1">
                <a:solidFill>
                  <a:srgbClr val="FFFFFF"/>
                </a:solidFill>
              </a:rPr>
              <a:t>Dhunnoo</a:t>
            </a:r>
            <a:r>
              <a:rPr lang="en-US" sz="1000" dirty="0">
                <a:solidFill>
                  <a:srgbClr val="FFFFFF"/>
                </a:solidFill>
              </a:rPr>
              <a:t>, P. &amp; </a:t>
            </a:r>
            <a:r>
              <a:rPr lang="en-US" sz="1000" dirty="0" err="1">
                <a:solidFill>
                  <a:srgbClr val="FFFFFF"/>
                </a:solidFill>
              </a:rPr>
              <a:t>Meskó</a:t>
            </a:r>
            <a:r>
              <a:rPr lang="en-US" sz="1000" dirty="0">
                <a:solidFill>
                  <a:srgbClr val="FFFFFF"/>
                </a:solidFill>
              </a:rPr>
              <a:t>, B. The state of artificial intelligence-based FDA-approved medical devices and algorithms: an online database. </a:t>
            </a:r>
            <a:r>
              <a:rPr lang="en-US" sz="1000" i="1" dirty="0" err="1">
                <a:solidFill>
                  <a:srgbClr val="FFFFFF"/>
                </a:solidFill>
              </a:rPr>
              <a:t>npj</a:t>
            </a:r>
            <a:r>
              <a:rPr lang="en-US" sz="1000" i="1" dirty="0">
                <a:solidFill>
                  <a:srgbClr val="FFFFFF"/>
                </a:solidFill>
              </a:rPr>
              <a:t> Digit. Med.</a:t>
            </a:r>
            <a:r>
              <a:rPr lang="en-US" sz="1000" dirty="0">
                <a:solidFill>
                  <a:srgbClr val="FFFFFF"/>
                </a:solidFill>
              </a:rPr>
              <a:t> 3, 118 (2020). https://</a:t>
            </a:r>
            <a:r>
              <a:rPr lang="en-US" sz="1000" dirty="0" err="1">
                <a:solidFill>
                  <a:srgbClr val="FFFFFF"/>
                </a:solidFill>
              </a:rPr>
              <a:t>doi.org</a:t>
            </a:r>
            <a:r>
              <a:rPr lang="en-US" sz="1000" dirty="0">
                <a:solidFill>
                  <a:srgbClr val="FFFFFF"/>
                </a:solidFill>
              </a:rPr>
              <a:t>/10.1038/s41746-020-00324-0</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[8] Bradley Thompson, New Developments in FDA Regulation of AI, (MDDI, 2020) , </a:t>
            </a:r>
            <a:r>
              <a:rPr lang="en-US" sz="1000" u="sng" dirty="0">
                <a:solidFill>
                  <a:srgbClr val="FFFFFF"/>
                </a:solidFill>
                <a:hlinkClick r:id="rId9">
                  <a:extLst>
                    <a:ext uri="{A12FA001-AC4F-418D-AE19-62706E023703}">
                      <ahyp:hlinkClr xmlns:ahyp="http://schemas.microsoft.com/office/drawing/2018/hyperlinkcolor" val="tx"/>
                    </a:ext>
                  </a:extLst>
                </a:hlinkClick>
              </a:rPr>
              <a:t>https://www.mddionline.com/regulatory-quality/new-developments-fda-regulation-ai</a:t>
            </a:r>
            <a:r>
              <a:rPr lang="en-US" sz="1000" dirty="0">
                <a:solidFill>
                  <a:srgbClr val="FFFFFF"/>
                </a:solidFill>
              </a:rPr>
              <a:t>, (November 16 2020)</a:t>
            </a:r>
            <a:endParaRPr sz="1000" dirty="0">
              <a:solidFill>
                <a:srgbClr val="FFFFFF"/>
              </a:solidFill>
            </a:endParaRPr>
          </a:p>
          <a:p>
            <a:pPr marL="0" lvl="0" indent="0" algn="l" rtl="0">
              <a:lnSpc>
                <a:spcPct val="90000"/>
              </a:lnSpc>
              <a:spcBef>
                <a:spcPts val="1200"/>
              </a:spcBef>
              <a:spcAft>
                <a:spcPts val="0"/>
              </a:spcAft>
              <a:buSzPts val="1890"/>
              <a:buNone/>
            </a:pPr>
            <a:r>
              <a:rPr lang="en-US" sz="1000" dirty="0">
                <a:solidFill>
                  <a:srgbClr val="FFFFFF"/>
                </a:solidFill>
              </a:rPr>
              <a:t>[9] </a:t>
            </a:r>
            <a:r>
              <a:rPr lang="en-US" sz="1000" dirty="0" err="1">
                <a:solidFill>
                  <a:srgbClr val="FFFFFF"/>
                </a:solidFill>
              </a:rPr>
              <a:t>Topol</a:t>
            </a:r>
            <a:r>
              <a:rPr lang="en-US" sz="1000" dirty="0">
                <a:solidFill>
                  <a:srgbClr val="FFFFFF"/>
                </a:solidFill>
              </a:rPr>
              <a:t>, E.J. High-performance medicine: the convergence of human and artificial intelligence. </a:t>
            </a:r>
            <a:r>
              <a:rPr lang="en-US" sz="1000" i="1" dirty="0">
                <a:solidFill>
                  <a:srgbClr val="FFFFFF"/>
                </a:solidFill>
              </a:rPr>
              <a:t>Nat Med</a:t>
            </a:r>
            <a:r>
              <a:rPr lang="en-US" sz="1000" dirty="0">
                <a:solidFill>
                  <a:srgbClr val="FFFFFF"/>
                </a:solidFill>
              </a:rPr>
              <a:t> 25, 44–56 (2019). https://</a:t>
            </a:r>
            <a:r>
              <a:rPr lang="en-US" sz="1000" dirty="0" err="1">
                <a:solidFill>
                  <a:srgbClr val="FFFFFF"/>
                </a:solidFill>
              </a:rPr>
              <a:t>doi.org</a:t>
            </a:r>
            <a:r>
              <a:rPr lang="en-US" sz="1000" dirty="0">
                <a:solidFill>
                  <a:srgbClr val="FFFFFF"/>
                </a:solidFill>
              </a:rPr>
              <a:t>/10.1038/s41591-018-0300-7</a:t>
            </a:r>
            <a:endParaRPr sz="1000" dirty="0">
              <a:solidFill>
                <a:srgbClr val="FFFFFF"/>
              </a:solidFill>
            </a:endParaRPr>
          </a:p>
        </p:txBody>
      </p:sp>
      <p:sp>
        <p:nvSpPr>
          <p:cNvPr id="160" name="Google Shape;160;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61" name="Google Shape;161;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62" name="Google Shape;162;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Connor Mclaughlin</a:t>
            </a:r>
            <a:endParaRPr/>
          </a:p>
        </p:txBody>
      </p:sp>
    </p:spTree>
    <p:extLst>
      <p:ext uri="{BB962C8B-B14F-4D97-AF65-F5344CB8AC3E}">
        <p14:creationId xmlns:p14="http://schemas.microsoft.com/office/powerpoint/2010/main" val="967612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Smart Cities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Kaitlyn Fichtner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289086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smart cities?</a:t>
            </a:r>
          </a:p>
        </p:txBody>
      </p:sp>
      <p:sp>
        <p:nvSpPr>
          <p:cNvPr id="3" name="Content Placeholder 2"/>
          <p:cNvSpPr>
            <a:spLocks noGrp="1"/>
          </p:cNvSpPr>
          <p:nvPr>
            <p:ph sz="half" idx="1"/>
          </p:nvPr>
        </p:nvSpPr>
        <p:spPr/>
        <p:txBody>
          <a:bodyPr/>
          <a:lstStyle/>
          <a:p>
            <a:r>
              <a:rPr lang="en-US" dirty="0"/>
              <a:t>Use IoT sensors and technology to collect data [10]</a:t>
            </a:r>
          </a:p>
          <a:p>
            <a:pPr lvl="1"/>
            <a:r>
              <a:rPr lang="en-US" dirty="0"/>
              <a:t>Improve quality of life [10]</a:t>
            </a:r>
          </a:p>
          <a:p>
            <a:pPr lvl="1"/>
            <a:r>
              <a:rPr lang="en-US" dirty="0"/>
              <a:t>Reduce environmental impact [14]</a:t>
            </a:r>
          </a:p>
          <a:p>
            <a:pPr lvl="1"/>
            <a:r>
              <a:rPr lang="en-US" dirty="0"/>
              <a:t>Maintain public safety [14]</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Kaitlyn Fichtner</a:t>
            </a:r>
          </a:p>
        </p:txBody>
      </p:sp>
      <p:sp>
        <p:nvSpPr>
          <p:cNvPr id="8" name="TextBox 7"/>
          <p:cNvSpPr txBox="1"/>
          <p:nvPr/>
        </p:nvSpPr>
        <p:spPr>
          <a:xfrm>
            <a:off x="-7684" y="4726877"/>
            <a:ext cx="9144000" cy="276999"/>
          </a:xfrm>
          <a:prstGeom prst="rect">
            <a:avLst/>
          </a:prstGeom>
          <a:noFill/>
        </p:spPr>
        <p:txBody>
          <a:bodyPr wrap="square" rtlCol="0">
            <a:spAutoFit/>
          </a:bodyPr>
          <a:lstStyle/>
          <a:p>
            <a:pPr algn="r"/>
            <a:r>
              <a:rPr lang="en-US" sz="1200" dirty="0">
                <a:solidFill>
                  <a:schemeClr val="tx1"/>
                </a:solidFill>
              </a:rPr>
              <a:t>Smart City Graphic [5]</a:t>
            </a:r>
          </a:p>
        </p:txBody>
      </p:sp>
      <p:pic>
        <p:nvPicPr>
          <p:cNvPr id="11" name="Picture 10">
            <a:extLst>
              <a:ext uri="{FF2B5EF4-FFF2-40B4-BE49-F238E27FC236}">
                <a16:creationId xmlns:a16="http://schemas.microsoft.com/office/drawing/2014/main" id="{098F8298-1565-4D7A-95AB-E3E0704F91D1}"/>
              </a:ext>
            </a:extLst>
          </p:cNvPr>
          <p:cNvPicPr>
            <a:picLocks noChangeAspect="1"/>
          </p:cNvPicPr>
          <p:nvPr/>
        </p:nvPicPr>
        <p:blipFill>
          <a:blip r:embed="rId3"/>
          <a:stretch>
            <a:fillRect/>
          </a:stretch>
        </p:blipFill>
        <p:spPr>
          <a:xfrm>
            <a:off x="4655244" y="1308423"/>
            <a:ext cx="4077906" cy="3396928"/>
          </a:xfrm>
          <a:prstGeom prst="rect">
            <a:avLst/>
          </a:prstGeom>
        </p:spPr>
      </p:pic>
    </p:spTree>
    <p:extLst>
      <p:ext uri="{BB962C8B-B14F-4D97-AF65-F5344CB8AC3E}">
        <p14:creationId xmlns:p14="http://schemas.microsoft.com/office/powerpoint/2010/main" val="1520421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
        <p:nvSpPr>
          <p:cNvPr id="4" name="Footer Placeholder 3">
            <a:extLst>
              <a:ext uri="{FF2B5EF4-FFF2-40B4-BE49-F238E27FC236}">
                <a16:creationId xmlns:a16="http://schemas.microsoft.com/office/drawing/2014/main" id="{DEC9BA9D-2D43-0B42-AAFD-F33D39AF273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43367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Smart cities important?</a:t>
            </a:r>
          </a:p>
        </p:txBody>
      </p:sp>
      <p:sp>
        <p:nvSpPr>
          <p:cNvPr id="3" name="Content Placeholder 2"/>
          <p:cNvSpPr>
            <a:spLocks noGrp="1"/>
          </p:cNvSpPr>
          <p:nvPr>
            <p:ph sz="half" idx="1"/>
          </p:nvPr>
        </p:nvSpPr>
        <p:spPr/>
        <p:txBody>
          <a:bodyPr/>
          <a:lstStyle/>
          <a:p>
            <a:r>
              <a:rPr lang="en-US" dirty="0"/>
              <a:t>By 2050, 68% of the population will live in urban areas [1]</a:t>
            </a:r>
          </a:p>
          <a:p>
            <a:r>
              <a:rPr lang="en-US" dirty="0"/>
              <a:t>Congestion causes $300 billion in damages per year [7]</a:t>
            </a:r>
          </a:p>
          <a:p>
            <a:r>
              <a:rPr lang="en-US" dirty="0"/>
              <a:t>Cities account for 70% of global carbon emissions [4]</a:t>
            </a:r>
          </a:p>
          <a:p>
            <a:r>
              <a:rPr lang="en-US" dirty="0"/>
              <a:t>Smart cities can improve energy efficiency by 30% within 20 years [3]</a:t>
            </a:r>
          </a:p>
        </p:txBody>
      </p:sp>
      <p:sp>
        <p:nvSpPr>
          <p:cNvPr id="4" name="Content Placeholder 3"/>
          <p:cNvSpPr>
            <a:spLocks noGrp="1"/>
          </p:cNvSpPr>
          <p:nvPr>
            <p:ph sz="half" idx="2"/>
          </p:nvPr>
        </p:nvSpPr>
        <p:spPr>
          <a:xfrm>
            <a:off x="4512870" y="1464476"/>
            <a:ext cx="4264922" cy="3127242"/>
          </a:xfrm>
          <a:ln>
            <a:solidFill>
              <a:schemeClr val="bg1"/>
            </a:solidFill>
          </a:ln>
        </p:spPr>
        <p:txBody>
          <a:bodyPr anchor="ctr"/>
          <a:lstStyle/>
          <a:p>
            <a:pPr marL="0" indent="0" algn="ctr">
              <a:buNone/>
            </a:pP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Kaitlyn Fichtner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Global Urban Population Percentages in 2010 (top) vs 2050 (bottom) [15]</a:t>
            </a:r>
          </a:p>
        </p:txBody>
      </p:sp>
      <p:pic>
        <p:nvPicPr>
          <p:cNvPr id="11" name="Picture 10">
            <a:extLst>
              <a:ext uri="{FF2B5EF4-FFF2-40B4-BE49-F238E27FC236}">
                <a16:creationId xmlns:a16="http://schemas.microsoft.com/office/drawing/2014/main" id="{97AD595F-5020-4BEC-834D-29E017160D04}"/>
              </a:ext>
            </a:extLst>
          </p:cNvPr>
          <p:cNvPicPr>
            <a:picLocks noChangeAspect="1"/>
          </p:cNvPicPr>
          <p:nvPr/>
        </p:nvPicPr>
        <p:blipFill rotWithShape="1">
          <a:blip r:embed="rId3"/>
          <a:srcRect r="4279"/>
          <a:stretch/>
        </p:blipFill>
        <p:spPr>
          <a:xfrm>
            <a:off x="4512870" y="1464476"/>
            <a:ext cx="4264922" cy="3127241"/>
          </a:xfrm>
          <a:prstGeom prst="rect">
            <a:avLst/>
          </a:prstGeom>
        </p:spPr>
      </p:pic>
    </p:spTree>
    <p:extLst>
      <p:ext uri="{BB962C8B-B14F-4D97-AF65-F5344CB8AC3E}">
        <p14:creationId xmlns:p14="http://schemas.microsoft.com/office/powerpoint/2010/main" val="64730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cities are inevitable</a:t>
            </a:r>
          </a:p>
        </p:txBody>
      </p:sp>
      <p:sp>
        <p:nvSpPr>
          <p:cNvPr id="3" name="Content Placeholder 2"/>
          <p:cNvSpPr>
            <a:spLocks noGrp="1"/>
          </p:cNvSpPr>
          <p:nvPr>
            <p:ph sz="half" idx="1"/>
          </p:nvPr>
        </p:nvSpPr>
        <p:spPr/>
        <p:txBody>
          <a:bodyPr/>
          <a:lstStyle/>
          <a:p>
            <a:r>
              <a:rPr lang="en-US" dirty="0"/>
              <a:t>66% of U.S. cities investing in smart city technology [9]</a:t>
            </a:r>
          </a:p>
          <a:p>
            <a:r>
              <a:rPr lang="en-US" dirty="0"/>
              <a:t>CONCLUSION: </a:t>
            </a:r>
            <a:r>
              <a:rPr lang="en-US" b="1" dirty="0"/>
              <a:t>Federal action needs to be taken</a:t>
            </a: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Kaitlyn Fichtner</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Finalists from Smart City Challenge sponsored by U.S. Department of Transportation [11]</a:t>
            </a:r>
          </a:p>
        </p:txBody>
      </p:sp>
      <p:pic>
        <p:nvPicPr>
          <p:cNvPr id="9" name="Picture 8">
            <a:extLst>
              <a:ext uri="{FF2B5EF4-FFF2-40B4-BE49-F238E27FC236}">
                <a16:creationId xmlns:a16="http://schemas.microsoft.com/office/drawing/2014/main" id="{1AA7BD70-3247-44A5-8266-25F9B6F54FC7}"/>
              </a:ext>
            </a:extLst>
          </p:cNvPr>
          <p:cNvPicPr>
            <a:picLocks noChangeAspect="1"/>
          </p:cNvPicPr>
          <p:nvPr/>
        </p:nvPicPr>
        <p:blipFill>
          <a:blip r:embed="rId3"/>
          <a:stretch>
            <a:fillRect/>
          </a:stretch>
        </p:blipFill>
        <p:spPr>
          <a:xfrm>
            <a:off x="4572000" y="1352551"/>
            <a:ext cx="4312936" cy="3234702"/>
          </a:xfrm>
          <a:prstGeom prst="rect">
            <a:avLst/>
          </a:prstGeom>
        </p:spPr>
      </p:pic>
    </p:spTree>
    <p:extLst>
      <p:ext uri="{BB962C8B-B14F-4D97-AF65-F5344CB8AC3E}">
        <p14:creationId xmlns:p14="http://schemas.microsoft.com/office/powerpoint/2010/main" val="2486561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dark side of smart cities</a:t>
            </a:r>
          </a:p>
        </p:txBody>
      </p:sp>
      <p:sp>
        <p:nvSpPr>
          <p:cNvPr id="3" name="Content Placeholder 2"/>
          <p:cNvSpPr>
            <a:spLocks noGrp="1"/>
          </p:cNvSpPr>
          <p:nvPr>
            <p:ph sz="half" idx="1"/>
          </p:nvPr>
        </p:nvSpPr>
        <p:spPr/>
        <p:txBody>
          <a:bodyPr/>
          <a:lstStyle/>
          <a:p>
            <a:r>
              <a:rPr lang="en-US" dirty="0"/>
              <a:t>Privacy [5, 8]</a:t>
            </a:r>
          </a:p>
          <a:p>
            <a:r>
              <a:rPr lang="en-US" dirty="0"/>
              <a:t>Security [8]</a:t>
            </a:r>
          </a:p>
          <a:p>
            <a:r>
              <a:rPr lang="en-US" dirty="0"/>
              <a:t>Bias [5]</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Kaitlyn Fichtner</a:t>
            </a:r>
          </a:p>
        </p:txBody>
      </p:sp>
      <p:sp>
        <p:nvSpPr>
          <p:cNvPr id="8" name="TextBox 7"/>
          <p:cNvSpPr txBox="1"/>
          <p:nvPr/>
        </p:nvSpPr>
        <p:spPr>
          <a:xfrm>
            <a:off x="0" y="4455855"/>
            <a:ext cx="9144000" cy="276999"/>
          </a:xfrm>
          <a:prstGeom prst="rect">
            <a:avLst/>
          </a:prstGeom>
          <a:noFill/>
        </p:spPr>
        <p:txBody>
          <a:bodyPr wrap="square" rtlCol="0">
            <a:spAutoFit/>
          </a:bodyPr>
          <a:lstStyle/>
          <a:p>
            <a:pPr algn="r"/>
            <a:r>
              <a:rPr lang="en-US" sz="1200" dirty="0">
                <a:solidFill>
                  <a:schemeClr val="tx1"/>
                </a:solidFill>
              </a:rPr>
              <a:t>Big brother is watching you [6]</a:t>
            </a:r>
          </a:p>
        </p:txBody>
      </p:sp>
      <p:pic>
        <p:nvPicPr>
          <p:cNvPr id="9" name="Picture 8">
            <a:extLst>
              <a:ext uri="{FF2B5EF4-FFF2-40B4-BE49-F238E27FC236}">
                <a16:creationId xmlns:a16="http://schemas.microsoft.com/office/drawing/2014/main" id="{C534F915-FD3C-42D1-85F3-23097BB9175A}"/>
              </a:ext>
            </a:extLst>
          </p:cNvPr>
          <p:cNvPicPr>
            <a:picLocks noChangeAspect="1"/>
          </p:cNvPicPr>
          <p:nvPr/>
        </p:nvPicPr>
        <p:blipFill>
          <a:blip r:embed="rId3"/>
          <a:stretch>
            <a:fillRect/>
          </a:stretch>
        </p:blipFill>
        <p:spPr>
          <a:xfrm>
            <a:off x="4347159" y="1546669"/>
            <a:ext cx="4571042" cy="2829069"/>
          </a:xfrm>
          <a:prstGeom prst="rect">
            <a:avLst/>
          </a:prstGeom>
        </p:spPr>
      </p:pic>
    </p:spTree>
    <p:extLst>
      <p:ext uri="{BB962C8B-B14F-4D97-AF65-F5344CB8AC3E}">
        <p14:creationId xmlns:p14="http://schemas.microsoft.com/office/powerpoint/2010/main" val="2245941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Concerns</a:t>
            </a:r>
          </a:p>
        </p:txBody>
      </p:sp>
      <p:sp>
        <p:nvSpPr>
          <p:cNvPr id="3" name="Content Placeholder 2"/>
          <p:cNvSpPr>
            <a:spLocks noGrp="1"/>
          </p:cNvSpPr>
          <p:nvPr>
            <p:ph sz="half" idx="1"/>
          </p:nvPr>
        </p:nvSpPr>
        <p:spPr/>
        <p:txBody>
          <a:bodyPr/>
          <a:lstStyle/>
          <a:p>
            <a:r>
              <a:rPr lang="en-US" dirty="0"/>
              <a:t>Transparency [5]</a:t>
            </a:r>
          </a:p>
          <a:p>
            <a:r>
              <a:rPr lang="en-US" dirty="0"/>
              <a:t>Inclusion [5]</a:t>
            </a:r>
          </a:p>
          <a:p>
            <a:r>
              <a:rPr lang="en-US" dirty="0"/>
              <a:t>Anonymity [8]</a:t>
            </a:r>
          </a:p>
          <a:p>
            <a:r>
              <a:rPr lang="en-US" dirty="0"/>
              <a:t>Proactive security [8]</a:t>
            </a:r>
          </a:p>
          <a:p>
            <a:r>
              <a:rPr lang="en-US" dirty="0"/>
              <a:t>Auditing of datasets [5]</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Kaitlyn Fichtner</a:t>
            </a:r>
          </a:p>
        </p:txBody>
      </p:sp>
      <p:sp>
        <p:nvSpPr>
          <p:cNvPr id="8" name="TextBox 7"/>
          <p:cNvSpPr txBox="1"/>
          <p:nvPr/>
        </p:nvSpPr>
        <p:spPr>
          <a:xfrm>
            <a:off x="0" y="4218011"/>
            <a:ext cx="9144000" cy="276999"/>
          </a:xfrm>
          <a:prstGeom prst="rect">
            <a:avLst/>
          </a:prstGeom>
          <a:noFill/>
        </p:spPr>
        <p:txBody>
          <a:bodyPr wrap="square" rtlCol="0">
            <a:spAutoFit/>
          </a:bodyPr>
          <a:lstStyle/>
          <a:p>
            <a:pPr algn="r"/>
            <a:r>
              <a:rPr lang="en-US" sz="1200" dirty="0"/>
              <a:t>Government and the people [12]</a:t>
            </a:r>
            <a:endParaRPr lang="en-US" sz="1200" dirty="0">
              <a:solidFill>
                <a:schemeClr val="tx1"/>
              </a:solidFill>
            </a:endParaRPr>
          </a:p>
        </p:txBody>
      </p:sp>
      <p:pic>
        <p:nvPicPr>
          <p:cNvPr id="11" name="Picture 10">
            <a:extLst>
              <a:ext uri="{FF2B5EF4-FFF2-40B4-BE49-F238E27FC236}">
                <a16:creationId xmlns:a16="http://schemas.microsoft.com/office/drawing/2014/main" id="{519BEE95-F4F9-4E5C-B795-B459F9CD8695}"/>
              </a:ext>
            </a:extLst>
          </p:cNvPr>
          <p:cNvPicPr>
            <a:picLocks noChangeAspect="1"/>
          </p:cNvPicPr>
          <p:nvPr/>
        </p:nvPicPr>
        <p:blipFill>
          <a:blip r:embed="rId3"/>
          <a:stretch>
            <a:fillRect/>
          </a:stretch>
        </p:blipFill>
        <p:spPr>
          <a:xfrm>
            <a:off x="3749591" y="1546668"/>
            <a:ext cx="5183620" cy="2656497"/>
          </a:xfrm>
          <a:prstGeom prst="rect">
            <a:avLst/>
          </a:prstGeom>
        </p:spPr>
      </p:pic>
    </p:spTree>
    <p:extLst>
      <p:ext uri="{BB962C8B-B14F-4D97-AF65-F5344CB8AC3E}">
        <p14:creationId xmlns:p14="http://schemas.microsoft.com/office/powerpoint/2010/main" val="21303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law</a:t>
            </a:r>
          </a:p>
        </p:txBody>
      </p:sp>
      <p:sp>
        <p:nvSpPr>
          <p:cNvPr id="3" name="Content Placeholder 2"/>
          <p:cNvSpPr>
            <a:spLocks noGrp="1"/>
          </p:cNvSpPr>
          <p:nvPr>
            <p:ph sz="half" idx="1"/>
          </p:nvPr>
        </p:nvSpPr>
        <p:spPr>
          <a:xfrm>
            <a:off x="685800" y="1352551"/>
            <a:ext cx="7897266" cy="3352800"/>
          </a:xfrm>
        </p:spPr>
        <p:txBody>
          <a:bodyPr/>
          <a:lstStyle/>
          <a:p>
            <a:r>
              <a:rPr lang="en-US" dirty="0"/>
              <a:t>The Smart Cities and Communities Act of 2019 [2]</a:t>
            </a:r>
          </a:p>
          <a:p>
            <a:r>
              <a:rPr lang="en-US" dirty="0"/>
              <a:t>The Internet of Things Cybersecurity Improvement Act of 2019 [2]</a:t>
            </a:r>
          </a:p>
          <a:p>
            <a:r>
              <a:rPr lang="en-US" dirty="0"/>
              <a:t>The DIGIT Act [2]</a:t>
            </a:r>
          </a:p>
          <a:p>
            <a:r>
              <a:rPr lang="en-US" dirty="0"/>
              <a:t>90% of businesses favor federal legislation [13]</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Kaitlyn Fichtner</a:t>
            </a:r>
          </a:p>
        </p:txBody>
      </p:sp>
    </p:spTree>
    <p:extLst>
      <p:ext uri="{BB962C8B-B14F-4D97-AF65-F5344CB8AC3E}">
        <p14:creationId xmlns:p14="http://schemas.microsoft.com/office/powerpoint/2010/main" val="1362443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162255"/>
            <a:ext cx="7772400" cy="3608908"/>
          </a:xfrm>
        </p:spPr>
        <p:txBody>
          <a:bodyPr lIns="91440">
            <a:normAutofit fontScale="25000" lnSpcReduction="20000"/>
          </a:bodyPr>
          <a:lstStyle/>
          <a:p>
            <a:pPr marL="0" indent="0" rtl="0">
              <a:lnSpc>
                <a:spcPct val="120000"/>
              </a:lnSpc>
              <a:spcBef>
                <a:spcPts val="500"/>
              </a:spcBef>
              <a:spcAft>
                <a:spcPts val="0"/>
              </a:spcAft>
              <a:buNone/>
            </a:pPr>
            <a:r>
              <a:rPr lang="en-US" sz="4800" b="0" i="0" u="none" strike="noStrike" dirty="0">
                <a:solidFill>
                  <a:srgbClr val="FFFFFF"/>
                </a:solidFill>
                <a:effectLst/>
                <a:latin typeface="Times New Roman" panose="02020603050405020304" pitchFamily="18" charset="0"/>
              </a:rPr>
              <a:t>[1] 68% of the world population projected to live in urban areas by 2050, says UN | UN DESA Department of Economic and Social Affairs. (2018, May 18). Retrieved November 19, 2020, from https://www.un.org/development/desa/en/news/population/2018-revision-of-world-urbanization-prospects.html</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[2] Anderson-Hall, K., </a:t>
            </a:r>
            <a:r>
              <a:rPr lang="en-US" sz="4800" b="0" i="0" u="none" strike="noStrike" dirty="0" err="1">
                <a:solidFill>
                  <a:srgbClr val="FFFFFF"/>
                </a:solidFill>
                <a:effectLst/>
                <a:latin typeface="Times New Roman" panose="02020603050405020304" pitchFamily="18" charset="0"/>
              </a:rPr>
              <a:t>Bordenkircher</a:t>
            </a:r>
            <a:r>
              <a:rPr lang="en-US" sz="4800" b="0" i="0" u="none" strike="noStrike" dirty="0">
                <a:solidFill>
                  <a:srgbClr val="FFFFFF"/>
                </a:solidFill>
                <a:effectLst/>
                <a:latin typeface="Times New Roman" panose="02020603050405020304" pitchFamily="18" charset="0"/>
              </a:rPr>
              <a:t>, B., Hall, A., &amp; Penn, B. (2020, January 31). Race to the Future of American Cities. Retrieved November 19, 2020, from https://las.depaul.edu/centers-and-institutes/chaddick-institute-for-metropolitan-development/Documents/ChaddickUrbanTechnologySeries_RaceToTheFuture_20200129.pdf</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[3] Cisco Unveils "Intelligent </a:t>
            </a:r>
            <a:r>
              <a:rPr lang="en-US" sz="4800" b="0" i="0" u="none" strike="noStrike" dirty="0" err="1">
                <a:solidFill>
                  <a:srgbClr val="FFFFFF"/>
                </a:solidFill>
                <a:effectLst/>
                <a:latin typeface="Times New Roman" panose="02020603050405020304" pitchFamily="18" charset="0"/>
              </a:rPr>
              <a:t>Urbanisation</a:t>
            </a:r>
            <a:r>
              <a:rPr lang="en-US" sz="4800" b="0" i="0" u="none" strike="noStrike" dirty="0">
                <a:solidFill>
                  <a:srgbClr val="FFFFFF"/>
                </a:solidFill>
                <a:effectLst/>
                <a:latin typeface="Times New Roman" panose="02020603050405020304" pitchFamily="18" charset="0"/>
              </a:rPr>
              <a:t>" Global Blueprint. (2009, February 12). Retrieved November 19, 2020, from https://newsroom.cisco.com/press-release-content?type=webcontent&amp;articleId=4767464#:~:text=Cities%20which%20are%20run%20on,improve%20city%20services%20and%20management.&amp;text=Additionally%2C%20cities%20that%20run%20on,30%25%20within%2020%20years.%22</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[4] Cities – United Nations Sustainable Development. (n.d.). Retrieved November 19, 2020, from https://www.un.org/sustainabledevelopment/cities/#:~:text=The world's cities occupy </a:t>
            </a:r>
            <a:r>
              <a:rPr lang="en-US" sz="4800" b="0" i="0" u="none" strike="noStrike" dirty="0" err="1">
                <a:solidFill>
                  <a:srgbClr val="FFFFFF"/>
                </a:solidFill>
                <a:effectLst/>
                <a:latin typeface="Times New Roman" panose="02020603050405020304" pitchFamily="18" charset="0"/>
              </a:rPr>
              <a:t>just,per</a:t>
            </a:r>
            <a:r>
              <a:rPr lang="en-US" sz="4800" b="0" i="0" u="none" strike="noStrike" dirty="0">
                <a:solidFill>
                  <a:srgbClr val="FFFFFF"/>
                </a:solidFill>
                <a:effectLst/>
                <a:latin typeface="Times New Roman" panose="02020603050405020304" pitchFamily="18" charset="0"/>
              </a:rPr>
              <a:t> cent of carbon </a:t>
            </a:r>
            <a:r>
              <a:rPr lang="en-US" sz="4800" b="0" i="0" u="none" strike="noStrike" dirty="0" err="1">
                <a:solidFill>
                  <a:srgbClr val="FFFFFF"/>
                </a:solidFill>
                <a:effectLst/>
                <a:latin typeface="Times New Roman" panose="02020603050405020304" pitchFamily="18" charset="0"/>
              </a:rPr>
              <a:t>emissions.&amp;text</a:t>
            </a:r>
            <a:r>
              <a:rPr lang="en-US" sz="4800" b="0" i="0" u="none" strike="noStrike" dirty="0">
                <a:solidFill>
                  <a:srgbClr val="FFFFFF"/>
                </a:solidFill>
                <a:effectLst/>
                <a:latin typeface="Times New Roman" panose="02020603050405020304" pitchFamily="18" charset="0"/>
              </a:rPr>
              <a:t>=By 2050 70 per </a:t>
            </a:r>
            <a:r>
              <a:rPr lang="en-US" sz="4800" b="0" i="0" u="none" strike="noStrike" dirty="0" err="1">
                <a:solidFill>
                  <a:srgbClr val="FFFFFF"/>
                </a:solidFill>
                <a:effectLst/>
                <a:latin typeface="Times New Roman" panose="02020603050405020304" pitchFamily="18" charset="0"/>
              </a:rPr>
              <a:t>cent,to</a:t>
            </a:r>
            <a:r>
              <a:rPr lang="en-US" sz="4800" b="0" i="0" u="none" strike="noStrike" dirty="0">
                <a:solidFill>
                  <a:srgbClr val="FFFFFF"/>
                </a:solidFill>
                <a:effectLst/>
                <a:latin typeface="Times New Roman" panose="02020603050405020304" pitchFamily="18" charset="0"/>
              </a:rPr>
              <a:t> live in urban settlements</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[5] Ethical issues of smart city tech and how to solve them. (2020, February 27). Retrieved November 19, 2020, from https://intetics.com/blog/ethical-issues-of-smart-city-tech-and-how-to-solve-them</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[6] How Much Is Smart Home Privacy Worth? (2019). Retrieved from https://www.iotworldtoday.com/2019/10/28/how-much-is-smart-home-privacy-worth/</a:t>
            </a:r>
            <a:endParaRPr lang="en-US" sz="4800" b="0" dirty="0">
              <a:effectLst/>
            </a:endParaRPr>
          </a:p>
          <a:p>
            <a:pPr marL="0" indent="0" rtl="0">
              <a:lnSpc>
                <a:spcPct val="120000"/>
              </a:lnSpc>
              <a:spcBef>
                <a:spcPts val="0"/>
              </a:spcBef>
              <a:spcAft>
                <a:spcPts val="0"/>
              </a:spcAft>
              <a:buNone/>
            </a:pPr>
            <a:r>
              <a:rPr lang="en-US" sz="4800" b="0" i="0" u="none" strike="noStrike" dirty="0">
                <a:solidFill>
                  <a:srgbClr val="FFFFFF"/>
                </a:solidFill>
                <a:effectLst/>
                <a:latin typeface="Times New Roman" panose="02020603050405020304" pitchFamily="18" charset="0"/>
              </a:rPr>
              <a:t>[7] </a:t>
            </a:r>
            <a:r>
              <a:rPr lang="en-US" sz="4800" b="0" i="0" u="none" strike="noStrike" dirty="0" err="1">
                <a:solidFill>
                  <a:srgbClr val="FFFFFF"/>
                </a:solidFill>
                <a:effectLst/>
                <a:latin typeface="Times New Roman" panose="02020603050405020304" pitchFamily="18" charset="0"/>
              </a:rPr>
              <a:t>Inrix</a:t>
            </a:r>
            <a:r>
              <a:rPr lang="en-US" sz="4800" b="0" i="0" u="none" strike="noStrike" dirty="0">
                <a:solidFill>
                  <a:srgbClr val="FFFFFF"/>
                </a:solidFill>
                <a:effectLst/>
                <a:latin typeface="Times New Roman" panose="02020603050405020304" pitchFamily="18" charset="0"/>
              </a:rPr>
              <a:t>. (2020, March 08). Scorecard. Retrieved November 19, 2020, from https://inrix.com/scorecard/</a:t>
            </a:r>
            <a:endParaRPr lang="en-US" sz="4800" b="0" dirty="0">
              <a:effectLst/>
            </a:endParaRPr>
          </a:p>
          <a:p>
            <a:br>
              <a:rPr lang="en-US" dirty="0"/>
            </a:br>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Kaitlyn </a:t>
            </a:r>
            <a:r>
              <a:rPr lang="en-US" sz="1400" dirty="0" err="1"/>
              <a:t>Fichtner</a:t>
            </a:r>
            <a:endParaRPr lang="en-US" sz="1400" dirty="0"/>
          </a:p>
        </p:txBody>
      </p:sp>
    </p:spTree>
    <p:extLst>
      <p:ext uri="{BB962C8B-B14F-4D97-AF65-F5344CB8AC3E}">
        <p14:creationId xmlns:p14="http://schemas.microsoft.com/office/powerpoint/2010/main" val="3225217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92500" lnSpcReduction="10000"/>
          </a:bodyPr>
          <a:lstStyle/>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[8] </a:t>
            </a:r>
            <a:r>
              <a:rPr kumimoji="0" lang="en-US" sz="13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Kitchin</a:t>
            </a: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R. (2016). The ethics of smart cities and urban science. </a:t>
            </a:r>
            <a:r>
              <a:rPr kumimoji="0" lang="en-US" sz="13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Philosophical Transactions. Series A, Mathematical, Physical, and Engineering Sciences,</a:t>
            </a: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13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374</a:t>
            </a: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(2083). doi:10.1098/rsta.2016.0115</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[9] Maddox, T. (2017, November 06). 66% of US cities are investing in smart city technology. Retrieved November 19, 2020, from https://www.techrepublic.com/article/66-of-us-cities-are-investing-in-smart-city-technology/</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[10] Maddox, T. (2018, July 16). Smart cities: A cheat sheet. Retrieved November 19, 2020, from </a:t>
            </a:r>
            <a:r>
              <a:rPr kumimoji="0" lang="en-US" sz="1300" b="0" i="0" strike="noStrike" kern="1200" cap="none" spc="0" normalizeH="0" baseline="0" noProof="0" dirty="0">
                <a:ln>
                  <a:noFill/>
                </a:ln>
                <a:effectLst/>
                <a:uLnTx/>
                <a:uFillTx/>
                <a:latin typeface="Times New Roman" panose="02020603050405020304" pitchFamily="18" charset="0"/>
                <a:ea typeface="+mn-ea"/>
                <a:cs typeface="+mn-cs"/>
                <a:hlinkClick r:id="rId2">
                  <a:extLst>
                    <a:ext uri="{A12FA001-AC4F-418D-AE19-62706E023703}">
                      <ahyp:hlinkClr xmlns:ahyp="http://schemas.microsoft.com/office/drawing/2018/hyperlinkcolor" val="tx"/>
                    </a:ext>
                  </a:extLst>
                </a:hlinkClick>
              </a:rPr>
              <a:t>https://www.techrepublic.com/article/smart-cities-the-smart-persons-guide/</a:t>
            </a:r>
            <a:r>
              <a:rPr kumimoji="0" lang="en-US" sz="1300" b="0" i="0" strike="noStrike" kern="1200" cap="none" spc="0" normalizeH="0" baseline="0" noProof="0" dirty="0">
                <a:ln>
                  <a:noFill/>
                </a:ln>
                <a:effectLst/>
                <a:uLnTx/>
                <a:uFillTx/>
                <a:latin typeface="Times New Roman" panose="02020603050405020304" pitchFamily="18" charset="0"/>
                <a:ea typeface="+mn-ea"/>
                <a:cs typeface="+mn-cs"/>
              </a:rPr>
              <a:t> </a:t>
            </a:r>
            <a:endParaRPr kumimoji="0" lang="en-US" sz="1300" b="0" i="0" strike="noStrike" kern="1200" cap="none" spc="0" normalizeH="0" baseline="0" noProof="0" dirty="0">
              <a:ln>
                <a:noFill/>
              </a:ln>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[11] Smart City Challenge- Urban Transportation Reimagined. (2018, April 13). Retrieved from https://www.imsinfo.com/industry-insights/1194/</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[12] Public to public - blueprint for e-democracy: Home. (n.d.). Retrieved November 19, 2020, from http://publictopublic.org/</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[13] </a:t>
            </a:r>
            <a:r>
              <a:rPr kumimoji="0" lang="en-US" sz="13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Rayome</a:t>
            </a: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 D. (2017, June 28). Legislation is needed for smart cities, say 90% of US companies. Retrieved November 19, 2020, from https://www.techrepublic.com/article/legislation-is-needed-for-smart-cities-say-90-of-us-companies/</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[14] Smart City Challenges: What Stands in the Way of Smart Cities?: HERE Mobility. (n.d.). Retrieved November 19, 2020, from https://mobility.here.com/learn/smart-city-initiatives/smart-city-challenges-what-stands-way-smart-cities</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914362" rtl="0" eaLnBrk="1" fontAlgn="auto" latinLnBrk="0" hangingPunct="1">
              <a:lnSpc>
                <a:spcPct val="110000"/>
              </a:lnSpc>
              <a:spcBef>
                <a:spcPts val="0"/>
              </a:spcBef>
              <a:spcAft>
                <a:spcPts val="1500"/>
              </a:spcAft>
              <a:buClr>
                <a:srgbClr val="BCB49E"/>
              </a:buClr>
              <a:buSzPct val="90000"/>
              <a:buNone/>
              <a:tabLst/>
              <a:defRPr/>
            </a:pPr>
            <a:r>
              <a:rPr kumimoji="0" lang="en-US" sz="13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[15] Urban population by country in 2010 &amp; 2050. (n.d.). Retrieved November 19, 2020, from https://vividmaps.com/urban-population-by-country-in-2010-2050/</a:t>
            </a:r>
            <a:br>
              <a:rPr lang="en-US" dirty="0"/>
            </a:br>
            <a:endParaRPr lang="en-US" dirty="0"/>
          </a:p>
        </p:txBody>
      </p:sp>
      <p:sp>
        <p:nvSpPr>
          <p:cNvPr id="4" name="Footer Placeholder 3"/>
          <p:cNvSpPr>
            <a:spLocks noGrp="1"/>
          </p:cNvSpPr>
          <p:nvPr>
            <p:ph type="ftr" sz="quarter" idx="11"/>
          </p:nvPr>
        </p:nvSpPr>
        <p:spPr/>
        <p:txBody>
          <a:bodyPr/>
          <a:lstStyle/>
          <a:p>
            <a:r>
              <a:rPr lang="sk-SK" dirty="0"/>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26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Kaitlyn </a:t>
            </a:r>
            <a:r>
              <a:rPr lang="en-US" sz="1400" dirty="0" err="1"/>
              <a:t>Fichtner</a:t>
            </a:r>
            <a:endParaRPr lang="en-US" sz="1400" dirty="0"/>
          </a:p>
        </p:txBody>
      </p:sp>
    </p:spTree>
    <p:extLst>
      <p:ext uri="{BB962C8B-B14F-4D97-AF65-F5344CB8AC3E}">
        <p14:creationId xmlns:p14="http://schemas.microsoft.com/office/powerpoint/2010/main" val="2323497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ML Curated Echo Chambers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Jacob van Steyn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27</a:t>
            </a:fld>
            <a:endParaRPr lang="en-US"/>
          </a:p>
        </p:txBody>
      </p:sp>
    </p:spTree>
    <p:extLst>
      <p:ext uri="{BB962C8B-B14F-4D97-AF65-F5344CB8AC3E}">
        <p14:creationId xmlns:p14="http://schemas.microsoft.com/office/powerpoint/2010/main" val="92873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Mass Media</a:t>
            </a:r>
          </a:p>
        </p:txBody>
      </p:sp>
      <p:sp>
        <p:nvSpPr>
          <p:cNvPr id="3" name="Content Placeholder 2"/>
          <p:cNvSpPr>
            <a:spLocks noGrp="1"/>
          </p:cNvSpPr>
          <p:nvPr>
            <p:ph sz="half" idx="1"/>
          </p:nvPr>
        </p:nvSpPr>
        <p:spPr/>
        <p:txBody>
          <a:bodyPr/>
          <a:lstStyle/>
          <a:p>
            <a:r>
              <a:rPr lang="en-US" dirty="0"/>
              <a:t>(1440) Printing press</a:t>
            </a:r>
          </a:p>
          <a:p>
            <a:r>
              <a:rPr lang="en-US" dirty="0"/>
              <a:t>(1455) Printed Books</a:t>
            </a:r>
          </a:p>
          <a:p>
            <a:r>
              <a:rPr lang="en-US" dirty="0"/>
              <a:t>(1690) Newspapers</a:t>
            </a:r>
          </a:p>
          <a:p>
            <a:r>
              <a:rPr lang="en-US" dirty="0"/>
              <a:t>(1741) Magazines</a:t>
            </a:r>
          </a:p>
          <a:p>
            <a:r>
              <a:rPr lang="en-US" dirty="0"/>
              <a:t>(1888) Movies</a:t>
            </a:r>
          </a:p>
          <a:p>
            <a:r>
              <a:rPr lang="en-US" dirty="0"/>
              <a:t>(1895) Radio</a:t>
            </a:r>
          </a:p>
          <a:p>
            <a:r>
              <a:rPr lang="en-US" dirty="0"/>
              <a:t>(1927) Television</a:t>
            </a:r>
          </a:p>
          <a:p>
            <a:r>
              <a:rPr lang="en-US" dirty="0"/>
              <a:t>(1969) Internet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Jacob van Steyn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a:t>
            </a:r>
            <a:r>
              <a:rPr lang="en-US" sz="1200" dirty="0" err="1">
                <a:solidFill>
                  <a:schemeClr val="tx1"/>
                </a:solidFill>
              </a:rPr>
              <a:t>History.com</a:t>
            </a:r>
            <a:r>
              <a:rPr lang="en-US" sz="1200" dirty="0">
                <a:solidFill>
                  <a:schemeClr val="tx1"/>
                </a:solidFill>
              </a:rPr>
              <a:t> [1]</a:t>
            </a:r>
          </a:p>
        </p:txBody>
      </p:sp>
      <p:pic>
        <p:nvPicPr>
          <p:cNvPr id="27" name="Picture 26">
            <a:extLst>
              <a:ext uri="{FF2B5EF4-FFF2-40B4-BE49-F238E27FC236}">
                <a16:creationId xmlns:a16="http://schemas.microsoft.com/office/drawing/2014/main" id="{DF70A127-CB50-F649-85E9-33A1E4EB66DA}"/>
              </a:ext>
            </a:extLst>
          </p:cNvPr>
          <p:cNvPicPr>
            <a:picLocks noChangeAspect="1"/>
          </p:cNvPicPr>
          <p:nvPr/>
        </p:nvPicPr>
        <p:blipFill>
          <a:blip r:embed="rId3"/>
          <a:stretch>
            <a:fillRect/>
          </a:stretch>
        </p:blipFill>
        <p:spPr>
          <a:xfrm>
            <a:off x="5115859" y="1118028"/>
            <a:ext cx="3256584" cy="3473690"/>
          </a:xfrm>
          <a:prstGeom prst="rect">
            <a:avLst/>
          </a:prstGeom>
        </p:spPr>
      </p:pic>
    </p:spTree>
    <p:extLst>
      <p:ext uri="{BB962C8B-B14F-4D97-AF65-F5344CB8AC3E}">
        <p14:creationId xmlns:p14="http://schemas.microsoft.com/office/powerpoint/2010/main" val="1691520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Now?</a:t>
            </a:r>
          </a:p>
        </p:txBody>
      </p:sp>
      <p:sp>
        <p:nvSpPr>
          <p:cNvPr id="3" name="Content Placeholder 2"/>
          <p:cNvSpPr>
            <a:spLocks noGrp="1"/>
          </p:cNvSpPr>
          <p:nvPr>
            <p:ph sz="half" idx="1"/>
          </p:nvPr>
        </p:nvSpPr>
        <p:spPr/>
        <p:txBody>
          <a:bodyPr/>
          <a:lstStyle/>
          <a:p>
            <a:r>
              <a:rPr lang="en-US" dirty="0"/>
              <a:t>Widespread access to news &amp; information</a:t>
            </a:r>
          </a:p>
          <a:p>
            <a:r>
              <a:rPr lang="en-US" dirty="0"/>
              <a:t>Social Media</a:t>
            </a:r>
          </a:p>
          <a:p>
            <a:r>
              <a:rPr lang="en-US" dirty="0"/>
              <a:t>Online News &amp; Journalism</a:t>
            </a:r>
          </a:p>
          <a:p>
            <a:r>
              <a:rPr lang="en-US" dirty="0"/>
              <a:t>Forums</a:t>
            </a:r>
          </a:p>
          <a:p>
            <a:r>
              <a:rPr lang="en-US" dirty="0"/>
              <a:t>Live Streaming</a:t>
            </a:r>
          </a:p>
          <a:p>
            <a:r>
              <a:rPr lang="en-US" dirty="0"/>
              <a:t>Instant communication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Getty Images [2]</a:t>
            </a:r>
          </a:p>
        </p:txBody>
      </p:sp>
      <p:pic>
        <p:nvPicPr>
          <p:cNvPr id="9" name="Picture 8">
            <a:extLst>
              <a:ext uri="{FF2B5EF4-FFF2-40B4-BE49-F238E27FC236}">
                <a16:creationId xmlns:a16="http://schemas.microsoft.com/office/drawing/2014/main" id="{50C05D02-FAC4-0F41-A780-6DE31F4C7732}"/>
              </a:ext>
            </a:extLst>
          </p:cNvPr>
          <p:cNvPicPr>
            <a:picLocks noChangeAspect="1"/>
          </p:cNvPicPr>
          <p:nvPr/>
        </p:nvPicPr>
        <p:blipFill>
          <a:blip r:embed="rId3"/>
          <a:stretch>
            <a:fillRect/>
          </a:stretch>
        </p:blipFill>
        <p:spPr>
          <a:xfrm>
            <a:off x="4724056" y="1397637"/>
            <a:ext cx="3734144" cy="2611717"/>
          </a:xfrm>
          <a:prstGeom prst="rect">
            <a:avLst/>
          </a:prstGeom>
        </p:spPr>
      </p:pic>
    </p:spTree>
    <p:extLst>
      <p:ext uri="{BB962C8B-B14F-4D97-AF65-F5344CB8AC3E}">
        <p14:creationId xmlns:p14="http://schemas.microsoft.com/office/powerpoint/2010/main" val="2702958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158D93-A2F2-C940-8BA3-CCCE706715E4}"/>
              </a:ext>
            </a:extLst>
          </p:cNvPr>
          <p:cNvSpPr>
            <a:spLocks noGrp="1"/>
          </p:cNvSpPr>
          <p:nvPr>
            <p:ph type="sldNum" sz="quarter" idx="12"/>
          </p:nvPr>
        </p:nvSpPr>
        <p:spPr/>
        <p:txBody>
          <a:bodyPr/>
          <a:lstStyle/>
          <a:p>
            <a:pPr lvl="0">
              <a:spcBef>
                <a:spcPts val="0"/>
              </a:spcBef>
              <a:buNone/>
            </a:pPr>
            <a:fld id="{00000000-1234-1234-1234-123412341234}" type="slidenum">
              <a:rPr lang="en" smtClean="0"/>
              <a:t>3</a:t>
            </a:fld>
            <a:endParaRPr lang="en"/>
          </a:p>
        </p:txBody>
      </p:sp>
      <p:sp>
        <p:nvSpPr>
          <p:cNvPr id="21" name="Title 1">
            <a:extLst>
              <a:ext uri="{FF2B5EF4-FFF2-40B4-BE49-F238E27FC236}">
                <a16:creationId xmlns:a16="http://schemas.microsoft.com/office/drawing/2014/main" id="{0AC2E36A-273D-634B-A9C5-A26D8938C812}"/>
              </a:ext>
            </a:extLst>
          </p:cNvPr>
          <p:cNvSpPr>
            <a:spLocks noGrp="1"/>
          </p:cNvSpPr>
          <p:nvPr>
            <p:ph type="title"/>
          </p:nvPr>
        </p:nvSpPr>
        <p:spPr>
          <a:xfrm>
            <a:off x="311700" y="416449"/>
            <a:ext cx="8520600" cy="572700"/>
          </a:xfrm>
        </p:spPr>
        <p:txBody>
          <a:bodyPr/>
          <a:lstStyle/>
          <a:p>
            <a:r>
              <a:rPr lang="en-US" dirty="0"/>
              <a:t>Survey Results (1/3)  -11 Responses</a:t>
            </a:r>
          </a:p>
        </p:txBody>
      </p:sp>
      <p:sp>
        <p:nvSpPr>
          <p:cNvPr id="12" name="Footer Placeholder 11">
            <a:extLst>
              <a:ext uri="{FF2B5EF4-FFF2-40B4-BE49-F238E27FC236}">
                <a16:creationId xmlns:a16="http://schemas.microsoft.com/office/drawing/2014/main" id="{C82BF74D-9DB8-414B-9EC7-B100B3866E4E}"/>
              </a:ext>
            </a:extLst>
          </p:cNvPr>
          <p:cNvSpPr>
            <a:spLocks noGrp="1"/>
          </p:cNvSpPr>
          <p:nvPr>
            <p:ph type="ftr" sz="quarter" idx="11"/>
          </p:nvPr>
        </p:nvSpPr>
        <p:spPr/>
        <p:txBody>
          <a:bodyPr/>
          <a:lstStyle/>
          <a:p>
            <a:r>
              <a:rPr lang="sk-SK"/>
              <a:t>© 2020 Keith A. Pray</a:t>
            </a:r>
            <a:endParaRPr lang="en-US" dirty="0"/>
          </a:p>
        </p:txBody>
      </p:sp>
      <p:pic>
        <p:nvPicPr>
          <p:cNvPr id="14" name="Picture 13">
            <a:extLst>
              <a:ext uri="{FF2B5EF4-FFF2-40B4-BE49-F238E27FC236}">
                <a16:creationId xmlns:a16="http://schemas.microsoft.com/office/drawing/2014/main" id="{18759258-3EA4-1143-8A90-048F95BF1E7C}"/>
              </a:ext>
            </a:extLst>
          </p:cNvPr>
          <p:cNvPicPr>
            <a:picLocks noChangeAspect="1"/>
          </p:cNvPicPr>
          <p:nvPr/>
        </p:nvPicPr>
        <p:blipFill>
          <a:blip r:embed="rId3"/>
          <a:stretch>
            <a:fillRect/>
          </a:stretch>
        </p:blipFill>
        <p:spPr>
          <a:xfrm>
            <a:off x="6559000" y="903425"/>
            <a:ext cx="2273300" cy="2755900"/>
          </a:xfrm>
          <a:prstGeom prst="rect">
            <a:avLst/>
          </a:prstGeom>
        </p:spPr>
      </p:pic>
      <p:pic>
        <p:nvPicPr>
          <p:cNvPr id="2" name="Picture 1">
            <a:extLst>
              <a:ext uri="{FF2B5EF4-FFF2-40B4-BE49-F238E27FC236}">
                <a16:creationId xmlns:a16="http://schemas.microsoft.com/office/drawing/2014/main" id="{41E5F99B-5ABA-F146-9144-8D14000FF245}"/>
              </a:ext>
            </a:extLst>
          </p:cNvPr>
          <p:cNvPicPr>
            <a:picLocks noChangeAspect="1"/>
          </p:cNvPicPr>
          <p:nvPr/>
        </p:nvPicPr>
        <p:blipFill>
          <a:blip r:embed="rId4"/>
          <a:stretch>
            <a:fillRect/>
          </a:stretch>
        </p:blipFill>
        <p:spPr>
          <a:xfrm>
            <a:off x="397194" y="903425"/>
            <a:ext cx="2222500" cy="4000500"/>
          </a:xfrm>
          <a:prstGeom prst="rect">
            <a:avLst/>
          </a:prstGeom>
        </p:spPr>
      </p:pic>
      <p:pic>
        <p:nvPicPr>
          <p:cNvPr id="5" name="Picture 4">
            <a:extLst>
              <a:ext uri="{FF2B5EF4-FFF2-40B4-BE49-F238E27FC236}">
                <a16:creationId xmlns:a16="http://schemas.microsoft.com/office/drawing/2014/main" id="{32FFEB65-CC17-D547-BBCD-61522C89C611}"/>
              </a:ext>
            </a:extLst>
          </p:cNvPr>
          <p:cNvPicPr>
            <a:picLocks noChangeAspect="1"/>
          </p:cNvPicPr>
          <p:nvPr/>
        </p:nvPicPr>
        <p:blipFill>
          <a:blip r:embed="rId5"/>
          <a:stretch>
            <a:fillRect/>
          </a:stretch>
        </p:blipFill>
        <p:spPr>
          <a:xfrm>
            <a:off x="2836747" y="903425"/>
            <a:ext cx="3505200" cy="4000500"/>
          </a:xfrm>
          <a:prstGeom prst="rect">
            <a:avLst/>
          </a:prstGeom>
        </p:spPr>
      </p:pic>
    </p:spTree>
    <p:extLst>
      <p:ext uri="{BB962C8B-B14F-4D97-AF65-F5344CB8AC3E}">
        <p14:creationId xmlns:p14="http://schemas.microsoft.com/office/powerpoint/2010/main" val="1498519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09C5-8902-B44D-B458-B8FE4F188F7F}"/>
              </a:ext>
            </a:extLst>
          </p:cNvPr>
          <p:cNvSpPr>
            <a:spLocks noGrp="1"/>
          </p:cNvSpPr>
          <p:nvPr>
            <p:ph type="title"/>
          </p:nvPr>
        </p:nvSpPr>
        <p:spPr>
          <a:xfrm>
            <a:off x="685800" y="361950"/>
            <a:ext cx="7833360" cy="4635246"/>
          </a:xfrm>
        </p:spPr>
        <p:txBody>
          <a:bodyPr>
            <a:normAutofit/>
          </a:bodyPr>
          <a:lstStyle/>
          <a:p>
            <a:pPr algn="ctr"/>
            <a:r>
              <a:rPr lang="en-US" cap="none" dirty="0">
                <a:latin typeface="+mn-lt"/>
              </a:rPr>
              <a:t>“Suggested for you” &amp;</a:t>
            </a:r>
            <a:br>
              <a:rPr lang="en-US" cap="none" dirty="0">
                <a:latin typeface="+mn-lt"/>
              </a:rPr>
            </a:br>
            <a:r>
              <a:rPr lang="en-US" cap="none" dirty="0">
                <a:latin typeface="+mn-lt"/>
              </a:rPr>
              <a:t>Homepage results</a:t>
            </a:r>
          </a:p>
        </p:txBody>
      </p:sp>
      <p:sp>
        <p:nvSpPr>
          <p:cNvPr id="3" name="Footer Placeholder 2">
            <a:extLst>
              <a:ext uri="{FF2B5EF4-FFF2-40B4-BE49-F238E27FC236}">
                <a16:creationId xmlns:a16="http://schemas.microsoft.com/office/drawing/2014/main" id="{7E93B88D-DF4D-E943-A295-66DD48CBB2B4}"/>
              </a:ext>
            </a:extLst>
          </p:cNvPr>
          <p:cNvSpPr>
            <a:spLocks noGrp="1"/>
          </p:cNvSpPr>
          <p:nvPr>
            <p:ph type="ftr" sz="quarter" idx="11"/>
          </p:nvPr>
        </p:nvSpPr>
        <p:spPr/>
        <p:txBody>
          <a:bodyPr/>
          <a:lstStyle/>
          <a:p>
            <a:r>
              <a:rPr lang="sk-SK"/>
              <a:t>© 2020 Keith A. Pray</a:t>
            </a:r>
            <a:endParaRPr lang="en-US"/>
          </a:p>
        </p:txBody>
      </p:sp>
      <p:sp>
        <p:nvSpPr>
          <p:cNvPr id="4" name="Slide Number Placeholder 3">
            <a:extLst>
              <a:ext uri="{FF2B5EF4-FFF2-40B4-BE49-F238E27FC236}">
                <a16:creationId xmlns:a16="http://schemas.microsoft.com/office/drawing/2014/main" id="{96972150-6071-6145-ACCC-164091704920}"/>
              </a:ext>
            </a:extLst>
          </p:cNvPr>
          <p:cNvSpPr>
            <a:spLocks noGrp="1"/>
          </p:cNvSpPr>
          <p:nvPr>
            <p:ph type="sldNum" sz="quarter" idx="12"/>
          </p:nvPr>
        </p:nvSpPr>
        <p:spPr/>
        <p:txBody>
          <a:bodyPr/>
          <a:lstStyle/>
          <a:p>
            <a:fld id="{A2A17EAB-8B51-5C40-8776-6683E51FA7A0}" type="slidenum">
              <a:rPr lang="en-US" smtClean="0"/>
              <a:t>30</a:t>
            </a:fld>
            <a:endParaRPr lang="en-US"/>
          </a:p>
        </p:txBody>
      </p:sp>
      <p:sp>
        <p:nvSpPr>
          <p:cNvPr id="5" name="TextBox 4">
            <a:extLst>
              <a:ext uri="{FF2B5EF4-FFF2-40B4-BE49-F238E27FC236}">
                <a16:creationId xmlns:a16="http://schemas.microsoft.com/office/drawing/2014/main" id="{B6959727-4D8F-6C4B-8269-C7C85D30085D}"/>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Jacob van Steyn</a:t>
            </a:r>
            <a:endParaRPr lang="en-US" sz="1400" dirty="0">
              <a:solidFill>
                <a:schemeClr val="tx1"/>
              </a:solidFill>
              <a:latin typeface="+mj-lt"/>
            </a:endParaRPr>
          </a:p>
        </p:txBody>
      </p:sp>
    </p:spTree>
    <p:extLst>
      <p:ext uri="{BB962C8B-B14F-4D97-AF65-F5344CB8AC3E}">
        <p14:creationId xmlns:p14="http://schemas.microsoft.com/office/powerpoint/2010/main" val="1428811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sz="half" idx="1"/>
          </p:nvPr>
        </p:nvSpPr>
        <p:spPr/>
        <p:txBody>
          <a:bodyPr/>
          <a:lstStyle/>
          <a:p>
            <a:r>
              <a:rPr lang="en-US" dirty="0"/>
              <a:t>Algorithmic prediction</a:t>
            </a:r>
          </a:p>
          <a:p>
            <a:r>
              <a:rPr lang="en-US" dirty="0"/>
              <a:t>Tailored to end user</a:t>
            </a:r>
          </a:p>
          <a:p>
            <a:r>
              <a:rPr lang="en-US" dirty="0"/>
              <a:t>Statistical model based on:</a:t>
            </a:r>
          </a:p>
          <a:p>
            <a:pPr lvl="1"/>
            <a:r>
              <a:rPr lang="en-US" dirty="0"/>
              <a:t>Large data models</a:t>
            </a:r>
          </a:p>
          <a:p>
            <a:pPr lvl="1"/>
            <a:r>
              <a:rPr lang="en-US" dirty="0"/>
              <a:t>Historical data</a:t>
            </a:r>
          </a:p>
          <a:p>
            <a:pPr lvl="1"/>
            <a:r>
              <a:rPr lang="en-US" dirty="0"/>
              <a:t>Similar user data</a:t>
            </a:r>
          </a:p>
          <a:p>
            <a:r>
              <a:rPr lang="en-US" dirty="0"/>
              <a:t>Matches users with content the model “thinks” they want to see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a:t>
            </a:r>
            <a:r>
              <a:rPr lang="en-US" sz="1200" dirty="0" err="1"/>
              <a:t>C</a:t>
            </a:r>
            <a:r>
              <a:rPr lang="en-US" sz="1200" dirty="0" err="1">
                <a:solidFill>
                  <a:schemeClr val="tx1"/>
                </a:solidFill>
              </a:rPr>
              <a:t>lutch.co</a:t>
            </a:r>
            <a:r>
              <a:rPr lang="en-US" sz="1200" dirty="0">
                <a:solidFill>
                  <a:schemeClr val="tx1"/>
                </a:solidFill>
              </a:rPr>
              <a:t> [3]</a:t>
            </a:r>
          </a:p>
        </p:txBody>
      </p:sp>
      <p:pic>
        <p:nvPicPr>
          <p:cNvPr id="12" name="Picture 11" descr="Chart, line chart&#10;&#10;Description automatically generated">
            <a:extLst>
              <a:ext uri="{FF2B5EF4-FFF2-40B4-BE49-F238E27FC236}">
                <a16:creationId xmlns:a16="http://schemas.microsoft.com/office/drawing/2014/main" id="{A5723AC0-231E-D447-AAD1-AC8FBF6425CA}"/>
              </a:ext>
            </a:extLst>
          </p:cNvPr>
          <p:cNvPicPr>
            <a:picLocks noChangeAspect="1"/>
          </p:cNvPicPr>
          <p:nvPr/>
        </p:nvPicPr>
        <p:blipFill>
          <a:blip r:embed="rId3"/>
          <a:stretch>
            <a:fillRect/>
          </a:stretch>
        </p:blipFill>
        <p:spPr>
          <a:xfrm>
            <a:off x="4996328" y="1276350"/>
            <a:ext cx="3021887" cy="3253894"/>
          </a:xfrm>
          <a:prstGeom prst="rect">
            <a:avLst/>
          </a:prstGeom>
        </p:spPr>
      </p:pic>
    </p:spTree>
    <p:extLst>
      <p:ext uri="{BB962C8B-B14F-4D97-AF65-F5344CB8AC3E}">
        <p14:creationId xmlns:p14="http://schemas.microsoft.com/office/powerpoint/2010/main" val="448969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Biggest Impact</a:t>
            </a:r>
          </a:p>
        </p:txBody>
      </p:sp>
      <p:sp>
        <p:nvSpPr>
          <p:cNvPr id="3" name="Content Placeholder 2"/>
          <p:cNvSpPr>
            <a:spLocks noGrp="1"/>
          </p:cNvSpPr>
          <p:nvPr>
            <p:ph sz="half" idx="1"/>
          </p:nvPr>
        </p:nvSpPr>
        <p:spPr/>
        <p:txBody>
          <a:bodyPr/>
          <a:lstStyle/>
          <a:p>
            <a:r>
              <a:rPr lang="en-US" dirty="0"/>
              <a:t>Social Media:</a:t>
            </a:r>
          </a:p>
          <a:p>
            <a:pPr lvl="1"/>
            <a:r>
              <a:rPr lang="en-US" dirty="0"/>
              <a:t>Facebook</a:t>
            </a:r>
          </a:p>
          <a:p>
            <a:pPr lvl="1"/>
            <a:r>
              <a:rPr lang="en-US" dirty="0" err="1"/>
              <a:t>Youtube</a:t>
            </a:r>
            <a:endParaRPr lang="en-US" dirty="0"/>
          </a:p>
          <a:p>
            <a:pPr lvl="1"/>
            <a:r>
              <a:rPr lang="en-US" dirty="0"/>
              <a:t>Instagram</a:t>
            </a:r>
          </a:p>
          <a:p>
            <a:pPr lvl="1"/>
            <a:r>
              <a:rPr lang="en-US" dirty="0"/>
              <a:t>Weibo</a:t>
            </a:r>
          </a:p>
          <a:p>
            <a:pPr lvl="1"/>
            <a:r>
              <a:rPr lang="en-US" dirty="0"/>
              <a:t>Twitter</a:t>
            </a:r>
          </a:p>
          <a:p>
            <a:pPr lvl="1"/>
            <a:r>
              <a:rPr lang="en-US" dirty="0"/>
              <a:t>Reddit</a:t>
            </a:r>
          </a:p>
          <a:p>
            <a:r>
              <a:rPr lang="en-US" dirty="0"/>
              <a:t>Curated ‘Feeds’ of content</a:t>
            </a:r>
          </a:p>
          <a:p>
            <a:r>
              <a:rPr lang="en-US" dirty="0"/>
              <a:t>‘Compulsive Media’</a:t>
            </a:r>
          </a:p>
          <a:p>
            <a:r>
              <a:rPr lang="en-US" dirty="0"/>
              <a:t>Capture attention</a:t>
            </a:r>
          </a:p>
          <a:p>
            <a:pPr lvl="1"/>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a:t>
            </a:r>
            <a:r>
              <a:rPr lang="en-US" sz="1200" dirty="0" err="1">
                <a:solidFill>
                  <a:schemeClr val="tx1"/>
                </a:solidFill>
              </a:rPr>
              <a:t>Revive.digital</a:t>
            </a:r>
            <a:r>
              <a:rPr lang="en-US" sz="1200" dirty="0">
                <a:solidFill>
                  <a:schemeClr val="tx1"/>
                </a:solidFill>
              </a:rPr>
              <a:t> [4]</a:t>
            </a:r>
          </a:p>
        </p:txBody>
      </p:sp>
      <p:pic>
        <p:nvPicPr>
          <p:cNvPr id="12" name="Picture 11" descr="A picture containing graphical user interface&#10;&#10;Description automatically generated">
            <a:extLst>
              <a:ext uri="{FF2B5EF4-FFF2-40B4-BE49-F238E27FC236}">
                <a16:creationId xmlns:a16="http://schemas.microsoft.com/office/drawing/2014/main" id="{C564F651-8B9C-6B42-8923-1F4305B858AA}"/>
              </a:ext>
            </a:extLst>
          </p:cNvPr>
          <p:cNvPicPr>
            <a:picLocks noChangeAspect="1"/>
          </p:cNvPicPr>
          <p:nvPr/>
        </p:nvPicPr>
        <p:blipFill>
          <a:blip r:embed="rId3"/>
          <a:stretch>
            <a:fillRect/>
          </a:stretch>
        </p:blipFill>
        <p:spPr>
          <a:xfrm>
            <a:off x="4044326" y="1406631"/>
            <a:ext cx="4842685" cy="2724010"/>
          </a:xfrm>
          <a:prstGeom prst="rect">
            <a:avLst/>
          </a:prstGeom>
        </p:spPr>
      </p:pic>
    </p:spTree>
    <p:extLst>
      <p:ext uri="{BB962C8B-B14F-4D97-AF65-F5344CB8AC3E}">
        <p14:creationId xmlns:p14="http://schemas.microsoft.com/office/powerpoint/2010/main" val="2706538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 Chambers</a:t>
            </a:r>
          </a:p>
        </p:txBody>
      </p:sp>
      <p:sp>
        <p:nvSpPr>
          <p:cNvPr id="3" name="Content Placeholder 2"/>
          <p:cNvSpPr>
            <a:spLocks noGrp="1"/>
          </p:cNvSpPr>
          <p:nvPr>
            <p:ph sz="half" idx="1"/>
          </p:nvPr>
        </p:nvSpPr>
        <p:spPr/>
        <p:txBody>
          <a:bodyPr/>
          <a:lstStyle/>
          <a:p>
            <a:r>
              <a:rPr lang="en-US" dirty="0"/>
              <a:t>Positive Feedback loop</a:t>
            </a:r>
          </a:p>
          <a:p>
            <a:r>
              <a:rPr lang="en-US" dirty="0"/>
              <a:t>Reinforces Existing Opinions</a:t>
            </a:r>
          </a:p>
          <a:p>
            <a:r>
              <a:rPr lang="en-US" dirty="0"/>
              <a:t>Extreme ideology becomes normalized</a:t>
            </a:r>
          </a:p>
          <a:p>
            <a:r>
              <a:rPr lang="en-US" dirty="0"/>
              <a:t>Forums / Internet Communities</a:t>
            </a:r>
          </a:p>
          <a:p>
            <a:pPr lvl="1"/>
            <a:r>
              <a:rPr lang="en-US" dirty="0"/>
              <a:t>Surrounded with similar opinions</a:t>
            </a:r>
          </a:p>
          <a:p>
            <a:r>
              <a:rPr lang="en-US" dirty="0"/>
              <a:t>ML Creates personal echo chamber</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Smarter Every Day [5]</a:t>
            </a:r>
          </a:p>
        </p:txBody>
      </p:sp>
      <p:pic>
        <p:nvPicPr>
          <p:cNvPr id="9" name="Picture 8" descr="Chart, line chart&#10;&#10;Description automatically generated">
            <a:extLst>
              <a:ext uri="{FF2B5EF4-FFF2-40B4-BE49-F238E27FC236}">
                <a16:creationId xmlns:a16="http://schemas.microsoft.com/office/drawing/2014/main" id="{7CDE37F2-554E-DD4A-8FCF-5EBCF7F3103D}"/>
              </a:ext>
            </a:extLst>
          </p:cNvPr>
          <p:cNvPicPr>
            <a:picLocks noChangeAspect="1"/>
          </p:cNvPicPr>
          <p:nvPr/>
        </p:nvPicPr>
        <p:blipFill>
          <a:blip r:embed="rId3"/>
          <a:stretch>
            <a:fillRect/>
          </a:stretch>
        </p:blipFill>
        <p:spPr>
          <a:xfrm>
            <a:off x="4419600" y="1546669"/>
            <a:ext cx="4404659" cy="2475470"/>
          </a:xfrm>
          <a:prstGeom prst="rect">
            <a:avLst/>
          </a:prstGeom>
        </p:spPr>
      </p:pic>
    </p:spTree>
    <p:extLst>
      <p:ext uri="{BB962C8B-B14F-4D97-AF65-F5344CB8AC3E}">
        <p14:creationId xmlns:p14="http://schemas.microsoft.com/office/powerpoint/2010/main" val="4243983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Pew Research [6]</a:t>
            </a:r>
          </a:p>
        </p:txBody>
      </p:sp>
      <p:pic>
        <p:nvPicPr>
          <p:cNvPr id="14" name="Picture 13" descr="Chart, radar chart&#10;&#10;Description automatically generated">
            <a:extLst>
              <a:ext uri="{FF2B5EF4-FFF2-40B4-BE49-F238E27FC236}">
                <a16:creationId xmlns:a16="http://schemas.microsoft.com/office/drawing/2014/main" id="{16FF2CCE-ABEB-DC41-AA45-264FD8CD9039}"/>
              </a:ext>
            </a:extLst>
          </p:cNvPr>
          <p:cNvPicPr>
            <a:picLocks noChangeAspect="1"/>
          </p:cNvPicPr>
          <p:nvPr/>
        </p:nvPicPr>
        <p:blipFill>
          <a:blip r:embed="rId3"/>
          <a:stretch>
            <a:fillRect/>
          </a:stretch>
        </p:blipFill>
        <p:spPr>
          <a:xfrm>
            <a:off x="2403390" y="1132245"/>
            <a:ext cx="4337219" cy="3518568"/>
          </a:xfrm>
          <a:prstGeom prst="rect">
            <a:avLst/>
          </a:prstGeom>
        </p:spPr>
      </p:pic>
    </p:spTree>
    <p:extLst>
      <p:ext uri="{BB962C8B-B14F-4D97-AF65-F5344CB8AC3E}">
        <p14:creationId xmlns:p14="http://schemas.microsoft.com/office/powerpoint/2010/main" val="635123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5866646" y="4726877"/>
            <a:ext cx="3277354" cy="276999"/>
          </a:xfrm>
          <a:prstGeom prst="rect">
            <a:avLst/>
          </a:prstGeom>
          <a:noFill/>
        </p:spPr>
        <p:txBody>
          <a:bodyPr wrap="square" rtlCol="0">
            <a:spAutoFit/>
          </a:bodyPr>
          <a:lstStyle/>
          <a:p>
            <a:pPr algn="r"/>
            <a:r>
              <a:rPr lang="en-US" sz="1200" dirty="0">
                <a:solidFill>
                  <a:schemeClr val="tx1"/>
                </a:solidFill>
              </a:rPr>
              <a:t>Image courtesy of Pew Research [</a:t>
            </a:r>
            <a:r>
              <a:rPr lang="en-US" sz="1200" dirty="0"/>
              <a:t>6</a:t>
            </a:r>
            <a:r>
              <a:rPr lang="en-US" sz="1200" dirty="0">
                <a:solidFill>
                  <a:schemeClr val="tx1"/>
                </a:solidFill>
              </a:rPr>
              <a:t>]</a:t>
            </a:r>
          </a:p>
        </p:txBody>
      </p:sp>
      <p:pic>
        <p:nvPicPr>
          <p:cNvPr id="12" name="Picture 11" descr="Chart&#10;&#10;Description automatically generated">
            <a:extLst>
              <a:ext uri="{FF2B5EF4-FFF2-40B4-BE49-F238E27FC236}">
                <a16:creationId xmlns:a16="http://schemas.microsoft.com/office/drawing/2014/main" id="{A666F46F-350B-BB42-81E5-60BEADFE0211}"/>
              </a:ext>
            </a:extLst>
          </p:cNvPr>
          <p:cNvPicPr>
            <a:picLocks noChangeAspect="1"/>
          </p:cNvPicPr>
          <p:nvPr/>
        </p:nvPicPr>
        <p:blipFill>
          <a:blip r:embed="rId3"/>
          <a:stretch>
            <a:fillRect/>
          </a:stretch>
        </p:blipFill>
        <p:spPr>
          <a:xfrm>
            <a:off x="5341296" y="2009245"/>
            <a:ext cx="3490284" cy="1730685"/>
          </a:xfrm>
          <a:prstGeom prst="rect">
            <a:avLst/>
          </a:prstGeom>
        </p:spPr>
      </p:pic>
      <p:pic>
        <p:nvPicPr>
          <p:cNvPr id="17" name="Picture 16" descr="Chart, line chart&#10;&#10;Description automatically generated">
            <a:extLst>
              <a:ext uri="{FF2B5EF4-FFF2-40B4-BE49-F238E27FC236}">
                <a16:creationId xmlns:a16="http://schemas.microsoft.com/office/drawing/2014/main" id="{8B6AD6F7-A3EC-F341-88D7-44EAB51456B9}"/>
              </a:ext>
            </a:extLst>
          </p:cNvPr>
          <p:cNvPicPr>
            <a:picLocks noChangeAspect="1"/>
          </p:cNvPicPr>
          <p:nvPr/>
        </p:nvPicPr>
        <p:blipFill>
          <a:blip r:embed="rId4"/>
          <a:stretch>
            <a:fillRect/>
          </a:stretch>
        </p:blipFill>
        <p:spPr>
          <a:xfrm>
            <a:off x="685800" y="1276350"/>
            <a:ext cx="4526424" cy="3196475"/>
          </a:xfrm>
          <a:prstGeom prst="rect">
            <a:avLst/>
          </a:prstGeom>
        </p:spPr>
      </p:pic>
      <p:sp>
        <p:nvSpPr>
          <p:cNvPr id="18" name="TextBox 17">
            <a:extLst>
              <a:ext uri="{FF2B5EF4-FFF2-40B4-BE49-F238E27FC236}">
                <a16:creationId xmlns:a16="http://schemas.microsoft.com/office/drawing/2014/main" id="{A84D682A-94F2-BF4E-AD96-1B9833F3B674}"/>
              </a:ext>
            </a:extLst>
          </p:cNvPr>
          <p:cNvSpPr txBox="1"/>
          <p:nvPr/>
        </p:nvSpPr>
        <p:spPr>
          <a:xfrm>
            <a:off x="1934870" y="4738291"/>
            <a:ext cx="3277354" cy="276999"/>
          </a:xfrm>
          <a:prstGeom prst="rect">
            <a:avLst/>
          </a:prstGeom>
          <a:noFill/>
        </p:spPr>
        <p:txBody>
          <a:bodyPr wrap="square" rtlCol="0">
            <a:spAutoFit/>
          </a:bodyPr>
          <a:lstStyle/>
          <a:p>
            <a:pPr algn="r"/>
            <a:r>
              <a:rPr lang="en-US" sz="1200" dirty="0">
                <a:solidFill>
                  <a:schemeClr val="tx1"/>
                </a:solidFill>
              </a:rPr>
              <a:t>Image courtesy of Our World In Data [7]</a:t>
            </a:r>
          </a:p>
        </p:txBody>
      </p:sp>
    </p:spTree>
    <p:extLst>
      <p:ext uri="{BB962C8B-B14F-4D97-AF65-F5344CB8AC3E}">
        <p14:creationId xmlns:p14="http://schemas.microsoft.com/office/powerpoint/2010/main" val="2264199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a:t>
            </a:r>
          </a:p>
        </p:txBody>
      </p:sp>
      <p:sp>
        <p:nvSpPr>
          <p:cNvPr id="3" name="Content Placeholder 2"/>
          <p:cNvSpPr>
            <a:spLocks noGrp="1"/>
          </p:cNvSpPr>
          <p:nvPr>
            <p:ph sz="half" idx="1"/>
          </p:nvPr>
        </p:nvSpPr>
        <p:spPr/>
        <p:txBody>
          <a:bodyPr/>
          <a:lstStyle/>
          <a:p>
            <a:r>
              <a:rPr lang="en-US" dirty="0"/>
              <a:t>Anonymous Browsing</a:t>
            </a:r>
          </a:p>
          <a:p>
            <a:r>
              <a:rPr lang="en-US" dirty="0"/>
              <a:t>Non-curated content</a:t>
            </a:r>
          </a:p>
          <a:p>
            <a:r>
              <a:rPr lang="en-US" dirty="0"/>
              <a:t>Unbiased Media Sites</a:t>
            </a:r>
          </a:p>
          <a:p>
            <a:pPr lvl="1"/>
            <a:r>
              <a:rPr lang="en-US" dirty="0"/>
              <a:t>Associated Press</a:t>
            </a:r>
          </a:p>
          <a:p>
            <a:pPr lvl="1"/>
            <a:r>
              <a:rPr lang="en-US" dirty="0"/>
              <a:t>Reuters</a:t>
            </a:r>
          </a:p>
          <a:p>
            <a:pPr lvl="1"/>
            <a:r>
              <a:rPr lang="en-US" dirty="0"/>
              <a:t>NPR</a:t>
            </a:r>
          </a:p>
          <a:p>
            <a:r>
              <a:rPr lang="en-US" dirty="0"/>
              <a:t>Consume media you disagree with</a:t>
            </a:r>
          </a:p>
          <a:p>
            <a:r>
              <a:rPr lang="en-US" dirty="0"/>
              <a:t>Improve Algorithmic Curation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Image courtesy of Ad Fontes Media, Inc [8]</a:t>
            </a:r>
          </a:p>
        </p:txBody>
      </p:sp>
      <p:pic>
        <p:nvPicPr>
          <p:cNvPr id="11" name="Picture 10" descr="Chart&#10;&#10;Description automatically generated">
            <a:extLst>
              <a:ext uri="{FF2B5EF4-FFF2-40B4-BE49-F238E27FC236}">
                <a16:creationId xmlns:a16="http://schemas.microsoft.com/office/drawing/2014/main" id="{4C34CD47-0651-DA40-9289-684362CEBDCC}"/>
              </a:ext>
            </a:extLst>
          </p:cNvPr>
          <p:cNvPicPr>
            <a:picLocks noChangeAspect="1"/>
          </p:cNvPicPr>
          <p:nvPr/>
        </p:nvPicPr>
        <p:blipFill>
          <a:blip r:embed="rId3"/>
          <a:stretch>
            <a:fillRect/>
          </a:stretch>
        </p:blipFill>
        <p:spPr>
          <a:xfrm>
            <a:off x="4640550" y="1095825"/>
            <a:ext cx="4191030" cy="3215341"/>
          </a:xfrm>
          <a:prstGeom prst="rect">
            <a:avLst/>
          </a:prstGeom>
        </p:spPr>
      </p:pic>
    </p:spTree>
    <p:extLst>
      <p:ext uri="{BB962C8B-B14F-4D97-AF65-F5344CB8AC3E}">
        <p14:creationId xmlns:p14="http://schemas.microsoft.com/office/powerpoint/2010/main" val="3336268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286737"/>
            <a:ext cx="7772400" cy="3352800"/>
          </a:xfrm>
        </p:spPr>
        <p:txBody>
          <a:bodyPr lIns="91440">
            <a:normAutofit fontScale="85000" lnSpcReduction="10000"/>
          </a:bodyPr>
          <a:lstStyle/>
          <a:p>
            <a:pPr marL="0" indent="0">
              <a:lnSpc>
                <a:spcPct val="110000"/>
              </a:lnSpc>
              <a:buNone/>
            </a:pPr>
            <a:r>
              <a:rPr lang="en-US" sz="1100" dirty="0"/>
              <a:t>[1] </a:t>
            </a:r>
            <a:r>
              <a:rPr lang="en-US" sz="1100" dirty="0" err="1"/>
              <a:t>Roos</a:t>
            </a:r>
            <a:r>
              <a:rPr lang="en-US" sz="1100" dirty="0"/>
              <a:t>, Dave. “Johannes Gutenberg’s First Printing Press.” </a:t>
            </a:r>
            <a:r>
              <a:rPr lang="en-US" sz="1100" i="1" dirty="0"/>
              <a:t>7 Ways the Printing Press Changed the World</a:t>
            </a:r>
            <a:r>
              <a:rPr lang="en-US" sz="1100" dirty="0"/>
              <a:t>, </a:t>
            </a:r>
            <a:r>
              <a:rPr lang="en-US" sz="1100" dirty="0" err="1"/>
              <a:t>History.com</a:t>
            </a:r>
            <a:r>
              <a:rPr lang="en-US" sz="1100" dirty="0"/>
              <a:t>, 28 Aug. 2019, </a:t>
            </a:r>
            <a:r>
              <a:rPr lang="en-US" sz="1100" dirty="0">
                <a:hlinkClick r:id="rId3"/>
              </a:rPr>
              <a:t>https://</a:t>
            </a:r>
            <a:r>
              <a:rPr lang="en-US" sz="1100" dirty="0" err="1">
                <a:hlinkClick r:id="rId3"/>
              </a:rPr>
              <a:t>www.history.com</a:t>
            </a:r>
            <a:r>
              <a:rPr lang="en-US" sz="1100" dirty="0">
                <a:hlinkClick r:id="rId3"/>
              </a:rPr>
              <a:t>/.image/</a:t>
            </a:r>
            <a:r>
              <a:rPr lang="en-US" sz="1100" dirty="0" err="1">
                <a:hlinkClick r:id="rId3"/>
              </a:rPr>
              <a:t>t_share</a:t>
            </a:r>
            <a:r>
              <a:rPr lang="en-US" sz="1100" dirty="0">
                <a:hlinkClick r:id="rId3"/>
              </a:rPr>
              <a:t>/MTY2NTE2OTU2MzQ0NjI0MzUx/961d16d5-5443-409c-ac14-23c67cb6592f.jpg</a:t>
            </a:r>
            <a:r>
              <a:rPr lang="en-US" sz="1100" dirty="0"/>
              <a:t>. </a:t>
            </a:r>
          </a:p>
          <a:p>
            <a:pPr marL="0" indent="0">
              <a:lnSpc>
                <a:spcPct val="110000"/>
              </a:lnSpc>
              <a:buNone/>
            </a:pPr>
            <a:r>
              <a:rPr lang="en-US" sz="1100" dirty="0"/>
              <a:t>[2] </a:t>
            </a:r>
            <a:r>
              <a:rPr lang="en-US" sz="1100" dirty="0" err="1"/>
              <a:t>Charlet</a:t>
            </a:r>
            <a:r>
              <a:rPr lang="en-US" sz="1100" dirty="0"/>
              <a:t>, Denis. “Logos of Mobile Apps Facebook and Google Displayed on a Tablet.” </a:t>
            </a:r>
            <a:r>
              <a:rPr lang="en-US" sz="1100" i="1" dirty="0"/>
              <a:t>Getty Images</a:t>
            </a:r>
            <a:r>
              <a:rPr lang="en-US" sz="1100" dirty="0"/>
              <a:t>, 1 Oct. 2019, </a:t>
            </a:r>
            <a:r>
              <a:rPr lang="en-US" sz="1100" dirty="0">
                <a:hlinkClick r:id="rId4"/>
              </a:rPr>
              <a:t>http://media.gettyimages.com/photos/picture-taken-on-october-1-2019-in-lille-shows-the-logos-of-mobile-picture-id1172921208</a:t>
            </a:r>
            <a:r>
              <a:rPr lang="en-US" sz="1100" dirty="0"/>
              <a:t>. </a:t>
            </a:r>
          </a:p>
          <a:p>
            <a:pPr marL="0" indent="0">
              <a:lnSpc>
                <a:spcPct val="110000"/>
              </a:lnSpc>
              <a:buNone/>
            </a:pPr>
            <a:r>
              <a:rPr lang="en-US" sz="1100" dirty="0"/>
              <a:t>[3] Panko, Riley. “Percent of Businesses Using Artificial Intelligence on the Cloud (Adoption Over Time).” </a:t>
            </a:r>
            <a:r>
              <a:rPr lang="en-US" sz="1100" i="1" dirty="0"/>
              <a:t>How Businesses Use Cloud Computing: 2017 Survey</a:t>
            </a:r>
            <a:r>
              <a:rPr lang="en-US" sz="1100" dirty="0"/>
              <a:t>, </a:t>
            </a:r>
            <a:r>
              <a:rPr lang="en-US" sz="1100" dirty="0" err="1"/>
              <a:t>Clutch.co</a:t>
            </a:r>
            <a:r>
              <a:rPr lang="en-US" sz="1100" dirty="0"/>
              <a:t>, 21 June 2017, </a:t>
            </a:r>
            <a:r>
              <a:rPr lang="en-US" sz="1100" dirty="0">
                <a:hlinkClick r:id="rId5"/>
              </a:rPr>
              <a:t>http://static2.clutch.co/s3fs-public/ai-timeline-final_0.png</a:t>
            </a:r>
            <a:r>
              <a:rPr lang="en-US" sz="1100" dirty="0"/>
              <a:t>. </a:t>
            </a:r>
          </a:p>
          <a:p>
            <a:pPr marL="0" indent="0">
              <a:lnSpc>
                <a:spcPct val="110000"/>
              </a:lnSpc>
              <a:buNone/>
            </a:pPr>
            <a:r>
              <a:rPr lang="en-US" sz="1100" dirty="0"/>
              <a:t>[4] “Worldwide Active Users on Social Media 2020.” </a:t>
            </a:r>
            <a:r>
              <a:rPr lang="en-US" sz="1100" i="1" dirty="0"/>
              <a:t>Most Popular Social Media Networks (Updated for 2020) – Digital Marketing’s Most Powerful Tool</a:t>
            </a:r>
            <a:r>
              <a:rPr lang="en-US" sz="1100" dirty="0"/>
              <a:t>, </a:t>
            </a:r>
            <a:r>
              <a:rPr lang="en-US" sz="1100" dirty="0" err="1"/>
              <a:t>Revive.digital</a:t>
            </a:r>
            <a:r>
              <a:rPr lang="en-US" sz="1100" dirty="0"/>
              <a:t>, 2020, </a:t>
            </a:r>
            <a:r>
              <a:rPr lang="en-US" sz="1100" dirty="0">
                <a:hlinkClick r:id="rId6"/>
              </a:rPr>
              <a:t>http://</a:t>
            </a:r>
            <a:r>
              <a:rPr lang="en-US" sz="1100" dirty="0" err="1">
                <a:hlinkClick r:id="rId6"/>
              </a:rPr>
              <a:t>revive.digital</a:t>
            </a:r>
            <a:r>
              <a:rPr lang="en-US" sz="1100" dirty="0">
                <a:hlinkClick r:id="rId6"/>
              </a:rPr>
              <a:t>/wp-content/uploads/2020/06/social-media-graph-Worldwide-2020-1024x576.png</a:t>
            </a:r>
            <a:r>
              <a:rPr lang="en-US" sz="1100" dirty="0"/>
              <a:t>. </a:t>
            </a:r>
          </a:p>
          <a:p>
            <a:pPr marL="0" indent="0">
              <a:lnSpc>
                <a:spcPct val="110000"/>
              </a:lnSpc>
              <a:buNone/>
            </a:pPr>
            <a:r>
              <a:rPr lang="en-US" sz="1100" dirty="0"/>
              <a:t>[5] Sandlin, Destin. “Positive Feedback Loop in Systems Modeling.” </a:t>
            </a:r>
            <a:r>
              <a:rPr lang="en-US" sz="1100" i="1" dirty="0"/>
              <a:t>What I Learned from President Obama - Smarter Every Day 151</a:t>
            </a:r>
            <a:r>
              <a:rPr lang="en-US" sz="1100" dirty="0"/>
              <a:t>, </a:t>
            </a:r>
            <a:r>
              <a:rPr lang="en-US" sz="1100" dirty="0" err="1"/>
              <a:t>SmarterEveryDay</a:t>
            </a:r>
            <a:r>
              <a:rPr lang="en-US" sz="1100" dirty="0"/>
              <a:t>, 31 Jan. 2016, </a:t>
            </a:r>
            <a:r>
              <a:rPr lang="en-US" sz="1100" dirty="0">
                <a:hlinkClick r:id="rId7"/>
              </a:rPr>
              <a:t>https://www.youtube.com/watch?v=GpWQHFzrEqc</a:t>
            </a:r>
            <a:r>
              <a:rPr lang="en-US" sz="1100" dirty="0"/>
              <a:t>. </a:t>
            </a:r>
          </a:p>
          <a:p>
            <a:pPr marL="0" indent="0">
              <a:lnSpc>
                <a:spcPct val="110000"/>
              </a:lnSpc>
              <a:buNone/>
            </a:pPr>
            <a:r>
              <a:rPr lang="en-US" sz="1100" dirty="0"/>
              <a:t>[6] “Political Polarization, 1994-2017.” </a:t>
            </a:r>
            <a:r>
              <a:rPr lang="en-US" sz="1100" i="1" dirty="0"/>
              <a:t>The Shift in the American Public’s Political Values</a:t>
            </a:r>
            <a:r>
              <a:rPr lang="en-US" sz="1100" dirty="0"/>
              <a:t>, Pew Research, 2017, </a:t>
            </a:r>
            <a:r>
              <a:rPr lang="en-US" sz="1100" dirty="0">
                <a:hlinkClick r:id="rId8"/>
              </a:rPr>
              <a:t>http://www.pewresearch.org/politics/interactives/political-polarization-1994-2017/</a:t>
            </a:r>
            <a:r>
              <a:rPr lang="en-US" sz="1100" dirty="0"/>
              <a:t>. </a:t>
            </a:r>
          </a:p>
          <a:p>
            <a:pPr marL="0" indent="0">
              <a:lnSpc>
                <a:spcPct val="110000"/>
              </a:lnSpc>
              <a:buNone/>
            </a:pPr>
            <a:r>
              <a:rPr lang="en-US" sz="1100" dirty="0"/>
              <a:t>[7] Ortiz-Ospina, Esteban. “Number of People Using Social Media Platforms.” </a:t>
            </a:r>
            <a:r>
              <a:rPr lang="en-US" sz="1100" i="1" dirty="0"/>
              <a:t>The Rise of Social Media</a:t>
            </a:r>
            <a:r>
              <a:rPr lang="en-US" sz="1100" dirty="0"/>
              <a:t>, Our World In Data, 18 Sept. 2019, </a:t>
            </a:r>
            <a:r>
              <a:rPr lang="en-US" sz="1100" dirty="0">
                <a:hlinkClick r:id="rId9"/>
              </a:rPr>
              <a:t>https://www.ourworldindata.org/rise-of-social-media</a:t>
            </a:r>
            <a:r>
              <a:rPr lang="en-US" sz="1100" dirty="0"/>
              <a:t>. </a:t>
            </a:r>
          </a:p>
          <a:p>
            <a:pPr marL="0" indent="0">
              <a:lnSpc>
                <a:spcPct val="110000"/>
              </a:lnSpc>
              <a:buNone/>
            </a:pPr>
            <a:r>
              <a:rPr lang="en-US" sz="1100" dirty="0"/>
              <a:t>[8] “The Media Bias Chart v. 6.0 (2020).” </a:t>
            </a:r>
            <a:r>
              <a:rPr lang="en-US" sz="1100" i="1" dirty="0"/>
              <a:t>Media Bias Chart </a:t>
            </a:r>
            <a:r>
              <a:rPr lang="en-US" sz="1100" dirty="0"/>
              <a:t>, Ad Fontes Media, 2020, </a:t>
            </a:r>
            <a:r>
              <a:rPr lang="en-US" sz="1100" dirty="0">
                <a:hlinkClick r:id="rId10"/>
              </a:rPr>
              <a:t>https://www.adfontesmedia.com/wp-content/uploads/2020/06/Media-Bias-Chart-6.0_Low_Res_Licensed.jpg</a:t>
            </a:r>
            <a:r>
              <a:rPr lang="en-US" sz="1100" dirty="0"/>
              <a:t>. </a:t>
            </a:r>
          </a:p>
          <a:p>
            <a:pPr marL="0" indent="0">
              <a:lnSpc>
                <a:spcPct val="110000"/>
              </a:lnSpc>
              <a:buNone/>
            </a:pPr>
            <a:endParaRPr lang="en-US" sz="1100" dirty="0"/>
          </a:p>
          <a:p>
            <a:pPr marL="0" indent="0">
              <a:lnSpc>
                <a:spcPct val="110000"/>
              </a:lnSpc>
              <a:buNone/>
            </a:pPr>
            <a:endParaRPr lang="en-US" sz="1100" dirty="0"/>
          </a:p>
          <a:p>
            <a:pPr marL="0" indent="0">
              <a:lnSpc>
                <a:spcPct val="110000"/>
              </a:lnSpc>
              <a:buNone/>
            </a:pPr>
            <a:endParaRPr lang="en-US" sz="1100" dirty="0"/>
          </a:p>
          <a:p>
            <a:pPr marL="0" indent="0">
              <a:buNone/>
            </a:pPr>
            <a:endParaRPr lang="en-US" sz="1100"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Jacob van Steyn</a:t>
            </a:r>
          </a:p>
        </p:txBody>
      </p:sp>
    </p:spTree>
    <p:extLst>
      <p:ext uri="{BB962C8B-B14F-4D97-AF65-F5344CB8AC3E}">
        <p14:creationId xmlns:p14="http://schemas.microsoft.com/office/powerpoint/2010/main" val="402430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9</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p>
          <a:p>
            <a:pPr eaLnBrk="1" hangingPunct="1"/>
            <a:endParaRPr lang="en-US" dirty="0">
              <a:ea typeface="ＭＳ Ｐゴシック" pitchFamily="-109" charset="-128"/>
              <a:cs typeface="ＭＳ Ｐゴシック" pitchFamily="-109" charset="-128"/>
            </a:endParaRPr>
          </a:p>
          <a:p>
            <a:pPr eaLnBrk="1" hangingPunct="1"/>
            <a:r>
              <a:rPr lang="en-US" dirty="0">
                <a:ea typeface="ＭＳ Ｐゴシック" pitchFamily="-109" charset="-128"/>
                <a:cs typeface="ＭＳ Ｐゴシック" pitchFamily="-109" charset="-128"/>
              </a:rPr>
              <a:t>Use Intuition</a:t>
            </a:r>
          </a:p>
          <a:p>
            <a:pPr lvl="1"/>
            <a:r>
              <a:rPr lang="en-US" dirty="0">
                <a:ea typeface="ＭＳ Ｐゴシック" pitchFamily="-109" charset="-128"/>
                <a:cs typeface="ＭＳ Ｐゴシック" pitchFamily="-109" charset="-128"/>
              </a:rPr>
              <a:t>Are results reasonable?</a:t>
            </a:r>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
        <p:nvSpPr>
          <p:cNvPr id="2" name="Footer Placeholder 1">
            <a:extLst>
              <a:ext uri="{FF2B5EF4-FFF2-40B4-BE49-F238E27FC236}">
                <a16:creationId xmlns:a16="http://schemas.microsoft.com/office/drawing/2014/main" id="{505D0D35-BB88-BA43-9D8B-C619EB12F7E0}"/>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21849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C5C5AB-C063-4E47-9EE5-B0AA8B606D4C}"/>
              </a:ext>
            </a:extLst>
          </p:cNvPr>
          <p:cNvSpPr/>
          <p:nvPr/>
        </p:nvSpPr>
        <p:spPr>
          <a:xfrm>
            <a:off x="216876" y="989149"/>
            <a:ext cx="8713299" cy="3801153"/>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3158D93-A2F2-C940-8BA3-CCCE706715E4}"/>
              </a:ext>
            </a:extLst>
          </p:cNvPr>
          <p:cNvSpPr>
            <a:spLocks noGrp="1"/>
          </p:cNvSpPr>
          <p:nvPr>
            <p:ph type="sldNum" sz="quarter" idx="12"/>
          </p:nvPr>
        </p:nvSpPr>
        <p:spPr/>
        <p:txBody>
          <a:bodyPr/>
          <a:lstStyle/>
          <a:p>
            <a:pPr lvl="0">
              <a:spcBef>
                <a:spcPts val="0"/>
              </a:spcBef>
              <a:buNone/>
            </a:pPr>
            <a:fld id="{00000000-1234-1234-1234-123412341234}" type="slidenum">
              <a:rPr lang="en" smtClean="0"/>
              <a:t>4</a:t>
            </a:fld>
            <a:endParaRPr lang="en"/>
          </a:p>
        </p:txBody>
      </p:sp>
      <p:sp>
        <p:nvSpPr>
          <p:cNvPr id="21" name="Title 1">
            <a:extLst>
              <a:ext uri="{FF2B5EF4-FFF2-40B4-BE49-F238E27FC236}">
                <a16:creationId xmlns:a16="http://schemas.microsoft.com/office/drawing/2014/main" id="{0AC2E36A-273D-634B-A9C5-A26D8938C812}"/>
              </a:ext>
            </a:extLst>
          </p:cNvPr>
          <p:cNvSpPr>
            <a:spLocks noGrp="1"/>
          </p:cNvSpPr>
          <p:nvPr>
            <p:ph type="title"/>
          </p:nvPr>
        </p:nvSpPr>
        <p:spPr>
          <a:xfrm>
            <a:off x="311700" y="416449"/>
            <a:ext cx="8520600" cy="572700"/>
          </a:xfrm>
        </p:spPr>
        <p:txBody>
          <a:bodyPr/>
          <a:lstStyle/>
          <a:p>
            <a:r>
              <a:rPr lang="en-US" dirty="0"/>
              <a:t>Survey Results (2/3)  -11 Responses</a:t>
            </a:r>
          </a:p>
        </p:txBody>
      </p:sp>
      <p:pic>
        <p:nvPicPr>
          <p:cNvPr id="3" name="Picture 2">
            <a:extLst>
              <a:ext uri="{FF2B5EF4-FFF2-40B4-BE49-F238E27FC236}">
                <a16:creationId xmlns:a16="http://schemas.microsoft.com/office/drawing/2014/main" id="{58C66E0D-A74F-1C43-869B-362F474AD835}"/>
              </a:ext>
            </a:extLst>
          </p:cNvPr>
          <p:cNvPicPr>
            <a:picLocks noChangeAspect="1"/>
          </p:cNvPicPr>
          <p:nvPr/>
        </p:nvPicPr>
        <p:blipFill rotWithShape="1">
          <a:blip r:embed="rId2"/>
          <a:srcRect l="2268" t="19361" r="34433" b="6719"/>
          <a:stretch/>
        </p:blipFill>
        <p:spPr>
          <a:xfrm>
            <a:off x="216876" y="989149"/>
            <a:ext cx="4349085" cy="1962059"/>
          </a:xfrm>
          <a:prstGeom prst="rect">
            <a:avLst/>
          </a:prstGeom>
        </p:spPr>
      </p:pic>
      <p:pic>
        <p:nvPicPr>
          <p:cNvPr id="6" name="Picture 5">
            <a:extLst>
              <a:ext uri="{FF2B5EF4-FFF2-40B4-BE49-F238E27FC236}">
                <a16:creationId xmlns:a16="http://schemas.microsoft.com/office/drawing/2014/main" id="{D9E1E2AD-E70F-BD48-B704-246C75A11117}"/>
              </a:ext>
            </a:extLst>
          </p:cNvPr>
          <p:cNvPicPr>
            <a:picLocks noChangeAspect="1"/>
          </p:cNvPicPr>
          <p:nvPr/>
        </p:nvPicPr>
        <p:blipFill rotWithShape="1">
          <a:blip r:embed="rId3"/>
          <a:srcRect l="3205" t="21149" r="34217" b="6810"/>
          <a:stretch/>
        </p:blipFill>
        <p:spPr>
          <a:xfrm>
            <a:off x="216876" y="2942162"/>
            <a:ext cx="4331337" cy="1848140"/>
          </a:xfrm>
          <a:prstGeom prst="rect">
            <a:avLst/>
          </a:prstGeom>
        </p:spPr>
      </p:pic>
      <p:pic>
        <p:nvPicPr>
          <p:cNvPr id="9" name="Picture 8">
            <a:extLst>
              <a:ext uri="{FF2B5EF4-FFF2-40B4-BE49-F238E27FC236}">
                <a16:creationId xmlns:a16="http://schemas.microsoft.com/office/drawing/2014/main" id="{DAE1B99C-C76C-4342-A254-FF6FDE884814}"/>
              </a:ext>
            </a:extLst>
          </p:cNvPr>
          <p:cNvPicPr>
            <a:picLocks noChangeAspect="1"/>
          </p:cNvPicPr>
          <p:nvPr/>
        </p:nvPicPr>
        <p:blipFill rotWithShape="1">
          <a:blip r:embed="rId4"/>
          <a:srcRect l="2595" t="18709" r="34003" b="6821"/>
          <a:stretch/>
        </p:blipFill>
        <p:spPr>
          <a:xfrm>
            <a:off x="4565961" y="989149"/>
            <a:ext cx="4364214" cy="1953013"/>
          </a:xfrm>
          <a:prstGeom prst="rect">
            <a:avLst/>
          </a:prstGeom>
        </p:spPr>
      </p:pic>
      <p:pic>
        <p:nvPicPr>
          <p:cNvPr id="11" name="Picture 10">
            <a:extLst>
              <a:ext uri="{FF2B5EF4-FFF2-40B4-BE49-F238E27FC236}">
                <a16:creationId xmlns:a16="http://schemas.microsoft.com/office/drawing/2014/main" id="{676D27EF-0EE1-744F-A1C8-3618C75685A8}"/>
              </a:ext>
            </a:extLst>
          </p:cNvPr>
          <p:cNvPicPr>
            <a:picLocks noChangeAspect="1"/>
          </p:cNvPicPr>
          <p:nvPr/>
        </p:nvPicPr>
        <p:blipFill rotWithShape="1">
          <a:blip r:embed="rId5"/>
          <a:srcRect l="3017" t="20322" r="33994" b="8422"/>
          <a:stretch/>
        </p:blipFill>
        <p:spPr>
          <a:xfrm>
            <a:off x="4619134" y="2942162"/>
            <a:ext cx="4311786" cy="1737507"/>
          </a:xfrm>
          <a:prstGeom prst="rect">
            <a:avLst/>
          </a:prstGeom>
        </p:spPr>
      </p:pic>
      <p:sp>
        <p:nvSpPr>
          <p:cNvPr id="12" name="Footer Placeholder 11">
            <a:extLst>
              <a:ext uri="{FF2B5EF4-FFF2-40B4-BE49-F238E27FC236}">
                <a16:creationId xmlns:a16="http://schemas.microsoft.com/office/drawing/2014/main" id="{C82BF74D-9DB8-414B-9EC7-B100B3866E4E}"/>
              </a:ext>
            </a:extLst>
          </p:cNvPr>
          <p:cNvSpPr>
            <a:spLocks noGrp="1"/>
          </p:cNvSpPr>
          <p:nvPr>
            <p:ph type="ftr" sz="quarter" idx="11"/>
          </p:nvPr>
        </p:nvSpPr>
        <p:spPr/>
        <p:txBody>
          <a:bodyPr/>
          <a:lstStyle/>
          <a:p>
            <a:r>
              <a:rPr lang="sk-SK"/>
              <a:t>© 2020 Keith A. Pray</a:t>
            </a:r>
            <a:endParaRPr lang="en-US" dirty="0"/>
          </a:p>
        </p:txBody>
      </p:sp>
    </p:spTree>
    <p:extLst>
      <p:ext uri="{BB962C8B-B14F-4D97-AF65-F5344CB8AC3E}">
        <p14:creationId xmlns:p14="http://schemas.microsoft.com/office/powerpoint/2010/main" val="3000398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
        <p:nvSpPr>
          <p:cNvPr id="2" name="Footer Placeholder 1">
            <a:extLst>
              <a:ext uri="{FF2B5EF4-FFF2-40B4-BE49-F238E27FC236}">
                <a16:creationId xmlns:a16="http://schemas.microsoft.com/office/drawing/2014/main" id="{91E9FA97-9671-B243-8279-880B31D8B276}"/>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982392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3" name="Slide Number Placeholder 2"/>
          <p:cNvSpPr>
            <a:spLocks noGrp="1"/>
          </p:cNvSpPr>
          <p:nvPr>
            <p:ph type="sldNum" sz="quarter" idx="12"/>
          </p:nvPr>
        </p:nvSpPr>
        <p:spPr/>
        <p:txBody>
          <a:bodyPr/>
          <a:lstStyle/>
          <a:p>
            <a:fld id="{A2A17EAB-8B51-5C40-8776-6683E51FA7A0}" type="slidenum">
              <a:rPr lang="en-US" smtClean="0"/>
              <a:t>41</a:t>
            </a:fld>
            <a:endParaRPr lang="en-US"/>
          </a:p>
        </p:txBody>
      </p:sp>
      <p:sp>
        <p:nvSpPr>
          <p:cNvPr id="2" name="Footer Placeholder 1">
            <a:extLst>
              <a:ext uri="{FF2B5EF4-FFF2-40B4-BE49-F238E27FC236}">
                <a16:creationId xmlns:a16="http://schemas.microsoft.com/office/drawing/2014/main" id="{50CF7603-327D-F546-929E-340CC6D12565}"/>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81633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
        <p:nvSpPr>
          <p:cNvPr id="2" name="Footer Placeholder 1">
            <a:extLst>
              <a:ext uri="{FF2B5EF4-FFF2-40B4-BE49-F238E27FC236}">
                <a16:creationId xmlns:a16="http://schemas.microsoft.com/office/drawing/2014/main" id="{74301FD0-45C1-964E-9D97-CC0FEA546A8C}"/>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460677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3" name="Slide Number Placeholder 2"/>
          <p:cNvSpPr>
            <a:spLocks noGrp="1"/>
          </p:cNvSpPr>
          <p:nvPr>
            <p:ph type="sldNum" sz="quarter" idx="12"/>
          </p:nvPr>
        </p:nvSpPr>
        <p:spPr/>
        <p:txBody>
          <a:bodyPr/>
          <a:lstStyle/>
          <a:p>
            <a:fld id="{A2A17EAB-8B51-5C40-8776-6683E51FA7A0}" type="slidenum">
              <a:rPr lang="en-US" smtClean="0"/>
              <a:t>43</a:t>
            </a:fld>
            <a:endParaRPr lang="en-US"/>
          </a:p>
        </p:txBody>
      </p:sp>
      <p:sp>
        <p:nvSpPr>
          <p:cNvPr id="2" name="Footer Placeholder 1">
            <a:extLst>
              <a:ext uri="{FF2B5EF4-FFF2-40B4-BE49-F238E27FC236}">
                <a16:creationId xmlns:a16="http://schemas.microsoft.com/office/drawing/2014/main" id="{5F987F3E-A8FD-D949-A14D-AECCFA1B2AD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3298385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3" name="Slide Number Placeholder 2"/>
          <p:cNvSpPr>
            <a:spLocks noGrp="1"/>
          </p:cNvSpPr>
          <p:nvPr>
            <p:ph type="sldNum" sz="quarter" idx="12"/>
          </p:nvPr>
        </p:nvSpPr>
        <p:spPr/>
        <p:txBody>
          <a:bodyPr/>
          <a:lstStyle/>
          <a:p>
            <a:fld id="{A2A17EAB-8B51-5C40-8776-6683E51FA7A0}" type="slidenum">
              <a:rPr lang="en-US" smtClean="0"/>
              <a:t>44</a:t>
            </a:fld>
            <a:endParaRPr lang="en-US"/>
          </a:p>
        </p:txBody>
      </p:sp>
      <p:sp>
        <p:nvSpPr>
          <p:cNvPr id="2" name="Footer Placeholder 1">
            <a:extLst>
              <a:ext uri="{FF2B5EF4-FFF2-40B4-BE49-F238E27FC236}">
                <a16:creationId xmlns:a16="http://schemas.microsoft.com/office/drawing/2014/main" id="{37E1D119-B874-8949-B97D-65AA62D2800B}"/>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3953699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3" name="Slide Number Placeholder 2"/>
          <p:cNvSpPr>
            <a:spLocks noGrp="1"/>
          </p:cNvSpPr>
          <p:nvPr>
            <p:ph type="sldNum" sz="quarter" idx="12"/>
          </p:nvPr>
        </p:nvSpPr>
        <p:spPr/>
        <p:txBody>
          <a:bodyPr/>
          <a:lstStyle/>
          <a:p>
            <a:fld id="{A2A17EAB-8B51-5C40-8776-6683E51FA7A0}" type="slidenum">
              <a:rPr lang="en-US" smtClean="0"/>
              <a:t>45</a:t>
            </a:fld>
            <a:endParaRPr lang="en-US"/>
          </a:p>
        </p:txBody>
      </p:sp>
      <p:sp>
        <p:nvSpPr>
          <p:cNvPr id="2" name="Footer Placeholder 1">
            <a:extLst>
              <a:ext uri="{FF2B5EF4-FFF2-40B4-BE49-F238E27FC236}">
                <a16:creationId xmlns:a16="http://schemas.microsoft.com/office/drawing/2014/main" id="{52507017-AC3E-0A45-8498-08F3FF2A4695}"/>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3165053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3" name="Slide Number Placeholder 2"/>
          <p:cNvSpPr>
            <a:spLocks noGrp="1"/>
          </p:cNvSpPr>
          <p:nvPr>
            <p:ph type="sldNum" sz="quarter" idx="12"/>
          </p:nvPr>
        </p:nvSpPr>
        <p:spPr/>
        <p:txBody>
          <a:bodyPr/>
          <a:lstStyle/>
          <a:p>
            <a:fld id="{A2A17EAB-8B51-5C40-8776-6683E51FA7A0}" type="slidenum">
              <a:rPr lang="en-US" smtClean="0"/>
              <a:t>46</a:t>
            </a:fld>
            <a:endParaRPr lang="en-US"/>
          </a:p>
        </p:txBody>
      </p:sp>
      <p:sp>
        <p:nvSpPr>
          <p:cNvPr id="2" name="Footer Placeholder 1">
            <a:extLst>
              <a:ext uri="{FF2B5EF4-FFF2-40B4-BE49-F238E27FC236}">
                <a16:creationId xmlns:a16="http://schemas.microsoft.com/office/drawing/2014/main" id="{05582B0C-A8AE-C143-8BDC-18B5B5AF4C5D}"/>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3934331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404452"/>
            <a:ext cx="2581112" cy="1204432"/>
          </a:xfrm>
          <a:prstGeom prst="rect">
            <a:avLst/>
          </a:prstGeom>
          <a:noFill/>
        </p:spPr>
        <p:txBody>
          <a:bodyPr wrap="square" rtlCol="0">
            <a:spAutoFit/>
          </a:bodyPr>
          <a:lstStyle/>
          <a:p>
            <a:pPr>
              <a:lnSpc>
                <a:spcPct val="90000"/>
              </a:lnSpc>
            </a:pPr>
            <a:r>
              <a:rPr lang="en-US" sz="1600" dirty="0">
                <a:hlinkClick r:id="rId3"/>
              </a:rPr>
              <a:t>marginalrevolution.com/marginalrevolution/2014/05/type-i-and-type-ii-errors-simplified.html</a:t>
            </a:r>
            <a:r>
              <a:rPr lang="en-US" sz="1600" dirty="0"/>
              <a:t> (2016-04-11)</a:t>
            </a:r>
          </a:p>
        </p:txBody>
      </p:sp>
      <p:sp>
        <p:nvSpPr>
          <p:cNvPr id="2" name="Slide Number Placeholder 1"/>
          <p:cNvSpPr>
            <a:spLocks noGrp="1"/>
          </p:cNvSpPr>
          <p:nvPr>
            <p:ph type="sldNum" sz="quarter" idx="12"/>
          </p:nvPr>
        </p:nvSpPr>
        <p:spPr/>
        <p:txBody>
          <a:bodyPr/>
          <a:lstStyle/>
          <a:p>
            <a:fld id="{A2A17EAB-8B51-5C40-8776-6683E51FA7A0}" type="slidenum">
              <a:rPr lang="en-US" smtClean="0"/>
              <a:t>47</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
        <p:nvSpPr>
          <p:cNvPr id="4" name="Footer Placeholder 3">
            <a:extLst>
              <a:ext uri="{FF2B5EF4-FFF2-40B4-BE49-F238E27FC236}">
                <a16:creationId xmlns:a16="http://schemas.microsoft.com/office/drawing/2014/main" id="{D9EFA2BA-7751-E547-9176-31D969CA16AC}"/>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24103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E5434F-9CF3-0D43-8028-FEAF0C3A7B28}"/>
              </a:ext>
            </a:extLst>
          </p:cNvPr>
          <p:cNvSpPr>
            <a:spLocks noGrp="1"/>
          </p:cNvSpPr>
          <p:nvPr>
            <p:ph type="sldNum" sz="quarter" idx="12"/>
          </p:nvPr>
        </p:nvSpPr>
        <p:spPr/>
        <p:txBody>
          <a:bodyPr/>
          <a:lstStyle/>
          <a:p>
            <a:fld id="{A2A17EAB-8B51-5C40-8776-6683E51FA7A0}" type="slidenum">
              <a:rPr lang="en-US" smtClean="0"/>
              <a:t>5</a:t>
            </a:fld>
            <a:endParaRPr lang="en-US"/>
          </a:p>
        </p:txBody>
      </p:sp>
      <p:sp>
        <p:nvSpPr>
          <p:cNvPr id="14" name="Title 1">
            <a:extLst>
              <a:ext uri="{FF2B5EF4-FFF2-40B4-BE49-F238E27FC236}">
                <a16:creationId xmlns:a16="http://schemas.microsoft.com/office/drawing/2014/main" id="{B0F54CFB-E258-504B-B874-E896E1891C38}"/>
              </a:ext>
            </a:extLst>
          </p:cNvPr>
          <p:cNvSpPr>
            <a:spLocks noGrp="1"/>
          </p:cNvSpPr>
          <p:nvPr>
            <p:ph type="title"/>
          </p:nvPr>
        </p:nvSpPr>
        <p:spPr>
          <a:xfrm>
            <a:off x="311700" y="416449"/>
            <a:ext cx="8520600" cy="572700"/>
          </a:xfrm>
        </p:spPr>
        <p:txBody>
          <a:bodyPr/>
          <a:lstStyle/>
          <a:p>
            <a:r>
              <a:rPr lang="en-US" dirty="0"/>
              <a:t>Survey Results (3/3)  -11 Responses</a:t>
            </a:r>
          </a:p>
        </p:txBody>
      </p:sp>
      <p:pic>
        <p:nvPicPr>
          <p:cNvPr id="4" name="Picture 3">
            <a:extLst>
              <a:ext uri="{FF2B5EF4-FFF2-40B4-BE49-F238E27FC236}">
                <a16:creationId xmlns:a16="http://schemas.microsoft.com/office/drawing/2014/main" id="{825422AD-764D-7E46-AC3E-66C47281937D}"/>
              </a:ext>
            </a:extLst>
          </p:cNvPr>
          <p:cNvPicPr>
            <a:picLocks noChangeAspect="1"/>
          </p:cNvPicPr>
          <p:nvPr/>
        </p:nvPicPr>
        <p:blipFill rotWithShape="1">
          <a:blip r:embed="rId2"/>
          <a:srcRect l="3409" t="19333" r="35114" b="7776"/>
          <a:stretch/>
        </p:blipFill>
        <p:spPr>
          <a:xfrm>
            <a:off x="311700" y="989149"/>
            <a:ext cx="4356629" cy="1981032"/>
          </a:xfrm>
          <a:prstGeom prst="rect">
            <a:avLst/>
          </a:prstGeom>
        </p:spPr>
      </p:pic>
      <p:pic>
        <p:nvPicPr>
          <p:cNvPr id="6" name="Picture 5">
            <a:extLst>
              <a:ext uri="{FF2B5EF4-FFF2-40B4-BE49-F238E27FC236}">
                <a16:creationId xmlns:a16="http://schemas.microsoft.com/office/drawing/2014/main" id="{4CF0A09B-87D3-854D-A521-E09818E2E5E2}"/>
              </a:ext>
            </a:extLst>
          </p:cNvPr>
          <p:cNvPicPr>
            <a:picLocks noChangeAspect="1"/>
          </p:cNvPicPr>
          <p:nvPr/>
        </p:nvPicPr>
        <p:blipFill rotWithShape="1">
          <a:blip r:embed="rId3"/>
          <a:srcRect l="1768" t="19792" r="34027" b="6973"/>
          <a:stretch/>
        </p:blipFill>
        <p:spPr>
          <a:xfrm>
            <a:off x="311700" y="2966789"/>
            <a:ext cx="4427641" cy="1841568"/>
          </a:xfrm>
          <a:prstGeom prst="rect">
            <a:avLst/>
          </a:prstGeom>
        </p:spPr>
      </p:pic>
      <p:pic>
        <p:nvPicPr>
          <p:cNvPr id="9" name="Picture 8">
            <a:extLst>
              <a:ext uri="{FF2B5EF4-FFF2-40B4-BE49-F238E27FC236}">
                <a16:creationId xmlns:a16="http://schemas.microsoft.com/office/drawing/2014/main" id="{A06F6762-054A-2F44-9668-AE0D58D34BED}"/>
              </a:ext>
            </a:extLst>
          </p:cNvPr>
          <p:cNvPicPr>
            <a:picLocks noChangeAspect="1"/>
          </p:cNvPicPr>
          <p:nvPr/>
        </p:nvPicPr>
        <p:blipFill rotWithShape="1">
          <a:blip r:embed="rId4"/>
          <a:srcRect l="2837" t="18917" r="34758" b="6576"/>
          <a:stretch/>
        </p:blipFill>
        <p:spPr>
          <a:xfrm>
            <a:off x="4665722" y="989149"/>
            <a:ext cx="4335213" cy="1977640"/>
          </a:xfrm>
          <a:prstGeom prst="rect">
            <a:avLst/>
          </a:prstGeom>
        </p:spPr>
      </p:pic>
      <p:sp>
        <p:nvSpPr>
          <p:cNvPr id="11" name="Footer Placeholder 10">
            <a:extLst>
              <a:ext uri="{FF2B5EF4-FFF2-40B4-BE49-F238E27FC236}">
                <a16:creationId xmlns:a16="http://schemas.microsoft.com/office/drawing/2014/main" id="{4407F3B9-7968-1A4D-8728-BCEBBD85EF36}"/>
              </a:ext>
            </a:extLst>
          </p:cNvPr>
          <p:cNvSpPr>
            <a:spLocks noGrp="1"/>
          </p:cNvSpPr>
          <p:nvPr>
            <p:ph type="ftr" sz="quarter" idx="11"/>
          </p:nvPr>
        </p:nvSpPr>
        <p:spPr/>
        <p:txBody>
          <a:bodyPr/>
          <a:lstStyle/>
          <a:p>
            <a:r>
              <a:rPr lang="sk-SK"/>
              <a:t>© 2020 Keith A. Pray</a:t>
            </a:r>
            <a:endParaRPr lang="en-US" dirty="0"/>
          </a:p>
        </p:txBody>
      </p:sp>
    </p:spTree>
    <p:extLst>
      <p:ext uri="{BB962C8B-B14F-4D97-AF65-F5344CB8AC3E}">
        <p14:creationId xmlns:p14="http://schemas.microsoft.com/office/powerpoint/2010/main" val="119499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http://pbfcomics.com/197</a:t>
            </a:r>
            <a:r>
              <a:rPr lang="en-US" dirty="0"/>
              <a:t> (2014-09-26)</a:t>
            </a:r>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
        <p:nvSpPr>
          <p:cNvPr id="3" name="Footer Placeholder 2">
            <a:extLst>
              <a:ext uri="{FF2B5EF4-FFF2-40B4-BE49-F238E27FC236}">
                <a16:creationId xmlns:a16="http://schemas.microsoft.com/office/drawing/2014/main" id="{5ABF14E7-A1FF-E347-B1C8-0C07243EB9C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6817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pic>
        <p:nvPicPr>
          <p:cNvPr id="2050" name="Picture 2" descr="Voting Software">
            <a:extLst>
              <a:ext uri="{FF2B5EF4-FFF2-40B4-BE49-F238E27FC236}">
                <a16:creationId xmlns:a16="http://schemas.microsoft.com/office/drawing/2014/main" id="{2A501732-B116-7744-88DA-42DACBFA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005" y="361950"/>
            <a:ext cx="4750559" cy="4781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7FCC19-481E-E543-B278-EF485E244B9C}"/>
              </a:ext>
            </a:extLst>
          </p:cNvPr>
          <p:cNvSpPr txBox="1"/>
          <p:nvPr/>
        </p:nvSpPr>
        <p:spPr>
          <a:xfrm>
            <a:off x="0" y="4262583"/>
            <a:ext cx="4055149" cy="341632"/>
          </a:xfrm>
          <a:prstGeom prst="rect">
            <a:avLst/>
          </a:prstGeom>
          <a:noFill/>
        </p:spPr>
        <p:txBody>
          <a:bodyPr wrap="none" rtlCol="0">
            <a:spAutoFit/>
          </a:bodyPr>
          <a:lstStyle/>
          <a:p>
            <a:pPr>
              <a:lnSpc>
                <a:spcPct val="90000"/>
              </a:lnSpc>
            </a:pPr>
            <a:r>
              <a:rPr lang="en-US" dirty="0">
                <a:hlinkClick r:id="rId4"/>
              </a:rPr>
              <a:t>https://xkcd.com/2030/</a:t>
            </a:r>
            <a:r>
              <a:rPr lang="en-US" dirty="0"/>
              <a:t> (2018-09-21)</a:t>
            </a:r>
          </a:p>
        </p:txBody>
      </p:sp>
      <p:sp>
        <p:nvSpPr>
          <p:cNvPr id="10" name="Action Button: Movie 9">
            <a:hlinkClick r:id="rId5" highlightClick="1"/>
            <a:extLst>
              <a:ext uri="{FF2B5EF4-FFF2-40B4-BE49-F238E27FC236}">
                <a16:creationId xmlns:a16="http://schemas.microsoft.com/office/drawing/2014/main" id="{A2551F5C-9A9C-394D-9522-06D7B3D9D105}"/>
              </a:ext>
            </a:extLst>
          </p:cNvPr>
          <p:cNvSpPr/>
          <p:nvPr/>
        </p:nvSpPr>
        <p:spPr>
          <a:xfrm>
            <a:off x="3506569"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B671E7A-B8A2-0848-AC84-76075F42037A}"/>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Autofit/>
          </a:bodyPr>
          <a:lstStyle/>
          <a:p>
            <a:pPr>
              <a:lnSpc>
                <a:spcPct val="120000"/>
              </a:lnSpc>
              <a:spcBef>
                <a:spcPts val="600"/>
              </a:spcBef>
            </a:pPr>
            <a:r>
              <a:rPr lang="en-US" sz="1200" dirty="0"/>
              <a:t>pp. 366 Any false arrests since 1989?</a:t>
            </a:r>
          </a:p>
          <a:p>
            <a:pPr>
              <a:lnSpc>
                <a:spcPct val="120000"/>
              </a:lnSpc>
              <a:spcBef>
                <a:spcPts val="600"/>
              </a:spcBef>
            </a:pPr>
            <a:r>
              <a:rPr lang="en-US" sz="1200" dirty="0"/>
              <a:t>pp. 368 Argument assumes DB cannot exist without existing inaccuracies. </a:t>
            </a:r>
          </a:p>
          <a:p>
            <a:pPr>
              <a:lnSpc>
                <a:spcPct val="120000"/>
              </a:lnSpc>
              <a:spcBef>
                <a:spcPts val="600"/>
              </a:spcBef>
            </a:pPr>
            <a:r>
              <a:rPr lang="en-US" sz="1200" dirty="0"/>
              <a:t>pp. 373 This is not to keep the PATRIOT system from responding to false alarms.</a:t>
            </a:r>
          </a:p>
          <a:p>
            <a:pPr>
              <a:lnSpc>
                <a:spcPct val="120000"/>
              </a:lnSpc>
              <a:spcBef>
                <a:spcPts val="600"/>
              </a:spcBef>
            </a:pPr>
            <a:r>
              <a:rPr lang="en-US" sz="1200" dirty="0"/>
              <a:t>pp. 375 Always encapsulate units! Not clear if SW involved.</a:t>
            </a:r>
          </a:p>
          <a:p>
            <a:pPr>
              <a:lnSpc>
                <a:spcPct val="120000"/>
              </a:lnSpc>
              <a:spcBef>
                <a:spcPts val="600"/>
              </a:spcBef>
            </a:pPr>
            <a:r>
              <a:rPr lang="en-US" sz="1200" dirty="0"/>
              <a:t>pp. 376 Any SW diffs between Mars Missions?</a:t>
            </a:r>
          </a:p>
          <a:p>
            <a:pPr>
              <a:lnSpc>
                <a:spcPct val="120000"/>
              </a:lnSpc>
              <a:spcBef>
                <a:spcPts val="600"/>
              </a:spcBef>
            </a:pPr>
            <a:r>
              <a:rPr lang="en-US" sz="1200" dirty="0"/>
              <a:t>pp. 378 Why did the Tokyo Stock Exchange refuse?</a:t>
            </a:r>
          </a:p>
          <a:p>
            <a:pPr>
              <a:lnSpc>
                <a:spcPct val="120000"/>
              </a:lnSpc>
              <a:spcBef>
                <a:spcPts val="600"/>
              </a:spcBef>
            </a:pPr>
            <a:r>
              <a:rPr lang="en-US" sz="1200" dirty="0"/>
              <a:t>pp. 380 Republicans and Florida?</a:t>
            </a:r>
          </a:p>
          <a:p>
            <a:pPr>
              <a:lnSpc>
                <a:spcPct val="120000"/>
              </a:lnSpc>
              <a:spcBef>
                <a:spcPts val="600"/>
              </a:spcBef>
            </a:pPr>
            <a:r>
              <a:rPr lang="en-US" sz="1200" dirty="0"/>
              <a:t>pp. 381. Do the second thoughts on DRE machines make the interview at end Chapter’s end less relevant?</a:t>
            </a:r>
          </a:p>
        </p:txBody>
      </p:sp>
      <p:sp>
        <p:nvSpPr>
          <p:cNvPr id="11" name="Content Placeholder 10"/>
          <p:cNvSpPr>
            <a:spLocks noGrp="1"/>
          </p:cNvSpPr>
          <p:nvPr>
            <p:ph sz="half" idx="2"/>
          </p:nvPr>
        </p:nvSpPr>
        <p:spPr/>
        <p:txBody>
          <a:bodyPr>
            <a:normAutofit/>
          </a:bodyPr>
          <a:lstStyle/>
          <a:p>
            <a:pPr>
              <a:lnSpc>
                <a:spcPct val="120000"/>
              </a:lnSpc>
              <a:spcBef>
                <a:spcPts val="600"/>
              </a:spcBef>
            </a:pPr>
            <a:r>
              <a:rPr lang="en-US" sz="1200" dirty="0"/>
              <a:t>pp. 389 No simulation examples since 2002?</a:t>
            </a:r>
          </a:p>
          <a:p>
            <a:pPr>
              <a:lnSpc>
                <a:spcPct val="120000"/>
              </a:lnSpc>
              <a:spcBef>
                <a:spcPts val="600"/>
              </a:spcBef>
            </a:pPr>
            <a:r>
              <a:rPr lang="en-US" sz="1200" dirty="0"/>
              <a:t>pp. 390 Did The Limits to Growth predictions motivate people to change?</a:t>
            </a:r>
          </a:p>
          <a:p>
            <a:pPr>
              <a:lnSpc>
                <a:spcPct val="120000"/>
              </a:lnSpc>
              <a:spcBef>
                <a:spcPts val="600"/>
              </a:spcBef>
            </a:pPr>
            <a:r>
              <a:rPr lang="en-US" sz="1200" dirty="0"/>
              <a:t>pp. 392 What happened to Verification?</a:t>
            </a:r>
          </a:p>
          <a:p>
            <a:pPr>
              <a:lnSpc>
                <a:spcPct val="120000"/>
              </a:lnSpc>
              <a:spcBef>
                <a:spcPts val="600"/>
              </a:spcBef>
            </a:pPr>
            <a:r>
              <a:rPr lang="en-US" sz="1200" dirty="0"/>
              <a:t>pp. 394 “satisfies the specification” = verification. “needs of the user” = validation.</a:t>
            </a:r>
          </a:p>
          <a:p>
            <a:pPr>
              <a:lnSpc>
                <a:spcPct val="120000"/>
              </a:lnSpc>
              <a:spcBef>
                <a:spcPts val="600"/>
              </a:spcBef>
            </a:pPr>
            <a:r>
              <a:rPr lang="en-US" sz="1200" dirty="0"/>
              <a:t>pp. 395 SW quality since 2009?</a:t>
            </a:r>
          </a:p>
          <a:p>
            <a:pPr>
              <a:lnSpc>
                <a:spcPct val="120000"/>
              </a:lnSpc>
              <a:spcBef>
                <a:spcPts val="600"/>
              </a:spcBef>
            </a:pPr>
            <a:r>
              <a:rPr lang="en-US" sz="1200" dirty="0"/>
              <a:t>pp. 396 Gender bias nice addition!</a:t>
            </a:r>
          </a:p>
          <a:p>
            <a:pPr>
              <a:lnSpc>
                <a:spcPct val="120000"/>
              </a:lnSpc>
              <a:spcBef>
                <a:spcPts val="600"/>
              </a:spcBef>
            </a:pPr>
            <a:r>
              <a:rPr lang="en-US" sz="1200" dirty="0"/>
              <a:t>pp. 406 21, source from 2004, is it implemented yet? 23 like game release question in next chapter.</a:t>
            </a:r>
          </a:p>
          <a:p>
            <a:pPr>
              <a:lnSpc>
                <a:spcPct val="120000"/>
              </a:lnSpc>
              <a:spcBef>
                <a:spcPts val="600"/>
              </a:spcBef>
            </a:pPr>
            <a:r>
              <a:rPr lang="en-US" sz="1200" dirty="0"/>
              <a:t>Questions I liked: 10, 12, 16, 17, 18, 20, 21</a:t>
            </a:r>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
        <p:nvSpPr>
          <p:cNvPr id="7" name="Action Button: Movie 6">
            <a:hlinkClick r:id="rId3" highlightClick="1"/>
            <a:extLst>
              <a:ext uri="{FF2B5EF4-FFF2-40B4-BE49-F238E27FC236}">
                <a16:creationId xmlns:a16="http://schemas.microsoft.com/office/drawing/2014/main" id="{CE709A9D-C24E-0E4A-935C-5EA03E010444}"/>
              </a:ext>
            </a:extLst>
          </p:cNvPr>
          <p:cNvSpPr/>
          <p:nvPr/>
        </p:nvSpPr>
        <p:spPr>
          <a:xfrm>
            <a:off x="4374037"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2DB65CF-B0B8-C34B-ACC4-F7604046C2D4}"/>
              </a:ext>
            </a:extLst>
          </p:cNvPr>
          <p:cNvSpPr>
            <a:spLocks noGrp="1"/>
          </p:cNvSpPr>
          <p:nvPr>
            <p:ph type="ftr" sz="quarter" idx="11"/>
          </p:nvPr>
        </p:nvSpPr>
        <p:spPr/>
        <p:txBody>
          <a:bodyPr/>
          <a:lstStyle/>
          <a:p>
            <a:r>
              <a:rPr lang="sk-SK"/>
              <a:t>© 2020 Keith A. Pray</a:t>
            </a:r>
            <a:endParaRPr lang="en-US" dirty="0"/>
          </a:p>
        </p:txBody>
      </p:sp>
    </p:spTree>
    <p:extLst>
      <p:ext uri="{BB962C8B-B14F-4D97-AF65-F5344CB8AC3E}">
        <p14:creationId xmlns:p14="http://schemas.microsoft.com/office/powerpoint/2010/main" val="210816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3101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2" name="Slide Number Placeholder 1"/>
          <p:cNvSpPr>
            <a:spLocks noGrp="1"/>
          </p:cNvSpPr>
          <p:nvPr>
            <p:ph type="sldNum" sz="quarter" idx="12"/>
          </p:nvPr>
        </p:nvSpPr>
        <p:spPr/>
        <p:txBody>
          <a:bodyPr/>
          <a:lstStyle/>
          <a:p>
            <a:fld id="{A2A17EAB-8B51-5C40-8776-6683E51FA7A0}" type="slidenum">
              <a:rPr lang="en-US" smtClean="0"/>
              <a:t>9</a:t>
            </a:fld>
            <a:endParaRPr lang="en-US"/>
          </a:p>
        </p:txBody>
      </p:sp>
      <p:sp>
        <p:nvSpPr>
          <p:cNvPr id="3" name="Footer Placeholder 2">
            <a:extLst>
              <a:ext uri="{FF2B5EF4-FFF2-40B4-BE49-F238E27FC236}">
                <a16:creationId xmlns:a16="http://schemas.microsoft.com/office/drawing/2014/main" id="{23E7C01E-4B7E-5643-AF1A-8D95D8076300}"/>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5624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33624</TotalTime>
  <Words>7220</Words>
  <Application>Microsoft Macintosh PowerPoint</Application>
  <PresentationFormat>On-screen Show (16:9)</PresentationFormat>
  <Paragraphs>561</Paragraphs>
  <Slides>47</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Cambria</vt:lpstr>
      <vt:lpstr>Times New Roman</vt:lpstr>
      <vt:lpstr>Red Radial 16x9</vt:lpstr>
      <vt:lpstr>Class 9 Errors Failures Risks</vt:lpstr>
      <vt:lpstr>what works well Online With Zoom</vt:lpstr>
      <vt:lpstr>Survey Results (1/3)  -11 Responses</vt:lpstr>
      <vt:lpstr>Survey Results (2/3)  -11 Responses</vt:lpstr>
      <vt:lpstr>Survey Results (3/3)  -11 Responses</vt:lpstr>
      <vt:lpstr>PowerPoint Presentation</vt:lpstr>
      <vt:lpstr>Overview</vt:lpstr>
      <vt:lpstr>My Reading Notes</vt:lpstr>
      <vt:lpstr>Overview</vt:lpstr>
      <vt:lpstr>Assignment</vt:lpstr>
      <vt:lpstr>I’m Suing My AI Doctor</vt:lpstr>
      <vt:lpstr>Overview of Machine Learning in Healthcare</vt:lpstr>
      <vt:lpstr>Efficacy of New Methods</vt:lpstr>
      <vt:lpstr>Realistic Usage of Black Box Models</vt:lpstr>
      <vt:lpstr>Current State of Regulation</vt:lpstr>
      <vt:lpstr>Liability and Malpractice of Algorithms</vt:lpstr>
      <vt:lpstr>REFERENCES</vt:lpstr>
      <vt:lpstr>Smart Cities</vt:lpstr>
      <vt:lpstr>What are smart cities?</vt:lpstr>
      <vt:lpstr>Why are Smart cities important?</vt:lpstr>
      <vt:lpstr>Smart cities are inevitable</vt:lpstr>
      <vt:lpstr>The dark side of smart cities</vt:lpstr>
      <vt:lpstr>Addressing Concerns</vt:lpstr>
      <vt:lpstr>Implementing law</vt:lpstr>
      <vt:lpstr>References</vt:lpstr>
      <vt:lpstr>References</vt:lpstr>
      <vt:lpstr>ML Curated Echo Chambers</vt:lpstr>
      <vt:lpstr>Evolution of Mass Media</vt:lpstr>
      <vt:lpstr>Where Are we Now?</vt:lpstr>
      <vt:lpstr>“Suggested for you” &amp; Homepage results</vt:lpstr>
      <vt:lpstr>Machine Learning</vt:lpstr>
      <vt:lpstr>Biggest Impact</vt:lpstr>
      <vt:lpstr>Echo Chambers</vt:lpstr>
      <vt:lpstr>Polarization</vt:lpstr>
      <vt:lpstr>Polarization</vt:lpstr>
      <vt:lpstr>Solutions</vt:lpstr>
      <vt:lpstr>References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lpstr>PowerPoint Presentation</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424</cp:revision>
  <dcterms:created xsi:type="dcterms:W3CDTF">2014-08-25T02:19:16Z</dcterms:created>
  <dcterms:modified xsi:type="dcterms:W3CDTF">2020-11-21T00:26:15Z</dcterms:modified>
</cp:coreProperties>
</file>