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331" r:id="rId3"/>
    <p:sldId id="306" r:id="rId4"/>
    <p:sldId id="259" r:id="rId5"/>
    <p:sldId id="261" r:id="rId6"/>
    <p:sldId id="267" r:id="rId7"/>
    <p:sldId id="307" r:id="rId8"/>
    <p:sldId id="341" r:id="rId9"/>
    <p:sldId id="268" r:id="rId10"/>
    <p:sldId id="270" r:id="rId11"/>
    <p:sldId id="271" r:id="rId12"/>
    <p:sldId id="274" r:id="rId13"/>
    <p:sldId id="272" r:id="rId14"/>
    <p:sldId id="273" r:id="rId15"/>
    <p:sldId id="275"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279" r:id="rId29"/>
    <p:sldId id="276" r:id="rId30"/>
    <p:sldId id="354" r:id="rId31"/>
    <p:sldId id="355" r:id="rId32"/>
    <p:sldId id="281" r:id="rId33"/>
    <p:sldId id="277" r:id="rId34"/>
    <p:sldId id="356" r:id="rId35"/>
    <p:sldId id="26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1"/>
            <p14:sldId id="306"/>
            <p14:sldId id="259"/>
            <p14:sldId id="261"/>
            <p14:sldId id="267"/>
            <p14:sldId id="307"/>
          </p14:sldIdLst>
        </p14:section>
        <p14:section name="Students" id="{5E347295-266A-9B4D-A0DF-4703719F5CBB}">
          <p14:sldIdLst>
            <p14:sldId id="341"/>
            <p14:sldId id="268"/>
            <p14:sldId id="270"/>
            <p14:sldId id="271"/>
            <p14:sldId id="274"/>
            <p14:sldId id="272"/>
            <p14:sldId id="273"/>
            <p14:sldId id="275"/>
            <p14:sldId id="342"/>
            <p14:sldId id="343"/>
            <p14:sldId id="344"/>
            <p14:sldId id="345"/>
            <p14:sldId id="346"/>
            <p14:sldId id="347"/>
            <p14:sldId id="348"/>
            <p14:sldId id="349"/>
            <p14:sldId id="350"/>
            <p14:sldId id="351"/>
            <p14:sldId id="352"/>
            <p14:sldId id="353"/>
            <p14:sldId id="279"/>
            <p14:sldId id="276"/>
            <p14:sldId id="354"/>
            <p14:sldId id="355"/>
            <p14:sldId id="281"/>
            <p14:sldId id="277"/>
            <p14:sldId id="356"/>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7" autoAdjust="0"/>
    <p:restoredTop sz="79670" autoAdjust="0"/>
  </p:normalViewPr>
  <p:slideViewPr>
    <p:cSldViewPr snapToGrid="0" snapToObjects="1">
      <p:cViewPr varScale="1">
        <p:scale>
          <a:sx n="133" d="100"/>
          <a:sy n="133" d="100"/>
        </p:scale>
        <p:origin x="440"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69FB3-DC56-A44C-B55F-844536767E07}"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8FEC00D7-C05F-5145-86C2-812CEF58D3C2}">
      <dgm:prSet phldrT="[Text]"/>
      <dgm:spPr/>
      <dgm:t>
        <a:bodyPr/>
        <a:lstStyle/>
        <a:p>
          <a:r>
            <a:rPr lang="en-US" dirty="0"/>
            <a:t>1</a:t>
          </a:r>
          <a:r>
            <a:rPr lang="en-US" baseline="30000" dirty="0"/>
            <a:t>st</a:t>
          </a:r>
          <a:r>
            <a:rPr lang="en-US" dirty="0"/>
            <a:t> Party Data</a:t>
          </a:r>
        </a:p>
      </dgm:t>
    </dgm:pt>
    <dgm:pt modelId="{6E788562-E6B5-8645-B831-630D6B061073}" type="parTrans" cxnId="{2729F154-08ED-7342-B919-4F09EB5E6CFB}">
      <dgm:prSet/>
      <dgm:spPr/>
      <dgm:t>
        <a:bodyPr/>
        <a:lstStyle/>
        <a:p>
          <a:endParaRPr lang="en-US"/>
        </a:p>
      </dgm:t>
    </dgm:pt>
    <dgm:pt modelId="{7F706D4F-F570-DA4C-970B-1D9F95B06B43}" type="sibTrans" cxnId="{2729F154-08ED-7342-B919-4F09EB5E6CFB}">
      <dgm:prSet/>
      <dgm:spPr/>
      <dgm:t>
        <a:bodyPr/>
        <a:lstStyle/>
        <a:p>
          <a:endParaRPr lang="en-US"/>
        </a:p>
      </dgm:t>
    </dgm:pt>
    <dgm:pt modelId="{A827D4B6-0E7B-AD46-91AD-56F1D542DA21}">
      <dgm:prSet phldrT="[Text]"/>
      <dgm:spPr/>
      <dgm:t>
        <a:bodyPr/>
        <a:lstStyle/>
        <a:p>
          <a:r>
            <a:rPr lang="en-US" dirty="0"/>
            <a:t>Data collected directly from customers</a:t>
          </a:r>
        </a:p>
      </dgm:t>
    </dgm:pt>
    <dgm:pt modelId="{F2D25AFD-35B1-7442-B592-A4A2EBE22E1B}" type="parTrans" cxnId="{8492E9D5-DB0A-7F4D-B5AA-AB343B0818C6}">
      <dgm:prSet/>
      <dgm:spPr/>
      <dgm:t>
        <a:bodyPr/>
        <a:lstStyle/>
        <a:p>
          <a:endParaRPr lang="en-US"/>
        </a:p>
      </dgm:t>
    </dgm:pt>
    <dgm:pt modelId="{3F876D6A-E5A1-434E-B877-B8AEE1DF54CD}" type="sibTrans" cxnId="{8492E9D5-DB0A-7F4D-B5AA-AB343B0818C6}">
      <dgm:prSet/>
      <dgm:spPr/>
      <dgm:t>
        <a:bodyPr/>
        <a:lstStyle/>
        <a:p>
          <a:endParaRPr lang="en-US"/>
        </a:p>
      </dgm:t>
    </dgm:pt>
    <dgm:pt modelId="{2150C69D-6541-254D-BD6D-92667CBCFEF0}">
      <dgm:prSet phldrT="[Text]"/>
      <dgm:spPr/>
      <dgm:t>
        <a:bodyPr/>
        <a:lstStyle/>
        <a:p>
          <a:r>
            <a:rPr lang="en-US" dirty="0"/>
            <a:t>2</a:t>
          </a:r>
          <a:r>
            <a:rPr lang="en-US" baseline="30000" dirty="0"/>
            <a:t>nd</a:t>
          </a:r>
          <a:r>
            <a:rPr lang="en-US" dirty="0"/>
            <a:t> Party Data</a:t>
          </a:r>
        </a:p>
      </dgm:t>
    </dgm:pt>
    <dgm:pt modelId="{1FAF9525-5D2A-B745-8AE9-98D10FA6C316}" type="parTrans" cxnId="{0D6F87AE-15B4-BC49-9A89-EF89FCD77E5A}">
      <dgm:prSet/>
      <dgm:spPr/>
      <dgm:t>
        <a:bodyPr/>
        <a:lstStyle/>
        <a:p>
          <a:endParaRPr lang="en-US"/>
        </a:p>
      </dgm:t>
    </dgm:pt>
    <dgm:pt modelId="{5323CCA8-DEF7-1B47-8F11-231A4DC3E1C4}" type="sibTrans" cxnId="{0D6F87AE-15B4-BC49-9A89-EF89FCD77E5A}">
      <dgm:prSet/>
      <dgm:spPr/>
      <dgm:t>
        <a:bodyPr/>
        <a:lstStyle/>
        <a:p>
          <a:endParaRPr lang="en-US"/>
        </a:p>
      </dgm:t>
    </dgm:pt>
    <dgm:pt modelId="{91542E87-1B45-AD43-8544-E5AD296EEA68}">
      <dgm:prSet phldrT="[Text]"/>
      <dgm:spPr/>
      <dgm:t>
        <a:bodyPr/>
        <a:lstStyle/>
        <a:p>
          <a:r>
            <a:rPr lang="en-US" dirty="0"/>
            <a:t>Someone else's 1</a:t>
          </a:r>
          <a:r>
            <a:rPr lang="en-US" baseline="30000" dirty="0"/>
            <a:t>st</a:t>
          </a:r>
          <a:r>
            <a:rPr lang="en-US" dirty="0"/>
            <a:t> party data </a:t>
          </a:r>
        </a:p>
      </dgm:t>
    </dgm:pt>
    <dgm:pt modelId="{52398850-BDE1-8C4B-BF49-4691E3D580EE}" type="parTrans" cxnId="{D6E18D91-0F68-BD4A-A3BC-83FF6577E436}">
      <dgm:prSet/>
      <dgm:spPr/>
      <dgm:t>
        <a:bodyPr/>
        <a:lstStyle/>
        <a:p>
          <a:endParaRPr lang="en-US"/>
        </a:p>
      </dgm:t>
    </dgm:pt>
    <dgm:pt modelId="{C382CB67-BEB2-A749-A993-56F4520EC17C}" type="sibTrans" cxnId="{D6E18D91-0F68-BD4A-A3BC-83FF6577E436}">
      <dgm:prSet/>
      <dgm:spPr/>
      <dgm:t>
        <a:bodyPr/>
        <a:lstStyle/>
        <a:p>
          <a:endParaRPr lang="en-US"/>
        </a:p>
      </dgm:t>
    </dgm:pt>
    <dgm:pt modelId="{89AF5CF4-D4CB-EC4B-AB5C-18E55E6C9F6E}">
      <dgm:prSet phldrT="[Text]"/>
      <dgm:spPr/>
      <dgm:t>
        <a:bodyPr/>
        <a:lstStyle/>
        <a:p>
          <a:r>
            <a:rPr lang="en-US" dirty="0"/>
            <a:t>3</a:t>
          </a:r>
          <a:r>
            <a:rPr lang="en-US" baseline="30000" dirty="0"/>
            <a:t>rd</a:t>
          </a:r>
          <a:r>
            <a:rPr lang="en-US" dirty="0"/>
            <a:t> Party Data</a:t>
          </a:r>
        </a:p>
      </dgm:t>
    </dgm:pt>
    <dgm:pt modelId="{B2A3E861-09BA-E049-803B-DFC95C3B0D6B}" type="parTrans" cxnId="{1B235579-BC7D-8748-91A7-89DFD4D9D6A9}">
      <dgm:prSet/>
      <dgm:spPr/>
      <dgm:t>
        <a:bodyPr/>
        <a:lstStyle/>
        <a:p>
          <a:endParaRPr lang="en-US"/>
        </a:p>
      </dgm:t>
    </dgm:pt>
    <dgm:pt modelId="{A7FCAC8A-FB6F-9840-A110-BE5043873E43}" type="sibTrans" cxnId="{1B235579-BC7D-8748-91A7-89DFD4D9D6A9}">
      <dgm:prSet/>
      <dgm:spPr/>
      <dgm:t>
        <a:bodyPr/>
        <a:lstStyle/>
        <a:p>
          <a:endParaRPr lang="en-US"/>
        </a:p>
      </dgm:t>
    </dgm:pt>
    <dgm:pt modelId="{0E21A19F-924A-434A-836A-B3A11D9CD049}">
      <dgm:prSet phldrT="[Text]"/>
      <dgm:spPr/>
      <dgm:t>
        <a:bodyPr/>
        <a:lstStyle/>
        <a:p>
          <a:r>
            <a:rPr lang="en-US" dirty="0"/>
            <a:t>Data from outside sources that are not the original collectors</a:t>
          </a:r>
        </a:p>
      </dgm:t>
    </dgm:pt>
    <dgm:pt modelId="{C5057CE9-59FB-BC4F-8B9B-352FF832788D}" type="parTrans" cxnId="{AAD5AE03-812A-044C-901C-03E04A2729E3}">
      <dgm:prSet/>
      <dgm:spPr/>
      <dgm:t>
        <a:bodyPr/>
        <a:lstStyle/>
        <a:p>
          <a:endParaRPr lang="en-US"/>
        </a:p>
      </dgm:t>
    </dgm:pt>
    <dgm:pt modelId="{0096CBE6-CC67-754A-894A-2830CA2216B3}" type="sibTrans" cxnId="{AAD5AE03-812A-044C-901C-03E04A2729E3}">
      <dgm:prSet/>
      <dgm:spPr/>
      <dgm:t>
        <a:bodyPr/>
        <a:lstStyle/>
        <a:p>
          <a:endParaRPr lang="en-US"/>
        </a:p>
      </dgm:t>
    </dgm:pt>
    <dgm:pt modelId="{6059C8B9-16FD-FE4D-A47B-7F9C9043BBD7}" type="pres">
      <dgm:prSet presAssocID="{98D69FB3-DC56-A44C-B55F-844536767E07}" presName="Name0" presStyleCnt="0">
        <dgm:presLayoutVars>
          <dgm:chPref val="3"/>
          <dgm:dir/>
          <dgm:animLvl val="lvl"/>
          <dgm:resizeHandles/>
        </dgm:presLayoutVars>
      </dgm:prSet>
      <dgm:spPr/>
    </dgm:pt>
    <dgm:pt modelId="{15253B45-13CA-1C41-A63C-84E043899A8A}" type="pres">
      <dgm:prSet presAssocID="{8FEC00D7-C05F-5145-86C2-812CEF58D3C2}" presName="horFlow" presStyleCnt="0"/>
      <dgm:spPr/>
    </dgm:pt>
    <dgm:pt modelId="{84AE6986-CBD2-2340-9474-C196A0390F43}" type="pres">
      <dgm:prSet presAssocID="{8FEC00D7-C05F-5145-86C2-812CEF58D3C2}" presName="bigChev" presStyleLbl="node1" presStyleIdx="0" presStyleCnt="3"/>
      <dgm:spPr/>
    </dgm:pt>
    <dgm:pt modelId="{33505F30-2367-684D-89DF-9292B517DDDB}" type="pres">
      <dgm:prSet presAssocID="{F2D25AFD-35B1-7442-B592-A4A2EBE22E1B}" presName="parTrans" presStyleCnt="0"/>
      <dgm:spPr/>
    </dgm:pt>
    <dgm:pt modelId="{F2B10E56-42DF-E744-9CB5-EB3A3C3E3FFD}" type="pres">
      <dgm:prSet presAssocID="{A827D4B6-0E7B-AD46-91AD-56F1D542DA21}" presName="node" presStyleLbl="alignAccFollowNode1" presStyleIdx="0" presStyleCnt="3" custScaleX="266791">
        <dgm:presLayoutVars>
          <dgm:bulletEnabled val="1"/>
        </dgm:presLayoutVars>
      </dgm:prSet>
      <dgm:spPr/>
    </dgm:pt>
    <dgm:pt modelId="{E1D7F203-0A92-E54F-AC5C-4966FAFE65CA}" type="pres">
      <dgm:prSet presAssocID="{8FEC00D7-C05F-5145-86C2-812CEF58D3C2}" presName="vSp" presStyleCnt="0"/>
      <dgm:spPr/>
    </dgm:pt>
    <dgm:pt modelId="{82344647-70CC-8E44-B0E6-AED12EB26985}" type="pres">
      <dgm:prSet presAssocID="{2150C69D-6541-254D-BD6D-92667CBCFEF0}" presName="horFlow" presStyleCnt="0"/>
      <dgm:spPr/>
    </dgm:pt>
    <dgm:pt modelId="{4ADB3F91-D035-024F-AFBD-FC4EDCBC1F86}" type="pres">
      <dgm:prSet presAssocID="{2150C69D-6541-254D-BD6D-92667CBCFEF0}" presName="bigChev" presStyleLbl="node1" presStyleIdx="1" presStyleCnt="3"/>
      <dgm:spPr/>
    </dgm:pt>
    <dgm:pt modelId="{D5EEC2BA-FE3B-294A-AD1C-ACE938D47BA8}" type="pres">
      <dgm:prSet presAssocID="{52398850-BDE1-8C4B-BF49-4691E3D580EE}" presName="parTrans" presStyleCnt="0"/>
      <dgm:spPr/>
    </dgm:pt>
    <dgm:pt modelId="{2800033F-BFB5-B54A-A2E8-C44B3FF22236}" type="pres">
      <dgm:prSet presAssocID="{91542E87-1B45-AD43-8544-E5AD296EEA68}" presName="node" presStyleLbl="alignAccFollowNode1" presStyleIdx="1" presStyleCnt="3" custScaleX="264603">
        <dgm:presLayoutVars>
          <dgm:bulletEnabled val="1"/>
        </dgm:presLayoutVars>
      </dgm:prSet>
      <dgm:spPr/>
    </dgm:pt>
    <dgm:pt modelId="{49EDDB82-A483-CC41-9760-397D84C36A4F}" type="pres">
      <dgm:prSet presAssocID="{2150C69D-6541-254D-BD6D-92667CBCFEF0}" presName="vSp" presStyleCnt="0"/>
      <dgm:spPr/>
    </dgm:pt>
    <dgm:pt modelId="{1B87A944-BBBB-7D4A-AE5A-16DF3B5D39B2}" type="pres">
      <dgm:prSet presAssocID="{89AF5CF4-D4CB-EC4B-AB5C-18E55E6C9F6E}" presName="horFlow" presStyleCnt="0"/>
      <dgm:spPr/>
    </dgm:pt>
    <dgm:pt modelId="{1FFAE90E-402C-6748-A03E-085331E04A5A}" type="pres">
      <dgm:prSet presAssocID="{89AF5CF4-D4CB-EC4B-AB5C-18E55E6C9F6E}" presName="bigChev" presStyleLbl="node1" presStyleIdx="2" presStyleCnt="3"/>
      <dgm:spPr/>
    </dgm:pt>
    <dgm:pt modelId="{067FE11B-9CA7-3941-A018-31DED191FBB5}" type="pres">
      <dgm:prSet presAssocID="{C5057CE9-59FB-BC4F-8B9B-352FF832788D}" presName="parTrans" presStyleCnt="0"/>
      <dgm:spPr/>
    </dgm:pt>
    <dgm:pt modelId="{DDD1B557-563E-CB48-99E8-E276320A33F5}" type="pres">
      <dgm:prSet presAssocID="{0E21A19F-924A-434A-836A-B3A11D9CD049}" presName="node" presStyleLbl="alignAccFollowNode1" presStyleIdx="2" presStyleCnt="3" custScaleX="262389">
        <dgm:presLayoutVars>
          <dgm:bulletEnabled val="1"/>
        </dgm:presLayoutVars>
      </dgm:prSet>
      <dgm:spPr/>
    </dgm:pt>
  </dgm:ptLst>
  <dgm:cxnLst>
    <dgm:cxn modelId="{AAD5AE03-812A-044C-901C-03E04A2729E3}" srcId="{89AF5CF4-D4CB-EC4B-AB5C-18E55E6C9F6E}" destId="{0E21A19F-924A-434A-836A-B3A11D9CD049}" srcOrd="0" destOrd="0" parTransId="{C5057CE9-59FB-BC4F-8B9B-352FF832788D}" sibTransId="{0096CBE6-CC67-754A-894A-2830CA2216B3}"/>
    <dgm:cxn modelId="{F8CB7C05-87C3-9E4E-AB01-93307AB780BC}" type="presOf" srcId="{2150C69D-6541-254D-BD6D-92667CBCFEF0}" destId="{4ADB3F91-D035-024F-AFBD-FC4EDCBC1F86}" srcOrd="0" destOrd="0" presId="urn:microsoft.com/office/officeart/2005/8/layout/lProcess3"/>
    <dgm:cxn modelId="{D532E306-8F4F-3240-9028-EA7CFD134D22}" type="presOf" srcId="{0E21A19F-924A-434A-836A-B3A11D9CD049}" destId="{DDD1B557-563E-CB48-99E8-E276320A33F5}" srcOrd="0" destOrd="0" presId="urn:microsoft.com/office/officeart/2005/8/layout/lProcess3"/>
    <dgm:cxn modelId="{CBB2A637-B9D3-0C42-B8AF-CACC602EFBB9}" type="presOf" srcId="{91542E87-1B45-AD43-8544-E5AD296EEA68}" destId="{2800033F-BFB5-B54A-A2E8-C44B3FF22236}" srcOrd="0" destOrd="0" presId="urn:microsoft.com/office/officeart/2005/8/layout/lProcess3"/>
    <dgm:cxn modelId="{2729F154-08ED-7342-B919-4F09EB5E6CFB}" srcId="{98D69FB3-DC56-A44C-B55F-844536767E07}" destId="{8FEC00D7-C05F-5145-86C2-812CEF58D3C2}" srcOrd="0" destOrd="0" parTransId="{6E788562-E6B5-8645-B831-630D6B061073}" sibTransId="{7F706D4F-F570-DA4C-970B-1D9F95B06B43}"/>
    <dgm:cxn modelId="{EB79F671-EAC4-7045-8726-CB6A92B8E5F2}" type="presOf" srcId="{A827D4B6-0E7B-AD46-91AD-56F1D542DA21}" destId="{F2B10E56-42DF-E744-9CB5-EB3A3C3E3FFD}" srcOrd="0" destOrd="0" presId="urn:microsoft.com/office/officeart/2005/8/layout/lProcess3"/>
    <dgm:cxn modelId="{1B235579-BC7D-8748-91A7-89DFD4D9D6A9}" srcId="{98D69FB3-DC56-A44C-B55F-844536767E07}" destId="{89AF5CF4-D4CB-EC4B-AB5C-18E55E6C9F6E}" srcOrd="2" destOrd="0" parTransId="{B2A3E861-09BA-E049-803B-DFC95C3B0D6B}" sibTransId="{A7FCAC8A-FB6F-9840-A110-BE5043873E43}"/>
    <dgm:cxn modelId="{D6E18D91-0F68-BD4A-A3BC-83FF6577E436}" srcId="{2150C69D-6541-254D-BD6D-92667CBCFEF0}" destId="{91542E87-1B45-AD43-8544-E5AD296EEA68}" srcOrd="0" destOrd="0" parTransId="{52398850-BDE1-8C4B-BF49-4691E3D580EE}" sibTransId="{C382CB67-BEB2-A749-A993-56F4520EC17C}"/>
    <dgm:cxn modelId="{0D6F87AE-15B4-BC49-9A89-EF89FCD77E5A}" srcId="{98D69FB3-DC56-A44C-B55F-844536767E07}" destId="{2150C69D-6541-254D-BD6D-92667CBCFEF0}" srcOrd="1" destOrd="0" parTransId="{1FAF9525-5D2A-B745-8AE9-98D10FA6C316}" sibTransId="{5323CCA8-DEF7-1B47-8F11-231A4DC3E1C4}"/>
    <dgm:cxn modelId="{A4F7CEBC-824F-FA4A-A1F6-2B4B5738AC01}" type="presOf" srcId="{98D69FB3-DC56-A44C-B55F-844536767E07}" destId="{6059C8B9-16FD-FE4D-A47B-7F9C9043BBD7}" srcOrd="0" destOrd="0" presId="urn:microsoft.com/office/officeart/2005/8/layout/lProcess3"/>
    <dgm:cxn modelId="{629560C5-BE05-4B48-A623-94DCF1FC9BD8}" type="presOf" srcId="{8FEC00D7-C05F-5145-86C2-812CEF58D3C2}" destId="{84AE6986-CBD2-2340-9474-C196A0390F43}" srcOrd="0" destOrd="0" presId="urn:microsoft.com/office/officeart/2005/8/layout/lProcess3"/>
    <dgm:cxn modelId="{ED574ECA-4585-4C4B-B6EA-344A77F704B0}" type="presOf" srcId="{89AF5CF4-D4CB-EC4B-AB5C-18E55E6C9F6E}" destId="{1FFAE90E-402C-6748-A03E-085331E04A5A}" srcOrd="0" destOrd="0" presId="urn:microsoft.com/office/officeart/2005/8/layout/lProcess3"/>
    <dgm:cxn modelId="{8492E9D5-DB0A-7F4D-B5AA-AB343B0818C6}" srcId="{8FEC00D7-C05F-5145-86C2-812CEF58D3C2}" destId="{A827D4B6-0E7B-AD46-91AD-56F1D542DA21}" srcOrd="0" destOrd="0" parTransId="{F2D25AFD-35B1-7442-B592-A4A2EBE22E1B}" sibTransId="{3F876D6A-E5A1-434E-B877-B8AEE1DF54CD}"/>
    <dgm:cxn modelId="{EFB767ED-DA42-8344-B456-921E74DD156C}" type="presParOf" srcId="{6059C8B9-16FD-FE4D-A47B-7F9C9043BBD7}" destId="{15253B45-13CA-1C41-A63C-84E043899A8A}" srcOrd="0" destOrd="0" presId="urn:microsoft.com/office/officeart/2005/8/layout/lProcess3"/>
    <dgm:cxn modelId="{E450D43A-2BF3-9B4F-BECC-45C203FAFD36}" type="presParOf" srcId="{15253B45-13CA-1C41-A63C-84E043899A8A}" destId="{84AE6986-CBD2-2340-9474-C196A0390F43}" srcOrd="0" destOrd="0" presId="urn:microsoft.com/office/officeart/2005/8/layout/lProcess3"/>
    <dgm:cxn modelId="{1A88D937-42CB-4E43-98BD-8EA92D1A7822}" type="presParOf" srcId="{15253B45-13CA-1C41-A63C-84E043899A8A}" destId="{33505F30-2367-684D-89DF-9292B517DDDB}" srcOrd="1" destOrd="0" presId="urn:microsoft.com/office/officeart/2005/8/layout/lProcess3"/>
    <dgm:cxn modelId="{57C01AD1-A7EF-CF44-A517-CABED0F055B4}" type="presParOf" srcId="{15253B45-13CA-1C41-A63C-84E043899A8A}" destId="{F2B10E56-42DF-E744-9CB5-EB3A3C3E3FFD}" srcOrd="2" destOrd="0" presId="urn:microsoft.com/office/officeart/2005/8/layout/lProcess3"/>
    <dgm:cxn modelId="{D08A0C0B-4742-7A42-BFB4-41C1D19090A3}" type="presParOf" srcId="{6059C8B9-16FD-FE4D-A47B-7F9C9043BBD7}" destId="{E1D7F203-0A92-E54F-AC5C-4966FAFE65CA}" srcOrd="1" destOrd="0" presId="urn:microsoft.com/office/officeart/2005/8/layout/lProcess3"/>
    <dgm:cxn modelId="{72D8CD7B-F600-8E46-BCFF-311E4F5F2AE2}" type="presParOf" srcId="{6059C8B9-16FD-FE4D-A47B-7F9C9043BBD7}" destId="{82344647-70CC-8E44-B0E6-AED12EB26985}" srcOrd="2" destOrd="0" presId="urn:microsoft.com/office/officeart/2005/8/layout/lProcess3"/>
    <dgm:cxn modelId="{79356527-6894-DF46-8D5B-5B5206DAE07C}" type="presParOf" srcId="{82344647-70CC-8E44-B0E6-AED12EB26985}" destId="{4ADB3F91-D035-024F-AFBD-FC4EDCBC1F86}" srcOrd="0" destOrd="0" presId="urn:microsoft.com/office/officeart/2005/8/layout/lProcess3"/>
    <dgm:cxn modelId="{33FB2B58-7253-464F-86E3-F622B2C9EEB8}" type="presParOf" srcId="{82344647-70CC-8E44-B0E6-AED12EB26985}" destId="{D5EEC2BA-FE3B-294A-AD1C-ACE938D47BA8}" srcOrd="1" destOrd="0" presId="urn:microsoft.com/office/officeart/2005/8/layout/lProcess3"/>
    <dgm:cxn modelId="{E29DF9BC-0AEB-3D4D-93A9-D3C03A8E21D6}" type="presParOf" srcId="{82344647-70CC-8E44-B0E6-AED12EB26985}" destId="{2800033F-BFB5-B54A-A2E8-C44B3FF22236}" srcOrd="2" destOrd="0" presId="urn:microsoft.com/office/officeart/2005/8/layout/lProcess3"/>
    <dgm:cxn modelId="{6AB2B6E9-D4BB-B04F-8ABC-7F56516D3B5C}" type="presParOf" srcId="{6059C8B9-16FD-FE4D-A47B-7F9C9043BBD7}" destId="{49EDDB82-A483-CC41-9760-397D84C36A4F}" srcOrd="3" destOrd="0" presId="urn:microsoft.com/office/officeart/2005/8/layout/lProcess3"/>
    <dgm:cxn modelId="{9D1185E7-1E05-F844-B0F7-517731683546}" type="presParOf" srcId="{6059C8B9-16FD-FE4D-A47B-7F9C9043BBD7}" destId="{1B87A944-BBBB-7D4A-AE5A-16DF3B5D39B2}" srcOrd="4" destOrd="0" presId="urn:microsoft.com/office/officeart/2005/8/layout/lProcess3"/>
    <dgm:cxn modelId="{2A8C9937-0A04-8C41-9CE6-42EB6642029B}" type="presParOf" srcId="{1B87A944-BBBB-7D4A-AE5A-16DF3B5D39B2}" destId="{1FFAE90E-402C-6748-A03E-085331E04A5A}" srcOrd="0" destOrd="0" presId="urn:microsoft.com/office/officeart/2005/8/layout/lProcess3"/>
    <dgm:cxn modelId="{1394EC13-11BE-AF43-B932-C9E07C74FCC1}" type="presParOf" srcId="{1B87A944-BBBB-7D4A-AE5A-16DF3B5D39B2}" destId="{067FE11B-9CA7-3941-A018-31DED191FBB5}" srcOrd="1" destOrd="0" presId="urn:microsoft.com/office/officeart/2005/8/layout/lProcess3"/>
    <dgm:cxn modelId="{BF085105-C800-3844-B42E-FEBDC4F3F014}" type="presParOf" srcId="{1B87A944-BBBB-7D4A-AE5A-16DF3B5D39B2}" destId="{DDD1B557-563E-CB48-99E8-E276320A33F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4210D-228F-274B-B877-96401AB000B4}" type="doc">
      <dgm:prSet loTypeId="urn:microsoft.com/office/officeart/2009/3/layout/PlusandMinus" loCatId="" qsTypeId="urn:microsoft.com/office/officeart/2005/8/quickstyle/simple4" qsCatId="simple" csTypeId="urn:microsoft.com/office/officeart/2005/8/colors/accent1_2" csCatId="accent1" phldr="1"/>
      <dgm:spPr/>
      <dgm:t>
        <a:bodyPr/>
        <a:lstStyle/>
        <a:p>
          <a:endParaRPr lang="en-US"/>
        </a:p>
      </dgm:t>
    </dgm:pt>
    <dgm:pt modelId="{79CC878B-A3C2-9248-92AC-3EAEF063C26B}">
      <dgm:prSet phldrT="[Text]" custT="1"/>
      <dgm:spPr/>
      <dgm:t>
        <a:bodyPr/>
        <a:lstStyle/>
        <a:p>
          <a:r>
            <a:rPr lang="en-US" sz="2300" dirty="0">
              <a:solidFill>
                <a:schemeClr val="bg1"/>
              </a:solidFill>
            </a:rPr>
            <a:t>Consumers</a:t>
          </a:r>
        </a:p>
        <a:p>
          <a:r>
            <a:rPr lang="en-US" sz="2100" dirty="0">
              <a:solidFill>
                <a:schemeClr val="bg1"/>
              </a:solidFill>
            </a:rPr>
            <a:t>- </a:t>
          </a:r>
          <a:r>
            <a:rPr lang="fr-FR" sz="2100" dirty="0">
              <a:solidFill>
                <a:schemeClr val="bg1"/>
              </a:solidFill>
            </a:rPr>
            <a:t>Q</a:t>
          </a:r>
          <a:r>
            <a:rPr lang="en-US" sz="2100" dirty="0" err="1">
              <a:solidFill>
                <a:schemeClr val="bg1"/>
              </a:solidFill>
            </a:rPr>
            <a:t>uick</a:t>
          </a:r>
          <a:r>
            <a:rPr lang="en-US" sz="2100" dirty="0">
              <a:solidFill>
                <a:schemeClr val="bg1"/>
              </a:solidFill>
            </a:rPr>
            <a:t> focus</a:t>
          </a:r>
        </a:p>
        <a:p>
          <a:r>
            <a:rPr lang="en-US" sz="2300" dirty="0">
              <a:solidFill>
                <a:schemeClr val="bg1"/>
              </a:solidFill>
            </a:rPr>
            <a:t>Suppliers</a:t>
          </a:r>
        </a:p>
        <a:p>
          <a:r>
            <a:rPr lang="en-US" sz="2100" dirty="0">
              <a:solidFill>
                <a:schemeClr val="bg1"/>
              </a:solidFill>
            </a:rPr>
            <a:t>- More focused advertising</a:t>
          </a:r>
        </a:p>
        <a:p>
          <a:endParaRPr lang="en-US" sz="2100" dirty="0"/>
        </a:p>
      </dgm:t>
    </dgm:pt>
    <dgm:pt modelId="{30537915-7005-304D-8363-3D23520EBBAD}" type="parTrans" cxnId="{218E56EF-224E-0541-BBBC-7B2C696D4F72}">
      <dgm:prSet/>
      <dgm:spPr/>
      <dgm:t>
        <a:bodyPr/>
        <a:lstStyle/>
        <a:p>
          <a:endParaRPr lang="en-US"/>
        </a:p>
      </dgm:t>
    </dgm:pt>
    <dgm:pt modelId="{9F836EA7-48C9-B243-BCDD-6B63D718BC98}" type="sibTrans" cxnId="{218E56EF-224E-0541-BBBC-7B2C696D4F72}">
      <dgm:prSet/>
      <dgm:spPr/>
      <dgm:t>
        <a:bodyPr/>
        <a:lstStyle/>
        <a:p>
          <a:endParaRPr lang="en-US"/>
        </a:p>
      </dgm:t>
    </dgm:pt>
    <dgm:pt modelId="{808C5516-78B0-7046-AE8A-99A9F564B608}">
      <dgm:prSet phldrT="[Text]" custT="1"/>
      <dgm:spPr/>
      <dgm:t>
        <a:bodyPr/>
        <a:lstStyle/>
        <a:p>
          <a:r>
            <a:rPr lang="en-US" sz="2300" dirty="0">
              <a:solidFill>
                <a:schemeClr val="bg1"/>
              </a:solidFill>
            </a:rPr>
            <a:t>Consumers</a:t>
          </a:r>
        </a:p>
        <a:p>
          <a:r>
            <a:rPr lang="en-US" sz="2100" dirty="0">
              <a:solidFill>
                <a:schemeClr val="bg1"/>
              </a:solidFill>
            </a:rPr>
            <a:t>- Loss of Privacy</a:t>
          </a:r>
        </a:p>
        <a:p>
          <a:r>
            <a:rPr lang="en-US" sz="2300" dirty="0">
              <a:solidFill>
                <a:schemeClr val="bg1"/>
              </a:solidFill>
            </a:rPr>
            <a:t>Suppliers</a:t>
          </a:r>
        </a:p>
        <a:p>
          <a:r>
            <a:rPr lang="en-US" sz="2100" dirty="0">
              <a:solidFill>
                <a:schemeClr val="bg1"/>
              </a:solidFill>
            </a:rPr>
            <a:t>- If done incorrectly, lowered consumer interest</a:t>
          </a:r>
          <a:endParaRPr lang="en-US" sz="2100" dirty="0"/>
        </a:p>
      </dgm:t>
    </dgm:pt>
    <dgm:pt modelId="{5592F942-6DB7-6E40-B5BB-F3801561A3FD}" type="parTrans" cxnId="{F11878F8-B4F9-8C43-B216-C43AA9DCF2D4}">
      <dgm:prSet/>
      <dgm:spPr/>
      <dgm:t>
        <a:bodyPr/>
        <a:lstStyle/>
        <a:p>
          <a:endParaRPr lang="en-US"/>
        </a:p>
      </dgm:t>
    </dgm:pt>
    <dgm:pt modelId="{F8A65132-07EC-5E44-B565-8F874955B108}" type="sibTrans" cxnId="{F11878F8-B4F9-8C43-B216-C43AA9DCF2D4}">
      <dgm:prSet/>
      <dgm:spPr/>
      <dgm:t>
        <a:bodyPr/>
        <a:lstStyle/>
        <a:p>
          <a:endParaRPr lang="en-US"/>
        </a:p>
      </dgm:t>
    </dgm:pt>
    <dgm:pt modelId="{84B62794-B784-D14E-B185-6121F02C539E}" type="pres">
      <dgm:prSet presAssocID="{0144210D-228F-274B-B877-96401AB000B4}" presName="Name0" presStyleCnt="0">
        <dgm:presLayoutVars>
          <dgm:chMax val="2"/>
          <dgm:chPref val="2"/>
          <dgm:dir/>
          <dgm:animOne/>
          <dgm:resizeHandles val="exact"/>
        </dgm:presLayoutVars>
      </dgm:prSet>
      <dgm:spPr/>
    </dgm:pt>
    <dgm:pt modelId="{5BBEE15E-5F16-5D48-8D01-D0781A26F989}" type="pres">
      <dgm:prSet presAssocID="{0144210D-228F-274B-B877-96401AB000B4}" presName="Background" presStyleLbl="bgImgPlace1" presStyleIdx="0" presStyleCnt="1"/>
      <dgm:spPr/>
    </dgm:pt>
    <dgm:pt modelId="{960059BE-F276-4042-B81A-461846AE6303}" type="pres">
      <dgm:prSet presAssocID="{0144210D-228F-274B-B877-96401AB000B4}" presName="ParentText1" presStyleLbl="revTx" presStyleIdx="0" presStyleCnt="2">
        <dgm:presLayoutVars>
          <dgm:chMax val="0"/>
          <dgm:chPref val="0"/>
          <dgm:bulletEnabled val="1"/>
        </dgm:presLayoutVars>
      </dgm:prSet>
      <dgm:spPr/>
    </dgm:pt>
    <dgm:pt modelId="{B40F42A4-6261-CF42-870E-FEE70D747E5A}" type="pres">
      <dgm:prSet presAssocID="{0144210D-228F-274B-B877-96401AB000B4}" presName="ParentText2" presStyleLbl="revTx" presStyleIdx="1" presStyleCnt="2">
        <dgm:presLayoutVars>
          <dgm:chMax val="0"/>
          <dgm:chPref val="0"/>
          <dgm:bulletEnabled val="1"/>
        </dgm:presLayoutVars>
      </dgm:prSet>
      <dgm:spPr/>
    </dgm:pt>
    <dgm:pt modelId="{EA8447CF-747D-624C-8D1E-37E88C1DA6DE}" type="pres">
      <dgm:prSet presAssocID="{0144210D-228F-274B-B877-96401AB000B4}" presName="Plus" presStyleLbl="alignNode1" presStyleIdx="0" presStyleCnt="2"/>
      <dgm:spPr/>
    </dgm:pt>
    <dgm:pt modelId="{D501E202-C8F0-094C-9072-477B273E01D2}" type="pres">
      <dgm:prSet presAssocID="{0144210D-228F-274B-B877-96401AB000B4}" presName="Minus" presStyleLbl="alignNode1" presStyleIdx="1" presStyleCnt="2"/>
      <dgm:spPr/>
    </dgm:pt>
    <dgm:pt modelId="{BEF63CF1-2BDE-3A4F-AB76-001880DFF18E}" type="pres">
      <dgm:prSet presAssocID="{0144210D-228F-274B-B877-96401AB000B4}" presName="Divider" presStyleLbl="parChTrans1D1" presStyleIdx="0" presStyleCnt="1"/>
      <dgm:spPr/>
    </dgm:pt>
  </dgm:ptLst>
  <dgm:cxnLst>
    <dgm:cxn modelId="{51467434-A678-EB40-90F6-DCE3458D510B}" type="presOf" srcId="{79CC878B-A3C2-9248-92AC-3EAEF063C26B}" destId="{960059BE-F276-4042-B81A-461846AE6303}" srcOrd="0" destOrd="0" presId="urn:microsoft.com/office/officeart/2009/3/layout/PlusandMinus"/>
    <dgm:cxn modelId="{41555744-416E-CC44-97CC-8C5C58618D37}" type="presOf" srcId="{808C5516-78B0-7046-AE8A-99A9F564B608}" destId="{B40F42A4-6261-CF42-870E-FEE70D747E5A}" srcOrd="0" destOrd="0" presId="urn:microsoft.com/office/officeart/2009/3/layout/PlusandMinus"/>
    <dgm:cxn modelId="{C8BB585A-59AF-E044-B90E-398ADCFE49C6}" type="presOf" srcId="{0144210D-228F-274B-B877-96401AB000B4}" destId="{84B62794-B784-D14E-B185-6121F02C539E}" srcOrd="0" destOrd="0" presId="urn:microsoft.com/office/officeart/2009/3/layout/PlusandMinus"/>
    <dgm:cxn modelId="{218E56EF-224E-0541-BBBC-7B2C696D4F72}" srcId="{0144210D-228F-274B-B877-96401AB000B4}" destId="{79CC878B-A3C2-9248-92AC-3EAEF063C26B}" srcOrd="0" destOrd="0" parTransId="{30537915-7005-304D-8363-3D23520EBBAD}" sibTransId="{9F836EA7-48C9-B243-BCDD-6B63D718BC98}"/>
    <dgm:cxn modelId="{F11878F8-B4F9-8C43-B216-C43AA9DCF2D4}" srcId="{0144210D-228F-274B-B877-96401AB000B4}" destId="{808C5516-78B0-7046-AE8A-99A9F564B608}" srcOrd="1" destOrd="0" parTransId="{5592F942-6DB7-6E40-B5BB-F3801561A3FD}" sibTransId="{F8A65132-07EC-5E44-B565-8F874955B108}"/>
    <dgm:cxn modelId="{33789A59-DF7C-5243-9569-448BDA2C852A}" type="presParOf" srcId="{84B62794-B784-D14E-B185-6121F02C539E}" destId="{5BBEE15E-5F16-5D48-8D01-D0781A26F989}" srcOrd="0" destOrd="0" presId="urn:microsoft.com/office/officeart/2009/3/layout/PlusandMinus"/>
    <dgm:cxn modelId="{DDA7801F-B5DB-E44C-9F02-7E7B6AE2F06C}" type="presParOf" srcId="{84B62794-B784-D14E-B185-6121F02C539E}" destId="{960059BE-F276-4042-B81A-461846AE6303}" srcOrd="1" destOrd="0" presId="urn:microsoft.com/office/officeart/2009/3/layout/PlusandMinus"/>
    <dgm:cxn modelId="{8AB79195-2EF0-3A43-9763-63269A5CA90D}" type="presParOf" srcId="{84B62794-B784-D14E-B185-6121F02C539E}" destId="{B40F42A4-6261-CF42-870E-FEE70D747E5A}" srcOrd="2" destOrd="0" presId="urn:microsoft.com/office/officeart/2009/3/layout/PlusandMinus"/>
    <dgm:cxn modelId="{A22667A6-3ADD-3A45-B582-8FC4E09E5B63}" type="presParOf" srcId="{84B62794-B784-D14E-B185-6121F02C539E}" destId="{EA8447CF-747D-624C-8D1E-37E88C1DA6DE}" srcOrd="3" destOrd="0" presId="urn:microsoft.com/office/officeart/2009/3/layout/PlusandMinus"/>
    <dgm:cxn modelId="{5E48ADF4-8356-5B43-9051-BDC2651EC57B}" type="presParOf" srcId="{84B62794-B784-D14E-B185-6121F02C539E}" destId="{D501E202-C8F0-094C-9072-477B273E01D2}" srcOrd="4" destOrd="0" presId="urn:microsoft.com/office/officeart/2009/3/layout/PlusandMinus"/>
    <dgm:cxn modelId="{6DC42A1D-EEFD-0843-A23C-A03FDA0F25C0}" type="presParOf" srcId="{84B62794-B784-D14E-B185-6121F02C539E}" destId="{BEF63CF1-2BDE-3A4F-AB76-001880DFF18E}"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E6986-CBD2-2340-9474-C196A0390F43}">
      <dsp:nvSpPr>
        <dsp:cNvPr id="0" name=""/>
        <dsp:cNvSpPr/>
      </dsp:nvSpPr>
      <dsp:spPr>
        <a:xfrm>
          <a:off x="4490" y="758049"/>
          <a:ext cx="1941997" cy="776799"/>
        </a:xfrm>
        <a:prstGeom prst="chevron">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r>
            <a:rPr lang="en-US" sz="2300" kern="1200" baseline="30000" dirty="0"/>
            <a:t>st</a:t>
          </a:r>
          <a:r>
            <a:rPr lang="en-US" sz="2300" kern="1200" dirty="0"/>
            <a:t> Party Data</a:t>
          </a:r>
        </a:p>
      </dsp:txBody>
      <dsp:txXfrm>
        <a:off x="392890" y="758049"/>
        <a:ext cx="1165198" cy="776799"/>
      </dsp:txXfrm>
    </dsp:sp>
    <dsp:sp modelId="{F2B10E56-42DF-E744-9CB5-EB3A3C3E3FFD}">
      <dsp:nvSpPr>
        <dsp:cNvPr id="0" name=""/>
        <dsp:cNvSpPr/>
      </dsp:nvSpPr>
      <dsp:spPr>
        <a:xfrm>
          <a:off x="1694028" y="824077"/>
          <a:ext cx="4300292" cy="64474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Data collected directly from customers</a:t>
          </a:r>
        </a:p>
      </dsp:txBody>
      <dsp:txXfrm>
        <a:off x="2016400" y="824077"/>
        <a:ext cx="3655549" cy="644743"/>
      </dsp:txXfrm>
    </dsp:sp>
    <dsp:sp modelId="{4ADB3F91-D035-024F-AFBD-FC4EDCBC1F86}">
      <dsp:nvSpPr>
        <dsp:cNvPr id="0" name=""/>
        <dsp:cNvSpPr/>
      </dsp:nvSpPr>
      <dsp:spPr>
        <a:xfrm>
          <a:off x="4490" y="1643600"/>
          <a:ext cx="1941997" cy="776799"/>
        </a:xfrm>
        <a:prstGeom prst="chevron">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r>
            <a:rPr lang="en-US" sz="2300" kern="1200" baseline="30000" dirty="0"/>
            <a:t>nd</a:t>
          </a:r>
          <a:r>
            <a:rPr lang="en-US" sz="2300" kern="1200" dirty="0"/>
            <a:t> Party Data</a:t>
          </a:r>
        </a:p>
      </dsp:txBody>
      <dsp:txXfrm>
        <a:off x="392890" y="1643600"/>
        <a:ext cx="1165198" cy="776799"/>
      </dsp:txXfrm>
    </dsp:sp>
    <dsp:sp modelId="{2800033F-BFB5-B54A-A2E8-C44B3FF22236}">
      <dsp:nvSpPr>
        <dsp:cNvPr id="0" name=""/>
        <dsp:cNvSpPr/>
      </dsp:nvSpPr>
      <dsp:spPr>
        <a:xfrm>
          <a:off x="1694028" y="1709628"/>
          <a:ext cx="4265025" cy="64474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Someone else's 1</a:t>
          </a:r>
          <a:r>
            <a:rPr lang="en-US" sz="2100" kern="1200" baseline="30000" dirty="0"/>
            <a:t>st</a:t>
          </a:r>
          <a:r>
            <a:rPr lang="en-US" sz="2100" kern="1200" dirty="0"/>
            <a:t> party data </a:t>
          </a:r>
        </a:p>
      </dsp:txBody>
      <dsp:txXfrm>
        <a:off x="2016400" y="1709628"/>
        <a:ext cx="3620282" cy="644743"/>
      </dsp:txXfrm>
    </dsp:sp>
    <dsp:sp modelId="{1FFAE90E-402C-6748-A03E-085331E04A5A}">
      <dsp:nvSpPr>
        <dsp:cNvPr id="0" name=""/>
        <dsp:cNvSpPr/>
      </dsp:nvSpPr>
      <dsp:spPr>
        <a:xfrm>
          <a:off x="4490" y="2529151"/>
          <a:ext cx="1941997" cy="776799"/>
        </a:xfrm>
        <a:prstGeom prst="chevron">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r>
            <a:rPr lang="en-US" sz="2300" kern="1200" baseline="30000" dirty="0"/>
            <a:t>rd</a:t>
          </a:r>
          <a:r>
            <a:rPr lang="en-US" sz="2300" kern="1200" dirty="0"/>
            <a:t> Party Data</a:t>
          </a:r>
        </a:p>
      </dsp:txBody>
      <dsp:txXfrm>
        <a:off x="392890" y="2529151"/>
        <a:ext cx="1165198" cy="776799"/>
      </dsp:txXfrm>
    </dsp:sp>
    <dsp:sp modelId="{DDD1B557-563E-CB48-99E8-E276320A33F5}">
      <dsp:nvSpPr>
        <dsp:cNvPr id="0" name=""/>
        <dsp:cNvSpPr/>
      </dsp:nvSpPr>
      <dsp:spPr>
        <a:xfrm>
          <a:off x="1694028" y="2595179"/>
          <a:ext cx="4229338" cy="64474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Data from outside sources that are not the original collectors</a:t>
          </a:r>
        </a:p>
      </dsp:txBody>
      <dsp:txXfrm>
        <a:off x="2016400" y="2595179"/>
        <a:ext cx="3584595" cy="64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EE15E-5F16-5D48-8D01-D0781A26F989}">
      <dsp:nvSpPr>
        <dsp:cNvPr id="0" name=""/>
        <dsp:cNvSpPr/>
      </dsp:nvSpPr>
      <dsp:spPr>
        <a:xfrm>
          <a:off x="548640" y="935836"/>
          <a:ext cx="5303520" cy="2740826"/>
        </a:xfrm>
        <a:prstGeom prst="rect">
          <a:avLst/>
        </a:prstGeom>
        <a:solidFill>
          <a:schemeClr val="accent1">
            <a:tint val="50000"/>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1">
          <a:scrgbClr r="0" g="0" b="0"/>
        </a:fillRef>
        <a:effectRef idx="2">
          <a:scrgbClr r="0" g="0" b="0"/>
        </a:effectRef>
        <a:fontRef idx="minor"/>
      </dsp:style>
    </dsp:sp>
    <dsp:sp modelId="{960059BE-F276-4042-B81A-461846AE6303}">
      <dsp:nvSpPr>
        <dsp:cNvPr id="0" name=""/>
        <dsp:cNvSpPr/>
      </dsp:nvSpPr>
      <dsp:spPr>
        <a:xfrm>
          <a:off x="707136" y="1256379"/>
          <a:ext cx="2462784" cy="234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Consumers</a:t>
          </a:r>
        </a:p>
        <a:p>
          <a:pPr marL="0" lvl="0" indent="0" algn="l" defTabSz="1022350">
            <a:lnSpc>
              <a:spcPct val="90000"/>
            </a:lnSpc>
            <a:spcBef>
              <a:spcPct val="0"/>
            </a:spcBef>
            <a:spcAft>
              <a:spcPct val="35000"/>
            </a:spcAft>
            <a:buNone/>
          </a:pPr>
          <a:r>
            <a:rPr lang="en-US" sz="2100" kern="1200" dirty="0">
              <a:solidFill>
                <a:schemeClr val="bg1"/>
              </a:solidFill>
            </a:rPr>
            <a:t>- </a:t>
          </a:r>
          <a:r>
            <a:rPr lang="fr-FR" sz="2100" kern="1200" dirty="0">
              <a:solidFill>
                <a:schemeClr val="bg1"/>
              </a:solidFill>
            </a:rPr>
            <a:t>Q</a:t>
          </a:r>
          <a:r>
            <a:rPr lang="en-US" sz="2100" kern="1200" dirty="0" err="1">
              <a:solidFill>
                <a:schemeClr val="bg1"/>
              </a:solidFill>
            </a:rPr>
            <a:t>uick</a:t>
          </a:r>
          <a:r>
            <a:rPr lang="en-US" sz="2100" kern="1200" dirty="0">
              <a:solidFill>
                <a:schemeClr val="bg1"/>
              </a:solidFill>
            </a:rPr>
            <a:t> focus</a:t>
          </a:r>
        </a:p>
        <a:p>
          <a:pPr marL="0" lvl="0" indent="0" algn="l" defTabSz="1022350">
            <a:lnSpc>
              <a:spcPct val="90000"/>
            </a:lnSpc>
            <a:spcBef>
              <a:spcPct val="0"/>
            </a:spcBef>
            <a:spcAft>
              <a:spcPct val="35000"/>
            </a:spcAft>
            <a:buNone/>
          </a:pPr>
          <a:r>
            <a:rPr lang="en-US" sz="2300" kern="1200" dirty="0">
              <a:solidFill>
                <a:schemeClr val="bg1"/>
              </a:solidFill>
            </a:rPr>
            <a:t>Suppliers</a:t>
          </a:r>
        </a:p>
        <a:p>
          <a:pPr marL="0" lvl="0" indent="0" algn="l" defTabSz="1022350">
            <a:lnSpc>
              <a:spcPct val="90000"/>
            </a:lnSpc>
            <a:spcBef>
              <a:spcPct val="0"/>
            </a:spcBef>
            <a:spcAft>
              <a:spcPct val="35000"/>
            </a:spcAft>
            <a:buNone/>
          </a:pPr>
          <a:r>
            <a:rPr lang="en-US" sz="2100" kern="1200" dirty="0">
              <a:solidFill>
                <a:schemeClr val="bg1"/>
              </a:solidFill>
            </a:rPr>
            <a:t>- More focused advertising</a:t>
          </a:r>
        </a:p>
        <a:p>
          <a:pPr marL="0" lvl="0" indent="0" algn="l" defTabSz="1022350">
            <a:lnSpc>
              <a:spcPct val="90000"/>
            </a:lnSpc>
            <a:spcBef>
              <a:spcPct val="0"/>
            </a:spcBef>
            <a:spcAft>
              <a:spcPct val="35000"/>
            </a:spcAft>
            <a:buNone/>
          </a:pPr>
          <a:endParaRPr lang="en-US" sz="2100" kern="1200" dirty="0"/>
        </a:p>
      </dsp:txBody>
      <dsp:txXfrm>
        <a:off x="707136" y="1256379"/>
        <a:ext cx="2462784" cy="2344743"/>
      </dsp:txXfrm>
    </dsp:sp>
    <dsp:sp modelId="{B40F42A4-6261-CF42-870E-FEE70D747E5A}">
      <dsp:nvSpPr>
        <dsp:cNvPr id="0" name=""/>
        <dsp:cNvSpPr/>
      </dsp:nvSpPr>
      <dsp:spPr>
        <a:xfrm>
          <a:off x="3224784" y="1256379"/>
          <a:ext cx="2462784" cy="2344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Consumers</a:t>
          </a:r>
        </a:p>
        <a:p>
          <a:pPr marL="0" lvl="0" indent="0" algn="l" defTabSz="1022350">
            <a:lnSpc>
              <a:spcPct val="90000"/>
            </a:lnSpc>
            <a:spcBef>
              <a:spcPct val="0"/>
            </a:spcBef>
            <a:spcAft>
              <a:spcPct val="35000"/>
            </a:spcAft>
            <a:buNone/>
          </a:pPr>
          <a:r>
            <a:rPr lang="en-US" sz="2100" kern="1200" dirty="0">
              <a:solidFill>
                <a:schemeClr val="bg1"/>
              </a:solidFill>
            </a:rPr>
            <a:t>- Loss of Privacy</a:t>
          </a:r>
        </a:p>
        <a:p>
          <a:pPr marL="0" lvl="0" indent="0" algn="l" defTabSz="1022350">
            <a:lnSpc>
              <a:spcPct val="90000"/>
            </a:lnSpc>
            <a:spcBef>
              <a:spcPct val="0"/>
            </a:spcBef>
            <a:spcAft>
              <a:spcPct val="35000"/>
            </a:spcAft>
            <a:buNone/>
          </a:pPr>
          <a:r>
            <a:rPr lang="en-US" sz="2300" kern="1200" dirty="0">
              <a:solidFill>
                <a:schemeClr val="bg1"/>
              </a:solidFill>
            </a:rPr>
            <a:t>Suppliers</a:t>
          </a:r>
        </a:p>
        <a:p>
          <a:pPr marL="0" lvl="0" indent="0" algn="l" defTabSz="1022350">
            <a:lnSpc>
              <a:spcPct val="90000"/>
            </a:lnSpc>
            <a:spcBef>
              <a:spcPct val="0"/>
            </a:spcBef>
            <a:spcAft>
              <a:spcPct val="35000"/>
            </a:spcAft>
            <a:buNone/>
          </a:pPr>
          <a:r>
            <a:rPr lang="en-US" sz="2100" kern="1200" dirty="0">
              <a:solidFill>
                <a:schemeClr val="bg1"/>
              </a:solidFill>
            </a:rPr>
            <a:t>- If done incorrectly, lowered consumer interest</a:t>
          </a:r>
          <a:endParaRPr lang="en-US" sz="2100" kern="1200" dirty="0"/>
        </a:p>
      </dsp:txBody>
      <dsp:txXfrm>
        <a:off x="3224784" y="1256379"/>
        <a:ext cx="2462784" cy="2344743"/>
      </dsp:txXfrm>
    </dsp:sp>
    <dsp:sp modelId="{EA8447CF-747D-624C-8D1E-37E88C1DA6DE}">
      <dsp:nvSpPr>
        <dsp:cNvPr id="0" name=""/>
        <dsp:cNvSpPr/>
      </dsp:nvSpPr>
      <dsp:spPr>
        <a:xfrm>
          <a:off x="0" y="387336"/>
          <a:ext cx="1036320" cy="1036320"/>
        </a:xfrm>
        <a:prstGeom prst="plus">
          <a:avLst>
            <a:gd name="adj" fmla="val 3281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D501E202-C8F0-094C-9072-477B273E01D2}">
      <dsp:nvSpPr>
        <dsp:cNvPr id="0" name=""/>
        <dsp:cNvSpPr/>
      </dsp:nvSpPr>
      <dsp:spPr>
        <a:xfrm>
          <a:off x="5120640" y="760022"/>
          <a:ext cx="975360" cy="334247"/>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BEF63CF1-2BDE-3A4F-AB76-001880DFF18E}">
      <dsp:nvSpPr>
        <dsp:cNvPr id="0" name=""/>
        <dsp:cNvSpPr/>
      </dsp:nvSpPr>
      <dsp:spPr>
        <a:xfrm>
          <a:off x="3200400" y="1261393"/>
          <a:ext cx="609" cy="2239456"/>
        </a:xfrm>
        <a:prstGeom prst="line">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11/10/20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11/10/20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How did the self search</a:t>
            </a:r>
            <a:r>
              <a:rPr lang="en-US" baseline="0" dirty="0">
                <a:latin typeface="Arial" pitchFamily="-109" charset="0"/>
                <a:ea typeface="ＭＳ Ｐゴシック" pitchFamily="-109" charset="-128"/>
                <a:cs typeface="ＭＳ Ｐゴシック" pitchFamily="-109" charset="-128"/>
              </a:rPr>
              <a:t> paper go?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what personalized ads are and where the data comes from</a:t>
            </a:r>
            <a:r>
              <a:rPr lang="en-US" baseline="0" dirty="0"/>
              <a:t>, we have to define internet users to answer my original question</a:t>
            </a:r>
          </a:p>
          <a:p>
            <a:endParaRPr lang="en-US" dirty="0"/>
          </a:p>
          <a:p>
            <a:r>
              <a:rPr lang="en-US" dirty="0"/>
              <a:t>First we have consumers</a:t>
            </a:r>
          </a:p>
          <a:p>
            <a:r>
              <a:rPr lang="en-US" dirty="0"/>
              <a:t>These are people that use the internet for purposes besides selling products</a:t>
            </a:r>
          </a:p>
          <a:p>
            <a:r>
              <a:rPr lang="en-US" dirty="0"/>
              <a:t>As</a:t>
            </a:r>
            <a:r>
              <a:rPr lang="en-US" baseline="0" dirty="0"/>
              <a:t> of July 2020, our global digital population of active internet users was 4.66 billion people.</a:t>
            </a:r>
          </a:p>
          <a:p>
            <a:endParaRPr lang="en-US" baseline="0" dirty="0"/>
          </a:p>
          <a:p>
            <a:r>
              <a:rPr lang="en-US" baseline="0" dirty="0"/>
              <a:t>These are all people browsing the internet and rec</a:t>
            </a:r>
            <a:r>
              <a:rPr lang="de-DE" baseline="0" dirty="0"/>
              <a:t>ei</a:t>
            </a:r>
            <a:r>
              <a:rPr lang="en-US" baseline="0" dirty="0" err="1"/>
              <a:t>ving</a:t>
            </a:r>
            <a:r>
              <a:rPr lang="en-US" baseline="0" dirty="0"/>
              <a:t> personalized ads</a:t>
            </a:r>
          </a:p>
          <a:p>
            <a:r>
              <a:rPr lang="en-US" baseline="0" dirty="0"/>
              <a:t>This is </a:t>
            </a:r>
            <a:r>
              <a:rPr lang="en-US" baseline="0" dirty="0" err="1"/>
              <a:t>obvoisly</a:t>
            </a:r>
            <a:r>
              <a:rPr lang="en-US" baseline="0" dirty="0"/>
              <a:t> a huge amount of data which is </a:t>
            </a:r>
            <a:r>
              <a:rPr lang="en-US" baseline="0" dirty="0" err="1"/>
              <a:t>valuabe</a:t>
            </a:r>
            <a:r>
              <a:rPr lang="en-US" baseline="0" dirty="0"/>
              <a:t> to companies </a:t>
            </a:r>
            <a:r>
              <a:rPr lang="en-US" baseline="0" dirty="0" err="1"/>
              <a:t>bulding</a:t>
            </a:r>
            <a:r>
              <a:rPr lang="en-US" baseline="0" dirty="0"/>
              <a:t> profiles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41913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Suppliers </a:t>
            </a:r>
          </a:p>
          <a:p>
            <a:r>
              <a:rPr lang="en-US" baseline="0" dirty="0"/>
              <a:t>These are internet users who's goal is to sell a product or service</a:t>
            </a:r>
          </a:p>
          <a:p>
            <a:r>
              <a:rPr lang="en-US" baseline="0" dirty="0"/>
              <a:t>Suppliers have different techniques on connecting with consumers depending on </a:t>
            </a:r>
            <a:r>
              <a:rPr lang="en-US" baseline="0" dirty="0" err="1"/>
              <a:t>th</a:t>
            </a:r>
            <a:r>
              <a:rPr lang="de-DE" baseline="0" dirty="0"/>
              <a:t>ei</a:t>
            </a:r>
            <a:r>
              <a:rPr lang="en-US" baseline="0" dirty="0"/>
              <a:t>r data</a:t>
            </a:r>
          </a:p>
          <a:p>
            <a:r>
              <a:rPr lang="en-US" baseline="0" dirty="0"/>
              <a:t>Overall they use demographic, and socioeconomic indicators to perform personalized advertising</a:t>
            </a:r>
          </a:p>
          <a:p>
            <a:r>
              <a:rPr lang="en-US" baseline="0" dirty="0"/>
              <a:t>It is important for </a:t>
            </a:r>
            <a:r>
              <a:rPr lang="en-US" baseline="0" dirty="0" err="1"/>
              <a:t>suppleirs</a:t>
            </a:r>
            <a:r>
              <a:rPr lang="en-US" baseline="0" dirty="0"/>
              <a:t> to have a good relationship with customers to achieve loyalty and rec</a:t>
            </a:r>
            <a:r>
              <a:rPr lang="de-DE" baseline="0" dirty="0"/>
              <a:t>ei</a:t>
            </a:r>
            <a:r>
              <a:rPr lang="en-US" baseline="0" dirty="0" err="1"/>
              <a:t>ve</a:t>
            </a:r>
            <a:r>
              <a:rPr lang="en-US" baseline="0" dirty="0"/>
              <a:t> profits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90361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pros and cons for both internet users regarding personalized advertising</a:t>
            </a:r>
          </a:p>
          <a:p>
            <a:r>
              <a:rPr lang="en-US" dirty="0"/>
              <a:t>For consumers there is a quick focus time when interacting</a:t>
            </a:r>
            <a:r>
              <a:rPr lang="en-US" baseline="0" dirty="0"/>
              <a:t> with ads because chances are it’s something you’re interested in and would like to engage with</a:t>
            </a:r>
          </a:p>
          <a:p>
            <a:r>
              <a:rPr lang="en-US" baseline="0" dirty="0"/>
              <a:t>However, there is a loss of privacy with data mining and building profiles of consumers</a:t>
            </a:r>
          </a:p>
          <a:p>
            <a:endParaRPr lang="en-US" baseline="0" dirty="0"/>
          </a:p>
          <a:p>
            <a:r>
              <a:rPr lang="en-US" baseline="0" dirty="0"/>
              <a:t>A pro for suppliers is more focused advertising. Once they identify their audience, they can cater ads towards them without having to please all internet users. </a:t>
            </a:r>
          </a:p>
          <a:p>
            <a:r>
              <a:rPr lang="en-US" baseline="0" dirty="0"/>
              <a:t>However, if advertising is done incorrectly, like you identified the wrong audience, it will actually lower consumer interest in your product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04404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real world application</a:t>
            </a:r>
            <a:r>
              <a:rPr lang="en-US" baseline="0" dirty="0"/>
              <a:t> of this, lets pretend we’re creating a new fast food joint called </a:t>
            </a:r>
            <a:r>
              <a:rPr lang="en-US" baseline="0" dirty="0" err="1"/>
              <a:t>McBurger</a:t>
            </a:r>
            <a:endParaRPr lang="en-US" baseline="0" dirty="0"/>
          </a:p>
          <a:p>
            <a:r>
              <a:rPr lang="en-US" baseline="0" dirty="0"/>
              <a:t>What’s different about this brand is that they serve high quality fast food but you need to be a yearly subscriber like Costco</a:t>
            </a:r>
          </a:p>
          <a:p>
            <a:endParaRPr lang="en-US" baseline="0" dirty="0"/>
          </a:p>
          <a:p>
            <a:r>
              <a:rPr lang="en-US" baseline="0" dirty="0"/>
              <a:t>The first thing for success </a:t>
            </a:r>
            <a:r>
              <a:rPr lang="en-US" baseline="0" dirty="0" err="1"/>
              <a:t>McBurger</a:t>
            </a:r>
            <a:r>
              <a:rPr lang="en-US" baseline="0" dirty="0"/>
              <a:t> will do is try to find an audience by putting out advertisements. They’ll buy 3</a:t>
            </a:r>
            <a:r>
              <a:rPr lang="en-US" baseline="30000" dirty="0"/>
              <a:t>rd</a:t>
            </a:r>
            <a:r>
              <a:rPr lang="en-US" baseline="0" dirty="0"/>
              <a:t> party data which shows the most frequent fast food eaters in the region they want to open the first store. After weeks of advertising, they open the store and it was a huge success. </a:t>
            </a:r>
          </a:p>
          <a:p>
            <a:endParaRPr lang="en-US" baseline="0" dirty="0"/>
          </a:p>
          <a:p>
            <a:r>
              <a:rPr lang="en-US" baseline="0" dirty="0"/>
              <a:t>Many of the people who came had already been identified through the personalized advertising campaign and they enjoyed their food.</a:t>
            </a:r>
          </a:p>
          <a:p>
            <a:endParaRPr lang="en-US" baseline="0" dirty="0"/>
          </a:p>
          <a:p>
            <a:r>
              <a:rPr lang="en-US" baseline="0" dirty="0"/>
              <a:t>Is this ethically correct for all parties involved? </a:t>
            </a:r>
          </a:p>
          <a:p>
            <a:r>
              <a:rPr lang="en-US" baseline="0" dirty="0"/>
              <a:t>Would you give the same answer if the grand opening wasn’t as successful?</a:t>
            </a:r>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05960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remind you this is the originally question I asked</a:t>
            </a:r>
          </a:p>
          <a:p>
            <a:r>
              <a:rPr lang="en-US" dirty="0"/>
              <a:t>Now</a:t>
            </a:r>
            <a:r>
              <a:rPr lang="en-US" baseline="0" dirty="0"/>
              <a:t> that we’ve defined personalized advertisements and internet users, I concluded that</a:t>
            </a:r>
          </a:p>
          <a:p>
            <a:r>
              <a:rPr lang="en-US" baseline="0" dirty="0"/>
              <a:t>Targeted ads have been around since propaganda usage</a:t>
            </a:r>
          </a:p>
          <a:p>
            <a:r>
              <a:rPr lang="en-US" baseline="0" dirty="0"/>
              <a:t>The difference is that in todays world there has been a shift from individuals being targeted through ads to generalized advertisements targeted to a specific audience. </a:t>
            </a:r>
            <a:endParaRPr lang="en-US" dirty="0"/>
          </a:p>
          <a:p>
            <a:endParaRPr lang="en-US" baseline="0" dirty="0"/>
          </a:p>
          <a:p>
            <a:r>
              <a:rPr lang="en-US" baseline="0" dirty="0"/>
              <a:t>While some may find the data collection creepy, it seems to help others so I’m concluding there are more pros than cons to personalized ads.</a:t>
            </a:r>
          </a:p>
          <a:p>
            <a:endParaRPr lang="en-US" baseline="0" dirty="0"/>
          </a:p>
          <a:p>
            <a:r>
              <a:rPr lang="en-US" baseline="0" dirty="0"/>
              <a:t>I’d love to hear your thoughts on this topic or any questions you may have.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34895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8033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bullet</a:t>
            </a:r>
          </a:p>
          <a:p>
            <a:r>
              <a:rPr lang="en-US" dirty="0"/>
              <a:t>Explain </a:t>
            </a:r>
            <a:r>
              <a:rPr lang="en-US" dirty="0" err="1"/>
              <a:t>pii</a:t>
            </a:r>
            <a:r>
              <a:rPr lang="en-US" dirty="0"/>
              <a:t> - </a:t>
            </a:r>
            <a:r>
              <a:rPr lang="en-US" b="0" i="0" dirty="0">
                <a:solidFill>
                  <a:srgbClr val="CDC8C2"/>
                </a:solidFill>
                <a:effectLst/>
                <a:latin typeface="franklin-gothic-urw"/>
              </a:rPr>
              <a:t>information that can be used to distinguish or trace an individual’s identity</a:t>
            </a:r>
          </a:p>
          <a:p>
            <a:r>
              <a:rPr lang="en-US" b="0" i="0" dirty="0">
                <a:solidFill>
                  <a:srgbClr val="CDC8C2"/>
                </a:solidFill>
                <a:effectLst/>
                <a:latin typeface="franklin-gothic-urw"/>
              </a:rPr>
              <a:t>Go over examples written as well as in picture – Name, SSN, address, account numbers, birthdays, email, medical and health info</a:t>
            </a:r>
          </a:p>
          <a:p>
            <a:r>
              <a:rPr lang="en-US" b="0" i="0" dirty="0">
                <a:solidFill>
                  <a:srgbClr val="CDC8C2"/>
                </a:solidFill>
                <a:effectLst/>
                <a:latin typeface="franklin-gothic-urw"/>
              </a:rPr>
              <a:t>Explain non </a:t>
            </a:r>
            <a:r>
              <a:rPr lang="en-US" b="0" i="0" dirty="0" err="1">
                <a:solidFill>
                  <a:srgbClr val="CDC8C2"/>
                </a:solidFill>
                <a:effectLst/>
                <a:latin typeface="franklin-gothic-urw"/>
              </a:rPr>
              <a:t>pii</a:t>
            </a:r>
            <a:r>
              <a:rPr lang="en-US" b="0" i="0" dirty="0">
                <a:solidFill>
                  <a:srgbClr val="CDC8C2"/>
                </a:solidFill>
                <a:effectLst/>
                <a:latin typeface="franklin-gothic-urw"/>
              </a:rPr>
              <a:t> - </a:t>
            </a:r>
            <a:r>
              <a:rPr lang="en-US" b="0" i="0" dirty="0">
                <a:solidFill>
                  <a:srgbClr val="C8C3BC"/>
                </a:solidFill>
                <a:effectLst/>
                <a:latin typeface="Asap-Regular"/>
              </a:rPr>
              <a:t>data can not be used to distinguish or trace an individual’s identity</a:t>
            </a:r>
          </a:p>
          <a:p>
            <a:r>
              <a:rPr lang="en-US" b="0" i="0" dirty="0">
                <a:solidFill>
                  <a:srgbClr val="C8C3BC"/>
                </a:solidFill>
                <a:effectLst/>
                <a:latin typeface="Asap-Regular"/>
              </a:rPr>
              <a:t>Examples – Language preference, time zone, browser type, device type, screen size</a:t>
            </a:r>
            <a:endParaRPr lang="en-US" b="0" i="0" dirty="0">
              <a:solidFill>
                <a:srgbClr val="CDC8C2"/>
              </a:solidFill>
              <a:effectLst/>
              <a:latin typeface="franklin-gothic-urw"/>
            </a:endParaRPr>
          </a:p>
          <a:p>
            <a:r>
              <a:rPr lang="en-US" b="0" i="0" dirty="0">
                <a:solidFill>
                  <a:srgbClr val="CDC8C2"/>
                </a:solidFill>
                <a:effectLst/>
                <a:latin typeface="franklin-gothic-urw"/>
              </a:rPr>
              <a:t>Usually </a:t>
            </a:r>
            <a:r>
              <a:rPr lang="en-US" b="0" i="0" dirty="0">
                <a:solidFill>
                  <a:srgbClr val="C8C3BC"/>
                </a:solidFill>
                <a:effectLst/>
                <a:latin typeface="Asap-Regular"/>
              </a:rPr>
              <a:t>collected by businesses to track and understand the digital behavior of their consumers</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20210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a:t>
            </a:r>
          </a:p>
          <a:p>
            <a:r>
              <a:rPr lang="en-US" dirty="0"/>
              <a:t>Based on this information from the Pew Research Center, people feel that they have the least control over who has access to </a:t>
            </a:r>
          </a:p>
          <a:p>
            <a:r>
              <a:rPr lang="en-US" dirty="0"/>
              <a:t>The search terms online, the websites they visit, and purchases they make.</a:t>
            </a:r>
          </a:p>
          <a:p>
            <a:r>
              <a:rPr lang="en-US" dirty="0"/>
              <a:t>Meanwhile, more people feel they have control over who has access to their physical location</a:t>
            </a:r>
          </a:p>
          <a:p>
            <a:r>
              <a:rPr lang="en-US" dirty="0"/>
              <a:t>It is true that without taking steps to increase your privacy, you may have little control over who has access to your data.</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196622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want things like your name and address being in the wrong hands</a:t>
            </a:r>
          </a:p>
          <a:p>
            <a:r>
              <a:rPr lang="en-US" dirty="0"/>
              <a:t>Possible to make inferences about you from your data</a:t>
            </a:r>
          </a:p>
          <a:p>
            <a:r>
              <a:rPr lang="en-US" dirty="0"/>
              <a:t>You may not care about your data now, but that may change in the future (Career? Family?)</a:t>
            </a:r>
          </a:p>
          <a:p>
            <a:r>
              <a:rPr lang="en-US" dirty="0"/>
              <a:t>Data has value, if someone asked you 100 questions about you just so they could sell it to make profit, you wouldn’t answer those 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787941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what you share online, such as on social media</a:t>
            </a:r>
          </a:p>
          <a:p>
            <a:r>
              <a:rPr lang="en-US" dirty="0"/>
              <a:t>strong passwords to prevent easy access to your information, mix of capitalization, numbers, and special characters make passwords much more secure</a:t>
            </a:r>
          </a:p>
          <a:p>
            <a:r>
              <a:rPr lang="en-US" dirty="0"/>
              <a:t>Incognito and private modes help increase privacy of your device itself, does not prevent </a:t>
            </a:r>
            <a:r>
              <a:rPr lang="en-US" dirty="0" err="1"/>
              <a:t>isps</a:t>
            </a:r>
            <a:r>
              <a:rPr lang="en-US" dirty="0"/>
              <a:t>, network administrators, or websites from seeing what you do</a:t>
            </a:r>
          </a:p>
          <a:p>
            <a:r>
              <a:rPr lang="en-US" dirty="0"/>
              <a:t>Phishing – fraudulent link pretending to be a well known company in order to trick you into revealing information like passwords or credit card numbers</a:t>
            </a:r>
          </a:p>
          <a:p>
            <a:r>
              <a:rPr lang="en-US" dirty="0"/>
              <a:t>Use an antivirus or malware detection software to prevent malicious software designed to harm or exploit</a:t>
            </a:r>
          </a:p>
          <a:p>
            <a:r>
              <a:rPr lang="en-US" dirty="0"/>
              <a:t>Good start but not exhaustive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22845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stores every search you make on their servers, even if you delete your history on your own device</a:t>
            </a:r>
          </a:p>
          <a:p>
            <a:r>
              <a:rPr lang="en-US" dirty="0"/>
              <a:t>Search engines example – </a:t>
            </a:r>
            <a:r>
              <a:rPr lang="en-US" dirty="0" err="1"/>
              <a:t>duckduckgo</a:t>
            </a:r>
            <a:r>
              <a:rPr lang="en-US" dirty="0"/>
              <a:t> does not store anything and does not collect information</a:t>
            </a:r>
          </a:p>
          <a:p>
            <a:r>
              <a:rPr lang="en-US" dirty="0"/>
              <a:t>2FA – 2 factor authentication provides another layer of protection that is very difficult to get around</a:t>
            </a:r>
          </a:p>
          <a:p>
            <a:r>
              <a:rPr lang="en-US" dirty="0"/>
              <a:t>VPN – connect to private server, provides you with the </a:t>
            </a:r>
            <a:r>
              <a:rPr lang="en-US" dirty="0" err="1"/>
              <a:t>ip</a:t>
            </a:r>
            <a:r>
              <a:rPr lang="en-US" dirty="0"/>
              <a:t> of the server, hiding your </a:t>
            </a:r>
            <a:r>
              <a:rPr lang="en-US" dirty="0" err="1"/>
              <a:t>ip</a:t>
            </a:r>
            <a:r>
              <a:rPr lang="en-US" dirty="0"/>
              <a:t>, encrypts your connection to prevent even </a:t>
            </a:r>
            <a:r>
              <a:rPr lang="en-US" dirty="0" err="1"/>
              <a:t>isps</a:t>
            </a:r>
            <a:r>
              <a:rPr lang="en-US" dirty="0"/>
              <a:t> from observing</a:t>
            </a:r>
          </a:p>
          <a:p>
            <a:r>
              <a:rPr lang="en-US" dirty="0"/>
              <a:t>Does internet privacy exist? Yes, but only to the extent that you seek it out</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01645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Hack:</a:t>
            </a:r>
          </a:p>
          <a:p>
            <a:pPr marL="171450" indent="-171450">
              <a:buFont typeface="Arial" panose="020B0604020202020204" pitchFamily="34" charset="0"/>
              <a:buChar char="•"/>
            </a:pPr>
            <a:r>
              <a:rPr lang="en-US" dirty="0"/>
              <a:t>A movie about the digital manipulation of the 2016 election</a:t>
            </a:r>
          </a:p>
          <a:p>
            <a:pPr marL="171450" indent="-171450">
              <a:buFont typeface="Arial" panose="020B0604020202020204" pitchFamily="34" charset="0"/>
              <a:buChar char="•"/>
            </a:pPr>
            <a:r>
              <a:rPr lang="en-US" dirty="0"/>
              <a:t>Talks about the subversion campaigns Cambridge Analytica did in the UK, Trinidad &amp; Tobago, and most recently the 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Social Dilemma</a:t>
            </a:r>
          </a:p>
          <a:p>
            <a:pPr marL="171450" indent="-171450">
              <a:buFont typeface="Arial" panose="020B0604020202020204" pitchFamily="34" charset="0"/>
              <a:buChar char="•"/>
            </a:pPr>
            <a:r>
              <a:rPr lang="en-US" dirty="0"/>
              <a:t>A movie about the detrimental effects of social media algorithms</a:t>
            </a:r>
          </a:p>
          <a:p>
            <a:pPr marL="171450" indent="-171450">
              <a:buFont typeface="Arial" panose="020B0604020202020204" pitchFamily="34" charset="0"/>
              <a:buChar char="•"/>
            </a:pPr>
            <a:r>
              <a:rPr lang="en-US" dirty="0"/>
              <a:t>Highlights the prevalence of mass misinformation</a:t>
            </a:r>
          </a:p>
          <a:p>
            <a:pPr marL="171450" indent="-171450">
              <a:buFont typeface="Arial" panose="020B0604020202020204" pitchFamily="34" charset="0"/>
              <a:buChar char="•"/>
            </a:pPr>
            <a:r>
              <a:rPr lang="en-US" dirty="0"/>
              <a:t>Also my group project movie, so I won’t say too much about it</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54131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950763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is a direct quote from Alexis Madrigal, who reported on this in 2017</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343596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from the Washington post</a:t>
            </a:r>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491967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70376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Scraped information from users : consent-free search</a:t>
            </a:r>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96097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from the Washington post</a:t>
            </a:r>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53299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for the class:</a:t>
            </a:r>
          </a:p>
          <a:p>
            <a:pPr marL="0" indent="0">
              <a:buNone/>
            </a:pPr>
            <a:r>
              <a:rPr lang="en-US" dirty="0"/>
              <a:t>1. Have you ever seen a post online that felt a little too targeted?</a:t>
            </a:r>
            <a:br>
              <a:rPr lang="en-US" dirty="0"/>
            </a:br>
            <a:r>
              <a:rPr lang="en-US" dirty="0"/>
              <a:t>	Maybe they trying to </a:t>
            </a:r>
            <a:r>
              <a:rPr lang="en-US" b="1" dirty="0"/>
              <a:t>change your opinion </a:t>
            </a:r>
            <a:r>
              <a:rPr lang="en-US" dirty="0"/>
              <a:t>on some topic, or </a:t>
            </a:r>
            <a:r>
              <a:rPr lang="en-US" b="1" dirty="0"/>
              <a:t>sell you </a:t>
            </a:r>
            <a:r>
              <a:rPr lang="en-US" b="0" dirty="0"/>
              <a:t>some movement you don’t have any interest in?</a:t>
            </a:r>
            <a:endParaRPr lang="en-US" dirty="0"/>
          </a:p>
          <a:p>
            <a:pPr marL="228600" indent="-228600">
              <a:buAutoNum type="arabicPeriod"/>
            </a:pPr>
            <a:endParaRPr lang="en-US" dirty="0"/>
          </a:p>
          <a:p>
            <a:r>
              <a:rPr lang="en-US" dirty="0"/>
              <a:t>2. Cambridge Analytica got into loads of trouble in 2018 after an employee exposed what the business was involved in. </a:t>
            </a:r>
            <a:br>
              <a:rPr lang="en-US" dirty="0"/>
            </a:br>
            <a:r>
              <a:rPr lang="en-US" dirty="0"/>
              <a:t>	For people who are familiar with what happened, did you feel any particular way about how people’s data were gathered?</a:t>
            </a:r>
            <a:br>
              <a:rPr lang="en-US" dirty="0"/>
            </a:br>
            <a:br>
              <a:rPr lang="en-US" dirty="0"/>
            </a:br>
            <a:r>
              <a:rPr lang="en-US" dirty="0"/>
              <a:t>3. Most of this presentation cites sources about prevalence of targeted ads and content in the 2016 election cycle.</a:t>
            </a:r>
          </a:p>
          <a:p>
            <a:r>
              <a:rPr lang="en-US" dirty="0"/>
              <a:t>	The technologies that fueled those campaigns is still out there, but the sources haven’t caught up yet.</a:t>
            </a:r>
          </a:p>
          <a:p>
            <a:r>
              <a:rPr lang="en-US" dirty="0"/>
              <a:t>	That being said, does anyone see any contuations in the impact of these technologies?</a:t>
            </a:r>
            <a:br>
              <a:rPr lang="en-US" dirty="0"/>
            </a:br>
            <a:r>
              <a:rPr lang="en-US" dirty="0"/>
              <a:t>	Are they still relevant in 2020, or have things changed since 4 years ago?</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25945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93786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Send presentations</a:t>
            </a:r>
            <a:r>
              <a:rPr lang="en-US" baseline="0" dirty="0">
                <a:latin typeface="Arial" pitchFamily="-109" charset="0"/>
                <a:ea typeface="ＭＳ Ｐゴシック" pitchFamily="-109" charset="-128"/>
                <a:cs typeface="ＭＳ Ｐゴシック" pitchFamily="-109" charset="-128"/>
              </a:rPr>
              <a:t> via email as attachment.</a:t>
            </a: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Presentations are due 24 hours before class</a:t>
            </a:r>
          </a:p>
          <a:p>
            <a:pPr marL="171450" indent="-171450" eaLnBrk="1" hangingPunct="1">
              <a:buFont typeface="Arial"/>
              <a:buChar char="•"/>
            </a:pPr>
            <a:r>
              <a:rPr lang="en-US" dirty="0"/>
              <a:t>Use Presentation Guidelines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Personalized advertising</a:t>
            </a:r>
            <a:r>
              <a:rPr lang="en-US" baseline="0" dirty="0"/>
              <a:t> also known as interest based advertising</a:t>
            </a:r>
          </a:p>
          <a:p>
            <a:pPr marL="171450" indent="-171450">
              <a:buFontTx/>
              <a:buChar char="-"/>
            </a:pPr>
            <a:r>
              <a:rPr lang="en-US" baseline="0" dirty="0"/>
              <a:t>Uses tools that improve advertising relevance for users</a:t>
            </a:r>
          </a:p>
          <a:p>
            <a:pPr marL="171450" indent="-171450">
              <a:buFontTx/>
              <a:buChar char="-"/>
            </a:pPr>
            <a:endParaRPr lang="en-US" baseline="0" dirty="0"/>
          </a:p>
          <a:p>
            <a:pPr marL="0" indent="0">
              <a:buFontTx/>
              <a:buNone/>
            </a:pPr>
            <a:r>
              <a:rPr lang="en-US" baseline="0" dirty="0"/>
              <a:t>It Specifically targets consumers by providing ads of their interest</a:t>
            </a:r>
          </a:p>
          <a:p>
            <a:pPr marL="0" indent="0">
              <a:buFontTx/>
              <a:buNone/>
            </a:pPr>
            <a:endParaRPr lang="en-US" baseline="0" dirty="0"/>
          </a:p>
          <a:p>
            <a:pPr marL="0" indent="0">
              <a:buFontTx/>
              <a:buNone/>
            </a:pPr>
            <a:r>
              <a:rPr lang="en-US" baseline="0" dirty="0"/>
              <a:t>The tools knows what is relevant towards consumers because of the collection of data.</a:t>
            </a:r>
          </a:p>
          <a:p>
            <a:pPr marL="0" indent="0">
              <a:buFontTx/>
              <a:buNone/>
            </a:pPr>
            <a:r>
              <a:rPr lang="en-US" baseline="0" dirty="0"/>
              <a:t>Over time with more internet use, consumers start to build a profile which includes their shopping habits, Interests, and approximate age</a:t>
            </a:r>
          </a:p>
          <a:p>
            <a:pPr marL="0" indent="0">
              <a:buFontTx/>
              <a:buNone/>
            </a:pPr>
            <a:r>
              <a:rPr lang="en-US" baseline="0" dirty="0"/>
              <a:t>After doing the self search assignment over the weekend there was a lot more information about me online than I had thought, even getting the voting </a:t>
            </a:r>
            <a:r>
              <a:rPr lang="en-US" baseline="0" dirty="0" err="1"/>
              <a:t>recordswas</a:t>
            </a:r>
            <a:r>
              <a:rPr lang="en-US" baseline="0" dirty="0"/>
              <a:t> </a:t>
            </a:r>
            <a:r>
              <a:rPr lang="en-US" baseline="0" dirty="0" err="1"/>
              <a:t>suprising</a:t>
            </a:r>
            <a:r>
              <a:rPr lang="en-US" baseline="0" dirty="0"/>
              <a:t>, because my relatives were linked to it</a:t>
            </a:r>
          </a:p>
          <a:p>
            <a:pPr marL="0" indent="0">
              <a:buFontTx/>
              <a:buNone/>
            </a:pPr>
            <a:r>
              <a:rPr lang="en-US" baseline="0" dirty="0"/>
              <a:t>Very big in politics and elections</a:t>
            </a:r>
          </a:p>
          <a:p>
            <a:pPr marL="0" indent="0">
              <a:buFontTx/>
              <a:buNone/>
            </a:pPr>
            <a:r>
              <a:rPr lang="en-US" baseline="0" dirty="0"/>
              <a:t>There are different ways to rec</a:t>
            </a:r>
            <a:r>
              <a:rPr lang="de-DE" baseline="0" dirty="0"/>
              <a:t>ei</a:t>
            </a:r>
            <a:r>
              <a:rPr lang="en-US" baseline="0" dirty="0" err="1"/>
              <a:t>ve</a:t>
            </a:r>
            <a:r>
              <a:rPr lang="en-US" baseline="0" dirty="0"/>
              <a:t> personalized ads such as when browsing a website or checking your email</a:t>
            </a:r>
          </a:p>
          <a:p>
            <a:pPr marL="0" indent="0">
              <a:buFontTx/>
              <a:buNone/>
            </a:pPr>
            <a:endParaRPr lang="en-US" baseline="0" dirty="0"/>
          </a:p>
          <a:p>
            <a:pPr marL="0" indent="0">
              <a:buFontTx/>
              <a:buNone/>
            </a:pPr>
            <a:r>
              <a:rPr lang="en-US" baseline="0" dirty="0"/>
              <a:t>Google has an option to turn this on and off as well as guidelines they follow w/ personalized ads</a:t>
            </a:r>
          </a:p>
          <a:p>
            <a:pPr marL="0" indent="0">
              <a:buFontTx/>
              <a:buNone/>
            </a:pPr>
            <a:r>
              <a:rPr lang="en-US" baseline="0" dirty="0" err="1"/>
              <a:t>Th</a:t>
            </a:r>
            <a:r>
              <a:rPr lang="de-DE" baseline="0" dirty="0"/>
              <a:t>ei</a:t>
            </a:r>
            <a:r>
              <a:rPr lang="en-US" baseline="0" dirty="0"/>
              <a:t>r terms of service mentions no advertising based on someone's mental behavior or sexual interests.</a:t>
            </a:r>
          </a:p>
          <a:p>
            <a:pPr marL="0" indent="0">
              <a:buFontTx/>
              <a:buNone/>
            </a:pPr>
            <a:r>
              <a:rPr lang="en-US" baseline="0" dirty="0"/>
              <a:t>And this is done to protect consumers partially</a:t>
            </a:r>
          </a:p>
          <a:p>
            <a:pPr marL="0" indent="0">
              <a:buFontTx/>
              <a:buNone/>
            </a:pPr>
            <a:r>
              <a:rPr lang="en-US" baseline="0" dirty="0"/>
              <a:t>But just because </a:t>
            </a:r>
            <a:r>
              <a:rPr lang="en-US" baseline="0" dirty="0" err="1"/>
              <a:t>google</a:t>
            </a:r>
            <a:r>
              <a:rPr lang="en-US" baseline="0" dirty="0"/>
              <a:t> turns it off </a:t>
            </a:r>
            <a:r>
              <a:rPr lang="en-US" baseline="0" dirty="0" err="1"/>
              <a:t>doesn</a:t>
            </a:r>
            <a:r>
              <a:rPr lang="mr-IN" baseline="0" dirty="0"/>
              <a:t>’</a:t>
            </a:r>
            <a:r>
              <a:rPr lang="en-US" baseline="0" dirty="0"/>
              <a:t>t mean websites through </a:t>
            </a:r>
            <a:r>
              <a:rPr lang="en-US" baseline="0" dirty="0" err="1"/>
              <a:t>google</a:t>
            </a:r>
            <a:r>
              <a:rPr lang="en-US" baseline="0" dirty="0"/>
              <a:t> wont still be tracking your data</a:t>
            </a:r>
          </a:p>
          <a:p>
            <a:pPr marL="0" indent="0">
              <a:buFontTx/>
              <a:buNone/>
            </a:pPr>
            <a:endParaRPr lang="en-US" baseline="0" dirty="0"/>
          </a:p>
          <a:p>
            <a:pPr marL="0" indent="0">
              <a:buFontTx/>
              <a:buNone/>
            </a:pPr>
            <a:r>
              <a:rPr lang="en-US" baseline="0" dirty="0"/>
              <a:t>On the next slide I’m going to discuss how companies gather data.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95326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can come from three different sources</a:t>
            </a:r>
          </a:p>
          <a:p>
            <a:pPr marL="171450" indent="-171450">
              <a:buFontTx/>
              <a:buChar char="-"/>
            </a:pPr>
            <a:r>
              <a:rPr lang="en-US" baseline="0" dirty="0"/>
              <a:t>1</a:t>
            </a:r>
            <a:r>
              <a:rPr lang="en-US" baseline="30000" dirty="0"/>
              <a:t>st</a:t>
            </a:r>
            <a:r>
              <a:rPr lang="en-US" baseline="0" dirty="0"/>
              <a:t>,2</a:t>
            </a:r>
            <a:r>
              <a:rPr lang="en-US" baseline="30000" dirty="0"/>
              <a:t>nd</a:t>
            </a:r>
            <a:r>
              <a:rPr lang="en-US" baseline="0" dirty="0"/>
              <a:t>,3</a:t>
            </a:r>
            <a:r>
              <a:rPr lang="en-US" baseline="30000" dirty="0"/>
              <a:t>rd</a:t>
            </a:r>
            <a:r>
              <a:rPr lang="en-US" baseline="0" dirty="0"/>
              <a:t> party data</a:t>
            </a:r>
          </a:p>
          <a:p>
            <a:pPr marL="0" indent="0">
              <a:buFontTx/>
              <a:buNone/>
            </a:pPr>
            <a:endParaRPr lang="en-US" baseline="0" dirty="0"/>
          </a:p>
          <a:p>
            <a:pPr marL="0" indent="0">
              <a:buFontTx/>
              <a:buNone/>
            </a:pPr>
            <a:r>
              <a:rPr lang="en-US" baseline="0" dirty="0"/>
              <a:t>1</a:t>
            </a:r>
            <a:r>
              <a:rPr lang="en-US" baseline="30000" dirty="0"/>
              <a:t>st</a:t>
            </a:r>
            <a:r>
              <a:rPr lang="en-US" baseline="0" dirty="0"/>
              <a:t> party data is collected directly from customers</a:t>
            </a:r>
          </a:p>
          <a:p>
            <a:pPr marL="171450" indent="-171450">
              <a:buFontTx/>
              <a:buChar char="-"/>
            </a:pPr>
            <a:r>
              <a:rPr lang="en-US" baseline="0" dirty="0"/>
              <a:t>This is subscription data</a:t>
            </a:r>
          </a:p>
          <a:p>
            <a:pPr marL="171450" indent="-171450">
              <a:buFontTx/>
              <a:buChar char="-"/>
            </a:pPr>
            <a:r>
              <a:rPr lang="en-US" baseline="0" dirty="0"/>
              <a:t>Behavior data on your website</a:t>
            </a:r>
          </a:p>
          <a:p>
            <a:pPr marL="171450" indent="-171450">
              <a:buFontTx/>
              <a:buChar char="-"/>
            </a:pPr>
            <a:r>
              <a:rPr lang="en-US" baseline="0" dirty="0"/>
              <a:t>Or data from your CRM(Customer relationship management) </a:t>
            </a:r>
          </a:p>
          <a:p>
            <a:pPr marL="628650" lvl="1" indent="-171450">
              <a:buFontTx/>
              <a:buChar char="-"/>
            </a:pPr>
            <a:r>
              <a:rPr lang="en-US" baseline="0" dirty="0"/>
              <a:t>can be a database of users</a:t>
            </a:r>
          </a:p>
          <a:p>
            <a:pPr marL="457200" lvl="1" indent="0">
              <a:buFontTx/>
              <a:buNone/>
            </a:pPr>
            <a:r>
              <a:rPr lang="en-US" baseline="0" dirty="0"/>
              <a:t> Overall Can be used to predict future patterns and gain audience insights</a:t>
            </a:r>
          </a:p>
          <a:p>
            <a:pPr marL="0" indent="0">
              <a:buFontTx/>
              <a:buNone/>
            </a:pPr>
            <a:r>
              <a:rPr lang="en-US" baseline="0" dirty="0"/>
              <a:t>2</a:t>
            </a:r>
            <a:r>
              <a:rPr lang="en-US" baseline="30000" dirty="0"/>
              <a:t>nd</a:t>
            </a:r>
            <a:r>
              <a:rPr lang="en-US" baseline="0" dirty="0"/>
              <a:t> party data is someone else’s 1</a:t>
            </a:r>
            <a:r>
              <a:rPr lang="en-US" baseline="30000" dirty="0"/>
              <a:t>st</a:t>
            </a:r>
            <a:r>
              <a:rPr lang="en-US" baseline="0" dirty="0"/>
              <a:t> party data</a:t>
            </a:r>
          </a:p>
          <a:p>
            <a:pPr marL="171450" indent="-171450">
              <a:buFontTx/>
              <a:buChar char="-"/>
            </a:pPr>
            <a:r>
              <a:rPr lang="en-US" baseline="0" dirty="0"/>
              <a:t>Activity on websites</a:t>
            </a:r>
          </a:p>
          <a:p>
            <a:pPr marL="171450" indent="-171450">
              <a:buFontTx/>
              <a:buChar char="-"/>
            </a:pPr>
            <a:r>
              <a:rPr lang="en-US" baseline="0" dirty="0"/>
              <a:t>Mobile app usage</a:t>
            </a:r>
          </a:p>
          <a:p>
            <a:pPr marL="171450" indent="-171450">
              <a:buFontTx/>
              <a:buChar char="-"/>
            </a:pPr>
            <a:r>
              <a:rPr lang="en-US" baseline="0" dirty="0"/>
              <a:t>Customer surveys</a:t>
            </a:r>
          </a:p>
          <a:p>
            <a:pPr marL="171450" indent="-171450">
              <a:buFontTx/>
              <a:buChar char="-"/>
            </a:pPr>
            <a:r>
              <a:rPr lang="en-US" baseline="0" dirty="0"/>
              <a:t>Useful to increase the scale of your data</a:t>
            </a:r>
          </a:p>
          <a:p>
            <a:pPr marL="628650" lvl="1" indent="-171450">
              <a:buFontTx/>
              <a:buChar char="-"/>
            </a:pPr>
            <a:r>
              <a:rPr lang="en-US" baseline="0" dirty="0"/>
              <a:t>Reach new audiences</a:t>
            </a:r>
          </a:p>
          <a:p>
            <a:pPr marL="628650" lvl="1" indent="-171450">
              <a:buFontTx/>
              <a:buChar char="-"/>
            </a:pPr>
            <a:r>
              <a:rPr lang="tr-TR" baseline="0" dirty="0"/>
              <a:t>Y</a:t>
            </a:r>
            <a:r>
              <a:rPr lang="en-US" baseline="0" dirty="0" err="1"/>
              <a:t>ou</a:t>
            </a:r>
            <a:r>
              <a:rPr lang="en-US" baseline="0" dirty="0"/>
              <a:t> can Get it by buying from another company</a:t>
            </a:r>
          </a:p>
          <a:p>
            <a:pPr marL="628650" lvl="1" indent="-171450">
              <a:buFontTx/>
              <a:buChar char="-"/>
            </a:pPr>
            <a:endParaRPr lang="en-US" baseline="0" dirty="0"/>
          </a:p>
          <a:p>
            <a:pPr marL="628650" lvl="1" indent="-171450">
              <a:buFontTx/>
              <a:buChar char="-"/>
            </a:pPr>
            <a:endParaRPr lang="en-US" baseline="0"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aseline="0" dirty="0"/>
              <a:t>3</a:t>
            </a:r>
            <a:r>
              <a:rPr lang="en-US" baseline="30000" dirty="0"/>
              <a:t>nd</a:t>
            </a:r>
            <a:r>
              <a:rPr lang="en-US" baseline="0" dirty="0"/>
              <a:t> party data is from outside sources that are not the original collectors of that data</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aseline="0" dirty="0"/>
              <a:t>Can use it to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a:t>Enhance 1</a:t>
            </a:r>
            <a:r>
              <a:rPr lang="en-US" baseline="30000" dirty="0"/>
              <a:t>st</a:t>
            </a:r>
            <a:r>
              <a:rPr lang="en-US" baseline="0" dirty="0"/>
              <a:t> party data</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a:t>Expand your audience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a:t>Most importantly discover new audiences</a:t>
            </a:r>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en-US" baseline="0" dirty="0"/>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a:t>This data is bought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628650" lvl="1" indent="-171450">
              <a:buFontTx/>
              <a:buChar char="-"/>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96588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business/news/personalization-opportunities-pitfall-and-how-to-get-it-right" TargetMode="External"/><Relationship Id="rId7" Type="http://schemas.openxmlformats.org/officeDocument/2006/relationships/hyperlink" Target="https://helpdeskgeek.com/how-to/how-to-stop-personalized-ads-and-search-results-in-google-and-faceboo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on-sterinsights.com/how-to-find-demographic-and-interest-reports-in-google-analytics/" TargetMode="External"/><Relationship Id="rId5" Type="http://schemas.openxmlformats.org/officeDocument/2006/relationships/hyperlink" Target="https://support.google.com/adspolicy/answer/143465?hl=en" TargetMode="External"/><Relationship Id="rId4" Type="http://schemas.openxmlformats.org/officeDocument/2006/relationships/hyperlink" Target="https://www.lotame.com/1st-party-2nd-party-3rd-party-data-what-does-it-all-mea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advox.globalvoices.org/2019/08/06/netflixs-the-great-hack-highlights-cambridge-analyticas-role-in-trinidad-tobago-elections/" TargetMode="External"/><Relationship Id="rId3" Type="http://schemas.openxmlformats.org/officeDocument/2006/relationships/hyperlink" Target="https://www.theatlantic.com/technology/archive/2017/10/what-facebook-did/542502/" TargetMode="External"/><Relationship Id="rId7" Type="http://schemas.openxmlformats.org/officeDocument/2006/relationships/hyperlink" Target="https://www.npr.org/2018/04/11/601323233/6-facts-we-know-about-fake-news-in-the-2016-elec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wired.com/2016/11/facebook-won-trump-election-not-just-fake-news/" TargetMode="External"/><Relationship Id="rId5" Type="http://schemas.openxmlformats.org/officeDocument/2006/relationships/hyperlink" Target="https://www.npr.org/2017/09/08/549284183/facebook-acknowledges-russian-ads-in-2016-election-will-investigations-follow" TargetMode="External"/><Relationship Id="rId4" Type="http://schemas.openxmlformats.org/officeDocument/2006/relationships/hyperlink" Target="https://www.washingtonpost.com/news/politics/wp/2018/03/22/all-the-ways-trumps-campaign-was-aided-by-facebook-ranked-by-importance/" TargetMode="External"/><Relationship Id="rId9" Type="http://schemas.openxmlformats.org/officeDocument/2006/relationships/hyperlink" Target="https://time.com/4930532/facebook-russian-accounts-2016-electio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anvas.wpi.edu/courses/22060/groups#tab-611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The Data Is Coming From</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Jenna Galli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1st Party Data, 2nd Party Data, 3rd Party DM. What Does It All Mean</a:t>
            </a:r>
            <a:endParaRPr lang="en-US" sz="1200" dirty="0">
              <a:solidFill>
                <a:schemeClr val="tx1"/>
              </a:solidFill>
            </a:endParaRPr>
          </a:p>
        </p:txBody>
      </p:sp>
      <p:graphicFrame>
        <p:nvGraphicFramePr>
          <p:cNvPr id="12" name="Diagram 11"/>
          <p:cNvGraphicFramePr/>
          <p:nvPr>
            <p:extLst/>
          </p:nvPr>
        </p:nvGraphicFramePr>
        <p:xfrm>
          <a:off x="412675" y="966801"/>
          <a:ext cx="599881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6704582" y="1276350"/>
            <a:ext cx="2039463" cy="3450527"/>
          </a:xfrm>
          <a:prstGeom prst="rect">
            <a:avLst/>
          </a:prstGeom>
          <a:solidFill>
            <a:srgbClr val="FFFFFF"/>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party-data-micrographic-274x7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2835" y="1483921"/>
            <a:ext cx="1296939" cy="1001701"/>
          </a:xfrm>
          <a:prstGeom prst="rect">
            <a:avLst/>
          </a:prstGeom>
        </p:spPr>
      </p:pic>
      <p:pic>
        <p:nvPicPr>
          <p:cNvPr id="22" name="Picture 21" descr="party-data-micrographic-274x700 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2835" y="2485622"/>
            <a:ext cx="1383910" cy="1048108"/>
          </a:xfrm>
          <a:prstGeom prst="rect">
            <a:avLst/>
          </a:prstGeom>
        </p:spPr>
      </p:pic>
      <p:pic>
        <p:nvPicPr>
          <p:cNvPr id="23" name="Picture 22" descr="party-data-micrographic-274x700 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2835" y="3533730"/>
            <a:ext cx="1296939" cy="1090607"/>
          </a:xfrm>
          <a:prstGeom prst="rect">
            <a:avLst/>
          </a:prstGeom>
        </p:spPr>
      </p:pic>
    </p:spTree>
    <p:extLst>
      <p:ext uri="{BB962C8B-B14F-4D97-AF65-F5344CB8AC3E}">
        <p14:creationId xmlns:p14="http://schemas.microsoft.com/office/powerpoint/2010/main" val="86052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Internet Users</a:t>
            </a:r>
          </a:p>
        </p:txBody>
      </p:sp>
      <p:sp>
        <p:nvSpPr>
          <p:cNvPr id="5" name="Footer Placeholder 4"/>
          <p:cNvSpPr>
            <a:spLocks noGrp="1"/>
          </p:cNvSpPr>
          <p:nvPr>
            <p:ph type="ftr" sz="quarter" idx="11"/>
          </p:nvPr>
        </p:nvSpPr>
        <p:spPr/>
        <p:txBody>
          <a:bodyPr/>
          <a:lstStyle/>
          <a:p>
            <a:r>
              <a:rPr lang="sk-SK" dirty="0"/>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Jenna Galli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Global digital population as of July 2020</a:t>
            </a:r>
            <a:endParaRPr lang="en-US" sz="1200" dirty="0">
              <a:solidFill>
                <a:schemeClr val="tx1"/>
              </a:solidFill>
            </a:endParaRPr>
          </a:p>
        </p:txBody>
      </p:sp>
      <p:pic>
        <p:nvPicPr>
          <p:cNvPr id="15" name="Picture 14" descr="Screen Shot 2020-11-07 at 2.31.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741" y="1461470"/>
            <a:ext cx="4953153" cy="3168660"/>
          </a:xfrm>
          <a:prstGeom prst="rect">
            <a:avLst/>
          </a:prstGeom>
        </p:spPr>
      </p:pic>
      <p:sp>
        <p:nvSpPr>
          <p:cNvPr id="18" name="Content Placeholder 2"/>
          <p:cNvSpPr>
            <a:spLocks noGrp="1"/>
          </p:cNvSpPr>
          <p:nvPr>
            <p:ph sz="half" idx="1"/>
          </p:nvPr>
        </p:nvSpPr>
        <p:spPr>
          <a:xfrm>
            <a:off x="575889" y="1352551"/>
            <a:ext cx="3733800" cy="3352800"/>
          </a:xfrm>
        </p:spPr>
        <p:txBody>
          <a:bodyPr>
            <a:normAutofit/>
          </a:bodyPr>
          <a:lstStyle/>
          <a:p>
            <a:r>
              <a:rPr lang="en-US" sz="2200" dirty="0"/>
              <a:t>Consumers</a:t>
            </a:r>
          </a:p>
          <a:p>
            <a:pPr lvl="1"/>
            <a:r>
              <a:rPr lang="en-US" sz="2000" dirty="0"/>
              <a:t>Global digital population</a:t>
            </a:r>
          </a:p>
          <a:p>
            <a:pPr lvl="1"/>
            <a:r>
              <a:rPr lang="en-US" sz="2000" dirty="0"/>
              <a:t>Browse Internet</a:t>
            </a:r>
          </a:p>
          <a:p>
            <a:pPr lvl="1"/>
            <a:r>
              <a:rPr lang="en-US" sz="2000" dirty="0"/>
              <a:t>Rec</a:t>
            </a:r>
            <a:r>
              <a:rPr lang="de-DE" sz="2000" dirty="0"/>
              <a:t>ei</a:t>
            </a:r>
            <a:r>
              <a:rPr lang="en-US" sz="2000" dirty="0" err="1"/>
              <a:t>ve</a:t>
            </a:r>
            <a:r>
              <a:rPr lang="en-US" sz="2000" dirty="0"/>
              <a:t> Ads</a:t>
            </a:r>
          </a:p>
        </p:txBody>
      </p:sp>
    </p:spTree>
    <p:extLst>
      <p:ext uri="{BB962C8B-B14F-4D97-AF65-F5344CB8AC3E}">
        <p14:creationId xmlns:p14="http://schemas.microsoft.com/office/powerpoint/2010/main" val="21083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Internet Users cont’d.</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Jenna Galli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How to Stop Personalized Ads and Search Results in Google and Facebook</a:t>
            </a:r>
            <a:endParaRPr lang="en-US" sz="1200" dirty="0">
              <a:solidFill>
                <a:schemeClr val="tx1"/>
              </a:solidFill>
            </a:endParaRPr>
          </a:p>
        </p:txBody>
      </p:sp>
      <p:pic>
        <p:nvPicPr>
          <p:cNvPr id="14" name="Picture 13" descr="83842142_2621525164757135_8849039149945061376_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572" y="1133875"/>
            <a:ext cx="4152200" cy="3593002"/>
          </a:xfrm>
          <a:prstGeom prst="rect">
            <a:avLst/>
          </a:prstGeom>
        </p:spPr>
      </p:pic>
      <p:sp>
        <p:nvSpPr>
          <p:cNvPr id="13" name="Content Placeholder 2"/>
          <p:cNvSpPr>
            <a:spLocks noGrp="1"/>
          </p:cNvSpPr>
          <p:nvPr>
            <p:ph sz="half" idx="1"/>
          </p:nvPr>
        </p:nvSpPr>
        <p:spPr>
          <a:xfrm>
            <a:off x="598205" y="1133875"/>
            <a:ext cx="3733800" cy="3352800"/>
          </a:xfrm>
        </p:spPr>
        <p:txBody>
          <a:bodyPr>
            <a:normAutofit/>
          </a:bodyPr>
          <a:lstStyle/>
          <a:p>
            <a:r>
              <a:rPr lang="en-US" sz="2200" dirty="0"/>
              <a:t>Suppliers</a:t>
            </a:r>
          </a:p>
          <a:p>
            <a:pPr lvl="1"/>
            <a:r>
              <a:rPr lang="en-US" sz="2000" dirty="0"/>
              <a:t>Sell a product or service</a:t>
            </a:r>
          </a:p>
          <a:p>
            <a:pPr lvl="1"/>
            <a:r>
              <a:rPr lang="en-US" sz="2000" dirty="0"/>
              <a:t>Have different techniques</a:t>
            </a:r>
          </a:p>
          <a:p>
            <a:pPr lvl="1"/>
            <a:r>
              <a:rPr lang="en-US" sz="2000" dirty="0"/>
              <a:t>Must have a good relationship with consumers</a:t>
            </a:r>
          </a:p>
        </p:txBody>
      </p:sp>
    </p:spTree>
    <p:extLst>
      <p:ext uri="{BB962C8B-B14F-4D97-AF65-F5344CB8AC3E}">
        <p14:creationId xmlns:p14="http://schemas.microsoft.com/office/powerpoint/2010/main" val="247519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Jenna Galli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Examining Me Determinants of Consumer Avoidance of Personalized Advertising</a:t>
            </a:r>
            <a:endParaRPr lang="en-US" sz="1200" dirty="0">
              <a:solidFill>
                <a:schemeClr val="tx1"/>
              </a:solidFill>
            </a:endParaRPr>
          </a:p>
        </p:txBody>
      </p:sp>
      <p:graphicFrame>
        <p:nvGraphicFramePr>
          <p:cNvPr id="12" name="Diagram 11"/>
          <p:cNvGraphicFramePr/>
          <p:nvPr>
            <p:extLst/>
          </p:nvPr>
        </p:nvGraphicFramePr>
        <p:xfrm>
          <a:off x="1523999" y="69981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39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Application</a:t>
            </a:r>
          </a:p>
        </p:txBody>
      </p:sp>
      <p:sp>
        <p:nvSpPr>
          <p:cNvPr id="3" name="Content Placeholder 2"/>
          <p:cNvSpPr>
            <a:spLocks noGrp="1"/>
          </p:cNvSpPr>
          <p:nvPr>
            <p:ph sz="half" idx="1"/>
          </p:nvPr>
        </p:nvSpPr>
        <p:spPr/>
        <p:txBody>
          <a:bodyPr/>
          <a:lstStyle/>
          <a:p>
            <a:r>
              <a:rPr lang="en-US" dirty="0"/>
              <a:t>Creating </a:t>
            </a:r>
            <a:r>
              <a:rPr lang="en-US" dirty="0" err="1"/>
              <a:t>McBurger</a:t>
            </a:r>
            <a:endParaRPr lang="en-US" dirty="0"/>
          </a:p>
          <a:p>
            <a:pPr lvl="1"/>
            <a:r>
              <a:rPr lang="en-US" dirty="0"/>
              <a:t>High quality fast food with a subscription </a:t>
            </a:r>
          </a:p>
          <a:p>
            <a:r>
              <a:rPr lang="en-US" dirty="0"/>
              <a:t>Find an Audience</a:t>
            </a:r>
          </a:p>
          <a:p>
            <a:pPr lvl="1"/>
            <a:r>
              <a:rPr lang="en-US" dirty="0"/>
              <a:t>Similar companies</a:t>
            </a:r>
          </a:p>
          <a:p>
            <a:r>
              <a:rPr lang="en-US" dirty="0"/>
              <a:t>Conclusion</a:t>
            </a:r>
          </a:p>
          <a:p>
            <a:pPr lvl="1"/>
            <a:r>
              <a:rPr lang="en-US" dirty="0"/>
              <a:t>Is it right?</a:t>
            </a:r>
          </a:p>
          <a:p>
            <a:pPr marL="205768" lvl="1" indent="0">
              <a:buNone/>
            </a:pPr>
            <a:endParaRPr lang="en-US" dirty="0"/>
          </a:p>
          <a:p>
            <a:pPr marL="205768" lvl="1" indent="0">
              <a:buNone/>
            </a:pP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Jenna Galli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How to Find Demographic and Interest Reports in Google Analytics</a:t>
            </a:r>
            <a:endParaRPr lang="en-US" sz="1200" dirty="0">
              <a:solidFill>
                <a:schemeClr val="tx1"/>
              </a:solidFill>
            </a:endParaRPr>
          </a:p>
        </p:txBody>
      </p:sp>
      <p:pic>
        <p:nvPicPr>
          <p:cNvPr id="9" name="Picture 8" descr="How-to-Find-Demographic-and-Interest-Reports-in-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941" y="1780032"/>
            <a:ext cx="4724400" cy="2286000"/>
          </a:xfrm>
          <a:prstGeom prst="rect">
            <a:avLst/>
          </a:prstGeom>
        </p:spPr>
      </p:pic>
    </p:spTree>
    <p:extLst>
      <p:ext uri="{BB962C8B-B14F-4D97-AF65-F5344CB8AC3E}">
        <p14:creationId xmlns:p14="http://schemas.microsoft.com/office/powerpoint/2010/main" val="413578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078534" cy="3352800"/>
          </a:xfrm>
        </p:spPr>
        <p:txBody>
          <a:bodyPr/>
          <a:lstStyle/>
          <a:p>
            <a:pPr marL="205768" lvl="1" indent="0">
              <a:buNone/>
            </a:pPr>
            <a:endParaRPr lang="en-US" dirty="0"/>
          </a:p>
          <a:p>
            <a:pPr marL="205768" lvl="1" indent="0">
              <a:buNone/>
            </a:pPr>
            <a:r>
              <a:rPr lang="en-US" sz="2000" dirty="0"/>
              <a:t>Do Personalized Advertisements Aid internet users?</a:t>
            </a:r>
          </a:p>
          <a:p>
            <a:pPr lvl="1">
              <a:buFontTx/>
              <a:buChar char="-"/>
            </a:pPr>
            <a:r>
              <a:rPr lang="en-US" sz="1800" dirty="0"/>
              <a:t>Yes:</a:t>
            </a:r>
          </a:p>
          <a:p>
            <a:pPr lvl="2">
              <a:buFontTx/>
              <a:buChar char="-"/>
            </a:pPr>
            <a:r>
              <a:rPr lang="en-US" sz="1700" dirty="0"/>
              <a:t>Reoccurrence of targeted advertisements</a:t>
            </a:r>
          </a:p>
          <a:p>
            <a:pPr lvl="2">
              <a:buFontTx/>
              <a:buChar char="-"/>
            </a:pPr>
            <a:r>
              <a:rPr lang="en-US" sz="1700" dirty="0"/>
              <a:t>Shift in purpose</a:t>
            </a:r>
          </a:p>
          <a:p>
            <a:pPr lvl="2">
              <a:buFontTx/>
              <a:buChar char="-"/>
            </a:pPr>
            <a:r>
              <a:rPr lang="en-US" sz="1700" dirty="0"/>
              <a:t>More pros than cons</a:t>
            </a:r>
          </a:p>
          <a:p>
            <a:pPr lvl="1">
              <a:buFontTx/>
              <a:buChar char="-"/>
            </a:pPr>
            <a:endParaRPr lang="en-US" sz="1800" dirty="0"/>
          </a:p>
          <a:p>
            <a:pPr marL="205768" lvl="1" indent="0">
              <a:buNone/>
            </a:pPr>
            <a:endParaRPr lang="en-US" sz="2000"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Jenna Galli</a:t>
            </a:r>
          </a:p>
        </p:txBody>
      </p:sp>
    </p:spTree>
    <p:extLst>
      <p:ext uri="{BB962C8B-B14F-4D97-AF65-F5344CB8AC3E}">
        <p14:creationId xmlns:p14="http://schemas.microsoft.com/office/powerpoint/2010/main" val="126529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644645"/>
          </a:xfrm>
        </p:spPr>
        <p:txBody>
          <a:bodyPr lIns="91440">
            <a:normAutofit fontScale="55000" lnSpcReduction="20000"/>
          </a:bodyPr>
          <a:lstStyle/>
          <a:p>
            <a:pPr marL="0" indent="0">
              <a:buNone/>
            </a:pPr>
            <a:r>
              <a:rPr lang="en-US" dirty="0"/>
              <a:t>[1] "STAY AWAY FROM ME: Examining Me Determinants of Consumer Avoidance of Personalized Advertising.” , </a:t>
            </a:r>
            <a:r>
              <a:rPr lang="en-US" dirty="0" err="1"/>
              <a:t>Baek</a:t>
            </a:r>
            <a:r>
              <a:rPr lang="en-US" dirty="0"/>
              <a:t>, Tae Hyun, and </a:t>
            </a:r>
            <a:r>
              <a:rPr lang="en-US" dirty="0" err="1"/>
              <a:t>Manko</a:t>
            </a:r>
            <a:r>
              <a:rPr lang="en-US" dirty="0"/>
              <a:t> Morimoto. Journal of Advertising 41.1 (2012): 59-76. Web. </a:t>
            </a:r>
          </a:p>
          <a:p>
            <a:pPr marL="0" indent="0">
              <a:buNone/>
            </a:pPr>
            <a:r>
              <a:rPr lang="en-US" dirty="0"/>
              <a:t>[2] “Personalization: Opportunities, Pitfalls and How To Get it Right.”, Facebook for Business. </a:t>
            </a:r>
            <a:r>
              <a:rPr lang="en-US" dirty="0">
                <a:hlinkClick r:id="rId3"/>
              </a:rPr>
              <a:t>https://www.facebook.com/business/news/personalization-opportunities-pitfall-and-how-to-get-it-right</a:t>
            </a:r>
            <a:r>
              <a:rPr lang="en-US" dirty="0"/>
              <a:t> Web. November 7th 2020 </a:t>
            </a:r>
          </a:p>
          <a:p>
            <a:pPr marL="0" indent="0">
              <a:buNone/>
            </a:pPr>
            <a:r>
              <a:rPr lang="en-US" dirty="0"/>
              <a:t>[3] “1st Party Data, 2nd Party Data, 3rd Party DM. What Does It All Mean.” , </a:t>
            </a:r>
            <a:r>
              <a:rPr lang="en-US" dirty="0" err="1"/>
              <a:t>Lotame</a:t>
            </a:r>
            <a:r>
              <a:rPr lang="en-US" dirty="0"/>
              <a:t>. </a:t>
            </a:r>
            <a:r>
              <a:rPr lang="en-US" dirty="0">
                <a:hlinkClick r:id="rId4"/>
              </a:rPr>
              <a:t>https://www.lotame.com/1st-party-2nd-party-3rd-party-data-what-does-it-all-mean/</a:t>
            </a:r>
            <a:r>
              <a:rPr lang="en-US" dirty="0"/>
              <a:t> Web. November 7th 2020 </a:t>
            </a:r>
          </a:p>
          <a:p>
            <a:pPr marL="0" indent="0">
              <a:buNone/>
            </a:pPr>
            <a:r>
              <a:rPr lang="en-US" dirty="0"/>
              <a:t>[4] “Personalized advertising" , Google. </a:t>
            </a:r>
            <a:r>
              <a:rPr lang="en-US" dirty="0">
                <a:hlinkClick r:id="rId5"/>
              </a:rPr>
              <a:t>https://support.google.com/adspolicy/answer/143465?hl=en</a:t>
            </a:r>
            <a:r>
              <a:rPr lang="en-US" dirty="0"/>
              <a:t> Web. November 7th 2020 </a:t>
            </a:r>
          </a:p>
          <a:p>
            <a:pPr marL="0" indent="0">
              <a:buNone/>
            </a:pPr>
            <a:r>
              <a:rPr lang="en-US" dirty="0"/>
              <a:t>[5] "How to Find Demographic and Interest Reports in Google Analytics.” , </a:t>
            </a:r>
            <a:r>
              <a:rPr lang="en-US" dirty="0" err="1"/>
              <a:t>MonsterInsights</a:t>
            </a:r>
            <a:r>
              <a:rPr lang="en-US" dirty="0"/>
              <a:t>. </a:t>
            </a:r>
            <a:r>
              <a:rPr lang="en-US" dirty="0">
                <a:hlinkClick r:id="rId6"/>
              </a:rPr>
              <a:t>https://www.mon-sterinsights.com/how-to-find-demographic-and-interest-reports-in-google-analytics/</a:t>
            </a:r>
            <a:r>
              <a:rPr lang="en-US" dirty="0"/>
              <a:t> Web. November 7th 2020 </a:t>
            </a:r>
          </a:p>
          <a:p>
            <a:pPr marL="0" indent="0">
              <a:buNone/>
            </a:pPr>
            <a:r>
              <a:rPr lang="en-US" dirty="0"/>
              <a:t>[6] . "Global digital population as of July 2020.” , </a:t>
            </a:r>
            <a:r>
              <a:rPr lang="en-US" dirty="0" err="1"/>
              <a:t>Statista</a:t>
            </a:r>
            <a:r>
              <a:rPr lang="en-US" dirty="0" err="1">
                <a:hlinkClick r:id="" action="ppaction://noaction"/>
              </a:rPr>
              <a:t>https</a:t>
            </a:r>
            <a:r>
              <a:rPr lang="en-US" dirty="0">
                <a:hlinkClick r:id="" action="ppaction://noaction"/>
              </a:rPr>
              <a:t>://www.statista.com/statistics/617136/digital-population-worldwide/#:~:text=How%20many%20people%20use%20the,in%2Oterms%20of%20internet%20users</a:t>
            </a:r>
            <a:r>
              <a:rPr lang="en-US" dirty="0"/>
              <a:t>. , Web. November 7th 2020 </a:t>
            </a:r>
          </a:p>
          <a:p>
            <a:pPr marL="0" indent="0">
              <a:buNone/>
            </a:pPr>
            <a:r>
              <a:rPr lang="en-US" dirty="0"/>
              <a:t>[7] “How to Stop Personalized Ads and Search Results in Google and Facebook.” Green, Ollie, </a:t>
            </a:r>
            <a:r>
              <a:rPr lang="en-US" dirty="0">
                <a:hlinkClick r:id="rId7"/>
              </a:rPr>
              <a:t>https://helpdeskgeek.com/how-to/how-to-stop-personalized-ads-and-search-results-in-google-and-facebook/</a:t>
            </a:r>
            <a:r>
              <a:rPr lang="en-US" dirty="0"/>
              <a:t> Web. November 7</a:t>
            </a:r>
            <a:r>
              <a:rPr lang="en-US" baseline="30000" dirty="0"/>
              <a:t>th</a:t>
            </a:r>
            <a:r>
              <a:rPr lang="en-US" dirty="0"/>
              <a:t> 2020</a:t>
            </a:r>
          </a:p>
          <a:p>
            <a:pPr marL="0" indent="0">
              <a:buNone/>
            </a:pPr>
            <a:endParaRPr lang="en-US" dirty="0"/>
          </a:p>
        </p:txBody>
      </p:sp>
      <p:sp>
        <p:nvSpPr>
          <p:cNvPr id="4" name="Footer Placeholder 3"/>
          <p:cNvSpPr>
            <a:spLocks noGrp="1"/>
          </p:cNvSpPr>
          <p:nvPr>
            <p:ph type="ftr" sz="quarter" idx="11"/>
          </p:nvPr>
        </p:nvSpPr>
        <p:spPr/>
        <p:txBody>
          <a:bodyPr/>
          <a:lstStyle/>
          <a:p>
            <a:r>
              <a:rPr lang="sk-SK" dirty="0"/>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Jenna Galli</a:t>
            </a:r>
          </a:p>
        </p:txBody>
      </p:sp>
    </p:spTree>
    <p:extLst>
      <p:ext uri="{BB962C8B-B14F-4D97-AF65-F5344CB8AC3E}">
        <p14:creationId xmlns:p14="http://schemas.microsoft.com/office/powerpoint/2010/main" val="332436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Does Internet Privacy Exist?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Patrick Spillane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36626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of what information?</a:t>
            </a:r>
          </a:p>
        </p:txBody>
      </p:sp>
      <p:sp>
        <p:nvSpPr>
          <p:cNvPr id="3" name="Content Placeholder 2"/>
          <p:cNvSpPr>
            <a:spLocks noGrp="1"/>
          </p:cNvSpPr>
          <p:nvPr>
            <p:ph sz="half" idx="1"/>
          </p:nvPr>
        </p:nvSpPr>
        <p:spPr/>
        <p:txBody>
          <a:bodyPr>
            <a:normAutofit fontScale="92500" lnSpcReduction="10000"/>
          </a:bodyPr>
          <a:lstStyle/>
          <a:p>
            <a:r>
              <a:rPr lang="en-US" dirty="0"/>
              <a:t>Two types of information:</a:t>
            </a:r>
          </a:p>
          <a:p>
            <a:pPr lvl="1"/>
            <a:r>
              <a:rPr lang="en-US" dirty="0"/>
              <a:t>Personally identifiable information (PII)</a:t>
            </a:r>
          </a:p>
          <a:p>
            <a:pPr lvl="1"/>
            <a:r>
              <a:rPr lang="en-US" dirty="0"/>
              <a:t>Non-personally identifiable information (Non-PII)</a:t>
            </a:r>
          </a:p>
          <a:p>
            <a:r>
              <a:rPr lang="en-US" dirty="0"/>
              <a:t>PII examples [1]</a:t>
            </a:r>
          </a:p>
          <a:p>
            <a:pPr lvl="1"/>
            <a:r>
              <a:rPr lang="en-US" dirty="0"/>
              <a:t>Name</a:t>
            </a:r>
          </a:p>
          <a:p>
            <a:pPr lvl="1"/>
            <a:r>
              <a:rPr lang="en-US" dirty="0"/>
              <a:t>Personal identification numbers (SSN)</a:t>
            </a:r>
          </a:p>
          <a:p>
            <a:pPr lvl="1"/>
            <a:r>
              <a:rPr lang="en-US" dirty="0"/>
              <a:t>Address information</a:t>
            </a:r>
          </a:p>
          <a:p>
            <a:r>
              <a:rPr lang="en-US" dirty="0"/>
              <a:t>Non-PII examples [2]</a:t>
            </a:r>
          </a:p>
          <a:p>
            <a:pPr lvl="1"/>
            <a:r>
              <a:rPr lang="en-US" dirty="0"/>
              <a:t>Language preference</a:t>
            </a:r>
          </a:p>
          <a:p>
            <a:pPr lvl="1"/>
            <a:r>
              <a:rPr lang="en-US" dirty="0"/>
              <a:t>Time zone</a:t>
            </a:r>
          </a:p>
          <a:p>
            <a:pPr lvl="1"/>
            <a:r>
              <a:rPr lang="en-US" dirty="0"/>
              <a:t>Browser type</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Spillane</a:t>
            </a:r>
          </a:p>
        </p:txBody>
      </p:sp>
      <p:sp>
        <p:nvSpPr>
          <p:cNvPr id="8" name="TextBox 7"/>
          <p:cNvSpPr txBox="1"/>
          <p:nvPr/>
        </p:nvSpPr>
        <p:spPr>
          <a:xfrm>
            <a:off x="3268980" y="4524150"/>
            <a:ext cx="5671130" cy="461665"/>
          </a:xfrm>
          <a:prstGeom prst="rect">
            <a:avLst/>
          </a:prstGeom>
          <a:noFill/>
        </p:spPr>
        <p:txBody>
          <a:bodyPr wrap="square" rtlCol="0">
            <a:spAutoFit/>
          </a:bodyPr>
          <a:lstStyle/>
          <a:p>
            <a:pPr algn="r"/>
            <a:r>
              <a:rPr lang="en-US" sz="1200" dirty="0">
                <a:solidFill>
                  <a:schemeClr val="tx1"/>
                </a:solidFill>
              </a:rPr>
              <a:t>Image from: https://www.imperva.com/learn/wp-content/uploads/sites/13/2019/03/Personally-Identifiable-Information-PII.png</a:t>
            </a:r>
          </a:p>
        </p:txBody>
      </p:sp>
      <p:pic>
        <p:nvPicPr>
          <p:cNvPr id="1026" name="Picture 2" descr="What is Personally Identifiable Information | PII Data Security | Imperva">
            <a:extLst>
              <a:ext uri="{FF2B5EF4-FFF2-40B4-BE49-F238E27FC236}">
                <a16:creationId xmlns:a16="http://schemas.microsoft.com/office/drawing/2014/main" id="{0EC6200F-0287-4F02-9504-8C94BF35E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905" y="1136597"/>
            <a:ext cx="3142695" cy="3335245"/>
          </a:xfrm>
          <a:prstGeom prst="rect">
            <a:avLst/>
          </a:prstGeom>
          <a:solidFill>
            <a:schemeClr val="tx1"/>
          </a:solidFill>
        </p:spPr>
      </p:pic>
    </p:spTree>
    <p:extLst>
      <p:ext uri="{BB962C8B-B14F-4D97-AF65-F5344CB8AC3E}">
        <p14:creationId xmlns:p14="http://schemas.microsoft.com/office/powerpoint/2010/main" val="104775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1195"/>
            <a:ext cx="7772400" cy="914400"/>
          </a:xfrm>
        </p:spPr>
        <p:txBody>
          <a:bodyPr/>
          <a:lstStyle/>
          <a:p>
            <a:r>
              <a:rPr lang="en-US" dirty="0"/>
              <a:t>How do people feel about privacy?</a:t>
            </a:r>
          </a:p>
        </p:txBody>
      </p:sp>
      <p:sp>
        <p:nvSpPr>
          <p:cNvPr id="3" name="Content Placeholder 2"/>
          <p:cNvSpPr>
            <a:spLocks noGrp="1"/>
          </p:cNvSpPr>
          <p:nvPr>
            <p:ph sz="half" idx="1"/>
          </p:nvPr>
        </p:nvSpPr>
        <p:spPr/>
        <p:txBody>
          <a:bodyPr>
            <a:normAutofit/>
          </a:bodyPr>
          <a:lstStyle/>
          <a:p>
            <a:r>
              <a:rPr lang="en-US" sz="2000" dirty="0"/>
              <a:t>Majority of people feel that they have little to no control over their privacy [3]</a:t>
            </a:r>
          </a:p>
          <a:p>
            <a:r>
              <a:rPr lang="en-US" sz="2000" dirty="0"/>
              <a:t>If you take no steps to increase your privacy, it is true that you probably have little control over who gets your data</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Spillane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from: https://www.pewresearch.org/internet/wp-content/uploads/sites/9/2019/11/PI_2019.11.14_privacy_0-04.png </a:t>
            </a:r>
          </a:p>
        </p:txBody>
      </p:sp>
      <p:pic>
        <p:nvPicPr>
          <p:cNvPr id="1026" name="Picture 2" descr="About half of Americans feel as if they have no control over who can access their online searches">
            <a:extLst>
              <a:ext uri="{FF2B5EF4-FFF2-40B4-BE49-F238E27FC236}">
                <a16:creationId xmlns:a16="http://schemas.microsoft.com/office/drawing/2014/main" id="{7E462A3E-F8C3-48CE-B543-FEC447ACF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394" y="1014939"/>
            <a:ext cx="3406806" cy="360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8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1195"/>
            <a:ext cx="7772400" cy="914400"/>
          </a:xfrm>
        </p:spPr>
        <p:txBody>
          <a:bodyPr/>
          <a:lstStyle/>
          <a:p>
            <a:r>
              <a:rPr lang="en-US" dirty="0"/>
              <a:t>Why should you care?</a:t>
            </a:r>
          </a:p>
        </p:txBody>
      </p:sp>
      <p:sp>
        <p:nvSpPr>
          <p:cNvPr id="3" name="Content Placeholder 2"/>
          <p:cNvSpPr>
            <a:spLocks noGrp="1"/>
          </p:cNvSpPr>
          <p:nvPr>
            <p:ph sz="half" idx="1"/>
          </p:nvPr>
        </p:nvSpPr>
        <p:spPr/>
        <p:txBody>
          <a:bodyPr>
            <a:normAutofit/>
          </a:bodyPr>
          <a:lstStyle/>
          <a:p>
            <a:r>
              <a:rPr lang="en-US" sz="2000" dirty="0"/>
              <a:t>No one should want everything about them to be public information</a:t>
            </a:r>
          </a:p>
          <a:p>
            <a:r>
              <a:rPr lang="en-US" sz="2000" dirty="0"/>
              <a:t>Its possible to find out more than just what you reveal</a:t>
            </a:r>
          </a:p>
          <a:p>
            <a:r>
              <a:rPr lang="en-US" sz="2000" dirty="0"/>
              <a:t>Conditions may change</a:t>
            </a:r>
          </a:p>
          <a:p>
            <a:r>
              <a:rPr lang="en-US" sz="2000" dirty="0"/>
              <a:t>Your data has value</a:t>
            </a:r>
          </a:p>
          <a:p>
            <a:pPr marL="0" indent="0">
              <a:buNone/>
            </a:pPr>
            <a:r>
              <a:rPr lang="en-US" sz="2000" dirty="0"/>
              <a:t>[4]</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Spillane</a:t>
            </a:r>
          </a:p>
        </p:txBody>
      </p:sp>
      <p:sp>
        <p:nvSpPr>
          <p:cNvPr id="8" name="TextBox 7"/>
          <p:cNvSpPr txBox="1"/>
          <p:nvPr/>
        </p:nvSpPr>
        <p:spPr>
          <a:xfrm>
            <a:off x="0" y="4581472"/>
            <a:ext cx="9144000" cy="461665"/>
          </a:xfrm>
          <a:prstGeom prst="rect">
            <a:avLst/>
          </a:prstGeom>
          <a:noFill/>
        </p:spPr>
        <p:txBody>
          <a:bodyPr wrap="square" rtlCol="0">
            <a:spAutoFit/>
          </a:bodyPr>
          <a:lstStyle/>
          <a:p>
            <a:pPr algn="r"/>
            <a:r>
              <a:rPr lang="en-US" sz="1200" dirty="0">
                <a:solidFill>
                  <a:schemeClr val="tx1"/>
                </a:solidFill>
              </a:rPr>
              <a:t>Image from: https://cloudblogs.microsoft.com/microsoftsecure/wp-content/uploads/sites/13/2014/05/protecting-data-and-privacy-in-the-cloud.jpg</a:t>
            </a:r>
          </a:p>
        </p:txBody>
      </p:sp>
      <p:pic>
        <p:nvPicPr>
          <p:cNvPr id="4098" name="Picture 2" descr="Protecting Data and Privacy in the Cloud: Part 1 - Microsoft Security">
            <a:extLst>
              <a:ext uri="{FF2B5EF4-FFF2-40B4-BE49-F238E27FC236}">
                <a16:creationId xmlns:a16="http://schemas.microsoft.com/office/drawing/2014/main" id="{CF97BFA3-CB1E-4451-A747-77DA4F7F2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18334"/>
            <a:ext cx="3655023" cy="250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7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Obvious ways to increase Privacy</a:t>
            </a:r>
          </a:p>
        </p:txBody>
      </p:sp>
      <p:sp>
        <p:nvSpPr>
          <p:cNvPr id="3" name="Content Placeholder 2"/>
          <p:cNvSpPr>
            <a:spLocks noGrp="1"/>
          </p:cNvSpPr>
          <p:nvPr>
            <p:ph sz="half" idx="1"/>
          </p:nvPr>
        </p:nvSpPr>
        <p:spPr/>
        <p:txBody>
          <a:bodyPr/>
          <a:lstStyle/>
          <a:p>
            <a:r>
              <a:rPr lang="en-US" dirty="0"/>
              <a:t>Limit what you share online</a:t>
            </a:r>
          </a:p>
          <a:p>
            <a:r>
              <a:rPr lang="en-US" dirty="0"/>
              <a:t>Use strong passwords</a:t>
            </a:r>
          </a:p>
          <a:p>
            <a:r>
              <a:rPr lang="en-US" dirty="0"/>
              <a:t>Use the available incognito/private modes</a:t>
            </a:r>
          </a:p>
          <a:p>
            <a:r>
              <a:rPr lang="en-US" dirty="0"/>
              <a:t>Be careful of phishing attempts</a:t>
            </a:r>
          </a:p>
          <a:p>
            <a:r>
              <a:rPr lang="en-US" dirty="0"/>
              <a:t>Use an antivirus</a:t>
            </a:r>
          </a:p>
          <a:p>
            <a:pPr marL="0" indent="0">
              <a:buNone/>
            </a:pPr>
            <a:r>
              <a:rPr lang="en-US" dirty="0"/>
              <a:t>[5]</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Spillane</a:t>
            </a:r>
          </a:p>
        </p:txBody>
      </p:sp>
      <p:sp>
        <p:nvSpPr>
          <p:cNvPr id="8" name="TextBox 7"/>
          <p:cNvSpPr txBox="1"/>
          <p:nvPr/>
        </p:nvSpPr>
        <p:spPr>
          <a:xfrm>
            <a:off x="4172504" y="4625267"/>
            <a:ext cx="4971495" cy="461665"/>
          </a:xfrm>
          <a:prstGeom prst="rect">
            <a:avLst/>
          </a:prstGeom>
          <a:noFill/>
        </p:spPr>
        <p:txBody>
          <a:bodyPr wrap="square" rtlCol="0">
            <a:spAutoFit/>
          </a:bodyPr>
          <a:lstStyle/>
          <a:p>
            <a:pPr algn="r"/>
            <a:r>
              <a:rPr lang="en-US" sz="1200" dirty="0">
                <a:solidFill>
                  <a:schemeClr val="tx1"/>
                </a:solidFill>
              </a:rPr>
              <a:t>Image from: https://cdn.cnn.com/cnnnext/dam/assets/170329120959-internet-privacy-illustration-full-169.jpg</a:t>
            </a:r>
          </a:p>
        </p:txBody>
      </p:sp>
      <p:pic>
        <p:nvPicPr>
          <p:cNvPr id="2050" name="Picture 2" descr="How Congress can fix internet privacy rule - CNN">
            <a:extLst>
              <a:ext uri="{FF2B5EF4-FFF2-40B4-BE49-F238E27FC236}">
                <a16:creationId xmlns:a16="http://schemas.microsoft.com/office/drawing/2014/main" id="{42606334-4C27-43D3-9B6E-E6C72C85B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67161"/>
            <a:ext cx="4282983" cy="240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7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ways to increase privacy</a:t>
            </a:r>
          </a:p>
        </p:txBody>
      </p:sp>
      <p:sp>
        <p:nvSpPr>
          <p:cNvPr id="3" name="Content Placeholder 2"/>
          <p:cNvSpPr>
            <a:spLocks noGrp="1"/>
          </p:cNvSpPr>
          <p:nvPr>
            <p:ph sz="half" idx="1"/>
          </p:nvPr>
        </p:nvSpPr>
        <p:spPr/>
        <p:txBody>
          <a:bodyPr>
            <a:normAutofit/>
          </a:bodyPr>
          <a:lstStyle/>
          <a:p>
            <a:r>
              <a:rPr lang="en-US" sz="2000" dirty="0"/>
              <a:t>Use a more secure search engine</a:t>
            </a:r>
          </a:p>
          <a:p>
            <a:r>
              <a:rPr lang="en-US" sz="2000" dirty="0"/>
              <a:t>Use 2FA when possible</a:t>
            </a:r>
          </a:p>
          <a:p>
            <a:r>
              <a:rPr lang="en-US" sz="2000" dirty="0"/>
              <a:t>Use a VPN</a:t>
            </a:r>
          </a:p>
          <a:p>
            <a:pPr lvl="1"/>
            <a:r>
              <a:rPr lang="en-US" sz="1700" dirty="0"/>
              <a:t>What is a VPN?</a:t>
            </a:r>
          </a:p>
          <a:p>
            <a:pPr lvl="2"/>
            <a:r>
              <a:rPr lang="en-US" sz="1600" dirty="0"/>
              <a:t>A private network that encrypts and transmits data while it travels on the internet</a:t>
            </a:r>
          </a:p>
          <a:p>
            <a:pPr lvl="2"/>
            <a:r>
              <a:rPr lang="en-US" sz="1600" dirty="0"/>
              <a:t>Hides IP address and encrypts internet connection [6]</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Spillane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from: https://www.security.org/wp-content/uploads/2020/06/vpn-2.jpg</a:t>
            </a:r>
          </a:p>
        </p:txBody>
      </p:sp>
      <p:pic>
        <p:nvPicPr>
          <p:cNvPr id="3074" name="Picture 2" descr="VPN usage, all respondents">
            <a:extLst>
              <a:ext uri="{FF2B5EF4-FFF2-40B4-BE49-F238E27FC236}">
                <a16:creationId xmlns:a16="http://schemas.microsoft.com/office/drawing/2014/main" id="{39F3F5D0-40FD-4338-8E9A-C919FDFEF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2927"/>
            <a:ext cx="4333348" cy="327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3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a:t>
            </a:r>
            <a:r>
              <a:rPr lang="en-US" b="0" i="1" dirty="0">
                <a:solidFill>
                  <a:srgbClr val="E8E6E3"/>
                </a:solidFill>
                <a:effectLst/>
                <a:latin typeface="Times New Roman" panose="02020603050405020304" pitchFamily="18" charset="0"/>
              </a:rPr>
              <a:t>Guide to Identifying Personally Identifiable Information (PII)</a:t>
            </a:r>
            <a:r>
              <a:rPr lang="en-US" b="0" i="0" dirty="0">
                <a:solidFill>
                  <a:srgbClr val="E8E6E3"/>
                </a:solidFill>
                <a:effectLst/>
                <a:latin typeface="Times New Roman" panose="02020603050405020304" pitchFamily="18" charset="0"/>
              </a:rPr>
              <a:t>, University of Pittsburgh, 9 Nov. 2020, www.technology.pitt.edu/help-desk/how-to-documents/guide-identifying-personally-identifiable-information-pii.</a:t>
            </a:r>
            <a:endParaRPr lang="en-US" dirty="0"/>
          </a:p>
          <a:p>
            <a:pPr marL="0" indent="0">
              <a:buNone/>
            </a:pPr>
            <a:r>
              <a:rPr lang="en-US" dirty="0"/>
              <a:t>[2] </a:t>
            </a:r>
            <a:r>
              <a:rPr lang="en-US" b="0" i="1" dirty="0">
                <a:solidFill>
                  <a:srgbClr val="E8E6E3"/>
                </a:solidFill>
                <a:effectLst/>
                <a:latin typeface="Times New Roman" panose="02020603050405020304" pitchFamily="18" charset="0"/>
              </a:rPr>
              <a:t>Non (Personally Identifiable Information) PII Data</a:t>
            </a:r>
            <a:r>
              <a:rPr lang="en-US" b="0" i="0" dirty="0">
                <a:solidFill>
                  <a:srgbClr val="E8E6E3"/>
                </a:solidFill>
                <a:effectLst/>
                <a:latin typeface="Times New Roman" panose="02020603050405020304" pitchFamily="18" charset="0"/>
              </a:rPr>
              <a:t>, </a:t>
            </a:r>
            <a:r>
              <a:rPr lang="en-US" b="0" i="0" dirty="0" err="1">
                <a:solidFill>
                  <a:srgbClr val="E8E6E3"/>
                </a:solidFill>
                <a:effectLst/>
                <a:latin typeface="Times New Roman" panose="02020603050405020304" pitchFamily="18" charset="0"/>
              </a:rPr>
              <a:t>Latentview</a:t>
            </a:r>
            <a:r>
              <a:rPr lang="en-US" b="0" i="0" dirty="0">
                <a:solidFill>
                  <a:srgbClr val="E8E6E3"/>
                </a:solidFill>
                <a:effectLst/>
                <a:latin typeface="Times New Roman" panose="02020603050405020304" pitchFamily="18" charset="0"/>
              </a:rPr>
              <a:t>, 2020, www.latentview.com/non-pii-data/.</a:t>
            </a:r>
            <a:endParaRPr lang="en-US" dirty="0"/>
          </a:p>
          <a:p>
            <a:pPr marL="0" indent="0">
              <a:buNone/>
            </a:pPr>
            <a:r>
              <a:rPr lang="en-US" dirty="0"/>
              <a:t>[3] </a:t>
            </a:r>
            <a:r>
              <a:rPr lang="en-US" b="0" i="0" dirty="0" err="1">
                <a:solidFill>
                  <a:srgbClr val="E8E6E3"/>
                </a:solidFill>
                <a:effectLst/>
                <a:latin typeface="Times New Roman" panose="02020603050405020304" pitchFamily="18" charset="0"/>
              </a:rPr>
              <a:t>Auxier</a:t>
            </a:r>
            <a:r>
              <a:rPr lang="en-US" b="0" i="0" dirty="0">
                <a:solidFill>
                  <a:srgbClr val="E8E6E3"/>
                </a:solidFill>
                <a:effectLst/>
                <a:latin typeface="Times New Roman" panose="02020603050405020304" pitchFamily="18" charset="0"/>
              </a:rPr>
              <a:t>, Brooke, et al. </a:t>
            </a:r>
            <a:r>
              <a:rPr lang="en-US" b="0" i="1" dirty="0">
                <a:solidFill>
                  <a:srgbClr val="E8E6E3"/>
                </a:solidFill>
                <a:effectLst/>
                <a:latin typeface="Times New Roman" panose="02020603050405020304" pitchFamily="18" charset="0"/>
              </a:rPr>
              <a:t>Americans and Privacy: Concerned, Confused and Feeling Lack of Control Over Their Personal Information</a:t>
            </a:r>
            <a:r>
              <a:rPr lang="en-US" b="0" i="0" dirty="0">
                <a:solidFill>
                  <a:srgbClr val="E8E6E3"/>
                </a:solidFill>
                <a:effectLst/>
                <a:latin typeface="Times New Roman" panose="02020603050405020304" pitchFamily="18" charset="0"/>
              </a:rPr>
              <a:t>, Pew Research Center, 15 Nov. 2019, pewresearch.org/internet/2019/11/15/americans-and-privacy-concerned-confused-and-feeling-lack-of-control-over-their-personal-information/.</a:t>
            </a:r>
          </a:p>
          <a:p>
            <a:pPr marL="0" indent="0">
              <a:buNone/>
            </a:pPr>
            <a:r>
              <a:rPr lang="en-US" b="0" i="0" dirty="0">
                <a:solidFill>
                  <a:srgbClr val="E8E6E3"/>
                </a:solidFill>
                <a:effectLst/>
                <a:latin typeface="Times New Roman" panose="02020603050405020304" pitchFamily="18" charset="0"/>
              </a:rPr>
              <a:t>[4] Hennig, Casey. </a:t>
            </a:r>
            <a:r>
              <a:rPr lang="en-US" b="0" i="1" dirty="0">
                <a:solidFill>
                  <a:srgbClr val="E8E6E3"/>
                </a:solidFill>
                <a:effectLst/>
                <a:latin typeface="Times New Roman" panose="02020603050405020304" pitchFamily="18" charset="0"/>
              </a:rPr>
              <a:t>Why Should We Care About Online Privacy?</a:t>
            </a:r>
            <a:r>
              <a:rPr lang="en-US" b="0" i="0" dirty="0">
                <a:solidFill>
                  <a:srgbClr val="E8E6E3"/>
                </a:solidFill>
                <a:effectLst/>
                <a:latin typeface="Times New Roman" panose="02020603050405020304" pitchFamily="18" charset="0"/>
              </a:rPr>
              <a:t>, UC Berkeley, 20 Jan. 2020, security.berkeley.edu/news/why-should-we-care-about-online-privacy.</a:t>
            </a:r>
          </a:p>
          <a:p>
            <a:pPr marL="0" indent="0">
              <a:buNone/>
            </a:pPr>
            <a:r>
              <a:rPr lang="en-US" dirty="0"/>
              <a:t>[5] </a:t>
            </a:r>
            <a:r>
              <a:rPr lang="en-US" b="0" i="0" dirty="0">
                <a:solidFill>
                  <a:srgbClr val="E8E6E3"/>
                </a:solidFill>
                <a:effectLst/>
                <a:latin typeface="Times New Roman" panose="02020603050405020304" pitchFamily="18" charset="0"/>
              </a:rPr>
              <a:t>Rafter, Dan. </a:t>
            </a:r>
            <a:r>
              <a:rPr lang="en-US" b="0" i="1" dirty="0">
                <a:solidFill>
                  <a:srgbClr val="E8E6E3"/>
                </a:solidFill>
                <a:effectLst/>
                <a:latin typeface="Times New Roman" panose="02020603050405020304" pitchFamily="18" charset="0"/>
              </a:rPr>
              <a:t>How to protect your privacy online</a:t>
            </a:r>
            <a:r>
              <a:rPr lang="en-US" b="0" i="0" dirty="0">
                <a:solidFill>
                  <a:srgbClr val="E8E6E3"/>
                </a:solidFill>
                <a:effectLst/>
                <a:latin typeface="Times New Roman" panose="02020603050405020304" pitchFamily="18" charset="0"/>
              </a:rPr>
              <a:t>, Norton LifeLock Inc., 19 Mar. 2019, us.norton.com/internetsecurity-privacy-protecting-your-privacy-online.html.</a:t>
            </a:r>
            <a:endParaRPr lang="en-US" dirty="0"/>
          </a:p>
          <a:p>
            <a:pPr marL="0" indent="0">
              <a:buNone/>
            </a:pPr>
            <a:r>
              <a:rPr lang="en-US" dirty="0"/>
              <a:t>[6] </a:t>
            </a:r>
            <a:r>
              <a:rPr lang="en-US" b="0" i="0" dirty="0">
                <a:solidFill>
                  <a:srgbClr val="E8E6E3"/>
                </a:solidFill>
                <a:effectLst/>
                <a:latin typeface="Times New Roman" panose="02020603050405020304" pitchFamily="18" charset="0"/>
              </a:rPr>
              <a:t>Bari, Christina. </a:t>
            </a:r>
            <a:r>
              <a:rPr lang="en-US" b="0" i="1" dirty="0">
                <a:solidFill>
                  <a:srgbClr val="E8E6E3"/>
                </a:solidFill>
                <a:effectLst/>
                <a:latin typeface="Times New Roman" panose="02020603050405020304" pitchFamily="18" charset="0"/>
              </a:rPr>
              <a:t>The Ultimate Guide to Virtual Private Networks (VPN)</a:t>
            </a:r>
            <a:r>
              <a:rPr lang="en-US" b="0" i="0" dirty="0">
                <a:solidFill>
                  <a:srgbClr val="E8E6E3"/>
                </a:solidFill>
                <a:effectLst/>
                <a:latin typeface="Times New Roman" panose="02020603050405020304" pitchFamily="18" charset="0"/>
              </a:rPr>
              <a:t>, Avast Software, 4 Nov. 2020, www.avg.com/en/signal/what-is-a-vpn-and-why-should-you-use-one#topic-3.</a:t>
            </a:r>
            <a:endParaRPr lang="en-US" dirty="0"/>
          </a:p>
          <a:p>
            <a:pPr marL="0" indent="0">
              <a:buNone/>
            </a:pPr>
            <a:r>
              <a:rPr lang="en-US" dirty="0"/>
              <a:t>[7] </a:t>
            </a:r>
            <a:r>
              <a:rPr lang="en-US" b="0" i="0" dirty="0">
                <a:solidFill>
                  <a:srgbClr val="E8E6E3"/>
                </a:solidFill>
                <a:effectLst/>
                <a:latin typeface="Times New Roman" panose="02020603050405020304" pitchFamily="18" charset="0"/>
              </a:rPr>
              <a:t>Gabe Turner and Security.org Team. </a:t>
            </a:r>
            <a:r>
              <a:rPr lang="en-US" b="0" i="1" dirty="0">
                <a:solidFill>
                  <a:srgbClr val="E8E6E3"/>
                </a:solidFill>
                <a:effectLst/>
                <a:latin typeface="Times New Roman" panose="02020603050405020304" pitchFamily="18" charset="0"/>
              </a:rPr>
              <a:t>VPN Consumer Usage, Adoption &amp; Shopping Study: 2020</a:t>
            </a:r>
            <a:r>
              <a:rPr lang="en-US" b="0" i="0" dirty="0">
                <a:solidFill>
                  <a:srgbClr val="E8E6E3"/>
                </a:solidFill>
                <a:effectLst/>
                <a:latin typeface="Times New Roman" panose="02020603050405020304" pitchFamily="18" charset="0"/>
              </a:rPr>
              <a:t>, Security.org, www.security.org/resources/vpn-consumer-report-annual/.</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Patrick Spillane</a:t>
            </a:r>
          </a:p>
        </p:txBody>
      </p:sp>
    </p:spTree>
    <p:extLst>
      <p:ext uri="{BB962C8B-B14F-4D97-AF65-F5344CB8AC3E}">
        <p14:creationId xmlns:p14="http://schemas.microsoft.com/office/powerpoint/2010/main" val="220744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sz="3600" dirty="0"/>
              <a:t>Democracy Under Attack</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Jarius Thomas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842177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none" dirty="0"/>
              <a:t>Drawing inspiration from these two movies:	</a:t>
            </a:r>
            <a:endParaRPr lang="en-US" cap="none" dirty="0"/>
          </a:p>
        </p:txBody>
      </p:sp>
      <p:sp>
        <p:nvSpPr>
          <p:cNvPr id="3" name="Content Placeholder 2"/>
          <p:cNvSpPr>
            <a:spLocks noGrp="1"/>
          </p:cNvSpPr>
          <p:nvPr>
            <p:ph sz="half" idx="1"/>
          </p:nvPr>
        </p:nvSpPr>
        <p:spPr>
          <a:xfrm>
            <a:off x="1337153" y="3885553"/>
            <a:ext cx="3234847" cy="994943"/>
          </a:xfrm>
        </p:spPr>
        <p:txBody>
          <a:bodyPr>
            <a:normAutofit fontScale="92500" lnSpcReduction="20000"/>
          </a:bodyPr>
          <a:lstStyle/>
          <a:p>
            <a:r>
              <a:rPr lang="en-US" dirty="0"/>
              <a:t>The Great Hack</a:t>
            </a:r>
          </a:p>
          <a:p>
            <a:r>
              <a:rPr lang="en-US" dirty="0"/>
              <a:t>Netflix documentary</a:t>
            </a:r>
          </a:p>
          <a:p>
            <a:r>
              <a:rPr lang="en-US" dirty="0"/>
              <a:t>2019</a:t>
            </a:r>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
        <p:nvSpPr>
          <p:cNvPr id="8" name="TextBox 7"/>
          <p:cNvSpPr txBox="1"/>
          <p:nvPr/>
        </p:nvSpPr>
        <p:spPr>
          <a:xfrm>
            <a:off x="1466193" y="4627229"/>
            <a:ext cx="9144000" cy="276999"/>
          </a:xfrm>
          <a:prstGeom prst="rect">
            <a:avLst/>
          </a:prstGeom>
          <a:noFill/>
        </p:spPr>
        <p:txBody>
          <a:bodyPr wrap="square" rtlCol="0">
            <a:spAutoFit/>
          </a:bodyPr>
          <a:lstStyle/>
          <a:p>
            <a:pPr algn="r"/>
            <a:r>
              <a:rPr lang="en-US" sz="1200" dirty="0">
                <a:solidFill>
                  <a:schemeClr val="tx1"/>
                </a:solidFill>
              </a:rPr>
              <a:t>&lt;Citation&gt;</a:t>
            </a:r>
          </a:p>
        </p:txBody>
      </p:sp>
      <p:sp>
        <p:nvSpPr>
          <p:cNvPr id="11" name="Content Placeholder 2">
            <a:extLst>
              <a:ext uri="{FF2B5EF4-FFF2-40B4-BE49-F238E27FC236}">
                <a16:creationId xmlns:a16="http://schemas.microsoft.com/office/drawing/2014/main" id="{F09987D0-F116-466A-A8EE-DFC3EA4B5884}"/>
              </a:ext>
            </a:extLst>
          </p:cNvPr>
          <p:cNvSpPr txBox="1">
            <a:spLocks/>
          </p:cNvSpPr>
          <p:nvPr/>
        </p:nvSpPr>
        <p:spPr>
          <a:xfrm>
            <a:off x="4970432" y="3860610"/>
            <a:ext cx="3234847" cy="994943"/>
          </a:xfrm>
          <a:prstGeom prst="rect">
            <a:avLst/>
          </a:prstGeom>
        </p:spPr>
        <p:txBody>
          <a:bodyPr vert="horz" lIns="91436" tIns="45718" rIns="91436" bIns="45718" rtlCol="0">
            <a:normAutofit fontScale="92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The Social Dilemma</a:t>
            </a:r>
          </a:p>
          <a:p>
            <a:r>
              <a:rPr lang="en-US" dirty="0"/>
              <a:t>Netflix documentary</a:t>
            </a:r>
          </a:p>
          <a:p>
            <a:r>
              <a:rPr lang="en-US" dirty="0"/>
              <a:t>2020</a:t>
            </a:r>
          </a:p>
        </p:txBody>
      </p:sp>
      <p:pic>
        <p:nvPicPr>
          <p:cNvPr id="1026" name="Picture 2">
            <a:extLst>
              <a:ext uri="{FF2B5EF4-FFF2-40B4-BE49-F238E27FC236}">
                <a16:creationId xmlns:a16="http://schemas.microsoft.com/office/drawing/2014/main" id="{AF91D7A9-5DAF-469E-9B9E-4A33EF954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76" y="1216063"/>
            <a:ext cx="2571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The Social Dilemma” Means for Startups | by Nitish Menon | Better  Marketing | Sep, 2020 | Medium">
            <a:extLst>
              <a:ext uri="{FF2B5EF4-FFF2-40B4-BE49-F238E27FC236}">
                <a16:creationId xmlns:a16="http://schemas.microsoft.com/office/drawing/2014/main" id="{CA1F6C92-29DC-4EC9-A56D-CF750EB877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67"/>
          <a:stretch/>
        </p:blipFill>
        <p:spPr bwMode="auto">
          <a:xfrm>
            <a:off x="5118466" y="1256880"/>
            <a:ext cx="1728648" cy="249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74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ACE4-005E-41B6-84C5-8156B04EFE2D}"/>
              </a:ext>
            </a:extLst>
          </p:cNvPr>
          <p:cNvSpPr>
            <a:spLocks noGrp="1"/>
          </p:cNvSpPr>
          <p:nvPr>
            <p:ph type="title"/>
          </p:nvPr>
        </p:nvSpPr>
        <p:spPr/>
        <p:txBody>
          <a:bodyPr/>
          <a:lstStyle/>
          <a:p>
            <a:r>
              <a:rPr lang="en-US" cap="none" dirty="0"/>
              <a:t>Some intersections with topics in this class:</a:t>
            </a:r>
          </a:p>
        </p:txBody>
      </p:sp>
      <p:sp>
        <p:nvSpPr>
          <p:cNvPr id="3" name="Content Placeholder 2">
            <a:extLst>
              <a:ext uri="{FF2B5EF4-FFF2-40B4-BE49-F238E27FC236}">
                <a16:creationId xmlns:a16="http://schemas.microsoft.com/office/drawing/2014/main" id="{2B4AFFA7-56E8-4264-A14C-1FD5708D1C6A}"/>
              </a:ext>
            </a:extLst>
          </p:cNvPr>
          <p:cNvSpPr>
            <a:spLocks noGrp="1"/>
          </p:cNvSpPr>
          <p:nvPr>
            <p:ph sz="half" idx="1"/>
          </p:nvPr>
        </p:nvSpPr>
        <p:spPr>
          <a:xfrm>
            <a:off x="685800" y="1352551"/>
            <a:ext cx="7606430" cy="3352800"/>
          </a:xfrm>
        </p:spPr>
        <p:txBody>
          <a:bodyPr/>
          <a:lstStyle/>
          <a:p>
            <a:endParaRPr lang="en-US" dirty="0"/>
          </a:p>
          <a:p>
            <a:r>
              <a:rPr lang="en-US" dirty="0"/>
              <a:t>The role of </a:t>
            </a:r>
            <a:r>
              <a:rPr lang="en-US" b="1" dirty="0"/>
              <a:t>networked communications</a:t>
            </a:r>
            <a:r>
              <a:rPr lang="en-US" dirty="0"/>
              <a:t>, and how they have already impacted the democratic process in several countries</a:t>
            </a:r>
          </a:p>
          <a:p>
            <a:r>
              <a:rPr lang="en-US" dirty="0"/>
              <a:t>Cambridge Analytica’s violation of Facebook users’ </a:t>
            </a:r>
            <a:r>
              <a:rPr lang="en-US" b="1" dirty="0"/>
              <a:t>data privacy</a:t>
            </a:r>
          </a:p>
          <a:p>
            <a:pPr lvl="1"/>
            <a:r>
              <a:rPr lang="en-US" dirty="0"/>
              <a:t>The large-scale </a:t>
            </a:r>
            <a:r>
              <a:rPr lang="en-US" b="1" dirty="0"/>
              <a:t>Web Scraping </a:t>
            </a:r>
            <a:r>
              <a:rPr lang="en-US" dirty="0"/>
              <a:t>done by Cambridge Analytica [2] relates to Bill’s presentation</a:t>
            </a:r>
          </a:p>
        </p:txBody>
      </p:sp>
      <p:sp>
        <p:nvSpPr>
          <p:cNvPr id="6" name="Slide Number Placeholder 5">
            <a:extLst>
              <a:ext uri="{FF2B5EF4-FFF2-40B4-BE49-F238E27FC236}">
                <a16:creationId xmlns:a16="http://schemas.microsoft.com/office/drawing/2014/main" id="{87975B61-75A1-4354-B83F-2B0855D6ACE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141044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2F0C-7EA8-4C23-AEA5-EE15AF6159B9}"/>
              </a:ext>
            </a:extLst>
          </p:cNvPr>
          <p:cNvSpPr>
            <a:spLocks noGrp="1"/>
          </p:cNvSpPr>
          <p:nvPr>
            <p:ph type="title"/>
          </p:nvPr>
        </p:nvSpPr>
        <p:spPr/>
        <p:txBody>
          <a:bodyPr/>
          <a:lstStyle/>
          <a:p>
            <a:r>
              <a:rPr lang="en-US" cap="none" dirty="0"/>
              <a:t>The role of </a:t>
            </a:r>
            <a:r>
              <a:rPr lang="en-US" b="1" cap="none" dirty="0"/>
              <a:t>networked communications</a:t>
            </a:r>
            <a:r>
              <a:rPr lang="en-US" cap="none" dirty="0"/>
              <a:t> in the 2016 election</a:t>
            </a:r>
          </a:p>
        </p:txBody>
      </p:sp>
      <p:sp>
        <p:nvSpPr>
          <p:cNvPr id="3" name="Content Placeholder 2">
            <a:extLst>
              <a:ext uri="{FF2B5EF4-FFF2-40B4-BE49-F238E27FC236}">
                <a16:creationId xmlns:a16="http://schemas.microsoft.com/office/drawing/2014/main" id="{8E89B301-D7B2-4AC6-AF8C-AD38DDC59EBD}"/>
              </a:ext>
            </a:extLst>
          </p:cNvPr>
          <p:cNvSpPr>
            <a:spLocks noGrp="1"/>
          </p:cNvSpPr>
          <p:nvPr>
            <p:ph sz="half" idx="1"/>
          </p:nvPr>
        </p:nvSpPr>
        <p:spPr>
          <a:xfrm>
            <a:off x="685799" y="1505607"/>
            <a:ext cx="7267904" cy="3199744"/>
          </a:xfrm>
        </p:spPr>
        <p:txBody>
          <a:bodyPr/>
          <a:lstStyle/>
          <a:p>
            <a:r>
              <a:rPr lang="en-US" dirty="0"/>
              <a:t>Advertisements and heavily targeted messaging contributed to “</a:t>
            </a:r>
            <a:r>
              <a:rPr lang="en-US" dirty="0">
                <a:solidFill>
                  <a:schemeClr val="accent1">
                    <a:lumMod val="60000"/>
                    <a:lumOff val="40000"/>
                  </a:schemeClr>
                </a:solidFill>
              </a:rPr>
              <a:t>the increasing scourge of ‘viral’ hoaxes and other kinds of misinformation that could propagate through [social media and other] networks</a:t>
            </a:r>
            <a:r>
              <a:rPr lang="en-US" dirty="0"/>
              <a:t>” [1]</a:t>
            </a:r>
          </a:p>
          <a:p>
            <a:r>
              <a:rPr lang="en-US" dirty="0"/>
              <a:t>Over 25% of voting-age adults visited a fake news website supporting either Clinton or Trump in the final weeks of the 2016 campaign [5]</a:t>
            </a:r>
          </a:p>
          <a:p>
            <a:pPr lvl="1"/>
            <a:r>
              <a:rPr lang="en-US" dirty="0"/>
              <a:t>Observed in a sample of more than 2,500 Americans' web traffic data between October and November of 2016</a:t>
            </a:r>
          </a:p>
        </p:txBody>
      </p:sp>
      <p:sp>
        <p:nvSpPr>
          <p:cNvPr id="6" name="Slide Number Placeholder 5">
            <a:extLst>
              <a:ext uri="{FF2B5EF4-FFF2-40B4-BE49-F238E27FC236}">
                <a16:creationId xmlns:a16="http://schemas.microsoft.com/office/drawing/2014/main" id="{8F9F0CEE-FA1F-4941-A3F1-6F3D8DD7CD3A}"/>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341680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2F0C-7EA8-4C23-AEA5-EE15AF6159B9}"/>
              </a:ext>
            </a:extLst>
          </p:cNvPr>
          <p:cNvSpPr>
            <a:spLocks noGrp="1"/>
          </p:cNvSpPr>
          <p:nvPr>
            <p:ph type="title"/>
          </p:nvPr>
        </p:nvSpPr>
        <p:spPr/>
        <p:txBody>
          <a:bodyPr/>
          <a:lstStyle/>
          <a:p>
            <a:r>
              <a:rPr lang="en-US" cap="none" dirty="0"/>
              <a:t>The role of </a:t>
            </a:r>
            <a:r>
              <a:rPr lang="en-US" b="1" cap="none" dirty="0"/>
              <a:t>Facebook</a:t>
            </a:r>
            <a:r>
              <a:rPr lang="en-US" cap="none" dirty="0"/>
              <a:t> in the 2016 election</a:t>
            </a:r>
          </a:p>
        </p:txBody>
      </p:sp>
      <p:sp>
        <p:nvSpPr>
          <p:cNvPr id="3" name="Content Placeholder 2">
            <a:extLst>
              <a:ext uri="{FF2B5EF4-FFF2-40B4-BE49-F238E27FC236}">
                <a16:creationId xmlns:a16="http://schemas.microsoft.com/office/drawing/2014/main" id="{8E89B301-D7B2-4AC6-AF8C-AD38DDC59EBD}"/>
              </a:ext>
            </a:extLst>
          </p:cNvPr>
          <p:cNvSpPr>
            <a:spLocks noGrp="1"/>
          </p:cNvSpPr>
          <p:nvPr>
            <p:ph sz="half" idx="1"/>
          </p:nvPr>
        </p:nvSpPr>
        <p:spPr>
          <a:xfrm>
            <a:off x="685800" y="1352551"/>
            <a:ext cx="7772400" cy="3352800"/>
          </a:xfrm>
        </p:spPr>
        <p:txBody>
          <a:bodyPr/>
          <a:lstStyle/>
          <a:p>
            <a:r>
              <a:rPr lang="en-US" dirty="0"/>
              <a:t>"</a:t>
            </a:r>
            <a:r>
              <a:rPr lang="en-US" dirty="0">
                <a:solidFill>
                  <a:schemeClr val="accent1">
                    <a:lumMod val="60000"/>
                    <a:lumOff val="40000"/>
                  </a:schemeClr>
                </a:solidFill>
              </a:rPr>
              <a:t>Facebook and Twitter were the reason we won this thing," he says. "Twitter for Mr. Trump. And Facebook for fundraising</a:t>
            </a:r>
            <a:r>
              <a:rPr lang="en-US" dirty="0"/>
              <a:t>” [4]</a:t>
            </a:r>
          </a:p>
          <a:p>
            <a:pPr lvl="1"/>
            <a:r>
              <a:rPr lang="en-US" dirty="0"/>
              <a:t>Brad </a:t>
            </a:r>
            <a:r>
              <a:rPr lang="en-US" dirty="0" err="1"/>
              <a:t>Parscale</a:t>
            </a:r>
            <a:r>
              <a:rPr lang="en-US" dirty="0"/>
              <a:t>, Trump’s digital director	</a:t>
            </a:r>
          </a:p>
          <a:p>
            <a:r>
              <a:rPr lang="en-US" dirty="0"/>
              <a:t>"</a:t>
            </a:r>
            <a:r>
              <a:rPr lang="en-US" dirty="0">
                <a:solidFill>
                  <a:schemeClr val="accent1">
                    <a:lumMod val="60000"/>
                    <a:lumOff val="40000"/>
                  </a:schemeClr>
                </a:solidFill>
              </a:rPr>
              <a:t>They have an advantage … a platform that has users that are conditioned to click and engage and give you feedback… </a:t>
            </a:r>
            <a:r>
              <a:rPr lang="en-US" b="1" dirty="0">
                <a:solidFill>
                  <a:schemeClr val="accent1">
                    <a:lumMod val="60000"/>
                    <a:lumOff val="40000"/>
                  </a:schemeClr>
                </a:solidFill>
              </a:rPr>
              <a:t>Their platform’s built to inform you about what people like and dislike.</a:t>
            </a:r>
            <a:r>
              <a:rPr lang="en-US" dirty="0"/>
              <a:t>” [4]</a:t>
            </a:r>
          </a:p>
          <a:p>
            <a:pPr lvl="1"/>
            <a:r>
              <a:rPr lang="en-US" dirty="0"/>
              <a:t>Gary Coby, director of advertising at the Republican National Committee</a:t>
            </a:r>
          </a:p>
          <a:p>
            <a:pPr lvl="1"/>
            <a:r>
              <a:rPr lang="en-US" dirty="0"/>
              <a:t>Worked on Trump's campaign</a:t>
            </a:r>
          </a:p>
          <a:p>
            <a:pPr marL="0" indent="0">
              <a:buNone/>
            </a:pPr>
            <a:endParaRPr lang="en-US" dirty="0"/>
          </a:p>
        </p:txBody>
      </p:sp>
      <p:sp>
        <p:nvSpPr>
          <p:cNvPr id="6" name="Slide Number Placeholder 5">
            <a:extLst>
              <a:ext uri="{FF2B5EF4-FFF2-40B4-BE49-F238E27FC236}">
                <a16:creationId xmlns:a16="http://schemas.microsoft.com/office/drawing/2014/main" id="{8F9F0CEE-FA1F-4941-A3F1-6F3D8DD7CD3A}"/>
              </a:ext>
            </a:extLst>
          </p:cNvPr>
          <p:cNvSpPr>
            <a:spLocks noGrp="1"/>
          </p:cNvSpPr>
          <p:nvPr>
            <p:ph type="sldNum" sz="quarter" idx="12"/>
          </p:nvPr>
        </p:nvSpPr>
        <p:spPr/>
        <p:txBody>
          <a:bodyPr/>
          <a:lstStyle/>
          <a:p>
            <a:fld id="{A2A17EAB-8B51-5C40-8776-6683E51FA7A0}" type="slidenum">
              <a:rPr lang="en-US" smtClean="0"/>
              <a:t>28</a:t>
            </a:fld>
            <a:endParaRPr lang="en-US"/>
          </a:p>
        </p:txBody>
      </p:sp>
      <p:pic>
        <p:nvPicPr>
          <p:cNvPr id="4" name="Picture 4" descr="Mark Zuckerberg: I need downtime 'where I'm not 'Mark Zuckerberg'">
            <a:extLst>
              <a:ext uri="{FF2B5EF4-FFF2-40B4-BE49-F238E27FC236}">
                <a16:creationId xmlns:a16="http://schemas.microsoft.com/office/drawing/2014/main" id="{4B6D71DA-458A-4BB5-B4B7-A6A2C9E32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513" y="3468414"/>
            <a:ext cx="2253067" cy="152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5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2F0C-7EA8-4C23-AEA5-EE15AF6159B9}"/>
              </a:ext>
            </a:extLst>
          </p:cNvPr>
          <p:cNvSpPr>
            <a:spLocks noGrp="1"/>
          </p:cNvSpPr>
          <p:nvPr>
            <p:ph type="title"/>
          </p:nvPr>
        </p:nvSpPr>
        <p:spPr/>
        <p:txBody>
          <a:bodyPr/>
          <a:lstStyle/>
          <a:p>
            <a:r>
              <a:rPr lang="en-US" cap="none" dirty="0"/>
              <a:t>Counter Point:</a:t>
            </a:r>
          </a:p>
        </p:txBody>
      </p:sp>
      <p:sp>
        <p:nvSpPr>
          <p:cNvPr id="3" name="Content Placeholder 2">
            <a:extLst>
              <a:ext uri="{FF2B5EF4-FFF2-40B4-BE49-F238E27FC236}">
                <a16:creationId xmlns:a16="http://schemas.microsoft.com/office/drawing/2014/main" id="{8E89B301-D7B2-4AC6-AF8C-AD38DDC59EBD}"/>
              </a:ext>
            </a:extLst>
          </p:cNvPr>
          <p:cNvSpPr>
            <a:spLocks noGrp="1"/>
          </p:cNvSpPr>
          <p:nvPr>
            <p:ph sz="half" idx="1"/>
          </p:nvPr>
        </p:nvSpPr>
        <p:spPr>
          <a:xfrm>
            <a:off x="576197" y="1352551"/>
            <a:ext cx="7942963" cy="3352800"/>
          </a:xfrm>
        </p:spPr>
        <p:txBody>
          <a:bodyPr/>
          <a:lstStyle/>
          <a:p>
            <a:r>
              <a:rPr lang="en-US" dirty="0"/>
              <a:t>Washington Post determined we “</a:t>
            </a:r>
            <a:r>
              <a:rPr lang="en-US" dirty="0">
                <a:solidFill>
                  <a:schemeClr val="accent1">
                    <a:lumMod val="60000"/>
                    <a:lumOff val="40000"/>
                  </a:schemeClr>
                </a:solidFill>
              </a:rPr>
              <a:t>don’t know how much any ad or news story [affected] someone’s vote</a:t>
            </a:r>
            <a:r>
              <a:rPr lang="en-US" dirty="0"/>
              <a:t>”</a:t>
            </a:r>
            <a:r>
              <a:rPr lang="en-US" dirty="0">
                <a:solidFill>
                  <a:schemeClr val="accent1">
                    <a:lumMod val="60000"/>
                    <a:lumOff val="40000"/>
                  </a:schemeClr>
                </a:solidFill>
              </a:rPr>
              <a:t> </a:t>
            </a:r>
            <a:r>
              <a:rPr lang="en-US" dirty="0"/>
              <a:t>[2]</a:t>
            </a:r>
            <a:endParaRPr lang="en-US" dirty="0">
              <a:solidFill>
                <a:schemeClr val="accent1">
                  <a:lumMod val="60000"/>
                  <a:lumOff val="40000"/>
                </a:schemeClr>
              </a:solidFill>
            </a:endParaRPr>
          </a:p>
          <a:p>
            <a:r>
              <a:rPr lang="en-US" dirty="0"/>
              <a:t>Organically shared content “</a:t>
            </a:r>
            <a:r>
              <a:rPr lang="en-US" dirty="0">
                <a:solidFill>
                  <a:schemeClr val="accent1">
                    <a:lumMod val="60000"/>
                    <a:lumOff val="40000"/>
                  </a:schemeClr>
                </a:solidFill>
              </a:rPr>
              <a:t>reached a lot more people than Trump’s ads or the Russians’ ads did</a:t>
            </a:r>
            <a:r>
              <a:rPr lang="en-US" dirty="0"/>
              <a:t>” during the 2016 campaign. [2]</a:t>
            </a:r>
          </a:p>
        </p:txBody>
      </p:sp>
      <p:sp>
        <p:nvSpPr>
          <p:cNvPr id="5" name="Footer Placeholder 4">
            <a:extLst>
              <a:ext uri="{FF2B5EF4-FFF2-40B4-BE49-F238E27FC236}">
                <a16:creationId xmlns:a16="http://schemas.microsoft.com/office/drawing/2014/main" id="{DA66E16B-AED6-46A6-9321-2DA202A1BEDA}"/>
              </a:ext>
            </a:extLst>
          </p:cNvPr>
          <p:cNvSpPr>
            <a:spLocks noGrp="1"/>
          </p:cNvSpPr>
          <p:nvPr>
            <p:ph type="ftr" sz="quarter" idx="11"/>
          </p:nvPr>
        </p:nvSpPr>
        <p:spPr/>
        <p:txBody>
          <a:bodyPr/>
          <a:lstStyle/>
          <a:p>
            <a:r>
              <a:rPr lang="sk-SK" dirty="0"/>
              <a:t>© 2020 Keith A. Pray</a:t>
            </a:r>
            <a:endParaRPr lang="en-US" dirty="0"/>
          </a:p>
        </p:txBody>
      </p:sp>
      <p:sp>
        <p:nvSpPr>
          <p:cNvPr id="6" name="Slide Number Placeholder 5">
            <a:extLst>
              <a:ext uri="{FF2B5EF4-FFF2-40B4-BE49-F238E27FC236}">
                <a16:creationId xmlns:a16="http://schemas.microsoft.com/office/drawing/2014/main" id="{8F9F0CEE-FA1F-4941-A3F1-6F3D8DD7CD3A}"/>
              </a:ext>
            </a:extLst>
          </p:cNvPr>
          <p:cNvSpPr>
            <a:spLocks noGrp="1"/>
          </p:cNvSpPr>
          <p:nvPr>
            <p:ph type="sldNum" sz="quarter" idx="12"/>
          </p:nvPr>
        </p:nvSpPr>
        <p:spPr/>
        <p:txBody>
          <a:bodyPr/>
          <a:lstStyle/>
          <a:p>
            <a:fld id="{A2A17EAB-8B51-5C40-8776-6683E51FA7A0}" type="slidenum">
              <a:rPr lang="en-US" smtClean="0"/>
              <a:t>29</a:t>
            </a:fld>
            <a:endParaRPr lang="en-US"/>
          </a:p>
        </p:txBody>
      </p:sp>
      <p:pic>
        <p:nvPicPr>
          <p:cNvPr id="2050" name="Picture 2" descr="Facebook Ads - Reviews, News and Ratings">
            <a:extLst>
              <a:ext uri="{FF2B5EF4-FFF2-40B4-BE49-F238E27FC236}">
                <a16:creationId xmlns:a16="http://schemas.microsoft.com/office/drawing/2014/main" id="{9A67DA33-1324-4C45-A6FC-053D9AB2E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55" y="2977318"/>
            <a:ext cx="3799490" cy="199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9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r>
              <a:rPr lang="en-US" dirty="0"/>
              <a:t>Any course logistic questions?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738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FC12-32EB-42BD-8836-2D9307B3FFA0}"/>
              </a:ext>
            </a:extLst>
          </p:cNvPr>
          <p:cNvSpPr>
            <a:spLocks noGrp="1"/>
          </p:cNvSpPr>
          <p:nvPr>
            <p:ph type="title"/>
          </p:nvPr>
        </p:nvSpPr>
        <p:spPr/>
        <p:txBody>
          <a:bodyPr/>
          <a:lstStyle/>
          <a:p>
            <a:r>
              <a:rPr lang="en-US" cap="none" dirty="0"/>
              <a:t>Digital voter suppression</a:t>
            </a:r>
          </a:p>
        </p:txBody>
      </p:sp>
      <p:sp>
        <p:nvSpPr>
          <p:cNvPr id="3" name="Content Placeholder 2">
            <a:extLst>
              <a:ext uri="{FF2B5EF4-FFF2-40B4-BE49-F238E27FC236}">
                <a16:creationId xmlns:a16="http://schemas.microsoft.com/office/drawing/2014/main" id="{AA06ED03-D57A-4E38-A897-F56D883F7EA7}"/>
              </a:ext>
            </a:extLst>
          </p:cNvPr>
          <p:cNvSpPr>
            <a:spLocks noGrp="1"/>
          </p:cNvSpPr>
          <p:nvPr>
            <p:ph sz="half" idx="1"/>
          </p:nvPr>
        </p:nvSpPr>
        <p:spPr>
          <a:xfrm>
            <a:off x="353334" y="1352551"/>
            <a:ext cx="6261223" cy="1675657"/>
          </a:xfrm>
        </p:spPr>
        <p:txBody>
          <a:bodyPr>
            <a:normAutofit fontScale="92500" lnSpcReduction="10000"/>
          </a:bodyPr>
          <a:lstStyle/>
          <a:p>
            <a:r>
              <a:rPr lang="en-US" dirty="0"/>
              <a:t>Mainly referring to the 2010 - Trinidad and Tobago Election [6] [8]</a:t>
            </a:r>
          </a:p>
          <a:p>
            <a:r>
              <a:rPr lang="en-US" dirty="0"/>
              <a:t>Cambridge Analytica was involved in a campaign encouraging young Afro-Caribbean voters not to vote [6]</a:t>
            </a:r>
          </a:p>
          <a:p>
            <a:r>
              <a:rPr lang="en-US" dirty="0"/>
              <a:t>The involvement of Big Tech in running election-influencing digital campaigns predates the 2016 US Election</a:t>
            </a:r>
          </a:p>
        </p:txBody>
      </p:sp>
      <p:sp>
        <p:nvSpPr>
          <p:cNvPr id="6" name="Slide Number Placeholder 5">
            <a:extLst>
              <a:ext uri="{FF2B5EF4-FFF2-40B4-BE49-F238E27FC236}">
                <a16:creationId xmlns:a16="http://schemas.microsoft.com/office/drawing/2014/main" id="{D74D03AB-C670-42CF-9506-9CDC5C19C744}"/>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Content Placeholder 2">
            <a:extLst>
              <a:ext uri="{FF2B5EF4-FFF2-40B4-BE49-F238E27FC236}">
                <a16:creationId xmlns:a16="http://schemas.microsoft.com/office/drawing/2014/main" id="{36F78A38-84E5-412F-B52E-4DAA6F9DBB50}"/>
              </a:ext>
            </a:extLst>
          </p:cNvPr>
          <p:cNvSpPr txBox="1">
            <a:spLocks/>
          </p:cNvSpPr>
          <p:nvPr/>
        </p:nvSpPr>
        <p:spPr>
          <a:xfrm>
            <a:off x="353334" y="3371329"/>
            <a:ext cx="7963948" cy="141022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sz="1700" dirty="0"/>
              <a:t>2014  - “Harvard Law scholar Jonathan </a:t>
            </a:r>
            <a:r>
              <a:rPr lang="en-US" sz="1700" dirty="0" err="1"/>
              <a:t>Zittrain</a:t>
            </a:r>
            <a:r>
              <a:rPr lang="en-US" sz="1700" dirty="0"/>
              <a:t> wrote an essay … in which he called attention to the possibility of Facebook selectively depressing voter turnout...”	 [1] </a:t>
            </a:r>
          </a:p>
        </p:txBody>
      </p:sp>
      <p:pic>
        <p:nvPicPr>
          <p:cNvPr id="2050" name="Picture 2">
            <a:extLst>
              <a:ext uri="{FF2B5EF4-FFF2-40B4-BE49-F238E27FC236}">
                <a16:creationId xmlns:a16="http://schemas.microsoft.com/office/drawing/2014/main" id="{81A69FDB-0086-4FFC-9A1F-CC28D521D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500" y="984245"/>
            <a:ext cx="1557700" cy="195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7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A9C8-B5E1-4738-8381-12DFBA887031}"/>
              </a:ext>
            </a:extLst>
          </p:cNvPr>
          <p:cNvSpPr>
            <a:spLocks noGrp="1"/>
          </p:cNvSpPr>
          <p:nvPr>
            <p:ph type="title"/>
          </p:nvPr>
        </p:nvSpPr>
        <p:spPr>
          <a:xfrm>
            <a:off x="685800" y="361950"/>
            <a:ext cx="7772400" cy="914400"/>
          </a:xfrm>
        </p:spPr>
        <p:txBody>
          <a:bodyPr anchor="ctr">
            <a:normAutofit/>
          </a:bodyPr>
          <a:lstStyle/>
          <a:p>
            <a:r>
              <a:rPr lang="en-US" cap="none" dirty="0"/>
              <a:t>Violations of privacy</a:t>
            </a:r>
          </a:p>
        </p:txBody>
      </p:sp>
      <p:sp>
        <p:nvSpPr>
          <p:cNvPr id="4" name="Text Placeholder 3">
            <a:extLst>
              <a:ext uri="{FF2B5EF4-FFF2-40B4-BE49-F238E27FC236}">
                <a16:creationId xmlns:a16="http://schemas.microsoft.com/office/drawing/2014/main" id="{3B17FC94-0A19-468A-9223-67EFC6DED5C7}"/>
              </a:ext>
            </a:extLst>
          </p:cNvPr>
          <p:cNvSpPr>
            <a:spLocks noGrp="1"/>
          </p:cNvSpPr>
          <p:nvPr>
            <p:ph sz="half" idx="1"/>
          </p:nvPr>
        </p:nvSpPr>
        <p:spPr>
          <a:xfrm>
            <a:off x="685799" y="1352551"/>
            <a:ext cx="5242035" cy="3352800"/>
          </a:xfrm>
        </p:spPr>
        <p:txBody>
          <a:bodyPr>
            <a:normAutofit/>
          </a:bodyPr>
          <a:lstStyle/>
          <a:p>
            <a:pPr marL="285750" indent="-285750">
              <a:buFont typeface="Arial" panose="020B0604020202020204" pitchFamily="34" charset="0"/>
              <a:buChar char="•"/>
            </a:pPr>
            <a:r>
              <a:rPr lang="en-US" dirty="0"/>
              <a:t>CA proposed “it could offer insight into the psychology of individual US voters” [2]</a:t>
            </a:r>
          </a:p>
          <a:p>
            <a:pPr marL="491518" lvl="1" indent="-285750"/>
            <a:r>
              <a:rPr lang="en-US" dirty="0"/>
              <a:t>50 million Facebook users had their accounted scraped to construct these profiles</a:t>
            </a:r>
          </a:p>
          <a:p>
            <a:pPr marL="285750" indent="-285750">
              <a:buFont typeface="Arial" panose="020B0604020202020204" pitchFamily="34" charset="0"/>
              <a:buChar char="•"/>
            </a:pPr>
            <a:r>
              <a:rPr lang="en-US" dirty="0"/>
              <a:t>Cambridge hired a British researcher who created a tool that gathered data from people’s Facebook accounts [2]</a:t>
            </a:r>
          </a:p>
          <a:p>
            <a:pPr marL="491518" lvl="1" indent="-285750"/>
            <a:r>
              <a:rPr lang="en-US" dirty="0"/>
              <a:t>Scraped information from users with no connection to the British researcher	 </a:t>
            </a:r>
          </a:p>
          <a:p>
            <a:pPr marL="491518" lvl="1" indent="-285750"/>
            <a:r>
              <a:rPr lang="en-US" dirty="0"/>
              <a:t>“Cambridge Analytica had to exploit a vulnerability (which is a criminal act) to gain unauthorized access to user data” [10]</a:t>
            </a:r>
          </a:p>
        </p:txBody>
      </p:sp>
      <p:pic>
        <p:nvPicPr>
          <p:cNvPr id="3074" name="Picture 2" descr="What Is Cambridge Analytica and Who Is Christopher Wylie?">
            <a:extLst>
              <a:ext uri="{FF2B5EF4-FFF2-40B4-BE49-F238E27FC236}">
                <a16:creationId xmlns:a16="http://schemas.microsoft.com/office/drawing/2014/main" id="{887FA500-04E6-4A0F-B4DA-FC36280543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7504" y="3436883"/>
            <a:ext cx="2694076" cy="1414390"/>
          </a:xfrm>
          <a:prstGeom prst="rect">
            <a:avLst/>
          </a:prstGeom>
          <a:solidFill>
            <a:srgbClr val="FFFFFF"/>
          </a:solidFill>
        </p:spPr>
      </p:pic>
      <p:sp>
        <p:nvSpPr>
          <p:cNvPr id="73" name="Slide Number Placeholder 5">
            <a:extLst>
              <a:ext uri="{FF2B5EF4-FFF2-40B4-BE49-F238E27FC236}">
                <a16:creationId xmlns:a16="http://schemas.microsoft.com/office/drawing/2014/main" id="{5C6C5DF7-D98B-4715-ADAF-278A5CCB0E52}"/>
              </a:ext>
            </a:extLst>
          </p:cNvPr>
          <p:cNvSpPr>
            <a:spLocks noGrp="1"/>
          </p:cNvSpPr>
          <p:nvPr>
            <p:ph type="sldNum" sz="quarter" idx="12"/>
          </p:nvPr>
        </p:nvSpPr>
        <p:spPr>
          <a:xfrm>
            <a:off x="8519160" y="4997196"/>
            <a:ext cx="624840" cy="146304"/>
          </a:xfrm>
        </p:spPr>
        <p:txBody>
          <a:bodyPr/>
          <a:lstStyle/>
          <a:p>
            <a:pPr>
              <a:spcAft>
                <a:spcPts val="600"/>
              </a:spcAft>
            </a:pPr>
            <a:fld id="{A2A17EAB-8B51-5C40-8776-6683E51FA7A0}" type="slidenum">
              <a:rPr lang="en-US" smtClean="0"/>
              <a:pPr>
                <a:spcAft>
                  <a:spcPts val="600"/>
                </a:spcAft>
              </a:pPr>
              <a:t>31</a:t>
            </a:fld>
            <a:endParaRPr lang="en-US"/>
          </a:p>
        </p:txBody>
      </p:sp>
    </p:spTree>
    <p:extLst>
      <p:ext uri="{BB962C8B-B14F-4D97-AF65-F5344CB8AC3E}">
        <p14:creationId xmlns:p14="http://schemas.microsoft.com/office/powerpoint/2010/main" val="2224634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2F0C-7EA8-4C23-AEA5-EE15AF6159B9}"/>
              </a:ext>
            </a:extLst>
          </p:cNvPr>
          <p:cNvSpPr>
            <a:spLocks noGrp="1"/>
          </p:cNvSpPr>
          <p:nvPr>
            <p:ph type="title"/>
          </p:nvPr>
        </p:nvSpPr>
        <p:spPr/>
        <p:txBody>
          <a:bodyPr/>
          <a:lstStyle/>
          <a:p>
            <a:r>
              <a:rPr lang="en-US" cap="none" dirty="0"/>
              <a:t>Counter Point:</a:t>
            </a:r>
          </a:p>
        </p:txBody>
      </p:sp>
      <p:sp>
        <p:nvSpPr>
          <p:cNvPr id="3" name="Content Placeholder 2">
            <a:extLst>
              <a:ext uri="{FF2B5EF4-FFF2-40B4-BE49-F238E27FC236}">
                <a16:creationId xmlns:a16="http://schemas.microsoft.com/office/drawing/2014/main" id="{8E89B301-D7B2-4AC6-AF8C-AD38DDC59EBD}"/>
              </a:ext>
            </a:extLst>
          </p:cNvPr>
          <p:cNvSpPr>
            <a:spLocks noGrp="1"/>
          </p:cNvSpPr>
          <p:nvPr>
            <p:ph sz="half" idx="1"/>
          </p:nvPr>
        </p:nvSpPr>
        <p:spPr>
          <a:xfrm>
            <a:off x="576197" y="1352551"/>
            <a:ext cx="7942963" cy="1004394"/>
          </a:xfrm>
        </p:spPr>
        <p:txBody>
          <a:bodyPr/>
          <a:lstStyle/>
          <a:p>
            <a:r>
              <a:rPr lang="en-US" dirty="0"/>
              <a:t>Facebook’s rules in 2014 were more relaxed than they are now</a:t>
            </a:r>
          </a:p>
          <a:p>
            <a:r>
              <a:rPr lang="en-US" dirty="0"/>
              <a:t>Since the fallout of Cambridge Analytica and SCL, Zuckerberg has directly addressed his </a:t>
            </a:r>
            <a:r>
              <a:rPr lang="en-US" cap="none" dirty="0">
                <a:latin typeface="+mn-lt"/>
              </a:rPr>
              <a:t>role in the breach of privacy:</a:t>
            </a:r>
            <a:endParaRPr lang="en-US" dirty="0"/>
          </a:p>
        </p:txBody>
      </p:sp>
      <p:sp>
        <p:nvSpPr>
          <p:cNvPr id="6" name="Slide Number Placeholder 5">
            <a:extLst>
              <a:ext uri="{FF2B5EF4-FFF2-40B4-BE49-F238E27FC236}">
                <a16:creationId xmlns:a16="http://schemas.microsoft.com/office/drawing/2014/main" id="{8F9F0CEE-FA1F-4941-A3F1-6F3D8DD7CD3A}"/>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7" name="Content Placeholder 2">
            <a:extLst>
              <a:ext uri="{FF2B5EF4-FFF2-40B4-BE49-F238E27FC236}">
                <a16:creationId xmlns:a16="http://schemas.microsoft.com/office/drawing/2014/main" id="{ED78B3E0-8663-41E2-852F-19540E4642E0}"/>
              </a:ext>
            </a:extLst>
          </p:cNvPr>
          <p:cNvSpPr txBox="1">
            <a:spLocks/>
          </p:cNvSpPr>
          <p:nvPr/>
        </p:nvSpPr>
        <p:spPr>
          <a:xfrm>
            <a:off x="794926" y="2433146"/>
            <a:ext cx="4767674" cy="2348404"/>
          </a:xfrm>
          <a:prstGeom prst="rect">
            <a:avLst/>
          </a:prstGeom>
        </p:spPr>
        <p:txBody>
          <a:bodyPr vert="horz" lIns="91436" tIns="45718" rIns="91436" bIns="45718" rtlCol="0">
            <a:normAutofit fontScale="850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Font typeface="Arial" pitchFamily="34" charset="0"/>
              <a:buNone/>
            </a:pPr>
            <a:r>
              <a:rPr lang="en-US" dirty="0"/>
              <a:t>“</a:t>
            </a:r>
            <a:r>
              <a:rPr lang="en-US" dirty="0">
                <a:solidFill>
                  <a:schemeClr val="accent1">
                    <a:lumMod val="60000"/>
                    <a:lumOff val="40000"/>
                  </a:schemeClr>
                </a:solidFill>
              </a:rPr>
              <a:t>It's clear… </a:t>
            </a:r>
            <a:r>
              <a:rPr lang="en-US" b="1" dirty="0">
                <a:solidFill>
                  <a:schemeClr val="accent1">
                    <a:lumMod val="60000"/>
                    <a:lumOff val="40000"/>
                  </a:schemeClr>
                </a:solidFill>
              </a:rPr>
              <a:t>we didn't do enough to prevent these tools from being used for harm </a:t>
            </a:r>
            <a:r>
              <a:rPr lang="en-US" dirty="0">
                <a:solidFill>
                  <a:schemeClr val="accent1">
                    <a:lumMod val="60000"/>
                    <a:lumOff val="40000"/>
                  </a:schemeClr>
                </a:solidFill>
              </a:rPr>
              <a:t>as well. </a:t>
            </a:r>
          </a:p>
          <a:p>
            <a:pPr marL="0" indent="0">
              <a:buFont typeface="Arial" pitchFamily="34" charset="0"/>
              <a:buNone/>
            </a:pPr>
            <a:r>
              <a:rPr lang="en-US" dirty="0">
                <a:solidFill>
                  <a:schemeClr val="accent1">
                    <a:lumMod val="60000"/>
                    <a:lumOff val="40000"/>
                  </a:schemeClr>
                </a:solidFill>
              </a:rPr>
              <a:t>That goes for fake news, foreign interference in elections…, hate speech, [and] data privacy. We didn't take a broad enough view of our responsibility, and that was a big mistake.</a:t>
            </a:r>
          </a:p>
          <a:p>
            <a:pPr marL="0" indent="0">
              <a:buFont typeface="Arial" pitchFamily="34" charset="0"/>
              <a:buNone/>
            </a:pPr>
            <a:r>
              <a:rPr lang="en-US" dirty="0">
                <a:solidFill>
                  <a:schemeClr val="accent1">
                    <a:lumMod val="60000"/>
                    <a:lumOff val="40000"/>
                  </a:schemeClr>
                </a:solidFill>
              </a:rPr>
              <a:t>It was my mistake, and I'm sorry. I started Facebook … I'm responsible for what happens here.</a:t>
            </a:r>
            <a:r>
              <a:rPr lang="en-US" dirty="0"/>
              <a:t>”</a:t>
            </a:r>
          </a:p>
          <a:p>
            <a:pPr marL="0" indent="0">
              <a:buFont typeface="Arial" pitchFamily="34" charset="0"/>
              <a:buNone/>
            </a:pPr>
            <a:r>
              <a:rPr lang="en-US" dirty="0"/>
              <a:t>-Mark Zuckerberg [5]</a:t>
            </a:r>
          </a:p>
        </p:txBody>
      </p:sp>
      <p:pic>
        <p:nvPicPr>
          <p:cNvPr id="8" name="Picture 2" descr="Mark Zuckerberg shouted 'domination!' at Facebook meetings, book claims |  News | The Times">
            <a:extLst>
              <a:ext uri="{FF2B5EF4-FFF2-40B4-BE49-F238E27FC236}">
                <a16:creationId xmlns:a16="http://schemas.microsoft.com/office/drawing/2014/main" id="{565CD46C-F118-4195-BBE9-36AE3E1BB9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05278" y="2863412"/>
            <a:ext cx="1973399" cy="131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75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469DA6-E3C2-4BA9-A027-30F72292DFDA}"/>
              </a:ext>
            </a:extLst>
          </p:cNvPr>
          <p:cNvSpPr>
            <a:spLocks noGrp="1"/>
          </p:cNvSpPr>
          <p:nvPr>
            <p:ph type="title"/>
          </p:nvPr>
        </p:nvSpPr>
        <p:spPr/>
        <p:txBody>
          <a:bodyPr/>
          <a:lstStyle/>
          <a:p>
            <a:r>
              <a:rPr lang="en-US" dirty="0" err="1"/>
              <a:t>QuestionS</a:t>
            </a:r>
            <a:endParaRPr lang="en-US" dirty="0"/>
          </a:p>
        </p:txBody>
      </p:sp>
      <p:sp>
        <p:nvSpPr>
          <p:cNvPr id="8" name="Text Placeholder 7">
            <a:extLst>
              <a:ext uri="{FF2B5EF4-FFF2-40B4-BE49-F238E27FC236}">
                <a16:creationId xmlns:a16="http://schemas.microsoft.com/office/drawing/2014/main" id="{4ADCB234-D834-42AD-8BE5-9B6B2DA5271B}"/>
              </a:ext>
            </a:extLst>
          </p:cNvPr>
          <p:cNvSpPr>
            <a:spLocks noGrp="1"/>
          </p:cNvSpPr>
          <p:nvPr>
            <p:ph type="body" idx="1"/>
          </p:nvPr>
        </p:nvSpPr>
        <p:spPr/>
        <p:txBody>
          <a:bodyPr/>
          <a:lstStyle/>
          <a:p>
            <a:r>
              <a:rPr lang="en-US" dirty="0"/>
              <a:t>I will take any questions from the class</a:t>
            </a:r>
          </a:p>
        </p:txBody>
      </p:sp>
      <p:sp>
        <p:nvSpPr>
          <p:cNvPr id="6" name="Slide Number Placeholder 5">
            <a:extLst>
              <a:ext uri="{FF2B5EF4-FFF2-40B4-BE49-F238E27FC236}">
                <a16:creationId xmlns:a16="http://schemas.microsoft.com/office/drawing/2014/main" id="{4415C7CC-33EB-49E2-B74F-DE34514B5164}"/>
              </a:ext>
            </a:extLst>
          </p:cNvPr>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401647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2553"/>
            <a:ext cx="7772400" cy="307778"/>
          </a:xfrm>
        </p:spPr>
        <p:txBody>
          <a:bodyPr>
            <a:normAutofit fontScale="90000"/>
          </a:bodyPr>
          <a:lstStyle/>
          <a:p>
            <a:r>
              <a:rPr lang="en-US" dirty="0"/>
              <a:t>References</a:t>
            </a:r>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
        <p:nvSpPr>
          <p:cNvPr id="9" name="Content Placeholder 2">
            <a:extLst>
              <a:ext uri="{FF2B5EF4-FFF2-40B4-BE49-F238E27FC236}">
                <a16:creationId xmlns:a16="http://schemas.microsoft.com/office/drawing/2014/main" id="{D488BA79-9659-4D9E-8C70-3F430238B79F}"/>
              </a:ext>
            </a:extLst>
          </p:cNvPr>
          <p:cNvSpPr txBox="1">
            <a:spLocks/>
          </p:cNvSpPr>
          <p:nvPr/>
        </p:nvSpPr>
        <p:spPr>
          <a:xfrm>
            <a:off x="197070" y="890752"/>
            <a:ext cx="8008882" cy="4106444"/>
          </a:xfrm>
          <a:prstGeom prst="rect">
            <a:avLst/>
          </a:prstGeom>
        </p:spPr>
        <p:txBody>
          <a:bodyPr vert="horz" lIns="91436" tIns="45718" rIns="91436" bIns="45718" rtlCol="0">
            <a:normAutofit fontScale="925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494100" indent="-457200">
              <a:buFont typeface="+mj-lt"/>
              <a:buAutoNum type="arabicPeriod"/>
            </a:pPr>
            <a:r>
              <a:rPr lang="en-US" sz="1100" dirty="0"/>
              <a:t>The Atlantic, on Facebook - </a:t>
            </a:r>
            <a:r>
              <a:rPr lang="en-US" sz="1100" dirty="0">
                <a:hlinkClick r:id="rId3"/>
              </a:rPr>
              <a:t>https://www.theatlantic.com/technology/archive/2017/10/what-facebook-did/542502/</a:t>
            </a:r>
            <a:endParaRPr lang="en-US" sz="1100" dirty="0"/>
          </a:p>
          <a:p>
            <a:pPr marL="494100" indent="-457200">
              <a:buFont typeface="+mj-lt"/>
              <a:buAutoNum type="arabicPeriod"/>
            </a:pPr>
            <a:r>
              <a:rPr lang="en-US" sz="1100" dirty="0"/>
              <a:t>Washington Post on Facebook’s impact in 2016 election - </a:t>
            </a:r>
            <a:r>
              <a:rPr lang="en-US" sz="1100" dirty="0">
                <a:hlinkClick r:id="rId4"/>
              </a:rPr>
              <a:t>https://www.washingtonpost.com/news/politics/wp/2018/03/22/all-the-ways-trumps-campaign-was-aided-by-facebook-ranked-by-importance/</a:t>
            </a:r>
            <a:endParaRPr lang="en-US" sz="1100" dirty="0"/>
          </a:p>
          <a:p>
            <a:pPr marL="494100" indent="-457200">
              <a:buFont typeface="+mj-lt"/>
              <a:buAutoNum type="arabicPeriod"/>
            </a:pPr>
            <a:r>
              <a:rPr lang="en-US" sz="1100" dirty="0"/>
              <a:t>NPR, Facebook Acknowledges its role in advertising - </a:t>
            </a:r>
            <a:r>
              <a:rPr lang="en-US" sz="1100" dirty="0">
                <a:hlinkClick r:id="rId5"/>
              </a:rPr>
              <a:t>https://www.npr.org/2017/09/08/549284183/facebook-acknowledges-russian-ads-in-2016-election-will-investigations-follow</a:t>
            </a:r>
            <a:endParaRPr lang="en-US" sz="1100" dirty="0"/>
          </a:p>
          <a:p>
            <a:pPr marL="494100" indent="-457200">
              <a:buFont typeface="+mj-lt"/>
              <a:buAutoNum type="arabicPeriod"/>
            </a:pPr>
            <a:r>
              <a:rPr lang="en-US" sz="1100" b="1" dirty="0"/>
              <a:t>"Facebook and Twitter were the reason we won this thing</a:t>
            </a:r>
            <a:r>
              <a:rPr lang="en-US" sz="1100" dirty="0"/>
              <a:t> … Twitter for Mr. Trump. And Facebook for fundraising.“ - </a:t>
            </a:r>
            <a:r>
              <a:rPr lang="es-ES" sz="1100" dirty="0"/>
              <a:t>Donald </a:t>
            </a:r>
            <a:r>
              <a:rPr lang="es-ES" sz="1100" dirty="0" err="1"/>
              <a:t>Trump's</a:t>
            </a:r>
            <a:r>
              <a:rPr lang="es-ES" sz="1100" dirty="0"/>
              <a:t> digital director Brad </a:t>
            </a:r>
            <a:r>
              <a:rPr lang="es-ES" sz="1100" dirty="0" err="1"/>
              <a:t>Parscale</a:t>
            </a:r>
            <a:r>
              <a:rPr lang="es-ES" sz="1100" dirty="0"/>
              <a:t> - </a:t>
            </a:r>
            <a:r>
              <a:rPr lang="es-ES" sz="1100" dirty="0">
                <a:hlinkClick r:id="rId6"/>
              </a:rPr>
              <a:t>https://www.wired.com/2016/11/facebook-won-trump-election-not-just-fake-news/</a:t>
            </a:r>
            <a:endParaRPr lang="es-ES" sz="1100" dirty="0"/>
          </a:p>
          <a:p>
            <a:pPr marL="494100" indent="-457200">
              <a:buFont typeface="+mj-lt"/>
              <a:buAutoNum type="arabicPeriod"/>
            </a:pPr>
            <a:r>
              <a:rPr lang="es-ES" sz="1100" dirty="0"/>
              <a:t>From NPR, quoting </a:t>
            </a:r>
            <a:r>
              <a:rPr lang="es-ES" sz="1100" dirty="0" err="1"/>
              <a:t>Zuck</a:t>
            </a:r>
            <a:r>
              <a:rPr lang="es-ES" sz="1100" dirty="0"/>
              <a:t> – “</a:t>
            </a:r>
            <a:r>
              <a:rPr lang="en-US" sz="1100" dirty="0"/>
              <a:t>It's clear… </a:t>
            </a:r>
            <a:r>
              <a:rPr lang="en-US" sz="1100" b="1" dirty="0"/>
              <a:t>we didn't do enough to prevent these tools from being used for harm </a:t>
            </a:r>
            <a:r>
              <a:rPr lang="en-US" sz="1100" dirty="0"/>
              <a:t>as well. That goes for fake news, foreign interference in elections…, hate speech, [and] data privacy. We didn't take a broad enough view of our responsibility, and that was a big mistake. It was my mistake, and I'm sorry. I started Facebook … I'm responsible for what happens here.“</a:t>
            </a:r>
            <a:br>
              <a:rPr lang="en-US" sz="1100" dirty="0"/>
            </a:br>
            <a:r>
              <a:rPr lang="en-US" sz="1100" dirty="0">
                <a:hlinkClick r:id="rId7"/>
              </a:rPr>
              <a:t>https://www.npr.org/2018/04/11/601323233/6-facts-we-know-about-fake-news-in-the-2016-election</a:t>
            </a:r>
            <a:endParaRPr lang="es-ES" sz="1100" dirty="0"/>
          </a:p>
          <a:p>
            <a:pPr marL="494100" indent="-457200">
              <a:buFont typeface="+mj-lt"/>
              <a:buAutoNum type="arabicPeriod"/>
            </a:pPr>
            <a:r>
              <a:rPr lang="en-US" sz="1100" dirty="0"/>
              <a:t>Trinidad and Tobago Election - </a:t>
            </a:r>
            <a:r>
              <a:rPr lang="en-US" sz="1100" dirty="0">
                <a:hlinkClick r:id="rId8"/>
              </a:rPr>
              <a:t>https://advox.globalvoices.org/2019/08/06/netflixs-the-great-hack-highlights-cambridge-analyticas-role-in-trinidad-tobago-elections/</a:t>
            </a:r>
            <a:endParaRPr lang="en-US" sz="1100" dirty="0"/>
          </a:p>
          <a:p>
            <a:pPr marL="494100" indent="-457200">
              <a:buFont typeface="+mj-lt"/>
              <a:buAutoNum type="arabicPeriod"/>
            </a:pPr>
            <a:r>
              <a:rPr lang="en-US" sz="1100" dirty="0"/>
              <a:t>Russian Account bought $100K in Facebook ads in 2016 - </a:t>
            </a:r>
            <a:r>
              <a:rPr lang="en-US" sz="1100" dirty="0">
                <a:hlinkClick r:id="rId9"/>
              </a:rPr>
              <a:t>https://time.com/4930532/facebook-russian-accounts-2016-election/</a:t>
            </a:r>
            <a:endParaRPr lang="en-US" sz="1100" dirty="0"/>
          </a:p>
          <a:p>
            <a:pPr marL="494100" indent="-457200">
              <a:buFont typeface="+mj-lt"/>
              <a:buAutoNum type="arabicPeriod"/>
            </a:pPr>
            <a:r>
              <a:rPr lang="en-US" sz="1100" dirty="0"/>
              <a:t>The Great Hack</a:t>
            </a:r>
          </a:p>
          <a:p>
            <a:pPr marL="494100" indent="-457200">
              <a:buFont typeface="+mj-lt"/>
              <a:buAutoNum type="arabicPeriod"/>
            </a:pPr>
            <a:r>
              <a:rPr lang="en-US" sz="1100" dirty="0"/>
              <a:t>The Social Dilemma</a:t>
            </a:r>
          </a:p>
          <a:p>
            <a:pPr marL="494100" indent="-457200">
              <a:buFont typeface="+mj-lt"/>
              <a:buAutoNum type="arabicPeriod"/>
            </a:pPr>
            <a:r>
              <a:rPr lang="en-US" sz="1100" dirty="0"/>
              <a:t>https://hackernoon.com/web-scraping-and-the-fight-for-the-open-internet-ly1o2t8i</a:t>
            </a:r>
          </a:p>
        </p:txBody>
      </p:sp>
    </p:spTree>
    <p:extLst>
      <p:ext uri="{BB962C8B-B14F-4D97-AF65-F5344CB8AC3E}">
        <p14:creationId xmlns:p14="http://schemas.microsoft.com/office/powerpoint/2010/main" val="111318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
        <p:nvSpPr>
          <p:cNvPr id="7" name="Action Button: Movie 6">
            <a:hlinkClick r:id="rId3" highlightClick="1"/>
            <a:extLst>
              <a:ext uri="{FF2B5EF4-FFF2-40B4-BE49-F238E27FC236}">
                <a16:creationId xmlns:a16="http://schemas.microsoft.com/office/drawing/2014/main" id="{3A640EDB-B0C4-1C4C-ADAF-6ACF5126016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Prepare for class debate: </a:t>
            </a:r>
          </a:p>
          <a:p>
            <a:pPr marL="0" indent="0" algn="ctr">
              <a:buNone/>
            </a:pPr>
            <a:r>
              <a:rPr lang="en-US" dirty="0"/>
              <a:t>Should law require you to identify yourself for Internet access?</a:t>
            </a:r>
          </a:p>
          <a:p>
            <a:pPr marL="0" indent="0" algn="ctr">
              <a:buNone/>
            </a:pPr>
            <a:r>
              <a:rPr lang="en-US" dirty="0"/>
              <a:t>In other words you would not be anonymous online.</a:t>
            </a:r>
          </a:p>
          <a:p>
            <a:pPr lvl="1"/>
            <a:endParaRPr lang="en-US" dirty="0"/>
          </a:p>
          <a:p>
            <a:pPr lvl="1"/>
            <a:r>
              <a:rPr lang="en-US" dirty="0"/>
              <a:t>Once you’ve done the research and have decided “Yes” or “No” assign yourself to the appropriate group on Canvas:</a:t>
            </a:r>
          </a:p>
          <a:p>
            <a:pPr lvl="2"/>
            <a:r>
              <a:rPr lang="en-US" dirty="0"/>
              <a:t>Canvas </a:t>
            </a:r>
            <a:r>
              <a:rPr lang="en-US" dirty="0">
                <a:sym typeface="Wingdings" pitchFamily="2" charset="2"/>
              </a:rPr>
              <a:t> People  </a:t>
            </a:r>
            <a:r>
              <a:rPr lang="en-US" dirty="0"/>
              <a:t>Internet ID: </a:t>
            </a:r>
            <a:r>
              <a:rPr lang="en-US" dirty="0">
                <a:hlinkClick r:id="rId3"/>
              </a:rPr>
              <a:t>https://canvas.wpi.edu/courses/22060/groups#tab-6111</a:t>
            </a:r>
            <a:r>
              <a:rPr lang="en-US" dirty="0"/>
              <a:t> </a:t>
            </a:r>
          </a:p>
          <a:p>
            <a:pPr lvl="2"/>
            <a:r>
              <a:rPr lang="en-US" dirty="0"/>
              <a:t>Use the groups to share your research</a:t>
            </a:r>
          </a:p>
          <a:p>
            <a:pPr lvl="2"/>
            <a:endParaRPr lang="en-US" dirty="0"/>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 Personalized Advertisements Aid internet users?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Jenna Galli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22838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Advertisements</a:t>
            </a:r>
          </a:p>
        </p:txBody>
      </p:sp>
      <p:sp>
        <p:nvSpPr>
          <p:cNvPr id="3" name="Content Placeholder 2"/>
          <p:cNvSpPr>
            <a:spLocks noGrp="1"/>
          </p:cNvSpPr>
          <p:nvPr>
            <p:ph sz="half" idx="1"/>
          </p:nvPr>
        </p:nvSpPr>
        <p:spPr/>
        <p:txBody>
          <a:bodyPr>
            <a:normAutofit/>
          </a:bodyPr>
          <a:lstStyle/>
          <a:p>
            <a:r>
              <a:rPr lang="en-US" sz="2000" dirty="0"/>
              <a:t>Target Consumers</a:t>
            </a:r>
          </a:p>
          <a:p>
            <a:pPr lvl="1"/>
            <a:r>
              <a:rPr lang="en-US" sz="1800" dirty="0"/>
              <a:t>Increase relevancy</a:t>
            </a:r>
          </a:p>
          <a:p>
            <a:r>
              <a:rPr lang="en-US" sz="2000" dirty="0"/>
              <a:t>Use Data</a:t>
            </a:r>
          </a:p>
          <a:p>
            <a:pPr lvl="1"/>
            <a:r>
              <a:rPr lang="en-US" sz="1700" dirty="0"/>
              <a:t>Profiles</a:t>
            </a:r>
          </a:p>
          <a:p>
            <a:r>
              <a:rPr lang="en-US" sz="2000" dirty="0"/>
              <a:t>Different ways</a:t>
            </a:r>
          </a:p>
          <a:p>
            <a:pPr lvl="1"/>
            <a:r>
              <a:rPr lang="en-US" sz="1700" dirty="0"/>
              <a:t>Browsing websites, email, text messages</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Jenna Galli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How to Stop Personalized Ads and Search Results in Google and Facebook</a:t>
            </a:r>
            <a:endParaRPr lang="en-US" sz="1200" dirty="0">
              <a:solidFill>
                <a:schemeClr val="tx1"/>
              </a:solidFill>
            </a:endParaRPr>
          </a:p>
        </p:txBody>
      </p:sp>
      <p:pic>
        <p:nvPicPr>
          <p:cNvPr id="10" name="Picture 9" descr="turn-off-ad-personaliz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52551"/>
            <a:ext cx="3701557" cy="3324882"/>
          </a:xfrm>
          <a:prstGeom prst="rect">
            <a:avLst/>
          </a:prstGeom>
        </p:spPr>
      </p:pic>
    </p:spTree>
    <p:extLst>
      <p:ext uri="{BB962C8B-B14F-4D97-AF65-F5344CB8AC3E}">
        <p14:creationId xmlns:p14="http://schemas.microsoft.com/office/powerpoint/2010/main" val="3683424291"/>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28693</TotalTime>
  <Words>4538</Words>
  <Application>Microsoft Macintosh PowerPoint</Application>
  <PresentationFormat>On-screen Show (16:9)</PresentationFormat>
  <Paragraphs>494</Paragraphs>
  <Slides>35</Slides>
  <Notes>30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ＭＳ Ｐゴシック</vt:lpstr>
      <vt:lpstr>Arial</vt:lpstr>
      <vt:lpstr>Asap-Regular</vt:lpstr>
      <vt:lpstr>Calibri</vt:lpstr>
      <vt:lpstr>Cambria</vt:lpstr>
      <vt:lpstr>franklin-gothic-urw</vt:lpstr>
      <vt:lpstr>Mangal</vt:lpstr>
      <vt:lpstr>Times New Roman</vt:lpstr>
      <vt:lpstr>Wingdings</vt:lpstr>
      <vt:lpstr>Red Radial 16x9</vt:lpstr>
      <vt:lpstr>Class 6 Information Privacy</vt:lpstr>
      <vt:lpstr>what works well Online With Zoom</vt:lpstr>
      <vt:lpstr>Logistics</vt:lpstr>
      <vt:lpstr>Overview</vt:lpstr>
      <vt:lpstr>My Reading Notes</vt:lpstr>
      <vt:lpstr>Assignment</vt:lpstr>
      <vt:lpstr>Overview</vt:lpstr>
      <vt:lpstr>Do Personalized Advertisements Aid internet users?</vt:lpstr>
      <vt:lpstr>Personalized Advertisements</vt:lpstr>
      <vt:lpstr>Where The Data Is Coming From</vt:lpstr>
      <vt:lpstr>Who Are Internet Users</vt:lpstr>
      <vt:lpstr>Who Are Internet Users cont’d.</vt:lpstr>
      <vt:lpstr>Pros and cons</vt:lpstr>
      <vt:lpstr>Real World Application</vt:lpstr>
      <vt:lpstr>Conclusion</vt:lpstr>
      <vt:lpstr>References</vt:lpstr>
      <vt:lpstr>Does Internet Privacy Exist?</vt:lpstr>
      <vt:lpstr>Privacy of what information?</vt:lpstr>
      <vt:lpstr>How do people feel about privacy?</vt:lpstr>
      <vt:lpstr>Why should you care?</vt:lpstr>
      <vt:lpstr>Obvious ways to increase Privacy</vt:lpstr>
      <vt:lpstr>More ways to increase privacy</vt:lpstr>
      <vt:lpstr>References</vt:lpstr>
      <vt:lpstr>Democracy Under Attack</vt:lpstr>
      <vt:lpstr>Drawing inspiration from these two movies: </vt:lpstr>
      <vt:lpstr>Some intersections with topics in this class:</vt:lpstr>
      <vt:lpstr>The role of networked communications in the 2016 election</vt:lpstr>
      <vt:lpstr>The role of Facebook in the 2016 election</vt:lpstr>
      <vt:lpstr>Counter Point:</vt:lpstr>
      <vt:lpstr>Digital voter suppression</vt:lpstr>
      <vt:lpstr>Violations of privacy</vt:lpstr>
      <vt:lpstr>Counter Point:</vt:lpstr>
      <vt:lpstr>QuestionS</vt:lpstr>
      <vt:lpstr>References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350</cp:revision>
  <dcterms:created xsi:type="dcterms:W3CDTF">2014-08-25T02:19:16Z</dcterms:created>
  <dcterms:modified xsi:type="dcterms:W3CDTF">2020-11-11T00:24:25Z</dcterms:modified>
</cp:coreProperties>
</file>