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5"/>
  </p:notesMasterIdLst>
  <p:handoutMasterIdLst>
    <p:handoutMasterId r:id="rId46"/>
  </p:handoutMasterIdLst>
  <p:sldIdLst>
    <p:sldId id="256" r:id="rId2"/>
    <p:sldId id="315" r:id="rId3"/>
    <p:sldId id="332" r:id="rId4"/>
    <p:sldId id="259" r:id="rId5"/>
    <p:sldId id="261" r:id="rId6"/>
    <p:sldId id="264" r:id="rId7"/>
    <p:sldId id="320" r:id="rId8"/>
    <p:sldId id="321" r:id="rId9"/>
    <p:sldId id="323" r:id="rId10"/>
    <p:sldId id="322" r:id="rId11"/>
    <p:sldId id="325" r:id="rId12"/>
    <p:sldId id="324" r:id="rId13"/>
    <p:sldId id="327" r:id="rId14"/>
    <p:sldId id="326" r:id="rId15"/>
    <p:sldId id="318" r:id="rId16"/>
    <p:sldId id="304" r:id="rId17"/>
    <p:sldId id="267" r:id="rId18"/>
    <p:sldId id="303" r:id="rId19"/>
    <p:sldId id="305" r:id="rId20"/>
    <p:sldId id="348" r:id="rId21"/>
    <p:sldId id="268" r:id="rId22"/>
    <p:sldId id="270" r:id="rId23"/>
    <p:sldId id="271" r:id="rId24"/>
    <p:sldId id="272" r:id="rId25"/>
    <p:sldId id="350" r:id="rId26"/>
    <p:sldId id="351" r:id="rId27"/>
    <p:sldId id="352" r:id="rId28"/>
    <p:sldId id="353" r:id="rId29"/>
    <p:sldId id="354" r:id="rId30"/>
    <p:sldId id="355" r:id="rId31"/>
    <p:sldId id="356" r:id="rId32"/>
    <p:sldId id="357" r:id="rId33"/>
    <p:sldId id="358" r:id="rId34"/>
    <p:sldId id="335" r:id="rId35"/>
    <p:sldId id="336" r:id="rId36"/>
    <p:sldId id="276" r:id="rId37"/>
    <p:sldId id="275" r:id="rId38"/>
    <p:sldId id="337" r:id="rId39"/>
    <p:sldId id="273" r:id="rId40"/>
    <p:sldId id="274" r:id="rId41"/>
    <p:sldId id="338" r:id="rId42"/>
    <p:sldId id="339" r:id="rId43"/>
    <p:sldId id="269" r:id="rId4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D24C7C4E-32E0-8649-8495-55C0B6F008B2}">
          <p14:sldIdLst>
            <p14:sldId id="256"/>
            <p14:sldId id="315"/>
            <p14:sldId id="332"/>
            <p14:sldId id="259"/>
            <p14:sldId id="261"/>
            <p14:sldId id="264"/>
            <p14:sldId id="320"/>
            <p14:sldId id="321"/>
            <p14:sldId id="323"/>
            <p14:sldId id="322"/>
            <p14:sldId id="325"/>
            <p14:sldId id="324"/>
            <p14:sldId id="327"/>
            <p14:sldId id="326"/>
            <p14:sldId id="318"/>
            <p14:sldId id="304"/>
            <p14:sldId id="267"/>
            <p14:sldId id="303"/>
            <p14:sldId id="305"/>
          </p14:sldIdLst>
        </p14:section>
        <p14:section name="Students" id="{930F6A5C-996B-F644-A366-0334989268C8}">
          <p14:sldIdLst>
            <p14:sldId id="348"/>
            <p14:sldId id="268"/>
            <p14:sldId id="270"/>
            <p14:sldId id="271"/>
            <p14:sldId id="272"/>
            <p14:sldId id="350"/>
            <p14:sldId id="351"/>
            <p14:sldId id="352"/>
            <p14:sldId id="353"/>
            <p14:sldId id="354"/>
            <p14:sldId id="355"/>
            <p14:sldId id="356"/>
            <p14:sldId id="357"/>
            <p14:sldId id="358"/>
            <p14:sldId id="335"/>
            <p14:sldId id="336"/>
            <p14:sldId id="276"/>
            <p14:sldId id="275"/>
            <p14:sldId id="337"/>
            <p14:sldId id="273"/>
            <p14:sldId id="274"/>
            <p14:sldId id="338"/>
            <p14:sldId id="339"/>
          </p14:sldIdLst>
        </p14:section>
        <p14:section name="Common" id="{816C9087-CAEC-4B4F-A749-57EDEC908EE0}">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9" autoAdjust="0"/>
    <p:restoredTop sz="74725" autoAdjust="0"/>
  </p:normalViewPr>
  <p:slideViewPr>
    <p:cSldViewPr snapToGrid="0" snapToObjects="1">
      <p:cViewPr varScale="1">
        <p:scale>
          <a:sx n="124" d="100"/>
          <a:sy n="124" d="100"/>
        </p:scale>
        <p:origin x="1096" y="176"/>
      </p:cViewPr>
      <p:guideLst>
        <p:guide orient="horz" pos="1620"/>
        <p:guide pos="2880"/>
      </p:guideLst>
    </p:cSldViewPr>
  </p:slideViewPr>
  <p:notesTextViewPr>
    <p:cViewPr>
      <p:scale>
        <a:sx n="100" d="100"/>
        <a:sy n="100" d="100"/>
      </p:scale>
      <p:origin x="0" y="0"/>
    </p:cViewPr>
  </p:notesTextViewPr>
  <p:sorterViewPr>
    <p:cViewPr>
      <p:scale>
        <a:sx n="145" d="100"/>
        <a:sy n="145" d="100"/>
      </p:scale>
      <p:origin x="0" y="45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11/5/20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11/5/20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Here’s the title slide. Excited already, aren’t you?</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b="1" dirty="0">
                <a:latin typeface="Arial" pitchFamily="-109" charset="0"/>
                <a:ea typeface="ＭＳ Ｐゴシック" pitchFamily="-109" charset="-128"/>
                <a:cs typeface="ＭＳ Ｐゴシック" pitchFamily="-109" charset="-128"/>
              </a:rPr>
              <a:t>Weird Al </a:t>
            </a:r>
            <a:r>
              <a:rPr lang="en-US" b="1" dirty="0" err="1">
                <a:latin typeface="Arial" pitchFamily="-109" charset="0"/>
                <a:ea typeface="ＭＳ Ｐゴシック" pitchFamily="-109" charset="-128"/>
                <a:cs typeface="ＭＳ Ｐゴシック" pitchFamily="-109" charset="-128"/>
              </a:rPr>
              <a:t>Yankovic</a:t>
            </a:r>
            <a:r>
              <a:rPr lang="en-US" b="1" dirty="0">
                <a:latin typeface="Arial" pitchFamily="-109" charset="0"/>
                <a:ea typeface="ＭＳ Ｐゴシック" pitchFamily="-109" charset="-128"/>
                <a:cs typeface="ＭＳ Ｐゴシック" pitchFamily="-109" charset="-128"/>
              </a:rPr>
              <a:t> “Don’t Download This Song” (3:53)</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=zGM8PT1eAvY</a:t>
            </a:r>
          </a:p>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Mickey Mouse, Tarzan.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Term: Lifetime of author plus 70 years., 95 years for companies.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restrictions: Admission charge, Re-transmission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 Read, view, play, etc., Copy for personal use., Time-shift,</a:t>
            </a:r>
            <a:r>
              <a:rPr lang="en-US" baseline="0" dirty="0">
                <a:latin typeface="Arial" pitchFamily="-109" charset="0"/>
                <a:ea typeface="ＭＳ Ｐゴシック" pitchFamily="-109" charset="-128"/>
                <a:cs typeface="ＭＳ Ｐゴシック" pitchFamily="-109" charset="-128"/>
              </a:rPr>
              <a:t> Space-shift</a:t>
            </a:r>
            <a:endParaRPr lang="en-US" dirty="0">
              <a:latin typeface="Arial" pitchFamily="-109" charset="0"/>
              <a:ea typeface="ＭＳ Ｐゴシック" pitchFamily="-109" charset="-128"/>
              <a:cs typeface="ＭＳ Ｐゴシック" pitchFamily="-109" charset="-128"/>
            </a:endParaRP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What about video rentals?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3160503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 mechanism, process, or composition of matter.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Must be: Novel. Useful. Non-obvious. Described clearly. Must do what it says.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Usual term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Utility and plant patents: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Design patents last 14 years. (ornamental design of functional item)</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Provisional patent gives 1 year, before</a:t>
            </a:r>
            <a:r>
              <a:rPr lang="en-US" baseline="0" dirty="0">
                <a:latin typeface="Arial" pitchFamily="-109" charset="0"/>
                <a:ea typeface="ＭＳ Ｐゴシック" pitchFamily="-109" charset="-128"/>
                <a:cs typeface="ＭＳ Ｐゴシック" pitchFamily="-109" charset="-128"/>
              </a:rPr>
              <a:t> full patent</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541276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 mechanism, process, or composition of matter.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Must be: Novel. Useful. Non-obvious. Described clearly. Must do what it says.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Usual term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Utility and plant patents: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Design patents last 14 years. (ornamental design of functional item)</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Provisional patent gives 1 year, before</a:t>
            </a:r>
            <a:r>
              <a:rPr lang="en-US" baseline="0" dirty="0">
                <a:latin typeface="Arial" pitchFamily="-109" charset="0"/>
                <a:ea typeface="ＭＳ Ｐゴシック" pitchFamily="-109" charset="-128"/>
                <a:cs typeface="ＭＳ Ｐゴシック" pitchFamily="-109" charset="-128"/>
              </a:rPr>
              <a:t> full patent</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312556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Trade Secret</a:t>
            </a:r>
          </a:p>
          <a:p>
            <a:pPr marL="628650" lvl="1"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Anything with business value</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You must take steps to keep it secret: Non Disclosure Agreement, protected storage, compartmentalization, etc.</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As long as the secret is kept</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Enforceable by: Contracts, Laws against industrial espionage.</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3946818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Trade Secret</a:t>
            </a:r>
          </a:p>
          <a:p>
            <a:pPr marL="628650" lvl="1"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Anything with business value</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You must take steps to keep it secret: Non Disclosure Agreement, protected storage, compartmentalization, etc.</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As long as the secret is kept</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Enforceable by: Contracts, Laws against industrial espionage.</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929834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But first take a look at:</a:t>
            </a:r>
          </a:p>
          <a:p>
            <a:pPr eaLnBrk="1" hangingPunct="1"/>
            <a:r>
              <a:rPr lang="en-US" dirty="0">
                <a:latin typeface="Arial" charset="0"/>
                <a:ea typeface="ＭＳ Ｐゴシック" charset="-128"/>
                <a:cs typeface="ＭＳ Ｐゴシック" charset="-128"/>
              </a:rPr>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Copyright: Forever Less One Day (6:27)</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=tk862BbjWx4</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Tom Scott</a:t>
            </a:r>
          </a:p>
          <a:p>
            <a:pPr eaLnBrk="1" hangingPunct="1"/>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tomscott.com</a:t>
            </a:r>
            <a:endParaRPr lang="en-US" dirty="0">
              <a:latin typeface="Arial" charset="0"/>
              <a:ea typeface="ＭＳ Ｐゴシック" charset="-128"/>
              <a:cs typeface="ＭＳ Ｐゴシック" charset="-128"/>
            </a:endParaRPr>
          </a:p>
          <a:p>
            <a:pPr eaLnBrk="1" hangingPunct="1"/>
            <a:r>
              <a:rPr lang="en-US" b="1" dirty="0">
                <a:latin typeface="Arial" charset="0"/>
                <a:ea typeface="ＭＳ Ｐゴシック" charset="-128"/>
                <a:cs typeface="ＭＳ Ｐゴシック" charset="-128"/>
              </a:rPr>
              <a:t>Welcome To</a:t>
            </a:r>
            <a:r>
              <a:rPr lang="en-US" b="1" baseline="0" dirty="0">
                <a:latin typeface="Arial" charset="0"/>
                <a:ea typeface="ＭＳ Ｐゴシック" charset="-128"/>
                <a:cs typeface="ＭＳ Ｐゴシック" charset="-128"/>
              </a:rPr>
              <a:t> Life (2:44)</a:t>
            </a:r>
            <a:endParaRPr lang="en-US" b="1"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=IFe9wiDfb0E&amp;feature=</a:t>
            </a:r>
            <a:r>
              <a:rPr lang="en-US" dirty="0" err="1">
                <a:latin typeface="Arial" charset="0"/>
                <a:ea typeface="ＭＳ Ｐゴシック" charset="-128"/>
                <a:cs typeface="ＭＳ Ｐゴシック" charset="-128"/>
              </a:rPr>
              <a:t>youtu.be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601857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a:t>
            </a:r>
          </a:p>
          <a:p>
            <a:pPr marL="171450" indent="-171450">
              <a:buFontTx/>
              <a:buChar char="-"/>
            </a:pPr>
            <a:r>
              <a:rPr lang="en-US" dirty="0"/>
              <a:t>I am Bill and I am computer science major</a:t>
            </a:r>
          </a:p>
          <a:p>
            <a:pPr marL="171450" indent="-171450">
              <a:buFontTx/>
              <a:buChar char="-"/>
            </a:pPr>
            <a:r>
              <a:rPr lang="en-US" dirty="0"/>
              <a:t>During last summer I was making a project that required me to extract data from a website so I could use it later on. And I stumbled upon the questions  whether it is ok for me to web scrape that website. Today I will tell you everything about web scraping.</a:t>
            </a:r>
          </a:p>
        </p:txBody>
      </p:sp>
      <p:sp>
        <p:nvSpPr>
          <p:cNvPr id="4" name="Slide Number Placeholder 3"/>
          <p:cNvSpPr>
            <a:spLocks noGrp="1"/>
          </p:cNvSpPr>
          <p:nvPr>
            <p:ph type="sldNum" sz="quarter" idx="5"/>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1038722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 scraping is a powerful tool that allows to extract data from an online webpage and store it on a local machine in different forms. </a:t>
            </a:r>
          </a:p>
          <a:p>
            <a:pPr marL="171450" indent="-171450">
              <a:buFontTx/>
              <a:buChar char="-"/>
            </a:pPr>
            <a:r>
              <a:rPr lang="en-US" dirty="0"/>
              <a:t>Any data that is presented on a webpage can be scraped: starting from a header of the page to the video files that are shown.</a:t>
            </a:r>
          </a:p>
          <a:p>
            <a:pPr marL="171450" indent="-171450">
              <a:buFontTx/>
              <a:buChar char="-"/>
            </a:pPr>
            <a:r>
              <a:rPr lang="en-US" dirty="0"/>
              <a:t>The data can be then stored as a spreadsheet or with the same file type or anything you want really (Examples)</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3801278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 scraping is a great tool that powers up your efficiency:</a:t>
            </a:r>
          </a:p>
          <a:p>
            <a:pPr marL="171450" indent="-171450">
              <a:buFontTx/>
              <a:buChar char="-"/>
            </a:pPr>
            <a:r>
              <a:rPr lang="en-US" dirty="0"/>
              <a:t>Instead of looking for each value on a page it can look for each type of value</a:t>
            </a:r>
          </a:p>
          <a:p>
            <a:pPr marL="171450" indent="-171450">
              <a:buFontTx/>
              <a:buChar char="-"/>
            </a:pPr>
            <a:r>
              <a:rPr lang="en-US" dirty="0"/>
              <a:t>It is automatic which increases the speed of extraction</a:t>
            </a:r>
          </a:p>
          <a:p>
            <a:pPr marL="171450" indent="-171450">
              <a:buFontTx/>
              <a:buChar char="-"/>
            </a:pPr>
            <a:r>
              <a:rPr lang="en-US" dirty="0"/>
              <a:t>Representation of data will be come easier to comprehend</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1649188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 scraping is publicly used: </a:t>
            </a:r>
          </a:p>
          <a:p>
            <a:pPr marL="171450" indent="-171450">
              <a:buFontTx/>
              <a:buChar char="-"/>
            </a:pPr>
            <a:r>
              <a:rPr lang="en-US" dirty="0"/>
              <a:t>Search engines are using scraping to understand if something you are looking for is present in a webpage</a:t>
            </a:r>
          </a:p>
          <a:p>
            <a:pPr marL="171450" indent="-171450">
              <a:buFontTx/>
              <a:buChar char="-"/>
            </a:pPr>
            <a:r>
              <a:rPr lang="en-US" dirty="0"/>
              <a:t>Budgeting apps scrape data from your bank and then presents it in a more comprehensive form for you to budget</a:t>
            </a:r>
          </a:p>
          <a:p>
            <a:pPr marL="171450" indent="-171450">
              <a:buFontTx/>
              <a:buChar char="-"/>
            </a:pPr>
            <a:r>
              <a:rPr lang="en-US" dirty="0"/>
              <a:t>Journalists use scraping to make online investigations and making reports to later easier to understand </a:t>
            </a:r>
          </a:p>
          <a:p>
            <a:pPr marL="0" indent="0">
              <a:buFontTx/>
              <a:buNone/>
            </a:pPr>
            <a:r>
              <a:rPr lang="en-US" dirty="0"/>
              <a:t>Law and Web Scraping:</a:t>
            </a:r>
          </a:p>
          <a:p>
            <a:pPr marL="171450" indent="-171450">
              <a:buFontTx/>
              <a:buChar char="-"/>
            </a:pPr>
            <a:r>
              <a:rPr lang="en-US" dirty="0"/>
              <a:t>Web scraping as a tool is not hacking, since the webpage is in public domain everyone has authorization</a:t>
            </a:r>
          </a:p>
          <a:p>
            <a:pPr marL="171450" indent="-171450">
              <a:buFontTx/>
              <a:buChar char="-"/>
            </a:pPr>
            <a:r>
              <a:rPr lang="en-US" dirty="0"/>
              <a:t>However web scraping can touch other parts of the law depending on how a person is doing it.</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743254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if it is not considered illegal, there are still things to consider before web scraping:</a:t>
            </a:r>
          </a:p>
          <a:p>
            <a:pPr marL="171450" indent="-171450">
              <a:buFontTx/>
              <a:buChar char="-"/>
            </a:pPr>
            <a:r>
              <a:rPr lang="en-US" dirty="0"/>
              <a:t>Content that is copyrighted or belongs to an intellectual property can not be commercially used</a:t>
            </a:r>
          </a:p>
          <a:p>
            <a:pPr marL="171450" indent="-171450">
              <a:buFontTx/>
              <a:buChar char="-"/>
            </a:pPr>
            <a:r>
              <a:rPr lang="en-US" dirty="0"/>
              <a:t>The term of use on a web page may prevent the ability to web scrape such page</a:t>
            </a:r>
          </a:p>
          <a:p>
            <a:pPr marL="171450" indent="-171450">
              <a:buFontTx/>
              <a:buChar char="-"/>
            </a:pPr>
            <a:r>
              <a:rPr lang="en-US" dirty="0"/>
              <a:t>Any web page that requires a sign in credentials is not supposed to be scraped under CFAA</a:t>
            </a:r>
          </a:p>
          <a:p>
            <a:pPr marL="171450" indent="-171450">
              <a:buFontTx/>
              <a:buChar char="-"/>
            </a:pPr>
            <a:r>
              <a:rPr lang="en-US" dirty="0"/>
              <a:t>In addition, the web page might have a </a:t>
            </a:r>
            <a:r>
              <a:rPr lang="en-US" dirty="0" err="1"/>
              <a:t>robots.txt</a:t>
            </a:r>
            <a:r>
              <a:rPr lang="en-US" dirty="0"/>
              <a:t> that may disallow certain parts of a web page to be accessed therefore scraped.</a:t>
            </a:r>
          </a:p>
          <a:p>
            <a:pPr marL="171450" indent="-171450">
              <a:buFontTx/>
              <a:buChar char="-"/>
            </a:pPr>
            <a:endParaRPr lang="en-US" dirty="0"/>
          </a:p>
          <a:p>
            <a:r>
              <a:rPr lang="en-US" dirty="0"/>
              <a:t>From removed Questions slide:</a:t>
            </a:r>
            <a:br>
              <a:rPr lang="en-US" dirty="0"/>
            </a:br>
            <a:r>
              <a:rPr lang="en-US" dirty="0"/>
              <a:t>All in all web scraping is a powerful tool to extract data but one should now how and when it is ok to do it.</a:t>
            </a:r>
          </a:p>
          <a:p>
            <a:r>
              <a:rPr lang="en-US" dirty="0"/>
              <a:t>Are there any questions?</a:t>
            </a:r>
          </a:p>
          <a:p>
            <a:pPr marL="0" indent="0">
              <a:buFontTx/>
              <a:buNone/>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2531801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Vinyl, cassette: analog</a:t>
            </a:r>
          </a:p>
          <a:p>
            <a:r>
              <a:rPr lang="en-US" dirty="0"/>
              <a:t>CDs: remember 1982, that’s important on the next slide</a:t>
            </a:r>
          </a:p>
          <a:p>
            <a:r>
              <a:rPr lang="en-US" dirty="0"/>
              <a:t>Spotify: mentioned because it is the primary music subscription service</a:t>
            </a: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21151934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specific graphic is paired down to the most significant forms of music formats</a:t>
            </a:r>
          </a:p>
          <a:p>
            <a:r>
              <a:rPr lang="en-US" dirty="0"/>
              <a:t>CDs started in 1982, they’re orange</a:t>
            </a:r>
          </a:p>
          <a:p>
            <a:r>
              <a:rPr lang="en-US" dirty="0"/>
              <a:t>	digital had a large positive effect on the music industry</a:t>
            </a:r>
          </a:p>
          <a:p>
            <a:r>
              <a:rPr lang="en-US" dirty="0"/>
              <a:t>Downward trend of sales attributed to pirating from MP3s (after 1993, 2001 (iTunes))</a:t>
            </a:r>
          </a:p>
          <a:p>
            <a:r>
              <a:rPr lang="en-US" dirty="0"/>
              <a:t>	digital had a large negative effect on the music industry</a:t>
            </a:r>
          </a:p>
          <a:p>
            <a:r>
              <a:rPr lang="en-US" dirty="0"/>
              <a:t>Streaming starts before Spotify, but look at the market share</a:t>
            </a:r>
          </a:p>
          <a:p>
            <a:r>
              <a:rPr lang="en-US" dirty="0"/>
              <a:t>	positive effect again</a:t>
            </a:r>
          </a:p>
          <a:p>
            <a:r>
              <a:rPr lang="en-US" dirty="0"/>
              <a:t>Notice that vinyl makes a comeback starting around 2008, in 2019 it was ~0.5 billion dollar market, that’s neat</a:t>
            </a: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28800120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Streaming has a promotional effect on artists, people will stream their music and be encouraged to find more of their music and/or buy it</a:t>
            </a:r>
          </a:p>
          <a:p>
            <a:r>
              <a:rPr lang="en-US" dirty="0"/>
              <a:t>Diverse taste -&gt; more room for the little guy</a:t>
            </a:r>
          </a:p>
          <a:p>
            <a:r>
              <a:rPr lang="en-US" dirty="0"/>
              <a:t>Consumer pro -&gt; cheaper than buying every song/album</a:t>
            </a:r>
          </a:p>
          <a:p>
            <a:r>
              <a:rPr lang="en-US" dirty="0"/>
              <a:t>Personalization -&gt; algorithms curate music tailored to our tasted (vs radio)</a:t>
            </a:r>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34240993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Shift from albums to songs -&gt; neutral because there are positives and negatives</a:t>
            </a:r>
          </a:p>
          <a:p>
            <a:r>
              <a:rPr lang="en-US" dirty="0"/>
              <a:t>Playlist model -&gt; not a good or bad thing, just a very different thing</a:t>
            </a:r>
          </a:p>
          <a:p>
            <a:r>
              <a:rPr lang="en-US" dirty="0"/>
              <a:t>	instead of albums, focus is on playlists</a:t>
            </a:r>
          </a:p>
          <a:p>
            <a:r>
              <a:rPr lang="en-US" dirty="0"/>
              <a:t>	</a:t>
            </a:r>
            <a:r>
              <a:rPr lang="en-US" dirty="0" err="1"/>
              <a:t>spotify</a:t>
            </a:r>
            <a:r>
              <a:rPr lang="en-US" dirty="0"/>
              <a:t> at different times makes a listener put an album into a playlist to download it</a:t>
            </a:r>
          </a:p>
          <a:p>
            <a:r>
              <a:rPr lang="en-US" dirty="0"/>
              <a:t>	playlist curation is comparable to CD/album curation</a:t>
            </a:r>
          </a:p>
          <a:p>
            <a:r>
              <a:rPr lang="en-US" dirty="0"/>
              <a:t>		show off playlist collection instead of CD collection</a:t>
            </a:r>
          </a:p>
          <a:p>
            <a:r>
              <a:rPr lang="en-US" dirty="0"/>
              <a:t>Spotify/iTunes charts are now factored into radio charts, but also it acts as the new Top 40 or w/e</a:t>
            </a:r>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472370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Biggest complaint of streaming services: not well-</a:t>
            </a:r>
            <a:r>
              <a:rPr lang="en-US" dirty="0" err="1"/>
              <a:t>comepensated</a:t>
            </a:r>
            <a:endParaRPr lang="en-US" dirty="0"/>
          </a:p>
          <a:p>
            <a:r>
              <a:rPr lang="en-US" dirty="0"/>
              <a:t>Example: Wake Me Up by </a:t>
            </a:r>
            <a:r>
              <a:rPr lang="en-US" dirty="0" err="1"/>
              <a:t>Aviciii</a:t>
            </a:r>
            <a:r>
              <a:rPr lang="en-US" dirty="0"/>
              <a:t> featuring Aloe </a:t>
            </a:r>
            <a:r>
              <a:rPr lang="en-US" dirty="0" err="1"/>
              <a:t>Blacc</a:t>
            </a:r>
            <a:endParaRPr lang="en-US" dirty="0"/>
          </a:p>
          <a:p>
            <a:r>
              <a:rPr lang="en-US" dirty="0"/>
              <a:t>	singer, writer on the track</a:t>
            </a:r>
          </a:p>
          <a:p>
            <a:r>
              <a:rPr lang="en-US" dirty="0"/>
              <a:t>	Pandora: 168 million streams was worth less than $4,000</a:t>
            </a:r>
          </a:p>
          <a:p>
            <a:r>
              <a:rPr lang="en-US" dirty="0"/>
              <a:t>Example: does everyone remember how Taylor Swift pulled all of her music off of Spotify</a:t>
            </a:r>
          </a:p>
          <a:p>
            <a:r>
              <a:rPr lang="en-US" dirty="0"/>
              <a:t>	she felt artists weren’t paid enough</a:t>
            </a:r>
          </a:p>
          <a:p>
            <a:r>
              <a:rPr lang="en-US" dirty="0"/>
              <a:t>Ease of pirating</a:t>
            </a:r>
          </a:p>
          <a:p>
            <a:r>
              <a:rPr lang="en-US" dirty="0"/>
              <a:t>	as discussed in the textbook, digital is easy to pirate</a:t>
            </a:r>
          </a:p>
          <a:p>
            <a:r>
              <a:rPr lang="en-US" dirty="0"/>
              <a:t>Loss of revenue</a:t>
            </a:r>
          </a:p>
          <a:p>
            <a:r>
              <a:rPr lang="en-US" dirty="0"/>
              <a:t>	this is very similar to pirating, but how many of us have watched not official </a:t>
            </a:r>
            <a:r>
              <a:rPr lang="en-US" dirty="0" err="1"/>
              <a:t>youtube</a:t>
            </a:r>
            <a:r>
              <a:rPr lang="en-US" dirty="0"/>
              <a:t> lyric videos for songs? Those are streams not going to the publisher/copyright holder so they lose money</a:t>
            </a:r>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81738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a:buFont typeface="Arial" panose="020B0604020202020204" pitchFamily="34" charset="0"/>
              <a:buChar char="•"/>
            </a:pPr>
            <a:r>
              <a:rPr lang="en-US" dirty="0"/>
              <a:t>Define terms</a:t>
            </a:r>
          </a:p>
          <a:p>
            <a:pPr marL="171450" indent="-171450">
              <a:buFont typeface="Arial" panose="020B0604020202020204" pitchFamily="34" charset="0"/>
              <a:buChar char="•"/>
            </a:pPr>
            <a:r>
              <a:rPr lang="en-US" dirty="0"/>
              <a:t>Read paper aloud to proof</a:t>
            </a:r>
          </a:p>
          <a:p>
            <a:pPr marL="171450" indent="-171450">
              <a:buFont typeface="Arial" panose="020B0604020202020204" pitchFamily="34" charset="0"/>
              <a:buChar char="•"/>
            </a:pPr>
            <a:r>
              <a:rPr lang="en-US" dirty="0"/>
              <a:t>Read directions, many time lines missing</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eaLnBrk="1" hangingPunct="1">
              <a:buFont typeface="Arial"/>
              <a:buChar char="•"/>
            </a:pPr>
            <a:r>
              <a:rPr lang="en-US" dirty="0"/>
              <a:t>State a strong, clear conclusion</a:t>
            </a:r>
          </a:p>
          <a:p>
            <a:pPr marL="628628" lvl="1" indent="-171450" eaLnBrk="1" hangingPunct="1">
              <a:buFont typeface="Arial"/>
              <a:buChar char="•"/>
            </a:pPr>
            <a:r>
              <a:rPr lang="en-US" dirty="0"/>
              <a:t>First statement preferred</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Provide Counter Point and Response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Hyperbole is the best thing ever!</a:t>
            </a:r>
          </a:p>
          <a:p>
            <a:pPr marL="628628" marR="0" lvl="1" indent="-171450" algn="l" defTabSz="457178" rtl="0" eaLnBrk="1" fontAlgn="auto" latinLnBrk="0" hangingPunct="1">
              <a:lnSpc>
                <a:spcPct val="100000"/>
              </a:lnSpc>
              <a:spcBef>
                <a:spcPts val="0"/>
              </a:spcBef>
              <a:spcAft>
                <a:spcPts val="0"/>
              </a:spcAft>
              <a:buClrTx/>
              <a:buSzTx/>
              <a:buFont typeface="Arial"/>
              <a:buChar char="•"/>
              <a:tabLst/>
              <a:defRPr/>
            </a:pPr>
            <a:r>
              <a:rPr lang="en-US" dirty="0"/>
              <a:t>but not in these papers</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No strawman fallacy in counter point</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Text book is not a primary source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Use template, saves time (and -1 point)</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Cite as suggested [1]</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7797701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Media has a large effect on music</a:t>
            </a:r>
          </a:p>
          <a:p>
            <a:r>
              <a:rPr lang="en-US" dirty="0"/>
              <a:t>	YouTube Music -&gt; what’s trending can make things have a larger audience</a:t>
            </a:r>
          </a:p>
          <a:p>
            <a:r>
              <a:rPr lang="en-US" dirty="0"/>
              <a:t>	trending music videos get promoted, get more viewers, get trending higher, </a:t>
            </a:r>
            <a:r>
              <a:rPr lang="en-US" dirty="0" err="1"/>
              <a:t>etc</a:t>
            </a:r>
            <a:endParaRPr lang="en-US" dirty="0"/>
          </a:p>
          <a:p>
            <a:r>
              <a:rPr lang="en-US" dirty="0" err="1"/>
              <a:t>TikTok</a:t>
            </a:r>
            <a:r>
              <a:rPr lang="en-US" dirty="0"/>
              <a:t> especially</a:t>
            </a:r>
          </a:p>
          <a:p>
            <a:r>
              <a:rPr lang="en-US" dirty="0"/>
              <a:t>	if you’re not aware, people make videos which can contain “audios” or 60s or less audio files that they can talk over/</a:t>
            </a:r>
            <a:r>
              <a:rPr lang="en-US" dirty="0" err="1"/>
              <a:t>lipsync</a:t>
            </a:r>
            <a:r>
              <a:rPr lang="en-US" dirty="0"/>
              <a:t> to</a:t>
            </a:r>
          </a:p>
          <a:p>
            <a:r>
              <a:rPr lang="en-US" dirty="0"/>
              <a:t>	audios can trend and make videos more popular</a:t>
            </a:r>
          </a:p>
          <a:p>
            <a:r>
              <a:rPr lang="en-US" dirty="0"/>
              <a:t>	songs that are popular “audios” on </a:t>
            </a:r>
            <a:r>
              <a:rPr lang="en-US" dirty="0" err="1"/>
              <a:t>tiktok</a:t>
            </a:r>
            <a:r>
              <a:rPr lang="en-US" dirty="0"/>
              <a:t> can get very popular</a:t>
            </a:r>
          </a:p>
          <a:p>
            <a:r>
              <a:rPr lang="en-US" dirty="0"/>
              <a:t>	Dreams by Fleetwood Mac hit the charts recently because a </a:t>
            </a:r>
            <a:r>
              <a:rPr lang="en-US" dirty="0" err="1"/>
              <a:t>TikTok</a:t>
            </a:r>
            <a:r>
              <a:rPr lang="en-US" dirty="0"/>
              <a:t> went viral</a:t>
            </a:r>
          </a:p>
          <a:p>
            <a:r>
              <a:rPr lang="en-US" dirty="0"/>
              <a:t>	My favorite example is Mother </a:t>
            </a:r>
            <a:r>
              <a:rPr lang="en-US" dirty="0" err="1"/>
              <a:t>Mother</a:t>
            </a:r>
            <a:r>
              <a:rPr lang="en-US" dirty="0"/>
              <a:t>, an indie band I like. Their songs became popular in videos with certain communities on the app, such as the LGBTQ+ community and as a result of the videos, their music from the early 2000s has received millions of streams</a:t>
            </a:r>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2021966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Introduction</a:t>
            </a:r>
          </a:p>
          <a:p>
            <a:pPr marL="628650" lvl="1" indent="-171450">
              <a:buFont typeface="Arial" panose="020B0604020202020204" pitchFamily="34" charset="0"/>
              <a:buChar char="•"/>
            </a:pPr>
            <a:r>
              <a:rPr lang="en-US" dirty="0"/>
              <a:t>Hi everyone, I’m Eri and I will be answering this question, “Can AI be an Inventor?” in this presentation.</a:t>
            </a:r>
          </a:p>
        </p:txBody>
      </p:sp>
      <p:sp>
        <p:nvSpPr>
          <p:cNvPr id="4" name="Slide Number Placeholder 3"/>
          <p:cNvSpPr>
            <a:spLocks noGrp="1"/>
          </p:cNvSpPr>
          <p:nvPr>
            <p:ph type="sldNum" sz="quarter" idx="5"/>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2856194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kern="1200" dirty="0">
                <a:solidFill>
                  <a:schemeClr val="tx1"/>
                </a:solidFill>
                <a:effectLst/>
                <a:latin typeface="+mn-lt"/>
                <a:ea typeface="+mn-ea"/>
                <a:cs typeface="+mn-cs"/>
              </a:rPr>
              <a:t>As you may have read in the textbook, a patent is a way the government provides an inventor with an exclusive right to intellectual property. </a:t>
            </a:r>
          </a:p>
          <a:p>
            <a:r>
              <a:rPr lang="en-US" sz="1200" b="0" i="0" u="none" kern="1200" dirty="0">
                <a:solidFill>
                  <a:schemeClr val="tx1"/>
                </a:solidFill>
                <a:effectLst/>
                <a:latin typeface="+mn-lt"/>
                <a:ea typeface="+mn-ea"/>
                <a:cs typeface="+mn-cs"/>
              </a:rPr>
              <a:t>It promotes the progress of science and useful arts, by granting the inventors the exclusive right to their inventions. </a:t>
            </a:r>
          </a:p>
          <a:p>
            <a:r>
              <a:rPr lang="en-US" sz="1200" b="0" i="0" u="none" kern="1200" dirty="0">
                <a:solidFill>
                  <a:schemeClr val="tx1"/>
                </a:solidFill>
                <a:effectLst/>
                <a:latin typeface="+mn-lt"/>
                <a:ea typeface="+mn-ea"/>
                <a:cs typeface="+mn-cs"/>
              </a:rPr>
              <a:t>Inventorship is an important concept in patent law. Inventors are those who contribute to the ingenuity that is necessary to create an invention. It has been considered that the terms "inventors" refer to human beings. </a:t>
            </a:r>
          </a:p>
          <a:p>
            <a:r>
              <a:rPr lang="en-US" sz="1200" b="0" i="0" u="none" kern="1200" dirty="0">
                <a:solidFill>
                  <a:schemeClr val="tx1"/>
                </a:solidFill>
                <a:effectLst/>
                <a:latin typeface="+mn-lt"/>
                <a:ea typeface="+mn-ea"/>
                <a:cs typeface="+mn-cs"/>
              </a:rPr>
              <a:t>The Patent Act repeatedly refers to persons as inventors, and courts also have taken a similar approach, holding that only a natural person can be an inventor. </a:t>
            </a:r>
          </a:p>
          <a:p>
            <a:r>
              <a:rPr lang="en-US" sz="1200" b="0" i="0" u="none" kern="1200" dirty="0">
                <a:solidFill>
                  <a:schemeClr val="tx1"/>
                </a:solidFill>
                <a:effectLst/>
                <a:latin typeface="+mn-lt"/>
                <a:ea typeface="+mn-ea"/>
                <a:cs typeface="+mn-cs"/>
              </a:rPr>
              <a:t>And recently, a question has raised about whether intellectual property protection extends to technologies invented by AI.</a:t>
            </a:r>
          </a:p>
          <a:p>
            <a:endParaRPr lang="en-US" sz="1200" b="0" i="0" u="none" kern="1200" dirty="0">
              <a:solidFill>
                <a:schemeClr val="tx1"/>
              </a:solidFill>
              <a:effectLst/>
              <a:latin typeface="+mn-lt"/>
              <a:ea typeface="+mn-ea"/>
              <a:cs typeface="+mn-cs"/>
            </a:endParaRPr>
          </a:p>
          <a:p>
            <a:r>
              <a:rPr lang="en-US" sz="1200" b="0" i="0" u="none" kern="1200" dirty="0">
                <a:solidFill>
                  <a:schemeClr val="tx1"/>
                </a:solidFill>
                <a:effectLst/>
                <a:latin typeface="+mn-lt"/>
                <a:ea typeface="+mn-ea"/>
                <a:cs typeface="+mn-cs"/>
              </a:rPr>
              <a:t> </a:t>
            </a:r>
            <a:endParaRPr lang="en-US" b="0" i="0" u="none" dirty="0"/>
          </a:p>
        </p:txBody>
      </p:sp>
      <p:sp>
        <p:nvSpPr>
          <p:cNvPr id="4" name="Slide Number Placeholder 3"/>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6543168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kern="1200" dirty="0">
                <a:solidFill>
                  <a:schemeClr val="tx1"/>
                </a:solidFill>
                <a:effectLst/>
                <a:latin typeface="+mn-lt"/>
                <a:ea typeface="+mn-ea"/>
                <a:cs typeface="+mn-cs"/>
              </a:rPr>
              <a:t>So, who is considered an inventor?</a:t>
            </a:r>
          </a:p>
          <a:p>
            <a:endParaRPr lang="en-US" sz="1200" b="0" i="0" u="none" kern="1200" dirty="0">
              <a:solidFill>
                <a:schemeClr val="tx1"/>
              </a:solidFill>
              <a:effectLst/>
              <a:latin typeface="+mn-lt"/>
              <a:ea typeface="+mn-ea"/>
              <a:cs typeface="+mn-cs"/>
            </a:endParaRPr>
          </a:p>
          <a:p>
            <a:r>
              <a:rPr lang="en-US" sz="1200" b="0" i="0" u="none" kern="1200" dirty="0">
                <a:solidFill>
                  <a:schemeClr val="tx1"/>
                </a:solidFill>
                <a:effectLst/>
                <a:latin typeface="+mn-lt"/>
                <a:ea typeface="+mn-ea"/>
                <a:cs typeface="+mn-cs"/>
              </a:rPr>
              <a:t>There was a recent case that is directly related to my topic. DABUS, which is an AI system developed by Dr. Thaler, came up with the innovations with the data that was given to it. It contributed to creating lights or food containers that Thaler has no expertise in that instead of listing a human author on the applications, the inventor was listed as DABUS AI in the patent application. </a:t>
            </a:r>
          </a:p>
          <a:p>
            <a:endParaRPr lang="en-US" sz="1200" b="0" i="0" u="none" kern="1200" dirty="0">
              <a:solidFill>
                <a:schemeClr val="tx1"/>
              </a:solidFill>
              <a:effectLst/>
              <a:latin typeface="+mn-lt"/>
              <a:ea typeface="+mn-ea"/>
              <a:cs typeface="+mn-cs"/>
            </a:endParaRPr>
          </a:p>
          <a:p>
            <a:r>
              <a:rPr lang="en-US" sz="1200" b="0" i="0" u="none" kern="1200" dirty="0">
                <a:solidFill>
                  <a:schemeClr val="tx1"/>
                </a:solidFill>
                <a:effectLst/>
                <a:latin typeface="+mn-lt"/>
                <a:ea typeface="+mn-ea"/>
                <a:cs typeface="+mn-cs"/>
              </a:rPr>
              <a:t>There have been several decisions on DABUS as an inventor and I will be reviewing each case to look into whether the AI can be an inventor or not.</a:t>
            </a:r>
          </a:p>
          <a:p>
            <a:br>
              <a:rPr lang="en-US" b="0" u="none" dirty="0">
                <a:solidFill>
                  <a:schemeClr val="tx1"/>
                </a:solidFill>
              </a:rPr>
            </a:br>
            <a:endParaRPr lang="en-US" b="0" u="none" dirty="0">
              <a:solidFill>
                <a:schemeClr val="tx1"/>
              </a:solidFill>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27188734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USPTO ruled that the patent inventors must be human.</a:t>
            </a:r>
          </a:p>
          <a:p>
            <a:pPr marL="0" marR="0" lvl="0" indent="0" algn="l" defTabSz="457200" rtl="0" eaLnBrk="1" fontAlgn="auto" latinLnBrk="0" hangingPunct="1">
              <a:lnSpc>
                <a:spcPct val="100000"/>
              </a:lnSpc>
              <a:spcBef>
                <a:spcPts val="0"/>
              </a:spcBef>
              <a:spcAft>
                <a:spcPts val="0"/>
              </a:spcAft>
              <a:buClrTx/>
              <a:buSzTx/>
              <a:buFontTx/>
              <a:buNone/>
              <a:tabLst/>
              <a:defRPr/>
            </a:pPr>
            <a:br>
              <a:rPr lang="en-US" dirty="0"/>
            </a:br>
            <a:r>
              <a:rPr lang="en-US" sz="1200" b="0" i="0" kern="1200" dirty="0">
                <a:solidFill>
                  <a:schemeClr val="tx1"/>
                </a:solidFill>
                <a:effectLst/>
                <a:latin typeface="+mn-lt"/>
                <a:ea typeface="+mn-ea"/>
                <a:cs typeface="+mn-cs"/>
              </a:rPr>
              <a:t>( more explanation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Read the quote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USPTO regulations and rules limit the inventorship to natural persons that the application was rejected.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37</a:t>
            </a:fld>
            <a:endParaRPr lang="en-US"/>
          </a:p>
        </p:txBody>
      </p:sp>
    </p:spTree>
    <p:extLst>
      <p:ext uri="{BB962C8B-B14F-4D97-AF65-F5344CB8AC3E}">
        <p14:creationId xmlns:p14="http://schemas.microsoft.com/office/powerpoint/2010/main" val="32919023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 mentioned before, the U.S. patent law does not permit the machine to be named as the inventor since it does not fall into the category of individuals where the pronouns of himself or herself can be used.</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38</a:t>
            </a:fld>
            <a:endParaRPr lang="en-US"/>
          </a:p>
        </p:txBody>
      </p:sp>
    </p:spTree>
    <p:extLst>
      <p:ext uri="{BB962C8B-B14F-4D97-AF65-F5344CB8AC3E}">
        <p14:creationId xmlns:p14="http://schemas.microsoft.com/office/powerpoint/2010/main" val="40268796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EPO has also stated that the name of the machine does not meet the requirements of having a family name, given name, and full address of the inventor.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more explanation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Read the quote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EPO said that it would be required to create a legal personality for AI systems or machines since the term inventor refers to a natural person only</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In addition, it mentioned how this matter I internationally applicable standard since no national law recognized the AI as an inventor.</a:t>
            </a:r>
            <a:br>
              <a:rPr lang="en-US" dirty="0"/>
            </a:b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39</a:t>
            </a:fld>
            <a:endParaRPr lang="en-US"/>
          </a:p>
        </p:txBody>
      </p:sp>
    </p:spTree>
    <p:extLst>
      <p:ext uri="{BB962C8B-B14F-4D97-AF65-F5344CB8AC3E}">
        <p14:creationId xmlns:p14="http://schemas.microsoft.com/office/powerpoint/2010/main" val="461178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UKIPO, it accepted that the DABUS created the invention, which differed from what USPTO ruled, but noted that the application must be withdrawn because it is not a person that it cannot be considered an inventor.</a:t>
            </a:r>
          </a:p>
          <a:p>
            <a:r>
              <a:rPr lang="en-US" sz="1200" b="0" i="0" kern="1200" dirty="0">
                <a:solidFill>
                  <a:schemeClr val="tx1"/>
                </a:solidFill>
                <a:effectLst/>
                <a:latin typeface="+mn-lt"/>
                <a:ea typeface="+mn-ea"/>
                <a:cs typeface="+mn-cs"/>
              </a:rPr>
              <a:t>However, it mentioned how AI inventions are likely to be more prevalent that it is worth debating this issue.</a:t>
            </a:r>
          </a:p>
          <a:p>
            <a:br>
              <a:rPr lang="en-US" dirty="0"/>
            </a:b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40</a:t>
            </a:fld>
            <a:endParaRPr lang="en-US"/>
          </a:p>
        </p:txBody>
      </p:sp>
    </p:spTree>
    <p:extLst>
      <p:ext uri="{BB962C8B-B14F-4D97-AF65-F5344CB8AC3E}">
        <p14:creationId xmlns:p14="http://schemas.microsoft.com/office/powerpoint/2010/main" val="2277783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What do you think? Should AI own the patent?</a:t>
            </a:r>
          </a:p>
          <a:p>
            <a:r>
              <a:rPr lang="en-US" sz="1200" b="0" i="0" kern="1200" dirty="0">
                <a:solidFill>
                  <a:schemeClr val="tx1"/>
                </a:solidFill>
                <a:effectLst/>
                <a:latin typeface="+mn-lt"/>
                <a:ea typeface="+mn-ea"/>
                <a:cs typeface="+mn-cs"/>
              </a:rPr>
              <a:t>In previous cases that we covered, nobody is arguing that the AI should own the patent as DABUS was considered an inventor not an owner.</a:t>
            </a:r>
          </a:p>
          <a:p>
            <a:r>
              <a:rPr lang="en-US" sz="1200" b="0" i="0" kern="1200" dirty="0">
                <a:solidFill>
                  <a:schemeClr val="tx1"/>
                </a:solidFill>
                <a:effectLst/>
                <a:latin typeface="+mn-lt"/>
                <a:ea typeface="+mn-ea"/>
                <a:cs typeface="+mn-cs"/>
              </a:rPr>
              <a:t>Also, DABUS being patented does not mean that it can be an inventor in other patent application. It is like allowing the camera to hold a copyright by granting the patent for a camera.</a:t>
            </a:r>
          </a:p>
          <a:p>
            <a:pPr fontAlgn="base"/>
            <a:r>
              <a:rPr lang="en-US" sz="1200" b="0" i="0" kern="1200" dirty="0">
                <a:solidFill>
                  <a:schemeClr val="tx1"/>
                </a:solidFill>
                <a:effectLst/>
                <a:latin typeface="+mn-lt"/>
                <a:ea typeface="+mn-ea"/>
                <a:cs typeface="+mn-cs"/>
              </a:rPr>
              <a:t>And if AI were inventors, they would have to enter into contracts and authorize licenses and file lawsuits, which currently they are incapable of.</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But if humans cannot be listed as inventors because they were not directly involved, and the AI cannot be listed as an inventor either due to its not human being, then the invention may not be patentable at all. </a:t>
            </a:r>
          </a:p>
          <a:p>
            <a:pPr fontAlgn="base"/>
            <a:r>
              <a:rPr lang="en-US" sz="1200" b="0" i="0" kern="1200" dirty="0">
                <a:solidFill>
                  <a:schemeClr val="tx1"/>
                </a:solidFill>
                <a:effectLst/>
                <a:latin typeface="+mn-lt"/>
                <a:ea typeface="+mn-ea"/>
                <a:cs typeface="+mn-cs"/>
              </a:rPr>
              <a:t>This could be problematic that it could prevent companies from investing money in AI technologies. Although there may not be much social good to be gained by giving patent rights to the AI, it is worth considering whether the intellectual property law to acknowledge its contribution at least.</a:t>
            </a:r>
          </a:p>
          <a:p>
            <a:br>
              <a:rPr lang="en-US" dirty="0"/>
            </a:b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41</a:t>
            </a:fld>
            <a:endParaRPr lang="en-US"/>
          </a:p>
        </p:txBody>
      </p:sp>
    </p:spTree>
    <p:extLst>
      <p:ext uri="{BB962C8B-B14F-4D97-AF65-F5344CB8AC3E}">
        <p14:creationId xmlns:p14="http://schemas.microsoft.com/office/powerpoint/2010/main" val="6758023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42</a:t>
            </a:fld>
            <a:endParaRPr lang="en-US"/>
          </a:p>
        </p:txBody>
      </p:sp>
    </p:spTree>
    <p:extLst>
      <p:ext uri="{BB962C8B-B14F-4D97-AF65-F5344CB8AC3E}">
        <p14:creationId xmlns:p14="http://schemas.microsoft.com/office/powerpoint/2010/main" val="3506054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Comments, observations, questions on IP Chapter?</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43</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Used to denote a product or service.</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Apply in specific areas of commerce. Only applies in specified area of business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Indefinite term as long as in use and protected against becoming a common noun or verb.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a:latin typeface="Arial" pitchFamily="-109" charset="0"/>
                <a:ea typeface="ＭＳ Ｐゴシック" pitchFamily="-109" charset="-128"/>
                <a:cs typeface="ＭＳ Ｐゴシック" pitchFamily="-109" charset="-128"/>
              </a:rPr>
              <a:t> litigation before a federal court (there are other benefits too, but what are they?)</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Mickey Mouse, Tarzan.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Term: Lifetime of author plus 70 years., 95 years for companies.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restrictions: Admission charge, Re-transmission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 Read, view, play, etc., Copy for personal use., Time-shift,</a:t>
            </a:r>
            <a:r>
              <a:rPr lang="en-US" baseline="0" dirty="0">
                <a:latin typeface="Arial" pitchFamily="-109" charset="0"/>
                <a:ea typeface="ＭＳ Ｐゴシック" pitchFamily="-109" charset="-128"/>
                <a:cs typeface="ＭＳ Ｐゴシック" pitchFamily="-109" charset="-128"/>
              </a:rPr>
              <a:t> Space-shift</a:t>
            </a:r>
            <a:endParaRPr lang="en-US" dirty="0">
              <a:latin typeface="Arial" pitchFamily="-109" charset="0"/>
              <a:ea typeface="ＭＳ Ｐゴシック" pitchFamily="-109" charset="-128"/>
              <a:cs typeface="ＭＳ Ｐゴシック" pitchFamily="-109" charset="-128"/>
            </a:endParaRP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What about video rentals?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 mechanism, process, or composition of matter.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Must be: Novel. Useful. Non-obvious. Described clearly. Must do what it says.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Usual term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Utility and plant patents: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Design patents last 14 years. (ornamental design of functional item)</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Provisional patent gives 1 year, before</a:t>
            </a:r>
            <a:r>
              <a:rPr lang="en-US" baseline="0" dirty="0">
                <a:latin typeface="Arial" pitchFamily="-109" charset="0"/>
                <a:ea typeface="ＭＳ Ｐゴシック" pitchFamily="-109" charset="-128"/>
                <a:cs typeface="ＭＳ Ｐゴシック" pitchFamily="-109" charset="-128"/>
              </a:rPr>
              <a:t> full patent</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Trade Secret</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You must take steps.</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Enforceable by: Contracts, Laws against industrial espionage.</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Used to denote a product or service.</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Apply in specific areas of commerce. Only applies in specified area of business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Indefinite term as long as in use and protected against becoming a common noun or verb.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a:latin typeface="Arial" pitchFamily="-109" charset="0"/>
                <a:ea typeface="ＭＳ Ｐゴシック" pitchFamily="-109" charset="-128"/>
                <a:cs typeface="ＭＳ Ｐゴシック" pitchFamily="-109" charset="-128"/>
              </a:rPr>
              <a:t> litigation before a federal court (there are other benefits too, but what are they?)</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0486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Used to denote a product or service.</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Apply in specific areas of commerce. Only applies in specified area of business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Indefinite term as long as in use and protected against becoming a common noun or verb.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a:latin typeface="Arial" pitchFamily="-109" charset="0"/>
                <a:ea typeface="ＭＳ Ｐゴシック" pitchFamily="-109" charset="-128"/>
                <a:cs typeface="ＭＳ Ｐゴシック" pitchFamily="-109" charset="-128"/>
              </a:rPr>
              <a:t> litigation before a federal court (there are other benefits too, but what are they?)</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465464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Mickey Mouse, Tarzan.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Term: Lifetime of author plus 70 years., 95 years for companies.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restrictions: Admission charge, Re-transmission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 Read, view, play, etc., Copy for personal use., Time-shift,</a:t>
            </a:r>
            <a:r>
              <a:rPr lang="en-US" baseline="0" dirty="0">
                <a:latin typeface="Arial" pitchFamily="-109" charset="0"/>
                <a:ea typeface="ＭＳ Ｐゴシック" pitchFamily="-109" charset="-128"/>
                <a:cs typeface="ＭＳ Ｐゴシック" pitchFamily="-109" charset="-128"/>
              </a:rPr>
              <a:t> Space-shift</a:t>
            </a:r>
            <a:endParaRPr lang="en-US" dirty="0">
              <a:latin typeface="Arial" pitchFamily="-109" charset="0"/>
              <a:ea typeface="ＭＳ Ｐゴシック" pitchFamily="-109" charset="-128"/>
              <a:cs typeface="ＭＳ Ｐゴシック" pitchFamily="-109" charset="-128"/>
            </a:endParaRP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What about video rentals?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64095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2020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zGM8PT1eAv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tk862BbjWx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youtube.com/watch?v=IFe9wiDfb0E&amp;feature=youtu.b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hyperlink" Target="https://www.captaindata.co/blog/11-reasons-why-use-web-scraping" TargetMode="External"/><Relationship Id="rId2" Type="http://schemas.openxmlformats.org/officeDocument/2006/relationships/hyperlink" Target="http://ezproxy.wpi.edu/login?url=https://www-proquest-com.ezpxy-web-p-u01.wpi.edu/docview/2326822684?accountid=29120" TargetMode="External"/><Relationship Id="rId1" Type="http://schemas.openxmlformats.org/officeDocument/2006/relationships/slideLayout" Target="../slideLayouts/slideLayout2.xml"/><Relationship Id="rId4" Type="http://schemas.openxmlformats.org/officeDocument/2006/relationships/hyperlink" Target="https://link.gale.com/apps/doc/A636986506/GPS?u=mlin_c_worpoly&amp;sid=GPS&amp;xid=d055d40b"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flaticon.zendesk.com/hc/en-us/articles/207248209-How-I-must-insert-the-attribution-"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hyperlink" Target="https://flaticon.zendesk.com/hc/en-us/articles/207248209-How-I-must-insert-the-attribution-"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hyperlink" Target="https://flaticon.zendesk.com/hc/en-us/articles/207248209-How-I-must-insert-the-attribution-"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hyperlink" Target="https://flaticon.zendesk.com/hc/en-us/articles/207248209-How-I-must-insert-the-attribution-" TargetMode="External"/><Relationship Id="rId7"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hyperlink" Target="https://flaticon.zendesk.com/hc/en-us/articles/207248209-How-I-must-insert-the-attribution-" TargetMode="Externa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www.ipwatchdog.com/2020/05/04/uspto-shoots-dabus-bid-inventorship/id=121284/"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www.technologyreview.com/2020/01/08/102298/ai-inventor-patent-dabus-intellectual-property-uk-european-patent-office-law/" TargetMode="External"/><Relationship Id="rId4" Type="http://schemas.openxmlformats.org/officeDocument/2006/relationships/hyperlink" Target="http://www.managingip.com/article/b1n8q624s4vyv4/dabus-the-ai-topic-that-patent-lawyers-should-be-monitoring"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5</a:t>
            </a:r>
            <a:br>
              <a:rPr lang="en-US" dirty="0"/>
            </a:br>
            <a:r>
              <a:rPr lang="en-US" dirty="0"/>
              <a:t>Intellectual Property</a:t>
            </a:r>
          </a:p>
        </p:txBody>
      </p:sp>
      <p:sp>
        <p:nvSpPr>
          <p:cNvPr id="4" name="Action Button: Movie 3">
            <a:hlinkClick r:id="rId3" highlightClick="1"/>
            <a:extLst>
              <a:ext uri="{FF2B5EF4-FFF2-40B4-BE49-F238E27FC236}">
                <a16:creationId xmlns:a16="http://schemas.microsoft.com/office/drawing/2014/main" id="{0B5FBC03-FE8D-C546-8C86-ABDAC851671C}"/>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7489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40779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Expression, not ideas. Derivative work, publication, performance</a:t>
            </a:r>
          </a:p>
          <a:p>
            <a:pPr marL="342900" indent="-342900">
              <a:buFont typeface="+mj-lt"/>
              <a:buAutoNum type="alphaUcPeriod"/>
            </a:pPr>
            <a:r>
              <a:rPr lang="en-US" dirty="0"/>
              <a:t>Qualifications required?</a:t>
            </a:r>
          </a:p>
          <a:p>
            <a:pPr lvl="1"/>
            <a:r>
              <a:rPr lang="en-US" dirty="0"/>
              <a:t>Original</a:t>
            </a:r>
          </a:p>
          <a:p>
            <a:pPr marL="342900" indent="-342900">
              <a:buFont typeface="+mj-lt"/>
              <a:buAutoNum type="alphaUcPeriod"/>
            </a:pPr>
            <a:r>
              <a:rPr lang="en-US" dirty="0"/>
              <a:t>How long does protection last?</a:t>
            </a:r>
          </a:p>
          <a:p>
            <a:pPr lvl="1"/>
            <a:r>
              <a:rPr lang="en-US" dirty="0"/>
              <a:t>Author lifetime + 70 years, 95 years for companies</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58599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1589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84046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7326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480240"/>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0221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lnSpcReduction="10000"/>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lvl="1"/>
            <a:r>
              <a:rPr lang="en-US" dirty="0"/>
              <a:t> </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11</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2862982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1589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84046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7326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480240"/>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0221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lnSpcReduction="10000"/>
          </a:bodyPr>
          <a:lstStyle/>
          <a:p>
            <a:pPr marL="342900" indent="-342900">
              <a:buFont typeface="+mj-lt"/>
              <a:buAutoNum type="alphaUcPeriod"/>
            </a:pPr>
            <a:r>
              <a:rPr lang="en-US" dirty="0"/>
              <a:t>What does it protect?</a:t>
            </a:r>
          </a:p>
          <a:p>
            <a:pPr lvl="1"/>
            <a:r>
              <a:rPr lang="en-US" dirty="0"/>
              <a:t>Mechanism, process, composition of matter</a:t>
            </a:r>
          </a:p>
          <a:p>
            <a:pPr marL="342900" indent="-342900">
              <a:buFont typeface="+mj-lt"/>
              <a:buAutoNum type="alphaUcPeriod"/>
            </a:pPr>
            <a:r>
              <a:rPr lang="en-US" dirty="0"/>
              <a:t>Qualifications required?</a:t>
            </a:r>
          </a:p>
          <a:p>
            <a:pPr lvl="1"/>
            <a:r>
              <a:rPr lang="en-US" dirty="0"/>
              <a:t>Novel, useful, non-obvious, described clearly, must function </a:t>
            </a:r>
          </a:p>
          <a:p>
            <a:pPr marL="342900" indent="-342900">
              <a:buFont typeface="+mj-lt"/>
              <a:buAutoNum type="alphaUcPeriod"/>
            </a:pPr>
            <a:r>
              <a:rPr lang="en-US" dirty="0"/>
              <a:t>How long does protection last?</a:t>
            </a:r>
          </a:p>
          <a:p>
            <a:pPr lvl="1"/>
            <a:r>
              <a:rPr lang="en-US" dirty="0"/>
              <a:t>Utility and plant: 20 years</a:t>
            </a:r>
          </a:p>
          <a:p>
            <a:pPr lvl="1"/>
            <a:r>
              <a:rPr lang="en-US" dirty="0"/>
              <a:t>Design: 14 years</a:t>
            </a:r>
          </a:p>
          <a:p>
            <a:pPr lvl="1"/>
            <a:r>
              <a:rPr lang="en-US" dirty="0"/>
              <a:t>Provisional adds 1 year</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12</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2711830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36153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25367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88188"/>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54139"/>
            <a:ext cx="3733800" cy="33904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13</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140663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36153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25367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88188"/>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54139"/>
            <a:ext cx="3733800" cy="33904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Anything</a:t>
            </a:r>
          </a:p>
          <a:p>
            <a:pPr marL="342900" indent="-342900">
              <a:buFont typeface="+mj-lt"/>
              <a:buAutoNum type="alphaUcPeriod"/>
            </a:pPr>
            <a:r>
              <a:rPr lang="en-US" dirty="0"/>
              <a:t>Qualifications required?</a:t>
            </a:r>
          </a:p>
          <a:p>
            <a:pPr lvl="1"/>
            <a:r>
              <a:rPr lang="en-US" dirty="0"/>
              <a:t>Must take steps to keep secret, e.g. Non-Disclosure Agreements, contracts</a:t>
            </a:r>
          </a:p>
          <a:p>
            <a:pPr marL="342900" indent="-342900">
              <a:buFont typeface="+mj-lt"/>
              <a:buAutoNum type="alphaUcPeriod"/>
            </a:pPr>
            <a:r>
              <a:rPr lang="en-US" dirty="0"/>
              <a:t>How long does protection last?</a:t>
            </a:r>
          </a:p>
          <a:p>
            <a:pPr lvl="1"/>
            <a:r>
              <a:rPr lang="en-US" dirty="0"/>
              <a:t>As long as kept secret</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14</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1073318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2422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15</a:t>
            </a:fld>
            <a:endParaRPr lang="en-US"/>
          </a:p>
        </p:txBody>
      </p:sp>
      <p:sp>
        <p:nvSpPr>
          <p:cNvPr id="9" name="Action Button: Movie 8">
            <a:hlinkClick r:id="rId3" highlightClick="1"/>
            <a:extLst>
              <a:ext uri="{FF2B5EF4-FFF2-40B4-BE49-F238E27FC236}">
                <a16:creationId xmlns:a16="http://schemas.microsoft.com/office/drawing/2014/main" id="{1247116C-9265-BD44-8D98-4C697B5514B7}"/>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 name="Action Button: Movie 9">
            <a:hlinkClick r:id="rId4" highlightClick="1"/>
            <a:extLst>
              <a:ext uri="{FF2B5EF4-FFF2-40B4-BE49-F238E27FC236}">
                <a16:creationId xmlns:a16="http://schemas.microsoft.com/office/drawing/2014/main" id="{69417184-E6FF-3C40-931E-C45C8A352C8D}"/>
              </a:ext>
            </a:extLst>
          </p:cNvPr>
          <p:cNvSpPr/>
          <p:nvPr/>
        </p:nvSpPr>
        <p:spPr>
          <a:xfrm>
            <a:off x="4891786" y="4760982"/>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9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1/3 </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72" name="Down Arrow 71"/>
          <p:cNvSpPr/>
          <p:nvPr/>
        </p:nvSpPr>
        <p:spPr bwMode="auto">
          <a:xfrm>
            <a:off x="801108" y="1910980"/>
            <a:ext cx="533400" cy="914400"/>
          </a:xfrm>
          <a:prstGeom prst="down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aphicFrame>
        <p:nvGraphicFramePr>
          <p:cNvPr id="73" name="Table 72"/>
          <p:cNvGraphicFramePr>
            <a:graphicFrameLocks noGrp="1"/>
          </p:cNvGraphicFramePr>
          <p:nvPr>
            <p:extLst>
              <p:ext uri="{D42A27DB-BD31-4B8C-83A1-F6EECF244321}">
                <p14:modId xmlns:p14="http://schemas.microsoft.com/office/powerpoint/2010/main" val="2482732484"/>
              </p:ext>
            </p:extLst>
          </p:nvPr>
        </p:nvGraphicFramePr>
        <p:xfrm>
          <a:off x="160811" y="2822964"/>
          <a:ext cx="1828800" cy="2103120"/>
        </p:xfrm>
        <a:graphic>
          <a:graphicData uri="http://schemas.openxmlformats.org/drawingml/2006/table">
            <a:tbl>
              <a:tblPr firstRow="1" bandRow="1">
                <a:tableStyleId>{073A0DAA-6AF3-43AB-8588-CEC1D06C72B9}</a:tableStyleId>
              </a:tblPr>
              <a:tblGrid>
                <a:gridCol w="1828800">
                  <a:extLst>
                    <a:ext uri="{9D8B030D-6E8A-4147-A177-3AD203B41FA5}">
                      <a16:colId xmlns:a16="http://schemas.microsoft.com/office/drawing/2014/main" val="20000"/>
                    </a:ext>
                  </a:extLst>
                </a:gridCol>
              </a:tblGrid>
              <a:tr h="365760">
                <a:tc>
                  <a:txBody>
                    <a:bodyPr/>
                    <a:lstStyle/>
                    <a:p>
                      <a:r>
                        <a:rPr lang="en-US" dirty="0"/>
                        <a:t>Search Methods</a:t>
                      </a:r>
                    </a:p>
                  </a:txBody>
                  <a:tcPr/>
                </a:tc>
                <a:extLst>
                  <a:ext uri="{0D108BD9-81ED-4DB2-BD59-A6C34878D82A}">
                    <a16:rowId xmlns:a16="http://schemas.microsoft.com/office/drawing/2014/main" val="10000"/>
                  </a:ext>
                </a:extLst>
              </a:tr>
              <a:tr h="365760">
                <a:tc>
                  <a:txBody>
                    <a:bodyPr/>
                    <a:lstStyle/>
                    <a:p>
                      <a:r>
                        <a:rPr lang="en-US" dirty="0"/>
                        <a:t>…</a:t>
                      </a:r>
                    </a:p>
                  </a:txBody>
                  <a:tcPr/>
                </a:tc>
                <a:extLst>
                  <a:ext uri="{0D108BD9-81ED-4DB2-BD59-A6C34878D82A}">
                    <a16:rowId xmlns:a16="http://schemas.microsoft.com/office/drawing/2014/main" val="10001"/>
                  </a:ext>
                </a:extLst>
              </a:tr>
              <a:tr h="365760">
                <a:tc>
                  <a:txBody>
                    <a:bodyPr/>
                    <a:lstStyle/>
                    <a:p>
                      <a:r>
                        <a:rPr lang="en-US" dirty="0"/>
                        <a:t>…</a:t>
                      </a:r>
                    </a:p>
                  </a:txBody>
                  <a:tcPr/>
                </a:tc>
                <a:extLst>
                  <a:ext uri="{0D108BD9-81ED-4DB2-BD59-A6C34878D82A}">
                    <a16:rowId xmlns:a16="http://schemas.microsoft.com/office/drawing/2014/main" val="10002"/>
                  </a:ext>
                </a:extLst>
              </a:tr>
              <a:tr h="365760">
                <a:tc>
                  <a:txBody>
                    <a:bodyPr/>
                    <a:lstStyle/>
                    <a:p>
                      <a:r>
                        <a:rPr lang="en-US" dirty="0"/>
                        <a:t>…</a:t>
                      </a:r>
                    </a:p>
                  </a:txBody>
                  <a:tcPr/>
                </a:tc>
                <a:extLst>
                  <a:ext uri="{0D108BD9-81ED-4DB2-BD59-A6C34878D82A}">
                    <a16:rowId xmlns:a16="http://schemas.microsoft.com/office/drawing/2014/main" val="10003"/>
                  </a:ext>
                </a:extLst>
              </a:tr>
              <a:tr h="365760">
                <a:tc>
                  <a:txBody>
                    <a:bodyPr/>
                    <a:lstStyle/>
                    <a:p>
                      <a:r>
                        <a:rPr lang="en-US" dirty="0"/>
                        <a:t>…</a:t>
                      </a:r>
                    </a:p>
                  </a:txBody>
                  <a:tcPr/>
                </a:tc>
                <a:extLst>
                  <a:ext uri="{0D108BD9-81ED-4DB2-BD59-A6C34878D82A}">
                    <a16:rowId xmlns:a16="http://schemas.microsoft.com/office/drawing/2014/main" val="10004"/>
                  </a:ext>
                </a:extLst>
              </a:tr>
            </a:tbl>
          </a:graphicData>
        </a:graphic>
      </p:graphicFrame>
      <p:sp>
        <p:nvSpPr>
          <p:cNvPr id="74" name="Right Arrow 73"/>
          <p:cNvSpPr/>
          <p:nvPr/>
        </p:nvSpPr>
        <p:spPr bwMode="auto">
          <a:xfrm>
            <a:off x="1989611" y="3604401"/>
            <a:ext cx="107386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Filter</a:t>
            </a:r>
          </a:p>
        </p:txBody>
      </p:sp>
      <p:sp>
        <p:nvSpPr>
          <p:cNvPr id="75" name="Multidocument 74"/>
          <p:cNvSpPr>
            <a:spLocks noChangeAspect="1"/>
          </p:cNvSpPr>
          <p:nvPr/>
        </p:nvSpPr>
        <p:spPr bwMode="auto">
          <a:xfrm>
            <a:off x="3063475" y="3536586"/>
            <a:ext cx="1600200" cy="1600200"/>
          </a:xfrm>
          <a:prstGeom prst="flowChartMultidocumen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Profile 1</a:t>
            </a:r>
          </a:p>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Times New Roman" pitchFamily="76" charset="0"/>
              </a:rPr>
              <a:t>Could Be You</a:t>
            </a:r>
            <a:endParaRPr kumimoji="0" lang="en-US" sz="2400" b="0" i="0" u="none" strike="noStrike" cap="none" normalizeH="0" baseline="0" dirty="0">
              <a:ln>
                <a:noFill/>
              </a:ln>
              <a:solidFill>
                <a:schemeClr val="tx2"/>
              </a:solidFill>
              <a:effectLst/>
              <a:latin typeface="Times New Roman" pitchFamily="76" charset="0"/>
            </a:endParaRPr>
          </a:p>
        </p:txBody>
      </p:sp>
      <p:sp>
        <p:nvSpPr>
          <p:cNvPr id="76" name="Document 75"/>
          <p:cNvSpPr>
            <a:spLocks noChangeAspect="1"/>
          </p:cNvSpPr>
          <p:nvPr/>
        </p:nvSpPr>
        <p:spPr bwMode="auto">
          <a:xfrm>
            <a:off x="4214821" y="1051343"/>
            <a:ext cx="1600200" cy="1600200"/>
          </a:xfrm>
          <a:prstGeom prst="flowChartDocumen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Profile 2</a:t>
            </a:r>
          </a:p>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rgbClr val="000000"/>
                </a:solidFill>
                <a:latin typeface="Times New Roman" pitchFamily="76" charset="0"/>
              </a:rPr>
              <a:t>Is You</a:t>
            </a:r>
            <a:endParaRPr kumimoji="0" lang="en-US" sz="2400" b="0" i="0" u="none" strike="noStrike" cap="none" normalizeH="0" baseline="0" dirty="0">
              <a:ln>
                <a:noFill/>
              </a:ln>
              <a:solidFill>
                <a:srgbClr val="000000"/>
              </a:solidFill>
              <a:effectLst/>
              <a:latin typeface="Times New Roman" pitchFamily="76" charset="0"/>
            </a:endParaRPr>
          </a:p>
        </p:txBody>
      </p:sp>
      <p:sp>
        <p:nvSpPr>
          <p:cNvPr id="77" name="Right Arrow 76"/>
          <p:cNvSpPr/>
          <p:nvPr/>
        </p:nvSpPr>
        <p:spPr bwMode="auto">
          <a:xfrm rot="18968425">
            <a:off x="3677889" y="2538399"/>
            <a:ext cx="107386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Filter</a:t>
            </a:r>
          </a:p>
        </p:txBody>
      </p:sp>
      <p:cxnSp>
        <p:nvCxnSpPr>
          <p:cNvPr id="79" name="Straight Arrow Connector 78"/>
          <p:cNvCxnSpPr>
            <a:stCxn id="75" idx="3"/>
            <a:endCxn id="185" idx="1"/>
          </p:cNvCxnSpPr>
          <p:nvPr/>
        </p:nvCxnSpPr>
        <p:spPr bwMode="auto">
          <a:xfrm flipV="1">
            <a:off x="4663675" y="3081492"/>
            <a:ext cx="750045" cy="1255194"/>
          </a:xfrm>
          <a:prstGeom prst="straightConnector1">
            <a:avLst/>
          </a:prstGeom>
          <a:ln>
            <a:headEnd type="none" w="med" len="med"/>
            <a:tailEnd type="triangle" w="lg" len="lg"/>
          </a:ln>
        </p:spPr>
        <p:style>
          <a:lnRef idx="1">
            <a:schemeClr val="dk1"/>
          </a:lnRef>
          <a:fillRef idx="2">
            <a:schemeClr val="dk1"/>
          </a:fillRef>
          <a:effectRef idx="1">
            <a:schemeClr val="dk1"/>
          </a:effectRef>
          <a:fontRef idx="minor">
            <a:schemeClr val="dk1"/>
          </a:fontRef>
        </p:style>
      </p:cxnSp>
      <p:cxnSp>
        <p:nvCxnSpPr>
          <p:cNvPr id="80" name="Straight Arrow Connector 79"/>
          <p:cNvCxnSpPr>
            <a:stCxn id="76" idx="2"/>
            <a:endCxn id="185" idx="1"/>
          </p:cNvCxnSpPr>
          <p:nvPr/>
        </p:nvCxnSpPr>
        <p:spPr bwMode="auto">
          <a:xfrm>
            <a:off x="5014921" y="2545752"/>
            <a:ext cx="398799" cy="535740"/>
          </a:xfrm>
          <a:prstGeom prst="straightConnector1">
            <a:avLst/>
          </a:prstGeom>
          <a:ln>
            <a:headEnd type="none" w="med" len="med"/>
            <a:tailEnd type="triangle" w="lg" len="lg"/>
          </a:ln>
        </p:spPr>
        <p:style>
          <a:lnRef idx="1">
            <a:schemeClr val="dk1"/>
          </a:lnRef>
          <a:fillRef idx="2">
            <a:schemeClr val="dk1"/>
          </a:fillRef>
          <a:effectRef idx="1">
            <a:schemeClr val="dk1"/>
          </a:effectRef>
          <a:fontRef idx="minor">
            <a:schemeClr val="dk1"/>
          </a:fontRef>
        </p:style>
      </p:cxnSp>
      <p:grpSp>
        <p:nvGrpSpPr>
          <p:cNvPr id="96" name="Group 95"/>
          <p:cNvGrpSpPr/>
          <p:nvPr/>
        </p:nvGrpSpPr>
        <p:grpSpPr>
          <a:xfrm>
            <a:off x="7167034" y="1938492"/>
            <a:ext cx="1752600" cy="2286000"/>
            <a:chOff x="7277100" y="1316181"/>
            <a:chExt cx="1752600" cy="2286000"/>
          </a:xfrm>
        </p:grpSpPr>
        <p:sp>
          <p:nvSpPr>
            <p:cNvPr id="78" name="Folded Corner 77"/>
            <p:cNvSpPr/>
            <p:nvPr/>
          </p:nvSpPr>
          <p:spPr bwMode="auto">
            <a:xfrm>
              <a:off x="7277100" y="1316181"/>
              <a:ext cx="1752600" cy="2286000"/>
            </a:xfrm>
            <a:prstGeom prst="foldedCorner">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1 Page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Paper</a:t>
              </a:r>
            </a:p>
          </p:txBody>
        </p:sp>
        <p:sp>
          <p:nvSpPr>
            <p:cNvPr id="82" name="5-Point Star 81"/>
            <p:cNvSpPr>
              <a:spLocks noChangeAspect="1"/>
            </p:cNvSpPr>
            <p:nvPr/>
          </p:nvSpPr>
          <p:spPr bwMode="auto">
            <a:xfrm>
              <a:off x="8456815" y="1421753"/>
              <a:ext cx="481584" cy="481584"/>
            </a:xfrm>
            <a:prstGeom prst="star5">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990033"/>
                </a:solidFill>
                <a:effectLst/>
                <a:latin typeface="Times New Roman" pitchFamily="76" charset="0"/>
              </a:endParaRPr>
            </a:p>
          </p:txBody>
        </p:sp>
      </p:grpSp>
      <p:grpSp>
        <p:nvGrpSpPr>
          <p:cNvPr id="123" name="Group 122"/>
          <p:cNvGrpSpPr/>
          <p:nvPr/>
        </p:nvGrpSpPr>
        <p:grpSpPr>
          <a:xfrm>
            <a:off x="160811" y="1165643"/>
            <a:ext cx="2065811" cy="685800"/>
            <a:chOff x="1441121" y="1034680"/>
            <a:chExt cx="2065811" cy="685800"/>
          </a:xfrm>
        </p:grpSpPr>
        <p:grpSp>
          <p:nvGrpSpPr>
            <p:cNvPr id="45" name="Group 44"/>
            <p:cNvGrpSpPr/>
            <p:nvPr/>
          </p:nvGrpSpPr>
          <p:grpSpPr>
            <a:xfrm flipH="1">
              <a:off x="1441121" y="1034680"/>
              <a:ext cx="1608611" cy="228600"/>
              <a:chOff x="-45503" y="3429000"/>
              <a:chExt cx="1608611" cy="228600"/>
            </a:xfrm>
          </p:grpSpPr>
          <p:sp>
            <p:nvSpPr>
              <p:cNvPr id="46" name="Smiley Face 45"/>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54" name="Smiley Face 53"/>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6" name="Smiley Face 65"/>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7" name="Smiley Face 66"/>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8" name="Smiley Face 67"/>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9" name="Smiley Face 68"/>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71" name="Smiley Face 70"/>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99" name="Group 98"/>
            <p:cNvGrpSpPr/>
            <p:nvPr/>
          </p:nvGrpSpPr>
          <p:grpSpPr>
            <a:xfrm flipH="1">
              <a:off x="1593521" y="1187080"/>
              <a:ext cx="1608611" cy="228600"/>
              <a:chOff x="-45503" y="3429000"/>
              <a:chExt cx="1608611" cy="228600"/>
            </a:xfrm>
          </p:grpSpPr>
          <p:sp>
            <p:nvSpPr>
              <p:cNvPr id="100" name="Smiley Face 99"/>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1" name="Smiley Face 100"/>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2" name="Smiley Face 101"/>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3" name="Smiley Face 102"/>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4" name="Smiley Face 103"/>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5" name="Smiley Face 104"/>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6" name="Smiley Face 105"/>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107" name="Group 106"/>
            <p:cNvGrpSpPr/>
            <p:nvPr/>
          </p:nvGrpSpPr>
          <p:grpSpPr>
            <a:xfrm flipH="1">
              <a:off x="1745921" y="1339480"/>
              <a:ext cx="1608611" cy="228600"/>
              <a:chOff x="-45503" y="3429000"/>
              <a:chExt cx="1608611" cy="228600"/>
            </a:xfrm>
          </p:grpSpPr>
          <p:sp>
            <p:nvSpPr>
              <p:cNvPr id="108" name="Smiley Face 107"/>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9" name="Smiley Face 108"/>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0" name="Smiley Face 109"/>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1" name="Smiley Face 110"/>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2" name="Smiley Face 111"/>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3" name="Smiley Face 112"/>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4" name="Smiley Face 113"/>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115" name="Group 114"/>
            <p:cNvGrpSpPr/>
            <p:nvPr/>
          </p:nvGrpSpPr>
          <p:grpSpPr>
            <a:xfrm flipH="1">
              <a:off x="1898321" y="1491880"/>
              <a:ext cx="1608611" cy="228600"/>
              <a:chOff x="-45503" y="3429000"/>
              <a:chExt cx="1608611" cy="228600"/>
            </a:xfrm>
          </p:grpSpPr>
          <p:sp>
            <p:nvSpPr>
              <p:cNvPr id="116" name="Smiley Face 115"/>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7" name="Smiley Face 116"/>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8" name="Smiley Face 117"/>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9" name="Smiley Face 118"/>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0" name="Smiley Face 119"/>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1" name="Smiley Face 120"/>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2" name="Smiley Face 121"/>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sp>
        <p:nvSpPr>
          <p:cNvPr id="185" name="Right Arrow 184"/>
          <p:cNvSpPr/>
          <p:nvPr/>
        </p:nvSpPr>
        <p:spPr bwMode="auto">
          <a:xfrm>
            <a:off x="5413720" y="2622952"/>
            <a:ext cx="175331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Inspiration</a:t>
            </a:r>
          </a:p>
        </p:txBody>
      </p:sp>
      <p:sp>
        <p:nvSpPr>
          <p:cNvPr id="5" name="Slide Number Placeholder 4"/>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3245212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2/3 </a:t>
            </a:r>
            <a:br>
              <a:rPr lang="en-US" dirty="0"/>
            </a:br>
            <a:r>
              <a:rPr lang="en-US" dirty="0"/>
              <a:t>Discussion Board</a:t>
            </a:r>
          </a:p>
        </p:txBody>
      </p:sp>
      <p:sp>
        <p:nvSpPr>
          <p:cNvPr id="3" name="Content Placeholder 2"/>
          <p:cNvSpPr>
            <a:spLocks noGrp="1"/>
          </p:cNvSpPr>
          <p:nvPr>
            <p:ph sz="half" idx="1"/>
          </p:nvPr>
        </p:nvSpPr>
        <p:spPr/>
        <p:txBody>
          <a:bodyPr>
            <a:normAutofit/>
          </a:bodyPr>
          <a:lstStyle/>
          <a:p>
            <a:r>
              <a:rPr lang="en-US" dirty="0"/>
              <a:t>Post search techniques</a:t>
            </a:r>
          </a:p>
          <a:p>
            <a:pPr lvl="1"/>
            <a:r>
              <a:rPr lang="en-US" dirty="0"/>
              <a:t>Do not repeat entries.</a:t>
            </a:r>
          </a:p>
          <a:p>
            <a:r>
              <a:rPr lang="en-US" dirty="0"/>
              <a:t>Use techniques listed to produce a profile that could be you.</a:t>
            </a:r>
          </a:p>
          <a:p>
            <a:pPr lvl="1"/>
            <a:r>
              <a:rPr lang="en-US" dirty="0"/>
              <a:t>Not responsible for techniques posted less than 24 hours before due</a:t>
            </a:r>
          </a:p>
          <a:p>
            <a:r>
              <a:rPr lang="en-US" dirty="0"/>
              <a:t>Filter first profile so that the information is for you.</a:t>
            </a:r>
          </a:p>
          <a:p>
            <a:r>
              <a:rPr lang="en-US" dirty="0"/>
              <a:t>Provide as paper appendix</a:t>
            </a:r>
          </a:p>
          <a:p>
            <a:pPr lvl="1"/>
            <a:r>
              <a:rPr lang="en-US" dirty="0"/>
              <a:t>Summary is fine. No details needed unless you for making a point.</a:t>
            </a:r>
          </a:p>
        </p:txBody>
      </p:sp>
      <p:sp>
        <p:nvSpPr>
          <p:cNvPr id="6" name="Content Placeholder 5"/>
          <p:cNvSpPr>
            <a:spLocks noGrp="1"/>
          </p:cNvSpPr>
          <p:nvPr>
            <p:ph sz="half" idx="2"/>
          </p:nvPr>
        </p:nvSpPr>
        <p:spPr/>
        <p:txBody>
          <a:bodyPr>
            <a:normAutofit/>
          </a:bodyPr>
          <a:lstStyle/>
          <a:p>
            <a:r>
              <a:rPr lang="en-US" dirty="0"/>
              <a:t>Consider:</a:t>
            </a:r>
          </a:p>
          <a:p>
            <a:pPr lvl="1"/>
            <a:r>
              <a:rPr lang="en-US" dirty="0"/>
              <a:t>Exactly how did the data get there?</a:t>
            </a:r>
          </a:p>
          <a:p>
            <a:pPr lvl="1"/>
            <a:r>
              <a:rPr lang="en-US" dirty="0"/>
              <a:t>How can this data be used?</a:t>
            </a:r>
          </a:p>
          <a:p>
            <a:pPr lvl="1"/>
            <a:r>
              <a:rPr lang="en-US" dirty="0"/>
              <a:t>Is this a secondary use?</a:t>
            </a:r>
          </a:p>
          <a:p>
            <a:pPr lvl="1"/>
            <a:r>
              <a:rPr lang="en-US" dirty="0"/>
              <a:t>Did you authorized use of the data? If not and you want to, request its use be discontinued and share the experience. </a:t>
            </a:r>
          </a:p>
          <a:p>
            <a:r>
              <a:rPr lang="en-US" dirty="0"/>
              <a:t>Be creative, anyone can type a name into Google</a:t>
            </a:r>
          </a:p>
          <a:p>
            <a:r>
              <a:rPr lang="en-US" dirty="0"/>
              <a:t>Do not pay for search services</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663296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3/3 </a:t>
            </a:r>
            <a:br>
              <a:rPr lang="en-US" dirty="0"/>
            </a:br>
            <a:r>
              <a:rPr lang="en-US" dirty="0"/>
              <a:t>1 Page Paper</a:t>
            </a:r>
          </a:p>
        </p:txBody>
      </p:sp>
      <p:sp>
        <p:nvSpPr>
          <p:cNvPr id="3" name="Content Placeholder 2"/>
          <p:cNvSpPr>
            <a:spLocks noGrp="1"/>
          </p:cNvSpPr>
          <p:nvPr>
            <p:ph idx="1"/>
          </p:nvPr>
        </p:nvSpPr>
        <p:spPr/>
        <p:txBody>
          <a:bodyPr>
            <a:normAutofit/>
          </a:bodyPr>
          <a:lstStyle/>
          <a:p>
            <a:r>
              <a:rPr lang="en-US" dirty="0"/>
              <a:t>Refer to search results to support your conclusion</a:t>
            </a:r>
          </a:p>
          <a:p>
            <a:r>
              <a:rPr lang="en-US" dirty="0"/>
              <a:t>Subscribe to the Discussion Board</a:t>
            </a:r>
          </a:p>
          <a:p>
            <a:r>
              <a:rPr lang="en-US" dirty="0"/>
              <a:t>Example questions conclusion could answer:</a:t>
            </a:r>
          </a:p>
          <a:p>
            <a:pPr lvl="1"/>
            <a:r>
              <a:rPr lang="en-US" dirty="0"/>
              <a:t>What impression would the profile make on a potential employer?</a:t>
            </a:r>
          </a:p>
          <a:p>
            <a:pPr lvl="1"/>
            <a:r>
              <a:rPr lang="en-US" dirty="0"/>
              <a:t>What would your elder family members (or equivalent) think?</a:t>
            </a:r>
          </a:p>
          <a:p>
            <a:pPr lvl="1"/>
            <a:r>
              <a:rPr lang="en-US" dirty="0"/>
              <a:t>Are you comfortable with what you found or did not find?</a:t>
            </a:r>
          </a:p>
          <a:p>
            <a:pPr lvl="1"/>
            <a:r>
              <a:rPr lang="en-US" dirty="0"/>
              <a:t>Do you believe protecting your privacy is important or needed?</a:t>
            </a:r>
          </a:p>
          <a:p>
            <a:r>
              <a:rPr lang="en-US" dirty="0"/>
              <a:t>5 High quality sources still required</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679332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5916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361640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2020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928596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To scrape or not to scrape?</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Hoang (Bill) Phan Pham </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20</a:t>
            </a:fld>
            <a:endParaRPr lang="en-US"/>
          </a:p>
        </p:txBody>
      </p:sp>
    </p:spTree>
    <p:extLst>
      <p:ext uri="{BB962C8B-B14F-4D97-AF65-F5344CB8AC3E}">
        <p14:creationId xmlns:p14="http://schemas.microsoft.com/office/powerpoint/2010/main" val="3363564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web scraping?</a:t>
            </a:r>
          </a:p>
        </p:txBody>
      </p:sp>
      <p:sp>
        <p:nvSpPr>
          <p:cNvPr id="3" name="Content Placeholder 2"/>
          <p:cNvSpPr>
            <a:spLocks noGrp="1"/>
          </p:cNvSpPr>
          <p:nvPr>
            <p:ph sz="half" idx="1"/>
          </p:nvPr>
        </p:nvSpPr>
        <p:spPr/>
        <p:txBody>
          <a:bodyPr/>
          <a:lstStyle/>
          <a:p>
            <a:r>
              <a:rPr lang="en-US" dirty="0"/>
              <a:t>It is a technique to extract data form World Wide Web using a Hypertext Transfer Protocol and storing it to a local file in your computer or database table format [1].</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Hoang (Bill) Phan Pham   </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Icons provided </a:t>
            </a:r>
            <a:r>
              <a:rPr lang="en-US" sz="1200" dirty="0"/>
              <a:t>by https://</a:t>
            </a:r>
            <a:r>
              <a:rPr lang="en-US" sz="1200" dirty="0" err="1"/>
              <a:t>www.flaticon.com</a:t>
            </a:r>
            <a:r>
              <a:rPr lang="en-US" sz="1200" dirty="0"/>
              <a:t>/</a:t>
            </a:r>
            <a:endParaRPr lang="en-US" sz="1200" dirty="0">
              <a:solidFill>
                <a:schemeClr val="tx1"/>
              </a:solidFill>
            </a:endParaRPr>
          </a:p>
        </p:txBody>
      </p:sp>
      <p:pic>
        <p:nvPicPr>
          <p:cNvPr id="21" name="Content Placeholder 20" descr="A picture containing dark, domestic cat, night sky&#10;&#10;Description automatically generated">
            <a:extLst>
              <a:ext uri="{FF2B5EF4-FFF2-40B4-BE49-F238E27FC236}">
                <a16:creationId xmlns:a16="http://schemas.microsoft.com/office/drawing/2014/main" id="{CF705C86-7652-994F-B082-F5AC2FACB906}"/>
              </a:ext>
            </a:extLst>
          </p:cNvPr>
          <p:cNvPicPr>
            <a:picLocks noGrp="1" noChangeAspect="1"/>
          </p:cNvPicPr>
          <p:nvPr>
            <p:ph sz="half" idx="2"/>
          </p:nvPr>
        </p:nvPicPr>
        <p:blipFill>
          <a:blip r:embed="rId3"/>
          <a:stretch>
            <a:fillRect/>
          </a:stretch>
        </p:blipFill>
        <p:spPr>
          <a:xfrm>
            <a:off x="4267210" y="1034044"/>
            <a:ext cx="4190990" cy="3671307"/>
          </a:xfrm>
          <a:prstGeom prst="rect">
            <a:avLst/>
          </a:prstGeom>
        </p:spPr>
      </p:pic>
    </p:spTree>
    <p:extLst>
      <p:ext uri="{BB962C8B-B14F-4D97-AF65-F5344CB8AC3E}">
        <p14:creationId xmlns:p14="http://schemas.microsoft.com/office/powerpoint/2010/main" val="1854541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it a powerful tool?</a:t>
            </a:r>
          </a:p>
        </p:txBody>
      </p:sp>
      <p:sp>
        <p:nvSpPr>
          <p:cNvPr id="3" name="Content Placeholder 2"/>
          <p:cNvSpPr>
            <a:spLocks noGrp="1"/>
          </p:cNvSpPr>
          <p:nvPr>
            <p:ph sz="half" idx="1"/>
          </p:nvPr>
        </p:nvSpPr>
        <p:spPr/>
        <p:txBody>
          <a:bodyPr/>
          <a:lstStyle/>
          <a:p>
            <a:pPr marL="0" indent="0">
              <a:buNone/>
            </a:pPr>
            <a:r>
              <a:rPr lang="en-US" dirty="0"/>
              <a:t>Web Scraping </a:t>
            </a:r>
          </a:p>
          <a:p>
            <a:r>
              <a:rPr lang="en-US" dirty="0"/>
              <a:t>Makes it easy to extract data</a:t>
            </a:r>
          </a:p>
          <a:p>
            <a:r>
              <a:rPr lang="en-US" dirty="0"/>
              <a:t>Extracts data faster </a:t>
            </a:r>
          </a:p>
          <a:p>
            <a:r>
              <a:rPr lang="en-US" dirty="0"/>
              <a:t>Better presents data</a:t>
            </a:r>
          </a:p>
          <a:p>
            <a:pPr marL="0" indent="0">
              <a:buNone/>
            </a:pPr>
            <a:r>
              <a:rPr lang="en-US" dirty="0"/>
              <a:t>[2]</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Hoang (Bill) Phan Pham   </a:t>
            </a:r>
          </a:p>
        </p:txBody>
      </p:sp>
      <p:sp>
        <p:nvSpPr>
          <p:cNvPr id="16" name="TextBox 15">
            <a:extLst>
              <a:ext uri="{FF2B5EF4-FFF2-40B4-BE49-F238E27FC236}">
                <a16:creationId xmlns:a16="http://schemas.microsoft.com/office/drawing/2014/main" id="{11F6C512-2B5C-9446-B22B-2BE4062552E2}"/>
              </a:ext>
            </a:extLst>
          </p:cNvPr>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Icons provided </a:t>
            </a:r>
            <a:r>
              <a:rPr lang="en-US" sz="1200" dirty="0"/>
              <a:t>by https://</a:t>
            </a:r>
            <a:r>
              <a:rPr lang="en-US" sz="1200" dirty="0" err="1"/>
              <a:t>www.flaticon.com</a:t>
            </a:r>
            <a:r>
              <a:rPr lang="en-US" sz="1200" dirty="0"/>
              <a:t>/</a:t>
            </a:r>
            <a:endParaRPr lang="en-US" sz="1200" dirty="0">
              <a:solidFill>
                <a:schemeClr val="tx1"/>
              </a:solidFill>
            </a:endParaRPr>
          </a:p>
        </p:txBody>
      </p:sp>
      <p:pic>
        <p:nvPicPr>
          <p:cNvPr id="20" name="Content Placeholder 19" descr="A picture containing shape&#10;&#10;Description automatically generated">
            <a:extLst>
              <a:ext uri="{FF2B5EF4-FFF2-40B4-BE49-F238E27FC236}">
                <a16:creationId xmlns:a16="http://schemas.microsoft.com/office/drawing/2014/main" id="{63732F2A-00EA-A745-99DE-3327AAB5B5AF}"/>
              </a:ext>
            </a:extLst>
          </p:cNvPr>
          <p:cNvPicPr>
            <a:picLocks noGrp="1" noChangeAspect="1"/>
          </p:cNvPicPr>
          <p:nvPr>
            <p:ph sz="half" idx="2"/>
          </p:nvPr>
        </p:nvPicPr>
        <p:blipFill>
          <a:blip r:embed="rId3"/>
          <a:stretch>
            <a:fillRect/>
          </a:stretch>
        </p:blipFill>
        <p:spPr>
          <a:xfrm>
            <a:off x="4724402" y="1297876"/>
            <a:ext cx="1713500" cy="1713500"/>
          </a:xfrm>
        </p:spPr>
      </p:pic>
      <p:pic>
        <p:nvPicPr>
          <p:cNvPr id="22" name="Picture 21" descr="A picture containing shape&#10;&#10;Description automatically generated">
            <a:extLst>
              <a:ext uri="{FF2B5EF4-FFF2-40B4-BE49-F238E27FC236}">
                <a16:creationId xmlns:a16="http://schemas.microsoft.com/office/drawing/2014/main" id="{D8156BEF-085E-1548-B2E4-6BBA03154A01}"/>
              </a:ext>
            </a:extLst>
          </p:cNvPr>
          <p:cNvPicPr>
            <a:picLocks noChangeAspect="1"/>
          </p:cNvPicPr>
          <p:nvPr/>
        </p:nvPicPr>
        <p:blipFill>
          <a:blip r:embed="rId4"/>
          <a:stretch>
            <a:fillRect/>
          </a:stretch>
        </p:blipFill>
        <p:spPr>
          <a:xfrm>
            <a:off x="6664313" y="2758614"/>
            <a:ext cx="1713500" cy="1713500"/>
          </a:xfrm>
          <a:prstGeom prst="rect">
            <a:avLst/>
          </a:prstGeom>
        </p:spPr>
      </p:pic>
    </p:spTree>
    <p:extLst>
      <p:ext uri="{BB962C8B-B14F-4D97-AF65-F5344CB8AC3E}">
        <p14:creationId xmlns:p14="http://schemas.microsoft.com/office/powerpoint/2010/main" val="2613665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it legal to web scrape?</a:t>
            </a:r>
          </a:p>
        </p:txBody>
      </p:sp>
      <p:sp>
        <p:nvSpPr>
          <p:cNvPr id="3" name="Content Placeholder 2"/>
          <p:cNvSpPr>
            <a:spLocks noGrp="1"/>
          </p:cNvSpPr>
          <p:nvPr>
            <p:ph sz="half" idx="1"/>
          </p:nvPr>
        </p:nvSpPr>
        <p:spPr/>
        <p:txBody>
          <a:bodyPr/>
          <a:lstStyle/>
          <a:p>
            <a:pPr marL="0" indent="0">
              <a:buNone/>
            </a:pPr>
            <a:r>
              <a:rPr lang="en-US" dirty="0"/>
              <a:t>How web scrape is used:</a:t>
            </a:r>
          </a:p>
          <a:p>
            <a:r>
              <a:rPr lang="en-US" dirty="0"/>
              <a:t>Search Engines</a:t>
            </a:r>
          </a:p>
          <a:p>
            <a:r>
              <a:rPr lang="en-US" dirty="0"/>
              <a:t>Budgeting Apps</a:t>
            </a:r>
          </a:p>
          <a:p>
            <a:r>
              <a:rPr lang="en-US" dirty="0"/>
              <a:t>Journalism</a:t>
            </a:r>
          </a:p>
          <a:p>
            <a:pPr marL="0" indent="0">
              <a:buNone/>
            </a:pPr>
            <a:r>
              <a:rPr lang="en-US" dirty="0"/>
              <a:t>Computer Fraud and Abuse Act:</a:t>
            </a:r>
          </a:p>
          <a:p>
            <a:r>
              <a:rPr lang="en-US" dirty="0"/>
              <a:t>Hacking is “Intentional access a computer without authorization or exceeds authorized access”</a:t>
            </a:r>
          </a:p>
          <a:p>
            <a:pPr marL="0" indent="0">
              <a:buNone/>
            </a:pPr>
            <a:r>
              <a:rPr lang="en-US" dirty="0"/>
              <a:t>[1]</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Hoang (Bill) Phan Pham   </a:t>
            </a:r>
          </a:p>
        </p:txBody>
      </p:sp>
      <p:pic>
        <p:nvPicPr>
          <p:cNvPr id="14" name="Content Placeholder 13" descr="A picture containing shape&#10;&#10;Description automatically generated">
            <a:extLst>
              <a:ext uri="{FF2B5EF4-FFF2-40B4-BE49-F238E27FC236}">
                <a16:creationId xmlns:a16="http://schemas.microsoft.com/office/drawing/2014/main" id="{72BF4B63-38D0-B147-A415-38098549AD3B}"/>
              </a:ext>
            </a:extLst>
          </p:cNvPr>
          <p:cNvPicPr>
            <a:picLocks noGrp="1" noChangeAspect="1"/>
          </p:cNvPicPr>
          <p:nvPr>
            <p:ph sz="half" idx="2"/>
          </p:nvPr>
        </p:nvPicPr>
        <p:blipFill>
          <a:blip r:embed="rId3"/>
          <a:stretch>
            <a:fillRect/>
          </a:stretch>
        </p:blipFill>
        <p:spPr>
          <a:xfrm>
            <a:off x="5067300" y="1382399"/>
            <a:ext cx="3048000" cy="3048000"/>
          </a:xfrm>
        </p:spPr>
      </p:pic>
      <p:sp>
        <p:nvSpPr>
          <p:cNvPr id="15" name="TextBox 14">
            <a:extLst>
              <a:ext uri="{FF2B5EF4-FFF2-40B4-BE49-F238E27FC236}">
                <a16:creationId xmlns:a16="http://schemas.microsoft.com/office/drawing/2014/main" id="{0D8715B2-3087-9C48-A58A-44F2A5BE1337}"/>
              </a:ext>
            </a:extLst>
          </p:cNvPr>
          <p:cNvSpPr txBox="1"/>
          <p:nvPr/>
        </p:nvSpPr>
        <p:spPr>
          <a:xfrm>
            <a:off x="0" y="4726877"/>
            <a:ext cx="9144000" cy="276999"/>
          </a:xfrm>
          <a:prstGeom prst="rect">
            <a:avLst/>
          </a:prstGeom>
          <a:noFill/>
        </p:spPr>
        <p:txBody>
          <a:bodyPr wrap="square" rtlCol="0">
            <a:spAutoFit/>
          </a:bodyPr>
          <a:lstStyle/>
          <a:p>
            <a:pPr algn="r"/>
            <a:r>
              <a:rPr lang="en-US" sz="1200" dirty="0"/>
              <a:t>https://</a:t>
            </a:r>
            <a:r>
              <a:rPr lang="en-US" sz="1200" dirty="0" err="1"/>
              <a:t>www.flaticon.com</a:t>
            </a:r>
            <a:r>
              <a:rPr lang="en-US" sz="1200" dirty="0"/>
              <a:t>/</a:t>
            </a:r>
            <a:endParaRPr lang="en-US" sz="1200" dirty="0">
              <a:solidFill>
                <a:schemeClr val="tx1"/>
              </a:solidFill>
            </a:endParaRPr>
          </a:p>
        </p:txBody>
      </p:sp>
    </p:spTree>
    <p:extLst>
      <p:ext uri="{BB962C8B-B14F-4D97-AF65-F5344CB8AC3E}">
        <p14:creationId xmlns:p14="http://schemas.microsoft.com/office/powerpoint/2010/main" val="1462528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know whether it is ok?</a:t>
            </a:r>
          </a:p>
        </p:txBody>
      </p:sp>
      <p:sp>
        <p:nvSpPr>
          <p:cNvPr id="3" name="Content Placeholder 2"/>
          <p:cNvSpPr>
            <a:spLocks noGrp="1"/>
          </p:cNvSpPr>
          <p:nvPr>
            <p:ph sz="half" idx="1"/>
          </p:nvPr>
        </p:nvSpPr>
        <p:spPr>
          <a:xfrm>
            <a:off x="685800" y="1352551"/>
            <a:ext cx="3886200" cy="3352800"/>
          </a:xfrm>
        </p:spPr>
        <p:txBody>
          <a:bodyPr/>
          <a:lstStyle/>
          <a:p>
            <a:pPr marL="0" indent="0">
              <a:buNone/>
            </a:pPr>
            <a:r>
              <a:rPr lang="en-US" dirty="0"/>
              <a:t>Things to consider before scraping:</a:t>
            </a:r>
          </a:p>
          <a:p>
            <a:r>
              <a:rPr lang="en-US" dirty="0"/>
              <a:t>Web-site content</a:t>
            </a:r>
          </a:p>
          <a:p>
            <a:r>
              <a:rPr lang="en-US" dirty="0"/>
              <a:t>”Terms of Use”</a:t>
            </a:r>
          </a:p>
          <a:p>
            <a:r>
              <a:rPr lang="en-US" dirty="0"/>
              <a:t>Sign-In credentials</a:t>
            </a:r>
          </a:p>
          <a:p>
            <a:pPr marL="0" indent="0">
              <a:buNone/>
            </a:pPr>
            <a:r>
              <a:rPr lang="en-US" dirty="0"/>
              <a:t>Technical check:</a:t>
            </a:r>
          </a:p>
          <a:p>
            <a:r>
              <a:rPr lang="en-US" dirty="0" err="1"/>
              <a:t>robots.txt</a:t>
            </a:r>
            <a:endParaRPr lang="en-US" dirty="0"/>
          </a:p>
          <a:p>
            <a:pPr marL="0" indent="0">
              <a:buNone/>
            </a:pPr>
            <a:r>
              <a:rPr lang="en-US" dirty="0"/>
              <a:t>[3]</a:t>
            </a:r>
          </a:p>
        </p:txBody>
      </p:sp>
      <p:pic>
        <p:nvPicPr>
          <p:cNvPr id="11" name="Content Placeholder 10" descr="A picture containing shape&#10;&#10;Description automatically generated">
            <a:extLst>
              <a:ext uri="{FF2B5EF4-FFF2-40B4-BE49-F238E27FC236}">
                <a16:creationId xmlns:a16="http://schemas.microsoft.com/office/drawing/2014/main" id="{732389CC-973D-2F47-9C51-91CBF0B89A62}"/>
              </a:ext>
            </a:extLst>
          </p:cNvPr>
          <p:cNvPicPr>
            <a:picLocks noGrp="1" noChangeAspect="1"/>
          </p:cNvPicPr>
          <p:nvPr>
            <p:ph sz="half" idx="2"/>
          </p:nvPr>
        </p:nvPicPr>
        <p:blipFill>
          <a:blip r:embed="rId3"/>
          <a:stretch>
            <a:fillRect/>
          </a:stretch>
        </p:blipFill>
        <p:spPr>
          <a:xfrm>
            <a:off x="6996647" y="1508399"/>
            <a:ext cx="1210483" cy="1210483"/>
          </a:xfrm>
          <a:ln>
            <a:noFill/>
          </a:ln>
        </p:spPr>
      </p:pic>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Hoang (Bill) Phan Pham   </a:t>
            </a:r>
          </a:p>
        </p:txBody>
      </p:sp>
      <p:pic>
        <p:nvPicPr>
          <p:cNvPr id="13" name="Picture 12" descr="A picture containing shape&#10;&#10;Description automatically generated">
            <a:extLst>
              <a:ext uri="{FF2B5EF4-FFF2-40B4-BE49-F238E27FC236}">
                <a16:creationId xmlns:a16="http://schemas.microsoft.com/office/drawing/2014/main" id="{4DF50F45-4F8D-CE4C-B0B8-9383C9D2EAC7}"/>
              </a:ext>
            </a:extLst>
          </p:cNvPr>
          <p:cNvPicPr>
            <a:picLocks noChangeAspect="1"/>
          </p:cNvPicPr>
          <p:nvPr/>
        </p:nvPicPr>
        <p:blipFill>
          <a:blip r:embed="rId4"/>
          <a:stretch>
            <a:fillRect/>
          </a:stretch>
        </p:blipFill>
        <p:spPr>
          <a:xfrm>
            <a:off x="5379767" y="1508399"/>
            <a:ext cx="1210483" cy="1210483"/>
          </a:xfrm>
          <a:prstGeom prst="rect">
            <a:avLst/>
          </a:prstGeom>
        </p:spPr>
      </p:pic>
      <p:pic>
        <p:nvPicPr>
          <p:cNvPr id="15" name="Picture 14">
            <a:extLst>
              <a:ext uri="{FF2B5EF4-FFF2-40B4-BE49-F238E27FC236}">
                <a16:creationId xmlns:a16="http://schemas.microsoft.com/office/drawing/2014/main" id="{77242370-E03B-3048-8C79-86489B127FD3}"/>
              </a:ext>
            </a:extLst>
          </p:cNvPr>
          <p:cNvPicPr>
            <a:picLocks noChangeAspect="1"/>
          </p:cNvPicPr>
          <p:nvPr/>
        </p:nvPicPr>
        <p:blipFill>
          <a:blip r:embed="rId5"/>
          <a:srcRect/>
          <a:stretch/>
        </p:blipFill>
        <p:spPr>
          <a:xfrm>
            <a:off x="5379767" y="2839429"/>
            <a:ext cx="1210483" cy="1210483"/>
          </a:xfrm>
          <a:prstGeom prst="rect">
            <a:avLst/>
          </a:prstGeom>
        </p:spPr>
      </p:pic>
      <p:pic>
        <p:nvPicPr>
          <p:cNvPr id="17" name="Picture 16" descr="A picture containing shape&#10;&#10;Description automatically generated">
            <a:extLst>
              <a:ext uri="{FF2B5EF4-FFF2-40B4-BE49-F238E27FC236}">
                <a16:creationId xmlns:a16="http://schemas.microsoft.com/office/drawing/2014/main" id="{3D5754F1-9368-B641-B2D3-E440E309800B}"/>
              </a:ext>
            </a:extLst>
          </p:cNvPr>
          <p:cNvPicPr>
            <a:picLocks noChangeAspect="1"/>
          </p:cNvPicPr>
          <p:nvPr/>
        </p:nvPicPr>
        <p:blipFill>
          <a:blip r:embed="rId6"/>
          <a:stretch>
            <a:fillRect/>
          </a:stretch>
        </p:blipFill>
        <p:spPr>
          <a:xfrm>
            <a:off x="6996646" y="2839428"/>
            <a:ext cx="1210483" cy="1210483"/>
          </a:xfrm>
          <a:prstGeom prst="rect">
            <a:avLst/>
          </a:prstGeom>
        </p:spPr>
      </p:pic>
      <p:sp>
        <p:nvSpPr>
          <p:cNvPr id="19" name="TextBox 18">
            <a:extLst>
              <a:ext uri="{FF2B5EF4-FFF2-40B4-BE49-F238E27FC236}">
                <a16:creationId xmlns:a16="http://schemas.microsoft.com/office/drawing/2014/main" id="{AED76253-74BE-7B47-8857-D91EA20ADAE1}"/>
              </a:ext>
            </a:extLst>
          </p:cNvPr>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Icons provided </a:t>
            </a:r>
            <a:r>
              <a:rPr lang="en-US" sz="1200" dirty="0"/>
              <a:t>by https://</a:t>
            </a:r>
            <a:r>
              <a:rPr lang="en-US" sz="1200" dirty="0" err="1"/>
              <a:t>www.flaticon.com</a:t>
            </a:r>
            <a:r>
              <a:rPr lang="en-US" sz="1200" dirty="0"/>
              <a:t>/</a:t>
            </a:r>
            <a:endParaRPr lang="en-US" sz="1200" dirty="0">
              <a:solidFill>
                <a:schemeClr val="tx1"/>
              </a:solidFill>
            </a:endParaRPr>
          </a:p>
        </p:txBody>
      </p:sp>
    </p:spTree>
    <p:extLst>
      <p:ext uri="{BB962C8B-B14F-4D97-AF65-F5344CB8AC3E}">
        <p14:creationId xmlns:p14="http://schemas.microsoft.com/office/powerpoint/2010/main" val="2311756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452175" y="1352551"/>
            <a:ext cx="8209503" cy="3352800"/>
          </a:xfrm>
        </p:spPr>
        <p:txBody>
          <a:bodyPr lIns="91440">
            <a:normAutofit/>
          </a:bodyPr>
          <a:lstStyle/>
          <a:p>
            <a:pPr marL="0" indent="0">
              <a:buNone/>
            </a:pPr>
            <a:r>
              <a:rPr lang="en-US" dirty="0"/>
              <a:t>[1] </a:t>
            </a:r>
            <a:r>
              <a:rPr lang="en-US" dirty="0" err="1"/>
              <a:t>Macapinlac</a:t>
            </a:r>
            <a:r>
              <a:rPr lang="en-US" dirty="0"/>
              <a:t>, Tess, “The Legality of Web Scraping: A Proposal,” (</a:t>
            </a:r>
            <a:r>
              <a:rPr lang="en-US" i="1" dirty="0"/>
              <a:t>Federal communications law journal</a:t>
            </a:r>
            <a:r>
              <a:rPr lang="en-US" dirty="0"/>
              <a:t> 71.3, 2019) </a:t>
            </a:r>
            <a:r>
              <a:rPr lang="en-US" dirty="0">
                <a:hlinkClick r:id="rId2"/>
              </a:rPr>
              <a:t>URL</a:t>
            </a:r>
            <a:r>
              <a:rPr lang="en-US" dirty="0"/>
              <a:t> (11/2020)</a:t>
            </a:r>
          </a:p>
          <a:p>
            <a:pPr marL="0" indent="0">
              <a:buNone/>
            </a:pPr>
            <a:r>
              <a:rPr lang="en-US" dirty="0"/>
              <a:t>[2] Guillaume Odier “11 reasons why you should use web scraping” (Captain Data, November 19, 2018) </a:t>
            </a:r>
            <a:r>
              <a:rPr lang="en-US" dirty="0">
                <a:hlinkClick r:id="rId3"/>
              </a:rPr>
              <a:t>URL</a:t>
            </a:r>
            <a:r>
              <a:rPr lang="en-US" dirty="0"/>
              <a:t> (11/2020)</a:t>
            </a:r>
          </a:p>
          <a:p>
            <a:pPr marL="0" indent="0">
              <a:buNone/>
            </a:pPr>
            <a:r>
              <a:rPr lang="en-US" dirty="0"/>
              <a:t>[3] </a:t>
            </a:r>
            <a:r>
              <a:rPr lang="en-US" dirty="0" err="1"/>
              <a:t>Mondaq</a:t>
            </a:r>
            <a:r>
              <a:rPr lang="en-US" dirty="0"/>
              <a:t> Business Briefing, “Web Scraping – Legal Considerations,” (</a:t>
            </a:r>
            <a:r>
              <a:rPr lang="en-US" i="1" dirty="0"/>
              <a:t>Gale OneFile: Business</a:t>
            </a:r>
            <a:r>
              <a:rPr lang="en-US" dirty="0"/>
              <a:t>, September 30, 2020)  </a:t>
            </a:r>
            <a:r>
              <a:rPr lang="en-US" dirty="0">
                <a:hlinkClick r:id="rId4"/>
              </a:rPr>
              <a:t>URL</a:t>
            </a:r>
            <a:r>
              <a:rPr lang="en-US" dirty="0"/>
              <a:t> (11/2020)</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Hoang (Bill) Phan Pham   </a:t>
            </a:r>
          </a:p>
        </p:txBody>
      </p:sp>
    </p:spTree>
    <p:extLst>
      <p:ext uri="{BB962C8B-B14F-4D97-AF65-F5344CB8AC3E}">
        <p14:creationId xmlns:p14="http://schemas.microsoft.com/office/powerpoint/2010/main" val="298433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Shift to digital in the music industry</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Samantha Gould</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26</a:t>
            </a:fld>
            <a:endParaRPr lang="en-US"/>
          </a:p>
        </p:txBody>
      </p:sp>
    </p:spTree>
    <p:extLst>
      <p:ext uri="{BB962C8B-B14F-4D97-AF65-F5344CB8AC3E}">
        <p14:creationId xmlns:p14="http://schemas.microsoft.com/office/powerpoint/2010/main" val="1126602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to consider</a:t>
            </a:r>
          </a:p>
        </p:txBody>
      </p:sp>
      <p:sp>
        <p:nvSpPr>
          <p:cNvPr id="3" name="Content Placeholder 2"/>
          <p:cNvSpPr>
            <a:spLocks noGrp="1"/>
          </p:cNvSpPr>
          <p:nvPr>
            <p:ph sz="half" idx="1"/>
          </p:nvPr>
        </p:nvSpPr>
        <p:spPr>
          <a:xfrm>
            <a:off x="685800" y="1352551"/>
            <a:ext cx="7616444" cy="2016505"/>
          </a:xfrm>
        </p:spPr>
        <p:txBody>
          <a:bodyPr numCol="2">
            <a:normAutofit/>
          </a:bodyPr>
          <a:lstStyle/>
          <a:p>
            <a:r>
              <a:rPr lang="en-US" dirty="0"/>
              <a:t>Vinyl Records: 1948</a:t>
            </a:r>
          </a:p>
          <a:p>
            <a:r>
              <a:rPr lang="en-US" dirty="0"/>
              <a:t>Cassettes: 1963</a:t>
            </a:r>
          </a:p>
          <a:p>
            <a:r>
              <a:rPr lang="en-US" dirty="0"/>
              <a:t>CDs: 1982</a:t>
            </a:r>
          </a:p>
          <a:p>
            <a:endParaRPr lang="en-US" dirty="0"/>
          </a:p>
          <a:p>
            <a:endParaRPr lang="en-US" dirty="0"/>
          </a:p>
          <a:p>
            <a:r>
              <a:rPr lang="en-US" dirty="0"/>
              <a:t>MP3 format: 1993</a:t>
            </a:r>
          </a:p>
          <a:p>
            <a:pPr lvl="1"/>
            <a:r>
              <a:rPr lang="en-US" dirty="0"/>
              <a:t>iTunes: 2001</a:t>
            </a:r>
          </a:p>
          <a:p>
            <a:r>
              <a:rPr lang="en-US" dirty="0"/>
              <a:t>Spotify: 2008 [8]</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Samantha Gould</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Music Player Evolution Vector, </a:t>
            </a:r>
            <a:r>
              <a:rPr lang="en-US" sz="1200" dirty="0" err="1"/>
              <a:t>Kerdazz</a:t>
            </a:r>
            <a:endParaRPr lang="en-US" sz="1200" dirty="0"/>
          </a:p>
        </p:txBody>
      </p:sp>
      <p:pic>
        <p:nvPicPr>
          <p:cNvPr id="10" name="Content Placeholder 9" descr="Timeline&#10;&#10;Description automatically generated">
            <a:extLst>
              <a:ext uri="{FF2B5EF4-FFF2-40B4-BE49-F238E27FC236}">
                <a16:creationId xmlns:a16="http://schemas.microsoft.com/office/drawing/2014/main" id="{40347491-BECF-4D55-A42D-93F5AE44A0FA}"/>
              </a:ext>
            </a:extLst>
          </p:cNvPr>
          <p:cNvPicPr>
            <a:picLocks noGrp="1" noChangeAspect="1"/>
          </p:cNvPicPr>
          <p:nvPr>
            <p:ph sz="half" idx="2"/>
          </p:nvPr>
        </p:nvPicPr>
        <p:blipFill>
          <a:blip r:embed="rId3"/>
          <a:stretch>
            <a:fillRect/>
          </a:stretch>
        </p:blipFill>
        <p:spPr>
          <a:xfrm>
            <a:off x="1807338" y="2881059"/>
            <a:ext cx="5039776" cy="1845818"/>
          </a:xfrm>
        </p:spPr>
      </p:pic>
    </p:spTree>
    <p:extLst>
      <p:ext uri="{BB962C8B-B14F-4D97-AF65-F5344CB8AC3E}">
        <p14:creationId xmlns:p14="http://schemas.microsoft.com/office/powerpoint/2010/main" val="2872543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Music revenue over time</a:t>
            </a:r>
          </a:p>
        </p:txBody>
      </p:sp>
      <p:pic>
        <p:nvPicPr>
          <p:cNvPr id="10" name="Content Placeholder 9" descr="Chart, bar chart, histogram&#10;&#10;Description automatically generated">
            <a:extLst>
              <a:ext uri="{FF2B5EF4-FFF2-40B4-BE49-F238E27FC236}">
                <a16:creationId xmlns:a16="http://schemas.microsoft.com/office/drawing/2014/main" id="{75FADA11-046B-497C-9BEB-D4772ECC238A}"/>
              </a:ext>
            </a:extLst>
          </p:cNvPr>
          <p:cNvPicPr>
            <a:picLocks noGrp="1" noChangeAspect="1"/>
          </p:cNvPicPr>
          <p:nvPr>
            <p:ph sz="half" idx="2"/>
          </p:nvPr>
        </p:nvPicPr>
        <p:blipFill>
          <a:blip r:embed="rId3"/>
          <a:stretch>
            <a:fillRect/>
          </a:stretch>
        </p:blipFill>
        <p:spPr>
          <a:xfrm>
            <a:off x="874593" y="1048589"/>
            <a:ext cx="4859529" cy="3676517"/>
          </a:xfrm>
          <a:ln>
            <a:solidFill>
              <a:schemeClr val="bg1"/>
            </a:solidFill>
          </a:ln>
        </p:spPr>
      </p:pic>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Samantha Gould</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U.S Sales Database, </a:t>
            </a:r>
            <a:r>
              <a:rPr lang="en-US" sz="1200" dirty="0">
                <a:solidFill>
                  <a:schemeClr val="tx1"/>
                </a:solidFill>
              </a:rPr>
              <a:t>RIAA</a:t>
            </a:r>
          </a:p>
        </p:txBody>
      </p:sp>
      <p:pic>
        <p:nvPicPr>
          <p:cNvPr id="12" name="Picture 11" descr="A picture containing table&#10;&#10;Description automatically generated">
            <a:extLst>
              <a:ext uri="{FF2B5EF4-FFF2-40B4-BE49-F238E27FC236}">
                <a16:creationId xmlns:a16="http://schemas.microsoft.com/office/drawing/2014/main" id="{3CF1C275-71E2-4634-91BD-C98BA3CA04EF}"/>
              </a:ext>
            </a:extLst>
          </p:cNvPr>
          <p:cNvPicPr>
            <a:picLocks noChangeAspect="1"/>
          </p:cNvPicPr>
          <p:nvPr/>
        </p:nvPicPr>
        <p:blipFill>
          <a:blip r:embed="rId4"/>
          <a:stretch>
            <a:fillRect/>
          </a:stretch>
        </p:blipFill>
        <p:spPr>
          <a:xfrm>
            <a:off x="5734122" y="1048588"/>
            <a:ext cx="2528824" cy="3678289"/>
          </a:xfrm>
          <a:prstGeom prst="rect">
            <a:avLst/>
          </a:prstGeom>
        </p:spPr>
      </p:pic>
    </p:spTree>
    <p:extLst>
      <p:ext uri="{BB962C8B-B14F-4D97-AF65-F5344CB8AC3E}">
        <p14:creationId xmlns:p14="http://schemas.microsoft.com/office/powerpoint/2010/main" val="3861121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Positives to music Streaming</a:t>
            </a:r>
          </a:p>
        </p:txBody>
      </p:sp>
      <p:sp>
        <p:nvSpPr>
          <p:cNvPr id="3" name="Content Placeholder 2"/>
          <p:cNvSpPr>
            <a:spLocks noGrp="1"/>
          </p:cNvSpPr>
          <p:nvPr>
            <p:ph sz="half" idx="1"/>
          </p:nvPr>
        </p:nvSpPr>
        <p:spPr>
          <a:xfrm>
            <a:off x="685800" y="1352551"/>
            <a:ext cx="7555992" cy="3352800"/>
          </a:xfrm>
        </p:spPr>
        <p:txBody>
          <a:bodyPr/>
          <a:lstStyle/>
          <a:p>
            <a:r>
              <a:rPr lang="en-US" dirty="0"/>
              <a:t>Streaming promotes smaller artists [10]</a:t>
            </a:r>
          </a:p>
          <a:p>
            <a:r>
              <a:rPr lang="en-US" dirty="0"/>
              <a:t>Diversifies music taste</a:t>
            </a:r>
          </a:p>
          <a:p>
            <a:pPr lvl="1"/>
            <a:r>
              <a:rPr lang="en-US" dirty="0"/>
              <a:t>Good for smaller artists</a:t>
            </a:r>
          </a:p>
          <a:p>
            <a:r>
              <a:rPr lang="en-US" dirty="0"/>
              <a:t>Increases music consumption </a:t>
            </a:r>
          </a:p>
          <a:p>
            <a:pPr lvl="1"/>
            <a:r>
              <a:rPr lang="en-US" dirty="0"/>
              <a:t>No financial penalty for experimentation </a:t>
            </a:r>
          </a:p>
          <a:p>
            <a:r>
              <a:rPr lang="en-US" dirty="0"/>
              <a:t>Cheaper than purchasing music [1]</a:t>
            </a:r>
          </a:p>
          <a:p>
            <a:r>
              <a:rPr lang="en-US" dirty="0"/>
              <a:t>Personal Recommendations</a:t>
            </a:r>
          </a:p>
          <a:p>
            <a:pPr lvl="1"/>
            <a:r>
              <a:rPr lang="en-US" dirty="0"/>
              <a:t>Spotify Daily Mixes</a:t>
            </a:r>
          </a:p>
          <a:p>
            <a:pPr lvl="1"/>
            <a:r>
              <a:rPr lang="en-US" dirty="0"/>
              <a:t>YouTube recommendations [2]</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Samantha Gould</a:t>
            </a:r>
            <a:endParaRPr lang="en-US" sz="1400" dirty="0">
              <a:solidFill>
                <a:schemeClr val="tx1"/>
              </a:solidFill>
              <a:latin typeface="+mj-lt"/>
            </a:endParaRPr>
          </a:p>
        </p:txBody>
      </p:sp>
    </p:spTree>
    <p:extLst>
      <p:ext uri="{BB962C8B-B14F-4D97-AF65-F5344CB8AC3E}">
        <p14:creationId xmlns:p14="http://schemas.microsoft.com/office/powerpoint/2010/main" val="3986631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p:txBody>
          <a:bodyPr>
            <a:normAutofit/>
          </a:bodyPr>
          <a:lstStyle/>
          <a:p>
            <a:r>
              <a:rPr lang="en-US" dirty="0"/>
              <a:t>http://</a:t>
            </a:r>
            <a:r>
              <a:rPr lang="en-US" dirty="0" err="1"/>
              <a:t>socialimps.keithpray.net</a:t>
            </a:r>
            <a:r>
              <a:rPr lang="en-US" dirty="0"/>
              <a:t>/assignments/paper-guidelines/</a:t>
            </a:r>
          </a:p>
          <a:p>
            <a:r>
              <a:rPr lang="en-US" dirty="0"/>
              <a:t>Quantify</a:t>
            </a:r>
          </a:p>
          <a:p>
            <a:pPr lvl="1"/>
            <a:r>
              <a:rPr lang="en-US" dirty="0"/>
              <a:t>Not terms like: less, more, a lot, huge, great, big, tiny, etc.</a:t>
            </a:r>
          </a:p>
          <a:p>
            <a:r>
              <a:rPr lang="en-US" dirty="0"/>
              <a:t>Avoid absolutes</a:t>
            </a:r>
          </a:p>
          <a:p>
            <a:pPr lvl="1"/>
            <a:r>
              <a:rPr lang="en-US" dirty="0"/>
              <a:t>Terms like: all, none, always, never</a:t>
            </a:r>
          </a:p>
          <a:p>
            <a:pPr lvl="1"/>
            <a:r>
              <a:rPr lang="en-US" dirty="0"/>
              <a:t>Difficult to prove, easy to show false</a:t>
            </a:r>
          </a:p>
          <a:p>
            <a:r>
              <a:rPr lang="en-US" dirty="0"/>
              <a:t>Conclusion should be specific enough to be argued</a:t>
            </a:r>
          </a:p>
        </p:txBody>
      </p:sp>
      <p:sp>
        <p:nvSpPr>
          <p:cNvPr id="4" name="Footer Placeholder 3"/>
          <p:cNvSpPr>
            <a:spLocks noGrp="1"/>
          </p:cNvSpPr>
          <p:nvPr>
            <p:ph type="ftr" sz="quarter" idx="11"/>
          </p:nvPr>
        </p:nvSpPr>
        <p:spPr>
          <a:xfrm>
            <a:off x="0" y="4997196"/>
            <a:ext cx="5562600" cy="146304"/>
          </a:xfrm>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pic>
        <p:nvPicPr>
          <p:cNvPr id="6" name="Picture 5">
            <a:extLst>
              <a:ext uri="{FF2B5EF4-FFF2-40B4-BE49-F238E27FC236}">
                <a16:creationId xmlns:a16="http://schemas.microsoft.com/office/drawing/2014/main" id="{03066C7D-C5A9-3C4B-950F-0FE023C9FA75}"/>
              </a:ext>
            </a:extLst>
          </p:cNvPr>
          <p:cNvPicPr>
            <a:picLocks noChangeAspect="1"/>
          </p:cNvPicPr>
          <p:nvPr/>
        </p:nvPicPr>
        <p:blipFill>
          <a:blip r:embed="rId3"/>
          <a:stretch>
            <a:fillRect/>
          </a:stretch>
        </p:blipFill>
        <p:spPr>
          <a:xfrm>
            <a:off x="4341978" y="534671"/>
            <a:ext cx="4802022" cy="4170680"/>
          </a:xfrm>
          <a:prstGeom prst="rect">
            <a:avLst/>
          </a:prstGeom>
        </p:spPr>
      </p:pic>
    </p:spTree>
    <p:extLst>
      <p:ext uri="{BB962C8B-B14F-4D97-AF65-F5344CB8AC3E}">
        <p14:creationId xmlns:p14="http://schemas.microsoft.com/office/powerpoint/2010/main" val="4158278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Neutrals to music Streaming</a:t>
            </a:r>
          </a:p>
        </p:txBody>
      </p:sp>
      <p:sp>
        <p:nvSpPr>
          <p:cNvPr id="3" name="Content Placeholder 2"/>
          <p:cNvSpPr>
            <a:spLocks noGrp="1"/>
          </p:cNvSpPr>
          <p:nvPr>
            <p:ph sz="half" idx="1"/>
          </p:nvPr>
        </p:nvSpPr>
        <p:spPr>
          <a:xfrm>
            <a:off x="685800" y="1352551"/>
            <a:ext cx="7702296" cy="3352800"/>
          </a:xfrm>
        </p:spPr>
        <p:txBody>
          <a:bodyPr/>
          <a:lstStyle/>
          <a:p>
            <a:r>
              <a:rPr lang="en-US" dirty="0"/>
              <a:t>Shift from albums to songs</a:t>
            </a:r>
          </a:p>
          <a:p>
            <a:pPr lvl="1"/>
            <a:r>
              <a:rPr lang="en-US" dirty="0"/>
              <a:t>Easy to purchase/stream specific songs</a:t>
            </a:r>
          </a:p>
          <a:p>
            <a:r>
              <a:rPr lang="en-US" dirty="0"/>
              <a:t>Playlist model</a:t>
            </a:r>
          </a:p>
          <a:p>
            <a:pPr lvl="1"/>
            <a:r>
              <a:rPr lang="en-US" dirty="0"/>
              <a:t>Spotify Daily Mixes</a:t>
            </a:r>
          </a:p>
          <a:p>
            <a:pPr lvl="1"/>
            <a:r>
              <a:rPr lang="en-US" dirty="0"/>
              <a:t>Individual songs from artists gain popularity through popular playlists</a:t>
            </a:r>
          </a:p>
          <a:p>
            <a:pPr lvl="1"/>
            <a:r>
              <a:rPr lang="en-US" dirty="0"/>
              <a:t>Different listening experience</a:t>
            </a:r>
          </a:p>
          <a:p>
            <a:pPr lvl="1"/>
            <a:r>
              <a:rPr lang="en-US" dirty="0"/>
              <a:t>Playlist curation similar to CD/album collecting [2]</a:t>
            </a:r>
          </a:p>
          <a:p>
            <a:r>
              <a:rPr lang="en-US" dirty="0"/>
              <a:t>Streaming charts have a large effect on music purchases [5]</a:t>
            </a:r>
          </a:p>
          <a:p>
            <a:pPr lvl="1"/>
            <a:r>
              <a:rPr lang="en-US" dirty="0"/>
              <a:t>Comparable to radio</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Samantha Gould</a:t>
            </a:r>
            <a:endParaRPr lang="en-US" sz="1400" dirty="0">
              <a:solidFill>
                <a:schemeClr val="tx1"/>
              </a:solidFill>
              <a:latin typeface="+mj-lt"/>
            </a:endParaRPr>
          </a:p>
        </p:txBody>
      </p:sp>
    </p:spTree>
    <p:extLst>
      <p:ext uri="{BB962C8B-B14F-4D97-AF65-F5344CB8AC3E}">
        <p14:creationId xmlns:p14="http://schemas.microsoft.com/office/powerpoint/2010/main" val="280695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Negatives to music Streaming</a:t>
            </a:r>
          </a:p>
        </p:txBody>
      </p:sp>
      <p:sp>
        <p:nvSpPr>
          <p:cNvPr id="3" name="Content Placeholder 2"/>
          <p:cNvSpPr>
            <a:spLocks noGrp="1"/>
          </p:cNvSpPr>
          <p:nvPr>
            <p:ph sz="half" idx="1"/>
          </p:nvPr>
        </p:nvSpPr>
        <p:spPr>
          <a:xfrm>
            <a:off x="685800" y="1352551"/>
            <a:ext cx="7576312" cy="3352800"/>
          </a:xfrm>
        </p:spPr>
        <p:txBody>
          <a:bodyPr>
            <a:normAutofit/>
          </a:bodyPr>
          <a:lstStyle/>
          <a:p>
            <a:r>
              <a:rPr lang="en-US" dirty="0"/>
              <a:t>Artists/Songwriters aren’t highly compensated</a:t>
            </a:r>
          </a:p>
          <a:p>
            <a:pPr lvl="1"/>
            <a:r>
              <a:rPr lang="en-US" dirty="0"/>
              <a:t>Ex: Wake Me Up by Avicii on Pandora</a:t>
            </a:r>
          </a:p>
          <a:p>
            <a:pPr lvl="2"/>
            <a:r>
              <a:rPr lang="en-US" dirty="0"/>
              <a:t>168 million streams</a:t>
            </a:r>
          </a:p>
          <a:p>
            <a:pPr lvl="2"/>
            <a:r>
              <a:rPr lang="en-US" dirty="0"/>
              <a:t>Aloe </a:t>
            </a:r>
            <a:r>
              <a:rPr lang="en-US" dirty="0" err="1"/>
              <a:t>Blacc</a:t>
            </a:r>
            <a:r>
              <a:rPr lang="en-US" dirty="0"/>
              <a:t>, performer &amp; songwriter received &lt; $4,000 [6]</a:t>
            </a:r>
          </a:p>
          <a:p>
            <a:pPr lvl="1"/>
            <a:r>
              <a:rPr lang="en-US" dirty="0"/>
              <a:t>Taylor Swift &amp; Spotify disagreement</a:t>
            </a:r>
          </a:p>
          <a:p>
            <a:r>
              <a:rPr lang="en-US" dirty="0"/>
              <a:t>Ease of pirating</a:t>
            </a:r>
          </a:p>
          <a:p>
            <a:r>
              <a:rPr lang="en-US" dirty="0"/>
              <a:t>Loss of revenue due to reposting content</a:t>
            </a:r>
          </a:p>
          <a:p>
            <a:pPr lvl="1"/>
            <a:r>
              <a:rPr lang="en-US" dirty="0"/>
              <a:t>Ex: lyric videos not posted by the publisher [10]</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Samantha Gould</a:t>
            </a:r>
            <a:endParaRPr lang="en-US" sz="1400" dirty="0">
              <a:solidFill>
                <a:schemeClr val="tx1"/>
              </a:solidFill>
              <a:latin typeface="+mj-lt"/>
            </a:endParaRPr>
          </a:p>
        </p:txBody>
      </p:sp>
    </p:spTree>
    <p:extLst>
      <p:ext uri="{BB962C8B-B14F-4D97-AF65-F5344CB8AC3E}">
        <p14:creationId xmlns:p14="http://schemas.microsoft.com/office/powerpoint/2010/main" val="2793598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and music</a:t>
            </a:r>
          </a:p>
        </p:txBody>
      </p:sp>
      <p:sp>
        <p:nvSpPr>
          <p:cNvPr id="3" name="Content Placeholder 2"/>
          <p:cNvSpPr>
            <a:spLocks noGrp="1"/>
          </p:cNvSpPr>
          <p:nvPr>
            <p:ph sz="half" idx="1"/>
          </p:nvPr>
        </p:nvSpPr>
        <p:spPr>
          <a:xfrm>
            <a:off x="685800" y="1352551"/>
            <a:ext cx="4658360" cy="3352800"/>
          </a:xfrm>
        </p:spPr>
        <p:txBody>
          <a:bodyPr/>
          <a:lstStyle/>
          <a:p>
            <a:r>
              <a:rPr lang="en-US" dirty="0"/>
              <a:t>Social Media can cause songs to go viral which leads to streams/purchases</a:t>
            </a:r>
          </a:p>
          <a:p>
            <a:pPr lvl="1"/>
            <a:r>
              <a:rPr lang="en-US"/>
              <a:t>YouTube Music</a:t>
            </a:r>
            <a:endParaRPr lang="en-US" dirty="0"/>
          </a:p>
          <a:p>
            <a:r>
              <a:rPr lang="en-US" dirty="0" err="1"/>
              <a:t>TikTok</a:t>
            </a:r>
            <a:r>
              <a:rPr lang="en-US" dirty="0"/>
              <a:t> has a large effect on  popular music</a:t>
            </a:r>
          </a:p>
          <a:p>
            <a:pPr lvl="1"/>
            <a:r>
              <a:rPr lang="en-US" dirty="0"/>
              <a:t>Mother </a:t>
            </a:r>
            <a:r>
              <a:rPr lang="en-US" dirty="0" err="1"/>
              <a:t>Mother</a:t>
            </a:r>
            <a:r>
              <a:rPr lang="en-US" dirty="0"/>
              <a:t> has received millions of streams from </a:t>
            </a:r>
            <a:r>
              <a:rPr lang="en-US" dirty="0" err="1"/>
              <a:t>TikTok</a:t>
            </a:r>
            <a:r>
              <a:rPr lang="en-US" dirty="0"/>
              <a:t> [7]</a:t>
            </a:r>
          </a:p>
          <a:p>
            <a:pPr marL="0" indent="0">
              <a:buNone/>
            </a:pPr>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Samantha Gould</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Social Media Icons Set Logo Vector,  Amir Hassan</a:t>
            </a:r>
          </a:p>
        </p:txBody>
      </p:sp>
      <p:pic>
        <p:nvPicPr>
          <p:cNvPr id="10" name="Content Placeholder 9" descr="Icon&#10;&#10;Description automatically generated">
            <a:extLst>
              <a:ext uri="{FF2B5EF4-FFF2-40B4-BE49-F238E27FC236}">
                <a16:creationId xmlns:a16="http://schemas.microsoft.com/office/drawing/2014/main" id="{6074A651-C833-4695-9890-D32C874D30D6}"/>
              </a:ext>
            </a:extLst>
          </p:cNvPr>
          <p:cNvPicPr>
            <a:picLocks noGrp="1" noChangeAspect="1"/>
          </p:cNvPicPr>
          <p:nvPr>
            <p:ph sz="half" idx="2"/>
          </p:nvPr>
        </p:nvPicPr>
        <p:blipFill>
          <a:blip r:embed="rId3"/>
          <a:stretch>
            <a:fillRect/>
          </a:stretch>
        </p:blipFill>
        <p:spPr>
          <a:xfrm>
            <a:off x="5392928" y="1352550"/>
            <a:ext cx="2874772" cy="2874772"/>
          </a:xfrm>
        </p:spPr>
      </p:pic>
    </p:spTree>
    <p:extLst>
      <p:ext uri="{BB962C8B-B14F-4D97-AF65-F5344CB8AC3E}">
        <p14:creationId xmlns:p14="http://schemas.microsoft.com/office/powerpoint/2010/main" val="110682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011936"/>
            <a:ext cx="7772400" cy="3913632"/>
          </a:xfrm>
        </p:spPr>
        <p:txBody>
          <a:bodyPr lIns="91440">
            <a:normAutofit fontScale="62500" lnSpcReduction="20000"/>
          </a:bodyPr>
          <a:lstStyle/>
          <a:p>
            <a:pPr marL="0" marR="0" indent="0">
              <a:buNone/>
            </a:pPr>
            <a:r>
              <a:rPr lang="en-US" sz="1800" dirty="0">
                <a:effectLst/>
                <a:latin typeface="Times New Roman" panose="02020603050405020304" pitchFamily="18" charset="0"/>
                <a:ea typeface="Times New Roman" panose="02020603050405020304" pitchFamily="18" charset="0"/>
              </a:rPr>
              <a:t>[1] Datta, Hannes, et al. “Changing Their Tune: How Consumers’ Adoption of Online Streaming Affects Music Consumption and Discovery.” </a:t>
            </a:r>
            <a:r>
              <a:rPr lang="en-US" sz="1800" i="1" dirty="0">
                <a:effectLst/>
                <a:latin typeface="Times New Roman" panose="02020603050405020304" pitchFamily="18" charset="0"/>
                <a:ea typeface="Times New Roman" panose="02020603050405020304" pitchFamily="18" charset="0"/>
              </a:rPr>
              <a:t>Marketing Science (Providence, R.I.)</a:t>
            </a:r>
            <a:r>
              <a:rPr lang="en-US" sz="1800" dirty="0">
                <a:effectLst/>
                <a:latin typeface="Times New Roman" panose="02020603050405020304" pitchFamily="18" charset="0"/>
                <a:ea typeface="Times New Roman" panose="02020603050405020304" pitchFamily="18" charset="0"/>
              </a:rPr>
              <a:t>, vol. 37, no. 1, 2018, pp. 5–21., doi:10.1287/mksc.2017.1051. </a:t>
            </a:r>
          </a:p>
          <a:p>
            <a:pPr marL="0" marR="0" indent="0">
              <a:buNone/>
            </a:pPr>
            <a:r>
              <a:rPr lang="en-US" sz="1800" dirty="0">
                <a:effectLst/>
                <a:latin typeface="Times New Roman" panose="02020603050405020304" pitchFamily="18" charset="0"/>
                <a:ea typeface="Times New Roman" panose="02020603050405020304" pitchFamily="18" charset="0"/>
              </a:rPr>
              <a:t>[2] Hagen, Anja </a:t>
            </a:r>
            <a:r>
              <a:rPr lang="en-US" sz="1800" dirty="0" err="1">
                <a:effectLst/>
                <a:latin typeface="Times New Roman" panose="02020603050405020304" pitchFamily="18" charset="0"/>
                <a:ea typeface="Times New Roman" panose="02020603050405020304" pitchFamily="18" charset="0"/>
              </a:rPr>
              <a:t>Nylund</a:t>
            </a:r>
            <a:r>
              <a:rPr lang="en-US" sz="1800" dirty="0">
                <a:effectLst/>
                <a:latin typeface="Times New Roman" panose="02020603050405020304" pitchFamily="18" charset="0"/>
                <a:ea typeface="Times New Roman" panose="02020603050405020304" pitchFamily="18" charset="0"/>
              </a:rPr>
              <a:t>. “The Playlist Experience: Personal Playlists in Music Streaming Services.” </a:t>
            </a:r>
            <a:r>
              <a:rPr lang="en-US" sz="1800" i="1" dirty="0">
                <a:effectLst/>
                <a:latin typeface="Times New Roman" panose="02020603050405020304" pitchFamily="18" charset="0"/>
                <a:ea typeface="Times New Roman" panose="02020603050405020304" pitchFamily="18" charset="0"/>
              </a:rPr>
              <a:t>Popular Music and Society</a:t>
            </a:r>
            <a:r>
              <a:rPr lang="en-US" sz="1800" dirty="0">
                <a:effectLst/>
                <a:latin typeface="Times New Roman" panose="02020603050405020304" pitchFamily="18" charset="0"/>
                <a:ea typeface="Times New Roman" panose="02020603050405020304" pitchFamily="18" charset="0"/>
              </a:rPr>
              <a:t>, vol. 38, no. 5, 2015, pp. 625–645., doi:10.1080/03007766.2015.1021174. </a:t>
            </a:r>
          </a:p>
          <a:p>
            <a:pPr marL="0" marR="0" indent="0">
              <a:buNone/>
            </a:pPr>
            <a:r>
              <a:rPr lang="en-US" sz="1800" dirty="0">
                <a:effectLst/>
                <a:latin typeface="Times New Roman" panose="02020603050405020304" pitchFamily="18" charset="0"/>
                <a:ea typeface="Times New Roman" panose="02020603050405020304" pitchFamily="18" charset="0"/>
              </a:rPr>
              <a:t>[3] Hassan, Amir. “Social Media Icons Set Logo Vector.” </a:t>
            </a:r>
            <a:r>
              <a:rPr lang="en-US" sz="1800" i="1" dirty="0" err="1">
                <a:effectLst/>
                <a:latin typeface="Times New Roman" panose="02020603050405020304" pitchFamily="18" charset="0"/>
                <a:ea typeface="Times New Roman" panose="02020603050405020304" pitchFamily="18" charset="0"/>
              </a:rPr>
              <a:t>Dreamstime</a:t>
            </a:r>
            <a:r>
              <a:rPr lang="en-US" sz="1800" dirty="0">
                <a:effectLst/>
                <a:latin typeface="Times New Roman" panose="02020603050405020304" pitchFamily="18" charset="0"/>
                <a:ea typeface="Times New Roman" panose="02020603050405020304" pitchFamily="18" charset="0"/>
              </a:rPr>
              <a:t>, 19 Apr. 2019, www.dreamstime.com/tiktoc-image145329378. </a:t>
            </a:r>
          </a:p>
          <a:p>
            <a:pPr marL="0" marR="0" indent="0">
              <a:buNone/>
            </a:pPr>
            <a:r>
              <a:rPr lang="en-US" sz="1800" dirty="0">
                <a:effectLst/>
                <a:latin typeface="Times New Roman" panose="02020603050405020304" pitchFamily="18" charset="0"/>
                <a:ea typeface="Times New Roman" panose="02020603050405020304" pitchFamily="18" charset="0"/>
              </a:rPr>
              <a:t>[4] </a:t>
            </a:r>
            <a:r>
              <a:rPr lang="en-US" sz="1800" dirty="0" err="1">
                <a:effectLst/>
                <a:latin typeface="Times New Roman" panose="02020603050405020304" pitchFamily="18" charset="0"/>
                <a:ea typeface="Times New Roman" panose="02020603050405020304" pitchFamily="18" charset="0"/>
              </a:rPr>
              <a:t>Kerdazz</a:t>
            </a:r>
            <a:r>
              <a:rPr lang="en-US" sz="1800" dirty="0">
                <a:effectLst/>
                <a:latin typeface="Times New Roman" panose="02020603050405020304" pitchFamily="18" charset="0"/>
                <a:ea typeface="Times New Roman" panose="02020603050405020304" pitchFamily="18" charset="0"/>
              </a:rPr>
              <a:t>. “Music Player Evolution Vector.” </a:t>
            </a:r>
            <a:r>
              <a:rPr lang="en-US" sz="1800" i="1" dirty="0" err="1">
                <a:effectLst/>
                <a:latin typeface="Times New Roman" panose="02020603050405020304" pitchFamily="18" charset="0"/>
                <a:ea typeface="Times New Roman" panose="02020603050405020304" pitchFamily="18" charset="0"/>
              </a:rPr>
              <a:t>Dreamstime</a:t>
            </a:r>
            <a:r>
              <a:rPr lang="en-US" sz="1800" dirty="0">
                <a:effectLst/>
                <a:latin typeface="Times New Roman" panose="02020603050405020304" pitchFamily="18" charset="0"/>
                <a:ea typeface="Times New Roman" panose="02020603050405020304" pitchFamily="18" charset="0"/>
              </a:rPr>
              <a:t>, 12 Dec. 2017, www.dreamstime.com/vector-set-music-players-icons-time-scale-music-player-evolution-vector-set-image105744066. </a:t>
            </a:r>
          </a:p>
          <a:p>
            <a:pPr marL="0" marR="0" indent="0">
              <a:buNone/>
            </a:pPr>
            <a:r>
              <a:rPr lang="en-US" sz="1800" dirty="0">
                <a:effectLst/>
                <a:latin typeface="Times New Roman" panose="02020603050405020304" pitchFamily="18" charset="0"/>
                <a:ea typeface="Times New Roman" panose="02020603050405020304" pitchFamily="18" charset="0"/>
              </a:rPr>
              <a:t>[5] Lee, </a:t>
            </a:r>
            <a:r>
              <a:rPr lang="en-US" sz="1800" dirty="0" err="1">
                <a:effectLst/>
                <a:latin typeface="Times New Roman" panose="02020603050405020304" pitchFamily="18" charset="0"/>
                <a:ea typeface="Times New Roman" panose="02020603050405020304" pitchFamily="18" charset="0"/>
              </a:rPr>
              <a:t>Minhyung</a:t>
            </a:r>
            <a:r>
              <a:rPr lang="en-US" sz="1800" dirty="0">
                <a:effectLst/>
                <a:latin typeface="Times New Roman" panose="02020603050405020304" pitchFamily="18" charset="0"/>
                <a:ea typeface="Times New Roman" panose="02020603050405020304" pitchFamily="18" charset="0"/>
              </a:rPr>
              <a:t>, et al. “Can Digital Consumption Boost Physical Consumption? The Effect of Online Music Streaming on Record Sales.” </a:t>
            </a:r>
            <a:r>
              <a:rPr lang="en-US" sz="1800" i="1" dirty="0">
                <a:effectLst/>
                <a:latin typeface="Times New Roman" panose="02020603050405020304" pitchFamily="18" charset="0"/>
                <a:ea typeface="Times New Roman" panose="02020603050405020304" pitchFamily="18" charset="0"/>
              </a:rPr>
              <a:t>Decision Support Systems</a:t>
            </a:r>
            <a:r>
              <a:rPr lang="en-US" sz="1800" dirty="0">
                <a:effectLst/>
                <a:latin typeface="Times New Roman" panose="02020603050405020304" pitchFamily="18" charset="0"/>
                <a:ea typeface="Times New Roman" panose="02020603050405020304" pitchFamily="18" charset="0"/>
              </a:rPr>
              <a:t>, vol. 135, 2020, p. 113337., doi:10.1016/j.dss.2020.113337. </a:t>
            </a:r>
          </a:p>
          <a:p>
            <a:pPr marL="0" marR="0" indent="0">
              <a:buNone/>
            </a:pPr>
            <a:r>
              <a:rPr lang="en-US" sz="1800" dirty="0">
                <a:effectLst/>
                <a:latin typeface="Times New Roman" panose="02020603050405020304" pitchFamily="18" charset="0"/>
                <a:ea typeface="Times New Roman" panose="02020603050405020304" pitchFamily="18" charset="0"/>
              </a:rPr>
              <a:t>[6] Lewis, Frances. “Slipping through the Cracks: How Digital Music Streaming Cuts Corners on Artists' Royalty Revenues Globally.” </a:t>
            </a:r>
            <a:r>
              <a:rPr lang="en-US" sz="1800" i="1" dirty="0">
                <a:effectLst/>
                <a:latin typeface="Times New Roman" panose="02020603050405020304" pitchFamily="18" charset="0"/>
                <a:ea typeface="Times New Roman" panose="02020603050405020304" pitchFamily="18" charset="0"/>
              </a:rPr>
              <a:t>Brooklyn Journal of International Law</a:t>
            </a:r>
            <a:r>
              <a:rPr lang="en-US" sz="1800" dirty="0">
                <a:effectLst/>
                <a:latin typeface="Times New Roman" panose="02020603050405020304" pitchFamily="18" charset="0"/>
                <a:ea typeface="Times New Roman" panose="02020603050405020304" pitchFamily="18" charset="0"/>
              </a:rPr>
              <a:t>, vol. 43, no. 1, 2017, p. 297.  </a:t>
            </a:r>
          </a:p>
          <a:p>
            <a:pPr marL="0" marR="0" indent="0">
              <a:buNone/>
            </a:pPr>
            <a:r>
              <a:rPr lang="en-US" sz="1800" dirty="0">
                <a:effectLst/>
                <a:latin typeface="Times New Roman" panose="02020603050405020304" pitchFamily="18" charset="0"/>
                <a:ea typeface="Times New Roman" panose="02020603050405020304" pitchFamily="18" charset="0"/>
              </a:rPr>
              <a:t>[7] </a:t>
            </a:r>
            <a:r>
              <a:rPr lang="en-US" sz="1800" dirty="0" err="1">
                <a:effectLst/>
                <a:latin typeface="Times New Roman" panose="02020603050405020304" pitchFamily="18" charset="0"/>
                <a:ea typeface="Times New Roman" panose="02020603050405020304" pitchFamily="18" charset="0"/>
              </a:rPr>
              <a:t>Hissong</a:t>
            </a:r>
            <a:r>
              <a:rPr lang="en-US" sz="1800" dirty="0">
                <a:effectLst/>
                <a:latin typeface="Times New Roman" panose="02020603050405020304" pitchFamily="18" charset="0"/>
                <a:ea typeface="Times New Roman" panose="02020603050405020304" pitchFamily="18" charset="0"/>
              </a:rPr>
              <a:t>, Samantha. “</a:t>
            </a:r>
            <a:r>
              <a:rPr lang="en-US" sz="1800" dirty="0" err="1">
                <a:effectLst/>
                <a:latin typeface="Times New Roman" panose="02020603050405020304" pitchFamily="18" charset="0"/>
                <a:ea typeface="Times New Roman" panose="02020603050405020304" pitchFamily="18" charset="0"/>
              </a:rPr>
              <a:t>TikTok</a:t>
            </a:r>
            <a:r>
              <a:rPr lang="en-US" sz="1800" dirty="0">
                <a:effectLst/>
                <a:latin typeface="Times New Roman" panose="02020603050405020304" pitchFamily="18" charset="0"/>
                <a:ea typeface="Times New Roman" panose="02020603050405020304" pitchFamily="18" charset="0"/>
              </a:rPr>
              <a:t> Is Giving a Niche Indie Band's 2008 Music Millions of New Streams.” </a:t>
            </a:r>
            <a:r>
              <a:rPr lang="en-US" sz="1800" i="1" dirty="0">
                <a:effectLst/>
                <a:latin typeface="Times New Roman" panose="02020603050405020304" pitchFamily="18" charset="0"/>
                <a:ea typeface="Times New Roman" panose="02020603050405020304" pitchFamily="18" charset="0"/>
              </a:rPr>
              <a:t>Rolling Stone</a:t>
            </a:r>
            <a:r>
              <a:rPr lang="en-US" sz="1800" dirty="0">
                <a:effectLst/>
                <a:latin typeface="Times New Roman" panose="02020603050405020304" pitchFamily="18" charset="0"/>
                <a:ea typeface="Times New Roman" panose="02020603050405020304" pitchFamily="18" charset="0"/>
              </a:rPr>
              <a:t>, Rolling Stone, 22 Oct. 2020, www.rollingstone.com/pro/news/mother-mother-viral-tiktok-charts-1079256/. </a:t>
            </a:r>
          </a:p>
          <a:p>
            <a:pPr marL="0" marR="0" indent="0">
              <a:buNone/>
            </a:pPr>
            <a:r>
              <a:rPr lang="en-US" sz="1800" dirty="0">
                <a:effectLst/>
                <a:latin typeface="Times New Roman" panose="02020603050405020304" pitchFamily="18" charset="0"/>
                <a:ea typeface="Times New Roman" panose="02020603050405020304" pitchFamily="18" charset="0"/>
              </a:rPr>
              <a:t>[8] </a:t>
            </a:r>
            <a:r>
              <a:rPr lang="en-US" sz="1800" dirty="0" err="1">
                <a:effectLst/>
                <a:latin typeface="Times New Roman" panose="02020603050405020304" pitchFamily="18" charset="0"/>
                <a:ea typeface="Times New Roman" panose="02020603050405020304" pitchFamily="18" charset="0"/>
              </a:rPr>
              <a:t>Huismann</a:t>
            </a:r>
            <a:r>
              <a:rPr lang="en-US" sz="1800" dirty="0">
                <a:effectLst/>
                <a:latin typeface="Times New Roman" panose="02020603050405020304" pitchFamily="18" charset="0"/>
                <a:ea typeface="Times New Roman" panose="02020603050405020304" pitchFamily="18" charset="0"/>
              </a:rPr>
              <a:t>, Mary, University of Minnesota. </a:t>
            </a:r>
            <a:r>
              <a:rPr lang="en-US" sz="1800" i="1" dirty="0">
                <a:effectLst/>
                <a:latin typeface="Times New Roman" panose="02020603050405020304" pitchFamily="18" charset="0"/>
                <a:ea typeface="Times New Roman" panose="02020603050405020304" pitchFamily="18" charset="0"/>
              </a:rPr>
              <a:t>Audio Timeline</a:t>
            </a:r>
            <a:r>
              <a:rPr lang="en-US" sz="1800" dirty="0">
                <a:effectLst/>
                <a:latin typeface="Times New Roman" panose="02020603050405020304" pitchFamily="18" charset="0"/>
                <a:ea typeface="Times New Roman" panose="02020603050405020304" pitchFamily="18" charset="0"/>
              </a:rPr>
              <a:t>, Yale University Library, 2006, web.library.yale.edu/cataloging/music/</a:t>
            </a:r>
            <a:r>
              <a:rPr lang="en-US" sz="1800" dirty="0" err="1">
                <a:effectLst/>
                <a:latin typeface="Times New Roman" panose="02020603050405020304" pitchFamily="18" charset="0"/>
                <a:ea typeface="Times New Roman" panose="02020603050405020304" pitchFamily="18" charset="0"/>
              </a:rPr>
              <a:t>audiotimeline</a:t>
            </a:r>
            <a:r>
              <a:rPr lang="en-US" sz="1800" dirty="0">
                <a:effectLst/>
                <a:latin typeface="Times New Roman" panose="02020603050405020304" pitchFamily="18" charset="0"/>
                <a:ea typeface="Times New Roman" panose="02020603050405020304" pitchFamily="18" charset="0"/>
              </a:rPr>
              <a:t>. </a:t>
            </a:r>
          </a:p>
          <a:p>
            <a:pPr marL="0" marR="0" indent="0">
              <a:buNone/>
            </a:pPr>
            <a:r>
              <a:rPr lang="en-US" sz="1800" dirty="0">
                <a:effectLst/>
                <a:latin typeface="Times New Roman" panose="02020603050405020304" pitchFamily="18" charset="0"/>
                <a:ea typeface="Times New Roman" panose="02020603050405020304" pitchFamily="18" charset="0"/>
              </a:rPr>
              <a:t>[9] Recording Industry Association of America. “U.S. Sales Database.” </a:t>
            </a:r>
            <a:r>
              <a:rPr lang="en-US" sz="1800" i="1" dirty="0">
                <a:effectLst/>
                <a:latin typeface="Times New Roman" panose="02020603050405020304" pitchFamily="18" charset="0"/>
                <a:ea typeface="Times New Roman" panose="02020603050405020304" pitchFamily="18" charset="0"/>
              </a:rPr>
              <a:t>RIAA</a:t>
            </a:r>
            <a:r>
              <a:rPr lang="en-US" sz="1800" dirty="0">
                <a:effectLst/>
                <a:latin typeface="Times New Roman" panose="02020603050405020304" pitchFamily="18" charset="0"/>
                <a:ea typeface="Times New Roman" panose="02020603050405020304" pitchFamily="18" charset="0"/>
              </a:rPr>
              <a:t>, 2020, www.riaa.com/u-s-sales-database/. </a:t>
            </a:r>
          </a:p>
          <a:p>
            <a:pPr marL="0" marR="0" indent="0">
              <a:buNone/>
            </a:pPr>
            <a:r>
              <a:rPr lang="en-US" sz="1800" dirty="0">
                <a:effectLst/>
                <a:latin typeface="Times New Roman" panose="02020603050405020304" pitchFamily="18" charset="0"/>
                <a:ea typeface="Times New Roman" panose="02020603050405020304" pitchFamily="18" charset="0"/>
              </a:rPr>
              <a:t>[10] Scott Hiller, R. “Sales Displacement and Streaming Music: Evidence from YouTube.” </a:t>
            </a:r>
            <a:r>
              <a:rPr lang="en-US" sz="1800" i="1" dirty="0">
                <a:effectLst/>
                <a:latin typeface="Times New Roman" panose="02020603050405020304" pitchFamily="18" charset="0"/>
                <a:ea typeface="Times New Roman" panose="02020603050405020304" pitchFamily="18" charset="0"/>
              </a:rPr>
              <a:t>Information Economics and Policy</a:t>
            </a:r>
            <a:r>
              <a:rPr lang="en-US" sz="1800" dirty="0">
                <a:effectLst/>
                <a:latin typeface="Times New Roman" panose="02020603050405020304" pitchFamily="18" charset="0"/>
                <a:ea typeface="Times New Roman" panose="02020603050405020304" pitchFamily="18" charset="0"/>
              </a:rPr>
              <a:t>, vol. 34, 2016, pp. 16–26., doi:10.1016/j.infoecopol.2015.12.002. </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Samantha Gould</a:t>
            </a:r>
            <a:endParaRPr lang="en-US" sz="1400" dirty="0">
              <a:solidFill>
                <a:schemeClr val="tx1"/>
              </a:solidFill>
              <a:latin typeface="+mj-lt"/>
            </a:endParaRPr>
          </a:p>
        </p:txBody>
      </p:sp>
    </p:spTree>
    <p:extLst>
      <p:ext uri="{BB962C8B-B14F-4D97-AF65-F5344CB8AC3E}">
        <p14:creationId xmlns:p14="http://schemas.microsoft.com/office/powerpoint/2010/main" val="2959063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Can Artificial intelligence </a:t>
            </a:r>
            <a:br>
              <a:rPr lang="en-US" dirty="0"/>
            </a:br>
            <a:r>
              <a:rPr lang="en-US" dirty="0"/>
              <a:t>be an inventor?</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Eri Kim</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2020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34</a:t>
            </a:fld>
            <a:endParaRPr lang="en-US"/>
          </a:p>
        </p:txBody>
      </p:sp>
    </p:spTree>
    <p:extLst>
      <p:ext uri="{BB962C8B-B14F-4D97-AF65-F5344CB8AC3E}">
        <p14:creationId xmlns:p14="http://schemas.microsoft.com/office/powerpoint/2010/main" val="587340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Artificial intelligence issues</a:t>
            </a:r>
          </a:p>
        </p:txBody>
      </p:sp>
      <p:sp>
        <p:nvSpPr>
          <p:cNvPr id="3" name="Content Placeholder 2"/>
          <p:cNvSpPr>
            <a:spLocks noGrp="1"/>
          </p:cNvSpPr>
          <p:nvPr>
            <p:ph sz="half" idx="1"/>
          </p:nvPr>
        </p:nvSpPr>
        <p:spPr/>
        <p:txBody>
          <a:bodyPr>
            <a:normAutofit/>
          </a:bodyPr>
          <a:lstStyle/>
          <a:p>
            <a:r>
              <a:rPr lang="en-US" dirty="0"/>
              <a:t>Patent Act</a:t>
            </a:r>
          </a:p>
          <a:p>
            <a:pPr lvl="1"/>
            <a:r>
              <a:rPr lang="en-US" dirty="0"/>
              <a:t>Refers to </a:t>
            </a:r>
            <a:r>
              <a:rPr lang="en-US" dirty="0">
                <a:solidFill>
                  <a:schemeClr val="accent1"/>
                </a:solidFill>
              </a:rPr>
              <a:t>persons</a:t>
            </a:r>
            <a:r>
              <a:rPr lang="en-US" dirty="0"/>
              <a:t> as inventors</a:t>
            </a:r>
          </a:p>
          <a:p>
            <a:pPr lvl="1"/>
            <a:r>
              <a:rPr lang="en-US" dirty="0"/>
              <a:t>Similarly, courts hold only </a:t>
            </a:r>
            <a:r>
              <a:rPr lang="en-US" dirty="0">
                <a:solidFill>
                  <a:schemeClr val="accent1"/>
                </a:solidFill>
              </a:rPr>
              <a:t>natural persons</a:t>
            </a:r>
            <a:r>
              <a:rPr lang="en-US" dirty="0"/>
              <a:t> as inventors</a:t>
            </a:r>
          </a:p>
          <a:p>
            <a:pPr lvl="1"/>
            <a:endParaRPr lang="en-US" dirty="0"/>
          </a:p>
          <a:p>
            <a:r>
              <a:rPr lang="en-US" dirty="0"/>
              <a:t>Does the patent extend to the technologies invented by AI?</a:t>
            </a:r>
          </a:p>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Eri Kim</a:t>
            </a:r>
          </a:p>
        </p:txBody>
      </p:sp>
      <p:sp>
        <p:nvSpPr>
          <p:cNvPr id="8" name="TextBox 7"/>
          <p:cNvSpPr txBox="1"/>
          <p:nvPr/>
        </p:nvSpPr>
        <p:spPr>
          <a:xfrm>
            <a:off x="6644105" y="4758724"/>
            <a:ext cx="2382691" cy="623248"/>
          </a:xfrm>
          <a:prstGeom prst="rect">
            <a:avLst/>
          </a:prstGeom>
          <a:noFill/>
        </p:spPr>
        <p:txBody>
          <a:bodyPr wrap="square" rtlCol="0">
            <a:spAutoFit/>
          </a:bodyPr>
          <a:lstStyle/>
          <a:p>
            <a:r>
              <a:rPr lang="en-US" sz="1200" dirty="0"/>
              <a:t>Icon made by </a:t>
            </a:r>
            <a:r>
              <a:rPr lang="en-US" sz="1200" dirty="0" err="1"/>
              <a:t>www.flaticon.com</a:t>
            </a:r>
            <a:endParaRPr lang="en-US" sz="1000" dirty="0"/>
          </a:p>
          <a:p>
            <a:br>
              <a:rPr lang="en-US" sz="1200" dirty="0">
                <a:hlinkClick r:id="rId3"/>
              </a:rPr>
            </a:br>
            <a:endParaRPr lang="en-US" sz="1000" dirty="0">
              <a:effectLst/>
            </a:endParaRPr>
          </a:p>
        </p:txBody>
      </p:sp>
      <p:pic>
        <p:nvPicPr>
          <p:cNvPr id="17" name="Picture 16" descr="Icon&#10;&#10;Description automatically generated">
            <a:extLst>
              <a:ext uri="{FF2B5EF4-FFF2-40B4-BE49-F238E27FC236}">
                <a16:creationId xmlns:a16="http://schemas.microsoft.com/office/drawing/2014/main" id="{8A3E3760-7194-1E43-B15E-197FECA05B8C}"/>
              </a:ext>
            </a:extLst>
          </p:cNvPr>
          <p:cNvPicPr>
            <a:picLocks noChangeAspect="1"/>
          </p:cNvPicPr>
          <p:nvPr/>
        </p:nvPicPr>
        <p:blipFill>
          <a:blip r:embed="rId4"/>
          <a:stretch>
            <a:fillRect/>
          </a:stretch>
        </p:blipFill>
        <p:spPr>
          <a:xfrm>
            <a:off x="5562600" y="1568195"/>
            <a:ext cx="2544856" cy="2544856"/>
          </a:xfrm>
          <a:prstGeom prst="rect">
            <a:avLst/>
          </a:prstGeom>
        </p:spPr>
      </p:pic>
    </p:spTree>
    <p:extLst>
      <p:ext uri="{BB962C8B-B14F-4D97-AF65-F5344CB8AC3E}">
        <p14:creationId xmlns:p14="http://schemas.microsoft.com/office/powerpoint/2010/main" val="3954995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considered an inventor?</a:t>
            </a:r>
          </a:p>
        </p:txBody>
      </p:sp>
      <p:sp>
        <p:nvSpPr>
          <p:cNvPr id="3" name="Content Placeholder 2"/>
          <p:cNvSpPr>
            <a:spLocks noGrp="1"/>
          </p:cNvSpPr>
          <p:nvPr>
            <p:ph sz="half" idx="1"/>
          </p:nvPr>
        </p:nvSpPr>
        <p:spPr/>
        <p:txBody>
          <a:bodyPr>
            <a:normAutofit lnSpcReduction="10000"/>
          </a:bodyPr>
          <a:lstStyle/>
          <a:p>
            <a:r>
              <a:rPr lang="en-US" dirty="0"/>
              <a:t>DABUS </a:t>
            </a:r>
            <a:r>
              <a:rPr lang="en-US" sz="1100" dirty="0"/>
              <a:t>(Device for the Autonomous Bootstrapping of Unified Sentience) </a:t>
            </a:r>
            <a:r>
              <a:rPr lang="en-US" dirty="0">
                <a:solidFill>
                  <a:schemeClr val="accent1"/>
                </a:solidFill>
              </a:rPr>
              <a:t>=?</a:t>
            </a:r>
            <a:r>
              <a:rPr lang="en-US" dirty="0"/>
              <a:t> Inventor</a:t>
            </a:r>
          </a:p>
          <a:p>
            <a:pPr lvl="1"/>
            <a:r>
              <a:rPr lang="en-US" dirty="0"/>
              <a:t>DABUS had "identified the novelty of its own idea before a natural person did"  [4].</a:t>
            </a:r>
          </a:p>
          <a:p>
            <a:pPr lvl="1"/>
            <a:r>
              <a:rPr lang="en-US" u="sng" dirty="0">
                <a:solidFill>
                  <a:schemeClr val="accent1"/>
                </a:solidFill>
              </a:rPr>
              <a:t>DABUS = Inventor </a:t>
            </a:r>
          </a:p>
          <a:p>
            <a:pPr lvl="1"/>
            <a:r>
              <a:rPr lang="en-US" dirty="0"/>
              <a:t>Dr. Stephen Thaler = Owner</a:t>
            </a:r>
          </a:p>
          <a:p>
            <a:r>
              <a:rPr lang="en-US" dirty="0">
                <a:solidFill>
                  <a:schemeClr val="accent1"/>
                </a:solidFill>
              </a:rPr>
              <a:t>Decisions</a:t>
            </a:r>
            <a:r>
              <a:rPr lang="en-US" dirty="0"/>
              <a:t> regarding DABUS</a:t>
            </a:r>
          </a:p>
          <a:p>
            <a:pPr lvl="1"/>
            <a:r>
              <a:rPr lang="en-US" dirty="0"/>
              <a:t>United States Patent and Trademark Office (USPTO)</a:t>
            </a:r>
          </a:p>
          <a:p>
            <a:pPr lvl="1"/>
            <a:r>
              <a:rPr lang="en-US" dirty="0"/>
              <a:t>European Patent Office (EPO)</a:t>
            </a:r>
          </a:p>
          <a:p>
            <a:pPr lvl="1"/>
            <a:r>
              <a:rPr lang="en-US" dirty="0"/>
              <a:t>UK Intellectual Property Office (UKIPO)</a:t>
            </a:r>
          </a:p>
          <a:p>
            <a:endParaRPr lang="en-US" dirty="0"/>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Eri Kim</a:t>
            </a:r>
          </a:p>
        </p:txBody>
      </p:sp>
      <p:sp>
        <p:nvSpPr>
          <p:cNvPr id="8" name="TextBox 7"/>
          <p:cNvSpPr txBox="1"/>
          <p:nvPr/>
        </p:nvSpPr>
        <p:spPr>
          <a:xfrm>
            <a:off x="6644105" y="4758724"/>
            <a:ext cx="2382691" cy="615553"/>
          </a:xfrm>
          <a:prstGeom prst="rect">
            <a:avLst/>
          </a:prstGeom>
          <a:noFill/>
        </p:spPr>
        <p:txBody>
          <a:bodyPr wrap="square" rtlCol="0">
            <a:spAutoFit/>
          </a:bodyPr>
          <a:lstStyle/>
          <a:p>
            <a:r>
              <a:rPr lang="en-US" sz="1200" dirty="0"/>
              <a:t>Icon made by </a:t>
            </a:r>
            <a:r>
              <a:rPr lang="en-US" sz="1200" dirty="0" err="1"/>
              <a:t>www.flaticon.com</a:t>
            </a:r>
            <a:endParaRPr lang="en-US" sz="1000" dirty="0"/>
          </a:p>
          <a:p>
            <a:br>
              <a:rPr lang="en-US" sz="1200" dirty="0">
                <a:hlinkClick r:id="rId3"/>
              </a:rPr>
            </a:br>
            <a:endParaRPr lang="en-US" sz="1000" dirty="0">
              <a:effectLst/>
            </a:endParaRPr>
          </a:p>
        </p:txBody>
      </p:sp>
      <p:pic>
        <p:nvPicPr>
          <p:cNvPr id="10" name="Picture 9" descr="Icon&#10;&#10;Description automatically generated">
            <a:extLst>
              <a:ext uri="{FF2B5EF4-FFF2-40B4-BE49-F238E27FC236}">
                <a16:creationId xmlns:a16="http://schemas.microsoft.com/office/drawing/2014/main" id="{ACD1A3B9-5A8B-B44C-88E4-53A7904EE635}"/>
              </a:ext>
            </a:extLst>
          </p:cNvPr>
          <p:cNvPicPr>
            <a:picLocks noChangeAspect="1"/>
          </p:cNvPicPr>
          <p:nvPr/>
        </p:nvPicPr>
        <p:blipFill>
          <a:blip r:embed="rId4"/>
          <a:stretch>
            <a:fillRect/>
          </a:stretch>
        </p:blipFill>
        <p:spPr>
          <a:xfrm>
            <a:off x="5270607" y="1486376"/>
            <a:ext cx="2812997" cy="2812997"/>
          </a:xfrm>
          <a:prstGeom prst="rect">
            <a:avLst/>
          </a:prstGeom>
        </p:spPr>
      </p:pic>
    </p:spTree>
    <p:extLst>
      <p:ext uri="{BB962C8B-B14F-4D97-AF65-F5344CB8AC3E}">
        <p14:creationId xmlns:p14="http://schemas.microsoft.com/office/powerpoint/2010/main" val="3919351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considered an inventor?</a:t>
            </a:r>
          </a:p>
        </p:txBody>
      </p:sp>
      <p:sp>
        <p:nvSpPr>
          <p:cNvPr id="3" name="Content Placeholder 2"/>
          <p:cNvSpPr>
            <a:spLocks noGrp="1"/>
          </p:cNvSpPr>
          <p:nvPr>
            <p:ph sz="half" idx="1"/>
          </p:nvPr>
        </p:nvSpPr>
        <p:spPr/>
        <p:txBody>
          <a:bodyPr>
            <a:normAutofit/>
          </a:bodyPr>
          <a:lstStyle/>
          <a:p>
            <a:r>
              <a:rPr lang="en-US" dirty="0"/>
              <a:t>United States Patent and Trademark Office (USPTO)</a:t>
            </a:r>
          </a:p>
          <a:p>
            <a:pPr lvl="1"/>
            <a:r>
              <a:rPr lang="en-US" dirty="0"/>
              <a:t>Patent inventors </a:t>
            </a:r>
            <a:r>
              <a:rPr lang="en-US" u="sng" dirty="0">
                <a:solidFill>
                  <a:schemeClr val="accent1"/>
                </a:solidFill>
              </a:rPr>
              <a:t>must be HUMAN</a:t>
            </a:r>
          </a:p>
          <a:p>
            <a:pPr lvl="2"/>
            <a:r>
              <a:rPr lang="en-US" dirty="0"/>
              <a:t>“Accordingly, because the above-identified application names a machine, ‘[DABUS] (Invention generated by artificial intelligence),’ as the inventor, and because current statues, case law, and </a:t>
            </a:r>
            <a:r>
              <a:rPr lang="en-US" u="sng" dirty="0">
                <a:solidFill>
                  <a:schemeClr val="accent1"/>
                </a:solidFill>
              </a:rPr>
              <a:t>USPTO regulations and rules limit inventorship to natural persons</a:t>
            </a:r>
            <a:r>
              <a:rPr lang="en-US" dirty="0"/>
              <a:t>, the above-identified application does not comply…” [2].</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Eri Kim</a:t>
            </a:r>
          </a:p>
        </p:txBody>
      </p:sp>
      <p:sp>
        <p:nvSpPr>
          <p:cNvPr id="8" name="TextBox 7"/>
          <p:cNvSpPr txBox="1"/>
          <p:nvPr/>
        </p:nvSpPr>
        <p:spPr>
          <a:xfrm>
            <a:off x="2887133" y="4758724"/>
            <a:ext cx="6139663" cy="615553"/>
          </a:xfrm>
          <a:prstGeom prst="rect">
            <a:avLst/>
          </a:prstGeom>
          <a:noFill/>
        </p:spPr>
        <p:txBody>
          <a:bodyPr wrap="square" rtlCol="0">
            <a:spAutoFit/>
          </a:bodyPr>
          <a:lstStyle/>
          <a:p>
            <a:r>
              <a:rPr lang="en-US" sz="1200" dirty="0"/>
              <a:t>Image by https://</a:t>
            </a:r>
            <a:r>
              <a:rPr lang="en-US" sz="1200" dirty="0" err="1"/>
              <a:t>www.commerce.gov</a:t>
            </a:r>
            <a:r>
              <a:rPr lang="en-US" sz="1200" dirty="0"/>
              <a:t>/images/us-patent-and-trademark-office-</a:t>
            </a:r>
            <a:r>
              <a:rPr lang="en-US" sz="1200" dirty="0" err="1"/>
              <a:t>uspto</a:t>
            </a:r>
            <a:r>
              <a:rPr lang="en-US" sz="1200" dirty="0"/>
              <a:t>-logo</a:t>
            </a:r>
            <a:endParaRPr lang="en-US" sz="1000" dirty="0"/>
          </a:p>
          <a:p>
            <a:br>
              <a:rPr lang="en-US" sz="1200" dirty="0">
                <a:hlinkClick r:id="rId3"/>
              </a:rPr>
            </a:br>
            <a:endParaRPr lang="en-US" sz="1000" dirty="0">
              <a:effectLst/>
            </a:endParaRPr>
          </a:p>
        </p:txBody>
      </p:sp>
      <p:pic>
        <p:nvPicPr>
          <p:cNvPr id="1026" name="Picture 2">
            <a:extLst>
              <a:ext uri="{FF2B5EF4-FFF2-40B4-BE49-F238E27FC236}">
                <a16:creationId xmlns:a16="http://schemas.microsoft.com/office/drawing/2014/main" id="{FA2F52AB-6EA4-B240-AF49-DA17F79886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4298" y="1961831"/>
            <a:ext cx="2866144" cy="151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447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1A2EA4A-004C-9B4B-9244-5B98C007DA3A}"/>
              </a:ext>
            </a:extLst>
          </p:cNvPr>
          <p:cNvSpPr/>
          <p:nvPr/>
        </p:nvSpPr>
        <p:spPr>
          <a:xfrm>
            <a:off x="4787153" y="1352551"/>
            <a:ext cx="3872753" cy="3167701"/>
          </a:xfrm>
          <a:prstGeom prst="rect">
            <a:avLst/>
          </a:prstGeom>
          <a:solidFill>
            <a:schemeClr val="tx1"/>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WHO is considered an inventor?</a:t>
            </a:r>
          </a:p>
        </p:txBody>
      </p:sp>
      <p:sp>
        <p:nvSpPr>
          <p:cNvPr id="3" name="Content Placeholder 2"/>
          <p:cNvSpPr>
            <a:spLocks noGrp="1"/>
          </p:cNvSpPr>
          <p:nvPr>
            <p:ph sz="half" idx="1"/>
          </p:nvPr>
        </p:nvSpPr>
        <p:spPr/>
        <p:txBody>
          <a:bodyPr>
            <a:normAutofit/>
          </a:bodyPr>
          <a:lstStyle/>
          <a:p>
            <a:r>
              <a:rPr lang="en-US" dirty="0"/>
              <a:t>“U.S. patent law </a:t>
            </a:r>
            <a:r>
              <a:rPr lang="en-US" u="sng" dirty="0">
                <a:solidFill>
                  <a:schemeClr val="accent1"/>
                </a:solidFill>
              </a:rPr>
              <a:t>does not permit a machine to be named as the inventor</a:t>
            </a:r>
            <a:r>
              <a:rPr lang="en-US" dirty="0"/>
              <a:t> in a patent application” [2].</a:t>
            </a:r>
          </a:p>
          <a:p>
            <a:r>
              <a:rPr lang="en-US" dirty="0"/>
              <a:t>35 U.S.C. 115 similarly refers to individuals and uses pronouns specific to natural persons – </a:t>
            </a:r>
            <a:r>
              <a:rPr lang="en-US" u="sng" dirty="0">
                <a:solidFill>
                  <a:schemeClr val="accent1"/>
                </a:solidFill>
              </a:rPr>
              <a:t>“himself” or “herself”</a:t>
            </a:r>
            <a:r>
              <a:rPr lang="en-US" dirty="0"/>
              <a:t>– …” [2].</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Eri Kim</a:t>
            </a:r>
          </a:p>
        </p:txBody>
      </p:sp>
      <p:sp>
        <p:nvSpPr>
          <p:cNvPr id="15" name="TextBox 14">
            <a:extLst>
              <a:ext uri="{FF2B5EF4-FFF2-40B4-BE49-F238E27FC236}">
                <a16:creationId xmlns:a16="http://schemas.microsoft.com/office/drawing/2014/main" id="{08F43730-CA2E-B243-855A-503995FEBBB7}"/>
              </a:ext>
            </a:extLst>
          </p:cNvPr>
          <p:cNvSpPr txBox="1"/>
          <p:nvPr/>
        </p:nvSpPr>
        <p:spPr>
          <a:xfrm>
            <a:off x="6644105" y="4758724"/>
            <a:ext cx="2382691" cy="623248"/>
          </a:xfrm>
          <a:prstGeom prst="rect">
            <a:avLst/>
          </a:prstGeom>
          <a:noFill/>
        </p:spPr>
        <p:txBody>
          <a:bodyPr wrap="square" rtlCol="0">
            <a:spAutoFit/>
          </a:bodyPr>
          <a:lstStyle/>
          <a:p>
            <a:r>
              <a:rPr lang="en-US" sz="1200" dirty="0"/>
              <a:t>Icons made by </a:t>
            </a:r>
            <a:r>
              <a:rPr lang="en-US" sz="1200" dirty="0" err="1"/>
              <a:t>www.flaticon.com</a:t>
            </a:r>
            <a:endParaRPr lang="en-US" sz="1000" dirty="0"/>
          </a:p>
          <a:p>
            <a:br>
              <a:rPr lang="en-US" sz="1200" dirty="0">
                <a:hlinkClick r:id="rId3"/>
              </a:rPr>
            </a:br>
            <a:endParaRPr lang="en-US" sz="1000" dirty="0">
              <a:effectLst/>
            </a:endParaRPr>
          </a:p>
        </p:txBody>
      </p:sp>
      <p:pic>
        <p:nvPicPr>
          <p:cNvPr id="17" name="Picture 16" descr="Icon&#10;&#10;Description automatically generated">
            <a:extLst>
              <a:ext uri="{FF2B5EF4-FFF2-40B4-BE49-F238E27FC236}">
                <a16:creationId xmlns:a16="http://schemas.microsoft.com/office/drawing/2014/main" id="{1A238F8A-F4B5-BB45-BEA6-8E2F8FB330F4}"/>
              </a:ext>
            </a:extLst>
          </p:cNvPr>
          <p:cNvPicPr>
            <a:picLocks noChangeAspect="1"/>
          </p:cNvPicPr>
          <p:nvPr/>
        </p:nvPicPr>
        <p:blipFill>
          <a:blip r:embed="rId4"/>
          <a:stretch>
            <a:fillRect/>
          </a:stretch>
        </p:blipFill>
        <p:spPr>
          <a:xfrm>
            <a:off x="7011658" y="2571750"/>
            <a:ext cx="1155439" cy="1155439"/>
          </a:xfrm>
          <a:prstGeom prst="rect">
            <a:avLst/>
          </a:prstGeom>
        </p:spPr>
      </p:pic>
      <p:pic>
        <p:nvPicPr>
          <p:cNvPr id="19" name="Picture 18" descr="A picture containing shape&#10;&#10;Description automatically generated">
            <a:extLst>
              <a:ext uri="{FF2B5EF4-FFF2-40B4-BE49-F238E27FC236}">
                <a16:creationId xmlns:a16="http://schemas.microsoft.com/office/drawing/2014/main" id="{1D7E677B-49E0-5144-A084-D1C44DB0F6E9}"/>
              </a:ext>
            </a:extLst>
          </p:cNvPr>
          <p:cNvPicPr>
            <a:picLocks noChangeAspect="1"/>
          </p:cNvPicPr>
          <p:nvPr/>
        </p:nvPicPr>
        <p:blipFill>
          <a:blip r:embed="rId5"/>
          <a:stretch>
            <a:fillRect/>
          </a:stretch>
        </p:blipFill>
        <p:spPr>
          <a:xfrm>
            <a:off x="5123898" y="2318215"/>
            <a:ext cx="1520207" cy="1520207"/>
          </a:xfrm>
          <a:prstGeom prst="rect">
            <a:avLst/>
          </a:prstGeom>
        </p:spPr>
      </p:pic>
      <p:pic>
        <p:nvPicPr>
          <p:cNvPr id="22" name="Picture 21" descr="Icon&#10;&#10;Description automatically generated">
            <a:extLst>
              <a:ext uri="{FF2B5EF4-FFF2-40B4-BE49-F238E27FC236}">
                <a16:creationId xmlns:a16="http://schemas.microsoft.com/office/drawing/2014/main" id="{8932B846-09B1-B042-B93E-DA59A44E926A}"/>
              </a:ext>
            </a:extLst>
          </p:cNvPr>
          <p:cNvPicPr>
            <a:picLocks noChangeAspect="1"/>
          </p:cNvPicPr>
          <p:nvPr/>
        </p:nvPicPr>
        <p:blipFill>
          <a:blip r:embed="rId6"/>
          <a:stretch>
            <a:fillRect/>
          </a:stretch>
        </p:blipFill>
        <p:spPr>
          <a:xfrm>
            <a:off x="5600873" y="1751960"/>
            <a:ext cx="566255" cy="566255"/>
          </a:xfrm>
          <a:prstGeom prst="rect">
            <a:avLst/>
          </a:prstGeom>
        </p:spPr>
      </p:pic>
      <p:pic>
        <p:nvPicPr>
          <p:cNvPr id="24" name="Picture 23" descr="Icon&#10;&#10;Description automatically generated">
            <a:extLst>
              <a:ext uri="{FF2B5EF4-FFF2-40B4-BE49-F238E27FC236}">
                <a16:creationId xmlns:a16="http://schemas.microsoft.com/office/drawing/2014/main" id="{AB924A7C-DFF5-6441-A517-F4391C7991E0}"/>
              </a:ext>
            </a:extLst>
          </p:cNvPr>
          <p:cNvPicPr>
            <a:picLocks noChangeAspect="1"/>
          </p:cNvPicPr>
          <p:nvPr/>
        </p:nvPicPr>
        <p:blipFill>
          <a:blip r:embed="rId7"/>
          <a:stretch>
            <a:fillRect/>
          </a:stretch>
        </p:blipFill>
        <p:spPr>
          <a:xfrm>
            <a:off x="7395590" y="1871285"/>
            <a:ext cx="387573" cy="387573"/>
          </a:xfrm>
          <a:prstGeom prst="rect">
            <a:avLst/>
          </a:prstGeom>
        </p:spPr>
      </p:pic>
    </p:spTree>
    <p:extLst>
      <p:ext uri="{BB962C8B-B14F-4D97-AF65-F5344CB8AC3E}">
        <p14:creationId xmlns:p14="http://schemas.microsoft.com/office/powerpoint/2010/main" val="37916185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considered an inventor?</a:t>
            </a:r>
          </a:p>
        </p:txBody>
      </p:sp>
      <p:sp>
        <p:nvSpPr>
          <p:cNvPr id="3" name="Content Placeholder 2"/>
          <p:cNvSpPr>
            <a:spLocks noGrp="1"/>
          </p:cNvSpPr>
          <p:nvPr>
            <p:ph sz="half" idx="1"/>
          </p:nvPr>
        </p:nvSpPr>
        <p:spPr/>
        <p:txBody>
          <a:bodyPr>
            <a:normAutofit fontScale="92500" lnSpcReduction="10000"/>
          </a:bodyPr>
          <a:lstStyle/>
          <a:p>
            <a:r>
              <a:rPr lang="en-US" dirty="0"/>
              <a:t>European Patent Office (EPO)</a:t>
            </a:r>
          </a:p>
          <a:p>
            <a:pPr lvl="1"/>
            <a:r>
              <a:rPr lang="en-US" dirty="0"/>
              <a:t>The name of the machine does not meet the requirements of Rule 19(1) EPC, which </a:t>
            </a:r>
            <a:r>
              <a:rPr lang="en-US" u="sng" dirty="0">
                <a:solidFill>
                  <a:schemeClr val="accent1"/>
                </a:solidFill>
              </a:rPr>
              <a:t>requires a family name, given names, and a full address of the inventor </a:t>
            </a:r>
            <a:r>
              <a:rPr lang="en-US" dirty="0"/>
              <a:t>[3].</a:t>
            </a:r>
          </a:p>
          <a:p>
            <a:pPr lvl="1"/>
            <a:r>
              <a:rPr lang="en-US" dirty="0"/>
              <a:t>Legislation would be required to create a legal personality for AI systems or machines because ”legislative history shows the the legislators of the EPC were in agreement that the term ‘inventor’ refers to a </a:t>
            </a:r>
            <a:r>
              <a:rPr lang="en-US" u="sng" dirty="0">
                <a:solidFill>
                  <a:schemeClr val="accent1"/>
                </a:solidFill>
              </a:rPr>
              <a:t>natural person only</a:t>
            </a:r>
            <a:r>
              <a:rPr lang="en-US" dirty="0"/>
              <a:t>” [3].</a:t>
            </a:r>
          </a:p>
          <a:p>
            <a:pPr lvl="1"/>
            <a:r>
              <a:rPr lang="en-US" dirty="0">
                <a:solidFill>
                  <a:schemeClr val="accent1"/>
                </a:solidFill>
              </a:rPr>
              <a:t>Internationally applicable standard</a:t>
            </a:r>
          </a:p>
          <a:p>
            <a:pPr lvl="2"/>
            <a:r>
              <a:rPr lang="en-US" dirty="0"/>
              <a:t>“No national law has been determined which would [recognize] a thing, in particular an Al system or a machine, as an inventor” [3].</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Eri Kim</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Image by https://</a:t>
            </a:r>
            <a:r>
              <a:rPr lang="en-US" sz="1200" dirty="0" err="1"/>
              <a:t>www.epo.org</a:t>
            </a:r>
            <a:r>
              <a:rPr lang="en-US" sz="1200" dirty="0"/>
              <a:t>/</a:t>
            </a:r>
            <a:endParaRPr lang="en-US" sz="1200" dirty="0">
              <a:solidFill>
                <a:schemeClr val="tx1"/>
              </a:solidFill>
            </a:endParaRPr>
          </a:p>
        </p:txBody>
      </p:sp>
      <p:pic>
        <p:nvPicPr>
          <p:cNvPr id="2050" name="Picture 2" descr="European Patent Office grants more patents to US companies than ever before  - IPWatchdog.com | Patents &amp; Patent Law">
            <a:extLst>
              <a:ext uri="{FF2B5EF4-FFF2-40B4-BE49-F238E27FC236}">
                <a16:creationId xmlns:a16="http://schemas.microsoft.com/office/drawing/2014/main" id="{AD0E1DF6-DDD8-D643-884C-3A77FC06D9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1442" y="1993313"/>
            <a:ext cx="3202161" cy="1605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57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4</a:t>
            </a:fld>
            <a:endParaRPr lang="en-US"/>
          </a:p>
        </p:txBody>
      </p:sp>
      <p:pic>
        <p:nvPicPr>
          <p:cNvPr id="9" name="Picture 8">
            <a:extLst>
              <a:ext uri="{FF2B5EF4-FFF2-40B4-BE49-F238E27FC236}">
                <a16:creationId xmlns:a16="http://schemas.microsoft.com/office/drawing/2014/main" id="{4396F9FB-A338-6848-9E93-427B4451AD47}"/>
              </a:ext>
            </a:extLst>
          </p:cNvPr>
          <p:cNvPicPr>
            <a:picLocks noChangeAspect="1"/>
          </p:cNvPicPr>
          <p:nvPr/>
        </p:nvPicPr>
        <p:blipFill>
          <a:blip r:embed="rId3"/>
          <a:stretch>
            <a:fillRect/>
          </a:stretch>
        </p:blipFill>
        <p:spPr>
          <a:xfrm>
            <a:off x="1027416" y="2674058"/>
            <a:ext cx="7941923" cy="2469442"/>
          </a:xfrm>
          <a:prstGeom prst="rect">
            <a:avLst/>
          </a:prstGeom>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considered an inventor?</a:t>
            </a:r>
          </a:p>
        </p:txBody>
      </p:sp>
      <p:sp>
        <p:nvSpPr>
          <p:cNvPr id="3" name="Content Placeholder 2"/>
          <p:cNvSpPr>
            <a:spLocks noGrp="1"/>
          </p:cNvSpPr>
          <p:nvPr>
            <p:ph sz="half" idx="1"/>
          </p:nvPr>
        </p:nvSpPr>
        <p:spPr/>
        <p:txBody>
          <a:bodyPr>
            <a:normAutofit/>
          </a:bodyPr>
          <a:lstStyle/>
          <a:p>
            <a:r>
              <a:rPr lang="en-US" dirty="0"/>
              <a:t>UK Intellectual Property Office (UKIPO)</a:t>
            </a:r>
          </a:p>
          <a:p>
            <a:pPr lvl="1"/>
            <a:r>
              <a:rPr lang="en-US" dirty="0"/>
              <a:t>Accepted that DABUS created the invention but noted that the application must be withdrawn because </a:t>
            </a:r>
            <a:r>
              <a:rPr lang="en-US" u="sng" dirty="0">
                <a:solidFill>
                  <a:schemeClr val="accent1"/>
                </a:solidFill>
              </a:rPr>
              <a:t>it is not a person that it cannot be considered an inventor</a:t>
            </a:r>
            <a:r>
              <a:rPr lang="en-US" dirty="0"/>
              <a:t> [3].</a:t>
            </a:r>
          </a:p>
          <a:p>
            <a:pPr lvl="1"/>
            <a:r>
              <a:rPr lang="en-US" dirty="0"/>
              <a:t>Noted that AI inventions are likely to be more prevalent that it is correct to debate this issue [3].</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40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Eri Kim</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Image by https://</a:t>
            </a:r>
            <a:r>
              <a:rPr lang="en-US" sz="1200" dirty="0" err="1"/>
              <a:t>www.gov.uk</a:t>
            </a:r>
            <a:r>
              <a:rPr lang="en-US" sz="1200" dirty="0"/>
              <a:t>/government/news/intellectual-property-and-the-transition-period</a:t>
            </a:r>
            <a:endParaRPr lang="en-US" sz="1200" dirty="0">
              <a:solidFill>
                <a:schemeClr val="tx1"/>
              </a:solidFill>
            </a:endParaRPr>
          </a:p>
        </p:txBody>
      </p:sp>
      <p:pic>
        <p:nvPicPr>
          <p:cNvPr id="3074" name="Picture 2">
            <a:extLst>
              <a:ext uri="{FF2B5EF4-FFF2-40B4-BE49-F238E27FC236}">
                <a16:creationId xmlns:a16="http://schemas.microsoft.com/office/drawing/2014/main" id="{8175EEEA-80F8-8740-A59E-E2270A88B8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9160" y="1465245"/>
            <a:ext cx="381000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7305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think?</a:t>
            </a:r>
          </a:p>
        </p:txBody>
      </p:sp>
      <p:sp>
        <p:nvSpPr>
          <p:cNvPr id="3" name="Content Placeholder 2"/>
          <p:cNvSpPr>
            <a:spLocks noGrp="1"/>
          </p:cNvSpPr>
          <p:nvPr>
            <p:ph sz="half" idx="1"/>
          </p:nvPr>
        </p:nvSpPr>
        <p:spPr/>
        <p:txBody>
          <a:bodyPr>
            <a:normAutofit fontScale="92500" lnSpcReduction="20000"/>
          </a:bodyPr>
          <a:lstStyle/>
          <a:p>
            <a:r>
              <a:rPr lang="en-US" dirty="0"/>
              <a:t>Should AI own the patent?</a:t>
            </a:r>
          </a:p>
          <a:p>
            <a:pPr lvl="1"/>
            <a:r>
              <a:rPr lang="en-US" dirty="0"/>
              <a:t>Nobody is arguing that the AI should own the patent. It’s common for the owner to be the company that employs the inventor.</a:t>
            </a:r>
          </a:p>
          <a:p>
            <a:pPr lvl="2"/>
            <a:r>
              <a:rPr lang="en-US" dirty="0"/>
              <a:t>DABUS: Inventor</a:t>
            </a:r>
          </a:p>
          <a:p>
            <a:pPr lvl="2"/>
            <a:r>
              <a:rPr lang="en-US" u="sng" dirty="0">
                <a:solidFill>
                  <a:schemeClr val="accent1"/>
                </a:solidFill>
              </a:rPr>
              <a:t>Thaler: Owner</a:t>
            </a:r>
          </a:p>
          <a:p>
            <a:pPr lvl="1"/>
            <a:r>
              <a:rPr lang="en-US" dirty="0"/>
              <a:t>Having a patent that covers a machine does not mean that the machine can be listed as an inventor in another patent application [3].</a:t>
            </a:r>
          </a:p>
          <a:p>
            <a:pPr lvl="2"/>
            <a:r>
              <a:rPr lang="en-US" u="sng" dirty="0">
                <a:solidFill>
                  <a:schemeClr val="accent1"/>
                </a:solidFill>
              </a:rPr>
              <a:t>“a patent for a camera allows the camera hold a copyright” [3].</a:t>
            </a:r>
          </a:p>
          <a:p>
            <a:pPr lvl="1"/>
            <a:r>
              <a:rPr lang="en-US" dirty="0"/>
              <a:t>If AIs were inventors, they’d also have to be able to enter into contracts. They’d have to be able to authorize licenses and file lawsuits as well. </a:t>
            </a:r>
            <a:r>
              <a:rPr lang="en-US" u="sng" dirty="0">
                <a:solidFill>
                  <a:schemeClr val="accent1"/>
                </a:solidFill>
              </a:rPr>
              <a:t>They can do none of those things</a:t>
            </a:r>
            <a:r>
              <a:rPr lang="en-US" dirty="0"/>
              <a:t> [5]. </a:t>
            </a:r>
          </a:p>
        </p:txBody>
      </p:sp>
      <p:sp>
        <p:nvSpPr>
          <p:cNvPr id="5" name="Footer Placeholder 4"/>
          <p:cNvSpPr>
            <a:spLocks noGrp="1"/>
          </p:cNvSpPr>
          <p:nvPr>
            <p:ph type="ftr" sz="quarter" idx="11"/>
          </p:nvPr>
        </p:nvSpPr>
        <p:spPr/>
        <p:txBody>
          <a:bodyPr/>
          <a:lstStyle/>
          <a:p>
            <a:r>
              <a:rPr lang="sk-SK"/>
              <a:t>© 2020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41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Eri Kim</a:t>
            </a:r>
          </a:p>
        </p:txBody>
      </p:sp>
      <p:sp>
        <p:nvSpPr>
          <p:cNvPr id="15" name="Rectangle 14">
            <a:extLst>
              <a:ext uri="{FF2B5EF4-FFF2-40B4-BE49-F238E27FC236}">
                <a16:creationId xmlns:a16="http://schemas.microsoft.com/office/drawing/2014/main" id="{FA16269C-C13E-EA41-83BF-8D5AC4DB66D1}"/>
              </a:ext>
            </a:extLst>
          </p:cNvPr>
          <p:cNvSpPr/>
          <p:nvPr/>
        </p:nvSpPr>
        <p:spPr>
          <a:xfrm>
            <a:off x="4724402" y="1325213"/>
            <a:ext cx="3733798" cy="3380138"/>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0B1FEB0B-8067-3D45-AD0F-65AC6A1968CA}"/>
              </a:ext>
            </a:extLst>
          </p:cNvPr>
          <p:cNvPicPr>
            <a:picLocks noChangeAspect="1"/>
          </p:cNvPicPr>
          <p:nvPr/>
        </p:nvPicPr>
        <p:blipFill>
          <a:blip r:embed="rId3"/>
          <a:stretch>
            <a:fillRect/>
          </a:stretch>
        </p:blipFill>
        <p:spPr>
          <a:xfrm>
            <a:off x="5791201" y="2374863"/>
            <a:ext cx="1600200" cy="1600200"/>
          </a:xfrm>
          <a:prstGeom prst="rect">
            <a:avLst/>
          </a:prstGeom>
        </p:spPr>
      </p:pic>
      <p:pic>
        <p:nvPicPr>
          <p:cNvPr id="17" name="Picture 16">
            <a:extLst>
              <a:ext uri="{FF2B5EF4-FFF2-40B4-BE49-F238E27FC236}">
                <a16:creationId xmlns:a16="http://schemas.microsoft.com/office/drawing/2014/main" id="{980464E5-6BB1-C44A-9A3D-A1C79CA78C10}"/>
              </a:ext>
            </a:extLst>
          </p:cNvPr>
          <p:cNvPicPr>
            <a:picLocks noChangeAspect="1"/>
          </p:cNvPicPr>
          <p:nvPr/>
        </p:nvPicPr>
        <p:blipFill>
          <a:blip r:embed="rId4"/>
          <a:stretch>
            <a:fillRect/>
          </a:stretch>
        </p:blipFill>
        <p:spPr>
          <a:xfrm>
            <a:off x="7288869" y="1986151"/>
            <a:ext cx="656422" cy="656422"/>
          </a:xfrm>
          <a:prstGeom prst="rect">
            <a:avLst/>
          </a:prstGeom>
        </p:spPr>
      </p:pic>
      <p:sp>
        <p:nvSpPr>
          <p:cNvPr id="19" name="TextBox 18">
            <a:extLst>
              <a:ext uri="{FF2B5EF4-FFF2-40B4-BE49-F238E27FC236}">
                <a16:creationId xmlns:a16="http://schemas.microsoft.com/office/drawing/2014/main" id="{BF0E63AF-EA2E-E747-8A65-D77568BAD9C9}"/>
              </a:ext>
            </a:extLst>
          </p:cNvPr>
          <p:cNvSpPr txBox="1"/>
          <p:nvPr/>
        </p:nvSpPr>
        <p:spPr>
          <a:xfrm>
            <a:off x="6644105" y="4758724"/>
            <a:ext cx="2382691" cy="623248"/>
          </a:xfrm>
          <a:prstGeom prst="rect">
            <a:avLst/>
          </a:prstGeom>
          <a:noFill/>
        </p:spPr>
        <p:txBody>
          <a:bodyPr wrap="square" rtlCol="0">
            <a:spAutoFit/>
          </a:bodyPr>
          <a:lstStyle/>
          <a:p>
            <a:r>
              <a:rPr lang="en-US" sz="1200" dirty="0"/>
              <a:t>Icons made by </a:t>
            </a:r>
            <a:r>
              <a:rPr lang="en-US" sz="1200" dirty="0" err="1"/>
              <a:t>www.flaticon.com</a:t>
            </a:r>
            <a:endParaRPr lang="en-US" sz="1000" dirty="0"/>
          </a:p>
          <a:p>
            <a:br>
              <a:rPr lang="en-US" sz="1200" dirty="0">
                <a:hlinkClick r:id="rId5"/>
              </a:rPr>
            </a:br>
            <a:endParaRPr lang="en-US" sz="1000" dirty="0">
              <a:effectLst/>
            </a:endParaRPr>
          </a:p>
        </p:txBody>
      </p:sp>
    </p:spTree>
    <p:extLst>
      <p:ext uri="{BB962C8B-B14F-4D97-AF65-F5344CB8AC3E}">
        <p14:creationId xmlns:p14="http://schemas.microsoft.com/office/powerpoint/2010/main" val="3142277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77500" lnSpcReduction="20000"/>
          </a:bodyPr>
          <a:lstStyle/>
          <a:p>
            <a:pPr marL="0" indent="0" fontAlgn="base">
              <a:buNone/>
            </a:pPr>
            <a:r>
              <a:rPr lang="en-US" dirty="0"/>
              <a:t>[1] “The Ultimate Idea.” </a:t>
            </a:r>
            <a:r>
              <a:rPr lang="en-US" i="1" dirty="0"/>
              <a:t>Imagination Engines, Inc., Home of the Creativity Machine</a:t>
            </a:r>
            <a:r>
              <a:rPr lang="en-US" dirty="0"/>
              <a:t>, imagination-</a:t>
            </a:r>
            <a:r>
              <a:rPr lang="en-US" dirty="0" err="1"/>
              <a:t>engines.com</a:t>
            </a:r>
            <a:r>
              <a:rPr lang="en-US" dirty="0"/>
              <a:t>/</a:t>
            </a:r>
            <a:r>
              <a:rPr lang="en-US" dirty="0" err="1"/>
              <a:t>iei_dabus.php</a:t>
            </a:r>
            <a:r>
              <a:rPr lang="en-US" dirty="0"/>
              <a:t>.</a:t>
            </a:r>
          </a:p>
          <a:p>
            <a:pPr marL="0" indent="0" fontAlgn="base">
              <a:buNone/>
            </a:pPr>
            <a:r>
              <a:rPr lang="en-US" dirty="0"/>
              <a:t>[2] United States Patent and Trademark Office, 16524350_22apr2020, https://</a:t>
            </a:r>
            <a:r>
              <a:rPr lang="en-US" dirty="0" err="1"/>
              <a:t>www.uspto.gov</a:t>
            </a:r>
            <a:r>
              <a:rPr lang="en-US" dirty="0"/>
              <a:t>/sites/default/files/documents/16524350_22apr2020.pdf</a:t>
            </a:r>
          </a:p>
          <a:p>
            <a:pPr marL="0" indent="0">
              <a:buNone/>
            </a:pPr>
            <a:r>
              <a:rPr lang="en-US" dirty="0"/>
              <a:t>[3] Tapscott, Rebecca. “USPTO Shoots Down DABUS' Bid For Inventorship.” </a:t>
            </a:r>
            <a:r>
              <a:rPr lang="en-US" i="1" dirty="0" err="1"/>
              <a:t>IPWatchdog.com</a:t>
            </a:r>
            <a:r>
              <a:rPr lang="en-US" i="1" dirty="0"/>
              <a:t> | Patents &amp; Patent Law</a:t>
            </a:r>
            <a:r>
              <a:rPr lang="en-US" dirty="0"/>
              <a:t>, 5 May 2020, </a:t>
            </a:r>
            <a:r>
              <a:rPr lang="en-US" dirty="0">
                <a:hlinkClick r:id="rId3">
                  <a:extLst>
                    <a:ext uri="{A12FA001-AC4F-418D-AE19-62706E023703}">
                      <ahyp:hlinkClr xmlns:ahyp="http://schemas.microsoft.com/office/drawing/2018/hyperlinkcolor" val="tx"/>
                    </a:ext>
                  </a:extLst>
                </a:hlinkClick>
              </a:rPr>
              <a:t>www.ipwatchdog.com/2020/05/04/uspto-shoots-dabus-bid-inventorship/id=121284/</a:t>
            </a:r>
            <a:r>
              <a:rPr lang="en-US" dirty="0"/>
              <a:t>.</a:t>
            </a:r>
          </a:p>
          <a:p>
            <a:pPr marL="0" indent="0">
              <a:buNone/>
            </a:pPr>
            <a:r>
              <a:rPr lang="en-US" dirty="0"/>
              <a:t>[4] Ireland, Imogen, and Jason </a:t>
            </a:r>
            <a:r>
              <a:rPr lang="en-US" dirty="0" err="1"/>
              <a:t>Lohr</a:t>
            </a:r>
            <a:r>
              <a:rPr lang="en-US" dirty="0"/>
              <a:t>. “'DABUS': the AI Topic That Patent Lawyers Should Be Monitoring.” </a:t>
            </a:r>
            <a:r>
              <a:rPr lang="en-US" i="1" dirty="0"/>
              <a:t>Managing Intellectual Property</a:t>
            </a:r>
            <a:r>
              <a:rPr lang="en-US" dirty="0"/>
              <a:t>, Managing Intellectual Property, 15 Sept. 2020, </a:t>
            </a:r>
            <a:r>
              <a:rPr lang="en-US" dirty="0">
                <a:hlinkClick r:id="rId4">
                  <a:extLst>
                    <a:ext uri="{A12FA001-AC4F-418D-AE19-62706E023703}">
                      <ahyp:hlinkClr xmlns:ahyp="http://schemas.microsoft.com/office/drawing/2018/hyperlinkcolor" val="tx"/>
                    </a:ext>
                  </a:extLst>
                </a:hlinkClick>
              </a:rPr>
              <a:t>www.managingip.com/article/b1n8q624s4vyv4/dabus-the-ai-topic-that-patent-lawyers-should-be-monitoring</a:t>
            </a:r>
            <a:r>
              <a:rPr lang="en-US" dirty="0"/>
              <a:t>.</a:t>
            </a:r>
          </a:p>
          <a:p>
            <a:pPr marL="0" indent="0">
              <a:buNone/>
            </a:pPr>
            <a:r>
              <a:rPr lang="en-US" dirty="0"/>
              <a:t>[5] Chen, Angela. “Can an AI Be an Inventor? Not Yet.” </a:t>
            </a:r>
            <a:r>
              <a:rPr lang="en-US" i="1" dirty="0"/>
              <a:t>MIT Technology Review</a:t>
            </a:r>
            <a:r>
              <a:rPr lang="en-US" dirty="0"/>
              <a:t>, MIT Technology Review, 2 Apr. 2020, </a:t>
            </a:r>
            <a:r>
              <a:rPr lang="en-US" dirty="0">
                <a:hlinkClick r:id="rId5">
                  <a:extLst>
                    <a:ext uri="{A12FA001-AC4F-418D-AE19-62706E023703}">
                      <ahyp:hlinkClr xmlns:ahyp="http://schemas.microsoft.com/office/drawing/2018/hyperlinkcolor" val="tx"/>
                    </a:ext>
                  </a:extLst>
                </a:hlinkClick>
              </a:rPr>
              <a:t>www.technologyreview.com/2020/01/08/102298/ai-inventor-patent-dabus-intellectual-property-uk-european-patent-office-law/</a:t>
            </a:r>
            <a:r>
              <a:rPr lang="en-US" dirty="0"/>
              <a:t>.</a:t>
            </a:r>
          </a:p>
          <a:p>
            <a:pPr marL="0" indent="0">
              <a:buNone/>
            </a:pPr>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42</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Eri Kim</a:t>
            </a:r>
          </a:p>
        </p:txBody>
      </p:sp>
    </p:spTree>
    <p:extLst>
      <p:ext uri="{BB962C8B-B14F-4D97-AF65-F5344CB8AC3E}">
        <p14:creationId xmlns:p14="http://schemas.microsoft.com/office/powerpoint/2010/main" val="1512075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5</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77500" lnSpcReduction="20000"/>
          </a:bodyPr>
          <a:lstStyle/>
          <a:p>
            <a:r>
              <a:rPr lang="en-US" dirty="0"/>
              <a:t>pp. 165 </a:t>
            </a:r>
            <a:r>
              <a:rPr lang="is-IS" dirty="0"/>
              <a:t>“...ownership of ideas...” not quite right</a:t>
            </a:r>
          </a:p>
          <a:p>
            <a:r>
              <a:rPr lang="is-IS" dirty="0"/>
              <a:t>pp. 168 public domain year 1997/1999 from source published in 1996?</a:t>
            </a:r>
            <a:endParaRPr lang="en-US" dirty="0"/>
          </a:p>
          <a:p>
            <a:r>
              <a:rPr lang="en-US" dirty="0"/>
              <a:t>pp. 170 </a:t>
            </a:r>
            <a:r>
              <a:rPr lang="en-US" dirty="0" err="1"/>
              <a:t>SaaS</a:t>
            </a:r>
            <a:r>
              <a:rPr lang="en-US" dirty="0"/>
              <a:t>, Google Search example? “…before he </a:t>
            </a:r>
            <a:r>
              <a:rPr lang="en-US" b="1" dirty="0"/>
              <a:t>gave</a:t>
            </a:r>
            <a:r>
              <a:rPr lang="en-US" dirty="0"/>
              <a:t> them the plot.”? “</a:t>
            </a:r>
            <a:r>
              <a:rPr lang="is-IS" dirty="0"/>
              <a:t>…cannot erase the memories...” Paycheck (2003)</a:t>
            </a:r>
            <a:endParaRPr lang="en-US" dirty="0"/>
          </a:p>
          <a:p>
            <a:r>
              <a:rPr lang="en-US" dirty="0"/>
              <a:t>pp. 180 4.4 #2 preferred?</a:t>
            </a:r>
          </a:p>
          <a:p>
            <a:r>
              <a:rPr lang="en-US" dirty="0"/>
              <a:t>pp. 186/196 revenue != profit</a:t>
            </a:r>
          </a:p>
          <a:p>
            <a:r>
              <a:rPr lang="en-US" dirty="0"/>
              <a:t>pp. 190 blocking 100% seems impossible</a:t>
            </a:r>
          </a:p>
          <a:p>
            <a:r>
              <a:rPr lang="en-US" dirty="0"/>
              <a:t>pp. 194 Any legitimate </a:t>
            </a:r>
            <a:r>
              <a:rPr lang="en-US" dirty="0" err="1"/>
              <a:t>BitTorrent</a:t>
            </a:r>
            <a:r>
              <a:rPr lang="en-US" dirty="0"/>
              <a:t> use examples since 2005?</a:t>
            </a:r>
          </a:p>
          <a:p>
            <a:r>
              <a:rPr lang="en-US" dirty="0"/>
              <a:t>pp. 197 “licensing agreement </a:t>
            </a:r>
            <a:r>
              <a:rPr lang="is-IS" dirty="0"/>
              <a:t>… hardware”? Confidential source code very outdated.</a:t>
            </a:r>
            <a:endParaRPr lang="en-US" dirty="0"/>
          </a:p>
        </p:txBody>
      </p:sp>
      <p:sp>
        <p:nvSpPr>
          <p:cNvPr id="11" name="Content Placeholder 10"/>
          <p:cNvSpPr>
            <a:spLocks noGrp="1"/>
          </p:cNvSpPr>
          <p:nvPr>
            <p:ph sz="half" idx="2"/>
          </p:nvPr>
        </p:nvSpPr>
        <p:spPr/>
        <p:txBody>
          <a:bodyPr>
            <a:normAutofit fontScale="77500" lnSpcReduction="20000"/>
          </a:bodyPr>
          <a:lstStyle/>
          <a:p>
            <a:r>
              <a:rPr lang="en-US" dirty="0"/>
              <a:t>pp. 198 4.7.3 references?</a:t>
            </a:r>
          </a:p>
          <a:p>
            <a:r>
              <a:rPr lang="en-US" dirty="0"/>
              <a:t>pp. 205 Perhaps friends should not ask you to break the law? </a:t>
            </a:r>
          </a:p>
          <a:p>
            <a:r>
              <a:rPr lang="en-US" dirty="0"/>
              <a:t>Any successful businesses operate as a support service?</a:t>
            </a:r>
          </a:p>
          <a:p>
            <a:r>
              <a:rPr lang="en-US" dirty="0"/>
              <a:t>pp. 207 Is Perl still most popular? Quality study from 2003, change?</a:t>
            </a:r>
          </a:p>
          <a:p>
            <a:r>
              <a:rPr lang="en-US" dirty="0"/>
              <a:t>pp. 209 who uses tape?</a:t>
            </a:r>
          </a:p>
          <a:p>
            <a:r>
              <a:rPr lang="en-US" dirty="0"/>
              <a:t>pp. 210 “human-readable, lawyer-readable</a:t>
            </a:r>
            <a:r>
              <a:rPr lang="is-IS" dirty="0"/>
              <a:t>…”</a:t>
            </a:r>
          </a:p>
          <a:p>
            <a:r>
              <a:rPr lang="is-IS" dirty="0"/>
              <a:t>pp. 223 Interview has nothing to do with computing</a:t>
            </a:r>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endParaRPr lang="en-US" dirty="0"/>
          </a:p>
          <a:p>
            <a:pPr marL="342900" indent="-342900">
              <a:buFont typeface="+mj-lt"/>
              <a:buAutoNum type="alphaUcPeriod"/>
            </a:pPr>
            <a:r>
              <a:rPr lang="en-US" dirty="0"/>
              <a:t>What qualifications have to be met?</a:t>
            </a:r>
          </a:p>
          <a:p>
            <a:pPr lvl="1"/>
            <a:endParaRPr lang="en-US" dirty="0"/>
          </a:p>
          <a:p>
            <a:pPr marL="342900" indent="-342900">
              <a:buFont typeface="+mj-lt"/>
              <a:buAutoNum type="alphaUcPeriod"/>
            </a:pPr>
            <a:r>
              <a:rPr lang="en-US" dirty="0"/>
              <a:t>How long does protection last?</a:t>
            </a:r>
          </a:p>
          <a:p>
            <a:pPr lvl="1"/>
            <a:endParaRPr lang="en-US" dirty="0"/>
          </a:p>
          <a:p>
            <a:pPr marL="342900" indent="-342900">
              <a:buFont typeface="+mj-lt"/>
              <a:buAutoNum type="alphaUcPeriod"/>
            </a:pPr>
            <a:r>
              <a:rPr lang="en-US" dirty="0"/>
              <a:t>Give a 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262248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352551"/>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5"/>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437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060350"/>
            <a:ext cx="3733800" cy="699992"/>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672745"/>
            <a:ext cx="990600" cy="2087597"/>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1710598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35255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5"/>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437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060350"/>
            <a:ext cx="3733800" cy="699992"/>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40779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Mark denoting product or service</a:t>
            </a:r>
          </a:p>
          <a:p>
            <a:pPr marL="342900" indent="-342900">
              <a:buFont typeface="+mj-lt"/>
              <a:buAutoNum type="alphaUcPeriod"/>
            </a:pPr>
            <a:r>
              <a:rPr lang="en-US" dirty="0"/>
              <a:t>Qualifications required?</a:t>
            </a:r>
          </a:p>
          <a:p>
            <a:pPr lvl="1"/>
            <a:r>
              <a:rPr lang="en-US" dirty="0"/>
              <a:t>Unique in specific area of commerce</a:t>
            </a:r>
          </a:p>
          <a:p>
            <a:pPr marL="342900" indent="-342900">
              <a:buFont typeface="+mj-lt"/>
              <a:buAutoNum type="alphaUcPeriod"/>
            </a:pPr>
            <a:r>
              <a:rPr lang="en-US" dirty="0"/>
              <a:t>How long does protection last?</a:t>
            </a:r>
          </a:p>
          <a:p>
            <a:pPr lvl="1"/>
            <a:r>
              <a:rPr lang="en-US" dirty="0"/>
              <a:t>While in use and protected against common noun or verb usage. Need to register to sue.</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187853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7489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40779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4124093072"/>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23822</TotalTime>
  <Words>6250</Words>
  <Application>Microsoft Macintosh PowerPoint</Application>
  <PresentationFormat>On-screen Show (16:9)</PresentationFormat>
  <Paragraphs>723</Paragraphs>
  <Slides>43</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ＭＳ Ｐゴシック</vt:lpstr>
      <vt:lpstr>Arial</vt:lpstr>
      <vt:lpstr>Calibri</vt:lpstr>
      <vt:lpstr>Cambria</vt:lpstr>
      <vt:lpstr>Times New Roman</vt:lpstr>
      <vt:lpstr>Wingdings</vt:lpstr>
      <vt:lpstr>Red Radial 16x9</vt:lpstr>
      <vt:lpstr>Class 5 Intellectual Property</vt:lpstr>
      <vt:lpstr>what works well Online With Zoom</vt:lpstr>
      <vt:lpstr>Papers</vt:lpstr>
      <vt:lpstr>Overview</vt:lpstr>
      <vt:lpstr>My Reading Notes</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Overview</vt:lpstr>
      <vt:lpstr>Assignment - Self Search 1/3 </vt:lpstr>
      <vt:lpstr>Assignment - Self Search 2/3  Discussion Board</vt:lpstr>
      <vt:lpstr>Assignment - Self Search 3/3  1 Page Paper</vt:lpstr>
      <vt:lpstr>Overview</vt:lpstr>
      <vt:lpstr>To scrape or not to scrape?</vt:lpstr>
      <vt:lpstr>What is web scraping?</vt:lpstr>
      <vt:lpstr>Why is it a powerful tool?</vt:lpstr>
      <vt:lpstr>Is it legal to web scrape?</vt:lpstr>
      <vt:lpstr>How to know whether it is ok?</vt:lpstr>
      <vt:lpstr>References</vt:lpstr>
      <vt:lpstr>Shift to digital in the music industry</vt:lpstr>
      <vt:lpstr>Technology to consider</vt:lpstr>
      <vt:lpstr>Music revenue over time</vt:lpstr>
      <vt:lpstr>Positives to music Streaming</vt:lpstr>
      <vt:lpstr>Neutrals to music Streaming</vt:lpstr>
      <vt:lpstr>Negatives to music Streaming</vt:lpstr>
      <vt:lpstr>Social Media and music</vt:lpstr>
      <vt:lpstr>References</vt:lpstr>
      <vt:lpstr>Can Artificial intelligence  be an inventor?</vt:lpstr>
      <vt:lpstr>Artificial intelligence issues</vt:lpstr>
      <vt:lpstr>WHO is considered an inventor?</vt:lpstr>
      <vt:lpstr>WHO is considered an inventor?</vt:lpstr>
      <vt:lpstr>WHO is considered an inventor?</vt:lpstr>
      <vt:lpstr>WHO is considered an inventor?</vt:lpstr>
      <vt:lpstr>WHO is considered an inventor?</vt:lpstr>
      <vt:lpstr>What do you think?</vt:lpstr>
      <vt:lpstr>References</vt:lpstr>
      <vt:lpstr>Class 5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305</cp:revision>
  <dcterms:created xsi:type="dcterms:W3CDTF">2014-08-25T02:19:16Z</dcterms:created>
  <dcterms:modified xsi:type="dcterms:W3CDTF">2020-11-07T01:23:04Z</dcterms:modified>
</cp:coreProperties>
</file>