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handoutMasterIdLst>
    <p:handoutMasterId r:id="rId33"/>
  </p:handoutMasterIdLst>
  <p:sldIdLst>
    <p:sldId id="256" r:id="rId2"/>
    <p:sldId id="315" r:id="rId3"/>
    <p:sldId id="259" r:id="rId4"/>
    <p:sldId id="291" r:id="rId5"/>
    <p:sldId id="261" r:id="rId6"/>
    <p:sldId id="264" r:id="rId7"/>
    <p:sldId id="323" r:id="rId8"/>
    <p:sldId id="267" r:id="rId9"/>
    <p:sldId id="297" r:id="rId10"/>
    <p:sldId id="324" r:id="rId11"/>
    <p:sldId id="268" r:id="rId12"/>
    <p:sldId id="270" r:id="rId13"/>
    <p:sldId id="273" r:id="rId14"/>
    <p:sldId id="271" r:id="rId15"/>
    <p:sldId id="272" r:id="rId16"/>
    <p:sldId id="325" r:id="rId17"/>
    <p:sldId id="331" r:id="rId18"/>
    <p:sldId id="257" r:id="rId19"/>
    <p:sldId id="258" r:id="rId20"/>
    <p:sldId id="332" r:id="rId21"/>
    <p:sldId id="260" r:id="rId22"/>
    <p:sldId id="333" r:id="rId23"/>
    <p:sldId id="262" r:id="rId24"/>
    <p:sldId id="263" r:id="rId25"/>
    <p:sldId id="326" r:id="rId26"/>
    <p:sldId id="327" r:id="rId27"/>
    <p:sldId id="328" r:id="rId28"/>
    <p:sldId id="329" r:id="rId29"/>
    <p:sldId id="330" r:id="rId30"/>
    <p:sldId id="269" r:id="rId31"/>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315"/>
            <p14:sldId id="259"/>
            <p14:sldId id="291"/>
            <p14:sldId id="261"/>
            <p14:sldId id="264"/>
            <p14:sldId id="323"/>
            <p14:sldId id="267"/>
            <p14:sldId id="297"/>
          </p14:sldIdLst>
        </p14:section>
        <p14:section name="Students" id="{03AE23C9-21E0-8F4A-B153-0900C2F809BC}">
          <p14:sldIdLst>
            <p14:sldId id="324"/>
            <p14:sldId id="268"/>
            <p14:sldId id="270"/>
            <p14:sldId id="273"/>
            <p14:sldId id="271"/>
            <p14:sldId id="272"/>
            <p14:sldId id="325"/>
            <p14:sldId id="331"/>
            <p14:sldId id="257"/>
            <p14:sldId id="258"/>
            <p14:sldId id="332"/>
            <p14:sldId id="260"/>
            <p14:sldId id="333"/>
            <p14:sldId id="262"/>
            <p14:sldId id="263"/>
            <p14:sldId id="326"/>
            <p14:sldId id="327"/>
            <p14:sldId id="328"/>
            <p14:sldId id="329"/>
            <p14:sldId id="330"/>
          </p14:sldIdLst>
        </p14:section>
        <p14:section name="Common" id="{62B1AA91-D93D-9C4F-8ABE-6423F5BD3A6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9" autoAdjust="0"/>
    <p:restoredTop sz="80632" autoAdjust="0"/>
  </p:normalViewPr>
  <p:slideViewPr>
    <p:cSldViewPr snapToGrid="0" snapToObjects="1">
      <p:cViewPr varScale="1">
        <p:scale>
          <a:sx n="135" d="100"/>
          <a:sy n="135" d="100"/>
        </p:scale>
        <p:origin x="776" y="168"/>
      </p:cViewPr>
      <p:guideLst>
        <p:guide orient="horz" pos="1620"/>
        <p:guide pos="2880"/>
      </p:guideLst>
    </p:cSldViewPr>
  </p:slideViewPr>
  <p:notesTextViewPr>
    <p:cViewPr>
      <p:scale>
        <a:sx n="100" d="100"/>
        <a:sy n="100" d="100"/>
      </p:scale>
      <p:origin x="0" y="0"/>
    </p:cViewPr>
  </p:notesTextViewPr>
  <p:sorterViewPr>
    <p:cViewPr>
      <p:scale>
        <a:sx n="175" d="100"/>
        <a:sy n="175" d="100"/>
      </p:scale>
      <p:origin x="0" y="5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11/3/20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11/3/20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again, aren’t you? You should be.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While the world is more connected than ever a surprising number of people still don’t have access to the internet. In Q3 of 2020 more than 2.75 billion people still didn’t have access to the internet. The lack of access is caused by two main problems, the first is a lack of infrastructure in many rural areas as well as in developing countries. This infrastructure is expensive to build and maintain as well as taking significant resources in terms of manpower. The other main reason that these people don’t have access is because of the expense associated with a connection. Between installation costs and monthly subscription costs it simply isn’t feasible for many of these people.</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38633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Despite not having access to the internet many of the people who are in developing countries still have a desire to be connected. Cellular data is one of the easiest and cheapest ways to get connected because it is wireless, so it requires less infrastructure and monthly subscriptions are generally cheaper. Because Starlink is also a wireless technology the only infrastructure needed is the antenna. In developing countries and least developed Countries there are up to twice as many wired internet connections compared to wired phone connections showing that they still want to be if it is affordable.</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959706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One of the great advantages of Starlink is that it requires nothing on the ground besides the antenna. This means that if you can get the terminal, a subscription, and power you will be able to connect to an open and free internet despite what the local government wants. The antenna is also extremely simple to setup only requiring to be roughly aimed at the sky and powered on. Governments could try and jam the signal, but it would be nearly impossible for them to jam the signal everywhere all the time giving an opportunity for oppressed people to gain access to the uncensored information.</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762368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the number of satellites grows so does their impact. One of the largest impacts of satellites is the glair they produce. This glair can disrupt observations being made by sensitive equipment. Additionally, even if the satellites are completely dark their passing in front of this equipment can cause the data to be invalid. Another problem that more satellites has is that they need to avoid hitting each other. This process already takes lots of coordination between the owners of the satellite but when you introduce 40,000 more satellites you increase the number of issues. Even if the collision avoidance can be automated each time a satellite has to change it’s orbit it has to use a limited amount of propellent shortening its lifespan.</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094197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SpaceX recognizes the concern from astronomers and is actively working on reducing the impact their satellites will have. They launched a satellite that was coated with dark paint to reduce the glair. This was nicknamed DARKSAT and it did work. It reduced the brightness by around 55% and made the satellite invisible to the naked eye but it was still bright enough to be picked up by sensitive equipment. Currently, SpaceX is looking into other solutions such as a sunshade that would completely alleviate the glair from the satellite.</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429394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0089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&lt;speaker notes&gt;</a:t>
            </a:r>
            <a:endParaRPr/>
          </a:p>
        </p:txBody>
      </p:sp>
      <p:sp>
        <p:nvSpPr>
          <p:cNvPr id="98" name="Google Shape;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4049073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fd3fb593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9fd3fb5938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&lt;speaker notes&gt;</a:t>
            </a:r>
            <a:endParaRPr/>
          </a:p>
        </p:txBody>
      </p:sp>
      <p:sp>
        <p:nvSpPr>
          <p:cNvPr id="110" name="Google Shape;110;g9fd3fb5938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262395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fd3fb593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9fd3fb593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&lt;speaker notes&gt;</a:t>
            </a:r>
            <a:endParaRPr/>
          </a:p>
        </p:txBody>
      </p:sp>
      <p:sp>
        <p:nvSpPr>
          <p:cNvPr id="122" name="Google Shape;122;g9fd3fb5938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692516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fd3fb593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9fd3fb5938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&lt;speaker notes&gt;</a:t>
            </a:r>
            <a:endParaRPr/>
          </a:p>
        </p:txBody>
      </p:sp>
      <p:sp>
        <p:nvSpPr>
          <p:cNvPr id="134" name="Google Shape;134;g9fd3fb5938_0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14393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637859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fd3fb593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9fd3fb5938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&lt;speaker notes&gt;</a:t>
            </a:r>
            <a:endParaRPr/>
          </a:p>
        </p:txBody>
      </p:sp>
      <p:sp>
        <p:nvSpPr>
          <p:cNvPr id="145" name="Google Shape;145;g9fd3fb5938_0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909615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fd3fb593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9fd3fb5938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&lt;speaker notes&gt;</a:t>
            </a:r>
            <a:endParaRPr/>
          </a:p>
        </p:txBody>
      </p:sp>
      <p:sp>
        <p:nvSpPr>
          <p:cNvPr id="156" name="Google Shape;156;g9fd3fb5938_0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2413999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715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732779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114340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Although adults tend to view video games as isolating and antisocial, other studies found that most young respondents described the games as fun, exciting, something to counter boredom, and something to do with friends. For many youths, violent content is not the main draw. Boys in particular are motivated to play video games in order to compete and win. Seen in this context, use of violent video games may be similar to the type of rough-housing play that boys engage in as part of normal development. Video games offer one more outlet for the competition for status or to establish a pecking order. ACCORDING TO A PAPER FROM HARVARD MEDICAL SCHOOL TITLED VIOLENT VIDEO GAMES AND YOUNG PEOPLE FROM 2010</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Although all reasons for playing video games were related to positive affect while playing, the strongest associations emerged for gamers who played </a:t>
            </a:r>
            <a:r>
              <a:rPr lang="en-US" sz="1200" i="1" kern="1200" dirty="0">
                <a:solidFill>
                  <a:schemeClr val="tx1"/>
                </a:solidFill>
                <a:effectLst/>
                <a:latin typeface="+mn-lt"/>
                <a:ea typeface="+mn-ea"/>
                <a:cs typeface="+mn-cs"/>
              </a:rPr>
              <a:t>because of the social relations</a:t>
            </a:r>
            <a:r>
              <a:rPr lang="en-US" sz="1200" kern="1200" dirty="0">
                <a:solidFill>
                  <a:schemeClr val="tx1"/>
                </a:solidFill>
                <a:effectLst/>
                <a:latin typeface="+mn-lt"/>
                <a:ea typeface="+mn-ea"/>
                <a:cs typeface="+mn-cs"/>
              </a:rPr>
              <a:t>, to </a:t>
            </a:r>
            <a:r>
              <a:rPr lang="en-US" sz="1200" i="1" kern="1200" dirty="0">
                <a:solidFill>
                  <a:schemeClr val="tx1"/>
                </a:solidFill>
                <a:effectLst/>
                <a:latin typeface="+mn-lt"/>
                <a:ea typeface="+mn-ea"/>
                <a:cs typeface="+mn-cs"/>
              </a:rPr>
              <a:t>stimulate their imagination</a:t>
            </a:r>
            <a:r>
              <a:rPr lang="en-US" sz="1200" kern="1200" dirty="0">
                <a:solidFill>
                  <a:schemeClr val="tx1"/>
                </a:solidFill>
                <a:effectLst/>
                <a:latin typeface="+mn-lt"/>
                <a:ea typeface="+mn-ea"/>
                <a:cs typeface="+mn-cs"/>
              </a:rPr>
              <a:t>, and for </a:t>
            </a:r>
            <a:r>
              <a:rPr lang="en-US" sz="1200" i="1" kern="1200" dirty="0">
                <a:solidFill>
                  <a:schemeClr val="tx1"/>
                </a:solidFill>
                <a:effectLst/>
                <a:latin typeface="+mn-lt"/>
                <a:ea typeface="+mn-ea"/>
                <a:cs typeface="+mn-cs"/>
              </a:rPr>
              <a:t>curiosity</a:t>
            </a:r>
            <a:r>
              <a:rPr lang="en-US" sz="1200" kern="1200" dirty="0">
                <a:solidFill>
                  <a:schemeClr val="tx1"/>
                </a:solidFill>
                <a:effectLst/>
                <a:latin typeface="+mn-lt"/>
                <a:ea typeface="+mn-ea"/>
                <a:cs typeface="+mn-cs"/>
              </a:rPr>
              <a:t>. It is interesting that, for gamers who played video games </a:t>
            </a:r>
            <a:r>
              <a:rPr lang="en-US" sz="1200" i="1" kern="1200" dirty="0">
                <a:solidFill>
                  <a:schemeClr val="tx1"/>
                </a:solidFill>
                <a:effectLst/>
                <a:latin typeface="+mn-lt"/>
                <a:ea typeface="+mn-ea"/>
                <a:cs typeface="+mn-cs"/>
              </a:rPr>
              <a:t>because of the storyline</a:t>
            </a:r>
            <a:r>
              <a:rPr lang="en-US" sz="1200" kern="1200" dirty="0">
                <a:solidFill>
                  <a:schemeClr val="tx1"/>
                </a:solidFill>
                <a:effectLst/>
                <a:latin typeface="+mn-lt"/>
                <a:ea typeface="+mn-ea"/>
                <a:cs typeface="+mn-cs"/>
              </a:rPr>
              <a:t> and for </a:t>
            </a:r>
            <a:r>
              <a:rPr lang="en-US" sz="1200" i="1" kern="1200" dirty="0">
                <a:solidFill>
                  <a:schemeClr val="tx1"/>
                </a:solidFill>
                <a:effectLst/>
                <a:latin typeface="+mn-lt"/>
                <a:ea typeface="+mn-ea"/>
                <a:cs typeface="+mn-cs"/>
              </a:rPr>
              <a:t>relaxation</a:t>
            </a:r>
            <a:r>
              <a:rPr lang="en-US" sz="1200" kern="1200" dirty="0">
                <a:solidFill>
                  <a:schemeClr val="tx1"/>
                </a:solidFill>
                <a:effectLst/>
                <a:latin typeface="+mn-lt"/>
                <a:ea typeface="+mn-ea"/>
                <a:cs typeface="+mn-cs"/>
              </a:rPr>
              <a:t>, there was a relation only to positive but not to negative affect while playing. ACCORDING TO A PAPER IN MEDICAL JOURNAL, FROUNTIERS IN PSYCOLOGY, ARCHIVED IN THE US NATIONAL LIBRARY OF MEDICINE AND NATIONAL INSTITUTES OF HEALTH TITLED, THE ASSOCIATION BETWEEN VIDEO GAMING AND PSYCHOLOGICAL FUNCTIONING FROM 2019</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research challenges the popular belief that video game playing leads to exclusively negative outcomes for youth ACCORDING TO A 2011 ARTICLE FROM GREATER GOOD MAGAZINE TITLED ARE VIDEO GAMES TRULY BAD FOR KIDS HEALTH?</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Over half reported playing for more than an hour a week. Roughly 5% reported they felt:</a:t>
            </a:r>
          </a:p>
          <a:p>
            <a:pPr lvl="1"/>
            <a:r>
              <a:rPr lang="en-US" sz="1200" kern="1200" dirty="0">
                <a:solidFill>
                  <a:schemeClr val="tx1"/>
                </a:solidFill>
                <a:effectLst/>
                <a:latin typeface="+mn-lt"/>
                <a:ea typeface="+mn-ea"/>
                <a:cs typeface="+mn-cs"/>
              </a:rPr>
              <a:t>they have been unsuccessful at cutting back</a:t>
            </a:r>
          </a:p>
          <a:p>
            <a:pPr lvl="1"/>
            <a:r>
              <a:rPr lang="en-US" sz="1200" kern="1200" dirty="0">
                <a:solidFill>
                  <a:schemeClr val="tx1"/>
                </a:solidFill>
                <a:effectLst/>
                <a:latin typeface="+mn-lt"/>
                <a:ea typeface="+mn-ea"/>
                <a:cs typeface="+mn-cs"/>
              </a:rPr>
              <a:t>have an irresistible urge to play </a:t>
            </a:r>
          </a:p>
          <a:p>
            <a:pPr lvl="1"/>
            <a:r>
              <a:rPr lang="en-US" sz="1200" kern="1200" dirty="0">
                <a:solidFill>
                  <a:schemeClr val="tx1"/>
                </a:solidFill>
                <a:effectLst/>
                <a:latin typeface="+mn-lt"/>
                <a:ea typeface="+mn-ea"/>
                <a:cs typeface="+mn-cs"/>
              </a:rPr>
              <a:t>tension that is only relieved by playing</a:t>
            </a:r>
          </a:p>
          <a:p>
            <a:pPr lvl="1"/>
            <a:r>
              <a:rPr lang="en-US" sz="1200" kern="1200" dirty="0">
                <a:solidFill>
                  <a:schemeClr val="tx1"/>
                </a:solidFill>
                <a:effectLst/>
                <a:latin typeface="+mn-lt"/>
                <a:ea typeface="+mn-ea"/>
                <a:cs typeface="+mn-cs"/>
              </a:rPr>
              <a:t>The three things that the researchers classified as problematic behaviors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 have used gaming as an escape when school gets stressful or to combat boredom. I personally play a few different types of games from fast pace 5v5 shooters to more relaxing card games or city building games. I also enjoy to occasional virtual reality game.  </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397571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“Video games are corrupting today’s youth!”</a:t>
            </a:r>
          </a:p>
          <a:p>
            <a:pPr lvl="0"/>
            <a:r>
              <a:rPr lang="en-US" sz="1200" kern="1200" dirty="0">
                <a:solidFill>
                  <a:schemeClr val="tx1"/>
                </a:solidFill>
                <a:effectLst/>
                <a:latin typeface="+mn-lt"/>
                <a:ea typeface="+mn-ea"/>
                <a:cs typeface="+mn-cs"/>
              </a:rPr>
              <a:t>“Video games fry your brain!”</a:t>
            </a:r>
          </a:p>
          <a:p>
            <a:pPr lvl="0"/>
            <a:r>
              <a:rPr lang="en-US" sz="1200" kern="1200" dirty="0">
                <a:solidFill>
                  <a:schemeClr val="tx1"/>
                </a:solidFill>
                <a:effectLst/>
                <a:latin typeface="+mn-lt"/>
                <a:ea typeface="+mn-ea"/>
                <a:cs typeface="+mn-cs"/>
              </a:rPr>
              <a:t>Toxic behavior leads to depreciated mental health</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Lower self-esteem, lower life satisfaction, and, to a lesser extent, poorer perceived social support and lower self-efficacy went along with potentially problematic video game use. There was an association between fewer offline friends and acquaintances but more online connections with potentially problematic video gaming. Finally, poorer performance in school (i.e., higher grades) was related to the potentially problematic use of video games. These results suggest that potentially problematic video gaming goes along with poor psychological functioning and vice versa. ACCORDING TO A PAPER IN MEDICAL JOURNAL, FROUNTIERS IN PSYCOLOGY, ARCHIVED IN THE US NATIONAL LIBRARY OF MEDICINE AND NATIONAL INSTITUTES OF HEALTH TITLED, THE ASSOCIATION BETWEEN VIDEO GAMING AND PSYCHOLOGICAL FUNCTIONING FROM 2019</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This is most prevalent as there are very few if any all-female pro esports teams after the failure of Siren an all-female League of Legends team. Unfortunately, the toxic gaming behavior extends to being sexist at all levels of play not just the professionals.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Games especially mobile games tend to focus on hooking players in order to serve them ads. Games like Candy Crush are infamous for this reason. There is a lot of thought put into the cognitive effects of game design and how to most effectively ‘hook’ the player. Free to play business models usually come with the pay to win caveat. Conditioning players to spend a few dollars to advance in the world they are so engaged in.  </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785321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Use remaining time to form groups, approve group topics, etc.</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Show syllabus updates if any</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Censorship (religious, governmental, private). Adult authentication. Firewalls. Government owned media outlets.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First Amendment prohibits Congress from making laws limiting free speech, not private companies.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Uniform Resource Locator</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a:t>But before that:</a:t>
            </a:r>
          </a:p>
          <a:p>
            <a:pPr eaLnBrk="1" hangingPunct="1"/>
            <a:endParaRPr lang="en-US" b="1" i="0" dirty="0"/>
          </a:p>
          <a:p>
            <a:pPr eaLnBrk="1" hangingPunct="1"/>
            <a:r>
              <a:rPr lang="en-US" b="1" i="0" dirty="0"/>
              <a:t>CPG Grey - This Video Will Make You Angry [Thought Germs] (7:25)</a:t>
            </a:r>
          </a:p>
          <a:p>
            <a:pPr eaLnBrk="1" hangingPunct="1"/>
            <a:r>
              <a:rPr lang="en-US" i="0" dirty="0"/>
              <a:t>https://</a:t>
            </a:r>
            <a:r>
              <a:rPr lang="en-US" i="0" dirty="0" err="1"/>
              <a:t>www.youtube.com</a:t>
            </a:r>
            <a:r>
              <a:rPr lang="en-US" i="0" dirty="0"/>
              <a:t>/</a:t>
            </a:r>
            <a:r>
              <a:rPr lang="en-US" i="0" dirty="0" err="1"/>
              <a:t>watch?v</a:t>
            </a:r>
            <a:r>
              <a:rPr lang="en-US" i="0" dirty="0"/>
              <a:t>=rE3j_RHkqJc</a:t>
            </a:r>
          </a:p>
          <a:p>
            <a:pPr eaLnBrk="1" hangingPunct="1"/>
            <a:endParaRPr lang="en-US" i="0" dirty="0"/>
          </a:p>
          <a:p>
            <a:pPr eaLnBrk="1" hangingPunct="1"/>
            <a:r>
              <a:rPr lang="en-US" i="0" dirty="0"/>
              <a:t>If not shown yet: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i="0" dirty="0"/>
          </a:p>
          <a:p>
            <a:pPr eaLnBrk="1" hangingPunct="1"/>
            <a:endParaRPr lang="en-US" i="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Cedric </a:t>
            </a:r>
            <a:r>
              <a:rPr lang="en-US" b="1" dirty="0" err="1"/>
              <a:t>Gervais</a:t>
            </a:r>
            <a:r>
              <a:rPr lang="en-US" b="1" dirty="0"/>
              <a:t> - </a:t>
            </a:r>
            <a:r>
              <a:rPr lang="en-US" b="1" dirty="0" err="1"/>
              <a:t>Hashtag</a:t>
            </a:r>
            <a:r>
              <a:rPr lang="en-US" b="1" dirty="0"/>
              <a:t> (Original Mix) (3:58)</a:t>
            </a:r>
          </a:p>
          <a:p>
            <a:pPr eaLnBrk="1" hangingPunct="1"/>
            <a:r>
              <a:rPr lang="en-US" i="0" dirty="0"/>
              <a:t>https://</a:t>
            </a:r>
            <a:r>
              <a:rPr lang="en-US" i="0" dirty="0" err="1"/>
              <a:t>www.youtube.com</a:t>
            </a:r>
            <a:r>
              <a:rPr lang="en-US" i="0" dirty="0"/>
              <a:t>/</a:t>
            </a:r>
            <a:r>
              <a:rPr lang="en-US" i="0" dirty="0" err="1"/>
              <a:t>watch?v</a:t>
            </a:r>
            <a:r>
              <a:rPr lang="en-US" i="0" dirty="0"/>
              <a:t>=6OmBKd7X7EE</a:t>
            </a:r>
          </a:p>
          <a:p>
            <a:pPr eaLnBrk="1" hangingPunct="1"/>
            <a:endParaRPr lang="en-US" b="1"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Dave </a:t>
            </a:r>
            <a:r>
              <a:rPr lang="en-US" b="1" dirty="0" err="1">
                <a:latin typeface="Arial" charset="0"/>
                <a:ea typeface="ＭＳ Ｐゴシック" charset="-128"/>
                <a:cs typeface="ＭＳ Ｐゴシック" charset="-128"/>
              </a:rPr>
              <a:t>Audé</a:t>
            </a:r>
            <a:r>
              <a:rPr lang="en-US" b="1" dirty="0">
                <a:latin typeface="Arial" charset="0"/>
                <a:ea typeface="ＭＳ Ｐゴシック" charset="-128"/>
                <a:cs typeface="ＭＳ Ｐゴシック" charset="-128"/>
              </a:rPr>
              <a:t> </a:t>
            </a:r>
            <a:r>
              <a:rPr lang="en-US" b="1" dirty="0" err="1">
                <a:latin typeface="Arial" charset="0"/>
                <a:ea typeface="ＭＳ Ｐゴシック" charset="-128"/>
                <a:cs typeface="ＭＳ Ｐゴシック" charset="-128"/>
              </a:rPr>
              <a:t>vs</a:t>
            </a:r>
            <a:r>
              <a:rPr lang="en-US" b="1" dirty="0">
                <a:latin typeface="Arial" charset="0"/>
                <a:ea typeface="ＭＳ Ｐゴシック" charset="-128"/>
                <a:cs typeface="ＭＳ Ｐゴシック" charset="-128"/>
              </a:rPr>
              <a:t> Luciana - You Only Talk In #HASHTAG (3:36)</a:t>
            </a:r>
          </a:p>
          <a:p>
            <a:pPr eaLnBrk="1" hangingPunct="1"/>
            <a:r>
              <a:rPr lang="en-US" i="0" dirty="0"/>
              <a:t>http://</a:t>
            </a:r>
            <a:r>
              <a:rPr lang="en-US" i="0" dirty="0" err="1"/>
              <a:t>www.youtube.com</a:t>
            </a:r>
            <a:r>
              <a:rPr lang="en-US" i="0" dirty="0"/>
              <a:t>/</a:t>
            </a:r>
            <a:r>
              <a:rPr lang="en-US" i="0" dirty="0" err="1"/>
              <a:t>watch?v</a:t>
            </a:r>
            <a:r>
              <a:rPr lang="en-US" i="0" dirty="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 Or review group project and individual presentation guidelines right now.</a:t>
            </a:r>
            <a:br>
              <a:rPr lang="en-US" dirty="0">
                <a:latin typeface="Arial" pitchFamily="-109" charset="0"/>
                <a:ea typeface="ＭＳ Ｐゴシック" pitchFamily="-109" charset="-128"/>
                <a:cs typeface="ＭＳ Ｐゴシック" pitchFamily="-109" charset="-128"/>
              </a:rPr>
            </a:br>
            <a:endParaRPr lang="en-US" dirty="0">
              <a:latin typeface="Arial" pitchFamily="-109" charset="0"/>
              <a:ea typeface="ＭＳ Ｐゴシック" pitchFamily="-109" charset="-128"/>
              <a:cs typeface="ＭＳ Ｐゴシック" pitchFamily="-109" charset="-128"/>
            </a:endParaRPr>
          </a:p>
          <a:p>
            <a:r>
              <a:rPr lang="en-US" dirty="0"/>
              <a:t>Possible One page paper:</a:t>
            </a:r>
          </a:p>
          <a:p>
            <a:pPr lvl="1"/>
            <a:r>
              <a:rPr lang="en-US" dirty="0"/>
              <a:t>Global intellectual property laws, friends or foes?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cQ54GDm1eL0"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hellogiggles.com/reviews-coverage/movies/princess-leia-rogue-one-behind-the-scenes/" TargetMode="External"/><Relationship Id="rId3" Type="http://schemas.openxmlformats.org/officeDocument/2006/relationships/hyperlink" Target="https://www.usatoday.com/story/tech/2019/12/08/snapchat-cameo-deepfake-tool-social-media-app/4376790002/" TargetMode="External"/><Relationship Id="rId7" Type="http://schemas.openxmlformats.org/officeDocument/2006/relationships/hyperlink" Target="https://www.cnn.com/interactive/2019/01/business/pentagons-race-against-deepfak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spectrum.ieee.org/tech-talk/artificial-intelligence/machine-learning/will-deepfakes-detection-be-ready-for-2020" TargetMode="External"/><Relationship Id="rId5" Type="http://schemas.openxmlformats.org/officeDocument/2006/relationships/hyperlink" Target="https://www.jdsupra.com/legalnews/first-federal-legislation-on-deepfakes-42346/" TargetMode="External"/><Relationship Id="rId4" Type="http://schemas.openxmlformats.org/officeDocument/2006/relationships/hyperlink" Target="https://www.forbes.com/sites/simonchandler/2020/03/09/why-deepfakes-are-a-net-positive-for-humanity/?sh=49f525082f84" TargetMode="External"/><Relationship Id="rId9" Type="http://schemas.openxmlformats.org/officeDocument/2006/relationships/hyperlink" Target="https://www.discovermagazine.com/technology/deepfakes-the-dark-origins-of-fake-videos-and-their-potential-to-wreak-havoc"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mc/articles/PMC6676913/(October" TargetMode="External"/><Relationship Id="rId2" Type="http://schemas.openxmlformats.org/officeDocument/2006/relationships/hyperlink" Target="https://www.health.harvard.edu/newsletter_article/violent-video-games-and-young-people" TargetMode="External"/><Relationship Id="rId1" Type="http://schemas.openxmlformats.org/officeDocument/2006/relationships/slideLayout" Target="../slideLayouts/slideLayout2.xml"/><Relationship Id="rId6" Type="http://schemas.openxmlformats.org/officeDocument/2006/relationships/hyperlink" Target="https://ieeexplore.ieee.org/document/7054236" TargetMode="External"/><Relationship Id="rId5" Type="http://schemas.openxmlformats.org/officeDocument/2006/relationships/hyperlink" Target="http://smhp.psych.ucla.edu/pdfdocs/gaming.pdf" TargetMode="External"/><Relationship Id="rId4" Type="http://schemas.openxmlformats.org/officeDocument/2006/relationships/hyperlink" Target="https://greatergood.berkeley.edu/article/item/are_video_games_truly_bad_for_kids_healt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Wikipedia:Citing_Wikipedi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E3j_RHkqJ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ed.ted.com/lessons/what-orwellian-really-means-noah-tavli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Freedom Of Speech</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Starlink: Reaching for the stars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Ben Peters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409979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A world without internet</a:t>
            </a:r>
          </a:p>
        </p:txBody>
      </p:sp>
      <p:sp>
        <p:nvSpPr>
          <p:cNvPr id="3" name="Content Placeholder 2"/>
          <p:cNvSpPr>
            <a:spLocks noGrp="1"/>
          </p:cNvSpPr>
          <p:nvPr>
            <p:ph sz="half" idx="1"/>
          </p:nvPr>
        </p:nvSpPr>
        <p:spPr>
          <a:xfrm>
            <a:off x="685801" y="1352551"/>
            <a:ext cx="3545294" cy="3352800"/>
          </a:xfrm>
        </p:spPr>
        <p:txBody>
          <a:bodyPr>
            <a:normAutofit lnSpcReduction="10000"/>
          </a:bodyPr>
          <a:lstStyle/>
          <a:p>
            <a:r>
              <a:rPr lang="en-US" sz="2000" dirty="0"/>
              <a:t>36.8% of people do not have access to the internet [1]</a:t>
            </a:r>
          </a:p>
          <a:p>
            <a:pPr lvl="1"/>
            <a:r>
              <a:rPr lang="en-US" sz="1800" dirty="0"/>
              <a:t>&gt;2.75 Billion people not on the internet</a:t>
            </a:r>
          </a:p>
          <a:p>
            <a:pPr lvl="1"/>
            <a:r>
              <a:rPr lang="en-US" sz="1800" dirty="0"/>
              <a:t>Largely in Africa and Asia </a:t>
            </a:r>
          </a:p>
          <a:p>
            <a:pPr lvl="1"/>
            <a:r>
              <a:rPr lang="en-US" sz="1800" dirty="0"/>
              <a:t>Less Access to information and less representation</a:t>
            </a:r>
            <a:endParaRPr lang="en-US" dirty="0"/>
          </a:p>
          <a:p>
            <a:r>
              <a:rPr lang="en-US" sz="2000" dirty="0"/>
              <a:t>Only 90.3% within North America [1]</a:t>
            </a:r>
          </a:p>
          <a:p>
            <a:pPr lvl="1"/>
            <a:r>
              <a:rPr lang="en-US" sz="1700" dirty="0"/>
              <a:t>Largely caused by lack of infrastructure and the expense of satellite</a:t>
            </a:r>
          </a:p>
        </p:txBody>
      </p:sp>
      <p:sp>
        <p:nvSpPr>
          <p:cNvPr id="5" name="Footer Placeholder 4"/>
          <p:cNvSpPr>
            <a:spLocks noGrp="1"/>
          </p:cNvSpPr>
          <p:nvPr>
            <p:ph type="ftr" sz="quarter" idx="11"/>
          </p:nvPr>
        </p:nvSpPr>
        <p:spPr/>
        <p:txBody>
          <a:bodyPr/>
          <a:lstStyle/>
          <a:p>
            <a:r>
              <a:rPr lang="sk-SK" dirty="0"/>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Peters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Internet World Stats</a:t>
            </a:r>
          </a:p>
        </p:txBody>
      </p:sp>
      <p:pic>
        <p:nvPicPr>
          <p:cNvPr id="12" name="Content Placeholder 11">
            <a:extLst>
              <a:ext uri="{FF2B5EF4-FFF2-40B4-BE49-F238E27FC236}">
                <a16:creationId xmlns:a16="http://schemas.microsoft.com/office/drawing/2014/main" id="{4B425E16-64B8-45CE-BB7C-C788BA24A34B}"/>
              </a:ext>
            </a:extLst>
          </p:cNvPr>
          <p:cNvPicPr>
            <a:picLocks noGrp="1" noChangeAspect="1"/>
          </p:cNvPicPr>
          <p:nvPr>
            <p:ph sz="half" idx="2"/>
          </p:nvPr>
        </p:nvPicPr>
        <p:blipFill>
          <a:blip r:embed="rId3"/>
          <a:stretch>
            <a:fillRect/>
          </a:stretch>
        </p:blipFill>
        <p:spPr>
          <a:xfrm>
            <a:off x="4231094" y="1352552"/>
            <a:ext cx="4724063" cy="3234702"/>
          </a:xfrm>
          <a:prstGeom prst="rect">
            <a:avLst/>
          </a:prstGeom>
        </p:spPr>
      </p:pic>
    </p:spTree>
    <p:extLst>
      <p:ext uri="{BB962C8B-B14F-4D97-AF65-F5344CB8AC3E}">
        <p14:creationId xmlns:p14="http://schemas.microsoft.com/office/powerpoint/2010/main" val="234472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A desire to be connected</a:t>
            </a:r>
          </a:p>
        </p:txBody>
      </p:sp>
      <p:sp>
        <p:nvSpPr>
          <p:cNvPr id="3" name="Content Placeholder 2"/>
          <p:cNvSpPr>
            <a:spLocks noGrp="1"/>
          </p:cNvSpPr>
          <p:nvPr>
            <p:ph sz="half" idx="1"/>
          </p:nvPr>
        </p:nvSpPr>
        <p:spPr>
          <a:xfrm>
            <a:off x="685800" y="1352551"/>
            <a:ext cx="3616596" cy="3352800"/>
          </a:xfrm>
        </p:spPr>
        <p:txBody>
          <a:bodyPr>
            <a:normAutofit fontScale="85000" lnSpcReduction="10000"/>
          </a:bodyPr>
          <a:lstStyle/>
          <a:p>
            <a:r>
              <a:rPr lang="en-US" sz="2000" dirty="0"/>
              <a:t>Mobile internet is easiest</a:t>
            </a:r>
          </a:p>
          <a:p>
            <a:pPr lvl="1"/>
            <a:r>
              <a:rPr lang="en-US" sz="1800" dirty="0"/>
              <a:t>Mobile-broadband subscriptions grew by 18.4% in 2019 [2]</a:t>
            </a:r>
          </a:p>
          <a:p>
            <a:pPr lvl="1"/>
            <a:r>
              <a:rPr lang="en-US" sz="1800" dirty="0"/>
              <a:t>Even in developing countries the subscriptions are more than 75 per 100 people [2]</a:t>
            </a:r>
          </a:p>
          <a:p>
            <a:r>
              <a:rPr lang="en-US" sz="2000" dirty="0"/>
              <a:t>Wired Internet is more important than phone</a:t>
            </a:r>
          </a:p>
          <a:p>
            <a:pPr lvl="1"/>
            <a:r>
              <a:rPr lang="en-US" sz="1800" dirty="0"/>
              <a:t>Developing Countries are prioritizing getting fixed-broadband over fixed-telephone [2]</a:t>
            </a:r>
          </a:p>
          <a:p>
            <a:pPr lvl="1"/>
            <a:r>
              <a:rPr lang="en-US" sz="1800" dirty="0"/>
              <a:t>Least Developed Countries have twice as many fixed-broadband connections as fixed-telephone [2]</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Peters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International Telecommunication Union</a:t>
            </a:r>
          </a:p>
        </p:txBody>
      </p:sp>
      <p:pic>
        <p:nvPicPr>
          <p:cNvPr id="13" name="Content Placeholder 12">
            <a:extLst>
              <a:ext uri="{FF2B5EF4-FFF2-40B4-BE49-F238E27FC236}">
                <a16:creationId xmlns:a16="http://schemas.microsoft.com/office/drawing/2014/main" id="{F9A38766-DCC5-4571-BE70-E9C6BA1B88CC}"/>
              </a:ext>
            </a:extLst>
          </p:cNvPr>
          <p:cNvPicPr>
            <a:picLocks noGrp="1" noChangeAspect="1"/>
          </p:cNvPicPr>
          <p:nvPr>
            <p:ph sz="half" idx="2"/>
          </p:nvPr>
        </p:nvPicPr>
        <p:blipFill>
          <a:blip r:embed="rId3"/>
          <a:stretch>
            <a:fillRect/>
          </a:stretch>
        </p:blipFill>
        <p:spPr>
          <a:xfrm>
            <a:off x="4419600" y="1083554"/>
            <a:ext cx="4607196" cy="3680079"/>
          </a:xfrm>
          <a:prstGeom prst="rect">
            <a:avLst/>
          </a:prstGeom>
        </p:spPr>
      </p:pic>
      <p:pic>
        <p:nvPicPr>
          <p:cNvPr id="15" name="Picture 14">
            <a:extLst>
              <a:ext uri="{FF2B5EF4-FFF2-40B4-BE49-F238E27FC236}">
                <a16:creationId xmlns:a16="http://schemas.microsoft.com/office/drawing/2014/main" id="{283C01F5-DC73-448E-ABC7-C5BFB24E97F2}"/>
              </a:ext>
            </a:extLst>
          </p:cNvPr>
          <p:cNvPicPr>
            <a:picLocks noChangeAspect="1"/>
          </p:cNvPicPr>
          <p:nvPr/>
        </p:nvPicPr>
        <p:blipFill>
          <a:blip r:embed="rId4"/>
          <a:stretch>
            <a:fillRect/>
          </a:stretch>
        </p:blipFill>
        <p:spPr>
          <a:xfrm>
            <a:off x="4295775" y="1083554"/>
            <a:ext cx="123825" cy="3680079"/>
          </a:xfrm>
          <a:prstGeom prst="rect">
            <a:avLst/>
          </a:prstGeom>
        </p:spPr>
      </p:pic>
      <p:sp>
        <p:nvSpPr>
          <p:cNvPr id="14" name="TextBox 13">
            <a:extLst>
              <a:ext uri="{FF2B5EF4-FFF2-40B4-BE49-F238E27FC236}">
                <a16:creationId xmlns:a16="http://schemas.microsoft.com/office/drawing/2014/main" id="{EC5DFC96-18B8-484F-AF04-D5B994624F1D}"/>
              </a:ext>
            </a:extLst>
          </p:cNvPr>
          <p:cNvSpPr txBox="1"/>
          <p:nvPr/>
        </p:nvSpPr>
        <p:spPr>
          <a:xfrm rot="16200000">
            <a:off x="2824679" y="2709739"/>
            <a:ext cx="3180710" cy="313932"/>
          </a:xfrm>
          <a:prstGeom prst="rect">
            <a:avLst/>
          </a:prstGeom>
          <a:noFill/>
        </p:spPr>
        <p:txBody>
          <a:bodyPr wrap="square" rtlCol="0">
            <a:spAutoFit/>
          </a:bodyPr>
          <a:lstStyle/>
          <a:p>
            <a:pPr>
              <a:lnSpc>
                <a:spcPct val="90000"/>
              </a:lnSpc>
            </a:pPr>
            <a:r>
              <a:rPr lang="en-US" sz="1600" dirty="0">
                <a:solidFill>
                  <a:schemeClr val="bg1"/>
                </a:solidFill>
              </a:rPr>
              <a:t>Subscriptions per 100 Inhabitants</a:t>
            </a:r>
          </a:p>
        </p:txBody>
      </p:sp>
    </p:spTree>
    <p:extLst>
      <p:ext uri="{BB962C8B-B14F-4D97-AF65-F5344CB8AC3E}">
        <p14:creationId xmlns:p14="http://schemas.microsoft.com/office/powerpoint/2010/main" val="147489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Internet without censorship</a:t>
            </a:r>
          </a:p>
        </p:txBody>
      </p:sp>
      <p:sp>
        <p:nvSpPr>
          <p:cNvPr id="3" name="Content Placeholder 2"/>
          <p:cNvSpPr>
            <a:spLocks noGrp="1"/>
          </p:cNvSpPr>
          <p:nvPr>
            <p:ph sz="half" idx="1"/>
          </p:nvPr>
        </p:nvSpPr>
        <p:spPr>
          <a:xfrm>
            <a:off x="685799" y="1352551"/>
            <a:ext cx="7772399" cy="3352800"/>
          </a:xfrm>
        </p:spPr>
        <p:txBody>
          <a:bodyPr>
            <a:normAutofit/>
          </a:bodyPr>
          <a:lstStyle/>
          <a:p>
            <a:r>
              <a:rPr lang="en-US" sz="2000" dirty="0"/>
              <a:t>No need to rely on existing infrastructure</a:t>
            </a:r>
          </a:p>
          <a:p>
            <a:pPr lvl="1"/>
            <a:r>
              <a:rPr lang="en-US" sz="1800" dirty="0"/>
              <a:t>Only thing needed to establish a connection is an antenna</a:t>
            </a:r>
          </a:p>
          <a:p>
            <a:pPr lvl="1"/>
            <a:r>
              <a:rPr lang="en-US" sz="1800" dirty="0"/>
              <a:t>Antenna does not need to be accurately aimed as it will self-orient [3]</a:t>
            </a:r>
          </a:p>
          <a:p>
            <a:pPr lvl="1"/>
            <a:r>
              <a:rPr lang="en-US" sz="1800" dirty="0"/>
              <a:t>Runs on standard wall power so it can be run off batteries [3]</a:t>
            </a:r>
          </a:p>
          <a:p>
            <a:r>
              <a:rPr lang="en-US" sz="2000" dirty="0"/>
              <a:t>Governments can’t stop it</a:t>
            </a:r>
          </a:p>
          <a:p>
            <a:pPr lvl="1"/>
            <a:r>
              <a:rPr lang="en-US" sz="1800" dirty="0"/>
              <a:t>With traditional networks companies needed permission to run cable and provide a connection</a:t>
            </a:r>
          </a:p>
          <a:p>
            <a:pPr lvl="1"/>
            <a:r>
              <a:rPr lang="en-US" sz="1800" dirty="0"/>
              <a:t>Trying to jam the signal would be difficult or impossible everywhere and all the time [3]</a:t>
            </a:r>
          </a:p>
          <a:p>
            <a:pPr lvl="1"/>
            <a:r>
              <a:rPr lang="en-US" sz="1800" dirty="0"/>
              <a:t>There is virtually no way to way to stop the satellites from transmitting </a:t>
            </a:r>
          </a:p>
          <a:p>
            <a:pPr lvl="1"/>
            <a:endParaRPr lang="en-US" sz="1800"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Peters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John </a:t>
            </a:r>
            <a:r>
              <a:rPr lang="en-US" sz="1200" dirty="0" err="1"/>
              <a:t>Koetsier</a:t>
            </a:r>
            <a:endParaRPr lang="en-US" sz="1200" dirty="0">
              <a:solidFill>
                <a:schemeClr val="tx1"/>
              </a:solidFill>
            </a:endParaRPr>
          </a:p>
        </p:txBody>
      </p:sp>
    </p:spTree>
    <p:extLst>
      <p:ext uri="{BB962C8B-B14F-4D97-AF65-F5344CB8AC3E}">
        <p14:creationId xmlns:p14="http://schemas.microsoft.com/office/powerpoint/2010/main" val="1721438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Crowding an already busy sky</a:t>
            </a:r>
          </a:p>
        </p:txBody>
      </p:sp>
      <p:sp>
        <p:nvSpPr>
          <p:cNvPr id="3" name="Content Placeholder 2"/>
          <p:cNvSpPr>
            <a:spLocks noGrp="1"/>
          </p:cNvSpPr>
          <p:nvPr>
            <p:ph sz="half" idx="1"/>
          </p:nvPr>
        </p:nvSpPr>
        <p:spPr/>
        <p:txBody>
          <a:bodyPr>
            <a:normAutofit lnSpcReduction="10000"/>
          </a:bodyPr>
          <a:lstStyle/>
          <a:p>
            <a:r>
              <a:rPr lang="en-US" sz="2000" dirty="0"/>
              <a:t>Satellites will obscure the sky</a:t>
            </a:r>
          </a:p>
          <a:p>
            <a:pPr lvl="1"/>
            <a:r>
              <a:rPr lang="en-US" sz="1800" dirty="0"/>
              <a:t>During dusk and dawn satellites will be particularly noticeable[5]</a:t>
            </a:r>
          </a:p>
          <a:p>
            <a:pPr lvl="1"/>
            <a:r>
              <a:rPr lang="en-US" sz="1800" dirty="0"/>
              <a:t>Astronomers are concerned about satellites obscuring their view [5]</a:t>
            </a:r>
          </a:p>
          <a:p>
            <a:r>
              <a:rPr lang="en-US" sz="2000" dirty="0"/>
              <a:t>Collision avoidance</a:t>
            </a:r>
          </a:p>
          <a:p>
            <a:pPr lvl="1"/>
            <a:r>
              <a:rPr lang="en-US" sz="1800" dirty="0"/>
              <a:t>With more satellites in orbit more coordination is needed [4]</a:t>
            </a:r>
          </a:p>
          <a:p>
            <a:pPr lvl="1"/>
            <a:r>
              <a:rPr lang="en-US" sz="1800" dirty="0"/>
              <a:t>Each maneuver shortens the lifespan of the satellites [4]</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Peters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Jonathan C. McDowell</a:t>
            </a:r>
          </a:p>
        </p:txBody>
      </p:sp>
      <p:pic>
        <p:nvPicPr>
          <p:cNvPr id="1026" name="Picture 2">
            <a:extLst>
              <a:ext uri="{FF2B5EF4-FFF2-40B4-BE49-F238E27FC236}">
                <a16:creationId xmlns:a16="http://schemas.microsoft.com/office/drawing/2014/main" id="{717F437B-2D4C-4BE3-87D1-3E48E0723EC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2" y="901496"/>
            <a:ext cx="4091607" cy="386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3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Can the visual impact be reduced</a:t>
            </a:r>
          </a:p>
        </p:txBody>
      </p:sp>
      <p:sp>
        <p:nvSpPr>
          <p:cNvPr id="3" name="Content Placeholder 2"/>
          <p:cNvSpPr>
            <a:spLocks noGrp="1"/>
          </p:cNvSpPr>
          <p:nvPr>
            <p:ph sz="half" idx="1"/>
          </p:nvPr>
        </p:nvSpPr>
        <p:spPr/>
        <p:txBody>
          <a:bodyPr>
            <a:normAutofit fontScale="92500" lnSpcReduction="10000"/>
          </a:bodyPr>
          <a:lstStyle/>
          <a:p>
            <a:r>
              <a:rPr lang="en-US" sz="2000" dirty="0"/>
              <a:t>Astronomers concern</a:t>
            </a:r>
          </a:p>
          <a:p>
            <a:pPr lvl="1"/>
            <a:r>
              <a:rPr lang="en-US" sz="1700" dirty="0"/>
              <a:t>Worried that Starlink will make it harder to observe meteors near earth [5]</a:t>
            </a:r>
          </a:p>
          <a:p>
            <a:r>
              <a:rPr lang="en-US" sz="2000" dirty="0"/>
              <a:t>DARKSAT</a:t>
            </a:r>
          </a:p>
          <a:p>
            <a:pPr lvl="1"/>
            <a:r>
              <a:rPr lang="en-US" sz="1800" dirty="0"/>
              <a:t>Coated a Starlink satellite coated to be less reflective [5]</a:t>
            </a:r>
          </a:p>
          <a:p>
            <a:pPr lvl="1"/>
            <a:r>
              <a:rPr lang="en-US" sz="1800" dirty="0"/>
              <a:t>Significantly reduces the brightness</a:t>
            </a:r>
          </a:p>
          <a:p>
            <a:r>
              <a:rPr lang="en-US" sz="2000" dirty="0"/>
              <a:t>Other Solutions</a:t>
            </a:r>
          </a:p>
          <a:p>
            <a:pPr lvl="1"/>
            <a:r>
              <a:rPr lang="en-US" sz="1800" dirty="0"/>
              <a:t>Sun visors are being investigated as an alternative solution [5]</a:t>
            </a:r>
          </a:p>
          <a:p>
            <a:pPr lvl="1"/>
            <a:endParaRPr lang="en-US" sz="1800"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Peters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Dr. Marco Langbroek</a:t>
            </a:r>
            <a:endParaRPr lang="en-US" sz="1200" dirty="0">
              <a:solidFill>
                <a:schemeClr val="tx1"/>
              </a:solidFill>
            </a:endParaRPr>
          </a:p>
        </p:txBody>
      </p:sp>
      <p:pic>
        <p:nvPicPr>
          <p:cNvPr id="2050" name="Picture 2" descr="Image">
            <a:extLst>
              <a:ext uri="{FF2B5EF4-FFF2-40B4-BE49-F238E27FC236}">
                <a16:creationId xmlns:a16="http://schemas.microsoft.com/office/drawing/2014/main" id="{0C306D90-4784-4401-8125-3C4756EEF0FD}"/>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33416"/>
          <a:stretch/>
        </p:blipFill>
        <p:spPr bwMode="auto">
          <a:xfrm>
            <a:off x="4419600" y="1286737"/>
            <a:ext cx="456631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52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dirty="0"/>
              <a:t>[1] </a:t>
            </a:r>
            <a:r>
              <a:rPr lang="en-US" i="1" dirty="0"/>
              <a:t>World Internet Usage and Population Statistics 2020 Year-Q3 Estimates(</a:t>
            </a:r>
            <a:r>
              <a:rPr lang="en-US" dirty="0"/>
              <a:t>Internet World Stats, 20 October 2020)</a:t>
            </a:r>
            <a:r>
              <a:rPr lang="en-US" i="1" dirty="0"/>
              <a:t>, </a:t>
            </a:r>
            <a:r>
              <a:rPr lang="en-US" dirty="0"/>
              <a:t>https://www.internetworldstats.com/stats.htm (1 November 2020)</a:t>
            </a:r>
          </a:p>
          <a:p>
            <a:pPr marL="0" indent="0">
              <a:buNone/>
            </a:pPr>
            <a:r>
              <a:rPr lang="en-US" dirty="0"/>
              <a:t>[2] Doreen Bogdan-Martin, </a:t>
            </a:r>
            <a:r>
              <a:rPr lang="en-US" i="1" dirty="0"/>
              <a:t>Measuring digital development </a:t>
            </a:r>
            <a:r>
              <a:rPr lang="en-US" dirty="0"/>
              <a:t>(International Telecommunication Union, 2019) https://www.itu.int/en/ITU-D/Statistics/Documents/facts/FactsFigures2019.pdf (1 November 2020)</a:t>
            </a:r>
          </a:p>
          <a:p>
            <a:pPr marL="0" indent="0">
              <a:buNone/>
            </a:pPr>
            <a:r>
              <a:rPr lang="en-US" dirty="0"/>
              <a:t>[3] John </a:t>
            </a:r>
            <a:r>
              <a:rPr lang="en-US" dirty="0" err="1"/>
              <a:t>Koetsier</a:t>
            </a:r>
            <a:r>
              <a:rPr lang="en-US" dirty="0"/>
              <a:t>, </a:t>
            </a:r>
            <a:r>
              <a:rPr lang="en-US" i="1" dirty="0"/>
              <a:t>Elon Musk’s 42,000 Starlink Satellites Could Just Save The World</a:t>
            </a:r>
            <a:r>
              <a:rPr lang="en-US" dirty="0"/>
              <a:t> (Forbes, 9 January 2020),  https://www.forbes.com/sites/johnkoetsier/2020/01/09/elon-musks-42000-starlink-satellites-could-just-save-the-world (1 November 2020)</a:t>
            </a:r>
          </a:p>
          <a:p>
            <a:pPr marL="0" indent="0">
              <a:buNone/>
            </a:pPr>
            <a:r>
              <a:rPr lang="en-US" dirty="0"/>
              <a:t>[4] Jonathan C. McDowell, </a:t>
            </a:r>
            <a:r>
              <a:rPr lang="en-US" i="1" dirty="0"/>
              <a:t>The Low Earth Orbit Satellite Population and Impacts of the SpaceX Starlink Constellation, </a:t>
            </a:r>
            <a:r>
              <a:rPr lang="en-US" dirty="0"/>
              <a:t>(The Astrophysical Journal Letters, 6 April 2020),  https://iopscience.iop.org/article/10.3847/2041-8213/ab8016 (1 November 2020)</a:t>
            </a:r>
          </a:p>
          <a:p>
            <a:pPr marL="0" indent="0">
              <a:buNone/>
            </a:pPr>
            <a:r>
              <a:rPr lang="en-US" dirty="0"/>
              <a:t>[5] Loren </a:t>
            </a:r>
            <a:r>
              <a:rPr lang="en-US" dirty="0" err="1"/>
              <a:t>Grush</a:t>
            </a:r>
            <a:r>
              <a:rPr lang="en-US" dirty="0"/>
              <a:t>, </a:t>
            </a:r>
            <a:r>
              <a:rPr lang="en-US" i="1" dirty="0"/>
              <a:t>The true impact of SpaceX’s Starlink constellation on astronomy is coming into focus</a:t>
            </a:r>
            <a:r>
              <a:rPr lang="en-US" dirty="0"/>
              <a:t> ( The Verge, 24 March 2020), https://www.theverge.com/2020/3/24/21190273/spacex-starlink-satellite-internet-constellation-astronomy-coating (1 November 2020)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Peters</a:t>
            </a:r>
          </a:p>
        </p:txBody>
      </p:sp>
    </p:spTree>
    <p:extLst>
      <p:ext uri="{BB962C8B-B14F-4D97-AF65-F5344CB8AC3E}">
        <p14:creationId xmlns:p14="http://schemas.microsoft.com/office/powerpoint/2010/main" val="4140840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a:t>DEEP FAKES</a:t>
            </a:r>
            <a:endParaRPr/>
          </a:p>
        </p:txBody>
      </p:sp>
      <p:sp>
        <p:nvSpPr>
          <p:cNvPr id="92" name="Google Shape;92;p1"/>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Pheobe Yeung</a:t>
            </a:r>
            <a:endParaRPr/>
          </a:p>
        </p:txBody>
      </p:sp>
      <p:sp>
        <p:nvSpPr>
          <p:cNvPr id="93" name="Google Shape;93;p1"/>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94" name="Google Shape;94;p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149616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WHAT IS A DEEP FAKE?</a:t>
            </a:r>
            <a:endParaRPr/>
          </a:p>
        </p:txBody>
      </p:sp>
      <p:sp>
        <p:nvSpPr>
          <p:cNvPr id="101" name="Google Shape;101;p2"/>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7" lvl="0" indent="-205767" algn="l" rtl="0">
              <a:lnSpc>
                <a:spcPct val="90000"/>
              </a:lnSpc>
              <a:spcBef>
                <a:spcPts val="0"/>
              </a:spcBef>
              <a:spcAft>
                <a:spcPts val="0"/>
              </a:spcAft>
              <a:buSzPts val="1620"/>
              <a:buChar char="•"/>
            </a:pPr>
            <a:r>
              <a:rPr lang="en-US"/>
              <a:t>“Manipulated videos or other digital reprsentations produced by AI” (Shao, 2019)</a:t>
            </a:r>
            <a:endParaRPr/>
          </a:p>
          <a:p>
            <a:pPr marL="205766" lvl="0" indent="0" algn="l" rtl="0">
              <a:lnSpc>
                <a:spcPct val="90000"/>
              </a:lnSpc>
              <a:spcBef>
                <a:spcPts val="1200"/>
              </a:spcBef>
              <a:spcAft>
                <a:spcPts val="0"/>
              </a:spcAft>
              <a:buNone/>
            </a:pPr>
            <a:endParaRPr/>
          </a:p>
        </p:txBody>
      </p:sp>
      <p:sp>
        <p:nvSpPr>
          <p:cNvPr id="102" name="Google Shape;102;p2"/>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03" name="Google Shape;103;p2"/>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104" name="Google Shape;104;p2"/>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Pheobe Yeung</a:t>
            </a:r>
            <a:endParaRPr sz="1400" b="0" i="0" u="none" strike="noStrike" cap="none">
              <a:solidFill>
                <a:schemeClr val="lt1"/>
              </a:solidFill>
              <a:latin typeface="Cambria"/>
              <a:ea typeface="Cambria"/>
              <a:cs typeface="Cambria"/>
              <a:sym typeface="Cambria"/>
            </a:endParaRPr>
          </a:p>
        </p:txBody>
      </p:sp>
      <p:sp>
        <p:nvSpPr>
          <p:cNvPr id="105" name="Google Shape;105;p2"/>
          <p:cNvSpPr txBox="1"/>
          <p:nvPr/>
        </p:nvSpPr>
        <p:spPr>
          <a:xfrm>
            <a:off x="0" y="4726877"/>
            <a:ext cx="9144000"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rgbClr val="FFFFFF"/>
                </a:solidFill>
                <a:latin typeface="Cambria"/>
                <a:ea typeface="Cambria"/>
                <a:cs typeface="Cambria"/>
                <a:sym typeface="Cambria"/>
              </a:rPr>
              <a:t>BuzzFeedVideo, 2018</a:t>
            </a:r>
            <a:endParaRPr>
              <a:solidFill>
                <a:srgbClr val="FFFFFF"/>
              </a:solidFill>
              <a:latin typeface="Cambria"/>
              <a:ea typeface="Cambria"/>
              <a:cs typeface="Cambria"/>
              <a:sym typeface="Cambria"/>
            </a:endParaRPr>
          </a:p>
        </p:txBody>
      </p:sp>
      <p:pic>
        <p:nvPicPr>
          <p:cNvPr id="106" name="Google Shape;106;p2" descr="&quot;We're entering an era in which our enemies can make anyone say anything at any point in time.&quot;&#10;&#10;Check out more awesome videos at BuzzFeedVideo!&#10;https://bit.ly/YTbuzzfeedvideo&#10;https://bit.ly/YTbuzzfeedblue1&#10;https://bit.ly/YTbuzzfeedviolet&#10;&#10;GET MORE BUZZFEED:&#10;https://www.buzzfeed.com&#10;https://www.buzzfeed.com/videos&#10;https://www.youtube.com/buzzfeedvideo&#10;https://www.youtube.com/asis&#10;https://www.youtube.com/buzzfeedblue&#10;https://www.youtube.com/buzzfeedviolet&#10;https://www.youtube.com/perolike&#10;https://www.youtube.com/ladylike&#10;&#10;BuzzFeedVideo&#10;BuzzFeed Motion Picture’s flagship channel. Sometimes funny, sometimes serious, always shareable. New videos posted daily!&#10;&#10;Love BuzzFeed? Get the merch! BUY NOW: https://goo.gl/gQKF8m&#10;&#10;Credits: https://www.buzzfeed.com/bfmp/videos/52602&#10;&#10;EXTERNAL CREDITS&#10;Jordan Peele&#10;https://monkeypawproductions.com/" title="You Won’t Believe What Obama Says In This Video! 😉">
            <a:hlinkClick r:id="rId3"/>
          </p:cNvPr>
          <p:cNvPicPr preferRelativeResize="0"/>
          <p:nvPr/>
        </p:nvPicPr>
        <p:blipFill>
          <a:blip r:embed="rId4">
            <a:alphaModFix/>
          </a:blip>
          <a:stretch>
            <a:fillRect/>
          </a:stretch>
        </p:blipFill>
        <p:spPr>
          <a:xfrm>
            <a:off x="4623158" y="1389100"/>
            <a:ext cx="3977867" cy="2983400"/>
          </a:xfrm>
          <a:prstGeom prst="rect">
            <a:avLst/>
          </a:prstGeom>
          <a:noFill/>
          <a:ln>
            <a:noFill/>
          </a:ln>
        </p:spPr>
      </p:pic>
    </p:spTree>
    <p:extLst>
      <p:ext uri="{BB962C8B-B14F-4D97-AF65-F5344CB8AC3E}">
        <p14:creationId xmlns:p14="http://schemas.microsoft.com/office/powerpoint/2010/main" val="24509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9fd3fb5938_0_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TECHNOLOGY</a:t>
            </a:r>
            <a:endParaRPr/>
          </a:p>
        </p:txBody>
      </p:sp>
      <p:sp>
        <p:nvSpPr>
          <p:cNvPr id="113" name="Google Shape;113;g9fd3fb5938_0_2"/>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0"/>
              </a:spcBef>
              <a:spcAft>
                <a:spcPts val="0"/>
              </a:spcAft>
              <a:buSzPts val="1620"/>
              <a:buChar char="•"/>
            </a:pPr>
            <a:r>
              <a:rPr lang="en-US"/>
              <a:t>Ian Goodfellow developed the deepfake technology in 2014</a:t>
            </a:r>
            <a:endParaRPr/>
          </a:p>
          <a:p>
            <a:pPr marL="205766" lvl="0" indent="-205766" algn="l" rtl="0">
              <a:lnSpc>
                <a:spcPct val="90000"/>
              </a:lnSpc>
              <a:spcBef>
                <a:spcPts val="0"/>
              </a:spcBef>
              <a:spcAft>
                <a:spcPts val="0"/>
              </a:spcAft>
              <a:buSzPts val="1620"/>
              <a:buChar char="•"/>
            </a:pPr>
            <a:r>
              <a:rPr lang="en-US"/>
              <a:t>Created with machine learning through deep network of auto encoders </a:t>
            </a:r>
            <a:endParaRPr/>
          </a:p>
          <a:p>
            <a:pPr marL="205766" lvl="0" indent="-205766" algn="l" rtl="0">
              <a:lnSpc>
                <a:spcPct val="90000"/>
              </a:lnSpc>
              <a:spcBef>
                <a:spcPts val="0"/>
              </a:spcBef>
              <a:spcAft>
                <a:spcPts val="0"/>
              </a:spcAft>
              <a:buSzPts val="1620"/>
              <a:buChar char="•"/>
            </a:pPr>
            <a:r>
              <a:rPr lang="en-US"/>
              <a:t>Implemented by social media</a:t>
            </a:r>
            <a:endParaRPr/>
          </a:p>
          <a:p>
            <a:pPr marL="205766" lvl="0" indent="0" algn="l" rtl="0">
              <a:lnSpc>
                <a:spcPct val="90000"/>
              </a:lnSpc>
              <a:spcBef>
                <a:spcPts val="0"/>
              </a:spcBef>
              <a:spcAft>
                <a:spcPts val="0"/>
              </a:spcAft>
              <a:buNone/>
            </a:pPr>
            <a:endParaRPr/>
          </a:p>
          <a:p>
            <a:pPr marL="205766" lvl="0" indent="0" algn="l" rtl="0">
              <a:lnSpc>
                <a:spcPct val="90000"/>
              </a:lnSpc>
              <a:spcBef>
                <a:spcPts val="1200"/>
              </a:spcBef>
              <a:spcAft>
                <a:spcPts val="0"/>
              </a:spcAft>
              <a:buNone/>
            </a:pPr>
            <a:endParaRPr/>
          </a:p>
        </p:txBody>
      </p:sp>
      <p:sp>
        <p:nvSpPr>
          <p:cNvPr id="114" name="Google Shape;114;g9fd3fb5938_0_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15" name="Google Shape;115;g9fd3fb5938_0_2"/>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116" name="Google Shape;116;g9fd3fb5938_0_2"/>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Pheobe Yeung</a:t>
            </a:r>
            <a:endParaRPr sz="1400" b="0" i="0" u="none" strike="noStrike" cap="none">
              <a:solidFill>
                <a:schemeClr val="lt1"/>
              </a:solidFill>
              <a:latin typeface="Cambria"/>
              <a:ea typeface="Cambria"/>
              <a:cs typeface="Cambria"/>
              <a:sym typeface="Cambria"/>
            </a:endParaRPr>
          </a:p>
        </p:txBody>
      </p:sp>
      <p:sp>
        <p:nvSpPr>
          <p:cNvPr id="117" name="Google Shape;117;g9fd3fb5938_0_2"/>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IEEE, 2019</a:t>
            </a:r>
            <a:endParaRPr/>
          </a:p>
        </p:txBody>
      </p:sp>
      <p:pic>
        <p:nvPicPr>
          <p:cNvPr id="118" name="Google Shape;118;g9fd3fb5938_0_2"/>
          <p:cNvPicPr preferRelativeResize="0"/>
          <p:nvPr/>
        </p:nvPicPr>
        <p:blipFill>
          <a:blip r:embed="rId3">
            <a:alphaModFix/>
          </a:blip>
          <a:stretch>
            <a:fillRect/>
          </a:stretch>
        </p:blipFill>
        <p:spPr>
          <a:xfrm>
            <a:off x="4808825" y="1219450"/>
            <a:ext cx="3957476" cy="2968100"/>
          </a:xfrm>
          <a:prstGeom prst="rect">
            <a:avLst/>
          </a:prstGeom>
          <a:noFill/>
          <a:ln>
            <a:noFill/>
          </a:ln>
        </p:spPr>
      </p:pic>
    </p:spTree>
    <p:extLst>
      <p:ext uri="{BB962C8B-B14F-4D97-AF65-F5344CB8AC3E}">
        <p14:creationId xmlns:p14="http://schemas.microsoft.com/office/powerpoint/2010/main" val="282582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3345245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9fd3fb5938_0_16"/>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PROS</a:t>
            </a:r>
            <a:endParaRPr/>
          </a:p>
        </p:txBody>
      </p:sp>
      <p:sp>
        <p:nvSpPr>
          <p:cNvPr id="125" name="Google Shape;125;g9fd3fb5938_0_16"/>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lvl="0" indent="-205766" algn="l" rtl="0">
              <a:lnSpc>
                <a:spcPct val="90000"/>
              </a:lnSpc>
              <a:spcBef>
                <a:spcPts val="0"/>
              </a:spcBef>
              <a:spcAft>
                <a:spcPts val="0"/>
              </a:spcAft>
              <a:buSzPts val="1620"/>
              <a:buChar char="•"/>
            </a:pPr>
            <a:r>
              <a:rPr lang="en-US"/>
              <a:t>Recreate videos of those who have passed away </a:t>
            </a:r>
            <a:endParaRPr/>
          </a:p>
          <a:p>
            <a:pPr marL="205766" lvl="0" indent="-205766" algn="l" rtl="0">
              <a:lnSpc>
                <a:spcPct val="90000"/>
              </a:lnSpc>
              <a:spcBef>
                <a:spcPts val="0"/>
              </a:spcBef>
              <a:spcAft>
                <a:spcPts val="0"/>
              </a:spcAft>
              <a:buSzPts val="1620"/>
              <a:buChar char="•"/>
            </a:pPr>
            <a:r>
              <a:rPr lang="en-US"/>
              <a:t>AI software advancement </a:t>
            </a:r>
            <a:endParaRPr/>
          </a:p>
          <a:p>
            <a:pPr marL="205766" lvl="0" indent="-205766" algn="l" rtl="0">
              <a:lnSpc>
                <a:spcPct val="90000"/>
              </a:lnSpc>
              <a:spcBef>
                <a:spcPts val="0"/>
              </a:spcBef>
              <a:spcAft>
                <a:spcPts val="0"/>
              </a:spcAft>
              <a:buSzPts val="1620"/>
              <a:buChar char="•"/>
            </a:pPr>
            <a:r>
              <a:rPr lang="en-US"/>
              <a:t>Opens doors for graphic design within entertainment industry </a:t>
            </a:r>
            <a:endParaRPr/>
          </a:p>
          <a:p>
            <a:pPr marL="205766" lvl="0" indent="0" algn="l" rtl="0">
              <a:lnSpc>
                <a:spcPct val="90000"/>
              </a:lnSpc>
              <a:spcBef>
                <a:spcPts val="0"/>
              </a:spcBef>
              <a:spcAft>
                <a:spcPts val="0"/>
              </a:spcAft>
              <a:buNone/>
            </a:pPr>
            <a:endParaRPr/>
          </a:p>
          <a:p>
            <a:pPr marL="205766" lvl="0" indent="0" algn="l" rtl="0">
              <a:lnSpc>
                <a:spcPct val="90000"/>
              </a:lnSpc>
              <a:spcBef>
                <a:spcPts val="1200"/>
              </a:spcBef>
              <a:spcAft>
                <a:spcPts val="0"/>
              </a:spcAft>
              <a:buNone/>
            </a:pPr>
            <a:endParaRPr/>
          </a:p>
        </p:txBody>
      </p:sp>
      <p:sp>
        <p:nvSpPr>
          <p:cNvPr id="126" name="Google Shape;126;g9fd3fb5938_0_16"/>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27" name="Google Shape;127;g9fd3fb5938_0_16"/>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128" name="Google Shape;128;g9fd3fb5938_0_16"/>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Pheobe Yeung</a:t>
            </a:r>
            <a:endParaRPr sz="1400" b="0" i="0" u="none" strike="noStrike" cap="none">
              <a:solidFill>
                <a:schemeClr val="lt1"/>
              </a:solidFill>
              <a:latin typeface="Cambria"/>
              <a:ea typeface="Cambria"/>
              <a:cs typeface="Cambria"/>
              <a:sym typeface="Cambria"/>
            </a:endParaRPr>
          </a:p>
        </p:txBody>
      </p:sp>
      <p:sp>
        <p:nvSpPr>
          <p:cNvPr id="129" name="Google Shape;129;g9fd3fb5938_0_16"/>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Paige, 2017</a:t>
            </a:r>
            <a:endParaRPr/>
          </a:p>
        </p:txBody>
      </p:sp>
      <p:pic>
        <p:nvPicPr>
          <p:cNvPr id="130" name="Google Shape;130;g9fd3fb5938_0_16"/>
          <p:cNvPicPr preferRelativeResize="0"/>
          <p:nvPr/>
        </p:nvPicPr>
        <p:blipFill>
          <a:blip r:embed="rId3">
            <a:alphaModFix/>
          </a:blip>
          <a:stretch>
            <a:fillRect/>
          </a:stretch>
        </p:blipFill>
        <p:spPr>
          <a:xfrm>
            <a:off x="4699250" y="1647925"/>
            <a:ext cx="3956274" cy="2224326"/>
          </a:xfrm>
          <a:prstGeom prst="rect">
            <a:avLst/>
          </a:prstGeom>
          <a:noFill/>
          <a:ln>
            <a:noFill/>
          </a:ln>
        </p:spPr>
      </p:pic>
    </p:spTree>
    <p:extLst>
      <p:ext uri="{BB962C8B-B14F-4D97-AF65-F5344CB8AC3E}">
        <p14:creationId xmlns:p14="http://schemas.microsoft.com/office/powerpoint/2010/main" val="4231040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9fd3fb5938_0_27"/>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CONS</a:t>
            </a:r>
            <a:endParaRPr/>
          </a:p>
        </p:txBody>
      </p:sp>
      <p:sp>
        <p:nvSpPr>
          <p:cNvPr id="137" name="Google Shape;137;g9fd3fb5938_0_27"/>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457200" lvl="0" indent="-331470" algn="l" rtl="0">
              <a:lnSpc>
                <a:spcPct val="90000"/>
              </a:lnSpc>
              <a:spcBef>
                <a:spcPts val="1200"/>
              </a:spcBef>
              <a:spcAft>
                <a:spcPts val="0"/>
              </a:spcAft>
              <a:buSzPts val="1620"/>
              <a:buChar char="•"/>
            </a:pPr>
            <a:r>
              <a:rPr lang="en-US"/>
              <a:t>Non-consensual deep fake pornography</a:t>
            </a:r>
            <a:endParaRPr/>
          </a:p>
          <a:p>
            <a:pPr marL="457200" lvl="0" indent="-331470" algn="l" rtl="0">
              <a:lnSpc>
                <a:spcPct val="90000"/>
              </a:lnSpc>
              <a:spcBef>
                <a:spcPts val="0"/>
              </a:spcBef>
              <a:spcAft>
                <a:spcPts val="0"/>
              </a:spcAft>
              <a:buSzPts val="1620"/>
              <a:buChar char="•"/>
            </a:pPr>
            <a:r>
              <a:rPr lang="en-US"/>
              <a:t>Growth of fake news sources </a:t>
            </a:r>
            <a:endParaRPr/>
          </a:p>
          <a:p>
            <a:pPr marL="457200" lvl="0" indent="-331470" algn="l" rtl="0">
              <a:lnSpc>
                <a:spcPct val="90000"/>
              </a:lnSpc>
              <a:spcBef>
                <a:spcPts val="0"/>
              </a:spcBef>
              <a:spcAft>
                <a:spcPts val="0"/>
              </a:spcAft>
              <a:buSzPts val="1620"/>
              <a:buChar char="•"/>
            </a:pPr>
            <a:r>
              <a:rPr lang="en-US"/>
              <a:t>Financial scams</a:t>
            </a:r>
            <a:endParaRPr/>
          </a:p>
          <a:p>
            <a:pPr marL="457200" lvl="0" indent="-331470" algn="l" rtl="0">
              <a:lnSpc>
                <a:spcPct val="90000"/>
              </a:lnSpc>
              <a:spcBef>
                <a:spcPts val="0"/>
              </a:spcBef>
              <a:spcAft>
                <a:spcPts val="0"/>
              </a:spcAft>
              <a:buSzPts val="1620"/>
              <a:buChar char="•"/>
            </a:pPr>
            <a:r>
              <a:rPr lang="en-US"/>
              <a:t>Difficult to regulate and control </a:t>
            </a:r>
            <a:endParaRPr/>
          </a:p>
          <a:p>
            <a:pPr marL="457200" lvl="0" indent="0" algn="l" rtl="0">
              <a:lnSpc>
                <a:spcPct val="90000"/>
              </a:lnSpc>
              <a:spcBef>
                <a:spcPts val="1200"/>
              </a:spcBef>
              <a:spcAft>
                <a:spcPts val="0"/>
              </a:spcAft>
              <a:buNone/>
            </a:pPr>
            <a:endParaRPr/>
          </a:p>
        </p:txBody>
      </p:sp>
      <p:sp>
        <p:nvSpPr>
          <p:cNvPr id="138" name="Google Shape;138;g9fd3fb5938_0_27"/>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39" name="Google Shape;139;g9fd3fb5938_0_27"/>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40" name="Google Shape;140;g9fd3fb5938_0_27"/>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Pheobe Yeung</a:t>
            </a:r>
            <a:endParaRPr sz="1400" b="0" i="0" u="none" strike="noStrike" cap="none">
              <a:solidFill>
                <a:schemeClr val="lt1"/>
              </a:solidFill>
              <a:latin typeface="Cambria"/>
              <a:ea typeface="Cambria"/>
              <a:cs typeface="Cambria"/>
              <a:sym typeface="Cambria"/>
            </a:endParaRPr>
          </a:p>
        </p:txBody>
      </p:sp>
      <p:sp>
        <p:nvSpPr>
          <p:cNvPr id="141" name="Google Shape;141;g9fd3fb5938_0_27"/>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Tree>
    <p:extLst>
      <p:ext uri="{BB962C8B-B14F-4D97-AF65-F5344CB8AC3E}">
        <p14:creationId xmlns:p14="http://schemas.microsoft.com/office/powerpoint/2010/main" val="2186031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9fd3fb5938_0_4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GOVERNMENT ACTIONS</a:t>
            </a:r>
            <a:endParaRPr/>
          </a:p>
        </p:txBody>
      </p:sp>
      <p:sp>
        <p:nvSpPr>
          <p:cNvPr id="148" name="Google Shape;148;g9fd3fb5938_0_40"/>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457200" lvl="0" indent="-331470" algn="l" rtl="0">
              <a:lnSpc>
                <a:spcPct val="90000"/>
              </a:lnSpc>
              <a:spcBef>
                <a:spcPts val="1200"/>
              </a:spcBef>
              <a:spcAft>
                <a:spcPts val="0"/>
              </a:spcAft>
              <a:buSzPts val="1620"/>
              <a:buChar char="•"/>
            </a:pPr>
            <a:r>
              <a:rPr lang="en-US"/>
              <a:t>DARPA is trying to get ahead of deep fake videos</a:t>
            </a:r>
            <a:endParaRPr/>
          </a:p>
          <a:p>
            <a:pPr marL="457200" lvl="0" indent="-331470" algn="l" rtl="0">
              <a:lnSpc>
                <a:spcPct val="90000"/>
              </a:lnSpc>
              <a:spcBef>
                <a:spcPts val="0"/>
              </a:spcBef>
              <a:spcAft>
                <a:spcPts val="0"/>
              </a:spcAft>
              <a:buSzPts val="1620"/>
              <a:buChar char="•"/>
            </a:pPr>
            <a:r>
              <a:rPr lang="en-US"/>
              <a:t>National Defense Authorization Act:</a:t>
            </a:r>
            <a:endParaRPr/>
          </a:p>
          <a:p>
            <a:pPr marL="914400" lvl="1" indent="-314325" algn="l" rtl="0">
              <a:lnSpc>
                <a:spcPct val="90000"/>
              </a:lnSpc>
              <a:spcBef>
                <a:spcPts val="0"/>
              </a:spcBef>
              <a:spcAft>
                <a:spcPts val="0"/>
              </a:spcAft>
              <a:buSzPts val="1350"/>
              <a:buChar char="–"/>
            </a:pPr>
            <a:r>
              <a:rPr lang="en-US"/>
              <a:t>report on foreign weaponization </a:t>
            </a:r>
            <a:endParaRPr/>
          </a:p>
          <a:p>
            <a:pPr marL="914400" lvl="1" indent="-314325" algn="l" rtl="0">
              <a:lnSpc>
                <a:spcPct val="90000"/>
              </a:lnSpc>
              <a:spcBef>
                <a:spcPts val="0"/>
              </a:spcBef>
              <a:spcAft>
                <a:spcPts val="0"/>
              </a:spcAft>
              <a:buSzPts val="1350"/>
              <a:buChar char="–"/>
            </a:pPr>
            <a:r>
              <a:rPr lang="en-US"/>
              <a:t> requires notification of disinformation targeting elections</a:t>
            </a:r>
            <a:endParaRPr/>
          </a:p>
          <a:p>
            <a:pPr marL="914400" lvl="1" indent="-314325" algn="l" rtl="0">
              <a:lnSpc>
                <a:spcPct val="90000"/>
              </a:lnSpc>
              <a:spcBef>
                <a:spcPts val="0"/>
              </a:spcBef>
              <a:spcAft>
                <a:spcPts val="0"/>
              </a:spcAft>
              <a:buSzPts val="1350"/>
              <a:buChar char="–"/>
            </a:pPr>
            <a:r>
              <a:rPr lang="en-US"/>
              <a:t>competition to encourage research</a:t>
            </a:r>
            <a:endParaRPr/>
          </a:p>
          <a:p>
            <a:pPr marL="457200" lvl="0" indent="0" algn="l" rtl="0">
              <a:lnSpc>
                <a:spcPct val="90000"/>
              </a:lnSpc>
              <a:spcBef>
                <a:spcPts val="1200"/>
              </a:spcBef>
              <a:spcAft>
                <a:spcPts val="0"/>
              </a:spcAft>
              <a:buNone/>
            </a:pPr>
            <a:endParaRPr/>
          </a:p>
        </p:txBody>
      </p:sp>
      <p:sp>
        <p:nvSpPr>
          <p:cNvPr id="149" name="Google Shape;149;g9fd3fb5938_0_4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50" name="Google Shape;150;g9fd3fb5938_0_4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151" name="Google Shape;151;g9fd3fb5938_0_40"/>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Pheobe Yeung</a:t>
            </a:r>
            <a:endParaRPr sz="1400" b="0" i="0" u="none" strike="noStrike" cap="none">
              <a:solidFill>
                <a:schemeClr val="lt1"/>
              </a:solidFill>
              <a:latin typeface="Cambria"/>
              <a:ea typeface="Cambria"/>
              <a:cs typeface="Cambria"/>
              <a:sym typeface="Cambria"/>
            </a:endParaRPr>
          </a:p>
        </p:txBody>
      </p:sp>
      <p:sp>
        <p:nvSpPr>
          <p:cNvPr id="152" name="Google Shape;152;g9fd3fb5938_0_40"/>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Tree>
    <p:extLst>
      <p:ext uri="{BB962C8B-B14F-4D97-AF65-F5344CB8AC3E}">
        <p14:creationId xmlns:p14="http://schemas.microsoft.com/office/powerpoint/2010/main" val="1943737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9fd3fb5938_0_5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lt1"/>
              </a:buClr>
              <a:buSzPts val="2700"/>
              <a:buFont typeface="Cambria"/>
              <a:buNone/>
            </a:pPr>
            <a:r>
              <a:rPr lang="en-US"/>
              <a:t>ARE DEEP FAKES GOOD OR BAD? </a:t>
            </a:r>
            <a:endParaRPr/>
          </a:p>
        </p:txBody>
      </p:sp>
      <p:sp>
        <p:nvSpPr>
          <p:cNvPr id="159" name="Google Shape;159;g9fd3fb5938_0_50"/>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457200" lvl="0" indent="-331470" algn="l" rtl="0">
              <a:lnSpc>
                <a:spcPct val="90000"/>
              </a:lnSpc>
              <a:spcBef>
                <a:spcPts val="1200"/>
              </a:spcBef>
              <a:spcAft>
                <a:spcPts val="0"/>
              </a:spcAft>
              <a:buSzPts val="1620"/>
              <a:buChar char="•"/>
            </a:pPr>
            <a:r>
              <a:rPr lang="en-US"/>
              <a:t>Used in medical field </a:t>
            </a:r>
            <a:endParaRPr/>
          </a:p>
          <a:p>
            <a:pPr marL="457200" lvl="0" indent="-331470" algn="l" rtl="0">
              <a:lnSpc>
                <a:spcPct val="90000"/>
              </a:lnSpc>
              <a:spcBef>
                <a:spcPts val="0"/>
              </a:spcBef>
              <a:spcAft>
                <a:spcPts val="0"/>
              </a:spcAft>
              <a:buSzPts val="1620"/>
              <a:buChar char="•"/>
            </a:pPr>
            <a:r>
              <a:rPr lang="en-US"/>
              <a:t>Recreate historical events </a:t>
            </a:r>
            <a:endParaRPr/>
          </a:p>
          <a:p>
            <a:pPr marL="457200" lvl="0" indent="-331470" algn="l" rtl="0">
              <a:lnSpc>
                <a:spcPct val="90000"/>
              </a:lnSpc>
              <a:spcBef>
                <a:spcPts val="0"/>
              </a:spcBef>
              <a:spcAft>
                <a:spcPts val="0"/>
              </a:spcAft>
              <a:buSzPts val="1620"/>
              <a:buChar char="•"/>
            </a:pPr>
            <a:r>
              <a:rPr lang="en-US"/>
              <a:t>Challenges society </a:t>
            </a:r>
            <a:endParaRPr/>
          </a:p>
          <a:p>
            <a:pPr marL="457200" lvl="0" indent="0" algn="l" rtl="0">
              <a:lnSpc>
                <a:spcPct val="90000"/>
              </a:lnSpc>
              <a:spcBef>
                <a:spcPts val="1200"/>
              </a:spcBef>
              <a:spcAft>
                <a:spcPts val="0"/>
              </a:spcAft>
              <a:buNone/>
            </a:pPr>
            <a:endParaRPr/>
          </a:p>
        </p:txBody>
      </p:sp>
      <p:sp>
        <p:nvSpPr>
          <p:cNvPr id="160" name="Google Shape;160;g9fd3fb5938_0_5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61" name="Google Shape;161;g9fd3fb5938_0_5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162" name="Google Shape;162;g9fd3fb5938_0_50"/>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Pheobe Yeung</a:t>
            </a:r>
            <a:endParaRPr sz="1400" b="0" i="0" u="none" strike="noStrike" cap="none">
              <a:solidFill>
                <a:schemeClr val="lt1"/>
              </a:solidFill>
              <a:latin typeface="Cambria"/>
              <a:ea typeface="Cambria"/>
              <a:cs typeface="Cambria"/>
              <a:sym typeface="Cambria"/>
            </a:endParaRPr>
          </a:p>
        </p:txBody>
      </p:sp>
      <p:sp>
        <p:nvSpPr>
          <p:cNvPr id="163" name="Google Shape;163;g9fd3fb5938_0_50"/>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Tree>
    <p:extLst>
      <p:ext uri="{BB962C8B-B14F-4D97-AF65-F5344CB8AC3E}">
        <p14:creationId xmlns:p14="http://schemas.microsoft.com/office/powerpoint/2010/main" val="801254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169" name="Google Shape;169;p3"/>
          <p:cNvSpPr txBox="1">
            <a:spLocks noGrp="1"/>
          </p:cNvSpPr>
          <p:nvPr>
            <p:ph type="body" idx="1"/>
          </p:nvPr>
        </p:nvSpPr>
        <p:spPr>
          <a:xfrm>
            <a:off x="685800" y="804525"/>
            <a:ext cx="7772400" cy="4002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90"/>
              <a:buNone/>
            </a:pPr>
            <a:endParaRPr sz="900"/>
          </a:p>
          <a:p>
            <a:pPr marL="0" lvl="0" indent="0" algn="l" rtl="0">
              <a:lnSpc>
                <a:spcPct val="90000"/>
              </a:lnSpc>
              <a:spcBef>
                <a:spcPts val="1200"/>
              </a:spcBef>
              <a:spcAft>
                <a:spcPts val="0"/>
              </a:spcAft>
              <a:buSzPts val="1890"/>
              <a:buNone/>
            </a:pPr>
            <a:r>
              <a:rPr lang="en-US" sz="900"/>
              <a:t>[1] BuzzFeedVideo. 2018, April 17. </a:t>
            </a:r>
            <a:r>
              <a:rPr lang="en-US" sz="900" i="1"/>
              <a:t>You Won’t Believe What Obama Says In This Video! </a:t>
            </a:r>
            <a:r>
              <a:rPr lang="en-US" sz="900"/>
              <a:t>[Youtube]. https://www.youtube.com/watch?v=cQ54GDm1eL0&amp;feature=emb_title&amp;ab_channel=BuzzFeedVideo</a:t>
            </a:r>
            <a:endParaRPr sz="900"/>
          </a:p>
          <a:p>
            <a:pPr marL="0" lvl="0" indent="0" algn="r" rtl="0">
              <a:lnSpc>
                <a:spcPct val="100000"/>
              </a:lnSpc>
              <a:spcBef>
                <a:spcPts val="0"/>
              </a:spcBef>
              <a:spcAft>
                <a:spcPts val="0"/>
              </a:spcAft>
              <a:buNone/>
            </a:pPr>
            <a:r>
              <a:rPr lang="en-US" sz="900"/>
              <a:t> </a:t>
            </a:r>
            <a:endParaRPr sz="900"/>
          </a:p>
          <a:p>
            <a:pPr marL="0" lvl="0" indent="0" algn="l" rtl="0">
              <a:lnSpc>
                <a:spcPct val="100000"/>
              </a:lnSpc>
              <a:spcBef>
                <a:spcPts val="0"/>
              </a:spcBef>
              <a:spcAft>
                <a:spcPts val="0"/>
              </a:spcAft>
              <a:buNone/>
            </a:pPr>
            <a:r>
              <a:rPr lang="en-US" sz="900"/>
              <a:t>[2] Brown, D. (2019, December 09). A more realistic Bitmoji? Snapchat is rolling out a tool called Cameo that uses deepfake technology. Retrieved from </a:t>
            </a:r>
            <a:r>
              <a:rPr lang="en-US" sz="900" u="sng">
                <a:solidFill>
                  <a:schemeClr val="hlink"/>
                </a:solidFill>
                <a:hlinkClick r:id="rId3"/>
              </a:rPr>
              <a:t>https://www.usatoday.com/story/tech/2019/12/08/snapchat-cameo-deepfake-tool-social-media-app/4376790002/</a:t>
            </a:r>
            <a:endParaRPr sz="900"/>
          </a:p>
          <a:p>
            <a:pPr marL="0" lvl="0" indent="0" algn="l" rtl="0">
              <a:lnSpc>
                <a:spcPct val="90000"/>
              </a:lnSpc>
              <a:spcBef>
                <a:spcPts val="1200"/>
              </a:spcBef>
              <a:spcAft>
                <a:spcPts val="0"/>
              </a:spcAft>
              <a:buSzPts val="1890"/>
              <a:buNone/>
            </a:pPr>
            <a:r>
              <a:rPr lang="en-US" sz="900"/>
              <a:t>[3] Chandler, S. (2020, March 09). Why Deepfakes Are A Net Positive For Humanity. Retrieved from </a:t>
            </a:r>
            <a:r>
              <a:rPr lang="en-US" sz="900" u="sng">
                <a:solidFill>
                  <a:schemeClr val="hlink"/>
                </a:solidFill>
                <a:hlinkClick r:id="rId4"/>
              </a:rPr>
              <a:t>https://www.forbes.com/sites/simonchandler/2020/03/09/why-deepfakes-are-a-net-positive-for-humanity/?sh=49f525082f84</a:t>
            </a:r>
            <a:endParaRPr sz="900"/>
          </a:p>
          <a:p>
            <a:pPr marL="0" lvl="0" indent="0" algn="l" rtl="0">
              <a:lnSpc>
                <a:spcPct val="90000"/>
              </a:lnSpc>
              <a:spcBef>
                <a:spcPts val="1200"/>
              </a:spcBef>
              <a:spcAft>
                <a:spcPts val="0"/>
              </a:spcAft>
              <a:buSzPts val="1890"/>
              <a:buNone/>
            </a:pPr>
            <a:r>
              <a:rPr lang="en-US" sz="900"/>
              <a:t>[4] Hale, W. (2019, December 24). First Federal Legislation on Deepfakes Signed Into Law. Retrieved from </a:t>
            </a:r>
            <a:r>
              <a:rPr lang="en-US" sz="900" u="sng">
                <a:solidFill>
                  <a:schemeClr val="hlink"/>
                </a:solidFill>
                <a:hlinkClick r:id="rId5"/>
              </a:rPr>
              <a:t>https://www.jdsupra.com/legalnews/first-federal-legislation-on-deepfakes-42346/</a:t>
            </a:r>
            <a:endParaRPr sz="900"/>
          </a:p>
          <a:p>
            <a:pPr marL="0" lvl="0" indent="0" algn="l" rtl="0">
              <a:lnSpc>
                <a:spcPct val="90000"/>
              </a:lnSpc>
              <a:spcBef>
                <a:spcPts val="1200"/>
              </a:spcBef>
              <a:spcAft>
                <a:spcPts val="0"/>
              </a:spcAft>
              <a:buSzPts val="1890"/>
              <a:buNone/>
            </a:pPr>
            <a:r>
              <a:rPr lang="en-US" sz="900"/>
              <a:t>[5] Hsu, J. (2019, February 28). Can AI Detect Deepfakes To Help Ensure Integrity of U.S. 2020 Elections? Retrieved from </a:t>
            </a:r>
            <a:r>
              <a:rPr lang="en-US" sz="900" u="sng">
                <a:solidFill>
                  <a:schemeClr val="hlink"/>
                </a:solidFill>
                <a:hlinkClick r:id="rId6"/>
              </a:rPr>
              <a:t>https://spectrum.ieee.org/tech-talk/artificial-intelligence/machine-learning/will-deepfakes-detection-be-ready-for-2020</a:t>
            </a:r>
            <a:endParaRPr sz="900"/>
          </a:p>
          <a:p>
            <a:pPr marL="0" lvl="0" indent="0" algn="l" rtl="0">
              <a:lnSpc>
                <a:spcPct val="90000"/>
              </a:lnSpc>
              <a:spcBef>
                <a:spcPts val="1200"/>
              </a:spcBef>
              <a:spcAft>
                <a:spcPts val="0"/>
              </a:spcAft>
              <a:buSzPts val="1890"/>
              <a:buNone/>
            </a:pPr>
            <a:r>
              <a:rPr lang="en-US" sz="900"/>
              <a:t>[6] Inside the Pentagon's race against deepfake videos. (n.d.). Retrieved from </a:t>
            </a:r>
            <a:r>
              <a:rPr lang="en-US" sz="900" u="sng">
                <a:solidFill>
                  <a:schemeClr val="hlink"/>
                </a:solidFill>
                <a:hlinkClick r:id="rId7"/>
              </a:rPr>
              <a:t>https://www.cnn.com/interactive/2019/01/business/pentagons-race-against-deepfakes/</a:t>
            </a:r>
            <a:endParaRPr sz="900"/>
          </a:p>
          <a:p>
            <a:pPr marL="0" lvl="0" indent="0" algn="l" rtl="0">
              <a:lnSpc>
                <a:spcPct val="90000"/>
              </a:lnSpc>
              <a:spcBef>
                <a:spcPts val="1200"/>
              </a:spcBef>
              <a:spcAft>
                <a:spcPts val="0"/>
              </a:spcAft>
              <a:buSzPts val="1890"/>
              <a:buNone/>
            </a:pPr>
            <a:r>
              <a:rPr lang="en-US" sz="900"/>
              <a:t>[7] Rachel Paige Updated Mar 30, &amp; Paige, R. (n.d.). Here's what the actress playing Princess Leia in "Rogue One" looked like *before* she became Princess Leia. Retrieved from </a:t>
            </a:r>
            <a:r>
              <a:rPr lang="en-US" sz="900" u="sng">
                <a:solidFill>
                  <a:schemeClr val="hlink"/>
                </a:solidFill>
                <a:hlinkClick r:id="rId8"/>
              </a:rPr>
              <a:t>https://hellogiggles.com/reviews-coverage/movies/princess-leia-rogue-one-behind-the-scenes/</a:t>
            </a:r>
            <a:endParaRPr sz="900"/>
          </a:p>
          <a:p>
            <a:pPr marL="0" lvl="0" indent="0" algn="l" rtl="0">
              <a:lnSpc>
                <a:spcPct val="90000"/>
              </a:lnSpc>
              <a:spcBef>
                <a:spcPts val="1200"/>
              </a:spcBef>
              <a:spcAft>
                <a:spcPts val="0"/>
              </a:spcAft>
              <a:buSzPts val="1890"/>
              <a:buNone/>
            </a:pPr>
            <a:r>
              <a:rPr lang="en-US" sz="900"/>
              <a:t>[8] Walter, J. (2020, August 13). Deepfakes: The Dark Origins of Fake Videos and Their Potential to Wreak Havoc Online. Retrieved from </a:t>
            </a:r>
            <a:r>
              <a:rPr lang="en-US" sz="900" u="sng">
                <a:solidFill>
                  <a:schemeClr val="hlink"/>
                </a:solidFill>
                <a:hlinkClick r:id="rId9"/>
              </a:rPr>
              <a:t>https://www.discovermagazine.com/technology/deepfakes-the-dark-origins-of-fake-videos-and-their-potential-to-wreak-havoc</a:t>
            </a:r>
            <a:endParaRPr sz="900"/>
          </a:p>
          <a:p>
            <a:pPr marL="0" lvl="0" indent="0" algn="l" rtl="0">
              <a:lnSpc>
                <a:spcPct val="90000"/>
              </a:lnSpc>
              <a:spcBef>
                <a:spcPts val="1200"/>
              </a:spcBef>
              <a:spcAft>
                <a:spcPts val="0"/>
              </a:spcAft>
              <a:buSzPts val="1890"/>
              <a:buNone/>
            </a:pPr>
            <a:r>
              <a:rPr lang="en-US" sz="900"/>
              <a:t>[9] Zhang, T., Deng, L., Zhang, L., &amp; Dang, X. (2020). Deep Learning in Face Synthesis: A Survey on Deepfakes. 2020 IEEE 3rd International Conference on Computer and Communication Engineering Technology (CCET). doi:10.1109/ccet50901.2020.9213159</a:t>
            </a:r>
            <a:endParaRPr sz="900"/>
          </a:p>
        </p:txBody>
      </p:sp>
      <p:sp>
        <p:nvSpPr>
          <p:cNvPr id="170" name="Google Shape;170;p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2020 Keith A. Pray</a:t>
            </a:r>
            <a:endParaRPr/>
          </a:p>
        </p:txBody>
      </p:sp>
      <p:sp>
        <p:nvSpPr>
          <p:cNvPr id="171" name="Google Shape;171;p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172" name="Google Shape;172;p3"/>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Pheobe Yeung</a:t>
            </a:r>
            <a:endParaRPr/>
          </a:p>
        </p:txBody>
      </p:sp>
    </p:spTree>
    <p:extLst>
      <p:ext uri="{BB962C8B-B14F-4D97-AF65-F5344CB8AC3E}">
        <p14:creationId xmlns:p14="http://schemas.microsoft.com/office/powerpoint/2010/main" val="3901680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Are VIDEO Games Bad For Youth?</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Kush Shah</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2201952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73399"/>
            <a:ext cx="7772400" cy="914400"/>
          </a:xfrm>
        </p:spPr>
        <p:txBody>
          <a:bodyPr>
            <a:normAutofit fontScale="90000"/>
          </a:bodyPr>
          <a:lstStyle/>
          <a:p>
            <a:pPr algn="ctr"/>
            <a:r>
              <a:rPr lang="en-US" dirty="0"/>
              <a:t>IS THERE A RELATIONSHIP WITH PLAYING VIDEO GAMES AND POOR MENTAL HEALTH IN DEVELOPING BRAINS?</a:t>
            </a:r>
          </a:p>
        </p:txBody>
      </p:sp>
      <p:sp>
        <p:nvSpPr>
          <p:cNvPr id="5" name="Footer Placeholder 4"/>
          <p:cNvSpPr>
            <a:spLocks noGrp="1"/>
          </p:cNvSpPr>
          <p:nvPr>
            <p:ph type="ftr" sz="quarter" idx="11"/>
          </p:nvPr>
        </p:nvSpPr>
        <p:spPr/>
        <p:txBody>
          <a:bodyPr/>
          <a:lstStyle/>
          <a:p>
            <a:r>
              <a:rPr lang="sk-SK" dirty="0"/>
              <a:t>© 2020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Kush Shah</a:t>
            </a:r>
          </a:p>
        </p:txBody>
      </p:sp>
    </p:spTree>
    <p:extLst>
      <p:ext uri="{BB962C8B-B14F-4D97-AF65-F5344CB8AC3E}">
        <p14:creationId xmlns:p14="http://schemas.microsoft.com/office/powerpoint/2010/main" val="2198875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argument for video games</a:t>
            </a:r>
          </a:p>
        </p:txBody>
      </p:sp>
      <p:sp>
        <p:nvSpPr>
          <p:cNvPr id="3" name="Content Placeholder 2"/>
          <p:cNvSpPr>
            <a:spLocks noGrp="1"/>
          </p:cNvSpPr>
          <p:nvPr>
            <p:ph sz="half" idx="1"/>
          </p:nvPr>
        </p:nvSpPr>
        <p:spPr/>
        <p:txBody>
          <a:bodyPr/>
          <a:lstStyle/>
          <a:p>
            <a:r>
              <a:rPr lang="en-US" dirty="0"/>
              <a:t>Researchers found that the main draw to violent video games was the competitive nature not the violence itself </a:t>
            </a:r>
            <a:r>
              <a:rPr lang="en-US" baseline="30000" dirty="0"/>
              <a:t>1</a:t>
            </a:r>
          </a:p>
          <a:p>
            <a:r>
              <a:rPr lang="en-US" dirty="0"/>
              <a:t>Games are used as an escape from boredom</a:t>
            </a:r>
            <a:r>
              <a:rPr lang="en-US" baseline="30000" dirty="0"/>
              <a:t>2</a:t>
            </a:r>
          </a:p>
          <a:p>
            <a:r>
              <a:rPr lang="en-US" dirty="0"/>
              <a:t>A survey conducting of 4 thousand students from CT</a:t>
            </a:r>
            <a:r>
              <a:rPr lang="en-US" baseline="30000" dirty="0"/>
              <a:t>3</a:t>
            </a:r>
            <a:endParaRPr lang="en-US" dirty="0"/>
          </a:p>
          <a:p>
            <a:r>
              <a:rPr lang="en-US" dirty="0"/>
              <a:t>Personal experience </a:t>
            </a:r>
          </a:p>
          <a:p>
            <a:pPr marL="0" indent="0">
              <a:buNone/>
            </a:pPr>
            <a:endParaRPr lang="en-US" dirty="0"/>
          </a:p>
        </p:txBody>
      </p:sp>
      <p:sp>
        <p:nvSpPr>
          <p:cNvPr id="5" name="Footer Placeholder 4"/>
          <p:cNvSpPr>
            <a:spLocks noGrp="1"/>
          </p:cNvSpPr>
          <p:nvPr>
            <p:ph type="ftr" sz="quarter" idx="11"/>
          </p:nvPr>
        </p:nvSpPr>
        <p:spPr/>
        <p:txBody>
          <a:bodyPr/>
          <a:lstStyle/>
          <a:p>
            <a:r>
              <a:rPr lang="sk-SK" dirty="0"/>
              <a:t>© 2020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Kush Shah</a:t>
            </a:r>
          </a:p>
        </p:txBody>
      </p:sp>
      <p:sp>
        <p:nvSpPr>
          <p:cNvPr id="8" name="TextBox 7"/>
          <p:cNvSpPr txBox="1"/>
          <p:nvPr/>
        </p:nvSpPr>
        <p:spPr>
          <a:xfrm>
            <a:off x="0" y="4726877"/>
            <a:ext cx="9144000" cy="738664"/>
          </a:xfrm>
          <a:prstGeom prst="rect">
            <a:avLst/>
          </a:prstGeom>
          <a:noFill/>
        </p:spPr>
        <p:txBody>
          <a:bodyPr wrap="square" rtlCol="0">
            <a:spAutoFit/>
          </a:bodyPr>
          <a:lstStyle/>
          <a:p>
            <a:pPr algn="r" fontAlgn="t"/>
            <a:r>
              <a:rPr lang="en-US" sz="1400" dirty="0"/>
              <a:t>Source: PEW Internet &amp; American Life Project, September 2008</a:t>
            </a:r>
            <a:r>
              <a:rPr lang="en-US" dirty="0"/>
              <a:t>.</a:t>
            </a:r>
          </a:p>
          <a:p>
            <a:br>
              <a:rPr lang="en-US" sz="1200" dirty="0"/>
            </a:br>
            <a:endParaRPr lang="en-US" sz="1200" dirty="0">
              <a:solidFill>
                <a:schemeClr val="tx1"/>
              </a:solidFill>
            </a:endParaRPr>
          </a:p>
        </p:txBody>
      </p:sp>
      <p:pic>
        <p:nvPicPr>
          <p:cNvPr id="10" name="Picture 9" descr="Chart&#10;&#10;Description automatically generated">
            <a:extLst>
              <a:ext uri="{FF2B5EF4-FFF2-40B4-BE49-F238E27FC236}">
                <a16:creationId xmlns:a16="http://schemas.microsoft.com/office/drawing/2014/main" id="{F92E7F57-F008-D342-BDCD-606704D18327}"/>
              </a:ext>
            </a:extLst>
          </p:cNvPr>
          <p:cNvPicPr>
            <a:picLocks noChangeAspect="1"/>
          </p:cNvPicPr>
          <p:nvPr/>
        </p:nvPicPr>
        <p:blipFill>
          <a:blip r:embed="rId3"/>
          <a:stretch>
            <a:fillRect/>
          </a:stretch>
        </p:blipFill>
        <p:spPr>
          <a:xfrm>
            <a:off x="4724400" y="1899704"/>
            <a:ext cx="3733800" cy="2258494"/>
          </a:xfrm>
          <a:prstGeom prst="rect">
            <a:avLst/>
          </a:prstGeom>
        </p:spPr>
      </p:pic>
    </p:spTree>
    <p:extLst>
      <p:ext uri="{BB962C8B-B14F-4D97-AF65-F5344CB8AC3E}">
        <p14:creationId xmlns:p14="http://schemas.microsoft.com/office/powerpoint/2010/main" val="4113149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argument against video games</a:t>
            </a:r>
          </a:p>
        </p:txBody>
      </p:sp>
      <p:sp>
        <p:nvSpPr>
          <p:cNvPr id="3" name="Content Placeholder 2"/>
          <p:cNvSpPr>
            <a:spLocks noGrp="1"/>
          </p:cNvSpPr>
          <p:nvPr>
            <p:ph sz="half" idx="1"/>
          </p:nvPr>
        </p:nvSpPr>
        <p:spPr/>
        <p:txBody>
          <a:bodyPr/>
          <a:lstStyle/>
          <a:p>
            <a:r>
              <a:rPr lang="en-US" dirty="0"/>
              <a:t>Common phrases associated with gaming culture</a:t>
            </a:r>
          </a:p>
          <a:p>
            <a:r>
              <a:rPr lang="en-US" dirty="0"/>
              <a:t>Self-esteem</a:t>
            </a:r>
            <a:r>
              <a:rPr lang="en-US" baseline="30000" dirty="0"/>
              <a:t>2</a:t>
            </a:r>
            <a:r>
              <a:rPr lang="en-US" dirty="0"/>
              <a:t> </a:t>
            </a:r>
          </a:p>
          <a:p>
            <a:r>
              <a:rPr lang="en-US" dirty="0"/>
              <a:t>Performance in school</a:t>
            </a:r>
            <a:r>
              <a:rPr lang="en-US" baseline="30000" dirty="0"/>
              <a:t>2</a:t>
            </a:r>
          </a:p>
          <a:p>
            <a:r>
              <a:rPr lang="en-US" dirty="0"/>
              <a:t>Gender inequality / misogyny</a:t>
            </a:r>
            <a:r>
              <a:rPr lang="en-US" baseline="30000" dirty="0"/>
              <a:t>4</a:t>
            </a:r>
            <a:r>
              <a:rPr lang="en-US" dirty="0"/>
              <a:t> </a:t>
            </a:r>
            <a:endParaRPr lang="en-US" baseline="30000" dirty="0"/>
          </a:p>
          <a:p>
            <a:r>
              <a:rPr lang="en-US" dirty="0"/>
              <a:t>Addiction</a:t>
            </a:r>
          </a:p>
          <a:p>
            <a:endParaRPr lang="en-US" dirty="0"/>
          </a:p>
        </p:txBody>
      </p:sp>
      <p:sp>
        <p:nvSpPr>
          <p:cNvPr id="5" name="Footer Placeholder 4"/>
          <p:cNvSpPr>
            <a:spLocks noGrp="1"/>
          </p:cNvSpPr>
          <p:nvPr>
            <p:ph type="ftr" sz="quarter" idx="11"/>
          </p:nvPr>
        </p:nvSpPr>
        <p:spPr/>
        <p:txBody>
          <a:bodyPr/>
          <a:lstStyle/>
          <a:p>
            <a:r>
              <a:rPr lang="sk-SK" dirty="0"/>
              <a:t>© 2020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Kush Shah</a:t>
            </a:r>
          </a:p>
        </p:txBody>
      </p:sp>
      <p:sp>
        <p:nvSpPr>
          <p:cNvPr id="8" name="TextBox 7"/>
          <p:cNvSpPr txBox="1"/>
          <p:nvPr/>
        </p:nvSpPr>
        <p:spPr>
          <a:xfrm>
            <a:off x="0" y="4726877"/>
            <a:ext cx="9144000" cy="461665"/>
          </a:xfrm>
          <a:prstGeom prst="rect">
            <a:avLst/>
          </a:prstGeom>
          <a:noFill/>
        </p:spPr>
        <p:txBody>
          <a:bodyPr wrap="square" rtlCol="0">
            <a:spAutoFit/>
          </a:bodyPr>
          <a:lstStyle/>
          <a:p>
            <a:br>
              <a:rPr lang="en-US" sz="1200" dirty="0"/>
            </a:br>
            <a:endParaRPr lang="en-US" sz="1200" dirty="0">
              <a:solidFill>
                <a:schemeClr val="tx1"/>
              </a:solidFill>
            </a:endParaRPr>
          </a:p>
        </p:txBody>
      </p:sp>
      <p:pic>
        <p:nvPicPr>
          <p:cNvPr id="12" name="Picture 11" descr="A picture containing person, indoor, remote, video&#10;&#10;Description automatically generated">
            <a:extLst>
              <a:ext uri="{FF2B5EF4-FFF2-40B4-BE49-F238E27FC236}">
                <a16:creationId xmlns:a16="http://schemas.microsoft.com/office/drawing/2014/main" id="{FF9B4579-1ECE-F24D-A340-9A98AFBF91CA}"/>
              </a:ext>
            </a:extLst>
          </p:cNvPr>
          <p:cNvPicPr>
            <a:picLocks noChangeAspect="1"/>
          </p:cNvPicPr>
          <p:nvPr/>
        </p:nvPicPr>
        <p:blipFill>
          <a:blip r:embed="rId3"/>
          <a:stretch>
            <a:fillRect/>
          </a:stretch>
        </p:blipFill>
        <p:spPr>
          <a:xfrm>
            <a:off x="4751444" y="1794214"/>
            <a:ext cx="3679711" cy="2469473"/>
          </a:xfrm>
          <a:prstGeom prst="rect">
            <a:avLst/>
          </a:prstGeom>
        </p:spPr>
      </p:pic>
      <p:sp>
        <p:nvSpPr>
          <p:cNvPr id="15" name="TextBox 14">
            <a:extLst>
              <a:ext uri="{FF2B5EF4-FFF2-40B4-BE49-F238E27FC236}">
                <a16:creationId xmlns:a16="http://schemas.microsoft.com/office/drawing/2014/main" id="{74633BBC-B377-B441-AC43-0490D29DB7AB}"/>
              </a:ext>
            </a:extLst>
          </p:cNvPr>
          <p:cNvSpPr txBox="1"/>
          <p:nvPr/>
        </p:nvSpPr>
        <p:spPr>
          <a:xfrm>
            <a:off x="0" y="4726877"/>
            <a:ext cx="9144000" cy="738664"/>
          </a:xfrm>
          <a:prstGeom prst="rect">
            <a:avLst/>
          </a:prstGeom>
          <a:noFill/>
        </p:spPr>
        <p:txBody>
          <a:bodyPr wrap="square" rtlCol="0">
            <a:spAutoFit/>
          </a:bodyPr>
          <a:lstStyle/>
          <a:p>
            <a:pPr algn="r" fontAlgn="t"/>
            <a:r>
              <a:rPr lang="en-US" sz="1400" dirty="0"/>
              <a:t>Source: https://</a:t>
            </a:r>
            <a:r>
              <a:rPr lang="en-US" sz="1400" dirty="0" err="1"/>
              <a:t>www.medicalnewstoday.com</a:t>
            </a:r>
            <a:r>
              <a:rPr lang="en-US" sz="1400" dirty="0"/>
              <a:t>/articles/318345%23Video-games-and-brain-changes</a:t>
            </a:r>
            <a:r>
              <a:rPr lang="en-US" dirty="0"/>
              <a:t>.</a:t>
            </a:r>
          </a:p>
          <a:p>
            <a:br>
              <a:rPr lang="en-US" sz="1200" dirty="0"/>
            </a:br>
            <a:endParaRPr lang="en-US" sz="1200" dirty="0">
              <a:solidFill>
                <a:schemeClr val="tx1"/>
              </a:solidFill>
            </a:endParaRPr>
          </a:p>
        </p:txBody>
      </p:sp>
    </p:spTree>
    <p:extLst>
      <p:ext uri="{BB962C8B-B14F-4D97-AF65-F5344CB8AC3E}">
        <p14:creationId xmlns:p14="http://schemas.microsoft.com/office/powerpoint/2010/main" val="317023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dirty="0"/>
              <a:t>[1] Claire McCarthy, Protecting children from the dangers of “virtual violence” ( Harvard Health Publishing, August 2</a:t>
            </a:r>
            <a:r>
              <a:rPr lang="en-US" baseline="30000" dirty="0"/>
              <a:t>nd</a:t>
            </a:r>
            <a:r>
              <a:rPr lang="en-US" dirty="0"/>
              <a:t> 2016), </a:t>
            </a:r>
            <a:r>
              <a:rPr lang="en-US" dirty="0">
                <a:hlinkClick r:id="rId2"/>
              </a:rPr>
              <a:t>https://www.health.harvard.edu/newsletter_article/violent-video-games-and-young-people</a:t>
            </a:r>
            <a:r>
              <a:rPr lang="en-US" dirty="0"/>
              <a:t> (October 29</a:t>
            </a:r>
            <a:r>
              <a:rPr lang="en-US" baseline="30000" dirty="0"/>
              <a:t>th</a:t>
            </a:r>
            <a:r>
              <a:rPr lang="en-US" dirty="0"/>
              <a:t>)</a:t>
            </a:r>
          </a:p>
          <a:p>
            <a:pPr marL="0" indent="0">
              <a:buNone/>
            </a:pPr>
            <a:r>
              <a:rPr lang="en-US" dirty="0"/>
              <a:t>[2] Juliana M. von der </a:t>
            </a:r>
            <a:r>
              <a:rPr lang="en-US" dirty="0" err="1"/>
              <a:t>Heiden</a:t>
            </a:r>
            <a:r>
              <a:rPr lang="en-US" dirty="0"/>
              <a:t>, </a:t>
            </a:r>
            <a:r>
              <a:rPr lang="en-US" dirty="0" err="1"/>
              <a:t>Beate</a:t>
            </a:r>
            <a:r>
              <a:rPr lang="en-US" dirty="0"/>
              <a:t> Braun, Kai W. Müller, Boris </a:t>
            </a:r>
            <a:r>
              <a:rPr lang="en-US" dirty="0" err="1"/>
              <a:t>Egloff</a:t>
            </a:r>
            <a:r>
              <a:rPr lang="en-US" dirty="0"/>
              <a:t>, The association Between Video Gaming and Psychological Functioning, (Frontiers Media SA, July 26 2019) </a:t>
            </a:r>
            <a:r>
              <a:rPr lang="en-US" dirty="0">
                <a:hlinkClick r:id="rId3"/>
              </a:rPr>
              <a:t>https://www.ncbi.nlm.nih.gov/pmc/articles/PMC6676913/(October</a:t>
            </a:r>
            <a:r>
              <a:rPr lang="en-US" dirty="0"/>
              <a:t> 29</a:t>
            </a:r>
            <a:r>
              <a:rPr lang="en-US" baseline="30000" dirty="0"/>
              <a:t>th</a:t>
            </a:r>
            <a:r>
              <a:rPr lang="en-US" dirty="0"/>
              <a:t>)</a:t>
            </a:r>
          </a:p>
          <a:p>
            <a:pPr marL="0" indent="0">
              <a:buNone/>
            </a:pPr>
            <a:r>
              <a:rPr lang="en-US" dirty="0"/>
              <a:t>[3]Neha John-Henderson , Are Video Games Truly Bad for Kids Health?, (Greater Good Magazine, April 5</a:t>
            </a:r>
            <a:r>
              <a:rPr lang="en-US" baseline="30000" dirty="0"/>
              <a:t>th</a:t>
            </a:r>
            <a:r>
              <a:rPr lang="en-US" dirty="0"/>
              <a:t>, 2011, </a:t>
            </a:r>
            <a:r>
              <a:rPr lang="en-US" dirty="0">
                <a:hlinkClick r:id="rId4"/>
              </a:rPr>
              <a:t>https://greatergood.berkeley.edu/article/item/are_video_games_truly_bad_for_kids_health</a:t>
            </a:r>
            <a:r>
              <a:rPr lang="en-US" dirty="0"/>
              <a:t> (October 29th)</a:t>
            </a:r>
          </a:p>
          <a:p>
            <a:pPr marL="0" indent="0">
              <a:buNone/>
            </a:pPr>
            <a:r>
              <a:rPr lang="en-US" dirty="0"/>
              <a:t>[4] Daniel Fu, A Look at Gaming Culture and Gaming Related Problems: From a Gamer’s Perspective. </a:t>
            </a:r>
            <a:r>
              <a:rPr lang="en-US" dirty="0">
                <a:hlinkClick r:id="rId5"/>
              </a:rPr>
              <a:t>http://smhp.psych.ucla.edu/pdfdocs/gaming.pdf</a:t>
            </a:r>
            <a:r>
              <a:rPr lang="en-US" dirty="0"/>
              <a:t> (November 1st) </a:t>
            </a:r>
          </a:p>
          <a:p>
            <a:pPr marL="0" indent="0">
              <a:buNone/>
            </a:pPr>
            <a:r>
              <a:rPr lang="en-US" dirty="0"/>
              <a:t>[5]Qi Ni, </a:t>
            </a:r>
            <a:r>
              <a:rPr lang="en-US" dirty="0" err="1"/>
              <a:t>Yonghai</a:t>
            </a:r>
            <a:r>
              <a:rPr lang="en-US" dirty="0"/>
              <a:t> Yu, Research on educational mobile games and the effect it has on the cognitive development of preschool children, (IEEE, 2015), </a:t>
            </a:r>
            <a:r>
              <a:rPr lang="en-US" dirty="0">
                <a:hlinkClick r:id="rId6"/>
              </a:rPr>
              <a:t>https://ieeexplore.ieee.org/document/7054236</a:t>
            </a:r>
            <a:r>
              <a:rPr lang="en-US" dirty="0"/>
              <a:t> (November 2nd)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Kush Shah</a:t>
            </a:r>
          </a:p>
        </p:txBody>
      </p:sp>
    </p:spTree>
    <p:extLst>
      <p:ext uri="{BB962C8B-B14F-4D97-AF65-F5344CB8AC3E}">
        <p14:creationId xmlns:p14="http://schemas.microsoft.com/office/powerpoint/2010/main" val="103911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DA76FD0F-9CDE-6140-8547-01A36353FC4F}"/>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4215" y="764301"/>
            <a:ext cx="495641" cy="473822"/>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25</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2" name="Slide Number Placeholder 1">
            <a:extLst>
              <a:ext uri="{FF2B5EF4-FFF2-40B4-BE49-F238E27FC236}">
                <a16:creationId xmlns:a16="http://schemas.microsoft.com/office/drawing/2014/main" id="{80DD9010-4632-764F-AB25-214A244EAF53}"/>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847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20000"/>
          </a:bodyPr>
          <a:lstStyle/>
          <a:p>
            <a:r>
              <a:rPr lang="en-US" dirty="0"/>
              <a:t>pp. 110 What powers the cell phones and towers? “everyday tasks” not apparent from image.</a:t>
            </a:r>
          </a:p>
          <a:p>
            <a:r>
              <a:rPr lang="en-US" dirty="0"/>
              <a:t>pp. 114 Ann did not force people to complain.</a:t>
            </a:r>
          </a:p>
          <a:p>
            <a:r>
              <a:rPr lang="en-US" dirty="0"/>
              <a:t>pp. 117 7% # transactions or $$? Wikipedia critics source [19] from 2005, how has quality turned out? Nice to see </a:t>
            </a:r>
            <a:r>
              <a:rPr lang="en-US" dirty="0" err="1"/>
              <a:t>darknet</a:t>
            </a:r>
            <a:r>
              <a:rPr lang="en-US" dirty="0"/>
              <a:t> added.</a:t>
            </a:r>
          </a:p>
          <a:p>
            <a:r>
              <a:rPr lang="en-US" dirty="0"/>
              <a:t>pp. 118 [27] PC bangs youth source from 2003, all grown up now.</a:t>
            </a:r>
          </a:p>
          <a:p>
            <a:r>
              <a:rPr lang="en-US" dirty="0"/>
              <a:t>pp. 130 Is 20% realistic? What will search engines and facial recognition be capable of? Rule Utilitarian ignores the private setting.</a:t>
            </a:r>
          </a:p>
        </p:txBody>
      </p:sp>
      <p:sp>
        <p:nvSpPr>
          <p:cNvPr id="11" name="Content Placeholder 10"/>
          <p:cNvSpPr>
            <a:spLocks noGrp="1"/>
          </p:cNvSpPr>
          <p:nvPr>
            <p:ph sz="half" idx="2"/>
          </p:nvPr>
        </p:nvSpPr>
        <p:spPr/>
        <p:txBody>
          <a:bodyPr>
            <a:normAutofit fontScale="85000" lnSpcReduction="20000"/>
          </a:bodyPr>
          <a:lstStyle/>
          <a:p>
            <a:r>
              <a:rPr lang="en-US" dirty="0"/>
              <a:t>pp. 131 Do any filters use image processing? </a:t>
            </a:r>
          </a:p>
          <a:p>
            <a:r>
              <a:rPr lang="en-US" dirty="0"/>
              <a:t>pp. 133 Stating people searching did not consent to material being blocked makes more sense.</a:t>
            </a:r>
          </a:p>
          <a:p>
            <a:r>
              <a:rPr lang="en-US" dirty="0"/>
              <a:t>pp. 134 Web access for no cost?</a:t>
            </a:r>
          </a:p>
          <a:p>
            <a:r>
              <a:rPr lang="en-US" dirty="0"/>
              <a:t>pp. 145 More accurate to say addicted to single app - good</a:t>
            </a:r>
          </a:p>
          <a:p>
            <a:r>
              <a:rPr lang="en-US" dirty="0"/>
              <a:t>pp. 149 20 same as 39</a:t>
            </a:r>
          </a:p>
          <a:p>
            <a:r>
              <a:rPr lang="en-US" dirty="0"/>
              <a:t>pp. 150 36 same as 42</a:t>
            </a:r>
          </a:p>
          <a:p>
            <a:r>
              <a:rPr lang="en-US" dirty="0"/>
              <a:t>End of Chapter questions I liked: 2, 25 </a:t>
            </a:r>
            <a:r>
              <a:rPr lang="en-US" dirty="0">
                <a:hlinkClick r:id="rId3"/>
              </a:rPr>
              <a:t>http://en.wikipedia.org/wiki/Wikipedia:Citing_Wikipedia</a:t>
            </a:r>
            <a:r>
              <a:rPr lang="en-US" dirty="0"/>
              <a:t>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A5F6E847-3FA0-1144-A5D1-FEB826467EC2}"/>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019BE013-CE50-AB41-BC83-8DA7AFA72B74}"/>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9" name="Action Button: Movie 8">
            <a:hlinkClick r:id="rId3" highlightClick="1"/>
            <a:extLst>
              <a:ext uri="{FF2B5EF4-FFF2-40B4-BE49-F238E27FC236}">
                <a16:creationId xmlns:a16="http://schemas.microsoft.com/office/drawing/2014/main" id="{213B5DED-C16C-6E40-AAAE-E347172CC42F}"/>
              </a:ext>
            </a:extLst>
          </p:cNvPr>
          <p:cNvSpPr/>
          <p:nvPr/>
        </p:nvSpPr>
        <p:spPr>
          <a:xfrm>
            <a:off x="4220972" y="466671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D6D09A59-E0E4-6040-8A02-AE906AA95E82}"/>
              </a:ext>
            </a:extLst>
          </p:cNvPr>
          <p:cNvSpPr/>
          <p:nvPr/>
        </p:nvSpPr>
        <p:spPr>
          <a:xfrm>
            <a:off x="4792352" y="466671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EAEBF9F-A9D2-A544-892C-84E339F5310D}"/>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2852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Reading</a:t>
            </a:r>
          </a:p>
          <a:p>
            <a:r>
              <a:rPr lang="en-US" dirty="0"/>
              <a:t>Individual Presentations</a:t>
            </a:r>
          </a:p>
          <a:p>
            <a:r>
              <a:rPr lang="en-US" dirty="0"/>
              <a:t>Extra Credit – One page paper</a:t>
            </a:r>
          </a:p>
          <a:p>
            <a:pPr lvl="1"/>
            <a:r>
              <a:rPr lang="en-US" dirty="0"/>
              <a:t>Is WPI’s IT Acceptable Use Policy morally acceptable?</a:t>
            </a:r>
          </a:p>
          <a:p>
            <a:r>
              <a:rPr lang="en-US" dirty="0"/>
              <a:t>Work on your group project</a:t>
            </a:r>
          </a:p>
          <a:p>
            <a:pPr lvl="1"/>
            <a:r>
              <a:rPr lang="en-US" dirty="0"/>
              <a:t>See full group project description on course website</a:t>
            </a:r>
          </a:p>
          <a:p>
            <a:pPr lvl="1"/>
            <a:r>
              <a:rPr lang="en-US" dirty="0"/>
              <a:t>Send Web Site URL before next class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7E5D6C05-58CD-D942-A397-9D7D733BF549}"/>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6329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4C941449-4A30-A849-A85E-E773F53475AE}"/>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05336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30821</TotalTime>
  <Words>3688</Words>
  <Application>Microsoft Macintosh PowerPoint</Application>
  <PresentationFormat>On-screen Show (16:9)</PresentationFormat>
  <Paragraphs>339</Paragraphs>
  <Slides>30</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ＭＳ Ｐゴシック</vt:lpstr>
      <vt:lpstr>Arial</vt:lpstr>
      <vt:lpstr>Calibri</vt:lpstr>
      <vt:lpstr>Cambria</vt:lpstr>
      <vt:lpstr>Red Radial 16x9</vt:lpstr>
      <vt:lpstr>Class 4 Freedom Of Speech</vt:lpstr>
      <vt:lpstr>what works well Online With Zoom</vt:lpstr>
      <vt:lpstr>Overview</vt:lpstr>
      <vt:lpstr>PowerPoint Presentation</vt:lpstr>
      <vt:lpstr>My Reading Notes</vt:lpstr>
      <vt:lpstr>Group Quiz</vt:lpstr>
      <vt:lpstr>Overview</vt:lpstr>
      <vt:lpstr>Assignment</vt:lpstr>
      <vt:lpstr>Overview</vt:lpstr>
      <vt:lpstr>Starlink: Reaching for the stars</vt:lpstr>
      <vt:lpstr>A world without internet</vt:lpstr>
      <vt:lpstr>A desire to be connected</vt:lpstr>
      <vt:lpstr>Internet without censorship</vt:lpstr>
      <vt:lpstr>Crowding an already busy sky</vt:lpstr>
      <vt:lpstr>Can the visual impact be reduced</vt:lpstr>
      <vt:lpstr>References</vt:lpstr>
      <vt:lpstr>DEEP FAKES</vt:lpstr>
      <vt:lpstr>WHAT IS A DEEP FAKE?</vt:lpstr>
      <vt:lpstr>TECHNOLOGY</vt:lpstr>
      <vt:lpstr>PROS</vt:lpstr>
      <vt:lpstr>CONS</vt:lpstr>
      <vt:lpstr>GOVERNMENT ACTIONS</vt:lpstr>
      <vt:lpstr>ARE DEEP FAKES GOOD OR BAD? </vt:lpstr>
      <vt:lpstr>REFERENCES</vt:lpstr>
      <vt:lpstr>Are VIDEO Games Bad For Youth?</vt:lpstr>
      <vt:lpstr>IS THERE A RELATIONSHIP WITH PLAYING VIDEO GAMES AND POOR MENTAL HEALTH IN DEVELOPING BRAINS?</vt:lpstr>
      <vt:lpstr>The argument for video games</vt:lpstr>
      <vt:lpstr>The argument against video games</vt:lpstr>
      <vt:lpstr>References</vt:lpstr>
      <vt:lpstr>Class 4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279</cp:revision>
  <dcterms:created xsi:type="dcterms:W3CDTF">2014-08-25T02:19:16Z</dcterms:created>
  <dcterms:modified xsi:type="dcterms:W3CDTF">2020-11-03T23:53:45Z</dcterms:modified>
</cp:coreProperties>
</file>