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6"/>
  </p:notesMasterIdLst>
  <p:handoutMasterIdLst>
    <p:handoutMasterId r:id="rId37"/>
  </p:handoutMasterIdLst>
  <p:sldIdLst>
    <p:sldId id="256" r:id="rId2"/>
    <p:sldId id="640" r:id="rId3"/>
    <p:sldId id="608" r:id="rId4"/>
    <p:sldId id="628" r:id="rId5"/>
    <p:sldId id="259" r:id="rId6"/>
    <p:sldId id="642" r:id="rId7"/>
    <p:sldId id="277" r:id="rId8"/>
    <p:sldId id="287" r:id="rId9"/>
    <p:sldId id="288" r:id="rId10"/>
    <p:sldId id="286" r:id="rId11"/>
    <p:sldId id="643" r:id="rId12"/>
    <p:sldId id="257" r:id="rId13"/>
    <p:sldId id="258" r:id="rId14"/>
    <p:sldId id="644" r:id="rId15"/>
    <p:sldId id="260" r:id="rId16"/>
    <p:sldId id="261" r:id="rId17"/>
    <p:sldId id="262" r:id="rId18"/>
    <p:sldId id="263" r:id="rId19"/>
    <p:sldId id="646" r:id="rId20"/>
    <p:sldId id="647" r:id="rId21"/>
    <p:sldId id="648" r:id="rId22"/>
    <p:sldId id="649" r:id="rId23"/>
    <p:sldId id="276" r:id="rId24"/>
    <p:sldId id="650" r:id="rId25"/>
    <p:sldId id="651" r:id="rId26"/>
    <p:sldId id="652" r:id="rId27"/>
    <p:sldId id="645" r:id="rId28"/>
    <p:sldId id="268" r:id="rId29"/>
    <p:sldId id="271" r:id="rId30"/>
    <p:sldId id="270" r:id="rId31"/>
    <p:sldId id="273" r:id="rId32"/>
    <p:sldId id="272" r:id="rId33"/>
    <p:sldId id="267" r:id="rId34"/>
    <p:sldId id="269"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640"/>
            <p14:sldId id="608"/>
            <p14:sldId id="628"/>
            <p14:sldId id="259"/>
            <p14:sldId id="642"/>
            <p14:sldId id="277"/>
            <p14:sldId id="287"/>
            <p14:sldId id="288"/>
            <p14:sldId id="286"/>
          </p14:sldIdLst>
        </p14:section>
        <p14:section name="Students" id="{7AEC99C5-6AD7-4C48-9541-C71471BFF483}">
          <p14:sldIdLst>
            <p14:sldId id="643"/>
            <p14:sldId id="257"/>
            <p14:sldId id="258"/>
            <p14:sldId id="644"/>
            <p14:sldId id="260"/>
            <p14:sldId id="261"/>
            <p14:sldId id="262"/>
            <p14:sldId id="263"/>
            <p14:sldId id="646"/>
            <p14:sldId id="647"/>
            <p14:sldId id="648"/>
            <p14:sldId id="649"/>
            <p14:sldId id="276"/>
            <p14:sldId id="650"/>
            <p14:sldId id="651"/>
            <p14:sldId id="652"/>
            <p14:sldId id="645"/>
            <p14:sldId id="268"/>
            <p14:sldId id="271"/>
            <p14:sldId id="270"/>
            <p14:sldId id="273"/>
            <p14:sldId id="272"/>
            <p14:sldId id="267"/>
          </p14:sldIdLst>
        </p14:section>
        <p14:section name="Common" id="{5F5BD8AD-FCBB-DD40-9D0D-1E96422641E9}">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2" autoAdjust="0"/>
    <p:restoredTop sz="80357" autoAdjust="0"/>
  </p:normalViewPr>
  <p:slideViewPr>
    <p:cSldViewPr snapToGrid="0" snapToObjects="1">
      <p:cViewPr varScale="1">
        <p:scale>
          <a:sx n="134" d="100"/>
          <a:sy n="134" d="100"/>
        </p:scale>
        <p:origin x="440" y="192"/>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 </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a:latin typeface="Arial" pitchFamily="-109" charset="0"/>
                <a:ea typeface="ＭＳ Ｐゴシック" pitchFamily="-109" charset="-128"/>
                <a:cs typeface="ＭＳ Ｐゴシック" pitchFamily="-109" charset="-128"/>
              </a:rPr>
              <a:t>Ask about Automation paper:</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What did people choose to automate</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Share 1 main reason</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TODO: Replace with Alternate </a:t>
            </a:r>
            <a:r>
              <a:rPr lang="en-US">
                <a:latin typeface="Arial" charset="0"/>
                <a:ea typeface="ＭＳ Ｐゴシック" charset="-128"/>
                <a:cs typeface="ＭＳ Ｐゴシック" charset="-128"/>
              </a:rPr>
              <a:t>Turing Test</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94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&lt;speaker notes&gt;</a:t>
            </a:r>
            <a:endParaRPr/>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23045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3b70671c8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53b70671c8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&lt;speaker notes&gt;</a:t>
            </a:r>
            <a:endParaRPr/>
          </a:p>
        </p:txBody>
      </p:sp>
      <p:sp>
        <p:nvSpPr>
          <p:cNvPr id="111" name="Google Shape;111;g53b70671c8_1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952565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3b70671c8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53b70671c8_1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&lt;speaker notes&gt;</a:t>
            </a:r>
            <a:endParaRPr/>
          </a:p>
        </p:txBody>
      </p:sp>
      <p:sp>
        <p:nvSpPr>
          <p:cNvPr id="120" name="Google Shape;120;g53b70671c8_1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662569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3b70671c8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53b70671c8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&lt;speaker notes&gt;</a:t>
            </a:r>
            <a:endParaRPr/>
          </a:p>
        </p:txBody>
      </p:sp>
      <p:sp>
        <p:nvSpPr>
          <p:cNvPr id="132" name="Google Shape;132;g53b70671c8_1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832740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3b70671c8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53b70671c8_1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&lt;speaker notes&gt;</a:t>
            </a:r>
            <a:endParaRPr/>
          </a:p>
        </p:txBody>
      </p:sp>
      <p:sp>
        <p:nvSpPr>
          <p:cNvPr id="144" name="Google Shape;144;g53b70671c8_1_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57795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3b70671c8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53b70671c8_1_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&lt;speaker notes&gt;</a:t>
            </a:r>
            <a:endParaRPr/>
          </a:p>
        </p:txBody>
      </p:sp>
      <p:sp>
        <p:nvSpPr>
          <p:cNvPr id="156" name="Google Shape;156;g53b70671c8_1_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678687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6857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Most people might have already heard WeChat because of trump. He is trying to ban it in US. What is WeChat? Many of you who might not know about it. It is an app like Facebook. Owned by Tencent Technology. (a company which involve in many industries like riot(league of legend), tesla, QQ, etc. By the 2</a:t>
            </a:r>
            <a:r>
              <a:rPr lang="en-US" altLang="zh-CN" baseline="30000" dirty="0"/>
              <a:t>nd</a:t>
            </a:r>
            <a:r>
              <a:rPr lang="en-US" altLang="zh-CN" dirty="0"/>
              <a:t> quarter 2020, WeChat had 1206 millions of users all over the world. Fun fact, Many professors in New York University use WeChat. As the WeChat gets more diverse functions, it starts to involve to a WeChat economy? </a:t>
            </a:r>
            <a:endParaRPr lang="zh-CN" altLang="en-US" dirty="0"/>
          </a:p>
        </p:txBody>
      </p:sp>
      <p:sp>
        <p:nvSpPr>
          <p:cNvPr id="4" name="灯片编号占位符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68539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108708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Wechat</a:t>
            </a:r>
            <a:r>
              <a:rPr lang="en-US" dirty="0"/>
              <a:t> pay is part of </a:t>
            </a:r>
            <a:r>
              <a:rPr lang="en-US" dirty="0" err="1"/>
              <a:t>wechat</a:t>
            </a:r>
            <a:r>
              <a:rPr lang="en-US" dirty="0"/>
              <a:t> which was released by 2011, they started to build the  economy by 2011.  They were not just intending to create a chat app but also a lifestyle platform. As More an more people start to use </a:t>
            </a:r>
            <a:r>
              <a:rPr lang="en-US" dirty="0" err="1"/>
              <a:t>wechat</a:t>
            </a:r>
            <a:r>
              <a:rPr lang="en-US" dirty="0"/>
              <a:t>. In 2013, </a:t>
            </a:r>
            <a:r>
              <a:rPr lang="en-US" dirty="0" err="1"/>
              <a:t>wechat</a:t>
            </a:r>
            <a:r>
              <a:rPr lang="en-US" dirty="0"/>
              <a:t> business started to pop up. </a:t>
            </a:r>
          </a:p>
          <a:p>
            <a:r>
              <a:rPr lang="en-US" dirty="0"/>
              <a:t>However, it also caused the rise of online illegal activities.</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493440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the good side of the </a:t>
            </a:r>
            <a:r>
              <a:rPr lang="en-US" altLang="zh-CN" dirty="0" err="1"/>
              <a:t>Wechat</a:t>
            </a:r>
            <a:r>
              <a:rPr lang="en-US" altLang="zh-CN" dirty="0"/>
              <a:t> economy is </a:t>
            </a:r>
            <a:r>
              <a:rPr lang="en-US" altLang="zh-CN" dirty="0" err="1"/>
              <a:t>wechat</a:t>
            </a:r>
            <a:r>
              <a:rPr lang="en-US" altLang="zh-CN" dirty="0"/>
              <a:t> business. As we said, it started at 2013. It mainly formed by two parts. </a:t>
            </a:r>
          </a:p>
          <a:p>
            <a:r>
              <a:rPr lang="en-US" altLang="zh-CN" dirty="0"/>
              <a:t>600 millions of yuan was managed in </a:t>
            </a:r>
            <a:r>
              <a:rPr lang="en-US" altLang="zh-CN" dirty="0" err="1"/>
              <a:t>Wechat</a:t>
            </a:r>
            <a:r>
              <a:rPr lang="en-US" altLang="zh-CN" dirty="0"/>
              <a:t> bank.</a:t>
            </a:r>
          </a:p>
          <a:p>
            <a:r>
              <a:rPr lang="en-US" altLang="zh-CN" dirty="0"/>
              <a:t>It is also a lifestyle platform which has many mini programs such like Xicheng, </a:t>
            </a:r>
            <a:r>
              <a:rPr lang="en-US" altLang="zh-CN" dirty="0" err="1"/>
              <a:t>douban</a:t>
            </a:r>
            <a:r>
              <a:rPr lang="en-US" altLang="zh-CN" dirty="0"/>
              <a:t>, </a:t>
            </a:r>
            <a:r>
              <a:rPr lang="en-US" altLang="zh-CN" dirty="0" err="1"/>
              <a:t>tianmao</a:t>
            </a:r>
            <a:r>
              <a:rPr lang="en-US" altLang="zh-CN" dirty="0"/>
              <a:t>, etc.</a:t>
            </a:r>
          </a:p>
          <a:p>
            <a:r>
              <a:rPr lang="en-US" altLang="zh-CN" dirty="0"/>
              <a:t>Two type of businesses: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altLang="zh-CN" dirty="0"/>
              <a:t>mini-program  </a:t>
            </a:r>
            <a:r>
              <a:rPr lang="en-US" altLang="zh-CN" b="0" i="0" dirty="0">
                <a:effectLst/>
                <a:latin typeface="Merriweather"/>
              </a:rPr>
              <a:t>WeChat mini-programs are “sub-applications” within the WeChat system.</a:t>
            </a:r>
            <a:endParaRPr lang="en-US" altLang="zh-CN" dirty="0"/>
          </a:p>
          <a:p>
            <a:pPr marL="685800" lvl="1" indent="-228600">
              <a:buAutoNum type="arabicPeriod"/>
            </a:pPr>
            <a:r>
              <a:rPr lang="en-US" altLang="zh-CN" dirty="0"/>
              <a:t>Official websites or bands</a:t>
            </a:r>
          </a:p>
          <a:p>
            <a:pPr marL="685800" lvl="1" indent="-228600">
              <a:buAutoNum type="arabicPeriod"/>
            </a:pPr>
            <a:r>
              <a:rPr lang="en-US" altLang="zh-CN" dirty="0"/>
              <a:t>Public transportation </a:t>
            </a:r>
          </a:p>
          <a:p>
            <a:pPr marL="685800" lvl="1" indent="-228600">
              <a:buAutoNum type="arabicPeriod"/>
            </a:pPr>
            <a:r>
              <a:rPr lang="en-US" altLang="zh-CN" dirty="0"/>
              <a:t>Living goods</a:t>
            </a:r>
          </a:p>
          <a:p>
            <a:pPr marL="685800" lvl="1" indent="-228600">
              <a:buAutoNum type="arabicPeriod"/>
            </a:pPr>
            <a:r>
              <a:rPr lang="en-US" altLang="zh-CN" dirty="0"/>
              <a:t>Clothes</a:t>
            </a:r>
          </a:p>
          <a:p>
            <a:pPr marL="685800" lvl="1" indent="-228600">
              <a:buAutoNum type="arabicPeriod"/>
            </a:pPr>
            <a:r>
              <a:rPr lang="en-US" altLang="zh-CN" dirty="0"/>
              <a:t>Educations</a:t>
            </a:r>
          </a:p>
          <a:p>
            <a:pPr marL="685800" lvl="1" indent="-228600">
              <a:buAutoNum type="arabicPeriod"/>
            </a:pPr>
            <a:r>
              <a:rPr lang="en-US" altLang="zh-CN" dirty="0"/>
              <a:t>Loans</a:t>
            </a:r>
          </a:p>
          <a:p>
            <a:pPr marL="228600" indent="-228600">
              <a:buAutoNum type="arabicPeriod"/>
            </a:pPr>
            <a:r>
              <a:rPr lang="en-US" altLang="zh-CN" dirty="0"/>
              <a:t>WeChat individual accounts</a:t>
            </a:r>
          </a:p>
          <a:p>
            <a:pPr marL="685800" lvl="1" indent="-228600">
              <a:buAutoNum type="arabicPeriod"/>
            </a:pPr>
            <a:r>
              <a:rPr lang="en-US" altLang="zh-CN" dirty="0"/>
              <a:t>Countless</a:t>
            </a:r>
          </a:p>
          <a:p>
            <a:pPr marL="685800" lvl="1" indent="-228600">
              <a:buAutoNum type="arabicPeriod"/>
            </a:pPr>
            <a:r>
              <a:rPr lang="en-US" altLang="zh-CN" dirty="0"/>
              <a:t>Tax-free</a:t>
            </a:r>
          </a:p>
          <a:p>
            <a:pPr marL="685800" lvl="1" indent="-228600">
              <a:buAutoNum type="arabicPeriod"/>
            </a:pPr>
            <a:r>
              <a:rPr lang="en-US" altLang="zh-CN" dirty="0"/>
              <a:t>0.1% transaction fee (fifty thousand max per day) cheaper than bank 1%</a:t>
            </a:r>
          </a:p>
        </p:txBody>
      </p:sp>
      <p:sp>
        <p:nvSpPr>
          <p:cNvPr id="4" name="灯片编号占位符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860870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Three main issues: fake products, prostitutions, and online scams.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Among the 50.8%, 31.52% of online scams involved identify theft. And 17.67% was Internet fraud.</a:t>
            </a:r>
          </a:p>
          <a:p>
            <a:r>
              <a:rPr lang="en-US" altLang="zh-CN" dirty="0"/>
              <a:t>That’s because there was No protection for WeChat transactions and increasing hackers.</a:t>
            </a:r>
            <a:endParaRPr lang="zh-CN" altLang="en-US" dirty="0"/>
          </a:p>
        </p:txBody>
      </p:sp>
      <p:sp>
        <p:nvSpPr>
          <p:cNvPr id="4" name="灯片编号占位符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476425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Someone hacked my WeChat account last year and texted my mom to transfer $5000 tuition for the global program. The hacker knew everything about me. My mom was fooled and she transferred the money the  hacker’s account without even calling me. When she realized it, she called the police.</a:t>
            </a:r>
          </a:p>
          <a:p>
            <a:endParaRPr lang="en-US" altLang="zh-CN" dirty="0"/>
          </a:p>
          <a:p>
            <a:r>
              <a:rPr lang="en-US" altLang="zh-CN" dirty="0"/>
              <a:t>The police can not trace the money back at all. The money was withdrawn with 15 minutes at 3 different atm all over the China(Shanghai, Guangdong, and Fujian)</a:t>
            </a:r>
            <a:endParaRPr lang="zh-CN" altLang="en-US" dirty="0"/>
          </a:p>
        </p:txBody>
      </p:sp>
      <p:sp>
        <p:nvSpPr>
          <p:cNvPr id="4" name="灯片编号占位符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918417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Accounts</a:t>
            </a:r>
          </a:p>
          <a:p>
            <a:r>
              <a:rPr lang="en-US" altLang="zh-CN" dirty="0"/>
              <a:t>1.Each account has to link to a phone number which require an identity.</a:t>
            </a:r>
          </a:p>
          <a:p>
            <a:r>
              <a:rPr lang="en-US" altLang="zh-CN" dirty="0"/>
              <a:t>2.Any detected stolen identity, the account will be banned immediately.</a:t>
            </a:r>
          </a:p>
          <a:p>
            <a:r>
              <a:rPr lang="en-US" altLang="zh-CN" dirty="0"/>
              <a:t>3.Require face identification.</a:t>
            </a:r>
          </a:p>
          <a:p>
            <a:r>
              <a:rPr lang="en-US" altLang="zh-CN" dirty="0"/>
              <a:t>Law</a:t>
            </a:r>
          </a:p>
          <a:p>
            <a:r>
              <a:rPr lang="en-US" altLang="zh-CN" dirty="0"/>
              <a:t>1.China through heavier fines and places more responsibility on digital platform to remove sellers of fake goods, Fake-</a:t>
            </a:r>
            <a:r>
              <a:rPr lang="en-US" altLang="zh-CN" dirty="0" err="1"/>
              <a:t>advertising,etc</a:t>
            </a:r>
            <a:endParaRPr lang="en-US" altLang="zh-CN" dirty="0"/>
          </a:p>
          <a:p>
            <a:r>
              <a:rPr lang="en-US" altLang="zh-CN" dirty="0"/>
              <a:t>2. Can be fined up to RMB 2 million(300 thousand)</a:t>
            </a:r>
          </a:p>
          <a:p>
            <a:r>
              <a:rPr lang="en-US" altLang="zh-CN" dirty="0"/>
              <a:t>Police force</a:t>
            </a:r>
          </a:p>
          <a:p>
            <a:r>
              <a:rPr lang="en-US" altLang="zh-CN" dirty="0"/>
              <a:t>1.Cybersecuirty department was developed</a:t>
            </a:r>
          </a:p>
          <a:p>
            <a:endParaRPr lang="en-US" altLang="zh-CN" dirty="0"/>
          </a:p>
          <a:p>
            <a:r>
              <a:rPr lang="en-US" altLang="zh-CN" dirty="0"/>
              <a:t>Many people might say that with the restrictions, the down side is much better. So, the </a:t>
            </a:r>
            <a:r>
              <a:rPr lang="en-US" altLang="zh-CN" dirty="0" err="1"/>
              <a:t>wechat</a:t>
            </a:r>
            <a:r>
              <a:rPr lang="en-US" altLang="zh-CN" dirty="0"/>
              <a:t> </a:t>
            </a:r>
            <a:r>
              <a:rPr lang="en-US" altLang="zh-CN" dirty="0" err="1"/>
              <a:t>economcy</a:t>
            </a:r>
            <a:r>
              <a:rPr lang="en-US" altLang="zh-CN" dirty="0"/>
              <a:t> is 100% good. However, it can not prevent those bad things 100%</a:t>
            </a:r>
          </a:p>
          <a:p>
            <a:r>
              <a:rPr lang="en-US" altLang="zh-CN" dirty="0"/>
              <a:t> They are still happening. Chinese government thinks it brings more benefits instead of flaws.</a:t>
            </a:r>
          </a:p>
          <a:p>
            <a:r>
              <a:rPr lang="en-US" altLang="zh-CN" dirty="0"/>
              <a:t>As a result, WeChat economy is indeed a double-edged sword. It totally depends how people handle it.</a:t>
            </a:r>
          </a:p>
          <a:p>
            <a:endParaRPr lang="en-US" altLang="zh-CN" dirty="0"/>
          </a:p>
          <a:p>
            <a:r>
              <a:rPr lang="en-US" altLang="zh-CN" dirty="0"/>
              <a:t>Any questions?</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593437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46213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Believe it or not the </a:t>
            </a:r>
            <a:r>
              <a:rPr lang="en-US" dirty="0" err="1"/>
              <a:t>Iphone</a:t>
            </a:r>
            <a:r>
              <a:rPr lang="en-US" dirty="0"/>
              <a:t> 4 was unveiled mid 2010 and released fall of 2011.</a:t>
            </a:r>
          </a:p>
          <a:p>
            <a:r>
              <a:rPr lang="en-US" dirty="0"/>
              <a:t>Hearing the price today almost sounds made up. </a:t>
            </a:r>
          </a:p>
          <a:p>
            <a:endParaRPr lang="en-US" dirty="0"/>
          </a:p>
          <a:p>
            <a:r>
              <a:rPr lang="en-US" dirty="0"/>
              <a:t>All 6 cores in the I phone 11 have at least double the processing power as the </a:t>
            </a:r>
            <a:r>
              <a:rPr lang="en-US" dirty="0" err="1"/>
              <a:t>Iphone</a:t>
            </a:r>
            <a:r>
              <a:rPr lang="en-US" dirty="0"/>
              <a:t> 4</a:t>
            </a:r>
          </a:p>
          <a:p>
            <a:r>
              <a:rPr lang="en-US" dirty="0"/>
              <a:t>Most of you are probably familiar with Moore's Law which explains that the transistors per microprocessor will roughly double every 2 years</a:t>
            </a:r>
          </a:p>
          <a:p>
            <a:r>
              <a:rPr lang="en-US" dirty="0"/>
              <a:t>The law has held true since 1965, we are currently at around 54 Billion transistors </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394230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here, China and the US have a huge lead on other nations</a:t>
            </a:r>
          </a:p>
          <a:p>
            <a:endParaRPr lang="en-US" dirty="0"/>
          </a:p>
          <a:p>
            <a:r>
              <a:rPr lang="en-US" dirty="0"/>
              <a:t>China has  pop of 1.433 Billion</a:t>
            </a:r>
          </a:p>
          <a:p>
            <a:r>
              <a:rPr lang="en-US" dirty="0"/>
              <a:t>US has pop of 330 Million</a:t>
            </a:r>
          </a:p>
          <a:p>
            <a:endParaRPr lang="en-US" dirty="0"/>
          </a:p>
          <a:p>
            <a:r>
              <a:rPr lang="en-US" dirty="0"/>
              <a:t>Less than ¼ but our revenue is 40% that of China</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573653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revenue on consumer electronics is only increasing.</a:t>
            </a:r>
          </a:p>
          <a:p>
            <a:r>
              <a:rPr lang="en-US" dirty="0"/>
              <a:t>At an impressive rate of 16.6% worldwide and almost more surprisingly a solid 15% in the US. </a:t>
            </a:r>
          </a:p>
          <a:p>
            <a:r>
              <a:rPr lang="en-US" dirty="0"/>
              <a:t>This is of note because the US is established in electronics and rates like that are generally seen in developing countries. </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201886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think that it makes sense that electronics revenue is going up, but in fact prices for electronics are going down.</a:t>
            </a:r>
          </a:p>
          <a:p>
            <a:endParaRPr lang="en-US" dirty="0"/>
          </a:p>
          <a:p>
            <a:r>
              <a:rPr lang="en-US" dirty="0"/>
              <a:t>Smartphones are a special case, due to the extremely prevalent place phones have taken in our lives people are willing to pay more and more for phones that have premium features. That’s why Apple and Samsung keep pushing the bubble and releasing phones that cost upwards of 2k</a:t>
            </a:r>
          </a:p>
          <a:p>
            <a:endParaRPr lang="en-US" dirty="0"/>
          </a:p>
          <a:p>
            <a:r>
              <a:rPr lang="en-US" dirty="0"/>
              <a:t>If the real value of electronics is going down and the revenue on electronics is going up that leads us to believe that there must simply be growth in consumption. </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46244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Do not use terms like: less, more, a lot, huge, great, big, tiny, growing, etc.</a:t>
            </a:r>
            <a:endParaRPr lang="en-US" baseline="0" dirty="0">
              <a:latin typeface="Arial" charset="0"/>
              <a:ea typeface="ＭＳ Ｐゴシック" charset="-128"/>
              <a:cs typeface="ＭＳ Ｐゴシック" charset="-128"/>
              <a:sym typeface="Wingdings"/>
            </a:endParaRPr>
          </a:p>
          <a:p>
            <a:pPr marL="171450" indent="-171450">
              <a:buFont typeface="Arial" panose="020B0604020202020204" pitchFamily="34" charset="0"/>
              <a:buChar char="•"/>
            </a:pPr>
            <a:r>
              <a:rPr lang="en-US" dirty="0"/>
              <a:t>Make decisive conclusions</a:t>
            </a:r>
          </a:p>
          <a:p>
            <a:pPr marL="628650" lvl="1" indent="-171450">
              <a:buFont typeface="Arial" panose="020B0604020202020204" pitchFamily="34" charset="0"/>
              <a:buChar char="•"/>
            </a:pPr>
            <a:r>
              <a:rPr lang="en-US" dirty="0"/>
              <a:t>may, could, etc. = trivial</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201146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 Convention on hazardous waste, 186 signatories, US is the only developed nation not to ratify it, 15 US states still have no E Waste disposal system</a:t>
            </a:r>
          </a:p>
          <a:p>
            <a:endParaRPr lang="en-US" dirty="0"/>
          </a:p>
          <a:p>
            <a:r>
              <a:rPr lang="en-US" dirty="0"/>
              <a:t>Less than 20% of the waste from the US is Recycled</a:t>
            </a:r>
          </a:p>
          <a:p>
            <a:r>
              <a:rPr lang="en-US" dirty="0"/>
              <a:t>While over 35% from the EU is</a:t>
            </a:r>
          </a:p>
          <a:p>
            <a:endParaRPr lang="en-US" dirty="0"/>
          </a:p>
          <a:p>
            <a:r>
              <a:rPr lang="en-US" dirty="0"/>
              <a:t>Materials in Waste are worth over 60 B</a:t>
            </a:r>
          </a:p>
          <a:p>
            <a:endParaRPr lang="en-US" dirty="0"/>
          </a:p>
          <a:p>
            <a:r>
              <a:rPr lang="en-US" dirty="0"/>
              <a:t>On top of this all, Most E Waste is exported out of the US to less developed countries and only represents 2% of waste in Landfills here. </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850582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65271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66396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on board.</a:t>
            </a: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Put on board.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Put on board.</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c6f_2nPSX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onlinelibrary.wiley.com/doi/epdf/10.1111/1475-4991.00060?saml_referrer" TargetMode="External"/><Relationship Id="rId3" Type="http://schemas.openxmlformats.org/officeDocument/2006/relationships/hyperlink" Target="http://oro.open.ac.uk/50104/1/Luckin%20et%20al.%20-%202016%20-%20Intelligence%20Unleashed.%20An%20argument%20for%20AI%20in%20Educ.pdf" TargetMode="External"/><Relationship Id="rId7" Type="http://schemas.openxmlformats.org/officeDocument/2006/relationships/hyperlink" Target="https://www.sciencedirect.com/science/article/pii/S027795369900209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david-hu.com/2011/11/02/how-khan-academy-is-using-machine-learning-to-assess-student-mastery.html" TargetMode="External"/><Relationship Id="rId5" Type="http://schemas.openxmlformats.org/officeDocument/2006/relationships/hyperlink" Target="https://d1wqtxts1xzle7.cloudfront.net/61970107/AI-and-Machine-Learning-in-Language-Education20200202-61217-w1qkn4.pdf?1580695941=&amp;response-content-disposition=inline%3B+filename%3DAI_and_Machine_Learning_in_Language_Educ.pdf&amp;Expires=1601921724&amp;Signature=VQo6dRwFdlNkfdApNj5eBsF8LDZ1a2Q5KbNgubEjv-HjjFn8tQo1SIpSlV-sl95FWblDfB2WJIbbSfSwcWbIQ6rqKx9KyNUVu0gJHs~In-ZlPxH-ZBpAyPoV2kcjlkNp8R~N-urTHu3TQ5or0KEkoh1dqJi38DR8jhI1Z4kX592kxirGuGXWZ7VDfX2-QruLQZHsM0wTPXRXNcqBVF2yCQefzUtx7P3CB2ZMvuIJtHmOMcl7g8Sg6N0a0-BM6Ag1HPCzIitAsbkgRzU5JGs7g0x2jC2~WygqRqMw0BCeV14DQzYvZCOljgDdyD4dKuwg4WawmpA7AVRCRUxF2mT10A__&amp;Key-Pair-Id=APKAJLOHF5GGSLRBV4ZA" TargetMode="External"/><Relationship Id="rId10" Type="http://schemas.openxmlformats.org/officeDocument/2006/relationships/hyperlink" Target="https://comcore.wordpress.com/minorities/race-in-the-race/" TargetMode="External"/><Relationship Id="rId4" Type="http://schemas.openxmlformats.org/officeDocument/2006/relationships/hyperlink" Target="https://www.researchgate.net/publication/327108959_The_Effect_of_Quizlet_on_Vocabulary_Acquisition" TargetMode="External"/><Relationship Id="rId9" Type="http://schemas.openxmlformats.org/officeDocument/2006/relationships/hyperlink" Target="https://builtin.com/artificial-intelligence/ai-in-educatio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nytimes.com/2018/07/05/magazine/e-waste-offers-an-" TargetMode="External"/><Relationship Id="rId2" Type="http://schemas.openxmlformats.org/officeDocument/2006/relationships/hyperlink" Target="https://www.statista.com/statistics/688455/consumer-electronic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SvM7jFZGAec" TargetMode="External"/><Relationship Id="rId4" Type="http://schemas.openxmlformats.org/officeDocument/2006/relationships/hyperlink" Target="http://www.youtube.com/watch?v=7Pq-S557XQ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Work</a:t>
            </a:r>
          </a:p>
        </p:txBody>
      </p:sp>
      <p:sp>
        <p:nvSpPr>
          <p:cNvPr id="4" name="Action Button: Movie 3">
            <a:hlinkClick r:id="rId3" highlightClick="1"/>
            <a:extLst>
              <a:ext uri="{FF2B5EF4-FFF2-40B4-BE49-F238E27FC236}">
                <a16:creationId xmlns:a16="http://schemas.microsoft.com/office/drawing/2014/main" id="{26EFFA09-C1CD-474C-AB3F-4DE0BC2E10E8}"/>
              </a:ext>
            </a:extLst>
          </p:cNvPr>
          <p:cNvSpPr/>
          <p:nvPr/>
        </p:nvSpPr>
        <p:spPr>
          <a:xfrm>
            <a:off x="1934546"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pic>
        <p:nvPicPr>
          <p:cNvPr id="1026" name="Picture 2" descr="The General Problem">
            <a:extLst>
              <a:ext uri="{FF2B5EF4-FFF2-40B4-BE49-F238E27FC236}">
                <a16:creationId xmlns:a16="http://schemas.microsoft.com/office/drawing/2014/main" id="{AF0E0CF8-E7B2-424B-B702-7F4546458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2539573"/>
            <a:ext cx="5876925" cy="24576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F52048C-D72F-F74A-8483-7AF31DB72295}"/>
              </a:ext>
            </a:extLst>
          </p:cNvPr>
          <p:cNvSpPr txBox="1"/>
          <p:nvPr/>
        </p:nvSpPr>
        <p:spPr>
          <a:xfrm rot="5400000">
            <a:off x="1886394" y="3564336"/>
            <a:ext cx="433965" cy="2427139"/>
          </a:xfrm>
          <a:prstGeom prst="rect">
            <a:avLst/>
          </a:prstGeom>
          <a:noFill/>
        </p:spPr>
        <p:txBody>
          <a:bodyPr vert="vert270" wrap="none" rtlCol="0">
            <a:spAutoFit/>
          </a:bodyPr>
          <a:lstStyle/>
          <a:p>
            <a:pPr>
              <a:lnSpc>
                <a:spcPct val="90000"/>
              </a:lnSpc>
            </a:pPr>
            <a:r>
              <a:rPr lang="en-US" dirty="0"/>
              <a:t>https://</a:t>
            </a:r>
            <a:r>
              <a:rPr lang="en-US" dirty="0" err="1"/>
              <a:t>xkcd.com</a:t>
            </a:r>
            <a:r>
              <a:rPr lang="en-US" dirty="0"/>
              <a:t>/974/</a:t>
            </a:r>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AI in Education</a:t>
            </a:r>
            <a:endParaRPr/>
          </a:p>
        </p:txBody>
      </p:sp>
      <p:sp>
        <p:nvSpPr>
          <p:cNvPr id="92" name="Google Shape;92;p1"/>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Ian Scott</a:t>
            </a:r>
            <a:endParaRPr/>
          </a:p>
        </p:txBody>
      </p:sp>
      <p:sp>
        <p:nvSpPr>
          <p:cNvPr id="93" name="Google Shape;93;p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94" name="Google Shape;94;p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10770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chemeClr val="lt1"/>
              </a:buClr>
              <a:buSzPts val="2700"/>
              <a:buFont typeface="Cambria"/>
              <a:buNone/>
            </a:pPr>
            <a:r>
              <a:rPr lang="en-US"/>
              <a:t>Background: education is one of the most crucial indicators of future health and wealth</a:t>
            </a:r>
            <a:endParaRPr/>
          </a:p>
        </p:txBody>
      </p:sp>
      <p:sp>
        <p:nvSpPr>
          <p:cNvPr id="101" name="Google Shape;101;p2"/>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a:t>Education has been statistically linked to </a:t>
            </a:r>
            <a:endParaRPr/>
          </a:p>
          <a:p>
            <a:pPr marL="205766" lvl="0" indent="-205766" algn="l" rtl="0">
              <a:lnSpc>
                <a:spcPct val="90000"/>
              </a:lnSpc>
              <a:spcBef>
                <a:spcPts val="1200"/>
              </a:spcBef>
              <a:spcAft>
                <a:spcPts val="0"/>
              </a:spcAft>
              <a:buSzPts val="1620"/>
              <a:buChar char="•"/>
            </a:pPr>
            <a:r>
              <a:rPr lang="en-US"/>
              <a:t>mortality rate</a:t>
            </a:r>
            <a:r>
              <a:rPr lang="en-US" baseline="30000"/>
              <a:t>5</a:t>
            </a:r>
            <a:endParaRPr baseline="30000"/>
          </a:p>
          <a:p>
            <a:pPr marL="205766" lvl="0" indent="-205766" algn="l" rtl="0">
              <a:lnSpc>
                <a:spcPct val="90000"/>
              </a:lnSpc>
              <a:spcBef>
                <a:spcPts val="1200"/>
              </a:spcBef>
              <a:spcAft>
                <a:spcPts val="0"/>
              </a:spcAft>
              <a:buSzPts val="1620"/>
              <a:buChar char="•"/>
            </a:pPr>
            <a:r>
              <a:rPr lang="en-US"/>
              <a:t>future income</a:t>
            </a:r>
            <a:r>
              <a:rPr lang="en-US" baseline="30000"/>
              <a:t>6</a:t>
            </a:r>
            <a:endParaRPr baseline="30000"/>
          </a:p>
          <a:p>
            <a:pPr marL="205767" lvl="0" indent="-205767" algn="l" rtl="0">
              <a:lnSpc>
                <a:spcPct val="90000"/>
              </a:lnSpc>
              <a:spcBef>
                <a:spcPts val="1200"/>
              </a:spcBef>
              <a:spcAft>
                <a:spcPts val="0"/>
              </a:spcAft>
              <a:buSzPts val="1620"/>
              <a:buChar char="•"/>
            </a:pPr>
            <a:r>
              <a:rPr lang="en-US"/>
              <a:t>income distribution in a country</a:t>
            </a:r>
            <a:r>
              <a:rPr lang="en-US" baseline="30000"/>
              <a:t>6</a:t>
            </a:r>
            <a:endParaRPr baseline="30000"/>
          </a:p>
        </p:txBody>
      </p:sp>
      <p:sp>
        <p:nvSpPr>
          <p:cNvPr id="102" name="Google Shape;102;p2"/>
          <p:cNvSpPr txBox="1">
            <a:spLocks noGrp="1"/>
          </p:cNvSpPr>
          <p:nvPr>
            <p:ph type="body" idx="2"/>
          </p:nvPr>
        </p:nvSpPr>
        <p:spPr>
          <a:xfrm>
            <a:off x="4724400" y="1352551"/>
            <a:ext cx="3733800" cy="335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620"/>
              <a:buNone/>
            </a:pPr>
            <a:r>
              <a:rPr lang="en-US"/>
              <a:t>&lt;Graphic as big as will fit&gt;</a:t>
            </a:r>
            <a:endParaRPr/>
          </a:p>
        </p:txBody>
      </p:sp>
      <p:sp>
        <p:nvSpPr>
          <p:cNvPr id="103" name="Google Shape;103;p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04" name="Google Shape;104;p2"/>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05" name="Google Shape;105;p2"/>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Ian Scott</a:t>
            </a:r>
            <a:endParaRPr/>
          </a:p>
        </p:txBody>
      </p:sp>
      <p:sp>
        <p:nvSpPr>
          <p:cNvPr id="106" name="Google Shape;106;p2"/>
          <p:cNvSpPr txBox="1"/>
          <p:nvPr/>
        </p:nvSpPr>
        <p:spPr>
          <a:xfrm>
            <a:off x="0" y="4726877"/>
            <a:ext cx="9144000"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Risk of Mortality vs Years of Education</a:t>
            </a:r>
            <a:r>
              <a:rPr lang="en-US" sz="1200" baseline="30000">
                <a:solidFill>
                  <a:schemeClr val="lt1"/>
                </a:solidFill>
                <a:latin typeface="Cambria"/>
                <a:ea typeface="Cambria"/>
                <a:cs typeface="Cambria"/>
                <a:sym typeface="Cambria"/>
              </a:rPr>
              <a:t>5</a:t>
            </a:r>
            <a:endParaRPr baseline="30000"/>
          </a:p>
        </p:txBody>
      </p:sp>
      <p:pic>
        <p:nvPicPr>
          <p:cNvPr id="107" name="Google Shape;107;p2"/>
          <p:cNvPicPr preferRelativeResize="0"/>
          <p:nvPr/>
        </p:nvPicPr>
        <p:blipFill rotWithShape="1">
          <a:blip r:embed="rId3">
            <a:alphaModFix/>
          </a:blip>
          <a:srcRect l="9489" r="14959"/>
          <a:stretch/>
        </p:blipFill>
        <p:spPr>
          <a:xfrm>
            <a:off x="4504463" y="1308500"/>
            <a:ext cx="4173676" cy="3440901"/>
          </a:xfrm>
          <a:prstGeom prst="rect">
            <a:avLst/>
          </a:prstGeom>
          <a:noFill/>
          <a:ln>
            <a:noFill/>
          </a:ln>
        </p:spPr>
      </p:pic>
    </p:spTree>
    <p:extLst>
      <p:ext uri="{BB962C8B-B14F-4D97-AF65-F5344CB8AC3E}">
        <p14:creationId xmlns:p14="http://schemas.microsoft.com/office/powerpoint/2010/main" val="399445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53b70671c8_1_13"/>
          <p:cNvSpPr txBox="1">
            <a:spLocks noGrp="1"/>
          </p:cNvSpPr>
          <p:nvPr>
            <p:ph type="title"/>
          </p:nvPr>
        </p:nvSpPr>
        <p:spPr>
          <a:xfrm>
            <a:off x="685800" y="21145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Argument: AI can and should be used to enhance current educational platforms</a:t>
            </a:r>
            <a:endParaRPr/>
          </a:p>
        </p:txBody>
      </p:sp>
      <p:sp>
        <p:nvSpPr>
          <p:cNvPr id="114" name="Google Shape;114;g53b70671c8_1_13"/>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15" name="Google Shape;115;g53b70671c8_1_1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16" name="Google Shape;116;g53b70671c8_1_13"/>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Ian Scott</a:t>
            </a:r>
            <a:endParaRPr/>
          </a:p>
        </p:txBody>
      </p:sp>
    </p:spTree>
    <p:extLst>
      <p:ext uri="{BB962C8B-B14F-4D97-AF65-F5344CB8AC3E}">
        <p14:creationId xmlns:p14="http://schemas.microsoft.com/office/powerpoint/2010/main" val="316652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53b70671c8_1_2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Current Examples - Quizlet</a:t>
            </a:r>
            <a:endParaRPr/>
          </a:p>
        </p:txBody>
      </p:sp>
      <p:sp>
        <p:nvSpPr>
          <p:cNvPr id="123" name="Google Shape;123;g53b70671c8_1_26"/>
          <p:cNvSpPr txBox="1">
            <a:spLocks noGrp="1"/>
          </p:cNvSpPr>
          <p:nvPr>
            <p:ph type="body" idx="1"/>
          </p:nvPr>
        </p:nvSpPr>
        <p:spPr>
          <a:xfrm>
            <a:off x="685800" y="1325225"/>
            <a:ext cx="5231700" cy="335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r>
              <a:rPr lang="en-US"/>
              <a:t>A digital flashcards/ online learning tool that incorporates AI into its educational process</a:t>
            </a:r>
            <a:endParaRPr/>
          </a:p>
          <a:p>
            <a:pPr marL="0" lvl="0" indent="0" algn="l" rtl="0">
              <a:lnSpc>
                <a:spcPct val="90000"/>
              </a:lnSpc>
              <a:spcBef>
                <a:spcPts val="1200"/>
              </a:spcBef>
              <a:spcAft>
                <a:spcPts val="0"/>
              </a:spcAft>
              <a:buNone/>
            </a:pPr>
            <a:r>
              <a:rPr lang="en-US"/>
              <a:t>Shown to have significant effect on students ability to learn language</a:t>
            </a:r>
            <a:endParaRPr/>
          </a:p>
        </p:txBody>
      </p:sp>
      <p:sp>
        <p:nvSpPr>
          <p:cNvPr id="124" name="Google Shape;124;g53b70671c8_1_26"/>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25" name="Google Shape;125;g53b70671c8_1_26"/>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126" name="Google Shape;126;g53b70671c8_1_26"/>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Ian Scott</a:t>
            </a:r>
            <a:endParaRPr/>
          </a:p>
        </p:txBody>
      </p:sp>
      <p:sp>
        <p:nvSpPr>
          <p:cNvPr id="127" name="Google Shape;127;g53b70671c8_1_26"/>
          <p:cNvSpPr txBox="1"/>
          <p:nvPr/>
        </p:nvSpPr>
        <p:spPr>
          <a:xfrm>
            <a:off x="5041050" y="4699163"/>
            <a:ext cx="25599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Score improvements due to quizlet</a:t>
            </a:r>
            <a:r>
              <a:rPr lang="en-US" sz="1200" baseline="30000">
                <a:solidFill>
                  <a:schemeClr val="lt1"/>
                </a:solidFill>
                <a:latin typeface="Cambria"/>
                <a:ea typeface="Cambria"/>
                <a:cs typeface="Cambria"/>
                <a:sym typeface="Cambria"/>
              </a:rPr>
              <a:t>2</a:t>
            </a:r>
            <a:endParaRPr baseline="30000"/>
          </a:p>
        </p:txBody>
      </p:sp>
      <p:pic>
        <p:nvPicPr>
          <p:cNvPr id="128" name="Google Shape;128;g53b70671c8_1_26"/>
          <p:cNvPicPr preferRelativeResize="0"/>
          <p:nvPr/>
        </p:nvPicPr>
        <p:blipFill>
          <a:blip r:embed="rId3">
            <a:alphaModFix/>
          </a:blip>
          <a:stretch>
            <a:fillRect/>
          </a:stretch>
        </p:blipFill>
        <p:spPr>
          <a:xfrm>
            <a:off x="1543050" y="3192125"/>
            <a:ext cx="6057900" cy="1485900"/>
          </a:xfrm>
          <a:prstGeom prst="rect">
            <a:avLst/>
          </a:prstGeom>
          <a:noFill/>
          <a:ln>
            <a:noFill/>
          </a:ln>
        </p:spPr>
      </p:pic>
    </p:spTree>
    <p:extLst>
      <p:ext uri="{BB962C8B-B14F-4D97-AF65-F5344CB8AC3E}">
        <p14:creationId xmlns:p14="http://schemas.microsoft.com/office/powerpoint/2010/main" val="188133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53b70671c8_1_5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700"/>
              <a:buFont typeface="Cambria"/>
              <a:buNone/>
            </a:pPr>
            <a:r>
              <a:rPr lang="en-US"/>
              <a:t>Current Examples - Khan Academy</a:t>
            </a:r>
            <a:endParaRPr/>
          </a:p>
          <a:p>
            <a:pPr marL="0" lvl="0" indent="0" algn="l" rtl="0">
              <a:lnSpc>
                <a:spcPct val="80000"/>
              </a:lnSpc>
              <a:spcBef>
                <a:spcPts val="0"/>
              </a:spcBef>
              <a:spcAft>
                <a:spcPts val="0"/>
              </a:spcAft>
              <a:buClr>
                <a:schemeClr val="lt1"/>
              </a:buClr>
              <a:buSzPts val="2700"/>
              <a:buFont typeface="Cambria"/>
              <a:buNone/>
            </a:pPr>
            <a:endParaRPr/>
          </a:p>
        </p:txBody>
      </p:sp>
      <p:sp>
        <p:nvSpPr>
          <p:cNvPr id="135" name="Google Shape;135;g53b70671c8_1_5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36" name="Google Shape;136;g53b70671c8_1_5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37" name="Google Shape;137;g53b70671c8_1_50"/>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Ian Scott</a:t>
            </a:r>
            <a:endParaRPr/>
          </a:p>
        </p:txBody>
      </p:sp>
      <p:sp>
        <p:nvSpPr>
          <p:cNvPr id="138" name="Google Shape;138;g53b70671c8_1_50"/>
          <p:cNvSpPr txBox="1"/>
          <p:nvPr/>
        </p:nvSpPr>
        <p:spPr>
          <a:xfrm>
            <a:off x="2821775" y="4630775"/>
            <a:ext cx="31194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Knowledge retention vs prediction method</a:t>
            </a:r>
            <a:r>
              <a:rPr lang="en-US" sz="1200" baseline="30000">
                <a:solidFill>
                  <a:schemeClr val="lt1"/>
                </a:solidFill>
                <a:latin typeface="Cambria"/>
                <a:ea typeface="Cambria"/>
                <a:cs typeface="Cambria"/>
                <a:sym typeface="Cambria"/>
              </a:rPr>
              <a:t>4</a:t>
            </a:r>
            <a:endParaRPr baseline="30000"/>
          </a:p>
        </p:txBody>
      </p:sp>
      <p:pic>
        <p:nvPicPr>
          <p:cNvPr id="139" name="Google Shape;139;g53b70671c8_1_50"/>
          <p:cNvPicPr preferRelativeResize="0"/>
          <p:nvPr/>
        </p:nvPicPr>
        <p:blipFill rotWithShape="1">
          <a:blip r:embed="rId3">
            <a:alphaModFix/>
          </a:blip>
          <a:srcRect l="5460" r="4278"/>
          <a:stretch/>
        </p:blipFill>
        <p:spPr>
          <a:xfrm>
            <a:off x="2309825" y="2587025"/>
            <a:ext cx="4038200" cy="1954225"/>
          </a:xfrm>
          <a:prstGeom prst="rect">
            <a:avLst/>
          </a:prstGeom>
          <a:noFill/>
          <a:ln>
            <a:noFill/>
          </a:ln>
        </p:spPr>
      </p:pic>
      <p:sp>
        <p:nvSpPr>
          <p:cNvPr id="140" name="Google Shape;140;g53b70671c8_1_50"/>
          <p:cNvSpPr txBox="1">
            <a:spLocks noGrp="1"/>
          </p:cNvSpPr>
          <p:nvPr>
            <p:ph type="body" idx="1"/>
          </p:nvPr>
        </p:nvSpPr>
        <p:spPr>
          <a:xfrm>
            <a:off x="685800" y="1015675"/>
            <a:ext cx="8398800" cy="111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r>
              <a:rPr lang="en-US"/>
              <a:t>An online learning platform that has released thousands of free educational videos and tests on knowledge</a:t>
            </a:r>
            <a:endParaRPr/>
          </a:p>
          <a:p>
            <a:pPr marL="0" lvl="0" indent="0" algn="l" rtl="0">
              <a:lnSpc>
                <a:spcPct val="90000"/>
              </a:lnSpc>
              <a:spcBef>
                <a:spcPts val="1200"/>
              </a:spcBef>
              <a:spcAft>
                <a:spcPts val="0"/>
              </a:spcAft>
              <a:buNone/>
            </a:pPr>
            <a:r>
              <a:rPr lang="en-US"/>
              <a:t>Machine Learning outperformed other methods of predicting learning outcomes</a:t>
            </a:r>
            <a:endParaRPr/>
          </a:p>
        </p:txBody>
      </p:sp>
    </p:spTree>
    <p:extLst>
      <p:ext uri="{BB962C8B-B14F-4D97-AF65-F5344CB8AC3E}">
        <p14:creationId xmlns:p14="http://schemas.microsoft.com/office/powerpoint/2010/main" val="73927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53b70671c8_1_6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Research into different AIED applications is very promising</a:t>
            </a:r>
            <a:endParaRPr/>
          </a:p>
        </p:txBody>
      </p:sp>
      <p:sp>
        <p:nvSpPr>
          <p:cNvPr id="147" name="Google Shape;147;g53b70671c8_1_64"/>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r>
              <a:rPr lang="en-US"/>
              <a:t>Study with a small group of students found an 13% increase in language test scores after 30 min training with vocal recognition learning software.</a:t>
            </a:r>
            <a:r>
              <a:rPr lang="en-US" baseline="30000"/>
              <a:t>2</a:t>
            </a:r>
            <a:r>
              <a:rPr lang="en-US"/>
              <a:t> </a:t>
            </a:r>
            <a:endParaRPr/>
          </a:p>
          <a:p>
            <a:pPr marL="0" lvl="0" indent="0" algn="l" rtl="0">
              <a:lnSpc>
                <a:spcPct val="90000"/>
              </a:lnSpc>
              <a:spcBef>
                <a:spcPts val="1200"/>
              </a:spcBef>
              <a:spcAft>
                <a:spcPts val="0"/>
              </a:spcAft>
              <a:buNone/>
            </a:pPr>
            <a:r>
              <a:rPr lang="en-US"/>
              <a:t>Dozens of companies pedaling AIED software</a:t>
            </a:r>
            <a:r>
              <a:rPr lang="en-US" baseline="30000"/>
              <a:t>7</a:t>
            </a:r>
            <a:endParaRPr baseline="30000"/>
          </a:p>
        </p:txBody>
      </p:sp>
      <p:sp>
        <p:nvSpPr>
          <p:cNvPr id="148" name="Google Shape;148;g53b70671c8_1_64"/>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49" name="Google Shape;149;g53b70671c8_1_64"/>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50" name="Google Shape;150;g53b70671c8_1_64"/>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Ian Scott</a:t>
            </a:r>
            <a:endParaRPr/>
          </a:p>
        </p:txBody>
      </p:sp>
      <p:sp>
        <p:nvSpPr>
          <p:cNvPr id="151" name="Google Shape;151;g53b70671c8_1_64"/>
          <p:cNvSpPr txBox="1"/>
          <p:nvPr/>
        </p:nvSpPr>
        <p:spPr>
          <a:xfrm>
            <a:off x="5631650" y="4726875"/>
            <a:ext cx="35124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Sample speech recognition in learning usage</a:t>
            </a:r>
            <a:r>
              <a:rPr lang="en-US" sz="1200" baseline="30000">
                <a:solidFill>
                  <a:schemeClr val="lt1"/>
                </a:solidFill>
                <a:latin typeface="Cambria"/>
                <a:ea typeface="Cambria"/>
                <a:cs typeface="Cambria"/>
                <a:sym typeface="Cambria"/>
              </a:rPr>
              <a:t>2</a:t>
            </a:r>
            <a:endParaRPr baseline="30000"/>
          </a:p>
        </p:txBody>
      </p:sp>
      <p:pic>
        <p:nvPicPr>
          <p:cNvPr id="152" name="Google Shape;152;g53b70671c8_1_64"/>
          <p:cNvPicPr preferRelativeResize="0"/>
          <p:nvPr/>
        </p:nvPicPr>
        <p:blipFill rotWithShape="1">
          <a:blip r:embed="rId3">
            <a:alphaModFix/>
          </a:blip>
          <a:srcRect r="2419"/>
          <a:stretch/>
        </p:blipFill>
        <p:spPr>
          <a:xfrm>
            <a:off x="4366800" y="1276350"/>
            <a:ext cx="4719676" cy="3298000"/>
          </a:xfrm>
          <a:prstGeom prst="rect">
            <a:avLst/>
          </a:prstGeom>
          <a:noFill/>
          <a:ln>
            <a:noFill/>
          </a:ln>
        </p:spPr>
      </p:pic>
    </p:spTree>
    <p:extLst>
      <p:ext uri="{BB962C8B-B14F-4D97-AF65-F5344CB8AC3E}">
        <p14:creationId xmlns:p14="http://schemas.microsoft.com/office/powerpoint/2010/main" val="380163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53b70671c8_1_79"/>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Why is this significant?</a:t>
            </a:r>
            <a:endParaRPr/>
          </a:p>
        </p:txBody>
      </p:sp>
      <p:sp>
        <p:nvSpPr>
          <p:cNvPr id="159" name="Google Shape;159;g53b70671c8_1_79"/>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r>
              <a:rPr lang="en-US"/>
              <a:t>AIED solutions offer far more affordable, scalable, high quality education to those who are failed by existing economic systems, helping to address educational, racial, economic, and health inequalities.</a:t>
            </a:r>
            <a:r>
              <a:rPr lang="en-US" baseline="30000"/>
              <a:t>1</a:t>
            </a:r>
            <a:r>
              <a:rPr lang="en-US"/>
              <a:t> </a:t>
            </a:r>
            <a:endParaRPr baseline="30000"/>
          </a:p>
        </p:txBody>
      </p:sp>
      <p:sp>
        <p:nvSpPr>
          <p:cNvPr id="160" name="Google Shape;160;g53b70671c8_1_79"/>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61" name="Google Shape;161;g53b70671c8_1_79"/>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62" name="Google Shape;162;g53b70671c8_1_79"/>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Ian Scott</a:t>
            </a:r>
            <a:endParaRPr/>
          </a:p>
        </p:txBody>
      </p:sp>
      <p:sp>
        <p:nvSpPr>
          <p:cNvPr id="163" name="Google Shape;163;g53b70671c8_1_79"/>
          <p:cNvSpPr txBox="1"/>
          <p:nvPr/>
        </p:nvSpPr>
        <p:spPr>
          <a:xfrm>
            <a:off x="5631663" y="4179200"/>
            <a:ext cx="35124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Current US spending discrepancies based on race</a:t>
            </a:r>
            <a:r>
              <a:rPr lang="en-US" sz="1200" baseline="30000">
                <a:solidFill>
                  <a:schemeClr val="lt1"/>
                </a:solidFill>
                <a:latin typeface="Cambria"/>
                <a:ea typeface="Cambria"/>
                <a:cs typeface="Cambria"/>
                <a:sym typeface="Cambria"/>
              </a:rPr>
              <a:t>8</a:t>
            </a:r>
            <a:endParaRPr baseline="30000"/>
          </a:p>
        </p:txBody>
      </p:sp>
      <p:pic>
        <p:nvPicPr>
          <p:cNvPr id="164" name="Google Shape;164;g53b70671c8_1_79"/>
          <p:cNvPicPr preferRelativeResize="0"/>
          <p:nvPr/>
        </p:nvPicPr>
        <p:blipFill>
          <a:blip r:embed="rId3">
            <a:alphaModFix/>
          </a:blip>
          <a:stretch>
            <a:fillRect/>
          </a:stretch>
        </p:blipFill>
        <p:spPr>
          <a:xfrm>
            <a:off x="5749443" y="1552788"/>
            <a:ext cx="3276826" cy="2571749"/>
          </a:xfrm>
          <a:prstGeom prst="rect">
            <a:avLst/>
          </a:prstGeom>
          <a:noFill/>
          <a:ln>
            <a:noFill/>
          </a:ln>
        </p:spPr>
      </p:pic>
    </p:spTree>
    <p:extLst>
      <p:ext uri="{BB962C8B-B14F-4D97-AF65-F5344CB8AC3E}">
        <p14:creationId xmlns:p14="http://schemas.microsoft.com/office/powerpoint/2010/main" val="233083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70" name="Google Shape;170;p3"/>
          <p:cNvSpPr txBox="1">
            <a:spLocks noGrp="1"/>
          </p:cNvSpPr>
          <p:nvPr>
            <p:ph type="body" idx="1"/>
          </p:nvPr>
        </p:nvSpPr>
        <p:spPr>
          <a:xfrm>
            <a:off x="711350" y="1061126"/>
            <a:ext cx="7772400" cy="335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90"/>
              <a:buNone/>
            </a:pPr>
            <a:r>
              <a:rPr lang="en-US" sz="800"/>
              <a:t>[1] Rose Luckin and Co., Intelligence Unleashed: An argument for AI in education (The Open University, 2016), </a:t>
            </a:r>
            <a:r>
              <a:rPr lang="en-US" sz="800" u="sng">
                <a:solidFill>
                  <a:schemeClr val="hlink"/>
                </a:solidFill>
                <a:hlinkClick r:id="rId3"/>
              </a:rPr>
              <a:t>http://oro.open.ac.uk/50104/1/Luckin%20et%20al.%20-%202016%20-%20Intelligence%20Unleashed.%20An%20argument%20for%20AI%20in%20Educ.pdf</a:t>
            </a:r>
            <a:r>
              <a:rPr lang="en-US" sz="800"/>
              <a:t> (10/5/2020)</a:t>
            </a:r>
            <a:endParaRPr sz="800"/>
          </a:p>
          <a:p>
            <a:pPr marL="0" lvl="0" indent="0" algn="l" rtl="0">
              <a:lnSpc>
                <a:spcPct val="90000"/>
              </a:lnSpc>
              <a:spcBef>
                <a:spcPts val="1200"/>
              </a:spcBef>
              <a:spcAft>
                <a:spcPts val="0"/>
              </a:spcAft>
              <a:buSzPts val="1890"/>
              <a:buNone/>
            </a:pPr>
            <a:r>
              <a:rPr lang="en-US" sz="800"/>
              <a:t>[2] Abdulaziz Sanosi, The Effect of Quizlet on Vocabulary Acquisition (Asian Journal of Education and E-Learning, August 2018), </a:t>
            </a:r>
            <a:r>
              <a:rPr lang="en-US" sz="800" u="sng">
                <a:solidFill>
                  <a:schemeClr val="hlink"/>
                </a:solidFill>
                <a:hlinkClick r:id="rId4"/>
              </a:rPr>
              <a:t>https://www.researchgate.net/publication/327108959_The_Effect_of_Quizlet_on_Vocabulary_Acquisition</a:t>
            </a:r>
            <a:r>
              <a:rPr lang="en-US" sz="800"/>
              <a:t> (10/5/2020)</a:t>
            </a:r>
            <a:endParaRPr sz="800"/>
          </a:p>
          <a:p>
            <a:pPr marL="0" lvl="0" indent="0" algn="l" rtl="0">
              <a:lnSpc>
                <a:spcPct val="90000"/>
              </a:lnSpc>
              <a:spcBef>
                <a:spcPts val="1200"/>
              </a:spcBef>
              <a:spcAft>
                <a:spcPts val="0"/>
              </a:spcAft>
              <a:buSzPts val="1890"/>
              <a:buNone/>
            </a:pPr>
            <a:r>
              <a:rPr lang="en-US" sz="800"/>
              <a:t>[3] Gary Ross and Co., Speaking with Your Computer: A New Way to Practice and Analyze Conversation (Japan Association for Language Teaching, 2019), </a:t>
            </a:r>
            <a:r>
              <a:rPr lang="en-US" sz="800" u="sng">
                <a:solidFill>
                  <a:schemeClr val="hlink"/>
                </a:solidFill>
                <a:hlinkClick r:id="rId5"/>
              </a:rPr>
              <a:t>https://d1wqtxts1xzle7.cloudfront.net/61970107/AI-and-Machine-Learning-in-Language-Education20200202-61217-w1qkn4.pdf?1580695941=&amp;response-content-disposition=inline%3B+filename%3DAI_and_Machine_Learning_in_Language_Educ.pdf&amp;Expires=1601921724&amp;Signature=VQo6dRwFdlNkfdApNj5eBsF8LDZ1a2Q5KbNgubEjv-HjjFn8tQo1SIpSlV-sl95FWblDfB2WJIbbSfSwcWbIQ6rqKx9KyNUVu0gJHs~In-ZlPxH-ZBpAyPoV2kcjlkNp8R~N-urTHu3TQ5or0KEkoh1dqJi38DR8jhI1Z4kX592kxirGuGXWZ7VDfX2-QruLQZHsM0wTPXRXNcqBVF2yCQefzUtx7P3CB2ZMvuIJtHmOMcl7g8Sg6N0a0-BM6Ag1HPCzIitAsbkgRzU5JGs7g0x2jC2~WygqRqMw0BCeV14DQzYvZCOljgDdyD4dKuwg4WawmpA7AVRCRUxF2mT10A__&amp;Key-Pair-Id=APKAJLOHF5GGSLRBV4ZA</a:t>
            </a:r>
            <a:r>
              <a:rPr lang="en-US" sz="800"/>
              <a:t> (10/5/2020)</a:t>
            </a:r>
            <a:endParaRPr sz="800"/>
          </a:p>
          <a:p>
            <a:pPr marL="0" lvl="0" indent="0" algn="l" rtl="0">
              <a:lnSpc>
                <a:spcPct val="90000"/>
              </a:lnSpc>
              <a:spcBef>
                <a:spcPts val="1200"/>
              </a:spcBef>
              <a:spcAft>
                <a:spcPts val="0"/>
              </a:spcAft>
              <a:buSzPts val="1890"/>
              <a:buNone/>
            </a:pPr>
            <a:r>
              <a:rPr lang="en-US" sz="800"/>
              <a:t>[4] David Hu, How Khan Academy is Using Machine Learning to Assess Student Learning (davidhu.com, November 2011) </a:t>
            </a:r>
            <a:r>
              <a:rPr lang="en-US" sz="800" u="sng">
                <a:solidFill>
                  <a:schemeClr val="hlink"/>
                </a:solidFill>
                <a:hlinkClick r:id="rId6"/>
              </a:rPr>
              <a:t>http://david-hu.com/2011/11/02/how-khan-academy-is-using-machine-learning-to-assess-student-mastery.html</a:t>
            </a:r>
            <a:r>
              <a:rPr lang="en-US" sz="800"/>
              <a:t> (10/5/2020)</a:t>
            </a:r>
            <a:endParaRPr sz="800"/>
          </a:p>
          <a:p>
            <a:pPr marL="0" lvl="0" indent="0" algn="l" rtl="0">
              <a:lnSpc>
                <a:spcPct val="90000"/>
              </a:lnSpc>
              <a:spcBef>
                <a:spcPts val="1200"/>
              </a:spcBef>
              <a:spcAft>
                <a:spcPts val="0"/>
              </a:spcAft>
              <a:buSzPts val="1890"/>
              <a:buNone/>
            </a:pPr>
            <a:r>
              <a:rPr lang="en-US" sz="800"/>
              <a:t>[5] Eric Backlund and Co., A comparison of the relationships of education and income with mortality: the national longitudanal mortality study (Social Science and Medicine, November 1999), </a:t>
            </a:r>
            <a:r>
              <a:rPr lang="en-US" sz="800" u="sng">
                <a:solidFill>
                  <a:schemeClr val="hlink"/>
                </a:solidFill>
                <a:hlinkClick r:id="rId7"/>
              </a:rPr>
              <a:t>https://www.sciencedirect.com/science/article/pii/S0277953699002099</a:t>
            </a:r>
            <a:r>
              <a:rPr lang="en-US" sz="800"/>
              <a:t> (10/5/2020)</a:t>
            </a:r>
            <a:endParaRPr sz="800"/>
          </a:p>
          <a:p>
            <a:pPr marL="0" lvl="0" indent="0" algn="l" rtl="0">
              <a:lnSpc>
                <a:spcPct val="90000"/>
              </a:lnSpc>
              <a:spcBef>
                <a:spcPts val="1200"/>
              </a:spcBef>
              <a:spcAft>
                <a:spcPts val="0"/>
              </a:spcAft>
              <a:buSzPts val="1890"/>
              <a:buNone/>
            </a:pPr>
            <a:r>
              <a:rPr lang="en-US" sz="800"/>
              <a:t>[6] Jose De Gregorio and Jong-Wha Lee, Education and Income Inequality: New Evidence From Cross-Country Data (Review of Income and Wealth, September 2002), </a:t>
            </a:r>
            <a:r>
              <a:rPr lang="en-US" sz="800" u="sng">
                <a:solidFill>
                  <a:schemeClr val="hlink"/>
                </a:solidFill>
                <a:hlinkClick r:id="rId8"/>
              </a:rPr>
              <a:t>https://onlinelibrary.wiley.com/doi/epdf/10.1111/1475-4991.00060?saml_referrer</a:t>
            </a:r>
            <a:r>
              <a:rPr lang="en-US" sz="800"/>
              <a:t> (10/5/2020)</a:t>
            </a:r>
            <a:endParaRPr sz="800"/>
          </a:p>
          <a:p>
            <a:pPr marL="0" lvl="0" indent="0" algn="l" rtl="0">
              <a:lnSpc>
                <a:spcPct val="90000"/>
              </a:lnSpc>
              <a:spcBef>
                <a:spcPts val="1200"/>
              </a:spcBef>
              <a:spcAft>
                <a:spcPts val="0"/>
              </a:spcAft>
              <a:buSzPts val="1890"/>
              <a:buNone/>
            </a:pPr>
            <a:r>
              <a:rPr lang="en-US" sz="800"/>
              <a:t>[7] Alyssa Schroer, AI in Education: 12 companies using AI in education to enhance the classroom (Builtin.com, December 2018), </a:t>
            </a:r>
            <a:r>
              <a:rPr lang="en-US" sz="800" u="sng">
                <a:solidFill>
                  <a:schemeClr val="hlink"/>
                </a:solidFill>
                <a:hlinkClick r:id="rId9"/>
              </a:rPr>
              <a:t>https://builtin.com/artificial-intelligence/ai-in-education</a:t>
            </a:r>
            <a:r>
              <a:rPr lang="en-US" sz="800"/>
              <a:t> (10/3/2020) (This is just further reading into different companies with AIED products)</a:t>
            </a:r>
            <a:endParaRPr sz="800"/>
          </a:p>
          <a:p>
            <a:pPr marL="0" lvl="0" indent="0" algn="l" rtl="0">
              <a:lnSpc>
                <a:spcPct val="90000"/>
              </a:lnSpc>
              <a:spcBef>
                <a:spcPts val="1200"/>
              </a:spcBef>
              <a:spcAft>
                <a:spcPts val="0"/>
              </a:spcAft>
              <a:buSzPts val="1890"/>
              <a:buNone/>
            </a:pPr>
            <a:r>
              <a:rPr lang="en-US" sz="800"/>
              <a:t>[8] Race in the Race (The Common Core), </a:t>
            </a:r>
            <a:r>
              <a:rPr lang="en-US" sz="800" u="sng">
                <a:solidFill>
                  <a:schemeClr val="hlink"/>
                </a:solidFill>
                <a:hlinkClick r:id="rId10"/>
              </a:rPr>
              <a:t>https://comcore.wordpress.com/minorities/race-in-the-race/</a:t>
            </a:r>
            <a:r>
              <a:rPr lang="en-US" sz="800"/>
              <a:t> (10/5/2020)</a:t>
            </a:r>
            <a:endParaRPr sz="800"/>
          </a:p>
        </p:txBody>
      </p:sp>
      <p:sp>
        <p:nvSpPr>
          <p:cNvPr id="171" name="Google Shape;171;p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72" name="Google Shape;172;p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73" name="Google Shape;173;p3"/>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Ian Scott</a:t>
            </a:r>
            <a:endParaRPr/>
          </a:p>
        </p:txBody>
      </p:sp>
    </p:spTree>
    <p:extLst>
      <p:ext uri="{BB962C8B-B14F-4D97-AF65-F5344CB8AC3E}">
        <p14:creationId xmlns:p14="http://schemas.microsoft.com/office/powerpoint/2010/main" val="225065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Tianyang Gao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dirty="0"/>
              <a:t>© 2020 </a:t>
            </a:r>
            <a:r>
              <a:rPr lang="en-US" altLang="zh-CN" dirty="0"/>
              <a:t>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
        <p:nvSpPr>
          <p:cNvPr id="9" name="文本框 8">
            <a:extLst>
              <a:ext uri="{FF2B5EF4-FFF2-40B4-BE49-F238E27FC236}">
                <a16:creationId xmlns:a16="http://schemas.microsoft.com/office/drawing/2014/main" id="{A5BC746C-4D10-4DA6-823D-C7D43D962D77}"/>
              </a:ext>
            </a:extLst>
          </p:cNvPr>
          <p:cNvSpPr txBox="1"/>
          <p:nvPr/>
        </p:nvSpPr>
        <p:spPr>
          <a:xfrm>
            <a:off x="2781300" y="1838630"/>
            <a:ext cx="4306512" cy="590931"/>
          </a:xfrm>
          <a:prstGeom prst="rect">
            <a:avLst/>
          </a:prstGeom>
          <a:noFill/>
        </p:spPr>
        <p:txBody>
          <a:bodyPr wrap="square" rtlCol="0">
            <a:spAutoFit/>
          </a:bodyPr>
          <a:lstStyle/>
          <a:p>
            <a:pPr>
              <a:lnSpc>
                <a:spcPct val="90000"/>
              </a:lnSpc>
            </a:pPr>
            <a:r>
              <a:rPr lang="en-US" altLang="zh-CN" sz="3600" dirty="0"/>
              <a:t>WeChat Economy</a:t>
            </a:r>
            <a:endParaRPr lang="zh-CN" altLang="en-US" sz="3600" dirty="0"/>
          </a:p>
        </p:txBody>
      </p:sp>
    </p:spTree>
    <p:extLst>
      <p:ext uri="{BB962C8B-B14F-4D97-AF65-F5344CB8AC3E}">
        <p14:creationId xmlns:p14="http://schemas.microsoft.com/office/powerpoint/2010/main" val="61996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4397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799" y="1352550"/>
            <a:ext cx="4499975" cy="3651325"/>
          </a:xfrm>
        </p:spPr>
        <p:txBody>
          <a:bodyPr/>
          <a:lstStyle/>
          <a:p>
            <a:pPr lvl="1"/>
            <a:r>
              <a:rPr lang="en-US" sz="2000" dirty="0"/>
              <a:t>It helped the growth of China’s economy dramatically</a:t>
            </a:r>
          </a:p>
          <a:p>
            <a:pPr lvl="1"/>
            <a:endParaRPr lang="en-US" dirty="0"/>
          </a:p>
          <a:p>
            <a:pPr lvl="1"/>
            <a:endParaRPr lang="en-US" dirty="0"/>
          </a:p>
          <a:p>
            <a:pPr marL="205768" lvl="1" indent="0">
              <a:buNone/>
            </a:pPr>
            <a:r>
              <a:rPr lang="en-US" altLang="zh-CN" sz="1800" dirty="0"/>
              <a:t>But…</a:t>
            </a:r>
          </a:p>
          <a:p>
            <a:pPr lvl="1"/>
            <a:endParaRPr lang="en-US" dirty="0"/>
          </a:p>
          <a:p>
            <a:pPr lvl="1"/>
            <a:r>
              <a:rPr lang="en-US" sz="2000" dirty="0"/>
              <a:t>It caused the increase of illegal activities</a:t>
            </a:r>
          </a:p>
          <a:p>
            <a:pPr lvl="1"/>
            <a:endParaRPr lang="en-US" dirty="0"/>
          </a:p>
          <a:p>
            <a:pPr marL="205768" lvl="1" indent="0">
              <a:buNone/>
            </a:pPr>
            <a:endParaRPr lang="en-US" dirty="0"/>
          </a:p>
          <a:p>
            <a:pPr marL="205768" lvl="1" indent="0">
              <a:buNone/>
            </a:pPr>
            <a:endParaRPr lang="en-US" dirty="0"/>
          </a:p>
          <a:p>
            <a:pPr marL="205768" lvl="1" indent="0">
              <a:buNone/>
            </a:pPr>
            <a:endParaRPr lang="en-US" dirty="0"/>
          </a:p>
          <a:p>
            <a:pPr marL="205768" lvl="1" indent="0">
              <a:buNone/>
            </a:pP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8" name="TextBox 7"/>
          <p:cNvSpPr txBox="1"/>
          <p:nvPr/>
        </p:nvSpPr>
        <p:spPr>
          <a:xfrm>
            <a:off x="0" y="4692811"/>
            <a:ext cx="9144000" cy="276999"/>
          </a:xfrm>
          <a:prstGeom prst="rect">
            <a:avLst/>
          </a:prstGeom>
          <a:noFill/>
        </p:spPr>
        <p:txBody>
          <a:bodyPr wrap="square" rtlCol="0">
            <a:spAutoFit/>
          </a:bodyPr>
          <a:lstStyle/>
          <a:p>
            <a:pPr algn="r"/>
            <a:r>
              <a:rPr lang="en-US" sz="1200" dirty="0">
                <a:solidFill>
                  <a:schemeClr val="tx1"/>
                </a:solidFill>
              </a:rPr>
              <a:t>[1]</a:t>
            </a:r>
          </a:p>
        </p:txBody>
      </p:sp>
      <p:sp>
        <p:nvSpPr>
          <p:cNvPr id="10" name="TextBox 5">
            <a:extLst>
              <a:ext uri="{FF2B5EF4-FFF2-40B4-BE49-F238E27FC236}">
                <a16:creationId xmlns:a16="http://schemas.microsoft.com/office/drawing/2014/main" id="{2D0DEBDC-7A6B-4E08-AB87-AEE6C8F35CB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Tianyang Gao</a:t>
            </a:r>
          </a:p>
        </p:txBody>
      </p:sp>
      <p:sp>
        <p:nvSpPr>
          <p:cNvPr id="12" name="文本框 11">
            <a:extLst>
              <a:ext uri="{FF2B5EF4-FFF2-40B4-BE49-F238E27FC236}">
                <a16:creationId xmlns:a16="http://schemas.microsoft.com/office/drawing/2014/main" id="{2DB866C9-6CD7-45CA-BF80-08B2E59BD08D}"/>
              </a:ext>
            </a:extLst>
          </p:cNvPr>
          <p:cNvSpPr txBox="1"/>
          <p:nvPr/>
        </p:nvSpPr>
        <p:spPr>
          <a:xfrm>
            <a:off x="117204" y="700012"/>
            <a:ext cx="8155906" cy="480131"/>
          </a:xfrm>
          <a:prstGeom prst="rect">
            <a:avLst/>
          </a:prstGeom>
          <a:noFill/>
        </p:spPr>
        <p:txBody>
          <a:bodyPr wrap="square" rtlCol="0">
            <a:spAutoFit/>
          </a:bodyPr>
          <a:lstStyle/>
          <a:p>
            <a:pPr>
              <a:lnSpc>
                <a:spcPct val="90000"/>
              </a:lnSpc>
            </a:pPr>
            <a:r>
              <a:rPr lang="en-US" altLang="zh-CN" sz="2800" dirty="0"/>
              <a:t>WeChat Economy’s thriving is a double-edged sword</a:t>
            </a:r>
            <a:endParaRPr lang="zh-CN" altLang="en-US" sz="2800" dirty="0"/>
          </a:p>
        </p:txBody>
      </p:sp>
      <p:pic>
        <p:nvPicPr>
          <p:cNvPr id="1026" name="Picture 2">
            <a:extLst>
              <a:ext uri="{FF2B5EF4-FFF2-40B4-BE49-F238E27FC236}">
                <a16:creationId xmlns:a16="http://schemas.microsoft.com/office/drawing/2014/main" id="{26F5B038-4B8F-46CC-9D56-73338B154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099" y="1505062"/>
            <a:ext cx="3754901" cy="2616001"/>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45DC0586-6DF1-4B0C-8432-1E744F1F1525}"/>
              </a:ext>
            </a:extLst>
          </p:cNvPr>
          <p:cNvSpPr>
            <a:spLocks noGrp="1"/>
          </p:cNvSpPr>
          <p:nvPr>
            <p:ph type="ftr" sz="quarter" idx="11"/>
          </p:nvPr>
        </p:nvSpPr>
        <p:spPr>
          <a:xfrm>
            <a:off x="0" y="4997196"/>
            <a:ext cx="5562600" cy="146304"/>
          </a:xfrm>
        </p:spPr>
        <p:txBody>
          <a:bodyPr/>
          <a:lstStyle/>
          <a:p>
            <a:r>
              <a:rPr lang="sk-SK" dirty="0"/>
              <a:t>© 2020 </a:t>
            </a:r>
            <a:r>
              <a:rPr lang="en-US" altLang="zh-CN" dirty="0"/>
              <a:t>Keith A. Pray</a:t>
            </a:r>
            <a:endParaRPr lang="en-US" dirty="0"/>
          </a:p>
        </p:txBody>
      </p:sp>
    </p:spTree>
    <p:extLst>
      <p:ext uri="{BB962C8B-B14F-4D97-AF65-F5344CB8AC3E}">
        <p14:creationId xmlns:p14="http://schemas.microsoft.com/office/powerpoint/2010/main" val="254016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1C23C5-6523-46F6-83A7-F65E58A65A56}"/>
              </a:ext>
            </a:extLst>
          </p:cNvPr>
          <p:cNvSpPr>
            <a:spLocks noGrp="1"/>
          </p:cNvSpPr>
          <p:nvPr>
            <p:ph type="title"/>
          </p:nvPr>
        </p:nvSpPr>
        <p:spPr/>
        <p:txBody>
          <a:bodyPr/>
          <a:lstStyle/>
          <a:p>
            <a:r>
              <a:rPr lang="en-US" altLang="zh-CN" dirty="0"/>
              <a:t>WeChat Business</a:t>
            </a:r>
            <a:br>
              <a:rPr lang="en-US" altLang="zh-CN" dirty="0"/>
            </a:br>
            <a:endParaRPr lang="zh-CN" altLang="en-US" dirty="0"/>
          </a:p>
        </p:txBody>
      </p:sp>
      <p:sp>
        <p:nvSpPr>
          <p:cNvPr id="3" name="内容占位符 2">
            <a:extLst>
              <a:ext uri="{FF2B5EF4-FFF2-40B4-BE49-F238E27FC236}">
                <a16:creationId xmlns:a16="http://schemas.microsoft.com/office/drawing/2014/main" id="{91D51956-6182-4FC0-93ED-0137A48209C6}"/>
              </a:ext>
            </a:extLst>
          </p:cNvPr>
          <p:cNvSpPr>
            <a:spLocks noGrp="1"/>
          </p:cNvSpPr>
          <p:nvPr>
            <p:ph sz="half" idx="1"/>
          </p:nvPr>
        </p:nvSpPr>
        <p:spPr>
          <a:xfrm>
            <a:off x="986423" y="1276350"/>
            <a:ext cx="4299559" cy="3352800"/>
          </a:xfrm>
        </p:spPr>
        <p:txBody>
          <a:bodyPr>
            <a:normAutofit fontScale="85000" lnSpcReduction="10000"/>
          </a:bodyPr>
          <a:lstStyle/>
          <a:p>
            <a:pPr lvl="1">
              <a:lnSpc>
                <a:spcPct val="160000"/>
              </a:lnSpc>
            </a:pPr>
            <a:r>
              <a:rPr lang="en-US" altLang="zh-CN" sz="2000" dirty="0"/>
              <a:t>Increased 30.6 % of China GDP in 2016</a:t>
            </a:r>
          </a:p>
          <a:p>
            <a:pPr lvl="1">
              <a:lnSpc>
                <a:spcPct val="160000"/>
              </a:lnSpc>
            </a:pPr>
            <a:r>
              <a:rPr lang="en-US" altLang="zh-CN" sz="2000" dirty="0"/>
              <a:t>72 million businesses registered to WeChat Pay in 2017</a:t>
            </a:r>
          </a:p>
          <a:p>
            <a:pPr lvl="1">
              <a:lnSpc>
                <a:spcPct val="160000"/>
              </a:lnSpc>
            </a:pPr>
            <a:r>
              <a:rPr lang="en-US" altLang="zh-CN" sz="2000" dirty="0"/>
              <a:t>WeChat drove $50 billion into the Chinese Economy in 2017</a:t>
            </a:r>
          </a:p>
          <a:p>
            <a:pPr lvl="1">
              <a:lnSpc>
                <a:spcPct val="160000"/>
              </a:lnSpc>
            </a:pPr>
            <a:r>
              <a:rPr lang="en-US" altLang="zh-CN" sz="2000" dirty="0"/>
              <a:t>1 billion(around 0.15 billion dollars) transaction in 2018</a:t>
            </a:r>
          </a:p>
          <a:p>
            <a:pPr lvl="1">
              <a:lnSpc>
                <a:spcPct val="160000"/>
              </a:lnSpc>
            </a:pPr>
            <a:endParaRPr lang="zh-CN" altLang="en-US" sz="2000" dirty="0"/>
          </a:p>
        </p:txBody>
      </p:sp>
      <p:sp>
        <p:nvSpPr>
          <p:cNvPr id="6" name="灯片编号占位符 5">
            <a:extLst>
              <a:ext uri="{FF2B5EF4-FFF2-40B4-BE49-F238E27FC236}">
                <a16:creationId xmlns:a16="http://schemas.microsoft.com/office/drawing/2014/main" id="{8065832F-181C-41F7-B529-FD7E33B6A839}"/>
              </a:ext>
            </a:extLst>
          </p:cNvPr>
          <p:cNvSpPr>
            <a:spLocks noGrp="1"/>
          </p:cNvSpPr>
          <p:nvPr>
            <p:ph type="sldNum" sz="quarter" idx="12"/>
          </p:nvPr>
        </p:nvSpPr>
        <p:spPr/>
        <p:txBody>
          <a:bodyPr/>
          <a:lstStyle/>
          <a:p>
            <a:fld id="{A2A17EAB-8B51-5C40-8776-6683E51FA7A0}" type="slidenum">
              <a:rPr lang="en-US" smtClean="0"/>
              <a:t>21</a:t>
            </a:fld>
            <a:endParaRPr lang="en-US"/>
          </a:p>
        </p:txBody>
      </p:sp>
      <p:sp>
        <p:nvSpPr>
          <p:cNvPr id="8" name="TextBox 5">
            <a:extLst>
              <a:ext uri="{FF2B5EF4-FFF2-40B4-BE49-F238E27FC236}">
                <a16:creationId xmlns:a16="http://schemas.microsoft.com/office/drawing/2014/main" id="{C8CF5DA2-A82E-48C1-86E2-3645E494B246}"/>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Tianyang Gao</a:t>
            </a:r>
          </a:p>
        </p:txBody>
      </p:sp>
      <p:pic>
        <p:nvPicPr>
          <p:cNvPr id="9" name="图片 8">
            <a:extLst>
              <a:ext uri="{FF2B5EF4-FFF2-40B4-BE49-F238E27FC236}">
                <a16:creationId xmlns:a16="http://schemas.microsoft.com/office/drawing/2014/main" id="{E19ADC29-B44F-44B9-B928-63375842FA4B}"/>
              </a:ext>
            </a:extLst>
          </p:cNvPr>
          <p:cNvPicPr>
            <a:picLocks noChangeAspect="1"/>
          </p:cNvPicPr>
          <p:nvPr/>
        </p:nvPicPr>
        <p:blipFill>
          <a:blip r:embed="rId3"/>
          <a:stretch>
            <a:fillRect/>
          </a:stretch>
        </p:blipFill>
        <p:spPr>
          <a:xfrm>
            <a:off x="5181919" y="1017620"/>
            <a:ext cx="3954045" cy="3611530"/>
          </a:xfrm>
          <a:prstGeom prst="rect">
            <a:avLst/>
          </a:prstGeom>
        </p:spPr>
      </p:pic>
      <p:sp>
        <p:nvSpPr>
          <p:cNvPr id="11" name="TextBox 7">
            <a:extLst>
              <a:ext uri="{FF2B5EF4-FFF2-40B4-BE49-F238E27FC236}">
                <a16:creationId xmlns:a16="http://schemas.microsoft.com/office/drawing/2014/main" id="{24BD7207-9F05-4D5E-86C4-DBFAD6E07A54}"/>
              </a:ext>
            </a:extLst>
          </p:cNvPr>
          <p:cNvSpPr txBox="1"/>
          <p:nvPr/>
        </p:nvSpPr>
        <p:spPr>
          <a:xfrm>
            <a:off x="0" y="4692811"/>
            <a:ext cx="9144000" cy="276999"/>
          </a:xfrm>
          <a:prstGeom prst="rect">
            <a:avLst/>
          </a:prstGeom>
          <a:noFill/>
        </p:spPr>
        <p:txBody>
          <a:bodyPr wrap="square" rtlCol="0">
            <a:spAutoFit/>
          </a:bodyPr>
          <a:lstStyle/>
          <a:p>
            <a:pPr algn="r"/>
            <a:r>
              <a:rPr lang="en-US" sz="1200" dirty="0">
                <a:solidFill>
                  <a:schemeClr val="tx1"/>
                </a:solidFill>
              </a:rPr>
              <a:t>[2][9][11][12]</a:t>
            </a:r>
          </a:p>
        </p:txBody>
      </p:sp>
      <p:sp>
        <p:nvSpPr>
          <p:cNvPr id="10" name="Footer Placeholder 3">
            <a:extLst>
              <a:ext uri="{FF2B5EF4-FFF2-40B4-BE49-F238E27FC236}">
                <a16:creationId xmlns:a16="http://schemas.microsoft.com/office/drawing/2014/main" id="{6639FAE3-4792-4F6D-A8BA-0CA3D5602D74}"/>
              </a:ext>
            </a:extLst>
          </p:cNvPr>
          <p:cNvSpPr>
            <a:spLocks noGrp="1"/>
          </p:cNvSpPr>
          <p:nvPr>
            <p:ph type="ftr" sz="quarter" idx="11"/>
          </p:nvPr>
        </p:nvSpPr>
        <p:spPr>
          <a:xfrm>
            <a:off x="0" y="4997196"/>
            <a:ext cx="5562600" cy="146304"/>
          </a:xfrm>
        </p:spPr>
        <p:txBody>
          <a:bodyPr/>
          <a:lstStyle/>
          <a:p>
            <a:r>
              <a:rPr lang="sk-SK" dirty="0"/>
              <a:t>© 2020 </a:t>
            </a:r>
            <a:r>
              <a:rPr lang="en-US" altLang="zh-CN" dirty="0"/>
              <a:t>Keith A. Pray</a:t>
            </a:r>
            <a:endParaRPr lang="en-US" dirty="0"/>
          </a:p>
        </p:txBody>
      </p:sp>
    </p:spTree>
    <p:extLst>
      <p:ext uri="{BB962C8B-B14F-4D97-AF65-F5344CB8AC3E}">
        <p14:creationId xmlns:p14="http://schemas.microsoft.com/office/powerpoint/2010/main" val="1831479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1EAA74-1204-48E4-BB30-0073EDF39599}"/>
              </a:ext>
            </a:extLst>
          </p:cNvPr>
          <p:cNvSpPr>
            <a:spLocks noGrp="1"/>
          </p:cNvSpPr>
          <p:nvPr>
            <p:ph type="title"/>
          </p:nvPr>
        </p:nvSpPr>
        <p:spPr>
          <a:xfrm>
            <a:off x="685800" y="549972"/>
            <a:ext cx="7772400" cy="914400"/>
          </a:xfrm>
        </p:spPr>
        <p:txBody>
          <a:bodyPr/>
          <a:lstStyle/>
          <a:p>
            <a:r>
              <a:rPr lang="en-US" altLang="zh-CN" dirty="0"/>
              <a:t>Illegal Industries</a:t>
            </a:r>
            <a:br>
              <a:rPr lang="en-US" altLang="zh-CN" dirty="0"/>
            </a:br>
            <a:endParaRPr lang="zh-CN" altLang="en-US" dirty="0"/>
          </a:p>
        </p:txBody>
      </p:sp>
      <p:sp>
        <p:nvSpPr>
          <p:cNvPr id="3" name="内容占位符 2">
            <a:extLst>
              <a:ext uri="{FF2B5EF4-FFF2-40B4-BE49-F238E27FC236}">
                <a16:creationId xmlns:a16="http://schemas.microsoft.com/office/drawing/2014/main" id="{DCD53283-5637-400A-9287-4300B9552445}"/>
              </a:ext>
            </a:extLst>
          </p:cNvPr>
          <p:cNvSpPr>
            <a:spLocks noGrp="1"/>
          </p:cNvSpPr>
          <p:nvPr>
            <p:ph sz="half" idx="1"/>
          </p:nvPr>
        </p:nvSpPr>
        <p:spPr/>
        <p:txBody>
          <a:bodyPr/>
          <a:lstStyle/>
          <a:p>
            <a:pPr lvl="1">
              <a:lnSpc>
                <a:spcPct val="150000"/>
              </a:lnSpc>
            </a:pPr>
            <a:r>
              <a:rPr lang="en-US" altLang="zh-CN" sz="1700" dirty="0"/>
              <a:t>400 billion USD fake products every year which is 86% of the global counterfeit industry</a:t>
            </a:r>
          </a:p>
          <a:p>
            <a:pPr lvl="1">
              <a:lnSpc>
                <a:spcPct val="150000"/>
              </a:lnSpc>
            </a:pPr>
            <a:r>
              <a:rPr lang="en-US" altLang="zh-CN" sz="1700" dirty="0"/>
              <a:t>A 260 % increase of prostitution year on year(2014-2018)</a:t>
            </a:r>
          </a:p>
          <a:p>
            <a:pPr lvl="1">
              <a:lnSpc>
                <a:spcPct val="150000"/>
              </a:lnSpc>
            </a:pPr>
            <a:r>
              <a:rPr lang="en-US" altLang="zh-CN" sz="1700" dirty="0"/>
              <a:t>50.8% growth rate on online scams every year from 2017 to 2019</a:t>
            </a:r>
            <a:endParaRPr lang="zh-CN" altLang="en-US" dirty="0"/>
          </a:p>
        </p:txBody>
      </p:sp>
      <p:sp>
        <p:nvSpPr>
          <p:cNvPr id="6" name="灯片编号占位符 5">
            <a:extLst>
              <a:ext uri="{FF2B5EF4-FFF2-40B4-BE49-F238E27FC236}">
                <a16:creationId xmlns:a16="http://schemas.microsoft.com/office/drawing/2014/main" id="{3F0B1A1B-6401-4B3F-A23A-629FF91BE30C}"/>
              </a:ext>
            </a:extLst>
          </p:cNvPr>
          <p:cNvSpPr>
            <a:spLocks noGrp="1"/>
          </p:cNvSpPr>
          <p:nvPr>
            <p:ph type="sldNum" sz="quarter" idx="12"/>
          </p:nvPr>
        </p:nvSpPr>
        <p:spPr/>
        <p:txBody>
          <a:bodyPr/>
          <a:lstStyle/>
          <a:p>
            <a:fld id="{A2A17EAB-8B51-5C40-8776-6683E51FA7A0}" type="slidenum">
              <a:rPr lang="en-US" smtClean="0"/>
              <a:t>22</a:t>
            </a:fld>
            <a:endParaRPr lang="en-US"/>
          </a:p>
        </p:txBody>
      </p:sp>
      <p:sp>
        <p:nvSpPr>
          <p:cNvPr id="8" name="TextBox 5">
            <a:extLst>
              <a:ext uri="{FF2B5EF4-FFF2-40B4-BE49-F238E27FC236}">
                <a16:creationId xmlns:a16="http://schemas.microsoft.com/office/drawing/2014/main" id="{4FA8A93E-104A-43E3-988C-3CC4CCDBFC0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Tianyang Gao</a:t>
            </a:r>
          </a:p>
        </p:txBody>
      </p:sp>
      <p:pic>
        <p:nvPicPr>
          <p:cNvPr id="3074" name="Picture 2" descr="Wannabe WeChat Merchants: What You Need to Know | Jing Daily">
            <a:extLst>
              <a:ext uri="{FF2B5EF4-FFF2-40B4-BE49-F238E27FC236}">
                <a16:creationId xmlns:a16="http://schemas.microsoft.com/office/drawing/2014/main" id="{C5392B2C-7FCF-443A-8796-E2C6C9FDF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289" y="1133475"/>
            <a:ext cx="4315711" cy="28765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7">
            <a:extLst>
              <a:ext uri="{FF2B5EF4-FFF2-40B4-BE49-F238E27FC236}">
                <a16:creationId xmlns:a16="http://schemas.microsoft.com/office/drawing/2014/main" id="{C0877CE1-E9E7-4ED4-9C95-A5E9BB680434}"/>
              </a:ext>
            </a:extLst>
          </p:cNvPr>
          <p:cNvSpPr txBox="1"/>
          <p:nvPr/>
        </p:nvSpPr>
        <p:spPr>
          <a:xfrm>
            <a:off x="0" y="4692811"/>
            <a:ext cx="9144000" cy="276999"/>
          </a:xfrm>
          <a:prstGeom prst="rect">
            <a:avLst/>
          </a:prstGeom>
          <a:noFill/>
        </p:spPr>
        <p:txBody>
          <a:bodyPr wrap="square" rtlCol="0">
            <a:spAutoFit/>
          </a:bodyPr>
          <a:lstStyle/>
          <a:p>
            <a:pPr algn="r"/>
            <a:r>
              <a:rPr lang="en-US" sz="1200" dirty="0">
                <a:solidFill>
                  <a:schemeClr val="tx1"/>
                </a:solidFill>
              </a:rPr>
              <a:t>[11][12][14]</a:t>
            </a:r>
          </a:p>
        </p:txBody>
      </p:sp>
      <p:sp>
        <p:nvSpPr>
          <p:cNvPr id="10" name="Footer Placeholder 3">
            <a:extLst>
              <a:ext uri="{FF2B5EF4-FFF2-40B4-BE49-F238E27FC236}">
                <a16:creationId xmlns:a16="http://schemas.microsoft.com/office/drawing/2014/main" id="{A1DE1EDD-2AD2-4719-9566-4E82124B5E65}"/>
              </a:ext>
            </a:extLst>
          </p:cNvPr>
          <p:cNvSpPr>
            <a:spLocks noGrp="1"/>
          </p:cNvSpPr>
          <p:nvPr>
            <p:ph type="ftr" sz="quarter" idx="11"/>
          </p:nvPr>
        </p:nvSpPr>
        <p:spPr>
          <a:xfrm>
            <a:off x="0" y="4997196"/>
            <a:ext cx="5562600" cy="146304"/>
          </a:xfrm>
        </p:spPr>
        <p:txBody>
          <a:bodyPr/>
          <a:lstStyle/>
          <a:p>
            <a:r>
              <a:rPr lang="sk-SK" dirty="0"/>
              <a:t>© 2020 </a:t>
            </a:r>
            <a:r>
              <a:rPr lang="en-US" altLang="zh-CN" dirty="0"/>
              <a:t>Keith A. Pray</a:t>
            </a:r>
            <a:endParaRPr lang="en-US" dirty="0"/>
          </a:p>
        </p:txBody>
      </p:sp>
    </p:spTree>
    <p:extLst>
      <p:ext uri="{BB962C8B-B14F-4D97-AF65-F5344CB8AC3E}">
        <p14:creationId xmlns:p14="http://schemas.microsoft.com/office/powerpoint/2010/main" val="51754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9559A-C6BD-4F14-A8FA-6D079DAEF558}"/>
              </a:ext>
            </a:extLst>
          </p:cNvPr>
          <p:cNvSpPr>
            <a:spLocks noGrp="1"/>
          </p:cNvSpPr>
          <p:nvPr>
            <p:ph type="title"/>
          </p:nvPr>
        </p:nvSpPr>
        <p:spPr/>
        <p:txBody>
          <a:bodyPr/>
          <a:lstStyle/>
          <a:p>
            <a:r>
              <a:rPr lang="en-US" altLang="zh-CN" dirty="0"/>
              <a:t>Personal experience </a:t>
            </a:r>
            <a:endParaRPr lang="zh-CN" altLang="en-US" dirty="0"/>
          </a:p>
        </p:txBody>
      </p:sp>
      <p:sp>
        <p:nvSpPr>
          <p:cNvPr id="6" name="灯片编号占位符 5">
            <a:extLst>
              <a:ext uri="{FF2B5EF4-FFF2-40B4-BE49-F238E27FC236}">
                <a16:creationId xmlns:a16="http://schemas.microsoft.com/office/drawing/2014/main" id="{6ABD2E6A-5403-43BC-8819-DABD5165CE71}"/>
              </a:ext>
            </a:extLst>
          </p:cNvPr>
          <p:cNvSpPr>
            <a:spLocks noGrp="1"/>
          </p:cNvSpPr>
          <p:nvPr>
            <p:ph type="sldNum" sz="quarter" idx="12"/>
          </p:nvPr>
        </p:nvSpPr>
        <p:spPr/>
        <p:txBody>
          <a:bodyPr/>
          <a:lstStyle/>
          <a:p>
            <a:fld id="{A2A17EAB-8B51-5C40-8776-6683E51FA7A0}" type="slidenum">
              <a:rPr lang="en-US" smtClean="0"/>
              <a:t>23</a:t>
            </a:fld>
            <a:endParaRPr lang="en-US"/>
          </a:p>
        </p:txBody>
      </p:sp>
      <p:pic>
        <p:nvPicPr>
          <p:cNvPr id="8" name="图片 7" descr="图片包含 游戏机, 文字&#10;&#10;描述已自动生成">
            <a:extLst>
              <a:ext uri="{FF2B5EF4-FFF2-40B4-BE49-F238E27FC236}">
                <a16:creationId xmlns:a16="http://schemas.microsoft.com/office/drawing/2014/main" id="{FFF6F6DE-7009-4F60-A83B-4D2725C5ED63}"/>
              </a:ext>
            </a:extLst>
          </p:cNvPr>
          <p:cNvPicPr>
            <a:picLocks noChangeAspect="1"/>
          </p:cNvPicPr>
          <p:nvPr/>
        </p:nvPicPr>
        <p:blipFill>
          <a:blip r:embed="rId3"/>
          <a:stretch>
            <a:fillRect/>
          </a:stretch>
        </p:blipFill>
        <p:spPr>
          <a:xfrm>
            <a:off x="1111685" y="1509887"/>
            <a:ext cx="3912616" cy="2934462"/>
          </a:xfrm>
          <a:prstGeom prst="rect">
            <a:avLst/>
          </a:prstGeom>
        </p:spPr>
      </p:pic>
      <p:pic>
        <p:nvPicPr>
          <p:cNvPr id="14" name="图片 13" descr="图形用户界面, 应用程序&#10;&#10;描述已自动生成">
            <a:extLst>
              <a:ext uri="{FF2B5EF4-FFF2-40B4-BE49-F238E27FC236}">
                <a16:creationId xmlns:a16="http://schemas.microsoft.com/office/drawing/2014/main" id="{556F1A3B-F57C-42FE-9682-A7D98B67934D}"/>
              </a:ext>
            </a:extLst>
          </p:cNvPr>
          <p:cNvPicPr>
            <a:picLocks noChangeAspect="1"/>
          </p:cNvPicPr>
          <p:nvPr/>
        </p:nvPicPr>
        <p:blipFill>
          <a:blip r:embed="rId4"/>
          <a:stretch>
            <a:fillRect/>
          </a:stretch>
        </p:blipFill>
        <p:spPr>
          <a:xfrm>
            <a:off x="6012493" y="1510649"/>
            <a:ext cx="1828800" cy="2933700"/>
          </a:xfrm>
          <a:prstGeom prst="rect">
            <a:avLst/>
          </a:prstGeom>
        </p:spPr>
      </p:pic>
      <p:sp>
        <p:nvSpPr>
          <p:cNvPr id="15" name="TextBox 7">
            <a:extLst>
              <a:ext uri="{FF2B5EF4-FFF2-40B4-BE49-F238E27FC236}">
                <a16:creationId xmlns:a16="http://schemas.microsoft.com/office/drawing/2014/main" id="{E39BB9F2-DB51-4500-80AC-1C4948D1E335}"/>
              </a:ext>
            </a:extLst>
          </p:cNvPr>
          <p:cNvSpPr txBox="1"/>
          <p:nvPr/>
        </p:nvSpPr>
        <p:spPr>
          <a:xfrm>
            <a:off x="0" y="4692811"/>
            <a:ext cx="9144000" cy="276999"/>
          </a:xfrm>
          <a:prstGeom prst="rect">
            <a:avLst/>
          </a:prstGeom>
          <a:noFill/>
        </p:spPr>
        <p:txBody>
          <a:bodyPr wrap="square" rtlCol="0">
            <a:spAutoFit/>
          </a:bodyPr>
          <a:lstStyle/>
          <a:p>
            <a:pPr algn="r"/>
            <a:r>
              <a:rPr lang="en-US" sz="1200" dirty="0">
                <a:solidFill>
                  <a:schemeClr val="tx1"/>
                </a:solidFill>
              </a:rPr>
              <a:t>[6]</a:t>
            </a:r>
          </a:p>
        </p:txBody>
      </p:sp>
      <p:sp>
        <p:nvSpPr>
          <p:cNvPr id="17" name="TextBox 5">
            <a:extLst>
              <a:ext uri="{FF2B5EF4-FFF2-40B4-BE49-F238E27FC236}">
                <a16:creationId xmlns:a16="http://schemas.microsoft.com/office/drawing/2014/main" id="{EF093AA2-8D65-4573-9E8B-06582ECA730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Tianyang Gao</a:t>
            </a:r>
          </a:p>
        </p:txBody>
      </p:sp>
      <p:sp>
        <p:nvSpPr>
          <p:cNvPr id="9" name="Footer Placeholder 3">
            <a:extLst>
              <a:ext uri="{FF2B5EF4-FFF2-40B4-BE49-F238E27FC236}">
                <a16:creationId xmlns:a16="http://schemas.microsoft.com/office/drawing/2014/main" id="{6490DD3F-CE11-4082-88B7-5B6E3EB305B1}"/>
              </a:ext>
            </a:extLst>
          </p:cNvPr>
          <p:cNvSpPr>
            <a:spLocks noGrp="1"/>
          </p:cNvSpPr>
          <p:nvPr>
            <p:ph type="ftr" sz="quarter" idx="11"/>
          </p:nvPr>
        </p:nvSpPr>
        <p:spPr>
          <a:xfrm>
            <a:off x="0" y="4997196"/>
            <a:ext cx="5562600" cy="146304"/>
          </a:xfrm>
        </p:spPr>
        <p:txBody>
          <a:bodyPr/>
          <a:lstStyle/>
          <a:p>
            <a:r>
              <a:rPr lang="sk-SK" dirty="0"/>
              <a:t>© 2020 </a:t>
            </a:r>
            <a:r>
              <a:rPr lang="en-US" altLang="zh-CN" dirty="0"/>
              <a:t>Keith A. Pray</a:t>
            </a:r>
            <a:endParaRPr lang="en-US" dirty="0"/>
          </a:p>
        </p:txBody>
      </p:sp>
    </p:spTree>
    <p:extLst>
      <p:ext uri="{BB962C8B-B14F-4D97-AF65-F5344CB8AC3E}">
        <p14:creationId xmlns:p14="http://schemas.microsoft.com/office/powerpoint/2010/main" val="3309272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1BF5FF-8555-4938-9834-60CF9EFCE70A}"/>
              </a:ext>
            </a:extLst>
          </p:cNvPr>
          <p:cNvSpPr>
            <a:spLocks noGrp="1"/>
          </p:cNvSpPr>
          <p:nvPr>
            <p:ph type="title"/>
          </p:nvPr>
        </p:nvSpPr>
        <p:spPr/>
        <p:txBody>
          <a:bodyPr/>
          <a:lstStyle/>
          <a:p>
            <a:r>
              <a:rPr lang="en-US" altLang="zh-CN" dirty="0"/>
              <a:t>Solutions</a:t>
            </a:r>
            <a:endParaRPr lang="zh-CN" altLang="en-US" dirty="0"/>
          </a:p>
        </p:txBody>
      </p:sp>
      <p:sp>
        <p:nvSpPr>
          <p:cNvPr id="3" name="内容占位符 2">
            <a:extLst>
              <a:ext uri="{FF2B5EF4-FFF2-40B4-BE49-F238E27FC236}">
                <a16:creationId xmlns:a16="http://schemas.microsoft.com/office/drawing/2014/main" id="{E2D3AC02-121E-44C6-AEBA-2B0560392AA5}"/>
              </a:ext>
            </a:extLst>
          </p:cNvPr>
          <p:cNvSpPr>
            <a:spLocks noGrp="1"/>
          </p:cNvSpPr>
          <p:nvPr>
            <p:ph sz="half" idx="1"/>
          </p:nvPr>
        </p:nvSpPr>
        <p:spPr>
          <a:xfrm>
            <a:off x="685800" y="1114816"/>
            <a:ext cx="4876800" cy="3590535"/>
          </a:xfrm>
        </p:spPr>
        <p:txBody>
          <a:bodyPr>
            <a:normAutofit lnSpcReduction="10000"/>
          </a:bodyPr>
          <a:lstStyle/>
          <a:p>
            <a:pPr marL="205768" lvl="1" indent="0" fontAlgn="base">
              <a:lnSpc>
                <a:spcPct val="170000"/>
              </a:lnSpc>
              <a:spcBef>
                <a:spcPts val="0"/>
              </a:spcBef>
              <a:buNone/>
            </a:pPr>
            <a:r>
              <a:rPr lang="en-US" altLang="zh-CN" sz="1700" dirty="0"/>
              <a:t>Law</a:t>
            </a:r>
          </a:p>
          <a:p>
            <a:pPr lvl="1" fontAlgn="base">
              <a:lnSpc>
                <a:spcPct val="170000"/>
              </a:lnSpc>
              <a:spcBef>
                <a:spcPts val="0"/>
              </a:spcBef>
            </a:pPr>
            <a:r>
              <a:rPr lang="en-US" altLang="zh-CN" sz="1700" dirty="0"/>
              <a:t>New China’s e-commerce law, which took effect on January 1</a:t>
            </a:r>
            <a:r>
              <a:rPr lang="en-US" altLang="zh-CN" sz="1700" baseline="30000" dirty="0"/>
              <a:t>st</a:t>
            </a:r>
            <a:r>
              <a:rPr lang="en-US" altLang="zh-CN" sz="1700" dirty="0"/>
              <a:t> 2019</a:t>
            </a:r>
          </a:p>
          <a:p>
            <a:pPr marL="205768" lvl="1" indent="0" fontAlgn="base">
              <a:lnSpc>
                <a:spcPct val="170000"/>
              </a:lnSpc>
              <a:spcBef>
                <a:spcPts val="0"/>
              </a:spcBef>
              <a:buNone/>
            </a:pPr>
            <a:r>
              <a:rPr lang="en-US" altLang="zh-CN" sz="1700" dirty="0"/>
              <a:t>Ban accounts</a:t>
            </a:r>
          </a:p>
          <a:p>
            <a:pPr lvl="1" fontAlgn="base">
              <a:lnSpc>
                <a:spcPct val="170000"/>
              </a:lnSpc>
              <a:spcBef>
                <a:spcPts val="0"/>
              </a:spcBef>
            </a:pPr>
            <a:r>
              <a:rPr lang="en-US" altLang="zh-CN" sz="1700" dirty="0"/>
              <a:t>20 million accounts were banned in 2019</a:t>
            </a:r>
          </a:p>
          <a:p>
            <a:pPr marL="205768" lvl="1" indent="0" fontAlgn="base">
              <a:lnSpc>
                <a:spcPct val="170000"/>
              </a:lnSpc>
              <a:spcBef>
                <a:spcPts val="0"/>
              </a:spcBef>
              <a:buNone/>
            </a:pPr>
            <a:r>
              <a:rPr lang="en-US" altLang="zh-CN" sz="1700" dirty="0"/>
              <a:t>Police Force</a:t>
            </a:r>
          </a:p>
          <a:p>
            <a:pPr lvl="1" fontAlgn="base">
              <a:lnSpc>
                <a:spcPct val="170000"/>
              </a:lnSpc>
              <a:spcBef>
                <a:spcPts val="0"/>
              </a:spcBef>
            </a:pPr>
            <a:r>
              <a:rPr lang="en-US" altLang="zh-CN" sz="1700" dirty="0"/>
              <a:t>Over 7000 prostitutes were arrested in 2018 in Dongguan, Guangdong Province</a:t>
            </a:r>
          </a:p>
          <a:p>
            <a:pPr lvl="1" fontAlgn="base">
              <a:lnSpc>
                <a:spcPct val="170000"/>
              </a:lnSpc>
              <a:spcBef>
                <a:spcPts val="0"/>
              </a:spcBef>
            </a:pPr>
            <a:endParaRPr lang="en-US" altLang="zh-CN" sz="1700" dirty="0"/>
          </a:p>
          <a:p>
            <a:pPr lvl="1" fontAlgn="base">
              <a:lnSpc>
                <a:spcPct val="170000"/>
              </a:lnSpc>
              <a:spcBef>
                <a:spcPts val="0"/>
              </a:spcBef>
            </a:pPr>
            <a:endParaRPr lang="en-US" altLang="zh-CN" sz="1600" dirty="0"/>
          </a:p>
          <a:p>
            <a:endParaRPr lang="zh-CN" altLang="en-US" dirty="0">
              <a:latin typeface="Cambria (正文)"/>
            </a:endParaRPr>
          </a:p>
        </p:txBody>
      </p:sp>
      <p:sp>
        <p:nvSpPr>
          <p:cNvPr id="6" name="灯片编号占位符 5">
            <a:extLst>
              <a:ext uri="{FF2B5EF4-FFF2-40B4-BE49-F238E27FC236}">
                <a16:creationId xmlns:a16="http://schemas.microsoft.com/office/drawing/2014/main" id="{CF144326-3870-4321-9140-B9F79760C387}"/>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8" name="TextBox 5">
            <a:extLst>
              <a:ext uri="{FF2B5EF4-FFF2-40B4-BE49-F238E27FC236}">
                <a16:creationId xmlns:a16="http://schemas.microsoft.com/office/drawing/2014/main" id="{105D25A6-28C0-41CE-A8AD-4BD2A3D61D4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Tianyang Gao</a:t>
            </a:r>
          </a:p>
        </p:txBody>
      </p:sp>
      <p:sp>
        <p:nvSpPr>
          <p:cNvPr id="10" name="TextBox 7">
            <a:extLst>
              <a:ext uri="{FF2B5EF4-FFF2-40B4-BE49-F238E27FC236}">
                <a16:creationId xmlns:a16="http://schemas.microsoft.com/office/drawing/2014/main" id="{D4C2A84C-A0F3-4C8E-9BE5-94C4638B8414}"/>
              </a:ext>
            </a:extLst>
          </p:cNvPr>
          <p:cNvSpPr txBox="1"/>
          <p:nvPr/>
        </p:nvSpPr>
        <p:spPr>
          <a:xfrm>
            <a:off x="0" y="4692811"/>
            <a:ext cx="9144000" cy="276999"/>
          </a:xfrm>
          <a:prstGeom prst="rect">
            <a:avLst/>
          </a:prstGeom>
          <a:noFill/>
        </p:spPr>
        <p:txBody>
          <a:bodyPr wrap="square" rtlCol="0">
            <a:spAutoFit/>
          </a:bodyPr>
          <a:lstStyle/>
          <a:p>
            <a:pPr algn="r"/>
            <a:r>
              <a:rPr lang="en-US" sz="1200" dirty="0">
                <a:solidFill>
                  <a:schemeClr val="tx1"/>
                </a:solidFill>
              </a:rPr>
              <a:t>[9][10][13][14]</a:t>
            </a:r>
          </a:p>
        </p:txBody>
      </p:sp>
      <p:sp>
        <p:nvSpPr>
          <p:cNvPr id="9" name="Footer Placeholder 3">
            <a:extLst>
              <a:ext uri="{FF2B5EF4-FFF2-40B4-BE49-F238E27FC236}">
                <a16:creationId xmlns:a16="http://schemas.microsoft.com/office/drawing/2014/main" id="{7AE4EC77-F09F-4286-B635-6EF57FF6F0CB}"/>
              </a:ext>
            </a:extLst>
          </p:cNvPr>
          <p:cNvSpPr>
            <a:spLocks noGrp="1"/>
          </p:cNvSpPr>
          <p:nvPr>
            <p:ph type="ftr" sz="quarter" idx="11"/>
          </p:nvPr>
        </p:nvSpPr>
        <p:spPr>
          <a:xfrm>
            <a:off x="0" y="4997196"/>
            <a:ext cx="5562600" cy="146304"/>
          </a:xfrm>
        </p:spPr>
        <p:txBody>
          <a:bodyPr/>
          <a:lstStyle/>
          <a:p>
            <a:r>
              <a:rPr lang="sk-SK" dirty="0"/>
              <a:t>© 2020 </a:t>
            </a:r>
            <a:r>
              <a:rPr lang="en-US" altLang="zh-CN" dirty="0"/>
              <a:t>Keith A. Pray</a:t>
            </a:r>
            <a:endParaRPr lang="en-US" dirty="0"/>
          </a:p>
        </p:txBody>
      </p:sp>
    </p:spTree>
    <p:extLst>
      <p:ext uri="{BB962C8B-B14F-4D97-AF65-F5344CB8AC3E}">
        <p14:creationId xmlns:p14="http://schemas.microsoft.com/office/powerpoint/2010/main" val="2618858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10000"/>
          </a:bodyPr>
          <a:lstStyle/>
          <a:p>
            <a:pPr rtl="0">
              <a:spcBef>
                <a:spcPts val="0"/>
              </a:spcBef>
              <a:spcAft>
                <a:spcPts val="0"/>
              </a:spcAft>
            </a:pPr>
            <a:r>
              <a:rPr lang="en-US" altLang="zh-CN" sz="1800" b="0" i="0" u="none" strike="noStrike" dirty="0">
                <a:solidFill>
                  <a:srgbClr val="D9D9D9"/>
                </a:solidFill>
                <a:effectLst/>
                <a:latin typeface="Average"/>
              </a:rPr>
              <a:t>[1]“Don't Lose Sight of the Proposed WeChat Ban.” </a:t>
            </a:r>
            <a:r>
              <a:rPr lang="en-US" altLang="zh-CN" sz="1800" b="0" i="1" u="none" strike="noStrike" dirty="0">
                <a:solidFill>
                  <a:srgbClr val="D9D9D9"/>
                </a:solidFill>
                <a:effectLst/>
                <a:latin typeface="Average"/>
              </a:rPr>
              <a:t>Marketplace</a:t>
            </a:r>
            <a:r>
              <a:rPr lang="en-US" altLang="zh-CN" sz="1800" b="0" i="0" u="none" strike="noStrike" dirty="0">
                <a:solidFill>
                  <a:srgbClr val="D9D9D9"/>
                </a:solidFill>
                <a:effectLst/>
                <a:latin typeface="Average"/>
              </a:rPr>
              <a:t>, www.marketplace.org/shows/marketplace-tech/dont-lose-sight-of-the-proposed-wechat-ban.</a:t>
            </a:r>
            <a:endParaRPr lang="en-US" altLang="zh-CN" b="0" dirty="0">
              <a:effectLst/>
            </a:endParaRPr>
          </a:p>
          <a:p>
            <a:pPr rtl="0">
              <a:spcBef>
                <a:spcPts val="0"/>
              </a:spcBef>
              <a:spcAft>
                <a:spcPts val="0"/>
              </a:spcAft>
            </a:pPr>
            <a:r>
              <a:rPr lang="en-US" altLang="zh-CN" sz="1800" b="0" i="0" u="none" strike="noStrike" dirty="0">
                <a:solidFill>
                  <a:srgbClr val="D9D9D9"/>
                </a:solidFill>
                <a:effectLst/>
                <a:latin typeface="Average"/>
              </a:rPr>
              <a:t>[2]https://chinahelp4u.com/wp-content/uploads/2020/04/Activate-WeChat-Pay.png</a:t>
            </a:r>
            <a:endParaRPr lang="en-US" altLang="zh-CN" b="0" dirty="0">
              <a:effectLst/>
            </a:endParaRPr>
          </a:p>
          <a:p>
            <a:pPr rtl="0">
              <a:spcBef>
                <a:spcPts val="0"/>
              </a:spcBef>
              <a:spcAft>
                <a:spcPts val="0"/>
              </a:spcAft>
            </a:pPr>
            <a:r>
              <a:rPr lang="en-US" altLang="zh-CN" sz="1800" b="0" i="0" u="none" strike="noStrike" dirty="0">
                <a:solidFill>
                  <a:srgbClr val="D9D9D9"/>
                </a:solidFill>
                <a:effectLst/>
                <a:latin typeface="Average"/>
              </a:rPr>
              <a:t>[3]</a:t>
            </a:r>
            <a:r>
              <a:rPr lang="en-US" altLang="zh-CN" sz="1800" b="0" i="0" u="none" strike="noStrike" dirty="0" err="1">
                <a:solidFill>
                  <a:srgbClr val="D9D9D9"/>
                </a:solidFill>
                <a:effectLst/>
                <a:latin typeface="Average"/>
              </a:rPr>
              <a:t>Thomala</a:t>
            </a:r>
            <a:r>
              <a:rPr lang="en-US" altLang="zh-CN" sz="1800" b="0" i="0" u="none" strike="noStrike" dirty="0">
                <a:solidFill>
                  <a:srgbClr val="D9D9D9"/>
                </a:solidFill>
                <a:effectLst/>
                <a:latin typeface="Average"/>
              </a:rPr>
              <a:t>, Published by Lai Lin, and Aug 20. “WeChat: Active Users Worldwide.” </a:t>
            </a:r>
            <a:r>
              <a:rPr lang="en-US" altLang="zh-CN" sz="1800" b="0" i="1" u="none" strike="noStrike" dirty="0">
                <a:solidFill>
                  <a:srgbClr val="D9D9D9"/>
                </a:solidFill>
                <a:effectLst/>
                <a:latin typeface="Average"/>
              </a:rPr>
              <a:t>Statista</a:t>
            </a:r>
            <a:r>
              <a:rPr lang="en-US" altLang="zh-CN" sz="1800" b="0" i="0" u="none" strike="noStrike" dirty="0">
                <a:solidFill>
                  <a:srgbClr val="D9D9D9"/>
                </a:solidFill>
                <a:effectLst/>
                <a:latin typeface="Average"/>
              </a:rPr>
              <a:t>, 20 Aug. 2020, www.statista.com/statistics/255778/number-of-active-wechat-messenger-accounts/.</a:t>
            </a:r>
            <a:endParaRPr lang="en-US" altLang="zh-CN" b="0" dirty="0">
              <a:effectLst/>
            </a:endParaRPr>
          </a:p>
          <a:p>
            <a:pPr rtl="0">
              <a:spcBef>
                <a:spcPts val="0"/>
              </a:spcBef>
              <a:spcAft>
                <a:spcPts val="0"/>
              </a:spcAft>
            </a:pPr>
            <a:r>
              <a:rPr lang="en-US" altLang="zh-CN" sz="1800" b="0" i="0" u="none" strike="noStrike" dirty="0">
                <a:solidFill>
                  <a:srgbClr val="D9D9D9"/>
                </a:solidFill>
                <a:effectLst/>
                <a:latin typeface="Average"/>
              </a:rPr>
              <a:t>[4]Graham, Jefferson. “What Is WeChat and Why Does President Trump Want to Ban It?” </a:t>
            </a:r>
            <a:r>
              <a:rPr lang="en-US" altLang="zh-CN" sz="1800" b="0" i="1" u="none" strike="noStrike" dirty="0">
                <a:solidFill>
                  <a:srgbClr val="D9D9D9"/>
                </a:solidFill>
                <a:effectLst/>
                <a:latin typeface="Average"/>
              </a:rPr>
              <a:t>USA Today</a:t>
            </a:r>
            <a:r>
              <a:rPr lang="en-US" altLang="zh-CN" sz="1800" b="0" i="0" u="none" strike="noStrike" dirty="0">
                <a:solidFill>
                  <a:srgbClr val="D9D9D9"/>
                </a:solidFill>
                <a:effectLst/>
                <a:latin typeface="Average"/>
              </a:rPr>
              <a:t>, Gannett Satellite Information Network, 7 Aug. 2020, www.usatoday.com/story/tech/2020/08/07/what-is-wechat-why-trump-wants-ban-tencent/3319217001/.</a:t>
            </a:r>
            <a:endParaRPr lang="en-US" altLang="zh-CN" b="0" dirty="0">
              <a:effectLst/>
            </a:endParaRPr>
          </a:p>
          <a:p>
            <a:pPr rtl="0">
              <a:spcBef>
                <a:spcPts val="0"/>
              </a:spcBef>
              <a:spcAft>
                <a:spcPts val="0"/>
              </a:spcAft>
            </a:pPr>
            <a:r>
              <a:rPr lang="en-US" altLang="zh-CN" sz="1800" b="0" i="0" u="none" strike="noStrike" dirty="0">
                <a:solidFill>
                  <a:srgbClr val="D9D9D9"/>
                </a:solidFill>
                <a:effectLst/>
                <a:latin typeface="Average"/>
              </a:rPr>
              <a:t>[5]“How WeChat Drives China's Economy with It's Business Features in 2018.” </a:t>
            </a:r>
            <a:r>
              <a:rPr lang="en-US" altLang="zh-CN" sz="1800" b="0" i="1" u="none" strike="noStrike" dirty="0">
                <a:solidFill>
                  <a:srgbClr val="D9D9D9"/>
                </a:solidFill>
                <a:effectLst/>
                <a:latin typeface="Average"/>
              </a:rPr>
              <a:t>Digital Crew</a:t>
            </a:r>
            <a:r>
              <a:rPr lang="en-US" altLang="zh-CN" sz="1800" b="0" i="0" u="none" strike="noStrike" dirty="0">
                <a:solidFill>
                  <a:srgbClr val="D9D9D9"/>
                </a:solidFill>
                <a:effectLst/>
                <a:latin typeface="Average"/>
              </a:rPr>
              <a:t>, 18 June 2018, www.digitalcrew.com.au/blogs-and-insights/how-wechat-turned-china-into-a-super-economy/.</a:t>
            </a:r>
            <a:endParaRPr lang="en-US" altLang="zh-CN" b="0" dirty="0">
              <a:effectLst/>
            </a:endParaRPr>
          </a:p>
          <a:p>
            <a:r>
              <a:rPr lang="en-US" altLang="zh-CN" sz="1800" b="0" i="0" u="none" strike="noStrike" dirty="0">
                <a:solidFill>
                  <a:srgbClr val="D9D9D9"/>
                </a:solidFill>
                <a:effectLst/>
                <a:latin typeface="Average"/>
              </a:rPr>
              <a:t>[6]</a:t>
            </a:r>
            <a:r>
              <a:rPr lang="en-US" altLang="zh-CN" sz="1800" b="0" i="0" u="none" strike="noStrike" dirty="0" err="1">
                <a:solidFill>
                  <a:srgbClr val="D9D9D9"/>
                </a:solidFill>
                <a:effectLst/>
                <a:latin typeface="Average"/>
              </a:rPr>
              <a:t>Charlesliu</a:t>
            </a:r>
            <a:r>
              <a:rPr lang="en-US" altLang="zh-CN" sz="1800" b="0" i="0" u="none" strike="noStrike" dirty="0">
                <a:solidFill>
                  <a:srgbClr val="D9D9D9"/>
                </a:solidFill>
                <a:effectLst/>
                <a:latin typeface="Average"/>
              </a:rPr>
              <a:t>. “Beijing Metro Round-Up: WeChat Pay (Finally) Officially Accepted, and Free Phone Recharges.” </a:t>
            </a:r>
            <a:r>
              <a:rPr lang="en-US" altLang="zh-CN" sz="1800" b="0" i="1" u="none" strike="noStrike" dirty="0">
                <a:solidFill>
                  <a:srgbClr val="D9D9D9"/>
                </a:solidFill>
                <a:effectLst/>
                <a:latin typeface="Average"/>
              </a:rPr>
              <a:t>The Beijinger</a:t>
            </a:r>
            <a:r>
              <a:rPr lang="en-US" altLang="zh-CN" sz="1800" b="0" i="0" u="none" strike="noStrike" dirty="0">
                <a:solidFill>
                  <a:srgbClr val="D9D9D9"/>
                </a:solidFill>
                <a:effectLst/>
                <a:latin typeface="Average"/>
              </a:rPr>
              <a:t>, The Beijinger, 9 Aug. 2018, www.thebeijinger.com/blog/2018/08/08/beijing-metro-round-wechat-pay-officially-accepted-free-phone-recharges.</a:t>
            </a:r>
            <a:r>
              <a:rPr lang="en-US" dirty="0"/>
              <a:t>…</a:t>
            </a:r>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Tianyang Gao</a:t>
            </a:r>
          </a:p>
        </p:txBody>
      </p:sp>
      <p:sp>
        <p:nvSpPr>
          <p:cNvPr id="8" name="Footer Placeholder 3">
            <a:extLst>
              <a:ext uri="{FF2B5EF4-FFF2-40B4-BE49-F238E27FC236}">
                <a16:creationId xmlns:a16="http://schemas.microsoft.com/office/drawing/2014/main" id="{37E24A11-493D-4046-BDE6-6DB84C535BCA}"/>
              </a:ext>
            </a:extLst>
          </p:cNvPr>
          <p:cNvSpPr>
            <a:spLocks noGrp="1"/>
          </p:cNvSpPr>
          <p:nvPr>
            <p:ph type="ftr" sz="quarter" idx="11"/>
          </p:nvPr>
        </p:nvSpPr>
        <p:spPr>
          <a:xfrm>
            <a:off x="0" y="4997196"/>
            <a:ext cx="5562600" cy="146304"/>
          </a:xfrm>
        </p:spPr>
        <p:txBody>
          <a:bodyPr/>
          <a:lstStyle/>
          <a:p>
            <a:r>
              <a:rPr lang="sk-SK" dirty="0"/>
              <a:t>© 2020 </a:t>
            </a:r>
            <a:r>
              <a:rPr lang="en-US" altLang="zh-CN" dirty="0"/>
              <a:t>Keith A. Pray</a:t>
            </a:r>
            <a:endParaRPr lang="en-US" dirty="0"/>
          </a:p>
        </p:txBody>
      </p:sp>
    </p:spTree>
    <p:extLst>
      <p:ext uri="{BB962C8B-B14F-4D97-AF65-F5344CB8AC3E}">
        <p14:creationId xmlns:p14="http://schemas.microsoft.com/office/powerpoint/2010/main" val="1470042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AD19621-7A98-4699-B9C7-AF07F44B048D}"/>
              </a:ext>
            </a:extLst>
          </p:cNvPr>
          <p:cNvSpPr>
            <a:spLocks noGrp="1"/>
          </p:cNvSpPr>
          <p:nvPr>
            <p:ph idx="1"/>
          </p:nvPr>
        </p:nvSpPr>
        <p:spPr/>
        <p:txBody>
          <a:bodyPr>
            <a:normAutofit fontScale="92500" lnSpcReduction="20000"/>
          </a:bodyPr>
          <a:lstStyle/>
          <a:p>
            <a:pPr rtl="0">
              <a:spcBef>
                <a:spcPts val="0"/>
              </a:spcBef>
              <a:spcAft>
                <a:spcPts val="0"/>
              </a:spcAft>
            </a:pPr>
            <a:r>
              <a:rPr lang="en-US" altLang="zh-CN" sz="1800" b="0" i="0" u="none" strike="noStrike" dirty="0">
                <a:solidFill>
                  <a:srgbClr val="D9D9D9"/>
                </a:solidFill>
                <a:effectLst/>
                <a:latin typeface="Average"/>
              </a:rPr>
              <a:t>[8]“WeChat Revenue and Usage Statistics (2020).” </a:t>
            </a:r>
            <a:r>
              <a:rPr lang="en-US" altLang="zh-CN" sz="1800" b="0" i="1" u="none" strike="noStrike" dirty="0">
                <a:solidFill>
                  <a:srgbClr val="D9D9D9"/>
                </a:solidFill>
                <a:effectLst/>
                <a:latin typeface="Average"/>
              </a:rPr>
              <a:t>Business of Apps</a:t>
            </a:r>
            <a:r>
              <a:rPr lang="en-US" altLang="zh-CN" sz="1800" b="0" i="0" u="none" strike="noStrike" dirty="0">
                <a:solidFill>
                  <a:srgbClr val="D9D9D9"/>
                </a:solidFill>
                <a:effectLst/>
                <a:latin typeface="Average"/>
              </a:rPr>
              <a:t>, 30 July 2020, www.businessofapps.com/data/wechat-statistics/.</a:t>
            </a:r>
            <a:endParaRPr lang="en-US" altLang="zh-CN" b="0" dirty="0">
              <a:effectLst/>
            </a:endParaRPr>
          </a:p>
          <a:p>
            <a:pPr rtl="0">
              <a:spcBef>
                <a:spcPts val="0"/>
              </a:spcBef>
              <a:spcAft>
                <a:spcPts val="0"/>
              </a:spcAft>
            </a:pPr>
            <a:r>
              <a:rPr lang="en-US" altLang="zh-CN" sz="1800" b="0" i="0" u="none" strike="noStrike" dirty="0">
                <a:solidFill>
                  <a:srgbClr val="D9D9D9"/>
                </a:solidFill>
                <a:effectLst/>
                <a:latin typeface="Average"/>
              </a:rPr>
              <a:t>[9]</a:t>
            </a:r>
            <a:r>
              <a:rPr lang="zh-CN" altLang="en-US" sz="1800" b="0" i="0" u="none" strike="noStrike" dirty="0">
                <a:solidFill>
                  <a:srgbClr val="D9D9D9"/>
                </a:solidFill>
                <a:effectLst/>
                <a:latin typeface="Average"/>
              </a:rPr>
              <a:t>创事记 </a:t>
            </a:r>
            <a:r>
              <a:rPr lang="en-US" altLang="zh-CN" sz="1800" b="0" i="0" u="none" strike="noStrike" dirty="0">
                <a:solidFill>
                  <a:srgbClr val="D9D9D9"/>
                </a:solidFill>
                <a:effectLst/>
                <a:latin typeface="Average"/>
              </a:rPr>
              <a:t>. “</a:t>
            </a:r>
            <a:r>
              <a:rPr lang="zh-CN" altLang="en-US" sz="1800" b="0" i="0" u="none" strike="noStrike" dirty="0">
                <a:solidFill>
                  <a:srgbClr val="D9D9D9"/>
                </a:solidFill>
                <a:effectLst/>
                <a:latin typeface="Average"/>
              </a:rPr>
              <a:t>微信之战：从微商裂变到独角兽的流量之争</a:t>
            </a:r>
            <a:r>
              <a:rPr lang="en-US" altLang="zh-CN" sz="1800" b="0" i="0" u="none" strike="noStrike" dirty="0">
                <a:solidFill>
                  <a:srgbClr val="D9D9D9"/>
                </a:solidFill>
                <a:effectLst/>
                <a:latin typeface="Average"/>
              </a:rPr>
              <a:t>.” </a:t>
            </a:r>
            <a:r>
              <a:rPr lang="en-US" altLang="zh-CN" sz="1800" b="0" i="1" u="none" strike="noStrike" dirty="0">
                <a:solidFill>
                  <a:srgbClr val="D9D9D9"/>
                </a:solidFill>
                <a:effectLst/>
                <a:latin typeface="Average"/>
              </a:rPr>
              <a:t>_</a:t>
            </a:r>
            <a:r>
              <a:rPr lang="zh-CN" altLang="en-US" sz="1800" b="0" i="1" u="none" strike="noStrike" dirty="0">
                <a:solidFill>
                  <a:srgbClr val="D9D9D9"/>
                </a:solidFill>
                <a:effectLst/>
                <a:latin typeface="Average"/>
              </a:rPr>
              <a:t>手机新浪网</a:t>
            </a:r>
            <a:r>
              <a:rPr lang="en-US" altLang="zh-CN" sz="1800" b="0" i="0" u="none" strike="noStrike" dirty="0">
                <a:solidFill>
                  <a:srgbClr val="D9D9D9"/>
                </a:solidFill>
                <a:effectLst/>
                <a:latin typeface="Average"/>
              </a:rPr>
              <a:t>, 25 Aug. 2019, tech.sina.cn/</a:t>
            </a:r>
            <a:r>
              <a:rPr lang="en-US" altLang="zh-CN" sz="1800" b="0" i="0" u="none" strike="noStrike" dirty="0" err="1">
                <a:solidFill>
                  <a:srgbClr val="D9D9D9"/>
                </a:solidFill>
                <a:effectLst/>
                <a:latin typeface="Average"/>
              </a:rPr>
              <a:t>csj</a:t>
            </a:r>
            <a:r>
              <a:rPr lang="en-US" altLang="zh-CN" sz="1800" b="0" i="0" u="none" strike="noStrike" dirty="0">
                <a:solidFill>
                  <a:srgbClr val="D9D9D9"/>
                </a:solidFill>
                <a:effectLst/>
                <a:latin typeface="Average"/>
              </a:rPr>
              <a:t>/2019-08-25/doc-ihytcitn1703000.d.html?vt=4&amp;cid=38712.</a:t>
            </a:r>
            <a:endParaRPr lang="en-US" altLang="zh-CN" b="0" dirty="0">
              <a:effectLst/>
            </a:endParaRPr>
          </a:p>
          <a:p>
            <a:pPr rtl="0">
              <a:spcBef>
                <a:spcPts val="0"/>
              </a:spcBef>
              <a:spcAft>
                <a:spcPts val="0"/>
              </a:spcAft>
            </a:pPr>
            <a:r>
              <a:rPr lang="en-US" altLang="zh-CN" sz="1800" b="0" i="0" u="none" strike="noStrike" dirty="0">
                <a:solidFill>
                  <a:srgbClr val="D9D9D9"/>
                </a:solidFill>
                <a:effectLst/>
                <a:latin typeface="Average"/>
              </a:rPr>
              <a:t>[10]Team, CIW. “WeChat Total Daily Payment Transactions Exceeded 1 Billion in 2018.” </a:t>
            </a:r>
            <a:r>
              <a:rPr lang="en-US" altLang="zh-CN" sz="1800" b="0" i="1" u="none" strike="noStrike" dirty="0">
                <a:solidFill>
                  <a:srgbClr val="D9D9D9"/>
                </a:solidFill>
                <a:effectLst/>
                <a:latin typeface="Average"/>
              </a:rPr>
              <a:t>China Internet Watch</a:t>
            </a:r>
            <a:r>
              <a:rPr lang="en-US" altLang="zh-CN" sz="1800" b="0" i="0" u="none" strike="noStrike" dirty="0">
                <a:solidFill>
                  <a:srgbClr val="D9D9D9"/>
                </a:solidFill>
                <a:effectLst/>
                <a:latin typeface="Average"/>
              </a:rPr>
              <a:t>, 21 Mar. 2019, www.chinainternetwatch.com/28775/wechat-pay-2018/.</a:t>
            </a:r>
            <a:endParaRPr lang="en-US" altLang="zh-CN" b="0" dirty="0">
              <a:effectLst/>
            </a:endParaRPr>
          </a:p>
          <a:p>
            <a:pPr rtl="0">
              <a:spcBef>
                <a:spcPts val="0"/>
              </a:spcBef>
              <a:spcAft>
                <a:spcPts val="0"/>
              </a:spcAft>
            </a:pPr>
            <a:r>
              <a:rPr lang="en-US" altLang="zh-CN" sz="1800" b="0" i="0" u="none" strike="noStrike" dirty="0">
                <a:solidFill>
                  <a:srgbClr val="D9D9D9"/>
                </a:solidFill>
                <a:effectLst/>
                <a:latin typeface="Average"/>
              </a:rPr>
              <a:t>[11]“Chinese Scammers Use WeChat More Than Any Other App to Conduct Online Fraud, Report Shows.” </a:t>
            </a:r>
            <a:r>
              <a:rPr lang="en-US" altLang="zh-CN" sz="1800" b="0" i="1" u="none" strike="noStrike" dirty="0">
                <a:solidFill>
                  <a:srgbClr val="D9D9D9"/>
                </a:solidFill>
                <a:effectLst/>
                <a:latin typeface="Average"/>
              </a:rPr>
              <a:t>Caixin Global - Latest Business and Financial News on China, U.S. Trade War and Negotiations, Breaking News, Headlines and Developments</a:t>
            </a:r>
            <a:r>
              <a:rPr lang="en-US" altLang="zh-CN" sz="1800" b="0" i="0" u="none" strike="noStrike" dirty="0">
                <a:solidFill>
                  <a:srgbClr val="D9D9D9"/>
                </a:solidFill>
                <a:effectLst/>
                <a:latin typeface="Average"/>
              </a:rPr>
              <a:t>, www.caixinglobal.com/2019-11-20/chinese-scammers-use-wechat-more-than-any-other-app-to-conduct-online-fraud-report-shows-101485342.html.</a:t>
            </a:r>
            <a:endParaRPr lang="en-US" altLang="zh-CN" b="0" dirty="0">
              <a:effectLst/>
            </a:endParaRPr>
          </a:p>
          <a:p>
            <a:pPr rtl="0">
              <a:spcBef>
                <a:spcPts val="0"/>
              </a:spcBef>
              <a:spcAft>
                <a:spcPts val="0"/>
              </a:spcAft>
            </a:pPr>
            <a:r>
              <a:rPr lang="en-US" altLang="zh-CN" sz="1800" b="0" i="0" u="none" strike="noStrike" dirty="0">
                <a:solidFill>
                  <a:srgbClr val="D9D9D9"/>
                </a:solidFill>
                <a:effectLst/>
                <a:latin typeface="Average"/>
              </a:rPr>
              <a:t>[12]Allison. “Behind the Counterfeit Goods Industry in Modern China: </a:t>
            </a:r>
            <a:r>
              <a:rPr lang="en-US" altLang="zh-CN" sz="1800" b="0" i="0" u="none" strike="noStrike" dirty="0" err="1">
                <a:solidFill>
                  <a:srgbClr val="D9D9D9"/>
                </a:solidFill>
                <a:effectLst/>
                <a:latin typeface="Average"/>
              </a:rPr>
              <a:t>Daxue</a:t>
            </a:r>
            <a:r>
              <a:rPr lang="en-US" altLang="zh-CN" sz="1800" b="0" i="0" u="none" strike="noStrike" dirty="0">
                <a:solidFill>
                  <a:srgbClr val="D9D9D9"/>
                </a:solidFill>
                <a:effectLst/>
                <a:latin typeface="Average"/>
              </a:rPr>
              <a:t> Consulting.” </a:t>
            </a:r>
            <a:r>
              <a:rPr lang="en-US" altLang="zh-CN" sz="1800" b="0" i="1" u="none" strike="noStrike" dirty="0" err="1">
                <a:solidFill>
                  <a:srgbClr val="D9D9D9"/>
                </a:solidFill>
                <a:effectLst/>
                <a:latin typeface="Average"/>
              </a:rPr>
              <a:t>Daxue</a:t>
            </a:r>
            <a:r>
              <a:rPr lang="en-US" altLang="zh-CN" sz="1800" b="0" i="1" u="none" strike="noStrike" dirty="0">
                <a:solidFill>
                  <a:srgbClr val="D9D9D9"/>
                </a:solidFill>
                <a:effectLst/>
                <a:latin typeface="Average"/>
              </a:rPr>
              <a:t> Consulting – Market Research China</a:t>
            </a:r>
            <a:r>
              <a:rPr lang="en-US" altLang="zh-CN" sz="1800" b="0" i="0" u="none" strike="noStrike" dirty="0">
                <a:solidFill>
                  <a:srgbClr val="D9D9D9"/>
                </a:solidFill>
                <a:effectLst/>
                <a:latin typeface="Average"/>
              </a:rPr>
              <a:t>, 23 June 2020, daxueconsulting.com/counterfeit-products-in-china/.</a:t>
            </a:r>
            <a:endParaRPr lang="en-US" altLang="zh-CN" b="0" dirty="0">
              <a:effectLst/>
            </a:endParaRPr>
          </a:p>
          <a:p>
            <a:r>
              <a:rPr lang="en-US" altLang="zh-CN" sz="1800" b="0" i="0" u="none" strike="noStrike" dirty="0">
                <a:solidFill>
                  <a:srgbClr val="D9D9D9"/>
                </a:solidFill>
                <a:effectLst/>
                <a:latin typeface="Average"/>
              </a:rPr>
              <a:t>[13]Times, Global. “Sex Workers Pose as Models, Actresses and Advertise on WeChat.” </a:t>
            </a:r>
            <a:r>
              <a:rPr lang="en-US" altLang="zh-CN" sz="1800" b="0" i="1" u="none" strike="noStrike" dirty="0">
                <a:solidFill>
                  <a:srgbClr val="D9D9D9"/>
                </a:solidFill>
                <a:effectLst/>
                <a:latin typeface="Average"/>
              </a:rPr>
              <a:t>Global Times</a:t>
            </a:r>
            <a:r>
              <a:rPr lang="en-US" altLang="zh-CN" sz="1800" b="0" i="0" u="none" strike="noStrike" dirty="0">
                <a:solidFill>
                  <a:srgbClr val="D9D9D9"/>
                </a:solidFill>
                <a:effectLst/>
                <a:latin typeface="Average"/>
              </a:rPr>
              <a:t>, www.globaltimes.cn/content/921051.</a:t>
            </a:r>
            <a:endParaRPr lang="zh-CN" altLang="en-US" dirty="0"/>
          </a:p>
        </p:txBody>
      </p:sp>
      <p:sp>
        <p:nvSpPr>
          <p:cNvPr id="5" name="灯片编号占位符 4">
            <a:extLst>
              <a:ext uri="{FF2B5EF4-FFF2-40B4-BE49-F238E27FC236}">
                <a16:creationId xmlns:a16="http://schemas.microsoft.com/office/drawing/2014/main" id="{6E86D3D8-A52E-4E51-AA6A-3BD1063654FF}"/>
              </a:ext>
            </a:extLst>
          </p:cNvPr>
          <p:cNvSpPr>
            <a:spLocks noGrp="1"/>
          </p:cNvSpPr>
          <p:nvPr>
            <p:ph type="sldNum" sz="quarter" idx="12"/>
          </p:nvPr>
        </p:nvSpPr>
        <p:spPr/>
        <p:txBody>
          <a:bodyPr/>
          <a:lstStyle/>
          <a:p>
            <a:fld id="{A2A17EAB-8B51-5C40-8776-6683E51FA7A0}" type="slidenum">
              <a:rPr lang="en-US" smtClean="0"/>
              <a:t>26</a:t>
            </a:fld>
            <a:endParaRPr lang="en-US"/>
          </a:p>
        </p:txBody>
      </p:sp>
      <p:sp>
        <p:nvSpPr>
          <p:cNvPr id="6" name="Title 1">
            <a:extLst>
              <a:ext uri="{FF2B5EF4-FFF2-40B4-BE49-F238E27FC236}">
                <a16:creationId xmlns:a16="http://schemas.microsoft.com/office/drawing/2014/main" id="{C434B2BE-33EC-40A5-870D-3971D222B457}"/>
              </a:ext>
            </a:extLst>
          </p:cNvPr>
          <p:cNvSpPr>
            <a:spLocks noGrp="1"/>
          </p:cNvSpPr>
          <p:nvPr>
            <p:ph type="title"/>
          </p:nvPr>
        </p:nvSpPr>
        <p:spPr>
          <a:xfrm>
            <a:off x="685800" y="361950"/>
            <a:ext cx="7772400" cy="914400"/>
          </a:xfrm>
        </p:spPr>
        <p:txBody>
          <a:bodyPr/>
          <a:lstStyle/>
          <a:p>
            <a:r>
              <a:rPr lang="en-US" dirty="0"/>
              <a:t>References</a:t>
            </a:r>
          </a:p>
        </p:txBody>
      </p:sp>
      <p:sp>
        <p:nvSpPr>
          <p:cNvPr id="9" name="TextBox 5">
            <a:extLst>
              <a:ext uri="{FF2B5EF4-FFF2-40B4-BE49-F238E27FC236}">
                <a16:creationId xmlns:a16="http://schemas.microsoft.com/office/drawing/2014/main" id="{2F21DB1E-8C20-4B4F-AC45-229B81866D86}"/>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Tianyang Gao</a:t>
            </a:r>
          </a:p>
        </p:txBody>
      </p:sp>
      <p:sp>
        <p:nvSpPr>
          <p:cNvPr id="8" name="Footer Placeholder 3">
            <a:extLst>
              <a:ext uri="{FF2B5EF4-FFF2-40B4-BE49-F238E27FC236}">
                <a16:creationId xmlns:a16="http://schemas.microsoft.com/office/drawing/2014/main" id="{AAB3E9FC-1F05-4D66-A7FB-76BC4FC2D5B1}"/>
              </a:ext>
            </a:extLst>
          </p:cNvPr>
          <p:cNvSpPr>
            <a:spLocks noGrp="1"/>
          </p:cNvSpPr>
          <p:nvPr>
            <p:ph type="ftr" sz="quarter" idx="11"/>
          </p:nvPr>
        </p:nvSpPr>
        <p:spPr>
          <a:xfrm>
            <a:off x="0" y="4997196"/>
            <a:ext cx="5562600" cy="146304"/>
          </a:xfrm>
        </p:spPr>
        <p:txBody>
          <a:bodyPr/>
          <a:lstStyle/>
          <a:p>
            <a:r>
              <a:rPr lang="sk-SK" dirty="0"/>
              <a:t>© 2020 </a:t>
            </a:r>
            <a:r>
              <a:rPr lang="en-US" altLang="zh-CN" dirty="0"/>
              <a:t>Keith A. Pray</a:t>
            </a:r>
            <a:endParaRPr lang="en-US" dirty="0"/>
          </a:p>
        </p:txBody>
      </p:sp>
    </p:spTree>
    <p:extLst>
      <p:ext uri="{BB962C8B-B14F-4D97-AF65-F5344CB8AC3E}">
        <p14:creationId xmlns:p14="http://schemas.microsoft.com/office/powerpoint/2010/main" val="1691886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Half Life of Computing Technology</a:t>
            </a:r>
            <a:br>
              <a:rPr lang="en-US" dirty="0"/>
            </a:br>
            <a:r>
              <a:rPr lang="en-US" sz="2000" dirty="0"/>
              <a:t>and its impact on the future</a:t>
            </a: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914400" y="3238500"/>
            <a:ext cx="7315200" cy="762000"/>
          </a:xfrm>
        </p:spPr>
        <p:txBody>
          <a:bodyPr/>
          <a:lstStyle/>
          <a:p>
            <a:r>
              <a:rPr lang="en-US" dirty="0"/>
              <a:t>Philip Rago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dirty="0"/>
              <a:t>© 2020 </a:t>
            </a:r>
            <a:r>
              <a:rPr lang="en-US" dirty="0"/>
              <a:t>Keith A. Pray</a:t>
            </a:r>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70817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this?</a:t>
            </a:r>
          </a:p>
        </p:txBody>
      </p:sp>
      <p:sp>
        <p:nvSpPr>
          <p:cNvPr id="3" name="Content Placeholder 2"/>
          <p:cNvSpPr>
            <a:spLocks noGrp="1"/>
          </p:cNvSpPr>
          <p:nvPr>
            <p:ph sz="half" idx="1"/>
          </p:nvPr>
        </p:nvSpPr>
        <p:spPr/>
        <p:txBody>
          <a:bodyPr/>
          <a:lstStyle/>
          <a:p>
            <a:r>
              <a:rPr lang="en-US" dirty="0"/>
              <a:t>16 or 32 GB Storage</a:t>
            </a:r>
          </a:p>
          <a:p>
            <a:r>
              <a:rPr lang="en-US" dirty="0"/>
              <a:t>1Ghz Processor</a:t>
            </a:r>
          </a:p>
          <a:p>
            <a:r>
              <a:rPr lang="en-US" dirty="0"/>
              <a:t>$199 - 299</a:t>
            </a:r>
          </a:p>
          <a:p>
            <a:endParaRPr lang="en-US" dirty="0"/>
          </a:p>
          <a:p>
            <a:endParaRPr lang="en-US" dirty="0"/>
          </a:p>
          <a:p>
            <a:r>
              <a:rPr lang="en-US" dirty="0"/>
              <a:t>I Phone 11 </a:t>
            </a:r>
          </a:p>
          <a:p>
            <a:r>
              <a:rPr lang="en-US" dirty="0"/>
              <a:t>6 Core Processor </a:t>
            </a:r>
          </a:p>
          <a:p>
            <a:r>
              <a:rPr lang="en-US" dirty="0"/>
              <a:t>$699 - 1449</a:t>
            </a:r>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07458" y="372337"/>
            <a:ext cx="2179682" cy="307777"/>
          </a:xfrm>
          <a:prstGeom prst="rect">
            <a:avLst/>
          </a:prstGeom>
          <a:noFill/>
        </p:spPr>
        <p:txBody>
          <a:bodyPr wrap="square" rtlCol="0">
            <a:spAutoFit/>
          </a:bodyPr>
          <a:lstStyle/>
          <a:p>
            <a:pPr algn="r"/>
            <a:r>
              <a:rPr lang="en-US" sz="1400" dirty="0">
                <a:solidFill>
                  <a:schemeClr val="tx1"/>
                </a:solidFill>
                <a:latin typeface="+mj-lt"/>
              </a:rPr>
              <a:t>Philip Rago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 8]</a:t>
            </a:r>
            <a:endParaRPr lang="en-US" sz="1200" dirty="0">
              <a:solidFill>
                <a:schemeClr val="tx1"/>
              </a:solidFill>
            </a:endParaRPr>
          </a:p>
        </p:txBody>
      </p:sp>
      <p:pic>
        <p:nvPicPr>
          <p:cNvPr id="12" name="Content Placeholder 11" descr="Graphical user interface, website&#10;&#10;Description automatically generated">
            <a:extLst>
              <a:ext uri="{FF2B5EF4-FFF2-40B4-BE49-F238E27FC236}">
                <a16:creationId xmlns:a16="http://schemas.microsoft.com/office/drawing/2014/main" id="{E578EE75-ED18-4C53-B482-223DAF034598}"/>
              </a:ext>
            </a:extLst>
          </p:cNvPr>
          <p:cNvPicPr>
            <a:picLocks noGrp="1" noChangeAspect="1"/>
          </p:cNvPicPr>
          <p:nvPr>
            <p:ph sz="half" idx="2"/>
          </p:nvPr>
        </p:nvPicPr>
        <p:blipFill>
          <a:blip r:embed="rId3"/>
          <a:stretch>
            <a:fillRect/>
          </a:stretch>
        </p:blipFill>
        <p:spPr>
          <a:xfrm>
            <a:off x="4292082" y="1139250"/>
            <a:ext cx="4166118" cy="2865000"/>
          </a:xfrm>
        </p:spPr>
      </p:pic>
    </p:spTree>
    <p:extLst>
      <p:ext uri="{BB962C8B-B14F-4D97-AF65-F5344CB8AC3E}">
        <p14:creationId xmlns:p14="http://schemas.microsoft.com/office/powerpoint/2010/main" val="3686950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Electronics Trends</a:t>
            </a:r>
          </a:p>
        </p:txBody>
      </p:sp>
      <p:pic>
        <p:nvPicPr>
          <p:cNvPr id="9" name="Content Placeholder 8" descr="A picture containing graphical user interface&#10;&#10;Description automatically generated">
            <a:extLst>
              <a:ext uri="{FF2B5EF4-FFF2-40B4-BE49-F238E27FC236}">
                <a16:creationId xmlns:a16="http://schemas.microsoft.com/office/drawing/2014/main" id="{F0D5DF9B-10BA-447F-A807-604084A56177}"/>
              </a:ext>
            </a:extLst>
          </p:cNvPr>
          <p:cNvPicPr>
            <a:picLocks noGrp="1" noChangeAspect="1"/>
          </p:cNvPicPr>
          <p:nvPr>
            <p:ph sz="half" idx="1"/>
          </p:nvPr>
        </p:nvPicPr>
        <p:blipFill>
          <a:blip r:embed="rId3"/>
          <a:stretch>
            <a:fillRect/>
          </a:stretch>
        </p:blipFill>
        <p:spPr>
          <a:xfrm>
            <a:off x="1670172" y="1997713"/>
            <a:ext cx="5332768" cy="2432382"/>
          </a:xfrm>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Philip Rago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 7] </a:t>
            </a:r>
          </a:p>
        </p:txBody>
      </p:sp>
      <p:sp>
        <p:nvSpPr>
          <p:cNvPr id="12" name="TextBox 11">
            <a:extLst>
              <a:ext uri="{FF2B5EF4-FFF2-40B4-BE49-F238E27FC236}">
                <a16:creationId xmlns:a16="http://schemas.microsoft.com/office/drawing/2014/main" id="{73F82631-BBF6-4EDA-B01E-403AFD203E27}"/>
              </a:ext>
            </a:extLst>
          </p:cNvPr>
          <p:cNvSpPr txBox="1"/>
          <p:nvPr/>
        </p:nvSpPr>
        <p:spPr>
          <a:xfrm>
            <a:off x="2560457" y="1480065"/>
            <a:ext cx="3552198" cy="313932"/>
          </a:xfrm>
          <a:prstGeom prst="rect">
            <a:avLst/>
          </a:prstGeom>
          <a:noFill/>
        </p:spPr>
        <p:txBody>
          <a:bodyPr wrap="square" rtlCol="0">
            <a:spAutoFit/>
          </a:bodyPr>
          <a:lstStyle/>
          <a:p>
            <a:pPr>
              <a:lnSpc>
                <a:spcPct val="90000"/>
              </a:lnSpc>
            </a:pPr>
            <a:r>
              <a:rPr lang="en-US" sz="1600" dirty="0"/>
              <a:t>$375,000 m total in revenue (2020)</a:t>
            </a:r>
          </a:p>
        </p:txBody>
      </p:sp>
    </p:spTree>
    <p:extLst>
      <p:ext uri="{BB962C8B-B14F-4D97-AF65-F5344CB8AC3E}">
        <p14:creationId xmlns:p14="http://schemas.microsoft.com/office/powerpoint/2010/main" val="214627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87037" y="1165514"/>
            <a:ext cx="3566636" cy="3352800"/>
          </a:xfrm>
        </p:spPr>
        <p:txBody>
          <a:bodyPr>
            <a:normAutofit/>
          </a:bodyPr>
          <a:lstStyle/>
          <a:p>
            <a:r>
              <a:rPr lang="en-US" dirty="0"/>
              <a:t>Read assignment</a:t>
            </a:r>
          </a:p>
          <a:p>
            <a:r>
              <a:rPr lang="en-US" dirty="0"/>
              <a:t>Use and cite supporting data from high quality sources</a:t>
            </a:r>
          </a:p>
          <a:p>
            <a:r>
              <a:rPr lang="en-US" dirty="0"/>
              <a:t>Argument should directly support conclusion</a:t>
            </a:r>
          </a:p>
          <a:p>
            <a:r>
              <a:rPr lang="en-US" dirty="0"/>
              <a:t>Response should directly address counter point</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6" name="Picture 5">
            <a:extLst>
              <a:ext uri="{FF2B5EF4-FFF2-40B4-BE49-F238E27FC236}">
                <a16:creationId xmlns:a16="http://schemas.microsoft.com/office/drawing/2014/main" id="{131B026E-6ED0-EB45-A1CF-FBDF546BECD4}"/>
              </a:ext>
            </a:extLst>
          </p:cNvPr>
          <p:cNvPicPr>
            <a:picLocks noChangeAspect="1"/>
          </p:cNvPicPr>
          <p:nvPr/>
        </p:nvPicPr>
        <p:blipFill>
          <a:blip r:embed="rId3"/>
          <a:stretch>
            <a:fillRect/>
          </a:stretch>
        </p:blipFill>
        <p:spPr>
          <a:xfrm>
            <a:off x="3722862" y="288798"/>
            <a:ext cx="5421137" cy="4708398"/>
          </a:xfrm>
          <a:prstGeom prst="rect">
            <a:avLst/>
          </a:prstGeom>
        </p:spPr>
      </p:pic>
    </p:spTree>
    <p:extLst>
      <p:ext uri="{BB962C8B-B14F-4D97-AF65-F5344CB8AC3E}">
        <p14:creationId xmlns:p14="http://schemas.microsoft.com/office/powerpoint/2010/main" val="578279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Electronics Trends</a:t>
            </a:r>
          </a:p>
        </p:txBody>
      </p:sp>
      <p:sp>
        <p:nvSpPr>
          <p:cNvPr id="3" name="Content Placeholder 2"/>
          <p:cNvSpPr>
            <a:spLocks noGrp="1"/>
          </p:cNvSpPr>
          <p:nvPr>
            <p:ph sz="half" idx="1"/>
          </p:nvPr>
        </p:nvSpPr>
        <p:spPr>
          <a:xfrm>
            <a:off x="2649261" y="1249543"/>
            <a:ext cx="3845477" cy="3384398"/>
          </a:xfrm>
        </p:spPr>
        <p:txBody>
          <a:bodyPr/>
          <a:lstStyle/>
          <a:p>
            <a:pPr marL="0" indent="0">
              <a:buNone/>
            </a:pPr>
            <a:r>
              <a:rPr lang="en-US" dirty="0"/>
              <a:t>16.6% growth worldwide, 15% in US</a:t>
            </a:r>
          </a:p>
          <a:p>
            <a:pPr marL="0" indent="0">
              <a:buNone/>
            </a:pPr>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Philip Rago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pic>
        <p:nvPicPr>
          <p:cNvPr id="10" name="Picture 9" descr="Chart, bar chart&#10;&#10;Description automatically generated">
            <a:extLst>
              <a:ext uri="{FF2B5EF4-FFF2-40B4-BE49-F238E27FC236}">
                <a16:creationId xmlns:a16="http://schemas.microsoft.com/office/drawing/2014/main" id="{043E2765-9F3F-40DB-B03A-E0F17900F2EB}"/>
              </a:ext>
            </a:extLst>
          </p:cNvPr>
          <p:cNvPicPr>
            <a:picLocks noChangeAspect="1"/>
          </p:cNvPicPr>
          <p:nvPr/>
        </p:nvPicPr>
        <p:blipFill>
          <a:blip r:embed="rId3"/>
          <a:stretch>
            <a:fillRect/>
          </a:stretch>
        </p:blipFill>
        <p:spPr>
          <a:xfrm>
            <a:off x="1214409" y="1759542"/>
            <a:ext cx="6410382" cy="2835077"/>
          </a:xfrm>
          <a:prstGeom prst="rect">
            <a:avLst/>
          </a:prstGeom>
        </p:spPr>
      </p:pic>
      <p:sp>
        <p:nvSpPr>
          <p:cNvPr id="13" name="TextBox 12">
            <a:extLst>
              <a:ext uri="{FF2B5EF4-FFF2-40B4-BE49-F238E27FC236}">
                <a16:creationId xmlns:a16="http://schemas.microsoft.com/office/drawing/2014/main" id="{E43F3B0E-F8A3-4A16-81D9-9BC0400C1B47}"/>
              </a:ext>
            </a:extLst>
          </p:cNvPr>
          <p:cNvSpPr txBox="1"/>
          <p:nvPr/>
        </p:nvSpPr>
        <p:spPr>
          <a:xfrm>
            <a:off x="2776509" y="1890920"/>
            <a:ext cx="3590982" cy="286232"/>
          </a:xfrm>
          <a:prstGeom prst="rect">
            <a:avLst/>
          </a:prstGeom>
          <a:noFill/>
        </p:spPr>
        <p:txBody>
          <a:bodyPr wrap="square" rtlCol="0">
            <a:spAutoFit/>
          </a:bodyPr>
          <a:lstStyle/>
          <a:p>
            <a:pPr>
              <a:lnSpc>
                <a:spcPct val="90000"/>
              </a:lnSpc>
            </a:pPr>
            <a:r>
              <a:rPr lang="en-US" sz="1400" dirty="0">
                <a:solidFill>
                  <a:schemeClr val="bg1"/>
                </a:solidFill>
              </a:rPr>
              <a:t>US Consumer Electronics Revenue (millions)</a:t>
            </a:r>
          </a:p>
        </p:txBody>
      </p:sp>
    </p:spTree>
    <p:extLst>
      <p:ext uri="{BB962C8B-B14F-4D97-AF65-F5344CB8AC3E}">
        <p14:creationId xmlns:p14="http://schemas.microsoft.com/office/powerpoint/2010/main" val="3074524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Philip Rago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[5,4]</a:t>
            </a:r>
          </a:p>
        </p:txBody>
      </p:sp>
      <p:pic>
        <p:nvPicPr>
          <p:cNvPr id="12" name="Content Placeholder 11" descr="Chart&#10;&#10;Description automatically generated">
            <a:extLst>
              <a:ext uri="{FF2B5EF4-FFF2-40B4-BE49-F238E27FC236}">
                <a16:creationId xmlns:a16="http://schemas.microsoft.com/office/drawing/2014/main" id="{A3B397B4-3E5A-46B3-B96E-5C23FC95C61E}"/>
              </a:ext>
            </a:extLst>
          </p:cNvPr>
          <p:cNvPicPr>
            <a:picLocks noGrp="1" noChangeAspect="1"/>
          </p:cNvPicPr>
          <p:nvPr>
            <p:ph sz="half" idx="1"/>
          </p:nvPr>
        </p:nvPicPr>
        <p:blipFill>
          <a:blip r:embed="rId3"/>
          <a:stretch>
            <a:fillRect/>
          </a:stretch>
        </p:blipFill>
        <p:spPr>
          <a:xfrm>
            <a:off x="685800" y="1236843"/>
            <a:ext cx="3733800" cy="2669814"/>
          </a:xfrm>
        </p:spPr>
      </p:pic>
      <p:pic>
        <p:nvPicPr>
          <p:cNvPr id="15" name="Picture 14" descr="Chart, bar chart&#10;&#10;Description automatically generated">
            <a:extLst>
              <a:ext uri="{FF2B5EF4-FFF2-40B4-BE49-F238E27FC236}">
                <a16:creationId xmlns:a16="http://schemas.microsoft.com/office/drawing/2014/main" id="{705A1DC5-6027-44A9-B6E6-4F6373A8787B}"/>
              </a:ext>
            </a:extLst>
          </p:cNvPr>
          <p:cNvPicPr>
            <a:picLocks noChangeAspect="1"/>
          </p:cNvPicPr>
          <p:nvPr/>
        </p:nvPicPr>
        <p:blipFill>
          <a:blip r:embed="rId4"/>
          <a:stretch>
            <a:fillRect/>
          </a:stretch>
        </p:blipFill>
        <p:spPr>
          <a:xfrm>
            <a:off x="4873676" y="861072"/>
            <a:ext cx="3946876" cy="3421356"/>
          </a:xfrm>
          <a:prstGeom prst="rect">
            <a:avLst/>
          </a:prstGeom>
        </p:spPr>
      </p:pic>
      <p:sp>
        <p:nvSpPr>
          <p:cNvPr id="16" name="TextBox 15">
            <a:extLst>
              <a:ext uri="{FF2B5EF4-FFF2-40B4-BE49-F238E27FC236}">
                <a16:creationId xmlns:a16="http://schemas.microsoft.com/office/drawing/2014/main" id="{9EB1510B-B020-4175-80D7-145A6F150C80}"/>
              </a:ext>
            </a:extLst>
          </p:cNvPr>
          <p:cNvSpPr txBox="1"/>
          <p:nvPr/>
        </p:nvSpPr>
        <p:spPr>
          <a:xfrm>
            <a:off x="6153948" y="833454"/>
            <a:ext cx="2097553" cy="258532"/>
          </a:xfrm>
          <a:prstGeom prst="rect">
            <a:avLst/>
          </a:prstGeom>
          <a:noFill/>
        </p:spPr>
        <p:txBody>
          <a:bodyPr wrap="square" rtlCol="0">
            <a:spAutoFit/>
          </a:bodyPr>
          <a:lstStyle/>
          <a:p>
            <a:pPr>
              <a:lnSpc>
                <a:spcPct val="90000"/>
              </a:lnSpc>
            </a:pPr>
            <a:r>
              <a:rPr lang="en-US" sz="1200" dirty="0">
                <a:solidFill>
                  <a:schemeClr val="bg1"/>
                </a:solidFill>
              </a:rPr>
              <a:t>Lifespan of Tech (2015)</a:t>
            </a:r>
          </a:p>
        </p:txBody>
      </p:sp>
      <p:sp>
        <p:nvSpPr>
          <p:cNvPr id="17" name="TextBox 16">
            <a:extLst>
              <a:ext uri="{FF2B5EF4-FFF2-40B4-BE49-F238E27FC236}">
                <a16:creationId xmlns:a16="http://schemas.microsoft.com/office/drawing/2014/main" id="{51799520-0C4F-4423-BFA4-C6E10F00D879}"/>
              </a:ext>
            </a:extLst>
          </p:cNvPr>
          <p:cNvSpPr txBox="1"/>
          <p:nvPr/>
        </p:nvSpPr>
        <p:spPr>
          <a:xfrm>
            <a:off x="1156039" y="1307329"/>
            <a:ext cx="2327066" cy="286232"/>
          </a:xfrm>
          <a:prstGeom prst="rect">
            <a:avLst/>
          </a:prstGeom>
          <a:noFill/>
        </p:spPr>
        <p:txBody>
          <a:bodyPr wrap="square" rtlCol="0">
            <a:spAutoFit/>
          </a:bodyPr>
          <a:lstStyle/>
          <a:p>
            <a:pPr>
              <a:lnSpc>
                <a:spcPct val="90000"/>
              </a:lnSpc>
            </a:pPr>
            <a:r>
              <a:rPr lang="en-US" sz="1400" dirty="0">
                <a:solidFill>
                  <a:schemeClr val="bg1"/>
                </a:solidFill>
              </a:rPr>
              <a:t>Real Price of Electronics</a:t>
            </a:r>
          </a:p>
        </p:txBody>
      </p:sp>
    </p:spTree>
    <p:extLst>
      <p:ext uri="{BB962C8B-B14F-4D97-AF65-F5344CB8AC3E}">
        <p14:creationId xmlns:p14="http://schemas.microsoft.com/office/powerpoint/2010/main" val="459504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49.2 Million tons of e-Waste </a:t>
            </a:r>
            <a:r>
              <a:rPr lang="en-US" sz="1200" dirty="0"/>
              <a:t>(2016)</a:t>
            </a:r>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Philip Rago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 6]</a:t>
            </a:r>
          </a:p>
        </p:txBody>
      </p:sp>
      <p:sp>
        <p:nvSpPr>
          <p:cNvPr id="4" name="Content Placeholder 3">
            <a:extLst>
              <a:ext uri="{FF2B5EF4-FFF2-40B4-BE49-F238E27FC236}">
                <a16:creationId xmlns:a16="http://schemas.microsoft.com/office/drawing/2014/main" id="{2EA8BBDF-9B74-4574-A6BA-D72D8FF03401}"/>
              </a:ext>
            </a:extLst>
          </p:cNvPr>
          <p:cNvSpPr>
            <a:spLocks noGrp="1"/>
          </p:cNvSpPr>
          <p:nvPr>
            <p:ph sz="half" idx="1"/>
          </p:nvPr>
        </p:nvSpPr>
        <p:spPr>
          <a:xfrm>
            <a:off x="685799" y="1352551"/>
            <a:ext cx="6224217" cy="3352800"/>
          </a:xfrm>
        </p:spPr>
        <p:txBody>
          <a:bodyPr/>
          <a:lstStyle/>
          <a:p>
            <a:pPr marL="0" indent="0">
              <a:buNone/>
            </a:pPr>
            <a:r>
              <a:rPr lang="en-US" dirty="0"/>
              <a:t>7 million tons from the US…</a:t>
            </a:r>
          </a:p>
          <a:p>
            <a:pPr marL="0" indent="0">
              <a:buNone/>
            </a:pPr>
            <a:endParaRPr lang="en-US" dirty="0"/>
          </a:p>
          <a:p>
            <a:pPr marL="0" indent="0">
              <a:buNone/>
            </a:pPr>
            <a:r>
              <a:rPr lang="en-US" dirty="0"/>
              <a:t>That’s 42 Pounds of E-Waste per capita in the US…</a:t>
            </a:r>
          </a:p>
          <a:p>
            <a:pPr marL="0" indent="0">
              <a:buNone/>
            </a:pPr>
            <a:endParaRPr lang="en-US" dirty="0"/>
          </a:p>
          <a:p>
            <a:pPr marL="0" indent="0">
              <a:buNone/>
            </a:pPr>
            <a:r>
              <a:rPr lang="en-US" dirty="0"/>
              <a:t>There is no national regulation on E Waste…</a:t>
            </a:r>
          </a:p>
          <a:p>
            <a:pPr marL="0" indent="0">
              <a:buNone/>
            </a:pPr>
            <a:endParaRPr lang="en-US" dirty="0"/>
          </a:p>
          <a:p>
            <a:pPr marL="0" indent="0">
              <a:buNone/>
            </a:pPr>
            <a:r>
              <a:rPr lang="en-US" dirty="0"/>
              <a:t>15 States still lack regulation</a:t>
            </a:r>
          </a:p>
        </p:txBody>
      </p:sp>
    </p:spTree>
    <p:extLst>
      <p:ext uri="{BB962C8B-B14F-4D97-AF65-F5344CB8AC3E}">
        <p14:creationId xmlns:p14="http://schemas.microsoft.com/office/powerpoint/2010/main" val="374959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44369"/>
            <a:ext cx="7772400" cy="3560982"/>
          </a:xfrm>
        </p:spPr>
        <p:txBody>
          <a:bodyPr lIns="91440">
            <a:normAutofit fontScale="85000" lnSpcReduction="20000"/>
          </a:bodyPr>
          <a:lstStyle/>
          <a:p>
            <a:pPr marL="0" indent="0">
              <a:buNone/>
            </a:pPr>
            <a:r>
              <a:rPr lang="en-US" sz="1400" dirty="0"/>
              <a:t>[1] Apple. (n.d.). Retrieved October 05, 2020, from https://www.apple.com/</a:t>
            </a:r>
          </a:p>
          <a:p>
            <a:pPr marL="0" indent="0">
              <a:buNone/>
            </a:pPr>
            <a:r>
              <a:rPr lang="en-US" sz="1400" dirty="0"/>
              <a:t>[2] </a:t>
            </a:r>
            <a:r>
              <a:rPr lang="en-US" sz="1400" dirty="0" err="1"/>
              <a:t>Balde</a:t>
            </a:r>
            <a:r>
              <a:rPr lang="en-US" sz="1400" dirty="0"/>
              <a:t>, Cornelis P., Wang, Feng, </a:t>
            </a:r>
            <a:r>
              <a:rPr lang="en-US" sz="1400" dirty="0" err="1"/>
              <a:t>Kuehr</a:t>
            </a:r>
            <a:r>
              <a:rPr lang="en-US" sz="1400" dirty="0"/>
              <a:t>, Ruediger and Huisman, Jaco, </a:t>
            </a:r>
            <a:r>
              <a:rPr lang="en-US" sz="1400" i="1" dirty="0"/>
              <a:t>The Global E-waste Monitor 	2014: Quantities, 	flows and resources</a:t>
            </a:r>
            <a:r>
              <a:rPr lang="en-US" sz="1400" dirty="0"/>
              <a:t>, (Tokyo &amp; Bonn: United Nations University, 2015).</a:t>
            </a:r>
          </a:p>
          <a:p>
            <a:pPr marL="0" indent="0">
              <a:buNone/>
            </a:pPr>
            <a:r>
              <a:rPr lang="en-US" sz="1400" dirty="0"/>
              <a:t>[3] </a:t>
            </a:r>
            <a:r>
              <a:rPr lang="en-US" sz="1400" dirty="0">
                <a:effectLst/>
              </a:rPr>
              <a:t>Consumer Electronics - United States: Statista Market Forecast. (2020, August). Retrieved October 05, 	2020, from https://www.statista.com/outlook/251/109/consumer-electronics/united-states</a:t>
            </a:r>
          </a:p>
          <a:p>
            <a:pPr marL="0" indent="0">
              <a:buNone/>
            </a:pPr>
            <a:r>
              <a:rPr lang="en-US" sz="1400" dirty="0">
                <a:effectLst/>
              </a:rPr>
              <a:t>[4] Department, P., &amp; 30, M. (2016, May 30). Consumer electronics/tech device lifespan 2015. Retrieved 	October 05, 2020, from </a:t>
            </a:r>
            <a:r>
              <a:rPr lang="en-US" sz="1400" dirty="0">
                <a:effectLst/>
                <a:hlinkClick r:id="rId2"/>
              </a:rPr>
              <a:t>https://www.statista.com/statistics/688455/consumer-electronics-</a:t>
            </a:r>
            <a:r>
              <a:rPr lang="en-US" sz="1400" dirty="0">
                <a:effectLst/>
              </a:rPr>
              <a:t>	tech-device-average-lifespan/</a:t>
            </a:r>
          </a:p>
          <a:p>
            <a:pPr marL="0" indent="0">
              <a:buNone/>
            </a:pPr>
            <a:r>
              <a:rPr lang="en-US" sz="1400" dirty="0"/>
              <a:t>[5] </a:t>
            </a:r>
            <a:r>
              <a:rPr lang="en-US" sz="1400" dirty="0" err="1">
                <a:effectLst/>
              </a:rPr>
              <a:t>Desroches</a:t>
            </a:r>
            <a:r>
              <a:rPr lang="en-US" sz="1400" dirty="0">
                <a:effectLst/>
              </a:rPr>
              <a:t>, L. (2013, Summer). </a:t>
            </a:r>
            <a:r>
              <a:rPr lang="en-US" sz="1400" i="1" dirty="0">
                <a:effectLst/>
              </a:rPr>
              <a:t>Trends in the cost of efficiency for appliances and consumer electronics</a:t>
            </a:r>
            <a:r>
              <a:rPr lang="en-US" sz="1400" dirty="0">
                <a:effectLst/>
              </a:rPr>
              <a:t> 	[Scholarly project]. In </a:t>
            </a:r>
            <a:r>
              <a:rPr lang="en-US" sz="1400" i="1" dirty="0">
                <a:effectLst/>
              </a:rPr>
              <a:t>ECEEEE</a:t>
            </a:r>
            <a:r>
              <a:rPr lang="en-US" sz="1400" dirty="0">
                <a:effectLst/>
              </a:rPr>
              <a:t>. Retrieved October 05, 2020, from ECEEE.com</a:t>
            </a:r>
          </a:p>
          <a:p>
            <a:pPr marL="0" indent="0">
              <a:buNone/>
            </a:pPr>
            <a:r>
              <a:rPr lang="en-US" sz="1400" dirty="0">
                <a:effectLst/>
              </a:rPr>
              <a:t>[6] </a:t>
            </a:r>
            <a:r>
              <a:rPr lang="en-US" sz="1400" dirty="0" err="1">
                <a:effectLst/>
              </a:rPr>
              <a:t>Larmer</a:t>
            </a:r>
            <a:r>
              <a:rPr lang="en-US" sz="1400" dirty="0">
                <a:effectLst/>
              </a:rPr>
              <a:t>, B. (2018, July 05). E-Waste Offers an Economic Opportunity as Well as Toxicity. Retrieved 	October 05, 2020, from </a:t>
            </a:r>
            <a:r>
              <a:rPr lang="en-US" sz="1400" dirty="0">
                <a:effectLst/>
                <a:hlinkClick r:id="rId3"/>
              </a:rPr>
              <a:t>https://www.nytimes.com/2018/07/05/magazine/e-waste-offers-an-</a:t>
            </a:r>
            <a:r>
              <a:rPr lang="en-US" sz="1400" dirty="0">
                <a:effectLst/>
              </a:rPr>
              <a:t>	economic-opportunity-as-well-as-toxicity.html</a:t>
            </a:r>
          </a:p>
          <a:p>
            <a:pPr marL="0" indent="0">
              <a:buNone/>
            </a:pPr>
            <a:r>
              <a:rPr lang="en-US" sz="1400" dirty="0">
                <a:effectLst/>
              </a:rPr>
              <a:t>[7] Population Comparison: China, EU, USA, and Japan. (2019). Retrieved October 05, 2020, from 	https://www.worldometers.info/population/china-eu-usa-japan-comparison/</a:t>
            </a:r>
          </a:p>
          <a:p>
            <a:pPr marL="0" indent="0">
              <a:buNone/>
            </a:pPr>
            <a:r>
              <a:rPr lang="en-US" sz="1400" dirty="0">
                <a:effectLst/>
              </a:rPr>
              <a:t>[8] Wikipedia. (2020, September 21). Moore's law. Retrieved October 05, 2020, from 	https://en.wikipedia.org/wiki/Moore's_law</a:t>
            </a:r>
          </a:p>
          <a:p>
            <a:pPr marL="0" indent="0">
              <a:buNone/>
            </a:pPr>
            <a:endParaRPr lang="en-US" sz="1800"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a:extLst>
              <a:ext uri="{FF2B5EF4-FFF2-40B4-BE49-F238E27FC236}">
                <a16:creationId xmlns:a16="http://schemas.microsoft.com/office/drawing/2014/main" id="{0B698C83-B760-BA44-9C49-D037FD1DE4C0}"/>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Philip Rago</a:t>
            </a:r>
          </a:p>
        </p:txBody>
      </p:sp>
    </p:spTree>
    <p:extLst>
      <p:ext uri="{BB962C8B-B14F-4D97-AF65-F5344CB8AC3E}">
        <p14:creationId xmlns:p14="http://schemas.microsoft.com/office/powerpoint/2010/main" val="3688878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46 Max Possible</a:t>
            </a:r>
          </a:p>
        </p:txBody>
      </p:sp>
      <p:sp>
        <p:nvSpPr>
          <p:cNvPr id="4" name="Content Placeholder 3">
            <a:extLst>
              <a:ext uri="{FF2B5EF4-FFF2-40B4-BE49-F238E27FC236}">
                <a16:creationId xmlns:a16="http://schemas.microsoft.com/office/drawing/2014/main" id="{81037C2F-A0C1-F443-9EB1-54BC1BFAF47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2020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11" name="Picture 10">
            <a:extLst>
              <a:ext uri="{FF2B5EF4-FFF2-40B4-BE49-F238E27FC236}">
                <a16:creationId xmlns:a16="http://schemas.microsoft.com/office/drawing/2014/main" id="{D869EAAA-B448-D646-8AD6-17548F41846A}"/>
              </a:ext>
            </a:extLst>
          </p:cNvPr>
          <p:cNvPicPr>
            <a:picLocks noChangeAspect="1"/>
          </p:cNvPicPr>
          <p:nvPr/>
        </p:nvPicPr>
        <p:blipFill>
          <a:blip r:embed="rId3"/>
          <a:stretch>
            <a:fillRect/>
          </a:stretch>
        </p:blipFill>
        <p:spPr>
          <a:xfrm>
            <a:off x="3438525" y="360435"/>
            <a:ext cx="5505450" cy="4783065"/>
          </a:xfrm>
          <a:prstGeom prst="rect">
            <a:avLst/>
          </a:prstGeom>
        </p:spPr>
      </p:pic>
    </p:spTree>
    <p:extLst>
      <p:ext uri="{BB962C8B-B14F-4D97-AF65-F5344CB8AC3E}">
        <p14:creationId xmlns:p14="http://schemas.microsoft.com/office/powerpoint/2010/main" val="56173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85800" y="1352550"/>
            <a:ext cx="7772400" cy="3644645"/>
          </a:xfrm>
        </p:spPr>
        <p:txBody>
          <a:bodyPr>
            <a:normAutofit/>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0" indent="0">
              <a:buNone/>
            </a:pPr>
            <a:r>
              <a:rPr lang="en-US" dirty="0">
                <a:latin typeface="Consolas" panose="020B0609020204030204" pitchFamily="49" charset="0"/>
                <a:ea typeface="ＭＳ Ｐゴシック" pitchFamily="-109" charset="-128"/>
                <a:cs typeface="Consolas" panose="020B0609020204030204" pitchFamily="49" charset="0"/>
              </a:rPr>
              <a:t>C lustered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egularly</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I </a:t>
            </a:r>
            <a:r>
              <a:rPr lang="en-US" dirty="0" err="1">
                <a:latin typeface="Consolas" panose="020B0609020204030204" pitchFamily="49" charset="0"/>
                <a:ea typeface="ＭＳ Ｐゴシック" pitchFamily="-109" charset="-128"/>
                <a:cs typeface="Consolas" panose="020B0609020204030204" pitchFamily="49" charset="0"/>
              </a:rPr>
              <a:t>nterspaced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S </a:t>
            </a:r>
            <a:r>
              <a:rPr lang="en-US" dirty="0" err="1">
                <a:latin typeface="Consolas" panose="020B0609020204030204" pitchFamily="49" charset="0"/>
                <a:ea typeface="ＭＳ Ｐゴシック" pitchFamily="-109" charset="-128"/>
                <a:cs typeface="Consolas" panose="020B0609020204030204" pitchFamily="49" charset="0"/>
              </a:rPr>
              <a:t>hort</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P </a:t>
            </a:r>
            <a:r>
              <a:rPr lang="en-US" dirty="0" err="1">
                <a:latin typeface="Consolas" panose="020B0609020204030204" pitchFamily="49" charset="0"/>
                <a:ea typeface="ＭＳ Ｐゴシック" pitchFamily="-109" charset="-128"/>
                <a:cs typeface="Consolas" panose="020B0609020204030204" pitchFamily="49" charset="0"/>
              </a:rPr>
              <a:t>alindromic</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epeats</a:t>
            </a:r>
            <a:endParaRPr lang="en-US" dirty="0">
              <a:latin typeface="Consolas" panose="020B0609020204030204" pitchFamily="49" charset="0"/>
              <a:ea typeface="ＭＳ Ｐゴシック" pitchFamily="-109" charset="-128"/>
              <a:cs typeface="Consolas" panose="020B0609020204030204" pitchFamily="49" charset="0"/>
            </a:endParaRPr>
          </a:p>
          <a:p>
            <a:pPr marL="0" indent="0">
              <a:buNone/>
            </a:pPr>
            <a:r>
              <a:rPr lang="en-US" dirty="0">
                <a:ea typeface="ＭＳ Ｐゴシック" pitchFamily="-109" charset="-128"/>
                <a:cs typeface="ＭＳ Ｐゴシック" pitchFamily="-109" charset="-128"/>
              </a:rPr>
              <a:t>Permanent gene modification</a:t>
            </a:r>
            <a:endParaRPr lang="en-US" dirty="0">
              <a:cs typeface="Consolas" panose="020B0609020204030204" pitchFamily="49" charset="0"/>
            </a:endParaRP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0280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93499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pic>
        <p:nvPicPr>
          <p:cNvPr id="3" name="Picture 2"/>
          <p:cNvPicPr>
            <a:picLocks noChangeAspect="1"/>
          </p:cNvPicPr>
          <p:nvPr/>
        </p:nvPicPr>
        <p:blipFill>
          <a:blip r:embed="rId3"/>
          <a:stretch>
            <a:fillRect/>
          </a:stretch>
        </p:blipFill>
        <p:spPr>
          <a:xfrm>
            <a:off x="4247334" y="361950"/>
            <a:ext cx="4661154" cy="4692228"/>
          </a:xfrm>
          <a:prstGeom prst="rect">
            <a:avLst/>
          </a:prstGeom>
        </p:spPr>
      </p:pic>
      <p:sp>
        <p:nvSpPr>
          <p:cNvPr id="10" name="TextBox 9"/>
          <p:cNvSpPr txBox="1"/>
          <p:nvPr/>
        </p:nvSpPr>
        <p:spPr>
          <a:xfrm>
            <a:off x="3808752" y="2302426"/>
            <a:ext cx="687881" cy="2751752"/>
          </a:xfrm>
          <a:prstGeom prst="rect">
            <a:avLst/>
          </a:prstGeom>
          <a:noFill/>
        </p:spPr>
        <p:txBody>
          <a:bodyPr vert="vert270" wrap="none" rtlCol="0">
            <a:spAutoFit/>
          </a:bodyPr>
          <a:lstStyle/>
          <a:p>
            <a:pPr>
              <a:lnSpc>
                <a:spcPct val="90000"/>
              </a:lnSpc>
            </a:pPr>
            <a:r>
              <a:rPr lang="en-US" dirty="0">
                <a:latin typeface="Arial" charset="0"/>
                <a:ea typeface="ＭＳ Ｐゴシック" charset="-128"/>
                <a:cs typeface="ＭＳ Ｐゴシック" charset="-128"/>
              </a:rPr>
              <a:t>©2009, </a:t>
            </a:r>
            <a:r>
              <a:rPr lang="en-US" dirty="0" err="1">
                <a:latin typeface="Arial" charset="0"/>
                <a:ea typeface="ＭＳ Ｐゴシック" charset="-128"/>
                <a:cs typeface="ＭＳ Ｐゴシック" charset="-128"/>
              </a:rPr>
              <a:t>MobileRobots</a:t>
            </a:r>
            <a:r>
              <a:rPr lang="en-US" dirty="0">
                <a:latin typeface="Arial" charset="0"/>
                <a:ea typeface="ＭＳ Ｐゴシック" charset="-128"/>
                <a:cs typeface="ＭＳ Ｐゴシック" charset="-128"/>
              </a:rPr>
              <a:t> Inc.</a:t>
            </a:r>
          </a:p>
          <a:p>
            <a:pPr>
              <a:lnSpc>
                <a:spcPct val="90000"/>
              </a:lnSpc>
            </a:pPr>
            <a:endParaRPr lang="en-US" dirty="0"/>
          </a:p>
        </p:txBody>
      </p:sp>
      <p:sp>
        <p:nvSpPr>
          <p:cNvPr id="9" name="Action Button: Movie 8">
            <a:hlinkClick r:id="rId4" highlightClick="1"/>
            <a:extLst>
              <a:ext uri="{FF2B5EF4-FFF2-40B4-BE49-F238E27FC236}">
                <a16:creationId xmlns:a16="http://schemas.microsoft.com/office/drawing/2014/main" id="{7B1A532D-A114-6544-95A3-300DB1BB7F78}"/>
              </a:ext>
            </a:extLst>
          </p:cNvPr>
          <p:cNvSpPr/>
          <p:nvPr/>
        </p:nvSpPr>
        <p:spPr>
          <a:xfrm>
            <a:off x="1934546"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Action Button: Movie 10">
            <a:hlinkClick r:id="rId5" highlightClick="1"/>
            <a:extLst>
              <a:ext uri="{FF2B5EF4-FFF2-40B4-BE49-F238E27FC236}">
                <a16:creationId xmlns:a16="http://schemas.microsoft.com/office/drawing/2014/main" id="{C56F4B4D-53A5-D446-A55D-792869027AE4}"/>
              </a:ext>
            </a:extLst>
          </p:cNvPr>
          <p:cNvSpPr/>
          <p:nvPr/>
        </p:nvSpPr>
        <p:spPr>
          <a:xfrm>
            <a:off x="2539245"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43700</TotalTime>
  <Words>4009</Words>
  <Application>Microsoft Macintosh PowerPoint</Application>
  <PresentationFormat>On-screen Show (16:9)</PresentationFormat>
  <Paragraphs>453</Paragraphs>
  <Slides>34</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ＭＳ Ｐゴシック</vt:lpstr>
      <vt:lpstr>宋体</vt:lpstr>
      <vt:lpstr>Arial</vt:lpstr>
      <vt:lpstr>Average</vt:lpstr>
      <vt:lpstr>Calibri</vt:lpstr>
      <vt:lpstr>Cambria</vt:lpstr>
      <vt:lpstr>Cambria (正文)</vt:lpstr>
      <vt:lpstr>Consolas</vt:lpstr>
      <vt:lpstr>Merriweather</vt:lpstr>
      <vt:lpstr>Wingdings</vt:lpstr>
      <vt:lpstr>幼圆</vt:lpstr>
      <vt:lpstr>Red Radial 16x9</vt:lpstr>
      <vt:lpstr>Class 11 Work</vt:lpstr>
      <vt:lpstr>what works well Online With Zoom</vt:lpstr>
      <vt:lpstr>Papers</vt:lpstr>
      <vt:lpstr>Grades To Date</vt:lpstr>
      <vt:lpstr>Overview</vt:lpstr>
      <vt:lpstr>Overview</vt:lpstr>
      <vt:lpstr>PowerPoint Presentation</vt:lpstr>
      <vt:lpstr>Group Quiz</vt:lpstr>
      <vt:lpstr>Overview</vt:lpstr>
      <vt:lpstr>Overview</vt:lpstr>
      <vt:lpstr>AI in Education</vt:lpstr>
      <vt:lpstr>Background: education is one of the most crucial indicators of future health and wealth</vt:lpstr>
      <vt:lpstr>Argument: AI can and should be used to enhance current educational platforms</vt:lpstr>
      <vt:lpstr>Current Examples - Quizlet</vt:lpstr>
      <vt:lpstr>Current Examples - Khan Academy </vt:lpstr>
      <vt:lpstr>Research into different AIED applications is very promising</vt:lpstr>
      <vt:lpstr>Why is this significant?</vt:lpstr>
      <vt:lpstr>REFERENCES</vt:lpstr>
      <vt:lpstr>PowerPoint Presentation</vt:lpstr>
      <vt:lpstr>PowerPoint Presentation</vt:lpstr>
      <vt:lpstr>WeChat Business </vt:lpstr>
      <vt:lpstr>Illegal Industries </vt:lpstr>
      <vt:lpstr>Personal experience </vt:lpstr>
      <vt:lpstr>Solutions</vt:lpstr>
      <vt:lpstr>References</vt:lpstr>
      <vt:lpstr>References</vt:lpstr>
      <vt:lpstr>Half Life of Computing Technology and its impact on the future</vt:lpstr>
      <vt:lpstr>Remember this?</vt:lpstr>
      <vt:lpstr>Consumer Electronics Trends</vt:lpstr>
      <vt:lpstr>Consumer Electronics Trends</vt:lpstr>
      <vt:lpstr>PowerPoint Presentation</vt:lpstr>
      <vt:lpstr>49.2 Million tons of e-Waste (2016)</vt:lpstr>
      <vt:lpstr>References</vt:lpstr>
      <vt:lpstr>Class 11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409</cp:revision>
  <dcterms:created xsi:type="dcterms:W3CDTF">2014-08-25T02:19:16Z</dcterms:created>
  <dcterms:modified xsi:type="dcterms:W3CDTF">2020-10-06T22:02:20Z</dcterms:modified>
</cp:coreProperties>
</file>