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2"/>
  </p:notesMasterIdLst>
  <p:handoutMasterIdLst>
    <p:handoutMasterId r:id="rId53"/>
  </p:handoutMasterIdLst>
  <p:sldIdLst>
    <p:sldId id="256" r:id="rId2"/>
    <p:sldId id="640" r:id="rId3"/>
    <p:sldId id="608" r:id="rId4"/>
    <p:sldId id="628" r:id="rId5"/>
    <p:sldId id="259" r:id="rId6"/>
    <p:sldId id="609" r:id="rId7"/>
    <p:sldId id="261" r:id="rId8"/>
    <p:sldId id="308" r:id="rId9"/>
    <p:sldId id="267" r:id="rId10"/>
    <p:sldId id="330" r:id="rId11"/>
    <p:sldId id="309" r:id="rId12"/>
    <p:sldId id="648" r:id="rId13"/>
    <p:sldId id="649" r:id="rId14"/>
    <p:sldId id="650" r:id="rId15"/>
    <p:sldId id="651" r:id="rId16"/>
    <p:sldId id="652" r:id="rId17"/>
    <p:sldId id="653" r:id="rId18"/>
    <p:sldId id="641" r:id="rId19"/>
    <p:sldId id="271" r:id="rId20"/>
    <p:sldId id="268" r:id="rId21"/>
    <p:sldId id="270" r:id="rId22"/>
    <p:sldId id="272" r:id="rId23"/>
    <p:sldId id="642" r:id="rId24"/>
    <p:sldId id="654" r:id="rId25"/>
    <p:sldId id="655" r:id="rId26"/>
    <p:sldId id="656" r:id="rId27"/>
    <p:sldId id="657" r:id="rId28"/>
    <p:sldId id="274" r:id="rId29"/>
    <p:sldId id="273" r:id="rId30"/>
    <p:sldId id="275" r:id="rId31"/>
    <p:sldId id="276" r:id="rId32"/>
    <p:sldId id="277" r:id="rId33"/>
    <p:sldId id="658" r:id="rId34"/>
    <p:sldId id="269" r:id="rId35"/>
    <p:sldId id="500" r:id="rId36"/>
    <p:sldId id="501" r:id="rId37"/>
    <p:sldId id="502" r:id="rId38"/>
    <p:sldId id="503" r:id="rId39"/>
    <p:sldId id="504" r:id="rId40"/>
    <p:sldId id="505" r:id="rId41"/>
    <p:sldId id="506" r:id="rId42"/>
    <p:sldId id="507" r:id="rId43"/>
    <p:sldId id="331" r:id="rId44"/>
    <p:sldId id="332" r:id="rId45"/>
    <p:sldId id="333" r:id="rId46"/>
    <p:sldId id="334" r:id="rId47"/>
    <p:sldId id="335" r:id="rId48"/>
    <p:sldId id="336" r:id="rId49"/>
    <p:sldId id="337" r:id="rId50"/>
    <p:sldId id="338"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40"/>
            <p14:sldId id="608"/>
            <p14:sldId id="628"/>
            <p14:sldId id="259"/>
            <p14:sldId id="609"/>
            <p14:sldId id="261"/>
            <p14:sldId id="308"/>
            <p14:sldId id="267"/>
            <p14:sldId id="330"/>
            <p14:sldId id="309"/>
          </p14:sldIdLst>
        </p14:section>
        <p14:section name="Students" id="{20244982-054D-774B-9E12-24C2D44D25DA}">
          <p14:sldIdLst>
            <p14:sldId id="648"/>
            <p14:sldId id="649"/>
            <p14:sldId id="650"/>
            <p14:sldId id="651"/>
            <p14:sldId id="652"/>
            <p14:sldId id="653"/>
            <p14:sldId id="641"/>
            <p14:sldId id="271"/>
            <p14:sldId id="268"/>
            <p14:sldId id="270"/>
            <p14:sldId id="272"/>
            <p14:sldId id="642"/>
            <p14:sldId id="654"/>
            <p14:sldId id="655"/>
            <p14:sldId id="656"/>
            <p14:sldId id="657"/>
            <p14:sldId id="274"/>
            <p14:sldId id="273"/>
            <p14:sldId id="275"/>
            <p14:sldId id="276"/>
            <p14:sldId id="277"/>
            <p14:sldId id="658"/>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74038" autoAdjust="0"/>
  </p:normalViewPr>
  <p:slideViewPr>
    <p:cSldViewPr snapToGrid="0" snapToObjects="1">
      <p:cViewPr varScale="1">
        <p:scale>
          <a:sx n="123" d="100"/>
          <a:sy n="123" d="100"/>
        </p:scale>
        <p:origin x="1096"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Kate and today I am going to talk to you about the scope of global cyber crime, as well as what is being done to combat it. </a:t>
            </a:r>
          </a:p>
          <a:p>
            <a:r>
              <a:rPr lang="en-US" dirty="0"/>
              <a:t>(next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956632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Lets first take a moment and discuss the extent and nature of cyber crime today. </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As a country, and as a world, we are currently facing the relatively  new problem of cyber crime.</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The types of crimes are not new. Criminals have been stealing credit cards off tourists, and starting scams for a while, and although it was hard to fight, it wasn’t impossible. If someone physically stole your credit card while you were walking around, and you were able to find the person who did it, it would be possible to prosecute them. </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But, that is no longer the case. If someone from another country steals your credit card information from a website, or sets up a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phising</a:t>
            </a:r>
            <a:r>
              <a:rPr lang="en-US" sz="1800" dirty="0">
                <a:effectLst/>
                <a:latin typeface="Calibri" panose="020F0502020204030204" pitchFamily="34" charset="0"/>
                <a:ea typeface="DengXian" panose="02010600030101010101" pitchFamily="2" charset="-122"/>
                <a:cs typeface="Times New Roman" panose="02020603050405020304" pitchFamily="18" charset="0"/>
              </a:rPr>
              <a:t> scam, it’s a very different problem. </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Often cyber criminals use chains of computers to launch their attacks, so tracing is almost impossible. And if you were to find them, but they don’t live in your country, how to do you prosecute them? Is it America’s job? Is it the job of their native law enforcement? What if what they did was illegal in America, but its not where they live? What happens then? </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Further, as people in this class know, but the general public has yet to really understand, cyber crime is not victimless. It can be just as dangerous and costly as conventional crime</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Governments worldwide have been noticing and addressing this problem, so let's see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whats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already in place (next slide)</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70113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doing about it? There are several international and domestic efforts to fight cyber crime.</a:t>
            </a:r>
          </a:p>
          <a:p>
            <a:r>
              <a:rPr lang="en-US" dirty="0"/>
              <a:t>domestic = within one country. International=several countries are working together to arrive at the same solution and policy to combat cyber crime. </a:t>
            </a:r>
          </a:p>
          <a:p>
            <a:endParaRPr lang="en-US" dirty="0"/>
          </a:p>
          <a:p>
            <a:r>
              <a:rPr lang="en-US" dirty="0"/>
              <a:t>Domestically, almost 80% of countries have some sort of fully enacted legislation against cyber crime, and another 5% of countries are still drafting legislation. Specifically  in the US, we have a subset of the </a:t>
            </a:r>
            <a:r>
              <a:rPr lang="en-US" b="1" dirty="0"/>
              <a:t>FBI called the IC3</a:t>
            </a:r>
            <a:r>
              <a:rPr lang="en-US" dirty="0"/>
              <a:t>, which is tasked with logging and responding to incidents of cyber crime in the US. </a:t>
            </a:r>
          </a:p>
          <a:p>
            <a:endParaRPr lang="en-US" dirty="0"/>
          </a:p>
          <a:p>
            <a:r>
              <a:rPr lang="en-US" dirty="0"/>
              <a:t>Internationally, have Interpol, their full name is “international police” and they have several functions, but one of them is cyber crime. They boasted on their website that they can have a task force briefed and deployed within 12-48 hours of an incident or national disaster.  </a:t>
            </a:r>
          </a:p>
          <a:p>
            <a:endParaRPr lang="en-US" dirty="0"/>
          </a:p>
          <a:p>
            <a:r>
              <a:rPr lang="en-US" dirty="0"/>
              <a:t>There also was a Convention on </a:t>
            </a:r>
            <a:r>
              <a:rPr lang="en-US" dirty="0" err="1"/>
              <a:t>CyberCrime</a:t>
            </a:r>
            <a:r>
              <a:rPr lang="en-US" dirty="0"/>
              <a:t> in 2001, held in Budapest. At this event many countries in the EU as well as America, Japan, and </a:t>
            </a:r>
            <a:r>
              <a:rPr lang="en-US" dirty="0" err="1"/>
              <a:t>Cnanda</a:t>
            </a:r>
            <a:r>
              <a:rPr lang="en-US" dirty="0"/>
              <a:t> helped draft a treaty which outlined ways in which to fight cyber crime, but also how to help each other fight cybercrime.</a:t>
            </a:r>
          </a:p>
          <a:p>
            <a:r>
              <a:rPr lang="en-US" dirty="0"/>
              <a:t> In 2018, 65 countries had singed it, but a lesser fraction had fully implemented it.  Its actually very interesting to read and still seems relevant, despite its age.(next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733441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is it working? Global crime rates are still rising every year, as well as crime rates within America. Each year brings more technology, more access, more opportunities, but usually not more legislation.</a:t>
            </a:r>
          </a:p>
          <a:p>
            <a:endParaRPr lang="en-US" dirty="0"/>
          </a:p>
          <a:p>
            <a:r>
              <a:rPr lang="en-US" dirty="0"/>
              <a:t>Also, as time progresses, we are seeing that some legislation doesn’t age well, and needs further amendments to fix the problems embedded within. An example is the HADOPI law in France. The situation that is often mentioned when discussing this law was one where a woman’s IP address was used by a criminal to commit a crime, and when it was traced back to her, the law mandated that she go to prison for it. The law was written by someone who didn’t understand modern computing systems and modern cyber crime, and an innocent woman suffered for it</a:t>
            </a:r>
          </a:p>
          <a:p>
            <a:endParaRPr lang="en-US" dirty="0"/>
          </a:p>
          <a:p>
            <a:r>
              <a:rPr lang="en-US" dirty="0"/>
              <a:t> In addition, the convention of cyber crime is proving to be harder to enforce. There are several articles that leave things up to the “domestic laws of any given country” which create discrepancies when enacted. </a:t>
            </a:r>
          </a:p>
          <a:p>
            <a:r>
              <a:rPr lang="en-US" dirty="0"/>
              <a:t>Further, although it spells out several tools, and pathways for countries to get help, very few of them are used, despite the continuously climbing crime statistics. </a:t>
            </a:r>
          </a:p>
          <a:p>
            <a:r>
              <a:rPr lang="en-US" dirty="0"/>
              <a:t>And finally, even among the countries that signed the treaty are not forced to adopt it entirely, they can pick the aspects they want to enforce, and leave the ones they don’t, which leads to a lesser overall impact on cyber crime. (next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31260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needs to happen? As we just saw, our current plan of hobbling together legislation and hoping that other countries follow suit is not working. </a:t>
            </a:r>
          </a:p>
          <a:p>
            <a:r>
              <a:rPr lang="en-US" dirty="0"/>
              <a:t>There needs to be a collective coordinated effort to combat, outthink, and stop cyber criminals.</a:t>
            </a:r>
          </a:p>
          <a:p>
            <a:r>
              <a:rPr lang="en-US" dirty="0"/>
              <a:t> </a:t>
            </a:r>
            <a:r>
              <a:rPr lang="en-US" dirty="0" err="1"/>
              <a:t>Politians</a:t>
            </a:r>
            <a:r>
              <a:rPr lang="en-US" dirty="0"/>
              <a:t> need to </a:t>
            </a:r>
            <a:r>
              <a:rPr lang="en-US" u="none" dirty="0"/>
              <a:t>understand or at least b e brief by someone who understand cyber crime, and it needs to become a top priority among all countries.</a:t>
            </a:r>
          </a:p>
          <a:p>
            <a:endParaRPr lang="en-US" u="none" dirty="0"/>
          </a:p>
          <a:p>
            <a:r>
              <a:rPr lang="en-US" u="none" dirty="0"/>
              <a:t>The second one is a quote by </a:t>
            </a:r>
            <a:r>
              <a:rPr lang="en-US" dirty="0"/>
              <a:t>Benjamin Franklin. He says that any society willing to give up freedom or security for safety doesn’t deserve either. </a:t>
            </a:r>
          </a:p>
          <a:p>
            <a:r>
              <a:rPr lang="en-US" dirty="0"/>
              <a:t>There are many solutions to cyber crime. Several of them could entail ridding individuals of their freedoms and liberties, and although it would work, it is not the ideal solution. </a:t>
            </a:r>
          </a:p>
          <a:p>
            <a:r>
              <a:rPr lang="en-US" dirty="0"/>
              <a:t>The solution to cybercrime is some happy medium where criminals can be held accountable, yet ordinary citizens still have protected rights. </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52060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42096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of big data.</a:t>
            </a:r>
          </a:p>
          <a:p>
            <a:r>
              <a:rPr lang="en-US" dirty="0"/>
              <a:t>HTTP is not safe. </a:t>
            </a:r>
          </a:p>
          <a:p>
            <a:r>
              <a:rPr lang="en-US" dirty="0"/>
              <a:t>Use fiddler can capture your input data, such as account and password.</a:t>
            </a:r>
          </a:p>
          <a:p>
            <a:r>
              <a:rPr lang="en-US" dirty="0"/>
              <a:t>Use Wireshark can capture what people send.</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63015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Sogou’s</a:t>
            </a:r>
            <a:r>
              <a:rPr lang="en-US" dirty="0"/>
              <a:t> personal information policy is leaking personal information.</a:t>
            </a:r>
          </a:p>
          <a:p>
            <a:r>
              <a:rPr lang="en-US" dirty="0"/>
              <a:t>If hacker hacked the server, huge amount of personal information will be leaked.</a:t>
            </a:r>
          </a:p>
          <a:p>
            <a:r>
              <a:rPr lang="en-US" dirty="0" err="1"/>
              <a:t>Ifly</a:t>
            </a:r>
            <a:r>
              <a:rPr lang="en-US" dirty="0"/>
              <a:t> and </a:t>
            </a:r>
            <a:r>
              <a:rPr lang="en-US" dirty="0" err="1"/>
              <a:t>baidu</a:t>
            </a:r>
            <a:r>
              <a:rPr lang="en-US" dirty="0"/>
              <a:t> have the same logic. </a:t>
            </a:r>
          </a:p>
          <a:p>
            <a:r>
              <a:rPr lang="en-US" dirty="0"/>
              <a:t>Foreshadowing the personal experience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78915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35526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personal experience on </a:t>
            </a:r>
            <a:r>
              <a:rPr lang="en-US" dirty="0" err="1"/>
              <a:t>ifly</a:t>
            </a:r>
            <a:r>
              <a:rPr lang="en-US" dirty="0"/>
              <a:t> input method.</a:t>
            </a:r>
          </a:p>
          <a:p>
            <a:r>
              <a:rPr lang="en-US" dirty="0"/>
              <a:t>The using app is called </a:t>
            </a:r>
            <a:r>
              <a:rPr lang="en-US" dirty="0" err="1"/>
              <a:t>wechat</a:t>
            </a:r>
            <a:r>
              <a:rPr lang="en-US" dirty="0"/>
              <a:t>. </a:t>
            </a:r>
          </a:p>
          <a:p>
            <a:r>
              <a:rPr lang="en-US" dirty="0" err="1"/>
              <a:t>Ifly</a:t>
            </a:r>
            <a:r>
              <a:rPr lang="en-US" dirty="0"/>
              <a:t> immediately capture what I want.</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81765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method on reduce the risk of leaking personal information.</a:t>
            </a:r>
          </a:p>
          <a:p>
            <a:r>
              <a:rPr lang="en-US" dirty="0"/>
              <a:t>First is build-in input method. This app include bank app. </a:t>
            </a:r>
          </a:p>
          <a:p>
            <a:r>
              <a:rPr lang="en-US" dirty="0"/>
              <a:t>Second, public wireless network is the most dangerous zone. Hacker can capture any people in that public wireless network.</a:t>
            </a:r>
          </a:p>
          <a:p>
            <a:r>
              <a:rPr lang="en-US" dirty="0"/>
              <a:t>Third, change password often. This can help increase the security.</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15681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Reference. </a:t>
            </a:r>
          </a:p>
          <a:p>
            <a:r>
              <a:rPr lang="en-US" altLang="zh-CN" dirty="0"/>
              <a:t>Thank the audience and answer the questions.</a:t>
            </a:r>
          </a:p>
          <a:p>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06504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17078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Neural networks are used for complex data processing and decision-making.</a:t>
            </a:r>
          </a:p>
          <a:p>
            <a:pPr marL="171450" indent="-171450">
              <a:buFont typeface="Arial" panose="020B0604020202020204" pitchFamily="34" charset="0"/>
              <a:buChar char="•"/>
            </a:pPr>
            <a:r>
              <a:rPr lang="en-US" dirty="0"/>
              <a:t>They can be adapted to almost any situation with clear input and desired output data, assuming enough data already exists to train it.</a:t>
            </a:r>
          </a:p>
          <a:p>
            <a:pPr marL="171450" indent="-171450">
              <a:buFont typeface="Arial" panose="020B0604020202020204" pitchFamily="34" charset="0"/>
              <a:buChar char="•"/>
            </a:pPr>
            <a:r>
              <a:rPr lang="en-US" dirty="0"/>
              <a:t>Require a very powerful processor to train the model, then a somewhat less-powerful processor to run it.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062977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377469-E019-4654-97C0-8526FC61A5CE}"/>
              </a:ext>
            </a:extLst>
          </p:cNvPr>
          <p:cNvSpPr>
            <a:spLocks noGrp="1"/>
          </p:cNvSpPr>
          <p:nvPr>
            <p:ph type="body" idx="1"/>
          </p:nvPr>
        </p:nvSpPr>
        <p:spPr/>
        <p:txBody>
          <a:bodyPr/>
          <a:lstStyle/>
          <a:p>
            <a:pPr marL="171450" indent="-171450">
              <a:buFont typeface="Arial" panose="020B0604020202020204" pitchFamily="34" charset="0"/>
              <a:buChar char="•"/>
            </a:pPr>
            <a:r>
              <a:rPr lang="en-US" dirty="0"/>
              <a:t>One of the most effective methods of training a network is to have it compete against itself.</a:t>
            </a:r>
          </a:p>
          <a:p>
            <a:pPr marL="628650" lvl="1" indent="-171450">
              <a:buFont typeface="Arial" panose="020B0604020202020204" pitchFamily="34" charset="0"/>
              <a:buChar char="•"/>
            </a:pPr>
            <a:r>
              <a:rPr lang="en-US" dirty="0"/>
              <a:t>This allows for incredibly rapid iteration with minimal human involvement</a:t>
            </a:r>
          </a:p>
          <a:p>
            <a:pPr marL="171450" lvl="0" indent="-171450">
              <a:buFont typeface="Arial" panose="020B0604020202020204" pitchFamily="34" charset="0"/>
              <a:buChar char="•"/>
            </a:pPr>
            <a:r>
              <a:rPr lang="en-US" dirty="0"/>
              <a:t>However, training by using datasets with known outcomes is the most common method.</a:t>
            </a:r>
          </a:p>
        </p:txBody>
      </p:sp>
    </p:spTree>
    <p:extLst>
      <p:ext uri="{BB962C8B-B14F-4D97-AF65-F5344CB8AC3E}">
        <p14:creationId xmlns:p14="http://schemas.microsoft.com/office/powerpoint/2010/main" val="2240550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88AD00-B404-4194-98CA-5B5EEEE16CE1}"/>
              </a:ext>
            </a:extLst>
          </p:cNvPr>
          <p:cNvSpPr>
            <a:spLocks noGrp="1"/>
          </p:cNvSpPr>
          <p:nvPr>
            <p:ph type="body" idx="1"/>
          </p:nvPr>
        </p:nvSpPr>
        <p:spPr/>
        <p:txBody>
          <a:bodyPr/>
          <a:lstStyle/>
          <a:p>
            <a:r>
              <a:rPr lang="en-US" dirty="0"/>
              <a:t>If a network was trained by watching the class slides in CS 3043 and monitored class reactions to those slides, it would notice that class members react positively to presentations with XKCD strips.</a:t>
            </a:r>
          </a:p>
          <a:p>
            <a:r>
              <a:rPr lang="en-US" dirty="0"/>
              <a:t>Presentations with more XKCD strips seem to have a more favorable reaction.</a:t>
            </a:r>
          </a:p>
          <a:p>
            <a:r>
              <a:rPr lang="en-US" dirty="0"/>
              <a:t>Therefore, by including a slide composed completely out of XKCD strips, I am guaranteed an A on this presentation, right?</a:t>
            </a:r>
          </a:p>
        </p:txBody>
      </p:sp>
    </p:spTree>
    <p:extLst>
      <p:ext uri="{BB962C8B-B14F-4D97-AF65-F5344CB8AC3E}">
        <p14:creationId xmlns:p14="http://schemas.microsoft.com/office/powerpoint/2010/main" val="2251491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B7DA106-8916-4AC6-9D31-A80345900323}"/>
              </a:ext>
            </a:extLst>
          </p:cNvPr>
          <p:cNvSpPr>
            <a:spLocks noGrp="1"/>
          </p:cNvSpPr>
          <p:nvPr>
            <p:ph type="body" idx="1"/>
          </p:nvPr>
        </p:nvSpPr>
        <p:spPr/>
        <p:txBody>
          <a:bodyPr/>
          <a:lstStyle/>
          <a:p>
            <a:r>
              <a:rPr lang="en-US" dirty="0"/>
              <a:t>Biased networks create unfair results in many cases. These networks often have a detrimental effect on humans, as it can lead to workplace discrimination.</a:t>
            </a:r>
          </a:p>
          <a:p>
            <a:r>
              <a:rPr lang="en-US" dirty="0"/>
              <a:t>When the networks do not directly effect humans, they can instead be inefficient as they may make unwise decisions on company operations.</a:t>
            </a:r>
          </a:p>
        </p:txBody>
      </p:sp>
    </p:spTree>
    <p:extLst>
      <p:ext uri="{BB962C8B-B14F-4D97-AF65-F5344CB8AC3E}">
        <p14:creationId xmlns:p14="http://schemas.microsoft.com/office/powerpoint/2010/main" val="3743342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0C6C71-A646-4550-AB89-63A478F5D8C5}"/>
              </a:ext>
            </a:extLst>
          </p:cNvPr>
          <p:cNvSpPr>
            <a:spLocks noGrp="1"/>
          </p:cNvSpPr>
          <p:nvPr>
            <p:ph type="body" idx="1"/>
          </p:nvPr>
        </p:nvSpPr>
        <p:spPr/>
        <p:txBody>
          <a:bodyPr/>
          <a:lstStyle/>
          <a:p>
            <a:r>
              <a:rPr lang="en-US" dirty="0"/>
              <a:t>Insecure networks have backdoors or other vulnerabilities that allow external influence. The results of these networks can be harmful to users, and since the security is in question even seemingly normal results should not be trusted due to the security flaws.</a:t>
            </a:r>
          </a:p>
        </p:txBody>
      </p:sp>
    </p:spTree>
    <p:extLst>
      <p:ext uri="{BB962C8B-B14F-4D97-AF65-F5344CB8AC3E}">
        <p14:creationId xmlns:p14="http://schemas.microsoft.com/office/powerpoint/2010/main" val="342487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D6C9EB-C81F-4BA0-BA06-1EBDD9CA2552}"/>
              </a:ext>
            </a:extLst>
          </p:cNvPr>
          <p:cNvSpPr>
            <a:spLocks noGrp="1"/>
          </p:cNvSpPr>
          <p:nvPr>
            <p:ph type="body" idx="1"/>
          </p:nvPr>
        </p:nvSpPr>
        <p:spPr/>
        <p:txBody>
          <a:bodyPr/>
          <a:lstStyle/>
          <a:p>
            <a:r>
              <a:rPr lang="en-US" dirty="0"/>
              <a:t>Manipulated networks are commonly found in search engines and social media. Using specific keywords in a website can cause it to be displayed higher than normal in a search engine, increasing exposure for the page at the expense of the other websites which are pushed down the list. Unlike the other 2 types of malicious operation, this is rarely combatted by developers, as it does not affect the creators of the network.</a:t>
            </a:r>
          </a:p>
        </p:txBody>
      </p:sp>
    </p:spTree>
    <p:extLst>
      <p:ext uri="{BB962C8B-B14F-4D97-AF65-F5344CB8AC3E}">
        <p14:creationId xmlns:p14="http://schemas.microsoft.com/office/powerpoint/2010/main" val="208323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developers need to combat these issues by ensuring their systems are unbiased, secure, and well-maintained. These areas of focus will ensure that the algorithm processes data as intended for all users.</a:t>
            </a:r>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057346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questions on screen, then if there is time:</a:t>
            </a:r>
          </a:p>
          <a:p>
            <a:endParaRPr lang="en-US" dirty="0"/>
          </a:p>
          <a:p>
            <a:r>
              <a:rPr lang="en-US" dirty="0"/>
              <a:t>Do you think the observation made in the example was accurate?</a:t>
            </a:r>
          </a:p>
          <a:p>
            <a:r>
              <a:rPr lang="en-US" dirty="0"/>
              <a:t>Do you think the conclusion made from the observation was accurate?</a:t>
            </a:r>
          </a:p>
          <a:p>
            <a:endParaRPr lang="en-US" dirty="0"/>
          </a:p>
          <a:p>
            <a:r>
              <a:rPr lang="en-US" dirty="0"/>
              <a:t>Ask for student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857237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what the best way to cite 10 different pages from a website is other than 10 lines of citations, which would not fit.</a:t>
            </a:r>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689186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108427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9/25/20</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43</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9/25/20</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44</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9/25/20</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45</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9/25/20</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46</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9/25/20</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47</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9/25/20</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48</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9/25/20</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49</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9/25/20</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50</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any of the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e.int/en/web/conventions/full-list/-/conventions/treaty/185/signatures?p_auth=pUbzbuP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mcafee.com/blogs/other-blogs/mcafee-labs/apps-sending-plain-http-put-personal-data-ris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sbs.com.au/news/personal-details-of-more-than-35-000-australians-included-in-leaked-chinese-database" TargetMode="External"/><Relationship Id="rId4" Type="http://schemas.openxmlformats.org/officeDocument/2006/relationships/hyperlink" Target="https://corp.sogou.com/private.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towardsdatascience.com/real-life-examples-of-discriminating-artificial-intelligence-cae395a90070#:~:text=Arguably%20the%20most%20notable%20example,defendant%20would%20become%20a%20recidivist." TargetMode="External"/><Relationship Id="rId3" Type="http://schemas.openxmlformats.org/officeDocument/2006/relationships/hyperlink" Target="https://news.mit.edu/2017/explained-neural-networks-deep-learning-0414" TargetMode="External"/><Relationship Id="rId7" Type="http://schemas.openxmlformats.org/officeDocument/2006/relationships/hyperlink" Target="https://xkcd.com/235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edium.com/towards-artificial-intelligence/main-types-of-neural-networks-and-its-applications-tutorial-734480d7ec8e" TargetMode="External"/><Relationship Id="rId5" Type="http://schemas.openxmlformats.org/officeDocument/2006/relationships/hyperlink" Target="https://blog.google/perspectives/aparna-chennapragada/google-lens-one-year/" TargetMode="External"/><Relationship Id="rId10" Type="http://schemas.openxmlformats.org/officeDocument/2006/relationships/hyperlink" Target="https://moz.com/beginners-guide-to-seo" TargetMode="External"/><Relationship Id="rId4" Type="http://schemas.openxmlformats.org/officeDocument/2006/relationships/hyperlink" Target="https://deepmind.com/research/case-studies/alphago-the-story-so-far" TargetMode="External"/><Relationship Id="rId9" Type="http://schemas.openxmlformats.org/officeDocument/2006/relationships/hyperlink" Target="https://towardsdatascience.com/kaggle-1st-place-winner-cheated-10-000-prize-declared-irrecoverable-bb7e1b639365"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57480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Survey</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Global cybercrime </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Kate Varteresian </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40309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a:t>
            </a:r>
          </a:p>
        </p:txBody>
      </p:sp>
      <p:sp>
        <p:nvSpPr>
          <p:cNvPr id="3" name="Content Placeholder 2"/>
          <p:cNvSpPr>
            <a:spLocks noGrp="1"/>
          </p:cNvSpPr>
          <p:nvPr>
            <p:ph sz="half" idx="1"/>
          </p:nvPr>
        </p:nvSpPr>
        <p:spPr>
          <a:xfrm>
            <a:off x="264161" y="1014154"/>
            <a:ext cx="4633582" cy="4129346"/>
          </a:xfrm>
        </p:spPr>
        <p:txBody>
          <a:bodyPr/>
          <a:lstStyle/>
          <a:p>
            <a:r>
              <a:rPr lang="en-US" dirty="0"/>
              <a:t>Increasingly sophisticated technology is making cyber crime easier and easier [2]</a:t>
            </a:r>
          </a:p>
          <a:p>
            <a:r>
              <a:rPr lang="en-US" dirty="0"/>
              <a:t>Cyber criminals are hard to track, identify, and prosecute [6]</a:t>
            </a:r>
          </a:p>
          <a:p>
            <a:r>
              <a:rPr lang="en-US" dirty="0"/>
              <a:t>Cyber Crime is not victimless, [2]</a:t>
            </a:r>
          </a:p>
          <a:p>
            <a:pPr lvl="1"/>
            <a:r>
              <a:rPr lang="en-US" dirty="0"/>
              <a:t>Individuals  can loose </a:t>
            </a:r>
          </a:p>
          <a:p>
            <a:pPr lvl="2"/>
            <a:r>
              <a:rPr lang="en-US" dirty="0"/>
              <a:t>Money</a:t>
            </a:r>
          </a:p>
          <a:p>
            <a:pPr lvl="2"/>
            <a:r>
              <a:rPr lang="en-US" dirty="0"/>
              <a:t>Credibility </a:t>
            </a:r>
          </a:p>
          <a:p>
            <a:pPr lvl="2"/>
            <a:r>
              <a:rPr lang="en-US" dirty="0"/>
              <a:t>Data </a:t>
            </a:r>
          </a:p>
          <a:p>
            <a:pPr lvl="2"/>
            <a:r>
              <a:rPr lang="en-US" dirty="0"/>
              <a:t>Security </a:t>
            </a:r>
          </a:p>
          <a:p>
            <a:pPr lvl="2"/>
            <a:r>
              <a:rPr lang="en-US" dirty="0"/>
              <a:t>And even their freedom  </a:t>
            </a:r>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Kate Varteresian </a:t>
            </a:r>
          </a:p>
        </p:txBody>
      </p:sp>
      <p:pic>
        <p:nvPicPr>
          <p:cNvPr id="1026" name="Picture 2">
            <a:extLst>
              <a:ext uri="{FF2B5EF4-FFF2-40B4-BE49-F238E27FC236}">
                <a16:creationId xmlns:a16="http://schemas.microsoft.com/office/drawing/2014/main" id="{E9C604DA-624C-45EA-87CB-6C9F50D23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53" y="1571001"/>
            <a:ext cx="4211943" cy="27780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8195DD0-61A4-4EDD-916E-FB72D1E139D3}"/>
              </a:ext>
            </a:extLst>
          </p:cNvPr>
          <p:cNvSpPr txBox="1"/>
          <p:nvPr/>
        </p:nvSpPr>
        <p:spPr>
          <a:xfrm>
            <a:off x="7540089" y="4374728"/>
            <a:ext cx="3207822" cy="244682"/>
          </a:xfrm>
          <a:prstGeom prst="rect">
            <a:avLst/>
          </a:prstGeom>
          <a:noFill/>
        </p:spPr>
        <p:txBody>
          <a:bodyPr wrap="square" rtlCol="0">
            <a:spAutoFit/>
          </a:bodyPr>
          <a:lstStyle/>
          <a:p>
            <a:pPr>
              <a:lnSpc>
                <a:spcPct val="90000"/>
              </a:lnSpc>
            </a:pPr>
            <a:r>
              <a:rPr lang="en-US" sz="1100" dirty="0"/>
              <a:t>Graphic from [1]</a:t>
            </a:r>
          </a:p>
        </p:txBody>
      </p:sp>
    </p:spTree>
    <p:extLst>
      <p:ext uri="{BB962C8B-B14F-4D97-AF65-F5344CB8AC3E}">
        <p14:creationId xmlns:p14="http://schemas.microsoft.com/office/powerpoint/2010/main" val="125192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7198-76CB-4F1B-879E-DE64CB5FF154}"/>
              </a:ext>
            </a:extLst>
          </p:cNvPr>
          <p:cNvSpPr>
            <a:spLocks noGrp="1"/>
          </p:cNvSpPr>
          <p:nvPr>
            <p:ph type="title"/>
          </p:nvPr>
        </p:nvSpPr>
        <p:spPr/>
        <p:txBody>
          <a:bodyPr/>
          <a:lstStyle/>
          <a:p>
            <a:r>
              <a:rPr lang="en-US" dirty="0"/>
              <a:t>What are we doing about it?</a:t>
            </a:r>
          </a:p>
        </p:txBody>
      </p:sp>
      <p:sp>
        <p:nvSpPr>
          <p:cNvPr id="3" name="Content Placeholder 2">
            <a:extLst>
              <a:ext uri="{FF2B5EF4-FFF2-40B4-BE49-F238E27FC236}">
                <a16:creationId xmlns:a16="http://schemas.microsoft.com/office/drawing/2014/main" id="{2BBB9504-A8C1-4450-9521-A71E13562606}"/>
              </a:ext>
            </a:extLst>
          </p:cNvPr>
          <p:cNvSpPr>
            <a:spLocks noGrp="1"/>
          </p:cNvSpPr>
          <p:nvPr>
            <p:ph sz="half" idx="1"/>
          </p:nvPr>
        </p:nvSpPr>
        <p:spPr>
          <a:xfrm>
            <a:off x="685800" y="1352551"/>
            <a:ext cx="8134004" cy="634191"/>
          </a:xfrm>
        </p:spPr>
        <p:txBody>
          <a:bodyPr/>
          <a:lstStyle/>
          <a:p>
            <a:r>
              <a:rPr lang="en-US" dirty="0"/>
              <a:t>Several International and Domestic efforts have been made to combat cybercrime </a:t>
            </a:r>
          </a:p>
        </p:txBody>
      </p:sp>
      <p:sp>
        <p:nvSpPr>
          <p:cNvPr id="5" name="Footer Placeholder 4">
            <a:extLst>
              <a:ext uri="{FF2B5EF4-FFF2-40B4-BE49-F238E27FC236}">
                <a16:creationId xmlns:a16="http://schemas.microsoft.com/office/drawing/2014/main" id="{7B1F6FB5-819A-49F8-A547-BB70DDC2495B}"/>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1C2B411D-7417-400A-A488-91280FFEF1CF}"/>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1FF4D65F-35DF-49DA-BDBD-90C32CDB3C0E}"/>
              </a:ext>
            </a:extLst>
          </p:cNvPr>
          <p:cNvSpPr txBox="1"/>
          <p:nvPr/>
        </p:nvSpPr>
        <p:spPr>
          <a:xfrm>
            <a:off x="685800" y="1895302"/>
            <a:ext cx="3512127" cy="3305520"/>
          </a:xfrm>
          <a:prstGeom prst="rect">
            <a:avLst/>
          </a:prstGeom>
          <a:noFill/>
        </p:spPr>
        <p:txBody>
          <a:bodyPr wrap="square" rtlCol="0">
            <a:spAutoFit/>
          </a:bodyPr>
          <a:lstStyle/>
          <a:p>
            <a:pPr>
              <a:lnSpc>
                <a:spcPct val="90000"/>
              </a:lnSpc>
            </a:pPr>
            <a:r>
              <a:rPr lang="en-US" sz="2000" dirty="0"/>
              <a:t>Domestic</a:t>
            </a:r>
          </a:p>
          <a:p>
            <a:pPr marL="457200" indent="-457200">
              <a:lnSpc>
                <a:spcPct val="90000"/>
              </a:lnSpc>
              <a:buFont typeface="Arial" panose="020B0604020202020204" pitchFamily="34" charset="0"/>
              <a:buChar char="•"/>
            </a:pPr>
            <a:r>
              <a:rPr lang="en-US" sz="2000" b="1" dirty="0"/>
              <a:t>79% </a:t>
            </a:r>
            <a:r>
              <a:rPr lang="en-US" sz="2000" dirty="0"/>
              <a:t>of countries have fully enacted Legislation[3]</a:t>
            </a:r>
          </a:p>
          <a:p>
            <a:pPr marL="457200" indent="-457200">
              <a:lnSpc>
                <a:spcPct val="90000"/>
              </a:lnSpc>
              <a:buFont typeface="Arial" panose="020B0604020202020204" pitchFamily="34" charset="0"/>
              <a:buChar char="•"/>
            </a:pPr>
            <a:r>
              <a:rPr lang="en-US" sz="2000" b="1" dirty="0"/>
              <a:t>5%</a:t>
            </a:r>
            <a:r>
              <a:rPr lang="en-US" sz="2000" dirty="0"/>
              <a:t> of countries have drafted Legislation [3]</a:t>
            </a:r>
          </a:p>
          <a:p>
            <a:pPr marL="457200" indent="-457200">
              <a:lnSpc>
                <a:spcPct val="90000"/>
              </a:lnSpc>
              <a:buFont typeface="Arial" panose="020B0604020202020204" pitchFamily="34" charset="0"/>
              <a:buChar char="•"/>
            </a:pPr>
            <a:r>
              <a:rPr lang="en-US" sz="2000" b="1" dirty="0"/>
              <a:t>In the US: </a:t>
            </a:r>
            <a:r>
              <a:rPr lang="en-US" sz="2000" dirty="0"/>
              <a:t>The FBI has enacted the Internet Crime Complaint Center (IC3)[1]</a:t>
            </a:r>
          </a:p>
          <a:p>
            <a:pPr>
              <a:lnSpc>
                <a:spcPct val="90000"/>
              </a:lnSpc>
            </a:pPr>
            <a:endParaRPr lang="en-US" sz="1600" dirty="0"/>
          </a:p>
          <a:p>
            <a:pPr>
              <a:lnSpc>
                <a:spcPct val="90000"/>
              </a:lnSpc>
            </a:pPr>
            <a:endParaRPr lang="en-US" sz="1600" dirty="0"/>
          </a:p>
        </p:txBody>
      </p:sp>
      <p:sp>
        <p:nvSpPr>
          <p:cNvPr id="8" name="TextBox 7">
            <a:extLst>
              <a:ext uri="{FF2B5EF4-FFF2-40B4-BE49-F238E27FC236}">
                <a16:creationId xmlns:a16="http://schemas.microsoft.com/office/drawing/2014/main" id="{E8E01A08-ED15-44DA-B77C-C9845438AD81}"/>
              </a:ext>
            </a:extLst>
          </p:cNvPr>
          <p:cNvSpPr txBox="1"/>
          <p:nvPr/>
        </p:nvSpPr>
        <p:spPr>
          <a:xfrm>
            <a:off x="4097867" y="1771289"/>
            <a:ext cx="3838222" cy="2086725"/>
          </a:xfrm>
          <a:prstGeom prst="rect">
            <a:avLst/>
          </a:prstGeom>
          <a:noFill/>
        </p:spPr>
        <p:txBody>
          <a:bodyPr wrap="square" rtlCol="0">
            <a:spAutoFit/>
          </a:bodyPr>
          <a:lstStyle/>
          <a:p>
            <a:pPr>
              <a:lnSpc>
                <a:spcPct val="90000"/>
              </a:lnSpc>
            </a:pPr>
            <a:r>
              <a:rPr lang="en-US" dirty="0"/>
              <a:t>International</a:t>
            </a:r>
          </a:p>
          <a:p>
            <a:pPr marL="457200" indent="-457200">
              <a:lnSpc>
                <a:spcPct val="90000"/>
              </a:lnSpc>
              <a:buFont typeface="Arial" panose="020B0604020202020204" pitchFamily="34" charset="0"/>
              <a:buChar char="•"/>
            </a:pPr>
            <a:r>
              <a:rPr lang="en-US" dirty="0"/>
              <a:t>Interpol [4]</a:t>
            </a:r>
          </a:p>
          <a:p>
            <a:pPr marL="914400" lvl="1" indent="-457200">
              <a:lnSpc>
                <a:spcPct val="90000"/>
              </a:lnSpc>
              <a:buFont typeface="Arial" panose="020B0604020202020204" pitchFamily="34" charset="0"/>
              <a:buChar char="•"/>
            </a:pPr>
            <a:r>
              <a:rPr lang="en-US" dirty="0"/>
              <a:t>An inter-governmental organization serving 194 countries [4] </a:t>
            </a:r>
          </a:p>
          <a:p>
            <a:pPr marL="457200" indent="-457200">
              <a:lnSpc>
                <a:spcPct val="90000"/>
              </a:lnSpc>
              <a:buFont typeface="Arial" panose="020B0604020202020204" pitchFamily="34" charset="0"/>
              <a:buChar char="•"/>
            </a:pPr>
            <a:r>
              <a:rPr lang="en-US" dirty="0"/>
              <a:t>Convention on Cybercrime [5]</a:t>
            </a:r>
          </a:p>
          <a:p>
            <a:pPr marL="914400" lvl="1" indent="-457200">
              <a:lnSpc>
                <a:spcPct val="90000"/>
              </a:lnSpc>
              <a:buFont typeface="Arial" panose="020B0604020202020204" pitchFamily="34" charset="0"/>
              <a:buChar char="•"/>
            </a:pPr>
            <a:r>
              <a:rPr lang="en-US" dirty="0"/>
              <a:t>An international treaty signed by 65 countries [7]</a:t>
            </a:r>
          </a:p>
        </p:txBody>
      </p:sp>
      <p:sp>
        <p:nvSpPr>
          <p:cNvPr id="4" name="TextBox 3">
            <a:extLst>
              <a:ext uri="{FF2B5EF4-FFF2-40B4-BE49-F238E27FC236}">
                <a16:creationId xmlns:a16="http://schemas.microsoft.com/office/drawing/2014/main" id="{0DA5A5D2-0146-4991-A143-BC7A35E5929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Kate Varteresian </a:t>
            </a:r>
          </a:p>
        </p:txBody>
      </p:sp>
    </p:spTree>
    <p:extLst>
      <p:ext uri="{BB962C8B-B14F-4D97-AF65-F5344CB8AC3E}">
        <p14:creationId xmlns:p14="http://schemas.microsoft.com/office/powerpoint/2010/main" val="406285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695A-9059-445F-8014-520EF05D3BA0}"/>
              </a:ext>
            </a:extLst>
          </p:cNvPr>
          <p:cNvSpPr>
            <a:spLocks noGrp="1"/>
          </p:cNvSpPr>
          <p:nvPr>
            <p:ph type="title"/>
          </p:nvPr>
        </p:nvSpPr>
        <p:spPr/>
        <p:txBody>
          <a:bodyPr/>
          <a:lstStyle/>
          <a:p>
            <a:r>
              <a:rPr lang="en-US" dirty="0"/>
              <a:t>Is it working?</a:t>
            </a:r>
          </a:p>
        </p:txBody>
      </p:sp>
      <p:sp>
        <p:nvSpPr>
          <p:cNvPr id="3" name="Content Placeholder 2">
            <a:extLst>
              <a:ext uri="{FF2B5EF4-FFF2-40B4-BE49-F238E27FC236}">
                <a16:creationId xmlns:a16="http://schemas.microsoft.com/office/drawing/2014/main" id="{9F9267E4-8C05-4CFA-A68B-66AC8B186C3E}"/>
              </a:ext>
            </a:extLst>
          </p:cNvPr>
          <p:cNvSpPr>
            <a:spLocks noGrp="1"/>
          </p:cNvSpPr>
          <p:nvPr>
            <p:ph sz="half" idx="1"/>
          </p:nvPr>
        </p:nvSpPr>
        <p:spPr>
          <a:xfrm>
            <a:off x="508000" y="1108711"/>
            <a:ext cx="7950200" cy="3352800"/>
          </a:xfrm>
        </p:spPr>
        <p:txBody>
          <a:bodyPr>
            <a:normAutofit/>
          </a:bodyPr>
          <a:lstStyle/>
          <a:p>
            <a:r>
              <a:rPr lang="en-US" sz="2000" dirty="0"/>
              <a:t>Crime rates are still on the rise, despite these efforts being in place [1]</a:t>
            </a:r>
          </a:p>
          <a:p>
            <a:r>
              <a:rPr lang="en-US" sz="2000" dirty="0"/>
              <a:t>Several domestic policies are proving to be controversial yet insufficient</a:t>
            </a:r>
          </a:p>
          <a:p>
            <a:pPr lvl="1"/>
            <a:r>
              <a:rPr lang="en-US" sz="1600" dirty="0"/>
              <a:t>Ex: HADOPI law in France [9]</a:t>
            </a:r>
          </a:p>
          <a:p>
            <a:r>
              <a:rPr lang="en-US" sz="2000" dirty="0"/>
              <a:t>Convention on Cybercrime: Short Comings [2]</a:t>
            </a:r>
          </a:p>
          <a:p>
            <a:pPr lvl="1"/>
            <a:r>
              <a:rPr lang="en-US" sz="1600" dirty="0"/>
              <a:t>Domestic law of the individual countries complicate things</a:t>
            </a:r>
          </a:p>
          <a:p>
            <a:pPr lvl="1"/>
            <a:r>
              <a:rPr lang="en-US" sz="1600" dirty="0"/>
              <a:t>Scarce use of tools provided</a:t>
            </a:r>
          </a:p>
          <a:p>
            <a:pPr lvl="1"/>
            <a:r>
              <a:rPr lang="en-US" sz="1600" dirty="0"/>
              <a:t>Not universally implemented</a:t>
            </a:r>
          </a:p>
          <a:p>
            <a:pPr lvl="2"/>
            <a:r>
              <a:rPr lang="en-US" sz="1600" dirty="0"/>
              <a:t>Some countries that signed it didn’t fully enact it </a:t>
            </a:r>
          </a:p>
          <a:p>
            <a:pPr lvl="2"/>
            <a:endParaRPr lang="en-US" sz="1600" dirty="0"/>
          </a:p>
          <a:p>
            <a:pPr lvl="2"/>
            <a:endParaRPr lang="en-US" sz="1600" dirty="0"/>
          </a:p>
          <a:p>
            <a:pPr lvl="1"/>
            <a:endParaRPr lang="en-US" sz="1600" dirty="0"/>
          </a:p>
        </p:txBody>
      </p:sp>
      <p:sp>
        <p:nvSpPr>
          <p:cNvPr id="5" name="Footer Placeholder 4">
            <a:extLst>
              <a:ext uri="{FF2B5EF4-FFF2-40B4-BE49-F238E27FC236}">
                <a16:creationId xmlns:a16="http://schemas.microsoft.com/office/drawing/2014/main" id="{76E7EDBB-2824-44B5-BCFE-F2556E38A2A7}"/>
              </a:ext>
            </a:extLst>
          </p:cNvPr>
          <p:cNvSpPr>
            <a:spLocks noGrp="1"/>
          </p:cNvSpPr>
          <p:nvPr>
            <p:ph type="ftr" sz="quarter" idx="11"/>
          </p:nvPr>
        </p:nvSpPr>
        <p:spPr/>
        <p:txBody>
          <a:bodyPr/>
          <a:lstStyle/>
          <a:p>
            <a:r>
              <a:rPr lang="sk-SK" dirty="0"/>
              <a:t>© 2020 Keith A. Pray</a:t>
            </a:r>
            <a:endParaRPr lang="en-US" dirty="0"/>
          </a:p>
        </p:txBody>
      </p:sp>
      <p:sp>
        <p:nvSpPr>
          <p:cNvPr id="6" name="Slide Number Placeholder 5">
            <a:extLst>
              <a:ext uri="{FF2B5EF4-FFF2-40B4-BE49-F238E27FC236}">
                <a16:creationId xmlns:a16="http://schemas.microsoft.com/office/drawing/2014/main" id="{4F93B772-A406-45E4-B448-1EF51C7D4D05}"/>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4" name="TextBox 3">
            <a:extLst>
              <a:ext uri="{FF2B5EF4-FFF2-40B4-BE49-F238E27FC236}">
                <a16:creationId xmlns:a16="http://schemas.microsoft.com/office/drawing/2014/main" id="{9360708C-1284-44C2-8625-F90AC3A4726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Kate Varteresian </a:t>
            </a:r>
          </a:p>
        </p:txBody>
      </p:sp>
      <p:pic>
        <p:nvPicPr>
          <p:cNvPr id="1028" name="Picture 4" descr="Budapest Convention and related standards">
            <a:extLst>
              <a:ext uri="{FF2B5EF4-FFF2-40B4-BE49-F238E27FC236}">
                <a16:creationId xmlns:a16="http://schemas.microsoft.com/office/drawing/2014/main" id="{86156251-520F-4A6E-B63C-142C93C3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39" y="1841922"/>
            <a:ext cx="2850727" cy="21928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9480EA-2D87-4578-B5EF-91B1F0FDD436}"/>
              </a:ext>
            </a:extLst>
          </p:cNvPr>
          <p:cNvSpPr txBox="1"/>
          <p:nvPr/>
        </p:nvSpPr>
        <p:spPr>
          <a:xfrm>
            <a:off x="7773730" y="4003468"/>
            <a:ext cx="1490859" cy="244682"/>
          </a:xfrm>
          <a:prstGeom prst="rect">
            <a:avLst/>
          </a:prstGeom>
          <a:noFill/>
        </p:spPr>
        <p:txBody>
          <a:bodyPr wrap="square" rtlCol="0">
            <a:spAutoFit/>
          </a:bodyPr>
          <a:lstStyle/>
          <a:p>
            <a:pPr>
              <a:lnSpc>
                <a:spcPct val="90000"/>
              </a:lnSpc>
            </a:pPr>
            <a:r>
              <a:rPr lang="en-US" sz="1100" dirty="0"/>
              <a:t>Graphic from [5]</a:t>
            </a:r>
          </a:p>
        </p:txBody>
      </p:sp>
    </p:spTree>
    <p:extLst>
      <p:ext uri="{BB962C8B-B14F-4D97-AF65-F5344CB8AC3E}">
        <p14:creationId xmlns:p14="http://schemas.microsoft.com/office/powerpoint/2010/main" val="416863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BCD1-610A-42A3-917F-9D1BDD5CE3C5}"/>
              </a:ext>
            </a:extLst>
          </p:cNvPr>
          <p:cNvSpPr>
            <a:spLocks noGrp="1"/>
          </p:cNvSpPr>
          <p:nvPr>
            <p:ph type="title"/>
          </p:nvPr>
        </p:nvSpPr>
        <p:spPr>
          <a:xfrm>
            <a:off x="685800" y="361950"/>
            <a:ext cx="7772400" cy="914400"/>
          </a:xfrm>
        </p:spPr>
        <p:txBody>
          <a:bodyPr anchor="ctr">
            <a:normAutofit/>
          </a:bodyPr>
          <a:lstStyle/>
          <a:p>
            <a:r>
              <a:rPr lang="en-US" dirty="0"/>
              <a:t>What needs to happen?</a:t>
            </a:r>
          </a:p>
        </p:txBody>
      </p:sp>
      <p:sp>
        <p:nvSpPr>
          <p:cNvPr id="71" name="Content Placeholder 2">
            <a:extLst>
              <a:ext uri="{FF2B5EF4-FFF2-40B4-BE49-F238E27FC236}">
                <a16:creationId xmlns:a16="http://schemas.microsoft.com/office/drawing/2014/main" id="{490057DC-B480-4B2E-B143-653E9FB85407}"/>
              </a:ext>
            </a:extLst>
          </p:cNvPr>
          <p:cNvSpPr>
            <a:spLocks noGrp="1"/>
          </p:cNvSpPr>
          <p:nvPr>
            <p:ph sz="half" idx="1"/>
          </p:nvPr>
        </p:nvSpPr>
        <p:spPr>
          <a:xfrm>
            <a:off x="155787" y="1352551"/>
            <a:ext cx="4416213" cy="3352800"/>
          </a:xfrm>
        </p:spPr>
        <p:txBody>
          <a:bodyPr/>
          <a:lstStyle/>
          <a:p>
            <a:r>
              <a:rPr lang="en-US" dirty="0"/>
              <a:t>“But as pertinent as it may be, and as widely as it may be accepted, </a:t>
            </a:r>
            <a:r>
              <a:rPr lang="en-US" u="sng" dirty="0"/>
              <a:t>a convention alone will not suffice </a:t>
            </a:r>
            <a:r>
              <a:rPr lang="en-US" dirty="0"/>
              <a:t>to address the issue efficiently. </a:t>
            </a:r>
            <a:r>
              <a:rPr lang="en-US" u="sng" dirty="0"/>
              <a:t>There must be an actual political and governance will </a:t>
            </a:r>
            <a:r>
              <a:rPr lang="en-US" dirty="0"/>
              <a:t>to use the tools it implements”[2]</a:t>
            </a:r>
          </a:p>
          <a:p>
            <a:r>
              <a:rPr lang="en-US" dirty="0"/>
              <a:t>“Those who would give up essential Liberty, to purchase a little temporary Safety, deserve neither Liberty nor Safety.” [10]</a:t>
            </a:r>
          </a:p>
        </p:txBody>
      </p:sp>
      <p:pic>
        <p:nvPicPr>
          <p:cNvPr id="1026" name="Picture 2" descr="shape1">
            <a:extLst>
              <a:ext uri="{FF2B5EF4-FFF2-40B4-BE49-F238E27FC236}">
                <a16:creationId xmlns:a16="http://schemas.microsoft.com/office/drawing/2014/main" id="{F43FEAAA-1CAF-4C15-A12D-75B3DCE726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352551"/>
            <a:ext cx="4165600" cy="2707640"/>
          </a:xfrm>
          <a:prstGeom prst="rect">
            <a:avLst/>
          </a:prstGeom>
          <a:solidFill>
            <a:srgbClr val="FFFFFF"/>
          </a:solidFill>
        </p:spPr>
      </p:pic>
      <p:sp>
        <p:nvSpPr>
          <p:cNvPr id="5" name="Footer Placeholder 4">
            <a:extLst>
              <a:ext uri="{FF2B5EF4-FFF2-40B4-BE49-F238E27FC236}">
                <a16:creationId xmlns:a16="http://schemas.microsoft.com/office/drawing/2014/main" id="{BA1CC48E-B422-484A-AF98-E0215A716C57}"/>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2020 Keith A. Pray</a:t>
            </a:r>
            <a:endParaRPr lang="en-US" sz="400"/>
          </a:p>
        </p:txBody>
      </p:sp>
      <p:sp>
        <p:nvSpPr>
          <p:cNvPr id="6" name="Slide Number Placeholder 5">
            <a:extLst>
              <a:ext uri="{FF2B5EF4-FFF2-40B4-BE49-F238E27FC236}">
                <a16:creationId xmlns:a16="http://schemas.microsoft.com/office/drawing/2014/main" id="{9B87E3DD-CD47-4E50-9E8A-C9A0D2EFCC83}"/>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16</a:t>
            </a:fld>
            <a:endParaRPr lang="en-US" sz="400"/>
          </a:p>
        </p:txBody>
      </p:sp>
      <p:sp>
        <p:nvSpPr>
          <p:cNvPr id="7" name="TextBox 6">
            <a:extLst>
              <a:ext uri="{FF2B5EF4-FFF2-40B4-BE49-F238E27FC236}">
                <a16:creationId xmlns:a16="http://schemas.microsoft.com/office/drawing/2014/main" id="{EF454BA9-6053-4683-AAD9-DD1C1FCD248E}"/>
              </a:ext>
            </a:extLst>
          </p:cNvPr>
          <p:cNvSpPr txBox="1"/>
          <p:nvPr/>
        </p:nvSpPr>
        <p:spPr>
          <a:xfrm>
            <a:off x="7594600" y="4007126"/>
            <a:ext cx="3667760" cy="258532"/>
          </a:xfrm>
          <a:prstGeom prst="rect">
            <a:avLst/>
          </a:prstGeom>
          <a:noFill/>
        </p:spPr>
        <p:txBody>
          <a:bodyPr wrap="square" rtlCol="0">
            <a:spAutoFit/>
          </a:bodyPr>
          <a:lstStyle/>
          <a:p>
            <a:pPr>
              <a:lnSpc>
                <a:spcPct val="90000"/>
              </a:lnSpc>
            </a:pPr>
            <a:r>
              <a:rPr lang="en-US" sz="1200" dirty="0"/>
              <a:t>Graphic from [8] </a:t>
            </a:r>
          </a:p>
        </p:txBody>
      </p:sp>
      <p:sp>
        <p:nvSpPr>
          <p:cNvPr id="3" name="TextBox 2">
            <a:extLst>
              <a:ext uri="{FF2B5EF4-FFF2-40B4-BE49-F238E27FC236}">
                <a16:creationId xmlns:a16="http://schemas.microsoft.com/office/drawing/2014/main" id="{B239B2E9-BAC2-4CC7-AB1E-354C1656CB5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Kate Varteresian </a:t>
            </a:r>
          </a:p>
        </p:txBody>
      </p:sp>
    </p:spTree>
    <p:extLst>
      <p:ext uri="{BB962C8B-B14F-4D97-AF65-F5344CB8AC3E}">
        <p14:creationId xmlns:p14="http://schemas.microsoft.com/office/powerpoint/2010/main" val="199688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983974"/>
            <a:ext cx="7772400" cy="4159526"/>
          </a:xfrm>
        </p:spPr>
        <p:txBody>
          <a:bodyPr lIns="91440">
            <a:noAutofit/>
          </a:bodyPr>
          <a:lstStyle/>
          <a:p>
            <a:pPr marL="0" indent="0">
              <a:buNone/>
            </a:pPr>
            <a:r>
              <a:rPr lang="en-US" sz="900" dirty="0">
                <a:latin typeface="+mj-lt"/>
              </a:rPr>
              <a:t>[1] </a:t>
            </a:r>
            <a:r>
              <a:rPr lang="en-US" sz="900" dirty="0">
                <a:effectLst/>
              </a:rPr>
              <a:t>FBI. (2019, April 22). 2018 IC3 Report Released. Retrieved September 23, 2020, from https://www.fbi.gov/news/stories/ic3-releases-2018-internet-crime-report-042219</a:t>
            </a:r>
            <a:endParaRPr lang="en-US" sz="900" b="0" i="0" u="none" strike="noStrike" dirty="0">
              <a:effectLst/>
              <a:latin typeface="+mj-lt"/>
            </a:endParaRPr>
          </a:p>
          <a:p>
            <a:pPr marL="0" indent="0">
              <a:buNone/>
            </a:pPr>
            <a:r>
              <a:rPr lang="en-US" sz="900" dirty="0">
                <a:latin typeface="+mj-lt"/>
              </a:rPr>
              <a:t>[2] </a:t>
            </a:r>
            <a:r>
              <a:rPr lang="en-US" sz="900" dirty="0" err="1">
                <a:latin typeface="+mj-lt"/>
              </a:rPr>
              <a:t>Lovet</a:t>
            </a:r>
            <a:r>
              <a:rPr lang="en-US" sz="900" dirty="0">
                <a:latin typeface="+mj-lt"/>
              </a:rPr>
              <a:t>, Guillaume. (2009). FIGHTING CYBERCRIME:TECHNICAL, JURIDICAL AND ETHICAL CHALLENGES.</a:t>
            </a:r>
          </a:p>
          <a:p>
            <a:pPr marL="0" indent="0">
              <a:buNone/>
            </a:pPr>
            <a:r>
              <a:rPr lang="en-US" sz="900" dirty="0">
                <a:latin typeface="+mj-lt"/>
              </a:rPr>
              <a:t>[3] </a:t>
            </a:r>
            <a:r>
              <a:rPr lang="en-US" sz="900" b="0" i="0" u="none" strike="noStrike" dirty="0">
                <a:effectLst/>
                <a:latin typeface="+mj-lt"/>
              </a:rPr>
              <a:t>UNCTAD. (2020, April 2). Cybercrime Legislation Worldwide. Retrieved September 23, 2020, from https://unctad.org/en/Pages/DTL/STI_and_ICTs/ICT4D-Legislation/eCom-Cybercrime-Laws.aspx</a:t>
            </a:r>
            <a:endParaRPr lang="en-US" sz="900" dirty="0">
              <a:latin typeface="+mj-lt"/>
            </a:endParaRPr>
          </a:p>
          <a:p>
            <a:pPr marL="0" indent="0">
              <a:buNone/>
            </a:pPr>
            <a:r>
              <a:rPr lang="en-US" sz="900" dirty="0">
                <a:latin typeface="+mj-lt"/>
              </a:rPr>
              <a:t>[4] </a:t>
            </a:r>
            <a:r>
              <a:rPr lang="en-US" sz="900" b="0" i="0" u="none" strike="noStrike" dirty="0">
                <a:effectLst/>
                <a:latin typeface="+mj-lt"/>
              </a:rPr>
              <a:t>INTERPOL. (2020). Cybercrime threat response. Retrieved September 23, 2020, from https://www.interpol.int/en/Crimes/Cybercrime/Cybercrime-threat-response</a:t>
            </a:r>
            <a:endParaRPr lang="en-US" sz="900" dirty="0">
              <a:latin typeface="+mj-lt"/>
            </a:endParaRPr>
          </a:p>
          <a:p>
            <a:pPr marL="0" indent="0">
              <a:buNone/>
            </a:pPr>
            <a:r>
              <a:rPr lang="en-US" sz="900" dirty="0">
                <a:latin typeface="+mj-lt"/>
              </a:rPr>
              <a:t>[5] </a:t>
            </a:r>
            <a:r>
              <a:rPr lang="fr-FR" sz="900" b="0" i="0" u="none" strike="noStrike" dirty="0">
                <a:effectLst/>
                <a:latin typeface="+mj-lt"/>
              </a:rPr>
              <a:t>Convention on Cybercrime = Convention sur la </a:t>
            </a:r>
            <a:r>
              <a:rPr lang="fr-FR" sz="900" b="0" i="0" u="none" strike="noStrike" dirty="0" err="1">
                <a:effectLst/>
                <a:latin typeface="+mj-lt"/>
              </a:rPr>
              <a:t>cybercriminalite</a:t>
            </a:r>
            <a:r>
              <a:rPr lang="fr-FR" sz="900" b="0" i="0" u="none" strike="noStrike" dirty="0">
                <a:effectLst/>
                <a:latin typeface="+mj-lt"/>
              </a:rPr>
              <a:t>́. (2002). Strasbourg: Council of Europe. </a:t>
            </a:r>
            <a:r>
              <a:rPr lang="fr-FR" sz="900" b="0" i="0" u="none" strike="noStrike" dirty="0" err="1">
                <a:effectLst/>
                <a:latin typeface="+mj-lt"/>
              </a:rPr>
              <a:t>doi:https</a:t>
            </a:r>
            <a:r>
              <a:rPr lang="fr-FR" sz="900" b="0" i="0" u="none" strike="noStrike" dirty="0">
                <a:effectLst/>
                <a:latin typeface="+mj-lt"/>
              </a:rPr>
              <a:t>://www.europarl.europa.eu/meetdocs/2014_2019/documents/libe/dv/7_conv_budapest_/7_conv_budapest_en.pdf</a:t>
            </a:r>
            <a:endParaRPr lang="en-US" sz="900" dirty="0">
              <a:latin typeface="+mj-lt"/>
            </a:endParaRPr>
          </a:p>
          <a:p>
            <a:pPr marL="0" indent="0">
              <a:buNone/>
            </a:pPr>
            <a:r>
              <a:rPr lang="en-US" sz="900" dirty="0">
                <a:latin typeface="+mj-lt"/>
              </a:rPr>
              <a:t>[6] Eurojust and Europol. (2019, June). Common Challenges in Combating Cybercrime (Europol and Eurojust Public Information). Retrieved September 23, 2020, from http://www.eurojust.europa.eu/doclibrary/Eurojust-framework/Casework/Joint%20report%20of%20Eurojust%20and%20Europol%20on%20Common%20challenges%20in%20combating%20cybercrime%20%28June%202019%29/2019-06_Joint-Eurojust-Europol-report_Common-challenges-in-combating-cybercrime_EN.PDF</a:t>
            </a:r>
          </a:p>
          <a:p>
            <a:pPr marL="0" indent="0">
              <a:buNone/>
            </a:pPr>
            <a:r>
              <a:rPr lang="en-US" sz="900" dirty="0">
                <a:latin typeface="+mj-lt"/>
              </a:rPr>
              <a:t>[7]</a:t>
            </a:r>
            <a:r>
              <a:rPr lang="en-US" sz="900" b="0" i="0" u="sng" strike="noStrike" dirty="0">
                <a:effectLst/>
                <a:latin typeface="+mj-lt"/>
                <a:hlinkClick r:id="rId3">
                  <a:extLst>
                    <a:ext uri="{A12FA001-AC4F-418D-AE19-62706E023703}">
                      <ahyp:hlinkClr xmlns:ahyp="http://schemas.microsoft.com/office/drawing/2018/hyperlinkcolor" val="tx"/>
                    </a:ext>
                  </a:extLst>
                </a:hlinkClick>
              </a:rPr>
              <a:t> </a:t>
            </a:r>
            <a:r>
              <a:rPr lang="en-US" sz="900" b="0" i="0" u="none" strike="noStrike" dirty="0">
                <a:effectLst/>
                <a:latin typeface="+mj-lt"/>
              </a:rPr>
              <a:t>Full list. (2018). Retrieved September 23, 2020, from https://www.coe.int/en/web/conventions/full-list/-/conventions/treaty/185/signatures?p_auth=pUbzbuPY</a:t>
            </a:r>
          </a:p>
          <a:p>
            <a:pPr marL="0" indent="0">
              <a:buNone/>
            </a:pPr>
            <a:r>
              <a:rPr lang="en-US" sz="900" dirty="0">
                <a:latin typeface="+mj-lt"/>
              </a:rPr>
              <a:t>[8] </a:t>
            </a:r>
            <a:r>
              <a:rPr lang="en-US" sz="900" b="0" i="0" u="none" strike="noStrike" dirty="0">
                <a:effectLst/>
                <a:latin typeface="+mj-lt"/>
              </a:rPr>
              <a:t>UN Statistics Division. (2013). THE GEOGRAPHIC DISTRIBUTION OF CYBERCRIME. Retrieved September 23, 2020, from https://www.europol.europa.eu/iocta/2016/distribution.html</a:t>
            </a:r>
            <a:endParaRPr lang="en-US" sz="900" dirty="0">
              <a:latin typeface="+mj-lt"/>
            </a:endParaRPr>
          </a:p>
          <a:p>
            <a:pPr marL="0" indent="0">
              <a:buNone/>
            </a:pPr>
            <a:r>
              <a:rPr lang="en-US" sz="900" dirty="0">
                <a:latin typeface="+mj-lt"/>
              </a:rPr>
              <a:t>[9]</a:t>
            </a:r>
            <a:r>
              <a:rPr lang="en-US" sz="900" b="0" i="0" u="none" strike="noStrike" dirty="0" err="1">
                <a:effectLst/>
                <a:latin typeface="+mj-lt"/>
              </a:rPr>
              <a:t>EDRi</a:t>
            </a:r>
            <a:r>
              <a:rPr lang="en-US" sz="900" b="0" i="0" u="none" strike="noStrike" dirty="0">
                <a:effectLst/>
                <a:latin typeface="+mj-lt"/>
              </a:rPr>
              <a:t>. (2013, October 23). After 3 Years: French Authority </a:t>
            </a:r>
            <a:r>
              <a:rPr lang="en-US" sz="900" b="0" i="0" u="none" strike="noStrike" dirty="0" err="1">
                <a:effectLst/>
                <a:latin typeface="+mj-lt"/>
              </a:rPr>
              <a:t>Hadopi</a:t>
            </a:r>
            <a:r>
              <a:rPr lang="en-US" sz="900" b="0" i="0" u="none" strike="noStrike" dirty="0">
                <a:effectLst/>
                <a:latin typeface="+mj-lt"/>
              </a:rPr>
              <a:t> Keeps Proving Its Uselessness. Retrieved September 23, 2020, from https://edri.org/our-work/after-3-years-french-authority-hadopi-keeps-proving-its-uselessness/</a:t>
            </a:r>
            <a:endParaRPr lang="en-US" sz="900" dirty="0">
              <a:latin typeface="+mj-lt"/>
            </a:endParaRPr>
          </a:p>
          <a:p>
            <a:pPr marL="0" indent="0">
              <a:buNone/>
            </a:pPr>
            <a:r>
              <a:rPr lang="en-US" sz="900" dirty="0">
                <a:latin typeface="+mj-lt"/>
              </a:rPr>
              <a:t>[10] </a:t>
            </a:r>
            <a:r>
              <a:rPr lang="en-US" sz="900" b="0" i="0" u="none" strike="noStrike" dirty="0">
                <a:effectLst/>
                <a:latin typeface="+mj-lt"/>
              </a:rPr>
              <a:t>Founders Online: Pennsylvania Assembly: Reply to the Governor, 11 November 1755. (n.d.). Retrieved September 23, 2020, from https://founders.archives.gov/documents/Franklin/01-06-02-0107</a:t>
            </a:r>
            <a:endParaRPr lang="en-US" sz="900" dirty="0">
              <a:latin typeface="+mj-lt"/>
            </a:endParaRPr>
          </a:p>
          <a:p>
            <a:pPr marL="0" indent="0">
              <a:buNone/>
            </a:pPr>
            <a:endParaRPr lang="en-US" sz="900" dirty="0">
              <a:latin typeface="+mj-lt"/>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8" name="TextBox 7">
            <a:extLst>
              <a:ext uri="{FF2B5EF4-FFF2-40B4-BE49-F238E27FC236}">
                <a16:creationId xmlns:a16="http://schemas.microsoft.com/office/drawing/2014/main" id="{23417ECD-D6A7-405D-931F-14576911C2CB}"/>
              </a:ext>
            </a:extLst>
          </p:cNvPr>
          <p:cNvSpPr txBox="1"/>
          <p:nvPr/>
        </p:nvSpPr>
        <p:spPr>
          <a:xfrm>
            <a:off x="6964318" y="365185"/>
            <a:ext cx="2179682" cy="307777"/>
          </a:xfrm>
          <a:prstGeom prst="rect">
            <a:avLst/>
          </a:prstGeom>
          <a:noFill/>
        </p:spPr>
        <p:txBody>
          <a:bodyPr wrap="square" rtlCol="0">
            <a:spAutoFit/>
          </a:bodyPr>
          <a:lstStyle/>
          <a:p>
            <a:pPr algn="r"/>
            <a:r>
              <a:rPr lang="en-US" sz="1400" dirty="0">
                <a:solidFill>
                  <a:schemeClr val="tx1"/>
                </a:solidFill>
                <a:latin typeface="+mj-lt"/>
              </a:rPr>
              <a:t>Kate Varteresian </a:t>
            </a:r>
          </a:p>
        </p:txBody>
      </p:sp>
    </p:spTree>
    <p:extLst>
      <p:ext uri="{BB962C8B-B14F-4D97-AF65-F5344CB8AC3E}">
        <p14:creationId xmlns:p14="http://schemas.microsoft.com/office/powerpoint/2010/main" val="119240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Stealing Your Data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Ke Zhao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417132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Achieved method</a:t>
            </a:r>
          </a:p>
        </p:txBody>
      </p:sp>
      <p:sp>
        <p:nvSpPr>
          <p:cNvPr id="3" name="Content Placeholder 2"/>
          <p:cNvSpPr>
            <a:spLocks noGrp="1"/>
          </p:cNvSpPr>
          <p:nvPr>
            <p:ph sz="half" idx="1"/>
          </p:nvPr>
        </p:nvSpPr>
        <p:spPr>
          <a:xfrm>
            <a:off x="685800" y="2000251"/>
            <a:ext cx="3733800" cy="3352800"/>
          </a:xfrm>
        </p:spPr>
        <p:txBody>
          <a:bodyPr/>
          <a:lstStyle/>
          <a:p>
            <a:r>
              <a:rPr lang="en-US" dirty="0"/>
              <a:t>HTTP</a:t>
            </a:r>
          </a:p>
          <a:p>
            <a:pPr lvl="1"/>
            <a:r>
              <a:rPr lang="en-US" dirty="0"/>
              <a:t>Fiddler </a:t>
            </a:r>
          </a:p>
          <a:p>
            <a:pPr lvl="2"/>
            <a:r>
              <a:rPr lang="en-US" dirty="0"/>
              <a:t>Costco</a:t>
            </a:r>
          </a:p>
          <a:p>
            <a:pPr lvl="2"/>
            <a:r>
              <a:rPr lang="en-US" dirty="0"/>
              <a:t>Account and password</a:t>
            </a:r>
          </a:p>
          <a:p>
            <a:pPr lvl="1"/>
            <a:r>
              <a:rPr lang="en-US" dirty="0"/>
              <a:t>Wireshark</a:t>
            </a:r>
          </a:p>
          <a:p>
            <a:pPr lvl="2"/>
            <a:r>
              <a:rPr lang="en-US" dirty="0"/>
              <a:t>Weibo</a:t>
            </a:r>
          </a:p>
          <a:p>
            <a:pPr lvl="2"/>
            <a:r>
              <a:rPr lang="en-US" dirty="0"/>
              <a:t>Exact message</a:t>
            </a:r>
          </a:p>
          <a:p>
            <a:pPr lvl="2"/>
            <a:endParaRPr lang="en-US" dirty="0"/>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 Zhao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026" name="Picture 2" descr="sogou1">
            <a:extLst>
              <a:ext uri="{FF2B5EF4-FFF2-40B4-BE49-F238E27FC236}">
                <a16:creationId xmlns:a16="http://schemas.microsoft.com/office/drawing/2014/main" id="{05D8BDC7-5268-4836-9F0E-8D29BDA6F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10939"/>
            <a:ext cx="4230644" cy="190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4082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Situation in </a:t>
            </a:r>
            <a:r>
              <a:rPr lang="en-US" altLang="zh-CN" dirty="0" err="1"/>
              <a:t>CHina</a:t>
            </a:r>
            <a:endParaRPr lang="en-US" dirty="0"/>
          </a:p>
        </p:txBody>
      </p:sp>
      <p:sp>
        <p:nvSpPr>
          <p:cNvPr id="3" name="Content Placeholder 2"/>
          <p:cNvSpPr>
            <a:spLocks noGrp="1"/>
          </p:cNvSpPr>
          <p:nvPr>
            <p:ph sz="half" idx="1"/>
          </p:nvPr>
        </p:nvSpPr>
        <p:spPr/>
        <p:txBody>
          <a:bodyPr>
            <a:normAutofit/>
          </a:bodyPr>
          <a:lstStyle/>
          <a:p>
            <a:r>
              <a:rPr lang="en-US" dirty="0" err="1"/>
              <a:t>Sogou</a:t>
            </a:r>
            <a:endParaRPr lang="en-US" dirty="0"/>
          </a:p>
          <a:p>
            <a:pPr lvl="1"/>
            <a:r>
              <a:rPr lang="en-US" dirty="0"/>
              <a:t>‘upon your consent and confirmation’</a:t>
            </a:r>
          </a:p>
          <a:p>
            <a:pPr lvl="1"/>
            <a:r>
              <a:rPr lang="en-US" dirty="0"/>
              <a:t>‘collect relevant personal information provided by you, such as name, gender, age, date of birth, ID number, bank card number, Email address, telephone number, mailing address, occupation and education level, etc.’</a:t>
            </a:r>
          </a:p>
          <a:p>
            <a:r>
              <a:rPr lang="en-US" dirty="0" err="1"/>
              <a:t>Ifly</a:t>
            </a:r>
            <a:r>
              <a:rPr lang="en-US" dirty="0"/>
              <a:t> Baidu</a:t>
            </a:r>
          </a:p>
          <a:p>
            <a:r>
              <a:rPr lang="en-US" altLang="zh-CN" dirty="0"/>
              <a:t>Baidu</a:t>
            </a:r>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 Zhao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12" name="图片 11" descr="手机屏幕截图&#10;&#10;描述已自动生成">
            <a:extLst>
              <a:ext uri="{FF2B5EF4-FFF2-40B4-BE49-F238E27FC236}">
                <a16:creationId xmlns:a16="http://schemas.microsoft.com/office/drawing/2014/main" id="{745D796B-DEE1-4A30-9BF3-502FBBD6306A}"/>
              </a:ext>
            </a:extLst>
          </p:cNvPr>
          <p:cNvPicPr>
            <a:picLocks noChangeAspect="1"/>
          </p:cNvPicPr>
          <p:nvPr/>
        </p:nvPicPr>
        <p:blipFill>
          <a:blip r:embed="rId3"/>
          <a:stretch>
            <a:fillRect/>
          </a:stretch>
        </p:blipFill>
        <p:spPr>
          <a:xfrm>
            <a:off x="5382311" y="970554"/>
            <a:ext cx="2417977" cy="3756323"/>
          </a:xfrm>
          <a:prstGeom prst="rect">
            <a:avLst/>
          </a:prstGeom>
        </p:spPr>
      </p:pic>
    </p:spTree>
    <p:extLst>
      <p:ext uri="{BB962C8B-B14F-4D97-AF65-F5344CB8AC3E}">
        <p14:creationId xmlns:p14="http://schemas.microsoft.com/office/powerpoint/2010/main" val="387678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EXPERIENCE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 Zhao</a:t>
            </a:r>
          </a:p>
        </p:txBody>
      </p:sp>
      <p:pic>
        <p:nvPicPr>
          <p:cNvPr id="14" name="图片 13" descr="图片包含 游戏机, 名片, 文字&#10;&#10;描述已自动生成">
            <a:extLst>
              <a:ext uri="{FF2B5EF4-FFF2-40B4-BE49-F238E27FC236}">
                <a16:creationId xmlns:a16="http://schemas.microsoft.com/office/drawing/2014/main" id="{D2CC7F11-66BE-4EC4-8E78-392D12C083AC}"/>
              </a:ext>
            </a:extLst>
          </p:cNvPr>
          <p:cNvPicPr>
            <a:picLocks noChangeAspect="1"/>
          </p:cNvPicPr>
          <p:nvPr/>
        </p:nvPicPr>
        <p:blipFill>
          <a:blip r:embed="rId3"/>
          <a:stretch>
            <a:fillRect/>
          </a:stretch>
        </p:blipFill>
        <p:spPr>
          <a:xfrm>
            <a:off x="1808778" y="1031844"/>
            <a:ext cx="1791504" cy="3939540"/>
          </a:xfrm>
          <a:prstGeom prst="rect">
            <a:avLst/>
          </a:prstGeom>
        </p:spPr>
      </p:pic>
      <p:pic>
        <p:nvPicPr>
          <p:cNvPr id="16" name="图片 15" descr="手机屏幕截图&#10;&#10;描述已自动生成">
            <a:extLst>
              <a:ext uri="{FF2B5EF4-FFF2-40B4-BE49-F238E27FC236}">
                <a16:creationId xmlns:a16="http://schemas.microsoft.com/office/drawing/2014/main" id="{0D86E1F7-F6B7-46CA-8989-5718CC66712D}"/>
              </a:ext>
            </a:extLst>
          </p:cNvPr>
          <p:cNvPicPr>
            <a:picLocks noChangeAspect="1"/>
          </p:cNvPicPr>
          <p:nvPr/>
        </p:nvPicPr>
        <p:blipFill>
          <a:blip r:embed="rId4"/>
          <a:stretch>
            <a:fillRect/>
          </a:stretch>
        </p:blipFill>
        <p:spPr>
          <a:xfrm>
            <a:off x="5413500" y="1031844"/>
            <a:ext cx="1847220" cy="3939540"/>
          </a:xfrm>
          <a:prstGeom prst="rect">
            <a:avLst/>
          </a:prstGeom>
        </p:spPr>
      </p:pic>
    </p:spTree>
    <p:extLst>
      <p:ext uri="{BB962C8B-B14F-4D97-AF65-F5344CB8AC3E}">
        <p14:creationId xmlns:p14="http://schemas.microsoft.com/office/powerpoint/2010/main" val="1886730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the risk</a:t>
            </a:r>
          </a:p>
        </p:txBody>
      </p:sp>
      <p:sp>
        <p:nvSpPr>
          <p:cNvPr id="3" name="Content Placeholder 2"/>
          <p:cNvSpPr>
            <a:spLocks noGrp="1"/>
          </p:cNvSpPr>
          <p:nvPr>
            <p:ph sz="half" idx="1"/>
          </p:nvPr>
        </p:nvSpPr>
        <p:spPr>
          <a:xfrm>
            <a:off x="685800" y="2114551"/>
            <a:ext cx="3733800" cy="3352800"/>
          </a:xfrm>
        </p:spPr>
        <p:txBody>
          <a:bodyPr/>
          <a:lstStyle/>
          <a:p>
            <a:r>
              <a:rPr lang="en-US" dirty="0"/>
              <a:t>App with build-in input method.</a:t>
            </a:r>
          </a:p>
          <a:p>
            <a:r>
              <a:rPr lang="en-US" dirty="0"/>
              <a:t>Don’t login account in public wireless network </a:t>
            </a:r>
          </a:p>
          <a:p>
            <a:r>
              <a:rPr lang="en-US" dirty="0"/>
              <a:t>Change password</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 Zhao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2050" name="Picture 2" descr="一个人坐在电脑屏幕前。">
            <a:extLst>
              <a:ext uri="{FF2B5EF4-FFF2-40B4-BE49-F238E27FC236}">
                <a16:creationId xmlns:a16="http://schemas.microsoft.com/office/drawing/2014/main" id="{D8FF20B1-AFAD-45BA-B4E1-E063B7413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895762"/>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9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lnSpcReduction="10000"/>
          </a:bodyPr>
          <a:lstStyle/>
          <a:p>
            <a:r>
              <a:rPr lang="en-US" dirty="0"/>
              <a:t>[1] McAfee Lab</a:t>
            </a:r>
            <a:r>
              <a:rPr lang="en-US" altLang="zh-CN" dirty="0">
                <a:effectLst/>
              </a:rPr>
              <a:t>. (2015, Jan 14). Apps Sending Plain HTTP Put Personal Data at Risk. Retrieved September 24, 2020, from </a:t>
            </a:r>
            <a:r>
              <a:rPr lang="en-US" altLang="zh-CN" dirty="0">
                <a:effectLst/>
                <a:hlinkClick r:id="rId3"/>
              </a:rPr>
              <a:t>https://www.mcafee.com/blogs/other-blogs/mcafee-labs/apps-sending-plain-http-put-personal-data-risk/</a:t>
            </a:r>
            <a:endParaRPr lang="en-US" altLang="zh-CN" dirty="0">
              <a:effectLst/>
            </a:endParaRPr>
          </a:p>
          <a:p>
            <a:r>
              <a:rPr lang="en-US" dirty="0"/>
              <a:t>[2]</a:t>
            </a:r>
            <a:r>
              <a:rPr lang="en-US" altLang="zh-CN" dirty="0">
                <a:effectLst/>
              </a:rPr>
              <a:t> </a:t>
            </a:r>
            <a:r>
              <a:rPr lang="en-US" altLang="zh-CN" dirty="0" err="1">
                <a:effectLst/>
              </a:rPr>
              <a:t>Sogou</a:t>
            </a:r>
            <a:r>
              <a:rPr lang="en-US" altLang="zh-CN" dirty="0">
                <a:effectLst/>
              </a:rPr>
              <a:t>. </a:t>
            </a:r>
            <a:r>
              <a:rPr lang="en-US" altLang="zh-CN" dirty="0"/>
              <a:t>(2017, Sep 1)</a:t>
            </a:r>
            <a:r>
              <a:rPr lang="en-US" altLang="zh-CN" dirty="0">
                <a:effectLst/>
              </a:rPr>
              <a:t> Retrieved September 24, 2020, from </a:t>
            </a:r>
            <a:r>
              <a:rPr lang="en-US" altLang="zh-CN" dirty="0">
                <a:effectLst/>
                <a:hlinkClick r:id="rId4"/>
              </a:rPr>
              <a:t>https://corp.sogou.com/private.html</a:t>
            </a:r>
            <a:endParaRPr lang="en-US" altLang="zh-CN" dirty="0">
              <a:effectLst/>
            </a:endParaRPr>
          </a:p>
          <a:p>
            <a:r>
              <a:rPr lang="en-US" dirty="0"/>
              <a:t>[3] </a:t>
            </a:r>
            <a:r>
              <a:rPr lang="en-US" altLang="zh-CN" dirty="0">
                <a:effectLst/>
              </a:rPr>
              <a:t>SBS News. (2020, September 13). Personal details of more than 35,000 Australians included in leaked Chinese database. Retrieved September 24, 2020, from </a:t>
            </a:r>
            <a:r>
              <a:rPr lang="en-US" altLang="zh-CN" dirty="0">
                <a:effectLst/>
                <a:hlinkClick r:id="rId5"/>
              </a:rPr>
              <a:t>https://www.sbs.com.au/news/personal-details-of-more-than-35-000-australians-included-in-leaked-chinese-database</a:t>
            </a:r>
            <a:endParaRPr lang="en-US" altLang="zh-CN" dirty="0">
              <a:effectLst/>
            </a:endParaRP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 Zhao</a:t>
            </a:r>
          </a:p>
        </p:txBody>
      </p:sp>
    </p:spTree>
    <p:extLst>
      <p:ext uri="{BB962C8B-B14F-4D97-AF65-F5344CB8AC3E}">
        <p14:creationId xmlns:p14="http://schemas.microsoft.com/office/powerpoint/2010/main" val="155112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Neural Network Security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Zachary Jester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84822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neural net?</a:t>
            </a:r>
          </a:p>
        </p:txBody>
      </p:sp>
      <p:sp>
        <p:nvSpPr>
          <p:cNvPr id="3" name="Content Placeholder 2"/>
          <p:cNvSpPr>
            <a:spLocks noGrp="1"/>
          </p:cNvSpPr>
          <p:nvPr>
            <p:ph sz="half" idx="1"/>
          </p:nvPr>
        </p:nvSpPr>
        <p:spPr/>
        <p:txBody>
          <a:bodyPr/>
          <a:lstStyle/>
          <a:p>
            <a:r>
              <a:rPr lang="en-US" dirty="0"/>
              <a:t>System of connected “nodes”, each a function that processes data. [1]</a:t>
            </a:r>
          </a:p>
          <a:p>
            <a:r>
              <a:rPr lang="en-US" dirty="0"/>
              <a:t>Nodes pass data through the network.</a:t>
            </a:r>
          </a:p>
          <a:p>
            <a:r>
              <a:rPr lang="en-US" dirty="0"/>
              <a:t>System is “trained” by processing a number of test cases with known outcomes.</a:t>
            </a:r>
          </a:p>
          <a:p>
            <a:r>
              <a:rPr lang="en-US" dirty="0"/>
              <a:t>Trained network can then notice patterns and characteristics in the input data.</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a:t>
            </a:r>
            <a:r>
              <a:rPr lang="en-US" sz="1200" dirty="0" err="1"/>
              <a:t>Powerpoint</a:t>
            </a:r>
            <a:r>
              <a:rPr lang="en-US" sz="1200" dirty="0"/>
              <a:t> Stock Images</a:t>
            </a:r>
            <a:endParaRPr lang="en-US" sz="1200" dirty="0">
              <a:solidFill>
                <a:schemeClr val="tx1"/>
              </a:solidFill>
            </a:endParaRPr>
          </a:p>
        </p:txBody>
      </p:sp>
      <p:pic>
        <p:nvPicPr>
          <p:cNvPr id="10" name="Picture 9" descr="Abstract background of connected blue lines">
            <a:extLst>
              <a:ext uri="{FF2B5EF4-FFF2-40B4-BE49-F238E27FC236}">
                <a16:creationId xmlns:a16="http://schemas.microsoft.com/office/drawing/2014/main" id="{BD07D375-E1FD-4F63-A7C6-3C5EE5521B21}"/>
              </a:ext>
            </a:extLst>
          </p:cNvPr>
          <p:cNvPicPr>
            <a:picLocks noChangeAspect="1"/>
          </p:cNvPicPr>
          <p:nvPr/>
        </p:nvPicPr>
        <p:blipFill rotWithShape="1">
          <a:blip r:embed="rId3"/>
          <a:srcRect l="22116" r="15243"/>
          <a:stretch/>
        </p:blipFill>
        <p:spPr>
          <a:xfrm>
            <a:off x="4731489" y="1352551"/>
            <a:ext cx="3733800" cy="3352800"/>
          </a:xfrm>
          <a:prstGeom prst="rect">
            <a:avLst/>
          </a:prstGeom>
        </p:spPr>
      </p:pic>
    </p:spTree>
    <p:extLst>
      <p:ext uri="{BB962C8B-B14F-4D97-AF65-F5344CB8AC3E}">
        <p14:creationId xmlns:p14="http://schemas.microsoft.com/office/powerpoint/2010/main" val="368828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Examples</a:t>
            </a:r>
          </a:p>
        </p:txBody>
      </p:sp>
      <p:sp>
        <p:nvSpPr>
          <p:cNvPr id="3" name="Content Placeholder 2"/>
          <p:cNvSpPr>
            <a:spLocks noGrp="1"/>
          </p:cNvSpPr>
          <p:nvPr>
            <p:ph sz="half" idx="1"/>
          </p:nvPr>
        </p:nvSpPr>
        <p:spPr/>
        <p:txBody>
          <a:bodyPr/>
          <a:lstStyle/>
          <a:p>
            <a:r>
              <a:rPr lang="en-US" dirty="0"/>
              <a:t>Deep Mind’s AlphaGo network trained using archives of human games and by playing itself repeatedly. [2]</a:t>
            </a:r>
          </a:p>
          <a:p>
            <a:r>
              <a:rPr lang="en-US" dirty="0"/>
              <a:t>Google Lens trained using photographs where the writing or text in each image was known. [3]</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medium.com [4]</a:t>
            </a:r>
            <a:endParaRPr lang="en-US" sz="1200" dirty="0">
              <a:solidFill>
                <a:schemeClr val="tx1"/>
              </a:solidFill>
            </a:endParaRPr>
          </a:p>
        </p:txBody>
      </p:sp>
      <p:pic>
        <p:nvPicPr>
          <p:cNvPr id="10" name="Picture 9">
            <a:extLst>
              <a:ext uri="{FF2B5EF4-FFF2-40B4-BE49-F238E27FC236}">
                <a16:creationId xmlns:a16="http://schemas.microsoft.com/office/drawing/2014/main" id="{BD07D375-E1FD-4F63-A7C6-3C5EE5521B21}"/>
              </a:ext>
            </a:extLst>
          </p:cNvPr>
          <p:cNvPicPr>
            <a:picLocks noChangeAspect="1"/>
          </p:cNvPicPr>
          <p:nvPr/>
        </p:nvPicPr>
        <p:blipFill rotWithShape="1">
          <a:blip r:embed="rId3"/>
          <a:srcRect l="12619" t="4018" r="43736" b="26308"/>
          <a:stretch/>
        </p:blipFill>
        <p:spPr>
          <a:xfrm>
            <a:off x="4724401" y="1374076"/>
            <a:ext cx="3733800" cy="3352801"/>
          </a:xfrm>
          <a:prstGeom prst="rect">
            <a:avLst/>
          </a:prstGeom>
        </p:spPr>
      </p:pic>
    </p:spTree>
    <p:extLst>
      <p:ext uri="{BB962C8B-B14F-4D97-AF65-F5344CB8AC3E}">
        <p14:creationId xmlns:p14="http://schemas.microsoft.com/office/powerpoint/2010/main" val="79966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5831087" y="33474"/>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8" name="TextBox 7"/>
          <p:cNvSpPr txBox="1"/>
          <p:nvPr/>
        </p:nvSpPr>
        <p:spPr>
          <a:xfrm>
            <a:off x="0" y="4726877"/>
            <a:ext cx="9144000" cy="261610"/>
          </a:xfrm>
          <a:prstGeom prst="rect">
            <a:avLst/>
          </a:prstGeom>
          <a:noFill/>
        </p:spPr>
        <p:txBody>
          <a:bodyPr wrap="square" rtlCol="0">
            <a:spAutoFit/>
          </a:bodyPr>
          <a:lstStyle/>
          <a:p>
            <a:pPr algn="r"/>
            <a:r>
              <a:rPr lang="en-US" sz="1050" dirty="0"/>
              <a:t>xkcd.com [5]</a:t>
            </a:r>
            <a:endParaRPr lang="en-US" sz="1050" dirty="0">
              <a:solidFill>
                <a:schemeClr val="tx1"/>
              </a:solidFill>
            </a:endParaRPr>
          </a:p>
        </p:txBody>
      </p:sp>
      <p:pic>
        <p:nvPicPr>
          <p:cNvPr id="2050" name="Picture 2" descr="Message Boards">
            <a:extLst>
              <a:ext uri="{FF2B5EF4-FFF2-40B4-BE49-F238E27FC236}">
                <a16:creationId xmlns:a16="http://schemas.microsoft.com/office/drawing/2014/main" id="{BD71C1C0-3D95-47E8-A9A7-5426EA049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070" y="3697405"/>
            <a:ext cx="1335016" cy="12997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lcano Dinosaur">
            <a:extLst>
              <a:ext uri="{FF2B5EF4-FFF2-40B4-BE49-F238E27FC236}">
                <a16:creationId xmlns:a16="http://schemas.microsoft.com/office/drawing/2014/main" id="{A4B06B8D-2C96-4979-95B1-A3A63057F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6678"/>
            <a:ext cx="2322879" cy="13087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oting">
            <a:extLst>
              <a:ext uri="{FF2B5EF4-FFF2-40B4-BE49-F238E27FC236}">
                <a16:creationId xmlns:a16="http://schemas.microsoft.com/office/drawing/2014/main" id="{50381F17-6B7C-4273-9A36-258590676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4963"/>
            <a:ext cx="386080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mon Star Types">
            <a:extLst>
              <a:ext uri="{FF2B5EF4-FFF2-40B4-BE49-F238E27FC236}">
                <a16:creationId xmlns:a16="http://schemas.microsoft.com/office/drawing/2014/main" id="{F097C2E5-9745-46EF-946A-562D30A3B0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169" y="2022552"/>
            <a:ext cx="1677433" cy="1674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vidence of Alien Life">
            <a:extLst>
              <a:ext uri="{FF2B5EF4-FFF2-40B4-BE49-F238E27FC236}">
                <a16:creationId xmlns:a16="http://schemas.microsoft.com/office/drawing/2014/main" id="{1545C19E-75F4-40C0-B287-7571B8C02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162" y="302997"/>
            <a:ext cx="1988639" cy="24564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ravitational Wave Pulsars">
            <a:extLst>
              <a:ext uri="{FF2B5EF4-FFF2-40B4-BE49-F238E27FC236}">
                <a16:creationId xmlns:a16="http://schemas.microsoft.com/office/drawing/2014/main" id="{CA96C4B4-73ED-484C-895B-8626608F4F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22552"/>
            <a:ext cx="1267628" cy="1674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olls vs the Street">
            <a:extLst>
              <a:ext uri="{FF2B5EF4-FFF2-40B4-BE49-F238E27FC236}">
                <a16:creationId xmlns:a16="http://schemas.microsoft.com/office/drawing/2014/main" id="{07B26374-FDF6-4462-A1AF-DBA510657C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3086" y="3690726"/>
            <a:ext cx="3254076" cy="13146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onstellation Monstrosity">
            <a:extLst>
              <a:ext uri="{FF2B5EF4-FFF2-40B4-BE49-F238E27FC236}">
                <a16:creationId xmlns:a16="http://schemas.microsoft.com/office/drawing/2014/main" id="{04464F98-6BDD-4099-B3AA-B77C5FB5B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0020" y="2759417"/>
            <a:ext cx="2253979" cy="9533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niversity COVID Model">
            <a:extLst>
              <a:ext uri="{FF2B5EF4-FFF2-40B4-BE49-F238E27FC236}">
                <a16:creationId xmlns:a16="http://schemas.microsoft.com/office/drawing/2014/main" id="{DC5E55A9-B71F-4B8B-A8F8-19869E4E97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6602" y="2022552"/>
            <a:ext cx="3953419" cy="166149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ellar Evolution">
            <a:extLst>
              <a:ext uri="{FF2B5EF4-FFF2-40B4-BE49-F238E27FC236}">
                <a16:creationId xmlns:a16="http://schemas.microsoft.com/office/drawing/2014/main" id="{1D7997E3-4F1D-4A34-9503-27B2ABEA92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0229" y="3712790"/>
            <a:ext cx="1412023" cy="128440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urricane Hunters">
            <a:extLst>
              <a:ext uri="{FF2B5EF4-FFF2-40B4-BE49-F238E27FC236}">
                <a16:creationId xmlns:a16="http://schemas.microsoft.com/office/drawing/2014/main" id="{E710D0C8-A8E8-4336-9AB5-FE1B2DFECC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6512" y="678135"/>
            <a:ext cx="3013718" cy="136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0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6914" y="1374072"/>
            <a:ext cx="3733800" cy="3352800"/>
          </a:xfrm>
        </p:spPr>
        <p:txBody>
          <a:bodyPr/>
          <a:lstStyle/>
          <a:p>
            <a:r>
              <a:rPr lang="en-US" dirty="0"/>
              <a:t>Networks trained on biased data (intentionally or otherwise)</a:t>
            </a:r>
          </a:p>
          <a:p>
            <a:r>
              <a:rPr lang="en-US" dirty="0"/>
              <a:t>Amazon hiring algorithm gave preference to male applicants when reviewing their applications [6]</a:t>
            </a:r>
          </a:p>
          <a:p>
            <a:r>
              <a:rPr lang="en-US" dirty="0"/>
              <a:t>Provides unfair or inefficient results</a:t>
            </a:r>
          </a:p>
        </p:txBody>
      </p:sp>
      <p:pic>
        <p:nvPicPr>
          <p:cNvPr id="10" name="Picture 9" descr="Test tubes with solution and one is red">
            <a:extLst>
              <a:ext uri="{FF2B5EF4-FFF2-40B4-BE49-F238E27FC236}">
                <a16:creationId xmlns:a16="http://schemas.microsoft.com/office/drawing/2014/main" id="{BD07D375-E1FD-4F63-A7C6-3C5EE5521B21}"/>
              </a:ext>
            </a:extLst>
          </p:cNvPr>
          <p:cNvPicPr>
            <a:picLocks noChangeAspect="1"/>
          </p:cNvPicPr>
          <p:nvPr/>
        </p:nvPicPr>
        <p:blipFill rotWithShape="1">
          <a:blip r:embed="rId3"/>
          <a:srcRect l="14794" r="-14794"/>
          <a:stretch/>
        </p:blipFill>
        <p:spPr>
          <a:xfrm>
            <a:off x="412751" y="1272586"/>
            <a:ext cx="4382112" cy="3352799"/>
          </a:xfrm>
          <a:prstGeom prst="rect">
            <a:avLst/>
          </a:prstGeom>
        </p:spPr>
      </p:pic>
      <p:sp>
        <p:nvSpPr>
          <p:cNvPr id="2" name="Title 1"/>
          <p:cNvSpPr>
            <a:spLocks noGrp="1"/>
          </p:cNvSpPr>
          <p:nvPr>
            <p:ph type="title"/>
          </p:nvPr>
        </p:nvSpPr>
        <p:spPr/>
        <p:txBody>
          <a:bodyPr/>
          <a:lstStyle/>
          <a:p>
            <a:r>
              <a:rPr lang="en-US" dirty="0"/>
              <a:t>Biased Operation</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Power</a:t>
            </a:r>
            <a:r>
              <a:rPr lang="en-US" sz="1200" dirty="0"/>
              <a:t>Point Stock Images</a:t>
            </a:r>
            <a:endParaRPr lang="en-US" sz="1200" dirty="0">
              <a:solidFill>
                <a:schemeClr val="tx1"/>
              </a:solidFill>
            </a:endParaRPr>
          </a:p>
        </p:txBody>
      </p:sp>
    </p:spTree>
    <p:extLst>
      <p:ext uri="{BB962C8B-B14F-4D97-AF65-F5344CB8AC3E}">
        <p14:creationId xmlns:p14="http://schemas.microsoft.com/office/powerpoint/2010/main" val="173698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adlock on computer motherboard">
            <a:extLst>
              <a:ext uri="{FF2B5EF4-FFF2-40B4-BE49-F238E27FC236}">
                <a16:creationId xmlns:a16="http://schemas.microsoft.com/office/drawing/2014/main" id="{BD07D375-E1FD-4F63-A7C6-3C5EE5521B21}"/>
              </a:ext>
            </a:extLst>
          </p:cNvPr>
          <p:cNvPicPr>
            <a:picLocks noChangeAspect="1"/>
          </p:cNvPicPr>
          <p:nvPr/>
        </p:nvPicPr>
        <p:blipFill rotWithShape="1">
          <a:blip r:embed="rId3"/>
          <a:srcRect t="-313" r="25900" b="313"/>
          <a:stretch/>
        </p:blipFill>
        <p:spPr>
          <a:xfrm>
            <a:off x="4724401" y="1363552"/>
            <a:ext cx="3733799" cy="3363325"/>
          </a:xfrm>
          <a:prstGeom prst="rect">
            <a:avLst/>
          </a:prstGeom>
        </p:spPr>
      </p:pic>
      <p:sp>
        <p:nvSpPr>
          <p:cNvPr id="2" name="Title 1"/>
          <p:cNvSpPr>
            <a:spLocks noGrp="1"/>
          </p:cNvSpPr>
          <p:nvPr>
            <p:ph type="title"/>
          </p:nvPr>
        </p:nvSpPr>
        <p:spPr/>
        <p:txBody>
          <a:bodyPr/>
          <a:lstStyle/>
          <a:p>
            <a:r>
              <a:rPr lang="en-US" dirty="0"/>
              <a:t>Insecure Operation</a:t>
            </a:r>
          </a:p>
        </p:txBody>
      </p:sp>
      <p:sp>
        <p:nvSpPr>
          <p:cNvPr id="3" name="Content Placeholder 2"/>
          <p:cNvSpPr>
            <a:spLocks noGrp="1"/>
          </p:cNvSpPr>
          <p:nvPr>
            <p:ph sz="half" idx="1"/>
          </p:nvPr>
        </p:nvSpPr>
        <p:spPr/>
        <p:txBody>
          <a:bodyPr/>
          <a:lstStyle/>
          <a:p>
            <a:r>
              <a:rPr lang="en-US" dirty="0"/>
              <a:t>Not operating as expected due to interference in model.</a:t>
            </a:r>
          </a:p>
          <a:p>
            <a:r>
              <a:rPr lang="en-US" dirty="0"/>
              <a:t>Pavel </a:t>
            </a:r>
            <a:r>
              <a:rPr lang="en-US" dirty="0" err="1"/>
              <a:t>Pleskov</a:t>
            </a:r>
            <a:r>
              <a:rPr lang="en-US" dirty="0"/>
              <a:t> cheated at a Kaggle competition by bypassing algorithm when outcome was known. [7]</a:t>
            </a:r>
          </a:p>
          <a:p>
            <a:r>
              <a:rPr lang="en-US" dirty="0"/>
              <a:t>Produces illegitimate or damaging results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PowerPoint Stock Images</a:t>
            </a:r>
            <a:endParaRPr lang="en-US" sz="1200" dirty="0">
              <a:solidFill>
                <a:schemeClr val="tx1"/>
              </a:solidFill>
            </a:endParaRPr>
          </a:p>
        </p:txBody>
      </p:sp>
    </p:spTree>
    <p:extLst>
      <p:ext uri="{BB962C8B-B14F-4D97-AF65-F5344CB8AC3E}">
        <p14:creationId xmlns:p14="http://schemas.microsoft.com/office/powerpoint/2010/main" val="44213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lnSpcReduction="10000"/>
          </a:bodyPr>
          <a:lstStyle/>
          <a:p>
            <a:r>
              <a:rPr lang="en-US" dirty="0"/>
              <a:t>Quantify</a:t>
            </a:r>
          </a:p>
          <a:p>
            <a:pPr lvl="1"/>
            <a:r>
              <a:rPr lang="en-US" dirty="0"/>
              <a:t>Do not use terms like: less, more, a lot, huge, great, big, tiny, growing, etc.</a:t>
            </a:r>
          </a:p>
          <a:p>
            <a:r>
              <a:rPr lang="en-US" dirty="0"/>
              <a:t>Use and cite supporting data from high quality sources</a:t>
            </a:r>
          </a:p>
          <a:p>
            <a:r>
              <a:rPr lang="en-US" dirty="0"/>
              <a:t>Argument should directly support conclusion</a:t>
            </a:r>
          </a:p>
          <a:p>
            <a:r>
              <a:rPr lang="en-US" dirty="0"/>
              <a:t>Response should directly address counter point</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a:extLst>
              <a:ext uri="{FF2B5EF4-FFF2-40B4-BE49-F238E27FC236}">
                <a16:creationId xmlns:a16="http://schemas.microsoft.com/office/drawing/2014/main" id="{F6291E12-3559-3849-88E2-7CA8A43E29A2}"/>
              </a:ext>
            </a:extLst>
          </p:cNvPr>
          <p:cNvPicPr>
            <a:picLocks noChangeAspect="1"/>
          </p:cNvPicPr>
          <p:nvPr/>
        </p:nvPicPr>
        <p:blipFill>
          <a:blip r:embed="rId3"/>
          <a:stretch>
            <a:fillRect/>
          </a:stretch>
        </p:blipFill>
        <p:spPr>
          <a:xfrm>
            <a:off x="3753673" y="361950"/>
            <a:ext cx="5340569" cy="4638423"/>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331CC3-ACD9-418D-B6EB-F2C3DD6E61B0}"/>
              </a:ext>
            </a:extLst>
          </p:cNvPr>
          <p:cNvSpPr/>
          <p:nvPr/>
        </p:nvSpPr>
        <p:spPr>
          <a:xfrm>
            <a:off x="584200" y="1380428"/>
            <a:ext cx="3816042" cy="2934311"/>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724400" y="1380428"/>
            <a:ext cx="3733800" cy="3352800"/>
          </a:xfrm>
        </p:spPr>
        <p:txBody>
          <a:bodyPr/>
          <a:lstStyle/>
          <a:p>
            <a:r>
              <a:rPr lang="en-US" dirty="0"/>
              <a:t>System exploited in order to provide unexpected output</a:t>
            </a:r>
          </a:p>
          <a:p>
            <a:r>
              <a:rPr lang="en-US" dirty="0"/>
              <a:t>Search Engine Optimization (SEO) can be used to rank webpages higher in search results than they would otherwise place. [8]</a:t>
            </a:r>
          </a:p>
          <a:p>
            <a:r>
              <a:rPr lang="en-US" dirty="0"/>
              <a:t>Provides misleading or unfair results</a:t>
            </a:r>
          </a:p>
          <a:p>
            <a:endParaRPr lang="en-US" dirty="0"/>
          </a:p>
        </p:txBody>
      </p:sp>
      <p:pic>
        <p:nvPicPr>
          <p:cNvPr id="4" name="Picture 3">
            <a:extLst>
              <a:ext uri="{FF2B5EF4-FFF2-40B4-BE49-F238E27FC236}">
                <a16:creationId xmlns:a16="http://schemas.microsoft.com/office/drawing/2014/main" id="{2531BB1A-1A2E-4EA8-912A-E159470BA30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6442" y="1590763"/>
            <a:ext cx="3733800" cy="2723976"/>
          </a:xfrm>
          <a:prstGeom prst="rect">
            <a:avLst/>
          </a:prstGeom>
        </p:spPr>
      </p:pic>
      <p:sp>
        <p:nvSpPr>
          <p:cNvPr id="2" name="Title 1"/>
          <p:cNvSpPr>
            <a:spLocks noGrp="1"/>
          </p:cNvSpPr>
          <p:nvPr>
            <p:ph type="title"/>
          </p:nvPr>
        </p:nvSpPr>
        <p:spPr/>
        <p:txBody>
          <a:bodyPr/>
          <a:lstStyle/>
          <a:p>
            <a:r>
              <a:rPr lang="en-US" dirty="0"/>
              <a:t>Manipulated operation</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moz.com [7]</a:t>
            </a:r>
            <a:endParaRPr lang="en-US" sz="1200" dirty="0">
              <a:solidFill>
                <a:schemeClr val="tx1"/>
              </a:solidFill>
            </a:endParaRPr>
          </a:p>
        </p:txBody>
      </p:sp>
    </p:spTree>
    <p:extLst>
      <p:ext uri="{BB962C8B-B14F-4D97-AF65-F5344CB8AC3E}">
        <p14:creationId xmlns:p14="http://schemas.microsoft.com/office/powerpoint/2010/main" val="2742850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8B25-0C0F-4ABE-BF41-D491026242F9}"/>
              </a:ext>
            </a:extLst>
          </p:cNvPr>
          <p:cNvSpPr>
            <a:spLocks noGrp="1"/>
          </p:cNvSpPr>
          <p:nvPr>
            <p:ph type="title"/>
          </p:nvPr>
        </p:nvSpPr>
        <p:spPr/>
        <p:txBody>
          <a:bodyPr/>
          <a:lstStyle/>
          <a:p>
            <a:r>
              <a:rPr lang="en-US" dirty="0"/>
              <a:t>Securing AI Networks</a:t>
            </a:r>
          </a:p>
        </p:txBody>
      </p:sp>
      <p:sp>
        <p:nvSpPr>
          <p:cNvPr id="3" name="Content Placeholder 2">
            <a:extLst>
              <a:ext uri="{FF2B5EF4-FFF2-40B4-BE49-F238E27FC236}">
                <a16:creationId xmlns:a16="http://schemas.microsoft.com/office/drawing/2014/main" id="{CAB86A04-4897-485B-A4F1-7CE325D5F16D}"/>
              </a:ext>
            </a:extLst>
          </p:cNvPr>
          <p:cNvSpPr>
            <a:spLocks noGrp="1"/>
          </p:cNvSpPr>
          <p:nvPr>
            <p:ph sz="half" idx="1"/>
          </p:nvPr>
        </p:nvSpPr>
        <p:spPr>
          <a:solidFill>
            <a:srgbClr val="009900"/>
          </a:solidFill>
        </p:spPr>
        <p:txBody>
          <a:bodyPr/>
          <a:lstStyle/>
          <a:p>
            <a:pPr marL="0" indent="0">
              <a:buNone/>
            </a:pPr>
            <a:r>
              <a:rPr lang="en-US" dirty="0"/>
              <a:t>Do</a:t>
            </a:r>
          </a:p>
          <a:p>
            <a:r>
              <a:rPr lang="en-US" dirty="0"/>
              <a:t>Examine training data to remove biases</a:t>
            </a:r>
          </a:p>
          <a:p>
            <a:r>
              <a:rPr lang="en-US" dirty="0"/>
              <a:t>Ensure model is not influenced by external information</a:t>
            </a:r>
          </a:p>
          <a:p>
            <a:r>
              <a:rPr lang="en-US" dirty="0"/>
              <a:t>Identify and fix exploits</a:t>
            </a:r>
          </a:p>
          <a:p>
            <a:r>
              <a:rPr lang="en-US" dirty="0"/>
              <a:t>Plan ongoing support and moderation for network</a:t>
            </a:r>
          </a:p>
        </p:txBody>
      </p:sp>
      <p:sp>
        <p:nvSpPr>
          <p:cNvPr id="4" name="Content Placeholder 3">
            <a:extLst>
              <a:ext uri="{FF2B5EF4-FFF2-40B4-BE49-F238E27FC236}">
                <a16:creationId xmlns:a16="http://schemas.microsoft.com/office/drawing/2014/main" id="{4A974C21-93FD-435A-AE22-E46B5D3B2FF0}"/>
              </a:ext>
            </a:extLst>
          </p:cNvPr>
          <p:cNvSpPr>
            <a:spLocks noGrp="1"/>
          </p:cNvSpPr>
          <p:nvPr>
            <p:ph sz="half" idx="2"/>
          </p:nvPr>
        </p:nvSpPr>
        <p:spPr>
          <a:solidFill>
            <a:srgbClr val="FF0000"/>
          </a:solidFill>
        </p:spPr>
        <p:txBody>
          <a:bodyPr/>
          <a:lstStyle/>
          <a:p>
            <a:pPr marL="0" indent="0">
              <a:buNone/>
            </a:pPr>
            <a:r>
              <a:rPr lang="en-US" dirty="0"/>
              <a:t>Don’t</a:t>
            </a:r>
          </a:p>
          <a:p>
            <a:r>
              <a:rPr lang="en-US" dirty="0"/>
              <a:t>Use a small or homogeneous data set for training</a:t>
            </a:r>
          </a:p>
          <a:p>
            <a:r>
              <a:rPr lang="en-US" dirty="0"/>
              <a:t>Leave “back doors” or vulnerabilities in network</a:t>
            </a:r>
          </a:p>
          <a:p>
            <a:r>
              <a:rPr lang="en-US" dirty="0"/>
              <a:t>Expect algorithm to be foolproof</a:t>
            </a:r>
          </a:p>
          <a:p>
            <a:r>
              <a:rPr lang="en-US" dirty="0"/>
              <a:t>Plan to stop development after model releases</a:t>
            </a:r>
          </a:p>
        </p:txBody>
      </p:sp>
      <p:sp>
        <p:nvSpPr>
          <p:cNvPr id="5" name="Footer Placeholder 4">
            <a:extLst>
              <a:ext uri="{FF2B5EF4-FFF2-40B4-BE49-F238E27FC236}">
                <a16:creationId xmlns:a16="http://schemas.microsoft.com/office/drawing/2014/main" id="{626E0218-AB57-4DFA-9CF6-A759E6683F52}"/>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446F0404-B50D-4ADF-8AF5-3084130583CD}"/>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8" name="TextBox 7">
            <a:extLst>
              <a:ext uri="{FF2B5EF4-FFF2-40B4-BE49-F238E27FC236}">
                <a16:creationId xmlns:a16="http://schemas.microsoft.com/office/drawing/2014/main" id="{D13A76BD-CF48-4AF1-BE27-D217487A9C3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Tree>
    <p:extLst>
      <p:ext uri="{BB962C8B-B14F-4D97-AF65-F5344CB8AC3E}">
        <p14:creationId xmlns:p14="http://schemas.microsoft.com/office/powerpoint/2010/main" val="98171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F4B626-429C-48DE-8197-64C9E3C3DD3B}"/>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B2CE4CA-0CE1-47FE-A988-BD5D9EF53B16}"/>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10" name="TextBox 9">
            <a:extLst>
              <a:ext uri="{FF2B5EF4-FFF2-40B4-BE49-F238E27FC236}">
                <a16:creationId xmlns:a16="http://schemas.microsoft.com/office/drawing/2014/main" id="{5F06226E-5573-456E-93CF-77ECD38C757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
        <p:nvSpPr>
          <p:cNvPr id="12" name="TextBox 11">
            <a:extLst>
              <a:ext uri="{FF2B5EF4-FFF2-40B4-BE49-F238E27FC236}">
                <a16:creationId xmlns:a16="http://schemas.microsoft.com/office/drawing/2014/main" id="{0E0B680C-5F2B-4D5D-A375-B7FB81032B01}"/>
              </a:ext>
            </a:extLst>
          </p:cNvPr>
          <p:cNvSpPr txBox="1"/>
          <p:nvPr/>
        </p:nvSpPr>
        <p:spPr>
          <a:xfrm>
            <a:off x="1619250" y="2248584"/>
            <a:ext cx="5905500" cy="646331"/>
          </a:xfrm>
          <a:prstGeom prst="rect">
            <a:avLst/>
          </a:prstGeom>
          <a:noFill/>
        </p:spPr>
        <p:txBody>
          <a:bodyPr wrap="square" rtlCol="0">
            <a:spAutoFit/>
          </a:bodyPr>
          <a:lstStyle/>
          <a:p>
            <a:pPr>
              <a:lnSpc>
                <a:spcPct val="90000"/>
              </a:lnSpc>
            </a:pPr>
            <a:r>
              <a:rPr lang="en-US" sz="2000" dirty="0"/>
              <a:t>Which of the 3 types of neural network vulnerability did the XKCD example exploit? Why?</a:t>
            </a:r>
          </a:p>
        </p:txBody>
      </p:sp>
    </p:spTree>
    <p:extLst>
      <p:ext uri="{BB962C8B-B14F-4D97-AF65-F5344CB8AC3E}">
        <p14:creationId xmlns:p14="http://schemas.microsoft.com/office/powerpoint/2010/main" val="1562837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644645"/>
          </a:xfrm>
        </p:spPr>
        <p:txBody>
          <a:bodyPr lIns="91440">
            <a:normAutofit fontScale="92500"/>
          </a:bodyPr>
          <a:lstStyle/>
          <a:p>
            <a:pPr marL="0" indent="0">
              <a:lnSpc>
                <a:spcPct val="100000"/>
              </a:lnSpc>
              <a:spcBef>
                <a:spcPts val="600"/>
              </a:spcBef>
              <a:buNone/>
            </a:pPr>
            <a:r>
              <a:rPr lang="en-US" sz="1200" dirty="0"/>
              <a:t>[1] MIT. </a:t>
            </a:r>
            <a:r>
              <a:rPr lang="en-US" sz="1200" i="1" dirty="0"/>
              <a:t>Explained: Neural Networks. </a:t>
            </a:r>
            <a:r>
              <a:rPr lang="en-US" sz="1200" dirty="0"/>
              <a:t>(news.mit.edu, 2017) </a:t>
            </a:r>
            <a:r>
              <a:rPr lang="en-US" sz="1200" dirty="0">
                <a:hlinkClick r:id="rId3"/>
              </a:rPr>
              <a:t>https://news.mit.edu/2017/explained-neural-networks-deep-learning-0414</a:t>
            </a:r>
            <a:r>
              <a:rPr lang="en-US" sz="1200" dirty="0"/>
              <a:t> (Accessed 09/24/2020)</a:t>
            </a:r>
          </a:p>
          <a:p>
            <a:pPr marL="0" indent="0">
              <a:lnSpc>
                <a:spcPct val="100000"/>
              </a:lnSpc>
              <a:spcBef>
                <a:spcPts val="600"/>
              </a:spcBef>
              <a:buNone/>
            </a:pPr>
            <a:r>
              <a:rPr lang="en-US" sz="1200" dirty="0"/>
              <a:t>[2] DeepMind. </a:t>
            </a:r>
            <a:r>
              <a:rPr lang="en-US" sz="1200" i="1" dirty="0"/>
              <a:t>AlphaGo. </a:t>
            </a:r>
            <a:r>
              <a:rPr lang="en-US" sz="1200" dirty="0"/>
              <a:t>(deepmind.com, 2017) </a:t>
            </a:r>
            <a:r>
              <a:rPr lang="en-US" sz="1200" i="1" dirty="0">
                <a:hlinkClick r:id="rId4"/>
              </a:rPr>
              <a:t>https</a:t>
            </a:r>
            <a:r>
              <a:rPr lang="en-US" sz="1200" dirty="0">
                <a:hlinkClick r:id="rId4"/>
              </a:rPr>
              <a:t>://deepmind.com/research/case-studies/alphago-the-story-so-far</a:t>
            </a:r>
            <a:r>
              <a:rPr lang="en-US" sz="1200" dirty="0"/>
              <a:t> (Accessed 09/24/2020)</a:t>
            </a:r>
          </a:p>
          <a:p>
            <a:pPr marL="0" indent="0">
              <a:lnSpc>
                <a:spcPct val="100000"/>
              </a:lnSpc>
              <a:spcBef>
                <a:spcPts val="600"/>
              </a:spcBef>
              <a:buNone/>
            </a:pPr>
            <a:r>
              <a:rPr lang="en-US" sz="1200" dirty="0"/>
              <a:t>[3] </a:t>
            </a:r>
            <a:r>
              <a:rPr lang="en-US" sz="1200" dirty="0" err="1"/>
              <a:t>Chennapragada</a:t>
            </a:r>
            <a:r>
              <a:rPr lang="en-US" sz="1200" dirty="0"/>
              <a:t>, Aparna. </a:t>
            </a:r>
            <a:r>
              <a:rPr lang="en-US" sz="1200" i="1" dirty="0"/>
              <a:t>The era of the camera: Google Lens, one year in.</a:t>
            </a:r>
            <a:r>
              <a:rPr lang="en-US" sz="1200" dirty="0"/>
              <a:t> (blog.google.com, 2018) </a:t>
            </a:r>
            <a:r>
              <a:rPr lang="en-US" sz="1200" dirty="0">
                <a:hlinkClick r:id="rId5"/>
              </a:rPr>
              <a:t>https://blog.google/perspectives/aparna-chennapragada/google-lens-one-year/</a:t>
            </a:r>
            <a:r>
              <a:rPr lang="en-US" sz="1200" dirty="0"/>
              <a:t> (Accessed 09/24/2020)</a:t>
            </a:r>
          </a:p>
          <a:p>
            <a:pPr marL="0" indent="0">
              <a:lnSpc>
                <a:spcPct val="100000"/>
              </a:lnSpc>
              <a:spcBef>
                <a:spcPts val="600"/>
              </a:spcBef>
              <a:buNone/>
            </a:pPr>
            <a:r>
              <a:rPr lang="en-US" sz="1200" dirty="0"/>
              <a:t>[4] Towards AI. </a:t>
            </a:r>
            <a:r>
              <a:rPr lang="en-US" sz="1200" i="1" dirty="0"/>
              <a:t>Main Types of Neural Networks and its Applications. </a:t>
            </a:r>
            <a:r>
              <a:rPr lang="en-US" sz="1200" dirty="0"/>
              <a:t>(medium.com, 2020) </a:t>
            </a:r>
            <a:r>
              <a:rPr lang="en-US" sz="1200" dirty="0">
                <a:hlinkClick r:id="rId6"/>
              </a:rPr>
              <a:t>https://medium.com/towards-artificial-intelligence/main-types-of-neural-networks-and-its-applications-tutorial-734480d7ec8e</a:t>
            </a:r>
            <a:r>
              <a:rPr lang="en-US" sz="1200" dirty="0"/>
              <a:t> (Accessed 09/24/2020)</a:t>
            </a:r>
          </a:p>
          <a:p>
            <a:pPr marL="0" indent="0">
              <a:lnSpc>
                <a:spcPct val="100000"/>
              </a:lnSpc>
              <a:spcBef>
                <a:spcPts val="600"/>
              </a:spcBef>
              <a:buNone/>
            </a:pPr>
            <a:r>
              <a:rPr lang="en-US" sz="1200" dirty="0"/>
              <a:t>[5] Munroe, Randall. </a:t>
            </a:r>
            <a:r>
              <a:rPr lang="en-US" sz="1200" i="1" dirty="0"/>
              <a:t>XKCD, </a:t>
            </a:r>
            <a:r>
              <a:rPr lang="en-US" sz="1200" dirty="0"/>
              <a:t>comics 2353-2363. (xkcd.com, 2020) </a:t>
            </a:r>
            <a:r>
              <a:rPr lang="en-US" sz="1200" dirty="0">
                <a:hlinkClick r:id="rId7"/>
              </a:rPr>
              <a:t>https://xkcd.com/2353/</a:t>
            </a:r>
            <a:r>
              <a:rPr lang="en-US" sz="1200" dirty="0"/>
              <a:t> (Accessed 09/24/2020)</a:t>
            </a:r>
          </a:p>
          <a:p>
            <a:pPr marL="0" indent="0">
              <a:lnSpc>
                <a:spcPct val="100000"/>
              </a:lnSpc>
              <a:spcBef>
                <a:spcPts val="600"/>
              </a:spcBef>
              <a:buNone/>
            </a:pPr>
            <a:r>
              <a:rPr lang="en-US" sz="1200" dirty="0"/>
              <a:t>[6] Terence S. </a:t>
            </a:r>
            <a:r>
              <a:rPr lang="en-US" sz="1200" i="1" dirty="0"/>
              <a:t>Real-life Examples of Discriminating Artificial Intelligence.</a:t>
            </a:r>
            <a:r>
              <a:rPr lang="en-US" sz="1200" dirty="0"/>
              <a:t> (towardsdatascience.com, 2020) </a:t>
            </a:r>
            <a:r>
              <a:rPr lang="en-US" sz="1200" dirty="0">
                <a:hlinkClick r:id="rId8"/>
              </a:rPr>
              <a:t>https://towardsdatascience.com/real-life-examples-of-discriminating-artificial-intelligence-cae395a90070#:~:text=Arguably%20the%20most%20notable%20example,defendant%20would%20become%20a%20recidivist.</a:t>
            </a:r>
            <a:r>
              <a:rPr lang="en-US" sz="1200" dirty="0"/>
              <a:t> (Accessed 09/24/2020)</a:t>
            </a:r>
          </a:p>
          <a:p>
            <a:pPr marL="0" indent="0">
              <a:lnSpc>
                <a:spcPct val="100000"/>
              </a:lnSpc>
              <a:spcBef>
                <a:spcPts val="600"/>
              </a:spcBef>
              <a:buNone/>
            </a:pPr>
            <a:r>
              <a:rPr lang="en-US" sz="1200" dirty="0"/>
              <a:t>[7] Greenfield, Yuval. </a:t>
            </a:r>
            <a:r>
              <a:rPr lang="en-US" sz="1200" i="1" dirty="0"/>
              <a:t>Kaggle 1</a:t>
            </a:r>
            <a:r>
              <a:rPr lang="en-US" sz="1200" i="1" baseline="30000" dirty="0"/>
              <a:t>st</a:t>
            </a:r>
            <a:r>
              <a:rPr lang="en-US" sz="1200" i="1" dirty="0"/>
              <a:t> place winner cheated, $10,000 prize declared irrecoverable. </a:t>
            </a:r>
            <a:r>
              <a:rPr lang="en-US" sz="1200" dirty="0"/>
              <a:t>(towardsdatascience.com, 2020) </a:t>
            </a:r>
            <a:r>
              <a:rPr lang="en-US" sz="1200" dirty="0">
                <a:hlinkClick r:id="rId9"/>
              </a:rPr>
              <a:t>https://towardsdatascience.com/kaggle-1st-place-winner-cheated-10-000-prize-declared-irrecoverable-bb7e1b639365</a:t>
            </a:r>
            <a:r>
              <a:rPr lang="en-US" sz="1200" dirty="0"/>
              <a:t> (Accessed 09/24/2020)</a:t>
            </a:r>
          </a:p>
          <a:p>
            <a:pPr marL="0" indent="0">
              <a:lnSpc>
                <a:spcPct val="100000"/>
              </a:lnSpc>
              <a:spcBef>
                <a:spcPts val="600"/>
              </a:spcBef>
              <a:buNone/>
            </a:pPr>
            <a:r>
              <a:rPr lang="en-US" sz="1200" dirty="0"/>
              <a:t> [8] </a:t>
            </a:r>
            <a:r>
              <a:rPr lang="en-US" sz="1200" dirty="0" err="1"/>
              <a:t>Moz</a:t>
            </a:r>
            <a:r>
              <a:rPr lang="en-US" sz="1200" dirty="0"/>
              <a:t> Inc. </a:t>
            </a:r>
            <a:r>
              <a:rPr lang="en-US" sz="1200" i="1" dirty="0"/>
              <a:t>Beginners Guide to SEO. (moz.com, 2019) </a:t>
            </a:r>
            <a:r>
              <a:rPr lang="en-US" sz="1200" dirty="0">
                <a:hlinkClick r:id="rId10"/>
              </a:rPr>
              <a:t>https://moz.com/beginners-guide-to-seo</a:t>
            </a:r>
            <a:r>
              <a:rPr lang="en-US" sz="1200" dirty="0"/>
              <a:t> (Accessed 09/24/2020)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Jester</a:t>
            </a:r>
          </a:p>
        </p:txBody>
      </p:sp>
    </p:spTree>
    <p:extLst>
      <p:ext uri="{BB962C8B-B14F-4D97-AF65-F5344CB8AC3E}">
        <p14:creationId xmlns:p14="http://schemas.microsoft.com/office/powerpoint/2010/main" val="249503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13894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106527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361123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159126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99844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32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2020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2" name="Picture 1">
            <a:extLst>
              <a:ext uri="{FF2B5EF4-FFF2-40B4-BE49-F238E27FC236}">
                <a16:creationId xmlns:a16="http://schemas.microsoft.com/office/drawing/2014/main" id="{F30858F3-3AA7-4C44-9585-93C3A26198EE}"/>
              </a:ext>
            </a:extLst>
          </p:cNvPr>
          <p:cNvPicPr>
            <a:picLocks noChangeAspect="1"/>
          </p:cNvPicPr>
          <p:nvPr/>
        </p:nvPicPr>
        <p:blipFill>
          <a:blip r:embed="rId3"/>
          <a:stretch>
            <a:fillRect/>
          </a:stretch>
        </p:blipFill>
        <p:spPr>
          <a:xfrm>
            <a:off x="3241964" y="294957"/>
            <a:ext cx="5589616" cy="4856187"/>
          </a:xfrm>
          <a:prstGeom prst="rect">
            <a:avLst/>
          </a:prstGeom>
        </p:spPr>
      </p:pic>
    </p:spTree>
    <p:extLst>
      <p:ext uri="{BB962C8B-B14F-4D97-AF65-F5344CB8AC3E}">
        <p14:creationId xmlns:p14="http://schemas.microsoft.com/office/powerpoint/2010/main" val="3675895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80887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41</a:t>
            </a:fld>
            <a:endParaRPr lang="en"/>
          </a:p>
        </p:txBody>
      </p:sp>
      <p:sp>
        <p:nvSpPr>
          <p:cNvPr id="3" name="Footer Placeholder 2"/>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42</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91348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215233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2363850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1620057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2537789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276439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80768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Might be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0" y="1352551"/>
            <a:ext cx="7772400" cy="3352800"/>
          </a:xfrm>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5047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20000"/>
          </a:bodyPr>
          <a:lstStyle/>
          <a:p>
            <a:r>
              <a:rPr lang="en-US" sz="1800" dirty="0"/>
              <a:t>Test the given code</a:t>
            </a:r>
          </a:p>
          <a:p>
            <a:r>
              <a:rPr lang="en-US" sz="1800" dirty="0"/>
              <a:t>Find as many defects possible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and sources)</a:t>
            </a:r>
          </a:p>
          <a:p>
            <a:pPr lvl="1"/>
            <a:r>
              <a:rPr lang="en-US" sz="1600" dirty="0"/>
              <a:t>Explanations of defects found </a:t>
            </a:r>
            <a:r>
              <a:rPr lang="en-US" sz="1600" b="1" dirty="0"/>
              <a:t>(use data and sources)</a:t>
            </a:r>
          </a:p>
          <a:p>
            <a:pPr lvl="1"/>
            <a:r>
              <a:rPr lang="en-US" sz="1600" dirty="0"/>
              <a:t>How to fix them </a:t>
            </a:r>
            <a:r>
              <a:rPr lang="en-US" sz="1600" b="1" dirty="0"/>
              <a:t>(use data and sources)</a:t>
            </a:r>
          </a:p>
          <a:p>
            <a:pPr lvl="1"/>
            <a:r>
              <a:rPr lang="en-US" sz="1600" dirty="0"/>
              <a:t>Consequences of leaving defects in production code </a:t>
            </a:r>
            <a:r>
              <a:rPr lang="en-US" sz="1600" b="1" dirty="0"/>
              <a:t>(use data and sources)</a:t>
            </a:r>
          </a:p>
          <a:p>
            <a:r>
              <a:rPr lang="en-US" sz="1800" dirty="0"/>
              <a:t>Use a weakness in testing strategy as counter point </a:t>
            </a:r>
            <a:r>
              <a:rPr lang="en-US" sz="1800" b="1" dirty="0"/>
              <a:t>(use data and sources)</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32191</TotalTime>
  <Words>6122</Words>
  <Application>Microsoft Macintosh PowerPoint</Application>
  <PresentationFormat>On-screen Show (16:9)</PresentationFormat>
  <Paragraphs>692</Paragraphs>
  <Slides>50</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DengXian</vt:lpstr>
      <vt:lpstr>ＭＳ Ｐゴシック</vt:lpstr>
      <vt:lpstr>宋体</vt:lpstr>
      <vt:lpstr>Arial</vt:lpstr>
      <vt:lpstr>Calibri</vt:lpstr>
      <vt:lpstr>Cambria</vt:lpstr>
      <vt:lpstr>Times New Roman</vt:lpstr>
      <vt:lpstr>Wingdings</vt:lpstr>
      <vt:lpstr>幼圆</vt:lpstr>
      <vt:lpstr>Red Radial 16x9</vt:lpstr>
      <vt:lpstr>Class 8 Crime</vt:lpstr>
      <vt:lpstr>what works well Online With Zoom</vt:lpstr>
      <vt:lpstr>Papers</vt:lpstr>
      <vt:lpstr>Grades To Date</vt:lpstr>
      <vt:lpstr>Overview</vt:lpstr>
      <vt:lpstr>PowerPoint Presentation</vt:lpstr>
      <vt:lpstr>My Reading Notes</vt:lpstr>
      <vt:lpstr>Group Quiz</vt:lpstr>
      <vt:lpstr>Assignment Code Testing 1 Page Paper 1/2</vt:lpstr>
      <vt:lpstr>Assignment Code Testing 2/2</vt:lpstr>
      <vt:lpstr>Overview</vt:lpstr>
      <vt:lpstr>Global cybercrime </vt:lpstr>
      <vt:lpstr>Why do we care?</vt:lpstr>
      <vt:lpstr>What are we doing about it?</vt:lpstr>
      <vt:lpstr>Is it working?</vt:lpstr>
      <vt:lpstr>What needs to happen?</vt:lpstr>
      <vt:lpstr>References</vt:lpstr>
      <vt:lpstr>Stealing Your Data</vt:lpstr>
      <vt:lpstr>Achieved method</vt:lpstr>
      <vt:lpstr>Situation in CHina</vt:lpstr>
      <vt:lpstr>PERSONAL EXPERIENCE </vt:lpstr>
      <vt:lpstr>reduce the risk</vt:lpstr>
      <vt:lpstr>References</vt:lpstr>
      <vt:lpstr>Neural Network Security</vt:lpstr>
      <vt:lpstr>What is a neural net?</vt:lpstr>
      <vt:lpstr>Training Examples</vt:lpstr>
      <vt:lpstr>PowerPoint Presentation</vt:lpstr>
      <vt:lpstr>Biased Operation</vt:lpstr>
      <vt:lpstr>Insecure Operation</vt:lpstr>
      <vt:lpstr>Manipulated operation</vt:lpstr>
      <vt:lpstr>Securing AI Networks</vt:lpstr>
      <vt:lpstr>PowerPoint Presentation</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451</cp:revision>
  <dcterms:created xsi:type="dcterms:W3CDTF">2014-08-25T02:19:16Z</dcterms:created>
  <dcterms:modified xsi:type="dcterms:W3CDTF">2020-09-25T22:23:19Z</dcterms:modified>
</cp:coreProperties>
</file>