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1"/>
  </p:notesMasterIdLst>
  <p:handoutMasterIdLst>
    <p:handoutMasterId r:id="rId52"/>
  </p:handoutMasterIdLst>
  <p:sldIdLst>
    <p:sldId id="256" r:id="rId2"/>
    <p:sldId id="608" r:id="rId3"/>
    <p:sldId id="672" r:id="rId4"/>
    <p:sldId id="641" r:id="rId5"/>
    <p:sldId id="272" r:id="rId6"/>
    <p:sldId id="684" r:id="rId7"/>
    <p:sldId id="268" r:id="rId8"/>
    <p:sldId id="685" r:id="rId9"/>
    <p:sldId id="277" r:id="rId10"/>
    <p:sldId id="271" r:id="rId11"/>
    <p:sldId id="275" r:id="rId12"/>
    <p:sldId id="686" r:id="rId13"/>
    <p:sldId id="273" r:id="rId14"/>
    <p:sldId id="267" r:id="rId15"/>
    <p:sldId id="276" r:id="rId16"/>
    <p:sldId id="688" r:id="rId17"/>
    <p:sldId id="689" r:id="rId18"/>
    <p:sldId id="690" r:id="rId19"/>
    <p:sldId id="274" r:id="rId20"/>
    <p:sldId id="691" r:id="rId21"/>
    <p:sldId id="692" r:id="rId22"/>
    <p:sldId id="693" r:id="rId23"/>
    <p:sldId id="694" r:id="rId24"/>
    <p:sldId id="701" r:id="rId25"/>
    <p:sldId id="702" r:id="rId26"/>
    <p:sldId id="703" r:id="rId27"/>
    <p:sldId id="704" r:id="rId28"/>
    <p:sldId id="705" r:id="rId29"/>
    <p:sldId id="706" r:id="rId30"/>
    <p:sldId id="707" r:id="rId31"/>
    <p:sldId id="257" r:id="rId32"/>
    <p:sldId id="258" r:id="rId33"/>
    <p:sldId id="259" r:id="rId34"/>
    <p:sldId id="260" r:id="rId35"/>
    <p:sldId id="261" r:id="rId36"/>
    <p:sldId id="262" r:id="rId37"/>
    <p:sldId id="263" r:id="rId38"/>
    <p:sldId id="695" r:id="rId39"/>
    <p:sldId id="696" r:id="rId40"/>
    <p:sldId id="697" r:id="rId41"/>
    <p:sldId id="698" r:id="rId42"/>
    <p:sldId id="699" r:id="rId43"/>
    <p:sldId id="700" r:id="rId44"/>
    <p:sldId id="664" r:id="rId45"/>
    <p:sldId id="673" r:id="rId46"/>
    <p:sldId id="609" r:id="rId47"/>
    <p:sldId id="610" r:id="rId48"/>
    <p:sldId id="269" r:id="rId49"/>
    <p:sldId id="270" r:id="rId5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mmon" id="{798F9A86-2207-8D41-84E7-02269C5F353F}">
          <p14:sldIdLst>
            <p14:sldId id="256"/>
            <p14:sldId id="608"/>
            <p14:sldId id="672"/>
            <p14:sldId id="641"/>
            <p14:sldId id="272"/>
          </p14:sldIdLst>
        </p14:section>
        <p14:section name="Students" id="{98A4CB69-D533-B044-959E-70CE1E65BA60}">
          <p14:sldIdLst>
            <p14:sldId id="684"/>
            <p14:sldId id="268"/>
            <p14:sldId id="685"/>
            <p14:sldId id="277"/>
            <p14:sldId id="271"/>
            <p14:sldId id="275"/>
            <p14:sldId id="686"/>
            <p14:sldId id="273"/>
            <p14:sldId id="267"/>
            <p14:sldId id="276"/>
            <p14:sldId id="688"/>
            <p14:sldId id="689"/>
            <p14:sldId id="690"/>
            <p14:sldId id="274"/>
            <p14:sldId id="691"/>
            <p14:sldId id="692"/>
            <p14:sldId id="693"/>
            <p14:sldId id="694"/>
            <p14:sldId id="701"/>
            <p14:sldId id="702"/>
            <p14:sldId id="703"/>
            <p14:sldId id="704"/>
            <p14:sldId id="705"/>
            <p14:sldId id="706"/>
            <p14:sldId id="707"/>
            <p14:sldId id="257"/>
            <p14:sldId id="258"/>
            <p14:sldId id="259"/>
            <p14:sldId id="260"/>
            <p14:sldId id="261"/>
            <p14:sldId id="262"/>
            <p14:sldId id="263"/>
            <p14:sldId id="695"/>
            <p14:sldId id="696"/>
            <p14:sldId id="697"/>
            <p14:sldId id="698"/>
            <p14:sldId id="699"/>
            <p14:sldId id="700"/>
          </p14:sldIdLst>
        </p14:section>
        <p14:section name="Common" id="{52F535B8-693D-D148-93BE-0078B2A61C27}">
          <p14:sldIdLst>
            <p14:sldId id="664"/>
            <p14:sldId id="673"/>
            <p14:sldId id="609"/>
            <p14:sldId id="610"/>
            <p14:sldId id="269"/>
            <p14:sldId id="270"/>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797" autoAdjust="0"/>
    <p:restoredTop sz="79258" autoAdjust="0"/>
  </p:normalViewPr>
  <p:slideViewPr>
    <p:cSldViewPr snapToGrid="0" snapToObjects="1">
      <p:cViewPr varScale="1">
        <p:scale>
          <a:sx n="132" d="100"/>
          <a:sy n="132" d="100"/>
        </p:scale>
        <p:origin x="176" y="176"/>
      </p:cViewPr>
      <p:guideLst>
        <p:guide orient="horz" pos="1620"/>
        <p:guide pos="2880"/>
      </p:guideLst>
    </p:cSldViewPr>
  </p:slideViewPr>
  <p:notesTextViewPr>
    <p:cViewPr>
      <p:scale>
        <a:sx n="100" d="100"/>
        <a:sy n="100" d="100"/>
      </p:scale>
      <p:origin x="0" y="0"/>
    </p:cViewPr>
  </p:notesTextViewPr>
  <p:sorterViewPr>
    <p:cViewPr>
      <p:scale>
        <a:sx n="130" d="100"/>
        <a:sy n="13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Health Care Records</a:t>
            </a:r>
            <a:r>
              <a:rPr lang="en-US" baseline="0" dirty="0"/>
              <a:t> of 50,000 Black and White Patients</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6CD6-4075-9420-5B283AAA1224}"/>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6CD6-4075-9420-5B283AAA1224}"/>
              </c:ext>
            </c:extLst>
          </c:dPt>
          <c:cat>
            <c:strRef>
              <c:f>Sheet1!$A$2:$A$3</c:f>
              <c:strCache>
                <c:ptCount val="2"/>
                <c:pt idx="0">
                  <c:v>Black Patients, Self-Identified</c:v>
                </c:pt>
                <c:pt idx="1">
                  <c:v>White Patients, Self-Identified</c:v>
                </c:pt>
              </c:strCache>
            </c:strRef>
          </c:cat>
          <c:val>
            <c:numRef>
              <c:f>Sheet1!$B$2:$B$3</c:f>
              <c:numCache>
                <c:formatCode>General</c:formatCode>
                <c:ptCount val="2"/>
                <c:pt idx="0">
                  <c:v>6079</c:v>
                </c:pt>
                <c:pt idx="1">
                  <c:v>43539</c:v>
                </c:pt>
              </c:numCache>
            </c:numRef>
          </c:val>
          <c:extLst>
            <c:ext xmlns:c16="http://schemas.microsoft.com/office/drawing/2014/chart" uri="{C3380CC4-5D6E-409C-BE32-E72D297353CC}">
              <c16:uniqueId val="{00000000-D837-4ED7-9D9D-98651EC6BBCD}"/>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Health Care Records</a:t>
            </a:r>
            <a:r>
              <a:rPr lang="en-US" baseline="0" dirty="0"/>
              <a:t> of 50,000 Black and White Patients</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8303-42E7-9FEC-417DD9F62506}"/>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8303-42E7-9FEC-417DD9F62506}"/>
              </c:ext>
            </c:extLst>
          </c:dPt>
          <c:cat>
            <c:strRef>
              <c:f>Sheet1!$A$2:$A$3</c:f>
              <c:strCache>
                <c:ptCount val="2"/>
                <c:pt idx="0">
                  <c:v>Black Patients, Self-Identified</c:v>
                </c:pt>
                <c:pt idx="1">
                  <c:v>White Patients, Self-Identified</c:v>
                </c:pt>
              </c:strCache>
            </c:strRef>
          </c:cat>
          <c:val>
            <c:numRef>
              <c:f>Sheet1!$B$2:$B$3</c:f>
              <c:numCache>
                <c:formatCode>General</c:formatCode>
                <c:ptCount val="2"/>
                <c:pt idx="0">
                  <c:v>6079</c:v>
                </c:pt>
                <c:pt idx="1">
                  <c:v>43539</c:v>
                </c:pt>
              </c:numCache>
            </c:numRef>
          </c:val>
          <c:extLst>
            <c:ext xmlns:c16="http://schemas.microsoft.com/office/drawing/2014/chart" uri="{C3380CC4-5D6E-409C-BE32-E72D297353CC}">
              <c16:uniqueId val="{00000004-8303-42E7-9FEC-417DD9F62506}"/>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DEF980C-06B9-9541-9929-F1E71D9341C4}" type="datetimeFigureOut">
              <a:rPr lang="en-US" smtClean="0"/>
              <a:t>5/12/20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CE36D42-B77C-2B48-B602-2114A3AD328F}" type="slidenum">
              <a:rPr lang="en-US" smtClean="0"/>
              <a:t>‹#›</a:t>
            </a:fld>
            <a:endParaRPr lang="en-US"/>
          </a:p>
        </p:txBody>
      </p:sp>
    </p:spTree>
    <p:extLst>
      <p:ext uri="{BB962C8B-B14F-4D97-AF65-F5344CB8AC3E}">
        <p14:creationId xmlns:p14="http://schemas.microsoft.com/office/powerpoint/2010/main" val="34171676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2BFA80-5DE8-754C-A5A4-B0D948BE7BE3}" type="datetimeFigureOut">
              <a:rPr lang="en-US" smtClean="0"/>
              <a:t>5/12/20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0700B2-88B9-1642-B8EB-F86842378D04}" type="slidenum">
              <a:rPr lang="en-US" smtClean="0"/>
              <a:t>‹#›</a:t>
            </a:fld>
            <a:endParaRPr lang="en-US"/>
          </a:p>
        </p:txBody>
      </p:sp>
    </p:spTree>
    <p:extLst>
      <p:ext uri="{BB962C8B-B14F-4D97-AF65-F5344CB8AC3E}">
        <p14:creationId xmlns:p14="http://schemas.microsoft.com/office/powerpoint/2010/main" val="136850568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aseline="0" dirty="0">
                <a:latin typeface="Arial" pitchFamily="-109" charset="0"/>
                <a:ea typeface="ＭＳ Ｐゴシック" pitchFamily="-109" charset="-128"/>
                <a:cs typeface="ＭＳ Ｐゴシック" pitchFamily="-109" charset="-128"/>
              </a:rPr>
              <a:t>This is the loneliest title slide you’ll ever see</a:t>
            </a:r>
            <a:r>
              <a:rPr lang="is-IS" baseline="0" dirty="0">
                <a:latin typeface="Arial" pitchFamily="-109" charset="0"/>
                <a:ea typeface="ＭＳ Ｐゴシック" pitchFamily="-109" charset="-128"/>
                <a:cs typeface="ＭＳ Ｐゴシック" pitchFamily="-109" charset="-128"/>
              </a:rPr>
              <a:t>…</a:t>
            </a:r>
            <a:endParaRPr lang="en-US" baseline="0" dirty="0">
              <a:latin typeface="Arial" pitchFamily="-109"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1</a:t>
            </a:fld>
            <a:endParaRPr lang="en-US"/>
          </a:p>
        </p:txBody>
      </p:sp>
    </p:spTree>
    <p:extLst>
      <p:ext uri="{BB962C8B-B14F-4D97-AF65-F5344CB8AC3E}">
        <p14:creationId xmlns:p14="http://schemas.microsoft.com/office/powerpoint/2010/main" val="4255335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don’t think I’m keeping this title; I just couldn’t think of anything better for this atm that wasn’t too long.</a:t>
            </a:r>
          </a:p>
          <a:p>
            <a:r>
              <a:rPr lang="en-US" dirty="0"/>
              <a:t>Mention how flexible a computer can be, mention online classes, and how it allows people of all demographics and locations to take classes in situations where they basically would be unable to learn or find the time at the right setting. Some people are night people (as I am writing this at 2:13 a.m.) and some are morning, but the good thing about pre-recorded or asynchronous classes is that they don’t require you to have a set apart time of your day to do something, and it’s just what fits into your schedule.</a:t>
            </a:r>
          </a:p>
          <a:p>
            <a:endParaRPr lang="en-US" dirty="0"/>
          </a:p>
          <a:p>
            <a:r>
              <a:rPr lang="en-US" dirty="0"/>
              <a:t>Try to find a source that states how good it is that classes are able to be moved online or something along the lines of “Without a computer, many schools would’ve had to end this school year early—and some did!” I’m not sure what </a:t>
            </a:r>
            <a:r>
              <a:rPr lang="en-US" dirty="0" err="1"/>
              <a:t>im</a:t>
            </a:r>
            <a:r>
              <a:rPr lang="en-US" dirty="0"/>
              <a:t> looking for in a source lol this is just a brainstorm</a:t>
            </a:r>
          </a:p>
        </p:txBody>
      </p:sp>
      <p:sp>
        <p:nvSpPr>
          <p:cNvPr id="4" name="Slide Number Placeholder 3"/>
          <p:cNvSpPr>
            <a:spLocks noGrp="1"/>
          </p:cNvSpPr>
          <p:nvPr>
            <p:ph type="sldNum" sz="quarter" idx="10"/>
          </p:nvPr>
        </p:nvSpPr>
        <p:spPr/>
        <p:txBody>
          <a:bodyPr/>
          <a:lstStyle/>
          <a:p>
            <a:fld id="{270700B2-88B9-1642-B8EB-F86842378D04}" type="slidenum">
              <a:rPr lang="en-US" smtClean="0"/>
              <a:t>11</a:t>
            </a:fld>
            <a:endParaRPr lang="en-US"/>
          </a:p>
        </p:txBody>
      </p:sp>
    </p:spTree>
    <p:extLst>
      <p:ext uri="{BB962C8B-B14F-4D97-AF65-F5344CB8AC3E}">
        <p14:creationId xmlns:p14="http://schemas.microsoft.com/office/powerpoint/2010/main" val="74150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counter-argument. Make sure to state this so it’s clear</a:t>
            </a:r>
          </a:p>
          <a:p>
            <a:r>
              <a:rPr lang="en-US" dirty="0"/>
              <a:t>Also- this title isn’t permanent either, I’m just writing this real fast so I can get my thoughts in my head down while they’re there</a:t>
            </a:r>
          </a:p>
          <a:p>
            <a:r>
              <a:rPr lang="en-US" dirty="0"/>
              <a:t>An easy thing to do for this slide is to go into depth on the story of the student in my AP CS A class in high school who hacked into the teacher’s database to change his grades. That’s obviously really wrong and a clear flaw to the whole idea of students being able to have computers as learning equipment in class, as he was in a class that needed the computers to learn, however this student abused his privilege of a computer and ended up getting himself in some serious trouble.</a:t>
            </a:r>
          </a:p>
          <a:p>
            <a:r>
              <a:rPr lang="en-US" dirty="0"/>
              <a:t>After you go deep into that story, talk about all the other things that could go wrong, like how it’s ridiculously easy for students to cheat, and how the internet can be used for a whole lot of wrong things, all of which aren’t things that should be done in a classroom</a:t>
            </a:r>
          </a:p>
          <a:p>
            <a:endParaRPr lang="en-US" dirty="0"/>
          </a:p>
          <a:p>
            <a:r>
              <a:rPr lang="en-US" dirty="0"/>
              <a:t>Also, I’m not sure what image I could put on here, maybe an image of a child hacker to go along with my story? Idk. Also, don’t forget to find a source that goes along with the idea of this not being good</a:t>
            </a:r>
          </a:p>
        </p:txBody>
      </p:sp>
      <p:sp>
        <p:nvSpPr>
          <p:cNvPr id="4" name="Slide Number Placeholder 3"/>
          <p:cNvSpPr>
            <a:spLocks noGrp="1"/>
          </p:cNvSpPr>
          <p:nvPr>
            <p:ph type="sldNum" sz="quarter" idx="10"/>
          </p:nvPr>
        </p:nvSpPr>
        <p:spPr/>
        <p:txBody>
          <a:bodyPr/>
          <a:lstStyle/>
          <a:p>
            <a:fld id="{270700B2-88B9-1642-B8EB-F86842378D04}" type="slidenum">
              <a:rPr lang="en-US" smtClean="0"/>
              <a:t>12</a:t>
            </a:fld>
            <a:endParaRPr lang="en-US"/>
          </a:p>
        </p:txBody>
      </p:sp>
    </p:spTree>
    <p:extLst>
      <p:ext uri="{BB962C8B-B14F-4D97-AF65-F5344CB8AC3E}">
        <p14:creationId xmlns:p14="http://schemas.microsoft.com/office/powerpoint/2010/main" val="8772717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Counter </a:t>
            </a:r>
            <a:r>
              <a:rPr lang="en-US" dirty="0" err="1"/>
              <a:t>Counter</a:t>
            </a:r>
            <a:r>
              <a:rPr lang="en-US" dirty="0"/>
              <a:t> point – countering the counter!</a:t>
            </a:r>
          </a:p>
          <a:p>
            <a:r>
              <a:rPr lang="en-US" dirty="0"/>
              <a:t>Also, title is not permanent, and image is currently blank, need to fill that in</a:t>
            </a:r>
          </a:p>
          <a:p>
            <a:endParaRPr lang="en-US" dirty="0"/>
          </a:p>
          <a:p>
            <a:r>
              <a:rPr lang="en-US" dirty="0"/>
              <a:t>During this slide, pretty much just read off of the slide and go into more detail on whatever you can. Talk about how recently after the whole situation with the kid hacker in our school, our school adopted the monitor checker program for that class.</a:t>
            </a:r>
          </a:p>
          <a:p>
            <a:endParaRPr lang="en-US" dirty="0"/>
          </a:p>
          <a:p>
            <a:r>
              <a:rPr lang="en-US" dirty="0"/>
              <a:t>Also a good idea would be to re-mention some of the original arguments you made, as that could reinforce the fact that it is a good idea that students have access to computers to learn especially while in class, and how if handled correctly, there can be next to no issues</a:t>
            </a:r>
          </a:p>
          <a:p>
            <a:endParaRPr lang="en-US" dirty="0"/>
          </a:p>
          <a:p>
            <a:r>
              <a:rPr lang="en-US" dirty="0"/>
              <a:t>Finally, thank everyone for listening and ask for questions.</a:t>
            </a:r>
          </a:p>
        </p:txBody>
      </p:sp>
      <p:sp>
        <p:nvSpPr>
          <p:cNvPr id="4" name="Slide Number Placeholder 3"/>
          <p:cNvSpPr>
            <a:spLocks noGrp="1"/>
          </p:cNvSpPr>
          <p:nvPr>
            <p:ph type="sldNum" sz="quarter" idx="10"/>
          </p:nvPr>
        </p:nvSpPr>
        <p:spPr/>
        <p:txBody>
          <a:bodyPr/>
          <a:lstStyle/>
          <a:p>
            <a:fld id="{270700B2-88B9-1642-B8EB-F86842378D04}" type="slidenum">
              <a:rPr lang="en-US" smtClean="0"/>
              <a:t>13</a:t>
            </a:fld>
            <a:endParaRPr lang="en-US"/>
          </a:p>
        </p:txBody>
      </p:sp>
    </p:spTree>
    <p:extLst>
      <p:ext uri="{BB962C8B-B14F-4D97-AF65-F5344CB8AC3E}">
        <p14:creationId xmlns:p14="http://schemas.microsoft.com/office/powerpoint/2010/main" val="30619250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references, currently I don’t have all the one’s I’ll use, also I don’t have images and their sources will go here too. Probably will use MLA format</a:t>
            </a:r>
          </a:p>
        </p:txBody>
      </p:sp>
      <p:sp>
        <p:nvSpPr>
          <p:cNvPr id="4" name="Slide Number Placeholder 3"/>
          <p:cNvSpPr>
            <a:spLocks noGrp="1"/>
          </p:cNvSpPr>
          <p:nvPr>
            <p:ph type="sldNum" sz="quarter" idx="5"/>
          </p:nvPr>
        </p:nvSpPr>
        <p:spPr/>
        <p:txBody>
          <a:bodyPr/>
          <a:lstStyle/>
          <a:p>
            <a:fld id="{270700B2-88B9-1642-B8EB-F86842378D04}" type="slidenum">
              <a:rPr lang="en-US" smtClean="0"/>
              <a:t>14</a:t>
            </a:fld>
            <a:endParaRPr lang="en-US"/>
          </a:p>
        </p:txBody>
      </p:sp>
    </p:spTree>
    <p:extLst>
      <p:ext uri="{BB962C8B-B14F-4D97-AF65-F5344CB8AC3E}">
        <p14:creationId xmlns:p14="http://schemas.microsoft.com/office/powerpoint/2010/main" val="10740211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references, currently I don’t have all the one’s I’ll use, also I don’t have images and their sources will go here too. Probably will use MLA format</a:t>
            </a:r>
          </a:p>
        </p:txBody>
      </p:sp>
      <p:sp>
        <p:nvSpPr>
          <p:cNvPr id="4" name="Slide Number Placeholder 3"/>
          <p:cNvSpPr>
            <a:spLocks noGrp="1"/>
          </p:cNvSpPr>
          <p:nvPr>
            <p:ph type="sldNum" sz="quarter" idx="5"/>
          </p:nvPr>
        </p:nvSpPr>
        <p:spPr/>
        <p:txBody>
          <a:bodyPr/>
          <a:lstStyle/>
          <a:p>
            <a:fld id="{270700B2-88B9-1642-B8EB-F86842378D04}" type="slidenum">
              <a:rPr lang="en-US" smtClean="0"/>
              <a:t>15</a:t>
            </a:fld>
            <a:endParaRPr lang="en-US"/>
          </a:p>
        </p:txBody>
      </p:sp>
    </p:spTree>
    <p:extLst>
      <p:ext uri="{BB962C8B-B14F-4D97-AF65-F5344CB8AC3E}">
        <p14:creationId xmlns:p14="http://schemas.microsoft.com/office/powerpoint/2010/main" val="21947157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a:t>
            </a:r>
          </a:p>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16</a:t>
            </a:fld>
            <a:endParaRPr lang="en-US"/>
          </a:p>
        </p:txBody>
      </p:sp>
    </p:spTree>
    <p:extLst>
      <p:ext uri="{BB962C8B-B14F-4D97-AF65-F5344CB8AC3E}">
        <p14:creationId xmlns:p14="http://schemas.microsoft.com/office/powerpoint/2010/main" val="7785322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seems easy to pass hard decisions onto machines</a:t>
            </a:r>
          </a:p>
          <a:p>
            <a:r>
              <a:rPr lang="en-US" dirty="0"/>
              <a:t> - problem is, all programs need data to operate</a:t>
            </a:r>
          </a:p>
          <a:p>
            <a:r>
              <a:rPr lang="en-US" dirty="0"/>
              <a:t> - past data is useful in this regard</a:t>
            </a:r>
          </a:p>
          <a:p>
            <a:r>
              <a:rPr lang="en-US" dirty="0"/>
              <a:t> - algorithmic bias would not exist in a perfect world</a:t>
            </a:r>
          </a:p>
        </p:txBody>
      </p:sp>
      <p:sp>
        <p:nvSpPr>
          <p:cNvPr id="4" name="Slide Number Placeholder 3"/>
          <p:cNvSpPr>
            <a:spLocks noGrp="1"/>
          </p:cNvSpPr>
          <p:nvPr>
            <p:ph type="sldNum" sz="quarter" idx="10"/>
          </p:nvPr>
        </p:nvSpPr>
        <p:spPr/>
        <p:txBody>
          <a:bodyPr/>
          <a:lstStyle/>
          <a:p>
            <a:fld id="{270700B2-88B9-1642-B8EB-F86842378D04}" type="slidenum">
              <a:rPr lang="en-US" smtClean="0"/>
              <a:t>17</a:t>
            </a:fld>
            <a:endParaRPr lang="en-US"/>
          </a:p>
        </p:txBody>
      </p:sp>
    </p:spTree>
    <p:extLst>
      <p:ext uri="{BB962C8B-B14F-4D97-AF65-F5344CB8AC3E}">
        <p14:creationId xmlns:p14="http://schemas.microsoft.com/office/powerpoint/2010/main" val="8201451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interaction bias: mistakes resulting from not enough info</a:t>
            </a:r>
          </a:p>
          <a:p>
            <a:r>
              <a:rPr lang="en-US" dirty="0"/>
              <a:t> - latent bias: prejudice bias, outdated data</a:t>
            </a:r>
          </a:p>
          <a:p>
            <a:r>
              <a:rPr lang="en-US" dirty="0"/>
              <a:t> - selection bias: more information on one subgroup than others</a:t>
            </a:r>
          </a:p>
          <a:p>
            <a:r>
              <a:rPr lang="en-US" dirty="0"/>
              <a:t> - talk about RDJ and SJ Google Images example</a:t>
            </a:r>
          </a:p>
        </p:txBody>
      </p:sp>
      <p:sp>
        <p:nvSpPr>
          <p:cNvPr id="4" name="Slide Number Placeholder 3"/>
          <p:cNvSpPr>
            <a:spLocks noGrp="1"/>
          </p:cNvSpPr>
          <p:nvPr>
            <p:ph type="sldNum" sz="quarter" idx="10"/>
          </p:nvPr>
        </p:nvSpPr>
        <p:spPr/>
        <p:txBody>
          <a:bodyPr/>
          <a:lstStyle/>
          <a:p>
            <a:fld id="{270700B2-88B9-1642-B8EB-F86842378D04}" type="slidenum">
              <a:rPr lang="en-US" smtClean="0"/>
              <a:t>18</a:t>
            </a:fld>
            <a:endParaRPr lang="en-US"/>
          </a:p>
        </p:txBody>
      </p:sp>
    </p:spTree>
    <p:extLst>
      <p:ext uri="{BB962C8B-B14F-4D97-AF65-F5344CB8AC3E}">
        <p14:creationId xmlns:p14="http://schemas.microsoft.com/office/powerpoint/2010/main" val="42628947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explain how IR worked</a:t>
            </a:r>
          </a:p>
          <a:p>
            <a:pPr marL="171450" indent="-171450">
              <a:buFontTx/>
              <a:buChar char="-"/>
            </a:pPr>
            <a:r>
              <a:rPr lang="en-US" dirty="0"/>
              <a:t>Seemingly randomly assigned tags (hence ‘Roulette’)</a:t>
            </a:r>
          </a:p>
          <a:p>
            <a:pPr marL="171450" indent="-171450">
              <a:buFontTx/>
              <a:buChar char="-"/>
            </a:pPr>
            <a:r>
              <a:rPr lang="en-US" dirty="0"/>
              <a:t>Project designed to show inappropriate/offensive classification</a:t>
            </a:r>
          </a:p>
        </p:txBody>
      </p:sp>
      <p:sp>
        <p:nvSpPr>
          <p:cNvPr id="4" name="Slide Number Placeholder 3"/>
          <p:cNvSpPr>
            <a:spLocks noGrp="1"/>
          </p:cNvSpPr>
          <p:nvPr>
            <p:ph type="sldNum" sz="quarter" idx="10"/>
          </p:nvPr>
        </p:nvSpPr>
        <p:spPr/>
        <p:txBody>
          <a:bodyPr/>
          <a:lstStyle/>
          <a:p>
            <a:fld id="{270700B2-88B9-1642-B8EB-F86842378D04}" type="slidenum">
              <a:rPr lang="en-US" smtClean="0"/>
              <a:t>19</a:t>
            </a:fld>
            <a:endParaRPr lang="en-US"/>
          </a:p>
        </p:txBody>
      </p:sp>
    </p:spTree>
    <p:extLst>
      <p:ext uri="{BB962C8B-B14F-4D97-AF65-F5344CB8AC3E}">
        <p14:creationId xmlns:p14="http://schemas.microsoft.com/office/powerpoint/2010/main" val="1202566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Healthcare</a:t>
            </a:r>
          </a:p>
          <a:p>
            <a:pPr marL="171450" indent="-171450">
              <a:buFontTx/>
              <a:buChar char="-"/>
            </a:pPr>
            <a:r>
              <a:rPr lang="en-US" dirty="0"/>
              <a:t>2019 study: 50,000 patients, &gt;6000B, &gt;43000W</a:t>
            </a:r>
          </a:p>
          <a:p>
            <a:pPr marL="171450" indent="-171450">
              <a:buFontTx/>
              <a:buChar char="-"/>
            </a:pPr>
            <a:r>
              <a:rPr lang="en-US" dirty="0"/>
              <a:t>Algorithm name and dev anon.</a:t>
            </a:r>
          </a:p>
          <a:p>
            <a:pPr marL="171450" indent="-171450">
              <a:buFontTx/>
              <a:buChar char="-"/>
            </a:pPr>
            <a:r>
              <a:rPr lang="en-US" dirty="0"/>
              <a:t>Ex. Used by 200M people in US</a:t>
            </a:r>
          </a:p>
          <a:p>
            <a:pPr marL="171450" indent="-171450">
              <a:buFontTx/>
              <a:buChar char="-"/>
            </a:pPr>
            <a:r>
              <a:rPr lang="en-US" dirty="0"/>
              <a:t>Flaw: healthcare spending records</a:t>
            </a:r>
          </a:p>
        </p:txBody>
      </p:sp>
      <p:sp>
        <p:nvSpPr>
          <p:cNvPr id="4" name="Slide Number Placeholder 3"/>
          <p:cNvSpPr>
            <a:spLocks noGrp="1"/>
          </p:cNvSpPr>
          <p:nvPr>
            <p:ph type="sldNum" sz="quarter" idx="10"/>
          </p:nvPr>
        </p:nvSpPr>
        <p:spPr/>
        <p:txBody>
          <a:bodyPr/>
          <a:lstStyle/>
          <a:p>
            <a:fld id="{270700B2-88B9-1642-B8EB-F86842378D04}" type="slidenum">
              <a:rPr lang="en-US" smtClean="0"/>
              <a:t>20</a:t>
            </a:fld>
            <a:endParaRPr lang="en-US"/>
          </a:p>
        </p:txBody>
      </p:sp>
    </p:spTree>
    <p:extLst>
      <p:ext uri="{BB962C8B-B14F-4D97-AF65-F5344CB8AC3E}">
        <p14:creationId xmlns:p14="http://schemas.microsoft.com/office/powerpoint/2010/main" val="2131845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buFont typeface="Arial"/>
              <a:buChar char="•"/>
            </a:pPr>
            <a:endParaRPr lang="en-US" baseline="0" dirty="0">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2</a:t>
            </a:fld>
            <a:endParaRPr lang="en-US"/>
          </a:p>
        </p:txBody>
      </p:sp>
    </p:spTree>
    <p:extLst>
      <p:ext uri="{BB962C8B-B14F-4D97-AF65-F5344CB8AC3E}">
        <p14:creationId xmlns:p14="http://schemas.microsoft.com/office/powerpoint/2010/main" val="24539410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Black patients received lower risk scores</a:t>
            </a:r>
          </a:p>
          <a:p>
            <a:pPr marL="171450" indent="-171450">
              <a:buFontTx/>
              <a:buChar char="-"/>
            </a:pPr>
            <a:r>
              <a:rPr lang="en-US" dirty="0"/>
              <a:t>Roughly equal costs across both B/W</a:t>
            </a:r>
          </a:p>
          <a:p>
            <a:pPr marL="171450" indent="-171450">
              <a:buFontTx/>
              <a:buChar char="-"/>
            </a:pPr>
            <a:r>
              <a:rPr lang="en-US" dirty="0"/>
              <a:t>Black patients statistically less likely to get picked for care</a:t>
            </a:r>
          </a:p>
          <a:p>
            <a:pPr marL="171450" indent="-171450">
              <a:buFontTx/>
              <a:buChar char="-"/>
            </a:pPr>
            <a:r>
              <a:rPr lang="en-US" dirty="0"/>
              <a:t>Talk about correlation between race and income, consequences</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21</a:t>
            </a:fld>
            <a:endParaRPr lang="en-US"/>
          </a:p>
        </p:txBody>
      </p:sp>
    </p:spTree>
    <p:extLst>
      <p:ext uri="{BB962C8B-B14F-4D97-AF65-F5344CB8AC3E}">
        <p14:creationId xmlns:p14="http://schemas.microsoft.com/office/powerpoint/2010/main" val="35790754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Good things are happening</a:t>
            </a:r>
          </a:p>
          <a:p>
            <a:pPr marL="171450" indent="-171450">
              <a:buFontTx/>
              <a:buChar char="-"/>
            </a:pPr>
            <a:r>
              <a:rPr lang="en-US" dirty="0"/>
              <a:t>ImageNet/WordNet changes</a:t>
            </a:r>
          </a:p>
          <a:p>
            <a:pPr marL="171450" indent="-171450">
              <a:buFontTx/>
              <a:buChar char="-"/>
            </a:pPr>
            <a:r>
              <a:rPr lang="en-US" dirty="0"/>
              <a:t>Google image tag experiment, 5/2020</a:t>
            </a:r>
          </a:p>
          <a:p>
            <a:pPr marL="171450" indent="-171450">
              <a:buFontTx/>
              <a:buChar char="-"/>
            </a:pPr>
            <a:r>
              <a:rPr lang="en-US" dirty="0"/>
              <a:t>Regulation is still needed, unregulated AI still in use enforcing old biases</a:t>
            </a:r>
          </a:p>
          <a:p>
            <a:pPr marL="171450" indent="-171450">
              <a:buFontTx/>
              <a:buChar char="-"/>
            </a:pPr>
            <a:r>
              <a:rPr lang="en-US" dirty="0"/>
              <a:t>End with cool ending line</a:t>
            </a:r>
          </a:p>
        </p:txBody>
      </p:sp>
      <p:sp>
        <p:nvSpPr>
          <p:cNvPr id="4" name="Slide Number Placeholder 3"/>
          <p:cNvSpPr>
            <a:spLocks noGrp="1"/>
          </p:cNvSpPr>
          <p:nvPr>
            <p:ph type="sldNum" sz="quarter" idx="10"/>
          </p:nvPr>
        </p:nvSpPr>
        <p:spPr/>
        <p:txBody>
          <a:bodyPr/>
          <a:lstStyle/>
          <a:p>
            <a:fld id="{270700B2-88B9-1642-B8EB-F86842378D04}" type="slidenum">
              <a:rPr lang="en-US" smtClean="0"/>
              <a:t>22</a:t>
            </a:fld>
            <a:endParaRPr lang="en-US"/>
          </a:p>
        </p:txBody>
      </p:sp>
    </p:spTree>
    <p:extLst>
      <p:ext uri="{BB962C8B-B14F-4D97-AF65-F5344CB8AC3E}">
        <p14:creationId xmlns:p14="http://schemas.microsoft.com/office/powerpoint/2010/main" val="33232480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 time</a:t>
            </a:r>
          </a:p>
        </p:txBody>
      </p:sp>
      <p:sp>
        <p:nvSpPr>
          <p:cNvPr id="4" name="Slide Number Placeholder 3"/>
          <p:cNvSpPr>
            <a:spLocks noGrp="1"/>
          </p:cNvSpPr>
          <p:nvPr>
            <p:ph type="sldNum" sz="quarter" idx="5"/>
          </p:nvPr>
        </p:nvSpPr>
        <p:spPr/>
        <p:txBody>
          <a:bodyPr/>
          <a:lstStyle/>
          <a:p>
            <a:fld id="{270700B2-88B9-1642-B8EB-F86842378D04}" type="slidenum">
              <a:rPr lang="en-US" smtClean="0"/>
              <a:t>23</a:t>
            </a:fld>
            <a:endParaRPr lang="en-US"/>
          </a:p>
        </p:txBody>
      </p:sp>
    </p:spTree>
    <p:extLst>
      <p:ext uri="{BB962C8B-B14F-4D97-AF65-F5344CB8AC3E}">
        <p14:creationId xmlns:p14="http://schemas.microsoft.com/office/powerpoint/2010/main" val="41523894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172741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8522dc0be7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g8522dc0be7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&lt;speaker notes&gt;</a:t>
            </a:r>
            <a:endParaRPr/>
          </a:p>
        </p:txBody>
      </p:sp>
      <p:sp>
        <p:nvSpPr>
          <p:cNvPr id="98" name="Google Shape;98;g8522dc0be7_0_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extLst>
      <p:ext uri="{BB962C8B-B14F-4D97-AF65-F5344CB8AC3E}">
        <p14:creationId xmlns:p14="http://schemas.microsoft.com/office/powerpoint/2010/main" val="30079028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Google Shape;109;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&lt;speaker notes&gt;</a:t>
            </a:r>
            <a:endParaRPr/>
          </a:p>
        </p:txBody>
      </p:sp>
      <p:sp>
        <p:nvSpPr>
          <p:cNvPr id="110" name="Google Shape;110;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extLst>
      <p:ext uri="{BB962C8B-B14F-4D97-AF65-F5344CB8AC3E}">
        <p14:creationId xmlns:p14="http://schemas.microsoft.com/office/powerpoint/2010/main" val="372671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8522dc0be7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g8522dc0be7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&lt;speaker notes&gt;</a:t>
            </a:r>
            <a:endParaRPr/>
          </a:p>
        </p:txBody>
      </p:sp>
      <p:sp>
        <p:nvSpPr>
          <p:cNvPr id="123" name="Google Shape;123;g8522dc0be7_0_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extLst>
      <p:ext uri="{BB962C8B-B14F-4D97-AF65-F5344CB8AC3E}">
        <p14:creationId xmlns:p14="http://schemas.microsoft.com/office/powerpoint/2010/main" val="41527408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8522dc0be7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g8522dc0be7_0_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&lt;speaker notes&gt;</a:t>
            </a:r>
            <a:endParaRPr/>
          </a:p>
        </p:txBody>
      </p:sp>
      <p:sp>
        <p:nvSpPr>
          <p:cNvPr id="135" name="Google Shape;135;g8522dc0be7_0_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extLst>
      <p:ext uri="{BB962C8B-B14F-4D97-AF65-F5344CB8AC3E}">
        <p14:creationId xmlns:p14="http://schemas.microsoft.com/office/powerpoint/2010/main" val="14857405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673497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 Introduce myself → Explain briefly what I will be talking about in the presentation</a:t>
            </a:r>
            <a:endParaRPr/>
          </a:p>
        </p:txBody>
      </p:sp>
      <p:sp>
        <p:nvSpPr>
          <p:cNvPr id="89" name="Google Shape;8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2998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78" rtl="0" eaLnBrk="1" fontAlgn="auto" latinLnBrk="0" hangingPunct="1">
              <a:lnSpc>
                <a:spcPct val="100000"/>
              </a:lnSpc>
              <a:spcBef>
                <a:spcPts val="0"/>
              </a:spcBef>
              <a:spcAft>
                <a:spcPts val="0"/>
              </a:spcAft>
              <a:buClrTx/>
              <a:buSzTx/>
              <a:buFontTx/>
              <a:buNone/>
              <a:tabLst/>
              <a:defRPr/>
            </a:pPr>
            <a:r>
              <a:rPr lang="en-US" baseline="0" dirty="0">
                <a:latin typeface="Arial" charset="0"/>
                <a:ea typeface="ＭＳ Ｐゴシック" charset="-128"/>
                <a:cs typeface="ＭＳ Ｐゴシック" charset="-128"/>
                <a:sym typeface="Wingdings"/>
              </a:rPr>
              <a:t>Save for next time:</a:t>
            </a:r>
          </a:p>
          <a:p>
            <a:pPr marL="171450" indent="-171450">
              <a:buFont typeface="Arial" panose="020B0604020202020204" pitchFamily="34" charset="0"/>
              <a:buChar char="•"/>
            </a:pPr>
            <a:r>
              <a:rPr lang="en-US" dirty="0"/>
              <a:t>Clearly state conclusion</a:t>
            </a:r>
          </a:p>
          <a:p>
            <a:pPr lvl="1"/>
            <a:r>
              <a:rPr lang="en-US" dirty="0"/>
              <a:t>First statement preferred</a:t>
            </a:r>
          </a:p>
          <a:p>
            <a:pPr marL="171450" indent="-171450">
              <a:buFont typeface="Arial" charset="0"/>
              <a:buChar char="•"/>
            </a:pPr>
            <a:r>
              <a:rPr lang="en-US" dirty="0"/>
              <a:t>Absolute statements are difficult to prove</a:t>
            </a:r>
          </a:p>
          <a:p>
            <a:pPr marL="628650" lvl="1" indent="-171450">
              <a:buFont typeface="Arial" charset="0"/>
              <a:buChar char="•"/>
            </a:pPr>
            <a:r>
              <a:rPr lang="en-US" dirty="0"/>
              <a:t>Avoid: all, always, any, every, everyone, never, none</a:t>
            </a:r>
            <a:r>
              <a:rPr lang="is-IS" dirty="0"/>
              <a:t>…</a:t>
            </a:r>
            <a:r>
              <a:rPr lang="en-US" dirty="0"/>
              <a:t> unless you can show it</a:t>
            </a:r>
          </a:p>
          <a:p>
            <a:pPr marL="171450" indent="-171450" eaLnBrk="1" hangingPunct="1">
              <a:buFont typeface="Arial"/>
              <a:buChar char="•"/>
            </a:pPr>
            <a:r>
              <a:rPr lang="en-US" baseline="0" dirty="0">
                <a:latin typeface="Arial" charset="0"/>
                <a:ea typeface="ＭＳ Ｐゴシック" charset="-128"/>
                <a:cs typeface="ＭＳ Ｐゴシック" charset="-128"/>
              </a:rPr>
              <a:t>Be sure to put quotes around entire quote</a:t>
            </a:r>
          </a:p>
          <a:p>
            <a:pPr marL="171450" indent="-171450">
              <a:buFont typeface="Arial" panose="020B0604020202020204" pitchFamily="34" charset="0"/>
              <a:buChar char="•"/>
            </a:pPr>
            <a:r>
              <a:rPr lang="en-US" dirty="0"/>
              <a:t>Hyperbole is the best thing ever!</a:t>
            </a:r>
          </a:p>
          <a:p>
            <a:pPr marL="628650" lvl="1" indent="-171450">
              <a:buFont typeface="Arial" panose="020B0604020202020204" pitchFamily="34" charset="0"/>
              <a:buChar char="•"/>
            </a:pPr>
            <a:r>
              <a:rPr lang="en-US" dirty="0"/>
              <a:t>but not in these papers</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Print 2 sided and save a tree</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Use template, saves time (and -1 point)</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ea typeface="ＭＳ Ｐゴシック" charset="-128"/>
                <a:cs typeface="ＭＳ Ｐゴシック" charset="-128"/>
              </a:rPr>
              <a:t>Include Counter Point and Response</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Include Author, Title, Publish Date, Publisher for references</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Read paper aloud to proof</a:t>
            </a:r>
          </a:p>
        </p:txBody>
      </p:sp>
      <p:sp>
        <p:nvSpPr>
          <p:cNvPr id="4" name="Slide Number Placeholder 3"/>
          <p:cNvSpPr>
            <a:spLocks noGrp="1"/>
          </p:cNvSpPr>
          <p:nvPr>
            <p:ph type="sldNum" sz="quarter" idx="10"/>
          </p:nvPr>
        </p:nvSpPr>
        <p:spPr/>
        <p:txBody>
          <a:bodyPr/>
          <a:lstStyle/>
          <a:p>
            <a:fld id="{270700B2-88B9-1642-B8EB-F86842378D04}" type="slidenum">
              <a:rPr lang="en-US" smtClean="0"/>
              <a:t>3</a:t>
            </a:fld>
            <a:endParaRPr lang="en-US"/>
          </a:p>
        </p:txBody>
      </p:sp>
    </p:spTree>
    <p:extLst>
      <p:ext uri="{BB962C8B-B14F-4D97-AF65-F5344CB8AC3E}">
        <p14:creationId xmlns:p14="http://schemas.microsoft.com/office/powerpoint/2010/main" val="28795335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 Begin by explaining the specific circumstances I will be covering with my presentation → Get into the basics about how the the data is collected, why this method is used, and how it can affect people. </a:t>
            </a:r>
            <a:endParaRPr/>
          </a:p>
        </p:txBody>
      </p:sp>
      <p:sp>
        <p:nvSpPr>
          <p:cNvPr id="98" name="Google Shape;98;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extLst>
      <p:ext uri="{BB962C8B-B14F-4D97-AF65-F5344CB8AC3E}">
        <p14:creationId xmlns:p14="http://schemas.microsoft.com/office/powerpoint/2010/main" val="5468382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851a789fd3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Google Shape;109;g851a789fd3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  Explain how people in the class most likely have their location services on now, and relate that to how they cant be affected → Note how these requests have increased significantly in the past few years.</a:t>
            </a:r>
            <a:endParaRPr/>
          </a:p>
          <a:p>
            <a:pPr marL="0" lvl="0" indent="0" algn="l" rtl="0">
              <a:spcBef>
                <a:spcPts val="0"/>
              </a:spcBef>
              <a:spcAft>
                <a:spcPts val="0"/>
              </a:spcAft>
              <a:buNone/>
            </a:pPr>
            <a:r>
              <a:rPr lang="en-US"/>
              <a:t>→ Go into detail about how police can force companies to give up your private information</a:t>
            </a:r>
            <a:endParaRPr/>
          </a:p>
        </p:txBody>
      </p:sp>
      <p:sp>
        <p:nvSpPr>
          <p:cNvPr id="110" name="Google Shape;110;g851a789fd3_0_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extLst>
      <p:ext uri="{BB962C8B-B14F-4D97-AF65-F5344CB8AC3E}">
        <p14:creationId xmlns:p14="http://schemas.microsoft.com/office/powerpoint/2010/main" val="12528895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851a789fd3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g851a789fd3_0_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 Begin with explaining how there used to be no protections, but it is getting better → Lead into the supreme court case</a:t>
            </a:r>
            <a:endParaRPr/>
          </a:p>
          <a:p>
            <a:pPr marL="0" lvl="0" indent="0" algn="l" rtl="0">
              <a:spcBef>
                <a:spcPts val="0"/>
              </a:spcBef>
              <a:spcAft>
                <a:spcPts val="0"/>
              </a:spcAft>
              <a:buNone/>
            </a:pPr>
            <a:r>
              <a:rPr lang="en-US"/>
              <a:t>→ Finish with talking about how it is still unacceptable for this data to accessible through warrents</a:t>
            </a:r>
            <a:endParaRPr/>
          </a:p>
        </p:txBody>
      </p:sp>
      <p:sp>
        <p:nvSpPr>
          <p:cNvPr id="122" name="Google Shape;122;g851a789fd3_0_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extLst>
      <p:ext uri="{BB962C8B-B14F-4D97-AF65-F5344CB8AC3E}">
        <p14:creationId xmlns:p14="http://schemas.microsoft.com/office/powerpoint/2010/main" val="11248745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851a789fd3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g851a789fd3_0_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 Begin by talking about the backstory (Was accused of robbing his elderly neighbor). → Talk about how police had no leads, and went after location data.</a:t>
            </a:r>
            <a:endParaRPr/>
          </a:p>
          <a:p>
            <a:pPr marL="0" lvl="0" indent="0" algn="l" rtl="0">
              <a:spcBef>
                <a:spcPts val="0"/>
              </a:spcBef>
              <a:spcAft>
                <a:spcPts val="0"/>
              </a:spcAft>
              <a:buNone/>
            </a:pPr>
            <a:r>
              <a:rPr lang="en-US"/>
              <a:t>→ Explain how lucky he was to have had received the email from google. </a:t>
            </a:r>
            <a:endParaRPr/>
          </a:p>
        </p:txBody>
      </p:sp>
      <p:sp>
        <p:nvSpPr>
          <p:cNvPr id="135" name="Google Shape;135;g851a789fd3_0_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extLst>
      <p:ext uri="{BB962C8B-B14F-4D97-AF65-F5344CB8AC3E}">
        <p14:creationId xmlns:p14="http://schemas.microsoft.com/office/powerpoint/2010/main" val="29299846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803d41470b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g803d41470b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 Begin by explaining how Jorge wasn’t as lucky. → Go into how the wrong place wrong time really is a factor in these situations</a:t>
            </a:r>
            <a:endParaRPr/>
          </a:p>
          <a:p>
            <a:pPr marL="0" lvl="0" indent="0" algn="l" rtl="0">
              <a:spcBef>
                <a:spcPts val="0"/>
              </a:spcBef>
              <a:spcAft>
                <a:spcPts val="0"/>
              </a:spcAft>
              <a:buNone/>
            </a:pPr>
            <a:r>
              <a:rPr lang="en-US"/>
              <a:t>→ Explain how his life was torn apart because of this and conclude that this is unacceptable </a:t>
            </a:r>
            <a:endParaRPr/>
          </a:p>
        </p:txBody>
      </p:sp>
      <p:sp>
        <p:nvSpPr>
          <p:cNvPr id="147" name="Google Shape;147;g803d41470b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extLst>
      <p:ext uri="{BB962C8B-B14F-4D97-AF65-F5344CB8AC3E}">
        <p14:creationId xmlns:p14="http://schemas.microsoft.com/office/powerpoint/2010/main" val="14888870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803d41470b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g803d41470b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 Conclude by giving advice to the audience. </a:t>
            </a:r>
            <a:endParaRPr/>
          </a:p>
        </p:txBody>
      </p:sp>
      <p:sp>
        <p:nvSpPr>
          <p:cNvPr id="159" name="Google Shape;159;g803d41470b_0_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extLst>
      <p:ext uri="{BB962C8B-B14F-4D97-AF65-F5344CB8AC3E}">
        <p14:creationId xmlns:p14="http://schemas.microsoft.com/office/powerpoint/2010/main" val="6266912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 name="Google Shape;16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174324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&lt;speaker notes&gt;</a:t>
            </a:r>
          </a:p>
        </p:txBody>
      </p:sp>
      <p:sp>
        <p:nvSpPr>
          <p:cNvPr id="4" name="Slide Number Placeholder 3"/>
          <p:cNvSpPr>
            <a:spLocks noGrp="1"/>
          </p:cNvSpPr>
          <p:nvPr>
            <p:ph type="sldNum" sz="quarter" idx="10"/>
          </p:nvPr>
        </p:nvSpPr>
        <p:spPr/>
        <p:txBody>
          <a:bodyPr/>
          <a:lstStyle/>
          <a:p>
            <a:fld id="{270700B2-88B9-1642-B8EB-F86842378D04}" type="slidenum">
              <a:rPr lang="en-US" smtClean="0"/>
              <a:t>39</a:t>
            </a:fld>
            <a:endParaRPr lang="en-US"/>
          </a:p>
        </p:txBody>
      </p:sp>
    </p:spTree>
    <p:extLst>
      <p:ext uri="{BB962C8B-B14F-4D97-AF65-F5344CB8AC3E}">
        <p14:creationId xmlns:p14="http://schemas.microsoft.com/office/powerpoint/2010/main" val="31288978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&lt;speaker notes&gt;</a:t>
            </a:r>
          </a:p>
        </p:txBody>
      </p:sp>
      <p:sp>
        <p:nvSpPr>
          <p:cNvPr id="4" name="Slide Number Placeholder 3"/>
          <p:cNvSpPr>
            <a:spLocks noGrp="1"/>
          </p:cNvSpPr>
          <p:nvPr>
            <p:ph type="sldNum" sz="quarter" idx="10"/>
          </p:nvPr>
        </p:nvSpPr>
        <p:spPr/>
        <p:txBody>
          <a:bodyPr/>
          <a:lstStyle/>
          <a:p>
            <a:fld id="{270700B2-88B9-1642-B8EB-F86842378D04}" type="slidenum">
              <a:rPr lang="en-US" smtClean="0"/>
              <a:t>40</a:t>
            </a:fld>
            <a:endParaRPr lang="en-US"/>
          </a:p>
        </p:txBody>
      </p:sp>
    </p:spTree>
    <p:extLst>
      <p:ext uri="{BB962C8B-B14F-4D97-AF65-F5344CB8AC3E}">
        <p14:creationId xmlns:p14="http://schemas.microsoft.com/office/powerpoint/2010/main" val="35273176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&lt;speaker notes&gt;</a:t>
            </a:r>
          </a:p>
        </p:txBody>
      </p:sp>
      <p:sp>
        <p:nvSpPr>
          <p:cNvPr id="4" name="Slide Number Placeholder 3"/>
          <p:cNvSpPr>
            <a:spLocks noGrp="1"/>
          </p:cNvSpPr>
          <p:nvPr>
            <p:ph type="sldNum" sz="quarter" idx="10"/>
          </p:nvPr>
        </p:nvSpPr>
        <p:spPr/>
        <p:txBody>
          <a:bodyPr/>
          <a:lstStyle/>
          <a:p>
            <a:fld id="{270700B2-88B9-1642-B8EB-F86842378D04}" type="slidenum">
              <a:rPr lang="en-US" smtClean="0"/>
              <a:t>41</a:t>
            </a:fld>
            <a:endParaRPr lang="en-US"/>
          </a:p>
        </p:txBody>
      </p:sp>
    </p:spTree>
    <p:extLst>
      <p:ext uri="{BB962C8B-B14F-4D97-AF65-F5344CB8AC3E}">
        <p14:creationId xmlns:p14="http://schemas.microsoft.com/office/powerpoint/2010/main" val="3842625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4</a:t>
            </a:fld>
            <a:endParaRPr lang="en-US"/>
          </a:p>
        </p:txBody>
      </p:sp>
    </p:spTree>
    <p:extLst>
      <p:ext uri="{BB962C8B-B14F-4D97-AF65-F5344CB8AC3E}">
        <p14:creationId xmlns:p14="http://schemas.microsoft.com/office/powerpoint/2010/main" val="5206261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&lt;speaker notes&gt;</a:t>
            </a:r>
          </a:p>
        </p:txBody>
      </p:sp>
      <p:sp>
        <p:nvSpPr>
          <p:cNvPr id="4" name="Slide Number Placeholder 3"/>
          <p:cNvSpPr>
            <a:spLocks noGrp="1"/>
          </p:cNvSpPr>
          <p:nvPr>
            <p:ph type="sldNum" sz="quarter" idx="10"/>
          </p:nvPr>
        </p:nvSpPr>
        <p:spPr/>
        <p:txBody>
          <a:bodyPr/>
          <a:lstStyle/>
          <a:p>
            <a:fld id="{270700B2-88B9-1642-B8EB-F86842378D04}" type="slidenum">
              <a:rPr lang="en-US" smtClean="0"/>
              <a:t>42</a:t>
            </a:fld>
            <a:endParaRPr lang="en-US"/>
          </a:p>
        </p:txBody>
      </p:sp>
    </p:spTree>
    <p:extLst>
      <p:ext uri="{BB962C8B-B14F-4D97-AF65-F5344CB8AC3E}">
        <p14:creationId xmlns:p14="http://schemas.microsoft.com/office/powerpoint/2010/main" val="34386455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All Last Accessed 2018-10-04</a:t>
            </a:r>
          </a:p>
          <a:p>
            <a:endParaRPr lang="en-US" dirty="0"/>
          </a:p>
          <a:p>
            <a:r>
              <a:rPr lang="en-US" dirty="0"/>
              <a:t>CGP Grey</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Humans Need Not Apply (15:00) – 2014-08-13</a:t>
            </a:r>
            <a:endParaRPr lang="en-US" dirty="0"/>
          </a:p>
          <a:p>
            <a:r>
              <a:rPr lang="en-US" sz="1200" kern="1200" dirty="0">
                <a:solidFill>
                  <a:schemeClr val="tx1"/>
                </a:solidFill>
                <a:latin typeface="+mn-lt"/>
                <a:ea typeface="+mn-ea"/>
                <a:cs typeface="+mn-cs"/>
              </a:rPr>
              <a:t>http://</a:t>
            </a:r>
            <a:r>
              <a:rPr lang="en-US" sz="1200" kern="1200" dirty="0" err="1">
                <a:solidFill>
                  <a:schemeClr val="tx1"/>
                </a:solidFill>
                <a:latin typeface="+mn-lt"/>
                <a:ea typeface="+mn-ea"/>
                <a:cs typeface="+mn-cs"/>
              </a:rPr>
              <a:t>www.youtube.com</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watch?v</a:t>
            </a:r>
            <a:r>
              <a:rPr lang="en-US" sz="1200" kern="1200" dirty="0">
                <a:solidFill>
                  <a:schemeClr val="tx1"/>
                </a:solidFill>
                <a:latin typeface="+mn-lt"/>
                <a:ea typeface="+mn-ea"/>
                <a:cs typeface="+mn-cs"/>
              </a:rPr>
              <a:t>=7Pq-S557XQU</a:t>
            </a:r>
          </a:p>
          <a:p>
            <a:r>
              <a:rPr lang="en-US" sz="1200" kern="1200" dirty="0">
                <a:solidFill>
                  <a:schemeClr val="tx1"/>
                </a:solidFill>
                <a:latin typeface="+mn-lt"/>
                <a:ea typeface="+mn-ea"/>
                <a:cs typeface="+mn-cs"/>
              </a:rPr>
              <a:t>Last access 2016-04-22</a:t>
            </a:r>
          </a:p>
          <a:p>
            <a:pPr eaLnBrk="1" hangingPunct="1"/>
            <a:endParaRPr lang="en-US" b="1" baseline="0" dirty="0">
              <a:latin typeface="Arial" pitchFamily="-109" charset="0"/>
              <a:ea typeface="ＭＳ Ｐゴシック" pitchFamily="-109" charset="-128"/>
              <a:cs typeface="ＭＳ Ｐゴシック" pitchFamily="-109" charset="-128"/>
            </a:endParaRPr>
          </a:p>
          <a:p>
            <a:r>
              <a:rPr lang="en-US" b="1" baseline="0" dirty="0">
                <a:latin typeface="Arial" pitchFamily="-109" charset="0"/>
                <a:ea typeface="ＭＳ Ｐゴシック" pitchFamily="-109" charset="-128"/>
                <a:cs typeface="ＭＳ Ｐゴシック" pitchFamily="-109" charset="-128"/>
              </a:rPr>
              <a:t>Why Electronic Voting is a BAD Idea – </a:t>
            </a:r>
            <a:r>
              <a:rPr lang="en-US" b="1" baseline="0" dirty="0" err="1">
                <a:latin typeface="Arial" pitchFamily="-109" charset="0"/>
                <a:ea typeface="ＭＳ Ｐゴシック" pitchFamily="-109" charset="-128"/>
                <a:cs typeface="ＭＳ Ｐゴシック" pitchFamily="-109" charset="-128"/>
              </a:rPr>
              <a:t>Computerphile</a:t>
            </a:r>
            <a:r>
              <a:rPr lang="en-US" b="1" baseline="0" dirty="0">
                <a:latin typeface="Arial" pitchFamily="-109" charset="0"/>
                <a:ea typeface="ＭＳ Ｐゴシック" pitchFamily="-109" charset="-128"/>
                <a:cs typeface="ＭＳ Ｐゴシック" pitchFamily="-109" charset="-128"/>
              </a:rPr>
              <a:t> (Tom Scott) (8:20)</a:t>
            </a:r>
          </a:p>
          <a:p>
            <a:r>
              <a:rPr lang="en-US" sz="1200" kern="1200" dirty="0">
                <a:solidFill>
                  <a:schemeClr val="tx1"/>
                </a:solidFill>
                <a:latin typeface="+mn-lt"/>
                <a:ea typeface="+mn-ea"/>
                <a:cs typeface="+mn-cs"/>
              </a:rPr>
              <a:t>https://</a:t>
            </a:r>
            <a:r>
              <a:rPr lang="en-US" sz="1200" kern="1200" dirty="0" err="1">
                <a:solidFill>
                  <a:schemeClr val="tx1"/>
                </a:solidFill>
                <a:latin typeface="+mn-lt"/>
                <a:ea typeface="+mn-ea"/>
                <a:cs typeface="+mn-cs"/>
              </a:rPr>
              <a:t>www.youtube.com</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watch?v</a:t>
            </a:r>
            <a:r>
              <a:rPr lang="en-US" sz="1200" kern="1200" dirty="0">
                <a:solidFill>
                  <a:schemeClr val="tx1"/>
                </a:solidFill>
                <a:latin typeface="+mn-lt"/>
                <a:ea typeface="+mn-ea"/>
                <a:cs typeface="+mn-cs"/>
              </a:rPr>
              <a:t>=w3_0x6oaDmI</a:t>
            </a:r>
          </a:p>
          <a:p>
            <a:pPr eaLnBrk="1" hangingPunct="1"/>
            <a:endParaRPr lang="en-US" b="1" baseline="0" dirty="0">
              <a:latin typeface="Arial" pitchFamily="-109" charset="0"/>
              <a:ea typeface="ＭＳ Ｐゴシック" pitchFamily="-109" charset="-128"/>
              <a:cs typeface="ＭＳ Ｐゴシック" pitchFamily="-109" charset="-128"/>
            </a:endParaRPr>
          </a:p>
          <a:p>
            <a:pPr eaLnBrk="1" hangingPunct="1"/>
            <a:r>
              <a:rPr lang="en-US" b="1" baseline="0" dirty="0">
                <a:latin typeface="Arial" pitchFamily="-109" charset="0"/>
                <a:ea typeface="ＭＳ Ｐゴシック" pitchFamily="-109" charset="-128"/>
                <a:cs typeface="ＭＳ Ｐゴシック" pitchFamily="-109" charset="-128"/>
              </a:rPr>
              <a:t>Last Week tonight with John Oliver – Patriot Act, Edward Snowden (33:14)</a:t>
            </a:r>
          </a:p>
          <a:p>
            <a:r>
              <a:rPr lang="en-US" sz="1200" kern="1200" dirty="0">
                <a:solidFill>
                  <a:schemeClr val="tx1"/>
                </a:solidFill>
                <a:latin typeface="+mn-lt"/>
                <a:ea typeface="+mn-ea"/>
                <a:cs typeface="+mn-cs"/>
              </a:rPr>
              <a:t>http://</a:t>
            </a:r>
            <a:r>
              <a:rPr lang="en-US" sz="1200" kern="1200" dirty="0" err="1">
                <a:solidFill>
                  <a:schemeClr val="tx1"/>
                </a:solidFill>
                <a:latin typeface="+mn-lt"/>
                <a:ea typeface="+mn-ea"/>
                <a:cs typeface="+mn-cs"/>
              </a:rPr>
              <a:t>www.upworthy.com</a:t>
            </a:r>
            <a:r>
              <a:rPr lang="en-US" sz="1200" kern="1200" dirty="0">
                <a:solidFill>
                  <a:schemeClr val="tx1"/>
                </a:solidFill>
                <a:latin typeface="+mn-lt"/>
                <a:ea typeface="+mn-ea"/>
                <a:cs typeface="+mn-cs"/>
              </a:rPr>
              <a:t>/john-oliver-flew-10-hours-to-russia-to-interview-edward-snowden-and-get-him-on-record?c=ufb1</a:t>
            </a:r>
          </a:p>
          <a:p>
            <a:endParaRPr lang="en-US" baseline="0" dirty="0">
              <a:latin typeface="Arial" pitchFamily="-109" charset="0"/>
              <a:ea typeface="ＭＳ Ｐゴシック" pitchFamily="-109" charset="-128"/>
              <a:cs typeface="ＭＳ Ｐゴシック" pitchFamily="-109" charset="-128"/>
            </a:endParaRPr>
          </a:p>
          <a:p>
            <a:r>
              <a:rPr lang="en-US" b="1" baseline="0" dirty="0">
                <a:latin typeface="Arial" pitchFamily="-109" charset="0"/>
                <a:ea typeface="ＭＳ Ｐゴシック" pitchFamily="-109" charset="-128"/>
                <a:cs typeface="ＭＳ Ｐゴシック" pitchFamily="-109" charset="-128"/>
              </a:rPr>
              <a:t>Weird Al – It’s All About The Pentiums (3:34) and look at lyrics</a:t>
            </a:r>
          </a:p>
          <a:p>
            <a:r>
              <a:rPr lang="en-US" baseline="0" dirty="0">
                <a:latin typeface="Arial" pitchFamily="-109" charset="0"/>
                <a:ea typeface="ＭＳ Ｐゴシック" pitchFamily="-109" charset="-128"/>
                <a:cs typeface="ＭＳ Ｐゴシック" pitchFamily="-109" charset="-128"/>
              </a:rPr>
              <a:t>https://</a:t>
            </a:r>
            <a:r>
              <a:rPr lang="en-US" baseline="0" dirty="0" err="1">
                <a:latin typeface="Arial" pitchFamily="-109" charset="0"/>
                <a:ea typeface="ＭＳ Ｐゴシック" pitchFamily="-109" charset="-128"/>
                <a:cs typeface="ＭＳ Ｐゴシック" pitchFamily="-109" charset="-128"/>
              </a:rPr>
              <a:t>www.youtube.com</a:t>
            </a:r>
            <a:r>
              <a:rPr lang="en-US" baseline="0" dirty="0">
                <a:latin typeface="Arial" pitchFamily="-109" charset="0"/>
                <a:ea typeface="ＭＳ Ｐゴシック" pitchFamily="-109" charset="-128"/>
                <a:cs typeface="ＭＳ Ｐゴシック" pitchFamily="-109" charset="-128"/>
              </a:rPr>
              <a:t>/</a:t>
            </a:r>
            <a:r>
              <a:rPr lang="en-US" baseline="0" dirty="0" err="1">
                <a:latin typeface="Arial" pitchFamily="-109" charset="0"/>
                <a:ea typeface="ＭＳ Ｐゴシック" pitchFamily="-109" charset="-128"/>
                <a:cs typeface="ＭＳ Ｐゴシック" pitchFamily="-109" charset="-128"/>
              </a:rPr>
              <a:t>watch?v</a:t>
            </a:r>
            <a:r>
              <a:rPr lang="en-US" baseline="0" dirty="0">
                <a:latin typeface="Arial" pitchFamily="-109" charset="0"/>
                <a:ea typeface="ＭＳ Ｐゴシック" pitchFamily="-109" charset="-128"/>
                <a:cs typeface="ＭＳ Ｐゴシック" pitchFamily="-109" charset="-128"/>
              </a:rPr>
              <a:t>=qpMvS1Q1sos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dirty="0">
              <a:latin typeface="Arial" pitchFamily="-109" charset="0"/>
              <a:ea typeface="ＭＳ Ｐゴシック" pitchFamily="-109" charset="-128"/>
              <a:cs typeface="ＭＳ Ｐゴシック" pitchFamily="-109" charset="-128"/>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a:latin typeface="Arial" pitchFamily="-109" charset="0"/>
                <a:ea typeface="ＭＳ Ｐゴシック" pitchFamily="-109" charset="-128"/>
                <a:cs typeface="ＭＳ Ｐゴシック" pitchFamily="-109" charset="-128"/>
              </a:rPr>
              <a:t>Tie into Ray </a:t>
            </a:r>
            <a:r>
              <a:rPr lang="en-US" b="0" dirty="0" err="1">
                <a:latin typeface="Arial" pitchFamily="-109" charset="0"/>
                <a:ea typeface="ＭＳ Ｐゴシック" pitchFamily="-109" charset="-128"/>
                <a:cs typeface="ＭＳ Ｐゴシック" pitchFamily="-109" charset="-128"/>
              </a:rPr>
              <a:t>Kurzweil</a:t>
            </a:r>
            <a:r>
              <a:rPr lang="en-US" b="0" dirty="0">
                <a:latin typeface="Arial" pitchFamily="-109" charset="0"/>
                <a:ea typeface="ＭＳ Ｐゴシック" pitchFamily="-109" charset="-128"/>
                <a:cs typeface="ＭＳ Ｐゴシック" pitchFamily="-109" charset="-128"/>
              </a:rPr>
              <a:t> Singularity </a:t>
            </a:r>
          </a:p>
          <a:p>
            <a:pPr eaLnBrk="1" hangingPunct="1"/>
            <a:r>
              <a:rPr lang="en-US" b="1" dirty="0">
                <a:latin typeface="Arial" pitchFamily="-109" charset="0"/>
                <a:ea typeface="ＭＳ Ｐゴシック" pitchFamily="-109" charset="-128"/>
                <a:cs typeface="ＭＳ Ｐゴシック" pitchFamily="-109" charset="-128"/>
              </a:rPr>
              <a:t>Epic Rap Battles of History: Steve Jobs vs. Bill Gates (If class ok with obscene lyrics) (2:47)</a:t>
            </a:r>
          </a:p>
          <a:p>
            <a:pPr eaLnBrk="1" hangingPunct="1"/>
            <a:r>
              <a:rPr lang="en-US" dirty="0">
                <a:latin typeface="Arial" pitchFamily="-109" charset="0"/>
                <a:ea typeface="ＭＳ Ｐゴシック" pitchFamily="-109" charset="-128"/>
                <a:cs typeface="ＭＳ Ｐゴシック" pitchFamily="-109" charset="-128"/>
              </a:rPr>
              <a:t>https://</a:t>
            </a:r>
            <a:r>
              <a:rPr lang="en-US" dirty="0" err="1">
                <a:latin typeface="Arial" pitchFamily="-109" charset="0"/>
                <a:ea typeface="ＭＳ Ｐゴシック" pitchFamily="-109" charset="-128"/>
                <a:cs typeface="ＭＳ Ｐゴシック" pitchFamily="-109" charset="-128"/>
              </a:rPr>
              <a:t>www.youtube.com</a:t>
            </a:r>
            <a:r>
              <a:rPr lang="en-US" dirty="0">
                <a:latin typeface="Arial" pitchFamily="-109" charset="0"/>
                <a:ea typeface="ＭＳ Ｐゴシック" pitchFamily="-109" charset="-128"/>
                <a:cs typeface="ＭＳ Ｐゴシック" pitchFamily="-109" charset="-128"/>
              </a:rPr>
              <a:t>/</a:t>
            </a:r>
            <a:r>
              <a:rPr lang="en-US" dirty="0" err="1">
                <a:latin typeface="Arial" pitchFamily="-109" charset="0"/>
                <a:ea typeface="ＭＳ Ｐゴシック" pitchFamily="-109" charset="-128"/>
                <a:cs typeface="ＭＳ Ｐゴシック" pitchFamily="-109" charset="-128"/>
              </a:rPr>
              <a:t>watch?v</a:t>
            </a:r>
            <a:r>
              <a:rPr lang="en-US" dirty="0">
                <a:latin typeface="Arial" pitchFamily="-109" charset="0"/>
                <a:ea typeface="ＭＳ Ｐゴシック" pitchFamily="-109" charset="-128"/>
                <a:cs typeface="ＭＳ Ｐゴシック" pitchFamily="-109" charset="-128"/>
              </a:rPr>
              <a:t>=njos57IJf-0</a:t>
            </a:r>
          </a:p>
          <a:p>
            <a:endParaRPr lang="en-US" sz="1200" b="1" kern="1200" baseline="0" dirty="0">
              <a:solidFill>
                <a:schemeClr val="tx1"/>
              </a:solidFill>
              <a:latin typeface="+mn-lt"/>
              <a:ea typeface="+mn-ea"/>
              <a:cs typeface="+mn-cs"/>
            </a:endParaRPr>
          </a:p>
          <a:p>
            <a:r>
              <a:rPr lang="en-US" sz="1200" b="1" kern="1200" baseline="0" dirty="0">
                <a:solidFill>
                  <a:schemeClr val="tx1"/>
                </a:solidFill>
                <a:latin typeface="+mn-lt"/>
                <a:ea typeface="+mn-ea"/>
                <a:cs typeface="+mn-cs"/>
              </a:rPr>
              <a:t>Also Work links on web site http://</a:t>
            </a:r>
            <a:r>
              <a:rPr lang="en-US" sz="1200" b="1" kern="1200" baseline="0" dirty="0" err="1">
                <a:solidFill>
                  <a:schemeClr val="tx1"/>
                </a:solidFill>
                <a:latin typeface="+mn-lt"/>
                <a:ea typeface="+mn-ea"/>
                <a:cs typeface="+mn-cs"/>
              </a:rPr>
              <a:t>socialimps.keithpray.net</a:t>
            </a:r>
            <a:r>
              <a:rPr lang="en-US" sz="1200" b="1" kern="1200" baseline="0" dirty="0">
                <a:solidFill>
                  <a:schemeClr val="tx1"/>
                </a:solidFill>
                <a:latin typeface="+mn-lt"/>
                <a:ea typeface="+mn-ea"/>
                <a:cs typeface="+mn-cs"/>
              </a:rPr>
              <a:t>/documents/</a:t>
            </a:r>
          </a:p>
          <a:p>
            <a:r>
              <a:rPr lang="en-US" sz="1200" b="1" kern="1200" baseline="0" dirty="0">
                <a:solidFill>
                  <a:schemeClr val="tx1"/>
                </a:solidFill>
                <a:latin typeface="+mn-lt"/>
                <a:ea typeface="+mn-ea"/>
                <a:cs typeface="+mn-cs"/>
              </a:rPr>
              <a:t>----- </a:t>
            </a:r>
          </a:p>
          <a:p>
            <a:pPr eaLnBrk="1" hangingPunct="1"/>
            <a:r>
              <a:rPr lang="en-US" dirty="0">
                <a:latin typeface="Arial" charset="0"/>
                <a:ea typeface="ＭＳ Ｐゴシック" charset="-128"/>
                <a:cs typeface="ＭＳ Ｐゴシック" charset="-128"/>
              </a:rPr>
              <a:t>Tom Scott</a:t>
            </a:r>
          </a:p>
          <a:p>
            <a:pPr eaLnBrk="1" hangingPunct="1"/>
            <a:r>
              <a:rPr lang="en-US" dirty="0">
                <a:latin typeface="Arial" charset="0"/>
                <a:ea typeface="ＭＳ Ｐゴシック" charset="-128"/>
                <a:cs typeface="ＭＳ Ｐゴシック" charset="-128"/>
              </a:rPr>
              <a:t>http://</a:t>
            </a:r>
            <a:r>
              <a:rPr lang="en-US" dirty="0" err="1">
                <a:latin typeface="Arial" charset="0"/>
                <a:ea typeface="ＭＳ Ｐゴシック" charset="-128"/>
                <a:cs typeface="ＭＳ Ｐゴシック" charset="-128"/>
              </a:rPr>
              <a:t>tomscott.com</a:t>
            </a:r>
            <a:endParaRPr lang="en-US" dirty="0">
              <a:latin typeface="Arial" charset="0"/>
              <a:ea typeface="ＭＳ Ｐゴシック" charset="-128"/>
              <a:cs typeface="ＭＳ Ｐゴシック" charset="-128"/>
            </a:endParaRPr>
          </a:p>
          <a:p>
            <a:pPr eaLnBrk="1" hangingPunct="1"/>
            <a:r>
              <a:rPr lang="en-US" b="1" dirty="0">
                <a:latin typeface="Arial" charset="0"/>
                <a:ea typeface="ＭＳ Ｐゴシック" charset="-128"/>
                <a:cs typeface="ＭＳ Ｐゴシック" charset="-128"/>
              </a:rPr>
              <a:t>Welcome To</a:t>
            </a:r>
            <a:r>
              <a:rPr lang="en-US" b="1" baseline="0" dirty="0">
                <a:latin typeface="Arial" charset="0"/>
                <a:ea typeface="ＭＳ Ｐゴシック" charset="-128"/>
                <a:cs typeface="ＭＳ Ｐゴシック" charset="-128"/>
              </a:rPr>
              <a:t> Life (2:44)</a:t>
            </a:r>
            <a:endParaRPr lang="en-US" b="1" dirty="0">
              <a:latin typeface="Arial" charset="0"/>
              <a:ea typeface="ＭＳ Ｐゴシック" charset="-128"/>
              <a:cs typeface="ＭＳ Ｐゴシック" charset="-128"/>
            </a:endParaRPr>
          </a:p>
          <a:p>
            <a:pPr eaLnBrk="1" hangingPunct="1"/>
            <a:r>
              <a:rPr lang="en-US" dirty="0">
                <a:latin typeface="Arial" charset="0"/>
                <a:ea typeface="ＭＳ Ｐゴシック" charset="-128"/>
                <a:cs typeface="ＭＳ Ｐゴシック" charset="-128"/>
              </a:rPr>
              <a:t>https://</a:t>
            </a:r>
            <a:r>
              <a:rPr lang="en-US" dirty="0" err="1">
                <a:latin typeface="Arial" charset="0"/>
                <a:ea typeface="ＭＳ Ｐゴシック" charset="-128"/>
                <a:cs typeface="ＭＳ Ｐゴシック" charset="-128"/>
              </a:rPr>
              <a:t>www.youtube.com</a:t>
            </a:r>
            <a:r>
              <a:rPr lang="en-US" dirty="0">
                <a:latin typeface="Arial" charset="0"/>
                <a:ea typeface="ＭＳ Ｐゴシック" charset="-128"/>
                <a:cs typeface="ＭＳ Ｐゴシック" charset="-128"/>
              </a:rPr>
              <a:t>/</a:t>
            </a:r>
            <a:r>
              <a:rPr lang="en-US" dirty="0" err="1">
                <a:latin typeface="Arial" charset="0"/>
                <a:ea typeface="ＭＳ Ｐゴシック" charset="-128"/>
                <a:cs typeface="ＭＳ Ｐゴシック" charset="-128"/>
              </a:rPr>
              <a:t>watch?v</a:t>
            </a:r>
            <a:r>
              <a:rPr lang="en-US" dirty="0">
                <a:latin typeface="Arial" charset="0"/>
                <a:ea typeface="ＭＳ Ｐゴシック" charset="-128"/>
                <a:cs typeface="ＭＳ Ｐゴシック" charset="-128"/>
              </a:rPr>
              <a:t>=IFe9wiDfb0E&amp;feature=</a:t>
            </a:r>
            <a:r>
              <a:rPr lang="en-US" dirty="0" err="1">
                <a:latin typeface="Arial" charset="0"/>
                <a:ea typeface="ＭＳ Ｐゴシック" charset="-128"/>
                <a:cs typeface="ＭＳ Ｐゴシック" charset="-128"/>
              </a:rPr>
              <a:t>youtu.be</a:t>
            </a:r>
            <a:endParaRPr lang="en-US" dirty="0">
              <a:latin typeface="Arial" charset="0"/>
              <a:ea typeface="ＭＳ Ｐゴシック" charset="-128"/>
              <a:cs typeface="ＭＳ Ｐゴシック" charset="-128"/>
            </a:endParaRPr>
          </a:p>
          <a:p>
            <a:endParaRPr lang="en-US" sz="1200" b="1" kern="1200" baseline="0" dirty="0">
              <a:solidFill>
                <a:schemeClr val="tx1"/>
              </a:solidFill>
              <a:latin typeface="+mn-lt"/>
              <a:ea typeface="+mn-ea"/>
              <a:cs typeface="+mn-cs"/>
            </a:endParaRPr>
          </a:p>
          <a:p>
            <a:r>
              <a:rPr lang="en-US" sz="1200" b="1" kern="1200" baseline="0" dirty="0">
                <a:solidFill>
                  <a:schemeClr val="tx1"/>
                </a:solidFill>
                <a:latin typeface="+mn-lt"/>
                <a:ea typeface="+mn-ea"/>
                <a:cs typeface="+mn-cs"/>
              </a:rPr>
              <a:t>Passphrases (2:08 need to give context for video)</a:t>
            </a:r>
          </a:p>
          <a:p>
            <a:r>
              <a:rPr lang="en-US" baseline="0" dirty="0">
                <a:latin typeface="Arial" pitchFamily="-109" charset="0"/>
                <a:ea typeface="ＭＳ Ｐゴシック" pitchFamily="-109" charset="-128"/>
                <a:cs typeface="ＭＳ Ｐゴシック" pitchFamily="-109" charset="-128"/>
              </a:rPr>
              <a:t>https://</a:t>
            </a:r>
            <a:r>
              <a:rPr lang="en-US" baseline="0" dirty="0" err="1">
                <a:latin typeface="Arial" pitchFamily="-109" charset="0"/>
                <a:ea typeface="ＭＳ Ｐゴシック" pitchFamily="-109" charset="-128"/>
                <a:cs typeface="ＭＳ Ｐゴシック" pitchFamily="-109" charset="-128"/>
              </a:rPr>
              <a:t>firstlook.org</a:t>
            </a:r>
            <a:r>
              <a:rPr lang="en-US" baseline="0" dirty="0">
                <a:latin typeface="Arial" pitchFamily="-109" charset="0"/>
                <a:ea typeface="ＭＳ Ｐゴシック" pitchFamily="-109" charset="-128"/>
                <a:cs typeface="ＭＳ Ｐゴシック" pitchFamily="-109" charset="-128"/>
              </a:rPr>
              <a:t>/</a:t>
            </a:r>
            <a:r>
              <a:rPr lang="en-US" baseline="0" dirty="0" err="1">
                <a:latin typeface="Arial" pitchFamily="-109" charset="0"/>
                <a:ea typeface="ＭＳ Ｐゴシック" pitchFamily="-109" charset="-128"/>
                <a:cs typeface="ＭＳ Ｐゴシック" pitchFamily="-109" charset="-128"/>
              </a:rPr>
              <a:t>theintercept</a:t>
            </a:r>
            <a:r>
              <a:rPr lang="en-US" baseline="0" dirty="0">
                <a:latin typeface="Arial" pitchFamily="-109" charset="0"/>
                <a:ea typeface="ＭＳ Ｐゴシック" pitchFamily="-109" charset="-128"/>
                <a:cs typeface="ＭＳ Ｐゴシック" pitchFamily="-109" charset="-128"/>
              </a:rPr>
              <a:t>/2015/03/26/passphrases-can-memorize-attackers-cant-guess/</a:t>
            </a:r>
          </a:p>
          <a:p>
            <a:endParaRPr lang="en-US" baseline="0" dirty="0">
              <a:latin typeface="Arial" pitchFamily="-109" charset="0"/>
              <a:ea typeface="ＭＳ Ｐゴシック" pitchFamily="-109" charset="-128"/>
              <a:cs typeface="ＭＳ Ｐゴシック" pitchFamily="-109" charset="-128"/>
            </a:endParaRPr>
          </a:p>
          <a:p>
            <a:r>
              <a:rPr lang="en-US" baseline="0" dirty="0">
                <a:latin typeface="Arial" pitchFamily="-109" charset="0"/>
                <a:ea typeface="ＭＳ Ｐゴシック" pitchFamily="-109" charset="-128"/>
                <a:cs typeface="ＭＳ Ｐゴシック" pitchFamily="-109" charset="-128"/>
              </a:rPr>
              <a:t>If not shown during first class</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What "Orwellian" really means - Noah </a:t>
            </a:r>
            <a:r>
              <a:rPr lang="en-US" b="1" dirty="0" err="1"/>
              <a:t>Tavlin</a:t>
            </a:r>
            <a:r>
              <a:rPr lang="en-US" b="1" dirty="0"/>
              <a:t> (5:31)</a:t>
            </a:r>
            <a:endParaRPr lang="en-US" baseline="0" dirty="0">
              <a:latin typeface="Arial" pitchFamily="-109" charset="0"/>
              <a:ea typeface="ＭＳ Ｐゴシック" pitchFamily="-109" charset="-128"/>
              <a:cs typeface="ＭＳ Ｐゴシック" pitchFamily="-109" charset="-128"/>
            </a:endParaRPr>
          </a:p>
          <a:p>
            <a:r>
              <a:rPr lang="en-US" baseline="0" dirty="0">
                <a:latin typeface="Arial" pitchFamily="-109" charset="0"/>
                <a:ea typeface="ＭＳ Ｐゴシック" pitchFamily="-109" charset="-128"/>
                <a:cs typeface="ＭＳ Ｐゴシック" pitchFamily="-109" charset="-128"/>
              </a:rPr>
              <a:t>http://</a:t>
            </a:r>
            <a:r>
              <a:rPr lang="en-US" baseline="0" dirty="0" err="1">
                <a:latin typeface="Arial" pitchFamily="-109" charset="0"/>
                <a:ea typeface="ＭＳ Ｐゴシック" pitchFamily="-109" charset="-128"/>
                <a:cs typeface="ＭＳ Ｐゴシック" pitchFamily="-109" charset="-128"/>
              </a:rPr>
              <a:t>ed.ted.com</a:t>
            </a:r>
            <a:r>
              <a:rPr lang="en-US" baseline="0" dirty="0">
                <a:latin typeface="Arial" pitchFamily="-109" charset="0"/>
                <a:ea typeface="ＭＳ Ｐゴシック" pitchFamily="-109" charset="-128"/>
                <a:cs typeface="ＭＳ Ｐゴシック" pitchFamily="-109" charset="-128"/>
              </a:rPr>
              <a:t>/lessons/what-</a:t>
            </a:r>
            <a:r>
              <a:rPr lang="en-US" baseline="0" dirty="0" err="1">
                <a:latin typeface="Arial" pitchFamily="-109" charset="0"/>
                <a:ea typeface="ＭＳ Ｐゴシック" pitchFamily="-109" charset="-128"/>
                <a:cs typeface="ＭＳ Ｐゴシック" pitchFamily="-109" charset="-128"/>
              </a:rPr>
              <a:t>orwellian</a:t>
            </a:r>
            <a:r>
              <a:rPr lang="en-US" baseline="0" dirty="0">
                <a:latin typeface="Arial" pitchFamily="-109" charset="0"/>
                <a:ea typeface="ＭＳ Ｐゴシック" pitchFamily="-109" charset="-128"/>
                <a:cs typeface="ＭＳ Ｐゴシック" pitchFamily="-109" charset="-128"/>
              </a:rPr>
              <a:t>-really-means-</a:t>
            </a:r>
            <a:r>
              <a:rPr lang="en-US" baseline="0" dirty="0" err="1">
                <a:latin typeface="Arial" pitchFamily="-109" charset="0"/>
                <a:ea typeface="ＭＳ Ｐゴシック" pitchFamily="-109" charset="-128"/>
                <a:cs typeface="ＭＳ Ｐゴシック" pitchFamily="-109" charset="-128"/>
              </a:rPr>
              <a:t>noah</a:t>
            </a:r>
            <a:r>
              <a:rPr lang="en-US" baseline="0" dirty="0">
                <a:latin typeface="Arial" pitchFamily="-109" charset="0"/>
                <a:ea typeface="ＭＳ Ｐゴシック" pitchFamily="-109" charset="-128"/>
                <a:cs typeface="ＭＳ Ｐゴシック" pitchFamily="-109" charset="-128"/>
              </a:rPr>
              <a:t>-</a:t>
            </a:r>
            <a:r>
              <a:rPr lang="en-US" baseline="0" dirty="0" err="1">
                <a:latin typeface="Arial" pitchFamily="-109" charset="0"/>
                <a:ea typeface="ＭＳ Ｐゴシック" pitchFamily="-109" charset="-128"/>
                <a:cs typeface="ＭＳ Ｐゴシック" pitchFamily="-109" charset="-128"/>
              </a:rPr>
              <a:t>tavlin</a:t>
            </a:r>
            <a:endParaRPr lang="en-US" baseline="0" dirty="0">
              <a:latin typeface="Arial" pitchFamily="-109" charset="0"/>
              <a:ea typeface="ＭＳ Ｐゴシック" pitchFamily="-109" charset="-128"/>
              <a:cs typeface="ＭＳ Ｐゴシック" pitchFamily="-109" charset="-128"/>
            </a:endParaRPr>
          </a:p>
          <a:p>
            <a:endParaRPr lang="en-US" dirty="0"/>
          </a:p>
          <a:p>
            <a:r>
              <a:rPr lang="en-US" b="1" baseline="0" dirty="0">
                <a:latin typeface="Arial" pitchFamily="-109" charset="0"/>
                <a:ea typeface="ＭＳ Ｐゴシック" pitchFamily="-109" charset="-128"/>
                <a:cs typeface="ＭＳ Ｐゴシック" pitchFamily="-109" charset="-128"/>
              </a:rPr>
              <a:t>Weird Al – White and Nerdy (2:50) and look at lyrics</a:t>
            </a:r>
          </a:p>
          <a:p>
            <a:r>
              <a:rPr lang="en-US" baseline="0" dirty="0">
                <a:latin typeface="Arial" pitchFamily="-109" charset="0"/>
                <a:ea typeface="ＭＳ Ｐゴシック" pitchFamily="-109" charset="-128"/>
                <a:cs typeface="ＭＳ Ｐゴシック" pitchFamily="-109" charset="-128"/>
              </a:rPr>
              <a:t>https://</a:t>
            </a:r>
            <a:r>
              <a:rPr lang="en-US" baseline="0" dirty="0" err="1">
                <a:latin typeface="Arial" pitchFamily="-109" charset="0"/>
                <a:ea typeface="ＭＳ Ｐゴシック" pitchFamily="-109" charset="-128"/>
                <a:cs typeface="ＭＳ Ｐゴシック" pitchFamily="-109" charset="-128"/>
              </a:rPr>
              <a:t>www.youtube.com</a:t>
            </a:r>
            <a:r>
              <a:rPr lang="en-US" baseline="0" dirty="0">
                <a:latin typeface="Arial" pitchFamily="-109" charset="0"/>
                <a:ea typeface="ＭＳ Ｐゴシック" pitchFamily="-109" charset="-128"/>
                <a:cs typeface="ＭＳ Ｐゴシック" pitchFamily="-109" charset="-128"/>
              </a:rPr>
              <a:t>/</a:t>
            </a:r>
            <a:r>
              <a:rPr lang="en-US" baseline="0" dirty="0" err="1">
                <a:latin typeface="Arial" pitchFamily="-109" charset="0"/>
                <a:ea typeface="ＭＳ Ｐゴシック" pitchFamily="-109" charset="-128"/>
                <a:cs typeface="ＭＳ Ｐゴシック" pitchFamily="-109" charset="-128"/>
              </a:rPr>
              <a:t>watch?v</a:t>
            </a:r>
            <a:r>
              <a:rPr lang="en-US" baseline="0" dirty="0">
                <a:latin typeface="Arial" pitchFamily="-109" charset="0"/>
                <a:ea typeface="ＭＳ Ｐゴシック" pitchFamily="-109" charset="-128"/>
                <a:cs typeface="ＭＳ Ｐゴシック" pitchFamily="-109" charset="-128"/>
              </a:rPr>
              <a:t>=N9qYF9DZPdw</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44</a:t>
            </a:fld>
            <a:endParaRPr lang="en-US"/>
          </a:p>
        </p:txBody>
      </p:sp>
    </p:spTree>
    <p:extLst>
      <p:ext uri="{BB962C8B-B14F-4D97-AF65-F5344CB8AC3E}">
        <p14:creationId xmlns:p14="http://schemas.microsoft.com/office/powerpoint/2010/main" val="3606365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All Last Accessed 2018-10-04</a:t>
            </a:r>
          </a:p>
          <a:p>
            <a:endParaRPr lang="en-US" dirty="0"/>
          </a:p>
          <a:p>
            <a:r>
              <a:rPr lang="en-US" dirty="0"/>
              <a:t>CGP Grey</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Humans Need Not Apply (15:00) – 2014-08-13</a:t>
            </a:r>
            <a:endParaRPr lang="en-US" dirty="0"/>
          </a:p>
          <a:p>
            <a:r>
              <a:rPr lang="en-US" sz="1200" kern="1200" dirty="0">
                <a:solidFill>
                  <a:schemeClr val="tx1"/>
                </a:solidFill>
                <a:latin typeface="+mn-lt"/>
                <a:ea typeface="+mn-ea"/>
                <a:cs typeface="+mn-cs"/>
              </a:rPr>
              <a:t>http://</a:t>
            </a:r>
            <a:r>
              <a:rPr lang="en-US" sz="1200" kern="1200" dirty="0" err="1">
                <a:solidFill>
                  <a:schemeClr val="tx1"/>
                </a:solidFill>
                <a:latin typeface="+mn-lt"/>
                <a:ea typeface="+mn-ea"/>
                <a:cs typeface="+mn-cs"/>
              </a:rPr>
              <a:t>www.youtube.com</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watch?v</a:t>
            </a:r>
            <a:r>
              <a:rPr lang="en-US" sz="1200" kern="1200" dirty="0">
                <a:solidFill>
                  <a:schemeClr val="tx1"/>
                </a:solidFill>
                <a:latin typeface="+mn-lt"/>
                <a:ea typeface="+mn-ea"/>
                <a:cs typeface="+mn-cs"/>
              </a:rPr>
              <a:t>=7Pq-S557XQU</a:t>
            </a:r>
          </a:p>
          <a:p>
            <a:r>
              <a:rPr lang="en-US" sz="1200" kern="1200" dirty="0">
                <a:solidFill>
                  <a:schemeClr val="tx1"/>
                </a:solidFill>
                <a:latin typeface="+mn-lt"/>
                <a:ea typeface="+mn-ea"/>
                <a:cs typeface="+mn-cs"/>
              </a:rPr>
              <a:t>Last access 2016-04-22</a:t>
            </a:r>
          </a:p>
          <a:p>
            <a:pPr eaLnBrk="1" hangingPunct="1"/>
            <a:endParaRPr lang="en-US" b="1" baseline="0" dirty="0">
              <a:latin typeface="Arial" pitchFamily="-109" charset="0"/>
              <a:ea typeface="ＭＳ Ｐゴシック" pitchFamily="-109" charset="-128"/>
              <a:cs typeface="ＭＳ Ｐゴシック" pitchFamily="-109" charset="-128"/>
            </a:endParaRPr>
          </a:p>
          <a:p>
            <a:r>
              <a:rPr lang="en-US" b="1" baseline="0" dirty="0">
                <a:latin typeface="Arial" pitchFamily="-109" charset="0"/>
                <a:ea typeface="ＭＳ Ｐゴシック" pitchFamily="-109" charset="-128"/>
                <a:cs typeface="ＭＳ Ｐゴシック" pitchFamily="-109" charset="-128"/>
              </a:rPr>
              <a:t>Why Electronic Voting is a BAD Idea – </a:t>
            </a:r>
            <a:r>
              <a:rPr lang="en-US" b="1" baseline="0" dirty="0" err="1">
                <a:latin typeface="Arial" pitchFamily="-109" charset="0"/>
                <a:ea typeface="ＭＳ Ｐゴシック" pitchFamily="-109" charset="-128"/>
                <a:cs typeface="ＭＳ Ｐゴシック" pitchFamily="-109" charset="-128"/>
              </a:rPr>
              <a:t>Computerphile</a:t>
            </a:r>
            <a:r>
              <a:rPr lang="en-US" b="1" baseline="0" dirty="0">
                <a:latin typeface="Arial" pitchFamily="-109" charset="0"/>
                <a:ea typeface="ＭＳ Ｐゴシック" pitchFamily="-109" charset="-128"/>
                <a:cs typeface="ＭＳ Ｐゴシック" pitchFamily="-109" charset="-128"/>
              </a:rPr>
              <a:t> (Tom Scott) (8:20)</a:t>
            </a:r>
          </a:p>
          <a:p>
            <a:r>
              <a:rPr lang="en-US" sz="1200" kern="1200" dirty="0">
                <a:solidFill>
                  <a:schemeClr val="tx1"/>
                </a:solidFill>
                <a:latin typeface="+mn-lt"/>
                <a:ea typeface="+mn-ea"/>
                <a:cs typeface="+mn-cs"/>
              </a:rPr>
              <a:t>https://</a:t>
            </a:r>
            <a:r>
              <a:rPr lang="en-US" sz="1200" kern="1200" dirty="0" err="1">
                <a:solidFill>
                  <a:schemeClr val="tx1"/>
                </a:solidFill>
                <a:latin typeface="+mn-lt"/>
                <a:ea typeface="+mn-ea"/>
                <a:cs typeface="+mn-cs"/>
              </a:rPr>
              <a:t>www.youtube.com</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watch?v</a:t>
            </a:r>
            <a:r>
              <a:rPr lang="en-US" sz="1200" kern="1200" dirty="0">
                <a:solidFill>
                  <a:schemeClr val="tx1"/>
                </a:solidFill>
                <a:latin typeface="+mn-lt"/>
                <a:ea typeface="+mn-ea"/>
                <a:cs typeface="+mn-cs"/>
              </a:rPr>
              <a:t>=w3_0x6oaDmI</a:t>
            </a:r>
          </a:p>
          <a:p>
            <a:pPr eaLnBrk="1" hangingPunct="1"/>
            <a:endParaRPr lang="en-US" b="1" baseline="0" dirty="0">
              <a:latin typeface="Arial" pitchFamily="-109" charset="0"/>
              <a:ea typeface="ＭＳ Ｐゴシック" pitchFamily="-109" charset="-128"/>
              <a:cs typeface="ＭＳ Ｐゴシック" pitchFamily="-109" charset="-128"/>
            </a:endParaRPr>
          </a:p>
          <a:p>
            <a:pPr eaLnBrk="1" hangingPunct="1"/>
            <a:r>
              <a:rPr lang="en-US" b="1" baseline="0" dirty="0">
                <a:latin typeface="Arial" pitchFamily="-109" charset="0"/>
                <a:ea typeface="ＭＳ Ｐゴシック" pitchFamily="-109" charset="-128"/>
                <a:cs typeface="ＭＳ Ｐゴシック" pitchFamily="-109" charset="-128"/>
              </a:rPr>
              <a:t>Last Week tonight with John Oliver – Patriot Act, Edward Snowden (33:14)</a:t>
            </a:r>
          </a:p>
          <a:p>
            <a:r>
              <a:rPr lang="en-US" sz="1200" kern="1200" dirty="0">
                <a:solidFill>
                  <a:schemeClr val="tx1"/>
                </a:solidFill>
                <a:latin typeface="+mn-lt"/>
                <a:ea typeface="+mn-ea"/>
                <a:cs typeface="+mn-cs"/>
              </a:rPr>
              <a:t>http://</a:t>
            </a:r>
            <a:r>
              <a:rPr lang="en-US" sz="1200" kern="1200" dirty="0" err="1">
                <a:solidFill>
                  <a:schemeClr val="tx1"/>
                </a:solidFill>
                <a:latin typeface="+mn-lt"/>
                <a:ea typeface="+mn-ea"/>
                <a:cs typeface="+mn-cs"/>
              </a:rPr>
              <a:t>www.upworthy.com</a:t>
            </a:r>
            <a:r>
              <a:rPr lang="en-US" sz="1200" kern="1200" dirty="0">
                <a:solidFill>
                  <a:schemeClr val="tx1"/>
                </a:solidFill>
                <a:latin typeface="+mn-lt"/>
                <a:ea typeface="+mn-ea"/>
                <a:cs typeface="+mn-cs"/>
              </a:rPr>
              <a:t>/john-oliver-flew-10-hours-to-russia-to-interview-edward-snowden-and-get-him-on-record?c=ufb1</a:t>
            </a:r>
          </a:p>
          <a:p>
            <a:endParaRPr lang="en-US" baseline="0" dirty="0">
              <a:latin typeface="Arial" pitchFamily="-109" charset="0"/>
              <a:ea typeface="ＭＳ Ｐゴシック" pitchFamily="-109" charset="-128"/>
              <a:cs typeface="ＭＳ Ｐゴシック" pitchFamily="-109" charset="-128"/>
            </a:endParaRPr>
          </a:p>
          <a:p>
            <a:r>
              <a:rPr lang="en-US" b="1" baseline="0" dirty="0">
                <a:latin typeface="Arial" pitchFamily="-109" charset="0"/>
                <a:ea typeface="ＭＳ Ｐゴシック" pitchFamily="-109" charset="-128"/>
                <a:cs typeface="ＭＳ Ｐゴシック" pitchFamily="-109" charset="-128"/>
              </a:rPr>
              <a:t>Weird Al – It’s All About The Pentiums (3:34) and look at lyrics</a:t>
            </a:r>
          </a:p>
          <a:p>
            <a:r>
              <a:rPr lang="en-US" baseline="0" dirty="0">
                <a:latin typeface="Arial" pitchFamily="-109" charset="0"/>
                <a:ea typeface="ＭＳ Ｐゴシック" pitchFamily="-109" charset="-128"/>
                <a:cs typeface="ＭＳ Ｐゴシック" pitchFamily="-109" charset="-128"/>
              </a:rPr>
              <a:t>https://</a:t>
            </a:r>
            <a:r>
              <a:rPr lang="en-US" baseline="0" dirty="0" err="1">
                <a:latin typeface="Arial" pitchFamily="-109" charset="0"/>
                <a:ea typeface="ＭＳ Ｐゴシック" pitchFamily="-109" charset="-128"/>
                <a:cs typeface="ＭＳ Ｐゴシック" pitchFamily="-109" charset="-128"/>
              </a:rPr>
              <a:t>www.youtube.com</a:t>
            </a:r>
            <a:r>
              <a:rPr lang="en-US" baseline="0" dirty="0">
                <a:latin typeface="Arial" pitchFamily="-109" charset="0"/>
                <a:ea typeface="ＭＳ Ｐゴシック" pitchFamily="-109" charset="-128"/>
                <a:cs typeface="ＭＳ Ｐゴシック" pitchFamily="-109" charset="-128"/>
              </a:rPr>
              <a:t>/</a:t>
            </a:r>
            <a:r>
              <a:rPr lang="en-US" baseline="0" dirty="0" err="1">
                <a:latin typeface="Arial" pitchFamily="-109" charset="0"/>
                <a:ea typeface="ＭＳ Ｐゴシック" pitchFamily="-109" charset="-128"/>
                <a:cs typeface="ＭＳ Ｐゴシック" pitchFamily="-109" charset="-128"/>
              </a:rPr>
              <a:t>watch?v</a:t>
            </a:r>
            <a:r>
              <a:rPr lang="en-US" baseline="0" dirty="0">
                <a:latin typeface="Arial" pitchFamily="-109" charset="0"/>
                <a:ea typeface="ＭＳ Ｐゴシック" pitchFamily="-109" charset="-128"/>
                <a:cs typeface="ＭＳ Ｐゴシック" pitchFamily="-109" charset="-128"/>
              </a:rPr>
              <a:t>=qpMvS1Q1sos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dirty="0">
              <a:latin typeface="Arial" pitchFamily="-109" charset="0"/>
              <a:ea typeface="ＭＳ Ｐゴシック" pitchFamily="-109" charset="-128"/>
              <a:cs typeface="ＭＳ Ｐゴシック" pitchFamily="-109" charset="-128"/>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a:latin typeface="Arial" pitchFamily="-109" charset="0"/>
                <a:ea typeface="ＭＳ Ｐゴシック" pitchFamily="-109" charset="-128"/>
                <a:cs typeface="ＭＳ Ｐゴシック" pitchFamily="-109" charset="-128"/>
              </a:rPr>
              <a:t>Tie into Ray </a:t>
            </a:r>
            <a:r>
              <a:rPr lang="en-US" b="0" dirty="0" err="1">
                <a:latin typeface="Arial" pitchFamily="-109" charset="0"/>
                <a:ea typeface="ＭＳ Ｐゴシック" pitchFamily="-109" charset="-128"/>
                <a:cs typeface="ＭＳ Ｐゴシック" pitchFamily="-109" charset="-128"/>
              </a:rPr>
              <a:t>Kurzweil</a:t>
            </a:r>
            <a:r>
              <a:rPr lang="en-US" b="0" dirty="0">
                <a:latin typeface="Arial" pitchFamily="-109" charset="0"/>
                <a:ea typeface="ＭＳ Ｐゴシック" pitchFamily="-109" charset="-128"/>
                <a:cs typeface="ＭＳ Ｐゴシック" pitchFamily="-109" charset="-128"/>
              </a:rPr>
              <a:t> Singularity </a:t>
            </a:r>
          </a:p>
          <a:p>
            <a:pPr eaLnBrk="1" hangingPunct="1"/>
            <a:r>
              <a:rPr lang="en-US" b="1" dirty="0">
                <a:latin typeface="Arial" pitchFamily="-109" charset="0"/>
                <a:ea typeface="ＭＳ Ｐゴシック" pitchFamily="-109" charset="-128"/>
                <a:cs typeface="ＭＳ Ｐゴシック" pitchFamily="-109" charset="-128"/>
              </a:rPr>
              <a:t>Epic Rap Battles of History: Steve Jobs vs. Bill Gates (If class ok with obscene lyrics) (2:47)</a:t>
            </a:r>
          </a:p>
          <a:p>
            <a:pPr eaLnBrk="1" hangingPunct="1"/>
            <a:r>
              <a:rPr lang="en-US" dirty="0">
                <a:latin typeface="Arial" pitchFamily="-109" charset="0"/>
                <a:ea typeface="ＭＳ Ｐゴシック" pitchFamily="-109" charset="-128"/>
                <a:cs typeface="ＭＳ Ｐゴシック" pitchFamily="-109" charset="-128"/>
              </a:rPr>
              <a:t>https://</a:t>
            </a:r>
            <a:r>
              <a:rPr lang="en-US" dirty="0" err="1">
                <a:latin typeface="Arial" pitchFamily="-109" charset="0"/>
                <a:ea typeface="ＭＳ Ｐゴシック" pitchFamily="-109" charset="-128"/>
                <a:cs typeface="ＭＳ Ｐゴシック" pitchFamily="-109" charset="-128"/>
              </a:rPr>
              <a:t>www.youtube.com</a:t>
            </a:r>
            <a:r>
              <a:rPr lang="en-US" dirty="0">
                <a:latin typeface="Arial" pitchFamily="-109" charset="0"/>
                <a:ea typeface="ＭＳ Ｐゴシック" pitchFamily="-109" charset="-128"/>
                <a:cs typeface="ＭＳ Ｐゴシック" pitchFamily="-109" charset="-128"/>
              </a:rPr>
              <a:t>/</a:t>
            </a:r>
            <a:r>
              <a:rPr lang="en-US" dirty="0" err="1">
                <a:latin typeface="Arial" pitchFamily="-109" charset="0"/>
                <a:ea typeface="ＭＳ Ｐゴシック" pitchFamily="-109" charset="-128"/>
                <a:cs typeface="ＭＳ Ｐゴシック" pitchFamily="-109" charset="-128"/>
              </a:rPr>
              <a:t>watch?v</a:t>
            </a:r>
            <a:r>
              <a:rPr lang="en-US" dirty="0">
                <a:latin typeface="Arial" pitchFamily="-109" charset="0"/>
                <a:ea typeface="ＭＳ Ｐゴシック" pitchFamily="-109" charset="-128"/>
                <a:cs typeface="ＭＳ Ｐゴシック" pitchFamily="-109" charset="-128"/>
              </a:rPr>
              <a:t>=njos57IJf-0</a:t>
            </a:r>
          </a:p>
          <a:p>
            <a:endParaRPr lang="en-US" sz="1200" b="1" kern="1200" baseline="0" dirty="0">
              <a:solidFill>
                <a:schemeClr val="tx1"/>
              </a:solidFill>
              <a:latin typeface="+mn-lt"/>
              <a:ea typeface="+mn-ea"/>
              <a:cs typeface="+mn-cs"/>
            </a:endParaRPr>
          </a:p>
          <a:p>
            <a:r>
              <a:rPr lang="en-US" sz="1200" b="1" kern="1200" baseline="0" dirty="0">
                <a:solidFill>
                  <a:schemeClr val="tx1"/>
                </a:solidFill>
                <a:latin typeface="+mn-lt"/>
                <a:ea typeface="+mn-ea"/>
                <a:cs typeface="+mn-cs"/>
              </a:rPr>
              <a:t>Also Work links on web site http://</a:t>
            </a:r>
            <a:r>
              <a:rPr lang="en-US" sz="1200" b="1" kern="1200" baseline="0" dirty="0" err="1">
                <a:solidFill>
                  <a:schemeClr val="tx1"/>
                </a:solidFill>
                <a:latin typeface="+mn-lt"/>
                <a:ea typeface="+mn-ea"/>
                <a:cs typeface="+mn-cs"/>
              </a:rPr>
              <a:t>socialimps.keithpray.net</a:t>
            </a:r>
            <a:r>
              <a:rPr lang="en-US" sz="1200" b="1" kern="1200" baseline="0" dirty="0">
                <a:solidFill>
                  <a:schemeClr val="tx1"/>
                </a:solidFill>
                <a:latin typeface="+mn-lt"/>
                <a:ea typeface="+mn-ea"/>
                <a:cs typeface="+mn-cs"/>
              </a:rPr>
              <a:t>/documents/</a:t>
            </a:r>
          </a:p>
          <a:p>
            <a:r>
              <a:rPr lang="en-US" sz="1200" b="1" kern="1200" baseline="0" dirty="0">
                <a:solidFill>
                  <a:schemeClr val="tx1"/>
                </a:solidFill>
                <a:latin typeface="+mn-lt"/>
                <a:ea typeface="+mn-ea"/>
                <a:cs typeface="+mn-cs"/>
              </a:rPr>
              <a:t>----- </a:t>
            </a:r>
          </a:p>
          <a:p>
            <a:pPr eaLnBrk="1" hangingPunct="1"/>
            <a:r>
              <a:rPr lang="en-US" dirty="0">
                <a:latin typeface="Arial" charset="0"/>
                <a:ea typeface="ＭＳ Ｐゴシック" charset="-128"/>
                <a:cs typeface="ＭＳ Ｐゴシック" charset="-128"/>
              </a:rPr>
              <a:t>Tom Scott</a:t>
            </a:r>
          </a:p>
          <a:p>
            <a:pPr eaLnBrk="1" hangingPunct="1"/>
            <a:r>
              <a:rPr lang="en-US" dirty="0">
                <a:latin typeface="Arial" charset="0"/>
                <a:ea typeface="ＭＳ Ｐゴシック" charset="-128"/>
                <a:cs typeface="ＭＳ Ｐゴシック" charset="-128"/>
              </a:rPr>
              <a:t>http://</a:t>
            </a:r>
            <a:r>
              <a:rPr lang="en-US" dirty="0" err="1">
                <a:latin typeface="Arial" charset="0"/>
                <a:ea typeface="ＭＳ Ｐゴシック" charset="-128"/>
                <a:cs typeface="ＭＳ Ｐゴシック" charset="-128"/>
              </a:rPr>
              <a:t>tomscott.com</a:t>
            </a:r>
            <a:endParaRPr lang="en-US" dirty="0">
              <a:latin typeface="Arial" charset="0"/>
              <a:ea typeface="ＭＳ Ｐゴシック" charset="-128"/>
              <a:cs typeface="ＭＳ Ｐゴシック" charset="-128"/>
            </a:endParaRPr>
          </a:p>
          <a:p>
            <a:pPr eaLnBrk="1" hangingPunct="1"/>
            <a:r>
              <a:rPr lang="en-US" b="1" dirty="0">
                <a:latin typeface="Arial" charset="0"/>
                <a:ea typeface="ＭＳ Ｐゴシック" charset="-128"/>
                <a:cs typeface="ＭＳ Ｐゴシック" charset="-128"/>
              </a:rPr>
              <a:t>Welcome To</a:t>
            </a:r>
            <a:r>
              <a:rPr lang="en-US" b="1" baseline="0" dirty="0">
                <a:latin typeface="Arial" charset="0"/>
                <a:ea typeface="ＭＳ Ｐゴシック" charset="-128"/>
                <a:cs typeface="ＭＳ Ｐゴシック" charset="-128"/>
              </a:rPr>
              <a:t> Life (2:44)</a:t>
            </a:r>
            <a:endParaRPr lang="en-US" b="1" dirty="0">
              <a:latin typeface="Arial" charset="0"/>
              <a:ea typeface="ＭＳ Ｐゴシック" charset="-128"/>
              <a:cs typeface="ＭＳ Ｐゴシック" charset="-128"/>
            </a:endParaRPr>
          </a:p>
          <a:p>
            <a:pPr eaLnBrk="1" hangingPunct="1"/>
            <a:r>
              <a:rPr lang="en-US" dirty="0">
                <a:latin typeface="Arial" charset="0"/>
                <a:ea typeface="ＭＳ Ｐゴシック" charset="-128"/>
                <a:cs typeface="ＭＳ Ｐゴシック" charset="-128"/>
              </a:rPr>
              <a:t>https://</a:t>
            </a:r>
            <a:r>
              <a:rPr lang="en-US" dirty="0" err="1">
                <a:latin typeface="Arial" charset="0"/>
                <a:ea typeface="ＭＳ Ｐゴシック" charset="-128"/>
                <a:cs typeface="ＭＳ Ｐゴシック" charset="-128"/>
              </a:rPr>
              <a:t>www.youtube.com</a:t>
            </a:r>
            <a:r>
              <a:rPr lang="en-US" dirty="0">
                <a:latin typeface="Arial" charset="0"/>
                <a:ea typeface="ＭＳ Ｐゴシック" charset="-128"/>
                <a:cs typeface="ＭＳ Ｐゴシック" charset="-128"/>
              </a:rPr>
              <a:t>/</a:t>
            </a:r>
            <a:r>
              <a:rPr lang="en-US" dirty="0" err="1">
                <a:latin typeface="Arial" charset="0"/>
                <a:ea typeface="ＭＳ Ｐゴシック" charset="-128"/>
                <a:cs typeface="ＭＳ Ｐゴシック" charset="-128"/>
              </a:rPr>
              <a:t>watch?v</a:t>
            </a:r>
            <a:r>
              <a:rPr lang="en-US" dirty="0">
                <a:latin typeface="Arial" charset="0"/>
                <a:ea typeface="ＭＳ Ｐゴシック" charset="-128"/>
                <a:cs typeface="ＭＳ Ｐゴシック" charset="-128"/>
              </a:rPr>
              <a:t>=IFe9wiDfb0E&amp;feature=</a:t>
            </a:r>
            <a:r>
              <a:rPr lang="en-US" dirty="0" err="1">
                <a:latin typeface="Arial" charset="0"/>
                <a:ea typeface="ＭＳ Ｐゴシック" charset="-128"/>
                <a:cs typeface="ＭＳ Ｐゴシック" charset="-128"/>
              </a:rPr>
              <a:t>youtu.be</a:t>
            </a:r>
            <a:endParaRPr lang="en-US" dirty="0">
              <a:latin typeface="Arial" charset="0"/>
              <a:ea typeface="ＭＳ Ｐゴシック" charset="-128"/>
              <a:cs typeface="ＭＳ Ｐゴシック" charset="-128"/>
            </a:endParaRPr>
          </a:p>
          <a:p>
            <a:endParaRPr lang="en-US" sz="1200" b="1" kern="1200" baseline="0" dirty="0">
              <a:solidFill>
                <a:schemeClr val="tx1"/>
              </a:solidFill>
              <a:latin typeface="+mn-lt"/>
              <a:ea typeface="+mn-ea"/>
              <a:cs typeface="+mn-cs"/>
            </a:endParaRPr>
          </a:p>
          <a:p>
            <a:r>
              <a:rPr lang="en-US" sz="1200" b="1" kern="1200" baseline="0" dirty="0">
                <a:solidFill>
                  <a:schemeClr val="tx1"/>
                </a:solidFill>
                <a:latin typeface="+mn-lt"/>
                <a:ea typeface="+mn-ea"/>
                <a:cs typeface="+mn-cs"/>
              </a:rPr>
              <a:t>Passphrases (2:08 need to give context for video)</a:t>
            </a:r>
          </a:p>
          <a:p>
            <a:r>
              <a:rPr lang="en-US" baseline="0" dirty="0">
                <a:latin typeface="Arial" pitchFamily="-109" charset="0"/>
                <a:ea typeface="ＭＳ Ｐゴシック" pitchFamily="-109" charset="-128"/>
                <a:cs typeface="ＭＳ Ｐゴシック" pitchFamily="-109" charset="-128"/>
              </a:rPr>
              <a:t>https://</a:t>
            </a:r>
            <a:r>
              <a:rPr lang="en-US" baseline="0" dirty="0" err="1">
                <a:latin typeface="Arial" pitchFamily="-109" charset="0"/>
                <a:ea typeface="ＭＳ Ｐゴシック" pitchFamily="-109" charset="-128"/>
                <a:cs typeface="ＭＳ Ｐゴシック" pitchFamily="-109" charset="-128"/>
              </a:rPr>
              <a:t>firstlook.org</a:t>
            </a:r>
            <a:r>
              <a:rPr lang="en-US" baseline="0" dirty="0">
                <a:latin typeface="Arial" pitchFamily="-109" charset="0"/>
                <a:ea typeface="ＭＳ Ｐゴシック" pitchFamily="-109" charset="-128"/>
                <a:cs typeface="ＭＳ Ｐゴシック" pitchFamily="-109" charset="-128"/>
              </a:rPr>
              <a:t>/</a:t>
            </a:r>
            <a:r>
              <a:rPr lang="en-US" baseline="0" dirty="0" err="1">
                <a:latin typeface="Arial" pitchFamily="-109" charset="0"/>
                <a:ea typeface="ＭＳ Ｐゴシック" pitchFamily="-109" charset="-128"/>
                <a:cs typeface="ＭＳ Ｐゴシック" pitchFamily="-109" charset="-128"/>
              </a:rPr>
              <a:t>theintercept</a:t>
            </a:r>
            <a:r>
              <a:rPr lang="en-US" baseline="0" dirty="0">
                <a:latin typeface="Arial" pitchFamily="-109" charset="0"/>
                <a:ea typeface="ＭＳ Ｐゴシック" pitchFamily="-109" charset="-128"/>
                <a:cs typeface="ＭＳ Ｐゴシック" pitchFamily="-109" charset="-128"/>
              </a:rPr>
              <a:t>/2015/03/26/passphrases-can-memorize-attackers-cant-guess/</a:t>
            </a:r>
          </a:p>
          <a:p>
            <a:endParaRPr lang="en-US" baseline="0" dirty="0">
              <a:latin typeface="Arial" pitchFamily="-109" charset="0"/>
              <a:ea typeface="ＭＳ Ｐゴシック" pitchFamily="-109" charset="-128"/>
              <a:cs typeface="ＭＳ Ｐゴシック" pitchFamily="-109" charset="-128"/>
            </a:endParaRPr>
          </a:p>
          <a:p>
            <a:r>
              <a:rPr lang="en-US" baseline="0" dirty="0">
                <a:latin typeface="Arial" pitchFamily="-109" charset="0"/>
                <a:ea typeface="ＭＳ Ｐゴシック" pitchFamily="-109" charset="-128"/>
                <a:cs typeface="ＭＳ Ｐゴシック" pitchFamily="-109" charset="-128"/>
              </a:rPr>
              <a:t>If not shown during first class</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What "Orwellian" really means - Noah </a:t>
            </a:r>
            <a:r>
              <a:rPr lang="en-US" b="1" dirty="0" err="1"/>
              <a:t>Tavlin</a:t>
            </a:r>
            <a:r>
              <a:rPr lang="en-US" b="1" dirty="0"/>
              <a:t> (5:31)</a:t>
            </a:r>
            <a:endParaRPr lang="en-US" baseline="0" dirty="0">
              <a:latin typeface="Arial" pitchFamily="-109" charset="0"/>
              <a:ea typeface="ＭＳ Ｐゴシック" pitchFamily="-109" charset="-128"/>
              <a:cs typeface="ＭＳ Ｐゴシック" pitchFamily="-109" charset="-128"/>
            </a:endParaRPr>
          </a:p>
          <a:p>
            <a:r>
              <a:rPr lang="en-US" baseline="0" dirty="0">
                <a:latin typeface="Arial" pitchFamily="-109" charset="0"/>
                <a:ea typeface="ＭＳ Ｐゴシック" pitchFamily="-109" charset="-128"/>
                <a:cs typeface="ＭＳ Ｐゴシック" pitchFamily="-109" charset="-128"/>
              </a:rPr>
              <a:t>http://</a:t>
            </a:r>
            <a:r>
              <a:rPr lang="en-US" baseline="0" dirty="0" err="1">
                <a:latin typeface="Arial" pitchFamily="-109" charset="0"/>
                <a:ea typeface="ＭＳ Ｐゴシック" pitchFamily="-109" charset="-128"/>
                <a:cs typeface="ＭＳ Ｐゴシック" pitchFamily="-109" charset="-128"/>
              </a:rPr>
              <a:t>ed.ted.com</a:t>
            </a:r>
            <a:r>
              <a:rPr lang="en-US" baseline="0" dirty="0">
                <a:latin typeface="Arial" pitchFamily="-109" charset="0"/>
                <a:ea typeface="ＭＳ Ｐゴシック" pitchFamily="-109" charset="-128"/>
                <a:cs typeface="ＭＳ Ｐゴシック" pitchFamily="-109" charset="-128"/>
              </a:rPr>
              <a:t>/lessons/what-</a:t>
            </a:r>
            <a:r>
              <a:rPr lang="en-US" baseline="0" dirty="0" err="1">
                <a:latin typeface="Arial" pitchFamily="-109" charset="0"/>
                <a:ea typeface="ＭＳ Ｐゴシック" pitchFamily="-109" charset="-128"/>
                <a:cs typeface="ＭＳ Ｐゴシック" pitchFamily="-109" charset="-128"/>
              </a:rPr>
              <a:t>orwellian</a:t>
            </a:r>
            <a:r>
              <a:rPr lang="en-US" baseline="0" dirty="0">
                <a:latin typeface="Arial" pitchFamily="-109" charset="0"/>
                <a:ea typeface="ＭＳ Ｐゴシック" pitchFamily="-109" charset="-128"/>
                <a:cs typeface="ＭＳ Ｐゴシック" pitchFamily="-109" charset="-128"/>
              </a:rPr>
              <a:t>-really-means-</a:t>
            </a:r>
            <a:r>
              <a:rPr lang="en-US" baseline="0" dirty="0" err="1">
                <a:latin typeface="Arial" pitchFamily="-109" charset="0"/>
                <a:ea typeface="ＭＳ Ｐゴシック" pitchFamily="-109" charset="-128"/>
                <a:cs typeface="ＭＳ Ｐゴシック" pitchFamily="-109" charset="-128"/>
              </a:rPr>
              <a:t>noah</a:t>
            </a:r>
            <a:r>
              <a:rPr lang="en-US" baseline="0" dirty="0">
                <a:latin typeface="Arial" pitchFamily="-109" charset="0"/>
                <a:ea typeface="ＭＳ Ｐゴシック" pitchFamily="-109" charset="-128"/>
                <a:cs typeface="ＭＳ Ｐゴシック" pitchFamily="-109" charset="-128"/>
              </a:rPr>
              <a:t>-</a:t>
            </a:r>
            <a:r>
              <a:rPr lang="en-US" baseline="0" dirty="0" err="1">
                <a:latin typeface="Arial" pitchFamily="-109" charset="0"/>
                <a:ea typeface="ＭＳ Ｐゴシック" pitchFamily="-109" charset="-128"/>
                <a:cs typeface="ＭＳ Ｐゴシック" pitchFamily="-109" charset="-128"/>
              </a:rPr>
              <a:t>tavlin</a:t>
            </a:r>
            <a:endParaRPr lang="en-US" baseline="0" dirty="0">
              <a:latin typeface="Arial" pitchFamily="-109" charset="0"/>
              <a:ea typeface="ＭＳ Ｐゴシック" pitchFamily="-109" charset="-128"/>
              <a:cs typeface="ＭＳ Ｐゴシック" pitchFamily="-109" charset="-128"/>
            </a:endParaRPr>
          </a:p>
          <a:p>
            <a:endParaRPr lang="en-US" dirty="0"/>
          </a:p>
          <a:p>
            <a:r>
              <a:rPr lang="en-US" b="1" baseline="0" dirty="0">
                <a:latin typeface="Arial" pitchFamily="-109" charset="0"/>
                <a:ea typeface="ＭＳ Ｐゴシック" pitchFamily="-109" charset="-128"/>
                <a:cs typeface="ＭＳ Ｐゴシック" pitchFamily="-109" charset="-128"/>
              </a:rPr>
              <a:t>Weird Al – White and Nerdy (2:50) and look at lyrics</a:t>
            </a:r>
          </a:p>
          <a:p>
            <a:r>
              <a:rPr lang="en-US" baseline="0" dirty="0">
                <a:latin typeface="Arial" pitchFamily="-109" charset="0"/>
                <a:ea typeface="ＭＳ Ｐゴシック" pitchFamily="-109" charset="-128"/>
                <a:cs typeface="ＭＳ Ｐゴシック" pitchFamily="-109" charset="-128"/>
              </a:rPr>
              <a:t>https://</a:t>
            </a:r>
            <a:r>
              <a:rPr lang="en-US" baseline="0" dirty="0" err="1">
                <a:latin typeface="Arial" pitchFamily="-109" charset="0"/>
                <a:ea typeface="ＭＳ Ｐゴシック" pitchFamily="-109" charset="-128"/>
                <a:cs typeface="ＭＳ Ｐゴシック" pitchFamily="-109" charset="-128"/>
              </a:rPr>
              <a:t>www.youtube.com</a:t>
            </a:r>
            <a:r>
              <a:rPr lang="en-US" baseline="0" dirty="0">
                <a:latin typeface="Arial" pitchFamily="-109" charset="0"/>
                <a:ea typeface="ＭＳ Ｐゴシック" pitchFamily="-109" charset="-128"/>
                <a:cs typeface="ＭＳ Ｐゴシック" pitchFamily="-109" charset="-128"/>
              </a:rPr>
              <a:t>/</a:t>
            </a:r>
            <a:r>
              <a:rPr lang="en-US" baseline="0" dirty="0" err="1">
                <a:latin typeface="Arial" pitchFamily="-109" charset="0"/>
                <a:ea typeface="ＭＳ Ｐゴシック" pitchFamily="-109" charset="-128"/>
                <a:cs typeface="ＭＳ Ｐゴシック" pitchFamily="-109" charset="-128"/>
              </a:rPr>
              <a:t>watch?v</a:t>
            </a:r>
            <a:r>
              <a:rPr lang="en-US" baseline="0" dirty="0">
                <a:latin typeface="Arial" pitchFamily="-109" charset="0"/>
                <a:ea typeface="ＭＳ Ｐゴシック" pitchFamily="-109" charset="-128"/>
                <a:cs typeface="ＭＳ Ｐゴシック" pitchFamily="-109" charset="-128"/>
              </a:rPr>
              <a:t>=N9qYF9DZPdw</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45</a:t>
            </a:fld>
            <a:endParaRPr lang="en-US"/>
          </a:p>
        </p:txBody>
      </p:sp>
    </p:spTree>
    <p:extLst>
      <p:ext uri="{BB962C8B-B14F-4D97-AF65-F5344CB8AC3E}">
        <p14:creationId xmlns:p14="http://schemas.microsoft.com/office/powerpoint/2010/main" val="13668030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Last Accessed 2018-10-04</a:t>
            </a:r>
          </a:p>
          <a:p>
            <a:endParaRPr lang="en-US" dirty="0"/>
          </a:p>
          <a:p>
            <a:r>
              <a:rPr lang="en-US" dirty="0"/>
              <a:t>TOOD: Add to first day slides.</a:t>
            </a:r>
          </a:p>
          <a:p>
            <a:r>
              <a:rPr lang="en-US" dirty="0"/>
              <a:t>Emacs – psychoanalyze-pinhead</a:t>
            </a:r>
          </a:p>
          <a:p>
            <a:pPr lvl="1"/>
            <a:r>
              <a:rPr lang="en-US" dirty="0"/>
              <a:t>doctor (implementation of ELIZA)</a:t>
            </a:r>
          </a:p>
          <a:p>
            <a:pPr lvl="1"/>
            <a:r>
              <a:rPr lang="en-US" dirty="0"/>
              <a:t>yow (quotes from Zippy the Pinhead </a:t>
            </a:r>
            <a:r>
              <a:rPr lang="en-US" dirty="0" err="1"/>
              <a:t>zippythepinhead.com</a:t>
            </a:r>
            <a:r>
              <a:rPr lang="en-US" dirty="0"/>
              <a:t>)</a:t>
            </a:r>
          </a:p>
        </p:txBody>
      </p:sp>
      <p:sp>
        <p:nvSpPr>
          <p:cNvPr id="4" name="Slide Number Placeholder 3"/>
          <p:cNvSpPr>
            <a:spLocks noGrp="1"/>
          </p:cNvSpPr>
          <p:nvPr>
            <p:ph type="sldNum" sz="quarter" idx="5"/>
          </p:nvPr>
        </p:nvSpPr>
        <p:spPr/>
        <p:txBody>
          <a:bodyPr/>
          <a:lstStyle/>
          <a:p>
            <a:fld id="{270700B2-88B9-1642-B8EB-F86842378D04}" type="slidenum">
              <a:rPr lang="en-US" smtClean="0"/>
              <a:t>46</a:t>
            </a:fld>
            <a:endParaRPr lang="en-US"/>
          </a:p>
        </p:txBody>
      </p:sp>
    </p:spTree>
    <p:extLst>
      <p:ext uri="{BB962C8B-B14F-4D97-AF65-F5344CB8AC3E}">
        <p14:creationId xmlns:p14="http://schemas.microsoft.com/office/powerpoint/2010/main" val="7816885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All Last Accessed 2018-10-04</a:t>
            </a:r>
          </a:p>
          <a:p>
            <a:endParaRPr lang="en-US" dirty="0"/>
          </a:p>
          <a:p>
            <a:r>
              <a:rPr lang="en-US" dirty="0" err="1"/>
              <a:t>Spyce</a:t>
            </a:r>
            <a:r>
              <a:rPr lang="en-US" dirty="0"/>
              <a:t> image: https://</a:t>
            </a:r>
            <a:r>
              <a:rPr lang="en-US" dirty="0" err="1"/>
              <a:t>www.engadget.com</a:t>
            </a:r>
            <a:r>
              <a:rPr lang="en-US" dirty="0"/>
              <a:t>/2018/05/04/</a:t>
            </a:r>
            <a:r>
              <a:rPr lang="en-US" dirty="0" err="1"/>
              <a:t>boston</a:t>
            </a:r>
            <a:r>
              <a:rPr lang="en-US" dirty="0"/>
              <a:t>-robotic-kitchen-</a:t>
            </a:r>
            <a:r>
              <a:rPr lang="en-US" dirty="0" err="1"/>
              <a:t>spyce</a:t>
            </a:r>
            <a:r>
              <a:rPr lang="en-US" dirty="0"/>
              <a:t>/ , 2018-05-04</a:t>
            </a:r>
          </a:p>
          <a:p>
            <a:endParaRPr lang="en-US" dirty="0"/>
          </a:p>
          <a:p>
            <a:r>
              <a:rPr lang="en-US" dirty="0"/>
              <a:t>Coders Programming Themselves Out of a Job image: Gabrielle Lurie, Reuters (date unknown)</a:t>
            </a:r>
          </a:p>
        </p:txBody>
      </p:sp>
      <p:sp>
        <p:nvSpPr>
          <p:cNvPr id="4" name="Slide Number Placeholder 3"/>
          <p:cNvSpPr>
            <a:spLocks noGrp="1"/>
          </p:cNvSpPr>
          <p:nvPr>
            <p:ph type="sldNum" sz="quarter" idx="5"/>
          </p:nvPr>
        </p:nvSpPr>
        <p:spPr/>
        <p:txBody>
          <a:bodyPr/>
          <a:lstStyle/>
          <a:p>
            <a:fld id="{270700B2-88B9-1642-B8EB-F86842378D04}" type="slidenum">
              <a:rPr lang="en-US" smtClean="0"/>
              <a:t>47</a:t>
            </a:fld>
            <a:endParaRPr lang="en-US"/>
          </a:p>
        </p:txBody>
      </p:sp>
    </p:spTree>
    <p:extLst>
      <p:ext uri="{BB962C8B-B14F-4D97-AF65-F5344CB8AC3E}">
        <p14:creationId xmlns:p14="http://schemas.microsoft.com/office/powerpoint/2010/main" val="19174563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charset="0"/>
                <a:ea typeface="ＭＳ Ｐゴシック" charset="-128"/>
                <a:cs typeface="ＭＳ Ｐゴシック" charset="-128"/>
              </a:rPr>
              <a:t>This is the end. Any slides beyond this point are for answering questions that may arise but not needed in the main talk. Some slides may also be unfinished and are not needed but kept just in case.</a:t>
            </a:r>
          </a:p>
        </p:txBody>
      </p:sp>
      <p:sp>
        <p:nvSpPr>
          <p:cNvPr id="4" name="Slide Number Placeholder 3"/>
          <p:cNvSpPr>
            <a:spLocks noGrp="1"/>
          </p:cNvSpPr>
          <p:nvPr>
            <p:ph type="sldNum" sz="quarter" idx="10"/>
          </p:nvPr>
        </p:nvSpPr>
        <p:spPr/>
        <p:txBody>
          <a:bodyPr/>
          <a:lstStyle/>
          <a:p>
            <a:fld id="{270700B2-88B9-1642-B8EB-F86842378D04}" type="slidenum">
              <a:rPr lang="en-US" smtClean="0"/>
              <a:t>48</a:t>
            </a:fld>
            <a:endParaRPr lang="en-US"/>
          </a:p>
        </p:txBody>
      </p:sp>
    </p:spTree>
    <p:extLst>
      <p:ext uri="{BB962C8B-B14F-4D97-AF65-F5344CB8AC3E}">
        <p14:creationId xmlns:p14="http://schemas.microsoft.com/office/powerpoint/2010/main" val="42553350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TA/SA this time</a:t>
            </a:r>
          </a:p>
          <a:p>
            <a:r>
              <a:rPr lang="en-US" dirty="0"/>
              <a:t>TA/SA Evaluation</a:t>
            </a:r>
          </a:p>
          <a:p>
            <a:pPr lvl="1"/>
            <a:r>
              <a:rPr lang="en-US" dirty="0"/>
              <a:t>Name:</a:t>
            </a:r>
          </a:p>
          <a:p>
            <a:pPr lvl="1"/>
            <a:r>
              <a:rPr lang="en-US" dirty="0"/>
              <a:t>Return to CS Department: Fuller 233</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49</a:t>
            </a:fld>
            <a:endParaRPr lang="en-US"/>
          </a:p>
        </p:txBody>
      </p:sp>
    </p:spTree>
    <p:extLst>
      <p:ext uri="{BB962C8B-B14F-4D97-AF65-F5344CB8AC3E}">
        <p14:creationId xmlns:p14="http://schemas.microsoft.com/office/powerpoint/2010/main" val="23640554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latin typeface="Arial" pitchFamily="-109"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5</a:t>
            </a:fld>
            <a:endParaRPr lang="en-US"/>
          </a:p>
        </p:txBody>
      </p:sp>
    </p:spTree>
    <p:extLst>
      <p:ext uri="{BB962C8B-B14F-4D97-AF65-F5344CB8AC3E}">
        <p14:creationId xmlns:p14="http://schemas.microsoft.com/office/powerpoint/2010/main" val="424521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off the lecture pretty general, give a brief overview of the history of computers in education. Talk about how Pascal was created in 1970, and how in the 70s a small subset of schools had mainframes and microprocessors, but people didn’t really use it for teaching others. In ‘75 some apple 1 pcs were donated to schools, however some schools decided to stay with the mainframes and microprocessors and refused the pcs. 1980s were where it really took off.</a:t>
            </a:r>
          </a:p>
          <a:p>
            <a:endParaRPr lang="en-US" dirty="0"/>
          </a:p>
          <a:p>
            <a:r>
              <a:rPr lang="en-US" dirty="0"/>
              <a:t>The first entirely online course is offered at NYIT in 1986, and the amount of people who used computers with regards to learning had a small spike in late 80s early 90s</a:t>
            </a:r>
          </a:p>
          <a:p>
            <a:r>
              <a:rPr lang="en-US" dirty="0"/>
              <a:t>[2]</a:t>
            </a:r>
          </a:p>
        </p:txBody>
      </p:sp>
      <p:sp>
        <p:nvSpPr>
          <p:cNvPr id="4" name="Slide Number Placeholder 3"/>
          <p:cNvSpPr>
            <a:spLocks noGrp="1"/>
          </p:cNvSpPr>
          <p:nvPr>
            <p:ph type="sldNum" sz="quarter" idx="10"/>
          </p:nvPr>
        </p:nvSpPr>
        <p:spPr/>
        <p:txBody>
          <a:bodyPr/>
          <a:lstStyle/>
          <a:p>
            <a:fld id="{270700B2-88B9-1642-B8EB-F86842378D04}" type="slidenum">
              <a:rPr lang="en-US" smtClean="0"/>
              <a:t>7</a:t>
            </a:fld>
            <a:endParaRPr lang="en-US"/>
          </a:p>
        </p:txBody>
      </p:sp>
    </p:spTree>
    <p:extLst>
      <p:ext uri="{BB962C8B-B14F-4D97-AF65-F5344CB8AC3E}">
        <p14:creationId xmlns:p14="http://schemas.microsoft.com/office/powerpoint/2010/main" val="972462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your conclusion.</a:t>
            </a:r>
          </a:p>
          <a:p>
            <a:r>
              <a:rPr lang="en-US" dirty="0"/>
              <a:t>Start to describe what it means – I believe that computers have had an overall positive additions to the learning scene, whether that be for those learning, or for those delivering the knowledge, maybe if you want you can also start to give some reasoning into why – things like zoom calls, convenience of classes online, some things taught are specifically for computers or online, so it would be hard to teach without being on a computer, or practicing on a computer</a:t>
            </a:r>
          </a:p>
          <a:p>
            <a:endParaRPr lang="en-US" dirty="0"/>
          </a:p>
          <a:p>
            <a:r>
              <a:rPr lang="en-US" dirty="0"/>
              <a:t>If at all possible, try to connect any aforementioned reasoning to the history on computing, maybe something like “before there wasn’t any computers, so people weren’t able to take classes that taught them things about them. Nowadays, that would be impossible!” or something along those lines I’m not completely sure</a:t>
            </a:r>
          </a:p>
          <a:p>
            <a:endParaRPr lang="en-US" dirty="0"/>
          </a:p>
          <a:p>
            <a:r>
              <a:rPr lang="en-US" dirty="0"/>
              <a:t>Also, you could touch on the counterpoints, things like: there are many cases where giving students computers can cause problems (i.e. in my </a:t>
            </a:r>
            <a:r>
              <a:rPr lang="en-US" dirty="0" err="1"/>
              <a:t>highschool</a:t>
            </a:r>
            <a:r>
              <a:rPr lang="en-US" dirty="0"/>
              <a:t> AP computer science class someone hacked into the school grades database and changed their grades, which is a true story actually I sat behind the student who did that… all during class btw)</a:t>
            </a:r>
          </a:p>
          <a:p>
            <a:endParaRPr lang="en-US" dirty="0"/>
          </a:p>
          <a:p>
            <a:r>
              <a:rPr lang="en-US" dirty="0"/>
              <a:t>Just try to say whatever flows well for this slide, this one I can tell will be a little sticky to get out, also there isn’t really any citations, other than for the image you’ll use, which will probably be some weird stock photo of a online class, or of students learning with computers in a class</a:t>
            </a:r>
          </a:p>
        </p:txBody>
      </p:sp>
      <p:sp>
        <p:nvSpPr>
          <p:cNvPr id="4" name="Slide Number Placeholder 3"/>
          <p:cNvSpPr>
            <a:spLocks noGrp="1"/>
          </p:cNvSpPr>
          <p:nvPr>
            <p:ph type="sldNum" sz="quarter" idx="10"/>
          </p:nvPr>
        </p:nvSpPr>
        <p:spPr/>
        <p:txBody>
          <a:bodyPr/>
          <a:lstStyle/>
          <a:p>
            <a:fld id="{270700B2-88B9-1642-B8EB-F86842378D04}" type="slidenum">
              <a:rPr lang="en-US" smtClean="0"/>
              <a:t>8</a:t>
            </a:fld>
            <a:endParaRPr lang="en-US"/>
          </a:p>
        </p:txBody>
      </p:sp>
    </p:spTree>
    <p:extLst>
      <p:ext uri="{BB962C8B-B14F-4D97-AF65-F5344CB8AC3E}">
        <p14:creationId xmlns:p14="http://schemas.microsoft.com/office/powerpoint/2010/main" val="1341200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9</a:t>
            </a:fld>
            <a:endParaRPr lang="en-US"/>
          </a:p>
        </p:txBody>
      </p:sp>
    </p:spTree>
    <p:extLst>
      <p:ext uri="{BB962C8B-B14F-4D97-AF65-F5344CB8AC3E}">
        <p14:creationId xmlns:p14="http://schemas.microsoft.com/office/powerpoint/2010/main" val="3738431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next couple supporting argument slides should be pretty short when it comes to the talking front. Basically, you want to generally discuss your reasoning, say something like “I remember my first computer science class at WPI, where my test were on paper, I could never do them well, but funnily enough, my labs and my homework’s were all straight A’s, I don’t think it was because I wasn’t prepared, I feel like coding is for a computer, not a sheet of paper” Honestly a line similar to that should get the main point across.</a:t>
            </a:r>
          </a:p>
          <a:p>
            <a:r>
              <a:rPr lang="en-US" dirty="0"/>
              <a:t>Another thing, try to find a study of how many majors or classes (in </a:t>
            </a:r>
            <a:r>
              <a:rPr lang="en-US" dirty="0" err="1"/>
              <a:t>wpi</a:t>
            </a:r>
            <a:r>
              <a:rPr lang="en-US" dirty="0"/>
              <a:t> or in general) are things that would be better suited for a computer, from things like Art, to Computer Science, to Civil Engineering, </a:t>
            </a:r>
            <a:r>
              <a:rPr lang="en-US" dirty="0" err="1"/>
              <a:t>etc</a:t>
            </a:r>
            <a:endParaRPr lang="en-US" dirty="0"/>
          </a:p>
          <a:p>
            <a:r>
              <a:rPr lang="en-US" dirty="0"/>
              <a:t>Again, I’m not sure exactly what image fits in for here, again maybe just some students learning something on a computer, or some art students animating something in a lab session.</a:t>
            </a:r>
          </a:p>
        </p:txBody>
      </p:sp>
      <p:sp>
        <p:nvSpPr>
          <p:cNvPr id="4" name="Slide Number Placeholder 3"/>
          <p:cNvSpPr>
            <a:spLocks noGrp="1"/>
          </p:cNvSpPr>
          <p:nvPr>
            <p:ph type="sldNum" sz="quarter" idx="10"/>
          </p:nvPr>
        </p:nvSpPr>
        <p:spPr/>
        <p:txBody>
          <a:bodyPr/>
          <a:lstStyle/>
          <a:p>
            <a:fld id="{270700B2-88B9-1642-B8EB-F86842378D04}" type="slidenum">
              <a:rPr lang="en-US" smtClean="0"/>
              <a:t>10</a:t>
            </a:fld>
            <a:endParaRPr lang="en-US"/>
          </a:p>
        </p:txBody>
      </p:sp>
    </p:spTree>
    <p:extLst>
      <p:ext uri="{BB962C8B-B14F-4D97-AF65-F5344CB8AC3E}">
        <p14:creationId xmlns:p14="http://schemas.microsoft.com/office/powerpoint/2010/main" val="450834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3" name="Subtitle 2"/>
          <p:cNvSpPr>
            <a:spLocks noGrp="1"/>
          </p:cNvSpPr>
          <p:nvPr>
            <p:ph type="subTitle" idx="1"/>
          </p:nvPr>
        </p:nvSpPr>
        <p:spPr>
          <a:xfrm>
            <a:off x="914400" y="3105150"/>
            <a:ext cx="7315200" cy="762000"/>
          </a:xfrm>
        </p:spPr>
        <p:txBody>
          <a:bodyPr>
            <a:normAutofit/>
          </a:bodyPr>
          <a:lstStyle>
            <a:lvl1pPr marL="0" indent="0" algn="ctr">
              <a:spcBef>
                <a:spcPts val="0"/>
              </a:spcBef>
              <a:buNone/>
              <a:defRPr sz="2100">
                <a:solidFill>
                  <a:schemeClr val="tx1"/>
                </a:solidFill>
              </a:defRPr>
            </a:lvl1pPr>
            <a:lvl2pPr marL="457181" indent="0" algn="ctr">
              <a:buNone/>
              <a:defRPr>
                <a:solidFill>
                  <a:schemeClr val="tx1">
                    <a:tint val="75000"/>
                  </a:schemeClr>
                </a:solidFill>
              </a:defRPr>
            </a:lvl2pPr>
            <a:lvl3pPr marL="914362" indent="0" algn="ctr">
              <a:buNone/>
              <a:defRPr>
                <a:solidFill>
                  <a:schemeClr val="tx1">
                    <a:tint val="75000"/>
                  </a:schemeClr>
                </a:solidFill>
              </a:defRPr>
            </a:lvl3pPr>
            <a:lvl4pPr marL="1371543" indent="0" algn="ctr">
              <a:buNone/>
              <a:defRPr>
                <a:solidFill>
                  <a:schemeClr val="tx1">
                    <a:tint val="75000"/>
                  </a:schemeClr>
                </a:solidFill>
              </a:defRPr>
            </a:lvl4pPr>
            <a:lvl5pPr marL="1828724" indent="0" algn="ctr">
              <a:buNone/>
              <a:defRPr>
                <a:solidFill>
                  <a:schemeClr val="tx1">
                    <a:tint val="75000"/>
                  </a:schemeClr>
                </a:solidFill>
              </a:defRPr>
            </a:lvl5pPr>
            <a:lvl6pPr marL="2285905" indent="0" algn="ctr">
              <a:buNone/>
              <a:defRPr>
                <a:solidFill>
                  <a:schemeClr val="tx1">
                    <a:tint val="75000"/>
                  </a:schemeClr>
                </a:solidFill>
              </a:defRPr>
            </a:lvl6pPr>
            <a:lvl7pPr marL="2743086" indent="0" algn="ctr">
              <a:buNone/>
              <a:defRPr>
                <a:solidFill>
                  <a:schemeClr val="tx1">
                    <a:tint val="75000"/>
                  </a:schemeClr>
                </a:solidFill>
              </a:defRPr>
            </a:lvl7pPr>
            <a:lvl8pPr marL="3200266" indent="0" algn="ctr">
              <a:buNone/>
              <a:defRPr>
                <a:solidFill>
                  <a:schemeClr val="tx1">
                    <a:tint val="75000"/>
                  </a:schemeClr>
                </a:solidFill>
              </a:defRPr>
            </a:lvl8pPr>
            <a:lvl9pPr marL="3657448" indent="0" algn="ctr">
              <a:buNone/>
              <a:defRPr>
                <a:solidFill>
                  <a:schemeClr val="tx1">
                    <a:tint val="75000"/>
                  </a:schemeClr>
                </a:solidFill>
              </a:defRPr>
            </a:lvl9pPr>
          </a:lstStyle>
          <a:p>
            <a:r>
              <a:rPr lang="en-US"/>
              <a:t>Click to edit Master subtitle style</a:t>
            </a:r>
            <a:endParaRPr/>
          </a:p>
        </p:txBody>
      </p:sp>
      <p:sp>
        <p:nvSpPr>
          <p:cNvPr id="62" name="Rectangle 61"/>
          <p:cNvSpPr/>
          <p:nvPr/>
        </p:nvSpPr>
        <p:spPr bwMode="hidden">
          <a:xfrm>
            <a:off x="0" y="1428751"/>
            <a:ext cx="9144000" cy="161118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lnSpc>
                <a:spcPct val="90000"/>
              </a:lnSpc>
            </a:pPr>
            <a:endParaRPr sz="2400">
              <a:solidFill>
                <a:schemeClr val="tx2"/>
              </a:solidFill>
            </a:endParaRPr>
          </a:p>
        </p:txBody>
      </p:sp>
      <p:sp>
        <p:nvSpPr>
          <p:cNvPr id="2" name="Title 1"/>
          <p:cNvSpPr>
            <a:spLocks noGrp="1"/>
          </p:cNvSpPr>
          <p:nvPr>
            <p:ph type="ctrTitle"/>
          </p:nvPr>
        </p:nvSpPr>
        <p:spPr>
          <a:xfrm>
            <a:off x="914400" y="1428751"/>
            <a:ext cx="7315200" cy="1610945"/>
          </a:xfrm>
        </p:spPr>
        <p:txBody>
          <a:bodyPr anchor="ctr">
            <a:normAutofit/>
          </a:bodyPr>
          <a:lstStyle>
            <a:lvl1pPr algn="l">
              <a:defRPr sz="3300" cap="all" normalizeH="0" baseline="0"/>
            </a:lvl1pPr>
          </a:lstStyle>
          <a:p>
            <a:r>
              <a:rPr lang="en-US" dirty="0"/>
              <a:t>Click to edit Master title style</a:t>
            </a:r>
            <a:endParaRPr dirty="0"/>
          </a:p>
        </p:txBody>
      </p:sp>
      <p:sp>
        <p:nvSpPr>
          <p:cNvPr id="7" name="Footer Placeholder 4"/>
          <p:cNvSpPr>
            <a:spLocks noGrp="1"/>
          </p:cNvSpPr>
          <p:nvPr>
            <p:ph type="ftr" sz="quarter" idx="3"/>
          </p:nvPr>
        </p:nvSpPr>
        <p:spPr>
          <a:xfrm>
            <a:off x="0" y="4997196"/>
            <a:ext cx="5562600" cy="146304"/>
          </a:xfrm>
          <a:prstGeom prst="rect">
            <a:avLst/>
          </a:prstGeom>
        </p:spPr>
        <p:txBody>
          <a:bodyPr vert="horz" lIns="91436" tIns="45718" rIns="91436" bIns="45718" rtlCol="0" anchor="ctr"/>
          <a:lstStyle>
            <a:lvl1pPr marL="0" marR="0" indent="0" algn="l" defTabSz="457200" rtl="0" eaLnBrk="1" fontAlgn="auto" latinLnBrk="0" hangingPunct="1">
              <a:lnSpc>
                <a:spcPct val="100000"/>
              </a:lnSpc>
              <a:spcBef>
                <a:spcPts val="0"/>
              </a:spcBef>
              <a:spcAft>
                <a:spcPts val="0"/>
              </a:spcAft>
              <a:buClrTx/>
              <a:buSzTx/>
              <a:buFontTx/>
              <a:buNone/>
              <a:tabLst/>
              <a:defRPr sz="900">
                <a:solidFill>
                  <a:schemeClr val="tx1"/>
                </a:solidFill>
              </a:defRPr>
            </a:lvl1pPr>
          </a:lstStyle>
          <a:p>
            <a:r>
              <a:rPr lang="en-US"/>
              <a:t>© 2020 Keith A. Pray</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lternate Picture with Caption">
    <p:spTree>
      <p:nvGrpSpPr>
        <p:cNvPr id="1" name=""/>
        <p:cNvGrpSpPr/>
        <p:nvPr/>
      </p:nvGrpSpPr>
      <p:grpSpPr>
        <a:xfrm>
          <a:off x="0" y="0"/>
          <a:ext cx="0" cy="0"/>
          <a:chOff x="0" y="0"/>
          <a:chExt cx="0" cy="0"/>
        </a:xfrm>
      </p:grpSpPr>
      <p:sp>
        <p:nvSpPr>
          <p:cNvPr id="9" name="Rectangle 8"/>
          <p:cNvSpPr/>
          <p:nvPr/>
        </p:nvSpPr>
        <p:spPr>
          <a:xfrm>
            <a:off x="0" y="-836"/>
            <a:ext cx="5715000"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5867400" y="361950"/>
            <a:ext cx="2971800" cy="1066800"/>
          </a:xfrm>
        </p:spPr>
        <p:txBody>
          <a:bodyPr anchor="b" anchorCtr="0">
            <a:normAutofit/>
          </a:bodyPr>
          <a:lstStyle>
            <a:lvl1pPr algn="l">
              <a:defRPr sz="2400" b="0"/>
            </a:lvl1pPr>
          </a:lstStyle>
          <a:p>
            <a:r>
              <a:rPr lang="en-US"/>
              <a:t>Click to edit Master title style</a:t>
            </a:r>
            <a:endParaRPr/>
          </a:p>
        </p:txBody>
      </p:sp>
      <p:sp>
        <p:nvSpPr>
          <p:cNvPr id="3" name="Picture Placeholder 2"/>
          <p:cNvSpPr>
            <a:spLocks noGrp="1"/>
          </p:cNvSpPr>
          <p:nvPr>
            <p:ph type="pic" idx="1"/>
          </p:nvPr>
        </p:nvSpPr>
        <p:spPr>
          <a:xfrm>
            <a:off x="381000" y="361950"/>
            <a:ext cx="4953001" cy="4381501"/>
          </a:xfrm>
          <a:noFill/>
          <a:ln w="9525">
            <a:noFill/>
            <a:miter lim="800000"/>
          </a:ln>
          <a:effectLst/>
        </p:spPr>
        <p:txBody>
          <a:bodyPr>
            <a:normAutofit/>
          </a:bodyPr>
          <a:lstStyle>
            <a:lvl1pPr marL="0" indent="0" algn="ctr">
              <a:buNone/>
              <a:defRPr sz="2000"/>
            </a:lvl1pPr>
            <a:lvl2pPr marL="457181" indent="0">
              <a:buNone/>
              <a:defRPr sz="2800"/>
            </a:lvl2pPr>
            <a:lvl3pPr marL="914362" indent="0">
              <a:buNone/>
              <a:defRPr sz="2400"/>
            </a:lvl3pPr>
            <a:lvl4pPr marL="1371543" indent="0">
              <a:buNone/>
              <a:defRPr sz="2000"/>
            </a:lvl4pPr>
            <a:lvl5pPr marL="1828724" indent="0">
              <a:buNone/>
              <a:defRPr sz="2000"/>
            </a:lvl5pPr>
            <a:lvl6pPr marL="2285905" indent="0">
              <a:buNone/>
              <a:defRPr sz="2000"/>
            </a:lvl6pPr>
            <a:lvl7pPr marL="2743086" indent="0">
              <a:buNone/>
              <a:defRPr sz="2000"/>
            </a:lvl7pPr>
            <a:lvl8pPr marL="3200266" indent="0">
              <a:buNone/>
              <a:defRPr sz="2000"/>
            </a:lvl8pPr>
            <a:lvl9pPr marL="3657448"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5867400" y="1581150"/>
            <a:ext cx="2971800" cy="3200400"/>
          </a:xfrm>
        </p:spPr>
        <p:txBody>
          <a:bodyPr>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extLst>
      <p:ext uri="{BB962C8B-B14F-4D97-AF65-F5344CB8AC3E}">
        <p14:creationId xmlns:p14="http://schemas.microsoft.com/office/powerpoint/2010/main" val="2076303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2002453">
              <a:defRPr baseline="0"/>
            </a:lvl6pPr>
            <a:lvl7pPr marL="2002453">
              <a:defRPr baseline="0"/>
            </a:lvl7pPr>
            <a:lvl8pPr marL="2002453">
              <a:defRPr baseline="0"/>
            </a:lvl8pPr>
            <a:lvl9pPr marL="2002453">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31994" y="361950"/>
            <a:ext cx="1383347" cy="4343401"/>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685800" y="361950"/>
            <a:ext cx="6781800" cy="4343401"/>
          </a:xfrm>
        </p:spPr>
        <p:txBody>
          <a:bodyPr vert="eaVert"/>
          <a:lstStyle>
            <a:lvl5pPr>
              <a:defRPr/>
            </a:lvl5pPr>
            <a:lvl6pPr>
              <a:defRPr/>
            </a:lvl6pPr>
            <a:lvl7pPr>
              <a:defRPr/>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 2020 Keith A. Pray</a:t>
            </a:r>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1"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914400" y="1143000"/>
            <a:ext cx="7315200" cy="1494448"/>
          </a:xfrm>
        </p:spPr>
        <p:txBody>
          <a:bodyPr anchor="b" anchorCtr="0">
            <a:noAutofit/>
          </a:bodyPr>
          <a:lstStyle>
            <a:lvl1pPr algn="ctr">
              <a:defRPr sz="3300" b="0" cap="all" baseline="0"/>
            </a:lvl1pPr>
          </a:lstStyle>
          <a:p>
            <a:r>
              <a:rPr lang="en-US"/>
              <a:t>Click to edit Master title style</a:t>
            </a:r>
            <a:endParaRPr/>
          </a:p>
        </p:txBody>
      </p:sp>
      <p:sp>
        <p:nvSpPr>
          <p:cNvPr id="3" name="Text Placeholder 2"/>
          <p:cNvSpPr>
            <a:spLocks noGrp="1"/>
          </p:cNvSpPr>
          <p:nvPr>
            <p:ph type="body" idx="1"/>
          </p:nvPr>
        </p:nvSpPr>
        <p:spPr>
          <a:xfrm>
            <a:off x="914400" y="2724150"/>
            <a:ext cx="7315200" cy="762000"/>
          </a:xfrm>
        </p:spPr>
        <p:txBody>
          <a:bodyPr anchor="t" anchorCtr="0">
            <a:noAutofit/>
          </a:bodyPr>
          <a:lstStyle>
            <a:lvl1pPr marL="0" indent="0" algn="ctr">
              <a:spcBef>
                <a:spcPts val="0"/>
              </a:spcBef>
              <a:buNone/>
              <a:defRPr sz="2100">
                <a:solidFill>
                  <a:schemeClr val="tx1"/>
                </a:solidFill>
              </a:defRPr>
            </a:lvl1pPr>
            <a:lvl2pPr marL="457181" indent="0">
              <a:buNone/>
              <a:defRPr sz="1800">
                <a:solidFill>
                  <a:schemeClr val="tx1">
                    <a:tint val="75000"/>
                  </a:schemeClr>
                </a:solidFill>
              </a:defRPr>
            </a:lvl2pPr>
            <a:lvl3pPr marL="914362" indent="0">
              <a:buNone/>
              <a:defRPr sz="1600">
                <a:solidFill>
                  <a:schemeClr val="tx1">
                    <a:tint val="75000"/>
                  </a:schemeClr>
                </a:solidFill>
              </a:defRPr>
            </a:lvl3pPr>
            <a:lvl4pPr marL="1371543" indent="0">
              <a:buNone/>
              <a:defRPr sz="1400">
                <a:solidFill>
                  <a:schemeClr val="tx1">
                    <a:tint val="75000"/>
                  </a:schemeClr>
                </a:solidFill>
              </a:defRPr>
            </a:lvl4pPr>
            <a:lvl5pPr marL="1828724" indent="0">
              <a:buNone/>
              <a:defRPr sz="1400">
                <a:solidFill>
                  <a:schemeClr val="tx1">
                    <a:tint val="75000"/>
                  </a:schemeClr>
                </a:solidFill>
              </a:defRPr>
            </a:lvl5pPr>
            <a:lvl6pPr marL="2285905" indent="0">
              <a:buNone/>
              <a:defRPr sz="1400">
                <a:solidFill>
                  <a:schemeClr val="tx1">
                    <a:tint val="75000"/>
                  </a:schemeClr>
                </a:solidFill>
              </a:defRPr>
            </a:lvl6pPr>
            <a:lvl7pPr marL="2743086" indent="0">
              <a:buNone/>
              <a:defRPr sz="1400">
                <a:solidFill>
                  <a:schemeClr val="tx1">
                    <a:tint val="75000"/>
                  </a:schemeClr>
                </a:solidFill>
              </a:defRPr>
            </a:lvl7pPr>
            <a:lvl8pPr marL="3200266" indent="0">
              <a:buNone/>
              <a:defRPr sz="1400">
                <a:solidFill>
                  <a:schemeClr val="tx1">
                    <a:tint val="75000"/>
                  </a:schemeClr>
                </a:solidFill>
              </a:defRPr>
            </a:lvl8pPr>
            <a:lvl9pPr marL="365744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 2020 Keith A. Pray</a:t>
            </a:r>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685800" y="1352551"/>
            <a:ext cx="3733800" cy="3352800"/>
          </a:xfrm>
        </p:spPr>
        <p:txBody>
          <a:bodyPr>
            <a:normAutofit/>
          </a:bodyPr>
          <a:lstStyle>
            <a:lvl1pPr>
              <a:defRPr sz="1800"/>
            </a:lvl1pPr>
            <a:lvl2pPr>
              <a:defRPr sz="1500"/>
            </a:lvl2pPr>
            <a:lvl3pPr>
              <a:defRPr sz="1400"/>
            </a:lvl3pPr>
            <a:lvl4pPr>
              <a:defRPr sz="1200"/>
            </a:lvl4pPr>
            <a:lvl5pPr>
              <a:defRPr sz="1100"/>
            </a:lvl5pPr>
            <a:lvl6pPr>
              <a:defRPr sz="1100"/>
            </a:lvl6pPr>
            <a:lvl7pPr marL="2002453">
              <a:defRPr sz="1100"/>
            </a:lvl7pPr>
            <a:lvl8pPr marL="2002453">
              <a:defRPr sz="1100"/>
            </a:lvl8pPr>
            <a:lvl9pPr marL="2002453">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724400" y="1352551"/>
            <a:ext cx="3733800" cy="3352800"/>
          </a:xfrm>
        </p:spPr>
        <p:txBody>
          <a:bodyPr>
            <a:normAutofit/>
          </a:bodyPr>
          <a:lstStyle>
            <a:lvl1pPr>
              <a:defRPr sz="1800"/>
            </a:lvl1pPr>
            <a:lvl2pPr>
              <a:defRPr sz="1500"/>
            </a:lvl2pPr>
            <a:lvl3pPr>
              <a:defRPr sz="1400"/>
            </a:lvl3pPr>
            <a:lvl4pPr>
              <a:defRPr sz="1200"/>
            </a:lvl4pPr>
            <a:lvl5pPr>
              <a:defRPr sz="1100"/>
            </a:lvl5pPr>
            <a:lvl6pPr marL="2002453">
              <a:defRPr sz="1100" baseline="0"/>
            </a:lvl6pPr>
            <a:lvl7pPr marL="2002453">
              <a:defRPr sz="1100" baseline="0"/>
            </a:lvl7pPr>
            <a:lvl8pPr marL="2002453">
              <a:defRPr sz="1100" baseline="0"/>
            </a:lvl8pPr>
            <a:lvl9pPr marL="2002453">
              <a:defRPr sz="11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 2020 Keith A. Pray</a:t>
            </a:r>
            <a:endParaRPr lang="en-US" dirty="0"/>
          </a:p>
        </p:txBody>
      </p:sp>
      <p:sp>
        <p:nvSpPr>
          <p:cNvPr id="7" name="Slide Number Placeholder 6"/>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685800" y="1352550"/>
            <a:ext cx="3733800" cy="685800"/>
          </a:xfrm>
        </p:spPr>
        <p:txBody>
          <a:bodyPr anchor="ctr">
            <a:noAutofit/>
          </a:bodyPr>
          <a:lstStyle>
            <a:lvl1pPr marL="0" indent="0">
              <a:lnSpc>
                <a:spcPct val="80000"/>
              </a:lnSpc>
              <a:spcBef>
                <a:spcPts val="0"/>
              </a:spcBef>
              <a:buNone/>
              <a:defRPr sz="2100" b="0">
                <a:solidFill>
                  <a:schemeClr val="tx1"/>
                </a:solidFill>
              </a:defRPr>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2038350"/>
            <a:ext cx="3733800" cy="2667000"/>
          </a:xfrm>
        </p:spPr>
        <p:txBody>
          <a:bodyPr>
            <a:normAutofit/>
          </a:bodyPr>
          <a:lstStyle>
            <a:lvl1pPr>
              <a:defRPr sz="1800"/>
            </a:lvl1pPr>
            <a:lvl2pPr>
              <a:defRPr sz="1500"/>
            </a:lvl2pPr>
            <a:lvl3pPr>
              <a:defRPr sz="1400"/>
            </a:lvl3pPr>
            <a:lvl4pPr>
              <a:defRPr sz="1200"/>
            </a:lvl4pPr>
            <a:lvl5pPr>
              <a:defRPr sz="1100"/>
            </a:lvl5pPr>
            <a:lvl6pPr marL="2002453">
              <a:defRPr sz="1100"/>
            </a:lvl6pPr>
            <a:lvl7pPr marL="2002453">
              <a:defRPr sz="1100"/>
            </a:lvl7pPr>
            <a:lvl8pPr marL="2002453">
              <a:defRPr sz="1100"/>
            </a:lvl8pPr>
            <a:lvl9pPr marL="2002453">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4724400" y="1352550"/>
            <a:ext cx="3733800" cy="685800"/>
          </a:xfrm>
        </p:spPr>
        <p:txBody>
          <a:bodyPr anchor="ctr">
            <a:noAutofit/>
          </a:bodyPr>
          <a:lstStyle>
            <a:lvl1pPr marL="0" indent="0">
              <a:lnSpc>
                <a:spcPct val="80000"/>
              </a:lnSpc>
              <a:spcBef>
                <a:spcPts val="0"/>
              </a:spcBef>
              <a:buNone/>
              <a:defRPr sz="2100" b="0">
                <a:solidFill>
                  <a:schemeClr val="tx1"/>
                </a:solidFill>
              </a:defRPr>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24400" y="2038350"/>
            <a:ext cx="3733800" cy="2667000"/>
          </a:xfrm>
        </p:spPr>
        <p:txBody>
          <a:bodyPr>
            <a:normAutofit/>
          </a:bodyPr>
          <a:lstStyle>
            <a:lvl1pPr>
              <a:defRPr sz="1800"/>
            </a:lvl1pPr>
            <a:lvl2pPr>
              <a:defRPr sz="1500"/>
            </a:lvl2pPr>
            <a:lvl3pPr>
              <a:defRPr sz="1400"/>
            </a:lvl3pPr>
            <a:lvl4pPr>
              <a:defRPr sz="1200"/>
            </a:lvl4pPr>
            <a:lvl5pPr>
              <a:defRPr sz="1100"/>
            </a:lvl5pPr>
            <a:lvl6pPr marL="2002453">
              <a:defRPr sz="1100"/>
            </a:lvl6pPr>
            <a:lvl7pPr marL="2002453">
              <a:defRPr sz="1100"/>
            </a:lvl7pPr>
            <a:lvl8pPr marL="2002453">
              <a:defRPr sz="1100" baseline="0"/>
            </a:lvl8pPr>
            <a:lvl9pPr marL="2002453">
              <a:defRPr sz="11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 2020 Keith A. Pray</a:t>
            </a:r>
          </a:p>
        </p:txBody>
      </p:sp>
      <p:sp>
        <p:nvSpPr>
          <p:cNvPr id="9" name="Slide Number Placeholder 8"/>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 2020 Keith A. Pray</a:t>
            </a:r>
            <a:endParaRPr lang="en-US" dirty="0"/>
          </a:p>
        </p:txBody>
      </p:sp>
      <p:sp>
        <p:nvSpPr>
          <p:cNvPr id="5" name="Slide Number Placeholder 4"/>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3"/>
          <p:cNvSpPr>
            <a:spLocks noGrp="1"/>
          </p:cNvSpPr>
          <p:nvPr>
            <p:ph type="ftr" sz="quarter" idx="11"/>
          </p:nvPr>
        </p:nvSpPr>
        <p:spPr>
          <a:xfrm>
            <a:off x="0" y="4997196"/>
            <a:ext cx="5562600" cy="146304"/>
          </a:xfrm>
        </p:spPr>
        <p:txBody>
          <a:bodyPr/>
          <a:lstStyle/>
          <a:p>
            <a:r>
              <a:rPr lang="en-US"/>
              <a:t>© 2020 Keith A. Pray</a:t>
            </a:r>
            <a:endParaRPr lang="en-US" dirty="0"/>
          </a:p>
        </p:txBody>
      </p:sp>
      <p:sp>
        <p:nvSpPr>
          <p:cNvPr id="3" name="Slide Number Placeholder 4"/>
          <p:cNvSpPr>
            <a:spLocks noGrp="1"/>
          </p:cNvSpPr>
          <p:nvPr>
            <p:ph type="sldNum" sz="quarter" idx="12"/>
          </p:nvPr>
        </p:nvSpPr>
        <p:spPr>
          <a:xfrm>
            <a:off x="8519160" y="4997196"/>
            <a:ext cx="624840" cy="146304"/>
          </a:xfrm>
        </p:spPr>
        <p:txBody>
          <a:bodyPr/>
          <a:lstStyle/>
          <a:p>
            <a:fld id="{A2A17EAB-8B51-5C40-8776-6683E51FA7A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0" name="Rectangle 19"/>
          <p:cNvSpPr/>
          <p:nvPr/>
        </p:nvSpPr>
        <p:spPr>
          <a:xfrm>
            <a:off x="0" y="-836"/>
            <a:ext cx="5715000"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5867400" y="361950"/>
            <a:ext cx="2971800" cy="1066800"/>
          </a:xfrm>
        </p:spPr>
        <p:txBody>
          <a:bodyPr anchor="b">
            <a:noAutofit/>
          </a:bodyPr>
          <a:lstStyle>
            <a:lvl1pPr algn="l">
              <a:defRPr sz="2400" b="0"/>
            </a:lvl1pPr>
          </a:lstStyle>
          <a:p>
            <a:r>
              <a:rPr lang="en-US"/>
              <a:t>Click to edit Master title style</a:t>
            </a:r>
            <a:endParaRPr/>
          </a:p>
        </p:txBody>
      </p:sp>
      <p:sp>
        <p:nvSpPr>
          <p:cNvPr id="3" name="Content Placeholder 2"/>
          <p:cNvSpPr>
            <a:spLocks noGrp="1"/>
          </p:cNvSpPr>
          <p:nvPr>
            <p:ph idx="1"/>
          </p:nvPr>
        </p:nvSpPr>
        <p:spPr bwMode="white">
          <a:xfrm>
            <a:off x="381000" y="361950"/>
            <a:ext cx="4953000" cy="4381501"/>
          </a:xfrm>
        </p:spPr>
        <p:txBody>
          <a:bodyPr>
            <a:normAutofit/>
          </a:bodyPr>
          <a:lstStyle>
            <a:lvl1pPr>
              <a:defRPr sz="2100"/>
            </a:lvl1pPr>
            <a:lvl2pPr>
              <a:defRPr sz="1800"/>
            </a:lvl2pPr>
            <a:lvl3pPr>
              <a:defRPr sz="1500"/>
            </a:lvl3pPr>
            <a:lvl4pPr>
              <a:defRPr sz="14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5867400" y="1581150"/>
            <a:ext cx="2971800" cy="3200400"/>
          </a:xfrm>
        </p:spPr>
        <p:txBody>
          <a:bodyPr anchor="t" anchorCtr="0">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9" name="Rectangle 8"/>
          <p:cNvSpPr/>
          <p:nvPr/>
        </p:nvSpPr>
        <p:spPr>
          <a:xfrm>
            <a:off x="0" y="-836"/>
            <a:ext cx="4571386"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4800600" y="1428750"/>
            <a:ext cx="3886200" cy="1295400"/>
          </a:xfrm>
        </p:spPr>
        <p:txBody>
          <a:bodyPr anchor="b" anchorCtr="0">
            <a:normAutofit/>
          </a:bodyPr>
          <a:lstStyle>
            <a:lvl1pPr algn="l">
              <a:defRPr sz="2400" b="0"/>
            </a:lvl1pPr>
          </a:lstStyle>
          <a:p>
            <a:r>
              <a:rPr lang="en-US"/>
              <a:t>Click to edit Master title style</a:t>
            </a:r>
            <a:endParaRPr/>
          </a:p>
        </p:txBody>
      </p:sp>
      <p:sp>
        <p:nvSpPr>
          <p:cNvPr id="3" name="Picture Placeholder 2"/>
          <p:cNvSpPr>
            <a:spLocks noGrp="1"/>
          </p:cNvSpPr>
          <p:nvPr>
            <p:ph type="pic" idx="1"/>
          </p:nvPr>
        </p:nvSpPr>
        <p:spPr>
          <a:xfrm>
            <a:off x="381001" y="361951"/>
            <a:ext cx="3809386" cy="4397030"/>
          </a:xfrm>
          <a:noFill/>
          <a:ln w="9525">
            <a:noFill/>
            <a:miter lim="800000"/>
          </a:ln>
          <a:effectLst/>
        </p:spPr>
        <p:txBody>
          <a:bodyPr>
            <a:normAutofit/>
          </a:bodyPr>
          <a:lstStyle>
            <a:lvl1pPr marL="0" indent="0" algn="ctr">
              <a:buNone/>
              <a:defRPr sz="2000"/>
            </a:lvl1pPr>
            <a:lvl2pPr marL="457181" indent="0">
              <a:buNone/>
              <a:defRPr sz="2800"/>
            </a:lvl2pPr>
            <a:lvl3pPr marL="914362" indent="0">
              <a:buNone/>
              <a:defRPr sz="2400"/>
            </a:lvl3pPr>
            <a:lvl4pPr marL="1371543" indent="0">
              <a:buNone/>
              <a:defRPr sz="2000"/>
            </a:lvl4pPr>
            <a:lvl5pPr marL="1828724" indent="0">
              <a:buNone/>
              <a:defRPr sz="2000"/>
            </a:lvl5pPr>
            <a:lvl6pPr marL="2285905" indent="0">
              <a:buNone/>
              <a:defRPr sz="2000"/>
            </a:lvl6pPr>
            <a:lvl7pPr marL="2743086" indent="0">
              <a:buNone/>
              <a:defRPr sz="2000"/>
            </a:lvl7pPr>
            <a:lvl8pPr marL="3200266" indent="0">
              <a:buNone/>
              <a:defRPr sz="2000"/>
            </a:lvl8pPr>
            <a:lvl9pPr marL="3657448"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4800600" y="2800350"/>
            <a:ext cx="3886200" cy="1295400"/>
          </a:xfrm>
        </p:spPr>
        <p:txBody>
          <a:bodyPr>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361950"/>
            <a:ext cx="7772400" cy="914400"/>
          </a:xfrm>
          <a:prstGeom prst="rect">
            <a:avLst/>
          </a:prstGeom>
          <a:effectLst/>
        </p:spPr>
        <p:txBody>
          <a:bodyPr vert="horz" lIns="91436" tIns="45718" rIns="91436" bIns="45718" rtlCol="0" anchor="ctr" anchorCtr="0">
            <a:normAutofit/>
          </a:bodyPr>
          <a:lstStyle/>
          <a:p>
            <a:r>
              <a:rPr lang="en-US" dirty="0"/>
              <a:t>Click to edit Master title style</a:t>
            </a:r>
            <a:endParaRPr dirty="0"/>
          </a:p>
        </p:txBody>
      </p:sp>
      <p:sp>
        <p:nvSpPr>
          <p:cNvPr id="3" name="Text Placeholder 2"/>
          <p:cNvSpPr>
            <a:spLocks noGrp="1"/>
          </p:cNvSpPr>
          <p:nvPr>
            <p:ph type="body" idx="1"/>
          </p:nvPr>
        </p:nvSpPr>
        <p:spPr>
          <a:xfrm>
            <a:off x="685800" y="1352551"/>
            <a:ext cx="7772400" cy="3352800"/>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2"/>
          </p:nvPr>
        </p:nvSpPr>
        <p:spPr>
          <a:xfrm>
            <a:off x="6553200" y="4997196"/>
            <a:ext cx="1066800" cy="146304"/>
          </a:xfrm>
          <a:prstGeom prst="rect">
            <a:avLst/>
          </a:prstGeom>
        </p:spPr>
        <p:txBody>
          <a:bodyPr vert="horz" lIns="91436" tIns="45718" rIns="91436" bIns="45718" rtlCol="0" anchor="ctr"/>
          <a:lstStyle>
            <a:lvl1pPr algn="r">
              <a:defRPr sz="900">
                <a:solidFill>
                  <a:schemeClr val="tx1"/>
                </a:solidFill>
              </a:defRPr>
            </a:lvl1pPr>
          </a:lstStyle>
          <a:p>
            <a:endParaRPr lang="en-US" dirty="0"/>
          </a:p>
        </p:txBody>
      </p:sp>
      <p:sp>
        <p:nvSpPr>
          <p:cNvPr id="5" name="Footer Placeholder 4"/>
          <p:cNvSpPr>
            <a:spLocks noGrp="1"/>
          </p:cNvSpPr>
          <p:nvPr>
            <p:ph type="ftr" sz="quarter" idx="3"/>
          </p:nvPr>
        </p:nvSpPr>
        <p:spPr>
          <a:xfrm>
            <a:off x="0" y="4997196"/>
            <a:ext cx="5562600" cy="146304"/>
          </a:xfrm>
          <a:prstGeom prst="rect">
            <a:avLst/>
          </a:prstGeom>
        </p:spPr>
        <p:txBody>
          <a:bodyPr vert="horz" lIns="91436" tIns="45718" rIns="91436" bIns="45718" rtlCol="0" anchor="ctr"/>
          <a:lstStyle>
            <a:lvl1pPr marL="0" marR="0" indent="0" algn="l" defTabSz="457200" rtl="0" eaLnBrk="1" fontAlgn="auto" latinLnBrk="0" hangingPunct="1">
              <a:lnSpc>
                <a:spcPct val="100000"/>
              </a:lnSpc>
              <a:spcBef>
                <a:spcPts val="0"/>
              </a:spcBef>
              <a:spcAft>
                <a:spcPts val="0"/>
              </a:spcAft>
              <a:buClrTx/>
              <a:buSzTx/>
              <a:buFontTx/>
              <a:buNone/>
              <a:tabLst/>
              <a:defRPr sz="900">
                <a:solidFill>
                  <a:schemeClr val="tx1"/>
                </a:solidFill>
              </a:defRPr>
            </a:lvl1pPr>
          </a:lstStyle>
          <a:p>
            <a:r>
              <a:rPr lang="en-US"/>
              <a:t>© 2020 Keith A. Pray</a:t>
            </a:r>
            <a:endParaRPr lang="en-US" dirty="0"/>
          </a:p>
        </p:txBody>
      </p:sp>
      <p:sp>
        <p:nvSpPr>
          <p:cNvPr id="6" name="Slide Number Placeholder 5"/>
          <p:cNvSpPr>
            <a:spLocks noGrp="1"/>
          </p:cNvSpPr>
          <p:nvPr>
            <p:ph type="sldNum" sz="quarter" idx="4"/>
          </p:nvPr>
        </p:nvSpPr>
        <p:spPr>
          <a:xfrm>
            <a:off x="8519160" y="4997196"/>
            <a:ext cx="624840" cy="146304"/>
          </a:xfrm>
          <a:prstGeom prst="rect">
            <a:avLst/>
          </a:prstGeom>
        </p:spPr>
        <p:txBody>
          <a:bodyPr vert="horz" lIns="91436" tIns="45718" rIns="91436" bIns="45718" rtlCol="0" anchor="ctr"/>
          <a:lstStyle>
            <a:lvl1pPr algn="r">
              <a:defRPr sz="900">
                <a:solidFill>
                  <a:schemeClr val="tx1"/>
                </a:solidFill>
              </a:defRPr>
            </a:lvl1pPr>
          </a:lstStyle>
          <a:p>
            <a:fld id="{A2A17EAB-8B51-5C40-8776-6683E51FA7A0}" type="slidenum">
              <a:rPr lang="en-US" smtClean="0"/>
              <a:pPr/>
              <a:t>‹#›</a:t>
            </a:fld>
            <a:endParaRPr lang="en-US"/>
          </a:p>
        </p:txBody>
      </p:sp>
      <p:grpSp>
        <p:nvGrpSpPr>
          <p:cNvPr id="10" name="Group 9"/>
          <p:cNvGrpSpPr/>
          <p:nvPr userDrawn="1"/>
        </p:nvGrpSpPr>
        <p:grpSpPr>
          <a:xfrm>
            <a:off x="23" y="21342"/>
            <a:ext cx="9143977" cy="295715"/>
            <a:chOff x="23" y="21342"/>
            <a:chExt cx="9143977" cy="295715"/>
          </a:xfrm>
        </p:grpSpPr>
        <p:sp>
          <p:nvSpPr>
            <p:cNvPr id="9" name="Rectangle 6"/>
            <p:cNvSpPr>
              <a:spLocks noChangeArrowheads="1"/>
            </p:cNvSpPr>
            <p:nvPr userDrawn="1"/>
          </p:nvSpPr>
          <p:spPr bwMode="auto">
            <a:xfrm>
              <a:off x="23" y="36417"/>
              <a:ext cx="9143977" cy="274320"/>
            </a:xfrm>
            <a:prstGeom prst="rect">
              <a:avLst/>
            </a:prstGeom>
            <a:gradFill flip="none" rotWithShape="1">
              <a:gsLst>
                <a:gs pos="0">
                  <a:schemeClr val="bg2"/>
                </a:gs>
                <a:gs pos="100000">
                  <a:schemeClr val="bg1"/>
                </a:gs>
              </a:gsLst>
              <a:path path="shape">
                <a:fillToRect l="50000" t="50000" r="50000" b="50000"/>
              </a:path>
              <a:tileRect/>
            </a:gradFill>
            <a:ln w="9525">
              <a:noFill/>
              <a:miter lim="800000"/>
              <a:headEnd/>
              <a:tailEnd/>
            </a:ln>
          </p:spPr>
          <p:txBody>
            <a:bodyPr tIns="0" anchor="ctr" anchorCtr="0">
              <a:prstTxWarp prst="textNoShape">
                <a:avLst/>
              </a:prstTxWarp>
            </a:bodyPr>
            <a:lstStyle/>
            <a:p>
              <a:pPr algn="l"/>
              <a:r>
                <a:rPr lang="en-US" dirty="0">
                  <a:solidFill>
                    <a:schemeClr val="tx1"/>
                  </a:solidFill>
                </a:rPr>
                <a:t>CS 3043 Social Implications Of Computing</a:t>
              </a:r>
            </a:p>
          </p:txBody>
        </p:sp>
        <p:pic>
          <p:nvPicPr>
            <p:cNvPr id="8" name="Picture 7" descr="WPI_Inst_Prim_FulClr_Rev.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123338" y="21342"/>
              <a:ext cx="914400" cy="295715"/>
            </a:xfrm>
            <a:prstGeom prst="rect">
              <a:avLst/>
            </a:prstGeom>
          </p:spPr>
        </p:pic>
      </p:gr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dt="0"/>
  <p:txStyles>
    <p:titleStyle>
      <a:lvl1pPr algn="l" defTabSz="914362" rtl="0" eaLnBrk="1" latinLnBrk="0" hangingPunct="1">
        <a:lnSpc>
          <a:spcPct val="80000"/>
        </a:lnSpc>
        <a:spcBef>
          <a:spcPct val="0"/>
        </a:spcBef>
        <a:buNone/>
        <a:defRPr sz="2700" kern="1200" cap="all" baseline="0">
          <a:solidFill>
            <a:schemeClr val="tx1"/>
          </a:solidFill>
          <a:effectLst/>
          <a:latin typeface="+mj-lt"/>
          <a:ea typeface="+mj-ea"/>
          <a:cs typeface="+mj-cs"/>
        </a:defRPr>
      </a:lvl1pPr>
    </p:titleStyle>
    <p:body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21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8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5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4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6pPr>
      <a:lvl7pPr marL="1440372"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7pPr>
      <a:lvl8pPr marL="1646139"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8pPr>
      <a:lvl9pPr marL="185190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9pPr>
    </p:bodyStyle>
    <p:otherStyle>
      <a:defPPr>
        <a:defRP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s://www.scientificamerican.com/article/racial-bias-found-in-a-major-health-care-risk-algorithm/" TargetMode="External"/><Relationship Id="rId7" Type="http://schemas.openxmlformats.org/officeDocument/2006/relationships/hyperlink" Target="https://www.excavating.ai/"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www.forbes.com/sites/cognitiveworld/2020/02/07/biased-algorithms/#6c59861d76fc" TargetMode="External"/><Relationship Id="rId5" Type="http://schemas.openxmlformats.org/officeDocument/2006/relationships/hyperlink" Target="https://www.wired.com/story/ai-biased-how-scientists-trying-fix/" TargetMode="External"/><Relationship Id="rId4" Type="http://schemas.openxmlformats.org/officeDocument/2006/relationships/hyperlink" Target="https://www.nytimes.com/2019/12/06/business/algorithm-bias-fix.html"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hyperlink" Target="https://www-sciencedirect-com.ezpxy-web-p-u01.wpi.edu/science/article/pii/S1874548211000618" TargetMode="External"/><Relationship Id="rId2" Type="http://schemas.openxmlformats.org/officeDocument/2006/relationships/hyperlink" Target="https://www.carbonblack.com/resources/definitions/what-is-cyber-espionage/" TargetMode="External"/><Relationship Id="rId1" Type="http://schemas.openxmlformats.org/officeDocument/2006/relationships/slideLayout" Target="../slideLayouts/slideLayout2.xml"/><Relationship Id="rId6" Type="http://schemas.openxmlformats.org/officeDocument/2006/relationships/hyperlink" Target="https://www-sciencedirect-com.ezpxy-web-p-u01.wpi.edu/topics/engineering/malware" TargetMode="External"/><Relationship Id="rId5" Type="http://schemas.openxmlformats.org/officeDocument/2006/relationships/hyperlink" Target="https://www-sciencedirect-com.ezpxy-web-p-u01.wpi.edu/topics/computer-science/industrial-control-system" TargetMode="External"/><Relationship Id="rId4" Type="http://schemas.openxmlformats.org/officeDocument/2006/relationships/hyperlink" Target="https://www-sciencedirect-com.ezpxy-web-p-u01.wpi.edu/topics/computer-science/stuxnet"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s://www.youtube.com/watch?v=w3_0x6oaDmI" TargetMode="External"/><Relationship Id="rId13" Type="http://schemas.openxmlformats.org/officeDocument/2006/relationships/image" Target="../media/image30.jpeg"/><Relationship Id="rId18" Type="http://schemas.openxmlformats.org/officeDocument/2006/relationships/image" Target="../media/image35.png"/><Relationship Id="rId3" Type="http://schemas.openxmlformats.org/officeDocument/2006/relationships/hyperlink" Target="http://www.upworthy.com/john-oliver-flew-10-hours-to-russia-to-interview-edward-snowden-and-get-him-on-record?c=ufb1" TargetMode="External"/><Relationship Id="rId7" Type="http://schemas.openxmlformats.org/officeDocument/2006/relationships/hyperlink" Target="http://www.youtube.com/watch?v=7Pq-S557XQU" TargetMode="External"/><Relationship Id="rId12" Type="http://schemas.openxmlformats.org/officeDocument/2006/relationships/image" Target="../media/image29.jpeg"/><Relationship Id="rId17" Type="http://schemas.openxmlformats.org/officeDocument/2006/relationships/image" Target="../media/image34.jpeg"/><Relationship Id="rId2" Type="http://schemas.openxmlformats.org/officeDocument/2006/relationships/notesSlide" Target="../notesSlides/notesSlide41.xml"/><Relationship Id="rId16" Type="http://schemas.openxmlformats.org/officeDocument/2006/relationships/image" Target="../media/image33.jpeg"/><Relationship Id="rId1" Type="http://schemas.openxmlformats.org/officeDocument/2006/relationships/slideLayout" Target="../slideLayouts/slideLayout4.xml"/><Relationship Id="rId6" Type="http://schemas.openxmlformats.org/officeDocument/2006/relationships/hyperlink" Target="https://ncase.me/trust/" TargetMode="External"/><Relationship Id="rId11" Type="http://schemas.openxmlformats.org/officeDocument/2006/relationships/image" Target="../media/image28.png"/><Relationship Id="rId5" Type="http://schemas.openxmlformats.org/officeDocument/2006/relationships/hyperlink" Target="https://www.youtube.com/watch?v=N9qYF9DZPdw" TargetMode="External"/><Relationship Id="rId15" Type="http://schemas.openxmlformats.org/officeDocument/2006/relationships/image" Target="../media/image32.jpeg"/><Relationship Id="rId10" Type="http://schemas.openxmlformats.org/officeDocument/2006/relationships/hyperlink" Target="http://ed.ted.com/lessons/what-orwellian-really-means-noah-tavlin" TargetMode="External"/><Relationship Id="rId4" Type="http://schemas.openxmlformats.org/officeDocument/2006/relationships/hyperlink" Target="https://www.youtube.com/watch?v=qpMvS1Q1sos" TargetMode="External"/><Relationship Id="rId9" Type="http://schemas.openxmlformats.org/officeDocument/2006/relationships/hyperlink" Target="https://www.youtube.com/watch?v=IFe9wiDfb0E&amp;feature=youtu.be" TargetMode="External"/><Relationship Id="rId14" Type="http://schemas.openxmlformats.org/officeDocument/2006/relationships/image" Target="../media/image31.jpeg"/></Relationships>
</file>

<file path=ppt/slides/_rels/slide45.xml.rels><?xml version="1.0" encoding="UTF-8" standalone="yes"?>
<Relationships xmlns="http://schemas.openxmlformats.org/package/2006/relationships"><Relationship Id="rId8" Type="http://schemas.openxmlformats.org/officeDocument/2006/relationships/hyperlink" Target="https://www.youtube.com/watch?v=w3_0x6oaDmI" TargetMode="External"/><Relationship Id="rId13" Type="http://schemas.openxmlformats.org/officeDocument/2006/relationships/image" Target="../media/image30.jpeg"/><Relationship Id="rId18" Type="http://schemas.openxmlformats.org/officeDocument/2006/relationships/image" Target="../media/image35.png"/><Relationship Id="rId3" Type="http://schemas.openxmlformats.org/officeDocument/2006/relationships/hyperlink" Target="http://www.upworthy.com/john-oliver-flew-10-hours-to-russia-to-interview-edward-snowden-and-get-him-on-record?c=ufb1" TargetMode="External"/><Relationship Id="rId7" Type="http://schemas.openxmlformats.org/officeDocument/2006/relationships/hyperlink" Target="http://www.youtube.com/watch?v=7Pq-S557XQU" TargetMode="External"/><Relationship Id="rId12" Type="http://schemas.openxmlformats.org/officeDocument/2006/relationships/image" Target="../media/image29.jpeg"/><Relationship Id="rId17" Type="http://schemas.openxmlformats.org/officeDocument/2006/relationships/image" Target="../media/image34.jpeg"/><Relationship Id="rId2" Type="http://schemas.openxmlformats.org/officeDocument/2006/relationships/notesSlide" Target="../notesSlides/notesSlide42.xml"/><Relationship Id="rId16" Type="http://schemas.openxmlformats.org/officeDocument/2006/relationships/image" Target="../media/image33.jpeg"/><Relationship Id="rId1" Type="http://schemas.openxmlformats.org/officeDocument/2006/relationships/slideLayout" Target="../slideLayouts/slideLayout4.xml"/><Relationship Id="rId6" Type="http://schemas.openxmlformats.org/officeDocument/2006/relationships/hyperlink" Target="https://ncase.me/trust/" TargetMode="External"/><Relationship Id="rId11" Type="http://schemas.openxmlformats.org/officeDocument/2006/relationships/image" Target="../media/image28.png"/><Relationship Id="rId5" Type="http://schemas.openxmlformats.org/officeDocument/2006/relationships/hyperlink" Target="https://www.youtube.com/watch?v=N9qYF9DZPdw" TargetMode="External"/><Relationship Id="rId15" Type="http://schemas.openxmlformats.org/officeDocument/2006/relationships/image" Target="../media/image32.jpeg"/><Relationship Id="rId10" Type="http://schemas.openxmlformats.org/officeDocument/2006/relationships/hyperlink" Target="http://ed.ted.com/lessons/what-orwellian-really-means-noah-tavlin" TargetMode="External"/><Relationship Id="rId4" Type="http://schemas.openxmlformats.org/officeDocument/2006/relationships/hyperlink" Target="https://www.youtube.com/watch?v=qpMvS1Q1sos" TargetMode="External"/><Relationship Id="rId9" Type="http://schemas.openxmlformats.org/officeDocument/2006/relationships/hyperlink" Target="https://www.youtube.com/watch?v=IFe9wiDfb0E&amp;feature=youtu.be" TargetMode="External"/><Relationship Id="rId14" Type="http://schemas.openxmlformats.org/officeDocument/2006/relationships/image" Target="../media/image31.jpeg"/></Relationships>
</file>

<file path=ppt/slides/_rels/slide46.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hyperlink" Target="https://www.bbc.com/news/technology-45686890" TargetMode="External"/><Relationship Id="rId7" Type="http://schemas.openxmlformats.org/officeDocument/2006/relationships/hyperlink" Target="https://www.weforum.org/agenda/2018/07/we-know-ethics-should-inform-ai-but-which-ethics-robotics/" TargetMode="External"/><Relationship Id="rId12" Type="http://schemas.openxmlformats.org/officeDocument/2006/relationships/image" Target="../media/image40.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hyperlink" Target="https://twobithistory.org/2018/08/18/ada-lovelace-note-g.html" TargetMode="External"/><Relationship Id="rId11" Type="http://schemas.openxmlformats.org/officeDocument/2006/relationships/image" Target="../media/image39.png"/><Relationship Id="rId5" Type="http://schemas.openxmlformats.org/officeDocument/2006/relationships/hyperlink" Target="http://quantifiedtoilets.com/" TargetMode="External"/><Relationship Id="rId10" Type="http://schemas.openxmlformats.org/officeDocument/2006/relationships/image" Target="../media/image38.png"/><Relationship Id="rId4" Type="http://schemas.openxmlformats.org/officeDocument/2006/relationships/hyperlink" Target="https://www.wpi.edu/news/wpi-secures-28-million-develop-smartphone-app-help-assess-health-soldiers?utm_source=WPI+Today+-+Mailing+List&amp;utm_campaign=d4d0ad465a-EMAIL_CAMPAIGN_2018_08_31_05_30_COPY_01&amp;utm_medium=email&amp;utm_term=0_31b05cbe01-d4d0ad465a-441427549" TargetMode="External"/><Relationship Id="rId9" Type="http://schemas.openxmlformats.org/officeDocument/2006/relationships/image" Target="../media/image37.jpeg"/></Relationships>
</file>

<file path=ppt/slides/_rels/slide47.xml.rels><?xml version="1.0" encoding="UTF-8" standalone="yes"?>
<Relationships xmlns="http://schemas.openxmlformats.org/package/2006/relationships"><Relationship Id="rId3" Type="http://schemas.openxmlformats.org/officeDocument/2006/relationships/hyperlink" Target="https://www.americaninno.com/boston/bostinno-bytes/mit-born-spyce-raises-21m-series-a-to-open-new-robotic-restaurants/"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hyperlink" Target="https://www.theatlantic.com/technology/archive/2018/10/agents-of-automation/568795/"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105150"/>
            <a:ext cx="7315200" cy="1428914"/>
          </a:xfrm>
        </p:spPr>
        <p:txBody>
          <a:bodyPr>
            <a:normAutofit/>
          </a:bodyPr>
          <a:lstStyle/>
          <a:p>
            <a:pPr algn="r"/>
            <a:r>
              <a:rPr lang="en-US" dirty="0"/>
              <a:t>Keith A. Pray</a:t>
            </a:r>
          </a:p>
          <a:p>
            <a:pPr algn="r"/>
            <a:r>
              <a:rPr lang="en-US" dirty="0"/>
              <a:t>Instructor</a:t>
            </a:r>
          </a:p>
          <a:p>
            <a:pPr algn="r"/>
            <a:endParaRPr lang="en-US" dirty="0"/>
          </a:p>
          <a:p>
            <a:r>
              <a:rPr lang="en-US" sz="2000" dirty="0" err="1"/>
              <a:t>socialimps.keithpray.net</a:t>
            </a:r>
            <a:endParaRPr lang="en-US" sz="2000" dirty="0"/>
          </a:p>
        </p:txBody>
      </p:sp>
      <p:sp>
        <p:nvSpPr>
          <p:cNvPr id="2" name="Title 1"/>
          <p:cNvSpPr>
            <a:spLocks noGrp="1"/>
          </p:cNvSpPr>
          <p:nvPr>
            <p:ph type="ctrTitle"/>
          </p:nvPr>
        </p:nvSpPr>
        <p:spPr/>
        <p:txBody>
          <a:bodyPr/>
          <a:lstStyle/>
          <a:p>
            <a:r>
              <a:rPr lang="en-US" dirty="0"/>
              <a:t>Class 14</a:t>
            </a:r>
            <a:br>
              <a:rPr lang="en-US" dirty="0"/>
            </a:br>
            <a:r>
              <a:rPr lang="en-US" dirty="0"/>
              <a:t>Last Day</a:t>
            </a:r>
          </a:p>
        </p:txBody>
      </p:sp>
      <p:sp>
        <p:nvSpPr>
          <p:cNvPr id="4" name="Footer Placeholder 3"/>
          <p:cNvSpPr>
            <a:spLocks noGrp="1"/>
          </p:cNvSpPr>
          <p:nvPr>
            <p:ph type="ftr" sz="quarter" idx="3"/>
          </p:nvPr>
        </p:nvSpPr>
        <p:spPr/>
        <p:txBody>
          <a:bodyPr/>
          <a:lstStyle/>
          <a:p>
            <a:r>
              <a:rPr lang="en-US"/>
              <a:t>© 2020 Keith A. Pray</a:t>
            </a:r>
            <a:endParaRPr lang="en-US" dirty="0"/>
          </a:p>
        </p:txBody>
      </p:sp>
    </p:spTree>
    <p:extLst>
      <p:ext uri="{BB962C8B-B14F-4D97-AF65-F5344CB8AC3E}">
        <p14:creationId xmlns:p14="http://schemas.microsoft.com/office/powerpoint/2010/main" val="24493412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Sometimes you can’t learn without a PC</a:t>
            </a:r>
          </a:p>
        </p:txBody>
      </p:sp>
      <p:sp>
        <p:nvSpPr>
          <p:cNvPr id="3" name="Content Placeholder 2"/>
          <p:cNvSpPr>
            <a:spLocks noGrp="1"/>
          </p:cNvSpPr>
          <p:nvPr>
            <p:ph sz="half" idx="1"/>
          </p:nvPr>
        </p:nvSpPr>
        <p:spPr>
          <a:xfrm>
            <a:off x="685800" y="1352551"/>
            <a:ext cx="3046966" cy="3352800"/>
          </a:xfrm>
        </p:spPr>
        <p:txBody>
          <a:bodyPr>
            <a:normAutofit lnSpcReduction="10000"/>
          </a:bodyPr>
          <a:lstStyle/>
          <a:p>
            <a:r>
              <a:rPr lang="en-US" dirty="0"/>
              <a:t>For some subjects, learning on a computer is the best way.</a:t>
            </a:r>
          </a:p>
          <a:p>
            <a:r>
              <a:rPr lang="en-US" dirty="0"/>
              <a:t>It can be ineffective if you try to learn programming, per say, just by writing on paper.</a:t>
            </a:r>
          </a:p>
          <a:p>
            <a:r>
              <a:rPr lang="en-US" dirty="0"/>
              <a:t>Also, it can help make things easier in classes, like how some people prefer notetaking on a computer</a:t>
            </a:r>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10</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Benjamin Babalola</a:t>
            </a: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solidFill>
                  <a:schemeClr val="tx1"/>
                </a:solidFill>
              </a:rPr>
              <a:t>[3] [6]</a:t>
            </a:r>
          </a:p>
        </p:txBody>
      </p:sp>
      <p:pic>
        <p:nvPicPr>
          <p:cNvPr id="2050" name="Picture 2" descr="9 Benefits of Computer Programming as a Career | 5 Best Things">
            <a:extLst>
              <a:ext uri="{FF2B5EF4-FFF2-40B4-BE49-F238E27FC236}">
                <a16:creationId xmlns:a16="http://schemas.microsoft.com/office/drawing/2014/main" id="{88FC122B-36BE-4429-97E8-22D064B580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4650" y="1286737"/>
            <a:ext cx="5030234"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24329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Zoom classes saved us in 2020</a:t>
            </a:r>
          </a:p>
        </p:txBody>
      </p:sp>
      <p:sp>
        <p:nvSpPr>
          <p:cNvPr id="3" name="Content Placeholder 2"/>
          <p:cNvSpPr>
            <a:spLocks noGrp="1"/>
          </p:cNvSpPr>
          <p:nvPr>
            <p:ph sz="half" idx="1"/>
          </p:nvPr>
        </p:nvSpPr>
        <p:spPr>
          <a:xfrm>
            <a:off x="685800" y="1352551"/>
            <a:ext cx="3170976" cy="3352800"/>
          </a:xfrm>
        </p:spPr>
        <p:txBody>
          <a:bodyPr/>
          <a:lstStyle/>
          <a:p>
            <a:r>
              <a:rPr lang="en-US" dirty="0"/>
              <a:t>The great thing about being able to learn on a computer is how flexible the location is.</a:t>
            </a:r>
          </a:p>
          <a:p>
            <a:r>
              <a:rPr lang="en-US" dirty="0"/>
              <a:t>There are even programs online that are made to tutor classes to your specific needs and speed of learning</a:t>
            </a:r>
          </a:p>
        </p:txBody>
      </p:sp>
      <p:sp>
        <p:nvSpPr>
          <p:cNvPr id="4" name="Content Placeholder 3"/>
          <p:cNvSpPr>
            <a:spLocks noGrp="1"/>
          </p:cNvSpPr>
          <p:nvPr>
            <p:ph sz="half" idx="2"/>
          </p:nvPr>
        </p:nvSpPr>
        <p:spPr>
          <a:ln>
            <a:solidFill>
              <a:schemeClr val="bg1"/>
            </a:solidFill>
          </a:ln>
        </p:spPr>
        <p:txBody>
          <a:bodyPr anchor="ctr"/>
          <a:lstStyle/>
          <a:p>
            <a:pPr marL="0" indent="0" algn="ctr">
              <a:buNone/>
            </a:pPr>
            <a:r>
              <a:rPr lang="en-US" dirty="0"/>
              <a:t>&lt;Graphic as big as will fit&gt;</a:t>
            </a:r>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11</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Benjamin Babalola</a:t>
            </a: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solidFill>
                  <a:schemeClr val="tx1"/>
                </a:solidFill>
              </a:rPr>
              <a:t>[4] [7]</a:t>
            </a:r>
          </a:p>
        </p:txBody>
      </p:sp>
      <p:pic>
        <p:nvPicPr>
          <p:cNvPr id="3074" name="Picture 2" descr="Early reflections on transitioning to online teaching">
            <a:extLst>
              <a:ext uri="{FF2B5EF4-FFF2-40B4-BE49-F238E27FC236}">
                <a16:creationId xmlns:a16="http://schemas.microsoft.com/office/drawing/2014/main" id="{FB2467B9-2540-44B7-8CDE-DC7B51FE2D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8577" y="1210538"/>
            <a:ext cx="4943435" cy="3494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35392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Issue – Some students can’t be trusted</a:t>
            </a:r>
          </a:p>
        </p:txBody>
      </p:sp>
      <p:sp>
        <p:nvSpPr>
          <p:cNvPr id="3" name="Content Placeholder 2"/>
          <p:cNvSpPr>
            <a:spLocks noGrp="1"/>
          </p:cNvSpPr>
          <p:nvPr>
            <p:ph sz="half" idx="1"/>
          </p:nvPr>
        </p:nvSpPr>
        <p:spPr>
          <a:xfrm>
            <a:off x="685800" y="1352551"/>
            <a:ext cx="2589070" cy="3352800"/>
          </a:xfrm>
        </p:spPr>
        <p:txBody>
          <a:bodyPr/>
          <a:lstStyle/>
          <a:p>
            <a:r>
              <a:rPr lang="en-US" dirty="0"/>
              <a:t>The sad truth is there are some students who would use computers to do a lot of things that aren’t classroom appropriate</a:t>
            </a:r>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12</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Benjamin Babalola</a:t>
            </a: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solidFill>
                  <a:schemeClr val="tx1"/>
                </a:solidFill>
              </a:rPr>
              <a:t>[8]</a:t>
            </a:r>
          </a:p>
        </p:txBody>
      </p:sp>
      <p:pic>
        <p:nvPicPr>
          <p:cNvPr id="4098" name="Picture 2" descr="These student hackers won big for spotting network vulnerabilities ...">
            <a:extLst>
              <a:ext uri="{FF2B5EF4-FFF2-40B4-BE49-F238E27FC236}">
                <a16:creationId xmlns:a16="http://schemas.microsoft.com/office/drawing/2014/main" id="{1656FF18-1496-40C6-ADD2-421EFC4E43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1639" y="1433650"/>
            <a:ext cx="5579941" cy="3135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53013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Circumvent the issue</a:t>
            </a:r>
          </a:p>
        </p:txBody>
      </p:sp>
      <p:sp>
        <p:nvSpPr>
          <p:cNvPr id="3" name="Content Placeholder 2"/>
          <p:cNvSpPr>
            <a:spLocks noGrp="1"/>
          </p:cNvSpPr>
          <p:nvPr>
            <p:ph sz="half" idx="1"/>
          </p:nvPr>
        </p:nvSpPr>
        <p:spPr>
          <a:xfrm>
            <a:off x="604319" y="1352551"/>
            <a:ext cx="2102667" cy="3352800"/>
          </a:xfrm>
        </p:spPr>
        <p:txBody>
          <a:bodyPr/>
          <a:lstStyle/>
          <a:p>
            <a:r>
              <a:rPr lang="en-US" dirty="0"/>
              <a:t>There have been software in place for teachers to monitor their student’s screens</a:t>
            </a:r>
          </a:p>
          <a:p>
            <a:r>
              <a:rPr lang="en-US" dirty="0"/>
              <a:t>Constant checkups can be very helpful</a:t>
            </a:r>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13</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Benjamin Babalola</a:t>
            </a: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solidFill>
                  <a:schemeClr val="tx1"/>
                </a:solidFill>
              </a:rPr>
              <a:t>[9]</a:t>
            </a:r>
          </a:p>
        </p:txBody>
      </p:sp>
      <p:pic>
        <p:nvPicPr>
          <p:cNvPr id="5122" name="Picture 2" descr="Classroom Management Software | Classroom Monitoring | Track Students">
            <a:extLst>
              <a:ext uri="{FF2B5EF4-FFF2-40B4-BE49-F238E27FC236}">
                <a16:creationId xmlns:a16="http://schemas.microsoft.com/office/drawing/2014/main" id="{BCFBB090-11EA-4A85-BEC9-C7C6407428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1300" y="1234454"/>
            <a:ext cx="6189784" cy="3352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62996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lIns="91440">
            <a:normAutofit fontScale="77500" lnSpcReduction="20000"/>
          </a:bodyPr>
          <a:lstStyle/>
          <a:p>
            <a:pPr marL="0" indent="0">
              <a:buNone/>
            </a:pPr>
            <a:r>
              <a:rPr lang="en-US" dirty="0"/>
              <a:t>[1] “History, the History of Computers, and the History of Computers in Education.” </a:t>
            </a:r>
            <a:r>
              <a:rPr lang="en-US" i="1" dirty="0"/>
              <a:t>History of Computers in Education</a:t>
            </a:r>
            <a:r>
              <a:rPr lang="en-US" dirty="0"/>
              <a:t>, California State University, Long Beach, 2008, web.csulb.edu/~</a:t>
            </a:r>
            <a:r>
              <a:rPr lang="en-US" dirty="0" err="1"/>
              <a:t>murdock</a:t>
            </a:r>
            <a:r>
              <a:rPr lang="en-US" dirty="0"/>
              <a:t>/histofcs.html.</a:t>
            </a:r>
          </a:p>
          <a:p>
            <a:pPr marL="0" indent="0">
              <a:buNone/>
            </a:pPr>
            <a:r>
              <a:rPr lang="en-US" dirty="0"/>
              <a:t>[2] “History of Computers in Education.” History of Computers in Education, Old Dominion University, 2017, www.cs.odu.edu/~tkennedy/cs300/development/Public/M06-HistoryOfComputersinEducation/index.html.</a:t>
            </a:r>
          </a:p>
          <a:p>
            <a:pPr marL="0" indent="0">
              <a:buNone/>
            </a:pPr>
            <a:r>
              <a:rPr lang="en-US" dirty="0"/>
              <a:t>[3] </a:t>
            </a:r>
            <a:r>
              <a:rPr lang="en-US" dirty="0" err="1"/>
              <a:t>Himmelsbach</a:t>
            </a:r>
            <a:r>
              <a:rPr lang="en-US" dirty="0"/>
              <a:t>, </a:t>
            </a:r>
            <a:r>
              <a:rPr lang="en-US" dirty="0" err="1"/>
              <a:t>Vawn</a:t>
            </a:r>
            <a:r>
              <a:rPr lang="en-US" dirty="0"/>
              <a:t>. “Six Major Pros &amp;amp; Cons of Technology in the Classroom.” Top Hat, </a:t>
            </a:r>
            <a:r>
              <a:rPr lang="en-US" dirty="0" err="1"/>
              <a:t>Tophatmonicle</a:t>
            </a:r>
            <a:r>
              <a:rPr lang="en-US" dirty="0"/>
              <a:t> Corp, 2 Jan. 2020, tophat.com/blog/6-pros-cons-technology-classroom/.</a:t>
            </a:r>
          </a:p>
          <a:p>
            <a:pPr marL="0" indent="0">
              <a:buNone/>
            </a:pPr>
            <a:r>
              <a:rPr lang="en-US" dirty="0"/>
              <a:t>[4] Beard, Alex. “Can Computers Ever Replace the Classroom?” </a:t>
            </a:r>
            <a:r>
              <a:rPr lang="en-US" i="1" dirty="0"/>
              <a:t>The Guardian</a:t>
            </a:r>
            <a:r>
              <a:rPr lang="en-US" dirty="0"/>
              <a:t>, Guardian News and Media, 19 Mar. 2020, www.theguardian.com/technology/2020/mar/19/can-computers-ever-replace-the-classroom.</a:t>
            </a:r>
          </a:p>
          <a:p>
            <a:pPr marL="0" indent="0">
              <a:buNone/>
            </a:pPr>
            <a:r>
              <a:rPr lang="en-US" dirty="0"/>
              <a:t>[5] Darth-Azrael. “Darth-Azrael.” </a:t>
            </a:r>
            <a:r>
              <a:rPr lang="en-US" i="1" dirty="0" err="1"/>
              <a:t>Megalextoria</a:t>
            </a:r>
            <a:r>
              <a:rPr lang="en-US" dirty="0"/>
              <a:t>, Tumblr, 17 Feb. 2014, darth-azrael.tumblr.com/post/76902984732/they-were-still-using-trs-80s-to-teach-basic.</a:t>
            </a:r>
          </a:p>
          <a:p>
            <a:pPr marL="0" indent="0">
              <a:buNone/>
            </a:pPr>
            <a:endParaRPr lang="en-US" dirty="0"/>
          </a:p>
        </p:txBody>
      </p:sp>
      <p:sp>
        <p:nvSpPr>
          <p:cNvPr id="4" name="Footer Placeholder 3"/>
          <p:cNvSpPr>
            <a:spLocks noGrp="1"/>
          </p:cNvSpPr>
          <p:nvPr>
            <p:ph type="ftr" sz="quarter" idx="11"/>
          </p:nvPr>
        </p:nvSpPr>
        <p:spPr/>
        <p:txBody>
          <a:bodyPr/>
          <a:lstStyle/>
          <a:p>
            <a:r>
              <a:rPr lang="sk-SK"/>
              <a:t>© 2020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14</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Benjamin Babalola</a:t>
            </a:r>
          </a:p>
        </p:txBody>
      </p:sp>
    </p:spTree>
    <p:extLst>
      <p:ext uri="{BB962C8B-B14F-4D97-AF65-F5344CB8AC3E}">
        <p14:creationId xmlns:p14="http://schemas.microsoft.com/office/powerpoint/2010/main" val="33453536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685800" y="1352550"/>
            <a:ext cx="7772400" cy="3644645"/>
          </a:xfrm>
        </p:spPr>
        <p:txBody>
          <a:bodyPr lIns="91440">
            <a:normAutofit fontScale="70000" lnSpcReduction="20000"/>
          </a:bodyPr>
          <a:lstStyle/>
          <a:p>
            <a:pPr marL="0" indent="0">
              <a:buNone/>
            </a:pPr>
            <a:r>
              <a:rPr lang="en-US" dirty="0"/>
              <a:t>[6] Dino, Ali. “9 Benefits of Computer Programming as a Career.” </a:t>
            </a:r>
            <a:r>
              <a:rPr lang="en-US" i="1" dirty="0"/>
              <a:t>5 Best Things</a:t>
            </a:r>
            <a:r>
              <a:rPr lang="en-US" dirty="0"/>
              <a:t>, 5BestThings.Com, 8 Dec. 2019, 5bestthings.com/9-benefits-of-computer-programming-as-a-career/.</a:t>
            </a:r>
          </a:p>
          <a:p>
            <a:pPr marL="0" indent="0">
              <a:buNone/>
            </a:pPr>
            <a:r>
              <a:rPr lang="en-US" dirty="0"/>
              <a:t>[7] Klein, Berkman. “Early Reflections on Transitioning to Online Teaching.” </a:t>
            </a:r>
            <a:r>
              <a:rPr lang="en-US" i="1" dirty="0"/>
              <a:t>Medium</a:t>
            </a:r>
            <a:r>
              <a:rPr lang="en-US" dirty="0"/>
              <a:t>, Medium, 10 Apr. 2020, medium.com/</a:t>
            </a:r>
            <a:r>
              <a:rPr lang="en-US" dirty="0" err="1"/>
              <a:t>berkman</a:t>
            </a:r>
            <a:r>
              <a:rPr lang="en-US" dirty="0"/>
              <a:t>-</a:t>
            </a:r>
            <a:r>
              <a:rPr lang="en-US" dirty="0" err="1"/>
              <a:t>klein</a:t>
            </a:r>
            <a:r>
              <a:rPr lang="en-US" dirty="0"/>
              <a:t>-center/early-reflections-on-transitioning-to-online-teaching-768189470dbb.</a:t>
            </a:r>
          </a:p>
          <a:p>
            <a:pPr marL="0" indent="0">
              <a:buNone/>
            </a:pPr>
            <a:r>
              <a:rPr lang="en-US" dirty="0"/>
              <a:t>[8] </a:t>
            </a:r>
            <a:r>
              <a:rPr lang="en-US" dirty="0" err="1"/>
              <a:t>Scione</a:t>
            </a:r>
            <a:r>
              <a:rPr lang="en-US" dirty="0"/>
              <a:t>, Laura A. “These Student Hackers Won Big for Spotting Network Vulnerabilities-Could Yours Do the Same?” </a:t>
            </a:r>
            <a:r>
              <a:rPr lang="en-US" dirty="0" err="1"/>
              <a:t>ECampus</a:t>
            </a:r>
            <a:r>
              <a:rPr lang="en-US" dirty="0"/>
              <a:t> News, </a:t>
            </a:r>
            <a:r>
              <a:rPr lang="en-US" dirty="0" err="1"/>
              <a:t>ESchoolMedia</a:t>
            </a:r>
            <a:r>
              <a:rPr lang="en-US" dirty="0"/>
              <a:t> and </a:t>
            </a:r>
            <a:r>
              <a:rPr lang="en-US" dirty="0" err="1"/>
              <a:t>ECampus</a:t>
            </a:r>
            <a:r>
              <a:rPr lang="en-US" dirty="0"/>
              <a:t> News, 24 Sept. 2019, www.ecampusnews.com/2019/10/01/student-hackers-competition/.</a:t>
            </a:r>
          </a:p>
          <a:p>
            <a:pPr marL="0" indent="0">
              <a:buNone/>
            </a:pPr>
            <a:r>
              <a:rPr lang="en-US" dirty="0"/>
              <a:t>[9] </a:t>
            </a:r>
            <a:r>
              <a:rPr lang="en-US" i="1" dirty="0"/>
              <a:t>Classroom Spy.</a:t>
            </a:r>
            <a:r>
              <a:rPr lang="en-US" dirty="0"/>
              <a:t> Clasroomspy.com, 2020. Print.</a:t>
            </a:r>
          </a:p>
          <a:p>
            <a:pPr marL="0" indent="0">
              <a:buNone/>
            </a:pPr>
            <a:r>
              <a:rPr lang="en-US" dirty="0"/>
              <a:t>[10] Boring, Anne. “Should Professors Ban Students' Use of Computers in Class ?” </a:t>
            </a:r>
            <a:r>
              <a:rPr lang="en-US" i="1" dirty="0"/>
              <a:t>Learning Lab</a:t>
            </a:r>
            <a:r>
              <a:rPr lang="en-US" dirty="0"/>
              <a:t>, </a:t>
            </a:r>
            <a:r>
              <a:rPr lang="en-US" dirty="0" err="1"/>
              <a:t>SciencesPo</a:t>
            </a:r>
            <a:r>
              <a:rPr lang="en-US" dirty="0"/>
              <a:t> Learning Lab, 2016, www.sciencespo.fr/learning-lab/en/should-professors-ban-students-use-of-computers-in-class/.</a:t>
            </a:r>
          </a:p>
          <a:p>
            <a:pPr marL="0" indent="0">
              <a:buNone/>
            </a:pPr>
            <a:r>
              <a:rPr lang="en-US" dirty="0"/>
              <a:t>[11] Soper, Taylor. “Analysis: The Exploding Demand for Computer Science Education, and Why America Needs to Keep Up.” </a:t>
            </a:r>
            <a:r>
              <a:rPr lang="en-US" i="1" dirty="0" err="1"/>
              <a:t>GeekWire</a:t>
            </a:r>
            <a:r>
              <a:rPr lang="en-US" dirty="0"/>
              <a:t>, </a:t>
            </a:r>
            <a:r>
              <a:rPr lang="en-US" dirty="0" err="1"/>
              <a:t>GeekWire</a:t>
            </a:r>
            <a:r>
              <a:rPr lang="en-US" dirty="0"/>
              <a:t>, LLC, 21 Feb. 2015, www.geekwire.com/2014/analysis-examining-computer-science-education-explosion/.</a:t>
            </a:r>
          </a:p>
        </p:txBody>
      </p:sp>
      <p:sp>
        <p:nvSpPr>
          <p:cNvPr id="4" name="Footer Placeholder 3"/>
          <p:cNvSpPr>
            <a:spLocks noGrp="1"/>
          </p:cNvSpPr>
          <p:nvPr>
            <p:ph type="ftr" sz="quarter" idx="11"/>
          </p:nvPr>
        </p:nvSpPr>
        <p:spPr/>
        <p:txBody>
          <a:bodyPr/>
          <a:lstStyle/>
          <a:p>
            <a:r>
              <a:rPr lang="sk-SK"/>
              <a:t>© 2020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15</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Benjamin Babalola</a:t>
            </a:r>
          </a:p>
        </p:txBody>
      </p:sp>
    </p:spTree>
    <p:extLst>
      <p:ext uri="{BB962C8B-B14F-4D97-AF65-F5344CB8AC3E}">
        <p14:creationId xmlns:p14="http://schemas.microsoft.com/office/powerpoint/2010/main" val="11247264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4D9C-AE86-E14D-BE53-A2EF34300D01}"/>
              </a:ext>
            </a:extLst>
          </p:cNvPr>
          <p:cNvSpPr>
            <a:spLocks noGrp="1"/>
          </p:cNvSpPr>
          <p:nvPr>
            <p:ph type="title"/>
          </p:nvPr>
        </p:nvSpPr>
        <p:spPr/>
        <p:txBody>
          <a:bodyPr/>
          <a:lstStyle/>
          <a:p>
            <a:r>
              <a:rPr lang="en-US" dirty="0"/>
              <a:t>Computing Racial Bias</a:t>
            </a:r>
          </a:p>
        </p:txBody>
      </p:sp>
      <p:sp>
        <p:nvSpPr>
          <p:cNvPr id="3" name="Text Placeholder 2">
            <a:extLst>
              <a:ext uri="{FF2B5EF4-FFF2-40B4-BE49-F238E27FC236}">
                <a16:creationId xmlns:a16="http://schemas.microsoft.com/office/drawing/2014/main" id="{FF1992AE-DEBA-C041-8327-4AC1FB130AE9}"/>
              </a:ext>
            </a:extLst>
          </p:cNvPr>
          <p:cNvSpPr>
            <a:spLocks noGrp="1"/>
          </p:cNvSpPr>
          <p:nvPr>
            <p:ph type="body" idx="1"/>
          </p:nvPr>
        </p:nvSpPr>
        <p:spPr/>
        <p:txBody>
          <a:bodyPr/>
          <a:lstStyle/>
          <a:p>
            <a:r>
              <a:rPr lang="en-US" dirty="0"/>
              <a:t>Benny Klaiman</a:t>
            </a:r>
          </a:p>
        </p:txBody>
      </p:sp>
      <p:sp>
        <p:nvSpPr>
          <p:cNvPr id="4" name="Footer Placeholder 3">
            <a:extLst>
              <a:ext uri="{FF2B5EF4-FFF2-40B4-BE49-F238E27FC236}">
                <a16:creationId xmlns:a16="http://schemas.microsoft.com/office/drawing/2014/main" id="{373A31F2-FBFC-2C43-802D-1D451EE68E8A}"/>
              </a:ext>
            </a:extLst>
          </p:cNvPr>
          <p:cNvSpPr>
            <a:spLocks noGrp="1"/>
          </p:cNvSpPr>
          <p:nvPr>
            <p:ph type="ftr" sz="quarter" idx="11"/>
          </p:nvPr>
        </p:nvSpPr>
        <p:spPr/>
        <p:txBody>
          <a:bodyPr/>
          <a:lstStyle/>
          <a:p>
            <a:r>
              <a:rPr lang="sk-SK"/>
              <a:t>© 2020 Keith A. Pray</a:t>
            </a:r>
            <a:endParaRPr lang="en-US"/>
          </a:p>
        </p:txBody>
      </p:sp>
      <p:sp>
        <p:nvSpPr>
          <p:cNvPr id="5" name="Slide Number Placeholder 4">
            <a:extLst>
              <a:ext uri="{FF2B5EF4-FFF2-40B4-BE49-F238E27FC236}">
                <a16:creationId xmlns:a16="http://schemas.microsoft.com/office/drawing/2014/main" id="{5CB4B1B5-09B5-5844-A1D0-76C23D2CA987}"/>
              </a:ext>
            </a:extLst>
          </p:cNvPr>
          <p:cNvSpPr>
            <a:spLocks noGrp="1"/>
          </p:cNvSpPr>
          <p:nvPr>
            <p:ph type="sldNum" sz="quarter" idx="12"/>
          </p:nvPr>
        </p:nvSpPr>
        <p:spPr/>
        <p:txBody>
          <a:bodyPr/>
          <a:lstStyle/>
          <a:p>
            <a:fld id="{A2A17EAB-8B51-5C40-8776-6683E51FA7A0}" type="slidenum">
              <a:rPr lang="en-US" smtClean="0"/>
              <a:t>16</a:t>
            </a:fld>
            <a:endParaRPr lang="en-US"/>
          </a:p>
        </p:txBody>
      </p:sp>
    </p:spTree>
    <p:extLst>
      <p:ext uri="{BB962C8B-B14F-4D97-AF65-F5344CB8AC3E}">
        <p14:creationId xmlns:p14="http://schemas.microsoft.com/office/powerpoint/2010/main" val="33161774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Computers and Bias</a:t>
            </a:r>
          </a:p>
        </p:txBody>
      </p:sp>
      <p:sp>
        <p:nvSpPr>
          <p:cNvPr id="3" name="Content Placeholder 2"/>
          <p:cNvSpPr>
            <a:spLocks noGrp="1"/>
          </p:cNvSpPr>
          <p:nvPr>
            <p:ph sz="half" idx="1"/>
          </p:nvPr>
        </p:nvSpPr>
        <p:spPr/>
        <p:txBody>
          <a:bodyPr/>
          <a:lstStyle/>
          <a:p>
            <a:r>
              <a:rPr lang="en-US" dirty="0"/>
              <a:t>Past data is valuable in algorithm-related decisions</a:t>
            </a:r>
          </a:p>
          <a:p>
            <a:r>
              <a:rPr lang="en-US" dirty="0"/>
              <a:t>In a perfect world, algorithmic bias would not exist</a:t>
            </a:r>
          </a:p>
          <a:p>
            <a:r>
              <a:rPr lang="en-US" dirty="0"/>
              <a:t>However, this is not a perfect world</a:t>
            </a:r>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17</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Benny Klaiman</a:t>
            </a: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[2]</a:t>
            </a:r>
            <a:endParaRPr lang="en-US" sz="1200" dirty="0">
              <a:solidFill>
                <a:schemeClr val="tx1"/>
              </a:solidFill>
            </a:endParaRPr>
          </a:p>
        </p:txBody>
      </p:sp>
      <p:pic>
        <p:nvPicPr>
          <p:cNvPr id="1026" name="Picture 2">
            <a:extLst>
              <a:ext uri="{FF2B5EF4-FFF2-40B4-BE49-F238E27FC236}">
                <a16:creationId xmlns:a16="http://schemas.microsoft.com/office/drawing/2014/main" id="{23F7BE49-4357-4E2C-8B19-B962B636C4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8780" y="1419095"/>
            <a:ext cx="3699420" cy="2799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07827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Algorithmic Bias</a:t>
            </a:r>
          </a:p>
        </p:txBody>
      </p:sp>
      <p:sp>
        <p:nvSpPr>
          <p:cNvPr id="3" name="Content Placeholder 2"/>
          <p:cNvSpPr>
            <a:spLocks noGrp="1"/>
          </p:cNvSpPr>
          <p:nvPr>
            <p:ph sz="half" idx="1"/>
          </p:nvPr>
        </p:nvSpPr>
        <p:spPr>
          <a:xfrm>
            <a:off x="685799" y="1352551"/>
            <a:ext cx="3886201" cy="3352800"/>
          </a:xfrm>
        </p:spPr>
        <p:txBody>
          <a:bodyPr>
            <a:normAutofit/>
          </a:bodyPr>
          <a:lstStyle/>
          <a:p>
            <a:r>
              <a:rPr lang="en-US" dirty="0"/>
              <a:t>Interaction Bias</a:t>
            </a:r>
          </a:p>
          <a:p>
            <a:pPr lvl="1"/>
            <a:r>
              <a:rPr lang="en-US" dirty="0"/>
              <a:t>bias evident in interactions with others</a:t>
            </a:r>
          </a:p>
          <a:p>
            <a:pPr lvl="1"/>
            <a:r>
              <a:rPr lang="en-US" dirty="0"/>
              <a:t>lack of representation is a common cause</a:t>
            </a:r>
          </a:p>
          <a:p>
            <a:r>
              <a:rPr lang="en-US" dirty="0"/>
              <a:t>Latent Bias</a:t>
            </a:r>
          </a:p>
          <a:p>
            <a:pPr lvl="1"/>
            <a:r>
              <a:rPr lang="en-US" dirty="0"/>
              <a:t>use of outdated data</a:t>
            </a:r>
          </a:p>
          <a:p>
            <a:r>
              <a:rPr lang="en-US" dirty="0"/>
              <a:t>Selection Bias</a:t>
            </a:r>
          </a:p>
          <a:p>
            <a:pPr lvl="1"/>
            <a:r>
              <a:rPr lang="en-US" dirty="0"/>
              <a:t>more information on one subgroup and not others</a:t>
            </a:r>
          </a:p>
        </p:txBody>
      </p:sp>
      <p:pic>
        <p:nvPicPr>
          <p:cNvPr id="13" name="Content Placeholder 12">
            <a:extLst>
              <a:ext uri="{FF2B5EF4-FFF2-40B4-BE49-F238E27FC236}">
                <a16:creationId xmlns:a16="http://schemas.microsoft.com/office/drawing/2014/main" id="{D5D93922-A440-4448-811D-9FC6CD1C3E44}"/>
              </a:ext>
            </a:extLst>
          </p:cNvPr>
          <p:cNvPicPr>
            <a:picLocks noGrp="1" noChangeAspect="1"/>
          </p:cNvPicPr>
          <p:nvPr>
            <p:ph sz="half" idx="2"/>
          </p:nvPr>
        </p:nvPicPr>
        <p:blipFill>
          <a:blip r:embed="rId3"/>
          <a:stretch>
            <a:fillRect/>
          </a:stretch>
        </p:blipFill>
        <p:spPr>
          <a:xfrm>
            <a:off x="4670452" y="1512506"/>
            <a:ext cx="3787748" cy="910449"/>
          </a:xfrm>
          <a:prstGeom prst="rect">
            <a:avLst/>
          </a:prstGeom>
        </p:spPr>
      </p:pic>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18</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Benny Klaiman</a:t>
            </a: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solidFill>
                  <a:schemeClr val="tx1"/>
                </a:solidFill>
              </a:rPr>
              <a:t>[4]</a:t>
            </a:r>
          </a:p>
        </p:txBody>
      </p:sp>
      <p:pic>
        <p:nvPicPr>
          <p:cNvPr id="14" name="Picture 13">
            <a:extLst>
              <a:ext uri="{FF2B5EF4-FFF2-40B4-BE49-F238E27FC236}">
                <a16:creationId xmlns:a16="http://schemas.microsoft.com/office/drawing/2014/main" id="{FAF1921D-DFC6-49D8-BAC7-A6C836B1EEFB}"/>
              </a:ext>
            </a:extLst>
          </p:cNvPr>
          <p:cNvPicPr>
            <a:picLocks noChangeAspect="1"/>
          </p:cNvPicPr>
          <p:nvPr/>
        </p:nvPicPr>
        <p:blipFill>
          <a:blip r:embed="rId4"/>
          <a:stretch>
            <a:fillRect/>
          </a:stretch>
        </p:blipFill>
        <p:spPr>
          <a:xfrm>
            <a:off x="4657926" y="2743402"/>
            <a:ext cx="3787748" cy="887753"/>
          </a:xfrm>
          <a:prstGeom prst="rect">
            <a:avLst/>
          </a:prstGeom>
        </p:spPr>
      </p:pic>
      <p:sp>
        <p:nvSpPr>
          <p:cNvPr id="15" name="TextBox 14">
            <a:extLst>
              <a:ext uri="{FF2B5EF4-FFF2-40B4-BE49-F238E27FC236}">
                <a16:creationId xmlns:a16="http://schemas.microsoft.com/office/drawing/2014/main" id="{5F8FCE91-F912-452D-8145-716369241B4D}"/>
              </a:ext>
            </a:extLst>
          </p:cNvPr>
          <p:cNvSpPr txBox="1"/>
          <p:nvPr/>
        </p:nvSpPr>
        <p:spPr>
          <a:xfrm>
            <a:off x="4657926" y="3790604"/>
            <a:ext cx="3886201" cy="752514"/>
          </a:xfrm>
          <a:prstGeom prst="rect">
            <a:avLst/>
          </a:prstGeom>
          <a:noFill/>
        </p:spPr>
        <p:txBody>
          <a:bodyPr wrap="square" rtlCol="0">
            <a:spAutoFit/>
          </a:bodyPr>
          <a:lstStyle/>
          <a:p>
            <a:r>
              <a:rPr lang="en-US" sz="1100" dirty="0"/>
              <a:t>Pictured: Google Images results, February 2020</a:t>
            </a:r>
          </a:p>
          <a:p>
            <a:r>
              <a:rPr lang="en-US" sz="1100" dirty="0"/>
              <a:t> - Sample RDJ tags: “iron man”, “sherlock </a:t>
            </a:r>
            <a:r>
              <a:rPr lang="en-US" sz="1100" dirty="0" err="1"/>
              <a:t>holmes</a:t>
            </a:r>
            <a:r>
              <a:rPr lang="en-US" sz="1100" dirty="0"/>
              <a:t>”, “avengers”</a:t>
            </a:r>
          </a:p>
          <a:p>
            <a:r>
              <a:rPr lang="en-US" sz="1100" dirty="0"/>
              <a:t> - Sample SJ tags: “body”, “vanity fair”, “cute”</a:t>
            </a:r>
          </a:p>
          <a:p>
            <a:pPr>
              <a:lnSpc>
                <a:spcPct val="90000"/>
              </a:lnSpc>
            </a:pPr>
            <a:endParaRPr lang="en-US" sz="1100" dirty="0"/>
          </a:p>
        </p:txBody>
      </p:sp>
    </p:spTree>
    <p:extLst>
      <p:ext uri="{BB962C8B-B14F-4D97-AF65-F5344CB8AC3E}">
        <p14:creationId xmlns:p14="http://schemas.microsoft.com/office/powerpoint/2010/main" val="33160905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ImageNet Roulette</a:t>
            </a:r>
          </a:p>
        </p:txBody>
      </p:sp>
      <p:sp>
        <p:nvSpPr>
          <p:cNvPr id="3" name="Content Placeholder 2"/>
          <p:cNvSpPr>
            <a:spLocks noGrp="1"/>
          </p:cNvSpPr>
          <p:nvPr>
            <p:ph sz="half" idx="1"/>
          </p:nvPr>
        </p:nvSpPr>
        <p:spPr/>
        <p:txBody>
          <a:bodyPr/>
          <a:lstStyle/>
          <a:p>
            <a:r>
              <a:rPr lang="en-US" dirty="0"/>
              <a:t>Website that attempted to classify a user-uploaded photo</a:t>
            </a:r>
          </a:p>
          <a:p>
            <a:r>
              <a:rPr lang="en-US" dirty="0"/>
              <a:t>Had tendency to assign racist/sexist/etc. tags to photos</a:t>
            </a:r>
          </a:p>
          <a:p>
            <a:r>
              <a:rPr lang="en-US" dirty="0"/>
              <a:t>Project intended to expose inappropriate image classification</a:t>
            </a:r>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19</a:t>
            </a:fld>
            <a:endParaRPr lang="en-US" dirty="0"/>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Benny Klaiman</a:t>
            </a: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solidFill>
                  <a:schemeClr val="tx1"/>
                </a:solidFill>
              </a:rPr>
              <a:t>[5]</a:t>
            </a:r>
          </a:p>
        </p:txBody>
      </p:sp>
      <p:pic>
        <p:nvPicPr>
          <p:cNvPr id="10" name="Picture 9">
            <a:extLst>
              <a:ext uri="{FF2B5EF4-FFF2-40B4-BE49-F238E27FC236}">
                <a16:creationId xmlns:a16="http://schemas.microsoft.com/office/drawing/2014/main" id="{E87CA45E-2853-4EB1-8F3E-63B0726FAEF2}"/>
              </a:ext>
            </a:extLst>
          </p:cNvPr>
          <p:cNvPicPr>
            <a:picLocks noChangeAspect="1"/>
          </p:cNvPicPr>
          <p:nvPr/>
        </p:nvPicPr>
        <p:blipFill>
          <a:blip r:embed="rId3"/>
          <a:stretch>
            <a:fillRect/>
          </a:stretch>
        </p:blipFill>
        <p:spPr>
          <a:xfrm>
            <a:off x="4624192" y="1352551"/>
            <a:ext cx="4050338" cy="3042156"/>
          </a:xfrm>
          <a:prstGeom prst="rect">
            <a:avLst/>
          </a:prstGeom>
        </p:spPr>
      </p:pic>
    </p:spTree>
    <p:extLst>
      <p:ext uri="{BB962C8B-B14F-4D97-AF65-F5344CB8AC3E}">
        <p14:creationId xmlns:p14="http://schemas.microsoft.com/office/powerpoint/2010/main" val="16940077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Automation Papers</a:t>
            </a:r>
          </a:p>
        </p:txBody>
      </p:sp>
      <p:sp>
        <p:nvSpPr>
          <p:cNvPr id="3" name="Content Placeholder 2"/>
          <p:cNvSpPr>
            <a:spLocks noGrp="1"/>
          </p:cNvSpPr>
          <p:nvPr>
            <p:ph sz="half" idx="1"/>
          </p:nvPr>
        </p:nvSpPr>
        <p:spPr>
          <a:xfrm>
            <a:off x="0" y="1051013"/>
            <a:ext cx="2321960" cy="3852809"/>
          </a:xfrm>
        </p:spPr>
        <p:txBody>
          <a:bodyPr>
            <a:noAutofit/>
          </a:bodyPr>
          <a:lstStyle/>
          <a:p>
            <a:pPr marL="0" indent="0">
              <a:spcBef>
                <a:spcPts val="600"/>
              </a:spcBef>
              <a:buNone/>
            </a:pPr>
            <a:r>
              <a:rPr lang="en-US" sz="1300" u="sng" dirty="0"/>
              <a:t>A Term 2018</a:t>
            </a:r>
          </a:p>
          <a:p>
            <a:pPr marL="0" indent="0">
              <a:spcBef>
                <a:spcPts val="600"/>
              </a:spcBef>
              <a:buNone/>
            </a:pPr>
            <a:r>
              <a:rPr lang="en-US" sz="1300" dirty="0"/>
              <a:t>3 - Construction</a:t>
            </a:r>
          </a:p>
          <a:p>
            <a:pPr marL="0" indent="0">
              <a:spcBef>
                <a:spcPts val="600"/>
              </a:spcBef>
              <a:buNone/>
            </a:pPr>
            <a:r>
              <a:rPr lang="en-US" sz="1300" dirty="0"/>
              <a:t>3 - Medical</a:t>
            </a:r>
          </a:p>
          <a:p>
            <a:pPr marL="0" indent="0">
              <a:spcBef>
                <a:spcPts val="600"/>
              </a:spcBef>
              <a:buNone/>
            </a:pPr>
            <a:r>
              <a:rPr lang="en-US" sz="1300" dirty="0"/>
              <a:t>2 - Everything</a:t>
            </a:r>
          </a:p>
          <a:p>
            <a:pPr marL="0" indent="0">
              <a:spcBef>
                <a:spcPts val="600"/>
              </a:spcBef>
              <a:buNone/>
            </a:pPr>
            <a:r>
              <a:rPr lang="en-US" sz="1300" dirty="0"/>
              <a:t>2 - Food Prep</a:t>
            </a:r>
          </a:p>
          <a:p>
            <a:pPr marL="0" indent="0">
              <a:spcBef>
                <a:spcPts val="600"/>
              </a:spcBef>
              <a:buNone/>
            </a:pPr>
            <a:r>
              <a:rPr lang="en-US" sz="1300" dirty="0"/>
              <a:t>2 - Retail</a:t>
            </a:r>
          </a:p>
          <a:p>
            <a:pPr marL="0" indent="0">
              <a:spcBef>
                <a:spcPts val="600"/>
              </a:spcBef>
              <a:buNone/>
            </a:pPr>
            <a:r>
              <a:rPr lang="en-US" sz="1300" dirty="0"/>
              <a:t>2 - Transportation</a:t>
            </a:r>
          </a:p>
          <a:p>
            <a:pPr marL="0" indent="0">
              <a:spcBef>
                <a:spcPts val="600"/>
              </a:spcBef>
              <a:buNone/>
            </a:pPr>
            <a:r>
              <a:rPr lang="en-US" sz="1300" dirty="0"/>
              <a:t>1 - Agriculture</a:t>
            </a:r>
          </a:p>
          <a:p>
            <a:pPr marL="0" indent="0">
              <a:spcBef>
                <a:spcPts val="600"/>
              </a:spcBef>
              <a:buNone/>
            </a:pPr>
            <a:r>
              <a:rPr lang="en-US" sz="1300" dirty="0"/>
              <a:t>1 - </a:t>
            </a:r>
            <a:r>
              <a:rPr lang="en-US" sz="1300" dirty="0" err="1"/>
              <a:t>Crowdturfing</a:t>
            </a:r>
            <a:r>
              <a:rPr lang="en-US" sz="1300" dirty="0"/>
              <a:t> Detection</a:t>
            </a:r>
          </a:p>
          <a:p>
            <a:pPr marL="0" indent="0">
              <a:spcBef>
                <a:spcPts val="600"/>
              </a:spcBef>
              <a:buNone/>
            </a:pPr>
            <a:r>
              <a:rPr lang="en-US" sz="1300" dirty="0"/>
              <a:t>1 - Cyber Security</a:t>
            </a:r>
          </a:p>
          <a:p>
            <a:pPr marL="0" indent="0">
              <a:spcBef>
                <a:spcPts val="600"/>
              </a:spcBef>
              <a:buNone/>
            </a:pPr>
            <a:r>
              <a:rPr lang="en-US" sz="1300" dirty="0"/>
              <a:t>1 - Firefighting</a:t>
            </a:r>
          </a:p>
          <a:p>
            <a:pPr marL="0" indent="0">
              <a:spcBef>
                <a:spcPts val="600"/>
              </a:spcBef>
              <a:buNone/>
            </a:pPr>
            <a:r>
              <a:rPr lang="en-US" sz="1300" dirty="0"/>
              <a:t>1 - Human Presence</a:t>
            </a:r>
          </a:p>
          <a:p>
            <a:pPr marL="0" indent="0">
              <a:spcBef>
                <a:spcPts val="600"/>
              </a:spcBef>
              <a:buNone/>
            </a:pPr>
            <a:r>
              <a:rPr lang="en-US" sz="1300" dirty="0"/>
              <a:t>1 - Problem Solving</a:t>
            </a:r>
          </a:p>
          <a:p>
            <a:pPr marL="0" indent="0">
              <a:spcBef>
                <a:spcPts val="600"/>
              </a:spcBef>
              <a:buNone/>
            </a:pPr>
            <a:r>
              <a:rPr lang="en-US" sz="1300" dirty="0"/>
              <a:t>1 - Small Scale Manufacturing</a:t>
            </a:r>
          </a:p>
        </p:txBody>
      </p:sp>
      <p:sp>
        <p:nvSpPr>
          <p:cNvPr id="4" name="Footer Placeholder 3"/>
          <p:cNvSpPr>
            <a:spLocks noGrp="1"/>
          </p:cNvSpPr>
          <p:nvPr>
            <p:ph type="ftr" sz="quarter" idx="11"/>
          </p:nvPr>
        </p:nvSpPr>
        <p:spPr/>
        <p:txBody>
          <a:bodyPr/>
          <a:lstStyle/>
          <a:p>
            <a:r>
              <a:rPr lang="sk-SK"/>
              <a:t>© 2020 Keith A. Pray</a:t>
            </a:r>
            <a:endParaRPr lang="en-US"/>
          </a:p>
        </p:txBody>
      </p:sp>
      <p:sp>
        <p:nvSpPr>
          <p:cNvPr id="9" name="Content Placeholder 2">
            <a:extLst>
              <a:ext uri="{FF2B5EF4-FFF2-40B4-BE49-F238E27FC236}">
                <a16:creationId xmlns:a16="http://schemas.microsoft.com/office/drawing/2014/main" id="{FFF9EC4F-1EA2-0344-8041-162C409C454E}"/>
              </a:ext>
            </a:extLst>
          </p:cNvPr>
          <p:cNvSpPr txBox="1">
            <a:spLocks/>
          </p:cNvSpPr>
          <p:nvPr/>
        </p:nvSpPr>
        <p:spPr>
          <a:xfrm>
            <a:off x="2170521" y="1047802"/>
            <a:ext cx="2321960" cy="3852809"/>
          </a:xfrm>
          <a:prstGeom prst="rect">
            <a:avLst/>
          </a:prstGeom>
        </p:spPr>
        <p:txBody>
          <a:bodyPr vert="horz" lIns="91436" tIns="45718" rIns="91436" bIns="45718" rtlCol="0">
            <a:normAutofit/>
          </a:bodyPr>
          <a:lst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18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5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4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6pPr>
            <a:lvl7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7pPr>
            <a:lvl8pPr marL="2002453"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8pPr>
            <a:lvl9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9pPr>
          </a:lstStyle>
          <a:p>
            <a:pPr marL="0" indent="0">
              <a:spcBef>
                <a:spcPts val="600"/>
              </a:spcBef>
              <a:buNone/>
            </a:pPr>
            <a:r>
              <a:rPr lang="en-US" sz="1300" u="sng" dirty="0"/>
              <a:t>D Term 2019</a:t>
            </a:r>
          </a:p>
          <a:p>
            <a:pPr marL="0" indent="0">
              <a:spcBef>
                <a:spcPts val="600"/>
              </a:spcBef>
              <a:buNone/>
            </a:pPr>
            <a:r>
              <a:rPr lang="en-US" sz="1300" dirty="0"/>
              <a:t>5 - Food Prep</a:t>
            </a:r>
          </a:p>
          <a:p>
            <a:pPr marL="0" indent="0">
              <a:spcBef>
                <a:spcPts val="600"/>
              </a:spcBef>
              <a:buFont typeface="Arial" pitchFamily="34" charset="0"/>
              <a:buNone/>
            </a:pPr>
            <a:r>
              <a:rPr lang="en-US" sz="1300" dirty="0"/>
              <a:t>3 - Education</a:t>
            </a:r>
          </a:p>
          <a:p>
            <a:pPr marL="0" indent="0">
              <a:spcBef>
                <a:spcPts val="600"/>
              </a:spcBef>
              <a:buFont typeface="Arial" pitchFamily="34" charset="0"/>
              <a:buNone/>
            </a:pPr>
            <a:r>
              <a:rPr lang="en-US" sz="1300" dirty="0"/>
              <a:t>1 - Medical</a:t>
            </a:r>
          </a:p>
          <a:p>
            <a:pPr marL="0" indent="0">
              <a:spcBef>
                <a:spcPts val="600"/>
              </a:spcBef>
              <a:buFont typeface="Arial" pitchFamily="34" charset="0"/>
              <a:buNone/>
            </a:pPr>
            <a:r>
              <a:rPr lang="en-US" sz="1300" dirty="0"/>
              <a:t>1 - Manufacturing</a:t>
            </a:r>
          </a:p>
          <a:p>
            <a:pPr marL="0" indent="0">
              <a:spcBef>
                <a:spcPts val="600"/>
              </a:spcBef>
              <a:buFont typeface="Arial" pitchFamily="34" charset="0"/>
              <a:buNone/>
            </a:pPr>
            <a:r>
              <a:rPr lang="en-US" sz="1300" dirty="0"/>
              <a:t>1 - Manual Labor</a:t>
            </a:r>
          </a:p>
          <a:p>
            <a:pPr marL="0" indent="0">
              <a:spcBef>
                <a:spcPts val="600"/>
              </a:spcBef>
              <a:buNone/>
            </a:pPr>
            <a:r>
              <a:rPr lang="en-US" sz="1300" dirty="0"/>
              <a:t>1 - Transportation</a:t>
            </a:r>
          </a:p>
          <a:p>
            <a:pPr marL="0" indent="0">
              <a:spcBef>
                <a:spcPts val="600"/>
              </a:spcBef>
              <a:buFont typeface="Arial" pitchFamily="34" charset="0"/>
              <a:buNone/>
            </a:pPr>
            <a:r>
              <a:rPr lang="en-US" sz="1300" dirty="0"/>
              <a:t>1 - Waste Management</a:t>
            </a:r>
          </a:p>
          <a:p>
            <a:pPr marL="0" indent="0">
              <a:spcBef>
                <a:spcPts val="600"/>
              </a:spcBef>
              <a:buFont typeface="Arial" pitchFamily="34" charset="0"/>
              <a:buNone/>
            </a:pPr>
            <a:r>
              <a:rPr lang="en-US" sz="1300" dirty="0"/>
              <a:t>1 - Taxes</a:t>
            </a:r>
          </a:p>
          <a:p>
            <a:pPr marL="0" indent="0">
              <a:spcBef>
                <a:spcPts val="600"/>
              </a:spcBef>
              <a:buFont typeface="Arial" pitchFamily="34" charset="0"/>
              <a:buNone/>
            </a:pPr>
            <a:r>
              <a:rPr lang="en-US" sz="1300" dirty="0"/>
              <a:t>1 - Tree Logging</a:t>
            </a:r>
          </a:p>
          <a:p>
            <a:pPr marL="0" indent="0">
              <a:spcBef>
                <a:spcPts val="600"/>
              </a:spcBef>
              <a:buFont typeface="Arial" pitchFamily="34" charset="0"/>
              <a:buNone/>
            </a:pPr>
            <a:r>
              <a:rPr lang="en-US" sz="1300" dirty="0"/>
              <a:t>1 - Stock Market Trading</a:t>
            </a:r>
          </a:p>
          <a:p>
            <a:pPr marL="0" indent="0">
              <a:spcBef>
                <a:spcPts val="600"/>
              </a:spcBef>
              <a:buFont typeface="Arial" pitchFamily="34" charset="0"/>
              <a:buNone/>
            </a:pPr>
            <a:r>
              <a:rPr lang="en-US" sz="1300" dirty="0"/>
              <a:t>1 - Programming</a:t>
            </a:r>
          </a:p>
          <a:p>
            <a:pPr marL="0" indent="0">
              <a:spcBef>
                <a:spcPts val="600"/>
              </a:spcBef>
              <a:buFont typeface="Arial" pitchFamily="34" charset="0"/>
              <a:buNone/>
            </a:pPr>
            <a:r>
              <a:rPr lang="en-US" sz="1300" dirty="0"/>
              <a:t>1 - Language Translation</a:t>
            </a:r>
          </a:p>
          <a:p>
            <a:pPr marL="0" indent="0">
              <a:spcBef>
                <a:spcPts val="600"/>
              </a:spcBef>
              <a:buFont typeface="Arial" pitchFamily="34" charset="0"/>
              <a:buNone/>
            </a:pPr>
            <a:r>
              <a:rPr lang="en-US" sz="1300" dirty="0"/>
              <a:t>1 - Nothing</a:t>
            </a:r>
          </a:p>
        </p:txBody>
      </p:sp>
      <p:sp>
        <p:nvSpPr>
          <p:cNvPr id="13" name="Slide Number Placeholder 12">
            <a:extLst>
              <a:ext uri="{FF2B5EF4-FFF2-40B4-BE49-F238E27FC236}">
                <a16:creationId xmlns:a16="http://schemas.microsoft.com/office/drawing/2014/main" id="{5846E2CA-08B5-7740-90F4-A94CBD7CDBB6}"/>
              </a:ext>
            </a:extLst>
          </p:cNvPr>
          <p:cNvSpPr>
            <a:spLocks noGrp="1"/>
          </p:cNvSpPr>
          <p:nvPr>
            <p:ph type="sldNum" sz="quarter" idx="12"/>
          </p:nvPr>
        </p:nvSpPr>
        <p:spPr/>
        <p:txBody>
          <a:bodyPr/>
          <a:lstStyle/>
          <a:p>
            <a:fld id="{A2A17EAB-8B51-5C40-8776-6683E51FA7A0}" type="slidenum">
              <a:rPr lang="en-US" smtClean="0"/>
              <a:t>2</a:t>
            </a:fld>
            <a:endParaRPr lang="en-US"/>
          </a:p>
        </p:txBody>
      </p:sp>
      <p:sp>
        <p:nvSpPr>
          <p:cNvPr id="8" name="Content Placeholder 2">
            <a:extLst>
              <a:ext uri="{FF2B5EF4-FFF2-40B4-BE49-F238E27FC236}">
                <a16:creationId xmlns:a16="http://schemas.microsoft.com/office/drawing/2014/main" id="{9B8686C4-38E5-524D-AF50-FA78D6D86407}"/>
              </a:ext>
            </a:extLst>
          </p:cNvPr>
          <p:cNvSpPr txBox="1">
            <a:spLocks/>
          </p:cNvSpPr>
          <p:nvPr/>
        </p:nvSpPr>
        <p:spPr>
          <a:xfrm>
            <a:off x="4153380" y="1044591"/>
            <a:ext cx="2321960" cy="3852809"/>
          </a:xfrm>
          <a:prstGeom prst="rect">
            <a:avLst/>
          </a:prstGeom>
        </p:spPr>
        <p:txBody>
          <a:bodyPr vert="horz" lIns="91436" tIns="45718" rIns="91436" bIns="45718" rtlCol="0">
            <a:normAutofit/>
          </a:bodyPr>
          <a:lst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18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5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4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6pPr>
            <a:lvl7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7pPr>
            <a:lvl8pPr marL="2002453"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8pPr>
            <a:lvl9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9pPr>
          </a:lstStyle>
          <a:p>
            <a:pPr marL="0" indent="0">
              <a:spcBef>
                <a:spcPts val="600"/>
              </a:spcBef>
              <a:buNone/>
            </a:pPr>
            <a:r>
              <a:rPr lang="en-US" sz="1300" u="sng" dirty="0"/>
              <a:t>A Term 2019</a:t>
            </a:r>
            <a:endParaRPr lang="en-US" sz="1300" dirty="0"/>
          </a:p>
          <a:p>
            <a:pPr marL="0" indent="0">
              <a:spcBef>
                <a:spcPts val="600"/>
              </a:spcBef>
              <a:buNone/>
            </a:pPr>
            <a:r>
              <a:rPr lang="en-US" sz="1300" dirty="0"/>
              <a:t>4 - Dangerous Jobs</a:t>
            </a:r>
          </a:p>
          <a:p>
            <a:pPr marL="0" indent="0">
              <a:spcBef>
                <a:spcPts val="600"/>
              </a:spcBef>
              <a:buFont typeface="Arial" pitchFamily="34" charset="0"/>
              <a:buNone/>
            </a:pPr>
            <a:r>
              <a:rPr lang="en-US" sz="1300" dirty="0"/>
              <a:t>2 - Cooking</a:t>
            </a:r>
          </a:p>
          <a:p>
            <a:pPr marL="0" indent="0">
              <a:spcBef>
                <a:spcPts val="600"/>
              </a:spcBef>
              <a:buFont typeface="Arial" pitchFamily="34" charset="0"/>
              <a:buNone/>
            </a:pPr>
            <a:r>
              <a:rPr lang="en-US" sz="1300" dirty="0"/>
              <a:t>2 - Driving</a:t>
            </a:r>
          </a:p>
          <a:p>
            <a:pPr marL="0" indent="0">
              <a:spcBef>
                <a:spcPts val="600"/>
              </a:spcBef>
              <a:buFont typeface="Arial" pitchFamily="34" charset="0"/>
              <a:buNone/>
            </a:pPr>
            <a:r>
              <a:rPr lang="en-US" sz="1300" dirty="0"/>
              <a:t>2 - Retail</a:t>
            </a:r>
          </a:p>
          <a:p>
            <a:pPr marL="0" indent="0">
              <a:spcBef>
                <a:spcPts val="600"/>
              </a:spcBef>
              <a:buFont typeface="Arial" pitchFamily="34" charset="0"/>
              <a:buNone/>
            </a:pPr>
            <a:r>
              <a:rPr lang="en-US" sz="1300" dirty="0"/>
              <a:t>1 – Warehouse Work</a:t>
            </a:r>
          </a:p>
          <a:p>
            <a:pPr marL="0" indent="0">
              <a:spcBef>
                <a:spcPts val="600"/>
              </a:spcBef>
              <a:buNone/>
            </a:pPr>
            <a:r>
              <a:rPr lang="en-US" sz="1300" dirty="0"/>
              <a:t>1 – Air Traffic Control</a:t>
            </a:r>
          </a:p>
          <a:p>
            <a:pPr marL="0" indent="0">
              <a:spcBef>
                <a:spcPts val="600"/>
              </a:spcBef>
              <a:buFont typeface="Arial" pitchFamily="34" charset="0"/>
              <a:buNone/>
            </a:pPr>
            <a:r>
              <a:rPr lang="en-US" sz="1300" dirty="0"/>
              <a:t>1 – Online Moderation</a:t>
            </a:r>
          </a:p>
          <a:p>
            <a:pPr marL="0" indent="0">
              <a:spcBef>
                <a:spcPts val="600"/>
              </a:spcBef>
              <a:buFont typeface="Arial" pitchFamily="34" charset="0"/>
              <a:buNone/>
            </a:pPr>
            <a:r>
              <a:rPr lang="en-US" sz="1300" dirty="0"/>
              <a:t>1 – Customer Service</a:t>
            </a:r>
          </a:p>
          <a:p>
            <a:pPr marL="0" indent="0">
              <a:spcBef>
                <a:spcPts val="600"/>
              </a:spcBef>
              <a:buFont typeface="Arial" pitchFamily="34" charset="0"/>
              <a:buNone/>
            </a:pPr>
            <a:r>
              <a:rPr lang="en-US" sz="1300" dirty="0"/>
              <a:t>1 - IT</a:t>
            </a:r>
          </a:p>
        </p:txBody>
      </p:sp>
      <p:sp>
        <p:nvSpPr>
          <p:cNvPr id="10" name="Content Placeholder 2">
            <a:extLst>
              <a:ext uri="{FF2B5EF4-FFF2-40B4-BE49-F238E27FC236}">
                <a16:creationId xmlns:a16="http://schemas.microsoft.com/office/drawing/2014/main" id="{101973C4-BADB-D345-86CA-0120F639907F}"/>
              </a:ext>
            </a:extLst>
          </p:cNvPr>
          <p:cNvSpPr txBox="1">
            <a:spLocks/>
          </p:cNvSpPr>
          <p:nvPr/>
        </p:nvSpPr>
        <p:spPr>
          <a:xfrm>
            <a:off x="5966690" y="1041380"/>
            <a:ext cx="2321960" cy="3852809"/>
          </a:xfrm>
          <a:prstGeom prst="rect">
            <a:avLst/>
          </a:prstGeom>
        </p:spPr>
        <p:txBody>
          <a:bodyPr vert="horz" lIns="91436" tIns="45718" rIns="91436" bIns="45718" rtlCol="0">
            <a:normAutofit/>
          </a:bodyPr>
          <a:lst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18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5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4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6pPr>
            <a:lvl7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7pPr>
            <a:lvl8pPr marL="2002453"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8pPr>
            <a:lvl9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9pPr>
          </a:lstStyle>
          <a:p>
            <a:pPr marL="0" indent="0">
              <a:spcBef>
                <a:spcPts val="600"/>
              </a:spcBef>
              <a:buNone/>
            </a:pPr>
            <a:r>
              <a:rPr lang="en-US" sz="1300" u="sng" dirty="0"/>
              <a:t>D Term 2020</a:t>
            </a:r>
          </a:p>
          <a:p>
            <a:pPr marL="0" indent="0">
              <a:spcBef>
                <a:spcPts val="600"/>
              </a:spcBef>
              <a:buNone/>
            </a:pPr>
            <a:r>
              <a:rPr lang="en-US" sz="1300" dirty="0"/>
              <a:t>6 - Medical</a:t>
            </a:r>
          </a:p>
          <a:p>
            <a:pPr marL="0" indent="0">
              <a:spcBef>
                <a:spcPts val="600"/>
              </a:spcBef>
              <a:buNone/>
            </a:pPr>
            <a:r>
              <a:rPr lang="en-US" sz="1300" dirty="0"/>
              <a:t>5 - Transportation</a:t>
            </a:r>
          </a:p>
          <a:p>
            <a:pPr marL="0" indent="0">
              <a:spcBef>
                <a:spcPts val="600"/>
              </a:spcBef>
              <a:buNone/>
            </a:pPr>
            <a:r>
              <a:rPr lang="en-US" sz="1300" dirty="0"/>
              <a:t>3 - Cooking</a:t>
            </a:r>
          </a:p>
          <a:p>
            <a:pPr marL="0" indent="0">
              <a:spcBef>
                <a:spcPts val="600"/>
              </a:spcBef>
              <a:buNone/>
            </a:pPr>
            <a:r>
              <a:rPr lang="en-US" sz="1300" dirty="0"/>
              <a:t>2 - Construction</a:t>
            </a:r>
          </a:p>
          <a:p>
            <a:pPr marL="0" indent="0">
              <a:spcBef>
                <a:spcPts val="600"/>
              </a:spcBef>
              <a:buNone/>
            </a:pPr>
            <a:r>
              <a:rPr lang="en-US" sz="1300" dirty="0"/>
              <a:t>2 - Video Games</a:t>
            </a:r>
          </a:p>
          <a:p>
            <a:pPr marL="0" indent="0">
              <a:spcBef>
                <a:spcPts val="600"/>
              </a:spcBef>
              <a:buNone/>
            </a:pPr>
            <a:r>
              <a:rPr lang="en-US" sz="1300" dirty="0"/>
              <a:t>1 - Agriculture</a:t>
            </a:r>
          </a:p>
          <a:p>
            <a:pPr marL="0" indent="0">
              <a:spcBef>
                <a:spcPts val="600"/>
              </a:spcBef>
              <a:buNone/>
            </a:pPr>
            <a:r>
              <a:rPr lang="en-US" sz="1300" dirty="0"/>
              <a:t>1 - Firefighting</a:t>
            </a:r>
          </a:p>
          <a:p>
            <a:pPr marL="0" indent="0">
              <a:spcBef>
                <a:spcPts val="600"/>
              </a:spcBef>
              <a:buNone/>
            </a:pPr>
            <a:r>
              <a:rPr lang="en-US" sz="1300" dirty="0"/>
              <a:t>1 - Driving</a:t>
            </a:r>
          </a:p>
          <a:p>
            <a:pPr marL="0" indent="0">
              <a:spcBef>
                <a:spcPts val="600"/>
              </a:spcBef>
              <a:buNone/>
            </a:pPr>
            <a:r>
              <a:rPr lang="en-US" sz="1300" dirty="0"/>
              <a:t>1 - Retail</a:t>
            </a:r>
          </a:p>
          <a:p>
            <a:pPr marL="0" indent="0">
              <a:spcBef>
                <a:spcPts val="600"/>
              </a:spcBef>
              <a:buNone/>
            </a:pPr>
            <a:r>
              <a:rPr lang="en-US" sz="1300" dirty="0"/>
              <a:t>1 -Hiring</a:t>
            </a:r>
          </a:p>
          <a:p>
            <a:pPr marL="0" indent="0">
              <a:spcBef>
                <a:spcPts val="600"/>
              </a:spcBef>
              <a:buNone/>
            </a:pPr>
            <a:r>
              <a:rPr lang="en-US" sz="1300" dirty="0"/>
              <a:t>1 - Laundry</a:t>
            </a:r>
          </a:p>
          <a:p>
            <a:pPr marL="0" indent="0">
              <a:spcBef>
                <a:spcPts val="600"/>
              </a:spcBef>
              <a:buNone/>
            </a:pPr>
            <a:r>
              <a:rPr lang="en-US" sz="1300" dirty="0"/>
              <a:t>1 - Art</a:t>
            </a:r>
          </a:p>
          <a:p>
            <a:pPr marL="0" indent="0">
              <a:spcBef>
                <a:spcPts val="600"/>
              </a:spcBef>
              <a:buNone/>
            </a:pPr>
            <a:r>
              <a:rPr lang="en-US" sz="1300" dirty="0"/>
              <a:t>1 - Calendars</a:t>
            </a:r>
          </a:p>
          <a:p>
            <a:pPr marL="0" indent="0">
              <a:spcBef>
                <a:spcPts val="600"/>
              </a:spcBef>
              <a:buNone/>
            </a:pPr>
            <a:r>
              <a:rPr lang="en-US" sz="1300" dirty="0"/>
              <a:t>1 – Legal Defense</a:t>
            </a:r>
          </a:p>
        </p:txBody>
      </p:sp>
    </p:spTree>
    <p:extLst>
      <p:ext uri="{BB962C8B-B14F-4D97-AF65-F5344CB8AC3E}">
        <p14:creationId xmlns:p14="http://schemas.microsoft.com/office/powerpoint/2010/main" val="26201540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When Lives Are On the Line</a:t>
            </a:r>
          </a:p>
        </p:txBody>
      </p:sp>
      <p:sp>
        <p:nvSpPr>
          <p:cNvPr id="3" name="Content Placeholder 2"/>
          <p:cNvSpPr>
            <a:spLocks noGrp="1"/>
          </p:cNvSpPr>
          <p:nvPr>
            <p:ph sz="half" idx="1"/>
          </p:nvPr>
        </p:nvSpPr>
        <p:spPr/>
        <p:txBody>
          <a:bodyPr>
            <a:normAutofit lnSpcReduction="10000"/>
          </a:bodyPr>
          <a:lstStyle/>
          <a:p>
            <a:r>
              <a:rPr lang="en-US" dirty="0"/>
              <a:t>Major health care algorithm affected by racial bias</a:t>
            </a:r>
          </a:p>
          <a:p>
            <a:pPr lvl="1"/>
            <a:r>
              <a:rPr lang="en-US" dirty="0"/>
              <a:t>Name of company responsible left anonymous</a:t>
            </a:r>
          </a:p>
          <a:p>
            <a:pPr lvl="1"/>
            <a:r>
              <a:rPr lang="en-US" dirty="0"/>
              <a:t>used on &gt; 2 million people</a:t>
            </a:r>
          </a:p>
          <a:p>
            <a:r>
              <a:rPr lang="en-US" dirty="0"/>
              <a:t>Relied on faulty metric for determining need for care</a:t>
            </a:r>
          </a:p>
          <a:p>
            <a:pPr lvl="1"/>
            <a:r>
              <a:rPr lang="en-US" dirty="0"/>
              <a:t>Previous patients’ health care spending</a:t>
            </a:r>
          </a:p>
          <a:p>
            <a:r>
              <a:rPr lang="en-US" dirty="0"/>
              <a:t>2019 study: 50,000 patients </a:t>
            </a:r>
          </a:p>
          <a:p>
            <a:pPr lvl="1"/>
            <a:r>
              <a:rPr lang="en-US" dirty="0"/>
              <a:t>6,079 self-identified as black, 43,539 white</a:t>
            </a:r>
          </a:p>
          <a:p>
            <a:endParaRPr lang="en-US" dirty="0"/>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20</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Benny Klaiman</a:t>
            </a: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solidFill>
                  <a:schemeClr val="tx1"/>
                </a:solidFill>
              </a:rPr>
              <a:t>[1]</a:t>
            </a:r>
          </a:p>
        </p:txBody>
      </p:sp>
      <p:graphicFrame>
        <p:nvGraphicFramePr>
          <p:cNvPr id="17" name="Chart 16">
            <a:extLst>
              <a:ext uri="{FF2B5EF4-FFF2-40B4-BE49-F238E27FC236}">
                <a16:creationId xmlns:a16="http://schemas.microsoft.com/office/drawing/2014/main" id="{9BF0C18E-71A1-4087-BF96-F6926B78A817}"/>
              </a:ext>
            </a:extLst>
          </p:cNvPr>
          <p:cNvGraphicFramePr/>
          <p:nvPr>
            <p:extLst/>
          </p:nvPr>
        </p:nvGraphicFramePr>
        <p:xfrm>
          <a:off x="4300368" y="1263824"/>
          <a:ext cx="4218792" cy="281252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608214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When Lives Are On the Line</a:t>
            </a:r>
          </a:p>
        </p:txBody>
      </p:sp>
      <p:sp>
        <p:nvSpPr>
          <p:cNvPr id="3" name="Content Placeholder 2"/>
          <p:cNvSpPr>
            <a:spLocks noGrp="1"/>
          </p:cNvSpPr>
          <p:nvPr>
            <p:ph sz="half" idx="1"/>
          </p:nvPr>
        </p:nvSpPr>
        <p:spPr/>
        <p:txBody>
          <a:bodyPr/>
          <a:lstStyle/>
          <a:p>
            <a:r>
              <a:rPr lang="en-US" dirty="0"/>
              <a:t>Result: black patients generally received lower risk scores</a:t>
            </a:r>
          </a:p>
          <a:p>
            <a:pPr lvl="1"/>
            <a:r>
              <a:rPr lang="en-US" dirty="0"/>
              <a:t>Black health care costs on par with white health care costs</a:t>
            </a:r>
          </a:p>
          <a:p>
            <a:pPr lvl="1"/>
            <a:r>
              <a:rPr lang="en-US" dirty="0"/>
              <a:t>Eligible black patients less likely to get picked for high-risk care</a:t>
            </a:r>
          </a:p>
          <a:p>
            <a:r>
              <a:rPr lang="en-US" dirty="0"/>
              <a:t>Why?</a:t>
            </a:r>
          </a:p>
          <a:p>
            <a:pPr lvl="1"/>
            <a:r>
              <a:rPr lang="en-US" dirty="0"/>
              <a:t>Correlation between race and income</a:t>
            </a:r>
          </a:p>
          <a:p>
            <a:pPr lvl="1"/>
            <a:r>
              <a:rPr lang="en-US" dirty="0"/>
              <a:t>POC generally have lower incomes</a:t>
            </a:r>
          </a:p>
          <a:p>
            <a:pPr lvl="1"/>
            <a:r>
              <a:rPr lang="en-US" dirty="0"/>
              <a:t>Lower incomes -&gt; lower-quality care</a:t>
            </a:r>
            <a:br>
              <a:rPr lang="en-US" dirty="0"/>
            </a:br>
            <a:r>
              <a:rPr lang="en-US" dirty="0"/>
              <a:t>-&gt; less trust in doctors</a:t>
            </a:r>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21</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Benny Klaiman</a:t>
            </a: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solidFill>
                  <a:schemeClr val="tx1"/>
                </a:solidFill>
              </a:rPr>
              <a:t>[1]</a:t>
            </a:r>
          </a:p>
        </p:txBody>
      </p:sp>
      <p:graphicFrame>
        <p:nvGraphicFramePr>
          <p:cNvPr id="9" name="Chart 8">
            <a:extLst>
              <a:ext uri="{FF2B5EF4-FFF2-40B4-BE49-F238E27FC236}">
                <a16:creationId xmlns:a16="http://schemas.microsoft.com/office/drawing/2014/main" id="{E61BE6A6-3521-4B93-A3AA-37782F9F705D}"/>
              </a:ext>
            </a:extLst>
          </p:cNvPr>
          <p:cNvGraphicFramePr/>
          <p:nvPr>
            <p:extLst/>
          </p:nvPr>
        </p:nvGraphicFramePr>
        <p:xfrm>
          <a:off x="4300368" y="1263824"/>
          <a:ext cx="4218792" cy="281252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90031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Current Efforts to Improve</a:t>
            </a:r>
          </a:p>
        </p:txBody>
      </p:sp>
      <p:sp>
        <p:nvSpPr>
          <p:cNvPr id="3" name="Content Placeholder 2"/>
          <p:cNvSpPr>
            <a:spLocks noGrp="1"/>
          </p:cNvSpPr>
          <p:nvPr>
            <p:ph sz="half" idx="1"/>
          </p:nvPr>
        </p:nvSpPr>
        <p:spPr>
          <a:xfrm>
            <a:off x="685799" y="1352551"/>
            <a:ext cx="4048125" cy="3352800"/>
          </a:xfrm>
        </p:spPr>
        <p:txBody>
          <a:bodyPr>
            <a:normAutofit/>
          </a:bodyPr>
          <a:lstStyle/>
          <a:p>
            <a:r>
              <a:rPr lang="en-US" dirty="0"/>
              <a:t>ImageNet’s response to Roulette</a:t>
            </a:r>
          </a:p>
          <a:p>
            <a:pPr lvl="1"/>
            <a:r>
              <a:rPr lang="en-US" dirty="0"/>
              <a:t>Removed derogative words</a:t>
            </a:r>
          </a:p>
          <a:p>
            <a:pPr lvl="1"/>
            <a:r>
              <a:rPr lang="en-US" dirty="0"/>
              <a:t>Discouraged using words that give images meaning (e.g. “flight steward”) in AI</a:t>
            </a:r>
          </a:p>
          <a:p>
            <a:pPr lvl="1"/>
            <a:r>
              <a:rPr lang="en-US" dirty="0"/>
              <a:t>Tool developed to show more images of diverse gender, race, and age</a:t>
            </a:r>
          </a:p>
          <a:p>
            <a:r>
              <a:rPr lang="en-US" dirty="0"/>
              <a:t>Proper regulation is essential</a:t>
            </a:r>
          </a:p>
          <a:p>
            <a:pPr lvl="1"/>
            <a:r>
              <a:rPr lang="en-US" dirty="0"/>
              <a:t>We need to shape how AI is used, or it will shape us.</a:t>
            </a:r>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22</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Benny Klaiman</a:t>
            </a: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solidFill>
                  <a:schemeClr val="tx1"/>
                </a:solidFill>
              </a:rPr>
              <a:t>[3] [5]</a:t>
            </a:r>
          </a:p>
        </p:txBody>
      </p:sp>
      <p:pic>
        <p:nvPicPr>
          <p:cNvPr id="11" name="Picture 10">
            <a:extLst>
              <a:ext uri="{FF2B5EF4-FFF2-40B4-BE49-F238E27FC236}">
                <a16:creationId xmlns:a16="http://schemas.microsoft.com/office/drawing/2014/main" id="{126EFF11-06CB-45D1-B867-71C4ECEF5D2A}"/>
              </a:ext>
            </a:extLst>
          </p:cNvPr>
          <p:cNvPicPr>
            <a:picLocks noChangeAspect="1"/>
          </p:cNvPicPr>
          <p:nvPr/>
        </p:nvPicPr>
        <p:blipFill>
          <a:blip r:embed="rId3"/>
          <a:stretch>
            <a:fillRect/>
          </a:stretch>
        </p:blipFill>
        <p:spPr>
          <a:xfrm>
            <a:off x="4733925" y="1790701"/>
            <a:ext cx="3714750" cy="2476500"/>
          </a:xfrm>
          <a:prstGeom prst="rect">
            <a:avLst/>
          </a:prstGeom>
        </p:spPr>
      </p:pic>
    </p:spTree>
    <p:extLst>
      <p:ext uri="{BB962C8B-B14F-4D97-AF65-F5344CB8AC3E}">
        <p14:creationId xmlns:p14="http://schemas.microsoft.com/office/powerpoint/2010/main" val="37047167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lIns="91440">
            <a:normAutofit fontScale="70000" lnSpcReduction="20000"/>
          </a:bodyPr>
          <a:lstStyle/>
          <a:p>
            <a:pPr marL="0" indent="0">
              <a:buNone/>
            </a:pPr>
            <a:r>
              <a:rPr lang="en-US" dirty="0"/>
              <a:t>[1] </a:t>
            </a:r>
            <a:r>
              <a:rPr lang="en-US" dirty="0" err="1"/>
              <a:t>Starre</a:t>
            </a:r>
            <a:r>
              <a:rPr lang="en-US" dirty="0"/>
              <a:t> Vartan, “Racial Bias Found in a Major Health Care Risk Algorithm” (Scientific American, 10/24/2019),  </a:t>
            </a:r>
            <a:r>
              <a:rPr lang="en-US" dirty="0">
                <a:hlinkClick r:id="rId3"/>
              </a:rPr>
              <a:t>https://www.scientificamerican.com/article/racial-bias-found-in-a-major-health-care-risk-algorithm/</a:t>
            </a:r>
            <a:r>
              <a:rPr lang="en-US" dirty="0"/>
              <a:t> (Accessed 5/6/2020)</a:t>
            </a:r>
          </a:p>
          <a:p>
            <a:pPr marL="0" indent="0">
              <a:buNone/>
            </a:pPr>
            <a:r>
              <a:rPr lang="en-US" dirty="0"/>
              <a:t>[2] </a:t>
            </a:r>
            <a:r>
              <a:rPr lang="en-US" dirty="0" err="1"/>
              <a:t>Sendhil</a:t>
            </a:r>
            <a:r>
              <a:rPr lang="en-US" dirty="0"/>
              <a:t> Mullainathan, “Biased Algorithms Are Easier to Fix Than Biased People” (The New York Times, 12/6/2019), </a:t>
            </a:r>
            <a:r>
              <a:rPr lang="en-US" dirty="0">
                <a:hlinkClick r:id="rId4"/>
              </a:rPr>
              <a:t>https://www.nytimes.com/2019/12/06/business/algorithm-bias-fix.html</a:t>
            </a:r>
            <a:r>
              <a:rPr lang="en-US" dirty="0"/>
              <a:t> (Accessed 5/8/2020)</a:t>
            </a:r>
          </a:p>
          <a:p>
            <a:pPr marL="0" indent="0">
              <a:buNone/>
            </a:pPr>
            <a:r>
              <a:rPr lang="en-US" dirty="0"/>
              <a:t>[3] Will Knight, “AI is Biased. Here’s How Scientists Are Trying to Fix It” (Wired, 12/19/2019), </a:t>
            </a:r>
            <a:r>
              <a:rPr lang="en-US" dirty="0">
                <a:hlinkClick r:id="rId5"/>
              </a:rPr>
              <a:t>https://www.wired.com/story/ai-biased-how-scientists-trying-fix/</a:t>
            </a:r>
            <a:r>
              <a:rPr lang="en-US" dirty="0"/>
              <a:t> (Accessed 5/9/2020)</a:t>
            </a:r>
          </a:p>
          <a:p>
            <a:pPr marL="0" indent="0">
              <a:buNone/>
            </a:pPr>
            <a:r>
              <a:rPr lang="en-US" dirty="0"/>
              <a:t>[4] Annie Brown, “Biased Algorithms Learn From Biased Data: 3 Kinds of Biases Found In AI Datasets” (Forbes, 2/7/2020), </a:t>
            </a:r>
            <a:r>
              <a:rPr lang="en-US" dirty="0">
                <a:hlinkClick r:id="rId6"/>
              </a:rPr>
              <a:t>https://www.forbes.com/sites/cognitiveworld/2020/02/07/biased-algorithms/#6c59861d76fc</a:t>
            </a:r>
            <a:r>
              <a:rPr lang="en-US" dirty="0"/>
              <a:t> (Accessed 5/10/2020)</a:t>
            </a:r>
          </a:p>
          <a:p>
            <a:pPr marL="0" indent="0">
              <a:buNone/>
            </a:pPr>
            <a:r>
              <a:rPr lang="en-US" dirty="0"/>
              <a:t>[5] Kate Crawford and Trevor </a:t>
            </a:r>
            <a:r>
              <a:rPr lang="en-US" dirty="0" err="1"/>
              <a:t>Paglen</a:t>
            </a:r>
            <a:r>
              <a:rPr lang="en-US" dirty="0"/>
              <a:t>, “Excavating AI: The Politics of Images in Machine Learning Training Sets” (The AI Now Institute, NYU, 9/19/2019), </a:t>
            </a:r>
            <a:r>
              <a:rPr lang="en-US" dirty="0">
                <a:hlinkClick r:id="rId7"/>
              </a:rPr>
              <a:t>https://www.excavating.ai/</a:t>
            </a:r>
            <a:r>
              <a:rPr lang="en-US" dirty="0"/>
              <a:t> (Accessed 5/9/2020)</a:t>
            </a:r>
          </a:p>
        </p:txBody>
      </p:sp>
      <p:sp>
        <p:nvSpPr>
          <p:cNvPr id="4" name="Footer Placeholder 3"/>
          <p:cNvSpPr>
            <a:spLocks noGrp="1"/>
          </p:cNvSpPr>
          <p:nvPr>
            <p:ph type="ftr" sz="quarter" idx="11"/>
          </p:nvPr>
        </p:nvSpPr>
        <p:spPr/>
        <p:txBody>
          <a:bodyPr/>
          <a:lstStyle/>
          <a:p>
            <a:r>
              <a:rPr lang="sk-SK"/>
              <a:t>© 2020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23</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Benny Klaiman</a:t>
            </a:r>
          </a:p>
        </p:txBody>
      </p:sp>
    </p:spTree>
    <p:extLst>
      <p:ext uri="{BB962C8B-B14F-4D97-AF65-F5344CB8AC3E}">
        <p14:creationId xmlns:p14="http://schemas.microsoft.com/office/powerpoint/2010/main" val="22404609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
          <p:cNvSpPr txBox="1">
            <a:spLocks noGrp="1"/>
          </p:cNvSpPr>
          <p:nvPr>
            <p:ph type="title"/>
          </p:nvPr>
        </p:nvSpPr>
        <p:spPr>
          <a:xfrm>
            <a:off x="914400" y="1143000"/>
            <a:ext cx="7315200" cy="1494448"/>
          </a:xfrm>
          <a:prstGeom prst="rect">
            <a:avLst/>
          </a:prstGeom>
          <a:noFill/>
          <a:ln>
            <a:noFill/>
          </a:ln>
        </p:spPr>
        <p:txBody>
          <a:bodyPr spcFirstLastPara="1" wrap="square" lIns="91425" tIns="45700" rIns="91425" bIns="45700" anchor="b" anchorCtr="0">
            <a:noAutofit/>
          </a:bodyPr>
          <a:lstStyle/>
          <a:p>
            <a:pPr marL="0" lvl="0" indent="0" algn="ctr" rtl="0">
              <a:lnSpc>
                <a:spcPct val="80000"/>
              </a:lnSpc>
              <a:spcBef>
                <a:spcPts val="0"/>
              </a:spcBef>
              <a:spcAft>
                <a:spcPts val="0"/>
              </a:spcAft>
              <a:buClr>
                <a:schemeClr val="lt1"/>
              </a:buClr>
              <a:buSzPts val="3300"/>
              <a:buFont typeface="Cambria"/>
              <a:buNone/>
            </a:pPr>
            <a:r>
              <a:rPr lang="en-US"/>
              <a:t>Biases in Machine Learning</a:t>
            </a:r>
            <a:endParaRPr/>
          </a:p>
        </p:txBody>
      </p:sp>
      <p:sp>
        <p:nvSpPr>
          <p:cNvPr id="92" name="Google Shape;92;p1"/>
          <p:cNvSpPr txBox="1">
            <a:spLocks noGrp="1"/>
          </p:cNvSpPr>
          <p:nvPr>
            <p:ph type="body" idx="1"/>
          </p:nvPr>
        </p:nvSpPr>
        <p:spPr>
          <a:xfrm>
            <a:off x="914400" y="2724150"/>
            <a:ext cx="7315200" cy="7620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1890"/>
              <a:buNone/>
            </a:pPr>
            <a:r>
              <a:rPr lang="en-US"/>
              <a:t>Jason Asidi</a:t>
            </a:r>
            <a:endParaRPr/>
          </a:p>
          <a:p>
            <a:pPr marL="0" lvl="0" indent="0" algn="ctr" rtl="0">
              <a:lnSpc>
                <a:spcPct val="90000"/>
              </a:lnSpc>
              <a:spcBef>
                <a:spcPts val="0"/>
              </a:spcBef>
              <a:spcAft>
                <a:spcPts val="0"/>
              </a:spcAft>
              <a:buSzPts val="1890"/>
              <a:buNone/>
            </a:pPr>
            <a:endParaRPr/>
          </a:p>
        </p:txBody>
      </p:sp>
      <p:sp>
        <p:nvSpPr>
          <p:cNvPr id="93" name="Google Shape;93;p1"/>
          <p:cNvSpPr txBox="1">
            <a:spLocks noGrp="1"/>
          </p:cNvSpPr>
          <p:nvPr>
            <p:ph type="ftr" idx="11"/>
          </p:nvPr>
        </p:nvSpPr>
        <p:spPr>
          <a:xfrm>
            <a:off x="0" y="4997196"/>
            <a:ext cx="5562600" cy="14630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2020 Keith A. Pray</a:t>
            </a:r>
            <a:endParaRPr/>
          </a:p>
        </p:txBody>
      </p:sp>
      <p:sp>
        <p:nvSpPr>
          <p:cNvPr id="94" name="Google Shape;94;p1"/>
          <p:cNvSpPr txBox="1">
            <a:spLocks noGrp="1"/>
          </p:cNvSpPr>
          <p:nvPr>
            <p:ph type="sldNum" idx="12"/>
          </p:nvPr>
        </p:nvSpPr>
        <p:spPr>
          <a:xfrm>
            <a:off x="8519160" y="4997196"/>
            <a:ext cx="624840" cy="14630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24</a:t>
            </a:fld>
            <a:endParaRPr/>
          </a:p>
        </p:txBody>
      </p:sp>
    </p:spTree>
    <p:extLst>
      <p:ext uri="{BB962C8B-B14F-4D97-AF65-F5344CB8AC3E}">
        <p14:creationId xmlns:p14="http://schemas.microsoft.com/office/powerpoint/2010/main" val="17264312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g8522dc0be7_0_13"/>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chemeClr val="lt1"/>
              </a:buClr>
              <a:buSzPts val="2700"/>
              <a:buFont typeface="Cambria"/>
              <a:buNone/>
            </a:pPr>
            <a:r>
              <a:rPr lang="en-US"/>
              <a:t>What is Fairness?</a:t>
            </a:r>
            <a:endParaRPr/>
          </a:p>
        </p:txBody>
      </p:sp>
      <p:sp>
        <p:nvSpPr>
          <p:cNvPr id="101" name="Google Shape;101;g8522dc0be7_0_13"/>
          <p:cNvSpPr txBox="1">
            <a:spLocks noGrp="1"/>
          </p:cNvSpPr>
          <p:nvPr>
            <p:ph type="body" idx="1"/>
          </p:nvPr>
        </p:nvSpPr>
        <p:spPr>
          <a:xfrm>
            <a:off x="685800" y="1352551"/>
            <a:ext cx="3733800" cy="3352800"/>
          </a:xfrm>
          <a:prstGeom prst="rect">
            <a:avLst/>
          </a:prstGeom>
          <a:noFill/>
          <a:ln>
            <a:noFill/>
          </a:ln>
        </p:spPr>
        <p:txBody>
          <a:bodyPr spcFirstLastPara="1" wrap="square" lIns="91425" tIns="45700" rIns="91425" bIns="45700" anchor="t" anchorCtr="0">
            <a:noAutofit/>
          </a:bodyPr>
          <a:lstStyle/>
          <a:p>
            <a:pPr marL="205766" lvl="0" indent="-205766" algn="l" rtl="0">
              <a:lnSpc>
                <a:spcPct val="90000"/>
              </a:lnSpc>
              <a:spcBef>
                <a:spcPts val="1200"/>
              </a:spcBef>
              <a:spcAft>
                <a:spcPts val="0"/>
              </a:spcAft>
              <a:buSzPts val="1620"/>
              <a:buChar char="•"/>
            </a:pPr>
            <a:r>
              <a:rPr lang="en-US"/>
              <a:t>Fairness in machine learning means dealing with classification in data. </a:t>
            </a:r>
            <a:r>
              <a:rPr lang="en-US" sz="1200"/>
              <a:t>[1]</a:t>
            </a:r>
            <a:endParaRPr sz="1200"/>
          </a:p>
          <a:p>
            <a:pPr marL="205766" lvl="0" indent="-205766" algn="l" rtl="0">
              <a:lnSpc>
                <a:spcPct val="90000"/>
              </a:lnSpc>
              <a:spcBef>
                <a:spcPts val="1200"/>
              </a:spcBef>
              <a:spcAft>
                <a:spcPts val="0"/>
              </a:spcAft>
              <a:buSzPts val="1620"/>
              <a:buChar char="•"/>
            </a:pPr>
            <a:r>
              <a:rPr lang="en-US"/>
              <a:t>Anti-classification - No protected attributes are used </a:t>
            </a:r>
            <a:endParaRPr/>
          </a:p>
          <a:p>
            <a:pPr marL="205766" lvl="0" indent="-205766" algn="l" rtl="0">
              <a:lnSpc>
                <a:spcPct val="90000"/>
              </a:lnSpc>
              <a:spcBef>
                <a:spcPts val="1200"/>
              </a:spcBef>
              <a:spcAft>
                <a:spcPts val="0"/>
              </a:spcAft>
              <a:buSzPts val="1620"/>
              <a:buChar char="•"/>
            </a:pPr>
            <a:r>
              <a:rPr lang="en-US"/>
              <a:t>Classification parity - Results are the same across attribute groups</a:t>
            </a:r>
            <a:endParaRPr/>
          </a:p>
          <a:p>
            <a:pPr marL="205766" lvl="0" indent="-205766" algn="l" rtl="0">
              <a:lnSpc>
                <a:spcPct val="90000"/>
              </a:lnSpc>
              <a:spcBef>
                <a:spcPts val="1200"/>
              </a:spcBef>
              <a:spcAft>
                <a:spcPts val="0"/>
              </a:spcAft>
              <a:buSzPts val="1620"/>
              <a:buChar char="•"/>
            </a:pPr>
            <a:r>
              <a:rPr lang="en-US"/>
              <a:t>Calibration - Outcomes are independent of attributes</a:t>
            </a:r>
            <a:endParaRPr/>
          </a:p>
        </p:txBody>
      </p:sp>
      <p:sp>
        <p:nvSpPr>
          <p:cNvPr id="102" name="Google Shape;102;g8522dc0be7_0_13"/>
          <p:cNvSpPr txBox="1">
            <a:spLocks noGrp="1"/>
          </p:cNvSpPr>
          <p:nvPr>
            <p:ph type="ftr" idx="11"/>
          </p:nvPr>
        </p:nvSpPr>
        <p:spPr>
          <a:xfrm>
            <a:off x="0" y="4997196"/>
            <a:ext cx="5562600" cy="146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2020 Keith A. Pray</a:t>
            </a:r>
            <a:endParaRPr/>
          </a:p>
        </p:txBody>
      </p:sp>
      <p:sp>
        <p:nvSpPr>
          <p:cNvPr id="103" name="Google Shape;103;g8522dc0be7_0_13"/>
          <p:cNvSpPr txBox="1">
            <a:spLocks noGrp="1"/>
          </p:cNvSpPr>
          <p:nvPr>
            <p:ph type="sldNum" idx="12"/>
          </p:nvPr>
        </p:nvSpPr>
        <p:spPr>
          <a:xfrm>
            <a:off x="8519160" y="4997196"/>
            <a:ext cx="624900" cy="146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25</a:t>
            </a:fld>
            <a:endParaRPr/>
          </a:p>
        </p:txBody>
      </p:sp>
      <p:sp>
        <p:nvSpPr>
          <p:cNvPr id="104" name="Google Shape;104;g8522dc0be7_0_13"/>
          <p:cNvSpPr txBox="1"/>
          <p:nvPr/>
        </p:nvSpPr>
        <p:spPr>
          <a:xfrm>
            <a:off x="6847114" y="372337"/>
            <a:ext cx="2179800" cy="307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a:solidFill>
                  <a:schemeClr val="lt1"/>
                </a:solidFill>
                <a:latin typeface="Cambria"/>
                <a:ea typeface="Cambria"/>
                <a:cs typeface="Cambria"/>
                <a:sym typeface="Cambria"/>
              </a:rPr>
              <a:t>Jason Asidi</a:t>
            </a:r>
            <a:endParaRPr/>
          </a:p>
        </p:txBody>
      </p:sp>
      <p:sp>
        <p:nvSpPr>
          <p:cNvPr id="105" name="Google Shape;105;g8522dc0be7_0_13"/>
          <p:cNvSpPr txBox="1"/>
          <p:nvPr/>
        </p:nvSpPr>
        <p:spPr>
          <a:xfrm>
            <a:off x="0" y="4726877"/>
            <a:ext cx="91440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b="0" i="0" u="none" strike="noStrike" cap="none">
                <a:solidFill>
                  <a:schemeClr val="lt1"/>
                </a:solidFill>
                <a:latin typeface="Cambria"/>
                <a:ea typeface="Cambria"/>
                <a:cs typeface="Cambria"/>
                <a:sym typeface="Cambria"/>
              </a:rPr>
              <a:t>&lt;Citation&gt;</a:t>
            </a:r>
            <a:endParaRPr/>
          </a:p>
        </p:txBody>
      </p:sp>
      <p:pic>
        <p:nvPicPr>
          <p:cNvPr id="106" name="Google Shape;106;g8522dc0be7_0_13"/>
          <p:cNvPicPr preferRelativeResize="0"/>
          <p:nvPr/>
        </p:nvPicPr>
        <p:blipFill rotWithShape="1">
          <a:blip r:embed="rId3">
            <a:alphaModFix/>
          </a:blip>
          <a:srcRect r="13427"/>
          <a:stretch/>
        </p:blipFill>
        <p:spPr>
          <a:xfrm>
            <a:off x="4724400" y="1516938"/>
            <a:ext cx="3733800" cy="2875334"/>
          </a:xfrm>
          <a:prstGeom prst="rect">
            <a:avLst/>
          </a:prstGeom>
          <a:noFill/>
          <a:ln>
            <a:noFill/>
          </a:ln>
        </p:spPr>
      </p:pic>
    </p:spTree>
    <p:extLst>
      <p:ext uri="{BB962C8B-B14F-4D97-AF65-F5344CB8AC3E}">
        <p14:creationId xmlns:p14="http://schemas.microsoft.com/office/powerpoint/2010/main" val="5132573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lt1"/>
              </a:buClr>
              <a:buSzPts val="2700"/>
              <a:buFont typeface="Cambria"/>
              <a:buNone/>
            </a:pPr>
            <a:r>
              <a:rPr lang="en-US"/>
              <a:t>What’s the Problem?</a:t>
            </a:r>
            <a:endParaRPr/>
          </a:p>
        </p:txBody>
      </p:sp>
      <p:sp>
        <p:nvSpPr>
          <p:cNvPr id="113" name="Google Shape;113;p2"/>
          <p:cNvSpPr txBox="1">
            <a:spLocks noGrp="1"/>
          </p:cNvSpPr>
          <p:nvPr>
            <p:ph type="body" idx="1"/>
          </p:nvPr>
        </p:nvSpPr>
        <p:spPr>
          <a:xfrm>
            <a:off x="685800" y="1352551"/>
            <a:ext cx="3733800" cy="3352800"/>
          </a:xfrm>
          <a:prstGeom prst="rect">
            <a:avLst/>
          </a:prstGeom>
          <a:noFill/>
          <a:ln>
            <a:noFill/>
          </a:ln>
        </p:spPr>
        <p:txBody>
          <a:bodyPr spcFirstLastPara="1" wrap="square" lIns="91425" tIns="45700" rIns="91425" bIns="45700" anchor="t" anchorCtr="0">
            <a:normAutofit/>
          </a:bodyPr>
          <a:lstStyle/>
          <a:p>
            <a:pPr marL="205766" lvl="0" indent="-205766" algn="l" rtl="0">
              <a:lnSpc>
                <a:spcPct val="90000"/>
              </a:lnSpc>
              <a:spcBef>
                <a:spcPts val="1200"/>
              </a:spcBef>
              <a:spcAft>
                <a:spcPts val="0"/>
              </a:spcAft>
              <a:buSzPts val="1620"/>
              <a:buChar char="•"/>
            </a:pPr>
            <a:r>
              <a:rPr lang="en-US"/>
              <a:t>Algorithms learn based on what they are “fed”</a:t>
            </a:r>
            <a:endParaRPr/>
          </a:p>
          <a:p>
            <a:pPr marL="205766" lvl="0" indent="-205766" algn="l" rtl="0">
              <a:lnSpc>
                <a:spcPct val="90000"/>
              </a:lnSpc>
              <a:spcBef>
                <a:spcPts val="1200"/>
              </a:spcBef>
              <a:spcAft>
                <a:spcPts val="0"/>
              </a:spcAft>
              <a:buSzPts val="1620"/>
              <a:buChar char="•"/>
            </a:pPr>
            <a:r>
              <a:rPr lang="en-US"/>
              <a:t>When based on incomplete or inherently biased data, the algorithm outputs inherently biased data. </a:t>
            </a:r>
            <a:r>
              <a:rPr lang="en-US" sz="1200"/>
              <a:t>[2]</a:t>
            </a:r>
            <a:endParaRPr sz="1200"/>
          </a:p>
          <a:p>
            <a:pPr marL="411534" lvl="1" indent="-205766" algn="l" rtl="0">
              <a:lnSpc>
                <a:spcPct val="90000"/>
              </a:lnSpc>
              <a:spcBef>
                <a:spcPts val="1200"/>
              </a:spcBef>
              <a:spcAft>
                <a:spcPts val="0"/>
              </a:spcAft>
              <a:buSzPts val="1350"/>
              <a:buChar char="–"/>
            </a:pPr>
            <a:r>
              <a:rPr lang="en-US"/>
              <a:t>Google jobs </a:t>
            </a:r>
            <a:endParaRPr/>
          </a:p>
          <a:p>
            <a:pPr marL="411534" lvl="1" indent="-205766" algn="l" rtl="0">
              <a:lnSpc>
                <a:spcPct val="90000"/>
              </a:lnSpc>
              <a:spcBef>
                <a:spcPts val="1200"/>
              </a:spcBef>
              <a:spcAft>
                <a:spcPts val="0"/>
              </a:spcAft>
              <a:buSzPts val="1350"/>
              <a:buChar char="–"/>
            </a:pPr>
            <a:r>
              <a:rPr lang="en-US"/>
              <a:t>African-American photos</a:t>
            </a:r>
            <a:endParaRPr/>
          </a:p>
          <a:p>
            <a:pPr marL="411534" lvl="1" indent="-205766" algn="l" rtl="0">
              <a:lnSpc>
                <a:spcPct val="90000"/>
              </a:lnSpc>
              <a:spcBef>
                <a:spcPts val="1200"/>
              </a:spcBef>
              <a:spcAft>
                <a:spcPts val="0"/>
              </a:spcAft>
              <a:buSzPts val="1350"/>
              <a:buChar char="–"/>
            </a:pPr>
            <a:r>
              <a:rPr lang="en-US"/>
              <a:t>Prison risk assessment systems</a:t>
            </a:r>
            <a:endParaRPr/>
          </a:p>
        </p:txBody>
      </p:sp>
      <p:sp>
        <p:nvSpPr>
          <p:cNvPr id="114" name="Google Shape;114;p2"/>
          <p:cNvSpPr txBox="1">
            <a:spLocks noGrp="1"/>
          </p:cNvSpPr>
          <p:nvPr>
            <p:ph type="body" idx="2"/>
          </p:nvPr>
        </p:nvSpPr>
        <p:spPr>
          <a:xfrm>
            <a:off x="4724400" y="1352551"/>
            <a:ext cx="3733800" cy="33528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620"/>
              <a:buNone/>
            </a:pPr>
            <a:r>
              <a:rPr lang="en-US"/>
              <a:t>&lt;Graphic as big as will fit&gt;</a:t>
            </a:r>
            <a:endParaRPr/>
          </a:p>
        </p:txBody>
      </p:sp>
      <p:sp>
        <p:nvSpPr>
          <p:cNvPr id="115" name="Google Shape;115;p2"/>
          <p:cNvSpPr txBox="1">
            <a:spLocks noGrp="1"/>
          </p:cNvSpPr>
          <p:nvPr>
            <p:ph type="ftr" idx="11"/>
          </p:nvPr>
        </p:nvSpPr>
        <p:spPr>
          <a:xfrm>
            <a:off x="0" y="4997196"/>
            <a:ext cx="5562600" cy="14630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2020 Keith A. Pray</a:t>
            </a:r>
            <a:endParaRPr/>
          </a:p>
        </p:txBody>
      </p:sp>
      <p:sp>
        <p:nvSpPr>
          <p:cNvPr id="116" name="Google Shape;116;p2"/>
          <p:cNvSpPr txBox="1">
            <a:spLocks noGrp="1"/>
          </p:cNvSpPr>
          <p:nvPr>
            <p:ph type="sldNum" idx="12"/>
          </p:nvPr>
        </p:nvSpPr>
        <p:spPr>
          <a:xfrm>
            <a:off x="8519160" y="4997196"/>
            <a:ext cx="624840" cy="14630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26</a:t>
            </a:fld>
            <a:endParaRPr/>
          </a:p>
        </p:txBody>
      </p:sp>
      <p:sp>
        <p:nvSpPr>
          <p:cNvPr id="117" name="Google Shape;117;p2"/>
          <p:cNvSpPr txBox="1"/>
          <p:nvPr/>
        </p:nvSpPr>
        <p:spPr>
          <a:xfrm>
            <a:off x="6847114" y="372337"/>
            <a:ext cx="2179682"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a:solidFill>
                  <a:schemeClr val="lt1"/>
                </a:solidFill>
                <a:latin typeface="Cambria"/>
                <a:ea typeface="Cambria"/>
                <a:cs typeface="Cambria"/>
                <a:sym typeface="Cambria"/>
              </a:rPr>
              <a:t>Jason Asidi</a:t>
            </a:r>
            <a:endParaRPr/>
          </a:p>
        </p:txBody>
      </p:sp>
      <p:sp>
        <p:nvSpPr>
          <p:cNvPr id="118" name="Google Shape;118;p2"/>
          <p:cNvSpPr txBox="1"/>
          <p:nvPr/>
        </p:nvSpPr>
        <p:spPr>
          <a:xfrm>
            <a:off x="0" y="4726877"/>
            <a:ext cx="9144000"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b="0" i="0" u="none" strike="noStrike" cap="none">
                <a:solidFill>
                  <a:schemeClr val="lt1"/>
                </a:solidFill>
                <a:latin typeface="Cambria"/>
                <a:ea typeface="Cambria"/>
                <a:cs typeface="Cambria"/>
                <a:sym typeface="Cambria"/>
              </a:rPr>
              <a:t>&lt;Citation&gt;</a:t>
            </a:r>
            <a:endParaRPr/>
          </a:p>
        </p:txBody>
      </p:sp>
      <p:pic>
        <p:nvPicPr>
          <p:cNvPr id="119" name="Google Shape;119;p2"/>
          <p:cNvPicPr preferRelativeResize="0"/>
          <p:nvPr/>
        </p:nvPicPr>
        <p:blipFill rotWithShape="1">
          <a:blip r:embed="rId3">
            <a:alphaModFix/>
          </a:blip>
          <a:srcRect l="2324"/>
          <a:stretch/>
        </p:blipFill>
        <p:spPr>
          <a:xfrm>
            <a:off x="4617938" y="1427800"/>
            <a:ext cx="4139580" cy="3019037"/>
          </a:xfrm>
          <a:prstGeom prst="rect">
            <a:avLst/>
          </a:prstGeom>
          <a:noFill/>
          <a:ln>
            <a:noFill/>
          </a:ln>
        </p:spPr>
      </p:pic>
    </p:spTree>
    <p:extLst>
      <p:ext uri="{BB962C8B-B14F-4D97-AF65-F5344CB8AC3E}">
        <p14:creationId xmlns:p14="http://schemas.microsoft.com/office/powerpoint/2010/main" val="35316993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g8522dc0be7_0_24"/>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chemeClr val="lt1"/>
              </a:buClr>
              <a:buSzPts val="2700"/>
              <a:buFont typeface="Cambria"/>
              <a:buNone/>
            </a:pPr>
            <a:r>
              <a:rPr lang="en-US"/>
              <a:t>So What Can We Do?</a:t>
            </a:r>
            <a:endParaRPr/>
          </a:p>
        </p:txBody>
      </p:sp>
      <p:sp>
        <p:nvSpPr>
          <p:cNvPr id="126" name="Google Shape;126;g8522dc0be7_0_24"/>
          <p:cNvSpPr txBox="1">
            <a:spLocks noGrp="1"/>
          </p:cNvSpPr>
          <p:nvPr>
            <p:ph type="body" idx="1"/>
          </p:nvPr>
        </p:nvSpPr>
        <p:spPr>
          <a:xfrm>
            <a:off x="685800" y="1352551"/>
            <a:ext cx="3733800" cy="3352800"/>
          </a:xfrm>
          <a:prstGeom prst="rect">
            <a:avLst/>
          </a:prstGeom>
          <a:noFill/>
          <a:ln>
            <a:noFill/>
          </a:ln>
        </p:spPr>
        <p:txBody>
          <a:bodyPr spcFirstLastPara="1" wrap="square" lIns="91425" tIns="45700" rIns="91425" bIns="45700" anchor="t" anchorCtr="0">
            <a:noAutofit/>
          </a:bodyPr>
          <a:lstStyle/>
          <a:p>
            <a:pPr marL="205766" lvl="0" indent="-205766" algn="l" rtl="0">
              <a:lnSpc>
                <a:spcPct val="90000"/>
              </a:lnSpc>
              <a:spcBef>
                <a:spcPts val="0"/>
              </a:spcBef>
              <a:spcAft>
                <a:spcPts val="0"/>
              </a:spcAft>
              <a:buSzPts val="1620"/>
              <a:buChar char="•"/>
            </a:pPr>
            <a:r>
              <a:rPr lang="en-US"/>
              <a:t>We don’t know exactly what’s going on inside an Algorithm’s “head”, only what we have input and what it output.</a:t>
            </a:r>
            <a:endParaRPr/>
          </a:p>
          <a:p>
            <a:pPr marL="205766" lvl="0" indent="-205766" algn="l" rtl="0">
              <a:lnSpc>
                <a:spcPct val="90000"/>
              </a:lnSpc>
              <a:spcBef>
                <a:spcPts val="1200"/>
              </a:spcBef>
              <a:spcAft>
                <a:spcPts val="0"/>
              </a:spcAft>
              <a:buSzPts val="1620"/>
              <a:buChar char="•"/>
            </a:pPr>
            <a:r>
              <a:rPr lang="en-US"/>
              <a:t>Judge people similarly at risk of bias similarly </a:t>
            </a:r>
            <a:r>
              <a:rPr lang="en-US" sz="1200"/>
              <a:t>[1]</a:t>
            </a:r>
            <a:endParaRPr sz="1200"/>
          </a:p>
          <a:p>
            <a:pPr marL="205766" lvl="0" indent="-205766" algn="l" rtl="0">
              <a:lnSpc>
                <a:spcPct val="90000"/>
              </a:lnSpc>
              <a:spcBef>
                <a:spcPts val="1200"/>
              </a:spcBef>
              <a:spcAft>
                <a:spcPts val="0"/>
              </a:spcAft>
              <a:buSzPts val="1620"/>
              <a:buChar char="•"/>
            </a:pPr>
            <a:r>
              <a:rPr lang="en-US"/>
              <a:t>Inclusivity and Stakeholder Awareness </a:t>
            </a:r>
            <a:r>
              <a:rPr lang="en-US" sz="1200"/>
              <a:t>[2]</a:t>
            </a:r>
            <a:endParaRPr sz="1200"/>
          </a:p>
          <a:p>
            <a:pPr marL="205766" lvl="0" indent="-205766" algn="l" rtl="0">
              <a:lnSpc>
                <a:spcPct val="90000"/>
              </a:lnSpc>
              <a:spcBef>
                <a:spcPts val="1200"/>
              </a:spcBef>
              <a:spcAft>
                <a:spcPts val="0"/>
              </a:spcAft>
              <a:buSzPts val="1620"/>
              <a:buChar char="•"/>
            </a:pPr>
            <a:r>
              <a:rPr lang="en-US"/>
              <a:t>Address statistical bias in the data early on in the process </a:t>
            </a:r>
            <a:r>
              <a:rPr lang="en-US" sz="1200"/>
              <a:t>[3]</a:t>
            </a:r>
            <a:endParaRPr sz="1200"/>
          </a:p>
        </p:txBody>
      </p:sp>
      <p:sp>
        <p:nvSpPr>
          <p:cNvPr id="127" name="Google Shape;127;g8522dc0be7_0_24"/>
          <p:cNvSpPr txBox="1">
            <a:spLocks noGrp="1"/>
          </p:cNvSpPr>
          <p:nvPr>
            <p:ph type="ftr" idx="11"/>
          </p:nvPr>
        </p:nvSpPr>
        <p:spPr>
          <a:xfrm>
            <a:off x="0" y="4997196"/>
            <a:ext cx="5562600" cy="146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2020 Keith A. Pray</a:t>
            </a:r>
            <a:endParaRPr/>
          </a:p>
        </p:txBody>
      </p:sp>
      <p:sp>
        <p:nvSpPr>
          <p:cNvPr id="128" name="Google Shape;128;g8522dc0be7_0_24"/>
          <p:cNvSpPr txBox="1">
            <a:spLocks noGrp="1"/>
          </p:cNvSpPr>
          <p:nvPr>
            <p:ph type="sldNum" idx="12"/>
          </p:nvPr>
        </p:nvSpPr>
        <p:spPr>
          <a:xfrm>
            <a:off x="8519160" y="4997196"/>
            <a:ext cx="624900" cy="146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27</a:t>
            </a:fld>
            <a:endParaRPr/>
          </a:p>
        </p:txBody>
      </p:sp>
      <p:sp>
        <p:nvSpPr>
          <p:cNvPr id="129" name="Google Shape;129;g8522dc0be7_0_24"/>
          <p:cNvSpPr txBox="1"/>
          <p:nvPr/>
        </p:nvSpPr>
        <p:spPr>
          <a:xfrm>
            <a:off x="6847114" y="372337"/>
            <a:ext cx="2179800" cy="307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a:solidFill>
                  <a:schemeClr val="lt1"/>
                </a:solidFill>
                <a:latin typeface="Cambria"/>
                <a:ea typeface="Cambria"/>
                <a:cs typeface="Cambria"/>
                <a:sym typeface="Cambria"/>
              </a:rPr>
              <a:t>Jason Asidi</a:t>
            </a:r>
            <a:endParaRPr/>
          </a:p>
        </p:txBody>
      </p:sp>
      <p:sp>
        <p:nvSpPr>
          <p:cNvPr id="130" name="Google Shape;130;g8522dc0be7_0_24"/>
          <p:cNvSpPr txBox="1"/>
          <p:nvPr/>
        </p:nvSpPr>
        <p:spPr>
          <a:xfrm>
            <a:off x="0" y="4726877"/>
            <a:ext cx="91440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b="0" i="0" u="none" strike="noStrike" cap="none">
                <a:solidFill>
                  <a:schemeClr val="lt1"/>
                </a:solidFill>
                <a:latin typeface="Cambria"/>
                <a:ea typeface="Cambria"/>
                <a:cs typeface="Cambria"/>
                <a:sym typeface="Cambria"/>
              </a:rPr>
              <a:t>&lt;Citation&gt;</a:t>
            </a:r>
            <a:endParaRPr/>
          </a:p>
        </p:txBody>
      </p:sp>
      <p:pic>
        <p:nvPicPr>
          <p:cNvPr id="131" name="Google Shape;131;g8522dc0be7_0_24"/>
          <p:cNvPicPr preferRelativeResize="0"/>
          <p:nvPr/>
        </p:nvPicPr>
        <p:blipFill rotWithShape="1">
          <a:blip r:embed="rId3">
            <a:alphaModFix/>
          </a:blip>
          <a:srcRect l="6069" r="-6069"/>
          <a:stretch/>
        </p:blipFill>
        <p:spPr>
          <a:xfrm>
            <a:off x="5251947" y="975325"/>
            <a:ext cx="3138250" cy="3726676"/>
          </a:xfrm>
          <a:prstGeom prst="rect">
            <a:avLst/>
          </a:prstGeom>
          <a:noFill/>
          <a:ln>
            <a:noFill/>
          </a:ln>
        </p:spPr>
      </p:pic>
    </p:spTree>
    <p:extLst>
      <p:ext uri="{BB962C8B-B14F-4D97-AF65-F5344CB8AC3E}">
        <p14:creationId xmlns:p14="http://schemas.microsoft.com/office/powerpoint/2010/main" val="31029494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g8522dc0be7_0_57"/>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chemeClr val="lt1"/>
              </a:buClr>
              <a:buSzPts val="2700"/>
              <a:buFont typeface="Cambria"/>
              <a:buNone/>
            </a:pPr>
            <a:r>
              <a:rPr lang="en-US"/>
              <a:t>Conclusion</a:t>
            </a:r>
            <a:endParaRPr/>
          </a:p>
        </p:txBody>
      </p:sp>
      <p:sp>
        <p:nvSpPr>
          <p:cNvPr id="138" name="Google Shape;138;g8522dc0be7_0_57"/>
          <p:cNvSpPr txBox="1">
            <a:spLocks noGrp="1"/>
          </p:cNvSpPr>
          <p:nvPr>
            <p:ph type="body" idx="1"/>
          </p:nvPr>
        </p:nvSpPr>
        <p:spPr>
          <a:xfrm>
            <a:off x="685800" y="1352550"/>
            <a:ext cx="7434300" cy="3352800"/>
          </a:xfrm>
          <a:prstGeom prst="rect">
            <a:avLst/>
          </a:prstGeom>
          <a:noFill/>
          <a:ln>
            <a:noFill/>
          </a:ln>
        </p:spPr>
        <p:txBody>
          <a:bodyPr spcFirstLastPara="1" wrap="square" lIns="91425" tIns="45700" rIns="91425" bIns="45700" anchor="t" anchorCtr="0">
            <a:noAutofit/>
          </a:bodyPr>
          <a:lstStyle/>
          <a:p>
            <a:pPr marL="457200" lvl="0" indent="-342900" algn="l" rtl="0">
              <a:lnSpc>
                <a:spcPct val="90000"/>
              </a:lnSpc>
              <a:spcBef>
                <a:spcPts val="1200"/>
              </a:spcBef>
              <a:spcAft>
                <a:spcPts val="0"/>
              </a:spcAft>
              <a:buSzPts val="1800"/>
              <a:buChar char="•"/>
            </a:pPr>
            <a:r>
              <a:rPr lang="en-US"/>
              <a:t>Algorithms can have biases both inherent in their design and from the data sets they’ve been fed.</a:t>
            </a:r>
            <a:endParaRPr/>
          </a:p>
          <a:p>
            <a:pPr marL="457200" lvl="0" indent="-331470" algn="l" rtl="0">
              <a:lnSpc>
                <a:spcPct val="90000"/>
              </a:lnSpc>
              <a:spcBef>
                <a:spcPts val="0"/>
              </a:spcBef>
              <a:spcAft>
                <a:spcPts val="0"/>
              </a:spcAft>
              <a:buSzPts val="1620"/>
              <a:buChar char="•"/>
            </a:pPr>
            <a:r>
              <a:rPr lang="en-US"/>
              <a:t>Biases in these data negatively impact minority groups and others whom the algorithm is used for outside of its trained data set.</a:t>
            </a:r>
            <a:endParaRPr/>
          </a:p>
          <a:p>
            <a:pPr marL="457200" lvl="0" indent="-331470" algn="l" rtl="0">
              <a:lnSpc>
                <a:spcPct val="90000"/>
              </a:lnSpc>
              <a:spcBef>
                <a:spcPts val="0"/>
              </a:spcBef>
              <a:spcAft>
                <a:spcPts val="0"/>
              </a:spcAft>
              <a:buSzPts val="1620"/>
              <a:buChar char="•"/>
            </a:pPr>
            <a:r>
              <a:rPr lang="en-US"/>
              <a:t>Must be aware of biases and shift to compensate for them in interpretation of data.</a:t>
            </a:r>
            <a:endParaRPr/>
          </a:p>
        </p:txBody>
      </p:sp>
      <p:sp>
        <p:nvSpPr>
          <p:cNvPr id="139" name="Google Shape;139;g8522dc0be7_0_57"/>
          <p:cNvSpPr txBox="1">
            <a:spLocks noGrp="1"/>
          </p:cNvSpPr>
          <p:nvPr>
            <p:ph type="ftr" idx="11"/>
          </p:nvPr>
        </p:nvSpPr>
        <p:spPr>
          <a:xfrm>
            <a:off x="0" y="4997196"/>
            <a:ext cx="5562600" cy="146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2020 Keith A. Pray</a:t>
            </a:r>
            <a:endParaRPr/>
          </a:p>
        </p:txBody>
      </p:sp>
      <p:sp>
        <p:nvSpPr>
          <p:cNvPr id="140" name="Google Shape;140;g8522dc0be7_0_57"/>
          <p:cNvSpPr txBox="1">
            <a:spLocks noGrp="1"/>
          </p:cNvSpPr>
          <p:nvPr>
            <p:ph type="sldNum" idx="12"/>
          </p:nvPr>
        </p:nvSpPr>
        <p:spPr>
          <a:xfrm>
            <a:off x="8519160" y="4997196"/>
            <a:ext cx="624900" cy="146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28</a:t>
            </a:fld>
            <a:endParaRPr/>
          </a:p>
        </p:txBody>
      </p:sp>
      <p:sp>
        <p:nvSpPr>
          <p:cNvPr id="141" name="Google Shape;141;g8522dc0be7_0_57"/>
          <p:cNvSpPr txBox="1"/>
          <p:nvPr/>
        </p:nvSpPr>
        <p:spPr>
          <a:xfrm>
            <a:off x="6847114" y="372337"/>
            <a:ext cx="2179800" cy="307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a:solidFill>
                  <a:schemeClr val="lt1"/>
                </a:solidFill>
                <a:latin typeface="Cambria"/>
                <a:ea typeface="Cambria"/>
                <a:cs typeface="Cambria"/>
                <a:sym typeface="Cambria"/>
              </a:rPr>
              <a:t>Jason Asidi</a:t>
            </a:r>
            <a:endParaRPr/>
          </a:p>
        </p:txBody>
      </p:sp>
      <p:sp>
        <p:nvSpPr>
          <p:cNvPr id="142" name="Google Shape;142;g8522dc0be7_0_57"/>
          <p:cNvSpPr txBox="1"/>
          <p:nvPr/>
        </p:nvSpPr>
        <p:spPr>
          <a:xfrm>
            <a:off x="0" y="4726877"/>
            <a:ext cx="91440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b="0" i="0" u="none" strike="noStrike" cap="none">
                <a:solidFill>
                  <a:schemeClr val="lt1"/>
                </a:solidFill>
                <a:latin typeface="Cambria"/>
                <a:ea typeface="Cambria"/>
                <a:cs typeface="Cambria"/>
                <a:sym typeface="Cambria"/>
              </a:rPr>
              <a:t>&lt;Citation&gt;</a:t>
            </a:r>
            <a:endParaRPr/>
          </a:p>
        </p:txBody>
      </p:sp>
    </p:spTree>
    <p:extLst>
      <p:ext uri="{BB962C8B-B14F-4D97-AF65-F5344CB8AC3E}">
        <p14:creationId xmlns:p14="http://schemas.microsoft.com/office/powerpoint/2010/main" val="22274812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3"/>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lt1"/>
              </a:buClr>
              <a:buSzPts val="2700"/>
              <a:buFont typeface="Cambria"/>
              <a:buNone/>
            </a:pPr>
            <a:r>
              <a:rPr lang="en-US"/>
              <a:t>REFERENCES</a:t>
            </a:r>
            <a:endParaRPr/>
          </a:p>
        </p:txBody>
      </p:sp>
      <p:sp>
        <p:nvSpPr>
          <p:cNvPr id="148" name="Google Shape;148;p3"/>
          <p:cNvSpPr txBox="1">
            <a:spLocks noGrp="1"/>
          </p:cNvSpPr>
          <p:nvPr>
            <p:ph type="body" idx="1"/>
          </p:nvPr>
        </p:nvSpPr>
        <p:spPr>
          <a:xfrm>
            <a:off x="685800" y="1352551"/>
            <a:ext cx="7772400" cy="3352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890"/>
              <a:buNone/>
            </a:pPr>
            <a:r>
              <a:rPr lang="en-US"/>
              <a:t>[1] Corbett-Davies, Sam, and Sharad Goel. “The Measure and Mismeasure of Fairness: A Critical Review of Fair Machine Learning∗.” CoRR, vol. 1808, no. 23, ser. 2, 14 Aug. 2018. 2.</a:t>
            </a:r>
            <a:endParaRPr sz="2500"/>
          </a:p>
          <a:p>
            <a:pPr marL="0" lvl="0" indent="0" algn="l" rtl="0">
              <a:lnSpc>
                <a:spcPct val="90000"/>
              </a:lnSpc>
              <a:spcBef>
                <a:spcPts val="1200"/>
              </a:spcBef>
              <a:spcAft>
                <a:spcPts val="0"/>
              </a:spcAft>
              <a:buSzPts val="1890"/>
              <a:buNone/>
            </a:pPr>
            <a:r>
              <a:rPr lang="en-US"/>
              <a:t>[2]Weiss, J. (2020, March). Hawaii International Conference on System Sciences | . Hawaii International Conference on System Sciences | . Hawaii.</a:t>
            </a:r>
            <a:endParaRPr/>
          </a:p>
          <a:p>
            <a:pPr marL="0" lvl="0" indent="0" algn="l" rtl="0">
              <a:lnSpc>
                <a:spcPct val="90000"/>
              </a:lnSpc>
              <a:spcBef>
                <a:spcPts val="1200"/>
              </a:spcBef>
              <a:spcAft>
                <a:spcPts val="0"/>
              </a:spcAft>
              <a:buSzPts val="1890"/>
              <a:buNone/>
            </a:pPr>
            <a:r>
              <a:rPr lang="en-US"/>
              <a:t>[3] Bald, Laura. </a:t>
            </a:r>
            <a:r>
              <a:rPr lang="en-US" i="1"/>
              <a:t>Identifying and Mitigating Bias in Machine Learning Applications</a:t>
            </a:r>
            <a:r>
              <a:rPr lang="en-US"/>
              <a:t>. Eugene: University of Oregon Applied Information Management Program, 2019.</a:t>
            </a:r>
            <a:endParaRPr/>
          </a:p>
          <a:p>
            <a:pPr marL="0" lvl="0" indent="0" algn="l" rtl="0">
              <a:lnSpc>
                <a:spcPct val="90000"/>
              </a:lnSpc>
              <a:spcBef>
                <a:spcPts val="1200"/>
              </a:spcBef>
              <a:spcAft>
                <a:spcPts val="0"/>
              </a:spcAft>
              <a:buSzPts val="1890"/>
              <a:buNone/>
            </a:pPr>
            <a:endParaRPr/>
          </a:p>
        </p:txBody>
      </p:sp>
      <p:sp>
        <p:nvSpPr>
          <p:cNvPr id="149" name="Google Shape;149;p3"/>
          <p:cNvSpPr txBox="1">
            <a:spLocks noGrp="1"/>
          </p:cNvSpPr>
          <p:nvPr>
            <p:ph type="ftr" idx="11"/>
          </p:nvPr>
        </p:nvSpPr>
        <p:spPr>
          <a:xfrm>
            <a:off x="0" y="4997196"/>
            <a:ext cx="5562600" cy="14630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2020 Keith A. Pray</a:t>
            </a:r>
            <a:endParaRPr/>
          </a:p>
        </p:txBody>
      </p:sp>
      <p:sp>
        <p:nvSpPr>
          <p:cNvPr id="150" name="Google Shape;150;p3"/>
          <p:cNvSpPr txBox="1">
            <a:spLocks noGrp="1"/>
          </p:cNvSpPr>
          <p:nvPr>
            <p:ph type="sldNum" idx="12"/>
          </p:nvPr>
        </p:nvSpPr>
        <p:spPr>
          <a:xfrm>
            <a:off x="8519160" y="4997196"/>
            <a:ext cx="624840" cy="14630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29</a:t>
            </a:fld>
            <a:endParaRPr/>
          </a:p>
        </p:txBody>
      </p:sp>
      <p:sp>
        <p:nvSpPr>
          <p:cNvPr id="151" name="Google Shape;151;p3"/>
          <p:cNvSpPr txBox="1"/>
          <p:nvPr/>
        </p:nvSpPr>
        <p:spPr>
          <a:xfrm>
            <a:off x="6847114" y="372337"/>
            <a:ext cx="2179682"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b="0" i="0" u="none" strike="noStrike" cap="none">
                <a:solidFill>
                  <a:schemeClr val="lt1"/>
                </a:solidFill>
                <a:latin typeface="Cambria"/>
                <a:ea typeface="Cambria"/>
                <a:cs typeface="Cambria"/>
                <a:sym typeface="Cambria"/>
              </a:rPr>
              <a:t>&lt;Your Name&gt;</a:t>
            </a:r>
            <a:endParaRPr/>
          </a:p>
        </p:txBody>
      </p:sp>
    </p:spTree>
    <p:extLst>
      <p:ext uri="{BB962C8B-B14F-4D97-AF65-F5344CB8AC3E}">
        <p14:creationId xmlns:p14="http://schemas.microsoft.com/office/powerpoint/2010/main" val="15297874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Papers</a:t>
            </a:r>
          </a:p>
        </p:txBody>
      </p:sp>
      <p:sp>
        <p:nvSpPr>
          <p:cNvPr id="3" name="Content Placeholder 2"/>
          <p:cNvSpPr>
            <a:spLocks noGrp="1"/>
          </p:cNvSpPr>
          <p:nvPr>
            <p:ph sz="half" idx="1"/>
          </p:nvPr>
        </p:nvSpPr>
        <p:spPr/>
        <p:txBody>
          <a:bodyPr>
            <a:normAutofit/>
          </a:bodyPr>
          <a:lstStyle/>
          <a:p>
            <a:r>
              <a:rPr lang="en-US" dirty="0"/>
              <a:t>Great improvement!</a:t>
            </a:r>
          </a:p>
        </p:txBody>
      </p:sp>
      <p:sp>
        <p:nvSpPr>
          <p:cNvPr id="4" name="Footer Placeholder 3"/>
          <p:cNvSpPr>
            <a:spLocks noGrp="1"/>
          </p:cNvSpPr>
          <p:nvPr>
            <p:ph type="ftr" sz="quarter" idx="11"/>
          </p:nvPr>
        </p:nvSpPr>
        <p:spPr/>
        <p:txBody>
          <a:bodyPr/>
          <a:lstStyle/>
          <a:p>
            <a:r>
              <a:rPr lang="sk-SK"/>
              <a:t>© 2020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3</a:t>
            </a:fld>
            <a:endParaRPr lang="en-US"/>
          </a:p>
        </p:txBody>
      </p:sp>
      <p:pic>
        <p:nvPicPr>
          <p:cNvPr id="6" name="Picture 5">
            <a:extLst>
              <a:ext uri="{FF2B5EF4-FFF2-40B4-BE49-F238E27FC236}">
                <a16:creationId xmlns:a16="http://schemas.microsoft.com/office/drawing/2014/main" id="{9212566A-FE84-C645-9055-8096F7A659BB}"/>
              </a:ext>
            </a:extLst>
          </p:cNvPr>
          <p:cNvPicPr>
            <a:picLocks noChangeAspect="1"/>
          </p:cNvPicPr>
          <p:nvPr/>
        </p:nvPicPr>
        <p:blipFill>
          <a:blip r:embed="rId3"/>
          <a:stretch>
            <a:fillRect/>
          </a:stretch>
        </p:blipFill>
        <p:spPr>
          <a:xfrm>
            <a:off x="3230864" y="279133"/>
            <a:ext cx="5600716" cy="4864367"/>
          </a:xfrm>
          <a:prstGeom prst="rect">
            <a:avLst/>
          </a:prstGeom>
        </p:spPr>
      </p:pic>
    </p:spTree>
    <p:extLst>
      <p:ext uri="{BB962C8B-B14F-4D97-AF65-F5344CB8AC3E}">
        <p14:creationId xmlns:p14="http://schemas.microsoft.com/office/powerpoint/2010/main" val="13314928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
          <p:cNvSpPr txBox="1">
            <a:spLocks noGrp="1"/>
          </p:cNvSpPr>
          <p:nvPr>
            <p:ph type="title"/>
          </p:nvPr>
        </p:nvSpPr>
        <p:spPr>
          <a:xfrm>
            <a:off x="914400" y="1143000"/>
            <a:ext cx="7315200" cy="1494448"/>
          </a:xfrm>
          <a:prstGeom prst="rect">
            <a:avLst/>
          </a:prstGeom>
          <a:noFill/>
          <a:ln>
            <a:noFill/>
          </a:ln>
        </p:spPr>
        <p:txBody>
          <a:bodyPr spcFirstLastPara="1" wrap="square" lIns="91425" tIns="45700" rIns="91425" bIns="45700" anchor="b" anchorCtr="0">
            <a:noAutofit/>
          </a:bodyPr>
          <a:lstStyle/>
          <a:p>
            <a:pPr marL="0" lvl="0" indent="0" algn="ctr" rtl="0">
              <a:lnSpc>
                <a:spcPct val="80000"/>
              </a:lnSpc>
              <a:spcBef>
                <a:spcPts val="0"/>
              </a:spcBef>
              <a:spcAft>
                <a:spcPts val="0"/>
              </a:spcAft>
              <a:buClr>
                <a:schemeClr val="lt1"/>
              </a:buClr>
              <a:buSzPts val="3300"/>
              <a:buFont typeface="Cambria"/>
              <a:buNone/>
            </a:pPr>
            <a:r>
              <a:rPr lang="en-US"/>
              <a:t>Police Cellphone Surveillance </a:t>
            </a:r>
            <a:endParaRPr/>
          </a:p>
        </p:txBody>
      </p:sp>
      <p:sp>
        <p:nvSpPr>
          <p:cNvPr id="92" name="Google Shape;92;p1"/>
          <p:cNvSpPr txBox="1">
            <a:spLocks noGrp="1"/>
          </p:cNvSpPr>
          <p:nvPr>
            <p:ph type="body" idx="1"/>
          </p:nvPr>
        </p:nvSpPr>
        <p:spPr>
          <a:xfrm>
            <a:off x="914400" y="2724150"/>
            <a:ext cx="7315200" cy="7620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1890"/>
              <a:buNone/>
            </a:pPr>
            <a:r>
              <a:rPr lang="en-US"/>
              <a:t>Ben Robinson</a:t>
            </a:r>
            <a:endParaRPr/>
          </a:p>
        </p:txBody>
      </p:sp>
      <p:sp>
        <p:nvSpPr>
          <p:cNvPr id="93" name="Google Shape;93;p1"/>
          <p:cNvSpPr txBox="1">
            <a:spLocks noGrp="1"/>
          </p:cNvSpPr>
          <p:nvPr>
            <p:ph type="ftr" idx="11"/>
          </p:nvPr>
        </p:nvSpPr>
        <p:spPr>
          <a:xfrm>
            <a:off x="0" y="4997196"/>
            <a:ext cx="5562600" cy="14630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2020 Keith A. Pray</a:t>
            </a:r>
            <a:endParaRPr/>
          </a:p>
        </p:txBody>
      </p:sp>
      <p:sp>
        <p:nvSpPr>
          <p:cNvPr id="94" name="Google Shape;94;p1"/>
          <p:cNvSpPr txBox="1">
            <a:spLocks noGrp="1"/>
          </p:cNvSpPr>
          <p:nvPr>
            <p:ph type="sldNum" idx="12"/>
          </p:nvPr>
        </p:nvSpPr>
        <p:spPr>
          <a:xfrm>
            <a:off x="8519160" y="4997196"/>
            <a:ext cx="624840" cy="14630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30</a:t>
            </a:fld>
            <a:endParaRPr/>
          </a:p>
        </p:txBody>
      </p:sp>
    </p:spTree>
    <p:extLst>
      <p:ext uri="{BB962C8B-B14F-4D97-AF65-F5344CB8AC3E}">
        <p14:creationId xmlns:p14="http://schemas.microsoft.com/office/powerpoint/2010/main" val="11273564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2"/>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lt1"/>
              </a:buClr>
              <a:buSzPts val="2700"/>
              <a:buFont typeface="Cambria"/>
              <a:buNone/>
            </a:pPr>
            <a:r>
              <a:rPr lang="en-US"/>
              <a:t>What is Police Cellphone Surveillance?</a:t>
            </a:r>
            <a:endParaRPr/>
          </a:p>
        </p:txBody>
      </p:sp>
      <p:sp>
        <p:nvSpPr>
          <p:cNvPr id="101" name="Google Shape;101;p2"/>
          <p:cNvSpPr txBox="1">
            <a:spLocks noGrp="1"/>
          </p:cNvSpPr>
          <p:nvPr>
            <p:ph type="body" idx="1"/>
          </p:nvPr>
        </p:nvSpPr>
        <p:spPr>
          <a:xfrm>
            <a:off x="685800" y="1352551"/>
            <a:ext cx="3733800" cy="3352800"/>
          </a:xfrm>
          <a:prstGeom prst="rect">
            <a:avLst/>
          </a:prstGeom>
          <a:noFill/>
          <a:ln>
            <a:noFill/>
          </a:ln>
        </p:spPr>
        <p:txBody>
          <a:bodyPr spcFirstLastPara="1" wrap="square" lIns="91425" tIns="45700" rIns="91425" bIns="45700" anchor="t" anchorCtr="0">
            <a:normAutofit/>
          </a:bodyPr>
          <a:lstStyle/>
          <a:p>
            <a:pPr marL="205766" lvl="0" indent="-205766" algn="l" rtl="0">
              <a:lnSpc>
                <a:spcPct val="90000"/>
              </a:lnSpc>
              <a:spcBef>
                <a:spcPts val="1200"/>
              </a:spcBef>
              <a:spcAft>
                <a:spcPts val="0"/>
              </a:spcAft>
              <a:buSzPts val="1620"/>
              <a:buChar char="•"/>
            </a:pPr>
            <a:r>
              <a:rPr lang="en-US"/>
              <a:t>Police acquire cell phone location data from cell phone manufacturers</a:t>
            </a:r>
            <a:endParaRPr/>
          </a:p>
          <a:p>
            <a:pPr marL="205766" lvl="0" indent="-205766" algn="l" rtl="0">
              <a:lnSpc>
                <a:spcPct val="90000"/>
              </a:lnSpc>
              <a:spcBef>
                <a:spcPts val="1200"/>
              </a:spcBef>
              <a:spcAft>
                <a:spcPts val="0"/>
              </a:spcAft>
              <a:buSzPts val="1620"/>
              <a:buChar char="•"/>
            </a:pPr>
            <a:r>
              <a:rPr lang="en-US"/>
              <a:t>This data is used to narrow down suspects based on the location data of the cell phone.</a:t>
            </a:r>
            <a:endParaRPr/>
          </a:p>
          <a:p>
            <a:pPr marL="205766" lvl="0" indent="-205766" algn="l" rtl="0">
              <a:lnSpc>
                <a:spcPct val="90000"/>
              </a:lnSpc>
              <a:spcBef>
                <a:spcPts val="1200"/>
              </a:spcBef>
              <a:spcAft>
                <a:spcPts val="0"/>
              </a:spcAft>
              <a:buSzPts val="1620"/>
              <a:buChar char="•"/>
            </a:pPr>
            <a:r>
              <a:rPr lang="en-US"/>
              <a:t>Is typically used when no other leads can be found</a:t>
            </a:r>
            <a:endParaRPr/>
          </a:p>
          <a:p>
            <a:pPr marL="205766" lvl="0" indent="-205766" algn="l" rtl="0">
              <a:lnSpc>
                <a:spcPct val="90000"/>
              </a:lnSpc>
              <a:spcBef>
                <a:spcPts val="1200"/>
              </a:spcBef>
              <a:spcAft>
                <a:spcPts val="0"/>
              </a:spcAft>
              <a:buSzPts val="1620"/>
              <a:buChar char="•"/>
            </a:pPr>
            <a:r>
              <a:rPr lang="en-US"/>
              <a:t>Can lead to the arrest of someone who was not involved in the crime.</a:t>
            </a:r>
            <a:endParaRPr/>
          </a:p>
        </p:txBody>
      </p:sp>
      <p:sp>
        <p:nvSpPr>
          <p:cNvPr id="102" name="Google Shape;102;p2"/>
          <p:cNvSpPr txBox="1">
            <a:spLocks noGrp="1"/>
          </p:cNvSpPr>
          <p:nvPr>
            <p:ph type="ftr" idx="11"/>
          </p:nvPr>
        </p:nvSpPr>
        <p:spPr>
          <a:xfrm>
            <a:off x="0" y="4997196"/>
            <a:ext cx="5562600" cy="14630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2020 Keith A. Pray</a:t>
            </a:r>
            <a:endParaRPr/>
          </a:p>
        </p:txBody>
      </p:sp>
      <p:sp>
        <p:nvSpPr>
          <p:cNvPr id="103" name="Google Shape;103;p2"/>
          <p:cNvSpPr txBox="1">
            <a:spLocks noGrp="1"/>
          </p:cNvSpPr>
          <p:nvPr>
            <p:ph type="sldNum" idx="12"/>
          </p:nvPr>
        </p:nvSpPr>
        <p:spPr>
          <a:xfrm>
            <a:off x="8519160" y="4997196"/>
            <a:ext cx="624840" cy="14630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31</a:t>
            </a:fld>
            <a:endParaRPr/>
          </a:p>
        </p:txBody>
      </p:sp>
      <p:sp>
        <p:nvSpPr>
          <p:cNvPr id="104" name="Google Shape;104;p2"/>
          <p:cNvSpPr txBox="1"/>
          <p:nvPr/>
        </p:nvSpPr>
        <p:spPr>
          <a:xfrm>
            <a:off x="6847114" y="372337"/>
            <a:ext cx="2179682" cy="307777"/>
          </a:xfrm>
          <a:prstGeom prst="rect">
            <a:avLst/>
          </a:prstGeom>
          <a:noFill/>
          <a:ln>
            <a:noFill/>
          </a:ln>
        </p:spPr>
        <p:txBody>
          <a:bodyPr spcFirstLastPara="1" wrap="square" lIns="91425" tIns="45700" rIns="91425" bIns="45700" anchor="t" anchorCtr="0">
            <a:spAutoFit/>
          </a:bodyPr>
          <a:lstStyle/>
          <a:p>
            <a:pPr marL="0" lvl="0" indent="0" algn="r" rtl="0">
              <a:spcBef>
                <a:spcPts val="0"/>
              </a:spcBef>
              <a:spcAft>
                <a:spcPts val="0"/>
              </a:spcAft>
              <a:buClr>
                <a:schemeClr val="dk1"/>
              </a:buClr>
              <a:buFont typeface="Arial"/>
              <a:buNone/>
            </a:pPr>
            <a:r>
              <a:rPr lang="en-US">
                <a:solidFill>
                  <a:schemeClr val="lt1"/>
                </a:solidFill>
                <a:latin typeface="Cambria"/>
                <a:ea typeface="Cambria"/>
                <a:cs typeface="Cambria"/>
                <a:sym typeface="Cambria"/>
              </a:rPr>
              <a:t>Ben Robinson</a:t>
            </a:r>
            <a:endParaRPr>
              <a:solidFill>
                <a:schemeClr val="dk1"/>
              </a:solidFill>
            </a:endParaRPr>
          </a:p>
          <a:p>
            <a:pPr marL="0" marR="0" lvl="0" indent="0" algn="r" rtl="0">
              <a:spcBef>
                <a:spcPts val="0"/>
              </a:spcBef>
              <a:spcAft>
                <a:spcPts val="0"/>
              </a:spcAft>
              <a:buNone/>
            </a:pPr>
            <a:endParaRPr>
              <a:solidFill>
                <a:schemeClr val="lt1"/>
              </a:solidFill>
              <a:latin typeface="Cambria"/>
              <a:ea typeface="Cambria"/>
              <a:cs typeface="Cambria"/>
              <a:sym typeface="Cambria"/>
            </a:endParaRPr>
          </a:p>
        </p:txBody>
      </p:sp>
      <p:sp>
        <p:nvSpPr>
          <p:cNvPr id="105" name="Google Shape;105;p2"/>
          <p:cNvSpPr txBox="1"/>
          <p:nvPr/>
        </p:nvSpPr>
        <p:spPr>
          <a:xfrm>
            <a:off x="0" y="4726877"/>
            <a:ext cx="9144000"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chemeClr val="lt1"/>
                </a:solidFill>
                <a:latin typeface="Cambria"/>
                <a:ea typeface="Cambria"/>
                <a:cs typeface="Cambria"/>
                <a:sym typeface="Cambria"/>
              </a:rPr>
              <a:t>[1]</a:t>
            </a:r>
            <a:endParaRPr/>
          </a:p>
        </p:txBody>
      </p:sp>
      <p:pic>
        <p:nvPicPr>
          <p:cNvPr id="106" name="Google Shape;106;p2" descr="Cell phone, iphone, mobile, phone, signal, watchkit icon"/>
          <p:cNvPicPr preferRelativeResize="0"/>
          <p:nvPr/>
        </p:nvPicPr>
        <p:blipFill>
          <a:blip r:embed="rId3">
            <a:alphaModFix/>
          </a:blip>
          <a:stretch>
            <a:fillRect/>
          </a:stretch>
        </p:blipFill>
        <p:spPr>
          <a:xfrm>
            <a:off x="4973150" y="1283462"/>
            <a:ext cx="3436300" cy="3436300"/>
          </a:xfrm>
          <a:prstGeom prst="rect">
            <a:avLst/>
          </a:prstGeom>
          <a:noFill/>
          <a:ln>
            <a:noFill/>
          </a:ln>
        </p:spPr>
      </p:pic>
    </p:spTree>
    <p:extLst>
      <p:ext uri="{BB962C8B-B14F-4D97-AF65-F5344CB8AC3E}">
        <p14:creationId xmlns:p14="http://schemas.microsoft.com/office/powerpoint/2010/main" val="29230890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g851a789fd3_0_20"/>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chemeClr val="lt1"/>
              </a:buClr>
              <a:buSzPts val="2700"/>
              <a:buFont typeface="Cambria"/>
              <a:buNone/>
            </a:pPr>
            <a:r>
              <a:rPr lang="en-US"/>
              <a:t>Where does the data come from?</a:t>
            </a:r>
            <a:endParaRPr/>
          </a:p>
        </p:txBody>
      </p:sp>
      <p:sp>
        <p:nvSpPr>
          <p:cNvPr id="113" name="Google Shape;113;g851a789fd3_0_20"/>
          <p:cNvSpPr txBox="1">
            <a:spLocks noGrp="1"/>
          </p:cNvSpPr>
          <p:nvPr>
            <p:ph type="body" idx="1"/>
          </p:nvPr>
        </p:nvSpPr>
        <p:spPr>
          <a:xfrm>
            <a:off x="685800" y="1352551"/>
            <a:ext cx="3733800" cy="3352800"/>
          </a:xfrm>
          <a:prstGeom prst="rect">
            <a:avLst/>
          </a:prstGeom>
          <a:noFill/>
          <a:ln>
            <a:noFill/>
          </a:ln>
        </p:spPr>
        <p:txBody>
          <a:bodyPr spcFirstLastPara="1" wrap="square" lIns="91425" tIns="45700" rIns="91425" bIns="45700" anchor="t" anchorCtr="0">
            <a:noAutofit/>
          </a:bodyPr>
          <a:lstStyle/>
          <a:p>
            <a:pPr marL="205766" lvl="0" indent="-205766" algn="l" rtl="0">
              <a:lnSpc>
                <a:spcPct val="90000"/>
              </a:lnSpc>
              <a:spcBef>
                <a:spcPts val="1200"/>
              </a:spcBef>
              <a:spcAft>
                <a:spcPts val="0"/>
              </a:spcAft>
              <a:buSzPts val="1620"/>
              <a:buChar char="•"/>
            </a:pPr>
            <a:r>
              <a:rPr lang="en-US"/>
              <a:t>Police get their location data from cell phone manufacturers such as Apple or Google. </a:t>
            </a:r>
            <a:endParaRPr/>
          </a:p>
          <a:p>
            <a:pPr marL="205766" lvl="0" indent="-205766" algn="l" rtl="0">
              <a:spcBef>
                <a:spcPts val="1200"/>
              </a:spcBef>
              <a:spcAft>
                <a:spcPts val="0"/>
              </a:spcAft>
              <a:buSzPts val="1620"/>
              <a:buChar char="•"/>
            </a:pPr>
            <a:r>
              <a:rPr lang="en-US"/>
              <a:t>Police can use search warrants to force these companies to give up your personal data.</a:t>
            </a:r>
            <a:endParaRPr/>
          </a:p>
          <a:p>
            <a:pPr marL="205766" lvl="0" indent="-205766" algn="l" rtl="0">
              <a:lnSpc>
                <a:spcPct val="90000"/>
              </a:lnSpc>
              <a:spcBef>
                <a:spcPts val="1200"/>
              </a:spcBef>
              <a:spcAft>
                <a:spcPts val="0"/>
              </a:spcAft>
              <a:buSzPts val="1620"/>
              <a:buChar char="•"/>
            </a:pPr>
            <a:r>
              <a:rPr lang="en-US"/>
              <a:t>Anytime location data is turned on, your phone is sending data to a server.</a:t>
            </a:r>
            <a:endParaRPr/>
          </a:p>
          <a:p>
            <a:pPr marL="205766" lvl="0" indent="-205766" algn="l" rtl="0">
              <a:lnSpc>
                <a:spcPct val="90000"/>
              </a:lnSpc>
              <a:spcBef>
                <a:spcPts val="1200"/>
              </a:spcBef>
              <a:spcAft>
                <a:spcPts val="0"/>
              </a:spcAft>
              <a:buSzPts val="1620"/>
              <a:buChar char="•"/>
            </a:pPr>
            <a:r>
              <a:rPr lang="en-US"/>
              <a:t>Google has said they’ve received up to 180 requests a week. </a:t>
            </a:r>
            <a:endParaRPr/>
          </a:p>
          <a:p>
            <a:pPr marL="205766" lvl="0" indent="0" algn="l" rtl="0">
              <a:lnSpc>
                <a:spcPct val="90000"/>
              </a:lnSpc>
              <a:spcBef>
                <a:spcPts val="1200"/>
              </a:spcBef>
              <a:spcAft>
                <a:spcPts val="0"/>
              </a:spcAft>
              <a:buNone/>
            </a:pPr>
            <a:endParaRPr/>
          </a:p>
        </p:txBody>
      </p:sp>
      <p:sp>
        <p:nvSpPr>
          <p:cNvPr id="114" name="Google Shape;114;g851a789fd3_0_20"/>
          <p:cNvSpPr txBox="1">
            <a:spLocks noGrp="1"/>
          </p:cNvSpPr>
          <p:nvPr>
            <p:ph type="ftr" idx="11"/>
          </p:nvPr>
        </p:nvSpPr>
        <p:spPr>
          <a:xfrm>
            <a:off x="0" y="4997196"/>
            <a:ext cx="5562600" cy="146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2020 Keith A. Pray</a:t>
            </a:r>
            <a:endParaRPr/>
          </a:p>
        </p:txBody>
      </p:sp>
      <p:sp>
        <p:nvSpPr>
          <p:cNvPr id="115" name="Google Shape;115;g851a789fd3_0_20"/>
          <p:cNvSpPr txBox="1">
            <a:spLocks noGrp="1"/>
          </p:cNvSpPr>
          <p:nvPr>
            <p:ph type="sldNum" idx="12"/>
          </p:nvPr>
        </p:nvSpPr>
        <p:spPr>
          <a:xfrm>
            <a:off x="8519160" y="4997196"/>
            <a:ext cx="624900" cy="146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32</a:t>
            </a:fld>
            <a:endParaRPr/>
          </a:p>
        </p:txBody>
      </p:sp>
      <p:sp>
        <p:nvSpPr>
          <p:cNvPr id="116" name="Google Shape;116;g851a789fd3_0_20"/>
          <p:cNvSpPr txBox="1"/>
          <p:nvPr/>
        </p:nvSpPr>
        <p:spPr>
          <a:xfrm>
            <a:off x="6847114" y="372337"/>
            <a:ext cx="2179800" cy="3078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chemeClr val="dk1"/>
              </a:buClr>
              <a:buFont typeface="Arial"/>
              <a:buNone/>
            </a:pPr>
            <a:r>
              <a:rPr lang="en-US">
                <a:solidFill>
                  <a:schemeClr val="lt1"/>
                </a:solidFill>
                <a:latin typeface="Cambria"/>
                <a:ea typeface="Cambria"/>
                <a:cs typeface="Cambria"/>
                <a:sym typeface="Cambria"/>
              </a:rPr>
              <a:t>Ben Robinson</a:t>
            </a:r>
            <a:endParaRPr>
              <a:solidFill>
                <a:schemeClr val="dk1"/>
              </a:solidFill>
            </a:endParaRPr>
          </a:p>
          <a:p>
            <a:pPr marL="0" marR="0" lvl="0" indent="0" algn="r" rtl="0">
              <a:spcBef>
                <a:spcPts val="0"/>
              </a:spcBef>
              <a:spcAft>
                <a:spcPts val="0"/>
              </a:spcAft>
              <a:buNone/>
            </a:pPr>
            <a:endParaRPr>
              <a:solidFill>
                <a:schemeClr val="lt1"/>
              </a:solidFill>
              <a:latin typeface="Cambria"/>
              <a:ea typeface="Cambria"/>
              <a:cs typeface="Cambria"/>
              <a:sym typeface="Cambria"/>
            </a:endParaRPr>
          </a:p>
        </p:txBody>
      </p:sp>
      <p:sp>
        <p:nvSpPr>
          <p:cNvPr id="117" name="Google Shape;117;g851a789fd3_0_20"/>
          <p:cNvSpPr txBox="1"/>
          <p:nvPr/>
        </p:nvSpPr>
        <p:spPr>
          <a:xfrm>
            <a:off x="0" y="4726877"/>
            <a:ext cx="91440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a:solidFill>
                  <a:schemeClr val="lt1"/>
                </a:solidFill>
                <a:latin typeface="Cambria"/>
                <a:ea typeface="Cambria"/>
                <a:cs typeface="Cambria"/>
                <a:sym typeface="Cambria"/>
              </a:rPr>
              <a:t>[2] [6]</a:t>
            </a:r>
            <a:endParaRPr/>
          </a:p>
        </p:txBody>
      </p:sp>
      <p:pic>
        <p:nvPicPr>
          <p:cNvPr id="118" name="Google Shape;118;g851a789fd3_0_20" descr="Google Maps pin - Wikipedia"/>
          <p:cNvPicPr preferRelativeResize="0"/>
          <p:nvPr/>
        </p:nvPicPr>
        <p:blipFill>
          <a:blip r:embed="rId3">
            <a:alphaModFix/>
          </a:blip>
          <a:stretch>
            <a:fillRect/>
          </a:stretch>
        </p:blipFill>
        <p:spPr>
          <a:xfrm>
            <a:off x="4764825" y="1149213"/>
            <a:ext cx="3754324" cy="3378900"/>
          </a:xfrm>
          <a:prstGeom prst="rect">
            <a:avLst/>
          </a:prstGeom>
          <a:noFill/>
          <a:ln>
            <a:noFill/>
          </a:ln>
        </p:spPr>
      </p:pic>
    </p:spTree>
    <p:extLst>
      <p:ext uri="{BB962C8B-B14F-4D97-AF65-F5344CB8AC3E}">
        <p14:creationId xmlns:p14="http://schemas.microsoft.com/office/powerpoint/2010/main" val="32238915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g851a789fd3_0_1"/>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chemeClr val="lt1"/>
              </a:buClr>
              <a:buSzPts val="2700"/>
              <a:buFont typeface="Cambria"/>
              <a:buNone/>
            </a:pPr>
            <a:r>
              <a:rPr lang="en-US"/>
              <a:t>What does the law say?</a:t>
            </a:r>
            <a:endParaRPr/>
          </a:p>
        </p:txBody>
      </p:sp>
      <p:sp>
        <p:nvSpPr>
          <p:cNvPr id="125" name="Google Shape;125;g851a789fd3_0_1"/>
          <p:cNvSpPr txBox="1">
            <a:spLocks noGrp="1"/>
          </p:cNvSpPr>
          <p:nvPr>
            <p:ph type="body" idx="1"/>
          </p:nvPr>
        </p:nvSpPr>
        <p:spPr>
          <a:xfrm>
            <a:off x="685800" y="1352551"/>
            <a:ext cx="3733800" cy="3352800"/>
          </a:xfrm>
          <a:prstGeom prst="rect">
            <a:avLst/>
          </a:prstGeom>
          <a:noFill/>
          <a:ln>
            <a:noFill/>
          </a:ln>
        </p:spPr>
        <p:txBody>
          <a:bodyPr spcFirstLastPara="1" wrap="square" lIns="91425" tIns="45700" rIns="91425" bIns="45700" anchor="t" anchorCtr="0">
            <a:noAutofit/>
          </a:bodyPr>
          <a:lstStyle/>
          <a:p>
            <a:pPr marL="205766" lvl="0" indent="-205766" algn="l" rtl="0">
              <a:lnSpc>
                <a:spcPct val="90000"/>
              </a:lnSpc>
              <a:spcBef>
                <a:spcPts val="1200"/>
              </a:spcBef>
              <a:spcAft>
                <a:spcPts val="0"/>
              </a:spcAft>
              <a:buSzPts val="1620"/>
              <a:buChar char="•"/>
            </a:pPr>
            <a:r>
              <a:rPr lang="en-US"/>
              <a:t>Until 2018, the vast majority of states did not protect cell phone location data.</a:t>
            </a:r>
            <a:endParaRPr/>
          </a:p>
          <a:p>
            <a:pPr marL="205766" lvl="0" indent="-205766" algn="l" rtl="0">
              <a:lnSpc>
                <a:spcPct val="90000"/>
              </a:lnSpc>
              <a:spcBef>
                <a:spcPts val="1200"/>
              </a:spcBef>
              <a:spcAft>
                <a:spcPts val="0"/>
              </a:spcAft>
              <a:buSzPts val="1620"/>
              <a:buChar char="•"/>
            </a:pPr>
            <a:r>
              <a:rPr lang="en-US"/>
              <a:t>The supreme court ruled that police must have a warrant to acquire this information </a:t>
            </a:r>
            <a:endParaRPr/>
          </a:p>
          <a:p>
            <a:pPr marL="205766" lvl="0" indent="-205766" algn="l" rtl="0">
              <a:lnSpc>
                <a:spcPct val="90000"/>
              </a:lnSpc>
              <a:spcBef>
                <a:spcPts val="1200"/>
              </a:spcBef>
              <a:spcAft>
                <a:spcPts val="0"/>
              </a:spcAft>
              <a:buSzPts val="1620"/>
              <a:buChar char="•"/>
            </a:pPr>
            <a:r>
              <a:rPr lang="en-US"/>
              <a:t>Should police have access to this information even with a warrant?</a:t>
            </a:r>
            <a:endParaRPr/>
          </a:p>
        </p:txBody>
      </p:sp>
      <p:sp>
        <p:nvSpPr>
          <p:cNvPr id="126" name="Google Shape;126;g851a789fd3_0_1"/>
          <p:cNvSpPr txBox="1">
            <a:spLocks noGrp="1"/>
          </p:cNvSpPr>
          <p:nvPr>
            <p:ph type="ftr" idx="11"/>
          </p:nvPr>
        </p:nvSpPr>
        <p:spPr>
          <a:xfrm>
            <a:off x="0" y="4997196"/>
            <a:ext cx="5562600" cy="146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2020 Keith A. Pray</a:t>
            </a:r>
            <a:endParaRPr/>
          </a:p>
        </p:txBody>
      </p:sp>
      <p:sp>
        <p:nvSpPr>
          <p:cNvPr id="127" name="Google Shape;127;g851a789fd3_0_1"/>
          <p:cNvSpPr txBox="1">
            <a:spLocks noGrp="1"/>
          </p:cNvSpPr>
          <p:nvPr>
            <p:ph type="sldNum" idx="12"/>
          </p:nvPr>
        </p:nvSpPr>
        <p:spPr>
          <a:xfrm>
            <a:off x="8519160" y="4997196"/>
            <a:ext cx="624900" cy="146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33</a:t>
            </a:fld>
            <a:endParaRPr/>
          </a:p>
        </p:txBody>
      </p:sp>
      <p:sp>
        <p:nvSpPr>
          <p:cNvPr id="128" name="Google Shape;128;g851a789fd3_0_1"/>
          <p:cNvSpPr txBox="1"/>
          <p:nvPr/>
        </p:nvSpPr>
        <p:spPr>
          <a:xfrm>
            <a:off x="6847114" y="372337"/>
            <a:ext cx="2179800" cy="3078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chemeClr val="dk1"/>
              </a:buClr>
              <a:buFont typeface="Arial"/>
              <a:buNone/>
            </a:pPr>
            <a:r>
              <a:rPr lang="en-US">
                <a:solidFill>
                  <a:schemeClr val="lt1"/>
                </a:solidFill>
                <a:latin typeface="Cambria"/>
                <a:ea typeface="Cambria"/>
                <a:cs typeface="Cambria"/>
                <a:sym typeface="Cambria"/>
              </a:rPr>
              <a:t>Ben Robinson</a:t>
            </a:r>
            <a:endParaRPr>
              <a:solidFill>
                <a:schemeClr val="dk1"/>
              </a:solidFill>
            </a:endParaRPr>
          </a:p>
          <a:p>
            <a:pPr marL="0" marR="0" lvl="0" indent="0" algn="r" rtl="0">
              <a:spcBef>
                <a:spcPts val="0"/>
              </a:spcBef>
              <a:spcAft>
                <a:spcPts val="0"/>
              </a:spcAft>
              <a:buNone/>
            </a:pPr>
            <a:endParaRPr>
              <a:solidFill>
                <a:schemeClr val="lt1"/>
              </a:solidFill>
              <a:latin typeface="Cambria"/>
              <a:ea typeface="Cambria"/>
              <a:cs typeface="Cambria"/>
              <a:sym typeface="Cambria"/>
            </a:endParaRPr>
          </a:p>
        </p:txBody>
      </p:sp>
      <p:sp>
        <p:nvSpPr>
          <p:cNvPr id="129" name="Google Shape;129;g851a789fd3_0_1"/>
          <p:cNvSpPr txBox="1"/>
          <p:nvPr/>
        </p:nvSpPr>
        <p:spPr>
          <a:xfrm>
            <a:off x="0" y="4726877"/>
            <a:ext cx="91440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a:solidFill>
                  <a:schemeClr val="lt1"/>
                </a:solidFill>
                <a:latin typeface="Cambria"/>
                <a:ea typeface="Cambria"/>
                <a:cs typeface="Cambria"/>
                <a:sym typeface="Cambria"/>
              </a:rPr>
              <a:t>[1][4] </a:t>
            </a:r>
            <a:endParaRPr/>
          </a:p>
        </p:txBody>
      </p:sp>
      <p:sp>
        <p:nvSpPr>
          <p:cNvPr id="130" name="Google Shape;130;g851a789fd3_0_1"/>
          <p:cNvSpPr txBox="1"/>
          <p:nvPr/>
        </p:nvSpPr>
        <p:spPr>
          <a:xfrm>
            <a:off x="8285100" y="4400575"/>
            <a:ext cx="1565700" cy="23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FFFFFF"/>
                </a:solidFill>
                <a:latin typeface="Cambria"/>
                <a:ea typeface="Cambria"/>
                <a:cs typeface="Cambria"/>
                <a:sym typeface="Cambria"/>
              </a:rPr>
              <a:t>[2]</a:t>
            </a:r>
            <a:endParaRPr>
              <a:solidFill>
                <a:srgbClr val="FFFFFF"/>
              </a:solidFill>
              <a:latin typeface="Cambria"/>
              <a:ea typeface="Cambria"/>
              <a:cs typeface="Cambria"/>
              <a:sym typeface="Cambria"/>
            </a:endParaRPr>
          </a:p>
        </p:txBody>
      </p:sp>
      <p:pic>
        <p:nvPicPr>
          <p:cNvPr id="131" name="Google Shape;131;g851a789fd3_0_1"/>
          <p:cNvPicPr preferRelativeResize="0"/>
          <p:nvPr/>
        </p:nvPicPr>
        <p:blipFill>
          <a:blip r:embed="rId3">
            <a:alphaModFix/>
          </a:blip>
          <a:stretch>
            <a:fillRect/>
          </a:stretch>
        </p:blipFill>
        <p:spPr>
          <a:xfrm>
            <a:off x="4851175" y="1336901"/>
            <a:ext cx="3922401" cy="3384099"/>
          </a:xfrm>
          <a:prstGeom prst="rect">
            <a:avLst/>
          </a:prstGeom>
          <a:noFill/>
          <a:ln>
            <a:noFill/>
          </a:ln>
        </p:spPr>
      </p:pic>
    </p:spTree>
    <p:extLst>
      <p:ext uri="{BB962C8B-B14F-4D97-AF65-F5344CB8AC3E}">
        <p14:creationId xmlns:p14="http://schemas.microsoft.com/office/powerpoint/2010/main" val="25728395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g851a789fd3_0_34"/>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chemeClr val="lt1"/>
              </a:buClr>
              <a:buSzPts val="2700"/>
              <a:buFont typeface="Cambria"/>
              <a:buNone/>
            </a:pPr>
            <a:r>
              <a:rPr lang="en-US"/>
              <a:t>Real life example #1 </a:t>
            </a:r>
            <a:endParaRPr/>
          </a:p>
        </p:txBody>
      </p:sp>
      <p:sp>
        <p:nvSpPr>
          <p:cNvPr id="138" name="Google Shape;138;g851a789fd3_0_34"/>
          <p:cNvSpPr txBox="1">
            <a:spLocks noGrp="1"/>
          </p:cNvSpPr>
          <p:nvPr>
            <p:ph type="body" idx="1"/>
          </p:nvPr>
        </p:nvSpPr>
        <p:spPr>
          <a:xfrm>
            <a:off x="685800" y="1352551"/>
            <a:ext cx="3733800" cy="3352800"/>
          </a:xfrm>
          <a:prstGeom prst="rect">
            <a:avLst/>
          </a:prstGeom>
          <a:noFill/>
          <a:ln>
            <a:noFill/>
          </a:ln>
        </p:spPr>
        <p:txBody>
          <a:bodyPr spcFirstLastPara="1" wrap="square" lIns="91425" tIns="45700" rIns="91425" bIns="45700" anchor="t" anchorCtr="0">
            <a:noAutofit/>
          </a:bodyPr>
          <a:lstStyle/>
          <a:p>
            <a:pPr marL="205766" lvl="0" indent="-205766" algn="l" rtl="0">
              <a:lnSpc>
                <a:spcPct val="90000"/>
              </a:lnSpc>
              <a:spcBef>
                <a:spcPts val="1200"/>
              </a:spcBef>
              <a:spcAft>
                <a:spcPts val="0"/>
              </a:spcAft>
              <a:buSzPts val="1620"/>
              <a:buChar char="•"/>
            </a:pPr>
            <a:r>
              <a:rPr lang="en-US"/>
              <a:t>Zachary McCoy received an email in January of 2020 notifying him that his location data was requested by police.</a:t>
            </a:r>
            <a:endParaRPr/>
          </a:p>
          <a:p>
            <a:pPr marL="205766" lvl="0" indent="-205766" algn="l" rtl="0">
              <a:lnSpc>
                <a:spcPct val="90000"/>
              </a:lnSpc>
              <a:spcBef>
                <a:spcPts val="1200"/>
              </a:spcBef>
              <a:spcAft>
                <a:spcPts val="0"/>
              </a:spcAft>
              <a:buSzPts val="1620"/>
              <a:buChar char="•"/>
            </a:pPr>
            <a:r>
              <a:rPr lang="en-US"/>
              <a:t>Authorities gave him no warning they were accessing his personal information.</a:t>
            </a:r>
            <a:endParaRPr/>
          </a:p>
          <a:p>
            <a:pPr marL="205766" lvl="0" indent="-205766" algn="l" rtl="0">
              <a:lnSpc>
                <a:spcPct val="90000"/>
              </a:lnSpc>
              <a:spcBef>
                <a:spcPts val="1200"/>
              </a:spcBef>
              <a:spcAft>
                <a:spcPts val="0"/>
              </a:spcAft>
              <a:buSzPts val="1620"/>
              <a:buChar char="•"/>
            </a:pPr>
            <a:r>
              <a:rPr lang="en-US"/>
              <a:t>Was able to null the warrant thanks to the warning from Google.</a:t>
            </a:r>
            <a:endParaRPr/>
          </a:p>
          <a:p>
            <a:pPr marL="205766" lvl="0" indent="0" algn="l" rtl="0">
              <a:lnSpc>
                <a:spcPct val="90000"/>
              </a:lnSpc>
              <a:spcBef>
                <a:spcPts val="1200"/>
              </a:spcBef>
              <a:spcAft>
                <a:spcPts val="0"/>
              </a:spcAft>
              <a:buNone/>
            </a:pPr>
            <a:endParaRPr/>
          </a:p>
        </p:txBody>
      </p:sp>
      <p:sp>
        <p:nvSpPr>
          <p:cNvPr id="139" name="Google Shape;139;g851a789fd3_0_34"/>
          <p:cNvSpPr txBox="1">
            <a:spLocks noGrp="1"/>
          </p:cNvSpPr>
          <p:nvPr>
            <p:ph type="ftr" idx="11"/>
          </p:nvPr>
        </p:nvSpPr>
        <p:spPr>
          <a:xfrm>
            <a:off x="0" y="4997196"/>
            <a:ext cx="5562600" cy="146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2020 Keith A. Pray</a:t>
            </a:r>
            <a:endParaRPr/>
          </a:p>
        </p:txBody>
      </p:sp>
      <p:sp>
        <p:nvSpPr>
          <p:cNvPr id="140" name="Google Shape;140;g851a789fd3_0_34"/>
          <p:cNvSpPr txBox="1">
            <a:spLocks noGrp="1"/>
          </p:cNvSpPr>
          <p:nvPr>
            <p:ph type="sldNum" idx="12"/>
          </p:nvPr>
        </p:nvSpPr>
        <p:spPr>
          <a:xfrm>
            <a:off x="8519160" y="4997196"/>
            <a:ext cx="624900" cy="146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34</a:t>
            </a:fld>
            <a:endParaRPr/>
          </a:p>
        </p:txBody>
      </p:sp>
      <p:sp>
        <p:nvSpPr>
          <p:cNvPr id="141" name="Google Shape;141;g851a789fd3_0_34"/>
          <p:cNvSpPr txBox="1"/>
          <p:nvPr/>
        </p:nvSpPr>
        <p:spPr>
          <a:xfrm>
            <a:off x="6847114" y="372337"/>
            <a:ext cx="2179800" cy="3078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chemeClr val="dk1"/>
              </a:buClr>
              <a:buFont typeface="Arial"/>
              <a:buNone/>
            </a:pPr>
            <a:r>
              <a:rPr lang="en-US">
                <a:solidFill>
                  <a:schemeClr val="lt1"/>
                </a:solidFill>
                <a:latin typeface="Cambria"/>
                <a:ea typeface="Cambria"/>
                <a:cs typeface="Cambria"/>
                <a:sym typeface="Cambria"/>
              </a:rPr>
              <a:t>Ben Robinson</a:t>
            </a:r>
            <a:endParaRPr>
              <a:solidFill>
                <a:schemeClr val="dk1"/>
              </a:solidFill>
            </a:endParaRPr>
          </a:p>
          <a:p>
            <a:pPr marL="0" marR="0" lvl="0" indent="0" algn="r" rtl="0">
              <a:spcBef>
                <a:spcPts val="0"/>
              </a:spcBef>
              <a:spcAft>
                <a:spcPts val="0"/>
              </a:spcAft>
              <a:buNone/>
            </a:pPr>
            <a:endParaRPr>
              <a:solidFill>
                <a:schemeClr val="lt1"/>
              </a:solidFill>
              <a:latin typeface="Cambria"/>
              <a:ea typeface="Cambria"/>
              <a:cs typeface="Cambria"/>
              <a:sym typeface="Cambria"/>
            </a:endParaRPr>
          </a:p>
        </p:txBody>
      </p:sp>
      <p:sp>
        <p:nvSpPr>
          <p:cNvPr id="142" name="Google Shape;142;g851a789fd3_0_34"/>
          <p:cNvSpPr txBox="1"/>
          <p:nvPr/>
        </p:nvSpPr>
        <p:spPr>
          <a:xfrm>
            <a:off x="0" y="4726877"/>
            <a:ext cx="91440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a:solidFill>
                  <a:schemeClr val="lt1"/>
                </a:solidFill>
                <a:latin typeface="Cambria"/>
                <a:ea typeface="Cambria"/>
                <a:cs typeface="Cambria"/>
                <a:sym typeface="Cambria"/>
              </a:rPr>
              <a:t>[3]</a:t>
            </a:r>
            <a:endParaRPr/>
          </a:p>
        </p:txBody>
      </p:sp>
      <p:pic>
        <p:nvPicPr>
          <p:cNvPr id="143" name="Google Shape;143;g851a789fd3_0_34"/>
          <p:cNvPicPr preferRelativeResize="0"/>
          <p:nvPr/>
        </p:nvPicPr>
        <p:blipFill>
          <a:blip r:embed="rId3">
            <a:alphaModFix/>
          </a:blip>
          <a:stretch>
            <a:fillRect/>
          </a:stretch>
        </p:blipFill>
        <p:spPr>
          <a:xfrm>
            <a:off x="4704475" y="1428750"/>
            <a:ext cx="4276544" cy="2819425"/>
          </a:xfrm>
          <a:prstGeom prst="rect">
            <a:avLst/>
          </a:prstGeom>
          <a:noFill/>
          <a:ln>
            <a:noFill/>
          </a:ln>
        </p:spPr>
      </p:pic>
    </p:spTree>
    <p:extLst>
      <p:ext uri="{BB962C8B-B14F-4D97-AF65-F5344CB8AC3E}">
        <p14:creationId xmlns:p14="http://schemas.microsoft.com/office/powerpoint/2010/main" val="9230241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g803d41470b_0_6"/>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chemeClr val="lt1"/>
              </a:buClr>
              <a:buSzPts val="2700"/>
              <a:buFont typeface="Cambria"/>
              <a:buNone/>
            </a:pPr>
            <a:r>
              <a:rPr lang="en-US"/>
              <a:t>Real life example #2 </a:t>
            </a:r>
            <a:endParaRPr/>
          </a:p>
        </p:txBody>
      </p:sp>
      <p:sp>
        <p:nvSpPr>
          <p:cNvPr id="150" name="Google Shape;150;g803d41470b_0_6"/>
          <p:cNvSpPr txBox="1">
            <a:spLocks noGrp="1"/>
          </p:cNvSpPr>
          <p:nvPr>
            <p:ph type="body" idx="1"/>
          </p:nvPr>
        </p:nvSpPr>
        <p:spPr>
          <a:xfrm>
            <a:off x="685800" y="1352551"/>
            <a:ext cx="3733800" cy="3352800"/>
          </a:xfrm>
          <a:prstGeom prst="rect">
            <a:avLst/>
          </a:prstGeom>
          <a:noFill/>
          <a:ln>
            <a:noFill/>
          </a:ln>
        </p:spPr>
        <p:txBody>
          <a:bodyPr spcFirstLastPara="1" wrap="square" lIns="91425" tIns="45700" rIns="91425" bIns="45700" anchor="t" anchorCtr="0">
            <a:noAutofit/>
          </a:bodyPr>
          <a:lstStyle/>
          <a:p>
            <a:pPr marL="205766" lvl="0" indent="-205766" algn="l" rtl="0">
              <a:lnSpc>
                <a:spcPct val="90000"/>
              </a:lnSpc>
              <a:spcBef>
                <a:spcPts val="1200"/>
              </a:spcBef>
              <a:spcAft>
                <a:spcPts val="0"/>
              </a:spcAft>
              <a:buSzPts val="1620"/>
              <a:buChar char="•"/>
            </a:pPr>
            <a:r>
              <a:rPr lang="en-US"/>
              <a:t>In December of 2018, Jorge Molina was arrested in Avondale, Arizona for murder based on his cell phone location data.</a:t>
            </a:r>
            <a:endParaRPr/>
          </a:p>
          <a:p>
            <a:pPr marL="205766" lvl="0" indent="-205766" algn="l" rtl="0">
              <a:lnSpc>
                <a:spcPct val="90000"/>
              </a:lnSpc>
              <a:spcBef>
                <a:spcPts val="1200"/>
              </a:spcBef>
              <a:spcAft>
                <a:spcPts val="0"/>
              </a:spcAft>
              <a:buSzPts val="1620"/>
              <a:buChar char="•"/>
            </a:pPr>
            <a:r>
              <a:rPr lang="en-US"/>
              <a:t>He sat in jail for a week before detectives found he was innocent.</a:t>
            </a:r>
            <a:endParaRPr/>
          </a:p>
          <a:p>
            <a:pPr marL="205766" lvl="0" indent="-205766" algn="l" rtl="0">
              <a:lnSpc>
                <a:spcPct val="90000"/>
              </a:lnSpc>
              <a:spcBef>
                <a:spcPts val="1200"/>
              </a:spcBef>
              <a:spcAft>
                <a:spcPts val="0"/>
              </a:spcAft>
              <a:buSzPts val="1620"/>
              <a:buChar char="•"/>
            </a:pPr>
            <a:r>
              <a:rPr lang="en-US"/>
              <a:t>Molina lost his job, and couldn’t find another one due to background checks.</a:t>
            </a:r>
            <a:endParaRPr/>
          </a:p>
          <a:p>
            <a:pPr marL="205766" lvl="0" indent="-205766" algn="l" rtl="0">
              <a:lnSpc>
                <a:spcPct val="90000"/>
              </a:lnSpc>
              <a:spcBef>
                <a:spcPts val="1200"/>
              </a:spcBef>
              <a:spcAft>
                <a:spcPts val="0"/>
              </a:spcAft>
              <a:buSzPts val="1620"/>
              <a:buChar char="•"/>
            </a:pPr>
            <a:r>
              <a:rPr lang="en-US"/>
              <a:t>He is currently suing the City of Avondale.</a:t>
            </a:r>
            <a:endParaRPr/>
          </a:p>
          <a:p>
            <a:pPr marL="205766" lvl="0" indent="0" algn="l" rtl="0">
              <a:lnSpc>
                <a:spcPct val="90000"/>
              </a:lnSpc>
              <a:spcBef>
                <a:spcPts val="1200"/>
              </a:spcBef>
              <a:spcAft>
                <a:spcPts val="0"/>
              </a:spcAft>
              <a:buNone/>
            </a:pPr>
            <a:endParaRPr/>
          </a:p>
        </p:txBody>
      </p:sp>
      <p:sp>
        <p:nvSpPr>
          <p:cNvPr id="151" name="Google Shape;151;g803d41470b_0_6"/>
          <p:cNvSpPr txBox="1">
            <a:spLocks noGrp="1"/>
          </p:cNvSpPr>
          <p:nvPr>
            <p:ph type="ftr" idx="11"/>
          </p:nvPr>
        </p:nvSpPr>
        <p:spPr>
          <a:xfrm>
            <a:off x="0" y="4997196"/>
            <a:ext cx="5562600" cy="146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2020 Keith A. Pray</a:t>
            </a:r>
            <a:endParaRPr/>
          </a:p>
        </p:txBody>
      </p:sp>
      <p:sp>
        <p:nvSpPr>
          <p:cNvPr id="152" name="Google Shape;152;g803d41470b_0_6"/>
          <p:cNvSpPr txBox="1">
            <a:spLocks noGrp="1"/>
          </p:cNvSpPr>
          <p:nvPr>
            <p:ph type="sldNum" idx="12"/>
          </p:nvPr>
        </p:nvSpPr>
        <p:spPr>
          <a:xfrm>
            <a:off x="8519160" y="4997196"/>
            <a:ext cx="624900" cy="146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35</a:t>
            </a:fld>
            <a:endParaRPr/>
          </a:p>
        </p:txBody>
      </p:sp>
      <p:sp>
        <p:nvSpPr>
          <p:cNvPr id="153" name="Google Shape;153;g803d41470b_0_6"/>
          <p:cNvSpPr txBox="1"/>
          <p:nvPr/>
        </p:nvSpPr>
        <p:spPr>
          <a:xfrm>
            <a:off x="6847114" y="372337"/>
            <a:ext cx="2179800" cy="3078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chemeClr val="dk1"/>
              </a:buClr>
              <a:buFont typeface="Arial"/>
              <a:buNone/>
            </a:pPr>
            <a:r>
              <a:rPr lang="en-US">
                <a:solidFill>
                  <a:schemeClr val="lt1"/>
                </a:solidFill>
                <a:latin typeface="Cambria"/>
                <a:ea typeface="Cambria"/>
                <a:cs typeface="Cambria"/>
                <a:sym typeface="Cambria"/>
              </a:rPr>
              <a:t>Ben Robinson</a:t>
            </a:r>
            <a:endParaRPr>
              <a:solidFill>
                <a:schemeClr val="dk1"/>
              </a:solidFill>
            </a:endParaRPr>
          </a:p>
          <a:p>
            <a:pPr marL="0" marR="0" lvl="0" indent="0" algn="r" rtl="0">
              <a:spcBef>
                <a:spcPts val="0"/>
              </a:spcBef>
              <a:spcAft>
                <a:spcPts val="0"/>
              </a:spcAft>
              <a:buNone/>
            </a:pPr>
            <a:endParaRPr>
              <a:solidFill>
                <a:schemeClr val="lt1"/>
              </a:solidFill>
              <a:latin typeface="Cambria"/>
              <a:ea typeface="Cambria"/>
              <a:cs typeface="Cambria"/>
              <a:sym typeface="Cambria"/>
            </a:endParaRPr>
          </a:p>
        </p:txBody>
      </p:sp>
      <p:sp>
        <p:nvSpPr>
          <p:cNvPr id="154" name="Google Shape;154;g803d41470b_0_6"/>
          <p:cNvSpPr txBox="1"/>
          <p:nvPr/>
        </p:nvSpPr>
        <p:spPr>
          <a:xfrm>
            <a:off x="0" y="4726877"/>
            <a:ext cx="91440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a:solidFill>
                  <a:schemeClr val="lt1"/>
                </a:solidFill>
                <a:latin typeface="Cambria"/>
                <a:ea typeface="Cambria"/>
                <a:cs typeface="Cambria"/>
                <a:sym typeface="Cambria"/>
              </a:rPr>
              <a:t>[5]</a:t>
            </a:r>
            <a:endParaRPr/>
          </a:p>
        </p:txBody>
      </p:sp>
      <p:pic>
        <p:nvPicPr>
          <p:cNvPr id="155" name="Google Shape;155;g803d41470b_0_6" descr="Joseph Knight"/>
          <p:cNvPicPr preferRelativeResize="0"/>
          <p:nvPr/>
        </p:nvPicPr>
        <p:blipFill>
          <a:blip r:embed="rId3">
            <a:alphaModFix/>
          </a:blip>
          <a:stretch>
            <a:fillRect/>
          </a:stretch>
        </p:blipFill>
        <p:spPr>
          <a:xfrm>
            <a:off x="4621275" y="1552025"/>
            <a:ext cx="4212550" cy="2780275"/>
          </a:xfrm>
          <a:prstGeom prst="rect">
            <a:avLst/>
          </a:prstGeom>
          <a:noFill/>
          <a:ln>
            <a:noFill/>
          </a:ln>
        </p:spPr>
      </p:pic>
    </p:spTree>
    <p:extLst>
      <p:ext uri="{BB962C8B-B14F-4D97-AF65-F5344CB8AC3E}">
        <p14:creationId xmlns:p14="http://schemas.microsoft.com/office/powerpoint/2010/main" val="31223431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g803d41470b_0_18"/>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chemeClr val="lt1"/>
              </a:buClr>
              <a:buSzPts val="2700"/>
              <a:buFont typeface="Cambria"/>
              <a:buNone/>
            </a:pPr>
            <a:r>
              <a:rPr lang="en-US"/>
              <a:t>Conclusion</a:t>
            </a:r>
            <a:endParaRPr/>
          </a:p>
        </p:txBody>
      </p:sp>
      <p:sp>
        <p:nvSpPr>
          <p:cNvPr id="162" name="Google Shape;162;g803d41470b_0_18"/>
          <p:cNvSpPr txBox="1">
            <a:spLocks noGrp="1"/>
          </p:cNvSpPr>
          <p:nvPr>
            <p:ph type="body" idx="1"/>
          </p:nvPr>
        </p:nvSpPr>
        <p:spPr>
          <a:xfrm>
            <a:off x="685800" y="1352550"/>
            <a:ext cx="7833300" cy="3352800"/>
          </a:xfrm>
          <a:prstGeom prst="rect">
            <a:avLst/>
          </a:prstGeom>
          <a:noFill/>
          <a:ln>
            <a:noFill/>
          </a:ln>
        </p:spPr>
        <p:txBody>
          <a:bodyPr spcFirstLastPara="1" wrap="square" lIns="91425" tIns="45700" rIns="91425" bIns="45700" anchor="t" anchorCtr="0">
            <a:noAutofit/>
          </a:bodyPr>
          <a:lstStyle/>
          <a:p>
            <a:pPr marL="205766" lvl="0" indent="-205766" algn="l" rtl="0">
              <a:lnSpc>
                <a:spcPct val="90000"/>
              </a:lnSpc>
              <a:spcBef>
                <a:spcPts val="1200"/>
              </a:spcBef>
              <a:spcAft>
                <a:spcPts val="0"/>
              </a:spcAft>
              <a:buSzPts val="1620"/>
              <a:buChar char="•"/>
            </a:pPr>
            <a:r>
              <a:rPr lang="en-US"/>
              <a:t>Police cell phone surveillance can lead to innocent people being arrested and their lives ruined</a:t>
            </a:r>
            <a:endParaRPr/>
          </a:p>
          <a:p>
            <a:pPr marL="205766" lvl="0" indent="-205766" algn="l" rtl="0">
              <a:lnSpc>
                <a:spcPct val="90000"/>
              </a:lnSpc>
              <a:spcBef>
                <a:spcPts val="1200"/>
              </a:spcBef>
              <a:spcAft>
                <a:spcPts val="0"/>
              </a:spcAft>
              <a:buSzPts val="1620"/>
              <a:buChar char="•"/>
            </a:pPr>
            <a:r>
              <a:rPr lang="en-US"/>
              <a:t>To avoid this from happening to you:</a:t>
            </a:r>
            <a:endParaRPr/>
          </a:p>
          <a:p>
            <a:pPr marL="411534" lvl="1" indent="-205766" algn="l" rtl="0">
              <a:lnSpc>
                <a:spcPct val="90000"/>
              </a:lnSpc>
              <a:spcBef>
                <a:spcPts val="1200"/>
              </a:spcBef>
              <a:spcAft>
                <a:spcPts val="0"/>
              </a:spcAft>
              <a:buSzPts val="1350"/>
              <a:buChar char="–"/>
            </a:pPr>
            <a:r>
              <a:rPr lang="en-US"/>
              <a:t>Make sure your cell phone data is off when it isn’t needed</a:t>
            </a:r>
            <a:endParaRPr/>
          </a:p>
          <a:p>
            <a:pPr marL="411534" lvl="1" indent="-205766" algn="l" rtl="0">
              <a:lnSpc>
                <a:spcPct val="90000"/>
              </a:lnSpc>
              <a:spcBef>
                <a:spcPts val="1200"/>
              </a:spcBef>
              <a:spcAft>
                <a:spcPts val="0"/>
              </a:spcAft>
              <a:buSzPts val="1350"/>
              <a:buChar char="–"/>
            </a:pPr>
            <a:r>
              <a:rPr lang="en-US"/>
              <a:t>Familiarize yourself with State laws to understand how protected you are</a:t>
            </a:r>
            <a:endParaRPr/>
          </a:p>
        </p:txBody>
      </p:sp>
      <p:sp>
        <p:nvSpPr>
          <p:cNvPr id="163" name="Google Shape;163;g803d41470b_0_18"/>
          <p:cNvSpPr txBox="1">
            <a:spLocks noGrp="1"/>
          </p:cNvSpPr>
          <p:nvPr>
            <p:ph type="ftr" idx="11"/>
          </p:nvPr>
        </p:nvSpPr>
        <p:spPr>
          <a:xfrm>
            <a:off x="0" y="4997196"/>
            <a:ext cx="5562600" cy="146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2020 Keith A. Pray</a:t>
            </a:r>
            <a:endParaRPr/>
          </a:p>
        </p:txBody>
      </p:sp>
      <p:sp>
        <p:nvSpPr>
          <p:cNvPr id="164" name="Google Shape;164;g803d41470b_0_18"/>
          <p:cNvSpPr txBox="1">
            <a:spLocks noGrp="1"/>
          </p:cNvSpPr>
          <p:nvPr>
            <p:ph type="sldNum" idx="12"/>
          </p:nvPr>
        </p:nvSpPr>
        <p:spPr>
          <a:xfrm>
            <a:off x="8519160" y="4997196"/>
            <a:ext cx="624900" cy="146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36</a:t>
            </a:fld>
            <a:endParaRPr/>
          </a:p>
        </p:txBody>
      </p:sp>
      <p:sp>
        <p:nvSpPr>
          <p:cNvPr id="165" name="Google Shape;165;g803d41470b_0_18"/>
          <p:cNvSpPr txBox="1"/>
          <p:nvPr/>
        </p:nvSpPr>
        <p:spPr>
          <a:xfrm>
            <a:off x="6847114" y="372337"/>
            <a:ext cx="2179800" cy="3078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chemeClr val="dk1"/>
              </a:buClr>
              <a:buFont typeface="Arial"/>
              <a:buNone/>
            </a:pPr>
            <a:r>
              <a:rPr lang="en-US">
                <a:solidFill>
                  <a:schemeClr val="lt1"/>
                </a:solidFill>
                <a:latin typeface="Cambria"/>
                <a:ea typeface="Cambria"/>
                <a:cs typeface="Cambria"/>
                <a:sym typeface="Cambria"/>
              </a:rPr>
              <a:t>Ben Robinson</a:t>
            </a:r>
            <a:endParaRPr>
              <a:solidFill>
                <a:schemeClr val="dk1"/>
              </a:solidFill>
            </a:endParaRPr>
          </a:p>
          <a:p>
            <a:pPr marL="0" marR="0" lvl="0" indent="0" algn="r" rtl="0">
              <a:spcBef>
                <a:spcPts val="0"/>
              </a:spcBef>
              <a:spcAft>
                <a:spcPts val="0"/>
              </a:spcAft>
              <a:buNone/>
            </a:pPr>
            <a:endParaRPr>
              <a:solidFill>
                <a:schemeClr val="lt1"/>
              </a:solidFill>
              <a:latin typeface="Cambria"/>
              <a:ea typeface="Cambria"/>
              <a:cs typeface="Cambria"/>
              <a:sym typeface="Cambria"/>
            </a:endParaRPr>
          </a:p>
        </p:txBody>
      </p:sp>
      <p:sp>
        <p:nvSpPr>
          <p:cNvPr id="166" name="Google Shape;166;g803d41470b_0_18"/>
          <p:cNvSpPr txBox="1"/>
          <p:nvPr/>
        </p:nvSpPr>
        <p:spPr>
          <a:xfrm>
            <a:off x="0" y="4726877"/>
            <a:ext cx="91440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a:solidFill>
                  <a:schemeClr val="lt1"/>
                </a:solidFill>
                <a:latin typeface="Cambria"/>
                <a:ea typeface="Cambria"/>
                <a:cs typeface="Cambria"/>
                <a:sym typeface="Cambria"/>
              </a:rPr>
              <a:t>[1] [5]</a:t>
            </a:r>
            <a:endParaRPr/>
          </a:p>
        </p:txBody>
      </p:sp>
    </p:spTree>
    <p:extLst>
      <p:ext uri="{BB962C8B-B14F-4D97-AF65-F5344CB8AC3E}">
        <p14:creationId xmlns:p14="http://schemas.microsoft.com/office/powerpoint/2010/main" val="7875084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3"/>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lt1"/>
              </a:buClr>
              <a:buSzPts val="2700"/>
              <a:buFont typeface="Cambria"/>
              <a:buNone/>
            </a:pPr>
            <a:r>
              <a:rPr lang="en-US"/>
              <a:t>REFERENCES</a:t>
            </a:r>
            <a:endParaRPr/>
          </a:p>
        </p:txBody>
      </p:sp>
      <p:sp>
        <p:nvSpPr>
          <p:cNvPr id="172" name="Google Shape;172;p3"/>
          <p:cNvSpPr txBox="1">
            <a:spLocks noGrp="1"/>
          </p:cNvSpPr>
          <p:nvPr>
            <p:ph type="body" idx="1"/>
          </p:nvPr>
        </p:nvSpPr>
        <p:spPr>
          <a:xfrm>
            <a:off x="685800" y="1213801"/>
            <a:ext cx="7772400" cy="3352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890"/>
              <a:buNone/>
            </a:pPr>
            <a:r>
              <a:rPr lang="en-US"/>
              <a:t>[1]</a:t>
            </a:r>
            <a:r>
              <a:rPr lang="en-US" sz="1000">
                <a:solidFill>
                  <a:srgbClr val="FFFFFF"/>
                </a:solidFill>
                <a:latin typeface="Arial"/>
                <a:ea typeface="Arial"/>
                <a:cs typeface="Arial"/>
                <a:sym typeface="Arial"/>
              </a:rPr>
              <a:t>Hurley, Lawrence. “Supreme Court Restricts Police on Cell Phone Location Data.” </a:t>
            </a:r>
            <a:r>
              <a:rPr lang="en-US" sz="1000" i="1">
                <a:solidFill>
                  <a:srgbClr val="FFFFFF"/>
                </a:solidFill>
                <a:latin typeface="Arial"/>
                <a:ea typeface="Arial"/>
                <a:cs typeface="Arial"/>
                <a:sym typeface="Arial"/>
              </a:rPr>
              <a:t>Reuters</a:t>
            </a:r>
            <a:r>
              <a:rPr lang="en-US" sz="1000">
                <a:solidFill>
                  <a:srgbClr val="FFFFFF"/>
                </a:solidFill>
                <a:latin typeface="Arial"/>
                <a:ea typeface="Arial"/>
                <a:cs typeface="Arial"/>
                <a:sym typeface="Arial"/>
              </a:rPr>
              <a:t>, Thomson Reuters, 22 June 2018, www.reuters.com/article/us-usa-court-mobilephone/supreme-court-rules-warrants-required-for-cellphone-location-data-idUSKBN1JI1WT.</a:t>
            </a:r>
            <a:endParaRPr sz="1000">
              <a:latin typeface="Arial"/>
              <a:ea typeface="Arial"/>
              <a:cs typeface="Arial"/>
              <a:sym typeface="Arial"/>
            </a:endParaRPr>
          </a:p>
          <a:p>
            <a:pPr marL="0" lvl="0" indent="0" algn="l" rtl="0">
              <a:lnSpc>
                <a:spcPct val="90000"/>
              </a:lnSpc>
              <a:spcBef>
                <a:spcPts val="1200"/>
              </a:spcBef>
              <a:spcAft>
                <a:spcPts val="0"/>
              </a:spcAft>
              <a:buSzPts val="1890"/>
              <a:buNone/>
            </a:pPr>
            <a:r>
              <a:rPr lang="en-US"/>
              <a:t>[2]</a:t>
            </a:r>
            <a:r>
              <a:rPr lang="en-US">
                <a:solidFill>
                  <a:srgbClr val="FFFFFF"/>
                </a:solidFill>
              </a:rPr>
              <a:t> </a:t>
            </a:r>
            <a:r>
              <a:rPr lang="en-US" sz="1000">
                <a:solidFill>
                  <a:srgbClr val="FFFFFF"/>
                </a:solidFill>
                <a:latin typeface="Arial"/>
                <a:ea typeface="Arial"/>
                <a:cs typeface="Arial"/>
                <a:sym typeface="Arial"/>
              </a:rPr>
              <a:t>Valentino-devries, Jennifer. “Tracking Phones, Google Is a Dragnet for the Police.” </a:t>
            </a:r>
            <a:r>
              <a:rPr lang="en-US" sz="1000" i="1">
                <a:solidFill>
                  <a:srgbClr val="FFFFFF"/>
                </a:solidFill>
                <a:latin typeface="Arial"/>
                <a:ea typeface="Arial"/>
                <a:cs typeface="Arial"/>
                <a:sym typeface="Arial"/>
              </a:rPr>
              <a:t>The New York Times</a:t>
            </a:r>
            <a:r>
              <a:rPr lang="en-US" sz="1000">
                <a:solidFill>
                  <a:srgbClr val="FFFFFF"/>
                </a:solidFill>
                <a:latin typeface="Arial"/>
                <a:ea typeface="Arial"/>
                <a:cs typeface="Arial"/>
                <a:sym typeface="Arial"/>
              </a:rPr>
              <a:t>, The New York Times, 13 Apr. 2019, www.nytimes.com/interactive/2019/04/13/us/google-location-tracking-police.html.</a:t>
            </a:r>
            <a:endParaRPr sz="1000">
              <a:latin typeface="Arial"/>
              <a:ea typeface="Arial"/>
              <a:cs typeface="Arial"/>
              <a:sym typeface="Arial"/>
            </a:endParaRPr>
          </a:p>
          <a:p>
            <a:pPr marL="0" lvl="0" indent="0" algn="l" rtl="0">
              <a:lnSpc>
                <a:spcPct val="90000"/>
              </a:lnSpc>
              <a:spcBef>
                <a:spcPts val="1200"/>
              </a:spcBef>
              <a:spcAft>
                <a:spcPts val="0"/>
              </a:spcAft>
              <a:buSzPts val="1890"/>
              <a:buNone/>
            </a:pPr>
            <a:r>
              <a:rPr lang="en-US"/>
              <a:t>[3]</a:t>
            </a:r>
            <a:r>
              <a:rPr lang="en-US" sz="1000">
                <a:solidFill>
                  <a:srgbClr val="FFFFFF"/>
                </a:solidFill>
                <a:latin typeface="Arial"/>
                <a:ea typeface="Arial"/>
                <a:cs typeface="Arial"/>
                <a:sym typeface="Arial"/>
              </a:rPr>
              <a:t>Schuppe, Jon. “Google Tracked His Bike Ride Past a Burglarized Home. That Made Him a Suspect.” </a:t>
            </a:r>
            <a:r>
              <a:rPr lang="en-US" sz="1000" i="1">
                <a:solidFill>
                  <a:srgbClr val="FFFFFF"/>
                </a:solidFill>
                <a:latin typeface="Arial"/>
                <a:ea typeface="Arial"/>
                <a:cs typeface="Arial"/>
                <a:sym typeface="Arial"/>
              </a:rPr>
              <a:t>NBCNews.com</a:t>
            </a:r>
            <a:r>
              <a:rPr lang="en-US" sz="1000">
                <a:solidFill>
                  <a:srgbClr val="FFFFFF"/>
                </a:solidFill>
                <a:latin typeface="Arial"/>
                <a:ea typeface="Arial"/>
                <a:cs typeface="Arial"/>
                <a:sym typeface="Arial"/>
              </a:rPr>
              <a:t>, NBCUniversal News Group, 7 Mar. 2020, www.nbcnews.com/news/us-news/google-tracked-his-bike-ride-past-burglarized-home-made-him-n1151761.</a:t>
            </a:r>
            <a:endParaRPr sz="1000">
              <a:solidFill>
                <a:srgbClr val="FFFFFF"/>
              </a:solidFill>
              <a:latin typeface="Arial"/>
              <a:ea typeface="Arial"/>
              <a:cs typeface="Arial"/>
              <a:sym typeface="Arial"/>
            </a:endParaRPr>
          </a:p>
          <a:p>
            <a:pPr marL="0" lvl="0" indent="0" algn="l" rtl="0">
              <a:lnSpc>
                <a:spcPct val="90000"/>
              </a:lnSpc>
              <a:spcBef>
                <a:spcPts val="1200"/>
              </a:spcBef>
              <a:spcAft>
                <a:spcPts val="0"/>
              </a:spcAft>
              <a:buSzPts val="1890"/>
              <a:buNone/>
            </a:pPr>
            <a:r>
              <a:rPr lang="en-US"/>
              <a:t>[4] </a:t>
            </a:r>
            <a:r>
              <a:rPr lang="en-US" sz="1000">
                <a:solidFill>
                  <a:srgbClr val="FFFFFF"/>
                </a:solidFill>
                <a:latin typeface="Arial"/>
                <a:ea typeface="Arial"/>
                <a:cs typeface="Arial"/>
                <a:sym typeface="Arial"/>
              </a:rPr>
              <a:t>“Cell Phone Location Tracking Laws By State.” </a:t>
            </a:r>
            <a:r>
              <a:rPr lang="en-US" sz="1000" i="1">
                <a:solidFill>
                  <a:srgbClr val="FFFFFF"/>
                </a:solidFill>
                <a:latin typeface="Arial"/>
                <a:ea typeface="Arial"/>
                <a:cs typeface="Arial"/>
                <a:sym typeface="Arial"/>
              </a:rPr>
              <a:t>American Civil Liberties Union</a:t>
            </a:r>
            <a:r>
              <a:rPr lang="en-US" sz="1000">
                <a:solidFill>
                  <a:srgbClr val="FFFFFF"/>
                </a:solidFill>
                <a:latin typeface="Arial"/>
                <a:ea typeface="Arial"/>
                <a:cs typeface="Arial"/>
                <a:sym typeface="Arial"/>
              </a:rPr>
              <a:t>, 22 June 2018, www.aclu.org/issues/privacy-technology/location-tracking/cell-phone-location-tracking-laws-state.</a:t>
            </a:r>
            <a:endParaRPr sz="1000">
              <a:solidFill>
                <a:srgbClr val="FFFFFF"/>
              </a:solidFill>
              <a:latin typeface="Arial"/>
              <a:ea typeface="Arial"/>
              <a:cs typeface="Arial"/>
              <a:sym typeface="Arial"/>
            </a:endParaRPr>
          </a:p>
          <a:p>
            <a:pPr marL="0" lvl="0" indent="0" algn="l" rtl="0">
              <a:lnSpc>
                <a:spcPct val="90000"/>
              </a:lnSpc>
              <a:spcBef>
                <a:spcPts val="1200"/>
              </a:spcBef>
              <a:spcAft>
                <a:spcPts val="0"/>
              </a:spcAft>
              <a:buSzPts val="1890"/>
              <a:buNone/>
            </a:pPr>
            <a:r>
              <a:rPr lang="en-US"/>
              <a:t>[5]</a:t>
            </a:r>
            <a:r>
              <a:rPr lang="en-US" sz="1000">
                <a:solidFill>
                  <a:srgbClr val="FFFFFF"/>
                </a:solidFill>
                <a:latin typeface="Arial"/>
                <a:ea typeface="Arial"/>
                <a:cs typeface="Arial"/>
                <a:sym typeface="Arial"/>
              </a:rPr>
              <a:t>O'Connor, Meg. “Avondale Man Sues After Google Data Leads to Wrongful Arrest for Murder.” </a:t>
            </a:r>
            <a:r>
              <a:rPr lang="en-US" sz="1000" i="1">
                <a:solidFill>
                  <a:srgbClr val="FFFFFF"/>
                </a:solidFill>
                <a:latin typeface="Arial"/>
                <a:ea typeface="Arial"/>
                <a:cs typeface="Arial"/>
                <a:sym typeface="Arial"/>
              </a:rPr>
              <a:t>Phoenix New Times</a:t>
            </a:r>
            <a:r>
              <a:rPr lang="en-US" sz="1000">
                <a:solidFill>
                  <a:srgbClr val="FFFFFF"/>
                </a:solidFill>
                <a:latin typeface="Arial"/>
                <a:ea typeface="Arial"/>
                <a:cs typeface="Arial"/>
                <a:sym typeface="Arial"/>
              </a:rPr>
              <a:t>, 4, 17 Jan. 2020, www.phoenixnewtimes.com/news/google-geofence-location-data-avondale-wrongful-arrest-molina-gaeta-11426374.</a:t>
            </a:r>
            <a:endParaRPr sz="1100">
              <a:latin typeface="Arial"/>
              <a:ea typeface="Arial"/>
              <a:cs typeface="Arial"/>
              <a:sym typeface="Arial"/>
            </a:endParaRPr>
          </a:p>
          <a:p>
            <a:pPr marL="0" lvl="0" indent="0" algn="l" rtl="0">
              <a:lnSpc>
                <a:spcPct val="90000"/>
              </a:lnSpc>
              <a:spcBef>
                <a:spcPts val="1200"/>
              </a:spcBef>
              <a:spcAft>
                <a:spcPts val="0"/>
              </a:spcAft>
              <a:buSzPts val="1890"/>
              <a:buNone/>
            </a:pPr>
            <a:r>
              <a:rPr lang="en-US"/>
              <a:t>[6]</a:t>
            </a:r>
            <a:r>
              <a:rPr lang="en-US" sz="1000">
                <a:solidFill>
                  <a:srgbClr val="FFFFFF"/>
                </a:solidFill>
                <a:latin typeface="Arial"/>
                <a:ea typeface="Arial"/>
                <a:cs typeface="Arial"/>
                <a:sym typeface="Arial"/>
              </a:rPr>
              <a:t>Valentino-devries, Jennifer. “Tracking Phones, Google Is a Dragnet for the Police.” </a:t>
            </a:r>
            <a:r>
              <a:rPr lang="en-US" sz="1000" i="1">
                <a:solidFill>
                  <a:srgbClr val="FFFFFF"/>
                </a:solidFill>
                <a:latin typeface="Arial"/>
                <a:ea typeface="Arial"/>
                <a:cs typeface="Arial"/>
                <a:sym typeface="Arial"/>
              </a:rPr>
              <a:t>The New York Times</a:t>
            </a:r>
            <a:r>
              <a:rPr lang="en-US" sz="1000">
                <a:solidFill>
                  <a:srgbClr val="FFFFFF"/>
                </a:solidFill>
                <a:latin typeface="Arial"/>
                <a:ea typeface="Arial"/>
                <a:cs typeface="Arial"/>
                <a:sym typeface="Arial"/>
              </a:rPr>
              <a:t>, The New York Times, 13 Apr. 2019, www.nytimes.com/interactive/2019/04/13/us/google-location-tracking-police.html.</a:t>
            </a:r>
            <a:endParaRPr sz="1000">
              <a:solidFill>
                <a:srgbClr val="FFFFFF"/>
              </a:solidFill>
              <a:latin typeface="Arial"/>
              <a:ea typeface="Arial"/>
              <a:cs typeface="Arial"/>
              <a:sym typeface="Arial"/>
            </a:endParaRPr>
          </a:p>
          <a:p>
            <a:pPr marL="0" lvl="0" indent="0" algn="l" rtl="0">
              <a:lnSpc>
                <a:spcPct val="90000"/>
              </a:lnSpc>
              <a:spcBef>
                <a:spcPts val="1200"/>
              </a:spcBef>
              <a:spcAft>
                <a:spcPts val="0"/>
              </a:spcAft>
              <a:buSzPts val="1890"/>
              <a:buNone/>
            </a:pPr>
            <a:endParaRPr sz="1100">
              <a:latin typeface="Arial"/>
              <a:ea typeface="Arial"/>
              <a:cs typeface="Arial"/>
              <a:sym typeface="Arial"/>
            </a:endParaRPr>
          </a:p>
          <a:p>
            <a:pPr marL="0" lvl="0" indent="0" algn="l" rtl="0">
              <a:lnSpc>
                <a:spcPct val="90000"/>
              </a:lnSpc>
              <a:spcBef>
                <a:spcPts val="1200"/>
              </a:spcBef>
              <a:spcAft>
                <a:spcPts val="0"/>
              </a:spcAft>
              <a:buSzPts val="1890"/>
              <a:buNone/>
            </a:pPr>
            <a:endParaRPr/>
          </a:p>
        </p:txBody>
      </p:sp>
      <p:sp>
        <p:nvSpPr>
          <p:cNvPr id="173" name="Google Shape;173;p3"/>
          <p:cNvSpPr txBox="1">
            <a:spLocks noGrp="1"/>
          </p:cNvSpPr>
          <p:nvPr>
            <p:ph type="ftr" idx="11"/>
          </p:nvPr>
        </p:nvSpPr>
        <p:spPr>
          <a:xfrm>
            <a:off x="0" y="4997196"/>
            <a:ext cx="5562600" cy="14630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2020 Keith A. Pray</a:t>
            </a:r>
            <a:endParaRPr/>
          </a:p>
        </p:txBody>
      </p:sp>
      <p:sp>
        <p:nvSpPr>
          <p:cNvPr id="174" name="Google Shape;174;p3"/>
          <p:cNvSpPr txBox="1">
            <a:spLocks noGrp="1"/>
          </p:cNvSpPr>
          <p:nvPr>
            <p:ph type="sldNum" idx="12"/>
          </p:nvPr>
        </p:nvSpPr>
        <p:spPr>
          <a:xfrm>
            <a:off x="8519160" y="4997196"/>
            <a:ext cx="624840" cy="14630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37</a:t>
            </a:fld>
            <a:endParaRPr/>
          </a:p>
        </p:txBody>
      </p:sp>
      <p:sp>
        <p:nvSpPr>
          <p:cNvPr id="175" name="Google Shape;175;p3"/>
          <p:cNvSpPr txBox="1"/>
          <p:nvPr/>
        </p:nvSpPr>
        <p:spPr>
          <a:xfrm>
            <a:off x="6847114" y="372337"/>
            <a:ext cx="2179682"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a:solidFill>
                  <a:schemeClr val="lt1"/>
                </a:solidFill>
                <a:latin typeface="Cambria"/>
                <a:ea typeface="Cambria"/>
                <a:cs typeface="Cambria"/>
                <a:sym typeface="Cambria"/>
              </a:rPr>
              <a:t>Ben Robinson</a:t>
            </a:r>
            <a:endParaRPr/>
          </a:p>
        </p:txBody>
      </p:sp>
    </p:spTree>
    <p:extLst>
      <p:ext uri="{BB962C8B-B14F-4D97-AF65-F5344CB8AC3E}">
        <p14:creationId xmlns:p14="http://schemas.microsoft.com/office/powerpoint/2010/main" val="26021376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4D9C-AE86-E14D-BE53-A2EF34300D01}"/>
              </a:ext>
            </a:extLst>
          </p:cNvPr>
          <p:cNvSpPr>
            <a:spLocks noGrp="1"/>
          </p:cNvSpPr>
          <p:nvPr>
            <p:ph type="title"/>
          </p:nvPr>
        </p:nvSpPr>
        <p:spPr/>
        <p:txBody>
          <a:bodyPr/>
          <a:lstStyle/>
          <a:p>
            <a:r>
              <a:rPr lang="en-US" dirty="0"/>
              <a:t>Cyberespionage</a:t>
            </a:r>
          </a:p>
        </p:txBody>
      </p:sp>
      <p:sp>
        <p:nvSpPr>
          <p:cNvPr id="3" name="Text Placeholder 2">
            <a:extLst>
              <a:ext uri="{FF2B5EF4-FFF2-40B4-BE49-F238E27FC236}">
                <a16:creationId xmlns:a16="http://schemas.microsoft.com/office/drawing/2014/main" id="{FF1992AE-DEBA-C041-8327-4AC1FB130AE9}"/>
              </a:ext>
            </a:extLst>
          </p:cNvPr>
          <p:cNvSpPr>
            <a:spLocks noGrp="1"/>
          </p:cNvSpPr>
          <p:nvPr>
            <p:ph type="body" idx="1"/>
          </p:nvPr>
        </p:nvSpPr>
        <p:spPr/>
        <p:txBody>
          <a:bodyPr/>
          <a:lstStyle/>
          <a:p>
            <a:r>
              <a:rPr lang="en-US" dirty="0" err="1"/>
              <a:t>Vrandol</a:t>
            </a:r>
            <a:r>
              <a:rPr lang="en-US" dirty="0"/>
              <a:t> Perez</a:t>
            </a:r>
          </a:p>
        </p:txBody>
      </p:sp>
      <p:sp>
        <p:nvSpPr>
          <p:cNvPr id="4" name="Footer Placeholder 3">
            <a:extLst>
              <a:ext uri="{FF2B5EF4-FFF2-40B4-BE49-F238E27FC236}">
                <a16:creationId xmlns:a16="http://schemas.microsoft.com/office/drawing/2014/main" id="{373A31F2-FBFC-2C43-802D-1D451EE68E8A}"/>
              </a:ext>
            </a:extLst>
          </p:cNvPr>
          <p:cNvSpPr>
            <a:spLocks noGrp="1"/>
          </p:cNvSpPr>
          <p:nvPr>
            <p:ph type="ftr" sz="quarter" idx="11"/>
          </p:nvPr>
        </p:nvSpPr>
        <p:spPr/>
        <p:txBody>
          <a:bodyPr/>
          <a:lstStyle/>
          <a:p>
            <a:r>
              <a:rPr lang="sk-SK"/>
              <a:t>© 2020 Keith A. Pray</a:t>
            </a:r>
            <a:endParaRPr lang="en-US"/>
          </a:p>
        </p:txBody>
      </p:sp>
      <p:sp>
        <p:nvSpPr>
          <p:cNvPr id="5" name="Slide Number Placeholder 4">
            <a:extLst>
              <a:ext uri="{FF2B5EF4-FFF2-40B4-BE49-F238E27FC236}">
                <a16:creationId xmlns:a16="http://schemas.microsoft.com/office/drawing/2014/main" id="{5CB4B1B5-09B5-5844-A1D0-76C23D2CA987}"/>
              </a:ext>
            </a:extLst>
          </p:cNvPr>
          <p:cNvSpPr>
            <a:spLocks noGrp="1"/>
          </p:cNvSpPr>
          <p:nvPr>
            <p:ph type="sldNum" sz="quarter" idx="12"/>
          </p:nvPr>
        </p:nvSpPr>
        <p:spPr/>
        <p:txBody>
          <a:bodyPr/>
          <a:lstStyle/>
          <a:p>
            <a:fld id="{A2A17EAB-8B51-5C40-8776-6683E51FA7A0}" type="slidenum">
              <a:rPr lang="en-US" smtClean="0"/>
              <a:t>38</a:t>
            </a:fld>
            <a:endParaRPr lang="en-US"/>
          </a:p>
        </p:txBody>
      </p:sp>
    </p:spTree>
    <p:extLst>
      <p:ext uri="{BB962C8B-B14F-4D97-AF65-F5344CB8AC3E}">
        <p14:creationId xmlns:p14="http://schemas.microsoft.com/office/powerpoint/2010/main" val="30976363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sz="half" idx="1"/>
          </p:nvPr>
        </p:nvSpPr>
        <p:spPr/>
        <p:txBody>
          <a:bodyPr/>
          <a:lstStyle/>
          <a:p>
            <a:r>
              <a:rPr lang="en-US" dirty="0"/>
              <a:t>Cyberespionage is one of the least known cybersecurity problems, and therefore could be one of the most potent</a:t>
            </a:r>
          </a:p>
          <a:p>
            <a:r>
              <a:rPr lang="en-US" dirty="0"/>
              <a:t>Biggest Cybersecurity Threats</a:t>
            </a:r>
          </a:p>
          <a:p>
            <a:r>
              <a:rPr lang="en-US" dirty="0"/>
              <a:t>Stuxnet</a:t>
            </a:r>
          </a:p>
          <a:p>
            <a:r>
              <a:rPr lang="en-US" dirty="0" err="1"/>
              <a:t>Duqu</a:t>
            </a:r>
            <a:endParaRPr lang="en-US" dirty="0"/>
          </a:p>
        </p:txBody>
      </p:sp>
      <p:sp>
        <p:nvSpPr>
          <p:cNvPr id="4" name="Content Placeholder 3"/>
          <p:cNvSpPr>
            <a:spLocks noGrp="1"/>
          </p:cNvSpPr>
          <p:nvPr>
            <p:ph sz="half" idx="2"/>
          </p:nvPr>
        </p:nvSpPr>
        <p:spPr>
          <a:ln>
            <a:solidFill>
              <a:schemeClr val="bg1"/>
            </a:solidFill>
          </a:ln>
        </p:spPr>
        <p:txBody>
          <a:bodyPr anchor="ctr"/>
          <a:lstStyle/>
          <a:p>
            <a:pPr marL="0" indent="0" algn="ctr">
              <a:buNone/>
            </a:pPr>
            <a:r>
              <a:rPr lang="en-US" dirty="0"/>
              <a:t>&lt;Graphic as big as will fit&gt;</a:t>
            </a:r>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39</a:t>
            </a:fld>
            <a:endParaRPr lang="en-US"/>
          </a:p>
        </p:txBody>
      </p:sp>
      <p:sp>
        <p:nvSpPr>
          <p:cNvPr id="7" name="TextBox 6"/>
          <p:cNvSpPr txBox="1"/>
          <p:nvPr/>
        </p:nvSpPr>
        <p:spPr>
          <a:xfrm>
            <a:off x="6847114" y="372337"/>
            <a:ext cx="2179682" cy="523220"/>
          </a:xfrm>
          <a:prstGeom prst="rect">
            <a:avLst/>
          </a:prstGeom>
          <a:noFill/>
        </p:spPr>
        <p:txBody>
          <a:bodyPr wrap="square" rtlCol="0">
            <a:spAutoFit/>
          </a:bodyPr>
          <a:lstStyle/>
          <a:p>
            <a:pPr algn="r"/>
            <a:r>
              <a:rPr lang="en-US" sz="1400" dirty="0" err="1"/>
              <a:t>Vrandol</a:t>
            </a:r>
            <a:r>
              <a:rPr lang="en-US" sz="1400" dirty="0"/>
              <a:t> Perez</a:t>
            </a:r>
          </a:p>
          <a:p>
            <a:pPr algn="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solidFill>
                  <a:schemeClr val="tx1"/>
                </a:solidFill>
              </a:rPr>
              <a:t>&lt;Citation&gt;</a:t>
            </a:r>
          </a:p>
        </p:txBody>
      </p:sp>
      <p:pic>
        <p:nvPicPr>
          <p:cNvPr id="9" name="Picture 8">
            <a:extLst>
              <a:ext uri="{FF2B5EF4-FFF2-40B4-BE49-F238E27FC236}">
                <a16:creationId xmlns:a16="http://schemas.microsoft.com/office/drawing/2014/main" id="{566C1FC3-58A2-8C46-BC3B-388FCF148F09}"/>
              </a:ext>
            </a:extLst>
          </p:cNvPr>
          <p:cNvPicPr>
            <a:picLocks noChangeAspect="1"/>
          </p:cNvPicPr>
          <p:nvPr/>
        </p:nvPicPr>
        <p:blipFill>
          <a:blip r:embed="rId3"/>
          <a:stretch>
            <a:fillRect/>
          </a:stretch>
        </p:blipFill>
        <p:spPr>
          <a:xfrm>
            <a:off x="4724400" y="1352551"/>
            <a:ext cx="3794760" cy="3352800"/>
          </a:xfrm>
          <a:prstGeom prst="rect">
            <a:avLst/>
          </a:prstGeom>
        </p:spPr>
      </p:pic>
    </p:spTree>
    <p:extLst>
      <p:ext uri="{BB962C8B-B14F-4D97-AF65-F5344CB8AC3E}">
        <p14:creationId xmlns:p14="http://schemas.microsoft.com/office/powerpoint/2010/main" val="3773197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CB184FB-3CA3-A84C-9DE0-B9D7B7DCDA7C}"/>
              </a:ext>
            </a:extLst>
          </p:cNvPr>
          <p:cNvSpPr>
            <a:spLocks noGrp="1"/>
          </p:cNvSpPr>
          <p:nvPr>
            <p:ph type="title"/>
          </p:nvPr>
        </p:nvSpPr>
        <p:spPr/>
        <p:txBody>
          <a:bodyPr/>
          <a:lstStyle/>
          <a:p>
            <a:r>
              <a:rPr lang="en-US" dirty="0"/>
              <a:t>Grades</a:t>
            </a:r>
            <a:br>
              <a:rPr lang="en-US" dirty="0"/>
            </a:br>
            <a:r>
              <a:rPr lang="en-US" dirty="0"/>
              <a:t>To Date</a:t>
            </a:r>
          </a:p>
        </p:txBody>
      </p:sp>
      <p:sp>
        <p:nvSpPr>
          <p:cNvPr id="3" name="Content Placeholder 2">
            <a:extLst>
              <a:ext uri="{FF2B5EF4-FFF2-40B4-BE49-F238E27FC236}">
                <a16:creationId xmlns:a16="http://schemas.microsoft.com/office/drawing/2014/main" id="{441F7036-20FB-024E-8014-FAB323652A70}"/>
              </a:ext>
            </a:extLst>
          </p:cNvPr>
          <p:cNvSpPr>
            <a:spLocks noGrp="1"/>
          </p:cNvSpPr>
          <p:nvPr>
            <p:ph sz="half" idx="1"/>
          </p:nvPr>
        </p:nvSpPr>
        <p:spPr/>
        <p:txBody>
          <a:bodyPr/>
          <a:lstStyle/>
          <a:p>
            <a:pPr marL="0" indent="0">
              <a:buNone/>
            </a:pPr>
            <a:r>
              <a:rPr lang="en-US" dirty="0"/>
              <a:t>70 Max Possible</a:t>
            </a:r>
          </a:p>
        </p:txBody>
      </p:sp>
      <p:sp>
        <p:nvSpPr>
          <p:cNvPr id="4" name="Content Placeholder 3">
            <a:extLst>
              <a:ext uri="{FF2B5EF4-FFF2-40B4-BE49-F238E27FC236}">
                <a16:creationId xmlns:a16="http://schemas.microsoft.com/office/drawing/2014/main" id="{81037C2F-A0C1-F443-9EB1-54BC1BFAF472}"/>
              </a:ext>
            </a:extLst>
          </p:cNvPr>
          <p:cNvSpPr>
            <a:spLocks noGrp="1"/>
          </p:cNvSpPr>
          <p:nvPr>
            <p:ph sz="half" idx="2"/>
          </p:nvPr>
        </p:nvSpPr>
        <p:spPr/>
        <p:txBody>
          <a:bodyPr/>
          <a:lstStyle/>
          <a:p>
            <a:endParaRPr lang="en-US"/>
          </a:p>
        </p:txBody>
      </p:sp>
      <p:sp>
        <p:nvSpPr>
          <p:cNvPr id="5" name="Footer Placeholder 4">
            <a:extLst>
              <a:ext uri="{FF2B5EF4-FFF2-40B4-BE49-F238E27FC236}">
                <a16:creationId xmlns:a16="http://schemas.microsoft.com/office/drawing/2014/main" id="{7E07422E-793C-6B4B-8DBC-95168E5DBA51}"/>
              </a:ext>
            </a:extLst>
          </p:cNvPr>
          <p:cNvSpPr>
            <a:spLocks noGrp="1"/>
          </p:cNvSpPr>
          <p:nvPr>
            <p:ph type="ftr" sz="quarter" idx="11"/>
          </p:nvPr>
        </p:nvSpPr>
        <p:spPr/>
        <p:txBody>
          <a:bodyPr/>
          <a:lstStyle/>
          <a:p>
            <a:r>
              <a:rPr lang="sk-SK"/>
              <a:t>© 2020 Keith A. Pray</a:t>
            </a:r>
            <a:endParaRPr lang="en-US" dirty="0"/>
          </a:p>
        </p:txBody>
      </p:sp>
      <p:sp>
        <p:nvSpPr>
          <p:cNvPr id="6" name="Slide Number Placeholder 5">
            <a:extLst>
              <a:ext uri="{FF2B5EF4-FFF2-40B4-BE49-F238E27FC236}">
                <a16:creationId xmlns:a16="http://schemas.microsoft.com/office/drawing/2014/main" id="{F4972E41-C8FD-884D-AAE3-A618B194726D}"/>
              </a:ext>
            </a:extLst>
          </p:cNvPr>
          <p:cNvSpPr>
            <a:spLocks noGrp="1"/>
          </p:cNvSpPr>
          <p:nvPr>
            <p:ph type="sldNum" sz="quarter" idx="12"/>
          </p:nvPr>
        </p:nvSpPr>
        <p:spPr/>
        <p:txBody>
          <a:bodyPr/>
          <a:lstStyle/>
          <a:p>
            <a:fld id="{A2A17EAB-8B51-5C40-8776-6683E51FA7A0}" type="slidenum">
              <a:rPr lang="en-US" smtClean="0"/>
              <a:t>4</a:t>
            </a:fld>
            <a:endParaRPr lang="en-US"/>
          </a:p>
        </p:txBody>
      </p:sp>
      <p:pic>
        <p:nvPicPr>
          <p:cNvPr id="2" name="Picture 1">
            <a:extLst>
              <a:ext uri="{FF2B5EF4-FFF2-40B4-BE49-F238E27FC236}">
                <a16:creationId xmlns:a16="http://schemas.microsoft.com/office/drawing/2014/main" id="{6706401B-DEE0-AF4C-97C1-164D1F8A3E15}"/>
              </a:ext>
            </a:extLst>
          </p:cNvPr>
          <p:cNvPicPr>
            <a:picLocks noChangeAspect="1"/>
          </p:cNvPicPr>
          <p:nvPr/>
        </p:nvPicPr>
        <p:blipFill>
          <a:blip r:embed="rId3"/>
          <a:stretch>
            <a:fillRect/>
          </a:stretch>
        </p:blipFill>
        <p:spPr>
          <a:xfrm>
            <a:off x="3243627" y="288758"/>
            <a:ext cx="5587953" cy="4854742"/>
          </a:xfrm>
          <a:prstGeom prst="rect">
            <a:avLst/>
          </a:prstGeom>
        </p:spPr>
      </p:pic>
    </p:spTree>
    <p:extLst>
      <p:ext uri="{BB962C8B-B14F-4D97-AF65-F5344CB8AC3E}">
        <p14:creationId xmlns:p14="http://schemas.microsoft.com/office/powerpoint/2010/main" val="7703390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cyberespionage?</a:t>
            </a:r>
          </a:p>
        </p:txBody>
      </p:sp>
      <p:sp>
        <p:nvSpPr>
          <p:cNvPr id="3" name="Content Placeholder 2"/>
          <p:cNvSpPr>
            <a:spLocks noGrp="1"/>
          </p:cNvSpPr>
          <p:nvPr>
            <p:ph sz="half" idx="1"/>
          </p:nvPr>
        </p:nvSpPr>
        <p:spPr/>
        <p:txBody>
          <a:bodyPr/>
          <a:lstStyle/>
          <a:p>
            <a:r>
              <a:rPr lang="en-US" dirty="0"/>
              <a:t>Cyber attack intended to steal intellectual property and data</a:t>
            </a:r>
          </a:p>
          <a:p>
            <a:r>
              <a:rPr lang="en-US" dirty="0"/>
              <a:t>Mainly used towards the government or other organizations</a:t>
            </a:r>
          </a:p>
          <a:p>
            <a:r>
              <a:rPr lang="en-US" dirty="0"/>
              <a:t>Used by foreign countries and organizations to gather intelligence information about opposing forces</a:t>
            </a:r>
          </a:p>
        </p:txBody>
      </p:sp>
      <p:sp>
        <p:nvSpPr>
          <p:cNvPr id="4" name="Content Placeholder 3"/>
          <p:cNvSpPr>
            <a:spLocks noGrp="1"/>
          </p:cNvSpPr>
          <p:nvPr>
            <p:ph sz="half" idx="2"/>
          </p:nvPr>
        </p:nvSpPr>
        <p:spPr>
          <a:ln>
            <a:solidFill>
              <a:schemeClr val="bg1"/>
            </a:solidFill>
          </a:ln>
        </p:spPr>
        <p:txBody>
          <a:bodyPr anchor="ctr"/>
          <a:lstStyle/>
          <a:p>
            <a:pPr marL="0" indent="0" algn="ctr">
              <a:buNone/>
            </a:pPr>
            <a:r>
              <a:rPr lang="en-US" dirty="0"/>
              <a:t>&lt;Graphic as big as will fit&gt;</a:t>
            </a:r>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40</a:t>
            </a:fld>
            <a:endParaRPr lang="en-US"/>
          </a:p>
        </p:txBody>
      </p:sp>
      <p:sp>
        <p:nvSpPr>
          <p:cNvPr id="7" name="TextBox 6"/>
          <p:cNvSpPr txBox="1"/>
          <p:nvPr/>
        </p:nvSpPr>
        <p:spPr>
          <a:xfrm>
            <a:off x="6847114" y="372337"/>
            <a:ext cx="2179682" cy="523220"/>
          </a:xfrm>
          <a:prstGeom prst="rect">
            <a:avLst/>
          </a:prstGeom>
          <a:noFill/>
        </p:spPr>
        <p:txBody>
          <a:bodyPr wrap="square" rtlCol="0">
            <a:spAutoFit/>
          </a:bodyPr>
          <a:lstStyle/>
          <a:p>
            <a:pPr algn="r"/>
            <a:r>
              <a:rPr lang="en-US" sz="1400" dirty="0" err="1"/>
              <a:t>Vrandol</a:t>
            </a:r>
            <a:r>
              <a:rPr lang="en-US" sz="1400" dirty="0"/>
              <a:t> Perez</a:t>
            </a:r>
          </a:p>
          <a:p>
            <a:pPr algn="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solidFill>
                  <a:schemeClr val="tx1"/>
                </a:solidFill>
              </a:rPr>
              <a:t>&lt;Citation&gt;</a:t>
            </a:r>
          </a:p>
        </p:txBody>
      </p:sp>
      <p:pic>
        <p:nvPicPr>
          <p:cNvPr id="9" name="Picture 8">
            <a:extLst>
              <a:ext uri="{FF2B5EF4-FFF2-40B4-BE49-F238E27FC236}">
                <a16:creationId xmlns:a16="http://schemas.microsoft.com/office/drawing/2014/main" id="{12B1D259-517E-2F4A-B29C-66B6B80C971F}"/>
              </a:ext>
            </a:extLst>
          </p:cNvPr>
          <p:cNvPicPr>
            <a:picLocks noChangeAspect="1"/>
          </p:cNvPicPr>
          <p:nvPr/>
        </p:nvPicPr>
        <p:blipFill>
          <a:blip r:embed="rId3"/>
          <a:stretch>
            <a:fillRect/>
          </a:stretch>
        </p:blipFill>
        <p:spPr>
          <a:xfrm>
            <a:off x="4724400" y="1352551"/>
            <a:ext cx="3794760" cy="3390900"/>
          </a:xfrm>
          <a:prstGeom prst="rect">
            <a:avLst/>
          </a:prstGeom>
        </p:spPr>
      </p:pic>
    </p:spTree>
    <p:extLst>
      <p:ext uri="{BB962C8B-B14F-4D97-AF65-F5344CB8AC3E}">
        <p14:creationId xmlns:p14="http://schemas.microsoft.com/office/powerpoint/2010/main" val="15804087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Stuxnet</a:t>
            </a:r>
          </a:p>
        </p:txBody>
      </p:sp>
      <p:sp>
        <p:nvSpPr>
          <p:cNvPr id="3" name="Content Placeholder 2"/>
          <p:cNvSpPr>
            <a:spLocks noGrp="1"/>
          </p:cNvSpPr>
          <p:nvPr>
            <p:ph sz="half" idx="1"/>
          </p:nvPr>
        </p:nvSpPr>
        <p:spPr/>
        <p:txBody>
          <a:bodyPr/>
          <a:lstStyle/>
          <a:p>
            <a:r>
              <a:rPr lang="en-US" dirty="0"/>
              <a:t>Infection</a:t>
            </a:r>
          </a:p>
          <a:p>
            <a:r>
              <a:rPr lang="en-US" dirty="0"/>
              <a:t>Search</a:t>
            </a:r>
          </a:p>
          <a:p>
            <a:r>
              <a:rPr lang="en-US" dirty="0"/>
              <a:t>Update</a:t>
            </a:r>
          </a:p>
          <a:p>
            <a:r>
              <a:rPr lang="en-US" dirty="0"/>
              <a:t>Compromise</a:t>
            </a:r>
          </a:p>
          <a:p>
            <a:r>
              <a:rPr lang="en-US" dirty="0"/>
              <a:t>Control</a:t>
            </a:r>
          </a:p>
          <a:p>
            <a:r>
              <a:rPr lang="en-US" dirty="0"/>
              <a:t>Destroy</a:t>
            </a:r>
          </a:p>
          <a:p>
            <a:endParaRPr lang="en-US" dirty="0"/>
          </a:p>
        </p:txBody>
      </p:sp>
      <p:sp>
        <p:nvSpPr>
          <p:cNvPr id="4" name="Content Placeholder 3"/>
          <p:cNvSpPr>
            <a:spLocks noGrp="1"/>
          </p:cNvSpPr>
          <p:nvPr>
            <p:ph sz="half" idx="2"/>
          </p:nvPr>
        </p:nvSpPr>
        <p:spPr>
          <a:ln>
            <a:solidFill>
              <a:schemeClr val="bg1"/>
            </a:solidFill>
          </a:ln>
        </p:spPr>
        <p:txBody>
          <a:bodyPr anchor="ctr"/>
          <a:lstStyle/>
          <a:p>
            <a:pPr marL="0" indent="0" algn="ctr">
              <a:buNone/>
            </a:pPr>
            <a:r>
              <a:rPr lang="en-US" dirty="0"/>
              <a:t>&lt;Graphic as big as will fit&gt;</a:t>
            </a:r>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41</a:t>
            </a:fld>
            <a:endParaRPr lang="en-US"/>
          </a:p>
        </p:txBody>
      </p:sp>
      <p:sp>
        <p:nvSpPr>
          <p:cNvPr id="7" name="TextBox 6"/>
          <p:cNvSpPr txBox="1"/>
          <p:nvPr/>
        </p:nvSpPr>
        <p:spPr>
          <a:xfrm>
            <a:off x="6847114" y="372337"/>
            <a:ext cx="2179682" cy="523220"/>
          </a:xfrm>
          <a:prstGeom prst="rect">
            <a:avLst/>
          </a:prstGeom>
          <a:noFill/>
        </p:spPr>
        <p:txBody>
          <a:bodyPr wrap="square" rtlCol="0">
            <a:spAutoFit/>
          </a:bodyPr>
          <a:lstStyle/>
          <a:p>
            <a:pPr algn="r"/>
            <a:r>
              <a:rPr lang="en-US" sz="1400" dirty="0" err="1"/>
              <a:t>Vrandol</a:t>
            </a:r>
            <a:r>
              <a:rPr lang="en-US" sz="1400" dirty="0"/>
              <a:t> Perez</a:t>
            </a:r>
          </a:p>
          <a:p>
            <a:pPr algn="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solidFill>
                  <a:schemeClr val="tx1"/>
                </a:solidFill>
              </a:rPr>
              <a:t>&lt;Citation&gt;</a:t>
            </a:r>
          </a:p>
        </p:txBody>
      </p:sp>
      <p:pic>
        <p:nvPicPr>
          <p:cNvPr id="10" name="Picture 9">
            <a:extLst>
              <a:ext uri="{FF2B5EF4-FFF2-40B4-BE49-F238E27FC236}">
                <a16:creationId xmlns:a16="http://schemas.microsoft.com/office/drawing/2014/main" id="{EA0DC0CE-47B4-DF4B-89EB-0982DC846C43}"/>
              </a:ext>
            </a:extLst>
          </p:cNvPr>
          <p:cNvPicPr>
            <a:picLocks noChangeAspect="1"/>
          </p:cNvPicPr>
          <p:nvPr/>
        </p:nvPicPr>
        <p:blipFill>
          <a:blip r:embed="rId3"/>
          <a:stretch>
            <a:fillRect/>
          </a:stretch>
        </p:blipFill>
        <p:spPr>
          <a:xfrm>
            <a:off x="4572000" y="1352551"/>
            <a:ext cx="3947160" cy="3352800"/>
          </a:xfrm>
          <a:prstGeom prst="rect">
            <a:avLst/>
          </a:prstGeom>
        </p:spPr>
      </p:pic>
    </p:spTree>
    <p:extLst>
      <p:ext uri="{BB962C8B-B14F-4D97-AF65-F5344CB8AC3E}">
        <p14:creationId xmlns:p14="http://schemas.microsoft.com/office/powerpoint/2010/main" val="12573706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Duqu</a:t>
            </a:r>
            <a:endParaRPr lang="en-US" dirty="0"/>
          </a:p>
        </p:txBody>
      </p:sp>
      <p:sp>
        <p:nvSpPr>
          <p:cNvPr id="3" name="Content Placeholder 2"/>
          <p:cNvSpPr>
            <a:spLocks noGrp="1"/>
          </p:cNvSpPr>
          <p:nvPr>
            <p:ph sz="half" idx="1"/>
          </p:nvPr>
        </p:nvSpPr>
        <p:spPr/>
        <p:txBody>
          <a:bodyPr/>
          <a:lstStyle/>
          <a:p>
            <a:r>
              <a:rPr lang="en-US" dirty="0"/>
              <a:t>Malware that collects information rather than infects data</a:t>
            </a:r>
          </a:p>
          <a:p>
            <a:r>
              <a:rPr lang="en-US" dirty="0"/>
              <a:t>Arrives as a Word file</a:t>
            </a:r>
          </a:p>
          <a:p>
            <a:r>
              <a:rPr lang="en-US" dirty="0"/>
              <a:t>File drops installers</a:t>
            </a:r>
          </a:p>
          <a:p>
            <a:r>
              <a:rPr lang="en-US" dirty="0"/>
              <a:t>Installer then drops </a:t>
            </a:r>
            <a:r>
              <a:rPr lang="en-US" dirty="0" err="1"/>
              <a:t>Duqu</a:t>
            </a:r>
            <a:r>
              <a:rPr lang="en-US" dirty="0"/>
              <a:t> components</a:t>
            </a:r>
          </a:p>
          <a:p>
            <a:endParaRPr lang="en-US" dirty="0"/>
          </a:p>
          <a:p>
            <a:endParaRPr lang="en-US" dirty="0"/>
          </a:p>
        </p:txBody>
      </p:sp>
      <p:sp>
        <p:nvSpPr>
          <p:cNvPr id="4" name="Content Placeholder 3"/>
          <p:cNvSpPr>
            <a:spLocks noGrp="1"/>
          </p:cNvSpPr>
          <p:nvPr>
            <p:ph sz="half" idx="2"/>
          </p:nvPr>
        </p:nvSpPr>
        <p:spPr>
          <a:ln>
            <a:solidFill>
              <a:schemeClr val="bg1"/>
            </a:solidFill>
          </a:ln>
        </p:spPr>
        <p:txBody>
          <a:bodyPr anchor="ctr"/>
          <a:lstStyle/>
          <a:p>
            <a:pPr marL="0" indent="0" algn="ctr">
              <a:buNone/>
            </a:pPr>
            <a:r>
              <a:rPr lang="en-US" dirty="0"/>
              <a:t>&lt;Graphic as big as will fit&gt;</a:t>
            </a:r>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42</a:t>
            </a:fld>
            <a:endParaRPr lang="en-US"/>
          </a:p>
        </p:txBody>
      </p:sp>
      <p:sp>
        <p:nvSpPr>
          <p:cNvPr id="7" name="TextBox 6"/>
          <p:cNvSpPr txBox="1"/>
          <p:nvPr/>
        </p:nvSpPr>
        <p:spPr>
          <a:xfrm>
            <a:off x="6847114" y="372337"/>
            <a:ext cx="2179682" cy="523220"/>
          </a:xfrm>
          <a:prstGeom prst="rect">
            <a:avLst/>
          </a:prstGeom>
          <a:noFill/>
        </p:spPr>
        <p:txBody>
          <a:bodyPr wrap="square" rtlCol="0">
            <a:spAutoFit/>
          </a:bodyPr>
          <a:lstStyle/>
          <a:p>
            <a:pPr algn="r"/>
            <a:r>
              <a:rPr lang="en-US" sz="1400" dirty="0" err="1"/>
              <a:t>Vrandol</a:t>
            </a:r>
            <a:r>
              <a:rPr lang="en-US" sz="1400" dirty="0"/>
              <a:t> Perez</a:t>
            </a:r>
          </a:p>
          <a:p>
            <a:pPr algn="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solidFill>
                  <a:schemeClr val="tx1"/>
                </a:solidFill>
              </a:rPr>
              <a:t>&lt;Citation&gt;</a:t>
            </a:r>
          </a:p>
        </p:txBody>
      </p:sp>
      <p:pic>
        <p:nvPicPr>
          <p:cNvPr id="9" name="Picture 8">
            <a:extLst>
              <a:ext uri="{FF2B5EF4-FFF2-40B4-BE49-F238E27FC236}">
                <a16:creationId xmlns:a16="http://schemas.microsoft.com/office/drawing/2014/main" id="{7C783CBF-5738-9A4D-A214-126195E33C06}"/>
              </a:ext>
            </a:extLst>
          </p:cNvPr>
          <p:cNvPicPr>
            <a:picLocks noChangeAspect="1"/>
          </p:cNvPicPr>
          <p:nvPr/>
        </p:nvPicPr>
        <p:blipFill>
          <a:blip r:embed="rId3"/>
          <a:stretch>
            <a:fillRect/>
          </a:stretch>
        </p:blipFill>
        <p:spPr>
          <a:xfrm>
            <a:off x="4724400" y="1344631"/>
            <a:ext cx="3733800" cy="3352799"/>
          </a:xfrm>
          <a:prstGeom prst="rect">
            <a:avLst/>
          </a:prstGeom>
        </p:spPr>
      </p:pic>
    </p:spTree>
    <p:extLst>
      <p:ext uri="{BB962C8B-B14F-4D97-AF65-F5344CB8AC3E}">
        <p14:creationId xmlns:p14="http://schemas.microsoft.com/office/powerpoint/2010/main" val="11077961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lIns="91440">
            <a:normAutofit lnSpcReduction="10000"/>
          </a:bodyPr>
          <a:lstStyle/>
          <a:p>
            <a:pPr marL="0" indent="0">
              <a:buNone/>
            </a:pPr>
            <a:r>
              <a:rPr lang="en-US" dirty="0"/>
              <a:t>[1] </a:t>
            </a:r>
            <a:r>
              <a:rPr lang="en-US" dirty="0">
                <a:hlinkClick r:id="rId2"/>
              </a:rPr>
              <a:t>https://www.carbonblack.com/resources/definitions/what-is-cyber-espionage/</a:t>
            </a:r>
            <a:r>
              <a:rPr lang="en-US" dirty="0"/>
              <a:t> </a:t>
            </a:r>
          </a:p>
          <a:p>
            <a:pPr marL="0" indent="0">
              <a:buNone/>
            </a:pPr>
            <a:r>
              <a:rPr lang="en-US" dirty="0"/>
              <a:t>[2] </a:t>
            </a:r>
            <a:r>
              <a:rPr lang="en-US" dirty="0">
                <a:hlinkClick r:id="rId3"/>
              </a:rPr>
              <a:t>https://www-sciencedirect-com.ezpxy-web-p-u01.wpi.edu/science/article/pii/S1874548211000618</a:t>
            </a:r>
            <a:r>
              <a:rPr lang="en-US" dirty="0"/>
              <a:t> </a:t>
            </a:r>
          </a:p>
          <a:p>
            <a:pPr marL="0" indent="0">
              <a:buNone/>
            </a:pPr>
            <a:r>
              <a:rPr lang="en-US" dirty="0"/>
              <a:t>[3] </a:t>
            </a:r>
            <a:r>
              <a:rPr lang="en-US" dirty="0">
                <a:hlinkClick r:id="rId4"/>
              </a:rPr>
              <a:t>https://www-sciencedirect-com.ezpxy-web-p-u01.wpi.edu/topics/computer-science/stuxnet</a:t>
            </a:r>
            <a:r>
              <a:rPr lang="en-US" dirty="0"/>
              <a:t> </a:t>
            </a:r>
          </a:p>
          <a:p>
            <a:pPr marL="0" indent="0">
              <a:buNone/>
            </a:pPr>
            <a:r>
              <a:rPr lang="en-US" dirty="0"/>
              <a:t>[4] </a:t>
            </a:r>
            <a:r>
              <a:rPr lang="en-US" dirty="0">
                <a:hlinkClick r:id="rId5"/>
              </a:rPr>
              <a:t>https://www-sciencedirect-com.ezpxy-web-p-u01.wpi.edu/topics/computer-science/industrial-control-system</a:t>
            </a:r>
            <a:r>
              <a:rPr lang="en-US" dirty="0"/>
              <a:t> [5] </a:t>
            </a:r>
            <a:r>
              <a:rPr lang="en-US" dirty="0">
                <a:hlinkClick r:id="rId6"/>
              </a:rPr>
              <a:t>https://www-sciencedirect-com.ezpxy-web-p-u01.wpi.edu/topics/engineering/malware</a:t>
            </a:r>
            <a:r>
              <a:rPr lang="en-US" dirty="0"/>
              <a:t> </a:t>
            </a:r>
          </a:p>
        </p:txBody>
      </p:sp>
      <p:sp>
        <p:nvSpPr>
          <p:cNvPr id="4" name="Footer Placeholder 3"/>
          <p:cNvSpPr>
            <a:spLocks noGrp="1"/>
          </p:cNvSpPr>
          <p:nvPr>
            <p:ph type="ftr" sz="quarter" idx="11"/>
          </p:nvPr>
        </p:nvSpPr>
        <p:spPr/>
        <p:txBody>
          <a:bodyPr/>
          <a:lstStyle/>
          <a:p>
            <a:r>
              <a:rPr lang="sk-SK"/>
              <a:t>© 2020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43</a:t>
            </a:fld>
            <a:endParaRPr lang="en-US"/>
          </a:p>
        </p:txBody>
      </p:sp>
    </p:spTree>
    <p:extLst>
      <p:ext uri="{BB962C8B-B14F-4D97-AF65-F5344CB8AC3E}">
        <p14:creationId xmlns:p14="http://schemas.microsoft.com/office/powerpoint/2010/main" val="24391483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Student Choice – Interesting Videos</a:t>
            </a:r>
          </a:p>
        </p:txBody>
      </p:sp>
      <p:sp>
        <p:nvSpPr>
          <p:cNvPr id="3" name="Content Placeholder 2"/>
          <p:cNvSpPr>
            <a:spLocks noGrp="1"/>
          </p:cNvSpPr>
          <p:nvPr>
            <p:ph sz="half" idx="1"/>
          </p:nvPr>
        </p:nvSpPr>
        <p:spPr>
          <a:xfrm>
            <a:off x="685800" y="1352550"/>
            <a:ext cx="3276599" cy="3790949"/>
          </a:xfrm>
        </p:spPr>
        <p:txBody>
          <a:bodyPr>
            <a:normAutofit lnSpcReduction="10000"/>
          </a:bodyPr>
          <a:lstStyle/>
          <a:p>
            <a:pPr marL="205768" lvl="1" indent="0">
              <a:buNone/>
            </a:pPr>
            <a:r>
              <a:rPr lang="en-US" dirty="0">
                <a:hlinkClick r:id="rId3"/>
              </a:rPr>
              <a:t>Last Week tonight with John Oliver</a:t>
            </a:r>
            <a:r>
              <a:rPr lang="en-US" dirty="0"/>
              <a:t>  Snowden (33:14)</a:t>
            </a:r>
            <a:endParaRPr lang="en-US" dirty="0">
              <a:hlinkClick r:id="rId4"/>
            </a:endParaRPr>
          </a:p>
          <a:p>
            <a:pPr marL="205768" lvl="1" indent="0">
              <a:buNone/>
            </a:pPr>
            <a:endParaRPr lang="en-US" dirty="0">
              <a:hlinkClick r:id="rId4"/>
            </a:endParaRPr>
          </a:p>
          <a:p>
            <a:pPr marL="205768" lvl="1" indent="0">
              <a:buNone/>
            </a:pPr>
            <a:r>
              <a:rPr lang="en-US" dirty="0">
                <a:hlinkClick r:id="rId4"/>
              </a:rPr>
              <a:t>It’s All About The Pentiums</a:t>
            </a:r>
            <a:r>
              <a:rPr lang="en-US" dirty="0"/>
              <a:t>  </a:t>
            </a:r>
          </a:p>
          <a:p>
            <a:pPr marL="205768" lvl="1" indent="0">
              <a:buNone/>
            </a:pPr>
            <a:r>
              <a:rPr lang="en-US" dirty="0"/>
              <a:t>Weird Al (3:34) </a:t>
            </a:r>
          </a:p>
          <a:p>
            <a:pPr marL="205768" lvl="1" indent="0">
              <a:buNone/>
            </a:pPr>
            <a:endParaRPr lang="en-US" dirty="0">
              <a:ea typeface="ＭＳ Ｐゴシック" pitchFamily="-109" charset="-128"/>
              <a:cs typeface="ＭＳ Ｐゴシック" pitchFamily="-109" charset="-128"/>
              <a:hlinkClick r:id="rId5"/>
            </a:endParaRPr>
          </a:p>
          <a:p>
            <a:pPr marL="205768" lvl="1" indent="0">
              <a:buNone/>
            </a:pPr>
            <a:r>
              <a:rPr lang="en-US" dirty="0">
                <a:ea typeface="ＭＳ Ｐゴシック" pitchFamily="-109" charset="-128"/>
                <a:cs typeface="ＭＳ Ｐゴシック" pitchFamily="-109" charset="-128"/>
                <a:hlinkClick r:id="rId5"/>
              </a:rPr>
              <a:t>White and Nerdy</a:t>
            </a:r>
            <a:r>
              <a:rPr lang="en-US" dirty="0">
                <a:ea typeface="ＭＳ Ｐゴシック" pitchFamily="-109" charset="-128"/>
                <a:cs typeface="ＭＳ Ｐゴシック" pitchFamily="-109" charset="-128"/>
              </a:rPr>
              <a:t>  Weird Al (2:50)</a:t>
            </a:r>
            <a:endParaRPr lang="en-US" dirty="0"/>
          </a:p>
          <a:p>
            <a:pPr marL="205768" lvl="1" indent="0">
              <a:buNone/>
            </a:pPr>
            <a:endParaRPr lang="en-US" dirty="0"/>
          </a:p>
          <a:p>
            <a:pPr marL="205768" lvl="1" indent="0">
              <a:buNone/>
            </a:pPr>
            <a:endParaRPr lang="en-US" dirty="0"/>
          </a:p>
          <a:p>
            <a:pPr marL="205768" lvl="1" indent="0">
              <a:buNone/>
            </a:pPr>
            <a:r>
              <a:rPr lang="en-US" dirty="0">
                <a:hlinkClick r:id="rId6"/>
              </a:rPr>
              <a:t>The Game Of Trust</a:t>
            </a:r>
            <a:r>
              <a:rPr lang="en-US" dirty="0"/>
              <a:t> - Nicky Case</a:t>
            </a:r>
          </a:p>
          <a:p>
            <a:pPr marL="205768" lvl="1" indent="0">
              <a:buNone/>
            </a:pPr>
            <a:endParaRPr lang="en-US" dirty="0">
              <a:hlinkClick r:id="rId7"/>
            </a:endParaRPr>
          </a:p>
          <a:p>
            <a:pPr marL="205768" lvl="1" indent="0">
              <a:buNone/>
            </a:pPr>
            <a:endParaRPr lang="en-US" dirty="0">
              <a:hlinkClick r:id="rId7"/>
            </a:endParaRPr>
          </a:p>
          <a:p>
            <a:pPr marL="205768" lvl="1" indent="0">
              <a:buNone/>
            </a:pPr>
            <a:r>
              <a:rPr lang="en-US" dirty="0">
                <a:hlinkClick r:id="rId8"/>
              </a:rPr>
              <a:t>Why Electronic Voting is a BAD Idea</a:t>
            </a:r>
            <a:r>
              <a:rPr lang="en-US" dirty="0"/>
              <a:t> </a:t>
            </a:r>
          </a:p>
          <a:p>
            <a:pPr marL="205768" lvl="1" indent="0">
              <a:buNone/>
            </a:pPr>
            <a:r>
              <a:rPr lang="en-US" dirty="0"/>
              <a:t>Computerphile (Tom Scott) (8:20)</a:t>
            </a:r>
          </a:p>
        </p:txBody>
      </p:sp>
      <p:sp>
        <p:nvSpPr>
          <p:cNvPr id="6" name="Content Placeholder 5">
            <a:extLst>
              <a:ext uri="{FF2B5EF4-FFF2-40B4-BE49-F238E27FC236}">
                <a16:creationId xmlns:a16="http://schemas.microsoft.com/office/drawing/2014/main" id="{4DEAEBCE-6FA8-B245-B04C-E1F63182EFDB}"/>
              </a:ext>
            </a:extLst>
          </p:cNvPr>
          <p:cNvSpPr>
            <a:spLocks noGrp="1"/>
          </p:cNvSpPr>
          <p:nvPr>
            <p:ph sz="half" idx="2"/>
          </p:nvPr>
        </p:nvSpPr>
        <p:spPr>
          <a:xfrm>
            <a:off x="5104411" y="1340597"/>
            <a:ext cx="3733800" cy="3352800"/>
          </a:xfrm>
        </p:spPr>
        <p:txBody>
          <a:bodyPr>
            <a:normAutofit lnSpcReduction="10000"/>
          </a:bodyPr>
          <a:lstStyle/>
          <a:p>
            <a:pPr marL="205768" lvl="1" indent="0">
              <a:buNone/>
            </a:pPr>
            <a:r>
              <a:rPr lang="en-US" dirty="0">
                <a:hlinkClick r:id="rId9"/>
              </a:rPr>
              <a:t>Welcome To Life</a:t>
            </a:r>
            <a:r>
              <a:rPr lang="en-US" dirty="0"/>
              <a:t> – Tom Scott (2:44)</a:t>
            </a:r>
          </a:p>
          <a:p>
            <a:pPr marL="205768" lvl="1" indent="0">
              <a:buNone/>
            </a:pPr>
            <a:endParaRPr lang="en-US" dirty="0"/>
          </a:p>
          <a:p>
            <a:pPr marL="205768" lvl="1" indent="0">
              <a:buNone/>
            </a:pPr>
            <a:endParaRPr lang="en-US" dirty="0"/>
          </a:p>
          <a:p>
            <a:pPr marL="205768" lvl="1" indent="0">
              <a:buNone/>
            </a:pPr>
            <a:r>
              <a:rPr lang="en-US" dirty="0">
                <a:hlinkClick r:id="rId10"/>
              </a:rPr>
              <a:t>What "Orwellian" really means</a:t>
            </a:r>
            <a:r>
              <a:rPr lang="en-US" dirty="0"/>
              <a:t> - Noah </a:t>
            </a:r>
            <a:r>
              <a:rPr lang="en-US" dirty="0" err="1"/>
              <a:t>Tavlin</a:t>
            </a:r>
            <a:r>
              <a:rPr lang="en-US" dirty="0"/>
              <a:t> (5:31)</a:t>
            </a:r>
          </a:p>
          <a:p>
            <a:pPr marL="205768" lvl="1" indent="0">
              <a:buNone/>
            </a:pPr>
            <a:endParaRPr lang="en-US" dirty="0"/>
          </a:p>
          <a:p>
            <a:pPr marL="205768" lvl="1" indent="0">
              <a:buNone/>
            </a:pPr>
            <a:r>
              <a:rPr lang="en-US" dirty="0">
                <a:hlinkClick r:id="rId7"/>
              </a:rPr>
              <a:t>Humans Need Not Apply</a:t>
            </a:r>
            <a:r>
              <a:rPr lang="en-US" dirty="0"/>
              <a:t>  </a:t>
            </a:r>
          </a:p>
          <a:p>
            <a:pPr marL="205768" lvl="1" indent="0">
              <a:buNone/>
            </a:pPr>
            <a:r>
              <a:rPr lang="en-US" dirty="0"/>
              <a:t>CGP Grey (15:00)</a:t>
            </a:r>
            <a:endParaRPr lang="en-US" dirty="0">
              <a:hlinkClick r:id="rId8"/>
            </a:endParaRPr>
          </a:p>
          <a:p>
            <a:pPr marL="205768" lvl="1" indent="0">
              <a:buNone/>
            </a:pPr>
            <a:endParaRPr lang="en-US" dirty="0"/>
          </a:p>
        </p:txBody>
      </p:sp>
      <p:sp>
        <p:nvSpPr>
          <p:cNvPr id="4" name="Footer Placeholder 3"/>
          <p:cNvSpPr>
            <a:spLocks noGrp="1"/>
          </p:cNvSpPr>
          <p:nvPr>
            <p:ph type="ftr" sz="quarter" idx="11"/>
          </p:nvPr>
        </p:nvSpPr>
        <p:spPr>
          <a:xfrm>
            <a:off x="-2222500" y="6780000"/>
            <a:ext cx="717865" cy="45719"/>
          </a:xfrm>
        </p:spPr>
        <p:txBody>
          <a:bodyPr/>
          <a:lstStyle/>
          <a:p>
            <a:r>
              <a:rPr lang="en-US"/>
              <a:t>© 2020 Keith A. Pray</a:t>
            </a:r>
          </a:p>
        </p:txBody>
      </p:sp>
      <p:pic>
        <p:nvPicPr>
          <p:cNvPr id="1032" name="Picture 8" descr="Image result for humans need not apply">
            <a:extLst>
              <a:ext uri="{FF2B5EF4-FFF2-40B4-BE49-F238E27FC236}">
                <a16:creationId xmlns:a16="http://schemas.microsoft.com/office/drawing/2014/main" id="{91EA0BBC-178D-354F-9AAD-E506297D970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42411" y="3016997"/>
            <a:ext cx="914400" cy="33610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Video for welcome to life tom scott">
            <a:extLst>
              <a:ext uri="{FF2B5EF4-FFF2-40B4-BE49-F238E27FC236}">
                <a16:creationId xmlns:a16="http://schemas.microsoft.com/office/drawing/2014/main" id="{605B26B6-D073-A24C-A13B-264EE5A87D5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42411" y="1264396"/>
            <a:ext cx="9144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Video for what orwellian really means">
            <a:extLst>
              <a:ext uri="{FF2B5EF4-FFF2-40B4-BE49-F238E27FC236}">
                <a16:creationId xmlns:a16="http://schemas.microsoft.com/office/drawing/2014/main" id="{4ECFA0E8-2EB4-E245-AD1B-58465CD8D63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42411" y="2114684"/>
            <a:ext cx="914400" cy="6858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C9D58864-7D03-4041-B6FB-B0533D673E59}"/>
              </a:ext>
            </a:extLst>
          </p:cNvPr>
          <p:cNvSpPr>
            <a:spLocks noGrp="1"/>
          </p:cNvSpPr>
          <p:nvPr>
            <p:ph type="sldNum" sz="quarter" idx="12"/>
          </p:nvPr>
        </p:nvSpPr>
        <p:spPr/>
        <p:txBody>
          <a:bodyPr/>
          <a:lstStyle/>
          <a:p>
            <a:fld id="{A2A17EAB-8B51-5C40-8776-6683E51FA7A0}" type="slidenum">
              <a:rPr lang="en-US" smtClean="0"/>
              <a:t>44</a:t>
            </a:fld>
            <a:endParaRPr lang="en-US"/>
          </a:p>
        </p:txBody>
      </p:sp>
      <p:pic>
        <p:nvPicPr>
          <p:cNvPr id="10" name="Picture 2" descr="https://i.upworthy.com/nugget/5522874d613031000c270000/attachments/JohnOliverEdwardSnowden7-600eed8723d684a41064eb03f58b9348.jpg?auto=format&amp;ixlib=imgixjs-3.3.0">
            <a:extLst>
              <a:ext uri="{FF2B5EF4-FFF2-40B4-BE49-F238E27FC236}">
                <a16:creationId xmlns:a16="http://schemas.microsoft.com/office/drawing/2014/main" id="{9D371986-D36C-6E4C-ACA3-2258E8F7257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131" y="1297756"/>
            <a:ext cx="914400" cy="47548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Image result for its all about the pentiums">
            <a:extLst>
              <a:ext uri="{FF2B5EF4-FFF2-40B4-BE49-F238E27FC236}">
                <a16:creationId xmlns:a16="http://schemas.microsoft.com/office/drawing/2014/main" id="{BF1C4E25-BDDF-0445-9857-170EE104F86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1905002"/>
            <a:ext cx="914400" cy="80217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Image result for white and nerdy">
            <a:extLst>
              <a:ext uri="{FF2B5EF4-FFF2-40B4-BE49-F238E27FC236}">
                <a16:creationId xmlns:a16="http://schemas.microsoft.com/office/drawing/2014/main" id="{3E99AEB3-B9DD-CB46-B3F4-2EFA086A07B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 y="2774455"/>
            <a:ext cx="914400" cy="68491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Video for why electronic voting is a bad idea">
            <a:extLst>
              <a:ext uri="{FF2B5EF4-FFF2-40B4-BE49-F238E27FC236}">
                <a16:creationId xmlns:a16="http://schemas.microsoft.com/office/drawing/2014/main" id="{8572A886-251A-7548-BF00-781030477B2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4131" y="4381165"/>
            <a:ext cx="9144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s://ncase.me/trust/assets/conclusion/summary.png">
            <a:extLst>
              <a:ext uri="{FF2B5EF4-FFF2-40B4-BE49-F238E27FC236}">
                <a16:creationId xmlns:a16="http://schemas.microsoft.com/office/drawing/2014/main" id="{3582C3A5-CFB7-9A46-8D85-B20CC84E9257}"/>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b="70058"/>
          <a:stretch/>
        </p:blipFill>
        <p:spPr bwMode="auto">
          <a:xfrm>
            <a:off x="22345" y="3502083"/>
            <a:ext cx="916186" cy="68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0709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Student Choice – Interesting Videos (Full)</a:t>
            </a:r>
          </a:p>
        </p:txBody>
      </p:sp>
      <p:sp>
        <p:nvSpPr>
          <p:cNvPr id="3" name="Content Placeholder 2"/>
          <p:cNvSpPr>
            <a:spLocks noGrp="1"/>
          </p:cNvSpPr>
          <p:nvPr>
            <p:ph sz="half" idx="1"/>
          </p:nvPr>
        </p:nvSpPr>
        <p:spPr>
          <a:xfrm>
            <a:off x="685800" y="1352550"/>
            <a:ext cx="3276599" cy="3790949"/>
          </a:xfrm>
        </p:spPr>
        <p:txBody>
          <a:bodyPr>
            <a:normAutofit lnSpcReduction="10000"/>
          </a:bodyPr>
          <a:lstStyle/>
          <a:p>
            <a:pPr marL="205768" lvl="1" indent="0">
              <a:buNone/>
            </a:pPr>
            <a:r>
              <a:rPr lang="en-US" dirty="0">
                <a:hlinkClick r:id="rId3"/>
              </a:rPr>
              <a:t>Last Week tonight with John Oliver</a:t>
            </a:r>
            <a:r>
              <a:rPr lang="en-US" dirty="0"/>
              <a:t>  Snowden (33:14)</a:t>
            </a:r>
            <a:endParaRPr lang="en-US" dirty="0">
              <a:hlinkClick r:id="rId4"/>
            </a:endParaRPr>
          </a:p>
          <a:p>
            <a:pPr marL="205768" lvl="1" indent="0">
              <a:buNone/>
            </a:pPr>
            <a:endParaRPr lang="en-US" dirty="0">
              <a:hlinkClick r:id="rId4"/>
            </a:endParaRPr>
          </a:p>
          <a:p>
            <a:pPr marL="205768" lvl="1" indent="0">
              <a:buNone/>
            </a:pPr>
            <a:r>
              <a:rPr lang="en-US" dirty="0">
                <a:hlinkClick r:id="rId4"/>
              </a:rPr>
              <a:t>It’s All About The Pentiums</a:t>
            </a:r>
            <a:r>
              <a:rPr lang="en-US" dirty="0"/>
              <a:t>  </a:t>
            </a:r>
          </a:p>
          <a:p>
            <a:pPr marL="205768" lvl="1" indent="0">
              <a:buNone/>
            </a:pPr>
            <a:r>
              <a:rPr lang="en-US" dirty="0"/>
              <a:t>Weird Al (3:34) </a:t>
            </a:r>
          </a:p>
          <a:p>
            <a:pPr marL="205768" lvl="1" indent="0">
              <a:buNone/>
            </a:pPr>
            <a:endParaRPr lang="en-US" dirty="0">
              <a:ea typeface="ＭＳ Ｐゴシック" pitchFamily="-109" charset="-128"/>
              <a:cs typeface="ＭＳ Ｐゴシック" pitchFamily="-109" charset="-128"/>
              <a:hlinkClick r:id="rId5"/>
            </a:endParaRPr>
          </a:p>
          <a:p>
            <a:pPr marL="205768" lvl="1" indent="0">
              <a:buNone/>
            </a:pPr>
            <a:r>
              <a:rPr lang="en-US" dirty="0">
                <a:ea typeface="ＭＳ Ｐゴシック" pitchFamily="-109" charset="-128"/>
                <a:cs typeface="ＭＳ Ｐゴシック" pitchFamily="-109" charset="-128"/>
                <a:hlinkClick r:id="rId5"/>
              </a:rPr>
              <a:t>White and Nerdy</a:t>
            </a:r>
            <a:r>
              <a:rPr lang="en-US" dirty="0">
                <a:ea typeface="ＭＳ Ｐゴシック" pitchFamily="-109" charset="-128"/>
                <a:cs typeface="ＭＳ Ｐゴシック" pitchFamily="-109" charset="-128"/>
              </a:rPr>
              <a:t>  Weird Al (2:50)</a:t>
            </a:r>
            <a:endParaRPr lang="en-US" dirty="0"/>
          </a:p>
          <a:p>
            <a:pPr marL="205768" lvl="1" indent="0">
              <a:buNone/>
            </a:pPr>
            <a:endParaRPr lang="en-US" dirty="0"/>
          </a:p>
          <a:p>
            <a:pPr marL="205768" lvl="1" indent="0">
              <a:buNone/>
            </a:pPr>
            <a:endParaRPr lang="en-US" dirty="0"/>
          </a:p>
          <a:p>
            <a:pPr marL="205768" lvl="1" indent="0">
              <a:buNone/>
            </a:pPr>
            <a:r>
              <a:rPr lang="en-US" dirty="0">
                <a:hlinkClick r:id="rId6"/>
              </a:rPr>
              <a:t>The Game Of Trust</a:t>
            </a:r>
            <a:r>
              <a:rPr lang="en-US" dirty="0"/>
              <a:t> - Nicky Case</a:t>
            </a:r>
          </a:p>
          <a:p>
            <a:pPr marL="205768" lvl="1" indent="0">
              <a:buNone/>
            </a:pPr>
            <a:endParaRPr lang="en-US" dirty="0">
              <a:hlinkClick r:id="rId7"/>
            </a:endParaRPr>
          </a:p>
          <a:p>
            <a:pPr marL="205768" lvl="1" indent="0">
              <a:buNone/>
            </a:pPr>
            <a:endParaRPr lang="en-US" dirty="0">
              <a:hlinkClick r:id="rId7"/>
            </a:endParaRPr>
          </a:p>
          <a:p>
            <a:pPr marL="205768" lvl="1" indent="0">
              <a:buNone/>
            </a:pPr>
            <a:r>
              <a:rPr lang="en-US" dirty="0">
                <a:hlinkClick r:id="rId8"/>
              </a:rPr>
              <a:t>Why Electronic Voting is a BAD Idea</a:t>
            </a:r>
            <a:r>
              <a:rPr lang="en-US" dirty="0"/>
              <a:t> </a:t>
            </a:r>
          </a:p>
          <a:p>
            <a:pPr marL="205768" lvl="1" indent="0">
              <a:buNone/>
            </a:pPr>
            <a:r>
              <a:rPr lang="en-US" dirty="0"/>
              <a:t>Computerphile (Tom Scott) (8:20)</a:t>
            </a:r>
          </a:p>
        </p:txBody>
      </p:sp>
      <p:sp>
        <p:nvSpPr>
          <p:cNvPr id="6" name="Content Placeholder 5">
            <a:extLst>
              <a:ext uri="{FF2B5EF4-FFF2-40B4-BE49-F238E27FC236}">
                <a16:creationId xmlns:a16="http://schemas.microsoft.com/office/drawing/2014/main" id="{4DEAEBCE-6FA8-B245-B04C-E1F63182EFDB}"/>
              </a:ext>
            </a:extLst>
          </p:cNvPr>
          <p:cNvSpPr>
            <a:spLocks noGrp="1"/>
          </p:cNvSpPr>
          <p:nvPr>
            <p:ph sz="half" idx="2"/>
          </p:nvPr>
        </p:nvSpPr>
        <p:spPr>
          <a:xfrm>
            <a:off x="5104411" y="1340597"/>
            <a:ext cx="3733800" cy="3352800"/>
          </a:xfrm>
        </p:spPr>
        <p:txBody>
          <a:bodyPr>
            <a:normAutofit lnSpcReduction="10000"/>
          </a:bodyPr>
          <a:lstStyle/>
          <a:p>
            <a:pPr marL="205768" lvl="1" indent="0">
              <a:buNone/>
            </a:pPr>
            <a:r>
              <a:rPr lang="en-US" dirty="0">
                <a:hlinkClick r:id="rId9"/>
              </a:rPr>
              <a:t>Welcome To Life</a:t>
            </a:r>
            <a:r>
              <a:rPr lang="en-US" dirty="0"/>
              <a:t> – Tom Scott (2:44)</a:t>
            </a:r>
          </a:p>
          <a:p>
            <a:pPr marL="205768" lvl="1" indent="0">
              <a:buNone/>
            </a:pPr>
            <a:endParaRPr lang="en-US" dirty="0"/>
          </a:p>
          <a:p>
            <a:pPr marL="205768" lvl="1" indent="0">
              <a:buNone/>
            </a:pPr>
            <a:endParaRPr lang="en-US" dirty="0"/>
          </a:p>
          <a:p>
            <a:pPr marL="205768" lvl="1" indent="0">
              <a:buNone/>
            </a:pPr>
            <a:r>
              <a:rPr lang="en-US" dirty="0">
                <a:hlinkClick r:id="rId10"/>
              </a:rPr>
              <a:t>What "Orwellian" really means</a:t>
            </a:r>
            <a:r>
              <a:rPr lang="en-US" dirty="0"/>
              <a:t> - Noah </a:t>
            </a:r>
            <a:r>
              <a:rPr lang="en-US" dirty="0" err="1"/>
              <a:t>Tavlin</a:t>
            </a:r>
            <a:r>
              <a:rPr lang="en-US" dirty="0"/>
              <a:t> (5:31)</a:t>
            </a:r>
          </a:p>
          <a:p>
            <a:pPr marL="205768" lvl="1" indent="0">
              <a:buNone/>
            </a:pPr>
            <a:endParaRPr lang="en-US" dirty="0"/>
          </a:p>
          <a:p>
            <a:pPr marL="205768" lvl="1" indent="0">
              <a:buNone/>
            </a:pPr>
            <a:r>
              <a:rPr lang="en-US" dirty="0">
                <a:hlinkClick r:id="rId7"/>
              </a:rPr>
              <a:t>Humans Need Not Apply</a:t>
            </a:r>
            <a:r>
              <a:rPr lang="en-US" dirty="0"/>
              <a:t>  </a:t>
            </a:r>
          </a:p>
          <a:p>
            <a:pPr marL="205768" lvl="1" indent="0">
              <a:buNone/>
            </a:pPr>
            <a:r>
              <a:rPr lang="en-US" dirty="0"/>
              <a:t>CGP Grey (15:00)</a:t>
            </a:r>
            <a:endParaRPr lang="en-US" dirty="0">
              <a:hlinkClick r:id="rId8"/>
            </a:endParaRPr>
          </a:p>
          <a:p>
            <a:pPr marL="205768" lvl="1" indent="0">
              <a:buNone/>
            </a:pPr>
            <a:endParaRPr lang="en-US" dirty="0"/>
          </a:p>
        </p:txBody>
      </p:sp>
      <p:sp>
        <p:nvSpPr>
          <p:cNvPr id="4" name="Footer Placeholder 3"/>
          <p:cNvSpPr>
            <a:spLocks noGrp="1"/>
          </p:cNvSpPr>
          <p:nvPr>
            <p:ph type="ftr" sz="quarter" idx="11"/>
          </p:nvPr>
        </p:nvSpPr>
        <p:spPr>
          <a:xfrm>
            <a:off x="-2222500" y="6780000"/>
            <a:ext cx="717865" cy="45719"/>
          </a:xfrm>
        </p:spPr>
        <p:txBody>
          <a:bodyPr/>
          <a:lstStyle/>
          <a:p>
            <a:r>
              <a:rPr lang="en-US"/>
              <a:t>© 2020 Keith A. Pray</a:t>
            </a:r>
          </a:p>
        </p:txBody>
      </p:sp>
      <p:pic>
        <p:nvPicPr>
          <p:cNvPr id="1032" name="Picture 8" descr="Image result for humans need not apply">
            <a:extLst>
              <a:ext uri="{FF2B5EF4-FFF2-40B4-BE49-F238E27FC236}">
                <a16:creationId xmlns:a16="http://schemas.microsoft.com/office/drawing/2014/main" id="{91EA0BBC-178D-354F-9AAD-E506297D970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42411" y="3016997"/>
            <a:ext cx="914400" cy="33610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Video for welcome to life tom scott">
            <a:extLst>
              <a:ext uri="{FF2B5EF4-FFF2-40B4-BE49-F238E27FC236}">
                <a16:creationId xmlns:a16="http://schemas.microsoft.com/office/drawing/2014/main" id="{605B26B6-D073-A24C-A13B-264EE5A87D5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42411" y="1264396"/>
            <a:ext cx="9144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Video for what orwellian really means">
            <a:extLst>
              <a:ext uri="{FF2B5EF4-FFF2-40B4-BE49-F238E27FC236}">
                <a16:creationId xmlns:a16="http://schemas.microsoft.com/office/drawing/2014/main" id="{4ECFA0E8-2EB4-E245-AD1B-58465CD8D63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42411" y="2114684"/>
            <a:ext cx="914400" cy="6858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C9D58864-7D03-4041-B6FB-B0533D673E59}"/>
              </a:ext>
            </a:extLst>
          </p:cNvPr>
          <p:cNvSpPr>
            <a:spLocks noGrp="1"/>
          </p:cNvSpPr>
          <p:nvPr>
            <p:ph type="sldNum" sz="quarter" idx="12"/>
          </p:nvPr>
        </p:nvSpPr>
        <p:spPr/>
        <p:txBody>
          <a:bodyPr/>
          <a:lstStyle/>
          <a:p>
            <a:fld id="{A2A17EAB-8B51-5C40-8776-6683E51FA7A0}" type="slidenum">
              <a:rPr lang="en-US" smtClean="0"/>
              <a:t>45</a:t>
            </a:fld>
            <a:endParaRPr lang="en-US"/>
          </a:p>
        </p:txBody>
      </p:sp>
      <p:pic>
        <p:nvPicPr>
          <p:cNvPr id="10" name="Picture 2" descr="https://i.upworthy.com/nugget/5522874d613031000c270000/attachments/JohnOliverEdwardSnowden7-600eed8723d684a41064eb03f58b9348.jpg?auto=format&amp;ixlib=imgixjs-3.3.0">
            <a:extLst>
              <a:ext uri="{FF2B5EF4-FFF2-40B4-BE49-F238E27FC236}">
                <a16:creationId xmlns:a16="http://schemas.microsoft.com/office/drawing/2014/main" id="{9D371986-D36C-6E4C-ACA3-2258E8F7257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131" y="1297756"/>
            <a:ext cx="914400" cy="47548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Image result for its all about the pentiums">
            <a:extLst>
              <a:ext uri="{FF2B5EF4-FFF2-40B4-BE49-F238E27FC236}">
                <a16:creationId xmlns:a16="http://schemas.microsoft.com/office/drawing/2014/main" id="{BF1C4E25-BDDF-0445-9857-170EE104F86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1905002"/>
            <a:ext cx="914400" cy="80217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Image result for white and nerdy">
            <a:extLst>
              <a:ext uri="{FF2B5EF4-FFF2-40B4-BE49-F238E27FC236}">
                <a16:creationId xmlns:a16="http://schemas.microsoft.com/office/drawing/2014/main" id="{3E99AEB3-B9DD-CB46-B3F4-2EFA086A07B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 y="2774455"/>
            <a:ext cx="914400" cy="68491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Video for why electronic voting is a bad idea">
            <a:extLst>
              <a:ext uri="{FF2B5EF4-FFF2-40B4-BE49-F238E27FC236}">
                <a16:creationId xmlns:a16="http://schemas.microsoft.com/office/drawing/2014/main" id="{8572A886-251A-7548-BF00-781030477B2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4131" y="4381165"/>
            <a:ext cx="9144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s://ncase.me/trust/assets/conclusion/summary.png">
            <a:extLst>
              <a:ext uri="{FF2B5EF4-FFF2-40B4-BE49-F238E27FC236}">
                <a16:creationId xmlns:a16="http://schemas.microsoft.com/office/drawing/2014/main" id="{3582C3A5-CFB7-9A46-8D85-B20CC84E9257}"/>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b="70058"/>
          <a:stretch/>
        </p:blipFill>
        <p:spPr bwMode="auto">
          <a:xfrm>
            <a:off x="22345" y="3502083"/>
            <a:ext cx="916186" cy="68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63824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AE1010-8814-F14C-8C19-2C837C9F8EEE}"/>
              </a:ext>
            </a:extLst>
          </p:cNvPr>
          <p:cNvSpPr>
            <a:spLocks noGrp="1"/>
          </p:cNvSpPr>
          <p:nvPr>
            <p:ph type="title"/>
          </p:nvPr>
        </p:nvSpPr>
        <p:spPr/>
        <p:txBody>
          <a:bodyPr/>
          <a:lstStyle/>
          <a:p>
            <a:r>
              <a:rPr lang="en-US" dirty="0"/>
              <a:t>Student Choice – Interesting Articles 1/2</a:t>
            </a:r>
          </a:p>
        </p:txBody>
      </p:sp>
      <p:sp>
        <p:nvSpPr>
          <p:cNvPr id="8" name="Content Placeholder 7">
            <a:extLst>
              <a:ext uri="{FF2B5EF4-FFF2-40B4-BE49-F238E27FC236}">
                <a16:creationId xmlns:a16="http://schemas.microsoft.com/office/drawing/2014/main" id="{4E804DD4-C487-4749-9DA9-C06C0FFE6A0D}"/>
              </a:ext>
            </a:extLst>
          </p:cNvPr>
          <p:cNvSpPr>
            <a:spLocks noGrp="1"/>
          </p:cNvSpPr>
          <p:nvPr>
            <p:ph idx="1"/>
          </p:nvPr>
        </p:nvSpPr>
        <p:spPr/>
        <p:txBody>
          <a:bodyPr>
            <a:normAutofit/>
          </a:bodyPr>
          <a:lstStyle/>
          <a:p>
            <a:r>
              <a:rPr lang="en-US" b="1" dirty="0">
                <a:hlinkClick r:id="rId3"/>
              </a:rPr>
              <a:t>Facebook security breach: Up to 50m accounts attacked</a:t>
            </a:r>
            <a:r>
              <a:rPr lang="en-US" b="1" dirty="0"/>
              <a:t> - </a:t>
            </a:r>
            <a:r>
              <a:rPr lang="en-US" dirty="0"/>
              <a:t>Dave Lee, North America technology reporter, 2018-09-29 </a:t>
            </a:r>
          </a:p>
          <a:p>
            <a:r>
              <a:rPr lang="en-US" dirty="0">
                <a:hlinkClick r:id="rId4"/>
              </a:rPr>
              <a:t>WPI Secures $2.8 Million to Develop a Smartphone App to Help Assess the Health of Soldiers</a:t>
            </a:r>
            <a:r>
              <a:rPr lang="en-US" dirty="0"/>
              <a:t>, 2018-09-24</a:t>
            </a:r>
          </a:p>
          <a:p>
            <a:r>
              <a:rPr lang="en-US" dirty="0">
                <a:hlinkClick r:id="rId5"/>
              </a:rPr>
              <a:t>Quantified Toilets</a:t>
            </a:r>
            <a:r>
              <a:rPr lang="en-US" dirty="0"/>
              <a:t>, 2014, Quantified Toilets LLC</a:t>
            </a:r>
          </a:p>
          <a:p>
            <a:r>
              <a:rPr lang="en-US" dirty="0">
                <a:hlinkClick r:id="rId6"/>
              </a:rPr>
              <a:t>What Did Ada Lovelace's Program Actually Do?</a:t>
            </a:r>
            <a:r>
              <a:rPr lang="en-US" dirty="0"/>
              <a:t> - Sinclair Target, 2018-08-18 (First Programming Bug 1843?)</a:t>
            </a:r>
          </a:p>
          <a:p>
            <a:r>
              <a:rPr lang="en-US" dirty="0">
                <a:hlinkClick r:id="rId7"/>
              </a:rPr>
              <a:t>We know ethics should inform AI. But which ethics?</a:t>
            </a:r>
            <a:r>
              <a:rPr lang="en-US" dirty="0"/>
              <a:t> - Mauro Guillen, World Economic Forum, 2018-07-26</a:t>
            </a:r>
          </a:p>
        </p:txBody>
      </p:sp>
      <p:sp>
        <p:nvSpPr>
          <p:cNvPr id="5" name="Footer Placeholder 4">
            <a:extLst>
              <a:ext uri="{FF2B5EF4-FFF2-40B4-BE49-F238E27FC236}">
                <a16:creationId xmlns:a16="http://schemas.microsoft.com/office/drawing/2014/main" id="{008D47C9-308D-2842-8EF6-E760A1692C7C}"/>
              </a:ext>
            </a:extLst>
          </p:cNvPr>
          <p:cNvSpPr>
            <a:spLocks noGrp="1"/>
          </p:cNvSpPr>
          <p:nvPr>
            <p:ph type="ftr" sz="quarter" idx="11"/>
          </p:nvPr>
        </p:nvSpPr>
        <p:spPr/>
        <p:txBody>
          <a:bodyPr/>
          <a:lstStyle/>
          <a:p>
            <a:r>
              <a:rPr lang="en-US"/>
              <a:t>© 2020 Keith A. Pray</a:t>
            </a:r>
            <a:endParaRPr lang="en-US" dirty="0"/>
          </a:p>
        </p:txBody>
      </p:sp>
      <p:pic>
        <p:nvPicPr>
          <p:cNvPr id="3074" name="Picture 2" descr="Smartphone users silhouetted against the Facebook logo (file photo)">
            <a:extLst>
              <a:ext uri="{FF2B5EF4-FFF2-40B4-BE49-F238E27FC236}">
                <a16:creationId xmlns:a16="http://schemas.microsoft.com/office/drawing/2014/main" id="{15E6B5CE-2B70-D04E-AEE1-3835983F685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29600" y="1342284"/>
            <a:ext cx="914400" cy="5143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arpa Research Team">
            <a:extLst>
              <a:ext uri="{FF2B5EF4-FFF2-40B4-BE49-F238E27FC236}">
                <a16:creationId xmlns:a16="http://schemas.microsoft.com/office/drawing/2014/main" id="{111AD935-AEF5-0940-B1E0-2F05B3588BF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29600" y="1933170"/>
            <a:ext cx="914400" cy="60897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Quantified Toilets">
            <a:extLst>
              <a:ext uri="{FF2B5EF4-FFF2-40B4-BE49-F238E27FC236}">
                <a16:creationId xmlns:a16="http://schemas.microsoft.com/office/drawing/2014/main" id="{8244A82B-33D3-A440-8497-3C8BD79CE0B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86883"/>
          <a:stretch/>
        </p:blipFill>
        <p:spPr bwMode="auto">
          <a:xfrm>
            <a:off x="6665027" y="2708911"/>
            <a:ext cx="477395" cy="64008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s://twobithistory.org/images/triangular_numbers2.png">
            <a:extLst>
              <a:ext uri="{FF2B5EF4-FFF2-40B4-BE49-F238E27FC236}">
                <a16:creationId xmlns:a16="http://schemas.microsoft.com/office/drawing/2014/main" id="{7FC32C31-3E22-D54E-B540-00FF2092B8E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29600" y="3111015"/>
            <a:ext cx="914400" cy="73037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     ">
            <a:extLst>
              <a:ext uri="{FF2B5EF4-FFF2-40B4-BE49-F238E27FC236}">
                <a16:creationId xmlns:a16="http://schemas.microsoft.com/office/drawing/2014/main" id="{2E23ED0B-0BA3-A54F-9D07-272CCE56D10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29600" y="4003429"/>
            <a:ext cx="914400" cy="66967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430D06FB-07C4-8F44-84D6-316AACCAA31C}"/>
              </a:ext>
            </a:extLst>
          </p:cNvPr>
          <p:cNvSpPr>
            <a:spLocks noGrp="1"/>
          </p:cNvSpPr>
          <p:nvPr>
            <p:ph type="sldNum" sz="quarter" idx="12"/>
          </p:nvPr>
        </p:nvSpPr>
        <p:spPr/>
        <p:txBody>
          <a:bodyPr/>
          <a:lstStyle/>
          <a:p>
            <a:fld id="{A2A17EAB-8B51-5C40-8776-6683E51FA7A0}" type="slidenum">
              <a:rPr lang="en-US" smtClean="0"/>
              <a:t>46</a:t>
            </a:fld>
            <a:endParaRPr lang="en-US"/>
          </a:p>
        </p:txBody>
      </p:sp>
    </p:spTree>
    <p:extLst>
      <p:ext uri="{BB962C8B-B14F-4D97-AF65-F5344CB8AC3E}">
        <p14:creationId xmlns:p14="http://schemas.microsoft.com/office/powerpoint/2010/main" val="5851111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25303-6866-0646-A2BF-C9CC056A0090}"/>
              </a:ext>
            </a:extLst>
          </p:cNvPr>
          <p:cNvSpPr>
            <a:spLocks noGrp="1"/>
          </p:cNvSpPr>
          <p:nvPr>
            <p:ph type="title"/>
          </p:nvPr>
        </p:nvSpPr>
        <p:spPr/>
        <p:txBody>
          <a:bodyPr/>
          <a:lstStyle/>
          <a:p>
            <a:r>
              <a:rPr lang="en-US" dirty="0"/>
              <a:t>Student Choice – Interesting Articles 2/2</a:t>
            </a:r>
          </a:p>
        </p:txBody>
      </p:sp>
      <p:sp>
        <p:nvSpPr>
          <p:cNvPr id="3" name="Content Placeholder 2">
            <a:extLst>
              <a:ext uri="{FF2B5EF4-FFF2-40B4-BE49-F238E27FC236}">
                <a16:creationId xmlns:a16="http://schemas.microsoft.com/office/drawing/2014/main" id="{DA4A4D3E-6574-BB41-BB67-E932179DF5A7}"/>
              </a:ext>
            </a:extLst>
          </p:cNvPr>
          <p:cNvSpPr>
            <a:spLocks noGrp="1"/>
          </p:cNvSpPr>
          <p:nvPr>
            <p:ph idx="1"/>
          </p:nvPr>
        </p:nvSpPr>
        <p:spPr/>
        <p:txBody>
          <a:bodyPr/>
          <a:lstStyle/>
          <a:p>
            <a:r>
              <a:rPr lang="en-US" dirty="0">
                <a:hlinkClick r:id="rId3"/>
              </a:rPr>
              <a:t>MIT-born </a:t>
            </a:r>
            <a:r>
              <a:rPr lang="en-US" dirty="0" err="1">
                <a:hlinkClick r:id="rId3"/>
              </a:rPr>
              <a:t>Spyce</a:t>
            </a:r>
            <a:r>
              <a:rPr lang="en-US" dirty="0">
                <a:hlinkClick r:id="rId3"/>
              </a:rPr>
              <a:t> raises $21M to open new robotic restaurants</a:t>
            </a:r>
            <a:r>
              <a:rPr lang="en-US" dirty="0"/>
              <a:t> - Lucia Maffei, </a:t>
            </a:r>
            <a:r>
              <a:rPr lang="en-US" dirty="0" err="1"/>
              <a:t>BostInno</a:t>
            </a:r>
            <a:r>
              <a:rPr lang="en-US" dirty="0"/>
              <a:t>, 2018-09-07</a:t>
            </a:r>
          </a:p>
          <a:p>
            <a:r>
              <a:rPr lang="en-US" dirty="0">
                <a:hlinkClick r:id="rId4"/>
              </a:rPr>
              <a:t>The Coders Programming Themselves Out of a Job</a:t>
            </a:r>
            <a:r>
              <a:rPr lang="en-US" dirty="0"/>
              <a:t> - Brian Merchant, The Atlantic, 2018-10-02</a:t>
            </a:r>
          </a:p>
          <a:p>
            <a:endParaRPr lang="en-US" dirty="0"/>
          </a:p>
        </p:txBody>
      </p:sp>
      <p:sp>
        <p:nvSpPr>
          <p:cNvPr id="4" name="Footer Placeholder 3">
            <a:extLst>
              <a:ext uri="{FF2B5EF4-FFF2-40B4-BE49-F238E27FC236}">
                <a16:creationId xmlns:a16="http://schemas.microsoft.com/office/drawing/2014/main" id="{30038064-FF7D-B24F-928E-327A1B520C90}"/>
              </a:ext>
            </a:extLst>
          </p:cNvPr>
          <p:cNvSpPr>
            <a:spLocks noGrp="1"/>
          </p:cNvSpPr>
          <p:nvPr>
            <p:ph type="ftr" sz="quarter" idx="11"/>
          </p:nvPr>
        </p:nvSpPr>
        <p:spPr/>
        <p:txBody>
          <a:bodyPr/>
          <a:lstStyle/>
          <a:p>
            <a:r>
              <a:rPr lang="en-US"/>
              <a:t>© 2020 Keith A. Pray</a:t>
            </a:r>
          </a:p>
        </p:txBody>
      </p:sp>
      <p:pic>
        <p:nvPicPr>
          <p:cNvPr id="4098" name="Picture 2" descr="Image result for spyce restaurant">
            <a:extLst>
              <a:ext uri="{FF2B5EF4-FFF2-40B4-BE49-F238E27FC236}">
                <a16:creationId xmlns:a16="http://schemas.microsoft.com/office/drawing/2014/main" id="{3CA01ED8-0718-B849-AADC-E29D97B0C0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9600" y="1370117"/>
            <a:ext cx="914400" cy="57249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cdn.theatlantic.com/assets/media/img/2018/08/30/RTX38KFM/1920.jpg?1535668765">
            <a:extLst>
              <a:ext uri="{FF2B5EF4-FFF2-40B4-BE49-F238E27FC236}">
                <a16:creationId xmlns:a16="http://schemas.microsoft.com/office/drawing/2014/main" id="{458E1C1C-1222-AC4E-8E8A-2E913AC828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9600" y="2102906"/>
            <a:ext cx="914400" cy="6096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61A3CBE2-4CBA-A347-B9F4-F38BFD2BFB73}"/>
              </a:ext>
            </a:extLst>
          </p:cNvPr>
          <p:cNvSpPr>
            <a:spLocks noGrp="1"/>
          </p:cNvSpPr>
          <p:nvPr>
            <p:ph type="sldNum" sz="quarter" idx="12"/>
          </p:nvPr>
        </p:nvSpPr>
        <p:spPr/>
        <p:txBody>
          <a:bodyPr/>
          <a:lstStyle/>
          <a:p>
            <a:fld id="{A2A17EAB-8B51-5C40-8776-6683E51FA7A0}" type="slidenum">
              <a:rPr lang="en-US" smtClean="0"/>
              <a:t>47</a:t>
            </a:fld>
            <a:endParaRPr lang="en-US"/>
          </a:p>
        </p:txBody>
      </p:sp>
    </p:spTree>
    <p:extLst>
      <p:ext uri="{BB962C8B-B14F-4D97-AF65-F5344CB8AC3E}">
        <p14:creationId xmlns:p14="http://schemas.microsoft.com/office/powerpoint/2010/main" val="40918900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105150"/>
            <a:ext cx="7315200" cy="1428914"/>
          </a:xfrm>
        </p:spPr>
        <p:txBody>
          <a:bodyPr>
            <a:normAutofit/>
          </a:bodyPr>
          <a:lstStyle/>
          <a:p>
            <a:pPr algn="r"/>
            <a:r>
              <a:rPr lang="en-US" dirty="0"/>
              <a:t>Keith A. Pray</a:t>
            </a:r>
          </a:p>
          <a:p>
            <a:pPr algn="r"/>
            <a:r>
              <a:rPr lang="en-US" dirty="0"/>
              <a:t>Instructor</a:t>
            </a:r>
          </a:p>
          <a:p>
            <a:pPr algn="r"/>
            <a:endParaRPr lang="en-US" dirty="0"/>
          </a:p>
          <a:p>
            <a:r>
              <a:rPr lang="en-US" sz="2000" dirty="0" err="1"/>
              <a:t>socialimps.keithpray.net</a:t>
            </a:r>
            <a:endParaRPr lang="en-US" sz="2000" dirty="0"/>
          </a:p>
        </p:txBody>
      </p:sp>
      <p:sp>
        <p:nvSpPr>
          <p:cNvPr id="2" name="Title 1"/>
          <p:cNvSpPr>
            <a:spLocks noGrp="1"/>
          </p:cNvSpPr>
          <p:nvPr>
            <p:ph type="ctrTitle"/>
          </p:nvPr>
        </p:nvSpPr>
        <p:spPr/>
        <p:txBody>
          <a:bodyPr/>
          <a:lstStyle/>
          <a:p>
            <a:pPr algn="l"/>
            <a:r>
              <a:rPr lang="en-US" dirty="0"/>
              <a:t>Class 14</a:t>
            </a:r>
            <a:br>
              <a:rPr lang="en-US" dirty="0"/>
            </a:br>
            <a:r>
              <a:rPr lang="en-US" dirty="0"/>
              <a:t>The End</a:t>
            </a:r>
          </a:p>
        </p:txBody>
      </p:sp>
      <p:sp>
        <p:nvSpPr>
          <p:cNvPr id="4" name="Footer Placeholder 3"/>
          <p:cNvSpPr>
            <a:spLocks noGrp="1"/>
          </p:cNvSpPr>
          <p:nvPr>
            <p:ph type="ftr" sz="quarter" idx="3"/>
          </p:nvPr>
        </p:nvSpPr>
        <p:spPr/>
        <p:txBody>
          <a:bodyPr/>
          <a:lstStyle/>
          <a:p>
            <a:r>
              <a:rPr lang="en-US"/>
              <a:t>© 2020 Keith A. Pray</a:t>
            </a:r>
            <a:endParaRPr lang="en-US" dirty="0"/>
          </a:p>
        </p:txBody>
      </p:sp>
    </p:spTree>
    <p:extLst>
      <p:ext uri="{BB962C8B-B14F-4D97-AF65-F5344CB8AC3E}">
        <p14:creationId xmlns:p14="http://schemas.microsoft.com/office/powerpoint/2010/main" val="36757978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Evaluations</a:t>
            </a:r>
          </a:p>
        </p:txBody>
      </p:sp>
      <p:sp>
        <p:nvSpPr>
          <p:cNvPr id="3" name="Content Placeholder 2"/>
          <p:cNvSpPr>
            <a:spLocks noGrp="1"/>
          </p:cNvSpPr>
          <p:nvPr>
            <p:ph idx="1"/>
          </p:nvPr>
        </p:nvSpPr>
        <p:spPr/>
        <p:txBody>
          <a:bodyPr>
            <a:normAutofit/>
          </a:bodyPr>
          <a:lstStyle/>
          <a:p>
            <a:r>
              <a:rPr lang="en-US" dirty="0"/>
              <a:t>Use only BLUE or BLACK ballpoint pen</a:t>
            </a:r>
          </a:p>
          <a:p>
            <a:r>
              <a:rPr lang="en-US" dirty="0"/>
              <a:t>Use an X to mark (Do NOT fill in box)</a:t>
            </a:r>
          </a:p>
          <a:p>
            <a:r>
              <a:rPr lang="en-US" dirty="0"/>
              <a:t>Course Evaluation</a:t>
            </a:r>
          </a:p>
          <a:p>
            <a:pPr lvl="1"/>
            <a:r>
              <a:rPr lang="en-US" dirty="0"/>
              <a:t>Write MY NAME and COURSE TITLE in box at top of form</a:t>
            </a:r>
          </a:p>
          <a:p>
            <a:pPr lvl="1"/>
            <a:r>
              <a:rPr lang="en-US" dirty="0"/>
              <a:t>Keith A. Pray</a:t>
            </a:r>
          </a:p>
          <a:p>
            <a:pPr lvl="1"/>
            <a:r>
              <a:rPr lang="en-US" dirty="0"/>
              <a:t>CS 3043 Social Implications Of Information Processing</a:t>
            </a:r>
          </a:p>
          <a:p>
            <a:pPr lvl="1"/>
            <a:r>
              <a:rPr lang="en-US" dirty="0"/>
              <a:t>Return to Academic Advising Office in Daniels Hall </a:t>
            </a:r>
          </a:p>
          <a:p>
            <a:pPr lvl="1"/>
            <a:r>
              <a:rPr lang="en-US" dirty="0"/>
              <a:t>Include “Evaluation Sheet” cover letter</a:t>
            </a:r>
          </a:p>
        </p:txBody>
      </p:sp>
      <p:sp>
        <p:nvSpPr>
          <p:cNvPr id="4" name="Footer Placeholder 3"/>
          <p:cNvSpPr>
            <a:spLocks noGrp="1"/>
          </p:cNvSpPr>
          <p:nvPr>
            <p:ph type="ftr" sz="quarter" idx="11"/>
          </p:nvPr>
        </p:nvSpPr>
        <p:spPr/>
        <p:txBody>
          <a:bodyPr/>
          <a:lstStyle/>
          <a:p>
            <a:r>
              <a:rPr lang="en-US"/>
              <a:t>© 2020 Keith A. Pray</a:t>
            </a:r>
          </a:p>
        </p:txBody>
      </p:sp>
      <p:sp>
        <p:nvSpPr>
          <p:cNvPr id="5" name="Slide Number Placeholder 4">
            <a:extLst>
              <a:ext uri="{FF2B5EF4-FFF2-40B4-BE49-F238E27FC236}">
                <a16:creationId xmlns:a16="http://schemas.microsoft.com/office/drawing/2014/main" id="{B6717D27-8864-CF48-8261-8D86B701E5B2}"/>
              </a:ext>
            </a:extLst>
          </p:cNvPr>
          <p:cNvSpPr>
            <a:spLocks noGrp="1"/>
          </p:cNvSpPr>
          <p:nvPr>
            <p:ph type="sldNum" sz="quarter" idx="12"/>
          </p:nvPr>
        </p:nvSpPr>
        <p:spPr/>
        <p:txBody>
          <a:bodyPr/>
          <a:lstStyle/>
          <a:p>
            <a:fld id="{A2A17EAB-8B51-5C40-8776-6683E51FA7A0}" type="slidenum">
              <a:rPr lang="en-US" smtClean="0"/>
              <a:t>49</a:t>
            </a:fld>
            <a:endParaRPr lang="en-US"/>
          </a:p>
        </p:txBody>
      </p:sp>
    </p:spTree>
    <p:extLst>
      <p:ext uri="{BB962C8B-B14F-4D97-AF65-F5344CB8AC3E}">
        <p14:creationId xmlns:p14="http://schemas.microsoft.com/office/powerpoint/2010/main" val="30459031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1373099"/>
            <a:ext cx="9144000" cy="320194"/>
          </a:xfrm>
          <a:prstGeom prst="rect">
            <a:avLst/>
          </a:prstGeom>
          <a:solidFill>
            <a:schemeClr val="bg1">
              <a:alpha val="24000"/>
            </a:schemeClr>
          </a:solidFill>
          <a:ln w="9525">
            <a:solidFill>
              <a:schemeClr val="bg1"/>
            </a:solidFill>
            <a:miter lim="800000"/>
            <a:headEnd/>
            <a:tailEnd/>
          </a:ln>
        </p:spPr>
        <p:txBody>
          <a:bodyPr wrap="none" anchor="ctr">
            <a:prstTxWarp prst="textNoShape">
              <a:avLst/>
            </a:prstTxWarp>
          </a:bodyPr>
          <a:lstStyle/>
          <a:p>
            <a:endParaRPr lang="en-US"/>
          </a:p>
        </p:txBody>
      </p:sp>
      <p:sp>
        <p:nvSpPr>
          <p:cNvPr id="6" name="Title 5"/>
          <p:cNvSpPr>
            <a:spLocks noGrp="1"/>
          </p:cNvSpPr>
          <p:nvPr>
            <p:ph type="title"/>
          </p:nvPr>
        </p:nvSpPr>
        <p:spPr/>
        <p:txBody>
          <a:bodyPr/>
          <a:lstStyle/>
          <a:p>
            <a:r>
              <a:rPr lang="en-US" dirty="0"/>
              <a:t>Overview</a:t>
            </a:r>
          </a:p>
        </p:txBody>
      </p:sp>
      <p:sp>
        <p:nvSpPr>
          <p:cNvPr id="7" name="Content Placeholder 6"/>
          <p:cNvSpPr>
            <a:spLocks noGrp="1"/>
          </p:cNvSpPr>
          <p:nvPr>
            <p:ph idx="1"/>
          </p:nvPr>
        </p:nvSpPr>
        <p:spPr/>
        <p:txBody>
          <a:bodyPr/>
          <a:lstStyle/>
          <a:p>
            <a:pPr marL="457200" indent="-457200">
              <a:buFont typeface="+mj-lt"/>
              <a:buAutoNum type="arabicPeriod"/>
            </a:pPr>
            <a:r>
              <a:rPr lang="en-US" dirty="0"/>
              <a:t>Course Evaluations</a:t>
            </a:r>
          </a:p>
          <a:p>
            <a:pPr marL="457200" indent="-457200">
              <a:buFont typeface="+mj-lt"/>
              <a:buAutoNum type="arabicPeriod"/>
            </a:pPr>
            <a:r>
              <a:rPr lang="en-US" dirty="0"/>
              <a:t>Students Present</a:t>
            </a:r>
          </a:p>
          <a:p>
            <a:pPr marL="457200" indent="-457200">
              <a:buFont typeface="+mj-lt"/>
              <a:buAutoNum type="arabicPeriod"/>
            </a:pPr>
            <a:r>
              <a:rPr lang="en-US" dirty="0"/>
              <a:t>Students’ Choice</a:t>
            </a:r>
          </a:p>
        </p:txBody>
      </p:sp>
      <p:sp>
        <p:nvSpPr>
          <p:cNvPr id="4" name="Footer Placeholder 3"/>
          <p:cNvSpPr>
            <a:spLocks noGrp="1"/>
          </p:cNvSpPr>
          <p:nvPr>
            <p:ph type="ftr" sz="quarter" idx="11"/>
          </p:nvPr>
        </p:nvSpPr>
        <p:spPr/>
        <p:txBody>
          <a:bodyPr/>
          <a:lstStyle/>
          <a:p>
            <a:r>
              <a:rPr lang="en-US"/>
              <a:t>© 2020 Keith A. Pray</a:t>
            </a:r>
          </a:p>
        </p:txBody>
      </p:sp>
      <p:sp>
        <p:nvSpPr>
          <p:cNvPr id="3" name="Slide Number Placeholder 2">
            <a:extLst>
              <a:ext uri="{FF2B5EF4-FFF2-40B4-BE49-F238E27FC236}">
                <a16:creationId xmlns:a16="http://schemas.microsoft.com/office/drawing/2014/main" id="{4204A6F0-715B-A74F-B2FB-AB1837807D23}"/>
              </a:ext>
            </a:extLst>
          </p:cNvPr>
          <p:cNvSpPr>
            <a:spLocks noGrp="1"/>
          </p:cNvSpPr>
          <p:nvPr>
            <p:ph type="sldNum" sz="quarter" idx="12"/>
          </p:nvPr>
        </p:nvSpPr>
        <p:spPr/>
        <p:txBody>
          <a:bodyPr/>
          <a:lstStyle/>
          <a:p>
            <a:fld id="{A2A17EAB-8B51-5C40-8776-6683E51FA7A0}" type="slidenum">
              <a:rPr lang="en-US" smtClean="0"/>
              <a:t>5</a:t>
            </a:fld>
            <a:endParaRPr lang="en-US"/>
          </a:p>
        </p:txBody>
      </p:sp>
    </p:spTree>
    <p:extLst>
      <p:ext uri="{BB962C8B-B14F-4D97-AF65-F5344CB8AC3E}">
        <p14:creationId xmlns:p14="http://schemas.microsoft.com/office/powerpoint/2010/main" val="2049610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4D9C-AE86-E14D-BE53-A2EF34300D01}"/>
              </a:ext>
            </a:extLst>
          </p:cNvPr>
          <p:cNvSpPr>
            <a:spLocks noGrp="1"/>
          </p:cNvSpPr>
          <p:nvPr>
            <p:ph type="title"/>
          </p:nvPr>
        </p:nvSpPr>
        <p:spPr/>
        <p:txBody>
          <a:bodyPr/>
          <a:lstStyle/>
          <a:p>
            <a:r>
              <a:rPr lang="en-US" dirty="0"/>
              <a:t>Classroom Computing</a:t>
            </a:r>
          </a:p>
        </p:txBody>
      </p:sp>
      <p:sp>
        <p:nvSpPr>
          <p:cNvPr id="3" name="Text Placeholder 2">
            <a:extLst>
              <a:ext uri="{FF2B5EF4-FFF2-40B4-BE49-F238E27FC236}">
                <a16:creationId xmlns:a16="http://schemas.microsoft.com/office/drawing/2014/main" id="{FF1992AE-DEBA-C041-8327-4AC1FB130AE9}"/>
              </a:ext>
            </a:extLst>
          </p:cNvPr>
          <p:cNvSpPr>
            <a:spLocks noGrp="1"/>
          </p:cNvSpPr>
          <p:nvPr>
            <p:ph type="body" idx="1"/>
          </p:nvPr>
        </p:nvSpPr>
        <p:spPr/>
        <p:txBody>
          <a:bodyPr/>
          <a:lstStyle/>
          <a:p>
            <a:r>
              <a:rPr lang="en-US" dirty="0"/>
              <a:t>Benjamin Babalola</a:t>
            </a:r>
          </a:p>
        </p:txBody>
      </p:sp>
      <p:sp>
        <p:nvSpPr>
          <p:cNvPr id="4" name="Footer Placeholder 3">
            <a:extLst>
              <a:ext uri="{FF2B5EF4-FFF2-40B4-BE49-F238E27FC236}">
                <a16:creationId xmlns:a16="http://schemas.microsoft.com/office/drawing/2014/main" id="{373A31F2-FBFC-2C43-802D-1D451EE68E8A}"/>
              </a:ext>
            </a:extLst>
          </p:cNvPr>
          <p:cNvSpPr>
            <a:spLocks noGrp="1"/>
          </p:cNvSpPr>
          <p:nvPr>
            <p:ph type="ftr" sz="quarter" idx="11"/>
          </p:nvPr>
        </p:nvSpPr>
        <p:spPr/>
        <p:txBody>
          <a:bodyPr/>
          <a:lstStyle/>
          <a:p>
            <a:r>
              <a:rPr lang="sk-SK"/>
              <a:t>© 2020 Keith A. Pray</a:t>
            </a:r>
            <a:endParaRPr lang="en-US"/>
          </a:p>
        </p:txBody>
      </p:sp>
      <p:sp>
        <p:nvSpPr>
          <p:cNvPr id="5" name="Slide Number Placeholder 4">
            <a:extLst>
              <a:ext uri="{FF2B5EF4-FFF2-40B4-BE49-F238E27FC236}">
                <a16:creationId xmlns:a16="http://schemas.microsoft.com/office/drawing/2014/main" id="{5CB4B1B5-09B5-5844-A1D0-76C23D2CA987}"/>
              </a:ext>
            </a:extLst>
          </p:cNvPr>
          <p:cNvSpPr>
            <a:spLocks noGrp="1"/>
          </p:cNvSpPr>
          <p:nvPr>
            <p:ph type="sldNum" sz="quarter" idx="12"/>
          </p:nvPr>
        </p:nvSpPr>
        <p:spPr/>
        <p:txBody>
          <a:bodyPr/>
          <a:lstStyle/>
          <a:p>
            <a:fld id="{A2A17EAB-8B51-5C40-8776-6683E51FA7A0}" type="slidenum">
              <a:rPr lang="en-US" smtClean="0"/>
              <a:t>6</a:t>
            </a:fld>
            <a:endParaRPr lang="en-US"/>
          </a:p>
        </p:txBody>
      </p:sp>
    </p:spTree>
    <p:extLst>
      <p:ext uri="{BB962C8B-B14F-4D97-AF65-F5344CB8AC3E}">
        <p14:creationId xmlns:p14="http://schemas.microsoft.com/office/powerpoint/2010/main" val="40015317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Brief Learning Computing History</a:t>
            </a:r>
          </a:p>
        </p:txBody>
      </p:sp>
      <p:sp>
        <p:nvSpPr>
          <p:cNvPr id="3" name="Content Placeholder 2"/>
          <p:cNvSpPr>
            <a:spLocks noGrp="1"/>
          </p:cNvSpPr>
          <p:nvPr>
            <p:ph sz="half" idx="1"/>
          </p:nvPr>
        </p:nvSpPr>
        <p:spPr>
          <a:xfrm>
            <a:off x="685800" y="1352551"/>
            <a:ext cx="3393831" cy="3352800"/>
          </a:xfrm>
        </p:spPr>
        <p:txBody>
          <a:bodyPr/>
          <a:lstStyle/>
          <a:p>
            <a:r>
              <a:rPr lang="en-US" dirty="0"/>
              <a:t>In 1980s schools started adopting computers to aid in the education process, however their use spiked in late 1980s to early 2000s</a:t>
            </a:r>
          </a:p>
          <a:p>
            <a:r>
              <a:rPr lang="en-US" dirty="0"/>
              <a:t>Internet greatly influenced the spike</a:t>
            </a:r>
          </a:p>
        </p:txBody>
      </p:sp>
      <p:sp>
        <p:nvSpPr>
          <p:cNvPr id="4" name="Content Placeholder 3"/>
          <p:cNvSpPr>
            <a:spLocks noGrp="1"/>
          </p:cNvSpPr>
          <p:nvPr>
            <p:ph sz="half" idx="2"/>
          </p:nvPr>
        </p:nvSpPr>
        <p:spPr>
          <a:ln>
            <a:solidFill>
              <a:schemeClr val="bg1"/>
            </a:solidFill>
          </a:ln>
        </p:spPr>
        <p:txBody>
          <a:bodyPr anchor="ctr"/>
          <a:lstStyle/>
          <a:p>
            <a:pPr marL="0" indent="0" algn="ctr">
              <a:buNone/>
            </a:pPr>
            <a:r>
              <a:rPr lang="en-US" dirty="0"/>
              <a:t>&lt;Graphic as big as will fit&gt;</a:t>
            </a:r>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7</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Benjamin Babalola</a:t>
            </a: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solidFill>
                  <a:schemeClr val="tx1"/>
                </a:solidFill>
              </a:rPr>
              <a:t>[1] [2] [5]</a:t>
            </a:r>
          </a:p>
        </p:txBody>
      </p:sp>
      <p:pic>
        <p:nvPicPr>
          <p:cNvPr id="1026" name="Picture 2" descr="TRS-8o being used in high school | 80s songs, Basic programming ...">
            <a:extLst>
              <a:ext uri="{FF2B5EF4-FFF2-40B4-BE49-F238E27FC236}">
                <a16:creationId xmlns:a16="http://schemas.microsoft.com/office/drawing/2014/main" id="{CF480BE4-6A70-4319-9C52-96BB39A952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6676" y="1182373"/>
            <a:ext cx="4674904" cy="3582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2638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 computing technology in classes a problem?</a:t>
            </a:r>
          </a:p>
        </p:txBody>
      </p:sp>
      <p:sp>
        <p:nvSpPr>
          <p:cNvPr id="3" name="Content Placeholder 2"/>
          <p:cNvSpPr>
            <a:spLocks noGrp="1"/>
          </p:cNvSpPr>
          <p:nvPr>
            <p:ph sz="half" idx="1"/>
          </p:nvPr>
        </p:nvSpPr>
        <p:spPr>
          <a:xfrm>
            <a:off x="685800" y="1352551"/>
            <a:ext cx="2881265" cy="3352800"/>
          </a:xfrm>
        </p:spPr>
        <p:txBody>
          <a:bodyPr/>
          <a:lstStyle/>
          <a:p>
            <a:r>
              <a:rPr lang="en-US" dirty="0"/>
              <a:t>The addition of computers when it comes to learning was overall positive, even though there are some problems</a:t>
            </a:r>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8</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Benjamin Babalola</a:t>
            </a: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[3] [10]</a:t>
            </a:r>
            <a:endParaRPr lang="en-US" sz="1200" dirty="0">
              <a:solidFill>
                <a:schemeClr val="tx1"/>
              </a:solidFill>
            </a:endParaRPr>
          </a:p>
        </p:txBody>
      </p:sp>
      <p:pic>
        <p:nvPicPr>
          <p:cNvPr id="6146" name="Picture 2" descr="Should professors ban students' use of computers in class ...">
            <a:extLst>
              <a:ext uri="{FF2B5EF4-FFF2-40B4-BE49-F238E27FC236}">
                <a16:creationId xmlns:a16="http://schemas.microsoft.com/office/drawing/2014/main" id="{F045056D-DDAC-4DD6-AA24-E2A75B4F6B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8884" y="1276350"/>
            <a:ext cx="4971201" cy="3314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32197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Those Learning about computers</a:t>
            </a:r>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9</a:t>
            </a:fld>
            <a:endParaRPr lang="en-US" dirty="0"/>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Benjamin Babalola</a:t>
            </a: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solidFill>
                  <a:schemeClr val="tx1"/>
                </a:solidFill>
              </a:rPr>
              <a:t>[11]</a:t>
            </a:r>
          </a:p>
        </p:txBody>
      </p:sp>
      <p:pic>
        <p:nvPicPr>
          <p:cNvPr id="11" name="Picture 2" descr="csedegrees1">
            <a:extLst>
              <a:ext uri="{FF2B5EF4-FFF2-40B4-BE49-F238E27FC236}">
                <a16:creationId xmlns:a16="http://schemas.microsoft.com/office/drawing/2014/main" id="{CD42A228-4B58-4430-ADA4-1BA1AD81CD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2661" y="1056887"/>
            <a:ext cx="5718678" cy="3800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7322170"/>
      </p:ext>
    </p:extLst>
  </p:cSld>
  <p:clrMapOvr>
    <a:masterClrMapping/>
  </p:clrMapOvr>
</p:sld>
</file>

<file path=ppt/theme/theme1.xml><?xml version="1.0" encoding="utf-8"?>
<a:theme xmlns:a="http://schemas.openxmlformats.org/drawingml/2006/main" name="Red Radial 16x9">
  <a:themeElements>
    <a:clrScheme name="RedRadial_16x9">
      <a:dk1>
        <a:sysClr val="windowText" lastClr="000000"/>
      </a:dk1>
      <a:lt1>
        <a:sysClr val="window" lastClr="FFFFFF"/>
      </a:lt1>
      <a:dk2>
        <a:srgbClr val="960000"/>
      </a:dk2>
      <a:lt2>
        <a:srgbClr val="BCB49E"/>
      </a:lt2>
      <a:accent1>
        <a:srgbClr val="DDA859"/>
      </a:accent1>
      <a:accent2>
        <a:srgbClr val="968A68"/>
      </a:accent2>
      <a:accent3>
        <a:srgbClr val="D3432B"/>
      </a:accent3>
      <a:accent4>
        <a:srgbClr val="BD9B47"/>
      </a:accent4>
      <a:accent5>
        <a:srgbClr val="618F91"/>
      </a:accent5>
      <a:accent6>
        <a:srgbClr val="DD7323"/>
      </a:accent6>
      <a:hlink>
        <a:srgbClr val="DDA859"/>
      </a:hlink>
      <a:folHlink>
        <a:srgbClr val="968A68"/>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80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TS102804895.potx</Template>
  <TotalTime>77163</TotalTime>
  <Words>6021</Words>
  <Application>Microsoft Macintosh PowerPoint</Application>
  <PresentationFormat>On-screen Show (16:9)</PresentationFormat>
  <Paragraphs>696</Paragraphs>
  <Slides>49</Slides>
  <Notes>46</Notes>
  <HiddenSlides>2</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49</vt:i4>
      </vt:variant>
    </vt:vector>
  </HeadingPairs>
  <TitlesOfParts>
    <vt:vector size="55" baseType="lpstr">
      <vt:lpstr>ＭＳ Ｐゴシック</vt:lpstr>
      <vt:lpstr>Arial</vt:lpstr>
      <vt:lpstr>Calibri</vt:lpstr>
      <vt:lpstr>Cambria</vt:lpstr>
      <vt:lpstr>Wingdings</vt:lpstr>
      <vt:lpstr>Red Radial 16x9</vt:lpstr>
      <vt:lpstr>Class 14 Last Day</vt:lpstr>
      <vt:lpstr>Automation Papers</vt:lpstr>
      <vt:lpstr>Papers</vt:lpstr>
      <vt:lpstr>Grades To Date</vt:lpstr>
      <vt:lpstr>Overview</vt:lpstr>
      <vt:lpstr>Classroom Computing</vt:lpstr>
      <vt:lpstr>Brief Learning Computing History</vt:lpstr>
      <vt:lpstr>Is computing technology in classes a problem?</vt:lpstr>
      <vt:lpstr>Those Learning about computers</vt:lpstr>
      <vt:lpstr>Sometimes you can’t learn without a PC</vt:lpstr>
      <vt:lpstr>Zoom classes saved us in 2020</vt:lpstr>
      <vt:lpstr>The Issue – Some students can’t be trusted</vt:lpstr>
      <vt:lpstr>How to Circumvent the issue</vt:lpstr>
      <vt:lpstr>References</vt:lpstr>
      <vt:lpstr>References</vt:lpstr>
      <vt:lpstr>Computing Racial Bias</vt:lpstr>
      <vt:lpstr>Computers and Bias</vt:lpstr>
      <vt:lpstr>Types of Algorithmic Bias</vt:lpstr>
      <vt:lpstr>ImageNet Roulette</vt:lpstr>
      <vt:lpstr>When Lives Are On the Line</vt:lpstr>
      <vt:lpstr>When Lives Are On the Line</vt:lpstr>
      <vt:lpstr>Current Efforts to Improve</vt:lpstr>
      <vt:lpstr>References</vt:lpstr>
      <vt:lpstr>Biases in Machine Learning</vt:lpstr>
      <vt:lpstr>What is Fairness?</vt:lpstr>
      <vt:lpstr>What’s the Problem?</vt:lpstr>
      <vt:lpstr>So What Can We Do?</vt:lpstr>
      <vt:lpstr>Conclusion</vt:lpstr>
      <vt:lpstr>REFERENCES</vt:lpstr>
      <vt:lpstr>Police Cellphone Surveillance </vt:lpstr>
      <vt:lpstr>What is Police Cellphone Surveillance?</vt:lpstr>
      <vt:lpstr>Where does the data come from?</vt:lpstr>
      <vt:lpstr>What does the law say?</vt:lpstr>
      <vt:lpstr>Real life example #1 </vt:lpstr>
      <vt:lpstr>Real life example #2 </vt:lpstr>
      <vt:lpstr>Conclusion</vt:lpstr>
      <vt:lpstr>REFERENCES</vt:lpstr>
      <vt:lpstr>Cyberespionage</vt:lpstr>
      <vt:lpstr>Conclusion</vt:lpstr>
      <vt:lpstr>What is cyberespionage?</vt:lpstr>
      <vt:lpstr>Stuxnet</vt:lpstr>
      <vt:lpstr>Duqu</vt:lpstr>
      <vt:lpstr>References</vt:lpstr>
      <vt:lpstr>Student Choice – Interesting Videos</vt:lpstr>
      <vt:lpstr>Student Choice – Interesting Videos (Full)</vt:lpstr>
      <vt:lpstr>Student Choice – Interesting Articles 1/2</vt:lpstr>
      <vt:lpstr>Student Choice – Interesting Articles 2/2</vt:lpstr>
      <vt:lpstr>Class 14 The End</vt:lpstr>
      <vt:lpstr>Evaluations</vt:lpstr>
    </vt:vector>
  </TitlesOfParts>
  <Company>WPI</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Keith A. Pray</dc:creator>
  <cp:lastModifiedBy>Keith Pray</cp:lastModifiedBy>
  <cp:revision>421</cp:revision>
  <cp:lastPrinted>2014-10-13T02:14:09Z</cp:lastPrinted>
  <dcterms:created xsi:type="dcterms:W3CDTF">2014-08-25T02:19:16Z</dcterms:created>
  <dcterms:modified xsi:type="dcterms:W3CDTF">2020-05-13T14:10:18Z</dcterms:modified>
</cp:coreProperties>
</file>