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4"/>
  </p:notesMasterIdLst>
  <p:handoutMasterIdLst>
    <p:handoutMasterId r:id="rId45"/>
  </p:handoutMasterIdLst>
  <p:sldIdLst>
    <p:sldId id="256" r:id="rId2"/>
    <p:sldId id="565" r:id="rId3"/>
    <p:sldId id="628" r:id="rId4"/>
    <p:sldId id="277" r:id="rId5"/>
    <p:sldId id="259" r:id="rId6"/>
    <p:sldId id="261" r:id="rId7"/>
    <p:sldId id="456" r:id="rId8"/>
    <p:sldId id="514" r:id="rId9"/>
    <p:sldId id="640" r:id="rId10"/>
    <p:sldId id="268" r:id="rId11"/>
    <p:sldId id="270" r:id="rId12"/>
    <p:sldId id="271" r:id="rId13"/>
    <p:sldId id="272" r:id="rId14"/>
    <p:sldId id="273" r:id="rId15"/>
    <p:sldId id="267" r:id="rId16"/>
    <p:sldId id="641" r:id="rId17"/>
    <p:sldId id="642" r:id="rId18"/>
    <p:sldId id="643" r:id="rId19"/>
    <p:sldId id="644" r:id="rId20"/>
    <p:sldId id="645" r:id="rId21"/>
    <p:sldId id="646" r:id="rId22"/>
    <p:sldId id="647" r:id="rId23"/>
    <p:sldId id="648" r:id="rId24"/>
    <p:sldId id="649" r:id="rId25"/>
    <p:sldId id="650" r:id="rId26"/>
    <p:sldId id="651" r:id="rId27"/>
    <p:sldId id="652" r:id="rId28"/>
    <p:sldId id="653" r:id="rId29"/>
    <p:sldId id="654" r:id="rId30"/>
    <p:sldId id="269" r:id="rId31"/>
    <p:sldId id="333" r:id="rId32"/>
    <p:sldId id="334" r:id="rId33"/>
    <p:sldId id="335" r:id="rId34"/>
    <p:sldId id="336" r:id="rId35"/>
    <p:sldId id="337" r:id="rId36"/>
    <p:sldId id="338" r:id="rId37"/>
    <p:sldId id="340" r:id="rId38"/>
    <p:sldId id="341" r:id="rId39"/>
    <p:sldId id="457" r:id="rId40"/>
    <p:sldId id="637" r:id="rId41"/>
    <p:sldId id="638" r:id="rId42"/>
    <p:sldId id="639"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EB76776-6DAE-CD4E-AC19-A255EC21F560}">
          <p14:sldIdLst>
            <p14:sldId id="256"/>
            <p14:sldId id="565"/>
            <p14:sldId id="628"/>
            <p14:sldId id="277"/>
            <p14:sldId id="259"/>
            <p14:sldId id="261"/>
            <p14:sldId id="456"/>
            <p14:sldId id="514"/>
          </p14:sldIdLst>
        </p14:section>
        <p14:section name="Students" id="{84F52804-64F4-CB47-9023-0EDA6C576457}">
          <p14:sldIdLst>
            <p14:sldId id="640"/>
            <p14:sldId id="268"/>
            <p14:sldId id="270"/>
            <p14:sldId id="271"/>
            <p14:sldId id="272"/>
            <p14:sldId id="273"/>
            <p14:sldId id="267"/>
            <p14:sldId id="641"/>
            <p14:sldId id="642"/>
            <p14:sldId id="643"/>
            <p14:sldId id="644"/>
            <p14:sldId id="645"/>
            <p14:sldId id="646"/>
            <p14:sldId id="647"/>
            <p14:sldId id="648"/>
            <p14:sldId id="649"/>
            <p14:sldId id="650"/>
            <p14:sldId id="651"/>
            <p14:sldId id="652"/>
            <p14:sldId id="653"/>
            <p14:sldId id="654"/>
          </p14:sldIdLst>
        </p14:section>
        <p14:section name="Common" id="{4398CC09-09ED-9647-AF50-6E929D7AC35E}">
          <p14:sldIdLst>
            <p14:sldId id="269"/>
            <p14:sldId id="333"/>
            <p14:sldId id="334"/>
            <p14:sldId id="335"/>
            <p14:sldId id="336"/>
            <p14:sldId id="337"/>
            <p14:sldId id="338"/>
            <p14:sldId id="340"/>
            <p14:sldId id="341"/>
            <p14:sldId id="457"/>
            <p14:sldId id="637"/>
            <p14:sldId id="638"/>
            <p14:sldId id="63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ney, Fiona H" initials="HF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4" autoAdjust="0"/>
    <p:restoredTop sz="81456" autoAdjust="0"/>
  </p:normalViewPr>
  <p:slideViewPr>
    <p:cSldViewPr snapToGrid="0" snapToObjects="1">
      <p:cViewPr varScale="1">
        <p:scale>
          <a:sx n="130" d="100"/>
          <a:sy n="130" d="100"/>
        </p:scale>
        <p:origin x="208" y="280"/>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4/22/20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4/22/20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Here’s the title slide. Excited already, aren’t you?</a:t>
            </a: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What is the point</a:t>
            </a:r>
            <a:r>
              <a:rPr lang="en-US" baseline="0" dirty="0">
                <a:latin typeface="Arial" pitchFamily="-109" charset="0"/>
                <a:ea typeface="ＭＳ Ｐゴシック" pitchFamily="-109" charset="-128"/>
                <a:cs typeface="ＭＳ Ｐゴシック" pitchFamily="-109" charset="-128"/>
              </a:rPr>
              <a:t> of this assignment? (Did SW Teams from the reading pick good test strategies? Will you be able to support your choices if something goes wrong?)</a:t>
            </a:r>
            <a:endParaRPr lang="en-US" dirty="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What errors? – Have student record list</a:t>
            </a:r>
            <a:r>
              <a:rPr lang="en-US" baseline="0" dirty="0">
                <a:latin typeface="Arial" pitchFamily="-109" charset="0"/>
                <a:ea typeface="ＭＳ Ｐゴシック" pitchFamily="-109" charset="-128"/>
                <a:cs typeface="ＭＳ Ｐゴシック" pitchFamily="-109" charset="-128"/>
              </a:rPr>
              <a:t> on board</a:t>
            </a:r>
            <a:endParaRPr lang="en-US" dirty="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Who looked for existing test strategies?</a:t>
            </a: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Who looked for directions on how to test currency?</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United States is going to legislate self-driving cars, there has to be a need for them on the roads. In recent years, more and more companies are researching self-driving vehicles and systems. The ultimate goal is to make roads safer, more efficient, and more environmentally friendly. There are over 30,000 deaths in automobile collisions each year and 2.2 million crashed result in some type of injury. A.I. vehicles can add systems that improve the ability of a car to avoid collisions or remove human failings in driving, such as intoxication, fatigue, inexperience, and other issues.</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2152559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Highway Traffic Safety Administration created a set of guidelines for what technology should have to be on the roads. The federal government and states have enacted laws that regulate testing and operation of vehicles on public roads. Upcoming legislation hopes to address issues with fully autonomous vehicles. Another important aspect of upcoming legislation is the need of manufactures to implement security features in cars. If a vehicle is hacked and not controlled by its primary code, the company or driver cannot be possibly liable for any accidents caused. </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03360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legislation is determining who is at fault for an accident caused by a self-driving car. Currently, there are no completely autonomous cars on the road. This leads many cases to find the vehicle operators responsible. Given that the vehicles have features that allow for automated driving assistance, they are not completely autonomous and require that a person have hands on the wheel and be able to operate the car if necessary. The National Transportation Safety Board found the driver of an automated Uber at fault when the vehicle hit and killed a pedestrian. Another incident that was deemed operator error was a Tesla single vehicle accident. The car had a tendency to veer and the operator did not have his hands on the wheel and was unable to take actions to prevent the accident. </a:t>
            </a:r>
          </a:p>
          <a:p>
            <a:endParaRPr lang="en-US" dirty="0"/>
          </a:p>
          <a:p>
            <a:r>
              <a:rPr lang="en-US" dirty="0"/>
              <a:t>Car manufactures could be held liable for vehicles in crashes if fully autonomous as they were the last to install parts into the vehicle. Some states have laws that limit liability though.</a:t>
            </a:r>
          </a:p>
          <a:p>
            <a:endParaRPr lang="en-US" dirty="0"/>
          </a:p>
          <a:p>
            <a:r>
              <a:rPr lang="en-US" dirty="0"/>
              <a:t>Some companies have taken it upon themselves to take blame in an autonomous accident. Volvo has decided that if any of their cars in autonomous mode were to get into an accident, the company is accepting full responsibility.</a:t>
            </a:r>
          </a:p>
          <a:p>
            <a:endParaRPr lang="en-US" dirty="0"/>
          </a:p>
          <a:p>
            <a:r>
              <a:rPr lang="en-US" dirty="0"/>
              <a:t>The last way liability could be given is through software development. This route has two different aspects. If the software is defective, the company designing it is responsible for the effects of their product. There is also an ethical dilemma. When programming vehicles to “make decisions” there will always be unknowns that could happen, or situations like the trolley problem, where the vehicles decision would result in an accident regardless.</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08783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legislation of self-driving cars is not enough to handle advancements and autonomous cars on the road today or in the future. Most laws regulate tests or involve vehicles that have a human who could take control at a moments notice. As laws are created, liability will always be an important issue. From what I have researched, I feel that car companies should be liable for their vehicles accidents if there is no human operator. By monitoring the creation process and creating the car, companies can try to ensure that the vehicle is as safe as possible and even utilize insurance in case of accidents. If companies do not take fault, I feel that nobody would be liable. An artificial intelligence is capable of doing what it is told and cannot be punished in court. Even if one wanted to blame the software for an accident, the intention is to create the safest possible scenario and sometimes it is not possible to have 100% safety.</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3675595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question to address: “Could AI take the place of doctors in patient diagnosis and treatment selection?”</a:t>
            </a:r>
          </a:p>
        </p:txBody>
      </p:sp>
      <p:sp>
        <p:nvSpPr>
          <p:cNvPr id="4" name="Slide Number Placeholder 3"/>
          <p:cNvSpPr>
            <a:spLocks noGrp="1"/>
          </p:cNvSpPr>
          <p:nvPr>
            <p:ph type="sldNum" sz="quarter" idx="5"/>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96452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purposes of this presentation, consider AI as the simulation of intelligent behavior and decision-making by computer systems. [1]</a:t>
            </a:r>
          </a:p>
          <a:p>
            <a:endParaRPr lang="en-US" dirty="0"/>
          </a:p>
          <a:p>
            <a:r>
              <a:rPr lang="en-US" dirty="0"/>
              <a:t>AI has a variety of applications in healthcare, particularly in patient diagnosis and doctor support.</a:t>
            </a:r>
          </a:p>
          <a:p>
            <a:pPr marL="171450" indent="-171450">
              <a:buFontTx/>
              <a:buChar char="-"/>
            </a:pPr>
            <a:r>
              <a:rPr lang="en-US" dirty="0"/>
              <a:t>Diagnosis of patient conditions and differentiation between conditions with similar symptoms [2]</a:t>
            </a:r>
          </a:p>
          <a:p>
            <a:pPr marL="171450" indent="-171450">
              <a:buFontTx/>
              <a:buChar char="-"/>
            </a:pPr>
            <a:r>
              <a:rPr lang="en-US" dirty="0"/>
              <a:t>Creating treatment plans based on personal health data of patients [1]</a:t>
            </a:r>
          </a:p>
          <a:p>
            <a:pPr marL="171450" indent="-171450">
              <a:buFontTx/>
              <a:buChar char="-"/>
            </a:pPr>
            <a:r>
              <a:rPr lang="en-US" dirty="0"/>
              <a:t>Support of clinic operation and day-to-day processes [1]</a:t>
            </a:r>
          </a:p>
          <a:p>
            <a:pPr marL="171450" indent="-171450">
              <a:buFontTx/>
              <a:buChar char="-"/>
            </a:pPr>
            <a:r>
              <a:rPr lang="en-US" dirty="0"/>
              <a:t>Ensuring adequate follow-up care for patients after doctor’s apportionments [1]</a:t>
            </a:r>
          </a:p>
          <a:p>
            <a:pPr marL="171450" indent="-171450">
              <a:buFontTx/>
              <a:buChar char="-"/>
            </a:pPr>
            <a:r>
              <a:rPr lang="en-US" dirty="0"/>
              <a:t>Even used in prediction of disease outbreaks and other health crises [1]</a:t>
            </a: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664510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slow to adopt, AI has seen an increase in development and performance recently.</a:t>
            </a:r>
          </a:p>
          <a:p>
            <a:endParaRPr lang="en-US" dirty="0"/>
          </a:p>
          <a:p>
            <a:r>
              <a:rPr lang="en-US" dirty="0"/>
              <a:t>In April 2018, the FDA approved the first autonomous diagnostic system, known as </a:t>
            </a:r>
            <a:r>
              <a:rPr lang="en-US" dirty="0" err="1"/>
              <a:t>IDx</a:t>
            </a:r>
            <a:r>
              <a:rPr lang="en-US" dirty="0"/>
              <a:t>-DR. This system takes images of patient’s eyes and identifies cases of an eye condition known as </a:t>
            </a:r>
            <a:r>
              <a:rPr lang="en-US" sz="1200" b="0" i="0" kern="1200" dirty="0">
                <a:solidFill>
                  <a:schemeClr val="tx1"/>
                </a:solidFill>
                <a:effectLst/>
                <a:latin typeface="+mn-lt"/>
                <a:ea typeface="+mn-ea"/>
                <a:cs typeface="+mn-cs"/>
              </a:rPr>
              <a:t>diabetic retinopathy with an accuracy of 87.4%. The FDA has since released further guidelines about the evaluation and adoption of AI diagnosis technology. [3]</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terms of performance, automated diagnosis systems have been shown to match the performance of professionals, in some cases outperforming them. AI is especially effective with diagnoses that involve image scanning and processing. The chart on the right compares the performance of AI deep-learning system vs. human professionals evaluated in 14 studies involving image-based diagnoses. The results show that the AI detected both disease states and “all-clear” states with a frequency that matches the professionals, even doing slightly better. [4]</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297374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AI by doctors and healthcare professionals can provide a number of benefits.</a:t>
            </a:r>
          </a:p>
          <a:p>
            <a:endParaRPr lang="en-US" dirty="0"/>
          </a:p>
          <a:p>
            <a:r>
              <a:rPr lang="en-US" dirty="0"/>
              <a:t>- As discussed in the previous slide, AI diagnosis can match and in some cases outperform doctor diagnosis. Also, the additional analysis and data provided by AI can assist with doctor diagnoses. [5]</a:t>
            </a:r>
          </a:p>
          <a:p>
            <a:r>
              <a:rPr lang="en-US" dirty="0"/>
              <a:t>- AI enables the faster providing of healthcare diagnoses and services, as it automizes certain time-consuming processes such as visual analysis of scan data. This allows doctors to focus more on providing for patients [6][3]</a:t>
            </a:r>
          </a:p>
          <a:p>
            <a:r>
              <a:rPr lang="en-US" dirty="0"/>
              <a:t>- AI can also low the cost of healthcare services by reducing the number of personnel, and in some cases removing the need for multiple in-person follow-up visits.</a:t>
            </a:r>
          </a:p>
          <a:p>
            <a:r>
              <a:rPr lang="en-US" dirty="0"/>
              <a:t>- In addition, studies have shown that patients are more willing to provide information to an AI than a human, especially when the information is negative, such as not taking prescribed medicine [5]. This results in more objective information gathering and gives doctors more accurate/complete information with which to diagnose patients. [5]</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4024178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these shown benefits of AI in patient diagnosis, the widespread adoption of AI in healthcare faces a huge hurtle of gaining patient trust. One of the most prevalent reasons patients cited for not choosing AI-based healthcare is that they don’t believe AI will take into account the uniqueness of their personal healthcare. [7]</a:t>
            </a:r>
          </a:p>
          <a:p>
            <a:endParaRPr lang="en-US" dirty="0"/>
          </a:p>
          <a:p>
            <a:r>
              <a:rPr lang="en-US" dirty="0"/>
              <a:t>Insight provided by a 700-person survey: provided with two healthcare providers, one with superior accuracy and performance. Presented in two situations: one with two human doctors, and one with a human and superior AI. All respondents chose the better human doctor in the first scenario, but the majority chose the human doctor when faced with the AI. In other words, respondents would accept inferior healthcare in order to have a human doctor instead of an IA provider. [7]</a:t>
            </a:r>
          </a:p>
          <a:p>
            <a:endParaRPr lang="en-US" dirty="0"/>
          </a:p>
          <a:p>
            <a:r>
              <a:rPr lang="en-US" dirty="0"/>
              <a:t>In addition, like other machine-learning systems, healthcare AI runs the risk of being biased based on the datasets that it is exposed to. This could result in algorithms that benefit certain patient subgroups and further decrease trust. [1] [6]</a:t>
            </a:r>
          </a:p>
          <a:p>
            <a:endParaRPr lang="en-US" dirty="0"/>
          </a:p>
          <a:p>
            <a:r>
              <a:rPr lang="en-US" dirty="0"/>
              <a:t>However, a notable counter-point to this argument is that, with the development of highly accurate AI diagnosis systems, this gap in trust could shift to favor AI. As we’ve seen, AI is on par with and in some cases even superior at diagnosis than human doctors. Once the initial hurtle of gaining trust in AI is overcome, and AI is more widely adopted, we may see a shift in patient perception to trust AI over doctors. After all, doctors are not infallible, and it can sometimes be months or years before the errors that a doctor make become clear to the patient, while data management by AI can maintain more centralized records to keep track of the effectiveness of treatments. [3]</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2273922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Based on performance and various positive applications in assisting doctors, AI has been shown to be a beneficial tool in automating and improving patient diagnosis. [1]</a:t>
            </a:r>
          </a:p>
          <a:p>
            <a:pPr marL="171450" indent="-171450">
              <a:buFontTx/>
              <a:buChar char="-"/>
            </a:pPr>
            <a:r>
              <a:rPr lang="en-US" dirty="0"/>
              <a:t>Performance of current AI deep-learning systems is on-par with human doctors, even outpacing performance in some applications. [4]</a:t>
            </a:r>
          </a:p>
          <a:p>
            <a:pPr marL="171450" indent="-171450">
              <a:buFontTx/>
              <a:buChar char="-"/>
            </a:pPr>
            <a:r>
              <a:rPr lang="en-US" dirty="0"/>
              <a:t>However, patients are still wary to trust an AI doctor, based on worries of not having unique care and the risk of machine learning bias [7]</a:t>
            </a:r>
          </a:p>
          <a:p>
            <a:pPr marL="171450" indent="-171450">
              <a:buFontTx/>
              <a:buChar char="-"/>
            </a:pPr>
            <a:r>
              <a:rPr lang="en-US" dirty="0"/>
              <a:t>AI currently best serves as an assistant to human doctors, but performance data is promising for potential replacement of many core responsibilities of healthcare professionals. [3]</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2047230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I’m going to switch back to in class paper mid-term surveys, response rate just too low. (but not with remote teaching…)</a:t>
            </a:r>
          </a:p>
          <a:p>
            <a:pPr marL="0" indent="0">
              <a:buFontTx/>
              <a:buNone/>
            </a:pPr>
            <a:endParaRPr lang="en-US" baseline="0" dirty="0"/>
          </a:p>
          <a:p>
            <a:pPr marL="0" indent="0">
              <a:buFontTx/>
              <a:buNone/>
            </a:pPr>
            <a:r>
              <a:rPr lang="en-US" baseline="0" dirty="0"/>
              <a:t>Common items for next time: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 am in FL 140 about an hour before and after each class</a:t>
            </a:r>
          </a:p>
          <a:p>
            <a:pPr marL="171450" indent="-171450">
              <a:buFont typeface="Arial" panose="020B0604020202020204" pitchFamily="34" charset="0"/>
              <a:buChar char="•"/>
            </a:pPr>
            <a:r>
              <a:rPr lang="en-US" dirty="0"/>
              <a:t>Estimated breakdown of course time per week:</a:t>
            </a:r>
          </a:p>
          <a:p>
            <a:pPr marL="628650" lvl="1" indent="-171450">
              <a:buFont typeface="Arial" panose="020B0604020202020204" pitchFamily="34" charset="0"/>
              <a:buChar char="•"/>
            </a:pPr>
            <a:r>
              <a:rPr lang="en-US" dirty="0"/>
              <a:t>4 hours class time</a:t>
            </a:r>
          </a:p>
          <a:p>
            <a:pPr marL="628650" lvl="1" indent="-171450">
              <a:buFont typeface="Arial" panose="020B0604020202020204" pitchFamily="34" charset="0"/>
              <a:buChar char="•"/>
            </a:pPr>
            <a:r>
              <a:rPr lang="en-US" dirty="0"/>
              <a:t>4 hours reading (2 chapters ~90 pages @ 2 minutes per page)</a:t>
            </a:r>
          </a:p>
          <a:p>
            <a:pPr marL="628650" lvl="1" indent="-171450">
              <a:buFont typeface="Arial" panose="020B0604020202020204" pitchFamily="34" charset="0"/>
              <a:buChar char="•"/>
            </a:pPr>
            <a:r>
              <a:rPr lang="en-US" dirty="0"/>
              <a:t>8 hours practicing mastery of material (papers, group project, class activity prep)</a:t>
            </a:r>
          </a:p>
          <a:p>
            <a:pPr marL="171450" indent="-171450">
              <a:buFont typeface="Arial" panose="020B0604020202020204" pitchFamily="34" charset="0"/>
              <a:buChar char="•"/>
            </a:pPr>
            <a:r>
              <a:rPr lang="en-US" dirty="0"/>
              <a:t>If you are spending much more than this let me know and we can figure out a more efficient way to spend your time</a:t>
            </a: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345644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am going to talk about submarine communications cables. </a:t>
            </a:r>
          </a:p>
        </p:txBody>
      </p:sp>
      <p:sp>
        <p:nvSpPr>
          <p:cNvPr id="4" name="Slide Number Placeholder 3"/>
          <p:cNvSpPr>
            <a:spLocks noGrp="1"/>
          </p:cNvSpPr>
          <p:nvPr>
            <p:ph type="sldNum" sz="quarter" idx="5"/>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3706433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r>
              <a:rPr lang="en-US" b="0" dirty="0">
                <a:effectLst/>
              </a:rPr>
            </a:br>
            <a:r>
              <a:rPr lang="en-US" sz="1200" b="0" i="0" u="none" strike="noStrike" kern="1200" dirty="0">
                <a:solidFill>
                  <a:schemeClr val="tx1"/>
                </a:solidFill>
                <a:effectLst/>
                <a:latin typeface="+mn-lt"/>
                <a:ea typeface="+mn-ea"/>
                <a:cs typeface="+mn-cs"/>
              </a:rPr>
              <a:t>When most people think about the internet, they don’t think of a physical infrastructure. Despite this, we rely on one to use the internet every day. Ninety five percent of all intercontinental communication travels through a network of submarine communications cables [1]. These cables use fiber optics to transfer data and, as you can see from the image, span all over the globe. </a:t>
            </a:r>
          </a:p>
          <a:p>
            <a:pPr rtl="0" fontAlgn="base"/>
            <a:r>
              <a:rPr lang="en-US" sz="1200" b="0" i="0" u="none" strike="noStrike" kern="1200" dirty="0">
                <a:solidFill>
                  <a:schemeClr val="tx1"/>
                </a:solidFill>
                <a:effectLst/>
                <a:latin typeface="+mn-lt"/>
                <a:ea typeface="+mn-ea"/>
                <a:cs typeface="+mn-cs"/>
              </a:rPr>
              <a:t>Submarine cables were in use for communication before the internet. Submarine cables in some form have been around since the 1820s and were used for technologies like the telegraph. 1979 was the first trial of a fiber-optic cable, which meant that the timing was right for it to be used as an effective tool to expand the internet. [1]</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It is a common misconception that satellites are the way most data is transferred. Although they are used, cables are used more. Fiber optic cables are faster and cheaper. The specifics of how much faster and cheaper vary by cable. Satellites are a solution for providing internet to areas not reached by cables.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Cables themselves are constantly evolving [9]. As the internet gets more widespread, manufacturers are working to make cables able to transfer more data, faster. Switches like coaxial cables and improving repeaters (the mechanisms that ensure the signal is not lost over the distance) have enabled progress. Scientists work to ensure cables remain a fast, cheap method we can depend on for the internet.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2627723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With all of this dependence, it’s important to think about how this network might be harmed. When experts talk about damages to submarine cables, it’s in terms of faults - a damage to a cable which is severe enough to affect transmission. Cables as they are currently manufactured have a lifetime of approximately 25 years, but there are a myriad of factors to cut that lifetime short. As you can see from this photo, the current size of cables is roughly that of a garden hose, and it is much more vulnerable than you might think [6]. </a:t>
            </a:r>
            <a:endParaRPr lang="en-US" b="0" dirty="0">
              <a:effectLst/>
            </a:endParaRPr>
          </a:p>
          <a:p>
            <a:pPr rtl="0" fontAlgn="base"/>
            <a:br>
              <a:rPr lang="en-US" b="0" dirty="0">
                <a:effectLst/>
              </a:rPr>
            </a:br>
            <a:r>
              <a:rPr lang="en-US" sz="1200" b="0" i="0" u="none" strike="noStrike" kern="1200" dirty="0">
                <a:solidFill>
                  <a:schemeClr val="tx1"/>
                </a:solidFill>
                <a:effectLst/>
                <a:latin typeface="+mn-lt"/>
                <a:ea typeface="+mn-ea"/>
                <a:cs typeface="+mn-cs"/>
              </a:rPr>
              <a:t>The first category we will discuss is natural causes. Less than 10% of all faults are from natural causes [1]. Damages can be caused by earthquakes. In 2006 Taiwan Earthquake [1] cut 9 cables and it took 11 repair ships 49 days to restore service. Violent storms can also cause sediment disruptions that damage the cables. It’s especially important to remember that climate change can affect this by increasing ocean levels and worsening storms [1]. In some cases even curious sea life can cause damage, though not necessarily faults. Sharks and other curious sea life have been recorded biting the cable, causing Google to coat their cables in Kevlar [3].</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biggest source of faults is human activity. Approximately 65-75% of faults are from fishing and shipping activities [1]. Ironically, these activities are increasing as the global economy fueled by the internet expands. When laying the cables engineers try their best to avoid areas with a lot of traffic, but this is still an issue. The two most common activities causing faults are ship anchors and bottom trawling (a type of fishing involving dragging nets along the ocean floor). Cable companies try their best to keep fishermen aware of where the cables are, and in some areas this has led to the formation of collaboration committees aiming for mutual safety [1]. It’s not only harmful to the cable company when a cable has a fault, it is also dangerous to the ship. Nevertheless, this system is not perfect.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Experts are also concerned about the potential for deliberate cable cutting [5], though reported cases of faults from this are less concrete. This would be extremely dangerous if someone did it due to the amount of power in the fiber optic cables. It is still possible, and there are groups which have allegedly cut them, accidentally or on purpose. In 2013, the Egyptian government offered deliberate cutting as a possible explanation when 3 men were arrested in conjunction with a cable fault that slowed internet speeds in Egypt by 60%. Experts continue to be concerned by the possibility that malicious actors can easily access vulnerable cables.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4099873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According to the UN, submarine cables are a critical communications infrastructure vital to the global economy and national security of all states [6.] It’s intuitive that the internet is important, and the damage caused by losing it can be difficult to quantify. These cables carry an excess of 10 trillion dollars a day in transactions [6]. The International Cable Protection Committee (ICPC) legal advisor estimates that interruptions of underwater fiber optics communications systems have a financial impact exceeding $1.5 million per hour [8] that they remain cut. Global manufacturing also relies on this network and would be cut short by a severe outage. </a:t>
            </a:r>
            <a:endParaRPr lang="en-US" b="0" dirty="0">
              <a:effectLst/>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Historical faults, like the one in Taiwan, have left entire countries without vital internet. Trading in the Korean won was almost totally halted due to the communications disruption, and 98% of communications with nearby countries such as Japan, Singapore and Malaysia were disrupted, as were basic services such as email. When a cable breaks, it can have devastating effects on services in many countries. [7]</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cables lack redundancy in many places. There are clusters of cables which, if severed all at once, could cut the internet with no chance of rerouting [6]. Other areas offer only limited rerouting that would significantly slow internet speeds. If cables break, satellites cannot replace them completely due to the sheer volume of traffic in cables compared to in satellites [1].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International law on cyberattacks and on cables is fragmented, and so ways of dealing with people who cause faults are limited. The central criticism of the current legal approach is that because cables are private infrastructure, governments in general have been less active about enacting protections [7].  International cable protections are generally addressed by the United Nations Convention on the laws of the sea. Although that convention urges states to enact penalties for cable cutting, many states have not. The most common penalty for cutting is a fine. Other key missing areas [7], include how to address deliberate cutting and treatment of cables as targets during wartime. Some scholars are pushing for an international treaty to address these gaps and ensure that governments treat these cables like critical infrastructure nationally and internationally. [6]</a:t>
            </a:r>
          </a:p>
          <a:p>
            <a:endParaRPr lang="en-US" b="0"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520940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More than half of the global population is now online, and demand for cables will only go up [2].  There are several strategies suggested and even implemented around the world to protect the reliability of the internet. </a:t>
            </a:r>
            <a:endParaRPr lang="en-US" b="0" dirty="0">
              <a:effectLst/>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Experts laud countries that have taken steps to treat cables as critical infrastructure, most notably Australia and New Zealand. These countries designated areas around the cables as Cable Protection zones. In these areas, trawling, anchoring, and most other kinds of fishing are banned in order to protect the cables. Vessels who do not follow the rules of these zones are heavily fined. The International Cable Protection Committee advocates for the more widespread use of this approach. [7]</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As discussed in the textbook, redundancy is important. Companies should take steps to ensure more redundancy [9] in their cable networks and ensure breakages do not interrupt service. They can also adopt more ways to communicate with fishermen about where the cables are and to avoid anchoring near them.</a:t>
            </a:r>
          </a:p>
          <a:p>
            <a:pPr rtl="0" fontAlgn="base"/>
            <a:r>
              <a:rPr lang="en-US" sz="1200" b="0" i="0" u="none" strike="noStrike" kern="1200" dirty="0">
                <a:solidFill>
                  <a:schemeClr val="tx1"/>
                </a:solidFill>
                <a:effectLst/>
                <a:latin typeface="+mn-lt"/>
                <a:ea typeface="+mn-ea"/>
                <a:cs typeface="+mn-cs"/>
              </a:rPr>
              <a:t>Experts argue international legal protections should be expanded in order to address the gaps. This could come in the form of an international treaty addressing specific protections. [6]</a:t>
            </a:r>
          </a:p>
          <a:p>
            <a:endParaRPr lang="en-US" b="0" dirty="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437603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Internet reliability can be affected in unexpected ways, and it’s important to prepare for all of them. The Cable Protection Zone approach protects cables from the most common cause of faults, and also forces nations to treat these cables like the critical infrastructure that we know they are. Redundancy and international law should also be addressed, but CPZs are an effective first step. [7]</a:t>
            </a:r>
            <a:endParaRPr lang="en-US" b="0" dirty="0">
              <a:effectLst/>
            </a:endParaRPr>
          </a:p>
          <a:p>
            <a:pPr rtl="0"/>
            <a:r>
              <a:rPr lang="en-US" sz="1200" b="0" i="0" u="none" strike="noStrike" kern="1200" dirty="0">
                <a:solidFill>
                  <a:schemeClr val="tx1"/>
                </a:solidFill>
                <a:effectLst/>
                <a:latin typeface="+mn-lt"/>
                <a:ea typeface="+mn-ea"/>
                <a:cs typeface="+mn-cs"/>
              </a:rPr>
              <a:t>There should be more extensive laws in place for protecting these cables. But everyday people should also be aware of how much they rely on the ocean, and approach climate change, fishing, and their telecoms awareness to include this massive web of powerful fiber optics.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3406382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3594697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4/22/20</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31</a:t>
            </a:fld>
            <a:endParaRPr lang="en-US"/>
          </a:p>
        </p:txBody>
      </p:sp>
      <p:sp>
        <p:nvSpPr>
          <p:cNvPr id="7578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p:spPr>
        <p:txBody>
          <a:bodyPr/>
          <a:lstStyle/>
          <a:p>
            <a:fld id="{2F7907CA-F1D7-2E4C-880F-2AD4BD2DF835}" type="datetime1">
              <a:rPr lang="en-US"/>
              <a:pPr/>
              <a:t>4/22/20</a:t>
            </a:fld>
            <a:endParaRPr lang="en-US"/>
          </a:p>
        </p:txBody>
      </p:sp>
      <p:sp>
        <p:nvSpPr>
          <p:cNvPr id="77827" name="Rectangle 7"/>
          <p:cNvSpPr>
            <a:spLocks noGrp="1" noChangeArrowheads="1"/>
          </p:cNvSpPr>
          <p:nvPr>
            <p:ph type="sldNum" sz="quarter" idx="5"/>
          </p:nvPr>
        </p:nvSpPr>
        <p:spPr>
          <a:noFill/>
        </p:spPr>
        <p:txBody>
          <a:bodyPr/>
          <a:lstStyle/>
          <a:p>
            <a:fld id="{BCBCA10D-2879-3A40-B06D-E9CBE5811064}" type="slidenum">
              <a:rPr lang="en-US"/>
              <a:pPr/>
              <a:t>32</a:t>
            </a:fld>
            <a:endParaRPr lang="en-US"/>
          </a:p>
        </p:txBody>
      </p:sp>
      <p:sp>
        <p:nvSpPr>
          <p:cNvPr id="77828"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782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Like a social contract.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507204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dt" sz="quarter" idx="1"/>
          </p:nvPr>
        </p:nvSpPr>
        <p:spPr>
          <a:noFill/>
        </p:spPr>
        <p:txBody>
          <a:bodyPr/>
          <a:lstStyle/>
          <a:p>
            <a:fld id="{B33EE1E0-A6E9-6E43-80C8-86CCCC118C7F}" type="datetime1">
              <a:rPr lang="en-US"/>
              <a:pPr/>
              <a:t>4/22/20</a:t>
            </a:fld>
            <a:endParaRPr lang="en-US"/>
          </a:p>
        </p:txBody>
      </p:sp>
      <p:sp>
        <p:nvSpPr>
          <p:cNvPr id="79875" name="Rectangle 7"/>
          <p:cNvSpPr>
            <a:spLocks noGrp="1" noChangeArrowheads="1"/>
          </p:cNvSpPr>
          <p:nvPr>
            <p:ph type="sldNum" sz="quarter" idx="5"/>
          </p:nvPr>
        </p:nvSpPr>
        <p:spPr>
          <a:noFill/>
        </p:spPr>
        <p:txBody>
          <a:bodyPr/>
          <a:lstStyle/>
          <a:p>
            <a:fld id="{8E8B229D-9965-DE41-A449-1C09725159FD}" type="slidenum">
              <a:rPr lang="en-US"/>
              <a:pPr/>
              <a:t>33</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a:noFill/>
        </p:spPr>
        <p:txBody>
          <a:bodyPr/>
          <a:lstStyle/>
          <a:p>
            <a:fld id="{FFFD6A48-F1B1-9C42-9E79-A38F40B5BDB1}" type="datetime1">
              <a:rPr lang="en-US"/>
              <a:pPr/>
              <a:t>4/22/20</a:t>
            </a:fld>
            <a:endParaRPr lang="en-US"/>
          </a:p>
        </p:txBody>
      </p:sp>
      <p:sp>
        <p:nvSpPr>
          <p:cNvPr id="81923" name="Rectangle 7"/>
          <p:cNvSpPr>
            <a:spLocks noGrp="1" noChangeArrowheads="1"/>
          </p:cNvSpPr>
          <p:nvPr>
            <p:ph type="sldNum" sz="quarter" idx="5"/>
          </p:nvPr>
        </p:nvSpPr>
        <p:spPr>
          <a:noFill/>
        </p:spPr>
        <p:txBody>
          <a:bodyPr/>
          <a:lstStyle/>
          <a:p>
            <a:fld id="{E972AB57-40F5-7A4B-9E57-7AE0643C2DF2}" type="slidenum">
              <a:rPr lang="en-US"/>
              <a:pPr/>
              <a:t>34</a:t>
            </a:fld>
            <a:endParaRPr lang="en-US"/>
          </a:p>
        </p:txBody>
      </p:sp>
      <p:sp>
        <p:nvSpPr>
          <p:cNvPr id="81924"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192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What is the value of a human life?</a:t>
            </a:r>
          </a:p>
          <a:p>
            <a:pPr eaLnBrk="1" hangingPunct="1"/>
            <a:r>
              <a:rPr lang="en-US" dirty="0">
                <a:latin typeface="Arial" pitchFamily="-109" charset="0"/>
                <a:ea typeface="ＭＳ Ｐゴシック" pitchFamily="-109" charset="-128"/>
                <a:cs typeface="ＭＳ Ｐゴシック" pitchFamily="-109" charset="-128"/>
              </a:rPr>
              <a:t>What is the value of a species?</a:t>
            </a:r>
          </a:p>
          <a:p>
            <a:pPr eaLnBrk="1" hangingPunct="1"/>
            <a:r>
              <a:rPr lang="en-US" dirty="0">
                <a:latin typeface="Arial" pitchFamily="-109" charset="0"/>
                <a:ea typeface="ＭＳ Ｐゴシック" pitchFamily="-109" charset="-128"/>
                <a:cs typeface="ＭＳ Ｐゴシック" pitchFamily="-109" charset="-128"/>
              </a:rPr>
              <a:t>E.g. future generations, poor people.</a:t>
            </a:r>
          </a:p>
          <a:p>
            <a:pPr eaLnBrk="1" hangingPunct="1"/>
            <a:r>
              <a:rPr lang="en-US" dirty="0" err="1">
                <a:latin typeface="Arial" pitchFamily="-109" charset="0"/>
                <a:ea typeface="ＭＳ Ｐゴシック" pitchFamily="-109" charset="-128"/>
                <a:cs typeface="ＭＳ Ｐゴシック" pitchFamily="-109" charset="-128"/>
              </a:rPr>
              <a:t>Omelas</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4/22/20</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35</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p:spPr>
        <p:txBody>
          <a:bodyPr/>
          <a:lstStyle/>
          <a:p>
            <a:fld id="{A450F9E6-A67A-A947-8C78-112D84B7987D}" type="datetime1">
              <a:rPr lang="en-US"/>
              <a:pPr/>
              <a:t>4/22/20</a:t>
            </a:fld>
            <a:endParaRPr lang="en-US"/>
          </a:p>
        </p:txBody>
      </p:sp>
      <p:sp>
        <p:nvSpPr>
          <p:cNvPr id="86019" name="Rectangle 7"/>
          <p:cNvSpPr>
            <a:spLocks noGrp="1" noChangeArrowheads="1"/>
          </p:cNvSpPr>
          <p:nvPr>
            <p:ph type="sldNum" sz="quarter" idx="5"/>
          </p:nvPr>
        </p:nvSpPr>
        <p:spPr>
          <a:noFill/>
        </p:spPr>
        <p:txBody>
          <a:bodyPr/>
          <a:lstStyle/>
          <a:p>
            <a:fld id="{52BC7A2F-B79E-CE4E-B816-08445569B6A2}" type="slidenum">
              <a:rPr lang="en-US"/>
              <a:pPr/>
              <a:t>36</a:t>
            </a:fld>
            <a:endParaRPr lang="en-US"/>
          </a:p>
        </p:txBody>
      </p:sp>
      <p:sp>
        <p:nvSpPr>
          <p:cNvPr id="8602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602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Battle of the X-Planes</a:t>
            </a:r>
          </a:p>
          <a:p>
            <a:pPr eaLnBrk="1" hangingPunct="1"/>
            <a:r>
              <a:rPr lang="en-US">
                <a:latin typeface="Arial" pitchFamily="-109" charset="0"/>
                <a:ea typeface="ＭＳ Ｐゴシック" pitchFamily="-109" charset="-128"/>
                <a:cs typeface="ＭＳ Ｐゴシック" pitchFamily="-109" charset="-128"/>
              </a:rPr>
              <a:t>Trusting the statistics. Are differences significant?</a:t>
            </a:r>
          </a:p>
          <a:p>
            <a:pPr eaLnBrk="1" hangingPunct="1"/>
            <a:r>
              <a:rPr lang="en-US">
                <a:latin typeface="Arial" pitchFamily="-109" charset="0"/>
                <a:ea typeface="ＭＳ Ｐゴシック" pitchFamily="-109" charset="-128"/>
                <a:cs typeface="ＭＳ Ｐゴシック" pitchFamily="-109" charset="-128"/>
              </a:rPr>
              <a:t>Colin Chapman’s Lotus 7 chassis.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dt" sz="quarter" idx="1"/>
          </p:nvPr>
        </p:nvSpPr>
        <p:spPr>
          <a:noFill/>
        </p:spPr>
        <p:txBody>
          <a:bodyPr/>
          <a:lstStyle/>
          <a:p>
            <a:fld id="{DCE8802B-B196-CC4C-A916-20FC9FBB3C04}" type="datetime1">
              <a:rPr lang="en-US"/>
              <a:pPr/>
              <a:t>4/22/20</a:t>
            </a:fld>
            <a:endParaRPr lang="en-US"/>
          </a:p>
        </p:txBody>
      </p:sp>
      <p:sp>
        <p:nvSpPr>
          <p:cNvPr id="90115" name="Rectangle 7"/>
          <p:cNvSpPr>
            <a:spLocks noGrp="1" noChangeArrowheads="1"/>
          </p:cNvSpPr>
          <p:nvPr>
            <p:ph type="sldNum" sz="quarter" idx="5"/>
          </p:nvPr>
        </p:nvSpPr>
        <p:spPr>
          <a:noFill/>
        </p:spPr>
        <p:txBody>
          <a:bodyPr/>
          <a:lstStyle/>
          <a:p>
            <a:fld id="{6FF38740-B25E-0B4E-8B15-E0B823087A82}" type="slidenum">
              <a:rPr lang="en-US"/>
              <a:pPr/>
              <a:t>37</a:t>
            </a:fld>
            <a:endParaRPr lang="en-US"/>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Specs: Know what you are going to do. Often difficult. What does the customer want? What does the customer need?</a:t>
            </a:r>
          </a:p>
          <a:p>
            <a:pPr eaLnBrk="1" hangingPunct="1"/>
            <a:r>
              <a:rPr lang="en-US" dirty="0">
                <a:latin typeface="Arial" pitchFamily="-109" charset="0"/>
                <a:ea typeface="ＭＳ Ｐゴシック" pitchFamily="-109" charset="-128"/>
                <a:cs typeface="ＭＳ Ｐゴシック" pitchFamily="-109" charset="-128"/>
              </a:rPr>
              <a:t>Usability: Logical and intuitive, Consistent, Helpful, Complete, Accessible, Disability. Complete—not have to write things down.</a:t>
            </a:r>
          </a:p>
          <a:p>
            <a:pPr eaLnBrk="1" hangingPunct="1"/>
            <a:r>
              <a:rPr lang="en-US" dirty="0">
                <a:latin typeface="Arial" pitchFamily="-109" charset="0"/>
                <a:ea typeface="ＭＳ Ｐゴシック" pitchFamily="-109" charset="-128"/>
                <a:cs typeface="ＭＳ Ｐゴシック" pitchFamily="-109" charset="-128"/>
              </a:rPr>
              <a:t>Design: Logical, Modular, Consistent, Well-specified, Flexible, Extensible, Adaptable, New features, new platforms.</a:t>
            </a:r>
          </a:p>
          <a:p>
            <a:pPr eaLnBrk="1" hangingPunct="1"/>
            <a:r>
              <a:rPr lang="en-US" dirty="0">
                <a:latin typeface="Arial" pitchFamily="-109" charset="0"/>
                <a:ea typeface="ＭＳ Ｐゴシック" pitchFamily="-109" charset="-128"/>
                <a:cs typeface="ＭＳ Ｐゴシック" pitchFamily="-109" charset="-128"/>
              </a:rPr>
              <a:t>Robustness: Tolerant of data errors, Tolerant of human errors, Tolerant of network errors, Enough detail / not too much. Stack trace vs. “?” “A script error has occurred. Do you want to debug?”</a:t>
            </a:r>
          </a:p>
          <a:p>
            <a:pPr eaLnBrk="1" hangingPunct="1"/>
            <a:r>
              <a:rPr lang="en-US" dirty="0">
                <a:latin typeface="Arial" pitchFamily="-109" charset="0"/>
                <a:ea typeface="ＭＳ Ｐゴシック" pitchFamily="-109" charset="-128"/>
                <a:cs typeface="ＭＳ Ｐゴシック" pitchFamily="-109" charset="-128"/>
              </a:rPr>
              <a:t>Implementation: Adequate hardware (E.g. memory, storage, speed), Adequate software (Languages, OS, libraries), Internal and external documentation</a:t>
            </a:r>
          </a:p>
          <a:p>
            <a:pPr eaLnBrk="1" hangingPunct="1"/>
            <a:r>
              <a:rPr lang="en-US" dirty="0">
                <a:latin typeface="Arial" pitchFamily="-109" charset="0"/>
                <a:ea typeface="ＭＳ Ｐゴシック" pitchFamily="-109" charset="-128"/>
                <a:cs typeface="ＭＳ Ｐゴシック" pitchFamily="-109" charset="-128"/>
              </a:rPr>
              <a:t>Testing: Should be at </a:t>
            </a:r>
            <a:r>
              <a:rPr lang="en-US" u="sng" dirty="0">
                <a:latin typeface="Arial" pitchFamily="-109" charset="0"/>
                <a:ea typeface="ＭＳ Ｐゴシック" pitchFamily="-109" charset="-128"/>
                <a:cs typeface="ＭＳ Ｐゴシック" pitchFamily="-109" charset="-128"/>
              </a:rPr>
              <a:t>all</a:t>
            </a:r>
            <a:r>
              <a:rPr lang="en-US" dirty="0">
                <a:latin typeface="Arial" pitchFamily="-109" charset="0"/>
                <a:ea typeface="ＭＳ Ｐゴシック" pitchFamily="-109" charset="-128"/>
                <a:cs typeface="ＭＳ Ｐゴシック" pitchFamily="-109" charset="-128"/>
              </a:rPr>
              <a:t> phases of the development cycle. Plan ahead for it. Consistent, repeatable, documented. Regression testing.</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dt" sz="quarter" idx="1"/>
          </p:nvPr>
        </p:nvSpPr>
        <p:spPr>
          <a:noFill/>
        </p:spPr>
        <p:txBody>
          <a:bodyPr/>
          <a:lstStyle/>
          <a:p>
            <a:fld id="{75CBA377-AB0F-3C44-9785-206068C6422C}" type="datetime1">
              <a:rPr lang="en-US"/>
              <a:pPr/>
              <a:t>4/22/20</a:t>
            </a:fld>
            <a:endParaRPr lang="en-US"/>
          </a:p>
        </p:txBody>
      </p:sp>
      <p:sp>
        <p:nvSpPr>
          <p:cNvPr id="92163" name="Rectangle 7"/>
          <p:cNvSpPr>
            <a:spLocks noGrp="1" noChangeArrowheads="1"/>
          </p:cNvSpPr>
          <p:nvPr>
            <p:ph type="sldNum" sz="quarter" idx="5"/>
          </p:nvPr>
        </p:nvSpPr>
        <p:spPr>
          <a:noFill/>
        </p:spPr>
        <p:txBody>
          <a:bodyPr/>
          <a:lstStyle/>
          <a:p>
            <a:fld id="{066F36ED-6B03-0C4A-BC6D-03D510E9CE72}" type="slidenum">
              <a:rPr lang="en-US"/>
              <a:pPr/>
              <a:t>38</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I’m going to switch back to in class paper mid-term surveys, response rate just too low.</a:t>
            </a:r>
          </a:p>
          <a:p>
            <a:pPr marL="0" indent="0">
              <a:buFontTx/>
              <a:buNone/>
            </a:pPr>
            <a:endParaRPr lang="en-US" baseline="0" dirty="0"/>
          </a:p>
          <a:p>
            <a:pPr marL="0" indent="0">
              <a:buFontTx/>
              <a:buNone/>
            </a:pPr>
            <a:r>
              <a:rPr lang="en-US" baseline="0" dirty="0"/>
              <a:t>Common items for next time: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 am in FL 140 about an hour before and after each class</a:t>
            </a:r>
          </a:p>
          <a:p>
            <a:pPr marL="171450" indent="-171450">
              <a:buFont typeface="Arial" panose="020B0604020202020204" pitchFamily="34" charset="0"/>
              <a:buChar char="•"/>
            </a:pPr>
            <a:r>
              <a:rPr lang="en-US" dirty="0"/>
              <a:t>Estimated breakdown of course time per week:</a:t>
            </a:r>
          </a:p>
          <a:p>
            <a:pPr marL="628650" lvl="1" indent="-171450">
              <a:buFont typeface="Arial" panose="020B0604020202020204" pitchFamily="34" charset="0"/>
              <a:buChar char="•"/>
            </a:pPr>
            <a:r>
              <a:rPr lang="en-US" dirty="0"/>
              <a:t>4 hours class time</a:t>
            </a:r>
          </a:p>
          <a:p>
            <a:pPr marL="628650" lvl="1" indent="-171450">
              <a:buFont typeface="Arial" panose="020B0604020202020204" pitchFamily="34" charset="0"/>
              <a:buChar char="•"/>
            </a:pPr>
            <a:r>
              <a:rPr lang="en-US" dirty="0"/>
              <a:t>4 hours reading (2 chapters ~90 pages @ 2 minutes per page)</a:t>
            </a:r>
          </a:p>
          <a:p>
            <a:pPr marL="628650" lvl="1" indent="-171450">
              <a:buFont typeface="Arial" panose="020B0604020202020204" pitchFamily="34" charset="0"/>
              <a:buChar char="•"/>
            </a:pPr>
            <a:r>
              <a:rPr lang="en-US" dirty="0"/>
              <a:t>8 hours practicing mastery of material (papers, group project, class activity prep)</a:t>
            </a:r>
          </a:p>
          <a:p>
            <a:pPr marL="171450" indent="-171450">
              <a:buFont typeface="Arial" panose="020B0604020202020204" pitchFamily="34" charset="0"/>
              <a:buChar char="•"/>
            </a:pPr>
            <a:r>
              <a:rPr lang="en-US" dirty="0"/>
              <a:t>If you are spending much more than this let me know and we can figure out a more efficient way to spend your time</a:t>
            </a:r>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68390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0" dirty="0"/>
              <a:t> – Errors, Failures, Risks</a:t>
            </a: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Good alternative if guest speaker not coming or late</a:t>
            </a:r>
          </a:p>
          <a:p>
            <a:r>
              <a:rPr lang="en-US" b="1" baseline="0" dirty="0">
                <a:latin typeface="Arial" pitchFamily="-109" charset="0"/>
                <a:ea typeface="ＭＳ Ｐゴシック" pitchFamily="-109" charset="-128"/>
                <a:cs typeface="ＭＳ Ｐゴシック" pitchFamily="-109" charset="-128"/>
              </a:rPr>
              <a:t>Why Electronic Voting is a BAD Idea - Computerphile</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TODO: add quiz as backup if class discussion or guest speaker fail</a:t>
            </a:r>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MSNBC on Denver's Automated Baggage System 2010-08-23 (2:27)</a:t>
            </a:r>
            <a:endParaRPr lang="en-US" dirty="0"/>
          </a:p>
          <a:p>
            <a:r>
              <a:rPr lang="en-US" dirty="0"/>
              <a:t>https://</a:t>
            </a:r>
            <a:r>
              <a:rPr lang="en-US" dirty="0" err="1"/>
              <a:t>www.youtube.com</a:t>
            </a:r>
            <a:r>
              <a:rPr lang="en-US" dirty="0"/>
              <a:t>/</a:t>
            </a:r>
            <a:r>
              <a:rPr lang="en-US" dirty="0" err="1"/>
              <a:t>watch?v</a:t>
            </a:r>
            <a:r>
              <a:rPr lang="en-US" dirty="0"/>
              <a:t>=xx8f4x6C_KY</a:t>
            </a:r>
          </a:p>
          <a:p>
            <a:r>
              <a:rPr lang="en-US" dirty="0"/>
              <a:t>Accessed 2019-04-09</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sure that everybody has heard of self-driving cars, but when looking at the legal aspects of these machines, it is important that we define what A.I vehicle is. The National Highway Traffic Safety Administration defines automated vehicles as vehicles with systems that automate or control certain features. This could be automatic braking, automatic parking, adaptive cruise control, or driving, but only if given control by the driver. Many cars on the road today that have A.I. have these systems. Autonomous vehicles are capable of operating without a human in almost all conditions. Currently, there are not any fully autonomous cars that are legally driving on roads, although there is testing.</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98714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05593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2020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2020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2020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washingtonpost.com/transportation/2020/02/11/telsa-running-autopilot-repeatedly-veered-toward-spot-where-apple-engineer-later-crashed-died-federal-investigators-say/" TargetMode="External"/><Relationship Id="rId2" Type="http://schemas.openxmlformats.org/officeDocument/2006/relationships/hyperlink" Target="https://www.wired.com/story/feds-blame-uber-crash-on-human-driver-call-for-better-rules/" TargetMode="External"/><Relationship Id="rId1" Type="http://schemas.openxmlformats.org/officeDocument/2006/relationships/slideLayout" Target="../slideLayouts/slideLayout2.xml"/><Relationship Id="rId6" Type="http://schemas.openxmlformats.org/officeDocument/2006/relationships/hyperlink" Target="https://www.media.volvocars.com/global/en-gb/media/pressreleases/167975/us-urged-to-establish-nationwide-federal-guidelines-for-autonomous-driving" TargetMode="External"/><Relationship Id="rId5" Type="http://schemas.openxmlformats.org/officeDocument/2006/relationships/hyperlink" Target="https://thehill.com/policy/technology/482628-house-lawmakers-close-to-draft-bill-on-self-driving-cars" TargetMode="External"/><Relationship Id="rId4" Type="http://schemas.openxmlformats.org/officeDocument/2006/relationships/hyperlink" Target="https://www.ncsl.org/research/transportation/autonomous-vehicles-self-driving-vehicles-enacted-legislation.aspx"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theguardian.com/technology/2019/sep/24/ai-equal-with-human-experts-in-medical-diagnosis-study-finds" TargetMode="External"/><Relationship Id="rId2" Type="http://schemas.openxmlformats.org/officeDocument/2006/relationships/hyperlink" Target="https://www.medicaldevice-network.com/features/ai-diagnosis/" TargetMode="External"/><Relationship Id="rId1" Type="http://schemas.openxmlformats.org/officeDocument/2006/relationships/slideLayout" Target="../slideLayouts/slideLayout2.xml"/><Relationship Id="rId4" Type="http://schemas.openxmlformats.org/officeDocument/2006/relationships/hyperlink" Target="https://hbr.org/2019/10/ai-can-outperform-doctors-so-why-dont-patients-trust-it"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scholarship.law.edu/cgi/viewcontent.cgi?article=1001&amp;context=jlt" TargetMode="External"/><Relationship Id="rId13" Type="http://schemas.openxmlformats.org/officeDocument/2006/relationships/hyperlink" Target="https://www.mentalfloss.com/article/60150/10-facts-about-internets-undersea-cables" TargetMode="External"/><Relationship Id="rId3" Type="http://schemas.openxmlformats.org/officeDocument/2006/relationships/hyperlink" Target="https://www.unep-wcmc.org/system/dataset_file_fields/files/000/000/118/original/ICPC_UNEP_Cables.pdf?1398680911" TargetMode="External"/><Relationship Id="rId7" Type="http://schemas.openxmlformats.org/officeDocument/2006/relationships/hyperlink" Target="https://www.wired.co.uk/article/vulnerable-undersea-cables" TargetMode="External"/><Relationship Id="rId12" Type="http://schemas.openxmlformats.org/officeDocument/2006/relationships/hyperlink" Target="https://www.ststworld.com/submarine-communications-cabl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onlinelibrary-wiley-com.ezpxy-web-p-u01.wpi.edu/doi/full/10.1002/gete.201600027" TargetMode="External"/><Relationship Id="rId11" Type="http://schemas.openxmlformats.org/officeDocument/2006/relationships/hyperlink" Target="https://www.osa-opn.org/home/articles/volume_25/march_2014/features/sea_change_the_challenges_facing_submarine_optical/#.VGv4NLfF-5M" TargetMode="External"/><Relationship Id="rId5" Type="http://schemas.openxmlformats.org/officeDocument/2006/relationships/hyperlink" Target="https://slate.com/technology/2014/08/shark-attacks-threaten-google-s-undersea-internet-cables-video.html" TargetMode="External"/><Relationship Id="rId10" Type="http://schemas.openxmlformats.org/officeDocument/2006/relationships/hyperlink" Target="https://www.unclosdebate.org/argument/861/underseas-cables-are-vital-global-economy" TargetMode="External"/><Relationship Id="rId4" Type="http://schemas.openxmlformats.org/officeDocument/2006/relationships/hyperlink" Target="https://www.nytimes.com/interactive/2019/03/10/technology/internet-cables-oceans.html" TargetMode="External"/><Relationship Id="rId9" Type="http://schemas.openxmlformats.org/officeDocument/2006/relationships/hyperlink" Target="https://policyexchange.org.uk/wp-content/uploads/2017/11/Undersea-Cable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marginalrevolution.com/marginalrevolution/2014/05/type-i-and-type-ii-errors-simplified.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pbfcomics.com/19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20.emf"/><Relationship Id="rId4" Type="http://schemas.openxmlformats.org/officeDocument/2006/relationships/image" Target="../media/image19.emf"/></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w3_0x6oaDmI" TargetMode="External"/><Relationship Id="rId4" Type="http://schemas.openxmlformats.org/officeDocument/2006/relationships/hyperlink" Target="https://xkcd.com/20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xx8f4x6C_K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9</a:t>
            </a:r>
            <a:br>
              <a:rPr lang="en-US" dirty="0"/>
            </a:br>
            <a:r>
              <a:rPr lang="en-US" dirty="0"/>
              <a:t>Errors Failures Risks</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Classifies as Autonomous Driving?</a:t>
            </a:r>
          </a:p>
        </p:txBody>
      </p:sp>
      <p:sp>
        <p:nvSpPr>
          <p:cNvPr id="5" name="Footer Placeholder 4"/>
          <p:cNvSpPr>
            <a:spLocks noGrp="1"/>
          </p:cNvSpPr>
          <p:nvPr>
            <p:ph type="ftr" sz="quarter" idx="11"/>
          </p:nvPr>
        </p:nvSpPr>
        <p:spPr/>
        <p:txBody>
          <a:bodyPr/>
          <a:lstStyle/>
          <a:p>
            <a:r>
              <a:rPr lang="sk-SK" dirty="0"/>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Michael Rossetti</a:t>
            </a:r>
          </a:p>
        </p:txBody>
      </p:sp>
      <p:pic>
        <p:nvPicPr>
          <p:cNvPr id="9" name="Picture 8">
            <a:extLst>
              <a:ext uri="{FF2B5EF4-FFF2-40B4-BE49-F238E27FC236}">
                <a16:creationId xmlns:a16="http://schemas.microsoft.com/office/drawing/2014/main" id="{A77FF851-46B6-4EF0-B3D4-EE8F253838A1}"/>
              </a:ext>
            </a:extLst>
          </p:cNvPr>
          <p:cNvPicPr>
            <a:picLocks noChangeAspect="1"/>
          </p:cNvPicPr>
          <p:nvPr/>
        </p:nvPicPr>
        <p:blipFill rotWithShape="1">
          <a:blip r:embed="rId3"/>
          <a:srcRect t="2651" r="1965" b="4428"/>
          <a:stretch/>
        </p:blipFill>
        <p:spPr>
          <a:xfrm>
            <a:off x="555171" y="1145586"/>
            <a:ext cx="8033657" cy="3446132"/>
          </a:xfrm>
          <a:prstGeom prst="rect">
            <a:avLst/>
          </a:prstGeom>
        </p:spPr>
      </p:pic>
      <p:sp>
        <p:nvSpPr>
          <p:cNvPr id="14" name="Rectangle 13">
            <a:extLst>
              <a:ext uri="{FF2B5EF4-FFF2-40B4-BE49-F238E27FC236}">
                <a16:creationId xmlns:a16="http://schemas.microsoft.com/office/drawing/2014/main" id="{DC5FEDAB-969F-4137-8FE4-E5D288370F98}"/>
              </a:ext>
            </a:extLst>
          </p:cNvPr>
          <p:cNvSpPr/>
          <p:nvPr/>
        </p:nvSpPr>
        <p:spPr>
          <a:xfrm>
            <a:off x="-1" y="4730719"/>
            <a:ext cx="9144000" cy="276999"/>
          </a:xfrm>
          <a:prstGeom prst="rect">
            <a:avLst/>
          </a:prstGeom>
        </p:spPr>
        <p:txBody>
          <a:bodyPr wrap="square">
            <a:spAutoFit/>
          </a:bodyPr>
          <a:lstStyle/>
          <a:p>
            <a:pPr algn="r"/>
            <a:r>
              <a:rPr lang="en-US" sz="1200" dirty="0"/>
              <a:t>[3]</a:t>
            </a:r>
          </a:p>
        </p:txBody>
      </p:sp>
    </p:spTree>
    <p:extLst>
      <p:ext uri="{BB962C8B-B14F-4D97-AF65-F5344CB8AC3E}">
        <p14:creationId xmlns:p14="http://schemas.microsoft.com/office/powerpoint/2010/main" val="698888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A.I. Vehicles Are Good</a:t>
            </a:r>
          </a:p>
        </p:txBody>
      </p:sp>
      <p:sp>
        <p:nvSpPr>
          <p:cNvPr id="3" name="Content Placeholder 2"/>
          <p:cNvSpPr>
            <a:spLocks noGrp="1"/>
          </p:cNvSpPr>
          <p:nvPr>
            <p:ph sz="half" idx="1"/>
          </p:nvPr>
        </p:nvSpPr>
        <p:spPr/>
        <p:txBody>
          <a:bodyPr/>
          <a:lstStyle/>
          <a:p>
            <a:r>
              <a:rPr lang="en-US" dirty="0"/>
              <a:t>Improves accident avoidance</a:t>
            </a:r>
          </a:p>
          <a:p>
            <a:pPr lvl="1"/>
            <a:r>
              <a:rPr lang="en-US" dirty="0"/>
              <a:t>30,000 deaths from collisions</a:t>
            </a:r>
          </a:p>
          <a:p>
            <a:pPr lvl="1"/>
            <a:r>
              <a:rPr lang="en-US" dirty="0"/>
              <a:t>2.2 million collisions with injury</a:t>
            </a:r>
          </a:p>
          <a:p>
            <a:r>
              <a:rPr lang="en-US" dirty="0"/>
              <a:t>Improve traffic conditions </a:t>
            </a:r>
          </a:p>
          <a:p>
            <a:r>
              <a:rPr lang="en-US" dirty="0"/>
              <a:t>Improve carbon emissions</a:t>
            </a:r>
          </a:p>
          <a:p>
            <a:r>
              <a:rPr lang="en-US" dirty="0"/>
              <a:t>Eliminate human elements</a:t>
            </a:r>
          </a:p>
          <a:p>
            <a:endParaRPr lang="en-US" dirty="0"/>
          </a:p>
          <a:p>
            <a:pPr lvl="1"/>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Michael Rossetti</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[6]</a:t>
            </a:r>
            <a:endParaRPr lang="en-US" sz="1200" dirty="0">
              <a:solidFill>
                <a:schemeClr val="tx1"/>
              </a:solidFill>
            </a:endParaRPr>
          </a:p>
        </p:txBody>
      </p:sp>
      <p:pic>
        <p:nvPicPr>
          <p:cNvPr id="9" name="Picture 8">
            <a:extLst>
              <a:ext uri="{FF2B5EF4-FFF2-40B4-BE49-F238E27FC236}">
                <a16:creationId xmlns:a16="http://schemas.microsoft.com/office/drawing/2014/main" id="{5AD53E62-3A13-4F91-A16F-172E6F885661}"/>
              </a:ext>
            </a:extLst>
          </p:cNvPr>
          <p:cNvPicPr>
            <a:picLocks noChangeAspect="1"/>
          </p:cNvPicPr>
          <p:nvPr/>
        </p:nvPicPr>
        <p:blipFill>
          <a:blip r:embed="rId3"/>
          <a:stretch>
            <a:fillRect/>
          </a:stretch>
        </p:blipFill>
        <p:spPr>
          <a:xfrm>
            <a:off x="4419600" y="1558994"/>
            <a:ext cx="4538200" cy="2571647"/>
          </a:xfrm>
          <a:prstGeom prst="rect">
            <a:avLst/>
          </a:prstGeom>
        </p:spPr>
      </p:pic>
    </p:spTree>
    <p:extLst>
      <p:ext uri="{BB962C8B-B14F-4D97-AF65-F5344CB8AC3E}">
        <p14:creationId xmlns:p14="http://schemas.microsoft.com/office/powerpoint/2010/main" val="3465779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Legislation</a:t>
            </a:r>
          </a:p>
        </p:txBody>
      </p:sp>
      <p:sp>
        <p:nvSpPr>
          <p:cNvPr id="3" name="Content Placeholder 2"/>
          <p:cNvSpPr>
            <a:spLocks noGrp="1"/>
          </p:cNvSpPr>
          <p:nvPr>
            <p:ph sz="half" idx="1"/>
          </p:nvPr>
        </p:nvSpPr>
        <p:spPr/>
        <p:txBody>
          <a:bodyPr/>
          <a:lstStyle/>
          <a:p>
            <a:r>
              <a:rPr lang="en-US" dirty="0"/>
              <a:t>NHTSA Automated Driving Systems Guidelines</a:t>
            </a:r>
          </a:p>
          <a:p>
            <a:r>
              <a:rPr lang="en-US" dirty="0"/>
              <a:t>SELF-DRIVE Act</a:t>
            </a:r>
          </a:p>
          <a:p>
            <a:r>
              <a:rPr lang="en-US" dirty="0"/>
              <a:t>State Laws</a:t>
            </a:r>
          </a:p>
          <a:p>
            <a:r>
              <a:rPr lang="en-US" dirty="0"/>
              <a:t>Upcoming Legislation</a:t>
            </a:r>
          </a:p>
          <a:p>
            <a:endParaRPr lang="en-US" dirty="0"/>
          </a:p>
          <a:p>
            <a:endParaRPr lang="en-US" dirty="0"/>
          </a:p>
          <a:p>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Michael Rossetti</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[3],[4],[5]</a:t>
            </a:r>
            <a:endParaRPr lang="en-US" sz="1200" dirty="0">
              <a:solidFill>
                <a:schemeClr val="tx1"/>
              </a:solidFill>
            </a:endParaRPr>
          </a:p>
        </p:txBody>
      </p:sp>
      <p:pic>
        <p:nvPicPr>
          <p:cNvPr id="13" name="Picture 12">
            <a:extLst>
              <a:ext uri="{FF2B5EF4-FFF2-40B4-BE49-F238E27FC236}">
                <a16:creationId xmlns:a16="http://schemas.microsoft.com/office/drawing/2014/main" id="{149F3807-521A-4288-BA9F-218BDB9B2E04}"/>
              </a:ext>
            </a:extLst>
          </p:cNvPr>
          <p:cNvPicPr>
            <a:picLocks noChangeAspect="1"/>
          </p:cNvPicPr>
          <p:nvPr/>
        </p:nvPicPr>
        <p:blipFill>
          <a:blip r:embed="rId3"/>
          <a:stretch>
            <a:fillRect/>
          </a:stretch>
        </p:blipFill>
        <p:spPr>
          <a:xfrm>
            <a:off x="3970751" y="1352551"/>
            <a:ext cx="4955837" cy="3097398"/>
          </a:xfrm>
          <a:prstGeom prst="rect">
            <a:avLst/>
          </a:prstGeom>
        </p:spPr>
      </p:pic>
    </p:spTree>
    <p:extLst>
      <p:ext uri="{BB962C8B-B14F-4D97-AF65-F5344CB8AC3E}">
        <p14:creationId xmlns:p14="http://schemas.microsoft.com/office/powerpoint/2010/main" val="293295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 Liability</a:t>
            </a:r>
          </a:p>
        </p:txBody>
      </p:sp>
      <p:sp>
        <p:nvSpPr>
          <p:cNvPr id="3" name="Content Placeholder 2"/>
          <p:cNvSpPr>
            <a:spLocks noGrp="1"/>
          </p:cNvSpPr>
          <p:nvPr>
            <p:ph sz="half" idx="1"/>
          </p:nvPr>
        </p:nvSpPr>
        <p:spPr/>
        <p:txBody>
          <a:bodyPr/>
          <a:lstStyle/>
          <a:p>
            <a:r>
              <a:rPr lang="en-US" dirty="0"/>
              <a:t>Operator of the Vehicle</a:t>
            </a:r>
          </a:p>
          <a:p>
            <a:pPr lvl="1"/>
            <a:r>
              <a:rPr lang="en-US" dirty="0"/>
              <a:t>Uber Crash</a:t>
            </a:r>
          </a:p>
          <a:p>
            <a:pPr lvl="1"/>
            <a:r>
              <a:rPr lang="en-US" dirty="0"/>
              <a:t>Tesla Crash</a:t>
            </a:r>
          </a:p>
          <a:p>
            <a:r>
              <a:rPr lang="en-US" dirty="0"/>
              <a:t>Car Manufacturer</a:t>
            </a:r>
          </a:p>
          <a:p>
            <a:r>
              <a:rPr lang="en-US" dirty="0"/>
              <a:t>Company of Vehicle</a:t>
            </a:r>
          </a:p>
          <a:p>
            <a:pPr lvl="1"/>
            <a:r>
              <a:rPr lang="en-US" dirty="0"/>
              <a:t>Volvo</a:t>
            </a:r>
          </a:p>
          <a:p>
            <a:r>
              <a:rPr lang="en-US" dirty="0"/>
              <a:t>Company of Software</a:t>
            </a:r>
          </a:p>
          <a:p>
            <a:pPr marL="0" indent="0">
              <a:buNone/>
            </a:pPr>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Michael Rossetti</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[1],[2],[7]</a:t>
            </a:r>
            <a:endParaRPr lang="en-US" sz="1200" dirty="0">
              <a:solidFill>
                <a:schemeClr val="tx1"/>
              </a:solidFill>
            </a:endParaRPr>
          </a:p>
        </p:txBody>
      </p:sp>
      <p:pic>
        <p:nvPicPr>
          <p:cNvPr id="11" name="Picture 10">
            <a:extLst>
              <a:ext uri="{FF2B5EF4-FFF2-40B4-BE49-F238E27FC236}">
                <a16:creationId xmlns:a16="http://schemas.microsoft.com/office/drawing/2014/main" id="{498195E0-86EB-466C-AE57-D397F280661D}"/>
              </a:ext>
            </a:extLst>
          </p:cNvPr>
          <p:cNvPicPr>
            <a:picLocks noChangeAspect="1"/>
          </p:cNvPicPr>
          <p:nvPr/>
        </p:nvPicPr>
        <p:blipFill>
          <a:blip r:embed="rId3"/>
          <a:stretch>
            <a:fillRect/>
          </a:stretch>
        </p:blipFill>
        <p:spPr>
          <a:xfrm>
            <a:off x="3600463" y="1286737"/>
            <a:ext cx="5231117" cy="2707632"/>
          </a:xfrm>
          <a:prstGeom prst="rect">
            <a:avLst/>
          </a:prstGeom>
        </p:spPr>
      </p:pic>
    </p:spTree>
    <p:extLst>
      <p:ext uri="{BB962C8B-B14F-4D97-AF65-F5344CB8AC3E}">
        <p14:creationId xmlns:p14="http://schemas.microsoft.com/office/powerpoint/2010/main" val="3740268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p:txBody>
          <a:bodyPr/>
          <a:lstStyle/>
          <a:p>
            <a:r>
              <a:rPr lang="en-US" dirty="0"/>
              <a:t>Current legislation is not enough to handle the future of autonomous vehicles</a:t>
            </a:r>
          </a:p>
          <a:p>
            <a:r>
              <a:rPr lang="en-US" dirty="0"/>
              <a:t>Car companies or nobody should be liable in accidents.</a:t>
            </a:r>
          </a:p>
          <a:p>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Michael Rossetti</a:t>
            </a:r>
          </a:p>
        </p:txBody>
      </p:sp>
      <p:pic>
        <p:nvPicPr>
          <p:cNvPr id="11" name="Picture 10">
            <a:extLst>
              <a:ext uri="{FF2B5EF4-FFF2-40B4-BE49-F238E27FC236}">
                <a16:creationId xmlns:a16="http://schemas.microsoft.com/office/drawing/2014/main" id="{F09BF98F-DD20-4615-A663-3053C5FF3F80}"/>
              </a:ext>
            </a:extLst>
          </p:cNvPr>
          <p:cNvPicPr>
            <a:picLocks noChangeAspect="1"/>
          </p:cNvPicPr>
          <p:nvPr/>
        </p:nvPicPr>
        <p:blipFill>
          <a:blip r:embed="rId3"/>
          <a:stretch>
            <a:fillRect/>
          </a:stretch>
        </p:blipFill>
        <p:spPr>
          <a:xfrm>
            <a:off x="4419600" y="1420651"/>
            <a:ext cx="4566151" cy="2836008"/>
          </a:xfrm>
          <a:prstGeom prst="rect">
            <a:avLst/>
          </a:prstGeom>
        </p:spPr>
      </p:pic>
    </p:spTree>
    <p:extLst>
      <p:ext uri="{BB962C8B-B14F-4D97-AF65-F5344CB8AC3E}">
        <p14:creationId xmlns:p14="http://schemas.microsoft.com/office/powerpoint/2010/main" val="2031999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Autofit/>
          </a:bodyPr>
          <a:lstStyle/>
          <a:p>
            <a:pPr marL="0" indent="0">
              <a:buNone/>
            </a:pPr>
            <a:r>
              <a:rPr lang="en-US" sz="1000" dirty="0"/>
              <a:t>[1] Davies, Alex &amp; Marshall, </a:t>
            </a:r>
            <a:r>
              <a:rPr lang="en-US" sz="1000" dirty="0" err="1"/>
              <a:t>Aarian</a:t>
            </a:r>
            <a:r>
              <a:rPr lang="en-US" sz="1000" dirty="0"/>
              <a:t>, “Feds Pin Uber Crash on Human Operator, Call for Better Rules,” (WIRED, 2019, November 19), Retrieved April 22, 2020 from </a:t>
            </a:r>
            <a:r>
              <a:rPr lang="en-US" sz="1000" dirty="0">
                <a:hlinkClick r:id="rId2"/>
              </a:rPr>
              <a:t>https://www.wired.com/story/feds-blame-uber-crash-on-human-driver-call-for-better-rules/</a:t>
            </a:r>
            <a:endParaRPr lang="en-US" sz="1000" dirty="0"/>
          </a:p>
          <a:p>
            <a:pPr marL="0" indent="0">
              <a:buNone/>
            </a:pPr>
            <a:r>
              <a:rPr lang="en-US" sz="1000" dirty="0"/>
              <a:t>[2] </a:t>
            </a:r>
            <a:r>
              <a:rPr lang="en-US" sz="1000" dirty="0" err="1"/>
              <a:t>Laris</a:t>
            </a:r>
            <a:r>
              <a:rPr lang="en-US" sz="1000" dirty="0"/>
              <a:t>, Michael, “Tesla running on ‘Autopilot’ repeatedly veered toward the spot where Apple engineer later crashed and died, federal investigators say,” (The Washington Post, 2020, February 11), Retrieved April 22, 2020 from </a:t>
            </a:r>
            <a:r>
              <a:rPr lang="en-US" sz="1000" dirty="0">
                <a:hlinkClick r:id="rId3"/>
              </a:rPr>
              <a:t>https://www.washingtonpost.com/transportation/2020/02/11/telsa-running-autopilot-repeatedly-veered-toward-spot-where-apple-engineer-later-crashed-died-federal-investigators-say/</a:t>
            </a:r>
            <a:endParaRPr lang="en-US" sz="1000" dirty="0"/>
          </a:p>
          <a:p>
            <a:pPr marL="0" indent="0">
              <a:buNone/>
            </a:pPr>
            <a:r>
              <a:rPr lang="en-US" sz="1000" dirty="0"/>
              <a:t>[3] Jones Day, White Paper: “Legal Issues related to the Development of Automated, Autonomous, and Connected Cars,” (Jones Day, 2017, November), </a:t>
            </a:r>
          </a:p>
          <a:p>
            <a:pPr marL="0" indent="0">
              <a:buNone/>
            </a:pPr>
            <a:r>
              <a:rPr lang="en-US" sz="1000" dirty="0"/>
              <a:t>[4] NCSL, “Autonomous Vehicles | Self-Driving Vehicles Enacted Legislation,” (NCSL, 2020), Retrieved April 22, 2020 from </a:t>
            </a:r>
            <a:r>
              <a:rPr lang="en-US" sz="1000" dirty="0">
                <a:hlinkClick r:id="rId4"/>
              </a:rPr>
              <a:t>https://www.ncsl.org/research/transportation/autonomous-vehicles-self-driving-vehicles-enacted-legislation.aspx</a:t>
            </a:r>
            <a:endParaRPr lang="en-US" sz="1000" dirty="0"/>
          </a:p>
          <a:p>
            <a:pPr marL="0" indent="0">
              <a:buNone/>
            </a:pPr>
            <a:r>
              <a:rPr lang="en-US" sz="1000" dirty="0"/>
              <a:t>[5] Rodrigo, Chris Mills, “House lawmakers close to draft bill on self-driving cars,” (The Hill, 2020, February 11), Retrieved April 22, 2020 from </a:t>
            </a:r>
            <a:r>
              <a:rPr lang="en-US" sz="1000" dirty="0">
                <a:hlinkClick r:id="rId5"/>
              </a:rPr>
              <a:t>https://thehill.com/policy/technology/482628-house-lawmakers-close-to-draft-bill-on-self-driving-cars</a:t>
            </a:r>
            <a:endParaRPr lang="en-US" sz="1000" dirty="0"/>
          </a:p>
          <a:p>
            <a:pPr marL="0" indent="0">
              <a:buNone/>
            </a:pPr>
            <a:r>
              <a:rPr lang="en-US" sz="1000" dirty="0"/>
              <a:t>[6] </a:t>
            </a:r>
            <a:r>
              <a:rPr lang="en-US" sz="1000" dirty="0" err="1"/>
              <a:t>Sudzus</a:t>
            </a:r>
            <a:r>
              <a:rPr lang="en-US" sz="1000" dirty="0"/>
              <a:t>, David B., “Autonomous Vehicles – Liability and Policy Issues,” (Drake Management Review, 2015, April), Volume 4, Issue ½</a:t>
            </a:r>
          </a:p>
          <a:p>
            <a:pPr marL="0" indent="0">
              <a:buNone/>
            </a:pPr>
            <a:r>
              <a:rPr lang="en-US" sz="1000" dirty="0"/>
              <a:t>[7] Volvo, “US urged to establish nationwide Federal guidelines for autonomous driving,” (Volvo, 2015, October 7), Retrieved April 22, 2020 from </a:t>
            </a:r>
            <a:r>
              <a:rPr lang="en-US" sz="1000" dirty="0">
                <a:hlinkClick r:id="rId6"/>
              </a:rPr>
              <a:t>https://www.media.volvocars.com/global/en-gb/media/pressreleases/167975/us-urged-to-establish-nationwide-federal-guidelines-for-autonomous-driving</a:t>
            </a:r>
            <a:endParaRPr lang="en-US" sz="1000"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15</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Michael Rossetti</a:t>
            </a:r>
          </a:p>
        </p:txBody>
      </p:sp>
    </p:spTree>
    <p:extLst>
      <p:ext uri="{BB962C8B-B14F-4D97-AF65-F5344CB8AC3E}">
        <p14:creationId xmlns:p14="http://schemas.microsoft.com/office/powerpoint/2010/main" val="192852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Automated Patient Diagnosis and Treatment Selection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Kalani Picho</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16</a:t>
            </a:fld>
            <a:endParaRPr lang="en-US"/>
          </a:p>
        </p:txBody>
      </p:sp>
    </p:spTree>
    <p:extLst>
      <p:ext uri="{BB962C8B-B14F-4D97-AF65-F5344CB8AC3E}">
        <p14:creationId xmlns:p14="http://schemas.microsoft.com/office/powerpoint/2010/main" val="2597626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 patient diagnosis &amp; healthcare</a:t>
            </a:r>
          </a:p>
        </p:txBody>
      </p:sp>
      <p:sp>
        <p:nvSpPr>
          <p:cNvPr id="3" name="Content Placeholder 2"/>
          <p:cNvSpPr>
            <a:spLocks noGrp="1"/>
          </p:cNvSpPr>
          <p:nvPr>
            <p:ph sz="half" idx="1"/>
          </p:nvPr>
        </p:nvSpPr>
        <p:spPr/>
        <p:txBody>
          <a:bodyPr/>
          <a:lstStyle/>
          <a:p>
            <a:endParaRPr lang="en-US" dirty="0"/>
          </a:p>
          <a:p>
            <a:r>
              <a:rPr lang="en-US" sz="1900" dirty="0"/>
              <a:t>Condition Diagnosis</a:t>
            </a:r>
          </a:p>
          <a:p>
            <a:r>
              <a:rPr lang="en-US" sz="1900" dirty="0"/>
              <a:t>Personalized Treatment Plans</a:t>
            </a:r>
          </a:p>
          <a:p>
            <a:r>
              <a:rPr lang="en-US" sz="1900" dirty="0"/>
              <a:t>Support of Clinical Processes</a:t>
            </a:r>
          </a:p>
          <a:p>
            <a:r>
              <a:rPr lang="en-US" sz="1900" dirty="0"/>
              <a:t>Follow-Up Care</a:t>
            </a:r>
          </a:p>
          <a:p>
            <a:r>
              <a:rPr lang="en-US" sz="1900" dirty="0"/>
              <a:t>Prediction of Outbreaks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Kalani Picho</a:t>
            </a:r>
          </a:p>
        </p:txBody>
      </p:sp>
      <p:sp>
        <p:nvSpPr>
          <p:cNvPr id="8" name="TextBox 7"/>
          <p:cNvSpPr txBox="1"/>
          <p:nvPr/>
        </p:nvSpPr>
        <p:spPr>
          <a:xfrm>
            <a:off x="8110830" y="4189779"/>
            <a:ext cx="1033170" cy="276999"/>
          </a:xfrm>
          <a:prstGeom prst="rect">
            <a:avLst/>
          </a:prstGeom>
          <a:noFill/>
        </p:spPr>
        <p:txBody>
          <a:bodyPr wrap="square" rtlCol="0">
            <a:spAutoFit/>
          </a:bodyPr>
          <a:lstStyle/>
          <a:p>
            <a:pPr algn="r"/>
            <a:r>
              <a:rPr lang="en-US" sz="1200" dirty="0">
                <a:solidFill>
                  <a:schemeClr val="tx1"/>
                </a:solidFill>
              </a:rPr>
              <a:t>Image: [1]</a:t>
            </a:r>
          </a:p>
        </p:txBody>
      </p:sp>
      <p:pic>
        <p:nvPicPr>
          <p:cNvPr id="12" name="Picture 11">
            <a:extLst>
              <a:ext uri="{FF2B5EF4-FFF2-40B4-BE49-F238E27FC236}">
                <a16:creationId xmlns:a16="http://schemas.microsoft.com/office/drawing/2014/main" id="{3D067D27-C7C9-174F-96E3-071566914217}"/>
              </a:ext>
            </a:extLst>
          </p:cNvPr>
          <p:cNvPicPr>
            <a:picLocks noChangeAspect="1"/>
          </p:cNvPicPr>
          <p:nvPr/>
        </p:nvPicPr>
        <p:blipFill>
          <a:blip r:embed="rId3"/>
          <a:stretch>
            <a:fillRect/>
          </a:stretch>
        </p:blipFill>
        <p:spPr>
          <a:xfrm>
            <a:off x="4131688" y="1382510"/>
            <a:ext cx="4895108" cy="2748131"/>
          </a:xfrm>
          <a:prstGeom prst="rect">
            <a:avLst/>
          </a:prstGeom>
          <a:ln w="19050">
            <a:solidFill>
              <a:schemeClr val="bg1"/>
            </a:solidFill>
          </a:ln>
        </p:spPr>
      </p:pic>
      <p:sp>
        <p:nvSpPr>
          <p:cNvPr id="14" name="TextBox 13">
            <a:extLst>
              <a:ext uri="{FF2B5EF4-FFF2-40B4-BE49-F238E27FC236}">
                <a16:creationId xmlns:a16="http://schemas.microsoft.com/office/drawing/2014/main" id="{479FC94D-8287-E04C-902B-B91CFBBA9934}"/>
              </a:ext>
            </a:extLst>
          </p:cNvPr>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[1][2]</a:t>
            </a:r>
          </a:p>
        </p:txBody>
      </p:sp>
    </p:spTree>
    <p:extLst>
      <p:ext uri="{BB962C8B-B14F-4D97-AF65-F5344CB8AC3E}">
        <p14:creationId xmlns:p14="http://schemas.microsoft.com/office/powerpoint/2010/main" val="1842318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AI development &amp; Performance</a:t>
            </a:r>
          </a:p>
        </p:txBody>
      </p:sp>
      <p:sp>
        <p:nvSpPr>
          <p:cNvPr id="3" name="Content Placeholder 2"/>
          <p:cNvSpPr>
            <a:spLocks noGrp="1"/>
          </p:cNvSpPr>
          <p:nvPr>
            <p:ph sz="half" idx="1"/>
          </p:nvPr>
        </p:nvSpPr>
        <p:spPr/>
        <p:txBody>
          <a:bodyPr>
            <a:normAutofit/>
          </a:bodyPr>
          <a:lstStyle/>
          <a:p>
            <a:r>
              <a:rPr lang="en-US" dirty="0" err="1"/>
              <a:t>IDx</a:t>
            </a:r>
            <a:r>
              <a:rPr lang="en-US" dirty="0"/>
              <a:t>-DR: 1</a:t>
            </a:r>
            <a:r>
              <a:rPr lang="en-US" baseline="30000" dirty="0"/>
              <a:t>st</a:t>
            </a:r>
            <a:r>
              <a:rPr lang="en-US" dirty="0"/>
              <a:t> FDA-Approved AI Medical Diagnostic</a:t>
            </a:r>
          </a:p>
          <a:p>
            <a:endParaRPr lang="en-US" dirty="0"/>
          </a:p>
          <a:p>
            <a:r>
              <a:rPr lang="en-US" dirty="0"/>
              <a:t>AI Performance: Matches &amp; Outperforms Human Doctors</a:t>
            </a:r>
          </a:p>
          <a:p>
            <a:endParaRPr lang="en-US" dirty="0"/>
          </a:p>
          <a:p>
            <a:r>
              <a:rPr lang="en-US" dirty="0"/>
              <a:t>Image Analysis &amp; Diagnosis</a:t>
            </a:r>
          </a:p>
          <a:p>
            <a:pPr lvl="1"/>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Kalani Picho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[3][4]</a:t>
            </a:r>
          </a:p>
        </p:txBody>
      </p:sp>
      <p:pic>
        <p:nvPicPr>
          <p:cNvPr id="9" name="Picture 8">
            <a:extLst>
              <a:ext uri="{FF2B5EF4-FFF2-40B4-BE49-F238E27FC236}">
                <a16:creationId xmlns:a16="http://schemas.microsoft.com/office/drawing/2014/main" id="{9DBFB152-9118-B24B-BC31-261BF8F3652F}"/>
              </a:ext>
            </a:extLst>
          </p:cNvPr>
          <p:cNvPicPr>
            <a:picLocks noChangeAspect="1"/>
          </p:cNvPicPr>
          <p:nvPr/>
        </p:nvPicPr>
        <p:blipFill>
          <a:blip r:embed="rId3"/>
          <a:stretch>
            <a:fillRect/>
          </a:stretch>
        </p:blipFill>
        <p:spPr>
          <a:xfrm>
            <a:off x="3945704" y="1462615"/>
            <a:ext cx="5081092" cy="2218269"/>
          </a:xfrm>
          <a:prstGeom prst="rect">
            <a:avLst/>
          </a:prstGeom>
          <a:ln w="19050">
            <a:solidFill>
              <a:schemeClr val="bg1"/>
            </a:solidFill>
          </a:ln>
        </p:spPr>
      </p:pic>
    </p:spTree>
    <p:extLst>
      <p:ext uri="{BB962C8B-B14F-4D97-AF65-F5344CB8AC3E}">
        <p14:creationId xmlns:p14="http://schemas.microsoft.com/office/powerpoint/2010/main" val="279650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ai in healthcare</a:t>
            </a:r>
          </a:p>
        </p:txBody>
      </p:sp>
      <p:sp>
        <p:nvSpPr>
          <p:cNvPr id="3" name="Content Placeholder 2"/>
          <p:cNvSpPr>
            <a:spLocks noGrp="1"/>
          </p:cNvSpPr>
          <p:nvPr>
            <p:ph sz="half" idx="1"/>
          </p:nvPr>
        </p:nvSpPr>
        <p:spPr/>
        <p:txBody>
          <a:bodyPr/>
          <a:lstStyle/>
          <a:p>
            <a:endParaRPr lang="en-US" dirty="0"/>
          </a:p>
          <a:p>
            <a:r>
              <a:rPr lang="en-US" dirty="0"/>
              <a:t>Improved Accuracy</a:t>
            </a:r>
          </a:p>
          <a:p>
            <a:r>
              <a:rPr lang="en-US" dirty="0"/>
              <a:t>Increased Efficiency</a:t>
            </a:r>
          </a:p>
          <a:p>
            <a:r>
              <a:rPr lang="en-US" dirty="0"/>
              <a:t>Lower Cost</a:t>
            </a:r>
          </a:p>
          <a:p>
            <a:r>
              <a:rPr lang="en-US" dirty="0"/>
              <a:t>Objective Information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Kalani Picho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[3][5][6]</a:t>
            </a:r>
          </a:p>
        </p:txBody>
      </p:sp>
      <p:pic>
        <p:nvPicPr>
          <p:cNvPr id="12" name="Picture 11">
            <a:extLst>
              <a:ext uri="{FF2B5EF4-FFF2-40B4-BE49-F238E27FC236}">
                <a16:creationId xmlns:a16="http://schemas.microsoft.com/office/drawing/2014/main" id="{521803AB-4DAE-904B-8999-24439AC1A874}"/>
              </a:ext>
            </a:extLst>
          </p:cNvPr>
          <p:cNvPicPr>
            <a:picLocks noChangeAspect="1"/>
          </p:cNvPicPr>
          <p:nvPr/>
        </p:nvPicPr>
        <p:blipFill>
          <a:blip r:embed="rId3"/>
          <a:stretch>
            <a:fillRect/>
          </a:stretch>
        </p:blipFill>
        <p:spPr>
          <a:xfrm>
            <a:off x="4122124" y="1352551"/>
            <a:ext cx="4709456" cy="2479231"/>
          </a:xfrm>
          <a:prstGeom prst="rect">
            <a:avLst/>
          </a:prstGeom>
        </p:spPr>
      </p:pic>
      <p:sp>
        <p:nvSpPr>
          <p:cNvPr id="13" name="TextBox 12">
            <a:extLst>
              <a:ext uri="{FF2B5EF4-FFF2-40B4-BE49-F238E27FC236}">
                <a16:creationId xmlns:a16="http://schemas.microsoft.com/office/drawing/2014/main" id="{91217EF3-7B6E-A64E-84A4-4D5BD9A44A10}"/>
              </a:ext>
            </a:extLst>
          </p:cNvPr>
          <p:cNvSpPr txBox="1"/>
          <p:nvPr/>
        </p:nvSpPr>
        <p:spPr>
          <a:xfrm>
            <a:off x="4122123" y="3831782"/>
            <a:ext cx="4709455" cy="369332"/>
          </a:xfrm>
          <a:prstGeom prst="rect">
            <a:avLst/>
          </a:prstGeom>
          <a:noFill/>
        </p:spPr>
        <p:txBody>
          <a:bodyPr wrap="square" rtlCol="0">
            <a:spAutoFit/>
          </a:bodyPr>
          <a:lstStyle/>
          <a:p>
            <a:pPr algn="ctr"/>
            <a:r>
              <a:rPr lang="en-US" sz="900" dirty="0"/>
              <a:t>Image: https://</a:t>
            </a:r>
            <a:r>
              <a:rPr lang="en-US" sz="900" dirty="0" err="1"/>
              <a:t>medium.com</a:t>
            </a:r>
            <a:r>
              <a:rPr lang="en-US" sz="900" dirty="0"/>
              <a:t>/</a:t>
            </a:r>
            <a:r>
              <a:rPr lang="en-US" sz="900" dirty="0" err="1"/>
              <a:t>datadriveninvestor</a:t>
            </a:r>
            <a:r>
              <a:rPr lang="en-US" sz="900" dirty="0"/>
              <a:t>/humans-and-ai-hand-in-hand-for-better-healthcare-1cb61f489f12</a:t>
            </a:r>
            <a:endParaRPr lang="en-US" sz="900" dirty="0">
              <a:solidFill>
                <a:schemeClr val="tx1"/>
              </a:solidFill>
            </a:endParaRPr>
          </a:p>
        </p:txBody>
      </p:sp>
    </p:spTree>
    <p:extLst>
      <p:ext uri="{BB962C8B-B14F-4D97-AF65-F5344CB8AC3E}">
        <p14:creationId xmlns:p14="http://schemas.microsoft.com/office/powerpoint/2010/main" val="73435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Results (1/5 Participation)</a:t>
            </a:r>
          </a:p>
        </p:txBody>
      </p:sp>
      <p:sp>
        <p:nvSpPr>
          <p:cNvPr id="4" name="Content Placeholder 3">
            <a:extLst>
              <a:ext uri="{FF2B5EF4-FFF2-40B4-BE49-F238E27FC236}">
                <a16:creationId xmlns:a16="http://schemas.microsoft.com/office/drawing/2014/main" id="{BA6F42E0-E541-F34D-837B-44BDC9B69D6C}"/>
              </a:ext>
            </a:extLst>
          </p:cNvPr>
          <p:cNvSpPr>
            <a:spLocks noGrp="1"/>
          </p:cNvSpPr>
          <p:nvPr>
            <p:ph idx="1"/>
          </p:nvPr>
        </p:nvSpPr>
        <p:spPr/>
        <p:txBody>
          <a:bodyPr/>
          <a:lstStyle/>
          <a:p>
            <a:r>
              <a:rPr lang="en-US" dirty="0"/>
              <a:t>Participation too low to review</a:t>
            </a:r>
          </a:p>
          <a:p>
            <a:endParaRPr lang="en-US" dirty="0"/>
          </a:p>
          <a:p>
            <a:r>
              <a:rPr lang="en-US" dirty="0"/>
              <a:t>Papers will now be due 1 week after being assigned</a:t>
            </a:r>
          </a:p>
          <a:p>
            <a:r>
              <a:rPr lang="en-US" dirty="0"/>
              <a:t>Class discussion or activity based on papers will still occur the class after it is assigned</a:t>
            </a:r>
          </a:p>
          <a:p>
            <a:r>
              <a:rPr lang="en-US" dirty="0"/>
              <a:t>Code Test Paper will be accepted up until Saturday, 2020-04-25 at noon Eastern Time</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74438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Roadblocks: Patient trust</a:t>
            </a:r>
          </a:p>
        </p:txBody>
      </p:sp>
      <p:sp>
        <p:nvSpPr>
          <p:cNvPr id="3" name="Content Placeholder 2"/>
          <p:cNvSpPr>
            <a:spLocks noGrp="1"/>
          </p:cNvSpPr>
          <p:nvPr>
            <p:ph sz="half" idx="1"/>
          </p:nvPr>
        </p:nvSpPr>
        <p:spPr/>
        <p:txBody>
          <a:bodyPr/>
          <a:lstStyle/>
          <a:p>
            <a:r>
              <a:rPr lang="en-US" dirty="0"/>
              <a:t>Patients Trust Doctors vs. AI</a:t>
            </a:r>
          </a:p>
          <a:p>
            <a:r>
              <a:rPr lang="en-US" dirty="0"/>
              <a:t>Demand for Personalized Care</a:t>
            </a:r>
          </a:p>
          <a:p>
            <a:r>
              <a:rPr lang="en-US" dirty="0"/>
              <a:t>Risk of Bias</a:t>
            </a:r>
          </a:p>
          <a:p>
            <a:endParaRPr lang="en-US" dirty="0"/>
          </a:p>
          <a:p>
            <a:r>
              <a:rPr lang="en-US" dirty="0"/>
              <a:t>Response: Future Shift to Trust AI vs. Doctors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Kalani Picho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[1][3][6][7]</a:t>
            </a:r>
            <a:endParaRPr lang="en-US" sz="1200" dirty="0">
              <a:solidFill>
                <a:schemeClr val="tx1"/>
              </a:solidFill>
            </a:endParaRPr>
          </a:p>
        </p:txBody>
      </p:sp>
      <p:pic>
        <p:nvPicPr>
          <p:cNvPr id="12" name="Picture 11">
            <a:extLst>
              <a:ext uri="{FF2B5EF4-FFF2-40B4-BE49-F238E27FC236}">
                <a16:creationId xmlns:a16="http://schemas.microsoft.com/office/drawing/2014/main" id="{28E4CE39-9CC6-DA44-89E2-DE231EAD52EF}"/>
              </a:ext>
            </a:extLst>
          </p:cNvPr>
          <p:cNvPicPr>
            <a:picLocks noChangeAspect="1"/>
          </p:cNvPicPr>
          <p:nvPr/>
        </p:nvPicPr>
        <p:blipFill>
          <a:blip r:embed="rId3"/>
          <a:stretch>
            <a:fillRect/>
          </a:stretch>
        </p:blipFill>
        <p:spPr>
          <a:xfrm>
            <a:off x="4709160" y="1049446"/>
            <a:ext cx="4154127" cy="2715115"/>
          </a:xfrm>
          <a:prstGeom prst="rect">
            <a:avLst/>
          </a:prstGeom>
        </p:spPr>
      </p:pic>
      <p:sp>
        <p:nvSpPr>
          <p:cNvPr id="13" name="TextBox 12">
            <a:extLst>
              <a:ext uri="{FF2B5EF4-FFF2-40B4-BE49-F238E27FC236}">
                <a16:creationId xmlns:a16="http://schemas.microsoft.com/office/drawing/2014/main" id="{26C3DE71-DDAA-4A40-83F8-57CEA6C4BAC6}"/>
              </a:ext>
            </a:extLst>
          </p:cNvPr>
          <p:cNvSpPr txBox="1"/>
          <p:nvPr/>
        </p:nvSpPr>
        <p:spPr>
          <a:xfrm>
            <a:off x="4709161" y="3746751"/>
            <a:ext cx="4154126" cy="369332"/>
          </a:xfrm>
          <a:prstGeom prst="rect">
            <a:avLst/>
          </a:prstGeom>
          <a:noFill/>
        </p:spPr>
        <p:txBody>
          <a:bodyPr wrap="square" rtlCol="0">
            <a:spAutoFit/>
          </a:bodyPr>
          <a:lstStyle/>
          <a:p>
            <a:pPr algn="ctr"/>
            <a:r>
              <a:rPr lang="en-US" sz="900" dirty="0"/>
              <a:t>Image: https://</a:t>
            </a:r>
            <a:r>
              <a:rPr lang="en-US" sz="900" dirty="0" err="1"/>
              <a:t>www.myzeo.com</a:t>
            </a:r>
            <a:r>
              <a:rPr lang="en-US" sz="900" dirty="0"/>
              <a:t>/health/how-artificial-intelligence-can-improve-the-health-industry/</a:t>
            </a:r>
            <a:endParaRPr lang="en-US" sz="900" dirty="0">
              <a:solidFill>
                <a:schemeClr val="tx1"/>
              </a:solidFill>
            </a:endParaRPr>
          </a:p>
        </p:txBody>
      </p:sp>
    </p:spTree>
    <p:extLst>
      <p:ext uri="{BB962C8B-B14F-4D97-AF65-F5344CB8AC3E}">
        <p14:creationId xmlns:p14="http://schemas.microsoft.com/office/powerpoint/2010/main" val="2940113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a:xfrm>
            <a:off x="685799" y="1352551"/>
            <a:ext cx="7573297" cy="3352800"/>
          </a:xfrm>
        </p:spPr>
        <p:txBody>
          <a:bodyPr/>
          <a:lstStyle/>
          <a:p>
            <a:r>
              <a:rPr lang="en-US" dirty="0"/>
              <a:t>AI shown to be a beneficial tool in improving patient diagnosis</a:t>
            </a:r>
          </a:p>
          <a:p>
            <a:r>
              <a:rPr lang="en-US" dirty="0"/>
              <a:t>Performance on-par with and exceeding human doctors</a:t>
            </a:r>
          </a:p>
          <a:p>
            <a:r>
              <a:rPr lang="en-US" dirty="0"/>
              <a:t>Barriers with patient trust: opportunity for future development and widespread adoption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Kalani Picho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[1][3][4][7]</a:t>
            </a:r>
          </a:p>
        </p:txBody>
      </p:sp>
    </p:spTree>
    <p:extLst>
      <p:ext uri="{BB962C8B-B14F-4D97-AF65-F5344CB8AC3E}">
        <p14:creationId xmlns:p14="http://schemas.microsoft.com/office/powerpoint/2010/main" val="1708807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52052"/>
            <a:ext cx="7772400" cy="3653299"/>
          </a:xfrm>
        </p:spPr>
        <p:txBody>
          <a:bodyPr lIns="91440">
            <a:normAutofit fontScale="85000" lnSpcReduction="20000"/>
          </a:bodyPr>
          <a:lstStyle/>
          <a:p>
            <a:pPr marL="342900" indent="-342900">
              <a:buFont typeface="Arial" pitchFamily="34" charset="0"/>
              <a:buAutoNum type="arabicPeriod"/>
            </a:pPr>
            <a:r>
              <a:rPr lang="en-US" sz="1600" dirty="0"/>
              <a:t>Panesar, Arjun, “Machine Learning and AI for Healthcare : Big Data for Improved Health Outcomes,” (</a:t>
            </a:r>
            <a:r>
              <a:rPr lang="en-US" sz="1600" dirty="0" err="1"/>
              <a:t>Apress</a:t>
            </a:r>
            <a:r>
              <a:rPr lang="en-US" sz="1600" dirty="0"/>
              <a:t>, Feb. 2019). </a:t>
            </a:r>
          </a:p>
          <a:p>
            <a:pPr marL="342900" indent="-342900">
              <a:buFont typeface="Arial" pitchFamily="34" charset="0"/>
              <a:buAutoNum type="arabicPeriod"/>
            </a:pPr>
            <a:r>
              <a:rPr lang="en-US" sz="1600" dirty="0"/>
              <a:t>Kaul, Monish et al., “Siamese </a:t>
            </a:r>
            <a:r>
              <a:rPr lang="en-US" sz="1600" dirty="0" err="1"/>
              <a:t>bayesian</a:t>
            </a:r>
            <a:r>
              <a:rPr lang="en-US" sz="1600" dirty="0"/>
              <a:t> networks for AI based differential diagnosis,” (HP3C, Mar. 2019), pp 45-59.</a:t>
            </a:r>
          </a:p>
          <a:p>
            <a:pPr marL="342900" indent="-342900">
              <a:buFont typeface="Arial" pitchFamily="34" charset="0"/>
              <a:buAutoNum type="arabicPeriod"/>
            </a:pPr>
            <a:r>
              <a:rPr lang="en-US" sz="1600" dirty="0"/>
              <a:t>Lo, Chris, “Is AI paving the way to doctorless diagnosis?” (Verdict Medical Devices, Dec. 2019), </a:t>
            </a:r>
            <a:r>
              <a:rPr lang="en-US" sz="1600" dirty="0">
                <a:hlinkClick r:id="rId2"/>
              </a:rPr>
              <a:t>https://www.medicaldevice-network.com/features/ai-diagnosis/</a:t>
            </a:r>
            <a:r>
              <a:rPr lang="en-US" sz="1600" dirty="0"/>
              <a:t> (22 April 2020).</a:t>
            </a:r>
          </a:p>
          <a:p>
            <a:pPr marL="342900" indent="-342900">
              <a:buFont typeface="Arial" pitchFamily="34" charset="0"/>
              <a:buAutoNum type="arabicPeriod"/>
            </a:pPr>
            <a:r>
              <a:rPr lang="en-US" sz="1600" dirty="0"/>
              <a:t>Davis, Nicola, “AI equal with human experts in medical diagnosis, study finds,” (Guardian News &amp; Media, Sep. 2019), </a:t>
            </a:r>
            <a:r>
              <a:rPr lang="en-US" sz="1600" dirty="0">
                <a:hlinkClick r:id="rId3"/>
              </a:rPr>
              <a:t>https://www.theguardian.com/technology/2019/sep/24/ai-equal-with-human-experts-in-medical-diagnosis-study-finds</a:t>
            </a:r>
            <a:r>
              <a:rPr lang="en-US" sz="1600" dirty="0"/>
              <a:t> (22 April 2020).</a:t>
            </a:r>
          </a:p>
          <a:p>
            <a:pPr marL="342900" indent="-342900">
              <a:buFont typeface="Arial" pitchFamily="34" charset="0"/>
              <a:buAutoNum type="arabicPeriod"/>
            </a:pPr>
            <a:r>
              <a:rPr lang="en-US" sz="1600" dirty="0"/>
              <a:t>La Rosa, Emily and </a:t>
            </a:r>
            <a:r>
              <a:rPr lang="en-US" sz="1600" dirty="0" err="1"/>
              <a:t>Danks</a:t>
            </a:r>
            <a:r>
              <a:rPr lang="en-US" sz="1600" dirty="0"/>
              <a:t>, David “Impacts on Trust of Healthcare AI,” (AIES, Feb. 2018), pp 210-215.</a:t>
            </a:r>
          </a:p>
          <a:p>
            <a:pPr marL="342900" indent="-342900">
              <a:buAutoNum type="arabicPeriod"/>
            </a:pPr>
            <a:r>
              <a:rPr lang="en-US" sz="1600" dirty="0"/>
              <a:t>Park, Sun Young et al., “Identifying Challenges and Opportunities in Human-AI Collaboration in Healthcare,” (CSCW, Nov. 2019), pp 506-510.</a:t>
            </a:r>
          </a:p>
          <a:p>
            <a:pPr marL="342900" indent="-342900">
              <a:buAutoNum type="arabicPeriod"/>
            </a:pPr>
            <a:r>
              <a:rPr lang="en-US" sz="1600" dirty="0" err="1"/>
              <a:t>Longoni</a:t>
            </a:r>
            <a:r>
              <a:rPr lang="en-US" sz="1600" dirty="0"/>
              <a:t>, Chiara  and </a:t>
            </a:r>
            <a:r>
              <a:rPr lang="en-US" sz="1600" dirty="0" err="1"/>
              <a:t>Morewedge</a:t>
            </a:r>
            <a:r>
              <a:rPr lang="en-US" sz="1600" dirty="0"/>
              <a:t>, Carey K., “AI Can Outperform Doctors. So Why Don’t Patients Trust It?,” (Harvard Business School, Oct. 2019), </a:t>
            </a:r>
            <a:r>
              <a:rPr lang="en-US" sz="1600" dirty="0">
                <a:hlinkClick r:id="rId4"/>
              </a:rPr>
              <a:t>https://hbr.org/2019/10/ai-can-outperform-doctors-so-why-dont-patients-trust-it</a:t>
            </a:r>
            <a:r>
              <a:rPr lang="en-US" sz="1600" dirty="0"/>
              <a:t> (22 April </a:t>
            </a:r>
            <a:r>
              <a:rPr lang="en-US" sz="1600"/>
              <a:t>2020).</a:t>
            </a:r>
            <a:endParaRPr lang="en-US" sz="1600"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Kalani Picho</a:t>
            </a:r>
          </a:p>
        </p:txBody>
      </p:sp>
    </p:spTree>
    <p:extLst>
      <p:ext uri="{BB962C8B-B14F-4D97-AF65-F5344CB8AC3E}">
        <p14:creationId xmlns:p14="http://schemas.microsoft.com/office/powerpoint/2010/main" val="114568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Submarine communication cables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Ann Jicha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23</a:t>
            </a:fld>
            <a:endParaRPr lang="en-US"/>
          </a:p>
        </p:txBody>
      </p:sp>
    </p:spTree>
    <p:extLst>
      <p:ext uri="{BB962C8B-B14F-4D97-AF65-F5344CB8AC3E}">
        <p14:creationId xmlns:p14="http://schemas.microsoft.com/office/powerpoint/2010/main" val="2774905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Submarine cables are the backbone </a:t>
            </a:r>
            <a:br>
              <a:rPr lang="en-US" dirty="0"/>
            </a:br>
            <a:r>
              <a:rPr lang="en-US" dirty="0"/>
              <a:t>of the internet</a:t>
            </a:r>
          </a:p>
        </p:txBody>
      </p:sp>
      <p:sp>
        <p:nvSpPr>
          <p:cNvPr id="3" name="Content Placeholder 2"/>
          <p:cNvSpPr>
            <a:spLocks noGrp="1"/>
          </p:cNvSpPr>
          <p:nvPr>
            <p:ph sz="half" idx="1"/>
          </p:nvPr>
        </p:nvSpPr>
        <p:spPr/>
        <p:txBody>
          <a:bodyPr/>
          <a:lstStyle/>
          <a:p>
            <a:r>
              <a:rPr lang="en-US" sz="2000" dirty="0"/>
              <a:t>Historically used infrastructure</a:t>
            </a:r>
          </a:p>
          <a:p>
            <a:r>
              <a:rPr lang="en-US" sz="2000" dirty="0"/>
              <a:t>Faster and cheaper than satellites</a:t>
            </a:r>
          </a:p>
          <a:p>
            <a:r>
              <a:rPr lang="en-US" sz="2000" dirty="0"/>
              <a:t>Constantly improving</a:t>
            </a:r>
          </a:p>
          <a:p>
            <a:pPr lvl="1"/>
            <a:r>
              <a:rPr lang="en-US" sz="1800" dirty="0"/>
              <a:t>More physical protection</a:t>
            </a:r>
          </a:p>
          <a:p>
            <a:pPr lvl="1"/>
            <a:r>
              <a:rPr lang="en-US" sz="1800" dirty="0"/>
              <a:t>Higher speeds when transferring more data</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Ann Jicha</a:t>
            </a:r>
          </a:p>
        </p:txBody>
      </p:sp>
      <p:sp>
        <p:nvSpPr>
          <p:cNvPr id="8" name="TextBox 7"/>
          <p:cNvSpPr txBox="1"/>
          <p:nvPr/>
        </p:nvSpPr>
        <p:spPr>
          <a:xfrm>
            <a:off x="0" y="4688091"/>
            <a:ext cx="9144000" cy="276999"/>
          </a:xfrm>
          <a:prstGeom prst="rect">
            <a:avLst/>
          </a:prstGeom>
          <a:noFill/>
        </p:spPr>
        <p:txBody>
          <a:bodyPr wrap="square" rtlCol="0">
            <a:spAutoFit/>
          </a:bodyPr>
          <a:lstStyle/>
          <a:p>
            <a:pPr algn="r"/>
            <a:r>
              <a:rPr lang="en-US" sz="1200" dirty="0"/>
              <a:t>[1][9]</a:t>
            </a:r>
            <a:endParaRPr lang="en-US" sz="1200" dirty="0">
              <a:solidFill>
                <a:schemeClr val="tx1"/>
              </a:solidFill>
            </a:endParaRPr>
          </a:p>
        </p:txBody>
      </p:sp>
      <p:pic>
        <p:nvPicPr>
          <p:cNvPr id="1030" name="Picture 6" descr="Submarine Communications Cables map">
            <a:extLst>
              <a:ext uri="{FF2B5EF4-FFF2-40B4-BE49-F238E27FC236}">
                <a16:creationId xmlns:a16="http://schemas.microsoft.com/office/drawing/2014/main" id="{76F6A11A-4CC8-45CC-BA67-F3B1DCBC8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476" y="1107585"/>
            <a:ext cx="4362104" cy="29080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DF8F206-A510-4B4A-AEF1-1087626F44A8}"/>
              </a:ext>
            </a:extLst>
          </p:cNvPr>
          <p:cNvSpPr txBox="1"/>
          <p:nvPr/>
        </p:nvSpPr>
        <p:spPr>
          <a:xfrm>
            <a:off x="4847976" y="4035915"/>
            <a:ext cx="3867647" cy="590931"/>
          </a:xfrm>
          <a:prstGeom prst="rect">
            <a:avLst/>
          </a:prstGeom>
          <a:noFill/>
        </p:spPr>
        <p:txBody>
          <a:bodyPr wrap="square" rtlCol="0">
            <a:spAutoFit/>
          </a:bodyPr>
          <a:lstStyle/>
          <a:p>
            <a:pPr algn="ctr">
              <a:lnSpc>
                <a:spcPct val="90000"/>
              </a:lnSpc>
            </a:pPr>
            <a:r>
              <a:rPr lang="en-US" dirty="0"/>
              <a:t>Map of Submarine Communications Cables [10]</a:t>
            </a:r>
          </a:p>
        </p:txBody>
      </p:sp>
    </p:spTree>
    <p:extLst>
      <p:ext uri="{BB962C8B-B14F-4D97-AF65-F5344CB8AC3E}">
        <p14:creationId xmlns:p14="http://schemas.microsoft.com/office/powerpoint/2010/main" val="77590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Cables are vulnerable</a:t>
            </a:r>
          </a:p>
        </p:txBody>
      </p:sp>
      <p:sp>
        <p:nvSpPr>
          <p:cNvPr id="3" name="Content Placeholder 2"/>
          <p:cNvSpPr>
            <a:spLocks noGrp="1"/>
          </p:cNvSpPr>
          <p:nvPr>
            <p:ph sz="half" idx="1"/>
          </p:nvPr>
        </p:nvSpPr>
        <p:spPr/>
        <p:txBody>
          <a:bodyPr/>
          <a:lstStyle/>
          <a:p>
            <a:r>
              <a:rPr lang="en-US" sz="2000" dirty="0"/>
              <a:t>Natural disasters</a:t>
            </a:r>
          </a:p>
          <a:p>
            <a:pPr lvl="1"/>
            <a:r>
              <a:rPr lang="en-US" sz="1800" dirty="0"/>
              <a:t>Earthquakes</a:t>
            </a:r>
          </a:p>
          <a:p>
            <a:pPr lvl="1"/>
            <a:r>
              <a:rPr lang="en-US" sz="1800" dirty="0"/>
              <a:t>Storms</a:t>
            </a:r>
          </a:p>
          <a:p>
            <a:r>
              <a:rPr lang="en-US" sz="2000" dirty="0"/>
              <a:t>Human activity</a:t>
            </a:r>
          </a:p>
          <a:p>
            <a:pPr lvl="1"/>
            <a:r>
              <a:rPr lang="en-US" sz="1800" dirty="0"/>
              <a:t>Anchors</a:t>
            </a:r>
          </a:p>
          <a:p>
            <a:pPr lvl="1"/>
            <a:r>
              <a:rPr lang="en-US" sz="1800" dirty="0"/>
              <a:t>Trawling</a:t>
            </a:r>
          </a:p>
          <a:p>
            <a:r>
              <a:rPr lang="en-US" sz="2000" dirty="0"/>
              <a:t>Deliberate cutting</a:t>
            </a:r>
          </a:p>
          <a:p>
            <a:pPr lvl="1"/>
            <a:r>
              <a:rPr lang="en-US" sz="1800" dirty="0"/>
              <a:t>Cybersecurity concerns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Ann Jicha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[1][3][5][6]</a:t>
            </a:r>
            <a:endParaRPr lang="en-US" sz="1200" dirty="0">
              <a:solidFill>
                <a:schemeClr val="tx1"/>
              </a:solidFill>
            </a:endParaRPr>
          </a:p>
        </p:txBody>
      </p:sp>
      <p:pic>
        <p:nvPicPr>
          <p:cNvPr id="2050" name="Picture 2">
            <a:extLst>
              <a:ext uri="{FF2B5EF4-FFF2-40B4-BE49-F238E27FC236}">
                <a16:creationId xmlns:a16="http://schemas.microsoft.com/office/drawing/2014/main" id="{F532DCB3-652E-4408-895B-BDA68C6E6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236" y="1020229"/>
            <a:ext cx="4087695" cy="31104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F016F65-10BC-4B69-A6FB-0416CB287168}"/>
              </a:ext>
            </a:extLst>
          </p:cNvPr>
          <p:cNvSpPr txBox="1"/>
          <p:nvPr/>
        </p:nvSpPr>
        <p:spPr>
          <a:xfrm>
            <a:off x="4552123" y="4149777"/>
            <a:ext cx="3558208" cy="341632"/>
          </a:xfrm>
          <a:prstGeom prst="rect">
            <a:avLst/>
          </a:prstGeom>
          <a:noFill/>
        </p:spPr>
        <p:txBody>
          <a:bodyPr wrap="square" rtlCol="0">
            <a:spAutoFit/>
          </a:bodyPr>
          <a:lstStyle/>
          <a:p>
            <a:pPr algn="ctr">
              <a:lnSpc>
                <a:spcPct val="90000"/>
              </a:lnSpc>
            </a:pPr>
            <a:r>
              <a:rPr lang="en-US" dirty="0"/>
              <a:t>Cable Being Laid [11]</a:t>
            </a:r>
          </a:p>
        </p:txBody>
      </p:sp>
    </p:spTree>
    <p:extLst>
      <p:ext uri="{BB962C8B-B14F-4D97-AF65-F5344CB8AC3E}">
        <p14:creationId xmlns:p14="http://schemas.microsoft.com/office/powerpoint/2010/main" val="3779127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Faults are costly and protections poorly addressed</a:t>
            </a:r>
          </a:p>
        </p:txBody>
      </p:sp>
      <p:sp>
        <p:nvSpPr>
          <p:cNvPr id="3" name="Content Placeholder 2"/>
          <p:cNvSpPr>
            <a:spLocks noGrp="1"/>
          </p:cNvSpPr>
          <p:nvPr>
            <p:ph sz="half" idx="1"/>
          </p:nvPr>
        </p:nvSpPr>
        <p:spPr>
          <a:xfrm>
            <a:off x="685799" y="1352551"/>
            <a:ext cx="7693429" cy="3352800"/>
          </a:xfrm>
        </p:spPr>
        <p:txBody>
          <a:bodyPr/>
          <a:lstStyle/>
          <a:p>
            <a:r>
              <a:rPr lang="en-US" sz="2000" dirty="0"/>
              <a:t>History has shown devastating effects to faults</a:t>
            </a:r>
          </a:p>
          <a:p>
            <a:pPr lvl="1"/>
            <a:r>
              <a:rPr lang="en-US" sz="1800" dirty="0"/>
              <a:t>Extended interruptions in access</a:t>
            </a:r>
          </a:p>
          <a:p>
            <a:r>
              <a:rPr lang="en-US" sz="2000" dirty="0"/>
              <a:t>There is not enough redundancy</a:t>
            </a:r>
          </a:p>
          <a:p>
            <a:r>
              <a:rPr lang="en-US" sz="2000" dirty="0"/>
              <a:t>There are concerning gaps in legislative protections</a:t>
            </a:r>
          </a:p>
          <a:p>
            <a:pPr lvl="1"/>
            <a:r>
              <a:rPr lang="en-US" sz="1800" dirty="0"/>
              <a:t>Jurisdiction is complicated</a:t>
            </a:r>
          </a:p>
          <a:p>
            <a:pPr lvl="1"/>
            <a:r>
              <a:rPr lang="en-US" sz="1800" dirty="0"/>
              <a:t>Penalties are limited</a:t>
            </a:r>
          </a:p>
        </p:txBody>
      </p:sp>
      <p:sp>
        <p:nvSpPr>
          <p:cNvPr id="5" name="Footer Placeholder 4"/>
          <p:cNvSpPr>
            <a:spLocks noGrp="1"/>
          </p:cNvSpPr>
          <p:nvPr>
            <p:ph type="ftr" sz="quarter" idx="11"/>
          </p:nvPr>
        </p:nvSpPr>
        <p:spPr/>
        <p:txBody>
          <a:bodyPr/>
          <a:lstStyle/>
          <a:p>
            <a:r>
              <a:rPr lang="sk-SK" dirty="0"/>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Ann Jicha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[1][6][7][8]</a:t>
            </a:r>
            <a:endParaRPr lang="en-US" sz="1200" dirty="0">
              <a:solidFill>
                <a:schemeClr val="tx1"/>
              </a:solidFill>
            </a:endParaRPr>
          </a:p>
        </p:txBody>
      </p:sp>
    </p:spTree>
    <p:extLst>
      <p:ext uri="{BB962C8B-B14F-4D97-AF65-F5344CB8AC3E}">
        <p14:creationId xmlns:p14="http://schemas.microsoft.com/office/powerpoint/2010/main" val="2792722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more steps to take</a:t>
            </a:r>
          </a:p>
        </p:txBody>
      </p:sp>
      <p:sp>
        <p:nvSpPr>
          <p:cNvPr id="3" name="Content Placeholder 2"/>
          <p:cNvSpPr>
            <a:spLocks noGrp="1"/>
          </p:cNvSpPr>
          <p:nvPr>
            <p:ph sz="half" idx="1"/>
          </p:nvPr>
        </p:nvSpPr>
        <p:spPr>
          <a:xfrm>
            <a:off x="685800" y="1352551"/>
            <a:ext cx="3570316" cy="3352800"/>
          </a:xfrm>
        </p:spPr>
        <p:txBody>
          <a:bodyPr/>
          <a:lstStyle/>
          <a:p>
            <a:r>
              <a:rPr lang="en-US" sz="2000" dirty="0"/>
              <a:t>Cable Protection Zones (CPZs)</a:t>
            </a:r>
          </a:p>
          <a:p>
            <a:r>
              <a:rPr lang="en-US" sz="2000" dirty="0"/>
              <a:t>Collaboration with fishermen</a:t>
            </a:r>
          </a:p>
          <a:p>
            <a:r>
              <a:rPr lang="en-US" sz="2000" dirty="0"/>
              <a:t>Extended international legal protections</a:t>
            </a:r>
          </a:p>
          <a:p>
            <a:pPr lvl="1"/>
            <a:r>
              <a:rPr lang="en-US" sz="1800" dirty="0"/>
              <a:t>Well-articulated penalties </a:t>
            </a:r>
          </a:p>
          <a:p>
            <a:pPr lvl="1"/>
            <a:r>
              <a:rPr lang="en-US" sz="1800" dirty="0"/>
              <a:t>Clear jurisdictions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772300" y="372337"/>
            <a:ext cx="2179682" cy="307777"/>
          </a:xfrm>
          <a:prstGeom prst="rect">
            <a:avLst/>
          </a:prstGeom>
          <a:noFill/>
        </p:spPr>
        <p:txBody>
          <a:bodyPr wrap="square" rtlCol="0">
            <a:spAutoFit/>
          </a:bodyPr>
          <a:lstStyle/>
          <a:p>
            <a:pPr algn="r"/>
            <a:r>
              <a:rPr lang="en-US" sz="1400" dirty="0">
                <a:latin typeface="+mj-lt"/>
              </a:rPr>
              <a:t>Ann Jicha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[7][6][9]</a:t>
            </a:r>
            <a:endParaRPr lang="en-US" sz="1200" dirty="0">
              <a:solidFill>
                <a:schemeClr val="tx1"/>
              </a:solidFill>
            </a:endParaRPr>
          </a:p>
        </p:txBody>
      </p:sp>
      <p:pic>
        <p:nvPicPr>
          <p:cNvPr id="3076" name="Picture 4" descr="Pipe calls for third NSW undersea cable zone - Telco/ISP ...">
            <a:extLst>
              <a:ext uri="{FF2B5EF4-FFF2-40B4-BE49-F238E27FC236}">
                <a16:creationId xmlns:a16="http://schemas.microsoft.com/office/drawing/2014/main" id="{2F9D451B-2EB3-4056-B2D5-464E06578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323" y="1056613"/>
            <a:ext cx="4329257" cy="30740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9F2E618-822A-45C3-A218-D1D184895716}"/>
              </a:ext>
            </a:extLst>
          </p:cNvPr>
          <p:cNvSpPr txBox="1"/>
          <p:nvPr/>
        </p:nvSpPr>
        <p:spPr>
          <a:xfrm>
            <a:off x="4572000" y="4193727"/>
            <a:ext cx="4313583" cy="341632"/>
          </a:xfrm>
          <a:prstGeom prst="rect">
            <a:avLst/>
          </a:prstGeom>
          <a:noFill/>
        </p:spPr>
        <p:txBody>
          <a:bodyPr wrap="square" rtlCol="0">
            <a:spAutoFit/>
          </a:bodyPr>
          <a:lstStyle/>
          <a:p>
            <a:pPr>
              <a:lnSpc>
                <a:spcPct val="90000"/>
              </a:lnSpc>
            </a:pPr>
            <a:r>
              <a:rPr lang="en-US" dirty="0"/>
              <a:t>One of the Australian Protection Zones [7]</a:t>
            </a:r>
          </a:p>
        </p:txBody>
      </p:sp>
    </p:spTree>
    <p:extLst>
      <p:ext uri="{BB962C8B-B14F-4D97-AF65-F5344CB8AC3E}">
        <p14:creationId xmlns:p14="http://schemas.microsoft.com/office/powerpoint/2010/main" val="608982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countries should establish cable protection zones</a:t>
            </a:r>
          </a:p>
        </p:txBody>
      </p:sp>
      <p:sp>
        <p:nvSpPr>
          <p:cNvPr id="3" name="Content Placeholder 2"/>
          <p:cNvSpPr>
            <a:spLocks noGrp="1"/>
          </p:cNvSpPr>
          <p:nvPr>
            <p:ph sz="half" idx="1"/>
          </p:nvPr>
        </p:nvSpPr>
        <p:spPr>
          <a:xfrm>
            <a:off x="685800" y="1352551"/>
            <a:ext cx="8001000" cy="3352800"/>
          </a:xfrm>
        </p:spPr>
        <p:txBody>
          <a:bodyPr>
            <a:normAutofit/>
          </a:bodyPr>
          <a:lstStyle/>
          <a:p>
            <a:r>
              <a:rPr lang="en-US" sz="2000" dirty="0"/>
              <a:t>This will limit the most common cause of cable faults</a:t>
            </a:r>
          </a:p>
          <a:p>
            <a:r>
              <a:rPr lang="en-US" sz="2000" dirty="0"/>
              <a:t>It will help maintain what should be considered critical infrastructure</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Ann Jicha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[7]</a:t>
            </a:r>
          </a:p>
        </p:txBody>
      </p:sp>
    </p:spTree>
    <p:extLst>
      <p:ext uri="{BB962C8B-B14F-4D97-AF65-F5344CB8AC3E}">
        <p14:creationId xmlns:p14="http://schemas.microsoft.com/office/powerpoint/2010/main" val="207304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32500" lnSpcReduction="20000"/>
          </a:bodyPr>
          <a:lstStyle/>
          <a:p>
            <a:pPr marL="0" indent="0">
              <a:buNone/>
            </a:pPr>
            <a:r>
              <a:rPr lang="en-US" dirty="0"/>
              <a:t>[1]  Carter, B. et. al,  Submarine cables and the oceans: connecting the world, (UNEP World Conservation Monitoring Center, 2009), </a:t>
            </a:r>
            <a:r>
              <a:rPr lang="en-US" u="sng" dirty="0">
                <a:hlinkClick r:id="rId3"/>
              </a:rPr>
              <a:t>https://www.unep-wcmc.org/system/dataset_file_fields/files/000/000/118/original/ICPC_UNEP_Cables.pdf?1398680911</a:t>
            </a:r>
            <a:r>
              <a:rPr lang="en-US" dirty="0"/>
              <a:t> (Accessed 23 April 2020)</a:t>
            </a:r>
          </a:p>
          <a:p>
            <a:pPr marL="0" indent="0">
              <a:buNone/>
            </a:pPr>
            <a:br>
              <a:rPr lang="en-US" dirty="0"/>
            </a:br>
            <a:r>
              <a:rPr lang="en-US" dirty="0"/>
              <a:t>[2] Satariano, A., How The Internet Travels Across Oceans, (New York Times, 10 March 2019) </a:t>
            </a:r>
            <a:r>
              <a:rPr lang="en-US" u="sng" dirty="0">
                <a:hlinkClick r:id="rId4"/>
              </a:rPr>
              <a:t>https://www.nytimes.com/interactive/2019/03/10/technology/internet-cables-oceans.html</a:t>
            </a:r>
            <a:r>
              <a:rPr lang="en-US" dirty="0"/>
              <a:t>(Accessed 23 April 2020)</a:t>
            </a:r>
          </a:p>
          <a:p>
            <a:pPr marL="0" indent="0">
              <a:buNone/>
            </a:pPr>
            <a:r>
              <a:rPr lang="en-US" dirty="0"/>
              <a:t>[3] </a:t>
            </a:r>
            <a:r>
              <a:rPr lang="en-US" dirty="0" err="1"/>
              <a:t>Oremus</a:t>
            </a:r>
            <a:r>
              <a:rPr lang="en-US" dirty="0"/>
              <a:t>, Will, The Global Internet Being Attacked by Sharks, Google Confirms (Slate, 15 August 2014), </a:t>
            </a:r>
            <a:r>
              <a:rPr lang="en-US" u="sng" dirty="0">
                <a:hlinkClick r:id="rId5"/>
              </a:rPr>
              <a:t>https://slate.com/technology/2014/08/shark-attacks-threaten-google-s-undersea-internet-cables-video.html</a:t>
            </a:r>
            <a:r>
              <a:rPr lang="en-US" dirty="0"/>
              <a:t> (Accessed 23 April 2020)</a:t>
            </a:r>
          </a:p>
          <a:p>
            <a:pPr marL="0" indent="0">
              <a:buNone/>
            </a:pPr>
            <a:r>
              <a:rPr lang="en-US" dirty="0"/>
              <a:t>[4] </a:t>
            </a:r>
            <a:r>
              <a:rPr lang="en-US" dirty="0" err="1"/>
              <a:t>Osthoff</a:t>
            </a:r>
            <a:r>
              <a:rPr lang="en-US" dirty="0"/>
              <a:t>, David et. al, Impact on submarine cables due to ship anchor-soil interaction, (</a:t>
            </a:r>
            <a:r>
              <a:rPr lang="en-US" dirty="0" err="1"/>
              <a:t>Geotechnik</a:t>
            </a:r>
            <a:r>
              <a:rPr lang="en-US" dirty="0"/>
              <a:t>, 8 May 2017), </a:t>
            </a:r>
            <a:r>
              <a:rPr lang="en-US" u="sng" dirty="0">
                <a:hlinkClick r:id="rId6"/>
              </a:rPr>
              <a:t>https://onlinelibrary-wiley-com.ezpxy-web-p-u01.wpi.edu/doi/full/10.1002/gete.201600027</a:t>
            </a:r>
            <a:r>
              <a:rPr lang="en-US" dirty="0"/>
              <a:t> (Accessed 23 April 2020)</a:t>
            </a:r>
          </a:p>
          <a:p>
            <a:pPr marL="0" indent="0">
              <a:buNone/>
            </a:pPr>
            <a:r>
              <a:rPr lang="en-US" dirty="0"/>
              <a:t>[5] Chang, Alexandra, Undersea Cables are actually more vulnerable than you think, (Wired, 3 April 2013), </a:t>
            </a:r>
            <a:r>
              <a:rPr lang="en-US" u="sng" dirty="0">
                <a:hlinkClick r:id="rId7"/>
              </a:rPr>
              <a:t>https://www.wired.co.uk/article/vulnerable-undersea-cables</a:t>
            </a:r>
            <a:r>
              <a:rPr lang="en-US" dirty="0"/>
              <a:t> (Accessed 23 April 2020)</a:t>
            </a:r>
          </a:p>
          <a:p>
            <a:pPr marL="0" indent="0">
              <a:buNone/>
            </a:pPr>
            <a:r>
              <a:rPr lang="en-US" dirty="0"/>
              <a:t>[6] Davenport, Tara, Submarine Cables, Cybersecurity, and International Law: An Intersectional Analysis, (Catholic University Journal of Law and Technology, December 2015),  </a:t>
            </a:r>
            <a:r>
              <a:rPr lang="en-US" u="sng" dirty="0">
                <a:hlinkClick r:id="rId8"/>
              </a:rPr>
              <a:t>https://scholarship.law.edu/cgi/viewcontent.cgi?article=1001&amp;context=jlt</a:t>
            </a:r>
            <a:r>
              <a:rPr lang="en-US" dirty="0"/>
              <a:t> (Accessed 23 April 2020)</a:t>
            </a:r>
          </a:p>
          <a:p>
            <a:pPr marL="0" indent="0">
              <a:buNone/>
            </a:pPr>
            <a:r>
              <a:rPr lang="en-US" dirty="0"/>
              <a:t>[7] Sunak, Rishi, Undersea Cables: Indispensable, insecure, (Policy Exchange, 2017), </a:t>
            </a:r>
            <a:r>
              <a:rPr lang="en-US" u="sng" dirty="0">
                <a:hlinkClick r:id="rId9"/>
              </a:rPr>
              <a:t>https://policyexchange.org.uk/wp-content/uploads/2017/11/Undersea-Cables.pdf</a:t>
            </a:r>
            <a:r>
              <a:rPr lang="en-US" dirty="0"/>
              <a:t>, (Accessed 23 April 2020)</a:t>
            </a:r>
          </a:p>
          <a:p>
            <a:pPr marL="0" indent="0">
              <a:buNone/>
            </a:pPr>
            <a:r>
              <a:rPr lang="en-US" dirty="0"/>
              <a:t>[8] </a:t>
            </a:r>
            <a:r>
              <a:rPr lang="en-US" dirty="0" err="1"/>
              <a:t>UnclosDebate</a:t>
            </a:r>
            <a:r>
              <a:rPr lang="en-US" dirty="0"/>
              <a:t>, Underseas Cables are vital to global economy, (</a:t>
            </a:r>
            <a:r>
              <a:rPr lang="en-US" dirty="0" err="1"/>
              <a:t>Unclosdebate</a:t>
            </a:r>
            <a:r>
              <a:rPr lang="en-US" dirty="0"/>
              <a:t>, n.d.), </a:t>
            </a:r>
            <a:r>
              <a:rPr lang="en-US" u="sng" dirty="0">
                <a:hlinkClick r:id="rId10"/>
              </a:rPr>
              <a:t>https://www.unclosdebate.org/argument/861/underseas-cables-are-vital-global-economy</a:t>
            </a:r>
            <a:r>
              <a:rPr lang="en-US" dirty="0"/>
              <a:t> (Accessed 23 April 2020), further reading</a:t>
            </a:r>
          </a:p>
          <a:p>
            <a:pPr marL="0" indent="0">
              <a:buNone/>
            </a:pPr>
            <a:r>
              <a:rPr lang="en-US" dirty="0"/>
              <a:t>[9] Coffey, Valerie, Sea Change: The Challenges Facing Submarine Optical Communications, (Optics and Photonics, March 2014), </a:t>
            </a:r>
            <a:r>
              <a:rPr lang="en-US" u="sng" dirty="0">
                <a:hlinkClick r:id="rId11"/>
              </a:rPr>
              <a:t>https://www.osa-opn.org/home/articles/volume_25/march_2014/features/sea_change_the_challenges_facing_submarine_optical/#.VGv4NLfF-5M</a:t>
            </a:r>
            <a:r>
              <a:rPr lang="en-US" dirty="0"/>
              <a:t> (Accessed 23 April 2020)</a:t>
            </a:r>
          </a:p>
          <a:p>
            <a:pPr marL="0" indent="0">
              <a:buNone/>
            </a:pPr>
            <a:r>
              <a:rPr lang="en-US" dirty="0"/>
              <a:t>[10] </a:t>
            </a:r>
            <a:r>
              <a:rPr lang="en-US" dirty="0" err="1"/>
              <a:t>Muckherjee</a:t>
            </a:r>
            <a:r>
              <a:rPr lang="en-US" dirty="0"/>
              <a:t>, </a:t>
            </a:r>
            <a:r>
              <a:rPr lang="en-US" dirty="0" err="1"/>
              <a:t>Dipanjana</a:t>
            </a:r>
            <a:r>
              <a:rPr lang="en-US" dirty="0"/>
              <a:t>, Submarine Communications Cables: All It Takes to Keep the Internet Up and Running, (STSW, 23 June 2019), </a:t>
            </a:r>
            <a:r>
              <a:rPr lang="en-US" u="sng" dirty="0">
                <a:hlinkClick r:id="rId12"/>
              </a:rPr>
              <a:t>https://www.ststworld.com/submarine-communications-cables/</a:t>
            </a:r>
            <a:r>
              <a:rPr lang="en-US" dirty="0"/>
              <a:t> (Accessed 23 April 2020) image source</a:t>
            </a:r>
          </a:p>
          <a:p>
            <a:pPr marL="0" indent="0">
              <a:buNone/>
            </a:pPr>
            <a:r>
              <a:rPr lang="en-US" dirty="0"/>
              <a:t>[11] Brown, David, 10 Facts about the Internet’s Undersea Cables, (Mental Floss, 12 November 2015), </a:t>
            </a:r>
            <a:r>
              <a:rPr lang="en-US" u="sng" dirty="0">
                <a:hlinkClick r:id="rId13"/>
              </a:rPr>
              <a:t>https://www.mentalfloss.com/article/60150/10-facts-about-internets-undersea-cables</a:t>
            </a:r>
            <a:r>
              <a:rPr lang="en-US" dirty="0"/>
              <a:t> (Accessed 23 April 2020) image source</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Ann Jicha</a:t>
            </a:r>
            <a:endParaRPr lang="en-US" sz="1400" dirty="0">
              <a:solidFill>
                <a:schemeClr val="tx1"/>
              </a:solidFill>
              <a:latin typeface="+mj-lt"/>
            </a:endParaRPr>
          </a:p>
        </p:txBody>
      </p:sp>
    </p:spTree>
    <p:extLst>
      <p:ext uri="{BB962C8B-B14F-4D97-AF65-F5344CB8AC3E}">
        <p14:creationId xmlns:p14="http://schemas.microsoft.com/office/powerpoint/2010/main" val="231075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33 Max Possible</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2020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3</a:t>
            </a:fld>
            <a:endParaRPr lang="en-US"/>
          </a:p>
        </p:txBody>
      </p:sp>
      <p:pic>
        <p:nvPicPr>
          <p:cNvPr id="10" name="Picture 9">
            <a:extLst>
              <a:ext uri="{FF2B5EF4-FFF2-40B4-BE49-F238E27FC236}">
                <a16:creationId xmlns:a16="http://schemas.microsoft.com/office/drawing/2014/main" id="{B148AA78-EF92-9243-AD6C-CD2234944DE8}"/>
              </a:ext>
            </a:extLst>
          </p:cNvPr>
          <p:cNvPicPr>
            <a:picLocks noChangeAspect="1"/>
          </p:cNvPicPr>
          <p:nvPr/>
        </p:nvPicPr>
        <p:blipFill>
          <a:blip r:embed="rId3"/>
          <a:stretch>
            <a:fillRect/>
          </a:stretch>
        </p:blipFill>
        <p:spPr>
          <a:xfrm>
            <a:off x="3401961" y="352118"/>
            <a:ext cx="5514454" cy="4790887"/>
          </a:xfrm>
          <a:prstGeom prst="rect">
            <a:avLst/>
          </a:prstGeom>
        </p:spPr>
      </p:pic>
    </p:spTree>
    <p:extLst>
      <p:ext uri="{BB962C8B-B14F-4D97-AF65-F5344CB8AC3E}">
        <p14:creationId xmlns:p14="http://schemas.microsoft.com/office/powerpoint/2010/main" val="1542333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9</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idx="1"/>
          </p:nvPr>
        </p:nvSpPr>
        <p:spPr/>
        <p:txBody>
          <a:bodyPr/>
          <a:lstStyle/>
          <a:p>
            <a:pPr eaLnBrk="1" hangingPunct="1"/>
            <a:r>
              <a:rPr lang="en-US" dirty="0">
                <a:ea typeface="ＭＳ Ｐゴシック" pitchFamily="-109" charset="-128"/>
                <a:cs typeface="ＭＳ Ｐゴシック" pitchFamily="-109" charset="-128"/>
              </a:rPr>
              <a:t>Are other factors controlled?</a:t>
            </a:r>
          </a:p>
          <a:p>
            <a:pPr eaLnBrk="1" hangingPunct="1"/>
            <a:r>
              <a:rPr lang="en-US" dirty="0">
                <a:ea typeface="ＭＳ Ｐゴシック" pitchFamily="-109" charset="-128"/>
                <a:cs typeface="ＭＳ Ｐゴシック" pitchFamily="-109" charset="-128"/>
              </a:rPr>
              <a:t>Is enough time covered?</a:t>
            </a:r>
          </a:p>
          <a:p>
            <a:pPr eaLnBrk="1" hangingPunct="1"/>
            <a:r>
              <a:rPr lang="en-US" dirty="0">
                <a:ea typeface="ＭＳ Ｐゴシック" pitchFamily="-109" charset="-128"/>
                <a:cs typeface="ＭＳ Ｐゴシック" pitchFamily="-109" charset="-128"/>
              </a:rPr>
              <a:t>Is all data reported?</a:t>
            </a:r>
          </a:p>
          <a:p>
            <a:pPr eaLnBrk="1" hangingPunct="1"/>
            <a:endParaRPr lang="en-US" dirty="0">
              <a:ea typeface="ＭＳ Ｐゴシック" pitchFamily="-109" charset="-128"/>
              <a:cs typeface="ＭＳ Ｐゴシック" pitchFamily="-109" charset="-128"/>
            </a:endParaRPr>
          </a:p>
          <a:p>
            <a:pPr eaLnBrk="1" hangingPunct="1"/>
            <a:r>
              <a:rPr lang="en-US" dirty="0">
                <a:ea typeface="ＭＳ Ｐゴシック" pitchFamily="-109" charset="-128"/>
                <a:cs typeface="ＭＳ Ｐゴシック" pitchFamily="-109" charset="-128"/>
              </a:rPr>
              <a:t>Use Intuition</a:t>
            </a:r>
          </a:p>
          <a:p>
            <a:pPr lvl="1"/>
            <a:r>
              <a:rPr lang="en-US" dirty="0">
                <a:ea typeface="ＭＳ Ｐゴシック" pitchFamily="-109" charset="-128"/>
                <a:cs typeface="ＭＳ Ｐゴシック" pitchFamily="-109" charset="-128"/>
              </a:rPr>
              <a:t>Are results reasonable?</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31</a:t>
            </a:fld>
            <a:endParaRPr lang="en-US"/>
          </a:p>
        </p:txBody>
      </p:sp>
    </p:spTree>
    <p:extLst>
      <p:ext uri="{BB962C8B-B14F-4D97-AF65-F5344CB8AC3E}">
        <p14:creationId xmlns:p14="http://schemas.microsoft.com/office/powerpoint/2010/main" val="1218495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Cost-Benefit Analysis</a:t>
            </a:r>
          </a:p>
        </p:txBody>
      </p:sp>
      <p:sp>
        <p:nvSpPr>
          <p:cNvPr id="812035"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How much does it cost?</a:t>
            </a:r>
          </a:p>
          <a:p>
            <a:pPr eaLnBrk="1" hangingPunct="1"/>
            <a:r>
              <a:rPr lang="en-US">
                <a:ea typeface="ＭＳ Ｐゴシック" pitchFamily="-109" charset="-128"/>
                <a:cs typeface="ＭＳ Ｐゴシック" pitchFamily="-109" charset="-128"/>
              </a:rPr>
              <a:t>What do I get for this cost?</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32</a:t>
            </a:fld>
            <a:endParaRPr lang="en-US"/>
          </a:p>
        </p:txBody>
      </p:sp>
    </p:spTree>
    <p:extLst>
      <p:ext uri="{BB962C8B-B14F-4D97-AF65-F5344CB8AC3E}">
        <p14:creationId xmlns:p14="http://schemas.microsoft.com/office/powerpoint/2010/main" val="1982392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Risk-Benefit Analysis</a:t>
            </a:r>
          </a:p>
        </p:txBody>
      </p:sp>
      <p:sp>
        <p:nvSpPr>
          <p:cNvPr id="814083"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could go wrong?</a:t>
            </a:r>
          </a:p>
          <a:p>
            <a:pPr eaLnBrk="1" hangingPunct="1"/>
            <a:r>
              <a:rPr lang="en-US">
                <a:ea typeface="ＭＳ Ｐゴシック" pitchFamily="-109" charset="-128"/>
                <a:cs typeface="ＭＳ Ｐゴシック" pitchFamily="-109" charset="-128"/>
              </a:rPr>
              <a:t>How likely is it?</a:t>
            </a:r>
          </a:p>
          <a:p>
            <a:pPr eaLnBrk="1" hangingPunct="1"/>
            <a:r>
              <a:rPr lang="en-US">
                <a:ea typeface="ＭＳ Ｐゴシック" pitchFamily="-109" charset="-128"/>
                <a:cs typeface="ＭＳ Ｐゴシック" pitchFamily="-109" charset="-128"/>
              </a:rPr>
              <a:t>How costly are the consequences?</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33</a:t>
            </a:fld>
            <a:endParaRPr lang="en-US"/>
          </a:p>
        </p:txBody>
      </p:sp>
    </p:spTree>
    <p:extLst>
      <p:ext uri="{BB962C8B-B14F-4D97-AF65-F5344CB8AC3E}">
        <p14:creationId xmlns:p14="http://schemas.microsoft.com/office/powerpoint/2010/main" val="1816333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pPr eaLnBrk="1" hangingPunct="1"/>
            <a:r>
              <a:rPr lang="en-US" sz="3200">
                <a:ea typeface="ＭＳ Ｐゴシック" pitchFamily="-109" charset="-128"/>
                <a:cs typeface="ＭＳ Ｐゴシック" pitchFamily="-109" charset="-128"/>
              </a:rPr>
              <a:t>Limitations to </a:t>
            </a:r>
            <a:br>
              <a:rPr lang="en-US" sz="3200">
                <a:ea typeface="ＭＳ Ｐゴシック" pitchFamily="-109" charset="-128"/>
                <a:cs typeface="ＭＳ Ｐゴシック" pitchFamily="-109" charset="-128"/>
              </a:rPr>
            </a:br>
            <a:r>
              <a:rPr lang="en-US" sz="3200">
                <a:ea typeface="ＭＳ Ｐゴシック" pitchFamily="-109" charset="-128"/>
                <a:cs typeface="ＭＳ Ｐゴシック" pitchFamily="-109" charset="-128"/>
              </a:rPr>
              <a:t>Risk-Benefit Analysis</a:t>
            </a:r>
          </a:p>
        </p:txBody>
      </p:sp>
      <p:sp>
        <p:nvSpPr>
          <p:cNvPr id="815107"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Hard to quantify probabilities</a:t>
            </a:r>
          </a:p>
          <a:p>
            <a:pPr eaLnBrk="1" hangingPunct="1"/>
            <a:r>
              <a:rPr lang="en-US">
                <a:ea typeface="ＭＳ Ｐゴシック" pitchFamily="-109" charset="-128"/>
                <a:cs typeface="ＭＳ Ｐゴシック" pitchFamily="-109" charset="-128"/>
              </a:rPr>
              <a:t>Hard to quantify costs</a:t>
            </a:r>
          </a:p>
          <a:p>
            <a:pPr eaLnBrk="1" hangingPunct="1"/>
            <a:r>
              <a:rPr lang="en-US">
                <a:ea typeface="ＭＳ Ｐゴシック" pitchFamily="-109" charset="-128"/>
                <a:cs typeface="ＭＳ Ｐゴシック" pitchFamily="-109" charset="-128"/>
              </a:rPr>
              <a:t>Who bears the costs?</a:t>
            </a:r>
          </a:p>
          <a:p>
            <a:pPr eaLnBrk="1" hangingPunct="1"/>
            <a:r>
              <a:rPr lang="en-US">
                <a:ea typeface="ＭＳ Ｐゴシック" pitchFamily="-109" charset="-128"/>
                <a:cs typeface="ＭＳ Ｐゴシック" pitchFamily="-109" charset="-128"/>
              </a:rPr>
              <a:t>Are the potential benefits worth it?</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34</a:t>
            </a:fld>
            <a:endParaRPr lang="en-US"/>
          </a:p>
        </p:txBody>
      </p:sp>
    </p:spTree>
    <p:extLst>
      <p:ext uri="{BB962C8B-B14F-4D97-AF65-F5344CB8AC3E}">
        <p14:creationId xmlns:p14="http://schemas.microsoft.com/office/powerpoint/2010/main" val="460677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3298385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Relying Too Much</a:t>
            </a:r>
          </a:p>
        </p:txBody>
      </p:sp>
      <p:sp>
        <p:nvSpPr>
          <p:cNvPr id="84998"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Limits of modeling reality</a:t>
            </a:r>
          </a:p>
          <a:p>
            <a:pPr eaLnBrk="1" hangingPunct="1"/>
            <a:r>
              <a:rPr lang="en-US">
                <a:ea typeface="ＭＳ Ｐゴシック" pitchFamily="-109" charset="-128"/>
                <a:cs typeface="ＭＳ Ｐゴシック" pitchFamily="-109" charset="-128"/>
              </a:rPr>
              <a:t>Limits of precision</a:t>
            </a:r>
          </a:p>
          <a:p>
            <a:pPr eaLnBrk="1" hangingPunct="1"/>
            <a:r>
              <a:rPr lang="en-US">
                <a:ea typeface="ＭＳ Ｐゴシック" pitchFamily="-109" charset="-128"/>
                <a:cs typeface="ＭＳ Ｐゴシック" pitchFamily="-109" charset="-128"/>
              </a:rPr>
              <a:t>Limits of algorithms</a:t>
            </a:r>
          </a:p>
          <a:p>
            <a:pPr eaLnBrk="1" hangingPunct="1"/>
            <a:r>
              <a:rPr lang="en-US">
                <a:ea typeface="ＭＳ Ｐゴシック" pitchFamily="-109" charset="-128"/>
                <a:cs typeface="ＭＳ Ｐゴシック" pitchFamily="-109" charset="-128"/>
              </a:rPr>
              <a:t>Limits of interpretation</a:t>
            </a:r>
          </a:p>
          <a:p>
            <a:pPr eaLnBrk="1" hangingPunct="1"/>
            <a:endParaRPr lang="en-US">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3953699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Producing Good Software</a:t>
            </a:r>
          </a:p>
        </p:txBody>
      </p:sp>
      <p:sp>
        <p:nvSpPr>
          <p:cNvPr id="89094" name="Rectangle 3"/>
          <p:cNvSpPr>
            <a:spLocks noGrp="1" noChangeArrowheads="1"/>
          </p:cNvSpPr>
          <p:nvPr>
            <p:ph idx="1"/>
          </p:nvPr>
        </p:nvSpPr>
        <p:spPr/>
        <p:txBody>
          <a:bodyPr/>
          <a:lstStyle/>
          <a:p>
            <a:pPr eaLnBrk="1" hangingPunct="1"/>
            <a:r>
              <a:rPr lang="en-US" sz="2600">
                <a:ea typeface="ＭＳ Ｐゴシック" pitchFamily="-109" charset="-128"/>
                <a:cs typeface="ＭＳ Ｐゴシック" pitchFamily="-109" charset="-128"/>
              </a:rPr>
              <a:t>Good specifications</a:t>
            </a:r>
          </a:p>
          <a:p>
            <a:pPr eaLnBrk="1" hangingPunct="1"/>
            <a:r>
              <a:rPr lang="en-US" sz="2600">
                <a:ea typeface="ＭＳ Ｐゴシック" pitchFamily="-109" charset="-128"/>
                <a:cs typeface="ＭＳ Ｐゴシック" pitchFamily="-109" charset="-128"/>
              </a:rPr>
              <a:t>Good usability</a:t>
            </a:r>
          </a:p>
          <a:p>
            <a:pPr eaLnBrk="1" hangingPunct="1"/>
            <a:r>
              <a:rPr lang="en-US" sz="2600">
                <a:ea typeface="ＭＳ Ｐゴシック" pitchFamily="-109" charset="-128"/>
                <a:cs typeface="ＭＳ Ｐゴシック" pitchFamily="-109" charset="-128"/>
              </a:rPr>
              <a:t>Good design</a:t>
            </a:r>
          </a:p>
          <a:p>
            <a:pPr eaLnBrk="1" hangingPunct="1"/>
            <a:r>
              <a:rPr lang="en-US" sz="2600">
                <a:ea typeface="ＭＳ Ｐゴシック" pitchFamily="-109" charset="-128"/>
                <a:cs typeface="ＭＳ Ｐゴシック" pitchFamily="-109" charset="-128"/>
              </a:rPr>
              <a:t>Robustness</a:t>
            </a:r>
          </a:p>
          <a:p>
            <a:pPr eaLnBrk="1" hangingPunct="1"/>
            <a:r>
              <a:rPr lang="en-US" sz="2600">
                <a:ea typeface="ＭＳ Ｐゴシック" pitchFamily="-109" charset="-128"/>
                <a:cs typeface="ＭＳ Ｐゴシック" pitchFamily="-109" charset="-128"/>
              </a:rPr>
              <a:t>Good implementation</a:t>
            </a:r>
          </a:p>
          <a:p>
            <a:pPr eaLnBrk="1" hangingPunct="1"/>
            <a:r>
              <a:rPr lang="en-US" sz="2600">
                <a:ea typeface="ＭＳ Ｐゴシック" pitchFamily="-109" charset="-128"/>
                <a:cs typeface="ＭＳ Ｐゴシック" pitchFamily="-109" charset="-128"/>
              </a:rPr>
              <a:t>Testing</a:t>
            </a:r>
          </a:p>
          <a:p>
            <a:pPr eaLnBrk="1" hangingPunct="1"/>
            <a:endParaRPr lang="en-US" sz="2600">
              <a:ea typeface="ＭＳ Ｐゴシック" pitchFamily="-109" charset="-128"/>
              <a:cs typeface="ＭＳ Ｐゴシック" pitchFamily="-109" charset="-128"/>
            </a:endParaRPr>
          </a:p>
          <a:p>
            <a:pPr eaLnBrk="1" hangingPunct="1"/>
            <a:endParaRPr lang="en-US" sz="2600">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37</a:t>
            </a:fld>
            <a:endParaRPr lang="en-US"/>
          </a:p>
        </p:txBody>
      </p:sp>
    </p:spTree>
    <p:extLst>
      <p:ext uri="{BB962C8B-B14F-4D97-AF65-F5344CB8AC3E}">
        <p14:creationId xmlns:p14="http://schemas.microsoft.com/office/powerpoint/2010/main" val="3165053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Plan For The Long Term</a:t>
            </a:r>
          </a:p>
        </p:txBody>
      </p:sp>
      <p:sp>
        <p:nvSpPr>
          <p:cNvPr id="91142"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Version control</a:t>
            </a:r>
          </a:p>
          <a:p>
            <a:pPr eaLnBrk="1" hangingPunct="1"/>
            <a:r>
              <a:rPr lang="en-US">
                <a:ea typeface="ＭＳ Ｐゴシック" pitchFamily="-109" charset="-128"/>
                <a:cs typeface="ＭＳ Ｐゴシック" pitchFamily="-109" charset="-128"/>
              </a:rPr>
              <a:t>Future development</a:t>
            </a:r>
          </a:p>
          <a:p>
            <a:pPr eaLnBrk="1" hangingPunct="1"/>
            <a:r>
              <a:rPr lang="en-US">
                <a:ea typeface="ＭＳ Ｐゴシック" pitchFamily="-109" charset="-128"/>
                <a:cs typeface="ＭＳ Ｐゴシック" pitchFamily="-109" charset="-128"/>
              </a:rPr>
              <a:t>New platforms</a:t>
            </a:r>
          </a:p>
          <a:p>
            <a:pPr eaLnBrk="1" hangingPunct="1"/>
            <a:r>
              <a:rPr lang="en-US">
                <a:ea typeface="ＭＳ Ｐゴシック" pitchFamily="-109" charset="-128"/>
                <a:cs typeface="ＭＳ Ｐゴシック" pitchFamily="-109" charset="-128"/>
              </a:rPr>
              <a:t>Patches</a:t>
            </a:r>
          </a:p>
          <a:p>
            <a:pPr eaLnBrk="1" hangingPunct="1"/>
            <a:r>
              <a:rPr lang="en-US">
                <a:ea typeface="ＭＳ Ｐゴシック" pitchFamily="-109" charset="-128"/>
                <a:cs typeface="ＭＳ Ｐゴシック" pitchFamily="-109" charset="-128"/>
              </a:rPr>
              <a:t>Security</a:t>
            </a:r>
          </a:p>
          <a:p>
            <a:pPr eaLnBrk="1" hangingPunct="1"/>
            <a:r>
              <a:rPr lang="en-US">
                <a:ea typeface="ＭＳ Ｐゴシック" pitchFamily="-109" charset="-128"/>
                <a:cs typeface="ＭＳ Ｐゴシック" pitchFamily="-109" charset="-128"/>
              </a:rPr>
              <a:t>Training</a:t>
            </a:r>
          </a:p>
          <a:p>
            <a:pPr eaLnBrk="1" hangingPunct="1"/>
            <a:r>
              <a:rPr lang="en-US">
                <a:ea typeface="ＭＳ Ｐゴシック" pitchFamily="-109" charset="-128"/>
                <a:cs typeface="ＭＳ Ｐゴシック" pitchFamily="-109" charset="-128"/>
              </a:rPr>
              <a:t>Customer support</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38</a:t>
            </a:fld>
            <a:endParaRPr lang="en-US"/>
          </a:p>
        </p:txBody>
      </p:sp>
    </p:spTree>
    <p:extLst>
      <p:ext uri="{BB962C8B-B14F-4D97-AF65-F5344CB8AC3E}">
        <p14:creationId xmlns:p14="http://schemas.microsoft.com/office/powerpoint/2010/main" val="3934331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2020 Keith A. Pray</a:t>
            </a:r>
            <a:endParaRPr lang="en-US"/>
          </a:p>
        </p:txBody>
      </p:sp>
      <p:sp>
        <p:nvSpPr>
          <p:cNvPr id="9" name="TextBox 8"/>
          <p:cNvSpPr txBox="1"/>
          <p:nvPr/>
        </p:nvSpPr>
        <p:spPr>
          <a:xfrm>
            <a:off x="0" y="3404452"/>
            <a:ext cx="2581112" cy="1204432"/>
          </a:xfrm>
          <a:prstGeom prst="rect">
            <a:avLst/>
          </a:prstGeom>
          <a:noFill/>
        </p:spPr>
        <p:txBody>
          <a:bodyPr wrap="square" rtlCol="0">
            <a:spAutoFit/>
          </a:bodyPr>
          <a:lstStyle/>
          <a:p>
            <a:pPr>
              <a:lnSpc>
                <a:spcPct val="90000"/>
              </a:lnSpc>
            </a:pPr>
            <a:r>
              <a:rPr lang="en-US" sz="1600" dirty="0">
                <a:hlinkClick r:id="rId3"/>
              </a:rPr>
              <a:t>marginalrevolution.com/marginalrevolution/2014/05/type-i-and-type-ii-errors-simplified.html</a:t>
            </a:r>
            <a:r>
              <a:rPr lang="en-US" sz="1600" dirty="0"/>
              <a:t> (2016-04-11)</a:t>
            </a:r>
          </a:p>
        </p:txBody>
      </p:sp>
      <p:sp>
        <p:nvSpPr>
          <p:cNvPr id="2" name="Slide Number Placeholder 1"/>
          <p:cNvSpPr>
            <a:spLocks noGrp="1"/>
          </p:cNvSpPr>
          <p:nvPr>
            <p:ph type="sldNum" sz="quarter" idx="12"/>
          </p:nvPr>
        </p:nvSpPr>
        <p:spPr/>
        <p:txBody>
          <a:bodyPr/>
          <a:lstStyle/>
          <a:p>
            <a:fld id="{A2A17EAB-8B51-5C40-8776-6683E51FA7A0}" type="slidenum">
              <a:rPr lang="en-US" smtClean="0"/>
              <a:t>39</a:t>
            </a:fld>
            <a:endParaRPr lang="en-US"/>
          </a:p>
        </p:txBody>
      </p:sp>
      <p:pic>
        <p:nvPicPr>
          <p:cNvPr id="3" name="Picture 2"/>
          <p:cNvPicPr>
            <a:picLocks noChangeAspect="1"/>
          </p:cNvPicPr>
          <p:nvPr/>
        </p:nvPicPr>
        <p:blipFill>
          <a:blip r:embed="rId4"/>
          <a:stretch>
            <a:fillRect/>
          </a:stretch>
        </p:blipFill>
        <p:spPr>
          <a:xfrm>
            <a:off x="2660679" y="329129"/>
            <a:ext cx="6234064" cy="4668067"/>
          </a:xfrm>
          <a:prstGeom prst="rect">
            <a:avLst/>
          </a:prstGeom>
        </p:spPr>
      </p:pic>
    </p:spTree>
    <p:extLst>
      <p:ext uri="{BB962C8B-B14F-4D97-AF65-F5344CB8AC3E}">
        <p14:creationId xmlns:p14="http://schemas.microsoft.com/office/powerpoint/2010/main" val="241035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2020 Keith A. Pray</a:t>
            </a:r>
            <a:endParaRPr lang="en-US"/>
          </a:p>
        </p:txBody>
      </p:sp>
      <p:sp>
        <p:nvSpPr>
          <p:cNvPr id="9" name="TextBox 8"/>
          <p:cNvSpPr txBox="1"/>
          <p:nvPr/>
        </p:nvSpPr>
        <p:spPr>
          <a:xfrm>
            <a:off x="2660679" y="4651659"/>
            <a:ext cx="4253087" cy="346249"/>
          </a:xfrm>
          <a:prstGeom prst="rect">
            <a:avLst/>
          </a:prstGeom>
          <a:noFill/>
        </p:spPr>
        <p:txBody>
          <a:bodyPr wrap="none" rtlCol="0">
            <a:spAutoFit/>
          </a:bodyPr>
          <a:lstStyle/>
          <a:p>
            <a:pPr>
              <a:lnSpc>
                <a:spcPct val="90000"/>
              </a:lnSpc>
            </a:pPr>
            <a:r>
              <a:rPr lang="en-US" dirty="0">
                <a:hlinkClick r:id="rId3"/>
              </a:rPr>
              <a:t>http://pbfcomics.com/197</a:t>
            </a:r>
            <a:r>
              <a:rPr lang="en-US" dirty="0"/>
              <a:t> (2014-09-26)</a:t>
            </a:r>
          </a:p>
        </p:txBody>
      </p:sp>
      <p:pic>
        <p:nvPicPr>
          <p:cNvPr id="8" name="Picture 7" descr="PBF197-Automatic_Busi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7750"/>
            <a:ext cx="9144000" cy="30480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1681759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Results (1/2 Participation)</a:t>
            </a:r>
          </a:p>
        </p:txBody>
      </p:sp>
      <p:sp>
        <p:nvSpPr>
          <p:cNvPr id="3" name="Slide Number Placeholder 2"/>
          <p:cNvSpPr>
            <a:spLocks noGrp="1"/>
          </p:cNvSpPr>
          <p:nvPr>
            <p:ph type="sldNum" idx="12"/>
          </p:nvPr>
        </p:nvSpPr>
        <p:spPr/>
        <p:txBody>
          <a:bodyPr/>
          <a:lstStyle/>
          <a:p>
            <a:fld id="{A2A17EAB-8B51-5C40-8776-6683E51FA7A0}" type="slidenum">
              <a:rPr lang="en-US" smtClean="0"/>
              <a:t>40</a:t>
            </a:fld>
            <a:endParaRPr lang="en-US"/>
          </a:p>
        </p:txBody>
      </p:sp>
      <p:sp>
        <p:nvSpPr>
          <p:cNvPr id="5" name="Footer Placeholder 4"/>
          <p:cNvSpPr>
            <a:spLocks noGrp="1"/>
          </p:cNvSpPr>
          <p:nvPr>
            <p:ph type="ftr" sz="quarter" idx="4294967295"/>
          </p:nvPr>
        </p:nvSpPr>
        <p:spPr>
          <a:xfrm>
            <a:off x="0" y="4997450"/>
            <a:ext cx="5562600" cy="146050"/>
          </a:xfrm>
        </p:spPr>
        <p:txBody>
          <a:bodyPr/>
          <a:lstStyle/>
          <a:p>
            <a:r>
              <a:rPr lang="sk-SK"/>
              <a:t>© 2020 Keith A. Pray</a:t>
            </a:r>
            <a:endParaRPr lang="en-US" dirty="0"/>
          </a:p>
        </p:txBody>
      </p:sp>
      <p:pic>
        <p:nvPicPr>
          <p:cNvPr id="18" name="Picture 17">
            <a:extLst>
              <a:ext uri="{FF2B5EF4-FFF2-40B4-BE49-F238E27FC236}">
                <a16:creationId xmlns:a16="http://schemas.microsoft.com/office/drawing/2014/main" id="{5D6B7AFA-9BD8-ED44-99CD-83B48B355CE3}"/>
              </a:ext>
            </a:extLst>
          </p:cNvPr>
          <p:cNvPicPr>
            <a:picLocks noChangeAspect="1"/>
          </p:cNvPicPr>
          <p:nvPr/>
        </p:nvPicPr>
        <p:blipFill>
          <a:blip r:embed="rId3"/>
          <a:stretch>
            <a:fillRect/>
          </a:stretch>
        </p:blipFill>
        <p:spPr>
          <a:xfrm>
            <a:off x="495300" y="840221"/>
            <a:ext cx="2286000" cy="4000500"/>
          </a:xfrm>
          <a:prstGeom prst="rect">
            <a:avLst/>
          </a:prstGeom>
        </p:spPr>
      </p:pic>
      <p:pic>
        <p:nvPicPr>
          <p:cNvPr id="20" name="Picture 19">
            <a:extLst>
              <a:ext uri="{FF2B5EF4-FFF2-40B4-BE49-F238E27FC236}">
                <a16:creationId xmlns:a16="http://schemas.microsoft.com/office/drawing/2014/main" id="{E2B18F0F-BF5C-6B45-9915-A0798EB90651}"/>
              </a:ext>
            </a:extLst>
          </p:cNvPr>
          <p:cNvPicPr>
            <a:picLocks noChangeAspect="1"/>
          </p:cNvPicPr>
          <p:nvPr/>
        </p:nvPicPr>
        <p:blipFill>
          <a:blip r:embed="rId4"/>
          <a:stretch>
            <a:fillRect/>
          </a:stretch>
        </p:blipFill>
        <p:spPr>
          <a:xfrm>
            <a:off x="2860400" y="859516"/>
            <a:ext cx="2946400" cy="4000500"/>
          </a:xfrm>
          <a:prstGeom prst="rect">
            <a:avLst/>
          </a:prstGeom>
        </p:spPr>
      </p:pic>
      <p:pic>
        <p:nvPicPr>
          <p:cNvPr id="22" name="Picture 21">
            <a:extLst>
              <a:ext uri="{FF2B5EF4-FFF2-40B4-BE49-F238E27FC236}">
                <a16:creationId xmlns:a16="http://schemas.microsoft.com/office/drawing/2014/main" id="{082DD4EB-16F8-D345-BE8D-45D797686FD6}"/>
              </a:ext>
            </a:extLst>
          </p:cNvPr>
          <p:cNvPicPr>
            <a:picLocks noChangeAspect="1"/>
          </p:cNvPicPr>
          <p:nvPr/>
        </p:nvPicPr>
        <p:blipFill>
          <a:blip r:embed="rId5"/>
          <a:stretch>
            <a:fillRect/>
          </a:stretch>
        </p:blipFill>
        <p:spPr>
          <a:xfrm>
            <a:off x="6093709" y="1335202"/>
            <a:ext cx="2273300" cy="2755900"/>
          </a:xfrm>
          <a:prstGeom prst="rect">
            <a:avLst/>
          </a:prstGeom>
        </p:spPr>
      </p:pic>
    </p:spTree>
    <p:extLst>
      <p:ext uri="{BB962C8B-B14F-4D97-AF65-F5344CB8AC3E}">
        <p14:creationId xmlns:p14="http://schemas.microsoft.com/office/powerpoint/2010/main" val="2230509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D6A9A2-E8EF-C749-BE90-446A84011DCC}"/>
              </a:ext>
            </a:extLst>
          </p:cNvPr>
          <p:cNvPicPr>
            <a:picLocks noChangeAspect="1"/>
          </p:cNvPicPr>
          <p:nvPr/>
        </p:nvPicPr>
        <p:blipFill rotWithShape="1">
          <a:blip r:embed="rId2"/>
          <a:srcRect l="30072" t="13379" r="29668" b="49446"/>
          <a:stretch/>
        </p:blipFill>
        <p:spPr>
          <a:xfrm>
            <a:off x="311699" y="2231635"/>
            <a:ext cx="4091235" cy="2775381"/>
          </a:xfrm>
          <a:prstGeom prst="rect">
            <a:avLst/>
          </a:prstGeom>
        </p:spPr>
      </p:pic>
      <p:sp>
        <p:nvSpPr>
          <p:cNvPr id="4" name="Slide Number Placeholder 3">
            <a:extLst>
              <a:ext uri="{FF2B5EF4-FFF2-40B4-BE49-F238E27FC236}">
                <a16:creationId xmlns:a16="http://schemas.microsoft.com/office/drawing/2014/main" id="{D3158D93-A2F2-C940-8BA3-CCCE706715E4}"/>
              </a:ext>
            </a:extLst>
          </p:cNvPr>
          <p:cNvSpPr>
            <a:spLocks noGrp="1"/>
          </p:cNvSpPr>
          <p:nvPr>
            <p:ph type="sldNum" sz="quarter" idx="12"/>
          </p:nvPr>
        </p:nvSpPr>
        <p:spPr/>
        <p:txBody>
          <a:bodyPr/>
          <a:lstStyle/>
          <a:p>
            <a:pPr lvl="0">
              <a:spcBef>
                <a:spcPts val="0"/>
              </a:spcBef>
              <a:buNone/>
            </a:pPr>
            <a:fld id="{00000000-1234-1234-1234-123412341234}" type="slidenum">
              <a:rPr lang="en" smtClean="0"/>
              <a:t>41</a:t>
            </a:fld>
            <a:endParaRPr lang="en"/>
          </a:p>
        </p:txBody>
      </p:sp>
      <p:pic>
        <p:nvPicPr>
          <p:cNvPr id="9" name="Picture 8">
            <a:extLst>
              <a:ext uri="{FF2B5EF4-FFF2-40B4-BE49-F238E27FC236}">
                <a16:creationId xmlns:a16="http://schemas.microsoft.com/office/drawing/2014/main" id="{92183F99-FE3B-9844-87F1-238A2C582EAE}"/>
              </a:ext>
            </a:extLst>
          </p:cNvPr>
          <p:cNvPicPr>
            <a:picLocks noChangeAspect="1"/>
          </p:cNvPicPr>
          <p:nvPr/>
        </p:nvPicPr>
        <p:blipFill rotWithShape="1">
          <a:blip r:embed="rId3"/>
          <a:srcRect l="29669" t="16312" r="29937" b="54423"/>
          <a:stretch/>
        </p:blipFill>
        <p:spPr>
          <a:xfrm>
            <a:off x="311700" y="445025"/>
            <a:ext cx="4091234" cy="2177592"/>
          </a:xfrm>
          <a:prstGeom prst="rect">
            <a:avLst/>
          </a:prstGeom>
        </p:spPr>
      </p:pic>
      <p:pic>
        <p:nvPicPr>
          <p:cNvPr id="11" name="Picture 10">
            <a:extLst>
              <a:ext uri="{FF2B5EF4-FFF2-40B4-BE49-F238E27FC236}">
                <a16:creationId xmlns:a16="http://schemas.microsoft.com/office/drawing/2014/main" id="{A441AC28-09BA-7A48-9351-E3D3A0633806}"/>
              </a:ext>
            </a:extLst>
          </p:cNvPr>
          <p:cNvPicPr>
            <a:picLocks noChangeAspect="1"/>
          </p:cNvPicPr>
          <p:nvPr/>
        </p:nvPicPr>
        <p:blipFill rotWithShape="1">
          <a:blip r:embed="rId2"/>
          <a:srcRect l="30072" t="54403" r="29668" b="9337"/>
          <a:stretch/>
        </p:blipFill>
        <p:spPr>
          <a:xfrm>
            <a:off x="4731263" y="2299919"/>
            <a:ext cx="4091234" cy="2707097"/>
          </a:xfrm>
          <a:prstGeom prst="rect">
            <a:avLst/>
          </a:prstGeom>
        </p:spPr>
      </p:pic>
      <p:pic>
        <p:nvPicPr>
          <p:cNvPr id="8" name="Picture 7">
            <a:extLst>
              <a:ext uri="{FF2B5EF4-FFF2-40B4-BE49-F238E27FC236}">
                <a16:creationId xmlns:a16="http://schemas.microsoft.com/office/drawing/2014/main" id="{CF9E1735-8EE7-FA43-A3A4-40A8D8491C8E}"/>
              </a:ext>
            </a:extLst>
          </p:cNvPr>
          <p:cNvPicPr>
            <a:picLocks noChangeAspect="1"/>
          </p:cNvPicPr>
          <p:nvPr/>
        </p:nvPicPr>
        <p:blipFill rotWithShape="1">
          <a:blip r:embed="rId3"/>
          <a:srcRect l="29669" t="56272" r="29937" b="15142"/>
          <a:stretch/>
        </p:blipFill>
        <p:spPr>
          <a:xfrm>
            <a:off x="4731263" y="445025"/>
            <a:ext cx="4091234" cy="2127045"/>
          </a:xfrm>
          <a:prstGeom prst="rect">
            <a:avLst/>
          </a:prstGeom>
        </p:spPr>
      </p:pic>
      <p:sp>
        <p:nvSpPr>
          <p:cNvPr id="2" name="Footer Placeholder 1">
            <a:extLst>
              <a:ext uri="{FF2B5EF4-FFF2-40B4-BE49-F238E27FC236}">
                <a16:creationId xmlns:a16="http://schemas.microsoft.com/office/drawing/2014/main" id="{19FA8B6D-BD6D-EB4B-B02B-3437A4DDA646}"/>
              </a:ext>
            </a:extLst>
          </p:cNvPr>
          <p:cNvSpPr>
            <a:spLocks noGrp="1"/>
          </p:cNvSpPr>
          <p:nvPr>
            <p:ph type="ftr" sz="quarter" idx="11"/>
          </p:nvPr>
        </p:nvSpPr>
        <p:spPr/>
        <p:txBody>
          <a:bodyPr/>
          <a:lstStyle/>
          <a:p>
            <a:r>
              <a:rPr lang="sk-SK"/>
              <a:t>© 2020 Keith A. Pray</a:t>
            </a:r>
            <a:endParaRPr lang="en-US" dirty="0"/>
          </a:p>
        </p:txBody>
      </p:sp>
    </p:spTree>
    <p:extLst>
      <p:ext uri="{BB962C8B-B14F-4D97-AF65-F5344CB8AC3E}">
        <p14:creationId xmlns:p14="http://schemas.microsoft.com/office/powerpoint/2010/main" val="1053415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9FD354-636E-9648-B3C6-158B39E6D5C9}"/>
              </a:ext>
            </a:extLst>
          </p:cNvPr>
          <p:cNvSpPr>
            <a:spLocks noGrp="1"/>
          </p:cNvSpPr>
          <p:nvPr>
            <p:ph type="ftr" sz="quarter" idx="11"/>
          </p:nvPr>
        </p:nvSpPr>
        <p:spPr/>
        <p:txBody>
          <a:bodyPr/>
          <a:lstStyle/>
          <a:p>
            <a:r>
              <a:rPr lang="sk-SK"/>
              <a:t>© 2020 Keith A. Pray</a:t>
            </a:r>
            <a:endParaRPr lang="en-US" dirty="0"/>
          </a:p>
        </p:txBody>
      </p:sp>
      <p:sp>
        <p:nvSpPr>
          <p:cNvPr id="3" name="Slide Number Placeholder 2">
            <a:extLst>
              <a:ext uri="{FF2B5EF4-FFF2-40B4-BE49-F238E27FC236}">
                <a16:creationId xmlns:a16="http://schemas.microsoft.com/office/drawing/2014/main" id="{39E5434F-9CF3-0D43-8028-FEAF0C3A7B28}"/>
              </a:ext>
            </a:extLst>
          </p:cNvPr>
          <p:cNvSpPr>
            <a:spLocks noGrp="1"/>
          </p:cNvSpPr>
          <p:nvPr>
            <p:ph type="sldNum" sz="quarter" idx="12"/>
          </p:nvPr>
        </p:nvSpPr>
        <p:spPr/>
        <p:txBody>
          <a:bodyPr/>
          <a:lstStyle/>
          <a:p>
            <a:fld id="{A2A17EAB-8B51-5C40-8776-6683E51FA7A0}" type="slidenum">
              <a:rPr lang="en-US" smtClean="0"/>
              <a:t>42</a:t>
            </a:fld>
            <a:endParaRPr lang="en-US"/>
          </a:p>
        </p:txBody>
      </p:sp>
      <p:pic>
        <p:nvPicPr>
          <p:cNvPr id="5" name="Picture 4">
            <a:extLst>
              <a:ext uri="{FF2B5EF4-FFF2-40B4-BE49-F238E27FC236}">
                <a16:creationId xmlns:a16="http://schemas.microsoft.com/office/drawing/2014/main" id="{5820993D-7913-0E42-86F0-13168FB6D982}"/>
              </a:ext>
            </a:extLst>
          </p:cNvPr>
          <p:cNvPicPr>
            <a:picLocks noChangeAspect="1"/>
          </p:cNvPicPr>
          <p:nvPr/>
        </p:nvPicPr>
        <p:blipFill rotWithShape="1">
          <a:blip r:embed="rId2"/>
          <a:srcRect l="29668" t="16129" r="29129" b="51109"/>
          <a:stretch/>
        </p:blipFill>
        <p:spPr>
          <a:xfrm>
            <a:off x="301656" y="453506"/>
            <a:ext cx="4087368" cy="2387774"/>
          </a:xfrm>
          <a:prstGeom prst="rect">
            <a:avLst/>
          </a:prstGeom>
        </p:spPr>
      </p:pic>
      <p:pic>
        <p:nvPicPr>
          <p:cNvPr id="6" name="Picture 5">
            <a:extLst>
              <a:ext uri="{FF2B5EF4-FFF2-40B4-BE49-F238E27FC236}">
                <a16:creationId xmlns:a16="http://schemas.microsoft.com/office/drawing/2014/main" id="{F8741CAF-CFA8-244E-A8B0-837C3F1079CE}"/>
              </a:ext>
            </a:extLst>
          </p:cNvPr>
          <p:cNvPicPr>
            <a:picLocks noChangeAspect="1"/>
          </p:cNvPicPr>
          <p:nvPr/>
        </p:nvPicPr>
        <p:blipFill rotWithShape="1">
          <a:blip r:embed="rId2"/>
          <a:srcRect l="29668" t="58763" r="29129" b="12577"/>
          <a:stretch/>
        </p:blipFill>
        <p:spPr>
          <a:xfrm>
            <a:off x="301656" y="2841280"/>
            <a:ext cx="4087368" cy="2088801"/>
          </a:xfrm>
          <a:prstGeom prst="rect">
            <a:avLst/>
          </a:prstGeom>
        </p:spPr>
      </p:pic>
      <p:pic>
        <p:nvPicPr>
          <p:cNvPr id="8" name="Picture 7">
            <a:extLst>
              <a:ext uri="{FF2B5EF4-FFF2-40B4-BE49-F238E27FC236}">
                <a16:creationId xmlns:a16="http://schemas.microsoft.com/office/drawing/2014/main" id="{FD3ACC50-04C2-884D-8D75-44090375F72D}"/>
              </a:ext>
            </a:extLst>
          </p:cNvPr>
          <p:cNvPicPr>
            <a:picLocks noChangeAspect="1"/>
          </p:cNvPicPr>
          <p:nvPr/>
        </p:nvPicPr>
        <p:blipFill rotWithShape="1">
          <a:blip r:embed="rId3"/>
          <a:srcRect l="29668" t="35555" r="30207" b="34754"/>
          <a:stretch/>
        </p:blipFill>
        <p:spPr>
          <a:xfrm>
            <a:off x="4744212" y="453506"/>
            <a:ext cx="4087368" cy="2221992"/>
          </a:xfrm>
          <a:prstGeom prst="rect">
            <a:avLst/>
          </a:prstGeom>
        </p:spPr>
      </p:pic>
    </p:spTree>
    <p:extLst>
      <p:ext uri="{BB962C8B-B14F-4D97-AF65-F5344CB8AC3E}">
        <p14:creationId xmlns:p14="http://schemas.microsoft.com/office/powerpoint/2010/main" val="368397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strike="sngStrike" dirty="0"/>
              <a:t>Guest Speaker</a:t>
            </a:r>
          </a:p>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pic>
        <p:nvPicPr>
          <p:cNvPr id="2050" name="Picture 2" descr="Voting Software">
            <a:extLst>
              <a:ext uri="{FF2B5EF4-FFF2-40B4-BE49-F238E27FC236}">
                <a16:creationId xmlns:a16="http://schemas.microsoft.com/office/drawing/2014/main" id="{2A501732-B116-7744-88DA-42DACBFA2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005" y="361950"/>
            <a:ext cx="4750559" cy="4781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87FCC19-481E-E543-B278-EF485E244B9C}"/>
              </a:ext>
            </a:extLst>
          </p:cNvPr>
          <p:cNvSpPr txBox="1"/>
          <p:nvPr/>
        </p:nvSpPr>
        <p:spPr>
          <a:xfrm>
            <a:off x="0" y="4262583"/>
            <a:ext cx="4055149" cy="341632"/>
          </a:xfrm>
          <a:prstGeom prst="rect">
            <a:avLst/>
          </a:prstGeom>
          <a:noFill/>
        </p:spPr>
        <p:txBody>
          <a:bodyPr wrap="none" rtlCol="0">
            <a:spAutoFit/>
          </a:bodyPr>
          <a:lstStyle/>
          <a:p>
            <a:pPr>
              <a:lnSpc>
                <a:spcPct val="90000"/>
              </a:lnSpc>
            </a:pPr>
            <a:r>
              <a:rPr lang="en-US" dirty="0">
                <a:hlinkClick r:id="rId4"/>
              </a:rPr>
              <a:t>https://xkcd.com/2030/</a:t>
            </a:r>
            <a:r>
              <a:rPr lang="en-US" dirty="0"/>
              <a:t> (2018-09-21)</a:t>
            </a:r>
          </a:p>
        </p:txBody>
      </p:sp>
      <p:sp>
        <p:nvSpPr>
          <p:cNvPr id="10" name="Action Button: Movie 9">
            <a:hlinkClick r:id="rId5" highlightClick="1"/>
            <a:extLst>
              <a:ext uri="{FF2B5EF4-FFF2-40B4-BE49-F238E27FC236}">
                <a16:creationId xmlns:a16="http://schemas.microsoft.com/office/drawing/2014/main" id="{A2551F5C-9A9C-394D-9522-06D7B3D9D105}"/>
              </a:ext>
            </a:extLst>
          </p:cNvPr>
          <p:cNvSpPr/>
          <p:nvPr/>
        </p:nvSpPr>
        <p:spPr>
          <a:xfrm>
            <a:off x="3506569" y="4712914"/>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Autofit/>
          </a:bodyPr>
          <a:lstStyle/>
          <a:p>
            <a:pPr>
              <a:lnSpc>
                <a:spcPct val="120000"/>
              </a:lnSpc>
              <a:spcBef>
                <a:spcPts val="600"/>
              </a:spcBef>
            </a:pPr>
            <a:r>
              <a:rPr lang="en-US" sz="1200" dirty="0"/>
              <a:t>pp. 366 Any false arrests since 1989?</a:t>
            </a:r>
          </a:p>
          <a:p>
            <a:pPr>
              <a:lnSpc>
                <a:spcPct val="120000"/>
              </a:lnSpc>
              <a:spcBef>
                <a:spcPts val="600"/>
              </a:spcBef>
            </a:pPr>
            <a:r>
              <a:rPr lang="en-US" sz="1200" dirty="0"/>
              <a:t>pp. 368 Argument assumes DB cannot exist without existing inaccuracies. </a:t>
            </a:r>
          </a:p>
          <a:p>
            <a:pPr>
              <a:lnSpc>
                <a:spcPct val="120000"/>
              </a:lnSpc>
              <a:spcBef>
                <a:spcPts val="600"/>
              </a:spcBef>
            </a:pPr>
            <a:r>
              <a:rPr lang="en-US" sz="1200" dirty="0"/>
              <a:t>pp. 373 This is not to keep the PATRIOT system from responding to false alarms.</a:t>
            </a:r>
          </a:p>
          <a:p>
            <a:pPr>
              <a:lnSpc>
                <a:spcPct val="120000"/>
              </a:lnSpc>
              <a:spcBef>
                <a:spcPts val="600"/>
              </a:spcBef>
            </a:pPr>
            <a:r>
              <a:rPr lang="en-US" sz="1200" dirty="0"/>
              <a:t>pp. 375 Always encapsulate units! Not clear if SW involved.</a:t>
            </a:r>
          </a:p>
          <a:p>
            <a:pPr>
              <a:lnSpc>
                <a:spcPct val="120000"/>
              </a:lnSpc>
              <a:spcBef>
                <a:spcPts val="600"/>
              </a:spcBef>
            </a:pPr>
            <a:r>
              <a:rPr lang="en-US" sz="1200" dirty="0"/>
              <a:t>pp. 376 Any SW diffs between Mars Missions?</a:t>
            </a:r>
          </a:p>
          <a:p>
            <a:pPr>
              <a:lnSpc>
                <a:spcPct val="120000"/>
              </a:lnSpc>
              <a:spcBef>
                <a:spcPts val="600"/>
              </a:spcBef>
            </a:pPr>
            <a:r>
              <a:rPr lang="en-US" sz="1200" dirty="0"/>
              <a:t>pp. 378 Why did the Tokyo Stock Exchange refuse?</a:t>
            </a:r>
          </a:p>
          <a:p>
            <a:pPr>
              <a:lnSpc>
                <a:spcPct val="120000"/>
              </a:lnSpc>
              <a:spcBef>
                <a:spcPts val="600"/>
              </a:spcBef>
            </a:pPr>
            <a:r>
              <a:rPr lang="en-US" sz="1200" dirty="0"/>
              <a:t>pp. 380 Republicans and Florida?</a:t>
            </a:r>
          </a:p>
          <a:p>
            <a:pPr>
              <a:lnSpc>
                <a:spcPct val="120000"/>
              </a:lnSpc>
              <a:spcBef>
                <a:spcPts val="600"/>
              </a:spcBef>
            </a:pPr>
            <a:r>
              <a:rPr lang="en-US" sz="1200" dirty="0"/>
              <a:t>pp. 381. Do the second thoughts on DRE machines make the interview at end Chapter’s end less relevant?</a:t>
            </a:r>
          </a:p>
        </p:txBody>
      </p:sp>
      <p:sp>
        <p:nvSpPr>
          <p:cNvPr id="11" name="Content Placeholder 10"/>
          <p:cNvSpPr>
            <a:spLocks noGrp="1"/>
          </p:cNvSpPr>
          <p:nvPr>
            <p:ph sz="half" idx="2"/>
          </p:nvPr>
        </p:nvSpPr>
        <p:spPr/>
        <p:txBody>
          <a:bodyPr>
            <a:normAutofit/>
          </a:bodyPr>
          <a:lstStyle/>
          <a:p>
            <a:pPr>
              <a:lnSpc>
                <a:spcPct val="120000"/>
              </a:lnSpc>
              <a:spcBef>
                <a:spcPts val="600"/>
              </a:spcBef>
            </a:pPr>
            <a:r>
              <a:rPr lang="en-US" sz="1200" dirty="0"/>
              <a:t>pp. 389 No simulation examples since 2002?</a:t>
            </a:r>
          </a:p>
          <a:p>
            <a:pPr>
              <a:lnSpc>
                <a:spcPct val="120000"/>
              </a:lnSpc>
              <a:spcBef>
                <a:spcPts val="600"/>
              </a:spcBef>
            </a:pPr>
            <a:r>
              <a:rPr lang="en-US" sz="1200" dirty="0"/>
              <a:t>pp. 390 Did The Limits to Growth predictions motivate people to change?</a:t>
            </a:r>
          </a:p>
          <a:p>
            <a:pPr>
              <a:lnSpc>
                <a:spcPct val="120000"/>
              </a:lnSpc>
              <a:spcBef>
                <a:spcPts val="600"/>
              </a:spcBef>
            </a:pPr>
            <a:r>
              <a:rPr lang="en-US" sz="1200" dirty="0"/>
              <a:t>pp. 392 What happened to Verification?</a:t>
            </a:r>
          </a:p>
          <a:p>
            <a:pPr>
              <a:lnSpc>
                <a:spcPct val="120000"/>
              </a:lnSpc>
              <a:spcBef>
                <a:spcPts val="600"/>
              </a:spcBef>
            </a:pPr>
            <a:r>
              <a:rPr lang="en-US" sz="1200" dirty="0"/>
              <a:t>pp. 394 “satisfies the specification” = verification. “needs of the user” = validation.</a:t>
            </a:r>
          </a:p>
          <a:p>
            <a:pPr>
              <a:lnSpc>
                <a:spcPct val="120000"/>
              </a:lnSpc>
              <a:spcBef>
                <a:spcPts val="600"/>
              </a:spcBef>
            </a:pPr>
            <a:r>
              <a:rPr lang="en-US" sz="1200" dirty="0"/>
              <a:t>pp. 395 SW quality since 2009?</a:t>
            </a:r>
          </a:p>
          <a:p>
            <a:pPr>
              <a:lnSpc>
                <a:spcPct val="120000"/>
              </a:lnSpc>
              <a:spcBef>
                <a:spcPts val="600"/>
              </a:spcBef>
            </a:pPr>
            <a:r>
              <a:rPr lang="en-US" sz="1200" dirty="0"/>
              <a:t>pp. 396 Gender bias nice addition!</a:t>
            </a:r>
          </a:p>
          <a:p>
            <a:pPr>
              <a:lnSpc>
                <a:spcPct val="120000"/>
              </a:lnSpc>
              <a:spcBef>
                <a:spcPts val="600"/>
              </a:spcBef>
            </a:pPr>
            <a:r>
              <a:rPr lang="en-US" sz="1200" dirty="0"/>
              <a:t>pp. 406 21, source from 2004, is it implemented yet? 23 like game release question in next chapter.</a:t>
            </a:r>
          </a:p>
          <a:p>
            <a:pPr>
              <a:lnSpc>
                <a:spcPct val="120000"/>
              </a:lnSpc>
              <a:spcBef>
                <a:spcPts val="600"/>
              </a:spcBef>
            </a:pPr>
            <a:r>
              <a:rPr lang="en-US" sz="1200" dirty="0"/>
              <a:t>Questions I liked: 10, 12, 16, 17, 18, 20, 21</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
        <p:nvSpPr>
          <p:cNvPr id="7" name="Action Button: Movie 6">
            <a:hlinkClick r:id="rId3" highlightClick="1"/>
            <a:extLst>
              <a:ext uri="{FF2B5EF4-FFF2-40B4-BE49-F238E27FC236}">
                <a16:creationId xmlns:a16="http://schemas.microsoft.com/office/drawing/2014/main" id="{CE709A9D-C24E-0E4A-935C-5EA03E010444}"/>
              </a:ext>
            </a:extLst>
          </p:cNvPr>
          <p:cNvSpPr/>
          <p:nvPr/>
        </p:nvSpPr>
        <p:spPr>
          <a:xfrm>
            <a:off x="4374037" y="4712914"/>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16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4072"/>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strike="sngStrike" dirty="0"/>
              <a:t>Guest Speaker</a:t>
            </a:r>
          </a:p>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5624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Prepare for Debate</a:t>
            </a:r>
          </a:p>
          <a:p>
            <a:pPr lvl="1"/>
            <a:r>
              <a:rPr lang="en-US" dirty="0"/>
              <a:t>From Chapter 9 In-class Exercises # 24.</a:t>
            </a:r>
          </a:p>
          <a:p>
            <a:pPr lvl="1"/>
            <a:r>
              <a:rPr lang="en-US" dirty="0"/>
              <a:t>Should the company produce the game?</a:t>
            </a:r>
          </a:p>
          <a:p>
            <a:pPr lvl="1"/>
            <a:r>
              <a:rPr lang="en-US" dirty="0"/>
              <a:t>Use the SWE Code Of Ethics as the basis for your argument.</a:t>
            </a:r>
          </a:p>
          <a:p>
            <a:pPr lvl="1"/>
            <a:r>
              <a:rPr lang="en-US" dirty="0"/>
              <a:t>Use other sources for supporting data</a:t>
            </a:r>
          </a:p>
          <a:p>
            <a:r>
              <a:rPr lang="en-US" dirty="0"/>
              <a:t>Optional 1 paper on topic, lowest paper grade will be dropped</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179401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Self Driving Car Legislation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Michael Rossetti</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3694100610"/>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32631</TotalTime>
  <Words>6527</Words>
  <Application>Microsoft Macintosh PowerPoint</Application>
  <PresentationFormat>On-screen Show (16:9)</PresentationFormat>
  <Paragraphs>508</Paragraphs>
  <Slides>42</Slides>
  <Notes>37</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ＭＳ Ｐゴシック</vt:lpstr>
      <vt:lpstr>Arial</vt:lpstr>
      <vt:lpstr>Calibri</vt:lpstr>
      <vt:lpstr>Cambria</vt:lpstr>
      <vt:lpstr>Red Radial 16x9</vt:lpstr>
      <vt:lpstr>Class 9 Errors Failures Risks</vt:lpstr>
      <vt:lpstr>Survey Results (1/5 Participation)</vt:lpstr>
      <vt:lpstr>Grades To Date</vt:lpstr>
      <vt:lpstr>PowerPoint Presentation</vt:lpstr>
      <vt:lpstr>Overview</vt:lpstr>
      <vt:lpstr>My Reading Notes</vt:lpstr>
      <vt:lpstr>Overview</vt:lpstr>
      <vt:lpstr>Assignment</vt:lpstr>
      <vt:lpstr>Self Driving Car Legislation</vt:lpstr>
      <vt:lpstr>What Classifies as Autonomous Driving?</vt:lpstr>
      <vt:lpstr>Why A.I. Vehicles Are Good</vt:lpstr>
      <vt:lpstr>Current Legislation</vt:lpstr>
      <vt:lpstr>Accident Liability</vt:lpstr>
      <vt:lpstr>Conclusions</vt:lpstr>
      <vt:lpstr>References</vt:lpstr>
      <vt:lpstr>Automated Patient Diagnosis and Treatment Selection</vt:lpstr>
      <vt:lpstr>AI in patient diagnosis &amp; healthcare</vt:lpstr>
      <vt:lpstr>Medical AI development &amp; Performance</vt:lpstr>
      <vt:lpstr>Benefits of ai in healthcare</vt:lpstr>
      <vt:lpstr>AI Roadblocks: Patient trust</vt:lpstr>
      <vt:lpstr>conclusion</vt:lpstr>
      <vt:lpstr>References</vt:lpstr>
      <vt:lpstr>Submarine communication cables</vt:lpstr>
      <vt:lpstr>Submarine cables are the backbone  of the internet</vt:lpstr>
      <vt:lpstr>Cables are vulnerable</vt:lpstr>
      <vt:lpstr>Faults are costly and protections poorly addressed</vt:lpstr>
      <vt:lpstr>There are more steps to take</vt:lpstr>
      <vt:lpstr>More countries should establish cable protection zones</vt:lpstr>
      <vt:lpstr>References</vt:lpstr>
      <vt:lpstr>Class 9 The End</vt:lpstr>
      <vt:lpstr>Reliability Of Statistics</vt:lpstr>
      <vt:lpstr>Cost-Benefit Analysis</vt:lpstr>
      <vt:lpstr>Risk-Benefit Analysis</vt:lpstr>
      <vt:lpstr>Limitations to  Risk-Benefit Analysis</vt:lpstr>
      <vt:lpstr>Some Measures</vt:lpstr>
      <vt:lpstr>Relying Too Much</vt:lpstr>
      <vt:lpstr>Producing Good Software</vt:lpstr>
      <vt:lpstr>Plan For The Long Term</vt:lpstr>
      <vt:lpstr>PowerPoint Presentation</vt:lpstr>
      <vt:lpstr>Survey Results (1/2 Participation)</vt:lpstr>
      <vt:lpstr>PowerPoint Presentation</vt:lpstr>
      <vt:lpstr>PowerPoint Presentation</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396</cp:revision>
  <dcterms:created xsi:type="dcterms:W3CDTF">2014-08-25T02:19:16Z</dcterms:created>
  <dcterms:modified xsi:type="dcterms:W3CDTF">2020-04-24T23:28:27Z</dcterms:modified>
</cp:coreProperties>
</file>