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handoutMasterIdLst>
    <p:handoutMasterId r:id="rId35"/>
  </p:handoutMasterIdLst>
  <p:sldIdLst>
    <p:sldId id="256" r:id="rId2"/>
    <p:sldId id="275" r:id="rId3"/>
    <p:sldId id="259" r:id="rId4"/>
    <p:sldId id="291" r:id="rId5"/>
    <p:sldId id="261" r:id="rId6"/>
    <p:sldId id="264" r:id="rId7"/>
    <p:sldId id="323" r:id="rId8"/>
    <p:sldId id="267" r:id="rId9"/>
    <p:sldId id="297" r:id="rId10"/>
    <p:sldId id="305" r:id="rId11"/>
    <p:sldId id="309" r:id="rId12"/>
    <p:sldId id="326" r:id="rId13"/>
    <p:sldId id="303" r:id="rId14"/>
    <p:sldId id="311" r:id="rId15"/>
    <p:sldId id="308" r:id="rId16"/>
    <p:sldId id="327" r:id="rId17"/>
    <p:sldId id="328" r:id="rId18"/>
    <p:sldId id="324" r:id="rId19"/>
    <p:sldId id="273" r:id="rId20"/>
    <p:sldId id="268" r:id="rId21"/>
    <p:sldId id="270" r:id="rId22"/>
    <p:sldId id="271" r:id="rId23"/>
    <p:sldId id="276" r:id="rId24"/>
    <p:sldId id="325" r:id="rId25"/>
    <p:sldId id="329" r:id="rId26"/>
    <p:sldId id="330" r:id="rId27"/>
    <p:sldId id="331" r:id="rId28"/>
    <p:sldId id="332" r:id="rId29"/>
    <p:sldId id="274" r:id="rId30"/>
    <p:sldId id="333" r:id="rId31"/>
    <p:sldId id="334" r:id="rId32"/>
    <p:sldId id="269" r:id="rId33"/>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75"/>
            <p14:sldId id="259"/>
            <p14:sldId id="291"/>
            <p14:sldId id="261"/>
            <p14:sldId id="264"/>
            <p14:sldId id="323"/>
            <p14:sldId id="267"/>
            <p14:sldId id="297"/>
          </p14:sldIdLst>
        </p14:section>
        <p14:section name="Students" id="{03AE23C9-21E0-8F4A-B153-0900C2F809BC}">
          <p14:sldIdLst>
            <p14:sldId id="305"/>
            <p14:sldId id="309"/>
            <p14:sldId id="326"/>
            <p14:sldId id="303"/>
            <p14:sldId id="311"/>
            <p14:sldId id="308"/>
            <p14:sldId id="327"/>
            <p14:sldId id="328"/>
            <p14:sldId id="324"/>
            <p14:sldId id="273"/>
            <p14:sldId id="268"/>
            <p14:sldId id="270"/>
            <p14:sldId id="271"/>
            <p14:sldId id="276"/>
            <p14:sldId id="325"/>
            <p14:sldId id="329"/>
            <p14:sldId id="330"/>
            <p14:sldId id="331"/>
            <p14:sldId id="332"/>
            <p14:sldId id="274"/>
            <p14:sldId id="333"/>
            <p14:sldId id="334"/>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80632" autoAdjust="0"/>
  </p:normalViewPr>
  <p:slideViewPr>
    <p:cSldViewPr snapToGrid="0" snapToObjects="1">
      <p:cViewPr varScale="1">
        <p:scale>
          <a:sx n="135" d="100"/>
          <a:sy n="135" d="100"/>
        </p:scale>
        <p:origin x="776" y="168"/>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9652230971127"/>
          <c:y val="2.5937499999999945E-3"/>
          <c:w val="0.81956397637795275"/>
          <c:h val="0.70049064960629925"/>
        </c:manualLayout>
      </c:layout>
      <c:barChart>
        <c:barDir val="bar"/>
        <c:grouping val="clustered"/>
        <c:varyColors val="0"/>
        <c:ser>
          <c:idx val="0"/>
          <c:order val="0"/>
          <c:tx>
            <c:strRef>
              <c:f>Sheet1!$B$1</c:f>
              <c:strCache>
                <c:ptCount val="1"/>
                <c:pt idx="0">
                  <c:v>Percent of Internet users who are concered about government internet censorship, 2014 [10]</c:v>
                </c:pt>
              </c:strCache>
            </c:strRef>
          </c:tx>
          <c:spPr>
            <a:solidFill>
              <a:schemeClr val="accent1"/>
            </a:solidFill>
            <a:ln>
              <a:noFill/>
            </a:ln>
            <a:effectLst/>
          </c:spPr>
          <c:invertIfNegative val="0"/>
          <c:cat>
            <c:strRef>
              <c:f>Sheet1!$A$2:$A$15</c:f>
              <c:strCache>
                <c:ptCount val="14"/>
                <c:pt idx="1">
                  <c:v>Total</c:v>
                </c:pt>
                <c:pt idx="2">
                  <c:v>Mexico</c:v>
                </c:pt>
                <c:pt idx="3">
                  <c:v>India</c:v>
                </c:pt>
                <c:pt idx="4">
                  <c:v>Turkey</c:v>
                </c:pt>
                <c:pt idx="5">
                  <c:v>Hong Kong</c:v>
                </c:pt>
                <c:pt idx="6">
                  <c:v>South Korea</c:v>
                </c:pt>
                <c:pt idx="7">
                  <c:v>Tunisia</c:v>
                </c:pt>
                <c:pt idx="8">
                  <c:v>Kenya</c:v>
                </c:pt>
                <c:pt idx="9">
                  <c:v>South Africa</c:v>
                </c:pt>
                <c:pt idx="10">
                  <c:v>Brazil</c:v>
                </c:pt>
                <c:pt idx="11">
                  <c:v>Nigeria</c:v>
                </c:pt>
                <c:pt idx="12">
                  <c:v>Egypt</c:v>
                </c:pt>
                <c:pt idx="13">
                  <c:v>United States</c:v>
                </c:pt>
              </c:strCache>
            </c:strRef>
          </c:cat>
          <c:val>
            <c:numRef>
              <c:f>Sheet1!$B$2:$B$15</c:f>
              <c:numCache>
                <c:formatCode>0%</c:formatCode>
                <c:ptCount val="14"/>
                <c:pt idx="1">
                  <c:v>64</c:v>
                </c:pt>
                <c:pt idx="2">
                  <c:v>84</c:v>
                </c:pt>
                <c:pt idx="3">
                  <c:v>79</c:v>
                </c:pt>
                <c:pt idx="4">
                  <c:v>77</c:v>
                </c:pt>
                <c:pt idx="5">
                  <c:v>76</c:v>
                </c:pt>
                <c:pt idx="6">
                  <c:v>75</c:v>
                </c:pt>
                <c:pt idx="7">
                  <c:v>73</c:v>
                </c:pt>
                <c:pt idx="8">
                  <c:v>73</c:v>
                </c:pt>
                <c:pt idx="9">
                  <c:v>72</c:v>
                </c:pt>
                <c:pt idx="10">
                  <c:v>68</c:v>
                </c:pt>
                <c:pt idx="11">
                  <c:v>68</c:v>
                </c:pt>
                <c:pt idx="12">
                  <c:v>66</c:v>
                </c:pt>
                <c:pt idx="13">
                  <c:v>66</c:v>
                </c:pt>
              </c:numCache>
            </c:numRef>
          </c:val>
          <c:extLst>
            <c:ext xmlns:c16="http://schemas.microsoft.com/office/drawing/2014/chart" uri="{C3380CC4-5D6E-409C-BE32-E72D297353CC}">
              <c16:uniqueId val="{00000000-76E1-4BB8-8EF5-AD415F539A2C}"/>
            </c:ext>
          </c:extLst>
        </c:ser>
        <c:dLbls>
          <c:showLegendKey val="0"/>
          <c:showVal val="0"/>
          <c:showCatName val="0"/>
          <c:showSerName val="0"/>
          <c:showPercent val="0"/>
          <c:showBubbleSize val="0"/>
        </c:dLbls>
        <c:gapWidth val="182"/>
        <c:axId val="197718224"/>
        <c:axId val="197715272"/>
      </c:barChart>
      <c:catAx>
        <c:axId val="19771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715272"/>
        <c:crosses val="autoZero"/>
        <c:auto val="1"/>
        <c:lblAlgn val="ctr"/>
        <c:lblOffset val="100"/>
        <c:noMultiLvlLbl val="0"/>
      </c:catAx>
      <c:valAx>
        <c:axId val="1977152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71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RSF World Press Freedom Index Situations [8]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RSF World Press Freedom Index Situations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73-4CD2-BA33-1BAD8F1432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73-4CD2-BA33-1BAD8F1432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73-4CD2-BA33-1BAD8F1432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73-4CD2-BA33-1BAD8F1432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73-4CD2-BA33-1BAD8F143231}"/>
              </c:ext>
            </c:extLst>
          </c:dPt>
          <c:cat>
            <c:strRef>
              <c:f>Sheet1!$A$2:$A$6</c:f>
              <c:strCache>
                <c:ptCount val="5"/>
                <c:pt idx="0">
                  <c:v>Good Situation</c:v>
                </c:pt>
                <c:pt idx="1">
                  <c:v>Satisfactory Situation</c:v>
                </c:pt>
                <c:pt idx="2">
                  <c:v>Problematic Situation</c:v>
                </c:pt>
                <c:pt idx="3">
                  <c:v>Difficult Situation</c:v>
                </c:pt>
                <c:pt idx="4">
                  <c:v>Very Serious Situation</c:v>
                </c:pt>
              </c:strCache>
            </c:strRef>
          </c:cat>
          <c:val>
            <c:numRef>
              <c:f>Sheet1!$B$2:$B$6</c:f>
              <c:numCache>
                <c:formatCode>General</c:formatCode>
                <c:ptCount val="5"/>
                <c:pt idx="0">
                  <c:v>0.08</c:v>
                </c:pt>
                <c:pt idx="1">
                  <c:v>0.16</c:v>
                </c:pt>
                <c:pt idx="2">
                  <c:v>0.37</c:v>
                </c:pt>
                <c:pt idx="3">
                  <c:v>0.28999999999999998</c:v>
                </c:pt>
                <c:pt idx="4">
                  <c:v>0.11</c:v>
                </c:pt>
              </c:numCache>
            </c:numRef>
          </c:val>
          <c:extLst>
            <c:ext xmlns:c16="http://schemas.microsoft.com/office/drawing/2014/chart" uri="{C3380CC4-5D6E-409C-BE32-E72D297353CC}">
              <c16:uniqueId val="{0000000A-1073-4CD2-BA33-1BAD8F14323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each advancement there was an improved way for connection and communication that has led to where we are now.</a:t>
            </a:r>
          </a:p>
          <a:p>
            <a:pPr marL="171450" indent="-171450">
              <a:buFont typeface="Arial" panose="020B0604020202020204" pitchFamily="34" charset="0"/>
              <a:buChar char="•"/>
            </a:pPr>
            <a:r>
              <a:rPr lang="en-US" dirty="0"/>
              <a:t>Today streaming is the latest development to how music is accessed.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And streaming has been developed through peer-to-peer networks with encoding, decoding, routing, data transfer, and media playing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3375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 going to begin with discussing the current state of streaming services.</a:t>
            </a:r>
          </a:p>
          <a:p>
            <a:pPr marL="171450" indent="-171450">
              <a:buFont typeface="Arial" panose="020B0604020202020204" pitchFamily="34" charset="0"/>
              <a:buChar char="•"/>
            </a:pPr>
            <a:r>
              <a:rPr lang="en-US" dirty="0"/>
              <a:t>Streaming is the continuous transmission of audio or video files from a server to a client</a:t>
            </a:r>
          </a:p>
          <a:p>
            <a:pPr marL="628650" lvl="1" indent="-171450">
              <a:buFont typeface="Arial" panose="020B0604020202020204" pitchFamily="34" charset="0"/>
              <a:buChar char="•"/>
            </a:pPr>
            <a:r>
              <a:rPr lang="en-US" dirty="0"/>
              <a:t>It’s what happens when a consumer is watching tv or listening to music on an internet connected device.</a:t>
            </a:r>
          </a:p>
          <a:p>
            <a:pPr marL="171450" indent="-171450">
              <a:buFont typeface="Arial" panose="020B0604020202020204" pitchFamily="34" charset="0"/>
              <a:buChar char="•"/>
            </a:pPr>
            <a:r>
              <a:rPr lang="en-US" dirty="0"/>
              <a:t>The top three most popular music streaming services based on the number of active users are Sportify, Apple Music, and Pandora.</a:t>
            </a:r>
          </a:p>
          <a:p>
            <a:pPr marL="171450" indent="-171450">
              <a:buFont typeface="Arial" panose="020B0604020202020204" pitchFamily="34" charset="0"/>
              <a:buChar char="•"/>
            </a:pPr>
            <a:r>
              <a:rPr lang="en-US" dirty="0"/>
              <a:t>Looking at Figure 1, in 2015 the United States music industry revenue for streaming services constituted only 34.3% of music industry revenue followed by digital download and then physical.</a:t>
            </a:r>
          </a:p>
          <a:p>
            <a:pPr marL="628650" lvl="1" indent="-171450">
              <a:buFont typeface="Arial" panose="020B0604020202020204" pitchFamily="34" charset="0"/>
              <a:buChar char="•"/>
            </a:pPr>
            <a:r>
              <a:rPr lang="en-US" dirty="0"/>
              <a:t>If we look further back the revenue generated by streaming only gets smaller, and the revenue generated by digital download and physical hold the majority</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13768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Looking at Figure 2, in 2019 streaming services generated 79% of the total revenue in the U.S. music industry. </a:t>
            </a:r>
          </a:p>
          <a:p>
            <a:pPr marL="171450" indent="-171450">
              <a:buFont typeface="Arial" panose="020B0604020202020204" pitchFamily="34" charset="0"/>
              <a:buChar char="•"/>
            </a:pPr>
            <a:r>
              <a:rPr lang="en-US" dirty="0"/>
              <a:t>Clearly, we can see the market for streaming services has grown in those years</a:t>
            </a:r>
          </a:p>
          <a:p>
            <a:pPr marL="171450" indent="-171450">
              <a:buFont typeface="Arial" panose="020B0604020202020204" pitchFamily="34" charset="0"/>
              <a:buChar char="•"/>
            </a:pPr>
            <a:r>
              <a:rPr lang="en-US" dirty="0"/>
              <a:t>And so we see consumer behavior has changed away from tangible products and downloads to online services.</a:t>
            </a:r>
          </a:p>
          <a:p>
            <a:pPr marL="171450" indent="-171450">
              <a:buFont typeface="Arial" panose="020B0604020202020204" pitchFamily="34" charset="0"/>
              <a:buChar char="•"/>
            </a:pPr>
            <a:r>
              <a:rPr lang="en-US" dirty="0"/>
              <a:t>The revenue generated from streaming includes paid subscriptions, ad-supported on-demand, and digital customized radio services.</a:t>
            </a:r>
          </a:p>
          <a:p>
            <a:pPr marL="171450" indent="-171450">
              <a:buFont typeface="Arial" panose="020B0604020202020204" pitchFamily="34" charset="0"/>
              <a:buChar cha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Even though streaming has produced the most revenue in the United States market it is not at the same degree in the global market.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Based on 2018 data, streaming only accounted for 47% of the global music industry revenue, followed by 25% for physical and the remaining for other distribution methods</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56599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Though most music streaming services have integrated free speech into their terms and conditions some have policies in place that appear to be censorship</a:t>
            </a:r>
          </a:p>
          <a:p>
            <a:pPr marL="171450" indent="-171450">
              <a:buFont typeface="Arial" panose="020B0604020202020204" pitchFamily="34" charset="0"/>
              <a:buChar char="•"/>
            </a:pPr>
            <a:r>
              <a:rPr lang="en-US" dirty="0"/>
              <a:t>Not too long ago, the popular streaming service Sportify announced a policy change surround hate content</a:t>
            </a:r>
          </a:p>
          <a:p>
            <a:pPr marL="628650" lvl="1" indent="-171450">
              <a:buFont typeface="Arial" panose="020B0604020202020204" pitchFamily="34" charset="0"/>
              <a:buChar char="•"/>
            </a:pPr>
            <a:r>
              <a:rPr lang="en-US" dirty="0"/>
              <a:t>Essentially, content that incites hatred or violence against people because of their race, religion, disability, gender identity, or sexual orientation may be subject to  removal</a:t>
            </a:r>
          </a:p>
          <a:p>
            <a:pPr marL="628650" lvl="1" indent="-171450">
              <a:buFont typeface="Arial" panose="020B0604020202020204" pitchFamily="34" charset="0"/>
              <a:buChar char="•"/>
            </a:pPr>
            <a:r>
              <a:rPr lang="en-US" dirty="0"/>
              <a:t>Additionally, if an artist is seen to be involved in hateful conduct Spotify takes the liberty to adjust how that artist is promoted on the platform.</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705980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Drawing some conclusions from the data, some of the factors leading to the adoption of streaming include:</a:t>
            </a:r>
          </a:p>
          <a:p>
            <a:pPr marL="628650" lvl="1" indent="-171450">
              <a:buFont typeface="Arial" panose="020B0604020202020204" pitchFamily="34" charset="0"/>
              <a:buChar char="•"/>
            </a:pPr>
            <a:r>
              <a:rPr lang="en-US" dirty="0"/>
              <a:t>Users can discover new music easily</a:t>
            </a:r>
          </a:p>
          <a:p>
            <a:pPr marL="628650" lvl="1" indent="-171450">
              <a:buFont typeface="Arial" panose="020B0604020202020204" pitchFamily="34" charset="0"/>
              <a:buChar char="•"/>
            </a:pPr>
            <a:r>
              <a:rPr lang="en-US" dirty="0"/>
              <a:t>Also users can share what they are listening to and create playlists</a:t>
            </a:r>
          </a:p>
          <a:p>
            <a:pPr marL="1085850" lvl="2" indent="-171450">
              <a:buFont typeface="Arial" panose="020B0604020202020204" pitchFamily="34" charset="0"/>
              <a:buChar char="•"/>
            </a:pPr>
            <a:r>
              <a:rPr lang="en-US" dirty="0"/>
              <a:t>Moreover, streaming services have been integrated with social media platforms</a:t>
            </a:r>
          </a:p>
          <a:p>
            <a:pPr marL="628650" lvl="1" indent="-171450">
              <a:buFont typeface="Arial" panose="020B0604020202020204" pitchFamily="34" charset="0"/>
              <a:buChar char="•"/>
            </a:pPr>
            <a:r>
              <a:rPr lang="en-US" dirty="0"/>
              <a:t>The time it takes for a user to hear new releases is instant</a:t>
            </a:r>
          </a:p>
          <a:p>
            <a:pPr marL="628650" lvl="1" indent="-171450">
              <a:buFont typeface="Arial" panose="020B0604020202020204" pitchFamily="34" charset="0"/>
              <a:buChar char="•"/>
            </a:pPr>
            <a:r>
              <a:rPr lang="en-US" dirty="0"/>
              <a:t>Users can either use streaming apps for free or with a paid plan that provides additional benefits</a:t>
            </a:r>
          </a:p>
          <a:p>
            <a:pPr marL="628650" lvl="1" indent="-171450">
              <a:buFont typeface="Arial" panose="020B0604020202020204" pitchFamily="34" charset="0"/>
              <a:buChar char="•"/>
            </a:pPr>
            <a:r>
              <a:rPr lang="en-US" dirty="0"/>
              <a:t>And streaming services are like libraries with a large selection of music paired with limitless access</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86977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 result of the adoption to streaming services, consumer behavior has changed. </a:t>
            </a:r>
          </a:p>
          <a:p>
            <a:pPr marL="171450" indent="-171450">
              <a:buFont typeface="Arial" panose="020B0604020202020204" pitchFamily="34" charset="0"/>
              <a:buChar char="•"/>
            </a:pPr>
            <a:r>
              <a:rPr lang="en-US" dirty="0"/>
              <a:t>Some implications of the rise of streaming services are:</a:t>
            </a:r>
          </a:p>
          <a:p>
            <a:pPr marL="628650" lvl="1" indent="-171450">
              <a:buFont typeface="Arial" panose="020B0604020202020204" pitchFamily="34" charset="0"/>
              <a:buChar char="•"/>
            </a:pPr>
            <a:r>
              <a:rPr lang="en-US" dirty="0"/>
              <a:t>Revenue generated from physical copies will continue to decline</a:t>
            </a:r>
          </a:p>
          <a:p>
            <a:pPr marL="628650" lvl="1" indent="-171450">
              <a:buFont typeface="Arial" panose="020B0604020202020204" pitchFamily="34" charset="0"/>
              <a:buChar char="•"/>
            </a:pPr>
            <a:r>
              <a:rPr lang="en-US" dirty="0"/>
              <a:t>Music piracy will also continue to decline because music has been made so accessible</a:t>
            </a:r>
          </a:p>
          <a:p>
            <a:pPr marL="628650" lvl="1" indent="-171450">
              <a:buFont typeface="Arial" panose="020B0604020202020204" pitchFamily="34" charset="0"/>
              <a:buChar char="•"/>
            </a:pPr>
            <a:r>
              <a:rPr lang="en-US" dirty="0"/>
              <a:t>Users are drawn to streaming services over other distribution methods because it offers convenience, easy access, and instant listening.</a:t>
            </a:r>
          </a:p>
          <a:p>
            <a:pPr marL="628650" lvl="1" indent="-171450">
              <a:buFont typeface="Arial" panose="020B0604020202020204" pitchFamily="34" charset="0"/>
              <a:buChar char="•"/>
            </a:pPr>
            <a:r>
              <a:rPr lang="en-US" dirty="0"/>
              <a:t>Streaming services are taking data from users to provide more individual listening experiences by continuing to tailor content to its users</a:t>
            </a:r>
          </a:p>
          <a:p>
            <a:pPr marL="628650" lvl="1" indent="-171450">
              <a:buFont typeface="Arial" panose="020B0604020202020204" pitchFamily="34" charset="0"/>
              <a:buChar char="•"/>
            </a:pPr>
            <a:r>
              <a:rPr lang="en-US" dirty="0"/>
              <a:t>And because of the increasing reliance and developments in computing technology streaming will continue to be the format that is used most</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83693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references.</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7218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late 2016, Oxford Dictionaries selected “post-truth” as the word</a:t>
            </a:r>
            <a:r>
              <a:rPr lang="en-US" altLang="zh-CN" baseline="0" dirty="0"/>
              <a:t> of the year</a:t>
            </a:r>
            <a:r>
              <a:rPr lang="en-US" altLang="zh-CN" dirty="0"/>
              <a:t>, defining it as “relating to or denoting circumstances in which objective facts are less influential in shaping public opinion than appeals to emotion and personal belief.” As people become more and more used to get their daily news from the internet rather than traditional newspaper or evening news, social media as a key source of news content has created a new ecosystem for the spreading of misinformation. Such phenomena and the reasons behind it lead me to the topic that I am going to present today. Automating misinformation dissemination. The question I am attempting to answer is why the spread of falsity is outpacing the truth on online platforms such as Google, Twitter, etc.</a:t>
            </a:r>
            <a:endParaRPr lang="zh-CN" altLang="en-US" dirty="0"/>
          </a:p>
        </p:txBody>
      </p:sp>
      <p:sp>
        <p:nvSpPr>
          <p:cNvPr id="4" name="灯片编号占位符 3"/>
          <p:cNvSpPr>
            <a:spLocks noGrp="1"/>
          </p:cNvSpPr>
          <p:nvPr>
            <p:ph type="sldNum" sz="quarter" idx="10"/>
          </p:nvPr>
        </p:nvSpPr>
        <p:spPr/>
        <p:txBody>
          <a:bodyPr/>
          <a:lstStyle/>
          <a:p>
            <a:fld id="{270700B2-88B9-1642-B8EB-F86842378D04}" type="slidenum">
              <a:rPr lang="en-US" smtClean="0"/>
              <a:pPr/>
              <a:t>18</a:t>
            </a:fld>
            <a:endParaRPr lang="en-US"/>
          </a:p>
        </p:txBody>
      </p:sp>
    </p:spTree>
    <p:extLst>
      <p:ext uri="{BB962C8B-B14F-4D97-AF65-F5344CB8AC3E}">
        <p14:creationId xmlns:p14="http://schemas.microsoft.com/office/powerpoint/2010/main" val="1019284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Intuitively, we may blame bots and social media algorithms for spreading unverified information. But is it the whole story? Misinformation itself is not a new concept, it has been around our society for long. Early in 1710, there has already been a famous saying from the essayist Jonathan Swift that said "falsehood flies, and truth comes limping after it," indicating false information is always spreading with a greater velocity than the truth.</a:t>
            </a:r>
            <a:endParaRPr lang="zh-CN" altLang="en-US" dirty="0"/>
          </a:p>
        </p:txBody>
      </p:sp>
      <p:sp>
        <p:nvSpPr>
          <p:cNvPr id="4" name="灯片编号占位符 3"/>
          <p:cNvSpPr>
            <a:spLocks noGrp="1"/>
          </p:cNvSpPr>
          <p:nvPr>
            <p:ph type="sldNum" sz="quarter" idx="10"/>
          </p:nvPr>
        </p:nvSpPr>
        <p:spPr/>
        <p:txBody>
          <a:bodyPr/>
          <a:lstStyle/>
          <a:p>
            <a:fld id="{270700B2-88B9-1642-B8EB-F86842378D04}" type="slidenum">
              <a:rPr lang="en-US" smtClean="0"/>
              <a:pPr/>
              <a:t>19</a:t>
            </a:fld>
            <a:endParaRPr lang="en-US"/>
          </a:p>
        </p:txBody>
      </p:sp>
    </p:spTree>
    <p:extLst>
      <p:ext uri="{BB962C8B-B14F-4D97-AF65-F5344CB8AC3E}">
        <p14:creationId xmlns:p14="http://schemas.microsoft.com/office/powerpoint/2010/main" val="2295562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Specifically, false information often contains more novelty and frequently triggers negative emotions, these two features of information always grab our attention and make us want to share with others, without considering about the creditability of the information at all.</a:t>
            </a:r>
          </a:p>
        </p:txBody>
      </p:sp>
      <p:sp>
        <p:nvSpPr>
          <p:cNvPr id="4" name="Slide Number Placeholder 3"/>
          <p:cNvSpPr>
            <a:spLocks noGrp="1"/>
          </p:cNvSpPr>
          <p:nvPr>
            <p:ph type="sldNum" sz="quarter" idx="10"/>
          </p:nvPr>
        </p:nvSpPr>
        <p:spPr/>
        <p:txBody>
          <a:bodyPr/>
          <a:lstStyle/>
          <a:p>
            <a:fld id="{270700B2-88B9-1642-B8EB-F86842378D04}" type="slidenum">
              <a:rPr lang="en-US" smtClean="0"/>
              <a:pPr/>
              <a:t>20</a:t>
            </a:fld>
            <a:endParaRPr lang="en-US"/>
          </a:p>
        </p:txBody>
      </p:sp>
    </p:spTree>
    <p:extLst>
      <p:ext uri="{BB962C8B-B14F-4D97-AF65-F5344CB8AC3E}">
        <p14:creationId xmlns:p14="http://schemas.microsoft.com/office/powerpoint/2010/main" val="95287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First, let's take a look at the first feature, negativity bias. According to Wikipedia, negativity bias is a notion that even when of equal intensity, things of a more negative nature have a greater effect on one's psychological state and processes than neutral or positive things.</a:t>
            </a:r>
          </a:p>
          <a:p>
            <a:r>
              <a:rPr lang="en-US" altLang="zh-CN" dirty="0"/>
              <a:t>The relationship between the spreading of the misinformation and negativity bias has been addressed by findings published in September 2019, where the authors suggested that all around the world, the average human is more physiologically activated by negative than by positive news stories.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a:t>By capturing a combination of activation (increasing heart rate) and attentiveness (decreasing heart rate), the study examined negativity biases in terms of psychophysiology, which leads to a result that participants exhibited higher variability in heart rate during negative news stories than they did during positive news stories, which reflects higher attentiveness and arousal during reading negative stories[1].</a:t>
            </a:r>
          </a:p>
          <a:p>
            <a:r>
              <a:rPr lang="en-US" altLang="zh-CN" dirty="0"/>
              <a:t>People may argue, it is not we human beings like negative news, no one likes anger, sadness, and anxiety, but there are just too many bad things taking place every day that they have almost used up every inch of social media timeline. But, is it? To argue this here is an actual example that showed us what would happen if a news site chooses to report good news to its readers for the entire day. [4]. Therefore, we human beings love reading negative stories by nature, even if the news itself contains unverified information.</a:t>
            </a:r>
          </a:p>
          <a:p>
            <a:r>
              <a:rPr lang="en-US" altLang="zh-CN" dirty="0"/>
              <a:t>Therefore, we human beings love reading negative stories by nature, even if the news itself contains unverified information.</a:t>
            </a:r>
          </a:p>
        </p:txBody>
      </p:sp>
      <p:sp>
        <p:nvSpPr>
          <p:cNvPr id="4" name="Slide Number Placeholder 3"/>
          <p:cNvSpPr>
            <a:spLocks noGrp="1"/>
          </p:cNvSpPr>
          <p:nvPr>
            <p:ph type="sldNum" sz="quarter" idx="10"/>
          </p:nvPr>
        </p:nvSpPr>
        <p:spPr/>
        <p:txBody>
          <a:bodyPr/>
          <a:lstStyle/>
          <a:p>
            <a:fld id="{270700B2-88B9-1642-B8EB-F86842378D04}" type="slidenum">
              <a:rPr lang="en-US" smtClean="0"/>
              <a:pPr/>
              <a:t>21</a:t>
            </a:fld>
            <a:endParaRPr lang="en-US"/>
          </a:p>
        </p:txBody>
      </p:sp>
    </p:spTree>
    <p:extLst>
      <p:ext uri="{BB962C8B-B14F-4D97-AF65-F5344CB8AC3E}">
        <p14:creationId xmlns:p14="http://schemas.microsoft.com/office/powerpoint/2010/main" val="3502012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a:t>In addition to negativity bias, there is another feature of misinformation that people like. That is the novelty. People on social media are not always for news, but also socializing, seeking excitement, and expressing themselves. Therefore, which piece of news will get the most reposts and likes does not necessarily have to depend on the content and truthfulness, but which one is more catchy and therefore can spark more conversations online. That being said, fake news stories, since the events they describe never really happened, are always novel.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a:t>According to the authors of a report focused on studying the dissemination of both true and false news, they found that falsehood diffused significantly farther, faster, deeper, and more broadly than the truth in all categories of information, and the degree of novelty and the emotional reactions of recipients may be responsible for the differences observed.</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a:t>The authors tested the novelty level of both falsity and the truth by randomly choosing 5000 twitter users who have propagated false or true rumors and analyzing how novel the information in the true and false rumors was. It turns out that false rumors are significantly more novel than the truth across all novelty metrics.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a:t>Their study further highlighted that the effect of emotional elements in terms of news-sharing on social media. They indicated that reading true news mostly triggers positive emotions such as joyfulness, expectation, and trust, while reading fake news produces feelings of anxiety, repulsion, and shock. The researchers suggested that these emotions are crucial when deciding to share something on social media.[3]</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22</a:t>
            </a:fld>
            <a:endParaRPr lang="en-US"/>
          </a:p>
        </p:txBody>
      </p:sp>
    </p:spTree>
    <p:extLst>
      <p:ext uri="{BB962C8B-B14F-4D97-AF65-F5344CB8AC3E}">
        <p14:creationId xmlns:p14="http://schemas.microsoft.com/office/powerpoint/2010/main" val="36309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What is free speech?</a:t>
            </a:r>
            <a:endParaRPr lang="en-US" b="0" dirty="0">
              <a:effectLst/>
            </a:endParaRPr>
          </a:p>
          <a:p>
            <a:pPr rtl="0"/>
            <a:r>
              <a:rPr lang="en-US" sz="1200" b="0" i="0" u="none" strike="noStrike" kern="1200" dirty="0">
                <a:solidFill>
                  <a:schemeClr val="tx1"/>
                </a:solidFill>
                <a:effectLst/>
                <a:latin typeface="+mn-lt"/>
                <a:ea typeface="+mn-ea"/>
                <a:cs typeface="+mn-cs"/>
              </a:rPr>
              <a:t>“The first amendment of the constitution explicitly guarantees freedom of speech, expression, press, etc. it is the right to express oneself how they see fit, </a:t>
            </a:r>
            <a:r>
              <a:rPr lang="en-US" sz="1200" b="0" i="0" u="none" strike="noStrike" kern="1200" dirty="0" err="1">
                <a:solidFill>
                  <a:schemeClr val="tx1"/>
                </a:solidFill>
                <a:effectLst/>
                <a:latin typeface="+mn-lt"/>
                <a:ea typeface="+mn-ea"/>
                <a:cs typeface="+mn-cs"/>
              </a:rPr>
              <a:t>sorta</a:t>
            </a:r>
            <a:r>
              <a:rPr lang="en-US" sz="1200" b="0" i="0" u="none" strike="noStrike" kern="1200" dirty="0">
                <a:solidFill>
                  <a:schemeClr val="tx1"/>
                </a:solidFill>
                <a:effectLst/>
                <a:latin typeface="+mn-lt"/>
                <a:ea typeface="+mn-ea"/>
                <a:cs typeface="+mn-cs"/>
              </a:rPr>
              <a:t>. It is no longer a negative right and regulating speech requires government protection to keep society working smoothly. [1] Many types of speech are not as protected such as obscenity, fighting words, defamation, etc.  [6]”</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internet allows many forms of expression</a:t>
            </a:r>
            <a:endParaRPr lang="en-US" b="0" dirty="0">
              <a:effectLst/>
            </a:endParaRPr>
          </a:p>
          <a:p>
            <a:pPr rtl="0"/>
            <a:r>
              <a:rPr lang="en-US" sz="1200" b="0" i="0" u="none" strike="noStrike" kern="1200" dirty="0">
                <a:solidFill>
                  <a:schemeClr val="tx1"/>
                </a:solidFill>
                <a:effectLst/>
                <a:latin typeface="+mn-lt"/>
                <a:ea typeface="+mn-ea"/>
                <a:cs typeface="+mn-cs"/>
              </a:rPr>
              <a:t>Such as text, pictures, videos, and audio. People communicate globally across many countries, each with their own speech restrictions. [1] To simplify regulations, I will focus on the United States legal system since it’s likely somewhat familiar.”</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“People value freedom of speech</a:t>
            </a:r>
            <a:endParaRPr lang="en-US" b="0" dirty="0">
              <a:effectLst/>
            </a:endParaRPr>
          </a:p>
          <a:p>
            <a:pPr rtl="0"/>
            <a:r>
              <a:rPr lang="en-US" sz="1200" b="0" i="0" u="none" strike="noStrike" kern="1200" dirty="0">
                <a:solidFill>
                  <a:schemeClr val="tx1"/>
                </a:solidFill>
                <a:effectLst/>
                <a:latin typeface="+mn-lt"/>
                <a:ea typeface="+mn-ea"/>
                <a:cs typeface="+mn-cs"/>
              </a:rPr>
              <a:t>To understand and discover truth, to fulfil oneself, [2] to allow people to participate in developing culture and democracy [5]. On the internet, anyone can try and prevent you from exercising your free speech. The internet makes both protecting and regulating freedom of speech challenging. I will not propose a solution. Rather, I aim to inform you on internet free speech and convince you to care, and give you some tools to start.” NEXT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923326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can exercise our own judgement</a:t>
            </a:r>
            <a:endParaRPr lang="en-US" b="0" dirty="0">
              <a:effectLst/>
            </a:endParaRPr>
          </a:p>
          <a:p>
            <a:pPr rtl="0"/>
            <a:r>
              <a:rPr lang="en-US" sz="1200" b="0" i="0" u="none" strike="noStrike" kern="1200" dirty="0">
                <a:solidFill>
                  <a:schemeClr val="tx1"/>
                </a:solidFill>
                <a:effectLst/>
                <a:latin typeface="+mn-lt"/>
                <a:ea typeface="+mn-ea"/>
                <a:cs typeface="+mn-cs"/>
              </a:rPr>
              <a:t>“Many people want to restrict freedom of speech, they may claim to support it but often try to ‘shout down or shut out’ what they dislike or disagree with. They may deem racism, hate speech, or even religion to be unsuitable for everyone rather than let people decide what they enjoy [2]. according to “self-governance theory”, People should be able to exercise their own judgement to speak freely to contribute to society [5].</a:t>
            </a:r>
          </a:p>
          <a:p>
            <a:pPr rtl="0"/>
            <a:endParaRPr lang="en-US" b="0" dirty="0">
              <a:effectLst/>
            </a:endParaRPr>
          </a:p>
          <a:p>
            <a:pPr rtl="0"/>
            <a:r>
              <a:rPr lang="en-US" sz="1200" b="0" i="0" u="none" strike="noStrike" kern="1200" dirty="0">
                <a:solidFill>
                  <a:schemeClr val="tx1"/>
                </a:solidFill>
                <a:effectLst/>
                <a:latin typeface="+mn-lt"/>
                <a:ea typeface="+mn-ea"/>
                <a:cs typeface="+mn-cs"/>
              </a:rPr>
              <a:t>Many people are concerned but not enough.</a:t>
            </a:r>
            <a:endParaRPr lang="en-US" b="0" dirty="0">
              <a:effectLst/>
            </a:endParaRPr>
          </a:p>
          <a:p>
            <a:pPr rtl="0"/>
            <a:r>
              <a:rPr lang="en-US" sz="1200" b="0" i="0" u="none" strike="noStrike" kern="1200" dirty="0">
                <a:solidFill>
                  <a:schemeClr val="tx1"/>
                </a:solidFill>
                <a:effectLst/>
                <a:latin typeface="+mn-lt"/>
                <a:ea typeface="+mn-ea"/>
                <a:cs typeface="+mn-cs"/>
              </a:rPr>
              <a:t>“According to a study done by CIGI, Only 64% of the world internet users are concerned about internet censorship… (elaborate)</a:t>
            </a:r>
            <a:endParaRPr lang="en-US" b="0" dirty="0">
              <a:effectLst/>
            </a:endParaRPr>
          </a:p>
          <a:p>
            <a:pPr rtl="0"/>
            <a:r>
              <a:rPr lang="en-US" sz="1200" b="0" i="0" u="none" strike="noStrike" kern="1200" dirty="0">
                <a:solidFill>
                  <a:schemeClr val="tx1"/>
                </a:solidFill>
                <a:effectLst/>
                <a:latin typeface="+mn-lt"/>
                <a:ea typeface="+mn-ea"/>
                <a:cs typeface="+mn-cs"/>
              </a:rPr>
              <a:t>“Some expressions have been restricted because they keep people from participating on the internet; one </a:t>
            </a:r>
            <a:r>
              <a:rPr lang="en-US" sz="1200" b="0" i="0" u="none" strike="noStrike" kern="1200" dirty="0" err="1">
                <a:solidFill>
                  <a:schemeClr val="tx1"/>
                </a:solidFill>
                <a:effectLst/>
                <a:latin typeface="+mn-lt"/>
                <a:ea typeface="+mn-ea"/>
                <a:cs typeface="+mn-cs"/>
              </a:rPr>
              <a:t>spottable</a:t>
            </a:r>
            <a:r>
              <a:rPr lang="en-US" sz="1200" b="0" i="0" u="none" strike="noStrike" kern="1200" dirty="0">
                <a:solidFill>
                  <a:schemeClr val="tx1"/>
                </a:solidFill>
                <a:effectLst/>
                <a:latin typeface="+mn-lt"/>
                <a:ea typeface="+mn-ea"/>
                <a:cs typeface="+mn-cs"/>
              </a:rPr>
              <a:t> example is ‘fighting words’. It can be difficult to judge if some speech may carry over into the real world.”</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a:t>
            </a:r>
            <a:r>
              <a:rPr lang="en-US" sz="1200" b="0" i="0" u="none" strike="noStrike" kern="1200" dirty="0" err="1">
                <a:solidFill>
                  <a:schemeClr val="tx1"/>
                </a:solidFill>
                <a:effectLst/>
                <a:latin typeface="+mn-lt"/>
                <a:ea typeface="+mn-ea"/>
                <a:cs typeface="+mn-cs"/>
              </a:rPr>
              <a:t>BrandenBurg</a:t>
            </a:r>
            <a:r>
              <a:rPr lang="en-US" sz="1200" b="0" i="0" u="none" strike="noStrike" kern="1200" dirty="0">
                <a:solidFill>
                  <a:schemeClr val="tx1"/>
                </a:solidFill>
                <a:effectLst/>
                <a:latin typeface="+mn-lt"/>
                <a:ea typeface="+mn-ea"/>
                <a:cs typeface="+mn-cs"/>
              </a:rPr>
              <a:t> Test</a:t>
            </a:r>
            <a:endParaRPr lang="en-US" b="0" dirty="0">
              <a:effectLst/>
            </a:endParaRPr>
          </a:p>
          <a:p>
            <a:pPr rtl="0"/>
            <a:r>
              <a:rPr lang="en-US" sz="1200" b="0" i="0" u="none" strike="noStrike" kern="1200" dirty="0">
                <a:solidFill>
                  <a:schemeClr val="tx1"/>
                </a:solidFill>
                <a:effectLst/>
                <a:latin typeface="+mn-lt"/>
                <a:ea typeface="+mn-ea"/>
                <a:cs typeface="+mn-cs"/>
              </a:rPr>
              <a:t>Allows the government to restrict free speech that may invoke illegal action and could be potentially dangerous. If the speech is “directed to inciting or producing imminent lawless action,” AND The speech is “likely to incite or produce such action.” [3] The context and specifics of the speech matters. For example, if someone posts on </a:t>
            </a:r>
            <a:r>
              <a:rPr lang="en-US" sz="1200" b="0" i="0" u="none" strike="noStrike" kern="1200" dirty="0" err="1">
                <a:solidFill>
                  <a:schemeClr val="tx1"/>
                </a:solidFill>
                <a:effectLst/>
                <a:latin typeface="+mn-lt"/>
                <a:ea typeface="+mn-ea"/>
                <a:cs typeface="+mn-cs"/>
              </a:rPr>
              <a:t>facebook</a:t>
            </a:r>
            <a:r>
              <a:rPr lang="en-US" sz="1200" b="0" i="0" u="none" strike="noStrike" kern="1200" dirty="0">
                <a:solidFill>
                  <a:schemeClr val="tx1"/>
                </a:solidFill>
                <a:effectLst/>
                <a:latin typeface="+mn-lt"/>
                <a:ea typeface="+mn-ea"/>
                <a:cs typeface="+mn-cs"/>
              </a:rPr>
              <a:t>, “Let’s trash the school!” They did not specify a call to action, or any details, whereas if someone from Boston Massachusetts posts “Let’s trash Harvard Square tomorrow at noon,” is more likely to incite illegal action.” NEXT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246844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Platforms regulate more than people realize</a:t>
            </a:r>
            <a:endParaRPr lang="en-US" b="0" dirty="0">
              <a:effectLst/>
            </a:endParaRPr>
          </a:p>
          <a:p>
            <a:pPr rtl="0"/>
            <a:r>
              <a:rPr lang="en-US" sz="1200" b="0" i="0" u="none" strike="noStrike" kern="1200" dirty="0">
                <a:solidFill>
                  <a:schemeClr val="tx1"/>
                </a:solidFill>
                <a:effectLst/>
                <a:latin typeface="+mn-lt"/>
                <a:ea typeface="+mn-ea"/>
                <a:cs typeface="+mn-cs"/>
              </a:rPr>
              <a:t>“Platforms hold a lot of power on how they regulate content. </a:t>
            </a:r>
            <a:endParaRPr lang="en-US" b="0" dirty="0">
              <a:effectLst/>
            </a:endParaRPr>
          </a:p>
          <a:p>
            <a:pPr rtl="0"/>
            <a:r>
              <a:rPr lang="en-US" sz="1200" b="0" i="0" u="none" strike="noStrike" kern="1200" dirty="0">
                <a:solidFill>
                  <a:schemeClr val="tx1"/>
                </a:solidFill>
                <a:effectLst/>
                <a:latin typeface="+mn-lt"/>
                <a:ea typeface="+mn-ea"/>
                <a:cs typeface="+mn-cs"/>
              </a:rPr>
              <a:t>Their process can determine what content they promote and what voices they silence. </a:t>
            </a:r>
            <a:r>
              <a:rPr lang="en-US" sz="1200" b="0" i="0" u="none" strike="noStrike" kern="1200" dirty="0" err="1">
                <a:solidFill>
                  <a:schemeClr val="tx1"/>
                </a:solidFill>
                <a:effectLst/>
                <a:latin typeface="+mn-lt"/>
                <a:ea typeface="+mn-ea"/>
                <a:cs typeface="+mn-cs"/>
              </a:rPr>
              <a:t>Youtube</a:t>
            </a:r>
            <a:r>
              <a:rPr lang="en-US" sz="1200" b="0" i="0" u="none" strike="noStrike" kern="1200" dirty="0">
                <a:solidFill>
                  <a:schemeClr val="tx1"/>
                </a:solidFill>
                <a:effectLst/>
                <a:latin typeface="+mn-lt"/>
                <a:ea typeface="+mn-ea"/>
                <a:cs typeface="+mn-cs"/>
              </a:rPr>
              <a:t>, for instance, scans content using bots to determine monetization, ratings, and who will likely see the video. Demonetized videos can be submitted for human review, this review trains the AI system to help improve its judgement. Demonetized videos are often suppressed from recommended and receive far fewer views than monetized videos. But content creators are given little information on exactly what words or content is not advertiser-friendly. For example, LGBT </a:t>
            </a:r>
            <a:r>
              <a:rPr lang="en-US" sz="1200" b="0" i="0" u="none" strike="noStrike" kern="1200" dirty="0" err="1">
                <a:solidFill>
                  <a:schemeClr val="tx1"/>
                </a:solidFill>
                <a:effectLst/>
                <a:latin typeface="+mn-lt"/>
                <a:ea typeface="+mn-ea"/>
                <a:cs typeface="+mn-cs"/>
              </a:rPr>
              <a:t>cretors</a:t>
            </a:r>
            <a:r>
              <a:rPr lang="en-US" sz="1200" b="0" i="0" u="none" strike="noStrike" kern="1200" dirty="0">
                <a:solidFill>
                  <a:schemeClr val="tx1"/>
                </a:solidFill>
                <a:effectLst/>
                <a:latin typeface="+mn-lt"/>
                <a:ea typeface="+mn-ea"/>
                <a:cs typeface="+mn-cs"/>
              </a:rPr>
              <a:t> may be demonetized for using ‘gay’ or ‘</a:t>
            </a:r>
            <a:r>
              <a:rPr lang="en-US" sz="1200" b="0" i="0" u="none" strike="noStrike" kern="1200" dirty="0" err="1">
                <a:solidFill>
                  <a:schemeClr val="tx1"/>
                </a:solidFill>
                <a:effectLst/>
                <a:latin typeface="+mn-lt"/>
                <a:ea typeface="+mn-ea"/>
                <a:cs typeface="+mn-cs"/>
              </a:rPr>
              <a:t>lesbien</a:t>
            </a:r>
            <a:r>
              <a:rPr lang="en-US" sz="1200" b="0" i="0" u="none" strike="noStrike" kern="1200" dirty="0">
                <a:solidFill>
                  <a:schemeClr val="tx1"/>
                </a:solidFill>
                <a:effectLst/>
                <a:latin typeface="+mn-lt"/>
                <a:ea typeface="+mn-ea"/>
                <a:cs typeface="+mn-cs"/>
              </a:rPr>
              <a:t>’ in their videos so they have to unreasonably censor themselves, unable to use their own terminology in perfectly reasonable context and videos. Yet, </a:t>
            </a:r>
            <a:r>
              <a:rPr lang="en-US" sz="1200" b="0" i="0" u="none" strike="noStrike" kern="1200" dirty="0" err="1">
                <a:solidFill>
                  <a:schemeClr val="tx1"/>
                </a:solidFill>
                <a:effectLst/>
                <a:latin typeface="+mn-lt"/>
                <a:ea typeface="+mn-ea"/>
                <a:cs typeface="+mn-cs"/>
              </a:rPr>
              <a:t>Youtube</a:t>
            </a:r>
            <a:r>
              <a:rPr lang="en-US" sz="1200" b="0" i="0" u="none" strike="noStrike" kern="1200" dirty="0">
                <a:solidFill>
                  <a:schemeClr val="tx1"/>
                </a:solidFill>
                <a:effectLst/>
                <a:latin typeface="+mn-lt"/>
                <a:ea typeface="+mn-ea"/>
                <a:cs typeface="+mn-cs"/>
              </a:rPr>
              <a:t> promotes gay pride by creating videos in support. [7] (Figure) A study done by </a:t>
            </a:r>
            <a:r>
              <a:rPr lang="en-US" sz="1200" b="0" i="0" u="none" strike="noStrike" kern="1200" dirty="0" err="1">
                <a:solidFill>
                  <a:schemeClr val="tx1"/>
                </a:solidFill>
                <a:effectLst/>
                <a:latin typeface="+mn-lt"/>
                <a:ea typeface="+mn-ea"/>
                <a:cs typeface="+mn-cs"/>
              </a:rPr>
              <a:t>Sealow</a:t>
            </a:r>
            <a:r>
              <a:rPr lang="en-US" sz="1200" b="0" i="0" u="none" strike="noStrike" kern="1200" dirty="0">
                <a:solidFill>
                  <a:schemeClr val="tx1"/>
                </a:solidFill>
                <a:effectLst/>
                <a:latin typeface="+mn-lt"/>
                <a:ea typeface="+mn-ea"/>
                <a:cs typeface="+mn-cs"/>
              </a:rPr>
              <a:t> and continued by </a:t>
            </a:r>
            <a:r>
              <a:rPr lang="en-US" sz="1200" b="0" i="0" u="none" strike="noStrike" kern="1200" dirty="0" err="1">
                <a:solidFill>
                  <a:schemeClr val="tx1"/>
                </a:solidFill>
                <a:effectLst/>
                <a:latin typeface="+mn-lt"/>
                <a:ea typeface="+mn-ea"/>
                <a:cs typeface="+mn-cs"/>
              </a:rPr>
              <a:t>Youtube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Analysed</a:t>
            </a:r>
            <a:r>
              <a:rPr lang="en-US" sz="1200" b="0" i="0" u="none" strike="noStrike" kern="1200" dirty="0">
                <a:solidFill>
                  <a:schemeClr val="tx1"/>
                </a:solidFill>
                <a:effectLst/>
                <a:latin typeface="+mn-lt"/>
                <a:ea typeface="+mn-ea"/>
                <a:cs typeface="+mn-cs"/>
              </a:rPr>
              <a:t> tested over 15-thousand words. </a:t>
            </a:r>
            <a:r>
              <a:rPr lang="en-US" sz="1200" b="0" i="0" u="none" strike="noStrike" kern="1200" dirty="0" err="1">
                <a:solidFill>
                  <a:schemeClr val="tx1"/>
                </a:solidFill>
                <a:effectLst/>
                <a:latin typeface="+mn-lt"/>
                <a:ea typeface="+mn-ea"/>
                <a:cs typeface="+mn-cs"/>
              </a:rPr>
              <a:t>Youtube’s</a:t>
            </a:r>
            <a:r>
              <a:rPr lang="en-US" sz="1200" b="0" i="0" u="none" strike="noStrike" kern="1200" dirty="0">
                <a:solidFill>
                  <a:schemeClr val="tx1"/>
                </a:solidFill>
                <a:effectLst/>
                <a:latin typeface="+mn-lt"/>
                <a:ea typeface="+mn-ea"/>
                <a:cs typeface="+mn-cs"/>
              </a:rPr>
              <a:t> bots have a hidden confidence threshold between 0 and 1. Many of the results make sense, but they found over 300 outliers that should be perfectly acceptable such as brand names. [7]. Regulating content in methods not-explicitly stated keeps people from being able to govern themselves.” NEXT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984925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Press Freedom Index</a:t>
            </a:r>
            <a:endParaRPr lang="en-US" b="0" dirty="0">
              <a:effectLst/>
            </a:endParaRPr>
          </a:p>
          <a:p>
            <a:pPr rtl="0"/>
            <a:r>
              <a:rPr lang="en-US" sz="1200" b="0" i="0" u="none" strike="noStrike" kern="1200" dirty="0">
                <a:solidFill>
                  <a:schemeClr val="tx1"/>
                </a:solidFill>
                <a:effectLst/>
                <a:latin typeface="+mn-lt"/>
                <a:ea typeface="+mn-ea"/>
                <a:cs typeface="+mn-cs"/>
              </a:rPr>
              <a:t>“Is a score given yearly to countries that measures the level of media freedom in 180 countries and territories. A lower score is better. In 2019, Only 8% of countries have a good situation, and 15% have a satisfactory situation. The top countries were Norway, Finland, Sweden, and the Netherlands. The bottom countries were Vietnam, China, Eritrea, North Korea, and Turkmenistan. The United States ranks 48 and falls into a problematic situation.[8]” NEXT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059563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Uncensored Library Minecraft Server or Map, </a:t>
            </a:r>
            <a:endParaRPr lang="en-US" b="0" dirty="0">
              <a:effectLst/>
            </a:endParaRPr>
          </a:p>
          <a:p>
            <a:pPr rtl="0"/>
            <a:r>
              <a:rPr lang="en-US" sz="1200" b="0" i="0" u="none" strike="noStrike" kern="1200" dirty="0">
                <a:solidFill>
                  <a:schemeClr val="tx1"/>
                </a:solidFill>
                <a:effectLst/>
                <a:latin typeface="+mn-lt"/>
                <a:ea typeface="+mn-ea"/>
                <a:cs typeface="+mn-cs"/>
              </a:rPr>
              <a:t>created by reporters without borders and built by blockworks, opened its doors on March 12, 2020 on World Day Against Cyber Censorship. It gives reporters a platform to bypass internet censorship and publish articles inside </a:t>
            </a:r>
            <a:r>
              <a:rPr lang="en-US" sz="1200" b="0" i="0" u="none" strike="noStrike" kern="1200" dirty="0" err="1">
                <a:solidFill>
                  <a:schemeClr val="tx1"/>
                </a:solidFill>
                <a:effectLst/>
                <a:latin typeface="+mn-lt"/>
                <a:ea typeface="+mn-ea"/>
                <a:cs typeface="+mn-cs"/>
              </a:rPr>
              <a:t>minecraft</a:t>
            </a:r>
            <a:r>
              <a:rPr lang="en-US" sz="1200" b="0" i="0" u="none" strike="noStrike" kern="1200" dirty="0">
                <a:solidFill>
                  <a:schemeClr val="tx1"/>
                </a:solidFill>
                <a:effectLst/>
                <a:latin typeface="+mn-lt"/>
                <a:ea typeface="+mn-ea"/>
                <a:cs typeface="+mn-cs"/>
              </a:rPr>
              <a:t> books. Anyone can access the server or download the map to learn about the true political situations in Egypt, Russia, Saudi Arabia, Mexico, and Vietnam. These countries score poorly on the world press freedom </a:t>
            </a:r>
            <a:r>
              <a:rPr lang="en-US" sz="1200" b="0" i="0" u="none" strike="noStrike" kern="1200" dirty="0" err="1">
                <a:solidFill>
                  <a:schemeClr val="tx1"/>
                </a:solidFill>
                <a:effectLst/>
                <a:latin typeface="+mn-lt"/>
                <a:ea typeface="+mn-ea"/>
                <a:cs typeface="+mn-cs"/>
              </a:rPr>
              <a:t>index.The</a:t>
            </a:r>
            <a:r>
              <a:rPr lang="en-US" sz="1200" b="0" i="0" u="none" strike="noStrike" kern="1200" dirty="0">
                <a:solidFill>
                  <a:schemeClr val="tx1"/>
                </a:solidFill>
                <a:effectLst/>
                <a:latin typeface="+mn-lt"/>
                <a:ea typeface="+mn-ea"/>
                <a:cs typeface="+mn-cs"/>
              </a:rPr>
              <a:t> server also has information on the press freedom of every country in the world [4]. The picture shows Mexico’s branch that has graves of reporters and journalists who were murdered for doing their job showing a harsh reality to fighting free speech.”</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81133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to form groups, approve group topics, etc.</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eaLnBrk="1" hangingPunct="1"/>
            <a:r>
              <a:rPr lang="en-US" i="0" dirty="0"/>
              <a:t>If not shown yet: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i="0" dirty="0"/>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a:t>
            </a:r>
            <a:r>
              <a:rPr lang="en-US" b="1" dirty="0" err="1"/>
              <a:t>Gervais</a:t>
            </a:r>
            <a:r>
              <a:rPr lang="en-US" b="1" dirty="0"/>
              <a:t> - </a:t>
            </a:r>
            <a:r>
              <a:rPr lang="en-US" b="1" dirty="0" err="1"/>
              <a:t>Hashtag</a:t>
            </a:r>
            <a:r>
              <a:rPr lang="en-US" b="1" dirty="0"/>
              <a:t>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a:t>
            </a:r>
            <a:r>
              <a:rPr lang="en-US" dirty="0"/>
              <a:t>Respond with top 3 choices by noon tomorrow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Group Happiness 1 = everyone got first pick, 2 = everyone got second pick, etc.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Average Group Happiness </a:t>
            </a:r>
            <a:r>
              <a:rPr lang="en-US" b="1" dirty="0"/>
              <a:t>1.21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will be discussing the rise of music streaming services and how it has impacted society.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question guiding my presentation is, “How has the widespread adoption of smartphones and other smart devices led way to the rise of streaming services?”.</a:t>
            </a:r>
          </a:p>
          <a:p>
            <a:pPr marL="171450" indent="-171450">
              <a:buFont typeface="Arial" panose="020B0604020202020204" pitchFamily="34" charset="0"/>
              <a:buChar char="•"/>
            </a:pPr>
            <a:r>
              <a:rPr lang="en-US" dirty="0"/>
              <a:t>I briefly wanted to show how streaming became the phenomenon it is today by displaying the methods to which music has been accessed over time. </a:t>
            </a:r>
          </a:p>
          <a:p>
            <a:pPr marL="171450" indent="-171450">
              <a:buFont typeface="Arial" panose="020B0604020202020204" pitchFamily="34" charset="0"/>
              <a:buChar char="•"/>
            </a:pPr>
            <a:r>
              <a:rPr lang="en-US" dirty="0"/>
              <a:t>Before listening devices, in-person was the only way to hear music. </a:t>
            </a:r>
          </a:p>
          <a:p>
            <a:pPr marL="628650" lvl="1" indent="-171450">
              <a:buFont typeface="Arial" panose="020B0604020202020204" pitchFamily="34" charset="0"/>
              <a:buChar char="•"/>
            </a:pPr>
            <a:r>
              <a:rPr lang="en-US" dirty="0"/>
              <a:t>But the developments of the phonograph, radio, and handheld music players increased the connectivity of music to people.</a:t>
            </a:r>
          </a:p>
          <a:p>
            <a:pPr marL="171450" indent="-171450">
              <a:buFont typeface="Arial" panose="020B0604020202020204" pitchFamily="34" charset="0"/>
              <a:buChar char="•"/>
            </a:pPr>
            <a:r>
              <a:rPr lang="en-US" dirty="0"/>
              <a:t>For streaming services to be available today there were was a fast progression in the development of computing technology. </a:t>
            </a:r>
          </a:p>
          <a:p>
            <a:pPr marL="628650" lvl="1" indent="-171450">
              <a:buFont typeface="Arial" panose="020B0604020202020204" pitchFamily="34" charset="0"/>
              <a:buChar char="•"/>
            </a:pPr>
            <a:r>
              <a:rPr lang="en-US" dirty="0"/>
              <a:t>Mostly taking place during the 80’s and 90’s</a:t>
            </a:r>
          </a:p>
          <a:p>
            <a:pPr marL="171450" indent="-171450">
              <a:buFont typeface="Arial" panose="020B0604020202020204" pitchFamily="34" charset="0"/>
              <a:buChar char="•"/>
            </a:pPr>
            <a:r>
              <a:rPr lang="en-US" dirty="0"/>
              <a:t>For example in 1987 Digital Audio Tapes were introduced but only 2 years later in 1989 MP3 was introduced as a result of the rise in computers and the internet.</a:t>
            </a:r>
          </a:p>
          <a:p>
            <a:pPr marL="628650" lvl="1" indent="-171450">
              <a:buFont typeface="Arial" panose="020B0604020202020204" pitchFamily="34" charset="0"/>
              <a:buChar char="•"/>
            </a:pPr>
            <a:r>
              <a:rPr lang="en-US" dirty="0"/>
              <a:t>Not long after, portable handheld devices (the iPod, smart phones, tablets) had the functionality to connect to networks and communicate to other devices</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34288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theverge.com/2020/2/26/21154504/riaa-report-paid-subscriptions-93-percent-streaming-revenue-growth-2019" TargetMode="External"/><Relationship Id="rId3" Type="http://schemas.openxmlformats.org/officeDocument/2006/relationships/hyperlink" Target="https://www.virgin.com/music/infographic-brief-history-music-players" TargetMode="External"/><Relationship Id="rId7" Type="http://schemas.openxmlformats.org/officeDocument/2006/relationships/hyperlink" Target="https://www.ifpi.org/news/IFPI-GLOBAL-MUSIC-REPORT-2019&amp;lang=en" TargetMode="External"/><Relationship Id="rId12" Type="http://schemas.openxmlformats.org/officeDocument/2006/relationships/hyperlink" Target="https://gizmodo.com/streaming-music-services-from-most-screwed-to-least-sc-179361269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riaa.com/wp-content/uploads/2016/03/RIAA-2015-Year-End-shipments-memo.pdf" TargetMode="External"/><Relationship Id="rId11" Type="http://schemas.openxmlformats.org/officeDocument/2006/relationships/hyperlink" Target="https://soundcharts.com/blog/how-music-streaming-works-trends" TargetMode="External"/><Relationship Id="rId5" Type="http://schemas.openxmlformats.org/officeDocument/2006/relationships/hyperlink" Target="https://www.statista.com/statistics/798125/most-popular-us-music-streaming-services-ranked-by-audience/" TargetMode="External"/><Relationship Id="rId10" Type="http://schemas.openxmlformats.org/officeDocument/2006/relationships/hyperlink" Target="http://www.diva-portal.org/smash/get/diva2:324142/FULLTEXT01.pdf" TargetMode="External"/><Relationship Id="rId4" Type="http://schemas.openxmlformats.org/officeDocument/2006/relationships/hyperlink" Target="https://www.cloudflare.com/learning/performance/what-is-streaming/" TargetMode="External"/><Relationship Id="rId9" Type="http://schemas.openxmlformats.org/officeDocument/2006/relationships/hyperlink" Target="https://newsroom.spotify.com/2018-05-10/spotify-announces-new-hate-content-and-hateful-conduct-public-polic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ww.zotero.org/google-docs/?h87Bn8" TargetMode="External"/><Relationship Id="rId3" Type="http://schemas.openxmlformats.org/officeDocument/2006/relationships/hyperlink" Target="https://www.uncensoredlibrary.com/" TargetMode="External"/><Relationship Id="rId7" Type="http://schemas.openxmlformats.org/officeDocument/2006/relationships/hyperlink" Target="https://rsf.org/en/2019-world-press-freedom-index-cycle-fear" TargetMode="External"/><Relationship Id="rId2" Type="http://schemas.openxmlformats.org/officeDocument/2006/relationships/hyperlink" Target="https://www.law.cornell.edu/wex/brandenburg_test" TargetMode="External"/><Relationship Id="rId1" Type="http://schemas.openxmlformats.org/officeDocument/2006/relationships/slideLayout" Target="../slideLayouts/slideLayout2.xml"/><Relationship Id="rId6" Type="http://schemas.openxmlformats.org/officeDocument/2006/relationships/hyperlink" Target="https://www.youtube.com/watch?v=ll8zGaWhofU" TargetMode="External"/><Relationship Id="rId5" Type="http://schemas.openxmlformats.org/officeDocument/2006/relationships/hyperlink" Target="https://www.zotero.org/google-docs/?8ztFqO" TargetMode="External"/><Relationship Id="rId4" Type="http://schemas.openxmlformats.org/officeDocument/2006/relationships/hyperlink" Target="http://www.jstor.org/stable/j.ctt7zsws7" TargetMode="External"/><Relationship Id="rId9" Type="http://schemas.openxmlformats.org/officeDocument/2006/relationships/hyperlink" Target="https://docs.google.com/document/d/18B-X77K72PUCNIV3tGonzeNKNkegFLWuLxQ_evhF3AY/edit?usp=embed_facebook"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d.ted.com/lessons/what-orwellian-really-means-noah-tavli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Music Streaming</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Pooja Patel</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History of Music Players: [1]</a:t>
            </a:r>
            <a:endParaRPr lang="en-US" sz="1200" dirty="0">
              <a:solidFill>
                <a:schemeClr val="tx1"/>
              </a:solidFill>
            </a:endParaRPr>
          </a:p>
        </p:txBody>
      </p:sp>
      <p:pic>
        <p:nvPicPr>
          <p:cNvPr id="1026" name="Picture 2">
            <a:extLst>
              <a:ext uri="{FF2B5EF4-FFF2-40B4-BE49-F238E27FC236}">
                <a16:creationId xmlns:a16="http://schemas.microsoft.com/office/drawing/2014/main" id="{A2FD3DB5-550B-4730-BBA6-42CBC1B4E5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081" b="60560"/>
          <a:stretch/>
        </p:blipFill>
        <p:spPr bwMode="auto">
          <a:xfrm>
            <a:off x="-4851" y="1275542"/>
            <a:ext cx="2212753" cy="14337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A77B068-AFAD-4A96-B5F6-0D84586CAF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583" b="42099"/>
          <a:stretch/>
        </p:blipFill>
        <p:spPr bwMode="auto">
          <a:xfrm>
            <a:off x="2162257" y="1271135"/>
            <a:ext cx="2381003" cy="14381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D6512BB9-048C-4886-9718-DFE955DC2F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585" b="23077"/>
          <a:stretch/>
        </p:blipFill>
        <p:spPr bwMode="auto">
          <a:xfrm>
            <a:off x="4484330" y="1273338"/>
            <a:ext cx="2374087" cy="14359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2F0B5F1C-C3CB-4283-9448-7D86C872C0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951" b="4406"/>
          <a:stretch/>
        </p:blipFill>
        <p:spPr bwMode="auto">
          <a:xfrm>
            <a:off x="6825049" y="1268001"/>
            <a:ext cx="2335997" cy="14432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C85E6259-F364-467D-B78A-99AA466668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274" b="37440"/>
          <a:stretch/>
        </p:blipFill>
        <p:spPr bwMode="auto">
          <a:xfrm>
            <a:off x="6803873" y="2979651"/>
            <a:ext cx="2378347" cy="13840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95B5A25E-154D-4DF3-A7E4-5DB30BE950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999" b="53848"/>
          <a:stretch/>
        </p:blipFill>
        <p:spPr bwMode="auto">
          <a:xfrm>
            <a:off x="4572000" y="2967634"/>
            <a:ext cx="2240954" cy="13960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6ABCECA-955D-4E94-95AA-57332C8733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559" b="70753"/>
          <a:stretch/>
        </p:blipFill>
        <p:spPr bwMode="auto">
          <a:xfrm>
            <a:off x="2244120" y="2968302"/>
            <a:ext cx="2335358" cy="140359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A2A8CBFE-2BAE-4644-90B9-C3E3A91E6D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223"/>
          <a:stretch/>
        </p:blipFill>
        <p:spPr bwMode="auto">
          <a:xfrm>
            <a:off x="14413" y="2957188"/>
            <a:ext cx="2324111" cy="14065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05B6386-97D9-5D4B-B521-847C325308FC}"/>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888231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Music Streaming</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Pooja Patel</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History of Music Players: [1]</a:t>
            </a:r>
            <a:endParaRPr lang="en-US" sz="1200" dirty="0">
              <a:solidFill>
                <a:schemeClr val="tx1"/>
              </a:solidFill>
            </a:endParaRPr>
          </a:p>
        </p:txBody>
      </p:sp>
      <p:pic>
        <p:nvPicPr>
          <p:cNvPr id="1026" name="Picture 2">
            <a:extLst>
              <a:ext uri="{FF2B5EF4-FFF2-40B4-BE49-F238E27FC236}">
                <a16:creationId xmlns:a16="http://schemas.microsoft.com/office/drawing/2014/main" id="{A2FD3DB5-550B-4730-BBA6-42CBC1B4E5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081" b="60560"/>
          <a:stretch/>
        </p:blipFill>
        <p:spPr bwMode="auto">
          <a:xfrm>
            <a:off x="-4851" y="1275542"/>
            <a:ext cx="2212753" cy="14337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A77B068-AFAD-4A96-B5F6-0D84586CAF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583" b="42099"/>
          <a:stretch/>
        </p:blipFill>
        <p:spPr bwMode="auto">
          <a:xfrm>
            <a:off x="2162257" y="1271135"/>
            <a:ext cx="2381003" cy="14381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D6512BB9-048C-4886-9718-DFE955DC2F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585" b="23077"/>
          <a:stretch/>
        </p:blipFill>
        <p:spPr bwMode="auto">
          <a:xfrm>
            <a:off x="4484330" y="1273338"/>
            <a:ext cx="2374087" cy="14359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2F0B5F1C-C3CB-4283-9448-7D86C872C0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951" b="4406"/>
          <a:stretch/>
        </p:blipFill>
        <p:spPr bwMode="auto">
          <a:xfrm>
            <a:off x="6825049" y="1268001"/>
            <a:ext cx="2335997" cy="14432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C85E6259-F364-467D-B78A-99AA466668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274" b="37440"/>
          <a:stretch/>
        </p:blipFill>
        <p:spPr bwMode="auto">
          <a:xfrm>
            <a:off x="6803873" y="2979651"/>
            <a:ext cx="2378347" cy="13840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95B5A25E-154D-4DF3-A7E4-5DB30BE950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999" b="53848"/>
          <a:stretch/>
        </p:blipFill>
        <p:spPr bwMode="auto">
          <a:xfrm>
            <a:off x="4572000" y="2967634"/>
            <a:ext cx="2240954" cy="13960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6ABCECA-955D-4E94-95AA-57332C8733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559" b="70753"/>
          <a:stretch/>
        </p:blipFill>
        <p:spPr bwMode="auto">
          <a:xfrm>
            <a:off x="2244120" y="2968302"/>
            <a:ext cx="2335358" cy="140359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A2A8CBFE-2BAE-4644-90B9-C3E3A91E6D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223"/>
          <a:stretch/>
        </p:blipFill>
        <p:spPr bwMode="auto">
          <a:xfrm>
            <a:off x="14413" y="2957188"/>
            <a:ext cx="2324111" cy="14065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125773B-7ECA-44AB-AD62-959E5E410F11}"/>
              </a:ext>
            </a:extLst>
          </p:cNvPr>
          <p:cNvSpPr txBox="1"/>
          <p:nvPr/>
        </p:nvSpPr>
        <p:spPr>
          <a:xfrm>
            <a:off x="11070" y="1142269"/>
            <a:ext cx="9143999" cy="3353522"/>
          </a:xfrm>
          <a:prstGeom prst="rect">
            <a:avLst/>
          </a:prstGeom>
          <a:solidFill>
            <a:srgbClr val="630000">
              <a:alpha val="40000"/>
            </a:srgbClr>
          </a:solidFill>
        </p:spPr>
        <p:txBody>
          <a:bodyPr wrap="square" rtlCol="0">
            <a:spAutoFit/>
          </a:bodyPr>
          <a:lstStyle/>
          <a:p>
            <a:pPr>
              <a:lnSpc>
                <a:spcPct val="90000"/>
              </a:lnSpc>
            </a:pPr>
            <a:endParaRPr lang="en-US" sz="2800" dirty="0">
              <a:solidFill>
                <a:srgbClr val="FFFFFF"/>
              </a:solidFill>
            </a:endParaRPr>
          </a:p>
        </p:txBody>
      </p:sp>
      <p:pic>
        <p:nvPicPr>
          <p:cNvPr id="21" name="Picture 4">
            <a:extLst>
              <a:ext uri="{FF2B5EF4-FFF2-40B4-BE49-F238E27FC236}">
                <a16:creationId xmlns:a16="http://schemas.microsoft.com/office/drawing/2014/main" id="{4550552D-6BC5-4171-9D98-2A26001372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6909" b="8460"/>
          <a:stretch/>
        </p:blipFill>
        <p:spPr bwMode="auto">
          <a:xfrm>
            <a:off x="2945455" y="1020275"/>
            <a:ext cx="3315642" cy="386844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4A97998-D1C4-5B40-9CD8-D62652AEE21D}"/>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6813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State of Streaming Services</a:t>
            </a:r>
          </a:p>
        </p:txBody>
      </p:sp>
      <p:sp>
        <p:nvSpPr>
          <p:cNvPr id="3" name="Content Placeholder 2"/>
          <p:cNvSpPr>
            <a:spLocks noGrp="1"/>
          </p:cNvSpPr>
          <p:nvPr>
            <p:ph sz="half" idx="1"/>
          </p:nvPr>
        </p:nvSpPr>
        <p:spPr/>
        <p:txBody>
          <a:bodyPr/>
          <a:lstStyle/>
          <a:p>
            <a:r>
              <a:rPr lang="en-US" dirty="0"/>
              <a:t>Streaming: the continuous transmission of audio or video files from a server to a client. </a:t>
            </a:r>
          </a:p>
          <a:p>
            <a:pPr lvl="1"/>
            <a:r>
              <a:rPr lang="en-US" dirty="0"/>
              <a:t>Streaming is what happens when consumers watch TV or listen to music on Internet-connected devices. [2]</a:t>
            </a:r>
          </a:p>
          <a:p>
            <a:r>
              <a:rPr lang="en-US" dirty="0"/>
              <a:t>Popular music streaming services: Spotify, Apple Music, and Pandora Radio [3]</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Pooja Patel</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 2015 U.S. Music Industry Revenue by Sector: [4]</a:t>
            </a:r>
            <a:endParaRPr lang="en-US" sz="1200" dirty="0">
              <a:solidFill>
                <a:schemeClr val="tx1"/>
              </a:solidFill>
            </a:endParaRPr>
          </a:p>
        </p:txBody>
      </p:sp>
      <p:pic>
        <p:nvPicPr>
          <p:cNvPr id="11" name="Picture 10">
            <a:extLst>
              <a:ext uri="{FF2B5EF4-FFF2-40B4-BE49-F238E27FC236}">
                <a16:creationId xmlns:a16="http://schemas.microsoft.com/office/drawing/2014/main" id="{76F9319D-C1AA-49A9-A0E8-B2FFF6E452C2}"/>
              </a:ext>
            </a:extLst>
          </p:cNvPr>
          <p:cNvPicPr>
            <a:picLocks noChangeAspect="1"/>
          </p:cNvPicPr>
          <p:nvPr/>
        </p:nvPicPr>
        <p:blipFill rotWithShape="1">
          <a:blip r:embed="rId3"/>
          <a:srcRect r="10362"/>
          <a:stretch/>
        </p:blipFill>
        <p:spPr>
          <a:xfrm>
            <a:off x="5105350" y="1276350"/>
            <a:ext cx="3483528" cy="3209925"/>
          </a:xfrm>
          <a:prstGeom prst="rect">
            <a:avLst/>
          </a:prstGeom>
        </p:spPr>
      </p:pic>
      <p:sp>
        <p:nvSpPr>
          <p:cNvPr id="4" name="Slide Number Placeholder 3">
            <a:extLst>
              <a:ext uri="{FF2B5EF4-FFF2-40B4-BE49-F238E27FC236}">
                <a16:creationId xmlns:a16="http://schemas.microsoft.com/office/drawing/2014/main" id="{9028E964-AA17-0541-8424-5B44E457A71F}"/>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97927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State of Streaming Services</a:t>
            </a:r>
          </a:p>
        </p:txBody>
      </p:sp>
      <p:sp>
        <p:nvSpPr>
          <p:cNvPr id="3" name="Content Placeholder 2"/>
          <p:cNvSpPr>
            <a:spLocks noGrp="1"/>
          </p:cNvSpPr>
          <p:nvPr>
            <p:ph sz="half" idx="1"/>
          </p:nvPr>
        </p:nvSpPr>
        <p:spPr/>
        <p:txBody>
          <a:bodyPr/>
          <a:lstStyle/>
          <a:p>
            <a:r>
              <a:rPr lang="en-US" dirty="0"/>
              <a:t>Music listening moved from tangible products and downloads to online services</a:t>
            </a:r>
          </a:p>
          <a:p>
            <a:r>
              <a:rPr lang="en-US" dirty="0"/>
              <a:t>Streaming includes:</a:t>
            </a:r>
          </a:p>
          <a:p>
            <a:pPr lvl="1"/>
            <a:r>
              <a:rPr lang="en-US" dirty="0"/>
              <a:t>Paid subscriptions</a:t>
            </a:r>
          </a:p>
          <a:p>
            <a:pPr lvl="1"/>
            <a:r>
              <a:rPr lang="en-US" dirty="0"/>
              <a:t>Ad-supported on-demand</a:t>
            </a:r>
          </a:p>
          <a:p>
            <a:pPr lvl="1"/>
            <a:r>
              <a:rPr lang="en-US" dirty="0"/>
              <a:t>Digital and customized radio services</a:t>
            </a:r>
          </a:p>
          <a:p>
            <a:r>
              <a:rPr lang="en-US" dirty="0"/>
              <a:t>Streaming market in the United States is not representative of the global market [5]</a:t>
            </a:r>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Pooja Patel</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2019 U.S. Music Industry Revenue by Sector: [6]</a:t>
            </a:r>
            <a:endParaRPr lang="en-US" sz="1200" dirty="0">
              <a:solidFill>
                <a:schemeClr val="tx1"/>
              </a:solidFill>
            </a:endParaRPr>
          </a:p>
        </p:txBody>
      </p:sp>
      <p:pic>
        <p:nvPicPr>
          <p:cNvPr id="12" name="Picture 11">
            <a:extLst>
              <a:ext uri="{FF2B5EF4-FFF2-40B4-BE49-F238E27FC236}">
                <a16:creationId xmlns:a16="http://schemas.microsoft.com/office/drawing/2014/main" id="{D48FDC87-E566-4621-8EA5-CDDF3F7E1467}"/>
              </a:ext>
            </a:extLst>
          </p:cNvPr>
          <p:cNvPicPr>
            <a:picLocks noChangeAspect="1"/>
          </p:cNvPicPr>
          <p:nvPr/>
        </p:nvPicPr>
        <p:blipFill>
          <a:blip r:embed="rId3"/>
          <a:stretch>
            <a:fillRect/>
          </a:stretch>
        </p:blipFill>
        <p:spPr>
          <a:xfrm>
            <a:off x="5031445" y="1284661"/>
            <a:ext cx="3613083" cy="3209544"/>
          </a:xfrm>
          <a:prstGeom prst="rect">
            <a:avLst/>
          </a:prstGeom>
        </p:spPr>
      </p:pic>
      <p:sp>
        <p:nvSpPr>
          <p:cNvPr id="4" name="Slide Number Placeholder 3">
            <a:extLst>
              <a:ext uri="{FF2B5EF4-FFF2-40B4-BE49-F238E27FC236}">
                <a16:creationId xmlns:a16="http://schemas.microsoft.com/office/drawing/2014/main" id="{09411DA1-C6F6-8641-AB48-158F72F70CB0}"/>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66175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Services and Free Speech</a:t>
            </a:r>
          </a:p>
        </p:txBody>
      </p:sp>
      <p:sp>
        <p:nvSpPr>
          <p:cNvPr id="3" name="Content Placeholder 2"/>
          <p:cNvSpPr>
            <a:spLocks noGrp="1"/>
          </p:cNvSpPr>
          <p:nvPr>
            <p:ph sz="half" idx="1"/>
          </p:nvPr>
        </p:nvSpPr>
        <p:spPr>
          <a:xfrm>
            <a:off x="685800" y="1352551"/>
            <a:ext cx="7581900" cy="3352800"/>
          </a:xfrm>
        </p:spPr>
        <p:txBody>
          <a:bodyPr>
            <a:normAutofit/>
          </a:bodyPr>
          <a:lstStyle/>
          <a:p>
            <a:r>
              <a:rPr lang="en-US" dirty="0"/>
              <a:t>Free speech is accepted into most streaming services</a:t>
            </a:r>
          </a:p>
          <a:p>
            <a:r>
              <a:rPr lang="en-US" dirty="0"/>
              <a:t>Spotify updated their policy around hate content (2018) [7]</a:t>
            </a:r>
          </a:p>
          <a:p>
            <a:pPr lvl="1"/>
            <a:r>
              <a:rPr lang="en-US" dirty="0"/>
              <a:t>Does not permit “content whose principal purpose is to incite hatred or violence against people because of their race, religion, disability, gender identity, or sexual orientation. ”</a:t>
            </a:r>
          </a:p>
          <a:p>
            <a:pPr lvl="1"/>
            <a:r>
              <a:rPr lang="en-US" dirty="0"/>
              <a:t>Hateful conduct by artists “may affect the ways [Spotify] work with or support that artist or creator.”</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Pooja Patel</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 </a:t>
            </a:r>
            <a:endParaRPr lang="en-US" sz="1200" dirty="0">
              <a:solidFill>
                <a:schemeClr val="tx1"/>
              </a:solidFill>
            </a:endParaRPr>
          </a:p>
        </p:txBody>
      </p:sp>
      <p:sp>
        <p:nvSpPr>
          <p:cNvPr id="4" name="Slide Number Placeholder 3">
            <a:extLst>
              <a:ext uri="{FF2B5EF4-FFF2-40B4-BE49-F238E27FC236}">
                <a16:creationId xmlns:a16="http://schemas.microsoft.com/office/drawing/2014/main" id="{A7B5B249-B510-5847-995F-06AD358C8B14}"/>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281153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of Streaming Services </a:t>
            </a:r>
          </a:p>
        </p:txBody>
      </p:sp>
      <p:sp>
        <p:nvSpPr>
          <p:cNvPr id="3" name="Content Placeholder 2"/>
          <p:cNvSpPr>
            <a:spLocks noGrp="1"/>
          </p:cNvSpPr>
          <p:nvPr>
            <p:ph sz="half" idx="1"/>
          </p:nvPr>
        </p:nvSpPr>
        <p:spPr>
          <a:xfrm>
            <a:off x="685800" y="1352551"/>
            <a:ext cx="7581900" cy="3352800"/>
          </a:xfrm>
        </p:spPr>
        <p:txBody>
          <a:bodyPr>
            <a:normAutofit/>
          </a:bodyPr>
          <a:lstStyle/>
          <a:p>
            <a:r>
              <a:rPr lang="en-US" dirty="0"/>
              <a:t>Discovery of new music</a:t>
            </a:r>
          </a:p>
          <a:p>
            <a:r>
              <a:rPr lang="en-US" dirty="0"/>
              <a:t>Easier for users to share</a:t>
            </a:r>
          </a:p>
          <a:p>
            <a:r>
              <a:rPr lang="en-US" dirty="0"/>
              <a:t>Faster access to new releases</a:t>
            </a:r>
          </a:p>
          <a:p>
            <a:pPr lvl="1"/>
            <a:r>
              <a:rPr lang="en-US" dirty="0"/>
              <a:t>Instant gratification</a:t>
            </a:r>
          </a:p>
          <a:p>
            <a:r>
              <a:rPr lang="en-US" dirty="0"/>
              <a:t>Cut back on the amount of money spent on music</a:t>
            </a:r>
          </a:p>
          <a:p>
            <a:pPr lvl="1"/>
            <a:r>
              <a:rPr lang="en-US" dirty="0"/>
              <a:t>Users can choose from free plans or paid plans with benefits</a:t>
            </a:r>
          </a:p>
          <a:p>
            <a:r>
              <a:rPr lang="en-US" dirty="0"/>
              <a:t>Limitless access</a:t>
            </a:r>
          </a:p>
          <a:p>
            <a:pPr lvl="1"/>
            <a:r>
              <a:rPr lang="en-US" dirty="0"/>
              <a:t>This leads to increase in the total consumption of music</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Pooja Patel</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Conclusions: [8]</a:t>
            </a:r>
            <a:endParaRPr lang="en-US" sz="1200" dirty="0">
              <a:solidFill>
                <a:schemeClr val="tx1"/>
              </a:solidFill>
            </a:endParaRPr>
          </a:p>
        </p:txBody>
      </p:sp>
      <p:sp>
        <p:nvSpPr>
          <p:cNvPr id="4" name="Slide Number Placeholder 3">
            <a:extLst>
              <a:ext uri="{FF2B5EF4-FFF2-40B4-BE49-F238E27FC236}">
                <a16:creationId xmlns:a16="http://schemas.microsoft.com/office/drawing/2014/main" id="{47DA4FBA-330B-DF4B-B047-ABC3F85D76E0}"/>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08941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Streaming</a:t>
            </a:r>
          </a:p>
        </p:txBody>
      </p:sp>
      <p:sp>
        <p:nvSpPr>
          <p:cNvPr id="3" name="Content Placeholder 2"/>
          <p:cNvSpPr>
            <a:spLocks noGrp="1"/>
          </p:cNvSpPr>
          <p:nvPr>
            <p:ph sz="half" idx="1"/>
          </p:nvPr>
        </p:nvSpPr>
        <p:spPr/>
        <p:txBody>
          <a:bodyPr>
            <a:normAutofit/>
          </a:bodyPr>
          <a:lstStyle/>
          <a:p>
            <a:r>
              <a:rPr lang="en-US" dirty="0"/>
              <a:t>Physical copies of music will continue to decline</a:t>
            </a:r>
          </a:p>
          <a:p>
            <a:r>
              <a:rPr lang="en-US" dirty="0"/>
              <a:t>Music piracy will continue to decline</a:t>
            </a:r>
          </a:p>
          <a:p>
            <a:r>
              <a:rPr lang="en-US" dirty="0"/>
              <a:t>Users are drawn to streaming for convenience, access, and instant listening</a:t>
            </a:r>
          </a:p>
          <a:p>
            <a:r>
              <a:rPr lang="en-US" dirty="0"/>
              <a:t>Streaming services will continue to tailor content to its users</a:t>
            </a:r>
          </a:p>
          <a:p>
            <a:pPr marL="0" indent="0">
              <a:buNone/>
            </a:pP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Pooja Patel</a:t>
            </a:r>
          </a:p>
        </p:txBody>
      </p:sp>
      <p:sp>
        <p:nvSpPr>
          <p:cNvPr id="8" name="TextBox 7"/>
          <p:cNvSpPr txBox="1"/>
          <p:nvPr/>
        </p:nvSpPr>
        <p:spPr>
          <a:xfrm>
            <a:off x="0" y="4567383"/>
            <a:ext cx="9144000" cy="461665"/>
          </a:xfrm>
          <a:prstGeom prst="rect">
            <a:avLst/>
          </a:prstGeom>
          <a:noFill/>
        </p:spPr>
        <p:txBody>
          <a:bodyPr wrap="square" rtlCol="0">
            <a:spAutoFit/>
          </a:bodyPr>
          <a:lstStyle/>
          <a:p>
            <a:pPr algn="r"/>
            <a:r>
              <a:rPr lang="en-US" sz="1200" dirty="0"/>
              <a:t>Implications: [9]</a:t>
            </a:r>
          </a:p>
          <a:p>
            <a:pPr algn="r"/>
            <a:r>
              <a:rPr lang="en-US" sz="1200" dirty="0"/>
              <a:t>Streaming Services: [10]</a:t>
            </a:r>
            <a:endParaRPr lang="en-US" sz="1200" dirty="0">
              <a:solidFill>
                <a:schemeClr val="tx1"/>
              </a:solidFill>
            </a:endParaRPr>
          </a:p>
        </p:txBody>
      </p:sp>
      <p:pic>
        <p:nvPicPr>
          <p:cNvPr id="2050" name="Picture 2" descr="Top 13 music streaming platforms on which you should upload your song">
            <a:extLst>
              <a:ext uri="{FF2B5EF4-FFF2-40B4-BE49-F238E27FC236}">
                <a16:creationId xmlns:a16="http://schemas.microsoft.com/office/drawing/2014/main" id="{FDCD5942-E6FA-40B2-BE6F-D5628E4DF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340" y="1647825"/>
            <a:ext cx="3952240" cy="22231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AC4AB15-8015-A84C-85BB-E6A2A98FF1D8}"/>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710591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276350"/>
            <a:ext cx="7772400" cy="3352800"/>
          </a:xfrm>
        </p:spPr>
        <p:txBody>
          <a:bodyPr lIns="91440">
            <a:noAutofit/>
          </a:bodyPr>
          <a:lstStyle/>
          <a:p>
            <a:pPr marL="0" indent="0">
              <a:buNone/>
            </a:pPr>
            <a:r>
              <a:rPr lang="en-US" sz="850" dirty="0"/>
              <a:t>[1] Infographic: A brief history of music players (Virgin, n.d.), </a:t>
            </a:r>
            <a:r>
              <a:rPr lang="en-US" sz="850" dirty="0">
                <a:hlinkClick r:id="rId3"/>
              </a:rPr>
              <a:t>https://www.virgin.com/music/infographic-brief-history-music-players</a:t>
            </a:r>
            <a:r>
              <a:rPr lang="en-US" sz="850" dirty="0"/>
              <a:t> (Accessed: 4/6/2020)</a:t>
            </a:r>
          </a:p>
          <a:p>
            <a:pPr marL="0" indent="0">
              <a:buNone/>
            </a:pPr>
            <a:r>
              <a:rPr lang="en-US" sz="850" dirty="0"/>
              <a:t>[2] What is streaming? | How video streaming works (Cloudflare, n.d.), </a:t>
            </a:r>
            <a:r>
              <a:rPr lang="en-US" sz="850" dirty="0">
                <a:hlinkClick r:id="rId4"/>
              </a:rPr>
              <a:t>https://www.cloudflare.com/learning/performance/what-is-streaming/</a:t>
            </a:r>
            <a:r>
              <a:rPr lang="en-US" sz="850" dirty="0"/>
              <a:t> (Accessed: 4/6/2020)</a:t>
            </a:r>
          </a:p>
          <a:p>
            <a:pPr marL="0" indent="0">
              <a:buNone/>
            </a:pPr>
            <a:r>
              <a:rPr lang="en-US" sz="850" dirty="0"/>
              <a:t>[3] Amy Watson, Most popular music streaming services in the U.S. 2018-2019, by audience (Statista, March 11, 2020), </a:t>
            </a:r>
            <a:r>
              <a:rPr lang="en-US" sz="850" dirty="0">
                <a:hlinkClick r:id="rId5"/>
              </a:rPr>
              <a:t>https://www.statista.com/statistics/798125/most-popular-us-music-streaming-services-ranked-by-audience/</a:t>
            </a:r>
            <a:r>
              <a:rPr lang="en-US" sz="850" dirty="0"/>
              <a:t> (Accessed: 4/6/2020)</a:t>
            </a:r>
          </a:p>
          <a:p>
            <a:pPr marL="0" indent="0">
              <a:buNone/>
            </a:pPr>
            <a:r>
              <a:rPr lang="en-US" sz="850" dirty="0"/>
              <a:t>[4] Joshua Friedlander, News and Notes on 2015 RIAA Shipment and Revenue Statistics (RIAA, 2016), </a:t>
            </a:r>
            <a:r>
              <a:rPr lang="en-US" sz="850" dirty="0">
                <a:hlinkClick r:id="rId6"/>
              </a:rPr>
              <a:t>https://www.riaa.com/wp-content/uploads/2016/03/RIAA-2015-Year-End-shipments-memo.pdf</a:t>
            </a:r>
            <a:r>
              <a:rPr lang="en-US" sz="850" dirty="0"/>
              <a:t> (Accessed: 4/6/2020)</a:t>
            </a:r>
          </a:p>
          <a:p>
            <a:pPr marL="0" indent="0">
              <a:buNone/>
            </a:pPr>
            <a:r>
              <a:rPr lang="en-US" sz="850" dirty="0"/>
              <a:t>[5] Global Music Report 2019- State of the Industry (IFPI, 2019), </a:t>
            </a:r>
            <a:r>
              <a:rPr lang="en-US" sz="850" dirty="0">
                <a:hlinkClick r:id="rId7"/>
              </a:rPr>
              <a:t>https://www.ifpi.org/news/IFPI-GLOBAL-MUSIC-REPORT-2019&amp;lang=en</a:t>
            </a:r>
            <a:r>
              <a:rPr lang="en-US" sz="850" dirty="0"/>
              <a:t> (Accessed: 4/6/2020)</a:t>
            </a:r>
          </a:p>
          <a:p>
            <a:pPr marL="0" indent="0">
              <a:buNone/>
            </a:pPr>
            <a:r>
              <a:rPr lang="en-US" sz="850" dirty="0"/>
              <a:t>[6] Dani </a:t>
            </a:r>
            <a:r>
              <a:rPr lang="en-US" sz="850" dirty="0" err="1"/>
              <a:t>Deahl</a:t>
            </a:r>
            <a:r>
              <a:rPr lang="en-US" sz="850" dirty="0"/>
              <a:t>, Music revenue saw big growth last year, thanks to a jump in paid streaming subscribers (The Verge, February 26, 2020), </a:t>
            </a:r>
            <a:r>
              <a:rPr lang="en-US" sz="850" dirty="0">
                <a:hlinkClick r:id="rId8"/>
              </a:rPr>
              <a:t>https://www.theverge.com/2020/2/26/21154504/riaa-report-paid-subscriptions-93-percent-streaming-revenue-growth-2019</a:t>
            </a:r>
            <a:r>
              <a:rPr lang="en-US" sz="850" dirty="0"/>
              <a:t> (Accessed: 4/6/2020)</a:t>
            </a:r>
          </a:p>
          <a:p>
            <a:pPr marL="0" indent="0">
              <a:buNone/>
            </a:pPr>
            <a:r>
              <a:rPr lang="en-US" sz="850" dirty="0"/>
              <a:t>[7] Spotify Announces New Hate </a:t>
            </a:r>
            <a:r>
              <a:rPr lang="en-US" sz="850" dirty="0" err="1"/>
              <a:t>Contnent</a:t>
            </a:r>
            <a:r>
              <a:rPr lang="en-US" sz="850" dirty="0"/>
              <a:t> and Hateful Conduct Public Policy (Spotify, May 10, 2018), </a:t>
            </a:r>
            <a:r>
              <a:rPr lang="en-US" sz="850" dirty="0">
                <a:hlinkClick r:id="rId9"/>
              </a:rPr>
              <a:t>https://newsroom.spotify.com/2018-05-10/spotify-announces-new-hate-content-and-hateful-conduct-public-policy/</a:t>
            </a:r>
            <a:r>
              <a:rPr lang="en-US" sz="850" dirty="0"/>
              <a:t> (Accessed: 4/6/2020)</a:t>
            </a:r>
          </a:p>
          <a:p>
            <a:pPr marL="0" indent="0">
              <a:buNone/>
            </a:pPr>
            <a:r>
              <a:rPr lang="en-US" sz="850" dirty="0"/>
              <a:t>[8] Mehmet </a:t>
            </a:r>
            <a:r>
              <a:rPr lang="en-US" sz="850" dirty="0" err="1"/>
              <a:t>Delikan</a:t>
            </a:r>
            <a:r>
              <a:rPr lang="en-US" sz="850" dirty="0"/>
              <a:t>, Changing Consumption Behavior of Net Generation and the Adoption of Streaming Music Services (Jonkoping International Business School, June 2010), </a:t>
            </a:r>
            <a:r>
              <a:rPr lang="en-US" sz="850" dirty="0">
                <a:hlinkClick r:id="rId10"/>
              </a:rPr>
              <a:t>http://www.diva-portal.org/smash/get/diva2:324142/FULLTEXT01.pdf</a:t>
            </a:r>
            <a:r>
              <a:rPr lang="en-US" sz="850" dirty="0"/>
              <a:t> (Accessed: 4/6/2020)</a:t>
            </a:r>
          </a:p>
          <a:p>
            <a:pPr marL="0" indent="0">
              <a:buNone/>
            </a:pPr>
            <a:r>
              <a:rPr lang="en-US" sz="850" dirty="0"/>
              <a:t>[9] How Music Streaming Works and The Popular Music Streaming Trends of Today (</a:t>
            </a:r>
            <a:r>
              <a:rPr lang="en-US" sz="850" dirty="0" err="1"/>
              <a:t>Soundcharts</a:t>
            </a:r>
            <a:r>
              <a:rPr lang="en-US" sz="850" dirty="0"/>
              <a:t>, June 13, 2019), </a:t>
            </a:r>
            <a:r>
              <a:rPr lang="en-US" sz="850" dirty="0">
                <a:hlinkClick r:id="rId11"/>
              </a:rPr>
              <a:t>https://soundcharts.com/blog/how-music-streaming-works-trends</a:t>
            </a:r>
            <a:r>
              <a:rPr lang="en-US" sz="850" dirty="0"/>
              <a:t> (Accessed: 4/6/2020)</a:t>
            </a:r>
          </a:p>
          <a:p>
            <a:pPr marL="0" indent="0">
              <a:buNone/>
            </a:pPr>
            <a:r>
              <a:rPr lang="en-US" sz="850" dirty="0"/>
              <a:t>[10] Christina Warren, Streaming Music Services,  From Most Screwed to Least Screwed (Gizmodo, 2017), </a:t>
            </a:r>
            <a:r>
              <a:rPr lang="en-US" sz="850" dirty="0">
                <a:hlinkClick r:id="rId12"/>
              </a:rPr>
              <a:t>https://gizmodo.com/streaming-music-services-from-most-screwed-to-least-sc-1793612699</a:t>
            </a:r>
            <a:r>
              <a:rPr lang="en-US" sz="850" dirty="0"/>
              <a:t> (Accessed: 4/6/2020)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Pooja Patel</a:t>
            </a:r>
          </a:p>
        </p:txBody>
      </p:sp>
      <p:sp>
        <p:nvSpPr>
          <p:cNvPr id="7" name="Slide Number Placeholder 6">
            <a:extLst>
              <a:ext uri="{FF2B5EF4-FFF2-40B4-BE49-F238E27FC236}">
                <a16:creationId xmlns:a16="http://schemas.microsoft.com/office/drawing/2014/main" id="{F320A53C-61CE-A348-A33A-D6BF4FDB0B09}"/>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1860358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Automating misinformation dissemination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Xiaoyue Lyu</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7D527702-4403-A843-834B-A4985B3EB53E}"/>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82665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914400" y="1968285"/>
            <a:ext cx="7315200" cy="1253103"/>
          </a:xfrm>
        </p:spPr>
        <p:txBody>
          <a:bodyPr/>
          <a:lstStyle/>
          <a:p>
            <a:r>
              <a:rPr lang="zh-CN" altLang="en-US" i="1" dirty="0"/>
              <a:t>“</a:t>
            </a:r>
            <a:r>
              <a:rPr lang="en-US" altLang="zh-CN" i="1" dirty="0"/>
              <a:t>Falsehood flies, and truth comes limping after it.</a:t>
            </a:r>
            <a:r>
              <a:rPr lang="zh-CN" altLang="en-US" i="1" dirty="0"/>
              <a:t>” </a:t>
            </a:r>
            <a:endParaRPr lang="en-US" altLang="zh-CN" i="1" dirty="0"/>
          </a:p>
          <a:p>
            <a:r>
              <a:rPr lang="en-US" altLang="zh-CN" dirty="0"/>
              <a:t>                                                  </a:t>
            </a:r>
          </a:p>
          <a:p>
            <a:r>
              <a:rPr lang="en-US" altLang="zh-CN" dirty="0"/>
              <a:t>                                                          -- Jonathan Swift 1710 </a:t>
            </a:r>
            <a:endParaRPr lang="zh-CN" altLang="en-US" dirty="0"/>
          </a:p>
        </p:txBody>
      </p:sp>
      <p:sp>
        <p:nvSpPr>
          <p:cNvPr id="4" name="页脚占位符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66D318FF-D649-C448-BB26-6079F8D9F689}"/>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02022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Let’s keep track of what works well Online and Remote</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p:txBody>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 if possible</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41888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misinformation spreading?</a:t>
            </a:r>
          </a:p>
        </p:txBody>
      </p:sp>
      <p:sp>
        <p:nvSpPr>
          <p:cNvPr id="3" name="Content Placeholder 2"/>
          <p:cNvSpPr>
            <a:spLocks noGrp="1"/>
          </p:cNvSpPr>
          <p:nvPr>
            <p:ph sz="half" idx="1"/>
          </p:nvPr>
        </p:nvSpPr>
        <p:spPr>
          <a:xfrm>
            <a:off x="1375473" y="1374077"/>
            <a:ext cx="6342681" cy="3352800"/>
          </a:xfrm>
        </p:spPr>
        <p:txBody>
          <a:bodyPr>
            <a:normAutofit/>
          </a:bodyPr>
          <a:lstStyle/>
          <a:p>
            <a:pPr>
              <a:buNone/>
            </a:pPr>
            <a:r>
              <a:rPr lang="en-US" altLang="zh-CN" sz="2400" dirty="0"/>
              <a:t>· Negativity bias</a:t>
            </a:r>
          </a:p>
          <a:p>
            <a:pPr>
              <a:buNone/>
            </a:pPr>
            <a:r>
              <a:rPr lang="en-US" altLang="zh-CN" sz="2400" dirty="0"/>
              <a:t>· Novelty hypothesis</a:t>
            </a:r>
          </a:p>
          <a:p>
            <a:pPr>
              <a:buNone/>
            </a:pPr>
            <a:endParaRPr lang="en-US" altLang="zh-CN" sz="2400"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Xiaoyue Lyu</a:t>
            </a:r>
            <a:endParaRPr lang="en-US" sz="1400" dirty="0">
              <a:solidFill>
                <a:schemeClr val="tx1"/>
              </a:solidFill>
              <a:latin typeface="+mj-lt"/>
            </a:endParaRPr>
          </a:p>
        </p:txBody>
      </p:sp>
      <p:sp>
        <p:nvSpPr>
          <p:cNvPr id="4" name="Slide Number Placeholder 3">
            <a:extLst>
              <a:ext uri="{FF2B5EF4-FFF2-40B4-BE49-F238E27FC236}">
                <a16:creationId xmlns:a16="http://schemas.microsoft.com/office/drawing/2014/main" id="{FDDBB925-1351-E944-A077-C48CAE2563E4}"/>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14975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NEGATIVITY BIAS</a:t>
            </a:r>
          </a:p>
        </p:txBody>
      </p:sp>
      <p:sp>
        <p:nvSpPr>
          <p:cNvPr id="3" name="Content Placeholder 2"/>
          <p:cNvSpPr>
            <a:spLocks noGrp="1"/>
          </p:cNvSpPr>
          <p:nvPr>
            <p:ph sz="half" idx="1"/>
          </p:nvPr>
        </p:nvSpPr>
        <p:spPr>
          <a:xfrm>
            <a:off x="1084882" y="1374077"/>
            <a:ext cx="6788256" cy="3352800"/>
          </a:xfrm>
        </p:spPr>
        <p:txBody>
          <a:bodyPr/>
          <a:lstStyle/>
          <a:p>
            <a:pPr>
              <a:buNone/>
            </a:pPr>
            <a:r>
              <a:rPr lang="en-US" altLang="zh-CN" dirty="0"/>
              <a:t>· Negativity is essentially an attention magnet</a:t>
            </a:r>
          </a:p>
          <a:p>
            <a:pPr>
              <a:buNone/>
            </a:pPr>
            <a:r>
              <a:rPr lang="en-US" altLang="zh-CN" dirty="0"/>
              <a:t>· Both Activeness and attentiveness increase when reading negative news stories</a:t>
            </a:r>
            <a:r>
              <a:rPr lang="en-US" altLang="zh-CN" baseline="-25000" dirty="0"/>
              <a:t>[1]</a:t>
            </a:r>
          </a:p>
          <a:p>
            <a:pPr>
              <a:buNone/>
            </a:pPr>
            <a:r>
              <a:rPr lang="en-US" altLang="zh-CN" dirty="0"/>
              <a:t>· People love reading negative news</a:t>
            </a:r>
            <a:r>
              <a:rPr lang="en-US" altLang="zh-CN" baseline="-25000" dirty="0"/>
              <a:t>[2]</a:t>
            </a:r>
            <a:endParaRPr lang="en-US" altLang="zh-CN" dirty="0"/>
          </a:p>
          <a:p>
            <a:pPr>
              <a:buNone/>
            </a:pPr>
            <a:endParaRPr lang="en-US" altLang="zh-CN" dirty="0"/>
          </a:p>
          <a:p>
            <a:endParaRPr lang="zh-CN" alt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Xiaoyue Lyu</a:t>
            </a:r>
            <a:endParaRPr lang="en-US" sz="1400" dirty="0">
              <a:solidFill>
                <a:schemeClr val="tx1"/>
              </a:solidFill>
              <a:latin typeface="+mj-lt"/>
            </a:endParaRPr>
          </a:p>
        </p:txBody>
      </p:sp>
      <p:sp>
        <p:nvSpPr>
          <p:cNvPr id="8" name="TextBox 7"/>
          <p:cNvSpPr txBox="1"/>
          <p:nvPr/>
        </p:nvSpPr>
        <p:spPr>
          <a:xfrm>
            <a:off x="0" y="4497169"/>
            <a:ext cx="9144000" cy="646331"/>
          </a:xfrm>
          <a:prstGeom prst="rect">
            <a:avLst/>
          </a:prstGeom>
          <a:noFill/>
        </p:spPr>
        <p:txBody>
          <a:bodyPr wrap="square" rtlCol="0">
            <a:spAutoFit/>
          </a:bodyPr>
          <a:lstStyle/>
          <a:p>
            <a:pPr algn="r"/>
            <a:r>
              <a:rPr lang="en-US" altLang="zh-CN" sz="1200" dirty="0"/>
              <a:t>[1] Soroka et al. (2019). Cross-national evidence of a negativity bias in psychophysiological reactions to news.</a:t>
            </a:r>
          </a:p>
          <a:p>
            <a:pPr algn="r"/>
            <a:r>
              <a:rPr lang="en-US" altLang="zh-CN" sz="1200" dirty="0"/>
              <a:t>[2] BBC News(2014). Russia: 'Good news day' decimates website's readership.</a:t>
            </a:r>
          </a:p>
          <a:p>
            <a:pPr algn="r"/>
            <a:endParaRPr lang="en-US" sz="1200" dirty="0">
              <a:solidFill>
                <a:schemeClr val="tx1"/>
              </a:solidFill>
            </a:endParaRPr>
          </a:p>
        </p:txBody>
      </p:sp>
      <p:sp>
        <p:nvSpPr>
          <p:cNvPr id="4" name="Slide Number Placeholder 3">
            <a:extLst>
              <a:ext uri="{FF2B5EF4-FFF2-40B4-BE49-F238E27FC236}">
                <a16:creationId xmlns:a16="http://schemas.microsoft.com/office/drawing/2014/main" id="{6078AB2D-B11F-0C49-8966-4997B6D285AB}"/>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3031351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Novelty hypothesis</a:t>
            </a:r>
          </a:p>
        </p:txBody>
      </p:sp>
      <p:sp>
        <p:nvSpPr>
          <p:cNvPr id="3" name="Content Placeholder 2"/>
          <p:cNvSpPr>
            <a:spLocks noGrp="1"/>
          </p:cNvSpPr>
          <p:nvPr>
            <p:ph sz="half" idx="1"/>
          </p:nvPr>
        </p:nvSpPr>
        <p:spPr>
          <a:xfrm>
            <a:off x="1084882" y="1276350"/>
            <a:ext cx="6788256" cy="3352800"/>
          </a:xfrm>
        </p:spPr>
        <p:txBody>
          <a:bodyPr/>
          <a:lstStyle/>
          <a:p>
            <a:r>
              <a:rPr lang="en-US" altLang="zh-CN" dirty="0"/>
              <a:t>Novel and emotional content earn more popularity</a:t>
            </a:r>
          </a:p>
          <a:p>
            <a:r>
              <a:rPr lang="en-US" altLang="zh-CN" dirty="0"/>
              <a:t>Findings indicate misinformation is more novel than the truth across all novelty metrics</a:t>
            </a:r>
            <a:r>
              <a:rPr lang="en-US" altLang="zh-CN" baseline="-25000" dirty="0"/>
              <a:t>[3]</a:t>
            </a:r>
          </a:p>
          <a:p>
            <a:endParaRPr lang="en-US" altLang="zh-CN" dirty="0"/>
          </a:p>
          <a:p>
            <a:endParaRPr lang="zh-CN" alt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Xiaoyue Lyu</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altLang="zh-CN" sz="1200" dirty="0"/>
              <a:t>[3] Vosoughi et al. (2018). The spread of true and false news online.</a:t>
            </a:r>
            <a:endParaRPr lang="en-US" sz="1200" dirty="0">
              <a:solidFill>
                <a:schemeClr val="tx1"/>
              </a:solidFill>
            </a:endParaRPr>
          </a:p>
        </p:txBody>
      </p:sp>
      <p:sp>
        <p:nvSpPr>
          <p:cNvPr id="4" name="Slide Number Placeholder 3">
            <a:extLst>
              <a:ext uri="{FF2B5EF4-FFF2-40B4-BE49-F238E27FC236}">
                <a16:creationId xmlns:a16="http://schemas.microsoft.com/office/drawing/2014/main" id="{11E2CC1E-FE14-164A-B11F-B0917FBAF96F}"/>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203932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a:t>
            </a:r>
            <a:endParaRPr lang="zh-CN" altLang="en-US" dirty="0"/>
          </a:p>
        </p:txBody>
      </p:sp>
      <p:sp>
        <p:nvSpPr>
          <p:cNvPr id="5" name="页脚占位符 4"/>
          <p:cNvSpPr>
            <a:spLocks noGrp="1"/>
          </p:cNvSpPr>
          <p:nvPr>
            <p:ph type="ftr" sz="quarter" idx="11"/>
          </p:nvPr>
        </p:nvSpPr>
        <p:spPr/>
        <p:txBody>
          <a:bodyPr/>
          <a:lstStyle/>
          <a:p>
            <a:r>
              <a:rPr lang="sk-SK"/>
              <a:t>© 2020 Keith A. Pray</a:t>
            </a:r>
            <a:endParaRPr lang="en-US"/>
          </a:p>
        </p:txBody>
      </p:sp>
      <p:sp>
        <p:nvSpPr>
          <p:cNvPr id="7" name="Content Placeholder 2"/>
          <p:cNvSpPr>
            <a:spLocks noGrp="1"/>
          </p:cNvSpPr>
          <p:nvPr>
            <p:ph sz="half" idx="1"/>
          </p:nvPr>
        </p:nvSpPr>
        <p:spPr>
          <a:xfrm>
            <a:off x="1084882" y="1374077"/>
            <a:ext cx="6788256" cy="3352800"/>
          </a:xfrm>
        </p:spPr>
        <p:txBody>
          <a:bodyPr/>
          <a:lstStyle/>
          <a:p>
            <a:endParaRPr lang="en-US" altLang="zh-CN" dirty="0"/>
          </a:p>
          <a:p>
            <a:endParaRPr lang="en-US" altLang="zh-CN" dirty="0"/>
          </a:p>
          <a:p>
            <a:endParaRPr lang="zh-CN" altLang="en-US" dirty="0"/>
          </a:p>
        </p:txBody>
      </p:sp>
      <p:sp>
        <p:nvSpPr>
          <p:cNvPr id="10" name="Content Placeholder 2"/>
          <p:cNvSpPr>
            <a:spLocks noGrp="1"/>
          </p:cNvSpPr>
          <p:nvPr>
            <p:ph sz="half" idx="1"/>
          </p:nvPr>
        </p:nvSpPr>
        <p:spPr>
          <a:xfrm>
            <a:off x="1084882" y="1135117"/>
            <a:ext cx="6788256" cy="3352800"/>
          </a:xfrm>
        </p:spPr>
        <p:txBody>
          <a:bodyPr/>
          <a:lstStyle/>
          <a:p>
            <a:endParaRPr lang="en-US" altLang="zh-CN" dirty="0"/>
          </a:p>
          <a:p>
            <a:endParaRPr lang="en-US" altLang="zh-CN" dirty="0"/>
          </a:p>
          <a:p>
            <a:endParaRPr lang="zh-CN" altLang="en-US" dirty="0"/>
          </a:p>
        </p:txBody>
      </p:sp>
      <p:sp>
        <p:nvSpPr>
          <p:cNvPr id="11" name="TextBox 10"/>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Xiaoyue Lyu</a:t>
            </a:r>
          </a:p>
        </p:txBody>
      </p:sp>
      <p:sp>
        <p:nvSpPr>
          <p:cNvPr id="8" name="Content Placeholder 2"/>
          <p:cNvSpPr>
            <a:spLocks noGrp="1"/>
          </p:cNvSpPr>
          <p:nvPr>
            <p:ph sz="half" idx="1"/>
          </p:nvPr>
        </p:nvSpPr>
        <p:spPr>
          <a:xfrm>
            <a:off x="1084882" y="1276350"/>
            <a:ext cx="6788256" cy="3352800"/>
          </a:xfrm>
        </p:spPr>
        <p:txBody>
          <a:bodyPr/>
          <a:lstStyle/>
          <a:p>
            <a:pPr algn="ctr">
              <a:buNone/>
            </a:pPr>
            <a:endParaRPr lang="en-US" altLang="zh-CN" dirty="0"/>
          </a:p>
          <a:p>
            <a:pPr algn="ctr">
              <a:buNone/>
            </a:pPr>
            <a:r>
              <a:rPr lang="en-US" altLang="zh-CN" dirty="0"/>
              <a:t>Humans’ inclination for negativity and novelty allows misinformation dissemination</a:t>
            </a:r>
            <a:endParaRPr lang="en-US" altLang="zh-CN" baseline="-25000" dirty="0"/>
          </a:p>
          <a:p>
            <a:endParaRPr lang="en-US" altLang="zh-CN" dirty="0"/>
          </a:p>
          <a:p>
            <a:endParaRPr lang="zh-CN" altLang="en-US" dirty="0"/>
          </a:p>
        </p:txBody>
      </p:sp>
      <p:sp>
        <p:nvSpPr>
          <p:cNvPr id="3" name="Slide Number Placeholder 2">
            <a:extLst>
              <a:ext uri="{FF2B5EF4-FFF2-40B4-BE49-F238E27FC236}">
                <a16:creationId xmlns:a16="http://schemas.microsoft.com/office/drawing/2014/main" id="{23ED0918-5E00-5A4E-AB76-B8AE3BAC635B}"/>
              </a:ext>
            </a:extLst>
          </p:cNvPr>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3097383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lnSpcReduction="10000"/>
          </a:bodyPr>
          <a:lstStyle/>
          <a:p>
            <a:pPr marL="0" indent="0">
              <a:buNone/>
            </a:pPr>
            <a:r>
              <a:rPr lang="en-US" dirty="0"/>
              <a:t>[1] </a:t>
            </a:r>
            <a:r>
              <a:rPr lang="en-US" altLang="zh-CN" dirty="0"/>
              <a:t>Soroka, S., Fournier, P., &amp; Nir, L. (2019). Cross-national evidence of a negativity bias in psychophysiological reactions to news. </a:t>
            </a:r>
            <a:r>
              <a:rPr lang="en-US" altLang="zh-CN" i="1" dirty="0"/>
              <a:t>Proceedings of the National Academy of Sciences</a:t>
            </a:r>
            <a:r>
              <a:rPr lang="en-US" altLang="zh-CN" dirty="0"/>
              <a:t>, </a:t>
            </a:r>
            <a:r>
              <a:rPr lang="en-US" altLang="zh-CN" i="1" dirty="0"/>
              <a:t>116</a:t>
            </a:r>
            <a:r>
              <a:rPr lang="en-US" altLang="zh-CN" dirty="0"/>
              <a:t>(38), 18888–18892. doi: 10.1073/pnas.1908369116</a:t>
            </a:r>
            <a:endParaRPr lang="en-US" dirty="0"/>
          </a:p>
          <a:p>
            <a:pPr marL="0" indent="0">
              <a:buNone/>
            </a:pPr>
            <a:r>
              <a:rPr lang="en-US" dirty="0"/>
              <a:t>[2]</a:t>
            </a:r>
            <a:r>
              <a:rPr lang="en-US" altLang="zh-CN" dirty="0"/>
              <a:t> BBC News(2014, December 4). Russia: 'Good news day' decimates website's readership. Retrieved April 4, 2020, from https://www.bbc.com/news/blogs-news-from-elsewhere-30318261</a:t>
            </a:r>
            <a:endParaRPr lang="en-US" dirty="0"/>
          </a:p>
          <a:p>
            <a:pPr marL="0" indent="0">
              <a:buNone/>
            </a:pPr>
            <a:r>
              <a:rPr lang="en-US" dirty="0"/>
              <a:t>[3] </a:t>
            </a:r>
            <a:r>
              <a:rPr lang="en-US" altLang="zh-CN" dirty="0"/>
              <a:t>Vosoughi, S., Roy, D., &amp; Aral, S. (2018). The spread of true and false news online. </a:t>
            </a:r>
            <a:r>
              <a:rPr lang="en-US" altLang="zh-CN" i="1" dirty="0"/>
              <a:t>Science</a:t>
            </a:r>
            <a:r>
              <a:rPr lang="en-US" altLang="zh-CN" dirty="0"/>
              <a:t>, </a:t>
            </a:r>
            <a:r>
              <a:rPr lang="en-US" altLang="zh-CN" i="1" dirty="0"/>
              <a:t>359</a:t>
            </a:r>
            <a:r>
              <a:rPr lang="en-US" altLang="zh-CN" dirty="0"/>
              <a:t>(6380), 1146–1151. doi: 10.1126/science.aap9559</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Xiaoyue Lyu</a:t>
            </a:r>
          </a:p>
        </p:txBody>
      </p:sp>
      <p:sp>
        <p:nvSpPr>
          <p:cNvPr id="7" name="Slide Number Placeholder 6">
            <a:extLst>
              <a:ext uri="{FF2B5EF4-FFF2-40B4-BE49-F238E27FC236}">
                <a16:creationId xmlns:a16="http://schemas.microsoft.com/office/drawing/2014/main" id="{BA3B1D1A-25CC-FC49-90B7-D43923046F7D}"/>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344872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Internet free Speech</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Benjamin M’Sadoques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dirty="0"/>
          </a:p>
        </p:txBody>
      </p:sp>
      <p:sp>
        <p:nvSpPr>
          <p:cNvPr id="6" name="Slide Number Placeholder 5">
            <a:extLst>
              <a:ext uri="{FF2B5EF4-FFF2-40B4-BE49-F238E27FC236}">
                <a16:creationId xmlns:a16="http://schemas.microsoft.com/office/drawing/2014/main" id="{6B13406D-85F6-D344-AF12-1F9E0BEBC10E}"/>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171981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should care more about </a:t>
            </a:r>
            <a:br>
              <a:rPr lang="en-US" dirty="0"/>
            </a:br>
            <a:r>
              <a:rPr lang="en-US" dirty="0"/>
              <a:t>internet free speech</a:t>
            </a:r>
          </a:p>
        </p:txBody>
      </p:sp>
      <p:sp>
        <p:nvSpPr>
          <p:cNvPr id="3" name="Content Placeholder 2"/>
          <p:cNvSpPr>
            <a:spLocks noGrp="1"/>
          </p:cNvSpPr>
          <p:nvPr>
            <p:ph sz="half" idx="1"/>
          </p:nvPr>
        </p:nvSpPr>
        <p:spPr>
          <a:xfrm>
            <a:off x="685799" y="1352551"/>
            <a:ext cx="5439428" cy="3352800"/>
          </a:xfrm>
        </p:spPr>
        <p:txBody>
          <a:bodyPr/>
          <a:lstStyle/>
          <a:p>
            <a:r>
              <a:rPr lang="en-US" dirty="0"/>
              <a:t>What is free speech?</a:t>
            </a:r>
          </a:p>
          <a:p>
            <a:r>
              <a:rPr lang="en-US" dirty="0"/>
              <a:t>The internet allows many forms of expression</a:t>
            </a:r>
          </a:p>
          <a:p>
            <a:r>
              <a:rPr lang="en-US" dirty="0"/>
              <a:t>People value freedom of speech</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Benjamin M’Sadoques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[1][2][5][7]</a:t>
            </a:r>
            <a:endParaRPr lang="en-US" sz="1200" dirty="0">
              <a:solidFill>
                <a:schemeClr val="tx1"/>
              </a:solidFill>
            </a:endParaRPr>
          </a:p>
        </p:txBody>
      </p:sp>
      <p:sp>
        <p:nvSpPr>
          <p:cNvPr id="4" name="Slide Number Placeholder 3">
            <a:extLst>
              <a:ext uri="{FF2B5EF4-FFF2-40B4-BE49-F238E27FC236}">
                <a16:creationId xmlns:a16="http://schemas.microsoft.com/office/drawing/2014/main" id="{835DA5BB-44CA-D142-913C-79E50889FD9C}"/>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242582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Speech is not an absolute right</a:t>
            </a:r>
          </a:p>
        </p:txBody>
      </p:sp>
      <p:sp>
        <p:nvSpPr>
          <p:cNvPr id="3" name="Content Placeholder 2"/>
          <p:cNvSpPr>
            <a:spLocks noGrp="1"/>
          </p:cNvSpPr>
          <p:nvPr>
            <p:ph sz="half" idx="1"/>
          </p:nvPr>
        </p:nvSpPr>
        <p:spPr/>
        <p:txBody>
          <a:bodyPr/>
          <a:lstStyle/>
          <a:p>
            <a:r>
              <a:rPr lang="en-US" dirty="0"/>
              <a:t>We can exercise our own judgement</a:t>
            </a:r>
          </a:p>
          <a:p>
            <a:r>
              <a:rPr lang="en-US" dirty="0"/>
              <a:t>Many people are concerned but not enough</a:t>
            </a:r>
          </a:p>
          <a:p>
            <a:r>
              <a:rPr lang="en-US" dirty="0"/>
              <a:t>The law serves as a good starting point</a:t>
            </a:r>
          </a:p>
          <a:p>
            <a:pPr lvl="1"/>
            <a:r>
              <a:rPr lang="en-US" dirty="0"/>
              <a:t>The Brandenburg Test</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Benjamin M’Sadoques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[2][3][5][10]</a:t>
            </a:r>
            <a:endParaRPr lang="en-US" sz="1200" dirty="0">
              <a:solidFill>
                <a:schemeClr val="tx1"/>
              </a:solidFill>
            </a:endParaRPr>
          </a:p>
        </p:txBody>
      </p:sp>
      <p:graphicFrame>
        <p:nvGraphicFramePr>
          <p:cNvPr id="13" name="Chart 12">
            <a:extLst>
              <a:ext uri="{FF2B5EF4-FFF2-40B4-BE49-F238E27FC236}">
                <a16:creationId xmlns:a16="http://schemas.microsoft.com/office/drawing/2014/main" id="{A7D4384B-16EC-450C-8860-F82888344EB7}"/>
              </a:ext>
            </a:extLst>
          </p:cNvPr>
          <p:cNvGraphicFramePr/>
          <p:nvPr>
            <p:extLst/>
          </p:nvPr>
        </p:nvGraphicFramePr>
        <p:xfrm>
          <a:off x="4619716" y="1234454"/>
          <a:ext cx="4035769" cy="335279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A444AF2-0C99-3749-B627-B78975C9D858}"/>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1895315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Government isn’t the only regulator</a:t>
            </a:r>
          </a:p>
        </p:txBody>
      </p:sp>
      <p:sp>
        <p:nvSpPr>
          <p:cNvPr id="3" name="Content Placeholder 2"/>
          <p:cNvSpPr>
            <a:spLocks noGrp="1"/>
          </p:cNvSpPr>
          <p:nvPr>
            <p:ph sz="half" idx="1"/>
          </p:nvPr>
        </p:nvSpPr>
        <p:spPr/>
        <p:txBody>
          <a:bodyPr/>
          <a:lstStyle/>
          <a:p>
            <a:r>
              <a:rPr lang="en-US" dirty="0"/>
              <a:t>Platforms regulate more than people realize</a:t>
            </a:r>
          </a:p>
          <a:p>
            <a:pPr lvl="1"/>
            <a:r>
              <a:rPr lang="en-US" dirty="0"/>
              <a:t>They hold lots of power to regulate content</a:t>
            </a:r>
          </a:p>
          <a:p>
            <a:pPr lvl="1"/>
            <a:r>
              <a:rPr lang="en-US" dirty="0"/>
              <a:t>YouTube</a:t>
            </a:r>
          </a:p>
          <a:p>
            <a:pPr lvl="1"/>
            <a:endParaRPr lang="en-US" dirty="0"/>
          </a:p>
          <a:p>
            <a:pPr lvl="1"/>
            <a:endParaRPr lang="en-US" dirty="0"/>
          </a:p>
          <a:p>
            <a:pPr marL="205768" lvl="1" indent="0">
              <a:buNone/>
            </a:pPr>
            <a:br>
              <a:rPr lang="en-US" dirty="0"/>
            </a:br>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Benjamin M’Sadoques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[2][3][7][9]</a:t>
            </a:r>
            <a:endParaRPr lang="en-US" sz="1200" dirty="0">
              <a:solidFill>
                <a:schemeClr val="tx1"/>
              </a:solidFill>
            </a:endParaRPr>
          </a:p>
        </p:txBody>
      </p:sp>
      <p:pic>
        <p:nvPicPr>
          <p:cNvPr id="12" name="Picture 11" descr="A screenshot of a cell phone&#10;&#10;Description automatically generated">
            <a:extLst>
              <a:ext uri="{FF2B5EF4-FFF2-40B4-BE49-F238E27FC236}">
                <a16:creationId xmlns:a16="http://schemas.microsoft.com/office/drawing/2014/main" id="{EAF3698A-5065-4AF3-A9CA-30E2E3CF523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226" b="89785" l="9973" r="89894">
                        <a14:foregroundMark x1="21543" y1="46774" x2="21543" y2="46774"/>
                        <a14:foregroundMark x1="23936" y1="50538" x2="23936" y2="50538"/>
                        <a14:foregroundMark x1="20612" y1="15591" x2="20612" y2="15591"/>
                        <a14:foregroundMark x1="17154" y1="11828" x2="17154" y2="11828"/>
                        <a14:foregroundMark x1="20612" y1="16935" x2="20612" y2="16935"/>
                        <a14:foregroundMark x1="21809" y1="18817" x2="21809" y2="18817"/>
                        <a14:foregroundMark x1="20346" y1="18817" x2="20346" y2="18817"/>
                        <a14:foregroundMark x1="18484" y1="3226" x2="18484" y2="3226"/>
                        <a14:foregroundMark x1="18750" y1="19355" x2="18750" y2="19355"/>
                        <a14:foregroundMark x1="67819" y1="18011" x2="67819" y2="18011"/>
                        <a14:foregroundMark x1="69016" y1="19355" x2="69016" y2="19355"/>
                        <a14:foregroundMark x1="71410" y1="18817" x2="71410" y2="18817"/>
                        <a14:foregroundMark x1="69282" y1="11290" x2="69282" y2="11290"/>
                        <a14:foregroundMark x1="69548" y1="9946" x2="69548" y2="9946"/>
                        <a14:foregroundMark x1="69548" y1="9946" x2="69548" y2="9946"/>
                        <a14:foregroundMark x1="71144" y1="9409" x2="71144" y2="9409"/>
                        <a14:foregroundMark x1="23936" y1="74731" x2="23936" y2="74731"/>
                        <a14:foregroundMark x1="59441" y1="75538" x2="59441" y2="75538"/>
                        <a14:foregroundMark x1="18484" y1="8602" x2="18484" y2="8602"/>
                        <a14:foregroundMark x1="81649" y1="47312" x2="81649" y2="47312"/>
                        <a14:foregroundMark x1="80718" y1="76075" x2="80718" y2="76075"/>
                      </a14:backgroundRemoval>
                    </a14:imgEffect>
                  </a14:imgLayer>
                </a14:imgProps>
              </a:ext>
            </a:extLst>
          </a:blip>
          <a:stretch>
            <a:fillRect/>
          </a:stretch>
        </p:blipFill>
        <p:spPr>
          <a:xfrm>
            <a:off x="4724402" y="1698312"/>
            <a:ext cx="4063966" cy="2010366"/>
          </a:xfrm>
          <a:prstGeom prst="rect">
            <a:avLst/>
          </a:prstGeom>
        </p:spPr>
      </p:pic>
      <p:sp>
        <p:nvSpPr>
          <p:cNvPr id="13" name="TextBox 12">
            <a:extLst>
              <a:ext uri="{FF2B5EF4-FFF2-40B4-BE49-F238E27FC236}">
                <a16:creationId xmlns:a16="http://schemas.microsoft.com/office/drawing/2014/main" id="{CB8AC2C5-0C86-460E-956D-B17B39608890}"/>
              </a:ext>
            </a:extLst>
          </p:cNvPr>
          <p:cNvSpPr txBox="1"/>
          <p:nvPr/>
        </p:nvSpPr>
        <p:spPr>
          <a:xfrm>
            <a:off x="5199837" y="3975640"/>
            <a:ext cx="3113096" cy="590931"/>
          </a:xfrm>
          <a:prstGeom prst="rect">
            <a:avLst/>
          </a:prstGeom>
          <a:noFill/>
        </p:spPr>
        <p:txBody>
          <a:bodyPr wrap="none" rtlCol="0">
            <a:spAutoFit/>
          </a:bodyPr>
          <a:lstStyle/>
          <a:p>
            <a:pPr>
              <a:lnSpc>
                <a:spcPct val="90000"/>
              </a:lnSpc>
            </a:pPr>
            <a:r>
              <a:rPr lang="en-US" dirty="0"/>
              <a:t>YouTube’s Hidden Confidence</a:t>
            </a:r>
          </a:p>
          <a:p>
            <a:pPr>
              <a:lnSpc>
                <a:spcPct val="90000"/>
              </a:lnSpc>
            </a:pPr>
            <a:r>
              <a:rPr lang="en-US" dirty="0"/>
              <a:t>Threshold [9]</a:t>
            </a:r>
          </a:p>
        </p:txBody>
      </p:sp>
      <p:cxnSp>
        <p:nvCxnSpPr>
          <p:cNvPr id="15" name="Straight Connector 14">
            <a:extLst>
              <a:ext uri="{FF2B5EF4-FFF2-40B4-BE49-F238E27FC236}">
                <a16:creationId xmlns:a16="http://schemas.microsoft.com/office/drawing/2014/main" id="{4AEEB2BB-2202-41FC-A148-71B7179A541D}"/>
              </a:ext>
            </a:extLst>
          </p:cNvPr>
          <p:cNvCxnSpPr>
            <a:cxnSpLocks/>
          </p:cNvCxnSpPr>
          <p:nvPr/>
        </p:nvCxnSpPr>
        <p:spPr>
          <a:xfrm>
            <a:off x="6187857" y="1698312"/>
            <a:ext cx="0" cy="1875686"/>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E022FF-D6E2-4055-8525-2689FDDF575C}"/>
              </a:ext>
            </a:extLst>
          </p:cNvPr>
          <p:cNvSpPr txBox="1"/>
          <p:nvPr/>
        </p:nvSpPr>
        <p:spPr>
          <a:xfrm>
            <a:off x="6019381" y="3591158"/>
            <a:ext cx="336952" cy="480131"/>
          </a:xfrm>
          <a:prstGeom prst="rect">
            <a:avLst/>
          </a:prstGeom>
          <a:noFill/>
        </p:spPr>
        <p:txBody>
          <a:bodyPr wrap="none" rtlCol="0">
            <a:spAutoFit/>
          </a:bodyPr>
          <a:lstStyle/>
          <a:p>
            <a:pPr>
              <a:lnSpc>
                <a:spcPct val="90000"/>
              </a:lnSpc>
            </a:pPr>
            <a:r>
              <a:rPr lang="en-US" sz="2800" dirty="0"/>
              <a:t>?</a:t>
            </a:r>
          </a:p>
        </p:txBody>
      </p:sp>
      <p:sp>
        <p:nvSpPr>
          <p:cNvPr id="4" name="Rectangle 3">
            <a:extLst>
              <a:ext uri="{FF2B5EF4-FFF2-40B4-BE49-F238E27FC236}">
                <a16:creationId xmlns:a16="http://schemas.microsoft.com/office/drawing/2014/main" id="{3D6A4BC7-4888-1B4A-93EF-76FEC016DDD7}"/>
              </a:ext>
            </a:extLst>
          </p:cNvPr>
          <p:cNvSpPr/>
          <p:nvPr/>
        </p:nvSpPr>
        <p:spPr>
          <a:xfrm>
            <a:off x="8003357" y="2469823"/>
            <a:ext cx="544084" cy="424206"/>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BD162DDD-E3DA-6748-8339-328685BC141B}"/>
              </a:ext>
            </a:extLst>
          </p:cNvPr>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3993097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need alternate platforms</a:t>
            </a:r>
          </a:p>
        </p:txBody>
      </p:sp>
      <p:sp>
        <p:nvSpPr>
          <p:cNvPr id="3" name="Content Placeholder 2"/>
          <p:cNvSpPr>
            <a:spLocks noGrp="1"/>
          </p:cNvSpPr>
          <p:nvPr>
            <p:ph sz="half" idx="1"/>
          </p:nvPr>
        </p:nvSpPr>
        <p:spPr/>
        <p:txBody>
          <a:bodyPr/>
          <a:lstStyle/>
          <a:p>
            <a:r>
              <a:rPr lang="en-US" dirty="0"/>
              <a:t>Press Freedom Index</a:t>
            </a:r>
          </a:p>
          <a:p>
            <a:pPr lvl="1"/>
            <a:r>
              <a:rPr lang="en-US" dirty="0"/>
              <a:t>Media freedom rating</a:t>
            </a:r>
          </a:p>
          <a:p>
            <a:pPr lvl="1"/>
            <a:r>
              <a:rPr lang="en-US" dirty="0"/>
              <a:t>180 countries</a:t>
            </a:r>
          </a:p>
          <a:p>
            <a:endParaRPr lang="en-US" dirty="0"/>
          </a:p>
          <a:p>
            <a:pPr lvl="1"/>
            <a:endParaRPr lang="en-US" dirty="0"/>
          </a:p>
          <a:p>
            <a:pPr marL="205768" lvl="1" indent="0">
              <a:buNone/>
            </a:pPr>
            <a:br>
              <a:rPr lang="en-US" dirty="0"/>
            </a:br>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Benjamin M’Sadoques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[8]</a:t>
            </a:r>
            <a:endParaRPr lang="en-US" sz="1200" dirty="0">
              <a:solidFill>
                <a:schemeClr val="tx1"/>
              </a:solidFill>
            </a:endParaRPr>
          </a:p>
        </p:txBody>
      </p:sp>
      <p:graphicFrame>
        <p:nvGraphicFramePr>
          <p:cNvPr id="9" name="Content Placeholder 8">
            <a:extLst>
              <a:ext uri="{FF2B5EF4-FFF2-40B4-BE49-F238E27FC236}">
                <a16:creationId xmlns:a16="http://schemas.microsoft.com/office/drawing/2014/main" id="{7E0DDD85-1BD7-4018-8B55-93D80CD98EC8}"/>
              </a:ext>
            </a:extLst>
          </p:cNvPr>
          <p:cNvGraphicFramePr>
            <a:graphicFrameLocks noGrp="1"/>
          </p:cNvGraphicFramePr>
          <p:nvPr>
            <p:ph sz="half" idx="2"/>
            <p:extLst/>
          </p:nvPr>
        </p:nvGraphicFramePr>
        <p:xfrm>
          <a:off x="4724400" y="1352550"/>
          <a:ext cx="3733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0EA580F-38F3-B242-AC22-E913B02A9B4B}"/>
              </a:ext>
            </a:extLst>
          </p:cNvPr>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155172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can make alternate platforms</a:t>
            </a:r>
          </a:p>
        </p:txBody>
      </p:sp>
      <p:sp>
        <p:nvSpPr>
          <p:cNvPr id="3" name="Content Placeholder 2"/>
          <p:cNvSpPr>
            <a:spLocks noGrp="1"/>
          </p:cNvSpPr>
          <p:nvPr>
            <p:ph sz="half" idx="1"/>
          </p:nvPr>
        </p:nvSpPr>
        <p:spPr/>
        <p:txBody>
          <a:bodyPr/>
          <a:lstStyle/>
          <a:p>
            <a:r>
              <a:rPr lang="en-US" dirty="0"/>
              <a:t>Using other platforms can help people bypass regulation</a:t>
            </a:r>
          </a:p>
          <a:p>
            <a:pPr lvl="1"/>
            <a:r>
              <a:rPr lang="en-US" dirty="0"/>
              <a:t>Minecraft “Uncensored Library” Server</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Benjamin M’Sadoques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pic>
        <p:nvPicPr>
          <p:cNvPr id="12" name="Content Placeholder 11">
            <a:extLst>
              <a:ext uri="{FF2B5EF4-FFF2-40B4-BE49-F238E27FC236}">
                <a16:creationId xmlns:a16="http://schemas.microsoft.com/office/drawing/2014/main" id="{A8258633-E628-4F72-A10B-57996BEAA058}"/>
              </a:ext>
            </a:extLst>
          </p:cNvPr>
          <p:cNvPicPr>
            <a:picLocks noGrp="1" noChangeAspect="1"/>
          </p:cNvPicPr>
          <p:nvPr>
            <p:ph sz="half" idx="2"/>
          </p:nvPr>
        </p:nvPicPr>
        <p:blipFill rotWithShape="1">
          <a:blip r:embed="rId3"/>
          <a:srcRect l="29909" t="1" b="550"/>
          <a:stretch/>
        </p:blipFill>
        <p:spPr>
          <a:xfrm rot="16200000">
            <a:off x="3681154" y="1153494"/>
            <a:ext cx="1781692" cy="4618198"/>
          </a:xfrm>
          <a:ln>
            <a:solidFill>
              <a:schemeClr val="bg1"/>
            </a:solidFill>
          </a:ln>
        </p:spPr>
      </p:pic>
      <p:sp>
        <p:nvSpPr>
          <p:cNvPr id="13" name="TextBox 12">
            <a:extLst>
              <a:ext uri="{FF2B5EF4-FFF2-40B4-BE49-F238E27FC236}">
                <a16:creationId xmlns:a16="http://schemas.microsoft.com/office/drawing/2014/main" id="{EEE31F57-65A5-49C0-A64D-5566624EAC0C}"/>
              </a:ext>
            </a:extLst>
          </p:cNvPr>
          <p:cNvSpPr txBox="1"/>
          <p:nvPr/>
        </p:nvSpPr>
        <p:spPr>
          <a:xfrm>
            <a:off x="2181121" y="4584526"/>
            <a:ext cx="4781758" cy="480131"/>
          </a:xfrm>
          <a:prstGeom prst="rect">
            <a:avLst/>
          </a:prstGeom>
          <a:noFill/>
        </p:spPr>
        <p:txBody>
          <a:bodyPr wrap="none" rtlCol="0">
            <a:spAutoFit/>
          </a:bodyPr>
          <a:lstStyle/>
          <a:p>
            <a:pPr>
              <a:lnSpc>
                <a:spcPct val="90000"/>
              </a:lnSpc>
            </a:pPr>
            <a:r>
              <a:rPr lang="en-US" sz="1400" dirty="0"/>
              <a:t>Mexico’s Branch of the Uncensored Library Minecraft Server</a:t>
            </a:r>
          </a:p>
          <a:p>
            <a:pPr>
              <a:lnSpc>
                <a:spcPct val="90000"/>
              </a:lnSpc>
            </a:pPr>
            <a:r>
              <a:rPr lang="en-US" sz="1400" dirty="0"/>
              <a:t>(taken by me)</a:t>
            </a:r>
          </a:p>
        </p:txBody>
      </p:sp>
      <p:sp>
        <p:nvSpPr>
          <p:cNvPr id="4" name="Slide Number Placeholder 3">
            <a:extLst>
              <a:ext uri="{FF2B5EF4-FFF2-40B4-BE49-F238E27FC236}">
                <a16:creationId xmlns:a16="http://schemas.microsoft.com/office/drawing/2014/main" id="{DBAD646A-12CF-2547-A1BA-9905139F618A}"/>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2775214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Autofit/>
          </a:bodyPr>
          <a:lstStyle/>
          <a:p>
            <a:pPr marL="0" indent="0">
              <a:buNone/>
            </a:pPr>
            <a:r>
              <a:rPr lang="en-US" sz="900" dirty="0"/>
              <a:t>[1] </a:t>
            </a:r>
            <a:r>
              <a:rPr lang="en-US" sz="900" dirty="0" err="1"/>
              <a:t>Nunziato</a:t>
            </a:r>
            <a:r>
              <a:rPr lang="en-US" sz="900" dirty="0"/>
              <a:t>, D. (2009). </a:t>
            </a:r>
            <a:r>
              <a:rPr lang="en-US" sz="900" i="1" dirty="0"/>
              <a:t>Virtual freedom net neutrality and free speech in the Internet age </a:t>
            </a:r>
            <a:r>
              <a:rPr lang="en-US" sz="900" dirty="0"/>
              <a:t>. Stanford, Calif: Stanford Law Books.</a:t>
            </a:r>
          </a:p>
          <a:p>
            <a:pPr marL="0" indent="0" fontAlgn="base">
              <a:buNone/>
            </a:pPr>
            <a:r>
              <a:rPr lang="en-US" sz="900" dirty="0"/>
              <a:t>[2] Bernal, P. (2018). </a:t>
            </a:r>
            <a:r>
              <a:rPr lang="en-US" sz="900" i="1" dirty="0"/>
              <a:t>The Internet, Warts and All: Free Speech, Privacy and Truth</a:t>
            </a:r>
            <a:r>
              <a:rPr lang="en-US" sz="900" dirty="0"/>
              <a:t>. Cambridge University Press. https://doi.org/10.1017/9781108381161</a:t>
            </a:r>
          </a:p>
          <a:p>
            <a:pPr marL="0" indent="0">
              <a:buNone/>
            </a:pPr>
            <a:r>
              <a:rPr lang="en-US" sz="900" dirty="0"/>
              <a:t>[3] </a:t>
            </a:r>
            <a:r>
              <a:rPr lang="en-US" sz="900" i="1" dirty="0"/>
              <a:t>Brandenburg test</a:t>
            </a:r>
            <a:r>
              <a:rPr lang="en-US" sz="900" dirty="0"/>
              <a:t>. (n.d.). LII / Legal Information Institute. Retrieved April 6, 2020, from </a:t>
            </a:r>
            <a:r>
              <a:rPr lang="en-US" sz="900" dirty="0">
                <a:hlinkClick r:id="rId2">
                  <a:extLst>
                    <a:ext uri="{A12FA001-AC4F-418D-AE19-62706E023703}">
                      <ahyp:hlinkClr xmlns:ahyp="http://schemas.microsoft.com/office/drawing/2018/hyperlinkcolor" val="tx"/>
                    </a:ext>
                  </a:extLst>
                </a:hlinkClick>
              </a:rPr>
              <a:t>https://www.law.cornell.edu/wex/brandenburg_test</a:t>
            </a:r>
            <a:r>
              <a:rPr lang="en-US" sz="900" dirty="0"/>
              <a:t>[4] &lt;reference 4&gt;</a:t>
            </a:r>
          </a:p>
          <a:p>
            <a:pPr marL="0" indent="0">
              <a:buNone/>
            </a:pPr>
            <a:r>
              <a:rPr lang="en-US" sz="900" dirty="0"/>
              <a:t>[4] </a:t>
            </a:r>
            <a:r>
              <a:rPr lang="en-US" sz="900" i="1" dirty="0"/>
              <a:t>The Uncensored Library – Reporters without borders</a:t>
            </a:r>
            <a:r>
              <a:rPr lang="en-US" sz="900" dirty="0"/>
              <a:t>. (n.d.). Retrieved April 6, 2020, from </a:t>
            </a:r>
            <a:r>
              <a:rPr lang="en-US" sz="900" u="sng" dirty="0">
                <a:hlinkClick r:id="rId3">
                  <a:extLst>
                    <a:ext uri="{A12FA001-AC4F-418D-AE19-62706E023703}">
                      <ahyp:hlinkClr xmlns:ahyp="http://schemas.microsoft.com/office/drawing/2018/hyperlinkcolor" val="tx"/>
                    </a:ext>
                  </a:extLst>
                </a:hlinkClick>
              </a:rPr>
              <a:t>https://www.uncensoredlibrary.com/</a:t>
            </a:r>
            <a:endParaRPr lang="en-US" sz="900" dirty="0"/>
          </a:p>
          <a:p>
            <a:pPr marL="0" indent="0">
              <a:buNone/>
            </a:pPr>
            <a:r>
              <a:rPr lang="en-US" sz="900" dirty="0"/>
              <a:t>[5] Citron, D. (2014). </a:t>
            </a:r>
            <a:r>
              <a:rPr lang="en-US" sz="900" i="1" dirty="0"/>
              <a:t>Hate Crimes in Cyberspace</a:t>
            </a:r>
            <a:r>
              <a:rPr lang="en-US" sz="900" dirty="0"/>
              <a:t>. Harvard University Press. Retrieved April 7, 2020, from </a:t>
            </a:r>
            <a:r>
              <a:rPr lang="en-US" sz="900" u="sng" dirty="0">
                <a:hlinkClick r:id="rId4">
                  <a:extLst>
                    <a:ext uri="{A12FA001-AC4F-418D-AE19-62706E023703}">
                      <ahyp:hlinkClr xmlns:ahyp="http://schemas.microsoft.com/office/drawing/2018/hyperlinkcolor" val="tx"/>
                    </a:ext>
                  </a:extLst>
                </a:hlinkClick>
              </a:rPr>
              <a:t>www.jstor.org/stable/j.ctt7zsws7</a:t>
            </a:r>
            <a:endParaRPr lang="en-US" sz="900" dirty="0"/>
          </a:p>
          <a:p>
            <a:pPr marL="0" indent="0">
              <a:buNone/>
            </a:pPr>
            <a:r>
              <a:rPr lang="en-US" sz="900" dirty="0"/>
              <a:t>[6]</a:t>
            </a:r>
            <a:r>
              <a:rPr lang="en-US" sz="900" dirty="0">
                <a:hlinkClick r:id="rId5">
                  <a:extLst>
                    <a:ext uri="{A12FA001-AC4F-418D-AE19-62706E023703}">
                      <ahyp:hlinkClr xmlns:ahyp="http://schemas.microsoft.com/office/drawing/2018/hyperlinkcolor" val="tx"/>
                    </a:ext>
                  </a:extLst>
                </a:hlinkClick>
              </a:rPr>
              <a:t> Ruane, K. A. (n.d.). Freedom of Speech and Press: Exceptions to the First Amendment. </a:t>
            </a:r>
            <a:r>
              <a:rPr lang="en-US" sz="900" i="1" dirty="0">
                <a:hlinkClick r:id="rId5">
                  <a:extLst>
                    <a:ext uri="{A12FA001-AC4F-418D-AE19-62706E023703}">
                      <ahyp:hlinkClr xmlns:ahyp="http://schemas.microsoft.com/office/drawing/2018/hyperlinkcolor" val="tx"/>
                    </a:ext>
                  </a:extLst>
                </a:hlinkClick>
              </a:rPr>
              <a:t>Fighting Words.</a:t>
            </a:r>
            <a:r>
              <a:rPr lang="en-US" sz="900" dirty="0">
                <a:hlinkClick r:id="rId5">
                  <a:extLst>
                    <a:ext uri="{A12FA001-AC4F-418D-AE19-62706E023703}">
                      <ahyp:hlinkClr xmlns:ahyp="http://schemas.microsoft.com/office/drawing/2018/hyperlinkcolor" val="tx"/>
                    </a:ext>
                  </a:extLst>
                </a:hlinkClick>
              </a:rPr>
              <a:t>, 38.</a:t>
            </a:r>
            <a:endParaRPr lang="en-US" sz="900" dirty="0"/>
          </a:p>
          <a:p>
            <a:pPr marL="0" indent="0">
              <a:buNone/>
            </a:pPr>
            <a:r>
              <a:rPr lang="en-US" sz="900" dirty="0"/>
              <a:t>[7]</a:t>
            </a:r>
            <a:r>
              <a:rPr lang="en-US" sz="900" dirty="0">
                <a:hlinkClick r:id="rId5">
                  <a:extLst>
                    <a:ext uri="{A12FA001-AC4F-418D-AE19-62706E023703}">
                      <ahyp:hlinkClr xmlns:ahyp="http://schemas.microsoft.com/office/drawing/2018/hyperlinkcolor" val="tx"/>
                    </a:ext>
                  </a:extLst>
                </a:hlinkClick>
              </a:rPr>
              <a:t> Nerd City. (n.d.). </a:t>
            </a:r>
            <a:r>
              <a:rPr lang="en-US" sz="900" i="1" dirty="0" err="1">
                <a:hlinkClick r:id="rId5">
                  <a:extLst>
                    <a:ext uri="{A12FA001-AC4F-418D-AE19-62706E023703}">
                      <ahyp:hlinkClr xmlns:ahyp="http://schemas.microsoft.com/office/drawing/2018/hyperlinkcolor" val="tx"/>
                    </a:ext>
                  </a:extLst>
                </a:hlinkClick>
              </a:rPr>
              <a:t>Youtube’s</a:t>
            </a:r>
            <a:r>
              <a:rPr lang="en-US" sz="900" i="1" dirty="0">
                <a:hlinkClick r:id="rId5">
                  <a:extLst>
                    <a:ext uri="{A12FA001-AC4F-418D-AE19-62706E023703}">
                      <ahyp:hlinkClr xmlns:ahyp="http://schemas.microsoft.com/office/drawing/2018/hyperlinkcolor" val="tx"/>
                    </a:ext>
                  </a:extLst>
                </a:hlinkClick>
              </a:rPr>
              <a:t> Biggest Lie</a:t>
            </a:r>
            <a:r>
              <a:rPr lang="en-US" sz="900" dirty="0">
                <a:hlinkClick r:id="rId5">
                  <a:extLst>
                    <a:ext uri="{A12FA001-AC4F-418D-AE19-62706E023703}">
                      <ahyp:hlinkClr xmlns:ahyp="http://schemas.microsoft.com/office/drawing/2018/hyperlinkcolor" val="tx"/>
                    </a:ext>
                  </a:extLst>
                </a:hlinkClick>
              </a:rPr>
              <a:t>. Retrieved April 7, 2020, from </a:t>
            </a:r>
            <a:r>
              <a:rPr lang="en-US" sz="900" dirty="0">
                <a:hlinkClick r:id="rId6">
                  <a:extLst>
                    <a:ext uri="{A12FA001-AC4F-418D-AE19-62706E023703}">
                      <ahyp:hlinkClr xmlns:ahyp="http://schemas.microsoft.com/office/drawing/2018/hyperlinkcolor" val="tx"/>
                    </a:ext>
                  </a:extLst>
                </a:hlinkClick>
              </a:rPr>
              <a:t>https://www.youtube.com/watch?v=ll8zGaWhofU</a:t>
            </a:r>
            <a:endParaRPr lang="en-US" sz="900" dirty="0"/>
          </a:p>
          <a:p>
            <a:pPr marL="0" indent="0">
              <a:buNone/>
            </a:pPr>
            <a:r>
              <a:rPr lang="en-US" sz="900" dirty="0"/>
              <a:t>[8] </a:t>
            </a:r>
            <a:r>
              <a:rPr lang="en-US" sz="900" i="1" dirty="0"/>
              <a:t>2019 World Press Freedom Index – A cycle of fear</a:t>
            </a:r>
            <a:r>
              <a:rPr lang="en-US" sz="900" dirty="0"/>
              <a:t>. (2019, April 15). RSF. </a:t>
            </a:r>
            <a:r>
              <a:rPr lang="en-US" sz="900" dirty="0">
                <a:hlinkClick r:id="rId7">
                  <a:extLst>
                    <a:ext uri="{A12FA001-AC4F-418D-AE19-62706E023703}">
                      <ahyp:hlinkClr xmlns:ahyp="http://schemas.microsoft.com/office/drawing/2018/hyperlinkcolor" val="tx"/>
                    </a:ext>
                  </a:extLst>
                </a:hlinkClick>
              </a:rPr>
              <a:t>https://rsf.org/en/2019-world-press-freedom-index-cycle-fear</a:t>
            </a:r>
            <a:endParaRPr lang="en-US" sz="900" dirty="0"/>
          </a:p>
          <a:p>
            <a:pPr marL="0" indent="0">
              <a:buNone/>
            </a:pPr>
            <a:r>
              <a:rPr lang="en-US" sz="900" dirty="0"/>
              <a:t>[9]  </a:t>
            </a:r>
            <a:r>
              <a:rPr lang="en-US" sz="900" dirty="0" err="1"/>
              <a:t>Sealow</a:t>
            </a:r>
            <a:r>
              <a:rPr lang="en-US" sz="900" dirty="0"/>
              <a:t>, </a:t>
            </a:r>
            <a:r>
              <a:rPr lang="en-US" sz="900" i="1" dirty="0">
                <a:hlinkClick r:id="rId8">
                  <a:extLst>
                    <a:ext uri="{A12FA001-AC4F-418D-AE19-62706E023703}">
                      <ahyp:hlinkClr xmlns:ahyp="http://schemas.microsoft.com/office/drawing/2018/hyperlinkcolor" val="tx"/>
                    </a:ext>
                  </a:extLst>
                </a:hlinkClick>
              </a:rPr>
              <a:t>Demonetization report</a:t>
            </a:r>
            <a:r>
              <a:rPr lang="en-US" sz="900" dirty="0">
                <a:hlinkClick r:id="rId8">
                  <a:extLst>
                    <a:ext uri="{A12FA001-AC4F-418D-AE19-62706E023703}">
                      <ahyp:hlinkClr xmlns:ahyp="http://schemas.microsoft.com/office/drawing/2018/hyperlinkcolor" val="tx"/>
                    </a:ext>
                  </a:extLst>
                </a:hlinkClick>
              </a:rPr>
              <a:t>. (n.d.). Google Docs. Retrieved April 7, 2020, from </a:t>
            </a:r>
            <a:r>
              <a:rPr lang="en-US" sz="900" dirty="0">
                <a:hlinkClick r:id="rId9">
                  <a:extLst>
                    <a:ext uri="{A12FA001-AC4F-418D-AE19-62706E023703}">
                      <ahyp:hlinkClr xmlns:ahyp="http://schemas.microsoft.com/office/drawing/2018/hyperlinkcolor" val="tx"/>
                    </a:ext>
                  </a:extLst>
                </a:hlinkClick>
              </a:rPr>
              <a:t>https://docs.google.com/document/d/18B-X77K72PUCNIV3tGonzeNKNkegFLWuLxQ_evhF3AY/edit?usp=embed_facebook</a:t>
            </a:r>
            <a:endParaRPr lang="en-US" sz="900" dirty="0"/>
          </a:p>
          <a:p>
            <a:pPr marL="0" indent="0">
              <a:buNone/>
            </a:pPr>
            <a:r>
              <a:rPr lang="en-US" sz="900" dirty="0"/>
              <a:t>[10] CIGI. (November 24, 2014). Share of global internet users who are concerned about the government censoring the internet as of November 2014, by country [Graph]. In </a:t>
            </a:r>
            <a:r>
              <a:rPr lang="en-US" sz="900" i="1" dirty="0"/>
              <a:t>Statista</a:t>
            </a:r>
            <a:r>
              <a:rPr lang="en-US" sz="900" dirty="0"/>
              <a:t>. Retrieved April 07, 2020, from https://www-statista-com.ezpxy-web-p-u01.wpi.edu/statistics/373479/global-opinion-government-censoring-internet/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
        <p:nvSpPr>
          <p:cNvPr id="7" name="Slide Number Placeholder 6">
            <a:extLst>
              <a:ext uri="{FF2B5EF4-FFF2-40B4-BE49-F238E27FC236}">
                <a16:creationId xmlns:a16="http://schemas.microsoft.com/office/drawing/2014/main" id="{67087955-18DC-8240-AC72-745FBE58E38E}"/>
              </a:ext>
            </a:extLst>
          </p:cNvPr>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2649322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110 What powers the cell phones and towers? “everyday tasks” not apparent from image.</a:t>
            </a:r>
          </a:p>
          <a:p>
            <a:r>
              <a:rPr lang="en-US" dirty="0"/>
              <a:t>pp. 114 Ann did not force people to complain.</a:t>
            </a:r>
          </a:p>
          <a:p>
            <a:r>
              <a:rPr lang="en-US" dirty="0"/>
              <a:t>pp. 117 7% # transactions or $$? Wikipedia critics source [19] from 2005, how has quality turned out? Nice to see </a:t>
            </a:r>
            <a:r>
              <a:rPr lang="en-US" dirty="0" err="1"/>
              <a:t>darknet</a:t>
            </a:r>
            <a:r>
              <a:rPr lang="en-US" dirty="0"/>
              <a:t> added.</a:t>
            </a:r>
          </a:p>
          <a:p>
            <a:r>
              <a:rPr lang="en-US" dirty="0"/>
              <a:t>pp. 118 [27] PC bangs youth source from 2003, all grown up now.</a:t>
            </a:r>
          </a:p>
          <a:p>
            <a:r>
              <a:rPr lang="en-US" dirty="0"/>
              <a:t>pp. 130 Is 20% realistic? What will search engines and facial recognition be capable of? Rule Utilitarian ignores the private setting.</a:t>
            </a:r>
          </a:p>
        </p:txBody>
      </p:sp>
      <p:sp>
        <p:nvSpPr>
          <p:cNvPr id="11" name="Content Placeholder 10"/>
          <p:cNvSpPr>
            <a:spLocks noGrp="1"/>
          </p:cNvSpPr>
          <p:nvPr>
            <p:ph sz="half" idx="2"/>
          </p:nvPr>
        </p:nvSpPr>
        <p:spPr/>
        <p:txBody>
          <a:bodyPr>
            <a:normAutofit fontScale="85000" lnSpcReduction="20000"/>
          </a:bodyPr>
          <a:lstStyle/>
          <a:p>
            <a:r>
              <a:rPr lang="en-US" dirty="0"/>
              <a:t>pp. 131 Do any filters use image processing? </a:t>
            </a:r>
          </a:p>
          <a:p>
            <a:r>
              <a:rPr lang="en-US" dirty="0"/>
              <a:t>pp. 133 Stating people searching did not consent to material being blocked makes more sense.</a:t>
            </a:r>
          </a:p>
          <a:p>
            <a:r>
              <a:rPr lang="en-US" dirty="0"/>
              <a:t>pp. 134 Web access for no cost?</a:t>
            </a:r>
          </a:p>
          <a:p>
            <a:r>
              <a:rPr lang="en-US" dirty="0"/>
              <a:t>pp. 145 More accurate to say addicted to single app - good</a:t>
            </a:r>
          </a:p>
          <a:p>
            <a:r>
              <a:rPr lang="en-US" dirty="0"/>
              <a:t>pp. 149 20 same as 39</a:t>
            </a:r>
          </a:p>
          <a:p>
            <a:r>
              <a:rPr lang="en-US" dirty="0"/>
              <a:t>pp. 150 36 same as 42</a:t>
            </a:r>
          </a:p>
          <a:p>
            <a:r>
              <a:rPr lang="en-US" dirty="0"/>
              <a:t>End of Chapter questions I liked: 2, 25 </a:t>
            </a:r>
            <a:r>
              <a:rPr lang="en-US" dirty="0">
                <a:hlinkClick r:id="rId3"/>
              </a:rPr>
              <a:t>http://en.wikipedia.org/wiki/Wikipedia:Citing_Wikipedia</a:t>
            </a:r>
            <a:r>
              <a:rPr lang="en-US" dirty="0"/>
              <a:t>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D6D09A59-E0E4-6040-8A02-AE906AA95E82}"/>
              </a:ext>
            </a:extLst>
          </p:cNvPr>
          <p:cNvSpPr/>
          <p:nvPr/>
        </p:nvSpPr>
        <p:spPr>
          <a:xfrm>
            <a:off x="479235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2852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Groups will be announce by midnight tomorrow</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0533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28387</TotalTime>
  <Words>5261</Words>
  <Application>Microsoft Macintosh PowerPoint</Application>
  <PresentationFormat>On-screen Show (16:9)</PresentationFormat>
  <Paragraphs>414</Paragraphs>
  <Slides>32</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宋体</vt:lpstr>
      <vt:lpstr>Arial</vt:lpstr>
      <vt:lpstr>Calibri</vt:lpstr>
      <vt:lpstr>Cambria</vt:lpstr>
      <vt:lpstr>幼圆</vt:lpstr>
      <vt:lpstr>Red Radial 16x9</vt:lpstr>
      <vt:lpstr>Class 4 Freedom Of Speech</vt:lpstr>
      <vt:lpstr>Let’s keep track of what works well Online and Remote</vt:lpstr>
      <vt:lpstr>Overview</vt:lpstr>
      <vt:lpstr>PowerPoint Presentation</vt:lpstr>
      <vt:lpstr>My Reading Notes</vt:lpstr>
      <vt:lpstr>Group Quiz</vt:lpstr>
      <vt:lpstr>Overview</vt:lpstr>
      <vt:lpstr>Assignment</vt:lpstr>
      <vt:lpstr>Overview</vt:lpstr>
      <vt:lpstr>The Rise of Music Streaming</vt:lpstr>
      <vt:lpstr>The Rise of Music Streaming</vt:lpstr>
      <vt:lpstr>Current State of Streaming Services</vt:lpstr>
      <vt:lpstr>Current State of Streaming Services</vt:lpstr>
      <vt:lpstr>Streaming Services and Free Speech</vt:lpstr>
      <vt:lpstr>Adoption of Streaming Services </vt:lpstr>
      <vt:lpstr>Implications of Streaming</vt:lpstr>
      <vt:lpstr>References</vt:lpstr>
      <vt:lpstr>Automating misinformation dissemination</vt:lpstr>
      <vt:lpstr>PowerPoint Presentation</vt:lpstr>
      <vt:lpstr>Why is misinformation spreading?</vt:lpstr>
      <vt:lpstr>NEGATIVITY BIAS</vt:lpstr>
      <vt:lpstr>Novelty hypothesis</vt:lpstr>
      <vt:lpstr>conclusion</vt:lpstr>
      <vt:lpstr>References</vt:lpstr>
      <vt:lpstr>Internet free Speech</vt:lpstr>
      <vt:lpstr>People should care more about  internet free speech</vt:lpstr>
      <vt:lpstr>Free Speech is not an absolute right</vt:lpstr>
      <vt:lpstr>The Government isn’t the only regulator</vt:lpstr>
      <vt:lpstr>We need alternate platforms</vt:lpstr>
      <vt:lpstr>We can make alternate platforms</vt:lpstr>
      <vt:lpstr>References</vt:lpstr>
      <vt:lpstr>Class 4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260</cp:revision>
  <dcterms:created xsi:type="dcterms:W3CDTF">2014-08-25T02:19:16Z</dcterms:created>
  <dcterms:modified xsi:type="dcterms:W3CDTF">2020-04-07T22:26:40Z</dcterms:modified>
</cp:coreProperties>
</file>