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video/unknown"/>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handoutMasterIdLst>
    <p:handoutMasterId r:id="rId51"/>
  </p:handoutMasterIdLst>
  <p:sldIdLst>
    <p:sldId id="256" r:id="rId2"/>
    <p:sldId id="608" r:id="rId3"/>
    <p:sldId id="672" r:id="rId4"/>
    <p:sldId id="641" r:id="rId5"/>
    <p:sldId id="272" r:id="rId6"/>
    <p:sldId id="657" r:id="rId7"/>
    <p:sldId id="658" r:id="rId8"/>
    <p:sldId id="659" r:id="rId9"/>
    <p:sldId id="660" r:id="rId10"/>
    <p:sldId id="661" r:id="rId11"/>
    <p:sldId id="662" r:id="rId12"/>
    <p:sldId id="663" r:id="rId13"/>
    <p:sldId id="650" r:id="rId14"/>
    <p:sldId id="651" r:id="rId15"/>
    <p:sldId id="652" r:id="rId16"/>
    <p:sldId id="653" r:id="rId17"/>
    <p:sldId id="654" r:id="rId18"/>
    <p:sldId id="655" r:id="rId19"/>
    <p:sldId id="656" r:id="rId20"/>
    <p:sldId id="644" r:id="rId21"/>
    <p:sldId id="645" r:id="rId22"/>
    <p:sldId id="268" r:id="rId23"/>
    <p:sldId id="646" r:id="rId24"/>
    <p:sldId id="273" r:id="rId25"/>
    <p:sldId id="647" r:id="rId26"/>
    <p:sldId id="648" r:id="rId27"/>
    <p:sldId id="649" r:id="rId28"/>
    <p:sldId id="642" r:id="rId29"/>
    <p:sldId id="276" r:id="rId30"/>
    <p:sldId id="277" r:id="rId31"/>
    <p:sldId id="275" r:id="rId32"/>
    <p:sldId id="643" r:id="rId33"/>
    <p:sldId id="274" r:id="rId34"/>
    <p:sldId id="267" r:id="rId35"/>
    <p:sldId id="665" r:id="rId36"/>
    <p:sldId id="666" r:id="rId37"/>
    <p:sldId id="271" r:id="rId38"/>
    <p:sldId id="667" r:id="rId39"/>
    <p:sldId id="668" r:id="rId40"/>
    <p:sldId id="669" r:id="rId41"/>
    <p:sldId id="670" r:id="rId42"/>
    <p:sldId id="671" r:id="rId43"/>
    <p:sldId id="611" r:id="rId44"/>
    <p:sldId id="664" r:id="rId45"/>
    <p:sldId id="609" r:id="rId46"/>
    <p:sldId id="610" r:id="rId47"/>
    <p:sldId id="269" r:id="rId48"/>
    <p:sldId id="270" r:id="rId4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798F9A86-2207-8D41-84E7-02269C5F353F}">
          <p14:sldIdLst>
            <p14:sldId id="256"/>
            <p14:sldId id="608"/>
            <p14:sldId id="672"/>
            <p14:sldId id="641"/>
            <p14:sldId id="272"/>
          </p14:sldIdLst>
        </p14:section>
        <p14:section name="Students" id="{98A4CB69-D533-B044-959E-70CE1E65BA60}">
          <p14:sldIdLst>
            <p14:sldId id="657"/>
            <p14:sldId id="658"/>
            <p14:sldId id="659"/>
            <p14:sldId id="660"/>
            <p14:sldId id="661"/>
            <p14:sldId id="662"/>
            <p14:sldId id="663"/>
            <p14:sldId id="650"/>
            <p14:sldId id="651"/>
            <p14:sldId id="652"/>
            <p14:sldId id="653"/>
            <p14:sldId id="654"/>
            <p14:sldId id="655"/>
            <p14:sldId id="656"/>
            <p14:sldId id="644"/>
            <p14:sldId id="645"/>
            <p14:sldId id="268"/>
            <p14:sldId id="646"/>
            <p14:sldId id="273"/>
            <p14:sldId id="647"/>
            <p14:sldId id="648"/>
            <p14:sldId id="649"/>
            <p14:sldId id="642"/>
            <p14:sldId id="276"/>
            <p14:sldId id="277"/>
            <p14:sldId id="275"/>
            <p14:sldId id="643"/>
            <p14:sldId id="274"/>
            <p14:sldId id="267"/>
            <p14:sldId id="665"/>
            <p14:sldId id="666"/>
            <p14:sldId id="271"/>
            <p14:sldId id="667"/>
            <p14:sldId id="668"/>
            <p14:sldId id="669"/>
            <p14:sldId id="670"/>
            <p14:sldId id="671"/>
          </p14:sldIdLst>
        </p14:section>
        <p14:section name="Common" id="{52F535B8-693D-D148-93BE-0078B2A61C27}">
          <p14:sldIdLst>
            <p14:sldId id="611"/>
            <p14:sldId id="664"/>
            <p14:sldId id="609"/>
            <p14:sldId id="610"/>
            <p14:sldId id="269"/>
            <p14:sldId id="27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97" autoAdjust="0"/>
    <p:restoredTop sz="79258" autoAdjust="0"/>
  </p:normalViewPr>
  <p:slideViewPr>
    <p:cSldViewPr snapToGrid="0" snapToObjects="1">
      <p:cViewPr varScale="1">
        <p:scale>
          <a:sx n="132" d="100"/>
          <a:sy n="132" d="100"/>
        </p:scale>
        <p:origin x="176" y="192"/>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Presidential Voting Turnout</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spPr>
            <a:ln w="34925" cap="rnd">
              <a:solidFill>
                <a:schemeClr val="accent1"/>
              </a:solidFill>
              <a:round/>
            </a:ln>
            <a:effectLst>
              <a:outerShdw blurRad="57150" dist="19050" dir="5400000" algn="ctr" rotWithShape="0">
                <a:srgbClr val="000000">
                  <a:alpha val="63000"/>
                </a:srgbClr>
              </a:outerShdw>
            </a:effectLst>
          </c:spPr>
          <c:marker>
            <c:symbol val="none"/>
          </c:marker>
          <c:dLbls>
            <c:dLbl>
              <c:idx val="0"/>
              <c:layout>
                <c:manualLayout>
                  <c:x val="-3.6277777777777763E-2"/>
                  <c:y val="-5.5555555555555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E0-4288-8BD4-0ED0F5F242DC}"/>
                </c:ext>
              </c:extLst>
            </c:dLbl>
            <c:dLbl>
              <c:idx val="1"/>
              <c:layout>
                <c:manualLayout>
                  <c:x val="-4.5763998250218721E-2"/>
                  <c:y val="-5.5555555555555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E0-4288-8BD4-0ED0F5F242DC}"/>
                </c:ext>
              </c:extLst>
            </c:dLbl>
            <c:dLbl>
              <c:idx val="2"/>
              <c:layout>
                <c:manualLayout>
                  <c:x val="-4.2986220472440995E-2"/>
                  <c:y val="6.48148148148148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E0-4288-8BD4-0ED0F5F242DC}"/>
                </c:ext>
              </c:extLst>
            </c:dLbl>
            <c:dLbl>
              <c:idx val="3"/>
              <c:layout>
                <c:manualLayout>
                  <c:x val="-4.5763998250218721E-2"/>
                  <c:y val="-5.55555555555555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E0-4288-8BD4-0ED0F5F242DC}"/>
                </c:ext>
              </c:extLst>
            </c:dLbl>
            <c:dLbl>
              <c:idx val="4"/>
              <c:layout>
                <c:manualLayout>
                  <c:x val="-4.5763998250218721E-2"/>
                  <c:y val="6.01851851851851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5E0-4288-8BD4-0ED0F5F242DC}"/>
                </c:ext>
              </c:extLst>
            </c:dLbl>
            <c:dLbl>
              <c:idx val="5"/>
              <c:layout>
                <c:manualLayout>
                  <c:x val="-4.5763998250218721E-2"/>
                  <c:y val="5.55555555555556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5E0-4288-8BD4-0ED0F5F242DC}"/>
                </c:ext>
              </c:extLst>
            </c:dLbl>
            <c:dLbl>
              <c:idx val="6"/>
              <c:layout>
                <c:manualLayout>
                  <c:x val="-6.5208442694663166E-2"/>
                  <c:y val="-6.01851851851851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5E0-4288-8BD4-0ED0F5F242DC}"/>
                </c:ext>
              </c:extLst>
            </c:dLbl>
            <c:dLbl>
              <c:idx val="7"/>
              <c:layout>
                <c:manualLayout>
                  <c:x val="-4.5763998250218825E-2"/>
                  <c:y val="-5.55555555555555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5E0-4288-8BD4-0ED0F5F242DC}"/>
                </c:ext>
              </c:extLst>
            </c:dLbl>
            <c:dLbl>
              <c:idx val="8"/>
              <c:layout>
                <c:manualLayout>
                  <c:x val="-3.4652887139107712E-2"/>
                  <c:y val="-7.40740740740741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5E0-4288-8BD4-0ED0F5F242DC}"/>
                </c:ext>
              </c:extLst>
            </c:dLbl>
            <c:dLbl>
              <c:idx val="9"/>
              <c:layout>
                <c:manualLayout>
                  <c:x val="-3.9657261592300964E-2"/>
                  <c:y val="7.87037037037036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5E0-4288-8BD4-0ED0F5F242D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Sheet1!$A$2:$A$11</c:f>
              <c:numCache>
                <c:formatCode>General</c:formatCode>
                <c:ptCount val="10"/>
                <c:pt idx="0">
                  <c:v>1980</c:v>
                </c:pt>
                <c:pt idx="1">
                  <c:v>1984</c:v>
                </c:pt>
                <c:pt idx="2">
                  <c:v>1988</c:v>
                </c:pt>
                <c:pt idx="3">
                  <c:v>1992</c:v>
                </c:pt>
                <c:pt idx="4">
                  <c:v>1996</c:v>
                </c:pt>
                <c:pt idx="5">
                  <c:v>2000</c:v>
                </c:pt>
                <c:pt idx="6">
                  <c:v>2004</c:v>
                </c:pt>
                <c:pt idx="7">
                  <c:v>2008</c:v>
                </c:pt>
                <c:pt idx="8">
                  <c:v>2012</c:v>
                </c:pt>
                <c:pt idx="9">
                  <c:v>2016</c:v>
                </c:pt>
              </c:numCache>
            </c:numRef>
          </c:cat>
          <c:val>
            <c:numRef>
              <c:f>Sheet1!$B$2:$B$11</c:f>
              <c:numCache>
                <c:formatCode>General</c:formatCode>
                <c:ptCount val="10"/>
                <c:pt idx="0">
                  <c:v>64</c:v>
                </c:pt>
                <c:pt idx="1">
                  <c:v>64.900000000000006</c:v>
                </c:pt>
                <c:pt idx="2">
                  <c:v>62.2</c:v>
                </c:pt>
                <c:pt idx="3">
                  <c:v>67.7</c:v>
                </c:pt>
                <c:pt idx="4">
                  <c:v>58.4</c:v>
                </c:pt>
                <c:pt idx="5">
                  <c:v>59.5</c:v>
                </c:pt>
                <c:pt idx="6">
                  <c:v>63.8</c:v>
                </c:pt>
                <c:pt idx="7">
                  <c:v>63.6</c:v>
                </c:pt>
                <c:pt idx="8">
                  <c:v>61.8</c:v>
                </c:pt>
                <c:pt idx="9">
                  <c:v>61.4</c:v>
                </c:pt>
              </c:numCache>
            </c:numRef>
          </c:val>
          <c:smooth val="0"/>
          <c:extLst>
            <c:ext xmlns:c16="http://schemas.microsoft.com/office/drawing/2014/chart" uri="{C3380CC4-5D6E-409C-BE32-E72D297353CC}">
              <c16:uniqueId val="{0000000A-75E0-4288-8BD4-0ED0F5F242DC}"/>
            </c:ext>
          </c:extLst>
        </c:ser>
        <c:dLbls>
          <c:dLblPos val="ctr"/>
          <c:showLegendKey val="0"/>
          <c:showVal val="1"/>
          <c:showCatName val="0"/>
          <c:showSerName val="0"/>
          <c:showPercent val="0"/>
          <c:showBubbleSize val="0"/>
        </c:dLbls>
        <c:smooth val="0"/>
        <c:axId val="603951176"/>
        <c:axId val="603945272"/>
      </c:lineChart>
      <c:catAx>
        <c:axId val="603951176"/>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sz="1400" dirty="0"/>
                  <a:t>Year</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603945272"/>
        <c:crosses val="autoZero"/>
        <c:auto val="1"/>
        <c:lblAlgn val="ctr"/>
        <c:lblOffset val="100"/>
        <c:noMultiLvlLbl val="0"/>
      </c:catAx>
      <c:valAx>
        <c:axId val="603945272"/>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400" b="1" i="0" u="none" strike="noStrike" kern="1200" cap="all" baseline="0">
                    <a:solidFill>
                      <a:schemeClr val="lt1">
                        <a:lumMod val="85000"/>
                      </a:schemeClr>
                    </a:solidFill>
                    <a:latin typeface="+mn-lt"/>
                    <a:ea typeface="+mn-ea"/>
                    <a:cs typeface="+mn-cs"/>
                  </a:defRPr>
                </a:pPr>
                <a:r>
                  <a:rPr lang="en-US" sz="1400"/>
                  <a:t>% Eligible Voters</a:t>
                </a:r>
              </a:p>
            </c:rich>
          </c:tx>
          <c:overlay val="0"/>
          <c:spPr>
            <a:noFill/>
            <a:ln>
              <a:noFill/>
            </a:ln>
            <a:effectLst/>
          </c:spPr>
          <c:txPr>
            <a:bodyPr rot="-5400000" spcFirstLastPara="1" vertOverflow="ellipsis" vert="horz" wrap="square" anchor="ctr" anchorCtr="1"/>
            <a:lstStyle/>
            <a:p>
              <a:pPr>
                <a:defRPr sz="14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60395117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2700">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545EB9-6BB1-4E73-8523-2DE9E5FF8739}"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C2E2BC07-AED0-4253-84B0-85F65808E34A}">
      <dgm:prSet phldrT="[Text]"/>
      <dgm:spPr>
        <a:ln>
          <a:solidFill>
            <a:schemeClr val="accent1"/>
          </a:solidFill>
        </a:ln>
      </dgm:spPr>
      <dgm:t>
        <a:bodyPr/>
        <a:lstStyle/>
        <a:p>
          <a:r>
            <a:rPr lang="en-US" dirty="0"/>
            <a:t>Bots Launched in Social Platforms</a:t>
          </a:r>
        </a:p>
      </dgm:t>
    </dgm:pt>
    <dgm:pt modelId="{95A17606-FF8C-4BF3-B54B-7C055DBBD852}" type="parTrans" cxnId="{5401BEE6-DDCC-442B-9F70-32BD4991828D}">
      <dgm:prSet/>
      <dgm:spPr/>
      <dgm:t>
        <a:bodyPr/>
        <a:lstStyle/>
        <a:p>
          <a:endParaRPr lang="en-US"/>
        </a:p>
      </dgm:t>
    </dgm:pt>
    <dgm:pt modelId="{E1EBD8C1-DC99-431B-833C-30DE15411345}" type="sibTrans" cxnId="{5401BEE6-DDCC-442B-9F70-32BD4991828D}">
      <dgm:prSet/>
      <dgm:spPr/>
      <dgm:t>
        <a:bodyPr/>
        <a:lstStyle/>
        <a:p>
          <a:endParaRPr lang="en-US"/>
        </a:p>
      </dgm:t>
    </dgm:pt>
    <dgm:pt modelId="{70911D3E-ABBE-4636-B1B7-AD038A9D94A0}">
      <dgm:prSet phldrT="[Text]"/>
      <dgm:spPr/>
      <dgm:t>
        <a:bodyPr/>
        <a:lstStyle/>
        <a:p>
          <a:r>
            <a:rPr lang="en-US" dirty="0"/>
            <a:t>Companies Adopt and Develop Bots</a:t>
          </a:r>
        </a:p>
      </dgm:t>
    </dgm:pt>
    <dgm:pt modelId="{F96A77D2-7208-4456-AA44-06B0268EBA63}" type="parTrans" cxnId="{94BB8A18-C1C1-4E3F-BEB2-14739E8DD9FD}">
      <dgm:prSet/>
      <dgm:spPr/>
      <dgm:t>
        <a:bodyPr/>
        <a:lstStyle/>
        <a:p>
          <a:endParaRPr lang="en-US"/>
        </a:p>
      </dgm:t>
    </dgm:pt>
    <dgm:pt modelId="{DCF73389-3B75-4E85-B0F4-95C57732F21C}" type="sibTrans" cxnId="{94BB8A18-C1C1-4E3F-BEB2-14739E8DD9FD}">
      <dgm:prSet/>
      <dgm:spPr/>
      <dgm:t>
        <a:bodyPr/>
        <a:lstStyle/>
        <a:p>
          <a:endParaRPr lang="en-US"/>
        </a:p>
      </dgm:t>
    </dgm:pt>
    <dgm:pt modelId="{ECB0EA88-4535-4964-AEE5-52BA441BE89B}">
      <dgm:prSet phldrT="[Text]"/>
      <dgm:spPr/>
      <dgm:t>
        <a:bodyPr/>
        <a:lstStyle/>
        <a:p>
          <a:r>
            <a:rPr lang="en-US" dirty="0"/>
            <a:t>Daily Tasks Become Bot-Assisted</a:t>
          </a:r>
        </a:p>
      </dgm:t>
    </dgm:pt>
    <dgm:pt modelId="{FE69306C-1CDF-48CB-A8B3-71814C746224}" type="parTrans" cxnId="{F1240C70-7A0E-4E0B-9ADE-52349289BFA2}">
      <dgm:prSet/>
      <dgm:spPr/>
      <dgm:t>
        <a:bodyPr/>
        <a:lstStyle/>
        <a:p>
          <a:endParaRPr lang="en-US"/>
        </a:p>
      </dgm:t>
    </dgm:pt>
    <dgm:pt modelId="{6DEC8B54-33C0-4C54-913C-AB32EA85E9FB}" type="sibTrans" cxnId="{F1240C70-7A0E-4E0B-9ADE-52349289BFA2}">
      <dgm:prSet/>
      <dgm:spPr/>
      <dgm:t>
        <a:bodyPr/>
        <a:lstStyle/>
        <a:p>
          <a:endParaRPr lang="en-US"/>
        </a:p>
      </dgm:t>
    </dgm:pt>
    <dgm:pt modelId="{58A054CA-FF1B-43F2-ABCF-9ABC6C58F8BE}" type="pres">
      <dgm:prSet presAssocID="{ED545EB9-6BB1-4E73-8523-2DE9E5FF8739}" presName="Name0" presStyleCnt="0">
        <dgm:presLayoutVars>
          <dgm:dir/>
          <dgm:resizeHandles val="exact"/>
        </dgm:presLayoutVars>
      </dgm:prSet>
      <dgm:spPr/>
    </dgm:pt>
    <dgm:pt modelId="{E6DBB8F2-BC9F-435B-BCC7-7E1D625F3500}" type="pres">
      <dgm:prSet presAssocID="{ED545EB9-6BB1-4E73-8523-2DE9E5FF8739}" presName="fgShape" presStyleLbl="fgShp" presStyleIdx="0" presStyleCnt="1"/>
      <dgm:spPr/>
    </dgm:pt>
    <dgm:pt modelId="{27240DD6-F5F2-40F5-9607-F29CE60F3F60}" type="pres">
      <dgm:prSet presAssocID="{ED545EB9-6BB1-4E73-8523-2DE9E5FF8739}" presName="linComp" presStyleCnt="0"/>
      <dgm:spPr/>
    </dgm:pt>
    <dgm:pt modelId="{ABA1463A-FE8D-45EA-91B7-45DD639C0C21}" type="pres">
      <dgm:prSet presAssocID="{C2E2BC07-AED0-4253-84B0-85F65808E34A}" presName="compNode" presStyleCnt="0"/>
      <dgm:spPr/>
    </dgm:pt>
    <dgm:pt modelId="{7264E3EA-7867-4358-881D-4649E99141B8}" type="pres">
      <dgm:prSet presAssocID="{C2E2BC07-AED0-4253-84B0-85F65808E34A}" presName="bkgdShape" presStyleLbl="node1" presStyleIdx="0" presStyleCnt="3"/>
      <dgm:spPr/>
    </dgm:pt>
    <dgm:pt modelId="{A8EC7A7C-FF5B-4273-A767-D96EA9870114}" type="pres">
      <dgm:prSet presAssocID="{C2E2BC07-AED0-4253-84B0-85F65808E34A}" presName="nodeTx" presStyleLbl="node1" presStyleIdx="0" presStyleCnt="3">
        <dgm:presLayoutVars>
          <dgm:bulletEnabled val="1"/>
        </dgm:presLayoutVars>
      </dgm:prSet>
      <dgm:spPr/>
    </dgm:pt>
    <dgm:pt modelId="{9BA7DFD9-543D-457F-A729-D3EB8F9287BF}" type="pres">
      <dgm:prSet presAssocID="{C2E2BC07-AED0-4253-84B0-85F65808E34A}" presName="invisiNode" presStyleLbl="node1" presStyleIdx="0" presStyleCnt="3"/>
      <dgm:spPr/>
    </dgm:pt>
    <dgm:pt modelId="{37021A8C-8030-4CC4-B8A8-F7C17AAE8624}" type="pres">
      <dgm:prSet presAssocID="{C2E2BC07-AED0-4253-84B0-85F65808E34A}" presName="imagNode" presStyleLbl="fgImgPlace1" presStyleIdx="0" presStyleCnt="3" custScaleX="161227" custScaleY="105323" custLinFactNeighborX="-3991" custLinFactNeighborY="2030"/>
      <dgm:spPr>
        <a:solidFill>
          <a:schemeClr val="accent1"/>
        </a:solidFill>
      </dgm:spPr>
    </dgm:pt>
    <dgm:pt modelId="{B946A5AB-C8C8-4EDF-B53A-6ED23B408ABA}" type="pres">
      <dgm:prSet presAssocID="{E1EBD8C1-DC99-431B-833C-30DE15411345}" presName="sibTrans" presStyleLbl="sibTrans2D1" presStyleIdx="0" presStyleCnt="0"/>
      <dgm:spPr/>
    </dgm:pt>
    <dgm:pt modelId="{4DD3719F-2FE6-42BD-BD6F-F1A8753357A7}" type="pres">
      <dgm:prSet presAssocID="{70911D3E-ABBE-4636-B1B7-AD038A9D94A0}" presName="compNode" presStyleCnt="0"/>
      <dgm:spPr/>
    </dgm:pt>
    <dgm:pt modelId="{D266FD91-C4FF-4F3F-BC5B-1F01D4EEB264}" type="pres">
      <dgm:prSet presAssocID="{70911D3E-ABBE-4636-B1B7-AD038A9D94A0}" presName="bkgdShape" presStyleLbl="node1" presStyleIdx="1" presStyleCnt="3"/>
      <dgm:spPr/>
    </dgm:pt>
    <dgm:pt modelId="{FD00F0F8-D3FD-4014-8635-26E116A46E68}" type="pres">
      <dgm:prSet presAssocID="{70911D3E-ABBE-4636-B1B7-AD038A9D94A0}" presName="nodeTx" presStyleLbl="node1" presStyleIdx="1" presStyleCnt="3">
        <dgm:presLayoutVars>
          <dgm:bulletEnabled val="1"/>
        </dgm:presLayoutVars>
      </dgm:prSet>
      <dgm:spPr/>
    </dgm:pt>
    <dgm:pt modelId="{FE273315-32EC-499B-B31A-9B3E634EFB2B}" type="pres">
      <dgm:prSet presAssocID="{70911D3E-ABBE-4636-B1B7-AD038A9D94A0}" presName="invisiNode" presStyleLbl="node1" presStyleIdx="1" presStyleCnt="3"/>
      <dgm:spPr/>
    </dgm:pt>
    <dgm:pt modelId="{C1B7C294-E38E-40D9-A4A4-A103E48C5D56}" type="pres">
      <dgm:prSet presAssocID="{70911D3E-ABBE-4636-B1B7-AD038A9D94A0}" presName="imagNode" presStyleLbl="fgImgPlace1" presStyleIdx="1" presStyleCnt="3" custScaleX="149456"/>
      <dgm:spPr>
        <a:solidFill>
          <a:schemeClr val="accent1"/>
        </a:solidFill>
      </dgm:spPr>
    </dgm:pt>
    <dgm:pt modelId="{D7A1C677-61AC-478E-8BA8-AD6A651DE5DA}" type="pres">
      <dgm:prSet presAssocID="{DCF73389-3B75-4E85-B0F4-95C57732F21C}" presName="sibTrans" presStyleLbl="sibTrans2D1" presStyleIdx="0" presStyleCnt="0"/>
      <dgm:spPr/>
    </dgm:pt>
    <dgm:pt modelId="{532CFDA9-0F15-405E-9139-E4AA7A4FE7AD}" type="pres">
      <dgm:prSet presAssocID="{ECB0EA88-4535-4964-AEE5-52BA441BE89B}" presName="compNode" presStyleCnt="0"/>
      <dgm:spPr/>
    </dgm:pt>
    <dgm:pt modelId="{5AF06638-4DB5-4BCC-8E14-DEFF1EE76C4B}" type="pres">
      <dgm:prSet presAssocID="{ECB0EA88-4535-4964-AEE5-52BA441BE89B}" presName="bkgdShape" presStyleLbl="node1" presStyleIdx="2" presStyleCnt="3"/>
      <dgm:spPr/>
    </dgm:pt>
    <dgm:pt modelId="{1FD685E3-275F-47D5-B085-D92AF2A9C566}" type="pres">
      <dgm:prSet presAssocID="{ECB0EA88-4535-4964-AEE5-52BA441BE89B}" presName="nodeTx" presStyleLbl="node1" presStyleIdx="2" presStyleCnt="3">
        <dgm:presLayoutVars>
          <dgm:bulletEnabled val="1"/>
        </dgm:presLayoutVars>
      </dgm:prSet>
      <dgm:spPr/>
    </dgm:pt>
    <dgm:pt modelId="{913A43C3-D0C5-4D82-AC41-DFA348F17836}" type="pres">
      <dgm:prSet presAssocID="{ECB0EA88-4535-4964-AEE5-52BA441BE89B}" presName="invisiNode" presStyleLbl="node1" presStyleIdx="2" presStyleCnt="3"/>
      <dgm:spPr/>
    </dgm:pt>
    <dgm:pt modelId="{3DC1E56C-AF31-47B2-B3B4-6D9B0D9EB4BB}" type="pres">
      <dgm:prSet presAssocID="{ECB0EA88-4535-4964-AEE5-52BA441BE89B}" presName="imagNode" presStyleLbl="fgImgPlace1" presStyleIdx="2" presStyleCnt="3" custScaleX="160242"/>
      <dgm:spPr>
        <a:solidFill>
          <a:schemeClr val="accent1"/>
        </a:solidFill>
      </dgm:spPr>
    </dgm:pt>
  </dgm:ptLst>
  <dgm:cxnLst>
    <dgm:cxn modelId="{94BB8A18-C1C1-4E3F-BEB2-14739E8DD9FD}" srcId="{ED545EB9-6BB1-4E73-8523-2DE9E5FF8739}" destId="{70911D3E-ABBE-4636-B1B7-AD038A9D94A0}" srcOrd="1" destOrd="0" parTransId="{F96A77D2-7208-4456-AA44-06B0268EBA63}" sibTransId="{DCF73389-3B75-4E85-B0F4-95C57732F21C}"/>
    <dgm:cxn modelId="{63D0711B-FE55-4B1F-9BE7-973816525821}" type="presOf" srcId="{ED545EB9-6BB1-4E73-8523-2DE9E5FF8739}" destId="{58A054CA-FF1B-43F2-ABCF-9ABC6C58F8BE}" srcOrd="0" destOrd="0" presId="urn:microsoft.com/office/officeart/2005/8/layout/hList7"/>
    <dgm:cxn modelId="{27CC6F25-24B4-4045-8AC5-D0F1B86F948B}" type="presOf" srcId="{C2E2BC07-AED0-4253-84B0-85F65808E34A}" destId="{A8EC7A7C-FF5B-4273-A767-D96EA9870114}" srcOrd="1" destOrd="0" presId="urn:microsoft.com/office/officeart/2005/8/layout/hList7"/>
    <dgm:cxn modelId="{6A4C3336-B6A7-4FEB-B6CB-61A7F827AC0D}" type="presOf" srcId="{DCF73389-3B75-4E85-B0F4-95C57732F21C}" destId="{D7A1C677-61AC-478E-8BA8-AD6A651DE5DA}" srcOrd="0" destOrd="0" presId="urn:microsoft.com/office/officeart/2005/8/layout/hList7"/>
    <dgm:cxn modelId="{1C9BA63C-6A63-41AC-B7A2-E0D3C9A8C7FD}" type="presOf" srcId="{C2E2BC07-AED0-4253-84B0-85F65808E34A}" destId="{7264E3EA-7867-4358-881D-4649E99141B8}" srcOrd="0" destOrd="0" presId="urn:microsoft.com/office/officeart/2005/8/layout/hList7"/>
    <dgm:cxn modelId="{CD95C558-9C2C-4226-9CBC-23F6F008EC8D}" type="presOf" srcId="{ECB0EA88-4535-4964-AEE5-52BA441BE89B}" destId="{1FD685E3-275F-47D5-B085-D92AF2A9C566}" srcOrd="1" destOrd="0" presId="urn:microsoft.com/office/officeart/2005/8/layout/hList7"/>
    <dgm:cxn modelId="{A352C660-F448-4240-B80B-91BFED1731D6}" type="presOf" srcId="{70911D3E-ABBE-4636-B1B7-AD038A9D94A0}" destId="{FD00F0F8-D3FD-4014-8635-26E116A46E68}" srcOrd="1" destOrd="0" presId="urn:microsoft.com/office/officeart/2005/8/layout/hList7"/>
    <dgm:cxn modelId="{F1240C70-7A0E-4E0B-9ADE-52349289BFA2}" srcId="{ED545EB9-6BB1-4E73-8523-2DE9E5FF8739}" destId="{ECB0EA88-4535-4964-AEE5-52BA441BE89B}" srcOrd="2" destOrd="0" parTransId="{FE69306C-1CDF-48CB-A8B3-71814C746224}" sibTransId="{6DEC8B54-33C0-4C54-913C-AB32EA85E9FB}"/>
    <dgm:cxn modelId="{4D876575-CDFE-479F-90D0-134298FCD026}" type="presOf" srcId="{E1EBD8C1-DC99-431B-833C-30DE15411345}" destId="{B946A5AB-C8C8-4EDF-B53A-6ED23B408ABA}" srcOrd="0" destOrd="0" presId="urn:microsoft.com/office/officeart/2005/8/layout/hList7"/>
    <dgm:cxn modelId="{E96A25E3-5F93-4E43-9775-94412F482485}" type="presOf" srcId="{ECB0EA88-4535-4964-AEE5-52BA441BE89B}" destId="{5AF06638-4DB5-4BCC-8E14-DEFF1EE76C4B}" srcOrd="0" destOrd="0" presId="urn:microsoft.com/office/officeart/2005/8/layout/hList7"/>
    <dgm:cxn modelId="{D14219E4-63AF-4950-AA1B-7520A127AAE4}" type="presOf" srcId="{70911D3E-ABBE-4636-B1B7-AD038A9D94A0}" destId="{D266FD91-C4FF-4F3F-BC5B-1F01D4EEB264}" srcOrd="0" destOrd="0" presId="urn:microsoft.com/office/officeart/2005/8/layout/hList7"/>
    <dgm:cxn modelId="{5401BEE6-DDCC-442B-9F70-32BD4991828D}" srcId="{ED545EB9-6BB1-4E73-8523-2DE9E5FF8739}" destId="{C2E2BC07-AED0-4253-84B0-85F65808E34A}" srcOrd="0" destOrd="0" parTransId="{95A17606-FF8C-4BF3-B54B-7C055DBBD852}" sibTransId="{E1EBD8C1-DC99-431B-833C-30DE15411345}"/>
    <dgm:cxn modelId="{11D911A4-8D59-473B-9C4D-7D5FF5E07366}" type="presParOf" srcId="{58A054CA-FF1B-43F2-ABCF-9ABC6C58F8BE}" destId="{E6DBB8F2-BC9F-435B-BCC7-7E1D625F3500}" srcOrd="0" destOrd="0" presId="urn:microsoft.com/office/officeart/2005/8/layout/hList7"/>
    <dgm:cxn modelId="{9D90073B-A810-4BF2-9982-6BFCADC47E2C}" type="presParOf" srcId="{58A054CA-FF1B-43F2-ABCF-9ABC6C58F8BE}" destId="{27240DD6-F5F2-40F5-9607-F29CE60F3F60}" srcOrd="1" destOrd="0" presId="urn:microsoft.com/office/officeart/2005/8/layout/hList7"/>
    <dgm:cxn modelId="{5CB7992C-2808-4B46-AB9A-CF03203EB178}" type="presParOf" srcId="{27240DD6-F5F2-40F5-9607-F29CE60F3F60}" destId="{ABA1463A-FE8D-45EA-91B7-45DD639C0C21}" srcOrd="0" destOrd="0" presId="urn:microsoft.com/office/officeart/2005/8/layout/hList7"/>
    <dgm:cxn modelId="{1781F190-A765-4A11-9987-F67AD6D3972B}" type="presParOf" srcId="{ABA1463A-FE8D-45EA-91B7-45DD639C0C21}" destId="{7264E3EA-7867-4358-881D-4649E99141B8}" srcOrd="0" destOrd="0" presId="urn:microsoft.com/office/officeart/2005/8/layout/hList7"/>
    <dgm:cxn modelId="{C1A22D94-830C-4535-93FF-296C14DC2273}" type="presParOf" srcId="{ABA1463A-FE8D-45EA-91B7-45DD639C0C21}" destId="{A8EC7A7C-FF5B-4273-A767-D96EA9870114}" srcOrd="1" destOrd="0" presId="urn:microsoft.com/office/officeart/2005/8/layout/hList7"/>
    <dgm:cxn modelId="{A30288CF-C6EC-40C4-BA74-B19898DD47F8}" type="presParOf" srcId="{ABA1463A-FE8D-45EA-91B7-45DD639C0C21}" destId="{9BA7DFD9-543D-457F-A729-D3EB8F9287BF}" srcOrd="2" destOrd="0" presId="urn:microsoft.com/office/officeart/2005/8/layout/hList7"/>
    <dgm:cxn modelId="{D2E78818-5FCC-4377-9690-0BD76445F0EB}" type="presParOf" srcId="{ABA1463A-FE8D-45EA-91B7-45DD639C0C21}" destId="{37021A8C-8030-4CC4-B8A8-F7C17AAE8624}" srcOrd="3" destOrd="0" presId="urn:microsoft.com/office/officeart/2005/8/layout/hList7"/>
    <dgm:cxn modelId="{57E201F4-0AA6-498A-8BBD-1EA3F8DC01A8}" type="presParOf" srcId="{27240DD6-F5F2-40F5-9607-F29CE60F3F60}" destId="{B946A5AB-C8C8-4EDF-B53A-6ED23B408ABA}" srcOrd="1" destOrd="0" presId="urn:microsoft.com/office/officeart/2005/8/layout/hList7"/>
    <dgm:cxn modelId="{164323C8-FA59-450F-8F5D-97BB050C885A}" type="presParOf" srcId="{27240DD6-F5F2-40F5-9607-F29CE60F3F60}" destId="{4DD3719F-2FE6-42BD-BD6F-F1A8753357A7}" srcOrd="2" destOrd="0" presId="urn:microsoft.com/office/officeart/2005/8/layout/hList7"/>
    <dgm:cxn modelId="{5435926A-6CDB-48C3-AD1A-0ABCB9F502CD}" type="presParOf" srcId="{4DD3719F-2FE6-42BD-BD6F-F1A8753357A7}" destId="{D266FD91-C4FF-4F3F-BC5B-1F01D4EEB264}" srcOrd="0" destOrd="0" presId="urn:microsoft.com/office/officeart/2005/8/layout/hList7"/>
    <dgm:cxn modelId="{8AC76D89-346D-42B9-AA85-1880646BA949}" type="presParOf" srcId="{4DD3719F-2FE6-42BD-BD6F-F1A8753357A7}" destId="{FD00F0F8-D3FD-4014-8635-26E116A46E68}" srcOrd="1" destOrd="0" presId="urn:microsoft.com/office/officeart/2005/8/layout/hList7"/>
    <dgm:cxn modelId="{1DDB9BDF-D3D5-434B-9F58-116DE089FF4B}" type="presParOf" srcId="{4DD3719F-2FE6-42BD-BD6F-F1A8753357A7}" destId="{FE273315-32EC-499B-B31A-9B3E634EFB2B}" srcOrd="2" destOrd="0" presId="urn:microsoft.com/office/officeart/2005/8/layout/hList7"/>
    <dgm:cxn modelId="{97538988-4057-4D20-BCD5-C9EF04F7DC14}" type="presParOf" srcId="{4DD3719F-2FE6-42BD-BD6F-F1A8753357A7}" destId="{C1B7C294-E38E-40D9-A4A4-A103E48C5D56}" srcOrd="3" destOrd="0" presId="urn:microsoft.com/office/officeart/2005/8/layout/hList7"/>
    <dgm:cxn modelId="{688DA7AB-95DD-4AE1-B0A3-2A5EC8072209}" type="presParOf" srcId="{27240DD6-F5F2-40F5-9607-F29CE60F3F60}" destId="{D7A1C677-61AC-478E-8BA8-AD6A651DE5DA}" srcOrd="3" destOrd="0" presId="urn:microsoft.com/office/officeart/2005/8/layout/hList7"/>
    <dgm:cxn modelId="{A723FDEE-4158-4854-AD63-1CEE7DD4EC6C}" type="presParOf" srcId="{27240DD6-F5F2-40F5-9607-F29CE60F3F60}" destId="{532CFDA9-0F15-405E-9139-E4AA7A4FE7AD}" srcOrd="4" destOrd="0" presId="urn:microsoft.com/office/officeart/2005/8/layout/hList7"/>
    <dgm:cxn modelId="{6211F81B-B24B-4A24-9B55-28602BB0FDFF}" type="presParOf" srcId="{532CFDA9-0F15-405E-9139-E4AA7A4FE7AD}" destId="{5AF06638-4DB5-4BCC-8E14-DEFF1EE76C4B}" srcOrd="0" destOrd="0" presId="urn:microsoft.com/office/officeart/2005/8/layout/hList7"/>
    <dgm:cxn modelId="{B2E90F8B-DA64-40AD-A843-450E9CBE4AE0}" type="presParOf" srcId="{532CFDA9-0F15-405E-9139-E4AA7A4FE7AD}" destId="{1FD685E3-275F-47D5-B085-D92AF2A9C566}" srcOrd="1" destOrd="0" presId="urn:microsoft.com/office/officeart/2005/8/layout/hList7"/>
    <dgm:cxn modelId="{4EDFBAE9-DE4A-49FF-95E8-07F7F6C87815}" type="presParOf" srcId="{532CFDA9-0F15-405E-9139-E4AA7A4FE7AD}" destId="{913A43C3-D0C5-4D82-AC41-DFA348F17836}" srcOrd="2" destOrd="0" presId="urn:microsoft.com/office/officeart/2005/8/layout/hList7"/>
    <dgm:cxn modelId="{BDB7E587-6604-4953-BCB3-8B4A78C9DF60}" type="presParOf" srcId="{532CFDA9-0F15-405E-9139-E4AA7A4FE7AD}" destId="{3DC1E56C-AF31-47B2-B3B4-6D9B0D9EB4BB}"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4E3EA-7867-4358-881D-4649E99141B8}">
      <dsp:nvSpPr>
        <dsp:cNvPr id="0" name=""/>
        <dsp:cNvSpPr/>
      </dsp:nvSpPr>
      <dsp:spPr>
        <a:xfrm>
          <a:off x="1715" y="0"/>
          <a:ext cx="2669095" cy="3352800"/>
        </a:xfrm>
        <a:prstGeom prst="roundRect">
          <a:avLst>
            <a:gd name="adj" fmla="val 10000"/>
          </a:avLst>
        </a:prstGeom>
        <a:solidFill>
          <a:schemeClr val="accent1">
            <a:hueOff val="0"/>
            <a:satOff val="0"/>
            <a:lumOff val="0"/>
            <a:alphaOff val="0"/>
          </a:schemeClr>
        </a:solidFill>
        <a:ln w="190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Bots Launched in Social Platforms</a:t>
          </a:r>
        </a:p>
      </dsp:txBody>
      <dsp:txXfrm>
        <a:off x="1715" y="1341120"/>
        <a:ext cx="2669095" cy="1341120"/>
      </dsp:txXfrm>
    </dsp:sp>
    <dsp:sp modelId="{37021A8C-8030-4CC4-B8A8-F7C17AAE8624}">
      <dsp:nvSpPr>
        <dsp:cNvPr id="0" name=""/>
        <dsp:cNvSpPr/>
      </dsp:nvSpPr>
      <dsp:spPr>
        <a:xfrm>
          <a:off x="391668" y="194117"/>
          <a:ext cx="1800071" cy="1175912"/>
        </a:xfrm>
        <a:prstGeom prst="ellipse">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66FD91-C4FF-4F3F-BC5B-1F01D4EEB264}">
      <dsp:nvSpPr>
        <dsp:cNvPr id="0" name=""/>
        <dsp:cNvSpPr/>
      </dsp:nvSpPr>
      <dsp:spPr>
        <a:xfrm>
          <a:off x="2750883" y="0"/>
          <a:ext cx="2669095" cy="33528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Companies Adopt and Develop Bots</a:t>
          </a:r>
        </a:p>
      </dsp:txBody>
      <dsp:txXfrm>
        <a:off x="2750883" y="1341120"/>
        <a:ext cx="2669095" cy="1341120"/>
      </dsp:txXfrm>
    </dsp:sp>
    <dsp:sp modelId="{C1B7C294-E38E-40D9-A4A4-A103E48C5D56}">
      <dsp:nvSpPr>
        <dsp:cNvPr id="0" name=""/>
        <dsp:cNvSpPr/>
      </dsp:nvSpPr>
      <dsp:spPr>
        <a:xfrm>
          <a:off x="3251106" y="201168"/>
          <a:ext cx="1668649" cy="1116482"/>
        </a:xfrm>
        <a:prstGeom prst="ellipse">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F06638-4DB5-4BCC-8E14-DEFF1EE76C4B}">
      <dsp:nvSpPr>
        <dsp:cNvPr id="0" name=""/>
        <dsp:cNvSpPr/>
      </dsp:nvSpPr>
      <dsp:spPr>
        <a:xfrm>
          <a:off x="5500051" y="0"/>
          <a:ext cx="2669095" cy="33528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Daily Tasks Become Bot-Assisted</a:t>
          </a:r>
        </a:p>
      </dsp:txBody>
      <dsp:txXfrm>
        <a:off x="5500051" y="1341120"/>
        <a:ext cx="2669095" cy="1341120"/>
      </dsp:txXfrm>
    </dsp:sp>
    <dsp:sp modelId="{3DC1E56C-AF31-47B2-B3B4-6D9B0D9EB4BB}">
      <dsp:nvSpPr>
        <dsp:cNvPr id="0" name=""/>
        <dsp:cNvSpPr/>
      </dsp:nvSpPr>
      <dsp:spPr>
        <a:xfrm>
          <a:off x="5940062" y="201168"/>
          <a:ext cx="1789073" cy="1116482"/>
        </a:xfrm>
        <a:prstGeom prst="ellipse">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DBB8F2-BC9F-435B-BCC7-7E1D625F3500}">
      <dsp:nvSpPr>
        <dsp:cNvPr id="0" name=""/>
        <dsp:cNvSpPr/>
      </dsp:nvSpPr>
      <dsp:spPr>
        <a:xfrm>
          <a:off x="326834" y="2682240"/>
          <a:ext cx="7517193" cy="502920"/>
        </a:xfrm>
        <a:prstGeom prst="leftRight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10/9/19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10/9/19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nbc.com/2016/01/14/can-video-game-piracy-be-stopped-in-two-years.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a:latin typeface="Arial" pitchFamily="-109" charset="0"/>
                <a:ea typeface="ＭＳ Ｐゴシック" pitchFamily="-109" charset="-128"/>
                <a:cs typeface="ＭＳ Ｐゴシック" pitchFamily="-109" charset="-128"/>
              </a:rPr>
              <a:t>This is the loneliest title slide you’ll ever see</a:t>
            </a:r>
            <a:r>
              <a:rPr lang="is-IS" baseline="0" dirty="0">
                <a:latin typeface="Arial" pitchFamily="-109" charset="0"/>
                <a:ea typeface="ＭＳ Ｐゴシック" pitchFamily="-109" charset="-128"/>
                <a:cs typeface="ＭＳ Ｐゴシック" pitchFamily="-109" charset="-128"/>
              </a:rPr>
              <a:t>…</a:t>
            </a:r>
            <a:endParaRPr lang="en-US" baseline="0"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In an interview with Forbes in 2012, CD </a:t>
            </a:r>
            <a:r>
              <a:rPr lang="en-US" sz="1200" b="0" i="0" kern="1200" dirty="0" err="1">
                <a:solidFill>
                  <a:schemeClr val="tx1"/>
                </a:solidFill>
                <a:effectLst/>
                <a:latin typeface="+mn-lt"/>
                <a:ea typeface="+mn-ea"/>
                <a:cs typeface="+mn-cs"/>
              </a:rPr>
              <a:t>Projekt</a:t>
            </a:r>
            <a:r>
              <a:rPr lang="en-US" sz="1200" b="0" i="0" kern="1200" dirty="0">
                <a:solidFill>
                  <a:schemeClr val="tx1"/>
                </a:solidFill>
                <a:effectLst/>
                <a:latin typeface="+mn-lt"/>
                <a:ea typeface="+mn-ea"/>
                <a:cs typeface="+mn-cs"/>
              </a:rPr>
              <a:t> Red (makers of 2015 smash hit </a:t>
            </a:r>
            <a:r>
              <a:rPr lang="en-US" sz="1200" b="0" i="1" kern="1200" dirty="0">
                <a:solidFill>
                  <a:schemeClr val="tx1"/>
                </a:solidFill>
                <a:effectLst/>
                <a:latin typeface="+mn-lt"/>
                <a:ea typeface="+mn-ea"/>
                <a:cs typeface="+mn-cs"/>
              </a:rPr>
              <a:t>The Witcher 3: Wild Hunt</a:t>
            </a:r>
            <a:r>
              <a:rPr lang="en-US" sz="1200" b="0" i="0" kern="1200" dirty="0">
                <a:solidFill>
                  <a:schemeClr val="tx1"/>
                </a:solidFill>
                <a:effectLst/>
                <a:latin typeface="+mn-lt"/>
                <a:ea typeface="+mn-ea"/>
                <a:cs typeface="+mn-cs"/>
              </a:rPr>
              <a:t>) CEO Marcin </a:t>
            </a:r>
            <a:r>
              <a:rPr lang="en-US" sz="1200" b="0" i="0" kern="1200" dirty="0" err="1">
                <a:solidFill>
                  <a:schemeClr val="tx1"/>
                </a:solidFill>
                <a:effectLst/>
                <a:latin typeface="+mn-lt"/>
                <a:ea typeface="+mn-ea"/>
                <a:cs typeface="+mn-cs"/>
              </a:rPr>
              <a:t>Iwinski</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made it clear</a:t>
            </a:r>
            <a:r>
              <a:rPr lang="en-US" sz="1200" b="0" i="0" kern="1200" dirty="0">
                <a:solidFill>
                  <a:schemeClr val="tx1"/>
                </a:solidFill>
                <a:effectLst/>
                <a:latin typeface="+mn-lt"/>
                <a:ea typeface="+mn-ea"/>
                <a:cs typeface="+mn-cs"/>
              </a:rPr>
              <a:t> that he sees piracy as a marketing vehicle. “If [pirates] like the game and they start investing the time, some of them will go and buy it,” he said [1]</a:t>
            </a:r>
          </a:p>
          <a:p>
            <a:pPr fontAlgn="base"/>
            <a:r>
              <a:rPr lang="en-US" sz="1200" b="0" i="0" kern="1200" dirty="0">
                <a:solidFill>
                  <a:schemeClr val="tx1"/>
                </a:solidFill>
                <a:effectLst/>
                <a:latin typeface="+mn-lt"/>
                <a:ea typeface="+mn-ea"/>
                <a:cs typeface="+mn-cs"/>
              </a:rPr>
              <a:t>Adobe touched on this when it launched the Creative Cloud subscription model. Adobe executive David </a:t>
            </a:r>
            <a:r>
              <a:rPr lang="en-US" sz="1200" b="0" i="0" kern="1200" dirty="0" err="1">
                <a:solidFill>
                  <a:schemeClr val="tx1"/>
                </a:solidFill>
                <a:effectLst/>
                <a:latin typeface="+mn-lt"/>
                <a:ea typeface="+mn-ea"/>
                <a:cs typeface="+mn-cs"/>
              </a:rPr>
              <a:t>Wadhwani</a:t>
            </a:r>
            <a:r>
              <a:rPr lang="en-US" sz="1200" b="0" i="0" kern="1200" dirty="0">
                <a:solidFill>
                  <a:schemeClr val="tx1"/>
                </a:solidFill>
                <a:effectLst/>
                <a:latin typeface="+mn-lt"/>
                <a:ea typeface="+mn-ea"/>
                <a:cs typeface="+mn-cs"/>
              </a:rPr>
              <a:t> explained that the reason people pirated their software wasn't out of malicious intent, but what we all knew already: they wanted to use high-quality software, but couldn't afford it [5] </a:t>
            </a:r>
            <a:r>
              <a:rPr lang="en-US" sz="1200" b="0" i="1" kern="1200" dirty="0">
                <a:solidFill>
                  <a:schemeClr val="tx1"/>
                </a:solidFill>
                <a:effectLst/>
                <a:latin typeface="+mn-lt"/>
                <a:ea typeface="+mn-ea"/>
                <a:cs typeface="+mn-cs"/>
              </a:rPr>
              <a:t>I do not think people who pirate our software do it because they are bad people, or because they like to steal things. I just think that they decided that they can not afford it. And now, with the switch to subscriptions and with the ability to offer software at a cheaper price, we see that the situation is beginning to change and we're excited. [5]</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135629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90% of all children in the U.S. play video games in some capacity and if you narrow the focus down to children between the ages of 12 and 17, that number raises to 97%. Though typically the focus is put on teenagers, even children under 8 play video games a significant amount, spending on average, 69 </a:t>
            </a:r>
            <a:r>
              <a:rPr lang="en-US" dirty="0" err="1"/>
              <a:t>mintues</a:t>
            </a:r>
            <a:r>
              <a:rPr lang="en-US" dirty="0"/>
              <a:t> playing handheld or console games, 57 minutes playing PC games, and 45 minutes playing mobile games each day.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Breakdown of image.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85% of all video games on the market contain violence in some form. With this many violent games available and taking into account that 97% of children play video games, it’s very important to study the effects these games have on the children who play them.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90% figure—</a:t>
            </a:r>
            <a:r>
              <a:rPr lang="en-US" sz="1200" b="0" i="0" kern="1200" dirty="0">
                <a:solidFill>
                  <a:schemeClr val="tx1"/>
                </a:solidFill>
                <a:effectLst/>
                <a:latin typeface="+mn-lt"/>
                <a:ea typeface="+mn-ea"/>
                <a:cs typeface="+mn-cs"/>
              </a:rPr>
              <a:t>Lenhart et.al, 2008</a:t>
            </a:r>
          </a:p>
          <a:p>
            <a:r>
              <a:rPr lang="en-US" sz="1200" b="0" i="0" kern="1200" dirty="0">
                <a:solidFill>
                  <a:schemeClr val="tx1"/>
                </a:solidFill>
                <a:effectLst/>
                <a:latin typeface="+mn-lt"/>
                <a:ea typeface="+mn-ea"/>
                <a:cs typeface="+mn-cs"/>
              </a:rPr>
              <a:t>97% figure—NDP Group, 2011</a:t>
            </a: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1289342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games can have many cognitive benefits for children as seen in this image—one of those being their ability to learn new material.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 2007 study, students were split into two groups and were taught about fire safety in two different ways. The control group used a traditional website marked up with solely HTML to help teach students the material while the experimental group used a video game that presented the same material in a more interesting and engaging way. After the two groups had learned the material they took a test and the control group had an average score of 70.05 while the experimental group had an average score of 76.18.</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Video games, particularly first person shooters, can also improve spatial skills. In an experiment in which gamers that play first person shooters regularly and non-gamers engaged in a difficult pattern detection test, it was found through functional magnetic resonance imaging that the part of the brain that controls attention allocation was generally not as active in regular gamers as it was in non-gamers. This suggests that gamers, particularly those who play action or FPS games are able to more efficiently partition their attention span and to ignore irrelevant information. In a word, “Video games are controlled training regimens delivered in highly motivating behavioral contexts.”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2964835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Some people will argue that video games are not good for children as extended play will cause them to withdraw from society and personal relationships and become antis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t>Often times kids that turn to video games already have difficulties fitting in in school due to things like bullying and video games can act as an escape to help take their mind off of those sorts of things </a:t>
            </a:r>
          </a:p>
          <a:p>
            <a:pPr lvl="1"/>
            <a:r>
              <a:rPr lang="en-US" dirty="0"/>
              <a:t>Video games offer an avenue for these children to engage in discussion with people all over the world that share similar interests with them using programs like Discord or in-game chat features.</a:t>
            </a:r>
          </a:p>
          <a:p>
            <a:pPr lvl="1"/>
            <a:endParaRPr lang="en-US" sz="1200" b="0" i="0" kern="1200" dirty="0">
              <a:solidFill>
                <a:schemeClr val="tx1"/>
              </a:solidFill>
              <a:effectLst/>
              <a:latin typeface="+mn-lt"/>
              <a:ea typeface="+mn-ea"/>
              <a:cs typeface="+mn-cs"/>
            </a:endParaRPr>
          </a:p>
          <a:p>
            <a:pPr lvl="1"/>
            <a:r>
              <a:rPr lang="en-US" sz="1200" b="0" i="0" kern="1200" dirty="0">
                <a:solidFill>
                  <a:schemeClr val="tx1"/>
                </a:solidFill>
                <a:effectLst/>
                <a:latin typeface="+mn-lt"/>
                <a:ea typeface="+mn-ea"/>
                <a:cs typeface="+mn-cs"/>
              </a:rPr>
              <a:t>Video games also help to build important skills like effective communication, cooperation, and working with a team to accomplish a common goal in the most efficient way possible.</a:t>
            </a:r>
          </a:p>
          <a:p>
            <a:pPr lvl="1"/>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577967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Gaming is a common scapegoat for violent crimes like shootings, though there’s no conclusive evidence to support this. At best, there are mixed results regarding a correlation between violent video games and aggressive behavior. In fact, as more video games have come out, the crime rate has actually fallen over time, reaching about 21% in 2004 as seen in the image.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University of York study found there was no correlation between playing violent video games with graphic realism and violent or aggressive behavior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Several experiments were conducted in which players were split into two groups and played two slightly different versions of a given game. In one experiment, the game had realistic, or “ragdoll” physics in which bodies behaved like they would in real life in one version of the game and the other version of the game that had a more animated style but still looked convincingly real. In another experiment, one version of the game included soldiers with realistic behavior that would engage in battle and fight and die realistically. The other version featured soldiers that showed unrealistic and obviously stylized and almost cartoonish behavior. After the two groups played their versions of the games, they took word fragment completion tests and the group that played the more realistic and violent versions of the games did not choose more violent word associations as the researchers expected they would.</a:t>
            </a:r>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3373779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Game developers are ultimately not responsible for the actions of the people who play their games and are not to blame for any violent behavior they engage in. Parents play a critical role in ensuring children play their games responsibly and in moderation. The ESRB rating system is in place for parents to decide whether their children should be playing a given game, but many parents don’t make use of it as much as they should.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 2017 study, Iowa State University professor Russel </a:t>
            </a:r>
            <a:r>
              <a:rPr lang="en-US" dirty="0" err="1"/>
              <a:t>Laczniak</a:t>
            </a:r>
            <a:r>
              <a:rPr lang="en-US" dirty="0"/>
              <a:t> hypothesized that parents may not fully understand and be reluctant to use the ESRB system due to “mixed messages connecting violent video games and behavior.”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ESRB rating system is a good baseline, though </a:t>
            </a:r>
            <a:r>
              <a:rPr lang="en-US" sz="1200" b="0" i="0" kern="1200" dirty="0" err="1">
                <a:solidFill>
                  <a:schemeClr val="tx1"/>
                </a:solidFill>
                <a:effectLst/>
                <a:latin typeface="+mn-lt"/>
                <a:ea typeface="+mn-ea"/>
                <a:cs typeface="+mn-cs"/>
              </a:rPr>
              <a:t>Laczniak</a:t>
            </a:r>
            <a:r>
              <a:rPr lang="en-US" sz="1200" b="0" i="0" kern="1200" dirty="0">
                <a:solidFill>
                  <a:schemeClr val="tx1"/>
                </a:solidFill>
                <a:effectLst/>
                <a:latin typeface="+mn-lt"/>
                <a:ea typeface="+mn-ea"/>
                <a:cs typeface="+mn-cs"/>
              </a:rPr>
              <a:t> states, "It's important that parents set specific rules for their children regarding video game play. However, parents need to consider their own behavior. Our previous research shows that parents who are warm and restrictive are more successful in limiting play for violent games. If parents are highly emotional and anxious, children will tend to play more, regardless of their use of mediation and ESRB knowledge."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4268162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3670988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Introduce myself</a:t>
            </a:r>
          </a:p>
          <a:p>
            <a:pPr marL="171450" indent="-171450">
              <a:buFont typeface="Arial" panose="020B0604020202020204" pitchFamily="34" charset="0"/>
              <a:buChar char="•"/>
            </a:pPr>
            <a:r>
              <a:rPr lang="en-US" dirty="0"/>
              <a:t>I’ll be discussing the impacts of computing technology on democratic elections</a:t>
            </a:r>
          </a:p>
          <a:p>
            <a:pPr marL="628650" lvl="1" indent="-171450">
              <a:buFont typeface="Arial" panose="020B0604020202020204" pitchFamily="34" charset="0"/>
              <a:buChar char="•"/>
            </a:pPr>
            <a:r>
              <a:rPr lang="en-US" dirty="0"/>
              <a:t>Have computing technologies helped or hurt the election process?</a:t>
            </a:r>
          </a:p>
        </p:txBody>
      </p:sp>
      <p:sp>
        <p:nvSpPr>
          <p:cNvPr id="4" name="Slide Number Placeholder 3"/>
          <p:cNvSpPr>
            <a:spLocks noGrp="1"/>
          </p:cNvSpPr>
          <p:nvPr>
            <p:ph type="sldNum" sz="quarter" idx="5"/>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2011962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Utilitarian approach towards the issue</a:t>
            </a:r>
          </a:p>
          <a:p>
            <a:pPr marL="171450" indent="-171450">
              <a:buFont typeface="Arial" panose="020B0604020202020204" pitchFamily="34" charset="0"/>
              <a:buChar char="•"/>
            </a:pPr>
            <a:r>
              <a:rPr lang="en-US" dirty="0"/>
              <a:t>Using a scale to weigh the benefits against the costs (whichever side has a heavier weight wins)</a:t>
            </a:r>
          </a:p>
          <a:p>
            <a:pPr marL="628650" lvl="1" indent="-171450">
              <a:buFont typeface="Arial" panose="020B0604020202020204" pitchFamily="34" charset="0"/>
              <a:buChar char="•"/>
            </a:pPr>
            <a:r>
              <a:rPr lang="en-US" dirty="0"/>
              <a:t>Can’t easily measure using $, so I’ll assign arbitrary weights based on how significant of an impact each benefit/cost makes</a:t>
            </a:r>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3823750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notion of online voting has existed for two decades (Arizona Democratic Party ran its presidential primary using the website votation.com)</a:t>
            </a:r>
          </a:p>
          <a:p>
            <a:pPr marL="628650" lvl="1" indent="-171450">
              <a:buFont typeface="Arial" panose="020B0604020202020204" pitchFamily="34" charset="0"/>
              <a:buChar char="•"/>
            </a:pPr>
            <a:r>
              <a:rPr lang="en-US" dirty="0"/>
              <a:t>Could help increase voter turnout; only 61.4% of eligible voters cast a vote in the 2016 election (almost 40% skipped out!)</a:t>
            </a:r>
          </a:p>
          <a:p>
            <a:pPr marL="628650" lvl="1" indent="-171450">
              <a:buFont typeface="Arial" panose="020B0604020202020204" pitchFamily="34" charset="0"/>
              <a:buChar char="•"/>
            </a:pPr>
            <a:r>
              <a:rPr lang="en-US" dirty="0"/>
              <a:t>For younger voters, having an online option may encourage more of them to cast a vote instead of going to their precinct in person</a:t>
            </a:r>
          </a:p>
          <a:p>
            <a:pPr marL="628650" lvl="1" indent="-171450">
              <a:buFont typeface="Arial" panose="020B0604020202020204" pitchFamily="34" charset="0"/>
              <a:buChar char="•"/>
            </a:pPr>
            <a:r>
              <a:rPr lang="en-US" dirty="0"/>
              <a:t>Could also benefit military personnel who are overseas but should still have the right to cast a vote and have it count on time (mail takes weeks)</a:t>
            </a:r>
          </a:p>
          <a:p>
            <a:pPr marL="171450" lvl="0" indent="-171450">
              <a:buFont typeface="Arial" panose="020B0604020202020204" pitchFamily="34" charset="0"/>
              <a:buChar char="•"/>
            </a:pPr>
            <a:r>
              <a:rPr lang="en-US" dirty="0"/>
              <a:t>I give this a weight of 2 in favor because getting people to the polls is a problem the U.S. has faced for a long time, and maybe it’s time to incorporate technology</a:t>
            </a:r>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4273581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r>
              <a:rPr lang="en-US" dirty="0"/>
              <a:t>Clearly state conclusion</a:t>
            </a:r>
          </a:p>
          <a:p>
            <a:pPr lvl="1"/>
            <a:r>
              <a:rPr lang="en-US" dirty="0"/>
              <a:t>First statement preferred</a:t>
            </a:r>
          </a:p>
          <a:p>
            <a:r>
              <a:rPr lang="en-US" dirty="0"/>
              <a:t>Quantify</a:t>
            </a:r>
          </a:p>
          <a:p>
            <a:pPr lvl="1"/>
            <a:r>
              <a:rPr lang="en-US" dirty="0"/>
              <a:t>Do not use terms like: less, more, many, a lot, huge, great, big, tiny, etc.</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 (and -1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ea typeface="ＭＳ Ｐゴシック" charset="-128"/>
                <a:cs typeface="ＭＳ Ｐゴシック" charset="-128"/>
              </a:rPr>
              <a:t>Include Counter Point and Response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ea typeface="ＭＳ Ｐゴシック" charset="-128"/>
                <a:cs typeface="ＭＳ Ｐゴシック" charset="-128"/>
              </a:rPr>
              <a:t>Read aloud to proof.</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a:p>
            <a:pPr marL="171450" indent="-171450" eaLnBrk="1" hangingPunct="1">
              <a:buFont typeface="Arial"/>
              <a:buChar char="•"/>
            </a:pPr>
            <a:endParaRPr lang="en-US" baseline="0"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2453941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Another factor in favor of computing technology is that it can help increase the accuracy of votes cast</a:t>
            </a:r>
          </a:p>
          <a:p>
            <a:pPr marL="628650" lvl="1" indent="-171450">
              <a:buFont typeface="Arial" panose="020B0604020202020204" pitchFamily="34" charset="0"/>
              <a:buChar char="•"/>
            </a:pPr>
            <a:r>
              <a:rPr lang="en-US" dirty="0"/>
              <a:t>Optical scanners work by taking a paper ballot and scanning it for errors (if none detected, tally the result)</a:t>
            </a:r>
          </a:p>
          <a:p>
            <a:pPr marL="628650" lvl="1" indent="-171450">
              <a:buFont typeface="Arial" panose="020B0604020202020204" pitchFamily="34" charset="0"/>
              <a:buChar char="•"/>
            </a:pPr>
            <a:r>
              <a:rPr lang="en-US" dirty="0"/>
              <a:t>Almost half of U.S. voting districts only use optical scanners for voting</a:t>
            </a:r>
          </a:p>
          <a:p>
            <a:pPr marL="628650" lvl="1" indent="-171450">
              <a:buFont typeface="Arial" panose="020B0604020202020204" pitchFamily="34" charset="0"/>
              <a:buChar char="•"/>
            </a:pPr>
            <a:r>
              <a:rPr lang="en-US" dirty="0"/>
              <a:t>Beneficial because of accuracy; 99.99% success rate in Minnesota</a:t>
            </a:r>
          </a:p>
          <a:p>
            <a:pPr marL="171450" lvl="0" indent="-171450">
              <a:buFont typeface="Arial" panose="020B0604020202020204" pitchFamily="34" charset="0"/>
              <a:buChar char="•"/>
            </a:pPr>
            <a:r>
              <a:rPr lang="en-US" dirty="0"/>
              <a:t>I also assign this a weight of 2 because computing technology has the power to ensure the votes we cast are accurate; otherwise, there’s no point in casting a vote</a:t>
            </a:r>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1034556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 the flipside, there are some computing technologies that have been shown to make mistakes</a:t>
            </a:r>
          </a:p>
          <a:p>
            <a:pPr marL="628650" lvl="1" indent="-171450">
              <a:buFont typeface="Arial" panose="020B0604020202020204" pitchFamily="34" charset="0"/>
              <a:buChar char="•"/>
            </a:pPr>
            <a:r>
              <a:rPr lang="en-US" dirty="0"/>
              <a:t>On the voting software used in Texas precincts, there is an option called “straight party” which means you cast all your votes for candidates from one party</a:t>
            </a:r>
          </a:p>
          <a:p>
            <a:pPr marL="628650" lvl="1" indent="-171450">
              <a:buFont typeface="Arial" panose="020B0604020202020204" pitchFamily="34" charset="0"/>
              <a:buChar char="•"/>
            </a:pPr>
            <a:r>
              <a:rPr lang="en-US" dirty="0"/>
              <a:t>Sometimes if voters click on the interface while the ballot is loading, there’s a bug where some of the votes will get flipped and counted for the other candidate (Ted Cruz is not a member of the Democratic Party)</a:t>
            </a:r>
          </a:p>
          <a:p>
            <a:pPr marL="628650" lvl="1" indent="-171450">
              <a:buFont typeface="Arial" panose="020B0604020202020204" pitchFamily="34" charset="0"/>
              <a:buChar char="•"/>
            </a:pPr>
            <a:r>
              <a:rPr lang="en-US" dirty="0"/>
              <a:t>A group of computer scientists from Rutgers sued New Jersey and showed that the voting machine used is vulnerable to a variety of software-based attacks; the case was settled by NJ </a:t>
            </a:r>
            <a:r>
              <a:rPr lang="en-US" b="0" dirty="0"/>
              <a:t>providing allegedly tamper-evident seals on the machines</a:t>
            </a:r>
          </a:p>
          <a:p>
            <a:pPr marL="171450" lvl="0" indent="-171450">
              <a:buFont typeface="Arial" panose="020B0604020202020204" pitchFamily="34" charset="0"/>
              <a:buChar char="•"/>
            </a:pPr>
            <a:r>
              <a:rPr lang="en-US" b="0" dirty="0"/>
              <a:t>I give this a weight of 2 because an election is not fair if the results are distorted from the voters’ intentions</a:t>
            </a:r>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2915478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larger concern is related to the legitimacy of the votes cast during an election</a:t>
            </a:r>
          </a:p>
          <a:p>
            <a:pPr marL="628650" lvl="1" indent="-171450">
              <a:buFont typeface="Arial" panose="020B0604020202020204" pitchFamily="34" charset="0"/>
              <a:buChar char="•"/>
            </a:pPr>
            <a:r>
              <a:rPr lang="en-US" dirty="0"/>
              <a:t>One of the biggest controversies of the 2016 election (and is still being discussed now) is whether Russian hackers meddled in the 2016 election to get Trump into office </a:t>
            </a:r>
            <a:endParaRPr lang="en-US" dirty="0">
              <a:sym typeface="Wingdings" panose="05000000000000000000" pitchFamily="2" charset="2"/>
            </a:endParaRPr>
          </a:p>
          <a:p>
            <a:pPr marL="1085850" lvl="2" indent="-171450">
              <a:buFont typeface="Arial" panose="020B0604020202020204" pitchFamily="34" charset="0"/>
              <a:buChar char="•"/>
            </a:pPr>
            <a:r>
              <a:rPr lang="en-US" dirty="0">
                <a:sym typeface="Wingdings" panose="05000000000000000000" pitchFamily="2" charset="2"/>
              </a:rPr>
              <a:t>Internet Research Agency based in Saint Petersburg created thousands of social media profiles that supported radical political groups</a:t>
            </a:r>
          </a:p>
          <a:p>
            <a:pPr marL="1085850" lvl="2" indent="-171450">
              <a:buFont typeface="Arial" panose="020B0604020202020204" pitchFamily="34" charset="0"/>
              <a:buChar char="•"/>
            </a:pPr>
            <a:r>
              <a:rPr lang="en-US" dirty="0">
                <a:sym typeface="Wingdings" panose="05000000000000000000" pitchFamily="2" charset="2"/>
              </a:rPr>
              <a:t>GRU (Russian military intelligence service) publicly released stolen files from Democratic correspondents on Wikileaks to damage Clinton’s campaign</a:t>
            </a:r>
            <a:endParaRPr lang="en-US" dirty="0"/>
          </a:p>
          <a:p>
            <a:pPr marL="628650" lvl="1" indent="-171450">
              <a:buFont typeface="Arial" panose="020B0604020202020204" pitchFamily="34" charset="0"/>
              <a:buChar char="•"/>
            </a:pPr>
            <a:r>
              <a:rPr lang="en-US" dirty="0"/>
              <a:t>A poll conducted by Ipsos of 1,005 Americans found that 60% agreed with the idea that Russia meddled/interfered (nearly half of Republican) </a:t>
            </a:r>
          </a:p>
          <a:p>
            <a:pPr marL="628650" lvl="1" indent="-171450">
              <a:buFont typeface="Arial" panose="020B0604020202020204" pitchFamily="34" charset="0"/>
              <a:buChar char="•"/>
            </a:pPr>
            <a:r>
              <a:rPr lang="en-US" dirty="0"/>
              <a:t>Independents not shown but 53% said yes, 17% said no, and 30% were unsure</a:t>
            </a:r>
          </a:p>
          <a:p>
            <a:pPr marL="171450" lvl="0" indent="-171450">
              <a:buFont typeface="Arial" panose="020B0604020202020204" pitchFamily="34" charset="0"/>
              <a:buChar char="•"/>
            </a:pPr>
            <a:r>
              <a:rPr lang="en-US" dirty="0"/>
              <a:t>Researchers have shown how easy it is to hack elections; J. Alex </a:t>
            </a:r>
            <a:r>
              <a:rPr lang="en-US" dirty="0" err="1"/>
              <a:t>Halderman</a:t>
            </a:r>
            <a:r>
              <a:rPr lang="en-US" dirty="0"/>
              <a:t> gave a presentation at MIT in 2018 where he infected a machine’s memory card to change the outcome of an election (originally 3 votes Washington; after hacking, 2 votes for Benedict Arnold and 1 vote for Washington)</a:t>
            </a:r>
          </a:p>
          <a:p>
            <a:pPr marL="171450" lvl="0" indent="-171450">
              <a:buFont typeface="Arial" panose="020B0604020202020204" pitchFamily="34" charset="0"/>
              <a:buChar char="•"/>
            </a:pPr>
            <a:r>
              <a:rPr lang="en-US" dirty="0"/>
              <a:t>As someone who is interested in cybersecurity, I must assign the greatest weight to this issue; how can an election be democratic if we can’t trust the results? (loss of confidence in the election process)</a:t>
            </a:r>
          </a:p>
          <a:p>
            <a:pPr marL="171450" lvl="0" indent="-171450">
              <a:buFont typeface="Arial" panose="020B0604020202020204" pitchFamily="34" charset="0"/>
              <a:buChar char="•"/>
            </a:pPr>
            <a:endParaRPr lang="en-US" dirty="0"/>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1358241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conclusion, computing technology has had a negative impact on the election process</a:t>
            </a:r>
          </a:p>
          <a:p>
            <a:pPr marL="171450" indent="-171450">
              <a:buFont typeface="Arial" panose="020B0604020202020204" pitchFamily="34" charset="0"/>
              <a:buChar char="•"/>
            </a:pPr>
            <a:r>
              <a:rPr lang="en-US" dirty="0"/>
              <a:t>I don’t think DRE machines should be used for elections; they are error-prone and vulnerable to attacks, and they can also confuse voters</a:t>
            </a:r>
          </a:p>
          <a:p>
            <a:pPr marL="628650" lvl="1" indent="-171450">
              <a:buFont typeface="Arial" panose="020B0604020202020204" pitchFamily="34" charset="0"/>
              <a:buChar char="•"/>
            </a:pPr>
            <a:r>
              <a:rPr lang="en-US" dirty="0"/>
              <a:t>Paper is better, and optical scanners can do the tallying without requiring voters to learn how to use the machine</a:t>
            </a:r>
          </a:p>
          <a:p>
            <a:pPr marL="628650" lvl="1" indent="-171450">
              <a:buFont typeface="Arial" panose="020B0604020202020204" pitchFamily="34" charset="0"/>
              <a:buChar char="•"/>
            </a:pPr>
            <a:r>
              <a:rPr lang="en-US" dirty="0"/>
              <a:t>With optical scanners, there is a paper trail (DRE only has electronic record)</a:t>
            </a:r>
          </a:p>
          <a:p>
            <a:pPr marL="171450" lvl="0" indent="-171450">
              <a:buFont typeface="Arial" panose="020B0604020202020204" pitchFamily="34" charset="0"/>
              <a:buChar char="•"/>
            </a:pPr>
            <a:r>
              <a:rPr lang="en-US" dirty="0"/>
              <a:t>The Russian hacking issue is more complex; it requires an understanding of why a foreign entity would advocate for or against a certain candidate, and what we can do here to minimize that entity’s interference in the election</a:t>
            </a:r>
          </a:p>
          <a:p>
            <a:pPr marL="171450" lvl="0" indent="-171450">
              <a:buFont typeface="Arial" panose="020B0604020202020204" pitchFamily="34" charset="0"/>
              <a:buChar char="•"/>
            </a:pPr>
            <a:r>
              <a:rPr lang="en-US" dirty="0"/>
              <a:t>We also need to figure out a way to get more people voting; that 40% could have made the difference in 2016</a:t>
            </a:r>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2558993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1197747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3558201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t>
            </a:r>
            <a:r>
              <a:rPr lang="en-US" dirty="0" err="1"/>
              <a:t>deepfake</a:t>
            </a:r>
            <a:r>
              <a:rPr lang="en-US" dirty="0"/>
              <a:t> tech becomes more and more ubiquitous, it poses the risk of not only fomenting the spread of harmful misinformation, but also of reducing the credibility of real videos.</a:t>
            </a:r>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3736817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1552003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sponsored by the Defense Advanced Research Projects Agency (DARPA) and the Air Force Research Laboratory (AFRL) under agreement number FA8750-16-2-0173</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1081174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what chatbots are and I’d like to talk about why they are better.</a:t>
            </a:r>
          </a:p>
          <a:p>
            <a:r>
              <a:rPr lang="en-US" dirty="0"/>
              <a:t>Chatbots save companies a lot of money and resources involved in employing human assistants and save customers time.</a:t>
            </a:r>
          </a:p>
          <a:p>
            <a:r>
              <a:rPr lang="en-US" dirty="0"/>
              <a:t>They are faster in finding solutions and directing customers in the right direction.</a:t>
            </a:r>
          </a:p>
          <a:p>
            <a:r>
              <a:rPr lang="en-US" dirty="0"/>
              <a:t>Companies with large customer volume cannot afford enough humans to serve their customers. So, large and highly profiting companies have bots at their forefront.</a:t>
            </a:r>
          </a:p>
          <a:p>
            <a:r>
              <a:rPr lang="en-US" dirty="0"/>
              <a:t>Because of this, automated chatbots are replacing human assistants </a:t>
            </a:r>
          </a:p>
        </p:txBody>
      </p:sp>
      <p:sp>
        <p:nvSpPr>
          <p:cNvPr id="4" name="Slide Number Placeholder 3"/>
          <p:cNvSpPr>
            <a:spLocks noGrp="1"/>
          </p:cNvSpPr>
          <p:nvPr>
            <p:ph type="sldNum" sz="quarter" idx="5"/>
          </p:nvPr>
        </p:nvSpPr>
        <p:spPr/>
        <p:txBody>
          <a:bodyPr/>
          <a:lstStyle/>
          <a:p>
            <a:fld id="{270700B2-88B9-1642-B8EB-F86842378D04}" type="slidenum">
              <a:rPr lang="en-US" smtClean="0"/>
              <a:t>36</a:t>
            </a:fld>
            <a:endParaRPr lang="en-US"/>
          </a:p>
        </p:txBody>
      </p:sp>
    </p:spTree>
    <p:extLst>
      <p:ext uri="{BB962C8B-B14F-4D97-AF65-F5344CB8AC3E}">
        <p14:creationId xmlns:p14="http://schemas.microsoft.com/office/powerpoint/2010/main" val="282613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a:buFont typeface="Arial" panose="020B0604020202020204" pitchFamily="34" charset="0"/>
              <a:buChar char="•"/>
            </a:pPr>
            <a:r>
              <a:rPr lang="en-US" dirty="0"/>
              <a:t>Clearly state conclusion</a:t>
            </a:r>
          </a:p>
          <a:p>
            <a:pPr lvl="1"/>
            <a:r>
              <a:rPr lang="en-US" dirty="0"/>
              <a:t>First statement preferred</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 (and -1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ea typeface="ＭＳ Ｐゴシック" charset="-128"/>
                <a:cs typeface="ＭＳ Ｐゴシック" charset="-128"/>
              </a:rPr>
              <a:t>Include Counter Point and Response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Include Author, Title, Publish Date, Publisher for references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Read paper aloud to proof</a:t>
            </a: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2879533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commerce and online retail industries have the most chatbot use as they deal with customers most directly. Closely following this are healthcare and telecommunication.</a:t>
            </a:r>
          </a:p>
        </p:txBody>
      </p:sp>
      <p:sp>
        <p:nvSpPr>
          <p:cNvPr id="4" name="Slide Number Placeholder 3"/>
          <p:cNvSpPr>
            <a:spLocks noGrp="1"/>
          </p:cNvSpPr>
          <p:nvPr>
            <p:ph type="sldNum" sz="quarter" idx="10"/>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3235746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 shows interest in chatbots from google trends.</a:t>
            </a:r>
          </a:p>
          <a:p>
            <a:r>
              <a:rPr lang="en-US" dirty="0"/>
              <a:t>This is proportional to the spread of chatbots. For example.&lt;&gt;</a:t>
            </a:r>
          </a:p>
          <a:p>
            <a:r>
              <a:rPr lang="en-US" dirty="0"/>
              <a:t>More companies are interested in using automated service technology.</a:t>
            </a:r>
          </a:p>
        </p:txBody>
      </p:sp>
      <p:sp>
        <p:nvSpPr>
          <p:cNvPr id="4" name="Slide Number Placeholder 3"/>
          <p:cNvSpPr>
            <a:spLocks noGrp="1"/>
          </p:cNvSpPr>
          <p:nvPr>
            <p:ph type="sldNum" sz="quarter" idx="10"/>
          </p:nvPr>
        </p:nvSpPr>
        <p:spPr/>
        <p:txBody>
          <a:bodyPr/>
          <a:lstStyle/>
          <a:p>
            <a:fld id="{270700B2-88B9-1642-B8EB-F86842378D04}" type="slidenum">
              <a:rPr lang="en-US" smtClean="0"/>
              <a:t>38</a:t>
            </a:fld>
            <a:endParaRPr lang="en-US"/>
          </a:p>
        </p:txBody>
      </p:sp>
    </p:spTree>
    <p:extLst>
      <p:ext uri="{BB962C8B-B14F-4D97-AF65-F5344CB8AC3E}">
        <p14:creationId xmlns:p14="http://schemas.microsoft.com/office/powerpoint/2010/main" val="1268892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267358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Chatbots are still developing and have several points of improvement</a:t>
            </a:r>
          </a:p>
          <a:p>
            <a:r>
              <a:rPr lang="en-US" dirty="0"/>
              <a:t>Many customers get frustrated by having to use chatbots and still prefer human interaction as they believe it is </a:t>
            </a:r>
            <a:r>
              <a:rPr lang="en-US" dirty="0" err="1"/>
              <a:t>fasrter</a:t>
            </a:r>
            <a:endParaRPr lang="en-US" dirty="0"/>
          </a:p>
          <a:p>
            <a:r>
              <a:rPr lang="en-US" dirty="0"/>
              <a:t>Since NLP is still in development, we find the first 2 problems in the graph.</a:t>
            </a:r>
          </a:p>
        </p:txBody>
      </p:sp>
      <p:sp>
        <p:nvSpPr>
          <p:cNvPr id="4" name="Slide Number Placeholder 3"/>
          <p:cNvSpPr>
            <a:spLocks noGrp="1"/>
          </p:cNvSpPr>
          <p:nvPr>
            <p:ph type="sldNum" sz="quarter" idx="5"/>
          </p:nvPr>
        </p:nvSpPr>
        <p:spPr/>
        <p:txBody>
          <a:bodyPr/>
          <a:lstStyle/>
          <a:p>
            <a:fld id="{270700B2-88B9-1642-B8EB-F86842378D04}" type="slidenum">
              <a:rPr lang="en-US" smtClean="0"/>
              <a:t>41</a:t>
            </a:fld>
            <a:endParaRPr lang="en-US"/>
          </a:p>
        </p:txBody>
      </p:sp>
    </p:spTree>
    <p:extLst>
      <p:ext uri="{BB962C8B-B14F-4D97-AF65-F5344CB8AC3E}">
        <p14:creationId xmlns:p14="http://schemas.microsoft.com/office/powerpoint/2010/main" val="4224034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pPr eaLnBrk="1" hangingPunct="1"/>
            <a:endParaRPr lang="en-US" b="1"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Why Electronic Voting is a BAD Idea – </a:t>
            </a:r>
            <a:r>
              <a:rPr lang="en-US" b="1" baseline="0" dirty="0" err="1">
                <a:latin typeface="Arial" pitchFamily="-109" charset="0"/>
                <a:ea typeface="ＭＳ Ｐゴシック" pitchFamily="-109" charset="-128"/>
                <a:cs typeface="ＭＳ Ｐゴシック" pitchFamily="-109" charset="-128"/>
              </a:rPr>
              <a:t>Computerphile</a:t>
            </a:r>
            <a:r>
              <a:rPr lang="en-US" b="1" baseline="0" dirty="0">
                <a:latin typeface="Arial" pitchFamily="-109" charset="0"/>
                <a:ea typeface="ＭＳ Ｐゴシック" pitchFamily="-109" charset="-128"/>
                <a:cs typeface="ＭＳ Ｐゴシック" pitchFamily="-109" charset="-128"/>
              </a:rPr>
              <a:t> (Tom Scott) (8:20)</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pPr eaLnBrk="1" hangingPunct="1"/>
            <a:endParaRPr lang="en-US" b="1" baseline="0" dirty="0">
              <a:latin typeface="Arial" pitchFamily="-109" charset="0"/>
              <a:ea typeface="ＭＳ Ｐゴシック" pitchFamily="-109" charset="-128"/>
              <a:cs typeface="ＭＳ Ｐゴシック" pitchFamily="-109" charset="-128"/>
            </a:endParaRPr>
          </a:p>
          <a:p>
            <a:pPr eaLnBrk="1" hangingPunct="1"/>
            <a:r>
              <a:rPr lang="en-US" b="1" baseline="0" dirty="0">
                <a:latin typeface="Arial" pitchFamily="-109" charset="0"/>
                <a:ea typeface="ＭＳ Ｐゴシック" pitchFamily="-109" charset="-128"/>
                <a:cs typeface="ＭＳ Ｐゴシック" pitchFamily="-109" charset="-128"/>
              </a:rPr>
              <a:t>Last Week tonight with John Oliver – Patriot Act, Edward Snowden (33:14)</a:t>
            </a:r>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www.upworthy.com</a:t>
            </a:r>
            <a:r>
              <a:rPr lang="en-US" sz="1200" kern="1200" dirty="0">
                <a:solidFill>
                  <a:schemeClr val="tx1"/>
                </a:solidFill>
                <a:latin typeface="+mn-lt"/>
                <a:ea typeface="+mn-ea"/>
                <a:cs typeface="+mn-cs"/>
              </a:rPr>
              <a:t>/john-oliver-flew-10-hours-to-russia-to-interview-edward-snowden-and-get-him-on-record?c=ufb1</a:t>
            </a:r>
          </a:p>
          <a:p>
            <a:endParaRPr lang="en-US"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Weird Al – It’s All About The Pentiums (3:34)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=qpMvS1Q1sos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Tie into Ray </a:t>
            </a:r>
            <a:r>
              <a:rPr lang="en-US" b="0" dirty="0" err="1">
                <a:latin typeface="Arial" pitchFamily="-109" charset="0"/>
                <a:ea typeface="ＭＳ Ｐゴシック" pitchFamily="-109" charset="-128"/>
                <a:cs typeface="ＭＳ Ｐゴシック" pitchFamily="-109" charset="-128"/>
              </a:rPr>
              <a:t>Kurzweil</a:t>
            </a:r>
            <a:r>
              <a:rPr lang="en-US" b="0" dirty="0">
                <a:latin typeface="Arial" pitchFamily="-109" charset="0"/>
                <a:ea typeface="ＭＳ Ｐゴシック" pitchFamily="-109" charset="-128"/>
                <a:cs typeface="ＭＳ Ｐゴシック" pitchFamily="-109" charset="-128"/>
              </a:rPr>
              <a:t>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endParaRPr lang="en-US" dirty="0"/>
          </a:p>
          <a:p>
            <a:r>
              <a:rPr lang="en-US" b="1" baseline="0" dirty="0">
                <a:latin typeface="Arial" pitchFamily="-109" charset="0"/>
                <a:ea typeface="ＭＳ Ｐゴシック" pitchFamily="-109" charset="-128"/>
                <a:cs typeface="ＭＳ Ｐゴシック" pitchFamily="-109" charset="-128"/>
              </a:rPr>
              <a:t>Weird Al – White and Nerdy (2:50)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=N9qYF9DZPdw</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43</a:t>
            </a:fld>
            <a:endParaRPr lang="en-US"/>
          </a:p>
        </p:txBody>
      </p:sp>
    </p:spTree>
    <p:extLst>
      <p:ext uri="{BB962C8B-B14F-4D97-AF65-F5344CB8AC3E}">
        <p14:creationId xmlns:p14="http://schemas.microsoft.com/office/powerpoint/2010/main" val="873780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pPr eaLnBrk="1" hangingPunct="1"/>
            <a:endParaRPr lang="en-US" b="1"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Why Electronic Voting is a BAD Idea – </a:t>
            </a:r>
            <a:r>
              <a:rPr lang="en-US" b="1" baseline="0" dirty="0" err="1">
                <a:latin typeface="Arial" pitchFamily="-109" charset="0"/>
                <a:ea typeface="ＭＳ Ｐゴシック" pitchFamily="-109" charset="-128"/>
                <a:cs typeface="ＭＳ Ｐゴシック" pitchFamily="-109" charset="-128"/>
              </a:rPr>
              <a:t>Computerphile</a:t>
            </a:r>
            <a:r>
              <a:rPr lang="en-US" b="1" baseline="0" dirty="0">
                <a:latin typeface="Arial" pitchFamily="-109" charset="0"/>
                <a:ea typeface="ＭＳ Ｐゴシック" pitchFamily="-109" charset="-128"/>
                <a:cs typeface="ＭＳ Ｐゴシック" pitchFamily="-109" charset="-128"/>
              </a:rPr>
              <a:t> (Tom Scott) (8:20)</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pPr eaLnBrk="1" hangingPunct="1"/>
            <a:endParaRPr lang="en-US" b="1" baseline="0" dirty="0">
              <a:latin typeface="Arial" pitchFamily="-109" charset="0"/>
              <a:ea typeface="ＭＳ Ｐゴシック" pitchFamily="-109" charset="-128"/>
              <a:cs typeface="ＭＳ Ｐゴシック" pitchFamily="-109" charset="-128"/>
            </a:endParaRPr>
          </a:p>
          <a:p>
            <a:pPr eaLnBrk="1" hangingPunct="1"/>
            <a:r>
              <a:rPr lang="en-US" b="1" baseline="0" dirty="0">
                <a:latin typeface="Arial" pitchFamily="-109" charset="0"/>
                <a:ea typeface="ＭＳ Ｐゴシック" pitchFamily="-109" charset="-128"/>
                <a:cs typeface="ＭＳ Ｐゴシック" pitchFamily="-109" charset="-128"/>
              </a:rPr>
              <a:t>Last Week tonight with John Oliver – Patriot Act, Edward Snowden (33:14)</a:t>
            </a:r>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www.upworthy.com</a:t>
            </a:r>
            <a:r>
              <a:rPr lang="en-US" sz="1200" kern="1200" dirty="0">
                <a:solidFill>
                  <a:schemeClr val="tx1"/>
                </a:solidFill>
                <a:latin typeface="+mn-lt"/>
                <a:ea typeface="+mn-ea"/>
                <a:cs typeface="+mn-cs"/>
              </a:rPr>
              <a:t>/john-oliver-flew-10-hours-to-russia-to-interview-edward-snowden-and-get-him-on-record?c=ufb1</a:t>
            </a:r>
          </a:p>
          <a:p>
            <a:endParaRPr lang="en-US"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Weird Al – It’s All About The Pentiums (3:34)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=qpMvS1Q1sos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Tie into Ray </a:t>
            </a:r>
            <a:r>
              <a:rPr lang="en-US" b="0" dirty="0" err="1">
                <a:latin typeface="Arial" pitchFamily="-109" charset="0"/>
                <a:ea typeface="ＭＳ Ｐゴシック" pitchFamily="-109" charset="-128"/>
                <a:cs typeface="ＭＳ Ｐゴシック" pitchFamily="-109" charset="-128"/>
              </a:rPr>
              <a:t>Kurzweil</a:t>
            </a:r>
            <a:r>
              <a:rPr lang="en-US" b="0" dirty="0">
                <a:latin typeface="Arial" pitchFamily="-109" charset="0"/>
                <a:ea typeface="ＭＳ Ｐゴシック" pitchFamily="-109" charset="-128"/>
                <a:cs typeface="ＭＳ Ｐゴシック" pitchFamily="-109" charset="-128"/>
              </a:rPr>
              <a:t>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endParaRPr lang="en-US" dirty="0"/>
          </a:p>
          <a:p>
            <a:r>
              <a:rPr lang="en-US" b="1" baseline="0" dirty="0">
                <a:latin typeface="Arial" pitchFamily="-109" charset="0"/>
                <a:ea typeface="ＭＳ Ｐゴシック" pitchFamily="-109" charset="-128"/>
                <a:cs typeface="ＭＳ Ｐゴシック" pitchFamily="-109" charset="-128"/>
              </a:rPr>
              <a:t>Weird Al – White and Nerdy (2:50)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=N9qYF9DZPdw</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44</a:t>
            </a:fld>
            <a:endParaRPr lang="en-US"/>
          </a:p>
        </p:txBody>
      </p:sp>
    </p:spTree>
    <p:extLst>
      <p:ext uri="{BB962C8B-B14F-4D97-AF65-F5344CB8AC3E}">
        <p14:creationId xmlns:p14="http://schemas.microsoft.com/office/powerpoint/2010/main" val="360636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Last Accessed 2018-10-04</a:t>
            </a:r>
          </a:p>
          <a:p>
            <a:endParaRPr lang="en-US" dirty="0"/>
          </a:p>
          <a:p>
            <a:r>
              <a:rPr lang="en-US" dirty="0"/>
              <a:t>TOOD: Add to first day slides.</a:t>
            </a:r>
          </a:p>
          <a:p>
            <a:r>
              <a:rPr lang="en-US" dirty="0"/>
              <a:t>Emacs – psychoanalyze-pinhead</a:t>
            </a:r>
          </a:p>
          <a:p>
            <a:pPr lvl="1"/>
            <a:r>
              <a:rPr lang="en-US" dirty="0"/>
              <a:t>doctor (implementation of ELIZA)</a:t>
            </a:r>
          </a:p>
          <a:p>
            <a:pPr lvl="1"/>
            <a:r>
              <a:rPr lang="en-US" dirty="0"/>
              <a:t>yow (quotes from Zippy the Pinhead </a:t>
            </a:r>
            <a:r>
              <a:rPr lang="en-US" dirty="0" err="1"/>
              <a:t>zippythepinhead.com</a:t>
            </a:r>
            <a:r>
              <a:rPr lang="en-US" dirty="0"/>
              <a:t>)</a:t>
            </a:r>
          </a:p>
        </p:txBody>
      </p:sp>
      <p:sp>
        <p:nvSpPr>
          <p:cNvPr id="4" name="Slide Number Placeholder 3"/>
          <p:cNvSpPr>
            <a:spLocks noGrp="1"/>
          </p:cNvSpPr>
          <p:nvPr>
            <p:ph type="sldNum" sz="quarter" idx="5"/>
          </p:nvPr>
        </p:nvSpPr>
        <p:spPr/>
        <p:txBody>
          <a:bodyPr/>
          <a:lstStyle/>
          <a:p>
            <a:fld id="{270700B2-88B9-1642-B8EB-F86842378D04}" type="slidenum">
              <a:rPr lang="en-US" smtClean="0"/>
              <a:t>45</a:t>
            </a:fld>
            <a:endParaRPr lang="en-US"/>
          </a:p>
        </p:txBody>
      </p:sp>
    </p:spTree>
    <p:extLst>
      <p:ext uri="{BB962C8B-B14F-4D97-AF65-F5344CB8AC3E}">
        <p14:creationId xmlns:p14="http://schemas.microsoft.com/office/powerpoint/2010/main" val="7816885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r>
              <a:rPr lang="en-US" dirty="0" err="1"/>
              <a:t>Spyce</a:t>
            </a:r>
            <a:r>
              <a:rPr lang="en-US" dirty="0"/>
              <a:t> image: https://</a:t>
            </a:r>
            <a:r>
              <a:rPr lang="en-US" dirty="0" err="1"/>
              <a:t>www.engadget.com</a:t>
            </a:r>
            <a:r>
              <a:rPr lang="en-US" dirty="0"/>
              <a:t>/2018/05/04/</a:t>
            </a:r>
            <a:r>
              <a:rPr lang="en-US" dirty="0" err="1"/>
              <a:t>boston</a:t>
            </a:r>
            <a:r>
              <a:rPr lang="en-US" dirty="0"/>
              <a:t>-robotic-kitchen-</a:t>
            </a:r>
            <a:r>
              <a:rPr lang="en-US" dirty="0" err="1"/>
              <a:t>spyce</a:t>
            </a:r>
            <a:r>
              <a:rPr lang="en-US" dirty="0"/>
              <a:t>/ , 2018-05-04</a:t>
            </a:r>
          </a:p>
          <a:p>
            <a:endParaRPr lang="en-US" dirty="0"/>
          </a:p>
          <a:p>
            <a:r>
              <a:rPr lang="en-US" dirty="0"/>
              <a:t>Coders Programming Themselves Out of a Job image: Gabrielle Lurie, Reuters (date unknown)</a:t>
            </a:r>
          </a:p>
        </p:txBody>
      </p:sp>
      <p:sp>
        <p:nvSpPr>
          <p:cNvPr id="4" name="Slide Number Placeholder 3"/>
          <p:cNvSpPr>
            <a:spLocks noGrp="1"/>
          </p:cNvSpPr>
          <p:nvPr>
            <p:ph type="sldNum" sz="quarter" idx="5"/>
          </p:nvPr>
        </p:nvSpPr>
        <p:spPr/>
        <p:txBody>
          <a:bodyPr/>
          <a:lstStyle/>
          <a:p>
            <a:fld id="{270700B2-88B9-1642-B8EB-F86842378D04}" type="slidenum">
              <a:rPr lang="en-US" smtClean="0"/>
              <a:t>46</a:t>
            </a:fld>
            <a:endParaRPr lang="en-US"/>
          </a:p>
        </p:txBody>
      </p:sp>
    </p:spTree>
    <p:extLst>
      <p:ext uri="{BB962C8B-B14F-4D97-AF65-F5344CB8AC3E}">
        <p14:creationId xmlns:p14="http://schemas.microsoft.com/office/powerpoint/2010/main" val="1917456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47</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TA/SA this time</a:t>
            </a:r>
          </a:p>
          <a:p>
            <a:r>
              <a:rPr lang="en-US" dirty="0"/>
              <a:t>TA/SA Evaluation</a:t>
            </a:r>
          </a:p>
          <a:p>
            <a:pPr lvl="1"/>
            <a:r>
              <a:rPr lang="en-US" dirty="0"/>
              <a:t>Name:</a:t>
            </a:r>
          </a:p>
          <a:p>
            <a:pPr lvl="1"/>
            <a:r>
              <a:rPr lang="en-US" dirty="0"/>
              <a:t>Return to CS Department: Fuller 233</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48</a:t>
            </a:fld>
            <a:endParaRPr lang="en-US"/>
          </a:p>
        </p:txBody>
      </p:sp>
    </p:spTree>
    <p:extLst>
      <p:ext uri="{BB962C8B-B14F-4D97-AF65-F5344CB8AC3E}">
        <p14:creationId xmlns:p14="http://schemas.microsoft.com/office/powerpoint/2010/main" val="2364055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520626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Piracy cannot be stopped due to how diverse media piracy has become. With nearly infinite domains on the internet, websites hosting pirated media can jump from host to host as they are being copyright claimed from domain. An interesting game where the “pirates” are one step ahead. Not because they’re necessarily smarter, but because there are so many more directions for them to traverse. [1]</a:t>
            </a:r>
          </a:p>
          <a:p>
            <a:endParaRPr lang="en-US" dirty="0"/>
          </a:p>
          <a:p>
            <a:r>
              <a:rPr lang="en-US" sz="1200" b="0" i="0" kern="1200" dirty="0">
                <a:solidFill>
                  <a:schemeClr val="tx1"/>
                </a:solidFill>
                <a:effectLst/>
                <a:latin typeface="+mn-lt"/>
                <a:ea typeface="+mn-ea"/>
                <a:cs typeface="+mn-cs"/>
              </a:rPr>
              <a:t>The suit calls for $2,000,000 in damages for copyright infringement and another $150,000 for each “Nintendo copyrighted work.” All in, it is estimated that the claimed damages surpass $100 million. [1]</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3214311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More data, this time represented through graphs. This implies that the issue of piracy is gradually becoming confined to a smaller group, although its total volume is not decreasing: fewer people consume more on aggregate via illegal channels. [3] However, data may be showing underwhelming results because there was not much demand for any particular type of media which would cause piracy to rise</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150116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deterrents. What Netflix provides is an alternate route. A compromise of sorts where all/most of desired media is in one source, like a pirated film website but it’s at a reasonable price with high quality content. [4]</a:t>
            </a:r>
          </a:p>
          <a:p>
            <a:r>
              <a:rPr lang="en-US" dirty="0"/>
              <a:t>Nobody would willing break the law, and if this activity is constantly associated with being illegal, less people will gravitate towards it [4].</a:t>
            </a:r>
          </a:p>
          <a:p>
            <a:r>
              <a:rPr lang="en-US" dirty="0"/>
              <a:t>Cut off sources to pirated content as it usually contains viruses and bar entry to such parts of the internet [4]. Privacy should not be compromised for convenience here </a:t>
            </a:r>
          </a:p>
          <a:p>
            <a:r>
              <a:rPr lang="en-US" sz="1200" b="0" i="0" kern="1200" dirty="0">
                <a:solidFill>
                  <a:schemeClr val="tx1"/>
                </a:solidFill>
                <a:effectLst/>
                <a:latin typeface="+mn-lt"/>
                <a:ea typeface="+mn-ea"/>
                <a:cs typeface="+mn-cs"/>
              </a:rPr>
              <a:t>The simple answer is, we don't know. And neither do movie industry executives. Speaking to a federal court in California, the MPAA explained how actual damages (that is, the exact number in financial damages done to the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 cannot be defined: </a:t>
            </a:r>
            <a:r>
              <a:rPr lang="en-US" sz="1200" b="0" i="1" kern="1200" dirty="0">
                <a:solidFill>
                  <a:schemeClr val="tx1"/>
                </a:solidFill>
                <a:effectLst/>
                <a:latin typeface="+mn-lt"/>
                <a:ea typeface="+mn-ea"/>
                <a:cs typeface="+mn-cs"/>
              </a:rPr>
              <a:t>To permit consideration of actual damages under these circumstances would be perverse — and particularly unfair — given that Plaintiffs elected statutory damages precisely because their actual damages are not capable of meaningful measurement. [5]</a:t>
            </a:r>
            <a:endParaRPr lang="en-US" dirty="0"/>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3745599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“dedicated to the theft of US property” was defined in a troublingly ambiguous and overbroad way [2]. -&gt; Unequal say of what copyright laws are being violated, </a:t>
            </a:r>
            <a:r>
              <a:rPr lang="en-US" dirty="0" err="1"/>
              <a:t>kinda</a:t>
            </a:r>
            <a:r>
              <a:rPr lang="en-US" dirty="0"/>
              <a:t> like YouTube’s copyright system right now.</a:t>
            </a:r>
          </a:p>
          <a:p>
            <a:endParaRPr lang="en-US" dirty="0"/>
          </a:p>
          <a:p>
            <a:r>
              <a:rPr lang="en-US" dirty="0"/>
              <a:t>Similar issues currently exist with Article 13, now renamed as Article 17. Piracy would be deterred and same legal setbacks in blocking pirated media stashes would be overcome. But copyright definition would extend into other legitimate websites like YouTube where intent is obviously different. [6]</a:t>
            </a:r>
          </a:p>
        </p:txBody>
      </p:sp>
      <p:sp>
        <p:nvSpPr>
          <p:cNvPr id="4" name="Slide Number Placeholder 3"/>
          <p:cNvSpPr>
            <a:spLocks noGrp="1"/>
          </p:cNvSpPr>
          <p:nvPr>
            <p:ph type="sldNum" sz="quarter" idx="5"/>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419330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2019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2019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2019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2019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 2019 Keith A. Pray</a:t>
            </a:r>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 2019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en-US"/>
              <a:t>© 2019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2019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viaccess-orca.com/blog/six-ways-to-stop-digital-piracy" TargetMode="External"/><Relationship Id="rId2" Type="http://schemas.openxmlformats.org/officeDocument/2006/relationships/hyperlink" Target="https://observer.com/2018/09/online-piracy-video-game-roms/" TargetMode="External"/><Relationship Id="rId1" Type="http://schemas.openxmlformats.org/officeDocument/2006/relationships/slideLayout" Target="../slideLayouts/slideLayout2.xml"/><Relationship Id="rId5" Type="http://schemas.openxmlformats.org/officeDocument/2006/relationships/hyperlink" Target="https://torrentfreak.com/will-piracy-focused-torrent-streaming-sites-be-affected-by-article-13-17-190330/" TargetMode="External"/><Relationship Id="rId4" Type="http://schemas.openxmlformats.org/officeDocument/2006/relationships/hyperlink" Target="https://www.lifehacker.com.au/2014/10/how-piracy-benefits-companies-even-if-they-dont-admit-i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personal.psu.edu/afr3/blogs/siowfa13/M1010a-1.jpg"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hyperlink" Target="https://gogetessays.com/storage/posts/October2018/Y2izk8pCle4uRjIxyRRd.pn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hyperlink" Target="https://o.aolcdn.com/images/dims?quality=85&amp;image_uri=http%3A%2F%2Fo.aolcdn.com%2Fhss%2Fstorage%2Fmidas%2F545ce8f5ded91c753cadec85964b5b62%2F204670978%2Fcurse-video-calls.jpg&amp;client=amp-blogside-v2&amp;signature=4797cb43daa431639d891a11919eb1399da11248"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hyperlink" Target="https://blogs-images.forbes.com/erikkain/files/2012/12/videogameviolencechart.jpg"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hyperlink" Target="https://img.digitaltrends.com/image/esrbratings-416x666.jpg"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openxmlformats.org/officeDocument/2006/relationships/hyperlink" Target="https://www.sciencedaily.com/releases/2017/01/170125145805.htm" TargetMode="External"/><Relationship Id="rId3" Type="http://schemas.openxmlformats.org/officeDocument/2006/relationships/hyperlink" Target="https://www.apa.org/about/policy/violent-video-games" TargetMode="External"/><Relationship Id="rId7" Type="http://schemas.openxmlformats.org/officeDocument/2006/relationships/hyperlink" Target="https://www.sciencedaily.com/releases/2018/01/180116131317.ht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link.springer.com/article/10.1007/s00127-016-1179-6?no-access=true" TargetMode="External"/><Relationship Id="rId5" Type="http://schemas.openxmlformats.org/officeDocument/2006/relationships/hyperlink" Target="https://ecirtam.net/autoblogs/autoblogs/wwwpsyetgeekcom_b5b05cdb291029679998f4bbf13bf6d0c1b27186/media/affa8d7f.amp-a0034857.pdf" TargetMode="External"/><Relationship Id="rId4" Type="http://schemas.openxmlformats.org/officeDocument/2006/relationships/hyperlink" Target="https://ieeexplore.ieee.org/abstract/document/4148840" TargetMode="External"/><Relationship Id="rId9" Type="http://schemas.openxmlformats.org/officeDocument/2006/relationships/hyperlink" Target="https://www.sciencedirect.com/science/article/pii/S1041608018301456"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census.gov/content/dam/Census/newsroom/press-kits/2017/voting-and-registration/figure01.png"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pewresearch.org/fact-tank/2016/11/08/on-election-day-most-voters-use-electronic-or-optical-scan-ballots/ft_16-11-07_votingtechnolog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vice.com/en_us/article/negayg/texas-voting-machines-have-been-a-known-problem-for-a-decade"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hyperlink" Target="https://www.ipsos.com/en-us/news-polls/attitudes-toward-Russian-investigation"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hyperlink" Target="https://www.scientificamerican.com/article/the-vulnerabilities-of-our-voting-machines/" TargetMode="External"/><Relationship Id="rId3" Type="http://schemas.openxmlformats.org/officeDocument/2006/relationships/hyperlink" Target="https://azcapitoltimes.com/news/2016/05/19/arizonas-online-voting-system-makes-it-easy-for-military-personnel-to-cast-their-vote/" TargetMode="External"/><Relationship Id="rId7" Type="http://schemas.openxmlformats.org/officeDocument/2006/relationships/hyperlink" Target="https://www.ipsos.com/en-us/news-polls/attitudes-toward-Russian-investigation" TargetMode="External"/><Relationship Id="rId2" Type="http://schemas.openxmlformats.org/officeDocument/2006/relationships/hyperlink" Target="https://www.soliantconsulting.com/blog/would-you-vote-online/" TargetMode="External"/><Relationship Id="rId1" Type="http://schemas.openxmlformats.org/officeDocument/2006/relationships/slideLayout" Target="../slideLayouts/slideLayout2.xml"/><Relationship Id="rId6" Type="http://schemas.openxmlformats.org/officeDocument/2006/relationships/hyperlink" Target="https://www.theverge.com/2018/10/30/18037872/texas-voting-machine-hart-eslate-voting-ballot-switch-problems" TargetMode="External"/><Relationship Id="rId5" Type="http://schemas.openxmlformats.org/officeDocument/2006/relationships/hyperlink" Target="https://freedom-to-tinker.com/2009/01/21/optical-scan-voting-extremely-accurate-minnesota/" TargetMode="External"/><Relationship Id="rId4" Type="http://schemas.openxmlformats.org/officeDocument/2006/relationships/hyperlink" Target="https://www.pewresearch.org/fact-tank/2016/11/08/on-election-day-most-voters-use-electronic-or-optical-scan-ballot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4"/><Relationship Id="rId7" Type="http://schemas.openxmlformats.org/officeDocument/2006/relationships/hyperlink" Target="https://gfycat.com/gifs/search/nick+cage+deepfakes" TargetMode="Externa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notesSlide" Target="../notesSlides/notesSlide24.xml"/><Relationship Id="rId5" Type="http://schemas.openxmlformats.org/officeDocument/2006/relationships/slideLayout" Target="../slideLayouts/slideLayout4.xml"/><Relationship Id="rId4" Type="http://schemas.openxmlformats.org/officeDocument/2006/relationships/video" Target="../media/media2.mp4"/><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video" Target="https://www.youtube.com/embed/cQ54GDm1eL0?feature=oembed"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huffpost.com/entry/deepfake-videos-and-the-threat-of-not-knowing-whats-real_n_5cf97068e4b0b08cf7eb2278?guccounter=1" TargetMode="External"/><Relationship Id="rId2" Type="http://schemas.openxmlformats.org/officeDocument/2006/relationships/hyperlink" Target="https://www.huffpost.com/entry/deepfake-porn-heres-what-its-like-to-see-yourself_n_5d0d0faee4b0a3941861fced"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chatbotsmagazine.com/chatbot-report-2018-global-trends-and-analysis-4d8bbe4d924b"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hyperlink" Target="https://chatbotsmagazine.com/chatbot-report-2019-global-trends-and-analysis-a487afec05b"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entrepreneur.com/article/325830" TargetMode="External"/><Relationship Id="rId7" Type="http://schemas.openxmlformats.org/officeDocument/2006/relationships/diagramColors" Target="../diagrams/colors1.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hyperlink" Target="https://bot-hub.com/reviews/official-chatbot-review"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chatbotsmagazine.com/chatbot-report-2018-global-trends-and-analysis-4d8bbe4d924b" TargetMode="External"/><Relationship Id="rId7" Type="http://schemas.openxmlformats.org/officeDocument/2006/relationships/hyperlink" Target="https://thefinancialbrand.com/71251/chatbots-banking-trends-ai-cx/" TargetMode="External"/><Relationship Id="rId2" Type="http://schemas.openxmlformats.org/officeDocument/2006/relationships/hyperlink" Target="https://www.entrepreneur.com/article/325830" TargetMode="External"/><Relationship Id="rId1" Type="http://schemas.openxmlformats.org/officeDocument/2006/relationships/slideLayout" Target="../slideLayouts/slideLayout2.xml"/><Relationship Id="rId6" Type="http://schemas.openxmlformats.org/officeDocument/2006/relationships/hyperlink" Target="https://blog.aimultiple.com/why-chatbots-fail/" TargetMode="External"/><Relationship Id="rId5" Type="http://schemas.openxmlformats.org/officeDocument/2006/relationships/hyperlink" Target="https://bot-hub.com/reviews/official-chatbot-review" TargetMode="External"/><Relationship Id="rId4" Type="http://schemas.openxmlformats.org/officeDocument/2006/relationships/hyperlink" Target="https://chatbotsmagazine.com/chatbot-report-2019-global-trends-and-analysis-a487afec05b"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youtube.com/watch?v=w3_0x6oaDmI" TargetMode="External"/><Relationship Id="rId13" Type="http://schemas.openxmlformats.org/officeDocument/2006/relationships/image" Target="../media/image35.jpeg"/><Relationship Id="rId3" Type="http://schemas.openxmlformats.org/officeDocument/2006/relationships/hyperlink" Target="http://www.upworthy.com/john-oliver-flew-10-hours-to-russia-to-interview-edward-snowden-and-get-him-on-record?c=ufb1" TargetMode="External"/><Relationship Id="rId7" Type="http://schemas.openxmlformats.org/officeDocument/2006/relationships/hyperlink" Target="http://www.youtube.com/watch?v=7Pq-S557XQU" TargetMode="External"/><Relationship Id="rId12" Type="http://schemas.openxmlformats.org/officeDocument/2006/relationships/image" Target="../media/image34.jpeg"/><Relationship Id="rId17" Type="http://schemas.openxmlformats.org/officeDocument/2006/relationships/image" Target="../media/image39.png"/><Relationship Id="rId2" Type="http://schemas.openxmlformats.org/officeDocument/2006/relationships/notesSlide" Target="../notesSlides/notesSlide34.xml"/><Relationship Id="rId16"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hyperlink" Target="https://ncase.me/trust/" TargetMode="External"/><Relationship Id="rId11" Type="http://schemas.openxmlformats.org/officeDocument/2006/relationships/image" Target="../media/image33.jpeg"/><Relationship Id="rId5" Type="http://schemas.openxmlformats.org/officeDocument/2006/relationships/hyperlink" Target="https://www.youtube.com/watch?v=N9qYF9DZPdw" TargetMode="External"/><Relationship Id="rId15" Type="http://schemas.openxmlformats.org/officeDocument/2006/relationships/image" Target="../media/image37.jpeg"/><Relationship Id="rId10" Type="http://schemas.openxmlformats.org/officeDocument/2006/relationships/hyperlink" Target="http://ed.ted.com/lessons/what-orwellian-really-means-noah-tavlin" TargetMode="External"/><Relationship Id="rId4" Type="http://schemas.openxmlformats.org/officeDocument/2006/relationships/hyperlink" Target="https://www.youtube.com/watch?v=qpMvS1Q1sos" TargetMode="External"/><Relationship Id="rId9" Type="http://schemas.openxmlformats.org/officeDocument/2006/relationships/hyperlink" Target="https://www.youtube.com/watch?v=IFe9wiDfb0E&amp;feature=youtu.be" TargetMode="External"/><Relationship Id="rId14" Type="http://schemas.openxmlformats.org/officeDocument/2006/relationships/image" Target="../media/image36.jpeg"/></Relationships>
</file>

<file path=ppt/slides/_rels/slide44.xml.rels><?xml version="1.0" encoding="UTF-8" standalone="yes"?>
<Relationships xmlns="http://schemas.openxmlformats.org/package/2006/relationships"><Relationship Id="rId8" Type="http://schemas.openxmlformats.org/officeDocument/2006/relationships/hyperlink" Target="https://www.youtube.com/watch?v=w3_0x6oaDmI" TargetMode="External"/><Relationship Id="rId13" Type="http://schemas.openxmlformats.org/officeDocument/2006/relationships/image" Target="../media/image34.jpeg"/><Relationship Id="rId18" Type="http://schemas.openxmlformats.org/officeDocument/2006/relationships/image" Target="../media/image39.png"/><Relationship Id="rId3" Type="http://schemas.openxmlformats.org/officeDocument/2006/relationships/hyperlink" Target="http://www.upworthy.com/john-oliver-flew-10-hours-to-russia-to-interview-edward-snowden-and-get-him-on-record?c=ufb1" TargetMode="External"/><Relationship Id="rId7" Type="http://schemas.openxmlformats.org/officeDocument/2006/relationships/hyperlink" Target="http://www.youtube.com/watch?v=7Pq-S557XQU" TargetMode="External"/><Relationship Id="rId12" Type="http://schemas.openxmlformats.org/officeDocument/2006/relationships/image" Target="../media/image33.jpeg"/><Relationship Id="rId17" Type="http://schemas.openxmlformats.org/officeDocument/2006/relationships/image" Target="../media/image38.jpeg"/><Relationship Id="rId2" Type="http://schemas.openxmlformats.org/officeDocument/2006/relationships/notesSlide" Target="../notesSlides/notesSlide35.xml"/><Relationship Id="rId16"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hyperlink" Target="https://ncase.me/trust/" TargetMode="External"/><Relationship Id="rId11" Type="http://schemas.openxmlformats.org/officeDocument/2006/relationships/image" Target="../media/image40.png"/><Relationship Id="rId5" Type="http://schemas.openxmlformats.org/officeDocument/2006/relationships/hyperlink" Target="https://www.youtube.com/watch?v=N9qYF9DZPdw" TargetMode="External"/><Relationship Id="rId15" Type="http://schemas.openxmlformats.org/officeDocument/2006/relationships/image" Target="../media/image36.jpeg"/><Relationship Id="rId10" Type="http://schemas.openxmlformats.org/officeDocument/2006/relationships/hyperlink" Target="http://ed.ted.com/lessons/what-orwellian-really-means-noah-tavlin" TargetMode="External"/><Relationship Id="rId4" Type="http://schemas.openxmlformats.org/officeDocument/2006/relationships/hyperlink" Target="https://www.youtube.com/watch?v=qpMvS1Q1sos" TargetMode="External"/><Relationship Id="rId9" Type="http://schemas.openxmlformats.org/officeDocument/2006/relationships/hyperlink" Target="https://www.youtube.com/watch?v=IFe9wiDfb0E&amp;feature=youtu.be" TargetMode="External"/><Relationship Id="rId14" Type="http://schemas.openxmlformats.org/officeDocument/2006/relationships/image" Target="../media/image35.jpeg"/></Relationships>
</file>

<file path=ppt/slides/_rels/slide4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s://www.bbc.com/news/technology-45686890" TargetMode="External"/><Relationship Id="rId7" Type="http://schemas.openxmlformats.org/officeDocument/2006/relationships/hyperlink" Target="https://www.weforum.org/agenda/2018/07/we-know-ethics-should-inform-ai-but-which-ethics-robotics/" TargetMode="External"/><Relationship Id="rId12"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twobithistory.org/2018/08/18/ada-lovelace-note-g.html" TargetMode="External"/><Relationship Id="rId11" Type="http://schemas.openxmlformats.org/officeDocument/2006/relationships/image" Target="../media/image44.png"/><Relationship Id="rId5" Type="http://schemas.openxmlformats.org/officeDocument/2006/relationships/hyperlink" Target="http://quantifiedtoilets.com/" TargetMode="External"/><Relationship Id="rId10" Type="http://schemas.openxmlformats.org/officeDocument/2006/relationships/image" Target="../media/image43.png"/><Relationship Id="rId4" Type="http://schemas.openxmlformats.org/officeDocument/2006/relationships/hyperlink" Target="https://www.wpi.edu/news/wpi-secures-28-million-develop-smartphone-app-help-assess-health-soldiers?utm_source=WPI+Today+-+Mailing+List&amp;utm_campaign=d4d0ad465a-EMAIL_CAMPAIGN_2018_08_31_05_30_COPY_01&amp;utm_medium=email&amp;utm_term=0_31b05cbe01-d4d0ad465a-441427549" TargetMode="External"/><Relationship Id="rId9"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hyperlink" Target="https://www.americaninno.com/boston/bostinno-bytes/mit-born-spyce-raises-21m-series-a-to-open-new-robotic-restaurant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https://www.theatlantic.com/technology/archive/2018/10/agents-of-automation/568795/"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statista.com/chart/3416/tv-producers-lose-billions-to-piracy/"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play.google.com/store/apps/details?id=com.netflix.mediaclient&amp;hl=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14</a:t>
            </a:r>
            <a:br>
              <a:rPr lang="en-US" dirty="0"/>
            </a:br>
            <a:r>
              <a:rPr lang="en-US" dirty="0"/>
              <a:t>Last Days</a:t>
            </a:r>
          </a:p>
        </p:txBody>
      </p:sp>
      <p:sp>
        <p:nvSpPr>
          <p:cNvPr id="4" name="Footer Placeholder 3"/>
          <p:cNvSpPr>
            <a:spLocks noGrp="1"/>
          </p:cNvSpPr>
          <p:nvPr>
            <p:ph type="ftr" sz="quarter" idx="3"/>
          </p:nvPr>
        </p:nvSpPr>
        <p:spPr/>
        <p:txBody>
          <a:bodyPr/>
          <a:lstStyle/>
          <a:p>
            <a:r>
              <a:rPr lang="en-US"/>
              <a:t>© 2019 Keith A. Pray</a:t>
            </a:r>
            <a:endParaRPr lang="en-US" dirty="0"/>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5BBD2-179E-AE43-AD5F-DBAEFF1763D0}"/>
              </a:ext>
            </a:extLst>
          </p:cNvPr>
          <p:cNvSpPr>
            <a:spLocks noGrp="1"/>
          </p:cNvSpPr>
          <p:nvPr>
            <p:ph type="title"/>
          </p:nvPr>
        </p:nvSpPr>
        <p:spPr/>
        <p:txBody>
          <a:bodyPr/>
          <a:lstStyle/>
          <a:p>
            <a:r>
              <a:rPr lang="en-US" dirty="0"/>
              <a:t>Laws against Piracy</a:t>
            </a:r>
          </a:p>
        </p:txBody>
      </p:sp>
      <p:sp>
        <p:nvSpPr>
          <p:cNvPr id="3" name="Content Placeholder 2">
            <a:extLst>
              <a:ext uri="{FF2B5EF4-FFF2-40B4-BE49-F238E27FC236}">
                <a16:creationId xmlns:a16="http://schemas.microsoft.com/office/drawing/2014/main" id="{B847286B-2A1B-E94B-92DF-0A20E95AB0F6}"/>
              </a:ext>
            </a:extLst>
          </p:cNvPr>
          <p:cNvSpPr>
            <a:spLocks noGrp="1"/>
          </p:cNvSpPr>
          <p:nvPr>
            <p:ph idx="1"/>
          </p:nvPr>
        </p:nvSpPr>
        <p:spPr/>
        <p:txBody>
          <a:bodyPr/>
          <a:lstStyle/>
          <a:p>
            <a:r>
              <a:rPr lang="en-US" dirty="0"/>
              <a:t>Stop Online Piracy Act (SOPA) [2]</a:t>
            </a:r>
          </a:p>
          <a:p>
            <a:endParaRPr lang="en-US" dirty="0"/>
          </a:p>
          <a:p>
            <a:r>
              <a:rPr lang="en-US" dirty="0"/>
              <a:t>Article 13 [6]</a:t>
            </a:r>
          </a:p>
          <a:p>
            <a:endParaRPr lang="en-US" i="1" dirty="0"/>
          </a:p>
          <a:p>
            <a:pPr marL="0" indent="0">
              <a:buNone/>
            </a:pPr>
            <a:endParaRPr lang="en-US" i="1" dirty="0"/>
          </a:p>
        </p:txBody>
      </p:sp>
      <p:sp>
        <p:nvSpPr>
          <p:cNvPr id="4" name="Footer Placeholder 3">
            <a:extLst>
              <a:ext uri="{FF2B5EF4-FFF2-40B4-BE49-F238E27FC236}">
                <a16:creationId xmlns:a16="http://schemas.microsoft.com/office/drawing/2014/main" id="{1A8919D7-9286-FF40-82F3-FE482903A773}"/>
              </a:ext>
            </a:extLst>
          </p:cNvPr>
          <p:cNvSpPr>
            <a:spLocks noGrp="1"/>
          </p:cNvSpPr>
          <p:nvPr>
            <p:ph type="ftr" sz="quarter" idx="11"/>
          </p:nvPr>
        </p:nvSpPr>
        <p:spPr/>
        <p:txBody>
          <a:bodyPr/>
          <a:lstStyle/>
          <a:p>
            <a:r>
              <a:rPr lang="sk-SK"/>
              <a:t>© 2019 Keith A. Pray</a:t>
            </a:r>
            <a:endParaRPr lang="en-US"/>
          </a:p>
        </p:txBody>
      </p:sp>
      <p:sp>
        <p:nvSpPr>
          <p:cNvPr id="5" name="Slide Number Placeholder 4">
            <a:extLst>
              <a:ext uri="{FF2B5EF4-FFF2-40B4-BE49-F238E27FC236}">
                <a16:creationId xmlns:a16="http://schemas.microsoft.com/office/drawing/2014/main" id="{EC28B349-A07E-D244-AAD2-A046368A9D23}"/>
              </a:ext>
            </a:extLst>
          </p:cNvPr>
          <p:cNvSpPr>
            <a:spLocks noGrp="1"/>
          </p:cNvSpPr>
          <p:nvPr>
            <p:ph type="sldNum" sz="quarter" idx="12"/>
          </p:nvPr>
        </p:nvSpPr>
        <p:spPr/>
        <p:txBody>
          <a:bodyPr/>
          <a:lstStyle/>
          <a:p>
            <a:fld id="{A2A17EAB-8B51-5C40-8776-6683E51FA7A0}" type="slidenum">
              <a:rPr lang="en-US" smtClean="0"/>
              <a:t>10</a:t>
            </a:fld>
            <a:endParaRPr lang="en-US"/>
          </a:p>
        </p:txBody>
      </p:sp>
      <p:pic>
        <p:nvPicPr>
          <p:cNvPr id="6" name="Picture 5">
            <a:extLst>
              <a:ext uri="{FF2B5EF4-FFF2-40B4-BE49-F238E27FC236}">
                <a16:creationId xmlns:a16="http://schemas.microsoft.com/office/drawing/2014/main" id="{B1B0A416-BE2F-1F42-A25C-55D85FC16A50}"/>
              </a:ext>
            </a:extLst>
          </p:cNvPr>
          <p:cNvPicPr>
            <a:picLocks noChangeAspect="1"/>
          </p:cNvPicPr>
          <p:nvPr/>
        </p:nvPicPr>
        <p:blipFill>
          <a:blip r:embed="rId3"/>
          <a:stretch>
            <a:fillRect/>
          </a:stretch>
        </p:blipFill>
        <p:spPr>
          <a:xfrm>
            <a:off x="4865222" y="1060706"/>
            <a:ext cx="4180114" cy="2351314"/>
          </a:xfrm>
          <a:prstGeom prst="rect">
            <a:avLst/>
          </a:prstGeom>
        </p:spPr>
      </p:pic>
      <p:sp>
        <p:nvSpPr>
          <p:cNvPr id="7" name="TextBox 6">
            <a:extLst>
              <a:ext uri="{FF2B5EF4-FFF2-40B4-BE49-F238E27FC236}">
                <a16:creationId xmlns:a16="http://schemas.microsoft.com/office/drawing/2014/main" id="{7CAD140E-03D0-F242-9BA3-7913BF75EECC}"/>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Mir Sultan</a:t>
            </a:r>
          </a:p>
        </p:txBody>
      </p:sp>
    </p:spTree>
    <p:extLst>
      <p:ext uri="{BB962C8B-B14F-4D97-AF65-F5344CB8AC3E}">
        <p14:creationId xmlns:p14="http://schemas.microsoft.com/office/powerpoint/2010/main" val="412098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DB1A-0EA2-B948-8AB1-C90278A22329}"/>
              </a:ext>
            </a:extLst>
          </p:cNvPr>
          <p:cNvSpPr>
            <a:spLocks noGrp="1"/>
          </p:cNvSpPr>
          <p:nvPr>
            <p:ph type="title"/>
          </p:nvPr>
        </p:nvSpPr>
        <p:spPr/>
        <p:txBody>
          <a:bodyPr/>
          <a:lstStyle/>
          <a:p>
            <a:r>
              <a:rPr lang="en-US" dirty="0"/>
              <a:t>Pros and Cons of Piracy</a:t>
            </a:r>
          </a:p>
        </p:txBody>
      </p:sp>
      <p:sp>
        <p:nvSpPr>
          <p:cNvPr id="3" name="Content Placeholder 2">
            <a:extLst>
              <a:ext uri="{FF2B5EF4-FFF2-40B4-BE49-F238E27FC236}">
                <a16:creationId xmlns:a16="http://schemas.microsoft.com/office/drawing/2014/main" id="{FB80F9C6-BE6E-C344-9E30-3199C9076FB0}"/>
              </a:ext>
            </a:extLst>
          </p:cNvPr>
          <p:cNvSpPr>
            <a:spLocks noGrp="1"/>
          </p:cNvSpPr>
          <p:nvPr>
            <p:ph sz="half" idx="1"/>
          </p:nvPr>
        </p:nvSpPr>
        <p:spPr/>
        <p:txBody>
          <a:bodyPr/>
          <a:lstStyle/>
          <a:p>
            <a:pPr marL="0" indent="0" algn="ctr">
              <a:buNone/>
            </a:pPr>
            <a:r>
              <a:rPr lang="en-US" dirty="0"/>
              <a:t>PROS</a:t>
            </a:r>
          </a:p>
          <a:p>
            <a:r>
              <a:rPr lang="en-US" dirty="0"/>
              <a:t>Some see it as free promotion [1]</a:t>
            </a:r>
          </a:p>
          <a:p>
            <a:r>
              <a:rPr lang="en-US" dirty="0"/>
              <a:t>Distributes access to media in a larger fashion for less [1]</a:t>
            </a:r>
          </a:p>
          <a:p>
            <a:r>
              <a:rPr lang="en-US" dirty="0"/>
              <a:t>Cheaper prices for high quality products [5]</a:t>
            </a:r>
          </a:p>
        </p:txBody>
      </p:sp>
      <p:sp>
        <p:nvSpPr>
          <p:cNvPr id="4" name="Content Placeholder 3">
            <a:extLst>
              <a:ext uri="{FF2B5EF4-FFF2-40B4-BE49-F238E27FC236}">
                <a16:creationId xmlns:a16="http://schemas.microsoft.com/office/drawing/2014/main" id="{202DC346-8A2C-2B49-B21E-0917B1322259}"/>
              </a:ext>
            </a:extLst>
          </p:cNvPr>
          <p:cNvSpPr>
            <a:spLocks noGrp="1"/>
          </p:cNvSpPr>
          <p:nvPr>
            <p:ph sz="half" idx="2"/>
          </p:nvPr>
        </p:nvSpPr>
        <p:spPr/>
        <p:txBody>
          <a:bodyPr/>
          <a:lstStyle/>
          <a:p>
            <a:pPr marL="0" indent="0" algn="ctr">
              <a:buNone/>
            </a:pPr>
            <a:r>
              <a:rPr lang="en-US" dirty="0"/>
              <a:t>CONS</a:t>
            </a:r>
          </a:p>
          <a:p>
            <a:r>
              <a:rPr lang="en-US" dirty="0"/>
              <a:t>Huge financial losses in media industry [1]</a:t>
            </a:r>
          </a:p>
          <a:p>
            <a:r>
              <a:rPr lang="en-US" dirty="0"/>
              <a:t>Pirated products are often not of the same quality [3]</a:t>
            </a:r>
          </a:p>
          <a:p>
            <a:r>
              <a:rPr lang="en-US" dirty="0"/>
              <a:t>Often embedded with malware and viruses [4]</a:t>
            </a:r>
          </a:p>
          <a:p>
            <a:endParaRPr lang="en-US" dirty="0"/>
          </a:p>
        </p:txBody>
      </p:sp>
      <p:sp>
        <p:nvSpPr>
          <p:cNvPr id="5" name="Footer Placeholder 4">
            <a:extLst>
              <a:ext uri="{FF2B5EF4-FFF2-40B4-BE49-F238E27FC236}">
                <a16:creationId xmlns:a16="http://schemas.microsoft.com/office/drawing/2014/main" id="{B0C757BB-1E00-744D-8929-D11A1E833BA3}"/>
              </a:ext>
            </a:extLst>
          </p:cNvPr>
          <p:cNvSpPr>
            <a:spLocks noGrp="1"/>
          </p:cNvSpPr>
          <p:nvPr>
            <p:ph type="ftr" sz="quarter" idx="11"/>
          </p:nvPr>
        </p:nvSpPr>
        <p:spPr/>
        <p:txBody>
          <a:bodyPr/>
          <a:lstStyle/>
          <a:p>
            <a:r>
              <a:rPr lang="sk-SK"/>
              <a:t>© 2019 Keith A. Pray</a:t>
            </a:r>
            <a:endParaRPr lang="en-US"/>
          </a:p>
        </p:txBody>
      </p:sp>
      <p:sp>
        <p:nvSpPr>
          <p:cNvPr id="6" name="Slide Number Placeholder 5">
            <a:extLst>
              <a:ext uri="{FF2B5EF4-FFF2-40B4-BE49-F238E27FC236}">
                <a16:creationId xmlns:a16="http://schemas.microsoft.com/office/drawing/2014/main" id="{4FB06098-C784-3343-91DD-68CC761D66CE}"/>
              </a:ext>
            </a:extLst>
          </p:cNvPr>
          <p:cNvSpPr>
            <a:spLocks noGrp="1"/>
          </p:cNvSpPr>
          <p:nvPr>
            <p:ph type="sldNum" sz="quarter" idx="12"/>
          </p:nvPr>
        </p:nvSpPr>
        <p:spPr/>
        <p:txBody>
          <a:bodyPr/>
          <a:lstStyle/>
          <a:p>
            <a:fld id="{A2A17EAB-8B51-5C40-8776-6683E51FA7A0}" type="slidenum">
              <a:rPr lang="en-US" smtClean="0"/>
              <a:t>11</a:t>
            </a:fld>
            <a:endParaRPr lang="en-US"/>
          </a:p>
        </p:txBody>
      </p:sp>
      <p:sp>
        <p:nvSpPr>
          <p:cNvPr id="7" name="TextBox 6">
            <a:extLst>
              <a:ext uri="{FF2B5EF4-FFF2-40B4-BE49-F238E27FC236}">
                <a16:creationId xmlns:a16="http://schemas.microsoft.com/office/drawing/2014/main" id="{223C3ED8-8A80-1F41-80E3-3334F5BEEBF1}"/>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Mir Sultan</a:t>
            </a:r>
          </a:p>
        </p:txBody>
      </p:sp>
    </p:spTree>
    <p:extLst>
      <p:ext uri="{BB962C8B-B14F-4D97-AF65-F5344CB8AC3E}">
        <p14:creationId xmlns:p14="http://schemas.microsoft.com/office/powerpoint/2010/main" val="2397203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70000" lnSpcReduction="20000"/>
          </a:bodyPr>
          <a:lstStyle/>
          <a:p>
            <a:pPr marL="0" indent="0">
              <a:buNone/>
            </a:pPr>
            <a:r>
              <a:rPr lang="en-US" dirty="0"/>
              <a:t>[1] </a:t>
            </a:r>
            <a:r>
              <a:rPr lang="en-US" dirty="0" err="1"/>
              <a:t>Fruhlinger</a:t>
            </a:r>
            <a:r>
              <a:rPr lang="en-US" dirty="0"/>
              <a:t>, J., Online Piracy Is Still Very, Very Real. Why Can’t Companies Stop It?, 09/26/18, </a:t>
            </a:r>
            <a:r>
              <a:rPr lang="en-US" dirty="0">
                <a:hlinkClick r:id="rId2"/>
              </a:rPr>
              <a:t>https://observer.com/2018/09/online-piracy-video-game-roms/</a:t>
            </a:r>
            <a:r>
              <a:rPr lang="en-US" dirty="0"/>
              <a:t> (10/6/2019)</a:t>
            </a:r>
          </a:p>
          <a:p>
            <a:pPr marL="0" indent="0">
              <a:buNone/>
            </a:pPr>
            <a:r>
              <a:rPr lang="en-US" dirty="0"/>
              <a:t>[2] Samuelson, P., Can Online Piracy Be Stopped By Laws, (Communications of the ACM, July 2012), Vol. 55 No. 7, Pages 25-27. (10/6/2019)</a:t>
            </a:r>
          </a:p>
          <a:p>
            <a:pPr marL="0" indent="0">
              <a:buNone/>
            </a:pPr>
            <a:r>
              <a:rPr lang="en-US" dirty="0"/>
              <a:t>[3] </a:t>
            </a:r>
            <a:r>
              <a:rPr lang="en-US" dirty="0" err="1"/>
              <a:t>Poort</a:t>
            </a:r>
            <a:r>
              <a:rPr lang="en-US" dirty="0"/>
              <a:t>, J., </a:t>
            </a:r>
            <a:r>
              <a:rPr lang="en-US" dirty="0" err="1"/>
              <a:t>Quintais</a:t>
            </a:r>
            <a:r>
              <a:rPr lang="en-US" dirty="0"/>
              <a:t>, J., Ende, M. A. V. D., </a:t>
            </a:r>
            <a:r>
              <a:rPr lang="en-US" dirty="0" err="1"/>
              <a:t>Yagafarova</a:t>
            </a:r>
            <a:r>
              <a:rPr lang="en-US" dirty="0"/>
              <a:t>, A., &amp; </a:t>
            </a:r>
            <a:r>
              <a:rPr lang="en-US" dirty="0" err="1"/>
              <a:t>Hageraats</a:t>
            </a:r>
            <a:r>
              <a:rPr lang="en-US" dirty="0"/>
              <a:t>, M. (2018). Global Online Piracy Study. </a:t>
            </a:r>
            <a:r>
              <a:rPr lang="en-US" i="1" dirty="0"/>
              <a:t>SSRN Electronic Journal</a:t>
            </a:r>
            <a:r>
              <a:rPr lang="en-US" dirty="0"/>
              <a:t>. </a:t>
            </a:r>
            <a:r>
              <a:rPr lang="en-US" dirty="0" err="1"/>
              <a:t>doi</a:t>
            </a:r>
            <a:r>
              <a:rPr lang="en-US" dirty="0"/>
              <a:t>: 10.2139/ssrn.3224323 (10/6/2019)</a:t>
            </a:r>
          </a:p>
          <a:p>
            <a:pPr marL="0" indent="0">
              <a:buNone/>
            </a:pPr>
            <a:r>
              <a:rPr lang="en-US" dirty="0"/>
              <a:t>[4] Kent, A., 6 Ways to Stop Digital Piracy. 05/18/2019, </a:t>
            </a:r>
            <a:r>
              <a:rPr lang="en-US" dirty="0">
                <a:hlinkClick r:id="rId3"/>
              </a:rPr>
              <a:t>https://www.viaccess-orca.com/blog/six-ways-to-stop-digital-piracy</a:t>
            </a:r>
            <a:r>
              <a:rPr lang="en-US" dirty="0"/>
              <a:t>. (10/6/2019)</a:t>
            </a:r>
          </a:p>
          <a:p>
            <a:pPr marL="0" indent="0">
              <a:buNone/>
            </a:pPr>
            <a:r>
              <a:rPr lang="en-US" dirty="0"/>
              <a:t>[5] </a:t>
            </a:r>
            <a:r>
              <a:rPr lang="en-US" dirty="0" err="1"/>
              <a:t>Ravenscraft</a:t>
            </a:r>
            <a:r>
              <a:rPr lang="en-US" dirty="0"/>
              <a:t>, E., How Piracy Benefits Companies, Even If They </a:t>
            </a:r>
            <a:r>
              <a:rPr lang="en-US" dirty="0" err="1"/>
              <a:t>Dont</a:t>
            </a:r>
            <a:r>
              <a:rPr lang="en-US" dirty="0"/>
              <a:t> Admit It. (2015, April 8). </a:t>
            </a:r>
            <a:r>
              <a:rPr lang="en-US" dirty="0">
                <a:hlinkClick r:id="rId4"/>
              </a:rPr>
              <a:t>https://www.lifehacker.com.au/2014/10/how-piracy-benefits-companies-even-if-they-dont-admit-it</a:t>
            </a:r>
            <a:r>
              <a:rPr lang="en-US" dirty="0"/>
              <a:t> (10/6/2019)</a:t>
            </a:r>
          </a:p>
          <a:p>
            <a:pPr marL="0" indent="0">
              <a:buNone/>
            </a:pPr>
            <a:r>
              <a:rPr lang="en-US" dirty="0"/>
              <a:t>[6] Andy, Will Piracy-Focused Torrent &amp; Streaming Sites Be Affected by Article 13/17?, (03/30/2019)  </a:t>
            </a:r>
            <a:r>
              <a:rPr lang="en-US" dirty="0">
                <a:hlinkClick r:id="rId5"/>
              </a:rPr>
              <a:t>https://torrentfreak.com/will-piracy-focused-torrent-streaming-sites-be-affected-by-article-13-17-190330/</a:t>
            </a:r>
            <a:r>
              <a:rPr lang="en-US" dirty="0"/>
              <a:t> (10/6/2019)</a:t>
            </a:r>
            <a:endParaRPr lang="en-US" dirty="0">
              <a:hlinkClick r:id="rId5" tooltip="Permanent Link to Will Piracy-Focused Torrent &amp; Streaming Sites Be Affected by Article 13/17?"/>
            </a:endParaRPr>
          </a:p>
          <a:p>
            <a:pPr marL="0" indent="0">
              <a:buNone/>
            </a:pPr>
            <a:endParaRPr lang="en-US" dirty="0"/>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Mir Sultan</a:t>
            </a:r>
          </a:p>
        </p:txBody>
      </p:sp>
    </p:spTree>
    <p:extLst>
      <p:ext uri="{BB962C8B-B14F-4D97-AF65-F5344CB8AC3E}">
        <p14:creationId xmlns:p14="http://schemas.microsoft.com/office/powerpoint/2010/main" val="3946997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Video Games Are Good For Children</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Luke Bodwell</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2019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13</a:t>
            </a:fld>
            <a:endParaRPr lang="en-US"/>
          </a:p>
        </p:txBody>
      </p:sp>
    </p:spTree>
    <p:extLst>
      <p:ext uri="{BB962C8B-B14F-4D97-AF65-F5344CB8AC3E}">
        <p14:creationId xmlns:p14="http://schemas.microsoft.com/office/powerpoint/2010/main" val="329549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Kids Play Video Games?</a:t>
            </a:r>
          </a:p>
        </p:txBody>
      </p:sp>
      <p:sp>
        <p:nvSpPr>
          <p:cNvPr id="3" name="Content Placeholder 2"/>
          <p:cNvSpPr>
            <a:spLocks noGrp="1"/>
          </p:cNvSpPr>
          <p:nvPr>
            <p:ph sz="half" idx="1"/>
          </p:nvPr>
        </p:nvSpPr>
        <p:spPr/>
        <p:txBody>
          <a:bodyPr>
            <a:normAutofit fontScale="92500" lnSpcReduction="10000"/>
          </a:bodyPr>
          <a:lstStyle/>
          <a:p>
            <a:r>
              <a:rPr lang="en-US" dirty="0"/>
              <a:t>90% of all children in the U.S. and 97% of children ages 12-17 play videogames[1]</a:t>
            </a:r>
          </a:p>
          <a:p>
            <a:pPr lvl="1"/>
            <a:r>
              <a:rPr lang="en-US" dirty="0"/>
              <a:t>Children under 8 spend, on average each day, 69 minutes on handheld/ console games, 57 minutes on PC games, and 45 minutes on mobile games</a:t>
            </a:r>
          </a:p>
          <a:p>
            <a:pPr lvl="1"/>
            <a:endParaRPr lang="en-US" dirty="0"/>
          </a:p>
          <a:p>
            <a:r>
              <a:rPr lang="en-US" dirty="0"/>
              <a:t>85% of video games contain violence [1]</a:t>
            </a:r>
          </a:p>
          <a:p>
            <a:pPr lvl="1"/>
            <a:r>
              <a:rPr lang="en-US" dirty="0"/>
              <a:t>With this many violent games available and given the vast majority of children play video games, it’s important to study their effects</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Luke Bodwell</a:t>
            </a:r>
          </a:p>
        </p:txBody>
      </p:sp>
      <p:sp>
        <p:nvSpPr>
          <p:cNvPr id="8" name="TextBox 7"/>
          <p:cNvSpPr txBox="1"/>
          <p:nvPr/>
        </p:nvSpPr>
        <p:spPr>
          <a:xfrm>
            <a:off x="0" y="4726877"/>
            <a:ext cx="9144000" cy="215444"/>
          </a:xfrm>
          <a:prstGeom prst="rect">
            <a:avLst/>
          </a:prstGeom>
          <a:noFill/>
        </p:spPr>
        <p:txBody>
          <a:bodyPr wrap="square" rtlCol="0">
            <a:spAutoFit/>
          </a:bodyPr>
          <a:lstStyle/>
          <a:p>
            <a:pPr algn="r"/>
            <a:r>
              <a:rPr lang="en-US" sz="800" dirty="0">
                <a:hlinkClick r:id="rId3"/>
              </a:rPr>
              <a:t>http://www.personal.psu.edu/afr3/blogs/siowfa13/M1010a-1.jpg</a:t>
            </a:r>
            <a:endParaRPr lang="en-US" sz="800" dirty="0">
              <a:solidFill>
                <a:schemeClr val="tx1"/>
              </a:solidFill>
            </a:endParaRPr>
          </a:p>
        </p:txBody>
      </p:sp>
      <p:pic>
        <p:nvPicPr>
          <p:cNvPr id="3074" name="Picture 2" descr="http://www.personal.psu.edu/afr3/blogs/siowfa13/M1010a-1.jpg">
            <a:extLst>
              <a:ext uri="{FF2B5EF4-FFF2-40B4-BE49-F238E27FC236}">
                <a16:creationId xmlns:a16="http://schemas.microsoft.com/office/drawing/2014/main" id="{1F248A3C-7F13-493F-BB39-B8BCBD3E94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4884" y="1367493"/>
            <a:ext cx="4651912" cy="282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581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Cognitive Benefits of Gaming</a:t>
            </a:r>
          </a:p>
        </p:txBody>
      </p:sp>
      <p:sp>
        <p:nvSpPr>
          <p:cNvPr id="3" name="Content Placeholder 2"/>
          <p:cNvSpPr>
            <a:spLocks noGrp="1"/>
          </p:cNvSpPr>
          <p:nvPr>
            <p:ph sz="half" idx="1"/>
          </p:nvPr>
        </p:nvSpPr>
        <p:spPr/>
        <p:txBody>
          <a:bodyPr>
            <a:normAutofit fontScale="85000" lnSpcReduction="20000"/>
          </a:bodyPr>
          <a:lstStyle/>
          <a:p>
            <a:r>
              <a:rPr lang="en-US" dirty="0"/>
              <a:t>Video games can aid in students’ learning [2]</a:t>
            </a:r>
          </a:p>
          <a:p>
            <a:pPr lvl="1"/>
            <a:r>
              <a:rPr lang="en-US" dirty="0"/>
              <a:t>In a 2007 study, students who played a video game meant to teach material performed better on a test than the control group</a:t>
            </a:r>
          </a:p>
          <a:p>
            <a:pPr lvl="1"/>
            <a:endParaRPr lang="en-US" dirty="0"/>
          </a:p>
          <a:p>
            <a:r>
              <a:rPr lang="en-US" dirty="0"/>
              <a:t>Video games, particularly shooters, improve spatial skills [3]</a:t>
            </a:r>
          </a:p>
          <a:p>
            <a:pPr lvl="1"/>
            <a:r>
              <a:rPr lang="en-US" dirty="0"/>
              <a:t>Spatial skills are a strong predicter of achievement in STEM-related fields [7]</a:t>
            </a:r>
          </a:p>
          <a:p>
            <a:pPr lvl="1"/>
            <a:r>
              <a:rPr lang="en-US" dirty="0"/>
              <a:t>The part of the brain that controls attention allocation was less active in gamers than non-gamers during a pattern recognition test</a:t>
            </a:r>
          </a:p>
          <a:p>
            <a:pPr lvl="1"/>
            <a:r>
              <a:rPr lang="en-US" dirty="0"/>
              <a:t>“Video games are controlled training regimens delivered in highly motivating behavioral contexts”</a:t>
            </a:r>
          </a:p>
          <a:p>
            <a:pPr lvl="1"/>
            <a:endParaRPr lang="en-US" i="1" dirty="0"/>
          </a:p>
          <a:p>
            <a:pPr marL="205768" lvl="1" indent="0">
              <a:buNone/>
            </a:pPr>
            <a:endParaRPr lang="en-US" dirty="0"/>
          </a:p>
          <a:p>
            <a:pPr lvl="1"/>
            <a:endParaRPr lang="en-US" dirty="0"/>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Luke Bodwell</a:t>
            </a:r>
          </a:p>
        </p:txBody>
      </p:sp>
      <p:sp>
        <p:nvSpPr>
          <p:cNvPr id="8" name="TextBox 7"/>
          <p:cNvSpPr txBox="1"/>
          <p:nvPr/>
        </p:nvSpPr>
        <p:spPr>
          <a:xfrm>
            <a:off x="0" y="4726877"/>
            <a:ext cx="9144000" cy="215444"/>
          </a:xfrm>
          <a:prstGeom prst="rect">
            <a:avLst/>
          </a:prstGeom>
          <a:noFill/>
        </p:spPr>
        <p:txBody>
          <a:bodyPr wrap="square" rtlCol="0">
            <a:spAutoFit/>
          </a:bodyPr>
          <a:lstStyle/>
          <a:p>
            <a:pPr algn="r"/>
            <a:r>
              <a:rPr lang="en-US" sz="800" dirty="0">
                <a:hlinkClick r:id="rId3"/>
              </a:rPr>
              <a:t>https://gogetessays.com/storage/posts/October2018/Y2izk8pCle4uRjIxyRRd.png</a:t>
            </a:r>
            <a:endParaRPr lang="en-US" sz="800" dirty="0">
              <a:solidFill>
                <a:schemeClr val="tx1"/>
              </a:solidFill>
            </a:endParaRPr>
          </a:p>
        </p:txBody>
      </p:sp>
      <p:pic>
        <p:nvPicPr>
          <p:cNvPr id="2050" name="Picture 2" descr="https://gogetessays.com/storage/posts/October2018/Y2izk8pCle4uRjIxyRRd.png">
            <a:extLst>
              <a:ext uri="{FF2B5EF4-FFF2-40B4-BE49-F238E27FC236}">
                <a16:creationId xmlns:a16="http://schemas.microsoft.com/office/drawing/2014/main" id="{B89AFA28-71C9-4E92-932C-A0180E72A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233309"/>
            <a:ext cx="4607196" cy="298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226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Games are Social In Nature</a:t>
            </a:r>
          </a:p>
        </p:txBody>
      </p:sp>
      <p:sp>
        <p:nvSpPr>
          <p:cNvPr id="3" name="Content Placeholder 2"/>
          <p:cNvSpPr>
            <a:spLocks noGrp="1"/>
          </p:cNvSpPr>
          <p:nvPr>
            <p:ph sz="half" idx="1"/>
          </p:nvPr>
        </p:nvSpPr>
        <p:spPr/>
        <p:txBody>
          <a:bodyPr>
            <a:normAutofit lnSpcReduction="10000"/>
          </a:bodyPr>
          <a:lstStyle/>
          <a:p>
            <a:r>
              <a:rPr lang="en-US" dirty="0"/>
              <a:t>Playing video games is a highly social activity [4]</a:t>
            </a:r>
          </a:p>
          <a:p>
            <a:pPr lvl="1"/>
            <a:r>
              <a:rPr lang="en-US" dirty="0"/>
              <a:t>Some argue video games make children antisocial, though kids that turn to video games often already have difficulties fitting in</a:t>
            </a:r>
          </a:p>
          <a:p>
            <a:pPr lvl="1"/>
            <a:r>
              <a:rPr lang="en-US" dirty="0"/>
              <a:t>Video games let these children be social with people all over the world</a:t>
            </a:r>
          </a:p>
          <a:p>
            <a:pPr lvl="1"/>
            <a:endParaRPr lang="en-US" dirty="0"/>
          </a:p>
          <a:p>
            <a:r>
              <a:rPr lang="en-US" dirty="0"/>
              <a:t>Video games help build teamwork skills</a:t>
            </a:r>
          </a:p>
          <a:p>
            <a:pPr lvl="1"/>
            <a:r>
              <a:rPr lang="en-US" dirty="0"/>
              <a:t>Often times gamers need to coordinate with one another to accomplish a task effectively</a:t>
            </a:r>
          </a:p>
          <a:p>
            <a:pPr lvl="1"/>
            <a:endParaRPr lang="en-US" dirty="0"/>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Luke Bodwell</a:t>
            </a:r>
          </a:p>
        </p:txBody>
      </p:sp>
      <p:sp>
        <p:nvSpPr>
          <p:cNvPr id="8" name="TextBox 7"/>
          <p:cNvSpPr txBox="1"/>
          <p:nvPr/>
        </p:nvSpPr>
        <p:spPr>
          <a:xfrm>
            <a:off x="0" y="4726877"/>
            <a:ext cx="9144000" cy="338554"/>
          </a:xfrm>
          <a:prstGeom prst="rect">
            <a:avLst/>
          </a:prstGeom>
          <a:noFill/>
        </p:spPr>
        <p:txBody>
          <a:bodyPr wrap="square" rtlCol="0">
            <a:spAutoFit/>
          </a:bodyPr>
          <a:lstStyle/>
          <a:p>
            <a:pPr algn="r"/>
            <a:r>
              <a:rPr lang="en-US" sz="800" dirty="0">
                <a:hlinkClick r:id="rId3"/>
              </a:rPr>
              <a:t>https://o.aolcdn.com/images/dims?quality=85&amp;image_uri=http%3A%2F%2Fo.aolcdn.com%2Fhss%2Fstorage%2Fmidas%2F545ce8f5ded91c753cadec85964b5b62%2F204670978%2Fcurse-video-calls.jpg&amp;client=amp-blogside-v2&amp;signature=4797cb43daa431639d891a11919eb1399da11248</a:t>
            </a:r>
            <a:endParaRPr lang="en-US" sz="800" dirty="0">
              <a:solidFill>
                <a:schemeClr val="tx1"/>
              </a:solidFill>
            </a:endParaRPr>
          </a:p>
        </p:txBody>
      </p:sp>
      <p:pic>
        <p:nvPicPr>
          <p:cNvPr id="16" name="Picture 8" descr="https://o.aolcdn.com/images/dims?quality=85&amp;image_uri=http%3A%2F%2Fo.aolcdn.com%2Fhss%2Fstorage%2Fmidas%2F545ce8f5ded91c753cadec85964b5b62%2F204670978%2Fcurse-video-calls.jpg&amp;client=amp-blogside-v2&amp;signature=4797cb43daa431639d891a11919eb1399da11248">
            <a:extLst>
              <a:ext uri="{FF2B5EF4-FFF2-40B4-BE49-F238E27FC236}">
                <a16:creationId xmlns:a16="http://schemas.microsoft.com/office/drawing/2014/main" id="{CC3B80EC-8237-4BFD-88BB-6C65A3D4BF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377" y="1378128"/>
            <a:ext cx="4712419" cy="265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694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Games Don’t Cause Violence</a:t>
            </a:r>
          </a:p>
        </p:txBody>
      </p:sp>
      <p:sp>
        <p:nvSpPr>
          <p:cNvPr id="3" name="Content Placeholder 2"/>
          <p:cNvSpPr>
            <a:spLocks noGrp="1"/>
          </p:cNvSpPr>
          <p:nvPr>
            <p:ph sz="half" idx="1"/>
          </p:nvPr>
        </p:nvSpPr>
        <p:spPr/>
        <p:txBody>
          <a:bodyPr>
            <a:normAutofit/>
          </a:bodyPr>
          <a:lstStyle/>
          <a:p>
            <a:r>
              <a:rPr lang="en-US" dirty="0"/>
              <a:t>Gaming is a common scapegoat for violent crimes like mass shootings, though there’s no conclusive evidence</a:t>
            </a:r>
          </a:p>
          <a:p>
            <a:r>
              <a:rPr lang="en-US" dirty="0"/>
              <a:t>There is no correlation between playing violent video games and behavior [5]</a:t>
            </a:r>
          </a:p>
          <a:p>
            <a:pPr lvl="1"/>
            <a:r>
              <a:rPr lang="en-US" dirty="0"/>
              <a:t>An increase in realism does not increase aggression</a:t>
            </a:r>
          </a:p>
          <a:p>
            <a:pPr lvl="1"/>
            <a:r>
              <a:rPr lang="en-US" dirty="0"/>
              <a:t>Ragdoll vs cartoon physics and realistic vs non-realistic soldier behavior had no effect on participants</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5" name="Footer Placeholder 4"/>
          <p:cNvSpPr>
            <a:spLocks noGrp="1"/>
          </p:cNvSpPr>
          <p:nvPr>
            <p:ph type="ftr" sz="quarter" idx="11"/>
          </p:nvPr>
        </p:nvSpPr>
        <p:spPr/>
        <p:txBody>
          <a:bodyPr/>
          <a:lstStyle/>
          <a:p>
            <a:r>
              <a:rPr lang="sk-SK" dirty="0"/>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Luke Bodwell</a:t>
            </a:r>
          </a:p>
        </p:txBody>
      </p:sp>
      <p:sp>
        <p:nvSpPr>
          <p:cNvPr id="8" name="TextBox 7"/>
          <p:cNvSpPr txBox="1"/>
          <p:nvPr/>
        </p:nvSpPr>
        <p:spPr>
          <a:xfrm>
            <a:off x="0" y="4726877"/>
            <a:ext cx="9144000" cy="215444"/>
          </a:xfrm>
          <a:prstGeom prst="rect">
            <a:avLst/>
          </a:prstGeom>
          <a:noFill/>
        </p:spPr>
        <p:txBody>
          <a:bodyPr wrap="square" rtlCol="0">
            <a:spAutoFit/>
          </a:bodyPr>
          <a:lstStyle/>
          <a:p>
            <a:pPr algn="r"/>
            <a:r>
              <a:rPr lang="en-US" sz="800" dirty="0">
                <a:hlinkClick r:id="rId3"/>
              </a:rPr>
              <a:t>https://blogs-images.forbes.com/erikkain/files/2012/12/videogameviolencechart.jpg</a:t>
            </a:r>
            <a:endParaRPr lang="en-US" sz="800" dirty="0">
              <a:solidFill>
                <a:schemeClr val="tx1"/>
              </a:solidFill>
            </a:endParaRPr>
          </a:p>
        </p:txBody>
      </p:sp>
      <p:pic>
        <p:nvPicPr>
          <p:cNvPr id="6146" name="Picture 2" descr="https://blogs-images.forbes.com/erikkain/files/2012/12/videogameviolencechart.jpg">
            <a:extLst>
              <a:ext uri="{FF2B5EF4-FFF2-40B4-BE49-F238E27FC236}">
                <a16:creationId xmlns:a16="http://schemas.microsoft.com/office/drawing/2014/main" id="{899806A6-237B-4E55-9BBC-A6EC56FE2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1980" y="1051286"/>
            <a:ext cx="4342542" cy="3471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184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 Developers Are Not Liable</a:t>
            </a:r>
          </a:p>
        </p:txBody>
      </p:sp>
      <p:sp>
        <p:nvSpPr>
          <p:cNvPr id="3" name="Content Placeholder 2"/>
          <p:cNvSpPr>
            <a:spLocks noGrp="1"/>
          </p:cNvSpPr>
          <p:nvPr>
            <p:ph sz="half" idx="1"/>
          </p:nvPr>
        </p:nvSpPr>
        <p:spPr/>
        <p:txBody>
          <a:bodyPr>
            <a:normAutofit fontScale="92500" lnSpcReduction="20000"/>
          </a:bodyPr>
          <a:lstStyle/>
          <a:p>
            <a:r>
              <a:rPr lang="en-US" dirty="0"/>
              <a:t>It’s not fair to blame game developers for violent behavior</a:t>
            </a:r>
          </a:p>
          <a:p>
            <a:pPr lvl="1"/>
            <a:r>
              <a:rPr lang="en-US" dirty="0"/>
              <a:t>It’s the responsibility of parents to limit their children from playing inappropriate games</a:t>
            </a:r>
          </a:p>
          <a:p>
            <a:pPr lvl="1"/>
            <a:r>
              <a:rPr lang="en-US" dirty="0"/>
              <a:t>The ESRB rating system supplies guidelines that are not followed as well as they should be</a:t>
            </a:r>
          </a:p>
          <a:p>
            <a:r>
              <a:rPr lang="en-US" dirty="0"/>
              <a:t>Parental involvement [6]</a:t>
            </a:r>
          </a:p>
          <a:p>
            <a:pPr lvl="1"/>
            <a:r>
              <a:rPr lang="en-US" dirty="0"/>
              <a:t>Parents may be reluctant to use the ESRB system due to “mixed messages connecting violent video games and behavior”</a:t>
            </a:r>
          </a:p>
          <a:p>
            <a:pPr lvl="1"/>
            <a:r>
              <a:rPr lang="en-US" dirty="0"/>
              <a:t>Parents must also set well-defined and fair rules regarding their children’s gameplay in addition to maintaining their own behavior</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Luke Bodwell</a:t>
            </a:r>
          </a:p>
        </p:txBody>
      </p:sp>
      <p:sp>
        <p:nvSpPr>
          <p:cNvPr id="8" name="TextBox 7"/>
          <p:cNvSpPr txBox="1"/>
          <p:nvPr/>
        </p:nvSpPr>
        <p:spPr>
          <a:xfrm>
            <a:off x="0" y="4726877"/>
            <a:ext cx="9144000" cy="215444"/>
          </a:xfrm>
          <a:prstGeom prst="rect">
            <a:avLst/>
          </a:prstGeom>
          <a:noFill/>
        </p:spPr>
        <p:txBody>
          <a:bodyPr wrap="square" rtlCol="0">
            <a:spAutoFit/>
          </a:bodyPr>
          <a:lstStyle/>
          <a:p>
            <a:pPr algn="r"/>
            <a:r>
              <a:rPr lang="en-US" sz="800" dirty="0">
                <a:hlinkClick r:id="rId3"/>
              </a:rPr>
              <a:t>https://img.digitaltrends.com/image/esrbratings-416x666.jpg</a:t>
            </a:r>
            <a:endParaRPr lang="en-US" sz="800" dirty="0">
              <a:solidFill>
                <a:schemeClr val="tx1"/>
              </a:solidFill>
            </a:endParaRPr>
          </a:p>
        </p:txBody>
      </p:sp>
      <p:pic>
        <p:nvPicPr>
          <p:cNvPr id="4104" name="Picture 8" descr="https://img.digitaltrends.com/image/esrbratings-416x666.jpg">
            <a:extLst>
              <a:ext uri="{FF2B5EF4-FFF2-40B4-BE49-F238E27FC236}">
                <a16:creationId xmlns:a16="http://schemas.microsoft.com/office/drawing/2014/main" id="{6A3CA9AE-9B63-47F7-B258-BD67763BF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760" y="1286737"/>
            <a:ext cx="3962400"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536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Autofit/>
          </a:bodyPr>
          <a:lstStyle/>
          <a:p>
            <a:pPr marL="0" indent="0">
              <a:buNone/>
            </a:pPr>
            <a:r>
              <a:rPr lang="en-US" sz="1100" dirty="0"/>
              <a:t>[1] Resolution on Violent Video Games (APA, 2015). Retrieved from</a:t>
            </a:r>
            <a:br>
              <a:rPr lang="en-US" sz="1100" dirty="0"/>
            </a:br>
            <a:r>
              <a:rPr lang="en-US" sz="1100" dirty="0">
                <a:hlinkClick r:id="rId3"/>
              </a:rPr>
              <a:t>https://www.apa.org/about/policy/violent-video-games</a:t>
            </a:r>
            <a:r>
              <a:rPr lang="en-US" sz="1100" dirty="0"/>
              <a:t>. Accessed 10/07/2019.</a:t>
            </a:r>
          </a:p>
          <a:p>
            <a:pPr marL="0" indent="0">
              <a:buNone/>
            </a:pPr>
            <a:r>
              <a:rPr lang="en-US" sz="1100" dirty="0"/>
              <a:t>[2] Tsung-Yen Chuang et al, Effect of Computer-Based Video Games on Children: An Experimental Study (IEEE, 2007) </a:t>
            </a:r>
            <a:r>
              <a:rPr lang="en-US" sz="1100" dirty="0" err="1"/>
              <a:t>Retrived</a:t>
            </a:r>
            <a:r>
              <a:rPr lang="en-US" sz="1100" dirty="0"/>
              <a:t> from</a:t>
            </a:r>
            <a:br>
              <a:rPr lang="en-US" sz="1100" dirty="0"/>
            </a:br>
            <a:r>
              <a:rPr lang="en-US" sz="1100" dirty="0">
                <a:hlinkClick r:id="rId4"/>
              </a:rPr>
              <a:t>https://ieeexplore.ieee.org/abstract/document/4148840</a:t>
            </a:r>
            <a:r>
              <a:rPr lang="en-US" sz="1100" dirty="0"/>
              <a:t>. Accessed 10/07/2019</a:t>
            </a:r>
          </a:p>
          <a:p>
            <a:pPr marL="0" indent="0">
              <a:buNone/>
            </a:pPr>
            <a:r>
              <a:rPr lang="en-US" sz="1100" dirty="0"/>
              <a:t>[3] Isabela </a:t>
            </a:r>
            <a:r>
              <a:rPr lang="en-US" sz="1100" dirty="0" err="1"/>
              <a:t>Granic</a:t>
            </a:r>
            <a:r>
              <a:rPr lang="en-US" sz="1100" dirty="0"/>
              <a:t> et al, The Benefits of Playing Video Games (APA, 2013). </a:t>
            </a:r>
            <a:r>
              <a:rPr lang="en-US" sz="1100" dirty="0" err="1"/>
              <a:t>Retrived</a:t>
            </a:r>
            <a:r>
              <a:rPr lang="en-US" sz="1100" dirty="0"/>
              <a:t> from </a:t>
            </a:r>
            <a:r>
              <a:rPr lang="en-US" sz="1100" dirty="0">
                <a:hlinkClick r:id="rId5"/>
              </a:rPr>
              <a:t>https://ecirtam.net/autoblogs/autoblogs/wwwpsyetgeekcom_b5b05cdb291029679998f4bbf13bf6d0c1b27186/media/affa8d7f.amp-a0034857.pdf</a:t>
            </a:r>
            <a:r>
              <a:rPr lang="en-US" sz="1100" dirty="0"/>
              <a:t>. Accessed 10/07/2019.</a:t>
            </a:r>
          </a:p>
          <a:p>
            <a:pPr marL="0" indent="0">
              <a:buNone/>
            </a:pPr>
            <a:r>
              <a:rPr lang="en-US" sz="1100" dirty="0"/>
              <a:t>[4] Viviane </a:t>
            </a:r>
            <a:r>
              <a:rPr lang="en-US" sz="1100" dirty="0" err="1"/>
              <a:t>Kovess-Masfety</a:t>
            </a:r>
            <a:r>
              <a:rPr lang="en-US" sz="1100" dirty="0"/>
              <a:t> et al, Is time spent playing video games associated with mental health, cognitive and social skills in young children? (Springer Berlin </a:t>
            </a:r>
            <a:r>
              <a:rPr lang="en-US" sz="1100" dirty="0" err="1"/>
              <a:t>Heidelber</a:t>
            </a:r>
            <a:r>
              <a:rPr lang="en-US" sz="1100" dirty="0"/>
              <a:t>, 2016). Retrieved from </a:t>
            </a:r>
            <a:r>
              <a:rPr lang="en-US" sz="1100" dirty="0">
                <a:hlinkClick r:id="rId6"/>
              </a:rPr>
              <a:t>https://link.springer.com/article/10.1007/s00127-016-1179-6?no-access=true</a:t>
            </a:r>
            <a:r>
              <a:rPr lang="en-US" sz="1100" dirty="0"/>
              <a:t>. Accessed 10/07/2019.</a:t>
            </a:r>
          </a:p>
          <a:p>
            <a:pPr marL="0" indent="0">
              <a:buNone/>
            </a:pPr>
            <a:r>
              <a:rPr lang="en-US" sz="1100" dirty="0"/>
              <a:t>[5] University of York, No evidence to support link between violent video games and behavior (ScienceDaily, 2018). Retrieved from </a:t>
            </a:r>
            <a:r>
              <a:rPr lang="en-US" sz="1100" dirty="0">
                <a:hlinkClick r:id="rId7"/>
              </a:rPr>
              <a:t>https://www.sciencedaily.com/releases/2018/01/180116131317.htm</a:t>
            </a:r>
            <a:r>
              <a:rPr lang="en-US" sz="1100" dirty="0"/>
              <a:t>. Accessed 10/07/2019.</a:t>
            </a:r>
          </a:p>
          <a:p>
            <a:pPr marL="0" indent="0">
              <a:buNone/>
            </a:pPr>
            <a:r>
              <a:rPr lang="en-US" sz="1100" dirty="0"/>
              <a:t>[6] Iowa State University, Video game ratings work, if you use them (2017, ScienceDaily). Retrieved from </a:t>
            </a:r>
            <a:r>
              <a:rPr lang="en-US" sz="1100" dirty="0">
                <a:hlinkClick r:id="rId8"/>
              </a:rPr>
              <a:t>https://www.sciencedaily.com/releases/2017/01/170125145805.htm</a:t>
            </a:r>
            <a:r>
              <a:rPr lang="en-US" sz="1100" dirty="0"/>
              <a:t>. Accessed 10/07/2019.</a:t>
            </a:r>
          </a:p>
          <a:p>
            <a:pPr marL="0" indent="0">
              <a:buNone/>
            </a:pPr>
            <a:r>
              <a:rPr lang="en-US" sz="1100" dirty="0"/>
              <a:t>[7] Sheryl </a:t>
            </a:r>
            <a:r>
              <a:rPr lang="en-US" sz="1100" dirty="0" err="1"/>
              <a:t>Sorby</a:t>
            </a:r>
            <a:r>
              <a:rPr lang="en-US" sz="1100" dirty="0"/>
              <a:t> et al, Does spatial skills instruction improve STEM outcomes? The answer is ‘yes’ (2017 ScienceDirect). Retrieved from </a:t>
            </a:r>
            <a:r>
              <a:rPr lang="en-US" sz="1100" dirty="0">
                <a:hlinkClick r:id="rId9"/>
              </a:rPr>
              <a:t>https://www.sciencedirect.com/science/article/pii/S1041608018301456</a:t>
            </a:r>
            <a:r>
              <a:rPr lang="en-US" sz="1100" dirty="0"/>
              <a:t>. Accessed 10/07/2019.</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19</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Luke Bodwell</a:t>
            </a:r>
          </a:p>
        </p:txBody>
      </p:sp>
    </p:spTree>
    <p:extLst>
      <p:ext uri="{BB962C8B-B14F-4D97-AF65-F5344CB8AC3E}">
        <p14:creationId xmlns:p14="http://schemas.microsoft.com/office/powerpoint/2010/main" val="3416532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Automation Papers</a:t>
            </a:r>
          </a:p>
        </p:txBody>
      </p:sp>
      <p:sp>
        <p:nvSpPr>
          <p:cNvPr id="3" name="Content Placeholder 2"/>
          <p:cNvSpPr>
            <a:spLocks noGrp="1"/>
          </p:cNvSpPr>
          <p:nvPr>
            <p:ph sz="half" idx="1"/>
          </p:nvPr>
        </p:nvSpPr>
        <p:spPr>
          <a:xfrm>
            <a:off x="0" y="1051013"/>
            <a:ext cx="2321960" cy="3852809"/>
          </a:xfrm>
        </p:spPr>
        <p:txBody>
          <a:bodyPr>
            <a:noAutofit/>
          </a:bodyPr>
          <a:lstStyle/>
          <a:p>
            <a:pPr marL="0" indent="0">
              <a:spcBef>
                <a:spcPts val="600"/>
              </a:spcBef>
              <a:buNone/>
            </a:pPr>
            <a:r>
              <a:rPr lang="en-US" sz="1300" u="sng" dirty="0"/>
              <a:t>A Term 2018</a:t>
            </a:r>
          </a:p>
          <a:p>
            <a:pPr marL="0" indent="0">
              <a:spcBef>
                <a:spcPts val="600"/>
              </a:spcBef>
              <a:buNone/>
            </a:pPr>
            <a:r>
              <a:rPr lang="en-US" sz="1300" dirty="0"/>
              <a:t>3 - Construction</a:t>
            </a:r>
          </a:p>
          <a:p>
            <a:pPr marL="0" indent="0">
              <a:spcBef>
                <a:spcPts val="600"/>
              </a:spcBef>
              <a:buNone/>
            </a:pPr>
            <a:r>
              <a:rPr lang="en-US" sz="1300" dirty="0"/>
              <a:t>3 - Medical</a:t>
            </a:r>
          </a:p>
          <a:p>
            <a:pPr marL="0" indent="0">
              <a:spcBef>
                <a:spcPts val="600"/>
              </a:spcBef>
              <a:buNone/>
            </a:pPr>
            <a:r>
              <a:rPr lang="en-US" sz="1300" dirty="0"/>
              <a:t>2 - Everything</a:t>
            </a:r>
          </a:p>
          <a:p>
            <a:pPr marL="0" indent="0">
              <a:spcBef>
                <a:spcPts val="600"/>
              </a:spcBef>
              <a:buNone/>
            </a:pPr>
            <a:r>
              <a:rPr lang="en-US" sz="1300" dirty="0"/>
              <a:t>2 - Food Prep</a:t>
            </a:r>
          </a:p>
          <a:p>
            <a:pPr marL="0" indent="0">
              <a:spcBef>
                <a:spcPts val="600"/>
              </a:spcBef>
              <a:buNone/>
            </a:pPr>
            <a:r>
              <a:rPr lang="en-US" sz="1300" dirty="0"/>
              <a:t>2 - Retail</a:t>
            </a:r>
          </a:p>
          <a:p>
            <a:pPr marL="0" indent="0">
              <a:spcBef>
                <a:spcPts val="600"/>
              </a:spcBef>
              <a:buNone/>
            </a:pPr>
            <a:r>
              <a:rPr lang="en-US" sz="1300" dirty="0"/>
              <a:t>2 - Transportation</a:t>
            </a:r>
          </a:p>
          <a:p>
            <a:pPr marL="0" indent="0">
              <a:spcBef>
                <a:spcPts val="600"/>
              </a:spcBef>
              <a:buNone/>
            </a:pPr>
            <a:r>
              <a:rPr lang="en-US" sz="1300" dirty="0"/>
              <a:t>1 - Agriculture</a:t>
            </a:r>
          </a:p>
          <a:p>
            <a:pPr marL="0" indent="0">
              <a:spcBef>
                <a:spcPts val="600"/>
              </a:spcBef>
              <a:buNone/>
            </a:pPr>
            <a:r>
              <a:rPr lang="en-US" sz="1300" dirty="0"/>
              <a:t>1 - </a:t>
            </a:r>
            <a:r>
              <a:rPr lang="en-US" sz="1300" dirty="0" err="1"/>
              <a:t>Crowdturfing</a:t>
            </a:r>
            <a:r>
              <a:rPr lang="en-US" sz="1300" dirty="0"/>
              <a:t> Detection</a:t>
            </a:r>
          </a:p>
          <a:p>
            <a:pPr marL="0" indent="0">
              <a:spcBef>
                <a:spcPts val="600"/>
              </a:spcBef>
              <a:buNone/>
            </a:pPr>
            <a:r>
              <a:rPr lang="en-US" sz="1300" dirty="0"/>
              <a:t>1 - Cyber Security</a:t>
            </a:r>
          </a:p>
          <a:p>
            <a:pPr marL="0" indent="0">
              <a:spcBef>
                <a:spcPts val="600"/>
              </a:spcBef>
              <a:buNone/>
            </a:pPr>
            <a:r>
              <a:rPr lang="en-US" sz="1300" dirty="0"/>
              <a:t>1 - Firefighting</a:t>
            </a:r>
          </a:p>
          <a:p>
            <a:pPr marL="0" indent="0">
              <a:spcBef>
                <a:spcPts val="600"/>
              </a:spcBef>
              <a:buNone/>
            </a:pPr>
            <a:r>
              <a:rPr lang="en-US" sz="1300" dirty="0"/>
              <a:t>1 - Human Presence</a:t>
            </a:r>
          </a:p>
          <a:p>
            <a:pPr marL="0" indent="0">
              <a:spcBef>
                <a:spcPts val="600"/>
              </a:spcBef>
              <a:buNone/>
            </a:pPr>
            <a:r>
              <a:rPr lang="en-US" sz="1300" dirty="0"/>
              <a:t>1 - Problem Solving</a:t>
            </a:r>
          </a:p>
          <a:p>
            <a:pPr marL="0" indent="0">
              <a:spcBef>
                <a:spcPts val="600"/>
              </a:spcBef>
              <a:buNone/>
            </a:pPr>
            <a:r>
              <a:rPr lang="en-US" sz="1300" dirty="0"/>
              <a:t>1 - Small Scale Manufacturing</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9" name="Content Placeholder 2">
            <a:extLst>
              <a:ext uri="{FF2B5EF4-FFF2-40B4-BE49-F238E27FC236}">
                <a16:creationId xmlns:a16="http://schemas.microsoft.com/office/drawing/2014/main" id="{FFF9EC4F-1EA2-0344-8041-162C409C454E}"/>
              </a:ext>
            </a:extLst>
          </p:cNvPr>
          <p:cNvSpPr txBox="1">
            <a:spLocks/>
          </p:cNvSpPr>
          <p:nvPr/>
        </p:nvSpPr>
        <p:spPr>
          <a:xfrm>
            <a:off x="2170521" y="1047802"/>
            <a:ext cx="2321960" cy="3852809"/>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spcBef>
                <a:spcPts val="600"/>
              </a:spcBef>
              <a:buNone/>
            </a:pPr>
            <a:r>
              <a:rPr lang="en-US" sz="1300" u="sng" dirty="0"/>
              <a:t>D Term 2019</a:t>
            </a:r>
          </a:p>
          <a:p>
            <a:pPr marL="0" indent="0">
              <a:spcBef>
                <a:spcPts val="600"/>
              </a:spcBef>
              <a:buNone/>
            </a:pPr>
            <a:r>
              <a:rPr lang="en-US" sz="1300" dirty="0"/>
              <a:t>5 - Food Prep</a:t>
            </a:r>
          </a:p>
          <a:p>
            <a:pPr marL="0" indent="0">
              <a:spcBef>
                <a:spcPts val="600"/>
              </a:spcBef>
              <a:buFont typeface="Arial" pitchFamily="34" charset="0"/>
              <a:buNone/>
            </a:pPr>
            <a:r>
              <a:rPr lang="en-US" sz="1300" dirty="0"/>
              <a:t>3 - Education</a:t>
            </a:r>
          </a:p>
          <a:p>
            <a:pPr marL="0" indent="0">
              <a:spcBef>
                <a:spcPts val="600"/>
              </a:spcBef>
              <a:buFont typeface="Arial" pitchFamily="34" charset="0"/>
              <a:buNone/>
            </a:pPr>
            <a:r>
              <a:rPr lang="en-US" sz="1300" dirty="0"/>
              <a:t>1 - Medical</a:t>
            </a:r>
          </a:p>
          <a:p>
            <a:pPr marL="0" indent="0">
              <a:spcBef>
                <a:spcPts val="600"/>
              </a:spcBef>
              <a:buFont typeface="Arial" pitchFamily="34" charset="0"/>
              <a:buNone/>
            </a:pPr>
            <a:r>
              <a:rPr lang="en-US" sz="1300" dirty="0"/>
              <a:t>1 - Manufacturing</a:t>
            </a:r>
          </a:p>
          <a:p>
            <a:pPr marL="0" indent="0">
              <a:spcBef>
                <a:spcPts val="600"/>
              </a:spcBef>
              <a:buFont typeface="Arial" pitchFamily="34" charset="0"/>
              <a:buNone/>
            </a:pPr>
            <a:r>
              <a:rPr lang="en-US" sz="1300" dirty="0"/>
              <a:t>1 - Manual Labor</a:t>
            </a:r>
          </a:p>
          <a:p>
            <a:pPr marL="0" indent="0">
              <a:spcBef>
                <a:spcPts val="600"/>
              </a:spcBef>
              <a:buNone/>
            </a:pPr>
            <a:r>
              <a:rPr lang="en-US" sz="1300" dirty="0"/>
              <a:t>1 - Transportation</a:t>
            </a:r>
          </a:p>
          <a:p>
            <a:pPr marL="0" indent="0">
              <a:spcBef>
                <a:spcPts val="600"/>
              </a:spcBef>
              <a:buFont typeface="Arial" pitchFamily="34" charset="0"/>
              <a:buNone/>
            </a:pPr>
            <a:r>
              <a:rPr lang="en-US" sz="1300" dirty="0"/>
              <a:t>1 - Waste Management</a:t>
            </a:r>
          </a:p>
          <a:p>
            <a:pPr marL="0" indent="0">
              <a:spcBef>
                <a:spcPts val="600"/>
              </a:spcBef>
              <a:buFont typeface="Arial" pitchFamily="34" charset="0"/>
              <a:buNone/>
            </a:pPr>
            <a:r>
              <a:rPr lang="en-US" sz="1300" dirty="0"/>
              <a:t>1 - Taxes</a:t>
            </a:r>
          </a:p>
          <a:p>
            <a:pPr marL="0" indent="0">
              <a:spcBef>
                <a:spcPts val="600"/>
              </a:spcBef>
              <a:buFont typeface="Arial" pitchFamily="34" charset="0"/>
              <a:buNone/>
            </a:pPr>
            <a:r>
              <a:rPr lang="en-US" sz="1300" dirty="0"/>
              <a:t>1 - Tree Logging</a:t>
            </a:r>
          </a:p>
          <a:p>
            <a:pPr marL="0" indent="0">
              <a:spcBef>
                <a:spcPts val="600"/>
              </a:spcBef>
              <a:buFont typeface="Arial" pitchFamily="34" charset="0"/>
              <a:buNone/>
            </a:pPr>
            <a:r>
              <a:rPr lang="en-US" sz="1300" dirty="0"/>
              <a:t>1 - Stock Market Trading</a:t>
            </a:r>
          </a:p>
          <a:p>
            <a:pPr marL="0" indent="0">
              <a:spcBef>
                <a:spcPts val="600"/>
              </a:spcBef>
              <a:buFont typeface="Arial" pitchFamily="34" charset="0"/>
              <a:buNone/>
            </a:pPr>
            <a:r>
              <a:rPr lang="en-US" sz="1300" dirty="0"/>
              <a:t>1 - Programming</a:t>
            </a:r>
          </a:p>
          <a:p>
            <a:pPr marL="0" indent="0">
              <a:spcBef>
                <a:spcPts val="600"/>
              </a:spcBef>
              <a:buFont typeface="Arial" pitchFamily="34" charset="0"/>
              <a:buNone/>
            </a:pPr>
            <a:r>
              <a:rPr lang="en-US" sz="1300" dirty="0"/>
              <a:t>1 - Language Translation</a:t>
            </a:r>
          </a:p>
          <a:p>
            <a:pPr marL="0" indent="0">
              <a:spcBef>
                <a:spcPts val="600"/>
              </a:spcBef>
              <a:buFont typeface="Arial" pitchFamily="34" charset="0"/>
              <a:buNone/>
            </a:pPr>
            <a:r>
              <a:rPr lang="en-US" sz="1300" dirty="0"/>
              <a:t>1 - Nothing</a:t>
            </a:r>
          </a:p>
        </p:txBody>
      </p:sp>
      <p:sp>
        <p:nvSpPr>
          <p:cNvPr id="13" name="Slide Number Placeholder 12">
            <a:extLst>
              <a:ext uri="{FF2B5EF4-FFF2-40B4-BE49-F238E27FC236}">
                <a16:creationId xmlns:a16="http://schemas.microsoft.com/office/drawing/2014/main" id="{5846E2CA-08B5-7740-90F4-A94CBD7CDBB6}"/>
              </a:ext>
            </a:extLst>
          </p:cNvPr>
          <p:cNvSpPr>
            <a:spLocks noGrp="1"/>
          </p:cNvSpPr>
          <p:nvPr>
            <p:ph type="sldNum" sz="quarter" idx="12"/>
          </p:nvPr>
        </p:nvSpPr>
        <p:spPr/>
        <p:txBody>
          <a:bodyPr/>
          <a:lstStyle/>
          <a:p>
            <a:fld id="{A2A17EAB-8B51-5C40-8776-6683E51FA7A0}" type="slidenum">
              <a:rPr lang="en-US" smtClean="0"/>
              <a:t>2</a:t>
            </a:fld>
            <a:endParaRPr lang="en-US"/>
          </a:p>
        </p:txBody>
      </p:sp>
      <p:sp>
        <p:nvSpPr>
          <p:cNvPr id="8" name="Content Placeholder 2">
            <a:extLst>
              <a:ext uri="{FF2B5EF4-FFF2-40B4-BE49-F238E27FC236}">
                <a16:creationId xmlns:a16="http://schemas.microsoft.com/office/drawing/2014/main" id="{9B8686C4-38E5-524D-AF50-FA78D6D86407}"/>
              </a:ext>
            </a:extLst>
          </p:cNvPr>
          <p:cNvSpPr txBox="1">
            <a:spLocks/>
          </p:cNvSpPr>
          <p:nvPr/>
        </p:nvSpPr>
        <p:spPr>
          <a:xfrm>
            <a:off x="4153380" y="1044591"/>
            <a:ext cx="2321960" cy="3852809"/>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spcBef>
                <a:spcPts val="600"/>
              </a:spcBef>
              <a:buNone/>
            </a:pPr>
            <a:r>
              <a:rPr lang="en-US" sz="1300" u="sng" dirty="0"/>
              <a:t>A Term 2019</a:t>
            </a:r>
            <a:endParaRPr lang="en-US" sz="1300" dirty="0"/>
          </a:p>
          <a:p>
            <a:pPr marL="0" indent="0">
              <a:spcBef>
                <a:spcPts val="600"/>
              </a:spcBef>
              <a:buNone/>
            </a:pPr>
            <a:r>
              <a:rPr lang="en-US" sz="1300" dirty="0"/>
              <a:t>4 - Dangerous Jobs</a:t>
            </a:r>
          </a:p>
          <a:p>
            <a:pPr marL="0" indent="0">
              <a:spcBef>
                <a:spcPts val="600"/>
              </a:spcBef>
              <a:buFont typeface="Arial" pitchFamily="34" charset="0"/>
              <a:buNone/>
            </a:pPr>
            <a:r>
              <a:rPr lang="en-US" sz="1300" dirty="0"/>
              <a:t>2 - Cooking</a:t>
            </a:r>
          </a:p>
          <a:p>
            <a:pPr marL="0" indent="0">
              <a:spcBef>
                <a:spcPts val="600"/>
              </a:spcBef>
              <a:buFont typeface="Arial" pitchFamily="34" charset="0"/>
              <a:buNone/>
            </a:pPr>
            <a:r>
              <a:rPr lang="en-US" sz="1300" dirty="0"/>
              <a:t>2 - Driving</a:t>
            </a:r>
          </a:p>
          <a:p>
            <a:pPr marL="0" indent="0">
              <a:spcBef>
                <a:spcPts val="600"/>
              </a:spcBef>
              <a:buFont typeface="Arial" pitchFamily="34" charset="0"/>
              <a:buNone/>
            </a:pPr>
            <a:r>
              <a:rPr lang="en-US" sz="1300" dirty="0"/>
              <a:t>2 - Retail</a:t>
            </a:r>
          </a:p>
          <a:p>
            <a:pPr marL="0" indent="0">
              <a:spcBef>
                <a:spcPts val="600"/>
              </a:spcBef>
              <a:buFont typeface="Arial" pitchFamily="34" charset="0"/>
              <a:buNone/>
            </a:pPr>
            <a:r>
              <a:rPr lang="en-US" sz="1300" dirty="0"/>
              <a:t>1 – Warehouse Work</a:t>
            </a:r>
          </a:p>
          <a:p>
            <a:pPr marL="0" indent="0">
              <a:spcBef>
                <a:spcPts val="600"/>
              </a:spcBef>
              <a:buNone/>
            </a:pPr>
            <a:r>
              <a:rPr lang="en-US" sz="1300" dirty="0"/>
              <a:t>1 – Air Traffic Control</a:t>
            </a:r>
          </a:p>
          <a:p>
            <a:pPr marL="0" indent="0">
              <a:spcBef>
                <a:spcPts val="600"/>
              </a:spcBef>
              <a:buFont typeface="Arial" pitchFamily="34" charset="0"/>
              <a:buNone/>
            </a:pPr>
            <a:r>
              <a:rPr lang="en-US" sz="1300" dirty="0"/>
              <a:t>1 – Online Moderation</a:t>
            </a:r>
          </a:p>
          <a:p>
            <a:pPr marL="0" indent="0">
              <a:spcBef>
                <a:spcPts val="600"/>
              </a:spcBef>
              <a:buFont typeface="Arial" pitchFamily="34" charset="0"/>
              <a:buNone/>
            </a:pPr>
            <a:r>
              <a:rPr lang="en-US" sz="1300" dirty="0"/>
              <a:t>1 – Customer Service</a:t>
            </a:r>
          </a:p>
          <a:p>
            <a:pPr marL="0" indent="0">
              <a:spcBef>
                <a:spcPts val="600"/>
              </a:spcBef>
              <a:buFont typeface="Arial" pitchFamily="34" charset="0"/>
              <a:buNone/>
            </a:pPr>
            <a:r>
              <a:rPr lang="en-US" sz="1300" dirty="0"/>
              <a:t>1 - IT</a:t>
            </a:r>
          </a:p>
        </p:txBody>
      </p:sp>
    </p:spTree>
    <p:extLst>
      <p:ext uri="{BB962C8B-B14F-4D97-AF65-F5344CB8AC3E}">
        <p14:creationId xmlns:p14="http://schemas.microsoft.com/office/powerpoint/2010/main" val="2620154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Computing good for </a:t>
            </a:r>
            <a:br>
              <a:rPr lang="en-US" dirty="0"/>
            </a:br>
            <a:r>
              <a:rPr lang="en-US" dirty="0"/>
              <a:t>democratic Elections?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Joseph Turcotte</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2019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20</a:t>
            </a:fld>
            <a:endParaRPr lang="en-US"/>
          </a:p>
        </p:txBody>
      </p:sp>
    </p:spTree>
    <p:extLst>
      <p:ext uri="{BB962C8B-B14F-4D97-AF65-F5344CB8AC3E}">
        <p14:creationId xmlns:p14="http://schemas.microsoft.com/office/powerpoint/2010/main" val="683793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Utilitarian Approach</a:t>
            </a:r>
          </a:p>
        </p:txBody>
      </p:sp>
      <p:sp>
        <p:nvSpPr>
          <p:cNvPr id="3" name="Content Placeholder 2"/>
          <p:cNvSpPr>
            <a:spLocks noGrp="1"/>
          </p:cNvSpPr>
          <p:nvPr>
            <p:ph sz="half" idx="1"/>
          </p:nvPr>
        </p:nvSpPr>
        <p:spPr/>
        <p:txBody>
          <a:bodyPr/>
          <a:lstStyle/>
          <a:p>
            <a:pPr marL="0" indent="0">
              <a:buNone/>
            </a:pPr>
            <a:r>
              <a:rPr lang="en-US" dirty="0"/>
              <a:t>  </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Joseph Turcotte</a:t>
            </a:r>
          </a:p>
        </p:txBody>
      </p:sp>
      <p:sp>
        <p:nvSpPr>
          <p:cNvPr id="10" name="Content Placeholder 9">
            <a:extLst>
              <a:ext uri="{FF2B5EF4-FFF2-40B4-BE49-F238E27FC236}">
                <a16:creationId xmlns:a16="http://schemas.microsoft.com/office/drawing/2014/main" id="{6526AFF0-B894-434B-A895-AE05935155AB}"/>
              </a:ext>
            </a:extLst>
          </p:cNvPr>
          <p:cNvSpPr>
            <a:spLocks noGrp="1"/>
          </p:cNvSpPr>
          <p:nvPr>
            <p:ph sz="half" idx="2"/>
          </p:nvPr>
        </p:nvSpPr>
        <p:spPr/>
        <p:txBody>
          <a:bodyPr/>
          <a:lstStyle/>
          <a:p>
            <a:pPr marL="0" indent="0">
              <a:buNone/>
            </a:pPr>
            <a:r>
              <a:rPr lang="en-US" dirty="0"/>
              <a:t> </a:t>
            </a:r>
          </a:p>
        </p:txBody>
      </p:sp>
      <p:grpSp>
        <p:nvGrpSpPr>
          <p:cNvPr id="23" name="Group 22">
            <a:extLst>
              <a:ext uri="{FF2B5EF4-FFF2-40B4-BE49-F238E27FC236}">
                <a16:creationId xmlns:a16="http://schemas.microsoft.com/office/drawing/2014/main" id="{1372D698-0C85-4DB0-A310-A1E56F5E224A}"/>
              </a:ext>
            </a:extLst>
          </p:cNvPr>
          <p:cNvGrpSpPr/>
          <p:nvPr/>
        </p:nvGrpSpPr>
        <p:grpSpPr>
          <a:xfrm>
            <a:off x="2606877" y="1316499"/>
            <a:ext cx="3613222" cy="3083623"/>
            <a:chOff x="2606877" y="1316499"/>
            <a:chExt cx="3613222" cy="3083623"/>
          </a:xfrm>
        </p:grpSpPr>
        <p:sp>
          <p:nvSpPr>
            <p:cNvPr id="11" name="Rectangle 10">
              <a:extLst>
                <a:ext uri="{FF2B5EF4-FFF2-40B4-BE49-F238E27FC236}">
                  <a16:creationId xmlns:a16="http://schemas.microsoft.com/office/drawing/2014/main" id="{B3434C38-EFC9-48A7-9B05-3DADF87FC80A}"/>
                </a:ext>
              </a:extLst>
            </p:cNvPr>
            <p:cNvSpPr/>
            <p:nvPr/>
          </p:nvSpPr>
          <p:spPr>
            <a:xfrm>
              <a:off x="4300602" y="1593247"/>
              <a:ext cx="237995" cy="2730674"/>
            </a:xfrm>
            <a:custGeom>
              <a:avLst/>
              <a:gdLst>
                <a:gd name="connsiteX0" fmla="*/ 0 w 237995"/>
                <a:gd name="connsiteY0" fmla="*/ 0 h 2755726"/>
                <a:gd name="connsiteX1" fmla="*/ 237995 w 237995"/>
                <a:gd name="connsiteY1" fmla="*/ 0 h 2755726"/>
                <a:gd name="connsiteX2" fmla="*/ 237995 w 237995"/>
                <a:gd name="connsiteY2" fmla="*/ 2755726 h 2755726"/>
                <a:gd name="connsiteX3" fmla="*/ 0 w 237995"/>
                <a:gd name="connsiteY3" fmla="*/ 2755726 h 2755726"/>
                <a:gd name="connsiteX4" fmla="*/ 0 w 237995"/>
                <a:gd name="connsiteY4" fmla="*/ 0 h 2755726"/>
                <a:gd name="connsiteX0" fmla="*/ 87683 w 237995"/>
                <a:gd name="connsiteY0" fmla="*/ 25052 h 2755726"/>
                <a:gd name="connsiteX1" fmla="*/ 237995 w 237995"/>
                <a:gd name="connsiteY1" fmla="*/ 0 h 2755726"/>
                <a:gd name="connsiteX2" fmla="*/ 237995 w 237995"/>
                <a:gd name="connsiteY2" fmla="*/ 2755726 h 2755726"/>
                <a:gd name="connsiteX3" fmla="*/ 0 w 237995"/>
                <a:gd name="connsiteY3" fmla="*/ 2755726 h 2755726"/>
                <a:gd name="connsiteX4" fmla="*/ 87683 w 237995"/>
                <a:gd name="connsiteY4" fmla="*/ 25052 h 2755726"/>
                <a:gd name="connsiteX0" fmla="*/ 87683 w 237995"/>
                <a:gd name="connsiteY0" fmla="*/ 25052 h 2755726"/>
                <a:gd name="connsiteX1" fmla="*/ 162839 w 237995"/>
                <a:gd name="connsiteY1" fmla="*/ 0 h 2755726"/>
                <a:gd name="connsiteX2" fmla="*/ 237995 w 237995"/>
                <a:gd name="connsiteY2" fmla="*/ 2755726 h 2755726"/>
                <a:gd name="connsiteX3" fmla="*/ 0 w 237995"/>
                <a:gd name="connsiteY3" fmla="*/ 2755726 h 2755726"/>
                <a:gd name="connsiteX4" fmla="*/ 87683 w 237995"/>
                <a:gd name="connsiteY4" fmla="*/ 25052 h 2755726"/>
                <a:gd name="connsiteX0" fmla="*/ 87683 w 237995"/>
                <a:gd name="connsiteY0" fmla="*/ 0 h 2730674"/>
                <a:gd name="connsiteX1" fmla="*/ 150313 w 237995"/>
                <a:gd name="connsiteY1" fmla="*/ 12526 h 2730674"/>
                <a:gd name="connsiteX2" fmla="*/ 237995 w 237995"/>
                <a:gd name="connsiteY2" fmla="*/ 2730674 h 2730674"/>
                <a:gd name="connsiteX3" fmla="*/ 0 w 237995"/>
                <a:gd name="connsiteY3" fmla="*/ 2730674 h 2730674"/>
                <a:gd name="connsiteX4" fmla="*/ 87683 w 237995"/>
                <a:gd name="connsiteY4" fmla="*/ 0 h 273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5" h="2730674">
                  <a:moveTo>
                    <a:pt x="87683" y="0"/>
                  </a:moveTo>
                  <a:lnTo>
                    <a:pt x="150313" y="12526"/>
                  </a:lnTo>
                  <a:lnTo>
                    <a:pt x="237995" y="2730674"/>
                  </a:lnTo>
                  <a:lnTo>
                    <a:pt x="0" y="2730674"/>
                  </a:lnTo>
                  <a:lnTo>
                    <a:pt x="87683" y="0"/>
                  </a:ln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769C9B-FB61-425B-909C-2D26B99AB58C}"/>
                </a:ext>
              </a:extLst>
            </p:cNvPr>
            <p:cNvSpPr/>
            <p:nvPr/>
          </p:nvSpPr>
          <p:spPr>
            <a:xfrm>
              <a:off x="4130456" y="4208745"/>
              <a:ext cx="578285" cy="191377"/>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20EC8B-547A-44E3-9CD8-9E9B547CA502}"/>
                </a:ext>
              </a:extLst>
            </p:cNvPr>
            <p:cNvSpPr/>
            <p:nvPr/>
          </p:nvSpPr>
          <p:spPr>
            <a:xfrm>
              <a:off x="2916474" y="1421356"/>
              <a:ext cx="3006246" cy="191378"/>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EBCB076-2E40-476C-BA5B-D1830D3AF51D}"/>
                </a:ext>
              </a:extLst>
            </p:cNvPr>
            <p:cNvSpPr/>
            <p:nvPr/>
          </p:nvSpPr>
          <p:spPr>
            <a:xfrm>
              <a:off x="4219051" y="1316499"/>
              <a:ext cx="401093" cy="401093"/>
            </a:xfrm>
            <a:prstGeom prst="ellipse">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636675-79B6-4703-8DEB-1C296A71B430}"/>
                </a:ext>
              </a:extLst>
            </p:cNvPr>
            <p:cNvSpPr/>
            <p:nvPr/>
          </p:nvSpPr>
          <p:spPr>
            <a:xfrm rot="634473">
              <a:off x="2756687" y="1404073"/>
              <a:ext cx="127351" cy="153600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23F550-C339-4183-A4C4-BCA6D37A05EA}"/>
                </a:ext>
              </a:extLst>
            </p:cNvPr>
            <p:cNvSpPr/>
            <p:nvPr/>
          </p:nvSpPr>
          <p:spPr>
            <a:xfrm rot="20965527" flipH="1">
              <a:off x="3033776" y="1404936"/>
              <a:ext cx="127351" cy="150767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4FEA37-5FD3-4381-8FAD-67183623BBA4}"/>
                </a:ext>
              </a:extLst>
            </p:cNvPr>
            <p:cNvSpPr/>
            <p:nvPr/>
          </p:nvSpPr>
          <p:spPr>
            <a:xfrm>
              <a:off x="2606877" y="2863646"/>
              <a:ext cx="706403" cy="431422"/>
            </a:xfrm>
            <a:custGeom>
              <a:avLst/>
              <a:gdLst>
                <a:gd name="connsiteX0" fmla="*/ 0 w 757065"/>
                <a:gd name="connsiteY0" fmla="*/ 235820 h 471640"/>
                <a:gd name="connsiteX1" fmla="*/ 378533 w 757065"/>
                <a:gd name="connsiteY1" fmla="*/ 0 h 471640"/>
                <a:gd name="connsiteX2" fmla="*/ 757066 w 757065"/>
                <a:gd name="connsiteY2" fmla="*/ 235820 h 471640"/>
                <a:gd name="connsiteX3" fmla="*/ 378533 w 757065"/>
                <a:gd name="connsiteY3" fmla="*/ 471640 h 471640"/>
                <a:gd name="connsiteX4" fmla="*/ 0 w 757065"/>
                <a:gd name="connsiteY4" fmla="*/ 235820 h 471640"/>
                <a:gd name="connsiteX0" fmla="*/ 0 w 757066"/>
                <a:gd name="connsiteY0" fmla="*/ 44820 h 280640"/>
                <a:gd name="connsiteX1" fmla="*/ 378533 w 757066"/>
                <a:gd name="connsiteY1" fmla="*/ 109625 h 280640"/>
                <a:gd name="connsiteX2" fmla="*/ 757066 w 757066"/>
                <a:gd name="connsiteY2" fmla="*/ 44820 h 280640"/>
                <a:gd name="connsiteX3" fmla="*/ 378533 w 757066"/>
                <a:gd name="connsiteY3" fmla="*/ 280640 h 280640"/>
                <a:gd name="connsiteX4" fmla="*/ 0 w 757066"/>
                <a:gd name="connsiteY4" fmla="*/ 44820 h 280640"/>
                <a:gd name="connsiteX0" fmla="*/ 20 w 757086"/>
                <a:gd name="connsiteY0" fmla="*/ 44820 h 443478"/>
                <a:gd name="connsiteX1" fmla="*/ 378553 w 757086"/>
                <a:gd name="connsiteY1" fmla="*/ 109625 h 443478"/>
                <a:gd name="connsiteX2" fmla="*/ 757086 w 757086"/>
                <a:gd name="connsiteY2" fmla="*/ 44820 h 443478"/>
                <a:gd name="connsiteX3" fmla="*/ 366027 w 757086"/>
                <a:gd name="connsiteY3" fmla="*/ 443478 h 443478"/>
                <a:gd name="connsiteX4" fmla="*/ 20 w 757086"/>
                <a:gd name="connsiteY4" fmla="*/ 44820 h 443478"/>
                <a:gd name="connsiteX0" fmla="*/ 17 w 706283"/>
                <a:gd name="connsiteY0" fmla="*/ 70822 h 444121"/>
                <a:gd name="connsiteX1" fmla="*/ 327750 w 706283"/>
                <a:gd name="connsiteY1" fmla="*/ 110227 h 444121"/>
                <a:gd name="connsiteX2" fmla="*/ 706283 w 706283"/>
                <a:gd name="connsiteY2" fmla="*/ 45422 h 444121"/>
                <a:gd name="connsiteX3" fmla="*/ 315224 w 706283"/>
                <a:gd name="connsiteY3" fmla="*/ 444080 h 444121"/>
                <a:gd name="connsiteX4" fmla="*/ 17 w 706283"/>
                <a:gd name="connsiteY4" fmla="*/ 70822 h 444121"/>
                <a:gd name="connsiteX0" fmla="*/ 137 w 706403"/>
                <a:gd name="connsiteY0" fmla="*/ 70822 h 431422"/>
                <a:gd name="connsiteX1" fmla="*/ 327870 w 706403"/>
                <a:gd name="connsiteY1" fmla="*/ 110227 h 431422"/>
                <a:gd name="connsiteX2" fmla="*/ 706403 w 706403"/>
                <a:gd name="connsiteY2" fmla="*/ 45422 h 431422"/>
                <a:gd name="connsiteX3" fmla="*/ 366144 w 706403"/>
                <a:gd name="connsiteY3" fmla="*/ 431380 h 431422"/>
                <a:gd name="connsiteX4" fmla="*/ 137 w 706403"/>
                <a:gd name="connsiteY4" fmla="*/ 70822 h 43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03" h="431422">
                  <a:moveTo>
                    <a:pt x="137" y="70822"/>
                  </a:moveTo>
                  <a:cubicBezTo>
                    <a:pt x="-6242" y="17297"/>
                    <a:pt x="210159" y="114460"/>
                    <a:pt x="327870" y="110227"/>
                  </a:cubicBezTo>
                  <a:cubicBezTo>
                    <a:pt x="445581" y="105994"/>
                    <a:pt x="706403" y="-84818"/>
                    <a:pt x="706403" y="45422"/>
                  </a:cubicBezTo>
                  <a:cubicBezTo>
                    <a:pt x="706403" y="175662"/>
                    <a:pt x="483855" y="427147"/>
                    <a:pt x="366144" y="431380"/>
                  </a:cubicBezTo>
                  <a:cubicBezTo>
                    <a:pt x="248433" y="435613"/>
                    <a:pt x="6516" y="124348"/>
                    <a:pt x="137" y="70822"/>
                  </a:cubicBez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9DDD76-5317-42B2-83B1-3EF0ABB4A996}"/>
                </a:ext>
              </a:extLst>
            </p:cNvPr>
            <p:cNvSpPr/>
            <p:nvPr/>
          </p:nvSpPr>
          <p:spPr>
            <a:xfrm rot="634473">
              <a:off x="5663506" y="1419375"/>
              <a:ext cx="127351" cy="153600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5B671AD-27DC-4F12-8CC5-97D716ACF9A3}"/>
                </a:ext>
              </a:extLst>
            </p:cNvPr>
            <p:cNvSpPr/>
            <p:nvPr/>
          </p:nvSpPr>
          <p:spPr>
            <a:xfrm rot="20965527" flipH="1">
              <a:off x="5940595" y="1420238"/>
              <a:ext cx="127351" cy="150767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8">
              <a:extLst>
                <a:ext uri="{FF2B5EF4-FFF2-40B4-BE49-F238E27FC236}">
                  <a16:creationId xmlns:a16="http://schemas.microsoft.com/office/drawing/2014/main" id="{F42C5D65-FBC0-4422-992F-B3CD67AB0A7D}"/>
                </a:ext>
              </a:extLst>
            </p:cNvPr>
            <p:cNvSpPr/>
            <p:nvPr/>
          </p:nvSpPr>
          <p:spPr>
            <a:xfrm>
              <a:off x="5513696" y="2878948"/>
              <a:ext cx="706403" cy="431422"/>
            </a:xfrm>
            <a:custGeom>
              <a:avLst/>
              <a:gdLst>
                <a:gd name="connsiteX0" fmla="*/ 0 w 757065"/>
                <a:gd name="connsiteY0" fmla="*/ 235820 h 471640"/>
                <a:gd name="connsiteX1" fmla="*/ 378533 w 757065"/>
                <a:gd name="connsiteY1" fmla="*/ 0 h 471640"/>
                <a:gd name="connsiteX2" fmla="*/ 757066 w 757065"/>
                <a:gd name="connsiteY2" fmla="*/ 235820 h 471640"/>
                <a:gd name="connsiteX3" fmla="*/ 378533 w 757065"/>
                <a:gd name="connsiteY3" fmla="*/ 471640 h 471640"/>
                <a:gd name="connsiteX4" fmla="*/ 0 w 757065"/>
                <a:gd name="connsiteY4" fmla="*/ 235820 h 471640"/>
                <a:gd name="connsiteX0" fmla="*/ 0 w 757066"/>
                <a:gd name="connsiteY0" fmla="*/ 44820 h 280640"/>
                <a:gd name="connsiteX1" fmla="*/ 378533 w 757066"/>
                <a:gd name="connsiteY1" fmla="*/ 109625 h 280640"/>
                <a:gd name="connsiteX2" fmla="*/ 757066 w 757066"/>
                <a:gd name="connsiteY2" fmla="*/ 44820 h 280640"/>
                <a:gd name="connsiteX3" fmla="*/ 378533 w 757066"/>
                <a:gd name="connsiteY3" fmla="*/ 280640 h 280640"/>
                <a:gd name="connsiteX4" fmla="*/ 0 w 757066"/>
                <a:gd name="connsiteY4" fmla="*/ 44820 h 280640"/>
                <a:gd name="connsiteX0" fmla="*/ 20 w 757086"/>
                <a:gd name="connsiteY0" fmla="*/ 44820 h 443478"/>
                <a:gd name="connsiteX1" fmla="*/ 378553 w 757086"/>
                <a:gd name="connsiteY1" fmla="*/ 109625 h 443478"/>
                <a:gd name="connsiteX2" fmla="*/ 757086 w 757086"/>
                <a:gd name="connsiteY2" fmla="*/ 44820 h 443478"/>
                <a:gd name="connsiteX3" fmla="*/ 366027 w 757086"/>
                <a:gd name="connsiteY3" fmla="*/ 443478 h 443478"/>
                <a:gd name="connsiteX4" fmla="*/ 20 w 757086"/>
                <a:gd name="connsiteY4" fmla="*/ 44820 h 443478"/>
                <a:gd name="connsiteX0" fmla="*/ 17 w 706283"/>
                <a:gd name="connsiteY0" fmla="*/ 70822 h 444121"/>
                <a:gd name="connsiteX1" fmla="*/ 327750 w 706283"/>
                <a:gd name="connsiteY1" fmla="*/ 110227 h 444121"/>
                <a:gd name="connsiteX2" fmla="*/ 706283 w 706283"/>
                <a:gd name="connsiteY2" fmla="*/ 45422 h 444121"/>
                <a:gd name="connsiteX3" fmla="*/ 315224 w 706283"/>
                <a:gd name="connsiteY3" fmla="*/ 444080 h 444121"/>
                <a:gd name="connsiteX4" fmla="*/ 17 w 706283"/>
                <a:gd name="connsiteY4" fmla="*/ 70822 h 444121"/>
                <a:gd name="connsiteX0" fmla="*/ 137 w 706403"/>
                <a:gd name="connsiteY0" fmla="*/ 70822 h 431422"/>
                <a:gd name="connsiteX1" fmla="*/ 327870 w 706403"/>
                <a:gd name="connsiteY1" fmla="*/ 110227 h 431422"/>
                <a:gd name="connsiteX2" fmla="*/ 706403 w 706403"/>
                <a:gd name="connsiteY2" fmla="*/ 45422 h 431422"/>
                <a:gd name="connsiteX3" fmla="*/ 366144 w 706403"/>
                <a:gd name="connsiteY3" fmla="*/ 431380 h 431422"/>
                <a:gd name="connsiteX4" fmla="*/ 137 w 706403"/>
                <a:gd name="connsiteY4" fmla="*/ 70822 h 43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03" h="431422">
                  <a:moveTo>
                    <a:pt x="137" y="70822"/>
                  </a:moveTo>
                  <a:cubicBezTo>
                    <a:pt x="-6242" y="17297"/>
                    <a:pt x="210159" y="114460"/>
                    <a:pt x="327870" y="110227"/>
                  </a:cubicBezTo>
                  <a:cubicBezTo>
                    <a:pt x="445581" y="105994"/>
                    <a:pt x="706403" y="-84818"/>
                    <a:pt x="706403" y="45422"/>
                  </a:cubicBezTo>
                  <a:cubicBezTo>
                    <a:pt x="706403" y="175662"/>
                    <a:pt x="483855" y="427147"/>
                    <a:pt x="366144" y="431380"/>
                  </a:cubicBezTo>
                  <a:cubicBezTo>
                    <a:pt x="248433" y="435613"/>
                    <a:pt x="6516" y="124348"/>
                    <a:pt x="137" y="70822"/>
                  </a:cubicBez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itle 1">
            <a:extLst>
              <a:ext uri="{FF2B5EF4-FFF2-40B4-BE49-F238E27FC236}">
                <a16:creationId xmlns:a16="http://schemas.microsoft.com/office/drawing/2014/main" id="{5E18AE40-0319-4F3A-9B68-001D2A1121D7}"/>
              </a:ext>
            </a:extLst>
          </p:cNvPr>
          <p:cNvSpPr txBox="1">
            <a:spLocks/>
          </p:cNvSpPr>
          <p:nvPr/>
        </p:nvSpPr>
        <p:spPr>
          <a:xfrm>
            <a:off x="1541942" y="1873424"/>
            <a:ext cx="868298" cy="914400"/>
          </a:xfrm>
          <a:prstGeom prst="rect">
            <a:avLst/>
          </a:prstGeom>
          <a:effectLst/>
        </p:spPr>
        <p:txBody>
          <a:bodyPr vert="horz" lIns="91436" tIns="45718" rIns="91436" bIns="45718" rtlCol="0" anchor="ctr" anchorCtr="0">
            <a:normAutofit/>
          </a:bodyPr>
          <a:lst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a:lstStyle>
          <a:p>
            <a:r>
              <a:rPr lang="en-US" dirty="0"/>
              <a:t>FOR</a:t>
            </a:r>
          </a:p>
        </p:txBody>
      </p:sp>
      <p:sp>
        <p:nvSpPr>
          <p:cNvPr id="25" name="Title 1">
            <a:extLst>
              <a:ext uri="{FF2B5EF4-FFF2-40B4-BE49-F238E27FC236}">
                <a16:creationId xmlns:a16="http://schemas.microsoft.com/office/drawing/2014/main" id="{7BAB5E21-4356-45A4-B09B-F6F05F4F4622}"/>
              </a:ext>
            </a:extLst>
          </p:cNvPr>
          <p:cNvSpPr txBox="1">
            <a:spLocks/>
          </p:cNvSpPr>
          <p:nvPr/>
        </p:nvSpPr>
        <p:spPr>
          <a:xfrm>
            <a:off x="6484894" y="1873424"/>
            <a:ext cx="1549508" cy="914400"/>
          </a:xfrm>
          <a:prstGeom prst="rect">
            <a:avLst/>
          </a:prstGeom>
          <a:effectLst/>
        </p:spPr>
        <p:txBody>
          <a:bodyPr vert="horz" lIns="91436" tIns="45718" rIns="91436" bIns="45718" rtlCol="0" anchor="ctr" anchorCtr="0">
            <a:normAutofit/>
          </a:bodyPr>
          <a:lst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a:lstStyle>
          <a:p>
            <a:r>
              <a:rPr lang="en-US" dirty="0"/>
              <a:t>Against</a:t>
            </a:r>
          </a:p>
        </p:txBody>
      </p:sp>
    </p:spTree>
    <p:extLst>
      <p:ext uri="{BB962C8B-B14F-4D97-AF65-F5344CB8AC3E}">
        <p14:creationId xmlns:p14="http://schemas.microsoft.com/office/powerpoint/2010/main" val="1784699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Increasing voter turnout</a:t>
            </a:r>
          </a:p>
        </p:txBody>
      </p:sp>
      <p:sp>
        <p:nvSpPr>
          <p:cNvPr id="3" name="Content Placeholder 2"/>
          <p:cNvSpPr>
            <a:spLocks noGrp="1"/>
          </p:cNvSpPr>
          <p:nvPr>
            <p:ph sz="half" idx="1"/>
          </p:nvPr>
        </p:nvSpPr>
        <p:spPr>
          <a:xfrm>
            <a:off x="165278" y="1559426"/>
            <a:ext cx="4255488" cy="1968762"/>
          </a:xfrm>
        </p:spPr>
        <p:txBody>
          <a:bodyPr/>
          <a:lstStyle/>
          <a:p>
            <a:r>
              <a:rPr lang="en-US" sz="2000" dirty="0"/>
              <a:t>Online voting could reach those who are not voting in person</a:t>
            </a:r>
          </a:p>
          <a:p>
            <a:pPr lvl="1"/>
            <a:r>
              <a:rPr lang="en-US" sz="1800" dirty="0"/>
              <a:t>2016 survey, 1,000 Americans: 60% likely to vote online, mostly 18-25 [1]</a:t>
            </a:r>
          </a:p>
          <a:p>
            <a:pPr lvl="1"/>
            <a:r>
              <a:rPr lang="en-US" sz="1800" dirty="0"/>
              <a:t>Arizona: online voting for overseas military since 2014 [2]</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Joseph Turcotte</a:t>
            </a:r>
          </a:p>
        </p:txBody>
      </p:sp>
      <p:sp>
        <p:nvSpPr>
          <p:cNvPr id="8" name="TextBox 7"/>
          <p:cNvSpPr txBox="1"/>
          <p:nvPr/>
        </p:nvSpPr>
        <p:spPr>
          <a:xfrm>
            <a:off x="4572000" y="4356921"/>
            <a:ext cx="4572000" cy="646331"/>
          </a:xfrm>
          <a:prstGeom prst="rect">
            <a:avLst/>
          </a:prstGeom>
          <a:noFill/>
        </p:spPr>
        <p:txBody>
          <a:bodyPr wrap="square" rtlCol="0">
            <a:spAutoFit/>
          </a:bodyPr>
          <a:lstStyle/>
          <a:p>
            <a:pPr algn="r"/>
            <a:r>
              <a:rPr lang="en-US" sz="1200" dirty="0"/>
              <a:t>Source: Adapted from </a:t>
            </a:r>
            <a:r>
              <a:rPr lang="en-US" sz="1200" dirty="0">
                <a:hlinkClick r:id="rId3"/>
              </a:rPr>
              <a:t>https://www.census.gov/content/dam/Census/newsroom/press-kits/2017/voting-and-registration/figure01.png</a:t>
            </a:r>
            <a:endParaRPr lang="en-US" sz="1200" dirty="0">
              <a:solidFill>
                <a:schemeClr val="tx1"/>
              </a:solidFill>
            </a:endParaRPr>
          </a:p>
        </p:txBody>
      </p:sp>
      <p:grpSp>
        <p:nvGrpSpPr>
          <p:cNvPr id="9" name="Group 8">
            <a:extLst>
              <a:ext uri="{FF2B5EF4-FFF2-40B4-BE49-F238E27FC236}">
                <a16:creationId xmlns:a16="http://schemas.microsoft.com/office/drawing/2014/main" id="{CE263F54-08C1-4FEC-8374-06438EBDD1DE}"/>
              </a:ext>
            </a:extLst>
          </p:cNvPr>
          <p:cNvGrpSpPr/>
          <p:nvPr/>
        </p:nvGrpSpPr>
        <p:grpSpPr>
          <a:xfrm>
            <a:off x="1466609" y="3775921"/>
            <a:ext cx="1420650" cy="1212422"/>
            <a:chOff x="2606877" y="1316499"/>
            <a:chExt cx="3613222" cy="3083623"/>
          </a:xfrm>
        </p:grpSpPr>
        <p:sp>
          <p:nvSpPr>
            <p:cNvPr id="10" name="Rectangle 10">
              <a:extLst>
                <a:ext uri="{FF2B5EF4-FFF2-40B4-BE49-F238E27FC236}">
                  <a16:creationId xmlns:a16="http://schemas.microsoft.com/office/drawing/2014/main" id="{F0A8C79D-25DD-42D3-ADC1-117FA25C0046}"/>
                </a:ext>
              </a:extLst>
            </p:cNvPr>
            <p:cNvSpPr/>
            <p:nvPr/>
          </p:nvSpPr>
          <p:spPr>
            <a:xfrm>
              <a:off x="4300602" y="1593247"/>
              <a:ext cx="237995" cy="2730674"/>
            </a:xfrm>
            <a:custGeom>
              <a:avLst/>
              <a:gdLst>
                <a:gd name="connsiteX0" fmla="*/ 0 w 237995"/>
                <a:gd name="connsiteY0" fmla="*/ 0 h 2755726"/>
                <a:gd name="connsiteX1" fmla="*/ 237995 w 237995"/>
                <a:gd name="connsiteY1" fmla="*/ 0 h 2755726"/>
                <a:gd name="connsiteX2" fmla="*/ 237995 w 237995"/>
                <a:gd name="connsiteY2" fmla="*/ 2755726 h 2755726"/>
                <a:gd name="connsiteX3" fmla="*/ 0 w 237995"/>
                <a:gd name="connsiteY3" fmla="*/ 2755726 h 2755726"/>
                <a:gd name="connsiteX4" fmla="*/ 0 w 237995"/>
                <a:gd name="connsiteY4" fmla="*/ 0 h 2755726"/>
                <a:gd name="connsiteX0" fmla="*/ 87683 w 237995"/>
                <a:gd name="connsiteY0" fmla="*/ 25052 h 2755726"/>
                <a:gd name="connsiteX1" fmla="*/ 237995 w 237995"/>
                <a:gd name="connsiteY1" fmla="*/ 0 h 2755726"/>
                <a:gd name="connsiteX2" fmla="*/ 237995 w 237995"/>
                <a:gd name="connsiteY2" fmla="*/ 2755726 h 2755726"/>
                <a:gd name="connsiteX3" fmla="*/ 0 w 237995"/>
                <a:gd name="connsiteY3" fmla="*/ 2755726 h 2755726"/>
                <a:gd name="connsiteX4" fmla="*/ 87683 w 237995"/>
                <a:gd name="connsiteY4" fmla="*/ 25052 h 2755726"/>
                <a:gd name="connsiteX0" fmla="*/ 87683 w 237995"/>
                <a:gd name="connsiteY0" fmla="*/ 25052 h 2755726"/>
                <a:gd name="connsiteX1" fmla="*/ 162839 w 237995"/>
                <a:gd name="connsiteY1" fmla="*/ 0 h 2755726"/>
                <a:gd name="connsiteX2" fmla="*/ 237995 w 237995"/>
                <a:gd name="connsiteY2" fmla="*/ 2755726 h 2755726"/>
                <a:gd name="connsiteX3" fmla="*/ 0 w 237995"/>
                <a:gd name="connsiteY3" fmla="*/ 2755726 h 2755726"/>
                <a:gd name="connsiteX4" fmla="*/ 87683 w 237995"/>
                <a:gd name="connsiteY4" fmla="*/ 25052 h 2755726"/>
                <a:gd name="connsiteX0" fmla="*/ 87683 w 237995"/>
                <a:gd name="connsiteY0" fmla="*/ 0 h 2730674"/>
                <a:gd name="connsiteX1" fmla="*/ 150313 w 237995"/>
                <a:gd name="connsiteY1" fmla="*/ 12526 h 2730674"/>
                <a:gd name="connsiteX2" fmla="*/ 237995 w 237995"/>
                <a:gd name="connsiteY2" fmla="*/ 2730674 h 2730674"/>
                <a:gd name="connsiteX3" fmla="*/ 0 w 237995"/>
                <a:gd name="connsiteY3" fmla="*/ 2730674 h 2730674"/>
                <a:gd name="connsiteX4" fmla="*/ 87683 w 237995"/>
                <a:gd name="connsiteY4" fmla="*/ 0 h 273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5" h="2730674">
                  <a:moveTo>
                    <a:pt x="87683" y="0"/>
                  </a:moveTo>
                  <a:lnTo>
                    <a:pt x="150313" y="12526"/>
                  </a:lnTo>
                  <a:lnTo>
                    <a:pt x="237995" y="2730674"/>
                  </a:lnTo>
                  <a:lnTo>
                    <a:pt x="0" y="2730674"/>
                  </a:lnTo>
                  <a:lnTo>
                    <a:pt x="87683" y="0"/>
                  </a:ln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D14061-819B-4431-9D32-3EAD8559F7B2}"/>
                </a:ext>
              </a:extLst>
            </p:cNvPr>
            <p:cNvSpPr/>
            <p:nvPr/>
          </p:nvSpPr>
          <p:spPr>
            <a:xfrm>
              <a:off x="4130456" y="4208745"/>
              <a:ext cx="578285" cy="191377"/>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3F8BD0-D6CF-4B11-A0E6-FBDC08954913}"/>
                </a:ext>
              </a:extLst>
            </p:cNvPr>
            <p:cNvSpPr/>
            <p:nvPr/>
          </p:nvSpPr>
          <p:spPr>
            <a:xfrm>
              <a:off x="2916474" y="1421356"/>
              <a:ext cx="3006246" cy="191378"/>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CD58E9E-FAEF-4911-AF50-60C187EF2F76}"/>
                </a:ext>
              </a:extLst>
            </p:cNvPr>
            <p:cNvSpPr/>
            <p:nvPr/>
          </p:nvSpPr>
          <p:spPr>
            <a:xfrm>
              <a:off x="4219051" y="1316499"/>
              <a:ext cx="401093" cy="401093"/>
            </a:xfrm>
            <a:prstGeom prst="ellipse">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CEDC817-E94B-452F-B42D-4F80019BB877}"/>
                </a:ext>
              </a:extLst>
            </p:cNvPr>
            <p:cNvSpPr/>
            <p:nvPr/>
          </p:nvSpPr>
          <p:spPr>
            <a:xfrm rot="634473">
              <a:off x="2756687" y="1404073"/>
              <a:ext cx="127351" cy="153600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6E4597-838D-480C-B3FD-E48FD11E6689}"/>
                </a:ext>
              </a:extLst>
            </p:cNvPr>
            <p:cNvSpPr/>
            <p:nvPr/>
          </p:nvSpPr>
          <p:spPr>
            <a:xfrm rot="20965527" flipH="1">
              <a:off x="3033776" y="1404936"/>
              <a:ext cx="127351" cy="150767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8">
              <a:extLst>
                <a:ext uri="{FF2B5EF4-FFF2-40B4-BE49-F238E27FC236}">
                  <a16:creationId xmlns:a16="http://schemas.microsoft.com/office/drawing/2014/main" id="{2285840A-B0CB-4BBD-8B55-6E6CDB84BFDD}"/>
                </a:ext>
              </a:extLst>
            </p:cNvPr>
            <p:cNvSpPr/>
            <p:nvPr/>
          </p:nvSpPr>
          <p:spPr>
            <a:xfrm>
              <a:off x="2606877" y="2863646"/>
              <a:ext cx="706403" cy="431422"/>
            </a:xfrm>
            <a:custGeom>
              <a:avLst/>
              <a:gdLst>
                <a:gd name="connsiteX0" fmla="*/ 0 w 757065"/>
                <a:gd name="connsiteY0" fmla="*/ 235820 h 471640"/>
                <a:gd name="connsiteX1" fmla="*/ 378533 w 757065"/>
                <a:gd name="connsiteY1" fmla="*/ 0 h 471640"/>
                <a:gd name="connsiteX2" fmla="*/ 757066 w 757065"/>
                <a:gd name="connsiteY2" fmla="*/ 235820 h 471640"/>
                <a:gd name="connsiteX3" fmla="*/ 378533 w 757065"/>
                <a:gd name="connsiteY3" fmla="*/ 471640 h 471640"/>
                <a:gd name="connsiteX4" fmla="*/ 0 w 757065"/>
                <a:gd name="connsiteY4" fmla="*/ 235820 h 471640"/>
                <a:gd name="connsiteX0" fmla="*/ 0 w 757066"/>
                <a:gd name="connsiteY0" fmla="*/ 44820 h 280640"/>
                <a:gd name="connsiteX1" fmla="*/ 378533 w 757066"/>
                <a:gd name="connsiteY1" fmla="*/ 109625 h 280640"/>
                <a:gd name="connsiteX2" fmla="*/ 757066 w 757066"/>
                <a:gd name="connsiteY2" fmla="*/ 44820 h 280640"/>
                <a:gd name="connsiteX3" fmla="*/ 378533 w 757066"/>
                <a:gd name="connsiteY3" fmla="*/ 280640 h 280640"/>
                <a:gd name="connsiteX4" fmla="*/ 0 w 757066"/>
                <a:gd name="connsiteY4" fmla="*/ 44820 h 280640"/>
                <a:gd name="connsiteX0" fmla="*/ 20 w 757086"/>
                <a:gd name="connsiteY0" fmla="*/ 44820 h 443478"/>
                <a:gd name="connsiteX1" fmla="*/ 378553 w 757086"/>
                <a:gd name="connsiteY1" fmla="*/ 109625 h 443478"/>
                <a:gd name="connsiteX2" fmla="*/ 757086 w 757086"/>
                <a:gd name="connsiteY2" fmla="*/ 44820 h 443478"/>
                <a:gd name="connsiteX3" fmla="*/ 366027 w 757086"/>
                <a:gd name="connsiteY3" fmla="*/ 443478 h 443478"/>
                <a:gd name="connsiteX4" fmla="*/ 20 w 757086"/>
                <a:gd name="connsiteY4" fmla="*/ 44820 h 443478"/>
                <a:gd name="connsiteX0" fmla="*/ 17 w 706283"/>
                <a:gd name="connsiteY0" fmla="*/ 70822 h 444121"/>
                <a:gd name="connsiteX1" fmla="*/ 327750 w 706283"/>
                <a:gd name="connsiteY1" fmla="*/ 110227 h 444121"/>
                <a:gd name="connsiteX2" fmla="*/ 706283 w 706283"/>
                <a:gd name="connsiteY2" fmla="*/ 45422 h 444121"/>
                <a:gd name="connsiteX3" fmla="*/ 315224 w 706283"/>
                <a:gd name="connsiteY3" fmla="*/ 444080 h 444121"/>
                <a:gd name="connsiteX4" fmla="*/ 17 w 706283"/>
                <a:gd name="connsiteY4" fmla="*/ 70822 h 444121"/>
                <a:gd name="connsiteX0" fmla="*/ 137 w 706403"/>
                <a:gd name="connsiteY0" fmla="*/ 70822 h 431422"/>
                <a:gd name="connsiteX1" fmla="*/ 327870 w 706403"/>
                <a:gd name="connsiteY1" fmla="*/ 110227 h 431422"/>
                <a:gd name="connsiteX2" fmla="*/ 706403 w 706403"/>
                <a:gd name="connsiteY2" fmla="*/ 45422 h 431422"/>
                <a:gd name="connsiteX3" fmla="*/ 366144 w 706403"/>
                <a:gd name="connsiteY3" fmla="*/ 431380 h 431422"/>
                <a:gd name="connsiteX4" fmla="*/ 137 w 706403"/>
                <a:gd name="connsiteY4" fmla="*/ 70822 h 43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03" h="431422">
                  <a:moveTo>
                    <a:pt x="137" y="70822"/>
                  </a:moveTo>
                  <a:cubicBezTo>
                    <a:pt x="-6242" y="17297"/>
                    <a:pt x="210159" y="114460"/>
                    <a:pt x="327870" y="110227"/>
                  </a:cubicBezTo>
                  <a:cubicBezTo>
                    <a:pt x="445581" y="105994"/>
                    <a:pt x="706403" y="-84818"/>
                    <a:pt x="706403" y="45422"/>
                  </a:cubicBezTo>
                  <a:cubicBezTo>
                    <a:pt x="706403" y="175662"/>
                    <a:pt x="483855" y="427147"/>
                    <a:pt x="366144" y="431380"/>
                  </a:cubicBezTo>
                  <a:cubicBezTo>
                    <a:pt x="248433" y="435613"/>
                    <a:pt x="6516" y="124348"/>
                    <a:pt x="137" y="70822"/>
                  </a:cubicBez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0DB6A2C-6944-4CF5-919C-AD0A8C1ACFA0}"/>
                </a:ext>
              </a:extLst>
            </p:cNvPr>
            <p:cNvSpPr/>
            <p:nvPr/>
          </p:nvSpPr>
          <p:spPr>
            <a:xfrm rot="634473">
              <a:off x="5663506" y="1419375"/>
              <a:ext cx="127351" cy="153600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F55D2E-4064-4AAA-A61E-DC78205B31BB}"/>
                </a:ext>
              </a:extLst>
            </p:cNvPr>
            <p:cNvSpPr/>
            <p:nvPr/>
          </p:nvSpPr>
          <p:spPr>
            <a:xfrm rot="20965527" flipH="1">
              <a:off x="5940595" y="1420238"/>
              <a:ext cx="127351" cy="150767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D66457-ABEA-482D-AAEB-B385F0662958}"/>
                </a:ext>
              </a:extLst>
            </p:cNvPr>
            <p:cNvSpPr/>
            <p:nvPr/>
          </p:nvSpPr>
          <p:spPr>
            <a:xfrm>
              <a:off x="5513696" y="2878948"/>
              <a:ext cx="706403" cy="431422"/>
            </a:xfrm>
            <a:custGeom>
              <a:avLst/>
              <a:gdLst>
                <a:gd name="connsiteX0" fmla="*/ 0 w 757065"/>
                <a:gd name="connsiteY0" fmla="*/ 235820 h 471640"/>
                <a:gd name="connsiteX1" fmla="*/ 378533 w 757065"/>
                <a:gd name="connsiteY1" fmla="*/ 0 h 471640"/>
                <a:gd name="connsiteX2" fmla="*/ 757066 w 757065"/>
                <a:gd name="connsiteY2" fmla="*/ 235820 h 471640"/>
                <a:gd name="connsiteX3" fmla="*/ 378533 w 757065"/>
                <a:gd name="connsiteY3" fmla="*/ 471640 h 471640"/>
                <a:gd name="connsiteX4" fmla="*/ 0 w 757065"/>
                <a:gd name="connsiteY4" fmla="*/ 235820 h 471640"/>
                <a:gd name="connsiteX0" fmla="*/ 0 w 757066"/>
                <a:gd name="connsiteY0" fmla="*/ 44820 h 280640"/>
                <a:gd name="connsiteX1" fmla="*/ 378533 w 757066"/>
                <a:gd name="connsiteY1" fmla="*/ 109625 h 280640"/>
                <a:gd name="connsiteX2" fmla="*/ 757066 w 757066"/>
                <a:gd name="connsiteY2" fmla="*/ 44820 h 280640"/>
                <a:gd name="connsiteX3" fmla="*/ 378533 w 757066"/>
                <a:gd name="connsiteY3" fmla="*/ 280640 h 280640"/>
                <a:gd name="connsiteX4" fmla="*/ 0 w 757066"/>
                <a:gd name="connsiteY4" fmla="*/ 44820 h 280640"/>
                <a:gd name="connsiteX0" fmla="*/ 20 w 757086"/>
                <a:gd name="connsiteY0" fmla="*/ 44820 h 443478"/>
                <a:gd name="connsiteX1" fmla="*/ 378553 w 757086"/>
                <a:gd name="connsiteY1" fmla="*/ 109625 h 443478"/>
                <a:gd name="connsiteX2" fmla="*/ 757086 w 757086"/>
                <a:gd name="connsiteY2" fmla="*/ 44820 h 443478"/>
                <a:gd name="connsiteX3" fmla="*/ 366027 w 757086"/>
                <a:gd name="connsiteY3" fmla="*/ 443478 h 443478"/>
                <a:gd name="connsiteX4" fmla="*/ 20 w 757086"/>
                <a:gd name="connsiteY4" fmla="*/ 44820 h 443478"/>
                <a:gd name="connsiteX0" fmla="*/ 17 w 706283"/>
                <a:gd name="connsiteY0" fmla="*/ 70822 h 444121"/>
                <a:gd name="connsiteX1" fmla="*/ 327750 w 706283"/>
                <a:gd name="connsiteY1" fmla="*/ 110227 h 444121"/>
                <a:gd name="connsiteX2" fmla="*/ 706283 w 706283"/>
                <a:gd name="connsiteY2" fmla="*/ 45422 h 444121"/>
                <a:gd name="connsiteX3" fmla="*/ 315224 w 706283"/>
                <a:gd name="connsiteY3" fmla="*/ 444080 h 444121"/>
                <a:gd name="connsiteX4" fmla="*/ 17 w 706283"/>
                <a:gd name="connsiteY4" fmla="*/ 70822 h 444121"/>
                <a:gd name="connsiteX0" fmla="*/ 137 w 706403"/>
                <a:gd name="connsiteY0" fmla="*/ 70822 h 431422"/>
                <a:gd name="connsiteX1" fmla="*/ 327870 w 706403"/>
                <a:gd name="connsiteY1" fmla="*/ 110227 h 431422"/>
                <a:gd name="connsiteX2" fmla="*/ 706403 w 706403"/>
                <a:gd name="connsiteY2" fmla="*/ 45422 h 431422"/>
                <a:gd name="connsiteX3" fmla="*/ 366144 w 706403"/>
                <a:gd name="connsiteY3" fmla="*/ 431380 h 431422"/>
                <a:gd name="connsiteX4" fmla="*/ 137 w 706403"/>
                <a:gd name="connsiteY4" fmla="*/ 70822 h 43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03" h="431422">
                  <a:moveTo>
                    <a:pt x="137" y="70822"/>
                  </a:moveTo>
                  <a:cubicBezTo>
                    <a:pt x="-6242" y="17297"/>
                    <a:pt x="210159" y="114460"/>
                    <a:pt x="327870" y="110227"/>
                  </a:cubicBezTo>
                  <a:cubicBezTo>
                    <a:pt x="445581" y="105994"/>
                    <a:pt x="706403" y="-84818"/>
                    <a:pt x="706403" y="45422"/>
                  </a:cubicBezTo>
                  <a:cubicBezTo>
                    <a:pt x="706403" y="175662"/>
                    <a:pt x="483855" y="427147"/>
                    <a:pt x="366144" y="431380"/>
                  </a:cubicBezTo>
                  <a:cubicBezTo>
                    <a:pt x="248433" y="435613"/>
                    <a:pt x="6516" y="124348"/>
                    <a:pt x="137" y="70822"/>
                  </a:cubicBez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2" name="Chart 21">
            <a:extLst>
              <a:ext uri="{FF2B5EF4-FFF2-40B4-BE49-F238E27FC236}">
                <a16:creationId xmlns:a16="http://schemas.microsoft.com/office/drawing/2014/main" id="{24A77B10-585A-4010-AE5E-4CB8C4046381}"/>
              </a:ext>
            </a:extLst>
          </p:cNvPr>
          <p:cNvGraphicFramePr>
            <a:graphicFrameLocks/>
          </p:cNvGraphicFramePr>
          <p:nvPr>
            <p:extLst/>
          </p:nvPr>
        </p:nvGraphicFramePr>
        <p:xfrm>
          <a:off x="4413744" y="1271275"/>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3" name="Rectangle 22">
            <a:extLst>
              <a:ext uri="{FF2B5EF4-FFF2-40B4-BE49-F238E27FC236}">
                <a16:creationId xmlns:a16="http://schemas.microsoft.com/office/drawing/2014/main" id="{38945F1A-3DD1-47DB-8D10-45EEC5ED3E3E}"/>
              </a:ext>
            </a:extLst>
          </p:cNvPr>
          <p:cNvSpPr/>
          <p:nvPr/>
        </p:nvSpPr>
        <p:spPr>
          <a:xfrm>
            <a:off x="1428071" y="3385193"/>
            <a:ext cx="366657" cy="327218"/>
          </a:xfrm>
          <a:prstGeom prst="rect">
            <a:avLst/>
          </a:prstGeom>
          <a:solidFill>
            <a:srgbClr val="00B050"/>
          </a:solidFill>
          <a:ln>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4" name="Rectangle 3">
            <a:extLst>
              <a:ext uri="{FF2B5EF4-FFF2-40B4-BE49-F238E27FC236}">
                <a16:creationId xmlns:a16="http://schemas.microsoft.com/office/drawing/2014/main" id="{CDAD364E-2AC5-4E72-88C9-70FB400B53A7}"/>
              </a:ext>
            </a:extLst>
          </p:cNvPr>
          <p:cNvSpPr/>
          <p:nvPr/>
        </p:nvSpPr>
        <p:spPr>
          <a:xfrm>
            <a:off x="8364071" y="2575112"/>
            <a:ext cx="497541" cy="319368"/>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1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500"/>
                            </p:stCondLst>
                            <p:childTnLst>
                              <p:par>
                                <p:cTn id="16" presetID="42" presetClass="path" presetSubtype="0" accel="50000" decel="50000" fill="hold" grpId="1" nodeType="afterEffect">
                                  <p:stCondLst>
                                    <p:cond delay="500"/>
                                  </p:stCondLst>
                                  <p:childTnLst>
                                    <p:animMotion origin="layout" path="M 4.72222E-6 -4.81481E-6 L 0.00208 0.13334 " pathEditMode="relative" rAng="0" ptsTypes="AA">
                                      <p:cBhvr>
                                        <p:cTn id="17" dur="2000" fill="hold"/>
                                        <p:tgtEl>
                                          <p:spTgt spid="23"/>
                                        </p:tgtEl>
                                        <p:attrNameLst>
                                          <p:attrName>ppt_x</p:attrName>
                                          <p:attrName>ppt_y</p:attrName>
                                        </p:attrNameLst>
                                      </p:cBhvr>
                                      <p:rCtr x="104" y="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Increasing VOTE Accuracy</a:t>
            </a:r>
          </a:p>
        </p:txBody>
      </p:sp>
      <p:sp>
        <p:nvSpPr>
          <p:cNvPr id="3" name="Content Placeholder 2"/>
          <p:cNvSpPr>
            <a:spLocks noGrp="1"/>
          </p:cNvSpPr>
          <p:nvPr>
            <p:ph sz="half" idx="1"/>
          </p:nvPr>
        </p:nvSpPr>
        <p:spPr>
          <a:xfrm>
            <a:off x="388401" y="1521471"/>
            <a:ext cx="4669988" cy="2080924"/>
          </a:xfrm>
        </p:spPr>
        <p:txBody>
          <a:bodyPr/>
          <a:lstStyle/>
          <a:p>
            <a:r>
              <a:rPr lang="en-US" sz="2000" dirty="0"/>
              <a:t>Optical scanners can detect and help voters fix ballot mistakes </a:t>
            </a:r>
          </a:p>
          <a:p>
            <a:pPr lvl="1"/>
            <a:r>
              <a:rPr lang="en-US" sz="1800" dirty="0"/>
              <a:t>Pew Research Center, 2016: 47% of U.S. districts are optical-scanner only [3]</a:t>
            </a:r>
          </a:p>
          <a:p>
            <a:pPr lvl="1"/>
            <a:r>
              <a:rPr lang="en-US" sz="1800" dirty="0"/>
              <a:t>2008 Senate election in Minnesota: Net accuracy (optical scanning) = 99.99% [4]</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Joseph Turcotte</a:t>
            </a:r>
          </a:p>
        </p:txBody>
      </p:sp>
      <p:grpSp>
        <p:nvGrpSpPr>
          <p:cNvPr id="9" name="Group 8">
            <a:extLst>
              <a:ext uri="{FF2B5EF4-FFF2-40B4-BE49-F238E27FC236}">
                <a16:creationId xmlns:a16="http://schemas.microsoft.com/office/drawing/2014/main" id="{CE263F54-08C1-4FEC-8374-06438EBDD1DE}"/>
              </a:ext>
            </a:extLst>
          </p:cNvPr>
          <p:cNvGrpSpPr/>
          <p:nvPr/>
        </p:nvGrpSpPr>
        <p:grpSpPr>
          <a:xfrm>
            <a:off x="1466609" y="3775921"/>
            <a:ext cx="1420650" cy="1212422"/>
            <a:chOff x="2606877" y="1316499"/>
            <a:chExt cx="3613222" cy="3083623"/>
          </a:xfrm>
        </p:grpSpPr>
        <p:sp>
          <p:nvSpPr>
            <p:cNvPr id="10" name="Rectangle 10">
              <a:extLst>
                <a:ext uri="{FF2B5EF4-FFF2-40B4-BE49-F238E27FC236}">
                  <a16:creationId xmlns:a16="http://schemas.microsoft.com/office/drawing/2014/main" id="{F0A8C79D-25DD-42D3-ADC1-117FA25C0046}"/>
                </a:ext>
              </a:extLst>
            </p:cNvPr>
            <p:cNvSpPr/>
            <p:nvPr/>
          </p:nvSpPr>
          <p:spPr>
            <a:xfrm>
              <a:off x="4300602" y="1593247"/>
              <a:ext cx="237995" cy="2730674"/>
            </a:xfrm>
            <a:custGeom>
              <a:avLst/>
              <a:gdLst>
                <a:gd name="connsiteX0" fmla="*/ 0 w 237995"/>
                <a:gd name="connsiteY0" fmla="*/ 0 h 2755726"/>
                <a:gd name="connsiteX1" fmla="*/ 237995 w 237995"/>
                <a:gd name="connsiteY1" fmla="*/ 0 h 2755726"/>
                <a:gd name="connsiteX2" fmla="*/ 237995 w 237995"/>
                <a:gd name="connsiteY2" fmla="*/ 2755726 h 2755726"/>
                <a:gd name="connsiteX3" fmla="*/ 0 w 237995"/>
                <a:gd name="connsiteY3" fmla="*/ 2755726 h 2755726"/>
                <a:gd name="connsiteX4" fmla="*/ 0 w 237995"/>
                <a:gd name="connsiteY4" fmla="*/ 0 h 2755726"/>
                <a:gd name="connsiteX0" fmla="*/ 87683 w 237995"/>
                <a:gd name="connsiteY0" fmla="*/ 25052 h 2755726"/>
                <a:gd name="connsiteX1" fmla="*/ 237995 w 237995"/>
                <a:gd name="connsiteY1" fmla="*/ 0 h 2755726"/>
                <a:gd name="connsiteX2" fmla="*/ 237995 w 237995"/>
                <a:gd name="connsiteY2" fmla="*/ 2755726 h 2755726"/>
                <a:gd name="connsiteX3" fmla="*/ 0 w 237995"/>
                <a:gd name="connsiteY3" fmla="*/ 2755726 h 2755726"/>
                <a:gd name="connsiteX4" fmla="*/ 87683 w 237995"/>
                <a:gd name="connsiteY4" fmla="*/ 25052 h 2755726"/>
                <a:gd name="connsiteX0" fmla="*/ 87683 w 237995"/>
                <a:gd name="connsiteY0" fmla="*/ 25052 h 2755726"/>
                <a:gd name="connsiteX1" fmla="*/ 162839 w 237995"/>
                <a:gd name="connsiteY1" fmla="*/ 0 h 2755726"/>
                <a:gd name="connsiteX2" fmla="*/ 237995 w 237995"/>
                <a:gd name="connsiteY2" fmla="*/ 2755726 h 2755726"/>
                <a:gd name="connsiteX3" fmla="*/ 0 w 237995"/>
                <a:gd name="connsiteY3" fmla="*/ 2755726 h 2755726"/>
                <a:gd name="connsiteX4" fmla="*/ 87683 w 237995"/>
                <a:gd name="connsiteY4" fmla="*/ 25052 h 2755726"/>
                <a:gd name="connsiteX0" fmla="*/ 87683 w 237995"/>
                <a:gd name="connsiteY0" fmla="*/ 0 h 2730674"/>
                <a:gd name="connsiteX1" fmla="*/ 150313 w 237995"/>
                <a:gd name="connsiteY1" fmla="*/ 12526 h 2730674"/>
                <a:gd name="connsiteX2" fmla="*/ 237995 w 237995"/>
                <a:gd name="connsiteY2" fmla="*/ 2730674 h 2730674"/>
                <a:gd name="connsiteX3" fmla="*/ 0 w 237995"/>
                <a:gd name="connsiteY3" fmla="*/ 2730674 h 2730674"/>
                <a:gd name="connsiteX4" fmla="*/ 87683 w 237995"/>
                <a:gd name="connsiteY4" fmla="*/ 0 h 273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5" h="2730674">
                  <a:moveTo>
                    <a:pt x="87683" y="0"/>
                  </a:moveTo>
                  <a:lnTo>
                    <a:pt x="150313" y="12526"/>
                  </a:lnTo>
                  <a:lnTo>
                    <a:pt x="237995" y="2730674"/>
                  </a:lnTo>
                  <a:lnTo>
                    <a:pt x="0" y="2730674"/>
                  </a:lnTo>
                  <a:lnTo>
                    <a:pt x="87683" y="0"/>
                  </a:ln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D14061-819B-4431-9D32-3EAD8559F7B2}"/>
                </a:ext>
              </a:extLst>
            </p:cNvPr>
            <p:cNvSpPr/>
            <p:nvPr/>
          </p:nvSpPr>
          <p:spPr>
            <a:xfrm>
              <a:off x="4130456" y="4208745"/>
              <a:ext cx="578285" cy="191377"/>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3F8BD0-D6CF-4B11-A0E6-FBDC08954913}"/>
                </a:ext>
              </a:extLst>
            </p:cNvPr>
            <p:cNvSpPr/>
            <p:nvPr/>
          </p:nvSpPr>
          <p:spPr>
            <a:xfrm>
              <a:off x="2916474" y="1421356"/>
              <a:ext cx="3006246" cy="191378"/>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CD58E9E-FAEF-4911-AF50-60C187EF2F76}"/>
                </a:ext>
              </a:extLst>
            </p:cNvPr>
            <p:cNvSpPr/>
            <p:nvPr/>
          </p:nvSpPr>
          <p:spPr>
            <a:xfrm>
              <a:off x="4219051" y="1316499"/>
              <a:ext cx="401093" cy="401093"/>
            </a:xfrm>
            <a:prstGeom prst="ellipse">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CEDC817-E94B-452F-B42D-4F80019BB877}"/>
                </a:ext>
              </a:extLst>
            </p:cNvPr>
            <p:cNvSpPr/>
            <p:nvPr/>
          </p:nvSpPr>
          <p:spPr>
            <a:xfrm rot="634473">
              <a:off x="2756687" y="1404073"/>
              <a:ext cx="127351" cy="153600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6E4597-838D-480C-B3FD-E48FD11E6689}"/>
                </a:ext>
              </a:extLst>
            </p:cNvPr>
            <p:cNvSpPr/>
            <p:nvPr/>
          </p:nvSpPr>
          <p:spPr>
            <a:xfrm rot="20965527" flipH="1">
              <a:off x="3033776" y="1404936"/>
              <a:ext cx="127351" cy="150767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8">
              <a:extLst>
                <a:ext uri="{FF2B5EF4-FFF2-40B4-BE49-F238E27FC236}">
                  <a16:creationId xmlns:a16="http://schemas.microsoft.com/office/drawing/2014/main" id="{2285840A-B0CB-4BBD-8B55-6E6CDB84BFDD}"/>
                </a:ext>
              </a:extLst>
            </p:cNvPr>
            <p:cNvSpPr/>
            <p:nvPr/>
          </p:nvSpPr>
          <p:spPr>
            <a:xfrm>
              <a:off x="2606877" y="2863646"/>
              <a:ext cx="706403" cy="431422"/>
            </a:xfrm>
            <a:custGeom>
              <a:avLst/>
              <a:gdLst>
                <a:gd name="connsiteX0" fmla="*/ 0 w 757065"/>
                <a:gd name="connsiteY0" fmla="*/ 235820 h 471640"/>
                <a:gd name="connsiteX1" fmla="*/ 378533 w 757065"/>
                <a:gd name="connsiteY1" fmla="*/ 0 h 471640"/>
                <a:gd name="connsiteX2" fmla="*/ 757066 w 757065"/>
                <a:gd name="connsiteY2" fmla="*/ 235820 h 471640"/>
                <a:gd name="connsiteX3" fmla="*/ 378533 w 757065"/>
                <a:gd name="connsiteY3" fmla="*/ 471640 h 471640"/>
                <a:gd name="connsiteX4" fmla="*/ 0 w 757065"/>
                <a:gd name="connsiteY4" fmla="*/ 235820 h 471640"/>
                <a:gd name="connsiteX0" fmla="*/ 0 w 757066"/>
                <a:gd name="connsiteY0" fmla="*/ 44820 h 280640"/>
                <a:gd name="connsiteX1" fmla="*/ 378533 w 757066"/>
                <a:gd name="connsiteY1" fmla="*/ 109625 h 280640"/>
                <a:gd name="connsiteX2" fmla="*/ 757066 w 757066"/>
                <a:gd name="connsiteY2" fmla="*/ 44820 h 280640"/>
                <a:gd name="connsiteX3" fmla="*/ 378533 w 757066"/>
                <a:gd name="connsiteY3" fmla="*/ 280640 h 280640"/>
                <a:gd name="connsiteX4" fmla="*/ 0 w 757066"/>
                <a:gd name="connsiteY4" fmla="*/ 44820 h 280640"/>
                <a:gd name="connsiteX0" fmla="*/ 20 w 757086"/>
                <a:gd name="connsiteY0" fmla="*/ 44820 h 443478"/>
                <a:gd name="connsiteX1" fmla="*/ 378553 w 757086"/>
                <a:gd name="connsiteY1" fmla="*/ 109625 h 443478"/>
                <a:gd name="connsiteX2" fmla="*/ 757086 w 757086"/>
                <a:gd name="connsiteY2" fmla="*/ 44820 h 443478"/>
                <a:gd name="connsiteX3" fmla="*/ 366027 w 757086"/>
                <a:gd name="connsiteY3" fmla="*/ 443478 h 443478"/>
                <a:gd name="connsiteX4" fmla="*/ 20 w 757086"/>
                <a:gd name="connsiteY4" fmla="*/ 44820 h 443478"/>
                <a:gd name="connsiteX0" fmla="*/ 17 w 706283"/>
                <a:gd name="connsiteY0" fmla="*/ 70822 h 444121"/>
                <a:gd name="connsiteX1" fmla="*/ 327750 w 706283"/>
                <a:gd name="connsiteY1" fmla="*/ 110227 h 444121"/>
                <a:gd name="connsiteX2" fmla="*/ 706283 w 706283"/>
                <a:gd name="connsiteY2" fmla="*/ 45422 h 444121"/>
                <a:gd name="connsiteX3" fmla="*/ 315224 w 706283"/>
                <a:gd name="connsiteY3" fmla="*/ 444080 h 444121"/>
                <a:gd name="connsiteX4" fmla="*/ 17 w 706283"/>
                <a:gd name="connsiteY4" fmla="*/ 70822 h 444121"/>
                <a:gd name="connsiteX0" fmla="*/ 137 w 706403"/>
                <a:gd name="connsiteY0" fmla="*/ 70822 h 431422"/>
                <a:gd name="connsiteX1" fmla="*/ 327870 w 706403"/>
                <a:gd name="connsiteY1" fmla="*/ 110227 h 431422"/>
                <a:gd name="connsiteX2" fmla="*/ 706403 w 706403"/>
                <a:gd name="connsiteY2" fmla="*/ 45422 h 431422"/>
                <a:gd name="connsiteX3" fmla="*/ 366144 w 706403"/>
                <a:gd name="connsiteY3" fmla="*/ 431380 h 431422"/>
                <a:gd name="connsiteX4" fmla="*/ 137 w 706403"/>
                <a:gd name="connsiteY4" fmla="*/ 70822 h 43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03" h="431422">
                  <a:moveTo>
                    <a:pt x="137" y="70822"/>
                  </a:moveTo>
                  <a:cubicBezTo>
                    <a:pt x="-6242" y="17297"/>
                    <a:pt x="210159" y="114460"/>
                    <a:pt x="327870" y="110227"/>
                  </a:cubicBezTo>
                  <a:cubicBezTo>
                    <a:pt x="445581" y="105994"/>
                    <a:pt x="706403" y="-84818"/>
                    <a:pt x="706403" y="45422"/>
                  </a:cubicBezTo>
                  <a:cubicBezTo>
                    <a:pt x="706403" y="175662"/>
                    <a:pt x="483855" y="427147"/>
                    <a:pt x="366144" y="431380"/>
                  </a:cubicBezTo>
                  <a:cubicBezTo>
                    <a:pt x="248433" y="435613"/>
                    <a:pt x="6516" y="124348"/>
                    <a:pt x="137" y="70822"/>
                  </a:cubicBez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0DB6A2C-6944-4CF5-919C-AD0A8C1ACFA0}"/>
                </a:ext>
              </a:extLst>
            </p:cNvPr>
            <p:cNvSpPr/>
            <p:nvPr/>
          </p:nvSpPr>
          <p:spPr>
            <a:xfrm rot="634473">
              <a:off x="5663506" y="1419375"/>
              <a:ext cx="127351" cy="153600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F55D2E-4064-4AAA-A61E-DC78205B31BB}"/>
                </a:ext>
              </a:extLst>
            </p:cNvPr>
            <p:cNvSpPr/>
            <p:nvPr/>
          </p:nvSpPr>
          <p:spPr>
            <a:xfrm rot="20965527" flipH="1">
              <a:off x="5940595" y="1420238"/>
              <a:ext cx="127351" cy="150767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D66457-ABEA-482D-AAEB-B385F0662958}"/>
                </a:ext>
              </a:extLst>
            </p:cNvPr>
            <p:cNvSpPr/>
            <p:nvPr/>
          </p:nvSpPr>
          <p:spPr>
            <a:xfrm>
              <a:off x="5513696" y="2878948"/>
              <a:ext cx="706403" cy="431422"/>
            </a:xfrm>
            <a:custGeom>
              <a:avLst/>
              <a:gdLst>
                <a:gd name="connsiteX0" fmla="*/ 0 w 757065"/>
                <a:gd name="connsiteY0" fmla="*/ 235820 h 471640"/>
                <a:gd name="connsiteX1" fmla="*/ 378533 w 757065"/>
                <a:gd name="connsiteY1" fmla="*/ 0 h 471640"/>
                <a:gd name="connsiteX2" fmla="*/ 757066 w 757065"/>
                <a:gd name="connsiteY2" fmla="*/ 235820 h 471640"/>
                <a:gd name="connsiteX3" fmla="*/ 378533 w 757065"/>
                <a:gd name="connsiteY3" fmla="*/ 471640 h 471640"/>
                <a:gd name="connsiteX4" fmla="*/ 0 w 757065"/>
                <a:gd name="connsiteY4" fmla="*/ 235820 h 471640"/>
                <a:gd name="connsiteX0" fmla="*/ 0 w 757066"/>
                <a:gd name="connsiteY0" fmla="*/ 44820 h 280640"/>
                <a:gd name="connsiteX1" fmla="*/ 378533 w 757066"/>
                <a:gd name="connsiteY1" fmla="*/ 109625 h 280640"/>
                <a:gd name="connsiteX2" fmla="*/ 757066 w 757066"/>
                <a:gd name="connsiteY2" fmla="*/ 44820 h 280640"/>
                <a:gd name="connsiteX3" fmla="*/ 378533 w 757066"/>
                <a:gd name="connsiteY3" fmla="*/ 280640 h 280640"/>
                <a:gd name="connsiteX4" fmla="*/ 0 w 757066"/>
                <a:gd name="connsiteY4" fmla="*/ 44820 h 280640"/>
                <a:gd name="connsiteX0" fmla="*/ 20 w 757086"/>
                <a:gd name="connsiteY0" fmla="*/ 44820 h 443478"/>
                <a:gd name="connsiteX1" fmla="*/ 378553 w 757086"/>
                <a:gd name="connsiteY1" fmla="*/ 109625 h 443478"/>
                <a:gd name="connsiteX2" fmla="*/ 757086 w 757086"/>
                <a:gd name="connsiteY2" fmla="*/ 44820 h 443478"/>
                <a:gd name="connsiteX3" fmla="*/ 366027 w 757086"/>
                <a:gd name="connsiteY3" fmla="*/ 443478 h 443478"/>
                <a:gd name="connsiteX4" fmla="*/ 20 w 757086"/>
                <a:gd name="connsiteY4" fmla="*/ 44820 h 443478"/>
                <a:gd name="connsiteX0" fmla="*/ 17 w 706283"/>
                <a:gd name="connsiteY0" fmla="*/ 70822 h 444121"/>
                <a:gd name="connsiteX1" fmla="*/ 327750 w 706283"/>
                <a:gd name="connsiteY1" fmla="*/ 110227 h 444121"/>
                <a:gd name="connsiteX2" fmla="*/ 706283 w 706283"/>
                <a:gd name="connsiteY2" fmla="*/ 45422 h 444121"/>
                <a:gd name="connsiteX3" fmla="*/ 315224 w 706283"/>
                <a:gd name="connsiteY3" fmla="*/ 444080 h 444121"/>
                <a:gd name="connsiteX4" fmla="*/ 17 w 706283"/>
                <a:gd name="connsiteY4" fmla="*/ 70822 h 444121"/>
                <a:gd name="connsiteX0" fmla="*/ 137 w 706403"/>
                <a:gd name="connsiteY0" fmla="*/ 70822 h 431422"/>
                <a:gd name="connsiteX1" fmla="*/ 327870 w 706403"/>
                <a:gd name="connsiteY1" fmla="*/ 110227 h 431422"/>
                <a:gd name="connsiteX2" fmla="*/ 706403 w 706403"/>
                <a:gd name="connsiteY2" fmla="*/ 45422 h 431422"/>
                <a:gd name="connsiteX3" fmla="*/ 366144 w 706403"/>
                <a:gd name="connsiteY3" fmla="*/ 431380 h 431422"/>
                <a:gd name="connsiteX4" fmla="*/ 137 w 706403"/>
                <a:gd name="connsiteY4" fmla="*/ 70822 h 43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03" h="431422">
                  <a:moveTo>
                    <a:pt x="137" y="70822"/>
                  </a:moveTo>
                  <a:cubicBezTo>
                    <a:pt x="-6242" y="17297"/>
                    <a:pt x="210159" y="114460"/>
                    <a:pt x="327870" y="110227"/>
                  </a:cubicBezTo>
                  <a:cubicBezTo>
                    <a:pt x="445581" y="105994"/>
                    <a:pt x="706403" y="-84818"/>
                    <a:pt x="706403" y="45422"/>
                  </a:cubicBezTo>
                  <a:cubicBezTo>
                    <a:pt x="706403" y="175662"/>
                    <a:pt x="483855" y="427147"/>
                    <a:pt x="366144" y="431380"/>
                  </a:cubicBezTo>
                  <a:cubicBezTo>
                    <a:pt x="248433" y="435613"/>
                    <a:pt x="6516" y="124348"/>
                    <a:pt x="137" y="70822"/>
                  </a:cubicBez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38945F1A-3DD1-47DB-8D10-45EEC5ED3E3E}"/>
              </a:ext>
            </a:extLst>
          </p:cNvPr>
          <p:cNvSpPr/>
          <p:nvPr/>
        </p:nvSpPr>
        <p:spPr>
          <a:xfrm>
            <a:off x="1411878" y="4046307"/>
            <a:ext cx="366657" cy="327218"/>
          </a:xfrm>
          <a:prstGeom prst="rect">
            <a:avLst/>
          </a:prstGeom>
          <a:solidFill>
            <a:srgbClr val="00B050"/>
          </a:solidFill>
          <a:ln>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pic>
        <p:nvPicPr>
          <p:cNvPr id="1026" name="Picture 2">
            <a:extLst>
              <a:ext uri="{FF2B5EF4-FFF2-40B4-BE49-F238E27FC236}">
                <a16:creationId xmlns:a16="http://schemas.microsoft.com/office/drawing/2014/main" id="{FD65EC82-4624-4317-B475-4749F8EE5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840" y="1017608"/>
            <a:ext cx="3652308" cy="342403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D904DCE-FF6B-45E1-A06F-7F5880397679}"/>
              </a:ext>
            </a:extLst>
          </p:cNvPr>
          <p:cNvSpPr txBox="1"/>
          <p:nvPr/>
        </p:nvSpPr>
        <p:spPr>
          <a:xfrm>
            <a:off x="4786937" y="4447997"/>
            <a:ext cx="4332014" cy="646331"/>
          </a:xfrm>
          <a:prstGeom prst="rect">
            <a:avLst/>
          </a:prstGeom>
          <a:noFill/>
        </p:spPr>
        <p:txBody>
          <a:bodyPr wrap="square" rtlCol="0">
            <a:spAutoFit/>
          </a:bodyPr>
          <a:lstStyle/>
          <a:p>
            <a:r>
              <a:rPr lang="en-US" sz="1200" dirty="0"/>
              <a:t>Source: </a:t>
            </a:r>
            <a:r>
              <a:rPr lang="en-US" sz="1200" dirty="0">
                <a:hlinkClick r:id="rId4"/>
              </a:rPr>
              <a:t>https://www.pewresearch.org/fact-tank/2016/11/08/on-election-day-most-voters-use-electronic-or-optical-scan-ballots/ft_16-11-07_votingtechnology/</a:t>
            </a:r>
            <a:endParaRPr lang="en-US" sz="1200" dirty="0">
              <a:solidFill>
                <a:schemeClr val="tx1"/>
              </a:solidFill>
            </a:endParaRPr>
          </a:p>
        </p:txBody>
      </p:sp>
      <p:sp>
        <p:nvSpPr>
          <p:cNvPr id="22" name="Rectangle 21">
            <a:extLst>
              <a:ext uri="{FF2B5EF4-FFF2-40B4-BE49-F238E27FC236}">
                <a16:creationId xmlns:a16="http://schemas.microsoft.com/office/drawing/2014/main" id="{E53C83A5-2A64-49D8-9D1C-6957C49D98DB}"/>
              </a:ext>
            </a:extLst>
          </p:cNvPr>
          <p:cNvSpPr/>
          <p:nvPr/>
        </p:nvSpPr>
        <p:spPr>
          <a:xfrm>
            <a:off x="1405008" y="3350201"/>
            <a:ext cx="366657" cy="327218"/>
          </a:xfrm>
          <a:prstGeom prst="rect">
            <a:avLst/>
          </a:prstGeom>
          <a:solidFill>
            <a:srgbClr val="00B050"/>
          </a:solidFill>
          <a:ln>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206397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par>
                          <p:cTn id="14" fill="hold">
                            <p:stCondLst>
                              <p:cond delay="500"/>
                            </p:stCondLst>
                            <p:childTnLst>
                              <p:par>
                                <p:cTn id="15" presetID="42" presetClass="path" presetSubtype="0" accel="50000" decel="50000" fill="hold" grpId="1" nodeType="afterEffect">
                                  <p:stCondLst>
                                    <p:cond delay="500"/>
                                  </p:stCondLst>
                                  <p:childTnLst>
                                    <p:animMotion origin="layout" path="M -1.11111E-6 -4.69136E-6 L 0.00017 0.07223 " pathEditMode="relative" rAng="0" ptsTypes="AA">
                                      <p:cBhvr>
                                        <p:cTn id="16" dur="2000" fill="hold"/>
                                        <p:tgtEl>
                                          <p:spTgt spid="22"/>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Errors in voting technology</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Joseph Turcotte</a:t>
            </a:r>
          </a:p>
        </p:txBody>
      </p:sp>
      <p:grpSp>
        <p:nvGrpSpPr>
          <p:cNvPr id="9" name="Group 8">
            <a:extLst>
              <a:ext uri="{FF2B5EF4-FFF2-40B4-BE49-F238E27FC236}">
                <a16:creationId xmlns:a16="http://schemas.microsoft.com/office/drawing/2014/main" id="{CE263F54-08C1-4FEC-8374-06438EBDD1DE}"/>
              </a:ext>
            </a:extLst>
          </p:cNvPr>
          <p:cNvGrpSpPr/>
          <p:nvPr/>
        </p:nvGrpSpPr>
        <p:grpSpPr>
          <a:xfrm>
            <a:off x="1466609" y="3775921"/>
            <a:ext cx="1420650" cy="1212422"/>
            <a:chOff x="2606877" y="1316499"/>
            <a:chExt cx="3613222" cy="3083623"/>
          </a:xfrm>
        </p:grpSpPr>
        <p:sp>
          <p:nvSpPr>
            <p:cNvPr id="10" name="Rectangle 10">
              <a:extLst>
                <a:ext uri="{FF2B5EF4-FFF2-40B4-BE49-F238E27FC236}">
                  <a16:creationId xmlns:a16="http://schemas.microsoft.com/office/drawing/2014/main" id="{F0A8C79D-25DD-42D3-ADC1-117FA25C0046}"/>
                </a:ext>
              </a:extLst>
            </p:cNvPr>
            <p:cNvSpPr/>
            <p:nvPr/>
          </p:nvSpPr>
          <p:spPr>
            <a:xfrm>
              <a:off x="4300602" y="1593247"/>
              <a:ext cx="237995" cy="2730674"/>
            </a:xfrm>
            <a:custGeom>
              <a:avLst/>
              <a:gdLst>
                <a:gd name="connsiteX0" fmla="*/ 0 w 237995"/>
                <a:gd name="connsiteY0" fmla="*/ 0 h 2755726"/>
                <a:gd name="connsiteX1" fmla="*/ 237995 w 237995"/>
                <a:gd name="connsiteY1" fmla="*/ 0 h 2755726"/>
                <a:gd name="connsiteX2" fmla="*/ 237995 w 237995"/>
                <a:gd name="connsiteY2" fmla="*/ 2755726 h 2755726"/>
                <a:gd name="connsiteX3" fmla="*/ 0 w 237995"/>
                <a:gd name="connsiteY3" fmla="*/ 2755726 h 2755726"/>
                <a:gd name="connsiteX4" fmla="*/ 0 w 237995"/>
                <a:gd name="connsiteY4" fmla="*/ 0 h 2755726"/>
                <a:gd name="connsiteX0" fmla="*/ 87683 w 237995"/>
                <a:gd name="connsiteY0" fmla="*/ 25052 h 2755726"/>
                <a:gd name="connsiteX1" fmla="*/ 237995 w 237995"/>
                <a:gd name="connsiteY1" fmla="*/ 0 h 2755726"/>
                <a:gd name="connsiteX2" fmla="*/ 237995 w 237995"/>
                <a:gd name="connsiteY2" fmla="*/ 2755726 h 2755726"/>
                <a:gd name="connsiteX3" fmla="*/ 0 w 237995"/>
                <a:gd name="connsiteY3" fmla="*/ 2755726 h 2755726"/>
                <a:gd name="connsiteX4" fmla="*/ 87683 w 237995"/>
                <a:gd name="connsiteY4" fmla="*/ 25052 h 2755726"/>
                <a:gd name="connsiteX0" fmla="*/ 87683 w 237995"/>
                <a:gd name="connsiteY0" fmla="*/ 25052 h 2755726"/>
                <a:gd name="connsiteX1" fmla="*/ 162839 w 237995"/>
                <a:gd name="connsiteY1" fmla="*/ 0 h 2755726"/>
                <a:gd name="connsiteX2" fmla="*/ 237995 w 237995"/>
                <a:gd name="connsiteY2" fmla="*/ 2755726 h 2755726"/>
                <a:gd name="connsiteX3" fmla="*/ 0 w 237995"/>
                <a:gd name="connsiteY3" fmla="*/ 2755726 h 2755726"/>
                <a:gd name="connsiteX4" fmla="*/ 87683 w 237995"/>
                <a:gd name="connsiteY4" fmla="*/ 25052 h 2755726"/>
                <a:gd name="connsiteX0" fmla="*/ 87683 w 237995"/>
                <a:gd name="connsiteY0" fmla="*/ 0 h 2730674"/>
                <a:gd name="connsiteX1" fmla="*/ 150313 w 237995"/>
                <a:gd name="connsiteY1" fmla="*/ 12526 h 2730674"/>
                <a:gd name="connsiteX2" fmla="*/ 237995 w 237995"/>
                <a:gd name="connsiteY2" fmla="*/ 2730674 h 2730674"/>
                <a:gd name="connsiteX3" fmla="*/ 0 w 237995"/>
                <a:gd name="connsiteY3" fmla="*/ 2730674 h 2730674"/>
                <a:gd name="connsiteX4" fmla="*/ 87683 w 237995"/>
                <a:gd name="connsiteY4" fmla="*/ 0 h 273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5" h="2730674">
                  <a:moveTo>
                    <a:pt x="87683" y="0"/>
                  </a:moveTo>
                  <a:lnTo>
                    <a:pt x="150313" y="12526"/>
                  </a:lnTo>
                  <a:lnTo>
                    <a:pt x="237995" y="2730674"/>
                  </a:lnTo>
                  <a:lnTo>
                    <a:pt x="0" y="2730674"/>
                  </a:lnTo>
                  <a:lnTo>
                    <a:pt x="87683" y="0"/>
                  </a:ln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D14061-819B-4431-9D32-3EAD8559F7B2}"/>
                </a:ext>
              </a:extLst>
            </p:cNvPr>
            <p:cNvSpPr/>
            <p:nvPr/>
          </p:nvSpPr>
          <p:spPr>
            <a:xfrm>
              <a:off x="4130456" y="4208745"/>
              <a:ext cx="578285" cy="191377"/>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3F8BD0-D6CF-4B11-A0E6-FBDC08954913}"/>
                </a:ext>
              </a:extLst>
            </p:cNvPr>
            <p:cNvSpPr/>
            <p:nvPr/>
          </p:nvSpPr>
          <p:spPr>
            <a:xfrm>
              <a:off x="2916474" y="1421356"/>
              <a:ext cx="3006246" cy="191378"/>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CD58E9E-FAEF-4911-AF50-60C187EF2F76}"/>
                </a:ext>
              </a:extLst>
            </p:cNvPr>
            <p:cNvSpPr/>
            <p:nvPr/>
          </p:nvSpPr>
          <p:spPr>
            <a:xfrm>
              <a:off x="4219051" y="1316499"/>
              <a:ext cx="401093" cy="401093"/>
            </a:xfrm>
            <a:prstGeom prst="ellipse">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CEDC817-E94B-452F-B42D-4F80019BB877}"/>
                </a:ext>
              </a:extLst>
            </p:cNvPr>
            <p:cNvSpPr/>
            <p:nvPr/>
          </p:nvSpPr>
          <p:spPr>
            <a:xfrm rot="634473">
              <a:off x="2756687" y="1404073"/>
              <a:ext cx="127351" cy="153600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6E4597-838D-480C-B3FD-E48FD11E6689}"/>
                </a:ext>
              </a:extLst>
            </p:cNvPr>
            <p:cNvSpPr/>
            <p:nvPr/>
          </p:nvSpPr>
          <p:spPr>
            <a:xfrm rot="20965527" flipH="1">
              <a:off x="3033776" y="1404936"/>
              <a:ext cx="127351" cy="150767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8">
              <a:extLst>
                <a:ext uri="{FF2B5EF4-FFF2-40B4-BE49-F238E27FC236}">
                  <a16:creationId xmlns:a16="http://schemas.microsoft.com/office/drawing/2014/main" id="{2285840A-B0CB-4BBD-8B55-6E6CDB84BFDD}"/>
                </a:ext>
              </a:extLst>
            </p:cNvPr>
            <p:cNvSpPr/>
            <p:nvPr/>
          </p:nvSpPr>
          <p:spPr>
            <a:xfrm>
              <a:off x="2606877" y="2863646"/>
              <a:ext cx="706403" cy="431422"/>
            </a:xfrm>
            <a:custGeom>
              <a:avLst/>
              <a:gdLst>
                <a:gd name="connsiteX0" fmla="*/ 0 w 757065"/>
                <a:gd name="connsiteY0" fmla="*/ 235820 h 471640"/>
                <a:gd name="connsiteX1" fmla="*/ 378533 w 757065"/>
                <a:gd name="connsiteY1" fmla="*/ 0 h 471640"/>
                <a:gd name="connsiteX2" fmla="*/ 757066 w 757065"/>
                <a:gd name="connsiteY2" fmla="*/ 235820 h 471640"/>
                <a:gd name="connsiteX3" fmla="*/ 378533 w 757065"/>
                <a:gd name="connsiteY3" fmla="*/ 471640 h 471640"/>
                <a:gd name="connsiteX4" fmla="*/ 0 w 757065"/>
                <a:gd name="connsiteY4" fmla="*/ 235820 h 471640"/>
                <a:gd name="connsiteX0" fmla="*/ 0 w 757066"/>
                <a:gd name="connsiteY0" fmla="*/ 44820 h 280640"/>
                <a:gd name="connsiteX1" fmla="*/ 378533 w 757066"/>
                <a:gd name="connsiteY1" fmla="*/ 109625 h 280640"/>
                <a:gd name="connsiteX2" fmla="*/ 757066 w 757066"/>
                <a:gd name="connsiteY2" fmla="*/ 44820 h 280640"/>
                <a:gd name="connsiteX3" fmla="*/ 378533 w 757066"/>
                <a:gd name="connsiteY3" fmla="*/ 280640 h 280640"/>
                <a:gd name="connsiteX4" fmla="*/ 0 w 757066"/>
                <a:gd name="connsiteY4" fmla="*/ 44820 h 280640"/>
                <a:gd name="connsiteX0" fmla="*/ 20 w 757086"/>
                <a:gd name="connsiteY0" fmla="*/ 44820 h 443478"/>
                <a:gd name="connsiteX1" fmla="*/ 378553 w 757086"/>
                <a:gd name="connsiteY1" fmla="*/ 109625 h 443478"/>
                <a:gd name="connsiteX2" fmla="*/ 757086 w 757086"/>
                <a:gd name="connsiteY2" fmla="*/ 44820 h 443478"/>
                <a:gd name="connsiteX3" fmla="*/ 366027 w 757086"/>
                <a:gd name="connsiteY3" fmla="*/ 443478 h 443478"/>
                <a:gd name="connsiteX4" fmla="*/ 20 w 757086"/>
                <a:gd name="connsiteY4" fmla="*/ 44820 h 443478"/>
                <a:gd name="connsiteX0" fmla="*/ 17 w 706283"/>
                <a:gd name="connsiteY0" fmla="*/ 70822 h 444121"/>
                <a:gd name="connsiteX1" fmla="*/ 327750 w 706283"/>
                <a:gd name="connsiteY1" fmla="*/ 110227 h 444121"/>
                <a:gd name="connsiteX2" fmla="*/ 706283 w 706283"/>
                <a:gd name="connsiteY2" fmla="*/ 45422 h 444121"/>
                <a:gd name="connsiteX3" fmla="*/ 315224 w 706283"/>
                <a:gd name="connsiteY3" fmla="*/ 444080 h 444121"/>
                <a:gd name="connsiteX4" fmla="*/ 17 w 706283"/>
                <a:gd name="connsiteY4" fmla="*/ 70822 h 444121"/>
                <a:gd name="connsiteX0" fmla="*/ 137 w 706403"/>
                <a:gd name="connsiteY0" fmla="*/ 70822 h 431422"/>
                <a:gd name="connsiteX1" fmla="*/ 327870 w 706403"/>
                <a:gd name="connsiteY1" fmla="*/ 110227 h 431422"/>
                <a:gd name="connsiteX2" fmla="*/ 706403 w 706403"/>
                <a:gd name="connsiteY2" fmla="*/ 45422 h 431422"/>
                <a:gd name="connsiteX3" fmla="*/ 366144 w 706403"/>
                <a:gd name="connsiteY3" fmla="*/ 431380 h 431422"/>
                <a:gd name="connsiteX4" fmla="*/ 137 w 706403"/>
                <a:gd name="connsiteY4" fmla="*/ 70822 h 43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03" h="431422">
                  <a:moveTo>
                    <a:pt x="137" y="70822"/>
                  </a:moveTo>
                  <a:cubicBezTo>
                    <a:pt x="-6242" y="17297"/>
                    <a:pt x="210159" y="114460"/>
                    <a:pt x="327870" y="110227"/>
                  </a:cubicBezTo>
                  <a:cubicBezTo>
                    <a:pt x="445581" y="105994"/>
                    <a:pt x="706403" y="-84818"/>
                    <a:pt x="706403" y="45422"/>
                  </a:cubicBezTo>
                  <a:cubicBezTo>
                    <a:pt x="706403" y="175662"/>
                    <a:pt x="483855" y="427147"/>
                    <a:pt x="366144" y="431380"/>
                  </a:cubicBezTo>
                  <a:cubicBezTo>
                    <a:pt x="248433" y="435613"/>
                    <a:pt x="6516" y="124348"/>
                    <a:pt x="137" y="70822"/>
                  </a:cubicBez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0DB6A2C-6944-4CF5-919C-AD0A8C1ACFA0}"/>
                </a:ext>
              </a:extLst>
            </p:cNvPr>
            <p:cNvSpPr/>
            <p:nvPr/>
          </p:nvSpPr>
          <p:spPr>
            <a:xfrm rot="634473">
              <a:off x="5663506" y="1419375"/>
              <a:ext cx="127351" cy="153600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F55D2E-4064-4AAA-A61E-DC78205B31BB}"/>
                </a:ext>
              </a:extLst>
            </p:cNvPr>
            <p:cNvSpPr/>
            <p:nvPr/>
          </p:nvSpPr>
          <p:spPr>
            <a:xfrm rot="20965527" flipH="1">
              <a:off x="5940595" y="1420238"/>
              <a:ext cx="127351" cy="150767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D66457-ABEA-482D-AAEB-B385F0662958}"/>
                </a:ext>
              </a:extLst>
            </p:cNvPr>
            <p:cNvSpPr/>
            <p:nvPr/>
          </p:nvSpPr>
          <p:spPr>
            <a:xfrm>
              <a:off x="5513696" y="2878948"/>
              <a:ext cx="706403" cy="431422"/>
            </a:xfrm>
            <a:custGeom>
              <a:avLst/>
              <a:gdLst>
                <a:gd name="connsiteX0" fmla="*/ 0 w 757065"/>
                <a:gd name="connsiteY0" fmla="*/ 235820 h 471640"/>
                <a:gd name="connsiteX1" fmla="*/ 378533 w 757065"/>
                <a:gd name="connsiteY1" fmla="*/ 0 h 471640"/>
                <a:gd name="connsiteX2" fmla="*/ 757066 w 757065"/>
                <a:gd name="connsiteY2" fmla="*/ 235820 h 471640"/>
                <a:gd name="connsiteX3" fmla="*/ 378533 w 757065"/>
                <a:gd name="connsiteY3" fmla="*/ 471640 h 471640"/>
                <a:gd name="connsiteX4" fmla="*/ 0 w 757065"/>
                <a:gd name="connsiteY4" fmla="*/ 235820 h 471640"/>
                <a:gd name="connsiteX0" fmla="*/ 0 w 757066"/>
                <a:gd name="connsiteY0" fmla="*/ 44820 h 280640"/>
                <a:gd name="connsiteX1" fmla="*/ 378533 w 757066"/>
                <a:gd name="connsiteY1" fmla="*/ 109625 h 280640"/>
                <a:gd name="connsiteX2" fmla="*/ 757066 w 757066"/>
                <a:gd name="connsiteY2" fmla="*/ 44820 h 280640"/>
                <a:gd name="connsiteX3" fmla="*/ 378533 w 757066"/>
                <a:gd name="connsiteY3" fmla="*/ 280640 h 280640"/>
                <a:gd name="connsiteX4" fmla="*/ 0 w 757066"/>
                <a:gd name="connsiteY4" fmla="*/ 44820 h 280640"/>
                <a:gd name="connsiteX0" fmla="*/ 20 w 757086"/>
                <a:gd name="connsiteY0" fmla="*/ 44820 h 443478"/>
                <a:gd name="connsiteX1" fmla="*/ 378553 w 757086"/>
                <a:gd name="connsiteY1" fmla="*/ 109625 h 443478"/>
                <a:gd name="connsiteX2" fmla="*/ 757086 w 757086"/>
                <a:gd name="connsiteY2" fmla="*/ 44820 h 443478"/>
                <a:gd name="connsiteX3" fmla="*/ 366027 w 757086"/>
                <a:gd name="connsiteY3" fmla="*/ 443478 h 443478"/>
                <a:gd name="connsiteX4" fmla="*/ 20 w 757086"/>
                <a:gd name="connsiteY4" fmla="*/ 44820 h 443478"/>
                <a:gd name="connsiteX0" fmla="*/ 17 w 706283"/>
                <a:gd name="connsiteY0" fmla="*/ 70822 h 444121"/>
                <a:gd name="connsiteX1" fmla="*/ 327750 w 706283"/>
                <a:gd name="connsiteY1" fmla="*/ 110227 h 444121"/>
                <a:gd name="connsiteX2" fmla="*/ 706283 w 706283"/>
                <a:gd name="connsiteY2" fmla="*/ 45422 h 444121"/>
                <a:gd name="connsiteX3" fmla="*/ 315224 w 706283"/>
                <a:gd name="connsiteY3" fmla="*/ 444080 h 444121"/>
                <a:gd name="connsiteX4" fmla="*/ 17 w 706283"/>
                <a:gd name="connsiteY4" fmla="*/ 70822 h 444121"/>
                <a:gd name="connsiteX0" fmla="*/ 137 w 706403"/>
                <a:gd name="connsiteY0" fmla="*/ 70822 h 431422"/>
                <a:gd name="connsiteX1" fmla="*/ 327870 w 706403"/>
                <a:gd name="connsiteY1" fmla="*/ 110227 h 431422"/>
                <a:gd name="connsiteX2" fmla="*/ 706403 w 706403"/>
                <a:gd name="connsiteY2" fmla="*/ 45422 h 431422"/>
                <a:gd name="connsiteX3" fmla="*/ 366144 w 706403"/>
                <a:gd name="connsiteY3" fmla="*/ 431380 h 431422"/>
                <a:gd name="connsiteX4" fmla="*/ 137 w 706403"/>
                <a:gd name="connsiteY4" fmla="*/ 70822 h 43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03" h="431422">
                  <a:moveTo>
                    <a:pt x="137" y="70822"/>
                  </a:moveTo>
                  <a:cubicBezTo>
                    <a:pt x="-6242" y="17297"/>
                    <a:pt x="210159" y="114460"/>
                    <a:pt x="327870" y="110227"/>
                  </a:cubicBezTo>
                  <a:cubicBezTo>
                    <a:pt x="445581" y="105994"/>
                    <a:pt x="706403" y="-84818"/>
                    <a:pt x="706403" y="45422"/>
                  </a:cubicBezTo>
                  <a:cubicBezTo>
                    <a:pt x="706403" y="175662"/>
                    <a:pt x="483855" y="427147"/>
                    <a:pt x="366144" y="431380"/>
                  </a:cubicBezTo>
                  <a:cubicBezTo>
                    <a:pt x="248433" y="435613"/>
                    <a:pt x="6516" y="124348"/>
                    <a:pt x="137" y="70822"/>
                  </a:cubicBez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38945F1A-3DD1-47DB-8D10-45EEC5ED3E3E}"/>
              </a:ext>
            </a:extLst>
          </p:cNvPr>
          <p:cNvSpPr/>
          <p:nvPr/>
        </p:nvSpPr>
        <p:spPr>
          <a:xfrm>
            <a:off x="1422152" y="4046307"/>
            <a:ext cx="366657" cy="327218"/>
          </a:xfrm>
          <a:prstGeom prst="rect">
            <a:avLst/>
          </a:prstGeom>
          <a:solidFill>
            <a:srgbClr val="00B050"/>
          </a:solidFill>
          <a:ln>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4" name="TextBox 23">
            <a:extLst>
              <a:ext uri="{FF2B5EF4-FFF2-40B4-BE49-F238E27FC236}">
                <a16:creationId xmlns:a16="http://schemas.microsoft.com/office/drawing/2014/main" id="{FD904DCE-FF6B-45E1-A06F-7F5880397679}"/>
              </a:ext>
            </a:extLst>
          </p:cNvPr>
          <p:cNvSpPr txBox="1"/>
          <p:nvPr/>
        </p:nvSpPr>
        <p:spPr>
          <a:xfrm>
            <a:off x="4911326" y="3915241"/>
            <a:ext cx="4332014" cy="461665"/>
          </a:xfrm>
          <a:prstGeom prst="rect">
            <a:avLst/>
          </a:prstGeom>
          <a:noFill/>
        </p:spPr>
        <p:txBody>
          <a:bodyPr wrap="square" rtlCol="0">
            <a:spAutoFit/>
          </a:bodyPr>
          <a:lstStyle/>
          <a:p>
            <a:r>
              <a:rPr lang="en-US" sz="1200" dirty="0"/>
              <a:t>Source: </a:t>
            </a:r>
            <a:r>
              <a:rPr lang="en-US" sz="1200" dirty="0">
                <a:hlinkClick r:id="rId3"/>
              </a:rPr>
              <a:t>https://www.vice.com/en_us/article/negayg/texas-voting-machines-have-been-a-known-problem-for-a-decade</a:t>
            </a:r>
            <a:endParaRPr lang="en-US" sz="1200" dirty="0">
              <a:solidFill>
                <a:schemeClr val="tx1"/>
              </a:solidFill>
            </a:endParaRPr>
          </a:p>
        </p:txBody>
      </p:sp>
      <p:sp>
        <p:nvSpPr>
          <p:cNvPr id="22" name="Rectangle 21">
            <a:extLst>
              <a:ext uri="{FF2B5EF4-FFF2-40B4-BE49-F238E27FC236}">
                <a16:creationId xmlns:a16="http://schemas.microsoft.com/office/drawing/2014/main" id="{E53C83A5-2A64-49D8-9D1C-6957C49D98DB}"/>
              </a:ext>
            </a:extLst>
          </p:cNvPr>
          <p:cNvSpPr/>
          <p:nvPr/>
        </p:nvSpPr>
        <p:spPr>
          <a:xfrm>
            <a:off x="1408264" y="3711871"/>
            <a:ext cx="366657" cy="327218"/>
          </a:xfrm>
          <a:prstGeom prst="rect">
            <a:avLst/>
          </a:prstGeom>
          <a:solidFill>
            <a:srgbClr val="00B050"/>
          </a:solidFill>
          <a:ln>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 name="Content Placeholder 7">
            <a:extLst>
              <a:ext uri="{FF2B5EF4-FFF2-40B4-BE49-F238E27FC236}">
                <a16:creationId xmlns:a16="http://schemas.microsoft.com/office/drawing/2014/main" id="{6AEF118E-1852-499E-A8B5-693D82D0992F}"/>
              </a:ext>
            </a:extLst>
          </p:cNvPr>
          <p:cNvSpPr>
            <a:spLocks noGrp="1"/>
          </p:cNvSpPr>
          <p:nvPr>
            <p:ph sz="half" idx="1"/>
          </p:nvPr>
        </p:nvSpPr>
        <p:spPr>
          <a:xfrm>
            <a:off x="117204" y="1881326"/>
            <a:ext cx="4742256" cy="1169268"/>
          </a:xfrm>
        </p:spPr>
        <p:txBody>
          <a:bodyPr>
            <a:normAutofit fontScale="92500" lnSpcReduction="10000"/>
          </a:bodyPr>
          <a:lstStyle/>
          <a:p>
            <a:r>
              <a:rPr lang="en-US" sz="2200" dirty="0"/>
              <a:t>Software bugs in e-voting machines can distort election results </a:t>
            </a:r>
          </a:p>
          <a:p>
            <a:pPr lvl="1"/>
            <a:r>
              <a:rPr lang="en-US" sz="2000" dirty="0"/>
              <a:t>2018: “Vote-flipping” in Texas voting machines due to UI design choice [5]</a:t>
            </a:r>
          </a:p>
          <a:p>
            <a:pPr lvl="1"/>
            <a:endParaRPr lang="en-US" sz="1800" dirty="0"/>
          </a:p>
          <a:p>
            <a:pPr lvl="1"/>
            <a:endParaRPr lang="en-US" sz="1800" dirty="0"/>
          </a:p>
          <a:p>
            <a:pPr lvl="1"/>
            <a:endParaRPr lang="en-US" sz="1800" dirty="0"/>
          </a:p>
        </p:txBody>
      </p:sp>
      <p:sp>
        <p:nvSpPr>
          <p:cNvPr id="25" name="Rectangle 24">
            <a:extLst>
              <a:ext uri="{FF2B5EF4-FFF2-40B4-BE49-F238E27FC236}">
                <a16:creationId xmlns:a16="http://schemas.microsoft.com/office/drawing/2014/main" id="{FD7EFEFD-DC6A-4966-907D-B26ECDBB8E90}"/>
              </a:ext>
            </a:extLst>
          </p:cNvPr>
          <p:cNvSpPr/>
          <p:nvPr/>
        </p:nvSpPr>
        <p:spPr>
          <a:xfrm>
            <a:off x="2569864" y="3270262"/>
            <a:ext cx="366657" cy="327218"/>
          </a:xfrm>
          <a:prstGeom prst="rect">
            <a:avLst/>
          </a:prstGeom>
          <a:solidFill>
            <a:srgbClr val="FF0000"/>
          </a:solidFill>
          <a:ln>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pic>
        <p:nvPicPr>
          <p:cNvPr id="1026" name="Picture 2" descr="1540919324741-Leah-McElrath-Housting-eSlate-early-voting">
            <a:extLst>
              <a:ext uri="{FF2B5EF4-FFF2-40B4-BE49-F238E27FC236}">
                <a16:creationId xmlns:a16="http://schemas.microsoft.com/office/drawing/2014/main" id="{99ACF38A-4ECE-4070-BCBD-1D11E23029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326" y="1459757"/>
            <a:ext cx="4115470" cy="2380243"/>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56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42" presetClass="path" presetSubtype="0" accel="50000" decel="50000" fill="hold" grpId="1" nodeType="afterEffect">
                                  <p:stCondLst>
                                    <p:cond delay="500"/>
                                  </p:stCondLst>
                                  <p:childTnLst>
                                    <p:animMotion origin="layout" path="M -1.66667E-6 -2.59259E-6 L 0.00191 0.15247 " pathEditMode="relative" rAng="0" ptsTypes="AA">
                                      <p:cBhvr>
                                        <p:cTn id="19" dur="2000" fill="hold"/>
                                        <p:tgtEl>
                                          <p:spTgt spid="25"/>
                                        </p:tgtEl>
                                        <p:attrNameLst>
                                          <p:attrName>ppt_x</p:attrName>
                                          <p:attrName>ppt_y</p:attrName>
                                        </p:attrNameLst>
                                      </p:cBhvr>
                                      <p:rCtr x="87" y="76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5" grpId="0" animBg="1"/>
      <p:bldP spid="2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Undermining vote legitimacy</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Joseph Turcotte</a:t>
            </a:r>
          </a:p>
        </p:txBody>
      </p:sp>
      <p:grpSp>
        <p:nvGrpSpPr>
          <p:cNvPr id="9" name="Group 8">
            <a:extLst>
              <a:ext uri="{FF2B5EF4-FFF2-40B4-BE49-F238E27FC236}">
                <a16:creationId xmlns:a16="http://schemas.microsoft.com/office/drawing/2014/main" id="{CE263F54-08C1-4FEC-8374-06438EBDD1DE}"/>
              </a:ext>
            </a:extLst>
          </p:cNvPr>
          <p:cNvGrpSpPr/>
          <p:nvPr/>
        </p:nvGrpSpPr>
        <p:grpSpPr>
          <a:xfrm>
            <a:off x="1466609" y="3775921"/>
            <a:ext cx="1420650" cy="1212422"/>
            <a:chOff x="2606877" y="1316499"/>
            <a:chExt cx="3613222" cy="3083623"/>
          </a:xfrm>
        </p:grpSpPr>
        <p:sp>
          <p:nvSpPr>
            <p:cNvPr id="10" name="Rectangle 10">
              <a:extLst>
                <a:ext uri="{FF2B5EF4-FFF2-40B4-BE49-F238E27FC236}">
                  <a16:creationId xmlns:a16="http://schemas.microsoft.com/office/drawing/2014/main" id="{F0A8C79D-25DD-42D3-ADC1-117FA25C0046}"/>
                </a:ext>
              </a:extLst>
            </p:cNvPr>
            <p:cNvSpPr/>
            <p:nvPr/>
          </p:nvSpPr>
          <p:spPr>
            <a:xfrm>
              <a:off x="4300602" y="1593247"/>
              <a:ext cx="237995" cy="2730674"/>
            </a:xfrm>
            <a:custGeom>
              <a:avLst/>
              <a:gdLst>
                <a:gd name="connsiteX0" fmla="*/ 0 w 237995"/>
                <a:gd name="connsiteY0" fmla="*/ 0 h 2755726"/>
                <a:gd name="connsiteX1" fmla="*/ 237995 w 237995"/>
                <a:gd name="connsiteY1" fmla="*/ 0 h 2755726"/>
                <a:gd name="connsiteX2" fmla="*/ 237995 w 237995"/>
                <a:gd name="connsiteY2" fmla="*/ 2755726 h 2755726"/>
                <a:gd name="connsiteX3" fmla="*/ 0 w 237995"/>
                <a:gd name="connsiteY3" fmla="*/ 2755726 h 2755726"/>
                <a:gd name="connsiteX4" fmla="*/ 0 w 237995"/>
                <a:gd name="connsiteY4" fmla="*/ 0 h 2755726"/>
                <a:gd name="connsiteX0" fmla="*/ 87683 w 237995"/>
                <a:gd name="connsiteY0" fmla="*/ 25052 h 2755726"/>
                <a:gd name="connsiteX1" fmla="*/ 237995 w 237995"/>
                <a:gd name="connsiteY1" fmla="*/ 0 h 2755726"/>
                <a:gd name="connsiteX2" fmla="*/ 237995 w 237995"/>
                <a:gd name="connsiteY2" fmla="*/ 2755726 h 2755726"/>
                <a:gd name="connsiteX3" fmla="*/ 0 w 237995"/>
                <a:gd name="connsiteY3" fmla="*/ 2755726 h 2755726"/>
                <a:gd name="connsiteX4" fmla="*/ 87683 w 237995"/>
                <a:gd name="connsiteY4" fmla="*/ 25052 h 2755726"/>
                <a:gd name="connsiteX0" fmla="*/ 87683 w 237995"/>
                <a:gd name="connsiteY0" fmla="*/ 25052 h 2755726"/>
                <a:gd name="connsiteX1" fmla="*/ 162839 w 237995"/>
                <a:gd name="connsiteY1" fmla="*/ 0 h 2755726"/>
                <a:gd name="connsiteX2" fmla="*/ 237995 w 237995"/>
                <a:gd name="connsiteY2" fmla="*/ 2755726 h 2755726"/>
                <a:gd name="connsiteX3" fmla="*/ 0 w 237995"/>
                <a:gd name="connsiteY3" fmla="*/ 2755726 h 2755726"/>
                <a:gd name="connsiteX4" fmla="*/ 87683 w 237995"/>
                <a:gd name="connsiteY4" fmla="*/ 25052 h 2755726"/>
                <a:gd name="connsiteX0" fmla="*/ 87683 w 237995"/>
                <a:gd name="connsiteY0" fmla="*/ 0 h 2730674"/>
                <a:gd name="connsiteX1" fmla="*/ 150313 w 237995"/>
                <a:gd name="connsiteY1" fmla="*/ 12526 h 2730674"/>
                <a:gd name="connsiteX2" fmla="*/ 237995 w 237995"/>
                <a:gd name="connsiteY2" fmla="*/ 2730674 h 2730674"/>
                <a:gd name="connsiteX3" fmla="*/ 0 w 237995"/>
                <a:gd name="connsiteY3" fmla="*/ 2730674 h 2730674"/>
                <a:gd name="connsiteX4" fmla="*/ 87683 w 237995"/>
                <a:gd name="connsiteY4" fmla="*/ 0 h 273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5" h="2730674">
                  <a:moveTo>
                    <a:pt x="87683" y="0"/>
                  </a:moveTo>
                  <a:lnTo>
                    <a:pt x="150313" y="12526"/>
                  </a:lnTo>
                  <a:lnTo>
                    <a:pt x="237995" y="2730674"/>
                  </a:lnTo>
                  <a:lnTo>
                    <a:pt x="0" y="2730674"/>
                  </a:lnTo>
                  <a:lnTo>
                    <a:pt x="87683" y="0"/>
                  </a:ln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D14061-819B-4431-9D32-3EAD8559F7B2}"/>
                </a:ext>
              </a:extLst>
            </p:cNvPr>
            <p:cNvSpPr/>
            <p:nvPr/>
          </p:nvSpPr>
          <p:spPr>
            <a:xfrm>
              <a:off x="4130456" y="4208745"/>
              <a:ext cx="578285" cy="191377"/>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3F8BD0-D6CF-4B11-A0E6-FBDC08954913}"/>
                </a:ext>
              </a:extLst>
            </p:cNvPr>
            <p:cNvSpPr/>
            <p:nvPr/>
          </p:nvSpPr>
          <p:spPr>
            <a:xfrm>
              <a:off x="2916474" y="1421356"/>
              <a:ext cx="3006246" cy="191378"/>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CD58E9E-FAEF-4911-AF50-60C187EF2F76}"/>
                </a:ext>
              </a:extLst>
            </p:cNvPr>
            <p:cNvSpPr/>
            <p:nvPr/>
          </p:nvSpPr>
          <p:spPr>
            <a:xfrm>
              <a:off x="4219051" y="1316499"/>
              <a:ext cx="401093" cy="401093"/>
            </a:xfrm>
            <a:prstGeom prst="ellipse">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CEDC817-E94B-452F-B42D-4F80019BB877}"/>
                </a:ext>
              </a:extLst>
            </p:cNvPr>
            <p:cNvSpPr/>
            <p:nvPr/>
          </p:nvSpPr>
          <p:spPr>
            <a:xfrm rot="634473">
              <a:off x="2756687" y="1404073"/>
              <a:ext cx="127351" cy="153600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6E4597-838D-480C-B3FD-E48FD11E6689}"/>
                </a:ext>
              </a:extLst>
            </p:cNvPr>
            <p:cNvSpPr/>
            <p:nvPr/>
          </p:nvSpPr>
          <p:spPr>
            <a:xfrm rot="20965527" flipH="1">
              <a:off x="3033776" y="1404936"/>
              <a:ext cx="127351" cy="150767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8">
              <a:extLst>
                <a:ext uri="{FF2B5EF4-FFF2-40B4-BE49-F238E27FC236}">
                  <a16:creationId xmlns:a16="http://schemas.microsoft.com/office/drawing/2014/main" id="{2285840A-B0CB-4BBD-8B55-6E6CDB84BFDD}"/>
                </a:ext>
              </a:extLst>
            </p:cNvPr>
            <p:cNvSpPr/>
            <p:nvPr/>
          </p:nvSpPr>
          <p:spPr>
            <a:xfrm>
              <a:off x="2606877" y="2863646"/>
              <a:ext cx="706403" cy="431422"/>
            </a:xfrm>
            <a:custGeom>
              <a:avLst/>
              <a:gdLst>
                <a:gd name="connsiteX0" fmla="*/ 0 w 757065"/>
                <a:gd name="connsiteY0" fmla="*/ 235820 h 471640"/>
                <a:gd name="connsiteX1" fmla="*/ 378533 w 757065"/>
                <a:gd name="connsiteY1" fmla="*/ 0 h 471640"/>
                <a:gd name="connsiteX2" fmla="*/ 757066 w 757065"/>
                <a:gd name="connsiteY2" fmla="*/ 235820 h 471640"/>
                <a:gd name="connsiteX3" fmla="*/ 378533 w 757065"/>
                <a:gd name="connsiteY3" fmla="*/ 471640 h 471640"/>
                <a:gd name="connsiteX4" fmla="*/ 0 w 757065"/>
                <a:gd name="connsiteY4" fmla="*/ 235820 h 471640"/>
                <a:gd name="connsiteX0" fmla="*/ 0 w 757066"/>
                <a:gd name="connsiteY0" fmla="*/ 44820 h 280640"/>
                <a:gd name="connsiteX1" fmla="*/ 378533 w 757066"/>
                <a:gd name="connsiteY1" fmla="*/ 109625 h 280640"/>
                <a:gd name="connsiteX2" fmla="*/ 757066 w 757066"/>
                <a:gd name="connsiteY2" fmla="*/ 44820 h 280640"/>
                <a:gd name="connsiteX3" fmla="*/ 378533 w 757066"/>
                <a:gd name="connsiteY3" fmla="*/ 280640 h 280640"/>
                <a:gd name="connsiteX4" fmla="*/ 0 w 757066"/>
                <a:gd name="connsiteY4" fmla="*/ 44820 h 280640"/>
                <a:gd name="connsiteX0" fmla="*/ 20 w 757086"/>
                <a:gd name="connsiteY0" fmla="*/ 44820 h 443478"/>
                <a:gd name="connsiteX1" fmla="*/ 378553 w 757086"/>
                <a:gd name="connsiteY1" fmla="*/ 109625 h 443478"/>
                <a:gd name="connsiteX2" fmla="*/ 757086 w 757086"/>
                <a:gd name="connsiteY2" fmla="*/ 44820 h 443478"/>
                <a:gd name="connsiteX3" fmla="*/ 366027 w 757086"/>
                <a:gd name="connsiteY3" fmla="*/ 443478 h 443478"/>
                <a:gd name="connsiteX4" fmla="*/ 20 w 757086"/>
                <a:gd name="connsiteY4" fmla="*/ 44820 h 443478"/>
                <a:gd name="connsiteX0" fmla="*/ 17 w 706283"/>
                <a:gd name="connsiteY0" fmla="*/ 70822 h 444121"/>
                <a:gd name="connsiteX1" fmla="*/ 327750 w 706283"/>
                <a:gd name="connsiteY1" fmla="*/ 110227 h 444121"/>
                <a:gd name="connsiteX2" fmla="*/ 706283 w 706283"/>
                <a:gd name="connsiteY2" fmla="*/ 45422 h 444121"/>
                <a:gd name="connsiteX3" fmla="*/ 315224 w 706283"/>
                <a:gd name="connsiteY3" fmla="*/ 444080 h 444121"/>
                <a:gd name="connsiteX4" fmla="*/ 17 w 706283"/>
                <a:gd name="connsiteY4" fmla="*/ 70822 h 444121"/>
                <a:gd name="connsiteX0" fmla="*/ 137 w 706403"/>
                <a:gd name="connsiteY0" fmla="*/ 70822 h 431422"/>
                <a:gd name="connsiteX1" fmla="*/ 327870 w 706403"/>
                <a:gd name="connsiteY1" fmla="*/ 110227 h 431422"/>
                <a:gd name="connsiteX2" fmla="*/ 706403 w 706403"/>
                <a:gd name="connsiteY2" fmla="*/ 45422 h 431422"/>
                <a:gd name="connsiteX3" fmla="*/ 366144 w 706403"/>
                <a:gd name="connsiteY3" fmla="*/ 431380 h 431422"/>
                <a:gd name="connsiteX4" fmla="*/ 137 w 706403"/>
                <a:gd name="connsiteY4" fmla="*/ 70822 h 43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03" h="431422">
                  <a:moveTo>
                    <a:pt x="137" y="70822"/>
                  </a:moveTo>
                  <a:cubicBezTo>
                    <a:pt x="-6242" y="17297"/>
                    <a:pt x="210159" y="114460"/>
                    <a:pt x="327870" y="110227"/>
                  </a:cubicBezTo>
                  <a:cubicBezTo>
                    <a:pt x="445581" y="105994"/>
                    <a:pt x="706403" y="-84818"/>
                    <a:pt x="706403" y="45422"/>
                  </a:cubicBezTo>
                  <a:cubicBezTo>
                    <a:pt x="706403" y="175662"/>
                    <a:pt x="483855" y="427147"/>
                    <a:pt x="366144" y="431380"/>
                  </a:cubicBezTo>
                  <a:cubicBezTo>
                    <a:pt x="248433" y="435613"/>
                    <a:pt x="6516" y="124348"/>
                    <a:pt x="137" y="70822"/>
                  </a:cubicBez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0DB6A2C-6944-4CF5-919C-AD0A8C1ACFA0}"/>
                </a:ext>
              </a:extLst>
            </p:cNvPr>
            <p:cNvSpPr/>
            <p:nvPr/>
          </p:nvSpPr>
          <p:spPr>
            <a:xfrm rot="634473">
              <a:off x="5663506" y="1419375"/>
              <a:ext cx="127351" cy="153600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F55D2E-4064-4AAA-A61E-DC78205B31BB}"/>
                </a:ext>
              </a:extLst>
            </p:cNvPr>
            <p:cNvSpPr/>
            <p:nvPr/>
          </p:nvSpPr>
          <p:spPr>
            <a:xfrm rot="20965527" flipH="1">
              <a:off x="5940595" y="1420238"/>
              <a:ext cx="127351" cy="150767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D66457-ABEA-482D-AAEB-B385F0662958}"/>
                </a:ext>
              </a:extLst>
            </p:cNvPr>
            <p:cNvSpPr/>
            <p:nvPr/>
          </p:nvSpPr>
          <p:spPr>
            <a:xfrm>
              <a:off x="5513696" y="2878948"/>
              <a:ext cx="706403" cy="431422"/>
            </a:xfrm>
            <a:custGeom>
              <a:avLst/>
              <a:gdLst>
                <a:gd name="connsiteX0" fmla="*/ 0 w 757065"/>
                <a:gd name="connsiteY0" fmla="*/ 235820 h 471640"/>
                <a:gd name="connsiteX1" fmla="*/ 378533 w 757065"/>
                <a:gd name="connsiteY1" fmla="*/ 0 h 471640"/>
                <a:gd name="connsiteX2" fmla="*/ 757066 w 757065"/>
                <a:gd name="connsiteY2" fmla="*/ 235820 h 471640"/>
                <a:gd name="connsiteX3" fmla="*/ 378533 w 757065"/>
                <a:gd name="connsiteY3" fmla="*/ 471640 h 471640"/>
                <a:gd name="connsiteX4" fmla="*/ 0 w 757065"/>
                <a:gd name="connsiteY4" fmla="*/ 235820 h 471640"/>
                <a:gd name="connsiteX0" fmla="*/ 0 w 757066"/>
                <a:gd name="connsiteY0" fmla="*/ 44820 h 280640"/>
                <a:gd name="connsiteX1" fmla="*/ 378533 w 757066"/>
                <a:gd name="connsiteY1" fmla="*/ 109625 h 280640"/>
                <a:gd name="connsiteX2" fmla="*/ 757066 w 757066"/>
                <a:gd name="connsiteY2" fmla="*/ 44820 h 280640"/>
                <a:gd name="connsiteX3" fmla="*/ 378533 w 757066"/>
                <a:gd name="connsiteY3" fmla="*/ 280640 h 280640"/>
                <a:gd name="connsiteX4" fmla="*/ 0 w 757066"/>
                <a:gd name="connsiteY4" fmla="*/ 44820 h 280640"/>
                <a:gd name="connsiteX0" fmla="*/ 20 w 757086"/>
                <a:gd name="connsiteY0" fmla="*/ 44820 h 443478"/>
                <a:gd name="connsiteX1" fmla="*/ 378553 w 757086"/>
                <a:gd name="connsiteY1" fmla="*/ 109625 h 443478"/>
                <a:gd name="connsiteX2" fmla="*/ 757086 w 757086"/>
                <a:gd name="connsiteY2" fmla="*/ 44820 h 443478"/>
                <a:gd name="connsiteX3" fmla="*/ 366027 w 757086"/>
                <a:gd name="connsiteY3" fmla="*/ 443478 h 443478"/>
                <a:gd name="connsiteX4" fmla="*/ 20 w 757086"/>
                <a:gd name="connsiteY4" fmla="*/ 44820 h 443478"/>
                <a:gd name="connsiteX0" fmla="*/ 17 w 706283"/>
                <a:gd name="connsiteY0" fmla="*/ 70822 h 444121"/>
                <a:gd name="connsiteX1" fmla="*/ 327750 w 706283"/>
                <a:gd name="connsiteY1" fmla="*/ 110227 h 444121"/>
                <a:gd name="connsiteX2" fmla="*/ 706283 w 706283"/>
                <a:gd name="connsiteY2" fmla="*/ 45422 h 444121"/>
                <a:gd name="connsiteX3" fmla="*/ 315224 w 706283"/>
                <a:gd name="connsiteY3" fmla="*/ 444080 h 444121"/>
                <a:gd name="connsiteX4" fmla="*/ 17 w 706283"/>
                <a:gd name="connsiteY4" fmla="*/ 70822 h 444121"/>
                <a:gd name="connsiteX0" fmla="*/ 137 w 706403"/>
                <a:gd name="connsiteY0" fmla="*/ 70822 h 431422"/>
                <a:gd name="connsiteX1" fmla="*/ 327870 w 706403"/>
                <a:gd name="connsiteY1" fmla="*/ 110227 h 431422"/>
                <a:gd name="connsiteX2" fmla="*/ 706403 w 706403"/>
                <a:gd name="connsiteY2" fmla="*/ 45422 h 431422"/>
                <a:gd name="connsiteX3" fmla="*/ 366144 w 706403"/>
                <a:gd name="connsiteY3" fmla="*/ 431380 h 431422"/>
                <a:gd name="connsiteX4" fmla="*/ 137 w 706403"/>
                <a:gd name="connsiteY4" fmla="*/ 70822 h 43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03" h="431422">
                  <a:moveTo>
                    <a:pt x="137" y="70822"/>
                  </a:moveTo>
                  <a:cubicBezTo>
                    <a:pt x="-6242" y="17297"/>
                    <a:pt x="210159" y="114460"/>
                    <a:pt x="327870" y="110227"/>
                  </a:cubicBezTo>
                  <a:cubicBezTo>
                    <a:pt x="445581" y="105994"/>
                    <a:pt x="706403" y="-84818"/>
                    <a:pt x="706403" y="45422"/>
                  </a:cubicBezTo>
                  <a:cubicBezTo>
                    <a:pt x="706403" y="175662"/>
                    <a:pt x="483855" y="427147"/>
                    <a:pt x="366144" y="431380"/>
                  </a:cubicBezTo>
                  <a:cubicBezTo>
                    <a:pt x="248433" y="435613"/>
                    <a:pt x="6516" y="124348"/>
                    <a:pt x="137" y="70822"/>
                  </a:cubicBez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38945F1A-3DD1-47DB-8D10-45EEC5ED3E3E}"/>
              </a:ext>
            </a:extLst>
          </p:cNvPr>
          <p:cNvSpPr/>
          <p:nvPr/>
        </p:nvSpPr>
        <p:spPr>
          <a:xfrm>
            <a:off x="1422152" y="4046307"/>
            <a:ext cx="366657" cy="327218"/>
          </a:xfrm>
          <a:prstGeom prst="rect">
            <a:avLst/>
          </a:prstGeom>
          <a:solidFill>
            <a:srgbClr val="00B050"/>
          </a:solidFill>
          <a:ln>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4" name="TextBox 23">
            <a:extLst>
              <a:ext uri="{FF2B5EF4-FFF2-40B4-BE49-F238E27FC236}">
                <a16:creationId xmlns:a16="http://schemas.microsoft.com/office/drawing/2014/main" id="{FD904DCE-FF6B-45E1-A06F-7F5880397679}"/>
              </a:ext>
            </a:extLst>
          </p:cNvPr>
          <p:cNvSpPr txBox="1"/>
          <p:nvPr/>
        </p:nvSpPr>
        <p:spPr>
          <a:xfrm>
            <a:off x="4786937" y="4447997"/>
            <a:ext cx="4332014" cy="461665"/>
          </a:xfrm>
          <a:prstGeom prst="rect">
            <a:avLst/>
          </a:prstGeom>
          <a:noFill/>
        </p:spPr>
        <p:txBody>
          <a:bodyPr wrap="square" rtlCol="0">
            <a:spAutoFit/>
          </a:bodyPr>
          <a:lstStyle/>
          <a:p>
            <a:r>
              <a:rPr lang="en-US" sz="1200" dirty="0"/>
              <a:t>Source: Adapted from </a:t>
            </a:r>
            <a:r>
              <a:rPr lang="en-US" sz="1200" dirty="0">
                <a:hlinkClick r:id="rId3"/>
              </a:rPr>
              <a:t>https://www.ipsos.com/en-us/news-polls/attitudes-toward-Russian-investigation</a:t>
            </a:r>
            <a:endParaRPr lang="en-US" sz="1200" dirty="0">
              <a:solidFill>
                <a:schemeClr val="tx1"/>
              </a:solidFill>
            </a:endParaRPr>
          </a:p>
        </p:txBody>
      </p:sp>
      <p:sp>
        <p:nvSpPr>
          <p:cNvPr id="22" name="Rectangle 21">
            <a:extLst>
              <a:ext uri="{FF2B5EF4-FFF2-40B4-BE49-F238E27FC236}">
                <a16:creationId xmlns:a16="http://schemas.microsoft.com/office/drawing/2014/main" id="{E53C83A5-2A64-49D8-9D1C-6957C49D98DB}"/>
              </a:ext>
            </a:extLst>
          </p:cNvPr>
          <p:cNvSpPr/>
          <p:nvPr/>
        </p:nvSpPr>
        <p:spPr>
          <a:xfrm>
            <a:off x="1418655" y="3711871"/>
            <a:ext cx="366657" cy="327218"/>
          </a:xfrm>
          <a:prstGeom prst="rect">
            <a:avLst/>
          </a:prstGeom>
          <a:solidFill>
            <a:srgbClr val="00B050"/>
          </a:solidFill>
          <a:ln>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 name="Content Placeholder 7">
            <a:extLst>
              <a:ext uri="{FF2B5EF4-FFF2-40B4-BE49-F238E27FC236}">
                <a16:creationId xmlns:a16="http://schemas.microsoft.com/office/drawing/2014/main" id="{6AEF118E-1852-499E-A8B5-693D82D0992F}"/>
              </a:ext>
            </a:extLst>
          </p:cNvPr>
          <p:cNvSpPr>
            <a:spLocks noGrp="1"/>
          </p:cNvSpPr>
          <p:nvPr>
            <p:ph sz="half" idx="1"/>
          </p:nvPr>
        </p:nvSpPr>
        <p:spPr>
          <a:xfrm>
            <a:off x="211241" y="1460507"/>
            <a:ext cx="4428886" cy="1980032"/>
          </a:xfrm>
        </p:spPr>
        <p:txBody>
          <a:bodyPr>
            <a:normAutofit fontScale="92500"/>
          </a:bodyPr>
          <a:lstStyle/>
          <a:p>
            <a:r>
              <a:rPr lang="en-US" sz="2400" dirty="0"/>
              <a:t>Interference with election diminishes faith in the process</a:t>
            </a:r>
          </a:p>
          <a:p>
            <a:pPr lvl="1"/>
            <a:r>
              <a:rPr lang="en-US" sz="2100" dirty="0"/>
              <a:t>Ipsos, 1,005 Americans: 60% believe Russia meddled in 2016 election [6]</a:t>
            </a:r>
          </a:p>
          <a:p>
            <a:pPr lvl="1"/>
            <a:r>
              <a:rPr lang="en-US" sz="2100" dirty="0"/>
              <a:t>2018: J. Alex </a:t>
            </a:r>
            <a:r>
              <a:rPr lang="en-US" sz="2100" dirty="0" err="1"/>
              <a:t>Halderman</a:t>
            </a:r>
            <a:r>
              <a:rPr lang="en-US" sz="2100" dirty="0"/>
              <a:t> breached and infected voting software [7]</a:t>
            </a:r>
          </a:p>
        </p:txBody>
      </p:sp>
      <p:sp>
        <p:nvSpPr>
          <p:cNvPr id="25" name="Rectangle 24">
            <a:extLst>
              <a:ext uri="{FF2B5EF4-FFF2-40B4-BE49-F238E27FC236}">
                <a16:creationId xmlns:a16="http://schemas.microsoft.com/office/drawing/2014/main" id="{FD7EFEFD-DC6A-4966-907D-B26ECDBB8E90}"/>
              </a:ext>
            </a:extLst>
          </p:cNvPr>
          <p:cNvSpPr/>
          <p:nvPr/>
        </p:nvSpPr>
        <p:spPr>
          <a:xfrm>
            <a:off x="2559473" y="4053741"/>
            <a:ext cx="366657" cy="327218"/>
          </a:xfrm>
          <a:prstGeom prst="rect">
            <a:avLst/>
          </a:prstGeom>
          <a:solidFill>
            <a:srgbClr val="FF0000"/>
          </a:solidFill>
          <a:ln>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pic>
        <p:nvPicPr>
          <p:cNvPr id="20" name="Picture 19">
            <a:extLst>
              <a:ext uri="{FF2B5EF4-FFF2-40B4-BE49-F238E27FC236}">
                <a16:creationId xmlns:a16="http://schemas.microsoft.com/office/drawing/2014/main" id="{4C99FA8A-B236-4742-BF21-5B4E6DC1349D}"/>
              </a:ext>
            </a:extLst>
          </p:cNvPr>
          <p:cNvPicPr>
            <a:picLocks noChangeAspect="1"/>
          </p:cNvPicPr>
          <p:nvPr/>
        </p:nvPicPr>
        <p:blipFill>
          <a:blip r:embed="rId4"/>
          <a:stretch>
            <a:fillRect/>
          </a:stretch>
        </p:blipFill>
        <p:spPr>
          <a:xfrm>
            <a:off x="6952944" y="1719688"/>
            <a:ext cx="2047941" cy="2056233"/>
          </a:xfrm>
          <a:prstGeom prst="rect">
            <a:avLst/>
          </a:prstGeom>
          <a:ln w="12700">
            <a:solidFill>
              <a:schemeClr val="tx1"/>
            </a:solidFill>
          </a:ln>
        </p:spPr>
      </p:pic>
      <p:sp>
        <p:nvSpPr>
          <p:cNvPr id="26" name="Title 1">
            <a:extLst>
              <a:ext uri="{FF2B5EF4-FFF2-40B4-BE49-F238E27FC236}">
                <a16:creationId xmlns:a16="http://schemas.microsoft.com/office/drawing/2014/main" id="{CE868BDD-F2B3-43A6-961C-75646B2CDF8A}"/>
              </a:ext>
            </a:extLst>
          </p:cNvPr>
          <p:cNvSpPr txBox="1">
            <a:spLocks/>
          </p:cNvSpPr>
          <p:nvPr/>
        </p:nvSpPr>
        <p:spPr>
          <a:xfrm>
            <a:off x="7084874" y="988189"/>
            <a:ext cx="1784079" cy="914400"/>
          </a:xfrm>
          <a:prstGeom prst="rect">
            <a:avLst/>
          </a:prstGeom>
          <a:effectLst/>
        </p:spPr>
        <p:txBody>
          <a:bodyPr vert="horz" lIns="91436" tIns="45718" rIns="91436" bIns="45718" rtlCol="0" anchor="ctr" anchorCtr="0">
            <a:normAutofit/>
          </a:bodyPr>
          <a:lst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a:lstStyle>
          <a:p>
            <a:r>
              <a:rPr lang="en-US" sz="2000" dirty="0"/>
              <a:t>Republicans</a:t>
            </a:r>
          </a:p>
        </p:txBody>
      </p:sp>
      <p:pic>
        <p:nvPicPr>
          <p:cNvPr id="21" name="Picture 20">
            <a:extLst>
              <a:ext uri="{FF2B5EF4-FFF2-40B4-BE49-F238E27FC236}">
                <a16:creationId xmlns:a16="http://schemas.microsoft.com/office/drawing/2014/main" id="{251966A7-38D1-4087-AE1A-D8A37CB5FC94}"/>
              </a:ext>
            </a:extLst>
          </p:cNvPr>
          <p:cNvPicPr>
            <a:picLocks noChangeAspect="1"/>
          </p:cNvPicPr>
          <p:nvPr/>
        </p:nvPicPr>
        <p:blipFill>
          <a:blip r:embed="rId5"/>
          <a:stretch>
            <a:fillRect/>
          </a:stretch>
        </p:blipFill>
        <p:spPr>
          <a:xfrm>
            <a:off x="4664309" y="1725022"/>
            <a:ext cx="2285898" cy="2050899"/>
          </a:xfrm>
          <a:prstGeom prst="rect">
            <a:avLst/>
          </a:prstGeom>
          <a:ln w="12700">
            <a:solidFill>
              <a:schemeClr val="tx1"/>
            </a:solidFill>
          </a:ln>
        </p:spPr>
      </p:pic>
      <p:sp>
        <p:nvSpPr>
          <p:cNvPr id="27" name="Title 1">
            <a:extLst>
              <a:ext uri="{FF2B5EF4-FFF2-40B4-BE49-F238E27FC236}">
                <a16:creationId xmlns:a16="http://schemas.microsoft.com/office/drawing/2014/main" id="{F9A11468-D93F-4AAA-8FF6-85E1E673CA79}"/>
              </a:ext>
            </a:extLst>
          </p:cNvPr>
          <p:cNvSpPr txBox="1">
            <a:spLocks/>
          </p:cNvSpPr>
          <p:nvPr/>
        </p:nvSpPr>
        <p:spPr>
          <a:xfrm>
            <a:off x="5047148" y="1008909"/>
            <a:ext cx="1626973" cy="914400"/>
          </a:xfrm>
          <a:prstGeom prst="rect">
            <a:avLst/>
          </a:prstGeom>
          <a:effectLst/>
        </p:spPr>
        <p:txBody>
          <a:bodyPr vert="horz" lIns="91436" tIns="45718" rIns="91436" bIns="45718" rtlCol="0" anchor="ctr" anchorCtr="0">
            <a:normAutofit/>
          </a:bodyPr>
          <a:lst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a:lstStyle>
          <a:p>
            <a:r>
              <a:rPr lang="en-US" sz="2000" dirty="0"/>
              <a:t>Democrats</a:t>
            </a:r>
          </a:p>
        </p:txBody>
      </p:sp>
      <p:sp>
        <p:nvSpPr>
          <p:cNvPr id="28" name="Title 1">
            <a:extLst>
              <a:ext uri="{FF2B5EF4-FFF2-40B4-BE49-F238E27FC236}">
                <a16:creationId xmlns:a16="http://schemas.microsoft.com/office/drawing/2014/main" id="{FD58FBF1-3D4D-4A25-A754-3B0A2D10F71F}"/>
              </a:ext>
            </a:extLst>
          </p:cNvPr>
          <p:cNvSpPr txBox="1">
            <a:spLocks/>
          </p:cNvSpPr>
          <p:nvPr/>
        </p:nvSpPr>
        <p:spPr>
          <a:xfrm>
            <a:off x="5121995" y="3581829"/>
            <a:ext cx="1496156" cy="914400"/>
          </a:xfrm>
          <a:prstGeom prst="rect">
            <a:avLst/>
          </a:prstGeom>
          <a:effectLst/>
        </p:spPr>
        <p:txBody>
          <a:bodyPr vert="horz" lIns="91436" tIns="45718" rIns="91436" bIns="45718" rtlCol="0" anchor="ctr" anchorCtr="0">
            <a:normAutofit/>
          </a:bodyPr>
          <a:lst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a:lstStyle>
          <a:p>
            <a:r>
              <a:rPr lang="en-US" sz="2000" dirty="0"/>
              <a:t>364 total</a:t>
            </a:r>
          </a:p>
        </p:txBody>
      </p:sp>
      <p:sp>
        <p:nvSpPr>
          <p:cNvPr id="29" name="Title 1">
            <a:extLst>
              <a:ext uri="{FF2B5EF4-FFF2-40B4-BE49-F238E27FC236}">
                <a16:creationId xmlns:a16="http://schemas.microsoft.com/office/drawing/2014/main" id="{90BF0DC2-EFD2-48BD-9167-3943A7921743}"/>
              </a:ext>
            </a:extLst>
          </p:cNvPr>
          <p:cNvSpPr txBox="1">
            <a:spLocks/>
          </p:cNvSpPr>
          <p:nvPr/>
        </p:nvSpPr>
        <p:spPr>
          <a:xfrm>
            <a:off x="7300123" y="3596541"/>
            <a:ext cx="1496156" cy="914400"/>
          </a:xfrm>
          <a:prstGeom prst="rect">
            <a:avLst/>
          </a:prstGeom>
          <a:effectLst/>
        </p:spPr>
        <p:txBody>
          <a:bodyPr vert="horz" lIns="91436" tIns="45718" rIns="91436" bIns="45718" rtlCol="0" anchor="ctr" anchorCtr="0">
            <a:normAutofit/>
          </a:bodyPr>
          <a:lst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a:lstStyle>
          <a:p>
            <a:r>
              <a:rPr lang="en-US" sz="2000" dirty="0"/>
              <a:t>331 total</a:t>
            </a:r>
          </a:p>
        </p:txBody>
      </p:sp>
      <p:sp>
        <p:nvSpPr>
          <p:cNvPr id="30" name="Rectangle 29">
            <a:extLst>
              <a:ext uri="{FF2B5EF4-FFF2-40B4-BE49-F238E27FC236}">
                <a16:creationId xmlns:a16="http://schemas.microsoft.com/office/drawing/2014/main" id="{EE049E0F-B3F6-4974-9546-CDF25305A4E1}"/>
              </a:ext>
            </a:extLst>
          </p:cNvPr>
          <p:cNvSpPr/>
          <p:nvPr/>
        </p:nvSpPr>
        <p:spPr>
          <a:xfrm>
            <a:off x="2561454" y="3355088"/>
            <a:ext cx="366657" cy="327218"/>
          </a:xfrm>
          <a:prstGeom prst="rect">
            <a:avLst/>
          </a:prstGeom>
          <a:solidFill>
            <a:srgbClr val="FF0000"/>
          </a:solidFill>
          <a:ln>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297321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500"/>
                            </p:stCondLst>
                            <p:childTnLst>
                              <p:par>
                                <p:cTn id="21" presetID="42" presetClass="path" presetSubtype="0" accel="50000" decel="50000" fill="hold" grpId="1" nodeType="afterEffect">
                                  <p:stCondLst>
                                    <p:cond delay="500"/>
                                  </p:stCondLst>
                                  <p:childTnLst>
                                    <p:animMotion origin="layout" path="M -3.61111E-6 -6.17284E-7 L -3.61111E-6 0.07006 " pathEditMode="relative" rAng="0" ptsTypes="AA">
                                      <p:cBhvr>
                                        <p:cTn id="22" dur="2000" fill="hold"/>
                                        <p:tgtEl>
                                          <p:spTgt spid="30"/>
                                        </p:tgtEl>
                                        <p:attrNameLst>
                                          <p:attrName>ppt_x</p:attrName>
                                          <p:attrName>ppt_y</p:attrName>
                                        </p:attrNameLst>
                                      </p:cBhvr>
                                      <p:rCtr x="0" y="34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5" grpId="0" animBg="1"/>
      <p:bldP spid="30" grpId="0" animBg="1"/>
      <p:bldP spid="3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sz="half" idx="1"/>
          </p:nvPr>
        </p:nvSpPr>
        <p:spPr>
          <a:xfrm>
            <a:off x="685800" y="1352551"/>
            <a:ext cx="3733800" cy="3352800"/>
          </a:xfrm>
        </p:spPr>
        <p:txBody>
          <a:bodyPr/>
          <a:lstStyle/>
          <a:p>
            <a:pPr marL="0" indent="0">
              <a:buNone/>
            </a:pPr>
            <a:r>
              <a:rPr lang="en-US" dirty="0"/>
              <a:t>  </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Joseph Turcotte</a:t>
            </a:r>
          </a:p>
        </p:txBody>
      </p:sp>
      <p:sp>
        <p:nvSpPr>
          <p:cNvPr id="10" name="Content Placeholder 9">
            <a:extLst>
              <a:ext uri="{FF2B5EF4-FFF2-40B4-BE49-F238E27FC236}">
                <a16:creationId xmlns:a16="http://schemas.microsoft.com/office/drawing/2014/main" id="{6526AFF0-B894-434B-A895-AE05935155AB}"/>
              </a:ext>
            </a:extLst>
          </p:cNvPr>
          <p:cNvSpPr>
            <a:spLocks noGrp="1"/>
          </p:cNvSpPr>
          <p:nvPr>
            <p:ph sz="half" idx="2"/>
          </p:nvPr>
        </p:nvSpPr>
        <p:spPr/>
        <p:txBody>
          <a:bodyPr/>
          <a:lstStyle/>
          <a:p>
            <a:pPr marL="0" indent="0">
              <a:buNone/>
            </a:pPr>
            <a:r>
              <a:rPr lang="en-US" dirty="0"/>
              <a:t> </a:t>
            </a:r>
          </a:p>
        </p:txBody>
      </p:sp>
      <p:sp>
        <p:nvSpPr>
          <p:cNvPr id="11" name="Rectangle 10">
            <a:extLst>
              <a:ext uri="{FF2B5EF4-FFF2-40B4-BE49-F238E27FC236}">
                <a16:creationId xmlns:a16="http://schemas.microsoft.com/office/drawing/2014/main" id="{B3434C38-EFC9-48A7-9B05-3DADF87FC80A}"/>
              </a:ext>
            </a:extLst>
          </p:cNvPr>
          <p:cNvSpPr/>
          <p:nvPr/>
        </p:nvSpPr>
        <p:spPr>
          <a:xfrm>
            <a:off x="4300602" y="1593247"/>
            <a:ext cx="237995" cy="2730674"/>
          </a:xfrm>
          <a:custGeom>
            <a:avLst/>
            <a:gdLst>
              <a:gd name="connsiteX0" fmla="*/ 0 w 237995"/>
              <a:gd name="connsiteY0" fmla="*/ 0 h 2755726"/>
              <a:gd name="connsiteX1" fmla="*/ 237995 w 237995"/>
              <a:gd name="connsiteY1" fmla="*/ 0 h 2755726"/>
              <a:gd name="connsiteX2" fmla="*/ 237995 w 237995"/>
              <a:gd name="connsiteY2" fmla="*/ 2755726 h 2755726"/>
              <a:gd name="connsiteX3" fmla="*/ 0 w 237995"/>
              <a:gd name="connsiteY3" fmla="*/ 2755726 h 2755726"/>
              <a:gd name="connsiteX4" fmla="*/ 0 w 237995"/>
              <a:gd name="connsiteY4" fmla="*/ 0 h 2755726"/>
              <a:gd name="connsiteX0" fmla="*/ 87683 w 237995"/>
              <a:gd name="connsiteY0" fmla="*/ 25052 h 2755726"/>
              <a:gd name="connsiteX1" fmla="*/ 237995 w 237995"/>
              <a:gd name="connsiteY1" fmla="*/ 0 h 2755726"/>
              <a:gd name="connsiteX2" fmla="*/ 237995 w 237995"/>
              <a:gd name="connsiteY2" fmla="*/ 2755726 h 2755726"/>
              <a:gd name="connsiteX3" fmla="*/ 0 w 237995"/>
              <a:gd name="connsiteY3" fmla="*/ 2755726 h 2755726"/>
              <a:gd name="connsiteX4" fmla="*/ 87683 w 237995"/>
              <a:gd name="connsiteY4" fmla="*/ 25052 h 2755726"/>
              <a:gd name="connsiteX0" fmla="*/ 87683 w 237995"/>
              <a:gd name="connsiteY0" fmla="*/ 25052 h 2755726"/>
              <a:gd name="connsiteX1" fmla="*/ 162839 w 237995"/>
              <a:gd name="connsiteY1" fmla="*/ 0 h 2755726"/>
              <a:gd name="connsiteX2" fmla="*/ 237995 w 237995"/>
              <a:gd name="connsiteY2" fmla="*/ 2755726 h 2755726"/>
              <a:gd name="connsiteX3" fmla="*/ 0 w 237995"/>
              <a:gd name="connsiteY3" fmla="*/ 2755726 h 2755726"/>
              <a:gd name="connsiteX4" fmla="*/ 87683 w 237995"/>
              <a:gd name="connsiteY4" fmla="*/ 25052 h 2755726"/>
              <a:gd name="connsiteX0" fmla="*/ 87683 w 237995"/>
              <a:gd name="connsiteY0" fmla="*/ 0 h 2730674"/>
              <a:gd name="connsiteX1" fmla="*/ 150313 w 237995"/>
              <a:gd name="connsiteY1" fmla="*/ 12526 h 2730674"/>
              <a:gd name="connsiteX2" fmla="*/ 237995 w 237995"/>
              <a:gd name="connsiteY2" fmla="*/ 2730674 h 2730674"/>
              <a:gd name="connsiteX3" fmla="*/ 0 w 237995"/>
              <a:gd name="connsiteY3" fmla="*/ 2730674 h 2730674"/>
              <a:gd name="connsiteX4" fmla="*/ 87683 w 237995"/>
              <a:gd name="connsiteY4" fmla="*/ 0 h 273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5" h="2730674">
                <a:moveTo>
                  <a:pt x="87683" y="0"/>
                </a:moveTo>
                <a:lnTo>
                  <a:pt x="150313" y="12526"/>
                </a:lnTo>
                <a:lnTo>
                  <a:pt x="237995" y="2730674"/>
                </a:lnTo>
                <a:lnTo>
                  <a:pt x="0" y="2730674"/>
                </a:lnTo>
                <a:lnTo>
                  <a:pt x="87683" y="0"/>
                </a:ln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769C9B-FB61-425B-909C-2D26B99AB58C}"/>
              </a:ext>
            </a:extLst>
          </p:cNvPr>
          <p:cNvSpPr/>
          <p:nvPr/>
        </p:nvSpPr>
        <p:spPr>
          <a:xfrm>
            <a:off x="4130456" y="4208745"/>
            <a:ext cx="578285" cy="191377"/>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20EC8B-547A-44E3-9CD8-9E9B547CA502}"/>
              </a:ext>
            </a:extLst>
          </p:cNvPr>
          <p:cNvSpPr/>
          <p:nvPr/>
        </p:nvSpPr>
        <p:spPr>
          <a:xfrm rot="680850">
            <a:off x="2916474" y="1421356"/>
            <a:ext cx="3006246" cy="191378"/>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EBCB076-2E40-476C-BA5B-D1830D3AF51D}"/>
              </a:ext>
            </a:extLst>
          </p:cNvPr>
          <p:cNvSpPr/>
          <p:nvPr/>
        </p:nvSpPr>
        <p:spPr>
          <a:xfrm>
            <a:off x="4219051" y="1316499"/>
            <a:ext cx="401093" cy="401093"/>
          </a:xfrm>
          <a:prstGeom prst="ellipse">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636675-79B6-4703-8DEB-1C296A71B430}"/>
              </a:ext>
            </a:extLst>
          </p:cNvPr>
          <p:cNvSpPr/>
          <p:nvPr/>
        </p:nvSpPr>
        <p:spPr>
          <a:xfrm rot="634473">
            <a:off x="2788265" y="1139671"/>
            <a:ext cx="127351" cy="153600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23F550-C339-4183-A4C4-BCA6D37A05EA}"/>
              </a:ext>
            </a:extLst>
          </p:cNvPr>
          <p:cNvSpPr/>
          <p:nvPr/>
        </p:nvSpPr>
        <p:spPr>
          <a:xfrm rot="20965527" flipH="1">
            <a:off x="3065354" y="1140534"/>
            <a:ext cx="127351" cy="150767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4FEA37-5FD3-4381-8FAD-67183623BBA4}"/>
              </a:ext>
            </a:extLst>
          </p:cNvPr>
          <p:cNvSpPr/>
          <p:nvPr/>
        </p:nvSpPr>
        <p:spPr>
          <a:xfrm>
            <a:off x="2638455" y="2599244"/>
            <a:ext cx="706403" cy="431422"/>
          </a:xfrm>
          <a:custGeom>
            <a:avLst/>
            <a:gdLst>
              <a:gd name="connsiteX0" fmla="*/ 0 w 757065"/>
              <a:gd name="connsiteY0" fmla="*/ 235820 h 471640"/>
              <a:gd name="connsiteX1" fmla="*/ 378533 w 757065"/>
              <a:gd name="connsiteY1" fmla="*/ 0 h 471640"/>
              <a:gd name="connsiteX2" fmla="*/ 757066 w 757065"/>
              <a:gd name="connsiteY2" fmla="*/ 235820 h 471640"/>
              <a:gd name="connsiteX3" fmla="*/ 378533 w 757065"/>
              <a:gd name="connsiteY3" fmla="*/ 471640 h 471640"/>
              <a:gd name="connsiteX4" fmla="*/ 0 w 757065"/>
              <a:gd name="connsiteY4" fmla="*/ 235820 h 471640"/>
              <a:gd name="connsiteX0" fmla="*/ 0 w 757066"/>
              <a:gd name="connsiteY0" fmla="*/ 44820 h 280640"/>
              <a:gd name="connsiteX1" fmla="*/ 378533 w 757066"/>
              <a:gd name="connsiteY1" fmla="*/ 109625 h 280640"/>
              <a:gd name="connsiteX2" fmla="*/ 757066 w 757066"/>
              <a:gd name="connsiteY2" fmla="*/ 44820 h 280640"/>
              <a:gd name="connsiteX3" fmla="*/ 378533 w 757066"/>
              <a:gd name="connsiteY3" fmla="*/ 280640 h 280640"/>
              <a:gd name="connsiteX4" fmla="*/ 0 w 757066"/>
              <a:gd name="connsiteY4" fmla="*/ 44820 h 280640"/>
              <a:gd name="connsiteX0" fmla="*/ 20 w 757086"/>
              <a:gd name="connsiteY0" fmla="*/ 44820 h 443478"/>
              <a:gd name="connsiteX1" fmla="*/ 378553 w 757086"/>
              <a:gd name="connsiteY1" fmla="*/ 109625 h 443478"/>
              <a:gd name="connsiteX2" fmla="*/ 757086 w 757086"/>
              <a:gd name="connsiteY2" fmla="*/ 44820 h 443478"/>
              <a:gd name="connsiteX3" fmla="*/ 366027 w 757086"/>
              <a:gd name="connsiteY3" fmla="*/ 443478 h 443478"/>
              <a:gd name="connsiteX4" fmla="*/ 20 w 757086"/>
              <a:gd name="connsiteY4" fmla="*/ 44820 h 443478"/>
              <a:gd name="connsiteX0" fmla="*/ 17 w 706283"/>
              <a:gd name="connsiteY0" fmla="*/ 70822 h 444121"/>
              <a:gd name="connsiteX1" fmla="*/ 327750 w 706283"/>
              <a:gd name="connsiteY1" fmla="*/ 110227 h 444121"/>
              <a:gd name="connsiteX2" fmla="*/ 706283 w 706283"/>
              <a:gd name="connsiteY2" fmla="*/ 45422 h 444121"/>
              <a:gd name="connsiteX3" fmla="*/ 315224 w 706283"/>
              <a:gd name="connsiteY3" fmla="*/ 444080 h 444121"/>
              <a:gd name="connsiteX4" fmla="*/ 17 w 706283"/>
              <a:gd name="connsiteY4" fmla="*/ 70822 h 444121"/>
              <a:gd name="connsiteX0" fmla="*/ 137 w 706403"/>
              <a:gd name="connsiteY0" fmla="*/ 70822 h 431422"/>
              <a:gd name="connsiteX1" fmla="*/ 327870 w 706403"/>
              <a:gd name="connsiteY1" fmla="*/ 110227 h 431422"/>
              <a:gd name="connsiteX2" fmla="*/ 706403 w 706403"/>
              <a:gd name="connsiteY2" fmla="*/ 45422 h 431422"/>
              <a:gd name="connsiteX3" fmla="*/ 366144 w 706403"/>
              <a:gd name="connsiteY3" fmla="*/ 431380 h 431422"/>
              <a:gd name="connsiteX4" fmla="*/ 137 w 706403"/>
              <a:gd name="connsiteY4" fmla="*/ 70822 h 43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03" h="431422">
                <a:moveTo>
                  <a:pt x="137" y="70822"/>
                </a:moveTo>
                <a:cubicBezTo>
                  <a:pt x="-6242" y="17297"/>
                  <a:pt x="210159" y="114460"/>
                  <a:pt x="327870" y="110227"/>
                </a:cubicBezTo>
                <a:cubicBezTo>
                  <a:pt x="445581" y="105994"/>
                  <a:pt x="706403" y="-84818"/>
                  <a:pt x="706403" y="45422"/>
                </a:cubicBezTo>
                <a:cubicBezTo>
                  <a:pt x="706403" y="175662"/>
                  <a:pt x="483855" y="427147"/>
                  <a:pt x="366144" y="431380"/>
                </a:cubicBezTo>
                <a:cubicBezTo>
                  <a:pt x="248433" y="435613"/>
                  <a:pt x="6516" y="124348"/>
                  <a:pt x="137" y="70822"/>
                </a:cubicBez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9DDD76-5317-42B2-83B1-3EF0ABB4A996}"/>
              </a:ext>
            </a:extLst>
          </p:cNvPr>
          <p:cNvSpPr/>
          <p:nvPr/>
        </p:nvSpPr>
        <p:spPr>
          <a:xfrm rot="634473">
            <a:off x="5663505" y="1700940"/>
            <a:ext cx="127351" cy="153600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5B671AD-27DC-4F12-8CC5-97D716ACF9A3}"/>
              </a:ext>
            </a:extLst>
          </p:cNvPr>
          <p:cNvSpPr/>
          <p:nvPr/>
        </p:nvSpPr>
        <p:spPr>
          <a:xfrm rot="20965527" flipH="1">
            <a:off x="5940594" y="1701803"/>
            <a:ext cx="127351" cy="1507675"/>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8">
            <a:extLst>
              <a:ext uri="{FF2B5EF4-FFF2-40B4-BE49-F238E27FC236}">
                <a16:creationId xmlns:a16="http://schemas.microsoft.com/office/drawing/2014/main" id="{F42C5D65-FBC0-4422-992F-B3CD67AB0A7D}"/>
              </a:ext>
            </a:extLst>
          </p:cNvPr>
          <p:cNvSpPr/>
          <p:nvPr/>
        </p:nvSpPr>
        <p:spPr>
          <a:xfrm>
            <a:off x="5513695" y="3160513"/>
            <a:ext cx="706403" cy="431422"/>
          </a:xfrm>
          <a:custGeom>
            <a:avLst/>
            <a:gdLst>
              <a:gd name="connsiteX0" fmla="*/ 0 w 757065"/>
              <a:gd name="connsiteY0" fmla="*/ 235820 h 471640"/>
              <a:gd name="connsiteX1" fmla="*/ 378533 w 757065"/>
              <a:gd name="connsiteY1" fmla="*/ 0 h 471640"/>
              <a:gd name="connsiteX2" fmla="*/ 757066 w 757065"/>
              <a:gd name="connsiteY2" fmla="*/ 235820 h 471640"/>
              <a:gd name="connsiteX3" fmla="*/ 378533 w 757065"/>
              <a:gd name="connsiteY3" fmla="*/ 471640 h 471640"/>
              <a:gd name="connsiteX4" fmla="*/ 0 w 757065"/>
              <a:gd name="connsiteY4" fmla="*/ 235820 h 471640"/>
              <a:gd name="connsiteX0" fmla="*/ 0 w 757066"/>
              <a:gd name="connsiteY0" fmla="*/ 44820 h 280640"/>
              <a:gd name="connsiteX1" fmla="*/ 378533 w 757066"/>
              <a:gd name="connsiteY1" fmla="*/ 109625 h 280640"/>
              <a:gd name="connsiteX2" fmla="*/ 757066 w 757066"/>
              <a:gd name="connsiteY2" fmla="*/ 44820 h 280640"/>
              <a:gd name="connsiteX3" fmla="*/ 378533 w 757066"/>
              <a:gd name="connsiteY3" fmla="*/ 280640 h 280640"/>
              <a:gd name="connsiteX4" fmla="*/ 0 w 757066"/>
              <a:gd name="connsiteY4" fmla="*/ 44820 h 280640"/>
              <a:gd name="connsiteX0" fmla="*/ 20 w 757086"/>
              <a:gd name="connsiteY0" fmla="*/ 44820 h 443478"/>
              <a:gd name="connsiteX1" fmla="*/ 378553 w 757086"/>
              <a:gd name="connsiteY1" fmla="*/ 109625 h 443478"/>
              <a:gd name="connsiteX2" fmla="*/ 757086 w 757086"/>
              <a:gd name="connsiteY2" fmla="*/ 44820 h 443478"/>
              <a:gd name="connsiteX3" fmla="*/ 366027 w 757086"/>
              <a:gd name="connsiteY3" fmla="*/ 443478 h 443478"/>
              <a:gd name="connsiteX4" fmla="*/ 20 w 757086"/>
              <a:gd name="connsiteY4" fmla="*/ 44820 h 443478"/>
              <a:gd name="connsiteX0" fmla="*/ 17 w 706283"/>
              <a:gd name="connsiteY0" fmla="*/ 70822 h 444121"/>
              <a:gd name="connsiteX1" fmla="*/ 327750 w 706283"/>
              <a:gd name="connsiteY1" fmla="*/ 110227 h 444121"/>
              <a:gd name="connsiteX2" fmla="*/ 706283 w 706283"/>
              <a:gd name="connsiteY2" fmla="*/ 45422 h 444121"/>
              <a:gd name="connsiteX3" fmla="*/ 315224 w 706283"/>
              <a:gd name="connsiteY3" fmla="*/ 444080 h 444121"/>
              <a:gd name="connsiteX4" fmla="*/ 17 w 706283"/>
              <a:gd name="connsiteY4" fmla="*/ 70822 h 444121"/>
              <a:gd name="connsiteX0" fmla="*/ 137 w 706403"/>
              <a:gd name="connsiteY0" fmla="*/ 70822 h 431422"/>
              <a:gd name="connsiteX1" fmla="*/ 327870 w 706403"/>
              <a:gd name="connsiteY1" fmla="*/ 110227 h 431422"/>
              <a:gd name="connsiteX2" fmla="*/ 706403 w 706403"/>
              <a:gd name="connsiteY2" fmla="*/ 45422 h 431422"/>
              <a:gd name="connsiteX3" fmla="*/ 366144 w 706403"/>
              <a:gd name="connsiteY3" fmla="*/ 431380 h 431422"/>
              <a:gd name="connsiteX4" fmla="*/ 137 w 706403"/>
              <a:gd name="connsiteY4" fmla="*/ 70822 h 43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03" h="431422">
                <a:moveTo>
                  <a:pt x="137" y="70822"/>
                </a:moveTo>
                <a:cubicBezTo>
                  <a:pt x="-6242" y="17297"/>
                  <a:pt x="210159" y="114460"/>
                  <a:pt x="327870" y="110227"/>
                </a:cubicBezTo>
                <a:cubicBezTo>
                  <a:pt x="445581" y="105994"/>
                  <a:pt x="706403" y="-84818"/>
                  <a:pt x="706403" y="45422"/>
                </a:cubicBezTo>
                <a:cubicBezTo>
                  <a:pt x="706403" y="175662"/>
                  <a:pt x="483855" y="427147"/>
                  <a:pt x="366144" y="431380"/>
                </a:cubicBezTo>
                <a:cubicBezTo>
                  <a:pt x="248433" y="435613"/>
                  <a:pt x="6516" y="124348"/>
                  <a:pt x="137" y="70822"/>
                </a:cubicBezTo>
                <a:close/>
              </a:path>
            </a:pathLst>
          </a:cu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5E18AE40-0319-4F3A-9B68-001D2A1121D7}"/>
              </a:ext>
            </a:extLst>
          </p:cNvPr>
          <p:cNvSpPr txBox="1">
            <a:spLocks/>
          </p:cNvSpPr>
          <p:nvPr/>
        </p:nvSpPr>
        <p:spPr>
          <a:xfrm>
            <a:off x="1550979" y="1690125"/>
            <a:ext cx="868298" cy="914400"/>
          </a:xfrm>
          <a:prstGeom prst="rect">
            <a:avLst/>
          </a:prstGeom>
          <a:effectLst/>
        </p:spPr>
        <p:txBody>
          <a:bodyPr vert="horz" lIns="91436" tIns="45718" rIns="91436" bIns="45718" rtlCol="0" anchor="ctr" anchorCtr="0">
            <a:normAutofit/>
          </a:bodyPr>
          <a:lst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a:lstStyle>
          <a:p>
            <a:r>
              <a:rPr lang="en-US" dirty="0"/>
              <a:t>FOR</a:t>
            </a:r>
          </a:p>
        </p:txBody>
      </p:sp>
      <p:sp>
        <p:nvSpPr>
          <p:cNvPr id="25" name="Title 1">
            <a:extLst>
              <a:ext uri="{FF2B5EF4-FFF2-40B4-BE49-F238E27FC236}">
                <a16:creationId xmlns:a16="http://schemas.microsoft.com/office/drawing/2014/main" id="{7BAB5E21-4356-45A4-B09B-F6F05F4F4622}"/>
              </a:ext>
            </a:extLst>
          </p:cNvPr>
          <p:cNvSpPr txBox="1">
            <a:spLocks/>
          </p:cNvSpPr>
          <p:nvPr/>
        </p:nvSpPr>
        <p:spPr>
          <a:xfrm>
            <a:off x="6571842" y="2245802"/>
            <a:ext cx="1549508" cy="914400"/>
          </a:xfrm>
          <a:prstGeom prst="rect">
            <a:avLst/>
          </a:prstGeom>
          <a:effectLst/>
        </p:spPr>
        <p:txBody>
          <a:bodyPr vert="horz" lIns="91436" tIns="45718" rIns="91436" bIns="45718" rtlCol="0" anchor="ctr" anchorCtr="0">
            <a:normAutofit/>
          </a:bodyPr>
          <a:lst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a:lstStyle>
          <a:p>
            <a:r>
              <a:rPr lang="en-US" dirty="0"/>
              <a:t>Against</a:t>
            </a:r>
          </a:p>
        </p:txBody>
      </p:sp>
      <p:sp>
        <p:nvSpPr>
          <p:cNvPr id="26" name="Title 1">
            <a:extLst>
              <a:ext uri="{FF2B5EF4-FFF2-40B4-BE49-F238E27FC236}">
                <a16:creationId xmlns:a16="http://schemas.microsoft.com/office/drawing/2014/main" id="{4F7D5530-B831-45AD-841D-51AF8AE62591}"/>
              </a:ext>
            </a:extLst>
          </p:cNvPr>
          <p:cNvSpPr txBox="1">
            <a:spLocks/>
          </p:cNvSpPr>
          <p:nvPr/>
        </p:nvSpPr>
        <p:spPr>
          <a:xfrm>
            <a:off x="652397" y="4158566"/>
            <a:ext cx="7772400" cy="914400"/>
          </a:xfrm>
          <a:prstGeom prst="rect">
            <a:avLst/>
          </a:prstGeom>
          <a:effectLst/>
        </p:spPr>
        <p:txBody>
          <a:bodyPr vert="horz" lIns="91436" tIns="45718" rIns="91436" bIns="45718" rtlCol="0" anchor="ctr" anchorCtr="0">
            <a:normAutofit/>
          </a:bodyPr>
          <a:lst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a:lstStyle>
          <a:p>
            <a:r>
              <a:rPr lang="en-US" dirty="0"/>
              <a:t>Questions?</a:t>
            </a:r>
          </a:p>
        </p:txBody>
      </p:sp>
      <p:sp>
        <p:nvSpPr>
          <p:cNvPr id="27" name="Rectangle 26">
            <a:extLst>
              <a:ext uri="{FF2B5EF4-FFF2-40B4-BE49-F238E27FC236}">
                <a16:creationId xmlns:a16="http://schemas.microsoft.com/office/drawing/2014/main" id="{1993B5F9-4B40-41B1-8188-84EB0D058D18}"/>
              </a:ext>
            </a:extLst>
          </p:cNvPr>
          <p:cNvSpPr/>
          <p:nvPr/>
        </p:nvSpPr>
        <p:spPr>
          <a:xfrm>
            <a:off x="2471405" y="1702920"/>
            <a:ext cx="1022376" cy="912405"/>
          </a:xfrm>
          <a:prstGeom prst="rect">
            <a:avLst/>
          </a:prstGeom>
          <a:solidFill>
            <a:srgbClr val="00B050"/>
          </a:solidFill>
          <a:ln>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
        <p:nvSpPr>
          <p:cNvPr id="29" name="Rectangle 28">
            <a:extLst>
              <a:ext uri="{FF2B5EF4-FFF2-40B4-BE49-F238E27FC236}">
                <a16:creationId xmlns:a16="http://schemas.microsoft.com/office/drawing/2014/main" id="{999C041B-2643-4870-A9A9-F92D54922335}"/>
              </a:ext>
            </a:extLst>
          </p:cNvPr>
          <p:cNvSpPr/>
          <p:nvPr/>
        </p:nvSpPr>
        <p:spPr>
          <a:xfrm>
            <a:off x="5404111" y="2253390"/>
            <a:ext cx="1016108" cy="906812"/>
          </a:xfrm>
          <a:prstGeom prst="rect">
            <a:avLst/>
          </a:prstGeom>
          <a:solidFill>
            <a:srgbClr val="FF0000"/>
          </a:solidFill>
          <a:ln>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5</a:t>
            </a:r>
          </a:p>
        </p:txBody>
      </p:sp>
    </p:spTree>
    <p:extLst>
      <p:ext uri="{BB962C8B-B14F-4D97-AF65-F5344CB8AC3E}">
        <p14:creationId xmlns:p14="http://schemas.microsoft.com/office/powerpoint/2010/main" val="270810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058799"/>
            <a:ext cx="7772400" cy="3712364"/>
          </a:xfrm>
        </p:spPr>
        <p:txBody>
          <a:bodyPr lIns="91440">
            <a:noAutofit/>
          </a:bodyPr>
          <a:lstStyle/>
          <a:p>
            <a:pPr marL="0" indent="0">
              <a:buNone/>
            </a:pPr>
            <a:r>
              <a:rPr lang="en-US" sz="1000" dirty="0"/>
              <a:t>[1] Jeremiah Small, “Would You Vote Online? [Infographic]”, URL: </a:t>
            </a:r>
            <a:r>
              <a:rPr lang="en-US" sz="1000" dirty="0">
                <a:hlinkClick r:id="rId2"/>
              </a:rPr>
              <a:t>https://www.soliantconsulting.com/blog/would-you-vote-online/</a:t>
            </a:r>
            <a:r>
              <a:rPr lang="en-US" sz="1000" dirty="0"/>
              <a:t> (Accessed: October 5, 2019)</a:t>
            </a:r>
          </a:p>
          <a:p>
            <a:pPr marL="0" indent="0">
              <a:buNone/>
            </a:pPr>
            <a:r>
              <a:rPr lang="en-US" sz="1000" dirty="0"/>
              <a:t>[2] Erin Vogel Fox, “Arizona’s online voting system makes it easy for military personnel to cast their vote”, URL: </a:t>
            </a:r>
            <a:r>
              <a:rPr lang="en-US" sz="1000" dirty="0">
                <a:hlinkClick r:id="rId3"/>
              </a:rPr>
              <a:t>https://azcapitoltimes.com/news/2016/05/19/arizonas-online-voting-system-makes-it-easy-for-military-personnel-to-cast-their-vote/</a:t>
            </a:r>
            <a:r>
              <a:rPr lang="en-US" sz="1000" dirty="0"/>
              <a:t> (Accessed: October 5, 2019)</a:t>
            </a:r>
          </a:p>
          <a:p>
            <a:pPr marL="0" indent="0">
              <a:buNone/>
            </a:pPr>
            <a:r>
              <a:rPr lang="en-US" sz="1000" dirty="0"/>
              <a:t>[3] Drew DeSilver, “On Election Day, most voters use electronic or optical-scan ballots”, URL: </a:t>
            </a:r>
            <a:r>
              <a:rPr lang="en-US" sz="1000" dirty="0">
                <a:hlinkClick r:id="rId4"/>
              </a:rPr>
              <a:t>https://www.pewresearch.org/fact-tank/2016/11/08/on-election-day-most-voters-use-electronic-or-optical-scan-ballots/</a:t>
            </a:r>
            <a:r>
              <a:rPr lang="en-US" sz="1000" dirty="0"/>
              <a:t> (Accessed: October 5, 2019)</a:t>
            </a:r>
          </a:p>
          <a:p>
            <a:pPr marL="0" indent="0">
              <a:buNone/>
            </a:pPr>
            <a:r>
              <a:rPr lang="en-US" sz="1000" dirty="0"/>
              <a:t>[4] Andrew Appel, “Optical-scan voting extremely accurate in Minnesota”, URL: </a:t>
            </a:r>
            <a:r>
              <a:rPr lang="en-US" sz="1000" dirty="0">
                <a:hlinkClick r:id="rId5"/>
              </a:rPr>
              <a:t>https://freedom-to-tinker.com/2009/01/21/optical-scan-voting-extremely-accurate-minnesota/</a:t>
            </a:r>
            <a:r>
              <a:rPr lang="en-US" sz="1000" dirty="0"/>
              <a:t> (Accessed: October 5, 2019)</a:t>
            </a:r>
          </a:p>
          <a:p>
            <a:pPr marL="0" indent="0">
              <a:buNone/>
            </a:pPr>
            <a:r>
              <a:rPr lang="en-US" sz="1000" dirty="0"/>
              <a:t>[5] Adi Robertson, “Texas voting machines are switching votes – but it’s bad design, not hacking”, URL: </a:t>
            </a:r>
            <a:r>
              <a:rPr lang="en-US" sz="1000" dirty="0">
                <a:hlinkClick r:id="rId6"/>
              </a:rPr>
              <a:t>https://www.theverge.com/2018/10/30/18037872/texas-voting-machine-hart-eslate-voting-ballot-switch-problems</a:t>
            </a:r>
            <a:r>
              <a:rPr lang="en-US" sz="1000" dirty="0"/>
              <a:t> (Accessed: October 6, 2019) </a:t>
            </a:r>
          </a:p>
          <a:p>
            <a:pPr marL="0" indent="0">
              <a:buNone/>
            </a:pPr>
            <a:r>
              <a:rPr lang="en-US" sz="1000" dirty="0"/>
              <a:t>[6] Chris Jackson and Mallory Newall, “Attitudes Toward the Russian Investigation”, URL: </a:t>
            </a:r>
            <a:r>
              <a:rPr lang="en-US" sz="1000" dirty="0">
                <a:hlinkClick r:id="rId7"/>
              </a:rPr>
              <a:t>https://www.ipsos.com/en-us/news-polls/attitudes-toward-Russian-investigation</a:t>
            </a:r>
            <a:r>
              <a:rPr lang="en-US" sz="1000" dirty="0"/>
              <a:t> (Accessed: October 6, 2019)</a:t>
            </a:r>
          </a:p>
          <a:p>
            <a:pPr marL="0" indent="0">
              <a:buNone/>
            </a:pPr>
            <a:r>
              <a:rPr lang="en-US" sz="1000" dirty="0"/>
              <a:t>[7] Jen Schwartz, “The Vulnerabilities of Our Voting Machines”, URL: </a:t>
            </a:r>
            <a:r>
              <a:rPr lang="en-US" sz="1000" dirty="0">
                <a:hlinkClick r:id="rId8"/>
              </a:rPr>
              <a:t>https://www.scientificamerican.com/article/the-vulnerabilities-of-our-voting-machines/</a:t>
            </a:r>
            <a:r>
              <a:rPr lang="en-US" sz="1000" dirty="0"/>
              <a:t> (Accessed: October 6, 2019)</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27</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Joseph Turcotte</a:t>
            </a:r>
          </a:p>
        </p:txBody>
      </p:sp>
    </p:spTree>
    <p:extLst>
      <p:ext uri="{BB962C8B-B14F-4D97-AF65-F5344CB8AC3E}">
        <p14:creationId xmlns:p14="http://schemas.microsoft.com/office/powerpoint/2010/main" val="4065595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DEEPFAKE &amp; WHY YOU COULD PROBABLY CARE A LITTLE MORE ABOUT FACE-SWAPPING TECHNOLOGY</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Chioma Onyenokwe</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2019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28</a:t>
            </a:fld>
            <a:endParaRPr lang="en-US"/>
          </a:p>
        </p:txBody>
      </p:sp>
    </p:spTree>
    <p:extLst>
      <p:ext uri="{BB962C8B-B14F-4D97-AF65-F5344CB8AC3E}">
        <p14:creationId xmlns:p14="http://schemas.microsoft.com/office/powerpoint/2010/main" val="528237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24910"/>
            <a:ext cx="7772400" cy="914400"/>
          </a:xfrm>
        </p:spPr>
        <p:txBody>
          <a:bodyPr/>
          <a:lstStyle/>
          <a:p>
            <a:r>
              <a:rPr lang="en-US" dirty="0"/>
              <a:t>Don’t Ever Envisage Prerecorded Faces As Keen Expressions</a:t>
            </a:r>
          </a:p>
        </p:txBody>
      </p:sp>
      <p:sp>
        <p:nvSpPr>
          <p:cNvPr id="3" name="Content Placeholder 2"/>
          <p:cNvSpPr>
            <a:spLocks noGrp="1"/>
          </p:cNvSpPr>
          <p:nvPr>
            <p:ph sz="half" idx="1"/>
          </p:nvPr>
        </p:nvSpPr>
        <p:spPr>
          <a:xfrm>
            <a:off x="685800" y="1528421"/>
            <a:ext cx="3733800" cy="3058832"/>
          </a:xfrm>
        </p:spPr>
        <p:txBody>
          <a:bodyPr>
            <a:normAutofit/>
          </a:bodyPr>
          <a:lstStyle/>
          <a:p>
            <a:r>
              <a:rPr lang="en-US" dirty="0"/>
              <a:t>What is </a:t>
            </a:r>
            <a:r>
              <a:rPr lang="en-US" dirty="0" err="1"/>
              <a:t>deepfake</a:t>
            </a:r>
            <a:r>
              <a:rPr lang="en-US" dirty="0"/>
              <a:t>? [2]</a:t>
            </a:r>
          </a:p>
          <a:p>
            <a:pPr lvl="1"/>
            <a:r>
              <a:rPr lang="en-US" dirty="0"/>
              <a:t>First coined in 2017</a:t>
            </a:r>
          </a:p>
          <a:p>
            <a:pPr lvl="1"/>
            <a:r>
              <a:rPr lang="en-US" dirty="0"/>
              <a:t>Free face-swapping video software</a:t>
            </a:r>
          </a:p>
          <a:p>
            <a:pPr lvl="1"/>
            <a:r>
              <a:rPr lang="en-US" dirty="0"/>
              <a:t>Distressingly easy (and fun) to use </a:t>
            </a:r>
            <a:r>
              <a:rPr lang="en-US" dirty="0">
                <a:sym typeface="Wingdings" panose="05000000000000000000" pitchFamily="2" charset="2"/>
              </a:rPr>
              <a:t></a:t>
            </a:r>
            <a:endParaRPr lang="en-US" dirty="0"/>
          </a:p>
          <a:p>
            <a:r>
              <a:rPr lang="en-US" dirty="0"/>
              <a:t>How does it work? [6]</a:t>
            </a:r>
          </a:p>
          <a:p>
            <a:pPr lvl="1"/>
            <a:r>
              <a:rPr lang="en-US" dirty="0"/>
              <a:t>Machine-learning</a:t>
            </a:r>
          </a:p>
          <a:p>
            <a:pPr lvl="1"/>
            <a:r>
              <a:rPr lang="en-US" dirty="0"/>
              <a:t>Images realistically superimposed onto videos</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Chioma Onyenokwe</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There seems to be an extensive collection of wholesome Nicolas Cage </a:t>
            </a:r>
            <a:r>
              <a:rPr lang="en-US" sz="1200" dirty="0" err="1"/>
              <a:t>deepfakes</a:t>
            </a:r>
            <a:r>
              <a:rPr lang="en-US" sz="1200" dirty="0"/>
              <a:t> on such sites as </a:t>
            </a:r>
            <a:r>
              <a:rPr lang="en-US" sz="1200" i="1" dirty="0">
                <a:hlinkClick r:id="rId7"/>
              </a:rPr>
              <a:t>gfycat.com</a:t>
            </a:r>
            <a:endParaRPr lang="en-US" sz="1200" i="1" dirty="0">
              <a:solidFill>
                <a:schemeClr val="tx1"/>
              </a:solidFill>
            </a:endParaRPr>
          </a:p>
        </p:txBody>
      </p:sp>
      <p:pic>
        <p:nvPicPr>
          <p:cNvPr id="19" name="OptimalThornyBass-size_restricted">
            <a:hlinkClick r:id="" action="ppaction://media"/>
            <a:extLst>
              <a:ext uri="{FF2B5EF4-FFF2-40B4-BE49-F238E27FC236}">
                <a16:creationId xmlns:a16="http://schemas.microsoft.com/office/drawing/2014/main" id="{6F0E5F19-6EB4-4462-8E01-CD81A791F06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72000" y="1288397"/>
            <a:ext cx="2857500" cy="1701800"/>
          </a:xfrm>
          <a:prstGeom prst="rect">
            <a:avLst/>
          </a:prstGeom>
        </p:spPr>
      </p:pic>
      <p:pic>
        <p:nvPicPr>
          <p:cNvPr id="17" name="BrownLargeFlounder-size_restricted">
            <a:hlinkClick r:id="" action="ppaction://media"/>
            <a:extLst>
              <a:ext uri="{FF2B5EF4-FFF2-40B4-BE49-F238E27FC236}">
                <a16:creationId xmlns:a16="http://schemas.microsoft.com/office/drawing/2014/main" id="{0242E530-2B69-4885-897A-F61BA9292AE9}"/>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600700" y="3079195"/>
            <a:ext cx="2857500" cy="1701800"/>
          </a:xfrm>
          <a:prstGeom prst="rect">
            <a:avLst/>
          </a:prstGeom>
        </p:spPr>
      </p:pic>
    </p:spTree>
    <p:extLst>
      <p:ext uri="{BB962C8B-B14F-4D97-AF65-F5344CB8AC3E}">
        <p14:creationId xmlns:p14="http://schemas.microsoft.com/office/powerpoint/2010/main" val="323647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0"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7"/>
                </p:tgtEl>
              </p:cMediaNode>
            </p:video>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video>
              <p:cMediaNode vol="80000">
                <p:cTn id="17" fill="hold" display="0">
                  <p:stCondLst>
                    <p:cond delay="indefinite"/>
                  </p:stCondLst>
                </p:cTn>
                <p:tgtEl>
                  <p:spTgt spid="19"/>
                </p:tgtEl>
              </p:cMediaNode>
            </p:video>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p:txBody>
          <a:bodyPr>
            <a:normAutofit/>
          </a:bodyPr>
          <a:lstStyle/>
          <a:p>
            <a:r>
              <a:rPr lang="en-US" dirty="0"/>
              <a:t>Great improvement!</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a:t>
            </a:fld>
            <a:endParaRPr lang="en-US"/>
          </a:p>
        </p:txBody>
      </p:sp>
      <p:pic>
        <p:nvPicPr>
          <p:cNvPr id="6" name="Picture 5">
            <a:extLst>
              <a:ext uri="{FF2B5EF4-FFF2-40B4-BE49-F238E27FC236}">
                <a16:creationId xmlns:a16="http://schemas.microsoft.com/office/drawing/2014/main" id="{BA0C1F99-D933-7942-AB80-53EE4FBB7307}"/>
              </a:ext>
            </a:extLst>
          </p:cNvPr>
          <p:cNvPicPr>
            <a:picLocks noChangeAspect="1"/>
          </p:cNvPicPr>
          <p:nvPr/>
        </p:nvPicPr>
        <p:blipFill>
          <a:blip r:embed="rId3"/>
          <a:stretch>
            <a:fillRect/>
          </a:stretch>
        </p:blipFill>
        <p:spPr>
          <a:xfrm>
            <a:off x="3074672" y="328463"/>
            <a:ext cx="5676675" cy="4781550"/>
          </a:xfrm>
          <a:prstGeom prst="rect">
            <a:avLst/>
          </a:prstGeom>
        </p:spPr>
      </p:pic>
    </p:spTree>
    <p:extLst>
      <p:ext uri="{BB962C8B-B14F-4D97-AF65-F5344CB8AC3E}">
        <p14:creationId xmlns:p14="http://schemas.microsoft.com/office/powerpoint/2010/main" val="1331492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WE GET HERE?</a:t>
            </a:r>
          </a:p>
        </p:txBody>
      </p:sp>
      <p:sp>
        <p:nvSpPr>
          <p:cNvPr id="3" name="Content Placeholder 2"/>
          <p:cNvSpPr>
            <a:spLocks noGrp="1"/>
          </p:cNvSpPr>
          <p:nvPr>
            <p:ph sz="half" idx="1"/>
          </p:nvPr>
        </p:nvSpPr>
        <p:spPr>
          <a:xfrm>
            <a:off x="685800" y="1352551"/>
            <a:ext cx="3733800" cy="3139550"/>
          </a:xfrm>
        </p:spPr>
        <p:txBody>
          <a:bodyPr>
            <a:normAutofit/>
          </a:bodyPr>
          <a:lstStyle/>
          <a:p>
            <a:r>
              <a:rPr lang="en-US" dirty="0"/>
              <a:t>Advances in prior face-swapping technology</a:t>
            </a:r>
          </a:p>
          <a:p>
            <a:pPr lvl="1"/>
            <a:r>
              <a:rPr lang="en-US" dirty="0"/>
              <a:t>1865: First recorded attempt [6]</a:t>
            </a:r>
          </a:p>
          <a:p>
            <a:pPr lvl="1"/>
            <a:r>
              <a:rPr lang="en-US" dirty="0"/>
              <a:t>1976: </a:t>
            </a:r>
            <a:r>
              <a:rPr lang="en-US" i="1" dirty="0"/>
              <a:t>Westworld </a:t>
            </a:r>
            <a:r>
              <a:rPr lang="en-US" dirty="0"/>
              <a:t>becomes first major motion picture to use 3D CGI [5]</a:t>
            </a:r>
          </a:p>
          <a:p>
            <a:r>
              <a:rPr lang="en-US" dirty="0"/>
              <a:t>Improved accessibility</a:t>
            </a:r>
          </a:p>
          <a:p>
            <a:pPr lvl="1"/>
            <a:r>
              <a:rPr lang="en-US" dirty="0"/>
              <a:t>Low cost ($2.5mil vs. $500) [5]</a:t>
            </a:r>
          </a:p>
          <a:p>
            <a:pPr lvl="1"/>
            <a:r>
              <a:rPr lang="en-US" dirty="0"/>
              <a:t>Low skill</a:t>
            </a:r>
          </a:p>
          <a:p>
            <a:pPr lvl="1"/>
            <a:r>
              <a:rPr lang="en-US" dirty="0"/>
              <a:t>Readily available</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Chioma Onyenokwe</a:t>
            </a:r>
            <a:endParaRPr lang="en-US" sz="1400" dirty="0">
              <a:solidFill>
                <a:schemeClr val="tx1"/>
              </a:solidFill>
              <a:latin typeface="+mj-lt"/>
            </a:endParaRPr>
          </a:p>
        </p:txBody>
      </p:sp>
      <p:sp>
        <p:nvSpPr>
          <p:cNvPr id="8" name="TextBox 7"/>
          <p:cNvSpPr txBox="1"/>
          <p:nvPr/>
        </p:nvSpPr>
        <p:spPr>
          <a:xfrm>
            <a:off x="0" y="4364171"/>
            <a:ext cx="9144000" cy="646331"/>
          </a:xfrm>
          <a:prstGeom prst="rect">
            <a:avLst/>
          </a:prstGeom>
          <a:noFill/>
        </p:spPr>
        <p:txBody>
          <a:bodyPr wrap="square" rtlCol="0">
            <a:spAutoFit/>
          </a:bodyPr>
          <a:lstStyle/>
          <a:p>
            <a:pPr algn="r"/>
            <a:r>
              <a:rPr lang="en-US" sz="1200" dirty="0"/>
              <a:t>“Face swapping is not new. Examples such as the swap of U.S. President Lincoln’s head with politician John Calhoun’s body were produced in mid-19th century (left). Modern tools like </a:t>
            </a:r>
            <a:r>
              <a:rPr lang="en-US" sz="1200" dirty="0" err="1"/>
              <a:t>FakeApp</a:t>
            </a:r>
            <a:r>
              <a:rPr lang="en-US" sz="1200" dirty="0"/>
              <a:t> have made it easy for anyone to produce "</a:t>
            </a:r>
            <a:r>
              <a:rPr lang="en-US" sz="1200" dirty="0" err="1"/>
              <a:t>deepfakes</a:t>
            </a:r>
            <a:r>
              <a:rPr lang="en-US" sz="1200" dirty="0"/>
              <a:t>", such as the one swapping the heads of late-night TV hosts Jimmy Fallon and John Oliver (right).” [6]</a:t>
            </a:r>
            <a:endParaRPr lang="en-US" sz="1200" dirty="0">
              <a:solidFill>
                <a:schemeClr val="tx1"/>
              </a:solidFill>
            </a:endParaRPr>
          </a:p>
        </p:txBody>
      </p:sp>
      <p:pic>
        <p:nvPicPr>
          <p:cNvPr id="12" name="Picture 11">
            <a:extLst>
              <a:ext uri="{FF2B5EF4-FFF2-40B4-BE49-F238E27FC236}">
                <a16:creationId xmlns:a16="http://schemas.microsoft.com/office/drawing/2014/main" id="{D1F0BA92-D2DF-4320-A8B2-FE6CA6152A04}"/>
              </a:ext>
            </a:extLst>
          </p:cNvPr>
          <p:cNvPicPr>
            <a:picLocks noChangeAspect="1"/>
          </p:cNvPicPr>
          <p:nvPr/>
        </p:nvPicPr>
        <p:blipFill>
          <a:blip r:embed="rId3"/>
          <a:stretch>
            <a:fillRect/>
          </a:stretch>
        </p:blipFill>
        <p:spPr>
          <a:xfrm>
            <a:off x="4724401" y="1352551"/>
            <a:ext cx="3733800" cy="2377767"/>
          </a:xfrm>
          <a:prstGeom prst="rect">
            <a:avLst/>
          </a:prstGeom>
        </p:spPr>
      </p:pic>
    </p:spTree>
    <p:extLst>
      <p:ext uri="{BB962C8B-B14F-4D97-AF65-F5344CB8AC3E}">
        <p14:creationId xmlns:p14="http://schemas.microsoft.com/office/powerpoint/2010/main" val="3676128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410" y="361950"/>
            <a:ext cx="7772400" cy="914400"/>
          </a:xfrm>
        </p:spPr>
        <p:txBody>
          <a:bodyPr/>
          <a:lstStyle/>
          <a:p>
            <a:r>
              <a:rPr lang="en-US" dirty="0"/>
              <a:t>SOCIETAL IMPLICATIONS</a:t>
            </a:r>
          </a:p>
        </p:txBody>
      </p:sp>
      <p:sp>
        <p:nvSpPr>
          <p:cNvPr id="3" name="Content Placeholder 2"/>
          <p:cNvSpPr>
            <a:spLocks noGrp="1"/>
          </p:cNvSpPr>
          <p:nvPr>
            <p:ph sz="half" idx="1"/>
          </p:nvPr>
        </p:nvSpPr>
        <p:spPr>
          <a:xfrm>
            <a:off x="641410" y="1352551"/>
            <a:ext cx="2639395" cy="2336450"/>
          </a:xfrm>
        </p:spPr>
        <p:txBody>
          <a:bodyPr>
            <a:normAutofit/>
          </a:bodyPr>
          <a:lstStyle/>
          <a:p>
            <a:r>
              <a:rPr lang="en-US" dirty="0"/>
              <a:t>(M/D)</a:t>
            </a:r>
            <a:r>
              <a:rPr lang="en-US" dirty="0" err="1"/>
              <a:t>isinformation</a:t>
            </a:r>
            <a:endParaRPr lang="en-US" dirty="0"/>
          </a:p>
          <a:p>
            <a:pPr lvl="1"/>
            <a:r>
              <a:rPr lang="en-US" dirty="0"/>
              <a:t>Travels fast</a:t>
            </a:r>
          </a:p>
          <a:p>
            <a:pPr lvl="1"/>
            <a:r>
              <a:rPr lang="en-US" dirty="0"/>
              <a:t>Not easily corrected</a:t>
            </a:r>
          </a:p>
          <a:p>
            <a:r>
              <a:rPr lang="en-US" dirty="0"/>
              <a:t>Public distrust</a:t>
            </a:r>
          </a:p>
          <a:p>
            <a:pPr lvl="1"/>
            <a:r>
              <a:rPr lang="en-US" dirty="0"/>
              <a:t>“The liar’s dividend” [3]</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Chioma Onyenokwe</a:t>
            </a:r>
            <a:endParaRPr lang="en-US" sz="1400" dirty="0">
              <a:solidFill>
                <a:schemeClr val="tx1"/>
              </a:solidFill>
              <a:latin typeface="+mj-lt"/>
            </a:endParaRPr>
          </a:p>
        </p:txBody>
      </p:sp>
      <p:sp>
        <p:nvSpPr>
          <p:cNvPr id="8" name="TextBox 7"/>
          <p:cNvSpPr txBox="1"/>
          <p:nvPr/>
        </p:nvSpPr>
        <p:spPr>
          <a:xfrm>
            <a:off x="0" y="4400960"/>
            <a:ext cx="9144000" cy="461665"/>
          </a:xfrm>
          <a:prstGeom prst="rect">
            <a:avLst/>
          </a:prstGeom>
          <a:noFill/>
        </p:spPr>
        <p:txBody>
          <a:bodyPr wrap="square" rtlCol="0">
            <a:spAutoFit/>
          </a:bodyPr>
          <a:lstStyle/>
          <a:p>
            <a:pPr algn="r"/>
            <a:r>
              <a:rPr lang="en-US" sz="1200" dirty="0"/>
              <a:t>After an Occupy Wall Street protest in NYC in November </a:t>
            </a:r>
            <a:r>
              <a:rPr lang="en-US" sz="1200" dirty="0">
                <a:solidFill>
                  <a:schemeClr val="tx1"/>
                </a:solidFill>
              </a:rPr>
              <a:t>2011, the series of tweets depicted above (left) took place. A study </a:t>
            </a:r>
            <a:r>
              <a:rPr lang="en-US" sz="1200" dirty="0"/>
              <a:t>by </a:t>
            </a:r>
            <a:r>
              <a:rPr lang="en-US" sz="1200" dirty="0" err="1"/>
              <a:t>SocialFlow</a:t>
            </a:r>
            <a:r>
              <a:rPr lang="en-US" sz="1200" dirty="0"/>
              <a:t> later </a:t>
            </a:r>
            <a:r>
              <a:rPr lang="en-US" sz="1200" dirty="0">
                <a:solidFill>
                  <a:schemeClr val="tx1"/>
                </a:solidFill>
              </a:rPr>
              <a:t>found that the misinformation traveled faste</a:t>
            </a:r>
            <a:r>
              <a:rPr lang="en-US" sz="1200" dirty="0"/>
              <a:t>r than its correction (right). [4]</a:t>
            </a:r>
            <a:r>
              <a:rPr lang="en-US" sz="1200" dirty="0">
                <a:solidFill>
                  <a:schemeClr val="tx1"/>
                </a:solidFill>
              </a:rPr>
              <a:t> </a:t>
            </a:r>
          </a:p>
        </p:txBody>
      </p:sp>
      <p:grpSp>
        <p:nvGrpSpPr>
          <p:cNvPr id="18" name="Group 17">
            <a:extLst>
              <a:ext uri="{FF2B5EF4-FFF2-40B4-BE49-F238E27FC236}">
                <a16:creationId xmlns:a16="http://schemas.microsoft.com/office/drawing/2014/main" id="{95EC7ABD-7CBF-4639-A956-7714A3B898DA}"/>
              </a:ext>
            </a:extLst>
          </p:cNvPr>
          <p:cNvGrpSpPr/>
          <p:nvPr/>
        </p:nvGrpSpPr>
        <p:grpSpPr>
          <a:xfrm>
            <a:off x="3325195" y="1276350"/>
            <a:ext cx="5605742" cy="2412651"/>
            <a:chOff x="3174274" y="1369236"/>
            <a:chExt cx="7492659" cy="2821512"/>
          </a:xfrm>
        </p:grpSpPr>
        <p:grpSp>
          <p:nvGrpSpPr>
            <p:cNvPr id="15" name="Group 14">
              <a:extLst>
                <a:ext uri="{FF2B5EF4-FFF2-40B4-BE49-F238E27FC236}">
                  <a16:creationId xmlns:a16="http://schemas.microsoft.com/office/drawing/2014/main" id="{61870F85-B915-41A1-8341-7C597AD8B1B3}"/>
                </a:ext>
              </a:extLst>
            </p:cNvPr>
            <p:cNvGrpSpPr/>
            <p:nvPr/>
          </p:nvGrpSpPr>
          <p:grpSpPr>
            <a:xfrm>
              <a:off x="3174274" y="1369236"/>
              <a:ext cx="3672840" cy="2821512"/>
              <a:chOff x="4724400" y="1481105"/>
              <a:chExt cx="3733800" cy="3381708"/>
            </a:xfrm>
          </p:grpSpPr>
          <p:pic>
            <p:nvPicPr>
              <p:cNvPr id="11" name="Picture 10">
                <a:extLst>
                  <a:ext uri="{FF2B5EF4-FFF2-40B4-BE49-F238E27FC236}">
                    <a16:creationId xmlns:a16="http://schemas.microsoft.com/office/drawing/2014/main" id="{685FBDA0-6366-4BE2-B230-BDCD635AE9BD}"/>
                  </a:ext>
                </a:extLst>
              </p:cNvPr>
              <p:cNvPicPr>
                <a:picLocks noChangeAspect="1"/>
              </p:cNvPicPr>
              <p:nvPr/>
            </p:nvPicPr>
            <p:blipFill>
              <a:blip r:embed="rId3"/>
              <a:stretch>
                <a:fillRect/>
              </a:stretch>
            </p:blipFill>
            <p:spPr>
              <a:xfrm>
                <a:off x="4724400" y="1481105"/>
                <a:ext cx="3733800" cy="1432972"/>
              </a:xfrm>
              <a:prstGeom prst="rect">
                <a:avLst/>
              </a:prstGeom>
            </p:spPr>
          </p:pic>
          <p:pic>
            <p:nvPicPr>
              <p:cNvPr id="13" name="Picture 12">
                <a:extLst>
                  <a:ext uri="{FF2B5EF4-FFF2-40B4-BE49-F238E27FC236}">
                    <a16:creationId xmlns:a16="http://schemas.microsoft.com/office/drawing/2014/main" id="{A69382DD-33FB-426F-81FD-9ED26AEA5C6D}"/>
                  </a:ext>
                </a:extLst>
              </p:cNvPr>
              <p:cNvPicPr>
                <a:picLocks noChangeAspect="1"/>
              </p:cNvPicPr>
              <p:nvPr/>
            </p:nvPicPr>
            <p:blipFill>
              <a:blip r:embed="rId4"/>
              <a:stretch>
                <a:fillRect/>
              </a:stretch>
            </p:blipFill>
            <p:spPr>
              <a:xfrm>
                <a:off x="4724400" y="2914077"/>
                <a:ext cx="3733800" cy="1948736"/>
              </a:xfrm>
              <a:prstGeom prst="rect">
                <a:avLst/>
              </a:prstGeom>
            </p:spPr>
          </p:pic>
        </p:grpSp>
        <p:pic>
          <p:nvPicPr>
            <p:cNvPr id="14" name="Picture 13">
              <a:extLst>
                <a:ext uri="{FF2B5EF4-FFF2-40B4-BE49-F238E27FC236}">
                  <a16:creationId xmlns:a16="http://schemas.microsoft.com/office/drawing/2014/main" id="{BA8939FA-F7A4-4D8E-87A0-39E88E6B061D}"/>
                </a:ext>
              </a:extLst>
            </p:cNvPr>
            <p:cNvPicPr>
              <a:picLocks noChangeAspect="1"/>
            </p:cNvPicPr>
            <p:nvPr/>
          </p:nvPicPr>
          <p:blipFill>
            <a:blip r:embed="rId5"/>
            <a:stretch>
              <a:fillRect/>
            </a:stretch>
          </p:blipFill>
          <p:spPr>
            <a:xfrm>
              <a:off x="6996227" y="1369236"/>
              <a:ext cx="3670706" cy="2821512"/>
            </a:xfrm>
            <a:prstGeom prst="rect">
              <a:avLst/>
            </a:prstGeom>
          </p:spPr>
        </p:pic>
      </p:grpSp>
    </p:spTree>
    <p:extLst>
      <p:ext uri="{BB962C8B-B14F-4D97-AF65-F5344CB8AC3E}">
        <p14:creationId xmlns:p14="http://schemas.microsoft.com/office/powerpoint/2010/main" val="3056175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MANIFESTATIONS</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Chioma Onyenokwe</a:t>
            </a:r>
            <a:endParaRPr lang="en-US" sz="1400" dirty="0">
              <a:solidFill>
                <a:schemeClr val="tx1"/>
              </a:solidFill>
              <a:latin typeface="+mj-lt"/>
            </a:endParaRPr>
          </a:p>
        </p:txBody>
      </p:sp>
      <p:graphicFrame>
        <p:nvGraphicFramePr>
          <p:cNvPr id="9" name="Table 8">
            <a:extLst>
              <a:ext uri="{FF2B5EF4-FFF2-40B4-BE49-F238E27FC236}">
                <a16:creationId xmlns:a16="http://schemas.microsoft.com/office/drawing/2014/main" id="{EEC0938A-0AC9-4D17-B3FC-50469182321F}"/>
              </a:ext>
            </a:extLst>
          </p:cNvPr>
          <p:cNvGraphicFramePr>
            <a:graphicFrameLocks noGrp="1"/>
          </p:cNvGraphicFramePr>
          <p:nvPr>
            <p:extLst/>
          </p:nvPr>
        </p:nvGraphicFramePr>
        <p:xfrm>
          <a:off x="751114" y="1100831"/>
          <a:ext cx="7707086" cy="3521104"/>
        </p:xfrm>
        <a:graphic>
          <a:graphicData uri="http://schemas.openxmlformats.org/drawingml/2006/table">
            <a:tbl>
              <a:tblPr firstRow="1" bandRow="1">
                <a:tableStyleId>{5C22544A-7EE6-4342-B048-85BDC9FD1C3A}</a:tableStyleId>
              </a:tblPr>
              <a:tblGrid>
                <a:gridCol w="1814533">
                  <a:extLst>
                    <a:ext uri="{9D8B030D-6E8A-4147-A177-3AD203B41FA5}">
                      <a16:colId xmlns:a16="http://schemas.microsoft.com/office/drawing/2014/main" val="2662751984"/>
                    </a:ext>
                  </a:extLst>
                </a:gridCol>
                <a:gridCol w="2911875">
                  <a:extLst>
                    <a:ext uri="{9D8B030D-6E8A-4147-A177-3AD203B41FA5}">
                      <a16:colId xmlns:a16="http://schemas.microsoft.com/office/drawing/2014/main" val="2561359614"/>
                    </a:ext>
                  </a:extLst>
                </a:gridCol>
                <a:gridCol w="2980678">
                  <a:extLst>
                    <a:ext uri="{9D8B030D-6E8A-4147-A177-3AD203B41FA5}">
                      <a16:colId xmlns:a16="http://schemas.microsoft.com/office/drawing/2014/main" val="4282547742"/>
                    </a:ext>
                  </a:extLst>
                </a:gridCol>
              </a:tblGrid>
              <a:tr h="692458">
                <a:tc>
                  <a:txBody>
                    <a:bodyPr/>
                    <a:lstStyle/>
                    <a:p>
                      <a:r>
                        <a:rPr lang="en-US" sz="1400" b="1" kern="1200" dirty="0">
                          <a:solidFill>
                            <a:schemeClr val="lt1"/>
                          </a:solidFill>
                          <a:latin typeface="+mn-lt"/>
                          <a:ea typeface="+mn-ea"/>
                          <a:cs typeface="+mn-cs"/>
                        </a:rPr>
                        <a:t>Key Manifestations</a:t>
                      </a:r>
                    </a:p>
                  </a:txBody>
                  <a:tcPr>
                    <a:gradFill>
                      <a:gsLst>
                        <a:gs pos="22000">
                          <a:schemeClr val="bg2"/>
                        </a:gs>
                        <a:gs pos="71000">
                          <a:schemeClr val="bg2">
                            <a:tint val="100000"/>
                            <a:shade val="40000"/>
                            <a:satMod val="100000"/>
                          </a:schemeClr>
                        </a:gs>
                        <a:gs pos="100000">
                          <a:schemeClr val="bg2">
                            <a:shade val="5000"/>
                            <a:satMod val="100000"/>
                          </a:schemeClr>
                        </a:gs>
                      </a:gsLst>
                      <a:path path="circle">
                        <a:fillToRect l="50000" t="50000" r="50000" b="50000"/>
                      </a:path>
                    </a:gradFill>
                  </a:tcPr>
                </a:tc>
                <a:tc>
                  <a:txBody>
                    <a:bodyPr/>
                    <a:lstStyle/>
                    <a:p>
                      <a:r>
                        <a:rPr lang="en-US" sz="1400" dirty="0"/>
                        <a:t>Why People Currently Care: “High-profile” Victims</a:t>
                      </a:r>
                    </a:p>
                  </a:txBody>
                  <a:tcPr>
                    <a:gradFill>
                      <a:gsLst>
                        <a:gs pos="22000">
                          <a:schemeClr val="bg2"/>
                        </a:gs>
                        <a:gs pos="71000">
                          <a:schemeClr val="bg2">
                            <a:tint val="100000"/>
                            <a:shade val="40000"/>
                            <a:satMod val="100000"/>
                          </a:schemeClr>
                        </a:gs>
                        <a:gs pos="100000">
                          <a:schemeClr val="bg2">
                            <a:shade val="5000"/>
                            <a:satMod val="100000"/>
                          </a:schemeClr>
                        </a:gs>
                      </a:gsLst>
                      <a:path path="circle">
                        <a:fillToRect l="50000" t="50000" r="50000" b="50000"/>
                      </a:path>
                    </a:gradFill>
                  </a:tcPr>
                </a:tc>
                <a:tc>
                  <a:txBody>
                    <a:bodyPr/>
                    <a:lstStyle/>
                    <a:p>
                      <a:r>
                        <a:rPr lang="en-US" sz="1400" dirty="0"/>
                        <a:t>Why People Should Also Care: “Low-profile” Victims</a:t>
                      </a:r>
                    </a:p>
                  </a:txBody>
                  <a:tcPr>
                    <a:gradFill>
                      <a:gsLst>
                        <a:gs pos="22000">
                          <a:schemeClr val="bg2"/>
                        </a:gs>
                        <a:gs pos="71000">
                          <a:schemeClr val="bg2">
                            <a:tint val="100000"/>
                            <a:shade val="40000"/>
                            <a:satMod val="100000"/>
                          </a:schemeClr>
                        </a:gs>
                        <a:gs pos="100000">
                          <a:schemeClr val="bg2">
                            <a:shade val="5000"/>
                            <a:satMod val="100000"/>
                          </a:schemeClr>
                        </a:gs>
                      </a:gsLst>
                      <a:path path="circle">
                        <a:fillToRect l="50000" t="50000" r="50000" b="50000"/>
                      </a:path>
                    </a:gradFill>
                  </a:tcPr>
                </a:tc>
                <a:extLst>
                  <a:ext uri="{0D108BD9-81ED-4DB2-BD59-A6C34878D82A}">
                    <a16:rowId xmlns:a16="http://schemas.microsoft.com/office/drawing/2014/main" val="4284894706"/>
                  </a:ext>
                </a:extLst>
              </a:tr>
              <a:tr h="1400992">
                <a:tc>
                  <a:txBody>
                    <a:bodyPr/>
                    <a:lstStyle/>
                    <a:p>
                      <a:r>
                        <a:rPr lang="en-US" sz="1400" b="1" dirty="0"/>
                        <a:t>Revenge porn</a:t>
                      </a:r>
                    </a:p>
                  </a:txBody>
                  <a:tcPr/>
                </a:tc>
                <a:tc>
                  <a:txBody>
                    <a:bodyPr/>
                    <a:lstStyle/>
                    <a:p>
                      <a:r>
                        <a:rPr lang="en-US" sz="1400" dirty="0"/>
                        <a:t>Celebrity Women:</a:t>
                      </a:r>
                    </a:p>
                    <a:p>
                      <a:r>
                        <a:rPr lang="en-US" sz="1400" dirty="0"/>
                        <a:t>Gal Gadot’s “Sex</a:t>
                      </a:r>
                    </a:p>
                    <a:p>
                      <a:r>
                        <a:rPr lang="en-US" sz="1400" dirty="0"/>
                        <a:t>tape” [2]</a:t>
                      </a:r>
                    </a:p>
                    <a:p>
                      <a:endParaRPr lang="en-US" sz="1400" dirty="0"/>
                    </a:p>
                  </a:txBody>
                  <a:tcPr/>
                </a:tc>
                <a:tc>
                  <a:txBody>
                    <a:bodyPr/>
                    <a:lstStyle/>
                    <a:p>
                      <a:r>
                        <a:rPr lang="en-US" sz="1400" dirty="0"/>
                        <a:t>(Sex-working) </a:t>
                      </a:r>
                    </a:p>
                    <a:p>
                      <a:r>
                        <a:rPr lang="en-US" sz="1400" dirty="0"/>
                        <a:t>Women:</a:t>
                      </a:r>
                    </a:p>
                    <a:p>
                      <a:r>
                        <a:rPr lang="en-US" sz="1400" dirty="0"/>
                        <a:t>Several sites</a:t>
                      </a:r>
                    </a:p>
                    <a:p>
                      <a:r>
                        <a:rPr lang="en-US" sz="1400" dirty="0"/>
                        <a:t>dedicated to sharing</a:t>
                      </a:r>
                    </a:p>
                    <a:p>
                      <a:r>
                        <a:rPr lang="en-US" sz="1400" dirty="0"/>
                        <a:t>this info</a:t>
                      </a:r>
                    </a:p>
                    <a:p>
                      <a:r>
                        <a:rPr lang="en-US" sz="1400" dirty="0"/>
                        <a:t>[2]</a:t>
                      </a:r>
                    </a:p>
                  </a:txBody>
                  <a:tcPr/>
                </a:tc>
                <a:extLst>
                  <a:ext uri="{0D108BD9-81ED-4DB2-BD59-A6C34878D82A}">
                    <a16:rowId xmlns:a16="http://schemas.microsoft.com/office/drawing/2014/main" val="2250808372"/>
                  </a:ext>
                </a:extLst>
              </a:tr>
              <a:tr h="1427654">
                <a:tc>
                  <a:txBody>
                    <a:bodyPr/>
                    <a:lstStyle/>
                    <a:p>
                      <a:r>
                        <a:rPr lang="en-US" sz="1400" b="1" dirty="0"/>
                        <a:t>Political (m/d)</a:t>
                      </a:r>
                      <a:r>
                        <a:rPr lang="en-US" sz="1400" b="1" dirty="0" err="1"/>
                        <a:t>isinformation</a:t>
                      </a:r>
                      <a:endParaRPr lang="en-US" sz="1400" b="1" dirty="0"/>
                    </a:p>
                  </a:txBody>
                  <a:tcPr/>
                </a:tc>
                <a:tc>
                  <a:txBody>
                    <a:bodyPr/>
                    <a:lstStyle/>
                    <a:p>
                      <a:r>
                        <a:rPr lang="en-US" sz="1400" dirty="0"/>
                        <a:t>Politicians:</a:t>
                      </a:r>
                    </a:p>
                    <a:p>
                      <a:r>
                        <a:rPr lang="en-US" sz="1400" i="1" dirty="0">
                          <a:hlinkClick r:id="" action="ppaction://noaction"/>
                        </a:rPr>
                        <a:t>“Obama” on</a:t>
                      </a:r>
                    </a:p>
                    <a:p>
                      <a:r>
                        <a:rPr lang="en-US" sz="1400" i="1" dirty="0">
                          <a:hlinkClick r:id="" action="ppaction://noaction"/>
                        </a:rPr>
                        <a:t>Trump </a:t>
                      </a:r>
                      <a:r>
                        <a:rPr lang="en-US" sz="1400" dirty="0"/>
                        <a:t>[2]</a:t>
                      </a:r>
                    </a:p>
                    <a:p>
                      <a:endParaRPr lang="en-US" sz="1400" dirty="0"/>
                    </a:p>
                  </a:txBody>
                  <a:tcPr/>
                </a:tc>
                <a:tc>
                  <a:txBody>
                    <a:bodyPr/>
                    <a:lstStyle/>
                    <a:p>
                      <a:r>
                        <a:rPr lang="en-US" sz="1400" dirty="0"/>
                        <a:t>Pretty much </a:t>
                      </a:r>
                    </a:p>
                    <a:p>
                      <a:r>
                        <a:rPr lang="en-US" sz="1400" dirty="0"/>
                        <a:t>anyone with an </a:t>
                      </a:r>
                    </a:p>
                    <a:p>
                      <a:r>
                        <a:rPr lang="en-US" sz="1400" dirty="0"/>
                        <a:t>online presence:</a:t>
                      </a:r>
                    </a:p>
                    <a:p>
                      <a:r>
                        <a:rPr lang="en-US" sz="1400" dirty="0"/>
                        <a:t>Is anyone truly safe? </a:t>
                      </a:r>
                    </a:p>
                    <a:p>
                      <a:r>
                        <a:rPr lang="en-US" sz="1400" dirty="0"/>
                        <a:t>[2]</a:t>
                      </a:r>
                    </a:p>
                  </a:txBody>
                  <a:tcPr/>
                </a:tc>
                <a:extLst>
                  <a:ext uri="{0D108BD9-81ED-4DB2-BD59-A6C34878D82A}">
                    <a16:rowId xmlns:a16="http://schemas.microsoft.com/office/drawing/2014/main" val="1803157257"/>
                  </a:ext>
                </a:extLst>
              </a:tr>
            </a:tbl>
          </a:graphicData>
        </a:graphic>
      </p:graphicFrame>
      <p:pic>
        <p:nvPicPr>
          <p:cNvPr id="2050" name="Picture 2" descr="Image result for finger pointing at you">
            <a:extLst>
              <a:ext uri="{FF2B5EF4-FFF2-40B4-BE49-F238E27FC236}">
                <a16:creationId xmlns:a16="http://schemas.microsoft.com/office/drawing/2014/main" id="{64F590B4-42AD-461A-8D99-A1705184D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500" y="3196498"/>
            <a:ext cx="1180386" cy="1425438"/>
          </a:xfrm>
          <a:prstGeom prst="rect">
            <a:avLst/>
          </a:prstGeom>
          <a:noFill/>
          <a:extLst>
            <a:ext uri="{909E8E84-426E-40DD-AFC4-6F175D3DCCD1}">
              <a14:hiddenFill xmlns:a14="http://schemas.microsoft.com/office/drawing/2010/main">
                <a:solidFill>
                  <a:srgbClr val="FFFFFF"/>
                </a:solidFill>
              </a14:hiddenFill>
            </a:ext>
          </a:extLst>
        </p:spPr>
      </p:pic>
      <p:pic>
        <p:nvPicPr>
          <p:cNvPr id="15" name="Online Media 14" title="You Won￢ﾀﾙt Believe What Obama Says In This Video! ￰ﾟﾘﾉ">
            <a:hlinkClick r:id="" action="ppaction://media"/>
            <a:extLst>
              <a:ext uri="{FF2B5EF4-FFF2-40B4-BE49-F238E27FC236}">
                <a16:creationId xmlns:a16="http://schemas.microsoft.com/office/drawing/2014/main" id="{51D7536E-32E5-4D9D-9EC7-7042B63E7DFF}"/>
              </a:ext>
            </a:extLst>
          </p:cNvPr>
          <p:cNvPicPr>
            <a:picLocks noRot="1" noChangeAspect="1"/>
          </p:cNvPicPr>
          <p:nvPr>
            <a:videoFile r:link="rId1"/>
          </p:nvPr>
        </p:nvPicPr>
        <p:blipFill>
          <a:blip r:embed="rId5"/>
          <a:stretch>
            <a:fillRect/>
          </a:stretch>
        </p:blipFill>
        <p:spPr>
          <a:xfrm>
            <a:off x="4294614" y="3196497"/>
            <a:ext cx="1180385" cy="1425438"/>
          </a:xfrm>
          <a:prstGeom prst="rect">
            <a:avLst/>
          </a:prstGeom>
        </p:spPr>
      </p:pic>
      <p:pic>
        <p:nvPicPr>
          <p:cNvPr id="2054" name="Picture 6" descr="Image result for sex workers">
            <a:extLst>
              <a:ext uri="{FF2B5EF4-FFF2-40B4-BE49-F238E27FC236}">
                <a16:creationId xmlns:a16="http://schemas.microsoft.com/office/drawing/2014/main" id="{19E343E4-A356-457B-96BD-0C59934E99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250442" y="1784828"/>
            <a:ext cx="1180385" cy="14116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gal gadot">
            <a:extLst>
              <a:ext uri="{FF2B5EF4-FFF2-40B4-BE49-F238E27FC236}">
                <a16:creationId xmlns:a16="http://schemas.microsoft.com/office/drawing/2014/main" id="{3291265C-3598-46C3-82DF-2A706B2508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4614" y="1784827"/>
            <a:ext cx="1180385" cy="141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25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BE DONE?</a:t>
            </a:r>
          </a:p>
        </p:txBody>
      </p:sp>
      <p:sp>
        <p:nvSpPr>
          <p:cNvPr id="3" name="Content Placeholder 2"/>
          <p:cNvSpPr>
            <a:spLocks noGrp="1"/>
          </p:cNvSpPr>
          <p:nvPr>
            <p:ph sz="half" idx="1"/>
          </p:nvPr>
        </p:nvSpPr>
        <p:spPr>
          <a:xfrm>
            <a:off x="685799" y="1352551"/>
            <a:ext cx="7357369" cy="3352800"/>
          </a:xfrm>
        </p:spPr>
        <p:txBody>
          <a:bodyPr>
            <a:normAutofit/>
          </a:bodyPr>
          <a:lstStyle/>
          <a:p>
            <a:r>
              <a:rPr lang="en-US" dirty="0"/>
              <a:t>“</a:t>
            </a:r>
            <a:r>
              <a:rPr lang="en-US" dirty="0" err="1"/>
              <a:t>Deepfake</a:t>
            </a:r>
            <a:r>
              <a:rPr lang="en-US" dirty="0"/>
              <a:t> detection using recurrent neural networks” [5]</a:t>
            </a:r>
          </a:p>
          <a:p>
            <a:pPr lvl="1"/>
            <a:r>
              <a:rPr lang="en-US" dirty="0"/>
              <a:t>DARPA- and AFRL- sponsored research</a:t>
            </a:r>
          </a:p>
          <a:p>
            <a:pPr lvl="1"/>
            <a:r>
              <a:rPr lang="en-US" dirty="0"/>
              <a:t>Constantly evolving</a:t>
            </a:r>
          </a:p>
          <a:p>
            <a:r>
              <a:rPr lang="en-US" dirty="0"/>
              <a:t>Draft laws that </a:t>
            </a:r>
          </a:p>
          <a:p>
            <a:pPr lvl="1"/>
            <a:r>
              <a:rPr lang="en-US" dirty="0"/>
              <a:t>Protect those most vulnerable to such crimes (i.e. sex workers) [7]</a:t>
            </a:r>
          </a:p>
          <a:p>
            <a:pPr lvl="1"/>
            <a:r>
              <a:rPr lang="en-US" dirty="0"/>
              <a:t>Hold any such video makers accountable for their actions</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Chioma Onyenokwe</a:t>
            </a:r>
            <a:endParaRPr lang="en-US" sz="1400" dirty="0">
              <a:solidFill>
                <a:schemeClr val="tx1"/>
              </a:solidFill>
              <a:latin typeface="+mj-lt"/>
            </a:endParaRPr>
          </a:p>
        </p:txBody>
      </p:sp>
    </p:spTree>
    <p:extLst>
      <p:ext uri="{BB962C8B-B14F-4D97-AF65-F5344CB8AC3E}">
        <p14:creationId xmlns:p14="http://schemas.microsoft.com/office/powerpoint/2010/main" val="3518072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62500" lnSpcReduction="20000"/>
          </a:bodyPr>
          <a:lstStyle/>
          <a:p>
            <a:pPr marL="457200" indent="-457200">
              <a:buAutoNum type="arabicPeriod"/>
            </a:pPr>
            <a:r>
              <a:rPr lang="en-US" dirty="0"/>
              <a:t>All Google images were labeled explicitly for reuse unless otherwise indicated.</a:t>
            </a:r>
          </a:p>
          <a:p>
            <a:pPr marL="457200" indent="-457200">
              <a:buAutoNum type="arabicPeriod"/>
            </a:pPr>
            <a:r>
              <a:rPr lang="en-US" dirty="0" err="1"/>
              <a:t>Jesselyn</a:t>
            </a:r>
            <a:r>
              <a:rPr lang="en-US" dirty="0"/>
              <a:t> Cook, "Here's What It's Like To See Yourself In A </a:t>
            </a:r>
            <a:r>
              <a:rPr lang="en-US" dirty="0" err="1"/>
              <a:t>Deepfake</a:t>
            </a:r>
            <a:r>
              <a:rPr lang="en-US" dirty="0"/>
              <a:t> Porn Video", </a:t>
            </a:r>
            <a:r>
              <a:rPr lang="en-US" dirty="0">
                <a:hlinkClick r:id="rId2"/>
              </a:rPr>
              <a:t>https://www.huffpost.com/entry/deepfake-porn-heres-what-its-like-to-see-yourself_n_5d0d0faee4b0a3941861fced</a:t>
            </a:r>
            <a:r>
              <a:rPr lang="en-US" dirty="0"/>
              <a:t> (Accessed: September 17, 2019). </a:t>
            </a:r>
          </a:p>
          <a:p>
            <a:pPr marL="457200" indent="-457200">
              <a:buFont typeface="Arial" pitchFamily="34" charset="0"/>
              <a:buAutoNum type="arabicPeriod"/>
            </a:pPr>
            <a:r>
              <a:rPr lang="en-US" dirty="0" err="1"/>
              <a:t>Jeselyn</a:t>
            </a:r>
            <a:r>
              <a:rPr lang="en-US" dirty="0"/>
              <a:t> Cook, “</a:t>
            </a:r>
            <a:r>
              <a:rPr lang="en-US" dirty="0" err="1"/>
              <a:t>Deepfake</a:t>
            </a:r>
            <a:r>
              <a:rPr lang="en-US" dirty="0"/>
              <a:t> Videos And The Threat Of Not Knowing What’s Real”, </a:t>
            </a:r>
            <a:r>
              <a:rPr lang="en-US" dirty="0">
                <a:hlinkClick r:id="rId3"/>
              </a:rPr>
              <a:t>https://www.huffpost.com/entry/deepfake-videos-and-the-threat-of-not-knowing-whats-real_n_5cf97068e4b0b08cf7eb2278?guccounter=1</a:t>
            </a:r>
            <a:r>
              <a:rPr lang="en-US" dirty="0"/>
              <a:t> (Accessed: September 17,2019).</a:t>
            </a:r>
          </a:p>
          <a:p>
            <a:pPr marL="457200" indent="-457200">
              <a:buAutoNum type="arabicPeriod"/>
            </a:pPr>
            <a:r>
              <a:rPr lang="en-US" dirty="0"/>
              <a:t>Rachel Ehrenberg, “Social Media Sway: Worries over Political Misinformation on Twitter Attract Scientists' Attention” (</a:t>
            </a:r>
            <a:r>
              <a:rPr lang="en-US" i="1" dirty="0"/>
              <a:t>Science News</a:t>
            </a:r>
            <a:r>
              <a:rPr lang="en-US" dirty="0"/>
              <a:t>, vol. 182, no. 8, 2012), pp. 22–25.</a:t>
            </a:r>
          </a:p>
          <a:p>
            <a:pPr marL="457200" indent="-457200">
              <a:buAutoNum type="arabicPeriod"/>
            </a:pPr>
            <a:r>
              <a:rPr lang="en-US" dirty="0"/>
              <a:t>Maureen Furniss, "Animation and Digital Media" (Bloomington, IN, USA: Indiana University Press, 2014), pp. 173-96.</a:t>
            </a:r>
          </a:p>
          <a:p>
            <a:pPr marL="457200" indent="-457200">
              <a:buAutoNum type="arabicPeriod"/>
            </a:pPr>
            <a:r>
              <a:rPr lang="en-US" dirty="0"/>
              <a:t>D. </a:t>
            </a:r>
            <a:r>
              <a:rPr lang="en-US" dirty="0" err="1"/>
              <a:t>Güera</a:t>
            </a:r>
            <a:r>
              <a:rPr lang="en-US" dirty="0"/>
              <a:t> and E. J. </a:t>
            </a:r>
            <a:r>
              <a:rPr lang="en-US" dirty="0" err="1"/>
              <a:t>Delp</a:t>
            </a:r>
            <a:r>
              <a:rPr lang="en-US" dirty="0"/>
              <a:t>, "</a:t>
            </a:r>
            <a:r>
              <a:rPr lang="en-US" dirty="0" err="1"/>
              <a:t>Deepfake</a:t>
            </a:r>
            <a:r>
              <a:rPr lang="en-US" dirty="0"/>
              <a:t> Video Detection Using Recurrent Neural Networks," (</a:t>
            </a:r>
            <a:r>
              <a:rPr lang="en-US" i="1" dirty="0"/>
              <a:t>2018 15th IEEE International Conference on Advanced Video and Signal Based Surveillance (AVSS)</a:t>
            </a:r>
            <a:r>
              <a:rPr lang="en-US" dirty="0"/>
              <a:t>, Auckland, New Zealand, 2018), pp. 1-6.</a:t>
            </a:r>
          </a:p>
          <a:p>
            <a:pPr marL="457200" indent="-457200">
              <a:buAutoNum type="arabicPeriod"/>
            </a:pPr>
            <a:r>
              <a:rPr lang="en-US" dirty="0"/>
              <a:t>Emily Van Der </a:t>
            </a:r>
            <a:r>
              <a:rPr lang="en-US" dirty="0" err="1"/>
              <a:t>Meulen</a:t>
            </a:r>
            <a:r>
              <a:rPr lang="en-US" dirty="0"/>
              <a:t>, "When Sex Is Work: Organizing for </a:t>
            </a:r>
            <a:r>
              <a:rPr lang="en-US" dirty="0" err="1"/>
              <a:t>Labour</a:t>
            </a:r>
            <a:r>
              <a:rPr lang="en-US" dirty="0"/>
              <a:t> Rights and Protections." (</a:t>
            </a:r>
            <a:r>
              <a:rPr lang="en-US" i="1" dirty="0" err="1"/>
              <a:t>Labour</a:t>
            </a:r>
            <a:r>
              <a:rPr lang="en-US" i="1" dirty="0"/>
              <a:t> / Le Travail</a:t>
            </a:r>
            <a:r>
              <a:rPr lang="en-US" dirty="0"/>
              <a:t> 69 (2012)), pp. 147-67.</a:t>
            </a:r>
          </a:p>
          <a:p>
            <a:pPr marL="457200" indent="-457200">
              <a:buAutoNum type="arabicPeriod"/>
            </a:pPr>
            <a:endParaRPr lang="en-US" dirty="0"/>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Chioma Onyenokwe</a:t>
            </a:r>
          </a:p>
        </p:txBody>
      </p:sp>
    </p:spTree>
    <p:extLst>
      <p:ext uri="{BB962C8B-B14F-4D97-AF65-F5344CB8AC3E}">
        <p14:creationId xmlns:p14="http://schemas.microsoft.com/office/powerpoint/2010/main" val="242273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a:xfrm>
            <a:off x="690282" y="1143000"/>
            <a:ext cx="7969624" cy="1494448"/>
          </a:xfrm>
        </p:spPr>
        <p:txBody>
          <a:bodyPr/>
          <a:lstStyle/>
          <a:p>
            <a:r>
              <a:rPr lang="en-US" dirty="0"/>
              <a:t>chatbots: future of customer interaction</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Nugzar Chkhaidze</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2019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35</a:t>
            </a:fld>
            <a:endParaRPr lang="en-US"/>
          </a:p>
        </p:txBody>
      </p:sp>
    </p:spTree>
    <p:extLst>
      <p:ext uri="{BB962C8B-B14F-4D97-AF65-F5344CB8AC3E}">
        <p14:creationId xmlns:p14="http://schemas.microsoft.com/office/powerpoint/2010/main" val="322799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230BF-4DE9-475D-9970-C9273687D9D6}"/>
              </a:ext>
            </a:extLst>
          </p:cNvPr>
          <p:cNvSpPr>
            <a:spLocks noGrp="1"/>
          </p:cNvSpPr>
          <p:nvPr>
            <p:ph type="title"/>
          </p:nvPr>
        </p:nvSpPr>
        <p:spPr>
          <a:xfrm>
            <a:off x="304800" y="361950"/>
            <a:ext cx="8153400" cy="749674"/>
          </a:xfrm>
        </p:spPr>
        <p:txBody>
          <a:bodyPr/>
          <a:lstStyle/>
          <a:p>
            <a:r>
              <a:rPr lang="en-US" dirty="0"/>
              <a:t>chatbots make better assistants</a:t>
            </a:r>
          </a:p>
        </p:txBody>
      </p:sp>
      <p:sp>
        <p:nvSpPr>
          <p:cNvPr id="5" name="Footer Placeholder 4">
            <a:extLst>
              <a:ext uri="{FF2B5EF4-FFF2-40B4-BE49-F238E27FC236}">
                <a16:creationId xmlns:a16="http://schemas.microsoft.com/office/drawing/2014/main" id="{B7B05201-0CE0-4402-9E22-768FE859DD3B}"/>
              </a:ext>
            </a:extLst>
          </p:cNvPr>
          <p:cNvSpPr>
            <a:spLocks noGrp="1"/>
          </p:cNvSpPr>
          <p:nvPr>
            <p:ph type="ftr" sz="quarter" idx="11"/>
          </p:nvPr>
        </p:nvSpPr>
        <p:spPr/>
        <p:txBody>
          <a:bodyPr/>
          <a:lstStyle/>
          <a:p>
            <a:r>
              <a:rPr lang="sk-SK"/>
              <a:t>© 2019 Keith A. Pray</a:t>
            </a:r>
            <a:endParaRPr lang="en-US"/>
          </a:p>
        </p:txBody>
      </p:sp>
      <p:sp>
        <p:nvSpPr>
          <p:cNvPr id="6" name="Slide Number Placeholder 5">
            <a:extLst>
              <a:ext uri="{FF2B5EF4-FFF2-40B4-BE49-F238E27FC236}">
                <a16:creationId xmlns:a16="http://schemas.microsoft.com/office/drawing/2014/main" id="{28EC17BE-A7CC-4C25-BF17-E32851F33D2F}"/>
              </a:ext>
            </a:extLst>
          </p:cNvPr>
          <p:cNvSpPr>
            <a:spLocks noGrp="1"/>
          </p:cNvSpPr>
          <p:nvPr>
            <p:ph type="sldNum" sz="quarter" idx="12"/>
          </p:nvPr>
        </p:nvSpPr>
        <p:spPr/>
        <p:txBody>
          <a:bodyPr/>
          <a:lstStyle/>
          <a:p>
            <a:fld id="{A2A17EAB-8B51-5C40-8776-6683E51FA7A0}" type="slidenum">
              <a:rPr lang="en-US" smtClean="0"/>
              <a:t>36</a:t>
            </a:fld>
            <a:endParaRPr lang="en-US"/>
          </a:p>
        </p:txBody>
      </p:sp>
      <p:sp>
        <p:nvSpPr>
          <p:cNvPr id="10" name="TextBox 9">
            <a:extLst>
              <a:ext uri="{FF2B5EF4-FFF2-40B4-BE49-F238E27FC236}">
                <a16:creationId xmlns:a16="http://schemas.microsoft.com/office/drawing/2014/main" id="{20C600C9-3A55-4E1C-A2B4-FF8BAE860548}"/>
              </a:ext>
            </a:extLst>
          </p:cNvPr>
          <p:cNvSpPr txBox="1"/>
          <p:nvPr/>
        </p:nvSpPr>
        <p:spPr>
          <a:xfrm>
            <a:off x="685799" y="1059546"/>
            <a:ext cx="6745637" cy="240065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t>“Bots are where customers are” [1]</a:t>
            </a:r>
          </a:p>
          <a:p>
            <a:pPr marL="342900" indent="-342900">
              <a:lnSpc>
                <a:spcPct val="150000"/>
              </a:lnSpc>
              <a:buFont typeface="Arial" panose="020B0604020202020204" pitchFamily="34" charset="0"/>
              <a:buChar char="•"/>
            </a:pPr>
            <a:r>
              <a:rPr lang="en-US" sz="2000" dirty="0"/>
              <a:t>Can handle high query volume [1]</a:t>
            </a:r>
          </a:p>
          <a:p>
            <a:pPr marL="342900" indent="-342900">
              <a:lnSpc>
                <a:spcPct val="150000"/>
              </a:lnSpc>
              <a:buFont typeface="Arial" panose="020B0604020202020204" pitchFamily="34" charset="0"/>
              <a:buChar char="•"/>
            </a:pPr>
            <a:r>
              <a:rPr lang="en-US" sz="2000" dirty="0"/>
              <a:t>Elimination of human element = Resources and Time Saved</a:t>
            </a:r>
          </a:p>
          <a:p>
            <a:pPr marL="342900" indent="-342900">
              <a:lnSpc>
                <a:spcPct val="150000"/>
              </a:lnSpc>
              <a:buFont typeface="Arial" panose="020B0604020202020204" pitchFamily="34" charset="0"/>
              <a:buChar char="•"/>
            </a:pPr>
            <a:r>
              <a:rPr lang="en-US" sz="2000" dirty="0"/>
              <a:t>Fast automated response and problem solving</a:t>
            </a:r>
          </a:p>
        </p:txBody>
      </p:sp>
      <p:sp>
        <p:nvSpPr>
          <p:cNvPr id="15" name="TextBox 14">
            <a:extLst>
              <a:ext uri="{FF2B5EF4-FFF2-40B4-BE49-F238E27FC236}">
                <a16:creationId xmlns:a16="http://schemas.microsoft.com/office/drawing/2014/main" id="{BFD63866-935F-4AAE-B052-496F99858332}"/>
              </a:ext>
            </a:extLst>
          </p:cNvPr>
          <p:cNvSpPr txBox="1"/>
          <p:nvPr/>
        </p:nvSpPr>
        <p:spPr>
          <a:xfrm>
            <a:off x="6785121" y="372337"/>
            <a:ext cx="2179682" cy="307777"/>
          </a:xfrm>
          <a:prstGeom prst="rect">
            <a:avLst/>
          </a:prstGeom>
          <a:noFill/>
        </p:spPr>
        <p:txBody>
          <a:bodyPr wrap="square" rtlCol="0">
            <a:spAutoFit/>
          </a:bodyPr>
          <a:lstStyle/>
          <a:p>
            <a:pPr algn="r"/>
            <a:r>
              <a:rPr lang="en-US" sz="1400" dirty="0"/>
              <a:t>Nugzar Chkhaidze</a:t>
            </a:r>
          </a:p>
        </p:txBody>
      </p:sp>
    </p:spTree>
    <p:extLst>
      <p:ext uri="{BB962C8B-B14F-4D97-AF65-F5344CB8AC3E}">
        <p14:creationId xmlns:p14="http://schemas.microsoft.com/office/powerpoint/2010/main" val="315738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94" y="361950"/>
            <a:ext cx="7772400" cy="914400"/>
          </a:xfrm>
        </p:spPr>
        <p:txBody>
          <a:bodyPr/>
          <a:lstStyle/>
          <a:p>
            <a:pPr algn="ctr"/>
            <a:r>
              <a:rPr lang="en-US" dirty="0"/>
              <a:t>Interest across industries</a:t>
            </a:r>
          </a:p>
        </p:txBody>
      </p:sp>
      <p:sp>
        <p:nvSpPr>
          <p:cNvPr id="3" name="Content Placeholder 2"/>
          <p:cNvSpPr>
            <a:spLocks noGrp="1"/>
          </p:cNvSpPr>
          <p:nvPr>
            <p:ph sz="half" idx="1"/>
          </p:nvPr>
        </p:nvSpPr>
        <p:spPr/>
        <p:txBody>
          <a:bodyPr/>
          <a:lstStyle/>
          <a:p>
            <a:pPr marL="0" indent="0">
              <a:buNone/>
            </a:pPr>
            <a:endParaRPr lang="en-US" dirty="0"/>
          </a:p>
          <a:p>
            <a:pPr lvl="1"/>
            <a:endParaRPr lang="en-US" dirty="0"/>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37</a:t>
            </a:fld>
            <a:endParaRPr lang="en-US"/>
          </a:p>
        </p:txBody>
      </p:sp>
      <p:sp>
        <p:nvSpPr>
          <p:cNvPr id="7" name="TextBox 6"/>
          <p:cNvSpPr txBox="1"/>
          <p:nvPr/>
        </p:nvSpPr>
        <p:spPr>
          <a:xfrm>
            <a:off x="6785121" y="372337"/>
            <a:ext cx="2179682" cy="307777"/>
          </a:xfrm>
          <a:prstGeom prst="rect">
            <a:avLst/>
          </a:prstGeom>
          <a:noFill/>
        </p:spPr>
        <p:txBody>
          <a:bodyPr wrap="square" rtlCol="0">
            <a:spAutoFit/>
          </a:bodyPr>
          <a:lstStyle/>
          <a:p>
            <a:pPr algn="r"/>
            <a:r>
              <a:rPr lang="en-US" sz="1400" dirty="0"/>
              <a:t>Nugzar Chkhaidze</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hlinkClick r:id="rId3"/>
              </a:rPr>
              <a:t>https://chatbotsmagazine.com/chatbot-report-2018-global-trends-and-analysis-4d8bbe4d924b</a:t>
            </a:r>
            <a:r>
              <a:rPr lang="en-US" sz="1200" dirty="0"/>
              <a:t> </a:t>
            </a:r>
            <a:endParaRPr lang="en-US" sz="1200" dirty="0">
              <a:solidFill>
                <a:schemeClr val="tx1"/>
              </a:solidFill>
            </a:endParaRPr>
          </a:p>
        </p:txBody>
      </p:sp>
      <p:pic>
        <p:nvPicPr>
          <p:cNvPr id="11" name="Picture 10">
            <a:extLst>
              <a:ext uri="{FF2B5EF4-FFF2-40B4-BE49-F238E27FC236}">
                <a16:creationId xmlns:a16="http://schemas.microsoft.com/office/drawing/2014/main" id="{56D0811D-7859-4DF1-9B80-2A28BE8C27A5}"/>
              </a:ext>
            </a:extLst>
          </p:cNvPr>
          <p:cNvPicPr>
            <a:picLocks noChangeAspect="1"/>
          </p:cNvPicPr>
          <p:nvPr/>
        </p:nvPicPr>
        <p:blipFill rotWithShape="1">
          <a:blip r:embed="rId4"/>
          <a:srcRect r="2663"/>
          <a:stretch/>
        </p:blipFill>
        <p:spPr>
          <a:xfrm>
            <a:off x="1573088" y="1276350"/>
            <a:ext cx="5558412" cy="3355075"/>
          </a:xfrm>
          <a:prstGeom prst="rect">
            <a:avLst/>
          </a:prstGeom>
        </p:spPr>
      </p:pic>
    </p:spTree>
    <p:extLst>
      <p:ext uri="{BB962C8B-B14F-4D97-AF65-F5344CB8AC3E}">
        <p14:creationId xmlns:p14="http://schemas.microsoft.com/office/powerpoint/2010/main" val="1972569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Chatbot 5-year industry interest</a:t>
            </a:r>
          </a:p>
        </p:txBody>
      </p:sp>
      <p:sp>
        <p:nvSpPr>
          <p:cNvPr id="3" name="Content Placeholder 2"/>
          <p:cNvSpPr>
            <a:spLocks noGrp="1"/>
          </p:cNvSpPr>
          <p:nvPr>
            <p:ph sz="half" idx="1"/>
          </p:nvPr>
        </p:nvSpPr>
        <p:spPr/>
        <p:txBody>
          <a:bodyPr/>
          <a:lstStyle/>
          <a:p>
            <a:pPr marL="0" indent="0">
              <a:buNone/>
            </a:pPr>
            <a:endParaRPr lang="en-US" dirty="0"/>
          </a:p>
          <a:p>
            <a:pPr lvl="1"/>
            <a:endParaRPr lang="en-US" dirty="0"/>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38</a:t>
            </a:fld>
            <a:endParaRPr lang="en-US"/>
          </a:p>
        </p:txBody>
      </p:sp>
      <p:sp>
        <p:nvSpPr>
          <p:cNvPr id="7" name="TextBox 6"/>
          <p:cNvSpPr txBox="1"/>
          <p:nvPr/>
        </p:nvSpPr>
        <p:spPr>
          <a:xfrm>
            <a:off x="6785121" y="372337"/>
            <a:ext cx="2179682" cy="307777"/>
          </a:xfrm>
          <a:prstGeom prst="rect">
            <a:avLst/>
          </a:prstGeom>
          <a:noFill/>
        </p:spPr>
        <p:txBody>
          <a:bodyPr wrap="square" rtlCol="0">
            <a:spAutoFit/>
          </a:bodyPr>
          <a:lstStyle/>
          <a:p>
            <a:pPr algn="r"/>
            <a:r>
              <a:rPr lang="en-US" sz="1400" dirty="0"/>
              <a:t>Nugzar Chkhaidze</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hlinkClick r:id="rId3"/>
              </a:rPr>
              <a:t>https://chatbotsmagazine.com/chatbot-report-2019-global-trends-and-analysis-a487afec05b</a:t>
            </a:r>
            <a:endParaRPr lang="en-US" sz="1200" dirty="0">
              <a:solidFill>
                <a:schemeClr val="tx1"/>
              </a:solidFill>
            </a:endParaRPr>
          </a:p>
        </p:txBody>
      </p:sp>
      <p:pic>
        <p:nvPicPr>
          <p:cNvPr id="9" name="Picture 8">
            <a:extLst>
              <a:ext uri="{FF2B5EF4-FFF2-40B4-BE49-F238E27FC236}">
                <a16:creationId xmlns:a16="http://schemas.microsoft.com/office/drawing/2014/main" id="{DAF7D782-4179-4E9E-9ED4-20C826A4417D}"/>
              </a:ext>
            </a:extLst>
          </p:cNvPr>
          <p:cNvPicPr>
            <a:picLocks noChangeAspect="1"/>
          </p:cNvPicPr>
          <p:nvPr/>
        </p:nvPicPr>
        <p:blipFill>
          <a:blip r:embed="rId4"/>
          <a:stretch>
            <a:fillRect/>
          </a:stretch>
        </p:blipFill>
        <p:spPr>
          <a:xfrm>
            <a:off x="179197" y="1101675"/>
            <a:ext cx="8793800" cy="3106115"/>
          </a:xfrm>
          <a:prstGeom prst="rect">
            <a:avLst/>
          </a:prstGeom>
        </p:spPr>
      </p:pic>
    </p:spTree>
    <p:extLst>
      <p:ext uri="{BB962C8B-B14F-4D97-AF65-F5344CB8AC3E}">
        <p14:creationId xmlns:p14="http://schemas.microsoft.com/office/powerpoint/2010/main" val="3164505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1950"/>
            <a:ext cx="7772400" cy="914400"/>
          </a:xfrm>
        </p:spPr>
        <p:txBody>
          <a:bodyPr/>
          <a:lstStyle/>
          <a:p>
            <a:r>
              <a:rPr lang="en-US" dirty="0"/>
              <a:t>Chatbot timeline</a:t>
            </a:r>
          </a:p>
        </p:txBody>
      </p:sp>
      <p:sp>
        <p:nvSpPr>
          <p:cNvPr id="3" name="Content Placeholder 2"/>
          <p:cNvSpPr>
            <a:spLocks noGrp="1"/>
          </p:cNvSpPr>
          <p:nvPr>
            <p:ph sz="half" idx="1"/>
          </p:nvPr>
        </p:nvSpPr>
        <p:spPr/>
        <p:txBody>
          <a:bodyPr/>
          <a:lstStyle/>
          <a:p>
            <a:pPr marL="0" indent="0">
              <a:buNone/>
            </a:pPr>
            <a:endParaRPr lang="en-US" dirty="0"/>
          </a:p>
          <a:p>
            <a:pPr lvl="1"/>
            <a:endParaRPr lang="en-US" dirty="0"/>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Nugzar Chkhaidze</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hlinkClick r:id="rId3"/>
              </a:rPr>
              <a:t>https://www.entrepreneur.com/article/325830</a:t>
            </a:r>
            <a:endParaRPr lang="en-US" sz="1200" dirty="0">
              <a:solidFill>
                <a:schemeClr val="tx1"/>
              </a:solidFill>
            </a:endParaRPr>
          </a:p>
        </p:txBody>
      </p:sp>
      <p:graphicFrame>
        <p:nvGraphicFramePr>
          <p:cNvPr id="13" name="Content Placeholder 12">
            <a:extLst>
              <a:ext uri="{FF2B5EF4-FFF2-40B4-BE49-F238E27FC236}">
                <a16:creationId xmlns:a16="http://schemas.microsoft.com/office/drawing/2014/main" id="{A7730CEA-8C7F-4E05-A4ED-9CC9C93005B8}"/>
              </a:ext>
            </a:extLst>
          </p:cNvPr>
          <p:cNvGraphicFramePr>
            <a:graphicFrameLocks noGrp="1"/>
          </p:cNvGraphicFramePr>
          <p:nvPr>
            <p:ph sz="half" idx="2"/>
            <p:extLst/>
          </p:nvPr>
        </p:nvGraphicFramePr>
        <p:xfrm>
          <a:off x="638971" y="1212927"/>
          <a:ext cx="8170862" cy="3352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18A7FFD4-00DE-4813-8C67-19F73E1D111E}"/>
              </a:ext>
            </a:extLst>
          </p:cNvPr>
          <p:cNvSpPr txBox="1"/>
          <p:nvPr/>
        </p:nvSpPr>
        <p:spPr>
          <a:xfrm>
            <a:off x="1263111" y="1809163"/>
            <a:ext cx="1456841" cy="369332"/>
          </a:xfrm>
          <a:prstGeom prst="rect">
            <a:avLst/>
          </a:prstGeom>
          <a:noFill/>
        </p:spPr>
        <p:txBody>
          <a:bodyPr wrap="square" rtlCol="0">
            <a:spAutoFit/>
          </a:bodyPr>
          <a:lstStyle/>
          <a:p>
            <a:pPr>
              <a:lnSpc>
                <a:spcPct val="90000"/>
              </a:lnSpc>
            </a:pPr>
            <a:r>
              <a:rPr lang="en-US" sz="2000" dirty="0"/>
              <a:t>2015-2016</a:t>
            </a:r>
          </a:p>
        </p:txBody>
      </p:sp>
      <p:sp>
        <p:nvSpPr>
          <p:cNvPr id="15" name="TextBox 14">
            <a:extLst>
              <a:ext uri="{FF2B5EF4-FFF2-40B4-BE49-F238E27FC236}">
                <a16:creationId xmlns:a16="http://schemas.microsoft.com/office/drawing/2014/main" id="{F6992742-7F0F-47ED-AF17-F85E3C7F23D4}"/>
              </a:ext>
            </a:extLst>
          </p:cNvPr>
          <p:cNvSpPr txBox="1"/>
          <p:nvPr/>
        </p:nvSpPr>
        <p:spPr>
          <a:xfrm>
            <a:off x="3995981" y="1813222"/>
            <a:ext cx="1456841" cy="369332"/>
          </a:xfrm>
          <a:prstGeom prst="rect">
            <a:avLst/>
          </a:prstGeom>
          <a:noFill/>
        </p:spPr>
        <p:txBody>
          <a:bodyPr wrap="square" rtlCol="0">
            <a:spAutoFit/>
          </a:bodyPr>
          <a:lstStyle/>
          <a:p>
            <a:pPr>
              <a:lnSpc>
                <a:spcPct val="90000"/>
              </a:lnSpc>
            </a:pPr>
            <a:r>
              <a:rPr lang="en-US" sz="2000" dirty="0"/>
              <a:t>2018-2019</a:t>
            </a:r>
          </a:p>
        </p:txBody>
      </p:sp>
      <p:sp>
        <p:nvSpPr>
          <p:cNvPr id="17" name="TextBox 16">
            <a:extLst>
              <a:ext uri="{FF2B5EF4-FFF2-40B4-BE49-F238E27FC236}">
                <a16:creationId xmlns:a16="http://schemas.microsoft.com/office/drawing/2014/main" id="{96ABE197-E9E4-405C-A906-59F0135EB760}"/>
              </a:ext>
            </a:extLst>
          </p:cNvPr>
          <p:cNvSpPr txBox="1"/>
          <p:nvPr/>
        </p:nvSpPr>
        <p:spPr>
          <a:xfrm>
            <a:off x="6728851" y="1757995"/>
            <a:ext cx="1456841" cy="369332"/>
          </a:xfrm>
          <a:prstGeom prst="rect">
            <a:avLst/>
          </a:prstGeom>
          <a:noFill/>
        </p:spPr>
        <p:txBody>
          <a:bodyPr wrap="square" rtlCol="0">
            <a:spAutoFit/>
          </a:bodyPr>
          <a:lstStyle/>
          <a:p>
            <a:pPr>
              <a:lnSpc>
                <a:spcPct val="90000"/>
              </a:lnSpc>
            </a:pPr>
            <a:r>
              <a:rPr lang="en-US" sz="2000" dirty="0"/>
              <a:t>  Post 2024</a:t>
            </a:r>
          </a:p>
        </p:txBody>
      </p:sp>
    </p:spTree>
    <p:extLst>
      <p:ext uri="{BB962C8B-B14F-4D97-AF65-F5344CB8AC3E}">
        <p14:creationId xmlns:p14="http://schemas.microsoft.com/office/powerpoint/2010/main" val="1612176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p:txBody>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p:txBody>
          <a:bodyPr/>
          <a:lstStyle/>
          <a:p>
            <a:pPr marL="0" indent="0">
              <a:buNone/>
            </a:pPr>
            <a:r>
              <a:rPr lang="en-US" dirty="0"/>
              <a:t>70 Max Possible</a:t>
            </a:r>
          </a:p>
        </p:txBody>
      </p:sp>
      <p:sp>
        <p:nvSpPr>
          <p:cNvPr id="4" name="Content Placeholder 3">
            <a:extLst>
              <a:ext uri="{FF2B5EF4-FFF2-40B4-BE49-F238E27FC236}">
                <a16:creationId xmlns:a16="http://schemas.microsoft.com/office/drawing/2014/main" id="{81037C2F-A0C1-F443-9EB1-54BC1BFAF472}"/>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7E07422E-793C-6B4B-8DBC-95168E5DBA51}"/>
              </a:ext>
            </a:extLst>
          </p:cNvPr>
          <p:cNvSpPr>
            <a:spLocks noGrp="1"/>
          </p:cNvSpPr>
          <p:nvPr>
            <p:ph type="ftr" sz="quarter" idx="11"/>
          </p:nvPr>
        </p:nvSpPr>
        <p:spPr/>
        <p:txBody>
          <a:bodyPr/>
          <a:lstStyle/>
          <a:p>
            <a:r>
              <a:rPr lang="sk-SK"/>
              <a:t>© 2019 Keith A. Pray</a:t>
            </a:r>
            <a:endParaRPr lang="en-US" dirty="0"/>
          </a:p>
        </p:txBody>
      </p:sp>
      <p:sp>
        <p:nvSpPr>
          <p:cNvPr id="6" name="Slide Number Placeholder 5">
            <a:extLst>
              <a:ext uri="{FF2B5EF4-FFF2-40B4-BE49-F238E27FC236}">
                <a16:creationId xmlns:a16="http://schemas.microsoft.com/office/drawing/2014/main" id="{F4972E41-C8FD-884D-AAE3-A618B194726D}"/>
              </a:ext>
            </a:extLst>
          </p:cNvPr>
          <p:cNvSpPr>
            <a:spLocks noGrp="1"/>
          </p:cNvSpPr>
          <p:nvPr>
            <p:ph type="sldNum" sz="quarter" idx="12"/>
          </p:nvPr>
        </p:nvSpPr>
        <p:spPr/>
        <p:txBody>
          <a:bodyPr/>
          <a:lstStyle/>
          <a:p>
            <a:fld id="{A2A17EAB-8B51-5C40-8776-6683E51FA7A0}" type="slidenum">
              <a:rPr lang="en-US" smtClean="0"/>
              <a:t>4</a:t>
            </a:fld>
            <a:endParaRPr lang="en-US"/>
          </a:p>
        </p:txBody>
      </p:sp>
      <p:pic>
        <p:nvPicPr>
          <p:cNvPr id="2" name="Picture 1">
            <a:extLst>
              <a:ext uri="{FF2B5EF4-FFF2-40B4-BE49-F238E27FC236}">
                <a16:creationId xmlns:a16="http://schemas.microsoft.com/office/drawing/2014/main" id="{6CC29C4A-C391-3448-AB13-BD24CEB8C15D}"/>
              </a:ext>
            </a:extLst>
          </p:cNvPr>
          <p:cNvPicPr>
            <a:picLocks noChangeAspect="1"/>
          </p:cNvPicPr>
          <p:nvPr/>
        </p:nvPicPr>
        <p:blipFill>
          <a:blip r:embed="rId3"/>
          <a:stretch>
            <a:fillRect/>
          </a:stretch>
        </p:blipFill>
        <p:spPr>
          <a:xfrm>
            <a:off x="2889025" y="288798"/>
            <a:ext cx="5651950" cy="4781550"/>
          </a:xfrm>
          <a:prstGeom prst="rect">
            <a:avLst/>
          </a:prstGeom>
        </p:spPr>
      </p:pic>
    </p:spTree>
    <p:extLst>
      <p:ext uri="{BB962C8B-B14F-4D97-AF65-F5344CB8AC3E}">
        <p14:creationId xmlns:p14="http://schemas.microsoft.com/office/powerpoint/2010/main" val="770339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DDE7D-1AA6-4DA0-B338-7C15F058F5F2}"/>
              </a:ext>
            </a:extLst>
          </p:cNvPr>
          <p:cNvSpPr>
            <a:spLocks noGrp="1"/>
          </p:cNvSpPr>
          <p:nvPr>
            <p:ph type="title"/>
          </p:nvPr>
        </p:nvSpPr>
        <p:spPr/>
        <p:txBody>
          <a:bodyPr/>
          <a:lstStyle/>
          <a:p>
            <a:r>
              <a:rPr lang="en-US" dirty="0"/>
              <a:t>Real life chats with bots</a:t>
            </a:r>
          </a:p>
        </p:txBody>
      </p:sp>
      <p:sp>
        <p:nvSpPr>
          <p:cNvPr id="5" name="Footer Placeholder 4">
            <a:extLst>
              <a:ext uri="{FF2B5EF4-FFF2-40B4-BE49-F238E27FC236}">
                <a16:creationId xmlns:a16="http://schemas.microsoft.com/office/drawing/2014/main" id="{359ECD8B-24EF-48F8-A845-C3DAF3393510}"/>
              </a:ext>
            </a:extLst>
          </p:cNvPr>
          <p:cNvSpPr>
            <a:spLocks noGrp="1"/>
          </p:cNvSpPr>
          <p:nvPr>
            <p:ph type="ftr" sz="quarter" idx="11"/>
          </p:nvPr>
        </p:nvSpPr>
        <p:spPr/>
        <p:txBody>
          <a:bodyPr/>
          <a:lstStyle/>
          <a:p>
            <a:r>
              <a:rPr lang="sk-SK"/>
              <a:t>© 2019 Keith A. Pray</a:t>
            </a:r>
            <a:endParaRPr lang="en-US"/>
          </a:p>
        </p:txBody>
      </p:sp>
      <p:sp>
        <p:nvSpPr>
          <p:cNvPr id="6" name="Slide Number Placeholder 5">
            <a:extLst>
              <a:ext uri="{FF2B5EF4-FFF2-40B4-BE49-F238E27FC236}">
                <a16:creationId xmlns:a16="http://schemas.microsoft.com/office/drawing/2014/main" id="{84E341C4-382D-404A-A748-D184880C8775}"/>
              </a:ext>
            </a:extLst>
          </p:cNvPr>
          <p:cNvSpPr>
            <a:spLocks noGrp="1"/>
          </p:cNvSpPr>
          <p:nvPr>
            <p:ph type="sldNum" sz="quarter" idx="12"/>
          </p:nvPr>
        </p:nvSpPr>
        <p:spPr/>
        <p:txBody>
          <a:bodyPr/>
          <a:lstStyle/>
          <a:p>
            <a:fld id="{A2A17EAB-8B51-5C40-8776-6683E51FA7A0}" type="slidenum">
              <a:rPr lang="en-US" smtClean="0"/>
              <a:t>40</a:t>
            </a:fld>
            <a:endParaRPr lang="en-US"/>
          </a:p>
        </p:txBody>
      </p:sp>
      <p:pic>
        <p:nvPicPr>
          <p:cNvPr id="4098" name="Picture 2" descr="Image result for klm fb messenger">
            <a:extLst>
              <a:ext uri="{FF2B5EF4-FFF2-40B4-BE49-F238E27FC236}">
                <a16:creationId xmlns:a16="http://schemas.microsoft.com/office/drawing/2014/main" id="{0DC7A5E3-25EE-409E-ADB1-52AB08B82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22" y="1751555"/>
            <a:ext cx="3640443" cy="26360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h&amp;m chatbot">
            <a:extLst>
              <a:ext uri="{FF2B5EF4-FFF2-40B4-BE49-F238E27FC236}">
                <a16:creationId xmlns:a16="http://schemas.microsoft.com/office/drawing/2014/main" id="{54EA5216-1882-4585-966B-9DC6038BC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323" y="1613434"/>
            <a:ext cx="1709839" cy="30466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D83F602-4449-4057-962E-64E4FCEE2D04}"/>
              </a:ext>
            </a:extLst>
          </p:cNvPr>
          <p:cNvSpPr/>
          <p:nvPr/>
        </p:nvSpPr>
        <p:spPr>
          <a:xfrm>
            <a:off x="5585456" y="1091684"/>
            <a:ext cx="2431575" cy="369332"/>
          </a:xfrm>
          <a:prstGeom prst="rect">
            <a:avLst/>
          </a:prstGeom>
        </p:spPr>
        <p:txBody>
          <a:bodyPr wrap="square">
            <a:spAutoFit/>
          </a:bodyPr>
          <a:lstStyle/>
          <a:p>
            <a:pPr algn="ctr"/>
            <a:r>
              <a:rPr lang="en-US" dirty="0"/>
              <a:t>H&amp;M Shopping</a:t>
            </a:r>
          </a:p>
        </p:txBody>
      </p:sp>
      <p:sp>
        <p:nvSpPr>
          <p:cNvPr id="12" name="Rectangle 11">
            <a:extLst>
              <a:ext uri="{FF2B5EF4-FFF2-40B4-BE49-F238E27FC236}">
                <a16:creationId xmlns:a16="http://schemas.microsoft.com/office/drawing/2014/main" id="{0FE0E7D0-B708-40D4-8C73-774C4B198AA4}"/>
              </a:ext>
            </a:extLst>
          </p:cNvPr>
          <p:cNvSpPr/>
          <p:nvPr/>
        </p:nvSpPr>
        <p:spPr>
          <a:xfrm>
            <a:off x="375000" y="1091684"/>
            <a:ext cx="3592565" cy="369332"/>
          </a:xfrm>
          <a:prstGeom prst="rect">
            <a:avLst/>
          </a:prstGeom>
        </p:spPr>
        <p:txBody>
          <a:bodyPr wrap="square">
            <a:spAutoFit/>
          </a:bodyPr>
          <a:lstStyle/>
          <a:p>
            <a:pPr algn="ctr"/>
            <a:r>
              <a:rPr lang="en-US" dirty="0"/>
              <a:t>KLM Messenger chatbot</a:t>
            </a:r>
          </a:p>
        </p:txBody>
      </p:sp>
      <p:sp>
        <p:nvSpPr>
          <p:cNvPr id="13" name="TextBox 12">
            <a:extLst>
              <a:ext uri="{FF2B5EF4-FFF2-40B4-BE49-F238E27FC236}">
                <a16:creationId xmlns:a16="http://schemas.microsoft.com/office/drawing/2014/main" id="{7F6CECB5-4D14-430E-B3F1-A2E04383F3DD}"/>
              </a:ext>
            </a:extLst>
          </p:cNvPr>
          <p:cNvSpPr txBox="1"/>
          <p:nvPr/>
        </p:nvSpPr>
        <p:spPr>
          <a:xfrm>
            <a:off x="0" y="4726877"/>
            <a:ext cx="9144000" cy="276999"/>
          </a:xfrm>
          <a:prstGeom prst="rect">
            <a:avLst/>
          </a:prstGeom>
          <a:noFill/>
        </p:spPr>
        <p:txBody>
          <a:bodyPr wrap="square" rtlCol="0">
            <a:spAutoFit/>
          </a:bodyPr>
          <a:lstStyle/>
          <a:p>
            <a:pPr algn="r"/>
            <a:r>
              <a:rPr lang="en-US" sz="1200" dirty="0">
                <a:hlinkClick r:id="rId4"/>
              </a:rPr>
              <a:t> https://bot-hub.com/reviews/official-chatbot-review</a:t>
            </a:r>
            <a:r>
              <a:rPr lang="en-US" sz="1200" dirty="0"/>
              <a:t> </a:t>
            </a:r>
            <a:endParaRPr lang="en-US" sz="1200" dirty="0">
              <a:solidFill>
                <a:schemeClr val="tx1"/>
              </a:solidFill>
            </a:endParaRPr>
          </a:p>
        </p:txBody>
      </p:sp>
      <p:sp>
        <p:nvSpPr>
          <p:cNvPr id="14" name="TextBox 13">
            <a:extLst>
              <a:ext uri="{FF2B5EF4-FFF2-40B4-BE49-F238E27FC236}">
                <a16:creationId xmlns:a16="http://schemas.microsoft.com/office/drawing/2014/main" id="{ABE81277-8D0D-4C17-A797-005A1BA77BAB}"/>
              </a:ext>
            </a:extLst>
          </p:cNvPr>
          <p:cNvSpPr txBox="1"/>
          <p:nvPr/>
        </p:nvSpPr>
        <p:spPr>
          <a:xfrm>
            <a:off x="6847114" y="372337"/>
            <a:ext cx="2179682" cy="307777"/>
          </a:xfrm>
          <a:prstGeom prst="rect">
            <a:avLst/>
          </a:prstGeom>
          <a:noFill/>
        </p:spPr>
        <p:txBody>
          <a:bodyPr wrap="square" rtlCol="0">
            <a:spAutoFit/>
          </a:bodyPr>
          <a:lstStyle/>
          <a:p>
            <a:pPr algn="r"/>
            <a:r>
              <a:rPr lang="en-US" sz="1400" dirty="0"/>
              <a:t>Nugzar Chkhaidze</a:t>
            </a:r>
          </a:p>
        </p:txBody>
      </p:sp>
    </p:spTree>
    <p:extLst>
      <p:ext uri="{BB962C8B-B14F-4D97-AF65-F5344CB8AC3E}">
        <p14:creationId xmlns:p14="http://schemas.microsoft.com/office/powerpoint/2010/main" val="655535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00249-5EE7-45BC-80C0-977B20D1A27D}"/>
              </a:ext>
            </a:extLst>
          </p:cNvPr>
          <p:cNvSpPr>
            <a:spLocks noGrp="1"/>
          </p:cNvSpPr>
          <p:nvPr>
            <p:ph type="title"/>
          </p:nvPr>
        </p:nvSpPr>
        <p:spPr/>
        <p:txBody>
          <a:bodyPr/>
          <a:lstStyle/>
          <a:p>
            <a:r>
              <a:rPr lang="en-US" dirty="0"/>
              <a:t>limitations</a:t>
            </a:r>
          </a:p>
        </p:txBody>
      </p:sp>
      <p:sp>
        <p:nvSpPr>
          <p:cNvPr id="3" name="Content Placeholder 2">
            <a:extLst>
              <a:ext uri="{FF2B5EF4-FFF2-40B4-BE49-F238E27FC236}">
                <a16:creationId xmlns:a16="http://schemas.microsoft.com/office/drawing/2014/main" id="{BF33C156-C92A-4E3D-AB9D-BB0BF82ECED8}"/>
              </a:ext>
            </a:extLst>
          </p:cNvPr>
          <p:cNvSpPr>
            <a:spLocks noGrp="1"/>
          </p:cNvSpPr>
          <p:nvPr>
            <p:ph sz="half" idx="1"/>
          </p:nvPr>
        </p:nvSpPr>
        <p:spPr>
          <a:xfrm>
            <a:off x="685799" y="1352551"/>
            <a:ext cx="4482886" cy="3352800"/>
          </a:xfrm>
        </p:spPr>
        <p:txBody>
          <a:bodyPr/>
          <a:lstStyle/>
          <a:p>
            <a:r>
              <a:rPr lang="en-US" dirty="0"/>
              <a:t>Efficiency depends on natural language processing capabilities [5]</a:t>
            </a:r>
          </a:p>
          <a:p>
            <a:r>
              <a:rPr lang="en-US" dirty="0"/>
              <a:t>Unable to deal with multiple questions[6]</a:t>
            </a:r>
          </a:p>
          <a:p>
            <a:r>
              <a:rPr lang="en-US" dirty="0"/>
              <a:t>Customers prefer dealing directly with human [3]</a:t>
            </a:r>
          </a:p>
        </p:txBody>
      </p:sp>
      <p:sp>
        <p:nvSpPr>
          <p:cNvPr id="5" name="Footer Placeholder 4">
            <a:extLst>
              <a:ext uri="{FF2B5EF4-FFF2-40B4-BE49-F238E27FC236}">
                <a16:creationId xmlns:a16="http://schemas.microsoft.com/office/drawing/2014/main" id="{4DE77422-C0AE-47CA-9C2E-C64CF90C832F}"/>
              </a:ext>
            </a:extLst>
          </p:cNvPr>
          <p:cNvSpPr>
            <a:spLocks noGrp="1"/>
          </p:cNvSpPr>
          <p:nvPr>
            <p:ph type="ftr" sz="quarter" idx="11"/>
          </p:nvPr>
        </p:nvSpPr>
        <p:spPr/>
        <p:txBody>
          <a:bodyPr/>
          <a:lstStyle/>
          <a:p>
            <a:r>
              <a:rPr lang="sk-SK"/>
              <a:t>© 2019 Keith A. Pray</a:t>
            </a:r>
            <a:endParaRPr lang="en-US"/>
          </a:p>
        </p:txBody>
      </p:sp>
      <p:sp>
        <p:nvSpPr>
          <p:cNvPr id="6" name="Slide Number Placeholder 5">
            <a:extLst>
              <a:ext uri="{FF2B5EF4-FFF2-40B4-BE49-F238E27FC236}">
                <a16:creationId xmlns:a16="http://schemas.microsoft.com/office/drawing/2014/main" id="{10A271E5-F478-4D0F-9041-E7B6CD9ED201}"/>
              </a:ext>
            </a:extLst>
          </p:cNvPr>
          <p:cNvSpPr>
            <a:spLocks noGrp="1"/>
          </p:cNvSpPr>
          <p:nvPr>
            <p:ph type="sldNum" sz="quarter" idx="12"/>
          </p:nvPr>
        </p:nvSpPr>
        <p:spPr/>
        <p:txBody>
          <a:bodyPr/>
          <a:lstStyle/>
          <a:p>
            <a:fld id="{A2A17EAB-8B51-5C40-8776-6683E51FA7A0}" type="slidenum">
              <a:rPr lang="en-US" smtClean="0"/>
              <a:t>41</a:t>
            </a:fld>
            <a:endParaRPr lang="en-US"/>
          </a:p>
        </p:txBody>
      </p:sp>
      <p:pic>
        <p:nvPicPr>
          <p:cNvPr id="9" name="Picture 8">
            <a:extLst>
              <a:ext uri="{FF2B5EF4-FFF2-40B4-BE49-F238E27FC236}">
                <a16:creationId xmlns:a16="http://schemas.microsoft.com/office/drawing/2014/main" id="{A6C42E1E-D3A9-4714-8D4D-D7791FEA792A}"/>
              </a:ext>
            </a:extLst>
          </p:cNvPr>
          <p:cNvPicPr>
            <a:picLocks noChangeAspect="1"/>
          </p:cNvPicPr>
          <p:nvPr/>
        </p:nvPicPr>
        <p:blipFill>
          <a:blip r:embed="rId3"/>
          <a:stretch>
            <a:fillRect/>
          </a:stretch>
        </p:blipFill>
        <p:spPr>
          <a:xfrm>
            <a:off x="5168685" y="717741"/>
            <a:ext cx="3220010" cy="3708017"/>
          </a:xfrm>
          <a:prstGeom prst="rect">
            <a:avLst/>
          </a:prstGeom>
        </p:spPr>
      </p:pic>
      <p:sp>
        <p:nvSpPr>
          <p:cNvPr id="10" name="TextBox 9">
            <a:extLst>
              <a:ext uri="{FF2B5EF4-FFF2-40B4-BE49-F238E27FC236}">
                <a16:creationId xmlns:a16="http://schemas.microsoft.com/office/drawing/2014/main" id="{885E8B20-5C25-42F9-A0D8-DEAC92E69109}"/>
              </a:ext>
            </a:extLst>
          </p:cNvPr>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[3], [5], [6]</a:t>
            </a:r>
          </a:p>
        </p:txBody>
      </p:sp>
      <p:sp>
        <p:nvSpPr>
          <p:cNvPr id="11" name="TextBox 10">
            <a:extLst>
              <a:ext uri="{FF2B5EF4-FFF2-40B4-BE49-F238E27FC236}">
                <a16:creationId xmlns:a16="http://schemas.microsoft.com/office/drawing/2014/main" id="{239E910A-8D9F-448C-9F99-0D4F22D54138}"/>
              </a:ext>
            </a:extLst>
          </p:cNvPr>
          <p:cNvSpPr txBox="1"/>
          <p:nvPr/>
        </p:nvSpPr>
        <p:spPr>
          <a:xfrm>
            <a:off x="6847114" y="372337"/>
            <a:ext cx="2179682" cy="307777"/>
          </a:xfrm>
          <a:prstGeom prst="rect">
            <a:avLst/>
          </a:prstGeom>
          <a:noFill/>
        </p:spPr>
        <p:txBody>
          <a:bodyPr wrap="square" rtlCol="0">
            <a:spAutoFit/>
          </a:bodyPr>
          <a:lstStyle/>
          <a:p>
            <a:pPr algn="r"/>
            <a:r>
              <a:rPr lang="en-US" sz="1400" dirty="0"/>
              <a:t>Nugzar Chkhaidze</a:t>
            </a:r>
          </a:p>
        </p:txBody>
      </p:sp>
    </p:spTree>
    <p:extLst>
      <p:ext uri="{BB962C8B-B14F-4D97-AF65-F5344CB8AC3E}">
        <p14:creationId xmlns:p14="http://schemas.microsoft.com/office/powerpoint/2010/main" val="3744311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a:bodyPr>
          <a:lstStyle/>
          <a:p>
            <a:pPr marL="0" indent="0">
              <a:buNone/>
            </a:pPr>
            <a:r>
              <a:rPr lang="en-US" sz="1200" dirty="0"/>
              <a:t>[1] Five Reasons Why Chatbots are the Future of Customer Service, </a:t>
            </a:r>
            <a:r>
              <a:rPr lang="en-US" sz="1200" dirty="0" err="1"/>
              <a:t>Aakrit</a:t>
            </a:r>
            <a:r>
              <a:rPr lang="en-US" sz="1200" dirty="0"/>
              <a:t> </a:t>
            </a:r>
            <a:r>
              <a:rPr lang="en-US" sz="1200" dirty="0" err="1"/>
              <a:t>Vaish</a:t>
            </a:r>
            <a:r>
              <a:rPr lang="en-US" sz="1200" dirty="0"/>
              <a:t>, </a:t>
            </a:r>
            <a:r>
              <a:rPr lang="en-US" sz="1200" dirty="0">
                <a:hlinkClick r:id="rId2"/>
              </a:rPr>
              <a:t>https://www.entrepreneur.com/article/325830</a:t>
            </a:r>
            <a:r>
              <a:rPr lang="en-US" sz="1200" dirty="0"/>
              <a:t> (Access date 7th October)</a:t>
            </a:r>
          </a:p>
          <a:p>
            <a:pPr marL="0" indent="0">
              <a:buNone/>
            </a:pPr>
            <a:r>
              <a:rPr lang="en-US" sz="1200" dirty="0"/>
              <a:t>[2] Chatbot Report 2018: Global Trends and Analysis, Alex </a:t>
            </a:r>
            <a:r>
              <a:rPr lang="en-US" sz="1200" dirty="0" err="1"/>
              <a:t>Galert</a:t>
            </a:r>
            <a:r>
              <a:rPr lang="en-US" sz="1200" dirty="0"/>
              <a:t>, </a:t>
            </a:r>
            <a:r>
              <a:rPr lang="en-US" sz="1200" dirty="0">
                <a:hlinkClick r:id="rId3"/>
              </a:rPr>
              <a:t>https://chatbotsmagazine.com/chatbot-report-2018-global-trends-and-analysis-4d8bbe4d924b</a:t>
            </a:r>
            <a:r>
              <a:rPr lang="en-US" sz="1200" dirty="0"/>
              <a:t> (Access date 7th October)</a:t>
            </a:r>
          </a:p>
          <a:p>
            <a:pPr marL="0" indent="0">
              <a:buNone/>
            </a:pPr>
            <a:r>
              <a:rPr lang="en-US" sz="1200" dirty="0"/>
              <a:t>[3] Chatbot Report 2019: Global Trends and Analysis, Alex </a:t>
            </a:r>
            <a:r>
              <a:rPr lang="en-US" sz="1200" dirty="0" err="1"/>
              <a:t>Galert</a:t>
            </a:r>
            <a:r>
              <a:rPr lang="en-US" sz="1200" dirty="0"/>
              <a:t>, </a:t>
            </a:r>
            <a:r>
              <a:rPr lang="en-US" sz="1200" dirty="0">
                <a:hlinkClick r:id="rId4"/>
              </a:rPr>
              <a:t>https://chatbotsmagazine.com/chatbot-report-2019-global-trends-and-analysis-a487afec05b</a:t>
            </a:r>
            <a:r>
              <a:rPr lang="en-US" sz="1200" dirty="0"/>
              <a:t>(Access date 7th October)</a:t>
            </a:r>
          </a:p>
          <a:p>
            <a:pPr marL="0" indent="0">
              <a:buNone/>
            </a:pPr>
            <a:r>
              <a:rPr lang="en-US" sz="1200" dirty="0"/>
              <a:t>[4] H&amp;M: official chatbot review, bot-hub.com, </a:t>
            </a:r>
            <a:r>
              <a:rPr lang="en-US" sz="1200" dirty="0">
                <a:hlinkClick r:id="rId5"/>
              </a:rPr>
              <a:t>https://bot-hub.com/reviews/official-chatbot-review</a:t>
            </a:r>
            <a:r>
              <a:rPr lang="en-US" sz="1200" dirty="0"/>
              <a:t> (Access date 7th October)</a:t>
            </a:r>
          </a:p>
          <a:p>
            <a:pPr marL="0" indent="0">
              <a:buNone/>
            </a:pPr>
            <a:r>
              <a:rPr lang="en-US" sz="1200" dirty="0"/>
              <a:t>[5] Why chatbots fail, </a:t>
            </a:r>
            <a:r>
              <a:rPr lang="en-US" sz="1200" dirty="0" err="1"/>
              <a:t>AImultiple</a:t>
            </a:r>
            <a:r>
              <a:rPr lang="en-US" sz="1200" dirty="0"/>
              <a:t> </a:t>
            </a:r>
            <a:r>
              <a:rPr lang="en-US" sz="1200" dirty="0">
                <a:hlinkClick r:id="rId6"/>
              </a:rPr>
              <a:t> https://blog.aimultiple.com/why-chatbots-fail/</a:t>
            </a:r>
            <a:r>
              <a:rPr lang="en-US" sz="1200" dirty="0"/>
              <a:t> (Access date 7th October)</a:t>
            </a:r>
          </a:p>
          <a:p>
            <a:pPr marL="0" indent="0">
              <a:buNone/>
            </a:pPr>
            <a:r>
              <a:rPr lang="en-US" sz="1200" dirty="0"/>
              <a:t>[6] Meet 11 of the Most Interesting Chatbots in Banking, Jim </a:t>
            </a:r>
            <a:r>
              <a:rPr lang="en-US" sz="1200" dirty="0" err="1"/>
              <a:t>Marous</a:t>
            </a:r>
            <a:r>
              <a:rPr lang="en-US" sz="1200" dirty="0"/>
              <a:t>, </a:t>
            </a:r>
            <a:r>
              <a:rPr lang="en-US" sz="1200" dirty="0">
                <a:hlinkClick r:id="rId7"/>
              </a:rPr>
              <a:t> https://thefinancialbrand.com/71251/chatbots-banking-trends-ai-cx/</a:t>
            </a:r>
            <a:r>
              <a:rPr lang="en-US" sz="1200" dirty="0"/>
              <a:t> (Access date 7th October)</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42</a:t>
            </a:fld>
            <a:endParaRPr lang="en-US"/>
          </a:p>
        </p:txBody>
      </p:sp>
      <p:sp>
        <p:nvSpPr>
          <p:cNvPr id="7" name="TextBox 6">
            <a:extLst>
              <a:ext uri="{FF2B5EF4-FFF2-40B4-BE49-F238E27FC236}">
                <a16:creationId xmlns:a16="http://schemas.microsoft.com/office/drawing/2014/main" id="{E384ACAA-5FB9-40C9-9CB0-09A08DA272F1}"/>
              </a:ext>
            </a:extLst>
          </p:cNvPr>
          <p:cNvSpPr txBox="1"/>
          <p:nvPr/>
        </p:nvSpPr>
        <p:spPr>
          <a:xfrm>
            <a:off x="6999514" y="524737"/>
            <a:ext cx="2179682" cy="307777"/>
          </a:xfrm>
          <a:prstGeom prst="rect">
            <a:avLst/>
          </a:prstGeom>
          <a:noFill/>
        </p:spPr>
        <p:txBody>
          <a:bodyPr wrap="square" rtlCol="0">
            <a:spAutoFit/>
          </a:bodyPr>
          <a:lstStyle/>
          <a:p>
            <a:pPr algn="r"/>
            <a:r>
              <a:rPr lang="en-US" sz="1400" dirty="0"/>
              <a:t>Nugzar Chkhaidze</a:t>
            </a:r>
          </a:p>
        </p:txBody>
      </p:sp>
    </p:spTree>
    <p:extLst>
      <p:ext uri="{BB962C8B-B14F-4D97-AF65-F5344CB8AC3E}">
        <p14:creationId xmlns:p14="http://schemas.microsoft.com/office/powerpoint/2010/main" val="2407809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a:t>
            </a:r>
          </a:p>
        </p:txBody>
      </p:sp>
      <p:sp>
        <p:nvSpPr>
          <p:cNvPr id="3" name="Content Placeholder 2"/>
          <p:cNvSpPr>
            <a:spLocks noGrp="1"/>
          </p:cNvSpPr>
          <p:nvPr>
            <p:ph sz="half" idx="1"/>
          </p:nvPr>
        </p:nvSpPr>
        <p:spPr>
          <a:xfrm>
            <a:off x="685800" y="1352550"/>
            <a:ext cx="3276599" cy="3790949"/>
          </a:xfrm>
        </p:spPr>
        <p:txBody>
          <a:bodyPr>
            <a:normAutofit lnSpcReduction="10000"/>
          </a:bodyPr>
          <a:lstStyle/>
          <a:p>
            <a:pPr marL="205768" lvl="1" indent="0">
              <a:buNone/>
            </a:pPr>
            <a:r>
              <a:rPr lang="en-US" dirty="0">
                <a:hlinkClick r:id="rId3"/>
              </a:rPr>
              <a:t>Last Week tonight with John Oliver</a:t>
            </a:r>
            <a:r>
              <a:rPr lang="en-US" dirty="0"/>
              <a:t>  Snowden (33:14)</a:t>
            </a:r>
            <a:endParaRPr lang="en-US" dirty="0">
              <a:hlinkClick r:id="rId4"/>
            </a:endParaRPr>
          </a:p>
          <a:p>
            <a:pPr marL="205768" lvl="1" indent="0">
              <a:buNone/>
            </a:pPr>
            <a:endParaRPr lang="en-US" dirty="0">
              <a:hlinkClick r:id="rId4"/>
            </a:endParaRPr>
          </a:p>
          <a:p>
            <a:pPr marL="205768" lvl="1" indent="0">
              <a:buNone/>
            </a:pPr>
            <a:r>
              <a:rPr lang="en-US" dirty="0">
                <a:hlinkClick r:id="rId4"/>
              </a:rPr>
              <a:t>It’s All About The Pentiums</a:t>
            </a:r>
            <a:r>
              <a:rPr lang="en-US" dirty="0"/>
              <a:t>  </a:t>
            </a:r>
          </a:p>
          <a:p>
            <a:pPr marL="205768" lvl="1" indent="0">
              <a:buNone/>
            </a:pPr>
            <a:r>
              <a:rPr lang="en-US" dirty="0"/>
              <a:t>Weird Al (3:34) </a:t>
            </a: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ea typeface="ＭＳ Ｐゴシック" pitchFamily="-109" charset="-128"/>
                <a:cs typeface="ＭＳ Ｐゴシック" pitchFamily="-109" charset="-128"/>
                <a:hlinkClick r:id="rId5"/>
              </a:rPr>
              <a:t>White and Nerdy</a:t>
            </a:r>
            <a:r>
              <a:rPr lang="en-US" dirty="0">
                <a:ea typeface="ＭＳ Ｐゴシック" pitchFamily="-109" charset="-128"/>
                <a:cs typeface="ＭＳ Ｐゴシック" pitchFamily="-109" charset="-128"/>
              </a:rPr>
              <a:t>  Weird Al (2:50)</a:t>
            </a:r>
            <a:endParaRPr lang="en-US" dirty="0"/>
          </a:p>
          <a:p>
            <a:pPr marL="205768" lvl="1" indent="0">
              <a:buNone/>
            </a:pPr>
            <a:endParaRPr lang="en-US" dirty="0"/>
          </a:p>
          <a:p>
            <a:pPr marL="205768" lvl="1" indent="0">
              <a:buNone/>
            </a:pPr>
            <a:endParaRPr lang="en-US" dirty="0"/>
          </a:p>
          <a:p>
            <a:pPr marL="205768" lvl="1" indent="0">
              <a:buNone/>
            </a:pPr>
            <a:r>
              <a:rPr lang="en-US" dirty="0">
                <a:hlinkClick r:id="rId6"/>
              </a:rPr>
              <a:t>The Game Of Trust</a:t>
            </a:r>
            <a:r>
              <a:rPr lang="en-US" dirty="0"/>
              <a:t> - Nicky Case</a:t>
            </a:r>
          </a:p>
          <a:p>
            <a:pPr marL="205768" lvl="1" indent="0">
              <a:buNone/>
            </a:pPr>
            <a:endParaRPr lang="en-US" dirty="0">
              <a:hlinkClick r:id="rId7"/>
            </a:endParaRPr>
          </a:p>
          <a:p>
            <a:pPr marL="205768" lvl="1" indent="0">
              <a:buNone/>
            </a:pPr>
            <a:endParaRPr lang="en-US" dirty="0">
              <a:hlinkClick r:id="rId7"/>
            </a:endParaRPr>
          </a:p>
          <a:p>
            <a:pPr marL="205768" lvl="1" indent="0">
              <a:buNone/>
            </a:pPr>
            <a:r>
              <a:rPr lang="en-US" dirty="0">
                <a:hlinkClick r:id="rId8"/>
              </a:rPr>
              <a:t>Why Electronic Voting is a BAD Idea</a:t>
            </a:r>
            <a:r>
              <a:rPr lang="en-US" dirty="0"/>
              <a:t> </a:t>
            </a:r>
          </a:p>
          <a:p>
            <a:pPr marL="205768" lvl="1" indent="0">
              <a:buNone/>
            </a:pPr>
            <a:r>
              <a:rPr lang="en-US" dirty="0"/>
              <a:t>Computerphile (Tom Scott) (8:20)</a:t>
            </a:r>
          </a:p>
        </p:txBody>
      </p:sp>
      <p:sp>
        <p:nvSpPr>
          <p:cNvPr id="6" name="Content Placeholder 5">
            <a:extLst>
              <a:ext uri="{FF2B5EF4-FFF2-40B4-BE49-F238E27FC236}">
                <a16:creationId xmlns:a16="http://schemas.microsoft.com/office/drawing/2014/main" id="{4DEAEBCE-6FA8-B245-B04C-E1F63182EFDB}"/>
              </a:ext>
            </a:extLst>
          </p:cNvPr>
          <p:cNvSpPr>
            <a:spLocks noGrp="1"/>
          </p:cNvSpPr>
          <p:nvPr>
            <p:ph sz="half" idx="2"/>
          </p:nvPr>
        </p:nvSpPr>
        <p:spPr>
          <a:xfrm>
            <a:off x="5104411" y="1340597"/>
            <a:ext cx="3733800" cy="3352800"/>
          </a:xfrm>
        </p:spPr>
        <p:txBody>
          <a:bodyPr>
            <a:normAutofit lnSpcReduction="10000"/>
          </a:bodyPr>
          <a:lstStyle/>
          <a:p>
            <a:pPr marL="205768" lvl="1" indent="0">
              <a:buNone/>
            </a:pPr>
            <a:r>
              <a:rPr lang="en-US" dirty="0">
                <a:hlinkClick r:id="rId9"/>
              </a:rPr>
              <a:t>Welcome To Life</a:t>
            </a:r>
            <a:r>
              <a:rPr lang="en-US" dirty="0"/>
              <a:t> – Tom Scott (2:44)</a:t>
            </a:r>
          </a:p>
          <a:p>
            <a:pPr marL="205768" lvl="1" indent="0">
              <a:buNone/>
            </a:pPr>
            <a:endParaRPr lang="en-US" dirty="0"/>
          </a:p>
          <a:p>
            <a:pPr marL="205768" lvl="1" indent="0">
              <a:buNone/>
            </a:pPr>
            <a:endParaRPr lang="en-US" dirty="0"/>
          </a:p>
          <a:p>
            <a:pPr marL="205768" lvl="1" indent="0">
              <a:buNone/>
            </a:pPr>
            <a:r>
              <a:rPr lang="en-US" dirty="0">
                <a:hlinkClick r:id="rId10"/>
              </a:rPr>
              <a:t>What "Orwellian" really means</a:t>
            </a:r>
            <a:r>
              <a:rPr lang="en-US" dirty="0"/>
              <a:t> - Noah </a:t>
            </a:r>
            <a:r>
              <a:rPr lang="en-US" dirty="0" err="1"/>
              <a:t>Tavlin</a:t>
            </a:r>
            <a:r>
              <a:rPr lang="en-US" dirty="0"/>
              <a:t> (5:31)</a:t>
            </a:r>
          </a:p>
          <a:p>
            <a:pPr marL="205768" lvl="1" indent="0">
              <a:buNone/>
            </a:pPr>
            <a:endParaRPr lang="en-US" dirty="0"/>
          </a:p>
          <a:p>
            <a:pPr marL="205768" lvl="1" indent="0">
              <a:buNone/>
            </a:pPr>
            <a:endParaRPr lang="en-US" dirty="0"/>
          </a:p>
        </p:txBody>
      </p:sp>
      <p:sp>
        <p:nvSpPr>
          <p:cNvPr id="4" name="Footer Placeholder 3"/>
          <p:cNvSpPr>
            <a:spLocks noGrp="1"/>
          </p:cNvSpPr>
          <p:nvPr>
            <p:ph type="ftr" sz="quarter" idx="11"/>
          </p:nvPr>
        </p:nvSpPr>
        <p:spPr>
          <a:xfrm>
            <a:off x="-2222500" y="6780000"/>
            <a:ext cx="717865" cy="45719"/>
          </a:xfrm>
        </p:spPr>
        <p:txBody>
          <a:bodyPr/>
          <a:lstStyle/>
          <a:p>
            <a:r>
              <a:rPr lang="en-US"/>
              <a:t>© 2019 Keith A. Pray</a:t>
            </a:r>
          </a:p>
        </p:txBody>
      </p:sp>
      <p:pic>
        <p:nvPicPr>
          <p:cNvPr id="1036" name="Picture 12" descr="Video for welcome to life tom scott">
            <a:extLst>
              <a:ext uri="{FF2B5EF4-FFF2-40B4-BE49-F238E27FC236}">
                <a16:creationId xmlns:a16="http://schemas.microsoft.com/office/drawing/2014/main" id="{605B26B6-D073-A24C-A13B-264EE5A87D5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2411" y="1264396"/>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ideo for what orwellian really means">
            <a:extLst>
              <a:ext uri="{FF2B5EF4-FFF2-40B4-BE49-F238E27FC236}">
                <a16:creationId xmlns:a16="http://schemas.microsoft.com/office/drawing/2014/main" id="{4ECFA0E8-2EB4-E245-AD1B-58465CD8D6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2411" y="2114684"/>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9D58864-7D03-4041-B6FB-B0533D673E59}"/>
              </a:ext>
            </a:extLst>
          </p:cNvPr>
          <p:cNvSpPr>
            <a:spLocks noGrp="1"/>
          </p:cNvSpPr>
          <p:nvPr>
            <p:ph type="sldNum" sz="quarter" idx="12"/>
          </p:nvPr>
        </p:nvSpPr>
        <p:spPr/>
        <p:txBody>
          <a:bodyPr/>
          <a:lstStyle/>
          <a:p>
            <a:fld id="{A2A17EAB-8B51-5C40-8776-6683E51FA7A0}" type="slidenum">
              <a:rPr lang="en-US" smtClean="0"/>
              <a:t>43</a:t>
            </a:fld>
            <a:endParaRPr lang="en-US"/>
          </a:p>
        </p:txBody>
      </p:sp>
      <p:pic>
        <p:nvPicPr>
          <p:cNvPr id="10" name="Picture 2" descr="https://i.upworthy.com/nugget/5522874d613031000c270000/attachments/JohnOliverEdwardSnowden7-600eed8723d684a41064eb03f58b9348.jpg?auto=format&amp;ixlib=imgixjs-3.3.0">
            <a:extLst>
              <a:ext uri="{FF2B5EF4-FFF2-40B4-BE49-F238E27FC236}">
                <a16:creationId xmlns:a16="http://schemas.microsoft.com/office/drawing/2014/main" id="{9D371986-D36C-6E4C-ACA3-2258E8F725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31" y="1297756"/>
            <a:ext cx="914400" cy="4754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its all about the pentiums">
            <a:extLst>
              <a:ext uri="{FF2B5EF4-FFF2-40B4-BE49-F238E27FC236}">
                <a16:creationId xmlns:a16="http://schemas.microsoft.com/office/drawing/2014/main" id="{BF1C4E25-BDDF-0445-9857-170EE104F86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905002"/>
            <a:ext cx="914400" cy="8021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white and nerdy">
            <a:extLst>
              <a:ext uri="{FF2B5EF4-FFF2-40B4-BE49-F238E27FC236}">
                <a16:creationId xmlns:a16="http://schemas.microsoft.com/office/drawing/2014/main" id="{3E99AEB3-B9DD-CB46-B3F4-2EFA086A07B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 y="2774455"/>
            <a:ext cx="914400" cy="6849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Video for why electronic voting is a bad idea">
            <a:extLst>
              <a:ext uri="{FF2B5EF4-FFF2-40B4-BE49-F238E27FC236}">
                <a16:creationId xmlns:a16="http://schemas.microsoft.com/office/drawing/2014/main" id="{8572A886-251A-7548-BF00-781030477B2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131" y="4381165"/>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ncase.me/trust/assets/conclusion/summary.png">
            <a:extLst>
              <a:ext uri="{FF2B5EF4-FFF2-40B4-BE49-F238E27FC236}">
                <a16:creationId xmlns:a16="http://schemas.microsoft.com/office/drawing/2014/main" id="{3582C3A5-CFB7-9A46-8D85-B20CC84E925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70058"/>
          <a:stretch/>
        </p:blipFill>
        <p:spPr bwMode="auto">
          <a:xfrm>
            <a:off x="22345" y="3502083"/>
            <a:ext cx="916186"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268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 (Full)</a:t>
            </a:r>
          </a:p>
        </p:txBody>
      </p:sp>
      <p:sp>
        <p:nvSpPr>
          <p:cNvPr id="3" name="Content Placeholder 2"/>
          <p:cNvSpPr>
            <a:spLocks noGrp="1"/>
          </p:cNvSpPr>
          <p:nvPr>
            <p:ph sz="half" idx="1"/>
          </p:nvPr>
        </p:nvSpPr>
        <p:spPr>
          <a:xfrm>
            <a:off x="685800" y="1352550"/>
            <a:ext cx="3276599" cy="3790949"/>
          </a:xfrm>
        </p:spPr>
        <p:txBody>
          <a:bodyPr>
            <a:normAutofit lnSpcReduction="10000"/>
          </a:bodyPr>
          <a:lstStyle/>
          <a:p>
            <a:pPr marL="205768" lvl="1" indent="0">
              <a:buNone/>
            </a:pPr>
            <a:r>
              <a:rPr lang="en-US" dirty="0">
                <a:hlinkClick r:id="rId3"/>
              </a:rPr>
              <a:t>Last Week tonight with John Oliver</a:t>
            </a:r>
            <a:r>
              <a:rPr lang="en-US" dirty="0"/>
              <a:t>  Snowden (33:14)</a:t>
            </a:r>
            <a:endParaRPr lang="en-US" dirty="0">
              <a:hlinkClick r:id="rId4"/>
            </a:endParaRPr>
          </a:p>
          <a:p>
            <a:pPr marL="205768" lvl="1" indent="0">
              <a:buNone/>
            </a:pPr>
            <a:endParaRPr lang="en-US" dirty="0">
              <a:hlinkClick r:id="rId4"/>
            </a:endParaRPr>
          </a:p>
          <a:p>
            <a:pPr marL="205768" lvl="1" indent="0">
              <a:buNone/>
            </a:pPr>
            <a:r>
              <a:rPr lang="en-US" dirty="0">
                <a:hlinkClick r:id="rId4"/>
              </a:rPr>
              <a:t>It’s All About The Pentiums</a:t>
            </a:r>
            <a:r>
              <a:rPr lang="en-US" dirty="0"/>
              <a:t>  </a:t>
            </a:r>
          </a:p>
          <a:p>
            <a:pPr marL="205768" lvl="1" indent="0">
              <a:buNone/>
            </a:pPr>
            <a:r>
              <a:rPr lang="en-US" dirty="0"/>
              <a:t>Weird Al (3:34) </a:t>
            </a: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ea typeface="ＭＳ Ｐゴシック" pitchFamily="-109" charset="-128"/>
                <a:cs typeface="ＭＳ Ｐゴシック" pitchFamily="-109" charset="-128"/>
                <a:hlinkClick r:id="rId5"/>
              </a:rPr>
              <a:t>White and Nerdy</a:t>
            </a:r>
            <a:r>
              <a:rPr lang="en-US" dirty="0">
                <a:ea typeface="ＭＳ Ｐゴシック" pitchFamily="-109" charset="-128"/>
                <a:cs typeface="ＭＳ Ｐゴシック" pitchFamily="-109" charset="-128"/>
              </a:rPr>
              <a:t>  Weird Al (2:50)</a:t>
            </a:r>
            <a:endParaRPr lang="en-US" dirty="0"/>
          </a:p>
          <a:p>
            <a:pPr marL="205768" lvl="1" indent="0">
              <a:buNone/>
            </a:pPr>
            <a:endParaRPr lang="en-US" dirty="0"/>
          </a:p>
          <a:p>
            <a:pPr marL="205768" lvl="1" indent="0">
              <a:buNone/>
            </a:pPr>
            <a:endParaRPr lang="en-US" dirty="0"/>
          </a:p>
          <a:p>
            <a:pPr marL="205768" lvl="1" indent="0">
              <a:buNone/>
            </a:pPr>
            <a:r>
              <a:rPr lang="en-US" dirty="0">
                <a:hlinkClick r:id="rId6"/>
              </a:rPr>
              <a:t>The Game Of Trust</a:t>
            </a:r>
            <a:r>
              <a:rPr lang="en-US" dirty="0"/>
              <a:t> - Nicky Case</a:t>
            </a:r>
          </a:p>
          <a:p>
            <a:pPr marL="205768" lvl="1" indent="0">
              <a:buNone/>
            </a:pPr>
            <a:endParaRPr lang="en-US" dirty="0">
              <a:hlinkClick r:id="rId7"/>
            </a:endParaRPr>
          </a:p>
          <a:p>
            <a:pPr marL="205768" lvl="1" indent="0">
              <a:buNone/>
            </a:pPr>
            <a:endParaRPr lang="en-US" dirty="0">
              <a:hlinkClick r:id="rId7"/>
            </a:endParaRPr>
          </a:p>
          <a:p>
            <a:pPr marL="205768" lvl="1" indent="0">
              <a:buNone/>
            </a:pPr>
            <a:r>
              <a:rPr lang="en-US" dirty="0">
                <a:hlinkClick r:id="rId8"/>
              </a:rPr>
              <a:t>Why Electronic Voting is a BAD Idea</a:t>
            </a:r>
            <a:r>
              <a:rPr lang="en-US" dirty="0"/>
              <a:t> </a:t>
            </a:r>
          </a:p>
          <a:p>
            <a:pPr marL="205768" lvl="1" indent="0">
              <a:buNone/>
            </a:pPr>
            <a:r>
              <a:rPr lang="en-US" dirty="0"/>
              <a:t>Computerphile (Tom Scott) (8:20)</a:t>
            </a:r>
          </a:p>
        </p:txBody>
      </p:sp>
      <p:sp>
        <p:nvSpPr>
          <p:cNvPr id="6" name="Content Placeholder 5">
            <a:extLst>
              <a:ext uri="{FF2B5EF4-FFF2-40B4-BE49-F238E27FC236}">
                <a16:creationId xmlns:a16="http://schemas.microsoft.com/office/drawing/2014/main" id="{4DEAEBCE-6FA8-B245-B04C-E1F63182EFDB}"/>
              </a:ext>
            </a:extLst>
          </p:cNvPr>
          <p:cNvSpPr>
            <a:spLocks noGrp="1"/>
          </p:cNvSpPr>
          <p:nvPr>
            <p:ph sz="half" idx="2"/>
          </p:nvPr>
        </p:nvSpPr>
        <p:spPr>
          <a:xfrm>
            <a:off x="5104411" y="1340597"/>
            <a:ext cx="3733800" cy="3352800"/>
          </a:xfrm>
        </p:spPr>
        <p:txBody>
          <a:bodyPr>
            <a:normAutofit lnSpcReduction="10000"/>
          </a:bodyPr>
          <a:lstStyle/>
          <a:p>
            <a:pPr marL="205768" lvl="1" indent="0">
              <a:buNone/>
            </a:pPr>
            <a:r>
              <a:rPr lang="en-US" dirty="0">
                <a:hlinkClick r:id="rId9"/>
              </a:rPr>
              <a:t>Welcome To Life</a:t>
            </a:r>
            <a:r>
              <a:rPr lang="en-US" dirty="0"/>
              <a:t> – Tom Scott (2:44)</a:t>
            </a:r>
          </a:p>
          <a:p>
            <a:pPr marL="205768" lvl="1" indent="0">
              <a:buNone/>
            </a:pPr>
            <a:endParaRPr lang="en-US" dirty="0"/>
          </a:p>
          <a:p>
            <a:pPr marL="205768" lvl="1" indent="0">
              <a:buNone/>
            </a:pPr>
            <a:endParaRPr lang="en-US" dirty="0"/>
          </a:p>
          <a:p>
            <a:pPr marL="205768" lvl="1" indent="0">
              <a:buNone/>
            </a:pPr>
            <a:r>
              <a:rPr lang="en-US" dirty="0">
                <a:hlinkClick r:id="rId10"/>
              </a:rPr>
              <a:t>What "Orwellian" really means</a:t>
            </a:r>
            <a:r>
              <a:rPr lang="en-US" dirty="0"/>
              <a:t> - Noah </a:t>
            </a:r>
            <a:r>
              <a:rPr lang="en-US" dirty="0" err="1"/>
              <a:t>Tavlin</a:t>
            </a:r>
            <a:r>
              <a:rPr lang="en-US" dirty="0"/>
              <a:t> (5:31)</a:t>
            </a:r>
          </a:p>
          <a:p>
            <a:pPr marL="205768" lvl="1" indent="0">
              <a:buNone/>
            </a:pPr>
            <a:endParaRPr lang="en-US" dirty="0"/>
          </a:p>
          <a:p>
            <a:pPr marL="205768" lvl="1" indent="0">
              <a:buNone/>
            </a:pPr>
            <a:r>
              <a:rPr lang="en-US" dirty="0">
                <a:hlinkClick r:id="rId7"/>
              </a:rPr>
              <a:t>Humans Need Not Apply</a:t>
            </a:r>
            <a:r>
              <a:rPr lang="en-US" dirty="0"/>
              <a:t>  </a:t>
            </a:r>
          </a:p>
          <a:p>
            <a:pPr marL="205768" lvl="1" indent="0">
              <a:buNone/>
            </a:pPr>
            <a:r>
              <a:rPr lang="en-US" dirty="0"/>
              <a:t>CGP Grey (15:00)</a:t>
            </a:r>
            <a:endParaRPr lang="en-US" dirty="0">
              <a:hlinkClick r:id="rId8"/>
            </a:endParaRPr>
          </a:p>
          <a:p>
            <a:pPr marL="205768" lvl="1" indent="0">
              <a:buNone/>
            </a:pPr>
            <a:endParaRPr lang="en-US" dirty="0"/>
          </a:p>
        </p:txBody>
      </p:sp>
      <p:sp>
        <p:nvSpPr>
          <p:cNvPr id="4" name="Footer Placeholder 3"/>
          <p:cNvSpPr>
            <a:spLocks noGrp="1"/>
          </p:cNvSpPr>
          <p:nvPr>
            <p:ph type="ftr" sz="quarter" idx="11"/>
          </p:nvPr>
        </p:nvSpPr>
        <p:spPr>
          <a:xfrm>
            <a:off x="-2222500" y="6780000"/>
            <a:ext cx="717865" cy="45719"/>
          </a:xfrm>
        </p:spPr>
        <p:txBody>
          <a:bodyPr/>
          <a:lstStyle/>
          <a:p>
            <a:r>
              <a:rPr lang="en-US"/>
              <a:t>© 2019 Keith A. Pray</a:t>
            </a:r>
          </a:p>
        </p:txBody>
      </p:sp>
      <p:pic>
        <p:nvPicPr>
          <p:cNvPr id="1032" name="Picture 8" descr="Image result for humans need not apply">
            <a:extLst>
              <a:ext uri="{FF2B5EF4-FFF2-40B4-BE49-F238E27FC236}">
                <a16:creationId xmlns:a16="http://schemas.microsoft.com/office/drawing/2014/main" id="{91EA0BBC-178D-354F-9AAD-E506297D97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2411" y="3016997"/>
            <a:ext cx="914400" cy="3361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ideo for welcome to life tom scott">
            <a:extLst>
              <a:ext uri="{FF2B5EF4-FFF2-40B4-BE49-F238E27FC236}">
                <a16:creationId xmlns:a16="http://schemas.microsoft.com/office/drawing/2014/main" id="{605B26B6-D073-A24C-A13B-264EE5A87D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2411" y="1264396"/>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ideo for what orwellian really means">
            <a:extLst>
              <a:ext uri="{FF2B5EF4-FFF2-40B4-BE49-F238E27FC236}">
                <a16:creationId xmlns:a16="http://schemas.microsoft.com/office/drawing/2014/main" id="{4ECFA0E8-2EB4-E245-AD1B-58465CD8D63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2411" y="2114684"/>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9D58864-7D03-4041-B6FB-B0533D673E59}"/>
              </a:ext>
            </a:extLst>
          </p:cNvPr>
          <p:cNvSpPr>
            <a:spLocks noGrp="1"/>
          </p:cNvSpPr>
          <p:nvPr>
            <p:ph type="sldNum" sz="quarter" idx="12"/>
          </p:nvPr>
        </p:nvSpPr>
        <p:spPr/>
        <p:txBody>
          <a:bodyPr/>
          <a:lstStyle/>
          <a:p>
            <a:fld id="{A2A17EAB-8B51-5C40-8776-6683E51FA7A0}" type="slidenum">
              <a:rPr lang="en-US" smtClean="0"/>
              <a:t>44</a:t>
            </a:fld>
            <a:endParaRPr lang="en-US"/>
          </a:p>
        </p:txBody>
      </p:sp>
      <p:pic>
        <p:nvPicPr>
          <p:cNvPr id="10" name="Picture 2" descr="https://i.upworthy.com/nugget/5522874d613031000c270000/attachments/JohnOliverEdwardSnowden7-600eed8723d684a41064eb03f58b9348.jpg?auto=format&amp;ixlib=imgixjs-3.3.0">
            <a:extLst>
              <a:ext uri="{FF2B5EF4-FFF2-40B4-BE49-F238E27FC236}">
                <a16:creationId xmlns:a16="http://schemas.microsoft.com/office/drawing/2014/main" id="{9D371986-D36C-6E4C-ACA3-2258E8F725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31" y="1297756"/>
            <a:ext cx="914400" cy="4754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its all about the pentiums">
            <a:extLst>
              <a:ext uri="{FF2B5EF4-FFF2-40B4-BE49-F238E27FC236}">
                <a16:creationId xmlns:a16="http://schemas.microsoft.com/office/drawing/2014/main" id="{BF1C4E25-BDDF-0445-9857-170EE104F8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2"/>
            <a:ext cx="914400" cy="8021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white and nerdy">
            <a:extLst>
              <a:ext uri="{FF2B5EF4-FFF2-40B4-BE49-F238E27FC236}">
                <a16:creationId xmlns:a16="http://schemas.microsoft.com/office/drawing/2014/main" id="{3E99AEB3-B9DD-CB46-B3F4-2EFA086A07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2774455"/>
            <a:ext cx="914400" cy="6849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Video for why electronic voting is a bad idea">
            <a:extLst>
              <a:ext uri="{FF2B5EF4-FFF2-40B4-BE49-F238E27FC236}">
                <a16:creationId xmlns:a16="http://schemas.microsoft.com/office/drawing/2014/main" id="{8572A886-251A-7548-BF00-781030477B2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131" y="4381165"/>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ncase.me/trust/assets/conclusion/summary.png">
            <a:extLst>
              <a:ext uri="{FF2B5EF4-FFF2-40B4-BE49-F238E27FC236}">
                <a16:creationId xmlns:a16="http://schemas.microsoft.com/office/drawing/2014/main" id="{3582C3A5-CFB7-9A46-8D85-B20CC84E925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70058"/>
          <a:stretch/>
        </p:blipFill>
        <p:spPr bwMode="auto">
          <a:xfrm>
            <a:off x="22345" y="3502083"/>
            <a:ext cx="916186"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070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AE1010-8814-F14C-8C19-2C837C9F8EEE}"/>
              </a:ext>
            </a:extLst>
          </p:cNvPr>
          <p:cNvSpPr>
            <a:spLocks noGrp="1"/>
          </p:cNvSpPr>
          <p:nvPr>
            <p:ph type="title"/>
          </p:nvPr>
        </p:nvSpPr>
        <p:spPr/>
        <p:txBody>
          <a:bodyPr/>
          <a:lstStyle/>
          <a:p>
            <a:r>
              <a:rPr lang="en-US" dirty="0"/>
              <a:t>Student Choice – Interesting Articles 1/2</a:t>
            </a:r>
          </a:p>
        </p:txBody>
      </p:sp>
      <p:sp>
        <p:nvSpPr>
          <p:cNvPr id="8" name="Content Placeholder 7">
            <a:extLst>
              <a:ext uri="{FF2B5EF4-FFF2-40B4-BE49-F238E27FC236}">
                <a16:creationId xmlns:a16="http://schemas.microsoft.com/office/drawing/2014/main" id="{4E804DD4-C487-4749-9DA9-C06C0FFE6A0D}"/>
              </a:ext>
            </a:extLst>
          </p:cNvPr>
          <p:cNvSpPr>
            <a:spLocks noGrp="1"/>
          </p:cNvSpPr>
          <p:nvPr>
            <p:ph idx="1"/>
          </p:nvPr>
        </p:nvSpPr>
        <p:spPr/>
        <p:txBody>
          <a:bodyPr>
            <a:normAutofit/>
          </a:bodyPr>
          <a:lstStyle/>
          <a:p>
            <a:r>
              <a:rPr lang="en-US" b="1" dirty="0">
                <a:hlinkClick r:id="rId3"/>
              </a:rPr>
              <a:t>Facebook security breach: Up to 50m accounts attacked</a:t>
            </a:r>
            <a:r>
              <a:rPr lang="en-US" b="1" dirty="0"/>
              <a:t> - </a:t>
            </a:r>
            <a:r>
              <a:rPr lang="en-US" dirty="0"/>
              <a:t>Dave Lee, North America technology reporter, 2018-09-29 </a:t>
            </a:r>
          </a:p>
          <a:p>
            <a:r>
              <a:rPr lang="en-US" dirty="0">
                <a:hlinkClick r:id="rId4"/>
              </a:rPr>
              <a:t>WPI Secures $2.8 Million to Develop a Smartphone App to Help Assess the Health of Soldiers</a:t>
            </a:r>
            <a:r>
              <a:rPr lang="en-US" dirty="0"/>
              <a:t>, 2018-09-24</a:t>
            </a:r>
          </a:p>
          <a:p>
            <a:r>
              <a:rPr lang="en-US" dirty="0">
                <a:hlinkClick r:id="rId5"/>
              </a:rPr>
              <a:t>Quantified Toilets</a:t>
            </a:r>
            <a:r>
              <a:rPr lang="en-US" dirty="0"/>
              <a:t>, 2014, Quantified Toilets LLC</a:t>
            </a:r>
          </a:p>
          <a:p>
            <a:r>
              <a:rPr lang="en-US" dirty="0">
                <a:hlinkClick r:id="rId6"/>
              </a:rPr>
              <a:t>What Did Ada Lovelace's Program Actually Do?</a:t>
            </a:r>
            <a:r>
              <a:rPr lang="en-US" dirty="0"/>
              <a:t> - Sinclair Target, 2018-08-18 (First Programming Bug 1843?)</a:t>
            </a:r>
          </a:p>
          <a:p>
            <a:r>
              <a:rPr lang="en-US" dirty="0">
                <a:hlinkClick r:id="rId7"/>
              </a:rPr>
              <a:t>We know ethics should inform AI. But which ethics?</a:t>
            </a:r>
            <a:r>
              <a:rPr lang="en-US" dirty="0"/>
              <a:t> - Mauro Guillen, World Economic Forum, 2018-07-26</a:t>
            </a:r>
          </a:p>
        </p:txBody>
      </p:sp>
      <p:sp>
        <p:nvSpPr>
          <p:cNvPr id="5" name="Footer Placeholder 4">
            <a:extLst>
              <a:ext uri="{FF2B5EF4-FFF2-40B4-BE49-F238E27FC236}">
                <a16:creationId xmlns:a16="http://schemas.microsoft.com/office/drawing/2014/main" id="{008D47C9-308D-2842-8EF6-E760A1692C7C}"/>
              </a:ext>
            </a:extLst>
          </p:cNvPr>
          <p:cNvSpPr>
            <a:spLocks noGrp="1"/>
          </p:cNvSpPr>
          <p:nvPr>
            <p:ph type="ftr" sz="quarter" idx="11"/>
          </p:nvPr>
        </p:nvSpPr>
        <p:spPr/>
        <p:txBody>
          <a:bodyPr/>
          <a:lstStyle/>
          <a:p>
            <a:r>
              <a:rPr lang="en-US"/>
              <a:t>© 2019 Keith A. Pray</a:t>
            </a:r>
            <a:endParaRPr lang="en-US" dirty="0"/>
          </a:p>
        </p:txBody>
      </p:sp>
      <p:pic>
        <p:nvPicPr>
          <p:cNvPr id="3074" name="Picture 2" descr="Smartphone users silhouetted against the Facebook logo (file photo)">
            <a:extLst>
              <a:ext uri="{FF2B5EF4-FFF2-40B4-BE49-F238E27FC236}">
                <a16:creationId xmlns:a16="http://schemas.microsoft.com/office/drawing/2014/main" id="{15E6B5CE-2B70-D04E-AEE1-3835983F68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1342284"/>
            <a:ext cx="9144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rpa Research Team">
            <a:extLst>
              <a:ext uri="{FF2B5EF4-FFF2-40B4-BE49-F238E27FC236}">
                <a16:creationId xmlns:a16="http://schemas.microsoft.com/office/drawing/2014/main" id="{111AD935-AEF5-0940-B1E0-2F05B3588B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1933170"/>
            <a:ext cx="914400" cy="6089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Quantified Toilets">
            <a:extLst>
              <a:ext uri="{FF2B5EF4-FFF2-40B4-BE49-F238E27FC236}">
                <a16:creationId xmlns:a16="http://schemas.microsoft.com/office/drawing/2014/main" id="{8244A82B-33D3-A440-8497-3C8BD79CE0B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6883"/>
          <a:stretch/>
        </p:blipFill>
        <p:spPr bwMode="auto">
          <a:xfrm>
            <a:off x="6665027" y="2708911"/>
            <a:ext cx="477395" cy="6400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twobithistory.org/images/triangular_numbers2.png">
            <a:extLst>
              <a:ext uri="{FF2B5EF4-FFF2-40B4-BE49-F238E27FC236}">
                <a16:creationId xmlns:a16="http://schemas.microsoft.com/office/drawing/2014/main" id="{7FC32C31-3E22-D54E-B540-00FF2092B8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9600" y="3111015"/>
            <a:ext cx="914400" cy="73037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     ">
            <a:extLst>
              <a:ext uri="{FF2B5EF4-FFF2-40B4-BE49-F238E27FC236}">
                <a16:creationId xmlns:a16="http://schemas.microsoft.com/office/drawing/2014/main" id="{2E23ED0B-0BA3-A54F-9D07-272CCE56D10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29600" y="4003429"/>
            <a:ext cx="914400" cy="66967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30D06FB-07C4-8F44-84D6-316AACCAA31C}"/>
              </a:ext>
            </a:extLst>
          </p:cNvPr>
          <p:cNvSpPr>
            <a:spLocks noGrp="1"/>
          </p:cNvSpPr>
          <p:nvPr>
            <p:ph type="sldNum" sz="quarter" idx="12"/>
          </p:nvPr>
        </p:nvSpPr>
        <p:spPr/>
        <p:txBody>
          <a:bodyPr/>
          <a:lstStyle/>
          <a:p>
            <a:fld id="{A2A17EAB-8B51-5C40-8776-6683E51FA7A0}" type="slidenum">
              <a:rPr lang="en-US" smtClean="0"/>
              <a:t>45</a:t>
            </a:fld>
            <a:endParaRPr lang="en-US"/>
          </a:p>
        </p:txBody>
      </p:sp>
    </p:spTree>
    <p:extLst>
      <p:ext uri="{BB962C8B-B14F-4D97-AF65-F5344CB8AC3E}">
        <p14:creationId xmlns:p14="http://schemas.microsoft.com/office/powerpoint/2010/main" val="585111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5303-6866-0646-A2BF-C9CC056A0090}"/>
              </a:ext>
            </a:extLst>
          </p:cNvPr>
          <p:cNvSpPr>
            <a:spLocks noGrp="1"/>
          </p:cNvSpPr>
          <p:nvPr>
            <p:ph type="title"/>
          </p:nvPr>
        </p:nvSpPr>
        <p:spPr/>
        <p:txBody>
          <a:bodyPr/>
          <a:lstStyle/>
          <a:p>
            <a:r>
              <a:rPr lang="en-US" dirty="0"/>
              <a:t>Student Choice – Interesting Articles 2/2</a:t>
            </a:r>
          </a:p>
        </p:txBody>
      </p:sp>
      <p:sp>
        <p:nvSpPr>
          <p:cNvPr id="3" name="Content Placeholder 2">
            <a:extLst>
              <a:ext uri="{FF2B5EF4-FFF2-40B4-BE49-F238E27FC236}">
                <a16:creationId xmlns:a16="http://schemas.microsoft.com/office/drawing/2014/main" id="{DA4A4D3E-6574-BB41-BB67-E932179DF5A7}"/>
              </a:ext>
            </a:extLst>
          </p:cNvPr>
          <p:cNvSpPr>
            <a:spLocks noGrp="1"/>
          </p:cNvSpPr>
          <p:nvPr>
            <p:ph idx="1"/>
          </p:nvPr>
        </p:nvSpPr>
        <p:spPr/>
        <p:txBody>
          <a:bodyPr/>
          <a:lstStyle/>
          <a:p>
            <a:r>
              <a:rPr lang="en-US" dirty="0">
                <a:hlinkClick r:id="rId3"/>
              </a:rPr>
              <a:t>MIT-born </a:t>
            </a:r>
            <a:r>
              <a:rPr lang="en-US" dirty="0" err="1">
                <a:hlinkClick r:id="rId3"/>
              </a:rPr>
              <a:t>Spyce</a:t>
            </a:r>
            <a:r>
              <a:rPr lang="en-US" dirty="0">
                <a:hlinkClick r:id="rId3"/>
              </a:rPr>
              <a:t> raises $21M to open new robotic restaurants</a:t>
            </a:r>
            <a:r>
              <a:rPr lang="en-US" dirty="0"/>
              <a:t> - Lucia Maffei, </a:t>
            </a:r>
            <a:r>
              <a:rPr lang="en-US" dirty="0" err="1"/>
              <a:t>BostInno</a:t>
            </a:r>
            <a:r>
              <a:rPr lang="en-US" dirty="0"/>
              <a:t>, 2018-09-07</a:t>
            </a:r>
          </a:p>
          <a:p>
            <a:r>
              <a:rPr lang="en-US" dirty="0">
                <a:hlinkClick r:id="rId4"/>
              </a:rPr>
              <a:t>The Coders Programming Themselves Out of a Job</a:t>
            </a:r>
            <a:r>
              <a:rPr lang="en-US" dirty="0"/>
              <a:t> - Brian Merchant, The Atlantic, 2018-10-02</a:t>
            </a:r>
          </a:p>
          <a:p>
            <a:endParaRPr lang="en-US" dirty="0"/>
          </a:p>
        </p:txBody>
      </p:sp>
      <p:sp>
        <p:nvSpPr>
          <p:cNvPr id="4" name="Footer Placeholder 3">
            <a:extLst>
              <a:ext uri="{FF2B5EF4-FFF2-40B4-BE49-F238E27FC236}">
                <a16:creationId xmlns:a16="http://schemas.microsoft.com/office/drawing/2014/main" id="{30038064-FF7D-B24F-928E-327A1B520C90}"/>
              </a:ext>
            </a:extLst>
          </p:cNvPr>
          <p:cNvSpPr>
            <a:spLocks noGrp="1"/>
          </p:cNvSpPr>
          <p:nvPr>
            <p:ph type="ftr" sz="quarter" idx="11"/>
          </p:nvPr>
        </p:nvSpPr>
        <p:spPr/>
        <p:txBody>
          <a:bodyPr/>
          <a:lstStyle/>
          <a:p>
            <a:r>
              <a:rPr lang="en-US"/>
              <a:t>© 2019 Keith A. Pray</a:t>
            </a:r>
          </a:p>
        </p:txBody>
      </p:sp>
      <p:pic>
        <p:nvPicPr>
          <p:cNvPr id="4098" name="Picture 2" descr="Image result for spyce restaurant">
            <a:extLst>
              <a:ext uri="{FF2B5EF4-FFF2-40B4-BE49-F238E27FC236}">
                <a16:creationId xmlns:a16="http://schemas.microsoft.com/office/drawing/2014/main" id="{3CA01ED8-0718-B849-AADC-E29D97B0C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1370117"/>
            <a:ext cx="914400" cy="5724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cdn.theatlantic.com/assets/media/img/2018/08/30/RTX38KFM/1920.jpg?1535668765">
            <a:extLst>
              <a:ext uri="{FF2B5EF4-FFF2-40B4-BE49-F238E27FC236}">
                <a16:creationId xmlns:a16="http://schemas.microsoft.com/office/drawing/2014/main" id="{458E1C1C-1222-AC4E-8E8A-2E913AC828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2102906"/>
            <a:ext cx="91440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1A3CBE2-4CBA-A347-B9F4-F38BFD2BFB73}"/>
              </a:ext>
            </a:extLst>
          </p:cNvPr>
          <p:cNvSpPr>
            <a:spLocks noGrp="1"/>
          </p:cNvSpPr>
          <p:nvPr>
            <p:ph type="sldNum" sz="quarter" idx="12"/>
          </p:nvPr>
        </p:nvSpPr>
        <p:spPr/>
        <p:txBody>
          <a:bodyPr/>
          <a:lstStyle/>
          <a:p>
            <a:fld id="{A2A17EAB-8B51-5C40-8776-6683E51FA7A0}" type="slidenum">
              <a:rPr lang="en-US" smtClean="0"/>
              <a:t>46</a:t>
            </a:fld>
            <a:endParaRPr lang="en-US"/>
          </a:p>
        </p:txBody>
      </p:sp>
    </p:spTree>
    <p:extLst>
      <p:ext uri="{BB962C8B-B14F-4D97-AF65-F5344CB8AC3E}">
        <p14:creationId xmlns:p14="http://schemas.microsoft.com/office/powerpoint/2010/main" val="4091890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14</a:t>
            </a:r>
            <a:br>
              <a:rPr lang="en-US" dirty="0"/>
            </a:br>
            <a:r>
              <a:rPr lang="en-US" dirty="0"/>
              <a:t>The End</a:t>
            </a:r>
          </a:p>
        </p:txBody>
      </p:sp>
      <p:sp>
        <p:nvSpPr>
          <p:cNvPr id="4" name="Footer Placeholder 3"/>
          <p:cNvSpPr>
            <a:spLocks noGrp="1"/>
          </p:cNvSpPr>
          <p:nvPr>
            <p:ph type="ftr" sz="quarter" idx="3"/>
          </p:nvPr>
        </p:nvSpPr>
        <p:spPr/>
        <p:txBody>
          <a:bodyPr/>
          <a:lstStyle/>
          <a:p>
            <a:r>
              <a:rPr lang="en-US"/>
              <a:t>© 2019 Keith A. Pray</a:t>
            </a:r>
            <a:endParaRPr lang="en-US" dirty="0"/>
          </a:p>
        </p:txBody>
      </p:sp>
    </p:spTree>
    <p:extLst>
      <p:ext uri="{BB962C8B-B14F-4D97-AF65-F5344CB8AC3E}">
        <p14:creationId xmlns:p14="http://schemas.microsoft.com/office/powerpoint/2010/main" val="3675797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Evaluations</a:t>
            </a:r>
          </a:p>
        </p:txBody>
      </p:sp>
      <p:sp>
        <p:nvSpPr>
          <p:cNvPr id="3" name="Content Placeholder 2"/>
          <p:cNvSpPr>
            <a:spLocks noGrp="1"/>
          </p:cNvSpPr>
          <p:nvPr>
            <p:ph idx="1"/>
          </p:nvPr>
        </p:nvSpPr>
        <p:spPr/>
        <p:txBody>
          <a:bodyPr>
            <a:normAutofit/>
          </a:bodyPr>
          <a:lstStyle/>
          <a:p>
            <a:r>
              <a:rPr lang="en-US" dirty="0"/>
              <a:t>Use only BLUE or BLACK ballpoint pen</a:t>
            </a:r>
          </a:p>
          <a:p>
            <a:r>
              <a:rPr lang="en-US" dirty="0"/>
              <a:t>Use an X to mark (Do NOT fill in box)</a:t>
            </a:r>
          </a:p>
          <a:p>
            <a:r>
              <a:rPr lang="en-US" dirty="0"/>
              <a:t>Course Evaluation</a:t>
            </a:r>
          </a:p>
          <a:p>
            <a:pPr lvl="1"/>
            <a:r>
              <a:rPr lang="en-US" dirty="0"/>
              <a:t>Write MY NAME and COURSE TITLE in box at top of form</a:t>
            </a:r>
          </a:p>
          <a:p>
            <a:pPr lvl="1"/>
            <a:r>
              <a:rPr lang="en-US" dirty="0"/>
              <a:t>Keith A. Pray</a:t>
            </a:r>
          </a:p>
          <a:p>
            <a:pPr lvl="1"/>
            <a:r>
              <a:rPr lang="en-US" dirty="0"/>
              <a:t>CS 3043 Social Implications Of Information Processing</a:t>
            </a:r>
          </a:p>
          <a:p>
            <a:pPr lvl="1"/>
            <a:r>
              <a:rPr lang="en-US" dirty="0"/>
              <a:t>Return to Academic Advising Office in Daniels Hall </a:t>
            </a:r>
          </a:p>
          <a:p>
            <a:pPr lvl="1"/>
            <a:r>
              <a:rPr lang="en-US" dirty="0"/>
              <a:t>Include “Evaluation Sheet” cover letter</a:t>
            </a:r>
          </a:p>
        </p:txBody>
      </p:sp>
      <p:sp>
        <p:nvSpPr>
          <p:cNvPr id="4" name="Footer Placeholder 3"/>
          <p:cNvSpPr>
            <a:spLocks noGrp="1"/>
          </p:cNvSpPr>
          <p:nvPr>
            <p:ph type="ftr" sz="quarter" idx="11"/>
          </p:nvPr>
        </p:nvSpPr>
        <p:spPr/>
        <p:txBody>
          <a:bodyPr/>
          <a:lstStyle/>
          <a:p>
            <a:r>
              <a:rPr lang="en-US"/>
              <a:t>© 2019 Keith A. Pray</a:t>
            </a:r>
          </a:p>
        </p:txBody>
      </p:sp>
      <p:sp>
        <p:nvSpPr>
          <p:cNvPr id="5" name="Slide Number Placeholder 4">
            <a:extLst>
              <a:ext uri="{FF2B5EF4-FFF2-40B4-BE49-F238E27FC236}">
                <a16:creationId xmlns:a16="http://schemas.microsoft.com/office/drawing/2014/main" id="{B6717D27-8864-CF48-8261-8D86B701E5B2}"/>
              </a:ext>
            </a:extLst>
          </p:cNvPr>
          <p:cNvSpPr>
            <a:spLocks noGrp="1"/>
          </p:cNvSpPr>
          <p:nvPr>
            <p:ph type="sldNum" sz="quarter" idx="12"/>
          </p:nvPr>
        </p:nvSpPr>
        <p:spPr/>
        <p:txBody>
          <a:bodyPr/>
          <a:lstStyle/>
          <a:p>
            <a:fld id="{A2A17EAB-8B51-5C40-8776-6683E51FA7A0}" type="slidenum">
              <a:rPr lang="en-US" smtClean="0"/>
              <a:t>48</a:t>
            </a:fld>
            <a:endParaRPr lang="en-US"/>
          </a:p>
        </p:txBody>
      </p:sp>
    </p:spTree>
    <p:extLst>
      <p:ext uri="{BB962C8B-B14F-4D97-AF65-F5344CB8AC3E}">
        <p14:creationId xmlns:p14="http://schemas.microsoft.com/office/powerpoint/2010/main" val="3045903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73099"/>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Course Evaluations – Done!</a:t>
            </a:r>
          </a:p>
          <a:p>
            <a:pPr marL="457200" indent="-457200">
              <a:buFont typeface="+mj-lt"/>
              <a:buAutoNum type="arabicPeriod"/>
            </a:pPr>
            <a:r>
              <a:rPr lang="en-US" dirty="0"/>
              <a:t>Students Present</a:t>
            </a:r>
          </a:p>
          <a:p>
            <a:pPr marL="457200" indent="-457200">
              <a:buFont typeface="+mj-lt"/>
              <a:buAutoNum type="arabicPeriod"/>
            </a:pPr>
            <a:r>
              <a:rPr lang="en-US" dirty="0"/>
              <a:t>Students’ Choice</a:t>
            </a:r>
          </a:p>
        </p:txBody>
      </p:sp>
      <p:sp>
        <p:nvSpPr>
          <p:cNvPr id="4" name="Footer Placeholder 3"/>
          <p:cNvSpPr>
            <a:spLocks noGrp="1"/>
          </p:cNvSpPr>
          <p:nvPr>
            <p:ph type="ftr" sz="quarter" idx="11"/>
          </p:nvPr>
        </p:nvSpPr>
        <p:spPr/>
        <p:txBody>
          <a:bodyPr/>
          <a:lstStyle/>
          <a:p>
            <a:r>
              <a:rPr lang="en-US"/>
              <a:t>© 2019 Keith A. Pray</a:t>
            </a:r>
          </a:p>
        </p:txBody>
      </p:sp>
      <p:sp>
        <p:nvSpPr>
          <p:cNvPr id="3" name="Slide Number Placeholder 2">
            <a:extLst>
              <a:ext uri="{FF2B5EF4-FFF2-40B4-BE49-F238E27FC236}">
                <a16:creationId xmlns:a16="http://schemas.microsoft.com/office/drawing/2014/main" id="{4204A6F0-715B-A74F-B2FB-AB1837807D23}"/>
              </a:ext>
            </a:extLst>
          </p:cNvPr>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204961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Should we stop online piracy</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Mir Sultan</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2019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360337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sz="half" idx="1"/>
          </p:nvPr>
        </p:nvSpPr>
        <p:spPr>
          <a:xfrm>
            <a:off x="498764" y="1352551"/>
            <a:ext cx="3099459" cy="3352800"/>
          </a:xfrm>
        </p:spPr>
        <p:txBody>
          <a:bodyPr/>
          <a:lstStyle/>
          <a:p>
            <a:pPr marL="0" indent="0">
              <a:buNone/>
            </a:pPr>
            <a:r>
              <a:rPr lang="en-US" dirty="0"/>
              <a:t>There should be a large effort put towards ending online piracy, but due to the complicated matter of the issue, it will probably still continue to be </a:t>
            </a:r>
            <a:r>
              <a:rPr lang="en-US"/>
              <a:t>a problem.</a:t>
            </a:r>
            <a:endParaRPr lang="en-US" dirty="0"/>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Mir Sultan</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hlinkClick r:id="rId3"/>
              </a:rPr>
              <a:t>https://www.statista.com/chart/3416/tv-producers-lose-billions-to-piracy/</a:t>
            </a:r>
            <a:endParaRPr lang="en-US" sz="1200" dirty="0">
              <a:solidFill>
                <a:schemeClr val="tx1"/>
              </a:solidFill>
            </a:endParaRPr>
          </a:p>
        </p:txBody>
      </p:sp>
      <p:pic>
        <p:nvPicPr>
          <p:cNvPr id="15" name="Picture 14">
            <a:extLst>
              <a:ext uri="{FF2B5EF4-FFF2-40B4-BE49-F238E27FC236}">
                <a16:creationId xmlns:a16="http://schemas.microsoft.com/office/drawing/2014/main" id="{C8FA6A24-628A-1247-BEF0-969CF916D300}"/>
              </a:ext>
            </a:extLst>
          </p:cNvPr>
          <p:cNvPicPr>
            <a:picLocks noChangeAspect="1"/>
          </p:cNvPicPr>
          <p:nvPr/>
        </p:nvPicPr>
        <p:blipFill>
          <a:blip r:embed="rId4"/>
          <a:stretch>
            <a:fillRect/>
          </a:stretch>
        </p:blipFill>
        <p:spPr>
          <a:xfrm>
            <a:off x="3738231" y="937248"/>
            <a:ext cx="5288565" cy="3768103"/>
          </a:xfrm>
          <a:prstGeom prst="rect">
            <a:avLst/>
          </a:prstGeom>
        </p:spPr>
      </p:pic>
    </p:spTree>
    <p:extLst>
      <p:ext uri="{BB962C8B-B14F-4D97-AF65-F5344CB8AC3E}">
        <p14:creationId xmlns:p14="http://schemas.microsoft.com/office/powerpoint/2010/main" val="3580992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3057F-4E0D-EB44-9563-43ABC13DEB89}"/>
              </a:ext>
            </a:extLst>
          </p:cNvPr>
          <p:cNvPicPr>
            <a:picLocks noChangeAspect="1"/>
          </p:cNvPicPr>
          <p:nvPr/>
        </p:nvPicPr>
        <p:blipFill>
          <a:blip r:embed="rId3"/>
          <a:stretch>
            <a:fillRect/>
          </a:stretch>
        </p:blipFill>
        <p:spPr>
          <a:xfrm>
            <a:off x="100259" y="1212107"/>
            <a:ext cx="4388614" cy="2731325"/>
          </a:xfrm>
          <a:prstGeom prst="rect">
            <a:avLst/>
          </a:prstGeom>
        </p:spPr>
      </p:pic>
      <p:pic>
        <p:nvPicPr>
          <p:cNvPr id="7" name="Picture 6">
            <a:extLst>
              <a:ext uri="{FF2B5EF4-FFF2-40B4-BE49-F238E27FC236}">
                <a16:creationId xmlns:a16="http://schemas.microsoft.com/office/drawing/2014/main" id="{D19CB960-711F-6B44-98D0-54A7D05CD891}"/>
              </a:ext>
            </a:extLst>
          </p:cNvPr>
          <p:cNvPicPr>
            <a:picLocks noChangeAspect="1"/>
          </p:cNvPicPr>
          <p:nvPr/>
        </p:nvPicPr>
        <p:blipFill>
          <a:blip r:embed="rId4"/>
          <a:stretch>
            <a:fillRect/>
          </a:stretch>
        </p:blipFill>
        <p:spPr>
          <a:xfrm>
            <a:off x="4583876" y="1211283"/>
            <a:ext cx="4472792" cy="2732149"/>
          </a:xfrm>
          <a:prstGeom prst="rect">
            <a:avLst/>
          </a:prstGeom>
        </p:spPr>
      </p:pic>
      <p:sp>
        <p:nvSpPr>
          <p:cNvPr id="9" name="TextBox 8">
            <a:extLst>
              <a:ext uri="{FF2B5EF4-FFF2-40B4-BE49-F238E27FC236}">
                <a16:creationId xmlns:a16="http://schemas.microsoft.com/office/drawing/2014/main" id="{17F79EC6-4A93-BE45-BC36-8B18AA7AC230}"/>
              </a:ext>
            </a:extLst>
          </p:cNvPr>
          <p:cNvSpPr txBox="1"/>
          <p:nvPr/>
        </p:nvSpPr>
        <p:spPr>
          <a:xfrm>
            <a:off x="0" y="4726877"/>
            <a:ext cx="9144000" cy="276999"/>
          </a:xfrm>
          <a:prstGeom prst="rect">
            <a:avLst/>
          </a:prstGeom>
          <a:noFill/>
        </p:spPr>
        <p:txBody>
          <a:bodyPr wrap="square" rtlCol="0">
            <a:spAutoFit/>
          </a:bodyPr>
          <a:lstStyle/>
          <a:p>
            <a:pPr algn="r"/>
            <a:r>
              <a:rPr lang="en-US" sz="1200" dirty="0"/>
              <a:t>[3]</a:t>
            </a:r>
            <a:endParaRPr lang="en-US" sz="1200" dirty="0">
              <a:solidFill>
                <a:schemeClr val="tx1"/>
              </a:solidFill>
            </a:endParaRPr>
          </a:p>
        </p:txBody>
      </p:sp>
      <p:sp>
        <p:nvSpPr>
          <p:cNvPr id="5" name="TextBox 4">
            <a:extLst>
              <a:ext uri="{FF2B5EF4-FFF2-40B4-BE49-F238E27FC236}">
                <a16:creationId xmlns:a16="http://schemas.microsoft.com/office/drawing/2014/main" id="{7FC99C31-66DD-1B40-ABAE-1AECC452F4B3}"/>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Mir Sultan</a:t>
            </a:r>
          </a:p>
        </p:txBody>
      </p:sp>
    </p:spTree>
    <p:extLst>
      <p:ext uri="{BB962C8B-B14F-4D97-AF65-F5344CB8AC3E}">
        <p14:creationId xmlns:p14="http://schemas.microsoft.com/office/powerpoint/2010/main" val="2423678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3B6A3-268B-CA4C-B211-1773871DE60F}"/>
              </a:ext>
            </a:extLst>
          </p:cNvPr>
          <p:cNvSpPr>
            <a:spLocks noGrp="1"/>
          </p:cNvSpPr>
          <p:nvPr>
            <p:ph type="title"/>
          </p:nvPr>
        </p:nvSpPr>
        <p:spPr/>
        <p:txBody>
          <a:bodyPr/>
          <a:lstStyle/>
          <a:p>
            <a:r>
              <a:rPr lang="en-US" dirty="0"/>
              <a:t>Deterrents to online Piracy</a:t>
            </a:r>
          </a:p>
        </p:txBody>
      </p:sp>
      <p:sp>
        <p:nvSpPr>
          <p:cNvPr id="3" name="Content Placeholder 2">
            <a:extLst>
              <a:ext uri="{FF2B5EF4-FFF2-40B4-BE49-F238E27FC236}">
                <a16:creationId xmlns:a16="http://schemas.microsoft.com/office/drawing/2014/main" id="{D347F3F2-FF18-4041-AA66-326AF004DB8C}"/>
              </a:ext>
            </a:extLst>
          </p:cNvPr>
          <p:cNvSpPr>
            <a:spLocks noGrp="1"/>
          </p:cNvSpPr>
          <p:nvPr>
            <p:ph idx="1"/>
          </p:nvPr>
        </p:nvSpPr>
        <p:spPr/>
        <p:txBody>
          <a:bodyPr/>
          <a:lstStyle/>
          <a:p>
            <a:r>
              <a:rPr lang="en-US" dirty="0"/>
              <a:t>Netflix [4]</a:t>
            </a:r>
          </a:p>
          <a:p>
            <a:r>
              <a:rPr lang="en-US" dirty="0"/>
              <a:t>Knowing the law [4]</a:t>
            </a:r>
          </a:p>
          <a:p>
            <a:r>
              <a:rPr lang="en-US" dirty="0"/>
              <a:t>Computer Security [4]</a:t>
            </a:r>
          </a:p>
          <a:p>
            <a:r>
              <a:rPr lang="en-US" dirty="0"/>
              <a:t>Laws [2,4]</a:t>
            </a:r>
          </a:p>
          <a:p>
            <a:pPr marL="0" indent="0">
              <a:buNone/>
            </a:pPr>
            <a:endParaRPr lang="en-US" dirty="0"/>
          </a:p>
        </p:txBody>
      </p:sp>
      <p:sp>
        <p:nvSpPr>
          <p:cNvPr id="4" name="Footer Placeholder 3">
            <a:extLst>
              <a:ext uri="{FF2B5EF4-FFF2-40B4-BE49-F238E27FC236}">
                <a16:creationId xmlns:a16="http://schemas.microsoft.com/office/drawing/2014/main" id="{B983E6D4-B3EF-FC48-8F48-75C8C1E1EAB9}"/>
              </a:ext>
            </a:extLst>
          </p:cNvPr>
          <p:cNvSpPr>
            <a:spLocks noGrp="1"/>
          </p:cNvSpPr>
          <p:nvPr>
            <p:ph type="ftr" sz="quarter" idx="11"/>
          </p:nvPr>
        </p:nvSpPr>
        <p:spPr/>
        <p:txBody>
          <a:bodyPr/>
          <a:lstStyle/>
          <a:p>
            <a:r>
              <a:rPr lang="sk-SK"/>
              <a:t>© 2019 Keith A. Pray</a:t>
            </a:r>
            <a:endParaRPr lang="en-US"/>
          </a:p>
        </p:txBody>
      </p:sp>
      <p:sp>
        <p:nvSpPr>
          <p:cNvPr id="5" name="Slide Number Placeholder 4">
            <a:extLst>
              <a:ext uri="{FF2B5EF4-FFF2-40B4-BE49-F238E27FC236}">
                <a16:creationId xmlns:a16="http://schemas.microsoft.com/office/drawing/2014/main" id="{5A20B181-A8B3-374C-9C53-B92EB7E6DF83}"/>
              </a:ext>
            </a:extLst>
          </p:cNvPr>
          <p:cNvSpPr>
            <a:spLocks noGrp="1"/>
          </p:cNvSpPr>
          <p:nvPr>
            <p:ph type="sldNum" sz="quarter" idx="12"/>
          </p:nvPr>
        </p:nvSpPr>
        <p:spPr/>
        <p:txBody>
          <a:bodyPr/>
          <a:lstStyle/>
          <a:p>
            <a:fld id="{A2A17EAB-8B51-5C40-8776-6683E51FA7A0}" type="slidenum">
              <a:rPr lang="en-US" smtClean="0"/>
              <a:t>9</a:t>
            </a:fld>
            <a:endParaRPr lang="en-US"/>
          </a:p>
        </p:txBody>
      </p:sp>
      <p:pic>
        <p:nvPicPr>
          <p:cNvPr id="6" name="Picture 5">
            <a:extLst>
              <a:ext uri="{FF2B5EF4-FFF2-40B4-BE49-F238E27FC236}">
                <a16:creationId xmlns:a16="http://schemas.microsoft.com/office/drawing/2014/main" id="{922C4F5E-45AA-B74E-88D8-D21389B57FC5}"/>
              </a:ext>
            </a:extLst>
          </p:cNvPr>
          <p:cNvPicPr>
            <a:picLocks noChangeAspect="1"/>
          </p:cNvPicPr>
          <p:nvPr/>
        </p:nvPicPr>
        <p:blipFill>
          <a:blip r:embed="rId3"/>
          <a:stretch>
            <a:fillRect/>
          </a:stretch>
        </p:blipFill>
        <p:spPr>
          <a:xfrm>
            <a:off x="3735775" y="1060706"/>
            <a:ext cx="4783385" cy="2335637"/>
          </a:xfrm>
          <a:prstGeom prst="rect">
            <a:avLst/>
          </a:prstGeom>
        </p:spPr>
      </p:pic>
      <p:sp>
        <p:nvSpPr>
          <p:cNvPr id="8" name="TextBox 7">
            <a:extLst>
              <a:ext uri="{FF2B5EF4-FFF2-40B4-BE49-F238E27FC236}">
                <a16:creationId xmlns:a16="http://schemas.microsoft.com/office/drawing/2014/main" id="{FB03EF01-4290-2540-9253-977328E75627}"/>
              </a:ext>
            </a:extLst>
          </p:cNvPr>
          <p:cNvSpPr txBox="1"/>
          <p:nvPr/>
        </p:nvSpPr>
        <p:spPr>
          <a:xfrm>
            <a:off x="-118753" y="3472544"/>
            <a:ext cx="9144000" cy="276999"/>
          </a:xfrm>
          <a:prstGeom prst="rect">
            <a:avLst/>
          </a:prstGeom>
          <a:noFill/>
        </p:spPr>
        <p:txBody>
          <a:bodyPr wrap="square" rtlCol="0">
            <a:spAutoFit/>
          </a:bodyPr>
          <a:lstStyle/>
          <a:p>
            <a:pPr algn="r"/>
            <a:r>
              <a:rPr lang="en-US" sz="1200" dirty="0">
                <a:hlinkClick r:id="rId4"/>
              </a:rPr>
              <a:t>https://play.google.com/store/apps/details?id=com.netflix.mediaclient&amp;hl=en</a:t>
            </a:r>
            <a:endParaRPr lang="en-US" sz="1200" dirty="0">
              <a:solidFill>
                <a:schemeClr val="tx1"/>
              </a:solidFill>
            </a:endParaRPr>
          </a:p>
        </p:txBody>
      </p:sp>
      <p:sp>
        <p:nvSpPr>
          <p:cNvPr id="9" name="TextBox 8">
            <a:extLst>
              <a:ext uri="{FF2B5EF4-FFF2-40B4-BE49-F238E27FC236}">
                <a16:creationId xmlns:a16="http://schemas.microsoft.com/office/drawing/2014/main" id="{D1AF343E-733C-8E4B-80A9-A3CF7FD08E7D}"/>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Mir Sultan</a:t>
            </a:r>
          </a:p>
        </p:txBody>
      </p:sp>
    </p:spTree>
    <p:extLst>
      <p:ext uri="{BB962C8B-B14F-4D97-AF65-F5344CB8AC3E}">
        <p14:creationId xmlns:p14="http://schemas.microsoft.com/office/powerpoint/2010/main" val="1985034501"/>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75777</TotalTime>
  <Words>6574</Words>
  <Application>Microsoft Macintosh PowerPoint</Application>
  <PresentationFormat>On-screen Show (16:9)</PresentationFormat>
  <Paragraphs>740</Paragraphs>
  <Slides>48</Slides>
  <Notes>39</Notes>
  <HiddenSlides>1</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ＭＳ Ｐゴシック</vt:lpstr>
      <vt:lpstr>Arial</vt:lpstr>
      <vt:lpstr>Calibri</vt:lpstr>
      <vt:lpstr>Cambria</vt:lpstr>
      <vt:lpstr>Wingdings</vt:lpstr>
      <vt:lpstr>Red Radial 16x9</vt:lpstr>
      <vt:lpstr>Class 14 Last Days</vt:lpstr>
      <vt:lpstr>Automation Papers</vt:lpstr>
      <vt:lpstr>Papers</vt:lpstr>
      <vt:lpstr>Grades To Date</vt:lpstr>
      <vt:lpstr>Overview</vt:lpstr>
      <vt:lpstr>Should we stop online piracy</vt:lpstr>
      <vt:lpstr>Conclusion</vt:lpstr>
      <vt:lpstr>PowerPoint Presentation</vt:lpstr>
      <vt:lpstr>Deterrents to online Piracy</vt:lpstr>
      <vt:lpstr>Laws against Piracy</vt:lpstr>
      <vt:lpstr>Pros and Cons of Piracy</vt:lpstr>
      <vt:lpstr>References</vt:lpstr>
      <vt:lpstr>Video Games Are Good For Children</vt:lpstr>
      <vt:lpstr>How Many Kids Play Video Games?</vt:lpstr>
      <vt:lpstr>Cognitive Benefits of Gaming</vt:lpstr>
      <vt:lpstr>Video Games are Social In Nature</vt:lpstr>
      <vt:lpstr>Video Games Don’t Cause Violence</vt:lpstr>
      <vt:lpstr>Game Developers Are Not Liable</vt:lpstr>
      <vt:lpstr>References</vt:lpstr>
      <vt:lpstr>Computing good for  democratic Elections?</vt:lpstr>
      <vt:lpstr>A Utilitarian Approach</vt:lpstr>
      <vt:lpstr>Increasing voter turnout</vt:lpstr>
      <vt:lpstr>Increasing VOTE Accuracy</vt:lpstr>
      <vt:lpstr>Errors in voting technology</vt:lpstr>
      <vt:lpstr>Undermining vote legitimacy</vt:lpstr>
      <vt:lpstr>Conclusion</vt:lpstr>
      <vt:lpstr>References</vt:lpstr>
      <vt:lpstr>DEEPFAKE &amp; WHY YOU COULD PROBABLY CARE A LITTLE MORE ABOUT FACE-SWAPPING TECHNOLOGY</vt:lpstr>
      <vt:lpstr>Don’t Ever Envisage Prerecorded Faces As Keen Expressions</vt:lpstr>
      <vt:lpstr>HOW DID WE GET HERE?</vt:lpstr>
      <vt:lpstr>SOCIETAL IMPLICATIONS</vt:lpstr>
      <vt:lpstr>CURRENT MANIFESTATIONS</vt:lpstr>
      <vt:lpstr>WHAT CAN BE DONE?</vt:lpstr>
      <vt:lpstr>References</vt:lpstr>
      <vt:lpstr>chatbots: future of customer interaction</vt:lpstr>
      <vt:lpstr>chatbots make better assistants</vt:lpstr>
      <vt:lpstr>Interest across industries</vt:lpstr>
      <vt:lpstr>Chatbot 5-year industry interest</vt:lpstr>
      <vt:lpstr>Chatbot timeline</vt:lpstr>
      <vt:lpstr>Real life chats with bots</vt:lpstr>
      <vt:lpstr>limitations</vt:lpstr>
      <vt:lpstr>References</vt:lpstr>
      <vt:lpstr>Student Choice – Interesting Videos</vt:lpstr>
      <vt:lpstr>Student Choice – Interesting Videos (Full)</vt:lpstr>
      <vt:lpstr>Student Choice – Interesting Articles 1/2</vt:lpstr>
      <vt:lpstr>Student Choice – Interesting Articles 2/2</vt:lpstr>
      <vt:lpstr>Class 14 The End</vt:lpstr>
      <vt:lpstr>Evaluations</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402</cp:revision>
  <cp:lastPrinted>2014-10-13T02:14:09Z</cp:lastPrinted>
  <dcterms:created xsi:type="dcterms:W3CDTF">2014-08-25T02:19:16Z</dcterms:created>
  <dcterms:modified xsi:type="dcterms:W3CDTF">2019-10-14T23:52:00Z</dcterms:modified>
</cp:coreProperties>
</file>