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handoutMasterIdLst>
    <p:handoutMasterId r:id="rId32"/>
  </p:handoutMasterIdLst>
  <p:sldIdLst>
    <p:sldId id="256" r:id="rId2"/>
    <p:sldId id="608" r:id="rId3"/>
    <p:sldId id="641" r:id="rId4"/>
    <p:sldId id="259" r:id="rId5"/>
    <p:sldId id="277" r:id="rId6"/>
    <p:sldId id="385" r:id="rId7"/>
    <p:sldId id="261" r:id="rId8"/>
    <p:sldId id="267" r:id="rId9"/>
    <p:sldId id="286" r:id="rId10"/>
    <p:sldId id="644" r:id="rId11"/>
    <p:sldId id="645" r:id="rId12"/>
    <p:sldId id="646" r:id="rId13"/>
    <p:sldId id="647" r:id="rId14"/>
    <p:sldId id="648" r:id="rId15"/>
    <p:sldId id="642" r:id="rId16"/>
    <p:sldId id="270" r:id="rId17"/>
    <p:sldId id="268" r:id="rId18"/>
    <p:sldId id="271" r:id="rId19"/>
    <p:sldId id="272" r:id="rId20"/>
    <p:sldId id="643" r:id="rId21"/>
    <p:sldId id="273" r:id="rId22"/>
    <p:sldId id="649" r:id="rId23"/>
    <p:sldId id="650" r:id="rId24"/>
    <p:sldId id="651" r:id="rId25"/>
    <p:sldId id="652" r:id="rId26"/>
    <p:sldId id="653" r:id="rId27"/>
    <p:sldId id="654" r:id="rId28"/>
    <p:sldId id="655" r:id="rId29"/>
    <p:sldId id="26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2668C5E-D0E7-A84F-B28C-7BAA86AC4F90}">
          <p14:sldIdLst>
            <p14:sldId id="256"/>
            <p14:sldId id="608"/>
            <p14:sldId id="641"/>
            <p14:sldId id="259"/>
            <p14:sldId id="277"/>
            <p14:sldId id="385"/>
            <p14:sldId id="261"/>
            <p14:sldId id="267"/>
            <p14:sldId id="286"/>
          </p14:sldIdLst>
        </p14:section>
        <p14:section name="Students" id="{898E5266-0460-F748-B516-56DCB661738D}">
          <p14:sldIdLst>
            <p14:sldId id="644"/>
            <p14:sldId id="645"/>
            <p14:sldId id="646"/>
            <p14:sldId id="647"/>
            <p14:sldId id="648"/>
            <p14:sldId id="642"/>
            <p14:sldId id="270"/>
            <p14:sldId id="268"/>
            <p14:sldId id="271"/>
            <p14:sldId id="272"/>
            <p14:sldId id="643"/>
            <p14:sldId id="273"/>
            <p14:sldId id="649"/>
            <p14:sldId id="650"/>
            <p14:sldId id="651"/>
            <p14:sldId id="652"/>
            <p14:sldId id="653"/>
            <p14:sldId id="654"/>
            <p14:sldId id="655"/>
          </p14:sldIdLst>
        </p14:section>
        <p14:section name="Common" id="{92FBE87E-32C6-2846-BF25-B5F0CEFF09B7}">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72" autoAdjust="0"/>
    <p:restoredTop sz="74725" autoAdjust="0"/>
  </p:normalViewPr>
  <p:slideViewPr>
    <p:cSldViewPr snapToGrid="0" snapToObjects="1">
      <p:cViewPr varScale="1">
        <p:scale>
          <a:sx n="124" d="100"/>
          <a:sy n="124" d="100"/>
        </p:scale>
        <p:origin x="888" y="192"/>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592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9/24/19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9/24/19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Here’s the title slide. Excited already, aren’t you? You may not be depending on how you enjoyed the last class.</a:t>
            </a: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t>So I am going to start off with defining what Machine Learning is :  </a:t>
            </a:r>
          </a:p>
          <a:p>
            <a:pPr marL="171450" marR="0" lvl="0" indent="-171450" algn="l" defTabSz="457200" rtl="0" eaLnBrk="1" fontAlgn="base"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t>Although Arthur Samuel coined and created the first ever ‘machine learning’ program (a checkers program – first ever game playing program), Tom M Mitchell, publisher of one of the very first Machine Learning textbooks, defined it best by providing a more formal definition. According to his very much widely quoted definition , Machine Learning is “ ^^^ “ .</a:t>
            </a:r>
          </a:p>
          <a:p>
            <a:pPr marL="171450" marR="0" lvl="0" indent="-171450" algn="l" defTabSz="457200" rtl="0" eaLnBrk="1" fontAlgn="base"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t>This differs from traditional programming since in them, the behavior needs to be hard coded while in Machine Learning uses the data provided to generate a behavior. With this said, Machine Learning is used in scenarios where traditional programming strategies falls behind and is not enough to fully implement a certain tasks. Thus, this becomes a huge selling point to companies in which they see this as an opportunity to rid the humans and their interaction to replace them with machines and computers to save their expenses. </a:t>
            </a:r>
          </a:p>
          <a:p>
            <a:pPr marL="171450" marR="0" lvl="0" indent="-171450" algn="l" defTabSz="457200" rtl="0" eaLnBrk="1" fontAlgn="base" latinLnBrk="0" hangingPunct="1">
              <a:lnSpc>
                <a:spcPct val="100000"/>
              </a:lnSpc>
              <a:spcBef>
                <a:spcPts val="0"/>
              </a:spcBef>
              <a:spcAft>
                <a:spcPts val="0"/>
              </a:spcAft>
              <a:buClrTx/>
              <a:buSzTx/>
              <a:buFontTx/>
              <a:buChar char="-"/>
              <a:tabLst/>
              <a:defRPr/>
            </a:pPr>
            <a:endParaRPr lang="en-US" dirty="0"/>
          </a:p>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t>The process of Automation has already been projected to wipe out 47% of US worker’s jobs over the next 20 years and Machine Learning is categorized as the new type of Automation – Smart Automation</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379691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t>Although this may sound as if traditional programming is no longer useful and that the efficient, more economical approach would be to switch to Machine Learning – the reality of the situation is that Machine Learning is not a valid substitution. It’s more supplemental and can, for example, be used </a:t>
            </a:r>
            <a:r>
              <a:rPr lang="en-US" sz="1200" b="0" i="0" kern="1200" dirty="0">
                <a:solidFill>
                  <a:schemeClr val="tx1"/>
                </a:solidFill>
                <a:effectLst/>
                <a:latin typeface="+mn-lt"/>
                <a:ea typeface="+mn-ea"/>
                <a:cs typeface="+mn-cs"/>
              </a:rPr>
              <a:t>to build predictive algorithms for an online trading platform, while the platform’s UI, data vis. and other elements will be performed in a mainstream programming language such as Ruby, or Java.</a:t>
            </a:r>
          </a:p>
          <a:p>
            <a:pPr marL="171450" marR="0" lvl="0" indent="-171450" algn="l" defTabSz="457200" rtl="0" eaLnBrk="1" fontAlgn="base"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t>Machine Learning cannot be a substitution since there are still several flaws involved. One for example, is that correlation does not imply causation. This is one of the biggest issues involved with Machine Learning since it uses the data obtained to draw connections and create algorithms. Although Machine Learning </a:t>
            </a:r>
            <a:r>
              <a:rPr lang="en-US" sz="1200" b="0" i="0" kern="1200" dirty="0">
                <a:solidFill>
                  <a:schemeClr val="tx1"/>
                </a:solidFill>
                <a:effectLst/>
                <a:latin typeface="+mn-lt"/>
                <a:ea typeface="+mn-ea"/>
                <a:cs typeface="+mn-cs"/>
              </a:rPr>
              <a:t>is good at detecting correlations, it is less effective at working out causation. Unaided machine learning may find correlations that can be complete nonsense, such as the meaningless, yet true, correlation between reduced highway deaths in the US and the number of tons of lemons the country imports from Mexico (Highway fatality rates increase as the economy improves, typically because people are driving more). With this ‘unexplained’ data, the learning carried out forward may be skewed.</a:t>
            </a:r>
          </a:p>
          <a:p>
            <a:pPr marL="171450" marR="0" lvl="0" indent="-171450" algn="l" defTabSz="457200" rtl="0" eaLnBrk="1" fontAlgn="base" latinLnBrk="0" hangingPunct="1">
              <a:lnSpc>
                <a:spcPct val="100000"/>
              </a:lnSpc>
              <a:spcBef>
                <a:spcPts val="0"/>
              </a:spcBef>
              <a:spcAft>
                <a:spcPts val="0"/>
              </a:spcAft>
              <a:buClrTx/>
              <a:buSzTx/>
              <a:buFontTx/>
              <a:buChar char="-"/>
              <a:tabLst/>
              <a:defRPr/>
            </a:pPr>
            <a:endParaRPr lang="en-US" sz="1200" b="0" i="0" kern="1200" dirty="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Extrapolation is another reason as to why machine learning is not a valid substitution. If the machine is fed little to no data, it is left to the machine to extrapolate and reach for conclusions which may not be accurate.</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604946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fontAlgn="base">
              <a:buFontTx/>
              <a:buChar char="-"/>
            </a:pPr>
            <a:r>
              <a:rPr lang="en-US" sz="1200" b="0" i="0" kern="1200" dirty="0">
                <a:solidFill>
                  <a:schemeClr val="tx1"/>
                </a:solidFill>
                <a:effectLst/>
                <a:latin typeface="+mn-lt"/>
                <a:ea typeface="+mn-ea"/>
                <a:cs typeface="+mn-cs"/>
              </a:rPr>
              <a:t>Thus, due to the limits that Machine Learning does face and the fact that human supervision is needed to look over the progress of their ‘learning’ , it is the duty of computing professionals to design and build Machine Learning systems that require people in the loop as opposed to systems that make decisions in a fully autonomous fashion. This concept is called HITL or Human In The Loop. This concept leverages both human and machine intelligence to create machine learning models. In this approach, humans are directly involved in training, tuning and testing data for a particular Machine Learning algorithm. The intention being, to use a trained crowd or general human population to correct inaccuracies in machine predictions thereby increasing accuracy, which results in higher quality of results.</a:t>
            </a:r>
          </a:p>
          <a:p>
            <a:pPr marL="171450" indent="-171450" fontAlgn="base">
              <a:buFontTx/>
              <a:buChar char="-"/>
            </a:pPr>
            <a:endParaRPr lang="en-US" sz="1200" b="0" i="0" kern="1200" dirty="0">
              <a:solidFill>
                <a:schemeClr val="tx1"/>
              </a:solidFill>
              <a:effectLst/>
              <a:latin typeface="+mn-lt"/>
              <a:ea typeface="+mn-ea"/>
              <a:cs typeface="+mn-cs"/>
            </a:endParaRPr>
          </a:p>
          <a:p>
            <a:pPr marL="171450" indent="-171450" fontAlgn="base">
              <a:buFontTx/>
              <a:buChar char="-"/>
            </a:pPr>
            <a:r>
              <a:rPr lang="en-US" sz="1200" b="0" i="0" kern="1200" dirty="0">
                <a:solidFill>
                  <a:schemeClr val="tx1"/>
                </a:solidFill>
                <a:effectLst/>
                <a:latin typeface="+mn-lt"/>
                <a:ea typeface="+mn-ea"/>
                <a:cs typeface="+mn-cs"/>
              </a:rPr>
              <a:t>Research suggests that a variant of Pareto’s 80:20 rule is consistent with most accurate machine learning systems to date, with 80% AI-driven, 19% human input and 1% randomness.</a:t>
            </a:r>
          </a:p>
          <a:p>
            <a:pPr marL="628650" lvl="1" indent="-171450" fontAlgn="base">
              <a:buFontTx/>
              <a:buChar char="-"/>
            </a:pPr>
            <a:r>
              <a:rPr lang="en-US" sz="1200" b="0" i="0" kern="1200" dirty="0">
                <a:solidFill>
                  <a:schemeClr val="tx1"/>
                </a:solidFill>
                <a:effectLst/>
                <a:latin typeface="+mn-lt"/>
                <a:ea typeface="+mn-ea"/>
                <a:cs typeface="+mn-cs"/>
              </a:rPr>
              <a:t>Formula : HITL is the combination of Supervised Machine Learning (SML) and Active Learning (AL).</a:t>
            </a:r>
          </a:p>
          <a:p>
            <a:pPr marL="1085850" lvl="2" indent="-171450" fontAlgn="base">
              <a:buFontTx/>
              <a:buChar char="-"/>
            </a:pPr>
            <a:r>
              <a:rPr lang="en-US" sz="1200" b="1" i="0" kern="1200" dirty="0">
                <a:solidFill>
                  <a:schemeClr val="tx1"/>
                </a:solidFill>
                <a:effectLst/>
                <a:latin typeface="+mn-lt"/>
                <a:ea typeface="+mn-ea"/>
                <a:cs typeface="+mn-cs"/>
              </a:rPr>
              <a:t>Supervised ML</a:t>
            </a:r>
            <a:r>
              <a:rPr lang="en-US" sz="1200" b="0" i="0" kern="1200" dirty="0">
                <a:solidFill>
                  <a:schemeClr val="tx1"/>
                </a:solidFill>
                <a:effectLst/>
                <a:latin typeface="+mn-lt"/>
                <a:ea typeface="+mn-ea"/>
                <a:cs typeface="+mn-cs"/>
              </a:rPr>
              <a:t> : labeled data sets used by ML experts to train algorithms by adjusting parameters, in order to make accurate predictions for incoming data.</a:t>
            </a:r>
          </a:p>
          <a:p>
            <a:pPr marL="1085850" lvl="2" indent="-171450" fontAlgn="base">
              <a:buFontTx/>
              <a:buChar char="-"/>
            </a:pPr>
            <a:r>
              <a:rPr lang="en-US" sz="1200" b="1" i="0" kern="1200" dirty="0">
                <a:solidFill>
                  <a:schemeClr val="tx1"/>
                </a:solidFill>
                <a:effectLst/>
                <a:latin typeface="+mn-lt"/>
                <a:ea typeface="+mn-ea"/>
                <a:cs typeface="+mn-cs"/>
              </a:rPr>
              <a:t>Active Learning : </a:t>
            </a:r>
            <a:r>
              <a:rPr lang="en-US" sz="1200" b="0" i="0" kern="1200" dirty="0">
                <a:solidFill>
                  <a:schemeClr val="tx1"/>
                </a:solidFill>
                <a:effectLst/>
                <a:latin typeface="+mn-lt"/>
                <a:ea typeface="+mn-ea"/>
                <a:cs typeface="+mn-cs"/>
              </a:rPr>
              <a:t>the data is taken, trained, tuned, tested and more data is fed back into the algorithm to make it smarter, more confident, and more accurate. The actual approach of feeding back data is called active learning</a:t>
            </a:r>
          </a:p>
          <a:p>
            <a:pPr marL="171450" lvl="0" indent="-171450" fontAlgn="base">
              <a:buFontTx/>
              <a:buChar char="-"/>
            </a:pPr>
            <a:endParaRPr lang="en-US" sz="1200" b="0" i="0" kern="1200" dirty="0">
              <a:solidFill>
                <a:schemeClr val="tx1"/>
              </a:solidFill>
              <a:effectLst/>
              <a:latin typeface="+mn-lt"/>
              <a:ea typeface="+mn-ea"/>
              <a:cs typeface="+mn-cs"/>
            </a:endParaRPr>
          </a:p>
          <a:p>
            <a:pPr marL="171450" indent="-171450" fontAlgn="base">
              <a:buFontTx/>
              <a:buChar char="-"/>
            </a:pPr>
            <a:r>
              <a:rPr lang="en-US" sz="1200" b="0" i="0" kern="1200" dirty="0">
                <a:solidFill>
                  <a:schemeClr val="tx1"/>
                </a:solidFill>
                <a:effectLst/>
                <a:latin typeface="+mn-lt"/>
                <a:ea typeface="+mn-ea"/>
                <a:cs typeface="+mn-cs"/>
              </a:rPr>
              <a:t>One scenario in which HITL would come into play would be when an ML algorithm can have absolutely no margin for error. Any room for error leads to dire situations. Another scenario would be when there is little to no data present, which would allude on the point of extrapolation. </a:t>
            </a:r>
          </a:p>
          <a:p>
            <a:pPr marL="171450" indent="-171450" fontAlgn="base">
              <a:buFontTx/>
              <a:buChar char="-"/>
            </a:pPr>
            <a:endParaRPr lang="en-US" sz="1200" b="0" i="0" kern="1200" dirty="0">
              <a:solidFill>
                <a:schemeClr val="tx1"/>
              </a:solidFill>
              <a:effectLst/>
              <a:latin typeface="+mn-lt"/>
              <a:ea typeface="+mn-ea"/>
              <a:cs typeface="+mn-cs"/>
            </a:endParaRPr>
          </a:p>
          <a:p>
            <a:pPr marL="171450" marR="0" lvl="0" indent="-171450" algn="l" defTabSz="457200" rtl="0" eaLnBrk="1" fontAlgn="base" latinLnBrk="0" hangingPunct="1">
              <a:lnSpc>
                <a:spcPct val="100000"/>
              </a:lnSpc>
              <a:spcBef>
                <a:spcPts val="0"/>
              </a:spcBef>
              <a:spcAft>
                <a:spcPts val="0"/>
              </a:spcAft>
              <a:buClrTx/>
              <a:buSzTx/>
              <a:buFontTx/>
              <a:buChar char="-"/>
              <a:tabLst/>
              <a:defRPr/>
            </a:pPr>
            <a:r>
              <a:rPr lang="en-US" dirty="0">
                <a:effectLst/>
              </a:rPr>
              <a:t>Bringing the human in the loop would also then make programs far more ethical since they would be obeying the second main principle in the Software Engineering Code of Ethics and Professional Practice. By following sub-principles such as “</a:t>
            </a:r>
            <a:r>
              <a:rPr lang="en-US" sz="1200" b="0" i="0" kern="1200" dirty="0">
                <a:solidFill>
                  <a:schemeClr val="tx1"/>
                </a:solidFill>
                <a:effectLst/>
                <a:latin typeface="+mn-lt"/>
                <a:ea typeface="+mn-ea"/>
                <a:cs typeface="+mn-cs"/>
              </a:rPr>
              <a:t>Fostering public awareness and understanding of computing, related technologies, and their consequences” and “Design and implement systems that are robustly and usably secure” , HITL would be far more ethical than allowing a machine to perform the work alone.</a:t>
            </a:r>
          </a:p>
          <a:p>
            <a:pPr marL="171450" indent="-171450" fontAlgn="base">
              <a:buFontTx/>
              <a:buChar char="-"/>
            </a:pP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438968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350025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My name is Manjusha Chava and my topic is about AI in manufacturing. I want to specifically talk about how AI in additive/subtractive manufacturing will significantly increase production, jobs, and the progression of new ideas.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How many of you have seen or used 3D printers? How many of you have used CAD? Imagine solutions such as predictive modeling in CAD software and self diagnoses and corrections in 3d printers when a part has failed. </a:t>
            </a:r>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2463235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Artificial Intelligence in manufacturing is used for improving efficiencies of machines, detecting defects in a product in product manufacturing, and predictive maintenance.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 shown in the figure, using AI based predictive maintenance has the potential to </a:t>
            </a:r>
            <a:r>
              <a:rPr lang="en-US" sz="1200" b="0" i="0" u="none" strike="noStrike" kern="1200" dirty="0">
                <a:solidFill>
                  <a:schemeClr val="tx1"/>
                </a:solidFill>
                <a:effectLst/>
                <a:latin typeface="+mn-lt"/>
                <a:ea typeface="+mn-ea"/>
                <a:cs typeface="+mn-cs"/>
              </a:rPr>
              <a:t>create $1.4T to $2.6T of value in marketing and sales across the world’s businesses by creating efficient systems for both marketing and sales and manufacturing in supply-chain management and manufacturing. </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Specifically in 3d printing, the trial and error process takes between 20 to 50 iterations, which means 20 to 50 different parts printed and reprinted. This can lead to wasteful usages of energy, plastics, and more. Utilizing AI in the design process has been proven to take between only 3 to 4 iterations.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According to a study done by Deloitte, using AI to streamline every phase of production reduced unplanned machinery downtime between 15-30%, increased production by 20%, reduced maintenance costs by 30%, and delivered up to a 35% increase in quality. </a:t>
            </a:r>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11162852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AI based product defect detection and quality assurance show the potential to increase manufacturing productivity by 50% or more.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image to the right shows a completely AI ubiquitous factory, a plan for what factories will look like in the future. There are many systems at play here, but the main points are that the machines can self-optimize their parameters based on process requirements, they can detect obstacles and issues with both the product and anything interfering with the system, and they would be able to predict maintenance needs by identifying failure patterns. </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741830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always a notion with the general public regarding AI taking away jobs. This is especially relevant when relating to manufacturing jobs. </a:t>
            </a:r>
          </a:p>
          <a:p>
            <a:endParaRPr lang="en-US" dirty="0"/>
          </a:p>
          <a:p>
            <a:r>
              <a:rPr lang="en-US" dirty="0"/>
              <a:t>73% of people believe that AI will take their jobs from them, and this perception is harmful to the development of technologies that could potentially increase jobs in other sectors. </a:t>
            </a:r>
          </a:p>
          <a:p>
            <a:endParaRPr lang="en-US" dirty="0"/>
          </a:p>
          <a:p>
            <a:r>
              <a:rPr lang="en-US" dirty="0"/>
              <a:t>A study by McKinsey Global Institute shows that by 2030, 14% of the global workforce, or 375 million people, will be displaced out of their jobs due to AI and automation. That means that they will need to learn new and different skill sets to find a new job. </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However, according to a study done by a research firm Gartner, AI is currently creating more jobs than it destroys, and will be on track to creating over 2 million more jobs by 2025.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These job creations will be in different sectors. A study done by PWC in Britain found that in the health and social work sector, the number of jobs could rise by 1 million, whereas jobs in manufacturing could decrease by 700,000 roles or 25%.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Those who are displaced from their jobs will certainly be able to find a niche in society through the increase in jobs and change in skill sets. </a:t>
            </a:r>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3776317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Professional ethics generally state that technology should not render humans obsolete, which would be found given a comprehensive evaluation of computing systems.</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Manufacturing companies state that one of the biggest issues they face is severe labor shortage, which could be countered by using AI to fill up the space left behind by the labor shortage.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Utilizing AI in manufacturing can reduce producer’s conversion costs by up to 20% with up to 70% of the cost reduction resulting from higher workforce productivity. This essentially states that using AI will increase the productivity of the human workers, giving them more meaningful tasks while the mundane and repetitive work can be by AI.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38697053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82483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78" rtl="0" eaLnBrk="1" fontAlgn="auto" latinLnBrk="0" hangingPunct="1">
              <a:lnSpc>
                <a:spcPct val="100000"/>
              </a:lnSpc>
              <a:spcBef>
                <a:spcPts val="0"/>
              </a:spcBef>
              <a:spcAft>
                <a:spcPts val="0"/>
              </a:spcAft>
              <a:buClrTx/>
              <a:buSzTx/>
              <a:buFontTx/>
              <a:buNone/>
              <a:tabLst/>
              <a:defRPr/>
            </a:pPr>
            <a:r>
              <a:rPr lang="en-US" baseline="0" dirty="0">
                <a:latin typeface="Arial" charset="0"/>
                <a:ea typeface="ＭＳ Ｐゴシック" charset="-128"/>
                <a:cs typeface="ＭＳ Ｐゴシック" charset="-128"/>
                <a:sym typeface="Wingdings"/>
              </a:rPr>
              <a:t>Save for next time:</a:t>
            </a:r>
          </a:p>
          <a:p>
            <a:pPr marL="171450" indent="-171450">
              <a:buFont typeface="Arial" panose="020B0604020202020204" pitchFamily="34" charset="0"/>
              <a:buChar char="•"/>
            </a:pPr>
            <a:r>
              <a:rPr lang="en-US" dirty="0"/>
              <a:t>Clearly state conclusion</a:t>
            </a:r>
          </a:p>
          <a:p>
            <a:pPr lvl="1"/>
            <a:r>
              <a:rPr lang="en-US" dirty="0"/>
              <a:t>First statement preferred</a:t>
            </a:r>
          </a:p>
          <a:p>
            <a:pPr marL="171450" indent="-171450">
              <a:buFont typeface="Arial" charset="0"/>
              <a:buChar char="•"/>
            </a:pPr>
            <a:r>
              <a:rPr lang="en-US" dirty="0"/>
              <a:t>Absolute statements are difficult to prove</a:t>
            </a:r>
          </a:p>
          <a:p>
            <a:pPr marL="628650" lvl="1" indent="-171450">
              <a:buFont typeface="Arial" charset="0"/>
              <a:buChar char="•"/>
            </a:pPr>
            <a:r>
              <a:rPr lang="en-US" dirty="0"/>
              <a:t>Avoid: all, always, any, every, everyone, never, none</a:t>
            </a:r>
            <a:r>
              <a:rPr lang="is-IS" dirty="0"/>
              <a:t>…</a:t>
            </a:r>
            <a:r>
              <a:rPr lang="en-US" dirty="0"/>
              <a:t> unless you can show it</a:t>
            </a:r>
          </a:p>
          <a:p>
            <a:pPr marL="171450" indent="-171450" eaLnBrk="1" hangingPunct="1">
              <a:buFont typeface="Arial"/>
              <a:buChar char="•"/>
            </a:pPr>
            <a:r>
              <a:rPr lang="en-US" baseline="0" dirty="0">
                <a:latin typeface="Arial" charset="0"/>
                <a:ea typeface="ＭＳ Ｐゴシック" charset="-128"/>
                <a:cs typeface="ＭＳ Ｐゴシック" charset="-128"/>
              </a:rPr>
              <a:t>Be sure to put quotes around entire quote</a:t>
            </a:r>
          </a:p>
          <a:p>
            <a:pPr marL="171450" indent="-171450">
              <a:buFont typeface="Arial" panose="020B0604020202020204" pitchFamily="34" charset="0"/>
              <a:buChar char="•"/>
            </a:pPr>
            <a:r>
              <a:rPr lang="en-US" dirty="0"/>
              <a:t>Hyperbole is the best thing ever!</a:t>
            </a:r>
          </a:p>
          <a:p>
            <a:pPr marL="628650" lvl="1" indent="-171450">
              <a:buFont typeface="Arial" panose="020B0604020202020204" pitchFamily="34" charset="0"/>
              <a:buChar char="•"/>
            </a:pPr>
            <a:r>
              <a:rPr lang="en-US" dirty="0"/>
              <a:t>but not in these papers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Print 2 sided and save a tree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Use template, saves time (and -1 point)</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ea typeface="ＭＳ Ｐゴシック" charset="-128"/>
                <a:cs typeface="ＭＳ Ｐゴシック" charset="-128"/>
              </a:rPr>
              <a:t>Include Counter Point and Response</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Include Author, Title, Publish Date, Publisher for references</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US" dirty="0"/>
              <a:t>Read paper aloud to proof</a:t>
            </a: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2012672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Artificial intelligence is a term referring to programs and algorithms that take inspiration from human intelligence to operate. Typically this is in the form of learning from data and adapting. Learning algorithms are incredibly powerful and their creation and use is a rising industry worldwide. </a:t>
            </a:r>
          </a:p>
          <a:p>
            <a:r>
              <a:rPr lang="en-US" dirty="0"/>
              <a:t>One of the main uses of these algorithms is in classification and evaluation. Machine learning, a subset of AI is particularly powerful at identifying and recognizing patterns. This can be used in image processing, to recognize shapes and objects, and in data analytics, identifying correlations within data sets.</a:t>
            </a:r>
          </a:p>
          <a:p>
            <a:r>
              <a:rPr lang="en-US" dirty="0"/>
              <a:t>Another use of AI is in decision making, These AI often take advantage of a computers high processing speed to simulate trees of events that could occur and make decisions that lead to the best outcome. A good example of this is in chess playing AI, where the possible moves are simulated to see which leads to the winning outcome.</a:t>
            </a:r>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22299470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prime issues of AI is that the algorithm can work incorrectly without throwing errors, or any indication of a problem. These algorithms take in a massive amount of data and operate off of it, so small quirks in their code can result in large errors in output. An extension of this problem is the difficulty of debugging errors in AI software. Because of the various factors in play, it can be difficult to identify a software bug, when the inputs may be biased.</a:t>
            </a:r>
          </a:p>
          <a:p>
            <a:endParaRPr lang="en-US" dirty="0"/>
          </a:p>
          <a:p>
            <a:r>
              <a:rPr lang="en-US" dirty="0"/>
              <a:t>Because the complexity of the systems is so large, reliability is a large issue. In addition, its status as an emerging technology means even greater scrutiny is being placed on failures. For AI to be considered safe by the it needs to be exceedingly reliable, as incidents can easily break trust in the technology as a whole</a:t>
            </a:r>
          </a:p>
          <a:p>
            <a:endParaRPr lang="en-US" dirty="0"/>
          </a:p>
          <a:p>
            <a:r>
              <a:rPr lang="en-US" dirty="0"/>
              <a:t>Another problem with Ai, specifically decision making systems, is the lack of ethics or moral code. Without being specifically programmed in, an algorithm places no weight on what is right or wrong.</a:t>
            </a:r>
          </a:p>
          <a:p>
            <a:endParaRPr lang="en-US" dirty="0"/>
          </a:p>
          <a:p>
            <a:r>
              <a:rPr lang="en-US" dirty="0"/>
              <a:t>A potential concern in the far future is the concept of AI having superior performance to humans. While not a direct threat, it does complicate the safety humans have as the apex species and calls into question human value</a:t>
            </a:r>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3538666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Graphic compares opinions after two fatal car accidents  in march</a:t>
            </a:r>
          </a:p>
          <a:p>
            <a:endParaRPr lang="en-US" dirty="0"/>
          </a:p>
          <a:p>
            <a:r>
              <a:rPr lang="en-US" dirty="0"/>
              <a:t>In march a self driving car was involved in a fatal accident. The system for the vehicles emergency stop had been disabled so that the self driving AI being tested operated the car fully. Before this accident, the team had reported that the autonomous driving software was not functioning well, experiencing some form of accident almost every 15,000 miles, with a test car being damaged every other day.\</a:t>
            </a:r>
          </a:p>
          <a:p>
            <a:endParaRPr lang="en-US" dirty="0"/>
          </a:p>
          <a:p>
            <a:r>
              <a:rPr lang="en-US" dirty="0"/>
              <a:t>Another Ai that see reliability issues is IBM’s Watson Health, a program that makes treatment recommendations to doctors. This AI has a poor reputation in the medical community, often making incorrect or even unsafe treatment recommendations. IBM has reduced active team members after the poor response on Watson’s effectiveness</a:t>
            </a: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748483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elaborate on the issue of ethics in AI, Learning algorithms are often given free reign to identify patterns from anything. In these cases, the data supplied is used in its entirety by the program. This can cause issues when biases exist in the training inputs. </a:t>
            </a:r>
          </a:p>
          <a:p>
            <a:r>
              <a:rPr lang="en-US" dirty="0"/>
              <a:t>A good example of this is Amazons hiring algorithm, which was trained on ten years of approved candidates. For whatever reason, be it discrimination in the past or simply more male candidates overall,, the data set of the past ten years had primarily male candidates being approved to work for amazon. Because of this, the algorithm identified this as a pattern, and began scoring female applicants lower specifically because of their gender</a:t>
            </a:r>
          </a:p>
          <a:p>
            <a:r>
              <a:rPr lang="en-US" dirty="0"/>
              <a:t>Another example of the dangerous free training model is </a:t>
            </a:r>
            <a:r>
              <a:rPr lang="en-US" dirty="0" err="1"/>
              <a:t>Microsofts</a:t>
            </a:r>
            <a:r>
              <a:rPr lang="en-US" dirty="0"/>
              <a:t> </a:t>
            </a:r>
            <a:r>
              <a:rPr lang="en-US" dirty="0" err="1"/>
              <a:t>TayTweets</a:t>
            </a:r>
            <a:r>
              <a:rPr lang="en-US" dirty="0"/>
              <a:t> chatbot. The chatbot learned from conversations with other users, and had not code of what speech may be harmful or wrong. As a result of people targeting the bot for amusement, it began to learn hate speech and post controversial opinions .Microsoft eventually took down the bot and brought it back with much more limited learning capabilities.</a:t>
            </a:r>
          </a:p>
          <a:p>
            <a:endParaRPr lang="en-US" dirty="0"/>
          </a:p>
          <a:p>
            <a:r>
              <a:rPr lang="en-US" dirty="0"/>
              <a:t>Both of these examples show a bias in data propagating into a bias in the programs operation.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26</a:t>
            </a:fld>
            <a:endParaRPr lang="en-US"/>
          </a:p>
        </p:txBody>
      </p:sp>
    </p:spTree>
    <p:extLst>
      <p:ext uri="{BB962C8B-B14F-4D97-AF65-F5344CB8AC3E}">
        <p14:creationId xmlns:p14="http://schemas.microsoft.com/office/powerpoint/2010/main" val="479666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Human guidance: Having a human middle man between AI and operation  means there is always a safety measure to prevent decision errors from being acted on. A good example is the Watson health AI, While it is also a good example of a problematic system, it is only a system that recommends treatments to doctors, who can then make their own decision.  Because there is a middle man who makes the final call, an ai error cannot be propagated into the real world, adding an extra factor of safety. This allows for faster recognition of errors, as well as preventing them from being fully realized.</a:t>
            </a:r>
          </a:p>
          <a:p>
            <a:endParaRPr lang="en-US" dirty="0"/>
          </a:p>
          <a:p>
            <a:r>
              <a:rPr lang="en-US" dirty="0"/>
              <a:t>Ethics regulation: AI does not naturally take morality into its decision making.  While some algorithms can have functionality to take ethic rules, some learning algorithms prove difficult hard code a restricting set of rules. Lets take a look at the amazon recruiting incident.  The machine learning algorithm was trained on previously approved applications,  identifying positive qualities based off of previously hired candidates. The applicant pool in previous years was primarily men, and as a result the algorithm biased gender in its scoring.  In this situation, there is a key issue in how the algorithm was run. By learning from every possible field of an application, the algorithm was free to develop biases based on past imbalances in hiring.</a:t>
            </a:r>
          </a:p>
          <a:p>
            <a:endParaRPr lang="en-US" dirty="0"/>
          </a:p>
          <a:p>
            <a:r>
              <a:rPr lang="en-US" dirty="0"/>
              <a:t>Limiting functionality: A common idea explored in media is the existence of AI’s that manage various operations, with versatility rivaling a human workers. Pursuing the idea of one program handling a vast number of tasks poses a large risk, as the increase in complexity challenges the reliability of the system.  The growth of AI into something greater than a focused tool also presents the issue of creating something more than human. Given that such a large scale system were implemented perfectly, it could be a challenge to the safety humans currently possess as the apex species on earth. This is a more complex issue that may not occur for some time. The sheer amount of work needed to create such a program prevents them from occurring under the radar. </a:t>
            </a:r>
            <a:r>
              <a:rPr lang="en-US" sz="1200" b="0" i="0" kern="1200" dirty="0">
                <a:solidFill>
                  <a:schemeClr val="tx1"/>
                </a:solidFill>
                <a:effectLst/>
                <a:latin typeface="+mn-lt"/>
                <a:ea typeface="+mn-ea"/>
                <a:cs typeface="+mn-cs"/>
              </a:rPr>
              <a:t>$35,373,395.94 went into the 40 day training period of alpha-go, system that played go, on a machine that cost 25 million in hardware{2]</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27</a:t>
            </a:fld>
            <a:endParaRPr lang="en-US"/>
          </a:p>
        </p:txBody>
      </p:sp>
    </p:spTree>
    <p:extLst>
      <p:ext uri="{BB962C8B-B14F-4D97-AF65-F5344CB8AC3E}">
        <p14:creationId xmlns:p14="http://schemas.microsoft.com/office/powerpoint/2010/main" val="20902760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p:txBody>
      </p:sp>
      <p:sp>
        <p:nvSpPr>
          <p:cNvPr id="4" name="Slide Number Placeholder 3"/>
          <p:cNvSpPr>
            <a:spLocks noGrp="1"/>
          </p:cNvSpPr>
          <p:nvPr>
            <p:ph type="sldNum" sz="quarter" idx="10"/>
          </p:nvPr>
        </p:nvSpPr>
        <p:spPr/>
        <p:txBody>
          <a:bodyPr/>
          <a:lstStyle/>
          <a:p>
            <a:fld id="{270700B2-88B9-1642-B8EB-F86842378D04}" type="slidenum">
              <a:rPr lang="en-US" smtClean="0"/>
              <a:t>29</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23531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ADD QUIZ AS BACKUP IF CLASS DISCUSSION</a:t>
            </a:r>
            <a:r>
              <a:rPr lang="en-US" baseline="0" dirty="0">
                <a:latin typeface="Arial" charset="0"/>
                <a:ea typeface="ＭＳ Ｐゴシック" charset="-128"/>
                <a:cs typeface="ＭＳ Ｐゴシック" charset="-128"/>
              </a:rPr>
              <a:t> NOT LONG ENOUGH</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how many people </a:t>
            </a:r>
            <a:r>
              <a:rPr lang="en-US"/>
              <a:t>in ACM</a:t>
            </a:r>
            <a:r>
              <a:rPr lang="en-US" baseline="0"/>
              <a:t> or IEEE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Release Game or Not</a:t>
            </a:r>
            <a:r>
              <a:rPr lang="en-US" baseline="0" dirty="0"/>
              <a:t> Debate</a:t>
            </a:r>
          </a:p>
          <a:p>
            <a:endParaRPr lang="en-US" dirty="0"/>
          </a:p>
          <a:p>
            <a:r>
              <a:rPr lang="en-US" dirty="0"/>
              <a:t>Chapter 9 In-class Exercises # 24.</a:t>
            </a:r>
          </a:p>
          <a:p>
            <a:r>
              <a:rPr lang="en-US" dirty="0"/>
              <a:t>Should the company produce the game?</a:t>
            </a:r>
          </a:p>
          <a:p>
            <a:endParaRPr lang="en-US" dirty="0"/>
          </a:p>
          <a:p>
            <a:r>
              <a:rPr lang="en-US" dirty="0"/>
              <a:t>Use the SWE Code Of Ethics as the basis for your argument.</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3512373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An error of </a:t>
            </a:r>
            <a:r>
              <a:rPr lang="en-US" i="1" dirty="0"/>
              <a:t>commission</a:t>
            </a:r>
            <a:r>
              <a:rPr lang="en-US" dirty="0"/>
              <a:t> is one where the person responds where they should not. This is compared to an error of </a:t>
            </a:r>
            <a:r>
              <a:rPr lang="en-US" i="1" dirty="0"/>
              <a:t>omission</a:t>
            </a:r>
            <a:r>
              <a:rPr lang="en-US" dirty="0"/>
              <a:t>, where the person fails to respond when they should.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1 Page Paper Ideas:</a:t>
            </a:r>
          </a:p>
          <a:p>
            <a:pPr marL="228600" indent="-228600" eaLnBrk="1" hangingPunct="1">
              <a:buFont typeface="+mj-lt"/>
              <a:buAutoNum type="arabicPeriod"/>
            </a:pPr>
            <a:r>
              <a:rPr lang="en-US" dirty="0">
                <a:latin typeface="Arial" pitchFamily="-109" charset="0"/>
                <a:ea typeface="ＭＳ Ｐゴシック" pitchFamily="-109" charset="-128"/>
                <a:cs typeface="ＭＳ Ｐゴシック" pitchFamily="-109" charset="-128"/>
              </a:rPr>
              <a:t>For Good - </a:t>
            </a:r>
            <a:r>
              <a:rPr lang="en-US" dirty="0">
                <a:ea typeface="ＭＳ Ｐゴシック" pitchFamily="-109" charset="-128"/>
                <a:cs typeface="ＭＳ Ｐゴシック" pitchFamily="-109" charset="-128"/>
              </a:rPr>
              <a:t>How will you use your computing related education to do good in the world?</a:t>
            </a:r>
          </a:p>
          <a:p>
            <a:pPr marL="228600" indent="-228600" eaLnBrk="1" hangingPunct="1">
              <a:buFont typeface="+mj-lt"/>
              <a:buAutoNum type="arabicPeriod"/>
            </a:pPr>
            <a:r>
              <a:rPr lang="en-US" baseline="0" dirty="0">
                <a:ea typeface="ＭＳ Ｐゴシック" pitchFamily="-109" charset="-128"/>
                <a:cs typeface="ＭＳ Ｐゴシック" pitchFamily="-109" charset="-128"/>
              </a:rPr>
              <a:t>Dark Net - Is </a:t>
            </a:r>
            <a:r>
              <a:rPr lang="en-US" baseline="0" dirty="0">
                <a:ea typeface="+mn-ea"/>
                <a:cs typeface="+mn-cs"/>
              </a:rPr>
              <a:t>t</a:t>
            </a:r>
            <a:r>
              <a:rPr lang="en-US" dirty="0"/>
              <a:t>he Dark Net good or bad?</a:t>
            </a:r>
          </a:p>
          <a:p>
            <a:pPr marL="228600" indent="-228600" eaLnBrk="1" hangingPunct="1">
              <a:buFont typeface="+mj-lt"/>
              <a:buAutoNum type="arabicPeriod"/>
            </a:pPr>
            <a:r>
              <a:rPr lang="en-US" dirty="0"/>
              <a:t>Does computerized automation help the economy or society?</a:t>
            </a:r>
          </a:p>
          <a:p>
            <a:pPr marL="228600" indent="-228600" eaLnBrk="1" hangingPunct="1">
              <a:buFont typeface="+mj-lt"/>
              <a:buAutoNum type="arabicPeriod"/>
            </a:pPr>
            <a:r>
              <a:rPr lang="en-US" dirty="0"/>
              <a:t>What should computerized automated be applied to next?</a:t>
            </a:r>
          </a:p>
          <a:p>
            <a:pPr marL="228600" indent="-228600" eaLnBrk="1" hangingPunct="1">
              <a:buFont typeface="+mj-lt"/>
              <a:buAutoNum type="arabicPeriod"/>
            </a:pPr>
            <a:r>
              <a:rPr lang="en-US" dirty="0"/>
              <a:t>If productivity has increased so much, why are we working so hard? </a:t>
            </a:r>
            <a:r>
              <a:rPr lang="en-US" i="1" dirty="0"/>
              <a:t>Should</a:t>
            </a:r>
            <a:r>
              <a:rPr lang="en-US" dirty="0"/>
              <a:t> we?</a:t>
            </a:r>
          </a:p>
          <a:p>
            <a:pPr marL="228600" indent="-228600" eaLnBrk="1" hangingPunct="1">
              <a:buFont typeface="+mj-lt"/>
              <a:buAutoNum type="arabicPeriod"/>
            </a:pPr>
            <a:r>
              <a:rPr lang="en-US" dirty="0"/>
              <a:t>What job skills will survive computerized automation?</a:t>
            </a:r>
          </a:p>
          <a:p>
            <a:pPr lvl="0" eaLnBrk="1" hangingPunct="1"/>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Show WPI and/or corporate code of ethics.</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424521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hackernoon.com/what-is-human-in-the-loop-for-machine-learning-2c2152b6dfbb"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forbes.com/sites/louiscolumbus/2019/08/11/10-ways-machine-learning-is-revolutionizing-manufacturing-in-2019/#40ebd8652b40"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hyperlink" Target="https://www.forbes.com/sites/louiscolumbus/2019/08/11/10-ways-machine-learning-is-revolutionizing-manufacturing-in-2019/#40ebd8652b40"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https://qz.com/1140364/as-automation-hits-375-million-people-will-have-to-change-careers-entirely/"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www.forbes.com/sites/louiscolumbus/2019/08/11/10-ways-machine-learning-is-revolutionizing-manufacturing-in-2019/" TargetMode="External"/><Relationship Id="rId2" Type="http://schemas.openxmlformats.org/officeDocument/2006/relationships/hyperlink" Target="https://emerj.com/ai-sector-overviews/artificial-intelligence-applications-additive-manufacturing-3d-printing/" TargetMode="External"/><Relationship Id="rId1" Type="http://schemas.openxmlformats.org/officeDocument/2006/relationships/slideLayout" Target="../slideLayouts/slideLayout2.xml"/><Relationship Id="rId5" Type="http://schemas.openxmlformats.org/officeDocument/2006/relationships/hyperlink" Target="https://www.additivemanufacturing.media/articles/how-machine-learning-is-moving-am-beyond-trial-and-error" TargetMode="External"/><Relationship Id="rId4" Type="http://schemas.openxmlformats.org/officeDocument/2006/relationships/hyperlink" Target="https://www.forbes.com/sites/theyec/2018/07/06/do-you-fear-artificial-intelligence-will-take-your-job/"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theverge.com/2018/3/7/17089904/ai-job-loss-automation-survey-gallup" TargetMode="External"/><Relationship Id="rId2" Type="http://schemas.openxmlformats.org/officeDocument/2006/relationships/hyperlink" Target="http://libris.kb.se/resource/bib/20848849" TargetMode="External"/><Relationship Id="rId1" Type="http://schemas.openxmlformats.org/officeDocument/2006/relationships/slideLayout" Target="../slideLayouts/slideLayout2.xml"/><Relationship Id="rId5" Type="http://schemas.openxmlformats.org/officeDocument/2006/relationships/hyperlink" Target="https://qz.com/1140364/as-automation-hits-375-million-people-will-have-to-change-careers-entirely/" TargetMode="External"/><Relationship Id="rId4" Type="http://schemas.openxmlformats.org/officeDocument/2006/relationships/hyperlink" Target="https://www.mckinsey.com/featured-insights/artificial-intelligence/visualizing-the-uses-and-potential-impact-of-ai-and-other-analytics"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ubs.com/microsites/artificial-intelligence/en/ai-coming-age.html"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hyperlink" Target="https://me.me/i/the-machine-knows-stop-yelling-at-me-theres-no-road-20873100"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hyperlink" Target="https://www.statista.com/chart/13450/perceived-safety-of-self-driving-car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www.inc.com/lisa-calhoun/google-artificial-intelligence-alpha-go-zero-just-pressed-reset-on-how-we-learn.html" TargetMode="External"/><Relationship Id="rId2" Type="http://schemas.openxmlformats.org/officeDocument/2006/relationships/hyperlink" Target="https://www.ntsb.gov/investigations/AccidentReports/Reports/HWY18MH010-prelim.pdf" TargetMode="External"/><Relationship Id="rId1" Type="http://schemas.openxmlformats.org/officeDocument/2006/relationships/slideLayout" Target="../slideLayouts/slideLayout2.xml"/><Relationship Id="rId6" Type="http://schemas.openxmlformats.org/officeDocument/2006/relationships/hyperlink" Target="https://fortune.com/2018/12/13/uber-self-driving-car-crashes/" TargetMode="External"/><Relationship Id="rId5" Type="http://schemas.openxmlformats.org/officeDocument/2006/relationships/hyperlink" Target="https://www.reuters.com/article/us-amazon-com-jobs-automation-insight/amazon-scraps-secret-ai-recruiting-tool-that-showed-bias-against-women-idUSKCN1MK08G" TargetMode="External"/><Relationship Id="rId4" Type="http://schemas.openxmlformats.org/officeDocument/2006/relationships/hyperlink" Target="https://www.yuzeh.com/data/agz-cost.html"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r>
              <a:rPr lang="en-US" dirty="0"/>
              <a:t>Class 10</a:t>
            </a:r>
            <a:br>
              <a:rPr lang="en-US" dirty="0"/>
            </a:br>
            <a:r>
              <a:rPr lang="en-US" dirty="0"/>
              <a:t>Professional Ethics</a:t>
            </a:r>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Machines Need us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Anagha Late</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10</a:t>
            </a:fld>
            <a:endParaRPr lang="en-US"/>
          </a:p>
        </p:txBody>
      </p:sp>
    </p:spTree>
    <p:extLst>
      <p:ext uri="{BB962C8B-B14F-4D97-AF65-F5344CB8AC3E}">
        <p14:creationId xmlns:p14="http://schemas.microsoft.com/office/powerpoint/2010/main" val="3875438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machine Learning?</a:t>
            </a:r>
          </a:p>
        </p:txBody>
      </p:sp>
      <p:sp>
        <p:nvSpPr>
          <p:cNvPr id="3" name="Content Placeholder 2"/>
          <p:cNvSpPr>
            <a:spLocks noGrp="1"/>
          </p:cNvSpPr>
          <p:nvPr>
            <p:ph sz="half" idx="1"/>
          </p:nvPr>
        </p:nvSpPr>
        <p:spPr/>
        <p:txBody>
          <a:bodyPr>
            <a:normAutofit/>
          </a:bodyPr>
          <a:lstStyle/>
          <a:p>
            <a:r>
              <a:rPr lang="en-US" sz="1500" i="1" dirty="0"/>
              <a:t>"A computer program is said to learn from experience E with respect to some class of tasks T and performance measure P if its performance at tasks in T, as measured by P, improves with experience E.” </a:t>
            </a:r>
            <a:r>
              <a:rPr lang="en-US" sz="1500" dirty="0"/>
              <a:t>– Tom M. Mitchell (1997) [1]</a:t>
            </a:r>
          </a:p>
          <a:p>
            <a:r>
              <a:rPr lang="en-US" sz="1500" dirty="0"/>
              <a:t>Traditional Programming vs. Machine Learning [2]</a:t>
            </a:r>
          </a:p>
          <a:p>
            <a:r>
              <a:rPr lang="en-US" sz="1600" dirty="0"/>
              <a:t>Main selling point to companies : no requirement of human interaction [3]</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Anagha Late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[1]</a:t>
            </a:r>
          </a:p>
        </p:txBody>
      </p:sp>
      <p:pic>
        <p:nvPicPr>
          <p:cNvPr id="11" name="Picture 10">
            <a:extLst>
              <a:ext uri="{FF2B5EF4-FFF2-40B4-BE49-F238E27FC236}">
                <a16:creationId xmlns:a16="http://schemas.microsoft.com/office/drawing/2014/main" id="{1F1011F0-6103-F84B-8278-6E9A5D0F6A43}"/>
              </a:ext>
            </a:extLst>
          </p:cNvPr>
          <p:cNvPicPr>
            <a:picLocks noChangeAspect="1"/>
          </p:cNvPicPr>
          <p:nvPr/>
        </p:nvPicPr>
        <p:blipFill>
          <a:blip r:embed="rId3"/>
          <a:stretch>
            <a:fillRect/>
          </a:stretch>
        </p:blipFill>
        <p:spPr>
          <a:xfrm>
            <a:off x="4724402" y="1585895"/>
            <a:ext cx="3917950" cy="2235200"/>
          </a:xfrm>
          <a:prstGeom prst="rect">
            <a:avLst/>
          </a:prstGeom>
        </p:spPr>
      </p:pic>
    </p:spTree>
    <p:extLst>
      <p:ext uri="{BB962C8B-B14F-4D97-AF65-F5344CB8AC3E}">
        <p14:creationId xmlns:p14="http://schemas.microsoft.com/office/powerpoint/2010/main" val="2978212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 substitution</a:t>
            </a:r>
          </a:p>
        </p:txBody>
      </p:sp>
      <p:sp>
        <p:nvSpPr>
          <p:cNvPr id="3" name="Content Placeholder 2"/>
          <p:cNvSpPr>
            <a:spLocks noGrp="1"/>
          </p:cNvSpPr>
          <p:nvPr>
            <p:ph sz="half" idx="1"/>
          </p:nvPr>
        </p:nvSpPr>
        <p:spPr>
          <a:xfrm>
            <a:off x="685800" y="1496608"/>
            <a:ext cx="3733800" cy="3352800"/>
          </a:xfrm>
        </p:spPr>
        <p:txBody>
          <a:bodyPr>
            <a:normAutofit/>
          </a:bodyPr>
          <a:lstStyle/>
          <a:p>
            <a:r>
              <a:rPr lang="en-US" dirty="0"/>
              <a:t>More supplemental than a substitution [4]</a:t>
            </a:r>
          </a:p>
          <a:p>
            <a:r>
              <a:rPr lang="en-US" dirty="0"/>
              <a:t>Flawed [4]</a:t>
            </a:r>
          </a:p>
          <a:p>
            <a:pPr lvl="1"/>
            <a:r>
              <a:rPr lang="en-US" dirty="0"/>
              <a:t>Correlation is NOT causation</a:t>
            </a:r>
          </a:p>
          <a:p>
            <a:pPr lvl="1"/>
            <a:r>
              <a:rPr lang="en-US" dirty="0"/>
              <a:t>Extrapolation</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Anagha Late</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[6]</a:t>
            </a:r>
            <a:endParaRPr lang="en-US" sz="1200" dirty="0">
              <a:solidFill>
                <a:schemeClr val="tx1"/>
              </a:solidFill>
            </a:endParaRPr>
          </a:p>
        </p:txBody>
      </p:sp>
      <p:pic>
        <p:nvPicPr>
          <p:cNvPr id="9" name="Picture 8">
            <a:extLst>
              <a:ext uri="{FF2B5EF4-FFF2-40B4-BE49-F238E27FC236}">
                <a16:creationId xmlns:a16="http://schemas.microsoft.com/office/drawing/2014/main" id="{08E444D1-FBA8-6049-9B6A-49DFF9B9152E}"/>
              </a:ext>
            </a:extLst>
          </p:cNvPr>
          <p:cNvPicPr>
            <a:picLocks noChangeAspect="1"/>
          </p:cNvPicPr>
          <p:nvPr/>
        </p:nvPicPr>
        <p:blipFill>
          <a:blip r:embed="rId3"/>
          <a:stretch>
            <a:fillRect/>
          </a:stretch>
        </p:blipFill>
        <p:spPr>
          <a:xfrm>
            <a:off x="4419600" y="1535783"/>
            <a:ext cx="4278246" cy="2711450"/>
          </a:xfrm>
          <a:prstGeom prst="rect">
            <a:avLst/>
          </a:prstGeom>
        </p:spPr>
      </p:pic>
    </p:spTree>
    <p:extLst>
      <p:ext uri="{BB962C8B-B14F-4D97-AF65-F5344CB8AC3E}">
        <p14:creationId xmlns:p14="http://schemas.microsoft.com/office/powerpoint/2010/main" val="100593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HITL (Human in the loop)</a:t>
            </a:r>
          </a:p>
        </p:txBody>
      </p:sp>
      <p:sp>
        <p:nvSpPr>
          <p:cNvPr id="3" name="Content Placeholder 2"/>
          <p:cNvSpPr>
            <a:spLocks noGrp="1"/>
          </p:cNvSpPr>
          <p:nvPr>
            <p:ph sz="half" idx="1"/>
          </p:nvPr>
        </p:nvSpPr>
        <p:spPr>
          <a:xfrm>
            <a:off x="685800" y="1352551"/>
            <a:ext cx="3886200" cy="3352800"/>
          </a:xfrm>
        </p:spPr>
        <p:txBody>
          <a:bodyPr>
            <a:normAutofit lnSpcReduction="10000"/>
          </a:bodyPr>
          <a:lstStyle/>
          <a:p>
            <a:r>
              <a:rPr lang="en-US" dirty="0"/>
              <a:t>Brings together the benefits of a machine learning system and  traditional programing method [5]</a:t>
            </a:r>
          </a:p>
          <a:p>
            <a:r>
              <a:rPr lang="en-US" dirty="0"/>
              <a:t>Variation of Pareto’s 80:20 rule --&gt; optimal HITL [5]</a:t>
            </a:r>
          </a:p>
          <a:p>
            <a:pPr lvl="1"/>
            <a:r>
              <a:rPr lang="en-US" dirty="0"/>
              <a:t>Super intelligence </a:t>
            </a:r>
          </a:p>
          <a:p>
            <a:r>
              <a:rPr lang="en-US" dirty="0"/>
              <a:t>Important Scenarios [5]</a:t>
            </a:r>
          </a:p>
          <a:p>
            <a:pPr lvl="1"/>
            <a:r>
              <a:rPr lang="en-US" dirty="0"/>
              <a:t>Little to no room for margin of error</a:t>
            </a:r>
          </a:p>
          <a:p>
            <a:pPr lvl="1"/>
            <a:r>
              <a:rPr lang="en-US" dirty="0"/>
              <a:t>Limited data present</a:t>
            </a:r>
          </a:p>
          <a:p>
            <a:r>
              <a:rPr lang="en-US" dirty="0"/>
              <a:t>ACM – Professional Responsibilities [7]</a:t>
            </a: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Anagha Late</a:t>
            </a:r>
          </a:p>
        </p:txBody>
      </p:sp>
      <p:pic>
        <p:nvPicPr>
          <p:cNvPr id="4" name="Picture 3">
            <a:extLst>
              <a:ext uri="{FF2B5EF4-FFF2-40B4-BE49-F238E27FC236}">
                <a16:creationId xmlns:a16="http://schemas.microsoft.com/office/drawing/2014/main" id="{6B7CC772-2C82-A049-A9F1-39EAB30ADD75}"/>
              </a:ext>
            </a:extLst>
          </p:cNvPr>
          <p:cNvPicPr>
            <a:picLocks noChangeAspect="1"/>
          </p:cNvPicPr>
          <p:nvPr/>
        </p:nvPicPr>
        <p:blipFill>
          <a:blip r:embed="rId3"/>
          <a:stretch>
            <a:fillRect/>
          </a:stretch>
        </p:blipFill>
        <p:spPr>
          <a:xfrm>
            <a:off x="5246913" y="1306285"/>
            <a:ext cx="3352801" cy="3352801"/>
          </a:xfrm>
          <a:prstGeom prst="rect">
            <a:avLst/>
          </a:prstGeom>
        </p:spPr>
      </p:pic>
      <p:sp>
        <p:nvSpPr>
          <p:cNvPr id="10" name="TextBox 9">
            <a:extLst>
              <a:ext uri="{FF2B5EF4-FFF2-40B4-BE49-F238E27FC236}">
                <a16:creationId xmlns:a16="http://schemas.microsoft.com/office/drawing/2014/main" id="{F9CC15D4-1D8E-F243-9984-F1AAD99B063E}"/>
              </a:ext>
            </a:extLst>
          </p:cNvPr>
          <p:cNvSpPr txBox="1"/>
          <p:nvPr/>
        </p:nvSpPr>
        <p:spPr>
          <a:xfrm>
            <a:off x="0" y="4726877"/>
            <a:ext cx="9144000" cy="276999"/>
          </a:xfrm>
          <a:prstGeom prst="rect">
            <a:avLst/>
          </a:prstGeom>
          <a:noFill/>
        </p:spPr>
        <p:txBody>
          <a:bodyPr wrap="square" rtlCol="0">
            <a:spAutoFit/>
          </a:bodyPr>
          <a:lstStyle/>
          <a:p>
            <a:pPr algn="r"/>
            <a:r>
              <a:rPr lang="en-US" sz="1200" dirty="0"/>
              <a:t>[5]</a:t>
            </a:r>
            <a:endParaRPr lang="en-US" sz="1200" dirty="0">
              <a:solidFill>
                <a:schemeClr val="tx1"/>
              </a:solidFill>
            </a:endParaRPr>
          </a:p>
        </p:txBody>
      </p:sp>
    </p:spTree>
    <p:extLst>
      <p:ext uri="{BB962C8B-B14F-4D97-AF65-F5344CB8AC3E}">
        <p14:creationId xmlns:p14="http://schemas.microsoft.com/office/powerpoint/2010/main" val="1552343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833360" cy="3352800"/>
          </a:xfrm>
        </p:spPr>
        <p:txBody>
          <a:bodyPr lIns="91440">
            <a:noAutofit/>
          </a:bodyPr>
          <a:lstStyle/>
          <a:p>
            <a:pPr marL="0" indent="0">
              <a:buNone/>
            </a:pPr>
            <a:r>
              <a:rPr lang="en-US" sz="1100" dirty="0"/>
              <a:t>[1] SAS. “Machine Learning: What It Is and Why It Matters.” </a:t>
            </a:r>
            <a:r>
              <a:rPr lang="en-US" sz="1100" i="1" dirty="0"/>
              <a:t>SAS</a:t>
            </a:r>
            <a:r>
              <a:rPr lang="en-US" sz="1100" dirty="0"/>
              <a:t>, 2019, https://www.sas.com/en_us/insights/analytics/machine-learning.html.</a:t>
            </a:r>
          </a:p>
          <a:p>
            <a:pPr marL="0" indent="0">
              <a:buNone/>
            </a:pPr>
            <a:r>
              <a:rPr lang="en-US" sz="1100" dirty="0"/>
              <a:t>[2] </a:t>
            </a:r>
            <a:r>
              <a:rPr lang="en-US" sz="1100" dirty="0" err="1"/>
              <a:t>Kharkovyna</a:t>
            </a:r>
            <a:r>
              <a:rPr lang="en-US" sz="1100" dirty="0"/>
              <a:t>, </a:t>
            </a:r>
            <a:r>
              <a:rPr lang="en-US" sz="1100" dirty="0" err="1"/>
              <a:t>Oleksii</a:t>
            </a:r>
            <a:r>
              <a:rPr lang="en-US" sz="1100" dirty="0"/>
              <a:t>. “Machine Learning vs Traditional Programming.” </a:t>
            </a:r>
            <a:r>
              <a:rPr lang="en-US" sz="1100" i="1" dirty="0"/>
              <a:t>Medium</a:t>
            </a:r>
            <a:r>
              <a:rPr lang="en-US" sz="1100" dirty="0"/>
              <a:t>, Towards Data Science, 22 Apr. 2019, https://towardsdatascience.com/machine-learning-vs-traditional-programming-c066e39b5b17.</a:t>
            </a:r>
          </a:p>
          <a:p>
            <a:pPr marL="0" indent="0">
              <a:buNone/>
            </a:pPr>
            <a:r>
              <a:rPr lang="en-US" sz="1100" dirty="0"/>
              <a:t>[3] West, Darrell M. “Will Robots and AI Take Your Job? The Economic and Political Consequences of Automation.” </a:t>
            </a:r>
            <a:r>
              <a:rPr lang="en-US" sz="1100" i="1" dirty="0"/>
              <a:t>Brookings</a:t>
            </a:r>
            <a:r>
              <a:rPr lang="en-US" sz="1100" dirty="0"/>
              <a:t>, Brookings, 9 May 2018, https://www.brookings.edu/blog/techtank/2018/04/18/will-robots-and-ai-take-your-job-the-economic-and-political-consequences-of-automation/.</a:t>
            </a:r>
          </a:p>
          <a:p>
            <a:pPr marL="0" indent="0">
              <a:buNone/>
            </a:pPr>
            <a:r>
              <a:rPr lang="en-US" sz="1100" dirty="0"/>
              <a:t>[4] </a:t>
            </a:r>
            <a:r>
              <a:rPr lang="en-US" sz="1100" dirty="0" err="1"/>
              <a:t>Cherrayil</a:t>
            </a:r>
            <a:r>
              <a:rPr lang="en-US" sz="1100" dirty="0"/>
              <a:t>, Naushad K. “Machine Learning Needs Human Involvement to Work Effectively.” </a:t>
            </a:r>
            <a:r>
              <a:rPr lang="en-US" sz="1100" i="1" dirty="0"/>
              <a:t>TechRadar</a:t>
            </a:r>
            <a:r>
              <a:rPr lang="en-US" sz="1100" dirty="0"/>
              <a:t>, TechRadar Pro, 9 July 2019, https://www.techradar.com/news/how-to-strike-balance-between-supervised-and-unsupervised-machine-learning.</a:t>
            </a:r>
          </a:p>
          <a:p>
            <a:pPr marL="0" indent="0">
              <a:buNone/>
            </a:pPr>
            <a:r>
              <a:rPr lang="en-US" sz="1100" dirty="0"/>
              <a:t>[5]</a:t>
            </a:r>
            <a:r>
              <a:rPr lang="en-US" sz="1100" dirty="0">
                <a:hlinkClick r:id="rId3"/>
              </a:rPr>
              <a:t> </a:t>
            </a:r>
            <a:r>
              <a:rPr lang="en-US" sz="1100" dirty="0"/>
              <a:t>Venkatesh, </a:t>
            </a:r>
            <a:r>
              <a:rPr lang="en-US" sz="1100" dirty="0" err="1"/>
              <a:t>Mothi</a:t>
            </a:r>
            <a:r>
              <a:rPr lang="en-US" sz="1100" dirty="0"/>
              <a:t>. “What Is Human-in-the-Loop for Machine Learning?” </a:t>
            </a:r>
            <a:r>
              <a:rPr lang="en-US" sz="1100" i="1" dirty="0"/>
              <a:t>What Is Human-in-the-Loop for Machine Learning?</a:t>
            </a:r>
            <a:r>
              <a:rPr lang="en-US" sz="1100" dirty="0"/>
              <a:t>, 17 July 2018, https://</a:t>
            </a:r>
            <a:r>
              <a:rPr lang="en-US" sz="1100" dirty="0" err="1"/>
              <a:t>hackernoon.com</a:t>
            </a:r>
            <a:r>
              <a:rPr lang="en-US" sz="1100" dirty="0"/>
              <a:t>/what-is-human-in-the-loop-for-machine-learning-2c2152b6dfbb.</a:t>
            </a:r>
          </a:p>
          <a:p>
            <a:pPr marL="0" indent="0">
              <a:buNone/>
            </a:pPr>
            <a:r>
              <a:rPr lang="en-US" sz="1100" dirty="0"/>
              <a:t>[6] Lowe, Derek. “Mexican Lemons To the Rescue.” </a:t>
            </a:r>
            <a:r>
              <a:rPr lang="en-US" sz="1100" i="1" dirty="0"/>
              <a:t>In the Pipeline</a:t>
            </a:r>
            <a:r>
              <a:rPr lang="en-US" sz="1100" dirty="0"/>
              <a:t>, 29 Apr. 2015, https://blogs.sciencemag.org/pipeline/archives/2009/04/01/mexican_lemons_to_the_rescue.</a:t>
            </a:r>
          </a:p>
          <a:p>
            <a:pPr marL="0" indent="0">
              <a:buNone/>
            </a:pPr>
            <a:r>
              <a:rPr lang="en-US" sz="1100" dirty="0"/>
              <a:t>[7] “The Code Affirms an Obligation of Computing Professionals to Use Their Skills for the Benefit of Society.” </a:t>
            </a:r>
            <a:r>
              <a:rPr lang="en-US" sz="1100" i="1" dirty="0"/>
              <a:t>Code of Ethics</a:t>
            </a:r>
            <a:r>
              <a:rPr lang="en-US" sz="1100" dirty="0"/>
              <a:t>, Association for Computing Machinery, 2018, https://</a:t>
            </a:r>
            <a:r>
              <a:rPr lang="en-US" sz="1100" dirty="0" err="1"/>
              <a:t>www.acm.org</a:t>
            </a:r>
            <a:r>
              <a:rPr lang="en-US" sz="1100" dirty="0"/>
              <a:t>/code-of-ethics.</a:t>
            </a:r>
          </a:p>
          <a:p>
            <a:pPr marL="0" indent="0">
              <a:buNone/>
            </a:pPr>
            <a:endParaRPr lang="en-US" sz="1100" dirty="0"/>
          </a:p>
          <a:p>
            <a:pPr marL="0" indent="0">
              <a:buNone/>
            </a:pPr>
            <a:endParaRPr lang="en-US" sz="1100" dirty="0"/>
          </a:p>
          <a:p>
            <a:pPr marL="0" indent="0">
              <a:buNone/>
            </a:pPr>
            <a:endParaRPr lang="en-US" sz="1100"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Anagha</a:t>
            </a:r>
            <a:r>
              <a:rPr lang="en-US" sz="1400" dirty="0"/>
              <a:t> Late</a:t>
            </a:r>
          </a:p>
        </p:txBody>
      </p:sp>
    </p:spTree>
    <p:extLst>
      <p:ext uri="{BB962C8B-B14F-4D97-AF65-F5344CB8AC3E}">
        <p14:creationId xmlns:p14="http://schemas.microsoft.com/office/powerpoint/2010/main" val="1516048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Putting the AI in </a:t>
            </a:r>
            <a:r>
              <a:rPr lang="en-US" dirty="0" err="1"/>
              <a:t>FabriCa</a:t>
            </a:r>
            <a:r>
              <a:rPr lang="en-US" dirty="0"/>
              <a:t>(</a:t>
            </a:r>
            <a:r>
              <a:rPr lang="en-US" dirty="0" err="1"/>
              <a:t>i</a:t>
            </a:r>
            <a:r>
              <a:rPr lang="en-US" dirty="0"/>
              <a:t>)</a:t>
            </a:r>
            <a:r>
              <a:rPr lang="en-US" dirty="0" err="1"/>
              <a:t>tion</a:t>
            </a:r>
            <a:endParaRPr lang="en-US" dirty="0"/>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Manjusha Chava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15</a:t>
            </a:fld>
            <a:endParaRPr lang="en-US"/>
          </a:p>
        </p:txBody>
      </p:sp>
    </p:spTree>
    <p:extLst>
      <p:ext uri="{BB962C8B-B14F-4D97-AF65-F5344CB8AC3E}">
        <p14:creationId xmlns:p14="http://schemas.microsoft.com/office/powerpoint/2010/main" val="3501962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in manufacturing</a:t>
            </a:r>
          </a:p>
        </p:txBody>
      </p:sp>
      <p:sp>
        <p:nvSpPr>
          <p:cNvPr id="3" name="Content Placeholder 2"/>
          <p:cNvSpPr>
            <a:spLocks noGrp="1"/>
          </p:cNvSpPr>
          <p:nvPr>
            <p:ph sz="half" idx="1"/>
          </p:nvPr>
        </p:nvSpPr>
        <p:spPr>
          <a:xfrm>
            <a:off x="670560" y="1169671"/>
            <a:ext cx="4290060" cy="3352800"/>
          </a:xfrm>
        </p:spPr>
        <p:txBody>
          <a:bodyPr>
            <a:normAutofit fontScale="92500" lnSpcReduction="10000"/>
          </a:bodyPr>
          <a:lstStyle/>
          <a:p>
            <a:pPr fontAlgn="base"/>
            <a:r>
              <a:rPr lang="en-US" sz="1900" dirty="0"/>
              <a:t>Used for: </a:t>
            </a:r>
            <a:r>
              <a:rPr lang="en-US" sz="1500" dirty="0"/>
              <a:t>[2]</a:t>
            </a:r>
            <a:endParaRPr lang="en-US" sz="1900" dirty="0"/>
          </a:p>
          <a:p>
            <a:pPr lvl="1" fontAlgn="base"/>
            <a:r>
              <a:rPr lang="en-US" sz="1600" dirty="0"/>
              <a:t>Improving efficiency </a:t>
            </a:r>
          </a:p>
          <a:p>
            <a:pPr lvl="1" fontAlgn="base"/>
            <a:r>
              <a:rPr lang="en-US" sz="1600" dirty="0"/>
              <a:t>Defect detection</a:t>
            </a:r>
          </a:p>
          <a:p>
            <a:pPr lvl="1" fontAlgn="base"/>
            <a:r>
              <a:rPr lang="en-US" sz="1600" dirty="0"/>
              <a:t>Predictive maintenance</a:t>
            </a:r>
          </a:p>
          <a:p>
            <a:r>
              <a:rPr lang="en-US" sz="1900" dirty="0"/>
              <a:t>Potential to create $1.4T to $2.6T of value in marketing/sales. </a:t>
            </a:r>
            <a:r>
              <a:rPr lang="en-US" sz="1500" dirty="0"/>
              <a:t>[2]</a:t>
            </a:r>
            <a:endParaRPr lang="en-US" sz="1900" dirty="0"/>
          </a:p>
          <a:p>
            <a:r>
              <a:rPr lang="en-US" sz="1900" dirty="0"/>
              <a:t>Reduced unplanned machinery downtime between 15 – 30%. </a:t>
            </a:r>
            <a:r>
              <a:rPr lang="en-US" sz="1500" dirty="0"/>
              <a:t>[10]</a:t>
            </a:r>
            <a:endParaRPr lang="en-US" sz="1900" dirty="0"/>
          </a:p>
          <a:p>
            <a:pPr lvl="1"/>
            <a:r>
              <a:rPr lang="en-US" sz="1700" dirty="0"/>
              <a:t>Increased production by 20%,</a:t>
            </a:r>
          </a:p>
          <a:p>
            <a:pPr lvl="1"/>
            <a:r>
              <a:rPr lang="en-US" sz="1700" dirty="0"/>
              <a:t>Reduced maintenance costs by 30%</a:t>
            </a:r>
          </a:p>
          <a:p>
            <a:pPr lvl="1"/>
            <a:r>
              <a:rPr lang="en-US" sz="1700" dirty="0"/>
              <a:t>Delivered up to a 35% increase in quality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Manjusha Chava</a:t>
            </a:r>
          </a:p>
        </p:txBody>
      </p:sp>
      <p:sp>
        <p:nvSpPr>
          <p:cNvPr id="8" name="TextBox 7"/>
          <p:cNvSpPr txBox="1"/>
          <p:nvPr/>
        </p:nvSpPr>
        <p:spPr>
          <a:xfrm>
            <a:off x="0" y="4726877"/>
            <a:ext cx="9144000" cy="246221"/>
          </a:xfrm>
          <a:prstGeom prst="rect">
            <a:avLst/>
          </a:prstGeom>
          <a:noFill/>
        </p:spPr>
        <p:txBody>
          <a:bodyPr wrap="square" rtlCol="0">
            <a:spAutoFit/>
          </a:bodyPr>
          <a:lstStyle/>
          <a:p>
            <a:pPr algn="r"/>
            <a:r>
              <a:rPr lang="en-US" sz="1000" u="sng" dirty="0">
                <a:hlinkClick r:id="rId3"/>
              </a:rPr>
              <a:t>https://www.forbes.com/sites/louiscolumbus/2019/08/11/10-ways-machine-learning-is-revolutionizing-manufacturing-in-2019/#40ebd8652b40</a:t>
            </a:r>
            <a:endParaRPr lang="en-US" sz="1000" dirty="0">
              <a:solidFill>
                <a:schemeClr val="tx1"/>
              </a:solidFill>
            </a:endParaRPr>
          </a:p>
        </p:txBody>
      </p:sp>
      <p:pic>
        <p:nvPicPr>
          <p:cNvPr id="1026" name="Picture 2">
            <a:extLst>
              <a:ext uri="{FF2B5EF4-FFF2-40B4-BE49-F238E27FC236}">
                <a16:creationId xmlns:a16="http://schemas.microsoft.com/office/drawing/2014/main" id="{FD223A26-A3F0-4F1D-B5CA-2E0B6D7679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3500" y="1079509"/>
            <a:ext cx="3733800" cy="3507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1849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 in manufacturing (cont.)</a:t>
            </a:r>
          </a:p>
        </p:txBody>
      </p:sp>
      <p:sp>
        <p:nvSpPr>
          <p:cNvPr id="3" name="Content Placeholder 2"/>
          <p:cNvSpPr>
            <a:spLocks noGrp="1"/>
          </p:cNvSpPr>
          <p:nvPr>
            <p:ph sz="half" idx="1"/>
          </p:nvPr>
        </p:nvSpPr>
        <p:spPr>
          <a:xfrm>
            <a:off x="328353" y="1290892"/>
            <a:ext cx="4077392" cy="3352800"/>
          </a:xfrm>
        </p:spPr>
        <p:txBody>
          <a:bodyPr>
            <a:normAutofit lnSpcReduction="10000"/>
          </a:bodyPr>
          <a:lstStyle/>
          <a:p>
            <a:r>
              <a:rPr lang="en-US" dirty="0"/>
              <a:t>Defect Detection: </a:t>
            </a:r>
          </a:p>
          <a:p>
            <a:pPr lvl="1"/>
            <a:r>
              <a:rPr lang="en-US" dirty="0"/>
              <a:t>Increased manufacturing productivity by 50% or more. [5]</a:t>
            </a:r>
          </a:p>
          <a:p>
            <a:r>
              <a:rPr lang="en-US" dirty="0"/>
              <a:t>Example of an AI ubiquitous factory </a:t>
            </a:r>
            <a:r>
              <a:rPr lang="en-US" sz="1200" dirty="0">
                <a:sym typeface="Wingdings" panose="05000000000000000000" pitchFamily="2" charset="2"/>
              </a:rPr>
              <a:t> [2]</a:t>
            </a:r>
          </a:p>
          <a:p>
            <a:pPr lvl="1"/>
            <a:r>
              <a:rPr lang="en-US" sz="1600" dirty="0">
                <a:sym typeface="Wingdings" panose="05000000000000000000" pitchFamily="2" charset="2"/>
              </a:rPr>
              <a:t>Self Optimize parameters</a:t>
            </a:r>
          </a:p>
          <a:p>
            <a:pPr lvl="1"/>
            <a:r>
              <a:rPr lang="en-US" sz="1600" dirty="0">
                <a:sym typeface="Wingdings" panose="05000000000000000000" pitchFamily="2" charset="2"/>
              </a:rPr>
              <a:t>Detect obstacles, defects</a:t>
            </a:r>
          </a:p>
          <a:p>
            <a:pPr lvl="1"/>
            <a:r>
              <a:rPr lang="en-US" sz="1600" dirty="0">
                <a:sym typeface="Wingdings" panose="05000000000000000000" pitchFamily="2" charset="2"/>
              </a:rPr>
              <a:t>Maintenance prediction, failure reports </a:t>
            </a:r>
          </a:p>
          <a:p>
            <a:r>
              <a:rPr lang="en-US" dirty="0"/>
              <a:t>AI improves product quality up to 35% in discrete manufacturing industries. </a:t>
            </a:r>
            <a:r>
              <a:rPr lang="en-US" sz="1400" dirty="0"/>
              <a:t>[4]</a:t>
            </a:r>
            <a:endParaRPr lang="en-US" dirty="0"/>
          </a:p>
          <a:p>
            <a:pPr lvl="1"/>
            <a:r>
              <a:rPr lang="en-US" sz="1600" dirty="0">
                <a:sym typeface="Wingdings" panose="05000000000000000000" pitchFamily="2" charset="2"/>
              </a:rPr>
              <a:t>Product optimization </a:t>
            </a:r>
            <a:endParaRPr lang="en-US" sz="1000" dirty="0">
              <a:sym typeface="Wingdings" panose="05000000000000000000" pitchFamily="2" charset="2"/>
            </a:endParaRPr>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Manjusha Chava</a:t>
            </a:r>
          </a:p>
        </p:txBody>
      </p:sp>
      <p:sp>
        <p:nvSpPr>
          <p:cNvPr id="8" name="TextBox 7"/>
          <p:cNvSpPr txBox="1"/>
          <p:nvPr/>
        </p:nvSpPr>
        <p:spPr>
          <a:xfrm>
            <a:off x="0" y="4689707"/>
            <a:ext cx="9144000" cy="261610"/>
          </a:xfrm>
          <a:prstGeom prst="rect">
            <a:avLst/>
          </a:prstGeom>
          <a:noFill/>
        </p:spPr>
        <p:txBody>
          <a:bodyPr wrap="square" rtlCol="0">
            <a:spAutoFit/>
          </a:bodyPr>
          <a:lstStyle/>
          <a:p>
            <a:pPr algn="r"/>
            <a:r>
              <a:rPr lang="en-US" sz="1050" u="sng" dirty="0">
                <a:hlinkClick r:id="rId3"/>
              </a:rPr>
              <a:t>https://www.forbes.com/sites/louiscolumbus/2019/08/11/10-ways-machine-learning-is-revolutionizing-manufacturing-in-2019/#40ebd8652b40</a:t>
            </a:r>
            <a:endParaRPr lang="en-US" sz="800" dirty="0">
              <a:solidFill>
                <a:schemeClr val="tx1"/>
              </a:solidFill>
            </a:endParaRPr>
          </a:p>
        </p:txBody>
      </p:sp>
      <p:grpSp>
        <p:nvGrpSpPr>
          <p:cNvPr id="12" name="Group 11">
            <a:extLst>
              <a:ext uri="{FF2B5EF4-FFF2-40B4-BE49-F238E27FC236}">
                <a16:creationId xmlns:a16="http://schemas.microsoft.com/office/drawing/2014/main" id="{00016AD0-F570-446C-9777-476FFEFEC190}"/>
              </a:ext>
            </a:extLst>
          </p:cNvPr>
          <p:cNvGrpSpPr/>
          <p:nvPr/>
        </p:nvGrpSpPr>
        <p:grpSpPr>
          <a:xfrm>
            <a:off x="4355867" y="1474877"/>
            <a:ext cx="4626034" cy="2942076"/>
            <a:chOff x="4355867" y="1229553"/>
            <a:chExt cx="4626034" cy="2942076"/>
          </a:xfrm>
        </p:grpSpPr>
        <p:pic>
          <p:nvPicPr>
            <p:cNvPr id="3074" name="Picture 2">
              <a:extLst>
                <a:ext uri="{FF2B5EF4-FFF2-40B4-BE49-F238E27FC236}">
                  <a16:creationId xmlns:a16="http://schemas.microsoft.com/office/drawing/2014/main" id="{CB34B505-0FD6-4D47-B468-BE4BB5640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5867" y="1229553"/>
              <a:ext cx="4626034" cy="2942076"/>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0278580F-4B9E-4A5A-8F77-ADA37AD3FC2A}"/>
                </a:ext>
              </a:extLst>
            </p:cNvPr>
            <p:cNvSpPr/>
            <p:nvPr/>
          </p:nvSpPr>
          <p:spPr>
            <a:xfrm>
              <a:off x="4876799" y="3757830"/>
              <a:ext cx="245327" cy="245327"/>
            </a:xfrm>
            <a:prstGeom prst="ellipse">
              <a:avLst/>
            </a:prstGeom>
            <a:noFill/>
            <a:ln>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sp>
          <p:nvSpPr>
            <p:cNvPr id="17" name="Oval 16">
              <a:extLst>
                <a:ext uri="{FF2B5EF4-FFF2-40B4-BE49-F238E27FC236}">
                  <a16:creationId xmlns:a16="http://schemas.microsoft.com/office/drawing/2014/main" id="{19E6DFDE-0907-4B0E-86D9-DD8832EF9399}"/>
                </a:ext>
              </a:extLst>
            </p:cNvPr>
            <p:cNvSpPr/>
            <p:nvPr/>
          </p:nvSpPr>
          <p:spPr>
            <a:xfrm>
              <a:off x="4754135" y="1951333"/>
              <a:ext cx="245327" cy="245327"/>
            </a:xfrm>
            <a:prstGeom prst="ellipse">
              <a:avLst/>
            </a:prstGeom>
            <a:noFill/>
            <a:ln>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1</a:t>
              </a:r>
            </a:p>
          </p:txBody>
        </p:sp>
        <p:sp>
          <p:nvSpPr>
            <p:cNvPr id="18" name="Oval 17">
              <a:extLst>
                <a:ext uri="{FF2B5EF4-FFF2-40B4-BE49-F238E27FC236}">
                  <a16:creationId xmlns:a16="http://schemas.microsoft.com/office/drawing/2014/main" id="{DC01D62E-432F-4D61-B3DC-E0F188CE0B91}"/>
                </a:ext>
              </a:extLst>
            </p:cNvPr>
            <p:cNvSpPr/>
            <p:nvPr/>
          </p:nvSpPr>
          <p:spPr>
            <a:xfrm>
              <a:off x="7571676" y="1898626"/>
              <a:ext cx="245327" cy="245327"/>
            </a:xfrm>
            <a:prstGeom prst="ellipse">
              <a:avLst/>
            </a:prstGeom>
            <a:noFill/>
            <a:ln>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2</a:t>
              </a:r>
            </a:p>
          </p:txBody>
        </p:sp>
        <p:sp>
          <p:nvSpPr>
            <p:cNvPr id="20" name="Oval 19">
              <a:extLst>
                <a:ext uri="{FF2B5EF4-FFF2-40B4-BE49-F238E27FC236}">
                  <a16:creationId xmlns:a16="http://schemas.microsoft.com/office/drawing/2014/main" id="{BB66E131-E730-4AF7-BE08-B5587EAC055C}"/>
                </a:ext>
              </a:extLst>
            </p:cNvPr>
            <p:cNvSpPr/>
            <p:nvPr/>
          </p:nvSpPr>
          <p:spPr>
            <a:xfrm>
              <a:off x="6847114" y="3785559"/>
              <a:ext cx="245327" cy="245327"/>
            </a:xfrm>
            <a:prstGeom prst="ellipse">
              <a:avLst/>
            </a:prstGeom>
            <a:noFill/>
            <a:ln>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3</a:t>
              </a:r>
            </a:p>
          </p:txBody>
        </p:sp>
      </p:grpSp>
    </p:spTree>
    <p:extLst>
      <p:ext uri="{BB962C8B-B14F-4D97-AF65-F5344CB8AC3E}">
        <p14:creationId xmlns:p14="http://schemas.microsoft.com/office/powerpoint/2010/main" val="3753181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our jobs?</a:t>
            </a:r>
          </a:p>
        </p:txBody>
      </p:sp>
      <p:sp>
        <p:nvSpPr>
          <p:cNvPr id="3" name="Content Placeholder 2"/>
          <p:cNvSpPr>
            <a:spLocks noGrp="1"/>
          </p:cNvSpPr>
          <p:nvPr>
            <p:ph sz="half" idx="1"/>
          </p:nvPr>
        </p:nvSpPr>
        <p:spPr>
          <a:xfrm>
            <a:off x="685800" y="1352551"/>
            <a:ext cx="4023360" cy="3352800"/>
          </a:xfrm>
        </p:spPr>
        <p:txBody>
          <a:bodyPr/>
          <a:lstStyle/>
          <a:p>
            <a:r>
              <a:rPr lang="en-US" sz="1600" dirty="0"/>
              <a:t>Popular opinion: AI will eliminate more jobs than it creates.</a:t>
            </a:r>
          </a:p>
          <a:p>
            <a:pPr lvl="1"/>
            <a:r>
              <a:rPr lang="en-US" sz="1400" dirty="0"/>
              <a:t>73% of Americans believe AI will take their jobs. [9]</a:t>
            </a:r>
          </a:p>
          <a:p>
            <a:r>
              <a:rPr lang="en-US" sz="1600" dirty="0"/>
              <a:t>14% of global workforce will be displaced due to automation. [11]</a:t>
            </a:r>
          </a:p>
          <a:p>
            <a:r>
              <a:rPr lang="en-US" sz="1600" dirty="0"/>
              <a:t>Reality: potential net increase of over 2 million jobs by 2025. [3]</a:t>
            </a:r>
          </a:p>
          <a:p>
            <a:r>
              <a:rPr lang="en-US" sz="1600" dirty="0"/>
              <a:t>Different sectors will have increases and decreases in jobs. [3]</a:t>
            </a:r>
          </a:p>
          <a:p>
            <a:pPr lvl="1"/>
            <a:r>
              <a:rPr lang="en-US" sz="1300" dirty="0"/>
              <a:t>Increase of 1 million jobs in health/social work</a:t>
            </a:r>
          </a:p>
          <a:p>
            <a:pPr lvl="1"/>
            <a:r>
              <a:rPr lang="en-US" sz="1300" dirty="0"/>
              <a:t>Decrease of 700,000 jobs in manufacturing</a:t>
            </a:r>
          </a:p>
          <a:p>
            <a:endParaRPr lang="en-US" sz="1600" dirty="0"/>
          </a:p>
          <a:p>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Manjusha Chava</a:t>
            </a:r>
          </a:p>
        </p:txBody>
      </p:sp>
      <p:sp>
        <p:nvSpPr>
          <p:cNvPr id="8" name="TextBox 7"/>
          <p:cNvSpPr txBox="1"/>
          <p:nvPr/>
        </p:nvSpPr>
        <p:spPr>
          <a:xfrm>
            <a:off x="0" y="4726877"/>
            <a:ext cx="9144000" cy="261610"/>
          </a:xfrm>
          <a:prstGeom prst="rect">
            <a:avLst/>
          </a:prstGeom>
          <a:noFill/>
        </p:spPr>
        <p:txBody>
          <a:bodyPr wrap="square" rtlCol="0">
            <a:spAutoFit/>
          </a:bodyPr>
          <a:lstStyle/>
          <a:p>
            <a:pPr algn="r"/>
            <a:r>
              <a:rPr lang="en-US" sz="1050" dirty="0">
                <a:hlinkClick r:id="rId3"/>
              </a:rPr>
              <a:t>https://qz.com/1140364/as-automation-hits-375-million-people-will-have-to-change-careers-entirely/</a:t>
            </a:r>
            <a:endParaRPr lang="en-US" sz="1050" dirty="0">
              <a:solidFill>
                <a:schemeClr val="tx1"/>
              </a:solidFill>
            </a:endParaRPr>
          </a:p>
        </p:txBody>
      </p:sp>
      <p:pic>
        <p:nvPicPr>
          <p:cNvPr id="9" name="Picture 8">
            <a:extLst>
              <a:ext uri="{FF2B5EF4-FFF2-40B4-BE49-F238E27FC236}">
                <a16:creationId xmlns:a16="http://schemas.microsoft.com/office/drawing/2014/main" id="{06996DE0-986B-4FE3-B21A-260DC03ED323}"/>
              </a:ext>
            </a:extLst>
          </p:cNvPr>
          <p:cNvPicPr>
            <a:picLocks noChangeAspect="1"/>
          </p:cNvPicPr>
          <p:nvPr/>
        </p:nvPicPr>
        <p:blipFill rotWithShape="1">
          <a:blip r:embed="rId4"/>
          <a:srcRect l="1422" t="-350" r="7383" b="744"/>
          <a:stretch/>
        </p:blipFill>
        <p:spPr>
          <a:xfrm>
            <a:off x="4709160" y="1641037"/>
            <a:ext cx="4276270" cy="2230046"/>
          </a:xfrm>
          <a:prstGeom prst="rect">
            <a:avLst/>
          </a:prstGeom>
        </p:spPr>
      </p:pic>
    </p:spTree>
    <p:extLst>
      <p:ext uri="{BB962C8B-B14F-4D97-AF65-F5344CB8AC3E}">
        <p14:creationId xmlns:p14="http://schemas.microsoft.com/office/powerpoint/2010/main" val="21056087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ethics standpoint</a:t>
            </a:r>
          </a:p>
        </p:txBody>
      </p:sp>
      <p:sp>
        <p:nvSpPr>
          <p:cNvPr id="3" name="Content Placeholder 2"/>
          <p:cNvSpPr>
            <a:spLocks noGrp="1"/>
          </p:cNvSpPr>
          <p:nvPr>
            <p:ph sz="half" idx="1"/>
          </p:nvPr>
        </p:nvSpPr>
        <p:spPr>
          <a:xfrm>
            <a:off x="685800" y="1444291"/>
            <a:ext cx="3733800" cy="3150569"/>
          </a:xfrm>
        </p:spPr>
        <p:txBody>
          <a:bodyPr>
            <a:normAutofit fontScale="92500" lnSpcReduction="10000"/>
          </a:bodyPr>
          <a:lstStyle/>
          <a:p>
            <a:r>
              <a:rPr lang="en-US" dirty="0"/>
              <a:t>AI is only used to guide manufacturing process.</a:t>
            </a:r>
          </a:p>
          <a:p>
            <a:r>
              <a:rPr lang="en-US" dirty="0"/>
              <a:t>Manufacturing facing severe labor shortage today. </a:t>
            </a:r>
            <a:r>
              <a:rPr lang="en-US" sz="1500" dirty="0"/>
              <a:t>[2]</a:t>
            </a:r>
            <a:endParaRPr lang="en-US" dirty="0"/>
          </a:p>
          <a:p>
            <a:pPr lvl="1"/>
            <a:r>
              <a:rPr lang="en-US" sz="1700" dirty="0"/>
              <a:t>Issue is one of the top three most constraining the industry’s growth.</a:t>
            </a:r>
          </a:p>
          <a:p>
            <a:r>
              <a:rPr lang="en-US" dirty="0"/>
              <a:t>The use of AI will increase economic productivity </a:t>
            </a:r>
            <a:r>
              <a:rPr lang="en-US" sz="1500" dirty="0"/>
              <a:t>[2]</a:t>
            </a:r>
            <a:endParaRPr lang="en-US" dirty="0"/>
          </a:p>
          <a:p>
            <a:pPr lvl="1"/>
            <a:r>
              <a:rPr lang="en-US" sz="1700" dirty="0"/>
              <a:t>Reduce producer’s conversion costs by 20% with 70% </a:t>
            </a:r>
          </a:p>
          <a:p>
            <a:pPr lvl="1"/>
            <a:r>
              <a:rPr lang="en-US" sz="1700" dirty="0"/>
              <a:t>Cost reduction results from higher workforce productivity</a:t>
            </a:r>
          </a:p>
          <a:p>
            <a:pPr marL="205768" lvl="1" indent="0">
              <a:buNone/>
            </a:pPr>
            <a:endParaRPr lang="en-US" sz="1400" dirty="0"/>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Manjusha Chava</a:t>
            </a:r>
          </a:p>
        </p:txBody>
      </p:sp>
      <p:sp>
        <p:nvSpPr>
          <p:cNvPr id="8" name="TextBox 7"/>
          <p:cNvSpPr txBox="1"/>
          <p:nvPr/>
        </p:nvSpPr>
        <p:spPr>
          <a:xfrm>
            <a:off x="0" y="4726877"/>
            <a:ext cx="9144000" cy="261610"/>
          </a:xfrm>
          <a:prstGeom prst="rect">
            <a:avLst/>
          </a:prstGeom>
          <a:noFill/>
        </p:spPr>
        <p:txBody>
          <a:bodyPr wrap="square" rtlCol="0">
            <a:spAutoFit/>
          </a:bodyPr>
          <a:lstStyle/>
          <a:p>
            <a:pPr algn="r"/>
            <a:r>
              <a:rPr lang="en-US" sz="1050" dirty="0">
                <a:solidFill>
                  <a:srgbClr val="FFC000"/>
                </a:solidFill>
              </a:rPr>
              <a:t>Quinn, Michael J. Ethics for the Information Age.</a:t>
            </a:r>
          </a:p>
        </p:txBody>
      </p:sp>
      <p:pic>
        <p:nvPicPr>
          <p:cNvPr id="11" name="Picture 10">
            <a:extLst>
              <a:ext uri="{FF2B5EF4-FFF2-40B4-BE49-F238E27FC236}">
                <a16:creationId xmlns:a16="http://schemas.microsoft.com/office/drawing/2014/main" id="{62B4D1BD-4C7F-4930-B4DD-1EDB9CE37A20}"/>
              </a:ext>
            </a:extLst>
          </p:cNvPr>
          <p:cNvPicPr>
            <a:picLocks noChangeAspect="1"/>
          </p:cNvPicPr>
          <p:nvPr/>
        </p:nvPicPr>
        <p:blipFill>
          <a:blip r:embed="rId3"/>
          <a:stretch>
            <a:fillRect/>
          </a:stretch>
        </p:blipFill>
        <p:spPr>
          <a:xfrm>
            <a:off x="4706748" y="1742409"/>
            <a:ext cx="4124831" cy="2296191"/>
          </a:xfrm>
          <a:prstGeom prst="rect">
            <a:avLst/>
          </a:prstGeom>
        </p:spPr>
      </p:pic>
    </p:spTree>
    <p:extLst>
      <p:ext uri="{BB962C8B-B14F-4D97-AF65-F5344CB8AC3E}">
        <p14:creationId xmlns:p14="http://schemas.microsoft.com/office/powerpoint/2010/main" val="2109247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Papers</a:t>
            </a:r>
          </a:p>
        </p:txBody>
      </p:sp>
      <p:sp>
        <p:nvSpPr>
          <p:cNvPr id="3" name="Content Placeholder 2"/>
          <p:cNvSpPr>
            <a:spLocks noGrp="1"/>
          </p:cNvSpPr>
          <p:nvPr>
            <p:ph sz="half" idx="1"/>
          </p:nvPr>
        </p:nvSpPr>
        <p:spPr/>
        <p:txBody>
          <a:bodyPr>
            <a:normAutofit/>
          </a:bodyPr>
          <a:lstStyle/>
          <a:p>
            <a:r>
              <a:rPr lang="en-US" dirty="0"/>
              <a:t>Clearly state conclusion</a:t>
            </a:r>
          </a:p>
          <a:p>
            <a:r>
              <a:rPr lang="en-US" dirty="0"/>
              <a:t>Use supporting data</a:t>
            </a:r>
          </a:p>
          <a:p>
            <a:r>
              <a:rPr lang="en-US" dirty="0"/>
              <a:t>Make sure argument is for conclusion</a:t>
            </a:r>
          </a:p>
          <a:p>
            <a:r>
              <a:rPr lang="en-US" dirty="0"/>
              <a:t>Quantify</a:t>
            </a:r>
          </a:p>
          <a:p>
            <a:pPr lvl="1"/>
            <a:r>
              <a:rPr lang="en-US" dirty="0"/>
              <a:t>Do not use terms like: less, more, a lot, huge, great, big, tiny, etc.</a:t>
            </a:r>
          </a:p>
          <a:p>
            <a:r>
              <a:rPr lang="en-US" dirty="0"/>
              <a:t>http://</a:t>
            </a:r>
            <a:r>
              <a:rPr lang="en-US" dirty="0" err="1"/>
              <a:t>socialimps.keithpray.net</a:t>
            </a:r>
            <a:r>
              <a:rPr lang="en-US" dirty="0"/>
              <a:t>/assignments/paper-guidelines/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pic>
        <p:nvPicPr>
          <p:cNvPr id="8" name="Picture 7">
            <a:extLst>
              <a:ext uri="{FF2B5EF4-FFF2-40B4-BE49-F238E27FC236}">
                <a16:creationId xmlns:a16="http://schemas.microsoft.com/office/drawing/2014/main" id="{7CD3D04F-8108-574B-968E-A7968F4C4AAD}"/>
              </a:ext>
            </a:extLst>
          </p:cNvPr>
          <p:cNvPicPr>
            <a:picLocks noChangeAspect="1"/>
          </p:cNvPicPr>
          <p:nvPr/>
        </p:nvPicPr>
        <p:blipFill>
          <a:blip r:embed="rId3"/>
          <a:stretch>
            <a:fillRect/>
          </a:stretch>
        </p:blipFill>
        <p:spPr>
          <a:xfrm>
            <a:off x="4309086" y="632829"/>
            <a:ext cx="4834914" cy="4072522"/>
          </a:xfrm>
          <a:prstGeom prst="rect">
            <a:avLst/>
          </a:prstGeom>
        </p:spPr>
      </p:pic>
    </p:spTree>
    <p:extLst>
      <p:ext uri="{BB962C8B-B14F-4D97-AF65-F5344CB8AC3E}">
        <p14:creationId xmlns:p14="http://schemas.microsoft.com/office/powerpoint/2010/main" val="657924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1"/>
            <a:ext cx="7772400" cy="3352800"/>
          </a:xfrm>
        </p:spPr>
        <p:txBody>
          <a:bodyPr lIns="91440">
            <a:normAutofit fontScale="77500" lnSpcReduction="20000"/>
          </a:bodyPr>
          <a:lstStyle/>
          <a:p>
            <a:pPr marL="0" indent="0">
              <a:buNone/>
            </a:pPr>
            <a:r>
              <a:rPr lang="en-US" dirty="0"/>
              <a:t>[1] Bharadwaj, R. (2019). Artificial intelligence applications in additive manufacturing (3D printing). Retrieved from </a:t>
            </a:r>
            <a:r>
              <a:rPr lang="en-US" dirty="0">
                <a:hlinkClick r:id="rId2"/>
              </a:rPr>
              <a:t>https://emerj.com/ai-sector-overviews/artificial-intelligence-applications-additive-manufacturing-3d-printing/</a:t>
            </a:r>
            <a:endParaRPr lang="en-US" dirty="0"/>
          </a:p>
          <a:p>
            <a:pPr marL="0" indent="0">
              <a:buNone/>
            </a:pPr>
            <a:r>
              <a:rPr lang="en-US" dirty="0"/>
              <a:t>[2] Columbus, L. (2019). 10 ways machine learning is revolutionizing manufacturing in 2019. Retrieved from </a:t>
            </a:r>
            <a:r>
              <a:rPr lang="en-US" dirty="0">
                <a:hlinkClick r:id="rId3"/>
              </a:rPr>
              <a:t>https://www.forbes.com/sites/louiscolumbus/2019/08/11/10-ways-machine-learning-is-revolutionizing-manufacturing-in-2019/</a:t>
            </a:r>
            <a:endParaRPr lang="en-US" dirty="0"/>
          </a:p>
          <a:p>
            <a:pPr marL="0" indent="0">
              <a:buNone/>
            </a:pPr>
            <a:r>
              <a:rPr lang="en-US" dirty="0"/>
              <a:t>[3] Council, Y. E. (2018). Do you fear artificial intelligence will take your job? Retrieved from </a:t>
            </a:r>
            <a:r>
              <a:rPr lang="en-US" dirty="0">
                <a:hlinkClick r:id="rId4"/>
              </a:rPr>
              <a:t>https://www.forbes.com/sites/theyec/2018/07/06/do-you-fear-artificial-intelligence-will-take-your-job/</a:t>
            </a:r>
            <a:endParaRPr lang="en-US" dirty="0"/>
          </a:p>
          <a:p>
            <a:pPr marL="0" indent="0">
              <a:buNone/>
            </a:pPr>
            <a:r>
              <a:rPr lang="en-US" dirty="0"/>
              <a:t>[4]</a:t>
            </a:r>
            <a:r>
              <a:rPr lang="en-US" i="1" dirty="0"/>
              <a:t> Driving impact at scale from automation and AI</a:t>
            </a:r>
            <a:endParaRPr lang="en-US" dirty="0"/>
          </a:p>
          <a:p>
            <a:pPr marL="0" indent="0">
              <a:buNone/>
            </a:pPr>
            <a:r>
              <a:rPr lang="en-US" dirty="0"/>
              <a:t>[5] </a:t>
            </a:r>
            <a:r>
              <a:rPr lang="en-US" i="1" dirty="0"/>
              <a:t>EN US CNTNT report 2019 manufacturing trends</a:t>
            </a:r>
          </a:p>
          <a:p>
            <a:pPr marL="0" indent="0">
              <a:buNone/>
            </a:pPr>
            <a:r>
              <a:rPr lang="en-US" dirty="0"/>
              <a:t>[6] How machine learning is moving AM beyond trial and error. (2018). Retrieved from </a:t>
            </a:r>
            <a:r>
              <a:rPr lang="en-US" dirty="0">
                <a:hlinkClick r:id="rId5"/>
              </a:rPr>
              <a:t>https://www.additivemanufacturing.media/articles/how-machine-learning-is-moving-am-beyond-trial-and-error</a:t>
            </a:r>
            <a:endParaRPr lang="en-US" dirty="0"/>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20</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Manjusha</a:t>
            </a:r>
            <a:r>
              <a:rPr lang="en-US" sz="1400" dirty="0"/>
              <a:t> </a:t>
            </a:r>
            <a:r>
              <a:rPr lang="en-US" sz="1400" dirty="0" err="1"/>
              <a:t>Chava</a:t>
            </a:r>
            <a:endParaRPr lang="en-US" sz="1400" dirty="0"/>
          </a:p>
        </p:txBody>
      </p:sp>
    </p:spTree>
    <p:extLst>
      <p:ext uri="{BB962C8B-B14F-4D97-AF65-F5344CB8AC3E}">
        <p14:creationId xmlns:p14="http://schemas.microsoft.com/office/powerpoint/2010/main" val="41901880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352550"/>
            <a:ext cx="7772400" cy="3428999"/>
          </a:xfrm>
        </p:spPr>
        <p:txBody>
          <a:bodyPr lIns="91440">
            <a:normAutofit fontScale="77500" lnSpcReduction="20000"/>
          </a:bodyPr>
          <a:lstStyle/>
          <a:p>
            <a:pPr marL="0" indent="0">
              <a:buNone/>
            </a:pPr>
            <a:r>
              <a:rPr lang="en-US" dirty="0"/>
              <a:t>[7] Quinn, M. </a:t>
            </a:r>
            <a:r>
              <a:rPr lang="en-US" dirty="0" err="1"/>
              <a:t>J.</a:t>
            </a:r>
            <a:r>
              <a:rPr lang="en-US" i="1" dirty="0" err="1"/>
              <a:t>EthicsTextbook</a:t>
            </a:r>
            <a:endParaRPr lang="en-US" dirty="0"/>
          </a:p>
          <a:p>
            <a:pPr marL="0" indent="0">
              <a:buNone/>
            </a:pPr>
            <a:r>
              <a:rPr lang="en-US" dirty="0"/>
              <a:t>[8] </a:t>
            </a:r>
            <a:r>
              <a:rPr lang="en-US" dirty="0" err="1"/>
              <a:t>Ramso</a:t>
            </a:r>
            <a:r>
              <a:rPr lang="en-US" dirty="0"/>
              <a:t>̈, S., </a:t>
            </a:r>
            <a:r>
              <a:rPr lang="en-US" dirty="0" err="1"/>
              <a:t>Ellsäter</a:t>
            </a:r>
            <a:r>
              <a:rPr lang="en-US" dirty="0"/>
              <a:t>, H., &amp; Arm, P. (2017). </a:t>
            </a:r>
            <a:r>
              <a:rPr lang="en-US" i="1" dirty="0"/>
              <a:t>Microsoft dynamics 365</a:t>
            </a:r>
            <a:r>
              <a:rPr lang="en-US" dirty="0"/>
              <a:t> (</a:t>
            </a:r>
            <a:r>
              <a:rPr lang="en-US" dirty="0" err="1"/>
              <a:t>Upplaga</a:t>
            </a:r>
            <a:r>
              <a:rPr lang="en-US" dirty="0"/>
              <a:t> 2 med </a:t>
            </a:r>
            <a:r>
              <a:rPr lang="en-US" dirty="0" err="1"/>
              <a:t>uppdaterat</a:t>
            </a:r>
            <a:r>
              <a:rPr lang="en-US" dirty="0"/>
              <a:t> </a:t>
            </a:r>
            <a:r>
              <a:rPr lang="en-US" dirty="0" err="1"/>
              <a:t>innehåll</a:t>
            </a:r>
            <a:r>
              <a:rPr lang="en-US" dirty="0"/>
              <a:t> ed.). </a:t>
            </a:r>
            <a:r>
              <a:rPr lang="en-US" dirty="0" err="1"/>
              <a:t>Bankeryd</a:t>
            </a:r>
            <a:r>
              <a:rPr lang="en-US" dirty="0"/>
              <a:t>: </a:t>
            </a:r>
            <a:r>
              <a:rPr lang="en-US" dirty="0" err="1"/>
              <a:t>Consilior</a:t>
            </a:r>
            <a:r>
              <a:rPr lang="en-US" dirty="0"/>
              <a:t>. Retrieved from </a:t>
            </a:r>
            <a:r>
              <a:rPr lang="en-US" dirty="0">
                <a:hlinkClick r:id="rId2"/>
              </a:rPr>
              <a:t>http://libris.kb.se/resource/bib/20848849</a:t>
            </a:r>
            <a:endParaRPr lang="en-US" dirty="0"/>
          </a:p>
          <a:p>
            <a:pPr marL="0" indent="0">
              <a:buNone/>
            </a:pPr>
            <a:r>
              <a:rPr lang="en-US" dirty="0"/>
              <a:t>[9] Vincent, J. (2018). Most </a:t>
            </a:r>
            <a:r>
              <a:rPr lang="en-US" dirty="0" err="1"/>
              <a:t>americans</a:t>
            </a:r>
            <a:r>
              <a:rPr lang="en-US" dirty="0"/>
              <a:t> think artificial intelligence will destroy other people’s jobs, not theirs. Retrieved from </a:t>
            </a:r>
            <a:r>
              <a:rPr lang="en-US" dirty="0">
                <a:hlinkClick r:id="rId3"/>
              </a:rPr>
              <a:t>https://www.theverge.com/2018/3/7/17089904/ai-job-loss-automation-survey-gallup</a:t>
            </a:r>
            <a:endParaRPr lang="en-US" dirty="0"/>
          </a:p>
          <a:p>
            <a:pPr marL="0" indent="0">
              <a:buNone/>
            </a:pPr>
            <a:r>
              <a:rPr lang="en-US" dirty="0"/>
              <a:t>[10] Visualizing the uses and potential impact of AI and other analytics | McKinsey. (2018). Retrieved from </a:t>
            </a:r>
            <a:r>
              <a:rPr lang="en-US" dirty="0">
                <a:hlinkClick r:id="rId4"/>
              </a:rPr>
              <a:t>https://www.mckinsey.com/featured-insights/artificial-intelligence/visualizing-the-uses-and-potential-impact-of-ai-and-other-analytics</a:t>
            </a:r>
            <a:endParaRPr lang="en-US" dirty="0"/>
          </a:p>
          <a:p>
            <a:pPr marL="0" indent="0">
              <a:buNone/>
            </a:pPr>
            <a:r>
              <a:rPr lang="en-US" dirty="0"/>
              <a:t>[11] Wang, A. X. (2017). What 375 million people will have to do when robots take their jobs. Retrieved from </a:t>
            </a:r>
            <a:r>
              <a:rPr lang="en-US" dirty="0">
                <a:hlinkClick r:id="rId5"/>
              </a:rPr>
              <a:t>https://qz.com/1140364/as-automation-hits-375-million-people-will-have-to-change-careers-entirely/</a:t>
            </a: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err="1"/>
              <a:t>Manjusha</a:t>
            </a:r>
            <a:r>
              <a:rPr lang="en-US" sz="1400" dirty="0"/>
              <a:t> </a:t>
            </a:r>
            <a:r>
              <a:rPr lang="en-US" sz="1400" dirty="0" err="1"/>
              <a:t>Chava</a:t>
            </a:r>
            <a:endParaRPr lang="en-US" sz="1400" dirty="0"/>
          </a:p>
        </p:txBody>
      </p:sp>
    </p:spTree>
    <p:extLst>
      <p:ext uri="{BB962C8B-B14F-4D97-AF65-F5344CB8AC3E}">
        <p14:creationId xmlns:p14="http://schemas.microsoft.com/office/powerpoint/2010/main" val="96480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Don’t Build Dangerous AI</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Ryan Eastwood</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22</a:t>
            </a:fld>
            <a:endParaRPr lang="en-US"/>
          </a:p>
        </p:txBody>
      </p:sp>
    </p:spTree>
    <p:extLst>
      <p:ext uri="{BB962C8B-B14F-4D97-AF65-F5344CB8AC3E}">
        <p14:creationId xmlns:p14="http://schemas.microsoft.com/office/powerpoint/2010/main" val="2528561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AI?</a:t>
            </a:r>
          </a:p>
        </p:txBody>
      </p:sp>
      <p:sp>
        <p:nvSpPr>
          <p:cNvPr id="3" name="Content Placeholder 2"/>
          <p:cNvSpPr>
            <a:spLocks noGrp="1"/>
          </p:cNvSpPr>
          <p:nvPr>
            <p:ph sz="half" idx="1"/>
          </p:nvPr>
        </p:nvSpPr>
        <p:spPr/>
        <p:txBody>
          <a:bodyPr/>
          <a:lstStyle/>
          <a:p>
            <a:r>
              <a:rPr lang="en-US" dirty="0"/>
              <a:t>Algorithms that learn</a:t>
            </a:r>
          </a:p>
          <a:p>
            <a:r>
              <a:rPr lang="en-US" dirty="0"/>
              <a:t>Classification and evaluation</a:t>
            </a:r>
          </a:p>
          <a:p>
            <a:pPr lvl="1"/>
            <a:r>
              <a:rPr lang="en-US" dirty="0"/>
              <a:t>Computer Vision</a:t>
            </a:r>
          </a:p>
          <a:p>
            <a:pPr lvl="1"/>
            <a:r>
              <a:rPr lang="en-US" dirty="0"/>
              <a:t>Data Analytics</a:t>
            </a:r>
          </a:p>
          <a:p>
            <a:r>
              <a:rPr lang="en-US" dirty="0"/>
              <a:t>Decision making</a:t>
            </a:r>
          </a:p>
          <a:p>
            <a:pPr lvl="1"/>
            <a:endParaRPr lang="en-US" dirty="0"/>
          </a:p>
          <a:p>
            <a:endParaRPr lang="en-US" dirty="0"/>
          </a:p>
        </p:txBody>
      </p:sp>
      <p:sp>
        <p:nvSpPr>
          <p:cNvPr id="4" name="Content Placeholder 3"/>
          <p:cNvSpPr>
            <a:spLocks noGrp="1"/>
          </p:cNvSpPr>
          <p:nvPr>
            <p:ph sz="half" idx="2"/>
          </p:nvPr>
        </p:nvSpPr>
        <p:spPr>
          <a:xfrm>
            <a:off x="4724400" y="1352551"/>
            <a:ext cx="3794760" cy="3352800"/>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Eastwood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a:t>
            </a:r>
            <a:r>
              <a:rPr lang="en-US" sz="1200" dirty="0">
                <a:hlinkClick r:id="rId3"/>
              </a:rPr>
              <a:t>https://www.ubs.com/microsites/artificial-intelligence/en/ai-coming-age.html</a:t>
            </a:r>
            <a:r>
              <a:rPr lang="en-US" sz="1200" dirty="0">
                <a:solidFill>
                  <a:schemeClr val="tx1"/>
                </a:solidFill>
              </a:rPr>
              <a:t>&gt;</a:t>
            </a:r>
          </a:p>
        </p:txBody>
      </p:sp>
      <p:pic>
        <p:nvPicPr>
          <p:cNvPr id="10" name="Picture 9" descr="A screenshot of a cell phone&#10;&#10;Description automatically generated">
            <a:extLst>
              <a:ext uri="{FF2B5EF4-FFF2-40B4-BE49-F238E27FC236}">
                <a16:creationId xmlns:a16="http://schemas.microsoft.com/office/drawing/2014/main" id="{86659B8E-5DE0-4535-A4BD-79020AEF028B}"/>
              </a:ext>
            </a:extLst>
          </p:cNvPr>
          <p:cNvPicPr>
            <a:picLocks noChangeAspect="1"/>
          </p:cNvPicPr>
          <p:nvPr/>
        </p:nvPicPr>
        <p:blipFill rotWithShape="1">
          <a:blip r:embed="rId4"/>
          <a:srcRect r="8124"/>
          <a:stretch/>
        </p:blipFill>
        <p:spPr>
          <a:xfrm>
            <a:off x="4724400" y="1297876"/>
            <a:ext cx="3794760" cy="3418238"/>
          </a:xfrm>
          <a:prstGeom prst="rect">
            <a:avLst/>
          </a:prstGeom>
        </p:spPr>
      </p:pic>
    </p:spTree>
    <p:extLst>
      <p:ext uri="{BB962C8B-B14F-4D97-AF65-F5344CB8AC3E}">
        <p14:creationId xmlns:p14="http://schemas.microsoft.com/office/powerpoint/2010/main" val="1266997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It Dangerous?</a:t>
            </a:r>
          </a:p>
        </p:txBody>
      </p:sp>
      <p:sp>
        <p:nvSpPr>
          <p:cNvPr id="3" name="Content Placeholder 2"/>
          <p:cNvSpPr>
            <a:spLocks noGrp="1"/>
          </p:cNvSpPr>
          <p:nvPr>
            <p:ph sz="half" idx="1"/>
          </p:nvPr>
        </p:nvSpPr>
        <p:spPr/>
        <p:txBody>
          <a:bodyPr/>
          <a:lstStyle/>
          <a:p>
            <a:r>
              <a:rPr lang="en-US" dirty="0"/>
              <a:t>Difficult to understand</a:t>
            </a:r>
          </a:p>
          <a:p>
            <a:pPr lvl="1"/>
            <a:r>
              <a:rPr lang="en-US" dirty="0"/>
              <a:t>Not always clear why it behaves a certain way</a:t>
            </a:r>
          </a:p>
          <a:p>
            <a:r>
              <a:rPr lang="en-US" dirty="0"/>
              <a:t>Issue of reliability</a:t>
            </a:r>
          </a:p>
          <a:p>
            <a:r>
              <a:rPr lang="en-US" dirty="0"/>
              <a:t>Amoral decision making</a:t>
            </a:r>
          </a:p>
          <a:p>
            <a:r>
              <a:rPr lang="en-US" dirty="0"/>
              <a:t>Devalues humanity</a:t>
            </a:r>
          </a:p>
        </p:txBody>
      </p:sp>
      <p:sp>
        <p:nvSpPr>
          <p:cNvPr id="4" name="Content Placeholder 3"/>
          <p:cNvSpPr>
            <a:spLocks noGrp="1"/>
          </p:cNvSpPr>
          <p:nvPr>
            <p:ph sz="half" idx="2"/>
          </p:nvPr>
        </p:nvSpPr>
        <p:spPr>
          <a:xfrm>
            <a:off x="5064662" y="1352551"/>
            <a:ext cx="3162691" cy="3374326"/>
          </a:xfrm>
          <a:ln>
            <a:solidFill>
              <a:schemeClr val="bg1"/>
            </a:solidFill>
          </a:ln>
        </p:spPr>
        <p:txBody>
          <a:bodyPr anchor="ct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Eastwood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solidFill>
                  <a:schemeClr val="tx1"/>
                </a:solidFill>
              </a:rPr>
              <a:t>&lt;</a:t>
            </a:r>
            <a:r>
              <a:rPr lang="en-US" sz="1200" dirty="0">
                <a:hlinkClick r:id="rId3"/>
              </a:rPr>
              <a:t>https://me.me/i/the-machine-knows-stop-yelling-at-me-theres-no-road-20873100</a:t>
            </a:r>
            <a:r>
              <a:rPr lang="en-US" sz="1200" dirty="0">
                <a:solidFill>
                  <a:schemeClr val="tx1"/>
                </a:solidFill>
              </a:rPr>
              <a:t>&gt;</a:t>
            </a:r>
          </a:p>
        </p:txBody>
      </p:sp>
      <p:pic>
        <p:nvPicPr>
          <p:cNvPr id="10" name="Picture 9" descr="A person holding a baby in a car&#10;&#10;Description automatically generated">
            <a:extLst>
              <a:ext uri="{FF2B5EF4-FFF2-40B4-BE49-F238E27FC236}">
                <a16:creationId xmlns:a16="http://schemas.microsoft.com/office/drawing/2014/main" id="{861442E8-B975-4435-91F4-C01C2193E78E}"/>
              </a:ext>
            </a:extLst>
          </p:cNvPr>
          <p:cNvPicPr>
            <a:picLocks noChangeAspect="1"/>
          </p:cNvPicPr>
          <p:nvPr/>
        </p:nvPicPr>
        <p:blipFill rotWithShape="1">
          <a:blip r:embed="rId4"/>
          <a:srcRect b="11233"/>
          <a:stretch/>
        </p:blipFill>
        <p:spPr>
          <a:xfrm>
            <a:off x="5064663" y="1357969"/>
            <a:ext cx="3162690" cy="3368908"/>
          </a:xfrm>
          <a:prstGeom prst="rect">
            <a:avLst/>
          </a:prstGeom>
        </p:spPr>
      </p:pic>
    </p:spTree>
    <p:extLst>
      <p:ext uri="{BB962C8B-B14F-4D97-AF65-F5344CB8AC3E}">
        <p14:creationId xmlns:p14="http://schemas.microsoft.com/office/powerpoint/2010/main" val="3515190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442387" y="1297877"/>
            <a:ext cx="4297826" cy="3062200"/>
          </a:xfrm>
          <a:ln>
            <a:solidFill>
              <a:schemeClr val="bg1"/>
            </a:solidFill>
          </a:ln>
        </p:spPr>
        <p:txBody>
          <a:bodyPr anchor="ctr"/>
          <a:lstStyle/>
          <a:p>
            <a:pPr marL="0" indent="0" algn="ctr">
              <a:buNone/>
            </a:pPr>
            <a:endParaRPr lang="en-US" dirty="0"/>
          </a:p>
        </p:txBody>
      </p:sp>
      <p:pic>
        <p:nvPicPr>
          <p:cNvPr id="10" name="Picture 9" descr="A screenshot of a cell phone&#10;&#10;Description automatically generated">
            <a:extLst>
              <a:ext uri="{FF2B5EF4-FFF2-40B4-BE49-F238E27FC236}">
                <a16:creationId xmlns:a16="http://schemas.microsoft.com/office/drawing/2014/main" id="{2D8941A1-F56C-45E6-A61C-348842AE69AC}"/>
              </a:ext>
            </a:extLst>
          </p:cNvPr>
          <p:cNvPicPr>
            <a:picLocks noChangeAspect="1"/>
          </p:cNvPicPr>
          <p:nvPr/>
        </p:nvPicPr>
        <p:blipFill>
          <a:blip r:embed="rId3"/>
          <a:stretch>
            <a:fillRect/>
          </a:stretch>
        </p:blipFill>
        <p:spPr>
          <a:xfrm>
            <a:off x="4442387" y="1297876"/>
            <a:ext cx="4297825" cy="3062200"/>
          </a:xfrm>
          <a:prstGeom prst="rect">
            <a:avLst/>
          </a:prstGeom>
        </p:spPr>
      </p:pic>
      <p:sp>
        <p:nvSpPr>
          <p:cNvPr id="2" name="Title 1"/>
          <p:cNvSpPr>
            <a:spLocks noGrp="1"/>
          </p:cNvSpPr>
          <p:nvPr>
            <p:ph type="title"/>
          </p:nvPr>
        </p:nvSpPr>
        <p:spPr/>
        <p:txBody>
          <a:bodyPr/>
          <a:lstStyle/>
          <a:p>
            <a:r>
              <a:rPr lang="en-US" dirty="0"/>
              <a:t>Reliability</a:t>
            </a:r>
          </a:p>
        </p:txBody>
      </p:sp>
      <p:sp>
        <p:nvSpPr>
          <p:cNvPr id="3" name="Content Placeholder 2"/>
          <p:cNvSpPr>
            <a:spLocks noGrp="1"/>
          </p:cNvSpPr>
          <p:nvPr>
            <p:ph sz="half" idx="1"/>
          </p:nvPr>
        </p:nvSpPr>
        <p:spPr/>
        <p:txBody>
          <a:bodyPr/>
          <a:lstStyle/>
          <a:p>
            <a:r>
              <a:rPr lang="en-US" dirty="0"/>
              <a:t>Self-Driving cars have ignored obstacles and pedestrians</a:t>
            </a:r>
          </a:p>
          <a:p>
            <a:r>
              <a:rPr lang="en-US" dirty="0"/>
              <a:t>Watson Health has made dangerous recommendations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Eastwood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hlinkClick r:id="rId4"/>
              </a:rPr>
              <a:t>https://www.statista.com/chart/13450/perceived-safety-of-self-driving-cars/</a:t>
            </a:r>
            <a:endParaRPr lang="en-US" sz="1200" dirty="0">
              <a:solidFill>
                <a:schemeClr val="tx1"/>
              </a:solidFill>
            </a:endParaRPr>
          </a:p>
        </p:txBody>
      </p:sp>
    </p:spTree>
    <p:extLst>
      <p:ext uri="{BB962C8B-B14F-4D97-AF65-F5344CB8AC3E}">
        <p14:creationId xmlns:p14="http://schemas.microsoft.com/office/powerpoint/2010/main" val="24147502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Ethics of an AI</a:t>
            </a:r>
          </a:p>
        </p:txBody>
      </p:sp>
      <p:sp>
        <p:nvSpPr>
          <p:cNvPr id="3" name="Content Placeholder 2"/>
          <p:cNvSpPr>
            <a:spLocks noGrp="1"/>
          </p:cNvSpPr>
          <p:nvPr>
            <p:ph sz="half" idx="1"/>
          </p:nvPr>
        </p:nvSpPr>
        <p:spPr/>
        <p:txBody>
          <a:bodyPr/>
          <a:lstStyle/>
          <a:p>
            <a:r>
              <a:rPr lang="en-US" dirty="0"/>
              <a:t>Possess no innate morality</a:t>
            </a:r>
          </a:p>
          <a:p>
            <a:r>
              <a:rPr lang="en-US" dirty="0"/>
              <a:t>Can learn to discriminate</a:t>
            </a:r>
          </a:p>
          <a:p>
            <a:r>
              <a:rPr lang="en-US" dirty="0"/>
              <a:t>Amazon recruiting software discriminated against women</a:t>
            </a:r>
          </a:p>
          <a:p>
            <a:r>
              <a:rPr lang="en-US" dirty="0"/>
              <a:t>Twitter chatbot learned racism in less than a day</a:t>
            </a:r>
          </a:p>
          <a:p>
            <a:r>
              <a:rPr lang="en-US" dirty="0"/>
              <a:t>Making decisions that could impact human lives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Eastwood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https://conditiohumana.io/moral-machines/</a:t>
            </a:r>
            <a:endParaRPr lang="en-US" sz="1200" dirty="0">
              <a:solidFill>
                <a:schemeClr val="tx1"/>
              </a:solidFill>
            </a:endParaRPr>
          </a:p>
        </p:txBody>
      </p:sp>
      <p:pic>
        <p:nvPicPr>
          <p:cNvPr id="10" name="Picture 9" descr="A close up of a device&#10;&#10;Description automatically generated">
            <a:extLst>
              <a:ext uri="{FF2B5EF4-FFF2-40B4-BE49-F238E27FC236}">
                <a16:creationId xmlns:a16="http://schemas.microsoft.com/office/drawing/2014/main" id="{BBBD4F7B-6953-4C45-A7CB-19B0658AAFA2}"/>
              </a:ext>
            </a:extLst>
          </p:cNvPr>
          <p:cNvPicPr>
            <a:picLocks noChangeAspect="1"/>
          </p:cNvPicPr>
          <p:nvPr/>
        </p:nvPicPr>
        <p:blipFill>
          <a:blip r:embed="rId3"/>
          <a:stretch>
            <a:fillRect/>
          </a:stretch>
        </p:blipFill>
        <p:spPr>
          <a:xfrm>
            <a:off x="4791010" y="1276350"/>
            <a:ext cx="3728150" cy="1801939"/>
          </a:xfrm>
          <a:prstGeom prst="rect">
            <a:avLst/>
          </a:prstGeom>
        </p:spPr>
      </p:pic>
    </p:spTree>
    <p:extLst>
      <p:ext uri="{BB962C8B-B14F-4D97-AF65-F5344CB8AC3E}">
        <p14:creationId xmlns:p14="http://schemas.microsoft.com/office/powerpoint/2010/main" val="309460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Safe AI</a:t>
            </a:r>
          </a:p>
        </p:txBody>
      </p:sp>
      <p:sp>
        <p:nvSpPr>
          <p:cNvPr id="3" name="Content Placeholder 2"/>
          <p:cNvSpPr>
            <a:spLocks noGrp="1"/>
          </p:cNvSpPr>
          <p:nvPr>
            <p:ph sz="half" idx="1"/>
          </p:nvPr>
        </p:nvSpPr>
        <p:spPr/>
        <p:txBody>
          <a:bodyPr/>
          <a:lstStyle/>
          <a:p>
            <a:r>
              <a:rPr lang="en-US" dirty="0"/>
              <a:t>Human guidance</a:t>
            </a:r>
          </a:p>
          <a:p>
            <a:r>
              <a:rPr lang="en-US" dirty="0"/>
              <a:t>Ethics regulations</a:t>
            </a:r>
          </a:p>
          <a:p>
            <a:r>
              <a:rPr lang="en-US" dirty="0"/>
              <a:t>Limiting Functionality</a:t>
            </a:r>
          </a:p>
          <a:p>
            <a:r>
              <a:rPr lang="en-US" dirty="0" err="1"/>
              <a:t>Assessability</a:t>
            </a: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Eastwood</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https://www.warc.com/newsandopinion/news/ethical_considerations_for_ai/42040</a:t>
            </a:r>
            <a:endParaRPr lang="en-US" sz="1200" dirty="0">
              <a:solidFill>
                <a:schemeClr val="tx1"/>
              </a:solidFill>
            </a:endParaRPr>
          </a:p>
        </p:txBody>
      </p:sp>
      <p:pic>
        <p:nvPicPr>
          <p:cNvPr id="12" name="Picture 11" descr="A screenshot of a cell phone&#10;&#10;Description automatically generated">
            <a:extLst>
              <a:ext uri="{FF2B5EF4-FFF2-40B4-BE49-F238E27FC236}">
                <a16:creationId xmlns:a16="http://schemas.microsoft.com/office/drawing/2014/main" id="{7F18CDBF-49AE-4495-933D-B53DC5E7487F}"/>
              </a:ext>
            </a:extLst>
          </p:cNvPr>
          <p:cNvPicPr>
            <a:picLocks noChangeAspect="1"/>
          </p:cNvPicPr>
          <p:nvPr/>
        </p:nvPicPr>
        <p:blipFill>
          <a:blip r:embed="rId3"/>
          <a:stretch>
            <a:fillRect/>
          </a:stretch>
        </p:blipFill>
        <p:spPr>
          <a:xfrm>
            <a:off x="3459480" y="1159483"/>
            <a:ext cx="5567316" cy="2971158"/>
          </a:xfrm>
          <a:prstGeom prst="rect">
            <a:avLst/>
          </a:prstGeom>
        </p:spPr>
      </p:pic>
    </p:spTree>
    <p:extLst>
      <p:ext uri="{BB962C8B-B14F-4D97-AF65-F5344CB8AC3E}">
        <p14:creationId xmlns:p14="http://schemas.microsoft.com/office/powerpoint/2010/main" val="3877482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lIns="91440">
            <a:normAutofit fontScale="92500" lnSpcReduction="20000"/>
          </a:bodyPr>
          <a:lstStyle/>
          <a:p>
            <a:pPr marL="0" indent="0">
              <a:buNone/>
            </a:pPr>
            <a:r>
              <a:rPr lang="en-US" dirty="0"/>
              <a:t>[1]</a:t>
            </a:r>
            <a:r>
              <a:rPr lang="en-US" dirty="0">
                <a:hlinkClick r:id="rId2"/>
              </a:rPr>
              <a:t>https://www.ntsb.gov/investigations/AccidentReports/Reports/HWY18MH010-prelim.pdf</a:t>
            </a:r>
            <a:endParaRPr lang="en-US" dirty="0"/>
          </a:p>
          <a:p>
            <a:pPr marL="0" indent="0">
              <a:buNone/>
            </a:pPr>
            <a:r>
              <a:rPr lang="en-US" dirty="0"/>
              <a:t>[2] </a:t>
            </a:r>
            <a:r>
              <a:rPr lang="en-US" dirty="0">
                <a:hlinkClick r:id="rId3"/>
              </a:rPr>
              <a:t>https://www.inc.com/lisa-calhoun/google-artificial-intelligence-alpha-go-zero-just-pressed-reset-on-how-we-learn.html</a:t>
            </a:r>
            <a:endParaRPr lang="en-US" dirty="0"/>
          </a:p>
          <a:p>
            <a:pPr marL="0" indent="0">
              <a:buNone/>
            </a:pPr>
            <a:r>
              <a:rPr lang="en-US" dirty="0"/>
              <a:t>[3] How much did </a:t>
            </a:r>
            <a:r>
              <a:rPr lang="en-US" dirty="0" err="1"/>
              <a:t>AlphaZero</a:t>
            </a:r>
            <a:r>
              <a:rPr lang="en-US" dirty="0"/>
              <a:t> cost? </a:t>
            </a:r>
            <a:r>
              <a:rPr lang="en-US" dirty="0">
                <a:hlinkClick r:id="rId4"/>
              </a:rPr>
              <a:t>https://www.yuzeh.com/data/agz-cost.html</a:t>
            </a:r>
            <a:endParaRPr lang="en-US" dirty="0"/>
          </a:p>
          <a:p>
            <a:pPr marL="0" indent="0">
              <a:buNone/>
            </a:pPr>
            <a:r>
              <a:rPr lang="en-US" dirty="0"/>
              <a:t>[4] </a:t>
            </a:r>
            <a:r>
              <a:rPr lang="en-US" dirty="0">
                <a:hlinkClick r:id="rId5"/>
              </a:rPr>
              <a:t>https://www.reuters.com/article/us-amazon-com-jobs-automation-insight/amazon-scraps-secret-ai-recruiting-tool-that-showed-bias-against-women-idUSKCN1MK08G</a:t>
            </a:r>
            <a:endParaRPr lang="en-US" dirty="0"/>
          </a:p>
          <a:p>
            <a:pPr marL="0" indent="0">
              <a:buNone/>
            </a:pPr>
            <a:r>
              <a:rPr lang="en-US" dirty="0"/>
              <a:t>[5] Kraemer, F., </a:t>
            </a:r>
            <a:r>
              <a:rPr lang="en-US" dirty="0" err="1"/>
              <a:t>Overveld</a:t>
            </a:r>
            <a:r>
              <a:rPr lang="en-US" dirty="0"/>
              <a:t>, K., &amp; Peterson, M. (2011). Is there an ethics of algorithms? </a:t>
            </a:r>
            <a:r>
              <a:rPr lang="en-US" i="1" dirty="0"/>
              <a:t>Ethics and Information Technology</a:t>
            </a:r>
            <a:r>
              <a:rPr lang="en-US" dirty="0"/>
              <a:t>, </a:t>
            </a:r>
            <a:r>
              <a:rPr lang="en-US" i="1" dirty="0"/>
              <a:t>13</a:t>
            </a:r>
            <a:r>
              <a:rPr lang="en-US" dirty="0"/>
              <a:t>(3), 251–260</a:t>
            </a:r>
          </a:p>
          <a:p>
            <a:pPr marL="0" indent="0">
              <a:buNone/>
            </a:pPr>
            <a:r>
              <a:rPr lang="en-US" dirty="0"/>
              <a:t>[6] </a:t>
            </a:r>
            <a:r>
              <a:rPr lang="en-US" dirty="0">
                <a:hlinkClick r:id="rId6"/>
              </a:rPr>
              <a:t>https://fortune.com/2018/12/13/uber-self-driving-car-crashes/</a:t>
            </a:r>
            <a:endParaRPr lang="en-US"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Ryan Eastwood</a:t>
            </a:r>
          </a:p>
        </p:txBody>
      </p:sp>
    </p:spTree>
    <p:extLst>
      <p:ext uri="{BB962C8B-B14F-4D97-AF65-F5344CB8AC3E}">
        <p14:creationId xmlns:p14="http://schemas.microsoft.com/office/powerpoint/2010/main" val="1290670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10</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CB184FB-3CA3-A84C-9DE0-B9D7B7DCDA7C}"/>
              </a:ext>
            </a:extLst>
          </p:cNvPr>
          <p:cNvSpPr>
            <a:spLocks noGrp="1"/>
          </p:cNvSpPr>
          <p:nvPr>
            <p:ph type="title"/>
          </p:nvPr>
        </p:nvSpPr>
        <p:spPr/>
        <p:txBody>
          <a:bodyPr/>
          <a:lstStyle/>
          <a:p>
            <a:r>
              <a:rPr lang="en-US" dirty="0"/>
              <a:t>Grades</a:t>
            </a:r>
            <a:br>
              <a:rPr lang="en-US" dirty="0"/>
            </a:br>
            <a:r>
              <a:rPr lang="en-US" dirty="0"/>
              <a:t>To Date</a:t>
            </a:r>
          </a:p>
        </p:txBody>
      </p:sp>
      <p:sp>
        <p:nvSpPr>
          <p:cNvPr id="3" name="Content Placeholder 2">
            <a:extLst>
              <a:ext uri="{FF2B5EF4-FFF2-40B4-BE49-F238E27FC236}">
                <a16:creationId xmlns:a16="http://schemas.microsoft.com/office/drawing/2014/main" id="{441F7036-20FB-024E-8014-FAB323652A70}"/>
              </a:ext>
            </a:extLst>
          </p:cNvPr>
          <p:cNvSpPr>
            <a:spLocks noGrp="1"/>
          </p:cNvSpPr>
          <p:nvPr>
            <p:ph sz="half" idx="1"/>
          </p:nvPr>
        </p:nvSpPr>
        <p:spPr/>
        <p:txBody>
          <a:bodyPr/>
          <a:lstStyle/>
          <a:p>
            <a:pPr marL="0" indent="0">
              <a:buNone/>
            </a:pPr>
            <a:r>
              <a:rPr lang="en-US" dirty="0"/>
              <a:t>44 Max Possible</a:t>
            </a:r>
          </a:p>
        </p:txBody>
      </p:sp>
      <p:sp>
        <p:nvSpPr>
          <p:cNvPr id="4" name="Content Placeholder 3">
            <a:extLst>
              <a:ext uri="{FF2B5EF4-FFF2-40B4-BE49-F238E27FC236}">
                <a16:creationId xmlns:a16="http://schemas.microsoft.com/office/drawing/2014/main" id="{81037C2F-A0C1-F443-9EB1-54BC1BFAF472}"/>
              </a:ext>
            </a:extLst>
          </p:cNvPr>
          <p:cNvSpPr>
            <a:spLocks noGrp="1"/>
          </p:cNvSpPr>
          <p:nvPr>
            <p:ph sz="half" idx="2"/>
          </p:nvPr>
        </p:nvSpPr>
        <p:spPr/>
        <p:txBody>
          <a:bodyPr/>
          <a:lstStyle/>
          <a:p>
            <a:endParaRPr lang="en-US"/>
          </a:p>
        </p:txBody>
      </p:sp>
      <p:sp>
        <p:nvSpPr>
          <p:cNvPr id="5" name="Footer Placeholder 4">
            <a:extLst>
              <a:ext uri="{FF2B5EF4-FFF2-40B4-BE49-F238E27FC236}">
                <a16:creationId xmlns:a16="http://schemas.microsoft.com/office/drawing/2014/main" id="{7E07422E-793C-6B4B-8DBC-95168E5DBA51}"/>
              </a:ext>
            </a:extLst>
          </p:cNvPr>
          <p:cNvSpPr>
            <a:spLocks noGrp="1"/>
          </p:cNvSpPr>
          <p:nvPr>
            <p:ph type="ftr" sz="quarter" idx="11"/>
          </p:nvPr>
        </p:nvSpPr>
        <p:spPr/>
        <p:txBody>
          <a:bodyPr/>
          <a:lstStyle/>
          <a:p>
            <a:r>
              <a:rPr lang="sk-SK"/>
              <a:t>© 2019 Keith A. Pray</a:t>
            </a:r>
            <a:endParaRPr lang="en-US" dirty="0"/>
          </a:p>
        </p:txBody>
      </p:sp>
      <p:sp>
        <p:nvSpPr>
          <p:cNvPr id="6" name="Slide Number Placeholder 5">
            <a:extLst>
              <a:ext uri="{FF2B5EF4-FFF2-40B4-BE49-F238E27FC236}">
                <a16:creationId xmlns:a16="http://schemas.microsoft.com/office/drawing/2014/main" id="{F4972E41-C8FD-884D-AAE3-A618B194726D}"/>
              </a:ext>
            </a:extLst>
          </p:cNvPr>
          <p:cNvSpPr>
            <a:spLocks noGrp="1"/>
          </p:cNvSpPr>
          <p:nvPr>
            <p:ph type="sldNum" sz="quarter" idx="12"/>
          </p:nvPr>
        </p:nvSpPr>
        <p:spPr/>
        <p:txBody>
          <a:bodyPr/>
          <a:lstStyle/>
          <a:p>
            <a:fld id="{A2A17EAB-8B51-5C40-8776-6683E51FA7A0}" type="slidenum">
              <a:rPr lang="en-US" smtClean="0"/>
              <a:t>3</a:t>
            </a:fld>
            <a:endParaRPr lang="en-US"/>
          </a:p>
        </p:txBody>
      </p:sp>
      <p:pic>
        <p:nvPicPr>
          <p:cNvPr id="11" name="Picture 10">
            <a:extLst>
              <a:ext uri="{FF2B5EF4-FFF2-40B4-BE49-F238E27FC236}">
                <a16:creationId xmlns:a16="http://schemas.microsoft.com/office/drawing/2014/main" id="{FE71D701-1160-5740-A81A-70E5B7C8143B}"/>
              </a:ext>
            </a:extLst>
          </p:cNvPr>
          <p:cNvPicPr>
            <a:picLocks noChangeAspect="1"/>
          </p:cNvPicPr>
          <p:nvPr/>
        </p:nvPicPr>
        <p:blipFill>
          <a:blip r:embed="rId3"/>
          <a:stretch>
            <a:fillRect/>
          </a:stretch>
        </p:blipFill>
        <p:spPr>
          <a:xfrm>
            <a:off x="2958650" y="361950"/>
            <a:ext cx="5651950" cy="4781550"/>
          </a:xfrm>
          <a:prstGeom prst="rect">
            <a:avLst/>
          </a:prstGeom>
        </p:spPr>
      </p:pic>
    </p:spTree>
    <p:extLst>
      <p:ext uri="{BB962C8B-B14F-4D97-AF65-F5344CB8AC3E}">
        <p14:creationId xmlns:p14="http://schemas.microsoft.com/office/powerpoint/2010/main" val="1741439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k-SK"/>
              <a:t>© 2019 Keith A. Pray</a:t>
            </a:r>
            <a:endParaRPr lang="en-US"/>
          </a:p>
        </p:txBody>
      </p:sp>
      <p:pic>
        <p:nvPicPr>
          <p:cNvPr id="6" name="Picture 5"/>
          <p:cNvPicPr>
            <a:picLocks noChangeAspect="1"/>
          </p:cNvPicPr>
          <p:nvPr/>
        </p:nvPicPr>
        <p:blipFill>
          <a:blip r:embed="rId3"/>
          <a:stretch>
            <a:fillRect/>
          </a:stretch>
        </p:blipFill>
        <p:spPr>
          <a:xfrm>
            <a:off x="1010228" y="430345"/>
            <a:ext cx="7123545" cy="2226108"/>
          </a:xfrm>
          <a:prstGeom prst="rect">
            <a:avLst/>
          </a:prstGeom>
        </p:spPr>
      </p:pic>
      <p:pic>
        <p:nvPicPr>
          <p:cNvPr id="7" name="Picture 6"/>
          <p:cNvPicPr>
            <a:picLocks noChangeAspect="1"/>
          </p:cNvPicPr>
          <p:nvPr/>
        </p:nvPicPr>
        <p:blipFill>
          <a:blip r:embed="rId4"/>
          <a:stretch>
            <a:fillRect/>
          </a:stretch>
        </p:blipFill>
        <p:spPr>
          <a:xfrm>
            <a:off x="1010228" y="2759958"/>
            <a:ext cx="7123545" cy="2237238"/>
          </a:xfrm>
          <a:prstGeom prst="rect">
            <a:avLst/>
          </a:prstGeom>
        </p:spPr>
      </p:pic>
      <p:cxnSp>
        <p:nvCxnSpPr>
          <p:cNvPr id="3" name="Straight Connector 2"/>
          <p:cNvCxnSpPr/>
          <p:nvPr/>
        </p:nvCxnSpPr>
        <p:spPr>
          <a:xfrm>
            <a:off x="219364" y="2702633"/>
            <a:ext cx="8705272" cy="0"/>
          </a:xfrm>
          <a:prstGeom prst="line">
            <a:avLst/>
          </a:prstGeom>
          <a:ln w="57150" cmpd="sng">
            <a:miter lim="800000"/>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1681759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Debate Ground Rules</a:t>
            </a:r>
          </a:p>
        </p:txBody>
      </p:sp>
      <p:sp>
        <p:nvSpPr>
          <p:cNvPr id="3" name="Content Placeholder 2"/>
          <p:cNvSpPr>
            <a:spLocks noGrp="1"/>
          </p:cNvSpPr>
          <p:nvPr>
            <p:ph idx="1"/>
          </p:nvPr>
        </p:nvSpPr>
        <p:spPr/>
        <p:txBody>
          <a:bodyPr>
            <a:normAutofit fontScale="92500" lnSpcReduction="10000"/>
          </a:bodyPr>
          <a:lstStyle/>
          <a:p>
            <a:r>
              <a:rPr lang="en-US" dirty="0"/>
              <a:t>Before Debate</a:t>
            </a:r>
          </a:p>
          <a:p>
            <a:pPr lvl="1"/>
            <a:r>
              <a:rPr lang="en-US" dirty="0"/>
              <a:t>10 minutes to converse with your team</a:t>
            </a:r>
          </a:p>
          <a:p>
            <a:pPr lvl="1"/>
            <a:r>
              <a:rPr lang="en-US" dirty="0"/>
              <a:t>Share argument points, counter points, and responses so everyone can represent</a:t>
            </a:r>
          </a:p>
          <a:p>
            <a:pPr lvl="1"/>
            <a:r>
              <a:rPr lang="en-US" dirty="0"/>
              <a:t>Decide who will respond to what points from the opposing side</a:t>
            </a:r>
          </a:p>
          <a:p>
            <a:r>
              <a:rPr lang="en-US" dirty="0"/>
              <a:t>During Debate</a:t>
            </a:r>
          </a:p>
          <a:p>
            <a:pPr lvl="1"/>
            <a:r>
              <a:rPr lang="en-US"/>
              <a:t>1 minute opening statements (what you hope your answer will accomplish)</a:t>
            </a:r>
          </a:p>
          <a:p>
            <a:pPr lvl="1"/>
            <a:r>
              <a:rPr lang="en-US" dirty="0"/>
              <a:t>Stand up when speaking</a:t>
            </a:r>
          </a:p>
          <a:p>
            <a:pPr lvl="1"/>
            <a:r>
              <a:rPr lang="en-US" dirty="0"/>
              <a:t>1 turn per person until everyone on your team has spoken</a:t>
            </a:r>
          </a:p>
          <a:p>
            <a:pPr lvl="1"/>
            <a:r>
              <a:rPr lang="en-US" dirty="0"/>
              <a:t>30 second limit</a:t>
            </a:r>
          </a:p>
          <a:p>
            <a:pPr lvl="1"/>
            <a:r>
              <a:rPr lang="en-US" dirty="0"/>
              <a:t>Switch sides at any time if you change your mind </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348001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a:bodyPr>
          <a:lstStyle/>
          <a:p>
            <a:r>
              <a:rPr lang="en-US" dirty="0"/>
              <a:t>pp. 409 Can one perform services for one’s self?</a:t>
            </a:r>
          </a:p>
          <a:p>
            <a:r>
              <a:rPr lang="en-US" dirty="0"/>
              <a:t>pp. 412 1993-1999 Does this seem like a long time?</a:t>
            </a:r>
          </a:p>
          <a:p>
            <a:r>
              <a:rPr lang="en-US" dirty="0"/>
              <a:t>pp. 413 “errors of omission or commission”?</a:t>
            </a:r>
          </a:p>
        </p:txBody>
      </p:sp>
      <p:sp>
        <p:nvSpPr>
          <p:cNvPr id="11" name="Content Placeholder 10"/>
          <p:cNvSpPr>
            <a:spLocks noGrp="1"/>
          </p:cNvSpPr>
          <p:nvPr>
            <p:ph sz="half" idx="2"/>
          </p:nvPr>
        </p:nvSpPr>
        <p:spPr/>
        <p:txBody>
          <a:bodyPr>
            <a:normAutofit/>
          </a:bodyPr>
          <a:lstStyle/>
          <a:p>
            <a:r>
              <a:rPr lang="en-US" dirty="0"/>
              <a:t>pp. 422 3. Would people agree – social contract?</a:t>
            </a:r>
          </a:p>
          <a:p>
            <a:r>
              <a:rPr lang="en-US" dirty="0"/>
              <a:t>pp. 438 So the baby can be left outside and no one is responsible?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7" name="10-Point Star 6"/>
          <p:cNvSpPr/>
          <p:nvPr/>
        </p:nvSpPr>
        <p:spPr>
          <a:xfrm>
            <a:off x="2896668" y="1352551"/>
            <a:ext cx="4233591" cy="2468176"/>
          </a:xfrm>
          <a:prstGeom prst="star10">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UPDATE</a:t>
            </a:r>
          </a:p>
        </p:txBody>
      </p:sp>
      <p:sp>
        <p:nvSpPr>
          <p:cNvPr id="5" name="Slide Number Placeholder 4"/>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210816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r>
              <a:rPr lang="en-US" dirty="0"/>
              <a:t>1 Page Paper</a:t>
            </a:r>
          </a:p>
          <a:p>
            <a:pPr lvl="1"/>
            <a:r>
              <a:rPr lang="en-US" dirty="0"/>
              <a:t>What should computerized automation be applied to next?</a:t>
            </a:r>
          </a:p>
          <a:p>
            <a:r>
              <a:rPr lang="en-US" dirty="0"/>
              <a:t>Finish all reading</a:t>
            </a:r>
          </a:p>
          <a:p>
            <a:r>
              <a:rPr lang="en-US" dirty="0"/>
              <a:t>Group Project</a:t>
            </a:r>
          </a:p>
          <a:p>
            <a:pPr lvl="1"/>
            <a:r>
              <a:rPr lang="en-US" dirty="0"/>
              <a:t>Add analysis to website addressing all topics covered to date</a:t>
            </a:r>
          </a:p>
          <a:p>
            <a:pPr lvl="1"/>
            <a:r>
              <a:rPr lang="en-US" dirty="0"/>
              <a:t>Group Presentation Draft</a:t>
            </a:r>
          </a:p>
          <a:p>
            <a:pPr lvl="2"/>
            <a:r>
              <a:rPr lang="en-US" dirty="0"/>
              <a:t>Email presentation as Power Point attachment to course staff</a:t>
            </a:r>
          </a:p>
          <a:p>
            <a:pPr lvl="2"/>
            <a:r>
              <a:rPr lang="en-US" dirty="0"/>
              <a:t>Post on group website</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8</a:t>
            </a:fld>
            <a:endParaRPr lang="en-US"/>
          </a:p>
        </p:txBody>
      </p:sp>
    </p:spTree>
    <p:extLst>
      <p:ext uri="{BB962C8B-B14F-4D97-AF65-F5344CB8AC3E}">
        <p14:creationId xmlns:p14="http://schemas.microsoft.com/office/powerpoint/2010/main" val="663296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708757"/>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Debate</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dirty="0"/>
          </a:p>
        </p:txBody>
      </p:sp>
      <p:sp>
        <p:nvSpPr>
          <p:cNvPr id="2" name="Slide Number Placeholder 1"/>
          <p:cNvSpPr>
            <a:spLocks noGrp="1"/>
          </p:cNvSpPr>
          <p:nvPr>
            <p:ph type="sldNum" sz="quarter" idx="12"/>
          </p:nvPr>
        </p:nvSpPr>
        <p:spPr/>
        <p:txBody>
          <a:bodyPr/>
          <a:lstStyle/>
          <a:p>
            <a:fld id="{A2A17EAB-8B51-5C40-8776-6683E51FA7A0}" type="slidenum">
              <a:rPr lang="en-US" smtClean="0"/>
              <a:t>9</a:t>
            </a:fld>
            <a:endParaRPr lang="en-US"/>
          </a:p>
        </p:txBody>
      </p:sp>
    </p:spTree>
    <p:extLst>
      <p:ext uri="{BB962C8B-B14F-4D97-AF65-F5344CB8AC3E}">
        <p14:creationId xmlns:p14="http://schemas.microsoft.com/office/powerpoint/2010/main" val="3479989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29933</TotalTime>
  <Words>4286</Words>
  <Application>Microsoft Macintosh PowerPoint</Application>
  <PresentationFormat>On-screen Show (16:9)</PresentationFormat>
  <Paragraphs>392</Paragraphs>
  <Slides>29</Slides>
  <Notes>25</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ＭＳ Ｐゴシック</vt:lpstr>
      <vt:lpstr>Arial</vt:lpstr>
      <vt:lpstr>Calibri</vt:lpstr>
      <vt:lpstr>Cambria</vt:lpstr>
      <vt:lpstr>Wingdings</vt:lpstr>
      <vt:lpstr>Red Radial 16x9</vt:lpstr>
      <vt:lpstr>Class 10 Professional Ethics</vt:lpstr>
      <vt:lpstr>Papers</vt:lpstr>
      <vt:lpstr>Grades To Date</vt:lpstr>
      <vt:lpstr>Overview</vt:lpstr>
      <vt:lpstr>PowerPoint Presentation</vt:lpstr>
      <vt:lpstr>Debate Ground Rules</vt:lpstr>
      <vt:lpstr>My Reading Notes</vt:lpstr>
      <vt:lpstr>Assignment</vt:lpstr>
      <vt:lpstr>Overview</vt:lpstr>
      <vt:lpstr>Machines Need us</vt:lpstr>
      <vt:lpstr>What is machine Learning?</vt:lpstr>
      <vt:lpstr>Not a substitution</vt:lpstr>
      <vt:lpstr>HITL (Human in the loop)</vt:lpstr>
      <vt:lpstr>References</vt:lpstr>
      <vt:lpstr>Putting the AI in FabriCa(i)tion</vt:lpstr>
      <vt:lpstr>Ai in manufacturing</vt:lpstr>
      <vt:lpstr>AI in manufacturing (cont.)</vt:lpstr>
      <vt:lpstr>What about our jobs?</vt:lpstr>
      <vt:lpstr>Professional ethics standpoint</vt:lpstr>
      <vt:lpstr>References</vt:lpstr>
      <vt:lpstr>References</vt:lpstr>
      <vt:lpstr>Don’t Build Dangerous AI</vt:lpstr>
      <vt:lpstr>What is AI?</vt:lpstr>
      <vt:lpstr>What Makes It Dangerous?</vt:lpstr>
      <vt:lpstr>Reliability</vt:lpstr>
      <vt:lpstr>Ethics of an AI</vt:lpstr>
      <vt:lpstr>Building Safe AI</vt:lpstr>
      <vt:lpstr>References</vt:lpstr>
      <vt:lpstr>Class 10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370</cp:revision>
  <dcterms:created xsi:type="dcterms:W3CDTF">2014-08-25T02:19:16Z</dcterms:created>
  <dcterms:modified xsi:type="dcterms:W3CDTF">2019-09-26T13:49:24Z</dcterms:modified>
</cp:coreProperties>
</file>