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0"/>
  </p:notesMasterIdLst>
  <p:handoutMasterIdLst>
    <p:handoutMasterId r:id="rId41"/>
  </p:handoutMasterIdLst>
  <p:sldIdLst>
    <p:sldId id="256" r:id="rId2"/>
    <p:sldId id="608" r:id="rId3"/>
    <p:sldId id="259" r:id="rId4"/>
    <p:sldId id="609" r:id="rId5"/>
    <p:sldId id="261" r:id="rId6"/>
    <p:sldId id="308" r:id="rId7"/>
    <p:sldId id="267" r:id="rId8"/>
    <p:sldId id="330" r:id="rId9"/>
    <p:sldId id="309" r:id="rId10"/>
    <p:sldId id="610" r:id="rId11"/>
    <p:sldId id="268" r:id="rId12"/>
    <p:sldId id="270" r:id="rId13"/>
    <p:sldId id="271" r:id="rId14"/>
    <p:sldId id="272" r:id="rId15"/>
    <p:sldId id="611" r:id="rId16"/>
    <p:sldId id="273" r:id="rId17"/>
    <p:sldId id="612" r:id="rId18"/>
    <p:sldId id="613" r:id="rId19"/>
    <p:sldId id="614" r:id="rId20"/>
    <p:sldId id="615" r:id="rId21"/>
    <p:sldId id="616" r:id="rId22"/>
    <p:sldId id="269" r:id="rId23"/>
    <p:sldId id="500" r:id="rId24"/>
    <p:sldId id="501" r:id="rId25"/>
    <p:sldId id="502" r:id="rId26"/>
    <p:sldId id="503" r:id="rId27"/>
    <p:sldId id="504" r:id="rId28"/>
    <p:sldId id="505" r:id="rId29"/>
    <p:sldId id="506" r:id="rId30"/>
    <p:sldId id="507" r:id="rId31"/>
    <p:sldId id="331" r:id="rId32"/>
    <p:sldId id="332" r:id="rId33"/>
    <p:sldId id="333" r:id="rId34"/>
    <p:sldId id="334" r:id="rId35"/>
    <p:sldId id="335" r:id="rId36"/>
    <p:sldId id="336" r:id="rId37"/>
    <p:sldId id="337" r:id="rId38"/>
    <p:sldId id="338"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608"/>
            <p14:sldId id="259"/>
            <p14:sldId id="609"/>
            <p14:sldId id="261"/>
            <p14:sldId id="308"/>
            <p14:sldId id="267"/>
            <p14:sldId id="330"/>
            <p14:sldId id="309"/>
          </p14:sldIdLst>
        </p14:section>
        <p14:section name="Students" id="{20244982-054D-774B-9E12-24C2D44D25DA}">
          <p14:sldIdLst>
            <p14:sldId id="610"/>
            <p14:sldId id="268"/>
            <p14:sldId id="270"/>
            <p14:sldId id="271"/>
            <p14:sldId id="272"/>
            <p14:sldId id="611"/>
            <p14:sldId id="273"/>
            <p14:sldId id="612"/>
            <p14:sldId id="613"/>
            <p14:sldId id="614"/>
            <p14:sldId id="615"/>
            <p14:sldId id="616"/>
          </p14:sldIdLst>
        </p14:section>
        <p14:section name="Common" id="{4A019CEC-5F1D-154A-B7D5-1C807EE4A006}">
          <p14:sldIdLst>
            <p14:sldId id="269"/>
            <p14:sldId id="500"/>
            <p14:sldId id="501"/>
            <p14:sldId id="502"/>
            <p14:sldId id="503"/>
            <p14:sldId id="504"/>
            <p14:sldId id="505"/>
            <p14:sldId id="506"/>
            <p14:sldId id="507"/>
            <p14:sldId id="331"/>
            <p14:sldId id="332"/>
            <p14:sldId id="333"/>
            <p14:sldId id="334"/>
            <p14:sldId id="335"/>
            <p14:sldId id="336"/>
            <p14:sldId id="337"/>
            <p14:sldId id="33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39" autoAdjust="0"/>
    <p:restoredTop sz="74038" autoAdjust="0"/>
  </p:normalViewPr>
  <p:slideViewPr>
    <p:cSldViewPr snapToGrid="0" snapToObjects="1">
      <p:cViewPr varScale="1">
        <p:scale>
          <a:sx n="123" d="100"/>
          <a:sy n="123" d="100"/>
        </p:scale>
        <p:origin x="744" y="184"/>
      </p:cViewPr>
      <p:guideLst>
        <p:guide orient="horz" pos="162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9/16/19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juniperresearch.com/press/press-releases/cybercrime-cost-businesses-over-2trill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ubnub.com/solutions/io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us.norton.com/internetsecurity-iot-5-predictions-for-the-future-of-iot.html"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en.wikipedia.org/wiki/Social_engineering" TargetMode="External"/><Relationship Id="rId3" Type="http://schemas.openxmlformats.org/officeDocument/2006/relationships/hyperlink" Target="https://en.wikipedia.org/wiki/Portmanteau" TargetMode="External"/><Relationship Id="rId7" Type="http://schemas.openxmlformats.org/officeDocument/2006/relationships/hyperlink" Target="https://en.wikipedia.org/wiki/Artificial_intelligence"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Human_image_synthesis" TargetMode="External"/><Relationship Id="rId5" Type="http://schemas.openxmlformats.org/officeDocument/2006/relationships/hyperlink" Target="https://en.wikipedia.org/wiki/Deepfake#cite_note-FoxNews2018-1" TargetMode="External"/><Relationship Id="rId4" Type="http://schemas.openxmlformats.org/officeDocument/2006/relationships/hyperlink" Target="https://en.wikipedia.org/wiki/Deep_learning" TargetMode="External"/><Relationship Id="rId9" Type="http://schemas.openxmlformats.org/officeDocument/2006/relationships/hyperlink" Target="https://en.wikipedia.org/wiki/Deepfake#cite_note-3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loudflare.com/ddos/reflection-attack-1.png"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i.imgur.com/lxYv8cF.png"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ert.org/historical/advisories/CA-1996-21.cfm"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www.giac.org/paper/gsec/705/egress-filtering-keeping-internet-safe-systems/101588" TargetMode="External"/><Relationship Id="rId4" Type="http://schemas.openxmlformats.org/officeDocument/2006/relationships/hyperlink" Target="https://www.cert.org/historical/incident_notes/IN-2000-04.cfm"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Is anyone not excited?</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I’m Raymond </a:t>
            </a:r>
            <a:r>
              <a:rPr lang="en-US" baseline="0" dirty="0" err="1"/>
              <a:t>Schade</a:t>
            </a:r>
            <a:endParaRPr lang="en-US" dirty="0"/>
          </a:p>
          <a:p>
            <a:endParaRPr lang="en-US" dirty="0"/>
          </a:p>
          <a:p>
            <a:r>
              <a:rPr lang="en-US" dirty="0"/>
              <a:t>How many of</a:t>
            </a:r>
            <a:r>
              <a:rPr lang="en-US" baseline="0" dirty="0"/>
              <a:t> you have heard of or contributed to a community computing project such as </a:t>
            </a:r>
            <a:r>
              <a:rPr lang="en-US" baseline="0" dirty="0" err="1"/>
              <a:t>SETI@home</a:t>
            </a:r>
            <a:r>
              <a:rPr lang="en-US" baseline="0" dirty="0"/>
              <a:t> or </a:t>
            </a:r>
            <a:r>
              <a:rPr lang="en-US" baseline="0" dirty="0" err="1"/>
              <a:t>Folding@home</a:t>
            </a:r>
            <a:r>
              <a:rPr lang="en-US" baseline="0" dirty="0"/>
              <a: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48760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Botnets</a:t>
            </a:r>
            <a:r>
              <a:rPr lang="en-US" baseline="0" dirty="0"/>
              <a:t> are where many computers work together in order to complete a task. This can be accomplished by coordination through a command and control server or through peer to peer networking. Historically, these large tasks would be completed by mainframes or by clusters of computers called supercomputers. However, networking has gotten ubiquitous enough to allow coordination between thousands of computers across the world. These computers can be taken by force using malware and malicious webpage code or they can be donated by willing people. Surprisingly, many people choose to donate their computation time for no reward.</a:t>
            </a:r>
          </a:p>
          <a:p>
            <a:endParaRPr lang="en-US" baseline="0" dirty="0"/>
          </a:p>
          <a:p>
            <a:r>
              <a:rPr lang="en-US" baseline="0" dirty="0"/>
              <a:t>One such donation based framework is called BOINC. People can subscribe to projects and donate varying amounts of their computer’s resources to them. All of these projects combined have enough processing power as to be equivalent to the 6</a:t>
            </a:r>
            <a:r>
              <a:rPr lang="en-US" baseline="30000" dirty="0"/>
              <a:t>th</a:t>
            </a:r>
            <a:r>
              <a:rPr lang="en-US" baseline="0" dirty="0"/>
              <a:t> largest supercomputer in the world. However, BOINC has a few drawbacks. It’s running on untrusted hardware so integrity checks require the same job be run multiple times. Also, people can drop out of the network any time they want, so many jobs can be terminated part of the way through and require the system to re-allocate them to different computers.</a:t>
            </a:r>
          </a:p>
          <a:p>
            <a:endParaRPr lang="en-US" baseline="0" dirty="0"/>
          </a:p>
          <a:p>
            <a:r>
              <a:rPr lang="en-US" baseline="0" dirty="0"/>
              <a:t>The movie Titanic was rendered using similar technology. They used many computers from their office to render the final movie because it would be cost prohibitive to use a super computer. Their grid of computers was much more dependable and had faster communication compared to BOINC and similar projects but it used the same principal of distributing work across many computers and putting it together at the end in order to speed up their final rendering time.</a:t>
            </a:r>
          </a:p>
          <a:p>
            <a:endParaRPr lang="en-US" baseline="0" dirty="0"/>
          </a:p>
          <a:p>
            <a:r>
              <a:rPr lang="en-US" baseline="0" dirty="0"/>
              <a:t>This powerful idea can be used for positive effects as I just described. However, they can also be used for malicious reasons. These evil botnets have more publicity and tend to overshadow the good uses of such ideas and technology.</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2592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were to see a botnet story on the news, it would probably be about some form of illegal behavior. People rent botnets on the </a:t>
            </a:r>
            <a:r>
              <a:rPr lang="en-US" baseline="0" dirty="0" err="1"/>
              <a:t>darkweb</a:t>
            </a:r>
            <a:r>
              <a:rPr lang="en-US" baseline="0" dirty="0"/>
              <a:t> in order to spam social media, distribute malware and spam people’s emails. </a:t>
            </a:r>
          </a:p>
          <a:p>
            <a:endParaRPr lang="en-US" baseline="0" dirty="0"/>
          </a:p>
          <a:p>
            <a:r>
              <a:rPr lang="en-US" baseline="0" dirty="0"/>
              <a:t>A new threat is crypto jacking, where a website or other program will mine a cryptocurrency for another person in the background. This has been used on The Pirate Bay’s website for a supplemental revenue stream. There have been two other notable incidents. </a:t>
            </a:r>
            <a:r>
              <a:rPr lang="en-US" baseline="0" dirty="0" err="1"/>
              <a:t>Coinhive</a:t>
            </a:r>
            <a:r>
              <a:rPr lang="en-US" baseline="0" dirty="0"/>
              <a:t>, a mining application, was inserted into ad code for a particular YouTube ad, so while the ad was displayed on the site a user’s PC would be mining cryptocurrency for the attacker. A chrome extension also had malicious code that mined crypto, and it affected over 100,000 users. Many of these crypto botnets do not throttle or set a low priority on their processes, so they use all available resources while active which is much more taxing on the system than community botnets. This attack is dangerous because it can hurt the lifespan and battery life of many people’s computers for a single person’s gain. However, if these sites and applications clearly disclosed this use case and provided some kind of benefit like reduced banner or video ads it might not be as harmful. Many banner ads and video ads take up a lot of resources anyways, so it would be significantly less invasive if something were generating money in the background and using the same amount of resources. However, many browsers have taken a hard line stance against this and have integrated code that blocks known mining applications automatically.</a:t>
            </a:r>
          </a:p>
          <a:p>
            <a:endParaRPr lang="en-US" baseline="0" dirty="0"/>
          </a:p>
          <a:p>
            <a:r>
              <a:rPr lang="en-US" baseline="0" dirty="0"/>
              <a:t>On the right you can see a potential downfall of altruistic botnet participation. This person was running </a:t>
            </a:r>
            <a:r>
              <a:rPr lang="en-US" baseline="0" dirty="0" err="1"/>
              <a:t>SETI@Home</a:t>
            </a:r>
            <a:r>
              <a:rPr lang="en-US" baseline="0" dirty="0"/>
              <a:t> on their computer, which tries to find alien life by examining signals from outer space. Their keyboard melted because they fell asleep with it taking up all the laptop’s resources.</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989900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BOINC</a:t>
            </a:r>
            <a:r>
              <a:rPr lang="en-US" baseline="0" dirty="0"/>
              <a:t> is a framework used for many of these projects. Many people contribute their own computing power to BOINC for nothing in return except for listings on a scoreboard. As you run more jobs in these projects, you accumulate credits and these points are publicly accessible on their website. It’s a clever idea to gamify the system and provide some sort of incentive for people to continue to use it. It’s a good motivator for some users, people have actually been caught cheating the system and exploiting vulnerabilities to get more credits than they deserve. It’s community driven and was developed by  the university UC </a:t>
            </a:r>
            <a:r>
              <a:rPr lang="en-US" baseline="0" dirty="0" err="1"/>
              <a:t>Berkely</a:t>
            </a:r>
            <a:r>
              <a:rPr lang="en-US" baseline="0" dirty="0"/>
              <a:t>, it automatically handles things such as validating outputs with untrusted hardware and network issues on worker PCs. It provides a base for many projects like ClimatePrediction.net and </a:t>
            </a:r>
            <a:r>
              <a:rPr lang="en-US" baseline="0" dirty="0" err="1"/>
              <a:t>SETI@home</a:t>
            </a:r>
            <a:r>
              <a:rPr lang="en-US" baseline="0" dirty="0"/>
              <a:t>. BOINC is open source so anyone can use it for their own project and contribute fixes and new features back. Recently android support has been added so phones can even participate in the projects.</a:t>
            </a:r>
          </a:p>
          <a:p>
            <a:endParaRPr lang="en-US" baseline="0" dirty="0"/>
          </a:p>
          <a:p>
            <a:r>
              <a:rPr lang="en-US" baseline="0" dirty="0"/>
              <a:t>ClimatePrediction.net predicts global climate many years into the future with many variations in order to better understand the effects of climate change and what humanity can do in order to mitigate them. This would cost a lot more money using a traditional cluster or grid. A supercomputer on this scale costs many thousands of dollars and requires maintenance and the facility to hold it. BOINC is essentially free besides the upfront setup cost to the researcher and a central hosting server.  The cluster can also scale upwards as more people take an interest in the project. The picture to the side is an example of one such climate model created by ClimatePrediction.net</a:t>
            </a:r>
          </a:p>
          <a:p>
            <a:endParaRPr lang="en-US" baseline="0" dirty="0"/>
          </a:p>
          <a:p>
            <a:r>
              <a:rPr lang="en-US" baseline="0" dirty="0" err="1"/>
              <a:t>Folding@home</a:t>
            </a:r>
            <a:r>
              <a:rPr lang="en-US" baseline="0" dirty="0"/>
              <a:t> is another such project and has made large advances in cancer and genetics research. Protein folding problems are particularly difficult because they have many variations and can take a long time to simulate small models. Their system gives computers small pieces of the proteins to simulate for short periods of time and the central server puts the pieces back together at the end. </a:t>
            </a:r>
          </a:p>
          <a:p>
            <a:endParaRPr lang="en-US" baseline="0" dirty="0"/>
          </a:p>
          <a:p>
            <a:r>
              <a:rPr lang="en-US" baseline="0" dirty="0"/>
              <a:t>These types of problems would be unsolvable if people didn’t donate their computing power to the system.</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350001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en-US" baseline="0" dirty="0"/>
              <a:t> though these projects can cause good in the world they have been seeing a decline. To the right you can see a graph of Google’s analytics about several search terms associated with positive botnets and they have all been on the decline since the early 2000s.  Some of the reasons include a lack of advertising and a small budget for outreach. Many institutions don’t even fund outreach for these projects. News stories haven’t been run on the technology in a while because it isn’t a new story. Many people don’t know about these projects even though they are very easy to install and require virtually no maintenance to keep running on your computer or phone. It also feels good to know you are contributing in a small way to important projects that further cancer research or climate change research.</a:t>
            </a:r>
          </a:p>
          <a:p>
            <a:endParaRPr lang="en-US" baseline="0" dirty="0"/>
          </a:p>
          <a:p>
            <a:r>
              <a:rPr lang="en-US" baseline="0" dirty="0"/>
              <a:t>This is unfortunate because our PCs have been getting stronger and stronger as this has been happening. People could donate a small fraction of their computer or android device’s processing power at idle and this combined effort would speed up the entire system dramatically compared to back in 2004 when most of these projects hit their peak. Computational problems have only been getting more rigorous as time goes on and this is a very cost effective way of conducting research. I believe that research towards these projects will be severely hindered in the future if more people don’t contribute some of their processing power and they keep declining as they have been. This is unfortunate because everyone here could contribute to these projects at some level with almost no cost to them.</a:t>
            </a:r>
          </a:p>
          <a:p>
            <a:endParaRPr lang="en-US" baseline="0" dirty="0"/>
          </a:p>
          <a:p>
            <a:r>
              <a:rPr lang="en-US" baseline="0" dirty="0"/>
              <a:t>As a follow up to my previous question, how many people after hearing this presentation will consider contributing to one or more of these projects?</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312437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121543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10236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I’m going to talk about the law enforcement has to get serious about cybercrime, and introduce some new technology which could be used by criminal in the future.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today’s environment, we treat cybercrime differently than traditional crimes. Police departments don’t have adequate training or resources to deal with a robbery where the criminal could be anywhere and the evidence is lost in echoes of ones and zeros. If you call the police to tell them your refrigerator has a virus and is controlled by others, they would likely tell you to take it back to the store and wonder why you called 911. But if someone broke into your home and stole your refrigerator, there would be an investigation.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Hundreds of thousands of Americas are victims of cybercrime every year. Yet only 15 percent of victims ever report the crimes to law enforcement, from FBI’s report. Many victims — those who have lost hundreds or thousands of dollars — feel they have nowhere to turn.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Cyber criminals realize that most crimes will get little engagement from law enforcement — if they are reported at all — unless the event reaches large global companies or governments. As a result, cybercrime remains a lucrative enterprise. According to Juniper Research, the global cost of cybercrime will reach </a:t>
            </a:r>
            <a:r>
              <a:rPr lang="en-US" altLang="zh-CN" sz="1200" kern="1200" dirty="0">
                <a:solidFill>
                  <a:schemeClr val="tx1"/>
                </a:solidFill>
                <a:effectLst/>
                <a:latin typeface="+mn-lt"/>
                <a:ea typeface="+mn-ea"/>
                <a:cs typeface="+mn-cs"/>
                <a:hlinkClick r:id="rId3"/>
              </a:rPr>
              <a:t>$2 trillion by 2019</a:t>
            </a:r>
            <a:r>
              <a:rPr lang="en-US" altLang="zh-CN" sz="1200" kern="1200" dirty="0">
                <a:solidFill>
                  <a:schemeClr val="tx1"/>
                </a:solidFill>
                <a:effectLst/>
                <a:latin typeface="+mn-lt"/>
                <a:ea typeface="+mn-ea"/>
                <a:cs typeface="+mn-cs"/>
              </a:rPr>
              <a:t>. That marks a three times increase from a $500 billion estimate in 2015</a:t>
            </a:r>
            <a:r>
              <a:rPr lang="zh-CN" altLang="zh-CN" dirty="0">
                <a:effectLst/>
              </a:rPr>
              <a:t> </a:t>
            </a:r>
            <a:endParaRPr lang="en-US" altLang="zh-CN" dirty="0">
              <a:effectLst/>
            </a:endParaRPr>
          </a:p>
          <a:p>
            <a:r>
              <a:rPr lang="en-US" dirty="0"/>
              <a:t>https://</a:t>
            </a:r>
            <a:r>
              <a:rPr lang="en-US" dirty="0" err="1"/>
              <a:t>resources.infosecinstitute.com</a:t>
            </a:r>
            <a:r>
              <a:rPr lang="en-US" dirty="0"/>
              <a:t>/evolution-in-the-world-of-cyber-crime/#</a:t>
            </a:r>
            <a:r>
              <a:rPr lang="en-US" dirty="0" err="1"/>
              <a:t>gref</a:t>
            </a:r>
            <a:r>
              <a:rPr lang="en-US"/>
              <a:t>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53053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We have to make our awareness and justice keep up with our technological changes. I want to introduce some rapidly developing technology could be used by criminals. The Internet of Things (known as IoT) is a system of interrelated computing devices, mechanical and digital machines, objects, animals or people that are provided with unique identifiers (UIDs) and the ability to transfer data over a network without requiring human-to-human or human-to-computer interaction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hlinkClick r:id="rId3"/>
              </a:rPr>
              <a:t>IoT devices</a:t>
            </a:r>
            <a:r>
              <a:rPr lang="en-US" altLang="zh-CN" sz="1200" kern="1200" dirty="0">
                <a:solidFill>
                  <a:schemeClr val="tx1"/>
                </a:solidFill>
                <a:effectLst/>
                <a:latin typeface="+mn-lt"/>
                <a:ea typeface="+mn-ea"/>
                <a:cs typeface="+mn-cs"/>
              </a:rPr>
              <a:t> are becoming a part of the mainstream electronics culture and people are adopting smart devices into their homes faster than ever. </a:t>
            </a:r>
            <a:r>
              <a:rPr lang="en-US" altLang="zh-CN" sz="1200" kern="1200" dirty="0">
                <a:solidFill>
                  <a:schemeClr val="tx1"/>
                </a:solidFill>
                <a:effectLst/>
                <a:latin typeface="+mn-lt"/>
                <a:ea typeface="+mn-ea"/>
                <a:cs typeface="+mn-cs"/>
                <a:hlinkClick r:id="rId4"/>
              </a:rPr>
              <a:t>By 2020</a:t>
            </a:r>
            <a:r>
              <a:rPr lang="en-US" altLang="zh-CN" sz="1200" kern="1200" dirty="0">
                <a:solidFill>
                  <a:schemeClr val="tx1"/>
                </a:solidFill>
                <a:effectLst/>
                <a:latin typeface="+mn-lt"/>
                <a:ea typeface="+mn-ea"/>
                <a:cs typeface="+mn-cs"/>
              </a:rPr>
              <a:t>, it is estimated that there will be up to 21 billion connected devices to the internet. IoT devices will be a huge part of how we interact with basic everyday objects. In just one year alone, we went from having 5 million IoT devices connected to the internet to billions. Imaging if a criminal takes control of your house just by attacking your refrigerator, how many pieces of data and financial information will lost?</a:t>
            </a:r>
            <a:r>
              <a:rPr lang="zh-CN" altLang="zh-CN" dirty="0">
                <a:effectLst/>
              </a:rPr>
              <a:t>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582180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err="1">
                <a:solidFill>
                  <a:schemeClr val="tx1"/>
                </a:solidFill>
                <a:effectLst/>
                <a:latin typeface="+mn-lt"/>
                <a:ea typeface="+mn-ea"/>
                <a:cs typeface="+mn-cs"/>
              </a:rPr>
              <a:t>Deepfake</a:t>
            </a:r>
            <a:r>
              <a:rPr lang="en-US" altLang="zh-CN" sz="1200" kern="1200" dirty="0">
                <a:solidFill>
                  <a:schemeClr val="tx1"/>
                </a:solidFill>
                <a:effectLst/>
                <a:latin typeface="+mn-lt"/>
                <a:ea typeface="+mn-ea"/>
                <a:cs typeface="+mn-cs"/>
              </a:rPr>
              <a:t> (a </a:t>
            </a:r>
            <a:r>
              <a:rPr lang="en-US" altLang="zh-CN" sz="1200" u="none" strike="noStrike" kern="1200" dirty="0">
                <a:solidFill>
                  <a:schemeClr val="tx1"/>
                </a:solidFill>
                <a:effectLst/>
                <a:latin typeface="+mn-lt"/>
                <a:ea typeface="+mn-ea"/>
                <a:cs typeface="+mn-cs"/>
                <a:hlinkClick r:id="rId3" tooltip="Portmanteau"/>
              </a:rPr>
              <a:t>portmanteau</a:t>
            </a:r>
            <a:r>
              <a:rPr lang="en-US" altLang="zh-CN" sz="1200" kern="1200" dirty="0">
                <a:solidFill>
                  <a:schemeClr val="tx1"/>
                </a:solidFill>
                <a:effectLst/>
                <a:latin typeface="+mn-lt"/>
                <a:ea typeface="+mn-ea"/>
                <a:cs typeface="+mn-cs"/>
              </a:rPr>
              <a:t> of "</a:t>
            </a:r>
            <a:r>
              <a:rPr lang="en-US" altLang="zh-CN" sz="1200" u="none" strike="noStrike" kern="1200" dirty="0">
                <a:solidFill>
                  <a:schemeClr val="tx1"/>
                </a:solidFill>
                <a:effectLst/>
                <a:latin typeface="+mn-lt"/>
                <a:ea typeface="+mn-ea"/>
                <a:cs typeface="+mn-cs"/>
                <a:hlinkClick r:id="rId4" tooltip="Deep learning"/>
              </a:rPr>
              <a:t>deep learning</a:t>
            </a:r>
            <a:r>
              <a:rPr lang="en-US" altLang="zh-CN" sz="1200" kern="1200" dirty="0">
                <a:solidFill>
                  <a:schemeClr val="tx1"/>
                </a:solidFill>
                <a:effectLst/>
                <a:latin typeface="+mn-lt"/>
                <a:ea typeface="+mn-ea"/>
                <a:cs typeface="+mn-cs"/>
              </a:rPr>
              <a:t>" and "fake"</a:t>
            </a:r>
            <a:r>
              <a:rPr lang="en-US" altLang="zh-CN" sz="1200" u="none" strike="noStrike" kern="1200" baseline="30000" dirty="0">
                <a:solidFill>
                  <a:schemeClr val="tx1"/>
                </a:solidFill>
                <a:effectLst/>
                <a:latin typeface="+mn-lt"/>
                <a:ea typeface="+mn-ea"/>
                <a:cs typeface="+mn-cs"/>
                <a:hlinkClick r:id="rId5"/>
              </a:rPr>
              <a:t>[1]</a:t>
            </a:r>
            <a:r>
              <a:rPr lang="en-US" altLang="zh-CN" sz="1200" kern="1200" dirty="0">
                <a:solidFill>
                  <a:schemeClr val="tx1"/>
                </a:solidFill>
                <a:effectLst/>
                <a:latin typeface="+mn-lt"/>
                <a:ea typeface="+mn-ea"/>
                <a:cs typeface="+mn-cs"/>
              </a:rPr>
              <a:t>) is a technique for </a:t>
            </a:r>
            <a:r>
              <a:rPr lang="en-US" altLang="zh-CN" sz="1200" u="none" strike="noStrike" kern="1200" dirty="0">
                <a:solidFill>
                  <a:schemeClr val="tx1"/>
                </a:solidFill>
                <a:effectLst/>
                <a:latin typeface="+mn-lt"/>
                <a:ea typeface="+mn-ea"/>
                <a:cs typeface="+mn-cs"/>
                <a:hlinkClick r:id="rId6" tooltip="Human image synthesis"/>
              </a:rPr>
              <a:t>human image synthesis</a:t>
            </a:r>
            <a:r>
              <a:rPr lang="en-US" altLang="zh-CN" sz="1200" kern="1200" dirty="0">
                <a:solidFill>
                  <a:schemeClr val="tx1"/>
                </a:solidFill>
                <a:effectLst/>
                <a:latin typeface="+mn-lt"/>
                <a:ea typeface="+mn-ea"/>
                <a:cs typeface="+mn-cs"/>
              </a:rPr>
              <a:t> based on </a:t>
            </a:r>
            <a:r>
              <a:rPr lang="en-US" altLang="zh-CN" sz="1200" u="none" strike="noStrike" kern="1200" dirty="0">
                <a:solidFill>
                  <a:schemeClr val="tx1"/>
                </a:solidFill>
                <a:effectLst/>
                <a:latin typeface="+mn-lt"/>
                <a:ea typeface="+mn-ea"/>
                <a:cs typeface="+mn-cs"/>
                <a:hlinkClick r:id="rId7" tooltip="Artificial intelligence"/>
              </a:rPr>
              <a:t>artificial intelligence</a:t>
            </a:r>
            <a:r>
              <a:rPr lang="en-US" altLang="zh-CN" sz="1200" kern="1200" dirty="0">
                <a:solidFill>
                  <a:schemeClr val="tx1"/>
                </a:solidFill>
                <a:effectLst/>
                <a:latin typeface="+mn-lt"/>
                <a:ea typeface="+mn-ea"/>
                <a:cs typeface="+mn-cs"/>
              </a:rPr>
              <a:t>. I think many people may be familiar with this, which is widely used on </a:t>
            </a:r>
            <a:r>
              <a:rPr lang="en-US" altLang="zh-CN" sz="1200" kern="1200" dirty="0" err="1">
                <a:solidFill>
                  <a:schemeClr val="tx1"/>
                </a:solidFill>
                <a:effectLst/>
                <a:latin typeface="+mn-lt"/>
                <a:ea typeface="+mn-ea"/>
                <a:cs typeface="+mn-cs"/>
              </a:rPr>
              <a:t>facebook</a:t>
            </a:r>
            <a:r>
              <a:rPr lang="en-US" altLang="zh-CN" sz="1200" kern="1200" dirty="0">
                <a:solidFill>
                  <a:schemeClr val="tx1"/>
                </a:solidFill>
                <a:effectLst/>
                <a:latin typeface="+mn-lt"/>
                <a:ea typeface="+mn-ea"/>
                <a:cs typeface="+mn-cs"/>
              </a:rPr>
              <a:t>. Let’s take a look about what criminal can do with it while we are using it for entertainments.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Audio </a:t>
            </a:r>
            <a:r>
              <a:rPr lang="en-US" altLang="zh-CN" sz="1200" kern="1200" dirty="0" err="1">
                <a:solidFill>
                  <a:schemeClr val="tx1"/>
                </a:solidFill>
                <a:effectLst/>
                <a:latin typeface="+mn-lt"/>
                <a:ea typeface="+mn-ea"/>
                <a:cs typeface="+mn-cs"/>
              </a:rPr>
              <a:t>deepfakes</a:t>
            </a:r>
            <a:r>
              <a:rPr lang="en-US" altLang="zh-CN" sz="1200" kern="1200" dirty="0">
                <a:solidFill>
                  <a:schemeClr val="tx1"/>
                </a:solidFill>
                <a:effectLst/>
                <a:latin typeface="+mn-lt"/>
                <a:ea typeface="+mn-ea"/>
                <a:cs typeface="+mn-cs"/>
              </a:rPr>
              <a:t> have been used as part of </a:t>
            </a:r>
            <a:r>
              <a:rPr lang="en-US" altLang="zh-CN" sz="1200" u="sng" kern="1200" dirty="0">
                <a:solidFill>
                  <a:schemeClr val="tx1"/>
                </a:solidFill>
                <a:effectLst/>
                <a:latin typeface="+mn-lt"/>
                <a:ea typeface="+mn-ea"/>
                <a:cs typeface="+mn-cs"/>
                <a:hlinkClick r:id="rId8" tooltip="Social engineering"/>
              </a:rPr>
              <a:t>social engineering</a:t>
            </a:r>
            <a:r>
              <a:rPr lang="en-US" altLang="zh-CN" sz="1200" kern="1200" dirty="0">
                <a:solidFill>
                  <a:schemeClr val="tx1"/>
                </a:solidFill>
                <a:effectLst/>
                <a:latin typeface="+mn-lt"/>
                <a:ea typeface="+mn-ea"/>
                <a:cs typeface="+mn-cs"/>
              </a:rPr>
              <a:t> scams, fooling people into thinking they are receiving instructions from a trusted individual.</a:t>
            </a:r>
            <a:r>
              <a:rPr lang="en-US" altLang="zh-CN" sz="1200" u="sng" kern="1200" baseline="30000" dirty="0">
                <a:solidFill>
                  <a:schemeClr val="tx1"/>
                </a:solidFill>
                <a:effectLst/>
                <a:latin typeface="+mn-lt"/>
                <a:ea typeface="+mn-ea"/>
                <a:cs typeface="+mn-cs"/>
                <a:hlinkClick r:id="rId9"/>
              </a:rPr>
              <a:t>[35]</a:t>
            </a:r>
            <a:r>
              <a:rPr lang="en-US" altLang="zh-CN" sz="1200" kern="1200" dirty="0">
                <a:solidFill>
                  <a:schemeClr val="tx1"/>
                </a:solidFill>
                <a:effectLst/>
                <a:latin typeface="+mn-lt"/>
                <a:ea typeface="+mn-ea"/>
                <a:cs typeface="+mn-cs"/>
              </a:rPr>
              <a:t> The attacks were first reported in the BBC. Symantec, a major cybersecurity company, says it has seen three successful audio attacks on private companies. In each, a company’s “CEO” called a senior financial officer to request an urgent money transfer. Scammers were mimicking the CEOs’ voices with an AI program that had been trained on hours of their speech. Millions of dollars were stolen from each company, whose names were not revealed.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And unfortunately, right now there just aren’t reliable tools to easily and automatically identify </a:t>
            </a:r>
            <a:r>
              <a:rPr lang="en-US" altLang="zh-CN" sz="1200" kern="1200" dirty="0" err="1">
                <a:solidFill>
                  <a:schemeClr val="tx1"/>
                </a:solidFill>
                <a:effectLst/>
                <a:latin typeface="+mn-lt"/>
                <a:ea typeface="+mn-ea"/>
                <a:cs typeface="+mn-cs"/>
              </a:rPr>
              <a:t>deepfake</a:t>
            </a:r>
            <a:r>
              <a:rPr lang="en-US" altLang="zh-CN" sz="1200" kern="1200" dirty="0">
                <a:solidFill>
                  <a:schemeClr val="tx1"/>
                </a:solidFill>
                <a:effectLst/>
                <a:latin typeface="+mn-lt"/>
                <a:ea typeface="+mn-ea"/>
                <a:cs typeface="+mn-cs"/>
              </a:rPr>
              <a:t> media on the web. By the time a </a:t>
            </a:r>
            <a:r>
              <a:rPr lang="en-US" altLang="zh-CN" sz="1200" kern="1200" dirty="0" err="1">
                <a:solidFill>
                  <a:schemeClr val="tx1"/>
                </a:solidFill>
                <a:effectLst/>
                <a:latin typeface="+mn-lt"/>
                <a:ea typeface="+mn-ea"/>
                <a:cs typeface="+mn-cs"/>
              </a:rPr>
              <a:t>deepfake</a:t>
            </a:r>
            <a:r>
              <a:rPr lang="en-US" altLang="zh-CN" sz="1200" kern="1200" dirty="0">
                <a:solidFill>
                  <a:schemeClr val="tx1"/>
                </a:solidFill>
                <a:effectLst/>
                <a:latin typeface="+mn-lt"/>
                <a:ea typeface="+mn-ea"/>
                <a:cs typeface="+mn-cs"/>
              </a:rPr>
              <a:t> video or audio recording has been debunked, the damage could already be done.</a:t>
            </a:r>
            <a:endParaRPr lang="zh-CN" altLang="zh-C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55474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0s not included.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indent="-171450" eaLnBrk="1" hangingPunct="1">
              <a:buFont typeface="Arial"/>
              <a:buChar char="•"/>
            </a:pPr>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75311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Retire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a:latin typeface="Arial" charset="0"/>
                <a:ea typeface="ＭＳ Ｐゴシック" charset="-128"/>
                <a:cs typeface="ＭＳ Ｐゴシック" charset="-128"/>
              </a:rPr>
              <a:t>Variable attack </a:t>
            </a:r>
            <a:r>
              <a:rPr lang="en-US" dirty="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b="1" dirty="0">
                <a:latin typeface="Arial" charset="0"/>
                <a:ea typeface="ＭＳ Ｐゴシック" charset="-128"/>
                <a:cs typeface="ＭＳ Ｐゴシック" charset="-128"/>
              </a:rPr>
              <a:t>Stack Attack </a:t>
            </a:r>
            <a:r>
              <a:rPr lang="en-US" dirty="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a:latin typeface="Arial" charset="0"/>
                <a:ea typeface="ＭＳ Ｐゴシック" charset="-128"/>
                <a:cs typeface="ＭＳ Ｐゴシック" charset="-128"/>
              </a:rPr>
              <a:t>Prevention</a:t>
            </a:r>
            <a:r>
              <a:rPr lang="en-US" dirty="0">
                <a:latin typeface="Arial" charset="0"/>
                <a:ea typeface="ＭＳ Ｐゴシック" charset="-128"/>
                <a:cs typeface="ＭＳ Ｐゴシック" charset="-128"/>
              </a:rPr>
              <a:t> – add checks against array bounds being exceeded, or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demonstration. Most students have this in depth from new class now.</a:t>
            </a:r>
          </a:p>
          <a:p>
            <a:endParaRPr lang="en-US" dirty="0"/>
          </a:p>
          <a:p>
            <a:r>
              <a:rPr lang="en-US" dirty="0"/>
              <a:t>&gt;</a:t>
            </a:r>
            <a:r>
              <a:rPr lang="en-US" baseline="0" dirty="0"/>
              <a:t> i</a:t>
            </a:r>
            <a:r>
              <a:rPr lang="en-US" dirty="0"/>
              <a:t>mps</a:t>
            </a:r>
          </a:p>
          <a:p>
            <a:r>
              <a:rPr lang="en-US" dirty="0"/>
              <a:t>&gt; assembly</a:t>
            </a:r>
          </a:p>
          <a:p>
            <a:r>
              <a:rPr lang="en-US" dirty="0"/>
              <a:t>&gt; </a:t>
            </a:r>
            <a:r>
              <a:rPr lang="de-DE" sz="1200" kern="1200" dirty="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p>
          <a:p>
            <a:r>
              <a:rPr lang="en-US" dirty="0" err="1"/>
              <a:t>SYNchronize</a:t>
            </a:r>
            <a:endParaRPr lang="en-US" dirty="0"/>
          </a:p>
          <a:p>
            <a:r>
              <a:rPr lang="en-US" dirty="0" err="1"/>
              <a:t>SYNchronize</a:t>
            </a:r>
            <a:r>
              <a:rPr lang="en-US" dirty="0"/>
              <a:t> </a:t>
            </a:r>
            <a:r>
              <a:rPr lang="en-US" dirty="0" err="1"/>
              <a:t>ACKnowledgement</a:t>
            </a:r>
            <a:r>
              <a:rPr lang="en-US" dirty="0"/>
              <a:t> (socket reserved awaiting ACK)</a:t>
            </a:r>
            <a:endParaRPr lang="en-US" baseline="0" dirty="0"/>
          </a:p>
          <a:p>
            <a:r>
              <a:rPr lang="en-US" dirty="0" err="1"/>
              <a:t>ACKnowledgement</a:t>
            </a:r>
            <a:r>
              <a:rPr lang="en-US" dirty="0"/>
              <a:t> </a:t>
            </a:r>
          </a:p>
          <a:p>
            <a:r>
              <a:rPr lang="en-US" dirty="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spoofs the IP address so the SYN-ACK is sent to a different machine that cannot respond to the SYN-ACK. </a:t>
            </a:r>
          </a:p>
          <a:p>
            <a:r>
              <a:rPr lang="en-US" dirty="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finds routers that support broadcasting messages to all computers on their local area networks. </a:t>
            </a:r>
          </a:p>
          <a:p>
            <a:r>
              <a:rPr lang="en-US" dirty="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Contributed by Brett </a:t>
            </a:r>
            <a:r>
              <a:rPr lang="en-US" dirty="0" err="1"/>
              <a:t>Ammeson</a:t>
            </a:r>
            <a:r>
              <a:rPr lang="en-US" dirty="0"/>
              <a:t>.</a:t>
            </a:r>
          </a:p>
          <a:p>
            <a:pPr lvl="0">
              <a:spcBef>
                <a:spcPts val="0"/>
              </a:spcBef>
              <a:buNone/>
            </a:pPr>
            <a:r>
              <a:rPr lang="en" u="sng" dirty="0">
                <a:solidFill>
                  <a:schemeClr val="hlink"/>
                </a:solidFill>
                <a:hlinkClick r:id="rId3"/>
              </a:rPr>
              <a:t>https://www.cloudflare.com/ddos/reflection-attack-1.png</a:t>
            </a:r>
          </a:p>
          <a:p>
            <a:pPr lvl="0">
              <a:spcBef>
                <a:spcPts val="0"/>
              </a:spcBef>
              <a:buNone/>
            </a:pPr>
            <a:r>
              <a:rPr lang="en" u="sng" dirty="0">
                <a:solidFill>
                  <a:schemeClr val="hlink"/>
                </a:solidFill>
                <a:hlinkClick r:id="rId4"/>
              </a:rPr>
              <a:t>https://i.imgur.com/lxYv8cF.png</a:t>
            </a:r>
          </a:p>
          <a:p>
            <a:pPr lvl="0">
              <a:spcBef>
                <a:spcPts val="0"/>
              </a:spcBef>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Contributed by Brett </a:t>
            </a:r>
            <a:r>
              <a:rPr lang="en-US" dirty="0" err="1"/>
              <a:t>Ammeson</a:t>
            </a:r>
            <a:r>
              <a:rPr lang="en-US" dirty="0"/>
              <a:t>.</a:t>
            </a:r>
          </a:p>
          <a:p>
            <a:pPr lvl="0">
              <a:spcBef>
                <a:spcPts val="0"/>
              </a:spcBef>
              <a:buNone/>
            </a:pPr>
            <a:r>
              <a:rPr lang="en" dirty="0"/>
              <a:t>TCP SYN: </a:t>
            </a:r>
            <a:r>
              <a:rPr lang="en" u="sng" dirty="0">
                <a:solidFill>
                  <a:schemeClr val="hlink"/>
                </a:solidFill>
                <a:hlinkClick r:id="rId3"/>
              </a:rPr>
              <a:t>https://www.cert.org/historical/advisories/CA-1996-21.cfm</a:t>
            </a:r>
          </a:p>
          <a:p>
            <a:pPr lvl="0">
              <a:spcBef>
                <a:spcPts val="0"/>
              </a:spcBef>
              <a:buNone/>
            </a:pPr>
            <a:r>
              <a:rPr lang="en" dirty="0"/>
              <a:t>DNS amplification: </a:t>
            </a:r>
            <a:r>
              <a:rPr lang="en" u="sng" dirty="0">
                <a:solidFill>
                  <a:schemeClr val="hlink"/>
                </a:solidFill>
                <a:hlinkClick r:id="rId4"/>
              </a:rPr>
              <a:t>https://www.cert.org/historical/incident_notes/IN-2000-04.cfm</a:t>
            </a:r>
          </a:p>
          <a:p>
            <a:pPr lvl="0">
              <a:spcBef>
                <a:spcPts val="0"/>
              </a:spcBef>
              <a:buNone/>
            </a:pPr>
            <a:r>
              <a:rPr lang="en" dirty="0"/>
              <a:t>Ingress/egress: </a:t>
            </a:r>
            <a:r>
              <a:rPr lang="en" u="sng" dirty="0">
                <a:solidFill>
                  <a:schemeClr val="hlink"/>
                </a:solidFill>
                <a:hlinkClick r:id="rId5"/>
              </a:rPr>
              <a:t>www.giac.org/paper/gsec/705/egress-filtering-keeping-internet-safe-systems/101588</a:t>
            </a:r>
          </a:p>
          <a:p>
            <a:pPr lvl="0">
              <a:spcBef>
                <a:spcPts val="0"/>
              </a:spcBef>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9/16/19</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31</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a:latin typeface="Arial" charset="0"/>
              </a:rPr>
              <a:t>Exploit security holes, Break encryption, Spoofing</a:t>
            </a:r>
          </a:p>
          <a:p>
            <a:pPr eaLnBrk="1" hangingPunct="1"/>
            <a:r>
              <a:rPr lang="en-US" dirty="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a:latin typeface="Arial" charset="0"/>
                <a:ea typeface="ＭＳ Ｐゴシック" charset="-128"/>
                <a:cs typeface="ＭＳ Ｐゴシック" charset="-128"/>
              </a:rPr>
              <a:t>Poor 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on the assigned reading?</a:t>
            </a:r>
          </a:p>
          <a:p>
            <a:r>
              <a:rPr lang="en-US" dirty="0"/>
              <a:t>Use the slides ahead to explain any of the attack methods from</a:t>
            </a:r>
            <a:r>
              <a:rPr lang="en-US" baseline="0" dirty="0"/>
              <a:t> the text. </a:t>
            </a:r>
          </a:p>
          <a:p>
            <a:r>
              <a:rPr lang="en-US" baseline="0" dirty="0"/>
              <a:t>If there are no questions you can skip those slides.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9/16/19</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32</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9/16/19</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33</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9/16/19</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34</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9/16/19</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35</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9/16/19</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36</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9/16/19</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37</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9/16/19</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38</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Find publish date</a:t>
            </a:r>
          </a:p>
          <a:p>
            <a:pPr marL="171450" indent="-171450">
              <a:buFontTx/>
              <a:buChar char="-"/>
            </a:pPr>
            <a:r>
              <a:rPr lang="en-US" dirty="0"/>
              <a:t>Note which really exist</a:t>
            </a:r>
          </a:p>
          <a:p>
            <a:pPr marL="171450" indent="-171450">
              <a:buFontTx/>
              <a:buChar char="-"/>
            </a:pPr>
            <a:r>
              <a:rPr lang="en-US" dirty="0"/>
              <a:t>Extra credit</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63425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well as small group exercise.</a:t>
            </a:r>
          </a:p>
          <a:p>
            <a:endParaRPr lang="en-US" dirty="0"/>
          </a:p>
          <a:p>
            <a:r>
              <a:rPr lang="en-US" dirty="0"/>
              <a:t>Note:</a:t>
            </a:r>
            <a:r>
              <a:rPr lang="en-US" baseline="0" dirty="0"/>
              <a:t> short answer format expected.</a:t>
            </a:r>
          </a:p>
          <a:p>
            <a:r>
              <a:rPr lang="en-US" baseline="0" dirty="0"/>
              <a:t>Note: 2. only one argument needed, should include logic for all parties</a:t>
            </a:r>
          </a:p>
          <a:p>
            <a:r>
              <a:rPr lang="en-US" baseline="0" dirty="0"/>
              <a:t>Note: 3. same law(s) should be applicable to all parties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If guest</a:t>
            </a:r>
            <a:r>
              <a:rPr lang="en-US" baseline="0" dirty="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a:latin typeface="Arial" pitchFamily="-109" charset="0"/>
                <a:ea typeface="ＭＳ Ｐゴシック" pitchFamily="-109" charset="-128"/>
                <a:cs typeface="ＭＳ Ｐゴシック" pitchFamily="-109" charset="-128"/>
              </a:rPr>
              <a:t>Each group should have material on their sites for the topics we’ve covered so far.</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OLD Prompt:</a:t>
            </a:r>
          </a:p>
          <a:p>
            <a:r>
              <a:rPr lang="en-US" dirty="0"/>
              <a:t>Design tests for the code on the following slide.</a:t>
            </a:r>
          </a:p>
          <a:p>
            <a:r>
              <a:rPr lang="en-US" dirty="0"/>
              <a:t>Contains at least one major defect and several minor ones.</a:t>
            </a:r>
          </a:p>
          <a:p>
            <a:r>
              <a:rPr lang="en-US" dirty="0"/>
              <a:t>Write a paper (1 page not counting any source code)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a:latin typeface="Arial" pitchFamily="-109" charset="0"/>
                <a:ea typeface="ＭＳ Ｐゴシック" pitchFamily="-109" charset="-128"/>
                <a:cs typeface="ＭＳ Ｐゴシック" pitchFamily="-109" charset="-128"/>
              </a:rPr>
              <a:t>Bold lines are real</a:t>
            </a:r>
            <a:r>
              <a:rPr lang="en-US" baseline="0" dirty="0">
                <a:latin typeface="Arial" pitchFamily="-109" charset="0"/>
                <a:ea typeface="ＭＳ Ｐゴシック" pitchFamily="-109" charset="-128"/>
                <a:cs typeface="ＭＳ Ｐゴシック" pitchFamily="-109" charset="-128"/>
              </a:rPr>
              <a:t> focus.</a:t>
            </a:r>
            <a:endParaRPr lang="en-US" dirty="0">
              <a:latin typeface="Arial" pitchFamily="-109" charset="0"/>
              <a:ea typeface="ＭＳ Ｐゴシック" pitchFamily="-109" charset="-128"/>
              <a:cs typeface="ＭＳ Ｐゴシック" pitchFamily="-109" charset="-128"/>
            </a:endParaRP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Example input:</a:t>
            </a: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amount = 100.05; </a:t>
            </a:r>
          </a:p>
          <a:p>
            <a:pPr marL="514350" indent="-514350"/>
            <a:r>
              <a:rPr lang="en-US" dirty="0" err="1">
                <a:latin typeface="Arial" pitchFamily="-109" charset="0"/>
                <a:ea typeface="ＭＳ Ｐゴシック" pitchFamily="-109" charset="-128"/>
                <a:cs typeface="ＭＳ Ｐゴシック" pitchFamily="-109" charset="-128"/>
              </a:rPr>
              <a:t>discountRate</a:t>
            </a:r>
            <a:r>
              <a:rPr lang="en-US" dirty="0">
                <a:latin typeface="Arial" pitchFamily="-109" charset="0"/>
                <a:ea typeface="ＭＳ Ｐゴシック" pitchFamily="-109" charset="-128"/>
                <a:cs typeface="ＭＳ Ｐゴシック" pitchFamily="-109" charset="-128"/>
              </a:rPr>
              <a:t> = 0.10; </a:t>
            </a:r>
          </a:p>
          <a:p>
            <a:pPr marL="514350" indent="-514350"/>
            <a:r>
              <a:rPr lang="en-US" dirty="0" err="1">
                <a:latin typeface="Arial" pitchFamily="-109" charset="0"/>
                <a:ea typeface="ＭＳ Ｐゴシック" pitchFamily="-109" charset="-128"/>
                <a:cs typeface="ＭＳ Ｐゴシック" pitchFamily="-109" charset="-128"/>
              </a:rPr>
              <a:t>taxRate</a:t>
            </a:r>
            <a:r>
              <a:rPr lang="en-US" dirty="0">
                <a:latin typeface="Arial" pitchFamily="-109" charset="0"/>
                <a:ea typeface="ＭＳ Ｐゴシック" pitchFamily="-109" charset="-128"/>
                <a:cs typeface="ＭＳ Ｐゴシック" pitchFamily="-109" charset="-128"/>
              </a:rPr>
              <a:t> = 0.05; </a:t>
            </a:r>
          </a:p>
          <a:p>
            <a:pPr marL="514350" indent="-514350">
              <a:buFontTx/>
              <a:buChar char="•"/>
            </a:pPr>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OR</a:t>
            </a:r>
          </a:p>
          <a:p>
            <a:pPr marL="514350" indent="-514350"/>
            <a:r>
              <a:rPr lang="en-US" dirty="0">
                <a:latin typeface="Arial" pitchFamily="-109" charset="0"/>
                <a:ea typeface="ＭＳ Ｐゴシック" pitchFamily="-109" charset="-128"/>
                <a:cs typeface="ＭＳ Ｐゴシック" pitchFamily="-109" charset="-128"/>
              </a:rPr>
              <a:t>0.70, 0.0, 0.05</a:t>
            </a:r>
          </a:p>
          <a:p>
            <a:pPr marL="514350" indent="-514350"/>
            <a:r>
              <a:rPr lang="en-US" dirty="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2019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Climateprediction.net#/media/File:CPDN-Client.pn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top500.org/list/2019/06/?page=1" TargetMode="External"/><Relationship Id="rId7" Type="http://schemas.openxmlformats.org/officeDocument/2006/relationships/hyperlink" Target="https://ieeexplore.ieee.org/abstract/document/840656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cloudwards.net/what-is-a-botnet/" TargetMode="External"/><Relationship Id="rId5" Type="http://schemas.openxmlformats.org/officeDocument/2006/relationships/hyperlink" Target="https://www.linuxjournal.com/article/2494" TargetMode="External"/><Relationship Id="rId4" Type="http://schemas.openxmlformats.org/officeDocument/2006/relationships/hyperlink" Target="https://www.boincstats.com/stats/-1/project/detai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l.acm.org/citation.cfm?id=103322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inverse.com/article/6592-supercomputer-boinc-update" TargetMode="External"/><Relationship Id="rId5" Type="http://schemas.openxmlformats.org/officeDocument/2006/relationships/hyperlink" Target="https://arxiv.org/abs/0901.0866" TargetMode="External"/><Relationship Id="rId4" Type="http://schemas.openxmlformats.org/officeDocument/2006/relationships/hyperlink" Target="https://ieeexplore.ieee.org/abstract/document/557826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richardvanhooijdonk.com/blog/en/how-cybercrime-is-overtaking-physical-crime/"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hyperlink" Target="https://irishtechnews.ie/ai-and-iot-will-the-marriage-work/"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phys.org/news/2019-02-deepfake-videos-societyhere.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hyperlink" Target="https://richardvanhooijdonk.com/blog/en/how-cybercrime-is-overtaking-physical-crime/" TargetMode="External"/><Relationship Id="rId2" Type="http://schemas.openxmlformats.org/officeDocument/2006/relationships/hyperlink" Target="https://venturebeat.com/2018/05/26/law-enforcement-has-to-get-serious-about-cyber-crime/" TargetMode="External"/><Relationship Id="rId1" Type="http://schemas.openxmlformats.org/officeDocument/2006/relationships/slideLayout" Target="../slideLayouts/slideLayout2.xml"/><Relationship Id="rId5" Type="http://schemas.openxmlformats.org/officeDocument/2006/relationships/hyperlink" Target="https://www.fastcompany.com/90379001/criminals-are-using-deepfakes-to-impersonate-ceos(July" TargetMode="External"/><Relationship Id="rId4" Type="http://schemas.openxmlformats.org/officeDocument/2006/relationships/hyperlink" Target="https://www.weforum.org/agenda/2019/03/here-are-the-biggest-cybercrime-trends-of-2019/"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cialimps.keithpray.net/assignments/Test_Sales_Fu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Crime</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Be in a botnet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Raymond </a:t>
            </a:r>
            <a:r>
              <a:rPr lang="en-US" dirty="0" err="1"/>
              <a:t>Schade</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98463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botnets</a:t>
            </a:r>
          </a:p>
        </p:txBody>
      </p:sp>
      <p:sp>
        <p:nvSpPr>
          <p:cNvPr id="3" name="Content Placeholder 2"/>
          <p:cNvSpPr>
            <a:spLocks noGrp="1"/>
          </p:cNvSpPr>
          <p:nvPr>
            <p:ph sz="half" idx="1"/>
          </p:nvPr>
        </p:nvSpPr>
        <p:spPr/>
        <p:txBody>
          <a:bodyPr/>
          <a:lstStyle/>
          <a:p>
            <a:r>
              <a:rPr lang="en-US" dirty="0"/>
              <a:t>Many computers act together</a:t>
            </a:r>
          </a:p>
          <a:p>
            <a:r>
              <a:rPr lang="en-US" dirty="0"/>
              <a:t>Can be used for good or evil</a:t>
            </a:r>
          </a:p>
          <a:p>
            <a:r>
              <a:rPr lang="en-US" dirty="0"/>
              <a:t>Can be extremely powerful</a:t>
            </a:r>
          </a:p>
          <a:p>
            <a:pPr lvl="1"/>
            <a:r>
              <a:rPr lang="en-US" dirty="0"/>
              <a:t>All BOINC projects combined = 6</a:t>
            </a:r>
            <a:r>
              <a:rPr lang="en-US" baseline="30000" dirty="0"/>
              <a:t>th</a:t>
            </a:r>
            <a:r>
              <a:rPr lang="en-US" dirty="0"/>
              <a:t> largest supercomputer[1][2]</a:t>
            </a:r>
          </a:p>
          <a:p>
            <a:pPr lvl="1"/>
            <a:r>
              <a:rPr lang="en-US" dirty="0"/>
              <a:t>Titanic used this approach to render the final movie[3]</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Raymond </a:t>
            </a:r>
            <a:r>
              <a:rPr lang="en-US" sz="1400" dirty="0" err="1">
                <a:solidFill>
                  <a:schemeClr val="tx1"/>
                </a:solidFill>
                <a:latin typeface="+mj-lt"/>
              </a:rPr>
              <a:t>Schade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https://commons.wikimedia.org/wiki/File:Stachledraht_DDos_Attack.svg</a:t>
            </a:r>
          </a:p>
        </p:txBody>
      </p:sp>
      <p:pic>
        <p:nvPicPr>
          <p:cNvPr id="9" name="Picture 8"/>
          <p:cNvPicPr>
            <a:picLocks noChangeAspect="1"/>
          </p:cNvPicPr>
          <p:nvPr/>
        </p:nvPicPr>
        <p:blipFill>
          <a:blip r:embed="rId3"/>
          <a:stretch>
            <a:fillRect/>
          </a:stretch>
        </p:blipFill>
        <p:spPr>
          <a:xfrm>
            <a:off x="6142047" y="680114"/>
            <a:ext cx="2689533" cy="3803448"/>
          </a:xfrm>
          <a:prstGeom prst="rect">
            <a:avLst/>
          </a:prstGeom>
        </p:spPr>
      </p:pic>
    </p:spTree>
    <p:extLst>
      <p:ext uri="{BB962C8B-B14F-4D97-AF65-F5344CB8AC3E}">
        <p14:creationId xmlns:p14="http://schemas.microsoft.com/office/powerpoint/2010/main" val="331024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Botnets are associated with harm</a:t>
            </a:r>
          </a:p>
        </p:txBody>
      </p:sp>
      <p:sp>
        <p:nvSpPr>
          <p:cNvPr id="3" name="Content Placeholder 2"/>
          <p:cNvSpPr>
            <a:spLocks noGrp="1"/>
          </p:cNvSpPr>
          <p:nvPr>
            <p:ph sz="half" idx="1"/>
          </p:nvPr>
        </p:nvSpPr>
        <p:spPr/>
        <p:txBody>
          <a:bodyPr/>
          <a:lstStyle/>
          <a:p>
            <a:r>
              <a:rPr lang="en-US" dirty="0"/>
              <a:t>People rent botnets on the </a:t>
            </a:r>
            <a:r>
              <a:rPr lang="en-US" dirty="0" err="1"/>
              <a:t>darkweb</a:t>
            </a:r>
            <a:r>
              <a:rPr lang="en-US" dirty="0"/>
              <a:t> [4]</a:t>
            </a:r>
          </a:p>
          <a:p>
            <a:pPr lvl="1"/>
            <a:r>
              <a:rPr lang="en-US" dirty="0"/>
              <a:t>Social media blasts [4]</a:t>
            </a:r>
          </a:p>
          <a:p>
            <a:pPr lvl="1"/>
            <a:r>
              <a:rPr lang="en-US" dirty="0"/>
              <a:t>Distribute malware [4]</a:t>
            </a:r>
          </a:p>
          <a:p>
            <a:r>
              <a:rPr lang="en-US" dirty="0"/>
              <a:t> </a:t>
            </a:r>
            <a:r>
              <a:rPr lang="en-US" dirty="0" err="1"/>
              <a:t>Cryptojacking</a:t>
            </a:r>
            <a:endParaRPr lang="en-US" dirty="0"/>
          </a:p>
          <a:p>
            <a:pPr lvl="1"/>
            <a:r>
              <a:rPr lang="en-US" dirty="0"/>
              <a:t>The Pirate Bay used this for revenue [5]</a:t>
            </a:r>
          </a:p>
          <a:p>
            <a:pPr lvl="1"/>
            <a:r>
              <a:rPr lang="en-US" dirty="0" err="1"/>
              <a:t>Coinhive</a:t>
            </a:r>
            <a:r>
              <a:rPr lang="en-US" dirty="0"/>
              <a:t> was inserted into YouTube ads [5]</a:t>
            </a:r>
          </a:p>
          <a:p>
            <a:pPr lvl="1"/>
            <a:r>
              <a:rPr lang="en-US" dirty="0"/>
              <a:t>Chrome extension did this silently on 100,000+ users [5]</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Raymond </a:t>
            </a:r>
            <a:r>
              <a:rPr lang="en-US" sz="1400" dirty="0" err="1">
                <a:solidFill>
                  <a:schemeClr val="tx1"/>
                </a:solidFill>
                <a:latin typeface="+mj-lt"/>
              </a:rPr>
              <a:t>Schade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https://in.pcmag.com/consumer-electronics/28298/a-gallery-of-melted-technology</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750026" y="1039140"/>
            <a:ext cx="4194175" cy="3328710"/>
          </a:xfrm>
          <a:prstGeom prst="rect">
            <a:avLst/>
          </a:prstGeom>
        </p:spPr>
      </p:pic>
    </p:spTree>
    <p:extLst>
      <p:ext uri="{BB962C8B-B14F-4D97-AF65-F5344CB8AC3E}">
        <p14:creationId xmlns:p14="http://schemas.microsoft.com/office/powerpoint/2010/main" val="246350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Projects, good botnets</a:t>
            </a:r>
          </a:p>
        </p:txBody>
      </p:sp>
      <p:sp>
        <p:nvSpPr>
          <p:cNvPr id="3" name="Content Placeholder 2"/>
          <p:cNvSpPr>
            <a:spLocks noGrp="1"/>
          </p:cNvSpPr>
          <p:nvPr>
            <p:ph sz="half" idx="1"/>
          </p:nvPr>
        </p:nvSpPr>
        <p:spPr/>
        <p:txBody>
          <a:bodyPr/>
          <a:lstStyle/>
          <a:p>
            <a:r>
              <a:rPr lang="en-US" dirty="0"/>
              <a:t>BOINC [6]</a:t>
            </a:r>
          </a:p>
          <a:p>
            <a:pPr lvl="1"/>
            <a:r>
              <a:rPr lang="en-US" dirty="0"/>
              <a:t>Framework</a:t>
            </a:r>
          </a:p>
          <a:p>
            <a:pPr lvl="1"/>
            <a:r>
              <a:rPr lang="en-US" dirty="0"/>
              <a:t>Community Driven</a:t>
            </a:r>
          </a:p>
          <a:p>
            <a:pPr lvl="1"/>
            <a:r>
              <a:rPr lang="en-US" dirty="0"/>
              <a:t>Handles Untrusted Hardware</a:t>
            </a:r>
          </a:p>
          <a:p>
            <a:r>
              <a:rPr lang="en-US" dirty="0"/>
              <a:t>ClimatePrediction.net [7]</a:t>
            </a:r>
          </a:p>
          <a:p>
            <a:pPr lvl="1"/>
            <a:r>
              <a:rPr lang="en-US" dirty="0"/>
              <a:t>Predicts climate years into the future</a:t>
            </a:r>
          </a:p>
          <a:p>
            <a:pPr lvl="1"/>
            <a:r>
              <a:rPr lang="en-US" dirty="0"/>
              <a:t>Many small variations</a:t>
            </a:r>
          </a:p>
          <a:p>
            <a:r>
              <a:rPr lang="en-US" dirty="0" err="1"/>
              <a:t>Folding@home</a:t>
            </a:r>
            <a:r>
              <a:rPr lang="en-US" dirty="0"/>
              <a:t> [8]</a:t>
            </a:r>
          </a:p>
          <a:p>
            <a:pPr lvl="1"/>
            <a:r>
              <a:rPr lang="en-US" dirty="0"/>
              <a:t>Protein folding problems</a:t>
            </a:r>
          </a:p>
          <a:p>
            <a:pPr lvl="1"/>
            <a:r>
              <a:rPr lang="en-US" dirty="0"/>
              <a:t>Solves the previously unsolvable</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Raymond </a:t>
            </a:r>
            <a:r>
              <a:rPr lang="en-US" sz="1400" dirty="0" err="1">
                <a:solidFill>
                  <a:schemeClr val="tx1"/>
                </a:solidFill>
                <a:latin typeface="+mj-lt"/>
              </a:rPr>
              <a:t>Schade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https://en.wikipedia.org/wiki/Climateprediction.net#/media/File:CPDN-Client.png</a:t>
            </a:r>
            <a:endParaRPr lang="en-US" sz="1200" dirty="0">
              <a:solidFill>
                <a:schemeClr val="tx1"/>
              </a:solidFill>
            </a:endParaRPr>
          </a:p>
        </p:txBody>
      </p:sp>
      <p:pic>
        <p:nvPicPr>
          <p:cNvPr id="1026" name="Picture 2" descr="https://upload.wikimedia.org/wikipedia/commons/b/bb/CPDN-Cli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178578"/>
            <a:ext cx="4567084" cy="273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13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They need your help</a:t>
            </a:r>
          </a:p>
        </p:txBody>
      </p:sp>
      <p:sp>
        <p:nvSpPr>
          <p:cNvPr id="3" name="Content Placeholder 2"/>
          <p:cNvSpPr>
            <a:spLocks noGrp="1"/>
          </p:cNvSpPr>
          <p:nvPr>
            <p:ph sz="half" idx="1"/>
          </p:nvPr>
        </p:nvSpPr>
        <p:spPr>
          <a:xfrm>
            <a:off x="685799" y="1352551"/>
            <a:ext cx="4362189" cy="3352800"/>
          </a:xfrm>
        </p:spPr>
        <p:txBody>
          <a:bodyPr/>
          <a:lstStyle/>
          <a:p>
            <a:r>
              <a:rPr lang="en-US" dirty="0"/>
              <a:t>Decline in popularity [9]</a:t>
            </a:r>
          </a:p>
          <a:p>
            <a:pPr lvl="1"/>
            <a:r>
              <a:rPr lang="en-US" dirty="0"/>
              <a:t>No advertising</a:t>
            </a:r>
          </a:p>
          <a:p>
            <a:pPr lvl="1"/>
            <a:r>
              <a:rPr lang="en-US" dirty="0"/>
              <a:t>No budget for it</a:t>
            </a:r>
          </a:p>
          <a:p>
            <a:r>
              <a:rPr lang="en-US" dirty="0"/>
              <a:t>Researchers aren’t focused on community outreach [9]</a:t>
            </a:r>
          </a:p>
          <a:p>
            <a:r>
              <a:rPr lang="en-US" dirty="0"/>
              <a:t>However, easier than ever to join [9]</a:t>
            </a:r>
          </a:p>
          <a:p>
            <a:pPr lvl="1"/>
            <a:r>
              <a:rPr lang="en-US" dirty="0"/>
              <a:t>Android app</a:t>
            </a:r>
          </a:p>
          <a:p>
            <a:pPr lvl="1"/>
            <a:r>
              <a:rPr lang="en-US" dirty="0"/>
              <a:t>Faster PCs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Raymond </a:t>
            </a:r>
            <a:r>
              <a:rPr lang="en-US" sz="1400" dirty="0" err="1">
                <a:solidFill>
                  <a:schemeClr val="tx1"/>
                </a:solidFill>
                <a:latin typeface="+mj-lt"/>
              </a:rPr>
              <a:t>Schade</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Google Search Analytics</a:t>
            </a:r>
          </a:p>
        </p:txBody>
      </p:sp>
      <p:pic>
        <p:nvPicPr>
          <p:cNvPr id="10" name="Picture 9"/>
          <p:cNvPicPr>
            <a:picLocks noChangeAspect="1"/>
          </p:cNvPicPr>
          <p:nvPr/>
        </p:nvPicPr>
        <p:blipFill>
          <a:blip r:embed="rId3"/>
          <a:stretch>
            <a:fillRect/>
          </a:stretch>
        </p:blipFill>
        <p:spPr>
          <a:xfrm>
            <a:off x="3326130" y="3006103"/>
            <a:ext cx="5505450" cy="1581150"/>
          </a:xfrm>
          <a:prstGeom prst="rect">
            <a:avLst/>
          </a:prstGeom>
        </p:spPr>
      </p:pic>
    </p:spTree>
    <p:extLst>
      <p:ext uri="{BB962C8B-B14F-4D97-AF65-F5344CB8AC3E}">
        <p14:creationId xmlns:p14="http://schemas.microsoft.com/office/powerpoint/2010/main" val="3632730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lnSpcReduction="20000"/>
          </a:bodyPr>
          <a:lstStyle/>
          <a:p>
            <a:pPr marL="0" indent="0">
              <a:buNone/>
            </a:pPr>
            <a:r>
              <a:rPr lang="en-US" dirty="0"/>
              <a:t>[1] Top500.org, Top 500 Supercomputer list, </a:t>
            </a:r>
            <a:r>
              <a:rPr lang="en-US" dirty="0">
                <a:hlinkClick r:id="rId3"/>
              </a:rPr>
              <a:t>https://www.top500.org/list/2019/06/?page=1</a:t>
            </a:r>
            <a:r>
              <a:rPr lang="en-US" dirty="0"/>
              <a:t> (Accessed 9/15/19)</a:t>
            </a:r>
          </a:p>
          <a:p>
            <a:pPr marL="0" indent="0">
              <a:buNone/>
            </a:pPr>
            <a:r>
              <a:rPr lang="en-US" dirty="0"/>
              <a:t>[2] BOINC stats, BOINC Overall Statistics, </a:t>
            </a:r>
            <a:r>
              <a:rPr lang="en-US" dirty="0">
                <a:hlinkClick r:id="rId4"/>
              </a:rPr>
              <a:t>https://www.boincstats.com/stats/-1/project/detail/</a:t>
            </a:r>
            <a:r>
              <a:rPr lang="en-US" dirty="0"/>
              <a:t> (Accessed 9/15/19)</a:t>
            </a:r>
          </a:p>
          <a:p>
            <a:pPr marL="0" indent="0">
              <a:buNone/>
            </a:pPr>
            <a:r>
              <a:rPr lang="en-US" dirty="0"/>
              <a:t>[3] </a:t>
            </a:r>
            <a:r>
              <a:rPr lang="en-US" dirty="0" err="1"/>
              <a:t>Daryll</a:t>
            </a:r>
            <a:r>
              <a:rPr lang="en-US" dirty="0"/>
              <a:t> Strauss, Linux Helps Bring Titanic to Life, </a:t>
            </a:r>
            <a:r>
              <a:rPr lang="en-US" dirty="0">
                <a:hlinkClick r:id="rId5"/>
              </a:rPr>
              <a:t>https://www.linuxjournal.com/article/2494</a:t>
            </a:r>
            <a:r>
              <a:rPr lang="en-US" dirty="0"/>
              <a:t> (Accessed 9/15/19)</a:t>
            </a:r>
          </a:p>
          <a:p>
            <a:pPr marL="0" indent="0">
              <a:buNone/>
            </a:pPr>
            <a:r>
              <a:rPr lang="en-US" dirty="0"/>
              <a:t>[4] Jacob Roach, What is a Botnet?, </a:t>
            </a:r>
            <a:r>
              <a:rPr lang="en-US" dirty="0">
                <a:hlinkClick r:id="rId6"/>
              </a:rPr>
              <a:t>https://www.cloudwards.net/what-is-a-botnet/</a:t>
            </a:r>
            <a:r>
              <a:rPr lang="en-US" dirty="0"/>
              <a:t> (Accessed 9/15/19)</a:t>
            </a:r>
          </a:p>
          <a:p>
            <a:pPr marL="0" indent="0">
              <a:buNone/>
            </a:pPr>
            <a:r>
              <a:rPr lang="en-US" dirty="0"/>
              <a:t>[5] </a:t>
            </a:r>
            <a:r>
              <a:rPr lang="en-US" dirty="0" err="1"/>
              <a:t>Shayan</a:t>
            </a:r>
            <a:r>
              <a:rPr lang="en-US" dirty="0"/>
              <a:t> </a:t>
            </a:r>
            <a:r>
              <a:rPr lang="en-US" dirty="0" err="1"/>
              <a:t>Eskandari</a:t>
            </a:r>
            <a:r>
              <a:rPr lang="en-US" dirty="0"/>
              <a:t>, Andreas </a:t>
            </a:r>
            <a:r>
              <a:rPr lang="en-US" dirty="0" err="1"/>
              <a:t>Leoutsarakos</a:t>
            </a:r>
            <a:r>
              <a:rPr lang="en-US" dirty="0"/>
              <a:t>, Troy </a:t>
            </a:r>
            <a:r>
              <a:rPr lang="en-US" dirty="0" err="1"/>
              <a:t>Mursch</a:t>
            </a:r>
            <a:r>
              <a:rPr lang="en-US" dirty="0"/>
              <a:t>, Jeremy Clark, A First Look at Browser-Based </a:t>
            </a:r>
            <a:r>
              <a:rPr lang="en-US" dirty="0" err="1"/>
              <a:t>Cryptojacking</a:t>
            </a:r>
            <a:r>
              <a:rPr lang="en-US" dirty="0"/>
              <a:t>, </a:t>
            </a:r>
            <a:r>
              <a:rPr lang="en-US" dirty="0">
                <a:hlinkClick r:id="rId7"/>
              </a:rPr>
              <a:t>https://ieeexplore.ieee.org/abstract/document/8406561</a:t>
            </a:r>
            <a:r>
              <a:rPr lang="en-US" dirty="0"/>
              <a:t> (Accessed 9/15/19)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Raymond </a:t>
            </a:r>
            <a:r>
              <a:rPr lang="en-US" sz="1400" dirty="0" err="1">
                <a:solidFill>
                  <a:schemeClr val="tx1"/>
                </a:solidFill>
                <a:latin typeface="+mj-lt"/>
              </a:rPr>
              <a:t>Schade</a:t>
            </a:r>
            <a:endParaRPr lang="en-US" sz="1400" dirty="0">
              <a:solidFill>
                <a:schemeClr val="tx1"/>
              </a:solidFill>
              <a:latin typeface="+mj-lt"/>
            </a:endParaRPr>
          </a:p>
        </p:txBody>
      </p:sp>
    </p:spTree>
    <p:extLst>
      <p:ext uri="{BB962C8B-B14F-4D97-AF65-F5344CB8AC3E}">
        <p14:creationId xmlns:p14="http://schemas.microsoft.com/office/powerpoint/2010/main" val="134385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10000"/>
          </a:bodyPr>
          <a:lstStyle/>
          <a:p>
            <a:pPr marL="0" indent="0">
              <a:buNone/>
            </a:pPr>
            <a:r>
              <a:rPr lang="en-US" dirty="0"/>
              <a:t>[6] David P. Anderson, BOINC: A System for Public-Resource Computing and Storage, </a:t>
            </a:r>
            <a:r>
              <a:rPr lang="en-US" dirty="0">
                <a:hlinkClick r:id="rId3"/>
              </a:rPr>
              <a:t>https://dl.acm.org/citation.cfm?id=1033223</a:t>
            </a:r>
            <a:r>
              <a:rPr lang="en-US" dirty="0"/>
              <a:t> (Accessed 9/15/19)</a:t>
            </a:r>
          </a:p>
          <a:p>
            <a:pPr marL="0" indent="0">
              <a:buNone/>
            </a:pPr>
            <a:r>
              <a:rPr lang="en-US" dirty="0"/>
              <a:t>[7]Malik </a:t>
            </a:r>
            <a:r>
              <a:rPr lang="en-US" dirty="0" err="1"/>
              <a:t>Shahzad</a:t>
            </a:r>
            <a:r>
              <a:rPr lang="en-US" dirty="0"/>
              <a:t> K. Awan, Stephen A. Jarvis, Understanding Resource Provisioning for ClimatePrediction.net, </a:t>
            </a:r>
            <a:r>
              <a:rPr lang="en-US" dirty="0">
                <a:hlinkClick r:id="rId4"/>
              </a:rPr>
              <a:t>https://ieeexplore.ieee.org/abstract/document/5578267</a:t>
            </a:r>
            <a:r>
              <a:rPr lang="en-US" dirty="0"/>
              <a:t> (Accessed 9/15/19)</a:t>
            </a:r>
          </a:p>
          <a:p>
            <a:pPr marL="0" indent="0">
              <a:buNone/>
            </a:pPr>
            <a:r>
              <a:rPr lang="en-US" dirty="0"/>
              <a:t>[8] Stefan M. Larson, Cristopher D. Snow, Michael Shirts, Vijay S. </a:t>
            </a:r>
            <a:r>
              <a:rPr lang="en-US" dirty="0" err="1"/>
              <a:t>Pande</a:t>
            </a:r>
            <a:r>
              <a:rPr lang="en-US" dirty="0"/>
              <a:t>, </a:t>
            </a:r>
            <a:r>
              <a:rPr lang="en-US" dirty="0" err="1"/>
              <a:t>Folding@Home</a:t>
            </a:r>
            <a:r>
              <a:rPr lang="en-US" dirty="0"/>
              <a:t> and </a:t>
            </a:r>
            <a:r>
              <a:rPr lang="en-US" dirty="0" err="1"/>
              <a:t>Genome@Home</a:t>
            </a:r>
            <a:r>
              <a:rPr lang="en-US" dirty="0"/>
              <a:t>, </a:t>
            </a:r>
            <a:r>
              <a:rPr lang="en-US" dirty="0">
                <a:hlinkClick r:id="rId5"/>
              </a:rPr>
              <a:t>https://arxiv.org/abs/0901.0866</a:t>
            </a:r>
            <a:r>
              <a:rPr lang="en-US" dirty="0"/>
              <a:t> (Accessed 9/15/19)</a:t>
            </a:r>
          </a:p>
          <a:p>
            <a:pPr marL="0" indent="0">
              <a:buNone/>
            </a:pPr>
            <a:r>
              <a:rPr lang="en-US" dirty="0"/>
              <a:t>[9] Johnnie Chamberlin, The Strongest Supercomputer on Earth Still Needs Your Laptop to Cure Cancer, </a:t>
            </a:r>
            <a:r>
              <a:rPr lang="en-US" dirty="0">
                <a:hlinkClick r:id="rId6"/>
              </a:rPr>
              <a:t>https://www.inverse.com/article/6592-supercomputer-boinc-update</a:t>
            </a:r>
            <a:r>
              <a:rPr lang="en-US" dirty="0"/>
              <a:t> (Accessed 9/15/19) </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Raymond </a:t>
            </a:r>
            <a:r>
              <a:rPr lang="en-US" sz="1400" dirty="0" err="1">
                <a:solidFill>
                  <a:schemeClr val="tx1"/>
                </a:solidFill>
                <a:latin typeface="+mj-lt"/>
              </a:rPr>
              <a:t>Schade</a:t>
            </a:r>
            <a:endParaRPr lang="en-US" sz="1400" dirty="0">
              <a:solidFill>
                <a:schemeClr val="tx1"/>
              </a:solidFill>
              <a:latin typeface="+mj-lt"/>
            </a:endParaRPr>
          </a:p>
        </p:txBody>
      </p:sp>
    </p:spTree>
    <p:extLst>
      <p:ext uri="{BB962C8B-B14F-4D97-AF65-F5344CB8AC3E}">
        <p14:creationId xmlns:p14="http://schemas.microsoft.com/office/powerpoint/2010/main" val="4211468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Online or Brick and mortar crime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Dian Chen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706538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 crime in the country</a:t>
            </a:r>
          </a:p>
        </p:txBody>
      </p:sp>
      <p:sp>
        <p:nvSpPr>
          <p:cNvPr id="3" name="Content Placeholder 2"/>
          <p:cNvSpPr>
            <a:spLocks noGrp="1"/>
          </p:cNvSpPr>
          <p:nvPr>
            <p:ph sz="half" idx="1"/>
          </p:nvPr>
        </p:nvSpPr>
        <p:spPr/>
        <p:txBody>
          <a:bodyPr/>
          <a:lstStyle/>
          <a:p>
            <a:r>
              <a:rPr lang="en-US" dirty="0"/>
              <a:t>Online fraud is now the most common crime in the country</a:t>
            </a:r>
          </a:p>
          <a:p>
            <a:r>
              <a:rPr lang="en-US" dirty="0"/>
              <a:t>Almost one in ten people falling victim</a:t>
            </a:r>
          </a:p>
          <a:p>
            <a:pPr lvl="1"/>
            <a:r>
              <a:rPr lang="en-US" dirty="0"/>
              <a:t>Yet only 15 percent of cyber fraud victims ever report the crimes to law enforcement, the FBI says.</a:t>
            </a:r>
          </a:p>
          <a:p>
            <a:r>
              <a:rPr lang="en-US" dirty="0"/>
              <a:t>According to Juniper Research, the global cost of cyber will reach $2 trillion by 2019. </a:t>
            </a:r>
          </a:p>
          <a:p>
            <a:pPr lvl="1"/>
            <a:r>
              <a:rPr lang="en-US" dirty="0"/>
              <a:t>Marks a threefold increase from a $500 billion estimate in 2015[1]</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Dian Chen</a:t>
            </a:r>
            <a:endParaRPr lang="en-US" sz="1400" dirty="0">
              <a:solidFill>
                <a:schemeClr val="tx1"/>
              </a:solidFill>
              <a:latin typeface="+mj-lt"/>
            </a:endParaRPr>
          </a:p>
        </p:txBody>
      </p:sp>
      <p:sp>
        <p:nvSpPr>
          <p:cNvPr id="8" name="TextBox 7"/>
          <p:cNvSpPr txBox="1"/>
          <p:nvPr/>
        </p:nvSpPr>
        <p:spPr>
          <a:xfrm>
            <a:off x="-67235" y="4716419"/>
            <a:ext cx="9144000" cy="276999"/>
          </a:xfrm>
          <a:prstGeom prst="rect">
            <a:avLst/>
          </a:prstGeom>
          <a:noFill/>
        </p:spPr>
        <p:txBody>
          <a:bodyPr wrap="square" rtlCol="0">
            <a:spAutoFit/>
          </a:bodyPr>
          <a:lstStyle/>
          <a:p>
            <a:pPr algn="r"/>
            <a:r>
              <a:rPr lang="en-US" altLang="zh-CN" sz="1200" dirty="0">
                <a:hlinkClick r:id="rId3"/>
              </a:rPr>
              <a:t>https://richardvanhooijdonk.com/blog/en/how-cybercrime-is-overtaking-physical-crime/</a:t>
            </a:r>
            <a:endParaRPr lang="en-US" altLang="zh-CN" sz="1200" dirty="0"/>
          </a:p>
        </p:txBody>
      </p:sp>
      <p:pic>
        <p:nvPicPr>
          <p:cNvPr id="10" name="图片 9">
            <a:extLst>
              <a:ext uri="{FF2B5EF4-FFF2-40B4-BE49-F238E27FC236}">
                <a16:creationId xmlns:a16="http://schemas.microsoft.com/office/drawing/2014/main" id="{F6A7AB94-F80E-FB48-ABE4-1541591ECE5F}"/>
              </a:ext>
            </a:extLst>
          </p:cNvPr>
          <p:cNvPicPr>
            <a:picLocks noChangeAspect="1"/>
          </p:cNvPicPr>
          <p:nvPr/>
        </p:nvPicPr>
        <p:blipFill>
          <a:blip r:embed="rId4"/>
          <a:stretch>
            <a:fillRect/>
          </a:stretch>
        </p:blipFill>
        <p:spPr>
          <a:xfrm>
            <a:off x="4621113" y="1393737"/>
            <a:ext cx="4165461" cy="3131344"/>
          </a:xfrm>
          <a:prstGeom prst="rect">
            <a:avLst/>
          </a:prstGeom>
        </p:spPr>
      </p:pic>
    </p:spTree>
    <p:extLst>
      <p:ext uri="{BB962C8B-B14F-4D97-AF65-F5344CB8AC3E}">
        <p14:creationId xmlns:p14="http://schemas.microsoft.com/office/powerpoint/2010/main" val="1712814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our awareness keep up with our technological changes</a:t>
            </a:r>
          </a:p>
        </p:txBody>
      </p:sp>
      <p:sp>
        <p:nvSpPr>
          <p:cNvPr id="3" name="Content Placeholder 2"/>
          <p:cNvSpPr>
            <a:spLocks noGrp="1"/>
          </p:cNvSpPr>
          <p:nvPr>
            <p:ph sz="half" idx="1"/>
          </p:nvPr>
        </p:nvSpPr>
        <p:spPr/>
        <p:txBody>
          <a:bodyPr/>
          <a:lstStyle/>
          <a:p>
            <a:r>
              <a:rPr lang="en-US" dirty="0"/>
              <a:t>Internet of Things(IoT)</a:t>
            </a:r>
          </a:p>
          <a:p>
            <a:r>
              <a:rPr lang="en-US" dirty="0"/>
              <a:t>By 2020, it is estimated that there will be up to 21 billion connected devices to the internet[2].</a:t>
            </a:r>
          </a:p>
          <a:p>
            <a:r>
              <a:rPr lang="en-US" altLang="zh-CN" dirty="0"/>
              <a:t>46% of all attack types that these devices experience are remote access attempts</a:t>
            </a:r>
          </a:p>
          <a:p>
            <a:r>
              <a:rPr lang="en-US" altLang="zh-CN" dirty="0"/>
              <a:t>39% are used for detecting behavioral patterns[3]</a:t>
            </a:r>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Dian Chen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https://irishtechnews.ie/ai-and-iot-will-the-marriage-work/</a:t>
            </a:r>
            <a:r>
              <a:rPr lang="en-US" sz="1200" dirty="0"/>
              <a:t> </a:t>
            </a:r>
            <a:endParaRPr lang="en-US" sz="1200" dirty="0">
              <a:solidFill>
                <a:schemeClr val="tx1"/>
              </a:solidFill>
            </a:endParaRPr>
          </a:p>
        </p:txBody>
      </p:sp>
      <p:pic>
        <p:nvPicPr>
          <p:cNvPr id="10" name="图片 9">
            <a:extLst>
              <a:ext uri="{FF2B5EF4-FFF2-40B4-BE49-F238E27FC236}">
                <a16:creationId xmlns:a16="http://schemas.microsoft.com/office/drawing/2014/main" id="{14F7ECCA-5AAC-144D-B166-99368C7D12EC}"/>
              </a:ext>
            </a:extLst>
          </p:cNvPr>
          <p:cNvPicPr>
            <a:picLocks noChangeAspect="1"/>
          </p:cNvPicPr>
          <p:nvPr/>
        </p:nvPicPr>
        <p:blipFill>
          <a:blip r:embed="rId4"/>
          <a:stretch>
            <a:fillRect/>
          </a:stretch>
        </p:blipFill>
        <p:spPr>
          <a:xfrm>
            <a:off x="4682068" y="1391924"/>
            <a:ext cx="4302439" cy="2966890"/>
          </a:xfrm>
          <a:prstGeom prst="rect">
            <a:avLst/>
          </a:prstGeom>
        </p:spPr>
      </p:pic>
    </p:spTree>
    <p:extLst>
      <p:ext uri="{BB962C8B-B14F-4D97-AF65-F5344CB8AC3E}">
        <p14:creationId xmlns:p14="http://schemas.microsoft.com/office/powerpoint/2010/main" val="340212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87036" y="1165514"/>
            <a:ext cx="3969328" cy="3352800"/>
          </a:xfrm>
        </p:spPr>
        <p:txBody>
          <a:bodyPr>
            <a:normAutofit fontScale="92500" lnSpcReduction="10000"/>
          </a:bodyPr>
          <a:lstStyle/>
          <a:p>
            <a:r>
              <a:rPr lang="en-US" dirty="0"/>
              <a:t>Make decisive conclusions</a:t>
            </a:r>
          </a:p>
          <a:p>
            <a:pPr lvl="1"/>
            <a:r>
              <a:rPr lang="en-US" dirty="0"/>
              <a:t>may, could, etc. = trivial</a:t>
            </a:r>
          </a:p>
          <a:p>
            <a:r>
              <a:rPr lang="en-US" dirty="0"/>
              <a:t>Quantify</a:t>
            </a:r>
          </a:p>
          <a:p>
            <a:pPr lvl="1"/>
            <a:r>
              <a:rPr lang="en-US" dirty="0"/>
              <a:t>Do not use terms like: less, more, a lot, huge, great, big, tiny, growing, etc.</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r>
              <a:rPr lang="en-US" dirty="0"/>
              <a:t>Read paper aloud to proof</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8" name="Picture 7">
            <a:extLst>
              <a:ext uri="{FF2B5EF4-FFF2-40B4-BE49-F238E27FC236}">
                <a16:creationId xmlns:a16="http://schemas.microsoft.com/office/drawing/2014/main" id="{9446CE05-D293-D94A-8B26-342C4CC82776}"/>
              </a:ext>
            </a:extLst>
          </p:cNvPr>
          <p:cNvPicPr>
            <a:picLocks noChangeAspect="1"/>
          </p:cNvPicPr>
          <p:nvPr/>
        </p:nvPicPr>
        <p:blipFill>
          <a:blip r:embed="rId3"/>
          <a:stretch>
            <a:fillRect/>
          </a:stretch>
        </p:blipFill>
        <p:spPr>
          <a:xfrm>
            <a:off x="4265146" y="697819"/>
            <a:ext cx="4819972" cy="4059936"/>
          </a:xfrm>
          <a:prstGeom prst="rect">
            <a:avLst/>
          </a:prstGeom>
        </p:spPr>
      </p:pic>
    </p:spTree>
    <p:extLst>
      <p:ext uri="{BB962C8B-B14F-4D97-AF65-F5344CB8AC3E}">
        <p14:creationId xmlns:p14="http://schemas.microsoft.com/office/powerpoint/2010/main" val="309653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Can’t stop technology</a:t>
            </a:r>
          </a:p>
        </p:txBody>
      </p:sp>
      <p:sp>
        <p:nvSpPr>
          <p:cNvPr id="3" name="Content Placeholder 2"/>
          <p:cNvSpPr>
            <a:spLocks noGrp="1"/>
          </p:cNvSpPr>
          <p:nvPr>
            <p:ph sz="half" idx="1"/>
          </p:nvPr>
        </p:nvSpPr>
        <p:spPr/>
        <p:txBody>
          <a:bodyPr>
            <a:normAutofit/>
          </a:bodyPr>
          <a:lstStyle/>
          <a:p>
            <a:r>
              <a:rPr lang="en-US" dirty="0" err="1"/>
              <a:t>Deepfake</a:t>
            </a:r>
            <a:r>
              <a:rPr lang="en-US" dirty="0"/>
              <a:t>: a technique for human image synthesis based on artificial intelligence </a:t>
            </a:r>
          </a:p>
          <a:p>
            <a:r>
              <a:rPr lang="en-US" dirty="0"/>
              <a:t>Criminals are using </a:t>
            </a:r>
            <a:r>
              <a:rPr lang="en-US" dirty="0" err="1"/>
              <a:t>deepfakes</a:t>
            </a:r>
            <a:r>
              <a:rPr lang="en-US" dirty="0"/>
              <a:t> to impersonate CEOs</a:t>
            </a:r>
          </a:p>
          <a:p>
            <a:r>
              <a:rPr lang="en-US" altLang="zh-CN" dirty="0"/>
              <a:t>Right now there just aren’t reliable tools to easily and automatically identify </a:t>
            </a:r>
            <a:r>
              <a:rPr lang="en-US" altLang="zh-CN" dirty="0" err="1"/>
              <a:t>deepfake</a:t>
            </a:r>
            <a:r>
              <a:rPr lang="en-US" altLang="zh-CN" dirty="0"/>
              <a:t> media[4]</a:t>
            </a:r>
            <a:endParaRPr lang="en-US" dirty="0"/>
          </a:p>
        </p:txBody>
      </p:sp>
      <p:sp>
        <p:nvSpPr>
          <p:cNvPr id="4" name="Content Placeholder 3"/>
          <p:cNvSpPr>
            <a:spLocks noGrp="1"/>
          </p:cNvSpPr>
          <p:nvPr>
            <p:ph sz="half" idx="2"/>
          </p:nvPr>
        </p:nvSpPr>
        <p:spPr>
          <a:ln>
            <a:solidFill>
              <a:schemeClr val="bg1"/>
            </a:solidFill>
          </a:ln>
        </p:spPr>
        <p:txBody>
          <a:bodyPr anchor="ctr">
            <a:normAutofit/>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Dian Chen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https://phys.org/news/2019-02-deepfake-videos-societyhere.html</a:t>
            </a:r>
            <a:r>
              <a:rPr lang="en-US" sz="1200" dirty="0"/>
              <a:t> </a:t>
            </a:r>
            <a:endParaRPr lang="en-US" sz="1200" dirty="0">
              <a:solidFill>
                <a:schemeClr val="tx1"/>
              </a:solidFill>
            </a:endParaRPr>
          </a:p>
        </p:txBody>
      </p:sp>
      <p:pic>
        <p:nvPicPr>
          <p:cNvPr id="10" name="图片 9">
            <a:extLst>
              <a:ext uri="{FF2B5EF4-FFF2-40B4-BE49-F238E27FC236}">
                <a16:creationId xmlns:a16="http://schemas.microsoft.com/office/drawing/2014/main" id="{7EE620E9-41A9-614E-9DEE-1D8665CC8B12}"/>
              </a:ext>
            </a:extLst>
          </p:cNvPr>
          <p:cNvPicPr>
            <a:picLocks noChangeAspect="1"/>
          </p:cNvPicPr>
          <p:nvPr/>
        </p:nvPicPr>
        <p:blipFill>
          <a:blip r:embed="rId4"/>
          <a:stretch>
            <a:fillRect/>
          </a:stretch>
        </p:blipFill>
        <p:spPr>
          <a:xfrm>
            <a:off x="4513880" y="1451028"/>
            <a:ext cx="4512915" cy="2707749"/>
          </a:xfrm>
          <a:prstGeom prst="rect">
            <a:avLst/>
          </a:prstGeom>
        </p:spPr>
      </p:pic>
    </p:spTree>
    <p:extLst>
      <p:ext uri="{BB962C8B-B14F-4D97-AF65-F5344CB8AC3E}">
        <p14:creationId xmlns:p14="http://schemas.microsoft.com/office/powerpoint/2010/main" val="1538355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20000"/>
          </a:bodyPr>
          <a:lstStyle/>
          <a:p>
            <a:pPr marL="0" indent="0">
              <a:buNone/>
            </a:pPr>
            <a:r>
              <a:rPr lang="en-US" dirty="0"/>
              <a:t>[1] </a:t>
            </a:r>
            <a:r>
              <a:rPr lang="en-US" dirty="0" err="1"/>
              <a:t>Micheal</a:t>
            </a:r>
            <a:r>
              <a:rPr lang="en-US" dirty="0"/>
              <a:t> K. Daly, Law enforcement has to get serious about cyber crime, </a:t>
            </a:r>
            <a:r>
              <a:rPr lang="en-US" altLang="zh-CN" sz="2400" dirty="0">
                <a:hlinkClick r:id="rId2"/>
              </a:rPr>
              <a:t>https://venturebeat.com/2018/05/26/law-enforcement-has-to-get-serious-about-cyber-crime/</a:t>
            </a:r>
            <a:r>
              <a:rPr lang="en-US" altLang="zh-CN" sz="2400" dirty="0"/>
              <a:t> (May 26,2018)</a:t>
            </a:r>
          </a:p>
          <a:p>
            <a:pPr marL="0" indent="0">
              <a:buNone/>
            </a:pPr>
            <a:r>
              <a:rPr lang="en-US" altLang="zh-CN" sz="2400" dirty="0"/>
              <a:t>[2] Richard van </a:t>
            </a:r>
            <a:r>
              <a:rPr lang="en-US" altLang="zh-CN" sz="2400" dirty="0" err="1"/>
              <a:t>Hooijdonk</a:t>
            </a:r>
            <a:r>
              <a:rPr lang="en-US" altLang="zh-CN" sz="2400" dirty="0"/>
              <a:t>, How cybercrime is overtaking physical crime,</a:t>
            </a:r>
            <a:r>
              <a:rPr lang="en-US" altLang="zh-CN" sz="2400" dirty="0">
                <a:hlinkClick r:id="rId3"/>
              </a:rPr>
              <a:t> https://richardvanhooijdonk.com/blog/en/how-cybercrime-is-overtaking-physical-crime/</a:t>
            </a:r>
            <a:r>
              <a:rPr lang="en-US" altLang="zh-CN" sz="2400" dirty="0"/>
              <a:t> (November 27,2015)</a:t>
            </a:r>
          </a:p>
          <a:p>
            <a:pPr marL="0" indent="0">
              <a:buNone/>
            </a:pPr>
            <a:r>
              <a:rPr lang="en-US" altLang="zh-CN" sz="2400" dirty="0"/>
              <a:t>[3] </a:t>
            </a:r>
            <a:r>
              <a:rPr lang="en-US" altLang="zh-CN" sz="2400" dirty="0" err="1"/>
              <a:t>Einaras</a:t>
            </a:r>
            <a:r>
              <a:rPr lang="en-US" altLang="zh-CN" sz="2400" dirty="0"/>
              <a:t> von </a:t>
            </a:r>
            <a:r>
              <a:rPr lang="en-US" altLang="zh-CN" sz="2400" dirty="0" err="1"/>
              <a:t>Gravrock</a:t>
            </a:r>
            <a:r>
              <a:rPr lang="en-US" altLang="zh-CN" sz="2400" dirty="0"/>
              <a:t>, Here are the biggest cybercrime trends, </a:t>
            </a:r>
            <a:r>
              <a:rPr lang="en-US" altLang="zh-CN" sz="2400" dirty="0">
                <a:hlinkClick r:id="rId4"/>
              </a:rPr>
              <a:t>https://www.weforum.org/agenda/2019/03/here-are-the-biggest-cybercrime-trends-of-2019/</a:t>
            </a:r>
            <a:r>
              <a:rPr lang="en-US" altLang="zh-CN" sz="2400" dirty="0"/>
              <a:t> (March 4, 2019)</a:t>
            </a:r>
          </a:p>
          <a:p>
            <a:pPr marL="0" indent="0">
              <a:buNone/>
            </a:pPr>
            <a:r>
              <a:rPr lang="en-US" dirty="0"/>
              <a:t>[4] Michael </a:t>
            </a:r>
            <a:r>
              <a:rPr lang="en-US" dirty="0" err="1"/>
              <a:t>Grothaus</a:t>
            </a:r>
            <a:r>
              <a:rPr lang="en-US" dirty="0"/>
              <a:t>, Criminal are using </a:t>
            </a:r>
            <a:r>
              <a:rPr lang="en-US" dirty="0" err="1"/>
              <a:t>deepfakes</a:t>
            </a:r>
            <a:r>
              <a:rPr lang="en-US" dirty="0"/>
              <a:t> to impersonate CEOs,</a:t>
            </a:r>
            <a:r>
              <a:rPr lang="en-US" altLang="zh-CN" sz="2400" dirty="0"/>
              <a:t> </a:t>
            </a:r>
            <a:r>
              <a:rPr lang="en-US" altLang="zh-CN" sz="2400" dirty="0">
                <a:hlinkClick r:id="rId5"/>
              </a:rPr>
              <a:t>https://www.fastcompany.com/90379001/criminals-are-using-deepfakes-to-impersonate-ceos(July</a:t>
            </a:r>
            <a:r>
              <a:rPr lang="en-US" altLang="zh-CN" sz="2400" dirty="0"/>
              <a:t> 19, 2019)</a:t>
            </a: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2064644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Run time stack</a:t>
            </a:r>
          </a:p>
        </p:txBody>
      </p:sp>
      <p:sp>
        <p:nvSpPr>
          <p:cNvPr id="23" name="TextBox 13"/>
          <p:cNvSpPr txBox="1">
            <a:spLocks noChangeArrowheads="1"/>
          </p:cNvSpPr>
          <p:nvPr/>
        </p:nvSpPr>
        <p:spPr bwMode="auto">
          <a:xfrm>
            <a:off x="6400800" y="1969491"/>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Variable Attack</a:t>
            </a:r>
          </a:p>
        </p:txBody>
      </p:sp>
      <p:sp>
        <p:nvSpPr>
          <p:cNvPr id="24" name="TextBox 13"/>
          <p:cNvSpPr txBox="1">
            <a:spLocks noChangeArrowheads="1"/>
          </p:cNvSpPr>
          <p:nvPr/>
        </p:nvSpPr>
        <p:spPr bwMode="auto">
          <a:xfrm>
            <a:off x="6400800" y="3100463"/>
            <a:ext cx="2743200" cy="46166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Stack Attack</a:t>
            </a:r>
          </a:p>
        </p:txBody>
      </p:sp>
      <p:sp>
        <p:nvSpPr>
          <p:cNvPr id="3" name="Slide Number Placeholder 2"/>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2138944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a:t>Run Example Code</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1065278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 Code</a:t>
            </a:r>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 {</a:t>
            </a:r>
          </a:p>
          <a:p>
            <a:pPr marL="457200" indent="-457200">
              <a:lnSpc>
                <a:spcPct val="120000"/>
              </a:lnSpc>
              <a:spcBef>
                <a:spcPts val="0"/>
              </a:spcBef>
              <a:buFont typeface="+mj-lt"/>
              <a:buAutoNum type="arabicPeriod"/>
            </a:pPr>
            <a:r>
              <a:rPr lang="en-US" dirty="0"/>
              <a:t>  char buff [ 15 ]; </a:t>
            </a:r>
            <a:r>
              <a:rPr lang="en-US" dirty="0" err="1"/>
              <a:t>int</a:t>
            </a:r>
            <a:r>
              <a:rPr lang="en-US" dirty="0"/>
              <a:t> ace = 0;</a:t>
            </a:r>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p>
          <a:p>
            <a:pPr marL="457200" indent="-457200">
              <a:lnSpc>
                <a:spcPct val="120000"/>
              </a:lnSpc>
              <a:spcBef>
                <a:spcPts val="0"/>
              </a:spcBef>
              <a:buFont typeface="+mj-lt"/>
              <a:buAutoNum type="arabicPeriod"/>
            </a:pPr>
            <a:r>
              <a:rPr lang="en-US" dirty="0"/>
              <a:t>  if ( </a:t>
            </a:r>
            <a:r>
              <a:rPr lang="en-US" dirty="0" err="1"/>
              <a:t>strcmp</a:t>
            </a:r>
            <a:r>
              <a:rPr lang="en-US" dirty="0"/>
              <a:t> ( buff, "imps" ) ) {</a:t>
            </a:r>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buff, ace ); }</a:t>
            </a:r>
          </a:p>
          <a:p>
            <a:pPr marL="457200" indent="-457200">
              <a:lnSpc>
                <a:spcPct val="120000"/>
              </a:lnSpc>
              <a:spcBef>
                <a:spcPts val="0"/>
              </a:spcBef>
              <a:buFont typeface="+mj-lt"/>
              <a:buAutoNum type="arabicPeriod"/>
            </a:pPr>
            <a:r>
              <a:rPr lang="en-US" dirty="0"/>
              <a:t>  else  { </a:t>
            </a:r>
            <a:r>
              <a:rPr lang="en-US" dirty="0" err="1"/>
              <a:t>printf</a:t>
            </a:r>
            <a:r>
              <a:rPr lang="en-US" dirty="0"/>
              <a:t> ( "Correct! \n") ; ace = 1; }</a:t>
            </a:r>
          </a:p>
          <a:p>
            <a:pPr marL="457200" indent="-457200">
              <a:lnSpc>
                <a:spcPct val="120000"/>
              </a:lnSpc>
              <a:spcBef>
                <a:spcPts val="0"/>
              </a:spcBef>
              <a:buFont typeface="+mj-lt"/>
              <a:buAutoNum type="arabicPeriod"/>
            </a:pPr>
            <a:r>
              <a:rPr lang="en-US" dirty="0"/>
              <a:t>  if ( ace ) {  </a:t>
            </a:r>
            <a:r>
              <a:rPr lang="en-US" dirty="0" err="1"/>
              <a:t>printf</a:t>
            </a:r>
            <a:r>
              <a:rPr lang="en-US" dirty="0"/>
              <a:t> ( "You get an A! \n" ); }</a:t>
            </a:r>
          </a:p>
          <a:p>
            <a:pPr marL="457200" indent="-457200">
              <a:lnSpc>
                <a:spcPct val="120000"/>
              </a:lnSpc>
              <a:spcBef>
                <a:spcPts val="0"/>
              </a:spcBef>
              <a:buFont typeface="+mj-lt"/>
              <a:buAutoNum type="arabicPeriod"/>
            </a:pPr>
            <a:r>
              <a:rPr lang="en-US" dirty="0"/>
              <a:t>  return 0; }</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a:solidFill>
                  <a:srgbClr val="000000"/>
                </a:solidFill>
              </a:rPr>
              <a:t>}</a:t>
            </a:r>
            <a:r>
              <a:rPr lang="en-US" sz="4000" dirty="0">
                <a:solidFill>
                  <a:srgbClr val="000000"/>
                </a:solidFill>
              </a:rPr>
              <a:t> </a:t>
            </a:r>
            <a:r>
              <a:rPr lang="en-US" sz="2400" dirty="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3611239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1591266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998449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Target</a:t>
            </a:r>
          </a:p>
        </p:txBody>
      </p:sp>
      <p:sp>
        <p:nvSpPr>
          <p:cNvPr id="3" name="Slide Number Placeholder 2"/>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808874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5380461" y="2862919"/>
            <a:ext cx="3367426" cy="2280581"/>
          </a:xfrm>
          <a:prstGeom prst="rect">
            <a:avLst/>
          </a:prstGeom>
          <a:noFill/>
          <a:ln>
            <a:noFill/>
          </a:ln>
        </p:spPr>
      </p:pic>
      <p:sp>
        <p:nvSpPr>
          <p:cNvPr id="54" name="Shape 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Denial of Service (DoS)</a:t>
            </a:r>
          </a:p>
        </p:txBody>
      </p:sp>
      <p:sp>
        <p:nvSpPr>
          <p:cNvPr id="55" name="Shape 55"/>
          <p:cNvSpPr txBox="1">
            <a:spLocks noGrp="1"/>
          </p:cNvSpPr>
          <p:nvPr>
            <p:ph idx="1"/>
          </p:nvPr>
        </p:nvSpPr>
        <p:spPr>
          <a:prstGeom prst="rect">
            <a:avLst/>
          </a:prstGeom>
        </p:spPr>
        <p:txBody>
          <a:bodyPr lIns="91425" tIns="91425" rIns="91425" bIns="91425" anchor="t" anchorCtr="0">
            <a:noAutofit/>
          </a:bodyPr>
          <a:lstStyle/>
          <a:p>
            <a:pPr marL="457200" indent="-228600">
              <a:lnSpc>
                <a:spcPct val="100000"/>
              </a:lnSpc>
            </a:pPr>
            <a:r>
              <a:rPr lang="en" dirty="0"/>
              <a:t>Attempts to make target unavailable by flooding with traffic</a:t>
            </a:r>
          </a:p>
          <a:p>
            <a:pPr marL="457200" lvl="0" indent="-228600" rtl="0">
              <a:lnSpc>
                <a:spcPct val="100000"/>
              </a:lnSpc>
              <a:spcBef>
                <a:spcPts val="0"/>
              </a:spcBef>
            </a:pPr>
            <a:r>
              <a:rPr lang="en" dirty="0"/>
              <a:t>If victim has to filter attack, it’s too late</a:t>
            </a:r>
          </a:p>
          <a:p>
            <a:pPr marL="457200" lvl="0" indent="-228600" rtl="0">
              <a:lnSpc>
                <a:spcPct val="100000"/>
              </a:lnSpc>
              <a:spcBef>
                <a:spcPts val="0"/>
              </a:spcBef>
            </a:pPr>
            <a:r>
              <a:rPr lang="en" dirty="0"/>
              <a:t>Internet Providers have no incentive to help</a:t>
            </a:r>
          </a:p>
          <a:p>
            <a:pPr marL="914400" lvl="1" indent="-228600" rtl="0">
              <a:lnSpc>
                <a:spcPct val="100000"/>
              </a:lnSpc>
              <a:spcBef>
                <a:spcPts val="0"/>
              </a:spcBef>
            </a:pPr>
            <a:r>
              <a:rPr lang="en" dirty="0"/>
              <a:t>Businesses get affected, but would not</a:t>
            </a:r>
            <a:r>
              <a:rPr lang="en-US" dirty="0"/>
              <a:t> </a:t>
            </a:r>
            <a:r>
              <a:rPr lang="en" dirty="0"/>
              <a:t>pay provider enough to make worthwhile</a:t>
            </a:r>
          </a:p>
          <a:p>
            <a:pPr marL="914400" lvl="1" indent="-228600" rtl="0">
              <a:lnSpc>
                <a:spcPct val="100000"/>
              </a:lnSpc>
              <a:spcBef>
                <a:spcPts val="0"/>
              </a:spcBef>
            </a:pPr>
            <a:r>
              <a:rPr lang="en" dirty="0"/>
              <a:t>This is why Cloudflare, e.g., exists</a:t>
            </a:r>
          </a:p>
          <a:p>
            <a:pPr marL="457200" lvl="0" indent="-228600" rtl="0">
              <a:lnSpc>
                <a:spcPct val="100000"/>
              </a:lnSpc>
              <a:spcBef>
                <a:spcPts val="0"/>
              </a:spcBef>
            </a:pPr>
            <a:r>
              <a:rPr lang="en" dirty="0"/>
              <a:t>Many ways to perform this attack</a:t>
            </a:r>
          </a:p>
          <a:p>
            <a:pPr marL="457200" lvl="0" indent="0">
              <a:lnSpc>
                <a:spcPct val="100000"/>
              </a:lnSpc>
              <a:spcBef>
                <a:spcPts val="0"/>
              </a:spcBef>
              <a:buNone/>
            </a:pPr>
            <a:endParaRPr dirty="0"/>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29</a:t>
            </a:fld>
            <a:endParaRPr lang="en"/>
          </a:p>
        </p:txBody>
      </p:sp>
      <p:sp>
        <p:nvSpPr>
          <p:cNvPr id="3" name="Footer Placeholder 2"/>
          <p:cNvSpPr>
            <a:spLocks noGrp="1"/>
          </p:cNvSpPr>
          <p:nvPr>
            <p:ph type="ftr" sz="quarter" idx="11"/>
          </p:nvPr>
        </p:nvSpPr>
        <p:spPr/>
        <p:txBody>
          <a:bodyPr/>
          <a:lstStyle/>
          <a:p>
            <a:r>
              <a:rPr lang="sk-SK"/>
              <a:t>© 2019 Keith A. Pray</a:t>
            </a:r>
            <a:endParaRPr lang="en-US"/>
          </a:p>
        </p:txBody>
      </p:sp>
    </p:spTree>
    <p:extLst>
      <p:ext uri="{BB962C8B-B14F-4D97-AF65-F5344CB8AC3E}">
        <p14:creationId xmlns:p14="http://schemas.microsoft.com/office/powerpoint/2010/main" val="1600300821"/>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pic>
        <p:nvPicPr>
          <p:cNvPr id="10" name="Picture 9"/>
          <p:cNvPicPr>
            <a:picLocks noChangeAspect="1"/>
          </p:cNvPicPr>
          <p:nvPr/>
        </p:nvPicPr>
        <p:blipFill>
          <a:blip r:embed="rId3"/>
          <a:stretch>
            <a:fillRect/>
          </a:stretch>
        </p:blipFill>
        <p:spPr>
          <a:xfrm>
            <a:off x="3378200" y="1454977"/>
            <a:ext cx="5689600" cy="3479800"/>
          </a:xfrm>
          <a:prstGeom prst="rect">
            <a:avLst/>
          </a:prstGeom>
        </p:spPr>
      </p:pic>
      <p:sp>
        <p:nvSpPr>
          <p:cNvPr id="11" name="TextBox 10"/>
          <p:cNvSpPr txBox="1"/>
          <p:nvPr/>
        </p:nvSpPr>
        <p:spPr>
          <a:xfrm>
            <a:off x="0" y="4579549"/>
            <a:ext cx="3418424" cy="318036"/>
          </a:xfrm>
          <a:prstGeom prst="rect">
            <a:avLst/>
          </a:prstGeom>
          <a:noFill/>
        </p:spPr>
        <p:txBody>
          <a:bodyPr wrap="none" rtlCol="0">
            <a:spAutoFit/>
          </a:bodyPr>
          <a:lstStyle/>
          <a:p>
            <a:pPr>
              <a:lnSpc>
                <a:spcPct val="90000"/>
              </a:lnSpc>
            </a:pPr>
            <a:r>
              <a:rPr lang="en-US" sz="1600" dirty="0"/>
              <a:t>http://</a:t>
            </a:r>
            <a:r>
              <a:rPr lang="en-US" sz="1600" dirty="0" err="1"/>
              <a:t>xkcd.com</a:t>
            </a:r>
            <a:r>
              <a:rPr lang="en-US" sz="1600" dirty="0"/>
              <a:t>/538/ (2010-11-14)</a:t>
            </a:r>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Distributed DoS Vectors</a:t>
            </a:r>
          </a:p>
        </p:txBody>
      </p:sp>
      <p:sp>
        <p:nvSpPr>
          <p:cNvPr id="62" name="Shape 62"/>
          <p:cNvSpPr txBox="1">
            <a:spLocks noGrp="1"/>
          </p:cNvSpPr>
          <p:nvPr>
            <p:ph sz="half" idx="1"/>
          </p:nvPr>
        </p:nvSpPr>
        <p:spPr>
          <a:prstGeom prst="rect">
            <a:avLst/>
          </a:prstGeom>
        </p:spPr>
        <p:txBody>
          <a:bodyPr lIns="91425" tIns="91425" rIns="91425" bIns="91425" anchor="t" anchorCtr="0">
            <a:noAutofit/>
          </a:bodyPr>
          <a:lstStyle/>
          <a:p>
            <a:pPr marL="457200" lvl="0" indent="-228600" rtl="0">
              <a:spcBef>
                <a:spcPts val="0"/>
              </a:spcBef>
            </a:pPr>
            <a:r>
              <a:rPr lang="en" dirty="0"/>
              <a:t>TCP SYN attack</a:t>
            </a:r>
          </a:p>
          <a:p>
            <a:pPr marL="914400" lvl="1" indent="-228600" rtl="0">
              <a:spcBef>
                <a:spcPts val="0"/>
              </a:spcBef>
            </a:pPr>
            <a:r>
              <a:rPr lang="en" dirty="0"/>
              <a:t>SYN packets are small, low difficulty for attacker</a:t>
            </a:r>
          </a:p>
          <a:p>
            <a:pPr marL="914400" lvl="1" indent="-228600" rtl="0">
              <a:spcBef>
                <a:spcPts val="0"/>
              </a:spcBef>
            </a:pPr>
            <a:r>
              <a:rPr lang="en" dirty="0"/>
              <a:t>Leaves half-open connections on server</a:t>
            </a:r>
          </a:p>
          <a:p>
            <a:pPr marL="914400" lvl="1" indent="-228600" rtl="0">
              <a:spcBef>
                <a:spcPts val="0"/>
              </a:spcBef>
            </a:pPr>
            <a:r>
              <a:rPr lang="en" dirty="0"/>
              <a:t>SYN cookies mitigate this</a:t>
            </a:r>
            <a:endParaRPr lang="en-US" dirty="0"/>
          </a:p>
          <a:p>
            <a:pPr marL="457200" lvl="0" indent="-228600">
              <a:spcBef>
                <a:spcPts val="0"/>
              </a:spcBef>
            </a:pPr>
            <a:r>
              <a:rPr lang="en" dirty="0"/>
              <a:t>DNS amplification attack</a:t>
            </a:r>
          </a:p>
          <a:p>
            <a:pPr marL="914400" lvl="1" indent="-228600">
              <a:spcBef>
                <a:spcPts val="0"/>
              </a:spcBef>
            </a:pPr>
            <a:r>
              <a:rPr lang="en" dirty="0"/>
              <a:t>DNS requests are small</a:t>
            </a:r>
          </a:p>
          <a:p>
            <a:pPr marL="914400" lvl="1" indent="-228600">
              <a:spcBef>
                <a:spcPts val="0"/>
              </a:spcBef>
            </a:pPr>
            <a:r>
              <a:rPr lang="en" dirty="0"/>
              <a:t>Can request all records on server</a:t>
            </a:r>
          </a:p>
          <a:p>
            <a:pPr marL="914400" lvl="1" indent="-228600">
              <a:spcBef>
                <a:spcPts val="0"/>
              </a:spcBef>
            </a:pPr>
            <a:r>
              <a:rPr lang="en" dirty="0"/>
              <a:t>Crippled by proper configuration</a:t>
            </a:r>
          </a:p>
        </p:txBody>
      </p:sp>
      <p:sp>
        <p:nvSpPr>
          <p:cNvPr id="4" name="Content Placeholder 3"/>
          <p:cNvSpPr>
            <a:spLocks noGrp="1"/>
          </p:cNvSpPr>
          <p:nvPr>
            <p:ph sz="half" idx="2"/>
          </p:nvPr>
        </p:nvSpPr>
        <p:spPr/>
        <p:txBody>
          <a:bodyPr/>
          <a:lstStyle/>
          <a:p>
            <a:pPr marL="457200" lvl="0" indent="-228600">
              <a:spcBef>
                <a:spcPts val="0"/>
              </a:spcBef>
            </a:pPr>
            <a:r>
              <a:rPr lang="en" dirty="0"/>
              <a:t>Ingress/egress filtering will reduce effect</a:t>
            </a:r>
          </a:p>
        </p:txBody>
      </p:sp>
      <p:sp>
        <p:nvSpPr>
          <p:cNvPr id="3" name="Footer Placeholder 2"/>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30</a:t>
            </a:fld>
            <a:endParaRPr lang="en"/>
          </a:p>
        </p:txBody>
      </p:sp>
      <p:pic>
        <p:nvPicPr>
          <p:cNvPr id="63" name="Shape 63"/>
          <p:cNvPicPr preferRelativeResize="0"/>
          <p:nvPr/>
        </p:nvPicPr>
        <p:blipFill>
          <a:blip r:embed="rId3">
            <a:alphaModFix/>
          </a:blip>
          <a:stretch>
            <a:fillRect/>
          </a:stretch>
        </p:blipFill>
        <p:spPr>
          <a:xfrm>
            <a:off x="2521600" y="2521163"/>
            <a:ext cx="6286500" cy="2590800"/>
          </a:xfrm>
          <a:prstGeom prst="rect">
            <a:avLst/>
          </a:prstGeom>
          <a:noFill/>
          <a:ln>
            <a:noFill/>
          </a:ln>
        </p:spPr>
      </p:pic>
    </p:spTree>
    <p:extLst>
      <p:ext uri="{BB962C8B-B14F-4D97-AF65-F5344CB8AC3E}">
        <p14:creationId xmlns:p14="http://schemas.microsoft.com/office/powerpoint/2010/main" val="1643976888"/>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913482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a:ea typeface="ＭＳ Ｐゴシック" charset="-128"/>
                <a:cs typeface="ＭＳ Ｐゴシック" charset="-128"/>
              </a:rPr>
              <a:t>Trojan Horse</a:t>
            </a:r>
          </a:p>
          <a:p>
            <a:pPr eaLnBrk="1" hangingPunct="1"/>
            <a:r>
              <a:rPr lang="en-US" dirty="0">
                <a:ea typeface="ＭＳ Ｐゴシック" charset="-128"/>
                <a:cs typeface="ＭＳ Ｐゴシック" charset="-128"/>
              </a:rPr>
              <a:t>Virus</a:t>
            </a:r>
          </a:p>
          <a:p>
            <a:pPr eaLnBrk="1" hangingPunct="1"/>
            <a:r>
              <a:rPr lang="en-US" dirty="0">
                <a:ea typeface="ＭＳ Ｐゴシック" charset="-128"/>
                <a:cs typeface="ＭＳ Ｐゴシック" charset="-128"/>
              </a:rPr>
              <a:t>Worm</a:t>
            </a:r>
          </a:p>
          <a:p>
            <a:pPr eaLnBrk="1" hangingPunct="1"/>
            <a:r>
              <a:rPr lang="en-US" dirty="0">
                <a:ea typeface="ＭＳ Ｐゴシック" charset="-128"/>
                <a:cs typeface="ＭＳ Ｐゴシック" charset="-128"/>
              </a:rPr>
              <a:t>Bot Network</a:t>
            </a:r>
          </a:p>
          <a:p>
            <a:pPr eaLnBrk="1" hangingPunct="1"/>
            <a:r>
              <a:rPr lang="en-US" dirty="0">
                <a:ea typeface="ＭＳ Ｐゴシック" charset="-128"/>
                <a:cs typeface="ＭＳ Ｐゴシック" charset="-128"/>
              </a:rPr>
              <a:t>Buffer Overrun </a:t>
            </a:r>
          </a:p>
          <a:p>
            <a:pPr eaLnBrk="1" hangingPunct="1"/>
            <a:r>
              <a:rPr lang="en-US" dirty="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a:ea typeface="ＭＳ Ｐゴシック" charset="-128"/>
                <a:cs typeface="ＭＳ Ｐゴシック" charset="-128"/>
              </a:rPr>
              <a:t>How do they work?</a:t>
            </a:r>
          </a:p>
          <a:p>
            <a:r>
              <a:rPr lang="en-US">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sk-SK"/>
              <a:t>© 2019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32</a:t>
            </a:fld>
            <a:endParaRPr lang="en-US"/>
          </a:p>
        </p:txBody>
      </p:sp>
    </p:spTree>
    <p:extLst>
      <p:ext uri="{BB962C8B-B14F-4D97-AF65-F5344CB8AC3E}">
        <p14:creationId xmlns:p14="http://schemas.microsoft.com/office/powerpoint/2010/main" val="2152332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2363850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p>
          <a:p>
            <a:pPr lvl="1"/>
            <a:r>
              <a:rPr lang="en-US" dirty="0"/>
              <a:t>40 years ago?</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1620057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2537789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36</a:t>
            </a:fld>
            <a:endParaRPr lang="en-US"/>
          </a:p>
        </p:txBody>
      </p:sp>
    </p:spTree>
    <p:extLst>
      <p:ext uri="{BB962C8B-B14F-4D97-AF65-F5344CB8AC3E}">
        <p14:creationId xmlns:p14="http://schemas.microsoft.com/office/powerpoint/2010/main" val="2764394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807689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251593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4C08A3-2E22-BC41-B6CE-060FE9056722}"/>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A027194A-2C8C-B24C-8508-6E2F814C4AA5}"/>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6" name="Picture 5">
            <a:extLst>
              <a:ext uri="{FF2B5EF4-FFF2-40B4-BE49-F238E27FC236}">
                <a16:creationId xmlns:a16="http://schemas.microsoft.com/office/drawing/2014/main" id="{F264E5C5-0925-B24B-ADAD-72E709EE4448}"/>
              </a:ext>
            </a:extLst>
          </p:cNvPr>
          <p:cNvPicPr>
            <a:picLocks noChangeAspect="1"/>
          </p:cNvPicPr>
          <p:nvPr/>
        </p:nvPicPr>
        <p:blipFill>
          <a:blip r:embed="rId3"/>
          <a:stretch>
            <a:fillRect/>
          </a:stretch>
        </p:blipFill>
        <p:spPr>
          <a:xfrm>
            <a:off x="1519506" y="320934"/>
            <a:ext cx="6104988" cy="5370739"/>
          </a:xfrm>
          <a:prstGeom prst="rect">
            <a:avLst/>
          </a:prstGeom>
        </p:spPr>
      </p:pic>
      <p:sp>
        <p:nvSpPr>
          <p:cNvPr id="7" name="TextBox 6">
            <a:extLst>
              <a:ext uri="{FF2B5EF4-FFF2-40B4-BE49-F238E27FC236}">
                <a16:creationId xmlns:a16="http://schemas.microsoft.com/office/drawing/2014/main" id="{B4F6EF76-1FC3-DE41-8ABB-F47A1D085C3B}"/>
              </a:ext>
            </a:extLst>
          </p:cNvPr>
          <p:cNvSpPr txBox="1"/>
          <p:nvPr/>
        </p:nvSpPr>
        <p:spPr>
          <a:xfrm rot="16200000">
            <a:off x="5301196" y="2644233"/>
            <a:ext cx="4863581" cy="216982"/>
          </a:xfrm>
          <a:prstGeom prst="rect">
            <a:avLst/>
          </a:prstGeom>
          <a:noFill/>
        </p:spPr>
        <p:txBody>
          <a:bodyPr wrap="square" rtlCol="0">
            <a:spAutoFit/>
          </a:bodyPr>
          <a:lstStyle/>
          <a:p>
            <a:pPr>
              <a:lnSpc>
                <a:spcPct val="90000"/>
              </a:lnSpc>
            </a:pPr>
            <a:r>
              <a:rPr lang="en-US" sz="900" dirty="0"/>
              <a:t>https://cointelegraph.com/storage/uploads/view/5e8f6e0d3a029807dfe181dc3d160cf0.png</a:t>
            </a:r>
          </a:p>
        </p:txBody>
      </p:sp>
    </p:spTree>
    <p:extLst>
      <p:ext uri="{BB962C8B-B14F-4D97-AF65-F5344CB8AC3E}">
        <p14:creationId xmlns:p14="http://schemas.microsoft.com/office/powerpoint/2010/main" val="44197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323 Might be interesting to compare password guidance over the years.</a:t>
            </a:r>
          </a:p>
          <a:p>
            <a:r>
              <a:rPr lang="en-US" dirty="0"/>
              <a:t>pp. 325 plenty not sent with HTTP </a:t>
            </a:r>
          </a:p>
          <a:p>
            <a:r>
              <a:rPr lang="en-US" dirty="0"/>
              <a:t>pp. 328 Getting on TV much more difficult than releasing software</a:t>
            </a:r>
          </a:p>
          <a:p>
            <a:r>
              <a:rPr lang="en-US" dirty="0"/>
              <a:t>pp. 330 Virus could be new</a:t>
            </a:r>
          </a:p>
          <a:p>
            <a:r>
              <a:rPr lang="en-US" dirty="0"/>
              <a:t>pp. 332 Goals include infect 3 machine per LAN and as many computers as possible? Never make last minute changes before release. Were they related to the defects?</a:t>
            </a:r>
          </a:p>
          <a:p>
            <a:r>
              <a:rPr lang="en-US" dirty="0"/>
              <a:t>pp. 333 Testing w/out DEBUG often neglected</a:t>
            </a:r>
          </a:p>
        </p:txBody>
      </p:sp>
      <p:sp>
        <p:nvSpPr>
          <p:cNvPr id="11" name="Content Placeholder 10"/>
          <p:cNvSpPr>
            <a:spLocks noGrp="1"/>
          </p:cNvSpPr>
          <p:nvPr>
            <p:ph sz="half" idx="2"/>
          </p:nvPr>
        </p:nvSpPr>
        <p:spPr/>
        <p:txBody>
          <a:bodyPr>
            <a:normAutofit fontScale="85000" lnSpcReduction="10000"/>
          </a:bodyPr>
          <a:lstStyle/>
          <a:p>
            <a:r>
              <a:rPr lang="en-US" dirty="0"/>
              <a:t>pp. 335 Do people use the Internet as an experimental laboratory these days? Shutdown right after booting, “benign” doesn’t seem like the right word.</a:t>
            </a:r>
          </a:p>
          <a:p>
            <a:r>
              <a:rPr lang="en-US" dirty="0"/>
              <a:t>pp. 337 “send reports back to a </a:t>
            </a:r>
            <a:r>
              <a:rPr lang="en-US" b="1" dirty="0"/>
              <a:t>host</a:t>
            </a:r>
            <a:r>
              <a:rPr lang="en-US" dirty="0"/>
              <a:t> computer”?</a:t>
            </a:r>
          </a:p>
          <a:p>
            <a:r>
              <a:rPr lang="en-US" dirty="0"/>
              <a:t>pp. 338 Firewalls often not running on same machine as malware, routers?</a:t>
            </a:r>
          </a:p>
          <a:p>
            <a:r>
              <a:rPr lang="en-US" dirty="0"/>
              <a:t>pp. 339 Have 2003 fears of cyber terrorist attacks been realized?</a:t>
            </a:r>
          </a:p>
          <a:p>
            <a:r>
              <a:rPr lang="en-US" dirty="0"/>
              <a:t>pp. 347 How is online voting a moral issue?</a:t>
            </a:r>
          </a:p>
          <a:p>
            <a:r>
              <a:rPr lang="en-US" dirty="0"/>
              <a:t>End of Chapter questions: 14. 25. 29.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(a minor)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1 Page Paper 1/2</a:t>
            </a:r>
          </a:p>
        </p:txBody>
      </p:sp>
      <p:sp>
        <p:nvSpPr>
          <p:cNvPr id="3" name="Content Placeholder 2"/>
          <p:cNvSpPr>
            <a:spLocks noGrp="1"/>
          </p:cNvSpPr>
          <p:nvPr>
            <p:ph idx="1"/>
          </p:nvPr>
        </p:nvSpPr>
        <p:spPr/>
        <p:txBody>
          <a:bodyPr>
            <a:normAutofit fontScale="77500" lnSpcReduction="20000"/>
          </a:bodyPr>
          <a:lstStyle/>
          <a:p>
            <a:r>
              <a:rPr lang="en-US" dirty="0"/>
              <a:t>Given code you did not write yourself, you need to test and potentially break it </a:t>
            </a:r>
          </a:p>
          <a:p>
            <a:r>
              <a:rPr lang="en-US" dirty="0"/>
              <a:t>Find as many bugs possible</a:t>
            </a:r>
          </a:p>
          <a:p>
            <a:r>
              <a:rPr lang="en-US" dirty="0"/>
              <a:t>There are major and minor bugs to find</a:t>
            </a:r>
          </a:p>
          <a:p>
            <a:r>
              <a:rPr lang="en-US" dirty="0"/>
              <a:t>Once testing is done write paper arguing your testing was adequate</a:t>
            </a:r>
          </a:p>
          <a:p>
            <a:r>
              <a:rPr lang="en-US" dirty="0"/>
              <a:t>Things that might be useful in your argument:</a:t>
            </a:r>
          </a:p>
          <a:p>
            <a:pPr lvl="1"/>
            <a:r>
              <a:rPr lang="en-US" dirty="0"/>
              <a:t>Explanations of defects</a:t>
            </a:r>
          </a:p>
          <a:p>
            <a:pPr lvl="1"/>
            <a:r>
              <a:rPr lang="en-US" dirty="0"/>
              <a:t>How to fix them</a:t>
            </a:r>
          </a:p>
          <a:p>
            <a:pPr lvl="1"/>
            <a:r>
              <a:rPr lang="en-US" dirty="0"/>
              <a:t>Consequences of leaving defects in production code</a:t>
            </a:r>
          </a:p>
          <a:p>
            <a:r>
              <a:rPr lang="en-US" dirty="0"/>
              <a:t>Use weaknesses (or strengths) in your testing methods as a counter argument</a:t>
            </a:r>
          </a:p>
          <a:p>
            <a:r>
              <a:rPr lang="en-US" dirty="0"/>
              <a:t>Working example: </a:t>
            </a:r>
            <a:r>
              <a:rPr lang="en-US" dirty="0">
                <a:hlinkClick r:id="rId3"/>
              </a:rPr>
              <a:t>http://socialimps.keithpray.net/assignments/Test_Sales_Fun</a:t>
            </a:r>
            <a:r>
              <a:rPr lang="en-US" dirty="0"/>
              <a:t> </a:t>
            </a:r>
          </a:p>
          <a:p>
            <a:pPr marL="0" indent="0">
              <a:buNone/>
            </a:pPr>
            <a:endParaRPr lang="en-US" strike="sngStrike"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2/2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a:t>    </a:t>
            </a:r>
            <a:r>
              <a:rPr lang="en-US" dirty="0" err="1"/>
              <a:t>NumberFormat</a:t>
            </a:r>
            <a:r>
              <a:rPr lang="en-US" dirty="0"/>
              <a:t> </a:t>
            </a:r>
            <a:r>
              <a:rPr lang="en-US" dirty="0" err="1"/>
              <a:t>numberFormat</a:t>
            </a:r>
            <a:r>
              <a:rPr lang="en-US" dirty="0"/>
              <a:t> = </a:t>
            </a:r>
            <a:r>
              <a:rPr lang="en-US" dirty="0" err="1"/>
              <a:t>NumberFormat.getCurrencyInstance</a:t>
            </a:r>
            <a:r>
              <a:rPr lang="en-US" dirty="0"/>
              <a:t>(); </a:t>
            </a:r>
          </a:p>
          <a:p>
            <a:pPr marL="457200" indent="-457200">
              <a:lnSpc>
                <a:spcPct val="120000"/>
              </a:lnSpc>
              <a:spcBef>
                <a:spcPts val="0"/>
              </a:spcBef>
              <a:buFont typeface="+mj-lt"/>
              <a:buAutoNum type="arabicPeriod"/>
            </a:pPr>
            <a:r>
              <a:rPr lang="en-US" dirty="0"/>
              <a:t>    </a:t>
            </a:r>
            <a:r>
              <a:rPr lang="en-US" dirty="0" err="1"/>
              <a:t>System.out.println</a:t>
            </a:r>
            <a:r>
              <a:rPr lang="en-US" dirty="0"/>
              <a:t> ( "Subtotal : " + </a:t>
            </a:r>
            <a:r>
              <a:rPr lang="en-US" dirty="0" err="1"/>
              <a:t>numberFormat.format</a:t>
            </a:r>
            <a:r>
              <a:rPr lang="en-US" dirty="0"/>
              <a:t> ( amount ) ); </a:t>
            </a:r>
          </a:p>
          <a:p>
            <a:pPr marL="457200" indent="-457200">
              <a:lnSpc>
                <a:spcPct val="120000"/>
              </a:lnSpc>
              <a:spcBef>
                <a:spcPts val="0"/>
              </a:spcBef>
              <a:buFont typeface="+mj-lt"/>
              <a:buAutoNum type="arabicPeriod"/>
            </a:pPr>
            <a:r>
              <a:rPr lang="en-US" dirty="0"/>
              <a:t>    </a:t>
            </a:r>
            <a:r>
              <a:rPr lang="en-US" dirty="0" err="1"/>
              <a:t>System.out.println</a:t>
            </a:r>
            <a:r>
              <a:rPr lang="en-US" dirty="0"/>
              <a:t> ( "Discount : " + </a:t>
            </a:r>
            <a:r>
              <a:rPr lang="en-US" dirty="0" err="1"/>
              <a:t>numberFormat.format</a:t>
            </a:r>
            <a:r>
              <a:rPr lang="en-US" dirty="0"/>
              <a:t> ( discount ) ); </a:t>
            </a:r>
          </a:p>
          <a:p>
            <a:pPr marL="457200" indent="-457200">
              <a:lnSpc>
                <a:spcPct val="120000"/>
              </a:lnSpc>
              <a:spcBef>
                <a:spcPts val="0"/>
              </a:spcBef>
              <a:buFont typeface="+mj-lt"/>
              <a:buAutoNum type="arabicPeriod"/>
            </a:pPr>
            <a:r>
              <a:rPr lang="en-US" dirty="0"/>
              <a:t>    </a:t>
            </a:r>
            <a:r>
              <a:rPr lang="en-US" dirty="0" err="1"/>
              <a:t>System.out.println</a:t>
            </a:r>
            <a:r>
              <a:rPr lang="en-US" dirty="0"/>
              <a:t> ( "Total : " + </a:t>
            </a:r>
            <a:r>
              <a:rPr lang="en-US" dirty="0" err="1"/>
              <a:t>numberFormat.format</a:t>
            </a:r>
            <a:r>
              <a:rPr lang="en-US" dirty="0"/>
              <a:t> ( total ) ); </a:t>
            </a:r>
          </a:p>
          <a:p>
            <a:pPr marL="457200" indent="-457200">
              <a:lnSpc>
                <a:spcPct val="120000"/>
              </a:lnSpc>
              <a:spcBef>
                <a:spcPts val="0"/>
              </a:spcBef>
              <a:buFont typeface="+mj-lt"/>
              <a:buAutoNum type="arabicPeriod"/>
            </a:pPr>
            <a:r>
              <a:rPr lang="en-US" dirty="0"/>
              <a:t>    </a:t>
            </a:r>
            <a:r>
              <a:rPr lang="en-US" dirty="0" err="1"/>
              <a:t>System.out.println</a:t>
            </a:r>
            <a:r>
              <a:rPr lang="en-US" dirty="0"/>
              <a:t> ( "Tax : " + </a:t>
            </a:r>
            <a:r>
              <a:rPr lang="en-US" dirty="0" err="1"/>
              <a:t>numberFormat.format</a:t>
            </a:r>
            <a:r>
              <a:rPr lang="en-US" dirty="0"/>
              <a:t> ( tax ) ); </a:t>
            </a:r>
          </a:p>
          <a:p>
            <a:pPr marL="457200" indent="-457200">
              <a:lnSpc>
                <a:spcPct val="120000"/>
              </a:lnSpc>
              <a:spcBef>
                <a:spcPts val="0"/>
              </a:spcBef>
              <a:buFont typeface="+mj-lt"/>
              <a:buAutoNum type="arabicPeriod"/>
            </a:pPr>
            <a:r>
              <a:rPr lang="en-US" dirty="0"/>
              <a:t>    </a:t>
            </a:r>
            <a:r>
              <a:rPr lang="en-US" dirty="0" err="1"/>
              <a:t>System.out.println</a:t>
            </a:r>
            <a:r>
              <a:rPr lang="en-US" dirty="0"/>
              <a:t> ( "</a:t>
            </a:r>
            <a:r>
              <a:rPr lang="en-US" dirty="0" err="1"/>
              <a:t>Tax+Total</a:t>
            </a:r>
            <a:r>
              <a:rPr lang="en-US" dirty="0"/>
              <a:t>: " + </a:t>
            </a:r>
            <a:r>
              <a:rPr lang="en-US" dirty="0" err="1"/>
              <a:t>numberFormat.format</a:t>
            </a:r>
            <a:r>
              <a:rPr lang="en-US" dirty="0"/>
              <a:t> ( </a:t>
            </a:r>
            <a:r>
              <a:rPr lang="en-US" dirty="0" err="1"/>
              <a:t>taxedTotal</a:t>
            </a:r>
            <a:r>
              <a:rPr lang="en-US" dirty="0"/>
              <a:t> ) ); </a:t>
            </a:r>
          </a:p>
          <a:p>
            <a:pPr marL="457200" indent="-457200">
              <a:lnSpc>
                <a:spcPct val="120000"/>
              </a:lnSpc>
              <a:spcBef>
                <a:spcPts val="0"/>
              </a:spcBef>
              <a:buFont typeface="+mj-lt"/>
              <a:buAutoNum type="arabicPeriod"/>
            </a:pPr>
            <a:r>
              <a:rPr lang="en-US" dirty="0"/>
              <a:t>    return </a:t>
            </a:r>
            <a:r>
              <a:rPr lang="en-US" dirty="0" err="1"/>
              <a:t>taxedTotal</a:t>
            </a:r>
            <a:r>
              <a:rPr lang="en-US" dirty="0"/>
              <a:t>;</a:t>
            </a:r>
          </a:p>
          <a:p>
            <a:pPr marL="457200" indent="-457200">
              <a:lnSpc>
                <a:spcPct val="120000"/>
              </a:lnSpc>
              <a:spcBef>
                <a:spcPts val="0"/>
              </a:spcBef>
              <a:buFont typeface="+mj-lt"/>
              <a:buAutoNum type="arabicPeriod"/>
            </a:pPr>
            <a:r>
              <a:rPr lang="en-US" dirty="0"/>
              <a:t>  } </a:t>
            </a:r>
          </a:p>
          <a:p>
            <a:pPr marL="457200" indent="-457200">
              <a:lnSpc>
                <a:spcPct val="120000"/>
              </a:lnSpc>
              <a:spcBef>
                <a:spcPts val="0"/>
              </a:spcBef>
              <a:buFont typeface="+mj-lt"/>
              <a:buAutoNum type="arabicPeriod"/>
            </a:pPr>
            <a:r>
              <a:rPr lang="en-US" dirty="0"/>
              <a: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a:solidFill>
                  <a:srgbClr val="000000"/>
                </a:solidFill>
              </a:rPr>
              <a:t>}</a:t>
            </a:r>
            <a:r>
              <a:rPr lang="en-US" sz="8800" dirty="0">
                <a:solidFill>
                  <a:srgbClr val="000000"/>
                </a:solidFill>
              </a:rPr>
              <a:t> </a:t>
            </a:r>
            <a:r>
              <a:rPr lang="en-US" sz="3200" dirty="0">
                <a:solidFill>
                  <a:srgbClr val="000000"/>
                </a:solidFill>
              </a:rPr>
              <a:t>Lines of interest</a:t>
            </a:r>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57480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Survey</a:t>
            </a:r>
          </a:p>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31406</TotalTime>
  <Words>5148</Words>
  <Application>Microsoft Macintosh PowerPoint</Application>
  <PresentationFormat>On-screen Show (16:9)</PresentationFormat>
  <Paragraphs>544</Paragraphs>
  <Slides>38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Ｐゴシック</vt:lpstr>
      <vt:lpstr>宋体</vt:lpstr>
      <vt:lpstr>Arial</vt:lpstr>
      <vt:lpstr>Calibri</vt:lpstr>
      <vt:lpstr>Cambria</vt:lpstr>
      <vt:lpstr>Wingdings</vt:lpstr>
      <vt:lpstr>幼圆</vt:lpstr>
      <vt:lpstr>Red Radial 16x9</vt:lpstr>
      <vt:lpstr>Class 8 Crime</vt:lpstr>
      <vt:lpstr>Papers</vt:lpstr>
      <vt:lpstr>Overview</vt:lpstr>
      <vt:lpstr>PowerPoint Presentation</vt:lpstr>
      <vt:lpstr>My Reading Notes</vt:lpstr>
      <vt:lpstr>Group Quiz</vt:lpstr>
      <vt:lpstr>Assignment Code Testing 1 Page Paper 1/2</vt:lpstr>
      <vt:lpstr>Assignment Code Testing 2/2</vt:lpstr>
      <vt:lpstr>Overview</vt:lpstr>
      <vt:lpstr>Be in a botnet</vt:lpstr>
      <vt:lpstr>The power of botnets</vt:lpstr>
      <vt:lpstr>Botnets are associated with harm</vt:lpstr>
      <vt:lpstr>Community Projects, good botnets</vt:lpstr>
      <vt:lpstr>They need your help</vt:lpstr>
      <vt:lpstr>References</vt:lpstr>
      <vt:lpstr>References</vt:lpstr>
      <vt:lpstr>Online or Brick and mortar crime</vt:lpstr>
      <vt:lpstr>Most common crime in the country</vt:lpstr>
      <vt:lpstr>Make our awareness keep up with our technological changes</vt:lpstr>
      <vt:lpstr>Can’t stop technology</vt:lpstr>
      <vt:lpstr>References</vt:lpstr>
      <vt:lpstr>Class 8 The End</vt:lpstr>
      <vt:lpstr>Buffer Overrun</vt:lpstr>
      <vt:lpstr>Run Example Code</vt:lpstr>
      <vt:lpstr>Buffer Overrun Code</vt:lpstr>
      <vt:lpstr>TCP Three-way Handshake</vt:lpstr>
      <vt:lpstr>SYN Flood Attack</vt:lpstr>
      <vt:lpstr>Ping Attack</vt:lpstr>
      <vt:lpstr>What is Denial of Service (DoS)</vt:lpstr>
      <vt:lpstr>Distributed DoS Vectors</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420</cp:revision>
  <dcterms:created xsi:type="dcterms:W3CDTF">2014-08-25T02:19:16Z</dcterms:created>
  <dcterms:modified xsi:type="dcterms:W3CDTF">2019-09-17T22:42:41Z</dcterms:modified>
</cp:coreProperties>
</file>