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handoutMasterIdLst>
    <p:handoutMasterId r:id="rId19"/>
  </p:handoutMasterIdLst>
  <p:sldIdLst>
    <p:sldId id="256" r:id="rId2"/>
    <p:sldId id="258" r:id="rId3"/>
    <p:sldId id="273" r:id="rId4"/>
    <p:sldId id="260" r:id="rId5"/>
    <p:sldId id="259" r:id="rId6"/>
    <p:sldId id="261" r:id="rId7"/>
    <p:sldId id="263" r:id="rId8"/>
    <p:sldId id="262" r:id="rId9"/>
    <p:sldId id="264" r:id="rId10"/>
    <p:sldId id="272" r:id="rId11"/>
    <p:sldId id="265" r:id="rId12"/>
    <p:sldId id="271" r:id="rId13"/>
    <p:sldId id="266" r:id="rId14"/>
    <p:sldId id="267" r:id="rId15"/>
    <p:sldId id="270" r:id="rId16"/>
    <p:sldId id="269" r:id="rId1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917" autoAdjust="0"/>
    <p:restoredTop sz="83379" autoAdjust="0"/>
  </p:normalViewPr>
  <p:slideViewPr>
    <p:cSldViewPr snapToGrid="0" snapToObjects="1">
      <p:cViewPr varScale="1">
        <p:scale>
          <a:sx n="140" d="100"/>
          <a:sy n="140" d="100"/>
        </p:scale>
        <p:origin x="416" y="184"/>
      </p:cViewPr>
      <p:guideLst>
        <p:guide orient="horz" pos="1620"/>
        <p:guide pos="2880"/>
      </p:guideLst>
    </p:cSldViewPr>
  </p:slideViewPr>
  <p:notesTextViewPr>
    <p:cViewPr>
      <p:scale>
        <a:sx n="100" d="100"/>
        <a:sy n="100" d="100"/>
      </p:scale>
      <p:origin x="0" y="0"/>
    </p:cViewPr>
  </p:notesTextViewPr>
  <p:sorterViewPr>
    <p:cViewPr>
      <p:scale>
        <a:sx n="180" d="100"/>
        <a:sy n="180" d="100"/>
      </p:scale>
      <p:origin x="0" y="346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8/22/19</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dirty="0"/>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8/22/19</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dirty="0"/>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Here’s the title slide to the first class. Excited already, aren’t you?</a:t>
            </a:r>
          </a:p>
          <a:p>
            <a:pPr eaLnBrk="1" hangingPunct="1"/>
            <a:r>
              <a:rPr lang="en-US" dirty="0">
                <a:latin typeface="Arial" charset="0"/>
                <a:ea typeface="ＭＳ Ｐゴシック" charset="-128"/>
                <a:cs typeface="ＭＳ Ｐゴシック" charset="-128"/>
              </a:rPr>
              <a:t>Practice critical thinking: Is there anything wrong with this slide?</a:t>
            </a:r>
          </a:p>
          <a:p>
            <a:pPr eaLnBrk="1" hangingPunct="1"/>
            <a:r>
              <a:rPr lang="en-US" dirty="0">
                <a:latin typeface="Arial" charset="0"/>
                <a:ea typeface="ＭＳ Ｐゴシック" charset="-128"/>
                <a:cs typeface="ＭＳ Ｐゴシック" charset="-128"/>
              </a:rPr>
              <a:t>Who knows what Emacs or vi</a:t>
            </a:r>
            <a:r>
              <a:rPr lang="en-US" baseline="0" dirty="0">
                <a:latin typeface="Arial" charset="0"/>
                <a:ea typeface="ＭＳ Ｐゴシック" charset="-128"/>
                <a:cs typeface="ＭＳ Ｐゴシック" charset="-128"/>
              </a:rPr>
              <a:t> is?</a:t>
            </a:r>
            <a:endParaRPr lang="en-US" dirty="0">
              <a:latin typeface="Arial" charset="0"/>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dirty="0"/>
          </a:p>
        </p:txBody>
      </p:sp>
    </p:spTree>
    <p:extLst>
      <p:ext uri="{BB962C8B-B14F-4D97-AF65-F5344CB8AC3E}">
        <p14:creationId xmlns:p14="http://schemas.microsoft.com/office/powerpoint/2010/main" val="4255335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a:t>Segue: What technologies have been invented during your lifetime?</a:t>
            </a:r>
            <a:endParaRPr lang="en-US" dirty="0"/>
          </a:p>
          <a:p>
            <a:endParaRPr lang="en-US" dirty="0"/>
          </a:p>
          <a:p>
            <a:r>
              <a:rPr lang="en-US" dirty="0"/>
              <a:t>[1] http://</a:t>
            </a:r>
            <a:r>
              <a:rPr lang="en-US" dirty="0" err="1"/>
              <a:t>www.merriam-webster.com</a:t>
            </a:r>
            <a:r>
              <a:rPr lang="en-US" dirty="0"/>
              <a:t>/dictionary/technology (Accessed 2016-08-26)</a:t>
            </a:r>
          </a:p>
          <a:p>
            <a:endParaRPr lang="en-US" dirty="0"/>
          </a:p>
          <a:p>
            <a:r>
              <a:rPr lang="en-US" dirty="0"/>
              <a:t>Allan Kay: Pioneer in object oriented</a:t>
            </a:r>
            <a:r>
              <a:rPr lang="en-US" baseline="0" dirty="0"/>
              <a:t> programming</a:t>
            </a:r>
          </a:p>
          <a:p>
            <a:r>
              <a:rPr lang="en-US" baseline="0" dirty="0"/>
              <a:t>Photo from https://</a:t>
            </a:r>
            <a:r>
              <a:rPr lang="en-US" baseline="0" dirty="0" err="1"/>
              <a:t>amturing.acm.org</a:t>
            </a:r>
            <a:r>
              <a:rPr lang="en-US" baseline="0" dirty="0"/>
              <a:t>/</a:t>
            </a:r>
            <a:r>
              <a:rPr lang="en-US" baseline="0" dirty="0" err="1"/>
              <a:t>award_winners</a:t>
            </a:r>
            <a:r>
              <a:rPr lang="en-US" baseline="0" dirty="0"/>
              <a:t>/kay_3972189.cfm </a:t>
            </a:r>
          </a:p>
          <a:p>
            <a:endParaRPr lang="en-US" baseline="0" dirty="0"/>
          </a:p>
          <a:p>
            <a:r>
              <a:rPr lang="en-US" baseline="0" dirty="0"/>
              <a:t>Hillis Danny: Of Thinking Machines Corporation</a:t>
            </a:r>
          </a:p>
          <a:p>
            <a:r>
              <a:rPr lang="en-US" baseline="0" dirty="0"/>
              <a:t>Phot0 from https://</a:t>
            </a:r>
            <a:r>
              <a:rPr lang="en-US" baseline="0" dirty="0" err="1"/>
              <a:t>en.wikipedia.org</a:t>
            </a:r>
            <a:r>
              <a:rPr lang="en-US" baseline="0" dirty="0"/>
              <a:t>/wiki/</a:t>
            </a:r>
            <a:r>
              <a:rPr lang="en-US" baseline="0" dirty="0" err="1"/>
              <a:t>Danny_Hillis</a:t>
            </a:r>
            <a:endParaRPr lang="en-US" baseline="0" dirty="0"/>
          </a:p>
        </p:txBody>
      </p:sp>
      <p:sp>
        <p:nvSpPr>
          <p:cNvPr id="4" name="Slide Number Placeholder 3"/>
          <p:cNvSpPr>
            <a:spLocks noGrp="1"/>
          </p:cNvSpPr>
          <p:nvPr>
            <p:ph type="sldNum" sz="quarter" idx="10"/>
          </p:nvPr>
        </p:nvSpPr>
        <p:spPr/>
        <p:txBody>
          <a:bodyPr/>
          <a:lstStyle/>
          <a:p>
            <a:fld id="{270700B2-88B9-1642-B8EB-F86842378D04}" type="slidenum">
              <a:rPr lang="en-US" smtClean="0"/>
              <a:t>10</a:t>
            </a:fld>
            <a:endParaRPr lang="en-US" dirty="0"/>
          </a:p>
        </p:txBody>
      </p:sp>
    </p:spTree>
    <p:extLst>
      <p:ext uri="{BB962C8B-B14F-4D97-AF65-F5344CB8AC3E}">
        <p14:creationId xmlns:p14="http://schemas.microsoft.com/office/powerpoint/2010/main" val="8071904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charset="0"/>
                <a:ea typeface="ＭＳ Ｐゴシック" charset="-128"/>
                <a:cs typeface="ＭＳ Ｐゴシック" charset="-128"/>
              </a:rPr>
              <a:t>Color</a:t>
            </a:r>
            <a:r>
              <a:rPr lang="en-US" baseline="0" dirty="0">
                <a:latin typeface="Arial" charset="0"/>
                <a:ea typeface="ＭＳ Ｐゴシック" charset="-128"/>
                <a:cs typeface="ＭＳ Ｐゴシック" charset="-128"/>
              </a:rPr>
              <a:t> Graphics Adapter (CGA)</a:t>
            </a:r>
          </a:p>
          <a:p>
            <a:endParaRPr lang="en-US" dirty="0">
              <a:latin typeface="Arial" charset="0"/>
              <a:ea typeface="ＭＳ Ｐゴシック" charset="-128"/>
              <a:cs typeface="ＭＳ Ｐゴシック" charset="-128"/>
            </a:endParaRPr>
          </a:p>
          <a:p>
            <a:r>
              <a:rPr lang="en-US" dirty="0">
                <a:latin typeface="Arial" charset="0"/>
                <a:ea typeface="ＭＳ Ｐゴシック" charset="-128"/>
                <a:cs typeface="ＭＳ Ｐゴシック" charset="-128"/>
              </a:rPr>
              <a:t>Show old portable computer. </a:t>
            </a:r>
          </a:p>
          <a:p>
            <a:r>
              <a:rPr lang="en-US" dirty="0">
                <a:latin typeface="Arial" charset="0"/>
                <a:ea typeface="ＭＳ Ｐゴシック" charset="-128"/>
                <a:cs typeface="ＭＳ Ｐゴシック" charset="-128"/>
              </a:rPr>
              <a:t>Info in slide from http://en.wikipedia.org/wiki/Compaq_portable</a:t>
            </a:r>
          </a:p>
          <a:p>
            <a:endParaRPr lang="en-US" dirty="0">
              <a:latin typeface="Arial" charset="0"/>
              <a:ea typeface="ＭＳ Ｐゴシック" charset="-128"/>
              <a:cs typeface="ＭＳ Ｐゴシック" charset="-128"/>
            </a:endParaRPr>
          </a:p>
          <a:p>
            <a:r>
              <a:rPr lang="en-US" dirty="0">
                <a:latin typeface="Arial" charset="0"/>
                <a:ea typeface="ＭＳ Ｐゴシック" charset="-128"/>
                <a:cs typeface="ＭＳ Ｐゴシック" charset="-128"/>
              </a:rPr>
              <a:t>Links on web site.</a:t>
            </a:r>
          </a:p>
          <a:p>
            <a:r>
              <a:rPr lang="en-US" dirty="0">
                <a:latin typeface="Arial" charset="0"/>
                <a:ea typeface="ＭＳ Ｐゴシック" charset="-128"/>
                <a:cs typeface="ＭＳ Ｐゴシック" charset="-128"/>
              </a:rPr>
              <a:t>http://socialimps.keithpray.net/documents/index.jsp?content=Show_and_Tell.html</a:t>
            </a:r>
          </a:p>
        </p:txBody>
      </p:sp>
      <p:sp>
        <p:nvSpPr>
          <p:cNvPr id="4" name="Slide Number Placeholder 3"/>
          <p:cNvSpPr>
            <a:spLocks noGrp="1"/>
          </p:cNvSpPr>
          <p:nvPr>
            <p:ph type="sldNum" sz="quarter" idx="10"/>
          </p:nvPr>
        </p:nvSpPr>
        <p:spPr/>
        <p:txBody>
          <a:bodyPr/>
          <a:lstStyle/>
          <a:p>
            <a:fld id="{270700B2-88B9-1642-B8EB-F86842378D04}" type="slidenum">
              <a:rPr lang="en-US" smtClean="0"/>
              <a:t>11</a:t>
            </a:fld>
            <a:endParaRPr lang="en-US" dirty="0"/>
          </a:p>
        </p:txBody>
      </p:sp>
    </p:spTree>
    <p:extLst>
      <p:ext uri="{BB962C8B-B14F-4D97-AF65-F5344CB8AC3E}">
        <p14:creationId xmlns:p14="http://schemas.microsoft.com/office/powerpoint/2010/main" val="17703931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a:t>What "Orwellian" really means - Noah </a:t>
            </a:r>
            <a:r>
              <a:rPr lang="en-US" b="1" dirty="0" err="1"/>
              <a:t>Tavlin</a:t>
            </a:r>
            <a:r>
              <a:rPr lang="en-US" b="1" dirty="0"/>
              <a:t> (5:31)</a:t>
            </a:r>
            <a:endParaRPr lang="en-US" baseline="0" dirty="0">
              <a:latin typeface="Arial" pitchFamily="-109" charset="0"/>
              <a:ea typeface="ＭＳ Ｐゴシック" pitchFamily="-109" charset="-128"/>
              <a:cs typeface="ＭＳ Ｐゴシック" pitchFamily="-109" charset="-128"/>
            </a:endParaRPr>
          </a:p>
          <a:p>
            <a:r>
              <a:rPr lang="en-US" baseline="0" dirty="0">
                <a:latin typeface="Arial" pitchFamily="-109" charset="0"/>
                <a:ea typeface="ＭＳ Ｐゴシック" pitchFamily="-109" charset="-128"/>
                <a:cs typeface="ＭＳ Ｐゴシック" pitchFamily="-109" charset="-128"/>
              </a:rPr>
              <a:t>http://</a:t>
            </a:r>
            <a:r>
              <a:rPr lang="en-US" baseline="0" dirty="0" err="1">
                <a:latin typeface="Arial" pitchFamily="-109" charset="0"/>
                <a:ea typeface="ＭＳ Ｐゴシック" pitchFamily="-109" charset="-128"/>
                <a:cs typeface="ＭＳ Ｐゴシック" pitchFamily="-109" charset="-128"/>
              </a:rPr>
              <a:t>ed.ted.com</a:t>
            </a:r>
            <a:r>
              <a:rPr lang="en-US" baseline="0" dirty="0">
                <a:latin typeface="Arial" pitchFamily="-109" charset="0"/>
                <a:ea typeface="ＭＳ Ｐゴシック" pitchFamily="-109" charset="-128"/>
                <a:cs typeface="ＭＳ Ｐゴシック" pitchFamily="-109" charset="-128"/>
              </a:rPr>
              <a:t>/lessons/what-</a:t>
            </a:r>
            <a:r>
              <a:rPr lang="en-US" baseline="0" dirty="0" err="1">
                <a:latin typeface="Arial" pitchFamily="-109" charset="0"/>
                <a:ea typeface="ＭＳ Ｐゴシック" pitchFamily="-109" charset="-128"/>
                <a:cs typeface="ＭＳ Ｐゴシック" pitchFamily="-109" charset="-128"/>
              </a:rPr>
              <a:t>orwellian</a:t>
            </a:r>
            <a:r>
              <a:rPr lang="en-US" baseline="0" dirty="0">
                <a:latin typeface="Arial" pitchFamily="-109" charset="0"/>
                <a:ea typeface="ＭＳ Ｐゴシック" pitchFamily="-109" charset="-128"/>
                <a:cs typeface="ＭＳ Ｐゴシック" pitchFamily="-109" charset="-128"/>
              </a:rPr>
              <a:t>-really-means-</a:t>
            </a:r>
            <a:r>
              <a:rPr lang="en-US" baseline="0" dirty="0" err="1">
                <a:latin typeface="Arial" pitchFamily="-109" charset="0"/>
                <a:ea typeface="ＭＳ Ｐゴシック" pitchFamily="-109" charset="-128"/>
                <a:cs typeface="ＭＳ Ｐゴシック" pitchFamily="-109" charset="-128"/>
              </a:rPr>
              <a:t>noah</a:t>
            </a:r>
            <a:r>
              <a:rPr lang="en-US" baseline="0" dirty="0">
                <a:latin typeface="Arial" pitchFamily="-109" charset="0"/>
                <a:ea typeface="ＭＳ Ｐゴシック" pitchFamily="-109" charset="-128"/>
                <a:cs typeface="ＭＳ Ｐゴシック" pitchFamily="-109" charset="-128"/>
              </a:rPr>
              <a:t>-</a:t>
            </a:r>
            <a:r>
              <a:rPr lang="en-US" baseline="0" dirty="0" err="1">
                <a:latin typeface="Arial" pitchFamily="-109" charset="0"/>
                <a:ea typeface="ＭＳ Ｐゴシック" pitchFamily="-109" charset="-128"/>
                <a:cs typeface="ＭＳ Ｐゴシック" pitchFamily="-109" charset="-128"/>
              </a:rPr>
              <a:t>tavlin</a:t>
            </a:r>
            <a:endParaRPr lang="en-US" baseline="0" dirty="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12</a:t>
            </a:fld>
            <a:endParaRPr lang="en-US"/>
          </a:p>
        </p:txBody>
      </p:sp>
    </p:spTree>
    <p:extLst>
      <p:ext uri="{BB962C8B-B14F-4D97-AF65-F5344CB8AC3E}">
        <p14:creationId xmlns:p14="http://schemas.microsoft.com/office/powerpoint/2010/main" val="32400220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13</a:t>
            </a:fld>
            <a:endParaRPr lang="en-US" dirty="0"/>
          </a:p>
        </p:txBody>
      </p:sp>
    </p:spTree>
    <p:extLst>
      <p:ext uri="{BB962C8B-B14F-4D97-AF65-F5344CB8AC3E}">
        <p14:creationId xmlns:p14="http://schemas.microsoft.com/office/powerpoint/2010/main" val="4245214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Encourage students to send email right away if</a:t>
            </a:r>
            <a:r>
              <a:rPr lang="en-US" baseline="0" dirty="0"/>
              <a:t> they have any problems with Canvas.</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14</a:t>
            </a:fld>
            <a:endParaRPr lang="en-US" dirty="0"/>
          </a:p>
        </p:txBody>
      </p:sp>
    </p:spTree>
    <p:extLst>
      <p:ext uri="{BB962C8B-B14F-4D97-AF65-F5344CB8AC3E}">
        <p14:creationId xmlns:p14="http://schemas.microsoft.com/office/powerpoint/2010/main" val="4691334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15</a:t>
            </a:fld>
            <a:endParaRPr lang="en-US"/>
          </a:p>
        </p:txBody>
      </p:sp>
    </p:spTree>
    <p:extLst>
      <p:ext uri="{BB962C8B-B14F-4D97-AF65-F5344CB8AC3E}">
        <p14:creationId xmlns:p14="http://schemas.microsoft.com/office/powerpoint/2010/main" val="12718613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p>
        </p:txBody>
      </p:sp>
      <p:sp>
        <p:nvSpPr>
          <p:cNvPr id="4" name="Slide Number Placeholder 3"/>
          <p:cNvSpPr>
            <a:spLocks noGrp="1"/>
          </p:cNvSpPr>
          <p:nvPr>
            <p:ph type="sldNum" sz="quarter" idx="10"/>
          </p:nvPr>
        </p:nvSpPr>
        <p:spPr/>
        <p:txBody>
          <a:bodyPr/>
          <a:lstStyle/>
          <a:p>
            <a:fld id="{270700B2-88B9-1642-B8EB-F86842378D04}" type="slidenum">
              <a:rPr lang="en-US" smtClean="0"/>
              <a:t>16</a:t>
            </a:fld>
            <a:endParaRPr lang="en-US" dirty="0"/>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many people in the world get this joke?</a:t>
            </a:r>
          </a:p>
          <a:p>
            <a:r>
              <a:rPr lang="en-US" dirty="0" err="1"/>
              <a:t>nano’s</a:t>
            </a:r>
            <a:r>
              <a:rPr lang="en-US" dirty="0"/>
              <a:t> defining traits? – </a:t>
            </a:r>
            <a:r>
              <a:rPr lang="en-US" dirty="0" err="1"/>
              <a:t>pico</a:t>
            </a:r>
            <a:r>
              <a:rPr lang="en-US" dirty="0"/>
              <a:t> like editor from pine email system</a:t>
            </a:r>
          </a:p>
          <a:p>
            <a:r>
              <a:rPr lang="en-US" dirty="0"/>
              <a:t>emacs? - extensibility</a:t>
            </a:r>
          </a:p>
          <a:p>
            <a:r>
              <a:rPr lang="en-US" dirty="0"/>
              <a:t>vim? – Amiga programmers, modal</a:t>
            </a:r>
          </a:p>
          <a:p>
            <a:r>
              <a:rPr lang="en-US" dirty="0" err="1"/>
              <a:t>ed</a:t>
            </a:r>
            <a:r>
              <a:rPr lang="en-US" dirty="0"/>
              <a:t>? – first parts of UNIX from 1969, very basic</a:t>
            </a:r>
          </a:p>
          <a:p>
            <a:r>
              <a:rPr lang="en-US" dirty="0"/>
              <a:t>cat? – displays and concatenates files</a:t>
            </a:r>
          </a:p>
          <a:p>
            <a:r>
              <a:rPr lang="en-US" dirty="0"/>
              <a:t>What about Solid State Drives?</a:t>
            </a:r>
          </a:p>
        </p:txBody>
      </p:sp>
      <p:sp>
        <p:nvSpPr>
          <p:cNvPr id="4" name="Slide Number Placeholder 3"/>
          <p:cNvSpPr>
            <a:spLocks noGrp="1"/>
          </p:cNvSpPr>
          <p:nvPr>
            <p:ph type="sldNum" sz="quarter" idx="10"/>
          </p:nvPr>
        </p:nvSpPr>
        <p:spPr/>
        <p:txBody>
          <a:bodyPr/>
          <a:lstStyle/>
          <a:p>
            <a:fld id="{270700B2-88B9-1642-B8EB-F86842378D04}" type="slidenum">
              <a:rPr lang="en-US" smtClean="0"/>
              <a:t>2</a:t>
            </a:fld>
            <a:endParaRPr lang="en-US" dirty="0"/>
          </a:p>
        </p:txBody>
      </p:sp>
    </p:spTree>
    <p:extLst>
      <p:ext uri="{BB962C8B-B14F-4D97-AF65-F5344CB8AC3E}">
        <p14:creationId xmlns:p14="http://schemas.microsoft.com/office/powerpoint/2010/main" val="593655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r>
              <a:rPr lang="en-US" baseline="0" dirty="0"/>
              <a:t>https://</a:t>
            </a:r>
            <a:r>
              <a:rPr lang="en-US" baseline="0" dirty="0" err="1"/>
              <a:t>www.census.gov</a:t>
            </a:r>
            <a:endParaRPr lang="en-US" baseline="0" dirty="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a:t>2017 World population: </a:t>
            </a:r>
            <a:r>
              <a:rPr lang="en-US" b="1" baseline="0" dirty="0"/>
              <a:t>7,377,435,000</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a:t>2017 US population: </a:t>
            </a:r>
            <a:r>
              <a:rPr lang="fi-FI" b="1" dirty="0"/>
              <a:t>324,674,608 (4.4% World </a:t>
            </a:r>
            <a:r>
              <a:rPr lang="en-US" b="1" baseline="0" dirty="0"/>
              <a:t>population</a:t>
            </a:r>
            <a:r>
              <a:rPr lang="fi-FI" b="1" dirty="0"/>
              <a:t>)</a:t>
            </a:r>
            <a:endParaRPr lang="en-US" b="1" baseline="0" dirty="0"/>
          </a:p>
          <a:p>
            <a:pPr marL="0" indent="0">
              <a:buFont typeface="Arial"/>
              <a:buNone/>
            </a:pPr>
            <a:r>
              <a:rPr lang="en-US" baseline="0" dirty="0"/>
              <a:t>https://</a:t>
            </a:r>
            <a:r>
              <a:rPr lang="en-US" baseline="0" dirty="0" err="1"/>
              <a:t>nces.ed.gov</a:t>
            </a:r>
            <a:endParaRPr lang="en-US" baseline="0" dirty="0"/>
          </a:p>
          <a:p>
            <a:pPr marL="171450" indent="-171450">
              <a:buFont typeface="Arial"/>
              <a:buChar char="•"/>
            </a:pPr>
            <a:r>
              <a:rPr lang="en-US" baseline="0" dirty="0"/>
              <a:t>Since 1971 US bachelor degrees: </a:t>
            </a:r>
            <a:r>
              <a:rPr lang="en-US" b="1" baseline="0" dirty="0"/>
              <a:t>25,568,606 (7.9% US population)</a:t>
            </a:r>
          </a:p>
          <a:p>
            <a:pPr marL="171450" indent="-171450">
              <a:buFont typeface="Arial"/>
              <a:buChar char="•"/>
            </a:pPr>
            <a:r>
              <a:rPr lang="en-US" b="0" baseline="0" dirty="0"/>
              <a:t>Since 1971 </a:t>
            </a:r>
            <a:r>
              <a:rPr lang="cs-CZ" b="0" baseline="0" dirty="0"/>
              <a:t>US </a:t>
            </a:r>
            <a:r>
              <a:rPr lang="cs-CZ" b="0" baseline="0" dirty="0" err="1"/>
              <a:t>Computer</a:t>
            </a:r>
            <a:r>
              <a:rPr lang="cs-CZ" b="0" baseline="0" dirty="0"/>
              <a:t> and </a:t>
            </a:r>
            <a:r>
              <a:rPr lang="cs-CZ" b="0" baseline="0" dirty="0" err="1"/>
              <a:t>Info</a:t>
            </a:r>
            <a:r>
              <a:rPr lang="cs-CZ" b="0" baseline="0" dirty="0"/>
              <a:t> Science </a:t>
            </a:r>
            <a:r>
              <a:rPr lang="cs-CZ" b="0" baseline="0" dirty="0" err="1"/>
              <a:t>degrees</a:t>
            </a:r>
            <a:r>
              <a:rPr lang="cs-CZ" b="0" baseline="0" dirty="0"/>
              <a:t>:</a:t>
            </a:r>
            <a:r>
              <a:rPr lang="en-US" b="1" baseline="0" dirty="0"/>
              <a:t> 675,412 (2.6% US degrees, 0.2% US population)</a:t>
            </a:r>
          </a:p>
          <a:p>
            <a:pPr marL="0" indent="0">
              <a:buFont typeface="Arial"/>
              <a:buNone/>
            </a:pPr>
            <a:endParaRPr lang="en-US" baseline="0" dirty="0"/>
          </a:p>
          <a:p>
            <a:pPr marL="0" indent="0">
              <a:buFont typeface="Arial"/>
              <a:buNone/>
            </a:pPr>
            <a:r>
              <a:rPr lang="en-US" baseline="0" dirty="0"/>
              <a:t>If representative of whole world’s population:</a:t>
            </a:r>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a:t>0.2% US == 0.2% World: </a:t>
            </a:r>
            <a:r>
              <a:rPr lang="en-US" b="0" baseline="0" dirty="0"/>
              <a:t>7,377,435,000 x 0.2% = </a:t>
            </a:r>
            <a:r>
              <a:rPr lang="fi-FI" b="0" baseline="0" dirty="0"/>
              <a:t>14,754,870</a:t>
            </a:r>
            <a:endParaRPr lang="en-US" b="0" baseline="0" dirty="0"/>
          </a:p>
          <a:p>
            <a:pPr marL="0" indent="0">
              <a:buFont typeface="Arial"/>
              <a:buNone/>
            </a:pPr>
            <a:endParaRPr lang="en-US" baseline="0" dirty="0"/>
          </a:p>
          <a:p>
            <a:pPr marL="171450" indent="-171450">
              <a:buFont typeface="Arial"/>
              <a:buChar char="•"/>
            </a:pPr>
            <a:r>
              <a:rPr lang="en-US" baseline="0" dirty="0"/>
              <a:t>2014-2015 US bachelor degrees: </a:t>
            </a:r>
            <a:r>
              <a:rPr lang="cs-CZ" b="1" dirty="0"/>
              <a:t>1,894,934</a:t>
            </a:r>
          </a:p>
          <a:p>
            <a:pPr marL="171450" indent="-171450">
              <a:buFont typeface="Arial"/>
              <a:buChar char="•"/>
            </a:pPr>
            <a:r>
              <a:rPr lang="cs-CZ" b="0" baseline="0" dirty="0"/>
              <a:t>2014-2015 US </a:t>
            </a:r>
            <a:r>
              <a:rPr lang="cs-CZ" b="0" baseline="0" dirty="0" err="1"/>
              <a:t>Computer</a:t>
            </a:r>
            <a:r>
              <a:rPr lang="cs-CZ" b="0" baseline="0" dirty="0"/>
              <a:t> and </a:t>
            </a:r>
            <a:r>
              <a:rPr lang="cs-CZ" b="0" baseline="0" dirty="0" err="1"/>
              <a:t>Info</a:t>
            </a:r>
            <a:r>
              <a:rPr lang="cs-CZ" b="0" baseline="0" dirty="0"/>
              <a:t> Science </a:t>
            </a:r>
            <a:r>
              <a:rPr lang="cs-CZ" b="0" baseline="0" dirty="0" err="1"/>
              <a:t>degrees</a:t>
            </a:r>
            <a:r>
              <a:rPr lang="cs-CZ" b="0" baseline="0" dirty="0"/>
              <a:t>: </a:t>
            </a:r>
            <a:r>
              <a:rPr lang="cs-CZ" b="1" dirty="0"/>
              <a:t>59,581</a:t>
            </a:r>
          </a:p>
          <a:p>
            <a:pPr marL="0" indent="0">
              <a:buFont typeface="Arial"/>
              <a:buNone/>
            </a:pPr>
            <a:endParaRPr lang="en-US" b="1" baseline="0" dirty="0"/>
          </a:p>
          <a:p>
            <a:pPr marL="0" indent="0">
              <a:buFont typeface="Arial"/>
              <a:buNone/>
            </a:pPr>
            <a:r>
              <a:rPr lang="en-US" b="1" baseline="0" dirty="0"/>
              <a:t>OLD INFO</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According to </a:t>
            </a:r>
            <a:r>
              <a:rPr lang="en-US" dirty="0" err="1"/>
              <a:t>wolframalpha.com</a:t>
            </a:r>
            <a:r>
              <a:rPr lang="en-US" dirty="0"/>
              <a:t> (2012-08-23):</a:t>
            </a:r>
          </a:p>
          <a:p>
            <a:pPr marL="171450" indent="-171450">
              <a:buFont typeface="Arial"/>
              <a:buChar char="•"/>
            </a:pPr>
            <a:r>
              <a:rPr lang="en-US" dirty="0"/>
              <a:t>2.34% (of 6.79 billion people) attend secondary</a:t>
            </a:r>
            <a:r>
              <a:rPr lang="en-US" baseline="0" dirty="0"/>
              <a:t> school </a:t>
            </a:r>
          </a:p>
          <a:p>
            <a:pPr marL="171450" indent="-171450">
              <a:buFont typeface="Arial"/>
              <a:buChar char="•"/>
            </a:pPr>
            <a:r>
              <a:rPr lang="en-US" baseline="0" dirty="0"/>
              <a:t>50 million secondary school grads in United States (of 309 million people) 16.18%</a:t>
            </a:r>
          </a:p>
          <a:p>
            <a:pPr marL="171450" indent="-171450">
              <a:buFont typeface="Arial"/>
              <a:buChar char="•"/>
            </a:pPr>
            <a:r>
              <a:rPr lang="en-US" baseline="0" dirty="0"/>
              <a:t>3.3 million computer specialists in United States (of 309 million people) 1.06% (or 6.6% of college grads)</a:t>
            </a:r>
          </a:p>
          <a:p>
            <a:pPr marL="0" indent="0">
              <a:buFont typeface="Arial"/>
              <a:buNone/>
            </a:pPr>
            <a:endParaRPr lang="en-US" b="1" baseline="0" dirty="0"/>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3</a:t>
            </a:fld>
            <a:endParaRPr lang="en-US" dirty="0"/>
          </a:p>
        </p:txBody>
      </p:sp>
    </p:spTree>
    <p:extLst>
      <p:ext uri="{BB962C8B-B14F-4D97-AF65-F5344CB8AC3E}">
        <p14:creationId xmlns:p14="http://schemas.microsoft.com/office/powerpoint/2010/main" val="209483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r>
              <a:rPr lang="en-US" dirty="0"/>
              <a:t>bb     # two b's </a:t>
            </a:r>
          </a:p>
          <a:p>
            <a:r>
              <a:rPr lang="en-US" dirty="0"/>
              <a:t>|        # or </a:t>
            </a:r>
          </a:p>
          <a:p>
            <a:r>
              <a:rPr lang="en-US" dirty="0"/>
              <a:t>[^      # not </a:t>
            </a:r>
          </a:p>
          <a:p>
            <a:r>
              <a:rPr lang="en-US" dirty="0"/>
              <a:t>b]{2} # two b's </a:t>
            </a:r>
          </a:p>
          <a:p>
            <a:r>
              <a:rPr lang="en-US" dirty="0"/>
              <a:t>/</a:t>
            </a:r>
          </a:p>
          <a:p>
            <a:endParaRPr lang="en-US" dirty="0"/>
          </a:p>
          <a:p>
            <a:r>
              <a:rPr lang="en-US" dirty="0"/>
              <a:t>2018:</a:t>
            </a:r>
          </a:p>
          <a:p>
            <a:pPr marL="0" marR="0" indent="0" algn="l" defTabSz="457200" rtl="0" eaLnBrk="1" fontAlgn="auto" latinLnBrk="0" hangingPunct="1">
              <a:lnSpc>
                <a:spcPct val="100000"/>
              </a:lnSpc>
              <a:spcBef>
                <a:spcPts val="0"/>
              </a:spcBef>
              <a:spcAft>
                <a:spcPts val="0"/>
              </a:spcAft>
              <a:buClrTx/>
              <a:buSzTx/>
              <a:buFontTx/>
              <a:buNone/>
              <a:tabLst/>
              <a:defRPr/>
            </a:pPr>
            <a:r>
              <a:rPr lang="is-IS" b="0" dirty="0"/>
              <a:t>People on LinkedIn claiming to have the skill “Software Development”: </a:t>
            </a:r>
            <a:r>
              <a:rPr lang="cs-CZ" b="1" dirty="0"/>
              <a:t>5,594,241</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a:t>People</a:t>
            </a:r>
            <a:r>
              <a:rPr lang="en-US" baseline="0" dirty="0"/>
              <a:t> on LinkedIn claiming to have the skill “Regular Expressions”: </a:t>
            </a:r>
            <a:r>
              <a:rPr lang="is-IS" b="1" dirty="0"/>
              <a:t>33,007 (0.59%)</a:t>
            </a:r>
          </a:p>
          <a:p>
            <a:pPr marL="0" marR="0" indent="0" algn="l" defTabSz="457200" rtl="0" eaLnBrk="1" fontAlgn="auto" latinLnBrk="0" hangingPunct="1">
              <a:lnSpc>
                <a:spcPct val="100000"/>
              </a:lnSpc>
              <a:spcBef>
                <a:spcPts val="0"/>
              </a:spcBef>
              <a:spcAft>
                <a:spcPts val="0"/>
              </a:spcAft>
              <a:buClrTx/>
              <a:buSzTx/>
              <a:buFontTx/>
              <a:buNone/>
              <a:tabLst/>
              <a:defRPr/>
            </a:pPr>
            <a:endParaRPr lang="is-IS" b="1" dirty="0"/>
          </a:p>
          <a:p>
            <a:r>
              <a:rPr lang="en-US" dirty="0"/>
              <a:t>2017:</a:t>
            </a:r>
          </a:p>
          <a:p>
            <a:pPr marL="0" marR="0" indent="0" algn="l" defTabSz="457200" rtl="0" eaLnBrk="1" fontAlgn="auto" latinLnBrk="0" hangingPunct="1">
              <a:lnSpc>
                <a:spcPct val="100000"/>
              </a:lnSpc>
              <a:spcBef>
                <a:spcPts val="0"/>
              </a:spcBef>
              <a:spcAft>
                <a:spcPts val="0"/>
              </a:spcAft>
              <a:buClrTx/>
              <a:buSzTx/>
              <a:buFontTx/>
              <a:buNone/>
              <a:tabLst/>
              <a:defRPr/>
            </a:pPr>
            <a:r>
              <a:rPr lang="is-IS" b="0" dirty="0"/>
              <a:t>People on LinkedIn claiming to have the skill “Software Development”: </a:t>
            </a:r>
            <a:r>
              <a:rPr lang="cs-CZ" b="1" dirty="0"/>
              <a:t>896,137</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a:t>People</a:t>
            </a:r>
            <a:r>
              <a:rPr lang="en-US" baseline="0" dirty="0"/>
              <a:t> on LinkedIn claiming to have the skill “Regular Expressions”: </a:t>
            </a:r>
            <a:r>
              <a:rPr lang="is-IS" b="1" dirty="0"/>
              <a:t>34,528 (3.9%)</a:t>
            </a:r>
          </a:p>
          <a:p>
            <a:pPr marL="0" marR="0" indent="0" algn="l" defTabSz="457200" rtl="0" eaLnBrk="1" fontAlgn="auto" latinLnBrk="0" hangingPunct="1">
              <a:lnSpc>
                <a:spcPct val="100000"/>
              </a:lnSpc>
              <a:spcBef>
                <a:spcPts val="0"/>
              </a:spcBef>
              <a:spcAft>
                <a:spcPts val="0"/>
              </a:spcAft>
              <a:buClrTx/>
              <a:buSzTx/>
              <a:buFontTx/>
              <a:buNone/>
              <a:tabLst/>
              <a:defRPr/>
            </a:pPr>
            <a:endParaRPr lang="is-IS" b="1" dirty="0"/>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4</a:t>
            </a:fld>
            <a:endParaRPr lang="en-US" dirty="0"/>
          </a:p>
        </p:txBody>
      </p:sp>
    </p:spTree>
    <p:extLst>
      <p:ext uri="{BB962C8B-B14F-4D97-AF65-F5344CB8AC3E}">
        <p14:creationId xmlns:p14="http://schemas.microsoft.com/office/powerpoint/2010/main" val="34160924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5</a:t>
            </a:fld>
            <a:endParaRPr lang="en-US" dirty="0"/>
          </a:p>
        </p:txBody>
      </p:sp>
    </p:spTree>
    <p:extLst>
      <p:ext uri="{BB962C8B-B14F-4D97-AF65-F5344CB8AC3E}">
        <p14:creationId xmlns:p14="http://schemas.microsoft.com/office/powerpoint/2010/main" val="4245214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TODO: Map with push pins of where class is from, data can be found on Banner</a:t>
            </a:r>
          </a:p>
          <a:p>
            <a:pPr eaLnBrk="1" hangingPunct="1"/>
            <a:endParaRPr lang="en-US" dirty="0">
              <a:latin typeface="Arial" charset="0"/>
              <a:ea typeface="ＭＳ Ｐゴシック" charset="-128"/>
              <a:cs typeface="ＭＳ Ｐゴシック" charset="-128"/>
            </a:endParaRPr>
          </a:p>
          <a:p>
            <a:pPr eaLnBrk="1" hangingPunct="1"/>
            <a:r>
              <a:rPr lang="en-US" dirty="0">
                <a:latin typeface="Arial" charset="0"/>
                <a:ea typeface="ＭＳ Ｐゴシック" charset="-128"/>
                <a:cs typeface="ＭＳ Ｐゴシック" charset="-128"/>
              </a:rPr>
              <a:t>Here’s our contact info.</a:t>
            </a:r>
          </a:p>
          <a:p>
            <a:pPr eaLnBrk="1" hangingPunct="1"/>
            <a:r>
              <a:rPr lang="en-US" dirty="0">
                <a:latin typeface="Arial" charset="0"/>
                <a:ea typeface="ＭＳ Ｐゴシック" charset="-128"/>
                <a:cs typeface="ＭＳ Ｐゴシック" charset="-128"/>
              </a:rPr>
              <a:t>Introduce yourself.</a:t>
            </a:r>
          </a:p>
          <a:p>
            <a:pPr eaLnBrk="1" hangingPunct="1"/>
            <a:endParaRPr lang="en-US" dirty="0">
              <a:latin typeface="Arial" charset="0"/>
              <a:ea typeface="ＭＳ Ｐゴシック" charset="-128"/>
              <a:cs typeface="ＭＳ Ｐゴシック" charset="-128"/>
            </a:endParaRPr>
          </a:p>
          <a:p>
            <a:r>
              <a:rPr lang="en-US" dirty="0">
                <a:latin typeface="Arial" charset="0"/>
                <a:ea typeface="ＭＳ Ｐゴシック" charset="-128"/>
                <a:cs typeface="ＭＳ Ｐゴシック" charset="-128"/>
              </a:rPr>
              <a:t>Get to know class:</a:t>
            </a:r>
          </a:p>
          <a:p>
            <a:pPr marL="171450" indent="-171450">
              <a:buFont typeface="Arial"/>
              <a:buChar char="•"/>
            </a:pPr>
            <a:r>
              <a:rPr lang="en-US" dirty="0">
                <a:latin typeface="Arial" charset="0"/>
                <a:ea typeface="ＭＳ Ｐゴシック" charset="-128"/>
                <a:cs typeface="ＭＳ Ｐゴシック" charset="-128"/>
              </a:rPr>
              <a:t>Youngest? Oldest? Country of origin?</a:t>
            </a:r>
          </a:p>
          <a:p>
            <a:pPr marL="171450" indent="-171450">
              <a:buFont typeface="Arial"/>
              <a:buChar char="•"/>
            </a:pPr>
            <a:r>
              <a:rPr lang="en-US" dirty="0">
                <a:latin typeface="Arial" charset="0"/>
                <a:ea typeface="ＭＳ Ｐゴシック" charset="-128"/>
                <a:cs typeface="ＭＳ Ｐゴシック" charset="-128"/>
              </a:rPr>
              <a:t>Majors? Years?</a:t>
            </a:r>
          </a:p>
          <a:p>
            <a:pPr marL="171450" indent="-171450">
              <a:buFont typeface="Arial"/>
              <a:buChar char="•"/>
            </a:pPr>
            <a:r>
              <a:rPr lang="en-US" dirty="0">
                <a:latin typeface="Arial" charset="0"/>
                <a:ea typeface="ＭＳ Ｐゴシック" charset="-128"/>
                <a:cs typeface="ＭＳ Ｐゴシック" charset="-128"/>
              </a:rPr>
              <a:t>Reasons</a:t>
            </a:r>
            <a:r>
              <a:rPr lang="en-US" baseline="0" dirty="0">
                <a:latin typeface="Arial" charset="0"/>
                <a:ea typeface="ＭＳ Ｐゴシック" charset="-128"/>
                <a:cs typeface="ＭＳ Ｐゴシック" charset="-128"/>
              </a:rPr>
              <a:t> for taking class</a:t>
            </a:r>
            <a:endParaRPr lang="en-US" dirty="0">
              <a:latin typeface="Arial" charset="0"/>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dirty="0"/>
          </a:p>
        </p:txBody>
      </p:sp>
    </p:spTree>
    <p:extLst>
      <p:ext uri="{BB962C8B-B14F-4D97-AF65-F5344CB8AC3E}">
        <p14:creationId xmlns:p14="http://schemas.microsoft.com/office/powerpoint/2010/main" val="27662668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Paraphrased from Outcomes on web site</a:t>
            </a:r>
          </a:p>
          <a:p>
            <a:pPr marL="171450" indent="-171450">
              <a:buFont typeface="Arial" panose="020B0604020202020204" pitchFamily="34" charset="0"/>
              <a:buChar char="•"/>
            </a:pPr>
            <a:r>
              <a:rPr lang="en-US" dirty="0"/>
              <a:t>Stress students are responsible for their own learning</a:t>
            </a:r>
          </a:p>
          <a:p>
            <a:pPr marL="171450" indent="-171450">
              <a:buFont typeface="Arial" panose="020B0604020202020204" pitchFamily="34" charset="0"/>
              <a:buChar char="•"/>
            </a:pPr>
            <a:r>
              <a:rPr lang="en-US" dirty="0"/>
              <a:t>Stress dealing with ambiguity</a:t>
            </a:r>
            <a:r>
              <a:rPr lang="en-US" baseline="0" dirty="0"/>
              <a:t> as useful skill</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7</a:t>
            </a:fld>
            <a:endParaRPr lang="en-US" dirty="0"/>
          </a:p>
        </p:txBody>
      </p:sp>
    </p:spTree>
    <p:extLst>
      <p:ext uri="{BB962C8B-B14F-4D97-AF65-F5344CB8AC3E}">
        <p14:creationId xmlns:p14="http://schemas.microsoft.com/office/powerpoint/2010/main" val="4511093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Let’s go to the course</a:t>
            </a:r>
            <a:r>
              <a:rPr lang="en-US" baseline="0" dirty="0">
                <a:latin typeface="Arial" charset="0"/>
                <a:ea typeface="ＭＳ Ｐゴシック" charset="-128"/>
                <a:cs typeface="ＭＳ Ｐゴシック" charset="-128"/>
              </a:rPr>
              <a:t> website for this stuff.</a:t>
            </a:r>
            <a:endParaRPr lang="en-US" dirty="0">
              <a:latin typeface="Arial" charset="0"/>
              <a:ea typeface="ＭＳ Ｐゴシック" charset="-128"/>
              <a:cs typeface="ＭＳ Ｐゴシック" charset="-128"/>
            </a:endParaRPr>
          </a:p>
          <a:p>
            <a:pPr eaLnBrk="1" hangingPunct="1"/>
            <a:r>
              <a:rPr lang="en-US" dirty="0">
                <a:latin typeface="Arial" charset="0"/>
                <a:ea typeface="ＭＳ Ｐゴシック" charset="-128"/>
                <a:cs typeface="ＭＳ Ｐゴシック" charset="-128"/>
              </a:rPr>
              <a:t>Always check course web site for grading</a:t>
            </a:r>
            <a:r>
              <a:rPr lang="en-US" baseline="0" dirty="0">
                <a:latin typeface="Arial" charset="0"/>
                <a:ea typeface="ＭＳ Ｐゴシック" charset="-128"/>
                <a:cs typeface="ＭＳ Ｐゴシック" charset="-128"/>
              </a:rPr>
              <a:t> rubrics.</a:t>
            </a:r>
            <a:endParaRPr lang="en-US" dirty="0">
              <a:latin typeface="Arial" charset="0"/>
              <a:ea typeface="ＭＳ Ｐゴシック" charset="-128"/>
              <a:cs typeface="ＭＳ Ｐゴシック" charset="-128"/>
            </a:endParaRPr>
          </a:p>
          <a:p>
            <a:pPr eaLnBrk="1" hangingPunct="1"/>
            <a:r>
              <a:rPr lang="en-US" dirty="0">
                <a:latin typeface="Arial" charset="0"/>
                <a:ea typeface="ＭＳ Ｐゴシック" charset="-128"/>
                <a:cs typeface="ＭＳ Ｐゴシック" charset="-128"/>
              </a:rPr>
              <a:t>Individual presentations are due 24 hours before class so that they can be incorporated into class slides.</a:t>
            </a:r>
          </a:p>
          <a:p>
            <a:pPr eaLnBrk="1" hangingPunct="1"/>
            <a:r>
              <a:rPr lang="en-US" dirty="0">
                <a:latin typeface="Arial" charset="0"/>
                <a:ea typeface="ＭＳ Ｐゴシック" charset="-128"/>
                <a:cs typeface="ＭＳ Ｐゴシック" charset="-128"/>
              </a:rPr>
              <a:t>Since most things due class to class are small in the number of points we will not be giving credit late work. You can still turn it in and we’ll tell you how well you would have done.</a:t>
            </a:r>
          </a:p>
        </p:txBody>
      </p:sp>
      <p:sp>
        <p:nvSpPr>
          <p:cNvPr id="4" name="Slide Number Placeholder 3"/>
          <p:cNvSpPr>
            <a:spLocks noGrp="1"/>
          </p:cNvSpPr>
          <p:nvPr>
            <p:ph type="sldNum" sz="quarter" idx="10"/>
          </p:nvPr>
        </p:nvSpPr>
        <p:spPr/>
        <p:txBody>
          <a:bodyPr/>
          <a:lstStyle/>
          <a:p>
            <a:fld id="{270700B2-88B9-1642-B8EB-F86842378D04}" type="slidenum">
              <a:rPr lang="en-US" smtClean="0"/>
              <a:t>8</a:t>
            </a:fld>
            <a:endParaRPr lang="en-US" dirty="0"/>
          </a:p>
        </p:txBody>
      </p:sp>
    </p:spTree>
    <p:extLst>
      <p:ext uri="{BB962C8B-B14F-4D97-AF65-F5344CB8AC3E}">
        <p14:creationId xmlns:p14="http://schemas.microsoft.com/office/powerpoint/2010/main" val="35074932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counters in an abacus is where the term “counter” meaning place in a shop where transactions take place.</a:t>
            </a:r>
          </a:p>
          <a:p>
            <a:endParaRPr lang="en-US" dirty="0"/>
          </a:p>
          <a:p>
            <a:pPr marL="457200" indent="-457200">
              <a:buFont typeface="+mj-lt"/>
              <a:buAutoNum type="arabicPeriod"/>
            </a:pPr>
            <a:r>
              <a:rPr lang="en-US" dirty="0"/>
              <a:t>What is the oldest computing device you can think of?</a:t>
            </a:r>
          </a:p>
          <a:p>
            <a:pPr marL="914400" marR="0" lvl="1"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manual calculating aids – clay or wax tablet (5500 BC or older), slate tablet (1300s BC), paper tablet, abacus (2700 BC), mathematical tables (190 BC) (logarithms is an important one 1500s) Antikythera Mechanism</a:t>
            </a:r>
            <a:r>
              <a:rPr lang="en-US" baseline="0" dirty="0"/>
              <a:t> </a:t>
            </a:r>
            <a:r>
              <a:rPr lang="en-US" dirty="0"/>
              <a:t>analog computer (0 BC)</a:t>
            </a:r>
          </a:p>
          <a:p>
            <a:pPr marL="457200" indent="-457200">
              <a:buFont typeface="+mj-lt"/>
              <a:buAutoNum type="arabicPeriod"/>
            </a:pPr>
            <a:r>
              <a:rPr lang="en-US" dirty="0"/>
              <a:t>What computing technology do you wish society had not adopted?</a:t>
            </a:r>
          </a:p>
          <a:p>
            <a:pPr marL="457200" indent="-457200">
              <a:buFont typeface="+mj-lt"/>
              <a:buAutoNum type="arabicPeriod"/>
            </a:pPr>
            <a:r>
              <a:rPr lang="en-US" dirty="0"/>
              <a:t>What good will you do with your degree?</a:t>
            </a:r>
          </a:p>
          <a:p>
            <a:pPr marL="457200" indent="-457200">
              <a:buFont typeface="+mj-lt"/>
              <a:buAutoNum type="arabicPeriod"/>
            </a:pPr>
            <a:r>
              <a:rPr lang="en-US" dirty="0"/>
              <a:t>What is the biggest impact computing has had on your life?</a:t>
            </a:r>
          </a:p>
          <a:p>
            <a:pPr marL="457200" indent="-457200">
              <a:buFont typeface="+mj-lt"/>
              <a:buAutoNum type="arabicPeriod"/>
            </a:pPr>
            <a:r>
              <a:rPr lang="en-US" dirty="0"/>
              <a:t>What is the difference between liberties (negative rights) and claim rights (positive rights)?</a:t>
            </a:r>
          </a:p>
          <a:p>
            <a:pPr marL="457200" marR="0" lvl="0"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What is computing?</a:t>
            </a: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9</a:t>
            </a:fld>
            <a:endParaRPr lang="en-US" dirty="0"/>
          </a:p>
        </p:txBody>
      </p:sp>
    </p:spTree>
    <p:extLst>
      <p:ext uri="{BB962C8B-B14F-4D97-AF65-F5344CB8AC3E}">
        <p14:creationId xmlns:p14="http://schemas.microsoft.com/office/powerpoint/2010/main" val="4215312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sk-SK" dirty="0"/>
              <a:t>© 2019 </a:t>
            </a:r>
            <a:r>
              <a:rPr lang="sk-SK" dirty="0" err="1"/>
              <a:t>Keith</a:t>
            </a:r>
            <a:r>
              <a:rPr lang="sk-SK" dirty="0"/>
              <a:t> A. </a:t>
            </a:r>
            <a:r>
              <a:rPr lang="sk-SK" dirty="0" err="1"/>
              <a:t>Pray</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extLst>
      <p:ext uri="{BB962C8B-B14F-4D97-AF65-F5344CB8AC3E}">
        <p14:creationId xmlns:p14="http://schemas.microsoft.com/office/powerpoint/2010/main" val="2076303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2019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2019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2019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2019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sk-SK"/>
              <a:t>© 2019 Keith A. Pray</a:t>
            </a:r>
            <a:endParaRPr lang="en-US" dirty="0"/>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sk-SK"/>
              <a:t>© 2019 Keith A. Pray</a:t>
            </a:r>
            <a:endParaRPr lang="en-US" dirty="0"/>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sk-SK"/>
              <a:t>© 2019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sk-SK" dirty="0"/>
              <a:t>© 2019 </a:t>
            </a:r>
            <a:r>
              <a:rPr lang="sk-SK" dirty="0" err="1"/>
              <a:t>Keith</a:t>
            </a:r>
            <a:r>
              <a:rPr lang="sk-SK" dirty="0"/>
              <a:t> A. </a:t>
            </a:r>
            <a:r>
              <a:rPr lang="sk-SK" dirty="0" err="1"/>
              <a:t>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dirty="0"/>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a:solidFill>
                    <a:schemeClr val="tx1"/>
                  </a:solidFill>
                </a:rPr>
                <a:t>CS 3043 Social Implications Of Computing</a:t>
              </a: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ed.ted.com/lessons/what-orwellian-really-means-noah-tavlin"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ocialimps.keithpray.net/"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kap@wpi.edu"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hyperlink" Target="mailto:stgoldman@wpi.edu"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ocialimps.keithpray.net"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hyperlink" Target="https://wiki.wpi.edu/cs3043/Main_Page"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a:t>Keith A. Pray</a:t>
            </a:r>
          </a:p>
          <a:p>
            <a:pPr algn="r"/>
            <a:r>
              <a:rPr lang="en-US" dirty="0"/>
              <a:t>Instructor</a:t>
            </a:r>
          </a:p>
          <a:p>
            <a:pPr algn="r"/>
            <a:endParaRPr lang="en-US" dirty="0"/>
          </a:p>
          <a:p>
            <a:r>
              <a:rPr lang="en-US" sz="2000" dirty="0"/>
              <a:t>socialimps.keithpray.net</a:t>
            </a:r>
          </a:p>
        </p:txBody>
      </p:sp>
      <p:sp>
        <p:nvSpPr>
          <p:cNvPr id="2" name="Title 1"/>
          <p:cNvSpPr>
            <a:spLocks noGrp="1"/>
          </p:cNvSpPr>
          <p:nvPr>
            <p:ph type="ctrTitle"/>
          </p:nvPr>
        </p:nvSpPr>
        <p:spPr/>
        <p:txBody>
          <a:bodyPr/>
          <a:lstStyle/>
          <a:p>
            <a:pPr algn="l"/>
            <a:r>
              <a:rPr lang="en-US" dirty="0"/>
              <a:t>Class 1</a:t>
            </a:r>
            <a:br>
              <a:rPr lang="en-US" dirty="0"/>
            </a:br>
            <a:r>
              <a:rPr lang="en-US" dirty="0"/>
              <a:t>Introduction</a:t>
            </a:r>
          </a:p>
        </p:txBody>
      </p:sp>
      <p:sp>
        <p:nvSpPr>
          <p:cNvPr id="4" name="Footer Placeholder 3"/>
          <p:cNvSpPr>
            <a:spLocks noGrp="1"/>
          </p:cNvSpPr>
          <p:nvPr>
            <p:ph type="ftr" sz="quarter" idx="3"/>
          </p:nvPr>
        </p:nvSpPr>
        <p:spPr/>
        <p:txBody>
          <a:bodyPr/>
          <a:lstStyle/>
          <a:p>
            <a:r>
              <a:rPr lang="sk-SK"/>
              <a:t>© 2019 Keith A. Pray</a:t>
            </a:r>
            <a:endParaRPr lang="en-US" dirty="0"/>
          </a:p>
        </p:txBody>
      </p:sp>
    </p:spTree>
    <p:extLst>
      <p:ext uri="{BB962C8B-B14F-4D97-AF65-F5344CB8AC3E}">
        <p14:creationId xmlns:p14="http://schemas.microsoft.com/office/powerpoint/2010/main" val="2449341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Technology?</a:t>
            </a:r>
          </a:p>
        </p:txBody>
      </p:sp>
      <p:sp>
        <p:nvSpPr>
          <p:cNvPr id="3" name="Content Placeholder 2"/>
          <p:cNvSpPr>
            <a:spLocks noGrp="1"/>
          </p:cNvSpPr>
          <p:nvPr>
            <p:ph idx="1"/>
          </p:nvPr>
        </p:nvSpPr>
        <p:spPr>
          <a:xfrm>
            <a:off x="685800" y="1352551"/>
            <a:ext cx="7772400" cy="3352800"/>
          </a:xfrm>
        </p:spPr>
        <p:txBody>
          <a:bodyPr/>
          <a:lstStyle/>
          <a:p>
            <a:r>
              <a:rPr lang="en-US" dirty="0"/>
              <a:t>Merriam-Webster: The use of science in industry, engineering, etc., to invent useful things or to solve problems [1]</a:t>
            </a:r>
          </a:p>
          <a:p>
            <a:endParaRPr lang="en-US" dirty="0"/>
          </a:p>
          <a:p>
            <a:r>
              <a:rPr lang="en-US" dirty="0"/>
              <a:t>Alan Kay: Technology is anything invented after you were born</a:t>
            </a:r>
          </a:p>
          <a:p>
            <a:pPr lvl="1"/>
            <a:r>
              <a:rPr lang="en-US" dirty="0"/>
              <a:t>Pioneer in object oriented programming</a:t>
            </a:r>
          </a:p>
          <a:p>
            <a:endParaRPr lang="en-US" dirty="0"/>
          </a:p>
          <a:p>
            <a:r>
              <a:rPr lang="en-US" dirty="0"/>
              <a:t>Hillis Danny: Technology is anything that doesn't work yet</a:t>
            </a:r>
          </a:p>
          <a:p>
            <a:pPr lvl="1"/>
            <a:r>
              <a:rPr lang="en-US" dirty="0"/>
              <a:t>Of Thinking Machines Corporation</a:t>
            </a:r>
          </a:p>
        </p:txBody>
      </p:sp>
      <p:sp>
        <p:nvSpPr>
          <p:cNvPr id="4" name="Footer Placeholder 3"/>
          <p:cNvSpPr>
            <a:spLocks noGrp="1"/>
          </p:cNvSpPr>
          <p:nvPr>
            <p:ph type="ftr" sz="quarter" idx="11"/>
          </p:nvPr>
        </p:nvSpPr>
        <p:spPr/>
        <p:txBody>
          <a:bodyPr/>
          <a:lstStyle/>
          <a:p>
            <a:r>
              <a:rPr lang="sk-SK"/>
              <a:t>© 2019 Keith A. Pray</a:t>
            </a:r>
            <a:endParaRPr lang="en-US" dirty="0"/>
          </a:p>
        </p:txBody>
      </p:sp>
      <p:pic>
        <p:nvPicPr>
          <p:cNvPr id="1026" name="Picture 2" descr="Alan Kay">
            <a:extLst>
              <a:ext uri="{FF2B5EF4-FFF2-40B4-BE49-F238E27FC236}">
                <a16:creationId xmlns:a16="http://schemas.microsoft.com/office/drawing/2014/main" id="{2687AF4F-F0C0-1448-B8C5-E80CE3091B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2440687"/>
            <a:ext cx="914400" cy="86847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anny Hillis, 2014 (crop).jpg">
            <a:extLst>
              <a:ext uri="{FF2B5EF4-FFF2-40B4-BE49-F238E27FC236}">
                <a16:creationId xmlns:a16="http://schemas.microsoft.com/office/drawing/2014/main" id="{D09BC4F5-893C-4247-993B-45B4B1F13E8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531732"/>
            <a:ext cx="914400" cy="121781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merriam webster">
            <a:extLst>
              <a:ext uri="{FF2B5EF4-FFF2-40B4-BE49-F238E27FC236}">
                <a16:creationId xmlns:a16="http://schemas.microsoft.com/office/drawing/2014/main" id="{08CE1D65-F1B5-704D-9F42-8690110ADFA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308355"/>
            <a:ext cx="914400"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3724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763871456"/>
              </p:ext>
            </p:extLst>
          </p:nvPr>
        </p:nvGraphicFramePr>
        <p:xfrm>
          <a:off x="685800" y="510060"/>
          <a:ext cx="7772400" cy="4348480"/>
        </p:xfrm>
        <a:graphic>
          <a:graphicData uri="http://schemas.openxmlformats.org/drawingml/2006/table">
            <a:tbl>
              <a:tblPr firstRow="1" bandRow="1">
                <a:tableStyleId>{C083E6E3-FA7D-4D7B-A595-EF9225AFEA82}</a:tableStyleId>
              </a:tblPr>
              <a:tblGrid>
                <a:gridCol w="2098617">
                  <a:extLst>
                    <a:ext uri="{9D8B030D-6E8A-4147-A177-3AD203B41FA5}">
                      <a16:colId xmlns:a16="http://schemas.microsoft.com/office/drawing/2014/main" val="20000"/>
                    </a:ext>
                  </a:extLst>
                </a:gridCol>
                <a:gridCol w="5673783">
                  <a:extLst>
                    <a:ext uri="{9D8B030D-6E8A-4147-A177-3AD203B41FA5}">
                      <a16:colId xmlns:a16="http://schemas.microsoft.com/office/drawing/2014/main" val="20001"/>
                    </a:ext>
                  </a:extLst>
                </a:gridCol>
              </a:tblGrid>
              <a:tr h="370840">
                <a:tc>
                  <a:txBody>
                    <a:bodyPr/>
                    <a:lstStyle/>
                    <a:p>
                      <a:r>
                        <a:rPr lang="en-US" b="0" dirty="0"/>
                        <a:t>Manufacturer</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b="0" dirty="0">
                          <a:solidFill>
                            <a:schemeClr val="tx1"/>
                          </a:solidFill>
                        </a:rPr>
                        <a:t>Compaq Computer Corporation, United States</a:t>
                      </a:r>
                    </a:p>
                  </a:txBody>
                  <a:tcPr/>
                </a:tc>
                <a:extLst>
                  <a:ext uri="{0D108BD9-81ED-4DB2-BD59-A6C34878D82A}">
                    <a16:rowId xmlns:a16="http://schemas.microsoft.com/office/drawing/2014/main" val="10000"/>
                  </a:ext>
                </a:extLst>
              </a:tr>
              <a:tr h="370840">
                <a:tc>
                  <a:txBody>
                    <a:bodyPr/>
                    <a:lstStyle/>
                    <a:p>
                      <a:r>
                        <a:rPr lang="en-US" dirty="0"/>
                        <a:t>Type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Portable computer</a:t>
                      </a:r>
                    </a:p>
                  </a:txBody>
                  <a:tcPr/>
                </a:tc>
                <a:extLst>
                  <a:ext uri="{0D108BD9-81ED-4DB2-BD59-A6C34878D82A}">
                    <a16:rowId xmlns:a16="http://schemas.microsoft.com/office/drawing/2014/main" val="10001"/>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effectLst/>
                        </a:rPr>
                        <a:t>Release date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January 1983</a:t>
                      </a:r>
                    </a:p>
                  </a:txBody>
                  <a:tcPr/>
                </a:tc>
                <a:extLst>
                  <a:ext uri="{0D108BD9-81ED-4DB2-BD59-A6C34878D82A}">
                    <a16:rowId xmlns:a16="http://schemas.microsoft.com/office/drawing/2014/main" val="10002"/>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effectLst/>
                        </a:rPr>
                        <a:t>Introductory price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US $3,590</a:t>
                      </a:r>
                    </a:p>
                  </a:txBody>
                  <a:tcPr/>
                </a:tc>
                <a:extLst>
                  <a:ext uri="{0D108BD9-81ED-4DB2-BD59-A6C34878D82A}">
                    <a16:rowId xmlns:a16="http://schemas.microsoft.com/office/drawing/2014/main" val="10003"/>
                  </a:ext>
                </a:extLst>
              </a:tr>
              <a:tr h="370840">
                <a:tc>
                  <a:txBody>
                    <a:bodyPr/>
                    <a:lstStyle/>
                    <a:p>
                      <a:r>
                        <a:rPr lang="en-US" dirty="0"/>
                        <a:t>Operating system</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MS-DOS</a:t>
                      </a:r>
                    </a:p>
                  </a:txBody>
                  <a:tcPr/>
                </a:tc>
                <a:extLst>
                  <a:ext uri="{0D108BD9-81ED-4DB2-BD59-A6C34878D82A}">
                    <a16:rowId xmlns:a16="http://schemas.microsoft.com/office/drawing/2014/main" val="10004"/>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effectLst/>
                        </a:rPr>
                        <a:t>Storage capacity</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Two 5.25" floppy drives or, 1 floppy drive + 10 MB HD</a:t>
                      </a:r>
                    </a:p>
                  </a:txBody>
                  <a:tcPr/>
                </a:tc>
                <a:extLst>
                  <a:ext uri="{0D108BD9-81ED-4DB2-BD59-A6C34878D82A}">
                    <a16:rowId xmlns:a16="http://schemas.microsoft.com/office/drawing/2014/main" val="10005"/>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effectLst/>
                        </a:rPr>
                        <a:t>Memory</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128 kilobytes (expandable to 640)</a:t>
                      </a:r>
                    </a:p>
                  </a:txBody>
                  <a:tcPr/>
                </a:tc>
                <a:extLst>
                  <a:ext uri="{0D108BD9-81ED-4DB2-BD59-A6C34878D82A}">
                    <a16:rowId xmlns:a16="http://schemas.microsoft.com/office/drawing/2014/main" val="10006"/>
                  </a:ext>
                </a:extLst>
              </a:tr>
              <a:tr h="370840">
                <a:tc>
                  <a:txBody>
                    <a:bodyPr/>
                    <a:lstStyle/>
                    <a:p>
                      <a:r>
                        <a:rPr lang="en-US" sz="1800" dirty="0">
                          <a:solidFill>
                            <a:schemeClr val="tx1"/>
                          </a:solidFill>
                          <a:effectLst/>
                        </a:rPr>
                        <a:t>Display</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Built-in 9" green screen monitor + CGA-compatible video card</a:t>
                      </a:r>
                    </a:p>
                  </a:txBody>
                  <a:tcPr/>
                </a:tc>
                <a:extLst>
                  <a:ext uri="{0D108BD9-81ED-4DB2-BD59-A6C34878D82A}">
                    <a16:rowId xmlns:a16="http://schemas.microsoft.com/office/drawing/2014/main" val="10007"/>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effectLst/>
                        </a:rPr>
                        <a:t>Weight</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de-DE" sz="1800" dirty="0">
                          <a:solidFill>
                            <a:schemeClr val="tx1"/>
                          </a:solidFill>
                        </a:rPr>
                        <a:t>28 lbs (12.5 kg)</a:t>
                      </a:r>
                    </a:p>
                  </a:txBody>
                  <a:tcPr/>
                </a:tc>
                <a:extLst>
                  <a:ext uri="{0D108BD9-81ED-4DB2-BD59-A6C34878D82A}">
                    <a16:rowId xmlns:a16="http://schemas.microsoft.com/office/drawing/2014/main" val="10008"/>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t>Processor</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it-IT" sz="1800" dirty="0"/>
                        <a:t>Intel 8088</a:t>
                      </a:r>
                    </a:p>
                  </a:txBody>
                  <a:tcPr/>
                </a:tc>
                <a:extLst>
                  <a:ext uri="{0D108BD9-81ED-4DB2-BD59-A6C34878D82A}">
                    <a16:rowId xmlns:a16="http://schemas.microsoft.com/office/drawing/2014/main" val="10009"/>
                  </a:ext>
                </a:extLst>
              </a:tr>
              <a:tr h="370840">
                <a:tc>
                  <a:txBody>
                    <a:bodyPr/>
                    <a:lstStyle/>
                    <a:p>
                      <a:r>
                        <a:rPr lang="en-US" sz="1800" dirty="0"/>
                        <a:t>Speed</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t>4.77 MHz</a:t>
                      </a:r>
                    </a:p>
                  </a:txBody>
                  <a:tcPr/>
                </a:tc>
                <a:extLst>
                  <a:ext uri="{0D108BD9-81ED-4DB2-BD59-A6C34878D82A}">
                    <a16:rowId xmlns:a16="http://schemas.microsoft.com/office/drawing/2014/main" val="10010"/>
                  </a:ext>
                </a:extLst>
              </a:tr>
            </a:tbl>
          </a:graphicData>
        </a:graphic>
      </p:graphicFrame>
      <p:sp>
        <p:nvSpPr>
          <p:cNvPr id="4" name="Footer Placeholder 3"/>
          <p:cNvSpPr>
            <a:spLocks noGrp="1"/>
          </p:cNvSpPr>
          <p:nvPr>
            <p:ph type="ftr" sz="quarter" idx="11"/>
          </p:nvPr>
        </p:nvSpPr>
        <p:spPr/>
        <p:txBody>
          <a:bodyPr/>
          <a:lstStyle/>
          <a:p>
            <a:r>
              <a:rPr lang="sk-SK"/>
              <a:t>© 2019 Keith A. Pray</a:t>
            </a:r>
            <a:endParaRPr lang="en-US" dirty="0"/>
          </a:p>
        </p:txBody>
      </p:sp>
    </p:spTree>
    <p:extLst>
      <p:ext uri="{BB962C8B-B14F-4D97-AF65-F5344CB8AC3E}">
        <p14:creationId xmlns:p14="http://schemas.microsoft.com/office/powerpoint/2010/main" val="904378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Utopias and Dystopias</a:t>
            </a:r>
          </a:p>
        </p:txBody>
      </p:sp>
      <p:sp>
        <p:nvSpPr>
          <p:cNvPr id="3" name="Content Placeholder 2"/>
          <p:cNvSpPr>
            <a:spLocks noGrp="1"/>
          </p:cNvSpPr>
          <p:nvPr>
            <p:ph idx="1"/>
          </p:nvPr>
        </p:nvSpPr>
        <p:spPr/>
        <p:txBody>
          <a:bodyPr/>
          <a:lstStyle/>
          <a:p>
            <a:r>
              <a:rPr lang="en-US" dirty="0"/>
              <a:t>Types:</a:t>
            </a:r>
          </a:p>
          <a:p>
            <a:pPr lvl="1"/>
            <a:r>
              <a:rPr lang="en-US" dirty="0"/>
              <a:t>Economic</a:t>
            </a:r>
          </a:p>
          <a:p>
            <a:pPr lvl="1"/>
            <a:r>
              <a:rPr lang="en-US" dirty="0"/>
              <a:t>Political</a:t>
            </a:r>
          </a:p>
          <a:p>
            <a:pPr lvl="1"/>
            <a:r>
              <a:rPr lang="en-US" dirty="0"/>
              <a:t>Technological</a:t>
            </a:r>
          </a:p>
          <a:p>
            <a:r>
              <a:rPr lang="en-US" dirty="0"/>
              <a:t>What makes it a utopia or dystopia?</a:t>
            </a:r>
          </a:p>
          <a:p>
            <a:r>
              <a:rPr lang="en-US" dirty="0"/>
              <a:t>Why do we create them?</a:t>
            </a:r>
          </a:p>
          <a:p>
            <a:r>
              <a:rPr lang="en-US" dirty="0"/>
              <a:t>Examples, real or fictional?</a:t>
            </a:r>
          </a:p>
          <a:p>
            <a:endParaRPr lang="en-US" dirty="0"/>
          </a:p>
        </p:txBody>
      </p:sp>
      <p:sp>
        <p:nvSpPr>
          <p:cNvPr id="4" name="Footer Placeholder 3"/>
          <p:cNvSpPr>
            <a:spLocks noGrp="1"/>
          </p:cNvSpPr>
          <p:nvPr>
            <p:ph type="ftr" sz="quarter" idx="11"/>
          </p:nvPr>
        </p:nvSpPr>
        <p:spPr/>
        <p:txBody>
          <a:bodyPr/>
          <a:lstStyle/>
          <a:p>
            <a:r>
              <a:rPr lang="sk-SK"/>
              <a:t>© 2019 Keith A. Pray</a:t>
            </a:r>
            <a:endParaRPr lang="en-US"/>
          </a:p>
        </p:txBody>
      </p:sp>
      <p:sp>
        <p:nvSpPr>
          <p:cNvPr id="6" name="Action Button: Movie 5">
            <a:hlinkClick r:id="rId3" highlightClick="1"/>
            <a:extLst>
              <a:ext uri="{FF2B5EF4-FFF2-40B4-BE49-F238E27FC236}">
                <a16:creationId xmlns:a16="http://schemas.microsoft.com/office/drawing/2014/main" id="{D02679AA-D99B-BE49-8D4B-151723B6803B}"/>
              </a:ext>
            </a:extLst>
          </p:cNvPr>
          <p:cNvSpPr/>
          <p:nvPr/>
        </p:nvSpPr>
        <p:spPr>
          <a:xfrm>
            <a:off x="144937" y="4544407"/>
            <a:ext cx="395926" cy="321887"/>
          </a:xfrm>
          <a:prstGeom prst="actionButtonMovi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5636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2809133"/>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dirty="0"/>
          </a:p>
        </p:txBody>
      </p:sp>
      <p:sp>
        <p:nvSpPr>
          <p:cNvPr id="6" name="Title 5"/>
          <p:cNvSpPr>
            <a:spLocks noGrp="1"/>
          </p:cNvSpPr>
          <p:nvPr>
            <p:ph type="title"/>
          </p:nvPr>
        </p:nvSpPr>
        <p:spPr/>
        <p:txBody>
          <a:bodyPr/>
          <a:lstStyle/>
          <a:p>
            <a:r>
              <a:rPr lang="en-US" dirty="0"/>
              <a:t>Overview</a:t>
            </a:r>
          </a:p>
        </p:txBody>
      </p:sp>
      <p:sp>
        <p:nvSpPr>
          <p:cNvPr id="7" name="Content Placeholder 6"/>
          <p:cNvSpPr>
            <a:spLocks noGrp="1"/>
          </p:cNvSpPr>
          <p:nvPr>
            <p:ph idx="1"/>
          </p:nvPr>
        </p:nvSpPr>
        <p:spPr/>
        <p:txBody>
          <a:bodyPr/>
          <a:lstStyle/>
          <a:p>
            <a:pPr marL="457200" indent="-457200">
              <a:buFont typeface="+mj-lt"/>
              <a:buAutoNum type="arabicPeriod"/>
            </a:pPr>
            <a:r>
              <a:rPr lang="en-US" dirty="0"/>
              <a:t>Introduction</a:t>
            </a:r>
          </a:p>
          <a:p>
            <a:pPr marL="662968" lvl="1" indent="-457200">
              <a:buFont typeface="+mj-lt"/>
              <a:buAutoNum type="arabicPeriod"/>
            </a:pPr>
            <a:r>
              <a:rPr lang="en-US" dirty="0"/>
              <a:t>Course Staff</a:t>
            </a:r>
          </a:p>
          <a:p>
            <a:pPr marL="662968" lvl="1" indent="-457200">
              <a:buFont typeface="+mj-lt"/>
              <a:buAutoNum type="arabicPeriod"/>
            </a:pPr>
            <a:r>
              <a:rPr lang="en-US" dirty="0"/>
              <a:t>Logistics</a:t>
            </a:r>
          </a:p>
          <a:p>
            <a:pPr marL="662968" lvl="1" indent="-457200">
              <a:buFont typeface="+mj-lt"/>
              <a:buAutoNum type="arabicPeriod"/>
            </a:pPr>
            <a:r>
              <a:rPr lang="en-US" dirty="0"/>
              <a:t>Outcomes</a:t>
            </a:r>
          </a:p>
          <a:p>
            <a:pPr marL="457200" indent="-457200">
              <a:buFont typeface="+mj-lt"/>
              <a:buAutoNum type="arabicPeriod"/>
            </a:pPr>
            <a:r>
              <a:rPr lang="en-US" dirty="0"/>
              <a:t>Assignment</a:t>
            </a:r>
          </a:p>
        </p:txBody>
      </p:sp>
      <p:sp>
        <p:nvSpPr>
          <p:cNvPr id="4" name="Footer Placeholder 3"/>
          <p:cNvSpPr>
            <a:spLocks noGrp="1"/>
          </p:cNvSpPr>
          <p:nvPr>
            <p:ph type="ftr" sz="quarter" idx="11"/>
          </p:nvPr>
        </p:nvSpPr>
        <p:spPr/>
        <p:txBody>
          <a:bodyPr/>
          <a:lstStyle/>
          <a:p>
            <a:r>
              <a:rPr lang="sk-SK"/>
              <a:t>© 2019 Keith A. Pray</a:t>
            </a:r>
            <a:endParaRPr lang="en-US" dirty="0"/>
          </a:p>
        </p:txBody>
      </p:sp>
    </p:spTree>
    <p:extLst>
      <p:ext uri="{BB962C8B-B14F-4D97-AF65-F5344CB8AC3E}">
        <p14:creationId xmlns:p14="http://schemas.microsoft.com/office/powerpoint/2010/main" val="1945455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1/2</a:t>
            </a:r>
          </a:p>
        </p:txBody>
      </p:sp>
      <p:sp>
        <p:nvSpPr>
          <p:cNvPr id="3" name="Content Placeholder 2"/>
          <p:cNvSpPr>
            <a:spLocks noGrp="1"/>
          </p:cNvSpPr>
          <p:nvPr>
            <p:ph idx="1"/>
          </p:nvPr>
        </p:nvSpPr>
        <p:spPr/>
        <p:txBody>
          <a:bodyPr>
            <a:normAutofit/>
          </a:bodyPr>
          <a:lstStyle/>
          <a:p>
            <a:r>
              <a:rPr lang="en-US" dirty="0"/>
              <a:t>Read chapter summaries in beginning of text</a:t>
            </a:r>
          </a:p>
          <a:p>
            <a:r>
              <a:rPr lang="en-US" dirty="0"/>
              <a:t>Movie Discussion Board on Canvas</a:t>
            </a:r>
          </a:p>
          <a:p>
            <a:pPr lvl="1"/>
            <a:r>
              <a:rPr lang="en-US" dirty="0"/>
              <a:t>List 2 movies you believe relevant to computing </a:t>
            </a:r>
            <a:r>
              <a:rPr lang="en-US" b="1" dirty="0"/>
              <a:t>AND</a:t>
            </a:r>
            <a:r>
              <a:rPr lang="en-US" dirty="0"/>
              <a:t> society</a:t>
            </a:r>
          </a:p>
          <a:p>
            <a:pPr lvl="1"/>
            <a:r>
              <a:rPr lang="en-US" dirty="0"/>
              <a:t>State why in a paragraph</a:t>
            </a:r>
          </a:p>
          <a:p>
            <a:pPr lvl="1"/>
            <a:r>
              <a:rPr lang="en-US" dirty="0"/>
              <a:t>Please create a new thread for each movie</a:t>
            </a:r>
          </a:p>
          <a:p>
            <a:pPr lvl="1"/>
            <a:r>
              <a:rPr lang="en-US" dirty="0"/>
              <a:t>Do not repeat any existing entries, they will not earn credit</a:t>
            </a:r>
          </a:p>
          <a:p>
            <a:pPr lvl="1"/>
            <a:r>
              <a:rPr lang="en-US" dirty="0"/>
              <a:t>Comment on a minimum of 2 movies you did not add</a:t>
            </a:r>
          </a:p>
          <a:p>
            <a:pPr lvl="2"/>
            <a:r>
              <a:rPr lang="en-US" dirty="0"/>
              <a:t>No “me too” comments, add your own rationale</a:t>
            </a:r>
          </a:p>
          <a:p>
            <a:pPr lvl="1"/>
            <a:r>
              <a:rPr lang="en-US" dirty="0"/>
              <a:t>Cite reference materials – must use at least 1 per movie</a:t>
            </a:r>
          </a:p>
        </p:txBody>
      </p:sp>
      <p:sp>
        <p:nvSpPr>
          <p:cNvPr id="4" name="Footer Placeholder 3"/>
          <p:cNvSpPr>
            <a:spLocks noGrp="1"/>
          </p:cNvSpPr>
          <p:nvPr>
            <p:ph type="ftr" sz="quarter" idx="11"/>
          </p:nvPr>
        </p:nvSpPr>
        <p:spPr/>
        <p:txBody>
          <a:bodyPr/>
          <a:lstStyle/>
          <a:p>
            <a:r>
              <a:rPr lang="sk-SK"/>
              <a:t>© 2019 Keith A. Pray</a:t>
            </a:r>
            <a:endParaRPr lang="en-US" dirty="0"/>
          </a:p>
        </p:txBody>
      </p:sp>
    </p:spTree>
    <p:extLst>
      <p:ext uri="{BB962C8B-B14F-4D97-AF65-F5344CB8AC3E}">
        <p14:creationId xmlns:p14="http://schemas.microsoft.com/office/powerpoint/2010/main" val="663296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Assignment 2/2 </a:t>
            </a:r>
            <a:br>
              <a:rPr lang="en-US" dirty="0"/>
            </a:br>
            <a:r>
              <a:rPr lang="en-US" dirty="0"/>
              <a:t>Sign up for individual presentation</a:t>
            </a:r>
          </a:p>
        </p:txBody>
      </p:sp>
      <p:sp>
        <p:nvSpPr>
          <p:cNvPr id="3" name="Content Placeholder 2"/>
          <p:cNvSpPr>
            <a:spLocks noGrp="1"/>
          </p:cNvSpPr>
          <p:nvPr>
            <p:ph sz="half" idx="1"/>
          </p:nvPr>
        </p:nvSpPr>
        <p:spPr/>
        <p:txBody>
          <a:bodyPr>
            <a:normAutofit/>
          </a:bodyPr>
          <a:lstStyle/>
          <a:p>
            <a:r>
              <a:rPr lang="en-US" dirty="0"/>
              <a:t>Current schedule at:</a:t>
            </a:r>
          </a:p>
          <a:p>
            <a:pPr lvl="1"/>
            <a:r>
              <a:rPr lang="en-US" dirty="0">
                <a:hlinkClick r:id="rId3"/>
              </a:rPr>
              <a:t>http://socialimps.keithpray.net</a:t>
            </a:r>
            <a:endParaRPr lang="en-US" dirty="0"/>
          </a:p>
          <a:p>
            <a:endParaRPr lang="en-US" dirty="0"/>
          </a:p>
          <a:p>
            <a:r>
              <a:rPr lang="en-US" dirty="0"/>
              <a:t>10 Minutes, reserve 2 for Q/A</a:t>
            </a:r>
          </a:p>
          <a:p>
            <a:r>
              <a:rPr lang="en-US" dirty="0"/>
              <a:t>6 points material quality</a:t>
            </a:r>
          </a:p>
          <a:p>
            <a:r>
              <a:rPr lang="en-US" dirty="0"/>
              <a:t>2 points presenting in class</a:t>
            </a:r>
          </a:p>
          <a:p>
            <a:r>
              <a:rPr lang="en-US" dirty="0"/>
              <a:t>2 points showing depth during Q/A</a:t>
            </a:r>
          </a:p>
        </p:txBody>
      </p:sp>
      <p:sp>
        <p:nvSpPr>
          <p:cNvPr id="6" name="Content Placeholder 5"/>
          <p:cNvSpPr>
            <a:spLocks noGrp="1"/>
          </p:cNvSpPr>
          <p:nvPr>
            <p:ph sz="half" idx="2"/>
          </p:nvPr>
        </p:nvSpPr>
        <p:spPr/>
        <p:txBody>
          <a:bodyPr/>
          <a:lstStyle/>
          <a:p>
            <a:r>
              <a:rPr lang="en-US" dirty="0"/>
              <a:t>Send course staff email</a:t>
            </a:r>
          </a:p>
          <a:p>
            <a:r>
              <a:rPr lang="en-US" dirty="0"/>
              <a:t>Specify your topic</a:t>
            </a:r>
          </a:p>
          <a:p>
            <a:pPr lvl="1"/>
            <a:r>
              <a:rPr lang="en-US" dirty="0"/>
              <a:t>By that I mean be specific</a:t>
            </a:r>
          </a:p>
          <a:p>
            <a:pPr lvl="1"/>
            <a:r>
              <a:rPr lang="en-US" dirty="0"/>
              <a:t>It may take time to refine your topic</a:t>
            </a:r>
          </a:p>
          <a:p>
            <a:pPr lvl="1"/>
            <a:r>
              <a:rPr lang="en-US" dirty="0"/>
              <a:t>I’ll be happy to discuss your ideas</a:t>
            </a:r>
          </a:p>
        </p:txBody>
      </p:sp>
      <p:sp>
        <p:nvSpPr>
          <p:cNvPr id="4" name="Footer Placeholder 3"/>
          <p:cNvSpPr>
            <a:spLocks noGrp="1"/>
          </p:cNvSpPr>
          <p:nvPr>
            <p:ph type="ftr" sz="quarter" idx="11"/>
          </p:nvPr>
        </p:nvSpPr>
        <p:spPr/>
        <p:txBody>
          <a:bodyPr/>
          <a:lstStyle/>
          <a:p>
            <a:r>
              <a:rPr lang="sk-SK"/>
              <a:t>© 2019 Keith A. Pray</a:t>
            </a:r>
            <a:endParaRPr lang="en-US"/>
          </a:p>
        </p:txBody>
      </p:sp>
    </p:spTree>
    <p:extLst>
      <p:ext uri="{BB962C8B-B14F-4D97-AF65-F5344CB8AC3E}">
        <p14:creationId xmlns:p14="http://schemas.microsoft.com/office/powerpoint/2010/main" val="19945239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a:t>Keith A. Pray</a:t>
            </a:r>
          </a:p>
          <a:p>
            <a:pPr algn="r"/>
            <a:r>
              <a:rPr lang="en-US" dirty="0"/>
              <a:t>Instructor</a:t>
            </a:r>
          </a:p>
          <a:p>
            <a:pPr algn="r"/>
            <a:endParaRPr lang="en-US" dirty="0"/>
          </a:p>
          <a:p>
            <a:r>
              <a:rPr lang="en-US" sz="2000" dirty="0"/>
              <a:t>socialimps.keithpray.net</a:t>
            </a:r>
          </a:p>
        </p:txBody>
      </p:sp>
      <p:sp>
        <p:nvSpPr>
          <p:cNvPr id="2" name="Title 1"/>
          <p:cNvSpPr>
            <a:spLocks noGrp="1"/>
          </p:cNvSpPr>
          <p:nvPr>
            <p:ph type="ctrTitle"/>
          </p:nvPr>
        </p:nvSpPr>
        <p:spPr/>
        <p:txBody>
          <a:bodyPr/>
          <a:lstStyle/>
          <a:p>
            <a:pPr algn="l"/>
            <a:r>
              <a:rPr lang="en-US" dirty="0"/>
              <a:t>Class 1</a:t>
            </a:r>
            <a:br>
              <a:rPr lang="en-US" dirty="0"/>
            </a:br>
            <a:r>
              <a:rPr lang="en-US" dirty="0"/>
              <a:t>The End</a:t>
            </a:r>
          </a:p>
        </p:txBody>
      </p:sp>
      <p:sp>
        <p:nvSpPr>
          <p:cNvPr id="4" name="Footer Placeholder 3"/>
          <p:cNvSpPr>
            <a:spLocks noGrp="1"/>
          </p:cNvSpPr>
          <p:nvPr>
            <p:ph type="ftr" sz="quarter" idx="3"/>
          </p:nvPr>
        </p:nvSpPr>
        <p:spPr/>
        <p:txBody>
          <a:bodyPr/>
          <a:lstStyle/>
          <a:p>
            <a:r>
              <a:rPr lang="sk-SK"/>
              <a:t>© 2019 Keith A. Pray</a:t>
            </a:r>
            <a:endParaRPr lang="en-US" dirty="0"/>
          </a:p>
        </p:txBody>
      </p:sp>
    </p:spTree>
    <p:extLst>
      <p:ext uri="{BB962C8B-B14F-4D97-AF65-F5344CB8AC3E}">
        <p14:creationId xmlns:p14="http://schemas.microsoft.com/office/powerpoint/2010/main" val="3675797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sk-SK"/>
              <a:t>© 2019 Keith A. Pray</a:t>
            </a:r>
            <a:endParaRPr lang="en-US" dirty="0"/>
          </a:p>
        </p:txBody>
      </p:sp>
      <p:pic>
        <p:nvPicPr>
          <p:cNvPr id="11" name="Picture 10"/>
          <p:cNvPicPr>
            <a:picLocks noChangeAspect="1"/>
          </p:cNvPicPr>
          <p:nvPr/>
        </p:nvPicPr>
        <p:blipFill>
          <a:blip r:embed="rId3"/>
          <a:stretch>
            <a:fillRect/>
          </a:stretch>
        </p:blipFill>
        <p:spPr>
          <a:xfrm>
            <a:off x="613729" y="402356"/>
            <a:ext cx="7916543" cy="4343400"/>
          </a:xfrm>
          <a:prstGeom prst="rect">
            <a:avLst/>
          </a:prstGeom>
        </p:spPr>
      </p:pic>
      <p:sp>
        <p:nvSpPr>
          <p:cNvPr id="12" name="TextBox 11"/>
          <p:cNvSpPr txBox="1"/>
          <p:nvPr/>
        </p:nvSpPr>
        <p:spPr>
          <a:xfrm>
            <a:off x="3362136" y="4750531"/>
            <a:ext cx="2419728" cy="346249"/>
          </a:xfrm>
          <a:prstGeom prst="rect">
            <a:avLst/>
          </a:prstGeom>
          <a:noFill/>
        </p:spPr>
        <p:txBody>
          <a:bodyPr wrap="none" rtlCol="0">
            <a:spAutoFit/>
          </a:bodyPr>
          <a:lstStyle/>
          <a:p>
            <a:pPr>
              <a:lnSpc>
                <a:spcPct val="90000"/>
              </a:lnSpc>
            </a:pPr>
            <a:r>
              <a:rPr lang="en-US" dirty="0"/>
              <a:t>http://xkcd.com/378/</a:t>
            </a:r>
          </a:p>
        </p:txBody>
      </p:sp>
    </p:spTree>
    <p:extLst>
      <p:ext uri="{BB962C8B-B14F-4D97-AF65-F5344CB8AC3E}">
        <p14:creationId xmlns:p14="http://schemas.microsoft.com/office/powerpoint/2010/main" val="2033920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389893619"/>
              </p:ext>
            </p:extLst>
          </p:nvPr>
        </p:nvGraphicFramePr>
        <p:xfrm>
          <a:off x="685800" y="1352550"/>
          <a:ext cx="7772400" cy="3307080"/>
        </p:xfrm>
        <a:graphic>
          <a:graphicData uri="http://schemas.openxmlformats.org/drawingml/2006/table">
            <a:tbl>
              <a:tblPr firstRow="1" bandRow="1">
                <a:tableStyleId>{F5AB1C69-6EDB-4FF4-983F-18BD219EF322}</a:tableStyleId>
              </a:tblPr>
              <a:tblGrid>
                <a:gridCol w="25908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2590800">
                  <a:extLst>
                    <a:ext uri="{9D8B030D-6E8A-4147-A177-3AD203B41FA5}">
                      <a16:colId xmlns:a16="http://schemas.microsoft.com/office/drawing/2014/main" val="20002"/>
                    </a:ext>
                  </a:extLst>
                </a:gridCol>
              </a:tblGrid>
              <a:tr h="370840">
                <a:tc>
                  <a:txBody>
                    <a:bodyPr/>
                    <a:lstStyle/>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a:t>Sources: </a:t>
                      </a:r>
                      <a:r>
                        <a:rPr lang="en-US" baseline="0" dirty="0" err="1"/>
                        <a:t>www.census.gov</a:t>
                      </a:r>
                      <a:endParaRPr lang="en-US" baseline="0" dirty="0"/>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err="1"/>
                        <a:t>nces.ed.gov</a:t>
                      </a:r>
                      <a:endParaRPr lang="en-US" baseline="0"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 People</a:t>
                      </a:r>
                    </a:p>
                    <a:p>
                      <a:pPr marL="0" marR="0" indent="0" algn="r" defTabSz="914362" rtl="0" eaLnBrk="1" fontAlgn="auto" latinLnBrk="0" hangingPunct="1">
                        <a:lnSpc>
                          <a:spcPct val="100000"/>
                        </a:lnSpc>
                        <a:spcBef>
                          <a:spcPts val="0"/>
                        </a:spcBef>
                        <a:spcAft>
                          <a:spcPts val="0"/>
                        </a:spcAft>
                        <a:buClrTx/>
                        <a:buSzTx/>
                        <a:buFontTx/>
                        <a:buNone/>
                        <a:tabLst/>
                        <a:defRPr/>
                      </a:pPr>
                      <a:endParaRPr lang="en-US" b="1" baseline="0" dirty="0"/>
                    </a:p>
                    <a:p>
                      <a:pPr marL="0" marR="0" indent="0" algn="r" defTabSz="914362" rtl="0" eaLnBrk="1" fontAlgn="auto" latinLnBrk="0" hangingPunct="1">
                        <a:lnSpc>
                          <a:spcPct val="100000"/>
                        </a:lnSpc>
                        <a:spcBef>
                          <a:spcPts val="0"/>
                        </a:spcBef>
                        <a:spcAft>
                          <a:spcPts val="0"/>
                        </a:spcAft>
                        <a:buClrTx/>
                        <a:buSzTx/>
                        <a:buFontTx/>
                        <a:buNone/>
                        <a:tabLst/>
                        <a:defRPr/>
                      </a:pPr>
                      <a:r>
                        <a:rPr lang="en-US" sz="1400" b="1" baseline="0" dirty="0"/>
                        <a:t>Degrees since 1971</a:t>
                      </a:r>
                      <a:endParaRPr lang="en-US" b="1" baseline="0" dirty="0"/>
                    </a:p>
                  </a:txBody>
                  <a:tcPr/>
                </a:tc>
                <a:tc>
                  <a:txBody>
                    <a:bodyPr/>
                    <a:lstStyle/>
                    <a:p>
                      <a:r>
                        <a:rPr lang="en-US" dirty="0"/>
                        <a:t>% People</a:t>
                      </a:r>
                    </a:p>
                  </a:txBody>
                  <a:tcPr/>
                </a:tc>
                <a:extLst>
                  <a:ext uri="{0D108BD9-81ED-4DB2-BD59-A6C34878D82A}">
                    <a16:rowId xmlns:a16="http://schemas.microsoft.com/office/drawing/2014/main" val="10000"/>
                  </a:ext>
                </a:extLst>
              </a:tr>
              <a:tr h="370840">
                <a:tc>
                  <a:txBody>
                    <a:bodyPr/>
                    <a:lstStyle/>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a:t>2017 World population:</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7,377,435,000</a:t>
                      </a:r>
                      <a:endParaRPr lang="en-US" b="1" baseline="0" dirty="0"/>
                    </a:p>
                  </a:txBody>
                  <a:tcPr/>
                </a:tc>
                <a:tc>
                  <a:txBody>
                    <a:bodyPr/>
                    <a:lstStyle/>
                    <a:p>
                      <a:endParaRPr lang="en-US" dirty="0"/>
                    </a:p>
                  </a:txBody>
                  <a:tcPr/>
                </a:tc>
                <a:extLst>
                  <a:ext uri="{0D108BD9-81ED-4DB2-BD59-A6C34878D82A}">
                    <a16:rowId xmlns:a16="http://schemas.microsoft.com/office/drawing/2014/main" val="10001"/>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2017 US population</a:t>
                      </a:r>
                      <a:endParaRPr lang="en-US" b="1" baseline="0" dirty="0"/>
                    </a:p>
                  </a:txBody>
                  <a:tcPr/>
                </a:tc>
                <a:tc>
                  <a:txBody>
                    <a:bodyPr/>
                    <a:lstStyle/>
                    <a:p>
                      <a:r>
                        <a:rPr lang="fi-FI" dirty="0"/>
                        <a:t>324,674,608</a:t>
                      </a:r>
                      <a:endParaRPr lang="en-US" dirty="0"/>
                    </a:p>
                  </a:txBody>
                  <a:tcPr/>
                </a:tc>
                <a:tc>
                  <a:txBody>
                    <a:bodyPr/>
                    <a:lstStyle/>
                    <a:p>
                      <a:r>
                        <a:rPr lang="fi-FI" dirty="0"/>
                        <a:t>4.4% World </a:t>
                      </a:r>
                      <a:r>
                        <a:rPr lang="en-US" baseline="0" dirty="0"/>
                        <a:t>population</a:t>
                      </a:r>
                      <a:endParaRPr lang="en-US" dirty="0"/>
                    </a:p>
                  </a:txBody>
                  <a:tcPr/>
                </a:tc>
                <a:extLst>
                  <a:ext uri="{0D108BD9-81ED-4DB2-BD59-A6C34878D82A}">
                    <a16:rowId xmlns:a16="http://schemas.microsoft.com/office/drawing/2014/main" val="10002"/>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US bachelor degrees</a:t>
                      </a:r>
                      <a:endParaRPr lang="en-US" b="1" baseline="0" dirty="0"/>
                    </a:p>
                  </a:txBody>
                  <a:tcPr/>
                </a:tc>
                <a:tc>
                  <a:txBody>
                    <a:bodyPr/>
                    <a:lstStyle/>
                    <a:p>
                      <a:r>
                        <a:rPr lang="en-US" baseline="0" dirty="0"/>
                        <a:t>25,568,606</a:t>
                      </a:r>
                      <a:endParaRPr lang="en-US" dirty="0"/>
                    </a:p>
                  </a:txBody>
                  <a:tcPr/>
                </a:tc>
                <a:tc>
                  <a:txBody>
                    <a:bodyPr/>
                    <a:lstStyle/>
                    <a:p>
                      <a:r>
                        <a:rPr lang="en-US" baseline="0" dirty="0"/>
                        <a:t>7.9% US population</a:t>
                      </a:r>
                      <a:endParaRPr lang="en-US" dirty="0"/>
                    </a:p>
                  </a:txBody>
                  <a:tcPr/>
                </a:tc>
                <a:extLst>
                  <a:ext uri="{0D108BD9-81ED-4DB2-BD59-A6C34878D82A}">
                    <a16:rowId xmlns:a16="http://schemas.microsoft.com/office/drawing/2014/main" val="10003"/>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cs-CZ" baseline="0" dirty="0"/>
                        <a:t>US </a:t>
                      </a:r>
                      <a:r>
                        <a:rPr lang="cs-CZ" baseline="0" dirty="0" err="1"/>
                        <a:t>Computer</a:t>
                      </a:r>
                      <a:r>
                        <a:rPr lang="cs-CZ" baseline="0" dirty="0"/>
                        <a:t> and </a:t>
                      </a:r>
                      <a:r>
                        <a:rPr lang="cs-CZ" baseline="0" dirty="0" err="1"/>
                        <a:t>Info</a:t>
                      </a:r>
                      <a:r>
                        <a:rPr lang="cs-CZ" baseline="0" dirty="0"/>
                        <a:t> Science </a:t>
                      </a:r>
                      <a:r>
                        <a:rPr lang="cs-CZ" baseline="0" dirty="0" err="1"/>
                        <a:t>degrees</a:t>
                      </a:r>
                      <a:endParaRPr lang="en-US" b="1" baseline="0" dirty="0"/>
                    </a:p>
                  </a:txBody>
                  <a:tcPr/>
                </a:tc>
                <a:tc>
                  <a:txBody>
                    <a:bodyPr/>
                    <a:lstStyle/>
                    <a:p>
                      <a:r>
                        <a:rPr lang="en-US" baseline="0" dirty="0"/>
                        <a:t>675,412</a:t>
                      </a:r>
                      <a:endParaRPr lang="en-US" dirty="0"/>
                    </a:p>
                  </a:txBody>
                  <a:tcPr/>
                </a:tc>
                <a:tc>
                  <a:txBody>
                    <a:bodyPr/>
                    <a:lstStyle/>
                    <a:p>
                      <a:r>
                        <a:rPr lang="en-US" baseline="0" dirty="0"/>
                        <a:t>2.6% US degrees</a:t>
                      </a:r>
                    </a:p>
                    <a:p>
                      <a:r>
                        <a:rPr lang="en-US" baseline="0" dirty="0"/>
                        <a:t>0.2% US population</a:t>
                      </a:r>
                      <a:endParaRPr lang="en-US" dirty="0"/>
                    </a:p>
                  </a:txBody>
                  <a:tcPr/>
                </a:tc>
                <a:extLst>
                  <a:ext uri="{0D108BD9-81ED-4DB2-BD59-A6C34878D82A}">
                    <a16:rowId xmlns:a16="http://schemas.microsoft.com/office/drawing/2014/main" val="10004"/>
                  </a:ext>
                </a:extLst>
              </a:tr>
              <a:tr h="370840">
                <a:tc>
                  <a:txBody>
                    <a:bodyPr/>
                    <a:lstStyle/>
                    <a:p>
                      <a:pPr marL="0" indent="0">
                        <a:buFont typeface="Arial"/>
                        <a:buNone/>
                      </a:pPr>
                      <a:r>
                        <a:rPr lang="en-US" baseline="0" dirty="0"/>
                        <a:t>If representative of world’s population</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7,377,435,000 x 0.2% = </a:t>
                      </a:r>
                      <a:r>
                        <a:rPr lang="fi-FI" b="1" baseline="0" dirty="0"/>
                        <a:t>14,754,870</a:t>
                      </a:r>
                      <a:endParaRPr lang="en-US" b="1" baseline="0" dirty="0"/>
                    </a:p>
                  </a:txBody>
                  <a:tcPr/>
                </a:tc>
                <a:tc>
                  <a:txBody>
                    <a:bodyPr/>
                    <a:lstStyle/>
                    <a:p>
                      <a:r>
                        <a:rPr lang="en-US" baseline="0" dirty="0"/>
                        <a:t>0.2% US == </a:t>
                      </a:r>
                      <a:r>
                        <a:rPr lang="en-US" b="1" baseline="0" dirty="0"/>
                        <a:t>0.2%</a:t>
                      </a:r>
                      <a:r>
                        <a:rPr lang="en-US" baseline="0" dirty="0"/>
                        <a:t> World</a:t>
                      </a:r>
                      <a:endParaRPr lang="en-US" dirty="0"/>
                    </a:p>
                  </a:txBody>
                  <a:tcPr/>
                </a:tc>
                <a:extLst>
                  <a:ext uri="{0D108BD9-81ED-4DB2-BD59-A6C34878D82A}">
                    <a16:rowId xmlns:a16="http://schemas.microsoft.com/office/drawing/2014/main" val="10005"/>
                  </a:ext>
                </a:extLst>
              </a:tr>
            </a:tbl>
          </a:graphicData>
        </a:graphic>
      </p:graphicFrame>
      <p:sp>
        <p:nvSpPr>
          <p:cNvPr id="2" name="Title 1"/>
          <p:cNvSpPr>
            <a:spLocks noGrp="1"/>
          </p:cNvSpPr>
          <p:nvPr>
            <p:ph type="title"/>
          </p:nvPr>
        </p:nvSpPr>
        <p:spPr/>
        <p:txBody>
          <a:bodyPr/>
          <a:lstStyle/>
          <a:p>
            <a:r>
              <a:rPr lang="en-US" dirty="0"/>
              <a:t>How many people might get that joke</a:t>
            </a:r>
          </a:p>
        </p:txBody>
      </p:sp>
      <p:sp>
        <p:nvSpPr>
          <p:cNvPr id="4" name="Footer Placeholder 3"/>
          <p:cNvSpPr>
            <a:spLocks noGrp="1"/>
          </p:cNvSpPr>
          <p:nvPr>
            <p:ph type="ftr" sz="quarter" idx="11"/>
          </p:nvPr>
        </p:nvSpPr>
        <p:spPr/>
        <p:txBody>
          <a:bodyPr/>
          <a:lstStyle/>
          <a:p>
            <a:r>
              <a:rPr lang="sk-SK"/>
              <a:t>© 2019 Keith A. Pray</a:t>
            </a:r>
            <a:endParaRPr lang="en-US" dirty="0"/>
          </a:p>
        </p:txBody>
      </p:sp>
      <p:sp>
        <p:nvSpPr>
          <p:cNvPr id="13" name="Rectangle 4"/>
          <p:cNvSpPr>
            <a:spLocks noChangeArrowheads="1"/>
          </p:cNvSpPr>
          <p:nvPr/>
        </p:nvSpPr>
        <p:spPr bwMode="auto">
          <a:xfrm>
            <a:off x="0" y="3006090"/>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4" name="Rectangle 4"/>
          <p:cNvSpPr>
            <a:spLocks noChangeArrowheads="1"/>
          </p:cNvSpPr>
          <p:nvPr/>
        </p:nvSpPr>
        <p:spPr bwMode="auto">
          <a:xfrm>
            <a:off x="0" y="3337227"/>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1" name="Rectangle 4"/>
          <p:cNvSpPr>
            <a:spLocks noChangeArrowheads="1"/>
          </p:cNvSpPr>
          <p:nvPr/>
        </p:nvSpPr>
        <p:spPr bwMode="auto">
          <a:xfrm>
            <a:off x="0" y="2272440"/>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5" name="Rectangle 4"/>
          <p:cNvSpPr>
            <a:spLocks noChangeArrowheads="1"/>
          </p:cNvSpPr>
          <p:nvPr/>
        </p:nvSpPr>
        <p:spPr bwMode="auto">
          <a:xfrm>
            <a:off x="0" y="3969872"/>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2" name="Rectangle 4"/>
          <p:cNvSpPr>
            <a:spLocks noChangeArrowheads="1"/>
          </p:cNvSpPr>
          <p:nvPr/>
        </p:nvSpPr>
        <p:spPr bwMode="auto">
          <a:xfrm>
            <a:off x="0" y="2610035"/>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Tree>
    <p:extLst>
      <p:ext uri="{BB962C8B-B14F-4D97-AF65-F5344CB8AC3E}">
        <p14:creationId xmlns:p14="http://schemas.microsoft.com/office/powerpoint/2010/main" val="1669232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11"/>
                                        </p:tgtEl>
                                        <p:attrNameLst>
                                          <p:attrName>ppt_x</p:attrName>
                                        </p:attrNameLst>
                                      </p:cBhvr>
                                      <p:tavLst>
                                        <p:tav tm="0">
                                          <p:val>
                                            <p:strVal val="ppt_x"/>
                                          </p:val>
                                        </p:tav>
                                        <p:tav tm="100000">
                                          <p:val>
                                            <p:strVal val="ppt_x"/>
                                          </p:val>
                                        </p:tav>
                                      </p:tavLst>
                                    </p:anim>
                                    <p:anim calcmode="lin" valueType="num">
                                      <p:cBhvr additive="base">
                                        <p:cTn id="7" dur="500"/>
                                        <p:tgtEl>
                                          <p:spTgt spid="11"/>
                                        </p:tgtEl>
                                        <p:attrNameLst>
                                          <p:attrName>ppt_y</p:attrName>
                                        </p:attrNameLst>
                                      </p:cBhvr>
                                      <p:tavLst>
                                        <p:tav tm="0">
                                          <p:val>
                                            <p:strVal val="ppt_y"/>
                                          </p:val>
                                        </p:tav>
                                        <p:tav tm="100000">
                                          <p:val>
                                            <p:strVal val="1+ppt_h/2"/>
                                          </p:val>
                                        </p:tav>
                                      </p:tavLst>
                                    </p:anim>
                                    <p:set>
                                      <p:cBhvr>
                                        <p:cTn id="8" dur="1" fill="hold">
                                          <p:stCondLst>
                                            <p:cond delay="499"/>
                                          </p:stCondLst>
                                        </p:cTn>
                                        <p:tgtEl>
                                          <p:spTgt spid="11"/>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12"/>
                                        </p:tgtEl>
                                        <p:attrNameLst>
                                          <p:attrName>ppt_x</p:attrName>
                                        </p:attrNameLst>
                                      </p:cBhvr>
                                      <p:tavLst>
                                        <p:tav tm="0">
                                          <p:val>
                                            <p:strVal val="ppt_x"/>
                                          </p:val>
                                        </p:tav>
                                        <p:tav tm="100000">
                                          <p:val>
                                            <p:strVal val="ppt_x"/>
                                          </p:val>
                                        </p:tav>
                                      </p:tavLst>
                                    </p:anim>
                                    <p:anim calcmode="lin" valueType="num">
                                      <p:cBhvr additive="base">
                                        <p:cTn id="13" dur="500"/>
                                        <p:tgtEl>
                                          <p:spTgt spid="12"/>
                                        </p:tgtEl>
                                        <p:attrNameLst>
                                          <p:attrName>ppt_y</p:attrName>
                                        </p:attrNameLst>
                                      </p:cBhvr>
                                      <p:tavLst>
                                        <p:tav tm="0">
                                          <p:val>
                                            <p:strVal val="ppt_y"/>
                                          </p:val>
                                        </p:tav>
                                        <p:tav tm="100000">
                                          <p:val>
                                            <p:strVal val="1+ppt_h/2"/>
                                          </p:val>
                                        </p:tav>
                                      </p:tavLst>
                                    </p:anim>
                                    <p:set>
                                      <p:cBhvr>
                                        <p:cTn id="14" dur="1" fill="hold">
                                          <p:stCondLst>
                                            <p:cond delay="499"/>
                                          </p:stCondLst>
                                        </p:cTn>
                                        <p:tgtEl>
                                          <p:spTgt spid="12"/>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0" nodeType="clickEffect">
                                  <p:stCondLst>
                                    <p:cond delay="0"/>
                                  </p:stCondLst>
                                  <p:childTnLst>
                                    <p:anim calcmode="lin" valueType="num">
                                      <p:cBhvr additive="base">
                                        <p:cTn id="18" dur="500"/>
                                        <p:tgtEl>
                                          <p:spTgt spid="13"/>
                                        </p:tgtEl>
                                        <p:attrNameLst>
                                          <p:attrName>ppt_x</p:attrName>
                                        </p:attrNameLst>
                                      </p:cBhvr>
                                      <p:tavLst>
                                        <p:tav tm="0">
                                          <p:val>
                                            <p:strVal val="ppt_x"/>
                                          </p:val>
                                        </p:tav>
                                        <p:tav tm="100000">
                                          <p:val>
                                            <p:strVal val="ppt_x"/>
                                          </p:val>
                                        </p:tav>
                                      </p:tavLst>
                                    </p:anim>
                                    <p:anim calcmode="lin" valueType="num">
                                      <p:cBhvr additive="base">
                                        <p:cTn id="19" dur="500"/>
                                        <p:tgtEl>
                                          <p:spTgt spid="13"/>
                                        </p:tgtEl>
                                        <p:attrNameLst>
                                          <p:attrName>ppt_y</p:attrName>
                                        </p:attrNameLst>
                                      </p:cBhvr>
                                      <p:tavLst>
                                        <p:tav tm="0">
                                          <p:val>
                                            <p:strVal val="ppt_y"/>
                                          </p:val>
                                        </p:tav>
                                        <p:tav tm="100000">
                                          <p:val>
                                            <p:strVal val="1+ppt_h/2"/>
                                          </p:val>
                                        </p:tav>
                                      </p:tavLst>
                                    </p:anim>
                                    <p:set>
                                      <p:cBhvr>
                                        <p:cTn id="20" dur="1" fill="hold">
                                          <p:stCondLst>
                                            <p:cond delay="499"/>
                                          </p:stCondLst>
                                        </p:cTn>
                                        <p:tgtEl>
                                          <p:spTgt spid="1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0" nodeType="clickEffect">
                                  <p:stCondLst>
                                    <p:cond delay="0"/>
                                  </p:stCondLst>
                                  <p:childTnLst>
                                    <p:anim calcmode="lin" valueType="num">
                                      <p:cBhvr additive="base">
                                        <p:cTn id="24" dur="500"/>
                                        <p:tgtEl>
                                          <p:spTgt spid="14"/>
                                        </p:tgtEl>
                                        <p:attrNameLst>
                                          <p:attrName>ppt_x</p:attrName>
                                        </p:attrNameLst>
                                      </p:cBhvr>
                                      <p:tavLst>
                                        <p:tav tm="0">
                                          <p:val>
                                            <p:strVal val="ppt_x"/>
                                          </p:val>
                                        </p:tav>
                                        <p:tav tm="100000">
                                          <p:val>
                                            <p:strVal val="ppt_x"/>
                                          </p:val>
                                        </p:tav>
                                      </p:tavLst>
                                    </p:anim>
                                    <p:anim calcmode="lin" valueType="num">
                                      <p:cBhvr additive="base">
                                        <p:cTn id="25" dur="500"/>
                                        <p:tgtEl>
                                          <p:spTgt spid="14"/>
                                        </p:tgtEl>
                                        <p:attrNameLst>
                                          <p:attrName>ppt_y</p:attrName>
                                        </p:attrNameLst>
                                      </p:cBhvr>
                                      <p:tavLst>
                                        <p:tav tm="0">
                                          <p:val>
                                            <p:strVal val="ppt_y"/>
                                          </p:val>
                                        </p:tav>
                                        <p:tav tm="100000">
                                          <p:val>
                                            <p:strVal val="1+ppt_h/2"/>
                                          </p:val>
                                        </p:tav>
                                      </p:tavLst>
                                    </p:anim>
                                    <p:set>
                                      <p:cBhvr>
                                        <p:cTn id="26" dur="1" fill="hold">
                                          <p:stCondLst>
                                            <p:cond delay="499"/>
                                          </p:stCondLst>
                                        </p:cTn>
                                        <p:tgtEl>
                                          <p:spTgt spid="14"/>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grpId="0" nodeType="clickEffect">
                                  <p:stCondLst>
                                    <p:cond delay="0"/>
                                  </p:stCondLst>
                                  <p:childTnLst>
                                    <p:anim calcmode="lin" valueType="num">
                                      <p:cBhvr additive="base">
                                        <p:cTn id="30" dur="500"/>
                                        <p:tgtEl>
                                          <p:spTgt spid="15"/>
                                        </p:tgtEl>
                                        <p:attrNameLst>
                                          <p:attrName>ppt_x</p:attrName>
                                        </p:attrNameLst>
                                      </p:cBhvr>
                                      <p:tavLst>
                                        <p:tav tm="0">
                                          <p:val>
                                            <p:strVal val="ppt_x"/>
                                          </p:val>
                                        </p:tav>
                                        <p:tav tm="100000">
                                          <p:val>
                                            <p:strVal val="ppt_x"/>
                                          </p:val>
                                        </p:tav>
                                      </p:tavLst>
                                    </p:anim>
                                    <p:anim calcmode="lin" valueType="num">
                                      <p:cBhvr additive="base">
                                        <p:cTn id="31" dur="500"/>
                                        <p:tgtEl>
                                          <p:spTgt spid="15"/>
                                        </p:tgtEl>
                                        <p:attrNameLst>
                                          <p:attrName>ppt_y</p:attrName>
                                        </p:attrNameLst>
                                      </p:cBhvr>
                                      <p:tavLst>
                                        <p:tav tm="0">
                                          <p:val>
                                            <p:strVal val="ppt_y"/>
                                          </p:val>
                                        </p:tav>
                                        <p:tav tm="100000">
                                          <p:val>
                                            <p:strVal val="1+ppt_h/2"/>
                                          </p:val>
                                        </p:tav>
                                      </p:tavLst>
                                    </p:anim>
                                    <p:set>
                                      <p:cBhvr>
                                        <p:cTn id="32" dur="1" fill="hold">
                                          <p:stCondLst>
                                            <p:cond delay="4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1" grpId="0" animBg="1"/>
      <p:bldP spid="15"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sk-SK"/>
              <a:t>© 2019 Keith A. Pray</a:t>
            </a:r>
            <a:endParaRPr lang="en-US" dirty="0"/>
          </a:p>
        </p:txBody>
      </p:sp>
      <p:sp>
        <p:nvSpPr>
          <p:cNvPr id="7" name="Content Placeholder 2"/>
          <p:cNvSpPr>
            <a:spLocks noGrp="1"/>
          </p:cNvSpPr>
          <p:nvPr>
            <p:ph idx="1"/>
          </p:nvPr>
        </p:nvSpPr>
        <p:spPr>
          <a:xfrm>
            <a:off x="457200" y="633269"/>
            <a:ext cx="8229600" cy="2128219"/>
          </a:xfrm>
        </p:spPr>
        <p:txBody>
          <a:bodyPr anchor="ctr"/>
          <a:lstStyle/>
          <a:p>
            <a:pPr marL="0" indent="0" algn="ctr">
              <a:buNone/>
            </a:pPr>
            <a:r>
              <a:rPr lang="en-US" sz="8800" dirty="0"/>
              <a:t>/(BB|[^B]{2})/</a:t>
            </a:r>
          </a:p>
        </p:txBody>
      </p:sp>
      <p:sp>
        <p:nvSpPr>
          <p:cNvPr id="5" name="Content Placeholder 2">
            <a:extLst>
              <a:ext uri="{FF2B5EF4-FFF2-40B4-BE49-F238E27FC236}">
                <a16:creationId xmlns:a16="http://schemas.microsoft.com/office/drawing/2014/main" id="{15E8DFFC-E3C4-9943-B512-985BE9670B73}"/>
              </a:ext>
            </a:extLst>
          </p:cNvPr>
          <p:cNvSpPr txBox="1">
            <a:spLocks/>
          </p:cNvSpPr>
          <p:nvPr/>
        </p:nvSpPr>
        <p:spPr>
          <a:xfrm>
            <a:off x="457200" y="2815232"/>
            <a:ext cx="8229600" cy="2128219"/>
          </a:xfrm>
          <a:prstGeom prst="rect">
            <a:avLst/>
          </a:prstGeom>
        </p:spPr>
        <p:txBody>
          <a:bodyPr vert="horz" lIns="91440" tIns="45718" rIns="91436" bIns="45718" rtlCol="0" anchor="ctr">
            <a:normAutofit/>
          </a:bodyPr>
          <a:lst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a:lstStyle>
          <a:p>
            <a:pPr marL="0" indent="0">
              <a:buFont typeface="Arial" pitchFamily="34" charset="0"/>
              <a:buNone/>
            </a:pPr>
            <a:r>
              <a:rPr lang="en-US" sz="2800" dirty="0">
                <a:latin typeface="Consolas" panose="020B0609020204030204" pitchFamily="49" charset="0"/>
                <a:cs typeface="Consolas" panose="020B0609020204030204" pitchFamily="49" charset="0"/>
              </a:rPr>
              <a:t>2018 LinkedIn People Claiming: </a:t>
            </a:r>
          </a:p>
          <a:p>
            <a:pPr marL="0" indent="0">
              <a:buNone/>
            </a:pPr>
            <a:r>
              <a:rPr lang="en-US" sz="2800" dirty="0">
                <a:latin typeface="Consolas" panose="020B0609020204030204" pitchFamily="49" charset="0"/>
                <a:cs typeface="Consolas" panose="020B0609020204030204" pitchFamily="49" charset="0"/>
              </a:rPr>
              <a:t>  Software Development: </a:t>
            </a:r>
            <a:r>
              <a:rPr lang="en-US" sz="2800" b="1" dirty="0">
                <a:latin typeface="Consolas" panose="020B0609020204030204" pitchFamily="49" charset="0"/>
                <a:cs typeface="Consolas" panose="020B0609020204030204" pitchFamily="49" charset="0"/>
              </a:rPr>
              <a:t>5,594,241</a:t>
            </a:r>
          </a:p>
          <a:p>
            <a:pPr marL="0" indent="0">
              <a:buNone/>
            </a:pPr>
            <a:r>
              <a:rPr lang="en-US" sz="2800" dirty="0">
                <a:latin typeface="Consolas" panose="020B0609020204030204" pitchFamily="49" charset="0"/>
                <a:cs typeface="Consolas" panose="020B0609020204030204" pitchFamily="49" charset="0"/>
              </a:rPr>
              <a:t>  Regular Expressions :    </a:t>
            </a:r>
            <a:r>
              <a:rPr lang="en-US" sz="2800" b="1" dirty="0">
                <a:latin typeface="Consolas" panose="020B0609020204030204" pitchFamily="49" charset="0"/>
                <a:cs typeface="Consolas" panose="020B0609020204030204" pitchFamily="49" charset="0"/>
              </a:rPr>
              <a:t>33,007</a:t>
            </a:r>
            <a:r>
              <a:rPr lang="en-US" sz="2800" dirty="0">
                <a:latin typeface="Consolas" panose="020B0609020204030204" pitchFamily="49" charset="0"/>
                <a:cs typeface="Consolas" panose="020B0609020204030204" pitchFamily="49" charset="0"/>
              </a:rPr>
              <a:t> (0.59%)</a:t>
            </a:r>
          </a:p>
          <a:p>
            <a:pPr marL="0" indent="0">
              <a:buNone/>
            </a:pPr>
            <a:r>
              <a:rPr lang="en-US" sz="1400" dirty="0">
                <a:latin typeface="Consolas" panose="020B0609020204030204" pitchFamily="49" charset="0"/>
                <a:cs typeface="Consolas" panose="020B0609020204030204" pitchFamily="49" charset="0"/>
              </a:rPr>
              <a:t>2017 SW Dev: 896,137 regex: 34528</a:t>
            </a:r>
          </a:p>
        </p:txBody>
      </p:sp>
    </p:spTree>
    <p:extLst>
      <p:ext uri="{BB962C8B-B14F-4D97-AF65-F5344CB8AC3E}">
        <p14:creationId xmlns:p14="http://schemas.microsoft.com/office/powerpoint/2010/main" val="158961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392764"/>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dirty="0"/>
          </a:p>
        </p:txBody>
      </p:sp>
      <p:sp>
        <p:nvSpPr>
          <p:cNvPr id="6" name="Title 5"/>
          <p:cNvSpPr>
            <a:spLocks noGrp="1"/>
          </p:cNvSpPr>
          <p:nvPr>
            <p:ph type="title"/>
          </p:nvPr>
        </p:nvSpPr>
        <p:spPr/>
        <p:txBody>
          <a:bodyPr/>
          <a:lstStyle/>
          <a:p>
            <a:r>
              <a:rPr lang="en-US" dirty="0"/>
              <a:t>Overview</a:t>
            </a:r>
          </a:p>
        </p:txBody>
      </p:sp>
      <p:sp>
        <p:nvSpPr>
          <p:cNvPr id="7" name="Content Placeholder 6"/>
          <p:cNvSpPr>
            <a:spLocks noGrp="1"/>
          </p:cNvSpPr>
          <p:nvPr>
            <p:ph idx="1"/>
          </p:nvPr>
        </p:nvSpPr>
        <p:spPr/>
        <p:txBody>
          <a:bodyPr/>
          <a:lstStyle/>
          <a:p>
            <a:pPr marL="457200" indent="-457200">
              <a:buFont typeface="+mj-lt"/>
              <a:buAutoNum type="arabicPeriod"/>
            </a:pPr>
            <a:r>
              <a:rPr lang="en-US" dirty="0"/>
              <a:t>Introduction</a:t>
            </a:r>
          </a:p>
          <a:p>
            <a:pPr marL="662968" lvl="1" indent="-457200">
              <a:buFont typeface="+mj-lt"/>
              <a:buAutoNum type="arabicPeriod"/>
            </a:pPr>
            <a:r>
              <a:rPr lang="en-US" dirty="0"/>
              <a:t>Course Staff</a:t>
            </a:r>
          </a:p>
          <a:p>
            <a:pPr marL="662968" lvl="1" indent="-457200">
              <a:buFont typeface="+mj-lt"/>
              <a:buAutoNum type="arabicPeriod"/>
            </a:pPr>
            <a:r>
              <a:rPr lang="en-US" dirty="0"/>
              <a:t>Logistics</a:t>
            </a:r>
          </a:p>
          <a:p>
            <a:pPr marL="662968" lvl="1" indent="-457200">
              <a:buFont typeface="+mj-lt"/>
              <a:buAutoNum type="arabicPeriod"/>
            </a:pPr>
            <a:r>
              <a:rPr lang="en-US" dirty="0"/>
              <a:t>Outcomes</a:t>
            </a:r>
          </a:p>
          <a:p>
            <a:pPr marL="457200" indent="-457200">
              <a:buFont typeface="+mj-lt"/>
              <a:buAutoNum type="arabicPeriod"/>
            </a:pPr>
            <a:r>
              <a:rPr lang="en-US" dirty="0"/>
              <a:t>Assignment</a:t>
            </a:r>
          </a:p>
        </p:txBody>
      </p:sp>
      <p:sp>
        <p:nvSpPr>
          <p:cNvPr id="4" name="Footer Placeholder 3"/>
          <p:cNvSpPr>
            <a:spLocks noGrp="1"/>
          </p:cNvSpPr>
          <p:nvPr>
            <p:ph type="ftr" sz="quarter" idx="11"/>
          </p:nvPr>
        </p:nvSpPr>
        <p:spPr/>
        <p:txBody>
          <a:bodyPr/>
          <a:lstStyle/>
          <a:p>
            <a:r>
              <a:rPr lang="sk-SK"/>
              <a:t>© 2019 Keith A. Pray</a:t>
            </a:r>
            <a:endParaRPr lang="en-US" dirty="0"/>
          </a:p>
        </p:txBody>
      </p:sp>
    </p:spTree>
    <p:extLst>
      <p:ext uri="{BB962C8B-B14F-4D97-AF65-F5344CB8AC3E}">
        <p14:creationId xmlns:p14="http://schemas.microsoft.com/office/powerpoint/2010/main" val="2711502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Staff</a:t>
            </a:r>
          </a:p>
        </p:txBody>
      </p:sp>
      <p:sp>
        <p:nvSpPr>
          <p:cNvPr id="8" name="Text Placeholder 7"/>
          <p:cNvSpPr>
            <a:spLocks noGrp="1"/>
          </p:cNvSpPr>
          <p:nvPr>
            <p:ph type="body" idx="1"/>
          </p:nvPr>
        </p:nvSpPr>
        <p:spPr/>
        <p:txBody>
          <a:bodyPr/>
          <a:lstStyle/>
          <a:p>
            <a:r>
              <a:rPr lang="en-US" dirty="0"/>
              <a:t>Instructor</a:t>
            </a:r>
          </a:p>
        </p:txBody>
      </p:sp>
      <p:sp>
        <p:nvSpPr>
          <p:cNvPr id="6" name="Content Placeholder 5"/>
          <p:cNvSpPr>
            <a:spLocks noGrp="1"/>
          </p:cNvSpPr>
          <p:nvPr>
            <p:ph sz="half" idx="2"/>
          </p:nvPr>
        </p:nvSpPr>
        <p:spPr/>
        <p:txBody>
          <a:bodyPr>
            <a:normAutofit/>
          </a:bodyPr>
          <a:lstStyle/>
          <a:p>
            <a:r>
              <a:rPr lang="en-US" dirty="0"/>
              <a:t>Keith A. Pray</a:t>
            </a:r>
          </a:p>
          <a:p>
            <a:r>
              <a:rPr lang="en-US" dirty="0">
                <a:hlinkClick r:id="rId3"/>
              </a:rPr>
              <a:t>kap@wpi.edu</a:t>
            </a:r>
            <a:endParaRPr lang="en-US" dirty="0"/>
          </a:p>
          <a:p>
            <a:r>
              <a:rPr lang="en-US" dirty="0"/>
              <a:t>FL 140</a:t>
            </a:r>
          </a:p>
          <a:p>
            <a:r>
              <a:rPr lang="en-US" dirty="0"/>
              <a:t>Office Hours</a:t>
            </a:r>
          </a:p>
          <a:p>
            <a:pPr lvl="1"/>
            <a:r>
              <a:rPr lang="en-US" dirty="0"/>
              <a:t>First hour after class</a:t>
            </a:r>
          </a:p>
          <a:p>
            <a:pPr lvl="1"/>
            <a:r>
              <a:rPr lang="en-US" dirty="0"/>
              <a:t>By Appointment</a:t>
            </a:r>
          </a:p>
        </p:txBody>
      </p:sp>
      <p:sp>
        <p:nvSpPr>
          <p:cNvPr id="9" name="Text Placeholder 8"/>
          <p:cNvSpPr>
            <a:spLocks noGrp="1"/>
          </p:cNvSpPr>
          <p:nvPr>
            <p:ph type="body" sz="quarter" idx="3"/>
          </p:nvPr>
        </p:nvSpPr>
        <p:spPr/>
        <p:txBody>
          <a:bodyPr/>
          <a:lstStyle/>
          <a:p>
            <a:r>
              <a:rPr lang="en-US" dirty="0"/>
              <a:t>Assistants</a:t>
            </a:r>
          </a:p>
        </p:txBody>
      </p:sp>
      <p:sp>
        <p:nvSpPr>
          <p:cNvPr id="10" name="Content Placeholder 9"/>
          <p:cNvSpPr>
            <a:spLocks noGrp="1"/>
          </p:cNvSpPr>
          <p:nvPr>
            <p:ph sz="quarter" idx="4"/>
          </p:nvPr>
        </p:nvSpPr>
        <p:spPr/>
        <p:txBody>
          <a:bodyPr>
            <a:normAutofit/>
          </a:bodyPr>
          <a:lstStyle/>
          <a:p>
            <a:r>
              <a:rPr lang="en-US" dirty="0"/>
              <a:t>SA</a:t>
            </a:r>
          </a:p>
          <a:p>
            <a:pPr lvl="1"/>
            <a:r>
              <a:rPr lang="en-US" dirty="0"/>
              <a:t>Sam Goldman</a:t>
            </a:r>
          </a:p>
          <a:p>
            <a:pPr lvl="1"/>
            <a:r>
              <a:rPr lang="en-US" dirty="0">
                <a:hlinkClick r:id="rId4"/>
              </a:rPr>
              <a:t>stgoldman@wpi.edu</a:t>
            </a:r>
            <a:r>
              <a:rPr lang="en-US" dirty="0"/>
              <a:t> </a:t>
            </a:r>
          </a:p>
          <a:p>
            <a:endParaRPr lang="en-US" dirty="0"/>
          </a:p>
          <a:p>
            <a:r>
              <a:rPr lang="en-US" dirty="0"/>
              <a:t>Who are you?</a:t>
            </a:r>
          </a:p>
          <a:p>
            <a:pPr lvl="1"/>
            <a:r>
              <a:rPr lang="en-US" dirty="0"/>
              <a:t>Youngest? Oldest?</a:t>
            </a:r>
          </a:p>
          <a:p>
            <a:pPr lvl="1"/>
            <a:r>
              <a:rPr lang="en-US" dirty="0"/>
              <a:t>Majors? Years?</a:t>
            </a:r>
          </a:p>
          <a:p>
            <a:pPr lvl="1"/>
            <a:r>
              <a:rPr lang="en-US" dirty="0"/>
              <a:t>Why take this course?</a:t>
            </a:r>
          </a:p>
        </p:txBody>
      </p:sp>
      <p:sp>
        <p:nvSpPr>
          <p:cNvPr id="4" name="Footer Placeholder 3"/>
          <p:cNvSpPr>
            <a:spLocks noGrp="1"/>
          </p:cNvSpPr>
          <p:nvPr>
            <p:ph type="ftr" sz="quarter" idx="11"/>
          </p:nvPr>
        </p:nvSpPr>
        <p:spPr/>
        <p:txBody>
          <a:bodyPr/>
          <a:lstStyle/>
          <a:p>
            <a:r>
              <a:rPr lang="sk-SK"/>
              <a:t>© 2019 Keith A. Pray</a:t>
            </a:r>
            <a:endParaRPr lang="en-US" dirty="0"/>
          </a:p>
        </p:txBody>
      </p:sp>
    </p:spTree>
    <p:extLst>
      <p:ext uri="{BB962C8B-B14F-4D97-AF65-F5344CB8AC3E}">
        <p14:creationId xmlns:p14="http://schemas.microsoft.com/office/powerpoint/2010/main" val="2108164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t>Outcomes – You will</a:t>
            </a:r>
          </a:p>
        </p:txBody>
      </p:sp>
      <p:sp>
        <p:nvSpPr>
          <p:cNvPr id="10" name="Content Placeholder 9"/>
          <p:cNvSpPr>
            <a:spLocks noGrp="1"/>
          </p:cNvSpPr>
          <p:nvPr>
            <p:ph idx="1"/>
          </p:nvPr>
        </p:nvSpPr>
        <p:spPr/>
        <p:txBody>
          <a:bodyPr lIns="91440">
            <a:normAutofit fontScale="92500" lnSpcReduction="20000"/>
          </a:bodyPr>
          <a:lstStyle/>
          <a:p>
            <a:r>
              <a:rPr lang="en-US" sz="1600" dirty="0"/>
              <a:t>Demonstrate understanding of links between computing technology, society, and computing professional responsibilities</a:t>
            </a:r>
          </a:p>
          <a:p>
            <a:r>
              <a:rPr lang="en-US" sz="1600" dirty="0"/>
              <a:t>Discover and use primary sources relevant to course topics in support of arguments</a:t>
            </a:r>
          </a:p>
          <a:p>
            <a:r>
              <a:rPr lang="en-US" sz="1600" dirty="0"/>
              <a:t>Present personal verbal and written opinions based on well reasoned arguments</a:t>
            </a:r>
          </a:p>
          <a:p>
            <a:r>
              <a:rPr lang="en-US" sz="1600" dirty="0"/>
              <a:t>Be familiar with social, moral, and ethical issues faced by computer professionals </a:t>
            </a:r>
          </a:p>
          <a:p>
            <a:r>
              <a:rPr lang="en-US" sz="1600" dirty="0"/>
              <a:t>Be able to recognize computing related ethical issues</a:t>
            </a:r>
          </a:p>
          <a:p>
            <a:r>
              <a:rPr lang="en-US" sz="1600" dirty="0"/>
              <a:t>Understand professional codes and ideals and apply them in decision making</a:t>
            </a:r>
          </a:p>
          <a:p>
            <a:r>
              <a:rPr lang="en-US" sz="1600" dirty="0"/>
              <a:t>Analyze popular portrayal of computing and its effects</a:t>
            </a:r>
          </a:p>
          <a:p>
            <a:r>
              <a:rPr lang="en-US" sz="1600" dirty="0"/>
              <a:t>Practice critical thinking, written, and oral presentations skills</a:t>
            </a:r>
          </a:p>
          <a:p>
            <a:r>
              <a:rPr lang="en-US" sz="1600" dirty="0"/>
              <a:t>Be responsible for your own learning</a:t>
            </a:r>
          </a:p>
          <a:p>
            <a:r>
              <a:rPr lang="en-US" sz="1600" dirty="0"/>
              <a:t>Practice dealing with ambiguity</a:t>
            </a:r>
          </a:p>
        </p:txBody>
      </p:sp>
      <p:sp>
        <p:nvSpPr>
          <p:cNvPr id="7" name="Footer Placeholder 6"/>
          <p:cNvSpPr>
            <a:spLocks noGrp="1"/>
          </p:cNvSpPr>
          <p:nvPr>
            <p:ph type="ftr" sz="quarter" idx="11"/>
          </p:nvPr>
        </p:nvSpPr>
        <p:spPr/>
        <p:txBody>
          <a:bodyPr/>
          <a:lstStyle/>
          <a:p>
            <a:r>
              <a:rPr lang="sk-SK"/>
              <a:t>© 2019 Keith A. Pray</a:t>
            </a:r>
            <a:endParaRPr lang="en-US" dirty="0"/>
          </a:p>
        </p:txBody>
      </p:sp>
    </p:spTree>
    <p:extLst>
      <p:ext uri="{BB962C8B-B14F-4D97-AF65-F5344CB8AC3E}">
        <p14:creationId xmlns:p14="http://schemas.microsoft.com/office/powerpoint/2010/main" val="41700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Logistics</a:t>
            </a:r>
          </a:p>
        </p:txBody>
      </p:sp>
      <p:sp>
        <p:nvSpPr>
          <p:cNvPr id="3" name="Text Placeholder 2"/>
          <p:cNvSpPr>
            <a:spLocks noGrp="1"/>
          </p:cNvSpPr>
          <p:nvPr>
            <p:ph type="body" idx="1"/>
          </p:nvPr>
        </p:nvSpPr>
        <p:spPr/>
        <p:txBody>
          <a:bodyPr/>
          <a:lstStyle/>
          <a:p>
            <a:r>
              <a:rPr lang="en-US" dirty="0"/>
              <a:t>Course Web Site</a:t>
            </a:r>
          </a:p>
        </p:txBody>
      </p:sp>
      <p:sp>
        <p:nvSpPr>
          <p:cNvPr id="4" name="Content Placeholder 3"/>
          <p:cNvSpPr>
            <a:spLocks noGrp="1"/>
          </p:cNvSpPr>
          <p:nvPr>
            <p:ph sz="half" idx="2"/>
          </p:nvPr>
        </p:nvSpPr>
        <p:spPr/>
        <p:txBody>
          <a:bodyPr/>
          <a:lstStyle/>
          <a:p>
            <a:r>
              <a:rPr lang="en-US" dirty="0">
                <a:hlinkClick r:id="rId3"/>
              </a:rPr>
              <a:t>http://socialimps.keithpray.net</a:t>
            </a:r>
            <a:endParaRPr lang="en-US" dirty="0"/>
          </a:p>
          <a:p>
            <a:r>
              <a:rPr lang="en-US" dirty="0"/>
              <a:t>Syllabus</a:t>
            </a:r>
          </a:p>
          <a:p>
            <a:r>
              <a:rPr lang="en-US" dirty="0"/>
              <a:t>Grading Policy</a:t>
            </a:r>
          </a:p>
          <a:p>
            <a:r>
              <a:rPr lang="en-US" dirty="0"/>
              <a:t>Due Dates</a:t>
            </a:r>
          </a:p>
          <a:p>
            <a:r>
              <a:rPr lang="en-US" dirty="0"/>
              <a:t>Etc.</a:t>
            </a:r>
          </a:p>
        </p:txBody>
      </p:sp>
      <p:sp>
        <p:nvSpPr>
          <p:cNvPr id="5" name="Text Placeholder 4"/>
          <p:cNvSpPr>
            <a:spLocks noGrp="1"/>
          </p:cNvSpPr>
          <p:nvPr>
            <p:ph type="body" sz="quarter" idx="3"/>
          </p:nvPr>
        </p:nvSpPr>
        <p:spPr/>
        <p:txBody>
          <a:bodyPr/>
          <a:lstStyle/>
          <a:p>
            <a:r>
              <a:rPr lang="en-US" dirty="0"/>
              <a:t>Interactive Assignments</a:t>
            </a:r>
          </a:p>
        </p:txBody>
      </p:sp>
      <p:sp>
        <p:nvSpPr>
          <p:cNvPr id="6" name="Content Placeholder 5"/>
          <p:cNvSpPr>
            <a:spLocks noGrp="1"/>
          </p:cNvSpPr>
          <p:nvPr>
            <p:ph sz="quarter" idx="4"/>
          </p:nvPr>
        </p:nvSpPr>
        <p:spPr/>
        <p:txBody>
          <a:bodyPr/>
          <a:lstStyle/>
          <a:p>
            <a:r>
              <a:rPr lang="en-US" dirty="0"/>
              <a:t>Canvas</a:t>
            </a:r>
          </a:p>
          <a:p>
            <a:pPr lvl="1"/>
            <a:r>
              <a:rPr lang="en-US" dirty="0"/>
              <a:t>Discussion Boards</a:t>
            </a:r>
          </a:p>
          <a:p>
            <a:pPr lvl="1"/>
            <a:r>
              <a:rPr lang="en-US" dirty="0"/>
              <a:t>Paper Turn In</a:t>
            </a:r>
          </a:p>
          <a:p>
            <a:pPr lvl="1"/>
            <a:r>
              <a:rPr lang="en-US" b="1" dirty="0"/>
              <a:t>Announcements made on Canvas </a:t>
            </a:r>
          </a:p>
          <a:p>
            <a:pPr lvl="1"/>
            <a:r>
              <a:rPr lang="en-US" b="1" dirty="0"/>
              <a:t>Canvas </a:t>
            </a:r>
            <a:r>
              <a:rPr lang="en-US" b="1" dirty="0">
                <a:sym typeface="Wingdings" pitchFamily="2" charset="2"/>
              </a:rPr>
              <a:t> </a:t>
            </a:r>
            <a:r>
              <a:rPr lang="en-US" b="1" dirty="0"/>
              <a:t>Account </a:t>
            </a:r>
            <a:r>
              <a:rPr lang="en-US" b="1" dirty="0">
                <a:sym typeface="Wingdings" pitchFamily="2" charset="2"/>
              </a:rPr>
              <a:t> Notifications</a:t>
            </a:r>
            <a:endParaRPr lang="en-US" b="1" dirty="0"/>
          </a:p>
          <a:p>
            <a:r>
              <a:rPr lang="en-US" dirty="0">
                <a:hlinkClick r:id="rId4"/>
              </a:rPr>
              <a:t>https://wiki.wpi.edu/cs3043</a:t>
            </a:r>
            <a:endParaRPr lang="en-US" dirty="0"/>
          </a:p>
        </p:txBody>
      </p:sp>
      <p:sp>
        <p:nvSpPr>
          <p:cNvPr id="7" name="Footer Placeholder 6"/>
          <p:cNvSpPr>
            <a:spLocks noGrp="1"/>
          </p:cNvSpPr>
          <p:nvPr>
            <p:ph type="ftr" sz="quarter" idx="11"/>
          </p:nvPr>
        </p:nvSpPr>
        <p:spPr/>
        <p:txBody>
          <a:bodyPr/>
          <a:lstStyle/>
          <a:p>
            <a:r>
              <a:rPr lang="sk-SK"/>
              <a:t>© 2019 Keith A. Pray</a:t>
            </a:r>
            <a:endParaRPr lang="en-US" dirty="0"/>
          </a:p>
        </p:txBody>
      </p:sp>
    </p:spTree>
    <p:extLst>
      <p:ext uri="{BB962C8B-B14F-4D97-AF65-F5344CB8AC3E}">
        <p14:creationId xmlns:p14="http://schemas.microsoft.com/office/powerpoint/2010/main" val="2617078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Group Quiz!</a:t>
            </a:r>
          </a:p>
        </p:txBody>
      </p:sp>
      <p:sp>
        <p:nvSpPr>
          <p:cNvPr id="3" name="Content Placeholder 2"/>
          <p:cNvSpPr>
            <a:spLocks noGrp="1"/>
          </p:cNvSpPr>
          <p:nvPr>
            <p:ph idx="1"/>
          </p:nvPr>
        </p:nvSpPr>
        <p:spPr/>
        <p:txBody>
          <a:bodyPr/>
          <a:lstStyle/>
          <a:p>
            <a:pPr marL="457200" indent="-457200">
              <a:buFont typeface="+mj-lt"/>
              <a:buAutoNum type="arabicPeriod"/>
            </a:pPr>
            <a:r>
              <a:rPr lang="en-US" dirty="0"/>
              <a:t>What is the oldest computing device you can think of?</a:t>
            </a:r>
          </a:p>
          <a:p>
            <a:pPr marL="457200" indent="-457200">
              <a:buFont typeface="+mj-lt"/>
              <a:buAutoNum type="arabicPeriod"/>
            </a:pPr>
            <a:r>
              <a:rPr lang="en-US" dirty="0"/>
              <a:t>What computing technology do you wish society had not adopted?</a:t>
            </a:r>
          </a:p>
          <a:p>
            <a:pPr marL="457200" indent="-457200">
              <a:buFont typeface="+mj-lt"/>
              <a:buAutoNum type="arabicPeriod"/>
            </a:pPr>
            <a:r>
              <a:rPr lang="en-US" dirty="0"/>
              <a:t>What good will you do with your degree?</a:t>
            </a:r>
          </a:p>
        </p:txBody>
      </p:sp>
      <p:sp>
        <p:nvSpPr>
          <p:cNvPr id="4" name="Footer Placeholder 3"/>
          <p:cNvSpPr>
            <a:spLocks noGrp="1"/>
          </p:cNvSpPr>
          <p:nvPr>
            <p:ph type="ftr" sz="quarter" idx="11"/>
          </p:nvPr>
        </p:nvSpPr>
        <p:spPr/>
        <p:txBody>
          <a:bodyPr/>
          <a:lstStyle/>
          <a:p>
            <a:r>
              <a:rPr lang="sk-SK"/>
              <a:t>© 2019 Keith A. Pray</a:t>
            </a:r>
            <a:endParaRPr lang="en-US" dirty="0"/>
          </a:p>
        </p:txBody>
      </p:sp>
    </p:spTree>
    <p:extLst>
      <p:ext uri="{BB962C8B-B14F-4D97-AF65-F5344CB8AC3E}">
        <p14:creationId xmlns:p14="http://schemas.microsoft.com/office/powerpoint/2010/main" val="3262248224"/>
      </p:ext>
    </p:extLst>
  </p:cSld>
  <p:clrMapOvr>
    <a:masterClrMapping/>
  </p:clrMapOvr>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29703</TotalTime>
  <Words>1626</Words>
  <Application>Microsoft Macintosh PowerPoint</Application>
  <PresentationFormat>On-screen Show (16:9)</PresentationFormat>
  <Paragraphs>276</Paragraphs>
  <Slides>16</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ＭＳ Ｐゴシック</vt:lpstr>
      <vt:lpstr>Arial</vt:lpstr>
      <vt:lpstr>Calibri</vt:lpstr>
      <vt:lpstr>Cambria</vt:lpstr>
      <vt:lpstr>Consolas</vt:lpstr>
      <vt:lpstr>Wingdings</vt:lpstr>
      <vt:lpstr>Red Radial 16x9</vt:lpstr>
      <vt:lpstr>Class 1 Introduction</vt:lpstr>
      <vt:lpstr>PowerPoint Presentation</vt:lpstr>
      <vt:lpstr>How many people might get that joke</vt:lpstr>
      <vt:lpstr>PowerPoint Presentation</vt:lpstr>
      <vt:lpstr>Overview</vt:lpstr>
      <vt:lpstr>Course Staff</vt:lpstr>
      <vt:lpstr>Outcomes – You will</vt:lpstr>
      <vt:lpstr>Logistics</vt:lpstr>
      <vt:lpstr>Group Quiz!</vt:lpstr>
      <vt:lpstr>What is Technology?</vt:lpstr>
      <vt:lpstr>PowerPoint Presentation</vt:lpstr>
      <vt:lpstr>Utopias and Dystopias</vt:lpstr>
      <vt:lpstr>Overview</vt:lpstr>
      <vt:lpstr>Assignment 1/2</vt:lpstr>
      <vt:lpstr>Assignment 2/2  Sign up for individual presentation</vt:lpstr>
      <vt:lpstr>Class 1 The End</vt:lpstr>
    </vt:vector>
  </TitlesOfParts>
  <Company>WPI</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Pray</cp:lastModifiedBy>
  <cp:revision>160</cp:revision>
  <dcterms:created xsi:type="dcterms:W3CDTF">2014-08-25T02:19:16Z</dcterms:created>
  <dcterms:modified xsi:type="dcterms:W3CDTF">2019-08-23T19:53:59Z</dcterms:modified>
</cp:coreProperties>
</file>