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7"/>
  </p:notesMasterIdLst>
  <p:handoutMasterIdLst>
    <p:handoutMasterId r:id="rId48"/>
  </p:handoutMasterIdLst>
  <p:sldIdLst>
    <p:sldId id="256" r:id="rId2"/>
    <p:sldId id="259" r:id="rId3"/>
    <p:sldId id="277" r:id="rId4"/>
    <p:sldId id="261" r:id="rId5"/>
    <p:sldId id="264" r:id="rId6"/>
    <p:sldId id="320" r:id="rId7"/>
    <p:sldId id="321" r:id="rId8"/>
    <p:sldId id="323" r:id="rId9"/>
    <p:sldId id="322" r:id="rId10"/>
    <p:sldId id="325" r:id="rId11"/>
    <p:sldId id="324" r:id="rId12"/>
    <p:sldId id="327" r:id="rId13"/>
    <p:sldId id="326" r:id="rId14"/>
    <p:sldId id="318" r:id="rId15"/>
    <p:sldId id="304" r:id="rId16"/>
    <p:sldId id="267" r:id="rId17"/>
    <p:sldId id="303" r:id="rId18"/>
    <p:sldId id="305" r:id="rId19"/>
    <p:sldId id="333" r:id="rId20"/>
    <p:sldId id="348" r:id="rId21"/>
    <p:sldId id="335" r:id="rId22"/>
    <p:sldId id="336" r:id="rId23"/>
    <p:sldId id="337" r:id="rId24"/>
    <p:sldId id="338" r:id="rId25"/>
    <p:sldId id="274" r:id="rId26"/>
    <p:sldId id="275" r:id="rId27"/>
    <p:sldId id="276" r:id="rId28"/>
    <p:sldId id="339" r:id="rId29"/>
    <p:sldId id="340" r:id="rId30"/>
    <p:sldId id="344" r:id="rId31"/>
    <p:sldId id="268" r:id="rId32"/>
    <p:sldId id="270" r:id="rId33"/>
    <p:sldId id="271" r:id="rId34"/>
    <p:sldId id="272" r:id="rId35"/>
    <p:sldId id="273" r:id="rId36"/>
    <p:sldId id="345" r:id="rId37"/>
    <p:sldId id="346" r:id="rId38"/>
    <p:sldId id="347" r:id="rId39"/>
    <p:sldId id="341" r:id="rId40"/>
    <p:sldId id="257" r:id="rId41"/>
    <p:sldId id="258" r:id="rId42"/>
    <p:sldId id="342" r:id="rId43"/>
    <p:sldId id="260" r:id="rId44"/>
    <p:sldId id="343" r:id="rId45"/>
    <p:sldId id="269"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259"/>
            <p14:sldId id="277"/>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333"/>
            <p14:sldId id="348"/>
            <p14:sldId id="335"/>
            <p14:sldId id="336"/>
            <p14:sldId id="337"/>
            <p14:sldId id="338"/>
            <p14:sldId id="274"/>
            <p14:sldId id="275"/>
            <p14:sldId id="276"/>
            <p14:sldId id="339"/>
            <p14:sldId id="340"/>
            <p14:sldId id="344"/>
            <p14:sldId id="268"/>
            <p14:sldId id="270"/>
            <p14:sldId id="271"/>
            <p14:sldId id="272"/>
            <p14:sldId id="273"/>
            <p14:sldId id="345"/>
            <p14:sldId id="346"/>
            <p14:sldId id="347"/>
            <p14:sldId id="341"/>
            <p14:sldId id="257"/>
            <p14:sldId id="258"/>
            <p14:sldId id="342"/>
            <p14:sldId id="260"/>
            <p14:sldId id="343"/>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74725" autoAdjust="0"/>
  </p:normalViewPr>
  <p:slideViewPr>
    <p:cSldViewPr snapToGrid="0" snapToObjects="1">
      <p:cViewPr varScale="1">
        <p:scale>
          <a:sx n="124" d="100"/>
          <a:sy n="124" d="100"/>
        </p:scale>
        <p:origin x="1096" y="176"/>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3/25/19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Like many people in this class, I grew up playing video games. But growing up in an underserved area meant that my access to newer games was always somewhat limited. The games I played as a kid were always a generation or two behind the times, and because of that I have a particularly strong appreciation for older video games, the innovations they made to the art form, and the stories they led us through.</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15532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every other medium of art, there has been a concerted effort for decades to catalog, preserve, and steward the works of the past for the future enjoyment of mankind. Paintings are stored in museums, books and musical scores are stored in libraries, movies are added to the national film registry. But there is no analogous process for preserving the video games of the past</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255243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 we need archivists and enthusiasts to preserve games? The Nintendo Entertainment system came out in NA in 1985, well over 30 years ago. The number of working original consoles is dwindling, as is the number of playable cartridges for some of the more obscure titles for the system. Moreover, as computing technology advances, the phenomenon known as digital obsolescence comes into play: the hardware that is used to play games is often made with custom parts, meaning that a game can’t run on other platforms without recompiling the game’s source code. </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821184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aspects to consider when preserving a game are how the player interacts with the game, such as with a standard controller or with some pointer like the NES zapper, and for games which have been ported to other consoles, which version provides the best experience of the original game.</a:t>
            </a:r>
          </a:p>
          <a:p>
            <a:endParaRPr lang="en-US" dirty="0"/>
          </a:p>
          <a:p>
            <a:r>
              <a:rPr lang="en-US" dirty="0"/>
              <a:t>One must also consider the different ways in which a game may be preserved. Preservation can be done through 3 primary methods:</a:t>
            </a:r>
          </a:p>
          <a:p>
            <a:r>
              <a:rPr lang="en-US" dirty="0"/>
              <a:t>Developer porting involves a dedicated video game studio putting the time in to make a game from an older system run on newer hardware</a:t>
            </a:r>
          </a:p>
          <a:p>
            <a:r>
              <a:rPr lang="en-US" dirty="0"/>
              <a:t>Migration is similar to developer porting, except it involves archivists recompiling the game’s source code on newer hardware, altering the software as necessary in order to run the game on modern computers</a:t>
            </a:r>
          </a:p>
          <a:p>
            <a:r>
              <a:rPr lang="en-US" dirty="0"/>
              <a:t>Emulation applies the concept of virtual machines to video game consoles, altering the environment the game runs on in order to mimic the original system hardware</a:t>
            </a:r>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031222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three available methods, developer ports are only viable with the most popular older games, making it non-generalizable. Migration may work on a game-to-game basis, but it is also time consuming and hard to do for many games at once. Emulation only requires setting up the game’s environment, making it the most viable method from an archivist’s standpoint for game preservation</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754789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definite noteworthy problems with the use of emulation to preserve games.  Emulation provides very little in terms of preserving the authenticity of the control scheme of certain games (ex. Playing duck hunt with a keyboard and mouse is a drastically different experience to playing duck hunt with an NES zapper, as it was intended to be played). There emulation software used to play games this way is often created by hobbyists and enthusiasts, and thus stable releases are harder to come by. </a:t>
            </a:r>
            <a:r>
              <a:rPr lang="en-US" dirty="0" err="1"/>
              <a:t>Chiefest</a:t>
            </a:r>
            <a:r>
              <a:rPr lang="en-US" dirty="0"/>
              <a:t> among the issues, however, is copyright infringement.</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950808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the issue from both the point of view of the copyright holders and the general consumer and retro games enthusiast:</a:t>
            </a:r>
          </a:p>
          <a:p>
            <a:r>
              <a:rPr lang="en-US" dirty="0"/>
              <a:t>Emulation, as it currently stands, is unambiguously illegal, unauthorized distribution of copyrighted material. However, these games are no longer being actively distributed by their copyright holders, for the most part.</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198087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most recent strike to video game’s history. In August 2018, Nintendo filed a lawsuit against 2 individuals who ran one of the most prominent ROM hosting sites, both loveROMs.com and loveRETRO.co. Nintendo won, and is settling for 12 million dollars, supposedly for lost revenue. All other major sites shut down in response, lest they be attacked by Nintendo, as well.</a:t>
            </a:r>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527069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currently stands, our most promising means of preserving older video games lies in the hands of a few hundred dedicated hobbyists, hiding their copies of old ROMs from companies like Nintendo, whose actions are making it harder to enjoy their own games from before 10 years ago. A compromise must be made in order to save the games we love from being lost to the ages.</a:t>
            </a:r>
          </a:p>
        </p:txBody>
      </p:sp>
      <p:sp>
        <p:nvSpPr>
          <p:cNvPr id="4" name="Slide Number Placeholder 3"/>
          <p:cNvSpPr>
            <a:spLocks noGrp="1"/>
          </p:cNvSpPr>
          <p:nvPr>
            <p:ph type="sldNum" sz="quarter" idx="5"/>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501254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 Torrent uses a</a:t>
            </a:r>
            <a:r>
              <a:rPr lang="en-US" baseline="0" dirty="0"/>
              <a:t> peer to peer model for sharing information, discussed in the reading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390059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a:t>
            </a:r>
            <a:r>
              <a:rPr lang="en-US" baseline="0" dirty="0"/>
              <a:t> can donate their flash drives which will then be erased and stripped of any logos and loaded up with media. The Flash Drives are smuggled into North Korea to spread information about the rest of the world and undermine the work that Kim Jong-un is trying to do. Collaborated with the Human Rights foundation.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7217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Europe, this $190 million lost of 5% of their total sales. The</a:t>
            </a:r>
            <a:r>
              <a:rPr lang="en-US" baseline="0" dirty="0"/>
              <a:t> countries with the top 5 absolute losses are:</a:t>
            </a:r>
          </a:p>
          <a:p>
            <a:r>
              <a:rPr lang="en-US" baseline="0" dirty="0"/>
              <a:t>The UK $54.6 million, Germany $44.5 million, France $29 million, Sweden $10 million , and Spain.</a:t>
            </a:r>
            <a:endParaRPr lang="en-US" dirty="0"/>
          </a:p>
          <a:p>
            <a:r>
              <a:rPr lang="en-US" dirty="0"/>
              <a:t>Popular</a:t>
            </a:r>
            <a:r>
              <a:rPr lang="en-US" baseline="0" dirty="0"/>
              <a:t> artists do suffer losses, but it won’t hurt them as much since they make a lot all together. For those who are trying to get started, they may not see a point since people would opt to pirate the content and not purchase it from the artist. There is a conservative estimate that 10% of music royalties are lost to piracy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672242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graph shows how blocking multiple piracy sites had an increase in viewing legal sources for movies and </a:t>
            </a:r>
            <a:r>
              <a:rPr lang="en-US" baseline="0" dirty="0" err="1"/>
              <a:t>tv</a:t>
            </a:r>
            <a:r>
              <a:rPr lang="en-US" baseline="0" dirty="0"/>
              <a:t> shows. They estimated how different level of pirates were effected by this. A study (2018?) of 1000 UK residents was conducted and of those who had admitted to piracy, 91% of them are subscribed to streaming services. Many people may look to legal options first, but then it’s too expensive or too hard to find so they choose to torrent.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82082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Top</a:t>
            </a:r>
            <a:r>
              <a:rPr lang="en-US" baseline="0" dirty="0"/>
              <a:t> 100 movies each year from 1970 to 2017 were compiled. </a:t>
            </a:r>
            <a:r>
              <a:rPr lang="en-US" dirty="0"/>
              <a:t>The top chart shows The</a:t>
            </a:r>
            <a:r>
              <a:rPr lang="en-US" baseline="0" dirty="0"/>
              <a:t> Top 100 movies that are currently available to be streamed and then rent digitally in the US.</a:t>
            </a:r>
          </a:p>
          <a:p>
            <a:r>
              <a:rPr lang="en-US" baseline="0" dirty="0"/>
              <a:t>The bottom charts show the same movies but that are available to buy digitally in the US and also the ones that you cannot stream, rent, or buy in the US.</a:t>
            </a:r>
          </a:p>
          <a:p>
            <a:r>
              <a:rPr lang="en-US" baseline="0" dirty="0"/>
              <a:t>International media is even more difficult to come by, even someone outside the US trying to watch certain US </a:t>
            </a:r>
            <a:r>
              <a:rPr lang="en-US" baseline="0"/>
              <a:t>TV Shows.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585018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Top</a:t>
            </a:r>
            <a:r>
              <a:rPr lang="en-US" baseline="0" dirty="0"/>
              <a:t> 100 movies each year from 1970 to 2017 were compiled. </a:t>
            </a:r>
            <a:r>
              <a:rPr lang="en-US" dirty="0"/>
              <a:t>The top chart shows The</a:t>
            </a:r>
            <a:r>
              <a:rPr lang="en-US" baseline="0" dirty="0"/>
              <a:t> Top 100 movies that are currently available to be streamed and then rent digitally in the US.</a:t>
            </a:r>
          </a:p>
          <a:p>
            <a:r>
              <a:rPr lang="en-US" baseline="0" dirty="0"/>
              <a:t>The bottom charts show the same movies but that are available to buy digitally in the US and also the ones that you cannot stream, rent, or buy in the US.</a:t>
            </a:r>
          </a:p>
          <a:p>
            <a:r>
              <a:rPr lang="en-US" baseline="0" dirty="0"/>
              <a:t>International media is even more difficult to come by, even someone outside the US trying to watch certain US </a:t>
            </a:r>
            <a:r>
              <a:rPr lang="en-US" baseline="0"/>
              <a:t>TV Shows.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927127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Top</a:t>
            </a:r>
            <a:r>
              <a:rPr lang="en-US" baseline="0" dirty="0"/>
              <a:t> 100 movies each year from 1970 to 2017 were compiled. </a:t>
            </a:r>
            <a:r>
              <a:rPr lang="en-US" dirty="0"/>
              <a:t>The top chart shows The</a:t>
            </a:r>
            <a:r>
              <a:rPr lang="en-US" baseline="0" dirty="0"/>
              <a:t> Top 100 movies that are currently available to be streamed and then rent digitally in the US.</a:t>
            </a:r>
          </a:p>
          <a:p>
            <a:r>
              <a:rPr lang="en-US" baseline="0" dirty="0"/>
              <a:t>The bottom charts show the same movies but that are available to buy digitally in the US and also the ones that you cannot stream, rent, or buy in the US.</a:t>
            </a:r>
          </a:p>
          <a:p>
            <a:r>
              <a:rPr lang="en-US" baseline="0" dirty="0"/>
              <a:t>International media is even more difficult to come by, even someone outside the US trying to watch certain US </a:t>
            </a:r>
            <a:r>
              <a:rPr lang="en-US" baseline="0"/>
              <a:t>TV Shows.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1857760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1701503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t>Inhuman Property, Who owns artificial ideas If an AI is created, and it in turn fabricates a completely new and original idea what happens to it? To understand this I first looked at Intellectual property using the lens of ai.</a:t>
            </a:r>
          </a:p>
          <a:p>
            <a:r>
              <a:t>[NEXT SLIDE]</a:t>
            </a:r>
          </a:p>
        </p:txBody>
      </p:sp>
    </p:spTree>
    <p:extLst>
      <p:ext uri="{BB962C8B-B14F-4D97-AF65-F5344CB8AC3E}">
        <p14:creationId xmlns:p14="http://schemas.microsoft.com/office/powerpoint/2010/main" val="56130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Intellectual property can be defined as any unique product of human intellect that has commercial value. If an AI is non-sentient, it is essentially no more than an algorithm. Complex as it may be, its actions are decided by the information it is given and the training it receives in order to compete its programmed purpose. In this case any new products or ideas could not be shared without ownership. On the other hand a sentient AI could teach and give its self purpose. It could judge its own actions based on its own moral opinions. In this case the AI becomes much more human. Therein lies the problem, if a sentient AI creates something new should it be entitled to its intellectual property? Or rather if a company creates said AI are they entitled to take and protect that idea as their own? To help answer this I chose to look at the issue through the methods in which intellectual property is protected. As you can see displayed here the number of IP protections as been steadily increasing since 2008. Technology is continuing to better and creating the next big idea could earn you a fortune. The most foolproof way of making sure your IP is protected is through a patent. If a company could legally create a patent for an AI and its creations then it would have rightful ownership of the AI’s ideas. Unfortunately AI technology is still young so to get a better understanding of potential AI patents let's take a step back and look at technology that is flourishing today</a:t>
            </a:r>
          </a:p>
          <a:p>
            <a:r>
              <a:t>[NEXT SLIDE]</a:t>
            </a:r>
          </a:p>
        </p:txBody>
      </p:sp>
    </p:spTree>
    <p:extLst>
      <p:ext uri="{BB962C8B-B14F-4D97-AF65-F5344CB8AC3E}">
        <p14:creationId xmlns:p14="http://schemas.microsoft.com/office/powerpoint/2010/main" val="3749218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Machine learning is the beginning of a true sentient AI. Programs capable of learning and creating algorithms to produce results that no human could reasonably complete.The patent laws surrounds software are confusing to begin with, in terms of machine learning specifically there isn’t any more clarity. A particularly decisive court case was PurePredictive vs H2O.AI. PurePredictive sued H20.AI for patent infringement. H20.AI returned claiming that the case should be dropped as the patent itself violated code 101.The case quickly became an argument of whether the patent for a machine learning algorithm should be allowed at all. PurePredictive argued that because the algorithm is beyond the scope of mundane calculations and was specific enough to work without modification it should stand. Unfortunately for them the court framed the patent not nearly specific enough and just a way to run data through a machine. This set a precedent for patents. The patents you can see on this chart are organized into fairly broad topics but each individual patent is specific enough to warrant approval.This decision stems from the Alice test, which boils down to if the proposed patent is only a general idea it should be thrown out. In PurePredictive’s case the patent was a machine learning algorithm, but that's it. It was just a method. Knowing that we can then translate that to a sentient AI.</a:t>
            </a:r>
          </a:p>
          <a:p>
            <a:r>
              <a:t>[NEXT SLIDE]</a:t>
            </a:r>
          </a:p>
        </p:txBody>
      </p:sp>
    </p:spTree>
    <p:extLst>
      <p:ext uri="{BB962C8B-B14F-4D97-AF65-F5344CB8AC3E}">
        <p14:creationId xmlns:p14="http://schemas.microsoft.com/office/powerpoint/2010/main" val="2777104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In order to patent an AI, there would have detail about the creation and function of each process the AI is capable of. This would include the way it makes decisions, how it receives information, how it interacts with the world, and most importantly how it learns, adapts and changes itself much like a human brain. In 2013 a patent was applied for Sapient or Sentient Artificial Intelligence. It describes how the brain would work and what the AI would be capable of. Unfortunate just yesterday (March 25) the application was abandoned. While it is unknown why the patent failed it was could be due to the very general nature of the patent. It described how the AI would be created, how it would act and change. It went in to detail on specific brain functions, and used logic trees to demonstrate its implementation. All of these details however does not describe an implementation of an sentient AI, rather just an AI itself. Due to previous patent rulings taking full ownership of the idea of an AI would be extremely difficult. Patents already exists for parts or the beginnings of an ai. For example a way to electronically emulate human brain activity is patented. It is entirely possible to take ownership of parts or subroutines of a whole that has a specific task in mind. Owning the a general idea or invention on the other hand is much more difficult. This means that if a sentient AI was created it would unlikely to be officially patented technology. So if an AI has control over its own ideas, is that truly its intellectual property and does it have the same rights as our intellectual property?</a:t>
            </a:r>
          </a:p>
          <a:p>
            <a:r>
              <a:t>[NEXT SLIDE]</a:t>
            </a:r>
          </a:p>
          <a:p>
            <a:endParaRPr/>
          </a:p>
        </p:txBody>
      </p:sp>
    </p:spTree>
    <p:extLst>
      <p:ext uri="{BB962C8B-B14F-4D97-AF65-F5344CB8AC3E}">
        <p14:creationId xmlns:p14="http://schemas.microsoft.com/office/powerpoint/2010/main" val="184609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t>This portrait was generated by an AI. Recently it was sold for just under a half a million dollars. Using open source code a group of french artists, and researchers created a machine learning algorithm that can create entirely new images. Art is unique in the sense that once a artist creates an image it is copyrighted in-order to protect artists design. The question becomes who created the image, the machine, the french artists, the original designer of the code? The artist may have programmed the bot to create images, but that's not very specific. Like how patents need to be specific you can’t copyright the idea of a painting. Unlike other forms art the artist isn’t in control, the machine is. Coincidently the painting that was sold was signed with the algorithm used to created the painting. That seems fitting as that may be what the painting belongs to. Its strange notion to give property to something that isn’t alive or conscious and even weirder to consider that a software should be paid for its efforts. For these reasons it's unlikely that the machine should be entitled to it own IP. In addition when examined the product doesn’t come directly from a human intelligence.</a:t>
            </a:r>
          </a:p>
          <a:p>
            <a:endParaRPr/>
          </a:p>
          <a:p>
            <a:r>
              <a:t>These concerns start to break away though if the AI is sentient. Much like a company which has the right to protect its IP in a myriad of ways a sentient AI would certainly have the right intellectual property and therefore the ability to protect it. IP protection couldn’t give companies intellectual ownership of what an AI produces as they would not have grounds to patent a consciousness capable of anything. Such a piece of software is far to broad for it to be considered a unique invention. Of course companies could keep the consciousness secret claiming its ideas as their own, but under the US regulation and a basic concept of intellectual property those ideas will be the property of the AI.</a:t>
            </a:r>
          </a:p>
          <a:p>
            <a:r>
              <a:t>[END]</a:t>
            </a:r>
          </a:p>
        </p:txBody>
      </p:sp>
    </p:spTree>
    <p:extLst>
      <p:ext uri="{BB962C8B-B14F-4D97-AF65-F5344CB8AC3E}">
        <p14:creationId xmlns:p14="http://schemas.microsoft.com/office/powerpoint/2010/main" val="921377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6409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16050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sz="half" idx="1"/>
          </p:nvPr>
        </p:nvSpPr>
        <p:spPr>
          <a:xfrm>
            <a:off x="685800" y="1352550"/>
            <a:ext cx="3733800" cy="3352802"/>
          </a:xfrm>
          <a:prstGeom prst="rect">
            <a:avLst/>
          </a:prstGeom>
        </p:spPr>
        <p:txBody>
          <a:bodyPr/>
          <a:lstStyle>
            <a:lvl1pPr>
              <a:defRPr sz="1800"/>
            </a:lvl1pPr>
            <a:lvl2pPr marL="452688" indent="-246920">
              <a:defRPr sz="1800"/>
            </a:lvl2pPr>
            <a:lvl3pPr marL="676092" indent="-264557">
              <a:defRPr sz="1800"/>
            </a:lvl3pPr>
            <a:lvl4pPr>
              <a:defRPr sz="1800"/>
            </a:lvl4pPr>
            <a:lvl5pPr marL="1159779" indent="-336709">
              <a:defRPr sz="1800"/>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82489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IFe9wiDfb0E&amp;feature=youtu.b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Ratchet_%26_Clank_(2002_video_game)" TargetMode="External"/><Relationship Id="rId3" Type="http://schemas.openxmlformats.org/officeDocument/2006/relationships/image" Target="../media/image3.jpg"/><Relationship Id="rId7"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it.wikipedia.org/wiki/Spyro_the_Dragon" TargetMode="External"/><Relationship Id="rId5" Type="http://schemas.openxmlformats.org/officeDocument/2006/relationships/image" Target="../media/image4.png"/><Relationship Id="rId4" Type="http://schemas.openxmlformats.org/officeDocument/2006/relationships/hyperlink" Target="https://en.wikipedia.org/wiki/File:Super_Mario_Land_2_box_art.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en.wikipedia.org/wiki/Nintendo_Entertainment_System" TargetMode="External"/><Relationship Id="rId5" Type="http://schemas.openxmlformats.org/officeDocument/2006/relationships/image" Target="../media/image7.png"/><Relationship Id="rId4" Type="http://schemas.openxmlformats.org/officeDocument/2006/relationships/hyperlink" Target="https://en.wikipedia.org/wiki/Art_exhibiti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hyperlink" Target="https://motherboard.vice.com/en_us/article/evkmz7/study-again-shows-pirates-tend-to-be-the-biggest-buyers-of-legal-content" TargetMode="External"/><Relationship Id="rId3" Type="http://schemas.openxmlformats.org/officeDocument/2006/relationships/hyperlink" Target="https://economictimes.indiatimes.com/definition/piracy" TargetMode="External"/><Relationship Id="rId7" Type="http://schemas.openxmlformats.org/officeDocument/2006/relationships/hyperlink" Target="https://www.forbes.com/sites/nelsongranados/2015/08/05/theres-hope-to-combat-piracy-if-hollywood-industry-and-government-unite/#1e5e19fd1cd3"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forbes.com/sites/nelsongranados/2016/02/01/how-online-piracy-hurts-emerging-artists/#641398067774" TargetMode="External"/><Relationship Id="rId5" Type="http://schemas.openxmlformats.org/officeDocument/2006/relationships/hyperlink" Target="https://flashdrivesforfreedom.org/" TargetMode="External"/><Relationship Id="rId10" Type="http://schemas.openxmlformats.org/officeDocument/2006/relationships/hyperlink" Target="https://www.billboard.com/articles/business/7385162/music-piracy-europe-study-sales" TargetMode="External"/><Relationship Id="rId4" Type="http://schemas.openxmlformats.org/officeDocument/2006/relationships/hyperlink" Target="https://techterms.com/definition/torrent" TargetMode="External"/><Relationship Id="rId9" Type="http://schemas.openxmlformats.org/officeDocument/2006/relationships/hyperlink" Target="https://stephenfollows.com/how-many-movies-are-available-to-stream-rent-or-buy-online/"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hyperlink" Target="http://www.uta.edu/tto/ip-defs.htm" TargetMode="External"/><Relationship Id="rId3" Type="http://schemas.openxmlformats.org/officeDocument/2006/relationships/hyperlink" Target="https://www.uspto.gov/patents-getting-started/general-information-concerning-patents#heading-10" TargetMode="External"/><Relationship Id="rId7" Type="http://schemas.openxmlformats.org/officeDocument/2006/relationships/hyperlink" Target="http://obvious-art.com/edmond-de-belamy.html" TargetMode="External"/><Relationship Id="rId2" Type="http://schemas.openxmlformats.org/officeDocument/2006/relationships/hyperlink" Target="https://patents.google.com/patent/US20140046891A1/en?assignee=Sarah+Banas" TargetMode="External"/><Relationship Id="rId1" Type="http://schemas.openxmlformats.org/officeDocument/2006/relationships/slideLayout" Target="../slideLayouts/slideLayout2.xml"/><Relationship Id="rId6" Type="http://schemas.openxmlformats.org/officeDocument/2006/relationships/hyperlink" Target="https://www.wipo.int/ipstats/en/statistics/country_profile/profile.jsp?code=US" TargetMode="External"/><Relationship Id="rId5" Type="http://schemas.openxmlformats.org/officeDocument/2006/relationships/hyperlink" Target="https://www.finnegan.com/images/content/8/6/v3/866/IntellectualPropertyConsiderationsfortheRoboticsIndustry-revised.pdf" TargetMode="External"/><Relationship Id="rId4" Type="http://schemas.openxmlformats.org/officeDocument/2006/relationships/hyperlink" Target="https://www.law.cornell.edu/uscode/text/35/101"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sp>
        <p:nvSpPr>
          <p:cNvPr id="4" name="Action Button: Movie 3">
            <a:hlinkClick r:id="" action="ppaction://noaction" highlightClick="1"/>
            <a:extLst>
              <a:ext uri="{FF2B5EF4-FFF2-40B4-BE49-F238E27FC236}">
                <a16:creationId xmlns:a16="http://schemas.microsoft.com/office/drawing/2014/main" id="{0B5FBC03-FE8D-C546-8C86-ABDAC851671C}"/>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 - Average Group Happiness </a:t>
            </a:r>
            <a:r>
              <a:rPr lang="en-US" b="1" dirty="0"/>
              <a:t>1.25</a:t>
            </a:r>
            <a:endParaRPr lang="en-US" dirty="0"/>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14</a:t>
            </a:fld>
            <a:endParaRPr lang="en-US"/>
          </a:p>
        </p:txBody>
      </p:sp>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891786" y="47609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3355343091"/>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24521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class</a:t>
            </a:r>
          </a:p>
          <a:p>
            <a:r>
              <a:rPr lang="en-US" dirty="0"/>
              <a:t>Filter first profile so that the information is for you.</a:t>
            </a:r>
          </a:p>
          <a:p>
            <a:r>
              <a:rPr lang="en-US" dirty="0"/>
              <a:t>Provide as appendix</a:t>
            </a:r>
          </a:p>
          <a:p>
            <a:pPr lvl="1"/>
            <a:r>
              <a:rPr lang="en-US" dirty="0"/>
              <a:t>Provide a brief description if you’d rather not list the details</a:t>
            </a:r>
          </a:p>
        </p:txBody>
      </p:sp>
      <p:sp>
        <p:nvSpPr>
          <p:cNvPr id="6" name="Content Placeholder 5"/>
          <p:cNvSpPr>
            <a:spLocks noGrp="1"/>
          </p:cNvSpPr>
          <p:nvPr>
            <p:ph sz="half" idx="2"/>
          </p:nvPr>
        </p:nvSpPr>
        <p:spPr/>
        <p:txBody>
          <a:bodyPr>
            <a:normAutofit/>
          </a:bodyPr>
          <a:lstStyle/>
          <a:p>
            <a:r>
              <a:rPr lang="en-US" dirty="0"/>
              <a:t>For search result 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a:bodyPr>
          <a:lstStyle/>
          <a:p>
            <a:r>
              <a:rPr lang="en-US" dirty="0"/>
              <a:t>Refer to search results to support your conclusion</a:t>
            </a:r>
          </a:p>
          <a:p>
            <a:r>
              <a:rPr lang="en-US" dirty="0"/>
              <a:t>Subscribe to the Discussion Board</a:t>
            </a:r>
          </a:p>
          <a:p>
            <a:r>
              <a:rPr lang="en-US" dirty="0"/>
              <a:t>Conclusion idea examples (not comprehensive):</a:t>
            </a:r>
          </a:p>
          <a:p>
            <a:pPr lvl="1"/>
            <a:r>
              <a:rPr lang="en-US" dirty="0"/>
              <a:t>What impression would the profile make on a potential employer?</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r>
              <a:rPr lang="en-US" dirty="0"/>
              <a:t>5 High quality sources still required</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7933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Nintendo, video game emulation, and losing history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Patrick Lee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293507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 </a:t>
            </a:r>
            <a:r>
              <a:rPr lang="en-US" dirty="0"/>
              <a:t>–</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0C7A302-4542-E949-964A-BF3F56D8BE5C}"/>
              </a:ext>
            </a:extLst>
          </p:cNvPr>
          <p:cNvSpPr>
            <a:spLocks noGrp="1"/>
          </p:cNvSpPr>
          <p:nvPr>
            <p:ph type="ftr" sz="quarter" idx="11"/>
          </p:nvPr>
        </p:nvSpPr>
        <p:spPr/>
        <p:txBody>
          <a:bodyPr/>
          <a:lstStyle/>
          <a:p>
            <a:r>
              <a:rPr lang="sk-SK"/>
              <a:t>© 2019 Keith A. Pray</a:t>
            </a:r>
            <a:endParaRPr lang="en-US"/>
          </a:p>
        </p:txBody>
      </p:sp>
      <p:sp>
        <p:nvSpPr>
          <p:cNvPr id="4" name="Slide Number Placeholder 3">
            <a:extLst>
              <a:ext uri="{FF2B5EF4-FFF2-40B4-BE49-F238E27FC236}">
                <a16:creationId xmlns:a16="http://schemas.microsoft.com/office/drawing/2014/main" id="{0C57A594-13E4-8F47-A68F-925ED0B7A360}"/>
              </a:ext>
            </a:extLst>
          </p:cNvPr>
          <p:cNvSpPr>
            <a:spLocks noGrp="1"/>
          </p:cNvSpPr>
          <p:nvPr>
            <p:ph type="sldNum" sz="quarter" idx="12"/>
          </p:nvPr>
        </p:nvSpPr>
        <p:spPr/>
        <p:txBody>
          <a:bodyPr/>
          <a:lstStyle/>
          <a:p>
            <a:fld id="{A2A17EAB-8B51-5C40-8776-6683E51FA7A0}" type="slidenum">
              <a:rPr lang="en-US" smtClean="0"/>
              <a:t>20</a:t>
            </a:fld>
            <a:endParaRPr lang="en-US"/>
          </a:p>
        </p:txBody>
      </p:sp>
      <p:pic>
        <p:nvPicPr>
          <p:cNvPr id="5" name="Picture 4">
            <a:extLst>
              <a:ext uri="{FF2B5EF4-FFF2-40B4-BE49-F238E27FC236}">
                <a16:creationId xmlns:a16="http://schemas.microsoft.com/office/drawing/2014/main" id="{A567235E-DA35-234D-8E45-924E77DA42B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2231" y="863139"/>
            <a:ext cx="2402315" cy="2146068"/>
          </a:xfrm>
          <a:prstGeom prst="rect">
            <a:avLst/>
          </a:prstGeom>
        </p:spPr>
      </p:pic>
      <p:sp>
        <p:nvSpPr>
          <p:cNvPr id="6" name="TextBox 5">
            <a:extLst>
              <a:ext uri="{FF2B5EF4-FFF2-40B4-BE49-F238E27FC236}">
                <a16:creationId xmlns:a16="http://schemas.microsoft.com/office/drawing/2014/main" id="{4BB91979-3FE7-1A4F-885A-0F2FD492A7C3}"/>
              </a:ext>
            </a:extLst>
          </p:cNvPr>
          <p:cNvSpPr txBox="1"/>
          <p:nvPr/>
        </p:nvSpPr>
        <p:spPr>
          <a:xfrm>
            <a:off x="-35362" y="3009207"/>
            <a:ext cx="2857500" cy="369332"/>
          </a:xfrm>
          <a:prstGeom prst="rect">
            <a:avLst/>
          </a:prstGeom>
          <a:noFill/>
        </p:spPr>
        <p:txBody>
          <a:bodyPr wrap="square" rtlCol="0">
            <a:spAutoFit/>
          </a:bodyPr>
          <a:lstStyle/>
          <a:p>
            <a:r>
              <a:rPr lang="en-US" sz="900" dirty="0">
                <a:hlinkClick r:id="rId4" tooltip="https://en.wikipedia.org/wiki/File:Super_Mario_Land_2_box_art.jpg"/>
              </a:rPr>
              <a:t>https://en.wikipedia.org/wiki/File:Super_Mario_Land_2_box_art.jpg</a:t>
            </a:r>
            <a:endParaRPr lang="en-US" sz="900" dirty="0"/>
          </a:p>
        </p:txBody>
      </p:sp>
      <p:pic>
        <p:nvPicPr>
          <p:cNvPr id="7" name="Picture 6">
            <a:extLst>
              <a:ext uri="{FF2B5EF4-FFF2-40B4-BE49-F238E27FC236}">
                <a16:creationId xmlns:a16="http://schemas.microsoft.com/office/drawing/2014/main" id="{1ADCDAAB-00C6-4F45-A36F-092834B7266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822138" y="2167005"/>
            <a:ext cx="3060006" cy="2295005"/>
          </a:xfrm>
          <a:prstGeom prst="rect">
            <a:avLst/>
          </a:prstGeom>
        </p:spPr>
      </p:pic>
      <p:sp>
        <p:nvSpPr>
          <p:cNvPr id="8" name="TextBox 7">
            <a:extLst>
              <a:ext uri="{FF2B5EF4-FFF2-40B4-BE49-F238E27FC236}">
                <a16:creationId xmlns:a16="http://schemas.microsoft.com/office/drawing/2014/main" id="{7B9C4603-3819-494A-97C0-3530A78F6994}"/>
              </a:ext>
            </a:extLst>
          </p:cNvPr>
          <p:cNvSpPr txBox="1"/>
          <p:nvPr/>
        </p:nvSpPr>
        <p:spPr>
          <a:xfrm>
            <a:off x="2987567" y="1925891"/>
            <a:ext cx="2729148" cy="230832"/>
          </a:xfrm>
          <a:prstGeom prst="rect">
            <a:avLst/>
          </a:prstGeom>
          <a:noFill/>
        </p:spPr>
        <p:txBody>
          <a:bodyPr wrap="square" rtlCol="0">
            <a:spAutoFit/>
          </a:bodyPr>
          <a:lstStyle/>
          <a:p>
            <a:r>
              <a:rPr lang="en-US" sz="900" dirty="0">
                <a:hlinkClick r:id="rId6" tooltip="https://it.wikipedia.org/wiki/Spyro_the_Dragon"/>
              </a:rPr>
              <a:t>https://it.wikipedia.org/wiki/Spyro_the_Dragon - </a:t>
            </a:r>
            <a:endParaRPr lang="en-US" sz="900" dirty="0"/>
          </a:p>
        </p:txBody>
      </p:sp>
      <p:pic>
        <p:nvPicPr>
          <p:cNvPr id="9" name="Picture 8">
            <a:extLst>
              <a:ext uri="{FF2B5EF4-FFF2-40B4-BE49-F238E27FC236}">
                <a16:creationId xmlns:a16="http://schemas.microsoft.com/office/drawing/2014/main" id="{3AF17654-F455-7242-ABA3-39308E1A924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66788" y="836562"/>
            <a:ext cx="2588537" cy="1964935"/>
          </a:xfrm>
          <a:prstGeom prst="rect">
            <a:avLst/>
          </a:prstGeom>
        </p:spPr>
      </p:pic>
      <p:sp>
        <p:nvSpPr>
          <p:cNvPr id="10" name="TextBox 9">
            <a:extLst>
              <a:ext uri="{FF2B5EF4-FFF2-40B4-BE49-F238E27FC236}">
                <a16:creationId xmlns:a16="http://schemas.microsoft.com/office/drawing/2014/main" id="{95462B2E-3B36-8F4E-BB0D-156584E87F1C}"/>
              </a:ext>
            </a:extLst>
          </p:cNvPr>
          <p:cNvSpPr txBox="1"/>
          <p:nvPr/>
        </p:nvSpPr>
        <p:spPr>
          <a:xfrm>
            <a:off x="6166788" y="2836425"/>
            <a:ext cx="2402315" cy="369332"/>
          </a:xfrm>
          <a:prstGeom prst="rect">
            <a:avLst/>
          </a:prstGeom>
          <a:noFill/>
        </p:spPr>
        <p:txBody>
          <a:bodyPr wrap="square" rtlCol="0">
            <a:spAutoFit/>
          </a:bodyPr>
          <a:lstStyle/>
          <a:p>
            <a:r>
              <a:rPr lang="en-US" sz="900" dirty="0">
                <a:hlinkClick r:id="rId8" tooltip="https://en.wikipedia.org/wiki/Ratchet_%26_Clank_(2002_video_game)"/>
              </a:rPr>
              <a:t>https://en.wikipedia.org/wiki/Ratchet_%26_Clank_(2002_video_game) - </a:t>
            </a:r>
            <a:endParaRPr lang="en-US" sz="900" dirty="0"/>
          </a:p>
        </p:txBody>
      </p:sp>
      <p:sp>
        <p:nvSpPr>
          <p:cNvPr id="11" name="TextBox 10">
            <a:extLst>
              <a:ext uri="{FF2B5EF4-FFF2-40B4-BE49-F238E27FC236}">
                <a16:creationId xmlns:a16="http://schemas.microsoft.com/office/drawing/2014/main" id="{92806DC1-7A8F-B244-B83F-7C58303A40A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Lee</a:t>
            </a:r>
          </a:p>
        </p:txBody>
      </p:sp>
    </p:spTree>
    <p:extLst>
      <p:ext uri="{BB962C8B-B14F-4D97-AF65-F5344CB8AC3E}">
        <p14:creationId xmlns:p14="http://schemas.microsoft.com/office/powerpoint/2010/main" val="62333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A918-A4D2-4495-B7B6-02A89945270D}"/>
              </a:ext>
            </a:extLst>
          </p:cNvPr>
          <p:cNvSpPr>
            <a:spLocks noGrp="1"/>
          </p:cNvSpPr>
          <p:nvPr>
            <p:ph type="title"/>
          </p:nvPr>
        </p:nvSpPr>
        <p:spPr/>
        <p:txBody>
          <a:bodyPr/>
          <a:lstStyle/>
          <a:p>
            <a:r>
              <a:rPr lang="en-US" dirty="0"/>
              <a:t>Art preservation</a:t>
            </a:r>
          </a:p>
        </p:txBody>
      </p:sp>
      <p:sp>
        <p:nvSpPr>
          <p:cNvPr id="3" name="Footer Placeholder 2">
            <a:extLst>
              <a:ext uri="{FF2B5EF4-FFF2-40B4-BE49-F238E27FC236}">
                <a16:creationId xmlns:a16="http://schemas.microsoft.com/office/drawing/2014/main" id="{DE1DBC7B-4E92-4A38-9AE1-AD5BEA810F32}"/>
              </a:ext>
            </a:extLst>
          </p:cNvPr>
          <p:cNvSpPr>
            <a:spLocks noGrp="1"/>
          </p:cNvSpPr>
          <p:nvPr>
            <p:ph type="ftr" sz="quarter" idx="11"/>
          </p:nvPr>
        </p:nvSpPr>
        <p:spPr/>
        <p:txBody>
          <a:bodyPr/>
          <a:lstStyle/>
          <a:p>
            <a:r>
              <a:rPr lang="sk-SK"/>
              <a:t>© 2019 Keith A. Pray</a:t>
            </a:r>
            <a:endParaRPr lang="en-US"/>
          </a:p>
        </p:txBody>
      </p:sp>
      <p:sp>
        <p:nvSpPr>
          <p:cNvPr id="4" name="Slide Number Placeholder 3">
            <a:extLst>
              <a:ext uri="{FF2B5EF4-FFF2-40B4-BE49-F238E27FC236}">
                <a16:creationId xmlns:a16="http://schemas.microsoft.com/office/drawing/2014/main" id="{5A3B1E31-B15F-4ADE-8070-A6DB3D6D0774}"/>
              </a:ext>
            </a:extLst>
          </p:cNvPr>
          <p:cNvSpPr>
            <a:spLocks noGrp="1"/>
          </p:cNvSpPr>
          <p:nvPr>
            <p:ph type="sldNum" sz="quarter" idx="12"/>
          </p:nvPr>
        </p:nvSpPr>
        <p:spPr/>
        <p:txBody>
          <a:bodyPr/>
          <a:lstStyle/>
          <a:p>
            <a:fld id="{A2A17EAB-8B51-5C40-8776-6683E51FA7A0}" type="slidenum">
              <a:rPr lang="en-US" smtClean="0"/>
              <a:t>21</a:t>
            </a:fld>
            <a:endParaRPr lang="en-US"/>
          </a:p>
        </p:txBody>
      </p:sp>
      <p:pic>
        <p:nvPicPr>
          <p:cNvPr id="11" name="Picture 10">
            <a:extLst>
              <a:ext uri="{FF2B5EF4-FFF2-40B4-BE49-F238E27FC236}">
                <a16:creationId xmlns:a16="http://schemas.microsoft.com/office/drawing/2014/main" id="{F3D27FD6-9E59-4C2C-818E-DB190C1A5C9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5637" y="1280537"/>
            <a:ext cx="3465368" cy="2310245"/>
          </a:xfrm>
          <a:prstGeom prst="rect">
            <a:avLst/>
          </a:prstGeom>
        </p:spPr>
      </p:pic>
      <p:sp>
        <p:nvSpPr>
          <p:cNvPr id="12" name="TextBox 11">
            <a:extLst>
              <a:ext uri="{FF2B5EF4-FFF2-40B4-BE49-F238E27FC236}">
                <a16:creationId xmlns:a16="http://schemas.microsoft.com/office/drawing/2014/main" id="{FD56E0ED-F63F-4464-B27F-D04E63443397}"/>
              </a:ext>
            </a:extLst>
          </p:cNvPr>
          <p:cNvSpPr txBox="1"/>
          <p:nvPr/>
        </p:nvSpPr>
        <p:spPr>
          <a:xfrm>
            <a:off x="415637" y="3632192"/>
            <a:ext cx="3465368" cy="230832"/>
          </a:xfrm>
          <a:prstGeom prst="rect">
            <a:avLst/>
          </a:prstGeom>
          <a:noFill/>
        </p:spPr>
        <p:txBody>
          <a:bodyPr wrap="square" rtlCol="0">
            <a:spAutoFit/>
          </a:bodyPr>
          <a:lstStyle/>
          <a:p>
            <a:r>
              <a:rPr lang="en-US" sz="900" dirty="0">
                <a:hlinkClick r:id="rId4" tooltip="https://en.wikipedia.org/wiki/Art_exhibition"/>
              </a:rPr>
              <a:t>https://en.wikipedia.org/wiki/Art_exhibition - </a:t>
            </a:r>
            <a:endParaRPr lang="en-US" sz="900" dirty="0"/>
          </a:p>
        </p:txBody>
      </p:sp>
      <p:sp>
        <p:nvSpPr>
          <p:cNvPr id="13" name="Arrow: Right 12">
            <a:extLst>
              <a:ext uri="{FF2B5EF4-FFF2-40B4-BE49-F238E27FC236}">
                <a16:creationId xmlns:a16="http://schemas.microsoft.com/office/drawing/2014/main" id="{A085349F-78DA-4458-8981-A8301993A86C}"/>
              </a:ext>
            </a:extLst>
          </p:cNvPr>
          <p:cNvSpPr/>
          <p:nvPr/>
        </p:nvSpPr>
        <p:spPr>
          <a:xfrm>
            <a:off x="4082589" y="2165495"/>
            <a:ext cx="1255222" cy="540327"/>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8ACF8B6-46B0-481E-8C73-F0A1D03FF20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72000" y="1280537"/>
            <a:ext cx="4347513" cy="2362148"/>
          </a:xfrm>
          <a:prstGeom prst="rect">
            <a:avLst/>
          </a:prstGeom>
        </p:spPr>
      </p:pic>
      <p:sp>
        <p:nvSpPr>
          <p:cNvPr id="16" name="TextBox 15">
            <a:extLst>
              <a:ext uri="{FF2B5EF4-FFF2-40B4-BE49-F238E27FC236}">
                <a16:creationId xmlns:a16="http://schemas.microsoft.com/office/drawing/2014/main" id="{13C3856C-DD89-4EEC-BC43-5A189741274A}"/>
              </a:ext>
            </a:extLst>
          </p:cNvPr>
          <p:cNvSpPr txBox="1"/>
          <p:nvPr/>
        </p:nvSpPr>
        <p:spPr>
          <a:xfrm>
            <a:off x="4785386" y="3770467"/>
            <a:ext cx="4134127" cy="230832"/>
          </a:xfrm>
          <a:prstGeom prst="rect">
            <a:avLst/>
          </a:prstGeom>
          <a:noFill/>
        </p:spPr>
        <p:txBody>
          <a:bodyPr wrap="square" rtlCol="0">
            <a:spAutoFit/>
          </a:bodyPr>
          <a:lstStyle/>
          <a:p>
            <a:r>
              <a:rPr lang="en-US" sz="900" dirty="0">
                <a:hlinkClick r:id="rId6" tooltip="https://en.wikipedia.org/wiki/Nintendo_Entertainment_System"/>
              </a:rPr>
              <a:t>https://en.wikipedia.org/wiki/Nintendo_Entertainment_System - </a:t>
            </a:r>
            <a:endParaRPr lang="en-US" sz="900" dirty="0"/>
          </a:p>
        </p:txBody>
      </p:sp>
      <p:sp>
        <p:nvSpPr>
          <p:cNvPr id="17" name="TextBox 16">
            <a:extLst>
              <a:ext uri="{FF2B5EF4-FFF2-40B4-BE49-F238E27FC236}">
                <a16:creationId xmlns:a16="http://schemas.microsoft.com/office/drawing/2014/main" id="{0B1E7930-E4FC-4EBE-998E-8ADF42C2C212}"/>
              </a:ext>
            </a:extLst>
          </p:cNvPr>
          <p:cNvSpPr txBox="1"/>
          <p:nvPr/>
        </p:nvSpPr>
        <p:spPr>
          <a:xfrm>
            <a:off x="4331615" y="1280537"/>
            <a:ext cx="487706" cy="840230"/>
          </a:xfrm>
          <a:prstGeom prst="rect">
            <a:avLst/>
          </a:prstGeom>
          <a:noFill/>
        </p:spPr>
        <p:txBody>
          <a:bodyPr wrap="square" rtlCol="0">
            <a:spAutoFit/>
          </a:bodyPr>
          <a:lstStyle/>
          <a:p>
            <a:pPr>
              <a:lnSpc>
                <a:spcPct val="90000"/>
              </a:lnSpc>
            </a:pPr>
            <a:r>
              <a:rPr lang="en-US" sz="5400" dirty="0"/>
              <a:t>?</a:t>
            </a:r>
            <a:endParaRPr lang="en-US" sz="2800" dirty="0"/>
          </a:p>
        </p:txBody>
      </p:sp>
      <p:sp>
        <p:nvSpPr>
          <p:cNvPr id="18" name="TextBox 17">
            <a:extLst>
              <a:ext uri="{FF2B5EF4-FFF2-40B4-BE49-F238E27FC236}">
                <a16:creationId xmlns:a16="http://schemas.microsoft.com/office/drawing/2014/main" id="{45C1B3BF-7762-47E2-B5B1-FCCC9AB5427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Lee</a:t>
            </a:r>
          </a:p>
        </p:txBody>
      </p:sp>
    </p:spTree>
    <p:extLst>
      <p:ext uri="{BB962C8B-B14F-4D97-AF65-F5344CB8AC3E}">
        <p14:creationId xmlns:p14="http://schemas.microsoft.com/office/powerpoint/2010/main" val="3460394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preserve games?</a:t>
            </a:r>
          </a:p>
        </p:txBody>
      </p:sp>
      <p:sp>
        <p:nvSpPr>
          <p:cNvPr id="3" name="Content Placeholder 2"/>
          <p:cNvSpPr>
            <a:spLocks noGrp="1"/>
          </p:cNvSpPr>
          <p:nvPr>
            <p:ph sz="half" idx="1"/>
          </p:nvPr>
        </p:nvSpPr>
        <p:spPr>
          <a:xfrm>
            <a:off x="685799" y="1352551"/>
            <a:ext cx="7772399" cy="3352800"/>
          </a:xfrm>
        </p:spPr>
        <p:txBody>
          <a:bodyPr>
            <a:normAutofit/>
          </a:bodyPr>
          <a:lstStyle/>
          <a:p>
            <a:r>
              <a:rPr lang="en-US" sz="3200" dirty="0"/>
              <a:t>Original consoles are breaking down over time</a:t>
            </a:r>
          </a:p>
          <a:p>
            <a:r>
              <a:rPr lang="en-US" sz="3200" dirty="0"/>
              <a:t>Game consoles feature very specific, proprietary hardware</a:t>
            </a:r>
          </a:p>
          <a:p>
            <a:r>
              <a:rPr lang="en-US" sz="3200" dirty="0"/>
              <a:t>For the average consumer, buying a working original console is risky</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Lee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spTree>
    <p:extLst>
      <p:ext uri="{BB962C8B-B14F-4D97-AF65-F5344CB8AC3E}">
        <p14:creationId xmlns:p14="http://schemas.microsoft.com/office/powerpoint/2010/main" val="132379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410-0465-4906-B32E-80059AD6BD34}"/>
              </a:ext>
            </a:extLst>
          </p:cNvPr>
          <p:cNvSpPr>
            <a:spLocks noGrp="1"/>
          </p:cNvSpPr>
          <p:nvPr>
            <p:ph type="title"/>
          </p:nvPr>
        </p:nvSpPr>
        <p:spPr/>
        <p:txBody>
          <a:bodyPr/>
          <a:lstStyle/>
          <a:p>
            <a:r>
              <a:rPr lang="en-US" dirty="0"/>
              <a:t>How can we preserve games?</a:t>
            </a:r>
          </a:p>
        </p:txBody>
      </p:sp>
      <p:sp>
        <p:nvSpPr>
          <p:cNvPr id="3" name="Content Placeholder 2">
            <a:extLst>
              <a:ext uri="{FF2B5EF4-FFF2-40B4-BE49-F238E27FC236}">
                <a16:creationId xmlns:a16="http://schemas.microsoft.com/office/drawing/2014/main" id="{CBAEF6A9-29AE-469F-9C5D-E0A777D96E2E}"/>
              </a:ext>
            </a:extLst>
          </p:cNvPr>
          <p:cNvSpPr>
            <a:spLocks noGrp="1"/>
          </p:cNvSpPr>
          <p:nvPr>
            <p:ph idx="1"/>
          </p:nvPr>
        </p:nvSpPr>
        <p:spPr/>
        <p:txBody>
          <a:bodyPr/>
          <a:lstStyle/>
          <a:p>
            <a:pPr marL="0" indent="0">
              <a:buNone/>
            </a:pPr>
            <a:r>
              <a:rPr lang="en-US" dirty="0"/>
              <a:t>Aspects to consider when preserving a game:</a:t>
            </a:r>
          </a:p>
          <a:p>
            <a:r>
              <a:rPr lang="en-US" dirty="0"/>
              <a:t>Control mechanisms</a:t>
            </a:r>
          </a:p>
          <a:p>
            <a:r>
              <a:rPr lang="en-US" dirty="0"/>
              <a:t>For games with multiple versions, which one is the most comprehensive</a:t>
            </a:r>
          </a:p>
          <a:p>
            <a:pPr marL="0" indent="0">
              <a:buNone/>
            </a:pPr>
            <a:r>
              <a:rPr lang="en-US" dirty="0"/>
              <a:t>Methods for preservation:</a:t>
            </a:r>
          </a:p>
          <a:p>
            <a:pPr marL="457200" indent="-457200">
              <a:buFont typeface="+mj-lt"/>
              <a:buAutoNum type="arabicPeriod"/>
            </a:pPr>
            <a:r>
              <a:rPr lang="en-US" dirty="0"/>
              <a:t>Developer porting</a:t>
            </a:r>
          </a:p>
          <a:p>
            <a:pPr marL="457200" indent="-457200">
              <a:buFont typeface="+mj-lt"/>
              <a:buAutoNum type="arabicPeriod"/>
            </a:pPr>
            <a:r>
              <a:rPr lang="en-US" dirty="0"/>
              <a:t>Migration</a:t>
            </a:r>
          </a:p>
          <a:p>
            <a:pPr marL="457200" indent="-457200">
              <a:buFont typeface="+mj-lt"/>
              <a:buAutoNum type="arabicPeriod"/>
            </a:pPr>
            <a:r>
              <a:rPr lang="en-US" dirty="0"/>
              <a:t>Emulation</a:t>
            </a:r>
          </a:p>
        </p:txBody>
      </p:sp>
      <p:sp>
        <p:nvSpPr>
          <p:cNvPr id="4" name="Footer Placeholder 3">
            <a:extLst>
              <a:ext uri="{FF2B5EF4-FFF2-40B4-BE49-F238E27FC236}">
                <a16:creationId xmlns:a16="http://schemas.microsoft.com/office/drawing/2014/main" id="{3C3DCAB7-3C0D-4D80-BEFA-86FB85269FAC}"/>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351A4B44-41FD-4CD6-95B7-4B5087107071}"/>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a:extLst>
              <a:ext uri="{FF2B5EF4-FFF2-40B4-BE49-F238E27FC236}">
                <a16:creationId xmlns:a16="http://schemas.microsoft.com/office/drawing/2014/main" id="{61C11144-CC0D-4CD5-838F-3B6B7A9F14D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Lee</a:t>
            </a:r>
          </a:p>
        </p:txBody>
      </p:sp>
      <p:sp>
        <p:nvSpPr>
          <p:cNvPr id="7" name="TextBox 6">
            <a:extLst>
              <a:ext uri="{FF2B5EF4-FFF2-40B4-BE49-F238E27FC236}">
                <a16:creationId xmlns:a16="http://schemas.microsoft.com/office/drawing/2014/main" id="{6984A5AB-57C3-4A42-B030-5A69CF8470B7}"/>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spTree>
    <p:extLst>
      <p:ext uri="{BB962C8B-B14F-4D97-AF65-F5344CB8AC3E}">
        <p14:creationId xmlns:p14="http://schemas.microsoft.com/office/powerpoint/2010/main" val="283507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49DA-6994-4186-80B2-1B1B26D72C9B}"/>
              </a:ext>
            </a:extLst>
          </p:cNvPr>
          <p:cNvSpPr>
            <a:spLocks noGrp="1"/>
          </p:cNvSpPr>
          <p:nvPr>
            <p:ph type="title"/>
          </p:nvPr>
        </p:nvSpPr>
        <p:spPr/>
        <p:txBody>
          <a:bodyPr/>
          <a:lstStyle/>
          <a:p>
            <a:r>
              <a:rPr lang="en-US" dirty="0"/>
              <a:t>Comparing methods</a:t>
            </a:r>
          </a:p>
        </p:txBody>
      </p:sp>
      <p:sp>
        <p:nvSpPr>
          <p:cNvPr id="3" name="Content Placeholder 2">
            <a:extLst>
              <a:ext uri="{FF2B5EF4-FFF2-40B4-BE49-F238E27FC236}">
                <a16:creationId xmlns:a16="http://schemas.microsoft.com/office/drawing/2014/main" id="{47384DC6-E38C-4A41-B04C-8B399B16A34C}"/>
              </a:ext>
            </a:extLst>
          </p:cNvPr>
          <p:cNvSpPr>
            <a:spLocks noGrp="1"/>
          </p:cNvSpPr>
          <p:nvPr>
            <p:ph idx="1"/>
          </p:nvPr>
        </p:nvSpPr>
        <p:spPr>
          <a:xfrm>
            <a:off x="685800" y="1352551"/>
            <a:ext cx="8258695" cy="1449891"/>
          </a:xfrm>
        </p:spPr>
        <p:txBody>
          <a:bodyPr>
            <a:normAutofit fontScale="92500" lnSpcReduction="20000"/>
          </a:bodyPr>
          <a:lstStyle/>
          <a:p>
            <a:r>
              <a:rPr lang="en-US" dirty="0"/>
              <a:t>Developer ports are usually only made for the most popular older games</a:t>
            </a:r>
          </a:p>
          <a:p>
            <a:r>
              <a:rPr lang="en-US" dirty="0"/>
              <a:t>Migration is time consuming, and often yields worse performance than original and emulated</a:t>
            </a:r>
          </a:p>
          <a:p>
            <a:r>
              <a:rPr lang="en-US" dirty="0"/>
              <a:t>Emulation is the least time consuming, and can be generalized to the most games</a:t>
            </a:r>
          </a:p>
        </p:txBody>
      </p:sp>
      <p:sp>
        <p:nvSpPr>
          <p:cNvPr id="4" name="Footer Placeholder 3">
            <a:extLst>
              <a:ext uri="{FF2B5EF4-FFF2-40B4-BE49-F238E27FC236}">
                <a16:creationId xmlns:a16="http://schemas.microsoft.com/office/drawing/2014/main" id="{449B6A00-0D01-41F4-9D4E-DC0DC56F182D}"/>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F1893AF8-B9B5-4B46-BD3C-A47F8ED060D9}"/>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a:extLst>
              <a:ext uri="{FF2B5EF4-FFF2-40B4-BE49-F238E27FC236}">
                <a16:creationId xmlns:a16="http://schemas.microsoft.com/office/drawing/2014/main" id="{8C839763-4059-4F28-A298-D4AA80506C8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Lee</a:t>
            </a:r>
          </a:p>
        </p:txBody>
      </p:sp>
      <p:sp>
        <p:nvSpPr>
          <p:cNvPr id="7" name="TextBox 6">
            <a:extLst>
              <a:ext uri="{FF2B5EF4-FFF2-40B4-BE49-F238E27FC236}">
                <a16:creationId xmlns:a16="http://schemas.microsoft.com/office/drawing/2014/main" id="{2F78FA02-7D51-4864-9815-154D097A8431}"/>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 [4]</a:t>
            </a:r>
          </a:p>
        </p:txBody>
      </p:sp>
      <p:pic>
        <p:nvPicPr>
          <p:cNvPr id="8" name="Picture 7">
            <a:extLst>
              <a:ext uri="{FF2B5EF4-FFF2-40B4-BE49-F238E27FC236}">
                <a16:creationId xmlns:a16="http://schemas.microsoft.com/office/drawing/2014/main" id="{9AD94389-6F1C-4162-8188-BDE595903B9F}"/>
              </a:ext>
            </a:extLst>
          </p:cNvPr>
          <p:cNvPicPr>
            <a:picLocks noChangeAspect="1"/>
          </p:cNvPicPr>
          <p:nvPr/>
        </p:nvPicPr>
        <p:blipFill>
          <a:blip r:embed="rId3"/>
          <a:stretch>
            <a:fillRect/>
          </a:stretch>
        </p:blipFill>
        <p:spPr>
          <a:xfrm>
            <a:off x="1854390" y="2802442"/>
            <a:ext cx="5435220" cy="1924435"/>
          </a:xfrm>
          <a:prstGeom prst="rect">
            <a:avLst/>
          </a:prstGeom>
        </p:spPr>
      </p:pic>
    </p:spTree>
    <p:extLst>
      <p:ext uri="{BB962C8B-B14F-4D97-AF65-F5344CB8AC3E}">
        <p14:creationId xmlns:p14="http://schemas.microsoft.com/office/powerpoint/2010/main" val="340588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2819-B498-4E3C-8290-60A135642945}"/>
              </a:ext>
            </a:extLst>
          </p:cNvPr>
          <p:cNvSpPr>
            <a:spLocks noGrp="1"/>
          </p:cNvSpPr>
          <p:nvPr>
            <p:ph type="title"/>
          </p:nvPr>
        </p:nvSpPr>
        <p:spPr/>
        <p:txBody>
          <a:bodyPr/>
          <a:lstStyle/>
          <a:p>
            <a:r>
              <a:rPr lang="en-US" dirty="0"/>
              <a:t>Problems with emulation</a:t>
            </a:r>
          </a:p>
        </p:txBody>
      </p:sp>
      <p:sp>
        <p:nvSpPr>
          <p:cNvPr id="3" name="Content Placeholder 2">
            <a:extLst>
              <a:ext uri="{FF2B5EF4-FFF2-40B4-BE49-F238E27FC236}">
                <a16:creationId xmlns:a16="http://schemas.microsoft.com/office/drawing/2014/main" id="{5555B0A1-13C3-4530-A3CD-8381F4EC2668}"/>
              </a:ext>
            </a:extLst>
          </p:cNvPr>
          <p:cNvSpPr>
            <a:spLocks noGrp="1"/>
          </p:cNvSpPr>
          <p:nvPr>
            <p:ph idx="1"/>
          </p:nvPr>
        </p:nvSpPr>
        <p:spPr/>
        <p:txBody>
          <a:bodyPr/>
          <a:lstStyle/>
          <a:p>
            <a:r>
              <a:rPr lang="en-US" dirty="0"/>
              <a:t>Control mechanisms</a:t>
            </a:r>
          </a:p>
          <a:p>
            <a:r>
              <a:rPr lang="en-US" dirty="0"/>
              <a:t>Lack of infrastructure</a:t>
            </a:r>
          </a:p>
          <a:p>
            <a:r>
              <a:rPr lang="en-US" dirty="0"/>
              <a:t>Copyright protections</a:t>
            </a:r>
          </a:p>
        </p:txBody>
      </p:sp>
      <p:sp>
        <p:nvSpPr>
          <p:cNvPr id="4" name="Footer Placeholder 3">
            <a:extLst>
              <a:ext uri="{FF2B5EF4-FFF2-40B4-BE49-F238E27FC236}">
                <a16:creationId xmlns:a16="http://schemas.microsoft.com/office/drawing/2014/main" id="{90579254-FD7C-4E26-96CC-89AA352AFC37}"/>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9E4EFB00-CE51-4549-BCFA-62FECE175137}"/>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a:extLst>
              <a:ext uri="{FF2B5EF4-FFF2-40B4-BE49-F238E27FC236}">
                <a16:creationId xmlns:a16="http://schemas.microsoft.com/office/drawing/2014/main" id="{76B41AE8-0573-4657-A15F-B2F81614F22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Lee</a:t>
            </a:r>
          </a:p>
        </p:txBody>
      </p:sp>
      <p:sp>
        <p:nvSpPr>
          <p:cNvPr id="7" name="TextBox 6">
            <a:extLst>
              <a:ext uri="{FF2B5EF4-FFF2-40B4-BE49-F238E27FC236}">
                <a16:creationId xmlns:a16="http://schemas.microsoft.com/office/drawing/2014/main" id="{41BB52EC-8DFA-4922-83C5-69136567D448}"/>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 [5]</a:t>
            </a:r>
          </a:p>
        </p:txBody>
      </p:sp>
    </p:spTree>
    <p:extLst>
      <p:ext uri="{BB962C8B-B14F-4D97-AF65-F5344CB8AC3E}">
        <p14:creationId xmlns:p14="http://schemas.microsoft.com/office/powerpoint/2010/main" val="310350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9ECD-D22E-452B-95F9-64ED31615CF6}"/>
              </a:ext>
            </a:extLst>
          </p:cNvPr>
          <p:cNvSpPr>
            <a:spLocks noGrp="1"/>
          </p:cNvSpPr>
          <p:nvPr>
            <p:ph type="title"/>
          </p:nvPr>
        </p:nvSpPr>
        <p:spPr/>
        <p:txBody>
          <a:bodyPr/>
          <a:lstStyle/>
          <a:p>
            <a:r>
              <a:rPr lang="en-US" dirty="0"/>
              <a:t>Copyright: Nintendo vs. history</a:t>
            </a:r>
          </a:p>
        </p:txBody>
      </p:sp>
      <p:sp>
        <p:nvSpPr>
          <p:cNvPr id="3" name="Text Placeholder 2">
            <a:extLst>
              <a:ext uri="{FF2B5EF4-FFF2-40B4-BE49-F238E27FC236}">
                <a16:creationId xmlns:a16="http://schemas.microsoft.com/office/drawing/2014/main" id="{2A899E78-AA88-4671-85F5-DD28D169E653}"/>
              </a:ext>
            </a:extLst>
          </p:cNvPr>
          <p:cNvSpPr>
            <a:spLocks noGrp="1"/>
          </p:cNvSpPr>
          <p:nvPr>
            <p:ph type="body" idx="1"/>
          </p:nvPr>
        </p:nvSpPr>
        <p:spPr/>
        <p:txBody>
          <a:bodyPr/>
          <a:lstStyle/>
          <a:p>
            <a:r>
              <a:rPr lang="en-US" dirty="0"/>
              <a:t>Copyright holder’s perspective</a:t>
            </a:r>
          </a:p>
        </p:txBody>
      </p:sp>
      <p:sp>
        <p:nvSpPr>
          <p:cNvPr id="4" name="Content Placeholder 3">
            <a:extLst>
              <a:ext uri="{FF2B5EF4-FFF2-40B4-BE49-F238E27FC236}">
                <a16:creationId xmlns:a16="http://schemas.microsoft.com/office/drawing/2014/main" id="{1BC17077-DD21-4F8E-BBC3-857216A58FFA}"/>
              </a:ext>
            </a:extLst>
          </p:cNvPr>
          <p:cNvSpPr>
            <a:spLocks noGrp="1"/>
          </p:cNvSpPr>
          <p:nvPr>
            <p:ph sz="half" idx="2"/>
          </p:nvPr>
        </p:nvSpPr>
        <p:spPr/>
        <p:txBody>
          <a:bodyPr/>
          <a:lstStyle/>
          <a:p>
            <a:r>
              <a:rPr lang="en-US" dirty="0"/>
              <a:t>The law clearly sides in favor of copyright holders</a:t>
            </a:r>
          </a:p>
          <a:p>
            <a:r>
              <a:rPr lang="en-US" dirty="0"/>
              <a:t>Piracy of currently available games is inarguably bad for the bottom line</a:t>
            </a:r>
          </a:p>
          <a:p>
            <a:r>
              <a:rPr lang="en-US" dirty="0"/>
              <a:t>Allowing piracy of older games sets a bad precedent</a:t>
            </a:r>
          </a:p>
        </p:txBody>
      </p:sp>
      <p:sp>
        <p:nvSpPr>
          <p:cNvPr id="5" name="Text Placeholder 4">
            <a:extLst>
              <a:ext uri="{FF2B5EF4-FFF2-40B4-BE49-F238E27FC236}">
                <a16:creationId xmlns:a16="http://schemas.microsoft.com/office/drawing/2014/main" id="{E5CD9121-C582-4D8C-9610-6CE284DF9C56}"/>
              </a:ext>
            </a:extLst>
          </p:cNvPr>
          <p:cNvSpPr>
            <a:spLocks noGrp="1"/>
          </p:cNvSpPr>
          <p:nvPr>
            <p:ph type="body" sz="quarter" idx="3"/>
          </p:nvPr>
        </p:nvSpPr>
        <p:spPr/>
        <p:txBody>
          <a:bodyPr/>
          <a:lstStyle/>
          <a:p>
            <a:r>
              <a:rPr lang="en-US" dirty="0"/>
              <a:t>Archivist’s/enthusiast’s perspective</a:t>
            </a:r>
          </a:p>
        </p:txBody>
      </p:sp>
      <p:sp>
        <p:nvSpPr>
          <p:cNvPr id="6" name="Content Placeholder 5">
            <a:extLst>
              <a:ext uri="{FF2B5EF4-FFF2-40B4-BE49-F238E27FC236}">
                <a16:creationId xmlns:a16="http://schemas.microsoft.com/office/drawing/2014/main" id="{8D716B39-D027-4AD4-9EEE-394D97926DC1}"/>
              </a:ext>
            </a:extLst>
          </p:cNvPr>
          <p:cNvSpPr>
            <a:spLocks noGrp="1"/>
          </p:cNvSpPr>
          <p:nvPr>
            <p:ph sz="quarter" idx="4"/>
          </p:nvPr>
        </p:nvSpPr>
        <p:spPr/>
        <p:txBody>
          <a:bodyPr/>
          <a:lstStyle/>
          <a:p>
            <a:r>
              <a:rPr lang="en-US" dirty="0"/>
              <a:t>Most games from systems more than a generation old can’t be played on current hardware</a:t>
            </a:r>
          </a:p>
          <a:p>
            <a:r>
              <a:rPr lang="en-US" dirty="0"/>
              <a:t>Many emulated games are simply unavailable through any other means: they aren’t being sold by their original publishers</a:t>
            </a:r>
          </a:p>
          <a:p>
            <a:r>
              <a:rPr lang="en-US" dirty="0"/>
              <a:t>Still the most practical method of preserving video game history</a:t>
            </a:r>
          </a:p>
        </p:txBody>
      </p:sp>
      <p:sp>
        <p:nvSpPr>
          <p:cNvPr id="7" name="Footer Placeholder 6">
            <a:extLst>
              <a:ext uri="{FF2B5EF4-FFF2-40B4-BE49-F238E27FC236}">
                <a16:creationId xmlns:a16="http://schemas.microsoft.com/office/drawing/2014/main" id="{FF06B7D7-0D06-4F85-8372-671D68531CDD}"/>
              </a:ext>
            </a:extLst>
          </p:cNvPr>
          <p:cNvSpPr>
            <a:spLocks noGrp="1"/>
          </p:cNvSpPr>
          <p:nvPr>
            <p:ph type="ftr" sz="quarter" idx="11"/>
          </p:nvPr>
        </p:nvSpPr>
        <p:spPr/>
        <p:txBody>
          <a:bodyPr/>
          <a:lstStyle/>
          <a:p>
            <a:r>
              <a:rPr lang="sk-SK"/>
              <a:t>© 2019 Keith A. Pray</a:t>
            </a:r>
            <a:endParaRPr lang="en-US"/>
          </a:p>
        </p:txBody>
      </p:sp>
      <p:sp>
        <p:nvSpPr>
          <p:cNvPr id="8" name="Slide Number Placeholder 7">
            <a:extLst>
              <a:ext uri="{FF2B5EF4-FFF2-40B4-BE49-F238E27FC236}">
                <a16:creationId xmlns:a16="http://schemas.microsoft.com/office/drawing/2014/main" id="{26A80115-44EE-4F7C-A5D4-FAF8D57AD17A}"/>
              </a:ext>
            </a:extLst>
          </p:cNvPr>
          <p:cNvSpPr>
            <a:spLocks noGrp="1"/>
          </p:cNvSpPr>
          <p:nvPr>
            <p:ph type="sldNum" sz="quarter" idx="12"/>
          </p:nvPr>
        </p:nvSpPr>
        <p:spPr/>
        <p:txBody>
          <a:bodyPr/>
          <a:lstStyle/>
          <a:p>
            <a:fld id="{A2A17EAB-8B51-5C40-8776-6683E51FA7A0}" type="slidenum">
              <a:rPr lang="en-US" smtClean="0"/>
              <a:t>26</a:t>
            </a:fld>
            <a:endParaRPr lang="en-US"/>
          </a:p>
        </p:txBody>
      </p:sp>
      <p:sp>
        <p:nvSpPr>
          <p:cNvPr id="9" name="TextBox 8">
            <a:extLst>
              <a:ext uri="{FF2B5EF4-FFF2-40B4-BE49-F238E27FC236}">
                <a16:creationId xmlns:a16="http://schemas.microsoft.com/office/drawing/2014/main" id="{9C0880B8-1D16-4B04-9DB0-C69DE8569086}"/>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Lee</a:t>
            </a:r>
          </a:p>
        </p:txBody>
      </p:sp>
      <p:sp>
        <p:nvSpPr>
          <p:cNvPr id="10" name="TextBox 9">
            <a:extLst>
              <a:ext uri="{FF2B5EF4-FFF2-40B4-BE49-F238E27FC236}">
                <a16:creationId xmlns:a16="http://schemas.microsoft.com/office/drawing/2014/main" id="{65A1B630-53A3-47E7-A364-7E55A69E3B0A}"/>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[4]</a:t>
            </a:r>
          </a:p>
        </p:txBody>
      </p:sp>
    </p:spTree>
    <p:extLst>
      <p:ext uri="{BB962C8B-B14F-4D97-AF65-F5344CB8AC3E}">
        <p14:creationId xmlns:p14="http://schemas.microsoft.com/office/powerpoint/2010/main" val="1449827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D24F-B3E8-4FA8-B99D-A286E45D0C02}"/>
              </a:ext>
            </a:extLst>
          </p:cNvPr>
          <p:cNvSpPr>
            <a:spLocks noGrp="1"/>
          </p:cNvSpPr>
          <p:nvPr>
            <p:ph type="title"/>
          </p:nvPr>
        </p:nvSpPr>
        <p:spPr/>
        <p:txBody>
          <a:bodyPr/>
          <a:lstStyle/>
          <a:p>
            <a:r>
              <a:rPr lang="en-US" dirty="0"/>
              <a:t>Nintendo’s emulation crackdown</a:t>
            </a:r>
          </a:p>
        </p:txBody>
      </p:sp>
      <p:sp>
        <p:nvSpPr>
          <p:cNvPr id="3" name="Content Placeholder 2">
            <a:extLst>
              <a:ext uri="{FF2B5EF4-FFF2-40B4-BE49-F238E27FC236}">
                <a16:creationId xmlns:a16="http://schemas.microsoft.com/office/drawing/2014/main" id="{D43B08AF-3AAE-48FA-8EF3-F7366E9B87D8}"/>
              </a:ext>
            </a:extLst>
          </p:cNvPr>
          <p:cNvSpPr>
            <a:spLocks noGrp="1"/>
          </p:cNvSpPr>
          <p:nvPr>
            <p:ph idx="1"/>
          </p:nvPr>
        </p:nvSpPr>
        <p:spPr/>
        <p:txBody>
          <a:bodyPr/>
          <a:lstStyle/>
          <a:p>
            <a:r>
              <a:rPr lang="en-US" dirty="0"/>
              <a:t>In late 2018, Nintendo wins lawsuit against hobbyists</a:t>
            </a:r>
          </a:p>
          <a:p>
            <a:r>
              <a:rPr lang="en-US" dirty="0"/>
              <a:t>Hobbyists end up with a $12 million settlement</a:t>
            </a:r>
          </a:p>
          <a:p>
            <a:r>
              <a:rPr lang="en-US" dirty="0"/>
              <a:t>Dozens of community sites shut down willingly out of fear</a:t>
            </a:r>
          </a:p>
          <a:p>
            <a:r>
              <a:rPr lang="en-US" dirty="0"/>
              <a:t>Result: thousands of old, unavailable games are gone</a:t>
            </a:r>
          </a:p>
        </p:txBody>
      </p:sp>
      <p:sp>
        <p:nvSpPr>
          <p:cNvPr id="4" name="Footer Placeholder 3">
            <a:extLst>
              <a:ext uri="{FF2B5EF4-FFF2-40B4-BE49-F238E27FC236}">
                <a16:creationId xmlns:a16="http://schemas.microsoft.com/office/drawing/2014/main" id="{2EC94452-02CB-4C24-A8F5-AE95CA9B64EC}"/>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3B114681-C6C0-4800-88D0-58D8827A774C}"/>
              </a:ext>
            </a:extLst>
          </p:cNvPr>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a:extLst>
              <a:ext uri="{FF2B5EF4-FFF2-40B4-BE49-F238E27FC236}">
                <a16:creationId xmlns:a16="http://schemas.microsoft.com/office/drawing/2014/main" id="{A48153DC-BEF7-44BD-A961-97C48772681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Lee</a:t>
            </a:r>
          </a:p>
        </p:txBody>
      </p:sp>
      <p:sp>
        <p:nvSpPr>
          <p:cNvPr id="7" name="TextBox 6">
            <a:extLst>
              <a:ext uri="{FF2B5EF4-FFF2-40B4-BE49-F238E27FC236}">
                <a16:creationId xmlns:a16="http://schemas.microsoft.com/office/drawing/2014/main" id="{65D064C1-682D-4126-8DF0-34B5295D5B3D}"/>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a:t>
            </a:r>
          </a:p>
        </p:txBody>
      </p:sp>
    </p:spTree>
    <p:extLst>
      <p:ext uri="{BB962C8B-B14F-4D97-AF65-F5344CB8AC3E}">
        <p14:creationId xmlns:p14="http://schemas.microsoft.com/office/powerpoint/2010/main" val="6829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07E5-A5DB-417F-9B89-E71A67A018D8}"/>
              </a:ext>
            </a:extLst>
          </p:cNvPr>
          <p:cNvSpPr>
            <a:spLocks noGrp="1"/>
          </p:cNvSpPr>
          <p:nvPr>
            <p:ph type="title"/>
          </p:nvPr>
        </p:nvSpPr>
        <p:spPr/>
        <p:txBody>
          <a:bodyPr/>
          <a:lstStyle/>
          <a:p>
            <a:r>
              <a:rPr lang="en-US" dirty="0"/>
              <a:t>Where does this leave us?</a:t>
            </a:r>
          </a:p>
        </p:txBody>
      </p:sp>
      <p:sp>
        <p:nvSpPr>
          <p:cNvPr id="3" name="Content Placeholder 2">
            <a:extLst>
              <a:ext uri="{FF2B5EF4-FFF2-40B4-BE49-F238E27FC236}">
                <a16:creationId xmlns:a16="http://schemas.microsoft.com/office/drawing/2014/main" id="{871D92B3-CEFD-4B0B-858F-85A89592DAAD}"/>
              </a:ext>
            </a:extLst>
          </p:cNvPr>
          <p:cNvSpPr>
            <a:spLocks noGrp="1"/>
          </p:cNvSpPr>
          <p:nvPr>
            <p:ph idx="1"/>
          </p:nvPr>
        </p:nvSpPr>
        <p:spPr/>
        <p:txBody>
          <a:bodyPr/>
          <a:lstStyle/>
          <a:p>
            <a:r>
              <a:rPr lang="en-US" dirty="0"/>
              <a:t>Under current copyright law, emulation is illegal</a:t>
            </a:r>
          </a:p>
          <a:p>
            <a:r>
              <a:rPr lang="en-US" dirty="0"/>
              <a:t>Emulation remains the most promising way for archivists to save gaming’s history</a:t>
            </a:r>
          </a:p>
          <a:p>
            <a:r>
              <a:rPr lang="en-US" dirty="0"/>
              <a:t>Nintendo has provided no substantive alternative way for consumers to play older games (virtual console for Wii is not on Switch)</a:t>
            </a:r>
          </a:p>
          <a:p>
            <a:r>
              <a:rPr lang="en-US" dirty="0"/>
              <a:t>Preservation remains in the hands of dedicated hobbyists who backed up the sites which were taken down</a:t>
            </a:r>
          </a:p>
        </p:txBody>
      </p:sp>
      <p:sp>
        <p:nvSpPr>
          <p:cNvPr id="4" name="Footer Placeholder 3">
            <a:extLst>
              <a:ext uri="{FF2B5EF4-FFF2-40B4-BE49-F238E27FC236}">
                <a16:creationId xmlns:a16="http://schemas.microsoft.com/office/drawing/2014/main" id="{363C6BF7-AA53-4D1E-81B4-F50E90C52342}"/>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9C6D3500-62C8-4D2B-9989-E38279652A44}"/>
              </a:ext>
            </a:extLst>
          </p:cNvPr>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a:extLst>
              <a:ext uri="{FF2B5EF4-FFF2-40B4-BE49-F238E27FC236}">
                <a16:creationId xmlns:a16="http://schemas.microsoft.com/office/drawing/2014/main" id="{A733B3C5-26E0-4856-B1B0-B2B480064C5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Lee</a:t>
            </a:r>
          </a:p>
        </p:txBody>
      </p:sp>
    </p:spTree>
    <p:extLst>
      <p:ext uri="{BB962C8B-B14F-4D97-AF65-F5344CB8AC3E}">
        <p14:creationId xmlns:p14="http://schemas.microsoft.com/office/powerpoint/2010/main" val="2907738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r>
              <a:rPr lang="en-US" dirty="0"/>
              <a:t>[1] J. S. Libby, “The Best Games in Life Are Free?: Videogame Emulation in a Copyrighted World,” vol. 36, pp. 843–935, Jan. 2003.</a:t>
            </a:r>
          </a:p>
          <a:p>
            <a:r>
              <a:rPr lang="en-US" dirty="0"/>
              <a:t>[2] E. </a:t>
            </a:r>
            <a:r>
              <a:rPr lang="en-US" dirty="0" err="1"/>
              <a:t>Maiberg</a:t>
            </a:r>
            <a:r>
              <a:rPr lang="en-US" dirty="0"/>
              <a:t> and W. </a:t>
            </a:r>
            <a:r>
              <a:rPr lang="en-US" dirty="0" err="1"/>
              <a:t>Maaz</a:t>
            </a:r>
            <a:r>
              <a:rPr lang="en-US" dirty="0"/>
              <a:t>, “Couple Who Ran ROM Site to Pay Nintendo $12 Million,” 2018. [Online]. Available: https://motherboard.vice.com/en_us/article/bjezda/couple-who-ran-rom-site-to-pay-nintendo-dollar12-million. [Accessed: 24-Mar-2019].</a:t>
            </a:r>
          </a:p>
          <a:p>
            <a:r>
              <a:rPr lang="en-US" dirty="0"/>
              <a:t>[3] M. </a:t>
            </a:r>
            <a:r>
              <a:rPr lang="en-US" dirty="0" err="1"/>
              <a:t>Guttenbrunner</a:t>
            </a:r>
            <a:r>
              <a:rPr lang="en-US" dirty="0"/>
              <a:t>, C. Becker, and A. </a:t>
            </a:r>
            <a:r>
              <a:rPr lang="en-US" dirty="0" err="1"/>
              <a:t>Rauber</a:t>
            </a:r>
            <a:r>
              <a:rPr lang="en-US" dirty="0"/>
              <a:t>, “Keeping the Game Alive: Evaluating Strategies for the Preservation of Console Video Games,” vol. 5, no. 1, pp. 64–90, Jun. 2010.</a:t>
            </a:r>
          </a:p>
          <a:p>
            <a:r>
              <a:rPr lang="en-US" dirty="0"/>
              <a:t>[4] G. Carta, “Metadata and video games emulation: an effective bond to achieve authentic preservation?,” vol. 27, no. 2, pp. 192–204, Jul. 2017.</a:t>
            </a:r>
          </a:p>
          <a:p>
            <a:r>
              <a:rPr lang="en-US" dirty="0"/>
              <a:t>[5] J. Newman, “Illegal deposit: Game preservation and/as software piracy,” vol. 19, no. 1, pp. 45–61, 2013.</a:t>
            </a:r>
          </a:p>
          <a:p>
            <a:pPr marL="0" indent="0">
              <a:buNone/>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Patrick Lee</a:t>
            </a:r>
            <a:endParaRPr lang="en-US" sz="1400" dirty="0">
              <a:solidFill>
                <a:schemeClr val="tx1"/>
              </a:solidFill>
              <a:latin typeface="+mj-lt"/>
            </a:endParaRPr>
          </a:p>
        </p:txBody>
      </p:sp>
    </p:spTree>
    <p:extLst>
      <p:ext uri="{BB962C8B-B14F-4D97-AF65-F5344CB8AC3E}">
        <p14:creationId xmlns:p14="http://schemas.microsoft.com/office/powerpoint/2010/main" val="36237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8" name="Picture 7"/>
          <p:cNvPicPr>
            <a:picLocks noChangeAspect="1"/>
          </p:cNvPicPr>
          <p:nvPr/>
        </p:nvPicPr>
        <p:blipFill>
          <a:blip r:embed="rId3"/>
          <a:stretch>
            <a:fillRect/>
          </a:stretch>
        </p:blipFill>
        <p:spPr>
          <a:xfrm>
            <a:off x="508000" y="1308100"/>
            <a:ext cx="8128000" cy="2527300"/>
          </a:xfrm>
          <a:prstGeom prst="rect">
            <a:avLst/>
          </a:prstGeom>
        </p:spPr>
      </p:pic>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Power of piracy:</a:t>
            </a:r>
            <a:br>
              <a:rPr lang="en-US" dirty="0"/>
            </a:br>
            <a:r>
              <a:rPr lang="en-US" sz="1400" dirty="0"/>
              <a:t>A Silver lining to a misunderstood industry</a:t>
            </a:r>
            <a:br>
              <a:rPr lang="en-US" dirty="0"/>
            </a:b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Christopher Guerrette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2019 </a:t>
            </a:r>
            <a:r>
              <a:rPr lang="sk-SK" dirty="0" err="1"/>
              <a:t>Keith</a:t>
            </a:r>
            <a:r>
              <a:rPr lang="sk-SK" dirty="0"/>
              <a:t> A. </a:t>
            </a:r>
            <a:r>
              <a:rPr lang="sk-SK" dirty="0" err="1"/>
              <a:t>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19029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piracy/Torrenting?</a:t>
            </a:r>
          </a:p>
        </p:txBody>
      </p:sp>
      <p:sp>
        <p:nvSpPr>
          <p:cNvPr id="3" name="Content Placeholder 2"/>
          <p:cNvSpPr>
            <a:spLocks noGrp="1"/>
          </p:cNvSpPr>
          <p:nvPr>
            <p:ph sz="half" idx="1"/>
          </p:nvPr>
        </p:nvSpPr>
        <p:spPr/>
        <p:txBody>
          <a:bodyPr/>
          <a:lstStyle/>
          <a:p>
            <a:r>
              <a:rPr lang="en-US" dirty="0"/>
              <a:t>Piracy is the unauthorized duplication of copyrighted content.</a:t>
            </a:r>
          </a:p>
          <a:p>
            <a:r>
              <a:rPr lang="en-US" dirty="0"/>
              <a:t>Torrenting is the same idea but using the </a:t>
            </a:r>
            <a:r>
              <a:rPr lang="en-US" dirty="0" err="1"/>
              <a:t>BitTorrent</a:t>
            </a:r>
            <a:r>
              <a:rPr lang="en-US" dirty="0"/>
              <a:t> protocol</a:t>
            </a:r>
          </a:p>
          <a:p>
            <a:r>
              <a:rPr lang="en-US" dirty="0"/>
              <a:t>Who has ever done this before?</a:t>
            </a:r>
          </a:p>
        </p:txBody>
      </p:sp>
      <p:sp>
        <p:nvSpPr>
          <p:cNvPr id="5" name="Footer Placeholder 4"/>
          <p:cNvSpPr>
            <a:spLocks noGrp="1"/>
          </p:cNvSpPr>
          <p:nvPr>
            <p:ph type="ftr" sz="quarter" idx="11"/>
          </p:nvPr>
        </p:nvSpPr>
        <p:spPr/>
        <p:txBody>
          <a:bodyPr/>
          <a:lstStyle/>
          <a:p>
            <a:r>
              <a:rPr lang="sk-SK" dirty="0"/>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Christopher Guerrette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[2]</a:t>
            </a:r>
            <a:endParaRPr lang="en-US" sz="1200" dirty="0">
              <a:solidFill>
                <a:schemeClr val="tx1"/>
              </a:solidFill>
            </a:endParaRPr>
          </a:p>
        </p:txBody>
      </p:sp>
      <p:pic>
        <p:nvPicPr>
          <p:cNvPr id="1026" name="Picture 2" descr="Image result for pirate 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186" y="950433"/>
            <a:ext cx="3193102" cy="361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488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piracy</a:t>
            </a:r>
          </a:p>
        </p:txBody>
      </p:sp>
      <p:sp>
        <p:nvSpPr>
          <p:cNvPr id="3" name="Content Placeholder 2"/>
          <p:cNvSpPr>
            <a:spLocks noGrp="1"/>
          </p:cNvSpPr>
          <p:nvPr>
            <p:ph sz="half" idx="1"/>
          </p:nvPr>
        </p:nvSpPr>
        <p:spPr/>
        <p:txBody>
          <a:bodyPr/>
          <a:lstStyle/>
          <a:p>
            <a:r>
              <a:rPr lang="en-US" dirty="0"/>
              <a:t>Piracy is the key to the distribution of knowledge</a:t>
            </a:r>
          </a:p>
          <a:p>
            <a:r>
              <a:rPr lang="en-US" dirty="0"/>
              <a:t>Flash Drives for Freedom</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13159" y="1144665"/>
            <a:ext cx="4529339" cy="3234702"/>
          </a:xfrm>
          <a:ln>
            <a:solidFill>
              <a:schemeClr val="bg1"/>
            </a:solidFill>
          </a:ln>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61950"/>
            <a:ext cx="2179682" cy="307777"/>
          </a:xfrm>
          <a:prstGeom prst="rect">
            <a:avLst/>
          </a:prstGeom>
          <a:noFill/>
        </p:spPr>
        <p:txBody>
          <a:bodyPr wrap="square" rtlCol="0">
            <a:spAutoFit/>
          </a:bodyPr>
          <a:lstStyle/>
          <a:p>
            <a:pPr algn="r"/>
            <a:r>
              <a:rPr lang="en-US" sz="1400" dirty="0">
                <a:solidFill>
                  <a:schemeClr val="tx1"/>
                </a:solidFill>
                <a:latin typeface="+mj-lt"/>
              </a:rPr>
              <a:t>Christopher Guerrette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spTree>
    <p:extLst>
      <p:ext uri="{BB962C8B-B14F-4D97-AF65-F5344CB8AC3E}">
        <p14:creationId xmlns:p14="http://schemas.microsoft.com/office/powerpoint/2010/main" val="45398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pain in the profit</a:t>
            </a:r>
          </a:p>
        </p:txBody>
      </p:sp>
      <p:sp>
        <p:nvSpPr>
          <p:cNvPr id="3" name="Content Placeholder 2"/>
          <p:cNvSpPr>
            <a:spLocks noGrp="1"/>
          </p:cNvSpPr>
          <p:nvPr>
            <p:ph sz="half" idx="1"/>
          </p:nvPr>
        </p:nvSpPr>
        <p:spPr/>
        <p:txBody>
          <a:bodyPr/>
          <a:lstStyle/>
          <a:p>
            <a:r>
              <a:rPr lang="en-US" dirty="0"/>
              <a:t>Music piracy is estimated to cost Europe $190 million a year</a:t>
            </a:r>
          </a:p>
          <a:p>
            <a:r>
              <a:rPr lang="en-US" dirty="0"/>
              <a:t>Hurts upcoming creators</a:t>
            </a:r>
          </a:p>
          <a:p>
            <a:r>
              <a:rPr lang="en-US" dirty="0"/>
              <a:t>Gives them less incentive since there is a large cost in producing music and they lose profit from piracy</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Guerrette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 [8]</a:t>
            </a:r>
          </a:p>
        </p:txBody>
      </p:sp>
      <p:pic>
        <p:nvPicPr>
          <p:cNvPr id="4" name="Picture 3"/>
          <p:cNvPicPr>
            <a:picLocks noChangeAspect="1"/>
          </p:cNvPicPr>
          <p:nvPr/>
        </p:nvPicPr>
        <p:blipFill>
          <a:blip r:embed="rId3"/>
          <a:stretch>
            <a:fillRect/>
          </a:stretch>
        </p:blipFill>
        <p:spPr>
          <a:xfrm>
            <a:off x="4358942" y="1212927"/>
            <a:ext cx="4667854" cy="3443228"/>
          </a:xfrm>
          <a:prstGeom prst="rect">
            <a:avLst/>
          </a:prstGeom>
        </p:spPr>
      </p:pic>
    </p:spTree>
    <p:extLst>
      <p:ext uri="{BB962C8B-B14F-4D97-AF65-F5344CB8AC3E}">
        <p14:creationId xmlns:p14="http://schemas.microsoft.com/office/powerpoint/2010/main" val="3250321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Combatting piracy</a:t>
            </a:r>
          </a:p>
        </p:txBody>
      </p:sp>
      <p:sp>
        <p:nvSpPr>
          <p:cNvPr id="3" name="Content Placeholder 2"/>
          <p:cNvSpPr>
            <a:spLocks noGrp="1"/>
          </p:cNvSpPr>
          <p:nvPr>
            <p:ph sz="half" idx="1"/>
          </p:nvPr>
        </p:nvSpPr>
        <p:spPr/>
        <p:txBody>
          <a:bodyPr/>
          <a:lstStyle/>
          <a:p>
            <a:r>
              <a:rPr lang="en-US" dirty="0"/>
              <a:t>Pirate sites are constantly being taken down to reduce the problem</a:t>
            </a:r>
          </a:p>
          <a:p>
            <a:r>
              <a:rPr lang="en-US" dirty="0"/>
              <a:t>In a study of 1000 people, 91% who admitted to piracy were subscribed to a streaming service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Guerrette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[5], [6]</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326033" y="1741653"/>
            <a:ext cx="4700763" cy="2702940"/>
          </a:xfrm>
          <a:prstGeom prst="rect">
            <a:avLst/>
          </a:prstGeom>
        </p:spPr>
      </p:pic>
      <p:sp>
        <p:nvSpPr>
          <p:cNvPr id="4" name="TextBox 3"/>
          <p:cNvSpPr txBox="1"/>
          <p:nvPr/>
        </p:nvSpPr>
        <p:spPr>
          <a:xfrm>
            <a:off x="5870786" y="3658818"/>
            <a:ext cx="1579805" cy="424732"/>
          </a:xfrm>
          <a:prstGeom prst="rect">
            <a:avLst/>
          </a:prstGeom>
          <a:noFill/>
        </p:spPr>
        <p:txBody>
          <a:bodyPr wrap="square" rtlCol="0">
            <a:spAutoFit/>
          </a:bodyPr>
          <a:lstStyle/>
          <a:p>
            <a:pPr>
              <a:lnSpc>
                <a:spcPct val="90000"/>
              </a:lnSpc>
            </a:pPr>
            <a:r>
              <a:rPr lang="en-US" sz="1200" dirty="0">
                <a:solidFill>
                  <a:schemeClr val="bg1"/>
                </a:solidFill>
              </a:rPr>
              <a:t>Level for amount of</a:t>
            </a:r>
          </a:p>
          <a:p>
            <a:pPr algn="ctr">
              <a:lnSpc>
                <a:spcPct val="90000"/>
              </a:lnSpc>
            </a:pPr>
            <a:r>
              <a:rPr lang="en-US" sz="1200" dirty="0">
                <a:solidFill>
                  <a:schemeClr val="bg1"/>
                </a:solidFill>
              </a:rPr>
              <a:t>previous pirating</a:t>
            </a:r>
          </a:p>
        </p:txBody>
      </p:sp>
      <p:sp>
        <p:nvSpPr>
          <p:cNvPr id="10" name="TextBox 9"/>
          <p:cNvSpPr txBox="1"/>
          <p:nvPr/>
        </p:nvSpPr>
        <p:spPr>
          <a:xfrm rot="20436479">
            <a:off x="4286958" y="1954824"/>
            <a:ext cx="916011" cy="424732"/>
          </a:xfrm>
          <a:prstGeom prst="rect">
            <a:avLst/>
          </a:prstGeom>
          <a:noFill/>
        </p:spPr>
        <p:txBody>
          <a:bodyPr wrap="square" rtlCol="0">
            <a:spAutoFit/>
          </a:bodyPr>
          <a:lstStyle/>
          <a:p>
            <a:pPr algn="ctr">
              <a:lnSpc>
                <a:spcPct val="90000"/>
              </a:lnSpc>
            </a:pPr>
            <a:r>
              <a:rPr lang="en-US" sz="1200" dirty="0">
                <a:solidFill>
                  <a:schemeClr val="bg1"/>
                </a:solidFill>
              </a:rPr>
              <a:t>Estimated</a:t>
            </a:r>
          </a:p>
          <a:p>
            <a:pPr algn="ctr">
              <a:lnSpc>
                <a:spcPct val="90000"/>
              </a:lnSpc>
            </a:pPr>
            <a:r>
              <a:rPr lang="en-US" sz="1200" dirty="0">
                <a:solidFill>
                  <a:schemeClr val="bg1"/>
                </a:solidFill>
              </a:rPr>
              <a:t>increase</a:t>
            </a:r>
          </a:p>
        </p:txBody>
      </p:sp>
    </p:spTree>
    <p:extLst>
      <p:ext uri="{BB962C8B-B14F-4D97-AF65-F5344CB8AC3E}">
        <p14:creationId xmlns:p14="http://schemas.microsoft.com/office/powerpoint/2010/main" val="3778106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for piracy</a:t>
            </a:r>
          </a:p>
        </p:txBody>
      </p:sp>
      <p:sp>
        <p:nvSpPr>
          <p:cNvPr id="3" name="Content Placeholder 2"/>
          <p:cNvSpPr>
            <a:spLocks noGrp="1"/>
          </p:cNvSpPr>
          <p:nvPr>
            <p:ph sz="half" idx="1"/>
          </p:nvPr>
        </p:nvSpPr>
        <p:spPr/>
        <p:txBody>
          <a:bodyPr/>
          <a:lstStyle/>
          <a:p>
            <a:r>
              <a:rPr lang="en-US" dirty="0"/>
              <a:t>Many older films are TV shows are not available on streaming services</a:t>
            </a:r>
          </a:p>
          <a:p>
            <a:r>
              <a:rPr lang="en-US" dirty="0"/>
              <a:t>Helps to preserve culture in the face of unresolved ownership for forgotten media.</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Guerrette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4" name="Picture 3"/>
          <p:cNvPicPr>
            <a:picLocks noChangeAspect="1"/>
          </p:cNvPicPr>
          <p:nvPr/>
        </p:nvPicPr>
        <p:blipFill>
          <a:blip r:embed="rId3"/>
          <a:stretch>
            <a:fillRect/>
          </a:stretch>
        </p:blipFill>
        <p:spPr>
          <a:xfrm>
            <a:off x="5101783" y="1009855"/>
            <a:ext cx="1371858" cy="1371858"/>
          </a:xfrm>
          <a:prstGeom prst="rect">
            <a:avLst/>
          </a:prstGeom>
        </p:spPr>
      </p:pic>
      <p:pic>
        <p:nvPicPr>
          <p:cNvPr id="10" name="Picture 9"/>
          <p:cNvPicPr>
            <a:picLocks noChangeAspect="1"/>
          </p:cNvPicPr>
          <p:nvPr/>
        </p:nvPicPr>
        <p:blipFill>
          <a:blip r:embed="rId4"/>
          <a:stretch>
            <a:fillRect/>
          </a:stretch>
        </p:blipFill>
        <p:spPr>
          <a:xfrm>
            <a:off x="6324791" y="1695784"/>
            <a:ext cx="1996423" cy="1272720"/>
          </a:xfrm>
          <a:prstGeom prst="rect">
            <a:avLst/>
          </a:prstGeom>
        </p:spPr>
      </p:pic>
      <p:pic>
        <p:nvPicPr>
          <p:cNvPr id="12" name="Picture 11"/>
          <p:cNvPicPr>
            <a:picLocks noChangeAspect="1"/>
          </p:cNvPicPr>
          <p:nvPr/>
        </p:nvPicPr>
        <p:blipFill>
          <a:blip r:embed="rId5"/>
          <a:stretch>
            <a:fillRect/>
          </a:stretch>
        </p:blipFill>
        <p:spPr>
          <a:xfrm>
            <a:off x="5101783" y="2759976"/>
            <a:ext cx="1723075" cy="1723075"/>
          </a:xfrm>
          <a:prstGeom prst="rect">
            <a:avLst/>
          </a:prstGeom>
        </p:spPr>
      </p:pic>
      <p:sp>
        <p:nvSpPr>
          <p:cNvPr id="13" name="Oval 12"/>
          <p:cNvSpPr/>
          <p:nvPr/>
        </p:nvSpPr>
        <p:spPr>
          <a:xfrm>
            <a:off x="4653898" y="819150"/>
            <a:ext cx="3639486" cy="3827527"/>
          </a:xfrm>
          <a:prstGeom prst="ellipse">
            <a:avLst/>
          </a:prstGeom>
          <a:noFill/>
          <a:ln w="76200">
            <a:solidFill>
              <a:schemeClr val="bg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5" name="Straight Connector 14"/>
          <p:cNvCxnSpPr>
            <a:stCxn id="13" idx="1"/>
            <a:endCxn id="13" idx="5"/>
          </p:cNvCxnSpPr>
          <p:nvPr/>
        </p:nvCxnSpPr>
        <p:spPr>
          <a:xfrm>
            <a:off x="5186888" y="1379678"/>
            <a:ext cx="2573506" cy="2706471"/>
          </a:xfrm>
          <a:prstGeom prst="line">
            <a:avLst/>
          </a:prstGeom>
          <a:ln w="76200">
            <a:solidFill>
              <a:schemeClr val="bg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799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for piracy</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Guerrette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1407944" y="1131370"/>
            <a:ext cx="6572939" cy="3644329"/>
          </a:xfrm>
          <a:prstGeom prst="rect">
            <a:avLst/>
          </a:prstGeom>
        </p:spPr>
      </p:pic>
    </p:spTree>
    <p:extLst>
      <p:ext uri="{BB962C8B-B14F-4D97-AF65-F5344CB8AC3E}">
        <p14:creationId xmlns:p14="http://schemas.microsoft.com/office/powerpoint/2010/main" val="4114998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for piracy</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Guerrette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11" name="Picture 10"/>
          <p:cNvPicPr>
            <a:picLocks noChangeAspect="1"/>
          </p:cNvPicPr>
          <p:nvPr/>
        </p:nvPicPr>
        <p:blipFill>
          <a:blip r:embed="rId3"/>
          <a:stretch>
            <a:fillRect/>
          </a:stretch>
        </p:blipFill>
        <p:spPr>
          <a:xfrm>
            <a:off x="1299809" y="1207261"/>
            <a:ext cx="6544382" cy="3650311"/>
          </a:xfrm>
          <a:prstGeom prst="rect">
            <a:avLst/>
          </a:prstGeom>
        </p:spPr>
      </p:pic>
    </p:spTree>
    <p:extLst>
      <p:ext uri="{BB962C8B-B14F-4D97-AF65-F5344CB8AC3E}">
        <p14:creationId xmlns:p14="http://schemas.microsoft.com/office/powerpoint/2010/main" val="2131401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lnSpcReduction="10000"/>
          </a:bodyPr>
          <a:lstStyle/>
          <a:p>
            <a:pPr marL="0" indent="0">
              <a:buNone/>
            </a:pPr>
            <a:r>
              <a:rPr lang="en-US" sz="1050" dirty="0"/>
              <a:t>[1] The Economic Times, “Definition of ‘Piracy’”, </a:t>
            </a:r>
            <a:r>
              <a:rPr lang="en-US" sz="1050" dirty="0">
                <a:hlinkClick r:id="rId3"/>
              </a:rPr>
              <a:t>https://economictimes.indiatimes.com/definition/piracy</a:t>
            </a:r>
            <a:r>
              <a:rPr lang="en-US" sz="1050" dirty="0"/>
              <a:t> (March 26</a:t>
            </a:r>
            <a:r>
              <a:rPr lang="en-US" sz="1050" baseline="30000" dirty="0"/>
              <a:t>th</a:t>
            </a:r>
            <a:r>
              <a:rPr lang="en-US" sz="1050" dirty="0"/>
              <a:t>, 2019)</a:t>
            </a:r>
          </a:p>
          <a:p>
            <a:pPr marL="0" indent="0">
              <a:buNone/>
            </a:pPr>
            <a:r>
              <a:rPr lang="en-US" sz="1050" dirty="0"/>
              <a:t>[2] Tech Terms, “Torrent”, </a:t>
            </a:r>
            <a:r>
              <a:rPr lang="en-US" sz="1050" dirty="0">
                <a:hlinkClick r:id="rId4"/>
              </a:rPr>
              <a:t>https://techterms.com/definition/torrent</a:t>
            </a:r>
            <a:r>
              <a:rPr lang="en-US" sz="1050" dirty="0"/>
              <a:t> (March 25</a:t>
            </a:r>
            <a:r>
              <a:rPr lang="en-US" sz="1050" baseline="30000" dirty="0"/>
              <a:t>th</a:t>
            </a:r>
            <a:r>
              <a:rPr lang="en-US" sz="1050" dirty="0"/>
              <a:t>, 2019)</a:t>
            </a:r>
          </a:p>
          <a:p>
            <a:pPr marL="0" indent="0">
              <a:buNone/>
            </a:pPr>
            <a:r>
              <a:rPr lang="en-US" sz="1050" dirty="0"/>
              <a:t>[3] Flash Drives For Freedom, </a:t>
            </a:r>
            <a:r>
              <a:rPr lang="en-US" sz="1050" dirty="0">
                <a:hlinkClick r:id="rId5"/>
              </a:rPr>
              <a:t>https://flashdrivesforfreedom.org/</a:t>
            </a:r>
            <a:r>
              <a:rPr lang="en-US" sz="1050" dirty="0"/>
              <a:t> (March 25</a:t>
            </a:r>
            <a:r>
              <a:rPr lang="en-US" sz="1050" baseline="30000" dirty="0"/>
              <a:t>th</a:t>
            </a:r>
            <a:r>
              <a:rPr lang="en-US" sz="1050" dirty="0"/>
              <a:t>, 2019)</a:t>
            </a:r>
          </a:p>
          <a:p>
            <a:pPr marL="0" indent="0">
              <a:buNone/>
            </a:pPr>
            <a:r>
              <a:rPr lang="en-US" sz="1050" dirty="0"/>
              <a:t>[4] Nelson Granados, “How Online Piracy Hurts Emerging Artists”, </a:t>
            </a:r>
            <a:r>
              <a:rPr lang="en-US" sz="1050" dirty="0">
                <a:hlinkClick r:id="rId6"/>
              </a:rPr>
              <a:t>https://www.forbes.com/sites/nelsongranados/2016/02/01/how-online-piracy-hurts-emerging-artists/#641398067774</a:t>
            </a:r>
            <a:r>
              <a:rPr lang="en-US" sz="1050" dirty="0"/>
              <a:t> (March 25</a:t>
            </a:r>
            <a:r>
              <a:rPr lang="en-US" sz="1050" baseline="30000" dirty="0"/>
              <a:t>th</a:t>
            </a:r>
            <a:r>
              <a:rPr lang="en-US" sz="1050" dirty="0"/>
              <a:t>, 2019)</a:t>
            </a:r>
          </a:p>
          <a:p>
            <a:pPr marL="0" indent="0">
              <a:buNone/>
            </a:pPr>
            <a:r>
              <a:rPr lang="en-US" sz="1050" dirty="0"/>
              <a:t>[5] Nelson Granados, “There’s Hope To Combat Piracy If Hollywood, Industry, and Government Unite”, </a:t>
            </a:r>
            <a:r>
              <a:rPr lang="en-US" sz="1050" dirty="0">
                <a:hlinkClick r:id="rId7"/>
              </a:rPr>
              <a:t>https://www.forbes.com/sites/nelsongranados/2015/08/05/theres-hope-to-combat-piracy-if-hollywood-industry-and-government-unite/#1e5e19fd1cd3</a:t>
            </a:r>
            <a:r>
              <a:rPr lang="en-US" sz="1050" dirty="0"/>
              <a:t> (March 25</a:t>
            </a:r>
            <a:r>
              <a:rPr lang="en-US" sz="1050" baseline="30000" dirty="0"/>
              <a:t>th</a:t>
            </a:r>
            <a:r>
              <a:rPr lang="en-US" sz="1050" dirty="0"/>
              <a:t>, 2019)</a:t>
            </a:r>
          </a:p>
          <a:p>
            <a:pPr marL="0" indent="0">
              <a:buNone/>
            </a:pPr>
            <a:r>
              <a:rPr lang="en-US" sz="1050" dirty="0"/>
              <a:t>[6] Karl Bode, “Studies again show ‘Pirates’ Tend to Be The Biggest Buyers of Legal Content”, </a:t>
            </a:r>
            <a:r>
              <a:rPr lang="en-US" sz="1050" dirty="0">
                <a:hlinkClick r:id="rId8"/>
              </a:rPr>
              <a:t>https://motherboard.vice.com/en_us/article/evkmz7/study-again-shows-pirates-tend-to-be-the-biggest-buyers-of-legal-content</a:t>
            </a:r>
            <a:r>
              <a:rPr lang="en-US" sz="1050" dirty="0"/>
              <a:t> (March 25</a:t>
            </a:r>
            <a:r>
              <a:rPr lang="en-US" sz="1050" baseline="30000" dirty="0"/>
              <a:t>th</a:t>
            </a:r>
            <a:r>
              <a:rPr lang="en-US" sz="1050" dirty="0"/>
              <a:t>, 2019)</a:t>
            </a:r>
          </a:p>
          <a:p>
            <a:pPr marL="0" indent="0">
              <a:buNone/>
            </a:pPr>
            <a:r>
              <a:rPr lang="en-US" sz="1050" dirty="0"/>
              <a:t>[7] Stephen Follows, “What percentage of movies are available to stream, rent, or buy online?”, </a:t>
            </a:r>
            <a:r>
              <a:rPr lang="en-US" sz="1050" dirty="0">
                <a:hlinkClick r:id="rId9"/>
              </a:rPr>
              <a:t>https://stephenfollows.com/how-many-movies-are-available-to-stream-rent-or-buy-online/</a:t>
            </a:r>
            <a:r>
              <a:rPr lang="en-US" sz="1050" dirty="0"/>
              <a:t> (March 25</a:t>
            </a:r>
            <a:r>
              <a:rPr lang="en-US" sz="1050" baseline="30000" dirty="0"/>
              <a:t>th</a:t>
            </a:r>
            <a:r>
              <a:rPr lang="en-US" sz="1050" dirty="0"/>
              <a:t>, 2019)</a:t>
            </a:r>
          </a:p>
          <a:p>
            <a:pPr marL="0" indent="0">
              <a:buNone/>
            </a:pPr>
            <a:r>
              <a:rPr lang="en-US" sz="1050" dirty="0"/>
              <a:t>[8] Marc Schneider, “Music Piracy Costs Europe $190 Million a year, EU Study Estimates”, </a:t>
            </a:r>
            <a:r>
              <a:rPr lang="en-US" sz="1050" dirty="0">
                <a:hlinkClick r:id="rId10"/>
              </a:rPr>
              <a:t>https://www.billboard.com/articles/business/7385162/music-piracy-europe-study-sales</a:t>
            </a:r>
            <a:r>
              <a:rPr lang="en-US" sz="1050" dirty="0"/>
              <a:t> (March 26th, 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Guerrette</a:t>
            </a:r>
          </a:p>
        </p:txBody>
      </p:sp>
    </p:spTree>
    <p:extLst>
      <p:ext uri="{BB962C8B-B14F-4D97-AF65-F5344CB8AC3E}">
        <p14:creationId xmlns:p14="http://schemas.microsoft.com/office/powerpoint/2010/main" val="440019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title"/>
          </p:nvPr>
        </p:nvSpPr>
        <p:spPr>
          <a:prstGeom prst="rect">
            <a:avLst/>
          </a:prstGeom>
        </p:spPr>
        <p:txBody>
          <a:bodyPr/>
          <a:lstStyle/>
          <a:p>
            <a:r>
              <a:t>Inhuman Property</a:t>
            </a:r>
          </a:p>
          <a:p>
            <a:endParaRPr/>
          </a:p>
          <a:p>
            <a:r>
              <a:t>Who owns Artificial Ideas?</a:t>
            </a:r>
          </a:p>
        </p:txBody>
      </p:sp>
      <p:sp>
        <p:nvSpPr>
          <p:cNvPr id="136" name="Text Placeholder 2"/>
          <p:cNvSpPr txBox="1">
            <a:spLocks noGrp="1"/>
          </p:cNvSpPr>
          <p:nvPr>
            <p:ph type="body" sz="quarter" idx="1"/>
          </p:nvPr>
        </p:nvSpPr>
        <p:spPr>
          <a:prstGeom prst="rect">
            <a:avLst/>
          </a:prstGeom>
        </p:spPr>
        <p:txBody>
          <a:bodyPr/>
          <a:lstStyle/>
          <a:p>
            <a:r>
              <a:t>Nathan Bargman</a:t>
            </a:r>
          </a:p>
        </p:txBody>
      </p:sp>
      <p:sp>
        <p:nvSpPr>
          <p:cNvPr id="2" name="Footer Placeholder 1">
            <a:extLst>
              <a:ext uri="{FF2B5EF4-FFF2-40B4-BE49-F238E27FC236}">
                <a16:creationId xmlns:a16="http://schemas.microsoft.com/office/drawing/2014/main" id="{4596B82A-FEFD-694B-8863-4F8CDD961211}"/>
              </a:ext>
            </a:extLst>
          </p:cNvPr>
          <p:cNvSpPr>
            <a:spLocks noGrp="1"/>
          </p:cNvSpPr>
          <p:nvPr>
            <p:ph type="ftr" sz="quarter" idx="11"/>
          </p:nvPr>
        </p:nvSpPr>
        <p:spPr/>
        <p:txBody>
          <a:bodyPr/>
          <a:lstStyle/>
          <a:p>
            <a:r>
              <a:rPr lang="sk-SK"/>
              <a:t>© 2019 Keith A. Pray</a:t>
            </a:r>
            <a:endParaRPr lang="en-US"/>
          </a:p>
        </p:txBody>
      </p:sp>
      <p:sp>
        <p:nvSpPr>
          <p:cNvPr id="3" name="Slide Number Placeholder 2">
            <a:extLst>
              <a:ext uri="{FF2B5EF4-FFF2-40B4-BE49-F238E27FC236}">
                <a16:creationId xmlns:a16="http://schemas.microsoft.com/office/drawing/2014/main" id="{A73257D1-F87A-5044-9980-AA633CB28CC7}"/>
              </a:ext>
            </a:extLst>
          </p:cNvPr>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110092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77500" lnSpcReduction="20000"/>
          </a:bodyPr>
          <a:lstStyle/>
          <a:p>
            <a:r>
              <a:rPr lang="en-US" dirty="0"/>
              <a:t>pp. 165 </a:t>
            </a:r>
            <a:r>
              <a:rPr lang="is-IS" dirty="0"/>
              <a:t>“...ownership of ideas...” not quite right</a:t>
            </a:r>
          </a:p>
          <a:p>
            <a:r>
              <a:rPr lang="is-IS" dirty="0"/>
              <a:t>pp. 168 public domain year 1997/1999 from source published in 1996?</a:t>
            </a:r>
            <a:endParaRPr lang="en-US" dirty="0"/>
          </a:p>
          <a:p>
            <a:r>
              <a:rPr lang="en-US" dirty="0"/>
              <a:t>pp. 170 </a:t>
            </a:r>
            <a:r>
              <a:rPr lang="en-US" dirty="0" err="1"/>
              <a:t>SaaS</a:t>
            </a:r>
            <a:r>
              <a:rPr lang="en-US" dirty="0"/>
              <a:t>, Google Search example? “…before he </a:t>
            </a:r>
            <a:r>
              <a:rPr lang="en-US" b="1" dirty="0"/>
              <a:t>gave</a:t>
            </a:r>
            <a:r>
              <a:rPr lang="en-US" dirty="0"/>
              <a:t> them the plot.”? “</a:t>
            </a:r>
            <a:r>
              <a:rPr lang="is-IS" dirty="0"/>
              <a:t>…cannot erase the memories...” Paycheck (2003)</a:t>
            </a:r>
            <a:endParaRPr lang="en-US" dirty="0"/>
          </a:p>
          <a:p>
            <a:r>
              <a:rPr lang="en-US" dirty="0"/>
              <a:t>pp. 180 4.4 #2 preferred?</a:t>
            </a:r>
          </a:p>
          <a:p>
            <a:r>
              <a:rPr lang="en-US" dirty="0"/>
              <a:t>pp. 186/196 revenue != profit</a:t>
            </a:r>
          </a:p>
          <a:p>
            <a:r>
              <a:rPr lang="en-US" dirty="0"/>
              <a:t>pp. 190 blocking 100% seems impossible</a:t>
            </a:r>
          </a:p>
          <a:p>
            <a:r>
              <a:rPr lang="en-US" dirty="0"/>
              <a:t>pp. 194 Any legitimate </a:t>
            </a:r>
            <a:r>
              <a:rPr lang="en-US" dirty="0" err="1"/>
              <a:t>BitTorrent</a:t>
            </a:r>
            <a:r>
              <a:rPr lang="en-US" dirty="0"/>
              <a:t> use examples since 2005?</a:t>
            </a:r>
          </a:p>
          <a:p>
            <a:r>
              <a:rPr lang="en-US" dirty="0"/>
              <a:t>pp. 197 “licensing agreement </a:t>
            </a:r>
            <a:r>
              <a:rPr lang="is-IS" dirty="0"/>
              <a:t>… hardware”? Confidential source code very outdated.</a:t>
            </a:r>
            <a:endParaRPr lang="en-US" dirty="0"/>
          </a:p>
        </p:txBody>
      </p:sp>
      <p:sp>
        <p:nvSpPr>
          <p:cNvPr id="11" name="Content Placeholder 10"/>
          <p:cNvSpPr>
            <a:spLocks noGrp="1"/>
          </p:cNvSpPr>
          <p:nvPr>
            <p:ph sz="half" idx="2"/>
          </p:nvPr>
        </p:nvSpPr>
        <p:spPr/>
        <p:txBody>
          <a:bodyPr>
            <a:normAutofit fontScale="77500" lnSpcReduction="20000"/>
          </a:bodyPr>
          <a:lstStyle/>
          <a:p>
            <a:r>
              <a:rPr lang="en-US" dirty="0"/>
              <a:t>pp. 198 4.7.3 references?</a:t>
            </a:r>
          </a:p>
          <a:p>
            <a:r>
              <a:rPr lang="en-US" dirty="0"/>
              <a:t>pp. 205 Perhaps friends should not ask you to break the law? </a:t>
            </a:r>
          </a:p>
          <a:p>
            <a:r>
              <a:rPr lang="en-US" dirty="0"/>
              <a:t>Any successful businesses operate as a support service?</a:t>
            </a:r>
          </a:p>
          <a:p>
            <a:r>
              <a:rPr lang="en-US" dirty="0"/>
              <a:t>pp. 207 Is Perl still most popular? Quality study from 2003, change?</a:t>
            </a:r>
          </a:p>
          <a:p>
            <a:r>
              <a:rPr lang="en-US" dirty="0"/>
              <a:t>pp. 209 who uses tape?</a:t>
            </a:r>
          </a:p>
          <a:p>
            <a:r>
              <a:rPr lang="en-US" dirty="0"/>
              <a:t>pp. 210 “human-readable, lawyer-readable</a:t>
            </a:r>
            <a:r>
              <a:rPr lang="is-IS" dirty="0"/>
              <a:t>…”</a:t>
            </a:r>
          </a:p>
          <a:p>
            <a:r>
              <a:rPr lang="is-IS" dirty="0"/>
              <a:t>pp. 223 Interview has nothing to do with computing</a:t>
            </a: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ooter Placeholder 4"/>
          <p:cNvSpPr txBox="1"/>
          <p:nvPr/>
        </p:nvSpPr>
        <p:spPr>
          <a:xfrm>
            <a:off x="0" y="4963557"/>
            <a:ext cx="5562600" cy="2135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900">
                <a:solidFill>
                  <a:srgbClr val="FFFFFF"/>
                </a:solidFill>
                <a:latin typeface="Cambria"/>
                <a:ea typeface="Cambria"/>
                <a:cs typeface="Cambria"/>
                <a:sym typeface="Cambria"/>
              </a:defRPr>
            </a:lvl1pPr>
          </a:lstStyle>
          <a:p>
            <a:r>
              <a:rPr dirty="0"/>
              <a:t>© 2019 Keith A. Pray</a:t>
            </a:r>
          </a:p>
        </p:txBody>
      </p:sp>
      <p:sp>
        <p:nvSpPr>
          <p:cNvPr id="142" name="Title 1"/>
          <p:cNvSpPr txBox="1">
            <a:spLocks noGrp="1"/>
          </p:cNvSpPr>
          <p:nvPr>
            <p:ph type="title"/>
          </p:nvPr>
        </p:nvSpPr>
        <p:spPr>
          <a:prstGeom prst="rect">
            <a:avLst/>
          </a:prstGeom>
        </p:spPr>
        <p:txBody>
          <a:bodyPr/>
          <a:lstStyle>
            <a:lvl1pPr>
              <a:defRPr sz="2200"/>
            </a:lvl1pPr>
          </a:lstStyle>
          <a:p>
            <a:r>
              <a:t>Claiming Intellectual property through patents</a:t>
            </a:r>
          </a:p>
        </p:txBody>
      </p:sp>
      <p:sp>
        <p:nvSpPr>
          <p:cNvPr id="143" name="Content Placeholder 2"/>
          <p:cNvSpPr txBox="1">
            <a:spLocks noGrp="1"/>
          </p:cNvSpPr>
          <p:nvPr>
            <p:ph type="body" sz="half" idx="1"/>
          </p:nvPr>
        </p:nvSpPr>
        <p:spPr>
          <a:xfrm>
            <a:off x="199103" y="1325212"/>
            <a:ext cx="3733801" cy="3352802"/>
          </a:xfrm>
          <a:prstGeom prst="rect">
            <a:avLst/>
          </a:prstGeom>
        </p:spPr>
        <p:txBody>
          <a:bodyPr>
            <a:normAutofit lnSpcReduction="10000"/>
          </a:bodyPr>
          <a:lstStyle/>
          <a:p>
            <a:pPr marL="183131" indent="-183131" defTabSz="813782">
              <a:spcBef>
                <a:spcPts val="1000"/>
              </a:spcBef>
              <a:defRPr sz="1602"/>
            </a:pPr>
            <a:r>
              <a:t>Human Sentience and the Right to Intellectual Property</a:t>
            </a:r>
          </a:p>
          <a:p>
            <a:pPr marL="366266" lvl="1" indent="-183131" defTabSz="813782">
              <a:spcBef>
                <a:spcPts val="1000"/>
              </a:spcBef>
              <a:buChar char="•"/>
              <a:defRPr sz="1602"/>
            </a:pPr>
            <a:r>
              <a:t>“An intellectual property is any product of the human intellect that is unique, novel, and unobvious (and has some value in the marketplace).” [10]</a:t>
            </a:r>
          </a:p>
          <a:p>
            <a:pPr marL="183131" indent="-183131" defTabSz="813782">
              <a:spcBef>
                <a:spcPts val="1000"/>
              </a:spcBef>
              <a:defRPr sz="1602"/>
            </a:pPr>
            <a:r>
              <a:t>Methods of Protecting IP</a:t>
            </a:r>
          </a:p>
          <a:p>
            <a:pPr marL="183131" indent="-183131" defTabSz="813782">
              <a:spcBef>
                <a:spcPts val="1000"/>
              </a:spcBef>
              <a:defRPr sz="1602"/>
            </a:pPr>
            <a:r>
              <a:t>Patents | 35 U.S. Code § 101</a:t>
            </a:r>
          </a:p>
          <a:p>
            <a:pPr marL="366266" lvl="1" indent="-183131" defTabSz="813782">
              <a:spcBef>
                <a:spcPts val="1000"/>
              </a:spcBef>
              <a:buChar char="•"/>
              <a:defRPr sz="1602"/>
            </a:pPr>
            <a:r>
              <a:t>“…any new and useful process, machine, manufacture, or composition of matter, or any new and useful improvement thereof, may obtain a patent…” [6]</a:t>
            </a:r>
          </a:p>
        </p:txBody>
      </p:sp>
      <p:sp>
        <p:nvSpPr>
          <p:cNvPr id="145" name="TextBox 6"/>
          <p:cNvSpPr txBox="1"/>
          <p:nvPr/>
        </p:nvSpPr>
        <p:spPr>
          <a:xfrm>
            <a:off x="6847113" y="372337"/>
            <a:ext cx="2179684" cy="28708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Nathan Bargman</a:t>
            </a:r>
          </a:p>
        </p:txBody>
      </p:sp>
      <p:sp>
        <p:nvSpPr>
          <p:cNvPr id="146" name="TextBox 7"/>
          <p:cNvSpPr txBox="1"/>
          <p:nvPr/>
        </p:nvSpPr>
        <p:spPr>
          <a:xfrm>
            <a:off x="0" y="4726875"/>
            <a:ext cx="9144000" cy="2754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200">
                <a:solidFill>
                  <a:srgbClr val="FFFFFF"/>
                </a:solidFill>
                <a:latin typeface="Cambria"/>
                <a:ea typeface="Cambria"/>
                <a:cs typeface="Cambria"/>
                <a:sym typeface="Cambria"/>
              </a:defRPr>
            </a:lvl1pPr>
          </a:lstStyle>
          <a:p>
            <a:r>
              <a:t>[2][3][5](Image [8])  </a:t>
            </a:r>
          </a:p>
        </p:txBody>
      </p:sp>
      <p:pic>
        <p:nvPicPr>
          <p:cNvPr id="147" name="Screen Shot 2019-03-26 at 9.08.18 AM.png" descr="Screen Shot 2019-03-26 at 9.08.18 AM.png"/>
          <p:cNvPicPr>
            <a:picLocks noChangeAspect="1"/>
          </p:cNvPicPr>
          <p:nvPr/>
        </p:nvPicPr>
        <p:blipFill>
          <a:blip r:embed="rId3">
            <a:extLst/>
          </a:blip>
          <a:stretch>
            <a:fillRect/>
          </a:stretch>
        </p:blipFill>
        <p:spPr>
          <a:xfrm>
            <a:off x="3976523" y="1484174"/>
            <a:ext cx="5118999" cy="2815916"/>
          </a:xfrm>
          <a:prstGeom prst="rect">
            <a:avLst/>
          </a:prstGeom>
          <a:ln w="12700">
            <a:miter lim="400000"/>
          </a:ln>
        </p:spPr>
      </p:pic>
      <p:sp>
        <p:nvSpPr>
          <p:cNvPr id="2" name="Slide Number Placeholder 1">
            <a:extLst>
              <a:ext uri="{FF2B5EF4-FFF2-40B4-BE49-F238E27FC236}">
                <a16:creationId xmlns:a16="http://schemas.microsoft.com/office/drawing/2014/main" id="{4006CA81-E7AA-1E46-A1A7-6AB86B623AE7}"/>
              </a:ext>
            </a:extLst>
          </p:cNvPr>
          <p:cNvSpPr>
            <a:spLocks noGrp="1"/>
          </p:cNvSpPr>
          <p:nvPr>
            <p:ph type="sldNum" sz="quarter" idx="2"/>
          </p:nvPr>
        </p:nvSpPr>
        <p:spPr/>
        <p:txBody>
          <a:bodyPr/>
          <a:lstStyle/>
          <a:p>
            <a:fld id="{86CB4B4D-7CA3-9044-876B-883B54F8677D}" type="slidenum">
              <a:rPr lang="en-US" smtClean="0"/>
              <a:t>40</a:t>
            </a:fld>
            <a:endParaRPr lang="en-US"/>
          </a:p>
        </p:txBody>
      </p:sp>
    </p:spTree>
    <p:extLst>
      <p:ext uri="{BB962C8B-B14F-4D97-AF65-F5344CB8AC3E}">
        <p14:creationId xmlns:p14="http://schemas.microsoft.com/office/powerpoint/2010/main" val="336726198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4"/>
          <p:cNvSpPr txBox="1"/>
          <p:nvPr/>
        </p:nvSpPr>
        <p:spPr>
          <a:xfrm>
            <a:off x="0" y="4963557"/>
            <a:ext cx="5562600" cy="2135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900">
                <a:solidFill>
                  <a:srgbClr val="FFFFFF"/>
                </a:solidFill>
                <a:latin typeface="Cambria"/>
                <a:ea typeface="Cambria"/>
                <a:cs typeface="Cambria"/>
                <a:sym typeface="Cambria"/>
              </a:defRPr>
            </a:lvl1pPr>
          </a:lstStyle>
          <a:p>
            <a:r>
              <a:rPr dirty="0"/>
              <a:t>© 2019 Keith A. Pray</a:t>
            </a:r>
          </a:p>
        </p:txBody>
      </p:sp>
      <p:sp>
        <p:nvSpPr>
          <p:cNvPr id="152" name="Title 1"/>
          <p:cNvSpPr txBox="1">
            <a:spLocks noGrp="1"/>
          </p:cNvSpPr>
          <p:nvPr>
            <p:ph type="title"/>
          </p:nvPr>
        </p:nvSpPr>
        <p:spPr>
          <a:prstGeom prst="rect">
            <a:avLst/>
          </a:prstGeom>
        </p:spPr>
        <p:txBody>
          <a:bodyPr/>
          <a:lstStyle/>
          <a:p>
            <a:r>
              <a:t>Patents Must be focused and Specific</a:t>
            </a:r>
          </a:p>
        </p:txBody>
      </p:sp>
      <p:sp>
        <p:nvSpPr>
          <p:cNvPr id="153" name="Content Placeholder 2"/>
          <p:cNvSpPr txBox="1">
            <a:spLocks noGrp="1"/>
          </p:cNvSpPr>
          <p:nvPr>
            <p:ph type="body" sz="half" idx="1"/>
          </p:nvPr>
        </p:nvSpPr>
        <p:spPr>
          <a:xfrm>
            <a:off x="132735" y="1325212"/>
            <a:ext cx="3186310" cy="3352802"/>
          </a:xfrm>
          <a:prstGeom prst="rect">
            <a:avLst/>
          </a:prstGeom>
        </p:spPr>
        <p:txBody>
          <a:bodyPr>
            <a:normAutofit lnSpcReduction="10000"/>
          </a:bodyPr>
          <a:lstStyle/>
          <a:p>
            <a:pPr marL="195477" indent="-195477" defTabSz="868643">
              <a:spcBef>
                <a:spcPts val="1100"/>
              </a:spcBef>
              <a:defRPr sz="1710"/>
            </a:pPr>
            <a:r>
              <a:t>PurePredictive v H2O.AI </a:t>
            </a:r>
          </a:p>
          <a:p>
            <a:pPr marL="195477" indent="-195477" defTabSz="868643">
              <a:spcBef>
                <a:spcPts val="1100"/>
              </a:spcBef>
              <a:defRPr sz="1710"/>
            </a:pPr>
            <a:r>
              <a:t>The Alice Test</a:t>
            </a:r>
          </a:p>
          <a:p>
            <a:pPr marL="390958" lvl="1" indent="-195477" defTabSz="868643">
              <a:spcBef>
                <a:spcPts val="1100"/>
              </a:spcBef>
              <a:buChar char="•"/>
              <a:defRPr sz="1710"/>
            </a:pPr>
            <a:r>
              <a:t>The Patent must be Directed to the Idea.</a:t>
            </a:r>
          </a:p>
          <a:p>
            <a:pPr marL="390958" lvl="1" indent="-195477" defTabSz="868643">
              <a:spcBef>
                <a:spcPts val="1100"/>
              </a:spcBef>
              <a:buChar char="•"/>
              <a:defRPr sz="1710"/>
            </a:pPr>
            <a:r>
              <a:t>The Patent must be Sufficiently Transformative of the Abstract.</a:t>
            </a:r>
          </a:p>
          <a:p>
            <a:pPr marL="195477" indent="-195477" defTabSz="868643">
              <a:spcBef>
                <a:spcPts val="1100"/>
              </a:spcBef>
              <a:defRPr sz="1710"/>
            </a:pPr>
            <a:r>
              <a:t>Reasons why Pure Predictive Lost</a:t>
            </a:r>
          </a:p>
          <a:p>
            <a:pPr marL="390958" lvl="1" indent="-195477" defTabSz="868643">
              <a:spcBef>
                <a:spcPts val="1100"/>
              </a:spcBef>
              <a:buChar char="•"/>
              <a:defRPr sz="1710"/>
            </a:pPr>
            <a:r>
              <a:t>Too Broad, Entirely Software, Simply Data Manipulation</a:t>
            </a:r>
          </a:p>
        </p:txBody>
      </p:sp>
      <p:pic>
        <p:nvPicPr>
          <p:cNvPr id="154" name="Screen Shot 2019-03-25 at 10.46.09 AM.png" descr="Screen Shot 2019-03-25 at 10.46.09 AM.png"/>
          <p:cNvPicPr>
            <a:picLocks noChangeAspect="1"/>
          </p:cNvPicPr>
          <p:nvPr/>
        </p:nvPicPr>
        <p:blipFill>
          <a:blip r:embed="rId3">
            <a:extLst/>
          </a:blip>
          <a:srcRect l="1135"/>
          <a:stretch>
            <a:fillRect/>
          </a:stretch>
        </p:blipFill>
        <p:spPr>
          <a:xfrm>
            <a:off x="3366744" y="1291585"/>
            <a:ext cx="5782851" cy="2803103"/>
          </a:xfrm>
          <a:prstGeom prst="rect">
            <a:avLst/>
          </a:prstGeom>
          <a:ln>
            <a:solidFill>
              <a:srgbClr val="000000"/>
            </a:solidFill>
          </a:ln>
        </p:spPr>
      </p:pic>
      <p:sp>
        <p:nvSpPr>
          <p:cNvPr id="156" name="TextBox 6"/>
          <p:cNvSpPr txBox="1"/>
          <p:nvPr/>
        </p:nvSpPr>
        <p:spPr>
          <a:xfrm>
            <a:off x="6847113" y="372337"/>
            <a:ext cx="2179684" cy="28708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Nathan Bargman</a:t>
            </a:r>
          </a:p>
        </p:txBody>
      </p:sp>
      <p:sp>
        <p:nvSpPr>
          <p:cNvPr id="157" name="TextBox 7"/>
          <p:cNvSpPr txBox="1"/>
          <p:nvPr/>
        </p:nvSpPr>
        <p:spPr>
          <a:xfrm>
            <a:off x="0" y="4726875"/>
            <a:ext cx="9144000" cy="2754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200">
                <a:solidFill>
                  <a:srgbClr val="FFFFFF"/>
                </a:solidFill>
                <a:latin typeface="Cambria"/>
                <a:ea typeface="Cambria"/>
                <a:cs typeface="Cambria"/>
                <a:sym typeface="Cambria"/>
              </a:defRPr>
            </a:lvl1pPr>
          </a:lstStyle>
          <a:p>
            <a:r>
              <a:t>[2][3][6] (Image [3])</a:t>
            </a:r>
          </a:p>
        </p:txBody>
      </p:sp>
      <p:sp>
        <p:nvSpPr>
          <p:cNvPr id="158" name="Top 10 Cooperative Patent Classification Codes (11/17/2018)"/>
          <p:cNvSpPr txBox="1"/>
          <p:nvPr/>
        </p:nvSpPr>
        <p:spPr>
          <a:xfrm>
            <a:off x="3876347" y="4196784"/>
            <a:ext cx="5128630" cy="31140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914362">
              <a:lnSpc>
                <a:spcPct val="90000"/>
              </a:lnSpc>
              <a:spcBef>
                <a:spcPts val="1200"/>
              </a:spcBef>
              <a:defRPr sz="1600">
                <a:solidFill>
                  <a:srgbClr val="FFFFFF"/>
                </a:solidFill>
                <a:latin typeface="Cambria"/>
                <a:ea typeface="Cambria"/>
                <a:cs typeface="Cambria"/>
                <a:sym typeface="Cambria"/>
              </a:defRPr>
            </a:lvl1pPr>
          </a:lstStyle>
          <a:p>
            <a:r>
              <a:t>Top 10 Cooperative Patent Classification Codes (11/17/2018)</a:t>
            </a:r>
          </a:p>
        </p:txBody>
      </p:sp>
      <p:sp>
        <p:nvSpPr>
          <p:cNvPr id="2" name="Slide Number Placeholder 1">
            <a:extLst>
              <a:ext uri="{FF2B5EF4-FFF2-40B4-BE49-F238E27FC236}">
                <a16:creationId xmlns:a16="http://schemas.microsoft.com/office/drawing/2014/main" id="{AA452C19-48C8-804C-81D7-3931A40BFB53}"/>
              </a:ext>
            </a:extLst>
          </p:cNvPr>
          <p:cNvSpPr>
            <a:spLocks noGrp="1"/>
          </p:cNvSpPr>
          <p:nvPr>
            <p:ph type="sldNum" sz="quarter" idx="2"/>
          </p:nvPr>
        </p:nvSpPr>
        <p:spPr/>
        <p:txBody>
          <a:bodyPr/>
          <a:lstStyle/>
          <a:p>
            <a:fld id="{86CB4B4D-7CA3-9044-876B-883B54F8677D}" type="slidenum">
              <a:rPr lang="en-US" smtClean="0"/>
              <a:t>41</a:t>
            </a:fld>
            <a:endParaRPr lang="en-US"/>
          </a:p>
        </p:txBody>
      </p:sp>
    </p:spTree>
    <p:extLst>
      <p:ext uri="{BB962C8B-B14F-4D97-AF65-F5344CB8AC3E}">
        <p14:creationId xmlns:p14="http://schemas.microsoft.com/office/powerpoint/2010/main" val="356112376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Footer Placeholder 4"/>
          <p:cNvSpPr txBox="1"/>
          <p:nvPr/>
        </p:nvSpPr>
        <p:spPr>
          <a:xfrm>
            <a:off x="0" y="4963557"/>
            <a:ext cx="5562600" cy="2135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900">
                <a:solidFill>
                  <a:srgbClr val="FFFFFF"/>
                </a:solidFill>
                <a:latin typeface="Cambria"/>
                <a:ea typeface="Cambria"/>
                <a:cs typeface="Cambria"/>
                <a:sym typeface="Cambria"/>
              </a:defRPr>
            </a:lvl1pPr>
          </a:lstStyle>
          <a:p>
            <a:r>
              <a:rPr dirty="0"/>
              <a:t>© 2019 Keith A. Pray</a:t>
            </a:r>
          </a:p>
        </p:txBody>
      </p:sp>
      <p:sp>
        <p:nvSpPr>
          <p:cNvPr id="163" name="Title 1"/>
          <p:cNvSpPr txBox="1">
            <a:spLocks noGrp="1"/>
          </p:cNvSpPr>
          <p:nvPr>
            <p:ph type="title"/>
          </p:nvPr>
        </p:nvSpPr>
        <p:spPr>
          <a:prstGeom prst="rect">
            <a:avLst/>
          </a:prstGeom>
        </p:spPr>
        <p:txBody>
          <a:bodyPr/>
          <a:lstStyle>
            <a:lvl1pPr>
              <a:defRPr sz="2600"/>
            </a:lvl1pPr>
          </a:lstStyle>
          <a:p>
            <a:r>
              <a:t>Artificial Intelligence is not Patentable</a:t>
            </a:r>
          </a:p>
        </p:txBody>
      </p:sp>
      <p:sp>
        <p:nvSpPr>
          <p:cNvPr id="164" name="Content Placeholder 2"/>
          <p:cNvSpPr txBox="1">
            <a:spLocks noGrp="1"/>
          </p:cNvSpPr>
          <p:nvPr>
            <p:ph type="body" sz="half" idx="1"/>
          </p:nvPr>
        </p:nvSpPr>
        <p:spPr>
          <a:xfrm>
            <a:off x="685800" y="1352549"/>
            <a:ext cx="3733800" cy="3352803"/>
          </a:xfrm>
          <a:prstGeom prst="rect">
            <a:avLst/>
          </a:prstGeom>
        </p:spPr>
        <p:txBody>
          <a:bodyPr/>
          <a:lstStyle/>
          <a:p>
            <a:r>
              <a:t>Declaring an AI as a Patent</a:t>
            </a:r>
          </a:p>
          <a:p>
            <a:pPr marL="411535" lvl="1" indent="-205766">
              <a:buChar char="•"/>
            </a:pPr>
            <a:r>
              <a:t>Logic, Speech, Morals, and The Ability to Change</a:t>
            </a:r>
          </a:p>
          <a:p>
            <a:r>
              <a:t>Sapient or Sentient Artificial Intelligence (US20140046891A1)</a:t>
            </a:r>
          </a:p>
          <a:p>
            <a:r>
              <a:t>A Patent can not be Filed for the Idea of an AI. </a:t>
            </a:r>
          </a:p>
          <a:p>
            <a:pPr marL="411535" lvl="1" indent="-205766">
              <a:buChar char="•"/>
            </a:pPr>
            <a:r>
              <a:t>What can be Patented? A single method in the Creation of an AI</a:t>
            </a:r>
          </a:p>
        </p:txBody>
      </p:sp>
      <p:pic>
        <p:nvPicPr>
          <p:cNvPr id="165" name="US20140046891A1-20140213-D00021.png" descr="US20140046891A1-20140213-D00021.png"/>
          <p:cNvPicPr>
            <a:picLocks noChangeAspect="1"/>
          </p:cNvPicPr>
          <p:nvPr/>
        </p:nvPicPr>
        <p:blipFill>
          <a:blip r:embed="rId3">
            <a:extLst/>
          </a:blip>
          <a:srcRect t="5583" b="5582"/>
          <a:stretch>
            <a:fillRect/>
          </a:stretch>
        </p:blipFill>
        <p:spPr>
          <a:xfrm>
            <a:off x="4900692" y="1069584"/>
            <a:ext cx="3648065" cy="3684188"/>
          </a:xfrm>
          <a:prstGeom prst="rect">
            <a:avLst/>
          </a:prstGeom>
          <a:ln>
            <a:solidFill>
              <a:srgbClr val="000000"/>
            </a:solidFill>
          </a:ln>
        </p:spPr>
      </p:pic>
      <p:sp>
        <p:nvSpPr>
          <p:cNvPr id="167" name="TextBox 6"/>
          <p:cNvSpPr txBox="1"/>
          <p:nvPr/>
        </p:nvSpPr>
        <p:spPr>
          <a:xfrm>
            <a:off x="6847113" y="372337"/>
            <a:ext cx="2179684" cy="28708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Nathan Bargman</a:t>
            </a:r>
          </a:p>
        </p:txBody>
      </p:sp>
      <p:sp>
        <p:nvSpPr>
          <p:cNvPr id="168" name="TextBox 7"/>
          <p:cNvSpPr txBox="1"/>
          <p:nvPr/>
        </p:nvSpPr>
        <p:spPr>
          <a:xfrm>
            <a:off x="0" y="4726875"/>
            <a:ext cx="9144000" cy="2754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200">
                <a:solidFill>
                  <a:srgbClr val="FFFFFF"/>
                </a:solidFill>
                <a:latin typeface="Cambria"/>
                <a:ea typeface="Cambria"/>
                <a:cs typeface="Cambria"/>
                <a:sym typeface="Cambria"/>
              </a:defRPr>
            </a:lvl1pPr>
          </a:lstStyle>
          <a:p>
            <a:r>
              <a:t>[1][2][4][5][6] (Image [4]) </a:t>
            </a:r>
          </a:p>
        </p:txBody>
      </p:sp>
      <p:sp>
        <p:nvSpPr>
          <p:cNvPr id="2" name="Slide Number Placeholder 1">
            <a:extLst>
              <a:ext uri="{FF2B5EF4-FFF2-40B4-BE49-F238E27FC236}">
                <a16:creationId xmlns:a16="http://schemas.microsoft.com/office/drawing/2014/main" id="{0185F20F-2D8F-BE4E-BC69-9AA19F00C95C}"/>
              </a:ext>
            </a:extLst>
          </p:cNvPr>
          <p:cNvSpPr>
            <a:spLocks noGrp="1"/>
          </p:cNvSpPr>
          <p:nvPr>
            <p:ph type="sldNum" sz="quarter" idx="2"/>
          </p:nvPr>
        </p:nvSpPr>
        <p:spPr/>
        <p:txBody>
          <a:bodyPr/>
          <a:lstStyle/>
          <a:p>
            <a:fld id="{86CB4B4D-7CA3-9044-876B-883B54F8677D}" type="slidenum">
              <a:rPr lang="en-US" smtClean="0"/>
              <a:t>42</a:t>
            </a:fld>
            <a:endParaRPr lang="en-US"/>
          </a:p>
        </p:txBody>
      </p:sp>
    </p:spTree>
    <p:extLst>
      <p:ext uri="{BB962C8B-B14F-4D97-AF65-F5344CB8AC3E}">
        <p14:creationId xmlns:p14="http://schemas.microsoft.com/office/powerpoint/2010/main" val="321582485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ooter Placeholder 4"/>
          <p:cNvSpPr txBox="1"/>
          <p:nvPr/>
        </p:nvSpPr>
        <p:spPr>
          <a:xfrm>
            <a:off x="0" y="4963557"/>
            <a:ext cx="5562600" cy="2135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900">
                <a:solidFill>
                  <a:srgbClr val="FFFFFF"/>
                </a:solidFill>
                <a:latin typeface="Cambria"/>
                <a:ea typeface="Cambria"/>
                <a:cs typeface="Cambria"/>
                <a:sym typeface="Cambria"/>
              </a:defRPr>
            </a:lvl1pPr>
          </a:lstStyle>
          <a:p>
            <a:r>
              <a:rPr dirty="0"/>
              <a:t>© 2019 Keith A. Pray</a:t>
            </a:r>
          </a:p>
        </p:txBody>
      </p:sp>
      <p:sp>
        <p:nvSpPr>
          <p:cNvPr id="173" name="Title 1"/>
          <p:cNvSpPr txBox="1">
            <a:spLocks noGrp="1"/>
          </p:cNvSpPr>
          <p:nvPr>
            <p:ph type="title"/>
          </p:nvPr>
        </p:nvSpPr>
        <p:spPr>
          <a:prstGeom prst="rect">
            <a:avLst/>
          </a:prstGeom>
        </p:spPr>
        <p:txBody>
          <a:bodyPr/>
          <a:lstStyle/>
          <a:p>
            <a:r>
              <a:t>Artificial brains own Artificial Ideas</a:t>
            </a:r>
          </a:p>
        </p:txBody>
      </p:sp>
      <p:sp>
        <p:nvSpPr>
          <p:cNvPr id="174" name="Content Placeholder 2"/>
          <p:cNvSpPr txBox="1">
            <a:spLocks noGrp="1"/>
          </p:cNvSpPr>
          <p:nvPr>
            <p:ph type="body" sz="half" idx="1"/>
          </p:nvPr>
        </p:nvSpPr>
        <p:spPr>
          <a:xfrm>
            <a:off x="685800" y="1066173"/>
            <a:ext cx="4191000" cy="3730182"/>
          </a:xfrm>
          <a:prstGeom prst="rect">
            <a:avLst/>
          </a:prstGeom>
        </p:spPr>
        <p:txBody>
          <a:bodyPr>
            <a:normAutofit lnSpcReduction="10000"/>
          </a:bodyPr>
          <a:lstStyle/>
          <a:p>
            <a:pPr marL="199593" indent="-199593" defTabSz="886931">
              <a:spcBef>
                <a:spcPts val="1100"/>
              </a:spcBef>
              <a:defRPr sz="1746"/>
            </a:pPr>
            <a:r>
              <a:t>Portrait of Portrait of Edmond de Belamy</a:t>
            </a:r>
          </a:p>
          <a:p>
            <a:pPr marL="399187" lvl="1" indent="-199593" defTabSz="886931">
              <a:spcBef>
                <a:spcPts val="1100"/>
              </a:spcBef>
              <a:buChar char="•"/>
              <a:defRPr sz="1746"/>
            </a:pPr>
            <a:r>
              <a:t>If the Artist owns their own painting or not is the difference between using the AI as an instrument or as an independent creator.</a:t>
            </a:r>
          </a:p>
          <a:p>
            <a:pPr marL="199593" indent="-199593" defTabSz="886931">
              <a:spcBef>
                <a:spcPts val="1100"/>
              </a:spcBef>
              <a:defRPr sz="1746"/>
            </a:pPr>
            <a:r>
              <a:t>Companies protecting their own IPs</a:t>
            </a:r>
          </a:p>
          <a:p>
            <a:pPr marL="399187" lvl="1" indent="-199593" defTabSz="886931">
              <a:spcBef>
                <a:spcPts val="1100"/>
              </a:spcBef>
              <a:buChar char="•"/>
              <a:defRPr sz="1746"/>
            </a:pPr>
            <a:r>
              <a:t>Employee Contracts, Trade Secrets, Trademarks and Copyrights</a:t>
            </a:r>
          </a:p>
          <a:p>
            <a:pPr marL="399187" lvl="1" indent="-199593" defTabSz="886931">
              <a:spcBef>
                <a:spcPts val="1100"/>
              </a:spcBef>
              <a:buChar char="•"/>
              <a:defRPr sz="1746"/>
            </a:pPr>
            <a:r>
              <a:t>AI could Protect its own IPs in a Similar Fashion.</a:t>
            </a:r>
          </a:p>
          <a:p>
            <a:pPr marL="199593" indent="-199593" defTabSz="886931">
              <a:spcBef>
                <a:spcPts val="1100"/>
              </a:spcBef>
              <a:defRPr sz="1746"/>
            </a:pPr>
            <a:r>
              <a:t>Upon the Creation of a Sentient AI, its Ideas will Certainly be its own Property.</a:t>
            </a:r>
          </a:p>
        </p:txBody>
      </p:sp>
      <p:sp>
        <p:nvSpPr>
          <p:cNvPr id="176" name="TextBox 6"/>
          <p:cNvSpPr txBox="1"/>
          <p:nvPr/>
        </p:nvSpPr>
        <p:spPr>
          <a:xfrm>
            <a:off x="6847113" y="372337"/>
            <a:ext cx="2179684" cy="28708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Nathan Bargman</a:t>
            </a:r>
          </a:p>
        </p:txBody>
      </p:sp>
      <p:sp>
        <p:nvSpPr>
          <p:cNvPr id="177" name="TextBox 7"/>
          <p:cNvSpPr txBox="1"/>
          <p:nvPr/>
        </p:nvSpPr>
        <p:spPr>
          <a:xfrm>
            <a:off x="0" y="4726875"/>
            <a:ext cx="9144000" cy="2754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200">
                <a:solidFill>
                  <a:srgbClr val="FFFFFF"/>
                </a:solidFill>
                <a:latin typeface="Cambria"/>
                <a:ea typeface="Cambria"/>
                <a:cs typeface="Cambria"/>
                <a:sym typeface="Cambria"/>
              </a:defRPr>
            </a:lvl1pPr>
          </a:lstStyle>
          <a:p>
            <a:r>
              <a:t>[1][2][5](Image [9])</a:t>
            </a:r>
          </a:p>
        </p:txBody>
      </p:sp>
      <p:pic>
        <p:nvPicPr>
          <p:cNvPr id="178" name="aedmond.png" descr="aedmond.png"/>
          <p:cNvPicPr>
            <a:picLocks noChangeAspect="1"/>
          </p:cNvPicPr>
          <p:nvPr/>
        </p:nvPicPr>
        <p:blipFill>
          <a:blip r:embed="rId3">
            <a:extLst/>
          </a:blip>
          <a:stretch>
            <a:fillRect/>
          </a:stretch>
        </p:blipFill>
        <p:spPr>
          <a:xfrm>
            <a:off x="4975052" y="1083448"/>
            <a:ext cx="3583881" cy="3583880"/>
          </a:xfrm>
          <a:prstGeom prst="rect">
            <a:avLst/>
          </a:prstGeom>
          <a:ln w="12700">
            <a:miter lim="400000"/>
          </a:ln>
        </p:spPr>
      </p:pic>
      <p:sp>
        <p:nvSpPr>
          <p:cNvPr id="2" name="Slide Number Placeholder 1">
            <a:extLst>
              <a:ext uri="{FF2B5EF4-FFF2-40B4-BE49-F238E27FC236}">
                <a16:creationId xmlns:a16="http://schemas.microsoft.com/office/drawing/2014/main" id="{997CE907-B2F8-6E49-8AF6-7156AD2EF375}"/>
              </a:ext>
            </a:extLst>
          </p:cNvPr>
          <p:cNvSpPr>
            <a:spLocks noGrp="1"/>
          </p:cNvSpPr>
          <p:nvPr>
            <p:ph type="sldNum" sz="quarter" idx="2"/>
          </p:nvPr>
        </p:nvSpPr>
        <p:spPr/>
        <p:txBody>
          <a:bodyPr/>
          <a:lstStyle/>
          <a:p>
            <a:fld id="{86CB4B4D-7CA3-9044-876B-883B54F8677D}" type="slidenum">
              <a:rPr lang="en-US" smtClean="0"/>
              <a:t>43</a:t>
            </a:fld>
            <a:endParaRPr lang="en-US"/>
          </a:p>
        </p:txBody>
      </p:sp>
    </p:spTree>
    <p:extLst>
      <p:ext uri="{BB962C8B-B14F-4D97-AF65-F5344CB8AC3E}">
        <p14:creationId xmlns:p14="http://schemas.microsoft.com/office/powerpoint/2010/main" val="226177979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le 1"/>
          <p:cNvSpPr txBox="1">
            <a:spLocks noGrp="1"/>
          </p:cNvSpPr>
          <p:nvPr>
            <p:ph type="title"/>
          </p:nvPr>
        </p:nvSpPr>
        <p:spPr>
          <a:prstGeom prst="rect">
            <a:avLst/>
          </a:prstGeom>
        </p:spPr>
        <p:txBody>
          <a:bodyPr/>
          <a:lstStyle/>
          <a:p>
            <a:r>
              <a:t>References</a:t>
            </a:r>
          </a:p>
        </p:txBody>
      </p:sp>
      <p:sp>
        <p:nvSpPr>
          <p:cNvPr id="184" name="Content Placeholder 2"/>
          <p:cNvSpPr txBox="1">
            <a:spLocks noGrp="1"/>
          </p:cNvSpPr>
          <p:nvPr>
            <p:ph type="body" idx="1"/>
          </p:nvPr>
        </p:nvSpPr>
        <p:spPr>
          <a:xfrm>
            <a:off x="685800" y="1352549"/>
            <a:ext cx="7772400" cy="3352803"/>
          </a:xfrm>
          <a:prstGeom prst="rect">
            <a:avLst/>
          </a:prstGeom>
        </p:spPr>
        <p:txBody>
          <a:bodyPr>
            <a:normAutofit fontScale="92500" lnSpcReduction="10000"/>
          </a:bodyPr>
          <a:lstStyle/>
          <a:p>
            <a:pPr marL="0" indent="0" defTabSz="535449">
              <a:spcBef>
                <a:spcPts val="600"/>
              </a:spcBef>
              <a:buSzTx/>
              <a:buNone/>
              <a:defRPr sz="1152"/>
            </a:pPr>
            <a:r>
              <a:t>[1] "Advanced software enabling sentient machines." </a:t>
            </a:r>
            <a:r>
              <a:rPr i="1"/>
              <a:t>Advanced Manufacturing Technology</a:t>
            </a:r>
            <a:r>
              <a:t>, 15 Dec. 2005, p. 4+. </a:t>
            </a:r>
            <a:r>
              <a:rPr i="1"/>
              <a:t>Academic OneFile</a:t>
            </a:r>
            <a:r>
              <a:t>, http://link.galegroup.com/apps/doc/A140146480/AONE?u=mlin_c_worpoly&amp;sid=AONE&amp;xid=fb79f473. (Accessed 25 Mar. 2019).</a:t>
            </a:r>
          </a:p>
          <a:p>
            <a:pPr marL="0" indent="0" defTabSz="535449">
              <a:spcBef>
                <a:spcPts val="600"/>
              </a:spcBef>
              <a:buSzTx/>
              <a:buNone/>
              <a:defRPr sz="1152"/>
            </a:pPr>
            <a:r>
              <a:t>[2] Loney, Michael. "On the Patent Eligibility of Machine Learning." </a:t>
            </a:r>
            <a:r>
              <a:rPr i="1"/>
              <a:t>Managing Intellectual Property</a:t>
            </a:r>
            <a:r>
              <a:t> (2018)</a:t>
            </a:r>
            <a:r>
              <a:rPr i="1"/>
              <a:t>ProQuest. (Accessed 25 Mar. 2019)</a:t>
            </a:r>
            <a:r>
              <a:t>.</a:t>
            </a:r>
          </a:p>
          <a:p>
            <a:pPr marL="0" indent="0" defTabSz="535449">
              <a:spcBef>
                <a:spcPts val="600"/>
              </a:spcBef>
              <a:buSzTx/>
              <a:buNone/>
              <a:defRPr sz="1152"/>
            </a:pPr>
            <a:r>
              <a:t>[3] Lungani Hlongwa. Patent Analysis: Machine Learning. Open Science Framework, 2017.</a:t>
            </a:r>
          </a:p>
          <a:p>
            <a:pPr marL="0" indent="0" defTabSz="535449">
              <a:spcBef>
                <a:spcPts val="600"/>
              </a:spcBef>
              <a:buSzTx/>
              <a:buNone/>
              <a:defRPr sz="1152"/>
            </a:pPr>
            <a:r>
              <a:t>[4] Banas S. M., “Sapient or Sentient Artificial Intelligence”, (2013), US20140046891A1, </a:t>
            </a:r>
            <a:r>
              <a:rPr u="sng">
                <a:solidFill>
                  <a:srgbClr val="0000FF"/>
                </a:solidFill>
                <a:uFill>
                  <a:solidFill>
                    <a:srgbClr val="0000FF"/>
                  </a:solidFill>
                </a:uFill>
                <a:hlinkClick r:id="rId2"/>
              </a:rPr>
              <a:t>https://patents.google.com/patent/US20140046891A1/en?assignee=Sarah+Banas</a:t>
            </a:r>
            <a:r>
              <a:t> (Accessed 25 Mar. 2019).</a:t>
            </a:r>
          </a:p>
          <a:p>
            <a:pPr marL="0" indent="0" defTabSz="535449">
              <a:spcBef>
                <a:spcPts val="600"/>
              </a:spcBef>
              <a:buSzTx/>
              <a:buNone/>
              <a:defRPr sz="959"/>
            </a:pPr>
            <a:r>
              <a:t>[5] ALEXANDRIA V., General information concerning patents, </a:t>
            </a:r>
            <a:r>
              <a:rPr u="sng">
                <a:solidFill>
                  <a:srgbClr val="0000FF"/>
                </a:solidFill>
                <a:uFill>
                  <a:solidFill>
                    <a:srgbClr val="0000FF"/>
                  </a:solidFill>
                </a:uFill>
                <a:hlinkClick r:id="rId3"/>
              </a:rPr>
              <a:t>https://www.uspto.gov/patents-getting-started/general-information-concerning-patents#heading-10</a:t>
            </a:r>
            <a:r>
              <a:t> (Accessed 25 Mar. 2019).</a:t>
            </a:r>
          </a:p>
          <a:p>
            <a:pPr marL="0" indent="0" defTabSz="535449">
              <a:spcBef>
                <a:spcPts val="600"/>
              </a:spcBef>
              <a:buSzTx/>
              <a:buNone/>
              <a:defRPr sz="1152"/>
            </a:pPr>
            <a:r>
              <a:t>[6] 35 U.S. Code § 101 - Inventions patentable, </a:t>
            </a:r>
            <a:r>
              <a:rPr u="sng">
                <a:solidFill>
                  <a:srgbClr val="0000FF"/>
                </a:solidFill>
                <a:uFill>
                  <a:solidFill>
                    <a:srgbClr val="0000FF"/>
                  </a:solidFill>
                </a:uFill>
                <a:hlinkClick r:id="rId4"/>
              </a:rPr>
              <a:t>https://www.law.cornell.edu/uscode/text/35/101</a:t>
            </a:r>
            <a:r>
              <a:t> (Accessed 25 Mar. 2019).</a:t>
            </a:r>
          </a:p>
          <a:p>
            <a:pPr marL="0" indent="0" defTabSz="535449">
              <a:spcBef>
                <a:spcPts val="600"/>
              </a:spcBef>
              <a:buSzTx/>
              <a:buNone/>
              <a:defRPr sz="1152"/>
            </a:pPr>
            <a:r>
              <a:t>[7] Finnigan et. al. Intellectual Property Considerations for the Robotics Industry, </a:t>
            </a:r>
            <a:r>
              <a:rPr u="sng">
                <a:solidFill>
                  <a:srgbClr val="0000FF"/>
                </a:solidFill>
                <a:uFill>
                  <a:solidFill>
                    <a:srgbClr val="0000FF"/>
                  </a:solidFill>
                </a:uFill>
                <a:hlinkClick r:id="rId5"/>
              </a:rPr>
              <a:t>https://www.finnegan.com/images/content/8/6/v3/866/IntellectualPropertyConsiderationsfortheRoboticsIndustry-revised.pdf</a:t>
            </a:r>
            <a:r>
              <a:t>  (Accessed 25 Mar. 2019).</a:t>
            </a:r>
          </a:p>
          <a:p>
            <a:pPr marL="0" indent="0" defTabSz="535449">
              <a:spcBef>
                <a:spcPts val="600"/>
              </a:spcBef>
              <a:buSzTx/>
              <a:buNone/>
              <a:defRPr sz="1152"/>
            </a:pPr>
            <a:r>
              <a:t>[8] World Intellectual Property Organization, United States of America, </a:t>
            </a:r>
            <a:r>
              <a:rPr u="sng">
                <a:solidFill>
                  <a:srgbClr val="0000FF"/>
                </a:solidFill>
                <a:uFill>
                  <a:solidFill>
                    <a:srgbClr val="0000FF"/>
                  </a:solidFill>
                </a:uFill>
                <a:hlinkClick r:id="rId6"/>
              </a:rPr>
              <a:t>https://www.wipo.int/ipstats/en/statistics/country_profile/profile.jsp?code=US</a:t>
            </a:r>
            <a:r>
              <a:t> (Accessed 26 Mar. 2019).</a:t>
            </a:r>
          </a:p>
          <a:p>
            <a:pPr marL="0" indent="0" defTabSz="535449">
              <a:spcBef>
                <a:spcPts val="600"/>
              </a:spcBef>
              <a:buSzTx/>
              <a:buNone/>
              <a:defRPr sz="1152"/>
            </a:pPr>
            <a:r>
              <a:t>[9]  Obvious, </a:t>
            </a:r>
            <a:r>
              <a:rPr u="sng">
                <a:solidFill>
                  <a:srgbClr val="0000FF"/>
                </a:solidFill>
                <a:uFill>
                  <a:solidFill>
                    <a:srgbClr val="0000FF"/>
                  </a:solidFill>
                </a:uFill>
                <a:hlinkClick r:id="rId7"/>
              </a:rPr>
              <a:t>http://obvious-art.com/edmond-de-belamy.html</a:t>
            </a:r>
            <a:r>
              <a:t> (Accessed 26 Mar. 2019).</a:t>
            </a:r>
          </a:p>
          <a:p>
            <a:pPr marL="0" indent="0" defTabSz="535449">
              <a:spcBef>
                <a:spcPts val="600"/>
              </a:spcBef>
              <a:buSzTx/>
              <a:buNone/>
              <a:defRPr sz="1152"/>
            </a:pPr>
            <a:r>
              <a:t>[10] University of Texas at Arlington, Office of Technology Transfer, “Intellectual Properties.” </a:t>
            </a:r>
            <a:r>
              <a:rPr u="sng">
                <a:solidFill>
                  <a:srgbClr val="0000FF"/>
                </a:solidFill>
                <a:uFill>
                  <a:solidFill>
                    <a:srgbClr val="0000FF"/>
                  </a:solidFill>
                </a:uFill>
                <a:hlinkClick r:id="rId8"/>
              </a:rPr>
              <a:t>http://www.uta.edu/tto/ip-defs.htm</a:t>
            </a:r>
            <a:r>
              <a:t> (Accessed 26 Mar. 2019).</a:t>
            </a:r>
          </a:p>
        </p:txBody>
      </p:sp>
      <p:sp>
        <p:nvSpPr>
          <p:cNvPr id="7" name="TextBox 6">
            <a:extLst>
              <a:ext uri="{FF2B5EF4-FFF2-40B4-BE49-F238E27FC236}">
                <a16:creationId xmlns:a16="http://schemas.microsoft.com/office/drawing/2014/main" id="{327A4C47-19AB-074A-85BE-44D46424C62C}"/>
              </a:ext>
            </a:extLst>
          </p:cNvPr>
          <p:cNvSpPr txBox="1"/>
          <p:nvPr/>
        </p:nvSpPr>
        <p:spPr>
          <a:xfrm>
            <a:off x="6847113" y="372337"/>
            <a:ext cx="2179684" cy="28708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400">
                <a:solidFill>
                  <a:srgbClr val="FFFFFF"/>
                </a:solidFill>
                <a:latin typeface="Cambria"/>
                <a:ea typeface="Cambria"/>
                <a:cs typeface="Cambria"/>
                <a:sym typeface="Cambria"/>
              </a:defRPr>
            </a:lvl1pPr>
          </a:lstStyle>
          <a:p>
            <a:r>
              <a:t>Nathan Bargman</a:t>
            </a:r>
          </a:p>
        </p:txBody>
      </p:sp>
      <p:sp>
        <p:nvSpPr>
          <p:cNvPr id="3" name="Slide Number Placeholder 2">
            <a:extLst>
              <a:ext uri="{FF2B5EF4-FFF2-40B4-BE49-F238E27FC236}">
                <a16:creationId xmlns:a16="http://schemas.microsoft.com/office/drawing/2014/main" id="{C9EE71E4-AB9F-1E43-9DD4-95527F316A5C}"/>
              </a:ext>
            </a:extLst>
          </p:cNvPr>
          <p:cNvSpPr>
            <a:spLocks noGrp="1"/>
          </p:cNvSpPr>
          <p:nvPr>
            <p:ph type="sldNum" sz="quarter" idx="12"/>
          </p:nvPr>
        </p:nvSpPr>
        <p:spPr/>
        <p:txBody>
          <a:bodyPr/>
          <a:lstStyle/>
          <a:p>
            <a:fld id="{A2A17EAB-8B51-5C40-8776-6683E51FA7A0}" type="slidenum">
              <a:rPr lang="en-US" smtClean="0"/>
              <a:t>44</a:t>
            </a:fld>
            <a:endParaRPr lang="en-US"/>
          </a:p>
        </p:txBody>
      </p:sp>
      <p:sp>
        <p:nvSpPr>
          <p:cNvPr id="10" name="Footer Placeholder 3">
            <a:extLst>
              <a:ext uri="{FF2B5EF4-FFF2-40B4-BE49-F238E27FC236}">
                <a16:creationId xmlns:a16="http://schemas.microsoft.com/office/drawing/2014/main" id="{860C4825-F026-6B4E-860F-09F4C4E8288A}"/>
              </a:ext>
            </a:extLst>
          </p:cNvPr>
          <p:cNvSpPr>
            <a:spLocks noGrp="1"/>
          </p:cNvSpPr>
          <p:nvPr>
            <p:ph type="ftr" sz="quarter" idx="11"/>
          </p:nvPr>
        </p:nvSpPr>
        <p:spPr>
          <a:xfrm>
            <a:off x="0" y="4997196"/>
            <a:ext cx="5562600" cy="146304"/>
          </a:xfrm>
        </p:spPr>
        <p:txBody>
          <a:bodyPr/>
          <a:lstStyle/>
          <a:p>
            <a:r>
              <a:rPr lang="sk-SK"/>
              <a:t>© 2019 Keith A. Pray</a:t>
            </a:r>
            <a:endParaRPr lang="en-US"/>
          </a:p>
        </p:txBody>
      </p:sp>
    </p:spTree>
    <p:extLst>
      <p:ext uri="{BB962C8B-B14F-4D97-AF65-F5344CB8AC3E}">
        <p14:creationId xmlns:p14="http://schemas.microsoft.com/office/powerpoint/2010/main" val="4163722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What qualifications have to be met?</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r>
              <a:rPr lang="en-US" dirty="0"/>
              <a:t>Give a 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71059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of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18785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412409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5859966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19580</TotalTime>
  <Words>6386</Words>
  <Application>Microsoft Macintosh PowerPoint</Application>
  <PresentationFormat>On-screen Show (16:9)</PresentationFormat>
  <Paragraphs>625</Paragraphs>
  <Slides>45</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Calibri</vt:lpstr>
      <vt:lpstr>Cambria</vt:lpstr>
      <vt:lpstr>Times New Roman</vt:lpstr>
      <vt:lpstr>Red Radial 16x9</vt:lpstr>
      <vt:lpstr>Class 5 Intellectual Property</vt:lpstr>
      <vt:lpstr>Overview</vt:lpstr>
      <vt:lpstr>PowerPoint Presentation</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Nintendo, video game emulation, and losing history</vt:lpstr>
      <vt:lpstr>PowerPoint Presentation</vt:lpstr>
      <vt:lpstr>Art preservation</vt:lpstr>
      <vt:lpstr>why should we preserve games?</vt:lpstr>
      <vt:lpstr>How can we preserve games?</vt:lpstr>
      <vt:lpstr>Comparing methods</vt:lpstr>
      <vt:lpstr>Problems with emulation</vt:lpstr>
      <vt:lpstr>Copyright: Nintendo vs. history</vt:lpstr>
      <vt:lpstr>Nintendo’s emulation crackdown</vt:lpstr>
      <vt:lpstr>Where does this leave us?</vt:lpstr>
      <vt:lpstr>References</vt:lpstr>
      <vt:lpstr>Power of piracy: A Silver lining to a misunderstood industry </vt:lpstr>
      <vt:lpstr>What is piracy/Torrenting?</vt:lpstr>
      <vt:lpstr>Power of piracy</vt:lpstr>
      <vt:lpstr>A pain in the profit</vt:lpstr>
      <vt:lpstr>Combatting piracy</vt:lpstr>
      <vt:lpstr>The case for piracy</vt:lpstr>
      <vt:lpstr>The case for piracy</vt:lpstr>
      <vt:lpstr>The case for piracy</vt:lpstr>
      <vt:lpstr>References</vt:lpstr>
      <vt:lpstr>Inhuman Property  Who owns Artificial Ideas?</vt:lpstr>
      <vt:lpstr>Claiming Intellectual property through patents</vt:lpstr>
      <vt:lpstr>Patents Must be focused and Specific</vt:lpstr>
      <vt:lpstr>Artificial Intelligence is not Patentable</vt:lpstr>
      <vt:lpstr>Artificial brains own Artificial Ideas</vt:lpstr>
      <vt:lpstr>References</vt:lpstr>
      <vt:lpstr>Class 5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260</cp:revision>
  <dcterms:created xsi:type="dcterms:W3CDTF">2014-08-25T02:19:16Z</dcterms:created>
  <dcterms:modified xsi:type="dcterms:W3CDTF">2019-03-27T03:42:00Z</dcterms:modified>
</cp:coreProperties>
</file>