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41"/>
  </p:notesMasterIdLst>
  <p:handoutMasterIdLst>
    <p:handoutMasterId r:id="rId42"/>
  </p:handoutMasterIdLst>
  <p:sldIdLst>
    <p:sldId id="256" r:id="rId2"/>
    <p:sldId id="608" r:id="rId3"/>
    <p:sldId id="259" r:id="rId4"/>
    <p:sldId id="277" r:id="rId5"/>
    <p:sldId id="385" r:id="rId6"/>
    <p:sldId id="261" r:id="rId7"/>
    <p:sldId id="267" r:id="rId8"/>
    <p:sldId id="286" r:id="rId9"/>
    <p:sldId id="621" r:id="rId10"/>
    <p:sldId id="622" r:id="rId11"/>
    <p:sldId id="623" r:id="rId12"/>
    <p:sldId id="624" r:id="rId13"/>
    <p:sldId id="278" r:id="rId14"/>
    <p:sldId id="625" r:id="rId15"/>
    <p:sldId id="626" r:id="rId16"/>
    <p:sldId id="627" r:id="rId17"/>
    <p:sldId id="628" r:id="rId18"/>
    <p:sldId id="275" r:id="rId19"/>
    <p:sldId id="276" r:id="rId20"/>
    <p:sldId id="629" r:id="rId21"/>
    <p:sldId id="270" r:id="rId22"/>
    <p:sldId id="268" r:id="rId23"/>
    <p:sldId id="272" r:id="rId24"/>
    <p:sldId id="618" r:id="rId25"/>
    <p:sldId id="271" r:id="rId26"/>
    <p:sldId id="619" r:id="rId27"/>
    <p:sldId id="273" r:id="rId28"/>
    <p:sldId id="620" r:id="rId29"/>
    <p:sldId id="274" r:id="rId30"/>
    <p:sldId id="630" r:id="rId31"/>
    <p:sldId id="257" r:id="rId32"/>
    <p:sldId id="258" r:id="rId33"/>
    <p:sldId id="631" r:id="rId34"/>
    <p:sldId id="260" r:id="rId35"/>
    <p:sldId id="632" r:id="rId36"/>
    <p:sldId id="262" r:id="rId37"/>
    <p:sldId id="263" r:id="rId38"/>
    <p:sldId id="264" r:id="rId39"/>
    <p:sldId id="269" r:id="rId4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mmon" id="{22668C5E-D0E7-A84F-B28C-7BAA86AC4F90}">
          <p14:sldIdLst>
            <p14:sldId id="256"/>
            <p14:sldId id="608"/>
            <p14:sldId id="259"/>
            <p14:sldId id="277"/>
            <p14:sldId id="385"/>
            <p14:sldId id="261"/>
            <p14:sldId id="267"/>
            <p14:sldId id="286"/>
          </p14:sldIdLst>
        </p14:section>
        <p14:section name="Students" id="{898E5266-0460-F748-B516-56DCB661738D}">
          <p14:sldIdLst>
            <p14:sldId id="621"/>
            <p14:sldId id="622"/>
            <p14:sldId id="623"/>
            <p14:sldId id="624"/>
            <p14:sldId id="278"/>
            <p14:sldId id="625"/>
            <p14:sldId id="626"/>
            <p14:sldId id="627"/>
            <p14:sldId id="628"/>
            <p14:sldId id="275"/>
            <p14:sldId id="276"/>
            <p14:sldId id="629"/>
            <p14:sldId id="270"/>
            <p14:sldId id="268"/>
            <p14:sldId id="272"/>
            <p14:sldId id="618"/>
            <p14:sldId id="271"/>
            <p14:sldId id="619"/>
            <p14:sldId id="273"/>
            <p14:sldId id="620"/>
            <p14:sldId id="274"/>
            <p14:sldId id="630"/>
            <p14:sldId id="257"/>
            <p14:sldId id="258"/>
            <p14:sldId id="631"/>
            <p14:sldId id="260"/>
            <p14:sldId id="632"/>
            <p14:sldId id="262"/>
            <p14:sldId id="263"/>
            <p14:sldId id="264"/>
          </p14:sldIdLst>
        </p14:section>
        <p14:section name="Common" id="{92FBE87E-32C6-2846-BF25-B5F0CEFF09B7}">
          <p14:sldIdLst>
            <p14:sldId id="269"/>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40" autoAdjust="0"/>
    <p:restoredTop sz="74725" autoAdjust="0"/>
  </p:normalViewPr>
  <p:slideViewPr>
    <p:cSldViewPr snapToGrid="0" snapToObjects="1">
      <p:cViewPr varScale="1">
        <p:scale>
          <a:sx n="124" d="100"/>
          <a:sy n="124" d="100"/>
        </p:scale>
        <p:origin x="424" y="192"/>
      </p:cViewPr>
      <p:guideLst>
        <p:guide orient="horz" pos="1620"/>
        <p:guide pos="2880"/>
      </p:guideLst>
    </p:cSldViewPr>
  </p:slideViewPr>
  <p:notesTextViewPr>
    <p:cViewPr>
      <p:scale>
        <a:sx n="100" d="100"/>
        <a:sy n="100" d="100"/>
      </p:scale>
      <p:origin x="0" y="0"/>
    </p:cViewPr>
  </p:notesTextViewPr>
  <p:sorterViewPr>
    <p:cViewPr>
      <p:scale>
        <a:sx n="154" d="100"/>
        <a:sy n="154" d="100"/>
      </p:scale>
      <p:origin x="0" y="592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DEF980C-06B9-9541-9929-F1E71D9341C4}" type="datetimeFigureOut">
              <a:rPr lang="en-US" smtClean="0"/>
              <a:t>9/24/18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CE36D42-B77C-2B48-B602-2114A3AD328F}" type="slidenum">
              <a:rPr lang="en-US" smtClean="0"/>
              <a:t>‹#›</a:t>
            </a:fld>
            <a:endParaRPr lang="en-US"/>
          </a:p>
        </p:txBody>
      </p:sp>
    </p:spTree>
    <p:extLst>
      <p:ext uri="{BB962C8B-B14F-4D97-AF65-F5344CB8AC3E}">
        <p14:creationId xmlns:p14="http://schemas.microsoft.com/office/powerpoint/2010/main" val="34171676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2BFA80-5DE8-754C-A5A4-B0D948BE7BE3}" type="datetimeFigureOut">
              <a:rPr lang="en-US" smtClean="0"/>
              <a:t>9/24/18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0700B2-88B9-1642-B8EB-F86842378D04}" type="slidenum">
              <a:rPr lang="en-US" smtClean="0"/>
              <a:t>‹#›</a:t>
            </a:fld>
            <a:endParaRPr lang="en-US"/>
          </a:p>
        </p:txBody>
      </p:sp>
    </p:spTree>
    <p:extLst>
      <p:ext uri="{BB962C8B-B14F-4D97-AF65-F5344CB8AC3E}">
        <p14:creationId xmlns:p14="http://schemas.microsoft.com/office/powerpoint/2010/main" val="136850568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charset="0"/>
                <a:ea typeface="ＭＳ Ｐゴシック" charset="-128"/>
                <a:cs typeface="ＭＳ Ｐゴシック" charset="-128"/>
              </a:rPr>
              <a:t>Here’s the title slide. Excited already, aren’t you? You may not be depending on how you enjoyed the last class.</a:t>
            </a:r>
          </a:p>
        </p:txBody>
      </p:sp>
      <p:sp>
        <p:nvSpPr>
          <p:cNvPr id="4" name="Slide Number Placeholder 3"/>
          <p:cNvSpPr>
            <a:spLocks noGrp="1"/>
          </p:cNvSpPr>
          <p:nvPr>
            <p:ph type="sldNum" sz="quarter" idx="10"/>
          </p:nvPr>
        </p:nvSpPr>
        <p:spPr/>
        <p:txBody>
          <a:bodyPr/>
          <a:lstStyle/>
          <a:p>
            <a:fld id="{270700B2-88B9-1642-B8EB-F86842378D04}" type="slidenum">
              <a:rPr lang="en-US" smtClean="0"/>
              <a:t>1</a:t>
            </a:fld>
            <a:endParaRPr lang="en-US"/>
          </a:p>
        </p:txBody>
      </p:sp>
    </p:spTree>
    <p:extLst>
      <p:ext uri="{BB962C8B-B14F-4D97-AF65-F5344CB8AC3E}">
        <p14:creationId xmlns:p14="http://schemas.microsoft.com/office/powerpoint/2010/main" val="4255335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is machine learning? According to the man who coined the term machine learning, Arthur Samuel, machine learning is: “”. </a:t>
            </a:r>
          </a:p>
          <a:p>
            <a:r>
              <a:rPr lang="en-US" dirty="0"/>
              <a:t>So, how does this differ from normal programming? Well, in normal programming, you the programmer are responsible for creating the rules. Let’s say you are identifying a dog breed from an image, you would write “If the ear is pointy, its not a golden retriever”. </a:t>
            </a:r>
          </a:p>
          <a:p>
            <a:r>
              <a:rPr lang="en-US" dirty="0"/>
              <a:t>In machine learning, you would give the program some data and metaphorically say “These are all golden retrievers, figure out what why”.</a:t>
            </a:r>
          </a:p>
          <a:p>
            <a:endParaRPr lang="en-US" dirty="0"/>
          </a:p>
          <a:p>
            <a:r>
              <a:rPr lang="en-US" dirty="0"/>
              <a:t>This learning is done in an iterative manner. The machine learning program takes in some data, makes some prediction, evaluates its progress, and updates its guesses. This is supposedly a model for real human learning (but, not quite – see AI class temporal learning, reward structures </a:t>
            </a:r>
            <a:r>
              <a:rPr lang="en-US" dirty="0" err="1"/>
              <a:t>etc</a:t>
            </a:r>
            <a:r>
              <a:rPr lang="en-US" dirty="0"/>
              <a:t>) </a:t>
            </a:r>
          </a:p>
          <a:p>
            <a:endParaRPr lang="en-US" dirty="0"/>
          </a:p>
          <a:p>
            <a:r>
              <a:rPr lang="en-US" dirty="0"/>
              <a:t>You might notice that this is old – machine learning isn’t new – at least in computer terms. But, it is very computationally heavy. Recent computer advances have lead to its rise.</a:t>
            </a:r>
          </a:p>
          <a:p>
            <a:endParaRPr lang="en-US" dirty="0"/>
          </a:p>
          <a:p>
            <a:r>
              <a:rPr lang="en-US" dirty="0"/>
              <a:t>I’ll briefly cover the two main categories for machine learning – supervised and unsupervised </a:t>
            </a:r>
          </a:p>
        </p:txBody>
      </p:sp>
      <p:sp>
        <p:nvSpPr>
          <p:cNvPr id="4" name="Slide Number Placeholder 3"/>
          <p:cNvSpPr>
            <a:spLocks noGrp="1"/>
          </p:cNvSpPr>
          <p:nvPr>
            <p:ph type="sldNum" sz="quarter" idx="10"/>
          </p:nvPr>
        </p:nvSpPr>
        <p:spPr/>
        <p:txBody>
          <a:bodyPr/>
          <a:lstStyle/>
          <a:p>
            <a:fld id="{270700B2-88B9-1642-B8EB-F86842378D04}" type="slidenum">
              <a:rPr lang="en-US" smtClean="0"/>
              <a:t>10</a:t>
            </a:fld>
            <a:endParaRPr lang="en-US"/>
          </a:p>
        </p:txBody>
      </p:sp>
    </p:spTree>
    <p:extLst>
      <p:ext uri="{BB962C8B-B14F-4D97-AF65-F5344CB8AC3E}">
        <p14:creationId xmlns:p14="http://schemas.microsoft.com/office/powerpoint/2010/main" val="11714675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is machine learning? According to the man who coined the term machine learning, Arthur Samuel, machine learning is: “”. </a:t>
            </a:r>
          </a:p>
          <a:p>
            <a:r>
              <a:rPr lang="en-US" dirty="0"/>
              <a:t>So, how does this differ from normal programming? Well, in normal programming, you the programmer are responsible for creating the rules. Let’s say you are identifying a dog breed from an image, you would write “If the ear is pointy, its not a golden retriever”. </a:t>
            </a:r>
          </a:p>
          <a:p>
            <a:r>
              <a:rPr lang="en-US" dirty="0"/>
              <a:t>In machine learning, you would give the program some data and metaphorically say “These are all golden retrievers, figure out what why”. &lt;Switch Slide&gt; </a:t>
            </a:r>
          </a:p>
          <a:p>
            <a:endParaRPr lang="en-US" dirty="0"/>
          </a:p>
          <a:p>
            <a:r>
              <a:rPr lang="en-US" dirty="0"/>
              <a:t>This learning is done in an iterative manner. The machine learning program takes in some data, makes some prediction, evaluates its progress, and updates its guesses. This is supposedly a model for real human learning (but, not quite – see AI class temporal learning, reward structures </a:t>
            </a:r>
            <a:r>
              <a:rPr lang="en-US" dirty="0" err="1"/>
              <a:t>etc</a:t>
            </a:r>
            <a:r>
              <a:rPr lang="en-US" dirty="0"/>
              <a:t>) </a:t>
            </a:r>
          </a:p>
          <a:p>
            <a:endParaRPr lang="en-US" dirty="0"/>
          </a:p>
          <a:p>
            <a:r>
              <a:rPr lang="en-US" dirty="0"/>
              <a:t>You might notice that this is old – machine learning isn’t new – at least in computer terms. But, it is very computationally heavy. Recent computer advances have lead to its rise.</a:t>
            </a:r>
          </a:p>
          <a:p>
            <a:endParaRPr lang="en-US" dirty="0"/>
          </a:p>
          <a:p>
            <a:r>
              <a:rPr lang="en-US" dirty="0"/>
              <a:t>I’ll briefly cover the two main categories for machine learning – supervised and unsupervised </a:t>
            </a:r>
          </a:p>
        </p:txBody>
      </p:sp>
      <p:sp>
        <p:nvSpPr>
          <p:cNvPr id="4" name="Slide Number Placeholder 3"/>
          <p:cNvSpPr>
            <a:spLocks noGrp="1"/>
          </p:cNvSpPr>
          <p:nvPr>
            <p:ph type="sldNum" sz="quarter" idx="10"/>
          </p:nvPr>
        </p:nvSpPr>
        <p:spPr/>
        <p:txBody>
          <a:bodyPr/>
          <a:lstStyle/>
          <a:p>
            <a:fld id="{270700B2-88B9-1642-B8EB-F86842378D04}" type="slidenum">
              <a:rPr lang="en-US" smtClean="0"/>
              <a:t>11</a:t>
            </a:fld>
            <a:endParaRPr lang="en-US"/>
          </a:p>
        </p:txBody>
      </p:sp>
    </p:spTree>
    <p:extLst>
      <p:ext uri="{BB962C8B-B14F-4D97-AF65-F5344CB8AC3E}">
        <p14:creationId xmlns:p14="http://schemas.microsoft.com/office/powerpoint/2010/main" val="3479931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Unsupervised machine learning is the idea that the algorithm will categorize the data given no extra information (no labels). For example, some social media company, such as </a:t>
            </a:r>
            <a:r>
              <a:rPr lang="en-US" dirty="0" err="1"/>
              <a:t>facebook</a:t>
            </a:r>
            <a:r>
              <a:rPr lang="en-US" dirty="0"/>
              <a:t>, might want to introduce users to other, similar, users. There is no true grouping available, but an unsupervised machine learning could make some decent fitting groups given some measure of “closeness” </a:t>
            </a:r>
          </a:p>
          <a:p>
            <a:endParaRPr lang="en-US" dirty="0"/>
          </a:p>
          <a:p>
            <a:r>
              <a:rPr lang="en-US" dirty="0"/>
              <a:t>An example of this algorithm is the K-Means algorithm. Given some points, it attempts to find the K centers that best approximate those points. This is the algorithm that generated the images on the right. There are around 5 clusters that generate the points, and the machine learning algorithm is able to split these points up into groups with no extra information. </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12</a:t>
            </a:fld>
            <a:endParaRPr lang="en-US"/>
          </a:p>
        </p:txBody>
      </p:sp>
    </p:spTree>
    <p:extLst>
      <p:ext uri="{BB962C8B-B14F-4D97-AF65-F5344CB8AC3E}">
        <p14:creationId xmlns:p14="http://schemas.microsoft.com/office/powerpoint/2010/main" val="32815164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Unsupervised machine learning is the idea that the algorithm will categorize the data given no extra information (no labels). For example, some social media company, such as </a:t>
            </a:r>
            <a:r>
              <a:rPr lang="en-US" dirty="0" err="1"/>
              <a:t>facebook</a:t>
            </a:r>
            <a:r>
              <a:rPr lang="en-US" dirty="0"/>
              <a:t>, might want to introduce users to other, similar, users. There is no true grouping available, but an unsupervised machine learning could make some decent fitting groups given some measure of “closeness” </a:t>
            </a:r>
          </a:p>
          <a:p>
            <a:endParaRPr lang="en-US" dirty="0"/>
          </a:p>
          <a:p>
            <a:r>
              <a:rPr lang="en-US" dirty="0"/>
              <a:t>An example of this algorithm is the K-Means algorithm. Given some points, it attempts to find the K centers that best approximate those points. This is the algorithm that generated the images on the right. There are around 5 clusters that generate the points, and the machine learning algorithm is able to split these points up into groups with no extra information. </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13</a:t>
            </a:fld>
            <a:endParaRPr lang="en-US"/>
          </a:p>
        </p:txBody>
      </p:sp>
    </p:spTree>
    <p:extLst>
      <p:ext uri="{BB962C8B-B14F-4D97-AF65-F5344CB8AC3E}">
        <p14:creationId xmlns:p14="http://schemas.microsoft.com/office/powerpoint/2010/main" val="1664313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contrast, supervised machine learning is used when you have a bunch of </a:t>
            </a:r>
            <a:r>
              <a:rPr lang="en-US" dirty="0" err="1"/>
              <a:t>labled</a:t>
            </a:r>
            <a:r>
              <a:rPr lang="en-US" dirty="0"/>
              <a:t> data. That is, you know the “true” answer for each data point in your dataset. </a:t>
            </a:r>
          </a:p>
          <a:p>
            <a:endParaRPr lang="en-US" dirty="0"/>
          </a:p>
          <a:p>
            <a:r>
              <a:rPr lang="en-US" dirty="0"/>
              <a:t>For example, in my AI class, my team created an application that could identify a dog breed from a picture. Our input data was a bunch (tens of thousands) of images of dogs, AS WELL AS THEIR TRUE BREED. The label, the true breed, is the important classification here. </a:t>
            </a:r>
          </a:p>
          <a:p>
            <a:endParaRPr lang="en-US" dirty="0"/>
          </a:p>
          <a:p>
            <a:r>
              <a:rPr lang="en-US" dirty="0"/>
              <a:t>This image is from my AI class. We classified it using something called a neural network. Given this image, we turned it into a vector, and multiplied it by a bunch of weights. This gave us some output the prediction. Over time, these weights were adjusted until our model became pretty good at classifying dogs!</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14</a:t>
            </a:fld>
            <a:endParaRPr lang="en-US"/>
          </a:p>
        </p:txBody>
      </p:sp>
    </p:spTree>
    <p:extLst>
      <p:ext uri="{BB962C8B-B14F-4D97-AF65-F5344CB8AC3E}">
        <p14:creationId xmlns:p14="http://schemas.microsoft.com/office/powerpoint/2010/main" val="1742133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both of these techniques seem complicated, but not all machine learning techniques are. Take Linear regression for example. While this may not always be thought of as a machine learning technique, it is roughly similar to a single layer neural network. </a:t>
            </a:r>
          </a:p>
          <a:p>
            <a:endParaRPr lang="en-US" dirty="0"/>
          </a:p>
          <a:p>
            <a:r>
              <a:rPr lang="en-US" dirty="0"/>
              <a:t>For those of you that haven’t used linear regressions too much, they’re pretty simple. They are a linear model (a line) that best fits the data. Think “best fit line” from high school algebra days. For example, this model approximates the miles per gallon of a car given the weight of the car. As the car becomes heavier, the MPG goes down. That makes intuitive sense. But, if you use this model carelessly, you can have poor, and even dangerous results (form a social perspective). </a:t>
            </a:r>
          </a:p>
          <a:p>
            <a:endParaRPr lang="en-US" dirty="0"/>
          </a:p>
          <a:p>
            <a:r>
              <a:rPr lang="en-US" dirty="0"/>
              <a:t>The two possible user errors I will discuss are correlations, and extrapolation</a:t>
            </a:r>
          </a:p>
        </p:txBody>
      </p:sp>
      <p:sp>
        <p:nvSpPr>
          <p:cNvPr id="4" name="Slide Number Placeholder 3"/>
          <p:cNvSpPr>
            <a:spLocks noGrp="1"/>
          </p:cNvSpPr>
          <p:nvPr>
            <p:ph type="sldNum" sz="quarter" idx="10"/>
          </p:nvPr>
        </p:nvSpPr>
        <p:spPr/>
        <p:txBody>
          <a:bodyPr/>
          <a:lstStyle/>
          <a:p>
            <a:fld id="{270700B2-88B9-1642-B8EB-F86842378D04}" type="slidenum">
              <a:rPr lang="en-US" smtClean="0"/>
              <a:t>15</a:t>
            </a:fld>
            <a:endParaRPr lang="en-US"/>
          </a:p>
        </p:txBody>
      </p:sp>
    </p:spTree>
    <p:extLst>
      <p:ext uri="{BB962C8B-B14F-4D97-AF65-F5344CB8AC3E}">
        <p14:creationId xmlns:p14="http://schemas.microsoft.com/office/powerpoint/2010/main" val="24113575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Correlation does not imply causation. If you have taken any statistics course, you probably have heard this statement. But what does it mean? Correlation does not imply causation means that: just because two things are related, doesn’t mean that the change in ONE variable is the cause for the change in the other. So, why is this a big deal? Well, if you are the one using machine learning, and you interpret the prediction from your algorithm as the CAUSE, you are going to have a problem. Say, for example, you are working for some social media platform such as </a:t>
            </a:r>
            <a:r>
              <a:rPr lang="en-US" dirty="0" err="1"/>
              <a:t>facebook</a:t>
            </a:r>
            <a:r>
              <a:rPr lang="en-US" dirty="0"/>
              <a:t>, and you find that “Users are likely to stay if they make 7 friends in 10 days (this is a real stat from a </a:t>
            </a:r>
            <a:r>
              <a:rPr lang="en-US" dirty="0" err="1"/>
              <a:t>facebooker</a:t>
            </a:r>
            <a:r>
              <a:rPr lang="en-US" dirty="0"/>
              <a:t>). Then, you might conclude that the </a:t>
            </a:r>
            <a:r>
              <a:rPr lang="en-US" i="1" dirty="0"/>
              <a:t>most important</a:t>
            </a:r>
            <a:r>
              <a:rPr lang="en-US" i="0" dirty="0"/>
              <a:t> thing is to get new users more friends. So, you push your team to bombard your new users with new friend suggestions to get them to stay longer. </a:t>
            </a:r>
          </a:p>
          <a:p>
            <a:endParaRPr lang="en-US" i="0" dirty="0"/>
          </a:p>
          <a:p>
            <a:r>
              <a:rPr lang="en-US" i="0" dirty="0"/>
              <a:t>This might sounds reasonable, but there is a flaw here. The correlation only states “Those that happen to have 7 friends in 10 days, happen to stay longer”. That </a:t>
            </a:r>
            <a:r>
              <a:rPr lang="en-US" i="1" dirty="0"/>
              <a:t>doesn’t </a:t>
            </a:r>
            <a:r>
              <a:rPr lang="en-US" i="0" dirty="0"/>
              <a:t>mean that, by artificially adding more friends to the lonely users, you will get them to stay longer. In fact, for all we know, that could just bother them and force even more new users out quicker. Thus, your blind appliance of fancy algorithms could hurt your company’s performance. (Note: In this case you might be right, but the fact that a regressions shows a relationship is in no way conclusive that there is a causal relationship. </a:t>
            </a:r>
          </a:p>
          <a:p>
            <a:endParaRPr lang="en-US" i="0" dirty="0"/>
          </a:p>
          <a:p>
            <a:r>
              <a:rPr lang="en-US" dirty="0"/>
              <a:t>So, what use are these predictors if they can’t help identify causation? </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16</a:t>
            </a:fld>
            <a:endParaRPr lang="en-US"/>
          </a:p>
        </p:txBody>
      </p:sp>
    </p:spTree>
    <p:extLst>
      <p:ext uri="{BB962C8B-B14F-4D97-AF65-F5344CB8AC3E}">
        <p14:creationId xmlns:p14="http://schemas.microsoft.com/office/powerpoint/2010/main" val="7964688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correlation is useful. Correlation indicates there is a </a:t>
            </a:r>
            <a:r>
              <a:rPr lang="en-US" i="1" dirty="0"/>
              <a:t>relationship</a:t>
            </a:r>
            <a:r>
              <a:rPr lang="en-US" i="0" dirty="0"/>
              <a:t>, which means it’s a good area to explore further. Once you know there is a relationship, you can use A/B testing to see if is causal. Note: We would be testing to see if the feature suggesting friends to new users would cause them to stay longer. For example, in our Facebook scenario, we could take a correlation as a good guess at what might be a causation, and we could make 5% of new users get extra friend notifications. This could help identify is more friends </a:t>
            </a:r>
            <a:r>
              <a:rPr lang="en-US" i="1" dirty="0"/>
              <a:t>causes</a:t>
            </a:r>
            <a:r>
              <a:rPr lang="en-US" i="0" dirty="0"/>
              <a:t> people to stay on the fb longer. </a:t>
            </a:r>
          </a:p>
          <a:p>
            <a:endParaRPr lang="en-US" i="0" dirty="0"/>
          </a:p>
          <a:p>
            <a:r>
              <a:rPr lang="en-US" i="1" dirty="0"/>
              <a:t>Note: there could be some implication with testing people without their consent, even in minor ways like this. But, the idea stands – test your correlations with A/B testing. </a:t>
            </a:r>
          </a:p>
        </p:txBody>
      </p:sp>
      <p:sp>
        <p:nvSpPr>
          <p:cNvPr id="4" name="Slide Number Placeholder 3"/>
          <p:cNvSpPr>
            <a:spLocks noGrp="1"/>
          </p:cNvSpPr>
          <p:nvPr>
            <p:ph type="sldNum" sz="quarter" idx="10"/>
          </p:nvPr>
        </p:nvSpPr>
        <p:spPr/>
        <p:txBody>
          <a:bodyPr/>
          <a:lstStyle/>
          <a:p>
            <a:fld id="{270700B2-88B9-1642-B8EB-F86842378D04}" type="slidenum">
              <a:rPr lang="en-US" smtClean="0"/>
              <a:t>17</a:t>
            </a:fld>
            <a:endParaRPr lang="en-US"/>
          </a:p>
        </p:txBody>
      </p:sp>
    </p:spTree>
    <p:extLst>
      <p:ext uri="{BB962C8B-B14F-4D97-AF65-F5344CB8AC3E}">
        <p14:creationId xmlns:p14="http://schemas.microsoft.com/office/powerpoint/2010/main" val="10461622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fear or danger about machine learning is that “its biased”. For example, this new York times article is titled “Facial Recognition is Accurate if you’re a white guy”. So, clearly, this headline is indicating there is some bias toward white men. So, some facial recognition algorithm would be better able to identify this white man than this black woman. </a:t>
            </a:r>
          </a:p>
          <a:p>
            <a:br>
              <a:rPr lang="en-US" dirty="0"/>
            </a:br>
            <a:r>
              <a:rPr lang="en-US" dirty="0"/>
              <a:t>This might seem minor, but if say this is being used for security purposes in a train station, the low accuracy on minorities could cause more false positives, and in turn cause them to be harassed, so this might matter!</a:t>
            </a:r>
          </a:p>
          <a:p>
            <a:endParaRPr lang="en-US" dirty="0"/>
          </a:p>
          <a:p>
            <a:r>
              <a:rPr lang="en-US" dirty="0"/>
              <a:t>But, how did this get here? Why is a computer algorithm biased? And, what about countries where the majority of people are not white? </a:t>
            </a:r>
          </a:p>
        </p:txBody>
      </p:sp>
      <p:sp>
        <p:nvSpPr>
          <p:cNvPr id="4" name="Slide Number Placeholder 3"/>
          <p:cNvSpPr>
            <a:spLocks noGrp="1"/>
          </p:cNvSpPr>
          <p:nvPr>
            <p:ph type="sldNum" sz="quarter" idx="10"/>
          </p:nvPr>
        </p:nvSpPr>
        <p:spPr/>
        <p:txBody>
          <a:bodyPr/>
          <a:lstStyle/>
          <a:p>
            <a:fld id="{270700B2-88B9-1642-B8EB-F86842378D04}" type="slidenum">
              <a:rPr lang="en-US" smtClean="0"/>
              <a:t>18</a:t>
            </a:fld>
            <a:endParaRPr lang="en-US"/>
          </a:p>
        </p:txBody>
      </p:sp>
    </p:spTree>
    <p:extLst>
      <p:ext uri="{BB962C8B-B14F-4D97-AF65-F5344CB8AC3E}">
        <p14:creationId xmlns:p14="http://schemas.microsoft.com/office/powerpoint/2010/main" val="31272093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going to propose that the main source of bias in machine learning comes from extrapolation, or low data densities for minorities. This example here on the right tries to visualize that – Given bunch of data points, we can fit a very good model over that data, but</a:t>
            </a:r>
          </a:p>
          <a:p>
            <a:r>
              <a:rPr lang="en-US" dirty="0"/>
              <a:t>As we step outside of that data-dense region, our model is going to get increasingly worse. </a:t>
            </a:r>
          </a:p>
          <a:p>
            <a:endParaRPr lang="en-US" dirty="0"/>
          </a:p>
          <a:p>
            <a:r>
              <a:rPr lang="en-US" dirty="0"/>
              <a:t>This can help explain the bias we see in machine learning – if we feed a data set to a machine learning algorithm that contains mostly white, male faces, it will be very good at identifying white male faces. But, it will almost surely be worse at identifying other categories of people. </a:t>
            </a:r>
          </a:p>
          <a:p>
            <a:r>
              <a:rPr lang="en-US" dirty="0"/>
              <a:t>In fact, this was confirmed in a study of Chinese facial recognition algorithms where they performed very well on Chinese faces, but not so well on white faces. And, also cited in that paper, was the fact that this effect is present in humans. It is called the “other-race” effect and has been studied by psychologists. </a:t>
            </a:r>
          </a:p>
          <a:p>
            <a:r>
              <a:rPr lang="en-US" dirty="0"/>
              <a:t>White babies that see a majority of faces similar to their own race get better at discerning features on those faces than with other races. So, this phenomenon isn’t just computer related, but rather general information density related. </a:t>
            </a:r>
          </a:p>
          <a:p>
            <a:endParaRPr lang="en-US" dirty="0"/>
          </a:p>
          <a:p>
            <a:r>
              <a:rPr lang="en-US" dirty="0"/>
              <a:t>Thus, even if the creators of the some machine learning model are perfectly sincere in their belief in equality, the dataset they use can create a bias depending on how much data it has on different races. So, what are your options? </a:t>
            </a:r>
          </a:p>
          <a:p>
            <a:endParaRPr lang="en-US" dirty="0"/>
          </a:p>
          <a:p>
            <a:r>
              <a:rPr lang="en-US" dirty="0"/>
              <a:t>You can pay for more data to oversample minorities, or you can report the accuracy of your model in finer detail. Instead of reporting 95% accuracy, you can report the accuracy for some set of categories, and explain where your model breaks down. This will take domain knowledge of your model. Thus, you should know what you are doing before you us machine learning</a:t>
            </a:r>
          </a:p>
          <a:p>
            <a:endParaRPr lang="en-US" dirty="0"/>
          </a:p>
          <a:p>
            <a:r>
              <a:rPr lang="en-US" dirty="0"/>
              <a:t>Although humans have additional social prejudices that impact our ability to recognize other-race faces [Levin 1996; 2000; Slone et al. 2000], perceptual factors seem to be the primary cause of the other-race effect in</a:t>
            </a:r>
          </a:p>
          <a:p>
            <a:r>
              <a:rPr lang="en-US" dirty="0"/>
              <a:t>humans [</a:t>
            </a:r>
            <a:r>
              <a:rPr lang="en-US" dirty="0" err="1"/>
              <a:t>Bryatt</a:t>
            </a:r>
            <a:r>
              <a:rPr lang="en-US" dirty="0"/>
              <a:t> and Rhodes 1998; O’Toole et al. 1994; Walker and Tanaka 2003]</a:t>
            </a:r>
          </a:p>
          <a:p>
            <a:endParaRPr lang="en-US" dirty="0"/>
          </a:p>
          <a:p>
            <a:r>
              <a:rPr lang="en-US" dirty="0"/>
              <a:t>AUTHOR=Zhou </a:t>
            </a:r>
            <a:r>
              <a:rPr lang="en-US" dirty="0" err="1"/>
              <a:t>Guifei</a:t>
            </a:r>
            <a:r>
              <a:rPr lang="en-US" dirty="0"/>
              <a:t>, Liu </a:t>
            </a:r>
            <a:r>
              <a:rPr lang="en-US" dirty="0" err="1"/>
              <a:t>Jiangang</a:t>
            </a:r>
            <a:r>
              <a:rPr lang="en-US" dirty="0"/>
              <a:t>, Ding Xiao Pan, Fu </a:t>
            </a:r>
            <a:r>
              <a:rPr lang="en-US" dirty="0" err="1"/>
              <a:t>Genyue</a:t>
            </a:r>
            <a:r>
              <a:rPr lang="en-US" dirty="0"/>
              <a:t>, Lee Kang</a:t>
            </a:r>
          </a:p>
          <a:p>
            <a:r>
              <a:rPr lang="en-US" dirty="0"/>
              <a:t>	 </a:t>
            </a:r>
          </a:p>
          <a:p>
            <a:r>
              <a:rPr lang="en-US" dirty="0"/>
              <a:t>TITLE=Development of Effective Connectivity during Own- and Other-Race Face Processing: A Granger Causality Analysis </a:t>
            </a:r>
          </a:p>
          <a:p>
            <a:endParaRPr lang="en-US" dirty="0"/>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19</a:t>
            </a:fld>
            <a:endParaRPr lang="en-US"/>
          </a:p>
        </p:txBody>
      </p:sp>
    </p:spTree>
    <p:extLst>
      <p:ext uri="{BB962C8B-B14F-4D97-AF65-F5344CB8AC3E}">
        <p14:creationId xmlns:p14="http://schemas.microsoft.com/office/powerpoint/2010/main" val="196823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78" rtl="0" eaLnBrk="1" fontAlgn="auto" latinLnBrk="0" hangingPunct="1">
              <a:lnSpc>
                <a:spcPct val="100000"/>
              </a:lnSpc>
              <a:spcBef>
                <a:spcPts val="0"/>
              </a:spcBef>
              <a:spcAft>
                <a:spcPts val="0"/>
              </a:spcAft>
              <a:buClrTx/>
              <a:buSzTx/>
              <a:buFontTx/>
              <a:buNone/>
              <a:tabLst/>
              <a:defRPr/>
            </a:pPr>
            <a:r>
              <a:rPr lang="en-US" baseline="0" dirty="0">
                <a:latin typeface="Arial" charset="0"/>
                <a:ea typeface="ＭＳ Ｐゴシック" charset="-128"/>
                <a:cs typeface="ＭＳ Ｐゴシック" charset="-128"/>
                <a:sym typeface="Wingdings"/>
              </a:rPr>
              <a:t>Save for next time:</a:t>
            </a:r>
          </a:p>
          <a:p>
            <a:pPr marL="171450" indent="-171450">
              <a:buFont typeface="Arial" panose="020B0604020202020204" pitchFamily="34" charset="0"/>
              <a:buChar char="•"/>
            </a:pPr>
            <a:r>
              <a:rPr lang="en-US" dirty="0"/>
              <a:t>Clearly state conclusion</a:t>
            </a:r>
          </a:p>
          <a:p>
            <a:pPr lvl="1"/>
            <a:r>
              <a:rPr lang="en-US" dirty="0"/>
              <a:t>First statement preferred</a:t>
            </a:r>
          </a:p>
          <a:p>
            <a:pPr marL="171450" indent="-171450">
              <a:buFont typeface="Arial" charset="0"/>
              <a:buChar char="•"/>
            </a:pPr>
            <a:r>
              <a:rPr lang="en-US" dirty="0"/>
              <a:t>Absolute statements are difficult to prove</a:t>
            </a:r>
          </a:p>
          <a:p>
            <a:pPr marL="628650" lvl="1" indent="-171450">
              <a:buFont typeface="Arial" charset="0"/>
              <a:buChar char="•"/>
            </a:pPr>
            <a:r>
              <a:rPr lang="en-US" dirty="0"/>
              <a:t>Avoid: all, always, any, every, everyone, never, none</a:t>
            </a:r>
            <a:r>
              <a:rPr lang="is-IS" dirty="0"/>
              <a:t>…</a:t>
            </a:r>
            <a:r>
              <a:rPr lang="en-US" dirty="0"/>
              <a:t> unless you can show it</a:t>
            </a:r>
          </a:p>
          <a:p>
            <a:pPr marL="171450" indent="-171450" eaLnBrk="1" hangingPunct="1">
              <a:buFont typeface="Arial"/>
              <a:buChar char="•"/>
            </a:pPr>
            <a:r>
              <a:rPr lang="en-US" baseline="0" dirty="0">
                <a:latin typeface="Arial" charset="0"/>
                <a:ea typeface="ＭＳ Ｐゴシック" charset="-128"/>
                <a:cs typeface="ＭＳ Ｐゴシック" charset="-128"/>
              </a:rPr>
              <a:t>Be sure to put quotes around entire quote</a:t>
            </a:r>
          </a:p>
          <a:p>
            <a:pPr marL="171450" indent="-171450">
              <a:buFont typeface="Arial" panose="020B0604020202020204" pitchFamily="34" charset="0"/>
              <a:buChar char="•"/>
            </a:pPr>
            <a:r>
              <a:rPr lang="en-US" dirty="0"/>
              <a:t>Hyperbole is the best thing ever!</a:t>
            </a:r>
          </a:p>
          <a:p>
            <a:pPr marL="628650" lvl="1" indent="-171450">
              <a:buFont typeface="Arial" panose="020B0604020202020204" pitchFamily="34" charset="0"/>
              <a:buChar char="•"/>
            </a:pPr>
            <a:r>
              <a:rPr lang="en-US" dirty="0"/>
              <a:t>but not in these papers</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Print 2 sided and save a tree</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Use template, saves time (and -1 point)</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ea typeface="ＭＳ Ｐゴシック" charset="-128"/>
                <a:cs typeface="ＭＳ Ｐゴシック" charset="-128"/>
              </a:rPr>
              <a:t>Include Counter Point and Response</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endParaRPr lang="en-US" dirty="0"/>
          </a:p>
          <a:p>
            <a:pPr marL="171450" indent="-171450" eaLnBrk="1" hangingPunct="1">
              <a:buFont typeface="Arial"/>
              <a:buChar char="•"/>
            </a:pPr>
            <a:endParaRPr lang="en-US" baseline="0" dirty="0">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2</a:t>
            </a:fld>
            <a:endParaRPr lang="en-US"/>
          </a:p>
        </p:txBody>
      </p:sp>
    </p:spTree>
    <p:extLst>
      <p:ext uri="{BB962C8B-B14F-4D97-AF65-F5344CB8AC3E}">
        <p14:creationId xmlns:p14="http://schemas.microsoft.com/office/powerpoint/2010/main" val="20126720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20</a:t>
            </a:fld>
            <a:endParaRPr lang="en-US"/>
          </a:p>
        </p:txBody>
      </p:sp>
    </p:spTree>
    <p:extLst>
      <p:ext uri="{BB962C8B-B14F-4D97-AF65-F5344CB8AC3E}">
        <p14:creationId xmlns:p14="http://schemas.microsoft.com/office/powerpoint/2010/main" val="6726981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a quick show of hands, how many of you play or have played video games. (Tie into statistic on next page)</a:t>
            </a:r>
          </a:p>
        </p:txBody>
      </p:sp>
      <p:sp>
        <p:nvSpPr>
          <p:cNvPr id="4" name="Slide Number Placeholder 3"/>
          <p:cNvSpPr>
            <a:spLocks noGrp="1"/>
          </p:cNvSpPr>
          <p:nvPr>
            <p:ph type="sldNum" sz="quarter" idx="10"/>
          </p:nvPr>
        </p:nvSpPr>
        <p:spPr/>
        <p:txBody>
          <a:bodyPr/>
          <a:lstStyle/>
          <a:p>
            <a:fld id="{270700B2-88B9-1642-B8EB-F86842378D04}" type="slidenum">
              <a:rPr lang="en-US" smtClean="0"/>
              <a:t>21</a:t>
            </a:fld>
            <a:endParaRPr lang="en-US"/>
          </a:p>
        </p:txBody>
      </p:sp>
    </p:spTree>
    <p:extLst>
      <p:ext uri="{BB962C8B-B14F-4D97-AF65-F5344CB8AC3E}">
        <p14:creationId xmlns:p14="http://schemas.microsoft.com/office/powerpoint/2010/main" val="2458395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the past two decades, this issue has been brought up constantly. There’s been a lot of debate about this as early as the 80s, but its become more prevalent today because more and more games today have violent aspects. As you can see in the chart, over time games have received higher ratings (suitable for higher age groups as a result of mature themes, usually intense violence, blood, gore, and strong language). One of the more recent times this topic was brought up was after the Parkland school shooting earlier this year, President Trump hosted a meeting to address this issue even inviting video game industry reps to participate.</a:t>
            </a:r>
          </a:p>
        </p:txBody>
      </p:sp>
      <p:sp>
        <p:nvSpPr>
          <p:cNvPr id="4" name="Slide Number Placeholder 3"/>
          <p:cNvSpPr>
            <a:spLocks noGrp="1"/>
          </p:cNvSpPr>
          <p:nvPr>
            <p:ph type="sldNum" sz="quarter" idx="10"/>
          </p:nvPr>
        </p:nvSpPr>
        <p:spPr/>
        <p:txBody>
          <a:bodyPr/>
          <a:lstStyle/>
          <a:p>
            <a:fld id="{270700B2-88B9-1642-B8EB-F86842378D04}" type="slidenum">
              <a:rPr lang="en-US" smtClean="0"/>
              <a:t>22</a:t>
            </a:fld>
            <a:endParaRPr lang="en-US"/>
          </a:p>
        </p:txBody>
      </p:sp>
    </p:spTree>
    <p:extLst>
      <p:ext uri="{BB962C8B-B14F-4D97-AF65-F5344CB8AC3E}">
        <p14:creationId xmlns:p14="http://schemas.microsoft.com/office/powerpoint/2010/main" val="14200677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expand on this, we’re going to look at what has already been done. So first, I want to clarify the difference between violence and aggression which are often used interchangeably. Aggression is generally defined as anger and is more characterized by emotions while violence is usually considered a physical expression usually with an intent to injure someone or destroy property. One of the studies I looked at connects higher levels of aggression to more violent video games. For the violent game they chose a first-person shooter game Call of Duty: Modern Warfare 2 and for the neutral game it was LittleBigPlanet 2. Video games are also often grouped in with other forms of violent media when looking at their effect (Tie into graph on next slide).</a:t>
            </a:r>
          </a:p>
        </p:txBody>
      </p:sp>
      <p:sp>
        <p:nvSpPr>
          <p:cNvPr id="4" name="Slide Number Placeholder 3"/>
          <p:cNvSpPr>
            <a:spLocks noGrp="1"/>
          </p:cNvSpPr>
          <p:nvPr>
            <p:ph type="sldNum" sz="quarter" idx="10"/>
          </p:nvPr>
        </p:nvSpPr>
        <p:spPr/>
        <p:txBody>
          <a:bodyPr/>
          <a:lstStyle/>
          <a:p>
            <a:fld id="{270700B2-88B9-1642-B8EB-F86842378D04}" type="slidenum">
              <a:rPr lang="en-US" smtClean="0"/>
              <a:t>23</a:t>
            </a:fld>
            <a:endParaRPr lang="en-US"/>
          </a:p>
        </p:txBody>
      </p:sp>
    </p:spTree>
    <p:extLst>
      <p:ext uri="{BB962C8B-B14F-4D97-AF65-F5344CB8AC3E}">
        <p14:creationId xmlns:p14="http://schemas.microsoft.com/office/powerpoint/2010/main" val="12865148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Positive correlation between aggressive behavior and media violence and even a negative correlation with helpful behavior</a:t>
            </a:r>
          </a:p>
          <a:p>
            <a:r>
              <a:rPr lang="en-US" dirty="0"/>
              <a:t>I could not find a clear difference between aggression induced from video games and other media. Overall, the fact that other forms of media can induce the same behavior shows that video games are not the sole cause of aggression. </a:t>
            </a:r>
          </a:p>
        </p:txBody>
      </p:sp>
      <p:sp>
        <p:nvSpPr>
          <p:cNvPr id="4" name="Slide Number Placeholder 3"/>
          <p:cNvSpPr>
            <a:spLocks noGrp="1"/>
          </p:cNvSpPr>
          <p:nvPr>
            <p:ph type="sldNum" sz="quarter" idx="5"/>
          </p:nvPr>
        </p:nvSpPr>
        <p:spPr/>
        <p:txBody>
          <a:bodyPr/>
          <a:lstStyle/>
          <a:p>
            <a:fld id="{270700B2-88B9-1642-B8EB-F86842378D04}" type="slidenum">
              <a:rPr lang="en-US" smtClean="0"/>
              <a:t>24</a:t>
            </a:fld>
            <a:endParaRPr lang="en-US"/>
          </a:p>
        </p:txBody>
      </p:sp>
    </p:spTree>
    <p:extLst>
      <p:ext uri="{BB962C8B-B14F-4D97-AF65-F5344CB8AC3E}">
        <p14:creationId xmlns:p14="http://schemas.microsoft.com/office/powerpoint/2010/main" val="25522570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a lot of the case for violence connects the level of violence to aggression, another study looked at the effect of competition on aggressive behavior on the basis that most violent games that were studied were also competitive. As you can see from the graph, the study connects short-term aggression more so to a game’s competitiveness rather than its level of violence. Another study also showed the correlation between players playing violent games and their desensitization to real-life violence (this is also seen in other types of violent media) however did not conclude anything about causing violent behavior. Lastly, this study shown on the graph shows no correlation between video game sales and violent crimes. In fact, the multiple studies done by this group found that violent crime actually decreased in response to violent video games. </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25</a:t>
            </a:fld>
            <a:endParaRPr lang="en-US"/>
          </a:p>
        </p:txBody>
      </p:sp>
    </p:spTree>
    <p:extLst>
      <p:ext uri="{BB962C8B-B14F-4D97-AF65-F5344CB8AC3E}">
        <p14:creationId xmlns:p14="http://schemas.microsoft.com/office/powerpoint/2010/main" val="31652469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 shows the correlation between the violent crime rate and video game sales in the past in about the past 20 years. As you can see that while sales grow the crime rate actually decreases.</a:t>
            </a:r>
          </a:p>
        </p:txBody>
      </p:sp>
      <p:sp>
        <p:nvSpPr>
          <p:cNvPr id="4" name="Slide Number Placeholder 3"/>
          <p:cNvSpPr>
            <a:spLocks noGrp="1"/>
          </p:cNvSpPr>
          <p:nvPr>
            <p:ph type="sldNum" sz="quarter" idx="5"/>
          </p:nvPr>
        </p:nvSpPr>
        <p:spPr/>
        <p:txBody>
          <a:bodyPr/>
          <a:lstStyle/>
          <a:p>
            <a:fld id="{270700B2-88B9-1642-B8EB-F86842378D04}" type="slidenum">
              <a:rPr lang="en-US" smtClean="0"/>
              <a:t>26</a:t>
            </a:fld>
            <a:endParaRPr lang="en-US"/>
          </a:p>
        </p:txBody>
      </p:sp>
    </p:spTree>
    <p:extLst>
      <p:ext uri="{BB962C8B-B14F-4D97-AF65-F5344CB8AC3E}">
        <p14:creationId xmlns:p14="http://schemas.microsoft.com/office/powerpoint/2010/main" val="41322874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conclusions you can get from this is that there is some evidence that violence in games can cause an increase in aggression; however, it has also been shown that competition can have the same effect. There are a lot of conflicting views, but overall there is no decisive evidence that can link video games to real violent behavior.  Just to add on to this, you can however make the case that violence in games can desensitize people as it can change the way society perceives violence but does not directly cause violence. This topic has been on debate for nearly 40 years, and it may not be over for a while. Desensitization may be a factor in this debate lasting so long as there is not much priority to explore new theories on why violence has increased beyond just video games and </a:t>
            </a:r>
            <a:r>
              <a:rPr lang="en-US"/>
              <a:t>other media. </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27</a:t>
            </a:fld>
            <a:endParaRPr lang="en-US"/>
          </a:p>
        </p:txBody>
      </p:sp>
    </p:spTree>
    <p:extLst>
      <p:ext uri="{BB962C8B-B14F-4D97-AF65-F5344CB8AC3E}">
        <p14:creationId xmlns:p14="http://schemas.microsoft.com/office/powerpoint/2010/main" val="25226824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 name="Google Shape;89;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t>Hello, my name is Thomas Curtis. Today I’m going to be presenting the simulation theory, and explaining its moral implications.</a:t>
            </a:r>
            <a:endParaRPr/>
          </a:p>
        </p:txBody>
      </p:sp>
      <p:sp>
        <p:nvSpPr>
          <p:cNvPr id="90" name="Google Shape;90;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30</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647239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423cd9311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g423cd93116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t>Simulations are imitations of other systems. Typically they are run with computers. The level of accuracy of a simulation is proportionate to how much computing power is available, and cannot exceed 100% accuracy. Simulations can be run in various speeds as well depending on how much processing ability you have available.</a:t>
            </a:r>
            <a:endParaRPr/>
          </a:p>
        </p:txBody>
      </p:sp>
      <p:sp>
        <p:nvSpPr>
          <p:cNvPr id="100" name="Google Shape;100;g423cd93116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31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99339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itchFamily="-109" charset="0"/>
                <a:ea typeface="ＭＳ Ｐゴシック" pitchFamily="-109" charset="-128"/>
                <a:cs typeface="ＭＳ Ｐゴシック" pitchFamily="-109" charset="-128"/>
              </a:rPr>
              <a:t>We can also discuss articles listed on Security Discussions under documents of course web site.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itchFamily="-109" charset="0"/>
              <a:ea typeface="ＭＳ Ｐゴシック" pitchFamily="-109" charset="-128"/>
              <a:cs typeface="ＭＳ Ｐゴシック" pitchFamily="-109" charset="-128"/>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itchFamily="-109" charset="0"/>
                <a:ea typeface="ＭＳ Ｐゴシック" pitchFamily="-109" charset="-128"/>
                <a:cs typeface="ＭＳ Ｐゴシック" pitchFamily="-109" charset="-128"/>
              </a:rPr>
              <a:t>ADD QUIZ AS BACKUP IF CLASS DISCUSSION</a:t>
            </a:r>
            <a:r>
              <a:rPr lang="en-US" baseline="0" dirty="0">
                <a:latin typeface="Arial" charset="0"/>
                <a:ea typeface="ＭＳ Ｐゴシック" charset="-128"/>
                <a:cs typeface="ＭＳ Ｐゴシック" charset="-128"/>
              </a:rPr>
              <a:t> NOT LONG ENOUGH</a:t>
            </a:r>
            <a:endParaRPr lang="en-US" dirty="0">
              <a:latin typeface="Arial" pitchFamily="-109" charset="0"/>
              <a:ea typeface="ＭＳ Ｐゴシック" pitchFamily="-109" charset="-128"/>
              <a:cs typeface="ＭＳ Ｐゴシック" pitchFamily="-109"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3</a:t>
            </a:fld>
            <a:endParaRPr lang="en-US"/>
          </a:p>
        </p:txBody>
      </p:sp>
    </p:spTree>
    <p:extLst>
      <p:ext uri="{BB962C8B-B14F-4D97-AF65-F5344CB8AC3E}">
        <p14:creationId xmlns:p14="http://schemas.microsoft.com/office/powerpoint/2010/main" val="4245214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423cd93116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423cd93116_0_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The IllustrisTNG simulation, by MIT, models space. It models a massive region of space, and shows the changing shapes of cosmic structures, it has an impressive resolution for particles, but it doesn’t follow enough of the rules of physics and chemistry to allow for life to form. In this sense, the simulation is abstracting the universe to create specific types of useful information while ignoring the certain levels </a:t>
            </a:r>
            <a:endParaRPr/>
          </a:p>
        </p:txBody>
      </p:sp>
      <p:sp>
        <p:nvSpPr>
          <p:cNvPr id="111" name="Google Shape;111;g423cd93116_0_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Tree>
    <p:extLst>
      <p:ext uri="{BB962C8B-B14F-4D97-AF65-F5344CB8AC3E}">
        <p14:creationId xmlns:p14="http://schemas.microsoft.com/office/powerpoint/2010/main" val="19709000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423cd93116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423cd93116_0_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Descartes was a philosopher who surmised that the human experience of life could be not one of a material world, but rather a world that merely appears material. This idea is a form of solipsism, an ideology that claims objective knowledge to be impossible. With that in mind, the premise is this.  All of our experiences in the world can be broken down into simple inputs, the 5 senses. While we can assume that these sense are the result of a large contiguous universe that stays the same whether or not we look at it, solipsism makes the claim that we can never know for sure that anything is objectively true, since all of our existence is purely subjective. </a:t>
            </a:r>
            <a:endParaRPr/>
          </a:p>
        </p:txBody>
      </p:sp>
      <p:sp>
        <p:nvSpPr>
          <p:cNvPr id="120" name="Google Shape;120;g423cd93116_0_2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spTree>
    <p:extLst>
      <p:ext uri="{BB962C8B-B14F-4D97-AF65-F5344CB8AC3E}">
        <p14:creationId xmlns:p14="http://schemas.microsoft.com/office/powerpoint/2010/main" val="32481121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4247cb1a7c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4247cb1a7c_0_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So let’s take a look at the future possibilities. Nick Bostrom, a professor at Oxford University, has 3 hypotheses for the future of humanity and the future of simulation. A) Humans die out before becoming capable of making simulations. This one is kind of sad, but also increases the chance dramatically that we are in a real universe. </a:t>
            </a:r>
            <a:endParaRPr dirty="0"/>
          </a:p>
          <a:p>
            <a:pPr marL="0" lvl="0" indent="0" algn="l" rtl="0">
              <a:spcBef>
                <a:spcPts val="0"/>
              </a:spcBef>
              <a:spcAft>
                <a:spcPts val="0"/>
              </a:spcAft>
              <a:buNone/>
            </a:pPr>
            <a:r>
              <a:rPr lang="en-US" dirty="0"/>
              <a:t>B) Humanity becomes capable of making a simulation of reality, but they choose not to. If humans reason that it’s unethical to create a universe full of people that don’t know they aren’t real, then we end up being either the tail of a recursion, or not in a simulation. C) Humans create simulations indistinguishable from our own. Said simulations create their own simulations and we end up part of a massive recursive chain that has no meaning in life or death and we all feel empty forever. </a:t>
            </a:r>
            <a:endParaRPr dirty="0"/>
          </a:p>
        </p:txBody>
      </p:sp>
      <p:sp>
        <p:nvSpPr>
          <p:cNvPr id="129" name="Google Shape;129;g4247cb1a7c_0_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34</a:t>
            </a:fld>
            <a:endParaRPr/>
          </a:p>
        </p:txBody>
      </p:sp>
    </p:spTree>
    <p:extLst>
      <p:ext uri="{BB962C8B-B14F-4D97-AF65-F5344CB8AC3E}">
        <p14:creationId xmlns:p14="http://schemas.microsoft.com/office/powerpoint/2010/main" val="13172442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4247cb1a7c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4247cb1a7c_0_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90000"/>
              </a:lnSpc>
              <a:spcBef>
                <a:spcPts val="1200"/>
              </a:spcBef>
              <a:spcAft>
                <a:spcPts val="0"/>
              </a:spcAft>
              <a:buNone/>
            </a:pPr>
            <a:r>
              <a:rPr lang="en-US">
                <a:solidFill>
                  <a:srgbClr val="000000"/>
                </a:solidFill>
                <a:latin typeface="Arial"/>
                <a:ea typeface="Arial"/>
                <a:cs typeface="Arial"/>
                <a:sym typeface="Arial"/>
              </a:rPr>
              <a:t>We have a responsibility for simulated life. If we choose to follow C, then we must treat the creation of that life with how we would like to be treated by our creator. </a:t>
            </a:r>
            <a:endParaRPr>
              <a:solidFill>
                <a:srgbClr val="000000"/>
              </a:solidFill>
              <a:latin typeface="Arial"/>
              <a:ea typeface="Arial"/>
              <a:cs typeface="Arial"/>
              <a:sym typeface="Arial"/>
            </a:endParaRPr>
          </a:p>
          <a:p>
            <a:pPr marL="0" lvl="0" indent="0" algn="l" rtl="0">
              <a:lnSpc>
                <a:spcPct val="90000"/>
              </a:lnSpc>
              <a:spcBef>
                <a:spcPts val="1200"/>
              </a:spcBef>
              <a:spcAft>
                <a:spcPts val="0"/>
              </a:spcAft>
              <a:buNone/>
            </a:pPr>
            <a:r>
              <a:rPr lang="en-US">
                <a:solidFill>
                  <a:srgbClr val="000000"/>
                </a:solidFill>
                <a:latin typeface="Arial"/>
                <a:ea typeface="Arial"/>
                <a:cs typeface="Arial"/>
                <a:sym typeface="Arial"/>
              </a:rPr>
              <a:t>What happens when the simulated occupants die? Should we store them, reuse them, or create an afterlife for them.</a:t>
            </a:r>
            <a:endParaRPr>
              <a:solidFill>
                <a:srgbClr val="000000"/>
              </a:solidFill>
              <a:latin typeface="Arial"/>
              <a:ea typeface="Arial"/>
              <a:cs typeface="Arial"/>
              <a:sym typeface="Arial"/>
            </a:endParaRPr>
          </a:p>
          <a:p>
            <a:pPr marL="0" lvl="0" indent="0" algn="l" rtl="0">
              <a:lnSpc>
                <a:spcPct val="90000"/>
              </a:lnSpc>
              <a:spcBef>
                <a:spcPts val="1200"/>
              </a:spcBef>
              <a:spcAft>
                <a:spcPts val="0"/>
              </a:spcAft>
              <a:buNone/>
            </a:pPr>
            <a:r>
              <a:rPr lang="en-US">
                <a:solidFill>
                  <a:srgbClr val="000000"/>
                </a:solidFill>
                <a:latin typeface="Arial"/>
                <a:ea typeface="Arial"/>
                <a:cs typeface="Arial"/>
                <a:sym typeface="Arial"/>
              </a:rPr>
              <a:t>Creating consciousness capable of suffering and putting them in circumstances where they suffer makes the creators responsible. At the same time, suffering is necessary for an authentic human experience.</a:t>
            </a:r>
            <a:endParaRPr>
              <a:solidFill>
                <a:srgbClr val="000000"/>
              </a:solidFill>
              <a:latin typeface="Arial"/>
              <a:ea typeface="Arial"/>
              <a:cs typeface="Arial"/>
              <a:sym typeface="Arial"/>
            </a:endParaRPr>
          </a:p>
          <a:p>
            <a:pPr marL="0" lvl="0" indent="0" algn="l" rtl="0">
              <a:lnSpc>
                <a:spcPct val="90000"/>
              </a:lnSpc>
              <a:spcBef>
                <a:spcPts val="1200"/>
              </a:spcBef>
              <a:spcAft>
                <a:spcPts val="0"/>
              </a:spcAft>
              <a:buClr>
                <a:schemeClr val="dk1"/>
              </a:buClr>
              <a:buSzPts val="1100"/>
              <a:buFont typeface="Arial"/>
              <a:buNone/>
            </a:pPr>
            <a:endParaRPr>
              <a:solidFill>
                <a:srgbClr val="000000"/>
              </a:solidFill>
              <a:latin typeface="Arial"/>
              <a:ea typeface="Arial"/>
              <a:cs typeface="Arial"/>
              <a:sym typeface="Arial"/>
            </a:endParaRPr>
          </a:p>
        </p:txBody>
      </p:sp>
      <p:sp>
        <p:nvSpPr>
          <p:cNvPr id="138" name="Google Shape;138;g4247cb1a7c_0_1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a:p>
        </p:txBody>
      </p:sp>
    </p:spTree>
    <p:extLst>
      <p:ext uri="{BB962C8B-B14F-4D97-AF65-F5344CB8AC3E}">
        <p14:creationId xmlns:p14="http://schemas.microsoft.com/office/powerpoint/2010/main" val="25514434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4247cb1a7c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4247cb1a7c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We shouldn’t pursue a simulation of reality. Creating a simulation that would eventually come up with it’s own simulation and so on, and so on would only provide a meaningless answer to the question of creation. We could probably come up with ways to prove whether or not we were in a simulation, test and prove it unequivocally. But then what? We theory-craft ways to hack the system and end up becoming gods? We live life without any fear of death since we know that a storage system exists that gives everyone eternal happiness? </a:t>
            </a:r>
            <a:endParaRPr/>
          </a:p>
          <a:p>
            <a:pPr marL="0" lvl="0" indent="0" algn="l" rtl="0">
              <a:spcBef>
                <a:spcPts val="0"/>
              </a:spcBef>
              <a:spcAft>
                <a:spcPts val="0"/>
              </a:spcAft>
              <a:buNone/>
            </a:pPr>
            <a:br>
              <a:rPr lang="en-US"/>
            </a:br>
            <a:r>
              <a:rPr lang="en-US"/>
              <a:t>This rabbit hole leads to unfulfillment and emptiness. Possibly worse. It’s better to just leave the rabbit hole alone and find our own meanings. After all...</a:t>
            </a:r>
            <a:endParaRPr/>
          </a:p>
        </p:txBody>
      </p:sp>
      <p:sp>
        <p:nvSpPr>
          <p:cNvPr id="147" name="Google Shape;147;g4247cb1a7c_0_2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36</a:t>
            </a:fld>
            <a:endParaRPr/>
          </a:p>
        </p:txBody>
      </p:sp>
    </p:spTree>
    <p:extLst>
      <p:ext uri="{BB962C8B-B14F-4D97-AF65-F5344CB8AC3E}">
        <p14:creationId xmlns:p14="http://schemas.microsoft.com/office/powerpoint/2010/main" val="28825927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4247cb1a7c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4247cb1a7c_0_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 We still have so much universe to understand. </a:t>
            </a:r>
            <a:endParaRPr/>
          </a:p>
        </p:txBody>
      </p:sp>
      <p:sp>
        <p:nvSpPr>
          <p:cNvPr id="156" name="Google Shape;156;g4247cb1a7c_0_3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37</a:t>
            </a:fld>
            <a:endParaRPr/>
          </a:p>
        </p:txBody>
      </p:sp>
    </p:spTree>
    <p:extLst>
      <p:ext uri="{BB962C8B-B14F-4D97-AF65-F5344CB8AC3E}">
        <p14:creationId xmlns:p14="http://schemas.microsoft.com/office/powerpoint/2010/main" val="28484470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82863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charset="0"/>
                <a:ea typeface="ＭＳ Ｐゴシック" charset="-128"/>
                <a:cs typeface="ＭＳ Ｐゴシック" charset="-128"/>
              </a:rPr>
              <a:t>This is the end. Any slides beyond this point are for answering questions that may arise but not needed in the main talk. Some slides may also be unfinished and are not needed but kept just in case.</a:t>
            </a:r>
          </a:p>
        </p:txBody>
      </p:sp>
      <p:sp>
        <p:nvSpPr>
          <p:cNvPr id="4" name="Slide Number Placeholder 3"/>
          <p:cNvSpPr>
            <a:spLocks noGrp="1"/>
          </p:cNvSpPr>
          <p:nvPr>
            <p:ph type="sldNum" sz="quarter" idx="10"/>
          </p:nvPr>
        </p:nvSpPr>
        <p:spPr/>
        <p:txBody>
          <a:bodyPr/>
          <a:lstStyle/>
          <a:p>
            <a:fld id="{270700B2-88B9-1642-B8EB-F86842378D04}" type="slidenum">
              <a:rPr lang="en-US" smtClean="0"/>
              <a:t>39</a:t>
            </a:fld>
            <a:endParaRPr lang="en-US"/>
          </a:p>
        </p:txBody>
      </p:sp>
    </p:spTree>
    <p:extLst>
      <p:ext uri="{BB962C8B-B14F-4D97-AF65-F5344CB8AC3E}">
        <p14:creationId xmlns:p14="http://schemas.microsoft.com/office/powerpoint/2010/main" val="4255335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how many people </a:t>
            </a:r>
            <a:r>
              <a:rPr lang="en-US"/>
              <a:t>in ACM</a:t>
            </a:r>
            <a:r>
              <a:rPr lang="en-US" baseline="0"/>
              <a:t> or IEEE</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4</a:t>
            </a:fld>
            <a:endParaRPr lang="en-US"/>
          </a:p>
        </p:txBody>
      </p:sp>
    </p:spTree>
    <p:extLst>
      <p:ext uri="{BB962C8B-B14F-4D97-AF65-F5344CB8AC3E}">
        <p14:creationId xmlns:p14="http://schemas.microsoft.com/office/powerpoint/2010/main" val="593655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Release Game or Not</a:t>
            </a:r>
            <a:r>
              <a:rPr lang="en-US" baseline="0" dirty="0"/>
              <a:t> Debate</a:t>
            </a:r>
          </a:p>
          <a:p>
            <a:endParaRPr lang="en-US" dirty="0"/>
          </a:p>
          <a:p>
            <a:r>
              <a:rPr lang="en-US" dirty="0"/>
              <a:t>Chapter 9 In-class Exercises # 24.</a:t>
            </a:r>
          </a:p>
          <a:p>
            <a:r>
              <a:rPr lang="en-US" dirty="0"/>
              <a:t>Should the company produce the game?</a:t>
            </a:r>
          </a:p>
          <a:p>
            <a:endParaRPr lang="en-US" dirty="0"/>
          </a:p>
          <a:p>
            <a:r>
              <a:rPr lang="en-US" dirty="0"/>
              <a:t>Use the SWE Code Of Ethics as the basis for your argument.</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5</a:t>
            </a:fld>
            <a:endParaRPr lang="en-US"/>
          </a:p>
        </p:txBody>
      </p:sp>
    </p:spTree>
    <p:extLst>
      <p:ext uri="{BB962C8B-B14F-4D97-AF65-F5344CB8AC3E}">
        <p14:creationId xmlns:p14="http://schemas.microsoft.com/office/powerpoint/2010/main" val="35123737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An error of </a:t>
            </a:r>
            <a:r>
              <a:rPr lang="en-US" i="1" dirty="0"/>
              <a:t>commission</a:t>
            </a:r>
            <a:r>
              <a:rPr lang="en-US" dirty="0"/>
              <a:t> is one where the person responds where they should not. This is compared to an error of </a:t>
            </a:r>
            <a:r>
              <a:rPr lang="en-US" i="1" dirty="0"/>
              <a:t>omission</a:t>
            </a:r>
            <a:r>
              <a:rPr lang="en-US" dirty="0"/>
              <a:t>, where the person fails to respond when they should.</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6</a:t>
            </a:fld>
            <a:endParaRPr lang="en-US"/>
          </a:p>
        </p:txBody>
      </p:sp>
    </p:spTree>
    <p:extLst>
      <p:ext uri="{BB962C8B-B14F-4D97-AF65-F5344CB8AC3E}">
        <p14:creationId xmlns:p14="http://schemas.microsoft.com/office/powerpoint/2010/main" val="2553297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pitchFamily="-109" charset="0"/>
                <a:ea typeface="ＭＳ Ｐゴシック" pitchFamily="-109" charset="-128"/>
                <a:cs typeface="ＭＳ Ｐゴシック" pitchFamily="-109" charset="-128"/>
              </a:rPr>
              <a:t>1 Page Paper Ideas:</a:t>
            </a:r>
          </a:p>
          <a:p>
            <a:pPr marL="228600" indent="-228600" eaLnBrk="1" hangingPunct="1">
              <a:buFont typeface="+mj-lt"/>
              <a:buAutoNum type="arabicPeriod"/>
            </a:pPr>
            <a:r>
              <a:rPr lang="en-US" dirty="0">
                <a:latin typeface="Arial" pitchFamily="-109" charset="0"/>
                <a:ea typeface="ＭＳ Ｐゴシック" pitchFamily="-109" charset="-128"/>
                <a:cs typeface="ＭＳ Ｐゴシック" pitchFamily="-109" charset="-128"/>
              </a:rPr>
              <a:t>For Good - </a:t>
            </a:r>
            <a:r>
              <a:rPr lang="en-US" dirty="0">
                <a:ea typeface="ＭＳ Ｐゴシック" pitchFamily="-109" charset="-128"/>
                <a:cs typeface="ＭＳ Ｐゴシック" pitchFamily="-109" charset="-128"/>
              </a:rPr>
              <a:t>How will you use your computing related education to do good in the world?</a:t>
            </a:r>
          </a:p>
          <a:p>
            <a:pPr marL="228600" indent="-228600" eaLnBrk="1" hangingPunct="1">
              <a:buFont typeface="+mj-lt"/>
              <a:buAutoNum type="arabicPeriod"/>
            </a:pPr>
            <a:r>
              <a:rPr lang="en-US" baseline="0" dirty="0">
                <a:ea typeface="ＭＳ Ｐゴシック" pitchFamily="-109" charset="-128"/>
                <a:cs typeface="ＭＳ Ｐゴシック" pitchFamily="-109" charset="-128"/>
              </a:rPr>
              <a:t>Dark Net - Is </a:t>
            </a:r>
            <a:r>
              <a:rPr lang="en-US" baseline="0" dirty="0">
                <a:ea typeface="+mn-ea"/>
                <a:cs typeface="+mn-cs"/>
              </a:rPr>
              <a:t>t</a:t>
            </a:r>
            <a:r>
              <a:rPr lang="en-US" dirty="0"/>
              <a:t>he Dark Net good or bad?</a:t>
            </a:r>
          </a:p>
          <a:p>
            <a:pPr marL="228600" indent="-228600" eaLnBrk="1" hangingPunct="1">
              <a:buFont typeface="+mj-lt"/>
              <a:buAutoNum type="arabicPeriod"/>
            </a:pPr>
            <a:r>
              <a:rPr lang="en-US" dirty="0"/>
              <a:t>Does computerized automation help the economy or society?</a:t>
            </a:r>
          </a:p>
          <a:p>
            <a:pPr marL="228600" indent="-228600" eaLnBrk="1" hangingPunct="1">
              <a:buFont typeface="+mj-lt"/>
              <a:buAutoNum type="arabicPeriod"/>
            </a:pPr>
            <a:r>
              <a:rPr lang="en-US" dirty="0"/>
              <a:t>What should computerized automated be applied to next?</a:t>
            </a:r>
          </a:p>
          <a:p>
            <a:pPr marL="228600" indent="-228600" eaLnBrk="1" hangingPunct="1">
              <a:buFont typeface="+mj-lt"/>
              <a:buAutoNum type="arabicPeriod"/>
            </a:pPr>
            <a:r>
              <a:rPr lang="en-US" dirty="0"/>
              <a:t>If productivity has increased so much, why are we working so hard? </a:t>
            </a:r>
            <a:r>
              <a:rPr lang="en-US" i="1" dirty="0"/>
              <a:t>Should</a:t>
            </a:r>
            <a:r>
              <a:rPr lang="en-US" dirty="0"/>
              <a:t> we?</a:t>
            </a:r>
          </a:p>
          <a:p>
            <a:pPr marL="228600" indent="-228600" eaLnBrk="1" hangingPunct="1">
              <a:buFont typeface="+mj-lt"/>
              <a:buAutoNum type="arabicPeriod"/>
            </a:pPr>
            <a:r>
              <a:rPr lang="en-US" dirty="0"/>
              <a:t>What job skills will survive computerized automation?</a:t>
            </a:r>
          </a:p>
          <a:p>
            <a:pPr lvl="0" eaLnBrk="1" hangingPunct="1"/>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7</a:t>
            </a:fld>
            <a:endParaRPr lang="en-US"/>
          </a:p>
        </p:txBody>
      </p:sp>
    </p:spTree>
    <p:extLst>
      <p:ext uri="{BB962C8B-B14F-4D97-AF65-F5344CB8AC3E}">
        <p14:creationId xmlns:p14="http://schemas.microsoft.com/office/powerpoint/2010/main" val="12718613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charset="0"/>
                <a:ea typeface="ＭＳ Ｐゴシック" charset="-128"/>
                <a:cs typeface="ＭＳ Ｐゴシック" charset="-128"/>
              </a:rPr>
              <a:t>Show WPI and/or corporate code of ethics.</a:t>
            </a:r>
          </a:p>
        </p:txBody>
      </p:sp>
      <p:sp>
        <p:nvSpPr>
          <p:cNvPr id="4" name="Slide Number Placeholder 3"/>
          <p:cNvSpPr>
            <a:spLocks noGrp="1"/>
          </p:cNvSpPr>
          <p:nvPr>
            <p:ph type="sldNum" sz="quarter" idx="10"/>
          </p:nvPr>
        </p:nvSpPr>
        <p:spPr/>
        <p:txBody>
          <a:bodyPr/>
          <a:lstStyle/>
          <a:p>
            <a:fld id="{270700B2-88B9-1642-B8EB-F86842378D04}" type="slidenum">
              <a:rPr lang="en-US" smtClean="0"/>
              <a:t>8</a:t>
            </a:fld>
            <a:endParaRPr lang="en-US"/>
          </a:p>
        </p:txBody>
      </p:sp>
    </p:spTree>
    <p:extLst>
      <p:ext uri="{BB962C8B-B14F-4D97-AF65-F5344CB8AC3E}">
        <p14:creationId xmlns:p14="http://schemas.microsoft.com/office/powerpoint/2010/main" val="424521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going to be talking about machine learning, and how that, if you are going to rely  on it to make decisions, you should understand how it works. Despite its seemingly mystical nature, Machine learning is not magic. This XKCD comic describes how machine learning is sometimes (wrongly) viewed. The first part, “You pour the data into this big pile of linear algebra”, is fair, but the dangers I will talk about arise when you take that answer without thinking further about the problem. And, if you do not understand how it works, there are real dangers to blindly relying on it. Thankfully, many of these issues are fixable with some domain knowledge. </a:t>
            </a:r>
          </a:p>
        </p:txBody>
      </p:sp>
      <p:sp>
        <p:nvSpPr>
          <p:cNvPr id="4" name="Slide Number Placeholder 3"/>
          <p:cNvSpPr>
            <a:spLocks noGrp="1"/>
          </p:cNvSpPr>
          <p:nvPr>
            <p:ph type="sldNum" sz="quarter" idx="10"/>
          </p:nvPr>
        </p:nvSpPr>
        <p:spPr/>
        <p:txBody>
          <a:bodyPr/>
          <a:lstStyle/>
          <a:p>
            <a:fld id="{270700B2-88B9-1642-B8EB-F86842378D04}" type="slidenum">
              <a:rPr lang="en-US" smtClean="0"/>
              <a:t>9</a:t>
            </a:fld>
            <a:endParaRPr lang="en-US"/>
          </a:p>
        </p:txBody>
      </p:sp>
    </p:spTree>
    <p:extLst>
      <p:ext uri="{BB962C8B-B14F-4D97-AF65-F5344CB8AC3E}">
        <p14:creationId xmlns:p14="http://schemas.microsoft.com/office/powerpoint/2010/main" val="3105133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3" name="Subtitle 2"/>
          <p:cNvSpPr>
            <a:spLocks noGrp="1"/>
          </p:cNvSpPr>
          <p:nvPr>
            <p:ph type="subTitle" idx="1"/>
          </p:nvPr>
        </p:nvSpPr>
        <p:spPr>
          <a:xfrm>
            <a:off x="914400" y="3105150"/>
            <a:ext cx="7315200" cy="762000"/>
          </a:xfrm>
        </p:spPr>
        <p:txBody>
          <a:bodyPr>
            <a:normAutofit/>
          </a:bodyPr>
          <a:lstStyle>
            <a:lvl1pPr marL="0" indent="0" algn="ctr">
              <a:spcBef>
                <a:spcPts val="0"/>
              </a:spcBef>
              <a:buNone/>
              <a:defRPr sz="2100">
                <a:solidFill>
                  <a:schemeClr val="tx1"/>
                </a:solidFill>
              </a:defRPr>
            </a:lvl1pPr>
            <a:lvl2pPr marL="457181" indent="0" algn="ctr">
              <a:buNone/>
              <a:defRPr>
                <a:solidFill>
                  <a:schemeClr val="tx1">
                    <a:tint val="75000"/>
                  </a:schemeClr>
                </a:solidFill>
              </a:defRPr>
            </a:lvl2pPr>
            <a:lvl3pPr marL="914362" indent="0" algn="ctr">
              <a:buNone/>
              <a:defRPr>
                <a:solidFill>
                  <a:schemeClr val="tx1">
                    <a:tint val="75000"/>
                  </a:schemeClr>
                </a:solidFill>
              </a:defRPr>
            </a:lvl3pPr>
            <a:lvl4pPr marL="1371543" indent="0" algn="ctr">
              <a:buNone/>
              <a:defRPr>
                <a:solidFill>
                  <a:schemeClr val="tx1">
                    <a:tint val="75000"/>
                  </a:schemeClr>
                </a:solidFill>
              </a:defRPr>
            </a:lvl4pPr>
            <a:lvl5pPr marL="1828724" indent="0" algn="ctr">
              <a:buNone/>
              <a:defRPr>
                <a:solidFill>
                  <a:schemeClr val="tx1">
                    <a:tint val="75000"/>
                  </a:schemeClr>
                </a:solidFill>
              </a:defRPr>
            </a:lvl5pPr>
            <a:lvl6pPr marL="2285905" indent="0" algn="ctr">
              <a:buNone/>
              <a:defRPr>
                <a:solidFill>
                  <a:schemeClr val="tx1">
                    <a:tint val="75000"/>
                  </a:schemeClr>
                </a:solidFill>
              </a:defRPr>
            </a:lvl6pPr>
            <a:lvl7pPr marL="2743086" indent="0" algn="ctr">
              <a:buNone/>
              <a:defRPr>
                <a:solidFill>
                  <a:schemeClr val="tx1">
                    <a:tint val="75000"/>
                  </a:schemeClr>
                </a:solidFill>
              </a:defRPr>
            </a:lvl7pPr>
            <a:lvl8pPr marL="3200266" indent="0" algn="ctr">
              <a:buNone/>
              <a:defRPr>
                <a:solidFill>
                  <a:schemeClr val="tx1">
                    <a:tint val="75000"/>
                  </a:schemeClr>
                </a:solidFill>
              </a:defRPr>
            </a:lvl8pPr>
            <a:lvl9pPr marL="3657448" indent="0" algn="ctr">
              <a:buNone/>
              <a:defRPr>
                <a:solidFill>
                  <a:schemeClr val="tx1">
                    <a:tint val="75000"/>
                  </a:schemeClr>
                </a:solidFill>
              </a:defRPr>
            </a:lvl9pPr>
          </a:lstStyle>
          <a:p>
            <a:r>
              <a:rPr lang="en-US"/>
              <a:t>Click to edit Master subtitle style</a:t>
            </a:r>
            <a:endParaRPr/>
          </a:p>
        </p:txBody>
      </p:sp>
      <p:sp>
        <p:nvSpPr>
          <p:cNvPr id="62" name="Rectangle 61"/>
          <p:cNvSpPr/>
          <p:nvPr/>
        </p:nvSpPr>
        <p:spPr bwMode="hidden">
          <a:xfrm>
            <a:off x="0" y="1428751"/>
            <a:ext cx="9144000" cy="161118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lnSpc>
                <a:spcPct val="90000"/>
              </a:lnSpc>
            </a:pPr>
            <a:endParaRPr sz="2400">
              <a:solidFill>
                <a:schemeClr val="tx2"/>
              </a:solidFill>
            </a:endParaRPr>
          </a:p>
        </p:txBody>
      </p:sp>
      <p:sp>
        <p:nvSpPr>
          <p:cNvPr id="2" name="Title 1"/>
          <p:cNvSpPr>
            <a:spLocks noGrp="1"/>
          </p:cNvSpPr>
          <p:nvPr>
            <p:ph type="ctrTitle"/>
          </p:nvPr>
        </p:nvSpPr>
        <p:spPr>
          <a:xfrm>
            <a:off x="914400" y="1428751"/>
            <a:ext cx="7315200" cy="1610945"/>
          </a:xfrm>
        </p:spPr>
        <p:txBody>
          <a:bodyPr anchor="ctr">
            <a:normAutofit/>
          </a:bodyPr>
          <a:lstStyle>
            <a:lvl1pPr algn="l">
              <a:defRPr sz="3300" cap="all" normalizeH="0" baseline="0"/>
            </a:lvl1pPr>
          </a:lstStyle>
          <a:p>
            <a:r>
              <a:rPr lang="en-US" dirty="0"/>
              <a:t>Click to edit Master title style</a:t>
            </a:r>
            <a:endParaRPr dirty="0"/>
          </a:p>
        </p:txBody>
      </p:sp>
      <p:sp>
        <p:nvSpPr>
          <p:cNvPr id="7" name="Footer Placeholder 4"/>
          <p:cNvSpPr>
            <a:spLocks noGrp="1"/>
          </p:cNvSpPr>
          <p:nvPr>
            <p:ph type="ftr" sz="quarter" idx="3"/>
          </p:nvPr>
        </p:nvSpPr>
        <p:spPr>
          <a:xfrm>
            <a:off x="0" y="4997196"/>
            <a:ext cx="5562600" cy="146304"/>
          </a:xfrm>
          <a:prstGeom prst="rect">
            <a:avLst/>
          </a:prstGeom>
        </p:spPr>
        <p:txBody>
          <a:bodyPr vert="horz" lIns="91436" tIns="45718" rIns="91436" bIns="45718" rtlCol="0" anchor="ctr"/>
          <a:lstStyle>
            <a:lvl1pPr marL="0" marR="0" indent="0" algn="l" defTabSz="457200" rtl="0" eaLnBrk="1" fontAlgn="auto" latinLnBrk="0" hangingPunct="1">
              <a:lnSpc>
                <a:spcPct val="100000"/>
              </a:lnSpc>
              <a:spcBef>
                <a:spcPts val="0"/>
              </a:spcBef>
              <a:spcAft>
                <a:spcPts val="0"/>
              </a:spcAft>
              <a:buClrTx/>
              <a:buSzTx/>
              <a:buFontTx/>
              <a:buNone/>
              <a:tabLst/>
              <a:defRPr sz="900">
                <a:solidFill>
                  <a:schemeClr val="tx1"/>
                </a:solidFill>
              </a:defRPr>
            </a:lvl1pPr>
          </a:lstStyle>
          <a:p>
            <a:r>
              <a:rPr lang="sk-SK"/>
              <a:t>© 2017 Keith A. Pray</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lternate Picture with Caption">
    <p:spTree>
      <p:nvGrpSpPr>
        <p:cNvPr id="1" name=""/>
        <p:cNvGrpSpPr/>
        <p:nvPr/>
      </p:nvGrpSpPr>
      <p:grpSpPr>
        <a:xfrm>
          <a:off x="0" y="0"/>
          <a:ext cx="0" cy="0"/>
          <a:chOff x="0" y="0"/>
          <a:chExt cx="0" cy="0"/>
        </a:xfrm>
      </p:grpSpPr>
      <p:sp>
        <p:nvSpPr>
          <p:cNvPr id="9" name="Rectangle 8"/>
          <p:cNvSpPr/>
          <p:nvPr/>
        </p:nvSpPr>
        <p:spPr>
          <a:xfrm>
            <a:off x="0" y="-836"/>
            <a:ext cx="5715000"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5867400" y="361950"/>
            <a:ext cx="2971800" cy="1066800"/>
          </a:xfrm>
        </p:spPr>
        <p:txBody>
          <a:bodyPr anchor="b" anchorCtr="0">
            <a:normAutofit/>
          </a:bodyPr>
          <a:lstStyle>
            <a:lvl1pPr algn="l">
              <a:defRPr sz="2400" b="0"/>
            </a:lvl1pPr>
          </a:lstStyle>
          <a:p>
            <a:r>
              <a:rPr lang="en-US"/>
              <a:t>Click to edit Master title style</a:t>
            </a:r>
            <a:endParaRPr/>
          </a:p>
        </p:txBody>
      </p:sp>
      <p:sp>
        <p:nvSpPr>
          <p:cNvPr id="3" name="Picture Placeholder 2"/>
          <p:cNvSpPr>
            <a:spLocks noGrp="1"/>
          </p:cNvSpPr>
          <p:nvPr>
            <p:ph type="pic" idx="1"/>
          </p:nvPr>
        </p:nvSpPr>
        <p:spPr>
          <a:xfrm>
            <a:off x="381000" y="361950"/>
            <a:ext cx="4953001" cy="4381501"/>
          </a:xfrm>
          <a:noFill/>
          <a:ln w="9525">
            <a:noFill/>
            <a:miter lim="800000"/>
          </a:ln>
          <a:effectLst/>
        </p:spPr>
        <p:txBody>
          <a:bodyPr>
            <a:normAutofit/>
          </a:bodyPr>
          <a:lstStyle>
            <a:lvl1pPr marL="0" indent="0" algn="ctr">
              <a:buNone/>
              <a:defRPr sz="2000"/>
            </a:lvl1pPr>
            <a:lvl2pPr marL="457181" indent="0">
              <a:buNone/>
              <a:defRPr sz="2800"/>
            </a:lvl2pPr>
            <a:lvl3pPr marL="914362" indent="0">
              <a:buNone/>
              <a:defRPr sz="2400"/>
            </a:lvl3pPr>
            <a:lvl4pPr marL="1371543" indent="0">
              <a:buNone/>
              <a:defRPr sz="2000"/>
            </a:lvl4pPr>
            <a:lvl5pPr marL="1828724" indent="0">
              <a:buNone/>
              <a:defRPr sz="2000"/>
            </a:lvl5pPr>
            <a:lvl6pPr marL="2285905" indent="0">
              <a:buNone/>
              <a:defRPr sz="2000"/>
            </a:lvl6pPr>
            <a:lvl7pPr marL="2743086" indent="0">
              <a:buNone/>
              <a:defRPr sz="2000"/>
            </a:lvl7pPr>
            <a:lvl8pPr marL="3200266" indent="0">
              <a:buNone/>
              <a:defRPr sz="2000"/>
            </a:lvl8pPr>
            <a:lvl9pPr marL="3657448"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5867400" y="1581150"/>
            <a:ext cx="2971800" cy="3200400"/>
          </a:xfrm>
        </p:spPr>
        <p:txBody>
          <a:bodyPr>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Tree>
    <p:extLst>
      <p:ext uri="{BB962C8B-B14F-4D97-AF65-F5344CB8AC3E}">
        <p14:creationId xmlns:p14="http://schemas.microsoft.com/office/powerpoint/2010/main" val="2076303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2002453">
              <a:defRPr baseline="0"/>
            </a:lvl6pPr>
            <a:lvl7pPr marL="2002453">
              <a:defRPr baseline="0"/>
            </a:lvl7pPr>
            <a:lvl8pPr marL="2002453">
              <a:defRPr baseline="0"/>
            </a:lvl8pPr>
            <a:lvl9pPr marL="2002453">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sk-SK"/>
              <a:t>© 2017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31994" y="361950"/>
            <a:ext cx="1383347" cy="4343401"/>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685800" y="361950"/>
            <a:ext cx="6781800" cy="4343401"/>
          </a:xfrm>
        </p:spPr>
        <p:txBody>
          <a:bodyPr vert="eaVert"/>
          <a:lstStyle>
            <a:lvl5pPr>
              <a:defRPr/>
            </a:lvl5pPr>
            <a:lvl6pPr>
              <a:defRPr/>
            </a:lvl6pPr>
            <a:lvl7pPr>
              <a:defRPr/>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sk-SK"/>
              <a:t>© 2017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sk-SK"/>
              <a:t>© 2017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1"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914400" y="1143000"/>
            <a:ext cx="7315200" cy="1494448"/>
          </a:xfrm>
        </p:spPr>
        <p:txBody>
          <a:bodyPr anchor="b" anchorCtr="0">
            <a:noAutofit/>
          </a:bodyPr>
          <a:lstStyle>
            <a:lvl1pPr algn="ctr">
              <a:defRPr sz="3300" b="0" cap="all" baseline="0"/>
            </a:lvl1pPr>
          </a:lstStyle>
          <a:p>
            <a:r>
              <a:rPr lang="en-US"/>
              <a:t>Click to edit Master title style</a:t>
            </a:r>
            <a:endParaRPr/>
          </a:p>
        </p:txBody>
      </p:sp>
      <p:sp>
        <p:nvSpPr>
          <p:cNvPr id="3" name="Text Placeholder 2"/>
          <p:cNvSpPr>
            <a:spLocks noGrp="1"/>
          </p:cNvSpPr>
          <p:nvPr>
            <p:ph type="body" idx="1"/>
          </p:nvPr>
        </p:nvSpPr>
        <p:spPr>
          <a:xfrm>
            <a:off x="914400" y="2724150"/>
            <a:ext cx="7315200" cy="762000"/>
          </a:xfrm>
        </p:spPr>
        <p:txBody>
          <a:bodyPr anchor="t" anchorCtr="0">
            <a:noAutofit/>
          </a:bodyPr>
          <a:lstStyle>
            <a:lvl1pPr marL="0" indent="0" algn="ctr">
              <a:spcBef>
                <a:spcPts val="0"/>
              </a:spcBef>
              <a:buNone/>
              <a:defRPr sz="2100">
                <a:solidFill>
                  <a:schemeClr val="tx1"/>
                </a:solidFill>
              </a:defRPr>
            </a:lvl1pPr>
            <a:lvl2pPr marL="457181" indent="0">
              <a:buNone/>
              <a:defRPr sz="1800">
                <a:solidFill>
                  <a:schemeClr val="tx1">
                    <a:tint val="75000"/>
                  </a:schemeClr>
                </a:solidFill>
              </a:defRPr>
            </a:lvl2pPr>
            <a:lvl3pPr marL="914362" indent="0">
              <a:buNone/>
              <a:defRPr sz="1600">
                <a:solidFill>
                  <a:schemeClr val="tx1">
                    <a:tint val="75000"/>
                  </a:schemeClr>
                </a:solidFill>
              </a:defRPr>
            </a:lvl3pPr>
            <a:lvl4pPr marL="1371543" indent="0">
              <a:buNone/>
              <a:defRPr sz="1400">
                <a:solidFill>
                  <a:schemeClr val="tx1">
                    <a:tint val="75000"/>
                  </a:schemeClr>
                </a:solidFill>
              </a:defRPr>
            </a:lvl4pPr>
            <a:lvl5pPr marL="1828724" indent="0">
              <a:buNone/>
              <a:defRPr sz="1400">
                <a:solidFill>
                  <a:schemeClr val="tx1">
                    <a:tint val="75000"/>
                  </a:schemeClr>
                </a:solidFill>
              </a:defRPr>
            </a:lvl5pPr>
            <a:lvl6pPr marL="2285905" indent="0">
              <a:buNone/>
              <a:defRPr sz="1400">
                <a:solidFill>
                  <a:schemeClr val="tx1">
                    <a:tint val="75000"/>
                  </a:schemeClr>
                </a:solidFill>
              </a:defRPr>
            </a:lvl6pPr>
            <a:lvl7pPr marL="2743086" indent="0">
              <a:buNone/>
              <a:defRPr sz="1400">
                <a:solidFill>
                  <a:schemeClr val="tx1">
                    <a:tint val="75000"/>
                  </a:schemeClr>
                </a:solidFill>
              </a:defRPr>
            </a:lvl7pPr>
            <a:lvl8pPr marL="3200266" indent="0">
              <a:buNone/>
              <a:defRPr sz="1400">
                <a:solidFill>
                  <a:schemeClr val="tx1">
                    <a:tint val="75000"/>
                  </a:schemeClr>
                </a:solidFill>
              </a:defRPr>
            </a:lvl8pPr>
            <a:lvl9pPr marL="365744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sk-SK"/>
              <a:t>© 2017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685800" y="1352551"/>
            <a:ext cx="3733800" cy="3352800"/>
          </a:xfrm>
        </p:spPr>
        <p:txBody>
          <a:bodyPr>
            <a:normAutofit/>
          </a:bodyPr>
          <a:lstStyle>
            <a:lvl1pPr>
              <a:defRPr sz="1800"/>
            </a:lvl1pPr>
            <a:lvl2pPr>
              <a:defRPr sz="1500"/>
            </a:lvl2pPr>
            <a:lvl3pPr>
              <a:defRPr sz="1400"/>
            </a:lvl3pPr>
            <a:lvl4pPr>
              <a:defRPr sz="1200"/>
            </a:lvl4pPr>
            <a:lvl5pPr>
              <a:defRPr sz="1100"/>
            </a:lvl5pPr>
            <a:lvl6pPr>
              <a:defRPr sz="1100"/>
            </a:lvl6pPr>
            <a:lvl7pPr marL="2002453">
              <a:defRPr sz="1100"/>
            </a:lvl7pPr>
            <a:lvl8pPr marL="2002453">
              <a:defRPr sz="1100"/>
            </a:lvl8pPr>
            <a:lvl9pPr marL="2002453">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724400" y="1352551"/>
            <a:ext cx="3733800" cy="3352800"/>
          </a:xfrm>
        </p:spPr>
        <p:txBody>
          <a:bodyPr>
            <a:normAutofit/>
          </a:bodyPr>
          <a:lstStyle>
            <a:lvl1pPr>
              <a:defRPr sz="1800"/>
            </a:lvl1pPr>
            <a:lvl2pPr>
              <a:defRPr sz="1500"/>
            </a:lvl2pPr>
            <a:lvl3pPr>
              <a:defRPr sz="1400"/>
            </a:lvl3pPr>
            <a:lvl4pPr>
              <a:defRPr sz="1200"/>
            </a:lvl4pPr>
            <a:lvl5pPr>
              <a:defRPr sz="1100"/>
            </a:lvl5pPr>
            <a:lvl6pPr marL="2002453">
              <a:defRPr sz="1100" baseline="0"/>
            </a:lvl6pPr>
            <a:lvl7pPr marL="2002453">
              <a:defRPr sz="1100" baseline="0"/>
            </a:lvl7pPr>
            <a:lvl8pPr marL="2002453">
              <a:defRPr sz="1100" baseline="0"/>
            </a:lvl8pPr>
            <a:lvl9pPr marL="2002453">
              <a:defRPr sz="11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sk-SK"/>
              <a:t>© 2017 Keith A. Pray</a:t>
            </a:r>
            <a:endParaRPr lang="en-US" dirty="0"/>
          </a:p>
        </p:txBody>
      </p:sp>
      <p:sp>
        <p:nvSpPr>
          <p:cNvPr id="7" name="Slide Number Placeholder 6"/>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685800" y="1352550"/>
            <a:ext cx="3733800" cy="685800"/>
          </a:xfrm>
        </p:spPr>
        <p:txBody>
          <a:bodyPr anchor="ctr">
            <a:noAutofit/>
          </a:bodyPr>
          <a:lstStyle>
            <a:lvl1pPr marL="0" indent="0">
              <a:lnSpc>
                <a:spcPct val="80000"/>
              </a:lnSpc>
              <a:spcBef>
                <a:spcPts val="0"/>
              </a:spcBef>
              <a:buNone/>
              <a:defRPr sz="2100" b="0">
                <a:solidFill>
                  <a:schemeClr val="tx1"/>
                </a:solidFill>
              </a:defRPr>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2038350"/>
            <a:ext cx="3733800" cy="2667000"/>
          </a:xfrm>
        </p:spPr>
        <p:txBody>
          <a:bodyPr>
            <a:normAutofit/>
          </a:bodyPr>
          <a:lstStyle>
            <a:lvl1pPr>
              <a:defRPr sz="1800"/>
            </a:lvl1pPr>
            <a:lvl2pPr>
              <a:defRPr sz="1500"/>
            </a:lvl2pPr>
            <a:lvl3pPr>
              <a:defRPr sz="1400"/>
            </a:lvl3pPr>
            <a:lvl4pPr>
              <a:defRPr sz="1200"/>
            </a:lvl4pPr>
            <a:lvl5pPr>
              <a:defRPr sz="1100"/>
            </a:lvl5pPr>
            <a:lvl6pPr marL="2002453">
              <a:defRPr sz="1100"/>
            </a:lvl6pPr>
            <a:lvl7pPr marL="2002453">
              <a:defRPr sz="1100"/>
            </a:lvl7pPr>
            <a:lvl8pPr marL="2002453">
              <a:defRPr sz="1100"/>
            </a:lvl8pPr>
            <a:lvl9pPr marL="2002453">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4724400" y="1352550"/>
            <a:ext cx="3733800" cy="685800"/>
          </a:xfrm>
        </p:spPr>
        <p:txBody>
          <a:bodyPr anchor="ctr">
            <a:noAutofit/>
          </a:bodyPr>
          <a:lstStyle>
            <a:lvl1pPr marL="0" indent="0">
              <a:lnSpc>
                <a:spcPct val="80000"/>
              </a:lnSpc>
              <a:spcBef>
                <a:spcPts val="0"/>
              </a:spcBef>
              <a:buNone/>
              <a:defRPr sz="2100" b="0">
                <a:solidFill>
                  <a:schemeClr val="tx1"/>
                </a:solidFill>
              </a:defRPr>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24400" y="2038350"/>
            <a:ext cx="3733800" cy="2667000"/>
          </a:xfrm>
        </p:spPr>
        <p:txBody>
          <a:bodyPr>
            <a:normAutofit/>
          </a:bodyPr>
          <a:lstStyle>
            <a:lvl1pPr>
              <a:defRPr sz="1800"/>
            </a:lvl1pPr>
            <a:lvl2pPr>
              <a:defRPr sz="1500"/>
            </a:lvl2pPr>
            <a:lvl3pPr>
              <a:defRPr sz="1400"/>
            </a:lvl3pPr>
            <a:lvl4pPr>
              <a:defRPr sz="1200"/>
            </a:lvl4pPr>
            <a:lvl5pPr>
              <a:defRPr sz="1100"/>
            </a:lvl5pPr>
            <a:lvl6pPr marL="2002453">
              <a:defRPr sz="1100"/>
            </a:lvl6pPr>
            <a:lvl7pPr marL="2002453">
              <a:defRPr sz="1100"/>
            </a:lvl7pPr>
            <a:lvl8pPr marL="2002453">
              <a:defRPr sz="1100" baseline="0"/>
            </a:lvl8pPr>
            <a:lvl9pPr marL="2002453">
              <a:defRPr sz="11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sk-SK"/>
              <a:t>© 2017 Keith A. Pray</a:t>
            </a:r>
            <a:endParaRPr lang="en-US"/>
          </a:p>
        </p:txBody>
      </p:sp>
      <p:sp>
        <p:nvSpPr>
          <p:cNvPr id="9" name="Slide Number Placeholder 8"/>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sk-SK"/>
              <a:t>© 2017 Keith A. Pray</a:t>
            </a:r>
            <a:endParaRPr lang="en-US" dirty="0"/>
          </a:p>
        </p:txBody>
      </p:sp>
      <p:sp>
        <p:nvSpPr>
          <p:cNvPr id="5" name="Slide Number Placeholder 4"/>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3"/>
          <p:cNvSpPr>
            <a:spLocks noGrp="1"/>
          </p:cNvSpPr>
          <p:nvPr>
            <p:ph type="ftr" sz="quarter" idx="11"/>
          </p:nvPr>
        </p:nvSpPr>
        <p:spPr>
          <a:xfrm>
            <a:off x="0" y="4997196"/>
            <a:ext cx="5562600" cy="146304"/>
          </a:xfrm>
        </p:spPr>
        <p:txBody>
          <a:bodyPr/>
          <a:lstStyle/>
          <a:p>
            <a:r>
              <a:rPr lang="sk-SK"/>
              <a:t>© 2017 Keith A. Pray</a:t>
            </a:r>
            <a:endParaRPr lang="en-US" dirty="0"/>
          </a:p>
        </p:txBody>
      </p:sp>
      <p:sp>
        <p:nvSpPr>
          <p:cNvPr id="3" name="Slide Number Placeholder 4"/>
          <p:cNvSpPr>
            <a:spLocks noGrp="1"/>
          </p:cNvSpPr>
          <p:nvPr>
            <p:ph type="sldNum" sz="quarter" idx="12"/>
          </p:nvPr>
        </p:nvSpPr>
        <p:spPr>
          <a:xfrm>
            <a:off x="8519160" y="4997196"/>
            <a:ext cx="624840" cy="146304"/>
          </a:xfrm>
        </p:spPr>
        <p:txBody>
          <a:bodyPr/>
          <a:lstStyle/>
          <a:p>
            <a:fld id="{A2A17EAB-8B51-5C40-8776-6683E51FA7A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0" name="Rectangle 19"/>
          <p:cNvSpPr/>
          <p:nvPr/>
        </p:nvSpPr>
        <p:spPr>
          <a:xfrm>
            <a:off x="0" y="-836"/>
            <a:ext cx="5715000"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5867400" y="361950"/>
            <a:ext cx="2971800" cy="1066800"/>
          </a:xfrm>
        </p:spPr>
        <p:txBody>
          <a:bodyPr anchor="b">
            <a:noAutofit/>
          </a:bodyPr>
          <a:lstStyle>
            <a:lvl1pPr algn="l">
              <a:defRPr sz="2400" b="0"/>
            </a:lvl1pPr>
          </a:lstStyle>
          <a:p>
            <a:r>
              <a:rPr lang="en-US"/>
              <a:t>Click to edit Master title style</a:t>
            </a:r>
            <a:endParaRPr/>
          </a:p>
        </p:txBody>
      </p:sp>
      <p:sp>
        <p:nvSpPr>
          <p:cNvPr id="3" name="Content Placeholder 2"/>
          <p:cNvSpPr>
            <a:spLocks noGrp="1"/>
          </p:cNvSpPr>
          <p:nvPr>
            <p:ph idx="1"/>
          </p:nvPr>
        </p:nvSpPr>
        <p:spPr bwMode="white">
          <a:xfrm>
            <a:off x="381000" y="361950"/>
            <a:ext cx="4953000" cy="4381501"/>
          </a:xfrm>
        </p:spPr>
        <p:txBody>
          <a:bodyPr>
            <a:normAutofit/>
          </a:bodyPr>
          <a:lstStyle>
            <a:lvl1pPr>
              <a:defRPr sz="2100"/>
            </a:lvl1pPr>
            <a:lvl2pPr>
              <a:defRPr sz="1800"/>
            </a:lvl2pPr>
            <a:lvl3pPr>
              <a:defRPr sz="1500"/>
            </a:lvl3pPr>
            <a:lvl4pPr>
              <a:defRPr sz="14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5867400" y="1581150"/>
            <a:ext cx="2971800" cy="3200400"/>
          </a:xfrm>
        </p:spPr>
        <p:txBody>
          <a:bodyPr anchor="t" anchorCtr="0">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9" name="Rectangle 8"/>
          <p:cNvSpPr/>
          <p:nvPr/>
        </p:nvSpPr>
        <p:spPr>
          <a:xfrm>
            <a:off x="0" y="-836"/>
            <a:ext cx="4571386"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4800600" y="1428750"/>
            <a:ext cx="3886200" cy="1295400"/>
          </a:xfrm>
        </p:spPr>
        <p:txBody>
          <a:bodyPr anchor="b" anchorCtr="0">
            <a:normAutofit/>
          </a:bodyPr>
          <a:lstStyle>
            <a:lvl1pPr algn="l">
              <a:defRPr sz="2400" b="0"/>
            </a:lvl1pPr>
          </a:lstStyle>
          <a:p>
            <a:r>
              <a:rPr lang="en-US"/>
              <a:t>Click to edit Master title style</a:t>
            </a:r>
            <a:endParaRPr/>
          </a:p>
        </p:txBody>
      </p:sp>
      <p:sp>
        <p:nvSpPr>
          <p:cNvPr id="3" name="Picture Placeholder 2"/>
          <p:cNvSpPr>
            <a:spLocks noGrp="1"/>
          </p:cNvSpPr>
          <p:nvPr>
            <p:ph type="pic" idx="1"/>
          </p:nvPr>
        </p:nvSpPr>
        <p:spPr>
          <a:xfrm>
            <a:off x="381001" y="361951"/>
            <a:ext cx="3809386" cy="4397030"/>
          </a:xfrm>
          <a:noFill/>
          <a:ln w="9525">
            <a:noFill/>
            <a:miter lim="800000"/>
          </a:ln>
          <a:effectLst/>
        </p:spPr>
        <p:txBody>
          <a:bodyPr>
            <a:normAutofit/>
          </a:bodyPr>
          <a:lstStyle>
            <a:lvl1pPr marL="0" indent="0" algn="ctr">
              <a:buNone/>
              <a:defRPr sz="2000"/>
            </a:lvl1pPr>
            <a:lvl2pPr marL="457181" indent="0">
              <a:buNone/>
              <a:defRPr sz="2800"/>
            </a:lvl2pPr>
            <a:lvl3pPr marL="914362" indent="0">
              <a:buNone/>
              <a:defRPr sz="2400"/>
            </a:lvl3pPr>
            <a:lvl4pPr marL="1371543" indent="0">
              <a:buNone/>
              <a:defRPr sz="2000"/>
            </a:lvl4pPr>
            <a:lvl5pPr marL="1828724" indent="0">
              <a:buNone/>
              <a:defRPr sz="2000"/>
            </a:lvl5pPr>
            <a:lvl6pPr marL="2285905" indent="0">
              <a:buNone/>
              <a:defRPr sz="2000"/>
            </a:lvl6pPr>
            <a:lvl7pPr marL="2743086" indent="0">
              <a:buNone/>
              <a:defRPr sz="2000"/>
            </a:lvl7pPr>
            <a:lvl8pPr marL="3200266" indent="0">
              <a:buNone/>
              <a:defRPr sz="2000"/>
            </a:lvl8pPr>
            <a:lvl9pPr marL="3657448"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4800600" y="2800350"/>
            <a:ext cx="3886200" cy="1295400"/>
          </a:xfrm>
        </p:spPr>
        <p:txBody>
          <a:bodyPr>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361950"/>
            <a:ext cx="7772400" cy="914400"/>
          </a:xfrm>
          <a:prstGeom prst="rect">
            <a:avLst/>
          </a:prstGeom>
          <a:effectLst/>
        </p:spPr>
        <p:txBody>
          <a:bodyPr vert="horz" lIns="91436" tIns="45718" rIns="91436" bIns="45718" rtlCol="0" anchor="ctr" anchorCtr="0">
            <a:normAutofit/>
          </a:bodyPr>
          <a:lstStyle/>
          <a:p>
            <a:r>
              <a:rPr lang="en-US" dirty="0"/>
              <a:t>Click to edit Master title style</a:t>
            </a:r>
            <a:endParaRPr dirty="0"/>
          </a:p>
        </p:txBody>
      </p:sp>
      <p:sp>
        <p:nvSpPr>
          <p:cNvPr id="3" name="Text Placeholder 2"/>
          <p:cNvSpPr>
            <a:spLocks noGrp="1"/>
          </p:cNvSpPr>
          <p:nvPr>
            <p:ph type="body" idx="1"/>
          </p:nvPr>
        </p:nvSpPr>
        <p:spPr>
          <a:xfrm>
            <a:off x="685800" y="1352551"/>
            <a:ext cx="7772400" cy="3352800"/>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2"/>
          </p:nvPr>
        </p:nvSpPr>
        <p:spPr>
          <a:xfrm>
            <a:off x="6553200" y="4997196"/>
            <a:ext cx="1066800" cy="146304"/>
          </a:xfrm>
          <a:prstGeom prst="rect">
            <a:avLst/>
          </a:prstGeom>
        </p:spPr>
        <p:txBody>
          <a:bodyPr vert="horz" lIns="91436" tIns="45718" rIns="91436" bIns="45718" rtlCol="0" anchor="ctr"/>
          <a:lstStyle>
            <a:lvl1pPr algn="r">
              <a:defRPr sz="900">
                <a:solidFill>
                  <a:schemeClr val="tx1"/>
                </a:solidFill>
              </a:defRPr>
            </a:lvl1pPr>
          </a:lstStyle>
          <a:p>
            <a:endParaRPr lang="en-US" dirty="0"/>
          </a:p>
        </p:txBody>
      </p:sp>
      <p:sp>
        <p:nvSpPr>
          <p:cNvPr id="5" name="Footer Placeholder 4"/>
          <p:cNvSpPr>
            <a:spLocks noGrp="1"/>
          </p:cNvSpPr>
          <p:nvPr>
            <p:ph type="ftr" sz="quarter" idx="3"/>
          </p:nvPr>
        </p:nvSpPr>
        <p:spPr>
          <a:xfrm>
            <a:off x="0" y="4997196"/>
            <a:ext cx="5562600" cy="146304"/>
          </a:xfrm>
          <a:prstGeom prst="rect">
            <a:avLst/>
          </a:prstGeom>
        </p:spPr>
        <p:txBody>
          <a:bodyPr vert="horz" lIns="91436" tIns="45718" rIns="91436" bIns="45718" rtlCol="0" anchor="ctr"/>
          <a:lstStyle>
            <a:lvl1pPr marL="0" marR="0" indent="0" algn="l" defTabSz="457200" rtl="0" eaLnBrk="1" fontAlgn="auto" latinLnBrk="0" hangingPunct="1">
              <a:lnSpc>
                <a:spcPct val="100000"/>
              </a:lnSpc>
              <a:spcBef>
                <a:spcPts val="0"/>
              </a:spcBef>
              <a:spcAft>
                <a:spcPts val="0"/>
              </a:spcAft>
              <a:buClrTx/>
              <a:buSzTx/>
              <a:buFontTx/>
              <a:buNone/>
              <a:tabLst/>
              <a:defRPr sz="900">
                <a:solidFill>
                  <a:schemeClr val="tx1"/>
                </a:solidFill>
              </a:defRPr>
            </a:lvl1pPr>
          </a:lstStyle>
          <a:p>
            <a:r>
              <a:rPr lang="sk-SK"/>
              <a:t>© 2017 Keith A. Pray</a:t>
            </a:r>
            <a:endParaRPr lang="en-US" dirty="0"/>
          </a:p>
        </p:txBody>
      </p:sp>
      <p:sp>
        <p:nvSpPr>
          <p:cNvPr id="6" name="Slide Number Placeholder 5"/>
          <p:cNvSpPr>
            <a:spLocks noGrp="1"/>
          </p:cNvSpPr>
          <p:nvPr>
            <p:ph type="sldNum" sz="quarter" idx="4"/>
          </p:nvPr>
        </p:nvSpPr>
        <p:spPr>
          <a:xfrm>
            <a:off x="8519160" y="4997196"/>
            <a:ext cx="624840" cy="146304"/>
          </a:xfrm>
          <a:prstGeom prst="rect">
            <a:avLst/>
          </a:prstGeom>
        </p:spPr>
        <p:txBody>
          <a:bodyPr vert="horz" lIns="91436" tIns="45718" rIns="91436" bIns="45718" rtlCol="0" anchor="ctr"/>
          <a:lstStyle>
            <a:lvl1pPr algn="r">
              <a:defRPr sz="900">
                <a:solidFill>
                  <a:schemeClr val="tx1"/>
                </a:solidFill>
              </a:defRPr>
            </a:lvl1pPr>
          </a:lstStyle>
          <a:p>
            <a:fld id="{A2A17EAB-8B51-5C40-8776-6683E51FA7A0}" type="slidenum">
              <a:rPr lang="en-US" smtClean="0"/>
              <a:pPr/>
              <a:t>‹#›</a:t>
            </a:fld>
            <a:endParaRPr lang="en-US"/>
          </a:p>
        </p:txBody>
      </p:sp>
      <p:grpSp>
        <p:nvGrpSpPr>
          <p:cNvPr id="10" name="Group 9"/>
          <p:cNvGrpSpPr/>
          <p:nvPr userDrawn="1"/>
        </p:nvGrpSpPr>
        <p:grpSpPr>
          <a:xfrm>
            <a:off x="23" y="21342"/>
            <a:ext cx="9143977" cy="295715"/>
            <a:chOff x="23" y="21342"/>
            <a:chExt cx="9143977" cy="295715"/>
          </a:xfrm>
        </p:grpSpPr>
        <p:sp>
          <p:nvSpPr>
            <p:cNvPr id="9" name="Rectangle 6"/>
            <p:cNvSpPr>
              <a:spLocks noChangeArrowheads="1"/>
            </p:cNvSpPr>
            <p:nvPr userDrawn="1"/>
          </p:nvSpPr>
          <p:spPr bwMode="auto">
            <a:xfrm>
              <a:off x="23" y="36417"/>
              <a:ext cx="9143977" cy="274320"/>
            </a:xfrm>
            <a:prstGeom prst="rect">
              <a:avLst/>
            </a:prstGeom>
            <a:gradFill flip="none" rotWithShape="1">
              <a:gsLst>
                <a:gs pos="0">
                  <a:schemeClr val="bg2"/>
                </a:gs>
                <a:gs pos="100000">
                  <a:schemeClr val="bg1"/>
                </a:gs>
              </a:gsLst>
              <a:path path="shape">
                <a:fillToRect l="50000" t="50000" r="50000" b="50000"/>
              </a:path>
              <a:tileRect/>
            </a:gradFill>
            <a:ln w="9525">
              <a:noFill/>
              <a:miter lim="800000"/>
              <a:headEnd/>
              <a:tailEnd/>
            </a:ln>
          </p:spPr>
          <p:txBody>
            <a:bodyPr tIns="0" anchor="ctr" anchorCtr="0">
              <a:prstTxWarp prst="textNoShape">
                <a:avLst/>
              </a:prstTxWarp>
            </a:bodyPr>
            <a:lstStyle/>
            <a:p>
              <a:pPr algn="l"/>
              <a:r>
                <a:rPr lang="en-US" dirty="0">
                  <a:solidFill>
                    <a:schemeClr val="tx1"/>
                  </a:solidFill>
                </a:rPr>
                <a:t>CS 3043 Social Implications Of Computing</a:t>
              </a:r>
            </a:p>
          </p:txBody>
        </p:sp>
        <p:pic>
          <p:nvPicPr>
            <p:cNvPr id="8" name="Picture 7" descr="WPI_Inst_Prim_FulClr_Rev.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123338" y="21342"/>
              <a:ext cx="914400" cy="295715"/>
            </a:xfrm>
            <a:prstGeom prst="rect">
              <a:avLst/>
            </a:prstGeom>
          </p:spPr>
        </p:pic>
      </p:gr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dt="0"/>
  <p:txStyles>
    <p:titleStyle>
      <a:lvl1pPr algn="l" defTabSz="914362" rtl="0" eaLnBrk="1" latinLnBrk="0" hangingPunct="1">
        <a:lnSpc>
          <a:spcPct val="80000"/>
        </a:lnSpc>
        <a:spcBef>
          <a:spcPct val="0"/>
        </a:spcBef>
        <a:buNone/>
        <a:defRPr sz="2700" kern="1200" cap="all" baseline="0">
          <a:solidFill>
            <a:schemeClr val="tx1"/>
          </a:solidFill>
          <a:effectLst/>
          <a:latin typeface="+mj-lt"/>
          <a:ea typeface="+mj-ea"/>
          <a:cs typeface="+mj-cs"/>
        </a:defRPr>
      </a:lvl1pPr>
    </p:titleStyle>
    <p:body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21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8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5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4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6pPr>
      <a:lvl7pPr marL="1440372"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7pPr>
      <a:lvl8pPr marL="1646139"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8pPr>
      <a:lvl9pPr marL="185190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9pPr>
    </p:bodyStyle>
    <p:otherStyle>
      <a:defPPr>
        <a:defRP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hyperlink" Target="https://www.ncbi.nlm.nih.gov/pubmed/?term=Liao%20M%5bAuthor%5d&amp;cauthor=true&amp;cauthor_uid=26936756" TargetMode="External"/><Relationship Id="rId13" Type="http://schemas.openxmlformats.org/officeDocument/2006/relationships/hyperlink" Target="http://sphweb.bumc.bu.edu/otlt/MPH-Modules/QuantCore/PH717_MultipleVariableRegression/PH717_MultipleVariableRegression_print.html" TargetMode="External"/><Relationship Id="rId18" Type="http://schemas.openxmlformats.org/officeDocument/2006/relationships/hyperlink" Target="https://www.nytimes.com/2018/02/09/technology/facial-recognition-race-artificial-intelligence.html" TargetMode="External"/><Relationship Id="rId3" Type="http://schemas.openxmlformats.org/officeDocument/2006/relationships/hyperlink" Target="https://xkcd.com/1838/" TargetMode="External"/><Relationship Id="rId21" Type="http://schemas.openxmlformats.org/officeDocument/2006/relationships/hyperlink" Target="https://github.com/SaahilClaypool/CS534_AI/tree/master/3_Assignment" TargetMode="External"/><Relationship Id="rId7" Type="http://schemas.openxmlformats.org/officeDocument/2006/relationships/hyperlink" Target="https://www.r-bloggers.com/author/antoine-guillot/" TargetMode="External"/><Relationship Id="rId12" Type="http://schemas.openxmlformats.org/officeDocument/2006/relationships/hyperlink" Target="https://autolikes.com/blog/2017/11/facebook-friend-requests-day" TargetMode="External"/><Relationship Id="rId17" Type="http://schemas.openxmlformats.org/officeDocument/2006/relationships/hyperlink" Target="https://www.optimizely.com/optimization-glossary/ab-testing/:" TargetMode="External"/><Relationship Id="rId2" Type="http://schemas.openxmlformats.org/officeDocument/2006/relationships/notesSlide" Target="../notesSlides/notesSlide20.xml"/><Relationship Id="rId16" Type="http://schemas.openxmlformats.org/officeDocument/2006/relationships/hyperlink" Target="https://towardsdatascience.com/@yufengg?source=post_header_lockup" TargetMode="External"/><Relationship Id="rId20" Type="http://schemas.openxmlformats.org/officeDocument/2006/relationships/hyperlink" Target="https://docs.google.com/document/d/1fXtKhPAKW9VBvp8Btzomzbbqq40HSharR1AonjGcgdM/edit?usp=sharing" TargetMode="External"/><Relationship Id="rId1" Type="http://schemas.openxmlformats.org/officeDocument/2006/relationships/slideLayout" Target="../slideLayouts/slideLayout2.xml"/><Relationship Id="rId6" Type="http://schemas.openxmlformats.org/officeDocument/2006/relationships/hyperlink" Target="https://www.r-bloggers.com/machine-learning-explained-kmeans/" TargetMode="External"/><Relationship Id="rId11" Type="http://schemas.openxmlformats.org/officeDocument/2006/relationships/hyperlink" Target="https://medium.com/@emilyglassbergsands?source=post_header_lockup" TargetMode="External"/><Relationship Id="rId5" Type="http://schemas.openxmlformats.org/officeDocument/2006/relationships/hyperlink" Target="https://www.ibm.com/developerworks/community/profiles/html/profileView.do?userid=2700028FGP" TargetMode="External"/><Relationship Id="rId15" Type="http://schemas.openxmlformats.org/officeDocument/2006/relationships/hyperlink" Target="https://towardsdatascience.com/the-7-steps-of-machine-learning-2877d7e5548e" TargetMode="External"/><Relationship Id="rId10" Type="http://schemas.openxmlformats.org/officeDocument/2006/relationships/hyperlink" Target="https://medium.com/teconomics-blog/machine-learning-for-decision-making-e776f9f8917e" TargetMode="External"/><Relationship Id="rId19" Type="http://schemas.openxmlformats.org/officeDocument/2006/relationships/hyperlink" Target="https://www.psychologytoday.com/us/blog/culture-conscious/201208/the-truth-about-they-all-look-alike-me" TargetMode="External"/><Relationship Id="rId4" Type="http://schemas.openxmlformats.org/officeDocument/2006/relationships/hyperlink" Target="https://www.ibm.com/developerworks/community/blogs/jfp/entry/What_Is_Machine_Learning?lang=en" TargetMode="External"/><Relationship Id="rId9" Type="http://schemas.openxmlformats.org/officeDocument/2006/relationships/hyperlink" Target="http://www.briandolhansky.com/blog/artificial-neural-networks-linear-regression-part-1" TargetMode="External"/><Relationship Id="rId14" Type="http://schemas.openxmlformats.org/officeDocument/2006/relationships/hyperlink" Target="https://stats.stackexchange.com/questions/219579/what-is-wrong-with-extrapolation"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https://www.cnn.com/2018/03/07/politics/donald-trump-video-games/index.html" TargetMode="External"/><Relationship Id="rId2" Type="http://schemas.openxmlformats.org/officeDocument/2006/relationships/hyperlink" Target="https://www.nytimes.com/2013/02/12/science/studying-the-effects-of-playing-violent-video-games.html" TargetMode="External"/><Relationship Id="rId1" Type="http://schemas.openxmlformats.org/officeDocument/2006/relationships/slideLayout" Target="../slideLayouts/slideLayout2.xml"/><Relationship Id="rId4" Type="http://schemas.openxmlformats.org/officeDocument/2006/relationships/hyperlink" Target="https://www.goodtherapy.org/learn-about-therapy/issues/aggression-violence"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businessinsider.com/chart-shows-esrb-video-game-ratings-over-the-last-10-years-2015-9" TargetMode="External"/><Relationship Id="rId2" Type="http://schemas.openxmlformats.org/officeDocument/2006/relationships/hyperlink" Target="http://pixelkin.org/2015/10/12/a-psychologist-reacts-to-a-recent-apa-report-on-video-game-violence-studies/"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hyperlink" Target="https://www.youtube.com/watch?v=nnl6nY8YKHs"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https://www.bbc.com/news/magazine-16870579"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105150"/>
            <a:ext cx="7315200" cy="1428914"/>
          </a:xfrm>
        </p:spPr>
        <p:txBody>
          <a:bodyPr>
            <a:normAutofit/>
          </a:bodyPr>
          <a:lstStyle/>
          <a:p>
            <a:pPr algn="r"/>
            <a:r>
              <a:rPr lang="en-US" dirty="0"/>
              <a:t>Keith A. Pray</a:t>
            </a:r>
          </a:p>
          <a:p>
            <a:pPr algn="r"/>
            <a:r>
              <a:rPr lang="en-US" dirty="0"/>
              <a:t>Instructor</a:t>
            </a:r>
          </a:p>
          <a:p>
            <a:pPr algn="r"/>
            <a:endParaRPr lang="en-US" dirty="0"/>
          </a:p>
          <a:p>
            <a:r>
              <a:rPr lang="en-US" sz="2000" dirty="0" err="1"/>
              <a:t>socialimps.keithpray.net</a:t>
            </a:r>
            <a:endParaRPr lang="en-US" sz="2000" dirty="0"/>
          </a:p>
        </p:txBody>
      </p:sp>
      <p:sp>
        <p:nvSpPr>
          <p:cNvPr id="2" name="Title 1"/>
          <p:cNvSpPr>
            <a:spLocks noGrp="1"/>
          </p:cNvSpPr>
          <p:nvPr>
            <p:ph type="ctrTitle"/>
          </p:nvPr>
        </p:nvSpPr>
        <p:spPr/>
        <p:txBody>
          <a:bodyPr/>
          <a:lstStyle/>
          <a:p>
            <a:r>
              <a:rPr lang="en-US" dirty="0"/>
              <a:t>Class 10</a:t>
            </a:r>
            <a:br>
              <a:rPr lang="en-US" dirty="0"/>
            </a:br>
            <a:r>
              <a:rPr lang="en-US" dirty="0"/>
              <a:t>Professional Ethics</a:t>
            </a:r>
          </a:p>
        </p:txBody>
      </p:sp>
    </p:spTree>
    <p:extLst>
      <p:ext uri="{BB962C8B-B14F-4D97-AF65-F5344CB8AC3E}">
        <p14:creationId xmlns:p14="http://schemas.microsoft.com/office/powerpoint/2010/main" val="24493412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CDC8C-1BA4-43FD-8C3A-EDB39614D61F}"/>
              </a:ext>
            </a:extLst>
          </p:cNvPr>
          <p:cNvSpPr>
            <a:spLocks noGrp="1"/>
          </p:cNvSpPr>
          <p:nvPr>
            <p:ph type="title"/>
          </p:nvPr>
        </p:nvSpPr>
        <p:spPr/>
        <p:txBody>
          <a:bodyPr/>
          <a:lstStyle/>
          <a:p>
            <a:r>
              <a:rPr lang="en-US" dirty="0"/>
              <a:t>What is Machine learning?</a:t>
            </a:r>
          </a:p>
        </p:txBody>
      </p:sp>
      <p:sp>
        <p:nvSpPr>
          <p:cNvPr id="3" name="Content Placeholder 2">
            <a:extLst>
              <a:ext uri="{FF2B5EF4-FFF2-40B4-BE49-F238E27FC236}">
                <a16:creationId xmlns:a16="http://schemas.microsoft.com/office/drawing/2014/main" id="{25877524-A576-4F3B-BA57-F642E2A1B8E7}"/>
              </a:ext>
            </a:extLst>
          </p:cNvPr>
          <p:cNvSpPr>
            <a:spLocks noGrp="1"/>
          </p:cNvSpPr>
          <p:nvPr>
            <p:ph sz="half" idx="1"/>
          </p:nvPr>
        </p:nvSpPr>
        <p:spPr>
          <a:xfrm>
            <a:off x="685800" y="1352551"/>
            <a:ext cx="3921520" cy="3352800"/>
          </a:xfrm>
        </p:spPr>
        <p:txBody>
          <a:bodyPr/>
          <a:lstStyle/>
          <a:p>
            <a:r>
              <a:rPr lang="en-US" dirty="0"/>
              <a:t>“</a:t>
            </a:r>
            <a:r>
              <a:rPr lang="en-US" i="1" dirty="0"/>
              <a:t>Machine Learning: Field of study that gives computers the ability to learn without being explicitly programmed” – Arthur Samuel 1959</a:t>
            </a:r>
          </a:p>
          <a:p>
            <a:endParaRPr lang="en-US" dirty="0"/>
          </a:p>
          <a:p>
            <a:r>
              <a:rPr lang="en-US" dirty="0"/>
              <a:t>Main Categories: </a:t>
            </a:r>
          </a:p>
          <a:p>
            <a:pPr lvl="1"/>
            <a:r>
              <a:rPr lang="en-US" dirty="0"/>
              <a:t>Supervised</a:t>
            </a:r>
          </a:p>
          <a:p>
            <a:pPr lvl="1"/>
            <a:r>
              <a:rPr lang="en-US" dirty="0"/>
              <a:t>Unsupervised</a:t>
            </a:r>
          </a:p>
        </p:txBody>
      </p:sp>
      <p:sp>
        <p:nvSpPr>
          <p:cNvPr id="5" name="Footer Placeholder 4">
            <a:extLst>
              <a:ext uri="{FF2B5EF4-FFF2-40B4-BE49-F238E27FC236}">
                <a16:creationId xmlns:a16="http://schemas.microsoft.com/office/drawing/2014/main" id="{0E5B6C6A-6868-4D4D-96C5-BA730513062B}"/>
              </a:ext>
            </a:extLst>
          </p:cNvPr>
          <p:cNvSpPr>
            <a:spLocks noGrp="1"/>
          </p:cNvSpPr>
          <p:nvPr>
            <p:ph type="ftr" sz="quarter" idx="11"/>
          </p:nvPr>
        </p:nvSpPr>
        <p:spPr/>
        <p:txBody>
          <a:bodyPr/>
          <a:lstStyle/>
          <a:p>
            <a:r>
              <a:rPr lang="sk-SK"/>
              <a:t>© 2018 Keith A. Pray</a:t>
            </a:r>
            <a:endParaRPr lang="en-US"/>
          </a:p>
        </p:txBody>
      </p:sp>
      <p:sp>
        <p:nvSpPr>
          <p:cNvPr id="6" name="Slide Number Placeholder 5">
            <a:extLst>
              <a:ext uri="{FF2B5EF4-FFF2-40B4-BE49-F238E27FC236}">
                <a16:creationId xmlns:a16="http://schemas.microsoft.com/office/drawing/2014/main" id="{A711CCE9-90B7-4427-A8C7-061E56702245}"/>
              </a:ext>
            </a:extLst>
          </p:cNvPr>
          <p:cNvSpPr>
            <a:spLocks noGrp="1"/>
          </p:cNvSpPr>
          <p:nvPr>
            <p:ph type="sldNum" sz="quarter" idx="12"/>
          </p:nvPr>
        </p:nvSpPr>
        <p:spPr/>
        <p:txBody>
          <a:bodyPr/>
          <a:lstStyle/>
          <a:p>
            <a:fld id="{A2A17EAB-8B51-5C40-8776-6683E51FA7A0}" type="slidenum">
              <a:rPr lang="en-US" smtClean="0"/>
              <a:t>10</a:t>
            </a:fld>
            <a:endParaRPr lang="en-US"/>
          </a:p>
        </p:txBody>
      </p:sp>
      <p:sp>
        <p:nvSpPr>
          <p:cNvPr id="8" name="TextBox 7">
            <a:extLst>
              <a:ext uri="{FF2B5EF4-FFF2-40B4-BE49-F238E27FC236}">
                <a16:creationId xmlns:a16="http://schemas.microsoft.com/office/drawing/2014/main" id="{CCD1464D-8004-4507-A9B6-0944E4912E2A}"/>
              </a:ext>
            </a:extLst>
          </p:cNvPr>
          <p:cNvSpPr txBox="1"/>
          <p:nvPr/>
        </p:nvSpPr>
        <p:spPr>
          <a:xfrm>
            <a:off x="0" y="4726877"/>
            <a:ext cx="9144000" cy="276999"/>
          </a:xfrm>
          <a:prstGeom prst="rect">
            <a:avLst/>
          </a:prstGeom>
          <a:noFill/>
        </p:spPr>
        <p:txBody>
          <a:bodyPr wrap="square" rtlCol="0">
            <a:spAutoFit/>
          </a:bodyPr>
          <a:lstStyle/>
          <a:p>
            <a:pPr algn="r"/>
            <a:r>
              <a:rPr lang="en-US" sz="1200" dirty="0"/>
              <a:t>[2]</a:t>
            </a:r>
            <a:endParaRPr lang="en-US" sz="1200" dirty="0">
              <a:solidFill>
                <a:schemeClr val="tx1"/>
              </a:solidFill>
            </a:endParaRPr>
          </a:p>
        </p:txBody>
      </p:sp>
      <p:pic>
        <p:nvPicPr>
          <p:cNvPr id="4100" name="Picture 4" descr="https://cdn-images-1.medium.com/max/400/1*NyI3dnzU8288aob0dytMbg.png">
            <a:extLst>
              <a:ext uri="{FF2B5EF4-FFF2-40B4-BE49-F238E27FC236}">
                <a16:creationId xmlns:a16="http://schemas.microsoft.com/office/drawing/2014/main" id="{74868AF1-AD1F-45FA-A91A-1BC27C6338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7320" y="1297876"/>
            <a:ext cx="4385370" cy="322324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13D9895-EFCC-4D46-989E-3F25BEF22A17}"/>
              </a:ext>
            </a:extLst>
          </p:cNvPr>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Saahil Claypool</a:t>
            </a:r>
          </a:p>
        </p:txBody>
      </p:sp>
    </p:spTree>
    <p:extLst>
      <p:ext uri="{BB962C8B-B14F-4D97-AF65-F5344CB8AC3E}">
        <p14:creationId xmlns:p14="http://schemas.microsoft.com/office/powerpoint/2010/main" val="12422194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CDC8C-1BA4-43FD-8C3A-EDB39614D61F}"/>
              </a:ext>
            </a:extLst>
          </p:cNvPr>
          <p:cNvSpPr>
            <a:spLocks noGrp="1"/>
          </p:cNvSpPr>
          <p:nvPr>
            <p:ph type="title"/>
          </p:nvPr>
        </p:nvSpPr>
        <p:spPr/>
        <p:txBody>
          <a:bodyPr/>
          <a:lstStyle/>
          <a:p>
            <a:r>
              <a:rPr lang="en-US" dirty="0"/>
              <a:t>What is Machine learning?</a:t>
            </a:r>
          </a:p>
        </p:txBody>
      </p:sp>
      <p:sp>
        <p:nvSpPr>
          <p:cNvPr id="3" name="Content Placeholder 2">
            <a:extLst>
              <a:ext uri="{FF2B5EF4-FFF2-40B4-BE49-F238E27FC236}">
                <a16:creationId xmlns:a16="http://schemas.microsoft.com/office/drawing/2014/main" id="{25877524-A576-4F3B-BA57-F642E2A1B8E7}"/>
              </a:ext>
            </a:extLst>
          </p:cNvPr>
          <p:cNvSpPr>
            <a:spLocks noGrp="1"/>
          </p:cNvSpPr>
          <p:nvPr>
            <p:ph sz="half" idx="1"/>
          </p:nvPr>
        </p:nvSpPr>
        <p:spPr>
          <a:xfrm>
            <a:off x="685800" y="1352551"/>
            <a:ext cx="3921520" cy="3352800"/>
          </a:xfrm>
        </p:spPr>
        <p:txBody>
          <a:bodyPr/>
          <a:lstStyle/>
          <a:p>
            <a:r>
              <a:rPr lang="en-US" dirty="0"/>
              <a:t>“</a:t>
            </a:r>
            <a:r>
              <a:rPr lang="en-US" i="1" dirty="0"/>
              <a:t>Machine Learning: Field of study that gives computers the ability to learn without being explicitly programmed” – Arthur Samuel 1959</a:t>
            </a:r>
          </a:p>
          <a:p>
            <a:endParaRPr lang="en-US" dirty="0"/>
          </a:p>
          <a:p>
            <a:r>
              <a:rPr lang="en-US" dirty="0"/>
              <a:t>Main Categories: </a:t>
            </a:r>
          </a:p>
          <a:p>
            <a:pPr lvl="1"/>
            <a:r>
              <a:rPr lang="en-US" dirty="0"/>
              <a:t>Supervised</a:t>
            </a:r>
          </a:p>
          <a:p>
            <a:pPr lvl="1"/>
            <a:r>
              <a:rPr lang="en-US" dirty="0"/>
              <a:t>Unsupervised</a:t>
            </a:r>
          </a:p>
        </p:txBody>
      </p:sp>
      <p:sp>
        <p:nvSpPr>
          <p:cNvPr id="5" name="Footer Placeholder 4">
            <a:extLst>
              <a:ext uri="{FF2B5EF4-FFF2-40B4-BE49-F238E27FC236}">
                <a16:creationId xmlns:a16="http://schemas.microsoft.com/office/drawing/2014/main" id="{0E5B6C6A-6868-4D4D-96C5-BA730513062B}"/>
              </a:ext>
            </a:extLst>
          </p:cNvPr>
          <p:cNvSpPr>
            <a:spLocks noGrp="1"/>
          </p:cNvSpPr>
          <p:nvPr>
            <p:ph type="ftr" sz="quarter" idx="11"/>
          </p:nvPr>
        </p:nvSpPr>
        <p:spPr/>
        <p:txBody>
          <a:bodyPr/>
          <a:lstStyle/>
          <a:p>
            <a:r>
              <a:rPr lang="sk-SK"/>
              <a:t>© 2018 Keith A. Pray</a:t>
            </a:r>
            <a:endParaRPr lang="en-US"/>
          </a:p>
        </p:txBody>
      </p:sp>
      <p:sp>
        <p:nvSpPr>
          <p:cNvPr id="6" name="Slide Number Placeholder 5">
            <a:extLst>
              <a:ext uri="{FF2B5EF4-FFF2-40B4-BE49-F238E27FC236}">
                <a16:creationId xmlns:a16="http://schemas.microsoft.com/office/drawing/2014/main" id="{A711CCE9-90B7-4427-A8C7-061E56702245}"/>
              </a:ext>
            </a:extLst>
          </p:cNvPr>
          <p:cNvSpPr>
            <a:spLocks noGrp="1"/>
          </p:cNvSpPr>
          <p:nvPr>
            <p:ph type="sldNum" sz="quarter" idx="12"/>
          </p:nvPr>
        </p:nvSpPr>
        <p:spPr/>
        <p:txBody>
          <a:bodyPr/>
          <a:lstStyle/>
          <a:p>
            <a:fld id="{A2A17EAB-8B51-5C40-8776-6683E51FA7A0}" type="slidenum">
              <a:rPr lang="en-US" smtClean="0"/>
              <a:t>11</a:t>
            </a:fld>
            <a:endParaRPr lang="en-US"/>
          </a:p>
        </p:txBody>
      </p:sp>
      <p:sp>
        <p:nvSpPr>
          <p:cNvPr id="8" name="TextBox 7">
            <a:extLst>
              <a:ext uri="{FF2B5EF4-FFF2-40B4-BE49-F238E27FC236}">
                <a16:creationId xmlns:a16="http://schemas.microsoft.com/office/drawing/2014/main" id="{CCD1464D-8004-4507-A9B6-0944E4912E2A}"/>
              </a:ext>
            </a:extLst>
          </p:cNvPr>
          <p:cNvSpPr txBox="1"/>
          <p:nvPr/>
        </p:nvSpPr>
        <p:spPr>
          <a:xfrm>
            <a:off x="0" y="4726877"/>
            <a:ext cx="9144000" cy="276999"/>
          </a:xfrm>
          <a:prstGeom prst="rect">
            <a:avLst/>
          </a:prstGeom>
          <a:noFill/>
        </p:spPr>
        <p:txBody>
          <a:bodyPr wrap="square" rtlCol="0">
            <a:spAutoFit/>
          </a:bodyPr>
          <a:lstStyle/>
          <a:p>
            <a:pPr algn="r"/>
            <a:r>
              <a:rPr lang="en-US" sz="1200" dirty="0"/>
              <a:t>[2][16]</a:t>
            </a:r>
            <a:endParaRPr lang="en-US" sz="1200" dirty="0">
              <a:solidFill>
                <a:schemeClr val="tx1"/>
              </a:solidFill>
            </a:endParaRPr>
          </a:p>
        </p:txBody>
      </p:sp>
      <p:pic>
        <p:nvPicPr>
          <p:cNvPr id="4100" name="Picture 4" descr="https://cdn-images-1.medium.com/max/400/1*NyI3dnzU8288aob0dytMbg.png">
            <a:extLst>
              <a:ext uri="{FF2B5EF4-FFF2-40B4-BE49-F238E27FC236}">
                <a16:creationId xmlns:a16="http://schemas.microsoft.com/office/drawing/2014/main" id="{74868AF1-AD1F-45FA-A91A-1BC27C6338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7320" y="1297876"/>
            <a:ext cx="4385370" cy="322324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75719CA6-4B73-4542-9CE4-BB43C3AE27D3}"/>
              </a:ext>
            </a:extLst>
          </p:cNvPr>
          <p:cNvPicPr>
            <a:picLocks noChangeAspect="1"/>
          </p:cNvPicPr>
          <p:nvPr/>
        </p:nvPicPr>
        <p:blipFill>
          <a:blip r:embed="rId4"/>
          <a:stretch>
            <a:fillRect/>
          </a:stretch>
        </p:blipFill>
        <p:spPr>
          <a:xfrm>
            <a:off x="4763154" y="1297876"/>
            <a:ext cx="1884738" cy="1890138"/>
          </a:xfrm>
          <a:prstGeom prst="rect">
            <a:avLst/>
          </a:prstGeom>
        </p:spPr>
      </p:pic>
      <p:pic>
        <p:nvPicPr>
          <p:cNvPr id="11" name="Picture 10">
            <a:extLst>
              <a:ext uri="{FF2B5EF4-FFF2-40B4-BE49-F238E27FC236}">
                <a16:creationId xmlns:a16="http://schemas.microsoft.com/office/drawing/2014/main" id="{88173CBC-6B04-455C-965C-771220E6B246}"/>
              </a:ext>
            </a:extLst>
          </p:cNvPr>
          <p:cNvPicPr>
            <a:picLocks noChangeAspect="1"/>
          </p:cNvPicPr>
          <p:nvPr/>
        </p:nvPicPr>
        <p:blipFill>
          <a:blip r:embed="rId4"/>
          <a:stretch>
            <a:fillRect/>
          </a:stretch>
        </p:blipFill>
        <p:spPr>
          <a:xfrm>
            <a:off x="7060525" y="2744993"/>
            <a:ext cx="1771055" cy="1776130"/>
          </a:xfrm>
          <a:prstGeom prst="rect">
            <a:avLst/>
          </a:prstGeom>
        </p:spPr>
      </p:pic>
      <p:sp>
        <p:nvSpPr>
          <p:cNvPr id="13" name="Rectangle 12">
            <a:extLst>
              <a:ext uri="{FF2B5EF4-FFF2-40B4-BE49-F238E27FC236}">
                <a16:creationId xmlns:a16="http://schemas.microsoft.com/office/drawing/2014/main" id="{D9DC1D17-BCA7-4AA9-8422-EC9977FC90BB}"/>
              </a:ext>
            </a:extLst>
          </p:cNvPr>
          <p:cNvSpPr/>
          <p:nvPr/>
        </p:nvSpPr>
        <p:spPr>
          <a:xfrm>
            <a:off x="4763154" y="2718334"/>
            <a:ext cx="1884738" cy="469680"/>
          </a:xfrm>
          <a:prstGeom prst="rect">
            <a:avLst/>
          </a:prstGeom>
          <a:solidFill>
            <a:schemeClr val="tx1"/>
          </a:solidFill>
          <a:ln>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495E355-573A-463F-A83F-BE644CD7C223}"/>
              </a:ext>
            </a:extLst>
          </p:cNvPr>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Saahil Claypool</a:t>
            </a:r>
          </a:p>
        </p:txBody>
      </p:sp>
    </p:spTree>
    <p:extLst>
      <p:ext uri="{BB962C8B-B14F-4D97-AF65-F5344CB8AC3E}">
        <p14:creationId xmlns:p14="http://schemas.microsoft.com/office/powerpoint/2010/main" val="18853087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5EC8F-96F9-431C-AF64-4E7A9A983DE9}"/>
              </a:ext>
            </a:extLst>
          </p:cNvPr>
          <p:cNvSpPr>
            <a:spLocks noGrp="1"/>
          </p:cNvSpPr>
          <p:nvPr>
            <p:ph type="title"/>
          </p:nvPr>
        </p:nvSpPr>
        <p:spPr/>
        <p:txBody>
          <a:bodyPr/>
          <a:lstStyle/>
          <a:p>
            <a:r>
              <a:rPr lang="en-US" dirty="0"/>
              <a:t>Unsupervised machine Learning</a:t>
            </a:r>
          </a:p>
        </p:txBody>
      </p:sp>
      <p:sp>
        <p:nvSpPr>
          <p:cNvPr id="3" name="Content Placeholder 2">
            <a:extLst>
              <a:ext uri="{FF2B5EF4-FFF2-40B4-BE49-F238E27FC236}">
                <a16:creationId xmlns:a16="http://schemas.microsoft.com/office/drawing/2014/main" id="{CB0D883D-4A4F-48EE-AC4F-1BDD5C222022}"/>
              </a:ext>
            </a:extLst>
          </p:cNvPr>
          <p:cNvSpPr>
            <a:spLocks noGrp="1"/>
          </p:cNvSpPr>
          <p:nvPr>
            <p:ph sz="half" idx="1"/>
          </p:nvPr>
        </p:nvSpPr>
        <p:spPr/>
        <p:txBody>
          <a:bodyPr>
            <a:normAutofit lnSpcReduction="10000"/>
          </a:bodyPr>
          <a:lstStyle/>
          <a:p>
            <a:r>
              <a:rPr lang="en-US" dirty="0"/>
              <a:t>Categorizing </a:t>
            </a:r>
            <a:r>
              <a:rPr lang="en-US" b="1" dirty="0"/>
              <a:t>unlabled </a:t>
            </a:r>
            <a:r>
              <a:rPr lang="en-US" dirty="0"/>
              <a:t>data</a:t>
            </a:r>
          </a:p>
          <a:p>
            <a:pPr lvl="1"/>
            <a:r>
              <a:rPr lang="en-US" dirty="0"/>
              <a:t>Group data with no ground truth</a:t>
            </a:r>
          </a:p>
          <a:p>
            <a:pPr lvl="1"/>
            <a:endParaRPr lang="en-US" dirty="0"/>
          </a:p>
          <a:p>
            <a:pPr lvl="1"/>
            <a:endParaRPr lang="en-US" dirty="0"/>
          </a:p>
          <a:p>
            <a:r>
              <a:rPr lang="en-US" dirty="0"/>
              <a:t>Use Case:</a:t>
            </a:r>
          </a:p>
          <a:p>
            <a:pPr lvl="1"/>
            <a:r>
              <a:rPr lang="en-US" dirty="0"/>
              <a:t>Group people based on their interests on social media</a:t>
            </a:r>
          </a:p>
          <a:p>
            <a:endParaRPr lang="en-US" dirty="0"/>
          </a:p>
          <a:p>
            <a:r>
              <a:rPr lang="en-US" dirty="0"/>
              <a:t>Example: K Means</a:t>
            </a:r>
          </a:p>
          <a:p>
            <a:pPr lvl="2"/>
            <a:r>
              <a:rPr lang="en-US" dirty="0"/>
              <a:t>Given a set of data points</a:t>
            </a:r>
          </a:p>
          <a:p>
            <a:pPr lvl="2"/>
            <a:r>
              <a:rPr lang="en-US" dirty="0"/>
              <a:t>Guess the “True Centers” that generated these points</a:t>
            </a:r>
          </a:p>
          <a:p>
            <a:pPr lvl="2"/>
            <a:endParaRPr lang="en-US" dirty="0"/>
          </a:p>
        </p:txBody>
      </p:sp>
      <p:sp>
        <p:nvSpPr>
          <p:cNvPr id="5" name="Footer Placeholder 4">
            <a:extLst>
              <a:ext uri="{FF2B5EF4-FFF2-40B4-BE49-F238E27FC236}">
                <a16:creationId xmlns:a16="http://schemas.microsoft.com/office/drawing/2014/main" id="{22D39A2C-4730-45A0-B182-9FBEA069BA22}"/>
              </a:ext>
            </a:extLst>
          </p:cNvPr>
          <p:cNvSpPr>
            <a:spLocks noGrp="1"/>
          </p:cNvSpPr>
          <p:nvPr>
            <p:ph type="ftr" sz="quarter" idx="11"/>
          </p:nvPr>
        </p:nvSpPr>
        <p:spPr/>
        <p:txBody>
          <a:bodyPr/>
          <a:lstStyle/>
          <a:p>
            <a:r>
              <a:rPr lang="sk-SK"/>
              <a:t>© 2018 Keith A. Pray</a:t>
            </a:r>
            <a:endParaRPr lang="en-US"/>
          </a:p>
        </p:txBody>
      </p:sp>
      <p:sp>
        <p:nvSpPr>
          <p:cNvPr id="6" name="Slide Number Placeholder 5">
            <a:extLst>
              <a:ext uri="{FF2B5EF4-FFF2-40B4-BE49-F238E27FC236}">
                <a16:creationId xmlns:a16="http://schemas.microsoft.com/office/drawing/2014/main" id="{04339AE9-1350-45FE-A264-5A597FDE6637}"/>
              </a:ext>
            </a:extLst>
          </p:cNvPr>
          <p:cNvSpPr>
            <a:spLocks noGrp="1"/>
          </p:cNvSpPr>
          <p:nvPr>
            <p:ph type="sldNum" sz="quarter" idx="12"/>
          </p:nvPr>
        </p:nvSpPr>
        <p:spPr/>
        <p:txBody>
          <a:bodyPr/>
          <a:lstStyle/>
          <a:p>
            <a:fld id="{A2A17EAB-8B51-5C40-8776-6683E51FA7A0}" type="slidenum">
              <a:rPr lang="en-US" smtClean="0"/>
              <a:pPr/>
              <a:t>12</a:t>
            </a:fld>
            <a:endParaRPr lang="en-US"/>
          </a:p>
        </p:txBody>
      </p:sp>
      <p:sp>
        <p:nvSpPr>
          <p:cNvPr id="8" name="TextBox 7">
            <a:extLst>
              <a:ext uri="{FF2B5EF4-FFF2-40B4-BE49-F238E27FC236}">
                <a16:creationId xmlns:a16="http://schemas.microsoft.com/office/drawing/2014/main" id="{C66CB782-0760-4F97-A23E-C60AF4A8E901}"/>
              </a:ext>
            </a:extLst>
          </p:cNvPr>
          <p:cNvSpPr txBox="1"/>
          <p:nvPr/>
        </p:nvSpPr>
        <p:spPr>
          <a:xfrm>
            <a:off x="0" y="4726877"/>
            <a:ext cx="9144000" cy="276999"/>
          </a:xfrm>
          <a:prstGeom prst="rect">
            <a:avLst/>
          </a:prstGeom>
          <a:noFill/>
        </p:spPr>
        <p:txBody>
          <a:bodyPr wrap="square" rtlCol="0">
            <a:spAutoFit/>
          </a:bodyPr>
          <a:lstStyle/>
          <a:p>
            <a:pPr algn="r"/>
            <a:r>
              <a:rPr lang="en-US" sz="1200" dirty="0"/>
              <a:t>[3][4][17]</a:t>
            </a:r>
            <a:endParaRPr lang="en-US" sz="1200" dirty="0">
              <a:solidFill>
                <a:schemeClr val="tx1"/>
              </a:solidFill>
            </a:endParaRPr>
          </a:p>
        </p:txBody>
      </p:sp>
      <p:sp>
        <p:nvSpPr>
          <p:cNvPr id="4" name="TextBox 3">
            <a:extLst>
              <a:ext uri="{FF2B5EF4-FFF2-40B4-BE49-F238E27FC236}">
                <a16:creationId xmlns:a16="http://schemas.microsoft.com/office/drawing/2014/main" id="{810494F2-4874-47E7-8EB1-B5D85601EAC8}"/>
              </a:ext>
            </a:extLst>
          </p:cNvPr>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Saahil Claypool</a:t>
            </a:r>
          </a:p>
        </p:txBody>
      </p:sp>
      <p:pic>
        <p:nvPicPr>
          <p:cNvPr id="26" name="Content Placeholder 25">
            <a:extLst>
              <a:ext uri="{FF2B5EF4-FFF2-40B4-BE49-F238E27FC236}">
                <a16:creationId xmlns:a16="http://schemas.microsoft.com/office/drawing/2014/main" id="{5359870C-DCC0-49D3-90FC-FA02FC7CE0DE}"/>
              </a:ext>
            </a:extLst>
          </p:cNvPr>
          <p:cNvPicPr>
            <a:picLocks noGrp="1" noChangeAspect="1"/>
          </p:cNvPicPr>
          <p:nvPr>
            <p:ph sz="half" idx="2"/>
          </p:nvPr>
        </p:nvPicPr>
        <p:blipFill>
          <a:blip r:embed="rId3"/>
          <a:stretch>
            <a:fillRect/>
          </a:stretch>
        </p:blipFill>
        <p:spPr>
          <a:xfrm>
            <a:off x="4724400" y="1588119"/>
            <a:ext cx="3733800" cy="2881661"/>
          </a:xfrm>
          <a:prstGeom prst="rect">
            <a:avLst/>
          </a:prstGeom>
        </p:spPr>
      </p:pic>
    </p:spTree>
    <p:extLst>
      <p:ext uri="{BB962C8B-B14F-4D97-AF65-F5344CB8AC3E}">
        <p14:creationId xmlns:p14="http://schemas.microsoft.com/office/powerpoint/2010/main" val="27961619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5EC8F-96F9-431C-AF64-4E7A9A983DE9}"/>
              </a:ext>
            </a:extLst>
          </p:cNvPr>
          <p:cNvSpPr>
            <a:spLocks noGrp="1"/>
          </p:cNvSpPr>
          <p:nvPr>
            <p:ph type="title"/>
          </p:nvPr>
        </p:nvSpPr>
        <p:spPr/>
        <p:txBody>
          <a:bodyPr/>
          <a:lstStyle/>
          <a:p>
            <a:r>
              <a:rPr lang="en-US" dirty="0"/>
              <a:t>Unsupervised machine Learning</a:t>
            </a:r>
          </a:p>
        </p:txBody>
      </p:sp>
      <p:sp>
        <p:nvSpPr>
          <p:cNvPr id="3" name="Content Placeholder 2">
            <a:extLst>
              <a:ext uri="{FF2B5EF4-FFF2-40B4-BE49-F238E27FC236}">
                <a16:creationId xmlns:a16="http://schemas.microsoft.com/office/drawing/2014/main" id="{CB0D883D-4A4F-48EE-AC4F-1BDD5C222022}"/>
              </a:ext>
            </a:extLst>
          </p:cNvPr>
          <p:cNvSpPr>
            <a:spLocks noGrp="1"/>
          </p:cNvSpPr>
          <p:nvPr>
            <p:ph sz="half" idx="1"/>
          </p:nvPr>
        </p:nvSpPr>
        <p:spPr/>
        <p:txBody>
          <a:bodyPr>
            <a:normAutofit lnSpcReduction="10000"/>
          </a:bodyPr>
          <a:lstStyle/>
          <a:p>
            <a:r>
              <a:rPr lang="en-US" dirty="0"/>
              <a:t>Categorizing </a:t>
            </a:r>
            <a:r>
              <a:rPr lang="en-US" b="1" dirty="0"/>
              <a:t>unlabled </a:t>
            </a:r>
            <a:r>
              <a:rPr lang="en-US" dirty="0"/>
              <a:t>data</a:t>
            </a:r>
          </a:p>
          <a:p>
            <a:pPr lvl="1"/>
            <a:r>
              <a:rPr lang="en-US" dirty="0"/>
              <a:t>Group data with no ground truth</a:t>
            </a:r>
          </a:p>
          <a:p>
            <a:pPr lvl="1"/>
            <a:endParaRPr lang="en-US" dirty="0"/>
          </a:p>
          <a:p>
            <a:pPr lvl="1"/>
            <a:endParaRPr lang="en-US" dirty="0"/>
          </a:p>
          <a:p>
            <a:r>
              <a:rPr lang="en-US" dirty="0"/>
              <a:t>Use Case:</a:t>
            </a:r>
          </a:p>
          <a:p>
            <a:pPr lvl="1"/>
            <a:r>
              <a:rPr lang="en-US" dirty="0"/>
              <a:t>Group people based on their interests on social media</a:t>
            </a:r>
          </a:p>
          <a:p>
            <a:endParaRPr lang="en-US" dirty="0"/>
          </a:p>
          <a:p>
            <a:r>
              <a:rPr lang="en-US" dirty="0"/>
              <a:t>Example: K Means</a:t>
            </a:r>
          </a:p>
          <a:p>
            <a:pPr lvl="2"/>
            <a:r>
              <a:rPr lang="en-US" dirty="0"/>
              <a:t>Given a set of data points</a:t>
            </a:r>
          </a:p>
          <a:p>
            <a:pPr lvl="2"/>
            <a:r>
              <a:rPr lang="en-US" dirty="0"/>
              <a:t>Guess the “True Centers” that generated these points</a:t>
            </a:r>
          </a:p>
          <a:p>
            <a:pPr lvl="2"/>
            <a:endParaRPr lang="en-US" dirty="0"/>
          </a:p>
        </p:txBody>
      </p:sp>
      <p:sp>
        <p:nvSpPr>
          <p:cNvPr id="5" name="Footer Placeholder 4">
            <a:extLst>
              <a:ext uri="{FF2B5EF4-FFF2-40B4-BE49-F238E27FC236}">
                <a16:creationId xmlns:a16="http://schemas.microsoft.com/office/drawing/2014/main" id="{22D39A2C-4730-45A0-B182-9FBEA069BA22}"/>
              </a:ext>
            </a:extLst>
          </p:cNvPr>
          <p:cNvSpPr>
            <a:spLocks noGrp="1"/>
          </p:cNvSpPr>
          <p:nvPr>
            <p:ph type="ftr" sz="quarter" idx="11"/>
          </p:nvPr>
        </p:nvSpPr>
        <p:spPr/>
        <p:txBody>
          <a:bodyPr/>
          <a:lstStyle/>
          <a:p>
            <a:r>
              <a:rPr lang="sk-SK"/>
              <a:t>© 2018 Keith A. Pray</a:t>
            </a:r>
            <a:endParaRPr lang="en-US"/>
          </a:p>
        </p:txBody>
      </p:sp>
      <p:sp>
        <p:nvSpPr>
          <p:cNvPr id="6" name="Slide Number Placeholder 5">
            <a:extLst>
              <a:ext uri="{FF2B5EF4-FFF2-40B4-BE49-F238E27FC236}">
                <a16:creationId xmlns:a16="http://schemas.microsoft.com/office/drawing/2014/main" id="{04339AE9-1350-45FE-A264-5A597FDE6637}"/>
              </a:ext>
            </a:extLst>
          </p:cNvPr>
          <p:cNvSpPr>
            <a:spLocks noGrp="1"/>
          </p:cNvSpPr>
          <p:nvPr>
            <p:ph type="sldNum" sz="quarter" idx="12"/>
          </p:nvPr>
        </p:nvSpPr>
        <p:spPr/>
        <p:txBody>
          <a:bodyPr/>
          <a:lstStyle/>
          <a:p>
            <a:fld id="{A2A17EAB-8B51-5C40-8776-6683E51FA7A0}" type="slidenum">
              <a:rPr lang="en-US" smtClean="0"/>
              <a:pPr/>
              <a:t>13</a:t>
            </a:fld>
            <a:endParaRPr lang="en-US"/>
          </a:p>
        </p:txBody>
      </p:sp>
      <p:sp>
        <p:nvSpPr>
          <p:cNvPr id="8" name="TextBox 7">
            <a:extLst>
              <a:ext uri="{FF2B5EF4-FFF2-40B4-BE49-F238E27FC236}">
                <a16:creationId xmlns:a16="http://schemas.microsoft.com/office/drawing/2014/main" id="{C66CB782-0760-4F97-A23E-C60AF4A8E901}"/>
              </a:ext>
            </a:extLst>
          </p:cNvPr>
          <p:cNvSpPr txBox="1"/>
          <p:nvPr/>
        </p:nvSpPr>
        <p:spPr>
          <a:xfrm>
            <a:off x="0" y="4726877"/>
            <a:ext cx="9144000" cy="276999"/>
          </a:xfrm>
          <a:prstGeom prst="rect">
            <a:avLst/>
          </a:prstGeom>
          <a:noFill/>
        </p:spPr>
        <p:txBody>
          <a:bodyPr wrap="square" rtlCol="0">
            <a:spAutoFit/>
          </a:bodyPr>
          <a:lstStyle/>
          <a:p>
            <a:pPr algn="r"/>
            <a:r>
              <a:rPr lang="en-US" sz="1200" dirty="0"/>
              <a:t>[3][4][17]</a:t>
            </a:r>
            <a:endParaRPr lang="en-US" sz="1200" dirty="0">
              <a:solidFill>
                <a:schemeClr val="tx1"/>
              </a:solidFill>
            </a:endParaRPr>
          </a:p>
        </p:txBody>
      </p:sp>
      <p:sp>
        <p:nvSpPr>
          <p:cNvPr id="4" name="TextBox 3">
            <a:extLst>
              <a:ext uri="{FF2B5EF4-FFF2-40B4-BE49-F238E27FC236}">
                <a16:creationId xmlns:a16="http://schemas.microsoft.com/office/drawing/2014/main" id="{810494F2-4874-47E7-8EB1-B5D85601EAC8}"/>
              </a:ext>
            </a:extLst>
          </p:cNvPr>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Saahil Claypool</a:t>
            </a:r>
          </a:p>
        </p:txBody>
      </p:sp>
      <p:pic>
        <p:nvPicPr>
          <p:cNvPr id="7" name="Picture 6">
            <a:extLst>
              <a:ext uri="{FF2B5EF4-FFF2-40B4-BE49-F238E27FC236}">
                <a16:creationId xmlns:a16="http://schemas.microsoft.com/office/drawing/2014/main" id="{9290D5B8-45D4-4E5B-9335-B9A4B90D08CE}"/>
              </a:ext>
            </a:extLst>
          </p:cNvPr>
          <p:cNvPicPr>
            <a:picLocks noChangeAspect="1"/>
          </p:cNvPicPr>
          <p:nvPr/>
        </p:nvPicPr>
        <p:blipFill rotWithShape="1">
          <a:blip r:embed="rId3"/>
          <a:srcRect l="3009" t="9487" r="6287"/>
          <a:stretch/>
        </p:blipFill>
        <p:spPr>
          <a:xfrm>
            <a:off x="4611248" y="1733550"/>
            <a:ext cx="3970777" cy="2971801"/>
          </a:xfrm>
          <a:prstGeom prst="rect">
            <a:avLst/>
          </a:prstGeom>
        </p:spPr>
      </p:pic>
    </p:spTree>
    <p:extLst>
      <p:ext uri="{BB962C8B-B14F-4D97-AF65-F5344CB8AC3E}">
        <p14:creationId xmlns:p14="http://schemas.microsoft.com/office/powerpoint/2010/main" val="19314672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23475-58E9-42E4-9FD6-41B06B66014A}"/>
              </a:ext>
            </a:extLst>
          </p:cNvPr>
          <p:cNvSpPr>
            <a:spLocks noGrp="1"/>
          </p:cNvSpPr>
          <p:nvPr>
            <p:ph type="title"/>
          </p:nvPr>
        </p:nvSpPr>
        <p:spPr/>
        <p:txBody>
          <a:bodyPr/>
          <a:lstStyle/>
          <a:p>
            <a:r>
              <a:rPr lang="en-US" dirty="0"/>
              <a:t>Supervised Machine Learning</a:t>
            </a:r>
          </a:p>
        </p:txBody>
      </p:sp>
      <p:sp>
        <p:nvSpPr>
          <p:cNvPr id="3" name="Content Placeholder 2">
            <a:extLst>
              <a:ext uri="{FF2B5EF4-FFF2-40B4-BE49-F238E27FC236}">
                <a16:creationId xmlns:a16="http://schemas.microsoft.com/office/drawing/2014/main" id="{2BFE6879-376E-4434-8D37-254A0F045AB6}"/>
              </a:ext>
            </a:extLst>
          </p:cNvPr>
          <p:cNvSpPr>
            <a:spLocks noGrp="1"/>
          </p:cNvSpPr>
          <p:nvPr>
            <p:ph sz="half" idx="1"/>
          </p:nvPr>
        </p:nvSpPr>
        <p:spPr/>
        <p:txBody>
          <a:bodyPr>
            <a:normAutofit fontScale="92500" lnSpcReduction="20000"/>
          </a:bodyPr>
          <a:lstStyle/>
          <a:p>
            <a:r>
              <a:rPr lang="en-US" dirty="0"/>
              <a:t>Categorizing </a:t>
            </a:r>
            <a:r>
              <a:rPr lang="en-US" b="1" dirty="0"/>
              <a:t>labeled </a:t>
            </a:r>
            <a:r>
              <a:rPr lang="en-US" dirty="0"/>
              <a:t>data</a:t>
            </a:r>
          </a:p>
          <a:p>
            <a:pPr lvl="1"/>
            <a:r>
              <a:rPr lang="en-US" dirty="0"/>
              <a:t>Trying to predict new data given ground truth</a:t>
            </a:r>
          </a:p>
          <a:p>
            <a:pPr lvl="1"/>
            <a:endParaRPr lang="en-US" dirty="0"/>
          </a:p>
          <a:p>
            <a:r>
              <a:rPr lang="en-US" dirty="0"/>
              <a:t>Use Case: </a:t>
            </a:r>
          </a:p>
          <a:p>
            <a:pPr lvl="1"/>
            <a:r>
              <a:rPr lang="en-US" dirty="0"/>
              <a:t>Identify a dog breed from an image</a:t>
            </a:r>
          </a:p>
          <a:p>
            <a:pPr lvl="1"/>
            <a:endParaRPr lang="en-US" dirty="0"/>
          </a:p>
          <a:p>
            <a:r>
              <a:rPr lang="en-US" dirty="0"/>
              <a:t>Example: Neural Network</a:t>
            </a:r>
          </a:p>
          <a:p>
            <a:pPr lvl="1"/>
            <a:r>
              <a:rPr lang="en-US" dirty="0"/>
              <a:t>Input: Vector, labels </a:t>
            </a:r>
          </a:p>
          <a:p>
            <a:pPr lvl="1"/>
            <a:r>
              <a:rPr lang="en-US" dirty="0"/>
              <a:t>Processing: Matrix of Weights</a:t>
            </a:r>
          </a:p>
          <a:p>
            <a:pPr lvl="1"/>
            <a:r>
              <a:rPr lang="en-US" dirty="0"/>
              <a:t>Output: Vector</a:t>
            </a:r>
          </a:p>
          <a:p>
            <a:pPr lvl="1"/>
            <a:r>
              <a:rPr lang="en-US" dirty="0"/>
              <a:t>Learning: Adjust weights based on “gradient descent”</a:t>
            </a:r>
            <a:br>
              <a:rPr lang="en-US" dirty="0"/>
            </a:br>
            <a:endParaRPr lang="en-US" dirty="0"/>
          </a:p>
          <a:p>
            <a:pPr lvl="1"/>
            <a:endParaRPr lang="en-US" dirty="0"/>
          </a:p>
        </p:txBody>
      </p:sp>
      <p:sp>
        <p:nvSpPr>
          <p:cNvPr id="5" name="Footer Placeholder 4">
            <a:extLst>
              <a:ext uri="{FF2B5EF4-FFF2-40B4-BE49-F238E27FC236}">
                <a16:creationId xmlns:a16="http://schemas.microsoft.com/office/drawing/2014/main" id="{536C3B9D-DA26-47D7-9997-FCDD1ED83391}"/>
              </a:ext>
            </a:extLst>
          </p:cNvPr>
          <p:cNvSpPr>
            <a:spLocks noGrp="1"/>
          </p:cNvSpPr>
          <p:nvPr>
            <p:ph type="ftr" sz="quarter" idx="11"/>
          </p:nvPr>
        </p:nvSpPr>
        <p:spPr/>
        <p:txBody>
          <a:bodyPr/>
          <a:lstStyle/>
          <a:p>
            <a:r>
              <a:rPr lang="sk-SK"/>
              <a:t>© 2018 Keith A. Pray</a:t>
            </a:r>
            <a:endParaRPr lang="en-US"/>
          </a:p>
        </p:txBody>
      </p:sp>
      <p:sp>
        <p:nvSpPr>
          <p:cNvPr id="6" name="Slide Number Placeholder 5">
            <a:extLst>
              <a:ext uri="{FF2B5EF4-FFF2-40B4-BE49-F238E27FC236}">
                <a16:creationId xmlns:a16="http://schemas.microsoft.com/office/drawing/2014/main" id="{33AF50F1-9229-41F5-93C7-0DD7742C2A6F}"/>
              </a:ext>
            </a:extLst>
          </p:cNvPr>
          <p:cNvSpPr>
            <a:spLocks noGrp="1"/>
          </p:cNvSpPr>
          <p:nvPr>
            <p:ph type="sldNum" sz="quarter" idx="12"/>
          </p:nvPr>
        </p:nvSpPr>
        <p:spPr/>
        <p:txBody>
          <a:bodyPr/>
          <a:lstStyle/>
          <a:p>
            <a:fld id="{A2A17EAB-8B51-5C40-8776-6683E51FA7A0}" type="slidenum">
              <a:rPr lang="en-US" smtClean="0"/>
              <a:t>14</a:t>
            </a:fld>
            <a:endParaRPr lang="en-US"/>
          </a:p>
        </p:txBody>
      </p:sp>
      <p:sp>
        <p:nvSpPr>
          <p:cNvPr id="8" name="TextBox 7">
            <a:extLst>
              <a:ext uri="{FF2B5EF4-FFF2-40B4-BE49-F238E27FC236}">
                <a16:creationId xmlns:a16="http://schemas.microsoft.com/office/drawing/2014/main" id="{93CFE244-AB25-42F8-BD85-044D6F4FE83F}"/>
              </a:ext>
            </a:extLst>
          </p:cNvPr>
          <p:cNvSpPr txBox="1"/>
          <p:nvPr/>
        </p:nvSpPr>
        <p:spPr>
          <a:xfrm>
            <a:off x="0" y="4726877"/>
            <a:ext cx="9144000" cy="276999"/>
          </a:xfrm>
          <a:prstGeom prst="rect">
            <a:avLst/>
          </a:prstGeom>
          <a:noFill/>
        </p:spPr>
        <p:txBody>
          <a:bodyPr wrap="square" rtlCol="0">
            <a:spAutoFit/>
          </a:bodyPr>
          <a:lstStyle/>
          <a:p>
            <a:pPr algn="r"/>
            <a:r>
              <a:rPr lang="en-US" sz="1200" dirty="0"/>
              <a:t>[5][16]</a:t>
            </a:r>
            <a:endParaRPr lang="en-US" sz="1200" dirty="0">
              <a:solidFill>
                <a:schemeClr val="tx1"/>
              </a:solidFill>
            </a:endParaRPr>
          </a:p>
        </p:txBody>
      </p:sp>
      <p:sp>
        <p:nvSpPr>
          <p:cNvPr id="7" name="Content Placeholder 6">
            <a:extLst>
              <a:ext uri="{FF2B5EF4-FFF2-40B4-BE49-F238E27FC236}">
                <a16:creationId xmlns:a16="http://schemas.microsoft.com/office/drawing/2014/main" id="{A3B8B583-966A-4382-82AD-D44F88DDF0C2}"/>
              </a:ext>
            </a:extLst>
          </p:cNvPr>
          <p:cNvSpPr>
            <a:spLocks noGrp="1"/>
          </p:cNvSpPr>
          <p:nvPr>
            <p:ph sz="half" idx="2"/>
          </p:nvPr>
        </p:nvSpPr>
        <p:spPr/>
        <p:txBody>
          <a:bodyPr/>
          <a:lstStyle/>
          <a:p>
            <a:endParaRPr lang="en-US"/>
          </a:p>
        </p:txBody>
      </p:sp>
      <p:pic>
        <p:nvPicPr>
          <p:cNvPr id="5122" name="Picture 2" descr="https://lh4.googleusercontent.com/c69mX8suSpzL9k5tfUUfcMtnztbAEmtHOf9fgY1ZwGYsGYCKQpCof1WrHhlTF83_ouHeMoUD7NSd7V3AckNnvFwuomKlXRWbY2f6uoCN6SfKHGrfyt9__RlBeyjm5PZWOEgm0NJg">
            <a:extLst>
              <a:ext uri="{FF2B5EF4-FFF2-40B4-BE49-F238E27FC236}">
                <a16:creationId xmlns:a16="http://schemas.microsoft.com/office/drawing/2014/main" id="{F46CB933-4453-4D2B-871F-561847415D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5347" y="1113676"/>
            <a:ext cx="3733799" cy="37337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82E62AF-9744-4278-A345-2C3344A20888}"/>
              </a:ext>
            </a:extLst>
          </p:cNvPr>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Saahil Claypool</a:t>
            </a:r>
          </a:p>
        </p:txBody>
      </p:sp>
    </p:spTree>
    <p:extLst>
      <p:ext uri="{BB962C8B-B14F-4D97-AF65-F5344CB8AC3E}">
        <p14:creationId xmlns:p14="http://schemas.microsoft.com/office/powerpoint/2010/main" val="23452481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2BD99-A689-4271-9B26-1F131881698A}"/>
              </a:ext>
            </a:extLst>
          </p:cNvPr>
          <p:cNvSpPr>
            <a:spLocks noGrp="1"/>
          </p:cNvSpPr>
          <p:nvPr>
            <p:ph type="title"/>
          </p:nvPr>
        </p:nvSpPr>
        <p:spPr/>
        <p:txBody>
          <a:bodyPr/>
          <a:lstStyle/>
          <a:p>
            <a:r>
              <a:rPr lang="en-US" dirty="0"/>
              <a:t>Back TO Basics: Linear Regression</a:t>
            </a:r>
          </a:p>
        </p:txBody>
      </p:sp>
      <p:sp>
        <p:nvSpPr>
          <p:cNvPr id="3" name="Content Placeholder 2">
            <a:extLst>
              <a:ext uri="{FF2B5EF4-FFF2-40B4-BE49-F238E27FC236}">
                <a16:creationId xmlns:a16="http://schemas.microsoft.com/office/drawing/2014/main" id="{8441E8DF-AB3D-4880-9A92-877BDAC34065}"/>
              </a:ext>
            </a:extLst>
          </p:cNvPr>
          <p:cNvSpPr>
            <a:spLocks noGrp="1"/>
          </p:cNvSpPr>
          <p:nvPr>
            <p:ph sz="half" idx="1"/>
          </p:nvPr>
        </p:nvSpPr>
        <p:spPr/>
        <p:txBody>
          <a:bodyPr/>
          <a:lstStyle/>
          <a:p>
            <a:r>
              <a:rPr lang="en-US" dirty="0"/>
              <a:t>Linear regression </a:t>
            </a:r>
            <a:r>
              <a:rPr lang="en-US" i="1" dirty="0"/>
              <a:t>is </a:t>
            </a:r>
            <a:r>
              <a:rPr lang="en-US" dirty="0"/>
              <a:t>a single layered neural network</a:t>
            </a:r>
          </a:p>
          <a:p>
            <a:pPr marL="0" indent="0">
              <a:buNone/>
            </a:pPr>
            <a:endParaRPr lang="en-US" dirty="0"/>
          </a:p>
          <a:p>
            <a:endParaRPr lang="en-US" dirty="0"/>
          </a:p>
          <a:p>
            <a:r>
              <a:rPr lang="en-US" dirty="0"/>
              <a:t>Same dangers apply: </a:t>
            </a:r>
          </a:p>
          <a:p>
            <a:pPr lvl="1"/>
            <a:r>
              <a:rPr lang="en-US" dirty="0"/>
              <a:t>Correlation does not imply causation</a:t>
            </a:r>
          </a:p>
          <a:p>
            <a:pPr lvl="1"/>
            <a:r>
              <a:rPr lang="en-US" dirty="0"/>
              <a:t>Extrapolation is dangerous </a:t>
            </a:r>
          </a:p>
          <a:p>
            <a:pPr lvl="1"/>
            <a:endParaRPr lang="en-US" dirty="0"/>
          </a:p>
        </p:txBody>
      </p:sp>
      <p:sp>
        <p:nvSpPr>
          <p:cNvPr id="5" name="Footer Placeholder 4">
            <a:extLst>
              <a:ext uri="{FF2B5EF4-FFF2-40B4-BE49-F238E27FC236}">
                <a16:creationId xmlns:a16="http://schemas.microsoft.com/office/drawing/2014/main" id="{4BBBABA8-4384-4249-922A-1ECC854B6D8F}"/>
              </a:ext>
            </a:extLst>
          </p:cNvPr>
          <p:cNvSpPr>
            <a:spLocks noGrp="1"/>
          </p:cNvSpPr>
          <p:nvPr>
            <p:ph type="ftr" sz="quarter" idx="11"/>
          </p:nvPr>
        </p:nvSpPr>
        <p:spPr/>
        <p:txBody>
          <a:bodyPr/>
          <a:lstStyle/>
          <a:p>
            <a:r>
              <a:rPr lang="sk-SK"/>
              <a:t>© 2018 Keith A. Pray</a:t>
            </a:r>
            <a:endParaRPr lang="en-US"/>
          </a:p>
        </p:txBody>
      </p:sp>
      <p:sp>
        <p:nvSpPr>
          <p:cNvPr id="6" name="Slide Number Placeholder 5">
            <a:extLst>
              <a:ext uri="{FF2B5EF4-FFF2-40B4-BE49-F238E27FC236}">
                <a16:creationId xmlns:a16="http://schemas.microsoft.com/office/drawing/2014/main" id="{AC997C7F-3896-4991-90D7-E63C0A1B5499}"/>
              </a:ext>
            </a:extLst>
          </p:cNvPr>
          <p:cNvSpPr>
            <a:spLocks noGrp="1"/>
          </p:cNvSpPr>
          <p:nvPr>
            <p:ph type="sldNum" sz="quarter" idx="12"/>
          </p:nvPr>
        </p:nvSpPr>
        <p:spPr/>
        <p:txBody>
          <a:bodyPr/>
          <a:lstStyle/>
          <a:p>
            <a:fld id="{A2A17EAB-8B51-5C40-8776-6683E51FA7A0}" type="slidenum">
              <a:rPr lang="en-US" smtClean="0"/>
              <a:t>15</a:t>
            </a:fld>
            <a:endParaRPr lang="en-US"/>
          </a:p>
        </p:txBody>
      </p:sp>
      <p:pic>
        <p:nvPicPr>
          <p:cNvPr id="9" name="Content Placeholder 8">
            <a:extLst>
              <a:ext uri="{FF2B5EF4-FFF2-40B4-BE49-F238E27FC236}">
                <a16:creationId xmlns:a16="http://schemas.microsoft.com/office/drawing/2014/main" id="{71DA3B05-84C7-4AD9-A250-A924C97758F1}"/>
              </a:ext>
            </a:extLst>
          </p:cNvPr>
          <p:cNvPicPr>
            <a:picLocks noGrp="1" noChangeAspect="1"/>
          </p:cNvPicPr>
          <p:nvPr>
            <p:ph sz="half" idx="2"/>
          </p:nvPr>
        </p:nvPicPr>
        <p:blipFill>
          <a:blip r:embed="rId3"/>
          <a:stretch>
            <a:fillRect/>
          </a:stretch>
        </p:blipFill>
        <p:spPr>
          <a:xfrm>
            <a:off x="4508553" y="1236037"/>
            <a:ext cx="4139393" cy="3308492"/>
          </a:xfrm>
          <a:prstGeom prst="rect">
            <a:avLst/>
          </a:prstGeom>
        </p:spPr>
      </p:pic>
      <p:sp>
        <p:nvSpPr>
          <p:cNvPr id="11" name="TextBox 10">
            <a:extLst>
              <a:ext uri="{FF2B5EF4-FFF2-40B4-BE49-F238E27FC236}">
                <a16:creationId xmlns:a16="http://schemas.microsoft.com/office/drawing/2014/main" id="{78171F4E-92D0-4912-A2D7-C4696FBD5EBA}"/>
              </a:ext>
            </a:extLst>
          </p:cNvPr>
          <p:cNvSpPr txBox="1"/>
          <p:nvPr/>
        </p:nvSpPr>
        <p:spPr>
          <a:xfrm>
            <a:off x="0" y="4726877"/>
            <a:ext cx="9144000" cy="276999"/>
          </a:xfrm>
          <a:prstGeom prst="rect">
            <a:avLst/>
          </a:prstGeom>
          <a:noFill/>
        </p:spPr>
        <p:txBody>
          <a:bodyPr wrap="square" rtlCol="0">
            <a:spAutoFit/>
          </a:bodyPr>
          <a:lstStyle/>
          <a:p>
            <a:pPr algn="r"/>
            <a:r>
              <a:rPr lang="en-US" sz="1200" dirty="0"/>
              <a:t>[5]</a:t>
            </a:r>
            <a:endParaRPr lang="en-US" sz="1200" dirty="0">
              <a:solidFill>
                <a:schemeClr val="tx1"/>
              </a:solidFill>
            </a:endParaRPr>
          </a:p>
        </p:txBody>
      </p:sp>
      <p:sp>
        <p:nvSpPr>
          <p:cNvPr id="4" name="TextBox 3">
            <a:extLst>
              <a:ext uri="{FF2B5EF4-FFF2-40B4-BE49-F238E27FC236}">
                <a16:creationId xmlns:a16="http://schemas.microsoft.com/office/drawing/2014/main" id="{3E5C0459-75C5-4B36-8489-410FB1898029}"/>
              </a:ext>
            </a:extLst>
          </p:cNvPr>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Saahil Claypool</a:t>
            </a:r>
          </a:p>
        </p:txBody>
      </p:sp>
    </p:spTree>
    <p:extLst>
      <p:ext uri="{BB962C8B-B14F-4D97-AF65-F5344CB8AC3E}">
        <p14:creationId xmlns:p14="http://schemas.microsoft.com/office/powerpoint/2010/main" val="36542781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C6A91-1F03-45DB-B47A-C63EF33B40A5}"/>
              </a:ext>
            </a:extLst>
          </p:cNvPr>
          <p:cNvSpPr>
            <a:spLocks noGrp="1"/>
          </p:cNvSpPr>
          <p:nvPr>
            <p:ph type="title"/>
          </p:nvPr>
        </p:nvSpPr>
        <p:spPr/>
        <p:txBody>
          <a:bodyPr/>
          <a:lstStyle/>
          <a:p>
            <a:r>
              <a:rPr lang="en-US" dirty="0"/>
              <a:t>Correlation is not Causation</a:t>
            </a:r>
          </a:p>
        </p:txBody>
      </p:sp>
      <p:sp>
        <p:nvSpPr>
          <p:cNvPr id="3" name="Content Placeholder 2">
            <a:extLst>
              <a:ext uri="{FF2B5EF4-FFF2-40B4-BE49-F238E27FC236}">
                <a16:creationId xmlns:a16="http://schemas.microsoft.com/office/drawing/2014/main" id="{08625DF3-D76A-4CE3-9638-803FFFD8848D}"/>
              </a:ext>
            </a:extLst>
          </p:cNvPr>
          <p:cNvSpPr>
            <a:spLocks noGrp="1"/>
          </p:cNvSpPr>
          <p:nvPr>
            <p:ph sz="half" idx="1"/>
          </p:nvPr>
        </p:nvSpPr>
        <p:spPr/>
        <p:txBody>
          <a:bodyPr>
            <a:normAutofit/>
          </a:bodyPr>
          <a:lstStyle/>
          <a:p>
            <a:r>
              <a:rPr lang="en-US" dirty="0"/>
              <a:t>Machine Learning Provides Prediction</a:t>
            </a:r>
          </a:p>
          <a:p>
            <a:endParaRPr lang="en-US" dirty="0"/>
          </a:p>
          <a:p>
            <a:r>
              <a:rPr lang="en-US" dirty="0"/>
              <a:t>Example: </a:t>
            </a:r>
          </a:p>
          <a:p>
            <a:pPr lvl="1"/>
            <a:r>
              <a:rPr lang="en-US" dirty="0"/>
              <a:t>Facebook users are likely to stay if they make 7 friends in 10 days</a:t>
            </a:r>
          </a:p>
          <a:p>
            <a:pPr marL="205768" lvl="1" indent="0">
              <a:buNone/>
            </a:pPr>
            <a:endParaRPr lang="en-US" dirty="0"/>
          </a:p>
          <a:p>
            <a:pPr marL="205768" lvl="1" indent="0">
              <a:buNone/>
            </a:pPr>
            <a:r>
              <a:rPr lang="en-US" dirty="0"/>
              <a:t>- </a:t>
            </a:r>
            <a:r>
              <a:rPr lang="en-US" b="1" dirty="0"/>
              <a:t>Should we suggest friends so everyone has 7 friends in 10 days?</a:t>
            </a:r>
          </a:p>
        </p:txBody>
      </p:sp>
      <p:sp>
        <p:nvSpPr>
          <p:cNvPr id="5" name="Footer Placeholder 4">
            <a:extLst>
              <a:ext uri="{FF2B5EF4-FFF2-40B4-BE49-F238E27FC236}">
                <a16:creationId xmlns:a16="http://schemas.microsoft.com/office/drawing/2014/main" id="{507FB61C-D218-4549-B53C-0253F8F6F96E}"/>
              </a:ext>
            </a:extLst>
          </p:cNvPr>
          <p:cNvSpPr>
            <a:spLocks noGrp="1"/>
          </p:cNvSpPr>
          <p:nvPr>
            <p:ph type="ftr" sz="quarter" idx="11"/>
          </p:nvPr>
        </p:nvSpPr>
        <p:spPr/>
        <p:txBody>
          <a:bodyPr/>
          <a:lstStyle/>
          <a:p>
            <a:r>
              <a:rPr lang="sk-SK"/>
              <a:t>© 2018 Keith A. Pray</a:t>
            </a:r>
            <a:endParaRPr lang="en-US"/>
          </a:p>
        </p:txBody>
      </p:sp>
      <p:sp>
        <p:nvSpPr>
          <p:cNvPr id="6" name="Slide Number Placeholder 5">
            <a:extLst>
              <a:ext uri="{FF2B5EF4-FFF2-40B4-BE49-F238E27FC236}">
                <a16:creationId xmlns:a16="http://schemas.microsoft.com/office/drawing/2014/main" id="{4E4F44B3-9478-4075-AA82-A0C8289A3899}"/>
              </a:ext>
            </a:extLst>
          </p:cNvPr>
          <p:cNvSpPr>
            <a:spLocks noGrp="1"/>
          </p:cNvSpPr>
          <p:nvPr>
            <p:ph type="sldNum" sz="quarter" idx="12"/>
          </p:nvPr>
        </p:nvSpPr>
        <p:spPr/>
        <p:txBody>
          <a:bodyPr/>
          <a:lstStyle/>
          <a:p>
            <a:fld id="{A2A17EAB-8B51-5C40-8776-6683E51FA7A0}" type="slidenum">
              <a:rPr lang="en-US" smtClean="0"/>
              <a:t>16</a:t>
            </a:fld>
            <a:endParaRPr lang="en-US"/>
          </a:p>
        </p:txBody>
      </p:sp>
      <p:sp>
        <p:nvSpPr>
          <p:cNvPr id="7" name="TextBox 6">
            <a:extLst>
              <a:ext uri="{FF2B5EF4-FFF2-40B4-BE49-F238E27FC236}">
                <a16:creationId xmlns:a16="http://schemas.microsoft.com/office/drawing/2014/main" id="{03DCEB9B-165B-4238-8AC2-44980F2A9C33}"/>
              </a:ext>
            </a:extLst>
          </p:cNvPr>
          <p:cNvSpPr txBox="1"/>
          <p:nvPr/>
        </p:nvSpPr>
        <p:spPr>
          <a:xfrm>
            <a:off x="0" y="4726877"/>
            <a:ext cx="9144000" cy="276999"/>
          </a:xfrm>
          <a:prstGeom prst="rect">
            <a:avLst/>
          </a:prstGeom>
          <a:noFill/>
        </p:spPr>
        <p:txBody>
          <a:bodyPr wrap="square" rtlCol="0">
            <a:spAutoFit/>
          </a:bodyPr>
          <a:lstStyle/>
          <a:p>
            <a:pPr algn="r"/>
            <a:r>
              <a:rPr lang="en-US" sz="1200" dirty="0"/>
              <a:t>[6][7]</a:t>
            </a:r>
            <a:endParaRPr lang="en-US" sz="1200" dirty="0">
              <a:solidFill>
                <a:schemeClr val="tx1"/>
              </a:solidFill>
            </a:endParaRPr>
          </a:p>
        </p:txBody>
      </p:sp>
      <p:pic>
        <p:nvPicPr>
          <p:cNvPr id="7174" name="Picture 6" descr="Facebook Friend Requests Amount">
            <a:extLst>
              <a:ext uri="{FF2B5EF4-FFF2-40B4-BE49-F238E27FC236}">
                <a16:creationId xmlns:a16="http://schemas.microsoft.com/office/drawing/2014/main" id="{0154CDCB-5F48-433D-A250-6BE78B4083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3429" y="1477040"/>
            <a:ext cx="3971006" cy="21894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83EB426-42E8-4D59-A366-C0BE3801DF63}"/>
              </a:ext>
            </a:extLst>
          </p:cNvPr>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Saahil Claypool</a:t>
            </a:r>
          </a:p>
        </p:txBody>
      </p:sp>
    </p:spTree>
    <p:extLst>
      <p:ext uri="{BB962C8B-B14F-4D97-AF65-F5344CB8AC3E}">
        <p14:creationId xmlns:p14="http://schemas.microsoft.com/office/powerpoint/2010/main" val="8323669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95FEF-4AAD-4F51-9C06-576B90912615}"/>
              </a:ext>
            </a:extLst>
          </p:cNvPr>
          <p:cNvSpPr>
            <a:spLocks noGrp="1"/>
          </p:cNvSpPr>
          <p:nvPr>
            <p:ph type="title"/>
          </p:nvPr>
        </p:nvSpPr>
        <p:spPr>
          <a:xfrm>
            <a:off x="685800" y="361950"/>
            <a:ext cx="7798890" cy="914400"/>
          </a:xfrm>
        </p:spPr>
        <p:txBody>
          <a:bodyPr/>
          <a:lstStyle/>
          <a:p>
            <a:r>
              <a:rPr lang="en-US" dirty="0"/>
              <a:t>A/B Testing: </a:t>
            </a:r>
            <a:br>
              <a:rPr lang="en-US" dirty="0"/>
            </a:br>
            <a:r>
              <a:rPr lang="en-US" dirty="0"/>
              <a:t>Testing For Causation</a:t>
            </a:r>
          </a:p>
        </p:txBody>
      </p:sp>
      <p:sp>
        <p:nvSpPr>
          <p:cNvPr id="3" name="Content Placeholder 2">
            <a:extLst>
              <a:ext uri="{FF2B5EF4-FFF2-40B4-BE49-F238E27FC236}">
                <a16:creationId xmlns:a16="http://schemas.microsoft.com/office/drawing/2014/main" id="{826DFD85-B3D2-401B-8B2A-698395010D66}"/>
              </a:ext>
            </a:extLst>
          </p:cNvPr>
          <p:cNvSpPr>
            <a:spLocks noGrp="1"/>
          </p:cNvSpPr>
          <p:nvPr>
            <p:ph sz="half" idx="1"/>
          </p:nvPr>
        </p:nvSpPr>
        <p:spPr>
          <a:xfrm>
            <a:off x="685800" y="1352551"/>
            <a:ext cx="3733800" cy="3352800"/>
          </a:xfrm>
        </p:spPr>
        <p:txBody>
          <a:bodyPr/>
          <a:lstStyle/>
          <a:p>
            <a:r>
              <a:rPr lang="en-US" dirty="0"/>
              <a:t>Linear regression gives you a </a:t>
            </a:r>
            <a:r>
              <a:rPr lang="en-US" i="1" dirty="0"/>
              <a:t>prediction</a:t>
            </a:r>
          </a:p>
          <a:p>
            <a:pPr lvl="1"/>
            <a:r>
              <a:rPr lang="en-US" dirty="0"/>
              <a:t>This helps narrow possibilities </a:t>
            </a:r>
          </a:p>
          <a:p>
            <a:endParaRPr lang="en-US" dirty="0"/>
          </a:p>
          <a:p>
            <a:r>
              <a:rPr lang="en-US" dirty="0"/>
              <a:t>Hypothesis testing is needed to conclude </a:t>
            </a:r>
            <a:r>
              <a:rPr lang="en-US" i="1" dirty="0"/>
              <a:t>causation</a:t>
            </a:r>
            <a:endParaRPr lang="en-US" dirty="0"/>
          </a:p>
          <a:p>
            <a:endParaRPr lang="en-US" dirty="0"/>
          </a:p>
        </p:txBody>
      </p:sp>
      <p:sp>
        <p:nvSpPr>
          <p:cNvPr id="5" name="Footer Placeholder 4">
            <a:extLst>
              <a:ext uri="{FF2B5EF4-FFF2-40B4-BE49-F238E27FC236}">
                <a16:creationId xmlns:a16="http://schemas.microsoft.com/office/drawing/2014/main" id="{501463B2-2523-49D9-8624-A02BE392DB47}"/>
              </a:ext>
            </a:extLst>
          </p:cNvPr>
          <p:cNvSpPr>
            <a:spLocks noGrp="1"/>
          </p:cNvSpPr>
          <p:nvPr>
            <p:ph type="ftr" sz="quarter" idx="11"/>
          </p:nvPr>
        </p:nvSpPr>
        <p:spPr/>
        <p:txBody>
          <a:bodyPr/>
          <a:lstStyle/>
          <a:p>
            <a:r>
              <a:rPr lang="sk-SK" dirty="0"/>
              <a:t>© 2018 Keith A. Pray</a:t>
            </a:r>
            <a:endParaRPr lang="en-US" dirty="0"/>
          </a:p>
        </p:txBody>
      </p:sp>
      <p:sp>
        <p:nvSpPr>
          <p:cNvPr id="6" name="Slide Number Placeholder 5">
            <a:extLst>
              <a:ext uri="{FF2B5EF4-FFF2-40B4-BE49-F238E27FC236}">
                <a16:creationId xmlns:a16="http://schemas.microsoft.com/office/drawing/2014/main" id="{6E3D6F44-B50F-44AC-AB40-D3E00380F2B9}"/>
              </a:ext>
            </a:extLst>
          </p:cNvPr>
          <p:cNvSpPr>
            <a:spLocks noGrp="1"/>
          </p:cNvSpPr>
          <p:nvPr>
            <p:ph type="sldNum" sz="quarter" idx="12"/>
          </p:nvPr>
        </p:nvSpPr>
        <p:spPr/>
        <p:txBody>
          <a:bodyPr/>
          <a:lstStyle/>
          <a:p>
            <a:fld id="{A2A17EAB-8B51-5C40-8776-6683E51FA7A0}" type="slidenum">
              <a:rPr lang="en-US" smtClean="0"/>
              <a:t>17</a:t>
            </a:fld>
            <a:endParaRPr lang="en-US"/>
          </a:p>
        </p:txBody>
      </p:sp>
      <p:sp>
        <p:nvSpPr>
          <p:cNvPr id="8" name="TextBox 7">
            <a:extLst>
              <a:ext uri="{FF2B5EF4-FFF2-40B4-BE49-F238E27FC236}">
                <a16:creationId xmlns:a16="http://schemas.microsoft.com/office/drawing/2014/main" id="{970D6C55-E93C-402F-B954-994F42C2B2CD}"/>
              </a:ext>
            </a:extLst>
          </p:cNvPr>
          <p:cNvSpPr txBox="1"/>
          <p:nvPr/>
        </p:nvSpPr>
        <p:spPr>
          <a:xfrm>
            <a:off x="0" y="4726877"/>
            <a:ext cx="9144000" cy="276999"/>
          </a:xfrm>
          <a:prstGeom prst="rect">
            <a:avLst/>
          </a:prstGeom>
          <a:noFill/>
        </p:spPr>
        <p:txBody>
          <a:bodyPr wrap="square" rtlCol="0">
            <a:spAutoFit/>
          </a:bodyPr>
          <a:lstStyle/>
          <a:p>
            <a:pPr algn="r"/>
            <a:r>
              <a:rPr lang="en-US" sz="1200" dirty="0"/>
              <a:t>[6][13]</a:t>
            </a:r>
            <a:endParaRPr lang="en-US" sz="1200" dirty="0">
              <a:solidFill>
                <a:schemeClr val="tx1"/>
              </a:solidFill>
            </a:endParaRPr>
          </a:p>
        </p:txBody>
      </p:sp>
      <p:pic>
        <p:nvPicPr>
          <p:cNvPr id="1028" name="Picture 4" descr="ab-testing">
            <a:extLst>
              <a:ext uri="{FF2B5EF4-FFF2-40B4-BE49-F238E27FC236}">
                <a16:creationId xmlns:a16="http://schemas.microsoft.com/office/drawing/2014/main" id="{9FEB15F7-6752-4247-9154-F7BE1075D0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0052" y="1546669"/>
            <a:ext cx="4165028" cy="245565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2F942D4-A135-49AD-9D32-7B91051C1AE2}"/>
              </a:ext>
            </a:extLst>
          </p:cNvPr>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Saahil Claypool</a:t>
            </a:r>
          </a:p>
        </p:txBody>
      </p:sp>
    </p:spTree>
    <p:extLst>
      <p:ext uri="{BB962C8B-B14F-4D97-AF65-F5344CB8AC3E}">
        <p14:creationId xmlns:p14="http://schemas.microsoft.com/office/powerpoint/2010/main" val="18966559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25D7A-E7F5-43C5-BB2B-93B15AD545C8}"/>
              </a:ext>
            </a:extLst>
          </p:cNvPr>
          <p:cNvSpPr>
            <a:spLocks noGrp="1"/>
          </p:cNvSpPr>
          <p:nvPr>
            <p:ph type="title"/>
          </p:nvPr>
        </p:nvSpPr>
        <p:spPr/>
        <p:txBody>
          <a:bodyPr/>
          <a:lstStyle/>
          <a:p>
            <a:r>
              <a:rPr lang="en-US" dirty="0"/>
              <a:t>Is Machine Learning Biased?</a:t>
            </a:r>
          </a:p>
        </p:txBody>
      </p:sp>
      <p:sp>
        <p:nvSpPr>
          <p:cNvPr id="3" name="Content Placeholder 2">
            <a:extLst>
              <a:ext uri="{FF2B5EF4-FFF2-40B4-BE49-F238E27FC236}">
                <a16:creationId xmlns:a16="http://schemas.microsoft.com/office/drawing/2014/main" id="{5A541AFB-3D43-4DBF-8433-EDE747A550F5}"/>
              </a:ext>
            </a:extLst>
          </p:cNvPr>
          <p:cNvSpPr>
            <a:spLocks noGrp="1"/>
          </p:cNvSpPr>
          <p:nvPr>
            <p:ph sz="half" idx="1"/>
          </p:nvPr>
        </p:nvSpPr>
        <p:spPr/>
        <p:txBody>
          <a:bodyPr/>
          <a:lstStyle/>
          <a:p>
            <a:r>
              <a:rPr lang="en-US" b="1" i="1" dirty="0"/>
              <a:t>“Facial Recognition Is Accurate, if You’re a White Guy” – New York Times</a:t>
            </a:r>
          </a:p>
          <a:p>
            <a:pPr lvl="1"/>
            <a:r>
              <a:rPr lang="en-US" dirty="0"/>
              <a:t>Gender misidentification rates: </a:t>
            </a:r>
          </a:p>
          <a:p>
            <a:pPr lvl="2"/>
            <a:r>
              <a:rPr lang="en-US" dirty="0"/>
              <a:t>White Male: 1%</a:t>
            </a:r>
          </a:p>
          <a:p>
            <a:pPr lvl="2"/>
            <a:r>
              <a:rPr lang="en-US" dirty="0"/>
              <a:t>Black Female: 35%</a:t>
            </a:r>
          </a:p>
          <a:p>
            <a:r>
              <a:rPr lang="en-US" dirty="0"/>
              <a:t>What about outside of the U.S?</a:t>
            </a:r>
          </a:p>
          <a:p>
            <a:pPr lvl="1"/>
            <a:r>
              <a:rPr lang="en-US" dirty="0"/>
              <a:t>What about in Humans?</a:t>
            </a:r>
          </a:p>
        </p:txBody>
      </p:sp>
      <p:sp>
        <p:nvSpPr>
          <p:cNvPr id="5" name="Footer Placeholder 4">
            <a:extLst>
              <a:ext uri="{FF2B5EF4-FFF2-40B4-BE49-F238E27FC236}">
                <a16:creationId xmlns:a16="http://schemas.microsoft.com/office/drawing/2014/main" id="{DCB1E70D-F668-4769-ACFB-438E327D3B35}"/>
              </a:ext>
            </a:extLst>
          </p:cNvPr>
          <p:cNvSpPr>
            <a:spLocks noGrp="1"/>
          </p:cNvSpPr>
          <p:nvPr>
            <p:ph type="ftr" sz="quarter" idx="11"/>
          </p:nvPr>
        </p:nvSpPr>
        <p:spPr/>
        <p:txBody>
          <a:bodyPr/>
          <a:lstStyle/>
          <a:p>
            <a:r>
              <a:rPr lang="sk-SK"/>
              <a:t>© 2018 Keith A. Pray</a:t>
            </a:r>
            <a:endParaRPr lang="en-US"/>
          </a:p>
        </p:txBody>
      </p:sp>
      <p:sp>
        <p:nvSpPr>
          <p:cNvPr id="6" name="Slide Number Placeholder 5">
            <a:extLst>
              <a:ext uri="{FF2B5EF4-FFF2-40B4-BE49-F238E27FC236}">
                <a16:creationId xmlns:a16="http://schemas.microsoft.com/office/drawing/2014/main" id="{69734CF6-95A1-4E3C-96B3-9A2AC54E55DA}"/>
              </a:ext>
            </a:extLst>
          </p:cNvPr>
          <p:cNvSpPr>
            <a:spLocks noGrp="1"/>
          </p:cNvSpPr>
          <p:nvPr>
            <p:ph type="sldNum" sz="quarter" idx="12"/>
          </p:nvPr>
        </p:nvSpPr>
        <p:spPr/>
        <p:txBody>
          <a:bodyPr/>
          <a:lstStyle/>
          <a:p>
            <a:fld id="{A2A17EAB-8B51-5C40-8776-6683E51FA7A0}" type="slidenum">
              <a:rPr lang="en-US" smtClean="0"/>
              <a:t>18</a:t>
            </a:fld>
            <a:endParaRPr lang="en-US"/>
          </a:p>
        </p:txBody>
      </p:sp>
      <p:pic>
        <p:nvPicPr>
          <p:cNvPr id="2050" name="Picture 2" descr="https://static01.nyt.com/newsgraphics/2018/02/08/ai-photo-grid/2501c3dad5062667327b33761bf1e2f4ad112cf2/1_m.jpg">
            <a:extLst>
              <a:ext uri="{FF2B5EF4-FFF2-40B4-BE49-F238E27FC236}">
                <a16:creationId xmlns:a16="http://schemas.microsoft.com/office/drawing/2014/main" id="{8DBF5BD0-90EC-47AD-B3C8-F587A2D403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2" y="1352551"/>
            <a:ext cx="1814418" cy="27241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static01.nyt.com/newsgraphics/2018/02/08/ai-photo-grid/2501c3dad5062667327b33761bf1e2f4ad112cf2/5_f_alt.jpg">
            <a:extLst>
              <a:ext uri="{FF2B5EF4-FFF2-40B4-BE49-F238E27FC236}">
                <a16:creationId xmlns:a16="http://schemas.microsoft.com/office/drawing/2014/main" id="{A25A6D4F-F939-4126-9E98-ECE042FCEF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3622" y="1320546"/>
            <a:ext cx="1835599" cy="27561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B96FD15-6046-4F3A-9E53-74405801250B}"/>
              </a:ext>
            </a:extLst>
          </p:cNvPr>
          <p:cNvSpPr txBox="1"/>
          <p:nvPr/>
        </p:nvSpPr>
        <p:spPr>
          <a:xfrm>
            <a:off x="0" y="4726877"/>
            <a:ext cx="9144000" cy="276999"/>
          </a:xfrm>
          <a:prstGeom prst="rect">
            <a:avLst/>
          </a:prstGeom>
          <a:noFill/>
        </p:spPr>
        <p:txBody>
          <a:bodyPr wrap="square" rtlCol="0">
            <a:spAutoFit/>
          </a:bodyPr>
          <a:lstStyle/>
          <a:p>
            <a:pPr algn="r"/>
            <a:r>
              <a:rPr lang="en-US" sz="1200" dirty="0"/>
              <a:t>[14]</a:t>
            </a:r>
            <a:endParaRPr lang="en-US" sz="1200" dirty="0">
              <a:solidFill>
                <a:schemeClr val="tx1"/>
              </a:solidFill>
            </a:endParaRPr>
          </a:p>
        </p:txBody>
      </p:sp>
      <p:sp>
        <p:nvSpPr>
          <p:cNvPr id="7" name="TextBox 6">
            <a:extLst>
              <a:ext uri="{FF2B5EF4-FFF2-40B4-BE49-F238E27FC236}">
                <a16:creationId xmlns:a16="http://schemas.microsoft.com/office/drawing/2014/main" id="{1710DC9B-8B34-492A-A3A8-C9D51CCF2752}"/>
              </a:ext>
            </a:extLst>
          </p:cNvPr>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Saahil Claypool</a:t>
            </a:r>
          </a:p>
        </p:txBody>
      </p:sp>
    </p:spTree>
    <p:extLst>
      <p:ext uri="{BB962C8B-B14F-4D97-AF65-F5344CB8AC3E}">
        <p14:creationId xmlns:p14="http://schemas.microsoft.com/office/powerpoint/2010/main" val="38452559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3190D-0C1E-4219-9DA3-090EC90ED7B0}"/>
              </a:ext>
            </a:extLst>
          </p:cNvPr>
          <p:cNvSpPr>
            <a:spLocks noGrp="1"/>
          </p:cNvSpPr>
          <p:nvPr>
            <p:ph type="title"/>
          </p:nvPr>
        </p:nvSpPr>
        <p:spPr/>
        <p:txBody>
          <a:bodyPr/>
          <a:lstStyle/>
          <a:p>
            <a:r>
              <a:rPr lang="en-US" dirty="0"/>
              <a:t>Bias is caused by Extrapolation</a:t>
            </a:r>
          </a:p>
        </p:txBody>
      </p:sp>
      <p:sp>
        <p:nvSpPr>
          <p:cNvPr id="3" name="Content Placeholder 2">
            <a:extLst>
              <a:ext uri="{FF2B5EF4-FFF2-40B4-BE49-F238E27FC236}">
                <a16:creationId xmlns:a16="http://schemas.microsoft.com/office/drawing/2014/main" id="{2159F583-3FF8-483E-A425-BD0FB797F6B0}"/>
              </a:ext>
            </a:extLst>
          </p:cNvPr>
          <p:cNvSpPr>
            <a:spLocks noGrp="1"/>
          </p:cNvSpPr>
          <p:nvPr>
            <p:ph sz="half" idx="1"/>
          </p:nvPr>
        </p:nvSpPr>
        <p:spPr/>
        <p:txBody>
          <a:bodyPr>
            <a:normAutofit/>
          </a:bodyPr>
          <a:lstStyle/>
          <a:p>
            <a:r>
              <a:rPr lang="en-US" dirty="0"/>
              <a:t>Machine Learning performs best when it has more data</a:t>
            </a:r>
          </a:p>
          <a:p>
            <a:pPr lvl="1"/>
            <a:r>
              <a:rPr lang="en-US" dirty="0"/>
              <a:t>Machine learning performs poorly in under represented categories</a:t>
            </a:r>
          </a:p>
          <a:p>
            <a:pPr lvl="1"/>
            <a:endParaRPr lang="en-US" dirty="0"/>
          </a:p>
          <a:p>
            <a:r>
              <a:rPr lang="en-US" dirty="0"/>
              <a:t>In China, facial recognition performs better on Chinese </a:t>
            </a:r>
          </a:p>
          <a:p>
            <a:endParaRPr lang="en-US" dirty="0"/>
          </a:p>
          <a:p>
            <a:r>
              <a:rPr lang="en-US" dirty="0"/>
              <a:t>The other-race effect:</a:t>
            </a:r>
          </a:p>
          <a:p>
            <a:pPr lvl="1"/>
            <a:r>
              <a:rPr lang="en-US" dirty="0"/>
              <a:t>Misidentification of other races increases by 50%</a:t>
            </a:r>
          </a:p>
        </p:txBody>
      </p:sp>
      <p:sp>
        <p:nvSpPr>
          <p:cNvPr id="5" name="Footer Placeholder 4">
            <a:extLst>
              <a:ext uri="{FF2B5EF4-FFF2-40B4-BE49-F238E27FC236}">
                <a16:creationId xmlns:a16="http://schemas.microsoft.com/office/drawing/2014/main" id="{B30FF6E4-14E4-4718-98AF-9B85B18B6630}"/>
              </a:ext>
            </a:extLst>
          </p:cNvPr>
          <p:cNvSpPr>
            <a:spLocks noGrp="1"/>
          </p:cNvSpPr>
          <p:nvPr>
            <p:ph type="ftr" sz="quarter" idx="11"/>
          </p:nvPr>
        </p:nvSpPr>
        <p:spPr/>
        <p:txBody>
          <a:bodyPr/>
          <a:lstStyle/>
          <a:p>
            <a:r>
              <a:rPr lang="sk-SK"/>
              <a:t>© 2018 Keith A. Pray</a:t>
            </a:r>
            <a:endParaRPr lang="en-US"/>
          </a:p>
        </p:txBody>
      </p:sp>
      <p:sp>
        <p:nvSpPr>
          <p:cNvPr id="6" name="Slide Number Placeholder 5">
            <a:extLst>
              <a:ext uri="{FF2B5EF4-FFF2-40B4-BE49-F238E27FC236}">
                <a16:creationId xmlns:a16="http://schemas.microsoft.com/office/drawing/2014/main" id="{2FC6D8BE-2CE0-4648-844E-CE6C64661D6D}"/>
              </a:ext>
            </a:extLst>
          </p:cNvPr>
          <p:cNvSpPr>
            <a:spLocks noGrp="1"/>
          </p:cNvSpPr>
          <p:nvPr>
            <p:ph type="sldNum" sz="quarter" idx="12"/>
          </p:nvPr>
        </p:nvSpPr>
        <p:spPr/>
        <p:txBody>
          <a:bodyPr/>
          <a:lstStyle/>
          <a:p>
            <a:fld id="{A2A17EAB-8B51-5C40-8776-6683E51FA7A0}" type="slidenum">
              <a:rPr lang="en-US" smtClean="0"/>
              <a:t>19</a:t>
            </a:fld>
            <a:endParaRPr lang="en-US"/>
          </a:p>
        </p:txBody>
      </p:sp>
      <p:pic>
        <p:nvPicPr>
          <p:cNvPr id="3074" name="Picture 2" descr="https://i.stack.imgur.com/3Ab7e.jpg">
            <a:extLst>
              <a:ext uri="{FF2B5EF4-FFF2-40B4-BE49-F238E27FC236}">
                <a16:creationId xmlns:a16="http://schemas.microsoft.com/office/drawing/2014/main" id="{96AAD159-47AC-4B88-99DC-B1C8DD6B54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1564" y="1352550"/>
            <a:ext cx="3825711" cy="33528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36FAED4-68A4-4A32-9DB9-485D5202A773}"/>
              </a:ext>
            </a:extLst>
          </p:cNvPr>
          <p:cNvSpPr txBox="1"/>
          <p:nvPr/>
        </p:nvSpPr>
        <p:spPr>
          <a:xfrm>
            <a:off x="0" y="4726877"/>
            <a:ext cx="9144000" cy="276999"/>
          </a:xfrm>
          <a:prstGeom prst="rect">
            <a:avLst/>
          </a:prstGeom>
          <a:noFill/>
        </p:spPr>
        <p:txBody>
          <a:bodyPr wrap="square" rtlCol="0">
            <a:spAutoFit/>
          </a:bodyPr>
          <a:lstStyle/>
          <a:p>
            <a:pPr algn="r"/>
            <a:r>
              <a:rPr lang="en-US" sz="1200" dirty="0"/>
              <a:t>[10][14][15]</a:t>
            </a:r>
            <a:endParaRPr lang="en-US" sz="1200" dirty="0">
              <a:solidFill>
                <a:schemeClr val="tx1"/>
              </a:solidFill>
            </a:endParaRPr>
          </a:p>
        </p:txBody>
      </p:sp>
      <p:sp>
        <p:nvSpPr>
          <p:cNvPr id="8" name="TextBox 7">
            <a:extLst>
              <a:ext uri="{FF2B5EF4-FFF2-40B4-BE49-F238E27FC236}">
                <a16:creationId xmlns:a16="http://schemas.microsoft.com/office/drawing/2014/main" id="{DFD67768-53EF-4EC2-A264-4DC62759211D}"/>
              </a:ext>
            </a:extLst>
          </p:cNvPr>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Saahil Claypool</a:t>
            </a:r>
          </a:p>
        </p:txBody>
      </p:sp>
    </p:spTree>
    <p:extLst>
      <p:ext uri="{BB962C8B-B14F-4D97-AF65-F5344CB8AC3E}">
        <p14:creationId xmlns:p14="http://schemas.microsoft.com/office/powerpoint/2010/main" val="30659864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Papers</a:t>
            </a:r>
          </a:p>
        </p:txBody>
      </p:sp>
      <p:sp>
        <p:nvSpPr>
          <p:cNvPr id="3" name="Content Placeholder 2"/>
          <p:cNvSpPr>
            <a:spLocks noGrp="1"/>
          </p:cNvSpPr>
          <p:nvPr>
            <p:ph sz="half" idx="1"/>
          </p:nvPr>
        </p:nvSpPr>
        <p:spPr/>
        <p:txBody>
          <a:bodyPr>
            <a:normAutofit/>
          </a:bodyPr>
          <a:lstStyle/>
          <a:p>
            <a:r>
              <a:rPr lang="en-US" dirty="0"/>
              <a:t>Clearly state conclusion</a:t>
            </a:r>
          </a:p>
          <a:p>
            <a:r>
              <a:rPr lang="en-US" dirty="0"/>
              <a:t>Include Author, Title, Publish Date, Publisher for references</a:t>
            </a:r>
          </a:p>
          <a:p>
            <a:r>
              <a:rPr lang="en-US" dirty="0"/>
              <a:t>Use supporting data</a:t>
            </a:r>
          </a:p>
          <a:p>
            <a:r>
              <a:rPr lang="en-US" dirty="0"/>
              <a:t>Quantify</a:t>
            </a:r>
          </a:p>
          <a:p>
            <a:pPr lvl="1"/>
            <a:r>
              <a:rPr lang="en-US" dirty="0"/>
              <a:t>Do not use terms like: less, more, a lot, huge, great, big, tiny, etc.</a:t>
            </a:r>
          </a:p>
          <a:p>
            <a:r>
              <a:rPr lang="en-US" dirty="0"/>
              <a:t>Read paper aloud to proof</a:t>
            </a:r>
          </a:p>
          <a:p>
            <a:r>
              <a:rPr lang="en-US" dirty="0"/>
              <a:t>http://</a:t>
            </a:r>
            <a:r>
              <a:rPr lang="en-US" dirty="0" err="1"/>
              <a:t>socialimps.keithpray.net</a:t>
            </a:r>
            <a:r>
              <a:rPr lang="en-US" dirty="0"/>
              <a:t>/assignments/paper-guidelines/</a:t>
            </a:r>
          </a:p>
        </p:txBody>
      </p:sp>
      <p:sp>
        <p:nvSpPr>
          <p:cNvPr id="4" name="Footer Placeholder 3"/>
          <p:cNvSpPr>
            <a:spLocks noGrp="1"/>
          </p:cNvSpPr>
          <p:nvPr>
            <p:ph type="ftr" sz="quarter" idx="11"/>
          </p:nvPr>
        </p:nvSpPr>
        <p:spPr/>
        <p:txBody>
          <a:bodyPr/>
          <a:lstStyle/>
          <a:p>
            <a:r>
              <a:rPr lang="sk-SK"/>
              <a:t>© 2018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2</a:t>
            </a:fld>
            <a:endParaRPr lang="en-US"/>
          </a:p>
        </p:txBody>
      </p:sp>
      <p:pic>
        <p:nvPicPr>
          <p:cNvPr id="10" name="Picture 9">
            <a:extLst>
              <a:ext uri="{FF2B5EF4-FFF2-40B4-BE49-F238E27FC236}">
                <a16:creationId xmlns:a16="http://schemas.microsoft.com/office/drawing/2014/main" id="{DEFC424F-A424-9842-AE99-749FC6090913}"/>
              </a:ext>
            </a:extLst>
          </p:cNvPr>
          <p:cNvPicPr>
            <a:picLocks noChangeAspect="1"/>
          </p:cNvPicPr>
          <p:nvPr/>
        </p:nvPicPr>
        <p:blipFill>
          <a:blip r:embed="rId3"/>
          <a:stretch>
            <a:fillRect/>
          </a:stretch>
        </p:blipFill>
        <p:spPr>
          <a:xfrm>
            <a:off x="4330996" y="651284"/>
            <a:ext cx="4813004" cy="4054067"/>
          </a:xfrm>
          <a:prstGeom prst="rect">
            <a:avLst/>
          </a:prstGeom>
        </p:spPr>
      </p:pic>
    </p:spTree>
    <p:extLst>
      <p:ext uri="{BB962C8B-B14F-4D97-AF65-F5344CB8AC3E}">
        <p14:creationId xmlns:p14="http://schemas.microsoft.com/office/powerpoint/2010/main" val="6579243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xfrm>
            <a:off x="685800" y="1352551"/>
            <a:ext cx="7772400" cy="3352800"/>
          </a:xfrm>
        </p:spPr>
        <p:txBody>
          <a:bodyPr>
            <a:noAutofit/>
          </a:bodyPr>
          <a:lstStyle/>
          <a:p>
            <a:pPr marL="0" indent="0">
              <a:lnSpc>
                <a:spcPct val="100000"/>
              </a:lnSpc>
              <a:spcBef>
                <a:spcPts val="0"/>
              </a:spcBef>
              <a:buNone/>
            </a:pPr>
            <a:r>
              <a:rPr lang="en-US" sz="1300" dirty="0"/>
              <a:t>[1] </a:t>
            </a:r>
            <a:r>
              <a:rPr lang="en-US" sz="1300" dirty="0">
                <a:hlinkClick r:id="rId3"/>
              </a:rPr>
              <a:t>https://xkcd.com/1838/</a:t>
            </a:r>
            <a:r>
              <a:rPr lang="en-US" sz="1300" dirty="0"/>
              <a:t>: 9/22/2018</a:t>
            </a:r>
          </a:p>
          <a:p>
            <a:pPr marL="0" indent="0">
              <a:lnSpc>
                <a:spcPct val="100000"/>
              </a:lnSpc>
              <a:spcBef>
                <a:spcPts val="0"/>
              </a:spcBef>
              <a:buNone/>
            </a:pPr>
            <a:r>
              <a:rPr lang="en-US" sz="1300" dirty="0"/>
              <a:t>[2] </a:t>
            </a:r>
            <a:r>
              <a:rPr lang="en-US" sz="1300" dirty="0">
                <a:hlinkClick r:id="rId4"/>
              </a:rPr>
              <a:t>IBM What Is Machine Learning</a:t>
            </a:r>
            <a:r>
              <a:rPr lang="en-US" sz="1300" dirty="0"/>
              <a:t>  </a:t>
            </a:r>
            <a:r>
              <a:rPr lang="en-US" sz="1300" dirty="0" err="1">
                <a:hlinkClick r:id="rId5" tooltip="JeanFrancoisPuget"/>
              </a:rPr>
              <a:t>JeanFrancoisPuget</a:t>
            </a:r>
            <a:r>
              <a:rPr lang="en-US" sz="1300" dirty="0"/>
              <a:t> . IBM,  May 18 2016</a:t>
            </a:r>
            <a:r>
              <a:rPr lang="en-US" sz="1300" b="0" i="1" dirty="0">
                <a:solidFill>
                  <a:srgbClr val="222222"/>
                </a:solidFill>
                <a:effectLst/>
                <a:latin typeface="Georgia" panose="02040502050405020303" pitchFamily="18" charset="0"/>
              </a:rPr>
              <a:t> </a:t>
            </a:r>
            <a:r>
              <a:rPr lang="en-US" sz="1300" dirty="0"/>
              <a:t>: 9/22/2018</a:t>
            </a:r>
          </a:p>
          <a:p>
            <a:pPr marL="0" indent="0">
              <a:lnSpc>
                <a:spcPct val="100000"/>
              </a:lnSpc>
              <a:spcBef>
                <a:spcPts val="0"/>
              </a:spcBef>
              <a:buNone/>
            </a:pPr>
            <a:r>
              <a:rPr lang="en-US" sz="1300" dirty="0"/>
              <a:t>[3] </a:t>
            </a:r>
            <a:r>
              <a:rPr lang="en-US" sz="1300" dirty="0">
                <a:hlinkClick r:id="rId6"/>
              </a:rPr>
              <a:t>machine learning explained: </a:t>
            </a:r>
            <a:r>
              <a:rPr lang="en-US" sz="1300" dirty="0" err="1">
                <a:hlinkClick r:id="rId6"/>
              </a:rPr>
              <a:t>kmeans</a:t>
            </a:r>
            <a:r>
              <a:rPr lang="en-US" sz="1300" dirty="0">
                <a:hlinkClick r:id="rId6"/>
              </a:rPr>
              <a:t>: </a:t>
            </a:r>
            <a:r>
              <a:rPr lang="en-US" sz="1300" dirty="0"/>
              <a:t> October 24, 2017 By </a:t>
            </a:r>
            <a:r>
              <a:rPr lang="en-US" sz="1300" dirty="0">
                <a:hlinkClick r:id="rId7" tooltip="Posts by Antoine Guillot"/>
              </a:rPr>
              <a:t>Antoine </a:t>
            </a:r>
            <a:r>
              <a:rPr lang="en-US" sz="1300" dirty="0" err="1">
                <a:hlinkClick r:id="rId7" tooltip="Posts by Antoine Guillot"/>
              </a:rPr>
              <a:t>Guillot</a:t>
            </a:r>
            <a:r>
              <a:rPr lang="en-US" sz="1300" dirty="0"/>
              <a:t>, r-bloggers.com 9/22/2018</a:t>
            </a:r>
          </a:p>
          <a:p>
            <a:pPr marL="0" indent="0">
              <a:lnSpc>
                <a:spcPct val="100000"/>
              </a:lnSpc>
              <a:spcBef>
                <a:spcPts val="0"/>
              </a:spcBef>
              <a:buNone/>
            </a:pPr>
            <a:r>
              <a:rPr lang="en-US" sz="1300" dirty="0"/>
              <a:t>[4] Cluster analysis and its application to healthcare claims data: a study of end-stage renal disease patients who initiated hemodialysis, by </a:t>
            </a:r>
            <a:r>
              <a:rPr lang="en-US" sz="1300" dirty="0" err="1">
                <a:hlinkClick r:id="rId8"/>
              </a:rPr>
              <a:t>Minlei</a:t>
            </a:r>
            <a:r>
              <a:rPr lang="en-US" sz="1300" dirty="0">
                <a:hlinkClick r:id="rId8"/>
              </a:rPr>
              <a:t> Liao</a:t>
            </a:r>
            <a:r>
              <a:rPr lang="en-US" sz="1300" dirty="0"/>
              <a:t> 2016: 9/22/2018</a:t>
            </a:r>
          </a:p>
          <a:p>
            <a:pPr marL="0" indent="0">
              <a:lnSpc>
                <a:spcPct val="100000"/>
              </a:lnSpc>
              <a:spcBef>
                <a:spcPts val="0"/>
              </a:spcBef>
              <a:buNone/>
            </a:pPr>
            <a:r>
              <a:rPr lang="en-US" sz="1300" dirty="0"/>
              <a:t>[5] </a:t>
            </a:r>
            <a:r>
              <a:rPr lang="en-US" sz="1300" dirty="0">
                <a:hlinkClick r:id="rId9"/>
              </a:rPr>
              <a:t>Artificial Neural Networks Part 1 </a:t>
            </a:r>
            <a:r>
              <a:rPr lang="en-US" sz="1300" dirty="0"/>
              <a:t>Brian </a:t>
            </a:r>
            <a:r>
              <a:rPr lang="en-US" sz="1300" dirty="0" err="1"/>
              <a:t>Dolhansky</a:t>
            </a:r>
            <a:r>
              <a:rPr lang="en-US" sz="1300" dirty="0"/>
              <a:t> 2013: 9/22/2018</a:t>
            </a:r>
          </a:p>
          <a:p>
            <a:pPr marL="0" indent="0">
              <a:lnSpc>
                <a:spcPct val="100000"/>
              </a:lnSpc>
              <a:spcBef>
                <a:spcPts val="0"/>
              </a:spcBef>
              <a:buNone/>
            </a:pPr>
            <a:r>
              <a:rPr lang="en-US" sz="1300" dirty="0"/>
              <a:t>[6] </a:t>
            </a:r>
            <a:r>
              <a:rPr lang="en-US" sz="1300" dirty="0">
                <a:hlinkClick r:id="rId10"/>
              </a:rPr>
              <a:t>Machine Learning For Decision Making</a:t>
            </a:r>
            <a:r>
              <a:rPr lang="en-US" sz="1300" dirty="0"/>
              <a:t>, Medium, </a:t>
            </a:r>
            <a:r>
              <a:rPr lang="en-US" sz="1300" b="0" i="0" u="none" strike="noStrike" dirty="0">
                <a:effectLst/>
                <a:latin typeface="medium-content-sans-serif-font"/>
                <a:hlinkClick r:id="rId11"/>
              </a:rPr>
              <a:t>Emily </a:t>
            </a:r>
            <a:r>
              <a:rPr lang="en-US" sz="1300" b="0" i="0" u="none" strike="noStrike" dirty="0" err="1">
                <a:effectLst/>
                <a:latin typeface="medium-content-sans-serif-font"/>
                <a:hlinkClick r:id="rId11"/>
              </a:rPr>
              <a:t>Glassberg</a:t>
            </a:r>
            <a:r>
              <a:rPr lang="en-US" sz="1300" b="0" i="0" u="none" strike="noStrike" dirty="0">
                <a:effectLst/>
                <a:latin typeface="medium-content-sans-serif-font"/>
                <a:hlinkClick r:id="rId11"/>
              </a:rPr>
              <a:t> Sands</a:t>
            </a:r>
            <a:r>
              <a:rPr lang="en-US" sz="1300" b="0" i="0" u="none" strike="noStrike" dirty="0">
                <a:effectLst/>
                <a:latin typeface="medium-content-sans-serif-font"/>
              </a:rPr>
              <a:t>, </a:t>
            </a:r>
            <a:r>
              <a:rPr lang="en-US" sz="1300" dirty="0"/>
              <a:t> 2017: 9/22/2018</a:t>
            </a:r>
          </a:p>
          <a:p>
            <a:pPr marL="0" indent="0">
              <a:lnSpc>
                <a:spcPct val="100000"/>
              </a:lnSpc>
              <a:spcBef>
                <a:spcPts val="0"/>
              </a:spcBef>
              <a:buNone/>
            </a:pPr>
            <a:r>
              <a:rPr lang="en-US" sz="1300" dirty="0"/>
              <a:t>[7] </a:t>
            </a:r>
            <a:r>
              <a:rPr lang="en-US" sz="1300" dirty="0">
                <a:hlinkClick r:id="rId12"/>
              </a:rPr>
              <a:t>Facebook Friend Requests</a:t>
            </a:r>
            <a:r>
              <a:rPr lang="en-US" sz="1300" dirty="0"/>
              <a:t>, Kenny </a:t>
            </a:r>
            <a:r>
              <a:rPr lang="en-US" sz="1300" dirty="0" err="1"/>
              <a:t>Knovak</a:t>
            </a:r>
            <a:r>
              <a:rPr lang="en-US" sz="1300" dirty="0"/>
              <a:t>, Autolikes.com, 2017: 9/22/2018</a:t>
            </a:r>
          </a:p>
          <a:p>
            <a:pPr marL="0" indent="0">
              <a:lnSpc>
                <a:spcPct val="100000"/>
              </a:lnSpc>
              <a:spcBef>
                <a:spcPts val="0"/>
              </a:spcBef>
              <a:buNone/>
            </a:pPr>
            <a:r>
              <a:rPr lang="en-US" sz="1300" dirty="0"/>
              <a:t>[8] </a:t>
            </a:r>
            <a:r>
              <a:rPr lang="en-US" sz="1300" dirty="0" err="1">
                <a:hlinkClick r:id="rId13"/>
              </a:rPr>
              <a:t>MultiVariable</a:t>
            </a:r>
            <a:r>
              <a:rPr lang="en-US" sz="1300" dirty="0">
                <a:hlinkClick r:id="rId13"/>
              </a:rPr>
              <a:t> Regression</a:t>
            </a:r>
            <a:r>
              <a:rPr lang="en-US" sz="1300" dirty="0"/>
              <a:t>, Boston University: 9/23/2018	</a:t>
            </a:r>
          </a:p>
          <a:p>
            <a:pPr marL="0" indent="0">
              <a:lnSpc>
                <a:spcPct val="100000"/>
              </a:lnSpc>
              <a:spcBef>
                <a:spcPts val="0"/>
              </a:spcBef>
              <a:buNone/>
            </a:pPr>
            <a:r>
              <a:rPr lang="en-US" sz="1300" dirty="0"/>
              <a:t>[10] P. Jonathan Phillips: An Other-Race Effect for Face Recognition Algorithms, 2010</a:t>
            </a:r>
          </a:p>
          <a:p>
            <a:pPr marL="0" indent="0">
              <a:lnSpc>
                <a:spcPct val="100000"/>
              </a:lnSpc>
              <a:spcBef>
                <a:spcPts val="0"/>
              </a:spcBef>
              <a:buNone/>
            </a:pPr>
            <a:r>
              <a:rPr lang="en-US" sz="1300" dirty="0"/>
              <a:t>[11] </a:t>
            </a:r>
            <a:r>
              <a:rPr lang="en-US" sz="1300" dirty="0">
                <a:hlinkClick r:id="rId14"/>
              </a:rPr>
              <a:t>What is wrong with extrapolation</a:t>
            </a:r>
            <a:r>
              <a:rPr lang="en-US" sz="1300" dirty="0"/>
              <a:t>, statsexchange.com, 2016 : 9/23/2018</a:t>
            </a:r>
          </a:p>
          <a:p>
            <a:pPr marL="0" indent="0">
              <a:lnSpc>
                <a:spcPct val="100000"/>
              </a:lnSpc>
              <a:spcBef>
                <a:spcPts val="0"/>
              </a:spcBef>
              <a:buNone/>
            </a:pPr>
            <a:r>
              <a:rPr lang="en-US" sz="1300" dirty="0"/>
              <a:t>[12] </a:t>
            </a:r>
            <a:r>
              <a:rPr lang="en-US" sz="1300" dirty="0">
                <a:hlinkClick r:id="rId15"/>
              </a:rPr>
              <a:t>The 7 Steps for Machine Learning</a:t>
            </a:r>
            <a:r>
              <a:rPr lang="en-US" sz="1300" dirty="0"/>
              <a:t>, </a:t>
            </a:r>
            <a:r>
              <a:rPr lang="en-US" sz="1300" b="0" i="0" u="none" strike="noStrike" dirty="0" err="1">
                <a:effectLst/>
                <a:latin typeface="medium-content-sans-serif-font"/>
                <a:hlinkClick r:id="rId16"/>
              </a:rPr>
              <a:t>Yufeng</a:t>
            </a:r>
            <a:r>
              <a:rPr lang="en-US" sz="1300" b="0" i="0" u="none" strike="noStrike" dirty="0">
                <a:effectLst/>
                <a:latin typeface="medium-content-sans-serif-font"/>
                <a:hlinkClick r:id="rId16"/>
              </a:rPr>
              <a:t> G</a:t>
            </a:r>
            <a:r>
              <a:rPr lang="en-US" sz="1300" b="0" i="0" u="none" strike="noStrike" dirty="0">
                <a:effectLst/>
                <a:latin typeface="medium-content-sans-serif-font"/>
              </a:rPr>
              <a:t>, Medium, 2017</a:t>
            </a:r>
            <a:r>
              <a:rPr lang="en-US" sz="1300" dirty="0"/>
              <a:t>: 9/23/2018</a:t>
            </a:r>
          </a:p>
          <a:p>
            <a:pPr marL="0" indent="0">
              <a:lnSpc>
                <a:spcPct val="100000"/>
              </a:lnSpc>
              <a:spcBef>
                <a:spcPts val="0"/>
              </a:spcBef>
              <a:buNone/>
            </a:pPr>
            <a:r>
              <a:rPr lang="en-US" sz="1300" dirty="0"/>
              <a:t>[13] </a:t>
            </a:r>
            <a:r>
              <a:rPr lang="en-US" sz="1300" dirty="0">
                <a:hlinkClick r:id="rId17"/>
              </a:rPr>
              <a:t>AB Testing</a:t>
            </a:r>
            <a:r>
              <a:rPr lang="en-US" sz="1300" dirty="0"/>
              <a:t>, Optimizely.com 9/24/2018</a:t>
            </a:r>
          </a:p>
          <a:p>
            <a:pPr marL="0" indent="0">
              <a:lnSpc>
                <a:spcPct val="100000"/>
              </a:lnSpc>
              <a:spcBef>
                <a:spcPts val="0"/>
              </a:spcBef>
              <a:buNone/>
            </a:pPr>
            <a:r>
              <a:rPr lang="en-US" sz="1300" dirty="0"/>
              <a:t>[14] </a:t>
            </a:r>
            <a:r>
              <a:rPr lang="en-US" sz="1300" dirty="0">
                <a:hlinkClick r:id="rId18"/>
              </a:rPr>
              <a:t>Facial Recognition is Accurate, If You’re a  White Guy</a:t>
            </a:r>
            <a:r>
              <a:rPr lang="en-US" sz="1300" dirty="0"/>
              <a:t>, Steve </a:t>
            </a:r>
            <a:r>
              <a:rPr lang="en-US" sz="1300" dirty="0" err="1"/>
              <a:t>Lohr</a:t>
            </a:r>
            <a:r>
              <a:rPr lang="en-US" sz="1300" dirty="0"/>
              <a:t>, 2018, NYT, : 9/24/2018</a:t>
            </a:r>
          </a:p>
          <a:p>
            <a:pPr marL="0" indent="0">
              <a:lnSpc>
                <a:spcPct val="100000"/>
              </a:lnSpc>
              <a:spcBef>
                <a:spcPts val="0"/>
              </a:spcBef>
              <a:buNone/>
            </a:pPr>
            <a:r>
              <a:rPr lang="en-US" sz="1300" dirty="0"/>
              <a:t>[15] </a:t>
            </a:r>
            <a:r>
              <a:rPr lang="en-US" sz="1300" dirty="0">
                <a:hlinkClick r:id="rId19"/>
              </a:rPr>
              <a:t>Recognition of own-race and other-race caricatures: Implications for models of face recognition</a:t>
            </a:r>
            <a:r>
              <a:rPr lang="en-US" sz="1300" dirty="0"/>
              <a:t>: 9/25/2018 </a:t>
            </a:r>
          </a:p>
          <a:p>
            <a:pPr marL="0" indent="0">
              <a:lnSpc>
                <a:spcPct val="100000"/>
              </a:lnSpc>
              <a:spcBef>
                <a:spcPts val="0"/>
              </a:spcBef>
              <a:buNone/>
            </a:pPr>
            <a:r>
              <a:rPr lang="en-US" sz="1300" dirty="0"/>
              <a:t>[16]  </a:t>
            </a:r>
            <a:r>
              <a:rPr lang="en-US" sz="1300" dirty="0">
                <a:hlinkClick r:id="rId20"/>
              </a:rPr>
              <a:t>My Machine Learning Dog Project: Saahil Claypool</a:t>
            </a:r>
            <a:r>
              <a:rPr lang="en-US" sz="1300" dirty="0"/>
              <a:t>, 2018</a:t>
            </a:r>
          </a:p>
          <a:p>
            <a:pPr marL="0" indent="0">
              <a:lnSpc>
                <a:spcPct val="100000"/>
              </a:lnSpc>
              <a:spcBef>
                <a:spcPts val="0"/>
              </a:spcBef>
              <a:buNone/>
            </a:pPr>
            <a:r>
              <a:rPr lang="en-US" sz="1300" dirty="0"/>
              <a:t>[17] </a:t>
            </a:r>
            <a:r>
              <a:rPr lang="en-US" sz="1300" dirty="0" err="1"/>
              <a:t>Github</a:t>
            </a:r>
            <a:r>
              <a:rPr lang="en-US" sz="1300" dirty="0"/>
              <a:t> Project: </a:t>
            </a:r>
            <a:r>
              <a:rPr lang="en-US" sz="1300" dirty="0">
                <a:hlinkClick r:id="rId21"/>
              </a:rPr>
              <a:t>https://github.com/SaahilClaypool/CS534_AI/tree/master/3_Assignment</a:t>
            </a:r>
            <a:r>
              <a:rPr lang="en-US" sz="1300" dirty="0"/>
              <a:t> </a:t>
            </a:r>
          </a:p>
        </p:txBody>
      </p:sp>
      <p:sp>
        <p:nvSpPr>
          <p:cNvPr id="4" name="Footer Placeholder 3"/>
          <p:cNvSpPr>
            <a:spLocks noGrp="1"/>
          </p:cNvSpPr>
          <p:nvPr>
            <p:ph type="ftr" sz="quarter" idx="11"/>
          </p:nvPr>
        </p:nvSpPr>
        <p:spPr/>
        <p:txBody>
          <a:bodyPr/>
          <a:lstStyle/>
          <a:p>
            <a:r>
              <a:rPr lang="sk-SK"/>
              <a:t>© 2018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20</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a:solidFill>
                  <a:schemeClr val="tx1"/>
                </a:solidFill>
                <a:latin typeface="+mj-lt"/>
              </a:rPr>
              <a:t>Saahil Claypool</a:t>
            </a:r>
            <a:endParaRPr lang="en-US" sz="1400" dirty="0">
              <a:solidFill>
                <a:schemeClr val="tx1"/>
              </a:solidFill>
              <a:latin typeface="+mj-lt"/>
            </a:endParaRPr>
          </a:p>
        </p:txBody>
      </p:sp>
    </p:spTree>
    <p:extLst>
      <p:ext uri="{BB962C8B-B14F-4D97-AF65-F5344CB8AC3E}">
        <p14:creationId xmlns:p14="http://schemas.microsoft.com/office/powerpoint/2010/main" val="12210067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9F8B7-880E-4F1B-AD5B-F7EEFB1C0BB6}"/>
              </a:ext>
            </a:extLst>
          </p:cNvPr>
          <p:cNvSpPr>
            <a:spLocks noGrp="1"/>
          </p:cNvSpPr>
          <p:nvPr>
            <p:ph type="title"/>
          </p:nvPr>
        </p:nvSpPr>
        <p:spPr/>
        <p:txBody>
          <a:bodyPr/>
          <a:lstStyle/>
          <a:p>
            <a:r>
              <a:rPr lang="en-US" dirty="0"/>
              <a:t>It’s All fun and games...</a:t>
            </a:r>
          </a:p>
        </p:txBody>
      </p:sp>
      <p:sp>
        <p:nvSpPr>
          <p:cNvPr id="3" name="Text Placeholder 2">
            <a:extLst>
              <a:ext uri="{FF2B5EF4-FFF2-40B4-BE49-F238E27FC236}">
                <a16:creationId xmlns:a16="http://schemas.microsoft.com/office/drawing/2014/main" id="{9E98B08B-1C0A-406C-9238-0C62E959532E}"/>
              </a:ext>
            </a:extLst>
          </p:cNvPr>
          <p:cNvSpPr>
            <a:spLocks noGrp="1"/>
          </p:cNvSpPr>
          <p:nvPr>
            <p:ph type="body" idx="1"/>
          </p:nvPr>
        </p:nvSpPr>
        <p:spPr/>
        <p:txBody>
          <a:bodyPr/>
          <a:lstStyle/>
          <a:p>
            <a:r>
              <a:rPr lang="en-US" dirty="0"/>
              <a:t>Can video games cause violent behavior?</a:t>
            </a:r>
          </a:p>
        </p:txBody>
      </p:sp>
      <p:sp>
        <p:nvSpPr>
          <p:cNvPr id="4" name="Footer Placeholder 3">
            <a:extLst>
              <a:ext uri="{FF2B5EF4-FFF2-40B4-BE49-F238E27FC236}">
                <a16:creationId xmlns:a16="http://schemas.microsoft.com/office/drawing/2014/main" id="{1D3605BA-4DCE-426C-BD17-F525485D8D83}"/>
              </a:ext>
            </a:extLst>
          </p:cNvPr>
          <p:cNvSpPr>
            <a:spLocks noGrp="1"/>
          </p:cNvSpPr>
          <p:nvPr>
            <p:ph type="ftr" sz="quarter" idx="11"/>
          </p:nvPr>
        </p:nvSpPr>
        <p:spPr/>
        <p:txBody>
          <a:bodyPr/>
          <a:lstStyle/>
          <a:p>
            <a:r>
              <a:rPr lang="sk-SK"/>
              <a:t>© 2018 Keith A. Pray</a:t>
            </a:r>
            <a:endParaRPr lang="en-US"/>
          </a:p>
        </p:txBody>
      </p:sp>
      <p:sp>
        <p:nvSpPr>
          <p:cNvPr id="5" name="Slide Number Placeholder 4">
            <a:extLst>
              <a:ext uri="{FF2B5EF4-FFF2-40B4-BE49-F238E27FC236}">
                <a16:creationId xmlns:a16="http://schemas.microsoft.com/office/drawing/2014/main" id="{A3FE5333-7AC4-4360-846A-B868C7CD2572}"/>
              </a:ext>
            </a:extLst>
          </p:cNvPr>
          <p:cNvSpPr>
            <a:spLocks noGrp="1"/>
          </p:cNvSpPr>
          <p:nvPr>
            <p:ph type="sldNum" sz="quarter" idx="12"/>
          </p:nvPr>
        </p:nvSpPr>
        <p:spPr/>
        <p:txBody>
          <a:bodyPr/>
          <a:lstStyle/>
          <a:p>
            <a:fld id="{A2A17EAB-8B51-5C40-8776-6683E51FA7A0}" type="slidenum">
              <a:rPr lang="en-US" smtClean="0"/>
              <a:t>21</a:t>
            </a:fld>
            <a:endParaRPr lang="en-US"/>
          </a:p>
        </p:txBody>
      </p:sp>
      <p:pic>
        <p:nvPicPr>
          <p:cNvPr id="6" name="Picture 5">
            <a:extLst>
              <a:ext uri="{FF2B5EF4-FFF2-40B4-BE49-F238E27FC236}">
                <a16:creationId xmlns:a16="http://schemas.microsoft.com/office/drawing/2014/main" id="{F3779993-C818-4034-935A-1495BB292331}"/>
              </a:ext>
            </a:extLst>
          </p:cNvPr>
          <p:cNvPicPr>
            <a:picLocks noChangeAspect="1"/>
          </p:cNvPicPr>
          <p:nvPr/>
        </p:nvPicPr>
        <p:blipFill>
          <a:blip r:embed="rId3"/>
          <a:stretch>
            <a:fillRect/>
          </a:stretch>
        </p:blipFill>
        <p:spPr>
          <a:xfrm>
            <a:off x="6833920" y="410866"/>
            <a:ext cx="2194750" cy="384081"/>
          </a:xfrm>
          <a:prstGeom prst="rect">
            <a:avLst/>
          </a:prstGeom>
        </p:spPr>
      </p:pic>
    </p:spTree>
    <p:extLst>
      <p:ext uri="{BB962C8B-B14F-4D97-AF65-F5344CB8AC3E}">
        <p14:creationId xmlns:p14="http://schemas.microsoft.com/office/powerpoint/2010/main" val="26313334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555" y="372337"/>
            <a:ext cx="7772400" cy="914400"/>
          </a:xfrm>
        </p:spPr>
        <p:txBody>
          <a:bodyPr/>
          <a:lstStyle/>
          <a:p>
            <a:r>
              <a:rPr lang="en-US" dirty="0"/>
              <a:t>the Issue</a:t>
            </a:r>
          </a:p>
        </p:txBody>
      </p:sp>
      <p:sp>
        <p:nvSpPr>
          <p:cNvPr id="3" name="Content Placeholder 2"/>
          <p:cNvSpPr>
            <a:spLocks noGrp="1"/>
          </p:cNvSpPr>
          <p:nvPr>
            <p:ph sz="half" idx="1"/>
          </p:nvPr>
        </p:nvSpPr>
        <p:spPr>
          <a:xfrm>
            <a:off x="110065" y="1353906"/>
            <a:ext cx="3733800" cy="3352800"/>
          </a:xfrm>
        </p:spPr>
        <p:txBody>
          <a:bodyPr/>
          <a:lstStyle/>
          <a:p>
            <a:r>
              <a:rPr lang="en-US" dirty="0"/>
              <a:t>97% of American teens play video games [3]</a:t>
            </a:r>
          </a:p>
          <a:p>
            <a:r>
              <a:rPr lang="en-US" dirty="0"/>
              <a:t>Games have become more violent [13]</a:t>
            </a:r>
          </a:p>
          <a:p>
            <a:r>
              <a:rPr lang="en-US" dirty="0"/>
              <a:t>President Trump addressed topic in wake of school shooting [4]</a:t>
            </a:r>
          </a:p>
        </p:txBody>
      </p:sp>
      <p:sp>
        <p:nvSpPr>
          <p:cNvPr id="5" name="Footer Placeholder 4"/>
          <p:cNvSpPr>
            <a:spLocks noGrp="1"/>
          </p:cNvSpPr>
          <p:nvPr>
            <p:ph type="ftr" sz="quarter" idx="11"/>
          </p:nvPr>
        </p:nvSpPr>
        <p:spPr/>
        <p:txBody>
          <a:bodyPr/>
          <a:lstStyle/>
          <a:p>
            <a:r>
              <a:rPr lang="sk-SK"/>
              <a:t>© 2018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22</a:t>
            </a:fld>
            <a:endParaRPr lang="en-US"/>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[13</a:t>
            </a:r>
            <a:r>
              <a:rPr lang="en-US" sz="1200" dirty="0">
                <a:solidFill>
                  <a:schemeClr val="tx1"/>
                </a:solidFill>
              </a:rPr>
              <a:t>]</a:t>
            </a:r>
          </a:p>
        </p:txBody>
      </p:sp>
      <p:pic>
        <p:nvPicPr>
          <p:cNvPr id="4" name="Picture 3">
            <a:extLst>
              <a:ext uri="{FF2B5EF4-FFF2-40B4-BE49-F238E27FC236}">
                <a16:creationId xmlns:a16="http://schemas.microsoft.com/office/drawing/2014/main" id="{7C785DA1-7B67-F44F-94BF-0AFF30D63B25}"/>
              </a:ext>
            </a:extLst>
          </p:cNvPr>
          <p:cNvPicPr>
            <a:picLocks noChangeAspect="1"/>
          </p:cNvPicPr>
          <p:nvPr/>
        </p:nvPicPr>
        <p:blipFill>
          <a:blip r:embed="rId3"/>
          <a:stretch>
            <a:fillRect/>
          </a:stretch>
        </p:blipFill>
        <p:spPr>
          <a:xfrm>
            <a:off x="3987797" y="372337"/>
            <a:ext cx="4675295" cy="4675295"/>
          </a:xfrm>
          <a:prstGeom prst="rect">
            <a:avLst/>
          </a:prstGeom>
        </p:spPr>
      </p:pic>
      <p:pic>
        <p:nvPicPr>
          <p:cNvPr id="9" name="Picture 8">
            <a:extLst>
              <a:ext uri="{FF2B5EF4-FFF2-40B4-BE49-F238E27FC236}">
                <a16:creationId xmlns:a16="http://schemas.microsoft.com/office/drawing/2014/main" id="{F578E144-3E71-BA46-95D8-CF6506EF82DC}"/>
              </a:ext>
            </a:extLst>
          </p:cNvPr>
          <p:cNvPicPr>
            <a:picLocks noChangeAspect="1"/>
          </p:cNvPicPr>
          <p:nvPr/>
        </p:nvPicPr>
        <p:blipFill>
          <a:blip r:embed="rId4"/>
          <a:stretch>
            <a:fillRect/>
          </a:stretch>
        </p:blipFill>
        <p:spPr>
          <a:xfrm>
            <a:off x="1553003" y="4673335"/>
            <a:ext cx="2194750" cy="384081"/>
          </a:xfrm>
          <a:prstGeom prst="rect">
            <a:avLst/>
          </a:prstGeom>
        </p:spPr>
      </p:pic>
    </p:spTree>
    <p:extLst>
      <p:ext uri="{BB962C8B-B14F-4D97-AF65-F5344CB8AC3E}">
        <p14:creationId xmlns:p14="http://schemas.microsoft.com/office/powerpoint/2010/main" val="29877814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204" y="302684"/>
            <a:ext cx="7772400" cy="914400"/>
          </a:xfrm>
        </p:spPr>
        <p:txBody>
          <a:bodyPr/>
          <a:lstStyle/>
          <a:p>
            <a:r>
              <a:rPr lang="en-US" dirty="0"/>
              <a:t>Case for violence</a:t>
            </a:r>
          </a:p>
        </p:txBody>
      </p:sp>
      <p:sp>
        <p:nvSpPr>
          <p:cNvPr id="3" name="Content Placeholder 2"/>
          <p:cNvSpPr>
            <a:spLocks noGrp="1"/>
          </p:cNvSpPr>
          <p:nvPr>
            <p:ph sz="half" idx="1"/>
          </p:nvPr>
        </p:nvSpPr>
        <p:spPr>
          <a:xfrm>
            <a:off x="117204" y="1180503"/>
            <a:ext cx="3733800" cy="3352800"/>
          </a:xfrm>
        </p:spPr>
        <p:txBody>
          <a:bodyPr/>
          <a:lstStyle/>
          <a:p>
            <a:r>
              <a:rPr lang="en-US" sz="2000" dirty="0"/>
              <a:t>Violence vs. Aggression [5]</a:t>
            </a:r>
          </a:p>
          <a:p>
            <a:r>
              <a:rPr lang="en-US" sz="2000" dirty="0"/>
              <a:t>Violent games cause higher levels of aggression [6][11]</a:t>
            </a:r>
          </a:p>
          <a:p>
            <a:r>
              <a:rPr lang="en-US" sz="2000" dirty="0"/>
              <a:t>Psychologists link aggression to video games and other media [7]</a:t>
            </a:r>
          </a:p>
          <a:p>
            <a:endParaRPr lang="en-US" dirty="0"/>
          </a:p>
        </p:txBody>
      </p:sp>
      <p:sp>
        <p:nvSpPr>
          <p:cNvPr id="5" name="Footer Placeholder 4"/>
          <p:cNvSpPr>
            <a:spLocks noGrp="1"/>
          </p:cNvSpPr>
          <p:nvPr>
            <p:ph type="ftr" sz="quarter" idx="11"/>
          </p:nvPr>
        </p:nvSpPr>
        <p:spPr/>
        <p:txBody>
          <a:bodyPr/>
          <a:lstStyle/>
          <a:p>
            <a:r>
              <a:rPr lang="sk-SK"/>
              <a:t>© 2018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23</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Praneeth Appikatla</a:t>
            </a: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[11]</a:t>
            </a:r>
            <a:endParaRPr lang="en-US" sz="1200" dirty="0">
              <a:solidFill>
                <a:schemeClr val="tx1"/>
              </a:solidFill>
            </a:endParaRPr>
          </a:p>
        </p:txBody>
      </p:sp>
      <p:pic>
        <p:nvPicPr>
          <p:cNvPr id="4" name="Picture 3">
            <a:extLst>
              <a:ext uri="{FF2B5EF4-FFF2-40B4-BE49-F238E27FC236}">
                <a16:creationId xmlns:a16="http://schemas.microsoft.com/office/drawing/2014/main" id="{0C9C1918-018B-7849-AD26-8A3ABAC200A1}"/>
              </a:ext>
            </a:extLst>
          </p:cNvPr>
          <p:cNvPicPr>
            <a:picLocks noChangeAspect="1"/>
          </p:cNvPicPr>
          <p:nvPr/>
        </p:nvPicPr>
        <p:blipFill>
          <a:blip r:embed="rId3"/>
          <a:stretch>
            <a:fillRect/>
          </a:stretch>
        </p:blipFill>
        <p:spPr>
          <a:xfrm>
            <a:off x="3851004" y="1126553"/>
            <a:ext cx="5020242" cy="3460700"/>
          </a:xfrm>
          <a:prstGeom prst="rect">
            <a:avLst/>
          </a:prstGeom>
        </p:spPr>
      </p:pic>
      <p:sp>
        <p:nvSpPr>
          <p:cNvPr id="10" name="TextBox 9">
            <a:extLst>
              <a:ext uri="{FF2B5EF4-FFF2-40B4-BE49-F238E27FC236}">
                <a16:creationId xmlns:a16="http://schemas.microsoft.com/office/drawing/2014/main" id="{0A206656-E5A1-1649-8819-3674918F26B0}"/>
              </a:ext>
            </a:extLst>
          </p:cNvPr>
          <p:cNvSpPr txBox="1"/>
          <p:nvPr/>
        </p:nvSpPr>
        <p:spPr>
          <a:xfrm>
            <a:off x="4572000" y="1098176"/>
            <a:ext cx="1422400" cy="258532"/>
          </a:xfrm>
          <a:prstGeom prst="rect">
            <a:avLst/>
          </a:prstGeom>
          <a:noFill/>
        </p:spPr>
        <p:txBody>
          <a:bodyPr wrap="square" rtlCol="0">
            <a:spAutoFit/>
          </a:bodyPr>
          <a:lstStyle/>
          <a:p>
            <a:pPr>
              <a:lnSpc>
                <a:spcPct val="90000"/>
              </a:lnSpc>
            </a:pPr>
            <a:r>
              <a:rPr lang="en-US" sz="1200" dirty="0">
                <a:solidFill>
                  <a:schemeClr val="bg1"/>
                </a:solidFill>
              </a:rPr>
              <a:t>Call of Duty: MW2</a:t>
            </a:r>
          </a:p>
        </p:txBody>
      </p:sp>
      <p:sp>
        <p:nvSpPr>
          <p:cNvPr id="11" name="TextBox 10">
            <a:extLst>
              <a:ext uri="{FF2B5EF4-FFF2-40B4-BE49-F238E27FC236}">
                <a16:creationId xmlns:a16="http://schemas.microsoft.com/office/drawing/2014/main" id="{E0E4E818-9208-CB46-8312-97A1482B54E1}"/>
              </a:ext>
            </a:extLst>
          </p:cNvPr>
          <p:cNvSpPr txBox="1"/>
          <p:nvPr/>
        </p:nvSpPr>
        <p:spPr>
          <a:xfrm>
            <a:off x="6433336" y="1782421"/>
            <a:ext cx="1422400" cy="258532"/>
          </a:xfrm>
          <a:prstGeom prst="rect">
            <a:avLst/>
          </a:prstGeom>
          <a:noFill/>
        </p:spPr>
        <p:txBody>
          <a:bodyPr wrap="square" rtlCol="0">
            <a:spAutoFit/>
          </a:bodyPr>
          <a:lstStyle/>
          <a:p>
            <a:pPr>
              <a:lnSpc>
                <a:spcPct val="90000"/>
              </a:lnSpc>
            </a:pPr>
            <a:r>
              <a:rPr lang="en-US" sz="1200" dirty="0">
                <a:solidFill>
                  <a:schemeClr val="bg1"/>
                </a:solidFill>
              </a:rPr>
              <a:t>LittleBigPlanet 2</a:t>
            </a:r>
          </a:p>
        </p:txBody>
      </p:sp>
    </p:spTree>
    <p:extLst>
      <p:ext uri="{BB962C8B-B14F-4D97-AF65-F5344CB8AC3E}">
        <p14:creationId xmlns:p14="http://schemas.microsoft.com/office/powerpoint/2010/main" val="20169050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1B63F9E-903E-694B-86CC-8012A1359AB2}"/>
              </a:ext>
            </a:extLst>
          </p:cNvPr>
          <p:cNvSpPr>
            <a:spLocks noGrp="1"/>
          </p:cNvSpPr>
          <p:nvPr>
            <p:ph type="title"/>
          </p:nvPr>
        </p:nvSpPr>
        <p:spPr/>
        <p:txBody>
          <a:bodyPr/>
          <a:lstStyle/>
          <a:p>
            <a:pPr algn="ctr"/>
            <a:r>
              <a:rPr lang="en-US" dirty="0"/>
              <a:t>Violence in Other Media</a:t>
            </a:r>
          </a:p>
        </p:txBody>
      </p:sp>
      <p:pic>
        <p:nvPicPr>
          <p:cNvPr id="9" name="Content Placeholder 8">
            <a:extLst>
              <a:ext uri="{FF2B5EF4-FFF2-40B4-BE49-F238E27FC236}">
                <a16:creationId xmlns:a16="http://schemas.microsoft.com/office/drawing/2014/main" id="{FE58607E-CEE8-C948-9E84-3001CADBAB4E}"/>
              </a:ext>
            </a:extLst>
          </p:cNvPr>
          <p:cNvPicPr>
            <a:picLocks noGrp="1" noChangeAspect="1"/>
          </p:cNvPicPr>
          <p:nvPr>
            <p:ph idx="1"/>
          </p:nvPr>
        </p:nvPicPr>
        <p:blipFill>
          <a:blip r:embed="rId3"/>
          <a:stretch>
            <a:fillRect/>
          </a:stretch>
        </p:blipFill>
        <p:spPr>
          <a:xfrm>
            <a:off x="147721" y="1583263"/>
            <a:ext cx="8766127" cy="2566553"/>
          </a:xfrm>
          <a:prstGeom prst="rect">
            <a:avLst/>
          </a:prstGeom>
        </p:spPr>
      </p:pic>
      <p:sp>
        <p:nvSpPr>
          <p:cNvPr id="5" name="Footer Placeholder 4">
            <a:extLst>
              <a:ext uri="{FF2B5EF4-FFF2-40B4-BE49-F238E27FC236}">
                <a16:creationId xmlns:a16="http://schemas.microsoft.com/office/drawing/2014/main" id="{5F378A04-98E6-124D-9812-4160EB85B8E4}"/>
              </a:ext>
            </a:extLst>
          </p:cNvPr>
          <p:cNvSpPr>
            <a:spLocks noGrp="1"/>
          </p:cNvSpPr>
          <p:nvPr>
            <p:ph type="ftr" sz="quarter" idx="11"/>
          </p:nvPr>
        </p:nvSpPr>
        <p:spPr/>
        <p:txBody>
          <a:bodyPr/>
          <a:lstStyle/>
          <a:p>
            <a:r>
              <a:rPr lang="sk-SK"/>
              <a:t>© 2018 Keith A. Pray</a:t>
            </a:r>
            <a:endParaRPr lang="en-US"/>
          </a:p>
        </p:txBody>
      </p:sp>
      <p:sp>
        <p:nvSpPr>
          <p:cNvPr id="6" name="Slide Number Placeholder 5">
            <a:extLst>
              <a:ext uri="{FF2B5EF4-FFF2-40B4-BE49-F238E27FC236}">
                <a16:creationId xmlns:a16="http://schemas.microsoft.com/office/drawing/2014/main" id="{6188BF82-3388-0B49-B254-141774465B5A}"/>
              </a:ext>
            </a:extLst>
          </p:cNvPr>
          <p:cNvSpPr>
            <a:spLocks noGrp="1"/>
          </p:cNvSpPr>
          <p:nvPr>
            <p:ph type="sldNum" sz="quarter" idx="12"/>
          </p:nvPr>
        </p:nvSpPr>
        <p:spPr/>
        <p:txBody>
          <a:bodyPr/>
          <a:lstStyle/>
          <a:p>
            <a:fld id="{A2A17EAB-8B51-5C40-8776-6683E51FA7A0}" type="slidenum">
              <a:rPr lang="en-US" smtClean="0"/>
              <a:t>24</a:t>
            </a:fld>
            <a:endParaRPr lang="en-US"/>
          </a:p>
        </p:txBody>
      </p:sp>
      <p:sp>
        <p:nvSpPr>
          <p:cNvPr id="10" name="TextBox 9">
            <a:extLst>
              <a:ext uri="{FF2B5EF4-FFF2-40B4-BE49-F238E27FC236}">
                <a16:creationId xmlns:a16="http://schemas.microsoft.com/office/drawing/2014/main" id="{8185B382-0320-8F46-9B3F-9951D4C1106D}"/>
              </a:ext>
            </a:extLst>
          </p:cNvPr>
          <p:cNvSpPr txBox="1"/>
          <p:nvPr/>
        </p:nvSpPr>
        <p:spPr>
          <a:xfrm>
            <a:off x="0" y="4726877"/>
            <a:ext cx="9144000" cy="276999"/>
          </a:xfrm>
          <a:prstGeom prst="rect">
            <a:avLst/>
          </a:prstGeom>
          <a:noFill/>
        </p:spPr>
        <p:txBody>
          <a:bodyPr wrap="square" rtlCol="0">
            <a:spAutoFit/>
          </a:bodyPr>
          <a:lstStyle/>
          <a:p>
            <a:pPr algn="r"/>
            <a:r>
              <a:rPr lang="en-US" sz="1200" dirty="0"/>
              <a:t>[12]</a:t>
            </a:r>
            <a:endParaRPr lang="en-US" sz="1200" dirty="0">
              <a:solidFill>
                <a:schemeClr val="tx1"/>
              </a:solidFill>
            </a:endParaRPr>
          </a:p>
        </p:txBody>
      </p:sp>
      <p:pic>
        <p:nvPicPr>
          <p:cNvPr id="8" name="Picture 7">
            <a:extLst>
              <a:ext uri="{FF2B5EF4-FFF2-40B4-BE49-F238E27FC236}">
                <a16:creationId xmlns:a16="http://schemas.microsoft.com/office/drawing/2014/main" id="{1A8B1E84-1E38-6043-B63A-6FEE711F4CC5}"/>
              </a:ext>
            </a:extLst>
          </p:cNvPr>
          <p:cNvPicPr>
            <a:picLocks noChangeAspect="1"/>
          </p:cNvPicPr>
          <p:nvPr/>
        </p:nvPicPr>
        <p:blipFill>
          <a:blip r:embed="rId4"/>
          <a:stretch>
            <a:fillRect/>
          </a:stretch>
        </p:blipFill>
        <p:spPr>
          <a:xfrm>
            <a:off x="6833920" y="410866"/>
            <a:ext cx="2194750" cy="384081"/>
          </a:xfrm>
          <a:prstGeom prst="rect">
            <a:avLst/>
          </a:prstGeom>
        </p:spPr>
      </p:pic>
    </p:spTree>
    <p:extLst>
      <p:ext uri="{BB962C8B-B14F-4D97-AF65-F5344CB8AC3E}">
        <p14:creationId xmlns:p14="http://schemas.microsoft.com/office/powerpoint/2010/main" val="35166016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010" y="285989"/>
            <a:ext cx="7772400" cy="914400"/>
          </a:xfrm>
        </p:spPr>
        <p:txBody>
          <a:bodyPr/>
          <a:lstStyle/>
          <a:p>
            <a:r>
              <a:rPr lang="en-US" dirty="0"/>
              <a:t>Other cases</a:t>
            </a:r>
          </a:p>
        </p:txBody>
      </p:sp>
      <p:sp>
        <p:nvSpPr>
          <p:cNvPr id="3" name="Content Placeholder 2"/>
          <p:cNvSpPr>
            <a:spLocks noGrp="1"/>
          </p:cNvSpPr>
          <p:nvPr>
            <p:ph sz="half" idx="1"/>
          </p:nvPr>
        </p:nvSpPr>
        <p:spPr>
          <a:xfrm>
            <a:off x="0" y="1287233"/>
            <a:ext cx="3733800" cy="3352800"/>
          </a:xfrm>
        </p:spPr>
        <p:txBody>
          <a:bodyPr/>
          <a:lstStyle/>
          <a:p>
            <a:r>
              <a:rPr lang="en-US" sz="2000" dirty="0"/>
              <a:t>Competition brings about aggression [6]</a:t>
            </a:r>
          </a:p>
          <a:p>
            <a:r>
              <a:rPr lang="en-US" sz="2000" dirty="0"/>
              <a:t>Desensitization to violence [7][8]</a:t>
            </a:r>
          </a:p>
          <a:p>
            <a:r>
              <a:rPr lang="en-US" sz="2000" dirty="0"/>
              <a:t>Violent crime trend decreased [1][10]</a:t>
            </a:r>
          </a:p>
          <a:p>
            <a:endParaRPr lang="en-US" dirty="0"/>
          </a:p>
        </p:txBody>
      </p:sp>
      <p:sp>
        <p:nvSpPr>
          <p:cNvPr id="5" name="Footer Placeholder 4"/>
          <p:cNvSpPr>
            <a:spLocks noGrp="1"/>
          </p:cNvSpPr>
          <p:nvPr>
            <p:ph type="ftr" sz="quarter" idx="11"/>
          </p:nvPr>
        </p:nvSpPr>
        <p:spPr/>
        <p:txBody>
          <a:bodyPr/>
          <a:lstStyle/>
          <a:p>
            <a:r>
              <a:rPr lang="sk-SK"/>
              <a:t>© 2018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25</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Praneeth Appikatla</a:t>
            </a: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solidFill>
                  <a:schemeClr val="tx1"/>
                </a:solidFill>
              </a:rPr>
              <a:t>[6]</a:t>
            </a:r>
          </a:p>
        </p:txBody>
      </p:sp>
      <p:pic>
        <p:nvPicPr>
          <p:cNvPr id="11" name="Picture 10">
            <a:extLst>
              <a:ext uri="{FF2B5EF4-FFF2-40B4-BE49-F238E27FC236}">
                <a16:creationId xmlns:a16="http://schemas.microsoft.com/office/drawing/2014/main" id="{9997655A-CE5E-8A45-AA85-6603F51E6258}"/>
              </a:ext>
            </a:extLst>
          </p:cNvPr>
          <p:cNvPicPr>
            <a:picLocks noChangeAspect="1"/>
          </p:cNvPicPr>
          <p:nvPr/>
        </p:nvPicPr>
        <p:blipFill>
          <a:blip r:embed="rId3"/>
          <a:stretch>
            <a:fillRect/>
          </a:stretch>
        </p:blipFill>
        <p:spPr>
          <a:xfrm>
            <a:off x="3711808" y="1046806"/>
            <a:ext cx="5314988" cy="2509208"/>
          </a:xfrm>
          <a:prstGeom prst="rect">
            <a:avLst/>
          </a:prstGeom>
        </p:spPr>
      </p:pic>
      <p:sp>
        <p:nvSpPr>
          <p:cNvPr id="12" name="TextBox 11">
            <a:extLst>
              <a:ext uri="{FF2B5EF4-FFF2-40B4-BE49-F238E27FC236}">
                <a16:creationId xmlns:a16="http://schemas.microsoft.com/office/drawing/2014/main" id="{116E3198-CFCE-B044-A795-1FEE7DC9EC68}"/>
              </a:ext>
            </a:extLst>
          </p:cNvPr>
          <p:cNvSpPr txBox="1"/>
          <p:nvPr/>
        </p:nvSpPr>
        <p:spPr>
          <a:xfrm>
            <a:off x="3627139" y="3873680"/>
            <a:ext cx="5565531" cy="535531"/>
          </a:xfrm>
          <a:prstGeom prst="rect">
            <a:avLst/>
          </a:prstGeom>
          <a:noFill/>
        </p:spPr>
        <p:txBody>
          <a:bodyPr wrap="square" rtlCol="0">
            <a:spAutoFit/>
          </a:bodyPr>
          <a:lstStyle/>
          <a:p>
            <a:pPr>
              <a:lnSpc>
                <a:spcPct val="90000"/>
              </a:lnSpc>
            </a:pPr>
            <a:r>
              <a:rPr lang="en-US" sz="1600" dirty="0"/>
              <a:t>C = Competitive, LC = Less Competitive, NC = Noncompetitive</a:t>
            </a:r>
          </a:p>
          <a:p>
            <a:pPr>
              <a:lnSpc>
                <a:spcPct val="90000"/>
              </a:lnSpc>
            </a:pPr>
            <a:r>
              <a:rPr lang="en-US" sz="1600" dirty="0"/>
              <a:t>V = Violent, NV = Nonviolent</a:t>
            </a:r>
          </a:p>
        </p:txBody>
      </p:sp>
    </p:spTree>
    <p:extLst>
      <p:ext uri="{BB962C8B-B14F-4D97-AF65-F5344CB8AC3E}">
        <p14:creationId xmlns:p14="http://schemas.microsoft.com/office/powerpoint/2010/main" val="31959819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EFAE83A-9C67-D04D-B34C-A1DDA1B05E10}"/>
              </a:ext>
            </a:extLst>
          </p:cNvPr>
          <p:cNvSpPr>
            <a:spLocks noGrp="1"/>
          </p:cNvSpPr>
          <p:nvPr>
            <p:ph type="title"/>
          </p:nvPr>
        </p:nvSpPr>
        <p:spPr/>
        <p:txBody>
          <a:bodyPr/>
          <a:lstStyle/>
          <a:p>
            <a:pPr algn="ctr"/>
            <a:r>
              <a:rPr lang="en-US" dirty="0"/>
              <a:t>Violent crime and Game sales (1998-2015)</a:t>
            </a:r>
          </a:p>
        </p:txBody>
      </p:sp>
      <p:sp>
        <p:nvSpPr>
          <p:cNvPr id="5" name="Footer Placeholder 4">
            <a:extLst>
              <a:ext uri="{FF2B5EF4-FFF2-40B4-BE49-F238E27FC236}">
                <a16:creationId xmlns:a16="http://schemas.microsoft.com/office/drawing/2014/main" id="{397B5F87-18AF-3F42-A85C-290E325D626F}"/>
              </a:ext>
            </a:extLst>
          </p:cNvPr>
          <p:cNvSpPr>
            <a:spLocks noGrp="1"/>
          </p:cNvSpPr>
          <p:nvPr>
            <p:ph type="ftr" sz="quarter" idx="11"/>
          </p:nvPr>
        </p:nvSpPr>
        <p:spPr/>
        <p:txBody>
          <a:bodyPr/>
          <a:lstStyle/>
          <a:p>
            <a:r>
              <a:rPr lang="sk-SK"/>
              <a:t>© 2018 Keith A. Pray</a:t>
            </a:r>
            <a:endParaRPr lang="en-US"/>
          </a:p>
        </p:txBody>
      </p:sp>
      <p:sp>
        <p:nvSpPr>
          <p:cNvPr id="6" name="Slide Number Placeholder 5">
            <a:extLst>
              <a:ext uri="{FF2B5EF4-FFF2-40B4-BE49-F238E27FC236}">
                <a16:creationId xmlns:a16="http://schemas.microsoft.com/office/drawing/2014/main" id="{E634CE2E-2447-2249-B276-C0526155E9AC}"/>
              </a:ext>
            </a:extLst>
          </p:cNvPr>
          <p:cNvSpPr>
            <a:spLocks noGrp="1"/>
          </p:cNvSpPr>
          <p:nvPr>
            <p:ph type="sldNum" sz="quarter" idx="12"/>
          </p:nvPr>
        </p:nvSpPr>
        <p:spPr/>
        <p:txBody>
          <a:bodyPr/>
          <a:lstStyle/>
          <a:p>
            <a:fld id="{A2A17EAB-8B51-5C40-8776-6683E51FA7A0}" type="slidenum">
              <a:rPr lang="en-US" smtClean="0"/>
              <a:t>26</a:t>
            </a:fld>
            <a:endParaRPr lang="en-US"/>
          </a:p>
        </p:txBody>
      </p:sp>
      <p:pic>
        <p:nvPicPr>
          <p:cNvPr id="9" name="Picture 8">
            <a:extLst>
              <a:ext uri="{FF2B5EF4-FFF2-40B4-BE49-F238E27FC236}">
                <a16:creationId xmlns:a16="http://schemas.microsoft.com/office/drawing/2014/main" id="{336011CE-9005-FC4C-919D-5BE6CDDC472B}"/>
              </a:ext>
            </a:extLst>
          </p:cNvPr>
          <p:cNvPicPr>
            <a:picLocks noChangeAspect="1"/>
          </p:cNvPicPr>
          <p:nvPr/>
        </p:nvPicPr>
        <p:blipFill>
          <a:blip r:embed="rId3"/>
          <a:stretch>
            <a:fillRect/>
          </a:stretch>
        </p:blipFill>
        <p:spPr>
          <a:xfrm>
            <a:off x="1665026" y="1352551"/>
            <a:ext cx="5813948" cy="3153019"/>
          </a:xfrm>
          <a:prstGeom prst="rect">
            <a:avLst/>
          </a:prstGeom>
        </p:spPr>
      </p:pic>
      <p:sp>
        <p:nvSpPr>
          <p:cNvPr id="10" name="TextBox 9">
            <a:extLst>
              <a:ext uri="{FF2B5EF4-FFF2-40B4-BE49-F238E27FC236}">
                <a16:creationId xmlns:a16="http://schemas.microsoft.com/office/drawing/2014/main" id="{AACF60C9-8447-D240-8C11-E895DE6BD4DC}"/>
              </a:ext>
            </a:extLst>
          </p:cNvPr>
          <p:cNvSpPr txBox="1"/>
          <p:nvPr/>
        </p:nvSpPr>
        <p:spPr>
          <a:xfrm>
            <a:off x="0" y="4726877"/>
            <a:ext cx="9144000" cy="276999"/>
          </a:xfrm>
          <a:prstGeom prst="rect">
            <a:avLst/>
          </a:prstGeom>
          <a:noFill/>
        </p:spPr>
        <p:txBody>
          <a:bodyPr wrap="square" rtlCol="0">
            <a:spAutoFit/>
          </a:bodyPr>
          <a:lstStyle/>
          <a:p>
            <a:pPr algn="r"/>
            <a:r>
              <a:rPr lang="en-US" sz="1200" dirty="0"/>
              <a:t>[10]</a:t>
            </a:r>
            <a:endParaRPr lang="en-US" sz="1200" dirty="0">
              <a:solidFill>
                <a:schemeClr val="tx1"/>
              </a:solidFill>
            </a:endParaRPr>
          </a:p>
        </p:txBody>
      </p:sp>
      <p:pic>
        <p:nvPicPr>
          <p:cNvPr id="8" name="Picture 7">
            <a:extLst>
              <a:ext uri="{FF2B5EF4-FFF2-40B4-BE49-F238E27FC236}">
                <a16:creationId xmlns:a16="http://schemas.microsoft.com/office/drawing/2014/main" id="{02428C4B-EEFD-074C-994D-D0397F22F6C1}"/>
              </a:ext>
            </a:extLst>
          </p:cNvPr>
          <p:cNvPicPr>
            <a:picLocks noChangeAspect="1"/>
          </p:cNvPicPr>
          <p:nvPr/>
        </p:nvPicPr>
        <p:blipFill>
          <a:blip r:embed="rId4"/>
          <a:stretch>
            <a:fillRect/>
          </a:stretch>
        </p:blipFill>
        <p:spPr>
          <a:xfrm>
            <a:off x="6833920" y="410866"/>
            <a:ext cx="2194750" cy="384081"/>
          </a:xfrm>
          <a:prstGeom prst="rect">
            <a:avLst/>
          </a:prstGeom>
        </p:spPr>
      </p:pic>
    </p:spTree>
    <p:extLst>
      <p:ext uri="{BB962C8B-B14F-4D97-AF65-F5344CB8AC3E}">
        <p14:creationId xmlns:p14="http://schemas.microsoft.com/office/powerpoint/2010/main" val="10146133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555" y="372337"/>
            <a:ext cx="7772400" cy="914400"/>
          </a:xfrm>
        </p:spPr>
        <p:txBody>
          <a:bodyPr/>
          <a:lstStyle/>
          <a:p>
            <a:r>
              <a:rPr lang="en-US" dirty="0"/>
              <a:t>Conclusion</a:t>
            </a:r>
          </a:p>
        </p:txBody>
      </p:sp>
      <p:sp>
        <p:nvSpPr>
          <p:cNvPr id="3" name="Content Placeholder 2"/>
          <p:cNvSpPr>
            <a:spLocks noGrp="1"/>
          </p:cNvSpPr>
          <p:nvPr>
            <p:ph sz="half" idx="1"/>
          </p:nvPr>
        </p:nvSpPr>
        <p:spPr>
          <a:xfrm>
            <a:off x="67733" y="1374077"/>
            <a:ext cx="3733800" cy="3352800"/>
          </a:xfrm>
        </p:spPr>
        <p:txBody>
          <a:bodyPr>
            <a:normAutofit/>
          </a:bodyPr>
          <a:lstStyle/>
          <a:p>
            <a:r>
              <a:rPr lang="en-US" sz="2000" dirty="0"/>
              <a:t>Some evidence for aggression [6] </a:t>
            </a:r>
          </a:p>
          <a:p>
            <a:r>
              <a:rPr lang="en-US" sz="2000" dirty="0"/>
              <a:t>Nothing is decisive</a:t>
            </a:r>
          </a:p>
          <a:p>
            <a:r>
              <a:rPr lang="en-US" sz="2000" dirty="0"/>
              <a:t>Case for desensitization [8]</a:t>
            </a:r>
          </a:p>
        </p:txBody>
      </p:sp>
      <p:sp>
        <p:nvSpPr>
          <p:cNvPr id="5" name="Footer Placeholder 4"/>
          <p:cNvSpPr>
            <a:spLocks noGrp="1"/>
          </p:cNvSpPr>
          <p:nvPr>
            <p:ph type="ftr" sz="quarter" idx="11"/>
          </p:nvPr>
        </p:nvSpPr>
        <p:spPr/>
        <p:txBody>
          <a:bodyPr/>
          <a:lstStyle/>
          <a:p>
            <a:r>
              <a:rPr lang="sk-SK"/>
              <a:t>© 2018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27</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Praneeth Appikatla</a:t>
            </a: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[9]</a:t>
            </a:r>
            <a:endParaRPr lang="en-US" sz="1200" dirty="0">
              <a:solidFill>
                <a:schemeClr val="tx1"/>
              </a:solidFill>
            </a:endParaRPr>
          </a:p>
        </p:txBody>
      </p:sp>
      <p:pic>
        <p:nvPicPr>
          <p:cNvPr id="9" name="Picture 8">
            <a:extLst>
              <a:ext uri="{FF2B5EF4-FFF2-40B4-BE49-F238E27FC236}">
                <a16:creationId xmlns:a16="http://schemas.microsoft.com/office/drawing/2014/main" id="{C508B3DD-E394-4926-BFCE-2AE1F7F96E2A}"/>
              </a:ext>
            </a:extLst>
          </p:cNvPr>
          <p:cNvPicPr>
            <a:picLocks noChangeAspect="1"/>
          </p:cNvPicPr>
          <p:nvPr/>
        </p:nvPicPr>
        <p:blipFill>
          <a:blip r:embed="rId3"/>
          <a:stretch>
            <a:fillRect/>
          </a:stretch>
        </p:blipFill>
        <p:spPr>
          <a:xfrm>
            <a:off x="4365024" y="1352551"/>
            <a:ext cx="4452552" cy="2226276"/>
          </a:xfrm>
          <a:prstGeom prst="rect">
            <a:avLst/>
          </a:prstGeom>
        </p:spPr>
      </p:pic>
    </p:spTree>
    <p:extLst>
      <p:ext uri="{BB962C8B-B14F-4D97-AF65-F5344CB8AC3E}">
        <p14:creationId xmlns:p14="http://schemas.microsoft.com/office/powerpoint/2010/main" val="21103211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normAutofit fontScale="62500" lnSpcReduction="20000"/>
          </a:bodyPr>
          <a:lstStyle/>
          <a:p>
            <a:pPr marL="0" indent="0">
              <a:buNone/>
            </a:pPr>
            <a:r>
              <a:rPr lang="en-US" dirty="0"/>
              <a:t>[1] Markey, Patrick M. et al. “Violent Video Games and Real-World Violence: Rhetoric Versus Data.” </a:t>
            </a:r>
            <a:r>
              <a:rPr lang="en-US" i="1" dirty="0"/>
              <a:t>Psychology of Popular Media Culture</a:t>
            </a:r>
            <a:r>
              <a:rPr lang="en-US" dirty="0"/>
              <a:t> 4.4 277–295.</a:t>
            </a:r>
          </a:p>
          <a:p>
            <a:pPr marL="0" indent="0">
              <a:buNone/>
            </a:pPr>
            <a:r>
              <a:rPr lang="en-US" dirty="0"/>
              <a:t>[2] </a:t>
            </a:r>
            <a:r>
              <a:rPr lang="en-US" dirty="0">
                <a:hlinkClick r:id="rId2"/>
              </a:rPr>
              <a:t>https://www.nytimes.com/2013/02/12/science/studying-the-effects-of-playing-violent-video-games.html</a:t>
            </a:r>
            <a:r>
              <a:rPr lang="en-US" dirty="0"/>
              <a:t> (Accessed 23 Sep. 2018)</a:t>
            </a:r>
          </a:p>
          <a:p>
            <a:pPr marL="0" indent="0">
              <a:buNone/>
            </a:pPr>
            <a:r>
              <a:rPr lang="en-US" dirty="0"/>
              <a:t>[3] Greitemeyer, Tobias, and </a:t>
            </a:r>
            <a:r>
              <a:rPr lang="en-US" dirty="0" err="1"/>
              <a:t>Mügge</a:t>
            </a:r>
            <a:r>
              <a:rPr lang="en-US" dirty="0"/>
              <a:t>, Dirk O. “Video Games Do Affect Social Outcomes: A Meta-Analytic Review of the Effects of Violent and Prosocial Video Game Play.” Personality and Social Psychology Bulletin 40.5 578–589. </a:t>
            </a:r>
          </a:p>
          <a:p>
            <a:pPr marL="0" indent="0">
              <a:buNone/>
            </a:pPr>
            <a:r>
              <a:rPr lang="en-US" dirty="0"/>
              <a:t>[4] </a:t>
            </a:r>
            <a:r>
              <a:rPr lang="en-US" dirty="0">
                <a:hlinkClick r:id="rId3"/>
              </a:rPr>
              <a:t>https://www.cnn.com/2018/03/07/politics/donald-trump-video-games/index.html</a:t>
            </a:r>
            <a:r>
              <a:rPr lang="en-US" dirty="0"/>
              <a:t> (Accessed 23 Sep. 2018)</a:t>
            </a:r>
          </a:p>
          <a:p>
            <a:pPr marL="0" indent="0">
              <a:buNone/>
            </a:pPr>
            <a:r>
              <a:rPr lang="en-US" dirty="0"/>
              <a:t>[5] </a:t>
            </a:r>
            <a:r>
              <a:rPr lang="en-US" dirty="0">
                <a:hlinkClick r:id="rId4"/>
              </a:rPr>
              <a:t>https://www.goodtherapy.org/learn-about-therapy/issues/aggression-violence</a:t>
            </a:r>
            <a:r>
              <a:rPr lang="en-US" dirty="0"/>
              <a:t> (Accessed 23 Sep. 2018)</a:t>
            </a:r>
          </a:p>
          <a:p>
            <a:pPr marL="0" indent="0">
              <a:buNone/>
            </a:pPr>
            <a:r>
              <a:rPr lang="en-US" dirty="0"/>
              <a:t>[6] Adachi, Paul JC, and Teena Willoughby. "The effect of video game competition and violence on aggressive behavior: Which characteristic has the greatest influence?." </a:t>
            </a:r>
            <a:r>
              <a:rPr lang="en-US" i="1" dirty="0"/>
              <a:t>Psychology of violence</a:t>
            </a:r>
            <a:r>
              <a:rPr lang="en-US" dirty="0"/>
              <a:t> 1.4 (2011): 259</a:t>
            </a:r>
          </a:p>
          <a:p>
            <a:pPr marL="0" indent="0">
              <a:buNone/>
            </a:pPr>
            <a:r>
              <a:rPr lang="en-US" dirty="0"/>
              <a:t>[7] </a:t>
            </a:r>
            <a:r>
              <a:rPr lang="en-US" dirty="0" err="1"/>
              <a:t>DeLisi</a:t>
            </a:r>
            <a:r>
              <a:rPr lang="en-US" dirty="0"/>
              <a:t>, Matt, et al. "Violent video games, delinquency, and youth violence: New evidence." Youth Violence and Juvenile Justice 11.2 (2013): 132-142.</a:t>
            </a:r>
          </a:p>
          <a:p>
            <a:pPr marL="0" indent="0">
              <a:buNone/>
            </a:pPr>
            <a:endParaRPr lang="en-US" sz="1900" dirty="0"/>
          </a:p>
          <a:p>
            <a:pPr marL="0" indent="0">
              <a:buNone/>
            </a:pPr>
            <a:endParaRPr lang="en-US" sz="1900" dirty="0"/>
          </a:p>
          <a:p>
            <a:pPr marL="0" indent="0">
              <a:buNone/>
            </a:pPr>
            <a:endParaRPr lang="en-US" dirty="0"/>
          </a:p>
          <a:p>
            <a:pPr marL="0" indent="0">
              <a:buNone/>
            </a:pPr>
            <a:endParaRPr lang="en-US" dirty="0"/>
          </a:p>
        </p:txBody>
      </p:sp>
      <p:sp>
        <p:nvSpPr>
          <p:cNvPr id="4" name="Footer Placeholder 3"/>
          <p:cNvSpPr>
            <a:spLocks noGrp="1"/>
          </p:cNvSpPr>
          <p:nvPr>
            <p:ph type="ftr" sz="quarter" idx="11"/>
          </p:nvPr>
        </p:nvSpPr>
        <p:spPr/>
        <p:txBody>
          <a:bodyPr/>
          <a:lstStyle/>
          <a:p>
            <a:r>
              <a:rPr lang="sk-SK"/>
              <a:t>© 2018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28</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Praneeth Appikatla</a:t>
            </a:r>
            <a:endParaRPr lang="en-US" sz="1400" dirty="0">
              <a:solidFill>
                <a:schemeClr val="tx1"/>
              </a:solidFill>
              <a:latin typeface="+mj-lt"/>
            </a:endParaRPr>
          </a:p>
        </p:txBody>
      </p:sp>
    </p:spTree>
    <p:extLst>
      <p:ext uri="{BB962C8B-B14F-4D97-AF65-F5344CB8AC3E}">
        <p14:creationId xmlns:p14="http://schemas.microsoft.com/office/powerpoint/2010/main" val="13952178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normAutofit fontScale="77500" lnSpcReduction="20000"/>
          </a:bodyPr>
          <a:lstStyle/>
          <a:p>
            <a:pPr marL="0" indent="0">
              <a:buNone/>
            </a:pPr>
            <a:r>
              <a:rPr lang="en-US" sz="1900" dirty="0"/>
              <a:t>[8] </a:t>
            </a:r>
            <a:r>
              <a:rPr lang="en-US" sz="1900" dirty="0" err="1"/>
              <a:t>Carnagey</a:t>
            </a:r>
            <a:r>
              <a:rPr lang="en-US" sz="1900" dirty="0"/>
              <a:t>, Nicholas L., Craig A. Anderson, and Brad J. Bushman. "The effect of video game violence on physiological desensitization to real-life violence." Journal of experimental social psychology 43.3 (2007): 489-496.</a:t>
            </a:r>
          </a:p>
          <a:p>
            <a:pPr marL="0" indent="0">
              <a:buNone/>
            </a:pPr>
            <a:r>
              <a:rPr lang="en-US" sz="1900" dirty="0"/>
              <a:t>[9] </a:t>
            </a:r>
            <a:r>
              <a:rPr lang="en-US" sz="1900" dirty="0">
                <a:hlinkClick r:id="rId2"/>
              </a:rPr>
              <a:t>http://pixelkin.org/2015/10/12/a-psychologist-reacts-to-a-recent-apa-report-on-video-game-violence-studies/</a:t>
            </a:r>
            <a:r>
              <a:rPr lang="en-US" sz="1900" dirty="0"/>
              <a:t> (Accessed 24 Sep. 2018)</a:t>
            </a:r>
          </a:p>
          <a:p>
            <a:pPr marL="0" indent="0">
              <a:buNone/>
            </a:pPr>
            <a:r>
              <a:rPr lang="en-US" sz="1900" dirty="0"/>
              <a:t>[10]  Entertainment Software Association, "Essential Facts about Games and Violence," </a:t>
            </a:r>
            <a:r>
              <a:rPr lang="en-US" sz="1900" dirty="0" err="1"/>
              <a:t>www.theesa.com</a:t>
            </a:r>
            <a:r>
              <a:rPr lang="en-US" sz="1900" dirty="0"/>
              <a:t> (accessed June 12, 2018)</a:t>
            </a:r>
          </a:p>
          <a:p>
            <a:pPr marL="0" indent="0">
              <a:buNone/>
            </a:pPr>
            <a:r>
              <a:rPr lang="en-US" sz="1900" dirty="0"/>
              <a:t>[11] </a:t>
            </a:r>
            <a:r>
              <a:rPr lang="en-US" sz="1900" dirty="0" err="1"/>
              <a:t>Hollingdale</a:t>
            </a:r>
            <a:r>
              <a:rPr lang="en-US" sz="1900" dirty="0"/>
              <a:t>, Jack, and Tobias Greitemeyer. “The Effect of Online Violent Video Games on Levels of Aggression.” Ed. Cheryl McCormick. </a:t>
            </a:r>
            <a:r>
              <a:rPr lang="en-US" sz="1900" dirty="0" err="1"/>
              <a:t>PLoS</a:t>
            </a:r>
            <a:r>
              <a:rPr lang="en-US" sz="1900" dirty="0"/>
              <a:t> ONE 9.11 (2014): e111790. PMC. Web. 24 Sept. 2018.</a:t>
            </a:r>
          </a:p>
          <a:p>
            <a:pPr marL="0" indent="0">
              <a:buNone/>
            </a:pPr>
            <a:r>
              <a:rPr lang="en-US" sz="1900" dirty="0"/>
              <a:t>[12] Bushman, Brad J., and L. Rowell </a:t>
            </a:r>
            <a:r>
              <a:rPr lang="en-US" sz="1900" dirty="0" err="1"/>
              <a:t>Huesmann</a:t>
            </a:r>
            <a:r>
              <a:rPr lang="en-US" sz="1900" dirty="0"/>
              <a:t>. "Short-term and long-term effects of violent media on aggression in children and adults." Archives of Pediatrics &amp; Adolescent Medicine160.4 (2006): 348-352.</a:t>
            </a:r>
          </a:p>
          <a:p>
            <a:pPr marL="0" indent="0">
              <a:buNone/>
            </a:pPr>
            <a:r>
              <a:rPr lang="en-US" sz="1900" dirty="0"/>
              <a:t>[13] </a:t>
            </a:r>
            <a:r>
              <a:rPr lang="en-US" sz="1900" dirty="0">
                <a:hlinkClick r:id="rId3"/>
              </a:rPr>
              <a:t>https://www.businessinsider.com/chart-shows-esrb-video-game-ratings-over-the-last-10-years-2015-9</a:t>
            </a:r>
            <a:r>
              <a:rPr lang="en-US" sz="1900" dirty="0"/>
              <a:t> (Accessed 24 Sep. 2018)</a:t>
            </a:r>
          </a:p>
          <a:p>
            <a:pPr marL="0" indent="0">
              <a:buNone/>
            </a:pPr>
            <a:endParaRPr lang="en-US" sz="2400" dirty="0"/>
          </a:p>
          <a:p>
            <a:pPr marL="0" indent="0">
              <a:buNone/>
            </a:pPr>
            <a:endParaRPr lang="en-US" dirty="0"/>
          </a:p>
          <a:p>
            <a:pPr marL="0" indent="0">
              <a:buNone/>
            </a:pPr>
            <a:endParaRPr lang="en-US" dirty="0"/>
          </a:p>
        </p:txBody>
      </p:sp>
      <p:sp>
        <p:nvSpPr>
          <p:cNvPr id="4" name="Footer Placeholder 3"/>
          <p:cNvSpPr>
            <a:spLocks noGrp="1"/>
          </p:cNvSpPr>
          <p:nvPr>
            <p:ph type="ftr" sz="quarter" idx="11"/>
          </p:nvPr>
        </p:nvSpPr>
        <p:spPr/>
        <p:txBody>
          <a:bodyPr/>
          <a:lstStyle/>
          <a:p>
            <a:r>
              <a:rPr lang="sk-SK"/>
              <a:t>© 2018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29</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Praneeth Appikatla</a:t>
            </a:r>
            <a:endParaRPr lang="en-US" sz="1400" dirty="0">
              <a:solidFill>
                <a:schemeClr val="tx1"/>
              </a:solidFill>
              <a:latin typeface="+mj-lt"/>
            </a:endParaRPr>
          </a:p>
        </p:txBody>
      </p:sp>
    </p:spTree>
    <p:extLst>
      <p:ext uri="{BB962C8B-B14F-4D97-AF65-F5344CB8AC3E}">
        <p14:creationId xmlns:p14="http://schemas.microsoft.com/office/powerpoint/2010/main" val="38661317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1392764"/>
            <a:ext cx="9144000" cy="320194"/>
          </a:xfrm>
          <a:prstGeom prst="rect">
            <a:avLst/>
          </a:prstGeom>
          <a:solidFill>
            <a:schemeClr val="bg1">
              <a:alpha val="24000"/>
            </a:schemeClr>
          </a:solidFill>
          <a:ln w="9525">
            <a:solidFill>
              <a:schemeClr val="bg1"/>
            </a:solidFill>
            <a:miter lim="800000"/>
            <a:headEnd/>
            <a:tailEnd/>
          </a:ln>
        </p:spPr>
        <p:txBody>
          <a:bodyPr wrap="none" anchor="ctr">
            <a:prstTxWarp prst="textNoShape">
              <a:avLst/>
            </a:prstTxWarp>
          </a:bodyPr>
          <a:lstStyle/>
          <a:p>
            <a:endParaRPr lang="en-US"/>
          </a:p>
        </p:txBody>
      </p:sp>
      <p:sp>
        <p:nvSpPr>
          <p:cNvPr id="6" name="Title 5"/>
          <p:cNvSpPr>
            <a:spLocks noGrp="1"/>
          </p:cNvSpPr>
          <p:nvPr>
            <p:ph type="title"/>
          </p:nvPr>
        </p:nvSpPr>
        <p:spPr/>
        <p:txBody>
          <a:bodyPr/>
          <a:lstStyle/>
          <a:p>
            <a:r>
              <a:rPr lang="en-US" dirty="0"/>
              <a:t>Overview</a:t>
            </a:r>
          </a:p>
        </p:txBody>
      </p:sp>
      <p:sp>
        <p:nvSpPr>
          <p:cNvPr id="7" name="Content Placeholder 6"/>
          <p:cNvSpPr>
            <a:spLocks noGrp="1"/>
          </p:cNvSpPr>
          <p:nvPr>
            <p:ph idx="1"/>
          </p:nvPr>
        </p:nvSpPr>
        <p:spPr/>
        <p:txBody>
          <a:bodyPr/>
          <a:lstStyle/>
          <a:p>
            <a:pPr marL="457200" indent="-457200">
              <a:buFont typeface="+mj-lt"/>
              <a:buAutoNum type="arabicPeriod"/>
            </a:pPr>
            <a:r>
              <a:rPr lang="en-US" dirty="0"/>
              <a:t>Review</a:t>
            </a:r>
          </a:p>
          <a:p>
            <a:pPr marL="457200" indent="-457200">
              <a:buFont typeface="+mj-lt"/>
              <a:buAutoNum type="arabicPeriod"/>
            </a:pPr>
            <a:r>
              <a:rPr lang="en-US" dirty="0"/>
              <a:t>Debate</a:t>
            </a:r>
          </a:p>
          <a:p>
            <a:pPr marL="457200" indent="-457200">
              <a:buFont typeface="+mj-lt"/>
              <a:buAutoNum type="arabicPeriod"/>
            </a:pPr>
            <a:r>
              <a:rPr lang="en-US" dirty="0"/>
              <a:t>Assignment</a:t>
            </a:r>
          </a:p>
          <a:p>
            <a:pPr marL="457200" indent="-457200">
              <a:buFont typeface="+mj-lt"/>
              <a:buAutoNum type="arabicPeriod"/>
            </a:pPr>
            <a:r>
              <a:rPr lang="en-US" dirty="0"/>
              <a:t>Students Present</a:t>
            </a:r>
          </a:p>
        </p:txBody>
      </p:sp>
      <p:sp>
        <p:nvSpPr>
          <p:cNvPr id="4" name="Footer Placeholder 3"/>
          <p:cNvSpPr>
            <a:spLocks noGrp="1"/>
          </p:cNvSpPr>
          <p:nvPr>
            <p:ph type="ftr" sz="quarter" idx="11"/>
          </p:nvPr>
        </p:nvSpPr>
        <p:spPr/>
        <p:txBody>
          <a:bodyPr/>
          <a:lstStyle/>
          <a:p>
            <a:r>
              <a:rPr lang="sk-SK"/>
              <a:t>© 2017 Keith A. Pray</a:t>
            </a:r>
            <a:endParaRPr lang="en-US"/>
          </a:p>
        </p:txBody>
      </p:sp>
      <p:sp>
        <p:nvSpPr>
          <p:cNvPr id="2" name="Slide Number Placeholder 1"/>
          <p:cNvSpPr>
            <a:spLocks noGrp="1"/>
          </p:cNvSpPr>
          <p:nvPr>
            <p:ph type="sldNum" sz="quarter" idx="12"/>
          </p:nvPr>
        </p:nvSpPr>
        <p:spPr/>
        <p:txBody>
          <a:bodyPr/>
          <a:lstStyle/>
          <a:p>
            <a:fld id="{A2A17EAB-8B51-5C40-8776-6683E51FA7A0}" type="slidenum">
              <a:rPr lang="en-US" smtClean="0"/>
              <a:t>3</a:t>
            </a:fld>
            <a:endParaRPr lang="en-US"/>
          </a:p>
        </p:txBody>
      </p:sp>
    </p:spTree>
    <p:extLst>
      <p:ext uri="{BB962C8B-B14F-4D97-AF65-F5344CB8AC3E}">
        <p14:creationId xmlns:p14="http://schemas.microsoft.com/office/powerpoint/2010/main" val="2711502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a:off x="1062600" y="1661550"/>
            <a:ext cx="7018800" cy="1820400"/>
          </a:xfrm>
          <a:prstGeom prst="rect">
            <a:avLst/>
          </a:prstGeom>
          <a:noFill/>
          <a:ln>
            <a:noFill/>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Clr>
                <a:schemeClr val="lt1"/>
              </a:buClr>
              <a:buSzPts val="2700"/>
              <a:buFont typeface="Cambria"/>
              <a:buNone/>
            </a:pPr>
            <a:r>
              <a:rPr lang="en-US" sz="3600"/>
              <a:t>Simulations! - Are we in one?</a:t>
            </a:r>
            <a:endParaRPr sz="3600"/>
          </a:p>
        </p:txBody>
      </p:sp>
      <p:sp>
        <p:nvSpPr>
          <p:cNvPr id="93" name="Google Shape;93;p14"/>
          <p:cNvSpPr txBox="1">
            <a:spLocks noGrp="1"/>
          </p:cNvSpPr>
          <p:nvPr>
            <p:ph type="ftr" idx="11"/>
          </p:nvPr>
        </p:nvSpPr>
        <p:spPr>
          <a:xfrm>
            <a:off x="0" y="4997196"/>
            <a:ext cx="5562600" cy="146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900"/>
              <a:buFont typeface="Cambria"/>
              <a:buNone/>
            </a:pPr>
            <a:r>
              <a:rPr lang="en-US" sz="900" b="0" i="0" u="none" strike="noStrike" cap="none">
                <a:solidFill>
                  <a:schemeClr val="lt1"/>
                </a:solidFill>
                <a:latin typeface="Cambria"/>
                <a:ea typeface="Cambria"/>
                <a:cs typeface="Cambria"/>
                <a:sym typeface="Cambria"/>
              </a:rPr>
              <a:t>© 2018 Keith A. Pray</a:t>
            </a:r>
            <a:endParaRPr sz="900" b="0" i="0" u="none" strike="noStrike" cap="none">
              <a:solidFill>
                <a:schemeClr val="lt1"/>
              </a:solidFill>
              <a:latin typeface="Cambria"/>
              <a:ea typeface="Cambria"/>
              <a:cs typeface="Cambria"/>
              <a:sym typeface="Cambria"/>
            </a:endParaRPr>
          </a:p>
        </p:txBody>
      </p:sp>
      <p:sp>
        <p:nvSpPr>
          <p:cNvPr id="94" name="Google Shape;94;p14"/>
          <p:cNvSpPr txBox="1">
            <a:spLocks noGrp="1"/>
          </p:cNvSpPr>
          <p:nvPr>
            <p:ph type="sldNum" idx="12"/>
          </p:nvPr>
        </p:nvSpPr>
        <p:spPr>
          <a:xfrm>
            <a:off x="8519160" y="4997196"/>
            <a:ext cx="624900" cy="1464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900" b="0" i="0" u="none" strike="noStrike" cap="none">
                <a:solidFill>
                  <a:schemeClr val="lt1"/>
                </a:solidFill>
                <a:latin typeface="Cambria"/>
                <a:ea typeface="Cambria"/>
                <a:cs typeface="Cambria"/>
                <a:sym typeface="Cambria"/>
              </a:rPr>
              <a:t>30</a:t>
            </a:fld>
            <a:endParaRPr sz="900" b="0" i="0" u="none" strike="noStrike" cap="none">
              <a:solidFill>
                <a:schemeClr val="lt1"/>
              </a:solidFill>
              <a:latin typeface="Cambria"/>
              <a:ea typeface="Cambria"/>
              <a:cs typeface="Cambria"/>
              <a:sym typeface="Cambria"/>
            </a:endParaRPr>
          </a:p>
        </p:txBody>
      </p:sp>
      <p:sp>
        <p:nvSpPr>
          <p:cNvPr id="95" name="Google Shape;95;p14"/>
          <p:cNvSpPr txBox="1"/>
          <p:nvPr/>
        </p:nvSpPr>
        <p:spPr>
          <a:xfrm>
            <a:off x="6847114" y="372337"/>
            <a:ext cx="2179800" cy="307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a:solidFill>
                  <a:schemeClr val="lt1"/>
                </a:solidFill>
                <a:latin typeface="Cambria"/>
                <a:ea typeface="Cambria"/>
                <a:cs typeface="Cambria"/>
                <a:sym typeface="Cambria"/>
              </a:rPr>
              <a:t>Thomas Curtis</a:t>
            </a:r>
            <a:endParaRPr/>
          </a:p>
        </p:txBody>
      </p:sp>
      <p:sp>
        <p:nvSpPr>
          <p:cNvPr id="96" name="Google Shape;96;p14"/>
          <p:cNvSpPr txBox="1"/>
          <p:nvPr/>
        </p:nvSpPr>
        <p:spPr>
          <a:xfrm>
            <a:off x="0" y="4726877"/>
            <a:ext cx="91440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b="0" i="0" u="none" strike="noStrike" cap="none">
                <a:solidFill>
                  <a:schemeClr val="lt1"/>
                </a:solidFill>
                <a:latin typeface="Cambria"/>
                <a:ea typeface="Cambria"/>
                <a:cs typeface="Cambria"/>
                <a:sym typeface="Cambria"/>
              </a:rPr>
              <a:t>&lt;Citation&gt;</a:t>
            </a:r>
            <a:endParaRPr/>
          </a:p>
        </p:txBody>
      </p:sp>
    </p:spTree>
    <p:extLst>
      <p:ext uri="{BB962C8B-B14F-4D97-AF65-F5344CB8AC3E}">
        <p14:creationId xmlns:p14="http://schemas.microsoft.com/office/powerpoint/2010/main" val="13122994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5"/>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Autofit/>
          </a:bodyPr>
          <a:lstStyle/>
          <a:p>
            <a:pPr marL="0" marR="0" lvl="0" indent="0" algn="l" rtl="0">
              <a:lnSpc>
                <a:spcPct val="80000"/>
              </a:lnSpc>
              <a:spcBef>
                <a:spcPts val="0"/>
              </a:spcBef>
              <a:spcAft>
                <a:spcPts val="0"/>
              </a:spcAft>
              <a:buClr>
                <a:schemeClr val="lt1"/>
              </a:buClr>
              <a:buSzPts val="2700"/>
              <a:buFont typeface="Cambria"/>
              <a:buNone/>
            </a:pPr>
            <a:r>
              <a:rPr lang="en-US"/>
              <a:t>What is a simulation?</a:t>
            </a:r>
            <a:endParaRPr/>
          </a:p>
        </p:txBody>
      </p:sp>
      <p:sp>
        <p:nvSpPr>
          <p:cNvPr id="103" name="Google Shape;103;p15"/>
          <p:cNvSpPr txBox="1">
            <a:spLocks noGrp="1"/>
          </p:cNvSpPr>
          <p:nvPr>
            <p:ph type="body" idx="1"/>
          </p:nvPr>
        </p:nvSpPr>
        <p:spPr>
          <a:xfrm>
            <a:off x="318900" y="1325201"/>
            <a:ext cx="3733800" cy="3352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endParaRPr/>
          </a:p>
          <a:p>
            <a:pPr marL="205766" marR="0" lvl="0" indent="0" algn="l" rtl="0">
              <a:lnSpc>
                <a:spcPct val="90000"/>
              </a:lnSpc>
              <a:spcBef>
                <a:spcPts val="0"/>
              </a:spcBef>
              <a:spcAft>
                <a:spcPts val="0"/>
              </a:spcAft>
              <a:buNone/>
            </a:pPr>
            <a:r>
              <a:rPr lang="en-US"/>
              <a:t>A simulation is an imitative representation of the functioning of one system or process by means of the functioning of another</a:t>
            </a:r>
            <a:endParaRPr/>
          </a:p>
          <a:p>
            <a:pPr marL="205766" marR="0" lvl="0" indent="0" algn="l" rtl="0">
              <a:lnSpc>
                <a:spcPct val="90000"/>
              </a:lnSpc>
              <a:spcBef>
                <a:spcPts val="0"/>
              </a:spcBef>
              <a:spcAft>
                <a:spcPts val="0"/>
              </a:spcAft>
              <a:buNone/>
            </a:pPr>
            <a:endParaRPr/>
          </a:p>
          <a:p>
            <a:pPr marL="205766" marR="0" lvl="0" indent="0" algn="l" rtl="0">
              <a:lnSpc>
                <a:spcPct val="90000"/>
              </a:lnSpc>
              <a:spcBef>
                <a:spcPts val="0"/>
              </a:spcBef>
              <a:spcAft>
                <a:spcPts val="0"/>
              </a:spcAft>
              <a:buNone/>
            </a:pPr>
            <a:r>
              <a:rPr lang="en-US"/>
              <a:t>E.G. Real life weather being imitated by a computer for meteorological predictions.</a:t>
            </a:r>
            <a:endParaRPr/>
          </a:p>
        </p:txBody>
      </p:sp>
      <p:sp>
        <p:nvSpPr>
          <p:cNvPr id="104" name="Google Shape;104;p15"/>
          <p:cNvSpPr txBox="1">
            <a:spLocks noGrp="1"/>
          </p:cNvSpPr>
          <p:nvPr>
            <p:ph type="ftr" idx="11"/>
          </p:nvPr>
        </p:nvSpPr>
        <p:spPr>
          <a:xfrm>
            <a:off x="0" y="4997196"/>
            <a:ext cx="5562600" cy="146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900"/>
              <a:buFont typeface="Cambria"/>
              <a:buNone/>
            </a:pPr>
            <a:r>
              <a:rPr lang="en-US" sz="900" b="0" i="0" u="none" strike="noStrike" cap="none">
                <a:solidFill>
                  <a:schemeClr val="lt1"/>
                </a:solidFill>
                <a:latin typeface="Cambria"/>
                <a:ea typeface="Cambria"/>
                <a:cs typeface="Cambria"/>
                <a:sym typeface="Cambria"/>
              </a:rPr>
              <a:t>© 2018 Keith A. Pray</a:t>
            </a:r>
            <a:endParaRPr sz="900" b="0" i="0" u="none" strike="noStrike" cap="none">
              <a:solidFill>
                <a:schemeClr val="lt1"/>
              </a:solidFill>
              <a:latin typeface="Cambria"/>
              <a:ea typeface="Cambria"/>
              <a:cs typeface="Cambria"/>
              <a:sym typeface="Cambria"/>
            </a:endParaRPr>
          </a:p>
        </p:txBody>
      </p:sp>
      <p:sp>
        <p:nvSpPr>
          <p:cNvPr id="105" name="Google Shape;105;p15"/>
          <p:cNvSpPr txBox="1">
            <a:spLocks noGrp="1"/>
          </p:cNvSpPr>
          <p:nvPr>
            <p:ph type="sldNum" idx="12"/>
          </p:nvPr>
        </p:nvSpPr>
        <p:spPr>
          <a:xfrm>
            <a:off x="8519160" y="4997196"/>
            <a:ext cx="624900" cy="1464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900" b="0" i="0" u="none" strike="noStrike" cap="none">
                <a:solidFill>
                  <a:schemeClr val="lt1"/>
                </a:solidFill>
                <a:latin typeface="Cambria"/>
                <a:ea typeface="Cambria"/>
                <a:cs typeface="Cambria"/>
                <a:sym typeface="Cambria"/>
              </a:rPr>
              <a:t>31</a:t>
            </a:fld>
            <a:endParaRPr sz="900" b="0" i="0" u="none" strike="noStrike" cap="none">
              <a:solidFill>
                <a:schemeClr val="lt1"/>
              </a:solidFill>
              <a:latin typeface="Cambria"/>
              <a:ea typeface="Cambria"/>
              <a:cs typeface="Cambria"/>
              <a:sym typeface="Cambria"/>
            </a:endParaRPr>
          </a:p>
        </p:txBody>
      </p:sp>
      <p:sp>
        <p:nvSpPr>
          <p:cNvPr id="106" name="Google Shape;106;p15"/>
          <p:cNvSpPr txBox="1"/>
          <p:nvPr/>
        </p:nvSpPr>
        <p:spPr>
          <a:xfrm>
            <a:off x="6847114" y="372337"/>
            <a:ext cx="2179800" cy="307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dirty="0">
                <a:solidFill>
                  <a:schemeClr val="lt1"/>
                </a:solidFill>
                <a:latin typeface="Cambria"/>
                <a:ea typeface="Cambria"/>
                <a:cs typeface="Cambria"/>
                <a:sym typeface="Cambria"/>
              </a:rPr>
              <a:t>Thomas Curtis</a:t>
            </a:r>
            <a:endParaRPr dirty="0"/>
          </a:p>
        </p:txBody>
      </p:sp>
      <p:pic>
        <p:nvPicPr>
          <p:cNvPr id="107" name="Google Shape;107;p15"/>
          <p:cNvPicPr preferRelativeResize="0"/>
          <p:nvPr/>
        </p:nvPicPr>
        <p:blipFill>
          <a:blip r:embed="rId3">
            <a:alphaModFix/>
          </a:blip>
          <a:stretch>
            <a:fillRect/>
          </a:stretch>
        </p:blipFill>
        <p:spPr>
          <a:xfrm>
            <a:off x="4700550" y="1047750"/>
            <a:ext cx="3757651" cy="3416046"/>
          </a:xfrm>
          <a:prstGeom prst="rect">
            <a:avLst/>
          </a:prstGeom>
          <a:noFill/>
          <a:ln>
            <a:noFill/>
          </a:ln>
        </p:spPr>
      </p:pic>
    </p:spTree>
    <p:extLst>
      <p:ext uri="{BB962C8B-B14F-4D97-AF65-F5344CB8AC3E}">
        <p14:creationId xmlns:p14="http://schemas.microsoft.com/office/powerpoint/2010/main" val="29369050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6"/>
          <p:cNvSpPr txBox="1">
            <a:spLocks noGrp="1"/>
          </p:cNvSpPr>
          <p:nvPr>
            <p:ph type="title"/>
          </p:nvPr>
        </p:nvSpPr>
        <p:spPr>
          <a:xfrm>
            <a:off x="685800" y="361950"/>
            <a:ext cx="7772400" cy="914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A Simulation of the Universe</a:t>
            </a:r>
            <a:endParaRPr/>
          </a:p>
        </p:txBody>
      </p:sp>
      <p:sp>
        <p:nvSpPr>
          <p:cNvPr id="114" name="Google Shape;114;p16"/>
          <p:cNvSpPr txBox="1">
            <a:spLocks noGrp="1"/>
          </p:cNvSpPr>
          <p:nvPr>
            <p:ph type="body" idx="1"/>
          </p:nvPr>
        </p:nvSpPr>
        <p:spPr>
          <a:xfrm>
            <a:off x="685800" y="1352551"/>
            <a:ext cx="3733800" cy="3352800"/>
          </a:xfrm>
          <a:prstGeom prst="rect">
            <a:avLst/>
          </a:prstGeom>
        </p:spPr>
        <p:txBody>
          <a:bodyPr spcFirstLastPara="1" wrap="square" lIns="91425" tIns="45700" rIns="91425" bIns="45700" anchor="t" anchorCtr="0">
            <a:noAutofit/>
          </a:bodyPr>
          <a:lstStyle/>
          <a:p>
            <a:pPr marL="0" lvl="0" indent="0" algn="l" rtl="0">
              <a:spcBef>
                <a:spcPts val="1200"/>
              </a:spcBef>
              <a:spcAft>
                <a:spcPts val="0"/>
              </a:spcAft>
              <a:buNone/>
            </a:pPr>
            <a:r>
              <a:rPr lang="en-US"/>
              <a:t>MIT’s IllustrisTNG models 1,000,000,000^3 cubic light years of space in order to predict cosmic structures</a:t>
            </a:r>
            <a:br>
              <a:rPr lang="en-US"/>
            </a:br>
            <a:br>
              <a:rPr lang="en-US"/>
            </a:br>
            <a:r>
              <a:rPr lang="en-US"/>
              <a:t>Not accurate for smaller structures</a:t>
            </a:r>
            <a:endParaRPr/>
          </a:p>
          <a:p>
            <a:pPr marL="0" lvl="0" indent="0" algn="l" rtl="0">
              <a:spcBef>
                <a:spcPts val="1200"/>
              </a:spcBef>
              <a:spcAft>
                <a:spcPts val="0"/>
              </a:spcAft>
              <a:buNone/>
            </a:pPr>
            <a:r>
              <a:rPr lang="en-US"/>
              <a:t>Currently the cutting edge for simulation technology</a:t>
            </a:r>
            <a:endParaRPr/>
          </a:p>
        </p:txBody>
      </p:sp>
      <p:sp>
        <p:nvSpPr>
          <p:cNvPr id="115" name="Google Shape;115;p16"/>
          <p:cNvSpPr txBox="1">
            <a:spLocks noGrp="1"/>
          </p:cNvSpPr>
          <p:nvPr>
            <p:ph type="sldNum" idx="12"/>
          </p:nvPr>
        </p:nvSpPr>
        <p:spPr>
          <a:xfrm>
            <a:off x="8519160" y="4997196"/>
            <a:ext cx="624900" cy="1464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pic>
        <p:nvPicPr>
          <p:cNvPr id="116" name="Google Shape;116;p16"/>
          <p:cNvPicPr preferRelativeResize="0"/>
          <p:nvPr/>
        </p:nvPicPr>
        <p:blipFill>
          <a:blip r:embed="rId3">
            <a:alphaModFix/>
          </a:blip>
          <a:stretch>
            <a:fillRect/>
          </a:stretch>
        </p:blipFill>
        <p:spPr>
          <a:xfrm>
            <a:off x="4453278" y="1031575"/>
            <a:ext cx="3965625" cy="3965625"/>
          </a:xfrm>
          <a:prstGeom prst="rect">
            <a:avLst/>
          </a:prstGeom>
          <a:noFill/>
          <a:ln>
            <a:noFill/>
          </a:ln>
        </p:spPr>
      </p:pic>
      <p:sp>
        <p:nvSpPr>
          <p:cNvPr id="6" name="Google Shape;106;p15">
            <a:extLst>
              <a:ext uri="{FF2B5EF4-FFF2-40B4-BE49-F238E27FC236}">
                <a16:creationId xmlns:a16="http://schemas.microsoft.com/office/drawing/2014/main" id="{786D04E4-0177-3F47-BD1F-5122C8DABA62}"/>
              </a:ext>
            </a:extLst>
          </p:cNvPr>
          <p:cNvSpPr txBox="1"/>
          <p:nvPr/>
        </p:nvSpPr>
        <p:spPr>
          <a:xfrm>
            <a:off x="6847114" y="372337"/>
            <a:ext cx="2179800" cy="307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dirty="0">
                <a:solidFill>
                  <a:schemeClr val="lt1"/>
                </a:solidFill>
                <a:latin typeface="Cambria"/>
                <a:ea typeface="Cambria"/>
                <a:cs typeface="Cambria"/>
                <a:sym typeface="Cambria"/>
              </a:rPr>
              <a:t>Thomas Curtis</a:t>
            </a:r>
            <a:endParaRPr dirty="0"/>
          </a:p>
        </p:txBody>
      </p:sp>
    </p:spTree>
    <p:extLst>
      <p:ext uri="{BB962C8B-B14F-4D97-AF65-F5344CB8AC3E}">
        <p14:creationId xmlns:p14="http://schemas.microsoft.com/office/powerpoint/2010/main" val="41093963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7"/>
          <p:cNvSpPr txBox="1">
            <a:spLocks noGrp="1"/>
          </p:cNvSpPr>
          <p:nvPr>
            <p:ph type="title"/>
          </p:nvPr>
        </p:nvSpPr>
        <p:spPr>
          <a:xfrm>
            <a:off x="685800" y="361950"/>
            <a:ext cx="7772400" cy="914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An Introduction to Not Existing</a:t>
            </a:r>
            <a:endParaRPr/>
          </a:p>
        </p:txBody>
      </p:sp>
      <p:sp>
        <p:nvSpPr>
          <p:cNvPr id="123" name="Google Shape;123;p17"/>
          <p:cNvSpPr txBox="1">
            <a:spLocks noGrp="1"/>
          </p:cNvSpPr>
          <p:nvPr>
            <p:ph type="body" idx="1"/>
          </p:nvPr>
        </p:nvSpPr>
        <p:spPr>
          <a:xfrm>
            <a:off x="685800" y="1352551"/>
            <a:ext cx="3733800" cy="3352800"/>
          </a:xfrm>
          <a:prstGeom prst="rect">
            <a:avLst/>
          </a:prstGeom>
        </p:spPr>
        <p:txBody>
          <a:bodyPr spcFirstLastPara="1" wrap="square" lIns="91425" tIns="45700" rIns="91425" bIns="45700" anchor="t" anchorCtr="0">
            <a:noAutofit/>
          </a:bodyPr>
          <a:lstStyle/>
          <a:p>
            <a:pPr marL="0" lvl="0" indent="0" algn="l" rtl="0">
              <a:spcBef>
                <a:spcPts val="1200"/>
              </a:spcBef>
              <a:spcAft>
                <a:spcPts val="0"/>
              </a:spcAft>
              <a:buNone/>
            </a:pPr>
            <a:r>
              <a:rPr lang="en-US"/>
              <a:t>Rene Descartes</a:t>
            </a:r>
            <a:endParaRPr/>
          </a:p>
          <a:p>
            <a:pPr marL="0" lvl="0" indent="0" algn="l" rtl="0">
              <a:spcBef>
                <a:spcPts val="1200"/>
              </a:spcBef>
              <a:spcAft>
                <a:spcPts val="0"/>
              </a:spcAft>
              <a:buNone/>
            </a:pPr>
            <a:r>
              <a:rPr lang="en-US"/>
              <a:t>	Solipsism</a:t>
            </a:r>
            <a:endParaRPr/>
          </a:p>
          <a:p>
            <a:pPr marL="0" lvl="0" indent="0" algn="l" rtl="0">
              <a:spcBef>
                <a:spcPts val="1200"/>
              </a:spcBef>
              <a:spcAft>
                <a:spcPts val="0"/>
              </a:spcAft>
              <a:buNone/>
            </a:pPr>
            <a:r>
              <a:rPr lang="en-US"/>
              <a:t>	People’s experiences can be broken down into inputs</a:t>
            </a:r>
            <a:endParaRPr/>
          </a:p>
          <a:p>
            <a:pPr marL="0" lvl="0" indent="0" algn="l" rtl="0">
              <a:spcBef>
                <a:spcPts val="1200"/>
              </a:spcBef>
              <a:spcAft>
                <a:spcPts val="0"/>
              </a:spcAft>
              <a:buNone/>
            </a:pPr>
            <a:r>
              <a:rPr lang="en-US"/>
              <a:t>	</a:t>
            </a:r>
            <a:endParaRPr/>
          </a:p>
        </p:txBody>
      </p:sp>
      <p:sp>
        <p:nvSpPr>
          <p:cNvPr id="124" name="Google Shape;124;p17"/>
          <p:cNvSpPr txBox="1">
            <a:spLocks noGrp="1"/>
          </p:cNvSpPr>
          <p:nvPr>
            <p:ph type="sldNum" idx="12"/>
          </p:nvPr>
        </p:nvSpPr>
        <p:spPr>
          <a:xfrm>
            <a:off x="8519160" y="4997196"/>
            <a:ext cx="624900" cy="1464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pic>
        <p:nvPicPr>
          <p:cNvPr id="125" name="Google Shape;125;p17"/>
          <p:cNvPicPr preferRelativeResize="0"/>
          <p:nvPr/>
        </p:nvPicPr>
        <p:blipFill>
          <a:blip r:embed="rId3">
            <a:alphaModFix/>
          </a:blip>
          <a:stretch>
            <a:fillRect/>
          </a:stretch>
        </p:blipFill>
        <p:spPr>
          <a:xfrm>
            <a:off x="5237882" y="1229350"/>
            <a:ext cx="3058100" cy="3712325"/>
          </a:xfrm>
          <a:prstGeom prst="rect">
            <a:avLst/>
          </a:prstGeom>
          <a:noFill/>
          <a:ln>
            <a:noFill/>
          </a:ln>
        </p:spPr>
      </p:pic>
      <p:sp>
        <p:nvSpPr>
          <p:cNvPr id="6" name="Google Shape;106;p15">
            <a:extLst>
              <a:ext uri="{FF2B5EF4-FFF2-40B4-BE49-F238E27FC236}">
                <a16:creationId xmlns:a16="http://schemas.microsoft.com/office/drawing/2014/main" id="{C71290ED-67E2-2B4E-B84D-A3686C12C3A8}"/>
              </a:ext>
            </a:extLst>
          </p:cNvPr>
          <p:cNvSpPr txBox="1"/>
          <p:nvPr/>
        </p:nvSpPr>
        <p:spPr>
          <a:xfrm>
            <a:off x="6847114" y="372337"/>
            <a:ext cx="2179800" cy="307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dirty="0">
                <a:solidFill>
                  <a:schemeClr val="lt1"/>
                </a:solidFill>
                <a:latin typeface="Cambria"/>
                <a:ea typeface="Cambria"/>
                <a:cs typeface="Cambria"/>
                <a:sym typeface="Cambria"/>
              </a:rPr>
              <a:t>Thomas Curtis</a:t>
            </a:r>
            <a:endParaRPr dirty="0"/>
          </a:p>
        </p:txBody>
      </p:sp>
    </p:spTree>
    <p:extLst>
      <p:ext uri="{BB962C8B-B14F-4D97-AF65-F5344CB8AC3E}">
        <p14:creationId xmlns:p14="http://schemas.microsoft.com/office/powerpoint/2010/main" val="12113742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8"/>
          <p:cNvSpPr txBox="1">
            <a:spLocks noGrp="1"/>
          </p:cNvSpPr>
          <p:nvPr>
            <p:ph type="title"/>
          </p:nvPr>
        </p:nvSpPr>
        <p:spPr>
          <a:xfrm>
            <a:off x="541525" y="361950"/>
            <a:ext cx="7772400" cy="914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Future possibilities</a:t>
            </a:r>
            <a:endParaRPr/>
          </a:p>
        </p:txBody>
      </p:sp>
      <p:sp>
        <p:nvSpPr>
          <p:cNvPr id="132" name="Google Shape;132;p18"/>
          <p:cNvSpPr txBox="1">
            <a:spLocks noGrp="1"/>
          </p:cNvSpPr>
          <p:nvPr>
            <p:ph type="body" idx="1"/>
          </p:nvPr>
        </p:nvSpPr>
        <p:spPr>
          <a:xfrm>
            <a:off x="685800" y="1352551"/>
            <a:ext cx="3733800" cy="3352800"/>
          </a:xfrm>
          <a:prstGeom prst="rect">
            <a:avLst/>
          </a:prstGeom>
        </p:spPr>
        <p:txBody>
          <a:bodyPr spcFirstLastPara="1" wrap="square" lIns="91425" tIns="45700" rIns="91425" bIns="45700" anchor="t" anchorCtr="0">
            <a:noAutofit/>
          </a:bodyPr>
          <a:lstStyle/>
          <a:p>
            <a:pPr marL="457200" lvl="0" indent="-331470" algn="l" rtl="0">
              <a:spcBef>
                <a:spcPts val="1200"/>
              </a:spcBef>
              <a:spcAft>
                <a:spcPts val="0"/>
              </a:spcAft>
              <a:buSzPts val="1620"/>
              <a:buAutoNum type="alphaUcParenR"/>
            </a:pPr>
            <a:r>
              <a:rPr lang="en-US"/>
              <a:t>Humanity goes extinct before becoming capable of creating a realistic simulation of the world</a:t>
            </a:r>
            <a:endParaRPr/>
          </a:p>
          <a:p>
            <a:pPr marL="457200" lvl="0" indent="-331470" algn="l" rtl="0">
              <a:spcBef>
                <a:spcPts val="0"/>
              </a:spcBef>
              <a:spcAft>
                <a:spcPts val="0"/>
              </a:spcAft>
              <a:buSzPts val="1620"/>
              <a:buAutoNum type="alphaUcParenR"/>
            </a:pPr>
            <a:r>
              <a:rPr lang="en-US"/>
              <a:t>Humanity becomes capable but has no interest</a:t>
            </a:r>
            <a:endParaRPr/>
          </a:p>
          <a:p>
            <a:pPr marL="457200" lvl="0" indent="-331470" algn="l" rtl="0">
              <a:spcBef>
                <a:spcPts val="0"/>
              </a:spcBef>
              <a:spcAft>
                <a:spcPts val="0"/>
              </a:spcAft>
              <a:buSzPts val="1620"/>
              <a:buAutoNum type="alphaUcParenR"/>
            </a:pPr>
            <a:r>
              <a:rPr lang="en-US"/>
              <a:t>We will create a simulated world, which will then be capable of creating its own simulated world. </a:t>
            </a:r>
            <a:endParaRPr/>
          </a:p>
          <a:p>
            <a:pPr marL="0" lvl="0" indent="0" algn="l" rtl="0">
              <a:spcBef>
                <a:spcPts val="1200"/>
              </a:spcBef>
              <a:spcAft>
                <a:spcPts val="0"/>
              </a:spcAft>
              <a:buNone/>
            </a:pPr>
            <a:endParaRPr/>
          </a:p>
        </p:txBody>
      </p:sp>
      <p:sp>
        <p:nvSpPr>
          <p:cNvPr id="133" name="Google Shape;133;p18"/>
          <p:cNvSpPr txBox="1">
            <a:spLocks noGrp="1"/>
          </p:cNvSpPr>
          <p:nvPr>
            <p:ph type="sldNum" idx="12"/>
          </p:nvPr>
        </p:nvSpPr>
        <p:spPr>
          <a:xfrm>
            <a:off x="8519160" y="4997196"/>
            <a:ext cx="624900" cy="1464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34</a:t>
            </a:fld>
            <a:endParaRPr/>
          </a:p>
        </p:txBody>
      </p:sp>
      <p:pic>
        <p:nvPicPr>
          <p:cNvPr id="134" name="Google Shape;134;p18"/>
          <p:cNvPicPr preferRelativeResize="0"/>
          <p:nvPr/>
        </p:nvPicPr>
        <p:blipFill>
          <a:blip r:embed="rId3">
            <a:alphaModFix/>
          </a:blip>
          <a:stretch>
            <a:fillRect/>
          </a:stretch>
        </p:blipFill>
        <p:spPr>
          <a:xfrm>
            <a:off x="4811875" y="1146525"/>
            <a:ext cx="3794760" cy="3476670"/>
          </a:xfrm>
          <a:prstGeom prst="rect">
            <a:avLst/>
          </a:prstGeom>
          <a:noFill/>
          <a:ln>
            <a:noFill/>
          </a:ln>
        </p:spPr>
      </p:pic>
      <p:sp>
        <p:nvSpPr>
          <p:cNvPr id="6" name="Google Shape;106;p15">
            <a:extLst>
              <a:ext uri="{FF2B5EF4-FFF2-40B4-BE49-F238E27FC236}">
                <a16:creationId xmlns:a16="http://schemas.microsoft.com/office/drawing/2014/main" id="{C9BBBEEE-A714-8E4E-B45F-6BA8E07504D7}"/>
              </a:ext>
            </a:extLst>
          </p:cNvPr>
          <p:cNvSpPr txBox="1"/>
          <p:nvPr/>
        </p:nvSpPr>
        <p:spPr>
          <a:xfrm>
            <a:off x="6847114" y="372337"/>
            <a:ext cx="2179800" cy="307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dirty="0">
                <a:solidFill>
                  <a:schemeClr val="lt1"/>
                </a:solidFill>
                <a:latin typeface="Cambria"/>
                <a:ea typeface="Cambria"/>
                <a:cs typeface="Cambria"/>
                <a:sym typeface="Cambria"/>
              </a:rPr>
              <a:t>Thomas Curtis</a:t>
            </a:r>
            <a:endParaRPr dirty="0"/>
          </a:p>
        </p:txBody>
      </p:sp>
    </p:spTree>
    <p:extLst>
      <p:ext uri="{BB962C8B-B14F-4D97-AF65-F5344CB8AC3E}">
        <p14:creationId xmlns:p14="http://schemas.microsoft.com/office/powerpoint/2010/main" val="4362335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9"/>
          <p:cNvSpPr txBox="1">
            <a:spLocks noGrp="1"/>
          </p:cNvSpPr>
          <p:nvPr>
            <p:ph type="title"/>
          </p:nvPr>
        </p:nvSpPr>
        <p:spPr>
          <a:xfrm>
            <a:off x="685800" y="361950"/>
            <a:ext cx="7772400" cy="914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Should we pursue A, B, or C?</a:t>
            </a:r>
            <a:endParaRPr/>
          </a:p>
        </p:txBody>
      </p:sp>
      <p:sp>
        <p:nvSpPr>
          <p:cNvPr id="141" name="Google Shape;141;p19"/>
          <p:cNvSpPr txBox="1">
            <a:spLocks noGrp="1"/>
          </p:cNvSpPr>
          <p:nvPr>
            <p:ph type="body" idx="1"/>
          </p:nvPr>
        </p:nvSpPr>
        <p:spPr>
          <a:xfrm>
            <a:off x="685800" y="1352550"/>
            <a:ext cx="4309500" cy="3644700"/>
          </a:xfrm>
          <a:prstGeom prst="rect">
            <a:avLst/>
          </a:prstGeom>
        </p:spPr>
        <p:txBody>
          <a:bodyPr spcFirstLastPara="1" wrap="square" lIns="91425" tIns="45700" rIns="91425" bIns="45700" anchor="t" anchorCtr="0">
            <a:noAutofit/>
          </a:bodyPr>
          <a:lstStyle/>
          <a:p>
            <a:pPr marL="0" lvl="0" indent="0" algn="l" rtl="0">
              <a:spcBef>
                <a:spcPts val="1200"/>
              </a:spcBef>
              <a:spcAft>
                <a:spcPts val="0"/>
              </a:spcAft>
              <a:buNone/>
            </a:pPr>
            <a:r>
              <a:rPr lang="en-US"/>
              <a:t>We have a responsibility for simulated life.</a:t>
            </a:r>
            <a:endParaRPr/>
          </a:p>
          <a:p>
            <a:pPr marL="0" lvl="0" indent="0" algn="l" rtl="0">
              <a:spcBef>
                <a:spcPts val="1200"/>
              </a:spcBef>
              <a:spcAft>
                <a:spcPts val="0"/>
              </a:spcAft>
              <a:buNone/>
            </a:pPr>
            <a:endParaRPr/>
          </a:p>
          <a:p>
            <a:pPr marL="0" lvl="0" indent="0" algn="l" rtl="0">
              <a:spcBef>
                <a:spcPts val="1200"/>
              </a:spcBef>
              <a:spcAft>
                <a:spcPts val="0"/>
              </a:spcAft>
              <a:buNone/>
            </a:pPr>
            <a:r>
              <a:rPr lang="en-US"/>
              <a:t>Over 107 Billion people have lived on Earth, where did they go?</a:t>
            </a:r>
            <a:endParaRPr/>
          </a:p>
          <a:p>
            <a:pPr marL="0" lvl="0" indent="0" algn="l" rtl="0">
              <a:spcBef>
                <a:spcPts val="1200"/>
              </a:spcBef>
              <a:spcAft>
                <a:spcPts val="0"/>
              </a:spcAft>
              <a:buNone/>
            </a:pPr>
            <a:endParaRPr/>
          </a:p>
          <a:p>
            <a:pPr marL="0" lvl="0" indent="0" algn="l" rtl="0">
              <a:spcBef>
                <a:spcPts val="1200"/>
              </a:spcBef>
              <a:spcAft>
                <a:spcPts val="0"/>
              </a:spcAft>
              <a:buNone/>
            </a:pPr>
            <a:r>
              <a:rPr lang="en-US"/>
              <a:t>Is suffering ethical, or just accurate.</a:t>
            </a:r>
            <a:endParaRPr/>
          </a:p>
        </p:txBody>
      </p:sp>
      <p:sp>
        <p:nvSpPr>
          <p:cNvPr id="142" name="Google Shape;142;p19"/>
          <p:cNvSpPr txBox="1">
            <a:spLocks noGrp="1"/>
          </p:cNvSpPr>
          <p:nvPr>
            <p:ph type="sldNum" idx="12"/>
          </p:nvPr>
        </p:nvSpPr>
        <p:spPr>
          <a:xfrm>
            <a:off x="8519160" y="4997196"/>
            <a:ext cx="624900" cy="1464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a:p>
        </p:txBody>
      </p:sp>
      <p:pic>
        <p:nvPicPr>
          <p:cNvPr id="143" name="Google Shape;143;p19"/>
          <p:cNvPicPr preferRelativeResize="0"/>
          <p:nvPr/>
        </p:nvPicPr>
        <p:blipFill>
          <a:blip r:embed="rId3">
            <a:alphaModFix/>
          </a:blip>
          <a:stretch>
            <a:fillRect/>
          </a:stretch>
        </p:blipFill>
        <p:spPr>
          <a:xfrm>
            <a:off x="5276850" y="1033650"/>
            <a:ext cx="2400300" cy="3810000"/>
          </a:xfrm>
          <a:prstGeom prst="rect">
            <a:avLst/>
          </a:prstGeom>
          <a:noFill/>
          <a:ln>
            <a:noFill/>
          </a:ln>
        </p:spPr>
      </p:pic>
      <p:sp>
        <p:nvSpPr>
          <p:cNvPr id="6" name="Google Shape;106;p15">
            <a:extLst>
              <a:ext uri="{FF2B5EF4-FFF2-40B4-BE49-F238E27FC236}">
                <a16:creationId xmlns:a16="http://schemas.microsoft.com/office/drawing/2014/main" id="{7CBA820F-3F1F-F646-B40A-3CE153DEC908}"/>
              </a:ext>
            </a:extLst>
          </p:cNvPr>
          <p:cNvSpPr txBox="1"/>
          <p:nvPr/>
        </p:nvSpPr>
        <p:spPr>
          <a:xfrm>
            <a:off x="6847114" y="372337"/>
            <a:ext cx="2179800" cy="307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dirty="0">
                <a:solidFill>
                  <a:schemeClr val="lt1"/>
                </a:solidFill>
                <a:latin typeface="Cambria"/>
                <a:ea typeface="Cambria"/>
                <a:cs typeface="Cambria"/>
                <a:sym typeface="Cambria"/>
              </a:rPr>
              <a:t>Thomas Curtis</a:t>
            </a:r>
            <a:endParaRPr dirty="0"/>
          </a:p>
        </p:txBody>
      </p:sp>
    </p:spTree>
    <p:extLst>
      <p:ext uri="{BB962C8B-B14F-4D97-AF65-F5344CB8AC3E}">
        <p14:creationId xmlns:p14="http://schemas.microsoft.com/office/powerpoint/2010/main" val="40009840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0"/>
          <p:cNvSpPr txBox="1">
            <a:spLocks noGrp="1"/>
          </p:cNvSpPr>
          <p:nvPr>
            <p:ph type="title"/>
          </p:nvPr>
        </p:nvSpPr>
        <p:spPr>
          <a:xfrm>
            <a:off x="685800" y="361950"/>
            <a:ext cx="7772400" cy="914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Conclusion</a:t>
            </a:r>
            <a:endParaRPr/>
          </a:p>
        </p:txBody>
      </p:sp>
      <p:sp>
        <p:nvSpPr>
          <p:cNvPr id="150" name="Google Shape;150;p20"/>
          <p:cNvSpPr txBox="1">
            <a:spLocks noGrp="1"/>
          </p:cNvSpPr>
          <p:nvPr>
            <p:ph type="body" idx="1"/>
          </p:nvPr>
        </p:nvSpPr>
        <p:spPr>
          <a:xfrm>
            <a:off x="685800" y="1352551"/>
            <a:ext cx="3733800" cy="3352800"/>
          </a:xfrm>
          <a:prstGeom prst="rect">
            <a:avLst/>
          </a:prstGeom>
        </p:spPr>
        <p:txBody>
          <a:bodyPr spcFirstLastPara="1" wrap="square" lIns="91425" tIns="45700" rIns="91425" bIns="45700" anchor="t" anchorCtr="0">
            <a:noAutofit/>
          </a:bodyPr>
          <a:lstStyle/>
          <a:p>
            <a:pPr marL="0" lvl="0" indent="0" algn="l" rtl="0">
              <a:spcBef>
                <a:spcPts val="1200"/>
              </a:spcBef>
              <a:spcAft>
                <a:spcPts val="0"/>
              </a:spcAft>
              <a:buNone/>
            </a:pPr>
            <a:r>
              <a:rPr lang="en-US"/>
              <a:t>We should not undertake a simulation of our own reality.</a:t>
            </a:r>
            <a:endParaRPr/>
          </a:p>
          <a:p>
            <a:pPr marL="0" lvl="0" indent="0" algn="l" rtl="0">
              <a:spcBef>
                <a:spcPts val="1200"/>
              </a:spcBef>
              <a:spcAft>
                <a:spcPts val="0"/>
              </a:spcAft>
              <a:buNone/>
            </a:pPr>
            <a:endParaRPr/>
          </a:p>
          <a:p>
            <a:pPr marL="0" lvl="0" indent="0" algn="l" rtl="0">
              <a:spcBef>
                <a:spcPts val="1200"/>
              </a:spcBef>
              <a:spcAft>
                <a:spcPts val="0"/>
              </a:spcAft>
              <a:buNone/>
            </a:pPr>
            <a:r>
              <a:rPr lang="en-US"/>
              <a:t>If we do, then we are  likely in a simulation. </a:t>
            </a:r>
            <a:endParaRPr/>
          </a:p>
          <a:p>
            <a:pPr marL="0" lvl="0" indent="0" algn="l" rtl="0">
              <a:spcBef>
                <a:spcPts val="1200"/>
              </a:spcBef>
              <a:spcAft>
                <a:spcPts val="0"/>
              </a:spcAft>
              <a:buNone/>
            </a:pPr>
            <a:endParaRPr/>
          </a:p>
          <a:p>
            <a:pPr marL="0" lvl="0" indent="0" algn="l" rtl="0">
              <a:spcBef>
                <a:spcPts val="1200"/>
              </a:spcBef>
              <a:spcAft>
                <a:spcPts val="0"/>
              </a:spcAft>
              <a:buNone/>
            </a:pPr>
            <a:r>
              <a:rPr lang="en-US"/>
              <a:t>Nothing we do would matter.</a:t>
            </a:r>
            <a:endParaRPr/>
          </a:p>
        </p:txBody>
      </p:sp>
      <p:sp>
        <p:nvSpPr>
          <p:cNvPr id="151" name="Google Shape;151;p20"/>
          <p:cNvSpPr txBox="1">
            <a:spLocks noGrp="1"/>
          </p:cNvSpPr>
          <p:nvPr>
            <p:ph type="sldNum" idx="12"/>
          </p:nvPr>
        </p:nvSpPr>
        <p:spPr>
          <a:xfrm>
            <a:off x="8519160" y="4997196"/>
            <a:ext cx="624900" cy="1464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36</a:t>
            </a:fld>
            <a:endParaRPr/>
          </a:p>
        </p:txBody>
      </p:sp>
      <p:pic>
        <p:nvPicPr>
          <p:cNvPr id="152" name="Google Shape;152;p20"/>
          <p:cNvPicPr preferRelativeResize="0"/>
          <p:nvPr/>
        </p:nvPicPr>
        <p:blipFill>
          <a:blip r:embed="rId3">
            <a:alphaModFix/>
          </a:blip>
          <a:stretch>
            <a:fillRect/>
          </a:stretch>
        </p:blipFill>
        <p:spPr>
          <a:xfrm>
            <a:off x="4572000" y="1428750"/>
            <a:ext cx="4419600" cy="3122998"/>
          </a:xfrm>
          <a:prstGeom prst="rect">
            <a:avLst/>
          </a:prstGeom>
          <a:noFill/>
          <a:ln>
            <a:noFill/>
          </a:ln>
        </p:spPr>
      </p:pic>
      <p:sp>
        <p:nvSpPr>
          <p:cNvPr id="6" name="Google Shape;106;p15">
            <a:extLst>
              <a:ext uri="{FF2B5EF4-FFF2-40B4-BE49-F238E27FC236}">
                <a16:creationId xmlns:a16="http://schemas.microsoft.com/office/drawing/2014/main" id="{6DEB3B46-224B-284C-8DB9-9F9F44CE33C2}"/>
              </a:ext>
            </a:extLst>
          </p:cNvPr>
          <p:cNvSpPr txBox="1"/>
          <p:nvPr/>
        </p:nvSpPr>
        <p:spPr>
          <a:xfrm>
            <a:off x="6847114" y="372337"/>
            <a:ext cx="2179800" cy="307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dirty="0">
                <a:solidFill>
                  <a:schemeClr val="lt1"/>
                </a:solidFill>
                <a:latin typeface="Cambria"/>
                <a:ea typeface="Cambria"/>
                <a:cs typeface="Cambria"/>
                <a:sym typeface="Cambria"/>
              </a:rPr>
              <a:t>Thomas Curtis</a:t>
            </a:r>
            <a:endParaRPr dirty="0"/>
          </a:p>
        </p:txBody>
      </p:sp>
    </p:spTree>
    <p:extLst>
      <p:ext uri="{BB962C8B-B14F-4D97-AF65-F5344CB8AC3E}">
        <p14:creationId xmlns:p14="http://schemas.microsoft.com/office/powerpoint/2010/main" val="13866920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1"/>
          <p:cNvSpPr txBox="1">
            <a:spLocks noGrp="1"/>
          </p:cNvSpPr>
          <p:nvPr>
            <p:ph type="sldNum" idx="12"/>
          </p:nvPr>
        </p:nvSpPr>
        <p:spPr>
          <a:xfrm>
            <a:off x="8519160" y="4997196"/>
            <a:ext cx="624900" cy="1464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37</a:t>
            </a:fld>
            <a:endParaRPr/>
          </a:p>
        </p:txBody>
      </p:sp>
      <p:pic>
        <p:nvPicPr>
          <p:cNvPr id="159" name="Google Shape;159;p21"/>
          <p:cNvPicPr preferRelativeResize="0"/>
          <p:nvPr/>
        </p:nvPicPr>
        <p:blipFill>
          <a:blip r:embed="rId3">
            <a:alphaModFix/>
          </a:blip>
          <a:stretch>
            <a:fillRect/>
          </a:stretch>
        </p:blipFill>
        <p:spPr>
          <a:xfrm>
            <a:off x="2245112" y="343450"/>
            <a:ext cx="4653775" cy="4653750"/>
          </a:xfrm>
          <a:prstGeom prst="rect">
            <a:avLst/>
          </a:prstGeom>
          <a:noFill/>
          <a:ln>
            <a:noFill/>
          </a:ln>
        </p:spPr>
      </p:pic>
      <p:sp>
        <p:nvSpPr>
          <p:cNvPr id="4" name="Google Shape;106;p15">
            <a:extLst>
              <a:ext uri="{FF2B5EF4-FFF2-40B4-BE49-F238E27FC236}">
                <a16:creationId xmlns:a16="http://schemas.microsoft.com/office/drawing/2014/main" id="{6F5631FC-F468-8D4F-B463-636477E14EDD}"/>
              </a:ext>
            </a:extLst>
          </p:cNvPr>
          <p:cNvSpPr txBox="1"/>
          <p:nvPr/>
        </p:nvSpPr>
        <p:spPr>
          <a:xfrm>
            <a:off x="6847114" y="372337"/>
            <a:ext cx="2179800" cy="307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dirty="0">
                <a:solidFill>
                  <a:schemeClr val="lt1"/>
                </a:solidFill>
                <a:latin typeface="Cambria"/>
                <a:ea typeface="Cambria"/>
                <a:cs typeface="Cambria"/>
                <a:sym typeface="Cambria"/>
              </a:rPr>
              <a:t>Thomas Curtis</a:t>
            </a:r>
            <a:endParaRPr dirty="0"/>
          </a:p>
        </p:txBody>
      </p:sp>
    </p:spTree>
    <p:extLst>
      <p:ext uri="{BB962C8B-B14F-4D97-AF65-F5344CB8AC3E}">
        <p14:creationId xmlns:p14="http://schemas.microsoft.com/office/powerpoint/2010/main" val="3463241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2"/>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Autofit/>
          </a:bodyPr>
          <a:lstStyle/>
          <a:p>
            <a:pPr marL="0" marR="0" lvl="0" indent="0" algn="l" rtl="0">
              <a:lnSpc>
                <a:spcPct val="80000"/>
              </a:lnSpc>
              <a:spcBef>
                <a:spcPts val="0"/>
              </a:spcBef>
              <a:spcAft>
                <a:spcPts val="0"/>
              </a:spcAft>
              <a:buClr>
                <a:schemeClr val="lt1"/>
              </a:buClr>
              <a:buSzPts val="2700"/>
              <a:buFont typeface="Cambria"/>
              <a:buNone/>
            </a:pPr>
            <a:r>
              <a:rPr lang="en-US" sz="2700" b="0" i="0" u="none" strike="noStrike" cap="none">
                <a:solidFill>
                  <a:schemeClr val="lt1"/>
                </a:solidFill>
                <a:latin typeface="Cambria"/>
                <a:ea typeface="Cambria"/>
                <a:cs typeface="Cambria"/>
                <a:sym typeface="Cambria"/>
              </a:rPr>
              <a:t>REFERENCES</a:t>
            </a:r>
            <a:endParaRPr/>
          </a:p>
        </p:txBody>
      </p:sp>
      <p:sp>
        <p:nvSpPr>
          <p:cNvPr id="165" name="Google Shape;165;p22"/>
          <p:cNvSpPr txBox="1">
            <a:spLocks noGrp="1"/>
          </p:cNvSpPr>
          <p:nvPr>
            <p:ph type="body" idx="1"/>
          </p:nvPr>
        </p:nvSpPr>
        <p:spPr>
          <a:xfrm>
            <a:off x="685800" y="1352551"/>
            <a:ext cx="7772400" cy="3352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2"/>
              </a:buClr>
              <a:buSzPts val="1890"/>
              <a:buFont typeface="Arial"/>
              <a:buNone/>
            </a:pPr>
            <a:r>
              <a:rPr lang="en-US" sz="1600" b="0" i="0" u="none" strike="noStrike" cap="none">
                <a:solidFill>
                  <a:schemeClr val="lt1"/>
                </a:solidFill>
                <a:latin typeface="Cambria"/>
                <a:ea typeface="Cambria"/>
                <a:cs typeface="Cambria"/>
                <a:sym typeface="Cambria"/>
              </a:rPr>
              <a:t>[1] </a:t>
            </a:r>
            <a:r>
              <a:rPr lang="en-US" sz="1600"/>
              <a:t> https://www.merriam-webster.com/dictionary/simulation</a:t>
            </a:r>
            <a:endParaRPr sz="1600"/>
          </a:p>
          <a:p>
            <a:pPr marL="0" marR="0" lvl="0" indent="0" algn="l" rtl="0">
              <a:lnSpc>
                <a:spcPct val="90000"/>
              </a:lnSpc>
              <a:spcBef>
                <a:spcPts val="1200"/>
              </a:spcBef>
              <a:spcAft>
                <a:spcPts val="0"/>
              </a:spcAft>
              <a:buClr>
                <a:schemeClr val="lt2"/>
              </a:buClr>
              <a:buSzPts val="1890"/>
              <a:buFont typeface="Arial"/>
              <a:buNone/>
            </a:pPr>
            <a:r>
              <a:rPr lang="en-US" sz="1600" b="0" i="0" u="none" strike="noStrike" cap="none">
                <a:solidFill>
                  <a:schemeClr val="lt1"/>
                </a:solidFill>
                <a:latin typeface="Cambria"/>
                <a:ea typeface="Cambria"/>
                <a:cs typeface="Cambria"/>
                <a:sym typeface="Cambria"/>
              </a:rPr>
              <a:t>[2] </a:t>
            </a:r>
            <a:r>
              <a:rPr lang="en-US" sz="1600"/>
              <a:t>http://www.emy.gr/emy/en/meteorology/meteorologia_xartis_kairou</a:t>
            </a:r>
            <a:endParaRPr sz="1600"/>
          </a:p>
          <a:p>
            <a:pPr marL="0" marR="0" lvl="0" indent="0" algn="l" rtl="0">
              <a:lnSpc>
                <a:spcPct val="90000"/>
              </a:lnSpc>
              <a:spcBef>
                <a:spcPts val="1200"/>
              </a:spcBef>
              <a:spcAft>
                <a:spcPts val="0"/>
              </a:spcAft>
              <a:buClr>
                <a:schemeClr val="lt2"/>
              </a:buClr>
              <a:buSzPts val="1890"/>
              <a:buFont typeface="Arial"/>
              <a:buNone/>
            </a:pPr>
            <a:r>
              <a:rPr lang="en-US" sz="1600" b="0" i="0" u="none" strike="noStrike" cap="none">
                <a:solidFill>
                  <a:schemeClr val="lt1"/>
                </a:solidFill>
                <a:latin typeface="Cambria"/>
                <a:ea typeface="Cambria"/>
                <a:cs typeface="Cambria"/>
                <a:sym typeface="Cambria"/>
              </a:rPr>
              <a:t>[3] </a:t>
            </a:r>
            <a:r>
              <a:rPr lang="en-US" sz="1600"/>
              <a:t>http://news.mit.edu/2018/modeling-universe-Vogelsberger-IllustrisTNG-0131</a:t>
            </a:r>
            <a:endParaRPr sz="1600"/>
          </a:p>
          <a:p>
            <a:pPr marL="0" marR="0" lvl="0" indent="0" algn="l" rtl="0">
              <a:lnSpc>
                <a:spcPct val="90000"/>
              </a:lnSpc>
              <a:spcBef>
                <a:spcPts val="1200"/>
              </a:spcBef>
              <a:spcAft>
                <a:spcPts val="0"/>
              </a:spcAft>
              <a:buClr>
                <a:schemeClr val="lt2"/>
              </a:buClr>
              <a:buSzPts val="1890"/>
              <a:buFont typeface="Arial"/>
              <a:buNone/>
            </a:pPr>
            <a:r>
              <a:rPr lang="en-US" sz="1600" b="0" i="0" u="none" strike="noStrike" cap="none">
                <a:solidFill>
                  <a:schemeClr val="lt1"/>
                </a:solidFill>
                <a:latin typeface="Cambria"/>
                <a:ea typeface="Cambria"/>
                <a:cs typeface="Cambria"/>
                <a:sym typeface="Cambria"/>
              </a:rPr>
              <a:t>[4] </a:t>
            </a:r>
            <a:r>
              <a:rPr lang="en-US" sz="1600"/>
              <a:t>https://plato.stanford.edu/entries/descartes-works/</a:t>
            </a:r>
            <a:endParaRPr sz="1600"/>
          </a:p>
          <a:p>
            <a:pPr marL="0" marR="0" lvl="0" indent="0" algn="l" rtl="0">
              <a:lnSpc>
                <a:spcPct val="90000"/>
              </a:lnSpc>
              <a:spcBef>
                <a:spcPts val="1200"/>
              </a:spcBef>
              <a:spcAft>
                <a:spcPts val="0"/>
              </a:spcAft>
              <a:buClr>
                <a:schemeClr val="lt2"/>
              </a:buClr>
              <a:buSzPts val="1890"/>
              <a:buFont typeface="Arial"/>
              <a:buNone/>
            </a:pPr>
            <a:r>
              <a:rPr lang="en-US" sz="1600" b="0" i="0" u="none" strike="noStrike" cap="none">
                <a:solidFill>
                  <a:schemeClr val="lt1"/>
                </a:solidFill>
                <a:latin typeface="Cambria"/>
                <a:ea typeface="Cambria"/>
                <a:cs typeface="Cambria"/>
                <a:sym typeface="Cambria"/>
              </a:rPr>
              <a:t>[5] </a:t>
            </a:r>
            <a:r>
              <a:rPr lang="en-US" sz="1600" u="sng">
                <a:solidFill>
                  <a:schemeClr val="hlink"/>
                </a:solidFill>
                <a:hlinkClick r:id="rId3"/>
              </a:rPr>
              <a:t>https://www.youtube.com/watch?v=nnl6nY8YKHs</a:t>
            </a:r>
            <a:endParaRPr sz="1600"/>
          </a:p>
          <a:p>
            <a:pPr marL="0" marR="0" lvl="0" indent="0" algn="l" rtl="0">
              <a:lnSpc>
                <a:spcPct val="90000"/>
              </a:lnSpc>
              <a:spcBef>
                <a:spcPts val="1200"/>
              </a:spcBef>
              <a:spcAft>
                <a:spcPts val="0"/>
              </a:spcAft>
              <a:buClr>
                <a:schemeClr val="lt2"/>
              </a:buClr>
              <a:buSzPts val="1890"/>
              <a:buFont typeface="Arial"/>
              <a:buNone/>
            </a:pPr>
            <a:r>
              <a:rPr lang="en-US" sz="1600"/>
              <a:t>[6] </a:t>
            </a:r>
            <a:r>
              <a:rPr lang="en-US" sz="1600" u="sng">
                <a:solidFill>
                  <a:schemeClr val="hlink"/>
                </a:solidFill>
                <a:hlinkClick r:id="rId4"/>
              </a:rPr>
              <a:t>https://www.bbc.com/news/magazine-16870579</a:t>
            </a:r>
            <a:endParaRPr sz="1600"/>
          </a:p>
          <a:p>
            <a:pPr marL="0" marR="0" lvl="0" indent="0" algn="l" rtl="0">
              <a:lnSpc>
                <a:spcPct val="90000"/>
              </a:lnSpc>
              <a:spcBef>
                <a:spcPts val="1200"/>
              </a:spcBef>
              <a:spcAft>
                <a:spcPts val="0"/>
              </a:spcAft>
              <a:buClr>
                <a:schemeClr val="lt2"/>
              </a:buClr>
              <a:buSzPts val="1890"/>
              <a:buFont typeface="Arial"/>
              <a:buNone/>
            </a:pPr>
            <a:r>
              <a:rPr lang="en-US" sz="1600"/>
              <a:t>[7] https://www.dailymail.co.uk/sciencetech/article-4941808/Researchers-claim-NOT-living-simulation.html</a:t>
            </a:r>
            <a:endParaRPr sz="1600"/>
          </a:p>
        </p:txBody>
      </p:sp>
      <p:sp>
        <p:nvSpPr>
          <p:cNvPr id="166" name="Google Shape;166;p22"/>
          <p:cNvSpPr txBox="1">
            <a:spLocks noGrp="1"/>
          </p:cNvSpPr>
          <p:nvPr>
            <p:ph type="ftr" idx="11"/>
          </p:nvPr>
        </p:nvSpPr>
        <p:spPr>
          <a:xfrm>
            <a:off x="0" y="4997196"/>
            <a:ext cx="5562600" cy="146304"/>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900"/>
              <a:buFont typeface="Cambria"/>
              <a:buNone/>
            </a:pPr>
            <a:r>
              <a:rPr lang="en-US" sz="900" b="0" i="0" u="none" strike="noStrike" cap="none">
                <a:solidFill>
                  <a:schemeClr val="lt1"/>
                </a:solidFill>
                <a:latin typeface="Cambria"/>
                <a:ea typeface="Cambria"/>
                <a:cs typeface="Cambria"/>
                <a:sym typeface="Cambria"/>
              </a:rPr>
              <a:t>© 2018 Keith A. Pray</a:t>
            </a:r>
            <a:endParaRPr sz="900" b="0" i="0" u="none" strike="noStrike" cap="none">
              <a:solidFill>
                <a:schemeClr val="lt1"/>
              </a:solidFill>
              <a:latin typeface="Cambria"/>
              <a:ea typeface="Cambria"/>
              <a:cs typeface="Cambria"/>
              <a:sym typeface="Cambria"/>
            </a:endParaRPr>
          </a:p>
        </p:txBody>
      </p:sp>
      <p:sp>
        <p:nvSpPr>
          <p:cNvPr id="167" name="Google Shape;167;p22"/>
          <p:cNvSpPr txBox="1">
            <a:spLocks noGrp="1"/>
          </p:cNvSpPr>
          <p:nvPr>
            <p:ph type="sldNum" idx="12"/>
          </p:nvPr>
        </p:nvSpPr>
        <p:spPr>
          <a:xfrm>
            <a:off x="8519160" y="4997196"/>
            <a:ext cx="624840" cy="146304"/>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900" b="0" i="0" u="none" strike="noStrike" cap="none">
                <a:solidFill>
                  <a:schemeClr val="lt1"/>
                </a:solidFill>
                <a:latin typeface="Cambria"/>
                <a:ea typeface="Cambria"/>
                <a:cs typeface="Cambria"/>
                <a:sym typeface="Cambria"/>
              </a:rPr>
              <a:t>38</a:t>
            </a:fld>
            <a:endParaRPr sz="900" b="0" i="0" u="none" strike="noStrike" cap="none">
              <a:solidFill>
                <a:schemeClr val="lt1"/>
              </a:solidFill>
              <a:latin typeface="Cambria"/>
              <a:ea typeface="Cambria"/>
              <a:cs typeface="Cambria"/>
              <a:sym typeface="Cambria"/>
            </a:endParaRPr>
          </a:p>
        </p:txBody>
      </p:sp>
      <p:sp>
        <p:nvSpPr>
          <p:cNvPr id="7" name="Google Shape;106;p15">
            <a:extLst>
              <a:ext uri="{FF2B5EF4-FFF2-40B4-BE49-F238E27FC236}">
                <a16:creationId xmlns:a16="http://schemas.microsoft.com/office/drawing/2014/main" id="{2C175570-571A-B449-BD92-5D031328AD87}"/>
              </a:ext>
            </a:extLst>
          </p:cNvPr>
          <p:cNvSpPr txBox="1"/>
          <p:nvPr/>
        </p:nvSpPr>
        <p:spPr>
          <a:xfrm>
            <a:off x="6847114" y="372337"/>
            <a:ext cx="2179800" cy="307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dirty="0">
                <a:solidFill>
                  <a:schemeClr val="lt1"/>
                </a:solidFill>
                <a:latin typeface="Cambria"/>
                <a:ea typeface="Cambria"/>
                <a:cs typeface="Cambria"/>
                <a:sym typeface="Cambria"/>
              </a:rPr>
              <a:t>Thomas Curtis</a:t>
            </a:r>
            <a:endParaRPr dirty="0"/>
          </a:p>
        </p:txBody>
      </p:sp>
    </p:spTree>
    <p:extLst>
      <p:ext uri="{BB962C8B-B14F-4D97-AF65-F5344CB8AC3E}">
        <p14:creationId xmlns:p14="http://schemas.microsoft.com/office/powerpoint/2010/main" val="3379119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105150"/>
            <a:ext cx="7315200" cy="1428914"/>
          </a:xfrm>
        </p:spPr>
        <p:txBody>
          <a:bodyPr>
            <a:normAutofit/>
          </a:bodyPr>
          <a:lstStyle/>
          <a:p>
            <a:pPr algn="r"/>
            <a:r>
              <a:rPr lang="en-US" dirty="0"/>
              <a:t>Keith A. Pray</a:t>
            </a:r>
          </a:p>
          <a:p>
            <a:pPr algn="r"/>
            <a:r>
              <a:rPr lang="en-US" dirty="0"/>
              <a:t>Instructor</a:t>
            </a:r>
          </a:p>
          <a:p>
            <a:pPr algn="r"/>
            <a:endParaRPr lang="en-US" dirty="0"/>
          </a:p>
          <a:p>
            <a:r>
              <a:rPr lang="en-US" sz="2000" dirty="0" err="1"/>
              <a:t>socialimps.keithpray.net</a:t>
            </a:r>
            <a:endParaRPr lang="en-US" sz="2000" dirty="0"/>
          </a:p>
        </p:txBody>
      </p:sp>
      <p:sp>
        <p:nvSpPr>
          <p:cNvPr id="2" name="Title 1"/>
          <p:cNvSpPr>
            <a:spLocks noGrp="1"/>
          </p:cNvSpPr>
          <p:nvPr>
            <p:ph type="ctrTitle"/>
          </p:nvPr>
        </p:nvSpPr>
        <p:spPr/>
        <p:txBody>
          <a:bodyPr/>
          <a:lstStyle/>
          <a:p>
            <a:pPr algn="l"/>
            <a:r>
              <a:rPr lang="en-US" dirty="0"/>
              <a:t>Class 10</a:t>
            </a:r>
            <a:br>
              <a:rPr lang="en-US" dirty="0"/>
            </a:br>
            <a:r>
              <a:rPr lang="en-US" dirty="0"/>
              <a:t>The End</a:t>
            </a:r>
          </a:p>
        </p:txBody>
      </p:sp>
    </p:spTree>
    <p:extLst>
      <p:ext uri="{BB962C8B-B14F-4D97-AF65-F5344CB8AC3E}">
        <p14:creationId xmlns:p14="http://schemas.microsoft.com/office/powerpoint/2010/main" val="36757978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sk-SK"/>
              <a:t>© 2017 Keith A. Pray</a:t>
            </a:r>
            <a:endParaRPr lang="en-US"/>
          </a:p>
        </p:txBody>
      </p:sp>
      <p:pic>
        <p:nvPicPr>
          <p:cNvPr id="6" name="Picture 5"/>
          <p:cNvPicPr>
            <a:picLocks noChangeAspect="1"/>
          </p:cNvPicPr>
          <p:nvPr/>
        </p:nvPicPr>
        <p:blipFill>
          <a:blip r:embed="rId3"/>
          <a:stretch>
            <a:fillRect/>
          </a:stretch>
        </p:blipFill>
        <p:spPr>
          <a:xfrm>
            <a:off x="1010228" y="430345"/>
            <a:ext cx="7123545" cy="2226108"/>
          </a:xfrm>
          <a:prstGeom prst="rect">
            <a:avLst/>
          </a:prstGeom>
        </p:spPr>
      </p:pic>
      <p:pic>
        <p:nvPicPr>
          <p:cNvPr id="7" name="Picture 6"/>
          <p:cNvPicPr>
            <a:picLocks noChangeAspect="1"/>
          </p:cNvPicPr>
          <p:nvPr/>
        </p:nvPicPr>
        <p:blipFill>
          <a:blip r:embed="rId4"/>
          <a:stretch>
            <a:fillRect/>
          </a:stretch>
        </p:blipFill>
        <p:spPr>
          <a:xfrm>
            <a:off x="1010228" y="2759958"/>
            <a:ext cx="7123545" cy="2237238"/>
          </a:xfrm>
          <a:prstGeom prst="rect">
            <a:avLst/>
          </a:prstGeom>
        </p:spPr>
      </p:pic>
      <p:cxnSp>
        <p:nvCxnSpPr>
          <p:cNvPr id="3" name="Straight Connector 2"/>
          <p:cNvCxnSpPr/>
          <p:nvPr/>
        </p:nvCxnSpPr>
        <p:spPr>
          <a:xfrm>
            <a:off x="219364" y="2702633"/>
            <a:ext cx="8705272" cy="0"/>
          </a:xfrm>
          <a:prstGeom prst="line">
            <a:avLst/>
          </a:prstGeom>
          <a:ln w="57150" cmpd="sng">
            <a:miter lim="800000"/>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A2A17EAB-8B51-5C40-8776-6683E51FA7A0}" type="slidenum">
              <a:rPr lang="en-US" smtClean="0"/>
              <a:t>4</a:t>
            </a:fld>
            <a:endParaRPr lang="en-US"/>
          </a:p>
        </p:txBody>
      </p:sp>
    </p:spTree>
    <p:extLst>
      <p:ext uri="{BB962C8B-B14F-4D97-AF65-F5344CB8AC3E}">
        <p14:creationId xmlns:p14="http://schemas.microsoft.com/office/powerpoint/2010/main" val="16817598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Debate Ground Rules</a:t>
            </a:r>
          </a:p>
        </p:txBody>
      </p:sp>
      <p:sp>
        <p:nvSpPr>
          <p:cNvPr id="3" name="Content Placeholder 2"/>
          <p:cNvSpPr>
            <a:spLocks noGrp="1"/>
          </p:cNvSpPr>
          <p:nvPr>
            <p:ph idx="1"/>
          </p:nvPr>
        </p:nvSpPr>
        <p:spPr/>
        <p:txBody>
          <a:bodyPr>
            <a:normAutofit/>
          </a:bodyPr>
          <a:lstStyle/>
          <a:p>
            <a:r>
              <a:rPr lang="en-US" dirty="0"/>
              <a:t>Before Debate</a:t>
            </a:r>
          </a:p>
          <a:p>
            <a:pPr lvl="1"/>
            <a:r>
              <a:rPr lang="en-US" dirty="0"/>
              <a:t>10 minutes to converse with your team</a:t>
            </a:r>
          </a:p>
          <a:p>
            <a:pPr lvl="1"/>
            <a:r>
              <a:rPr lang="en-US" dirty="0"/>
              <a:t>Share argument points, counter points, and responses so everyone can represent</a:t>
            </a:r>
          </a:p>
          <a:p>
            <a:pPr lvl="1"/>
            <a:r>
              <a:rPr lang="en-US" dirty="0"/>
              <a:t>Decide who will respond to what points from the opposing side</a:t>
            </a:r>
          </a:p>
          <a:p>
            <a:r>
              <a:rPr lang="en-US" dirty="0"/>
              <a:t>During Debate</a:t>
            </a:r>
          </a:p>
          <a:p>
            <a:pPr lvl="1"/>
            <a:r>
              <a:rPr lang="en-US" dirty="0"/>
              <a:t>Stand up when speaking</a:t>
            </a:r>
          </a:p>
          <a:p>
            <a:pPr lvl="1"/>
            <a:r>
              <a:rPr lang="en-US" dirty="0"/>
              <a:t>1 turn per person until everyone on your team has spoken</a:t>
            </a:r>
          </a:p>
          <a:p>
            <a:pPr lvl="1"/>
            <a:r>
              <a:rPr lang="en-US" dirty="0"/>
              <a:t>30 second limit</a:t>
            </a:r>
          </a:p>
          <a:p>
            <a:pPr lvl="1"/>
            <a:r>
              <a:rPr lang="en-US" dirty="0"/>
              <a:t>Switch sides at any time if you change your mind </a:t>
            </a:r>
          </a:p>
        </p:txBody>
      </p:sp>
      <p:sp>
        <p:nvSpPr>
          <p:cNvPr id="4" name="Footer Placeholder 3"/>
          <p:cNvSpPr>
            <a:spLocks noGrp="1"/>
          </p:cNvSpPr>
          <p:nvPr>
            <p:ph type="ftr" sz="quarter" idx="11"/>
          </p:nvPr>
        </p:nvSpPr>
        <p:spPr/>
        <p:txBody>
          <a:bodyPr/>
          <a:lstStyle/>
          <a:p>
            <a:r>
              <a:rPr lang="sk-SK"/>
              <a:t>© 2017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5</a:t>
            </a:fld>
            <a:endParaRPr lang="en-US"/>
          </a:p>
        </p:txBody>
      </p:sp>
    </p:spTree>
    <p:extLst>
      <p:ext uri="{BB962C8B-B14F-4D97-AF65-F5344CB8AC3E}">
        <p14:creationId xmlns:p14="http://schemas.microsoft.com/office/powerpoint/2010/main" val="33480019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My Reading Notes</a:t>
            </a:r>
          </a:p>
        </p:txBody>
      </p:sp>
      <p:sp>
        <p:nvSpPr>
          <p:cNvPr id="3" name="Content Placeholder 2"/>
          <p:cNvSpPr>
            <a:spLocks noGrp="1"/>
          </p:cNvSpPr>
          <p:nvPr>
            <p:ph sz="half" idx="1"/>
          </p:nvPr>
        </p:nvSpPr>
        <p:spPr/>
        <p:txBody>
          <a:bodyPr>
            <a:normAutofit/>
          </a:bodyPr>
          <a:lstStyle/>
          <a:p>
            <a:r>
              <a:rPr lang="en-US" dirty="0"/>
              <a:t>pp. 409 Can one perform services for one’s self?</a:t>
            </a:r>
          </a:p>
          <a:p>
            <a:r>
              <a:rPr lang="en-US" dirty="0"/>
              <a:t>pp. 412 1993-1999 Does this seem like a long time?</a:t>
            </a:r>
          </a:p>
          <a:p>
            <a:r>
              <a:rPr lang="en-US" dirty="0"/>
              <a:t>pp. 413 “errors of omission or commission”?</a:t>
            </a:r>
          </a:p>
        </p:txBody>
      </p:sp>
      <p:sp>
        <p:nvSpPr>
          <p:cNvPr id="11" name="Content Placeholder 10"/>
          <p:cNvSpPr>
            <a:spLocks noGrp="1"/>
          </p:cNvSpPr>
          <p:nvPr>
            <p:ph sz="half" idx="2"/>
          </p:nvPr>
        </p:nvSpPr>
        <p:spPr/>
        <p:txBody>
          <a:bodyPr>
            <a:normAutofit/>
          </a:bodyPr>
          <a:lstStyle/>
          <a:p>
            <a:r>
              <a:rPr lang="en-US" dirty="0"/>
              <a:t>pp. 422 3. Would people agree – social contract?</a:t>
            </a:r>
          </a:p>
          <a:p>
            <a:r>
              <a:rPr lang="en-US" dirty="0"/>
              <a:t>pp. 438 So the baby can be left outside and no one is responsible?</a:t>
            </a:r>
          </a:p>
        </p:txBody>
      </p:sp>
      <p:sp>
        <p:nvSpPr>
          <p:cNvPr id="4" name="Footer Placeholder 3"/>
          <p:cNvSpPr>
            <a:spLocks noGrp="1"/>
          </p:cNvSpPr>
          <p:nvPr>
            <p:ph type="ftr" sz="quarter" idx="11"/>
          </p:nvPr>
        </p:nvSpPr>
        <p:spPr/>
        <p:txBody>
          <a:bodyPr/>
          <a:lstStyle/>
          <a:p>
            <a:r>
              <a:rPr lang="sk-SK"/>
              <a:t>© 2017 Keith A. Pray</a:t>
            </a:r>
            <a:endParaRPr lang="en-US"/>
          </a:p>
        </p:txBody>
      </p:sp>
      <p:sp>
        <p:nvSpPr>
          <p:cNvPr id="7" name="10-Point Star 6"/>
          <p:cNvSpPr/>
          <p:nvPr/>
        </p:nvSpPr>
        <p:spPr>
          <a:xfrm>
            <a:off x="2896668" y="1352551"/>
            <a:ext cx="4233591" cy="2468176"/>
          </a:xfrm>
          <a:prstGeom prst="star10">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UPDATE</a:t>
            </a:r>
          </a:p>
        </p:txBody>
      </p:sp>
      <p:sp>
        <p:nvSpPr>
          <p:cNvPr id="5" name="Slide Number Placeholder 4"/>
          <p:cNvSpPr>
            <a:spLocks noGrp="1"/>
          </p:cNvSpPr>
          <p:nvPr>
            <p:ph type="sldNum" sz="quarter" idx="12"/>
          </p:nvPr>
        </p:nvSpPr>
        <p:spPr/>
        <p:txBody>
          <a:bodyPr/>
          <a:lstStyle/>
          <a:p>
            <a:fld id="{A2A17EAB-8B51-5C40-8776-6683E51FA7A0}" type="slidenum">
              <a:rPr lang="en-US" smtClean="0"/>
              <a:t>6</a:t>
            </a:fld>
            <a:endParaRPr lang="en-US"/>
          </a:p>
        </p:txBody>
      </p:sp>
    </p:spTree>
    <p:extLst>
      <p:ext uri="{BB962C8B-B14F-4D97-AF65-F5344CB8AC3E}">
        <p14:creationId xmlns:p14="http://schemas.microsoft.com/office/powerpoint/2010/main" val="21081641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Assignment</a:t>
            </a:r>
          </a:p>
        </p:txBody>
      </p:sp>
      <p:sp>
        <p:nvSpPr>
          <p:cNvPr id="3" name="Content Placeholder 2"/>
          <p:cNvSpPr>
            <a:spLocks noGrp="1"/>
          </p:cNvSpPr>
          <p:nvPr>
            <p:ph idx="1"/>
          </p:nvPr>
        </p:nvSpPr>
        <p:spPr/>
        <p:txBody>
          <a:bodyPr>
            <a:normAutofit/>
          </a:bodyPr>
          <a:lstStyle/>
          <a:p>
            <a:r>
              <a:rPr lang="en-US" dirty="0"/>
              <a:t>1 Page Paper</a:t>
            </a:r>
          </a:p>
          <a:p>
            <a:pPr lvl="1"/>
            <a:r>
              <a:rPr lang="en-US" dirty="0"/>
              <a:t>What should </a:t>
            </a:r>
            <a:r>
              <a:rPr lang="en-US"/>
              <a:t>computerized automation </a:t>
            </a:r>
            <a:r>
              <a:rPr lang="en-US" dirty="0"/>
              <a:t>be applied to next?</a:t>
            </a:r>
          </a:p>
          <a:p>
            <a:r>
              <a:rPr lang="en-US" dirty="0"/>
              <a:t>Finish all reading</a:t>
            </a:r>
          </a:p>
          <a:p>
            <a:r>
              <a:rPr lang="en-US" dirty="0"/>
              <a:t>Group Project</a:t>
            </a:r>
          </a:p>
          <a:p>
            <a:pPr lvl="1"/>
            <a:r>
              <a:rPr lang="en-US" dirty="0"/>
              <a:t>Add analysis to website addressing all topics covered to date</a:t>
            </a:r>
          </a:p>
          <a:p>
            <a:pPr lvl="1"/>
            <a:r>
              <a:rPr lang="en-US" dirty="0"/>
              <a:t>Group Presentation Draft</a:t>
            </a:r>
          </a:p>
          <a:p>
            <a:pPr lvl="2"/>
            <a:r>
              <a:rPr lang="en-US" dirty="0"/>
              <a:t>Email presentation as attachment to course staff</a:t>
            </a:r>
          </a:p>
          <a:p>
            <a:pPr lvl="2"/>
            <a:r>
              <a:rPr lang="en-US" dirty="0"/>
              <a:t>Post on group website</a:t>
            </a:r>
          </a:p>
        </p:txBody>
      </p:sp>
      <p:sp>
        <p:nvSpPr>
          <p:cNvPr id="4" name="Footer Placeholder 3"/>
          <p:cNvSpPr>
            <a:spLocks noGrp="1"/>
          </p:cNvSpPr>
          <p:nvPr>
            <p:ph type="ftr" sz="quarter" idx="11"/>
          </p:nvPr>
        </p:nvSpPr>
        <p:spPr/>
        <p:txBody>
          <a:bodyPr/>
          <a:lstStyle/>
          <a:p>
            <a:r>
              <a:rPr lang="sk-SK"/>
              <a:t>© 2017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7</a:t>
            </a:fld>
            <a:endParaRPr lang="en-US"/>
          </a:p>
        </p:txBody>
      </p:sp>
    </p:spTree>
    <p:extLst>
      <p:ext uri="{BB962C8B-B14F-4D97-AF65-F5344CB8AC3E}">
        <p14:creationId xmlns:p14="http://schemas.microsoft.com/office/powerpoint/2010/main" val="6632965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2708757"/>
            <a:ext cx="9144000" cy="320194"/>
          </a:xfrm>
          <a:prstGeom prst="rect">
            <a:avLst/>
          </a:prstGeom>
          <a:solidFill>
            <a:schemeClr val="bg1">
              <a:alpha val="24000"/>
            </a:schemeClr>
          </a:solidFill>
          <a:ln w="9525">
            <a:solidFill>
              <a:schemeClr val="bg1"/>
            </a:solidFill>
            <a:miter lim="800000"/>
            <a:headEnd/>
            <a:tailEnd/>
          </a:ln>
        </p:spPr>
        <p:txBody>
          <a:bodyPr wrap="none" anchor="ctr">
            <a:prstTxWarp prst="textNoShape">
              <a:avLst/>
            </a:prstTxWarp>
          </a:bodyPr>
          <a:lstStyle/>
          <a:p>
            <a:endParaRPr lang="en-US"/>
          </a:p>
        </p:txBody>
      </p:sp>
      <p:sp>
        <p:nvSpPr>
          <p:cNvPr id="6" name="Title 5"/>
          <p:cNvSpPr>
            <a:spLocks noGrp="1"/>
          </p:cNvSpPr>
          <p:nvPr>
            <p:ph type="title"/>
          </p:nvPr>
        </p:nvSpPr>
        <p:spPr/>
        <p:txBody>
          <a:bodyPr/>
          <a:lstStyle/>
          <a:p>
            <a:r>
              <a:rPr lang="en-US" dirty="0"/>
              <a:t>Overview</a:t>
            </a:r>
          </a:p>
        </p:txBody>
      </p:sp>
      <p:sp>
        <p:nvSpPr>
          <p:cNvPr id="7" name="Content Placeholder 6"/>
          <p:cNvSpPr>
            <a:spLocks noGrp="1"/>
          </p:cNvSpPr>
          <p:nvPr>
            <p:ph idx="1"/>
          </p:nvPr>
        </p:nvSpPr>
        <p:spPr/>
        <p:txBody>
          <a:bodyPr/>
          <a:lstStyle/>
          <a:p>
            <a:pPr marL="457200" indent="-457200">
              <a:buFont typeface="+mj-lt"/>
              <a:buAutoNum type="arabicPeriod"/>
            </a:pPr>
            <a:r>
              <a:rPr lang="en-US" dirty="0"/>
              <a:t>Review</a:t>
            </a:r>
          </a:p>
          <a:p>
            <a:pPr marL="457200" indent="-457200">
              <a:buFont typeface="+mj-lt"/>
              <a:buAutoNum type="arabicPeriod"/>
            </a:pPr>
            <a:r>
              <a:rPr lang="en-US" dirty="0"/>
              <a:t>Debate</a:t>
            </a:r>
          </a:p>
          <a:p>
            <a:pPr marL="457200" indent="-457200">
              <a:buFont typeface="+mj-lt"/>
              <a:buAutoNum type="arabicPeriod"/>
            </a:pPr>
            <a:r>
              <a:rPr lang="en-US" dirty="0"/>
              <a:t>Assignment</a:t>
            </a:r>
          </a:p>
          <a:p>
            <a:pPr marL="457200" indent="-457200">
              <a:buFont typeface="+mj-lt"/>
              <a:buAutoNum type="arabicPeriod"/>
            </a:pPr>
            <a:r>
              <a:rPr lang="en-US" dirty="0"/>
              <a:t>Students Present</a:t>
            </a:r>
          </a:p>
        </p:txBody>
      </p:sp>
      <p:sp>
        <p:nvSpPr>
          <p:cNvPr id="4" name="Footer Placeholder 3"/>
          <p:cNvSpPr>
            <a:spLocks noGrp="1"/>
          </p:cNvSpPr>
          <p:nvPr>
            <p:ph type="ftr" sz="quarter" idx="11"/>
          </p:nvPr>
        </p:nvSpPr>
        <p:spPr/>
        <p:txBody>
          <a:bodyPr/>
          <a:lstStyle/>
          <a:p>
            <a:r>
              <a:rPr lang="sk-SK"/>
              <a:t>© 2017 Keith A. Pray</a:t>
            </a:r>
            <a:endParaRPr lang="en-US" dirty="0"/>
          </a:p>
        </p:txBody>
      </p:sp>
      <p:sp>
        <p:nvSpPr>
          <p:cNvPr id="2" name="Slide Number Placeholder 1"/>
          <p:cNvSpPr>
            <a:spLocks noGrp="1"/>
          </p:cNvSpPr>
          <p:nvPr>
            <p:ph type="sldNum" sz="quarter" idx="12"/>
          </p:nvPr>
        </p:nvSpPr>
        <p:spPr/>
        <p:txBody>
          <a:bodyPr/>
          <a:lstStyle/>
          <a:p>
            <a:fld id="{A2A17EAB-8B51-5C40-8776-6683E51FA7A0}" type="slidenum">
              <a:rPr lang="en-US" smtClean="0"/>
              <a:t>8</a:t>
            </a:fld>
            <a:endParaRPr lang="en-US"/>
          </a:p>
        </p:txBody>
      </p:sp>
    </p:spTree>
    <p:extLst>
      <p:ext uri="{BB962C8B-B14F-4D97-AF65-F5344CB8AC3E}">
        <p14:creationId xmlns:p14="http://schemas.microsoft.com/office/powerpoint/2010/main" val="347998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Machine Learning: </a:t>
            </a:r>
            <a:br>
              <a:rPr lang="en-US" dirty="0"/>
            </a:br>
            <a:r>
              <a:rPr lang="en-US" dirty="0"/>
              <a:t>If you Use it, you should understand it</a:t>
            </a:r>
          </a:p>
        </p:txBody>
      </p:sp>
      <p:sp>
        <p:nvSpPr>
          <p:cNvPr id="3" name="Content Placeholder 2"/>
          <p:cNvSpPr>
            <a:spLocks noGrp="1"/>
          </p:cNvSpPr>
          <p:nvPr>
            <p:ph sz="half" idx="1"/>
          </p:nvPr>
        </p:nvSpPr>
        <p:spPr/>
        <p:txBody>
          <a:bodyPr/>
          <a:lstStyle/>
          <a:p>
            <a:r>
              <a:rPr lang="en-US" dirty="0"/>
              <a:t>Machine Learning is not magic</a:t>
            </a:r>
          </a:p>
          <a:p>
            <a:r>
              <a:rPr lang="en-US" dirty="0"/>
              <a:t>Correlations are not causal </a:t>
            </a:r>
          </a:p>
          <a:p>
            <a:r>
              <a:rPr lang="en-US" dirty="0"/>
              <a:t>Extrapolate with caution </a:t>
            </a:r>
          </a:p>
          <a:p>
            <a:r>
              <a:rPr lang="en-US" dirty="0"/>
              <a:t>Domain knowledge is still needed</a:t>
            </a:r>
          </a:p>
        </p:txBody>
      </p:sp>
      <p:sp>
        <p:nvSpPr>
          <p:cNvPr id="5" name="Footer Placeholder 4"/>
          <p:cNvSpPr>
            <a:spLocks noGrp="1"/>
          </p:cNvSpPr>
          <p:nvPr>
            <p:ph type="ftr" sz="quarter" idx="11"/>
          </p:nvPr>
        </p:nvSpPr>
        <p:spPr/>
        <p:txBody>
          <a:bodyPr/>
          <a:lstStyle/>
          <a:p>
            <a:r>
              <a:rPr lang="sk-SK"/>
              <a:t>© 2018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9</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a:solidFill>
                  <a:schemeClr val="tx1"/>
                </a:solidFill>
                <a:latin typeface="+mj-lt"/>
              </a:rPr>
              <a:t>Saahil Claypool</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[1]</a:t>
            </a:r>
            <a:endParaRPr lang="en-US" sz="1200" dirty="0">
              <a:solidFill>
                <a:schemeClr val="tx1"/>
              </a:solidFill>
            </a:endParaRPr>
          </a:p>
        </p:txBody>
      </p:sp>
      <p:pic>
        <p:nvPicPr>
          <p:cNvPr id="1028" name="Picture 4" descr="Machine Learning">
            <a:extLst>
              <a:ext uri="{FF2B5EF4-FFF2-40B4-BE49-F238E27FC236}">
                <a16:creationId xmlns:a16="http://schemas.microsoft.com/office/drawing/2014/main" id="{1066E914-EA50-4065-8A1E-3AB8472114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9980" y="1200359"/>
            <a:ext cx="3214362" cy="3803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4571395"/>
      </p:ext>
    </p:extLst>
  </p:cSld>
  <p:clrMapOvr>
    <a:masterClrMapping/>
  </p:clrMapOvr>
</p:sld>
</file>

<file path=ppt/theme/theme1.xml><?xml version="1.0" encoding="utf-8"?>
<a:theme xmlns:a="http://schemas.openxmlformats.org/drawingml/2006/main" name="Red Radial 16x9">
  <a:themeElements>
    <a:clrScheme name="RedRadial_16x9">
      <a:dk1>
        <a:sysClr val="windowText" lastClr="000000"/>
      </a:dk1>
      <a:lt1>
        <a:sysClr val="window" lastClr="FFFFFF"/>
      </a:lt1>
      <a:dk2>
        <a:srgbClr val="960000"/>
      </a:dk2>
      <a:lt2>
        <a:srgbClr val="BCB49E"/>
      </a:lt2>
      <a:accent1>
        <a:srgbClr val="DDA859"/>
      </a:accent1>
      <a:accent2>
        <a:srgbClr val="968A68"/>
      </a:accent2>
      <a:accent3>
        <a:srgbClr val="D3432B"/>
      </a:accent3>
      <a:accent4>
        <a:srgbClr val="BD9B47"/>
      </a:accent4>
      <a:accent5>
        <a:srgbClr val="618F91"/>
      </a:accent5>
      <a:accent6>
        <a:srgbClr val="DD7323"/>
      </a:accent6>
      <a:hlink>
        <a:srgbClr val="DDA859"/>
      </a:hlink>
      <a:folHlink>
        <a:srgbClr val="968A68"/>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80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TS102804895.potx</Template>
  <TotalTime>26153</TotalTime>
  <Words>5447</Words>
  <Application>Microsoft Macintosh PowerPoint</Application>
  <PresentationFormat>On-screen Show (16:9)</PresentationFormat>
  <Paragraphs>500</Paragraphs>
  <Slides>39</Slides>
  <Notes>37</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ＭＳ Ｐゴシック</vt:lpstr>
      <vt:lpstr>Arial</vt:lpstr>
      <vt:lpstr>Calibri</vt:lpstr>
      <vt:lpstr>Cambria</vt:lpstr>
      <vt:lpstr>Georgia</vt:lpstr>
      <vt:lpstr>medium-content-sans-serif-font</vt:lpstr>
      <vt:lpstr>Wingdings</vt:lpstr>
      <vt:lpstr>Red Radial 16x9</vt:lpstr>
      <vt:lpstr>Class 10 Professional Ethics</vt:lpstr>
      <vt:lpstr>Papers</vt:lpstr>
      <vt:lpstr>Overview</vt:lpstr>
      <vt:lpstr>PowerPoint Presentation</vt:lpstr>
      <vt:lpstr>Debate Ground Rules</vt:lpstr>
      <vt:lpstr>My Reading Notes</vt:lpstr>
      <vt:lpstr>Assignment</vt:lpstr>
      <vt:lpstr>Overview</vt:lpstr>
      <vt:lpstr>Machine Learning:  If you Use it, you should understand it</vt:lpstr>
      <vt:lpstr>What is Machine learning?</vt:lpstr>
      <vt:lpstr>What is Machine learning?</vt:lpstr>
      <vt:lpstr>Unsupervised machine Learning</vt:lpstr>
      <vt:lpstr>Unsupervised machine Learning</vt:lpstr>
      <vt:lpstr>Supervised Machine Learning</vt:lpstr>
      <vt:lpstr>Back TO Basics: Linear Regression</vt:lpstr>
      <vt:lpstr>Correlation is not Causation</vt:lpstr>
      <vt:lpstr>A/B Testing:  Testing For Causation</vt:lpstr>
      <vt:lpstr>Is Machine Learning Biased?</vt:lpstr>
      <vt:lpstr>Bias is caused by Extrapolation</vt:lpstr>
      <vt:lpstr>References</vt:lpstr>
      <vt:lpstr>It’s All fun and games...</vt:lpstr>
      <vt:lpstr>the Issue</vt:lpstr>
      <vt:lpstr>Case for violence</vt:lpstr>
      <vt:lpstr>Violence in Other Media</vt:lpstr>
      <vt:lpstr>Other cases</vt:lpstr>
      <vt:lpstr>Violent crime and Game sales (1998-2015)</vt:lpstr>
      <vt:lpstr>Conclusion</vt:lpstr>
      <vt:lpstr>References</vt:lpstr>
      <vt:lpstr>References</vt:lpstr>
      <vt:lpstr>Simulations! - Are we in one?</vt:lpstr>
      <vt:lpstr>What is a simulation?</vt:lpstr>
      <vt:lpstr>A Simulation of the Universe</vt:lpstr>
      <vt:lpstr>An Introduction to Not Existing</vt:lpstr>
      <vt:lpstr>Future possibilities</vt:lpstr>
      <vt:lpstr>Should we pursue A, B, or C?</vt:lpstr>
      <vt:lpstr>Conclusion</vt:lpstr>
      <vt:lpstr>PowerPoint Presentation</vt:lpstr>
      <vt:lpstr>REFERENCES</vt:lpstr>
      <vt:lpstr>Class 10 The End</vt:lpstr>
    </vt:vector>
  </TitlesOfParts>
  <Company>WPI</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Keith A. Pray</dc:creator>
  <cp:lastModifiedBy>Keith Pray</cp:lastModifiedBy>
  <cp:revision>349</cp:revision>
  <dcterms:created xsi:type="dcterms:W3CDTF">2014-08-25T02:19:16Z</dcterms:created>
  <dcterms:modified xsi:type="dcterms:W3CDTF">2018-09-26T02:42:27Z</dcterms:modified>
</cp:coreProperties>
</file>