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Ex1.xml" ContentType="application/vnd.ms-office.chartex+xml"/>
  <Override PartName="/ppt/charts/style1.xml" ContentType="application/vnd.ms-office.chartstyle+xml"/>
  <Override PartName="/ppt/charts/colors1.xml" ContentType="application/vnd.ms-office.chartcolorstyle+xml"/>
  <Override PartName="/ppt/charts/chart1.xml" ContentType="application/vnd.openxmlformats-officedocument.drawingml.chart+xml"/>
  <Override PartName="/ppt/charts/style2.xml" ContentType="application/vnd.ms-office.chartstyle+xml"/>
  <Override PartName="/ppt/charts/colors2.xml" ContentType="application/vnd.ms-office.chartcolorstyle+xml"/>
  <Override PartName="/ppt/charts/chart2.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3.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4.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58"/>
  </p:notesMasterIdLst>
  <p:handoutMasterIdLst>
    <p:handoutMasterId r:id="rId59"/>
  </p:handoutMasterIdLst>
  <p:sldIdLst>
    <p:sldId id="256" r:id="rId2"/>
    <p:sldId id="608" r:id="rId3"/>
    <p:sldId id="565" r:id="rId4"/>
    <p:sldId id="259" r:id="rId5"/>
    <p:sldId id="609" r:id="rId6"/>
    <p:sldId id="261" r:id="rId7"/>
    <p:sldId id="308" r:id="rId8"/>
    <p:sldId id="267" r:id="rId9"/>
    <p:sldId id="330" r:id="rId10"/>
    <p:sldId id="309" r:id="rId11"/>
    <p:sldId id="632" r:id="rId12"/>
    <p:sldId id="270" r:id="rId13"/>
    <p:sldId id="268" r:id="rId14"/>
    <p:sldId id="633" r:id="rId15"/>
    <p:sldId id="272" r:id="rId16"/>
    <p:sldId id="271" r:id="rId17"/>
    <p:sldId id="634" r:id="rId18"/>
    <p:sldId id="641" r:id="rId19"/>
    <p:sldId id="274" r:id="rId20"/>
    <p:sldId id="275" r:id="rId21"/>
    <p:sldId id="278" r:id="rId22"/>
    <p:sldId id="277" r:id="rId23"/>
    <p:sldId id="279" r:id="rId24"/>
    <p:sldId id="276" r:id="rId25"/>
    <p:sldId id="280" r:id="rId26"/>
    <p:sldId id="642" r:id="rId27"/>
    <p:sldId id="281" r:id="rId28"/>
    <p:sldId id="635" r:id="rId29"/>
    <p:sldId id="636" r:id="rId30"/>
    <p:sldId id="637" r:id="rId31"/>
    <p:sldId id="638" r:id="rId32"/>
    <p:sldId id="639" r:id="rId33"/>
    <p:sldId id="640" r:id="rId34"/>
    <p:sldId id="627" r:id="rId35"/>
    <p:sldId id="628" r:id="rId36"/>
    <p:sldId id="629" r:id="rId37"/>
    <p:sldId id="630" r:id="rId38"/>
    <p:sldId id="273" r:id="rId39"/>
    <p:sldId id="631" r:id="rId40"/>
    <p:sldId id="269" r:id="rId41"/>
    <p:sldId id="500" r:id="rId42"/>
    <p:sldId id="501" r:id="rId43"/>
    <p:sldId id="502" r:id="rId44"/>
    <p:sldId id="503" r:id="rId45"/>
    <p:sldId id="504" r:id="rId46"/>
    <p:sldId id="505" r:id="rId47"/>
    <p:sldId id="506" r:id="rId48"/>
    <p:sldId id="507" r:id="rId49"/>
    <p:sldId id="331" r:id="rId50"/>
    <p:sldId id="332" r:id="rId51"/>
    <p:sldId id="333" r:id="rId52"/>
    <p:sldId id="334" r:id="rId53"/>
    <p:sldId id="335" r:id="rId54"/>
    <p:sldId id="336" r:id="rId55"/>
    <p:sldId id="337" r:id="rId56"/>
    <p:sldId id="338" r:id="rId5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mmon" id="{DE7BE287-3DE4-C947-AA8E-C91CDAC72794}">
          <p14:sldIdLst>
            <p14:sldId id="256"/>
            <p14:sldId id="608"/>
            <p14:sldId id="565"/>
            <p14:sldId id="259"/>
            <p14:sldId id="609"/>
            <p14:sldId id="261"/>
            <p14:sldId id="308"/>
            <p14:sldId id="267"/>
            <p14:sldId id="330"/>
            <p14:sldId id="309"/>
          </p14:sldIdLst>
        </p14:section>
        <p14:section name="Students" id="{20244982-054D-774B-9E12-24C2D44D25DA}">
          <p14:sldIdLst>
            <p14:sldId id="632"/>
            <p14:sldId id="270"/>
            <p14:sldId id="268"/>
            <p14:sldId id="633"/>
            <p14:sldId id="272"/>
            <p14:sldId id="271"/>
            <p14:sldId id="634"/>
            <p14:sldId id="641"/>
            <p14:sldId id="274"/>
            <p14:sldId id="275"/>
            <p14:sldId id="278"/>
            <p14:sldId id="277"/>
            <p14:sldId id="279"/>
            <p14:sldId id="276"/>
            <p14:sldId id="280"/>
            <p14:sldId id="642"/>
            <p14:sldId id="281"/>
            <p14:sldId id="635"/>
            <p14:sldId id="636"/>
            <p14:sldId id="637"/>
            <p14:sldId id="638"/>
            <p14:sldId id="639"/>
            <p14:sldId id="640"/>
            <p14:sldId id="627"/>
            <p14:sldId id="628"/>
            <p14:sldId id="629"/>
            <p14:sldId id="630"/>
            <p14:sldId id="273"/>
            <p14:sldId id="631"/>
          </p14:sldIdLst>
        </p14:section>
        <p14:section name="Common" id="{4A019CEC-5F1D-154A-B7D5-1C807EE4A006}">
          <p14:sldIdLst>
            <p14:sldId id="269"/>
            <p14:sldId id="500"/>
            <p14:sldId id="501"/>
            <p14:sldId id="502"/>
            <p14:sldId id="503"/>
            <p14:sldId id="504"/>
            <p14:sldId id="505"/>
            <p14:sldId id="506"/>
            <p14:sldId id="507"/>
            <p14:sldId id="331"/>
            <p14:sldId id="332"/>
            <p14:sldId id="333"/>
            <p14:sldId id="334"/>
            <p14:sldId id="335"/>
            <p14:sldId id="336"/>
            <p14:sldId id="337"/>
            <p14:sldId id="338"/>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652" autoAdjust="0"/>
    <p:restoredTop sz="74038" autoAdjust="0"/>
  </p:normalViewPr>
  <p:slideViewPr>
    <p:cSldViewPr snapToGrid="0" snapToObjects="1">
      <p:cViewPr varScale="1">
        <p:scale>
          <a:sx n="123" d="100"/>
          <a:sy n="123" d="100"/>
        </p:scale>
        <p:origin x="440" y="184"/>
      </p:cViewPr>
      <p:guideLst>
        <p:guide orient="horz" pos="1620"/>
        <p:guide pos="2880"/>
      </p:guideLst>
    </p:cSldViewPr>
  </p:slideViewPr>
  <p:notesTextViewPr>
    <p:cViewPr>
      <p:scale>
        <a:sx n="100" d="100"/>
        <a:sy n="100" d="100"/>
      </p:scale>
      <p:origin x="0" y="0"/>
    </p:cViewPr>
  </p:notesTextViewPr>
  <p:sorterViewPr>
    <p:cViewPr>
      <p:scale>
        <a:sx n="160" d="100"/>
        <a:sy n="16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oleObject" Target="file:////Users/kap/imps/3043_mid_course_feedback.xlsx" TargetMode="External"/><Relationship Id="rId2" Type="http://schemas.microsoft.com/office/2011/relationships/chartColorStyle" Target="colors2.xml"/><Relationship Id="rId1" Type="http://schemas.microsoft.com/office/2011/relationships/chartStyle" Target="style2.xml"/></Relationships>
</file>

<file path=ppt/charts/_rels/chart2.xml.rels><?xml version="1.0" encoding="UTF-8" standalone="yes"?>
<Relationships xmlns="http://schemas.openxmlformats.org/package/2006/relationships"><Relationship Id="rId3" Type="http://schemas.openxmlformats.org/officeDocument/2006/relationships/oleObject" Target="file:////Users/kap/imps/3043_mid_course_feedback.xlsx" TargetMode="External"/><Relationship Id="rId2" Type="http://schemas.microsoft.com/office/2011/relationships/chartColorStyle" Target="colors3.xml"/><Relationship Id="rId1" Type="http://schemas.microsoft.com/office/2011/relationships/chartStyle" Target="style3.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4.xml"/><Relationship Id="rId1" Type="http://schemas.microsoft.com/office/2011/relationships/chartStyle" Target="style4.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5.xml"/><Relationship Id="rId1" Type="http://schemas.microsoft.com/office/2011/relationships/chartStyle" Target="style5.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file:////Users/kap/imps/3043_mid_course_feedback.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Keep Doing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Num Students</c:v>
                </c:pt>
              </c:strCache>
            </c:strRef>
          </c:tx>
          <c:spPr>
            <a:solidFill>
              <a:schemeClr val="accent1"/>
            </a:solidFill>
            <a:ln>
              <a:noFill/>
            </a:ln>
            <a:effectLst/>
          </c:spPr>
          <c:invertIfNegative val="0"/>
          <c:cat>
            <c:strRef>
              <c:f>Sheet1!$A$2:$A$10</c:f>
              <c:strCache>
                <c:ptCount val="8"/>
                <c:pt idx="0">
                  <c:v>Class discussion </c:v>
                </c:pt>
                <c:pt idx="1">
                  <c:v>Assigned Reading</c:v>
                </c:pt>
                <c:pt idx="2">
                  <c:v>Friendly Helful Course Staff</c:v>
                </c:pt>
                <c:pt idx="3">
                  <c:v>Course Material</c:v>
                </c:pt>
                <c:pt idx="4">
                  <c:v>Real World Tie Ins</c:v>
                </c:pt>
                <c:pt idx="5">
                  <c:v>Short Fun Assignments</c:v>
                </c:pt>
                <c:pt idx="6">
                  <c:v>Group Quizzes</c:v>
                </c:pt>
                <c:pt idx="7">
                  <c:v>Syllabus</c:v>
                </c:pt>
              </c:strCache>
            </c:strRef>
          </c:cat>
          <c:val>
            <c:numRef>
              <c:f>Sheet1!$B$2:$B$10</c:f>
              <c:numCache>
                <c:formatCode>General</c:formatCode>
                <c:ptCount val="9"/>
                <c:pt idx="0">
                  <c:v>10</c:v>
                </c:pt>
                <c:pt idx="1">
                  <c:v>2</c:v>
                </c:pt>
                <c:pt idx="2">
                  <c:v>2</c:v>
                </c:pt>
                <c:pt idx="3">
                  <c:v>2</c:v>
                </c:pt>
                <c:pt idx="4">
                  <c:v>1</c:v>
                </c:pt>
                <c:pt idx="5">
                  <c:v>1</c:v>
                </c:pt>
                <c:pt idx="6">
                  <c:v>1</c:v>
                </c:pt>
                <c:pt idx="7">
                  <c:v>1</c:v>
                </c:pt>
              </c:numCache>
            </c:numRef>
          </c:val>
          <c:extLst>
            <c:ext xmlns:c16="http://schemas.microsoft.com/office/drawing/2014/chart" uri="{C3380CC4-5D6E-409C-BE32-E72D297353CC}">
              <c16:uniqueId val="{00000000-4F53-1D49-A04B-97B8641A278C}"/>
            </c:ext>
          </c:extLst>
        </c:ser>
        <c:dLbls>
          <c:showLegendKey val="0"/>
          <c:showVal val="0"/>
          <c:showCatName val="0"/>
          <c:showSerName val="0"/>
          <c:showPercent val="0"/>
          <c:showBubbleSize val="0"/>
        </c:dLbls>
        <c:gapWidth val="219"/>
        <c:axId val="-2128304072"/>
        <c:axId val="-2144216456"/>
      </c:barChart>
      <c:catAx>
        <c:axId val="-21283040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t" anchorCtr="1"/>
          <a:lstStyle/>
          <a:p>
            <a:pPr algn="r">
              <a:defRPr sz="900" b="0" i="0" u="none" strike="noStrike" kern="1200" baseline="0">
                <a:solidFill>
                  <a:schemeClr val="tx1">
                    <a:lumMod val="65000"/>
                    <a:lumOff val="35000"/>
                  </a:schemeClr>
                </a:solidFill>
                <a:latin typeface="+mn-lt"/>
                <a:ea typeface="+mn-ea"/>
                <a:cs typeface="+mn-cs"/>
              </a:defRPr>
            </a:pPr>
            <a:endParaRPr lang="en-US"/>
          </a:p>
        </c:txPr>
        <c:crossAx val="-2144216456"/>
        <c:crosses val="autoZero"/>
        <c:auto val="1"/>
        <c:lblAlgn val="ctr"/>
        <c:lblOffset val="100"/>
        <c:noMultiLvlLbl val="0"/>
      </c:catAx>
      <c:valAx>
        <c:axId val="-2144216456"/>
        <c:scaling>
          <c:orientation val="minMax"/>
        </c:scaling>
        <c:delete val="0"/>
        <c:axPos val="t"/>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Num Students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283040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Suggestions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cat>
            <c:strRef>
              <c:f>Sheet1!$D$2:$D$10</c:f>
              <c:strCache>
                <c:ptCount val="9"/>
                <c:pt idx="0">
                  <c:v>Help Writing Papers/Ambiguity</c:v>
                </c:pt>
                <c:pt idx="1">
                  <c:v>Direct Reading, Cover Important Points in Class</c:v>
                </c:pt>
                <c:pt idx="2">
                  <c:v>Group Project 30% Too Much</c:v>
                </c:pt>
                <c:pt idx="3">
                  <c:v>Class Discussion 28% Too Much</c:v>
                </c:pt>
                <c:pt idx="4">
                  <c:v>More Recent Events</c:v>
                </c:pt>
                <c:pt idx="5">
                  <c:v>More Student Talk, Diversity of Views</c:v>
                </c:pt>
                <c:pt idx="6">
                  <c:v>Faster Pace, More Structure</c:v>
                </c:pt>
                <c:pt idx="7">
                  <c:v>More Student to Student Discussion</c:v>
                </c:pt>
                <c:pt idx="8">
                  <c:v>More Group Stuff in Class</c:v>
                </c:pt>
              </c:strCache>
            </c:strRef>
          </c:cat>
          <c:val>
            <c:numRef>
              <c:f>Sheet1!$E$2:$E$10</c:f>
              <c:numCache>
                <c:formatCode>General</c:formatCode>
                <c:ptCount val="9"/>
                <c:pt idx="0">
                  <c:v>3</c:v>
                </c:pt>
                <c:pt idx="1">
                  <c:v>3</c:v>
                </c:pt>
                <c:pt idx="2">
                  <c:v>1</c:v>
                </c:pt>
                <c:pt idx="3">
                  <c:v>1</c:v>
                </c:pt>
                <c:pt idx="4">
                  <c:v>1</c:v>
                </c:pt>
                <c:pt idx="5">
                  <c:v>1</c:v>
                </c:pt>
                <c:pt idx="6">
                  <c:v>1</c:v>
                </c:pt>
                <c:pt idx="7">
                  <c:v>1</c:v>
                </c:pt>
                <c:pt idx="8">
                  <c:v>1</c:v>
                </c:pt>
              </c:numCache>
            </c:numRef>
          </c:val>
          <c:extLst>
            <c:ext xmlns:c16="http://schemas.microsoft.com/office/drawing/2014/chart" uri="{C3380CC4-5D6E-409C-BE32-E72D297353CC}">
              <c16:uniqueId val="{00000000-3E64-1C4C-975E-2C794F9DB83F}"/>
            </c:ext>
          </c:extLst>
        </c:ser>
        <c:dLbls>
          <c:showLegendKey val="0"/>
          <c:showVal val="0"/>
          <c:showCatName val="0"/>
          <c:showSerName val="0"/>
          <c:showPercent val="0"/>
          <c:showBubbleSize val="0"/>
        </c:dLbls>
        <c:gapWidth val="219"/>
        <c:axId val="-2143880408"/>
        <c:axId val="2115430872"/>
      </c:barChart>
      <c:catAx>
        <c:axId val="-21438804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t" anchorCtr="1"/>
          <a:lstStyle/>
          <a:p>
            <a:pPr algn="r">
              <a:defRPr sz="900" b="0" i="0" u="none" strike="noStrike" kern="1200" baseline="0">
                <a:solidFill>
                  <a:schemeClr val="tx1">
                    <a:lumMod val="65000"/>
                    <a:lumOff val="35000"/>
                  </a:schemeClr>
                </a:solidFill>
                <a:latin typeface="+mn-lt"/>
                <a:ea typeface="+mn-ea"/>
                <a:cs typeface="+mn-cs"/>
              </a:defRPr>
            </a:pPr>
            <a:endParaRPr lang="en-US"/>
          </a:p>
        </c:txPr>
        <c:crossAx val="2115430872"/>
        <c:crosses val="autoZero"/>
        <c:auto val="0"/>
        <c:lblAlgn val="ctr"/>
        <c:lblOffset val="100"/>
        <c:noMultiLvlLbl val="0"/>
      </c:catAx>
      <c:valAx>
        <c:axId val="2115430872"/>
        <c:scaling>
          <c:orientation val="minMax"/>
          <c:max val="12"/>
        </c:scaling>
        <c:delete val="0"/>
        <c:axPos val="t"/>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Num Students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43880408"/>
        <c:crosses val="autoZero"/>
        <c:crossBetween val="between"/>
        <c:majorUnit val="2"/>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aseline="0" dirty="0"/>
              <a:t>Where people buy drugs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Drug Market</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449-4B58-9D7C-EFA8381F58B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449-4B58-9D7C-EFA8381F58B4}"/>
              </c:ext>
            </c:extLst>
          </c:dPt>
          <c:cat>
            <c:strRef>
              <c:f>Sheet1!$A$2:$A$3</c:f>
              <c:strCache>
                <c:ptCount val="2"/>
                <c:pt idx="0">
                  <c:v>Online</c:v>
                </c:pt>
                <c:pt idx="1">
                  <c:v>Offline</c:v>
                </c:pt>
              </c:strCache>
            </c:strRef>
          </c:cat>
          <c:val>
            <c:numRef>
              <c:f>Sheet1!$B$2:$B$3</c:f>
              <c:numCache>
                <c:formatCode>#,##0</c:formatCode>
                <c:ptCount val="2"/>
                <c:pt idx="0" formatCode="General">
                  <c:v>10</c:v>
                </c:pt>
                <c:pt idx="1">
                  <c:v>90</c:v>
                </c:pt>
              </c:numCache>
            </c:numRef>
          </c:val>
          <c:extLst>
            <c:ext xmlns:c16="http://schemas.microsoft.com/office/drawing/2014/chart" uri="{C3380CC4-5D6E-409C-BE32-E72D297353CC}">
              <c16:uniqueId val="{00000000-EA93-4B8B-B785-10135F7C590F}"/>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Value</a:t>
            </a:r>
            <a:r>
              <a:rPr lang="en-US" baseline="0" dirty="0"/>
              <a:t> of Identity Information</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Incomplete</c:v>
                </c:pt>
              </c:strCache>
            </c:strRef>
          </c:tx>
          <c:spPr>
            <a:solidFill>
              <a:schemeClr val="accent1"/>
            </a:solidFill>
            <a:ln>
              <a:noFill/>
            </a:ln>
            <a:effectLst/>
          </c:spPr>
          <c:invertIfNegative val="0"/>
          <c:cat>
            <c:strRef>
              <c:f>Sheet1!$A$2:$A$5</c:f>
              <c:strCache>
                <c:ptCount val="4"/>
                <c:pt idx="0">
                  <c:v>A Valid Email</c:v>
                </c:pt>
                <c:pt idx="1">
                  <c:v>Identity</c:v>
                </c:pt>
                <c:pt idx="2">
                  <c:v>Credit Card</c:v>
                </c:pt>
                <c:pt idx="3">
                  <c:v>Passport</c:v>
                </c:pt>
              </c:strCache>
            </c:strRef>
          </c:cat>
          <c:val>
            <c:numRef>
              <c:f>Sheet1!$B$2:$B$5</c:f>
              <c:numCache>
                <c:formatCode>General</c:formatCode>
                <c:ptCount val="4"/>
                <c:pt idx="0" formatCode="&quot;$&quot;#,##0_);[Red]\(&quot;$&quot;#,##0\)">
                  <c:v>0.5</c:v>
                </c:pt>
                <c:pt idx="1">
                  <c:v>1</c:v>
                </c:pt>
                <c:pt idx="2">
                  <c:v>1</c:v>
                </c:pt>
                <c:pt idx="3">
                  <c:v>7</c:v>
                </c:pt>
              </c:numCache>
            </c:numRef>
          </c:val>
          <c:extLst>
            <c:ext xmlns:c16="http://schemas.microsoft.com/office/drawing/2014/chart" uri="{C3380CC4-5D6E-409C-BE32-E72D297353CC}">
              <c16:uniqueId val="{00000000-8CFA-4363-ABDF-A8944C471117}"/>
            </c:ext>
          </c:extLst>
        </c:ser>
        <c:ser>
          <c:idx val="1"/>
          <c:order val="1"/>
          <c:tx>
            <c:strRef>
              <c:f>Sheet1!$C$1</c:f>
              <c:strCache>
                <c:ptCount val="1"/>
                <c:pt idx="0">
                  <c:v>Complete</c:v>
                </c:pt>
              </c:strCache>
            </c:strRef>
          </c:tx>
          <c:spPr>
            <a:solidFill>
              <a:schemeClr val="accent2"/>
            </a:solidFill>
            <a:ln>
              <a:noFill/>
            </a:ln>
            <a:effectLst/>
          </c:spPr>
          <c:invertIfNegative val="0"/>
          <c:cat>
            <c:strRef>
              <c:f>Sheet1!$A$2:$A$5</c:f>
              <c:strCache>
                <c:ptCount val="4"/>
                <c:pt idx="0">
                  <c:v>A Valid Email</c:v>
                </c:pt>
                <c:pt idx="1">
                  <c:v>Identity</c:v>
                </c:pt>
                <c:pt idx="2">
                  <c:v>Credit Card</c:v>
                </c:pt>
                <c:pt idx="3">
                  <c:v>Passport</c:v>
                </c:pt>
              </c:strCache>
            </c:strRef>
          </c:cat>
          <c:val>
            <c:numRef>
              <c:f>Sheet1!$C$2:$C$5</c:f>
              <c:numCache>
                <c:formatCode>General</c:formatCode>
                <c:ptCount val="4"/>
                <c:pt idx="0" formatCode="&quot;$&quot;#,##0.00_);[Red]\(&quot;$&quot;#,##0.00\)">
                  <c:v>5</c:v>
                </c:pt>
                <c:pt idx="1">
                  <c:v>80</c:v>
                </c:pt>
                <c:pt idx="2">
                  <c:v>60</c:v>
                </c:pt>
                <c:pt idx="3">
                  <c:v>160</c:v>
                </c:pt>
              </c:numCache>
            </c:numRef>
          </c:val>
          <c:extLst>
            <c:ext xmlns:c16="http://schemas.microsoft.com/office/drawing/2014/chart" uri="{C3380CC4-5D6E-409C-BE32-E72D297353CC}">
              <c16:uniqueId val="{00000001-8CFA-4363-ABDF-A8944C471117}"/>
            </c:ext>
          </c:extLst>
        </c:ser>
        <c:dLbls>
          <c:showLegendKey val="0"/>
          <c:showVal val="0"/>
          <c:showCatName val="0"/>
          <c:showSerName val="0"/>
          <c:showPercent val="0"/>
          <c:showBubbleSize val="0"/>
        </c:dLbls>
        <c:gapWidth val="219"/>
        <c:overlap val="-27"/>
        <c:axId val="439628536"/>
        <c:axId val="435666464"/>
      </c:barChart>
      <c:catAx>
        <c:axId val="439628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35666464"/>
        <c:crosses val="autoZero"/>
        <c:auto val="1"/>
        <c:lblAlgn val="ctr"/>
        <c:lblOffset val="100"/>
        <c:noMultiLvlLbl val="0"/>
      </c:catAx>
      <c:valAx>
        <c:axId val="435666464"/>
        <c:scaling>
          <c:orientation val="minMax"/>
        </c:scaling>
        <c:delete val="0"/>
        <c:axPos val="l"/>
        <c:majorGridlines>
          <c:spPr>
            <a:ln w="9525" cap="flat" cmpd="sng" algn="ctr">
              <a:solidFill>
                <a:schemeClr val="tx1">
                  <a:lumMod val="15000"/>
                  <a:lumOff val="85000"/>
                </a:schemeClr>
              </a:solidFill>
              <a:round/>
            </a:ln>
            <a:effectLst/>
          </c:spPr>
        </c:majorGridlines>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396285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numDim type="val">
        <cx:f>Sheet1!$J$2:$J$15</cx:f>
        <cx:lvl ptCount="14" formatCode="General">
          <cx:pt idx="0">6</cx:pt>
          <cx:pt idx="1">7</cx:pt>
          <cx:pt idx="2">9</cx:pt>
          <cx:pt idx="3">5</cx:pt>
          <cx:pt idx="4">5</cx:pt>
          <cx:pt idx="5">10</cx:pt>
          <cx:pt idx="6">5</cx:pt>
          <cx:pt idx="7">6</cx:pt>
          <cx:pt idx="8">8</cx:pt>
          <cx:pt idx="9">2</cx:pt>
          <cx:pt idx="10">7</cx:pt>
          <cx:pt idx="11">8</cx:pt>
          <cx:pt idx="12">10</cx:pt>
          <cx:pt idx="13">10</cx:pt>
        </cx:lvl>
      </cx:numDim>
    </cx:data>
  </cx:chartData>
  <cx:chart>
    <cx:title pos="t" align="ctr" overlay="0">
      <cx:tx>
        <cx:txData>
          <cx:v>Outside Class Time (hours)</cx:v>
        </cx:txData>
      </cx:tx>
      <cx:txPr>
        <a:bodyPr spcFirstLastPara="1" vertOverflow="ellipsis" horzOverflow="overflow" wrap="square" lIns="0" tIns="0" rIns="0" bIns="0" anchor="ctr" anchorCtr="1"/>
        <a:lstStyle/>
        <a:p>
          <a:pPr algn="ctr" rtl="0">
            <a:defRPr>
              <a:solidFill>
                <a:schemeClr val="tx1"/>
              </a:solidFill>
              <a:latin typeface="+mn-lt"/>
            </a:defRPr>
          </a:pPr>
          <a:r>
            <a:rPr lang="en-US" sz="1400" b="0" i="0" u="none" strike="noStrike" baseline="0">
              <a:solidFill>
                <a:schemeClr val="tx1"/>
              </a:solidFill>
              <a:latin typeface="+mn-lt"/>
            </a:rPr>
            <a:t>Outside Class Time (hours)</a:t>
          </a:r>
        </a:p>
      </cx:txPr>
    </cx:title>
    <cx:plotArea>
      <cx:plotAreaRegion>
        <cx:series layoutId="clusteredColumn" uniqueId="{4280B258-739C-E24D-8FFE-F182D772FC6F}">
          <cx:tx>
            <cx:txData>
              <cx:f>Sheet1!$J$1</cx:f>
              <cx:v>Outside Class Time Hours</cx:v>
            </cx:txData>
          </cx:tx>
          <cx:dataId val="0"/>
          <cx:layoutPr>
            <cx:binning intervalClosed="r"/>
          </cx:layoutPr>
        </cx:series>
      </cx:plotAreaRegion>
      <cx:axis id="0">
        <cx:catScaling gapWidth="0"/>
        <cx:tickLabels/>
      </cx:axis>
      <cx:axis id="1">
        <cx:valScaling/>
        <cx:majorGridlines/>
        <cx:tickLabels/>
      </cx:axis>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6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9/16/18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9/16/18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www.cloudflare.com/ddos/reflection-attack-1.png" TargetMode="External"/><Relationship Id="rId2" Type="http://schemas.openxmlformats.org/officeDocument/2006/relationships/slide" Target="../slides/slide47.xml"/><Relationship Id="rId1" Type="http://schemas.openxmlformats.org/officeDocument/2006/relationships/notesMaster" Target="../notesMasters/notesMaster1.xml"/><Relationship Id="rId4" Type="http://schemas.openxmlformats.org/officeDocument/2006/relationships/hyperlink" Target="https://i.imgur.com/lxYv8cF.png" TargetMode="Externa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www.cert.org/historical/advisories/CA-1996-21.cfm" TargetMode="External"/><Relationship Id="rId2" Type="http://schemas.openxmlformats.org/officeDocument/2006/relationships/slide" Target="../slides/slide48.xml"/><Relationship Id="rId1" Type="http://schemas.openxmlformats.org/officeDocument/2006/relationships/notesMaster" Target="../notesMasters/notesMaster1.xml"/><Relationship Id="rId5" Type="http://schemas.openxmlformats.org/officeDocument/2006/relationships/hyperlink" Target="www.giac.org/paper/gsec/705/egress-filtering-keeping-internet-safe-systems/101588" TargetMode="External"/><Relationship Id="rId4" Type="http://schemas.openxmlformats.org/officeDocument/2006/relationships/hyperlink" Target="https://www.cert.org/historical/incident_notes/IN-2000-04.cfm" TargetMode="Externa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Here’s the title slide. Is anyone not excited?</a:t>
            </a: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20855346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Cyber crime is bullet point one. Such a broad definition leads to many different estimates for cost. The study I used, the graphic on the slide, assumes that the costs related to cyber crime are not just the direct amount of money stolen but also the money lost by a program being shut down or customers not using the company after a data breach. </a:t>
            </a:r>
          </a:p>
          <a:p>
            <a:endParaRPr lang="en-US" dirty="0"/>
          </a:p>
          <a:p>
            <a:r>
              <a:rPr lang="en-US" dirty="0"/>
              <a:t>The fastest growing cybercrime is ransomware in only the first quarter of 2016 $209 million was spent on ransomware but in all of 2015 it was only $24 million [2]. Ransomware targets individual computers as opposed to business so no one is safe. Companies are facing more data breaches than ever, with the average cost of a data breach being 3.8 million dollars according to Microsoft </a:t>
            </a:r>
          </a:p>
          <a:p>
            <a:endParaRPr lang="en-US" dirty="0"/>
          </a:p>
          <a:p>
            <a:r>
              <a:rPr lang="en-US" dirty="0"/>
              <a:t>Image on right shows that the cost of cyber crime is approaching 1% of the global </a:t>
            </a:r>
            <a:r>
              <a:rPr lang="en-US" dirty="0" err="1"/>
              <a:t>gdp</a:t>
            </a:r>
            <a:r>
              <a:rPr lang="en-US" dirty="0"/>
              <a:t>, this trend has been growing over the years and will continue to grow if no action is taken by governments.</a:t>
            </a:r>
          </a:p>
          <a:p>
            <a:endParaRPr lang="en-US" dirty="0"/>
          </a:p>
          <a:p>
            <a:r>
              <a:rPr lang="en-US" dirty="0"/>
              <a:t>Source 2 is from CSIS(Center for Strategic and international Studies) in association with </a:t>
            </a:r>
            <a:r>
              <a:rPr lang="en-US" dirty="0" err="1"/>
              <a:t>McAffee</a:t>
            </a:r>
            <a:r>
              <a:rPr lang="en-US" dirty="0"/>
              <a:t> security.</a:t>
            </a:r>
          </a:p>
        </p:txBody>
      </p:sp>
      <p:sp>
        <p:nvSpPr>
          <p:cNvPr id="4" name="Slide Number Placeholder 3"/>
          <p:cNvSpPr>
            <a:spLocks noGrp="1"/>
          </p:cNvSpPr>
          <p:nvPr>
            <p:ph type="sldNum" sz="quarter" idx="10"/>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28538414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81% of data breach victims didn’t have any way to know they were compromised and therefore relied on third party companies to tell them. The average time required for a third party company to detect an intrusion is around 140 days according to Microsoft[3].  This causes another issue that very few companies actually report to the government that they have been a victim of cyber crime and therefore it’s very hard to put together records and cases.</a:t>
            </a:r>
          </a:p>
          <a:p>
            <a:endParaRPr lang="en-US" dirty="0"/>
          </a:p>
          <a:p>
            <a:r>
              <a:rPr lang="en-US" dirty="0"/>
              <a:t>Laws don’t change fast enough, case study where a New York officer couldn’t wire tap an alleged child pornographic distributor because the N.Y. penal code didn’t consider child pornography a communications threat [5]. Therefore officers have to use sketchy ways that aren’t guaranteed to get their information into the court room.</a:t>
            </a:r>
          </a:p>
          <a:p>
            <a:endParaRPr lang="en-US" dirty="0"/>
          </a:p>
          <a:p>
            <a:r>
              <a:rPr lang="en-US" dirty="0"/>
              <a:t>Most data breaches occur because a company doesn’t update their software, a Microsoft SQL virus in 2001 caused $1.2B in damage to companies that hadn’t updated their software. On top of that over 63% of network intrusions are due to compromised user credentials[3]. These are employees that open a suspicious email and then the cyber criminal can use this information to enter the system. This is showed in the graphic on the right side, where the most </a:t>
            </a:r>
            <a:r>
              <a:rPr lang="en-US" dirty="0" err="1"/>
              <a:t>intrustions</a:t>
            </a:r>
            <a:r>
              <a:rPr lang="en-US" dirty="0"/>
              <a:t> were caused by employees as opposed to technological intrusion.</a:t>
            </a:r>
          </a:p>
        </p:txBody>
      </p:sp>
      <p:sp>
        <p:nvSpPr>
          <p:cNvPr id="4" name="Slide Number Placeholder 3"/>
          <p:cNvSpPr>
            <a:spLocks noGrp="1"/>
          </p:cNvSpPr>
          <p:nvPr>
            <p:ph type="sldNum" sz="quarter" idx="10"/>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7546656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Trustwave global security report if companies invest into their own ways to detect data breaches they can be detected within 2 weeks, as opposed to last slide where it was 140 days for external company to detect intrusion. More and more companies are doing this as shown in the graph, the term enterprise security means the cyber security of an entire business. </a:t>
            </a:r>
          </a:p>
          <a:p>
            <a:endParaRPr lang="en-US" dirty="0"/>
          </a:p>
          <a:p>
            <a:r>
              <a:rPr lang="en-US" dirty="0"/>
              <a:t>As cyber criminals are becoming more and more advanced normal police officers or even FBI agents cannot detect them. Therefore the training of cyber investigators through the FBI, the Internet Crime Complaint Center, and the National White Collar Crime Center allow for specialized cyber teams to be put together that can catch a cyber criminal.</a:t>
            </a:r>
          </a:p>
        </p:txBody>
      </p:sp>
      <p:sp>
        <p:nvSpPr>
          <p:cNvPr id="4" name="Slide Number Placeholder 3"/>
          <p:cNvSpPr>
            <a:spLocks noGrp="1"/>
          </p:cNvSpPr>
          <p:nvPr>
            <p:ph type="sldNum" sz="quarter" idx="10"/>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28306433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Individual cases take thousands of hours and require special cyber crime teams to be assembled to catch a single or a few criminals. Because of this a lot of cyber crimes go unpunished, see graphic where growth of cyber crime in India has left around 3000 cases unresolved.  These teams require investigators that understand the complexity of cyber crimes. On top of that attempting to prove a criminals connection to the crime is very hard as they use many layers of protection to guarantee that their identity cannot be associated with the attack. Many criminals use bot networks or computers they have already compromised making it very hard to find the actual criminal and  not an innocent computer that was taken over.</a:t>
            </a:r>
          </a:p>
          <a:p>
            <a:endParaRPr lang="en-US" dirty="0"/>
          </a:p>
          <a:p>
            <a:r>
              <a:rPr lang="en-US" dirty="0"/>
              <a:t>The cases also are very different so its very hard for legal employees and investigators to look at similar cases to try and form a plan to catch the criminal. Depending on the scope of the crime some have never been prosecuted and therefore it is very hard to catch these people.</a:t>
            </a:r>
          </a:p>
        </p:txBody>
      </p:sp>
      <p:sp>
        <p:nvSpPr>
          <p:cNvPr id="4" name="Slide Number Placeholder 3"/>
          <p:cNvSpPr>
            <a:spLocks noGrp="1"/>
          </p:cNvSpPr>
          <p:nvPr>
            <p:ph type="sldNum" sz="quarter" idx="10"/>
          </p:nvPr>
        </p:nvSpPr>
        <p:spPr/>
        <p:txBody>
          <a:bodyPr/>
          <a:lstStyle/>
          <a:p>
            <a:fld id="{270700B2-88B9-1642-B8EB-F86842378D04}" type="slidenum">
              <a:rPr lang="en-US" smtClean="0"/>
              <a:t>15</a:t>
            </a:fld>
            <a:endParaRPr lang="en-US"/>
          </a:p>
        </p:txBody>
      </p:sp>
    </p:spTree>
    <p:extLst>
      <p:ext uri="{BB962C8B-B14F-4D97-AF65-F5344CB8AC3E}">
        <p14:creationId xmlns:p14="http://schemas.microsoft.com/office/powerpoint/2010/main" val="39107937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Overall more money needs to be spent at all levels, for businesses this mostly means spending money on cyber security detection to know that they have been a victim, governments need to spend more money on training investigators and assembling these teams. And most importantly there needs to be cooperation between all parties, companies need to report they have compromised so the government can start to track this information, third party cyber security companies should share records of intrusion to identify repeat offenders, and most importantly governments need to band together to solve this global issue.</a:t>
            </a:r>
          </a:p>
          <a:p>
            <a:endParaRPr lang="en-US" dirty="0"/>
          </a:p>
          <a:p>
            <a:r>
              <a:rPr lang="en-US" dirty="0"/>
              <a:t>In the future artificial intelligence could help solve this issue but at the same time criminals could use AI to hide their tracks even better. On the right shows the trend of increased spending that needs to be </a:t>
            </a:r>
            <a:r>
              <a:rPr lang="en-US" dirty="0" err="1"/>
              <a:t>donr</a:t>
            </a:r>
            <a:r>
              <a:rPr lang="en-US" dirty="0"/>
              <a:t>.</a:t>
            </a:r>
          </a:p>
        </p:txBody>
      </p:sp>
      <p:sp>
        <p:nvSpPr>
          <p:cNvPr id="4" name="Slide Number Placeholder 3"/>
          <p:cNvSpPr>
            <a:spLocks noGrp="1"/>
          </p:cNvSpPr>
          <p:nvPr>
            <p:ph type="sldNum" sz="quarter" idx="10"/>
          </p:nvPr>
        </p:nvSpPr>
        <p:spPr/>
        <p:txBody>
          <a:bodyPr/>
          <a:lstStyle/>
          <a:p>
            <a:fld id="{270700B2-88B9-1642-B8EB-F86842378D04}" type="slidenum">
              <a:rPr lang="en-US" smtClean="0"/>
              <a:t>16</a:t>
            </a:fld>
            <a:endParaRPr lang="en-US"/>
          </a:p>
        </p:txBody>
      </p:sp>
    </p:spTree>
    <p:extLst>
      <p:ext uri="{BB962C8B-B14F-4D97-AF65-F5344CB8AC3E}">
        <p14:creationId xmlns:p14="http://schemas.microsoft.com/office/powerpoint/2010/main" val="5881127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Crime is work trillions of dollars</a:t>
            </a:r>
          </a:p>
        </p:txBody>
      </p:sp>
      <p:sp>
        <p:nvSpPr>
          <p:cNvPr id="4" name="Slide Number Placeholder 3"/>
          <p:cNvSpPr>
            <a:spLocks noGrp="1"/>
          </p:cNvSpPr>
          <p:nvPr>
            <p:ph type="sldNum" sz="quarter" idx="5"/>
          </p:nvPr>
        </p:nvSpPr>
        <p:spPr/>
        <p:txBody>
          <a:bodyPr/>
          <a:lstStyle/>
          <a:p>
            <a:fld id="{270700B2-88B9-1642-B8EB-F86842378D04}" type="slidenum">
              <a:rPr lang="en-US" smtClean="0"/>
              <a:t>18</a:t>
            </a:fld>
            <a:endParaRPr lang="en-US"/>
          </a:p>
        </p:txBody>
      </p:sp>
    </p:spTree>
    <p:extLst>
      <p:ext uri="{BB962C8B-B14F-4D97-AF65-F5344CB8AC3E}">
        <p14:creationId xmlns:p14="http://schemas.microsoft.com/office/powerpoint/2010/main" val="32301475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main illegal activity online is piracy</a:t>
            </a:r>
          </a:p>
          <a:p>
            <a:r>
              <a:rPr lang="en-US" dirty="0"/>
              <a:t>There is a lot of conflicting information on the size and impact</a:t>
            </a:r>
          </a:p>
        </p:txBody>
      </p:sp>
      <p:sp>
        <p:nvSpPr>
          <p:cNvPr id="4" name="Slide Number Placeholder 3"/>
          <p:cNvSpPr>
            <a:spLocks noGrp="1"/>
          </p:cNvSpPr>
          <p:nvPr>
            <p:ph type="sldNum" sz="quarter" idx="10"/>
          </p:nvPr>
        </p:nvSpPr>
        <p:spPr/>
        <p:txBody>
          <a:bodyPr/>
          <a:lstStyle/>
          <a:p>
            <a:fld id="{270700B2-88B9-1642-B8EB-F86842378D04}" type="slidenum">
              <a:rPr lang="en-US" smtClean="0"/>
              <a:t>19</a:t>
            </a:fld>
            <a:endParaRPr lang="en-US"/>
          </a:p>
        </p:txBody>
      </p:sp>
    </p:spTree>
    <p:extLst>
      <p:ext uri="{BB962C8B-B14F-4D97-AF65-F5344CB8AC3E}">
        <p14:creationId xmlns:p14="http://schemas.microsoft.com/office/powerpoint/2010/main" val="1277501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Drugs are easier to buy in person than online</a:t>
            </a:r>
          </a:p>
          <a:p>
            <a:r>
              <a:rPr lang="en-US" dirty="0"/>
              <a:t>Cities with lots of cameras make </a:t>
            </a:r>
            <a:r>
              <a:rPr lang="en-US"/>
              <a:t>it difficult</a:t>
            </a:r>
            <a:endParaRPr lang="en-US" dirty="0"/>
          </a:p>
          <a:p>
            <a:r>
              <a:rPr lang="en-US" dirty="0"/>
              <a:t>Hard to find websites easy to find people IRL</a:t>
            </a:r>
          </a:p>
          <a:p>
            <a:r>
              <a:rPr lang="en-US" dirty="0"/>
              <a:t>No real recourse for fake drugs or no delivery whatsoever</a:t>
            </a:r>
          </a:p>
          <a:p>
            <a:r>
              <a:rPr lang="en-US" dirty="0"/>
              <a:t>Hard to tell which sites are scams bestheroinonline.com</a:t>
            </a:r>
          </a:p>
          <a:p>
            <a:r>
              <a:rPr lang="en-US" dirty="0"/>
              <a:t>15% of darknet dedicated to drugs</a:t>
            </a:r>
          </a:p>
        </p:txBody>
      </p:sp>
      <p:sp>
        <p:nvSpPr>
          <p:cNvPr id="4" name="Slide Number Placeholder 3"/>
          <p:cNvSpPr>
            <a:spLocks noGrp="1"/>
          </p:cNvSpPr>
          <p:nvPr>
            <p:ph type="sldNum" sz="quarter" idx="10"/>
          </p:nvPr>
        </p:nvSpPr>
        <p:spPr/>
        <p:txBody>
          <a:bodyPr/>
          <a:lstStyle/>
          <a:p>
            <a:fld id="{270700B2-88B9-1642-B8EB-F86842378D04}" type="slidenum">
              <a:rPr lang="en-US" smtClean="0"/>
              <a:t>20</a:t>
            </a:fld>
            <a:endParaRPr lang="en-US"/>
          </a:p>
        </p:txBody>
      </p:sp>
    </p:spTree>
    <p:extLst>
      <p:ext uri="{BB962C8B-B14F-4D97-AF65-F5344CB8AC3E}">
        <p14:creationId xmlns:p14="http://schemas.microsoft.com/office/powerpoint/2010/main" val="2947041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Lyburd</a:t>
            </a:r>
            <a:r>
              <a:rPr lang="en-US" dirty="0"/>
              <a:t> was convicted of plotting mass murder and had a large bag of </a:t>
            </a:r>
          </a:p>
          <a:p>
            <a:r>
              <a:rPr lang="en-US" dirty="0"/>
              <a:t>The illegal arms trade is </a:t>
            </a:r>
            <a:r>
              <a:rPr lang="en-US" dirty="0" err="1"/>
              <a:t>dwarfted</a:t>
            </a:r>
            <a:r>
              <a:rPr lang="en-US" dirty="0"/>
              <a:t> by the legal arms trade </a:t>
            </a:r>
          </a:p>
        </p:txBody>
      </p:sp>
      <p:sp>
        <p:nvSpPr>
          <p:cNvPr id="4" name="Slide Number Placeholder 3"/>
          <p:cNvSpPr>
            <a:spLocks noGrp="1"/>
          </p:cNvSpPr>
          <p:nvPr>
            <p:ph type="sldNum" sz="quarter" idx="10"/>
          </p:nvPr>
        </p:nvSpPr>
        <p:spPr/>
        <p:txBody>
          <a:bodyPr/>
          <a:lstStyle/>
          <a:p>
            <a:fld id="{270700B2-88B9-1642-B8EB-F86842378D04}" type="slidenum">
              <a:rPr lang="en-US" smtClean="0"/>
              <a:t>21</a:t>
            </a:fld>
            <a:endParaRPr lang="en-US"/>
          </a:p>
        </p:txBody>
      </p:sp>
    </p:spTree>
    <p:extLst>
      <p:ext uri="{BB962C8B-B14F-4D97-AF65-F5344CB8AC3E}">
        <p14:creationId xmlns:p14="http://schemas.microsoft.com/office/powerpoint/2010/main" val="2197179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78" rtl="0" eaLnBrk="1" fontAlgn="auto" latinLnBrk="0" hangingPunct="1">
              <a:lnSpc>
                <a:spcPct val="100000"/>
              </a:lnSpc>
              <a:spcBef>
                <a:spcPts val="0"/>
              </a:spcBef>
              <a:spcAft>
                <a:spcPts val="0"/>
              </a:spcAft>
              <a:buClrTx/>
              <a:buSzTx/>
              <a:buFontTx/>
              <a:buNone/>
              <a:tabLst/>
              <a:defRPr/>
            </a:pPr>
            <a:r>
              <a:rPr lang="en-US" baseline="0" dirty="0">
                <a:latin typeface="Arial" charset="0"/>
                <a:ea typeface="ＭＳ Ｐゴシック" charset="-128"/>
                <a:cs typeface="ＭＳ Ｐゴシック" charset="-128"/>
                <a:sym typeface="Wingdings"/>
              </a:rPr>
              <a:t>Change in Paper 1 from last time due to not including 0s in average now.</a:t>
            </a:r>
          </a:p>
          <a:p>
            <a:pPr marL="0" marR="0" indent="0" algn="l" defTabSz="457178" rtl="0" eaLnBrk="1" fontAlgn="auto" latinLnBrk="0" hangingPunct="1">
              <a:lnSpc>
                <a:spcPct val="100000"/>
              </a:lnSpc>
              <a:spcBef>
                <a:spcPts val="0"/>
              </a:spcBef>
              <a:spcAft>
                <a:spcPts val="0"/>
              </a:spcAft>
              <a:buClrTx/>
              <a:buSzTx/>
              <a:buFontTx/>
              <a:buNone/>
              <a:tabLst/>
              <a:defRPr/>
            </a:pPr>
            <a:endParaRPr lang="en-US" baseline="0" dirty="0">
              <a:latin typeface="Arial" charset="0"/>
              <a:ea typeface="ＭＳ Ｐゴシック" charset="-128"/>
              <a:cs typeface="ＭＳ Ｐゴシック" charset="-128"/>
              <a:sym typeface="Wingdings"/>
            </a:endParaRPr>
          </a:p>
          <a:p>
            <a:pPr marL="0" marR="0" indent="0" algn="l" defTabSz="457178" rtl="0" eaLnBrk="1" fontAlgn="auto" latinLnBrk="0" hangingPunct="1">
              <a:lnSpc>
                <a:spcPct val="100000"/>
              </a:lnSpc>
              <a:spcBef>
                <a:spcPts val="0"/>
              </a:spcBef>
              <a:spcAft>
                <a:spcPts val="0"/>
              </a:spcAft>
              <a:buClrTx/>
              <a:buSzTx/>
              <a:buFontTx/>
              <a:buNone/>
              <a:tabLst/>
              <a:defRPr/>
            </a:pPr>
            <a:r>
              <a:rPr lang="en-US" baseline="0" dirty="0">
                <a:latin typeface="Arial" charset="0"/>
                <a:ea typeface="ＭＳ Ｐゴシック" charset="-128"/>
                <a:cs typeface="ＭＳ Ｐゴシック" charset="-128"/>
                <a:sym typeface="Wingdings"/>
              </a:rPr>
              <a:t>[1] Marina </a:t>
            </a:r>
            <a:r>
              <a:rPr lang="en-US" baseline="0" dirty="0" err="1">
                <a:latin typeface="Arial" charset="0"/>
                <a:ea typeface="ＭＳ Ｐゴシック" charset="-128"/>
                <a:cs typeface="ＭＳ Ｐゴシック" charset="-128"/>
                <a:sym typeface="Wingdings"/>
              </a:rPr>
              <a:t>Lukyanchuk</a:t>
            </a:r>
            <a:r>
              <a:rPr lang="en-US" baseline="0" dirty="0">
                <a:latin typeface="Arial" charset="0"/>
                <a:ea typeface="ＭＳ Ｐゴシック" charset="-128"/>
                <a:cs typeface="ＭＳ Ｐゴシック" charset="-128"/>
                <a:sym typeface="Wingdings"/>
              </a:rPr>
              <a:t>, publish date unknown</a:t>
            </a:r>
          </a:p>
          <a:p>
            <a:pPr marL="0" marR="0" indent="0" algn="l" defTabSz="457178" rtl="0" eaLnBrk="1" fontAlgn="auto" latinLnBrk="0" hangingPunct="1">
              <a:lnSpc>
                <a:spcPct val="100000"/>
              </a:lnSpc>
              <a:spcBef>
                <a:spcPts val="0"/>
              </a:spcBef>
              <a:spcAft>
                <a:spcPts val="0"/>
              </a:spcAft>
              <a:buClrTx/>
              <a:buSzTx/>
              <a:buFontTx/>
              <a:buNone/>
              <a:tabLst/>
              <a:defRPr/>
            </a:pPr>
            <a:r>
              <a:rPr lang="en-US" baseline="0" dirty="0">
                <a:latin typeface="Arial" charset="0"/>
                <a:ea typeface="ＭＳ Ｐゴシック" charset="-128"/>
                <a:cs typeface="ＭＳ Ｐゴシック" charset="-128"/>
                <a:sym typeface="Wingdings"/>
              </a:rPr>
              <a:t>https://</a:t>
            </a:r>
            <a:r>
              <a:rPr lang="en-US" baseline="0" dirty="0" err="1">
                <a:latin typeface="Arial" charset="0"/>
                <a:ea typeface="ＭＳ Ｐゴシック" charset="-128"/>
                <a:cs typeface="ＭＳ Ｐゴシック" charset="-128"/>
                <a:sym typeface="Wingdings"/>
              </a:rPr>
              <a:t>www.grammarly.com</a:t>
            </a:r>
            <a:r>
              <a:rPr lang="en-US" baseline="0" dirty="0">
                <a:latin typeface="Arial" charset="0"/>
                <a:ea typeface="ＭＳ Ｐゴシック" charset="-128"/>
                <a:cs typeface="ＭＳ Ｐゴシック" charset="-128"/>
                <a:sym typeface="Wingdings"/>
              </a:rPr>
              <a:t>/blog/capitalization-rules/ (Accessed 2018-09-16)</a:t>
            </a:r>
          </a:p>
          <a:p>
            <a:pPr marL="0" marR="0" indent="0" algn="l" defTabSz="457178" rtl="0" eaLnBrk="1" fontAlgn="auto" latinLnBrk="0" hangingPunct="1">
              <a:lnSpc>
                <a:spcPct val="100000"/>
              </a:lnSpc>
              <a:spcBef>
                <a:spcPts val="0"/>
              </a:spcBef>
              <a:spcAft>
                <a:spcPts val="0"/>
              </a:spcAft>
              <a:buClrTx/>
              <a:buSzTx/>
              <a:buFontTx/>
              <a:buNone/>
              <a:tabLst/>
              <a:defRPr/>
            </a:pPr>
            <a:endParaRPr lang="en-US" baseline="0" dirty="0">
              <a:latin typeface="Arial" charset="0"/>
              <a:ea typeface="ＭＳ Ｐゴシック" charset="-128"/>
              <a:cs typeface="ＭＳ Ｐゴシック" charset="-128"/>
              <a:sym typeface="Wingdings"/>
            </a:endParaRPr>
          </a:p>
          <a:p>
            <a:pPr marL="0" marR="0" lvl="0" indent="0" algn="l" defTabSz="457178" rtl="0" eaLnBrk="1" fontAlgn="auto" latinLnBrk="0" hangingPunct="1">
              <a:lnSpc>
                <a:spcPct val="100000"/>
              </a:lnSpc>
              <a:spcBef>
                <a:spcPts val="0"/>
              </a:spcBef>
              <a:spcAft>
                <a:spcPts val="0"/>
              </a:spcAft>
              <a:buClrTx/>
              <a:buSzTx/>
              <a:buFontTx/>
              <a:buNone/>
              <a:tabLst/>
              <a:defRPr/>
            </a:pPr>
            <a:r>
              <a:rPr lang="en-US" baseline="0" dirty="0">
                <a:latin typeface="Arial" charset="0"/>
                <a:ea typeface="ＭＳ Ｐゴシック" charset="-128"/>
                <a:cs typeface="ＭＳ Ｐゴシック" charset="-128"/>
                <a:sym typeface="Wingdings"/>
              </a:rPr>
              <a:t>[2] Katherine Connor Martin, 2016-04-05</a:t>
            </a:r>
          </a:p>
          <a:p>
            <a:pPr marL="0" marR="0" indent="0" algn="l" defTabSz="457178" rtl="0" eaLnBrk="1" fontAlgn="auto" latinLnBrk="0" hangingPunct="1">
              <a:lnSpc>
                <a:spcPct val="100000"/>
              </a:lnSpc>
              <a:spcBef>
                <a:spcPts val="0"/>
              </a:spcBef>
              <a:spcAft>
                <a:spcPts val="0"/>
              </a:spcAft>
              <a:buClrTx/>
              <a:buSzTx/>
              <a:buFontTx/>
              <a:buNone/>
              <a:tabLst/>
              <a:defRPr/>
            </a:pPr>
            <a:r>
              <a:rPr lang="en-US" baseline="0" dirty="0">
                <a:latin typeface="Arial" charset="0"/>
                <a:ea typeface="ＭＳ Ｐゴシック" charset="-128"/>
                <a:cs typeface="ＭＳ Ｐゴシック" charset="-128"/>
                <a:sym typeface="Wingdings"/>
              </a:rPr>
              <a:t>https://</a:t>
            </a:r>
            <a:r>
              <a:rPr lang="en-US" baseline="0" dirty="0" err="1">
                <a:latin typeface="Arial" charset="0"/>
                <a:ea typeface="ＭＳ Ｐゴシック" charset="-128"/>
                <a:cs typeface="ＭＳ Ｐゴシック" charset="-128"/>
                <a:sym typeface="Wingdings"/>
              </a:rPr>
              <a:t>blog.oxforddictionaries.com</a:t>
            </a:r>
            <a:r>
              <a:rPr lang="en-US" baseline="0" dirty="0">
                <a:latin typeface="Arial" charset="0"/>
                <a:ea typeface="ＭＳ Ｐゴシック" charset="-128"/>
                <a:cs typeface="ＭＳ Ｐゴシック" charset="-128"/>
                <a:sym typeface="Wingdings"/>
              </a:rPr>
              <a:t>/2016/04/05/should-you-capitalize-internet/ (accessed 2018-09-16)</a:t>
            </a:r>
          </a:p>
          <a:p>
            <a:pPr marL="0" marR="0" indent="0" algn="l" defTabSz="457178" rtl="0" eaLnBrk="1" fontAlgn="auto" latinLnBrk="0" hangingPunct="1">
              <a:lnSpc>
                <a:spcPct val="100000"/>
              </a:lnSpc>
              <a:spcBef>
                <a:spcPts val="0"/>
              </a:spcBef>
              <a:spcAft>
                <a:spcPts val="0"/>
              </a:spcAft>
              <a:buClrTx/>
              <a:buSzTx/>
              <a:buFontTx/>
              <a:buNone/>
              <a:tabLst/>
              <a:defRPr/>
            </a:pPr>
            <a:endParaRPr lang="en-US" baseline="0" dirty="0">
              <a:latin typeface="Arial" charset="0"/>
              <a:ea typeface="ＭＳ Ｐゴシック" charset="-128"/>
              <a:cs typeface="ＭＳ Ｐゴシック" charset="-128"/>
              <a:sym typeface="Wingdings"/>
            </a:endParaRPr>
          </a:p>
          <a:p>
            <a:pPr marL="0" marR="0" indent="0" algn="l" defTabSz="457178" rtl="0" eaLnBrk="1" fontAlgn="auto" latinLnBrk="0" hangingPunct="1">
              <a:lnSpc>
                <a:spcPct val="100000"/>
              </a:lnSpc>
              <a:spcBef>
                <a:spcPts val="0"/>
              </a:spcBef>
              <a:spcAft>
                <a:spcPts val="0"/>
              </a:spcAft>
              <a:buClrTx/>
              <a:buSzTx/>
              <a:buFontTx/>
              <a:buNone/>
              <a:tabLst/>
              <a:defRPr/>
            </a:pPr>
            <a:r>
              <a:rPr lang="en-US" baseline="0" dirty="0">
                <a:latin typeface="Arial" charset="0"/>
                <a:ea typeface="ＭＳ Ｐゴシック" charset="-128"/>
                <a:cs typeface="ＭＳ Ｐゴシック" charset="-128"/>
                <a:sym typeface="Wingdings"/>
              </a:rPr>
              <a:t>Save for next time:</a:t>
            </a:r>
          </a:p>
          <a:p>
            <a:pPr marL="171450" indent="-171450">
              <a:buFont typeface="Arial" charset="0"/>
              <a:buChar char="•"/>
            </a:pPr>
            <a:r>
              <a:rPr lang="en-US" dirty="0"/>
              <a:t>Absolute statements are difficult to prove</a:t>
            </a:r>
          </a:p>
          <a:p>
            <a:pPr marL="628650" lvl="1" indent="-171450">
              <a:buFont typeface="Arial" charset="0"/>
              <a:buChar char="•"/>
            </a:pPr>
            <a:r>
              <a:rPr lang="en-US" dirty="0"/>
              <a:t>Avoid: all, always, any, every, everyone, never, none</a:t>
            </a:r>
            <a:r>
              <a:rPr lang="is-IS" dirty="0"/>
              <a:t>…</a:t>
            </a:r>
            <a:r>
              <a:rPr lang="en-US" dirty="0"/>
              <a:t> unless you can show it</a:t>
            </a:r>
          </a:p>
          <a:p>
            <a:pPr marL="171450" indent="-171450" eaLnBrk="1" hangingPunct="1">
              <a:buFont typeface="Arial"/>
              <a:buChar char="•"/>
            </a:pPr>
            <a:r>
              <a:rPr lang="en-US" baseline="0" dirty="0">
                <a:latin typeface="Arial" charset="0"/>
                <a:ea typeface="ＭＳ Ｐゴシック" charset="-128"/>
                <a:cs typeface="ＭＳ Ｐゴシック" charset="-128"/>
              </a:rPr>
              <a:t>Be sure to put quotes around entire quote</a:t>
            </a:r>
          </a:p>
          <a:p>
            <a:pPr marL="171450" indent="-171450">
              <a:buFont typeface="Arial" panose="020B0604020202020204" pitchFamily="34" charset="0"/>
              <a:buChar char="•"/>
            </a:pPr>
            <a:r>
              <a:rPr lang="en-US" dirty="0"/>
              <a:t>Hyperbole is the best thing ever!</a:t>
            </a:r>
          </a:p>
          <a:p>
            <a:pPr marL="628650" lvl="1" indent="-171450">
              <a:buFont typeface="Arial" panose="020B0604020202020204" pitchFamily="34" charset="0"/>
              <a:buChar char="•"/>
            </a:pPr>
            <a:r>
              <a:rPr lang="en-US" dirty="0"/>
              <a:t>but not in these papers</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Print 2 sided and save a tree</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Use template, saves time (and -1 point)</a:t>
            </a:r>
          </a:p>
          <a:p>
            <a:pPr marL="171450" indent="-171450" eaLnBrk="1" hangingPunct="1">
              <a:buFont typeface="Arial"/>
              <a:buChar char="•"/>
            </a:pPr>
            <a:endParaRPr lang="en-US" baseline="0"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2</a:t>
            </a:fld>
            <a:endParaRPr lang="en-US"/>
          </a:p>
        </p:txBody>
      </p:sp>
    </p:spTree>
    <p:extLst>
      <p:ext uri="{BB962C8B-B14F-4D97-AF65-F5344CB8AC3E}">
        <p14:creationId xmlns:p14="http://schemas.microsoft.com/office/powerpoint/2010/main" val="39753110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a lot of information on this</a:t>
            </a:r>
          </a:p>
          <a:p>
            <a:r>
              <a:rPr lang="en-US" dirty="0"/>
              <a:t>No evidence that any of it takes place on regular internet</a:t>
            </a:r>
          </a:p>
          <a:p>
            <a:r>
              <a:rPr lang="en-US" dirty="0"/>
              <a:t>Unable to find any real information about the scope of IRL contract killings as well</a:t>
            </a:r>
          </a:p>
          <a:p>
            <a:r>
              <a:rPr lang="en-US" dirty="0"/>
              <a:t>Hard to tell why people were murdered</a:t>
            </a:r>
          </a:p>
        </p:txBody>
      </p:sp>
      <p:sp>
        <p:nvSpPr>
          <p:cNvPr id="4" name="Slide Number Placeholder 3"/>
          <p:cNvSpPr>
            <a:spLocks noGrp="1"/>
          </p:cNvSpPr>
          <p:nvPr>
            <p:ph type="sldNum" sz="quarter" idx="10"/>
          </p:nvPr>
        </p:nvSpPr>
        <p:spPr/>
        <p:txBody>
          <a:bodyPr/>
          <a:lstStyle/>
          <a:p>
            <a:fld id="{270700B2-88B9-1642-B8EB-F86842378D04}" type="slidenum">
              <a:rPr lang="en-US" smtClean="0"/>
              <a:t>22</a:t>
            </a:fld>
            <a:endParaRPr lang="en-US"/>
          </a:p>
        </p:txBody>
      </p:sp>
    </p:spTree>
    <p:extLst>
      <p:ext uri="{BB962C8B-B14F-4D97-AF65-F5344CB8AC3E}">
        <p14:creationId xmlns:p14="http://schemas.microsoft.com/office/powerpoint/2010/main" val="6994476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majority are bought buy the developers</a:t>
            </a:r>
          </a:p>
          <a:p>
            <a:r>
              <a:rPr lang="en-US" dirty="0"/>
              <a:t>The supply is dwindling (we’re getting better at security)</a:t>
            </a:r>
          </a:p>
        </p:txBody>
      </p:sp>
      <p:sp>
        <p:nvSpPr>
          <p:cNvPr id="4" name="Slide Number Placeholder 3"/>
          <p:cNvSpPr>
            <a:spLocks noGrp="1"/>
          </p:cNvSpPr>
          <p:nvPr>
            <p:ph type="sldNum" sz="quarter" idx="10"/>
          </p:nvPr>
        </p:nvSpPr>
        <p:spPr/>
        <p:txBody>
          <a:bodyPr/>
          <a:lstStyle/>
          <a:p>
            <a:fld id="{270700B2-88B9-1642-B8EB-F86842378D04}" type="slidenum">
              <a:rPr lang="en-US" smtClean="0"/>
              <a:t>23</a:t>
            </a:fld>
            <a:endParaRPr lang="en-US"/>
          </a:p>
        </p:txBody>
      </p:sp>
    </p:spTree>
    <p:extLst>
      <p:ext uri="{BB962C8B-B14F-4D97-AF65-F5344CB8AC3E}">
        <p14:creationId xmlns:p14="http://schemas.microsoft.com/office/powerpoint/2010/main" val="37442797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Identities </a:t>
            </a:r>
            <a:r>
              <a:rPr lang="en-US" dirty="0"/>
              <a:t>are of more value to assume than to steal from</a:t>
            </a:r>
          </a:p>
          <a:p>
            <a:r>
              <a:rPr lang="en-US" dirty="0"/>
              <a:t>Supply and demand plays a large part in high prices</a:t>
            </a:r>
          </a:p>
          <a:p>
            <a:r>
              <a:rPr lang="en-US" dirty="0"/>
              <a:t>15 million people have their ID used each year costing 3.5k on average</a:t>
            </a:r>
          </a:p>
        </p:txBody>
      </p:sp>
      <p:sp>
        <p:nvSpPr>
          <p:cNvPr id="4" name="Slide Number Placeholder 3"/>
          <p:cNvSpPr>
            <a:spLocks noGrp="1"/>
          </p:cNvSpPr>
          <p:nvPr>
            <p:ph type="sldNum" sz="quarter" idx="10"/>
          </p:nvPr>
        </p:nvSpPr>
        <p:spPr/>
        <p:txBody>
          <a:bodyPr/>
          <a:lstStyle/>
          <a:p>
            <a:fld id="{270700B2-88B9-1642-B8EB-F86842378D04}" type="slidenum">
              <a:rPr lang="en-US" smtClean="0"/>
              <a:t>24</a:t>
            </a:fld>
            <a:endParaRPr lang="en-US"/>
          </a:p>
        </p:txBody>
      </p:sp>
    </p:spTree>
    <p:extLst>
      <p:ext uri="{BB962C8B-B14F-4D97-AF65-F5344CB8AC3E}">
        <p14:creationId xmlns:p14="http://schemas.microsoft.com/office/powerpoint/2010/main" val="12852613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There is a lot of conflicting information on the size and impact</a:t>
            </a:r>
          </a:p>
          <a:p>
            <a:r>
              <a:rPr lang="en-US" dirty="0"/>
              <a:t>Digital Economy is worth 1.2 trillion dollars</a:t>
            </a:r>
          </a:p>
        </p:txBody>
      </p:sp>
      <p:sp>
        <p:nvSpPr>
          <p:cNvPr id="4" name="Slide Number Placeholder 3"/>
          <p:cNvSpPr>
            <a:spLocks noGrp="1"/>
          </p:cNvSpPr>
          <p:nvPr>
            <p:ph type="sldNum" sz="quarter" idx="10"/>
          </p:nvPr>
        </p:nvSpPr>
        <p:spPr/>
        <p:txBody>
          <a:bodyPr/>
          <a:lstStyle/>
          <a:p>
            <a:fld id="{270700B2-88B9-1642-B8EB-F86842378D04}" type="slidenum">
              <a:rPr lang="en-US" smtClean="0"/>
              <a:t>25</a:t>
            </a:fld>
            <a:endParaRPr lang="en-US"/>
          </a:p>
        </p:txBody>
      </p:sp>
    </p:spTree>
    <p:extLst>
      <p:ext uri="{BB962C8B-B14F-4D97-AF65-F5344CB8AC3E}">
        <p14:creationId xmlns:p14="http://schemas.microsoft.com/office/powerpoint/2010/main" val="34606127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The whole point of using a blockchain is to let people—in particular, people who don’t trust one another—share valuable data in a secure, tamperproof way. That’s because blockchains store data using sophisticated math and innovative software rules that are extremely difficult for attackers to manipulate. But the security of even the best-designed blockchain systems can fail in places where the fancy math and software rules come into contact with humans, who are skilled cheaters, in the real world, where things can get messy.</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28</a:t>
            </a:fld>
            <a:endParaRPr lang="en-US"/>
          </a:p>
        </p:txBody>
      </p:sp>
    </p:spTree>
    <p:extLst>
      <p:ext uri="{BB962C8B-B14F-4D97-AF65-F5344CB8AC3E}">
        <p14:creationId xmlns:p14="http://schemas.microsoft.com/office/powerpoint/2010/main" val="2941139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In Bitcoin’s blockchain, the shared data is the history of every Bitcoin transaction ever made: an accounting ledger. The ledger is stored in multiple copies on a network of computers, called “nodes.” Each time someone submits a transaction to the ledger, the nodes check to make sure the transaction is valid—that whoever spent a bitcoin had a bitcoin to spend. A subset of them compete to package valid transactions into “blocks” and add them to a chain of previous ones. The owners of these nodes are called miners. Miners who successfully add new blocks to the chain earn bitcoins as a reward.</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What makes this system theoretically tamperproof is two things: a cryptographic fingerprint unique to each block, and a “consensus protocol,” the process by which the nodes in the network agree on a shared history.</a:t>
            </a:r>
          </a:p>
          <a:p>
            <a:pPr fontAlgn="base"/>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The </a:t>
            </a:r>
            <a:r>
              <a:rPr lang="en-US" sz="1200" b="0" i="0" kern="1200" dirty="0">
                <a:solidFill>
                  <a:schemeClr val="tx1"/>
                </a:solidFill>
                <a:effectLst/>
                <a:latin typeface="+mn-lt"/>
                <a:ea typeface="+mn-ea"/>
                <a:cs typeface="+mn-cs"/>
              </a:rPr>
              <a:t>fingerprint, called a hash, takes a lot of computing time and energy to generate initially. It thus serves as proof that the miner who added the block to the blockchain did the computational work to earn a bitcoin reward (for this reason, Bitcoin is said to use a “proof-of-work” protocol). It also serves as a kind of seal, since altering the block would require generating a new hash. Verifying whether or not the hash matches its block, however, is easy, and once the nodes have done so they update their respective copies of the blockchain with the new block. This is the consensus protocol.</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The final security element is that the hashes also serve as the links in the blockchain: each block includes the previous block’s unique hash. So if you want to change an entry in the ledger retroactively, you have to calculate a new hash not only for the block it’s in but also for every subsequent block. And you have to do this faster than the other nodes can add new blocks to the chain. So unless you have computers that are more powerful than the rest of the nodes combined (and even then, success isn’t guaranteed), any blocks you add will conflict with existing ones, and the other nodes will automatically reject your alterations. This is what makes the blockchain tamperproof, or “immutable.”</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29</a:t>
            </a:fld>
            <a:endParaRPr lang="en-US"/>
          </a:p>
        </p:txBody>
      </p:sp>
    </p:spTree>
    <p:extLst>
      <p:ext uri="{BB962C8B-B14F-4D97-AF65-F5344CB8AC3E}">
        <p14:creationId xmlns:p14="http://schemas.microsoft.com/office/powerpoint/2010/main" val="25423732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1.1</a:t>
            </a:r>
            <a:r>
              <a:rPr lang="zh-CN" altLang="en-US" dirty="0"/>
              <a:t> </a:t>
            </a:r>
            <a:r>
              <a:rPr lang="en-US" altLang="zh-CN" dirty="0"/>
              <a:t>Billion worth of cryptocurrency was stolen in the first half of 2018</a:t>
            </a:r>
          </a:p>
          <a:p>
            <a:endParaRPr lang="en-US" altLang="zh-CN" dirty="0"/>
          </a:p>
        </p:txBody>
      </p:sp>
      <p:sp>
        <p:nvSpPr>
          <p:cNvPr id="4" name="Slide Number Placeholder 3"/>
          <p:cNvSpPr>
            <a:spLocks noGrp="1"/>
          </p:cNvSpPr>
          <p:nvPr>
            <p:ph type="sldNum" sz="quarter" idx="5"/>
          </p:nvPr>
        </p:nvSpPr>
        <p:spPr/>
        <p:txBody>
          <a:bodyPr/>
          <a:lstStyle/>
          <a:p>
            <a:fld id="{270700B2-88B9-1642-B8EB-F86842378D04}" type="slidenum">
              <a:rPr lang="en-US" smtClean="0"/>
              <a:t>30</a:t>
            </a:fld>
            <a:endParaRPr lang="en-US"/>
          </a:p>
        </p:txBody>
      </p:sp>
    </p:spTree>
    <p:extLst>
      <p:ext uri="{BB962C8B-B14F-4D97-AF65-F5344CB8AC3E}">
        <p14:creationId xmlns:p14="http://schemas.microsoft.com/office/powerpoint/2010/main" val="10675622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So much for the theory. Implementing it in practice is harder. The mere fact that a system works like Bitcoin—as many cryptocurrencies do—doesn’t mean it’s just as secure. Even when developers use tried-and-true cryptographic tools, it is easy to accidentally put them together in ways that are not secure, says Neha </a:t>
            </a:r>
            <a:r>
              <a:rPr lang="en-US" sz="1200" b="0" i="0" kern="1200" dirty="0" err="1">
                <a:solidFill>
                  <a:schemeClr val="tx1"/>
                </a:solidFill>
                <a:effectLst/>
                <a:latin typeface="+mn-lt"/>
                <a:ea typeface="+mn-ea"/>
                <a:cs typeface="+mn-cs"/>
              </a:rPr>
              <a:t>Narula</a:t>
            </a:r>
            <a:r>
              <a:rPr lang="en-US" sz="1200" b="0" i="0" kern="1200" dirty="0">
                <a:solidFill>
                  <a:schemeClr val="tx1"/>
                </a:solidFill>
                <a:effectLst/>
                <a:latin typeface="+mn-lt"/>
                <a:ea typeface="+mn-ea"/>
                <a:cs typeface="+mn-cs"/>
              </a:rPr>
              <a:t>, director of MIT’s Digital Currency Initiative. Bitcoin has been around the longest, so it’s the most thoroughly battle-tested</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People have also found creative ways to cheat. </a:t>
            </a:r>
            <a:r>
              <a:rPr lang="en-US" sz="1200" b="0" i="0" kern="1200" dirty="0" err="1">
                <a:solidFill>
                  <a:schemeClr val="tx1"/>
                </a:solidFill>
                <a:effectLst/>
                <a:latin typeface="+mn-lt"/>
                <a:ea typeface="+mn-ea"/>
                <a:cs typeface="+mn-cs"/>
              </a:rPr>
              <a:t>Emin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Gün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Sirer</a:t>
            </a:r>
            <a:r>
              <a:rPr lang="en-US" sz="1200" b="0" i="0" kern="1200" dirty="0">
                <a:solidFill>
                  <a:schemeClr val="tx1"/>
                </a:solidFill>
                <a:effectLst/>
                <a:latin typeface="+mn-lt"/>
                <a:ea typeface="+mn-ea"/>
                <a:cs typeface="+mn-cs"/>
              </a:rPr>
              <a:t> and his colleagues at Cornell University have shown that there is a way to subvert a blockchain even if you have less than half the mining power of the other miners. The details are somewhat technical, but essentially a “selfish miner” can gain an unfair advantage by fooling other nodes into wasting time on already-solved crypto-puzzles.</a:t>
            </a:r>
          </a:p>
          <a:p>
            <a:r>
              <a:rPr lang="en-US" sz="1200" b="0" i="0" kern="1200" dirty="0">
                <a:solidFill>
                  <a:schemeClr val="tx1"/>
                </a:solidFill>
                <a:effectLst/>
                <a:latin typeface="+mn-lt"/>
                <a:ea typeface="+mn-ea"/>
                <a:cs typeface="+mn-cs"/>
              </a:rPr>
              <a:t>Another possibility is an “eclipse attack.” Nodes on the blockchain must remain in constant communication in order to compare data. An attacker who manages to take control of one node’s communications and fool it into accepting false data that appears to come from the rest of the network can trick it into wasting resources or confirming fake transactions.</a:t>
            </a:r>
          </a:p>
          <a:p>
            <a:pPr fontAlgn="base"/>
            <a:r>
              <a:rPr lang="en-US" sz="1200" b="0" i="0" kern="1200" dirty="0">
                <a:solidFill>
                  <a:schemeClr val="tx1"/>
                </a:solidFill>
                <a:effectLst/>
                <a:latin typeface="+mn-lt"/>
                <a:ea typeface="+mn-ea"/>
                <a:cs typeface="+mn-cs"/>
              </a:rPr>
              <a:t>The cryptocurrency hacks driving recent headlines are usually failures at places where blockchain systems connect with the real world—for example, in software clients and third-party applications. </a:t>
            </a:r>
          </a:p>
          <a:p>
            <a:pPr fontAlgn="base"/>
            <a:r>
              <a:rPr lang="en-US" sz="1200" b="0" i="0" kern="1200" dirty="0">
                <a:solidFill>
                  <a:schemeClr val="tx1"/>
                </a:solidFill>
                <a:effectLst/>
                <a:latin typeface="+mn-lt"/>
                <a:ea typeface="+mn-ea"/>
                <a:cs typeface="+mn-cs"/>
              </a:rPr>
              <a:t>Hackers can, for instance, break into “hot wallets,” internet-connected applications for storing the private cryptographic keys that anyone who owns cryptocurrency requires in order to spend it. Wallets owned by online cryptocurrency exchanges have become prime targets. Many exchanges claim they keep most of their users’ money in “cold” hardware wallets—storage devices disconnected from the internet. But as the January heist of more than $500 million worth of cryptocurrency from the Japan-based exchange </a:t>
            </a:r>
            <a:r>
              <a:rPr lang="en-US" sz="1200" b="0" i="0" kern="1200" dirty="0" err="1">
                <a:solidFill>
                  <a:schemeClr val="tx1"/>
                </a:solidFill>
                <a:effectLst/>
                <a:latin typeface="+mn-lt"/>
                <a:ea typeface="+mn-ea"/>
                <a:cs typeface="+mn-cs"/>
              </a:rPr>
              <a:t>Coincheck</a:t>
            </a:r>
            <a:r>
              <a:rPr lang="en-US" sz="1200" b="0" i="0" kern="1200" dirty="0">
                <a:solidFill>
                  <a:schemeClr val="tx1"/>
                </a:solidFill>
                <a:effectLst/>
                <a:latin typeface="+mn-lt"/>
                <a:ea typeface="+mn-ea"/>
                <a:cs typeface="+mn-cs"/>
              </a:rPr>
              <a:t> showed, that’s not always the case.</a:t>
            </a:r>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31</a:t>
            </a:fld>
            <a:endParaRPr lang="en-US"/>
          </a:p>
        </p:txBody>
      </p:sp>
    </p:spTree>
    <p:extLst>
      <p:ext uri="{BB962C8B-B14F-4D97-AF65-F5344CB8AC3E}">
        <p14:creationId xmlns:p14="http://schemas.microsoft.com/office/powerpoint/2010/main" val="21020992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One supposed security guarantee of a blockchain system is “decentralization.” If copies of the blockchain are kept on a large and widely distributed network of nodes, there’s no one weak point to attack, and it’s hard for anyone to build up enough computing power to subvert the network. But recent work by </a:t>
            </a:r>
            <a:r>
              <a:rPr lang="en-US" sz="1200" b="0" i="0" kern="1200" dirty="0" err="1">
                <a:solidFill>
                  <a:schemeClr val="tx1"/>
                </a:solidFill>
                <a:effectLst/>
                <a:latin typeface="+mn-lt"/>
                <a:ea typeface="+mn-ea"/>
                <a:cs typeface="+mn-cs"/>
              </a:rPr>
              <a:t>Sirer</a:t>
            </a:r>
            <a:r>
              <a:rPr lang="en-US" sz="1200" b="0" i="0" kern="1200" dirty="0">
                <a:solidFill>
                  <a:schemeClr val="tx1"/>
                </a:solidFill>
                <a:effectLst/>
                <a:latin typeface="+mn-lt"/>
                <a:ea typeface="+mn-ea"/>
                <a:cs typeface="+mn-cs"/>
              </a:rPr>
              <a:t> and colleagues shows that neither Bitcoin nor Ethereum is as decentralized as you might think. They found that the top four bitcoin-mining operations had more than 53 percent of the system’s average mining capacity per week. By the same measure, three Ethereum miners accounted for 61 percent.</a:t>
            </a:r>
          </a:p>
          <a:p>
            <a:pPr fontAlgn="base"/>
            <a:r>
              <a:rPr lang="en-US" sz="1200" b="0" i="0" kern="1200" dirty="0">
                <a:solidFill>
                  <a:schemeClr val="tx1"/>
                </a:solidFill>
                <a:effectLst/>
                <a:latin typeface="+mn-lt"/>
                <a:ea typeface="+mn-ea"/>
                <a:cs typeface="+mn-cs"/>
              </a:rPr>
              <a:t>Some say alternative consensus protocols, perhaps ones that don’t rely on mining, could be more secure. But this hypothesis hasn’t been tested at a large scale, and new protocols would likely have their own security problems.</a:t>
            </a:r>
          </a:p>
          <a:p>
            <a:pPr fontAlgn="base"/>
            <a:r>
              <a:rPr lang="en-US" sz="1200" b="0" i="0" kern="1200" dirty="0">
                <a:solidFill>
                  <a:schemeClr val="tx1"/>
                </a:solidFill>
                <a:effectLst/>
                <a:latin typeface="+mn-lt"/>
                <a:ea typeface="+mn-ea"/>
                <a:cs typeface="+mn-cs"/>
              </a:rPr>
              <a:t>Others see potential in blockchains that require permission to join, unlike in Bitcoin’s case, where anyone who downloads the software can join the network. Such systems are anathema to the anti-hierarchical ethos of cryptocurrencies, but the approach appeals to financial and other institutions looking to exploit the advantages of a shared cryptographic database.</a:t>
            </a:r>
          </a:p>
          <a:p>
            <a:pPr fontAlgn="base"/>
            <a:r>
              <a:rPr lang="en-US" sz="1200" b="0" i="0" kern="1200" dirty="0">
                <a:solidFill>
                  <a:schemeClr val="tx1"/>
                </a:solidFill>
                <a:effectLst/>
                <a:latin typeface="+mn-lt"/>
                <a:ea typeface="+mn-ea"/>
                <a:cs typeface="+mn-cs"/>
              </a:rPr>
              <a:t>Permissioned systems, however, raise their own questions. Who has the authority to grant permission? How will the system ensure that the validators are who they say they are? A permissioned system may make its owners feel more secure, but it really just gives them more control, which means they can make changes whether or not other network participants agree—something true believers would see as violating the very idea of blockchain.</a:t>
            </a:r>
          </a:p>
          <a:p>
            <a:pPr fontAlgn="base"/>
            <a:r>
              <a:rPr lang="en-US" sz="1200" b="0" i="0" kern="1200" dirty="0">
                <a:solidFill>
                  <a:schemeClr val="tx1"/>
                </a:solidFill>
                <a:effectLst/>
                <a:latin typeface="+mn-lt"/>
                <a:ea typeface="+mn-ea"/>
                <a:cs typeface="+mn-cs"/>
              </a:rPr>
              <a:t>So in the end, “secure” ends up being very hard to define in the context of blockchains. Secure from whom? Secure for what? “It depends on your perspective,” says </a:t>
            </a:r>
            <a:r>
              <a:rPr lang="en-US" sz="1200" b="0" i="0" kern="1200" dirty="0" err="1">
                <a:solidFill>
                  <a:schemeClr val="tx1"/>
                </a:solidFill>
                <a:effectLst/>
                <a:latin typeface="+mn-lt"/>
                <a:ea typeface="+mn-ea"/>
                <a:cs typeface="+mn-cs"/>
              </a:rPr>
              <a:t>Narula</a:t>
            </a:r>
            <a:r>
              <a:rPr lang="en-US" sz="1200" b="0" i="0" kern="1200" dirty="0">
                <a:solidFill>
                  <a:schemeClr val="tx1"/>
                </a:solidFill>
                <a:effectLst/>
                <a:latin typeface="+mn-lt"/>
                <a:ea typeface="+mn-ea"/>
                <a:cs typeface="+mn-cs"/>
              </a:rPr>
              <a:t>.</a:t>
            </a:r>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32</a:t>
            </a:fld>
            <a:endParaRPr lang="en-US"/>
          </a:p>
        </p:txBody>
      </p:sp>
    </p:spTree>
    <p:extLst>
      <p:ext uri="{BB962C8B-B14F-4D97-AF65-F5344CB8AC3E}">
        <p14:creationId xmlns:p14="http://schemas.microsoft.com/office/powerpoint/2010/main" val="2616436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Everyday we loose some of our privacy, phone apps, location services or websites and browsers. </a:t>
            </a:r>
          </a:p>
          <a:p>
            <a:r>
              <a:rPr lang="en-US" baseline="0" dirty="0"/>
              <a:t>Today I will talk about the threats to your privacy on your browser and how to defend against them. </a:t>
            </a:r>
          </a:p>
          <a:p>
            <a:r>
              <a:rPr lang="en-US" baseline="0" dirty="0"/>
              <a:t>A significant portion of your time on the internet is spend in a browser and, as such, it is prime real estate to get your information. </a:t>
            </a:r>
          </a:p>
          <a:p>
            <a:r>
              <a:rPr lang="en-US" baseline="0" dirty="0"/>
              <a:t>Every website your visit, link you click or like button you press gets recorded, either on a cookie, in your extensions, or sent as a fingerprint to the website you are on.  </a:t>
            </a:r>
          </a:p>
          <a:p>
            <a:r>
              <a:rPr lang="en-US" baseline="0" dirty="0"/>
              <a:t>All this data can be used to steal your identity, read your browsing history, build up advertising profiles on you to show you targeted adverts and much more. </a:t>
            </a:r>
          </a:p>
          <a:p>
            <a:r>
              <a:rPr lang="en-US" baseline="0" dirty="0"/>
              <a:t>So I will show you how your data Is collected and how to stop it.</a:t>
            </a:r>
            <a:br>
              <a:rPr lang="en-US" dirty="0"/>
            </a:b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34</a:t>
            </a:fld>
            <a:endParaRPr lang="en-US"/>
          </a:p>
        </p:txBody>
      </p:sp>
    </p:spTree>
    <p:extLst>
      <p:ext uri="{BB962C8B-B14F-4D97-AF65-F5344CB8AC3E}">
        <p14:creationId xmlns:p14="http://schemas.microsoft.com/office/powerpoint/2010/main" val="2915539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aseline="0" dirty="0"/>
              <a:t>See Canvas for histograms of other questions.</a:t>
            </a:r>
          </a:p>
          <a:p>
            <a:pPr marL="0" indent="0">
              <a:buFontTx/>
              <a:buNone/>
            </a:pPr>
            <a:endParaRPr lang="en-US" baseline="0" dirty="0"/>
          </a:p>
          <a:p>
            <a:pPr marL="0" indent="0">
              <a:buFontTx/>
              <a:buNone/>
            </a:pPr>
            <a:r>
              <a:rPr lang="en-US" baseline="0" dirty="0"/>
              <a:t>TODO: Put hour breakdown on web site</a:t>
            </a:r>
          </a:p>
          <a:p>
            <a:pPr marL="0" indent="0">
              <a:buFontTx/>
              <a:buNone/>
            </a:pPr>
            <a:endParaRPr lang="en-US" baseline="0" dirty="0"/>
          </a:p>
          <a:p>
            <a:pPr marL="0" indent="0">
              <a:buFontTx/>
              <a:buNone/>
            </a:pPr>
            <a:r>
              <a:rPr lang="en-US" baseline="0" dirty="0"/>
              <a:t>Common items for next time:</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dirty="0"/>
              <a:t>I am in FL 140 about an hour before and after each class</a:t>
            </a:r>
          </a:p>
          <a:p>
            <a:pPr marL="171450" indent="-171450">
              <a:buFont typeface="Arial" panose="020B0604020202020204" pitchFamily="34" charset="0"/>
              <a:buChar char="•"/>
            </a:pPr>
            <a:r>
              <a:rPr lang="en-US" dirty="0"/>
              <a:t>Estimated breakdown of course time per week:</a:t>
            </a:r>
          </a:p>
          <a:p>
            <a:pPr marL="628650" lvl="1" indent="-171450">
              <a:buFont typeface="Arial" panose="020B0604020202020204" pitchFamily="34" charset="0"/>
              <a:buChar char="•"/>
            </a:pPr>
            <a:r>
              <a:rPr lang="en-US" dirty="0"/>
              <a:t>4 hours class time</a:t>
            </a:r>
          </a:p>
          <a:p>
            <a:pPr marL="628650" lvl="1" indent="-171450">
              <a:buFont typeface="Arial" panose="020B0604020202020204" pitchFamily="34" charset="0"/>
              <a:buChar char="•"/>
            </a:pPr>
            <a:r>
              <a:rPr lang="en-US" dirty="0"/>
              <a:t>4 hours reading (2 chapters ~90 pages @ 2 minutes per page)</a:t>
            </a:r>
          </a:p>
          <a:p>
            <a:pPr marL="628650" lvl="1" indent="-171450">
              <a:buFont typeface="Arial" panose="020B0604020202020204" pitchFamily="34" charset="0"/>
              <a:buChar char="•"/>
            </a:pPr>
            <a:r>
              <a:rPr lang="en-US" dirty="0"/>
              <a:t>8 hours practicing mastery of material (papers, group project, class activity prep)</a:t>
            </a:r>
          </a:p>
          <a:p>
            <a:pPr marL="171450" indent="-171450">
              <a:buFont typeface="Arial" panose="020B0604020202020204" pitchFamily="34" charset="0"/>
              <a:buChar char="•"/>
            </a:pPr>
            <a:r>
              <a:rPr lang="en-US" dirty="0"/>
              <a:t>If you are spending much more than this let me know and we can figure out a more efficient way to spend your time</a:t>
            </a:r>
          </a:p>
          <a:p>
            <a:pPr marL="171450" marR="0" lvl="0" indent="-171450" algn="l" defTabSz="457200" rtl="0" eaLnBrk="1" fontAlgn="auto" latinLnBrk="0" hangingPunct="1">
              <a:lnSpc>
                <a:spcPct val="100000"/>
              </a:lnSpc>
              <a:spcBef>
                <a:spcPts val="0"/>
              </a:spcBef>
              <a:spcAft>
                <a:spcPts val="0"/>
              </a:spcAft>
              <a:buClrTx/>
              <a:buSzTx/>
              <a:buFontTx/>
              <a:buChar char="-"/>
              <a:tabLst/>
              <a:defRPr/>
            </a:pP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4603969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normal cookies</a:t>
            </a:r>
            <a:r>
              <a:rPr lang="en-US" baseline="0" dirty="0"/>
              <a:t> can be easily blocked using todays browsers most users never bother to block them, so they sit in your computer slowly collecting and storing your information.</a:t>
            </a:r>
          </a:p>
          <a:p>
            <a:r>
              <a:rPr lang="en-US" baseline="0" dirty="0"/>
              <a:t>Some users aren't even aware of what cookies are, and even if people know of them, it is often though of as too inconvenient to go into the browsers settings to block cookies as such they are left there unaddressed. </a:t>
            </a:r>
          </a:p>
          <a:p>
            <a:r>
              <a:rPr lang="en-US" baseline="0" dirty="0"/>
              <a:t>But now that a significant enough portion of users block their cookies or have extensions do it for them, new ways to prevent cookies from being deleted and store more information are increasing in use. They are called super cookies, simply put to escape deletion by the browser they save their data in other places, be it adobe flash, Silverlight application storage, even your browsing history. This allows them to copy themselves back to the browser even after it deleted them. </a:t>
            </a:r>
          </a:p>
        </p:txBody>
      </p:sp>
      <p:sp>
        <p:nvSpPr>
          <p:cNvPr id="4" name="Slide Number Placeholder 3"/>
          <p:cNvSpPr>
            <a:spLocks noGrp="1"/>
          </p:cNvSpPr>
          <p:nvPr>
            <p:ph type="sldNum" sz="quarter" idx="10"/>
          </p:nvPr>
        </p:nvSpPr>
        <p:spPr/>
        <p:txBody>
          <a:bodyPr/>
          <a:lstStyle/>
          <a:p>
            <a:fld id="{270700B2-88B9-1642-B8EB-F86842378D04}" type="slidenum">
              <a:rPr lang="en-US" smtClean="0"/>
              <a:t>35</a:t>
            </a:fld>
            <a:endParaRPr lang="en-US"/>
          </a:p>
        </p:txBody>
      </p:sp>
    </p:spTree>
    <p:extLst>
      <p:ext uri="{BB962C8B-B14F-4D97-AF65-F5344CB8AC3E}">
        <p14:creationId xmlns:p14="http://schemas.microsoft.com/office/powerpoint/2010/main" val="26766829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Browser fingerprints are a more hidden</a:t>
            </a:r>
            <a:r>
              <a:rPr lang="en-US" baseline="0" dirty="0"/>
              <a:t> approach to track you on your browser. They use JavaScript to query browser for information, a wide range of information is collected and it </a:t>
            </a:r>
            <a:r>
              <a:rPr lang="en-US" baseline="0" dirty="0" err="1"/>
              <a:t>coleases</a:t>
            </a:r>
            <a:r>
              <a:rPr lang="en-US" baseline="0" dirty="0"/>
              <a:t> into your fingerprint</a:t>
            </a:r>
          </a:p>
          <a:p>
            <a:r>
              <a:rPr lang="en-US" b="1" baseline="0" dirty="0"/>
              <a:t>Explain how versions an types make it unique.</a:t>
            </a:r>
            <a:r>
              <a:rPr lang="en-US" baseline="0" dirty="0"/>
              <a:t> </a:t>
            </a:r>
          </a:p>
          <a:p>
            <a:r>
              <a:rPr lang="en-US" baseline="0" dirty="0"/>
              <a:t>Where cookies don</a:t>
            </a:r>
            <a:r>
              <a:rPr lang="mr-IN" baseline="0" dirty="0"/>
              <a:t>’</a:t>
            </a:r>
            <a:r>
              <a:rPr lang="en-US" baseline="0" dirty="0"/>
              <a:t>t work the unique fingerprint left by your browser will be used by websites.</a:t>
            </a:r>
          </a:p>
          <a:p>
            <a:r>
              <a:rPr lang="en-US" baseline="0" dirty="0"/>
              <a:t>Fortunate although fingerprinting is not very well known it is rather easy to hide from it by sending out fake randomized fingerprints to any website that looks.</a:t>
            </a:r>
          </a:p>
          <a:p>
            <a:r>
              <a:rPr lang="en-US" baseline="0" dirty="0"/>
              <a:t> </a:t>
            </a:r>
          </a:p>
          <a:p>
            <a:endParaRPr lang="en-US" baseline="0" dirty="0"/>
          </a:p>
        </p:txBody>
      </p:sp>
      <p:sp>
        <p:nvSpPr>
          <p:cNvPr id="4" name="Slide Number Placeholder 3"/>
          <p:cNvSpPr>
            <a:spLocks noGrp="1"/>
          </p:cNvSpPr>
          <p:nvPr>
            <p:ph type="sldNum" sz="quarter" idx="10"/>
          </p:nvPr>
        </p:nvSpPr>
        <p:spPr/>
        <p:txBody>
          <a:bodyPr/>
          <a:lstStyle/>
          <a:p>
            <a:fld id="{270700B2-88B9-1642-B8EB-F86842378D04}" type="slidenum">
              <a:rPr lang="en-US" smtClean="0"/>
              <a:t>36</a:t>
            </a:fld>
            <a:endParaRPr lang="en-US"/>
          </a:p>
        </p:txBody>
      </p:sp>
    </p:spTree>
    <p:extLst>
      <p:ext uri="{BB962C8B-B14F-4D97-AF65-F5344CB8AC3E}">
        <p14:creationId xmlns:p14="http://schemas.microsoft.com/office/powerpoint/2010/main" val="14565578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 fingerprints and cookies fail the http referrer swoops in, every</a:t>
            </a:r>
            <a:r>
              <a:rPr lang="en-US" baseline="0" dirty="0"/>
              <a:t> hyperlink you click tells the website you visit where you clicked the link.</a:t>
            </a:r>
          </a:p>
          <a:p>
            <a:r>
              <a:rPr lang="en-US" baseline="0" dirty="0"/>
              <a:t>Although this is mostly used for seeing which promotions are the most effective they can also be used to track user behavior and patterns. </a:t>
            </a:r>
          </a:p>
          <a:p>
            <a:r>
              <a:rPr lang="en-US" baseline="0" dirty="0"/>
              <a:t>Unfortunately how the websites use of this data is entirely up to them. But there are indeed ways to block </a:t>
            </a:r>
            <a:r>
              <a:rPr lang="en-US" baseline="0" dirty="0" err="1"/>
              <a:t>referer</a:t>
            </a:r>
            <a:r>
              <a:rPr lang="en-US" baseline="0" dirty="0"/>
              <a:t> links and convert them to normal links upon clicking.</a:t>
            </a:r>
          </a:p>
          <a:p>
            <a:r>
              <a:rPr lang="en-US" baseline="0" dirty="0"/>
              <a:t> </a:t>
            </a:r>
          </a:p>
          <a:p>
            <a:endParaRPr lang="en-US" baseline="0" dirty="0"/>
          </a:p>
        </p:txBody>
      </p:sp>
      <p:sp>
        <p:nvSpPr>
          <p:cNvPr id="4" name="Slide Number Placeholder 3"/>
          <p:cNvSpPr>
            <a:spLocks noGrp="1"/>
          </p:cNvSpPr>
          <p:nvPr>
            <p:ph type="sldNum" sz="quarter" idx="10"/>
          </p:nvPr>
        </p:nvSpPr>
        <p:spPr/>
        <p:txBody>
          <a:bodyPr/>
          <a:lstStyle/>
          <a:p>
            <a:fld id="{270700B2-88B9-1642-B8EB-F86842378D04}" type="slidenum">
              <a:rPr lang="en-US" smtClean="0"/>
              <a:t>37</a:t>
            </a:fld>
            <a:endParaRPr lang="en-US"/>
          </a:p>
        </p:txBody>
      </p:sp>
    </p:spTree>
    <p:extLst>
      <p:ext uri="{BB962C8B-B14F-4D97-AF65-F5344CB8AC3E}">
        <p14:creationId xmlns:p14="http://schemas.microsoft.com/office/powerpoint/2010/main" val="31814815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Describe each measure generally</a:t>
            </a:r>
          </a:p>
          <a:p>
            <a:r>
              <a:rPr lang="en-US" b="1" baseline="0" dirty="0"/>
              <a:t>Questions</a:t>
            </a:r>
          </a:p>
        </p:txBody>
      </p:sp>
      <p:sp>
        <p:nvSpPr>
          <p:cNvPr id="4" name="Slide Number Placeholder 3"/>
          <p:cNvSpPr>
            <a:spLocks noGrp="1"/>
          </p:cNvSpPr>
          <p:nvPr>
            <p:ph type="sldNum" sz="quarter" idx="10"/>
          </p:nvPr>
        </p:nvSpPr>
        <p:spPr/>
        <p:txBody>
          <a:bodyPr/>
          <a:lstStyle/>
          <a:p>
            <a:fld id="{270700B2-88B9-1642-B8EB-F86842378D04}" type="slidenum">
              <a:rPr lang="en-US" smtClean="0"/>
              <a:t>38</a:t>
            </a:fld>
            <a:endParaRPr lang="en-US"/>
          </a:p>
        </p:txBody>
      </p:sp>
    </p:spTree>
    <p:extLst>
      <p:ext uri="{BB962C8B-B14F-4D97-AF65-F5344CB8AC3E}">
        <p14:creationId xmlns:p14="http://schemas.microsoft.com/office/powerpoint/2010/main" val="10136423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p>
        </p:txBody>
      </p:sp>
      <p:sp>
        <p:nvSpPr>
          <p:cNvPr id="4" name="Slide Number Placeholder 3"/>
          <p:cNvSpPr>
            <a:spLocks noGrp="1"/>
          </p:cNvSpPr>
          <p:nvPr>
            <p:ph type="sldNum" sz="quarter" idx="10"/>
          </p:nvPr>
        </p:nvSpPr>
        <p:spPr/>
        <p:txBody>
          <a:bodyPr/>
          <a:lstStyle/>
          <a:p>
            <a:fld id="{270700B2-88B9-1642-B8EB-F86842378D04}" type="slidenum">
              <a:rPr lang="en-US" smtClean="0"/>
              <a:t>40</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ea typeface="ＭＳ Ｐゴシック" charset="-128"/>
                <a:cs typeface="ＭＳ Ｐゴシック" charset="-128"/>
              </a:rPr>
              <a:t>Retire slide. Most students have this in depth from new class now.</a:t>
            </a:r>
          </a:p>
          <a:p>
            <a:endParaRPr lang="en-US" dirty="0">
              <a:latin typeface="Arial" charset="0"/>
              <a:ea typeface="ＭＳ Ｐゴシック" charset="-128"/>
              <a:cs typeface="ＭＳ Ｐゴシック" charset="-128"/>
            </a:endParaRPr>
          </a:p>
          <a:p>
            <a:r>
              <a:rPr lang="en-US" dirty="0">
                <a:latin typeface="Arial" charset="0"/>
                <a:ea typeface="ＭＳ Ｐゴシック" charset="-128"/>
                <a:cs typeface="ＭＳ Ｐゴシック" charset="-128"/>
              </a:rPr>
              <a:t>When a function call is made, local variables, return address, parameters stored on run time stack. Local variables occupy lower memory addresses.</a:t>
            </a:r>
          </a:p>
          <a:p>
            <a:r>
              <a:rPr lang="en-US" b="1" dirty="0">
                <a:latin typeface="Arial" charset="0"/>
                <a:ea typeface="ＭＳ Ｐゴシック" charset="-128"/>
                <a:cs typeface="ＭＳ Ｐゴシック" charset="-128"/>
              </a:rPr>
              <a:t>Variable attack </a:t>
            </a:r>
            <a:r>
              <a:rPr lang="en-US" dirty="0">
                <a:latin typeface="Arial" charset="0"/>
                <a:ea typeface="ＭＳ Ｐゴシック" charset="-128"/>
                <a:cs typeface="ＭＳ Ｐゴシック" charset="-128"/>
              </a:rPr>
              <a:t>– change variable value. Program expects user to input character and allocates a buffer for them. Attacker supplies too many characters and ends up over writing a variable.</a:t>
            </a:r>
          </a:p>
          <a:p>
            <a:r>
              <a:rPr lang="en-US" b="1" dirty="0">
                <a:latin typeface="Arial" charset="0"/>
                <a:ea typeface="ＭＳ Ｐゴシック" charset="-128"/>
                <a:cs typeface="ＭＳ Ｐゴシック" charset="-128"/>
              </a:rPr>
              <a:t>Stack Attack </a:t>
            </a:r>
            <a:r>
              <a:rPr lang="en-US" dirty="0">
                <a:latin typeface="Arial" charset="0"/>
                <a:ea typeface="ＭＳ Ｐゴシック" charset="-128"/>
                <a:cs typeface="ＭＳ Ｐゴシック" charset="-128"/>
              </a:rPr>
              <a:t>– goal is to change value of return address so execution control goes to code which the attacker has provided in the input buffer.</a:t>
            </a:r>
          </a:p>
          <a:p>
            <a:r>
              <a:rPr lang="en-US" b="1" dirty="0">
                <a:latin typeface="Arial" charset="0"/>
                <a:ea typeface="ＭＳ Ｐゴシック" charset="-128"/>
                <a:cs typeface="ＭＳ Ｐゴシック" charset="-128"/>
              </a:rPr>
              <a:t>Prevention</a:t>
            </a:r>
            <a:r>
              <a:rPr lang="en-US" dirty="0">
                <a:latin typeface="Arial" charset="0"/>
                <a:ea typeface="ＭＳ Ｐゴシック" charset="-128"/>
                <a:cs typeface="ＭＳ Ｐゴシック" charset="-128"/>
              </a:rPr>
              <a:t> – add checks against array bounds being exceeded, or modify operating system to not execute instructions stored on run time stack.</a:t>
            </a:r>
          </a:p>
        </p:txBody>
      </p:sp>
      <p:sp>
        <p:nvSpPr>
          <p:cNvPr id="4" name="Slide Number Placeholder 3"/>
          <p:cNvSpPr>
            <a:spLocks noGrp="1"/>
          </p:cNvSpPr>
          <p:nvPr>
            <p:ph type="sldNum" sz="quarter" idx="10"/>
          </p:nvPr>
        </p:nvSpPr>
        <p:spPr/>
        <p:txBody>
          <a:bodyPr/>
          <a:lstStyle/>
          <a:p>
            <a:fld id="{270700B2-88B9-1642-B8EB-F86842378D04}" type="slidenum">
              <a:rPr lang="en-US" smtClean="0"/>
              <a:t>41</a:t>
            </a:fld>
            <a:endParaRPr lang="en-US"/>
          </a:p>
        </p:txBody>
      </p:sp>
    </p:spTree>
    <p:extLst>
      <p:ext uri="{BB962C8B-B14F-4D97-AF65-F5344CB8AC3E}">
        <p14:creationId xmlns:p14="http://schemas.microsoft.com/office/powerpoint/2010/main" val="14331267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charset="0"/>
                <a:ea typeface="ＭＳ Ｐゴシック" charset="-128"/>
                <a:cs typeface="ＭＳ Ｐゴシック" charset="-128"/>
              </a:rPr>
              <a:t>Retire demonstration. Most students have this in depth from new class now.</a:t>
            </a:r>
          </a:p>
          <a:p>
            <a:endParaRPr lang="en-US" dirty="0"/>
          </a:p>
          <a:p>
            <a:r>
              <a:rPr lang="en-US" dirty="0"/>
              <a:t>&gt;</a:t>
            </a:r>
            <a:r>
              <a:rPr lang="en-US" baseline="0" dirty="0"/>
              <a:t> i</a:t>
            </a:r>
            <a:r>
              <a:rPr lang="en-US" dirty="0"/>
              <a:t>mps</a:t>
            </a:r>
          </a:p>
          <a:p>
            <a:r>
              <a:rPr lang="en-US" dirty="0"/>
              <a:t>&gt; assembly</a:t>
            </a:r>
          </a:p>
          <a:p>
            <a:r>
              <a:rPr lang="en-US" dirty="0"/>
              <a:t>&gt; </a:t>
            </a:r>
            <a:r>
              <a:rPr lang="de-DE" sz="1200" kern="1200" dirty="0">
                <a:solidFill>
                  <a:schemeClr val="tx1"/>
                </a:solidFill>
                <a:latin typeface="+mn-lt"/>
                <a:ea typeface="+mn-ea"/>
                <a:cs typeface="+mn-cs"/>
              </a:rPr>
              <a:t>123456789qwerty1</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42</a:t>
            </a:fld>
            <a:endParaRPr lang="en-US"/>
          </a:p>
        </p:txBody>
      </p:sp>
    </p:spTree>
    <p:extLst>
      <p:ext uri="{BB962C8B-B14F-4D97-AF65-F5344CB8AC3E}">
        <p14:creationId xmlns:p14="http://schemas.microsoft.com/office/powerpoint/2010/main" val="32281970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charset="0"/>
                <a:ea typeface="ＭＳ Ｐゴシック" charset="-128"/>
                <a:cs typeface="ＭＳ Ｐゴシック" charset="-128"/>
              </a:rPr>
              <a:t>Retire slide. Most students have this in depth from new class now.</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43</a:t>
            </a:fld>
            <a:endParaRPr lang="en-US"/>
          </a:p>
        </p:txBody>
      </p:sp>
    </p:spTree>
    <p:extLst>
      <p:ext uri="{BB962C8B-B14F-4D97-AF65-F5344CB8AC3E}">
        <p14:creationId xmlns:p14="http://schemas.microsoft.com/office/powerpoint/2010/main" val="23113689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charset="0"/>
                <a:ea typeface="ＭＳ Ｐゴシック" charset="-128"/>
                <a:cs typeface="ＭＳ Ｐゴシック" charset="-128"/>
              </a:rPr>
              <a:t>Retire slide. Most students have this in depth from new class now.</a:t>
            </a:r>
          </a:p>
          <a:p>
            <a:endParaRPr lang="en-US" dirty="0"/>
          </a:p>
          <a:p>
            <a:r>
              <a:rPr lang="en-US" dirty="0" err="1"/>
              <a:t>SYNchronize</a:t>
            </a:r>
            <a:endParaRPr lang="en-US" dirty="0"/>
          </a:p>
          <a:p>
            <a:r>
              <a:rPr lang="en-US" dirty="0" err="1"/>
              <a:t>SYNchronize</a:t>
            </a:r>
            <a:r>
              <a:rPr lang="en-US" dirty="0"/>
              <a:t> </a:t>
            </a:r>
            <a:r>
              <a:rPr lang="en-US" dirty="0" err="1"/>
              <a:t>ACKnowledgement</a:t>
            </a:r>
            <a:r>
              <a:rPr lang="en-US" dirty="0"/>
              <a:t> (socket reserved awaiting ACK)</a:t>
            </a:r>
            <a:endParaRPr lang="en-US" baseline="0" dirty="0"/>
          </a:p>
          <a:p>
            <a:r>
              <a:rPr lang="en-US" dirty="0" err="1"/>
              <a:t>ACKnowledgement</a:t>
            </a:r>
            <a:r>
              <a:rPr lang="en-US" dirty="0"/>
              <a:t> </a:t>
            </a:r>
          </a:p>
          <a:p>
            <a:r>
              <a:rPr lang="en-US" dirty="0"/>
              <a:t>TCP socket connection established</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44</a:t>
            </a:fld>
            <a:endParaRPr lang="en-US"/>
          </a:p>
        </p:txBody>
      </p:sp>
    </p:spTree>
    <p:extLst>
      <p:ext uri="{BB962C8B-B14F-4D97-AF65-F5344CB8AC3E}">
        <p14:creationId xmlns:p14="http://schemas.microsoft.com/office/powerpoint/2010/main" val="7425567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charset="0"/>
                <a:ea typeface="ＭＳ Ｐゴシック" charset="-128"/>
                <a:cs typeface="ＭＳ Ｐゴシック" charset="-128"/>
              </a:rPr>
              <a:t>Retire slide. Most students have this in depth from new class now.</a:t>
            </a:r>
          </a:p>
          <a:p>
            <a:endParaRPr lang="en-US" dirty="0">
              <a:latin typeface="Arial" charset="0"/>
              <a:ea typeface="ＭＳ Ｐゴシック" charset="-128"/>
              <a:cs typeface="ＭＳ Ｐゴシック" charset="-128"/>
            </a:endParaRPr>
          </a:p>
          <a:p>
            <a:r>
              <a:rPr lang="en-US" dirty="0">
                <a:latin typeface="Arial" charset="0"/>
                <a:ea typeface="ＭＳ Ｐゴシック" charset="-128"/>
                <a:cs typeface="ＭＳ Ｐゴシック" charset="-128"/>
              </a:rPr>
              <a:t>Attacker spoofs the IP address so the SYN-ACK is sent to a different machine that cannot respond to the SYN-ACK. </a:t>
            </a:r>
          </a:p>
          <a:p>
            <a:r>
              <a:rPr lang="en-US" dirty="0">
                <a:latin typeface="Arial" charset="0"/>
                <a:ea typeface="ＭＳ Ｐゴシック" charset="-128"/>
                <a:cs typeface="ＭＳ Ｐゴシック" charset="-128"/>
              </a:rPr>
              <a:t>This leaves the connection half open on the server machine decreasing the resources (sockets, memory, threads/processes) available to respond to legitimate clients. </a:t>
            </a:r>
          </a:p>
          <a:p>
            <a:r>
              <a:rPr lang="en-US" dirty="0">
                <a:latin typeface="Arial" charset="0"/>
                <a:ea typeface="ＭＳ Ｐゴシック" charset="-128"/>
                <a:cs typeface="ＭＳ Ｐゴシック" charset="-128"/>
              </a:rPr>
              <a:t>The attacker send many such spoofed SYN messages.</a:t>
            </a:r>
          </a:p>
        </p:txBody>
      </p:sp>
      <p:sp>
        <p:nvSpPr>
          <p:cNvPr id="4" name="Slide Number Placeholder 3"/>
          <p:cNvSpPr>
            <a:spLocks noGrp="1"/>
          </p:cNvSpPr>
          <p:nvPr>
            <p:ph type="sldNum" sz="quarter" idx="10"/>
          </p:nvPr>
        </p:nvSpPr>
        <p:spPr/>
        <p:txBody>
          <a:bodyPr/>
          <a:lstStyle/>
          <a:p>
            <a:fld id="{270700B2-88B9-1642-B8EB-F86842378D04}" type="slidenum">
              <a:rPr lang="en-US" smtClean="0"/>
              <a:t>45</a:t>
            </a:fld>
            <a:endParaRPr lang="en-US"/>
          </a:p>
        </p:txBody>
      </p:sp>
    </p:spTree>
    <p:extLst>
      <p:ext uri="{BB962C8B-B14F-4D97-AF65-F5344CB8AC3E}">
        <p14:creationId xmlns:p14="http://schemas.microsoft.com/office/powerpoint/2010/main" val="742556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Are there any questions on the assigned reading?</a:t>
            </a:r>
          </a:p>
          <a:p>
            <a:r>
              <a:rPr lang="en-US" dirty="0"/>
              <a:t>Use the slides ahead to explain any of the attack methods from</a:t>
            </a:r>
            <a:r>
              <a:rPr lang="en-US" baseline="0" dirty="0"/>
              <a:t> the text. </a:t>
            </a:r>
          </a:p>
          <a:p>
            <a:r>
              <a:rPr lang="en-US" baseline="0" dirty="0"/>
              <a:t>If there are no questions you can skip those slides.</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charset="0"/>
                <a:ea typeface="ＭＳ Ｐゴシック" charset="-128"/>
                <a:cs typeface="ＭＳ Ｐゴシック" charset="-128"/>
              </a:rPr>
              <a:t>Retire slide. Most students have this in depth from new class now.</a:t>
            </a:r>
          </a:p>
          <a:p>
            <a:endParaRPr lang="en-US" dirty="0">
              <a:latin typeface="Arial" charset="0"/>
              <a:ea typeface="ＭＳ Ｐゴシック" charset="-128"/>
              <a:cs typeface="ＭＳ Ｐゴシック" charset="-128"/>
            </a:endParaRPr>
          </a:p>
          <a:p>
            <a:r>
              <a:rPr lang="en-US" dirty="0">
                <a:latin typeface="Arial" charset="0"/>
                <a:ea typeface="ＭＳ Ｐゴシック" charset="-128"/>
                <a:cs typeface="ＭＳ Ｐゴシック" charset="-128"/>
              </a:rPr>
              <a:t>Attacker finds routers that support broadcasting messages to all computers on their local area networks. </a:t>
            </a:r>
          </a:p>
          <a:p>
            <a:r>
              <a:rPr lang="en-US" dirty="0">
                <a:latin typeface="Arial" charset="0"/>
                <a:ea typeface="ＭＳ Ｐゴシック" charset="-128"/>
                <a:cs typeface="ＭＳ Ｐゴシック" charset="-128"/>
              </a:rPr>
              <a:t>The attacker sends a spoofed ping message, which the routers echo to the spoofed address.</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46</a:t>
            </a:fld>
            <a:endParaRPr lang="en-US"/>
          </a:p>
        </p:txBody>
      </p:sp>
    </p:spTree>
    <p:extLst>
      <p:ext uri="{BB962C8B-B14F-4D97-AF65-F5344CB8AC3E}">
        <p14:creationId xmlns:p14="http://schemas.microsoft.com/office/powerpoint/2010/main" val="14268123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dirty="0"/>
              <a:t>Contributed by Brett </a:t>
            </a:r>
            <a:r>
              <a:rPr lang="en-US" dirty="0" err="1"/>
              <a:t>Ammeson</a:t>
            </a:r>
            <a:r>
              <a:rPr lang="en-US" dirty="0"/>
              <a:t>.</a:t>
            </a:r>
          </a:p>
          <a:p>
            <a:pPr lvl="0">
              <a:spcBef>
                <a:spcPts val="0"/>
              </a:spcBef>
              <a:buNone/>
            </a:pPr>
            <a:r>
              <a:rPr lang="en" u="sng" dirty="0">
                <a:solidFill>
                  <a:schemeClr val="hlink"/>
                </a:solidFill>
                <a:hlinkClick r:id="rId3"/>
              </a:rPr>
              <a:t>https://www.cloudflare.com/ddos/reflection-attack-1.png</a:t>
            </a:r>
          </a:p>
          <a:p>
            <a:pPr lvl="0">
              <a:spcBef>
                <a:spcPts val="0"/>
              </a:spcBef>
              <a:buNone/>
            </a:pPr>
            <a:r>
              <a:rPr lang="en" u="sng" dirty="0">
                <a:solidFill>
                  <a:schemeClr val="hlink"/>
                </a:solidFill>
                <a:hlinkClick r:id="rId4"/>
              </a:rPr>
              <a:t>https://i.imgur.com/lxYv8cF.png</a:t>
            </a:r>
          </a:p>
          <a:p>
            <a:pPr lvl="0">
              <a:spcBef>
                <a:spcPts val="0"/>
              </a:spcBef>
              <a:buNone/>
            </a:pPr>
            <a:endParaRPr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 name="Shape 5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Contributed by Brett </a:t>
            </a:r>
            <a:r>
              <a:rPr lang="en-US" dirty="0" err="1"/>
              <a:t>Ammeson</a:t>
            </a:r>
            <a:r>
              <a:rPr lang="en-US" dirty="0"/>
              <a:t>.</a:t>
            </a:r>
          </a:p>
          <a:p>
            <a:pPr lvl="0">
              <a:spcBef>
                <a:spcPts val="0"/>
              </a:spcBef>
              <a:buNone/>
            </a:pPr>
            <a:r>
              <a:rPr lang="en" dirty="0"/>
              <a:t>TCP SYN: </a:t>
            </a:r>
            <a:r>
              <a:rPr lang="en" u="sng" dirty="0">
                <a:solidFill>
                  <a:schemeClr val="hlink"/>
                </a:solidFill>
                <a:hlinkClick r:id="rId3"/>
              </a:rPr>
              <a:t>https://www.cert.org/historical/advisories/CA-1996-21.cfm</a:t>
            </a:r>
          </a:p>
          <a:p>
            <a:pPr lvl="0">
              <a:spcBef>
                <a:spcPts val="0"/>
              </a:spcBef>
              <a:buNone/>
            </a:pPr>
            <a:r>
              <a:rPr lang="en" dirty="0"/>
              <a:t>DNS amplification: </a:t>
            </a:r>
            <a:r>
              <a:rPr lang="en" u="sng" dirty="0">
                <a:solidFill>
                  <a:schemeClr val="hlink"/>
                </a:solidFill>
                <a:hlinkClick r:id="rId4"/>
              </a:rPr>
              <a:t>https://www.cert.org/historical/incident_notes/IN-2000-04.cfm</a:t>
            </a:r>
          </a:p>
          <a:p>
            <a:pPr lvl="0">
              <a:spcBef>
                <a:spcPts val="0"/>
              </a:spcBef>
              <a:buNone/>
            </a:pPr>
            <a:r>
              <a:rPr lang="en" dirty="0"/>
              <a:t>Ingress/egress: </a:t>
            </a:r>
            <a:r>
              <a:rPr lang="en" u="sng" dirty="0">
                <a:solidFill>
                  <a:schemeClr val="hlink"/>
                </a:solidFill>
                <a:hlinkClick r:id="rId5"/>
              </a:rPr>
              <a:t>www.giac.org/paper/gsec/705/egress-filtering-keeping-internet-safe-systems/101588</a:t>
            </a:r>
          </a:p>
          <a:p>
            <a:pPr lvl="0">
              <a:spcBef>
                <a:spcPts val="0"/>
              </a:spcBef>
              <a:buNone/>
            </a:pPr>
            <a:endParaRPr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type="dt" sz="quarter" idx="1"/>
          </p:nvPr>
        </p:nvSpPr>
        <p:spPr>
          <a:noFill/>
        </p:spPr>
        <p:txBody>
          <a:bodyPr/>
          <a:lstStyle/>
          <a:p>
            <a:fld id="{A3718B9F-EDEF-CF4A-846B-EA0EB275322B}" type="datetime1">
              <a:rPr lang="en-US"/>
              <a:pPr/>
              <a:t>9/16/18</a:t>
            </a:fld>
            <a:endParaRPr lang="en-US"/>
          </a:p>
        </p:txBody>
      </p:sp>
      <p:sp>
        <p:nvSpPr>
          <p:cNvPr id="46083" name="Rectangle 7"/>
          <p:cNvSpPr>
            <a:spLocks noGrp="1" noChangeArrowheads="1"/>
          </p:cNvSpPr>
          <p:nvPr>
            <p:ph type="sldNum" sz="quarter" idx="5"/>
          </p:nvPr>
        </p:nvSpPr>
        <p:spPr>
          <a:noFill/>
        </p:spPr>
        <p:txBody>
          <a:bodyPr/>
          <a:lstStyle/>
          <a:p>
            <a:fld id="{AA88732D-BCAF-4E47-9213-CEF2CAB2E2DA}" type="slidenum">
              <a:rPr lang="en-US"/>
              <a:pPr/>
              <a:t>49</a:t>
            </a:fld>
            <a:endParaRPr lang="en-US"/>
          </a:p>
        </p:txBody>
      </p:sp>
      <p:sp>
        <p:nvSpPr>
          <p:cNvPr id="46084" name="Rectangle 2"/>
          <p:cNvSpPr>
            <a:spLocks noGrp="1" noRot="1" noChangeAspect="1" noChangeArrowheads="1"/>
          </p:cNvSpPr>
          <p:nvPr>
            <p:ph type="sldImg"/>
          </p:nvPr>
        </p:nvSpPr>
        <p:spPr>
          <a:solidFill>
            <a:srgbClr val="FFFFFF"/>
          </a:solidFill>
          <a:ln/>
        </p:spPr>
      </p:sp>
      <p:sp>
        <p:nvSpPr>
          <p:cNvPr id="46085" name="Rectangle 3"/>
          <p:cNvSpPr>
            <a:spLocks noGrp="1" noChangeArrowheads="1"/>
          </p:cNvSpPr>
          <p:nvPr>
            <p:ph type="body" idx="1"/>
          </p:nvPr>
        </p:nvSpPr>
        <p:spPr>
          <a:solidFill>
            <a:srgbClr val="FFFFFF"/>
          </a:solidFill>
          <a:ln>
            <a:solidFill>
              <a:srgbClr val="000000"/>
            </a:solidFill>
          </a:ln>
        </p:spPr>
        <p:txBody>
          <a:bodyPr/>
          <a:lstStyle/>
          <a:p>
            <a:pPr lvl="0" algn="l" eaLnBrk="1" hangingPunct="1">
              <a:lnSpc>
                <a:spcPct val="90000"/>
              </a:lnSpc>
            </a:pPr>
            <a:r>
              <a:rPr lang="en-US" dirty="0">
                <a:latin typeface="Arial" charset="0"/>
              </a:rPr>
              <a:t>Exploit security holes, Break encryption, Spoofing</a:t>
            </a:r>
          </a:p>
          <a:p>
            <a:pPr eaLnBrk="1" hangingPunct="1"/>
            <a:r>
              <a:rPr lang="en-US" dirty="0">
                <a:latin typeface="Arial" charset="0"/>
                <a:ea typeface="ＭＳ Ｐゴシック" charset="-128"/>
                <a:cs typeface="ＭＳ Ｐゴシック" charset="-128"/>
              </a:rPr>
              <a:t>Social Engineering: Guess passwords, Find out passwords and procedures</a:t>
            </a:r>
          </a:p>
          <a:p>
            <a:pPr eaLnBrk="1" hangingPunct="1">
              <a:lnSpc>
                <a:spcPct val="90000"/>
              </a:lnSpc>
            </a:pPr>
            <a:r>
              <a:rPr lang="en-US" dirty="0">
                <a:latin typeface="Arial" charset="0"/>
                <a:ea typeface="ＭＳ Ｐゴシック" charset="-128"/>
                <a:cs typeface="ＭＳ Ｐゴシック" charset="-128"/>
              </a:rPr>
              <a:t>Poor passwords, Insecure protocols, Program limitations (buffer overruns), Eavesdropping (Email, Interactive), Insecure files</a:t>
            </a:r>
          </a:p>
          <a:p>
            <a:pPr eaLnBrk="1" hangingPunct="1"/>
            <a:endParaRPr lang="en-US" dirty="0">
              <a:latin typeface="Arial" charset="0"/>
              <a:ea typeface="ＭＳ Ｐゴシック" charset="-128"/>
              <a:cs typeface="ＭＳ Ｐゴシック"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type="dt" sz="quarter" idx="1"/>
          </p:nvPr>
        </p:nvSpPr>
        <p:spPr>
          <a:noFill/>
        </p:spPr>
        <p:txBody>
          <a:bodyPr/>
          <a:lstStyle/>
          <a:p>
            <a:fld id="{F259C308-743B-B74B-A085-56FE5F7E9065}" type="datetime1">
              <a:rPr lang="en-US"/>
              <a:pPr/>
              <a:t>9/16/18</a:t>
            </a:fld>
            <a:endParaRPr lang="en-US"/>
          </a:p>
        </p:txBody>
      </p:sp>
      <p:sp>
        <p:nvSpPr>
          <p:cNvPr id="48131" name="Rectangle 7"/>
          <p:cNvSpPr>
            <a:spLocks noGrp="1" noChangeArrowheads="1"/>
          </p:cNvSpPr>
          <p:nvPr>
            <p:ph type="sldNum" sz="quarter" idx="5"/>
          </p:nvPr>
        </p:nvSpPr>
        <p:spPr>
          <a:noFill/>
        </p:spPr>
        <p:txBody>
          <a:bodyPr/>
          <a:lstStyle/>
          <a:p>
            <a:fld id="{AB05F7EA-FC72-4041-BDE8-E3F03A90F709}" type="slidenum">
              <a:rPr lang="en-US"/>
              <a:pPr/>
              <a:t>50</a:t>
            </a:fld>
            <a:endParaRPr lang="en-US"/>
          </a:p>
        </p:txBody>
      </p:sp>
      <p:sp>
        <p:nvSpPr>
          <p:cNvPr id="48132" name="Rectangle 2"/>
          <p:cNvSpPr>
            <a:spLocks noGrp="1" noRot="1" noChangeAspect="1" noChangeArrowheads="1"/>
          </p:cNvSpPr>
          <p:nvPr>
            <p:ph type="sldImg"/>
          </p:nvPr>
        </p:nvSpPr>
        <p:spPr>
          <a:solidFill>
            <a:srgbClr val="FFFFFF"/>
          </a:solidFill>
          <a:ln/>
        </p:spPr>
      </p:sp>
      <p:sp>
        <p:nvSpPr>
          <p:cNvPr id="48133"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noChangeArrowheads="1"/>
          </p:cNvSpPr>
          <p:nvPr>
            <p:ph type="dt" sz="quarter" idx="1"/>
          </p:nvPr>
        </p:nvSpPr>
        <p:spPr>
          <a:noFill/>
        </p:spPr>
        <p:txBody>
          <a:bodyPr/>
          <a:lstStyle/>
          <a:p>
            <a:fld id="{A9D6C982-4C2A-1C45-A0FC-ACACFA435DE7}" type="datetime1">
              <a:rPr lang="en-US"/>
              <a:pPr/>
              <a:t>9/16/18</a:t>
            </a:fld>
            <a:endParaRPr lang="en-US"/>
          </a:p>
        </p:txBody>
      </p:sp>
      <p:sp>
        <p:nvSpPr>
          <p:cNvPr id="57347" name="Rectangle 7"/>
          <p:cNvSpPr>
            <a:spLocks noGrp="1" noChangeArrowheads="1"/>
          </p:cNvSpPr>
          <p:nvPr>
            <p:ph type="sldNum" sz="quarter" idx="5"/>
          </p:nvPr>
        </p:nvSpPr>
        <p:spPr>
          <a:noFill/>
        </p:spPr>
        <p:txBody>
          <a:bodyPr/>
          <a:lstStyle/>
          <a:p>
            <a:fld id="{32B222BE-0034-BE45-8492-E0AADFD7E131}" type="slidenum">
              <a:rPr lang="en-US"/>
              <a:pPr/>
              <a:t>51</a:t>
            </a:fld>
            <a:endParaRPr lang="en-US"/>
          </a:p>
        </p:txBody>
      </p:sp>
      <p:sp>
        <p:nvSpPr>
          <p:cNvPr id="57348" name="Rectangle 2"/>
          <p:cNvSpPr>
            <a:spLocks noGrp="1" noRot="1" noChangeAspect="1" noChangeArrowheads="1" noTextEdit="1"/>
          </p:cNvSpPr>
          <p:nvPr>
            <p:ph type="sldImg"/>
          </p:nvPr>
        </p:nvSpPr>
        <p:spPr>
          <a:xfrm>
            <a:off x="381000" y="684213"/>
            <a:ext cx="6097588" cy="3430587"/>
          </a:xfrm>
          <a:solidFill>
            <a:srgbClr val="FFFFFF"/>
          </a:solidFill>
          <a:ln/>
        </p:spPr>
      </p:sp>
      <p:sp>
        <p:nvSpPr>
          <p:cNvPr id="57349" name="Rectangle 3"/>
          <p:cNvSpPr>
            <a:spLocks noGrp="1" noChangeArrowheads="1"/>
          </p:cNvSpPr>
          <p:nvPr>
            <p:ph type="body" idx="1"/>
          </p:nvPr>
        </p:nvSpPr>
        <p:spPr>
          <a:xfrm>
            <a:off x="912813" y="4343400"/>
            <a:ext cx="5032375" cy="4116388"/>
          </a:xfrm>
          <a:solidFill>
            <a:srgbClr val="FFFFFF"/>
          </a:solidFill>
          <a:ln>
            <a:solidFill>
              <a:srgbClr val="000000"/>
            </a:solidFill>
          </a:ln>
        </p:spPr>
        <p:txBody>
          <a:bodyPr lIns="87682" tIns="43841" rIns="87682" bIns="43841"/>
          <a:lstStyle/>
          <a:p>
            <a:pPr eaLnBrk="1" hangingPunct="1"/>
            <a:r>
              <a:rPr lang="en-US">
                <a:latin typeface="Arial" charset="0"/>
                <a:ea typeface="ＭＳ Ｐゴシック" charset="-128"/>
                <a:cs typeface="ＭＳ Ｐゴシック" charset="-128"/>
              </a:rPr>
              <a:t>Money: stolen credit cards, change records, stolen property.</a:t>
            </a:r>
          </a:p>
          <a:p>
            <a:pPr eaLnBrk="1" hangingPunct="1"/>
            <a:r>
              <a:rPr lang="en-US">
                <a:latin typeface="Arial" charset="0"/>
                <a:ea typeface="ＭＳ Ｐゴシック" charset="-128"/>
                <a:cs typeface="ＭＳ Ｐゴシック" charset="-128"/>
              </a:rPr>
              <a:t>Political, military, economic.</a:t>
            </a:r>
          </a:p>
          <a:p>
            <a:pPr eaLnBrk="1" hangingPunct="1"/>
            <a:r>
              <a:rPr lang="en-US">
                <a:latin typeface="Arial" charset="0"/>
                <a:ea typeface="ＭＳ Ｐゴシック" charset="-128"/>
                <a:cs typeface="ＭＳ Ｐゴシック" charset="-128"/>
              </a:rPr>
              <a:t>Challenge, Revenge, Mean</a:t>
            </a:r>
          </a:p>
          <a:p>
            <a:pPr eaLnBrk="1" hangingPunct="1"/>
            <a:r>
              <a:rPr lang="en-US">
                <a:latin typeface="Arial" charset="0"/>
                <a:ea typeface="ＭＳ Ｐゴシック" charset="-128"/>
                <a:cs typeface="ＭＳ Ｐゴシック" charset="-128"/>
              </a:rPr>
              <a:t>Why do at all? Have motivation, think about it, think it will help, think it’s acceptable.</a:t>
            </a:r>
          </a:p>
          <a:p>
            <a:pPr eaLnBrk="1" hangingPunct="1"/>
            <a:r>
              <a:rPr lang="en-US">
                <a:latin typeface="Arial" charset="0"/>
                <a:ea typeface="ＭＳ Ｐゴシック" charset="-128"/>
                <a:cs typeface="ＭＳ Ｐゴシック" charset="-128"/>
              </a:rPr>
              <a:t>Feel forced. Don’t agree. Don’t care.</a:t>
            </a:r>
          </a:p>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dt" sz="quarter" idx="1"/>
          </p:nvPr>
        </p:nvSpPr>
        <p:spPr>
          <a:noFill/>
        </p:spPr>
        <p:txBody>
          <a:bodyPr/>
          <a:lstStyle/>
          <a:p>
            <a:fld id="{13AFCE52-CAFD-9F4E-9284-D2AEBB6DF65B}" type="datetime1">
              <a:rPr lang="en-US"/>
              <a:pPr/>
              <a:t>9/16/18</a:t>
            </a:fld>
            <a:endParaRPr lang="en-US"/>
          </a:p>
        </p:txBody>
      </p:sp>
      <p:sp>
        <p:nvSpPr>
          <p:cNvPr id="59395" name="Rectangle 7"/>
          <p:cNvSpPr>
            <a:spLocks noGrp="1" noChangeArrowheads="1"/>
          </p:cNvSpPr>
          <p:nvPr>
            <p:ph type="sldNum" sz="quarter" idx="5"/>
          </p:nvPr>
        </p:nvSpPr>
        <p:spPr>
          <a:noFill/>
        </p:spPr>
        <p:txBody>
          <a:bodyPr/>
          <a:lstStyle/>
          <a:p>
            <a:fld id="{0A572A9B-4E8D-E748-B6B5-7CB401A4AE31}" type="slidenum">
              <a:rPr lang="en-US"/>
              <a:pPr/>
              <a:t>52</a:t>
            </a:fld>
            <a:endParaRPr lang="en-US"/>
          </a:p>
        </p:txBody>
      </p:sp>
      <p:sp>
        <p:nvSpPr>
          <p:cNvPr id="59396" name="Rectangle 2"/>
          <p:cNvSpPr>
            <a:spLocks noGrp="1" noRot="1" noChangeAspect="1" noChangeArrowheads="1"/>
          </p:cNvSpPr>
          <p:nvPr>
            <p:ph type="sldImg"/>
          </p:nvPr>
        </p:nvSpPr>
        <p:spPr>
          <a:solidFill>
            <a:srgbClr val="FFFFFF"/>
          </a:solidFill>
          <a:ln/>
        </p:spPr>
      </p:sp>
      <p:sp>
        <p:nvSpPr>
          <p:cNvPr id="5939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atin typeface="Arial" charset="0"/>
                <a:ea typeface="ＭＳ Ｐゴシック" charset="-128"/>
                <a:cs typeface="ＭＳ Ｐゴシック" charset="-128"/>
              </a:rPr>
              <a:t>More computers. Unsophisticated owners. More complex software. Greater connectivity. Easy access to cracking tools. Incentives. File-sharing</a:t>
            </a:r>
          </a:p>
          <a:p>
            <a:pPr eaLnBrk="1" hangingPunct="1"/>
            <a:r>
              <a:rPr lang="en-US">
                <a:latin typeface="Arial" charset="0"/>
                <a:ea typeface="ＭＳ Ｐゴシック" charset="-128"/>
                <a:cs typeface="ＭＳ Ｐゴシック" charset="-128"/>
              </a:rPr>
              <a:t>In ’60s and ’70s, access was mostly localized.</a:t>
            </a:r>
          </a:p>
          <a:p>
            <a:pPr eaLnBrk="1" hangingPunct="1"/>
            <a:r>
              <a:rPr lang="en-US">
                <a:latin typeface="Arial" charset="0"/>
                <a:ea typeface="ＭＳ Ｐゴシック" charset="-128"/>
                <a:cs typeface="ＭＳ Ｐゴシック" charset="-128"/>
              </a:rPr>
              <a:t>Modems. Wardialing.</a:t>
            </a:r>
          </a:p>
          <a:p>
            <a:pPr eaLnBrk="1" hangingPunct="1"/>
            <a:r>
              <a:rPr lang="en-US">
                <a:latin typeface="Arial" charset="0"/>
                <a:ea typeface="ＭＳ Ｐゴシック" charset="-128"/>
                <a:cs typeface="ＭＳ Ｐゴシック" charset="-128"/>
              </a:rPr>
              <a:t>Some Arpanet and Usenet.</a:t>
            </a:r>
          </a:p>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Grp="1" noChangeArrowheads="1"/>
          </p:cNvSpPr>
          <p:nvPr>
            <p:ph type="dt" sz="quarter" idx="1"/>
          </p:nvPr>
        </p:nvSpPr>
        <p:spPr>
          <a:noFill/>
        </p:spPr>
        <p:txBody>
          <a:bodyPr/>
          <a:lstStyle/>
          <a:p>
            <a:fld id="{31E81670-4D1A-C746-ACE7-E7FE8A6A94A5}" type="datetime1">
              <a:rPr lang="en-US"/>
              <a:pPr/>
              <a:t>9/16/18</a:t>
            </a:fld>
            <a:endParaRPr lang="en-US"/>
          </a:p>
        </p:txBody>
      </p:sp>
      <p:sp>
        <p:nvSpPr>
          <p:cNvPr id="61443" name="Rectangle 7"/>
          <p:cNvSpPr>
            <a:spLocks noGrp="1" noChangeArrowheads="1"/>
          </p:cNvSpPr>
          <p:nvPr>
            <p:ph type="sldNum" sz="quarter" idx="5"/>
          </p:nvPr>
        </p:nvSpPr>
        <p:spPr>
          <a:noFill/>
        </p:spPr>
        <p:txBody>
          <a:bodyPr/>
          <a:lstStyle/>
          <a:p>
            <a:fld id="{95595B30-617C-4D41-8CEF-627F36A62CFE}" type="slidenum">
              <a:rPr lang="en-US"/>
              <a:pPr/>
              <a:t>53</a:t>
            </a:fld>
            <a:endParaRPr lang="en-US"/>
          </a:p>
        </p:txBody>
      </p:sp>
      <p:sp>
        <p:nvSpPr>
          <p:cNvPr id="61444" name="Rectangle 2"/>
          <p:cNvSpPr>
            <a:spLocks noGrp="1" noRot="1" noChangeAspect="1" noChangeArrowheads="1"/>
          </p:cNvSpPr>
          <p:nvPr>
            <p:ph type="sldImg"/>
          </p:nvPr>
        </p:nvSpPr>
        <p:spPr>
          <a:solidFill>
            <a:srgbClr val="FFFFFF"/>
          </a:solidFill>
          <a:ln/>
        </p:spPr>
      </p:sp>
      <p:sp>
        <p:nvSpPr>
          <p:cNvPr id="61445"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a:latin typeface="Arial" charset="0"/>
                <a:ea typeface="ＭＳ Ｐゴシック" charset="-128"/>
                <a:cs typeface="ＭＳ Ｐゴシック" charset="-128"/>
              </a:rPr>
              <a:t>Script kiddies</a:t>
            </a:r>
          </a:p>
          <a:p>
            <a:pPr eaLnBrk="1" hangingPunct="1"/>
            <a:r>
              <a:rPr lang="en-US" dirty="0" err="1">
                <a:latin typeface="Arial" charset="0"/>
                <a:ea typeface="ＭＳ Ｐゴシック" charset="-128"/>
                <a:cs typeface="ＭＳ Ｐゴシック" charset="-128"/>
              </a:rPr>
              <a:t>Phreakers</a:t>
            </a:r>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Security analysts</a:t>
            </a:r>
          </a:p>
          <a:p>
            <a:pPr eaLnBrk="1" hangingPunct="1"/>
            <a:r>
              <a:rPr lang="en-US" dirty="0">
                <a:latin typeface="Arial" charset="0"/>
                <a:ea typeface="ＭＳ Ｐゴシック" charset="-128"/>
                <a:cs typeface="ＭＳ Ｐゴシック" charset="-128"/>
              </a:rPr>
              <a:t>Packet monkey</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a:spLocks noGrp="1" noChangeArrowheads="1"/>
          </p:cNvSpPr>
          <p:nvPr>
            <p:ph type="dt" sz="quarter" idx="1"/>
          </p:nvPr>
        </p:nvSpPr>
        <p:spPr>
          <a:noFill/>
        </p:spPr>
        <p:txBody>
          <a:bodyPr/>
          <a:lstStyle/>
          <a:p>
            <a:fld id="{1802CC8B-0F5C-E04E-A805-AD8ED888C008}" type="datetime1">
              <a:rPr lang="en-US"/>
              <a:pPr/>
              <a:t>9/16/18</a:t>
            </a:fld>
            <a:endParaRPr lang="en-US"/>
          </a:p>
        </p:txBody>
      </p:sp>
      <p:sp>
        <p:nvSpPr>
          <p:cNvPr id="63491" name="Rectangle 7"/>
          <p:cNvSpPr>
            <a:spLocks noGrp="1" noChangeArrowheads="1"/>
          </p:cNvSpPr>
          <p:nvPr>
            <p:ph type="sldNum" sz="quarter" idx="5"/>
          </p:nvPr>
        </p:nvSpPr>
        <p:spPr>
          <a:noFill/>
        </p:spPr>
        <p:txBody>
          <a:bodyPr/>
          <a:lstStyle/>
          <a:p>
            <a:fld id="{384A2750-F4F5-0045-9F65-BCFCF81AE8DD}" type="slidenum">
              <a:rPr lang="en-US"/>
              <a:pPr/>
              <a:t>54</a:t>
            </a:fld>
            <a:endParaRPr lang="en-US"/>
          </a:p>
        </p:txBody>
      </p:sp>
      <p:sp>
        <p:nvSpPr>
          <p:cNvPr id="63492" name="Rectangle 2"/>
          <p:cNvSpPr>
            <a:spLocks noGrp="1" noRot="1" noChangeAspect="1" noChangeArrowheads="1"/>
          </p:cNvSpPr>
          <p:nvPr>
            <p:ph type="sldImg"/>
          </p:nvPr>
        </p:nvSpPr>
        <p:spPr>
          <a:solidFill>
            <a:srgbClr val="FFFFFF"/>
          </a:solidFill>
          <a:ln/>
        </p:spPr>
      </p:sp>
      <p:sp>
        <p:nvSpPr>
          <p:cNvPr id="6349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atin typeface="Arial" charset="0"/>
                <a:ea typeface="ＭＳ Ｐゴシック" charset="-128"/>
                <a:cs typeface="ＭＳ Ｐゴシック" charset="-128"/>
              </a:rPr>
              <a:t>Machines are unused. No harm done. Education. Exposes security holes. Exposes abuses.</a:t>
            </a:r>
          </a:p>
          <a:p>
            <a:pPr eaLnBrk="1" hangingPunct="1"/>
            <a:r>
              <a:rPr lang="en-US">
                <a:latin typeface="Arial" charset="0"/>
                <a:ea typeface="ＭＳ Ｐゴシック" charset="-128"/>
                <a:cs typeface="ＭＳ Ｐゴシック" charset="-128"/>
              </a:rPr>
              <a:t>Use computer and/or resources. Take data. Destroy data. Alter data. Lock out others. Attack other computers.</a:t>
            </a:r>
          </a:p>
          <a:p>
            <a:pPr eaLnBrk="1" hangingPunct="1"/>
            <a:r>
              <a:rPr lang="en-US">
                <a:latin typeface="Arial" charset="0"/>
                <a:ea typeface="ＭＳ Ｐゴシック" charset="-128"/>
                <a:cs typeface="ＭＳ Ｐゴシック" charset="-128"/>
              </a:rPr>
              <a:t>Equipment, Processor Time, Disk space, Printer time / paper, Bandwidth</a:t>
            </a:r>
          </a:p>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Grp="1" noChangeArrowheads="1"/>
          </p:cNvSpPr>
          <p:nvPr>
            <p:ph type="dt" sz="quarter" idx="1"/>
          </p:nvPr>
        </p:nvSpPr>
        <p:spPr>
          <a:noFill/>
        </p:spPr>
        <p:txBody>
          <a:bodyPr/>
          <a:lstStyle/>
          <a:p>
            <a:fld id="{76926696-22C3-0C40-B085-938139E437AF}" type="datetime1">
              <a:rPr lang="en-US"/>
              <a:pPr/>
              <a:t>9/16/18</a:t>
            </a:fld>
            <a:endParaRPr lang="en-US"/>
          </a:p>
        </p:txBody>
      </p:sp>
      <p:sp>
        <p:nvSpPr>
          <p:cNvPr id="65539" name="Rectangle 7"/>
          <p:cNvSpPr>
            <a:spLocks noGrp="1" noChangeArrowheads="1"/>
          </p:cNvSpPr>
          <p:nvPr>
            <p:ph type="sldNum" sz="quarter" idx="5"/>
          </p:nvPr>
        </p:nvSpPr>
        <p:spPr>
          <a:noFill/>
        </p:spPr>
        <p:txBody>
          <a:bodyPr/>
          <a:lstStyle/>
          <a:p>
            <a:fld id="{A6AFFA11-F2F9-C047-AAA1-508A65DD45D5}" type="slidenum">
              <a:rPr lang="en-US"/>
              <a:pPr/>
              <a:t>55</a:t>
            </a:fld>
            <a:endParaRPr lang="en-US"/>
          </a:p>
        </p:txBody>
      </p:sp>
      <p:sp>
        <p:nvSpPr>
          <p:cNvPr id="65540" name="Rectangle 2"/>
          <p:cNvSpPr>
            <a:spLocks noGrp="1" noRot="1" noChangeAspect="1" noChangeArrowheads="1"/>
          </p:cNvSpPr>
          <p:nvPr>
            <p:ph type="sldImg"/>
          </p:nvPr>
        </p:nvSpPr>
        <p:spPr>
          <a:solidFill>
            <a:srgbClr val="FFFFFF"/>
          </a:solidFill>
          <a:ln/>
        </p:spPr>
      </p:sp>
      <p:sp>
        <p:nvSpPr>
          <p:cNvPr id="65541"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atin typeface="Arial" charset="0"/>
                <a:ea typeface="ＭＳ Ｐゴシック" charset="-128"/>
                <a:cs typeface="ＭＳ Ｐゴシック" charset="-128"/>
              </a:rPr>
              <a:t>Are either of these laws still in effect? Have they been changed?</a:t>
            </a:r>
          </a:p>
          <a:p>
            <a:pPr eaLnBrk="1" hangingPunct="1"/>
            <a:r>
              <a:rPr lang="en-US">
                <a:latin typeface="Arial" charset="0"/>
                <a:ea typeface="ＭＳ Ｐゴシック" charset="-128"/>
                <a:cs typeface="ＭＳ Ｐゴシック" charset="-128"/>
              </a:rPr>
              <a:t>For additional legislation ask for presenting volunteers to brief recent incidents/cases.</a:t>
            </a:r>
          </a:p>
          <a:p>
            <a:pPr eaLnBrk="1" hangingPunct="1"/>
            <a:r>
              <a:rPr lang="en-US">
                <a:latin typeface="Arial" charset="0"/>
                <a:ea typeface="ＭＳ Ｐゴシック" charset="-128"/>
                <a:cs typeface="ＭＳ Ｐゴシック" charset="-128"/>
              </a:rPr>
              <a:t>Also ask for volunteers to find out laws from their home country/state.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255329788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Grp="1" noChangeArrowheads="1"/>
          </p:cNvSpPr>
          <p:nvPr>
            <p:ph type="dt" sz="quarter" idx="1"/>
          </p:nvPr>
        </p:nvSpPr>
        <p:spPr>
          <a:noFill/>
        </p:spPr>
        <p:txBody>
          <a:bodyPr/>
          <a:lstStyle/>
          <a:p>
            <a:fld id="{C4DCDDFD-C10C-5C4E-AF41-68B2FC935340}" type="datetime1">
              <a:rPr lang="en-US"/>
              <a:pPr/>
              <a:t>9/16/18</a:t>
            </a:fld>
            <a:endParaRPr lang="en-US"/>
          </a:p>
        </p:txBody>
      </p:sp>
      <p:sp>
        <p:nvSpPr>
          <p:cNvPr id="67587" name="Rectangle 7"/>
          <p:cNvSpPr>
            <a:spLocks noGrp="1" noChangeArrowheads="1"/>
          </p:cNvSpPr>
          <p:nvPr>
            <p:ph type="sldNum" sz="quarter" idx="5"/>
          </p:nvPr>
        </p:nvSpPr>
        <p:spPr>
          <a:noFill/>
        </p:spPr>
        <p:txBody>
          <a:bodyPr/>
          <a:lstStyle/>
          <a:p>
            <a:fld id="{ABB49B77-8A72-294C-8C73-60CEADD5AAAC}" type="slidenum">
              <a:rPr lang="en-US"/>
              <a:pPr/>
              <a:t>56</a:t>
            </a:fld>
            <a:endParaRPr lang="en-US"/>
          </a:p>
        </p:txBody>
      </p:sp>
      <p:sp>
        <p:nvSpPr>
          <p:cNvPr id="67588" name="Rectangle 2"/>
          <p:cNvSpPr>
            <a:spLocks noGrp="1" noRot="1" noChangeAspect="1" noChangeArrowheads="1"/>
          </p:cNvSpPr>
          <p:nvPr>
            <p:ph type="sldImg"/>
          </p:nvPr>
        </p:nvSpPr>
        <p:spPr>
          <a:solidFill>
            <a:srgbClr val="FFFFFF"/>
          </a:solidFill>
          <a:ln/>
        </p:spPr>
      </p:sp>
      <p:sp>
        <p:nvSpPr>
          <p:cNvPr id="67589"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a:latin typeface="Arial" charset="0"/>
                <a:ea typeface="ＭＳ Ｐゴシック" charset="-128"/>
                <a:cs typeface="ＭＳ Ｐゴシック" charset="-128"/>
              </a:rPr>
              <a:t>Encryption, Authentication, Biometrics, Anti-virus, File integrity checking (E.g. Tripwire), Virtual private networks, Point-to-point networking (Twisted-pair Ethernet vs. Coax vs. wireless)</a:t>
            </a:r>
          </a:p>
          <a:p>
            <a:pPr eaLnBrk="1" hangingPunct="1"/>
            <a:r>
              <a:rPr lang="en-US" dirty="0">
                <a:latin typeface="Arial" charset="0"/>
                <a:ea typeface="ＭＳ Ｐゴシック" charset="-128"/>
                <a:cs typeface="ＭＳ Ｐゴシック" charset="-128"/>
              </a:rPr>
              <a:t>Security through obscurity, physical access required, not on network, behind locked doors.</a:t>
            </a:r>
          </a:p>
          <a:p>
            <a:pPr eaLnBrk="1" hangingPunct="1"/>
            <a:r>
              <a:rPr lang="en-US" dirty="0">
                <a:latin typeface="Arial" charset="0"/>
                <a:ea typeface="ＭＳ Ｐゴシック" charset="-128"/>
                <a:cs typeface="ＭＳ Ｐゴシック" charset="-128"/>
              </a:rPr>
              <a:t>Remove desire, remove incentives</a:t>
            </a:r>
          </a:p>
          <a:p>
            <a:pPr eaLnBrk="1" hangingPunct="1"/>
            <a:r>
              <a:rPr lang="en-US" dirty="0">
                <a:latin typeface="Arial" charset="0"/>
                <a:ea typeface="ＭＳ Ｐゴシック" charset="-128"/>
                <a:cs typeface="ＭＳ Ｐゴシック" charset="-128"/>
              </a:rPr>
              <a:t>Legalize, increase penalties, increase chance of getting caught.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Works well as small group exercise.</a:t>
            </a:r>
          </a:p>
          <a:p>
            <a:endParaRPr lang="en-US" dirty="0"/>
          </a:p>
          <a:p>
            <a:r>
              <a:rPr lang="en-US" dirty="0"/>
              <a:t>Note:</a:t>
            </a:r>
            <a:r>
              <a:rPr lang="en-US" baseline="0" dirty="0"/>
              <a:t> short answer format expected.</a:t>
            </a:r>
          </a:p>
          <a:p>
            <a:r>
              <a:rPr lang="en-US" baseline="0" dirty="0"/>
              <a:t>Note: 2. only one argument needed, should include logic for all parties</a:t>
            </a:r>
          </a:p>
          <a:p>
            <a:r>
              <a:rPr lang="en-US" baseline="0" dirty="0"/>
              <a:t>Note: 3. same law(s) should be applicable to all parties</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395997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trike="sngStrike" dirty="0">
                <a:latin typeface="Arial" pitchFamily="-109" charset="0"/>
                <a:ea typeface="ＭＳ Ｐゴシック" pitchFamily="-109" charset="-128"/>
                <a:cs typeface="ＭＳ Ｐゴシック" pitchFamily="-109" charset="-128"/>
              </a:rPr>
              <a:t>The online working example source code is best not viewed with IE though looking at the source for the page will reveal the implementation.</a:t>
            </a:r>
            <a:r>
              <a:rPr lang="en-US" strike="noStrike" dirty="0">
                <a:latin typeface="Arial" pitchFamily="-109" charset="0"/>
                <a:ea typeface="ＭＳ Ｐゴシック" pitchFamily="-109" charset="-128"/>
                <a:cs typeface="ＭＳ Ｐゴシック" pitchFamily="-109" charset="-128"/>
              </a:rPr>
              <a:t> (trying native Java app)</a:t>
            </a:r>
          </a:p>
          <a:p>
            <a:pPr eaLnBrk="1" hangingPunct="1"/>
            <a:r>
              <a:rPr lang="en-US" dirty="0">
                <a:latin typeface="Arial" pitchFamily="-109" charset="0"/>
                <a:ea typeface="ＭＳ Ｐゴシック" pitchFamily="-109" charset="-128"/>
                <a:cs typeface="ＭＳ Ｐゴシック" pitchFamily="-109" charset="-128"/>
              </a:rPr>
              <a:t>If guest</a:t>
            </a:r>
            <a:r>
              <a:rPr lang="en-US" baseline="0" dirty="0">
                <a:latin typeface="Arial" pitchFamily="-109" charset="0"/>
                <a:ea typeface="ＭＳ Ｐゴシック" pitchFamily="-109" charset="-128"/>
                <a:cs typeface="ＭＳ Ｐゴシック" pitchFamily="-109" charset="-128"/>
              </a:rPr>
              <a:t> presenter coming next class remind students to prepare questions for him.</a:t>
            </a:r>
          </a:p>
          <a:p>
            <a:pPr eaLnBrk="1" hangingPunct="1"/>
            <a:r>
              <a:rPr lang="en-US" baseline="0" dirty="0">
                <a:latin typeface="Arial" pitchFamily="-109" charset="0"/>
                <a:ea typeface="ＭＳ Ｐゴシック" pitchFamily="-109" charset="-128"/>
                <a:cs typeface="ＭＳ Ｐゴシック" pitchFamily="-109" charset="-128"/>
              </a:rPr>
              <a:t>Remember to work on groups projects.</a:t>
            </a:r>
          </a:p>
          <a:p>
            <a:pPr eaLnBrk="1" hangingPunct="1"/>
            <a:r>
              <a:rPr lang="en-US" baseline="0" dirty="0">
                <a:latin typeface="Arial" pitchFamily="-109" charset="0"/>
                <a:ea typeface="ＭＳ Ｐゴシック" pitchFamily="-109" charset="-128"/>
                <a:cs typeface="ＭＳ Ｐゴシック" pitchFamily="-109" charset="-128"/>
              </a:rPr>
              <a:t>Each group should have material on their sites for the topics we’ve covered so far.</a:t>
            </a:r>
          </a:p>
          <a:p>
            <a:pPr eaLnBrk="1" hangingPunct="1"/>
            <a:endParaRPr lang="en-US" baseline="0" dirty="0">
              <a:latin typeface="Arial" pitchFamily="-109" charset="0"/>
              <a:ea typeface="ＭＳ Ｐゴシック" pitchFamily="-109" charset="-128"/>
              <a:cs typeface="ＭＳ Ｐゴシック" pitchFamily="-109" charset="-128"/>
            </a:endParaRPr>
          </a:p>
          <a:p>
            <a:pPr eaLnBrk="1" hangingPunct="1"/>
            <a:r>
              <a:rPr lang="en-US" baseline="0" dirty="0">
                <a:latin typeface="Arial" pitchFamily="-109" charset="0"/>
                <a:ea typeface="ＭＳ Ｐゴシック" pitchFamily="-109" charset="-128"/>
                <a:cs typeface="ＭＳ Ｐゴシック" pitchFamily="-109" charset="-128"/>
              </a:rPr>
              <a:t>OLD Prompt:</a:t>
            </a:r>
          </a:p>
          <a:p>
            <a:r>
              <a:rPr lang="en-US" dirty="0"/>
              <a:t>Design tests for the code on the following slide.</a:t>
            </a:r>
          </a:p>
          <a:p>
            <a:r>
              <a:rPr lang="en-US" dirty="0"/>
              <a:t>Contains at least one major defect and several minor ones.</a:t>
            </a:r>
          </a:p>
          <a:p>
            <a:r>
              <a:rPr lang="en-US" dirty="0"/>
              <a:t>Write a paper (1 page not counting any source code) including :</a:t>
            </a:r>
          </a:p>
          <a:p>
            <a:pPr lvl="1"/>
            <a:r>
              <a:rPr lang="en-US" dirty="0"/>
              <a:t>Did you choose a good test strategy? (This is your conclusion.)</a:t>
            </a:r>
          </a:p>
          <a:p>
            <a:pPr lvl="1"/>
            <a:r>
              <a:rPr lang="en-US" dirty="0"/>
              <a:t>The inputs and expected outputs</a:t>
            </a:r>
          </a:p>
          <a:p>
            <a:pPr lvl="1"/>
            <a:r>
              <a:rPr lang="en-US" dirty="0"/>
              <a:t>What defects you found</a:t>
            </a:r>
          </a:p>
          <a:p>
            <a:pPr lvl="1"/>
            <a:r>
              <a:rPr lang="en-US" dirty="0"/>
              <a:t>How you would fix the defects (you may include fixed source)</a:t>
            </a:r>
          </a:p>
          <a:p>
            <a:pPr lvl="1"/>
            <a:r>
              <a:rPr lang="en-US" dirty="0"/>
              <a:t>Why would that fix the problems?</a:t>
            </a:r>
          </a:p>
          <a:p>
            <a:pPr lvl="1"/>
            <a:r>
              <a:rPr lang="en-US" dirty="0"/>
              <a:t>What could happen if the defects are not found before the code is put into production?</a:t>
            </a:r>
          </a:p>
          <a:p>
            <a:pPr eaLnBrk="1" hangingPunct="1"/>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indent="-514350"/>
            <a:r>
              <a:rPr lang="en-US" dirty="0">
                <a:latin typeface="Arial" pitchFamily="-109" charset="0"/>
                <a:ea typeface="ＭＳ Ｐゴシック" pitchFamily="-109" charset="-128"/>
                <a:cs typeface="ＭＳ Ｐゴシック" pitchFamily="-109" charset="-128"/>
              </a:rPr>
              <a:t>Bold lines are real</a:t>
            </a:r>
            <a:r>
              <a:rPr lang="en-US" baseline="0" dirty="0">
                <a:latin typeface="Arial" pitchFamily="-109" charset="0"/>
                <a:ea typeface="ＭＳ Ｐゴシック" pitchFamily="-109" charset="-128"/>
                <a:cs typeface="ＭＳ Ｐゴシック" pitchFamily="-109" charset="-128"/>
              </a:rPr>
              <a:t> focus.</a:t>
            </a:r>
            <a:endParaRPr lang="en-US" dirty="0">
              <a:latin typeface="Arial" pitchFamily="-109" charset="0"/>
              <a:ea typeface="ＭＳ Ｐゴシック" pitchFamily="-109" charset="-128"/>
              <a:cs typeface="ＭＳ Ｐゴシック" pitchFamily="-109" charset="-128"/>
            </a:endParaRPr>
          </a:p>
          <a:p>
            <a:pPr marL="514350" indent="-514350"/>
            <a:endParaRPr lang="en-US" dirty="0">
              <a:latin typeface="Arial" pitchFamily="-109" charset="0"/>
              <a:ea typeface="ＭＳ Ｐゴシック" pitchFamily="-109" charset="-128"/>
              <a:cs typeface="ＭＳ Ｐゴシック" pitchFamily="-109" charset="-128"/>
            </a:endParaRPr>
          </a:p>
          <a:p>
            <a:pPr marL="514350" indent="-514350"/>
            <a:r>
              <a:rPr lang="en-US" dirty="0">
                <a:latin typeface="Arial" pitchFamily="-109" charset="0"/>
                <a:ea typeface="ＭＳ Ｐゴシック" pitchFamily="-109" charset="-128"/>
                <a:cs typeface="ＭＳ Ｐゴシック" pitchFamily="-109" charset="-128"/>
              </a:rPr>
              <a:t>Example input:</a:t>
            </a:r>
          </a:p>
          <a:p>
            <a:pPr marL="514350" indent="-514350"/>
            <a:endParaRPr lang="en-US" dirty="0">
              <a:latin typeface="Arial" pitchFamily="-109" charset="0"/>
              <a:ea typeface="ＭＳ Ｐゴシック" pitchFamily="-109" charset="-128"/>
              <a:cs typeface="ＭＳ Ｐゴシック" pitchFamily="-109" charset="-128"/>
            </a:endParaRPr>
          </a:p>
          <a:p>
            <a:pPr marL="514350" indent="-514350"/>
            <a:r>
              <a:rPr lang="en-US" dirty="0">
                <a:latin typeface="Arial" pitchFamily="-109" charset="0"/>
                <a:ea typeface="ＭＳ Ｐゴシック" pitchFamily="-109" charset="-128"/>
                <a:cs typeface="ＭＳ Ｐゴシック" pitchFamily="-109" charset="-128"/>
              </a:rPr>
              <a:t>amount = 100.05; </a:t>
            </a:r>
          </a:p>
          <a:p>
            <a:pPr marL="514350" indent="-514350"/>
            <a:r>
              <a:rPr lang="en-US" dirty="0" err="1">
                <a:latin typeface="Arial" pitchFamily="-109" charset="0"/>
                <a:ea typeface="ＭＳ Ｐゴシック" pitchFamily="-109" charset="-128"/>
                <a:cs typeface="ＭＳ Ｐゴシック" pitchFamily="-109" charset="-128"/>
              </a:rPr>
              <a:t>discountRate</a:t>
            </a:r>
            <a:r>
              <a:rPr lang="en-US" dirty="0">
                <a:latin typeface="Arial" pitchFamily="-109" charset="0"/>
                <a:ea typeface="ＭＳ Ｐゴシック" pitchFamily="-109" charset="-128"/>
                <a:cs typeface="ＭＳ Ｐゴシック" pitchFamily="-109" charset="-128"/>
              </a:rPr>
              <a:t> = 0.10; </a:t>
            </a:r>
          </a:p>
          <a:p>
            <a:pPr marL="514350" indent="-514350"/>
            <a:r>
              <a:rPr lang="en-US" dirty="0" err="1">
                <a:latin typeface="Arial" pitchFamily="-109" charset="0"/>
                <a:ea typeface="ＭＳ Ｐゴシック" pitchFamily="-109" charset="-128"/>
                <a:cs typeface="ＭＳ Ｐゴシック" pitchFamily="-109" charset="-128"/>
              </a:rPr>
              <a:t>taxRate</a:t>
            </a:r>
            <a:r>
              <a:rPr lang="en-US" dirty="0">
                <a:latin typeface="Arial" pitchFamily="-109" charset="0"/>
                <a:ea typeface="ＭＳ Ｐゴシック" pitchFamily="-109" charset="-128"/>
                <a:cs typeface="ＭＳ Ｐゴシック" pitchFamily="-109" charset="-128"/>
              </a:rPr>
              <a:t> = 0.05; </a:t>
            </a:r>
          </a:p>
          <a:p>
            <a:pPr marL="514350" indent="-514350">
              <a:buFontTx/>
              <a:buChar char="•"/>
            </a:pPr>
            <a:endParaRPr lang="en-US" dirty="0">
              <a:latin typeface="Arial" pitchFamily="-109" charset="0"/>
              <a:ea typeface="ＭＳ Ｐゴシック" pitchFamily="-109" charset="-128"/>
              <a:cs typeface="ＭＳ Ｐゴシック" pitchFamily="-109" charset="-128"/>
            </a:endParaRPr>
          </a:p>
          <a:p>
            <a:pPr marL="514350" indent="-514350"/>
            <a:r>
              <a:rPr lang="en-US" dirty="0">
                <a:latin typeface="Arial" pitchFamily="-109" charset="0"/>
                <a:ea typeface="ＭＳ Ｐゴシック" pitchFamily="-109" charset="-128"/>
                <a:cs typeface="ＭＳ Ｐゴシック" pitchFamily="-109" charset="-128"/>
              </a:rPr>
              <a:t>OR</a:t>
            </a:r>
          </a:p>
          <a:p>
            <a:pPr marL="514350" indent="-514350"/>
            <a:r>
              <a:rPr lang="en-US" dirty="0">
                <a:latin typeface="Arial" pitchFamily="-109" charset="0"/>
                <a:ea typeface="ＭＳ Ｐゴシック" pitchFamily="-109" charset="-128"/>
                <a:cs typeface="ＭＳ Ｐゴシック" pitchFamily="-109" charset="-128"/>
              </a:rPr>
              <a:t>0.70, 0.0, 0.05</a:t>
            </a:r>
          </a:p>
          <a:p>
            <a:pPr marL="514350" indent="-514350"/>
            <a:r>
              <a:rPr lang="en-US" dirty="0">
                <a:latin typeface="Arial" pitchFamily="-109" charset="0"/>
                <a:ea typeface="ＭＳ Ｐゴシック" pitchFamily="-109" charset="-128"/>
                <a:cs typeface="ＭＳ Ｐゴシック" pitchFamily="-109" charset="-128"/>
              </a:rPr>
              <a:t>95.67, 0.20, 0.7</a:t>
            </a:r>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424521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sk-SK"/>
              <a:t>© 2018 Keith A. Pray</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558848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sk-SK"/>
              <a:t>© 2018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2018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sk-SK"/>
              <a:t>© 2018 Keith A. Pray</a:t>
            </a:r>
            <a:endParaRPr lang="en-US" dirty="0"/>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sk-SK"/>
              <a:t>© 2018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sk-SK"/>
              <a:t>© 2018 Keith A. 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1"/>
          </p:nvPr>
        </p:nvSpPr>
        <p:spPr>
          <a:xfrm>
            <a:off x="0" y="4997196"/>
            <a:ext cx="5562600" cy="146304"/>
          </a:xfrm>
        </p:spPr>
        <p:txBody>
          <a:bodyPr/>
          <a:lstStyle/>
          <a:p>
            <a:r>
              <a:rPr lang="sk-SK"/>
              <a:t>© 2018 Keith A. Pray</a:t>
            </a:r>
            <a:endParaRPr lang="en-US" dirty="0"/>
          </a:p>
        </p:txBody>
      </p:sp>
      <p:sp>
        <p:nvSpPr>
          <p:cNvPr id="3" name="Slide Number Placeholder 4"/>
          <p:cNvSpPr>
            <a:spLocks noGrp="1"/>
          </p:cNvSpPr>
          <p:nvPr>
            <p:ph type="sldNum" sz="quarter" idx="12"/>
          </p:nvPr>
        </p:nvSpPr>
        <p:spPr>
          <a:xfrm>
            <a:off x="8519160" y="4997196"/>
            <a:ext cx="624840" cy="146304"/>
          </a:xfrm>
        </p:spPr>
        <p:txBody>
          <a:bodyPr/>
          <a:lstStyle/>
          <a:p>
            <a:fld id="{A2A17EAB-8B51-5C40-8776-6683E51FA7A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900">
                <a:solidFill>
                  <a:schemeClr val="tx1"/>
                </a:solidFill>
              </a:defRPr>
            </a:lvl1pPr>
          </a:lstStyle>
          <a:p>
            <a:endParaRPr lang="en-US"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sk-SK"/>
              <a:t>© 2018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900">
                <a:solidFill>
                  <a:schemeClr val="tx1"/>
                </a:solidFill>
              </a:defRPr>
            </a:lvl1pPr>
          </a:lstStyle>
          <a:p>
            <a:fld id="{A2A17EAB-8B51-5C40-8776-6683E51FA7A0}" type="slidenum">
              <a:rPr lang="en-US" smtClean="0"/>
              <a:pPr/>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a:solidFill>
                    <a:schemeClr val="tx1"/>
                  </a:solidFill>
                </a:rPr>
                <a:t>CS 3043 Social Implications Of Computing</a:t>
              </a:r>
            </a:p>
          </p:txBody>
        </p:sp>
        <p:pic>
          <p:nvPicPr>
            <p:cNvPr id="8" name="Picture 7" descr="WPI_Inst_Prim_FulClr_Rev.pn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hyperlink" Target="https://ebookcentral-proquest-com.ezproxy.wpi.edu/"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8" Type="http://schemas.openxmlformats.org/officeDocument/2006/relationships/hyperlink" Target="https://www.ibc.org/delivery/cost-of-online-piracy-to-hit-52bn/2509.article" TargetMode="External"/><Relationship Id="rId3" Type="http://schemas.openxmlformats.org/officeDocument/2006/relationships/hyperlink" Target="https://variety.com/2017/tv/news/piracy-cost-streaming-players-over-50-billion-1202602184/" TargetMode="External"/><Relationship Id="rId7" Type="http://schemas.openxmlformats.org/officeDocument/2006/relationships/hyperlink" Target="http://www.slate.com/articles/technology/future_tense/2013/01/zero_day_exploits_should_the_hacker_gray_market_be_regulated.html" TargetMode="External"/><Relationship Id="rId2" Type="http://schemas.openxmlformats.org/officeDocument/2006/relationships/hyperlink" Target="https://www.scip.ch/en/?labs.20160114" TargetMode="External"/><Relationship Id="rId1" Type="http://schemas.openxmlformats.org/officeDocument/2006/relationships/slideLayout" Target="../slideLayouts/slideLayout2.xml"/><Relationship Id="rId6" Type="http://schemas.openxmlformats.org/officeDocument/2006/relationships/hyperlink" Target="https://www.pcmag.com/news/357382/heres-how-much-your-identity-goes-for-on-the-dark-web" TargetMode="External"/><Relationship Id="rId5" Type="http://schemas.openxmlformats.org/officeDocument/2006/relationships/hyperlink" Target="https://www.crimemuseum.org/crime-library/silent-crimes/identity-theft/" TargetMode="External"/><Relationship Id="rId4" Type="http://schemas.openxmlformats.org/officeDocument/2006/relationships/hyperlink" Target="https://intervention911.com/big-dark-nets-drug-market/"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s://www.cyberscoop.com/zero-day-vulns-are-rarer-and-more-expensive-than-ever/" TargetMode="External"/><Relationship Id="rId3" Type="http://schemas.openxmlformats.org/officeDocument/2006/relationships/hyperlink" Target="https://www.talkingdrugs.org/report-global-illegal-drug-trade-valued-at-around-half-a-trillion-dollars" TargetMode="External"/><Relationship Id="rId7" Type="http://schemas.openxmlformats.org/officeDocument/2006/relationships/hyperlink" Target="https://techcrunch.com/2008/01/31/the-pirate-bay-makes-4-million-a-year-on-illegal-p2p-file-sharing-says-prosecutor/" TargetMode="External"/><Relationship Id="rId2" Type="http://schemas.openxmlformats.org/officeDocument/2006/relationships/hyperlink" Target="http://freakonomics.com/2012/01/12/how-much-do-music-and-movie-piracy-really-hurt-the-u-s-economy/" TargetMode="External"/><Relationship Id="rId1" Type="http://schemas.openxmlformats.org/officeDocument/2006/relationships/slideLayout" Target="../slideLayouts/slideLayout2.xml"/><Relationship Id="rId6" Type="http://schemas.openxmlformats.org/officeDocument/2006/relationships/hyperlink" Target="https://www.bloomberg.com/news/articles/2018-03-15/digital-economy-has-been-growing-at-triple-the-pace-of-u-s-gdp" TargetMode="External"/><Relationship Id="rId5" Type="http://schemas.openxmlformats.org/officeDocument/2006/relationships/hyperlink" Target="https://www.cnn.com/2016/08/10/us/declassified-illegal-online-weapons-trade/index.html" TargetMode="External"/><Relationship Id="rId4" Type="http://schemas.openxmlformats.org/officeDocument/2006/relationships/hyperlink" Target="https://www.experian.com/blogs/ask-experian/identity-theft-statistics/" TargetMode="External"/><Relationship Id="rId9" Type="http://schemas.openxmlformats.org/officeDocument/2006/relationships/hyperlink" Target="https://www.occrp.org/en/27-ccwatch/cc-watch-briefs/8055-new-report-shows-more-people-buying-illegal-drugs-online"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hyperlink" Target="https://slideplayer.com/slide/10501792/"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hyperlink" Target="http://crypto.stanford.edu/~dabo/papers/privatebrowsing.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ocialimps.keithpray.net/assignments/Test_Sales_Fun/"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r>
              <a:rPr lang="en-US" dirty="0"/>
              <a:t>Instructor</a:t>
            </a:r>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8</a:t>
            </a:r>
            <a:br>
              <a:rPr lang="en-US" dirty="0"/>
            </a:br>
            <a:r>
              <a:rPr lang="en-US" dirty="0"/>
              <a:t>Crime</a:t>
            </a:r>
          </a:p>
        </p:txBody>
      </p:sp>
    </p:spTree>
    <p:extLst>
      <p:ext uri="{BB962C8B-B14F-4D97-AF65-F5344CB8AC3E}">
        <p14:creationId xmlns:p14="http://schemas.microsoft.com/office/powerpoint/2010/main" val="2449341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717476"/>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Survey</a:t>
            </a:r>
          </a:p>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10</a:t>
            </a:fld>
            <a:endParaRPr lang="en-US"/>
          </a:p>
        </p:txBody>
      </p:sp>
    </p:spTree>
    <p:extLst>
      <p:ext uri="{BB962C8B-B14F-4D97-AF65-F5344CB8AC3E}">
        <p14:creationId xmlns:p14="http://schemas.microsoft.com/office/powerpoint/2010/main" val="1586486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6021B0-7281-4F02-A031-E15C1D944ECF}"/>
              </a:ext>
            </a:extLst>
          </p:cNvPr>
          <p:cNvSpPr txBox="1"/>
          <p:nvPr/>
        </p:nvSpPr>
        <p:spPr>
          <a:xfrm>
            <a:off x="2123284" y="1890793"/>
            <a:ext cx="4897431" cy="480131"/>
          </a:xfrm>
          <a:prstGeom prst="rect">
            <a:avLst/>
          </a:prstGeom>
          <a:noFill/>
        </p:spPr>
        <p:txBody>
          <a:bodyPr wrap="none" rtlCol="0">
            <a:spAutoFit/>
          </a:bodyPr>
          <a:lstStyle/>
          <a:p>
            <a:pPr>
              <a:lnSpc>
                <a:spcPct val="90000"/>
              </a:lnSpc>
            </a:pPr>
            <a:r>
              <a:rPr lang="en-US" sz="2800" dirty="0"/>
              <a:t>How to Catch Cyber Criminals?</a:t>
            </a:r>
          </a:p>
        </p:txBody>
      </p:sp>
      <p:sp>
        <p:nvSpPr>
          <p:cNvPr id="3" name="TextBox 2">
            <a:extLst>
              <a:ext uri="{FF2B5EF4-FFF2-40B4-BE49-F238E27FC236}">
                <a16:creationId xmlns:a16="http://schemas.microsoft.com/office/drawing/2014/main" id="{3EE9B121-8B85-42D1-8BAF-83A62933A0E9}"/>
              </a:ext>
            </a:extLst>
          </p:cNvPr>
          <p:cNvSpPr txBox="1"/>
          <p:nvPr/>
        </p:nvSpPr>
        <p:spPr>
          <a:xfrm>
            <a:off x="2293764" y="2332811"/>
            <a:ext cx="4897431" cy="341632"/>
          </a:xfrm>
          <a:prstGeom prst="rect">
            <a:avLst/>
          </a:prstGeom>
          <a:noFill/>
        </p:spPr>
        <p:txBody>
          <a:bodyPr wrap="square" rtlCol="0">
            <a:spAutoFit/>
          </a:bodyPr>
          <a:lstStyle/>
          <a:p>
            <a:pPr>
              <a:lnSpc>
                <a:spcPct val="90000"/>
              </a:lnSpc>
            </a:pPr>
            <a:r>
              <a:rPr lang="en-US" dirty="0"/>
              <a:t>Reducing the growing threat of cyber crime</a:t>
            </a:r>
          </a:p>
        </p:txBody>
      </p:sp>
      <p:sp>
        <p:nvSpPr>
          <p:cNvPr id="4" name="TextBox 3">
            <a:extLst>
              <a:ext uri="{FF2B5EF4-FFF2-40B4-BE49-F238E27FC236}">
                <a16:creationId xmlns:a16="http://schemas.microsoft.com/office/drawing/2014/main" id="{5D47F130-AC9D-4EC0-ADB4-8BC34A1F60F8}"/>
              </a:ext>
            </a:extLst>
          </p:cNvPr>
          <p:cNvSpPr txBox="1"/>
          <p:nvPr/>
        </p:nvSpPr>
        <p:spPr>
          <a:xfrm>
            <a:off x="7997126" y="368327"/>
            <a:ext cx="1712562" cy="286232"/>
          </a:xfrm>
          <a:prstGeom prst="rect">
            <a:avLst/>
          </a:prstGeom>
          <a:noFill/>
        </p:spPr>
        <p:txBody>
          <a:bodyPr wrap="square" rtlCol="0">
            <a:spAutoFit/>
          </a:bodyPr>
          <a:lstStyle/>
          <a:p>
            <a:pPr>
              <a:lnSpc>
                <a:spcPct val="90000"/>
              </a:lnSpc>
            </a:pPr>
            <a:r>
              <a:rPr lang="en-US" sz="1400" dirty="0"/>
              <a:t>Eric Arthur</a:t>
            </a:r>
          </a:p>
        </p:txBody>
      </p:sp>
      <p:sp>
        <p:nvSpPr>
          <p:cNvPr id="5" name="Footer Placeholder 4">
            <a:extLst>
              <a:ext uri="{FF2B5EF4-FFF2-40B4-BE49-F238E27FC236}">
                <a16:creationId xmlns:a16="http://schemas.microsoft.com/office/drawing/2014/main" id="{FC43E38F-0643-0847-AA63-4D835388D75D}"/>
              </a:ext>
            </a:extLst>
          </p:cNvPr>
          <p:cNvSpPr>
            <a:spLocks noGrp="1"/>
          </p:cNvSpPr>
          <p:nvPr>
            <p:ph type="ftr" sz="quarter" idx="11"/>
          </p:nvPr>
        </p:nvSpPr>
        <p:spPr/>
        <p:txBody>
          <a:bodyPr/>
          <a:lstStyle/>
          <a:p>
            <a:r>
              <a:rPr lang="sk-SK"/>
              <a:t>© 2018 Keith A. Pray</a:t>
            </a:r>
            <a:endParaRPr lang="en-US"/>
          </a:p>
        </p:txBody>
      </p:sp>
      <p:sp>
        <p:nvSpPr>
          <p:cNvPr id="6" name="Slide Number Placeholder 5">
            <a:extLst>
              <a:ext uri="{FF2B5EF4-FFF2-40B4-BE49-F238E27FC236}">
                <a16:creationId xmlns:a16="http://schemas.microsoft.com/office/drawing/2014/main" id="{BF414E4B-E4CF-A146-A4A2-97E1AC8A4379}"/>
              </a:ext>
            </a:extLst>
          </p:cNvPr>
          <p:cNvSpPr>
            <a:spLocks noGrp="1"/>
          </p:cNvSpPr>
          <p:nvPr>
            <p:ph type="sldNum" sz="quarter" idx="12"/>
          </p:nvPr>
        </p:nvSpPr>
        <p:spPr/>
        <p:txBody>
          <a:bodyPr/>
          <a:lstStyle/>
          <a:p>
            <a:fld id="{A2A17EAB-8B51-5C40-8776-6683E51FA7A0}" type="slidenum">
              <a:rPr lang="en-US" smtClean="0"/>
              <a:t>11</a:t>
            </a:fld>
            <a:endParaRPr lang="en-US"/>
          </a:p>
        </p:txBody>
      </p:sp>
    </p:spTree>
    <p:extLst>
      <p:ext uri="{BB962C8B-B14F-4D97-AF65-F5344CB8AC3E}">
        <p14:creationId xmlns:p14="http://schemas.microsoft.com/office/powerpoint/2010/main" val="9938685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Cyber Crime becoming a global threat</a:t>
            </a:r>
          </a:p>
        </p:txBody>
      </p:sp>
      <p:sp>
        <p:nvSpPr>
          <p:cNvPr id="3" name="Content Placeholder 2"/>
          <p:cNvSpPr>
            <a:spLocks noGrp="1"/>
          </p:cNvSpPr>
          <p:nvPr>
            <p:ph sz="half" idx="1"/>
          </p:nvPr>
        </p:nvSpPr>
        <p:spPr/>
        <p:txBody>
          <a:bodyPr/>
          <a:lstStyle/>
          <a:p>
            <a:r>
              <a:rPr lang="en-US" sz="2000" dirty="0"/>
              <a:t>Cyber crime is “criminal activities carried out by means of computer or internet”[1]</a:t>
            </a:r>
          </a:p>
          <a:p>
            <a:r>
              <a:rPr lang="en-US" sz="2000" dirty="0"/>
              <a:t>Fastest growing cybercrime is ransomware[2]</a:t>
            </a:r>
          </a:p>
          <a:p>
            <a:r>
              <a:rPr lang="en-US" sz="2000" dirty="0"/>
              <a:t>Data breach average cost: $3.8 M [3]</a:t>
            </a:r>
          </a:p>
          <a:p>
            <a:endParaRPr lang="en-US" dirty="0"/>
          </a:p>
        </p:txBody>
      </p:sp>
      <p:sp>
        <p:nvSpPr>
          <p:cNvPr id="5" name="Footer Placeholder 4"/>
          <p:cNvSpPr>
            <a:spLocks noGrp="1"/>
          </p:cNvSpPr>
          <p:nvPr>
            <p:ph type="ftr" sz="quarter" idx="11"/>
          </p:nvPr>
        </p:nvSpPr>
        <p:spPr/>
        <p:txBody>
          <a:bodyPr/>
          <a:lstStyle/>
          <a:p>
            <a:r>
              <a:rPr lang="sk-SK"/>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12</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Eric Arthur</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[1][2][3]</a:t>
            </a:r>
          </a:p>
        </p:txBody>
      </p:sp>
      <p:pic>
        <p:nvPicPr>
          <p:cNvPr id="9" name="Picture 8">
            <a:extLst>
              <a:ext uri="{FF2B5EF4-FFF2-40B4-BE49-F238E27FC236}">
                <a16:creationId xmlns:a16="http://schemas.microsoft.com/office/drawing/2014/main" id="{175219AF-162E-4D95-BE11-ED669D70E634}"/>
              </a:ext>
            </a:extLst>
          </p:cNvPr>
          <p:cNvPicPr>
            <a:picLocks noChangeAspect="1"/>
          </p:cNvPicPr>
          <p:nvPr/>
        </p:nvPicPr>
        <p:blipFill>
          <a:blip r:embed="rId3"/>
          <a:stretch>
            <a:fillRect/>
          </a:stretch>
        </p:blipFill>
        <p:spPr>
          <a:xfrm>
            <a:off x="4524007" y="1866138"/>
            <a:ext cx="4502789" cy="1433593"/>
          </a:xfrm>
          <a:prstGeom prst="rect">
            <a:avLst/>
          </a:prstGeom>
        </p:spPr>
      </p:pic>
    </p:spTree>
    <p:extLst>
      <p:ext uri="{BB962C8B-B14F-4D97-AF65-F5344CB8AC3E}">
        <p14:creationId xmlns:p14="http://schemas.microsoft.com/office/powerpoint/2010/main" val="35171723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Lack of information enables criminals</a:t>
            </a:r>
          </a:p>
        </p:txBody>
      </p:sp>
      <p:sp>
        <p:nvSpPr>
          <p:cNvPr id="3" name="Content Placeholder 2"/>
          <p:cNvSpPr>
            <a:spLocks noGrp="1"/>
          </p:cNvSpPr>
          <p:nvPr>
            <p:ph sz="half" idx="1"/>
          </p:nvPr>
        </p:nvSpPr>
        <p:spPr/>
        <p:txBody>
          <a:bodyPr/>
          <a:lstStyle/>
          <a:p>
            <a:r>
              <a:rPr lang="en-US" dirty="0"/>
              <a:t>81% of data breach victims had no way to detect they were[4]</a:t>
            </a:r>
          </a:p>
          <a:p>
            <a:r>
              <a:rPr lang="en-US" dirty="0"/>
              <a:t>Laws don’t change fast enough with technology[5]</a:t>
            </a:r>
          </a:p>
          <a:p>
            <a:r>
              <a:rPr lang="en-US" dirty="0"/>
              <a:t>Companies fail to update software [5]</a:t>
            </a:r>
          </a:p>
          <a:p>
            <a:endParaRPr lang="en-US" dirty="0"/>
          </a:p>
          <a:p>
            <a:endParaRPr lang="en-US" dirty="0"/>
          </a:p>
        </p:txBody>
      </p:sp>
      <p:sp>
        <p:nvSpPr>
          <p:cNvPr id="5" name="Footer Placeholder 4"/>
          <p:cNvSpPr>
            <a:spLocks noGrp="1"/>
          </p:cNvSpPr>
          <p:nvPr>
            <p:ph type="ftr" sz="quarter" idx="11"/>
          </p:nvPr>
        </p:nvSpPr>
        <p:spPr/>
        <p:txBody>
          <a:bodyPr/>
          <a:lstStyle/>
          <a:p>
            <a:r>
              <a:rPr lang="sk-SK"/>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13</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Eric Arthur</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[4][5][10]</a:t>
            </a:r>
          </a:p>
        </p:txBody>
      </p:sp>
      <p:pic>
        <p:nvPicPr>
          <p:cNvPr id="12" name="Picture 11">
            <a:extLst>
              <a:ext uri="{FF2B5EF4-FFF2-40B4-BE49-F238E27FC236}">
                <a16:creationId xmlns:a16="http://schemas.microsoft.com/office/drawing/2014/main" id="{D11A3A80-45E1-4AB5-B47D-4B11262E8913}"/>
              </a:ext>
            </a:extLst>
          </p:cNvPr>
          <p:cNvPicPr>
            <a:picLocks noChangeAspect="1"/>
          </p:cNvPicPr>
          <p:nvPr/>
        </p:nvPicPr>
        <p:blipFill rotWithShape="1">
          <a:blip r:embed="rId3"/>
          <a:srcRect l="1474" t="505" r="5697" b="21543"/>
          <a:stretch/>
        </p:blipFill>
        <p:spPr>
          <a:xfrm>
            <a:off x="4572000" y="1476927"/>
            <a:ext cx="4271822" cy="2583972"/>
          </a:xfrm>
          <a:prstGeom prst="rect">
            <a:avLst/>
          </a:prstGeom>
        </p:spPr>
      </p:pic>
    </p:spTree>
    <p:extLst>
      <p:ext uri="{BB962C8B-B14F-4D97-AF65-F5344CB8AC3E}">
        <p14:creationId xmlns:p14="http://schemas.microsoft.com/office/powerpoint/2010/main" val="3578847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Initiatives to catch cyber criminals</a:t>
            </a:r>
          </a:p>
        </p:txBody>
      </p:sp>
      <p:sp>
        <p:nvSpPr>
          <p:cNvPr id="3" name="Content Placeholder 2"/>
          <p:cNvSpPr>
            <a:spLocks noGrp="1"/>
          </p:cNvSpPr>
          <p:nvPr>
            <p:ph sz="half" idx="1"/>
          </p:nvPr>
        </p:nvSpPr>
        <p:spPr/>
        <p:txBody>
          <a:bodyPr/>
          <a:lstStyle/>
          <a:p>
            <a:r>
              <a:rPr lang="en-US" sz="2000" dirty="0"/>
              <a:t>Invest into self-detection systems, reduce time for detection to 14.5 days[13]</a:t>
            </a:r>
          </a:p>
          <a:p>
            <a:r>
              <a:rPr lang="en-US" sz="2000" dirty="0"/>
              <a:t>Train more “cyber investigators” [6]</a:t>
            </a:r>
          </a:p>
          <a:p>
            <a:endParaRPr lang="en-US" dirty="0"/>
          </a:p>
        </p:txBody>
      </p:sp>
      <p:sp>
        <p:nvSpPr>
          <p:cNvPr id="5" name="Footer Placeholder 4"/>
          <p:cNvSpPr>
            <a:spLocks noGrp="1"/>
          </p:cNvSpPr>
          <p:nvPr>
            <p:ph type="ftr" sz="quarter" idx="11"/>
          </p:nvPr>
        </p:nvSpPr>
        <p:spPr/>
        <p:txBody>
          <a:bodyPr/>
          <a:lstStyle/>
          <a:p>
            <a:r>
              <a:rPr lang="sk-SK"/>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14</a:t>
            </a:fld>
            <a:endParaRPr lang="en-US"/>
          </a:p>
        </p:txBody>
      </p:sp>
      <p:sp>
        <p:nvSpPr>
          <p:cNvPr id="7" name="TextBox 6"/>
          <p:cNvSpPr txBox="1"/>
          <p:nvPr/>
        </p:nvSpPr>
        <p:spPr>
          <a:xfrm>
            <a:off x="6723128" y="361950"/>
            <a:ext cx="2179682" cy="307777"/>
          </a:xfrm>
          <a:prstGeom prst="rect">
            <a:avLst/>
          </a:prstGeom>
          <a:noFill/>
        </p:spPr>
        <p:txBody>
          <a:bodyPr wrap="square" rtlCol="0">
            <a:spAutoFit/>
          </a:bodyPr>
          <a:lstStyle/>
          <a:p>
            <a:pPr algn="r"/>
            <a:r>
              <a:rPr lang="en-US" sz="1400" dirty="0">
                <a:solidFill>
                  <a:schemeClr val="tx1"/>
                </a:solidFill>
                <a:latin typeface="+mj-lt"/>
              </a:rPr>
              <a:t>Eric Arthur</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[6][11][13]</a:t>
            </a:r>
          </a:p>
        </p:txBody>
      </p:sp>
      <p:pic>
        <p:nvPicPr>
          <p:cNvPr id="11" name="Picture 10">
            <a:extLst>
              <a:ext uri="{FF2B5EF4-FFF2-40B4-BE49-F238E27FC236}">
                <a16:creationId xmlns:a16="http://schemas.microsoft.com/office/drawing/2014/main" id="{14D83C3D-BB1F-4D50-B3F0-45B35B4DE29E}"/>
              </a:ext>
            </a:extLst>
          </p:cNvPr>
          <p:cNvPicPr>
            <a:picLocks noChangeAspect="1"/>
          </p:cNvPicPr>
          <p:nvPr/>
        </p:nvPicPr>
        <p:blipFill>
          <a:blip r:embed="rId3"/>
          <a:stretch>
            <a:fillRect/>
          </a:stretch>
        </p:blipFill>
        <p:spPr>
          <a:xfrm>
            <a:off x="4391630" y="1624161"/>
            <a:ext cx="4511180" cy="2573585"/>
          </a:xfrm>
          <a:prstGeom prst="rect">
            <a:avLst/>
          </a:prstGeom>
        </p:spPr>
      </p:pic>
      <p:cxnSp>
        <p:nvCxnSpPr>
          <p:cNvPr id="13" name="Straight Arrow Connector 12">
            <a:extLst>
              <a:ext uri="{FF2B5EF4-FFF2-40B4-BE49-F238E27FC236}">
                <a16:creationId xmlns:a16="http://schemas.microsoft.com/office/drawing/2014/main" id="{4029C567-C395-4D58-99BA-B7008AD1BCF8}"/>
              </a:ext>
            </a:extLst>
          </p:cNvPr>
          <p:cNvCxnSpPr/>
          <p:nvPr/>
        </p:nvCxnSpPr>
        <p:spPr>
          <a:xfrm>
            <a:off x="3797085" y="1751308"/>
            <a:ext cx="4661115" cy="1549831"/>
          </a:xfrm>
          <a:prstGeom prst="straightConnector1">
            <a:avLst/>
          </a:prstGeom>
          <a:ln w="19050">
            <a:miter lim="8000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44285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Cyber crime cases require too much effort</a:t>
            </a:r>
          </a:p>
        </p:txBody>
      </p:sp>
      <p:sp>
        <p:nvSpPr>
          <p:cNvPr id="3" name="Content Placeholder 2"/>
          <p:cNvSpPr>
            <a:spLocks noGrp="1"/>
          </p:cNvSpPr>
          <p:nvPr>
            <p:ph sz="half" idx="1"/>
          </p:nvPr>
        </p:nvSpPr>
        <p:spPr/>
        <p:txBody>
          <a:bodyPr>
            <a:normAutofit/>
          </a:bodyPr>
          <a:lstStyle/>
          <a:p>
            <a:r>
              <a:rPr lang="en-US" sz="2000" dirty="0"/>
              <a:t>A single case takes thousands of hours to conclude[6]</a:t>
            </a:r>
          </a:p>
          <a:p>
            <a:r>
              <a:rPr lang="en-US" sz="2000" dirty="0"/>
              <a:t>Proving an owner’s connection to a device is very difficult[7]</a:t>
            </a:r>
          </a:p>
          <a:p>
            <a:r>
              <a:rPr lang="en-US" sz="2000" dirty="0"/>
              <a:t>Hard to identify common practices as cases differ[7]</a:t>
            </a:r>
          </a:p>
        </p:txBody>
      </p:sp>
      <p:sp>
        <p:nvSpPr>
          <p:cNvPr id="5" name="Footer Placeholder 4"/>
          <p:cNvSpPr>
            <a:spLocks noGrp="1"/>
          </p:cNvSpPr>
          <p:nvPr>
            <p:ph type="ftr" sz="quarter" idx="11"/>
          </p:nvPr>
        </p:nvSpPr>
        <p:spPr/>
        <p:txBody>
          <a:bodyPr/>
          <a:lstStyle/>
          <a:p>
            <a:r>
              <a:rPr lang="sk-SK"/>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15</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Eric Arthur</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[6][7][9]</a:t>
            </a:r>
          </a:p>
        </p:txBody>
      </p:sp>
      <p:pic>
        <p:nvPicPr>
          <p:cNvPr id="9" name="Picture 8">
            <a:extLst>
              <a:ext uri="{FF2B5EF4-FFF2-40B4-BE49-F238E27FC236}">
                <a16:creationId xmlns:a16="http://schemas.microsoft.com/office/drawing/2014/main" id="{D12A4F54-C85D-4D12-B617-4177DE870CB2}"/>
              </a:ext>
            </a:extLst>
          </p:cNvPr>
          <p:cNvPicPr>
            <a:picLocks noChangeAspect="1"/>
          </p:cNvPicPr>
          <p:nvPr/>
        </p:nvPicPr>
        <p:blipFill rotWithShape="1">
          <a:blip r:embed="rId3"/>
          <a:srcRect l="2858" t="2231" r="4911" b="5767"/>
          <a:stretch/>
        </p:blipFill>
        <p:spPr>
          <a:xfrm>
            <a:off x="4716356" y="1546669"/>
            <a:ext cx="4182741" cy="2689299"/>
          </a:xfrm>
          <a:prstGeom prst="rect">
            <a:avLst/>
          </a:prstGeom>
        </p:spPr>
      </p:pic>
    </p:spTree>
    <p:extLst>
      <p:ext uri="{BB962C8B-B14F-4D97-AF65-F5344CB8AC3E}">
        <p14:creationId xmlns:p14="http://schemas.microsoft.com/office/powerpoint/2010/main" val="37987897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Content Placeholder 2"/>
          <p:cNvSpPr>
            <a:spLocks noGrp="1"/>
          </p:cNvSpPr>
          <p:nvPr>
            <p:ph sz="half" idx="1"/>
          </p:nvPr>
        </p:nvSpPr>
        <p:spPr/>
        <p:txBody>
          <a:bodyPr>
            <a:normAutofit/>
          </a:bodyPr>
          <a:lstStyle/>
          <a:p>
            <a:r>
              <a:rPr lang="en-US" sz="2000" dirty="0"/>
              <a:t>Increased effort and spending will catch more cyber criminals</a:t>
            </a:r>
          </a:p>
          <a:p>
            <a:r>
              <a:rPr lang="en-US" sz="2000" dirty="0"/>
              <a:t>Artificial Intelligence could help reduce cyber crime [8]</a:t>
            </a:r>
          </a:p>
        </p:txBody>
      </p:sp>
      <p:sp>
        <p:nvSpPr>
          <p:cNvPr id="5" name="Footer Placeholder 4"/>
          <p:cNvSpPr>
            <a:spLocks noGrp="1"/>
          </p:cNvSpPr>
          <p:nvPr>
            <p:ph type="ftr" sz="quarter" idx="11"/>
          </p:nvPr>
        </p:nvSpPr>
        <p:spPr/>
        <p:txBody>
          <a:bodyPr/>
          <a:lstStyle/>
          <a:p>
            <a:r>
              <a:rPr lang="sk-SK"/>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16</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Eric Arthur</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[8][12]</a:t>
            </a:r>
          </a:p>
        </p:txBody>
      </p:sp>
      <p:pic>
        <p:nvPicPr>
          <p:cNvPr id="10" name="Picture 9">
            <a:extLst>
              <a:ext uri="{FF2B5EF4-FFF2-40B4-BE49-F238E27FC236}">
                <a16:creationId xmlns:a16="http://schemas.microsoft.com/office/drawing/2014/main" id="{A8E2A982-6519-4165-B4CC-73A5A7D4BD28}"/>
              </a:ext>
            </a:extLst>
          </p:cNvPr>
          <p:cNvPicPr>
            <a:picLocks noChangeAspect="1"/>
          </p:cNvPicPr>
          <p:nvPr/>
        </p:nvPicPr>
        <p:blipFill rotWithShape="1">
          <a:blip r:embed="rId3"/>
          <a:srcRect l="3805" t="2767" r="4598" b="17755"/>
          <a:stretch/>
        </p:blipFill>
        <p:spPr>
          <a:xfrm>
            <a:off x="4571888" y="1487838"/>
            <a:ext cx="4250655" cy="2740381"/>
          </a:xfrm>
          <a:prstGeom prst="rect">
            <a:avLst/>
          </a:prstGeom>
        </p:spPr>
      </p:pic>
    </p:spTree>
    <p:extLst>
      <p:ext uri="{BB962C8B-B14F-4D97-AF65-F5344CB8AC3E}">
        <p14:creationId xmlns:p14="http://schemas.microsoft.com/office/powerpoint/2010/main" val="7902724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685800" y="1352550"/>
            <a:ext cx="7772400" cy="3644645"/>
          </a:xfrm>
        </p:spPr>
        <p:txBody>
          <a:bodyPr>
            <a:normAutofit fontScale="47500" lnSpcReduction="20000"/>
          </a:bodyPr>
          <a:lstStyle/>
          <a:p>
            <a:pPr marL="0" indent="0">
              <a:buNone/>
            </a:pPr>
            <a:r>
              <a:rPr lang="en-US" sz="1400" dirty="0"/>
              <a:t>[1] Goyal, </a:t>
            </a:r>
            <a:r>
              <a:rPr lang="en-US" sz="1400" dirty="0" err="1"/>
              <a:t>Nitika</a:t>
            </a:r>
            <a:r>
              <a:rPr lang="en-US" sz="1400" dirty="0"/>
              <a:t>, and </a:t>
            </a:r>
            <a:r>
              <a:rPr lang="en-US" sz="1400" dirty="0" err="1"/>
              <a:t>Deepam</a:t>
            </a:r>
            <a:r>
              <a:rPr lang="en-US" sz="1400" dirty="0"/>
              <a:t> Goyal. "Cyber Crime in the Society: Security Issues, Preventions and Challenges." </a:t>
            </a:r>
            <a:r>
              <a:rPr lang="en-US" sz="1400" i="1" dirty="0"/>
              <a:t>Research Journal of Engineering and Technology</a:t>
            </a:r>
            <a:r>
              <a:rPr lang="en-US" sz="1400" dirty="0"/>
              <a:t> 8.2 (2017): 73-80. </a:t>
            </a:r>
            <a:r>
              <a:rPr lang="en-US" sz="1400" i="1" dirty="0"/>
              <a:t>ProQuest. </a:t>
            </a:r>
            <a:r>
              <a:rPr lang="en-US" sz="1400" dirty="0"/>
              <a:t>Web. 16 Sep. 2018. </a:t>
            </a:r>
          </a:p>
          <a:p>
            <a:pPr marL="0" indent="0">
              <a:buNone/>
            </a:pPr>
            <a:r>
              <a:rPr lang="en-US" sz="1400" dirty="0"/>
              <a:t>[2] Lewis, J. (2018, February). Economic Impact of Cybercrime— No Slowing Down. Retrieved September 16, 2018, from https://www.mcafee.com/enterprise/en-us/assets/reports/restricted/rp-economic-impact-cybercrime.pdf </a:t>
            </a:r>
          </a:p>
          <a:p>
            <a:pPr marL="0" indent="0">
              <a:buNone/>
            </a:pPr>
            <a:r>
              <a:rPr lang="en-US" sz="1400" dirty="0"/>
              <a:t>[3] Microsoft. (n.d.). Enterprise Mobility Security. Retrieved September 16, 2018, from https://www.microsoft.com/en-us/cloud-platform/advanced-threat-analytics </a:t>
            </a:r>
          </a:p>
          <a:p>
            <a:pPr marL="0" indent="0">
              <a:buNone/>
            </a:pPr>
            <a:r>
              <a:rPr lang="en-US" sz="1400" dirty="0"/>
              <a:t>[4] ISACA. (2015, January). 2015 Global Cybersecurity Status Report. Retrieved September 16, 2018, from http://www.isaca.org/cyber/Documents/2015-Global-Cybersecurity-Status-Report-Data-Sheet_mkt_Eng_0115.pdf </a:t>
            </a:r>
          </a:p>
          <a:p>
            <a:pPr marL="0" indent="0">
              <a:buNone/>
            </a:pPr>
            <a:r>
              <a:rPr lang="en-US" sz="1400" dirty="0"/>
              <a:t>[5] Reyes, A., </a:t>
            </a:r>
            <a:r>
              <a:rPr lang="en-US" sz="1400" dirty="0" err="1"/>
              <a:t>Brittson</a:t>
            </a:r>
            <a:r>
              <a:rPr lang="en-US" sz="1400" dirty="0"/>
              <a:t>, R., O'Shea, K., &amp; Steele, J. (2011). </a:t>
            </a:r>
            <a:r>
              <a:rPr lang="en-US" sz="1400" i="1" dirty="0"/>
              <a:t>Cyber crime investigations : bridging the gaps between security professionals, law enforcement, and prosecutors</a:t>
            </a:r>
            <a:r>
              <a:rPr lang="en-US" sz="1400" dirty="0"/>
              <a:t>. Retrieved from </a:t>
            </a:r>
            <a:r>
              <a:rPr lang="en-US" sz="1400" dirty="0">
                <a:hlinkClick r:id="rId2"/>
              </a:rPr>
              <a:t>https://ebookcentral-proquest-com.ezproxy.wpi.edu</a:t>
            </a:r>
            <a:endParaRPr lang="en-US" sz="1400" dirty="0"/>
          </a:p>
          <a:p>
            <a:pPr marL="0" indent="0">
              <a:buNone/>
            </a:pPr>
            <a:r>
              <a:rPr lang="en-US" sz="1400" dirty="0"/>
              <a:t>[6] Symantec. (n.d.). How Do Cybercriminals Get Caught? Retrieved September 16, 2018, from https://us.norton.com/internetsecurity-emerging-threats-how-do-cybercriminals-get-caught.html</a:t>
            </a:r>
          </a:p>
          <a:p>
            <a:pPr marL="0" indent="0">
              <a:buNone/>
            </a:pPr>
            <a:r>
              <a:rPr lang="en-US" sz="1400" dirty="0"/>
              <a:t>[7] Shavers, B. (2013). </a:t>
            </a:r>
            <a:r>
              <a:rPr lang="en-US" sz="1400" i="1" dirty="0"/>
              <a:t>Cybercrime investigation case studies an excerpt from Placing the suspect behind the keyboard </a:t>
            </a:r>
            <a:r>
              <a:rPr lang="en-US" sz="1400" dirty="0"/>
              <a:t>. Oxford: </a:t>
            </a:r>
            <a:r>
              <a:rPr lang="en-US" sz="1400" dirty="0" err="1"/>
              <a:t>Syngress</a:t>
            </a:r>
            <a:r>
              <a:rPr lang="en-US" sz="1400" dirty="0"/>
              <a:t>.</a:t>
            </a:r>
          </a:p>
          <a:p>
            <a:pPr marL="0" indent="0">
              <a:buNone/>
            </a:pPr>
            <a:r>
              <a:rPr lang="en-US" sz="1400" dirty="0"/>
              <a:t>[8] Maher, D. (2017). Can artificial intelligence help in the war on cybercrime? </a:t>
            </a:r>
            <a:r>
              <a:rPr lang="en-US" sz="1400" i="1" dirty="0"/>
              <a:t>Computer Fraud &amp; Security,</a:t>
            </a:r>
            <a:r>
              <a:rPr lang="en-US" sz="1400" dirty="0"/>
              <a:t> </a:t>
            </a:r>
            <a:r>
              <a:rPr lang="en-US" sz="1400" i="1" dirty="0"/>
              <a:t>2017</a:t>
            </a:r>
            <a:r>
              <a:rPr lang="en-US" sz="1400" dirty="0"/>
              <a:t>(8), 7-9. Retrieved September 16, 2018, from https://www-sciencedirect-com. </a:t>
            </a:r>
          </a:p>
          <a:p>
            <a:pPr marL="0" indent="0">
              <a:buNone/>
            </a:pPr>
            <a:r>
              <a:rPr lang="en-US" sz="1400" dirty="0"/>
              <a:t>[9] </a:t>
            </a:r>
            <a:r>
              <a:rPr lang="en-US" sz="1400" dirty="0" err="1"/>
              <a:t>Dubbudu</a:t>
            </a:r>
            <a:r>
              <a:rPr lang="en-US" sz="1400" dirty="0"/>
              <a:t>, R. (2016, September 2). Most number of Cyber Crimes reported in Maharashtra &amp; Uttar Pradesh. Retrieved September 16, 2018, from https://factly.in/cyber-crimes-in-india-which-state-tops-the-chart/ </a:t>
            </a:r>
          </a:p>
          <a:p>
            <a:pPr marL="0" indent="0">
              <a:buNone/>
            </a:pPr>
            <a:r>
              <a:rPr lang="en-US" sz="1400" dirty="0"/>
              <a:t>[10] ACC. (2015, December 9). One-Third of In-house Counsel Have Experienced a Corporate Data Breach, ACC Foundation: The State of Cybersecurity Report Finds. Retrieved September 16, 2018, from https://www.acc.com/aboutacc/newsroom/pressreleases/accfoundationstateofcybersecurityreportrelease.cfm </a:t>
            </a:r>
          </a:p>
          <a:p>
            <a:pPr marL="0" indent="0">
              <a:buNone/>
            </a:pPr>
            <a:r>
              <a:rPr lang="en-US" sz="1400" dirty="0"/>
              <a:t>[11] Grand View Research. (2018, February). Cyber Security Market Size, Share &amp; Trends Report Cyber Security Market Size, Share &amp; Trends Analysis Report. Retrieved September 16, 2018, from https://www.grandviewresearch.com/industry-analysis/cyber-security-market </a:t>
            </a:r>
          </a:p>
          <a:p>
            <a:pPr marL="0" indent="0">
              <a:buNone/>
            </a:pPr>
            <a:r>
              <a:rPr lang="en-US" sz="1400" dirty="0"/>
              <a:t>[12] Statista. (2018). Cybersecurity Spending in the U.S. 2010-2018. Retrieved September 16, 2018, from https://grafy.grafiti.io/facts/3375 </a:t>
            </a:r>
          </a:p>
          <a:p>
            <a:pPr marL="0" indent="0">
              <a:buNone/>
            </a:pPr>
            <a:r>
              <a:rPr lang="en-US" sz="1400" dirty="0"/>
              <a:t>[13] Trustwave. (2015, June 9). 2015 Trustwave Global Security Report. Retrieved September 18, 2018, from https://www.trustwave.com/Resources/Library/Documents/2015-Trustwave-Global-Security-Report/ </a:t>
            </a:r>
          </a:p>
          <a:p>
            <a:pPr marL="0" indent="0">
              <a:buNone/>
            </a:pPr>
            <a:endParaRPr lang="en-US" dirty="0"/>
          </a:p>
          <a:p>
            <a:pPr marL="0" indent="0">
              <a:buNone/>
            </a:pPr>
            <a:endParaRPr lang="en-US" dirty="0"/>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17</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Eric Arthur</a:t>
            </a:r>
          </a:p>
        </p:txBody>
      </p:sp>
      <p:sp>
        <p:nvSpPr>
          <p:cNvPr id="7" name="Rectangle 1">
            <a:extLst>
              <a:ext uri="{FF2B5EF4-FFF2-40B4-BE49-F238E27FC236}">
                <a16:creationId xmlns:a16="http://schemas.microsoft.com/office/drawing/2014/main" id="{F591F225-E717-4BE1-BE0D-E4972DC9145F}"/>
              </a:ext>
            </a:extLst>
          </p:cNvPr>
          <p:cNvSpPr>
            <a:spLocks noChangeArrowheads="1"/>
          </p:cNvSpPr>
          <p:nvPr/>
        </p:nvSpPr>
        <p:spPr bwMode="auto">
          <a:xfrm>
            <a:off x="0" y="-184666"/>
            <a:ext cx="2648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943713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7922E-9487-40B2-9337-7104D233D73C}"/>
              </a:ext>
            </a:extLst>
          </p:cNvPr>
          <p:cNvSpPr>
            <a:spLocks noGrp="1"/>
          </p:cNvSpPr>
          <p:nvPr>
            <p:ph type="title"/>
          </p:nvPr>
        </p:nvSpPr>
        <p:spPr/>
        <p:txBody>
          <a:bodyPr/>
          <a:lstStyle/>
          <a:p>
            <a:r>
              <a:rPr lang="en-US" dirty="0"/>
              <a:t>A look at the Economics of the virtual black market</a:t>
            </a:r>
          </a:p>
        </p:txBody>
      </p:sp>
      <p:sp>
        <p:nvSpPr>
          <p:cNvPr id="3" name="Text Placeholder 2">
            <a:extLst>
              <a:ext uri="{FF2B5EF4-FFF2-40B4-BE49-F238E27FC236}">
                <a16:creationId xmlns:a16="http://schemas.microsoft.com/office/drawing/2014/main" id="{99DC7E1A-4697-46AF-9D3F-7ADBDDB265E9}"/>
              </a:ext>
            </a:extLst>
          </p:cNvPr>
          <p:cNvSpPr>
            <a:spLocks noGrp="1"/>
          </p:cNvSpPr>
          <p:nvPr>
            <p:ph type="body" idx="1"/>
          </p:nvPr>
        </p:nvSpPr>
        <p:spPr/>
        <p:txBody>
          <a:bodyPr/>
          <a:lstStyle/>
          <a:p>
            <a:r>
              <a:rPr lang="en-US" dirty="0"/>
              <a:t>Luke Ludington</a:t>
            </a:r>
          </a:p>
        </p:txBody>
      </p:sp>
      <p:sp>
        <p:nvSpPr>
          <p:cNvPr id="4" name="Footer Placeholder 3">
            <a:extLst>
              <a:ext uri="{FF2B5EF4-FFF2-40B4-BE49-F238E27FC236}">
                <a16:creationId xmlns:a16="http://schemas.microsoft.com/office/drawing/2014/main" id="{C68DFAAC-0257-4EFE-BC14-71742630F26B}"/>
              </a:ext>
            </a:extLst>
          </p:cNvPr>
          <p:cNvSpPr>
            <a:spLocks noGrp="1"/>
          </p:cNvSpPr>
          <p:nvPr>
            <p:ph type="ftr" sz="quarter" idx="11"/>
          </p:nvPr>
        </p:nvSpPr>
        <p:spPr/>
        <p:txBody>
          <a:bodyPr/>
          <a:lstStyle/>
          <a:p>
            <a:r>
              <a:rPr lang="sk-SK"/>
              <a:t>© 2018 Keith A. Pray</a:t>
            </a:r>
            <a:endParaRPr lang="en-US"/>
          </a:p>
        </p:txBody>
      </p:sp>
      <p:sp>
        <p:nvSpPr>
          <p:cNvPr id="5" name="Slide Number Placeholder 4">
            <a:extLst>
              <a:ext uri="{FF2B5EF4-FFF2-40B4-BE49-F238E27FC236}">
                <a16:creationId xmlns:a16="http://schemas.microsoft.com/office/drawing/2014/main" id="{EEBE5812-2A13-4D4C-92C0-B9015E5E1858}"/>
              </a:ext>
            </a:extLst>
          </p:cNvPr>
          <p:cNvSpPr>
            <a:spLocks noGrp="1"/>
          </p:cNvSpPr>
          <p:nvPr>
            <p:ph type="sldNum" sz="quarter" idx="12"/>
          </p:nvPr>
        </p:nvSpPr>
        <p:spPr/>
        <p:txBody>
          <a:bodyPr/>
          <a:lstStyle/>
          <a:p>
            <a:fld id="{A2A17EAB-8B51-5C40-8776-6683E51FA7A0}" type="slidenum">
              <a:rPr lang="en-US" smtClean="0"/>
              <a:t>18</a:t>
            </a:fld>
            <a:endParaRPr lang="en-US"/>
          </a:p>
        </p:txBody>
      </p:sp>
    </p:spTree>
    <p:extLst>
      <p:ext uri="{BB962C8B-B14F-4D97-AF65-F5344CB8AC3E}">
        <p14:creationId xmlns:p14="http://schemas.microsoft.com/office/powerpoint/2010/main" val="39822388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Piracy</a:t>
            </a:r>
          </a:p>
        </p:txBody>
      </p:sp>
      <p:sp>
        <p:nvSpPr>
          <p:cNvPr id="3" name="Content Placeholder 2"/>
          <p:cNvSpPr>
            <a:spLocks noGrp="1"/>
          </p:cNvSpPr>
          <p:nvPr>
            <p:ph sz="half" idx="1"/>
          </p:nvPr>
        </p:nvSpPr>
        <p:spPr/>
        <p:txBody>
          <a:bodyPr/>
          <a:lstStyle/>
          <a:p>
            <a:r>
              <a:rPr lang="en-US" dirty="0"/>
              <a:t>Between $58 and $250 Billion lost to piracy</a:t>
            </a:r>
          </a:p>
          <a:p>
            <a:r>
              <a:rPr lang="en-US" dirty="0"/>
              <a:t> The Pirate Bay made $4 Million a year when it operated</a:t>
            </a:r>
          </a:p>
        </p:txBody>
      </p:sp>
      <p:sp>
        <p:nvSpPr>
          <p:cNvPr id="5" name="Footer Placeholder 4"/>
          <p:cNvSpPr>
            <a:spLocks noGrp="1"/>
          </p:cNvSpPr>
          <p:nvPr>
            <p:ph type="ftr" sz="quarter" idx="11"/>
          </p:nvPr>
        </p:nvSpPr>
        <p:spPr/>
        <p:txBody>
          <a:bodyPr/>
          <a:lstStyle/>
          <a:p>
            <a:r>
              <a:rPr lang="sk-SK"/>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19</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Luke Ludington</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[1][2][7][8][12][13]</a:t>
            </a:r>
          </a:p>
        </p:txBody>
      </p:sp>
      <p:pic>
        <p:nvPicPr>
          <p:cNvPr id="2052" name="Picture 4" descr="pirate-bay-logo.png">
            <a:extLst>
              <a:ext uri="{FF2B5EF4-FFF2-40B4-BE49-F238E27FC236}">
                <a16:creationId xmlns:a16="http://schemas.microsoft.com/office/drawing/2014/main" id="{7345E20C-3A95-49D4-9A92-27E516F6A1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5848" y="1297876"/>
            <a:ext cx="3086455" cy="3119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8691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Papers</a:t>
            </a:r>
          </a:p>
        </p:txBody>
      </p:sp>
      <p:sp>
        <p:nvSpPr>
          <p:cNvPr id="3" name="Content Placeholder 2"/>
          <p:cNvSpPr>
            <a:spLocks noGrp="1"/>
          </p:cNvSpPr>
          <p:nvPr>
            <p:ph sz="half" idx="1"/>
          </p:nvPr>
        </p:nvSpPr>
        <p:spPr/>
        <p:txBody>
          <a:bodyPr>
            <a:normAutofit/>
          </a:bodyPr>
          <a:lstStyle/>
          <a:p>
            <a:r>
              <a:rPr lang="en-US" dirty="0"/>
              <a:t>Make decisive conclusions</a:t>
            </a:r>
          </a:p>
          <a:p>
            <a:pPr lvl="1"/>
            <a:r>
              <a:rPr lang="en-US" dirty="0"/>
              <a:t>may, could, etc. = trivial</a:t>
            </a:r>
          </a:p>
          <a:p>
            <a:r>
              <a:rPr lang="en-US" dirty="0"/>
              <a:t>Quantify</a:t>
            </a:r>
          </a:p>
          <a:p>
            <a:pPr lvl="1"/>
            <a:r>
              <a:rPr lang="en-US" dirty="0"/>
              <a:t>Do not use terms like: less, more, a lot, huge, great, big, tiny, growing, etc.</a:t>
            </a:r>
          </a:p>
          <a:p>
            <a:r>
              <a:rPr lang="en-US" dirty="0"/>
              <a:t>Read paper aloud to proof</a:t>
            </a:r>
          </a:p>
          <a:p>
            <a:r>
              <a:rPr lang="en-US" dirty="0"/>
              <a:t>“Internet” – proper noun, there is only one [1] but debatable [2]</a:t>
            </a:r>
          </a:p>
          <a:p>
            <a:r>
              <a:rPr lang="en-US" dirty="0"/>
              <a:t>http://</a:t>
            </a:r>
            <a:r>
              <a:rPr lang="en-US" dirty="0" err="1"/>
              <a:t>socialimps.keithpray.net</a:t>
            </a:r>
            <a:r>
              <a:rPr lang="en-US" dirty="0"/>
              <a:t>/assignments/paper-guidelines/</a:t>
            </a:r>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a:t>
            </a:fld>
            <a:endParaRPr lang="en-US"/>
          </a:p>
        </p:txBody>
      </p:sp>
      <p:pic>
        <p:nvPicPr>
          <p:cNvPr id="8" name="Picture 7">
            <a:extLst>
              <a:ext uri="{FF2B5EF4-FFF2-40B4-BE49-F238E27FC236}">
                <a16:creationId xmlns:a16="http://schemas.microsoft.com/office/drawing/2014/main" id="{226B9558-A1FF-0344-AC51-07C1926B31E4}"/>
              </a:ext>
            </a:extLst>
          </p:cNvPr>
          <p:cNvPicPr>
            <a:picLocks noChangeAspect="1"/>
          </p:cNvPicPr>
          <p:nvPr/>
        </p:nvPicPr>
        <p:blipFill>
          <a:blip r:embed="rId3"/>
          <a:stretch>
            <a:fillRect/>
          </a:stretch>
        </p:blipFill>
        <p:spPr>
          <a:xfrm>
            <a:off x="4322595" y="644207"/>
            <a:ext cx="4821405" cy="4061144"/>
          </a:xfrm>
          <a:prstGeom prst="rect">
            <a:avLst/>
          </a:prstGeom>
        </p:spPr>
      </p:pic>
    </p:spTree>
    <p:extLst>
      <p:ext uri="{BB962C8B-B14F-4D97-AF65-F5344CB8AC3E}">
        <p14:creationId xmlns:p14="http://schemas.microsoft.com/office/powerpoint/2010/main" val="30965390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Drugs</a:t>
            </a:r>
          </a:p>
        </p:txBody>
      </p:sp>
      <p:sp>
        <p:nvSpPr>
          <p:cNvPr id="3" name="Content Placeholder 2"/>
          <p:cNvSpPr>
            <a:spLocks noGrp="1"/>
          </p:cNvSpPr>
          <p:nvPr>
            <p:ph sz="half" idx="1"/>
          </p:nvPr>
        </p:nvSpPr>
        <p:spPr/>
        <p:txBody>
          <a:bodyPr/>
          <a:lstStyle/>
          <a:p>
            <a:r>
              <a:rPr lang="en-US" dirty="0"/>
              <a:t>Silk Road $189 million (According to the Economist)</a:t>
            </a:r>
          </a:p>
          <a:p>
            <a:r>
              <a:rPr lang="en-US" dirty="0"/>
              <a:t>Total drug market $320 billion to $652 billion (According to GFI)</a:t>
            </a:r>
          </a:p>
          <a:p>
            <a:endParaRPr lang="en-US" dirty="0"/>
          </a:p>
        </p:txBody>
      </p:sp>
      <p:sp>
        <p:nvSpPr>
          <p:cNvPr id="5" name="Footer Placeholder 4"/>
          <p:cNvSpPr>
            <a:spLocks noGrp="1"/>
          </p:cNvSpPr>
          <p:nvPr>
            <p:ph type="ftr" sz="quarter" idx="11"/>
          </p:nvPr>
        </p:nvSpPr>
        <p:spPr/>
        <p:txBody>
          <a:bodyPr/>
          <a:lstStyle/>
          <a:p>
            <a:r>
              <a:rPr lang="sk-SK"/>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20</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Luke Ludington</a:t>
            </a:r>
          </a:p>
        </p:txBody>
      </p:sp>
      <p:graphicFrame>
        <p:nvGraphicFramePr>
          <p:cNvPr id="13" name="Content Placeholder 12">
            <a:extLst>
              <a:ext uri="{FF2B5EF4-FFF2-40B4-BE49-F238E27FC236}">
                <a16:creationId xmlns:a16="http://schemas.microsoft.com/office/drawing/2014/main" id="{E1EAF3B6-AFC0-41DB-8711-00FAE20F91F5}"/>
              </a:ext>
            </a:extLst>
          </p:cNvPr>
          <p:cNvGraphicFramePr>
            <a:graphicFrameLocks noGrp="1"/>
          </p:cNvGraphicFramePr>
          <p:nvPr>
            <p:ph sz="half" idx="2"/>
            <p:extLst/>
          </p:nvPr>
        </p:nvGraphicFramePr>
        <p:xfrm>
          <a:off x="4724400" y="1352550"/>
          <a:ext cx="3733800" cy="3352800"/>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a:extLst>
              <a:ext uri="{FF2B5EF4-FFF2-40B4-BE49-F238E27FC236}">
                <a16:creationId xmlns:a16="http://schemas.microsoft.com/office/drawing/2014/main" id="{8C6162D3-DE44-4AEF-BE67-196E37A55245}"/>
              </a:ext>
            </a:extLst>
          </p:cNvPr>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[3][</a:t>
            </a:r>
            <a:r>
              <a:rPr lang="en-US" sz="1200" dirty="0"/>
              <a:t>9</a:t>
            </a:r>
            <a:r>
              <a:rPr lang="en-US" sz="1200" dirty="0">
                <a:solidFill>
                  <a:schemeClr val="tx1"/>
                </a:solidFill>
              </a:rPr>
              <a:t>][15]</a:t>
            </a:r>
          </a:p>
        </p:txBody>
      </p:sp>
      <p:sp>
        <p:nvSpPr>
          <p:cNvPr id="15" name="TextBox 14">
            <a:extLst>
              <a:ext uri="{FF2B5EF4-FFF2-40B4-BE49-F238E27FC236}">
                <a16:creationId xmlns:a16="http://schemas.microsoft.com/office/drawing/2014/main" id="{C012DABA-CEAD-4F0E-844F-3A7CFCC6C3AC}"/>
              </a:ext>
            </a:extLst>
          </p:cNvPr>
          <p:cNvSpPr txBox="1"/>
          <p:nvPr/>
        </p:nvSpPr>
        <p:spPr>
          <a:xfrm>
            <a:off x="5426910" y="4685890"/>
            <a:ext cx="2328779" cy="258532"/>
          </a:xfrm>
          <a:prstGeom prst="rect">
            <a:avLst/>
          </a:prstGeom>
          <a:noFill/>
        </p:spPr>
        <p:txBody>
          <a:bodyPr wrap="none" rtlCol="0">
            <a:spAutoFit/>
          </a:bodyPr>
          <a:lstStyle/>
          <a:p>
            <a:pPr>
              <a:lnSpc>
                <a:spcPct val="90000"/>
              </a:lnSpc>
            </a:pPr>
            <a:r>
              <a:rPr lang="en-US" sz="1200" dirty="0"/>
              <a:t>*According to global drug survey</a:t>
            </a:r>
          </a:p>
        </p:txBody>
      </p:sp>
    </p:spTree>
    <p:extLst>
      <p:ext uri="{BB962C8B-B14F-4D97-AF65-F5344CB8AC3E}">
        <p14:creationId xmlns:p14="http://schemas.microsoft.com/office/powerpoint/2010/main" val="26509005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Arms</a:t>
            </a:r>
          </a:p>
        </p:txBody>
      </p:sp>
      <p:sp>
        <p:nvSpPr>
          <p:cNvPr id="3" name="Content Placeholder 2"/>
          <p:cNvSpPr>
            <a:spLocks noGrp="1"/>
          </p:cNvSpPr>
          <p:nvPr>
            <p:ph sz="half" idx="1"/>
          </p:nvPr>
        </p:nvSpPr>
        <p:spPr>
          <a:xfrm>
            <a:off x="685800" y="1374077"/>
            <a:ext cx="3733800" cy="3352800"/>
          </a:xfrm>
        </p:spPr>
        <p:txBody>
          <a:bodyPr/>
          <a:lstStyle/>
          <a:p>
            <a:r>
              <a:rPr lang="en-US" dirty="0"/>
              <a:t>Not a very large market</a:t>
            </a:r>
          </a:p>
          <a:p>
            <a:pPr lvl="1"/>
            <a:r>
              <a:rPr lang="en-US" dirty="0"/>
              <a:t>Less than 3% of illegal online trading (traffic)</a:t>
            </a:r>
          </a:p>
          <a:p>
            <a:r>
              <a:rPr lang="en-US" dirty="0"/>
              <a:t>Makes buying guns illegally “like buying a bar of chocolate” ~</a:t>
            </a:r>
            <a:r>
              <a:rPr lang="en-US" dirty="0" err="1"/>
              <a:t>Lyburd</a:t>
            </a:r>
            <a:r>
              <a:rPr lang="en-US" dirty="0"/>
              <a:t> </a:t>
            </a:r>
          </a:p>
          <a:p>
            <a:r>
              <a:rPr lang="en-US" dirty="0"/>
              <a:t>Market as a whole 250,000 guns a year</a:t>
            </a:r>
          </a:p>
        </p:txBody>
      </p:sp>
      <p:sp>
        <p:nvSpPr>
          <p:cNvPr id="5" name="Footer Placeholder 4"/>
          <p:cNvSpPr>
            <a:spLocks noGrp="1"/>
          </p:cNvSpPr>
          <p:nvPr>
            <p:ph type="ftr" sz="quarter" idx="11"/>
          </p:nvPr>
        </p:nvSpPr>
        <p:spPr/>
        <p:txBody>
          <a:bodyPr/>
          <a:lstStyle/>
          <a:p>
            <a:r>
              <a:rPr lang="sk-SK"/>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21</a:t>
            </a:fld>
            <a:endParaRPr lang="en-US" dirty="0"/>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Luke Ludington</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[1][11]</a:t>
            </a:r>
          </a:p>
        </p:txBody>
      </p:sp>
      <p:pic>
        <p:nvPicPr>
          <p:cNvPr id="5130" name="Picture 10" descr="Image result for gun">
            <a:extLst>
              <a:ext uri="{FF2B5EF4-FFF2-40B4-BE49-F238E27FC236}">
                <a16:creationId xmlns:a16="http://schemas.microsoft.com/office/drawing/2014/main" id="{D25A810A-247A-47B5-948E-EDBAED39CD15}"/>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724400" y="1908810"/>
            <a:ext cx="3733800" cy="2240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68640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Contract Killing</a:t>
            </a:r>
          </a:p>
        </p:txBody>
      </p:sp>
      <p:sp>
        <p:nvSpPr>
          <p:cNvPr id="3" name="Content Placeholder 2"/>
          <p:cNvSpPr>
            <a:spLocks noGrp="1"/>
          </p:cNvSpPr>
          <p:nvPr>
            <p:ph sz="half" idx="1"/>
          </p:nvPr>
        </p:nvSpPr>
        <p:spPr/>
        <p:txBody>
          <a:bodyPr/>
          <a:lstStyle/>
          <a:p>
            <a:r>
              <a:rPr lang="en-US" dirty="0"/>
              <a:t>Hard to tell true scope</a:t>
            </a:r>
          </a:p>
          <a:p>
            <a:r>
              <a:rPr lang="en-US" dirty="0"/>
              <a:t>Murder can be really cheap</a:t>
            </a:r>
          </a:p>
        </p:txBody>
      </p:sp>
      <p:sp>
        <p:nvSpPr>
          <p:cNvPr id="5" name="Footer Placeholder 4"/>
          <p:cNvSpPr>
            <a:spLocks noGrp="1"/>
          </p:cNvSpPr>
          <p:nvPr>
            <p:ph type="ftr" sz="quarter" idx="11"/>
          </p:nvPr>
        </p:nvSpPr>
        <p:spPr/>
        <p:txBody>
          <a:bodyPr/>
          <a:lstStyle/>
          <a:p>
            <a:r>
              <a:rPr lang="sk-SK"/>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22</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Luke Ludington</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[1]</a:t>
            </a:r>
          </a:p>
        </p:txBody>
      </p:sp>
      <p:pic>
        <p:nvPicPr>
          <p:cNvPr id="6146" name="Picture 2" descr="Prices for professional killings per country">
            <a:extLst>
              <a:ext uri="{FF2B5EF4-FFF2-40B4-BE49-F238E27FC236}">
                <a16:creationId xmlns:a16="http://schemas.microsoft.com/office/drawing/2014/main" id="{95D4EB8B-FDE2-4662-9B80-56DA00244F39}"/>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3914033" y="1331025"/>
            <a:ext cx="5111528" cy="3006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10116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Viruses</a:t>
            </a:r>
          </a:p>
        </p:txBody>
      </p:sp>
      <p:sp>
        <p:nvSpPr>
          <p:cNvPr id="3" name="Content Placeholder 2"/>
          <p:cNvSpPr>
            <a:spLocks noGrp="1"/>
          </p:cNvSpPr>
          <p:nvPr>
            <p:ph sz="half" idx="1"/>
          </p:nvPr>
        </p:nvSpPr>
        <p:spPr>
          <a:xfrm>
            <a:off x="685800" y="1352551"/>
            <a:ext cx="3733800" cy="3352800"/>
          </a:xfrm>
        </p:spPr>
        <p:txBody>
          <a:bodyPr/>
          <a:lstStyle/>
          <a:p>
            <a:r>
              <a:rPr lang="en-US" dirty="0"/>
              <a:t>A single Zero Day exploit can be worth up to a million dollars</a:t>
            </a:r>
          </a:p>
          <a:p>
            <a:pPr lvl="1"/>
            <a:r>
              <a:rPr lang="en-US" dirty="0"/>
              <a:t>Apple will pay 1.5 million for a remote jailbreak</a:t>
            </a:r>
          </a:p>
          <a:p>
            <a:r>
              <a:rPr lang="en-US" dirty="0"/>
              <a:t>A large above ground market as well</a:t>
            </a:r>
          </a:p>
          <a:p>
            <a:r>
              <a:rPr lang="en-US" dirty="0"/>
              <a:t>Not very many, around 4,000 in 2013 and decreasing to around 2,000 today</a:t>
            </a:r>
          </a:p>
        </p:txBody>
      </p:sp>
      <p:sp>
        <p:nvSpPr>
          <p:cNvPr id="5" name="Footer Placeholder 4"/>
          <p:cNvSpPr>
            <a:spLocks noGrp="1"/>
          </p:cNvSpPr>
          <p:nvPr>
            <p:ph type="ftr" sz="quarter" idx="11"/>
          </p:nvPr>
        </p:nvSpPr>
        <p:spPr/>
        <p:txBody>
          <a:bodyPr/>
          <a:lstStyle/>
          <a:p>
            <a:r>
              <a:rPr lang="sk-SK"/>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23</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Luke Ludington</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[1][6][14]</a:t>
            </a:r>
          </a:p>
        </p:txBody>
      </p:sp>
      <p:pic>
        <p:nvPicPr>
          <p:cNvPr id="4100" name="Picture 4" descr="Select examples of price">
            <a:extLst>
              <a:ext uri="{FF2B5EF4-FFF2-40B4-BE49-F238E27FC236}">
                <a16:creationId xmlns:a16="http://schemas.microsoft.com/office/drawing/2014/main" id="{6476A167-F2DC-470E-A71C-C106753C7682}"/>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485502" y="2401961"/>
            <a:ext cx="4431101" cy="141376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90951E4A-C46B-47C2-B62E-6F74A7CC3AEA}"/>
              </a:ext>
            </a:extLst>
          </p:cNvPr>
          <p:cNvSpPr txBox="1"/>
          <p:nvPr/>
        </p:nvSpPr>
        <p:spPr>
          <a:xfrm>
            <a:off x="5009635" y="2011916"/>
            <a:ext cx="3163329" cy="286232"/>
          </a:xfrm>
          <a:prstGeom prst="rect">
            <a:avLst/>
          </a:prstGeom>
          <a:noFill/>
        </p:spPr>
        <p:txBody>
          <a:bodyPr wrap="square" rtlCol="0">
            <a:spAutoFit/>
          </a:bodyPr>
          <a:lstStyle/>
          <a:p>
            <a:pPr algn="ctr">
              <a:lnSpc>
                <a:spcPct val="90000"/>
              </a:lnSpc>
            </a:pPr>
            <a:r>
              <a:rPr lang="en-US" sz="1400" dirty="0"/>
              <a:t>Value of exploits on different platforms</a:t>
            </a:r>
          </a:p>
        </p:txBody>
      </p:sp>
    </p:spTree>
    <p:extLst>
      <p:ext uri="{BB962C8B-B14F-4D97-AF65-F5344CB8AC3E}">
        <p14:creationId xmlns:p14="http://schemas.microsoft.com/office/powerpoint/2010/main" val="412757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Identity theft</a:t>
            </a:r>
          </a:p>
        </p:txBody>
      </p:sp>
      <p:sp>
        <p:nvSpPr>
          <p:cNvPr id="3" name="Content Placeholder 2"/>
          <p:cNvSpPr>
            <a:spLocks noGrp="1"/>
          </p:cNvSpPr>
          <p:nvPr>
            <p:ph sz="half" idx="1"/>
          </p:nvPr>
        </p:nvSpPr>
        <p:spPr/>
        <p:txBody>
          <a:bodyPr/>
          <a:lstStyle/>
          <a:p>
            <a:r>
              <a:rPr lang="en-US" dirty="0"/>
              <a:t>The market is huge 179 Million American Identities</a:t>
            </a:r>
          </a:p>
          <a:p>
            <a:r>
              <a:rPr lang="en-US" dirty="0"/>
              <a:t>Individual identities are cheap</a:t>
            </a:r>
          </a:p>
          <a:p>
            <a:r>
              <a:rPr lang="en-US" dirty="0"/>
              <a:t>Varies wildly with completeness</a:t>
            </a:r>
          </a:p>
        </p:txBody>
      </p:sp>
      <p:sp>
        <p:nvSpPr>
          <p:cNvPr id="5" name="Footer Placeholder 4"/>
          <p:cNvSpPr>
            <a:spLocks noGrp="1"/>
          </p:cNvSpPr>
          <p:nvPr>
            <p:ph type="ftr" sz="quarter" idx="11"/>
          </p:nvPr>
        </p:nvSpPr>
        <p:spPr/>
        <p:txBody>
          <a:bodyPr/>
          <a:lstStyle/>
          <a:p>
            <a:r>
              <a:rPr lang="sk-SK"/>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24</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Luke Ludington</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[4][5][10]</a:t>
            </a:r>
          </a:p>
        </p:txBody>
      </p:sp>
      <p:graphicFrame>
        <p:nvGraphicFramePr>
          <p:cNvPr id="13" name="Content Placeholder 12">
            <a:extLst>
              <a:ext uri="{FF2B5EF4-FFF2-40B4-BE49-F238E27FC236}">
                <a16:creationId xmlns:a16="http://schemas.microsoft.com/office/drawing/2014/main" id="{0C3E5FBD-EC8B-4836-A268-906F8BBAD293}"/>
              </a:ext>
            </a:extLst>
          </p:cNvPr>
          <p:cNvGraphicFramePr>
            <a:graphicFrameLocks noGrp="1"/>
          </p:cNvGraphicFramePr>
          <p:nvPr>
            <p:ph sz="half" idx="2"/>
            <p:extLst/>
          </p:nvPr>
        </p:nvGraphicFramePr>
        <p:xfrm>
          <a:off x="4572000" y="1087395"/>
          <a:ext cx="3886200" cy="361795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334517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sz="half" idx="1"/>
          </p:nvPr>
        </p:nvSpPr>
        <p:spPr/>
        <p:txBody>
          <a:bodyPr/>
          <a:lstStyle/>
          <a:p>
            <a:r>
              <a:rPr lang="en-US" dirty="0"/>
              <a:t>We really don’t know how big the digital black market is</a:t>
            </a:r>
          </a:p>
          <a:p>
            <a:r>
              <a:rPr lang="en-US" dirty="0"/>
              <a:t>The internet is not as big a part of the illegal economy as it is the legal economy</a:t>
            </a:r>
          </a:p>
          <a:p>
            <a:endParaRPr lang="en-US" dirty="0"/>
          </a:p>
        </p:txBody>
      </p:sp>
      <p:sp>
        <p:nvSpPr>
          <p:cNvPr id="5" name="Footer Placeholder 4"/>
          <p:cNvSpPr>
            <a:spLocks noGrp="1"/>
          </p:cNvSpPr>
          <p:nvPr>
            <p:ph type="ftr" sz="quarter" idx="11"/>
          </p:nvPr>
        </p:nvSpPr>
        <p:spPr/>
        <p:txBody>
          <a:bodyPr/>
          <a:lstStyle/>
          <a:p>
            <a:r>
              <a:rPr lang="sk-SK"/>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25</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Luke Ludington</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[1][5][12]</a:t>
            </a:r>
          </a:p>
        </p:txBody>
      </p:sp>
      <p:pic>
        <p:nvPicPr>
          <p:cNvPr id="3074" name="Picture 2" descr="Dark Web Feature">
            <a:extLst>
              <a:ext uri="{FF2B5EF4-FFF2-40B4-BE49-F238E27FC236}">
                <a16:creationId xmlns:a16="http://schemas.microsoft.com/office/drawing/2014/main" id="{EFC3051A-3EDE-423B-9E19-246B0731514F}"/>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724400" y="1977954"/>
            <a:ext cx="3733800" cy="2101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30377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normAutofit fontScale="62500" lnSpcReduction="20000"/>
          </a:bodyPr>
          <a:lstStyle/>
          <a:p>
            <a:pPr marL="0" indent="0">
              <a:buNone/>
            </a:pPr>
            <a:r>
              <a:rPr lang="en-US" dirty="0"/>
              <a:t>[1] </a:t>
            </a:r>
            <a:r>
              <a:rPr lang="en-US"/>
              <a:t>Marc Ruef, Jan 14</a:t>
            </a:r>
            <a:r>
              <a:rPr lang="en-US" baseline="30000"/>
              <a:t>th</a:t>
            </a:r>
            <a:r>
              <a:rPr lang="en-US"/>
              <a:t> 2016</a:t>
            </a:r>
            <a:r>
              <a:rPr lang="en-US" dirty="0"/>
              <a:t>, A LOOK AT THE VIRTUAL BLACK MARKET</a:t>
            </a:r>
            <a:r>
              <a:rPr lang="en-US"/>
              <a:t> </a:t>
            </a:r>
            <a:r>
              <a:rPr lang="en-US">
                <a:hlinkClick r:id="rId2"/>
              </a:rPr>
              <a:t>https</a:t>
            </a:r>
            <a:r>
              <a:rPr lang="en-US" dirty="0">
                <a:hlinkClick r:id="rId2"/>
              </a:rPr>
              <a:t>://www.scip.ch/en/?labs.20160114</a:t>
            </a:r>
            <a:endParaRPr lang="en-US" dirty="0"/>
          </a:p>
          <a:p>
            <a:pPr marL="0" indent="0">
              <a:buNone/>
            </a:pPr>
            <a:r>
              <a:rPr lang="en-US" dirty="0"/>
              <a:t>[2] </a:t>
            </a:r>
            <a:r>
              <a:rPr lang="en-US"/>
              <a:t>Stewart Clarke, Oct 30</a:t>
            </a:r>
            <a:r>
              <a:rPr lang="en-US" baseline="30000"/>
              <a:t>th</a:t>
            </a:r>
            <a:r>
              <a:rPr lang="en-US"/>
              <a:t> 2017 </a:t>
            </a:r>
            <a:r>
              <a:rPr lang="en-US" dirty="0">
                <a:hlinkClick r:id="rId3"/>
              </a:rPr>
              <a:t>https://variety.com/2017/tv/news/piracy-cost-streaming-players-over-50-billion-1202602184/</a:t>
            </a:r>
            <a:endParaRPr lang="en-US" dirty="0"/>
          </a:p>
          <a:p>
            <a:pPr marL="0" indent="0">
              <a:buNone/>
            </a:pPr>
            <a:r>
              <a:rPr lang="en-US" dirty="0"/>
              <a:t>[3] Admin</a:t>
            </a:r>
            <a:r>
              <a:rPr lang="en-US"/>
              <a:t>, Aug 3</a:t>
            </a:r>
            <a:r>
              <a:rPr lang="en-US" baseline="30000"/>
              <a:t>rd</a:t>
            </a:r>
            <a:r>
              <a:rPr lang="en-US"/>
              <a:t> 2017</a:t>
            </a:r>
            <a:r>
              <a:rPr lang="en-US" dirty="0"/>
              <a:t>, How Big is the Dark Net’s Drug Market?</a:t>
            </a:r>
            <a:r>
              <a:rPr lang="en-US"/>
              <a:t> </a:t>
            </a:r>
            <a:r>
              <a:rPr lang="en-US" dirty="0">
                <a:hlinkClick r:id="rId4"/>
              </a:rPr>
              <a:t>https://intervention911.com/big-dark-nets-drug-market/</a:t>
            </a:r>
            <a:r>
              <a:rPr lang="en-US" dirty="0"/>
              <a:t> </a:t>
            </a:r>
          </a:p>
          <a:p>
            <a:pPr marL="0" indent="0">
              <a:buNone/>
            </a:pPr>
            <a:r>
              <a:rPr lang="en-US" dirty="0"/>
              <a:t>[4] </a:t>
            </a:r>
            <a:r>
              <a:rPr lang="en-US"/>
              <a:t>Crime Museum</a:t>
            </a:r>
            <a:r>
              <a:rPr lang="en-US" dirty="0"/>
              <a:t>, Identity Theft</a:t>
            </a:r>
            <a:r>
              <a:rPr lang="en-US"/>
              <a:t> </a:t>
            </a:r>
            <a:r>
              <a:rPr lang="en-US" dirty="0">
                <a:hlinkClick r:id="rId5"/>
              </a:rPr>
              <a:t>https://www.crimemuseum.org/crime-library/silent-crimes/identity-theft/</a:t>
            </a:r>
            <a:endParaRPr lang="en-US" dirty="0"/>
          </a:p>
          <a:p>
            <a:pPr marL="0" indent="0">
              <a:buNone/>
            </a:pPr>
            <a:r>
              <a:rPr lang="en-US" dirty="0"/>
              <a:t>[5]</a:t>
            </a:r>
            <a:r>
              <a:rPr lang="en-US"/>
              <a:t> Michael Kan, Nov 15</a:t>
            </a:r>
            <a:r>
              <a:rPr lang="en-US" baseline="30000"/>
              <a:t>th</a:t>
            </a:r>
            <a:r>
              <a:rPr lang="en-US"/>
              <a:t> 2017</a:t>
            </a:r>
            <a:r>
              <a:rPr lang="en-US" dirty="0"/>
              <a:t>, Here's How Much Your Identity Goes for on the Dark Web </a:t>
            </a:r>
            <a:r>
              <a:rPr lang="en-US" dirty="0">
                <a:hlinkClick r:id="rId6"/>
              </a:rPr>
              <a:t>https://www.pcmag.com/news/357382/heres-how-much-your-identity-goes-for-on-the-dark-web</a:t>
            </a:r>
            <a:endParaRPr lang="en-US" dirty="0"/>
          </a:p>
          <a:p>
            <a:pPr marL="0" indent="0">
              <a:buNone/>
            </a:pPr>
            <a:r>
              <a:rPr lang="en-US" dirty="0"/>
              <a:t>[6] </a:t>
            </a:r>
            <a:r>
              <a:rPr lang="en-US"/>
              <a:t>Ryan Gallagher, Jan 16</a:t>
            </a:r>
            <a:r>
              <a:rPr lang="en-US" baseline="30000"/>
              <a:t>th</a:t>
            </a:r>
            <a:r>
              <a:rPr lang="en-US"/>
              <a:t> 2013</a:t>
            </a:r>
            <a:r>
              <a:rPr lang="en-US" dirty="0"/>
              <a:t>, Cyberwar’s Gray Market</a:t>
            </a:r>
            <a:r>
              <a:rPr lang="en-US"/>
              <a:t> </a:t>
            </a:r>
            <a:r>
              <a:rPr lang="en-US" dirty="0">
                <a:hlinkClick r:id="rId7"/>
              </a:rPr>
              <a:t>http://www.slate.com/articles/technology/future_tense/2013/01/zero_day_exploits_should_the_hacker_gray_market_be_regulated.html</a:t>
            </a:r>
            <a:r>
              <a:rPr lang="en-US" dirty="0"/>
              <a:t> </a:t>
            </a:r>
          </a:p>
          <a:p>
            <a:pPr marL="0" indent="0">
              <a:buNone/>
            </a:pPr>
            <a:r>
              <a:rPr lang="en-US" dirty="0"/>
              <a:t>[7] </a:t>
            </a:r>
            <a:r>
              <a:rPr lang="en-US"/>
              <a:t>George </a:t>
            </a:r>
            <a:r>
              <a:rPr lang="en-US" dirty="0" err="1"/>
              <a:t>Bevir</a:t>
            </a:r>
            <a:r>
              <a:rPr lang="en-US"/>
              <a:t>, Oct 30</a:t>
            </a:r>
            <a:r>
              <a:rPr lang="en-US" baseline="30000"/>
              <a:t>th</a:t>
            </a:r>
            <a:r>
              <a:rPr lang="en-US"/>
              <a:t> 2017, </a:t>
            </a:r>
            <a:r>
              <a:rPr lang="en-US" dirty="0"/>
              <a:t>How Much Do Music and Movie Piracy Really Hurt the U.S. Economy?  </a:t>
            </a:r>
            <a:r>
              <a:rPr lang="en-US" dirty="0">
                <a:hlinkClick r:id="rId8"/>
              </a:rPr>
              <a:t>https://www.ibc.org/delivery/cost-of-online-piracy-to-hit-52bn/2509.article</a:t>
            </a:r>
            <a:r>
              <a:rPr lang="en-US" dirty="0"/>
              <a:t> </a:t>
            </a:r>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26</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Luke Ludington</a:t>
            </a:r>
          </a:p>
        </p:txBody>
      </p:sp>
    </p:spTree>
    <p:extLst>
      <p:ext uri="{BB962C8B-B14F-4D97-AF65-F5344CB8AC3E}">
        <p14:creationId xmlns:p14="http://schemas.microsoft.com/office/powerpoint/2010/main" val="23513935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 Cont.</a:t>
            </a:r>
          </a:p>
        </p:txBody>
      </p:sp>
      <p:sp>
        <p:nvSpPr>
          <p:cNvPr id="3" name="Content Placeholder 2"/>
          <p:cNvSpPr>
            <a:spLocks noGrp="1"/>
          </p:cNvSpPr>
          <p:nvPr>
            <p:ph idx="1"/>
          </p:nvPr>
        </p:nvSpPr>
        <p:spPr/>
        <p:txBody>
          <a:bodyPr>
            <a:normAutofit fontScale="47500" lnSpcReduction="20000"/>
          </a:bodyPr>
          <a:lstStyle/>
          <a:p>
            <a:pPr marL="0" indent="0">
              <a:buNone/>
            </a:pPr>
            <a:r>
              <a:rPr lang="en-US" dirty="0"/>
              <a:t>[8] </a:t>
            </a:r>
            <a:r>
              <a:rPr lang="en-US" dirty="0" err="1"/>
              <a:t>Kal</a:t>
            </a:r>
            <a:r>
              <a:rPr lang="en-US" dirty="0"/>
              <a:t> </a:t>
            </a:r>
            <a:r>
              <a:rPr lang="en-US" dirty="0" err="1"/>
              <a:t>Raustiala</a:t>
            </a:r>
            <a:r>
              <a:rPr lang="en-US" dirty="0"/>
              <a:t>, Jan 12 2012, How Much Do Music and Movie Piracy Really Hurt the U.S. Economy? </a:t>
            </a:r>
            <a:r>
              <a:rPr lang="en-US" dirty="0">
                <a:hlinkClick r:id="rId2"/>
              </a:rPr>
              <a:t>http://freakonomics.com/2012/01/12/how-much-do-music-and-movie-piracy-really-hurt-the-u-s-economy/</a:t>
            </a:r>
            <a:r>
              <a:rPr lang="en-US" dirty="0"/>
              <a:t> </a:t>
            </a:r>
          </a:p>
          <a:p>
            <a:pPr marL="0" indent="0">
              <a:buNone/>
            </a:pPr>
            <a:r>
              <a:rPr lang="en-US" dirty="0"/>
              <a:t>[9] </a:t>
            </a:r>
            <a:r>
              <a:rPr lang="en-US" dirty="0" err="1"/>
              <a:t>Avinash</a:t>
            </a:r>
            <a:r>
              <a:rPr lang="en-US" dirty="0"/>
              <a:t> </a:t>
            </a:r>
            <a:r>
              <a:rPr lang="en-US" dirty="0" err="1"/>
              <a:t>Thanror</a:t>
            </a:r>
            <a:r>
              <a:rPr lang="en-US" dirty="0"/>
              <a:t>, Apr 21 2017, Report: Global Drug Trafficking Market Worth Half a Trillion Dollars </a:t>
            </a:r>
            <a:r>
              <a:rPr lang="en-US" dirty="0">
                <a:hlinkClick r:id="rId3"/>
              </a:rPr>
              <a:t>https://www.talkingdrugs.org/report-global-illegal-drug-trade-valued-at-around-half-a-trillion-dollars</a:t>
            </a:r>
            <a:r>
              <a:rPr lang="en-US" dirty="0"/>
              <a:t> </a:t>
            </a:r>
          </a:p>
          <a:p>
            <a:pPr marL="0" indent="0">
              <a:buNone/>
            </a:pPr>
            <a:r>
              <a:rPr lang="en-US" dirty="0"/>
              <a:t>[10] Matt Tatham, Mar 15</a:t>
            </a:r>
            <a:r>
              <a:rPr lang="en-US" baseline="30000" dirty="0"/>
              <a:t>th</a:t>
            </a:r>
            <a:r>
              <a:rPr lang="en-US" dirty="0"/>
              <a:t> 2018, Identity Theft Statistics </a:t>
            </a:r>
            <a:r>
              <a:rPr lang="en-US" dirty="0">
                <a:hlinkClick r:id="rId4"/>
              </a:rPr>
              <a:t>https://www.experian.com/blogs/ask-experian/identity-theft-statistics/</a:t>
            </a:r>
            <a:r>
              <a:rPr lang="en-US" dirty="0"/>
              <a:t> </a:t>
            </a:r>
          </a:p>
          <a:p>
            <a:pPr marL="0" indent="0">
              <a:buNone/>
            </a:pPr>
            <a:r>
              <a:rPr lang="en-US" dirty="0"/>
              <a:t>[11] Thom Patterson, Aug 11</a:t>
            </a:r>
            <a:r>
              <a:rPr lang="en-US" baseline="30000" dirty="0"/>
              <a:t>th</a:t>
            </a:r>
            <a:r>
              <a:rPr lang="en-US" dirty="0"/>
              <a:t> 2016, Inside the illegal online weapons trade </a:t>
            </a:r>
            <a:r>
              <a:rPr lang="en-US" dirty="0">
                <a:hlinkClick r:id="rId5"/>
              </a:rPr>
              <a:t>https://www.cnn.com/2016/08/10/us/declassified-illegal-online-weapons-trade/index.html</a:t>
            </a:r>
            <a:r>
              <a:rPr lang="en-US" dirty="0"/>
              <a:t> </a:t>
            </a:r>
          </a:p>
          <a:p>
            <a:pPr marL="0" indent="0">
              <a:buNone/>
            </a:pPr>
            <a:r>
              <a:rPr lang="en-US" dirty="0"/>
              <a:t>[12] Shelly Hagan, Mar 15</a:t>
            </a:r>
            <a:r>
              <a:rPr lang="en-US" baseline="30000" dirty="0"/>
              <a:t>th</a:t>
            </a:r>
            <a:r>
              <a:rPr lang="en-US" dirty="0"/>
              <a:t> 2018, Digital Economy Has Been Growing at Triple the Pace of U.S. GDP  </a:t>
            </a:r>
            <a:r>
              <a:rPr lang="en-US" dirty="0">
                <a:hlinkClick r:id="rId6"/>
              </a:rPr>
              <a:t>https://www.bloomberg.com/news/articles/2018-03-15/digital-economy-has-been-growing-at-triple-the-pace-of-u-s-gdp</a:t>
            </a:r>
            <a:r>
              <a:rPr lang="en-US" dirty="0"/>
              <a:t> </a:t>
            </a:r>
          </a:p>
          <a:p>
            <a:pPr marL="0" indent="0">
              <a:buNone/>
            </a:pPr>
            <a:r>
              <a:rPr lang="en-US" dirty="0"/>
              <a:t>[13] Erick </a:t>
            </a:r>
            <a:r>
              <a:rPr lang="en-US" dirty="0" err="1"/>
              <a:t>SchonFeld</a:t>
            </a:r>
            <a:r>
              <a:rPr lang="en-US" dirty="0"/>
              <a:t>, 2007, </a:t>
            </a:r>
          </a:p>
          <a:p>
            <a:pPr marL="0" indent="0">
              <a:buNone/>
            </a:pPr>
            <a:r>
              <a:rPr lang="en-US" dirty="0"/>
              <a:t>The Pirate Bay Makes $4 Million a Year on Illegal P2P File-Sharing, Says Prosecutor </a:t>
            </a:r>
            <a:r>
              <a:rPr lang="en-US" dirty="0">
                <a:hlinkClick r:id="rId7"/>
              </a:rPr>
              <a:t>https://techcrunch.com/2008/01/31/the-pirate-bay-makes-4-million-a-year-on-illegal-p2p-file-sharing-says-prosecutor/</a:t>
            </a:r>
            <a:r>
              <a:rPr lang="en-US" dirty="0"/>
              <a:t> </a:t>
            </a:r>
          </a:p>
          <a:p>
            <a:pPr marL="0" indent="0">
              <a:buNone/>
            </a:pPr>
            <a:r>
              <a:rPr lang="en-US" dirty="0"/>
              <a:t>[14] Patrick Howell O’Neill, Apr 26 2017, Zero day exploits are rarer and more expensive than ever, researchers say </a:t>
            </a:r>
            <a:r>
              <a:rPr lang="en-US" dirty="0">
                <a:hlinkClick r:id="rId8"/>
              </a:rPr>
              <a:t>https://www.cyberscoop.com/zero-day-vulns-are-rarer-and-more-expensive-than-ever/</a:t>
            </a:r>
            <a:r>
              <a:rPr lang="en-US" dirty="0"/>
              <a:t> </a:t>
            </a:r>
          </a:p>
          <a:p>
            <a:pPr marL="0" indent="0">
              <a:buNone/>
            </a:pPr>
            <a:r>
              <a:rPr lang="en-US" dirty="0"/>
              <a:t>[15] </a:t>
            </a:r>
            <a:r>
              <a:rPr lang="en-US" dirty="0" err="1"/>
              <a:t>Jelter</a:t>
            </a:r>
            <a:r>
              <a:rPr lang="en-US" dirty="0"/>
              <a:t> </a:t>
            </a:r>
            <a:r>
              <a:rPr lang="en-US" dirty="0" err="1"/>
              <a:t>Meers</a:t>
            </a:r>
            <a:r>
              <a:rPr lang="en-US" dirty="0"/>
              <a:t>, May 9</a:t>
            </a:r>
            <a:r>
              <a:rPr lang="en-US" baseline="30000" dirty="0"/>
              <a:t>th</a:t>
            </a:r>
            <a:r>
              <a:rPr lang="en-US" dirty="0"/>
              <a:t>2018  </a:t>
            </a:r>
            <a:r>
              <a:rPr lang="en-US" dirty="0">
                <a:hlinkClick r:id="rId9"/>
              </a:rPr>
              <a:t>https://www.occrp.org/en/27-ccwatch/cc-watch-briefs/8055-new-report-shows-more-people-buying-illegal-drugs-online</a:t>
            </a:r>
            <a:r>
              <a:rPr lang="en-US" dirty="0"/>
              <a:t> </a:t>
            </a:r>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27</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Luke Ludington</a:t>
            </a:r>
          </a:p>
        </p:txBody>
      </p:sp>
    </p:spTree>
    <p:extLst>
      <p:ext uri="{BB962C8B-B14F-4D97-AF65-F5344CB8AC3E}">
        <p14:creationId xmlns:p14="http://schemas.microsoft.com/office/powerpoint/2010/main" val="3662142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How secure is blockchain?</a:t>
            </a:r>
            <a:endParaRPr lang="en-US" dirty="0"/>
          </a:p>
        </p:txBody>
      </p:sp>
      <p:sp>
        <p:nvSpPr>
          <p:cNvPr id="3" name="Content Placeholder 2"/>
          <p:cNvSpPr>
            <a:spLocks noGrp="1"/>
          </p:cNvSpPr>
          <p:nvPr>
            <p:ph sz="half" idx="1"/>
          </p:nvPr>
        </p:nvSpPr>
        <p:spPr/>
        <p:txBody>
          <a:bodyPr>
            <a:normAutofit/>
          </a:bodyPr>
          <a:lstStyle/>
          <a:p>
            <a:r>
              <a:rPr lang="en-US" dirty="0"/>
              <a:t>Who will use the blockchain?</a:t>
            </a:r>
          </a:p>
          <a:p>
            <a:pPr lvl="1"/>
            <a:r>
              <a:rPr lang="en-US" altLang="zh-CN" dirty="0"/>
              <a:t>People</a:t>
            </a:r>
            <a:r>
              <a:rPr lang="zh-CN" altLang="en-US" dirty="0"/>
              <a:t> </a:t>
            </a:r>
            <a:r>
              <a:rPr lang="en-US" altLang="zh-CN" dirty="0"/>
              <a:t>who trust others.</a:t>
            </a:r>
          </a:p>
          <a:p>
            <a:pPr lvl="1"/>
            <a:r>
              <a:rPr lang="en-US" altLang="zh-CN" dirty="0"/>
              <a:t>The Banking Industry</a:t>
            </a:r>
          </a:p>
          <a:p>
            <a:pPr lvl="1"/>
            <a:r>
              <a:rPr lang="en-US" altLang="zh-CN" dirty="0"/>
              <a:t>The Real Estate Industry</a:t>
            </a:r>
          </a:p>
          <a:p>
            <a:pPr lvl="1"/>
            <a:r>
              <a:rPr lang="en-US" altLang="zh-CN" dirty="0"/>
              <a:t>The Healthcare Industry</a:t>
            </a:r>
          </a:p>
          <a:p>
            <a:pPr lvl="1"/>
            <a:r>
              <a:rPr lang="en-US" altLang="zh-CN" dirty="0"/>
              <a:t>The Legal Industry</a:t>
            </a:r>
          </a:p>
          <a:p>
            <a:pPr lvl="1"/>
            <a:r>
              <a:rPr lang="en-US" altLang="zh-CN" dirty="0"/>
              <a:t>The Startup Industry</a:t>
            </a:r>
          </a:p>
          <a:p>
            <a:pPr lvl="1"/>
            <a:r>
              <a:rPr lang="en-US" altLang="zh-CN" dirty="0"/>
              <a:t>Politics</a:t>
            </a:r>
          </a:p>
          <a:p>
            <a:pPr lvl="1"/>
            <a:r>
              <a:rPr lang="en-US" altLang="zh-CN" dirty="0"/>
              <a:t>The Video Industry</a:t>
            </a:r>
          </a:p>
          <a:p>
            <a:pPr lvl="1"/>
            <a:r>
              <a:rPr lang="en-US" altLang="zh-CN" dirty="0"/>
              <a:t>The Education Industry</a:t>
            </a:r>
            <a:br>
              <a:rPr lang="en-US" altLang="zh-CN" dirty="0"/>
            </a:br>
            <a:endParaRPr lang="en-US" altLang="zh-CN" dirty="0"/>
          </a:p>
          <a:p>
            <a:pPr lvl="1"/>
            <a:endParaRPr lang="en-US" altLang="zh-CN" dirty="0"/>
          </a:p>
          <a:p>
            <a:pPr lvl="2"/>
            <a:endParaRPr lang="en-US" altLang="zh-CN" dirty="0"/>
          </a:p>
          <a:p>
            <a:pPr lvl="2"/>
            <a:endParaRPr lang="en-US" altLang="zh-CN" dirty="0"/>
          </a:p>
          <a:p>
            <a:pPr marL="411535" lvl="2" indent="0">
              <a:buNone/>
            </a:pPr>
            <a:endParaRPr lang="en-US" altLang="zh-CN" dirty="0"/>
          </a:p>
          <a:p>
            <a:pPr lvl="1"/>
            <a:endParaRPr lang="en-US" dirty="0"/>
          </a:p>
          <a:p>
            <a:pPr lvl="1"/>
            <a:endParaRPr lang="en-US" dirty="0"/>
          </a:p>
          <a:p>
            <a:endParaRPr lang="en-US" dirty="0"/>
          </a:p>
        </p:txBody>
      </p:sp>
      <p:sp>
        <p:nvSpPr>
          <p:cNvPr id="5" name="Footer Placeholder 4"/>
          <p:cNvSpPr>
            <a:spLocks noGrp="1"/>
          </p:cNvSpPr>
          <p:nvPr>
            <p:ph type="ftr" sz="quarter" idx="11"/>
          </p:nvPr>
        </p:nvSpPr>
        <p:spPr/>
        <p:txBody>
          <a:bodyPr/>
          <a:lstStyle/>
          <a:p>
            <a:r>
              <a:rPr lang="sk-SK"/>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28</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altLang="zh-CN" sz="1400" dirty="0">
                <a:latin typeface="+mj-lt"/>
              </a:rPr>
              <a:t>Yuan Wang</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altLang="zh-CN" sz="1200" dirty="0"/>
              <a:t>[1][2]</a:t>
            </a:r>
            <a:endParaRPr lang="en-US" sz="1200" dirty="0">
              <a:solidFill>
                <a:schemeClr val="tx1"/>
              </a:solidFill>
            </a:endParaRPr>
          </a:p>
        </p:txBody>
      </p:sp>
      <p:pic>
        <p:nvPicPr>
          <p:cNvPr id="12" name="Picture 11">
            <a:extLst>
              <a:ext uri="{FF2B5EF4-FFF2-40B4-BE49-F238E27FC236}">
                <a16:creationId xmlns:a16="http://schemas.microsoft.com/office/drawing/2014/main" id="{EC2491A8-9DBB-0840-8C71-C3172A61DA6D}"/>
              </a:ext>
            </a:extLst>
          </p:cNvPr>
          <p:cNvPicPr>
            <a:picLocks noChangeAspect="1"/>
          </p:cNvPicPr>
          <p:nvPr/>
        </p:nvPicPr>
        <p:blipFill>
          <a:blip r:embed="rId3"/>
          <a:stretch>
            <a:fillRect/>
          </a:stretch>
        </p:blipFill>
        <p:spPr>
          <a:xfrm>
            <a:off x="4066959" y="1165238"/>
            <a:ext cx="4764621" cy="3540113"/>
          </a:xfrm>
          <a:prstGeom prst="rect">
            <a:avLst/>
          </a:prstGeom>
        </p:spPr>
      </p:pic>
    </p:spTree>
    <p:extLst>
      <p:ext uri="{BB962C8B-B14F-4D97-AF65-F5344CB8AC3E}">
        <p14:creationId xmlns:p14="http://schemas.microsoft.com/office/powerpoint/2010/main" val="11764993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makes blockchain secure? - BITCOIN</a:t>
            </a:r>
          </a:p>
        </p:txBody>
      </p:sp>
      <p:sp>
        <p:nvSpPr>
          <p:cNvPr id="3" name="Content Placeholder 2"/>
          <p:cNvSpPr>
            <a:spLocks noGrp="1"/>
          </p:cNvSpPr>
          <p:nvPr>
            <p:ph sz="half" idx="1"/>
          </p:nvPr>
        </p:nvSpPr>
        <p:spPr>
          <a:xfrm>
            <a:off x="685800" y="1548391"/>
            <a:ext cx="3911138" cy="3352800"/>
          </a:xfrm>
        </p:spPr>
        <p:txBody>
          <a:bodyPr/>
          <a:lstStyle/>
          <a:p>
            <a:r>
              <a:rPr lang="en-US" dirty="0"/>
              <a:t> What makes this system </a:t>
            </a:r>
            <a:r>
              <a:rPr lang="en-US" b="1" dirty="0"/>
              <a:t>theoretically </a:t>
            </a:r>
            <a:r>
              <a:rPr lang="en-US" dirty="0"/>
              <a:t>tamperproof?</a:t>
            </a:r>
          </a:p>
          <a:p>
            <a:pPr lvl="1"/>
            <a:r>
              <a:rPr lang="en-US" dirty="0"/>
              <a:t>A cryptographic fingerprint unique to each block (Hash)</a:t>
            </a:r>
          </a:p>
          <a:p>
            <a:pPr lvl="1"/>
            <a:r>
              <a:rPr lang="en-US" dirty="0"/>
              <a:t>A “consensus protocol” : the process by which the nodes in the network agree on a shared history</a:t>
            </a:r>
          </a:p>
          <a:p>
            <a:endParaRPr lang="en-US" dirty="0"/>
          </a:p>
        </p:txBody>
      </p:sp>
      <p:sp>
        <p:nvSpPr>
          <p:cNvPr id="4" name="Content Placeholder 3"/>
          <p:cNvSpPr>
            <a:spLocks noGrp="1"/>
          </p:cNvSpPr>
          <p:nvPr>
            <p:ph sz="half" idx="2"/>
          </p:nvPr>
        </p:nvSpPr>
        <p:spPr>
          <a:ln>
            <a:solidFill>
              <a:schemeClr val="bg1"/>
            </a:solidFill>
          </a:ln>
        </p:spPr>
        <p:txBody>
          <a:bodyPr anchor="ctr"/>
          <a:lstStyle/>
          <a:p>
            <a:pPr marL="0" indent="0" algn="ctr">
              <a:buNone/>
            </a:pPr>
            <a:r>
              <a:rPr lang="en-US" dirty="0"/>
              <a:t>&lt;Graphic&gt;</a:t>
            </a:r>
          </a:p>
        </p:txBody>
      </p:sp>
      <p:sp>
        <p:nvSpPr>
          <p:cNvPr id="5" name="Footer Placeholder 4"/>
          <p:cNvSpPr>
            <a:spLocks noGrp="1"/>
          </p:cNvSpPr>
          <p:nvPr>
            <p:ph type="ftr" sz="quarter" idx="11"/>
          </p:nvPr>
        </p:nvSpPr>
        <p:spPr/>
        <p:txBody>
          <a:bodyPr/>
          <a:lstStyle/>
          <a:p>
            <a:r>
              <a:rPr lang="sk-SK"/>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29</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altLang="zh-CN" sz="1400" dirty="0">
                <a:latin typeface="+mj-lt"/>
              </a:rPr>
              <a:t>Yuan Wang</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[3][4]</a:t>
            </a:r>
            <a:endParaRPr lang="en-US" sz="1200" dirty="0">
              <a:solidFill>
                <a:schemeClr val="tx1"/>
              </a:solidFill>
            </a:endParaRPr>
          </a:p>
        </p:txBody>
      </p:sp>
      <p:pic>
        <p:nvPicPr>
          <p:cNvPr id="10" name="Picture 9">
            <a:extLst>
              <a:ext uri="{FF2B5EF4-FFF2-40B4-BE49-F238E27FC236}">
                <a16:creationId xmlns:a16="http://schemas.microsoft.com/office/drawing/2014/main" id="{1A440F04-DE58-984A-85F3-B0DBB028FF1E}"/>
              </a:ext>
            </a:extLst>
          </p:cNvPr>
          <p:cNvPicPr>
            <a:picLocks noChangeAspect="1"/>
          </p:cNvPicPr>
          <p:nvPr/>
        </p:nvPicPr>
        <p:blipFill>
          <a:blip r:embed="rId3"/>
          <a:stretch>
            <a:fillRect/>
          </a:stretch>
        </p:blipFill>
        <p:spPr>
          <a:xfrm>
            <a:off x="4724400" y="1038758"/>
            <a:ext cx="4076700" cy="3688119"/>
          </a:xfrm>
          <a:prstGeom prst="rect">
            <a:avLst/>
          </a:prstGeom>
        </p:spPr>
      </p:pic>
    </p:spTree>
    <p:extLst>
      <p:ext uri="{BB962C8B-B14F-4D97-AF65-F5344CB8AC3E}">
        <p14:creationId xmlns:p14="http://schemas.microsoft.com/office/powerpoint/2010/main" val="288718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Survey Results (2/3 Participation)</a:t>
            </a:r>
          </a:p>
        </p:txBody>
      </p:sp>
      <p:sp>
        <p:nvSpPr>
          <p:cNvPr id="3" name="Slide Number Placeholder 2"/>
          <p:cNvSpPr>
            <a:spLocks noGrp="1"/>
          </p:cNvSpPr>
          <p:nvPr>
            <p:ph type="sldNum" idx="12"/>
          </p:nvPr>
        </p:nvSpPr>
        <p:spPr/>
        <p:txBody>
          <a:bodyPr/>
          <a:lstStyle/>
          <a:p>
            <a:fld id="{A2A17EAB-8B51-5C40-8776-6683E51FA7A0}" type="slidenum">
              <a:rPr lang="en-US" smtClean="0"/>
              <a:t>3</a:t>
            </a:fld>
            <a:endParaRPr lang="en-US"/>
          </a:p>
        </p:txBody>
      </p:sp>
      <p:sp>
        <p:nvSpPr>
          <p:cNvPr id="5" name="Footer Placeholder 4"/>
          <p:cNvSpPr>
            <a:spLocks noGrp="1"/>
          </p:cNvSpPr>
          <p:nvPr>
            <p:ph type="ftr" sz="quarter" idx="4294967295"/>
          </p:nvPr>
        </p:nvSpPr>
        <p:spPr>
          <a:xfrm>
            <a:off x="0" y="4997450"/>
            <a:ext cx="5562600" cy="146050"/>
          </a:xfrm>
        </p:spPr>
        <p:txBody>
          <a:bodyPr/>
          <a:lstStyle/>
          <a:p>
            <a:r>
              <a:rPr lang="sk-SK"/>
              <a:t>© 2018 Keith A. Pray</a:t>
            </a:r>
            <a:endParaRPr lang="en-US" dirty="0"/>
          </a:p>
        </p:txBody>
      </p:sp>
      <mc:AlternateContent xmlns:mc="http://schemas.openxmlformats.org/markup-compatibility/2006">
        <mc:Choice xmlns:cx1="http://schemas.microsoft.com/office/drawing/2015/9/8/chartex" Requires="cx1">
          <p:graphicFrame>
            <p:nvGraphicFramePr>
              <p:cNvPr id="13" name="Chart 12">
                <a:extLst>
                  <a:ext uri="{FF2B5EF4-FFF2-40B4-BE49-F238E27FC236}">
                    <a16:creationId xmlns:a16="http://schemas.microsoft.com/office/drawing/2014/main" id="{A5A6DFEA-FBE4-6E4D-9262-F92BA35CD094}"/>
                  </a:ext>
                </a:extLst>
              </p:cNvPr>
              <p:cNvGraphicFramePr/>
              <p:nvPr>
                <p:extLst>
                  <p:ext uri="{D42A27DB-BD31-4B8C-83A1-F6EECF244321}">
                    <p14:modId xmlns:p14="http://schemas.microsoft.com/office/powerpoint/2010/main" val="435008438"/>
                  </p:ext>
                </p:extLst>
              </p:nvPr>
            </p:nvGraphicFramePr>
            <p:xfrm>
              <a:off x="6295495" y="1468870"/>
              <a:ext cx="2328960" cy="2743200"/>
            </p:xfrm>
            <a:graphic>
              <a:graphicData uri="http://schemas.microsoft.com/office/drawing/2014/chartex">
                <cx:chart xmlns:cx="http://schemas.microsoft.com/office/drawing/2014/chartex" xmlns:r="http://schemas.openxmlformats.org/officeDocument/2006/relationships" r:id="rId3"/>
              </a:graphicData>
            </a:graphic>
          </p:graphicFrame>
        </mc:Choice>
        <mc:Fallback>
          <p:pic>
            <p:nvPicPr>
              <p:cNvPr id="13" name="Chart 12">
                <a:extLst>
                  <a:ext uri="{FF2B5EF4-FFF2-40B4-BE49-F238E27FC236}">
                    <a16:creationId xmlns:a16="http://schemas.microsoft.com/office/drawing/2014/main" id="{A5A6DFEA-FBE4-6E4D-9262-F92BA35CD094}"/>
                  </a:ext>
                </a:extLst>
              </p:cNvPr>
              <p:cNvPicPr>
                <a:picLocks noGrp="1" noRot="1" noChangeAspect="1" noMove="1" noResize="1" noEditPoints="1" noAdjustHandles="1" noChangeArrowheads="1" noChangeShapeType="1"/>
              </p:cNvPicPr>
              <p:nvPr/>
            </p:nvPicPr>
            <p:blipFill>
              <a:blip r:embed="rId4"/>
              <a:stretch>
                <a:fillRect/>
              </a:stretch>
            </p:blipFill>
            <p:spPr>
              <a:xfrm>
                <a:off x="6295495" y="1468870"/>
                <a:ext cx="2328960" cy="2743200"/>
              </a:xfrm>
              <a:prstGeom prst="rect">
                <a:avLst/>
              </a:prstGeom>
            </p:spPr>
          </p:pic>
        </mc:Fallback>
      </mc:AlternateContent>
      <p:graphicFrame>
        <p:nvGraphicFramePr>
          <p:cNvPr id="14" name="Chart 13">
            <a:extLst>
              <a:ext uri="{FF2B5EF4-FFF2-40B4-BE49-F238E27FC236}">
                <a16:creationId xmlns:a16="http://schemas.microsoft.com/office/drawing/2014/main" id="{00000000-0008-0000-0000-000004000000}"/>
              </a:ext>
            </a:extLst>
          </p:cNvPr>
          <p:cNvGraphicFramePr>
            <a:graphicFrameLocks/>
          </p:cNvGraphicFramePr>
          <p:nvPr>
            <p:extLst>
              <p:ext uri="{D42A27DB-BD31-4B8C-83A1-F6EECF244321}">
                <p14:modId xmlns:p14="http://schemas.microsoft.com/office/powerpoint/2010/main" val="2491665899"/>
              </p:ext>
            </p:extLst>
          </p:nvPr>
        </p:nvGraphicFramePr>
        <p:xfrm>
          <a:off x="271051" y="856624"/>
          <a:ext cx="2219324" cy="399626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5" name="Chart 14">
            <a:extLst>
              <a:ext uri="{FF2B5EF4-FFF2-40B4-BE49-F238E27FC236}">
                <a16:creationId xmlns:a16="http://schemas.microsoft.com/office/drawing/2014/main" id="{00000000-0008-0000-0000-000005000000}"/>
              </a:ext>
            </a:extLst>
          </p:cNvPr>
          <p:cNvGraphicFramePr>
            <a:graphicFrameLocks/>
          </p:cNvGraphicFramePr>
          <p:nvPr>
            <p:extLst>
              <p:ext uri="{D42A27DB-BD31-4B8C-83A1-F6EECF244321}">
                <p14:modId xmlns:p14="http://schemas.microsoft.com/office/powerpoint/2010/main" val="4137245147"/>
              </p:ext>
            </p:extLst>
          </p:nvPr>
        </p:nvGraphicFramePr>
        <p:xfrm>
          <a:off x="2603617" y="828051"/>
          <a:ext cx="3484033" cy="3996267"/>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0035106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F26FECB-26A2-604C-9300-10B6695B08D6}"/>
              </a:ext>
            </a:extLst>
          </p:cNvPr>
          <p:cNvSpPr>
            <a:spLocks noGrp="1"/>
          </p:cNvSpPr>
          <p:nvPr>
            <p:ph type="ftr" sz="quarter" idx="11"/>
          </p:nvPr>
        </p:nvSpPr>
        <p:spPr/>
        <p:txBody>
          <a:bodyPr/>
          <a:lstStyle/>
          <a:p>
            <a:r>
              <a:rPr lang="sk-SK"/>
              <a:t>© 2018 Keith A. Pray</a:t>
            </a:r>
            <a:endParaRPr lang="en-US"/>
          </a:p>
        </p:txBody>
      </p:sp>
      <p:sp>
        <p:nvSpPr>
          <p:cNvPr id="7" name="TextBox 6">
            <a:extLst>
              <a:ext uri="{FF2B5EF4-FFF2-40B4-BE49-F238E27FC236}">
                <a16:creationId xmlns:a16="http://schemas.microsoft.com/office/drawing/2014/main" id="{94CB1003-28A3-874D-BFB9-85EEEAA74F14}"/>
              </a:ext>
            </a:extLst>
          </p:cNvPr>
          <p:cNvSpPr txBox="1"/>
          <p:nvPr/>
        </p:nvSpPr>
        <p:spPr>
          <a:xfrm>
            <a:off x="1938528" y="2004365"/>
            <a:ext cx="6554418" cy="923330"/>
          </a:xfrm>
          <a:prstGeom prst="rect">
            <a:avLst/>
          </a:prstGeom>
          <a:noFill/>
        </p:spPr>
        <p:txBody>
          <a:bodyPr wrap="square" rtlCol="0">
            <a:spAutoFit/>
          </a:bodyPr>
          <a:lstStyle/>
          <a:p>
            <a:pPr>
              <a:lnSpc>
                <a:spcPct val="90000"/>
              </a:lnSpc>
            </a:pPr>
            <a:r>
              <a:rPr lang="en-US" altLang="zh-CN" sz="6000" b="1" dirty="0"/>
              <a:t>1,100,000,000</a:t>
            </a:r>
            <a:endParaRPr lang="en-US" sz="6000" b="1" dirty="0"/>
          </a:p>
        </p:txBody>
      </p:sp>
      <p:sp>
        <p:nvSpPr>
          <p:cNvPr id="8" name="Rectangle 7">
            <a:extLst>
              <a:ext uri="{FF2B5EF4-FFF2-40B4-BE49-F238E27FC236}">
                <a16:creationId xmlns:a16="http://schemas.microsoft.com/office/drawing/2014/main" id="{653F7A44-6C01-5241-B635-2DF2B5C0F7FC}"/>
              </a:ext>
            </a:extLst>
          </p:cNvPr>
          <p:cNvSpPr/>
          <p:nvPr/>
        </p:nvSpPr>
        <p:spPr>
          <a:xfrm>
            <a:off x="8555231" y="4701016"/>
            <a:ext cx="505267" cy="369332"/>
          </a:xfrm>
          <a:prstGeom prst="rect">
            <a:avLst/>
          </a:prstGeom>
        </p:spPr>
        <p:txBody>
          <a:bodyPr wrap="none">
            <a:spAutoFit/>
          </a:bodyPr>
          <a:lstStyle/>
          <a:p>
            <a:r>
              <a:rPr lang="en-US" altLang="zh-CN" dirty="0">
                <a:latin typeface="ArialMT"/>
              </a:rPr>
              <a:t>[4]</a:t>
            </a:r>
            <a:r>
              <a:rPr lang="en-US" dirty="0">
                <a:latin typeface="ArialMT"/>
              </a:rPr>
              <a:t> </a:t>
            </a:r>
          </a:p>
        </p:txBody>
      </p:sp>
      <p:sp>
        <p:nvSpPr>
          <p:cNvPr id="6" name="TextBox 5">
            <a:extLst>
              <a:ext uri="{FF2B5EF4-FFF2-40B4-BE49-F238E27FC236}">
                <a16:creationId xmlns:a16="http://schemas.microsoft.com/office/drawing/2014/main" id="{DC1A2E3F-A94D-FE4E-9354-34764EDB5457}"/>
              </a:ext>
            </a:extLst>
          </p:cNvPr>
          <p:cNvSpPr txBox="1"/>
          <p:nvPr/>
        </p:nvSpPr>
        <p:spPr>
          <a:xfrm>
            <a:off x="6847114" y="372337"/>
            <a:ext cx="2179682" cy="307777"/>
          </a:xfrm>
          <a:prstGeom prst="rect">
            <a:avLst/>
          </a:prstGeom>
          <a:noFill/>
        </p:spPr>
        <p:txBody>
          <a:bodyPr wrap="square" rtlCol="0">
            <a:spAutoFit/>
          </a:bodyPr>
          <a:lstStyle/>
          <a:p>
            <a:pPr algn="r"/>
            <a:r>
              <a:rPr lang="en-US" altLang="zh-CN" sz="1400" dirty="0">
                <a:latin typeface="+mj-lt"/>
              </a:rPr>
              <a:t>Yuan Wang</a:t>
            </a:r>
            <a:endParaRPr lang="en-US" sz="1400" dirty="0">
              <a:solidFill>
                <a:schemeClr val="tx1"/>
              </a:solidFill>
              <a:latin typeface="+mj-lt"/>
            </a:endParaRPr>
          </a:p>
        </p:txBody>
      </p:sp>
      <p:sp>
        <p:nvSpPr>
          <p:cNvPr id="2" name="Slide Number Placeholder 1">
            <a:extLst>
              <a:ext uri="{FF2B5EF4-FFF2-40B4-BE49-F238E27FC236}">
                <a16:creationId xmlns:a16="http://schemas.microsoft.com/office/drawing/2014/main" id="{4BE5B6FF-E7E0-AB45-88FC-8894B2913FA7}"/>
              </a:ext>
            </a:extLst>
          </p:cNvPr>
          <p:cNvSpPr>
            <a:spLocks noGrp="1"/>
          </p:cNvSpPr>
          <p:nvPr>
            <p:ph type="sldNum" sz="quarter" idx="12"/>
          </p:nvPr>
        </p:nvSpPr>
        <p:spPr/>
        <p:txBody>
          <a:bodyPr/>
          <a:lstStyle/>
          <a:p>
            <a:fld id="{A2A17EAB-8B51-5C40-8776-6683E51FA7A0}" type="slidenum">
              <a:rPr lang="en-US" smtClean="0"/>
              <a:t>30</a:t>
            </a:fld>
            <a:endParaRPr lang="en-US"/>
          </a:p>
        </p:txBody>
      </p:sp>
    </p:spTree>
    <p:extLst>
      <p:ext uri="{BB962C8B-B14F-4D97-AF65-F5344CB8AC3E}">
        <p14:creationId xmlns:p14="http://schemas.microsoft.com/office/powerpoint/2010/main" val="7971596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CHEAT in bitcoin</a:t>
            </a:r>
          </a:p>
        </p:txBody>
      </p:sp>
      <p:sp>
        <p:nvSpPr>
          <p:cNvPr id="3" name="Content Placeholder 2"/>
          <p:cNvSpPr>
            <a:spLocks noGrp="1"/>
          </p:cNvSpPr>
          <p:nvPr>
            <p:ph sz="half" idx="1"/>
          </p:nvPr>
        </p:nvSpPr>
        <p:spPr>
          <a:xfrm>
            <a:off x="685800" y="1352551"/>
            <a:ext cx="3911138" cy="3952647"/>
          </a:xfrm>
        </p:spPr>
        <p:txBody>
          <a:bodyPr/>
          <a:lstStyle/>
          <a:p>
            <a:r>
              <a:rPr lang="en-US" dirty="0"/>
              <a:t> Selfish-Mine Strategy</a:t>
            </a:r>
          </a:p>
          <a:p>
            <a:r>
              <a:rPr lang="en-US" altLang="zh-CN" dirty="0"/>
              <a:t>“Eclipse attack”</a:t>
            </a:r>
          </a:p>
          <a:p>
            <a:r>
              <a:rPr lang="en-US" dirty="0"/>
              <a:t>“Does not exist in a vacuum”</a:t>
            </a:r>
          </a:p>
        </p:txBody>
      </p:sp>
      <p:sp>
        <p:nvSpPr>
          <p:cNvPr id="4" name="Content Placeholder 3"/>
          <p:cNvSpPr>
            <a:spLocks noGrp="1"/>
          </p:cNvSpPr>
          <p:nvPr>
            <p:ph sz="half" idx="2"/>
          </p:nvPr>
        </p:nvSpPr>
        <p:spPr>
          <a:ln>
            <a:solidFill>
              <a:schemeClr val="bg1"/>
            </a:solidFill>
          </a:ln>
        </p:spPr>
        <p:txBody>
          <a:bodyPr anchor="ctr"/>
          <a:lstStyle/>
          <a:p>
            <a:pPr marL="0" indent="0" algn="ctr">
              <a:buNone/>
            </a:pPr>
            <a:r>
              <a:rPr lang="en-US" dirty="0"/>
              <a:t>&lt;Graphic&gt;</a:t>
            </a:r>
          </a:p>
        </p:txBody>
      </p:sp>
      <p:sp>
        <p:nvSpPr>
          <p:cNvPr id="5" name="Footer Placeholder 4"/>
          <p:cNvSpPr>
            <a:spLocks noGrp="1"/>
          </p:cNvSpPr>
          <p:nvPr>
            <p:ph type="ftr" sz="quarter" idx="11"/>
          </p:nvPr>
        </p:nvSpPr>
        <p:spPr/>
        <p:txBody>
          <a:bodyPr/>
          <a:lstStyle/>
          <a:p>
            <a:r>
              <a:rPr lang="sk-SK"/>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altLang="zh-CN" sz="1400" dirty="0">
                <a:latin typeface="+mj-lt"/>
              </a:rPr>
              <a:t>Yuan Wang</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[4][5]</a:t>
            </a:r>
            <a:endParaRPr lang="en-US" sz="1200" dirty="0">
              <a:solidFill>
                <a:schemeClr val="tx1"/>
              </a:solidFill>
            </a:endParaRPr>
          </a:p>
        </p:txBody>
      </p:sp>
      <p:pic>
        <p:nvPicPr>
          <p:cNvPr id="11" name="Picture 10">
            <a:extLst>
              <a:ext uri="{FF2B5EF4-FFF2-40B4-BE49-F238E27FC236}">
                <a16:creationId xmlns:a16="http://schemas.microsoft.com/office/drawing/2014/main" id="{8EE2F094-4AE4-3E4A-97EB-3D0BAD077F01}"/>
              </a:ext>
            </a:extLst>
          </p:cNvPr>
          <p:cNvPicPr>
            <a:picLocks noChangeAspect="1"/>
          </p:cNvPicPr>
          <p:nvPr/>
        </p:nvPicPr>
        <p:blipFill>
          <a:blip r:embed="rId3"/>
          <a:stretch>
            <a:fillRect/>
          </a:stretch>
        </p:blipFill>
        <p:spPr>
          <a:xfrm>
            <a:off x="4734484" y="1360343"/>
            <a:ext cx="3778441" cy="3366534"/>
          </a:xfrm>
          <a:prstGeom prst="rect">
            <a:avLst/>
          </a:prstGeom>
        </p:spPr>
      </p:pic>
    </p:spTree>
    <p:extLst>
      <p:ext uri="{BB962C8B-B14F-4D97-AF65-F5344CB8AC3E}">
        <p14:creationId xmlns:p14="http://schemas.microsoft.com/office/powerpoint/2010/main" val="25226228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Conclusion</a:t>
            </a:r>
            <a:endParaRPr lang="en-US" dirty="0"/>
          </a:p>
        </p:txBody>
      </p:sp>
      <p:sp>
        <p:nvSpPr>
          <p:cNvPr id="3" name="Content Placeholder 2"/>
          <p:cNvSpPr>
            <a:spLocks noGrp="1"/>
          </p:cNvSpPr>
          <p:nvPr>
            <p:ph sz="half" idx="1"/>
          </p:nvPr>
        </p:nvSpPr>
        <p:spPr>
          <a:xfrm>
            <a:off x="788213" y="1651076"/>
            <a:ext cx="3586278" cy="3352800"/>
          </a:xfrm>
        </p:spPr>
        <p:txBody>
          <a:bodyPr/>
          <a:lstStyle/>
          <a:p>
            <a:r>
              <a:rPr lang="en-US" altLang="zh-CN" dirty="0"/>
              <a:t>Be</a:t>
            </a:r>
            <a:r>
              <a:rPr lang="zh-CN" altLang="en-US" dirty="0"/>
              <a:t> </a:t>
            </a:r>
            <a:r>
              <a:rPr lang="en-US" altLang="zh-CN" dirty="0"/>
              <a:t>aware</a:t>
            </a:r>
            <a:r>
              <a:rPr lang="zh-CN" altLang="en-US" dirty="0"/>
              <a:t> </a:t>
            </a:r>
            <a:r>
              <a:rPr lang="en-US" altLang="zh-CN" dirty="0"/>
              <a:t>of</a:t>
            </a:r>
            <a:r>
              <a:rPr lang="zh-CN" altLang="en-US" dirty="0"/>
              <a:t> </a:t>
            </a:r>
            <a:r>
              <a:rPr lang="en-US" altLang="zh-CN" dirty="0"/>
              <a:t>“centralization</a:t>
            </a:r>
            <a:r>
              <a:rPr lang="zh-CN" altLang="en-US" dirty="0"/>
              <a:t> </a:t>
            </a:r>
            <a:r>
              <a:rPr lang="en-US" altLang="zh-CN" dirty="0"/>
              <a:t>question”</a:t>
            </a:r>
          </a:p>
          <a:p>
            <a:r>
              <a:rPr lang="en-US" b="1" dirty="0"/>
              <a:t>Theoretically</a:t>
            </a:r>
            <a:r>
              <a:rPr lang="zh-CN" altLang="en-US" b="1" dirty="0"/>
              <a:t> </a:t>
            </a:r>
            <a:r>
              <a:rPr lang="en-US" altLang="zh-CN" b="1" dirty="0"/>
              <a:t>secure,</a:t>
            </a:r>
            <a:r>
              <a:rPr lang="zh-CN" altLang="en-US" b="1" dirty="0"/>
              <a:t> </a:t>
            </a:r>
            <a:r>
              <a:rPr lang="en-US" altLang="zh-CN" b="1" dirty="0"/>
              <a:t>not</a:t>
            </a:r>
            <a:r>
              <a:rPr lang="zh-CN" altLang="en-US" b="1" dirty="0"/>
              <a:t> </a:t>
            </a:r>
            <a:r>
              <a:rPr lang="en-US" altLang="zh-CN" b="1" dirty="0"/>
              <a:t>secure</a:t>
            </a:r>
            <a:r>
              <a:rPr lang="zh-CN" altLang="en-US" b="1" dirty="0"/>
              <a:t> </a:t>
            </a:r>
            <a:r>
              <a:rPr lang="en-US" altLang="zh-CN" b="1" dirty="0"/>
              <a:t>in</a:t>
            </a:r>
            <a:r>
              <a:rPr lang="zh-CN" altLang="en-US" b="1" dirty="0"/>
              <a:t> </a:t>
            </a:r>
            <a:r>
              <a:rPr lang="en-US" altLang="zh-CN" b="1" dirty="0"/>
              <a:t>practice.</a:t>
            </a:r>
            <a:endParaRPr lang="en-US" altLang="zh-CN" dirty="0"/>
          </a:p>
          <a:p>
            <a:r>
              <a:rPr lang="en-US" altLang="zh-CN" dirty="0"/>
              <a:t>More</a:t>
            </a:r>
            <a:r>
              <a:rPr lang="zh-CN" altLang="en-US" dirty="0"/>
              <a:t> </a:t>
            </a:r>
            <a:r>
              <a:rPr lang="en-US" altLang="zh-CN" dirty="0"/>
              <a:t>methods</a:t>
            </a:r>
            <a:r>
              <a:rPr lang="zh-CN" altLang="en-US" dirty="0"/>
              <a:t> </a:t>
            </a:r>
            <a:r>
              <a:rPr lang="en-US" altLang="zh-CN" dirty="0"/>
              <a:t>will</a:t>
            </a:r>
            <a:r>
              <a:rPr lang="zh-CN" altLang="en-US" dirty="0"/>
              <a:t> </a:t>
            </a:r>
            <a:r>
              <a:rPr lang="en-US" altLang="zh-CN" dirty="0"/>
              <a:t>appears</a:t>
            </a:r>
            <a:r>
              <a:rPr lang="zh-CN" altLang="en-US" dirty="0"/>
              <a:t> </a:t>
            </a:r>
            <a:r>
              <a:rPr lang="en-US" altLang="zh-CN" dirty="0"/>
              <a:t>for</a:t>
            </a:r>
            <a:r>
              <a:rPr lang="zh-CN" altLang="en-US" dirty="0"/>
              <a:t> </a:t>
            </a:r>
            <a:r>
              <a:rPr lang="en-US" altLang="zh-CN" dirty="0"/>
              <a:t>protecting</a:t>
            </a:r>
            <a:r>
              <a:rPr lang="zh-CN" altLang="en-US" dirty="0"/>
              <a:t> </a:t>
            </a:r>
            <a:r>
              <a:rPr lang="en-US" altLang="zh-CN" dirty="0"/>
              <a:t>blockchain.</a:t>
            </a:r>
            <a:endParaRPr lang="en-US" dirty="0"/>
          </a:p>
        </p:txBody>
      </p:sp>
      <p:sp>
        <p:nvSpPr>
          <p:cNvPr id="5" name="Footer Placeholder 4"/>
          <p:cNvSpPr>
            <a:spLocks noGrp="1"/>
          </p:cNvSpPr>
          <p:nvPr>
            <p:ph type="ftr" sz="quarter" idx="11"/>
          </p:nvPr>
        </p:nvSpPr>
        <p:spPr/>
        <p:txBody>
          <a:bodyPr/>
          <a:lstStyle/>
          <a:p>
            <a:r>
              <a:rPr lang="sk-SK"/>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32</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altLang="zh-CN" sz="1400" dirty="0">
                <a:latin typeface="+mj-lt"/>
              </a:rPr>
              <a:t>Yuan Wang</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[4]</a:t>
            </a:r>
            <a:r>
              <a:rPr lang="en-US" altLang="zh-CN" sz="1200" dirty="0"/>
              <a:t>[6]</a:t>
            </a:r>
            <a:endParaRPr lang="en-US" sz="1200" dirty="0">
              <a:solidFill>
                <a:schemeClr val="tx1"/>
              </a:solidFill>
            </a:endParaRPr>
          </a:p>
        </p:txBody>
      </p:sp>
      <p:pic>
        <p:nvPicPr>
          <p:cNvPr id="13" name="Picture 12">
            <a:extLst>
              <a:ext uri="{FF2B5EF4-FFF2-40B4-BE49-F238E27FC236}">
                <a16:creationId xmlns:a16="http://schemas.microsoft.com/office/drawing/2014/main" id="{D6B4BF0C-E6B6-3240-8F0F-B5E2BA90325A}"/>
              </a:ext>
            </a:extLst>
          </p:cNvPr>
          <p:cNvPicPr>
            <a:picLocks noChangeAspect="1"/>
          </p:cNvPicPr>
          <p:nvPr/>
        </p:nvPicPr>
        <p:blipFill>
          <a:blip r:embed="rId3"/>
          <a:stretch>
            <a:fillRect/>
          </a:stretch>
        </p:blipFill>
        <p:spPr>
          <a:xfrm>
            <a:off x="4457699" y="1433946"/>
            <a:ext cx="4488181" cy="2321969"/>
          </a:xfrm>
          <a:prstGeom prst="rect">
            <a:avLst/>
          </a:prstGeom>
        </p:spPr>
      </p:pic>
    </p:spTree>
    <p:extLst>
      <p:ext uri="{BB962C8B-B14F-4D97-AF65-F5344CB8AC3E}">
        <p14:creationId xmlns:p14="http://schemas.microsoft.com/office/powerpoint/2010/main" val="6853526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normAutofit/>
          </a:bodyPr>
          <a:lstStyle/>
          <a:p>
            <a:pPr marL="0" indent="0">
              <a:buNone/>
            </a:pPr>
            <a:r>
              <a:rPr lang="en-US" sz="1200" dirty="0"/>
              <a:t>[1] Number of Blockchain wallet users worldwide from 1st quarter 2015 to 2nd quarter 2018</a:t>
            </a:r>
            <a:r>
              <a:rPr lang="en-US" altLang="zh-CN" sz="1200" dirty="0"/>
              <a:t>,</a:t>
            </a:r>
            <a:r>
              <a:rPr lang="zh-CN" altLang="en-US" sz="1200" dirty="0"/>
              <a:t> </a:t>
            </a:r>
            <a:r>
              <a:rPr lang="en-US" altLang="zh-CN" sz="1200" dirty="0"/>
              <a:t>retrieved from https://</a:t>
            </a:r>
            <a:r>
              <a:rPr lang="en-US" altLang="zh-CN" sz="1200" dirty="0" err="1"/>
              <a:t>www.statista.com</a:t>
            </a:r>
            <a:r>
              <a:rPr lang="en-US" altLang="zh-CN" sz="1200" dirty="0"/>
              <a:t>/statistics/647374/worldwide-blockchain-wallet-users/</a:t>
            </a:r>
            <a:endParaRPr lang="en-US" sz="1200" dirty="0"/>
          </a:p>
          <a:p>
            <a:pPr marL="0" indent="0">
              <a:buNone/>
            </a:pPr>
            <a:r>
              <a:rPr lang="en-US" sz="1200" dirty="0"/>
              <a:t>[2] 9 Industries That Will Soon Be Disrupted By Blockchain, retrieved from https://</a:t>
            </a:r>
            <a:r>
              <a:rPr lang="en-US" sz="1200" dirty="0" err="1"/>
              <a:t>www.inc.com</a:t>
            </a:r>
            <a:r>
              <a:rPr lang="en-US" sz="1200" dirty="0"/>
              <a:t>/john-white/9-industries-that-will-soon-be-disrupted-by-blockchain.html</a:t>
            </a:r>
          </a:p>
          <a:p>
            <a:pPr marL="0" indent="0">
              <a:buNone/>
            </a:pPr>
            <a:r>
              <a:rPr lang="en-US" sz="1200" dirty="0"/>
              <a:t>[3] How do Bitcoin transactions work?, retrieved from https://</a:t>
            </a:r>
            <a:r>
              <a:rPr lang="en-US" sz="1200" dirty="0" err="1"/>
              <a:t>bitcoinhub.co.za</a:t>
            </a:r>
            <a:r>
              <a:rPr lang="en-US" sz="1200" dirty="0"/>
              <a:t>/</a:t>
            </a:r>
            <a:r>
              <a:rPr lang="en-US" sz="1200" dirty="0" err="1"/>
              <a:t>faq</a:t>
            </a:r>
            <a:r>
              <a:rPr lang="en-US" sz="1200" dirty="0"/>
              <a:t>/how-bitcoin-transactions-work/</a:t>
            </a:r>
          </a:p>
          <a:p>
            <a:pPr marL="0" indent="0">
              <a:buNone/>
            </a:pPr>
            <a:r>
              <a:rPr lang="en-US" sz="1200" dirty="0"/>
              <a:t>[4] How secure is blockchain really?, retrieved from https://</a:t>
            </a:r>
            <a:r>
              <a:rPr lang="en-US" sz="1200" dirty="0" err="1"/>
              <a:t>www.technologyreview.com</a:t>
            </a:r>
            <a:r>
              <a:rPr lang="en-US" sz="1200" dirty="0"/>
              <a:t>/s/610836/how-secure-is-blockchain-really/</a:t>
            </a:r>
          </a:p>
          <a:p>
            <a:pPr marL="0" indent="0">
              <a:buNone/>
            </a:pPr>
            <a:r>
              <a:rPr lang="en-US" sz="1200" dirty="0"/>
              <a:t>[5] Stubborn Mining: Generalizing Selfish Mining and Combining with an Eclipse Attack, retrieved from </a:t>
            </a:r>
            <a:r>
              <a:rPr lang="en-US" sz="1200" dirty="0">
                <a:hlinkClick r:id="rId2"/>
              </a:rPr>
              <a:t>https://slideplayer.com/slide/10501792/</a:t>
            </a:r>
            <a:endParaRPr lang="en-US" sz="1200" dirty="0"/>
          </a:p>
          <a:p>
            <a:pPr marL="0" indent="0">
              <a:buNone/>
            </a:pPr>
            <a:r>
              <a:rPr lang="en-US" altLang="zh-CN" sz="1200" dirty="0"/>
              <a:t>[6]</a:t>
            </a:r>
            <a:r>
              <a:rPr lang="zh-CN" altLang="en-US" sz="1200" dirty="0"/>
              <a:t> </a:t>
            </a:r>
            <a:r>
              <a:rPr lang="en-US" altLang="zh-CN" sz="1200" dirty="0"/>
              <a:t>Centralization</a:t>
            </a:r>
            <a:r>
              <a:rPr lang="zh-CN" altLang="en-US" sz="1200" dirty="0"/>
              <a:t> </a:t>
            </a:r>
            <a:r>
              <a:rPr lang="en-US" altLang="zh-CN" sz="1200" dirty="0"/>
              <a:t>vs.</a:t>
            </a:r>
            <a:r>
              <a:rPr lang="zh-CN" altLang="en-US" sz="1200" dirty="0"/>
              <a:t> </a:t>
            </a:r>
            <a:r>
              <a:rPr lang="en-US" altLang="zh-CN" sz="1200" dirty="0"/>
              <a:t>Decentralization,</a:t>
            </a:r>
            <a:r>
              <a:rPr lang="zh-CN" altLang="en-US" sz="1200" dirty="0"/>
              <a:t> </a:t>
            </a:r>
            <a:r>
              <a:rPr lang="en-US" altLang="zh-CN" sz="1200" dirty="0"/>
              <a:t>retrieved</a:t>
            </a:r>
            <a:r>
              <a:rPr lang="zh-CN" altLang="en-US" sz="1200" dirty="0"/>
              <a:t> </a:t>
            </a:r>
            <a:r>
              <a:rPr lang="en-US" altLang="zh-CN" sz="1200" dirty="0"/>
              <a:t>from</a:t>
            </a:r>
            <a:r>
              <a:rPr lang="zh-CN" altLang="en-US" sz="1200" dirty="0"/>
              <a:t> </a:t>
            </a:r>
            <a:r>
              <a:rPr lang="en-US" altLang="zh-CN" sz="1200" dirty="0"/>
              <a:t>https://</a:t>
            </a:r>
            <a:r>
              <a:rPr lang="en-US" altLang="zh-CN" sz="1200" dirty="0" err="1"/>
              <a:t>blog.cryptorobo.com</a:t>
            </a:r>
            <a:r>
              <a:rPr lang="en-US" altLang="zh-CN" sz="1200" dirty="0"/>
              <a:t>/</a:t>
            </a:r>
            <a:r>
              <a:rPr lang="en-US" altLang="zh-CN" sz="1200" dirty="0" err="1"/>
              <a:t>en</a:t>
            </a:r>
            <a:r>
              <a:rPr lang="en-US" altLang="zh-CN" sz="1200" dirty="0"/>
              <a:t>/blog/2017/07/13/decentralization/</a:t>
            </a:r>
            <a:endParaRPr lang="en-US" sz="1200" dirty="0"/>
          </a:p>
          <a:p>
            <a:pPr marL="0" indent="0">
              <a:buNone/>
            </a:pPr>
            <a:endParaRPr lang="en-US" sz="1200" dirty="0"/>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33</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Yuan Wang</a:t>
            </a:r>
            <a:endParaRPr lang="en-US" sz="1400" dirty="0">
              <a:solidFill>
                <a:schemeClr val="tx1"/>
              </a:solidFill>
              <a:latin typeface="+mj-lt"/>
            </a:endParaRPr>
          </a:p>
        </p:txBody>
      </p:sp>
    </p:spTree>
    <p:extLst>
      <p:ext uri="{BB962C8B-B14F-4D97-AF65-F5344CB8AC3E}">
        <p14:creationId xmlns:p14="http://schemas.microsoft.com/office/powerpoint/2010/main" val="22135656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Protect your browser</a:t>
            </a:r>
          </a:p>
        </p:txBody>
      </p:sp>
      <p:sp>
        <p:nvSpPr>
          <p:cNvPr id="3" name="Content Placeholder 2"/>
          <p:cNvSpPr>
            <a:spLocks noGrp="1"/>
          </p:cNvSpPr>
          <p:nvPr>
            <p:ph sz="half" idx="1"/>
          </p:nvPr>
        </p:nvSpPr>
        <p:spPr/>
        <p:txBody>
          <a:bodyPr/>
          <a:lstStyle/>
          <a:p>
            <a:r>
              <a:rPr lang="en-US" dirty="0"/>
              <a:t>Threats</a:t>
            </a:r>
          </a:p>
          <a:p>
            <a:pPr lvl="1"/>
            <a:r>
              <a:rPr lang="en-US" dirty="0"/>
              <a:t>Identify theft</a:t>
            </a:r>
          </a:p>
          <a:p>
            <a:pPr lvl="1"/>
            <a:r>
              <a:rPr lang="en-US" dirty="0"/>
              <a:t>History tracking</a:t>
            </a:r>
          </a:p>
          <a:p>
            <a:pPr lvl="1"/>
            <a:r>
              <a:rPr lang="en-US" dirty="0"/>
              <a:t>Advertiser profiles</a:t>
            </a:r>
          </a:p>
          <a:p>
            <a:pPr lvl="1"/>
            <a:r>
              <a:rPr lang="en-US" dirty="0"/>
              <a:t>Invasive data mining</a:t>
            </a:r>
          </a:p>
          <a:p>
            <a:r>
              <a:rPr lang="en-US" dirty="0"/>
              <a:t>Methods to collect browser data</a:t>
            </a:r>
          </a:p>
          <a:p>
            <a:pPr lvl="1"/>
            <a:r>
              <a:rPr lang="en-US" dirty="0"/>
              <a:t>Super Cookies</a:t>
            </a:r>
          </a:p>
          <a:p>
            <a:pPr lvl="1"/>
            <a:r>
              <a:rPr lang="en-US" dirty="0"/>
              <a:t>Fingerprints</a:t>
            </a:r>
          </a:p>
          <a:p>
            <a:pPr lvl="1"/>
            <a:r>
              <a:rPr lang="en-US" dirty="0"/>
              <a:t>HTTP </a:t>
            </a:r>
            <a:r>
              <a:rPr lang="en-US" dirty="0" err="1"/>
              <a:t>Referer</a:t>
            </a:r>
            <a:endParaRPr lang="en-US" dirty="0"/>
          </a:p>
          <a:p>
            <a:endParaRPr lang="en-US" dirty="0"/>
          </a:p>
          <a:p>
            <a:endParaRPr lang="en-US" dirty="0"/>
          </a:p>
          <a:p>
            <a:endParaRPr lang="en-US" dirty="0"/>
          </a:p>
        </p:txBody>
      </p:sp>
      <p:sp>
        <p:nvSpPr>
          <p:cNvPr id="5" name="Footer Placeholder 4"/>
          <p:cNvSpPr>
            <a:spLocks noGrp="1"/>
          </p:cNvSpPr>
          <p:nvPr>
            <p:ph type="ftr" sz="quarter" idx="11"/>
          </p:nvPr>
        </p:nvSpPr>
        <p:spPr/>
        <p:txBody>
          <a:bodyPr/>
          <a:lstStyle/>
          <a:p>
            <a:r>
              <a:rPr lang="sk-SK"/>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34</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err="1">
                <a:solidFill>
                  <a:schemeClr val="tx1"/>
                </a:solidFill>
                <a:latin typeface="+mj-lt"/>
              </a:rPr>
              <a:t>Treksh</a:t>
            </a:r>
            <a:r>
              <a:rPr lang="en-US" sz="1400" dirty="0">
                <a:solidFill>
                  <a:schemeClr val="tx1"/>
                </a:solidFill>
                <a:latin typeface="+mj-lt"/>
              </a:rPr>
              <a:t> </a:t>
            </a:r>
            <a:r>
              <a:rPr lang="en-US" sz="1400" dirty="0" err="1">
                <a:solidFill>
                  <a:schemeClr val="tx1"/>
                </a:solidFill>
                <a:latin typeface="+mj-lt"/>
              </a:rPr>
              <a:t>Marwaha</a:t>
            </a:r>
            <a:endParaRPr lang="en-US" sz="1400" dirty="0">
              <a:solidFill>
                <a:schemeClr val="tx1"/>
              </a:solidFill>
              <a:latin typeface="+mj-lt"/>
            </a:endParaRPr>
          </a:p>
        </p:txBody>
      </p:sp>
      <p:sp>
        <p:nvSpPr>
          <p:cNvPr id="8" name="TextBox 7"/>
          <p:cNvSpPr txBox="1"/>
          <p:nvPr/>
        </p:nvSpPr>
        <p:spPr>
          <a:xfrm>
            <a:off x="0" y="4726877"/>
            <a:ext cx="9144000" cy="1015663"/>
          </a:xfrm>
          <a:prstGeom prst="rect">
            <a:avLst/>
          </a:prstGeom>
          <a:noFill/>
        </p:spPr>
        <p:txBody>
          <a:bodyPr wrap="square" rtlCol="0">
            <a:spAutoFit/>
          </a:bodyPr>
          <a:lstStyle/>
          <a:p>
            <a:pPr algn="r"/>
            <a:r>
              <a:rPr lang="en-US" sz="1200" dirty="0"/>
              <a:t>[1</a:t>
            </a:r>
            <a:r>
              <a:rPr lang="en-US" sz="1200"/>
              <a:t>] [2] [3] [4] [5]</a:t>
            </a:r>
          </a:p>
          <a:p>
            <a:pPr algn="r"/>
            <a:endParaRPr lang="en-US" sz="1200" dirty="0"/>
          </a:p>
          <a:p>
            <a:pPr algn="r"/>
            <a:endParaRPr lang="en-US" sz="1200" dirty="0"/>
          </a:p>
          <a:p>
            <a:pPr algn="r"/>
            <a:endParaRPr lang="en-US" sz="1200" dirty="0"/>
          </a:p>
          <a:p>
            <a:pPr algn="r"/>
            <a:endParaRPr lang="en-US" sz="1200" dirty="0">
              <a:solidFill>
                <a:schemeClr val="tx1"/>
              </a:solidFill>
            </a:endParaRPr>
          </a:p>
        </p:txBody>
      </p:sp>
      <p:pic>
        <p:nvPicPr>
          <p:cNvPr id="1028" name="Picture 4" descr="mage result for browser privacy cookies comic"/>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914900" y="1352550"/>
            <a:ext cx="3352800"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89234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cookies</a:t>
            </a:r>
          </a:p>
        </p:txBody>
      </p:sp>
      <p:sp>
        <p:nvSpPr>
          <p:cNvPr id="3" name="Content Placeholder 2"/>
          <p:cNvSpPr>
            <a:spLocks noGrp="1"/>
          </p:cNvSpPr>
          <p:nvPr>
            <p:ph sz="half" idx="1"/>
          </p:nvPr>
        </p:nvSpPr>
        <p:spPr/>
        <p:txBody>
          <a:bodyPr/>
          <a:lstStyle/>
          <a:p>
            <a:r>
              <a:rPr lang="en-US" dirty="0"/>
              <a:t>Normal Cookies</a:t>
            </a:r>
          </a:p>
          <a:p>
            <a:pPr lvl="1"/>
            <a:r>
              <a:rPr lang="en-US" dirty="0"/>
              <a:t>Ignored by most users which allows it to slowly collect information. </a:t>
            </a:r>
          </a:p>
          <a:p>
            <a:r>
              <a:rPr lang="en-US" dirty="0"/>
              <a:t>Super Cookies</a:t>
            </a:r>
          </a:p>
          <a:p>
            <a:pPr lvl="1"/>
            <a:r>
              <a:rPr lang="en-US" dirty="0"/>
              <a:t>Copies itself to prevent deletion</a:t>
            </a:r>
          </a:p>
          <a:p>
            <a:pPr lvl="2"/>
            <a:r>
              <a:rPr lang="en-US" dirty="0"/>
              <a:t>Flash cookies</a:t>
            </a:r>
          </a:p>
          <a:p>
            <a:pPr lvl="2"/>
            <a:r>
              <a:rPr lang="en-US" dirty="0"/>
              <a:t>Silverlight storage</a:t>
            </a:r>
          </a:p>
          <a:p>
            <a:pPr lvl="2"/>
            <a:r>
              <a:rPr lang="en-US" dirty="0"/>
              <a:t>browsing history</a:t>
            </a:r>
          </a:p>
          <a:p>
            <a:pPr lvl="1"/>
            <a:r>
              <a:rPr lang="en-US" dirty="0"/>
              <a:t>Stores more information than a regular cookie</a:t>
            </a:r>
          </a:p>
          <a:p>
            <a:endParaRPr lang="en-US" dirty="0"/>
          </a:p>
          <a:p>
            <a:endParaRPr lang="en-US" dirty="0"/>
          </a:p>
          <a:p>
            <a:endParaRPr lang="en-US" dirty="0"/>
          </a:p>
        </p:txBody>
      </p:sp>
      <p:sp>
        <p:nvSpPr>
          <p:cNvPr id="5" name="Footer Placeholder 4"/>
          <p:cNvSpPr>
            <a:spLocks noGrp="1"/>
          </p:cNvSpPr>
          <p:nvPr>
            <p:ph type="ftr" sz="quarter" idx="11"/>
          </p:nvPr>
        </p:nvSpPr>
        <p:spPr/>
        <p:txBody>
          <a:bodyPr/>
          <a:lstStyle/>
          <a:p>
            <a:r>
              <a:rPr lang="sk-SK"/>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35</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err="1">
                <a:solidFill>
                  <a:schemeClr val="tx1"/>
                </a:solidFill>
                <a:latin typeface="+mj-lt"/>
              </a:rPr>
              <a:t>Treksh</a:t>
            </a:r>
            <a:r>
              <a:rPr lang="en-US" sz="1400" dirty="0">
                <a:solidFill>
                  <a:schemeClr val="tx1"/>
                </a:solidFill>
                <a:latin typeface="+mj-lt"/>
              </a:rPr>
              <a:t> </a:t>
            </a:r>
            <a:r>
              <a:rPr lang="en-US" sz="1400" dirty="0" err="1">
                <a:solidFill>
                  <a:schemeClr val="tx1"/>
                </a:solidFill>
                <a:latin typeface="+mj-lt"/>
              </a:rPr>
              <a:t>Marwaha</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[3]</a:t>
            </a:r>
            <a:endParaRPr lang="en-US" sz="1200" dirty="0">
              <a:solidFill>
                <a:schemeClr val="tx1"/>
              </a:solidFill>
            </a:endParaRPr>
          </a:p>
        </p:txBody>
      </p:sp>
      <p:pic>
        <p:nvPicPr>
          <p:cNvPr id="1026" name="Picture 2" descr="mage result for how do browser cookies work"/>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340772" y="1519867"/>
            <a:ext cx="4803228" cy="2468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11456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Browser Fingerprints </a:t>
            </a:r>
          </a:p>
        </p:txBody>
      </p:sp>
      <p:sp>
        <p:nvSpPr>
          <p:cNvPr id="3" name="Content Placeholder 2"/>
          <p:cNvSpPr>
            <a:spLocks noGrp="1"/>
          </p:cNvSpPr>
          <p:nvPr>
            <p:ph sz="half" idx="1"/>
          </p:nvPr>
        </p:nvSpPr>
        <p:spPr/>
        <p:txBody>
          <a:bodyPr>
            <a:normAutofit fontScale="92500" lnSpcReduction="10000"/>
          </a:bodyPr>
          <a:lstStyle/>
          <a:p>
            <a:r>
              <a:rPr lang="en-US" dirty="0"/>
              <a:t>A more hidden approach to track you </a:t>
            </a:r>
          </a:p>
          <a:p>
            <a:pPr lvl="1"/>
            <a:r>
              <a:rPr lang="en-US" dirty="0"/>
              <a:t>Uses JS to request information from your browser, the type of information can be</a:t>
            </a:r>
          </a:p>
          <a:p>
            <a:pPr lvl="2"/>
            <a:r>
              <a:rPr lang="en-US" dirty="0"/>
              <a:t>Your OS, Browser, Plug ins, Time zone </a:t>
            </a:r>
            <a:r>
              <a:rPr lang="en-US" dirty="0" err="1"/>
              <a:t>etc</a:t>
            </a:r>
            <a:endParaRPr lang="en-US" dirty="0"/>
          </a:p>
          <a:p>
            <a:pPr lvl="2"/>
            <a:r>
              <a:rPr lang="en-US" dirty="0"/>
              <a:t>The plug ins, OS, browser versions and other information create a unique pattern that represents your browser fingerprint.  </a:t>
            </a:r>
          </a:p>
          <a:p>
            <a:pPr lvl="2"/>
            <a:endParaRPr lang="en-US" dirty="0"/>
          </a:p>
          <a:p>
            <a:pPr lvl="1"/>
            <a:r>
              <a:rPr lang="en-US" dirty="0"/>
              <a:t>Can be used for</a:t>
            </a:r>
          </a:p>
          <a:p>
            <a:pPr lvl="2"/>
            <a:r>
              <a:rPr lang="en-US" dirty="0"/>
              <a:t>Identity theft</a:t>
            </a:r>
          </a:p>
          <a:p>
            <a:pPr lvl="2"/>
            <a:r>
              <a:rPr lang="en-US" dirty="0"/>
              <a:t>Compiling long term records of browsing history</a:t>
            </a:r>
          </a:p>
          <a:p>
            <a:pPr lvl="2"/>
            <a:r>
              <a:rPr lang="en-US" dirty="0"/>
              <a:t>Credit card fraud </a:t>
            </a:r>
          </a:p>
          <a:p>
            <a:pPr lvl="2"/>
            <a:endParaRPr lang="en-US" dirty="0"/>
          </a:p>
          <a:p>
            <a:endParaRPr lang="en-US" dirty="0"/>
          </a:p>
          <a:p>
            <a:endParaRPr lang="en-US" dirty="0"/>
          </a:p>
          <a:p>
            <a:endParaRPr lang="en-US" dirty="0"/>
          </a:p>
        </p:txBody>
      </p:sp>
      <p:sp>
        <p:nvSpPr>
          <p:cNvPr id="5" name="Footer Placeholder 4"/>
          <p:cNvSpPr>
            <a:spLocks noGrp="1"/>
          </p:cNvSpPr>
          <p:nvPr>
            <p:ph type="ftr" sz="quarter" idx="11"/>
          </p:nvPr>
        </p:nvSpPr>
        <p:spPr/>
        <p:txBody>
          <a:bodyPr/>
          <a:lstStyle/>
          <a:p>
            <a:r>
              <a:rPr lang="sk-SK"/>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36</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err="1">
                <a:solidFill>
                  <a:schemeClr val="tx1"/>
                </a:solidFill>
                <a:latin typeface="+mj-lt"/>
              </a:rPr>
              <a:t>Treksh</a:t>
            </a:r>
            <a:r>
              <a:rPr lang="en-US" sz="1400" dirty="0">
                <a:solidFill>
                  <a:schemeClr val="tx1"/>
                </a:solidFill>
                <a:latin typeface="+mj-lt"/>
              </a:rPr>
              <a:t> </a:t>
            </a:r>
            <a:r>
              <a:rPr lang="en-US" sz="1400" dirty="0" err="1">
                <a:solidFill>
                  <a:schemeClr val="tx1"/>
                </a:solidFill>
                <a:latin typeface="+mj-lt"/>
              </a:rPr>
              <a:t>Marwaha</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[2]</a:t>
            </a:r>
            <a:endParaRPr lang="en-US" sz="1200" dirty="0">
              <a:solidFill>
                <a:schemeClr val="tx1"/>
              </a:solidFill>
            </a:endParaRPr>
          </a:p>
        </p:txBody>
      </p:sp>
      <p:pic>
        <p:nvPicPr>
          <p:cNvPr id="2050" name="Picture 2" descr="mage result for how does browser fingerprinting work"/>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419600" y="1313575"/>
            <a:ext cx="4568096" cy="2506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37087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HTTP </a:t>
            </a:r>
            <a:r>
              <a:rPr lang="en-US" dirty="0" err="1"/>
              <a:t>referer</a:t>
            </a:r>
            <a:endParaRPr lang="en-US" dirty="0"/>
          </a:p>
        </p:txBody>
      </p:sp>
      <p:sp>
        <p:nvSpPr>
          <p:cNvPr id="3" name="Content Placeholder 2"/>
          <p:cNvSpPr>
            <a:spLocks noGrp="1"/>
          </p:cNvSpPr>
          <p:nvPr>
            <p:ph sz="half" idx="1"/>
          </p:nvPr>
        </p:nvSpPr>
        <p:spPr/>
        <p:txBody>
          <a:bodyPr/>
          <a:lstStyle/>
          <a:p>
            <a:r>
              <a:rPr lang="en-US" dirty="0"/>
              <a:t>Most hyperlinks allow the website they lead to, to track where it originated form. </a:t>
            </a:r>
          </a:p>
          <a:p>
            <a:pPr lvl="1"/>
            <a:r>
              <a:rPr lang="en-US" dirty="0"/>
              <a:t>Usually used to gather data for promotional or statically proposes  </a:t>
            </a:r>
          </a:p>
          <a:p>
            <a:pPr lvl="1"/>
            <a:r>
              <a:rPr lang="en-US" dirty="0"/>
              <a:t>The web servers maintain logs of all traffic. </a:t>
            </a:r>
          </a:p>
          <a:p>
            <a:pPr lvl="2"/>
            <a:endParaRPr lang="en-US" dirty="0"/>
          </a:p>
          <a:p>
            <a:endParaRPr lang="en-US" dirty="0"/>
          </a:p>
          <a:p>
            <a:endParaRPr lang="en-US" dirty="0"/>
          </a:p>
          <a:p>
            <a:endParaRPr lang="en-US" dirty="0"/>
          </a:p>
        </p:txBody>
      </p:sp>
      <p:sp>
        <p:nvSpPr>
          <p:cNvPr id="5" name="Footer Placeholder 4"/>
          <p:cNvSpPr>
            <a:spLocks noGrp="1"/>
          </p:cNvSpPr>
          <p:nvPr>
            <p:ph type="ftr" sz="quarter" idx="11"/>
          </p:nvPr>
        </p:nvSpPr>
        <p:spPr/>
        <p:txBody>
          <a:bodyPr/>
          <a:lstStyle/>
          <a:p>
            <a:r>
              <a:rPr lang="sk-SK"/>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37</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err="1">
                <a:solidFill>
                  <a:schemeClr val="tx1"/>
                </a:solidFill>
                <a:latin typeface="+mj-lt"/>
              </a:rPr>
              <a:t>Treksh</a:t>
            </a:r>
            <a:r>
              <a:rPr lang="en-US" sz="1400" dirty="0">
                <a:solidFill>
                  <a:schemeClr val="tx1"/>
                </a:solidFill>
                <a:latin typeface="+mj-lt"/>
              </a:rPr>
              <a:t> </a:t>
            </a:r>
            <a:r>
              <a:rPr lang="en-US" sz="1400" dirty="0" err="1">
                <a:solidFill>
                  <a:schemeClr val="tx1"/>
                </a:solidFill>
                <a:latin typeface="+mj-lt"/>
              </a:rPr>
              <a:t>Marwaha</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[1]</a:t>
            </a:r>
            <a:endParaRPr lang="en-US" sz="1200" dirty="0">
              <a:solidFill>
                <a:schemeClr val="tx1"/>
              </a:solidFill>
            </a:endParaRPr>
          </a:p>
        </p:txBody>
      </p:sp>
      <p:pic>
        <p:nvPicPr>
          <p:cNvPr id="15" name="Content Placeholder 1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4762500" y="1917700"/>
            <a:ext cx="3657600" cy="222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92496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Protect yourself</a:t>
            </a:r>
          </a:p>
        </p:txBody>
      </p:sp>
      <p:sp>
        <p:nvSpPr>
          <p:cNvPr id="3" name="Content Placeholder 2"/>
          <p:cNvSpPr>
            <a:spLocks noGrp="1"/>
          </p:cNvSpPr>
          <p:nvPr>
            <p:ph sz="half" idx="1"/>
          </p:nvPr>
        </p:nvSpPr>
        <p:spPr>
          <a:xfrm>
            <a:off x="685800" y="1110813"/>
            <a:ext cx="3733800" cy="3352800"/>
          </a:xfrm>
        </p:spPr>
        <p:txBody>
          <a:bodyPr>
            <a:normAutofit fontScale="92500" lnSpcReduction="20000"/>
          </a:bodyPr>
          <a:lstStyle/>
          <a:p>
            <a:r>
              <a:rPr lang="en-US" dirty="0"/>
              <a:t>Cookies</a:t>
            </a:r>
          </a:p>
          <a:p>
            <a:pPr lvl="1"/>
            <a:r>
              <a:rPr lang="en-US" dirty="0"/>
              <a:t>Incognito mode </a:t>
            </a:r>
          </a:p>
          <a:p>
            <a:pPr lvl="1"/>
            <a:r>
              <a:rPr lang="en-US" dirty="0"/>
              <a:t>‘Better privacy’ add on a Super-Cookie safeguard</a:t>
            </a:r>
          </a:p>
          <a:p>
            <a:pPr lvl="1"/>
            <a:r>
              <a:rPr lang="en-US" dirty="0"/>
              <a:t>‘Clear console’ add on a easy way to clear your cookies, cache and history</a:t>
            </a:r>
          </a:p>
          <a:p>
            <a:r>
              <a:rPr lang="en-US" dirty="0"/>
              <a:t>Browser Fingerprints</a:t>
            </a:r>
          </a:p>
          <a:p>
            <a:pPr lvl="1"/>
            <a:r>
              <a:rPr lang="en-US" dirty="0"/>
              <a:t>‘Canvas Defender’ add on, creates fake fingerprints and feeds them to websites</a:t>
            </a:r>
          </a:p>
          <a:p>
            <a:pPr lvl="1"/>
            <a:r>
              <a:rPr lang="en-US" dirty="0"/>
              <a:t>Disable JavaScript</a:t>
            </a:r>
          </a:p>
          <a:p>
            <a:pPr lvl="1"/>
            <a:r>
              <a:rPr lang="en-US" dirty="0"/>
              <a:t>VPN</a:t>
            </a:r>
          </a:p>
          <a:p>
            <a:r>
              <a:rPr lang="en-US" dirty="0"/>
              <a:t>HTTP </a:t>
            </a:r>
            <a:r>
              <a:rPr lang="en-US" dirty="0" err="1"/>
              <a:t>Referer</a:t>
            </a:r>
            <a:endParaRPr lang="en-US" dirty="0"/>
          </a:p>
          <a:p>
            <a:pPr lvl="1"/>
            <a:r>
              <a:rPr lang="en-US" dirty="0"/>
              <a:t>‘HTTPS Everywhere’ add on </a:t>
            </a:r>
          </a:p>
          <a:p>
            <a:pPr lvl="1"/>
            <a:r>
              <a:rPr lang="en-US" dirty="0"/>
              <a:t>‘</a:t>
            </a:r>
            <a:r>
              <a:rPr lang="en-US" dirty="0" err="1"/>
              <a:t>Referer</a:t>
            </a:r>
            <a:r>
              <a:rPr lang="en-US" dirty="0"/>
              <a:t> Control’ add on</a:t>
            </a:r>
          </a:p>
          <a:p>
            <a:pPr lvl="1"/>
            <a:endParaRPr lang="en-US" dirty="0"/>
          </a:p>
          <a:p>
            <a:pPr lvl="1"/>
            <a:endParaRPr lang="en-US" dirty="0"/>
          </a:p>
          <a:p>
            <a:pPr marL="411535" lvl="2" indent="0">
              <a:buNone/>
            </a:pPr>
            <a:endParaRPr lang="en-US" dirty="0"/>
          </a:p>
          <a:p>
            <a:pPr lvl="1"/>
            <a:endParaRPr lang="en-US" dirty="0"/>
          </a:p>
          <a:p>
            <a:endParaRPr lang="en-US" dirty="0"/>
          </a:p>
          <a:p>
            <a:endParaRPr lang="en-US" dirty="0"/>
          </a:p>
          <a:p>
            <a:endParaRPr lang="en-US" dirty="0"/>
          </a:p>
        </p:txBody>
      </p:sp>
      <p:sp>
        <p:nvSpPr>
          <p:cNvPr id="5" name="Footer Placeholder 4"/>
          <p:cNvSpPr>
            <a:spLocks noGrp="1"/>
          </p:cNvSpPr>
          <p:nvPr>
            <p:ph type="ftr" sz="quarter" idx="11"/>
          </p:nvPr>
        </p:nvSpPr>
        <p:spPr/>
        <p:txBody>
          <a:bodyPr/>
          <a:lstStyle/>
          <a:p>
            <a:r>
              <a:rPr lang="sk-SK"/>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38</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err="1">
                <a:solidFill>
                  <a:schemeClr val="tx1"/>
                </a:solidFill>
                <a:latin typeface="+mj-lt"/>
              </a:rPr>
              <a:t>Treksh</a:t>
            </a:r>
            <a:r>
              <a:rPr lang="en-US" sz="1400" dirty="0">
                <a:solidFill>
                  <a:schemeClr val="tx1"/>
                </a:solidFill>
                <a:latin typeface="+mj-lt"/>
              </a:rPr>
              <a:t> </a:t>
            </a:r>
            <a:r>
              <a:rPr lang="en-US" sz="1400" dirty="0" err="1">
                <a:solidFill>
                  <a:schemeClr val="tx1"/>
                </a:solidFill>
                <a:latin typeface="+mj-lt"/>
              </a:rPr>
              <a:t>Marwaha</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[3][4][5]</a:t>
            </a:r>
            <a:endParaRPr lang="en-US" sz="1200" dirty="0">
              <a:solidFill>
                <a:schemeClr val="tx1"/>
              </a:solidFill>
            </a:endParaRPr>
          </a:p>
        </p:txBody>
      </p:sp>
      <p:pic>
        <p:nvPicPr>
          <p:cNvPr id="1026" name="Picture 2" descr="mage result for internet shield"/>
          <p:cNvPicPr>
            <a:picLocks noGrp="1" noChangeAspect="1" noChangeArrowheads="1"/>
          </p:cNvPicPr>
          <p:nvPr>
            <p:ph sz="half" idx="2"/>
          </p:nvPr>
        </p:nvPicPr>
        <p:blipFill>
          <a:blip r:embed="rId3">
            <a:alphaModFix/>
            <a:extLst>
              <a:ext uri="{28A0092B-C50C-407E-A947-70E740481C1C}">
                <a14:useLocalDpi xmlns:a14="http://schemas.microsoft.com/office/drawing/2010/main" val="0"/>
              </a:ext>
            </a:extLst>
          </a:blip>
          <a:srcRect/>
          <a:stretch>
            <a:fillRect/>
          </a:stretch>
        </p:blipFill>
        <p:spPr bwMode="auto">
          <a:xfrm>
            <a:off x="4914900" y="1352550"/>
            <a:ext cx="3352800"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76722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normAutofit fontScale="77500" lnSpcReduction="20000"/>
          </a:bodyPr>
          <a:lstStyle/>
          <a:p>
            <a:pPr marL="0" indent="0">
              <a:buNone/>
            </a:pPr>
            <a:r>
              <a:rPr lang="en-US" dirty="0"/>
              <a:t>[1] Daniel W. Margo and Margo Seltzer. The Case for Browser Provenance. </a:t>
            </a:r>
            <a:r>
              <a:rPr lang="es-ES_tradnl" dirty="0"/>
              <a:t>Daniel Margo 2009-02-11 </a:t>
            </a:r>
            <a:endParaRPr lang="en-US" dirty="0"/>
          </a:p>
          <a:p>
            <a:pPr marL="0" indent="0">
              <a:buNone/>
            </a:pPr>
            <a:r>
              <a:rPr lang="en-US" dirty="0"/>
              <a:t>[2] N. Kaur, S. </a:t>
            </a:r>
            <a:r>
              <a:rPr lang="en-US" dirty="0" err="1"/>
              <a:t>Azam</a:t>
            </a:r>
            <a:r>
              <a:rPr lang="en-US" dirty="0"/>
              <a:t>, K. </a:t>
            </a:r>
            <a:r>
              <a:rPr lang="en-US" dirty="0" err="1"/>
              <a:t>Kannoorpatti</a:t>
            </a:r>
            <a:r>
              <a:rPr lang="en-US" dirty="0"/>
              <a:t>, K. C. Yeo and B. </a:t>
            </a:r>
            <a:r>
              <a:rPr lang="en-US" dirty="0" err="1"/>
              <a:t>Shanmugam</a:t>
            </a:r>
            <a:r>
              <a:rPr lang="en-US" dirty="0"/>
              <a:t>, "Browser Fingerprinting as user tracking technology," </a:t>
            </a:r>
            <a:r>
              <a:rPr lang="en-US" i="1" dirty="0"/>
              <a:t>2017 11th International Conference on Intelligent Systems and Control (ISCO)</a:t>
            </a:r>
            <a:r>
              <a:rPr lang="en-US" dirty="0"/>
              <a:t>, Coimbatore, 2017, pp. 103-111.</a:t>
            </a:r>
          </a:p>
          <a:p>
            <a:pPr marL="0" indent="0">
              <a:buNone/>
            </a:pPr>
            <a:r>
              <a:rPr lang="en-US" dirty="0"/>
              <a:t>[3] Gaurav Aggarwal, </a:t>
            </a:r>
            <a:r>
              <a:rPr lang="en-US" dirty="0" err="1"/>
              <a:t>Elie</a:t>
            </a:r>
            <a:r>
              <a:rPr lang="en-US" dirty="0"/>
              <a:t> </a:t>
            </a:r>
            <a:r>
              <a:rPr lang="en-US" dirty="0" err="1"/>
              <a:t>Bursztein</a:t>
            </a:r>
            <a:r>
              <a:rPr lang="en-US" dirty="0"/>
              <a:t>, Collin Jackson, Dan </a:t>
            </a:r>
            <a:r>
              <a:rPr lang="en-US" dirty="0" err="1"/>
              <a:t>Boneh</a:t>
            </a:r>
            <a:r>
              <a:rPr lang="en-US" dirty="0"/>
              <a:t>. An Analysis of Private Browsing Modes in Modern Browsers. </a:t>
            </a:r>
            <a:r>
              <a:rPr lang="en-US" dirty="0">
                <a:hlinkClick r:id="rId2"/>
              </a:rPr>
              <a:t>http://crypto.stanford.edu/~dabo/papers/privatebrowsing.pdf</a:t>
            </a:r>
            <a:r>
              <a:rPr lang="en-US"/>
              <a:t> 17/9/18</a:t>
            </a:r>
            <a:endParaRPr lang="en-US" dirty="0"/>
          </a:p>
          <a:p>
            <a:pPr marL="0" indent="0">
              <a:buNone/>
            </a:pPr>
            <a:r>
              <a:rPr lang="en-US" dirty="0"/>
              <a:t>[4] </a:t>
            </a:r>
            <a:r>
              <a:rPr lang="en-US" dirty="0" err="1"/>
              <a:t>Iskander</a:t>
            </a:r>
            <a:r>
              <a:rPr lang="en-US" dirty="0"/>
              <a:t> Sanchez-</a:t>
            </a:r>
            <a:r>
              <a:rPr lang="en-US" dirty="0" err="1"/>
              <a:t>Rola</a:t>
            </a:r>
            <a:r>
              <a:rPr lang="en-US" dirty="0"/>
              <a:t> and Igor Santos. Extension Breakdown: Security Analysis of  Browsers Extension Resources Control Policies. </a:t>
            </a:r>
            <a:r>
              <a:rPr lang="mr-IN" dirty="0"/>
              <a:t>ISBN 978-1-93197</a:t>
            </a:r>
            <a:r>
              <a:rPr lang="en-US" dirty="0"/>
              <a:t>1</a:t>
            </a:r>
            <a:r>
              <a:rPr lang="mr-IN" dirty="0"/>
              <a:t>-40–9</a:t>
            </a:r>
            <a:r>
              <a:rPr lang="en-US" dirty="0"/>
              <a:t>. </a:t>
            </a:r>
          </a:p>
          <a:p>
            <a:pPr marL="0" indent="0">
              <a:buNone/>
            </a:pPr>
            <a:r>
              <a:rPr lang="en-US" dirty="0"/>
              <a:t>[5] Paul </a:t>
            </a:r>
            <a:r>
              <a:rPr lang="en-US" dirty="0" err="1"/>
              <a:t>Syverson</a:t>
            </a:r>
            <a:r>
              <a:rPr lang="en-US" dirty="0"/>
              <a:t>, Michael Reed, and David Gold-</a:t>
            </a:r>
            <a:r>
              <a:rPr lang="en-US" dirty="0" err="1"/>
              <a:t>schlag</a:t>
            </a:r>
            <a:r>
              <a:rPr lang="en-US" dirty="0"/>
              <a:t>. Private web browsing. Journal of Computer Security (JCS), 5(3):237–248, 1997</a:t>
            </a:r>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39</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err="1">
                <a:solidFill>
                  <a:schemeClr val="tx1"/>
                </a:solidFill>
                <a:latin typeface="+mj-lt"/>
              </a:rPr>
              <a:t>Treksh</a:t>
            </a:r>
            <a:r>
              <a:rPr lang="en-US" sz="1400" dirty="0">
                <a:solidFill>
                  <a:schemeClr val="tx1"/>
                </a:solidFill>
                <a:latin typeface="+mj-lt"/>
              </a:rPr>
              <a:t> </a:t>
            </a:r>
            <a:r>
              <a:rPr lang="en-US" sz="1400">
                <a:solidFill>
                  <a:schemeClr val="tx1"/>
                </a:solidFill>
                <a:latin typeface="+mj-lt"/>
              </a:rPr>
              <a:t>Marwaha</a:t>
            </a:r>
            <a:endParaRPr lang="en-US" sz="1400" dirty="0">
              <a:solidFill>
                <a:schemeClr val="tx1"/>
              </a:solidFill>
              <a:latin typeface="+mj-lt"/>
            </a:endParaRPr>
          </a:p>
        </p:txBody>
      </p:sp>
    </p:spTree>
    <p:extLst>
      <p:ext uri="{BB962C8B-B14F-4D97-AF65-F5344CB8AC3E}">
        <p14:creationId xmlns:p14="http://schemas.microsoft.com/office/powerpoint/2010/main" val="3143831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4"/>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4</a:t>
            </a:fld>
            <a:endParaRPr lang="en-US"/>
          </a:p>
        </p:txBody>
      </p:sp>
      <p:pic>
        <p:nvPicPr>
          <p:cNvPr id="10" name="Picture 9"/>
          <p:cNvPicPr>
            <a:picLocks noChangeAspect="1"/>
          </p:cNvPicPr>
          <p:nvPr/>
        </p:nvPicPr>
        <p:blipFill>
          <a:blip r:embed="rId3"/>
          <a:stretch>
            <a:fillRect/>
          </a:stretch>
        </p:blipFill>
        <p:spPr>
          <a:xfrm>
            <a:off x="3378200" y="1454977"/>
            <a:ext cx="5689600" cy="3479800"/>
          </a:xfrm>
          <a:prstGeom prst="rect">
            <a:avLst/>
          </a:prstGeom>
        </p:spPr>
      </p:pic>
      <p:sp>
        <p:nvSpPr>
          <p:cNvPr id="11" name="TextBox 10"/>
          <p:cNvSpPr txBox="1"/>
          <p:nvPr/>
        </p:nvSpPr>
        <p:spPr>
          <a:xfrm>
            <a:off x="0" y="4579549"/>
            <a:ext cx="3418424" cy="318036"/>
          </a:xfrm>
          <a:prstGeom prst="rect">
            <a:avLst/>
          </a:prstGeom>
          <a:noFill/>
        </p:spPr>
        <p:txBody>
          <a:bodyPr wrap="none" rtlCol="0">
            <a:spAutoFit/>
          </a:bodyPr>
          <a:lstStyle/>
          <a:p>
            <a:pPr>
              <a:lnSpc>
                <a:spcPct val="90000"/>
              </a:lnSpc>
            </a:pPr>
            <a:r>
              <a:rPr lang="en-US" sz="1600" dirty="0"/>
              <a:t>http://</a:t>
            </a:r>
            <a:r>
              <a:rPr lang="en-US" sz="1600" dirty="0" err="1"/>
              <a:t>xkcd.com</a:t>
            </a:r>
            <a:r>
              <a:rPr lang="en-US" sz="1600" dirty="0"/>
              <a:t>/538/ (2010-11-14)</a:t>
            </a:r>
          </a:p>
        </p:txBody>
      </p:sp>
    </p:spTree>
    <p:extLst>
      <p:ext uri="{BB962C8B-B14F-4D97-AF65-F5344CB8AC3E}">
        <p14:creationId xmlns:p14="http://schemas.microsoft.com/office/powerpoint/2010/main" val="271150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r>
              <a:rPr lang="en-US" dirty="0"/>
              <a:t>Instructor</a:t>
            </a:r>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8</a:t>
            </a:r>
            <a:br>
              <a:rPr lang="en-US" dirty="0"/>
            </a:br>
            <a:r>
              <a:rPr lang="en-US" dirty="0"/>
              <a:t>The End</a:t>
            </a:r>
          </a:p>
        </p:txBody>
      </p:sp>
    </p:spTree>
    <p:extLst>
      <p:ext uri="{BB962C8B-B14F-4D97-AF65-F5344CB8AC3E}">
        <p14:creationId xmlns:p14="http://schemas.microsoft.com/office/powerpoint/2010/main" val="36757978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Buffer Overrun</a:t>
            </a:r>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6" name="Rectangle 4"/>
          <p:cNvSpPr>
            <a:spLocks noChangeArrowheads="1"/>
          </p:cNvSpPr>
          <p:nvPr/>
        </p:nvSpPr>
        <p:spPr bwMode="auto">
          <a:xfrm>
            <a:off x="0" y="1209479"/>
            <a:ext cx="9144000" cy="457200"/>
          </a:xfrm>
          <a:prstGeom prst="rect">
            <a:avLst/>
          </a:prstGeom>
          <a:solidFill>
            <a:schemeClr val="bg1">
              <a:lumMod val="50000"/>
              <a:lumOff val="50000"/>
            </a:schemeClr>
          </a:solidFill>
          <a:ln w="9525">
            <a:solidFill>
              <a:schemeClr val="tx1"/>
            </a:solidFill>
            <a:miter lim="800000"/>
            <a:headEnd/>
            <a:tailEnd/>
          </a:ln>
        </p:spPr>
        <p:txBody>
          <a:bodyPr wrap="none" anchor="ctr">
            <a:prstTxWarp prst="textNoShape">
              <a:avLst/>
            </a:prstTxWarp>
          </a:bodyPr>
          <a:lstStyle/>
          <a:p>
            <a:endParaRPr lang="en-US"/>
          </a:p>
        </p:txBody>
      </p:sp>
      <p:sp>
        <p:nvSpPr>
          <p:cNvPr id="7" name="TextBox 13"/>
          <p:cNvSpPr txBox="1">
            <a:spLocks noChangeArrowheads="1"/>
          </p:cNvSpPr>
          <p:nvPr/>
        </p:nvSpPr>
        <p:spPr bwMode="auto">
          <a:xfrm>
            <a:off x="2063750" y="1209479"/>
            <a:ext cx="2101850" cy="461963"/>
          </a:xfrm>
          <a:prstGeom prst="rect">
            <a:avLst/>
          </a:prstGeom>
          <a:solidFill>
            <a:schemeClr val="tx1"/>
          </a:solidFill>
          <a:ln w="9525">
            <a:solidFill>
              <a:schemeClr val="bg1"/>
            </a:solidFill>
            <a:miter lim="800000"/>
            <a:headEnd/>
            <a:tailEnd/>
          </a:ln>
        </p:spPr>
        <p:txBody>
          <a:bodyPr wrap="none">
            <a:prstTxWarp prst="textNoShape">
              <a:avLst/>
            </a:prstTxWarp>
            <a:noAutofit/>
          </a:bodyPr>
          <a:lstStyle/>
          <a:p>
            <a:pPr algn="ctr"/>
            <a:r>
              <a:rPr lang="en-US" dirty="0">
                <a:solidFill>
                  <a:schemeClr val="bg1"/>
                </a:solidFill>
              </a:rPr>
              <a:t>Local Variables</a:t>
            </a:r>
          </a:p>
        </p:txBody>
      </p:sp>
      <p:sp>
        <p:nvSpPr>
          <p:cNvPr id="8" name="TextBox 14"/>
          <p:cNvSpPr txBox="1">
            <a:spLocks noChangeArrowheads="1"/>
          </p:cNvSpPr>
          <p:nvPr/>
        </p:nvSpPr>
        <p:spPr bwMode="auto">
          <a:xfrm>
            <a:off x="4162425" y="1209479"/>
            <a:ext cx="2092325" cy="461963"/>
          </a:xfrm>
          <a:prstGeom prst="rect">
            <a:avLst/>
          </a:prstGeom>
          <a:solidFill>
            <a:schemeClr val="tx1"/>
          </a:solidFill>
          <a:ln w="9525">
            <a:solidFill>
              <a:schemeClr val="bg1"/>
            </a:solidFill>
            <a:miter lim="800000"/>
            <a:headEnd/>
            <a:tailEnd/>
          </a:ln>
        </p:spPr>
        <p:txBody>
          <a:bodyPr wrap="none">
            <a:prstTxWarp prst="textNoShape">
              <a:avLst/>
            </a:prstTxWarp>
            <a:noAutofit/>
          </a:bodyPr>
          <a:lstStyle/>
          <a:p>
            <a:pPr algn="ctr"/>
            <a:r>
              <a:rPr lang="en-US" dirty="0">
                <a:solidFill>
                  <a:schemeClr val="bg1"/>
                </a:solidFill>
              </a:rPr>
              <a:t>Return Address</a:t>
            </a:r>
          </a:p>
        </p:txBody>
      </p:sp>
      <p:sp>
        <p:nvSpPr>
          <p:cNvPr id="9" name="TextBox 15"/>
          <p:cNvSpPr txBox="1">
            <a:spLocks noChangeArrowheads="1"/>
          </p:cNvSpPr>
          <p:nvPr/>
        </p:nvSpPr>
        <p:spPr bwMode="auto">
          <a:xfrm>
            <a:off x="6219825" y="1209479"/>
            <a:ext cx="1552575" cy="461963"/>
          </a:xfrm>
          <a:prstGeom prst="rect">
            <a:avLst/>
          </a:prstGeom>
          <a:solidFill>
            <a:schemeClr val="tx1"/>
          </a:solidFill>
          <a:ln w="9525">
            <a:solidFill>
              <a:schemeClr val="bg1"/>
            </a:solidFill>
            <a:miter lim="800000"/>
            <a:headEnd/>
            <a:tailEnd/>
          </a:ln>
        </p:spPr>
        <p:txBody>
          <a:bodyPr wrap="none">
            <a:prstTxWarp prst="textNoShape">
              <a:avLst/>
            </a:prstTxWarp>
            <a:noAutofit/>
          </a:bodyPr>
          <a:lstStyle/>
          <a:p>
            <a:pPr algn="ctr"/>
            <a:r>
              <a:rPr lang="en-US" dirty="0">
                <a:solidFill>
                  <a:schemeClr val="bg1"/>
                </a:solidFill>
              </a:rPr>
              <a:t>Parameters</a:t>
            </a:r>
          </a:p>
        </p:txBody>
      </p:sp>
      <p:sp>
        <p:nvSpPr>
          <p:cNvPr id="10" name="Rectangle 4"/>
          <p:cNvSpPr>
            <a:spLocks noChangeArrowheads="1"/>
          </p:cNvSpPr>
          <p:nvPr/>
        </p:nvSpPr>
        <p:spPr bwMode="auto">
          <a:xfrm>
            <a:off x="0" y="2347717"/>
            <a:ext cx="9144000" cy="457200"/>
          </a:xfrm>
          <a:prstGeom prst="rect">
            <a:avLst/>
          </a:prstGeom>
          <a:solidFill>
            <a:srgbClr val="7F7F7F"/>
          </a:solidFill>
          <a:ln w="9525">
            <a:solidFill>
              <a:schemeClr val="tx1"/>
            </a:solidFill>
            <a:miter lim="800000"/>
            <a:headEnd/>
            <a:tailEnd/>
          </a:ln>
        </p:spPr>
        <p:txBody>
          <a:bodyPr wrap="none" anchor="ctr">
            <a:prstTxWarp prst="textNoShape">
              <a:avLst/>
            </a:prstTxWarp>
          </a:bodyPr>
          <a:lstStyle/>
          <a:p>
            <a:endParaRPr lang="en-US"/>
          </a:p>
        </p:txBody>
      </p:sp>
      <p:sp>
        <p:nvSpPr>
          <p:cNvPr id="11" name="TextBox 17"/>
          <p:cNvSpPr txBox="1">
            <a:spLocks noChangeArrowheads="1"/>
          </p:cNvSpPr>
          <p:nvPr/>
        </p:nvSpPr>
        <p:spPr bwMode="auto">
          <a:xfrm>
            <a:off x="838200" y="2347717"/>
            <a:ext cx="930275" cy="461962"/>
          </a:xfrm>
          <a:prstGeom prst="rect">
            <a:avLst/>
          </a:prstGeom>
          <a:solidFill>
            <a:srgbClr val="FFFFFF"/>
          </a:solidFill>
          <a:ln w="9525">
            <a:solidFill>
              <a:srgbClr val="000000"/>
            </a:solidFill>
            <a:miter lim="800000"/>
            <a:headEnd/>
            <a:tailEnd/>
          </a:ln>
        </p:spPr>
        <p:txBody>
          <a:bodyPr wrap="none">
            <a:prstTxWarp prst="textNoShape">
              <a:avLst/>
            </a:prstTxWarp>
            <a:noAutofit/>
          </a:bodyPr>
          <a:lstStyle/>
          <a:p>
            <a:pPr algn="ctr"/>
            <a:r>
              <a:rPr lang="en-US">
                <a:solidFill>
                  <a:srgbClr val="000000"/>
                </a:solidFill>
              </a:rPr>
              <a:t>buffer</a:t>
            </a:r>
          </a:p>
        </p:txBody>
      </p:sp>
      <p:sp>
        <p:nvSpPr>
          <p:cNvPr id="12" name="TextBox 18"/>
          <p:cNvSpPr txBox="1">
            <a:spLocks noChangeArrowheads="1"/>
          </p:cNvSpPr>
          <p:nvPr/>
        </p:nvSpPr>
        <p:spPr bwMode="auto">
          <a:xfrm>
            <a:off x="2122488" y="2347717"/>
            <a:ext cx="2057400" cy="461962"/>
          </a:xfrm>
          <a:prstGeom prst="rect">
            <a:avLst/>
          </a:prstGeom>
          <a:solidFill>
            <a:srgbClr val="FFFFFF"/>
          </a:solidFill>
          <a:ln w="9525">
            <a:solidFill>
              <a:srgbClr val="000000"/>
            </a:solidFill>
            <a:miter lim="800000"/>
            <a:headEnd/>
            <a:tailEnd/>
          </a:ln>
        </p:spPr>
        <p:txBody>
          <a:bodyPr wrap="none">
            <a:prstTxWarp prst="textNoShape">
              <a:avLst/>
            </a:prstTxWarp>
            <a:noAutofit/>
          </a:bodyPr>
          <a:lstStyle/>
          <a:p>
            <a:pPr algn="ctr"/>
            <a:r>
              <a:rPr lang="en-US">
                <a:solidFill>
                  <a:srgbClr val="000000"/>
                </a:solidFill>
              </a:rPr>
              <a:t>Target Variable</a:t>
            </a:r>
          </a:p>
        </p:txBody>
      </p:sp>
      <p:sp>
        <p:nvSpPr>
          <p:cNvPr id="13" name="TextBox 21"/>
          <p:cNvSpPr txBox="1">
            <a:spLocks noChangeArrowheads="1"/>
          </p:cNvSpPr>
          <p:nvPr/>
        </p:nvSpPr>
        <p:spPr bwMode="auto">
          <a:xfrm>
            <a:off x="854075" y="2352479"/>
            <a:ext cx="3352800" cy="461963"/>
          </a:xfrm>
          <a:prstGeom prst="rect">
            <a:avLst/>
          </a:prstGeom>
          <a:solidFill>
            <a:schemeClr val="bg2">
              <a:alpha val="50195"/>
            </a:schemeClr>
          </a:solidFill>
          <a:ln w="9525">
            <a:solidFill>
              <a:srgbClr val="000000"/>
            </a:solidFill>
            <a:miter lim="800000"/>
            <a:headEnd/>
            <a:tailEnd/>
          </a:ln>
        </p:spPr>
        <p:txBody>
          <a:bodyPr>
            <a:prstTxWarp prst="textNoShape">
              <a:avLst/>
            </a:prstTxWarp>
            <a:noAutofit/>
          </a:bodyPr>
          <a:lstStyle/>
          <a:p>
            <a:pPr algn="ctr"/>
            <a:r>
              <a:rPr lang="en-US">
                <a:solidFill>
                  <a:srgbClr val="000000"/>
                </a:solidFill>
              </a:rPr>
              <a:t>  </a:t>
            </a:r>
          </a:p>
        </p:txBody>
      </p:sp>
      <p:sp>
        <p:nvSpPr>
          <p:cNvPr id="14" name="Rectangle 4"/>
          <p:cNvSpPr>
            <a:spLocks noChangeArrowheads="1"/>
          </p:cNvSpPr>
          <p:nvPr/>
        </p:nvSpPr>
        <p:spPr bwMode="auto">
          <a:xfrm>
            <a:off x="0" y="3472212"/>
            <a:ext cx="9144000" cy="457200"/>
          </a:xfrm>
          <a:prstGeom prst="rect">
            <a:avLst/>
          </a:prstGeom>
          <a:solidFill>
            <a:srgbClr val="7F7F7F"/>
          </a:solidFill>
          <a:ln w="9525">
            <a:solidFill>
              <a:schemeClr val="tx1"/>
            </a:solidFill>
            <a:miter lim="800000"/>
            <a:headEnd/>
            <a:tailEnd/>
          </a:ln>
        </p:spPr>
        <p:txBody>
          <a:bodyPr wrap="none" anchor="ctr">
            <a:prstTxWarp prst="textNoShape">
              <a:avLst/>
            </a:prstTxWarp>
          </a:bodyPr>
          <a:lstStyle/>
          <a:p>
            <a:endParaRPr lang="en-US"/>
          </a:p>
        </p:txBody>
      </p:sp>
      <p:sp>
        <p:nvSpPr>
          <p:cNvPr id="15" name="TextBox 23"/>
          <p:cNvSpPr txBox="1">
            <a:spLocks noChangeArrowheads="1"/>
          </p:cNvSpPr>
          <p:nvPr/>
        </p:nvSpPr>
        <p:spPr bwMode="auto">
          <a:xfrm>
            <a:off x="2193925" y="3472212"/>
            <a:ext cx="1539875" cy="461963"/>
          </a:xfrm>
          <a:prstGeom prst="rect">
            <a:avLst/>
          </a:prstGeom>
          <a:solidFill>
            <a:schemeClr val="tx1"/>
          </a:solidFill>
          <a:ln w="9525">
            <a:solidFill>
              <a:srgbClr val="000000"/>
            </a:solidFill>
            <a:miter lim="800000"/>
            <a:headEnd/>
            <a:tailEnd/>
          </a:ln>
        </p:spPr>
        <p:txBody>
          <a:bodyPr>
            <a:prstTxWarp prst="textNoShape">
              <a:avLst/>
            </a:prstTxWarp>
            <a:noAutofit/>
          </a:bodyPr>
          <a:lstStyle/>
          <a:p>
            <a:pPr algn="ctr"/>
            <a:r>
              <a:rPr lang="en-US" dirty="0">
                <a:solidFill>
                  <a:srgbClr val="000000"/>
                </a:solidFill>
              </a:rPr>
              <a:t>buffer</a:t>
            </a:r>
          </a:p>
        </p:txBody>
      </p:sp>
      <p:sp>
        <p:nvSpPr>
          <p:cNvPr id="16" name="TextBox 27"/>
          <p:cNvSpPr txBox="1">
            <a:spLocks noChangeArrowheads="1"/>
          </p:cNvSpPr>
          <p:nvPr/>
        </p:nvSpPr>
        <p:spPr bwMode="auto">
          <a:xfrm>
            <a:off x="4267200" y="3481737"/>
            <a:ext cx="2090738" cy="460375"/>
          </a:xfrm>
          <a:prstGeom prst="rect">
            <a:avLst/>
          </a:prstGeom>
          <a:solidFill>
            <a:schemeClr val="tx1"/>
          </a:solidFill>
          <a:ln w="9525">
            <a:solidFill>
              <a:srgbClr val="000000"/>
            </a:solidFill>
            <a:miter lim="800000"/>
            <a:headEnd/>
            <a:tailEnd/>
          </a:ln>
        </p:spPr>
        <p:txBody>
          <a:bodyPr wrap="none">
            <a:prstTxWarp prst="textNoShape">
              <a:avLst/>
            </a:prstTxWarp>
            <a:noAutofit/>
          </a:bodyPr>
          <a:lstStyle/>
          <a:p>
            <a:pPr algn="ctr"/>
            <a:r>
              <a:rPr lang="en-US" dirty="0">
                <a:solidFill>
                  <a:srgbClr val="000000"/>
                </a:solidFill>
              </a:rPr>
              <a:t>Return Address</a:t>
            </a:r>
          </a:p>
        </p:txBody>
      </p:sp>
      <p:sp>
        <p:nvSpPr>
          <p:cNvPr id="17" name="Rectangle 4"/>
          <p:cNvSpPr>
            <a:spLocks noChangeArrowheads="1"/>
          </p:cNvSpPr>
          <p:nvPr/>
        </p:nvSpPr>
        <p:spPr bwMode="auto">
          <a:xfrm>
            <a:off x="0" y="4305650"/>
            <a:ext cx="9144000" cy="457200"/>
          </a:xfrm>
          <a:prstGeom prst="rect">
            <a:avLst/>
          </a:prstGeom>
          <a:solidFill>
            <a:srgbClr val="7F7F7F"/>
          </a:solidFill>
          <a:ln w="9525">
            <a:solidFill>
              <a:schemeClr val="tx1"/>
            </a:solidFill>
            <a:miter lim="800000"/>
            <a:headEnd/>
            <a:tailEnd/>
          </a:ln>
        </p:spPr>
        <p:txBody>
          <a:bodyPr wrap="none" anchor="ctr">
            <a:prstTxWarp prst="textNoShape">
              <a:avLst/>
            </a:prstTxWarp>
          </a:bodyPr>
          <a:lstStyle/>
          <a:p>
            <a:endParaRPr lang="en-US"/>
          </a:p>
        </p:txBody>
      </p:sp>
      <p:sp>
        <p:nvSpPr>
          <p:cNvPr id="18" name="TextBox 29"/>
          <p:cNvSpPr txBox="1">
            <a:spLocks noChangeArrowheads="1"/>
          </p:cNvSpPr>
          <p:nvPr/>
        </p:nvSpPr>
        <p:spPr bwMode="auto">
          <a:xfrm>
            <a:off x="2193925" y="4305650"/>
            <a:ext cx="1539875" cy="461962"/>
          </a:xfrm>
          <a:prstGeom prst="rect">
            <a:avLst/>
          </a:prstGeom>
          <a:solidFill>
            <a:srgbClr val="FFFFFF"/>
          </a:solidFill>
          <a:ln w="9525">
            <a:solidFill>
              <a:srgbClr val="000000"/>
            </a:solidFill>
            <a:miter lim="800000"/>
            <a:headEnd/>
            <a:tailEnd/>
          </a:ln>
        </p:spPr>
        <p:txBody>
          <a:bodyPr>
            <a:prstTxWarp prst="textNoShape">
              <a:avLst/>
            </a:prstTxWarp>
            <a:noAutofit/>
          </a:bodyPr>
          <a:lstStyle/>
          <a:p>
            <a:pPr algn="ctr"/>
            <a:r>
              <a:rPr lang="en-US">
                <a:solidFill>
                  <a:srgbClr val="000000"/>
                </a:solidFill>
              </a:rPr>
              <a:t>code</a:t>
            </a:r>
          </a:p>
        </p:txBody>
      </p:sp>
      <p:sp>
        <p:nvSpPr>
          <p:cNvPr id="19" name="TextBox 30"/>
          <p:cNvSpPr txBox="1">
            <a:spLocks noChangeArrowheads="1"/>
          </p:cNvSpPr>
          <p:nvPr/>
        </p:nvSpPr>
        <p:spPr bwMode="auto">
          <a:xfrm>
            <a:off x="4267200" y="4315175"/>
            <a:ext cx="2090738" cy="461962"/>
          </a:xfrm>
          <a:prstGeom prst="rect">
            <a:avLst/>
          </a:prstGeom>
          <a:solidFill>
            <a:srgbClr val="FFFFFF"/>
          </a:solidFill>
          <a:ln w="9525">
            <a:solidFill>
              <a:srgbClr val="000000"/>
            </a:solidFill>
            <a:miter lim="800000"/>
            <a:headEnd/>
            <a:tailEnd/>
          </a:ln>
        </p:spPr>
        <p:txBody>
          <a:bodyPr wrap="none">
            <a:prstTxWarp prst="textNoShape">
              <a:avLst/>
            </a:prstTxWarp>
            <a:noAutofit/>
          </a:bodyPr>
          <a:lstStyle/>
          <a:p>
            <a:pPr algn="ctr"/>
            <a:r>
              <a:rPr lang="en-US">
                <a:solidFill>
                  <a:srgbClr val="000000"/>
                </a:solidFill>
              </a:rPr>
              <a:t>Return Address</a:t>
            </a:r>
          </a:p>
        </p:txBody>
      </p:sp>
      <p:sp>
        <p:nvSpPr>
          <p:cNvPr id="20" name="TextBox 31"/>
          <p:cNvSpPr txBox="1">
            <a:spLocks noChangeArrowheads="1"/>
          </p:cNvSpPr>
          <p:nvPr/>
        </p:nvSpPr>
        <p:spPr bwMode="auto">
          <a:xfrm>
            <a:off x="2209800" y="4315175"/>
            <a:ext cx="4191000" cy="461962"/>
          </a:xfrm>
          <a:prstGeom prst="rect">
            <a:avLst/>
          </a:prstGeom>
          <a:solidFill>
            <a:srgbClr val="990033">
              <a:alpha val="50195"/>
            </a:srgbClr>
          </a:solidFill>
          <a:ln w="9525">
            <a:solidFill>
              <a:schemeClr val="tx1"/>
            </a:solidFill>
            <a:miter lim="800000"/>
            <a:headEnd/>
            <a:tailEnd/>
          </a:ln>
        </p:spPr>
        <p:txBody>
          <a:bodyPr>
            <a:prstTxWarp prst="textNoShape">
              <a:avLst/>
            </a:prstTxWarp>
            <a:noAutofit/>
          </a:bodyPr>
          <a:lstStyle/>
          <a:p>
            <a:r>
              <a:rPr lang="en-US">
                <a:solidFill>
                  <a:srgbClr val="000000"/>
                </a:solidFill>
              </a:rPr>
              <a:t>  </a:t>
            </a:r>
          </a:p>
        </p:txBody>
      </p:sp>
      <p:cxnSp>
        <p:nvCxnSpPr>
          <p:cNvPr id="21" name="Elbow Connector 33"/>
          <p:cNvCxnSpPr>
            <a:cxnSpLocks noChangeShapeType="1"/>
            <a:stCxn id="20" idx="3"/>
            <a:endCxn id="18" idx="1"/>
          </p:cNvCxnSpPr>
          <p:nvPr/>
        </p:nvCxnSpPr>
        <p:spPr bwMode="auto">
          <a:xfrm flipH="1" flipV="1">
            <a:off x="2193925" y="4537425"/>
            <a:ext cx="4206875" cy="7937"/>
          </a:xfrm>
          <a:prstGeom prst="bentConnector5">
            <a:avLst>
              <a:gd name="adj1" fmla="val -5435"/>
              <a:gd name="adj2" fmla="val -6559204"/>
              <a:gd name="adj3" fmla="val 105435"/>
            </a:avLst>
          </a:prstGeom>
          <a:noFill/>
          <a:ln w="9525">
            <a:solidFill>
              <a:schemeClr val="tx1"/>
            </a:solidFill>
            <a:round/>
            <a:headEnd/>
            <a:tailEnd type="arrow" w="med" len="med"/>
          </a:ln>
        </p:spPr>
      </p:cxnSp>
      <p:sp>
        <p:nvSpPr>
          <p:cNvPr id="22" name="TextBox 13"/>
          <p:cNvSpPr txBox="1">
            <a:spLocks noChangeArrowheads="1"/>
          </p:cNvSpPr>
          <p:nvPr/>
        </p:nvSpPr>
        <p:spPr bwMode="auto">
          <a:xfrm>
            <a:off x="6400800" y="853435"/>
            <a:ext cx="2743200" cy="461665"/>
          </a:xfrm>
          <a:prstGeom prst="rect">
            <a:avLst/>
          </a:prstGeom>
          <a:noFill/>
          <a:ln w="9525">
            <a:noFill/>
            <a:miter lim="800000"/>
            <a:headEnd/>
            <a:tailEnd/>
          </a:ln>
        </p:spPr>
        <p:txBody>
          <a:bodyPr wrap="square">
            <a:prstTxWarp prst="textNoShape">
              <a:avLst/>
            </a:prstTxWarp>
            <a:spAutoFit/>
          </a:bodyPr>
          <a:lstStyle/>
          <a:p>
            <a:r>
              <a:rPr lang="en-US" dirty="0">
                <a:solidFill>
                  <a:srgbClr val="000000"/>
                </a:solidFill>
              </a:rPr>
              <a:t>Run time stack</a:t>
            </a:r>
          </a:p>
        </p:txBody>
      </p:sp>
      <p:sp>
        <p:nvSpPr>
          <p:cNvPr id="23" name="TextBox 13"/>
          <p:cNvSpPr txBox="1">
            <a:spLocks noChangeArrowheads="1"/>
          </p:cNvSpPr>
          <p:nvPr/>
        </p:nvSpPr>
        <p:spPr bwMode="auto">
          <a:xfrm>
            <a:off x="6400800" y="1969491"/>
            <a:ext cx="2743200" cy="461665"/>
          </a:xfrm>
          <a:prstGeom prst="rect">
            <a:avLst/>
          </a:prstGeom>
          <a:noFill/>
          <a:ln w="9525">
            <a:noFill/>
            <a:miter lim="800000"/>
            <a:headEnd/>
            <a:tailEnd/>
          </a:ln>
        </p:spPr>
        <p:txBody>
          <a:bodyPr wrap="square">
            <a:prstTxWarp prst="textNoShape">
              <a:avLst/>
            </a:prstTxWarp>
            <a:spAutoFit/>
          </a:bodyPr>
          <a:lstStyle/>
          <a:p>
            <a:r>
              <a:rPr lang="en-US" dirty="0">
                <a:solidFill>
                  <a:srgbClr val="000000"/>
                </a:solidFill>
              </a:rPr>
              <a:t>Variable Attack</a:t>
            </a:r>
          </a:p>
        </p:txBody>
      </p:sp>
      <p:sp>
        <p:nvSpPr>
          <p:cNvPr id="24" name="TextBox 13"/>
          <p:cNvSpPr txBox="1">
            <a:spLocks noChangeArrowheads="1"/>
          </p:cNvSpPr>
          <p:nvPr/>
        </p:nvSpPr>
        <p:spPr bwMode="auto">
          <a:xfrm>
            <a:off x="6400800" y="3100463"/>
            <a:ext cx="2743200" cy="461665"/>
          </a:xfrm>
          <a:prstGeom prst="rect">
            <a:avLst/>
          </a:prstGeom>
          <a:noFill/>
          <a:ln w="9525">
            <a:noFill/>
            <a:miter lim="800000"/>
            <a:headEnd/>
            <a:tailEnd/>
          </a:ln>
        </p:spPr>
        <p:txBody>
          <a:bodyPr wrap="square">
            <a:prstTxWarp prst="textNoShape">
              <a:avLst/>
            </a:prstTxWarp>
            <a:spAutoFit/>
          </a:bodyPr>
          <a:lstStyle/>
          <a:p>
            <a:r>
              <a:rPr lang="en-US" dirty="0">
                <a:solidFill>
                  <a:srgbClr val="000000"/>
                </a:solidFill>
              </a:rPr>
              <a:t>Stack Attack</a:t>
            </a:r>
          </a:p>
        </p:txBody>
      </p:sp>
      <p:sp>
        <p:nvSpPr>
          <p:cNvPr id="3" name="Slide Number Placeholder 2"/>
          <p:cNvSpPr>
            <a:spLocks noGrp="1"/>
          </p:cNvSpPr>
          <p:nvPr>
            <p:ph type="sldNum" sz="quarter" idx="12"/>
          </p:nvPr>
        </p:nvSpPr>
        <p:spPr/>
        <p:txBody>
          <a:bodyPr/>
          <a:lstStyle/>
          <a:p>
            <a:fld id="{A2A17EAB-8B51-5C40-8776-6683E51FA7A0}" type="slidenum">
              <a:rPr lang="en-US" smtClean="0"/>
              <a:t>41</a:t>
            </a:fld>
            <a:endParaRPr lang="en-US"/>
          </a:p>
        </p:txBody>
      </p:sp>
    </p:spTree>
    <p:extLst>
      <p:ext uri="{BB962C8B-B14F-4D97-AF65-F5344CB8AC3E}">
        <p14:creationId xmlns:p14="http://schemas.microsoft.com/office/powerpoint/2010/main" val="21389440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335763"/>
            <a:ext cx="7315200" cy="1494448"/>
          </a:xfrm>
        </p:spPr>
        <p:txBody>
          <a:bodyPr/>
          <a:lstStyle/>
          <a:p>
            <a:r>
              <a:rPr lang="en-US" dirty="0"/>
              <a:t>Run Example Code</a:t>
            </a:r>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42</a:t>
            </a:fld>
            <a:endParaRPr lang="en-US"/>
          </a:p>
        </p:txBody>
      </p:sp>
    </p:spTree>
    <p:extLst>
      <p:ext uri="{BB962C8B-B14F-4D97-AF65-F5344CB8AC3E}">
        <p14:creationId xmlns:p14="http://schemas.microsoft.com/office/powerpoint/2010/main" val="10652789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Buffer Overrun Code</a:t>
            </a:r>
          </a:p>
        </p:txBody>
      </p:sp>
      <p:sp>
        <p:nvSpPr>
          <p:cNvPr id="3" name="Content Placeholder 2"/>
          <p:cNvSpPr>
            <a:spLocks noGrp="1"/>
          </p:cNvSpPr>
          <p:nvPr>
            <p:ph idx="1"/>
          </p:nvPr>
        </p:nvSpPr>
        <p:spPr/>
        <p:txBody>
          <a:bodyPr>
            <a:normAutofit fontScale="85000" lnSpcReduction="20000"/>
          </a:bodyPr>
          <a:lstStyle/>
          <a:p>
            <a:pPr marL="457200" indent="-457200">
              <a:lnSpc>
                <a:spcPct val="120000"/>
              </a:lnSpc>
              <a:spcBef>
                <a:spcPts val="0"/>
              </a:spcBef>
              <a:buFont typeface="+mj-lt"/>
              <a:buAutoNum type="arabicPeriod"/>
            </a:pPr>
            <a:r>
              <a:rPr lang="en-US" dirty="0"/>
              <a:t>#include &lt;</a:t>
            </a:r>
            <a:r>
              <a:rPr lang="en-US" dirty="0" err="1"/>
              <a:t>stdio.h</a:t>
            </a:r>
            <a:r>
              <a:rPr lang="en-US" dirty="0"/>
              <a:t>&gt;</a:t>
            </a:r>
          </a:p>
          <a:p>
            <a:pPr marL="457200" indent="-457200">
              <a:lnSpc>
                <a:spcPct val="120000"/>
              </a:lnSpc>
              <a:spcBef>
                <a:spcPts val="0"/>
              </a:spcBef>
              <a:buFont typeface="+mj-lt"/>
              <a:buAutoNum type="arabicPeriod"/>
            </a:pPr>
            <a:r>
              <a:rPr lang="en-US" dirty="0"/>
              <a:t>#include &lt;</a:t>
            </a:r>
            <a:r>
              <a:rPr lang="en-US" dirty="0" err="1"/>
              <a:t>string.h</a:t>
            </a:r>
            <a:r>
              <a:rPr lang="en-US" dirty="0"/>
              <a:t>&gt;</a:t>
            </a:r>
          </a:p>
          <a:p>
            <a:pPr marL="457200" indent="-457200">
              <a:lnSpc>
                <a:spcPct val="120000"/>
              </a:lnSpc>
              <a:spcBef>
                <a:spcPts val="0"/>
              </a:spcBef>
              <a:buFont typeface="+mj-lt"/>
              <a:buAutoNum type="arabicPeriod"/>
            </a:pPr>
            <a:r>
              <a:rPr lang="en-US" dirty="0" err="1"/>
              <a:t>int</a:t>
            </a:r>
            <a:r>
              <a:rPr lang="en-US" dirty="0"/>
              <a:t> main ( void ) {</a:t>
            </a:r>
          </a:p>
          <a:p>
            <a:pPr marL="457200" indent="-457200">
              <a:lnSpc>
                <a:spcPct val="120000"/>
              </a:lnSpc>
              <a:spcBef>
                <a:spcPts val="0"/>
              </a:spcBef>
              <a:buFont typeface="+mj-lt"/>
              <a:buAutoNum type="arabicPeriod"/>
            </a:pPr>
            <a:r>
              <a:rPr lang="en-US" dirty="0"/>
              <a:t>  char buff [ 15 ]; </a:t>
            </a:r>
            <a:r>
              <a:rPr lang="en-US" dirty="0" err="1"/>
              <a:t>int</a:t>
            </a:r>
            <a:r>
              <a:rPr lang="en-US" dirty="0"/>
              <a:t> ace = 0;</a:t>
            </a:r>
          </a:p>
          <a:p>
            <a:pPr marL="457200" indent="-457200">
              <a:lnSpc>
                <a:spcPct val="120000"/>
              </a:lnSpc>
              <a:spcBef>
                <a:spcPts val="0"/>
              </a:spcBef>
              <a:buFont typeface="+mj-lt"/>
              <a:buAutoNum type="arabicPeriod"/>
            </a:pPr>
            <a:r>
              <a:rPr lang="en-US" dirty="0"/>
              <a:t>  </a:t>
            </a:r>
            <a:r>
              <a:rPr lang="en-US" dirty="0" err="1"/>
              <a:t>printf</a:t>
            </a:r>
            <a:r>
              <a:rPr lang="en-US" dirty="0"/>
              <a:t> ( "\n Enter best class ever : \n" );</a:t>
            </a:r>
          </a:p>
          <a:p>
            <a:pPr marL="457200" indent="-457200">
              <a:lnSpc>
                <a:spcPct val="120000"/>
              </a:lnSpc>
              <a:spcBef>
                <a:spcPts val="0"/>
              </a:spcBef>
              <a:buFont typeface="+mj-lt"/>
              <a:buAutoNum type="arabicPeriod"/>
            </a:pPr>
            <a:r>
              <a:rPr lang="en-US" dirty="0"/>
              <a:t> </a:t>
            </a:r>
            <a:r>
              <a:rPr lang="en-US" dirty="0">
                <a:solidFill>
                  <a:schemeClr val="bg1"/>
                </a:solidFill>
              </a:rPr>
              <a:t> gets ( buff );</a:t>
            </a:r>
          </a:p>
          <a:p>
            <a:pPr marL="457200" indent="-457200">
              <a:lnSpc>
                <a:spcPct val="120000"/>
              </a:lnSpc>
              <a:spcBef>
                <a:spcPts val="0"/>
              </a:spcBef>
              <a:buFont typeface="+mj-lt"/>
              <a:buAutoNum type="arabicPeriod"/>
            </a:pPr>
            <a:r>
              <a:rPr lang="en-US" dirty="0"/>
              <a:t>  if ( </a:t>
            </a:r>
            <a:r>
              <a:rPr lang="en-US" dirty="0" err="1"/>
              <a:t>strcmp</a:t>
            </a:r>
            <a:r>
              <a:rPr lang="en-US" dirty="0"/>
              <a:t> ( buff, "imps" ) ) {</a:t>
            </a:r>
          </a:p>
          <a:p>
            <a:pPr marL="457200" indent="-457200">
              <a:lnSpc>
                <a:spcPct val="120000"/>
              </a:lnSpc>
              <a:spcBef>
                <a:spcPts val="0"/>
              </a:spcBef>
              <a:buFont typeface="+mj-lt"/>
              <a:buAutoNum type="arabicPeriod"/>
            </a:pPr>
            <a:r>
              <a:rPr lang="en-US" dirty="0"/>
              <a:t>      </a:t>
            </a:r>
            <a:r>
              <a:rPr lang="en-US" dirty="0" err="1"/>
              <a:t>printf</a:t>
            </a:r>
            <a:r>
              <a:rPr lang="en-US" dirty="0"/>
              <a:t> ( "\n %s is wrong! You should FAIL! \n ace=%</a:t>
            </a:r>
            <a:r>
              <a:rPr lang="en-US" dirty="0" err="1"/>
              <a:t>i</a:t>
            </a:r>
            <a:r>
              <a:rPr lang="en-US" dirty="0"/>
              <a:t>\n", buff, ace ); }</a:t>
            </a:r>
          </a:p>
          <a:p>
            <a:pPr marL="457200" indent="-457200">
              <a:lnSpc>
                <a:spcPct val="120000"/>
              </a:lnSpc>
              <a:spcBef>
                <a:spcPts val="0"/>
              </a:spcBef>
              <a:buFont typeface="+mj-lt"/>
              <a:buAutoNum type="arabicPeriod"/>
            </a:pPr>
            <a:r>
              <a:rPr lang="en-US" dirty="0"/>
              <a:t>  else  { </a:t>
            </a:r>
            <a:r>
              <a:rPr lang="en-US" dirty="0" err="1"/>
              <a:t>printf</a:t>
            </a:r>
            <a:r>
              <a:rPr lang="en-US" dirty="0"/>
              <a:t> ( "Correct! \n") ; ace = 1; }</a:t>
            </a:r>
          </a:p>
          <a:p>
            <a:pPr marL="457200" indent="-457200">
              <a:lnSpc>
                <a:spcPct val="120000"/>
              </a:lnSpc>
              <a:spcBef>
                <a:spcPts val="0"/>
              </a:spcBef>
              <a:buFont typeface="+mj-lt"/>
              <a:buAutoNum type="arabicPeriod"/>
            </a:pPr>
            <a:r>
              <a:rPr lang="en-US" dirty="0"/>
              <a:t>  if ( ace ) {  </a:t>
            </a:r>
            <a:r>
              <a:rPr lang="en-US" dirty="0" err="1"/>
              <a:t>printf</a:t>
            </a:r>
            <a:r>
              <a:rPr lang="en-US" dirty="0"/>
              <a:t> ( "You get an A! \n" ); }</a:t>
            </a:r>
          </a:p>
          <a:p>
            <a:pPr marL="457200" indent="-457200">
              <a:lnSpc>
                <a:spcPct val="120000"/>
              </a:lnSpc>
              <a:spcBef>
                <a:spcPts val="0"/>
              </a:spcBef>
              <a:buFont typeface="+mj-lt"/>
              <a:buAutoNum type="arabicPeriod"/>
            </a:pPr>
            <a:r>
              <a:rPr lang="en-US" dirty="0"/>
              <a:t>  return 0; }</a:t>
            </a:r>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6" name="TextBox 5"/>
          <p:cNvSpPr txBox="1"/>
          <p:nvPr/>
        </p:nvSpPr>
        <p:spPr>
          <a:xfrm>
            <a:off x="3856974" y="2469815"/>
            <a:ext cx="4343400" cy="707886"/>
          </a:xfrm>
          <a:prstGeom prst="rect">
            <a:avLst/>
          </a:prstGeom>
          <a:noFill/>
        </p:spPr>
        <p:txBody>
          <a:bodyPr wrap="square" rtlCol="0" anchor="t" anchorCtr="0">
            <a:spAutoFit/>
          </a:bodyPr>
          <a:lstStyle/>
          <a:p>
            <a:pPr algn="l"/>
            <a:r>
              <a:rPr lang="en-US" sz="2800" dirty="0">
                <a:solidFill>
                  <a:srgbClr val="000000"/>
                </a:solidFill>
              </a:rPr>
              <a:t>}</a:t>
            </a:r>
            <a:r>
              <a:rPr lang="en-US" sz="4000" dirty="0">
                <a:solidFill>
                  <a:srgbClr val="000000"/>
                </a:solidFill>
              </a:rPr>
              <a:t> </a:t>
            </a:r>
            <a:r>
              <a:rPr lang="en-US" sz="2400" dirty="0">
                <a:solidFill>
                  <a:srgbClr val="000000"/>
                </a:solidFill>
              </a:rPr>
              <a:t>The Naughty Line</a:t>
            </a:r>
            <a:endParaRPr lang="en-US" sz="1100" dirty="0">
              <a:solidFill>
                <a:srgbClr val="000000"/>
              </a:solidFill>
            </a:endParaRPr>
          </a:p>
        </p:txBody>
      </p:sp>
      <p:sp>
        <p:nvSpPr>
          <p:cNvPr id="5" name="Slide Number Placeholder 4"/>
          <p:cNvSpPr>
            <a:spLocks noGrp="1"/>
          </p:cNvSpPr>
          <p:nvPr>
            <p:ph type="sldNum" sz="quarter" idx="12"/>
          </p:nvPr>
        </p:nvSpPr>
        <p:spPr/>
        <p:txBody>
          <a:bodyPr/>
          <a:lstStyle/>
          <a:p>
            <a:fld id="{A2A17EAB-8B51-5C40-8776-6683E51FA7A0}" type="slidenum">
              <a:rPr lang="en-US" smtClean="0"/>
              <a:t>43</a:t>
            </a:fld>
            <a:endParaRPr lang="en-US"/>
          </a:p>
        </p:txBody>
      </p:sp>
    </p:spTree>
    <p:extLst>
      <p:ext uri="{BB962C8B-B14F-4D97-AF65-F5344CB8AC3E}">
        <p14:creationId xmlns:p14="http://schemas.microsoft.com/office/powerpoint/2010/main" val="36112398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TCP Three-way Handshake</a:t>
            </a:r>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6" name="Cube 11"/>
          <p:cNvSpPr>
            <a:spLocks noChangeArrowheads="1"/>
          </p:cNvSpPr>
          <p:nvPr/>
        </p:nvSpPr>
        <p:spPr bwMode="auto">
          <a:xfrm>
            <a:off x="1981200" y="2247900"/>
            <a:ext cx="990600" cy="9906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7" name="Cube 12"/>
          <p:cNvSpPr>
            <a:spLocks noChangeArrowheads="1"/>
          </p:cNvSpPr>
          <p:nvPr/>
        </p:nvSpPr>
        <p:spPr bwMode="auto">
          <a:xfrm>
            <a:off x="6324600" y="1790700"/>
            <a:ext cx="838200" cy="19050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8" name="Right Arrow 20"/>
          <p:cNvSpPr>
            <a:spLocks noChangeArrowheads="1"/>
          </p:cNvSpPr>
          <p:nvPr/>
        </p:nvSpPr>
        <p:spPr bwMode="auto">
          <a:xfrm>
            <a:off x="3962400" y="1790700"/>
            <a:ext cx="1447800" cy="533400"/>
          </a:xfrm>
          <a:prstGeom prst="rightArrow">
            <a:avLst>
              <a:gd name="adj1" fmla="val 50000"/>
              <a:gd name="adj2" fmla="val 50001"/>
            </a:avLst>
          </a:prstGeom>
          <a:solidFill>
            <a:schemeClr val="tx1"/>
          </a:solidFill>
          <a:ln w="9525">
            <a:solidFill>
              <a:srgbClr val="000000"/>
            </a:solidFill>
            <a:round/>
            <a:headEnd/>
            <a:tailEnd/>
          </a:ln>
        </p:spPr>
        <p:txBody>
          <a:bodyPr wrap="none" anchor="ctr">
            <a:prstTxWarp prst="textNoShape">
              <a:avLst/>
            </a:prstTxWarp>
          </a:bodyPr>
          <a:lstStyle/>
          <a:p>
            <a:pPr algn="ctr">
              <a:lnSpc>
                <a:spcPct val="80000"/>
              </a:lnSpc>
            </a:pPr>
            <a:r>
              <a:rPr lang="en-US" sz="1300">
                <a:solidFill>
                  <a:srgbClr val="000000"/>
                </a:solidFill>
              </a:rPr>
              <a:t>SYN</a:t>
            </a:r>
          </a:p>
        </p:txBody>
      </p:sp>
      <p:sp>
        <p:nvSpPr>
          <p:cNvPr id="9" name="Right Arrow 24"/>
          <p:cNvSpPr>
            <a:spLocks noChangeArrowheads="1"/>
          </p:cNvSpPr>
          <p:nvPr/>
        </p:nvSpPr>
        <p:spPr bwMode="auto">
          <a:xfrm>
            <a:off x="3962400" y="3086100"/>
            <a:ext cx="1447800" cy="533400"/>
          </a:xfrm>
          <a:prstGeom prst="rightArrow">
            <a:avLst>
              <a:gd name="adj1" fmla="val 50000"/>
              <a:gd name="adj2" fmla="val 50001"/>
            </a:avLst>
          </a:prstGeom>
          <a:solidFill>
            <a:schemeClr val="tx1"/>
          </a:solidFill>
          <a:ln w="9525">
            <a:solidFill>
              <a:srgbClr val="000000"/>
            </a:solidFill>
            <a:round/>
            <a:headEnd/>
            <a:tailEnd/>
          </a:ln>
        </p:spPr>
        <p:txBody>
          <a:bodyPr wrap="none" anchor="ctr">
            <a:prstTxWarp prst="textNoShape">
              <a:avLst/>
            </a:prstTxWarp>
          </a:bodyPr>
          <a:lstStyle/>
          <a:p>
            <a:pPr algn="ctr">
              <a:lnSpc>
                <a:spcPct val="80000"/>
              </a:lnSpc>
            </a:pPr>
            <a:r>
              <a:rPr lang="en-US" sz="1300">
                <a:solidFill>
                  <a:srgbClr val="000000"/>
                </a:solidFill>
              </a:rPr>
              <a:t>ACK</a:t>
            </a:r>
          </a:p>
        </p:txBody>
      </p:sp>
      <p:sp>
        <p:nvSpPr>
          <p:cNvPr id="10" name="Left Arrow 25"/>
          <p:cNvSpPr>
            <a:spLocks noChangeArrowheads="1"/>
          </p:cNvSpPr>
          <p:nvPr/>
        </p:nvSpPr>
        <p:spPr bwMode="auto">
          <a:xfrm>
            <a:off x="3886200" y="2476500"/>
            <a:ext cx="1447800" cy="533400"/>
          </a:xfrm>
          <a:prstGeom prst="leftArrow">
            <a:avLst>
              <a:gd name="adj1" fmla="val 50000"/>
              <a:gd name="adj2" fmla="val 50001"/>
            </a:avLst>
          </a:prstGeom>
          <a:solidFill>
            <a:schemeClr val="tx1"/>
          </a:solidFill>
          <a:ln w="9525">
            <a:solidFill>
              <a:srgbClr val="000000"/>
            </a:solidFill>
            <a:round/>
            <a:headEnd/>
            <a:tailEnd/>
          </a:ln>
        </p:spPr>
        <p:txBody>
          <a:bodyPr wrap="none" anchor="ctr">
            <a:prstTxWarp prst="textNoShape">
              <a:avLst/>
            </a:prstTxWarp>
          </a:bodyPr>
          <a:lstStyle/>
          <a:p>
            <a:pPr algn="ctr">
              <a:lnSpc>
                <a:spcPct val="80000"/>
              </a:lnSpc>
            </a:pPr>
            <a:r>
              <a:rPr lang="en-US" sz="1300">
                <a:solidFill>
                  <a:srgbClr val="000000"/>
                </a:solidFill>
              </a:rPr>
              <a:t>SYN-ACK</a:t>
            </a:r>
          </a:p>
        </p:txBody>
      </p:sp>
      <p:sp>
        <p:nvSpPr>
          <p:cNvPr id="3" name="Slide Number Placeholder 2"/>
          <p:cNvSpPr>
            <a:spLocks noGrp="1"/>
          </p:cNvSpPr>
          <p:nvPr>
            <p:ph type="sldNum" sz="quarter" idx="12"/>
          </p:nvPr>
        </p:nvSpPr>
        <p:spPr/>
        <p:txBody>
          <a:bodyPr/>
          <a:lstStyle/>
          <a:p>
            <a:fld id="{A2A17EAB-8B51-5C40-8776-6683E51FA7A0}" type="slidenum">
              <a:rPr lang="en-US" smtClean="0"/>
              <a:t>44</a:t>
            </a:fld>
            <a:endParaRPr lang="en-US"/>
          </a:p>
        </p:txBody>
      </p:sp>
    </p:spTree>
    <p:extLst>
      <p:ext uri="{BB962C8B-B14F-4D97-AF65-F5344CB8AC3E}">
        <p14:creationId xmlns:p14="http://schemas.microsoft.com/office/powerpoint/2010/main" val="15912667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SYN Flood Attack</a:t>
            </a:r>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6" name="Cube 11"/>
          <p:cNvSpPr>
            <a:spLocks noChangeArrowheads="1"/>
          </p:cNvSpPr>
          <p:nvPr/>
        </p:nvSpPr>
        <p:spPr bwMode="auto">
          <a:xfrm>
            <a:off x="1981200" y="2244850"/>
            <a:ext cx="990600" cy="9906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7" name="Cube 12"/>
          <p:cNvSpPr>
            <a:spLocks noChangeArrowheads="1"/>
          </p:cNvSpPr>
          <p:nvPr/>
        </p:nvSpPr>
        <p:spPr bwMode="auto">
          <a:xfrm>
            <a:off x="6324600" y="1787650"/>
            <a:ext cx="838200" cy="19050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8" name="Right Arrow 20"/>
          <p:cNvSpPr>
            <a:spLocks noChangeArrowheads="1"/>
          </p:cNvSpPr>
          <p:nvPr/>
        </p:nvSpPr>
        <p:spPr bwMode="auto">
          <a:xfrm>
            <a:off x="3962400" y="1787650"/>
            <a:ext cx="1447800" cy="533400"/>
          </a:xfrm>
          <a:prstGeom prst="rightArrow">
            <a:avLst>
              <a:gd name="adj1" fmla="val 50000"/>
              <a:gd name="adj2" fmla="val 50001"/>
            </a:avLst>
          </a:prstGeom>
          <a:solidFill>
            <a:schemeClr val="tx1"/>
          </a:solidFill>
          <a:ln w="9525">
            <a:solidFill>
              <a:srgbClr val="000000"/>
            </a:solidFill>
            <a:round/>
            <a:headEnd/>
            <a:tailEnd/>
          </a:ln>
        </p:spPr>
        <p:txBody>
          <a:bodyPr wrap="none" anchor="ctr">
            <a:prstTxWarp prst="textNoShape">
              <a:avLst/>
            </a:prstTxWarp>
          </a:bodyPr>
          <a:lstStyle/>
          <a:p>
            <a:pPr algn="ctr">
              <a:lnSpc>
                <a:spcPct val="80000"/>
              </a:lnSpc>
            </a:pPr>
            <a:r>
              <a:rPr lang="en-US" sz="1300">
                <a:solidFill>
                  <a:srgbClr val="000000"/>
                </a:solidFill>
              </a:rPr>
              <a:t>SYN</a:t>
            </a:r>
          </a:p>
        </p:txBody>
      </p:sp>
      <p:sp>
        <p:nvSpPr>
          <p:cNvPr id="10" name="Left Arrow 25"/>
          <p:cNvSpPr>
            <a:spLocks noChangeArrowheads="1"/>
          </p:cNvSpPr>
          <p:nvPr/>
        </p:nvSpPr>
        <p:spPr bwMode="auto">
          <a:xfrm rot="20057174">
            <a:off x="3886199" y="3102312"/>
            <a:ext cx="1447800" cy="533400"/>
          </a:xfrm>
          <a:prstGeom prst="leftArrow">
            <a:avLst>
              <a:gd name="adj1" fmla="val 50000"/>
              <a:gd name="adj2" fmla="val 50001"/>
            </a:avLst>
          </a:prstGeom>
          <a:solidFill>
            <a:schemeClr val="tx1"/>
          </a:solidFill>
          <a:ln w="9525">
            <a:solidFill>
              <a:srgbClr val="000000"/>
            </a:solidFill>
            <a:round/>
            <a:headEnd/>
            <a:tailEnd/>
          </a:ln>
        </p:spPr>
        <p:txBody>
          <a:bodyPr wrap="none" anchor="ctr">
            <a:prstTxWarp prst="textNoShape">
              <a:avLst/>
            </a:prstTxWarp>
          </a:bodyPr>
          <a:lstStyle/>
          <a:p>
            <a:pPr algn="ctr">
              <a:lnSpc>
                <a:spcPct val="80000"/>
              </a:lnSpc>
            </a:pPr>
            <a:r>
              <a:rPr lang="en-US" sz="1300" dirty="0">
                <a:solidFill>
                  <a:srgbClr val="000000"/>
                </a:solidFill>
              </a:rPr>
              <a:t>SYN-ACK</a:t>
            </a:r>
          </a:p>
        </p:txBody>
      </p:sp>
      <p:sp>
        <p:nvSpPr>
          <p:cNvPr id="11" name="Cube 11"/>
          <p:cNvSpPr>
            <a:spLocks noChangeArrowheads="1"/>
          </p:cNvSpPr>
          <p:nvPr/>
        </p:nvSpPr>
        <p:spPr bwMode="auto">
          <a:xfrm>
            <a:off x="1981200" y="3566164"/>
            <a:ext cx="990600" cy="9906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45</a:t>
            </a:fld>
            <a:endParaRPr lang="en-US"/>
          </a:p>
        </p:txBody>
      </p:sp>
    </p:spTree>
    <p:extLst>
      <p:ext uri="{BB962C8B-B14F-4D97-AF65-F5344CB8AC3E}">
        <p14:creationId xmlns:p14="http://schemas.microsoft.com/office/powerpoint/2010/main" val="9984493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Ping Attack</a:t>
            </a:r>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6" name="Cube 11"/>
          <p:cNvSpPr>
            <a:spLocks noChangeArrowheads="1"/>
          </p:cNvSpPr>
          <p:nvPr/>
        </p:nvSpPr>
        <p:spPr bwMode="auto">
          <a:xfrm>
            <a:off x="304800" y="2590800"/>
            <a:ext cx="990600" cy="9906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7" name="Cube 12"/>
          <p:cNvSpPr>
            <a:spLocks noChangeArrowheads="1"/>
          </p:cNvSpPr>
          <p:nvPr/>
        </p:nvSpPr>
        <p:spPr bwMode="auto">
          <a:xfrm>
            <a:off x="3962400" y="614363"/>
            <a:ext cx="838200" cy="19050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8" name="Right Arrow 20"/>
          <p:cNvSpPr>
            <a:spLocks noChangeArrowheads="1"/>
          </p:cNvSpPr>
          <p:nvPr/>
        </p:nvSpPr>
        <p:spPr bwMode="auto">
          <a:xfrm rot="20562649">
            <a:off x="1447800" y="2438400"/>
            <a:ext cx="1447800" cy="533400"/>
          </a:xfrm>
          <a:prstGeom prst="rightArrow">
            <a:avLst>
              <a:gd name="adj1" fmla="val 50000"/>
              <a:gd name="adj2" fmla="val 50001"/>
            </a:avLst>
          </a:prstGeom>
          <a:solidFill>
            <a:srgbClr val="FFFFFF"/>
          </a:solidFill>
          <a:ln w="9525">
            <a:solidFill>
              <a:srgbClr val="000000"/>
            </a:solidFill>
            <a:round/>
            <a:headEnd/>
            <a:tailEnd/>
          </a:ln>
        </p:spPr>
        <p:txBody>
          <a:bodyPr wrap="none" anchor="ctr">
            <a:prstTxWarp prst="textNoShape">
              <a:avLst/>
            </a:prstTxWarp>
          </a:bodyPr>
          <a:lstStyle/>
          <a:p>
            <a:pPr algn="ctr">
              <a:lnSpc>
                <a:spcPct val="80000"/>
              </a:lnSpc>
            </a:pPr>
            <a:r>
              <a:rPr lang="en-US" sz="1300">
                <a:solidFill>
                  <a:srgbClr val="000000"/>
                </a:solidFill>
              </a:rPr>
              <a:t>ping</a:t>
            </a:r>
          </a:p>
        </p:txBody>
      </p:sp>
      <p:sp>
        <p:nvSpPr>
          <p:cNvPr id="9" name="TextBox 13"/>
          <p:cNvSpPr txBox="1">
            <a:spLocks noChangeArrowheads="1"/>
          </p:cNvSpPr>
          <p:nvPr/>
        </p:nvSpPr>
        <p:spPr bwMode="auto">
          <a:xfrm>
            <a:off x="228600" y="2057400"/>
            <a:ext cx="1262063" cy="461963"/>
          </a:xfrm>
          <a:prstGeom prst="rect">
            <a:avLst/>
          </a:prstGeom>
          <a:noFill/>
          <a:ln w="9525">
            <a:noFill/>
            <a:miter lim="800000"/>
            <a:headEnd/>
            <a:tailEnd/>
          </a:ln>
        </p:spPr>
        <p:txBody>
          <a:bodyPr wrap="none">
            <a:prstTxWarp prst="textNoShape">
              <a:avLst/>
            </a:prstTxWarp>
            <a:spAutoFit/>
          </a:bodyPr>
          <a:lstStyle/>
          <a:p>
            <a:r>
              <a:rPr lang="en-US">
                <a:solidFill>
                  <a:srgbClr val="000000"/>
                </a:solidFill>
              </a:rPr>
              <a:t>Attacker</a:t>
            </a:r>
          </a:p>
        </p:txBody>
      </p:sp>
      <p:sp>
        <p:nvSpPr>
          <p:cNvPr id="10" name="Cube 14"/>
          <p:cNvSpPr>
            <a:spLocks noChangeArrowheads="1"/>
          </p:cNvSpPr>
          <p:nvPr/>
        </p:nvSpPr>
        <p:spPr bwMode="auto">
          <a:xfrm>
            <a:off x="3962400" y="2976563"/>
            <a:ext cx="838200" cy="19050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11" name="Cube 15"/>
          <p:cNvSpPr>
            <a:spLocks noChangeArrowheads="1"/>
          </p:cNvSpPr>
          <p:nvPr/>
        </p:nvSpPr>
        <p:spPr bwMode="auto">
          <a:xfrm>
            <a:off x="8153400" y="1828800"/>
            <a:ext cx="838200" cy="19050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12" name="Right Arrow 16"/>
          <p:cNvSpPr>
            <a:spLocks noChangeArrowheads="1"/>
          </p:cNvSpPr>
          <p:nvPr/>
        </p:nvSpPr>
        <p:spPr bwMode="auto">
          <a:xfrm rot="1047622">
            <a:off x="1524000" y="3124200"/>
            <a:ext cx="1447800" cy="533400"/>
          </a:xfrm>
          <a:prstGeom prst="rightArrow">
            <a:avLst>
              <a:gd name="adj1" fmla="val 50000"/>
              <a:gd name="adj2" fmla="val 50001"/>
            </a:avLst>
          </a:prstGeom>
          <a:solidFill>
            <a:srgbClr val="FFFFFF"/>
          </a:solidFill>
          <a:ln w="9525">
            <a:solidFill>
              <a:srgbClr val="000000"/>
            </a:solidFill>
            <a:round/>
            <a:headEnd/>
            <a:tailEnd/>
          </a:ln>
        </p:spPr>
        <p:txBody>
          <a:bodyPr wrap="none" anchor="ctr">
            <a:prstTxWarp prst="textNoShape">
              <a:avLst/>
            </a:prstTxWarp>
          </a:bodyPr>
          <a:lstStyle/>
          <a:p>
            <a:pPr algn="ctr">
              <a:lnSpc>
                <a:spcPct val="80000"/>
              </a:lnSpc>
            </a:pPr>
            <a:r>
              <a:rPr lang="en-US" sz="1300">
                <a:solidFill>
                  <a:srgbClr val="000000"/>
                </a:solidFill>
              </a:rPr>
              <a:t>ping</a:t>
            </a:r>
          </a:p>
        </p:txBody>
      </p:sp>
      <p:sp>
        <p:nvSpPr>
          <p:cNvPr id="13" name="Cube 17"/>
          <p:cNvSpPr>
            <a:spLocks noChangeArrowheads="1"/>
          </p:cNvSpPr>
          <p:nvPr/>
        </p:nvSpPr>
        <p:spPr bwMode="auto">
          <a:xfrm>
            <a:off x="6096000" y="494519"/>
            <a:ext cx="990600" cy="9906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14" name="Cube 19"/>
          <p:cNvSpPr>
            <a:spLocks noChangeArrowheads="1"/>
          </p:cNvSpPr>
          <p:nvPr/>
        </p:nvSpPr>
        <p:spPr bwMode="auto">
          <a:xfrm>
            <a:off x="6096000" y="1637519"/>
            <a:ext cx="990600" cy="9906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15" name="Cube 21"/>
          <p:cNvSpPr>
            <a:spLocks noChangeArrowheads="1"/>
          </p:cNvSpPr>
          <p:nvPr/>
        </p:nvSpPr>
        <p:spPr bwMode="auto">
          <a:xfrm>
            <a:off x="6096000" y="2780519"/>
            <a:ext cx="990600" cy="9906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16" name="Cube 22"/>
          <p:cNvSpPr>
            <a:spLocks noChangeArrowheads="1"/>
          </p:cNvSpPr>
          <p:nvPr/>
        </p:nvSpPr>
        <p:spPr bwMode="auto">
          <a:xfrm>
            <a:off x="6096000" y="3923519"/>
            <a:ext cx="990600" cy="9906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cxnSp>
        <p:nvCxnSpPr>
          <p:cNvPr id="18" name="Straight Arrow Connector 26"/>
          <p:cNvCxnSpPr>
            <a:cxnSpLocks noChangeShapeType="1"/>
            <a:stCxn id="7" idx="5"/>
            <a:endCxn id="13" idx="2"/>
          </p:cNvCxnSpPr>
          <p:nvPr/>
        </p:nvCxnSpPr>
        <p:spPr bwMode="auto">
          <a:xfrm flipV="1">
            <a:off x="4800600" y="1113644"/>
            <a:ext cx="1295400" cy="348444"/>
          </a:xfrm>
          <a:prstGeom prst="straightConnector1">
            <a:avLst/>
          </a:prstGeom>
          <a:noFill/>
          <a:ln w="9525">
            <a:solidFill>
              <a:schemeClr val="tx1"/>
            </a:solidFill>
            <a:round/>
            <a:headEnd/>
            <a:tailEnd type="arrow" w="med" len="med"/>
          </a:ln>
        </p:spPr>
      </p:cxnSp>
      <p:cxnSp>
        <p:nvCxnSpPr>
          <p:cNvPr id="19" name="Straight Arrow Connector 28"/>
          <p:cNvCxnSpPr>
            <a:cxnSpLocks noChangeShapeType="1"/>
            <a:endCxn id="14" idx="2"/>
          </p:cNvCxnSpPr>
          <p:nvPr/>
        </p:nvCxnSpPr>
        <p:spPr bwMode="auto">
          <a:xfrm>
            <a:off x="4800600" y="1828800"/>
            <a:ext cx="1295400" cy="427844"/>
          </a:xfrm>
          <a:prstGeom prst="straightConnector1">
            <a:avLst/>
          </a:prstGeom>
          <a:noFill/>
          <a:ln w="9525">
            <a:solidFill>
              <a:schemeClr val="tx1"/>
            </a:solidFill>
            <a:round/>
            <a:headEnd/>
            <a:tailEnd type="arrow" w="med" len="med"/>
          </a:ln>
        </p:spPr>
      </p:cxnSp>
      <p:cxnSp>
        <p:nvCxnSpPr>
          <p:cNvPr id="20" name="Straight Arrow Connector 30"/>
          <p:cNvCxnSpPr>
            <a:cxnSpLocks noChangeShapeType="1"/>
            <a:stCxn id="10" idx="5"/>
            <a:endCxn id="15" idx="2"/>
          </p:cNvCxnSpPr>
          <p:nvPr/>
        </p:nvCxnSpPr>
        <p:spPr bwMode="auto">
          <a:xfrm flipV="1">
            <a:off x="4800600" y="3399644"/>
            <a:ext cx="1295400" cy="424644"/>
          </a:xfrm>
          <a:prstGeom prst="straightConnector1">
            <a:avLst/>
          </a:prstGeom>
          <a:noFill/>
          <a:ln w="9525">
            <a:solidFill>
              <a:schemeClr val="tx1"/>
            </a:solidFill>
            <a:round/>
            <a:headEnd/>
            <a:tailEnd type="arrow" w="med" len="med"/>
          </a:ln>
        </p:spPr>
      </p:cxnSp>
      <p:cxnSp>
        <p:nvCxnSpPr>
          <p:cNvPr id="21" name="Straight Arrow Connector 32"/>
          <p:cNvCxnSpPr>
            <a:cxnSpLocks noChangeShapeType="1"/>
            <a:endCxn id="16" idx="2"/>
          </p:cNvCxnSpPr>
          <p:nvPr/>
        </p:nvCxnSpPr>
        <p:spPr bwMode="auto">
          <a:xfrm>
            <a:off x="4800600" y="4124916"/>
            <a:ext cx="1295400" cy="417728"/>
          </a:xfrm>
          <a:prstGeom prst="straightConnector1">
            <a:avLst/>
          </a:prstGeom>
          <a:noFill/>
          <a:ln w="9525">
            <a:solidFill>
              <a:schemeClr val="tx1"/>
            </a:solidFill>
            <a:round/>
            <a:headEnd/>
            <a:tailEnd type="arrow" w="med" len="med"/>
          </a:ln>
        </p:spPr>
      </p:cxnSp>
      <p:cxnSp>
        <p:nvCxnSpPr>
          <p:cNvPr id="23" name="Straight Arrow Connector 37"/>
          <p:cNvCxnSpPr>
            <a:cxnSpLocks noChangeShapeType="1"/>
          </p:cNvCxnSpPr>
          <p:nvPr/>
        </p:nvCxnSpPr>
        <p:spPr bwMode="auto">
          <a:xfrm rot="16200000" flipH="1">
            <a:off x="6743700" y="876300"/>
            <a:ext cx="1752600" cy="1066800"/>
          </a:xfrm>
          <a:prstGeom prst="straightConnector1">
            <a:avLst/>
          </a:prstGeom>
          <a:noFill/>
          <a:ln w="9525">
            <a:solidFill>
              <a:schemeClr val="tx1"/>
            </a:solidFill>
            <a:round/>
            <a:headEnd/>
            <a:tailEnd type="arrow" w="med" len="med"/>
          </a:ln>
        </p:spPr>
      </p:cxnSp>
      <p:cxnSp>
        <p:nvCxnSpPr>
          <p:cNvPr id="24" name="Straight Arrow Connector 39"/>
          <p:cNvCxnSpPr>
            <a:cxnSpLocks noChangeShapeType="1"/>
            <a:stCxn id="14" idx="5"/>
          </p:cNvCxnSpPr>
          <p:nvPr/>
        </p:nvCxnSpPr>
        <p:spPr bwMode="auto">
          <a:xfrm>
            <a:off x="7086600" y="2008994"/>
            <a:ext cx="1066801" cy="581806"/>
          </a:xfrm>
          <a:prstGeom prst="straightConnector1">
            <a:avLst/>
          </a:prstGeom>
          <a:noFill/>
          <a:ln w="9525">
            <a:solidFill>
              <a:schemeClr val="tx1"/>
            </a:solidFill>
            <a:round/>
            <a:headEnd/>
            <a:tailEnd type="arrow" w="med" len="med"/>
          </a:ln>
        </p:spPr>
      </p:cxnSp>
      <p:cxnSp>
        <p:nvCxnSpPr>
          <p:cNvPr id="25" name="Straight Arrow Connector 41"/>
          <p:cNvCxnSpPr>
            <a:cxnSpLocks noChangeShapeType="1"/>
            <a:stCxn id="15" idx="5"/>
            <a:endCxn id="11" idx="2"/>
          </p:cNvCxnSpPr>
          <p:nvPr/>
        </p:nvCxnSpPr>
        <p:spPr bwMode="auto">
          <a:xfrm flipV="1">
            <a:off x="7086600" y="2886075"/>
            <a:ext cx="1066800" cy="265919"/>
          </a:xfrm>
          <a:prstGeom prst="straightConnector1">
            <a:avLst/>
          </a:prstGeom>
          <a:noFill/>
          <a:ln w="9525">
            <a:solidFill>
              <a:schemeClr val="tx1"/>
            </a:solidFill>
            <a:round/>
            <a:headEnd/>
            <a:tailEnd type="arrow" w="med" len="med"/>
          </a:ln>
        </p:spPr>
      </p:cxnSp>
      <p:cxnSp>
        <p:nvCxnSpPr>
          <p:cNvPr id="26" name="Straight Arrow Connector 43"/>
          <p:cNvCxnSpPr>
            <a:cxnSpLocks noChangeShapeType="1"/>
          </p:cNvCxnSpPr>
          <p:nvPr/>
        </p:nvCxnSpPr>
        <p:spPr bwMode="auto">
          <a:xfrm flipV="1">
            <a:off x="7010400" y="3200400"/>
            <a:ext cx="1143000" cy="762000"/>
          </a:xfrm>
          <a:prstGeom prst="straightConnector1">
            <a:avLst/>
          </a:prstGeom>
          <a:noFill/>
          <a:ln w="9525">
            <a:solidFill>
              <a:schemeClr val="tx1"/>
            </a:solidFill>
            <a:round/>
            <a:headEnd/>
            <a:tailEnd type="arrow" w="med" len="med"/>
          </a:ln>
        </p:spPr>
      </p:cxnSp>
      <p:sp>
        <p:nvSpPr>
          <p:cNvPr id="28" name="TextBox 13"/>
          <p:cNvSpPr txBox="1">
            <a:spLocks noChangeArrowheads="1"/>
          </p:cNvSpPr>
          <p:nvPr/>
        </p:nvSpPr>
        <p:spPr bwMode="auto">
          <a:xfrm>
            <a:off x="8077200" y="1219200"/>
            <a:ext cx="966931" cy="461665"/>
          </a:xfrm>
          <a:prstGeom prst="rect">
            <a:avLst/>
          </a:prstGeom>
          <a:noFill/>
          <a:ln w="9525">
            <a:noFill/>
            <a:miter lim="800000"/>
            <a:headEnd/>
            <a:tailEnd/>
          </a:ln>
        </p:spPr>
        <p:txBody>
          <a:bodyPr wrap="none">
            <a:prstTxWarp prst="textNoShape">
              <a:avLst/>
            </a:prstTxWarp>
            <a:spAutoFit/>
          </a:bodyPr>
          <a:lstStyle/>
          <a:p>
            <a:r>
              <a:rPr lang="en-US" dirty="0">
                <a:solidFill>
                  <a:srgbClr val="000000"/>
                </a:solidFill>
              </a:rPr>
              <a:t>Target</a:t>
            </a:r>
          </a:p>
        </p:txBody>
      </p:sp>
      <p:sp>
        <p:nvSpPr>
          <p:cNvPr id="3" name="Slide Number Placeholder 2"/>
          <p:cNvSpPr>
            <a:spLocks noGrp="1"/>
          </p:cNvSpPr>
          <p:nvPr>
            <p:ph type="sldNum" sz="quarter" idx="12"/>
          </p:nvPr>
        </p:nvSpPr>
        <p:spPr/>
        <p:txBody>
          <a:bodyPr/>
          <a:lstStyle/>
          <a:p>
            <a:fld id="{A2A17EAB-8B51-5C40-8776-6683E51FA7A0}" type="slidenum">
              <a:rPr lang="en-US" smtClean="0"/>
              <a:t>46</a:t>
            </a:fld>
            <a:endParaRPr lang="en-US"/>
          </a:p>
        </p:txBody>
      </p:sp>
    </p:spTree>
    <p:extLst>
      <p:ext uri="{BB962C8B-B14F-4D97-AF65-F5344CB8AC3E}">
        <p14:creationId xmlns:p14="http://schemas.microsoft.com/office/powerpoint/2010/main" val="8088743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6" name="Shape 56"/>
          <p:cNvPicPr preferRelativeResize="0"/>
          <p:nvPr/>
        </p:nvPicPr>
        <p:blipFill>
          <a:blip r:embed="rId3">
            <a:alphaModFix/>
          </a:blip>
          <a:stretch>
            <a:fillRect/>
          </a:stretch>
        </p:blipFill>
        <p:spPr>
          <a:xfrm>
            <a:off x="5380461" y="2862919"/>
            <a:ext cx="3367426" cy="2280581"/>
          </a:xfrm>
          <a:prstGeom prst="rect">
            <a:avLst/>
          </a:prstGeom>
          <a:noFill/>
          <a:ln>
            <a:noFill/>
          </a:ln>
        </p:spPr>
      </p:pic>
      <p:sp>
        <p:nvSpPr>
          <p:cNvPr id="54" name="Shape 54"/>
          <p:cNvSpPr txBox="1">
            <a:spLocks noGrp="1"/>
          </p:cNvSpPr>
          <p:nvPr>
            <p:ph type="title"/>
          </p:nvPr>
        </p:nvSpPr>
        <p:spPr>
          <a:prstGeom prst="rect">
            <a:avLst/>
          </a:prstGeom>
        </p:spPr>
        <p:txBody>
          <a:bodyPr lIns="91425" tIns="91425" rIns="91425" bIns="91425" anchor="ctr" anchorCtr="0">
            <a:noAutofit/>
          </a:bodyPr>
          <a:lstStyle/>
          <a:p>
            <a:pPr lvl="0">
              <a:spcBef>
                <a:spcPts val="0"/>
              </a:spcBef>
              <a:buNone/>
            </a:pPr>
            <a:r>
              <a:rPr lang="en" dirty="0"/>
              <a:t>What is Denial of Service (DoS)</a:t>
            </a:r>
          </a:p>
        </p:txBody>
      </p:sp>
      <p:sp>
        <p:nvSpPr>
          <p:cNvPr id="55" name="Shape 55"/>
          <p:cNvSpPr txBox="1">
            <a:spLocks noGrp="1"/>
          </p:cNvSpPr>
          <p:nvPr>
            <p:ph idx="1"/>
          </p:nvPr>
        </p:nvSpPr>
        <p:spPr>
          <a:prstGeom prst="rect">
            <a:avLst/>
          </a:prstGeom>
        </p:spPr>
        <p:txBody>
          <a:bodyPr lIns="91425" tIns="91425" rIns="91425" bIns="91425" anchor="t" anchorCtr="0">
            <a:noAutofit/>
          </a:bodyPr>
          <a:lstStyle/>
          <a:p>
            <a:pPr marL="457200" indent="-228600">
              <a:lnSpc>
                <a:spcPct val="100000"/>
              </a:lnSpc>
            </a:pPr>
            <a:r>
              <a:rPr lang="en" dirty="0"/>
              <a:t>Attempts to make target unavailable by flooding with traffic</a:t>
            </a:r>
          </a:p>
          <a:p>
            <a:pPr marL="457200" lvl="0" indent="-228600" rtl="0">
              <a:lnSpc>
                <a:spcPct val="100000"/>
              </a:lnSpc>
              <a:spcBef>
                <a:spcPts val="0"/>
              </a:spcBef>
            </a:pPr>
            <a:r>
              <a:rPr lang="en" dirty="0"/>
              <a:t>If victim has to filter attack, it’s too late</a:t>
            </a:r>
          </a:p>
          <a:p>
            <a:pPr marL="457200" lvl="0" indent="-228600" rtl="0">
              <a:lnSpc>
                <a:spcPct val="100000"/>
              </a:lnSpc>
              <a:spcBef>
                <a:spcPts val="0"/>
              </a:spcBef>
            </a:pPr>
            <a:r>
              <a:rPr lang="en" dirty="0"/>
              <a:t>Internet Providers have no incentive to help</a:t>
            </a:r>
          </a:p>
          <a:p>
            <a:pPr marL="914400" lvl="1" indent="-228600" rtl="0">
              <a:lnSpc>
                <a:spcPct val="100000"/>
              </a:lnSpc>
              <a:spcBef>
                <a:spcPts val="0"/>
              </a:spcBef>
            </a:pPr>
            <a:r>
              <a:rPr lang="en" dirty="0"/>
              <a:t>Businesses get affected, but would not</a:t>
            </a:r>
            <a:r>
              <a:rPr lang="en-US" dirty="0"/>
              <a:t> </a:t>
            </a:r>
            <a:r>
              <a:rPr lang="en" dirty="0"/>
              <a:t>pay provider enough to make worthwhile</a:t>
            </a:r>
          </a:p>
          <a:p>
            <a:pPr marL="914400" lvl="1" indent="-228600" rtl="0">
              <a:lnSpc>
                <a:spcPct val="100000"/>
              </a:lnSpc>
              <a:spcBef>
                <a:spcPts val="0"/>
              </a:spcBef>
            </a:pPr>
            <a:r>
              <a:rPr lang="en" dirty="0"/>
              <a:t>This is why Cloudflare, e.g., exists</a:t>
            </a:r>
          </a:p>
          <a:p>
            <a:pPr marL="457200" lvl="0" indent="-228600" rtl="0">
              <a:lnSpc>
                <a:spcPct val="100000"/>
              </a:lnSpc>
              <a:spcBef>
                <a:spcPts val="0"/>
              </a:spcBef>
            </a:pPr>
            <a:r>
              <a:rPr lang="en" dirty="0"/>
              <a:t>Many ways to perform this attack</a:t>
            </a:r>
          </a:p>
          <a:p>
            <a:pPr marL="457200" lvl="0" indent="0">
              <a:lnSpc>
                <a:spcPct val="100000"/>
              </a:lnSpc>
              <a:spcBef>
                <a:spcPts val="0"/>
              </a:spcBef>
              <a:buNone/>
            </a:pPr>
            <a:endParaRPr dirty="0"/>
          </a:p>
        </p:txBody>
      </p:sp>
      <p:sp>
        <p:nvSpPr>
          <p:cNvPr id="2" name="Slide Number Placeholder 1"/>
          <p:cNvSpPr>
            <a:spLocks noGrp="1"/>
          </p:cNvSpPr>
          <p:nvPr>
            <p:ph type="sldNum" sz="quarter" idx="12"/>
          </p:nvPr>
        </p:nvSpPr>
        <p:spPr/>
        <p:txBody>
          <a:bodyPr/>
          <a:lstStyle/>
          <a:p>
            <a:pPr lvl="0">
              <a:spcBef>
                <a:spcPts val="0"/>
              </a:spcBef>
              <a:buNone/>
            </a:pPr>
            <a:fld id="{00000000-1234-1234-1234-123412341234}" type="slidenum">
              <a:rPr lang="en" smtClean="0"/>
              <a:t>47</a:t>
            </a:fld>
            <a:endParaRPr lang="en"/>
          </a:p>
        </p:txBody>
      </p:sp>
      <p:sp>
        <p:nvSpPr>
          <p:cNvPr id="3" name="Footer Placeholder 2"/>
          <p:cNvSpPr>
            <a:spLocks noGrp="1"/>
          </p:cNvSpPr>
          <p:nvPr>
            <p:ph type="ftr" sz="quarter" idx="11"/>
          </p:nvPr>
        </p:nvSpPr>
        <p:spPr/>
        <p:txBody>
          <a:bodyPr/>
          <a:lstStyle/>
          <a:p>
            <a:r>
              <a:rPr lang="sk-SK"/>
              <a:t>© 2018 Keith A. Pray</a:t>
            </a:r>
            <a:endParaRPr lang="en-US"/>
          </a:p>
        </p:txBody>
      </p:sp>
    </p:spTree>
    <p:extLst>
      <p:ext uri="{BB962C8B-B14F-4D97-AF65-F5344CB8AC3E}">
        <p14:creationId xmlns:p14="http://schemas.microsoft.com/office/powerpoint/2010/main" val="1600300821"/>
      </p:ext>
    </p:extLst>
  </p:cSld>
  <p:clrMapOvr>
    <a:masterClrMapping/>
  </p:clrMapOvr>
  <p:transition spd="slow">
    <p:cu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title"/>
          </p:nvPr>
        </p:nvSpPr>
        <p:spPr>
          <a:prstGeom prst="rect">
            <a:avLst/>
          </a:prstGeom>
        </p:spPr>
        <p:txBody>
          <a:bodyPr lIns="91425" tIns="91425" rIns="91425" bIns="91425" anchor="ctr" anchorCtr="0">
            <a:noAutofit/>
          </a:bodyPr>
          <a:lstStyle/>
          <a:p>
            <a:pPr lvl="0">
              <a:spcBef>
                <a:spcPts val="0"/>
              </a:spcBef>
              <a:buNone/>
            </a:pPr>
            <a:r>
              <a:rPr lang="en" dirty="0"/>
              <a:t>Distributed DoS Vectors</a:t>
            </a:r>
          </a:p>
        </p:txBody>
      </p:sp>
      <p:sp>
        <p:nvSpPr>
          <p:cNvPr id="62" name="Shape 62"/>
          <p:cNvSpPr txBox="1">
            <a:spLocks noGrp="1"/>
          </p:cNvSpPr>
          <p:nvPr>
            <p:ph sz="half" idx="1"/>
          </p:nvPr>
        </p:nvSpPr>
        <p:spPr>
          <a:prstGeom prst="rect">
            <a:avLst/>
          </a:prstGeom>
        </p:spPr>
        <p:txBody>
          <a:bodyPr lIns="91425" tIns="91425" rIns="91425" bIns="91425" anchor="t" anchorCtr="0">
            <a:noAutofit/>
          </a:bodyPr>
          <a:lstStyle/>
          <a:p>
            <a:pPr marL="457200" lvl="0" indent="-228600" rtl="0">
              <a:spcBef>
                <a:spcPts val="0"/>
              </a:spcBef>
            </a:pPr>
            <a:r>
              <a:rPr lang="en" dirty="0"/>
              <a:t>TCP SYN attack</a:t>
            </a:r>
          </a:p>
          <a:p>
            <a:pPr marL="914400" lvl="1" indent="-228600" rtl="0">
              <a:spcBef>
                <a:spcPts val="0"/>
              </a:spcBef>
            </a:pPr>
            <a:r>
              <a:rPr lang="en" dirty="0"/>
              <a:t>SYN packets are small, low difficulty for attacker</a:t>
            </a:r>
          </a:p>
          <a:p>
            <a:pPr marL="914400" lvl="1" indent="-228600" rtl="0">
              <a:spcBef>
                <a:spcPts val="0"/>
              </a:spcBef>
            </a:pPr>
            <a:r>
              <a:rPr lang="en" dirty="0"/>
              <a:t>Leaves half-open connections on server</a:t>
            </a:r>
          </a:p>
          <a:p>
            <a:pPr marL="914400" lvl="1" indent="-228600" rtl="0">
              <a:spcBef>
                <a:spcPts val="0"/>
              </a:spcBef>
            </a:pPr>
            <a:r>
              <a:rPr lang="en" dirty="0"/>
              <a:t>SYN cookies mitigate this</a:t>
            </a:r>
            <a:endParaRPr lang="en-US" dirty="0"/>
          </a:p>
          <a:p>
            <a:pPr marL="457200" lvl="0" indent="-228600">
              <a:spcBef>
                <a:spcPts val="0"/>
              </a:spcBef>
            </a:pPr>
            <a:r>
              <a:rPr lang="en" dirty="0"/>
              <a:t>DNS amplification attack</a:t>
            </a:r>
          </a:p>
          <a:p>
            <a:pPr marL="914400" lvl="1" indent="-228600">
              <a:spcBef>
                <a:spcPts val="0"/>
              </a:spcBef>
            </a:pPr>
            <a:r>
              <a:rPr lang="en" dirty="0"/>
              <a:t>DNS requests are small</a:t>
            </a:r>
          </a:p>
          <a:p>
            <a:pPr marL="914400" lvl="1" indent="-228600">
              <a:spcBef>
                <a:spcPts val="0"/>
              </a:spcBef>
            </a:pPr>
            <a:r>
              <a:rPr lang="en" dirty="0"/>
              <a:t>Can request all records on server</a:t>
            </a:r>
          </a:p>
          <a:p>
            <a:pPr marL="914400" lvl="1" indent="-228600">
              <a:spcBef>
                <a:spcPts val="0"/>
              </a:spcBef>
            </a:pPr>
            <a:r>
              <a:rPr lang="en" dirty="0"/>
              <a:t>Crippled by proper configuration</a:t>
            </a:r>
          </a:p>
        </p:txBody>
      </p:sp>
      <p:sp>
        <p:nvSpPr>
          <p:cNvPr id="4" name="Content Placeholder 3"/>
          <p:cNvSpPr>
            <a:spLocks noGrp="1"/>
          </p:cNvSpPr>
          <p:nvPr>
            <p:ph sz="half" idx="2"/>
          </p:nvPr>
        </p:nvSpPr>
        <p:spPr/>
        <p:txBody>
          <a:bodyPr/>
          <a:lstStyle/>
          <a:p>
            <a:pPr marL="457200" lvl="0" indent="-228600">
              <a:spcBef>
                <a:spcPts val="0"/>
              </a:spcBef>
            </a:pPr>
            <a:r>
              <a:rPr lang="en" dirty="0"/>
              <a:t>Ingress/egress filtering will reduce effect</a:t>
            </a:r>
          </a:p>
        </p:txBody>
      </p:sp>
      <p:sp>
        <p:nvSpPr>
          <p:cNvPr id="3" name="Footer Placeholder 2"/>
          <p:cNvSpPr>
            <a:spLocks noGrp="1"/>
          </p:cNvSpPr>
          <p:nvPr>
            <p:ph type="ftr" sz="quarter" idx="11"/>
          </p:nvPr>
        </p:nvSpPr>
        <p:spPr/>
        <p:txBody>
          <a:bodyPr/>
          <a:lstStyle/>
          <a:p>
            <a:r>
              <a:rPr lang="sk-SK"/>
              <a:t>© 2018 Keith A. Pray</a:t>
            </a:r>
            <a:endParaRPr lang="en-US"/>
          </a:p>
        </p:txBody>
      </p:sp>
      <p:sp>
        <p:nvSpPr>
          <p:cNvPr id="2" name="Slide Number Placeholder 1"/>
          <p:cNvSpPr>
            <a:spLocks noGrp="1"/>
          </p:cNvSpPr>
          <p:nvPr>
            <p:ph type="sldNum" sz="quarter" idx="12"/>
          </p:nvPr>
        </p:nvSpPr>
        <p:spPr/>
        <p:txBody>
          <a:bodyPr/>
          <a:lstStyle/>
          <a:p>
            <a:pPr lvl="0">
              <a:spcBef>
                <a:spcPts val="0"/>
              </a:spcBef>
              <a:buNone/>
            </a:pPr>
            <a:fld id="{00000000-1234-1234-1234-123412341234}" type="slidenum">
              <a:rPr lang="en" smtClean="0"/>
              <a:t>48</a:t>
            </a:fld>
            <a:endParaRPr lang="en"/>
          </a:p>
        </p:txBody>
      </p:sp>
      <p:pic>
        <p:nvPicPr>
          <p:cNvPr id="63" name="Shape 63"/>
          <p:cNvPicPr preferRelativeResize="0"/>
          <p:nvPr/>
        </p:nvPicPr>
        <p:blipFill>
          <a:blip r:embed="rId3">
            <a:alphaModFix/>
          </a:blip>
          <a:stretch>
            <a:fillRect/>
          </a:stretch>
        </p:blipFill>
        <p:spPr>
          <a:xfrm>
            <a:off x="2521600" y="2521163"/>
            <a:ext cx="6286500" cy="2590800"/>
          </a:xfrm>
          <a:prstGeom prst="rect">
            <a:avLst/>
          </a:prstGeom>
          <a:noFill/>
          <a:ln>
            <a:noFill/>
          </a:ln>
        </p:spPr>
      </p:pic>
    </p:spTree>
    <p:extLst>
      <p:ext uri="{BB962C8B-B14F-4D97-AF65-F5344CB8AC3E}">
        <p14:creationId xmlns:p14="http://schemas.microsoft.com/office/powerpoint/2010/main" val="1643976888"/>
      </p:ext>
    </p:extLst>
  </p:cSld>
  <p:clrMapOvr>
    <a:masterClrMapping/>
  </p:clrMapOvr>
  <p:transition spd="slow">
    <p:cut/>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1"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Crime How</a:t>
            </a:r>
          </a:p>
        </p:txBody>
      </p:sp>
      <p:sp>
        <p:nvSpPr>
          <p:cNvPr id="45062" name="Rectangle 3"/>
          <p:cNvSpPr>
            <a:spLocks noGrp="1" noChangeArrowheads="1"/>
          </p:cNvSpPr>
          <p:nvPr>
            <p:ph idx="1"/>
          </p:nvPr>
        </p:nvSpPr>
        <p:spPr/>
        <p:txBody>
          <a:bodyPr/>
          <a:lstStyle/>
          <a:p>
            <a:pPr eaLnBrk="1" hangingPunct="1">
              <a:lnSpc>
                <a:spcPct val="90000"/>
              </a:lnSpc>
            </a:pPr>
            <a:r>
              <a:rPr lang="en-US">
                <a:ea typeface="ＭＳ Ｐゴシック" charset="-128"/>
                <a:cs typeface="ＭＳ Ｐゴシック" charset="-128"/>
              </a:rPr>
              <a:t>Technical and Non-Technical</a:t>
            </a:r>
          </a:p>
          <a:p>
            <a:pPr lvl="1" eaLnBrk="1" hangingPunct="1">
              <a:lnSpc>
                <a:spcPct val="90000"/>
              </a:lnSpc>
            </a:pPr>
            <a:r>
              <a:rPr lang="en-US"/>
              <a:t>Break into computer.</a:t>
            </a:r>
          </a:p>
          <a:p>
            <a:pPr lvl="1" eaLnBrk="1" hangingPunct="1">
              <a:lnSpc>
                <a:spcPct val="90000"/>
              </a:lnSpc>
            </a:pPr>
            <a:r>
              <a:rPr lang="en-US"/>
              <a:t>Prevent access to computer.</a:t>
            </a:r>
          </a:p>
          <a:p>
            <a:pPr lvl="1" eaLnBrk="1" hangingPunct="1">
              <a:lnSpc>
                <a:spcPct val="90000"/>
              </a:lnSpc>
            </a:pPr>
            <a:endParaRPr lang="en-US"/>
          </a:p>
          <a:p>
            <a:pPr eaLnBrk="1" hangingPunct="1">
              <a:lnSpc>
                <a:spcPct val="90000"/>
              </a:lnSpc>
            </a:pPr>
            <a:r>
              <a:rPr lang="en-US">
                <a:ea typeface="ＭＳ Ｐゴシック" charset="-128"/>
                <a:cs typeface="ＭＳ Ｐゴシック" charset="-128"/>
              </a:rPr>
              <a:t>What things make computer related crime easy?</a:t>
            </a:r>
          </a:p>
          <a:p>
            <a:pPr eaLnBrk="1" hangingPunct="1">
              <a:lnSpc>
                <a:spcPct val="90000"/>
              </a:lnSpc>
            </a:pPr>
            <a:endParaRPr lang="en-US">
              <a:ea typeface="ＭＳ Ｐゴシック" charset="-128"/>
              <a:cs typeface="ＭＳ Ｐゴシック" charset="-128"/>
            </a:endParaRPr>
          </a:p>
        </p:txBody>
      </p:sp>
      <p:sp>
        <p:nvSpPr>
          <p:cNvPr id="2" name="Footer Placeholder 1"/>
          <p:cNvSpPr>
            <a:spLocks noGrp="1"/>
          </p:cNvSpPr>
          <p:nvPr>
            <p:ph type="ftr" sz="quarter" idx="11"/>
          </p:nvPr>
        </p:nvSpPr>
        <p:spPr/>
        <p:txBody>
          <a:bodyPr/>
          <a:lstStyle/>
          <a:p>
            <a:r>
              <a:rPr lang="sk-SK"/>
              <a:t>© 2018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49</a:t>
            </a:fld>
            <a:endParaRPr lang="en-US"/>
          </a:p>
        </p:txBody>
      </p:sp>
    </p:spTree>
    <p:extLst>
      <p:ext uri="{BB962C8B-B14F-4D97-AF65-F5344CB8AC3E}">
        <p14:creationId xmlns:p14="http://schemas.microsoft.com/office/powerpoint/2010/main" val="913482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A4C08A3-2E22-BC41-B6CE-060FE9056722}"/>
              </a:ext>
            </a:extLst>
          </p:cNvPr>
          <p:cNvSpPr>
            <a:spLocks noGrp="1"/>
          </p:cNvSpPr>
          <p:nvPr>
            <p:ph type="ftr" sz="quarter" idx="11"/>
          </p:nvPr>
        </p:nvSpPr>
        <p:spPr/>
        <p:txBody>
          <a:bodyPr/>
          <a:lstStyle/>
          <a:p>
            <a:r>
              <a:rPr lang="sk-SK"/>
              <a:t>© 2018 Keith A. Pray</a:t>
            </a:r>
            <a:endParaRPr lang="en-US"/>
          </a:p>
        </p:txBody>
      </p:sp>
      <p:sp>
        <p:nvSpPr>
          <p:cNvPr id="5" name="Slide Number Placeholder 4">
            <a:extLst>
              <a:ext uri="{FF2B5EF4-FFF2-40B4-BE49-F238E27FC236}">
                <a16:creationId xmlns:a16="http://schemas.microsoft.com/office/drawing/2014/main" id="{A027194A-2C8C-B24C-8508-6E2F814C4AA5}"/>
              </a:ext>
            </a:extLst>
          </p:cNvPr>
          <p:cNvSpPr>
            <a:spLocks noGrp="1"/>
          </p:cNvSpPr>
          <p:nvPr>
            <p:ph type="sldNum" sz="quarter" idx="12"/>
          </p:nvPr>
        </p:nvSpPr>
        <p:spPr/>
        <p:txBody>
          <a:bodyPr/>
          <a:lstStyle/>
          <a:p>
            <a:fld id="{A2A17EAB-8B51-5C40-8776-6683E51FA7A0}" type="slidenum">
              <a:rPr lang="en-US" smtClean="0"/>
              <a:t>5</a:t>
            </a:fld>
            <a:endParaRPr lang="en-US"/>
          </a:p>
        </p:txBody>
      </p:sp>
      <p:pic>
        <p:nvPicPr>
          <p:cNvPr id="6" name="Picture 5">
            <a:extLst>
              <a:ext uri="{FF2B5EF4-FFF2-40B4-BE49-F238E27FC236}">
                <a16:creationId xmlns:a16="http://schemas.microsoft.com/office/drawing/2014/main" id="{F264E5C5-0925-B24B-ADAD-72E709EE4448}"/>
              </a:ext>
            </a:extLst>
          </p:cNvPr>
          <p:cNvPicPr>
            <a:picLocks noChangeAspect="1"/>
          </p:cNvPicPr>
          <p:nvPr/>
        </p:nvPicPr>
        <p:blipFill>
          <a:blip r:embed="rId2"/>
          <a:stretch>
            <a:fillRect/>
          </a:stretch>
        </p:blipFill>
        <p:spPr>
          <a:xfrm>
            <a:off x="1519506" y="320934"/>
            <a:ext cx="6104988" cy="5370739"/>
          </a:xfrm>
          <a:prstGeom prst="rect">
            <a:avLst/>
          </a:prstGeom>
        </p:spPr>
      </p:pic>
      <p:sp>
        <p:nvSpPr>
          <p:cNvPr id="7" name="TextBox 6">
            <a:extLst>
              <a:ext uri="{FF2B5EF4-FFF2-40B4-BE49-F238E27FC236}">
                <a16:creationId xmlns:a16="http://schemas.microsoft.com/office/drawing/2014/main" id="{B4F6EF76-1FC3-DE41-8ABB-F47A1D085C3B}"/>
              </a:ext>
            </a:extLst>
          </p:cNvPr>
          <p:cNvSpPr txBox="1"/>
          <p:nvPr/>
        </p:nvSpPr>
        <p:spPr>
          <a:xfrm rot="16200000">
            <a:off x="5301196" y="2644233"/>
            <a:ext cx="4863581" cy="216982"/>
          </a:xfrm>
          <a:prstGeom prst="rect">
            <a:avLst/>
          </a:prstGeom>
          <a:noFill/>
        </p:spPr>
        <p:txBody>
          <a:bodyPr wrap="square" rtlCol="0">
            <a:spAutoFit/>
          </a:bodyPr>
          <a:lstStyle/>
          <a:p>
            <a:pPr>
              <a:lnSpc>
                <a:spcPct val="90000"/>
              </a:lnSpc>
            </a:pPr>
            <a:r>
              <a:rPr lang="en-US" sz="900" dirty="0"/>
              <a:t>https://cointelegraph.com/storage/uploads/view/5e8f6e0d3a029807dfe181dc3d160cf0.png</a:t>
            </a:r>
          </a:p>
        </p:txBody>
      </p:sp>
    </p:spTree>
    <p:extLst>
      <p:ext uri="{BB962C8B-B14F-4D97-AF65-F5344CB8AC3E}">
        <p14:creationId xmlns:p14="http://schemas.microsoft.com/office/powerpoint/2010/main" val="4419778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Crime Bane</a:t>
            </a:r>
          </a:p>
        </p:txBody>
      </p:sp>
      <p:sp>
        <p:nvSpPr>
          <p:cNvPr id="47107" name="Rectangle 3"/>
          <p:cNvSpPr>
            <a:spLocks noGrp="1" noChangeArrowheads="1"/>
          </p:cNvSpPr>
          <p:nvPr>
            <p:ph sz="half" idx="1"/>
          </p:nvPr>
        </p:nvSpPr>
        <p:spPr/>
        <p:txBody>
          <a:bodyPr/>
          <a:lstStyle/>
          <a:p>
            <a:pPr eaLnBrk="1" hangingPunct="1"/>
            <a:r>
              <a:rPr lang="en-US" dirty="0">
                <a:ea typeface="ＭＳ Ｐゴシック" charset="-128"/>
                <a:cs typeface="ＭＳ Ｐゴシック" charset="-128"/>
              </a:rPr>
              <a:t>Trojan Horse</a:t>
            </a:r>
          </a:p>
          <a:p>
            <a:pPr eaLnBrk="1" hangingPunct="1"/>
            <a:r>
              <a:rPr lang="en-US" dirty="0">
                <a:ea typeface="ＭＳ Ｐゴシック" charset="-128"/>
                <a:cs typeface="ＭＳ Ｐゴシック" charset="-128"/>
              </a:rPr>
              <a:t>Virus</a:t>
            </a:r>
          </a:p>
          <a:p>
            <a:pPr eaLnBrk="1" hangingPunct="1"/>
            <a:r>
              <a:rPr lang="en-US" dirty="0">
                <a:ea typeface="ＭＳ Ｐゴシック" charset="-128"/>
                <a:cs typeface="ＭＳ Ｐゴシック" charset="-128"/>
              </a:rPr>
              <a:t>Worm</a:t>
            </a:r>
          </a:p>
          <a:p>
            <a:pPr eaLnBrk="1" hangingPunct="1"/>
            <a:r>
              <a:rPr lang="en-US" dirty="0">
                <a:ea typeface="ＭＳ Ｐゴシック" charset="-128"/>
                <a:cs typeface="ＭＳ Ｐゴシック" charset="-128"/>
              </a:rPr>
              <a:t>Bot Network</a:t>
            </a:r>
          </a:p>
          <a:p>
            <a:pPr eaLnBrk="1" hangingPunct="1"/>
            <a:r>
              <a:rPr lang="en-US" dirty="0">
                <a:ea typeface="ＭＳ Ｐゴシック" charset="-128"/>
                <a:cs typeface="ＭＳ Ｐゴシック" charset="-128"/>
              </a:rPr>
              <a:t>Buffer Overrun </a:t>
            </a:r>
          </a:p>
          <a:p>
            <a:pPr eaLnBrk="1" hangingPunct="1"/>
            <a:r>
              <a:rPr lang="en-US" dirty="0">
                <a:ea typeface="ＭＳ Ｐゴシック" charset="-128"/>
                <a:cs typeface="ＭＳ Ｐゴシック" charset="-128"/>
              </a:rPr>
              <a:t>(Distributed) Denial Of Service Attack</a:t>
            </a:r>
          </a:p>
        </p:txBody>
      </p:sp>
      <p:sp>
        <p:nvSpPr>
          <p:cNvPr id="47108" name="Content Placeholder 6"/>
          <p:cNvSpPr>
            <a:spLocks noGrp="1"/>
          </p:cNvSpPr>
          <p:nvPr>
            <p:ph sz="half" idx="2"/>
          </p:nvPr>
        </p:nvSpPr>
        <p:spPr/>
        <p:txBody>
          <a:bodyPr/>
          <a:lstStyle/>
          <a:p>
            <a:r>
              <a:rPr lang="en-US">
                <a:ea typeface="ＭＳ Ｐゴシック" charset="-128"/>
                <a:cs typeface="ＭＳ Ｐゴシック" charset="-128"/>
              </a:rPr>
              <a:t>How do they work?</a:t>
            </a:r>
          </a:p>
          <a:p>
            <a:r>
              <a:rPr lang="en-US">
                <a:ea typeface="ＭＳ Ｐゴシック" charset="-128"/>
                <a:cs typeface="ＭＳ Ｐゴシック" charset="-128"/>
              </a:rPr>
              <a:t>How harmful are they?</a:t>
            </a:r>
          </a:p>
        </p:txBody>
      </p:sp>
      <p:sp>
        <p:nvSpPr>
          <p:cNvPr id="2" name="Footer Placeholder 1"/>
          <p:cNvSpPr>
            <a:spLocks noGrp="1"/>
          </p:cNvSpPr>
          <p:nvPr>
            <p:ph type="ftr" sz="quarter" idx="11"/>
          </p:nvPr>
        </p:nvSpPr>
        <p:spPr/>
        <p:txBody>
          <a:bodyPr/>
          <a:lstStyle/>
          <a:p>
            <a:r>
              <a:rPr lang="sk-SK"/>
              <a:t>© 2018 Keith A. Pray</a:t>
            </a:r>
            <a:endParaRPr lang="en-US" dirty="0"/>
          </a:p>
        </p:txBody>
      </p:sp>
      <p:sp>
        <p:nvSpPr>
          <p:cNvPr id="3" name="Slide Number Placeholder 2"/>
          <p:cNvSpPr>
            <a:spLocks noGrp="1"/>
          </p:cNvSpPr>
          <p:nvPr>
            <p:ph type="sldNum" sz="quarter" idx="12"/>
          </p:nvPr>
        </p:nvSpPr>
        <p:spPr/>
        <p:txBody>
          <a:bodyPr/>
          <a:lstStyle/>
          <a:p>
            <a:fld id="{A2A17EAB-8B51-5C40-8776-6683E51FA7A0}" type="slidenum">
              <a:rPr lang="en-US" smtClean="0"/>
              <a:t>50</a:t>
            </a:fld>
            <a:endParaRPr lang="en-US"/>
          </a:p>
        </p:txBody>
      </p:sp>
    </p:spTree>
    <p:extLst>
      <p:ext uri="{BB962C8B-B14F-4D97-AF65-F5344CB8AC3E}">
        <p14:creationId xmlns:p14="http://schemas.microsoft.com/office/powerpoint/2010/main" val="21523322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5"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Crime Why</a:t>
            </a:r>
          </a:p>
        </p:txBody>
      </p:sp>
      <p:sp>
        <p:nvSpPr>
          <p:cNvPr id="56326" name="Rectangle 3"/>
          <p:cNvSpPr>
            <a:spLocks noGrp="1" noChangeArrowheads="1"/>
          </p:cNvSpPr>
          <p:nvPr>
            <p:ph idx="1"/>
          </p:nvPr>
        </p:nvSpPr>
        <p:spPr/>
        <p:txBody>
          <a:bodyPr/>
          <a:lstStyle/>
          <a:p>
            <a:pPr eaLnBrk="1" hangingPunct="1"/>
            <a:r>
              <a:rPr lang="en-US">
                <a:ea typeface="ＭＳ Ｐゴシック" charset="-128"/>
                <a:cs typeface="ＭＳ Ｐゴシック" charset="-128"/>
              </a:rPr>
              <a:t>Why?</a:t>
            </a:r>
          </a:p>
        </p:txBody>
      </p:sp>
      <p:sp>
        <p:nvSpPr>
          <p:cNvPr id="2" name="Footer Placeholder 1"/>
          <p:cNvSpPr>
            <a:spLocks noGrp="1"/>
          </p:cNvSpPr>
          <p:nvPr>
            <p:ph type="ftr" sz="quarter" idx="11"/>
          </p:nvPr>
        </p:nvSpPr>
        <p:spPr/>
        <p:txBody>
          <a:bodyPr/>
          <a:lstStyle/>
          <a:p>
            <a:r>
              <a:rPr lang="sk-SK"/>
              <a:t>© 2018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51</a:t>
            </a:fld>
            <a:endParaRPr lang="en-US"/>
          </a:p>
        </p:txBody>
      </p:sp>
    </p:spTree>
    <p:extLst>
      <p:ext uri="{BB962C8B-B14F-4D97-AF65-F5344CB8AC3E}">
        <p14:creationId xmlns:p14="http://schemas.microsoft.com/office/powerpoint/2010/main" val="23638508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3"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Crime Time</a:t>
            </a:r>
            <a:endParaRPr lang="en-US" sz="3200">
              <a:ea typeface="ＭＳ Ｐゴシック" charset="-128"/>
              <a:cs typeface="ＭＳ Ｐゴシック" charset="-128"/>
            </a:endParaRPr>
          </a:p>
        </p:txBody>
      </p:sp>
      <p:sp>
        <p:nvSpPr>
          <p:cNvPr id="58374" name="Rectangle 3"/>
          <p:cNvSpPr>
            <a:spLocks noGrp="1" noChangeArrowheads="1"/>
          </p:cNvSpPr>
          <p:nvPr>
            <p:ph idx="1"/>
          </p:nvPr>
        </p:nvSpPr>
        <p:spPr/>
        <p:txBody>
          <a:bodyPr/>
          <a:lstStyle/>
          <a:p>
            <a:pPr eaLnBrk="1" hangingPunct="1"/>
            <a:r>
              <a:rPr lang="en-US" dirty="0">
                <a:ea typeface="ＭＳ Ｐゴシック" charset="-128"/>
                <a:cs typeface="ＭＳ Ｐゴシック" charset="-128"/>
              </a:rPr>
              <a:t>What is different now compared to:</a:t>
            </a:r>
          </a:p>
          <a:p>
            <a:pPr lvl="1" eaLnBrk="1" hangingPunct="1"/>
            <a:r>
              <a:rPr lang="en-US" dirty="0"/>
              <a:t>10 years ago?</a:t>
            </a:r>
          </a:p>
          <a:p>
            <a:pPr lvl="1" eaLnBrk="1" hangingPunct="1"/>
            <a:r>
              <a:rPr lang="en-US" dirty="0"/>
              <a:t>20 years ago?</a:t>
            </a:r>
          </a:p>
          <a:p>
            <a:pPr lvl="1" eaLnBrk="1" hangingPunct="1"/>
            <a:r>
              <a:rPr lang="en-US" dirty="0"/>
              <a:t>30 years ago?</a:t>
            </a:r>
          </a:p>
          <a:p>
            <a:pPr lvl="1"/>
            <a:r>
              <a:rPr lang="en-US" dirty="0"/>
              <a:t>40 years ago?</a:t>
            </a:r>
          </a:p>
        </p:txBody>
      </p:sp>
      <p:sp>
        <p:nvSpPr>
          <p:cNvPr id="2" name="Footer Placeholder 1"/>
          <p:cNvSpPr>
            <a:spLocks noGrp="1"/>
          </p:cNvSpPr>
          <p:nvPr>
            <p:ph type="ftr" sz="quarter" idx="11"/>
          </p:nvPr>
        </p:nvSpPr>
        <p:spPr/>
        <p:txBody>
          <a:bodyPr/>
          <a:lstStyle/>
          <a:p>
            <a:r>
              <a:rPr lang="sk-SK"/>
              <a:t>© 2018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52</a:t>
            </a:fld>
            <a:endParaRPr lang="en-US"/>
          </a:p>
        </p:txBody>
      </p:sp>
    </p:spTree>
    <p:extLst>
      <p:ext uri="{BB962C8B-B14F-4D97-AF65-F5344CB8AC3E}">
        <p14:creationId xmlns:p14="http://schemas.microsoft.com/office/powerpoint/2010/main" val="16200571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1"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Crime Doers</a:t>
            </a:r>
          </a:p>
        </p:txBody>
      </p:sp>
      <p:sp>
        <p:nvSpPr>
          <p:cNvPr id="60422" name="Rectangle 3"/>
          <p:cNvSpPr>
            <a:spLocks noGrp="1" noChangeArrowheads="1"/>
          </p:cNvSpPr>
          <p:nvPr>
            <p:ph idx="1"/>
          </p:nvPr>
        </p:nvSpPr>
        <p:spPr/>
        <p:txBody>
          <a:bodyPr/>
          <a:lstStyle/>
          <a:p>
            <a:pPr eaLnBrk="1" hangingPunct="1"/>
            <a:r>
              <a:rPr lang="en-US">
                <a:ea typeface="ＭＳ Ｐゴシック" charset="-128"/>
                <a:cs typeface="ＭＳ Ｐゴシック" charset="-128"/>
              </a:rPr>
              <a:t>Hacker or Cracker</a:t>
            </a:r>
          </a:p>
          <a:p>
            <a:pPr lvl="1" eaLnBrk="1" hangingPunct="1"/>
            <a:r>
              <a:rPr lang="en-US"/>
              <a:t>Pre-1980 - Golden Age </a:t>
            </a:r>
            <a:r>
              <a:rPr lang="en-US">
                <a:sym typeface="Wingdings" charset="2"/>
              </a:rPr>
              <a:t> ?</a:t>
            </a:r>
          </a:p>
          <a:p>
            <a:pPr lvl="1" eaLnBrk="1" hangingPunct="1"/>
            <a:r>
              <a:rPr lang="en-US">
                <a:sym typeface="Wingdings" charset="2"/>
              </a:rPr>
              <a:t>Eighties</a:t>
            </a:r>
          </a:p>
          <a:p>
            <a:pPr lvl="1" eaLnBrk="1" hangingPunct="1"/>
            <a:r>
              <a:rPr lang="en-US">
                <a:sym typeface="Wingdings" charset="2"/>
              </a:rPr>
              <a:t>Nineties</a:t>
            </a:r>
          </a:p>
          <a:p>
            <a:pPr lvl="1" eaLnBrk="1" hangingPunct="1"/>
            <a:r>
              <a:rPr lang="en-US">
                <a:sym typeface="Wingdings" charset="2"/>
              </a:rPr>
              <a:t>Naughts</a:t>
            </a:r>
          </a:p>
          <a:p>
            <a:pPr lvl="1" eaLnBrk="1" hangingPunct="1"/>
            <a:endParaRPr lang="en-US">
              <a:sym typeface="Wingdings" charset="2"/>
            </a:endParaRPr>
          </a:p>
          <a:p>
            <a:pPr eaLnBrk="1" hangingPunct="1"/>
            <a:r>
              <a:rPr lang="en-US">
                <a:ea typeface="ＭＳ Ｐゴシック" charset="-128"/>
                <a:cs typeface="ＭＳ Ｐゴシック" charset="-128"/>
              </a:rPr>
              <a:t>Criminal Hacking == Cracking?</a:t>
            </a:r>
          </a:p>
          <a:p>
            <a:pPr eaLnBrk="1" hangingPunct="1"/>
            <a:endParaRPr lang="en-US">
              <a:ea typeface="ＭＳ Ｐゴシック" charset="-128"/>
              <a:cs typeface="ＭＳ Ｐゴシック" charset="-128"/>
            </a:endParaRPr>
          </a:p>
        </p:txBody>
      </p:sp>
      <p:sp>
        <p:nvSpPr>
          <p:cNvPr id="2" name="Footer Placeholder 1"/>
          <p:cNvSpPr>
            <a:spLocks noGrp="1"/>
          </p:cNvSpPr>
          <p:nvPr>
            <p:ph type="ftr" sz="quarter" idx="11"/>
          </p:nvPr>
        </p:nvSpPr>
        <p:spPr/>
        <p:txBody>
          <a:bodyPr/>
          <a:lstStyle/>
          <a:p>
            <a:r>
              <a:rPr lang="sk-SK"/>
              <a:t>© 2018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53</a:t>
            </a:fld>
            <a:endParaRPr lang="en-US"/>
          </a:p>
        </p:txBody>
      </p:sp>
    </p:spTree>
    <p:extLst>
      <p:ext uri="{BB962C8B-B14F-4D97-AF65-F5344CB8AC3E}">
        <p14:creationId xmlns:p14="http://schemas.microsoft.com/office/powerpoint/2010/main" val="25377892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9"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Crime Gain</a:t>
            </a:r>
            <a:endParaRPr lang="en-US" sz="3200">
              <a:ea typeface="ＭＳ Ｐゴシック" charset="-128"/>
              <a:cs typeface="ＭＳ Ｐゴシック" charset="-128"/>
            </a:endParaRPr>
          </a:p>
        </p:txBody>
      </p:sp>
      <p:sp>
        <p:nvSpPr>
          <p:cNvPr id="62470" name="Rectangle 3"/>
          <p:cNvSpPr>
            <a:spLocks noGrp="1" noChangeArrowheads="1"/>
          </p:cNvSpPr>
          <p:nvPr>
            <p:ph idx="1"/>
          </p:nvPr>
        </p:nvSpPr>
        <p:spPr/>
        <p:txBody>
          <a:bodyPr/>
          <a:lstStyle/>
          <a:p>
            <a:pPr eaLnBrk="1" hangingPunct="1"/>
            <a:r>
              <a:rPr lang="en-US">
                <a:ea typeface="ＭＳ Ｐゴシック" charset="-128"/>
                <a:cs typeface="ＭＳ Ｐゴシック" charset="-128"/>
              </a:rPr>
              <a:t>Justifications for Computing Crimes?</a:t>
            </a:r>
          </a:p>
          <a:p>
            <a:pPr eaLnBrk="1" hangingPunct="1"/>
            <a:r>
              <a:rPr lang="en-US">
                <a:ea typeface="ＭＳ Ｐゴシック" charset="-128"/>
                <a:cs typeface="ＭＳ Ｐゴシック" charset="-128"/>
              </a:rPr>
              <a:t>What can be done after access is gained?</a:t>
            </a:r>
          </a:p>
          <a:p>
            <a:pPr lvl="1" eaLnBrk="1" hangingPunct="1"/>
            <a:r>
              <a:rPr lang="en-US"/>
              <a:t>What resources are available?</a:t>
            </a:r>
          </a:p>
          <a:p>
            <a:pPr lvl="1" eaLnBrk="1" hangingPunct="1"/>
            <a:r>
              <a:rPr lang="en-US"/>
              <a:t>How valuable are they?</a:t>
            </a:r>
          </a:p>
        </p:txBody>
      </p:sp>
      <p:sp>
        <p:nvSpPr>
          <p:cNvPr id="2" name="Footer Placeholder 1"/>
          <p:cNvSpPr>
            <a:spLocks noGrp="1"/>
          </p:cNvSpPr>
          <p:nvPr>
            <p:ph type="ftr" sz="quarter" idx="11"/>
          </p:nvPr>
        </p:nvSpPr>
        <p:spPr/>
        <p:txBody>
          <a:bodyPr/>
          <a:lstStyle/>
          <a:p>
            <a:r>
              <a:rPr lang="sk-SK"/>
              <a:t>© 2018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54</a:t>
            </a:fld>
            <a:endParaRPr lang="en-US"/>
          </a:p>
        </p:txBody>
      </p:sp>
    </p:spTree>
    <p:extLst>
      <p:ext uri="{BB962C8B-B14F-4D97-AF65-F5344CB8AC3E}">
        <p14:creationId xmlns:p14="http://schemas.microsoft.com/office/powerpoint/2010/main" val="27643946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7"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Crime Pay</a:t>
            </a:r>
          </a:p>
        </p:txBody>
      </p:sp>
      <p:sp>
        <p:nvSpPr>
          <p:cNvPr id="64518" name="Rectangle 3"/>
          <p:cNvSpPr>
            <a:spLocks noGrp="1" noChangeArrowheads="1"/>
          </p:cNvSpPr>
          <p:nvPr>
            <p:ph idx="1"/>
          </p:nvPr>
        </p:nvSpPr>
        <p:spPr>
          <a:xfrm>
            <a:off x="457200" y="1200150"/>
            <a:ext cx="8178800" cy="3657600"/>
          </a:xfrm>
        </p:spPr>
        <p:txBody>
          <a:bodyPr>
            <a:normAutofit fontScale="92500" lnSpcReduction="20000"/>
          </a:bodyPr>
          <a:lstStyle/>
          <a:p>
            <a:pPr eaLnBrk="1" hangingPunct="1">
              <a:lnSpc>
                <a:spcPct val="90000"/>
              </a:lnSpc>
            </a:pPr>
            <a:r>
              <a:rPr lang="en-US" sz="2000" dirty="0">
                <a:ea typeface="ＭＳ Ｐゴシック" charset="-128"/>
                <a:cs typeface="ＭＳ Ｐゴシック" charset="-128"/>
              </a:rPr>
              <a:t>Computer Fraud and Abuse Act (1986)</a:t>
            </a:r>
          </a:p>
          <a:p>
            <a:pPr lvl="1" eaLnBrk="1" hangingPunct="1">
              <a:lnSpc>
                <a:spcPct val="90000"/>
              </a:lnSpc>
            </a:pPr>
            <a:r>
              <a:rPr lang="en-US" sz="1400" dirty="0"/>
              <a:t>Bans :</a:t>
            </a:r>
          </a:p>
          <a:p>
            <a:pPr lvl="2" eaLnBrk="1" hangingPunct="1">
              <a:lnSpc>
                <a:spcPct val="90000"/>
              </a:lnSpc>
            </a:pPr>
            <a:r>
              <a:rPr lang="en-US" sz="1600" dirty="0">
                <a:ea typeface="ＭＳ Ｐゴシック" charset="-128"/>
              </a:rPr>
              <a:t>unauthorized access or use of computers, copying, modifying, or destroying data, disclosing of passwords.</a:t>
            </a:r>
          </a:p>
          <a:p>
            <a:pPr lvl="2" eaLnBrk="1" hangingPunct="1">
              <a:lnSpc>
                <a:spcPct val="90000"/>
              </a:lnSpc>
            </a:pPr>
            <a:r>
              <a:rPr lang="en-US" sz="1600" dirty="0">
                <a:ea typeface="ＭＳ Ｐゴシック" charset="-128"/>
              </a:rPr>
              <a:t>disrupting government and utilities.</a:t>
            </a:r>
          </a:p>
          <a:p>
            <a:pPr lvl="1" eaLnBrk="1" hangingPunct="1">
              <a:lnSpc>
                <a:spcPct val="90000"/>
              </a:lnSpc>
            </a:pPr>
            <a:r>
              <a:rPr lang="en-US" sz="1400" dirty="0"/>
              <a:t>Covers government, financial, medical, and interstate systems.</a:t>
            </a:r>
          </a:p>
          <a:p>
            <a:pPr eaLnBrk="1" hangingPunct="1">
              <a:lnSpc>
                <a:spcPct val="90000"/>
              </a:lnSpc>
            </a:pPr>
            <a:r>
              <a:rPr lang="en-US" sz="2000" dirty="0">
                <a:ea typeface="ＭＳ Ｐゴシック" charset="-128"/>
                <a:cs typeface="ＭＳ Ｐゴシック" charset="-128"/>
              </a:rPr>
              <a:t>USA Patriot Act (2001)</a:t>
            </a:r>
          </a:p>
          <a:p>
            <a:pPr lvl="1" eaLnBrk="1" hangingPunct="1">
              <a:lnSpc>
                <a:spcPct val="90000"/>
              </a:lnSpc>
            </a:pPr>
            <a:r>
              <a:rPr lang="en-US" sz="1400" dirty="0"/>
              <a:t>Raised penalties.</a:t>
            </a:r>
          </a:p>
          <a:p>
            <a:pPr lvl="1" eaLnBrk="1" hangingPunct="1">
              <a:lnSpc>
                <a:spcPct val="90000"/>
              </a:lnSpc>
            </a:pPr>
            <a:r>
              <a:rPr lang="en-US" sz="1400" dirty="0"/>
              <a:t>Permits freer surveillance and monitoring to detect illegal activity.</a:t>
            </a:r>
            <a:endParaRPr lang="en-US" sz="2400" dirty="0"/>
          </a:p>
          <a:p>
            <a:pPr eaLnBrk="1" hangingPunct="1">
              <a:lnSpc>
                <a:spcPct val="90000"/>
              </a:lnSpc>
            </a:pPr>
            <a:r>
              <a:rPr lang="en-US" sz="2000" dirty="0">
                <a:ea typeface="ＭＳ Ｐゴシック" charset="-128"/>
                <a:cs typeface="ＭＳ Ｐゴシック" charset="-128"/>
              </a:rPr>
              <a:t>Electronic Communications Privacy Act</a:t>
            </a:r>
          </a:p>
          <a:p>
            <a:pPr lvl="1" eaLnBrk="1" hangingPunct="1">
              <a:lnSpc>
                <a:spcPct val="90000"/>
              </a:lnSpc>
            </a:pPr>
            <a:r>
              <a:rPr lang="en-US" sz="1400" dirty="0"/>
              <a:t>Illegal to intercept telephone, email, other data transmissions, access stored email messages without authorization</a:t>
            </a:r>
          </a:p>
          <a:p>
            <a:pPr eaLnBrk="1" hangingPunct="1">
              <a:lnSpc>
                <a:spcPct val="90000"/>
              </a:lnSpc>
            </a:pPr>
            <a:r>
              <a:rPr lang="en-US" sz="2000" dirty="0">
                <a:ea typeface="ＭＳ Ｐゴシック" charset="-128"/>
                <a:cs typeface="ＭＳ Ｐゴシック" charset="-128"/>
              </a:rPr>
              <a:t>Assign Cybercrime Treaty (2006), Wire Fraud Act, National Stolen Property Act, Identity Theft and Assumption Deterrence Act</a:t>
            </a:r>
          </a:p>
        </p:txBody>
      </p:sp>
      <p:sp>
        <p:nvSpPr>
          <p:cNvPr id="2" name="Footer Placeholder 1"/>
          <p:cNvSpPr>
            <a:spLocks noGrp="1"/>
          </p:cNvSpPr>
          <p:nvPr>
            <p:ph type="ftr" sz="quarter" idx="11"/>
          </p:nvPr>
        </p:nvSpPr>
        <p:spPr/>
        <p:txBody>
          <a:bodyPr/>
          <a:lstStyle/>
          <a:p>
            <a:r>
              <a:rPr lang="sk-SK"/>
              <a:t>© 2018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55</a:t>
            </a:fld>
            <a:endParaRPr lang="en-US"/>
          </a:p>
        </p:txBody>
      </p:sp>
    </p:spTree>
    <p:extLst>
      <p:ext uri="{BB962C8B-B14F-4D97-AF65-F5344CB8AC3E}">
        <p14:creationId xmlns:p14="http://schemas.microsoft.com/office/powerpoint/2010/main" val="80768929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5"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Crime Stop</a:t>
            </a:r>
          </a:p>
        </p:txBody>
      </p:sp>
      <p:sp>
        <p:nvSpPr>
          <p:cNvPr id="66566" name="Rectangle 3"/>
          <p:cNvSpPr>
            <a:spLocks noGrp="1" noChangeArrowheads="1"/>
          </p:cNvSpPr>
          <p:nvPr>
            <p:ph idx="1"/>
          </p:nvPr>
        </p:nvSpPr>
        <p:spPr/>
        <p:txBody>
          <a:bodyPr/>
          <a:lstStyle/>
          <a:p>
            <a:pPr eaLnBrk="1" hangingPunct="1"/>
            <a:r>
              <a:rPr lang="en-US">
                <a:ea typeface="ＭＳ Ｐゴシック" charset="-128"/>
                <a:cs typeface="ＭＳ Ｐゴシック" charset="-128"/>
              </a:rPr>
              <a:t>Technical</a:t>
            </a:r>
          </a:p>
          <a:p>
            <a:pPr lvl="1" eaLnBrk="1" hangingPunct="1"/>
            <a:r>
              <a:rPr lang="en-US"/>
              <a:t>Protect Data</a:t>
            </a:r>
          </a:p>
          <a:p>
            <a:pPr lvl="1" eaLnBrk="1" hangingPunct="1"/>
            <a:r>
              <a:rPr lang="en-US"/>
              <a:t>Protect Machine</a:t>
            </a:r>
          </a:p>
          <a:p>
            <a:pPr lvl="1" eaLnBrk="1" hangingPunct="1"/>
            <a:r>
              <a:rPr lang="en-US"/>
              <a:t>Protect Access</a:t>
            </a:r>
          </a:p>
          <a:p>
            <a:pPr eaLnBrk="1" hangingPunct="1"/>
            <a:r>
              <a:rPr lang="en-US">
                <a:ea typeface="ＭＳ Ｐゴシック" charset="-128"/>
                <a:cs typeface="ＭＳ Ｐゴシック" charset="-128"/>
              </a:rPr>
              <a:t>Non-technical?</a:t>
            </a:r>
          </a:p>
          <a:p>
            <a:pPr lvl="1" eaLnBrk="1" hangingPunct="1"/>
            <a:r>
              <a:rPr lang="en-US"/>
              <a:t>Social? </a:t>
            </a:r>
          </a:p>
          <a:p>
            <a:pPr lvl="1" eaLnBrk="1" hangingPunct="1"/>
            <a:r>
              <a:rPr lang="en-US"/>
              <a:t>Legal?</a:t>
            </a:r>
          </a:p>
        </p:txBody>
      </p:sp>
      <p:sp>
        <p:nvSpPr>
          <p:cNvPr id="2" name="Footer Placeholder 1"/>
          <p:cNvSpPr>
            <a:spLocks noGrp="1"/>
          </p:cNvSpPr>
          <p:nvPr>
            <p:ph type="ftr" sz="quarter" idx="11"/>
          </p:nvPr>
        </p:nvSpPr>
        <p:spPr/>
        <p:txBody>
          <a:bodyPr/>
          <a:lstStyle/>
          <a:p>
            <a:r>
              <a:rPr lang="sk-SK"/>
              <a:t>© 2018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56</a:t>
            </a:fld>
            <a:endParaRPr lang="en-US"/>
          </a:p>
        </p:txBody>
      </p:sp>
    </p:spTree>
    <p:extLst>
      <p:ext uri="{BB962C8B-B14F-4D97-AF65-F5344CB8AC3E}">
        <p14:creationId xmlns:p14="http://schemas.microsoft.com/office/powerpoint/2010/main" val="2515936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Reading Notes</a:t>
            </a:r>
          </a:p>
        </p:txBody>
      </p:sp>
      <p:sp>
        <p:nvSpPr>
          <p:cNvPr id="3" name="Content Placeholder 2"/>
          <p:cNvSpPr>
            <a:spLocks noGrp="1"/>
          </p:cNvSpPr>
          <p:nvPr>
            <p:ph sz="half" idx="1"/>
          </p:nvPr>
        </p:nvSpPr>
        <p:spPr/>
        <p:txBody>
          <a:bodyPr>
            <a:normAutofit fontScale="85000" lnSpcReduction="10000"/>
          </a:bodyPr>
          <a:lstStyle/>
          <a:p>
            <a:r>
              <a:rPr lang="en-US" dirty="0"/>
              <a:t>pp. 323 Might be interesting to compare password guidance over the years.</a:t>
            </a:r>
          </a:p>
          <a:p>
            <a:r>
              <a:rPr lang="en-US" dirty="0"/>
              <a:t>pp. 325 plenty not sent with HTTP </a:t>
            </a:r>
          </a:p>
          <a:p>
            <a:r>
              <a:rPr lang="en-US" dirty="0"/>
              <a:t>pp. 328 Getting on TV much more difficult than releasing software</a:t>
            </a:r>
          </a:p>
          <a:p>
            <a:r>
              <a:rPr lang="en-US" dirty="0"/>
              <a:t>pp. 330 Virus could be new</a:t>
            </a:r>
          </a:p>
          <a:p>
            <a:r>
              <a:rPr lang="en-US" dirty="0"/>
              <a:t>pp. 332 Goals include infect 3 machine per LAN and as many computers as possible? Never make last minute changes before release. Were they related to the defects?</a:t>
            </a:r>
          </a:p>
          <a:p>
            <a:r>
              <a:rPr lang="en-US" dirty="0"/>
              <a:t>pp. 333 Testing w/out DEBUG often neglected</a:t>
            </a:r>
          </a:p>
        </p:txBody>
      </p:sp>
      <p:sp>
        <p:nvSpPr>
          <p:cNvPr id="11" name="Content Placeholder 10"/>
          <p:cNvSpPr>
            <a:spLocks noGrp="1"/>
          </p:cNvSpPr>
          <p:nvPr>
            <p:ph sz="half" idx="2"/>
          </p:nvPr>
        </p:nvSpPr>
        <p:spPr/>
        <p:txBody>
          <a:bodyPr>
            <a:normAutofit fontScale="85000" lnSpcReduction="10000"/>
          </a:bodyPr>
          <a:lstStyle/>
          <a:p>
            <a:r>
              <a:rPr lang="en-US" dirty="0"/>
              <a:t>pp. 335 Do people use the Internet as an experimental laboratory these days? Shutdown right after booting, “benign” doesn’t seem like the right word.</a:t>
            </a:r>
          </a:p>
          <a:p>
            <a:r>
              <a:rPr lang="en-US" dirty="0"/>
              <a:t>pp. 337 “send reports back to a </a:t>
            </a:r>
            <a:r>
              <a:rPr lang="en-US" b="1" dirty="0"/>
              <a:t>host</a:t>
            </a:r>
            <a:r>
              <a:rPr lang="en-US" dirty="0"/>
              <a:t> computer”?</a:t>
            </a:r>
          </a:p>
          <a:p>
            <a:r>
              <a:rPr lang="en-US" dirty="0"/>
              <a:t>pp. 338 Firewalls often not running on same machine as malware, routers?</a:t>
            </a:r>
          </a:p>
          <a:p>
            <a:r>
              <a:rPr lang="en-US" dirty="0"/>
              <a:t>pp. 339 Have 2003 fears of cyber terrorist attacks been realized?</a:t>
            </a:r>
          </a:p>
          <a:p>
            <a:r>
              <a:rPr lang="en-US" dirty="0"/>
              <a:t>pp. 347 How is online voting a moral issue?</a:t>
            </a:r>
          </a:p>
          <a:p>
            <a:r>
              <a:rPr lang="en-US" dirty="0"/>
              <a:t>End of Chapter questions: 14. 25. 29.</a:t>
            </a:r>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6</a:t>
            </a:fld>
            <a:endParaRPr lang="en-US"/>
          </a:p>
        </p:txBody>
      </p:sp>
    </p:spTree>
    <p:extLst>
      <p:ext uri="{BB962C8B-B14F-4D97-AF65-F5344CB8AC3E}">
        <p14:creationId xmlns:p14="http://schemas.microsoft.com/office/powerpoint/2010/main" val="2108164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 Quiz</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t>A denial of service attack shuts down a bunch of retailer, stock brokerage, large corporate entertainment and information web sites. Possible guilty parties:</a:t>
            </a:r>
          </a:p>
          <a:p>
            <a:pPr marL="662968" lvl="1" indent="-457200">
              <a:buFont typeface="+mj-lt"/>
              <a:buAutoNum type="alphaLcPeriod"/>
            </a:pPr>
            <a:r>
              <a:rPr lang="en-US" dirty="0"/>
              <a:t>Terrorist who aimed to cause billions of damage to U.S. economy.</a:t>
            </a:r>
          </a:p>
          <a:p>
            <a:pPr marL="662968" lvl="1" indent="-457200">
              <a:buFont typeface="+mj-lt"/>
              <a:buAutoNum type="alphaLcPeriod"/>
            </a:pPr>
            <a:r>
              <a:rPr lang="en-US" dirty="0"/>
              <a:t>Protest organization opposing commercialization of the web and corporate manipulation of consumers.</a:t>
            </a:r>
          </a:p>
          <a:p>
            <a:pPr marL="662968" lvl="1" indent="-457200">
              <a:buFont typeface="+mj-lt"/>
              <a:buAutoNum type="alphaLcPeriod"/>
            </a:pPr>
            <a:r>
              <a:rPr lang="en-US" dirty="0"/>
              <a:t>Script kiddie (a minor) just having fun with tools he found on the web.</a:t>
            </a:r>
          </a:p>
          <a:p>
            <a:pPr marL="662968" lvl="1" indent="-457200">
              <a:buFont typeface="+mj-lt"/>
              <a:buAutoNum type="alphaLcPeriod"/>
            </a:pPr>
            <a:r>
              <a:rPr lang="en-US" dirty="0"/>
              <a:t>Show off hacker in search of bragging rights.</a:t>
            </a:r>
          </a:p>
          <a:p>
            <a:pPr marL="457200" indent="-457200">
              <a:buFont typeface="+mj-lt"/>
              <a:buAutoNum type="arabicPeriod"/>
            </a:pPr>
            <a:r>
              <a:rPr lang="en-US" dirty="0"/>
              <a:t>State what penalties are appropriate for each.</a:t>
            </a:r>
          </a:p>
          <a:p>
            <a:pPr marL="457200" indent="-457200">
              <a:buFont typeface="+mj-lt"/>
              <a:buAutoNum type="arabicPeriod"/>
            </a:pPr>
            <a:r>
              <a:rPr lang="en-US" dirty="0"/>
              <a:t>Explain your answer to 1. using a single Ethical Theory for all.</a:t>
            </a:r>
          </a:p>
          <a:p>
            <a:pPr marL="457200" indent="-457200">
              <a:buFont typeface="+mj-lt"/>
              <a:buAutoNum type="arabicPeriod"/>
            </a:pPr>
            <a:r>
              <a:rPr lang="en-US" dirty="0"/>
              <a:t>Name the laws/acts under which these parties could be prosecuted.</a:t>
            </a:r>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7</a:t>
            </a:fld>
            <a:endParaRPr lang="en-US"/>
          </a:p>
        </p:txBody>
      </p:sp>
    </p:spTree>
    <p:extLst>
      <p:ext uri="{BB962C8B-B14F-4D97-AF65-F5344CB8AC3E}">
        <p14:creationId xmlns:p14="http://schemas.microsoft.com/office/powerpoint/2010/main" val="15047649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Assignment</a:t>
            </a:r>
            <a:br>
              <a:rPr lang="en-US" dirty="0"/>
            </a:br>
            <a:r>
              <a:rPr lang="en-US" dirty="0"/>
              <a:t>Code Testing 1 Page Paper 1/2</a:t>
            </a:r>
          </a:p>
        </p:txBody>
      </p:sp>
      <p:sp>
        <p:nvSpPr>
          <p:cNvPr id="3" name="Content Placeholder 2"/>
          <p:cNvSpPr>
            <a:spLocks noGrp="1"/>
          </p:cNvSpPr>
          <p:nvPr>
            <p:ph idx="1"/>
          </p:nvPr>
        </p:nvSpPr>
        <p:spPr/>
        <p:txBody>
          <a:bodyPr>
            <a:normAutofit fontScale="77500" lnSpcReduction="20000"/>
          </a:bodyPr>
          <a:lstStyle/>
          <a:p>
            <a:r>
              <a:rPr lang="en-US" dirty="0"/>
              <a:t>Given code you did not write yourself, you need to test and potentially break it </a:t>
            </a:r>
          </a:p>
          <a:p>
            <a:r>
              <a:rPr lang="en-US" dirty="0"/>
              <a:t>Find as many bugs possible</a:t>
            </a:r>
          </a:p>
          <a:p>
            <a:r>
              <a:rPr lang="en-US" dirty="0"/>
              <a:t>There are major and minor bugs to find</a:t>
            </a:r>
          </a:p>
          <a:p>
            <a:r>
              <a:rPr lang="en-US" dirty="0"/>
              <a:t>Once testing is done write paper arguing your testing was adequate</a:t>
            </a:r>
          </a:p>
          <a:p>
            <a:r>
              <a:rPr lang="en-US" dirty="0"/>
              <a:t>Things that might be useful in your argument:</a:t>
            </a:r>
          </a:p>
          <a:p>
            <a:pPr lvl="1"/>
            <a:r>
              <a:rPr lang="en-US" dirty="0"/>
              <a:t>Explanations of defects</a:t>
            </a:r>
          </a:p>
          <a:p>
            <a:pPr lvl="1"/>
            <a:r>
              <a:rPr lang="en-US" dirty="0"/>
              <a:t>How to fix them</a:t>
            </a:r>
          </a:p>
          <a:p>
            <a:pPr lvl="1"/>
            <a:r>
              <a:rPr lang="en-US" dirty="0"/>
              <a:t>Consequences of leaving defects in production code</a:t>
            </a:r>
          </a:p>
          <a:p>
            <a:r>
              <a:rPr lang="en-US" dirty="0"/>
              <a:t>Use weaknesses in your testing methods as a counter argument</a:t>
            </a:r>
          </a:p>
          <a:p>
            <a:r>
              <a:rPr lang="en-US" dirty="0"/>
              <a:t>Working example: </a:t>
            </a:r>
            <a:r>
              <a:rPr lang="en-US" dirty="0">
                <a:hlinkClick r:id="rId3"/>
              </a:rPr>
              <a:t>http://socialimps.keithpray.net/assignments/Test_Sales_Fun</a:t>
            </a:r>
            <a:r>
              <a:rPr lang="en-US" dirty="0"/>
              <a:t> </a:t>
            </a:r>
          </a:p>
          <a:p>
            <a:pPr marL="0" indent="0">
              <a:buNone/>
            </a:pPr>
            <a:endParaRPr lang="en-US" strike="sngStrike" dirty="0"/>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8</a:t>
            </a:fld>
            <a:endParaRPr lang="en-US"/>
          </a:p>
        </p:txBody>
      </p:sp>
    </p:spTree>
    <p:extLst>
      <p:ext uri="{BB962C8B-B14F-4D97-AF65-F5344CB8AC3E}">
        <p14:creationId xmlns:p14="http://schemas.microsoft.com/office/powerpoint/2010/main" val="663296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Assignment</a:t>
            </a:r>
            <a:br>
              <a:rPr lang="en-US" dirty="0"/>
            </a:br>
            <a:r>
              <a:rPr lang="en-US" dirty="0"/>
              <a:t>Code Testing 2/2</a:t>
            </a:r>
          </a:p>
        </p:txBody>
      </p:sp>
      <p:sp>
        <p:nvSpPr>
          <p:cNvPr id="3" name="Content Placeholder 2"/>
          <p:cNvSpPr>
            <a:spLocks noGrp="1"/>
          </p:cNvSpPr>
          <p:nvPr>
            <p:ph idx="1"/>
          </p:nvPr>
        </p:nvSpPr>
        <p:spPr/>
        <p:txBody>
          <a:bodyPr>
            <a:normAutofit fontScale="62500" lnSpcReduction="20000"/>
          </a:bodyPr>
          <a:lstStyle/>
          <a:p>
            <a:pPr marL="457200" indent="-457200">
              <a:lnSpc>
                <a:spcPct val="120000"/>
              </a:lnSpc>
              <a:spcBef>
                <a:spcPts val="0"/>
              </a:spcBef>
              <a:buFont typeface="+mj-lt"/>
              <a:buAutoNum type="arabicPeriod"/>
            </a:pPr>
            <a:r>
              <a:rPr lang="en-US" dirty="0"/>
              <a:t>import </a:t>
            </a:r>
            <a:r>
              <a:rPr lang="en-US" dirty="0" err="1"/>
              <a:t>java.text.NumberFormat</a:t>
            </a:r>
            <a:r>
              <a:rPr lang="en-US" dirty="0"/>
              <a:t>;</a:t>
            </a:r>
          </a:p>
          <a:p>
            <a:pPr marL="457200" indent="-457200">
              <a:lnSpc>
                <a:spcPct val="120000"/>
              </a:lnSpc>
              <a:spcBef>
                <a:spcPts val="0"/>
              </a:spcBef>
              <a:buFont typeface="+mj-lt"/>
              <a:buAutoNum type="arabicPeriod"/>
            </a:pPr>
            <a:r>
              <a:rPr lang="en-US" dirty="0"/>
              <a:t>public class </a:t>
            </a:r>
            <a:r>
              <a:rPr lang="en-US" dirty="0" err="1"/>
              <a:t>SalesFun</a:t>
            </a:r>
            <a:r>
              <a:rPr lang="en-US" dirty="0"/>
              <a:t> { </a:t>
            </a:r>
          </a:p>
          <a:p>
            <a:pPr marL="457200" indent="-457200">
              <a:lnSpc>
                <a:spcPct val="120000"/>
              </a:lnSpc>
              <a:spcBef>
                <a:spcPts val="0"/>
              </a:spcBef>
              <a:buFont typeface="+mj-lt"/>
              <a:buAutoNum type="arabicPeriod"/>
            </a:pPr>
            <a:r>
              <a:rPr lang="en-US" dirty="0"/>
              <a:t>  public static double </a:t>
            </a:r>
            <a:r>
              <a:rPr lang="en-US" dirty="0" err="1"/>
              <a:t>calculateSalesTotal</a:t>
            </a:r>
            <a:r>
              <a:rPr lang="en-US" dirty="0"/>
              <a:t> ( double amount, double </a:t>
            </a:r>
            <a:r>
              <a:rPr lang="en-US" dirty="0" err="1"/>
              <a:t>discountRate</a:t>
            </a:r>
            <a:r>
              <a:rPr lang="en-US" dirty="0"/>
              <a:t>, double </a:t>
            </a:r>
            <a:r>
              <a:rPr lang="en-US" dirty="0" err="1"/>
              <a:t>taxRate</a:t>
            </a:r>
            <a:r>
              <a:rPr lang="en-US" dirty="0"/>
              <a:t> ) { </a:t>
            </a:r>
          </a:p>
          <a:p>
            <a:pPr marL="457200" indent="-457200">
              <a:lnSpc>
                <a:spcPct val="120000"/>
              </a:lnSpc>
              <a:spcBef>
                <a:spcPts val="0"/>
              </a:spcBef>
              <a:buFont typeface="+mj-lt"/>
              <a:buAutoNum type="arabicPeriod"/>
            </a:pPr>
            <a:r>
              <a:rPr lang="en-US" dirty="0">
                <a:solidFill>
                  <a:srgbClr val="000000"/>
                </a:solidFill>
              </a:rPr>
              <a:t>   </a:t>
            </a:r>
            <a:r>
              <a:rPr lang="en-US" b="1" dirty="0">
                <a:solidFill>
                  <a:srgbClr val="000000"/>
                </a:solidFill>
              </a:rPr>
              <a:t> double discount = amount * </a:t>
            </a:r>
            <a:r>
              <a:rPr lang="en-US" b="1" dirty="0" err="1">
                <a:solidFill>
                  <a:srgbClr val="000000"/>
                </a:solidFill>
              </a:rPr>
              <a:t>discountRate</a:t>
            </a:r>
            <a:r>
              <a:rPr lang="en-US" b="1" dirty="0">
                <a:solidFill>
                  <a:srgbClr val="000000"/>
                </a:solidFill>
              </a:rPr>
              <a:t>; </a:t>
            </a:r>
          </a:p>
          <a:p>
            <a:pPr marL="457200" indent="-457200">
              <a:lnSpc>
                <a:spcPct val="120000"/>
              </a:lnSpc>
              <a:spcBef>
                <a:spcPts val="0"/>
              </a:spcBef>
              <a:buFont typeface="+mj-lt"/>
              <a:buAutoNum type="arabicPeriod"/>
            </a:pPr>
            <a:r>
              <a:rPr lang="en-US" b="1" dirty="0">
                <a:solidFill>
                  <a:srgbClr val="000000"/>
                </a:solidFill>
              </a:rPr>
              <a:t>    double total = amount - discount; </a:t>
            </a:r>
          </a:p>
          <a:p>
            <a:pPr marL="457200" indent="-457200">
              <a:lnSpc>
                <a:spcPct val="120000"/>
              </a:lnSpc>
              <a:spcBef>
                <a:spcPts val="0"/>
              </a:spcBef>
              <a:buFont typeface="+mj-lt"/>
              <a:buAutoNum type="arabicPeriod"/>
            </a:pPr>
            <a:r>
              <a:rPr lang="en-US" b="1" dirty="0">
                <a:solidFill>
                  <a:srgbClr val="000000"/>
                </a:solidFill>
              </a:rPr>
              <a:t>    double tax = total * </a:t>
            </a:r>
            <a:r>
              <a:rPr lang="en-US" b="1" dirty="0" err="1">
                <a:solidFill>
                  <a:srgbClr val="000000"/>
                </a:solidFill>
              </a:rPr>
              <a:t>taxRate</a:t>
            </a:r>
            <a:r>
              <a:rPr lang="en-US" b="1" dirty="0">
                <a:solidFill>
                  <a:srgbClr val="000000"/>
                </a:solidFill>
              </a:rPr>
              <a:t>; </a:t>
            </a:r>
          </a:p>
          <a:p>
            <a:pPr marL="457200" indent="-457200">
              <a:lnSpc>
                <a:spcPct val="120000"/>
              </a:lnSpc>
              <a:spcBef>
                <a:spcPts val="0"/>
              </a:spcBef>
              <a:buFont typeface="+mj-lt"/>
              <a:buAutoNum type="arabicPeriod"/>
            </a:pPr>
            <a:r>
              <a:rPr lang="en-US" b="1" dirty="0">
                <a:solidFill>
                  <a:srgbClr val="000000"/>
                </a:solidFill>
              </a:rPr>
              <a:t>    double </a:t>
            </a:r>
            <a:r>
              <a:rPr lang="en-US" b="1" dirty="0" err="1">
                <a:solidFill>
                  <a:srgbClr val="000000"/>
                </a:solidFill>
              </a:rPr>
              <a:t>taxedTotal</a:t>
            </a:r>
            <a:r>
              <a:rPr lang="en-US" b="1" dirty="0">
                <a:solidFill>
                  <a:srgbClr val="000000"/>
                </a:solidFill>
              </a:rPr>
              <a:t> = tax + total; </a:t>
            </a:r>
          </a:p>
          <a:p>
            <a:pPr marL="457200" indent="-457200">
              <a:lnSpc>
                <a:spcPct val="120000"/>
              </a:lnSpc>
              <a:spcBef>
                <a:spcPts val="0"/>
              </a:spcBef>
              <a:buFont typeface="+mj-lt"/>
              <a:buAutoNum type="arabicPeriod"/>
            </a:pPr>
            <a:r>
              <a:rPr lang="en-US" dirty="0"/>
              <a:t>    </a:t>
            </a:r>
            <a:r>
              <a:rPr lang="en-US" dirty="0" err="1"/>
              <a:t>NumberFormat</a:t>
            </a:r>
            <a:r>
              <a:rPr lang="en-US" dirty="0"/>
              <a:t> </a:t>
            </a:r>
            <a:r>
              <a:rPr lang="en-US" dirty="0" err="1"/>
              <a:t>numberFormat</a:t>
            </a:r>
            <a:r>
              <a:rPr lang="en-US" dirty="0"/>
              <a:t> = </a:t>
            </a:r>
            <a:r>
              <a:rPr lang="en-US" dirty="0" err="1"/>
              <a:t>NumberFormat.getCurrencyInstance</a:t>
            </a:r>
            <a:r>
              <a:rPr lang="en-US" dirty="0"/>
              <a:t>(); </a:t>
            </a:r>
          </a:p>
          <a:p>
            <a:pPr marL="457200" indent="-457200">
              <a:lnSpc>
                <a:spcPct val="120000"/>
              </a:lnSpc>
              <a:spcBef>
                <a:spcPts val="0"/>
              </a:spcBef>
              <a:buFont typeface="+mj-lt"/>
              <a:buAutoNum type="arabicPeriod"/>
            </a:pPr>
            <a:r>
              <a:rPr lang="en-US" dirty="0"/>
              <a:t>    </a:t>
            </a:r>
            <a:r>
              <a:rPr lang="en-US" dirty="0" err="1"/>
              <a:t>System.out.println</a:t>
            </a:r>
            <a:r>
              <a:rPr lang="en-US" dirty="0"/>
              <a:t> ( "Subtotal : " + </a:t>
            </a:r>
            <a:r>
              <a:rPr lang="en-US" dirty="0" err="1"/>
              <a:t>numberFormat.format</a:t>
            </a:r>
            <a:r>
              <a:rPr lang="en-US" dirty="0"/>
              <a:t> ( amount ) ); </a:t>
            </a:r>
          </a:p>
          <a:p>
            <a:pPr marL="457200" indent="-457200">
              <a:lnSpc>
                <a:spcPct val="120000"/>
              </a:lnSpc>
              <a:spcBef>
                <a:spcPts val="0"/>
              </a:spcBef>
              <a:buFont typeface="+mj-lt"/>
              <a:buAutoNum type="arabicPeriod"/>
            </a:pPr>
            <a:r>
              <a:rPr lang="en-US" dirty="0"/>
              <a:t>    </a:t>
            </a:r>
            <a:r>
              <a:rPr lang="en-US" dirty="0" err="1"/>
              <a:t>System.out.println</a:t>
            </a:r>
            <a:r>
              <a:rPr lang="en-US" dirty="0"/>
              <a:t> ( "Discount : " + </a:t>
            </a:r>
            <a:r>
              <a:rPr lang="en-US" dirty="0" err="1"/>
              <a:t>numberFormat.format</a:t>
            </a:r>
            <a:r>
              <a:rPr lang="en-US" dirty="0"/>
              <a:t> ( discount ) ); </a:t>
            </a:r>
          </a:p>
          <a:p>
            <a:pPr marL="457200" indent="-457200">
              <a:lnSpc>
                <a:spcPct val="120000"/>
              </a:lnSpc>
              <a:spcBef>
                <a:spcPts val="0"/>
              </a:spcBef>
              <a:buFont typeface="+mj-lt"/>
              <a:buAutoNum type="arabicPeriod"/>
            </a:pPr>
            <a:r>
              <a:rPr lang="en-US" dirty="0"/>
              <a:t>    </a:t>
            </a:r>
            <a:r>
              <a:rPr lang="en-US" dirty="0" err="1"/>
              <a:t>System.out.println</a:t>
            </a:r>
            <a:r>
              <a:rPr lang="en-US" dirty="0"/>
              <a:t> ( "Total : " + </a:t>
            </a:r>
            <a:r>
              <a:rPr lang="en-US" dirty="0" err="1"/>
              <a:t>numberFormat.format</a:t>
            </a:r>
            <a:r>
              <a:rPr lang="en-US" dirty="0"/>
              <a:t> ( total ) ); </a:t>
            </a:r>
          </a:p>
          <a:p>
            <a:pPr marL="457200" indent="-457200">
              <a:lnSpc>
                <a:spcPct val="120000"/>
              </a:lnSpc>
              <a:spcBef>
                <a:spcPts val="0"/>
              </a:spcBef>
              <a:buFont typeface="+mj-lt"/>
              <a:buAutoNum type="arabicPeriod"/>
            </a:pPr>
            <a:r>
              <a:rPr lang="en-US" dirty="0"/>
              <a:t>    </a:t>
            </a:r>
            <a:r>
              <a:rPr lang="en-US" dirty="0" err="1"/>
              <a:t>System.out.println</a:t>
            </a:r>
            <a:r>
              <a:rPr lang="en-US" dirty="0"/>
              <a:t> ( "Tax : " + </a:t>
            </a:r>
            <a:r>
              <a:rPr lang="en-US" dirty="0" err="1"/>
              <a:t>numberFormat.format</a:t>
            </a:r>
            <a:r>
              <a:rPr lang="en-US" dirty="0"/>
              <a:t> ( tax ) ); </a:t>
            </a:r>
          </a:p>
          <a:p>
            <a:pPr marL="457200" indent="-457200">
              <a:lnSpc>
                <a:spcPct val="120000"/>
              </a:lnSpc>
              <a:spcBef>
                <a:spcPts val="0"/>
              </a:spcBef>
              <a:buFont typeface="+mj-lt"/>
              <a:buAutoNum type="arabicPeriod"/>
            </a:pPr>
            <a:r>
              <a:rPr lang="en-US" dirty="0"/>
              <a:t>    </a:t>
            </a:r>
            <a:r>
              <a:rPr lang="en-US" dirty="0" err="1"/>
              <a:t>System.out.println</a:t>
            </a:r>
            <a:r>
              <a:rPr lang="en-US" dirty="0"/>
              <a:t> ( "</a:t>
            </a:r>
            <a:r>
              <a:rPr lang="en-US" dirty="0" err="1"/>
              <a:t>Tax+Total</a:t>
            </a:r>
            <a:r>
              <a:rPr lang="en-US" dirty="0"/>
              <a:t>: " + </a:t>
            </a:r>
            <a:r>
              <a:rPr lang="en-US" dirty="0" err="1"/>
              <a:t>numberFormat.format</a:t>
            </a:r>
            <a:r>
              <a:rPr lang="en-US" dirty="0"/>
              <a:t> ( </a:t>
            </a:r>
            <a:r>
              <a:rPr lang="en-US" dirty="0" err="1"/>
              <a:t>taxedTotal</a:t>
            </a:r>
            <a:r>
              <a:rPr lang="en-US" dirty="0"/>
              <a:t> ) ); </a:t>
            </a:r>
          </a:p>
          <a:p>
            <a:pPr marL="457200" indent="-457200">
              <a:lnSpc>
                <a:spcPct val="120000"/>
              </a:lnSpc>
              <a:spcBef>
                <a:spcPts val="0"/>
              </a:spcBef>
              <a:buFont typeface="+mj-lt"/>
              <a:buAutoNum type="arabicPeriod"/>
            </a:pPr>
            <a:r>
              <a:rPr lang="en-US" dirty="0"/>
              <a:t>    return </a:t>
            </a:r>
            <a:r>
              <a:rPr lang="en-US" dirty="0" err="1"/>
              <a:t>taxedTotal</a:t>
            </a:r>
            <a:r>
              <a:rPr lang="en-US" dirty="0"/>
              <a:t>;</a:t>
            </a:r>
          </a:p>
          <a:p>
            <a:pPr marL="457200" indent="-457200">
              <a:lnSpc>
                <a:spcPct val="120000"/>
              </a:lnSpc>
              <a:spcBef>
                <a:spcPts val="0"/>
              </a:spcBef>
              <a:buFont typeface="+mj-lt"/>
              <a:buAutoNum type="arabicPeriod"/>
            </a:pPr>
            <a:r>
              <a:rPr lang="en-US" dirty="0"/>
              <a:t>  } </a:t>
            </a:r>
          </a:p>
          <a:p>
            <a:pPr marL="457200" indent="-457200">
              <a:lnSpc>
                <a:spcPct val="120000"/>
              </a:lnSpc>
              <a:spcBef>
                <a:spcPts val="0"/>
              </a:spcBef>
              <a:buFont typeface="+mj-lt"/>
              <a:buAutoNum type="arabicPeriod"/>
            </a:pPr>
            <a:r>
              <a:rPr lang="en-US" dirty="0"/>
              <a:t>}</a:t>
            </a:r>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8" name="TextBox 7"/>
          <p:cNvSpPr txBox="1"/>
          <p:nvPr/>
        </p:nvSpPr>
        <p:spPr>
          <a:xfrm>
            <a:off x="4565194" y="1444365"/>
            <a:ext cx="4343400" cy="1446550"/>
          </a:xfrm>
          <a:prstGeom prst="rect">
            <a:avLst/>
          </a:prstGeom>
          <a:noFill/>
        </p:spPr>
        <p:txBody>
          <a:bodyPr wrap="square" rtlCol="0" anchor="t" anchorCtr="0">
            <a:spAutoFit/>
          </a:bodyPr>
          <a:lstStyle/>
          <a:p>
            <a:pPr algn="l"/>
            <a:r>
              <a:rPr lang="en-US" sz="6600" dirty="0">
                <a:solidFill>
                  <a:srgbClr val="000000"/>
                </a:solidFill>
              </a:rPr>
              <a:t>}</a:t>
            </a:r>
            <a:r>
              <a:rPr lang="en-US" sz="8800" dirty="0">
                <a:solidFill>
                  <a:srgbClr val="000000"/>
                </a:solidFill>
              </a:rPr>
              <a:t> </a:t>
            </a:r>
            <a:r>
              <a:rPr lang="en-US" sz="3200" dirty="0">
                <a:solidFill>
                  <a:srgbClr val="000000"/>
                </a:solidFill>
              </a:rPr>
              <a:t>Lines of interest</a:t>
            </a:r>
          </a:p>
        </p:txBody>
      </p:sp>
      <p:sp>
        <p:nvSpPr>
          <p:cNvPr id="5" name="Slide Number Placeholder 4"/>
          <p:cNvSpPr>
            <a:spLocks noGrp="1"/>
          </p:cNvSpPr>
          <p:nvPr>
            <p:ph type="sldNum" sz="quarter" idx="12"/>
          </p:nvPr>
        </p:nvSpPr>
        <p:spPr/>
        <p:txBody>
          <a:bodyPr/>
          <a:lstStyle/>
          <a:p>
            <a:fld id="{A2A17EAB-8B51-5C40-8776-6683E51FA7A0}" type="slidenum">
              <a:rPr lang="en-US" smtClean="0"/>
              <a:t>9</a:t>
            </a:fld>
            <a:endParaRPr lang="en-US"/>
          </a:p>
        </p:txBody>
      </p:sp>
    </p:spTree>
    <p:extLst>
      <p:ext uri="{BB962C8B-B14F-4D97-AF65-F5344CB8AC3E}">
        <p14:creationId xmlns:p14="http://schemas.microsoft.com/office/powerpoint/2010/main" val="3574800159"/>
      </p:ext>
    </p:extLst>
  </p:cSld>
  <p:clrMapOvr>
    <a:masterClrMapping/>
  </p:clrMapOvr>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28720</TotalTime>
  <Words>7072</Words>
  <Application>Microsoft Macintosh PowerPoint</Application>
  <PresentationFormat>On-screen Show (16:9)</PresentationFormat>
  <Paragraphs>805</Paragraphs>
  <Slides>56</Slides>
  <Notes>50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56</vt:i4>
      </vt:variant>
    </vt:vector>
  </HeadingPairs>
  <TitlesOfParts>
    <vt:vector size="66" baseType="lpstr">
      <vt:lpstr>ＭＳ Ｐゴシック</vt:lpstr>
      <vt:lpstr>宋体</vt:lpstr>
      <vt:lpstr>Arial</vt:lpstr>
      <vt:lpstr>ArialMT</vt:lpstr>
      <vt:lpstr>Calibri</vt:lpstr>
      <vt:lpstr>Cambria</vt:lpstr>
      <vt:lpstr>Mangal</vt:lpstr>
      <vt:lpstr>Wingdings</vt:lpstr>
      <vt:lpstr>幼圆</vt:lpstr>
      <vt:lpstr>Red Radial 16x9</vt:lpstr>
      <vt:lpstr>Class 8 Crime</vt:lpstr>
      <vt:lpstr>Papers</vt:lpstr>
      <vt:lpstr>Survey Results (2/3 Participation)</vt:lpstr>
      <vt:lpstr>Overview</vt:lpstr>
      <vt:lpstr>PowerPoint Presentation</vt:lpstr>
      <vt:lpstr>My Reading Notes</vt:lpstr>
      <vt:lpstr>Group Quiz</vt:lpstr>
      <vt:lpstr>Assignment Code Testing 1 Page Paper 1/2</vt:lpstr>
      <vt:lpstr>Assignment Code Testing 2/2</vt:lpstr>
      <vt:lpstr>Overview</vt:lpstr>
      <vt:lpstr>PowerPoint Presentation</vt:lpstr>
      <vt:lpstr>Cyber Crime becoming a global threat</vt:lpstr>
      <vt:lpstr>Lack of information enables criminals</vt:lpstr>
      <vt:lpstr>Initiatives to catch cyber criminals</vt:lpstr>
      <vt:lpstr>Cyber crime cases require too much effort</vt:lpstr>
      <vt:lpstr>Conclusions</vt:lpstr>
      <vt:lpstr>References</vt:lpstr>
      <vt:lpstr>A look at the Economics of the virtual black market</vt:lpstr>
      <vt:lpstr>Piracy</vt:lpstr>
      <vt:lpstr>Drugs</vt:lpstr>
      <vt:lpstr>Arms</vt:lpstr>
      <vt:lpstr>Contract Killing</vt:lpstr>
      <vt:lpstr>Viruses</vt:lpstr>
      <vt:lpstr>Identity theft</vt:lpstr>
      <vt:lpstr>Conclusion</vt:lpstr>
      <vt:lpstr>References</vt:lpstr>
      <vt:lpstr>References Cont.</vt:lpstr>
      <vt:lpstr>How secure is blockchain?</vt:lpstr>
      <vt:lpstr>What makes blockchain secure? - BITCOIN</vt:lpstr>
      <vt:lpstr>PowerPoint Presentation</vt:lpstr>
      <vt:lpstr>CHEAT in bitcoin</vt:lpstr>
      <vt:lpstr>Conclusion</vt:lpstr>
      <vt:lpstr>References</vt:lpstr>
      <vt:lpstr>Protect your browser</vt:lpstr>
      <vt:lpstr>cookies</vt:lpstr>
      <vt:lpstr>Browser Fingerprints </vt:lpstr>
      <vt:lpstr>HTTP referer</vt:lpstr>
      <vt:lpstr>Protect yourself</vt:lpstr>
      <vt:lpstr>References</vt:lpstr>
      <vt:lpstr>Class 8 The End</vt:lpstr>
      <vt:lpstr>Buffer Overrun</vt:lpstr>
      <vt:lpstr>Run Example Code</vt:lpstr>
      <vt:lpstr>Buffer Overrun Code</vt:lpstr>
      <vt:lpstr>TCP Three-way Handshake</vt:lpstr>
      <vt:lpstr>SYN Flood Attack</vt:lpstr>
      <vt:lpstr>Ping Attack</vt:lpstr>
      <vt:lpstr>What is Denial of Service (DoS)</vt:lpstr>
      <vt:lpstr>Distributed DoS Vectors</vt:lpstr>
      <vt:lpstr>Crime How</vt:lpstr>
      <vt:lpstr>Crime Bane</vt:lpstr>
      <vt:lpstr>Crime Why</vt:lpstr>
      <vt:lpstr>Crime Time</vt:lpstr>
      <vt:lpstr>Crime Doers</vt:lpstr>
      <vt:lpstr>Crime Gain</vt:lpstr>
      <vt:lpstr>Crime Pay</vt:lpstr>
      <vt:lpstr>Crime Stop</vt:lpstr>
    </vt:vector>
  </TitlesOfParts>
  <Company>WPI</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Pray</cp:lastModifiedBy>
  <cp:revision>394</cp:revision>
  <dcterms:created xsi:type="dcterms:W3CDTF">2014-08-25T02:19:16Z</dcterms:created>
  <dcterms:modified xsi:type="dcterms:W3CDTF">2018-09-19T01:52:10Z</dcterms:modified>
</cp:coreProperties>
</file>