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8"/>
  </p:notesMasterIdLst>
  <p:handoutMasterIdLst>
    <p:handoutMasterId r:id="rId29"/>
  </p:handoutMasterIdLst>
  <p:sldIdLst>
    <p:sldId id="256" r:id="rId2"/>
    <p:sldId id="259" r:id="rId3"/>
    <p:sldId id="277" r:id="rId4"/>
    <p:sldId id="261" r:id="rId5"/>
    <p:sldId id="264" r:id="rId6"/>
    <p:sldId id="320" r:id="rId7"/>
    <p:sldId id="321" r:id="rId8"/>
    <p:sldId id="323" r:id="rId9"/>
    <p:sldId id="322" r:id="rId10"/>
    <p:sldId id="325" r:id="rId11"/>
    <p:sldId id="324" r:id="rId12"/>
    <p:sldId id="327" r:id="rId13"/>
    <p:sldId id="326" r:id="rId14"/>
    <p:sldId id="318" r:id="rId15"/>
    <p:sldId id="304" r:id="rId16"/>
    <p:sldId id="267" r:id="rId17"/>
    <p:sldId id="303" r:id="rId18"/>
    <p:sldId id="305" r:id="rId19"/>
    <p:sldId id="268" r:id="rId20"/>
    <p:sldId id="271" r:id="rId21"/>
    <p:sldId id="275" r:id="rId22"/>
    <p:sldId id="272" r:id="rId23"/>
    <p:sldId id="273" r:id="rId24"/>
    <p:sldId id="274" r:id="rId25"/>
    <p:sldId id="328" r:id="rId26"/>
    <p:sldId id="269"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24C7C4E-32E0-8649-8495-55C0B6F008B2}">
          <p14:sldIdLst>
            <p14:sldId id="256"/>
            <p14:sldId id="259"/>
            <p14:sldId id="277"/>
            <p14:sldId id="261"/>
            <p14:sldId id="264"/>
            <p14:sldId id="320"/>
            <p14:sldId id="321"/>
            <p14:sldId id="323"/>
            <p14:sldId id="322"/>
            <p14:sldId id="325"/>
            <p14:sldId id="324"/>
            <p14:sldId id="327"/>
            <p14:sldId id="326"/>
            <p14:sldId id="318"/>
            <p14:sldId id="304"/>
            <p14:sldId id="267"/>
            <p14:sldId id="303"/>
            <p14:sldId id="305"/>
          </p14:sldIdLst>
        </p14:section>
        <p14:section name="Students" id="{930F6A5C-996B-F644-A366-0334989268C8}">
          <p14:sldIdLst>
            <p14:sldId id="268"/>
            <p14:sldId id="271"/>
            <p14:sldId id="275"/>
            <p14:sldId id="272"/>
            <p14:sldId id="273"/>
            <p14:sldId id="274"/>
            <p14:sldId id="328"/>
          </p14:sldIdLst>
        </p14:section>
        <p14:section name="Common" id="{816C9087-CAEC-4B4F-A749-57EDEC908EE0}">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86" autoAdjust="0"/>
    <p:restoredTop sz="74725" autoAdjust="0"/>
  </p:normalViewPr>
  <p:slideViewPr>
    <p:cSldViewPr snapToGrid="0" snapToObjects="1">
      <p:cViewPr varScale="1">
        <p:scale>
          <a:sx n="124" d="100"/>
          <a:sy n="124" d="100"/>
        </p:scale>
        <p:origin x="584" y="176"/>
      </p:cViewPr>
      <p:guideLst>
        <p:guide orient="horz" pos="1620"/>
        <p:guide pos="2880"/>
      </p:guideLst>
    </p:cSldViewPr>
  </p:slideViewPr>
  <p:notesTextViewPr>
    <p:cViewPr>
      <p:scale>
        <a:sx n="100" d="100"/>
        <a:sy n="100" d="100"/>
      </p:scale>
      <p:origin x="0" y="0"/>
    </p:cViewPr>
  </p:notesTextViewPr>
  <p:sorterViewPr>
    <p:cViewPr>
      <p:scale>
        <a:sx n="145" d="100"/>
        <a:sy n="145" d="100"/>
      </p:scale>
      <p:origin x="0" y="4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9/6/18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Here’s the title slide. Excited already, aren’t you?</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Weird Al </a:t>
            </a:r>
            <a:r>
              <a:rPr lang="en-US" b="1" dirty="0" err="1">
                <a:latin typeface="Arial" pitchFamily="-109" charset="0"/>
                <a:ea typeface="ＭＳ Ｐゴシック" pitchFamily="-109" charset="-128"/>
                <a:cs typeface="ＭＳ Ｐゴシック" pitchFamily="-109" charset="-128"/>
              </a:rPr>
              <a:t>Yankovic</a:t>
            </a:r>
            <a:r>
              <a:rPr lang="en-US" b="1" dirty="0">
                <a:latin typeface="Arial" pitchFamily="-109" charset="0"/>
                <a:ea typeface="ＭＳ Ｐゴシック" pitchFamily="-109" charset="-128"/>
                <a:cs typeface="ＭＳ Ｐゴシック" pitchFamily="-109" charset="-128"/>
              </a:rPr>
              <a:t> “Don’t Download This Song” (3:53)</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=zGM8PT1eAvY</a:t>
            </a:r>
          </a:p>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541276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312556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3946818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929834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But first take a look at:</a:t>
            </a:r>
          </a:p>
          <a:p>
            <a:pPr eaLnBrk="1" hangingPunct="1"/>
            <a:r>
              <a:rPr lang="en-US" dirty="0">
                <a:latin typeface="Arial" charset="0"/>
                <a:ea typeface="ＭＳ Ｐゴシック" charset="-128"/>
                <a:cs typeface="ＭＳ Ｐゴシック" charset="-128"/>
              </a:rPr>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Copyright: Forever Less One Day (6:27)</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=tk862BbjWx4</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Tom Scott</a:t>
            </a:r>
          </a:p>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tomscott.com</a:t>
            </a:r>
            <a:endParaRPr lang="en-US"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Welcome To</a:t>
            </a:r>
            <a:r>
              <a:rPr lang="en-US" b="1" baseline="0" dirty="0">
                <a:latin typeface="Arial" charset="0"/>
                <a:ea typeface="ＭＳ Ｐゴシック" charset="-128"/>
                <a:cs typeface="ＭＳ Ｐゴシック" charset="-128"/>
              </a:rPr>
              <a:t> Life (2:44)</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=IFe9wiDfb0E&amp;feature=</a:t>
            </a:r>
            <a:r>
              <a:rPr lang="en-US" dirty="0" err="1">
                <a:latin typeface="Arial" charset="0"/>
                <a:ea typeface="ＭＳ Ｐゴシック" charset="-128"/>
                <a:cs typeface="ＭＳ Ｐゴシック" charset="-128"/>
              </a:rPr>
              <a:t>youtu.be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Patenting Software is not a viable option anymore for anyone other than large corporations. The costs of setting up and maintaining them greatly outweigh the small protection that they currently give to the individual. As such it is much better to receive a trade secret or copyright your code over filing a patent</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3354165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Recently in 2012 the number of software patents rose above those not software related so the industry is really booming and people are trying to protect their intellectual property</a:t>
            </a:r>
          </a:p>
          <a:p>
            <a:r>
              <a:rPr lang="en-US" dirty="0"/>
              <a:t>Alice Corp vs. CLS Bank background</a:t>
            </a:r>
          </a:p>
          <a:p>
            <a:r>
              <a:rPr lang="en-US" dirty="0"/>
              <a:t>In recent years patents have been getting harder to receive and patents that were previously granted may be invalid, however recently the courts are reinstating some of these</a:t>
            </a:r>
          </a:p>
          <a:p>
            <a:r>
              <a:rPr lang="en-US" dirty="0"/>
              <a:t>Study done in 2017</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312568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software must either be part of the hardware or have an industrial application not just that software is being used a certain way</a:t>
            </a:r>
          </a:p>
          <a:p>
            <a:r>
              <a:rPr lang="en-US" dirty="0"/>
              <a:t>Concepts, ideas, algorithms </a:t>
            </a:r>
            <a:r>
              <a:rPr lang="en-US" dirty="0" err="1"/>
              <a:t>i</a:t>
            </a:r>
            <a:r>
              <a:rPr lang="en-US" dirty="0"/>
              <a:t>,.e. the logic of your code cannot be patented</a:t>
            </a:r>
          </a:p>
          <a:p>
            <a:r>
              <a:rPr lang="en-US" dirty="0"/>
              <a:t>As such it is much harder to receive a patent and the fees that go into it are not refundable</a:t>
            </a:r>
          </a:p>
          <a:p>
            <a:r>
              <a:rPr lang="en-US" dirty="0"/>
              <a:t>At this point it is partially a gamble of your money whether you will receive your patent or not</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3252995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ideas for why software patents are good break down in the real world</a:t>
            </a:r>
          </a:p>
          <a:p>
            <a:r>
              <a:rPr lang="en-US" dirty="0"/>
              <a:t>Patents are often used to keep companies in legal battles during which your patent may be infringed upon</a:t>
            </a:r>
          </a:p>
          <a:p>
            <a:r>
              <a:rPr lang="en-US" dirty="0"/>
              <a:t>It costs lots of money and time to file by which time the shelf life of the product may be over and protecting against infringements will cost even more time and money</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3666236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it doesn’t protect against the logic of your code it basically ensures someone doesn’t copy and paste it</a:t>
            </a:r>
          </a:p>
          <a:p>
            <a:r>
              <a:rPr lang="en-US" dirty="0"/>
              <a:t>This can be achieved via copyrighting for much easier</a:t>
            </a:r>
          </a:p>
          <a:p>
            <a:r>
              <a:rPr lang="en-US" dirty="0"/>
              <a:t>Trade Secrets can protect against the logic i.e. the google search algorithm so it gives more protection but don’t have any procedural formalities</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2491938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conclusion again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Patenting Software is not a viable option anymore for anyone other than large corporations. The costs of setting up and maintaining them greatly outweigh the small protection that they currently give to the individual. As such it is much better to receive a trade secret or copyright your code over filing a patent</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2332478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Comments, observations, questions on IP Chapter?</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0486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2465464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64095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3160503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2018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2018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2018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2018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tk862BbjWx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youtube.com/watch?v=IFe9wiDfb0E&amp;feature=youtu.b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ocpatentlawyer.com/four-types-intellectual-property-protect-ide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5</a:t>
            </a:r>
            <a:br>
              <a:rPr lang="en-US" dirty="0"/>
            </a:br>
            <a:r>
              <a:rPr lang="en-US" dirty="0"/>
              <a:t>Intellectual Property</a:t>
            </a:r>
          </a:p>
        </p:txBody>
      </p:sp>
      <p:sp>
        <p:nvSpPr>
          <p:cNvPr id="4" name="Action Button: Movie 3">
            <a:hlinkClick r:id="" action="ppaction://noaction" highlightClick="1"/>
            <a:extLst>
              <a:ext uri="{FF2B5EF4-FFF2-40B4-BE49-F238E27FC236}">
                <a16:creationId xmlns:a16="http://schemas.microsoft.com/office/drawing/2014/main" id="{0B5FBC03-FE8D-C546-8C86-ABDAC851671C}"/>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1589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84046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7326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480240"/>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0221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lnSpcReduction="10000"/>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lvl="1"/>
            <a:r>
              <a:rPr lang="en-US" dirty="0"/>
              <a:t> </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10</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2862982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1589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84046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7326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480240"/>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0221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lnSpcReduction="10000"/>
          </a:bodyPr>
          <a:lstStyle/>
          <a:p>
            <a:pPr marL="342900" indent="-342900">
              <a:buFont typeface="+mj-lt"/>
              <a:buAutoNum type="alphaUcPeriod"/>
            </a:pPr>
            <a:r>
              <a:rPr lang="en-US" dirty="0"/>
              <a:t>What does it protect?</a:t>
            </a:r>
          </a:p>
          <a:p>
            <a:pPr lvl="1"/>
            <a:r>
              <a:rPr lang="en-US" dirty="0"/>
              <a:t>Mechanism, process, composition of matter</a:t>
            </a:r>
          </a:p>
          <a:p>
            <a:pPr marL="342900" indent="-342900">
              <a:buFont typeface="+mj-lt"/>
              <a:buAutoNum type="alphaUcPeriod"/>
            </a:pPr>
            <a:r>
              <a:rPr lang="en-US" dirty="0"/>
              <a:t>Qualifications required?</a:t>
            </a:r>
          </a:p>
          <a:p>
            <a:pPr lvl="1"/>
            <a:r>
              <a:rPr lang="en-US" dirty="0"/>
              <a:t>Novel, useful, non-obvious, described clearly, must </a:t>
            </a:r>
            <a:r>
              <a:rPr lang="en-US" dirty="0" err="1"/>
              <a:t>funciton</a:t>
            </a:r>
            <a:r>
              <a:rPr lang="en-US" dirty="0"/>
              <a:t> </a:t>
            </a:r>
          </a:p>
          <a:p>
            <a:pPr marL="342900" indent="-342900">
              <a:buFont typeface="+mj-lt"/>
              <a:buAutoNum type="alphaUcPeriod"/>
            </a:pPr>
            <a:r>
              <a:rPr lang="en-US" dirty="0"/>
              <a:t>How long does protection last?</a:t>
            </a:r>
          </a:p>
          <a:p>
            <a:pPr lvl="1"/>
            <a:r>
              <a:rPr lang="en-US" dirty="0"/>
              <a:t>Utility and plant: 20 years</a:t>
            </a:r>
          </a:p>
          <a:p>
            <a:pPr lvl="1"/>
            <a:r>
              <a:rPr lang="en-US" dirty="0"/>
              <a:t>Design: 14 years</a:t>
            </a:r>
          </a:p>
          <a:p>
            <a:pPr lvl="1"/>
            <a:r>
              <a:rPr lang="en-US" dirty="0"/>
              <a:t>Provisional adds 1 year</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11</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2711830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36153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25367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88188"/>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54139"/>
            <a:ext cx="3733800" cy="33904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12</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140663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36153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25367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88188"/>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54139"/>
            <a:ext cx="3733800" cy="33904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Anything</a:t>
            </a:r>
          </a:p>
          <a:p>
            <a:pPr marL="342900" indent="-342900">
              <a:buFont typeface="+mj-lt"/>
              <a:buAutoNum type="alphaUcPeriod"/>
            </a:pPr>
            <a:r>
              <a:rPr lang="en-US" dirty="0"/>
              <a:t>Qualifications required?</a:t>
            </a:r>
          </a:p>
          <a:p>
            <a:pPr lvl="1"/>
            <a:r>
              <a:rPr lang="en-US" dirty="0"/>
              <a:t>Must take steps to keep secret, e.g. Non-Disclosure Agreements, contracts</a:t>
            </a:r>
          </a:p>
          <a:p>
            <a:pPr marL="342900" indent="-342900">
              <a:buFont typeface="+mj-lt"/>
              <a:buAutoNum type="alphaUcPeriod"/>
            </a:pPr>
            <a:r>
              <a:rPr lang="en-US" dirty="0"/>
              <a:t>How long does protection last?</a:t>
            </a:r>
          </a:p>
          <a:p>
            <a:pPr lvl="1"/>
            <a:r>
              <a:rPr lang="en-US" dirty="0"/>
              <a:t>As long as kept secret</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13</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1073318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4771"/>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a:p>
            <a:pPr marL="457200" indent="-457200">
              <a:buFont typeface="+mj-lt"/>
              <a:buAutoNum type="arabicPeriod"/>
            </a:pPr>
            <a:r>
              <a:rPr lang="en-US" strike="sngStrike" dirty="0"/>
              <a:t>Guest Speaker</a:t>
            </a:r>
          </a:p>
        </p:txBody>
      </p:sp>
      <p:sp>
        <p:nvSpPr>
          <p:cNvPr id="4" name="Footer Placeholder 3"/>
          <p:cNvSpPr>
            <a:spLocks noGrp="1"/>
          </p:cNvSpPr>
          <p:nvPr>
            <p:ph type="ftr" sz="quarter" idx="11"/>
          </p:nvPr>
        </p:nvSpPr>
        <p:spPr/>
        <p:txBody>
          <a:bodyPr/>
          <a:lstStyle/>
          <a:p>
            <a:r>
              <a:rPr lang="sk-SK"/>
              <a:t>© 2018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14</a:t>
            </a:fld>
            <a:endParaRPr lang="en-US"/>
          </a:p>
        </p:txBody>
      </p:sp>
      <p:sp>
        <p:nvSpPr>
          <p:cNvPr id="9" name="Action Button: Movie 8">
            <a:hlinkClick r:id="rId3" highlightClick="1"/>
            <a:extLst>
              <a:ext uri="{FF2B5EF4-FFF2-40B4-BE49-F238E27FC236}">
                <a16:creationId xmlns:a16="http://schemas.microsoft.com/office/drawing/2014/main" id="{1247116C-9265-BD44-8D98-4C697B5514B7}"/>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Action Button: Movie 9">
            <a:hlinkClick r:id="rId4" highlightClick="1"/>
            <a:extLst>
              <a:ext uri="{FF2B5EF4-FFF2-40B4-BE49-F238E27FC236}">
                <a16:creationId xmlns:a16="http://schemas.microsoft.com/office/drawing/2014/main" id="{69417184-E6FF-3C40-931E-C45C8A352C8D}"/>
              </a:ext>
            </a:extLst>
          </p:cNvPr>
          <p:cNvSpPr/>
          <p:nvPr/>
        </p:nvSpPr>
        <p:spPr>
          <a:xfrm>
            <a:off x="4891786" y="4760982"/>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9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1/3 </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72" name="Down Arrow 71"/>
          <p:cNvSpPr/>
          <p:nvPr/>
        </p:nvSpPr>
        <p:spPr bwMode="auto">
          <a:xfrm>
            <a:off x="801108" y="1910980"/>
            <a:ext cx="533400" cy="914400"/>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aphicFrame>
        <p:nvGraphicFramePr>
          <p:cNvPr id="73" name="Table 72"/>
          <p:cNvGraphicFramePr>
            <a:graphicFrameLocks noGrp="1"/>
          </p:cNvGraphicFramePr>
          <p:nvPr>
            <p:extLst>
              <p:ext uri="{D42A27DB-BD31-4B8C-83A1-F6EECF244321}">
                <p14:modId xmlns:p14="http://schemas.microsoft.com/office/powerpoint/2010/main" val="3355343091"/>
              </p:ext>
            </p:extLst>
          </p:nvPr>
        </p:nvGraphicFramePr>
        <p:xfrm>
          <a:off x="160811" y="2822964"/>
          <a:ext cx="1828800" cy="2103120"/>
        </p:xfrm>
        <a:graphic>
          <a:graphicData uri="http://schemas.openxmlformats.org/drawingml/2006/table">
            <a:tbl>
              <a:tblPr firstRow="1" bandRow="1">
                <a:tableStyleId>{073A0DAA-6AF3-43AB-8588-CEC1D06C72B9}</a:tableStyleId>
              </a:tblPr>
              <a:tblGrid>
                <a:gridCol w="1828800">
                  <a:extLst>
                    <a:ext uri="{9D8B030D-6E8A-4147-A177-3AD203B41FA5}">
                      <a16:colId xmlns:a16="http://schemas.microsoft.com/office/drawing/2014/main" val="20000"/>
                    </a:ext>
                  </a:extLst>
                </a:gridCol>
              </a:tblGrid>
              <a:tr h="365760">
                <a:tc>
                  <a:txBody>
                    <a:bodyPr/>
                    <a:lstStyle/>
                    <a:p>
                      <a:r>
                        <a:rPr lang="en-US" dirty="0"/>
                        <a:t>Search Methods</a:t>
                      </a:r>
                    </a:p>
                  </a:txBody>
                  <a:tcPr/>
                </a:tc>
                <a:extLst>
                  <a:ext uri="{0D108BD9-81ED-4DB2-BD59-A6C34878D82A}">
                    <a16:rowId xmlns:a16="http://schemas.microsoft.com/office/drawing/2014/main" val="10000"/>
                  </a:ext>
                </a:extLst>
              </a:tr>
              <a:tr h="365760">
                <a:tc>
                  <a:txBody>
                    <a:bodyPr/>
                    <a:lstStyle/>
                    <a:p>
                      <a:r>
                        <a:rPr lang="en-US" dirty="0"/>
                        <a:t>…</a:t>
                      </a:r>
                    </a:p>
                  </a:txBody>
                  <a:tcPr/>
                </a:tc>
                <a:extLst>
                  <a:ext uri="{0D108BD9-81ED-4DB2-BD59-A6C34878D82A}">
                    <a16:rowId xmlns:a16="http://schemas.microsoft.com/office/drawing/2014/main" val="10001"/>
                  </a:ext>
                </a:extLst>
              </a:tr>
              <a:tr h="365760">
                <a:tc>
                  <a:txBody>
                    <a:bodyPr/>
                    <a:lstStyle/>
                    <a:p>
                      <a:r>
                        <a:rPr lang="en-US" dirty="0"/>
                        <a:t>…</a:t>
                      </a:r>
                    </a:p>
                  </a:txBody>
                  <a:tcPr/>
                </a:tc>
                <a:extLst>
                  <a:ext uri="{0D108BD9-81ED-4DB2-BD59-A6C34878D82A}">
                    <a16:rowId xmlns:a16="http://schemas.microsoft.com/office/drawing/2014/main" val="10002"/>
                  </a:ext>
                </a:extLst>
              </a:tr>
              <a:tr h="365760">
                <a:tc>
                  <a:txBody>
                    <a:bodyPr/>
                    <a:lstStyle/>
                    <a:p>
                      <a:r>
                        <a:rPr lang="en-US" dirty="0"/>
                        <a:t>…</a:t>
                      </a:r>
                    </a:p>
                  </a:txBody>
                  <a:tcPr/>
                </a:tc>
                <a:extLst>
                  <a:ext uri="{0D108BD9-81ED-4DB2-BD59-A6C34878D82A}">
                    <a16:rowId xmlns:a16="http://schemas.microsoft.com/office/drawing/2014/main" val="10003"/>
                  </a:ext>
                </a:extLst>
              </a:tr>
              <a:tr h="365760">
                <a:tc>
                  <a:txBody>
                    <a:bodyPr/>
                    <a:lstStyle/>
                    <a:p>
                      <a:r>
                        <a:rPr lang="en-US" dirty="0"/>
                        <a:t>…</a:t>
                      </a:r>
                    </a:p>
                  </a:txBody>
                  <a:tcPr/>
                </a:tc>
                <a:extLst>
                  <a:ext uri="{0D108BD9-81ED-4DB2-BD59-A6C34878D82A}">
                    <a16:rowId xmlns:a16="http://schemas.microsoft.com/office/drawing/2014/main" val="10004"/>
                  </a:ext>
                </a:extLst>
              </a:tr>
            </a:tbl>
          </a:graphicData>
        </a:graphic>
      </p:graphicFrame>
      <p:sp>
        <p:nvSpPr>
          <p:cNvPr id="74" name="Right Arrow 73"/>
          <p:cNvSpPr/>
          <p:nvPr/>
        </p:nvSpPr>
        <p:spPr bwMode="auto">
          <a:xfrm>
            <a:off x="1989611" y="3604401"/>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Filter</a:t>
            </a:r>
          </a:p>
        </p:txBody>
      </p:sp>
      <p:sp>
        <p:nvSpPr>
          <p:cNvPr id="75" name="Multidocument 74"/>
          <p:cNvSpPr>
            <a:spLocks noChangeAspect="1"/>
          </p:cNvSpPr>
          <p:nvPr/>
        </p:nvSpPr>
        <p:spPr bwMode="auto">
          <a:xfrm>
            <a:off x="3063475" y="3536586"/>
            <a:ext cx="1600200" cy="1600200"/>
          </a:xfrm>
          <a:prstGeom prst="flowChartMultidocumen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Profile 1</a:t>
            </a:r>
          </a:p>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Could Be You</a:t>
            </a:r>
            <a:endParaRPr kumimoji="0" lang="en-US" sz="2400" b="0" i="0" u="none" strike="noStrike" cap="none" normalizeH="0" baseline="0" dirty="0">
              <a:ln>
                <a:noFill/>
              </a:ln>
              <a:solidFill>
                <a:schemeClr val="tx2"/>
              </a:solidFill>
              <a:effectLst/>
              <a:latin typeface="Times New Roman" pitchFamily="76" charset="0"/>
            </a:endParaRPr>
          </a:p>
        </p:txBody>
      </p:sp>
      <p:sp>
        <p:nvSpPr>
          <p:cNvPr id="76" name="Document 75"/>
          <p:cNvSpPr>
            <a:spLocks noChangeAspect="1"/>
          </p:cNvSpPr>
          <p:nvPr/>
        </p:nvSpPr>
        <p:spPr bwMode="auto">
          <a:xfrm>
            <a:off x="4214821" y="1051343"/>
            <a:ext cx="1600200" cy="1600200"/>
          </a:xfrm>
          <a:prstGeom prst="flowChartDocumen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Profile 2</a:t>
            </a:r>
          </a:p>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Is You</a:t>
            </a:r>
            <a:endParaRPr kumimoji="0" lang="en-US" sz="2400" b="0" i="0" u="none" strike="noStrike" cap="none" normalizeH="0" baseline="0" dirty="0">
              <a:ln>
                <a:noFill/>
              </a:ln>
              <a:solidFill>
                <a:srgbClr val="000000"/>
              </a:solidFill>
              <a:effectLst/>
              <a:latin typeface="Times New Roman" pitchFamily="76" charset="0"/>
            </a:endParaRPr>
          </a:p>
        </p:txBody>
      </p:sp>
      <p:sp>
        <p:nvSpPr>
          <p:cNvPr id="77" name="Right Arrow 76"/>
          <p:cNvSpPr/>
          <p:nvPr/>
        </p:nvSpPr>
        <p:spPr bwMode="auto">
          <a:xfrm rot="18968425">
            <a:off x="3677889" y="2538399"/>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Filter</a:t>
            </a:r>
          </a:p>
        </p:txBody>
      </p:sp>
      <p:cxnSp>
        <p:nvCxnSpPr>
          <p:cNvPr id="79" name="Straight Arrow Connector 78"/>
          <p:cNvCxnSpPr>
            <a:stCxn id="75" idx="3"/>
            <a:endCxn id="185" idx="1"/>
          </p:cNvCxnSpPr>
          <p:nvPr/>
        </p:nvCxnSpPr>
        <p:spPr bwMode="auto">
          <a:xfrm flipV="1">
            <a:off x="4663675" y="3081492"/>
            <a:ext cx="750045" cy="1255194"/>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cxnSp>
        <p:nvCxnSpPr>
          <p:cNvPr id="80" name="Straight Arrow Connector 79"/>
          <p:cNvCxnSpPr>
            <a:stCxn id="76" idx="2"/>
            <a:endCxn id="185" idx="1"/>
          </p:cNvCxnSpPr>
          <p:nvPr/>
        </p:nvCxnSpPr>
        <p:spPr bwMode="auto">
          <a:xfrm>
            <a:off x="5014921" y="2545752"/>
            <a:ext cx="398799" cy="535740"/>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grpSp>
        <p:nvGrpSpPr>
          <p:cNvPr id="96" name="Group 95"/>
          <p:cNvGrpSpPr/>
          <p:nvPr/>
        </p:nvGrpSpPr>
        <p:grpSpPr>
          <a:xfrm>
            <a:off x="7167034" y="1938492"/>
            <a:ext cx="1752600" cy="2286000"/>
            <a:chOff x="7277100" y="1316181"/>
            <a:chExt cx="1752600" cy="2286000"/>
          </a:xfrm>
        </p:grpSpPr>
        <p:sp>
          <p:nvSpPr>
            <p:cNvPr id="78" name="Folded Corner 77"/>
            <p:cNvSpPr/>
            <p:nvPr/>
          </p:nvSpPr>
          <p:spPr bwMode="auto">
            <a:xfrm>
              <a:off x="7277100" y="1316181"/>
              <a:ext cx="1752600" cy="2286000"/>
            </a:xfrm>
            <a:prstGeom prst="foldedCorner">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1 Page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Paper</a:t>
              </a:r>
            </a:p>
          </p:txBody>
        </p:sp>
        <p:sp>
          <p:nvSpPr>
            <p:cNvPr id="82" name="5-Point Star 81"/>
            <p:cNvSpPr>
              <a:spLocks noChangeAspect="1"/>
            </p:cNvSpPr>
            <p:nvPr/>
          </p:nvSpPr>
          <p:spPr bwMode="auto">
            <a:xfrm>
              <a:off x="8456815" y="1421753"/>
              <a:ext cx="481584" cy="481584"/>
            </a:xfrm>
            <a:prstGeom prst="star5">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990033"/>
                </a:solidFill>
                <a:effectLst/>
                <a:latin typeface="Times New Roman" pitchFamily="76" charset="0"/>
              </a:endParaRPr>
            </a:p>
          </p:txBody>
        </p:sp>
      </p:grpSp>
      <p:grpSp>
        <p:nvGrpSpPr>
          <p:cNvPr id="123" name="Group 122"/>
          <p:cNvGrpSpPr/>
          <p:nvPr/>
        </p:nvGrpSpPr>
        <p:grpSpPr>
          <a:xfrm>
            <a:off x="160811" y="1165643"/>
            <a:ext cx="2065811" cy="685800"/>
            <a:chOff x="1441121" y="1034680"/>
            <a:chExt cx="2065811" cy="685800"/>
          </a:xfrm>
        </p:grpSpPr>
        <p:grpSp>
          <p:nvGrpSpPr>
            <p:cNvPr id="45" name="Group 44"/>
            <p:cNvGrpSpPr/>
            <p:nvPr/>
          </p:nvGrpSpPr>
          <p:grpSpPr>
            <a:xfrm flipH="1">
              <a:off x="1441121" y="1034680"/>
              <a:ext cx="1608611" cy="228600"/>
              <a:chOff x="-45503" y="3429000"/>
              <a:chExt cx="1608611" cy="228600"/>
            </a:xfrm>
          </p:grpSpPr>
          <p:sp>
            <p:nvSpPr>
              <p:cNvPr id="46" name="Smiley Face 45"/>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54" name="Smiley Face 53"/>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6" name="Smiley Face 65"/>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7" name="Smiley Face 66"/>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8" name="Smiley Face 67"/>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9" name="Smiley Face 68"/>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71" name="Smiley Face 70"/>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99" name="Group 98"/>
            <p:cNvGrpSpPr/>
            <p:nvPr/>
          </p:nvGrpSpPr>
          <p:grpSpPr>
            <a:xfrm flipH="1">
              <a:off x="1593521" y="1187080"/>
              <a:ext cx="1608611" cy="228600"/>
              <a:chOff x="-45503" y="3429000"/>
              <a:chExt cx="1608611" cy="228600"/>
            </a:xfrm>
          </p:grpSpPr>
          <p:sp>
            <p:nvSpPr>
              <p:cNvPr id="100" name="Smiley Face 99"/>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1" name="Smiley Face 100"/>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2" name="Smiley Face 101"/>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3" name="Smiley Face 102"/>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4" name="Smiley Face 103"/>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5" name="Smiley Face 104"/>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6" name="Smiley Face 105"/>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07" name="Group 106"/>
            <p:cNvGrpSpPr/>
            <p:nvPr/>
          </p:nvGrpSpPr>
          <p:grpSpPr>
            <a:xfrm flipH="1">
              <a:off x="1745921" y="1339480"/>
              <a:ext cx="1608611" cy="228600"/>
              <a:chOff x="-45503" y="3429000"/>
              <a:chExt cx="1608611" cy="228600"/>
            </a:xfrm>
          </p:grpSpPr>
          <p:sp>
            <p:nvSpPr>
              <p:cNvPr id="108" name="Smiley Face 107"/>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9" name="Smiley Face 108"/>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0" name="Smiley Face 109"/>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1" name="Smiley Face 110"/>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2" name="Smiley Face 111"/>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3" name="Smiley Face 112"/>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4" name="Smiley Face 113"/>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15" name="Group 114"/>
            <p:cNvGrpSpPr/>
            <p:nvPr/>
          </p:nvGrpSpPr>
          <p:grpSpPr>
            <a:xfrm flipH="1">
              <a:off x="1898321" y="1491880"/>
              <a:ext cx="1608611" cy="228600"/>
              <a:chOff x="-45503" y="3429000"/>
              <a:chExt cx="1608611" cy="228600"/>
            </a:xfrm>
          </p:grpSpPr>
          <p:sp>
            <p:nvSpPr>
              <p:cNvPr id="116" name="Smiley Face 115"/>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7" name="Smiley Face 116"/>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8" name="Smiley Face 117"/>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9" name="Smiley Face 118"/>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0" name="Smiley Face 119"/>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1" name="Smiley Face 120"/>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2" name="Smiley Face 121"/>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sp>
        <p:nvSpPr>
          <p:cNvPr id="185" name="Right Arrow 184"/>
          <p:cNvSpPr/>
          <p:nvPr/>
        </p:nvSpPr>
        <p:spPr bwMode="auto">
          <a:xfrm>
            <a:off x="5413720" y="2622952"/>
            <a:ext cx="175331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Inspiration</a:t>
            </a:r>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3245212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2/3 </a:t>
            </a:r>
            <a:br>
              <a:rPr lang="en-US" dirty="0"/>
            </a:br>
            <a:r>
              <a:rPr lang="en-US" dirty="0"/>
              <a:t>Discussion Board</a:t>
            </a:r>
          </a:p>
        </p:txBody>
      </p:sp>
      <p:sp>
        <p:nvSpPr>
          <p:cNvPr id="3" name="Content Placeholder 2"/>
          <p:cNvSpPr>
            <a:spLocks noGrp="1"/>
          </p:cNvSpPr>
          <p:nvPr>
            <p:ph sz="half" idx="1"/>
          </p:nvPr>
        </p:nvSpPr>
        <p:spPr/>
        <p:txBody>
          <a:bodyPr>
            <a:normAutofit/>
          </a:bodyPr>
          <a:lstStyle/>
          <a:p>
            <a:r>
              <a:rPr lang="en-US" dirty="0"/>
              <a:t>Post search techniques</a:t>
            </a:r>
          </a:p>
          <a:p>
            <a:pPr lvl="1"/>
            <a:r>
              <a:rPr lang="en-US" dirty="0"/>
              <a:t>Do not repeat entries.</a:t>
            </a:r>
          </a:p>
          <a:p>
            <a:r>
              <a:rPr lang="en-US" dirty="0"/>
              <a:t>Use techniques listed to produce a profile that could be you.</a:t>
            </a:r>
          </a:p>
          <a:p>
            <a:pPr lvl="1"/>
            <a:r>
              <a:rPr lang="en-US" dirty="0"/>
              <a:t>Not responsible for techniques posted less than 24 hours before class</a:t>
            </a:r>
          </a:p>
          <a:p>
            <a:r>
              <a:rPr lang="en-US" dirty="0"/>
              <a:t>Filter first profile so that the information is for you.</a:t>
            </a:r>
          </a:p>
          <a:p>
            <a:r>
              <a:rPr lang="en-US" dirty="0"/>
              <a:t>Provide as appendix</a:t>
            </a:r>
          </a:p>
          <a:p>
            <a:pPr lvl="1"/>
            <a:r>
              <a:rPr lang="en-US" dirty="0"/>
              <a:t>Provide a brief description if you’d rather not list the details</a:t>
            </a:r>
          </a:p>
        </p:txBody>
      </p:sp>
      <p:sp>
        <p:nvSpPr>
          <p:cNvPr id="6" name="Content Placeholder 5"/>
          <p:cNvSpPr>
            <a:spLocks noGrp="1"/>
          </p:cNvSpPr>
          <p:nvPr>
            <p:ph sz="half" idx="2"/>
          </p:nvPr>
        </p:nvSpPr>
        <p:spPr/>
        <p:txBody>
          <a:bodyPr>
            <a:normAutofit/>
          </a:bodyPr>
          <a:lstStyle/>
          <a:p>
            <a:r>
              <a:rPr lang="en-US" dirty="0"/>
              <a:t>For search result consider:</a:t>
            </a:r>
          </a:p>
          <a:p>
            <a:pPr lvl="1"/>
            <a:r>
              <a:rPr lang="en-US" dirty="0"/>
              <a:t>Exactly how did the data get there?</a:t>
            </a:r>
          </a:p>
          <a:p>
            <a:pPr lvl="1"/>
            <a:r>
              <a:rPr lang="en-US" dirty="0"/>
              <a:t>How can this data be used?</a:t>
            </a:r>
          </a:p>
          <a:p>
            <a:pPr lvl="1"/>
            <a:r>
              <a:rPr lang="en-US" dirty="0"/>
              <a:t>Is this a secondary use?</a:t>
            </a:r>
          </a:p>
          <a:p>
            <a:pPr lvl="1"/>
            <a:r>
              <a:rPr lang="en-US" dirty="0"/>
              <a:t>Did you authorized use of the data? If not and you want to, request its use be discontinued and share the experience. </a:t>
            </a:r>
          </a:p>
          <a:p>
            <a:r>
              <a:rPr lang="en-US" dirty="0"/>
              <a:t>Be creative, anyone can type a name into Google</a:t>
            </a:r>
          </a:p>
          <a:p>
            <a:r>
              <a:rPr lang="en-US" dirty="0"/>
              <a:t>Do not pay for search services</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663296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3/3 </a:t>
            </a:r>
            <a:br>
              <a:rPr lang="en-US" dirty="0"/>
            </a:br>
            <a:r>
              <a:rPr lang="en-US" dirty="0"/>
              <a:t>1 Page Paper</a:t>
            </a:r>
          </a:p>
        </p:txBody>
      </p:sp>
      <p:sp>
        <p:nvSpPr>
          <p:cNvPr id="3" name="Content Placeholder 2"/>
          <p:cNvSpPr>
            <a:spLocks noGrp="1"/>
          </p:cNvSpPr>
          <p:nvPr>
            <p:ph idx="1"/>
          </p:nvPr>
        </p:nvSpPr>
        <p:spPr/>
        <p:txBody>
          <a:bodyPr>
            <a:normAutofit/>
          </a:bodyPr>
          <a:lstStyle/>
          <a:p>
            <a:r>
              <a:rPr lang="en-US" dirty="0"/>
              <a:t>Refer to search results to support your conclusion</a:t>
            </a:r>
          </a:p>
          <a:p>
            <a:r>
              <a:rPr lang="en-US" dirty="0"/>
              <a:t>Subscribe to the Discussion Board</a:t>
            </a:r>
          </a:p>
          <a:p>
            <a:r>
              <a:rPr lang="en-US" dirty="0"/>
              <a:t>Conclusion idea examples (not comprehensive):</a:t>
            </a:r>
          </a:p>
          <a:p>
            <a:pPr lvl="1"/>
            <a:r>
              <a:rPr lang="en-US" dirty="0"/>
              <a:t>What impression would the profile make on a potential employer?</a:t>
            </a:r>
          </a:p>
          <a:p>
            <a:pPr lvl="1"/>
            <a:r>
              <a:rPr lang="en-US" dirty="0"/>
              <a:t>What would your elder family members (or equivalent) think?</a:t>
            </a:r>
          </a:p>
          <a:p>
            <a:pPr lvl="1"/>
            <a:r>
              <a:rPr lang="en-US" dirty="0"/>
              <a:t>Are you comfortable with what you found or did not find?</a:t>
            </a:r>
          </a:p>
          <a:p>
            <a:pPr lvl="1"/>
            <a:r>
              <a:rPr lang="en-US" dirty="0"/>
              <a:t>Do you believe protecting your privacy is important or needed?</a:t>
            </a:r>
          </a:p>
          <a:p>
            <a:r>
              <a:rPr lang="en-US" dirty="0"/>
              <a:t>5 High quality sources still required</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679332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916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a:p>
            <a:pPr marL="457200" indent="-457200">
              <a:buFont typeface="+mj-lt"/>
              <a:buAutoNum type="arabicPeriod"/>
            </a:pPr>
            <a:r>
              <a:rPr lang="en-US" strike="sngStrike" dirty="0"/>
              <a:t>Guest Speaker</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361640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35" y="716625"/>
            <a:ext cx="7772400" cy="3539586"/>
          </a:xfrm>
        </p:spPr>
        <p:txBody>
          <a:bodyPr>
            <a:normAutofit/>
          </a:bodyPr>
          <a:lstStyle/>
          <a:p>
            <a:pPr algn="ctr"/>
            <a:r>
              <a:rPr lang="en-US" dirty="0"/>
              <a:t>Should You patent Software?</a:t>
            </a:r>
            <a:br>
              <a:rPr lang="en-US" dirty="0"/>
            </a:br>
            <a:br>
              <a:rPr lang="en-US" dirty="0"/>
            </a:br>
            <a:r>
              <a:rPr lang="en-US" sz="2000" dirty="0"/>
              <a:t>Why Patenting Software is No Longer an Effective option for software protection </a:t>
            </a:r>
            <a:br>
              <a:rPr lang="en-US" dirty="0"/>
            </a:br>
            <a:r>
              <a:rPr lang="en-US" dirty="0"/>
              <a:t> </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Christopher Whimpenny</a:t>
            </a:r>
          </a:p>
        </p:txBody>
      </p:sp>
    </p:spTree>
    <p:extLst>
      <p:ext uri="{BB962C8B-B14F-4D97-AF65-F5344CB8AC3E}">
        <p14:creationId xmlns:p14="http://schemas.microsoft.com/office/powerpoint/2010/main" val="1515699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a:p>
            <a:pPr marL="457200" indent="-457200">
              <a:buFont typeface="+mj-lt"/>
              <a:buAutoNum type="arabicPeriod"/>
            </a:pPr>
            <a:r>
              <a:rPr lang="en-US" strike="sngStrike" dirty="0"/>
              <a:t>Guest Speaker </a:t>
            </a:r>
            <a:r>
              <a:rPr lang="en-US" dirty="0"/>
              <a:t>–</a:t>
            </a:r>
          </a:p>
        </p:txBody>
      </p:sp>
      <p:sp>
        <p:nvSpPr>
          <p:cNvPr id="4" name="Footer Placeholder 3"/>
          <p:cNvSpPr>
            <a:spLocks noGrp="1"/>
          </p:cNvSpPr>
          <p:nvPr>
            <p:ph type="ftr" sz="quarter" idx="11"/>
          </p:nvPr>
        </p:nvSpPr>
        <p:spPr/>
        <p:txBody>
          <a:bodyPr/>
          <a:lstStyle/>
          <a:p>
            <a:r>
              <a:rPr lang="sk-SK"/>
              <a:t>© 2018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Patents for software are on the rise</a:t>
            </a:r>
          </a:p>
        </p:txBody>
      </p:sp>
      <p:sp>
        <p:nvSpPr>
          <p:cNvPr id="3" name="Content Placeholder 2"/>
          <p:cNvSpPr>
            <a:spLocks noGrp="1"/>
          </p:cNvSpPr>
          <p:nvPr>
            <p:ph sz="half" idx="1"/>
          </p:nvPr>
        </p:nvSpPr>
        <p:spPr/>
        <p:txBody>
          <a:bodyPr/>
          <a:lstStyle/>
          <a:p>
            <a:r>
              <a:rPr lang="en-US" dirty="0"/>
              <a:t>Software patents have become very common in the past few years</a:t>
            </a:r>
          </a:p>
          <a:p>
            <a:r>
              <a:rPr lang="en-US" dirty="0"/>
              <a:t>Surpassed number of non-software utility patents in 2011</a:t>
            </a:r>
          </a:p>
          <a:p>
            <a:r>
              <a:rPr lang="en-US" dirty="0"/>
              <a:t>Alice Corp vs. CLS Bank</a:t>
            </a:r>
          </a:p>
          <a:p>
            <a:pPr lvl="1"/>
            <a:r>
              <a:rPr lang="en-US" dirty="0"/>
              <a:t>Causes the dip in 2014</a:t>
            </a:r>
          </a:p>
          <a:p>
            <a:r>
              <a:rPr lang="en-US" dirty="0"/>
              <a:t>Recent cases in 2016 have reinstated some patents voided by Alice vs. CLS Bank</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Christopher Whimpenny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[3], [4], [5], [6]</a:t>
            </a:r>
            <a:endParaRPr lang="en-US" sz="1200" dirty="0">
              <a:solidFill>
                <a:schemeClr val="tx1"/>
              </a:solidFill>
            </a:endParaRPr>
          </a:p>
        </p:txBody>
      </p:sp>
      <p:pic>
        <p:nvPicPr>
          <p:cNvPr id="12" name="Picture 11">
            <a:extLst>
              <a:ext uri="{FF2B5EF4-FFF2-40B4-BE49-F238E27FC236}">
                <a16:creationId xmlns:a16="http://schemas.microsoft.com/office/drawing/2014/main" id="{2B7A5C62-7CDD-4B8F-B413-79F5487A0250}"/>
              </a:ext>
            </a:extLst>
          </p:cNvPr>
          <p:cNvPicPr>
            <a:picLocks noChangeAspect="1"/>
          </p:cNvPicPr>
          <p:nvPr/>
        </p:nvPicPr>
        <p:blipFill>
          <a:blip r:embed="rId3"/>
          <a:stretch>
            <a:fillRect/>
          </a:stretch>
        </p:blipFill>
        <p:spPr>
          <a:xfrm>
            <a:off x="4231414" y="1650640"/>
            <a:ext cx="4701943" cy="2357689"/>
          </a:xfrm>
          <a:prstGeom prst="rect">
            <a:avLst/>
          </a:prstGeom>
        </p:spPr>
      </p:pic>
    </p:spTree>
    <p:extLst>
      <p:ext uri="{BB962C8B-B14F-4D97-AF65-F5344CB8AC3E}">
        <p14:creationId xmlns:p14="http://schemas.microsoft.com/office/powerpoint/2010/main" val="3492155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6F57E-D6F3-42BD-AE1A-59B250ED9903}"/>
              </a:ext>
            </a:extLst>
          </p:cNvPr>
          <p:cNvSpPr>
            <a:spLocks noGrp="1"/>
          </p:cNvSpPr>
          <p:nvPr>
            <p:ph type="title"/>
          </p:nvPr>
        </p:nvSpPr>
        <p:spPr/>
        <p:txBody>
          <a:bodyPr/>
          <a:lstStyle/>
          <a:p>
            <a:r>
              <a:rPr lang="en-US" dirty="0"/>
              <a:t>Effect of Alice vs. CLS Bank</a:t>
            </a:r>
          </a:p>
        </p:txBody>
      </p:sp>
      <p:sp>
        <p:nvSpPr>
          <p:cNvPr id="3" name="Content Placeholder 2">
            <a:extLst>
              <a:ext uri="{FF2B5EF4-FFF2-40B4-BE49-F238E27FC236}">
                <a16:creationId xmlns:a16="http://schemas.microsoft.com/office/drawing/2014/main" id="{88454957-8610-4B6C-9BB0-9CB76DC00302}"/>
              </a:ext>
            </a:extLst>
          </p:cNvPr>
          <p:cNvSpPr>
            <a:spLocks noGrp="1"/>
          </p:cNvSpPr>
          <p:nvPr>
            <p:ph sz="half" idx="1"/>
          </p:nvPr>
        </p:nvSpPr>
        <p:spPr/>
        <p:txBody>
          <a:bodyPr/>
          <a:lstStyle/>
          <a:p>
            <a:r>
              <a:rPr lang="en-US" dirty="0"/>
              <a:t>Software must have an industry application</a:t>
            </a:r>
          </a:p>
          <a:p>
            <a:r>
              <a:rPr lang="en-US" dirty="0"/>
              <a:t>An algorithm or concept of software usage is not enough</a:t>
            </a:r>
          </a:p>
          <a:p>
            <a:r>
              <a:rPr lang="en-US" dirty="0"/>
              <a:t>Software patents are becoming harder to get</a:t>
            </a:r>
          </a:p>
          <a:p>
            <a:r>
              <a:rPr lang="en-US" dirty="0"/>
              <a:t>Line for what can and cannot be patented is very fuzzy</a:t>
            </a:r>
          </a:p>
        </p:txBody>
      </p:sp>
      <p:sp>
        <p:nvSpPr>
          <p:cNvPr id="5" name="Footer Placeholder 4">
            <a:extLst>
              <a:ext uri="{FF2B5EF4-FFF2-40B4-BE49-F238E27FC236}">
                <a16:creationId xmlns:a16="http://schemas.microsoft.com/office/drawing/2014/main" id="{7E136995-46BE-41F0-BD91-0836D597D941}"/>
              </a:ext>
            </a:extLst>
          </p:cNvPr>
          <p:cNvSpPr>
            <a:spLocks noGrp="1"/>
          </p:cNvSpPr>
          <p:nvPr>
            <p:ph type="ftr" sz="quarter" idx="11"/>
          </p:nvPr>
        </p:nvSpPr>
        <p:spPr/>
        <p:txBody>
          <a:bodyPr/>
          <a:lstStyle/>
          <a:p>
            <a:r>
              <a:rPr lang="sk-SK"/>
              <a:t>© 2018 Keith A. Pray</a:t>
            </a:r>
            <a:endParaRPr lang="en-US"/>
          </a:p>
        </p:txBody>
      </p:sp>
      <p:sp>
        <p:nvSpPr>
          <p:cNvPr id="6" name="Slide Number Placeholder 5">
            <a:extLst>
              <a:ext uri="{FF2B5EF4-FFF2-40B4-BE49-F238E27FC236}">
                <a16:creationId xmlns:a16="http://schemas.microsoft.com/office/drawing/2014/main" id="{07F09FE7-D295-4BC0-B717-3320D20CD19C}"/>
              </a:ext>
            </a:extLst>
          </p:cNvPr>
          <p:cNvSpPr>
            <a:spLocks noGrp="1"/>
          </p:cNvSpPr>
          <p:nvPr>
            <p:ph type="sldNum" sz="quarter" idx="12"/>
          </p:nvPr>
        </p:nvSpPr>
        <p:spPr/>
        <p:txBody>
          <a:bodyPr/>
          <a:lstStyle/>
          <a:p>
            <a:fld id="{A2A17EAB-8B51-5C40-8776-6683E51FA7A0}" type="slidenum">
              <a:rPr lang="en-US" smtClean="0"/>
              <a:t>21</a:t>
            </a:fld>
            <a:endParaRPr lang="en-US"/>
          </a:p>
        </p:txBody>
      </p:sp>
      <p:pic>
        <p:nvPicPr>
          <p:cNvPr id="7" name="Picture 6">
            <a:extLst>
              <a:ext uri="{FF2B5EF4-FFF2-40B4-BE49-F238E27FC236}">
                <a16:creationId xmlns:a16="http://schemas.microsoft.com/office/drawing/2014/main" id="{F5773F31-ABE4-4CF3-B894-9012BA1E7628}"/>
              </a:ext>
            </a:extLst>
          </p:cNvPr>
          <p:cNvPicPr>
            <a:picLocks noChangeAspect="1"/>
          </p:cNvPicPr>
          <p:nvPr/>
        </p:nvPicPr>
        <p:blipFill rotWithShape="1">
          <a:blip r:embed="rId3"/>
          <a:srcRect r="36414" b="43354"/>
          <a:stretch/>
        </p:blipFill>
        <p:spPr>
          <a:xfrm>
            <a:off x="4572000" y="1568195"/>
            <a:ext cx="4327779" cy="2831142"/>
          </a:xfrm>
          <a:prstGeom prst="rect">
            <a:avLst/>
          </a:prstGeom>
        </p:spPr>
      </p:pic>
      <p:sp>
        <p:nvSpPr>
          <p:cNvPr id="8" name="TextBox 7">
            <a:extLst>
              <a:ext uri="{FF2B5EF4-FFF2-40B4-BE49-F238E27FC236}">
                <a16:creationId xmlns:a16="http://schemas.microsoft.com/office/drawing/2014/main" id="{4C73AF5A-99EB-4A38-A59D-5AB739B6ECAA}"/>
              </a:ext>
            </a:extLst>
          </p:cNvPr>
          <p:cNvSpPr txBox="1"/>
          <p:nvPr/>
        </p:nvSpPr>
        <p:spPr>
          <a:xfrm>
            <a:off x="0" y="4726877"/>
            <a:ext cx="9144000" cy="276999"/>
          </a:xfrm>
          <a:prstGeom prst="rect">
            <a:avLst/>
          </a:prstGeom>
          <a:noFill/>
        </p:spPr>
        <p:txBody>
          <a:bodyPr wrap="square" rtlCol="0">
            <a:spAutoFit/>
          </a:bodyPr>
          <a:lstStyle/>
          <a:p>
            <a:pPr algn="r"/>
            <a:r>
              <a:rPr lang="en-US" sz="1200" dirty="0"/>
              <a:t>[3], [4], [5], [6]</a:t>
            </a:r>
            <a:endParaRPr lang="en-US" sz="1200" dirty="0">
              <a:solidFill>
                <a:schemeClr val="tx1"/>
              </a:solidFill>
            </a:endParaRPr>
          </a:p>
        </p:txBody>
      </p:sp>
    </p:spTree>
    <p:extLst>
      <p:ext uri="{BB962C8B-B14F-4D97-AF65-F5344CB8AC3E}">
        <p14:creationId xmlns:p14="http://schemas.microsoft.com/office/powerpoint/2010/main" val="515227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Costs vs. gains of software patents</a:t>
            </a:r>
          </a:p>
        </p:txBody>
      </p:sp>
      <p:sp>
        <p:nvSpPr>
          <p:cNvPr id="3" name="Content Placeholder 2"/>
          <p:cNvSpPr>
            <a:spLocks noGrp="1"/>
          </p:cNvSpPr>
          <p:nvPr>
            <p:ph sz="half" idx="1"/>
          </p:nvPr>
        </p:nvSpPr>
        <p:spPr>
          <a:xfrm>
            <a:off x="685800" y="1352551"/>
            <a:ext cx="4623488" cy="3352800"/>
          </a:xfrm>
        </p:spPr>
        <p:txBody>
          <a:bodyPr>
            <a:normAutofit fontScale="85000" lnSpcReduction="20000"/>
          </a:bodyPr>
          <a:lstStyle/>
          <a:p>
            <a:pPr marL="0" indent="0">
              <a:buNone/>
            </a:pPr>
            <a:r>
              <a:rPr lang="en-US" dirty="0"/>
              <a:t>For:</a:t>
            </a:r>
          </a:p>
          <a:p>
            <a:r>
              <a:rPr lang="en-US" dirty="0"/>
              <a:t>Allows individuals to be competitive in the market</a:t>
            </a:r>
          </a:p>
          <a:p>
            <a:pPr lvl="1"/>
            <a:r>
              <a:rPr lang="en-US" dirty="0"/>
              <a:t>In reality this breaks down</a:t>
            </a:r>
          </a:p>
          <a:p>
            <a:r>
              <a:rPr lang="en-US" dirty="0"/>
              <a:t>Allows for innovators to be protected </a:t>
            </a:r>
          </a:p>
          <a:p>
            <a:pPr marL="0" indent="0">
              <a:buNone/>
            </a:pPr>
            <a:r>
              <a:rPr lang="en-US" dirty="0"/>
              <a:t>Against:</a:t>
            </a:r>
          </a:p>
          <a:p>
            <a:r>
              <a:rPr lang="en-US" dirty="0"/>
              <a:t>Patents being used as legal weapons (waste of money)</a:t>
            </a:r>
          </a:p>
          <a:p>
            <a:pPr lvl="1"/>
            <a:r>
              <a:rPr lang="en-US" dirty="0"/>
              <a:t>One investor said large opponents would tie you into court battles for 10 years which would at lowest cost  $1.5 Million</a:t>
            </a:r>
          </a:p>
          <a:p>
            <a:r>
              <a:rPr lang="en-US" dirty="0"/>
              <a:t>Slows innovations</a:t>
            </a:r>
          </a:p>
          <a:p>
            <a:r>
              <a:rPr lang="en-US" dirty="0"/>
              <a:t>For individuals, patents are not worth the time and money spent (Can cost up to $10,000 and take 4 years to file)</a:t>
            </a:r>
          </a:p>
          <a:p>
            <a:endParaRPr lang="en-US" dirty="0"/>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Christopher Whimpenny</a:t>
            </a:r>
          </a:p>
        </p:txBody>
      </p:sp>
      <p:sp>
        <p:nvSpPr>
          <p:cNvPr id="8" name="TextBox 7"/>
          <p:cNvSpPr txBox="1"/>
          <p:nvPr/>
        </p:nvSpPr>
        <p:spPr>
          <a:xfrm>
            <a:off x="0" y="4726877"/>
            <a:ext cx="9144000" cy="461665"/>
          </a:xfrm>
          <a:prstGeom prst="rect">
            <a:avLst/>
          </a:prstGeom>
          <a:noFill/>
        </p:spPr>
        <p:txBody>
          <a:bodyPr wrap="square" rtlCol="0">
            <a:spAutoFit/>
          </a:bodyPr>
          <a:lstStyle/>
          <a:p>
            <a:pPr algn="r"/>
            <a:r>
              <a:rPr lang="en-US" sz="1200" dirty="0"/>
              <a:t>[1], [2], [6], [8]</a:t>
            </a:r>
          </a:p>
          <a:p>
            <a:pPr algn="r"/>
            <a:endParaRPr lang="en-US" sz="1200" dirty="0">
              <a:solidFill>
                <a:schemeClr val="tx1"/>
              </a:solidFill>
            </a:endParaRPr>
          </a:p>
        </p:txBody>
      </p:sp>
      <p:pic>
        <p:nvPicPr>
          <p:cNvPr id="12" name="Picture 11">
            <a:extLst>
              <a:ext uri="{FF2B5EF4-FFF2-40B4-BE49-F238E27FC236}">
                <a16:creationId xmlns:a16="http://schemas.microsoft.com/office/drawing/2014/main" id="{5097F303-3A55-44AF-9386-1144A9DFAD47}"/>
              </a:ext>
            </a:extLst>
          </p:cNvPr>
          <p:cNvPicPr>
            <a:picLocks noChangeAspect="1"/>
          </p:cNvPicPr>
          <p:nvPr/>
        </p:nvPicPr>
        <p:blipFill>
          <a:blip r:embed="rId3"/>
          <a:stretch>
            <a:fillRect/>
          </a:stretch>
        </p:blipFill>
        <p:spPr>
          <a:xfrm>
            <a:off x="5309288" y="1687188"/>
            <a:ext cx="3388618" cy="2257667"/>
          </a:xfrm>
          <a:prstGeom prst="rect">
            <a:avLst/>
          </a:prstGeom>
        </p:spPr>
      </p:pic>
    </p:spTree>
    <p:extLst>
      <p:ext uri="{BB962C8B-B14F-4D97-AF65-F5344CB8AC3E}">
        <p14:creationId xmlns:p14="http://schemas.microsoft.com/office/powerpoint/2010/main" val="15966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Patents are not the best option</a:t>
            </a:r>
          </a:p>
        </p:txBody>
      </p:sp>
      <p:sp>
        <p:nvSpPr>
          <p:cNvPr id="3" name="Content Placeholder 2"/>
          <p:cNvSpPr>
            <a:spLocks noGrp="1"/>
          </p:cNvSpPr>
          <p:nvPr>
            <p:ph sz="half" idx="1"/>
          </p:nvPr>
        </p:nvSpPr>
        <p:spPr/>
        <p:txBody>
          <a:bodyPr/>
          <a:lstStyle/>
          <a:p>
            <a:r>
              <a:rPr lang="en-US" dirty="0"/>
              <a:t>Essentially stops others from stealing your code</a:t>
            </a:r>
          </a:p>
          <a:p>
            <a:r>
              <a:rPr lang="en-US" dirty="0"/>
              <a:t>Doesn’t protect program logic or algorithms</a:t>
            </a:r>
          </a:p>
          <a:p>
            <a:r>
              <a:rPr lang="en-US" dirty="0"/>
              <a:t>Copyrighting software may be just as effective</a:t>
            </a:r>
          </a:p>
          <a:p>
            <a:r>
              <a:rPr lang="en-US" dirty="0"/>
              <a:t>Trade Secrets and Copyrights are much better routes</a:t>
            </a:r>
          </a:p>
          <a:p>
            <a:pPr lvl="1"/>
            <a:r>
              <a:rPr lang="en-US" dirty="0"/>
              <a:t>Less Expensive</a:t>
            </a:r>
          </a:p>
          <a:p>
            <a:pPr lvl="1"/>
            <a:r>
              <a:rPr lang="en-US" dirty="0"/>
              <a:t>More Protection</a:t>
            </a:r>
          </a:p>
          <a:p>
            <a:endParaRPr lang="en-US" dirty="0"/>
          </a:p>
          <a:p>
            <a:endParaRPr lang="en-US" dirty="0"/>
          </a:p>
        </p:txBody>
      </p:sp>
      <p:sp>
        <p:nvSpPr>
          <p:cNvPr id="5" name="Footer Placeholder 4"/>
          <p:cNvSpPr>
            <a:spLocks noGrp="1"/>
          </p:cNvSpPr>
          <p:nvPr>
            <p:ph type="ftr" sz="quarter" idx="11"/>
          </p:nvPr>
        </p:nvSpPr>
        <p:spPr/>
        <p:txBody>
          <a:bodyPr/>
          <a:lstStyle/>
          <a:p>
            <a:r>
              <a:rPr lang="sk-SK" dirty="0"/>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Christopher Whimpenny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 [7]</a:t>
            </a:r>
            <a:endParaRPr lang="en-US" sz="1200" dirty="0">
              <a:solidFill>
                <a:schemeClr val="tx1"/>
              </a:solidFill>
            </a:endParaRPr>
          </a:p>
        </p:txBody>
      </p:sp>
      <p:pic>
        <p:nvPicPr>
          <p:cNvPr id="12" name="Picture 11">
            <a:extLst>
              <a:ext uri="{FF2B5EF4-FFF2-40B4-BE49-F238E27FC236}">
                <a16:creationId xmlns:a16="http://schemas.microsoft.com/office/drawing/2014/main" id="{F7F242C1-A730-42A0-8EDA-CBC4E3FA5B3B}"/>
              </a:ext>
            </a:extLst>
          </p:cNvPr>
          <p:cNvPicPr>
            <a:picLocks noChangeAspect="1"/>
          </p:cNvPicPr>
          <p:nvPr/>
        </p:nvPicPr>
        <p:blipFill>
          <a:blip r:embed="rId3"/>
          <a:stretch>
            <a:fillRect/>
          </a:stretch>
        </p:blipFill>
        <p:spPr>
          <a:xfrm>
            <a:off x="4419600" y="1292118"/>
            <a:ext cx="4620294" cy="3270422"/>
          </a:xfrm>
          <a:prstGeom prst="rect">
            <a:avLst/>
          </a:prstGeom>
        </p:spPr>
      </p:pic>
    </p:spTree>
    <p:extLst>
      <p:ext uri="{BB962C8B-B14F-4D97-AF65-F5344CB8AC3E}">
        <p14:creationId xmlns:p14="http://schemas.microsoft.com/office/powerpoint/2010/main" val="1346220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p:txBody>
          <a:bodyPr>
            <a:normAutofit/>
          </a:bodyPr>
          <a:lstStyle/>
          <a:p>
            <a:r>
              <a:rPr lang="en-US" dirty="0"/>
              <a:t>Currently main use of software patents is for companies to use them in legal battles</a:t>
            </a:r>
          </a:p>
          <a:p>
            <a:r>
              <a:rPr lang="en-US" dirty="0"/>
              <a:t>For software patents to become a viable option they would need to be overhauled</a:t>
            </a:r>
          </a:p>
          <a:p>
            <a:pPr lvl="1"/>
            <a:r>
              <a:rPr lang="en-US" dirty="0"/>
              <a:t>Separate type of patent</a:t>
            </a:r>
          </a:p>
          <a:p>
            <a:pPr lvl="1"/>
            <a:r>
              <a:rPr lang="en-US" dirty="0"/>
              <a:t>Better definitions of the requirements and protections granted</a:t>
            </a:r>
          </a:p>
          <a:p>
            <a:pPr lvl="1"/>
            <a:r>
              <a:rPr lang="en-US" dirty="0"/>
              <a:t>Less expensive in legal battles and filing</a:t>
            </a:r>
          </a:p>
        </p:txBody>
      </p:sp>
      <p:sp>
        <p:nvSpPr>
          <p:cNvPr id="5" name="Footer Placeholder 4"/>
          <p:cNvSpPr>
            <a:spLocks noGrp="1"/>
          </p:cNvSpPr>
          <p:nvPr>
            <p:ph type="ftr" sz="quarter" idx="11"/>
          </p:nvPr>
        </p:nvSpPr>
        <p:spPr>
          <a:xfrm>
            <a:off x="250520" y="4960296"/>
            <a:ext cx="5562600" cy="146304"/>
          </a:xfrm>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Christopher Whimpenny</a:t>
            </a:r>
          </a:p>
        </p:txBody>
      </p:sp>
      <p:pic>
        <p:nvPicPr>
          <p:cNvPr id="11" name="Picture 10">
            <a:extLst>
              <a:ext uri="{FF2B5EF4-FFF2-40B4-BE49-F238E27FC236}">
                <a16:creationId xmlns:a16="http://schemas.microsoft.com/office/drawing/2014/main" id="{FB6C39A2-FE43-490C-92F1-9CEB04C6BC75}"/>
              </a:ext>
            </a:extLst>
          </p:cNvPr>
          <p:cNvPicPr>
            <a:picLocks noChangeAspect="1"/>
          </p:cNvPicPr>
          <p:nvPr/>
        </p:nvPicPr>
        <p:blipFill>
          <a:blip r:embed="rId3"/>
          <a:stretch>
            <a:fillRect/>
          </a:stretch>
        </p:blipFill>
        <p:spPr>
          <a:xfrm>
            <a:off x="5305042" y="1752929"/>
            <a:ext cx="2895851" cy="1868291"/>
          </a:xfrm>
          <a:prstGeom prst="rect">
            <a:avLst/>
          </a:prstGeom>
        </p:spPr>
      </p:pic>
      <p:sp>
        <p:nvSpPr>
          <p:cNvPr id="12" name="&quot;Not Allowed&quot; Symbol 11">
            <a:extLst>
              <a:ext uri="{FF2B5EF4-FFF2-40B4-BE49-F238E27FC236}">
                <a16:creationId xmlns:a16="http://schemas.microsoft.com/office/drawing/2014/main" id="{C2260984-9425-40A5-AF28-D2613EC123A5}"/>
              </a:ext>
            </a:extLst>
          </p:cNvPr>
          <p:cNvSpPr/>
          <p:nvPr/>
        </p:nvSpPr>
        <p:spPr>
          <a:xfrm>
            <a:off x="5199546" y="1351680"/>
            <a:ext cx="3295135" cy="2670787"/>
          </a:xfrm>
          <a:prstGeom prst="noSmoking">
            <a:avLst/>
          </a:prstGeom>
          <a:solidFill>
            <a:schemeClr val="bg2">
              <a:lumMod val="60000"/>
              <a:lumOff val="40000"/>
            </a:schemeClr>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9066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47500" lnSpcReduction="20000"/>
          </a:bodyPr>
          <a:lstStyle/>
          <a:p>
            <a:pPr marL="0" indent="0">
              <a:buNone/>
            </a:pPr>
            <a:r>
              <a:rPr lang="en-US" dirty="0"/>
              <a:t>[1] Ashley Ellis. (2013, May 17). </a:t>
            </a:r>
            <a:r>
              <a:rPr lang="en-US" i="1" dirty="0"/>
              <a:t>Steal This Idea: The Arguments For and Against Software Patents</a:t>
            </a:r>
            <a:r>
              <a:rPr lang="en-US" dirty="0"/>
              <a:t>. Retrieved September 6, 2018, from Ashley Ellis General Employment Enterprises Website: http://www.ashleyellis.com/2013/05/steal-this-idea-the-arguments-for-and-against-software-patents/</a:t>
            </a:r>
          </a:p>
          <a:p>
            <a:pPr marL="0" indent="0">
              <a:buNone/>
            </a:pPr>
            <a:r>
              <a:rPr lang="en-US" dirty="0"/>
              <a:t>[2] Kline, D. (2017, April 24). </a:t>
            </a:r>
            <a:r>
              <a:rPr lang="en-US" i="1" dirty="0"/>
              <a:t>Should Software Patents Be Outlawed?</a:t>
            </a:r>
            <a:r>
              <a:rPr lang="en-US" dirty="0"/>
              <a:t> Retrieved September 6, 2018, from The Michelson Institute for Intellectual Property Website: http://michelsonip.com/software-patents-outlawed/</a:t>
            </a:r>
          </a:p>
          <a:p>
            <a:pPr marL="0" indent="0">
              <a:buNone/>
            </a:pPr>
            <a:r>
              <a:rPr lang="en-US" dirty="0"/>
              <a:t>[3] Legal Zoom. (n.d.). </a:t>
            </a:r>
            <a:r>
              <a:rPr lang="en-US" i="1" dirty="0"/>
              <a:t>What can be patented?</a:t>
            </a:r>
            <a:r>
              <a:rPr lang="en-US" dirty="0"/>
              <a:t> Retrieved September 6, 2018, from Legal Zoom Web Site: https://www.legalzoom.com/knowledge/patent/topic/what-is-patentable9</a:t>
            </a:r>
          </a:p>
          <a:p>
            <a:pPr marL="0" indent="0">
              <a:buNone/>
            </a:pPr>
            <a:r>
              <a:rPr lang="en-US" dirty="0"/>
              <a:t>[4] </a:t>
            </a:r>
            <a:r>
              <a:rPr lang="en-US" dirty="0" err="1"/>
              <a:t>Millien</a:t>
            </a:r>
            <a:r>
              <a:rPr lang="en-US" dirty="0"/>
              <a:t>, R. (2017, May 21). </a:t>
            </a:r>
            <a:r>
              <a:rPr lang="en-US" i="1" dirty="0"/>
              <a:t>Alice Who? Over Half the U.S. Utility Patents Issued Annually are Software Related!</a:t>
            </a:r>
            <a:r>
              <a:rPr lang="en-US" dirty="0"/>
              <a:t> Retrieved September 6, 2018, from IP Watchdog Website: https://www.ipwatchdog.com/2017/05/21/alice-over-half-u-s-utility-patents-issued-annually-software/id=83367/</a:t>
            </a:r>
          </a:p>
          <a:p>
            <a:pPr marL="0" indent="0">
              <a:buNone/>
            </a:pPr>
            <a:r>
              <a:rPr lang="en-US" dirty="0"/>
              <a:t>[5] Morningside IP. (2017, May 11). </a:t>
            </a:r>
            <a:r>
              <a:rPr lang="en-US" i="1" dirty="0"/>
              <a:t>The Alice Decision and Its Fallout in the U.S.</a:t>
            </a:r>
            <a:r>
              <a:rPr lang="en-US" dirty="0"/>
              <a:t> Retrieved September 6, 2018, from Morningside IP Website: https://www.morningsideip.com/the-alice-decision-and-its-fallout-in-the-u-s/</a:t>
            </a:r>
          </a:p>
          <a:p>
            <a:pPr marL="0" indent="0">
              <a:buNone/>
            </a:pPr>
            <a:r>
              <a:rPr lang="en-US" dirty="0"/>
              <a:t>[6] PatentFile.org. (2018). </a:t>
            </a:r>
            <a:r>
              <a:rPr lang="en-US" i="1" dirty="0"/>
              <a:t>The Slow Death of Software Patents</a:t>
            </a:r>
            <a:r>
              <a:rPr lang="en-US" dirty="0"/>
              <a:t>. Retrieved September 6, 2018, from patentfile.org: https://patentfile.org/the-slow-death-of-software-patents/</a:t>
            </a:r>
          </a:p>
          <a:p>
            <a:pPr marL="0" indent="0">
              <a:buNone/>
            </a:pPr>
            <a:r>
              <a:rPr lang="en-US" dirty="0"/>
              <a:t>[7] Yang, J. (n.d.). </a:t>
            </a:r>
            <a:r>
              <a:rPr lang="en-US" i="1" dirty="0"/>
              <a:t>Four types of intellectual property you can use to protect your idea and how to use them</a:t>
            </a:r>
            <a:r>
              <a:rPr lang="en-US" dirty="0"/>
              <a:t>. Retrieved September 6, 2018, from ocpatentlawyer.com: </a:t>
            </a:r>
            <a:r>
              <a:rPr lang="en-US" dirty="0">
                <a:hlinkClick r:id="rId2"/>
              </a:rPr>
              <a:t>https://ocpatentlawyer.com/four-types-intellectual-property-protect-idea/</a:t>
            </a:r>
            <a:endParaRPr lang="en-US" dirty="0"/>
          </a:p>
          <a:p>
            <a:pPr marL="0" indent="0">
              <a:buNone/>
            </a:pPr>
            <a:r>
              <a:rPr lang="en-US" dirty="0"/>
              <a:t>[8] Mann, R. J. (2005, November 4). Do Patents Facilitate Financing in the Software Industry. </a:t>
            </a:r>
            <a:r>
              <a:rPr lang="en-US" i="1" dirty="0"/>
              <a:t>Texas Law Review</a:t>
            </a:r>
            <a:r>
              <a:rPr lang="en-US" dirty="0"/>
              <a:t>, 961-1030. Retrieved September 7, 2018, from https://heinonline.org/HOL/LandingPage?handle=hein.journals/tlr83&amp;div=29&amp;id=&amp;page=</a:t>
            </a:r>
          </a:p>
          <a:p>
            <a:pPr marL="0" indent="0">
              <a:buNone/>
            </a:pPr>
            <a:endParaRPr lang="en-US"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Christopher Whimpenny</a:t>
            </a:r>
          </a:p>
        </p:txBody>
      </p:sp>
    </p:spTree>
    <p:extLst>
      <p:ext uri="{BB962C8B-B14F-4D97-AF65-F5344CB8AC3E}">
        <p14:creationId xmlns:p14="http://schemas.microsoft.com/office/powerpoint/2010/main" val="2106668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5</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2018 Keith A. Pray</a:t>
            </a:r>
            <a:endParaRPr lang="en-US"/>
          </a:p>
        </p:txBody>
      </p:sp>
      <p:pic>
        <p:nvPicPr>
          <p:cNvPr id="8" name="Picture 7"/>
          <p:cNvPicPr>
            <a:picLocks noChangeAspect="1"/>
          </p:cNvPicPr>
          <p:nvPr/>
        </p:nvPicPr>
        <p:blipFill>
          <a:blip r:embed="rId3"/>
          <a:stretch>
            <a:fillRect/>
          </a:stretch>
        </p:blipFill>
        <p:spPr>
          <a:xfrm>
            <a:off x="508000" y="1308100"/>
            <a:ext cx="8128000" cy="2527300"/>
          </a:xfrm>
          <a:prstGeom prst="rect">
            <a:avLst/>
          </a:prstGeom>
        </p:spPr>
      </p:pic>
      <p:sp>
        <p:nvSpPr>
          <p:cNvPr id="3" name="Slide Number Placeholder 2"/>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681759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77500" lnSpcReduction="20000"/>
          </a:bodyPr>
          <a:lstStyle/>
          <a:p>
            <a:r>
              <a:rPr lang="en-US" dirty="0"/>
              <a:t>pp. 165 </a:t>
            </a:r>
            <a:r>
              <a:rPr lang="is-IS" dirty="0"/>
              <a:t>“...ownership of ideas...” not quite right</a:t>
            </a:r>
          </a:p>
          <a:p>
            <a:r>
              <a:rPr lang="is-IS" dirty="0"/>
              <a:t>pp. 168 public domain year 1997/1999 from source published in 1996?</a:t>
            </a:r>
            <a:endParaRPr lang="en-US" dirty="0"/>
          </a:p>
          <a:p>
            <a:r>
              <a:rPr lang="en-US" dirty="0"/>
              <a:t>pp. 170 </a:t>
            </a:r>
            <a:r>
              <a:rPr lang="en-US" dirty="0" err="1"/>
              <a:t>SaaS</a:t>
            </a:r>
            <a:r>
              <a:rPr lang="en-US" dirty="0"/>
              <a:t>, Google Search example? “…before he </a:t>
            </a:r>
            <a:r>
              <a:rPr lang="en-US" b="1" dirty="0"/>
              <a:t>gave</a:t>
            </a:r>
            <a:r>
              <a:rPr lang="en-US" dirty="0"/>
              <a:t> them the plot.”? “</a:t>
            </a:r>
            <a:r>
              <a:rPr lang="is-IS" dirty="0"/>
              <a:t>…cannot erase the memories...” Paycheck (2003)</a:t>
            </a:r>
            <a:endParaRPr lang="en-US" dirty="0"/>
          </a:p>
          <a:p>
            <a:r>
              <a:rPr lang="en-US" dirty="0"/>
              <a:t>pp. 180 4.4 #2 preferred?</a:t>
            </a:r>
          </a:p>
          <a:p>
            <a:r>
              <a:rPr lang="en-US" dirty="0"/>
              <a:t>pp. 186/196 revenue != profit</a:t>
            </a:r>
          </a:p>
          <a:p>
            <a:r>
              <a:rPr lang="en-US" dirty="0"/>
              <a:t>pp. 190 blocking 100% seems impossible</a:t>
            </a:r>
          </a:p>
          <a:p>
            <a:r>
              <a:rPr lang="en-US" dirty="0"/>
              <a:t>pp. 194 Any legitimate </a:t>
            </a:r>
            <a:r>
              <a:rPr lang="en-US" dirty="0" err="1"/>
              <a:t>BitTorrent</a:t>
            </a:r>
            <a:r>
              <a:rPr lang="en-US" dirty="0"/>
              <a:t> use examples since 2005?</a:t>
            </a:r>
          </a:p>
          <a:p>
            <a:r>
              <a:rPr lang="en-US" dirty="0"/>
              <a:t>pp. 197 “licensing agreement </a:t>
            </a:r>
            <a:r>
              <a:rPr lang="is-IS" dirty="0"/>
              <a:t>… hardware”? Confidential source code very outdated.</a:t>
            </a:r>
            <a:endParaRPr lang="en-US" dirty="0"/>
          </a:p>
        </p:txBody>
      </p:sp>
      <p:sp>
        <p:nvSpPr>
          <p:cNvPr id="11" name="Content Placeholder 10"/>
          <p:cNvSpPr>
            <a:spLocks noGrp="1"/>
          </p:cNvSpPr>
          <p:nvPr>
            <p:ph sz="half" idx="2"/>
          </p:nvPr>
        </p:nvSpPr>
        <p:spPr/>
        <p:txBody>
          <a:bodyPr>
            <a:normAutofit fontScale="77500" lnSpcReduction="20000"/>
          </a:bodyPr>
          <a:lstStyle/>
          <a:p>
            <a:r>
              <a:rPr lang="en-US" dirty="0"/>
              <a:t>pp. 198 4.7.3 references?</a:t>
            </a:r>
          </a:p>
          <a:p>
            <a:r>
              <a:rPr lang="en-US" dirty="0"/>
              <a:t>pp. 205 Perhaps friends should not ask you to break the law? </a:t>
            </a:r>
          </a:p>
          <a:p>
            <a:r>
              <a:rPr lang="en-US" dirty="0"/>
              <a:t>Any successful industries operate as a support service?</a:t>
            </a:r>
          </a:p>
          <a:p>
            <a:r>
              <a:rPr lang="en-US" dirty="0"/>
              <a:t>pp. 207 Is Perl still most popular? Quality study from 2003, change?</a:t>
            </a:r>
          </a:p>
          <a:p>
            <a:r>
              <a:rPr lang="en-US" dirty="0"/>
              <a:t>pp. 209 who uses tape?</a:t>
            </a:r>
          </a:p>
          <a:p>
            <a:r>
              <a:rPr lang="en-US" dirty="0"/>
              <a:t>pp. 210 “human-readable, lawyer-readable</a:t>
            </a:r>
            <a:r>
              <a:rPr lang="is-IS" dirty="0"/>
              <a:t>…”</a:t>
            </a:r>
          </a:p>
          <a:p>
            <a:r>
              <a:rPr lang="is-IS" dirty="0"/>
              <a:t>pp. 223 Interview has nothing to do with computing</a:t>
            </a:r>
            <a:endParaRPr lang="en-US"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endParaRPr lang="en-US" dirty="0"/>
          </a:p>
          <a:p>
            <a:pPr marL="342900" indent="-342900">
              <a:buFont typeface="+mj-lt"/>
              <a:buAutoNum type="alphaUcPeriod"/>
            </a:pPr>
            <a:r>
              <a:rPr lang="en-US" dirty="0"/>
              <a:t>What qualifications have to be met?</a:t>
            </a:r>
          </a:p>
          <a:p>
            <a:pPr lvl="1"/>
            <a:endParaRPr lang="en-US" dirty="0"/>
          </a:p>
          <a:p>
            <a:pPr marL="342900" indent="-342900">
              <a:buFont typeface="+mj-lt"/>
              <a:buAutoNum type="alphaUcPeriod"/>
            </a:pPr>
            <a:r>
              <a:rPr lang="en-US" dirty="0"/>
              <a:t>How long does protection last?</a:t>
            </a:r>
          </a:p>
          <a:p>
            <a:pPr lvl="1"/>
            <a:endParaRPr lang="en-US" dirty="0"/>
          </a:p>
          <a:p>
            <a:pPr marL="342900" indent="-342900">
              <a:buFont typeface="+mj-lt"/>
              <a:buAutoNum type="alphaUcPeriod"/>
            </a:pPr>
            <a:r>
              <a:rPr lang="en-US" dirty="0"/>
              <a:t>Give a 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326224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5"/>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437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060350"/>
            <a:ext cx="3733800" cy="699992"/>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672745"/>
            <a:ext cx="990600" cy="2087597"/>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710598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35255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5"/>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437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060350"/>
            <a:ext cx="3733800" cy="699992"/>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Mark denoting product of service</a:t>
            </a:r>
          </a:p>
          <a:p>
            <a:pPr marL="342900" indent="-342900">
              <a:buFont typeface="+mj-lt"/>
              <a:buAutoNum type="alphaUcPeriod"/>
            </a:pPr>
            <a:r>
              <a:rPr lang="en-US" dirty="0"/>
              <a:t>Qualifications required?</a:t>
            </a:r>
          </a:p>
          <a:p>
            <a:pPr lvl="1"/>
            <a:r>
              <a:rPr lang="en-US" dirty="0"/>
              <a:t>Unique in specific area of commerce</a:t>
            </a:r>
          </a:p>
          <a:p>
            <a:pPr marL="342900" indent="-342900">
              <a:buFont typeface="+mj-lt"/>
              <a:buAutoNum type="alphaUcPeriod"/>
            </a:pPr>
            <a:r>
              <a:rPr lang="en-US" dirty="0"/>
              <a:t>How long does protection last?</a:t>
            </a:r>
          </a:p>
          <a:p>
            <a:pPr lvl="1"/>
            <a:r>
              <a:rPr lang="en-US" dirty="0"/>
              <a:t>While in use and protected against common noun or verb usage. Need to register to sue.</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187853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7489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4124093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7489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Expression, not ideas. Derivative work, publication, performance</a:t>
            </a:r>
          </a:p>
          <a:p>
            <a:pPr marL="342900" indent="-342900">
              <a:buFont typeface="+mj-lt"/>
              <a:buAutoNum type="alphaUcPeriod"/>
            </a:pPr>
            <a:r>
              <a:rPr lang="en-US" dirty="0"/>
              <a:t>Qualifications required?</a:t>
            </a:r>
          </a:p>
          <a:p>
            <a:pPr lvl="1"/>
            <a:r>
              <a:rPr lang="en-US" dirty="0"/>
              <a:t>Original</a:t>
            </a:r>
          </a:p>
          <a:p>
            <a:pPr marL="342900" indent="-342900">
              <a:buFont typeface="+mj-lt"/>
              <a:buAutoNum type="alphaUcPeriod"/>
            </a:pPr>
            <a:r>
              <a:rPr lang="en-US" dirty="0"/>
              <a:t>How long does protection last?</a:t>
            </a:r>
          </a:p>
          <a:p>
            <a:pPr lvl="1"/>
            <a:r>
              <a:rPr lang="en-US" dirty="0"/>
              <a:t>Author lifetime + 70 years, 95 years for companies</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58599665"/>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18086</TotalTime>
  <Words>3227</Words>
  <Application>Microsoft Macintosh PowerPoint</Application>
  <PresentationFormat>On-screen Show (16:9)</PresentationFormat>
  <Paragraphs>435</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ＭＳ Ｐゴシック</vt:lpstr>
      <vt:lpstr>Arial</vt:lpstr>
      <vt:lpstr>Calibri</vt:lpstr>
      <vt:lpstr>Cambria</vt:lpstr>
      <vt:lpstr>Times New Roman</vt:lpstr>
      <vt:lpstr>Red Radial 16x9</vt:lpstr>
      <vt:lpstr>Class 5 Intellectual Property</vt:lpstr>
      <vt:lpstr>Overview</vt:lpstr>
      <vt:lpstr>PowerPoint Presentation</vt:lpstr>
      <vt:lpstr>My Reading Notes</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Overview</vt:lpstr>
      <vt:lpstr>Assignment - Self Search 1/3 </vt:lpstr>
      <vt:lpstr>Assignment - Self Search 2/3  Discussion Board</vt:lpstr>
      <vt:lpstr>Assignment - Self Search 3/3  1 Page Paper</vt:lpstr>
      <vt:lpstr>Overview</vt:lpstr>
      <vt:lpstr>Should You patent Software?  Why Patenting Software is No Longer an Effective option for software protection   </vt:lpstr>
      <vt:lpstr>Patents for software are on the rise</vt:lpstr>
      <vt:lpstr>Effect of Alice vs. CLS Bank</vt:lpstr>
      <vt:lpstr>Costs vs. gains of software patents</vt:lpstr>
      <vt:lpstr>Patents are not the best option</vt:lpstr>
      <vt:lpstr>Conclusion</vt:lpstr>
      <vt:lpstr>References</vt:lpstr>
      <vt:lpstr>Class 5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248</cp:revision>
  <dcterms:created xsi:type="dcterms:W3CDTF">2014-08-25T02:19:16Z</dcterms:created>
  <dcterms:modified xsi:type="dcterms:W3CDTF">2018-09-08T04:07:42Z</dcterms:modified>
</cp:coreProperties>
</file>