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handoutMasterIdLst>
    <p:handoutMasterId r:id="rId28"/>
  </p:handoutMasterIdLst>
  <p:sldIdLst>
    <p:sldId id="256" r:id="rId2"/>
    <p:sldId id="332" r:id="rId3"/>
    <p:sldId id="259" r:id="rId4"/>
    <p:sldId id="277" r:id="rId5"/>
    <p:sldId id="291" r:id="rId6"/>
    <p:sldId id="261" r:id="rId7"/>
    <p:sldId id="264" r:id="rId8"/>
    <p:sldId id="323" r:id="rId9"/>
    <p:sldId id="267" r:id="rId10"/>
    <p:sldId id="297" r:id="rId11"/>
    <p:sldId id="268" r:id="rId12"/>
    <p:sldId id="333" r:id="rId13"/>
    <p:sldId id="275" r:id="rId14"/>
    <p:sldId id="274" r:id="rId15"/>
    <p:sldId id="276" r:id="rId16"/>
    <p:sldId id="272" r:id="rId17"/>
    <p:sldId id="334" r:id="rId18"/>
    <p:sldId id="335" r:id="rId19"/>
    <p:sldId id="336" r:id="rId20"/>
    <p:sldId id="270" r:id="rId21"/>
    <p:sldId id="271" r:id="rId22"/>
    <p:sldId id="273" r:id="rId23"/>
    <p:sldId id="337" r:id="rId24"/>
    <p:sldId id="338" r:id="rId25"/>
    <p:sldId id="269" r:id="rId26"/>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332"/>
            <p14:sldId id="259"/>
            <p14:sldId id="277"/>
            <p14:sldId id="291"/>
            <p14:sldId id="261"/>
            <p14:sldId id="264"/>
            <p14:sldId id="323"/>
            <p14:sldId id="267"/>
            <p14:sldId id="297"/>
          </p14:sldIdLst>
        </p14:section>
        <p14:section name="Students" id="{03AE23C9-21E0-8F4A-B153-0900C2F809BC}">
          <p14:sldIdLst>
            <p14:sldId id="268"/>
            <p14:sldId id="333"/>
            <p14:sldId id="275"/>
            <p14:sldId id="274"/>
            <p14:sldId id="276"/>
            <p14:sldId id="272"/>
            <p14:sldId id="334"/>
            <p14:sldId id="335"/>
            <p14:sldId id="336"/>
            <p14:sldId id="270"/>
            <p14:sldId id="271"/>
            <p14:sldId id="273"/>
            <p14:sldId id="337"/>
            <p14:sldId id="338"/>
          </p14:sldIdLst>
        </p14:section>
        <p14:section name="Common" id="{62B1AA91-D93D-9C4F-8ABE-6423F5BD3A6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9" autoAdjust="0"/>
    <p:restoredTop sz="80632" autoAdjust="0"/>
  </p:normalViewPr>
  <p:slideViewPr>
    <p:cSldViewPr snapToGrid="0" snapToObjects="1">
      <p:cViewPr varScale="1">
        <p:scale>
          <a:sx n="135" d="100"/>
          <a:sy n="135" d="100"/>
        </p:scale>
        <p:origin x="776" y="168"/>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5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A0B9F-CC66-584E-BFF2-03994362DEDD}" type="doc">
      <dgm:prSet loTypeId="urn:microsoft.com/office/officeart/2005/8/layout/process1" loCatId="" qsTypeId="urn:microsoft.com/office/officeart/2005/8/quickstyle/simple4" qsCatId="simple" csTypeId="urn:microsoft.com/office/officeart/2005/8/colors/accent1_2" csCatId="accent1" phldr="1"/>
      <dgm:spPr/>
    </dgm:pt>
    <dgm:pt modelId="{B3BC8BFF-3C68-3C4F-A45F-DBC588562F0B}">
      <dgm:prSet phldrT="[Text]"/>
      <dgm:spPr>
        <a:solidFill>
          <a:schemeClr val="accent1"/>
        </a:solidFill>
      </dgm:spPr>
      <dgm:t>
        <a:bodyPr/>
        <a:lstStyle/>
        <a:p>
          <a:r>
            <a:rPr lang="en-US" dirty="0"/>
            <a:t>User</a:t>
          </a:r>
        </a:p>
      </dgm:t>
    </dgm:pt>
    <dgm:pt modelId="{3B5F893D-86E2-1B44-B42D-158FE2125020}" type="parTrans" cxnId="{7DF0378F-C99B-7D49-9DAA-D47555663E83}">
      <dgm:prSet/>
      <dgm:spPr/>
      <dgm:t>
        <a:bodyPr/>
        <a:lstStyle/>
        <a:p>
          <a:endParaRPr lang="en-US"/>
        </a:p>
      </dgm:t>
    </dgm:pt>
    <dgm:pt modelId="{C1F279D2-9A70-774F-AA5F-13C02E6638B6}" type="sibTrans" cxnId="{7DF0378F-C99B-7D49-9DAA-D47555663E83}">
      <dgm:prSet/>
      <dgm:spPr/>
      <dgm:t>
        <a:bodyPr/>
        <a:lstStyle/>
        <a:p>
          <a:endParaRPr lang="en-US"/>
        </a:p>
      </dgm:t>
    </dgm:pt>
    <dgm:pt modelId="{B1D4F4A4-73C0-AB45-8CE1-A15C885F140C}">
      <dgm:prSet phldrT="[Text]"/>
      <dgm:spPr>
        <a:solidFill>
          <a:schemeClr val="accent1"/>
        </a:solidFill>
      </dgm:spPr>
      <dgm:t>
        <a:bodyPr/>
        <a:lstStyle/>
        <a:p>
          <a:r>
            <a:rPr lang="en-US" dirty="0"/>
            <a:t>ISP</a:t>
          </a:r>
        </a:p>
      </dgm:t>
    </dgm:pt>
    <dgm:pt modelId="{87A12A47-552A-264F-8776-778DEC012CF7}" type="parTrans" cxnId="{A29863E6-8A66-4341-BF43-ECC1BEC07D12}">
      <dgm:prSet/>
      <dgm:spPr/>
      <dgm:t>
        <a:bodyPr/>
        <a:lstStyle/>
        <a:p>
          <a:endParaRPr lang="en-US"/>
        </a:p>
      </dgm:t>
    </dgm:pt>
    <dgm:pt modelId="{561AEBEE-72BA-564D-9AF2-1808200B7A9E}" type="sibTrans" cxnId="{A29863E6-8A66-4341-BF43-ECC1BEC07D12}">
      <dgm:prSet/>
      <dgm:spPr/>
      <dgm:t>
        <a:bodyPr/>
        <a:lstStyle/>
        <a:p>
          <a:endParaRPr lang="en-US"/>
        </a:p>
      </dgm:t>
    </dgm:pt>
    <dgm:pt modelId="{2DDDF94A-BB4E-644A-9B8B-F5BBBD05BFC5}">
      <dgm:prSet phldrT="[Text]"/>
      <dgm:spPr>
        <a:solidFill>
          <a:schemeClr val="accent1"/>
        </a:solidFill>
      </dgm:spPr>
      <dgm:t>
        <a:bodyPr/>
        <a:lstStyle/>
        <a:p>
          <a:r>
            <a:rPr lang="en-US" dirty="0"/>
            <a:t>Your Server</a:t>
          </a:r>
        </a:p>
      </dgm:t>
    </dgm:pt>
    <dgm:pt modelId="{96EE577B-6B79-2B40-9215-7A31AEC4B88C}" type="parTrans" cxnId="{87464B73-DA83-2843-897E-D4D1A850405C}">
      <dgm:prSet/>
      <dgm:spPr/>
      <dgm:t>
        <a:bodyPr/>
        <a:lstStyle/>
        <a:p>
          <a:endParaRPr lang="en-US"/>
        </a:p>
      </dgm:t>
    </dgm:pt>
    <dgm:pt modelId="{4102E120-5F31-9749-8F74-47FA44E74FD4}" type="sibTrans" cxnId="{87464B73-DA83-2843-897E-D4D1A850405C}">
      <dgm:prSet/>
      <dgm:spPr/>
      <dgm:t>
        <a:bodyPr/>
        <a:lstStyle/>
        <a:p>
          <a:endParaRPr lang="en-US"/>
        </a:p>
      </dgm:t>
    </dgm:pt>
    <dgm:pt modelId="{115ACFF5-1E30-E948-9693-B81556496774}" type="pres">
      <dgm:prSet presAssocID="{B90A0B9F-CC66-584E-BFF2-03994362DEDD}" presName="Name0" presStyleCnt="0">
        <dgm:presLayoutVars>
          <dgm:dir/>
          <dgm:resizeHandles val="exact"/>
        </dgm:presLayoutVars>
      </dgm:prSet>
      <dgm:spPr/>
    </dgm:pt>
    <dgm:pt modelId="{A5747FC5-6E0C-F64C-A8BF-C58F307309C5}" type="pres">
      <dgm:prSet presAssocID="{B3BC8BFF-3C68-3C4F-A45F-DBC588562F0B}" presName="node" presStyleLbl="node1" presStyleIdx="0" presStyleCnt="3">
        <dgm:presLayoutVars>
          <dgm:bulletEnabled val="1"/>
        </dgm:presLayoutVars>
      </dgm:prSet>
      <dgm:spPr/>
    </dgm:pt>
    <dgm:pt modelId="{11FEDC84-9261-364E-8225-5969513D555F}" type="pres">
      <dgm:prSet presAssocID="{C1F279D2-9A70-774F-AA5F-13C02E6638B6}" presName="sibTrans" presStyleLbl="sibTrans2D1" presStyleIdx="0" presStyleCnt="2"/>
      <dgm:spPr/>
    </dgm:pt>
    <dgm:pt modelId="{FD46AE75-B0C2-A646-9991-78E86B6E80DD}" type="pres">
      <dgm:prSet presAssocID="{C1F279D2-9A70-774F-AA5F-13C02E6638B6}" presName="connectorText" presStyleLbl="sibTrans2D1" presStyleIdx="0" presStyleCnt="2"/>
      <dgm:spPr/>
    </dgm:pt>
    <dgm:pt modelId="{D4CA3731-46E1-334E-A8E1-C4041B3F9730}" type="pres">
      <dgm:prSet presAssocID="{B1D4F4A4-73C0-AB45-8CE1-A15C885F140C}" presName="node" presStyleLbl="node1" presStyleIdx="1" presStyleCnt="3">
        <dgm:presLayoutVars>
          <dgm:bulletEnabled val="1"/>
        </dgm:presLayoutVars>
      </dgm:prSet>
      <dgm:spPr/>
    </dgm:pt>
    <dgm:pt modelId="{B33B771A-9C53-9D43-8C8A-EA1F32071513}" type="pres">
      <dgm:prSet presAssocID="{561AEBEE-72BA-564D-9AF2-1808200B7A9E}" presName="sibTrans" presStyleLbl="sibTrans2D1" presStyleIdx="1" presStyleCnt="2"/>
      <dgm:spPr/>
    </dgm:pt>
    <dgm:pt modelId="{95AE1E1D-1FB3-0741-9E27-7F384A4C5D9B}" type="pres">
      <dgm:prSet presAssocID="{561AEBEE-72BA-564D-9AF2-1808200B7A9E}" presName="connectorText" presStyleLbl="sibTrans2D1" presStyleIdx="1" presStyleCnt="2"/>
      <dgm:spPr/>
    </dgm:pt>
    <dgm:pt modelId="{FCA84FE2-AF8A-8F48-86F2-2CCA22D7C8D1}" type="pres">
      <dgm:prSet presAssocID="{2DDDF94A-BB4E-644A-9B8B-F5BBBD05BFC5}" presName="node" presStyleLbl="node1" presStyleIdx="2" presStyleCnt="3">
        <dgm:presLayoutVars>
          <dgm:bulletEnabled val="1"/>
        </dgm:presLayoutVars>
      </dgm:prSet>
      <dgm:spPr/>
    </dgm:pt>
  </dgm:ptLst>
  <dgm:cxnLst>
    <dgm:cxn modelId="{F4071970-15AA-9447-80FE-67FD2F024330}" type="presOf" srcId="{B1D4F4A4-73C0-AB45-8CE1-A15C885F140C}" destId="{D4CA3731-46E1-334E-A8E1-C4041B3F9730}" srcOrd="0" destOrd="0" presId="urn:microsoft.com/office/officeart/2005/8/layout/process1"/>
    <dgm:cxn modelId="{87464B73-DA83-2843-897E-D4D1A850405C}" srcId="{B90A0B9F-CC66-584E-BFF2-03994362DEDD}" destId="{2DDDF94A-BB4E-644A-9B8B-F5BBBD05BFC5}" srcOrd="2" destOrd="0" parTransId="{96EE577B-6B79-2B40-9215-7A31AEC4B88C}" sibTransId="{4102E120-5F31-9749-8F74-47FA44E74FD4}"/>
    <dgm:cxn modelId="{DBD10475-745A-C04C-A8C2-F20B68881E32}" type="presOf" srcId="{B3BC8BFF-3C68-3C4F-A45F-DBC588562F0B}" destId="{A5747FC5-6E0C-F64C-A8BF-C58F307309C5}" srcOrd="0" destOrd="0" presId="urn:microsoft.com/office/officeart/2005/8/layout/process1"/>
    <dgm:cxn modelId="{7DF0378F-C99B-7D49-9DAA-D47555663E83}" srcId="{B90A0B9F-CC66-584E-BFF2-03994362DEDD}" destId="{B3BC8BFF-3C68-3C4F-A45F-DBC588562F0B}" srcOrd="0" destOrd="0" parTransId="{3B5F893D-86E2-1B44-B42D-158FE2125020}" sibTransId="{C1F279D2-9A70-774F-AA5F-13C02E6638B6}"/>
    <dgm:cxn modelId="{EBBFE1AB-1D1A-CF43-A7F1-D0136F717139}" type="presOf" srcId="{2DDDF94A-BB4E-644A-9B8B-F5BBBD05BFC5}" destId="{FCA84FE2-AF8A-8F48-86F2-2CCA22D7C8D1}" srcOrd="0" destOrd="0" presId="urn:microsoft.com/office/officeart/2005/8/layout/process1"/>
    <dgm:cxn modelId="{089921B6-B3B6-FB44-8E5C-FFA29DA61A33}" type="presOf" srcId="{B90A0B9F-CC66-584E-BFF2-03994362DEDD}" destId="{115ACFF5-1E30-E948-9693-B81556496774}" srcOrd="0" destOrd="0" presId="urn:microsoft.com/office/officeart/2005/8/layout/process1"/>
    <dgm:cxn modelId="{1EEEE4BE-28BB-934F-9FD8-25969BF33D64}" type="presOf" srcId="{C1F279D2-9A70-774F-AA5F-13C02E6638B6}" destId="{11FEDC84-9261-364E-8225-5969513D555F}" srcOrd="0" destOrd="0" presId="urn:microsoft.com/office/officeart/2005/8/layout/process1"/>
    <dgm:cxn modelId="{1FF48EE2-C2A7-394D-805A-4882E6DCF3FF}" type="presOf" srcId="{561AEBEE-72BA-564D-9AF2-1808200B7A9E}" destId="{95AE1E1D-1FB3-0741-9E27-7F384A4C5D9B}" srcOrd="1" destOrd="0" presId="urn:microsoft.com/office/officeart/2005/8/layout/process1"/>
    <dgm:cxn modelId="{A29863E6-8A66-4341-BF43-ECC1BEC07D12}" srcId="{B90A0B9F-CC66-584E-BFF2-03994362DEDD}" destId="{B1D4F4A4-73C0-AB45-8CE1-A15C885F140C}" srcOrd="1" destOrd="0" parTransId="{87A12A47-552A-264F-8776-778DEC012CF7}" sibTransId="{561AEBEE-72BA-564D-9AF2-1808200B7A9E}"/>
    <dgm:cxn modelId="{322A05EE-23F8-B94B-A8A5-9294AFFBCECC}" type="presOf" srcId="{561AEBEE-72BA-564D-9AF2-1808200B7A9E}" destId="{B33B771A-9C53-9D43-8C8A-EA1F32071513}" srcOrd="0" destOrd="0" presId="urn:microsoft.com/office/officeart/2005/8/layout/process1"/>
    <dgm:cxn modelId="{76FE7EF2-E9BD-6747-AF9D-362FD4C5EDF8}" type="presOf" srcId="{C1F279D2-9A70-774F-AA5F-13C02E6638B6}" destId="{FD46AE75-B0C2-A646-9991-78E86B6E80DD}" srcOrd="1" destOrd="0" presId="urn:microsoft.com/office/officeart/2005/8/layout/process1"/>
    <dgm:cxn modelId="{291B489D-BCD1-9045-8A55-784646395707}" type="presParOf" srcId="{115ACFF5-1E30-E948-9693-B81556496774}" destId="{A5747FC5-6E0C-F64C-A8BF-C58F307309C5}" srcOrd="0" destOrd="0" presId="urn:microsoft.com/office/officeart/2005/8/layout/process1"/>
    <dgm:cxn modelId="{BDB6276E-D554-6E42-B499-56E291625A12}" type="presParOf" srcId="{115ACFF5-1E30-E948-9693-B81556496774}" destId="{11FEDC84-9261-364E-8225-5969513D555F}" srcOrd="1" destOrd="0" presId="urn:microsoft.com/office/officeart/2005/8/layout/process1"/>
    <dgm:cxn modelId="{FA8CBA16-45FC-B049-B5F4-9FEEF0274552}" type="presParOf" srcId="{11FEDC84-9261-364E-8225-5969513D555F}" destId="{FD46AE75-B0C2-A646-9991-78E86B6E80DD}" srcOrd="0" destOrd="0" presId="urn:microsoft.com/office/officeart/2005/8/layout/process1"/>
    <dgm:cxn modelId="{AC0AA153-BD1A-E840-8BAF-144D66AFC8A9}" type="presParOf" srcId="{115ACFF5-1E30-E948-9693-B81556496774}" destId="{D4CA3731-46E1-334E-A8E1-C4041B3F9730}" srcOrd="2" destOrd="0" presId="urn:microsoft.com/office/officeart/2005/8/layout/process1"/>
    <dgm:cxn modelId="{C0F6AB06-3BE1-3C4A-AFC6-BCE8CA72A3FE}" type="presParOf" srcId="{115ACFF5-1E30-E948-9693-B81556496774}" destId="{B33B771A-9C53-9D43-8C8A-EA1F32071513}" srcOrd="3" destOrd="0" presId="urn:microsoft.com/office/officeart/2005/8/layout/process1"/>
    <dgm:cxn modelId="{A7FB3171-18A1-EF40-8984-0EA2B4D72880}" type="presParOf" srcId="{B33B771A-9C53-9D43-8C8A-EA1F32071513}" destId="{95AE1E1D-1FB3-0741-9E27-7F384A4C5D9B}" srcOrd="0" destOrd="0" presId="urn:microsoft.com/office/officeart/2005/8/layout/process1"/>
    <dgm:cxn modelId="{6B1E8DA4-6596-CA46-AA24-081C981D33E2}" type="presParOf" srcId="{115ACFF5-1E30-E948-9693-B81556496774}" destId="{FCA84FE2-AF8A-8F48-86F2-2CCA22D7C8D1}" srcOrd="4"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0A0B9F-CC66-584E-BFF2-03994362DEDD}" type="doc">
      <dgm:prSet loTypeId="urn:microsoft.com/office/officeart/2005/8/layout/process1" loCatId="" qsTypeId="urn:microsoft.com/office/officeart/2005/8/quickstyle/simple4" qsCatId="simple" csTypeId="urn:microsoft.com/office/officeart/2005/8/colors/accent1_2" csCatId="accent1" phldr="1"/>
      <dgm:spPr/>
    </dgm:pt>
    <dgm:pt modelId="{B3BC8BFF-3C68-3C4F-A45F-DBC588562F0B}">
      <dgm:prSet phldrT="[Text]"/>
      <dgm:spPr>
        <a:solidFill>
          <a:schemeClr val="accent1"/>
        </a:solidFill>
      </dgm:spPr>
      <dgm:t>
        <a:bodyPr/>
        <a:lstStyle/>
        <a:p>
          <a:r>
            <a:rPr lang="en-US" dirty="0"/>
            <a:t>User</a:t>
          </a:r>
        </a:p>
      </dgm:t>
    </dgm:pt>
    <dgm:pt modelId="{3B5F893D-86E2-1B44-B42D-158FE2125020}" type="parTrans" cxnId="{7DF0378F-C99B-7D49-9DAA-D47555663E83}">
      <dgm:prSet/>
      <dgm:spPr/>
      <dgm:t>
        <a:bodyPr/>
        <a:lstStyle/>
        <a:p>
          <a:endParaRPr lang="en-US"/>
        </a:p>
      </dgm:t>
    </dgm:pt>
    <dgm:pt modelId="{C1F279D2-9A70-774F-AA5F-13C02E6638B6}" type="sibTrans" cxnId="{7DF0378F-C99B-7D49-9DAA-D47555663E83}">
      <dgm:prSet/>
      <dgm:spPr/>
      <dgm:t>
        <a:bodyPr/>
        <a:lstStyle/>
        <a:p>
          <a:endParaRPr lang="en-US"/>
        </a:p>
      </dgm:t>
    </dgm:pt>
    <dgm:pt modelId="{B1D4F4A4-73C0-AB45-8CE1-A15C885F140C}">
      <dgm:prSet phldrT="[Text]"/>
      <dgm:spPr>
        <a:solidFill>
          <a:schemeClr val="accent1"/>
        </a:solidFill>
      </dgm:spPr>
      <dgm:t>
        <a:bodyPr/>
        <a:lstStyle/>
        <a:p>
          <a:r>
            <a:rPr lang="en-US" dirty="0"/>
            <a:t>ISP</a:t>
          </a:r>
        </a:p>
      </dgm:t>
    </dgm:pt>
    <dgm:pt modelId="{87A12A47-552A-264F-8776-778DEC012CF7}" type="parTrans" cxnId="{A29863E6-8A66-4341-BF43-ECC1BEC07D12}">
      <dgm:prSet/>
      <dgm:spPr/>
      <dgm:t>
        <a:bodyPr/>
        <a:lstStyle/>
        <a:p>
          <a:endParaRPr lang="en-US"/>
        </a:p>
      </dgm:t>
    </dgm:pt>
    <dgm:pt modelId="{561AEBEE-72BA-564D-9AF2-1808200B7A9E}" type="sibTrans" cxnId="{A29863E6-8A66-4341-BF43-ECC1BEC07D12}">
      <dgm:prSet/>
      <dgm:spPr/>
      <dgm:t>
        <a:bodyPr/>
        <a:lstStyle/>
        <a:p>
          <a:endParaRPr lang="en-US"/>
        </a:p>
      </dgm:t>
    </dgm:pt>
    <dgm:pt modelId="{2DDDF94A-BB4E-644A-9B8B-F5BBBD05BFC5}">
      <dgm:prSet phldrT="[Text]"/>
      <dgm:spPr>
        <a:solidFill>
          <a:schemeClr val="accent1"/>
        </a:solidFill>
      </dgm:spPr>
      <dgm:t>
        <a:bodyPr/>
        <a:lstStyle/>
        <a:p>
          <a:r>
            <a:rPr lang="en-US"/>
            <a:t>Cloud Provider</a:t>
          </a:r>
          <a:endParaRPr lang="en-US" dirty="0"/>
        </a:p>
      </dgm:t>
    </dgm:pt>
    <dgm:pt modelId="{96EE577B-6B79-2B40-9215-7A31AEC4B88C}" type="parTrans" cxnId="{87464B73-DA83-2843-897E-D4D1A850405C}">
      <dgm:prSet/>
      <dgm:spPr/>
      <dgm:t>
        <a:bodyPr/>
        <a:lstStyle/>
        <a:p>
          <a:endParaRPr lang="en-US"/>
        </a:p>
      </dgm:t>
    </dgm:pt>
    <dgm:pt modelId="{4102E120-5F31-9749-8F74-47FA44E74FD4}" type="sibTrans" cxnId="{87464B73-DA83-2843-897E-D4D1A850405C}">
      <dgm:prSet/>
      <dgm:spPr/>
      <dgm:t>
        <a:bodyPr/>
        <a:lstStyle/>
        <a:p>
          <a:endParaRPr lang="en-US"/>
        </a:p>
      </dgm:t>
    </dgm:pt>
    <dgm:pt modelId="{5E51E0CF-6633-0248-BB64-3AF4C2E9E1FA}">
      <dgm:prSet phldrT="[Text]"/>
      <dgm:spPr>
        <a:solidFill>
          <a:schemeClr val="accent1"/>
        </a:solidFill>
      </dgm:spPr>
      <dgm:t>
        <a:bodyPr/>
        <a:lstStyle/>
        <a:p>
          <a:r>
            <a:rPr lang="en-US" dirty="0"/>
            <a:t>Your App</a:t>
          </a:r>
        </a:p>
      </dgm:t>
    </dgm:pt>
    <dgm:pt modelId="{1778686F-FC8E-F447-BA2E-3E8D19746301}" type="parTrans" cxnId="{92B3D23F-7BFC-AA46-9048-4EC75FF49152}">
      <dgm:prSet/>
      <dgm:spPr/>
      <dgm:t>
        <a:bodyPr/>
        <a:lstStyle/>
        <a:p>
          <a:endParaRPr lang="en-US"/>
        </a:p>
      </dgm:t>
    </dgm:pt>
    <dgm:pt modelId="{2DB0EBCD-7BFC-E740-8AAC-159C16EFC4A7}" type="sibTrans" cxnId="{92B3D23F-7BFC-AA46-9048-4EC75FF49152}">
      <dgm:prSet/>
      <dgm:spPr/>
      <dgm:t>
        <a:bodyPr/>
        <a:lstStyle/>
        <a:p>
          <a:endParaRPr lang="en-US"/>
        </a:p>
      </dgm:t>
    </dgm:pt>
    <dgm:pt modelId="{115ACFF5-1E30-E948-9693-B81556496774}" type="pres">
      <dgm:prSet presAssocID="{B90A0B9F-CC66-584E-BFF2-03994362DEDD}" presName="Name0" presStyleCnt="0">
        <dgm:presLayoutVars>
          <dgm:dir/>
          <dgm:resizeHandles val="exact"/>
        </dgm:presLayoutVars>
      </dgm:prSet>
      <dgm:spPr/>
    </dgm:pt>
    <dgm:pt modelId="{A5747FC5-6E0C-F64C-A8BF-C58F307309C5}" type="pres">
      <dgm:prSet presAssocID="{B3BC8BFF-3C68-3C4F-A45F-DBC588562F0B}" presName="node" presStyleLbl="node1" presStyleIdx="0" presStyleCnt="4">
        <dgm:presLayoutVars>
          <dgm:bulletEnabled val="1"/>
        </dgm:presLayoutVars>
      </dgm:prSet>
      <dgm:spPr/>
    </dgm:pt>
    <dgm:pt modelId="{11FEDC84-9261-364E-8225-5969513D555F}" type="pres">
      <dgm:prSet presAssocID="{C1F279D2-9A70-774F-AA5F-13C02E6638B6}" presName="sibTrans" presStyleLbl="sibTrans2D1" presStyleIdx="0" presStyleCnt="3"/>
      <dgm:spPr/>
    </dgm:pt>
    <dgm:pt modelId="{FD46AE75-B0C2-A646-9991-78E86B6E80DD}" type="pres">
      <dgm:prSet presAssocID="{C1F279D2-9A70-774F-AA5F-13C02E6638B6}" presName="connectorText" presStyleLbl="sibTrans2D1" presStyleIdx="0" presStyleCnt="3"/>
      <dgm:spPr/>
    </dgm:pt>
    <dgm:pt modelId="{D4CA3731-46E1-334E-A8E1-C4041B3F9730}" type="pres">
      <dgm:prSet presAssocID="{B1D4F4A4-73C0-AB45-8CE1-A15C885F140C}" presName="node" presStyleLbl="node1" presStyleIdx="1" presStyleCnt="4">
        <dgm:presLayoutVars>
          <dgm:bulletEnabled val="1"/>
        </dgm:presLayoutVars>
      </dgm:prSet>
      <dgm:spPr/>
    </dgm:pt>
    <dgm:pt modelId="{B33B771A-9C53-9D43-8C8A-EA1F32071513}" type="pres">
      <dgm:prSet presAssocID="{561AEBEE-72BA-564D-9AF2-1808200B7A9E}" presName="sibTrans" presStyleLbl="sibTrans2D1" presStyleIdx="1" presStyleCnt="3"/>
      <dgm:spPr/>
    </dgm:pt>
    <dgm:pt modelId="{95AE1E1D-1FB3-0741-9E27-7F384A4C5D9B}" type="pres">
      <dgm:prSet presAssocID="{561AEBEE-72BA-564D-9AF2-1808200B7A9E}" presName="connectorText" presStyleLbl="sibTrans2D1" presStyleIdx="1" presStyleCnt="3"/>
      <dgm:spPr/>
    </dgm:pt>
    <dgm:pt modelId="{FCA84FE2-AF8A-8F48-86F2-2CCA22D7C8D1}" type="pres">
      <dgm:prSet presAssocID="{2DDDF94A-BB4E-644A-9B8B-F5BBBD05BFC5}" presName="node" presStyleLbl="node1" presStyleIdx="2" presStyleCnt="4">
        <dgm:presLayoutVars>
          <dgm:bulletEnabled val="1"/>
        </dgm:presLayoutVars>
      </dgm:prSet>
      <dgm:spPr/>
    </dgm:pt>
    <dgm:pt modelId="{C129E619-6E92-AF4F-9CA6-D43CF7BE6D34}" type="pres">
      <dgm:prSet presAssocID="{4102E120-5F31-9749-8F74-47FA44E74FD4}" presName="sibTrans" presStyleLbl="sibTrans2D1" presStyleIdx="2" presStyleCnt="3"/>
      <dgm:spPr/>
    </dgm:pt>
    <dgm:pt modelId="{0DE79231-8522-F749-8D51-128B789BF394}" type="pres">
      <dgm:prSet presAssocID="{4102E120-5F31-9749-8F74-47FA44E74FD4}" presName="connectorText" presStyleLbl="sibTrans2D1" presStyleIdx="2" presStyleCnt="3"/>
      <dgm:spPr/>
    </dgm:pt>
    <dgm:pt modelId="{6B974F00-25F4-6A45-A5CB-ECC635130525}" type="pres">
      <dgm:prSet presAssocID="{5E51E0CF-6633-0248-BB64-3AF4C2E9E1FA}" presName="node" presStyleLbl="node1" presStyleIdx="3" presStyleCnt="4">
        <dgm:presLayoutVars>
          <dgm:bulletEnabled val="1"/>
        </dgm:presLayoutVars>
      </dgm:prSet>
      <dgm:spPr/>
    </dgm:pt>
  </dgm:ptLst>
  <dgm:cxnLst>
    <dgm:cxn modelId="{5BC5E300-7D4B-D24F-B4C1-AE95644C8335}" type="presOf" srcId="{561AEBEE-72BA-564D-9AF2-1808200B7A9E}" destId="{B33B771A-9C53-9D43-8C8A-EA1F32071513}" srcOrd="0" destOrd="0" presId="urn:microsoft.com/office/officeart/2005/8/layout/process1"/>
    <dgm:cxn modelId="{92B3D23F-7BFC-AA46-9048-4EC75FF49152}" srcId="{B90A0B9F-CC66-584E-BFF2-03994362DEDD}" destId="{5E51E0CF-6633-0248-BB64-3AF4C2E9E1FA}" srcOrd="3" destOrd="0" parTransId="{1778686F-FC8E-F447-BA2E-3E8D19746301}" sibTransId="{2DB0EBCD-7BFC-E740-8AAC-159C16EFC4A7}"/>
    <dgm:cxn modelId="{E483C448-B8A3-724A-940A-2C4FF0D88C66}" type="presOf" srcId="{5E51E0CF-6633-0248-BB64-3AF4C2E9E1FA}" destId="{6B974F00-25F4-6A45-A5CB-ECC635130525}" srcOrd="0" destOrd="0" presId="urn:microsoft.com/office/officeart/2005/8/layout/process1"/>
    <dgm:cxn modelId="{87464B73-DA83-2843-897E-D4D1A850405C}" srcId="{B90A0B9F-CC66-584E-BFF2-03994362DEDD}" destId="{2DDDF94A-BB4E-644A-9B8B-F5BBBD05BFC5}" srcOrd="2" destOrd="0" parTransId="{96EE577B-6B79-2B40-9215-7A31AEC4B88C}" sibTransId="{4102E120-5F31-9749-8F74-47FA44E74FD4}"/>
    <dgm:cxn modelId="{A9F2CC7A-E933-3D41-82C5-5B2E4CCB9605}" type="presOf" srcId="{561AEBEE-72BA-564D-9AF2-1808200B7A9E}" destId="{95AE1E1D-1FB3-0741-9E27-7F384A4C5D9B}" srcOrd="1" destOrd="0" presId="urn:microsoft.com/office/officeart/2005/8/layout/process1"/>
    <dgm:cxn modelId="{AE62FA7F-4555-3A47-B949-B122520BCDA7}" type="presOf" srcId="{4102E120-5F31-9749-8F74-47FA44E74FD4}" destId="{0DE79231-8522-F749-8D51-128B789BF394}" srcOrd="1" destOrd="0" presId="urn:microsoft.com/office/officeart/2005/8/layout/process1"/>
    <dgm:cxn modelId="{7DF0378F-C99B-7D49-9DAA-D47555663E83}" srcId="{B90A0B9F-CC66-584E-BFF2-03994362DEDD}" destId="{B3BC8BFF-3C68-3C4F-A45F-DBC588562F0B}" srcOrd="0" destOrd="0" parTransId="{3B5F893D-86E2-1B44-B42D-158FE2125020}" sibTransId="{C1F279D2-9A70-774F-AA5F-13C02E6638B6}"/>
    <dgm:cxn modelId="{F915F48F-D202-3144-9FA5-7B24C5CDB5C3}" type="presOf" srcId="{4102E120-5F31-9749-8F74-47FA44E74FD4}" destId="{C129E619-6E92-AF4F-9CA6-D43CF7BE6D34}" srcOrd="0" destOrd="0" presId="urn:microsoft.com/office/officeart/2005/8/layout/process1"/>
    <dgm:cxn modelId="{FE206F97-D4F5-B24F-B66B-417149A8E73D}" type="presOf" srcId="{2DDDF94A-BB4E-644A-9B8B-F5BBBD05BFC5}" destId="{FCA84FE2-AF8A-8F48-86F2-2CCA22D7C8D1}" srcOrd="0" destOrd="0" presId="urn:microsoft.com/office/officeart/2005/8/layout/process1"/>
    <dgm:cxn modelId="{6069E6A2-0C47-3F40-9B73-871768776463}" type="presOf" srcId="{C1F279D2-9A70-774F-AA5F-13C02E6638B6}" destId="{FD46AE75-B0C2-A646-9991-78E86B6E80DD}" srcOrd="1" destOrd="0" presId="urn:microsoft.com/office/officeart/2005/8/layout/process1"/>
    <dgm:cxn modelId="{8677D2B2-0C26-0A44-BE04-0F85DD784550}" type="presOf" srcId="{C1F279D2-9A70-774F-AA5F-13C02E6638B6}" destId="{11FEDC84-9261-364E-8225-5969513D555F}" srcOrd="0" destOrd="0" presId="urn:microsoft.com/office/officeart/2005/8/layout/process1"/>
    <dgm:cxn modelId="{DB98E7C1-EEFD-6643-899E-7FD4678D1C72}" type="presOf" srcId="{B90A0B9F-CC66-584E-BFF2-03994362DEDD}" destId="{115ACFF5-1E30-E948-9693-B81556496774}" srcOrd="0" destOrd="0" presId="urn:microsoft.com/office/officeart/2005/8/layout/process1"/>
    <dgm:cxn modelId="{A29863E6-8A66-4341-BF43-ECC1BEC07D12}" srcId="{B90A0B9F-CC66-584E-BFF2-03994362DEDD}" destId="{B1D4F4A4-73C0-AB45-8CE1-A15C885F140C}" srcOrd="1" destOrd="0" parTransId="{87A12A47-552A-264F-8776-778DEC012CF7}" sibTransId="{561AEBEE-72BA-564D-9AF2-1808200B7A9E}"/>
    <dgm:cxn modelId="{0734BFF0-5E7B-8D4A-BEF4-233510B61678}" type="presOf" srcId="{B1D4F4A4-73C0-AB45-8CE1-A15C885F140C}" destId="{D4CA3731-46E1-334E-A8E1-C4041B3F9730}" srcOrd="0" destOrd="0" presId="urn:microsoft.com/office/officeart/2005/8/layout/process1"/>
    <dgm:cxn modelId="{461DD6FD-FC94-CB42-94C8-34B338EC550D}" type="presOf" srcId="{B3BC8BFF-3C68-3C4F-A45F-DBC588562F0B}" destId="{A5747FC5-6E0C-F64C-A8BF-C58F307309C5}" srcOrd="0" destOrd="0" presId="urn:microsoft.com/office/officeart/2005/8/layout/process1"/>
    <dgm:cxn modelId="{53B54AFB-B3BA-014B-AFB0-CB7B6FC94482}" type="presParOf" srcId="{115ACFF5-1E30-E948-9693-B81556496774}" destId="{A5747FC5-6E0C-F64C-A8BF-C58F307309C5}" srcOrd="0" destOrd="0" presId="urn:microsoft.com/office/officeart/2005/8/layout/process1"/>
    <dgm:cxn modelId="{509E12CC-3239-5B4F-8166-0965228EB895}" type="presParOf" srcId="{115ACFF5-1E30-E948-9693-B81556496774}" destId="{11FEDC84-9261-364E-8225-5969513D555F}" srcOrd="1" destOrd="0" presId="urn:microsoft.com/office/officeart/2005/8/layout/process1"/>
    <dgm:cxn modelId="{D5EAE4EE-43C8-484C-9B11-1B622A6D48BA}" type="presParOf" srcId="{11FEDC84-9261-364E-8225-5969513D555F}" destId="{FD46AE75-B0C2-A646-9991-78E86B6E80DD}" srcOrd="0" destOrd="0" presId="urn:microsoft.com/office/officeart/2005/8/layout/process1"/>
    <dgm:cxn modelId="{BB4770E3-1108-9F4F-BA6B-2C105291D510}" type="presParOf" srcId="{115ACFF5-1E30-E948-9693-B81556496774}" destId="{D4CA3731-46E1-334E-A8E1-C4041B3F9730}" srcOrd="2" destOrd="0" presId="urn:microsoft.com/office/officeart/2005/8/layout/process1"/>
    <dgm:cxn modelId="{4AF1E1B6-B4D9-BE4C-A607-74C4AA86CE65}" type="presParOf" srcId="{115ACFF5-1E30-E948-9693-B81556496774}" destId="{B33B771A-9C53-9D43-8C8A-EA1F32071513}" srcOrd="3" destOrd="0" presId="urn:microsoft.com/office/officeart/2005/8/layout/process1"/>
    <dgm:cxn modelId="{FEC32CE8-C37B-994B-B6B6-581606E4A9E3}" type="presParOf" srcId="{B33B771A-9C53-9D43-8C8A-EA1F32071513}" destId="{95AE1E1D-1FB3-0741-9E27-7F384A4C5D9B}" srcOrd="0" destOrd="0" presId="urn:microsoft.com/office/officeart/2005/8/layout/process1"/>
    <dgm:cxn modelId="{4E7BD35D-725B-F749-84A1-45401855495E}" type="presParOf" srcId="{115ACFF5-1E30-E948-9693-B81556496774}" destId="{FCA84FE2-AF8A-8F48-86F2-2CCA22D7C8D1}" srcOrd="4" destOrd="0" presId="urn:microsoft.com/office/officeart/2005/8/layout/process1"/>
    <dgm:cxn modelId="{B78C9E2C-39B2-A141-B9DE-28309169895E}" type="presParOf" srcId="{115ACFF5-1E30-E948-9693-B81556496774}" destId="{C129E619-6E92-AF4F-9CA6-D43CF7BE6D34}" srcOrd="5" destOrd="0" presId="urn:microsoft.com/office/officeart/2005/8/layout/process1"/>
    <dgm:cxn modelId="{54BF699D-4B76-6E4D-9992-A543F7203692}" type="presParOf" srcId="{C129E619-6E92-AF4F-9CA6-D43CF7BE6D34}" destId="{0DE79231-8522-F749-8D51-128B789BF394}" srcOrd="0" destOrd="0" presId="urn:microsoft.com/office/officeart/2005/8/layout/process1"/>
    <dgm:cxn modelId="{1F8B7634-9C5C-1344-AC7A-792FD75927F8}" type="presParOf" srcId="{115ACFF5-1E30-E948-9693-B81556496774}" destId="{6B974F00-25F4-6A45-A5CB-ECC635130525}" srcOrd="6" destOrd="0" presId="urn:microsoft.com/office/officeart/2005/8/layout/process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0A0B9F-CC66-584E-BFF2-03994362DEDD}" type="doc">
      <dgm:prSet loTypeId="urn:microsoft.com/office/officeart/2005/8/layout/process1" loCatId="" qsTypeId="urn:microsoft.com/office/officeart/2005/8/quickstyle/simple4" qsCatId="simple" csTypeId="urn:microsoft.com/office/officeart/2005/8/colors/accent1_2" csCatId="accent1" phldr="1"/>
      <dgm:spPr/>
    </dgm:pt>
    <dgm:pt modelId="{B3BC8BFF-3C68-3C4F-A45F-DBC588562F0B}">
      <dgm:prSet phldrT="[Text]"/>
      <dgm:spPr>
        <a:solidFill>
          <a:schemeClr val="accent1"/>
        </a:solidFill>
      </dgm:spPr>
      <dgm:t>
        <a:bodyPr/>
        <a:lstStyle/>
        <a:p>
          <a:r>
            <a:rPr lang="en-US" dirty="0"/>
            <a:t>User</a:t>
          </a:r>
        </a:p>
      </dgm:t>
    </dgm:pt>
    <dgm:pt modelId="{3B5F893D-86E2-1B44-B42D-158FE2125020}" type="parTrans" cxnId="{7DF0378F-C99B-7D49-9DAA-D47555663E83}">
      <dgm:prSet/>
      <dgm:spPr/>
      <dgm:t>
        <a:bodyPr/>
        <a:lstStyle/>
        <a:p>
          <a:endParaRPr lang="en-US"/>
        </a:p>
      </dgm:t>
    </dgm:pt>
    <dgm:pt modelId="{C1F279D2-9A70-774F-AA5F-13C02E6638B6}" type="sibTrans" cxnId="{7DF0378F-C99B-7D49-9DAA-D47555663E83}">
      <dgm:prSet/>
      <dgm:spPr/>
      <dgm:t>
        <a:bodyPr/>
        <a:lstStyle/>
        <a:p>
          <a:endParaRPr lang="en-US"/>
        </a:p>
      </dgm:t>
    </dgm:pt>
    <dgm:pt modelId="{B1D4F4A4-73C0-AB45-8CE1-A15C885F140C}">
      <dgm:prSet phldrT="[Text]"/>
      <dgm:spPr>
        <a:solidFill>
          <a:schemeClr val="accent1"/>
        </a:solidFill>
      </dgm:spPr>
      <dgm:t>
        <a:bodyPr/>
        <a:lstStyle/>
        <a:p>
          <a:r>
            <a:rPr lang="en-US" dirty="0"/>
            <a:t>ISP</a:t>
          </a:r>
        </a:p>
      </dgm:t>
    </dgm:pt>
    <dgm:pt modelId="{87A12A47-552A-264F-8776-778DEC012CF7}" type="parTrans" cxnId="{A29863E6-8A66-4341-BF43-ECC1BEC07D12}">
      <dgm:prSet/>
      <dgm:spPr/>
      <dgm:t>
        <a:bodyPr/>
        <a:lstStyle/>
        <a:p>
          <a:endParaRPr lang="en-US"/>
        </a:p>
      </dgm:t>
    </dgm:pt>
    <dgm:pt modelId="{561AEBEE-72BA-564D-9AF2-1808200B7A9E}" type="sibTrans" cxnId="{A29863E6-8A66-4341-BF43-ECC1BEC07D12}">
      <dgm:prSet/>
      <dgm:spPr/>
      <dgm:t>
        <a:bodyPr/>
        <a:lstStyle/>
        <a:p>
          <a:endParaRPr lang="en-US"/>
        </a:p>
      </dgm:t>
    </dgm:pt>
    <dgm:pt modelId="{2DDDF94A-BB4E-644A-9B8B-F5BBBD05BFC5}">
      <dgm:prSet phldrT="[Text]"/>
      <dgm:spPr>
        <a:solidFill>
          <a:schemeClr val="accent1"/>
        </a:solidFill>
      </dgm:spPr>
      <dgm:t>
        <a:bodyPr/>
        <a:lstStyle/>
        <a:p>
          <a:r>
            <a:rPr lang="en-US" dirty="0"/>
            <a:t>Platform</a:t>
          </a:r>
        </a:p>
      </dgm:t>
    </dgm:pt>
    <dgm:pt modelId="{96EE577B-6B79-2B40-9215-7A31AEC4B88C}" type="parTrans" cxnId="{87464B73-DA83-2843-897E-D4D1A850405C}">
      <dgm:prSet/>
      <dgm:spPr/>
      <dgm:t>
        <a:bodyPr/>
        <a:lstStyle/>
        <a:p>
          <a:endParaRPr lang="en-US"/>
        </a:p>
      </dgm:t>
    </dgm:pt>
    <dgm:pt modelId="{4102E120-5F31-9749-8F74-47FA44E74FD4}" type="sibTrans" cxnId="{87464B73-DA83-2843-897E-D4D1A850405C}">
      <dgm:prSet/>
      <dgm:spPr/>
      <dgm:t>
        <a:bodyPr/>
        <a:lstStyle/>
        <a:p>
          <a:endParaRPr lang="en-US"/>
        </a:p>
      </dgm:t>
    </dgm:pt>
    <dgm:pt modelId="{5E51E0CF-6633-0248-BB64-3AF4C2E9E1FA}">
      <dgm:prSet phldrT="[Text]"/>
      <dgm:spPr>
        <a:solidFill>
          <a:schemeClr val="accent1"/>
        </a:solidFill>
      </dgm:spPr>
      <dgm:t>
        <a:bodyPr/>
        <a:lstStyle/>
        <a:p>
          <a:r>
            <a:rPr lang="en-US" dirty="0"/>
            <a:t>Your Content</a:t>
          </a:r>
        </a:p>
      </dgm:t>
    </dgm:pt>
    <dgm:pt modelId="{1778686F-FC8E-F447-BA2E-3E8D19746301}" type="parTrans" cxnId="{92B3D23F-7BFC-AA46-9048-4EC75FF49152}">
      <dgm:prSet/>
      <dgm:spPr/>
      <dgm:t>
        <a:bodyPr/>
        <a:lstStyle/>
        <a:p>
          <a:endParaRPr lang="en-US"/>
        </a:p>
      </dgm:t>
    </dgm:pt>
    <dgm:pt modelId="{2DB0EBCD-7BFC-E740-8AAC-159C16EFC4A7}" type="sibTrans" cxnId="{92B3D23F-7BFC-AA46-9048-4EC75FF49152}">
      <dgm:prSet/>
      <dgm:spPr/>
      <dgm:t>
        <a:bodyPr/>
        <a:lstStyle/>
        <a:p>
          <a:endParaRPr lang="en-US"/>
        </a:p>
      </dgm:t>
    </dgm:pt>
    <dgm:pt modelId="{115ACFF5-1E30-E948-9693-B81556496774}" type="pres">
      <dgm:prSet presAssocID="{B90A0B9F-CC66-584E-BFF2-03994362DEDD}" presName="Name0" presStyleCnt="0">
        <dgm:presLayoutVars>
          <dgm:dir/>
          <dgm:resizeHandles val="exact"/>
        </dgm:presLayoutVars>
      </dgm:prSet>
      <dgm:spPr/>
    </dgm:pt>
    <dgm:pt modelId="{A5747FC5-6E0C-F64C-A8BF-C58F307309C5}" type="pres">
      <dgm:prSet presAssocID="{B3BC8BFF-3C68-3C4F-A45F-DBC588562F0B}" presName="node" presStyleLbl="node1" presStyleIdx="0" presStyleCnt="4">
        <dgm:presLayoutVars>
          <dgm:bulletEnabled val="1"/>
        </dgm:presLayoutVars>
      </dgm:prSet>
      <dgm:spPr/>
    </dgm:pt>
    <dgm:pt modelId="{11FEDC84-9261-364E-8225-5969513D555F}" type="pres">
      <dgm:prSet presAssocID="{C1F279D2-9A70-774F-AA5F-13C02E6638B6}" presName="sibTrans" presStyleLbl="sibTrans2D1" presStyleIdx="0" presStyleCnt="3"/>
      <dgm:spPr/>
    </dgm:pt>
    <dgm:pt modelId="{FD46AE75-B0C2-A646-9991-78E86B6E80DD}" type="pres">
      <dgm:prSet presAssocID="{C1F279D2-9A70-774F-AA5F-13C02E6638B6}" presName="connectorText" presStyleLbl="sibTrans2D1" presStyleIdx="0" presStyleCnt="3"/>
      <dgm:spPr/>
    </dgm:pt>
    <dgm:pt modelId="{D4CA3731-46E1-334E-A8E1-C4041B3F9730}" type="pres">
      <dgm:prSet presAssocID="{B1D4F4A4-73C0-AB45-8CE1-A15C885F140C}" presName="node" presStyleLbl="node1" presStyleIdx="1" presStyleCnt="4">
        <dgm:presLayoutVars>
          <dgm:bulletEnabled val="1"/>
        </dgm:presLayoutVars>
      </dgm:prSet>
      <dgm:spPr/>
    </dgm:pt>
    <dgm:pt modelId="{B33B771A-9C53-9D43-8C8A-EA1F32071513}" type="pres">
      <dgm:prSet presAssocID="{561AEBEE-72BA-564D-9AF2-1808200B7A9E}" presName="sibTrans" presStyleLbl="sibTrans2D1" presStyleIdx="1" presStyleCnt="3"/>
      <dgm:spPr/>
    </dgm:pt>
    <dgm:pt modelId="{95AE1E1D-1FB3-0741-9E27-7F384A4C5D9B}" type="pres">
      <dgm:prSet presAssocID="{561AEBEE-72BA-564D-9AF2-1808200B7A9E}" presName="connectorText" presStyleLbl="sibTrans2D1" presStyleIdx="1" presStyleCnt="3"/>
      <dgm:spPr/>
    </dgm:pt>
    <dgm:pt modelId="{FCA84FE2-AF8A-8F48-86F2-2CCA22D7C8D1}" type="pres">
      <dgm:prSet presAssocID="{2DDDF94A-BB4E-644A-9B8B-F5BBBD05BFC5}" presName="node" presStyleLbl="node1" presStyleIdx="2" presStyleCnt="4">
        <dgm:presLayoutVars>
          <dgm:bulletEnabled val="1"/>
        </dgm:presLayoutVars>
      </dgm:prSet>
      <dgm:spPr/>
    </dgm:pt>
    <dgm:pt modelId="{C129E619-6E92-AF4F-9CA6-D43CF7BE6D34}" type="pres">
      <dgm:prSet presAssocID="{4102E120-5F31-9749-8F74-47FA44E74FD4}" presName="sibTrans" presStyleLbl="sibTrans2D1" presStyleIdx="2" presStyleCnt="3"/>
      <dgm:spPr/>
    </dgm:pt>
    <dgm:pt modelId="{0DE79231-8522-F749-8D51-128B789BF394}" type="pres">
      <dgm:prSet presAssocID="{4102E120-5F31-9749-8F74-47FA44E74FD4}" presName="connectorText" presStyleLbl="sibTrans2D1" presStyleIdx="2" presStyleCnt="3"/>
      <dgm:spPr/>
    </dgm:pt>
    <dgm:pt modelId="{6B974F00-25F4-6A45-A5CB-ECC635130525}" type="pres">
      <dgm:prSet presAssocID="{5E51E0CF-6633-0248-BB64-3AF4C2E9E1FA}" presName="node" presStyleLbl="node1" presStyleIdx="3" presStyleCnt="4">
        <dgm:presLayoutVars>
          <dgm:bulletEnabled val="1"/>
        </dgm:presLayoutVars>
      </dgm:prSet>
      <dgm:spPr/>
    </dgm:pt>
  </dgm:ptLst>
  <dgm:cxnLst>
    <dgm:cxn modelId="{B4671501-4C9D-2A43-9640-48B6241B1832}" type="presOf" srcId="{5E51E0CF-6633-0248-BB64-3AF4C2E9E1FA}" destId="{6B974F00-25F4-6A45-A5CB-ECC635130525}" srcOrd="0" destOrd="0" presId="urn:microsoft.com/office/officeart/2005/8/layout/process1"/>
    <dgm:cxn modelId="{51680A12-119C-D742-AF16-3E59BBCB9FFF}" type="presOf" srcId="{B90A0B9F-CC66-584E-BFF2-03994362DEDD}" destId="{115ACFF5-1E30-E948-9693-B81556496774}" srcOrd="0" destOrd="0" presId="urn:microsoft.com/office/officeart/2005/8/layout/process1"/>
    <dgm:cxn modelId="{B98DE826-BEA7-5941-901A-DAA90725FF9E}" type="presOf" srcId="{C1F279D2-9A70-774F-AA5F-13C02E6638B6}" destId="{11FEDC84-9261-364E-8225-5969513D555F}" srcOrd="0" destOrd="0" presId="urn:microsoft.com/office/officeart/2005/8/layout/process1"/>
    <dgm:cxn modelId="{76CA482D-67E2-C74A-A6D4-9E221E090A8B}" type="presOf" srcId="{561AEBEE-72BA-564D-9AF2-1808200B7A9E}" destId="{95AE1E1D-1FB3-0741-9E27-7F384A4C5D9B}" srcOrd="1" destOrd="0" presId="urn:microsoft.com/office/officeart/2005/8/layout/process1"/>
    <dgm:cxn modelId="{92B3D23F-7BFC-AA46-9048-4EC75FF49152}" srcId="{B90A0B9F-CC66-584E-BFF2-03994362DEDD}" destId="{5E51E0CF-6633-0248-BB64-3AF4C2E9E1FA}" srcOrd="3" destOrd="0" parTransId="{1778686F-FC8E-F447-BA2E-3E8D19746301}" sibTransId="{2DB0EBCD-7BFC-E740-8AAC-159C16EFC4A7}"/>
    <dgm:cxn modelId="{AF550F52-7CA4-4A45-8FE8-1C4ECCADCEAD}" type="presOf" srcId="{2DDDF94A-BB4E-644A-9B8B-F5BBBD05BFC5}" destId="{FCA84FE2-AF8A-8F48-86F2-2CCA22D7C8D1}" srcOrd="0" destOrd="0" presId="urn:microsoft.com/office/officeart/2005/8/layout/process1"/>
    <dgm:cxn modelId="{2892995C-B41C-3044-9CCB-1893067FC279}" type="presOf" srcId="{4102E120-5F31-9749-8F74-47FA44E74FD4}" destId="{C129E619-6E92-AF4F-9CA6-D43CF7BE6D34}" srcOrd="0" destOrd="0" presId="urn:microsoft.com/office/officeart/2005/8/layout/process1"/>
    <dgm:cxn modelId="{7B725C6A-7788-4348-BB66-DCE798AA7C8B}" type="presOf" srcId="{C1F279D2-9A70-774F-AA5F-13C02E6638B6}" destId="{FD46AE75-B0C2-A646-9991-78E86B6E80DD}" srcOrd="1" destOrd="0" presId="urn:microsoft.com/office/officeart/2005/8/layout/process1"/>
    <dgm:cxn modelId="{87464B73-DA83-2843-897E-D4D1A850405C}" srcId="{B90A0B9F-CC66-584E-BFF2-03994362DEDD}" destId="{2DDDF94A-BB4E-644A-9B8B-F5BBBD05BFC5}" srcOrd="2" destOrd="0" parTransId="{96EE577B-6B79-2B40-9215-7A31AEC4B88C}" sibTransId="{4102E120-5F31-9749-8F74-47FA44E74FD4}"/>
    <dgm:cxn modelId="{7DF0378F-C99B-7D49-9DAA-D47555663E83}" srcId="{B90A0B9F-CC66-584E-BFF2-03994362DEDD}" destId="{B3BC8BFF-3C68-3C4F-A45F-DBC588562F0B}" srcOrd="0" destOrd="0" parTransId="{3B5F893D-86E2-1B44-B42D-158FE2125020}" sibTransId="{C1F279D2-9A70-774F-AA5F-13C02E6638B6}"/>
    <dgm:cxn modelId="{5987D598-CDEA-BF44-B98C-0EB92999E793}" type="presOf" srcId="{4102E120-5F31-9749-8F74-47FA44E74FD4}" destId="{0DE79231-8522-F749-8D51-128B789BF394}" srcOrd="1" destOrd="0" presId="urn:microsoft.com/office/officeart/2005/8/layout/process1"/>
    <dgm:cxn modelId="{24879A9D-F482-6341-A331-3BEBCEF24101}" type="presOf" srcId="{561AEBEE-72BA-564D-9AF2-1808200B7A9E}" destId="{B33B771A-9C53-9D43-8C8A-EA1F32071513}" srcOrd="0" destOrd="0" presId="urn:microsoft.com/office/officeart/2005/8/layout/process1"/>
    <dgm:cxn modelId="{84E9D3B6-6F4D-D84F-A7A2-E5B13E6F776E}" type="presOf" srcId="{B1D4F4A4-73C0-AB45-8CE1-A15C885F140C}" destId="{D4CA3731-46E1-334E-A8E1-C4041B3F9730}" srcOrd="0" destOrd="0" presId="urn:microsoft.com/office/officeart/2005/8/layout/process1"/>
    <dgm:cxn modelId="{A29863E6-8A66-4341-BF43-ECC1BEC07D12}" srcId="{B90A0B9F-CC66-584E-BFF2-03994362DEDD}" destId="{B1D4F4A4-73C0-AB45-8CE1-A15C885F140C}" srcOrd="1" destOrd="0" parTransId="{87A12A47-552A-264F-8776-778DEC012CF7}" sibTransId="{561AEBEE-72BA-564D-9AF2-1808200B7A9E}"/>
    <dgm:cxn modelId="{39F5ECEA-4BDA-5740-A4C4-1CE6F04426FF}" type="presOf" srcId="{B3BC8BFF-3C68-3C4F-A45F-DBC588562F0B}" destId="{A5747FC5-6E0C-F64C-A8BF-C58F307309C5}" srcOrd="0" destOrd="0" presId="urn:microsoft.com/office/officeart/2005/8/layout/process1"/>
    <dgm:cxn modelId="{FAF35A9F-F234-3240-BDF1-904FE7B62445}" type="presParOf" srcId="{115ACFF5-1E30-E948-9693-B81556496774}" destId="{A5747FC5-6E0C-F64C-A8BF-C58F307309C5}" srcOrd="0" destOrd="0" presId="urn:microsoft.com/office/officeart/2005/8/layout/process1"/>
    <dgm:cxn modelId="{DFB7C9AC-A383-9B4B-B84E-65A96007C9F8}" type="presParOf" srcId="{115ACFF5-1E30-E948-9693-B81556496774}" destId="{11FEDC84-9261-364E-8225-5969513D555F}" srcOrd="1" destOrd="0" presId="urn:microsoft.com/office/officeart/2005/8/layout/process1"/>
    <dgm:cxn modelId="{A0F88C58-1ECA-2C40-B138-15111F28BB71}" type="presParOf" srcId="{11FEDC84-9261-364E-8225-5969513D555F}" destId="{FD46AE75-B0C2-A646-9991-78E86B6E80DD}" srcOrd="0" destOrd="0" presId="urn:microsoft.com/office/officeart/2005/8/layout/process1"/>
    <dgm:cxn modelId="{2E15F02E-7721-B04F-BDAE-5BD7EEADD51C}" type="presParOf" srcId="{115ACFF5-1E30-E948-9693-B81556496774}" destId="{D4CA3731-46E1-334E-A8E1-C4041B3F9730}" srcOrd="2" destOrd="0" presId="urn:microsoft.com/office/officeart/2005/8/layout/process1"/>
    <dgm:cxn modelId="{1696A332-4BAD-D447-814A-9A769E7B6F30}" type="presParOf" srcId="{115ACFF5-1E30-E948-9693-B81556496774}" destId="{B33B771A-9C53-9D43-8C8A-EA1F32071513}" srcOrd="3" destOrd="0" presId="urn:microsoft.com/office/officeart/2005/8/layout/process1"/>
    <dgm:cxn modelId="{A3642B05-91F2-9C44-A033-9DEEAE7402B6}" type="presParOf" srcId="{B33B771A-9C53-9D43-8C8A-EA1F32071513}" destId="{95AE1E1D-1FB3-0741-9E27-7F384A4C5D9B}" srcOrd="0" destOrd="0" presId="urn:microsoft.com/office/officeart/2005/8/layout/process1"/>
    <dgm:cxn modelId="{E90991DB-BD54-C34C-AF2A-B1727CF17743}" type="presParOf" srcId="{115ACFF5-1E30-E948-9693-B81556496774}" destId="{FCA84FE2-AF8A-8F48-86F2-2CCA22D7C8D1}" srcOrd="4" destOrd="0" presId="urn:microsoft.com/office/officeart/2005/8/layout/process1"/>
    <dgm:cxn modelId="{9104C097-CECF-EE4E-BDE0-44606B70FAA1}" type="presParOf" srcId="{115ACFF5-1E30-E948-9693-B81556496774}" destId="{C129E619-6E92-AF4F-9CA6-D43CF7BE6D34}" srcOrd="5" destOrd="0" presId="urn:microsoft.com/office/officeart/2005/8/layout/process1"/>
    <dgm:cxn modelId="{1E4884B8-F412-9446-963A-4FFFED568B4C}" type="presParOf" srcId="{C129E619-6E92-AF4F-9CA6-D43CF7BE6D34}" destId="{0DE79231-8522-F749-8D51-128B789BF394}" srcOrd="0" destOrd="0" presId="urn:microsoft.com/office/officeart/2005/8/layout/process1"/>
    <dgm:cxn modelId="{1E9391E7-10F1-9F45-8766-ECC585ACA589}" type="presParOf" srcId="{115ACFF5-1E30-E948-9693-B81556496774}" destId="{6B974F00-25F4-6A45-A5CB-ECC635130525}" srcOrd="6" destOrd="0" presId="urn:microsoft.com/office/officeart/2005/8/layout/process1"/>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0A0B9F-CC66-584E-BFF2-03994362DEDD}" type="doc">
      <dgm:prSet loTypeId="urn:microsoft.com/office/officeart/2005/8/layout/process1" loCatId="" qsTypeId="urn:microsoft.com/office/officeart/2005/8/quickstyle/simple4" qsCatId="simple" csTypeId="urn:microsoft.com/office/officeart/2005/8/colors/accent1_2" csCatId="accent1" phldr="1"/>
      <dgm:spPr/>
    </dgm:pt>
    <dgm:pt modelId="{B3BC8BFF-3C68-3C4F-A45F-DBC588562F0B}">
      <dgm:prSet phldrT="[Text]"/>
      <dgm:spPr>
        <a:solidFill>
          <a:schemeClr val="accent1"/>
        </a:solidFill>
      </dgm:spPr>
      <dgm:t>
        <a:bodyPr/>
        <a:lstStyle/>
        <a:p>
          <a:r>
            <a:rPr lang="en-US" dirty="0"/>
            <a:t>User</a:t>
          </a:r>
        </a:p>
      </dgm:t>
    </dgm:pt>
    <dgm:pt modelId="{3B5F893D-86E2-1B44-B42D-158FE2125020}" type="parTrans" cxnId="{7DF0378F-C99B-7D49-9DAA-D47555663E83}">
      <dgm:prSet/>
      <dgm:spPr/>
      <dgm:t>
        <a:bodyPr/>
        <a:lstStyle/>
        <a:p>
          <a:endParaRPr lang="en-US"/>
        </a:p>
      </dgm:t>
    </dgm:pt>
    <dgm:pt modelId="{C1F279D2-9A70-774F-AA5F-13C02E6638B6}" type="sibTrans" cxnId="{7DF0378F-C99B-7D49-9DAA-D47555663E83}">
      <dgm:prSet/>
      <dgm:spPr/>
      <dgm:t>
        <a:bodyPr/>
        <a:lstStyle/>
        <a:p>
          <a:endParaRPr lang="en-US"/>
        </a:p>
      </dgm:t>
    </dgm:pt>
    <dgm:pt modelId="{B1D4F4A4-73C0-AB45-8CE1-A15C885F140C}">
      <dgm:prSet phldrT="[Text]"/>
      <dgm:spPr>
        <a:solidFill>
          <a:schemeClr val="accent1"/>
        </a:solidFill>
      </dgm:spPr>
      <dgm:t>
        <a:bodyPr/>
        <a:lstStyle/>
        <a:p>
          <a:r>
            <a:rPr lang="en-US" dirty="0"/>
            <a:t>ISP</a:t>
          </a:r>
        </a:p>
      </dgm:t>
    </dgm:pt>
    <dgm:pt modelId="{87A12A47-552A-264F-8776-778DEC012CF7}" type="parTrans" cxnId="{A29863E6-8A66-4341-BF43-ECC1BEC07D12}">
      <dgm:prSet/>
      <dgm:spPr/>
      <dgm:t>
        <a:bodyPr/>
        <a:lstStyle/>
        <a:p>
          <a:endParaRPr lang="en-US"/>
        </a:p>
      </dgm:t>
    </dgm:pt>
    <dgm:pt modelId="{561AEBEE-72BA-564D-9AF2-1808200B7A9E}" type="sibTrans" cxnId="{A29863E6-8A66-4341-BF43-ECC1BEC07D12}">
      <dgm:prSet/>
      <dgm:spPr/>
      <dgm:t>
        <a:bodyPr/>
        <a:lstStyle/>
        <a:p>
          <a:endParaRPr lang="en-US"/>
        </a:p>
      </dgm:t>
    </dgm:pt>
    <dgm:pt modelId="{2DDDF94A-BB4E-644A-9B8B-F5BBBD05BFC5}">
      <dgm:prSet phldrT="[Text]"/>
      <dgm:spPr>
        <a:solidFill>
          <a:schemeClr val="accent1"/>
        </a:solidFill>
      </dgm:spPr>
      <dgm:t>
        <a:bodyPr/>
        <a:lstStyle/>
        <a:p>
          <a:r>
            <a:rPr lang="en-US" dirty="0"/>
            <a:t>Platform</a:t>
          </a:r>
        </a:p>
      </dgm:t>
    </dgm:pt>
    <dgm:pt modelId="{96EE577B-6B79-2B40-9215-7A31AEC4B88C}" type="parTrans" cxnId="{87464B73-DA83-2843-897E-D4D1A850405C}">
      <dgm:prSet/>
      <dgm:spPr/>
      <dgm:t>
        <a:bodyPr/>
        <a:lstStyle/>
        <a:p>
          <a:endParaRPr lang="en-US"/>
        </a:p>
      </dgm:t>
    </dgm:pt>
    <dgm:pt modelId="{4102E120-5F31-9749-8F74-47FA44E74FD4}" type="sibTrans" cxnId="{87464B73-DA83-2843-897E-D4D1A850405C}">
      <dgm:prSet/>
      <dgm:spPr/>
      <dgm:t>
        <a:bodyPr/>
        <a:lstStyle/>
        <a:p>
          <a:endParaRPr lang="en-US"/>
        </a:p>
      </dgm:t>
    </dgm:pt>
    <dgm:pt modelId="{5E51E0CF-6633-0248-BB64-3AF4C2E9E1FA}">
      <dgm:prSet phldrT="[Text]"/>
      <dgm:spPr>
        <a:solidFill>
          <a:schemeClr val="accent1"/>
        </a:solidFill>
      </dgm:spPr>
      <dgm:t>
        <a:bodyPr/>
        <a:lstStyle/>
        <a:p>
          <a:r>
            <a:rPr lang="en-US" dirty="0"/>
            <a:t>Your Content</a:t>
          </a:r>
        </a:p>
      </dgm:t>
    </dgm:pt>
    <dgm:pt modelId="{1778686F-FC8E-F447-BA2E-3E8D19746301}" type="parTrans" cxnId="{92B3D23F-7BFC-AA46-9048-4EC75FF49152}">
      <dgm:prSet/>
      <dgm:spPr/>
      <dgm:t>
        <a:bodyPr/>
        <a:lstStyle/>
        <a:p>
          <a:endParaRPr lang="en-US"/>
        </a:p>
      </dgm:t>
    </dgm:pt>
    <dgm:pt modelId="{2DB0EBCD-7BFC-E740-8AAC-159C16EFC4A7}" type="sibTrans" cxnId="{92B3D23F-7BFC-AA46-9048-4EC75FF49152}">
      <dgm:prSet/>
      <dgm:spPr/>
      <dgm:t>
        <a:bodyPr/>
        <a:lstStyle/>
        <a:p>
          <a:endParaRPr lang="en-US"/>
        </a:p>
      </dgm:t>
    </dgm:pt>
    <dgm:pt modelId="{E735C152-A204-8C4E-BE27-C1241FA02229}">
      <dgm:prSet phldrT="[Text]"/>
      <dgm:spPr>
        <a:solidFill>
          <a:schemeClr val="accent1"/>
        </a:solidFill>
      </dgm:spPr>
      <dgm:t>
        <a:bodyPr/>
        <a:lstStyle/>
        <a:p>
          <a:r>
            <a:rPr lang="en-US" dirty="0"/>
            <a:t>Filter</a:t>
          </a:r>
        </a:p>
      </dgm:t>
    </dgm:pt>
    <dgm:pt modelId="{EF43E140-B360-384A-97B5-3428CFDA7DB6}" type="parTrans" cxnId="{6FD6CFCC-BE76-164D-BD2F-048DD45BAC15}">
      <dgm:prSet/>
      <dgm:spPr/>
      <dgm:t>
        <a:bodyPr/>
        <a:lstStyle/>
        <a:p>
          <a:endParaRPr lang="en-US"/>
        </a:p>
      </dgm:t>
    </dgm:pt>
    <dgm:pt modelId="{16579340-67F4-A64D-99D0-4B2A46A6EB9B}" type="sibTrans" cxnId="{6FD6CFCC-BE76-164D-BD2F-048DD45BAC15}">
      <dgm:prSet/>
      <dgm:spPr/>
      <dgm:t>
        <a:bodyPr/>
        <a:lstStyle/>
        <a:p>
          <a:endParaRPr lang="en-US"/>
        </a:p>
      </dgm:t>
    </dgm:pt>
    <dgm:pt modelId="{115ACFF5-1E30-E948-9693-B81556496774}" type="pres">
      <dgm:prSet presAssocID="{B90A0B9F-CC66-584E-BFF2-03994362DEDD}" presName="Name0" presStyleCnt="0">
        <dgm:presLayoutVars>
          <dgm:dir/>
          <dgm:resizeHandles val="exact"/>
        </dgm:presLayoutVars>
      </dgm:prSet>
      <dgm:spPr/>
    </dgm:pt>
    <dgm:pt modelId="{A5747FC5-6E0C-F64C-A8BF-C58F307309C5}" type="pres">
      <dgm:prSet presAssocID="{B3BC8BFF-3C68-3C4F-A45F-DBC588562F0B}" presName="node" presStyleLbl="node1" presStyleIdx="0" presStyleCnt="5">
        <dgm:presLayoutVars>
          <dgm:bulletEnabled val="1"/>
        </dgm:presLayoutVars>
      </dgm:prSet>
      <dgm:spPr/>
    </dgm:pt>
    <dgm:pt modelId="{11FEDC84-9261-364E-8225-5969513D555F}" type="pres">
      <dgm:prSet presAssocID="{C1F279D2-9A70-774F-AA5F-13C02E6638B6}" presName="sibTrans" presStyleLbl="sibTrans2D1" presStyleIdx="0" presStyleCnt="4"/>
      <dgm:spPr/>
    </dgm:pt>
    <dgm:pt modelId="{FD46AE75-B0C2-A646-9991-78E86B6E80DD}" type="pres">
      <dgm:prSet presAssocID="{C1F279D2-9A70-774F-AA5F-13C02E6638B6}" presName="connectorText" presStyleLbl="sibTrans2D1" presStyleIdx="0" presStyleCnt="4"/>
      <dgm:spPr/>
    </dgm:pt>
    <dgm:pt modelId="{D4CA3731-46E1-334E-A8E1-C4041B3F9730}" type="pres">
      <dgm:prSet presAssocID="{B1D4F4A4-73C0-AB45-8CE1-A15C885F140C}" presName="node" presStyleLbl="node1" presStyleIdx="1" presStyleCnt="5">
        <dgm:presLayoutVars>
          <dgm:bulletEnabled val="1"/>
        </dgm:presLayoutVars>
      </dgm:prSet>
      <dgm:spPr/>
    </dgm:pt>
    <dgm:pt modelId="{B33B771A-9C53-9D43-8C8A-EA1F32071513}" type="pres">
      <dgm:prSet presAssocID="{561AEBEE-72BA-564D-9AF2-1808200B7A9E}" presName="sibTrans" presStyleLbl="sibTrans2D1" presStyleIdx="1" presStyleCnt="4"/>
      <dgm:spPr/>
    </dgm:pt>
    <dgm:pt modelId="{95AE1E1D-1FB3-0741-9E27-7F384A4C5D9B}" type="pres">
      <dgm:prSet presAssocID="{561AEBEE-72BA-564D-9AF2-1808200B7A9E}" presName="connectorText" presStyleLbl="sibTrans2D1" presStyleIdx="1" presStyleCnt="4"/>
      <dgm:spPr/>
    </dgm:pt>
    <dgm:pt modelId="{FCA84FE2-AF8A-8F48-86F2-2CCA22D7C8D1}" type="pres">
      <dgm:prSet presAssocID="{2DDDF94A-BB4E-644A-9B8B-F5BBBD05BFC5}" presName="node" presStyleLbl="node1" presStyleIdx="2" presStyleCnt="5">
        <dgm:presLayoutVars>
          <dgm:bulletEnabled val="1"/>
        </dgm:presLayoutVars>
      </dgm:prSet>
      <dgm:spPr/>
    </dgm:pt>
    <dgm:pt modelId="{C129E619-6E92-AF4F-9CA6-D43CF7BE6D34}" type="pres">
      <dgm:prSet presAssocID="{4102E120-5F31-9749-8F74-47FA44E74FD4}" presName="sibTrans" presStyleLbl="sibTrans2D1" presStyleIdx="2" presStyleCnt="4"/>
      <dgm:spPr/>
    </dgm:pt>
    <dgm:pt modelId="{0DE79231-8522-F749-8D51-128B789BF394}" type="pres">
      <dgm:prSet presAssocID="{4102E120-5F31-9749-8F74-47FA44E74FD4}" presName="connectorText" presStyleLbl="sibTrans2D1" presStyleIdx="2" presStyleCnt="4"/>
      <dgm:spPr/>
    </dgm:pt>
    <dgm:pt modelId="{117992CC-1F60-E440-B096-C55A11842EC5}" type="pres">
      <dgm:prSet presAssocID="{E735C152-A204-8C4E-BE27-C1241FA02229}" presName="node" presStyleLbl="node1" presStyleIdx="3" presStyleCnt="5">
        <dgm:presLayoutVars>
          <dgm:bulletEnabled val="1"/>
        </dgm:presLayoutVars>
      </dgm:prSet>
      <dgm:spPr/>
    </dgm:pt>
    <dgm:pt modelId="{89319AD0-5940-344C-BDA7-CE65A54BECB5}" type="pres">
      <dgm:prSet presAssocID="{16579340-67F4-A64D-99D0-4B2A46A6EB9B}" presName="sibTrans" presStyleLbl="sibTrans2D1" presStyleIdx="3" presStyleCnt="4"/>
      <dgm:spPr/>
    </dgm:pt>
    <dgm:pt modelId="{F2CFF29D-268A-374D-80F8-F7DA1A00F46E}" type="pres">
      <dgm:prSet presAssocID="{16579340-67F4-A64D-99D0-4B2A46A6EB9B}" presName="connectorText" presStyleLbl="sibTrans2D1" presStyleIdx="3" presStyleCnt="4"/>
      <dgm:spPr/>
    </dgm:pt>
    <dgm:pt modelId="{6B974F00-25F4-6A45-A5CB-ECC635130525}" type="pres">
      <dgm:prSet presAssocID="{5E51E0CF-6633-0248-BB64-3AF4C2E9E1FA}" presName="node" presStyleLbl="node1" presStyleIdx="4" presStyleCnt="5">
        <dgm:presLayoutVars>
          <dgm:bulletEnabled val="1"/>
        </dgm:presLayoutVars>
      </dgm:prSet>
      <dgm:spPr/>
    </dgm:pt>
  </dgm:ptLst>
  <dgm:cxnLst>
    <dgm:cxn modelId="{8D3BEF05-37D9-8645-8B4D-1F772BA473FB}" type="presOf" srcId="{2DDDF94A-BB4E-644A-9B8B-F5BBBD05BFC5}" destId="{FCA84FE2-AF8A-8F48-86F2-2CCA22D7C8D1}" srcOrd="0" destOrd="0" presId="urn:microsoft.com/office/officeart/2005/8/layout/process1"/>
    <dgm:cxn modelId="{E2F68F31-8998-6A4D-98EC-9AB8F6E16B54}" type="presOf" srcId="{561AEBEE-72BA-564D-9AF2-1808200B7A9E}" destId="{B33B771A-9C53-9D43-8C8A-EA1F32071513}" srcOrd="0" destOrd="0" presId="urn:microsoft.com/office/officeart/2005/8/layout/process1"/>
    <dgm:cxn modelId="{92B3D23F-7BFC-AA46-9048-4EC75FF49152}" srcId="{B90A0B9F-CC66-584E-BFF2-03994362DEDD}" destId="{5E51E0CF-6633-0248-BB64-3AF4C2E9E1FA}" srcOrd="4" destOrd="0" parTransId="{1778686F-FC8E-F447-BA2E-3E8D19746301}" sibTransId="{2DB0EBCD-7BFC-E740-8AAC-159C16EFC4A7}"/>
    <dgm:cxn modelId="{AB3E8B44-718B-8848-A0EC-307FAB5795EB}" type="presOf" srcId="{E735C152-A204-8C4E-BE27-C1241FA02229}" destId="{117992CC-1F60-E440-B096-C55A11842EC5}" srcOrd="0" destOrd="0" presId="urn:microsoft.com/office/officeart/2005/8/layout/process1"/>
    <dgm:cxn modelId="{D652274C-7CEC-5347-BA5A-E187CDCC7F63}" type="presOf" srcId="{4102E120-5F31-9749-8F74-47FA44E74FD4}" destId="{C129E619-6E92-AF4F-9CA6-D43CF7BE6D34}" srcOrd="0" destOrd="0" presId="urn:microsoft.com/office/officeart/2005/8/layout/process1"/>
    <dgm:cxn modelId="{23F40F60-1C4A-DF45-89F0-59C84B56F089}" type="presOf" srcId="{4102E120-5F31-9749-8F74-47FA44E74FD4}" destId="{0DE79231-8522-F749-8D51-128B789BF394}" srcOrd="1" destOrd="0" presId="urn:microsoft.com/office/officeart/2005/8/layout/process1"/>
    <dgm:cxn modelId="{87464B73-DA83-2843-897E-D4D1A850405C}" srcId="{B90A0B9F-CC66-584E-BFF2-03994362DEDD}" destId="{2DDDF94A-BB4E-644A-9B8B-F5BBBD05BFC5}" srcOrd="2" destOrd="0" parTransId="{96EE577B-6B79-2B40-9215-7A31AEC4B88C}" sibTransId="{4102E120-5F31-9749-8F74-47FA44E74FD4}"/>
    <dgm:cxn modelId="{6AA71789-2486-7843-99D8-417D2EC14170}" type="presOf" srcId="{B1D4F4A4-73C0-AB45-8CE1-A15C885F140C}" destId="{D4CA3731-46E1-334E-A8E1-C4041B3F9730}" srcOrd="0" destOrd="0" presId="urn:microsoft.com/office/officeart/2005/8/layout/process1"/>
    <dgm:cxn modelId="{7DF0378F-C99B-7D49-9DAA-D47555663E83}" srcId="{B90A0B9F-CC66-584E-BFF2-03994362DEDD}" destId="{B3BC8BFF-3C68-3C4F-A45F-DBC588562F0B}" srcOrd="0" destOrd="0" parTransId="{3B5F893D-86E2-1B44-B42D-158FE2125020}" sibTransId="{C1F279D2-9A70-774F-AA5F-13C02E6638B6}"/>
    <dgm:cxn modelId="{63E7FF90-4439-BB4E-BF23-D54773BD7414}" type="presOf" srcId="{C1F279D2-9A70-774F-AA5F-13C02E6638B6}" destId="{11FEDC84-9261-364E-8225-5969513D555F}" srcOrd="0" destOrd="0" presId="urn:microsoft.com/office/officeart/2005/8/layout/process1"/>
    <dgm:cxn modelId="{2FA8B09B-1E7A-A449-97A4-8F12D618AA13}" type="presOf" srcId="{B90A0B9F-CC66-584E-BFF2-03994362DEDD}" destId="{115ACFF5-1E30-E948-9693-B81556496774}" srcOrd="0" destOrd="0" presId="urn:microsoft.com/office/officeart/2005/8/layout/process1"/>
    <dgm:cxn modelId="{970FBAA2-B600-FD45-B98C-C6FEBA6696A0}" type="presOf" srcId="{16579340-67F4-A64D-99D0-4B2A46A6EB9B}" destId="{89319AD0-5940-344C-BDA7-CE65A54BECB5}" srcOrd="0" destOrd="0" presId="urn:microsoft.com/office/officeart/2005/8/layout/process1"/>
    <dgm:cxn modelId="{5E486BAD-8EAC-E64A-95DE-0EB6CB731C87}" type="presOf" srcId="{B3BC8BFF-3C68-3C4F-A45F-DBC588562F0B}" destId="{A5747FC5-6E0C-F64C-A8BF-C58F307309C5}" srcOrd="0" destOrd="0" presId="urn:microsoft.com/office/officeart/2005/8/layout/process1"/>
    <dgm:cxn modelId="{1B0924AE-3710-BC4C-955E-F9318A8F754D}" type="presOf" srcId="{561AEBEE-72BA-564D-9AF2-1808200B7A9E}" destId="{95AE1E1D-1FB3-0741-9E27-7F384A4C5D9B}" srcOrd="1" destOrd="0" presId="urn:microsoft.com/office/officeart/2005/8/layout/process1"/>
    <dgm:cxn modelId="{1935F1B9-A851-2342-BB04-824D73381828}" type="presOf" srcId="{5E51E0CF-6633-0248-BB64-3AF4C2E9E1FA}" destId="{6B974F00-25F4-6A45-A5CB-ECC635130525}" srcOrd="0" destOrd="0" presId="urn:microsoft.com/office/officeart/2005/8/layout/process1"/>
    <dgm:cxn modelId="{6FD6CFCC-BE76-164D-BD2F-048DD45BAC15}" srcId="{B90A0B9F-CC66-584E-BFF2-03994362DEDD}" destId="{E735C152-A204-8C4E-BE27-C1241FA02229}" srcOrd="3" destOrd="0" parTransId="{EF43E140-B360-384A-97B5-3428CFDA7DB6}" sibTransId="{16579340-67F4-A64D-99D0-4B2A46A6EB9B}"/>
    <dgm:cxn modelId="{B8D54DE5-26EB-EA46-B9F7-F5DD3EA9E873}" type="presOf" srcId="{C1F279D2-9A70-774F-AA5F-13C02E6638B6}" destId="{FD46AE75-B0C2-A646-9991-78E86B6E80DD}" srcOrd="1" destOrd="0" presId="urn:microsoft.com/office/officeart/2005/8/layout/process1"/>
    <dgm:cxn modelId="{A29863E6-8A66-4341-BF43-ECC1BEC07D12}" srcId="{B90A0B9F-CC66-584E-BFF2-03994362DEDD}" destId="{B1D4F4A4-73C0-AB45-8CE1-A15C885F140C}" srcOrd="1" destOrd="0" parTransId="{87A12A47-552A-264F-8776-778DEC012CF7}" sibTransId="{561AEBEE-72BA-564D-9AF2-1808200B7A9E}"/>
    <dgm:cxn modelId="{0A3A9BF9-5F10-3940-AF41-03523D73D114}" type="presOf" srcId="{16579340-67F4-A64D-99D0-4B2A46A6EB9B}" destId="{F2CFF29D-268A-374D-80F8-F7DA1A00F46E}" srcOrd="1" destOrd="0" presId="urn:microsoft.com/office/officeart/2005/8/layout/process1"/>
    <dgm:cxn modelId="{707D2AF2-A4DF-F648-9C5F-8AFBA0A7A574}" type="presParOf" srcId="{115ACFF5-1E30-E948-9693-B81556496774}" destId="{A5747FC5-6E0C-F64C-A8BF-C58F307309C5}" srcOrd="0" destOrd="0" presId="urn:microsoft.com/office/officeart/2005/8/layout/process1"/>
    <dgm:cxn modelId="{9BFC7522-7439-1E4B-B4A4-A3B8C344EC94}" type="presParOf" srcId="{115ACFF5-1E30-E948-9693-B81556496774}" destId="{11FEDC84-9261-364E-8225-5969513D555F}" srcOrd="1" destOrd="0" presId="urn:microsoft.com/office/officeart/2005/8/layout/process1"/>
    <dgm:cxn modelId="{941419D8-3928-194D-B6B8-908306677318}" type="presParOf" srcId="{11FEDC84-9261-364E-8225-5969513D555F}" destId="{FD46AE75-B0C2-A646-9991-78E86B6E80DD}" srcOrd="0" destOrd="0" presId="urn:microsoft.com/office/officeart/2005/8/layout/process1"/>
    <dgm:cxn modelId="{B555418B-521B-574C-A5C0-E3D0DC13D0FA}" type="presParOf" srcId="{115ACFF5-1E30-E948-9693-B81556496774}" destId="{D4CA3731-46E1-334E-A8E1-C4041B3F9730}" srcOrd="2" destOrd="0" presId="urn:microsoft.com/office/officeart/2005/8/layout/process1"/>
    <dgm:cxn modelId="{7AEA4375-DE16-964F-862C-F94FFDAE25F8}" type="presParOf" srcId="{115ACFF5-1E30-E948-9693-B81556496774}" destId="{B33B771A-9C53-9D43-8C8A-EA1F32071513}" srcOrd="3" destOrd="0" presId="urn:microsoft.com/office/officeart/2005/8/layout/process1"/>
    <dgm:cxn modelId="{172843F3-0B7A-5A46-A03F-432DAE62FCE5}" type="presParOf" srcId="{B33B771A-9C53-9D43-8C8A-EA1F32071513}" destId="{95AE1E1D-1FB3-0741-9E27-7F384A4C5D9B}" srcOrd="0" destOrd="0" presId="urn:microsoft.com/office/officeart/2005/8/layout/process1"/>
    <dgm:cxn modelId="{B3AEF78E-66C1-BA46-AAE7-F9C4BCEAB258}" type="presParOf" srcId="{115ACFF5-1E30-E948-9693-B81556496774}" destId="{FCA84FE2-AF8A-8F48-86F2-2CCA22D7C8D1}" srcOrd="4" destOrd="0" presId="urn:microsoft.com/office/officeart/2005/8/layout/process1"/>
    <dgm:cxn modelId="{28D73E1B-D159-8F40-B158-F42E33E4EE00}" type="presParOf" srcId="{115ACFF5-1E30-E948-9693-B81556496774}" destId="{C129E619-6E92-AF4F-9CA6-D43CF7BE6D34}" srcOrd="5" destOrd="0" presId="urn:microsoft.com/office/officeart/2005/8/layout/process1"/>
    <dgm:cxn modelId="{FF2B4B21-A101-F049-AB4F-2304DDBD8A03}" type="presParOf" srcId="{C129E619-6E92-AF4F-9CA6-D43CF7BE6D34}" destId="{0DE79231-8522-F749-8D51-128B789BF394}" srcOrd="0" destOrd="0" presId="urn:microsoft.com/office/officeart/2005/8/layout/process1"/>
    <dgm:cxn modelId="{B85B5A42-82E3-DB45-B6DA-5A718A24BF5F}" type="presParOf" srcId="{115ACFF5-1E30-E948-9693-B81556496774}" destId="{117992CC-1F60-E440-B096-C55A11842EC5}" srcOrd="6" destOrd="0" presId="urn:microsoft.com/office/officeart/2005/8/layout/process1"/>
    <dgm:cxn modelId="{301F28AE-7604-D748-A163-FC2B415C07ED}" type="presParOf" srcId="{115ACFF5-1E30-E948-9693-B81556496774}" destId="{89319AD0-5940-344C-BDA7-CE65A54BECB5}" srcOrd="7" destOrd="0" presId="urn:microsoft.com/office/officeart/2005/8/layout/process1"/>
    <dgm:cxn modelId="{C7ABFC40-6749-4B47-88CA-A987DC94B7A8}" type="presParOf" srcId="{89319AD0-5940-344C-BDA7-CE65A54BECB5}" destId="{F2CFF29D-268A-374D-80F8-F7DA1A00F46E}" srcOrd="0" destOrd="0" presId="urn:microsoft.com/office/officeart/2005/8/layout/process1"/>
    <dgm:cxn modelId="{284EA7CA-1675-CA42-975C-415962F89EA6}" type="presParOf" srcId="{115ACFF5-1E30-E948-9693-B81556496774}" destId="{6B974F00-25F4-6A45-A5CB-ECC635130525}" srcOrd="8" destOrd="0" presId="urn:microsoft.com/office/officeart/2005/8/layout/process1"/>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47FC5-6E0C-F64C-A8BF-C58F307309C5}">
      <dsp:nvSpPr>
        <dsp:cNvPr id="0" name=""/>
        <dsp:cNvSpPr/>
      </dsp:nvSpPr>
      <dsp:spPr>
        <a:xfrm>
          <a:off x="4249" y="0"/>
          <a:ext cx="1270007" cy="651810"/>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User</a:t>
          </a:r>
        </a:p>
      </dsp:txBody>
      <dsp:txXfrm>
        <a:off x="23340" y="19091"/>
        <a:ext cx="1231825" cy="613628"/>
      </dsp:txXfrm>
    </dsp:sp>
    <dsp:sp modelId="{11FEDC84-9261-364E-8225-5969513D555F}">
      <dsp:nvSpPr>
        <dsp:cNvPr id="0" name=""/>
        <dsp:cNvSpPr/>
      </dsp:nvSpPr>
      <dsp:spPr>
        <a:xfrm>
          <a:off x="1401257" y="168424"/>
          <a:ext cx="269241" cy="314961"/>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401257" y="231416"/>
        <a:ext cx="188469" cy="188977"/>
      </dsp:txXfrm>
    </dsp:sp>
    <dsp:sp modelId="{D4CA3731-46E1-334E-A8E1-C4041B3F9730}">
      <dsp:nvSpPr>
        <dsp:cNvPr id="0" name=""/>
        <dsp:cNvSpPr/>
      </dsp:nvSpPr>
      <dsp:spPr>
        <a:xfrm>
          <a:off x="1782259" y="0"/>
          <a:ext cx="1270007" cy="651810"/>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ISP</a:t>
          </a:r>
        </a:p>
      </dsp:txBody>
      <dsp:txXfrm>
        <a:off x="1801350" y="19091"/>
        <a:ext cx="1231825" cy="613628"/>
      </dsp:txXfrm>
    </dsp:sp>
    <dsp:sp modelId="{B33B771A-9C53-9D43-8C8A-EA1F32071513}">
      <dsp:nvSpPr>
        <dsp:cNvPr id="0" name=""/>
        <dsp:cNvSpPr/>
      </dsp:nvSpPr>
      <dsp:spPr>
        <a:xfrm>
          <a:off x="3179268" y="168424"/>
          <a:ext cx="269241" cy="314961"/>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79268" y="231416"/>
        <a:ext cx="188469" cy="188977"/>
      </dsp:txXfrm>
    </dsp:sp>
    <dsp:sp modelId="{FCA84FE2-AF8A-8F48-86F2-2CCA22D7C8D1}">
      <dsp:nvSpPr>
        <dsp:cNvPr id="0" name=""/>
        <dsp:cNvSpPr/>
      </dsp:nvSpPr>
      <dsp:spPr>
        <a:xfrm>
          <a:off x="3560270" y="0"/>
          <a:ext cx="1270007" cy="651810"/>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Your Server</a:t>
          </a:r>
        </a:p>
      </dsp:txBody>
      <dsp:txXfrm>
        <a:off x="3579361" y="19091"/>
        <a:ext cx="1231825" cy="613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47FC5-6E0C-F64C-A8BF-C58F307309C5}">
      <dsp:nvSpPr>
        <dsp:cNvPr id="0" name=""/>
        <dsp:cNvSpPr/>
      </dsp:nvSpPr>
      <dsp:spPr>
        <a:xfrm>
          <a:off x="2124" y="21109"/>
          <a:ext cx="928899" cy="609590"/>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User</a:t>
          </a:r>
        </a:p>
      </dsp:txBody>
      <dsp:txXfrm>
        <a:off x="19978" y="38963"/>
        <a:ext cx="893191" cy="573882"/>
      </dsp:txXfrm>
    </dsp:sp>
    <dsp:sp modelId="{11FEDC84-9261-364E-8225-5969513D555F}">
      <dsp:nvSpPr>
        <dsp:cNvPr id="0" name=""/>
        <dsp:cNvSpPr/>
      </dsp:nvSpPr>
      <dsp:spPr>
        <a:xfrm>
          <a:off x="1023914" y="210721"/>
          <a:ext cx="196926" cy="23036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23914" y="256794"/>
        <a:ext cx="137848" cy="138221"/>
      </dsp:txXfrm>
    </dsp:sp>
    <dsp:sp modelId="{D4CA3731-46E1-334E-A8E1-C4041B3F9730}">
      <dsp:nvSpPr>
        <dsp:cNvPr id="0" name=""/>
        <dsp:cNvSpPr/>
      </dsp:nvSpPr>
      <dsp:spPr>
        <a:xfrm>
          <a:off x="1302583" y="21109"/>
          <a:ext cx="928899" cy="609590"/>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ISP</a:t>
          </a:r>
        </a:p>
      </dsp:txBody>
      <dsp:txXfrm>
        <a:off x="1320437" y="38963"/>
        <a:ext cx="893191" cy="573882"/>
      </dsp:txXfrm>
    </dsp:sp>
    <dsp:sp modelId="{B33B771A-9C53-9D43-8C8A-EA1F32071513}">
      <dsp:nvSpPr>
        <dsp:cNvPr id="0" name=""/>
        <dsp:cNvSpPr/>
      </dsp:nvSpPr>
      <dsp:spPr>
        <a:xfrm>
          <a:off x="2324373" y="210721"/>
          <a:ext cx="196926" cy="23036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24373" y="256794"/>
        <a:ext cx="137848" cy="138221"/>
      </dsp:txXfrm>
    </dsp:sp>
    <dsp:sp modelId="{FCA84FE2-AF8A-8F48-86F2-2CCA22D7C8D1}">
      <dsp:nvSpPr>
        <dsp:cNvPr id="0" name=""/>
        <dsp:cNvSpPr/>
      </dsp:nvSpPr>
      <dsp:spPr>
        <a:xfrm>
          <a:off x="2603043" y="21109"/>
          <a:ext cx="928899" cy="609590"/>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Cloud Provider</a:t>
          </a:r>
          <a:endParaRPr lang="en-US" sz="1600" kern="1200" dirty="0"/>
        </a:p>
      </dsp:txBody>
      <dsp:txXfrm>
        <a:off x="2620897" y="38963"/>
        <a:ext cx="893191" cy="573882"/>
      </dsp:txXfrm>
    </dsp:sp>
    <dsp:sp modelId="{C129E619-6E92-AF4F-9CA6-D43CF7BE6D34}">
      <dsp:nvSpPr>
        <dsp:cNvPr id="0" name=""/>
        <dsp:cNvSpPr/>
      </dsp:nvSpPr>
      <dsp:spPr>
        <a:xfrm>
          <a:off x="3624832" y="210721"/>
          <a:ext cx="196926" cy="23036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24832" y="256794"/>
        <a:ext cx="137848" cy="138221"/>
      </dsp:txXfrm>
    </dsp:sp>
    <dsp:sp modelId="{6B974F00-25F4-6A45-A5CB-ECC635130525}">
      <dsp:nvSpPr>
        <dsp:cNvPr id="0" name=""/>
        <dsp:cNvSpPr/>
      </dsp:nvSpPr>
      <dsp:spPr>
        <a:xfrm>
          <a:off x="3903502" y="21109"/>
          <a:ext cx="928899" cy="609590"/>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Your App</a:t>
          </a:r>
        </a:p>
      </dsp:txBody>
      <dsp:txXfrm>
        <a:off x="3921356" y="38963"/>
        <a:ext cx="893191" cy="573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47FC5-6E0C-F64C-A8BF-C58F307309C5}">
      <dsp:nvSpPr>
        <dsp:cNvPr id="0" name=""/>
        <dsp:cNvSpPr/>
      </dsp:nvSpPr>
      <dsp:spPr>
        <a:xfrm>
          <a:off x="2124" y="21109"/>
          <a:ext cx="928899" cy="609590"/>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User</a:t>
          </a:r>
        </a:p>
      </dsp:txBody>
      <dsp:txXfrm>
        <a:off x="19978" y="38963"/>
        <a:ext cx="893191" cy="573882"/>
      </dsp:txXfrm>
    </dsp:sp>
    <dsp:sp modelId="{11FEDC84-9261-364E-8225-5969513D555F}">
      <dsp:nvSpPr>
        <dsp:cNvPr id="0" name=""/>
        <dsp:cNvSpPr/>
      </dsp:nvSpPr>
      <dsp:spPr>
        <a:xfrm>
          <a:off x="1023914" y="210721"/>
          <a:ext cx="196926" cy="23036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23914" y="256794"/>
        <a:ext cx="137848" cy="138221"/>
      </dsp:txXfrm>
    </dsp:sp>
    <dsp:sp modelId="{D4CA3731-46E1-334E-A8E1-C4041B3F9730}">
      <dsp:nvSpPr>
        <dsp:cNvPr id="0" name=""/>
        <dsp:cNvSpPr/>
      </dsp:nvSpPr>
      <dsp:spPr>
        <a:xfrm>
          <a:off x="1302583" y="21109"/>
          <a:ext cx="928899" cy="609590"/>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ISP</a:t>
          </a:r>
        </a:p>
      </dsp:txBody>
      <dsp:txXfrm>
        <a:off x="1320437" y="38963"/>
        <a:ext cx="893191" cy="573882"/>
      </dsp:txXfrm>
    </dsp:sp>
    <dsp:sp modelId="{B33B771A-9C53-9D43-8C8A-EA1F32071513}">
      <dsp:nvSpPr>
        <dsp:cNvPr id="0" name=""/>
        <dsp:cNvSpPr/>
      </dsp:nvSpPr>
      <dsp:spPr>
        <a:xfrm>
          <a:off x="2324373" y="210721"/>
          <a:ext cx="196926" cy="23036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24373" y="256794"/>
        <a:ext cx="137848" cy="138221"/>
      </dsp:txXfrm>
    </dsp:sp>
    <dsp:sp modelId="{FCA84FE2-AF8A-8F48-86F2-2CCA22D7C8D1}">
      <dsp:nvSpPr>
        <dsp:cNvPr id="0" name=""/>
        <dsp:cNvSpPr/>
      </dsp:nvSpPr>
      <dsp:spPr>
        <a:xfrm>
          <a:off x="2603043" y="21109"/>
          <a:ext cx="928899" cy="609590"/>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Platform</a:t>
          </a:r>
        </a:p>
      </dsp:txBody>
      <dsp:txXfrm>
        <a:off x="2620897" y="38963"/>
        <a:ext cx="893191" cy="573882"/>
      </dsp:txXfrm>
    </dsp:sp>
    <dsp:sp modelId="{C129E619-6E92-AF4F-9CA6-D43CF7BE6D34}">
      <dsp:nvSpPr>
        <dsp:cNvPr id="0" name=""/>
        <dsp:cNvSpPr/>
      </dsp:nvSpPr>
      <dsp:spPr>
        <a:xfrm>
          <a:off x="3624832" y="210721"/>
          <a:ext cx="196926" cy="230367"/>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624832" y="256794"/>
        <a:ext cx="137848" cy="138221"/>
      </dsp:txXfrm>
    </dsp:sp>
    <dsp:sp modelId="{6B974F00-25F4-6A45-A5CB-ECC635130525}">
      <dsp:nvSpPr>
        <dsp:cNvPr id="0" name=""/>
        <dsp:cNvSpPr/>
      </dsp:nvSpPr>
      <dsp:spPr>
        <a:xfrm>
          <a:off x="3903502" y="21109"/>
          <a:ext cx="928899" cy="609590"/>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Your Content</a:t>
          </a:r>
        </a:p>
      </dsp:txBody>
      <dsp:txXfrm>
        <a:off x="3921356" y="38963"/>
        <a:ext cx="893191" cy="573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47FC5-6E0C-F64C-A8BF-C58F307309C5}">
      <dsp:nvSpPr>
        <dsp:cNvPr id="0" name=""/>
        <dsp:cNvSpPr/>
      </dsp:nvSpPr>
      <dsp:spPr>
        <a:xfrm>
          <a:off x="2360" y="106368"/>
          <a:ext cx="731788" cy="439073"/>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User</a:t>
          </a:r>
        </a:p>
      </dsp:txBody>
      <dsp:txXfrm>
        <a:off x="15220" y="119228"/>
        <a:ext cx="706068" cy="413353"/>
      </dsp:txXfrm>
    </dsp:sp>
    <dsp:sp modelId="{11FEDC84-9261-364E-8225-5969513D555F}">
      <dsp:nvSpPr>
        <dsp:cNvPr id="0" name=""/>
        <dsp:cNvSpPr/>
      </dsp:nvSpPr>
      <dsp:spPr>
        <a:xfrm>
          <a:off x="807328" y="235163"/>
          <a:ext cx="155139" cy="181483"/>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807328" y="271460"/>
        <a:ext cx="108597" cy="108889"/>
      </dsp:txXfrm>
    </dsp:sp>
    <dsp:sp modelId="{D4CA3731-46E1-334E-A8E1-C4041B3F9730}">
      <dsp:nvSpPr>
        <dsp:cNvPr id="0" name=""/>
        <dsp:cNvSpPr/>
      </dsp:nvSpPr>
      <dsp:spPr>
        <a:xfrm>
          <a:off x="1026864" y="106368"/>
          <a:ext cx="731788" cy="439073"/>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ISP</a:t>
          </a:r>
        </a:p>
      </dsp:txBody>
      <dsp:txXfrm>
        <a:off x="1039724" y="119228"/>
        <a:ext cx="706068" cy="413353"/>
      </dsp:txXfrm>
    </dsp:sp>
    <dsp:sp modelId="{B33B771A-9C53-9D43-8C8A-EA1F32071513}">
      <dsp:nvSpPr>
        <dsp:cNvPr id="0" name=""/>
        <dsp:cNvSpPr/>
      </dsp:nvSpPr>
      <dsp:spPr>
        <a:xfrm>
          <a:off x="1831832" y="235163"/>
          <a:ext cx="155139" cy="181483"/>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831832" y="271460"/>
        <a:ext cx="108597" cy="108889"/>
      </dsp:txXfrm>
    </dsp:sp>
    <dsp:sp modelId="{FCA84FE2-AF8A-8F48-86F2-2CCA22D7C8D1}">
      <dsp:nvSpPr>
        <dsp:cNvPr id="0" name=""/>
        <dsp:cNvSpPr/>
      </dsp:nvSpPr>
      <dsp:spPr>
        <a:xfrm>
          <a:off x="2051369" y="106368"/>
          <a:ext cx="731788" cy="439073"/>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Platform</a:t>
          </a:r>
        </a:p>
      </dsp:txBody>
      <dsp:txXfrm>
        <a:off x="2064229" y="119228"/>
        <a:ext cx="706068" cy="413353"/>
      </dsp:txXfrm>
    </dsp:sp>
    <dsp:sp modelId="{C129E619-6E92-AF4F-9CA6-D43CF7BE6D34}">
      <dsp:nvSpPr>
        <dsp:cNvPr id="0" name=""/>
        <dsp:cNvSpPr/>
      </dsp:nvSpPr>
      <dsp:spPr>
        <a:xfrm>
          <a:off x="2856336" y="235163"/>
          <a:ext cx="155139" cy="181483"/>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856336" y="271460"/>
        <a:ext cx="108597" cy="108889"/>
      </dsp:txXfrm>
    </dsp:sp>
    <dsp:sp modelId="{117992CC-1F60-E440-B096-C55A11842EC5}">
      <dsp:nvSpPr>
        <dsp:cNvPr id="0" name=""/>
        <dsp:cNvSpPr/>
      </dsp:nvSpPr>
      <dsp:spPr>
        <a:xfrm>
          <a:off x="3075873" y="106368"/>
          <a:ext cx="731788" cy="439073"/>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Filter</a:t>
          </a:r>
        </a:p>
      </dsp:txBody>
      <dsp:txXfrm>
        <a:off x="3088733" y="119228"/>
        <a:ext cx="706068" cy="413353"/>
      </dsp:txXfrm>
    </dsp:sp>
    <dsp:sp modelId="{89319AD0-5940-344C-BDA7-CE65A54BECB5}">
      <dsp:nvSpPr>
        <dsp:cNvPr id="0" name=""/>
        <dsp:cNvSpPr/>
      </dsp:nvSpPr>
      <dsp:spPr>
        <a:xfrm>
          <a:off x="3880841" y="235163"/>
          <a:ext cx="155139" cy="181483"/>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48000"/>
                <a:satMod val="180000"/>
                <a:lumMod val="94000"/>
              </a:schemeClr>
            </a:gs>
            <a:gs pos="100000">
              <a:schemeClr val="accent1">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880841" y="271460"/>
        <a:ext cx="108597" cy="108889"/>
      </dsp:txXfrm>
    </dsp:sp>
    <dsp:sp modelId="{6B974F00-25F4-6A45-A5CB-ECC635130525}">
      <dsp:nvSpPr>
        <dsp:cNvPr id="0" name=""/>
        <dsp:cNvSpPr/>
      </dsp:nvSpPr>
      <dsp:spPr>
        <a:xfrm>
          <a:off x="4100377" y="106368"/>
          <a:ext cx="731788" cy="439073"/>
        </a:xfrm>
        <a:prstGeom prst="roundRect">
          <a:avLst>
            <a:gd name="adj" fmla="val 10000"/>
          </a:avLst>
        </a:prstGeom>
        <a:solidFill>
          <a:schemeClr val="accent1"/>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Your Content</a:t>
          </a:r>
        </a:p>
      </dsp:txBody>
      <dsp:txXfrm>
        <a:off x="4113237" y="119228"/>
        <a:ext cx="706068" cy="4133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9/3/18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Name</a:t>
            </a:r>
            <a:r>
              <a:rPr lang="en-US" dirty="0"/>
              <a:t> </a:t>
            </a:r>
          </a:p>
          <a:p>
            <a:r>
              <a:rPr lang="en-US" dirty="0"/>
              <a:t>Joseph Yuen</a:t>
            </a:r>
          </a:p>
          <a:p>
            <a:endParaRPr lang="en-US" dirty="0"/>
          </a:p>
          <a:p>
            <a:r>
              <a:rPr lang="en-US" b="1" dirty="0"/>
              <a:t>Topic formulation</a:t>
            </a:r>
          </a:p>
          <a:p>
            <a:r>
              <a:rPr lang="en-US" sz="1200" b="0" i="0" u="none" strike="noStrike" kern="1200" dirty="0">
                <a:solidFill>
                  <a:schemeClr val="tx1"/>
                </a:solidFill>
                <a:effectLst/>
                <a:latin typeface="+mn-lt"/>
                <a:ea typeface="+mn-ea"/>
                <a:cs typeface="+mn-cs"/>
              </a:rPr>
              <a:t>Before we begin, who has heard of the correlation between social media and depression?</a:t>
            </a:r>
          </a:p>
          <a:p>
            <a:r>
              <a:rPr lang="en-US" sz="1200" b="0" i="0" u="none" strike="noStrike" kern="1200" dirty="0">
                <a:solidFill>
                  <a:schemeClr val="tx1"/>
                </a:solidFill>
                <a:effectLst/>
                <a:latin typeface="+mn-lt"/>
                <a:ea typeface="+mn-ea"/>
                <a:cs typeface="+mn-cs"/>
              </a:rPr>
              <a:t>While we may have heard of this phenomenon before, what does science actually say? Is it true that the use of social media leads to an increase in depression?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Like many topics, it depends on a person’s personality and how one uses social media. So to answer the question, it could… but in either case, social media has a tendency to strongly correlate with depression which should lead people to examine themselves.</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Transition</a:t>
            </a:r>
          </a:p>
          <a:p>
            <a:r>
              <a:rPr lang="en-US" sz="1200" b="0" i="0" u="none" strike="noStrike" kern="1200" dirty="0">
                <a:solidFill>
                  <a:schemeClr val="tx1"/>
                </a:solidFill>
                <a:effectLst/>
                <a:latin typeface="+mn-lt"/>
                <a:ea typeface="+mn-ea"/>
                <a:cs typeface="+mn-cs"/>
              </a:rPr>
              <a:t>To start this off correctly, let’s define some terms, so we’re all on the same page.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14705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base"/>
            <a:r>
              <a:rPr lang="en-US" sz="1200" b="1" i="0" u="none" strike="noStrike" kern="1200" dirty="0">
                <a:solidFill>
                  <a:schemeClr val="tx1"/>
                </a:solidFill>
                <a:effectLst/>
                <a:latin typeface="+mn-lt"/>
                <a:ea typeface="+mn-ea"/>
                <a:cs typeface="+mn-cs"/>
              </a:rPr>
              <a:t>What is social media?</a:t>
            </a:r>
          </a:p>
          <a:p>
            <a:pPr lvl="1" rtl="0" fontAlgn="base"/>
            <a:r>
              <a:rPr lang="en-US" sz="1200" b="0" i="0" u="none" strike="noStrike" kern="1200" dirty="0">
                <a:solidFill>
                  <a:schemeClr val="tx1"/>
                </a:solidFill>
                <a:effectLst/>
                <a:latin typeface="+mn-lt"/>
                <a:ea typeface="+mn-ea"/>
                <a:cs typeface="+mn-cs"/>
              </a:rPr>
              <a:t>See Slide</a:t>
            </a:r>
          </a:p>
          <a:p>
            <a:pPr lvl="1" rtl="0" fontAlgn="base"/>
            <a:r>
              <a:rPr lang="en-US" sz="1200" b="0" i="0" u="none" strike="noStrike" kern="1200" dirty="0">
                <a:solidFill>
                  <a:schemeClr val="tx1"/>
                </a:solidFill>
                <a:effectLst/>
                <a:latin typeface="+mn-lt"/>
                <a:ea typeface="+mn-ea"/>
                <a:cs typeface="+mn-cs"/>
              </a:rPr>
              <a:t>Social media platforms still defer in one way or another, so they can’t be simply lumped together[4]</a:t>
            </a:r>
          </a:p>
          <a:p>
            <a:pPr lvl="1" rtl="0" fontAlgn="base"/>
            <a:endParaRPr lang="en-US" sz="1200" b="0" i="0" u="none" strike="noStrike" kern="1200" dirty="0">
              <a:solidFill>
                <a:schemeClr val="tx1"/>
              </a:solidFill>
              <a:effectLst/>
              <a:latin typeface="+mn-lt"/>
              <a:ea typeface="+mn-ea"/>
              <a:cs typeface="+mn-cs"/>
            </a:endParaRPr>
          </a:p>
          <a:p>
            <a:pPr lvl="1" rtl="0" fontAlgn="base"/>
            <a:r>
              <a:rPr lang="en-US" sz="1200" b="1" i="0" u="none" strike="noStrike" kern="1200" dirty="0">
                <a:solidFill>
                  <a:schemeClr val="tx1"/>
                </a:solidFill>
                <a:effectLst/>
                <a:latin typeface="+mn-lt"/>
                <a:ea typeface="+mn-ea"/>
                <a:cs typeface="+mn-cs"/>
              </a:rPr>
              <a:t>What is depression?</a:t>
            </a:r>
          </a:p>
          <a:p>
            <a:pPr lvl="1" rtl="0" fontAlgn="base"/>
            <a:r>
              <a:rPr lang="en-US" sz="1200" b="0" i="0" u="none" strike="noStrike" kern="1200" dirty="0">
                <a:solidFill>
                  <a:schemeClr val="tx1"/>
                </a:solidFill>
                <a:effectLst/>
                <a:latin typeface="+mn-lt"/>
                <a:ea typeface="+mn-ea"/>
                <a:cs typeface="+mn-cs"/>
              </a:rPr>
              <a:t>See slide</a:t>
            </a:r>
          </a:p>
          <a:p>
            <a:pPr lvl="1" rtl="0" fontAlgn="base"/>
            <a:r>
              <a:rPr lang="en-US" sz="1200" b="0" i="0" u="none" strike="noStrike" kern="1200" dirty="0">
                <a:solidFill>
                  <a:schemeClr val="tx1"/>
                </a:solidFill>
                <a:effectLst/>
                <a:latin typeface="+mn-lt"/>
                <a:ea typeface="+mn-ea"/>
                <a:cs typeface="+mn-cs"/>
              </a:rPr>
              <a:t>Dejection, hopelessness, excessive sleeping, suicide [3]</a:t>
            </a:r>
          </a:p>
          <a:p>
            <a:pPr lvl="1" rtl="0" fontAlgn="base"/>
            <a:r>
              <a:rPr lang="en-US" sz="1200" b="0" i="0" u="none" strike="noStrike" kern="1200" dirty="0">
                <a:solidFill>
                  <a:schemeClr val="tx1"/>
                </a:solidFill>
                <a:effectLst/>
                <a:latin typeface="+mn-lt"/>
                <a:ea typeface="+mn-ea"/>
                <a:cs typeface="+mn-cs"/>
              </a:rPr>
              <a:t>This makes its relation to social media so much more prevalent with 90% of young adults using social media [1]</a:t>
            </a:r>
          </a:p>
          <a:p>
            <a:pPr lvl="1" rtl="0" fontAlgn="base"/>
            <a:r>
              <a:rPr lang="en-US" sz="1200" b="0" i="0" u="none" strike="noStrike" kern="1200" dirty="0">
                <a:solidFill>
                  <a:schemeClr val="tx1"/>
                </a:solidFill>
                <a:effectLst/>
                <a:latin typeface="+mn-lt"/>
                <a:ea typeface="+mn-ea"/>
                <a:cs typeface="+mn-cs"/>
              </a:rPr>
              <a:t>Projected to become the leading cause of disability in high-income countries by 2030 [1]</a:t>
            </a:r>
          </a:p>
          <a:p>
            <a:pPr lvl="1" rtl="0" fontAlgn="base"/>
            <a:endParaRPr lang="en-US" sz="1200" b="0" i="0" u="none" strike="noStrike" kern="1200" dirty="0">
              <a:solidFill>
                <a:schemeClr val="tx1"/>
              </a:solidFill>
              <a:effectLst/>
              <a:latin typeface="+mn-lt"/>
              <a:ea typeface="+mn-ea"/>
              <a:cs typeface="+mn-cs"/>
            </a:endParaRPr>
          </a:p>
          <a:p>
            <a:pPr lvl="1" rtl="0" fontAlgn="base"/>
            <a:r>
              <a:rPr lang="en-US" sz="1200" b="1" i="0" u="none" strike="noStrike" kern="1200" dirty="0">
                <a:solidFill>
                  <a:schemeClr val="tx1"/>
                </a:solidFill>
                <a:effectLst/>
                <a:latin typeface="+mn-lt"/>
                <a:ea typeface="+mn-ea"/>
                <a:cs typeface="+mn-cs"/>
              </a:rPr>
              <a:t>Transition</a:t>
            </a:r>
          </a:p>
          <a:p>
            <a:pPr lvl="1" rtl="0" fontAlgn="base"/>
            <a:r>
              <a:rPr lang="en-US" sz="1200" b="0" i="0" u="none" strike="noStrike" kern="1200" dirty="0">
                <a:solidFill>
                  <a:schemeClr val="tx1"/>
                </a:solidFill>
                <a:effectLst/>
                <a:latin typeface="+mn-lt"/>
                <a:ea typeface="+mn-ea"/>
                <a:cs typeface="+mn-cs"/>
              </a:rPr>
              <a:t>We’re going to look at the two different sides on the issue and come to a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878572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 1</a:t>
            </a:r>
          </a:p>
          <a:p>
            <a:r>
              <a:rPr lang="en-US" b="0" dirty="0"/>
              <a:t>People tend to post about the good things in life which leads to an unrealistic impression of reality.</a:t>
            </a:r>
          </a:p>
          <a:p>
            <a:r>
              <a:rPr lang="en-US" b="0" dirty="0"/>
              <a:t>This may lead one to think that everyone is happy.</a:t>
            </a:r>
          </a:p>
          <a:p>
            <a:endParaRPr lang="en-US" b="1" dirty="0"/>
          </a:p>
          <a:p>
            <a:r>
              <a:rPr lang="en-US" b="1" dirty="0"/>
              <a:t>Point 2</a:t>
            </a:r>
          </a:p>
          <a:p>
            <a:r>
              <a:rPr lang="en-US" b="0" dirty="0"/>
              <a:t>In combination with the first point, by constantly evaluating oneself, one can easily think that life is unfair -&gt; depression.</a:t>
            </a:r>
            <a:endParaRPr lang="en-US" b="1" dirty="0"/>
          </a:p>
          <a:p>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Point 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social networks and the Internet in general are used to strengthen and maintain social ties, particularly within family members and close friends, the resulting social support has beneficial effects on mental health.</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Point 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Social media can one present oneself in a better light due to having more time to respond, as opposed to face to face interaction.</a:t>
            </a: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These studies had small samples and mainly focused on Facebook.</a:t>
            </a:r>
          </a:p>
          <a:p>
            <a:endParaRPr lang="en-US" b="1"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837671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of 1787 American young adults</a:t>
            </a:r>
          </a:p>
          <a:p>
            <a:endParaRPr lang="en-US" dirty="0"/>
          </a:p>
          <a:p>
            <a:r>
              <a:rPr lang="en-US" dirty="0"/>
              <a:t>Participants in the highest quartile of total time per day on social media had significantly greater odds of having depression.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Show graphic.</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0960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Causation is not clear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Which one is it? This is one of the main reasons why the psychiatric community is not certain.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People interpret posts in differing ways. There’s not just one way.</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52433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Conclusion</a:t>
            </a:r>
          </a:p>
          <a:p>
            <a:r>
              <a:rPr lang="en-US" sz="1200" b="0" i="0" u="none" strike="noStrike" kern="1200" dirty="0">
                <a:solidFill>
                  <a:schemeClr val="tx1"/>
                </a:solidFill>
                <a:effectLst/>
                <a:latin typeface="+mn-lt"/>
                <a:ea typeface="+mn-ea"/>
                <a:cs typeface="+mn-cs"/>
              </a:rPr>
              <a:t>While the exact direction of causation remains in question, social media and depression have a relationship because of social media’s false representation of reality, the strong positive correlation between the time spent on social media and depression among young adults, and the effects of constant self evaluation.</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Action</a:t>
            </a:r>
          </a:p>
          <a:p>
            <a:r>
              <a:rPr lang="en-US" sz="1200" b="0" i="0" u="none" strike="noStrike" kern="1200" dirty="0">
                <a:solidFill>
                  <a:schemeClr val="tx1"/>
                </a:solidFill>
                <a:effectLst/>
                <a:latin typeface="+mn-lt"/>
                <a:ea typeface="+mn-ea"/>
                <a:cs typeface="+mn-cs"/>
              </a:rPr>
              <a:t>Participants should be aware of their usage and examine whether their participation is positive or negative </a:t>
            </a:r>
          </a:p>
          <a:p>
            <a:r>
              <a:rPr lang="en-US" sz="1200" b="0" i="0" u="none" strike="noStrike" kern="1200" dirty="0">
                <a:solidFill>
                  <a:schemeClr val="tx1"/>
                </a:solidFill>
                <a:effectLst/>
                <a:latin typeface="+mn-lt"/>
                <a:ea typeface="+mn-ea"/>
                <a:cs typeface="+mn-cs"/>
              </a:rPr>
              <a:t>Social media platforms may be a useful tool to identify individuals at risk of depression and to provide intervention.</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952494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Start by introducing various distribution mechanisms I’ll be referencing through rest of presentation. Briefly discuss difference between curated and non-curated content platforms for purposes of this presentation. YouTube would be an example of a content platform. Comcast an example of an ISP. AWS example of Cloud (multiple types of distribution can be in use at the same time i.e. a video on your website can both be self-hosted and cloud hosted). I’m referring to types of distribution in terms of legal liability for content.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Self-Hosted: Content where the only middle man is ISPs</a:t>
            </a:r>
          </a:p>
          <a:p>
            <a:r>
              <a:rPr lang="en-US" sz="1200" kern="1200" dirty="0">
                <a:solidFill>
                  <a:schemeClr val="tx1"/>
                </a:solidFill>
                <a:effectLst/>
                <a:latin typeface="+mn-lt"/>
                <a:ea typeface="+mn-ea"/>
                <a:cs typeface="+mn-cs"/>
              </a:rPr>
              <a:t>Cloud:</a:t>
            </a:r>
            <a:r>
              <a:rPr lang="en-US" sz="1200" kern="1200" baseline="0" dirty="0">
                <a:solidFill>
                  <a:schemeClr val="tx1"/>
                </a:solidFill>
                <a:effectLst/>
                <a:latin typeface="+mn-lt"/>
                <a:ea typeface="+mn-ea"/>
                <a:cs typeface="+mn-cs"/>
              </a:rPr>
              <a:t> Content where the middle men are ISPs and your host</a:t>
            </a:r>
          </a:p>
          <a:p>
            <a:r>
              <a:rPr lang="en-US" sz="1200" kern="1200" baseline="0" dirty="0">
                <a:solidFill>
                  <a:schemeClr val="tx1"/>
                </a:solidFill>
                <a:effectLst/>
                <a:latin typeface="+mn-lt"/>
                <a:ea typeface="+mn-ea"/>
                <a:cs typeface="+mn-cs"/>
              </a:rPr>
              <a:t>Content Platform (open): Content where there is an application middle man who controls your platform</a:t>
            </a:r>
          </a:p>
          <a:p>
            <a:r>
              <a:rPr lang="en-US" sz="1200" kern="1200" baseline="0" dirty="0">
                <a:solidFill>
                  <a:schemeClr val="tx1"/>
                </a:solidFill>
                <a:effectLst/>
                <a:latin typeface="+mn-lt"/>
                <a:ea typeface="+mn-ea"/>
                <a:cs typeface="+mn-cs"/>
              </a:rPr>
              <a:t>Content Platform (curated): Content where there is an application middleman who controls your platform and content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272287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 to 47 U.S. CODE § 230: why it’s important to ISPs, what it does, who it protects (listed on screen).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“Safe Harbor”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provision essentially says</a:t>
            </a:r>
            <a:r>
              <a:rPr lang="en-US" sz="1200" kern="1200" baseline="0" dirty="0">
                <a:solidFill>
                  <a:schemeClr val="tx1"/>
                </a:solidFill>
                <a:effectLst/>
                <a:latin typeface="+mn-lt"/>
                <a:ea typeface="+mn-ea"/>
                <a:cs typeface="+mn-cs"/>
              </a:rPr>
              <a:t> that content platforms cannot be held responsible as content providers. The definition says what a content provider is. The 4 types of distribution platforms above make use of the safe harbor provision differently.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Example: CNN. Content provider and curator is not protected by Safe Harbor Provision</a:t>
            </a:r>
          </a:p>
          <a:p>
            <a:r>
              <a:rPr lang="en-US" sz="1200" kern="1200" baseline="0" dirty="0">
                <a:solidFill>
                  <a:schemeClr val="tx1"/>
                </a:solidFill>
                <a:effectLst/>
                <a:latin typeface="+mn-lt"/>
                <a:ea typeface="+mn-ea"/>
                <a:cs typeface="+mn-cs"/>
              </a:rPr>
              <a:t>Example: YouTube. Content platform but not provider. Protected by safe harbor provision</a:t>
            </a:r>
          </a:p>
          <a:p>
            <a:r>
              <a:rPr lang="en-US" sz="1200" kern="1200" baseline="0" dirty="0">
                <a:solidFill>
                  <a:schemeClr val="tx1"/>
                </a:solidFill>
                <a:effectLst/>
                <a:latin typeface="+mn-lt"/>
                <a:ea typeface="+mn-ea"/>
                <a:cs typeface="+mn-cs"/>
              </a:rPr>
              <a:t>Example: Comcast. Platform but not provider.</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Right now most platforms and ISPs are protected by safe harbor; however, that is now up for question.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485480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Pose question is censorship okay? When a content platform censors content, what type of censorship is it (based on definitions from book). In what cases does self-censorship vs. direct-censorship apply.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Look at a case like YouTube.</a:t>
            </a:r>
            <a:r>
              <a:rPr lang="en-US" sz="1200" kern="1200" baseline="0" dirty="0">
                <a:solidFill>
                  <a:schemeClr val="tx1"/>
                </a:solidFill>
                <a:effectLst/>
                <a:latin typeface="+mn-lt"/>
                <a:ea typeface="+mn-ea"/>
                <a:cs typeface="+mn-cs"/>
              </a:rPr>
              <a:t> Right now they are protected by Safe Harbor; however, censoring could lead to their role being questioned.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50866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eaLnBrk="1" hangingPunct="1">
              <a:buFont typeface="Arial"/>
              <a:buChar char="•"/>
            </a:pPr>
            <a:r>
              <a:rPr lang="en-US" baseline="0" dirty="0">
                <a:latin typeface="Arial" charset="0"/>
                <a:ea typeface="ＭＳ Ｐゴシック" charset="-128"/>
                <a:cs typeface="ＭＳ Ｐゴシック" charset="-128"/>
              </a:rPr>
              <a:t>Missing Counter Point and Response</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Clearly state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694198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Breaks down types of censorship directly applicable to ISPs: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Anti-Piracy – what type of censorship is it when an ISP prevents piracy? Is it protected by safe harbor? Comment on 2012 anti-piracy bill and political hurdles/challenges that led to it being shelved. How do ISPs interact w/ piracy? Discuss rise of Joe Doe lawsuits as shown in graphic.</a:t>
            </a:r>
          </a:p>
          <a:p>
            <a:r>
              <a:rPr lang="en-US" sz="1200" kern="1200" dirty="0">
                <a:solidFill>
                  <a:schemeClr val="tx1"/>
                </a:solidFill>
                <a:effectLst/>
                <a:latin typeface="+mn-lt"/>
                <a:ea typeface="+mn-ea"/>
                <a:cs typeface="+mn-cs"/>
              </a:rPr>
              <a:t>COPA – what type of censorship does COPA permit. How does COPA relate to ISPs?</a:t>
            </a:r>
          </a:p>
          <a:p>
            <a:r>
              <a:rPr lang="en-US" sz="1200" kern="1200" dirty="0">
                <a:solidFill>
                  <a:schemeClr val="tx1"/>
                </a:solidFill>
                <a:effectLst/>
                <a:latin typeface="+mn-lt"/>
                <a:ea typeface="+mn-ea"/>
                <a:cs typeface="+mn-cs"/>
              </a:rPr>
              <a:t>WikiLeaks -- Bank Julius Baer &amp; Co v. WikiLeaks. Discuss legal challenge regarding WikiLeaks injunction. How does this relate to direct-censorship and the 1A.</a:t>
            </a:r>
          </a:p>
          <a:p>
            <a:r>
              <a:rPr lang="en-US" sz="1200" kern="1200" dirty="0">
                <a:solidFill>
                  <a:schemeClr val="tx1"/>
                </a:solidFill>
                <a:effectLst/>
                <a:latin typeface="+mn-lt"/>
                <a:ea typeface="+mn-ea"/>
                <a:cs typeface="+mn-cs"/>
              </a:rPr>
              <a:t>Net Neutrality – How could these protections change ISPs start censoring content (either outright or with speed changes).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Joe Doe Lawsuits. Cause of major rise.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Anti-Piracy</a:t>
            </a:r>
            <a:r>
              <a:rPr lang="en-US" sz="1200" kern="1200" baseline="0" dirty="0">
                <a:solidFill>
                  <a:schemeClr val="tx1"/>
                </a:solidFill>
                <a:effectLst/>
                <a:latin typeface="+mn-lt"/>
                <a:ea typeface="+mn-ea"/>
                <a:cs typeface="+mn-cs"/>
              </a:rPr>
              <a:t> is protected by Safe Harbor. Direct-censorship by governmental policy. Joe Doe lawsuits are when content producer file a lawsuit and request information from ISP w/ a </a:t>
            </a:r>
            <a:r>
              <a:rPr lang="en-US" sz="1200" kern="1200" baseline="0" dirty="0" err="1">
                <a:solidFill>
                  <a:schemeClr val="tx1"/>
                </a:solidFill>
                <a:effectLst/>
                <a:latin typeface="+mn-lt"/>
                <a:ea typeface="+mn-ea"/>
                <a:cs typeface="+mn-cs"/>
              </a:rPr>
              <a:t>warrent</a:t>
            </a:r>
            <a:r>
              <a:rPr lang="en-US" sz="1200" kern="1200" baseline="0" dirty="0">
                <a:solidFill>
                  <a:schemeClr val="tx1"/>
                </a:solidFill>
                <a:effectLst/>
                <a:latin typeface="+mn-lt"/>
                <a:ea typeface="+mn-ea"/>
                <a:cs typeface="+mn-cs"/>
              </a:rPr>
              <a:t> w/o knowing who the person is. Massive increase.</a:t>
            </a:r>
          </a:p>
          <a:p>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COPA had injunction passed in 2009. Direct-censorship by governmental policy. Definition in book.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WikiLeaks. Direct-censorship. Struck down by injunction.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Net Neutrality: direct-censorship by ISP policy. Conversations about how this could affect safe harbor protection.</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176701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Breaks down types of censorship directly applicable to video platforms (such as YouTube or Facebook):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DMCA – What type of censorship is the DMCA related to? How does this relate to safe harbor?</a:t>
            </a:r>
          </a:p>
          <a:p>
            <a:r>
              <a:rPr lang="en-US" sz="1200" kern="1200" dirty="0">
                <a:solidFill>
                  <a:schemeClr val="tx1"/>
                </a:solidFill>
                <a:effectLst/>
                <a:latin typeface="+mn-lt"/>
                <a:ea typeface="+mn-ea"/>
                <a:cs typeface="+mn-cs"/>
              </a:rPr>
              <a:t>Hate Speech – Discuss recent Alex Jones hate-speech case.</a:t>
            </a:r>
          </a:p>
          <a:p>
            <a:r>
              <a:rPr lang="en-US" sz="1200" kern="1200" dirty="0">
                <a:solidFill>
                  <a:schemeClr val="tx1"/>
                </a:solidFill>
                <a:effectLst/>
                <a:latin typeface="+mn-lt"/>
                <a:ea typeface="+mn-ea"/>
                <a:cs typeface="+mn-cs"/>
              </a:rPr>
              <a:t>Curation -- Are content platforms acting as content providers if they censor based on rules not laid out in USC § 230?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DMCA. Direct-censorship.</a:t>
            </a:r>
            <a:r>
              <a:rPr lang="en-US" sz="1200" kern="1200" baseline="0" dirty="0">
                <a:solidFill>
                  <a:schemeClr val="tx1"/>
                </a:solidFill>
                <a:effectLst/>
                <a:latin typeface="+mn-lt"/>
                <a:ea typeface="+mn-ea"/>
                <a:cs typeface="+mn-cs"/>
              </a:rPr>
              <a:t> Protected by safe-harbor</a:t>
            </a:r>
          </a:p>
          <a:p>
            <a:r>
              <a:rPr lang="en-US" sz="1200" kern="1200" baseline="0" dirty="0">
                <a:solidFill>
                  <a:schemeClr val="tx1"/>
                </a:solidFill>
                <a:effectLst/>
                <a:latin typeface="+mn-lt"/>
                <a:ea typeface="+mn-ea"/>
                <a:cs typeface="+mn-cs"/>
              </a:rPr>
              <a:t>Hate-Speech. How does this relate to safe-harbor? Is it protected (right now yes).</a:t>
            </a:r>
          </a:p>
          <a:p>
            <a:r>
              <a:rPr lang="en-US" sz="1200" kern="1200" baseline="0" dirty="0">
                <a:solidFill>
                  <a:schemeClr val="tx1"/>
                </a:solidFill>
                <a:effectLst/>
                <a:latin typeface="+mn-lt"/>
                <a:ea typeface="+mn-ea"/>
                <a:cs typeface="+mn-cs"/>
              </a:rPr>
              <a:t>Curation. Builds on last points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879534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protection</a:t>
            </a:r>
            <a:r>
              <a:rPr lang="en-US" baseline="0" dirty="0"/>
              <a:t> for content platforms.</a:t>
            </a:r>
          </a:p>
          <a:p>
            <a:endParaRPr lang="en-US" baseline="0" dirty="0"/>
          </a:p>
          <a:p>
            <a:r>
              <a:rPr lang="en-US" baseline="0" dirty="0"/>
              <a:t>As platforms get into curation, we will see how safe harbor adapts. Safe-harbor protection is what allows content platforms to exist and w/o it it would be near impossible to use user generated content.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52184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432932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to form groups, approve group topics, etc.</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Global dissemination.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Freedom of Speech not an absolute right.</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endParaRPr lang="en-US" i="0" dirty="0"/>
          </a:p>
          <a:p>
            <a:pPr eaLnBrk="1" hangingPunct="1"/>
            <a:r>
              <a:rPr lang="en-US" i="0" dirty="0"/>
              <a:t>If not shown yet: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i="0" dirty="0"/>
          </a:p>
          <a:p>
            <a:pPr eaLnBrk="1" hangingPunct="1"/>
            <a:endParaRPr lang="en-US" i="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Cedric </a:t>
            </a:r>
            <a:r>
              <a:rPr lang="en-US" b="1" dirty="0" err="1"/>
              <a:t>Gervais</a:t>
            </a:r>
            <a:r>
              <a:rPr lang="en-US" b="1" dirty="0"/>
              <a:t> - </a:t>
            </a:r>
            <a:r>
              <a:rPr lang="en-US" b="1" dirty="0" err="1"/>
              <a:t>Hashtag</a:t>
            </a:r>
            <a:r>
              <a:rPr lang="en-US" b="1" dirty="0"/>
              <a:t> (Original Mix) (3:58)</a:t>
            </a:r>
          </a:p>
          <a:p>
            <a:pPr eaLnBrk="1" hangingPunct="1"/>
            <a:r>
              <a:rPr lang="en-US" i="0" dirty="0"/>
              <a:t>https://</a:t>
            </a:r>
            <a:r>
              <a:rPr lang="en-US" i="0" dirty="0" err="1"/>
              <a:t>www.youtube.com</a:t>
            </a:r>
            <a:r>
              <a:rPr lang="en-US" i="0" dirty="0"/>
              <a:t>/</a:t>
            </a:r>
            <a:r>
              <a:rPr lang="en-US" i="0" dirty="0" err="1"/>
              <a:t>watch?v</a:t>
            </a:r>
            <a:r>
              <a:rPr lang="en-US" i="0" dirty="0"/>
              <a:t>=6OmBKd7X7EE</a:t>
            </a:r>
          </a:p>
          <a:p>
            <a:pPr eaLnBrk="1" hangingPunct="1"/>
            <a:endParaRPr lang="en-US" b="1"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Dave </a:t>
            </a:r>
            <a:r>
              <a:rPr lang="en-US" b="1" dirty="0" err="1">
                <a:latin typeface="Arial" charset="0"/>
                <a:ea typeface="ＭＳ Ｐゴシック" charset="-128"/>
                <a:cs typeface="ＭＳ Ｐゴシック" charset="-128"/>
              </a:rPr>
              <a:t>Audé</a:t>
            </a:r>
            <a:r>
              <a:rPr lang="en-US" b="1" dirty="0">
                <a:latin typeface="Arial" charset="0"/>
                <a:ea typeface="ＭＳ Ｐゴシック" charset="-128"/>
                <a:cs typeface="ＭＳ Ｐゴシック" charset="-128"/>
              </a:rPr>
              <a:t> </a:t>
            </a:r>
            <a:r>
              <a:rPr lang="en-US" b="1" dirty="0" err="1">
                <a:latin typeface="Arial" charset="0"/>
                <a:ea typeface="ＭＳ Ｐゴシック" charset="-128"/>
                <a:cs typeface="ＭＳ Ｐゴシック" charset="-128"/>
              </a:rPr>
              <a:t>vs</a:t>
            </a:r>
            <a:r>
              <a:rPr lang="en-US" b="1" dirty="0">
                <a:latin typeface="Arial" charset="0"/>
                <a:ea typeface="ＭＳ Ｐゴシック" charset="-128"/>
                <a:cs typeface="ＭＳ Ｐゴシック" charset="-128"/>
              </a:rPr>
              <a:t> Luciana - You Only Talk In #HASHTAG (3:36)</a:t>
            </a:r>
          </a:p>
          <a:p>
            <a:pPr eaLnBrk="1" hangingPunct="1"/>
            <a:r>
              <a:rPr lang="en-US" i="0" dirty="0"/>
              <a:t>http://</a:t>
            </a:r>
            <a:r>
              <a:rPr lang="en-US" i="0" dirty="0" err="1"/>
              <a:t>www.youtube.com</a:t>
            </a:r>
            <a:r>
              <a:rPr lang="en-US" i="0" dirty="0"/>
              <a:t>/</a:t>
            </a:r>
            <a:r>
              <a:rPr lang="en-US" i="0" dirty="0" err="1"/>
              <a:t>watch?v</a:t>
            </a:r>
            <a:r>
              <a:rPr lang="en-US" i="0" dirty="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Or review group project and individual presentation guidelines right now.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Group Happiness 1 = everyone got first pick, 2 = everyone got second pick, etc.</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tif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doi.org/10.1089/cyber.2014.0070" TargetMode="External"/><Relationship Id="rId2" Type="http://schemas.openxmlformats.org/officeDocument/2006/relationships/hyperlink" Target="http://link.galegroup.com/apps/doc/CV2644030660/SCIC?u=mlin_c_worpoly&amp;sid=SCIC&amp;xid=65d1e408" TargetMode="External"/><Relationship Id="rId1" Type="http://schemas.openxmlformats.org/officeDocument/2006/relationships/slideLayout" Target="../slideLayouts/slideLayout2.xml"/><Relationship Id="rId6" Type="http://schemas.openxmlformats.org/officeDocument/2006/relationships/hyperlink" Target="https://www.psychologytoday.com/us/blog/fulfillment-any-age/201710/is-facebook-making-you-depressed" TargetMode="External"/><Relationship Id="rId5" Type="http://schemas.openxmlformats.org/officeDocument/2006/relationships/hyperlink" Target="http://doi.org/10.1089/cyber.2015.29020.bkw" TargetMode="External"/><Relationship Id="rId4" Type="http://schemas.openxmlformats.org/officeDocument/2006/relationships/hyperlink" Target="https://doi.org/10.1089/cyber.2011.0324" TargetMode="Externa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7.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torrentfreak.com/people-sued-for-piracy-in-united-states-drops-84-since-2010-160114/" TargetMode="External"/><Relationship Id="rId3" Type="http://schemas.openxmlformats.org/officeDocument/2006/relationships/hyperlink" Target="https://motherboard.vice.com/en_us/article/59jgka/a-brief-history-of-youtube-censorship" TargetMode="External"/><Relationship Id="rId7" Type="http://schemas.openxmlformats.org/officeDocument/2006/relationships/hyperlink" Target="https://opennet.net/research/regions/nameri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eff.org/cases/bank-julius-baer-co-v-wikileaks" TargetMode="External"/><Relationship Id="rId11" Type="http://schemas.openxmlformats.org/officeDocument/2006/relationships/hyperlink" Target="https://transparencyreport.google.com/copyright/overview" TargetMode="External"/><Relationship Id="rId5" Type="http://schemas.openxmlformats.org/officeDocument/2006/relationships/hyperlink" Target="https://www.nytimes.com/2012/01/21/technology/senate-postpones-piracy-vote.html" TargetMode="External"/><Relationship Id="rId10" Type="http://schemas.openxmlformats.org/officeDocument/2006/relationships/hyperlink" Target="https://support.google.com/youtube/answer/6005900" TargetMode="External"/><Relationship Id="rId4" Type="http://schemas.openxmlformats.org/officeDocument/2006/relationships/hyperlink" Target="https://www.law.cornell.edu/uscode/text/47/230" TargetMode="External"/><Relationship Id="rId9" Type="http://schemas.openxmlformats.org/officeDocument/2006/relationships/hyperlink" Target="https://www.nytimes.com/2018/08/06/technology/infowars-alex-jones-apple-facebook-spotify.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Wikipedia:Citing_Wikipedia"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d.ted.com/lessons/what-orwellian-really-means-noah-tavli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Freedom Of Speech</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05336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02" y="1216043"/>
            <a:ext cx="7772400" cy="3245224"/>
          </a:xfrm>
        </p:spPr>
        <p:txBody>
          <a:bodyPr>
            <a:noAutofit/>
          </a:bodyPr>
          <a:lstStyle/>
          <a:p>
            <a:r>
              <a:rPr lang="en-US" sz="6000" dirty="0"/>
              <a:t>Social MEDIA </a:t>
            </a:r>
            <a:br>
              <a:rPr lang="en-US" sz="6000" dirty="0"/>
            </a:br>
            <a:r>
              <a:rPr lang="en-US" sz="6000" dirty="0"/>
              <a:t>GOT YOU DOWN?</a:t>
            </a:r>
            <a:br>
              <a:rPr lang="en-US" sz="6000" dirty="0"/>
            </a:br>
            <a:r>
              <a:rPr lang="en-US" sz="1400" dirty="0"/>
              <a:t>Is it true that the use of social media leads to an increase in depression?</a:t>
            </a:r>
            <a:br>
              <a:rPr lang="en-US" sz="6000" dirty="0"/>
            </a:br>
            <a:endParaRPr lang="en-US" sz="6000"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Joseph Yuen</a:t>
            </a:r>
          </a:p>
        </p:txBody>
      </p:sp>
    </p:spTree>
    <p:extLst>
      <p:ext uri="{BB962C8B-B14F-4D97-AF65-F5344CB8AC3E}">
        <p14:creationId xmlns:p14="http://schemas.microsoft.com/office/powerpoint/2010/main" val="15112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sz="half" idx="1"/>
          </p:nvPr>
        </p:nvSpPr>
        <p:spPr/>
        <p:txBody>
          <a:bodyPr/>
          <a:lstStyle/>
          <a:p>
            <a:r>
              <a:rPr lang="en-US" dirty="0"/>
              <a:t>Social Media</a:t>
            </a:r>
          </a:p>
          <a:p>
            <a:pPr lvl="1"/>
            <a:r>
              <a:rPr lang="en-US" dirty="0"/>
              <a:t>A group of Internet-based applications that allow the creation and exchange of User Generated Content [2]</a:t>
            </a:r>
          </a:p>
          <a:p>
            <a:pPr lvl="2"/>
            <a:r>
              <a:rPr lang="en-US" dirty="0"/>
              <a:t>Ex: Twitter, Facebook, Instagram</a:t>
            </a:r>
          </a:p>
          <a:p>
            <a:r>
              <a:rPr lang="en-US" dirty="0"/>
              <a:t>Depression</a:t>
            </a:r>
          </a:p>
          <a:p>
            <a:pPr lvl="1"/>
            <a:r>
              <a:rPr lang="en-US" dirty="0"/>
              <a:t>A psychoneurotic disorder characterized by lingering sadness, inactivity, and difficulty in thinking and concentration [3]</a:t>
            </a:r>
          </a:p>
          <a:p>
            <a:pPr lvl="1"/>
            <a:r>
              <a:rPr lang="en-US" dirty="0"/>
              <a:t>Often begins in young adulthood [1]</a:t>
            </a:r>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Joseph Yuen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[2] [3] [4]</a:t>
            </a:r>
          </a:p>
        </p:txBody>
      </p:sp>
      <p:pic>
        <p:nvPicPr>
          <p:cNvPr id="9" name="Picture 8">
            <a:extLst>
              <a:ext uri="{FF2B5EF4-FFF2-40B4-BE49-F238E27FC236}">
                <a16:creationId xmlns:a16="http://schemas.microsoft.com/office/drawing/2014/main" id="{E9247202-D7F1-DB40-B8BC-7D0A102D50D0}"/>
              </a:ext>
            </a:extLst>
          </p:cNvPr>
          <p:cNvPicPr>
            <a:picLocks noChangeAspect="1"/>
          </p:cNvPicPr>
          <p:nvPr/>
        </p:nvPicPr>
        <p:blipFill>
          <a:blip r:embed="rId3"/>
          <a:stretch>
            <a:fillRect/>
          </a:stretch>
        </p:blipFill>
        <p:spPr>
          <a:xfrm>
            <a:off x="4785360" y="1546669"/>
            <a:ext cx="3733800" cy="2681968"/>
          </a:xfrm>
          <a:prstGeom prst="rect">
            <a:avLst/>
          </a:prstGeom>
          <a:ln w="34925">
            <a:solidFill>
              <a:schemeClr val="bg1"/>
            </a:solidFill>
          </a:ln>
        </p:spPr>
      </p:pic>
    </p:spTree>
    <p:extLst>
      <p:ext uri="{BB962C8B-B14F-4D97-AF65-F5344CB8AC3E}">
        <p14:creationId xmlns:p14="http://schemas.microsoft.com/office/powerpoint/2010/main" val="3705637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206381"/>
            <a:ext cx="4343400" cy="1406817"/>
          </a:xfrm>
        </p:spPr>
        <p:txBody>
          <a:bodyPr>
            <a:normAutofit/>
          </a:bodyPr>
          <a:lstStyle/>
          <a:p>
            <a:pPr fontAlgn="base"/>
            <a:r>
              <a:rPr lang="en-US" sz="1900" dirty="0"/>
              <a:t>Unrealistic impressions of reality [4]</a:t>
            </a:r>
          </a:p>
          <a:p>
            <a:pPr lvl="1" fontAlgn="base"/>
            <a:r>
              <a:rPr lang="en-US" sz="1600" dirty="0"/>
              <a:t>Everyone is happy</a:t>
            </a:r>
          </a:p>
          <a:p>
            <a:pPr fontAlgn="base"/>
            <a:r>
              <a:rPr lang="en-US" sz="1900" dirty="0"/>
              <a:t>Constant self-evaluation [5] [6]</a:t>
            </a:r>
          </a:p>
          <a:p>
            <a:pPr lvl="1" fontAlgn="base"/>
            <a:r>
              <a:rPr lang="en-US" sz="1600" dirty="0"/>
              <a:t>Life is unfair</a:t>
            </a:r>
            <a:endParaRPr lang="en-US" sz="1900" dirty="0"/>
          </a:p>
          <a:p>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Joseph Yuen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 [5] [6] [7] [8]</a:t>
            </a:r>
          </a:p>
        </p:txBody>
      </p:sp>
      <p:sp>
        <p:nvSpPr>
          <p:cNvPr id="9" name="Title 1">
            <a:extLst>
              <a:ext uri="{FF2B5EF4-FFF2-40B4-BE49-F238E27FC236}">
                <a16:creationId xmlns:a16="http://schemas.microsoft.com/office/drawing/2014/main" id="{509F4F29-E7C1-584B-A7C6-E5906FF3AFD2}"/>
              </a:ext>
            </a:extLst>
          </p:cNvPr>
          <p:cNvSpPr txBox="1">
            <a:spLocks/>
          </p:cNvSpPr>
          <p:nvPr/>
        </p:nvSpPr>
        <p:spPr>
          <a:xfrm>
            <a:off x="746760" y="2660878"/>
            <a:ext cx="7772400"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dirty="0"/>
              <a:t>SOCIAL MEDIA -&gt; HAPPINESS</a:t>
            </a:r>
          </a:p>
        </p:txBody>
      </p:sp>
      <p:sp>
        <p:nvSpPr>
          <p:cNvPr id="10" name="Content Placeholder 2">
            <a:extLst>
              <a:ext uri="{FF2B5EF4-FFF2-40B4-BE49-F238E27FC236}">
                <a16:creationId xmlns:a16="http://schemas.microsoft.com/office/drawing/2014/main" id="{0395DD05-F3CF-AF42-A24E-18DE7F3046F1}"/>
              </a:ext>
            </a:extLst>
          </p:cNvPr>
          <p:cNvSpPr txBox="1">
            <a:spLocks/>
          </p:cNvSpPr>
          <p:nvPr/>
        </p:nvSpPr>
        <p:spPr>
          <a:xfrm>
            <a:off x="746760" y="3507846"/>
            <a:ext cx="3733800" cy="121903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fontAlgn="base"/>
            <a:r>
              <a:rPr lang="en-US" sz="1900" dirty="0"/>
              <a:t>Social media can strengthen relationships </a:t>
            </a:r>
            <a:r>
              <a:rPr lang="en-US" dirty="0"/>
              <a:t>[7]</a:t>
            </a:r>
          </a:p>
          <a:p>
            <a:pPr fontAlgn="base"/>
            <a:r>
              <a:rPr lang="en-US" sz="1900" dirty="0"/>
              <a:t>Increases communication [5]</a:t>
            </a:r>
          </a:p>
        </p:txBody>
      </p:sp>
      <p:sp>
        <p:nvSpPr>
          <p:cNvPr id="11" name="Title 1">
            <a:extLst>
              <a:ext uri="{FF2B5EF4-FFF2-40B4-BE49-F238E27FC236}">
                <a16:creationId xmlns:a16="http://schemas.microsoft.com/office/drawing/2014/main" id="{B7C8E561-AF5E-0B4A-B0FD-9AB4FF99822D}"/>
              </a:ext>
            </a:extLst>
          </p:cNvPr>
          <p:cNvSpPr txBox="1">
            <a:spLocks/>
          </p:cNvSpPr>
          <p:nvPr/>
        </p:nvSpPr>
        <p:spPr>
          <a:xfrm>
            <a:off x="746760" y="376945"/>
            <a:ext cx="7489499" cy="914400"/>
          </a:xfrm>
          <a:prstGeom prst="rect">
            <a:avLst/>
          </a:prstGeom>
          <a:effectLst/>
        </p:spPr>
        <p:txBody>
          <a:bodyPr vert="horz" lIns="91436" tIns="45718" rIns="91436" bIns="45718" rtlCol="0" anchor="ctr" anchorCtr="0">
            <a:normAutofit/>
          </a:bodyPr>
          <a:lst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a:lstStyle>
          <a:p>
            <a:r>
              <a:rPr lang="en-US" dirty="0"/>
              <a:t>SOCIAL MEDIA -&gt; DEPRESSION</a:t>
            </a:r>
          </a:p>
        </p:txBody>
      </p:sp>
      <p:pic>
        <p:nvPicPr>
          <p:cNvPr id="13" name="Picture 12">
            <a:extLst>
              <a:ext uri="{FF2B5EF4-FFF2-40B4-BE49-F238E27FC236}">
                <a16:creationId xmlns:a16="http://schemas.microsoft.com/office/drawing/2014/main" id="{9C02D1B1-2377-1B45-BFB6-8499258966DB}"/>
              </a:ext>
            </a:extLst>
          </p:cNvPr>
          <p:cNvPicPr>
            <a:picLocks noChangeAspect="1"/>
          </p:cNvPicPr>
          <p:nvPr/>
        </p:nvPicPr>
        <p:blipFill>
          <a:blip r:embed="rId3"/>
          <a:stretch>
            <a:fillRect/>
          </a:stretch>
        </p:blipFill>
        <p:spPr>
          <a:xfrm>
            <a:off x="6497928" y="874089"/>
            <a:ext cx="1422400" cy="1422400"/>
          </a:xfrm>
          <a:prstGeom prst="ellipse">
            <a:avLst/>
          </a:prstGeom>
        </p:spPr>
      </p:pic>
      <p:pic>
        <p:nvPicPr>
          <p:cNvPr id="15" name="Picture 14">
            <a:extLst>
              <a:ext uri="{FF2B5EF4-FFF2-40B4-BE49-F238E27FC236}">
                <a16:creationId xmlns:a16="http://schemas.microsoft.com/office/drawing/2014/main" id="{C420322E-D740-C441-8039-764B68C9D1C1}"/>
              </a:ext>
            </a:extLst>
          </p:cNvPr>
          <p:cNvPicPr>
            <a:picLocks noChangeAspect="1"/>
          </p:cNvPicPr>
          <p:nvPr/>
        </p:nvPicPr>
        <p:blipFill>
          <a:blip r:embed="rId4"/>
          <a:stretch>
            <a:fillRect/>
          </a:stretch>
        </p:blipFill>
        <p:spPr>
          <a:xfrm>
            <a:off x="6514555" y="2940088"/>
            <a:ext cx="1422400" cy="1422400"/>
          </a:xfrm>
          <a:prstGeom prst="ellipse">
            <a:avLst/>
          </a:prstGeom>
        </p:spPr>
      </p:pic>
    </p:spTree>
    <p:extLst>
      <p:ext uri="{BB962C8B-B14F-4D97-AF65-F5344CB8AC3E}">
        <p14:creationId xmlns:p14="http://schemas.microsoft.com/office/powerpoint/2010/main" val="98798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VS DEPRESSION</a:t>
            </a:r>
          </a:p>
        </p:txBody>
      </p:sp>
      <p:sp>
        <p:nvSpPr>
          <p:cNvPr id="3" name="Content Placeholder 2"/>
          <p:cNvSpPr>
            <a:spLocks noGrp="1"/>
          </p:cNvSpPr>
          <p:nvPr>
            <p:ph sz="half" idx="1"/>
          </p:nvPr>
        </p:nvSpPr>
        <p:spPr>
          <a:xfrm>
            <a:off x="685799" y="1352551"/>
            <a:ext cx="6790765" cy="3352800"/>
          </a:xfrm>
        </p:spPr>
        <p:txBody>
          <a:bodyPr>
            <a:normAutofit/>
          </a:bodyPr>
          <a:lstStyle/>
          <a:p>
            <a:pPr fontAlgn="base"/>
            <a:r>
              <a:rPr lang="en-US" sz="1900" dirty="0"/>
              <a:t>Correlation between social media use and depression [1]</a:t>
            </a:r>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Joseph Yuen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10" name="Picture 9">
            <a:extLst>
              <a:ext uri="{FF2B5EF4-FFF2-40B4-BE49-F238E27FC236}">
                <a16:creationId xmlns:a16="http://schemas.microsoft.com/office/drawing/2014/main" id="{67322BEE-C6B8-C44F-B6D0-678335FE76BC}"/>
              </a:ext>
            </a:extLst>
          </p:cNvPr>
          <p:cNvPicPr>
            <a:picLocks noChangeAspect="1"/>
          </p:cNvPicPr>
          <p:nvPr/>
        </p:nvPicPr>
        <p:blipFill>
          <a:blip r:embed="rId3"/>
          <a:stretch>
            <a:fillRect/>
          </a:stretch>
        </p:blipFill>
        <p:spPr>
          <a:xfrm>
            <a:off x="685799" y="1810924"/>
            <a:ext cx="6979025" cy="2776329"/>
          </a:xfrm>
          <a:prstGeom prst="rect">
            <a:avLst/>
          </a:prstGeom>
        </p:spPr>
      </p:pic>
    </p:spTree>
    <p:extLst>
      <p:ext uri="{BB962C8B-B14F-4D97-AF65-F5344CB8AC3E}">
        <p14:creationId xmlns:p14="http://schemas.microsoft.com/office/powerpoint/2010/main" val="266272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CAUSATION IS NOT CLEAR</a:t>
            </a:r>
          </a:p>
        </p:txBody>
      </p:sp>
      <p:sp>
        <p:nvSpPr>
          <p:cNvPr id="3" name="Content Placeholder 2"/>
          <p:cNvSpPr>
            <a:spLocks noGrp="1"/>
          </p:cNvSpPr>
          <p:nvPr>
            <p:ph sz="half" idx="1"/>
          </p:nvPr>
        </p:nvSpPr>
        <p:spPr/>
        <p:txBody>
          <a:bodyPr>
            <a:normAutofit/>
          </a:bodyPr>
          <a:lstStyle/>
          <a:p>
            <a:pPr fontAlgn="base"/>
            <a:r>
              <a:rPr lang="en-US" dirty="0"/>
              <a:t>Social media causes depression [4]</a:t>
            </a:r>
          </a:p>
          <a:p>
            <a:pPr fontAlgn="base"/>
            <a:r>
              <a:rPr lang="en-US" dirty="0"/>
              <a:t>Depressed individuals use social media [4]</a:t>
            </a:r>
          </a:p>
          <a:p>
            <a:pPr fontAlgn="base"/>
            <a:r>
              <a:rPr lang="en-US" dirty="0"/>
              <a:t>Depends on the person [8]</a:t>
            </a:r>
          </a:p>
          <a:p>
            <a:pPr lvl="1" fontAlgn="base"/>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Joseph Yuen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 [8]</a:t>
            </a:r>
            <a:endParaRPr lang="en-US" sz="1200" dirty="0">
              <a:solidFill>
                <a:schemeClr val="tx1"/>
              </a:solidFill>
            </a:endParaRPr>
          </a:p>
        </p:txBody>
      </p:sp>
      <p:pic>
        <p:nvPicPr>
          <p:cNvPr id="10" name="Picture 9">
            <a:extLst>
              <a:ext uri="{FF2B5EF4-FFF2-40B4-BE49-F238E27FC236}">
                <a16:creationId xmlns:a16="http://schemas.microsoft.com/office/drawing/2014/main" id="{2D61ADB8-5681-0049-BDA6-ECE33924F8E4}"/>
              </a:ext>
            </a:extLst>
          </p:cNvPr>
          <p:cNvPicPr>
            <a:picLocks noChangeAspect="1"/>
          </p:cNvPicPr>
          <p:nvPr/>
        </p:nvPicPr>
        <p:blipFill>
          <a:blip r:embed="rId3"/>
          <a:stretch>
            <a:fillRect/>
          </a:stretch>
        </p:blipFill>
        <p:spPr>
          <a:xfrm>
            <a:off x="4724400" y="1352551"/>
            <a:ext cx="3733800" cy="2100263"/>
          </a:xfrm>
          <a:prstGeom prst="rect">
            <a:avLst/>
          </a:prstGeom>
          <a:ln w="31750">
            <a:solidFill>
              <a:schemeClr val="bg1"/>
            </a:solidFill>
          </a:ln>
        </p:spPr>
      </p:pic>
    </p:spTree>
    <p:extLst>
      <p:ext uri="{BB962C8B-B14F-4D97-AF65-F5344CB8AC3E}">
        <p14:creationId xmlns:p14="http://schemas.microsoft.com/office/powerpoint/2010/main" val="280491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799" y="1352551"/>
            <a:ext cx="7405488" cy="3352800"/>
          </a:xfrm>
        </p:spPr>
        <p:txBody>
          <a:bodyPr>
            <a:normAutofit/>
          </a:bodyPr>
          <a:lstStyle/>
          <a:p>
            <a:r>
              <a:rPr lang="en-US" dirty="0"/>
              <a:t>Exact direction of causation remains in question</a:t>
            </a:r>
          </a:p>
          <a:p>
            <a:pPr lvl="1"/>
            <a:r>
              <a:rPr lang="en-US" dirty="0"/>
              <a:t>Personality plays a factor </a:t>
            </a:r>
          </a:p>
          <a:p>
            <a:r>
              <a:rPr lang="en-US" dirty="0"/>
              <a:t>Social media and depression have a relationship </a:t>
            </a:r>
          </a:p>
          <a:p>
            <a:pPr lvl="1"/>
            <a:r>
              <a:rPr lang="en-US" dirty="0"/>
              <a:t>Strong positive correlation between the time spent on social media and depression among young adults</a:t>
            </a:r>
          </a:p>
          <a:p>
            <a:pPr lvl="1"/>
            <a:r>
              <a:rPr lang="en-US" dirty="0"/>
              <a:t>Social media’s false representation of reality</a:t>
            </a:r>
          </a:p>
          <a:p>
            <a:pPr lvl="1"/>
            <a:r>
              <a:rPr lang="en-US" dirty="0"/>
              <a:t>Effects of constant self evaluation</a:t>
            </a:r>
          </a:p>
          <a:p>
            <a:pPr fontAlgn="base"/>
            <a:r>
              <a:rPr lang="en-US" dirty="0"/>
              <a:t>Action</a:t>
            </a:r>
          </a:p>
          <a:p>
            <a:pPr lvl="1" fontAlgn="base"/>
            <a:r>
              <a:rPr lang="en-US" dirty="0"/>
              <a:t>Examine whether participation is positive or negative </a:t>
            </a:r>
          </a:p>
          <a:p>
            <a:pPr lvl="1" fontAlgn="base"/>
            <a:r>
              <a:rPr lang="en-US" dirty="0"/>
              <a:t>Use to identify individuals at risk of depression</a:t>
            </a:r>
          </a:p>
          <a:p>
            <a:endParaRPr lang="en-US" dirty="0"/>
          </a:p>
        </p:txBody>
      </p:sp>
      <p:sp>
        <p:nvSpPr>
          <p:cNvPr id="5" name="Footer Placeholder 4"/>
          <p:cNvSpPr>
            <a:spLocks noGrp="1"/>
          </p:cNvSpPr>
          <p:nvPr>
            <p:ph type="ftr" sz="quarter" idx="11"/>
          </p:nvPr>
        </p:nvSpPr>
        <p:spPr/>
        <p:txBody>
          <a:bodyPr/>
          <a:lstStyle/>
          <a:p>
            <a:r>
              <a:rPr lang="sk-SK" dirty="0"/>
              <a:t>© 2018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Joseph Yuen</a:t>
            </a:r>
          </a:p>
        </p:txBody>
      </p:sp>
    </p:spTree>
    <p:extLst>
      <p:ext uri="{BB962C8B-B14F-4D97-AF65-F5344CB8AC3E}">
        <p14:creationId xmlns:p14="http://schemas.microsoft.com/office/powerpoint/2010/main" val="386284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40000" lnSpcReduction="20000"/>
          </a:bodyPr>
          <a:lstStyle/>
          <a:p>
            <a:pPr marL="0" indent="0">
              <a:lnSpc>
                <a:spcPct val="120000"/>
              </a:lnSpc>
              <a:buNone/>
            </a:pPr>
            <a:r>
              <a:rPr lang="en-US" dirty="0"/>
              <a:t>[1] Lin, L., </a:t>
            </a:r>
            <a:r>
              <a:rPr lang="en-US" dirty="0" err="1"/>
              <a:t>Sidani</a:t>
            </a:r>
            <a:r>
              <a:rPr lang="en-US" dirty="0"/>
              <a:t>, J., </a:t>
            </a:r>
            <a:r>
              <a:rPr lang="en-US" dirty="0" err="1"/>
              <a:t>Shensa</a:t>
            </a:r>
            <a:r>
              <a:rPr lang="en-US" dirty="0"/>
              <a:t>, A., </a:t>
            </a:r>
            <a:r>
              <a:rPr lang="en-US" dirty="0" err="1"/>
              <a:t>Radovic</a:t>
            </a:r>
            <a:r>
              <a:rPr lang="en-US" dirty="0"/>
              <a:t>, A., Miller, E., Colditz, J., Hoffman, B., et al. (n.d.). ASSOCIATION BETWEEN SOCIAL MEDIA USE AND DEPRESSION AMONG U.S. YOUNG ADULTS. Depression and Anxiety, 33(4), 323–331. doi:10.1002/da.22466</a:t>
            </a:r>
          </a:p>
          <a:p>
            <a:pPr marL="0" indent="0">
              <a:lnSpc>
                <a:spcPct val="120000"/>
              </a:lnSpc>
              <a:buNone/>
            </a:pPr>
            <a:r>
              <a:rPr lang="en-US" dirty="0"/>
              <a:t>[2] Kaplan AM, </a:t>
            </a:r>
            <a:r>
              <a:rPr lang="en-US" dirty="0" err="1"/>
              <a:t>Haenlein</a:t>
            </a:r>
            <a:r>
              <a:rPr lang="en-US" dirty="0"/>
              <a:t> M. Users of the world, unite! The </a:t>
            </a:r>
            <a:r>
              <a:rPr lang="en-US" dirty="0" err="1"/>
              <a:t>chal</a:t>
            </a:r>
            <a:r>
              <a:rPr lang="en-US" dirty="0"/>
              <a:t>- </a:t>
            </a:r>
            <a:r>
              <a:rPr lang="en-US" dirty="0" err="1"/>
              <a:t>lenges</a:t>
            </a:r>
            <a:r>
              <a:rPr lang="en-US" dirty="0"/>
              <a:t> and opportunities of social media. Bus </a:t>
            </a:r>
            <a:r>
              <a:rPr lang="en-US" dirty="0" err="1"/>
              <a:t>Horiz</a:t>
            </a:r>
            <a:r>
              <a:rPr lang="en-US" dirty="0"/>
              <a:t> 2010;53:59– 68.</a:t>
            </a:r>
          </a:p>
          <a:p>
            <a:pPr marL="0" indent="0">
              <a:lnSpc>
                <a:spcPct val="120000"/>
              </a:lnSpc>
              <a:buNone/>
            </a:pPr>
            <a:r>
              <a:rPr lang="en-US" dirty="0"/>
              <a:t>[3] Depression. (2014). In K. L. Lerner &amp; B. W. Lerner (Eds.), </a:t>
            </a:r>
            <a:r>
              <a:rPr lang="en-US" i="1" dirty="0"/>
              <a:t>The Gale Encyclopedia of Science</a:t>
            </a:r>
            <a:r>
              <a:rPr lang="en-US" dirty="0"/>
              <a:t> (5th ed.). Farmington Hills, MI: Gale. Retrieved from </a:t>
            </a:r>
            <a:r>
              <a:rPr lang="en-US" u="sng" dirty="0">
                <a:hlinkClick r:id="rId2"/>
              </a:rPr>
              <a:t>http://link.galegroup.com/apps/doc/CV2644030660/SCIC?u=mlin_c_worpoly&amp;sid=SCIC&amp;xid=65d1e408</a:t>
            </a:r>
            <a:endParaRPr lang="en-US" u="sng" dirty="0"/>
          </a:p>
          <a:p>
            <a:pPr marL="0" indent="0">
              <a:lnSpc>
                <a:spcPct val="120000"/>
              </a:lnSpc>
              <a:buNone/>
            </a:pPr>
            <a:r>
              <a:rPr lang="en-US" dirty="0"/>
              <a:t>[4] </a:t>
            </a:r>
            <a:r>
              <a:rPr lang="en-US" dirty="0" err="1"/>
              <a:t>Pantic</a:t>
            </a:r>
            <a:r>
              <a:rPr lang="en-US" dirty="0"/>
              <a:t>, I. (2014). Online Social Networking and Mental Health. </a:t>
            </a:r>
            <a:r>
              <a:rPr lang="en-US" i="1" dirty="0"/>
              <a:t>Cyberpsychology, Behavior and Social Networking</a:t>
            </a:r>
            <a:r>
              <a:rPr lang="en-US" dirty="0"/>
              <a:t>, </a:t>
            </a:r>
            <a:r>
              <a:rPr lang="en-US" i="1" dirty="0"/>
              <a:t>17</a:t>
            </a:r>
            <a:r>
              <a:rPr lang="en-US" dirty="0"/>
              <a:t>(10), 652–657. </a:t>
            </a:r>
            <a:r>
              <a:rPr lang="en-US" u="sng" dirty="0">
                <a:hlinkClick r:id="rId3"/>
              </a:rPr>
              <a:t>http://doi.org/10.1089/cyber.2014.0070</a:t>
            </a:r>
            <a:endParaRPr lang="en-US" u="sng" dirty="0"/>
          </a:p>
          <a:p>
            <a:pPr marL="0" indent="0">
              <a:lnSpc>
                <a:spcPct val="120000"/>
              </a:lnSpc>
              <a:buNone/>
            </a:pPr>
            <a:r>
              <a:rPr lang="en-US" dirty="0"/>
              <a:t>[5] Hui-Tzu Grace Chou and Nicholas </a:t>
            </a:r>
            <a:r>
              <a:rPr lang="en-US" dirty="0" err="1"/>
              <a:t>Edge.Cyberpsychology</a:t>
            </a:r>
            <a:r>
              <a:rPr lang="en-US" dirty="0"/>
              <a:t>, Behavior, and Social </a:t>
            </a:r>
            <a:r>
              <a:rPr lang="en-US" dirty="0" err="1"/>
              <a:t>Networking.Feb</a:t>
            </a:r>
            <a:r>
              <a:rPr lang="en-US" dirty="0"/>
              <a:t> 2012.ahead of </a:t>
            </a:r>
            <a:r>
              <a:rPr lang="en-US" dirty="0" err="1"/>
              <a:t>print</a:t>
            </a:r>
            <a:r>
              <a:rPr lang="en-US" dirty="0" err="1">
                <a:hlinkClick r:id="rId4"/>
              </a:rPr>
              <a:t>http</a:t>
            </a:r>
            <a:r>
              <a:rPr lang="en-US" dirty="0">
                <a:hlinkClick r:id="rId4"/>
              </a:rPr>
              <a:t>://doi.org/10.1089/cyber.2011.0324 </a:t>
            </a:r>
            <a:endParaRPr lang="en-US" dirty="0"/>
          </a:p>
          <a:p>
            <a:pPr marL="0" indent="0">
              <a:lnSpc>
                <a:spcPct val="120000"/>
              </a:lnSpc>
              <a:buNone/>
            </a:pPr>
            <a:r>
              <a:rPr lang="en-US" dirty="0"/>
              <a:t>[6] Brenda K. </a:t>
            </a:r>
            <a:r>
              <a:rPr lang="en-US" dirty="0" err="1"/>
              <a:t>Wiederhold.Cyberpsychology</a:t>
            </a:r>
            <a:r>
              <a:rPr lang="en-US" dirty="0"/>
              <a:t>, Behavior, and Social </a:t>
            </a:r>
            <a:r>
              <a:rPr lang="en-US" dirty="0" err="1"/>
              <a:t>Networking.Jan</a:t>
            </a:r>
            <a:r>
              <a:rPr lang="en-US" dirty="0"/>
              <a:t> 2016.ahead of print </a:t>
            </a:r>
            <a:r>
              <a:rPr lang="en-US" dirty="0">
                <a:hlinkClick r:id="rId5"/>
              </a:rPr>
              <a:t>http://doi.org/10.1089/cyber.2015.29020.bkw</a:t>
            </a:r>
            <a:endParaRPr lang="en-US" dirty="0"/>
          </a:p>
          <a:p>
            <a:pPr marL="0" indent="0" fontAlgn="base">
              <a:lnSpc>
                <a:spcPct val="120000"/>
              </a:lnSpc>
              <a:buNone/>
            </a:pPr>
            <a:r>
              <a:rPr lang="en-US" dirty="0"/>
              <a:t>[7] </a:t>
            </a:r>
            <a:r>
              <a:rPr lang="en-US" dirty="0" err="1"/>
              <a:t>Bessière</a:t>
            </a:r>
            <a:r>
              <a:rPr lang="en-US" dirty="0"/>
              <a:t> K, Pressman S, </a:t>
            </a:r>
            <a:r>
              <a:rPr lang="en-US" dirty="0" err="1"/>
              <a:t>Kiesler</a:t>
            </a:r>
            <a:r>
              <a:rPr lang="en-US" dirty="0"/>
              <a:t> S, Kraut R, Effects of Internet Use on Health and Depression: A Longitudinal Study, J Med Internet Res 2010;12(1):e6</a:t>
            </a:r>
          </a:p>
          <a:p>
            <a:pPr marL="0" indent="0" fontAlgn="base">
              <a:lnSpc>
                <a:spcPct val="120000"/>
              </a:lnSpc>
              <a:buNone/>
            </a:pPr>
            <a:r>
              <a:rPr lang="en-US" dirty="0"/>
              <a:t>[8] Susan Krauss Whitbourne, Is Facebook Making You Depressed, </a:t>
            </a:r>
            <a:r>
              <a:rPr lang="en-US" dirty="0">
                <a:hlinkClick r:id="rId6"/>
              </a:rPr>
              <a:t>https://www.psychologytoday.com/us/blog/fulfillment-any-age/201710/is-facebook-making-you-depressed</a:t>
            </a:r>
            <a:r>
              <a:rPr lang="en-US" dirty="0"/>
              <a:t> [9/3/18]</a:t>
            </a:r>
            <a:br>
              <a:rPr lang="en-US" dirty="0"/>
            </a:br>
            <a:br>
              <a:rPr lang="en-US" dirty="0"/>
            </a:b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Joseph Yuen</a:t>
            </a:r>
          </a:p>
        </p:txBody>
      </p:sp>
    </p:spTree>
    <p:extLst>
      <p:ext uri="{BB962C8B-B14F-4D97-AF65-F5344CB8AC3E}">
        <p14:creationId xmlns:p14="http://schemas.microsoft.com/office/powerpoint/2010/main" val="353040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Distribution</a:t>
            </a:r>
          </a:p>
        </p:txBody>
      </p:sp>
      <p:sp>
        <p:nvSpPr>
          <p:cNvPr id="3" name="Content Placeholder 2"/>
          <p:cNvSpPr>
            <a:spLocks noGrp="1"/>
          </p:cNvSpPr>
          <p:nvPr>
            <p:ph sz="half" idx="1"/>
          </p:nvPr>
        </p:nvSpPr>
        <p:spPr/>
        <p:txBody>
          <a:bodyPr/>
          <a:lstStyle/>
          <a:p>
            <a:r>
              <a:rPr lang="en-US" dirty="0"/>
              <a:t>Self-Hosted</a:t>
            </a:r>
          </a:p>
          <a:p>
            <a:r>
              <a:rPr lang="en-US" dirty="0"/>
              <a:t>Cloud</a:t>
            </a:r>
          </a:p>
          <a:p>
            <a:r>
              <a:rPr lang="en-US" dirty="0"/>
              <a:t>Content Platform (open)</a:t>
            </a:r>
          </a:p>
          <a:p>
            <a:r>
              <a:rPr lang="en-US" dirty="0"/>
              <a:t>Content Platform (curated)</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Sam Baumgarten</a:t>
            </a:r>
          </a:p>
        </p:txBody>
      </p:sp>
      <p:sp>
        <p:nvSpPr>
          <p:cNvPr id="12" name="TextBox 11"/>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graphicFrame>
        <p:nvGraphicFramePr>
          <p:cNvPr id="13" name="Diagram 12"/>
          <p:cNvGraphicFramePr/>
          <p:nvPr>
            <p:extLst/>
          </p:nvPr>
        </p:nvGraphicFramePr>
        <p:xfrm>
          <a:off x="3907970" y="1276350"/>
          <a:ext cx="4834527" cy="65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nvPr>
        </p:nvGraphicFramePr>
        <p:xfrm>
          <a:off x="3907970" y="2198491"/>
          <a:ext cx="4834527" cy="6518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p:cNvGraphicFramePr/>
          <p:nvPr>
            <p:extLst/>
          </p:nvPr>
        </p:nvGraphicFramePr>
        <p:xfrm>
          <a:off x="3907969" y="3152926"/>
          <a:ext cx="4834527" cy="6518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6" name="Diagram 15"/>
          <p:cNvGraphicFramePr/>
          <p:nvPr>
            <p:extLst/>
          </p:nvPr>
        </p:nvGraphicFramePr>
        <p:xfrm>
          <a:off x="3907969" y="3939908"/>
          <a:ext cx="4834527" cy="65181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97757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47 U.S. </a:t>
            </a:r>
            <a:r>
              <a:rPr lang="pl-PL" dirty="0" err="1"/>
              <a:t>Code</a:t>
            </a:r>
            <a:r>
              <a:rPr lang="pl-PL" dirty="0"/>
              <a:t> § 230 - </a:t>
            </a:r>
            <a:r>
              <a:rPr lang="pl-PL" dirty="0" err="1"/>
              <a:t>Safe</a:t>
            </a:r>
            <a:r>
              <a:rPr lang="pl-PL" dirty="0"/>
              <a:t> </a:t>
            </a:r>
            <a:r>
              <a:rPr lang="pl-PL" dirty="0" err="1"/>
              <a:t>harbor</a:t>
            </a:r>
            <a:endParaRPr lang="pl-PL" dirty="0"/>
          </a:p>
        </p:txBody>
      </p:sp>
      <p:sp>
        <p:nvSpPr>
          <p:cNvPr id="3" name="Content Placeholder 2"/>
          <p:cNvSpPr>
            <a:spLocks noGrp="1"/>
          </p:cNvSpPr>
          <p:nvPr>
            <p:ph sz="half" idx="1"/>
          </p:nvPr>
        </p:nvSpPr>
        <p:spPr>
          <a:xfrm>
            <a:off x="685800" y="1352551"/>
            <a:ext cx="7772400" cy="3352800"/>
          </a:xfrm>
        </p:spPr>
        <p:txBody>
          <a:bodyPr/>
          <a:lstStyle/>
          <a:p>
            <a:pPr marL="0" lvl="0" indent="0" defTabSz="914400">
              <a:lnSpc>
                <a:spcPct val="100000"/>
              </a:lnSpc>
              <a:spcBef>
                <a:spcPts val="0"/>
              </a:spcBef>
              <a:buClrTx/>
              <a:buSzTx/>
              <a:buNone/>
            </a:pPr>
            <a:r>
              <a:rPr lang="en-US" dirty="0"/>
              <a:t>The term “information content provider” means any person or entity that is responsible, in whole or in part, for the creation or development of information provided through the Internet or any other interactive computer service.</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Sam Baumgarten</a:t>
            </a:r>
          </a:p>
        </p:txBody>
      </p:sp>
      <p:sp>
        <p:nvSpPr>
          <p:cNvPr id="10" name="TextBox 9"/>
          <p:cNvSpPr txBox="1"/>
          <p:nvPr/>
        </p:nvSpPr>
        <p:spPr>
          <a:xfrm>
            <a:off x="0" y="4726877"/>
            <a:ext cx="9144000" cy="276999"/>
          </a:xfrm>
          <a:prstGeom prst="rect">
            <a:avLst/>
          </a:prstGeom>
          <a:noFill/>
        </p:spPr>
        <p:txBody>
          <a:bodyPr wrap="square" rtlCol="0">
            <a:spAutoFit/>
          </a:bodyPr>
          <a:lstStyle/>
          <a:p>
            <a:pPr algn="r"/>
            <a:r>
              <a:rPr lang="en-US" sz="1200" dirty="0"/>
              <a:t>[2]</a:t>
            </a:r>
            <a:endParaRPr lang="en-US" sz="1200" dirty="0">
              <a:solidFill>
                <a:schemeClr val="tx1"/>
              </a:solidFill>
            </a:endParaRPr>
          </a:p>
        </p:txBody>
      </p:sp>
    </p:spTree>
    <p:extLst>
      <p:ext uri="{BB962C8B-B14F-4D97-AF65-F5344CB8AC3E}">
        <p14:creationId xmlns:p14="http://schemas.microsoft.com/office/powerpoint/2010/main" val="132834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p:txBody>
          <a:bodyPr>
            <a:normAutofit/>
          </a:bodyPr>
          <a:lstStyle/>
          <a:p>
            <a:r>
              <a:rPr lang="en-US" dirty="0"/>
              <a:t>http://</a:t>
            </a:r>
            <a:r>
              <a:rPr lang="en-US" dirty="0" err="1"/>
              <a:t>socialimps.keithpray.net</a:t>
            </a:r>
            <a:r>
              <a:rPr lang="en-US" dirty="0"/>
              <a:t>/assignments/paper-guidelines/</a:t>
            </a:r>
          </a:p>
          <a:p>
            <a:r>
              <a:rPr lang="en-US" dirty="0"/>
              <a:t>Hyperbole is the best thing ever!</a:t>
            </a:r>
          </a:p>
          <a:p>
            <a:pPr lvl="1"/>
            <a:r>
              <a:rPr lang="en-US" dirty="0"/>
              <a:t>but not in these papers</a:t>
            </a:r>
          </a:p>
          <a:p>
            <a:r>
              <a:rPr lang="en-US" dirty="0"/>
              <a:t>Quantify</a:t>
            </a:r>
          </a:p>
          <a:p>
            <a:pPr lvl="1"/>
            <a:r>
              <a:rPr lang="en-US" dirty="0"/>
              <a:t>Do not use terms like: less, more, a lot, huge, great, big, tiny, etc.</a:t>
            </a:r>
          </a:p>
          <a:p>
            <a:r>
              <a:rPr lang="en-US" dirty="0"/>
              <a:t>Read paper aloud to proof</a:t>
            </a:r>
          </a:p>
          <a:p>
            <a:r>
              <a:rPr lang="en-US" dirty="0"/>
              <a:t>Use template, saves time (and -1 point)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9" name="Picture 8">
            <a:extLst>
              <a:ext uri="{FF2B5EF4-FFF2-40B4-BE49-F238E27FC236}">
                <a16:creationId xmlns:a16="http://schemas.microsoft.com/office/drawing/2014/main" id="{0BBA88B4-C779-F342-8447-0B33587734FA}"/>
              </a:ext>
            </a:extLst>
          </p:cNvPr>
          <p:cNvPicPr>
            <a:picLocks noChangeAspect="1"/>
          </p:cNvPicPr>
          <p:nvPr/>
        </p:nvPicPr>
        <p:blipFill>
          <a:blip r:embed="rId3"/>
          <a:stretch>
            <a:fillRect/>
          </a:stretch>
        </p:blipFill>
        <p:spPr>
          <a:xfrm>
            <a:off x="4341639" y="660249"/>
            <a:ext cx="4802361" cy="4045102"/>
          </a:xfrm>
          <a:prstGeom prst="rect">
            <a:avLst/>
          </a:prstGeom>
        </p:spPr>
      </p:pic>
    </p:spTree>
    <p:extLst>
      <p:ext uri="{BB962C8B-B14F-4D97-AF65-F5344CB8AC3E}">
        <p14:creationId xmlns:p14="http://schemas.microsoft.com/office/powerpoint/2010/main" val="159112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46295"/>
            <a:ext cx="7772400" cy="914400"/>
          </a:xfrm>
        </p:spPr>
        <p:txBody>
          <a:bodyPr/>
          <a:lstStyle/>
          <a:p>
            <a:pPr algn="ctr"/>
            <a:r>
              <a:rPr lang="en-US" dirty="0"/>
              <a:t>Is Censorship Okay?</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Sam Baumgarten</a:t>
            </a:r>
          </a:p>
        </p:txBody>
      </p:sp>
    </p:spTree>
    <p:extLst>
      <p:ext uri="{BB962C8B-B14F-4D97-AF65-F5344CB8AC3E}">
        <p14:creationId xmlns:p14="http://schemas.microsoft.com/office/powerpoint/2010/main" val="3287570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ISPs</a:t>
            </a:r>
          </a:p>
        </p:txBody>
      </p:sp>
      <p:sp>
        <p:nvSpPr>
          <p:cNvPr id="3" name="Content Placeholder 2"/>
          <p:cNvSpPr>
            <a:spLocks noGrp="1"/>
          </p:cNvSpPr>
          <p:nvPr>
            <p:ph sz="half" idx="1"/>
          </p:nvPr>
        </p:nvSpPr>
        <p:spPr/>
        <p:txBody>
          <a:bodyPr/>
          <a:lstStyle/>
          <a:p>
            <a:r>
              <a:rPr lang="en-US" dirty="0"/>
              <a:t>Anti-Piracy</a:t>
            </a:r>
          </a:p>
          <a:p>
            <a:r>
              <a:rPr lang="en-US" dirty="0"/>
              <a:t>COPA</a:t>
            </a:r>
          </a:p>
          <a:p>
            <a:r>
              <a:rPr lang="en-US" dirty="0"/>
              <a:t>Wiki-Leaks</a:t>
            </a:r>
          </a:p>
          <a:p>
            <a:r>
              <a:rPr lang="en-US" dirty="0"/>
              <a:t>Net Neutrality</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Sam Baumgarten</a:t>
            </a:r>
          </a:p>
        </p:txBody>
      </p:sp>
      <p:sp>
        <p:nvSpPr>
          <p:cNvPr id="12" name="TextBox 11"/>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 [5], [6]</a:t>
            </a:r>
          </a:p>
        </p:txBody>
      </p:sp>
      <p:pic>
        <p:nvPicPr>
          <p:cNvPr id="4" name="Picture 3"/>
          <p:cNvPicPr>
            <a:picLocks noChangeAspect="1"/>
          </p:cNvPicPr>
          <p:nvPr/>
        </p:nvPicPr>
        <p:blipFill>
          <a:blip r:embed="rId3"/>
          <a:stretch>
            <a:fillRect/>
          </a:stretch>
        </p:blipFill>
        <p:spPr>
          <a:xfrm>
            <a:off x="3976008" y="732355"/>
            <a:ext cx="4593770" cy="3749867"/>
          </a:xfrm>
          <a:prstGeom prst="rect">
            <a:avLst/>
          </a:prstGeom>
        </p:spPr>
      </p:pic>
      <p:sp>
        <p:nvSpPr>
          <p:cNvPr id="11" name="TextBox 10"/>
          <p:cNvSpPr txBox="1"/>
          <p:nvPr/>
        </p:nvSpPr>
        <p:spPr>
          <a:xfrm>
            <a:off x="3976008" y="4534463"/>
            <a:ext cx="3799114" cy="424732"/>
          </a:xfrm>
          <a:prstGeom prst="rect">
            <a:avLst/>
          </a:prstGeom>
          <a:noFill/>
        </p:spPr>
        <p:txBody>
          <a:bodyPr wrap="square" rtlCol="0">
            <a:spAutoFit/>
          </a:bodyPr>
          <a:lstStyle/>
          <a:p>
            <a:pPr>
              <a:lnSpc>
                <a:spcPct val="90000"/>
              </a:lnSpc>
            </a:pPr>
            <a:r>
              <a:rPr lang="en-US" sz="1200" dirty="0"/>
              <a:t>Joe Doe lawsuits have seen a major rise and have a major impact on ISPs.</a:t>
            </a:r>
          </a:p>
        </p:txBody>
      </p:sp>
    </p:spTree>
    <p:extLst>
      <p:ext uri="{BB962C8B-B14F-4D97-AF65-F5344CB8AC3E}">
        <p14:creationId xmlns:p14="http://schemas.microsoft.com/office/powerpoint/2010/main" val="2364370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Platforms</a:t>
            </a:r>
          </a:p>
        </p:txBody>
      </p:sp>
      <p:sp>
        <p:nvSpPr>
          <p:cNvPr id="3" name="Content Placeholder 2"/>
          <p:cNvSpPr>
            <a:spLocks noGrp="1"/>
          </p:cNvSpPr>
          <p:nvPr>
            <p:ph sz="half" idx="1"/>
          </p:nvPr>
        </p:nvSpPr>
        <p:spPr/>
        <p:txBody>
          <a:bodyPr/>
          <a:lstStyle/>
          <a:p>
            <a:r>
              <a:rPr lang="en-US" dirty="0"/>
              <a:t>DMCA</a:t>
            </a:r>
          </a:p>
          <a:p>
            <a:r>
              <a:rPr lang="en-US" dirty="0"/>
              <a:t>Hate Speech</a:t>
            </a:r>
          </a:p>
          <a:p>
            <a:r>
              <a:rPr lang="en-US" dirty="0"/>
              <a:t>Curation</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Sam Baumgarten</a:t>
            </a:r>
          </a:p>
        </p:txBody>
      </p:sp>
      <p:sp>
        <p:nvSpPr>
          <p:cNvPr id="12" name="TextBox 11"/>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[7], [8], [9]</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762562"/>
            <a:ext cx="4249057" cy="1533494"/>
          </a:xfrm>
          <a:prstGeom prst="rect">
            <a:avLst/>
          </a:prstGeom>
        </p:spPr>
      </p:pic>
      <p:sp>
        <p:nvSpPr>
          <p:cNvPr id="13" name="TextBox 12"/>
          <p:cNvSpPr txBox="1"/>
          <p:nvPr/>
        </p:nvSpPr>
        <p:spPr>
          <a:xfrm>
            <a:off x="4419600" y="3385897"/>
            <a:ext cx="3799114" cy="258532"/>
          </a:xfrm>
          <a:prstGeom prst="rect">
            <a:avLst/>
          </a:prstGeom>
          <a:noFill/>
        </p:spPr>
        <p:txBody>
          <a:bodyPr wrap="square" rtlCol="0">
            <a:spAutoFit/>
          </a:bodyPr>
          <a:lstStyle/>
          <a:p>
            <a:pPr>
              <a:lnSpc>
                <a:spcPct val="90000"/>
              </a:lnSpc>
            </a:pPr>
            <a:r>
              <a:rPr lang="en-US" sz="1200" dirty="0"/>
              <a:t>Companies such as Google act on many DMCA notices</a:t>
            </a:r>
          </a:p>
        </p:txBody>
      </p:sp>
    </p:spTree>
    <p:extLst>
      <p:ext uri="{BB962C8B-B14F-4D97-AF65-F5344CB8AC3E}">
        <p14:creationId xmlns:p14="http://schemas.microsoft.com/office/powerpoint/2010/main" val="2199649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46295"/>
            <a:ext cx="7772400" cy="914400"/>
          </a:xfrm>
        </p:spPr>
        <p:txBody>
          <a:bodyPr/>
          <a:lstStyle/>
          <a:p>
            <a:pPr algn="ctr"/>
            <a:r>
              <a:rPr lang="en-US" dirty="0"/>
              <a:t>Conclusion</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Sam Baumgarten</a:t>
            </a:r>
          </a:p>
        </p:txBody>
      </p:sp>
    </p:spTree>
    <p:extLst>
      <p:ext uri="{BB962C8B-B14F-4D97-AF65-F5344CB8AC3E}">
        <p14:creationId xmlns:p14="http://schemas.microsoft.com/office/powerpoint/2010/main" val="97678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[1] </a:t>
            </a:r>
            <a:r>
              <a:rPr lang="en-US" dirty="0">
                <a:hlinkClick r:id="rId3"/>
              </a:rPr>
              <a:t>https://motherboard.vice.com/en_us/article/59jgka/a-brief-history-of-youtube-censorship</a:t>
            </a:r>
            <a:r>
              <a:rPr lang="en-US" dirty="0"/>
              <a:t> (9/2/2018)</a:t>
            </a:r>
          </a:p>
          <a:p>
            <a:pPr marL="0" indent="0">
              <a:buNone/>
            </a:pPr>
            <a:r>
              <a:rPr lang="en-US" dirty="0"/>
              <a:t>[2] </a:t>
            </a:r>
            <a:r>
              <a:rPr lang="en-US" dirty="0">
                <a:hlinkClick r:id="rId4"/>
              </a:rPr>
              <a:t>https://www.law.cornell.edu/uscode/text/47/230</a:t>
            </a:r>
            <a:r>
              <a:rPr lang="en-US" dirty="0"/>
              <a:t> (9/2/2018)</a:t>
            </a:r>
          </a:p>
          <a:p>
            <a:pPr marL="0" indent="0">
              <a:buNone/>
            </a:pPr>
            <a:r>
              <a:rPr lang="en-US" dirty="0"/>
              <a:t>[3] </a:t>
            </a:r>
            <a:r>
              <a:rPr lang="en-US" dirty="0">
                <a:hlinkClick r:id="rId5"/>
              </a:rPr>
              <a:t>https://www.nytimes.com/2012/01/21/technology/senate-postpones-piracy-vote.html</a:t>
            </a:r>
            <a:r>
              <a:rPr lang="en-US" dirty="0"/>
              <a:t> (9/2/2018)</a:t>
            </a:r>
          </a:p>
          <a:p>
            <a:pPr marL="0" indent="0">
              <a:buNone/>
            </a:pPr>
            <a:r>
              <a:rPr lang="en-US" dirty="0"/>
              <a:t>[4] </a:t>
            </a:r>
            <a:r>
              <a:rPr lang="en-US" dirty="0">
                <a:hlinkClick r:id="rId6"/>
              </a:rPr>
              <a:t>https://www.eff.org/cases/bank-julius-baer-co-v-wikileaks</a:t>
            </a:r>
            <a:r>
              <a:rPr lang="en-US" dirty="0"/>
              <a:t> (9/2/2018)</a:t>
            </a:r>
          </a:p>
          <a:p>
            <a:pPr marL="0" indent="0">
              <a:buNone/>
            </a:pPr>
            <a:r>
              <a:rPr lang="en-US" dirty="0"/>
              <a:t>[5] </a:t>
            </a:r>
            <a:r>
              <a:rPr lang="en-US" dirty="0">
                <a:hlinkClick r:id="rId7"/>
              </a:rPr>
              <a:t>https://opennet.net/research/regions/namerica</a:t>
            </a:r>
            <a:r>
              <a:rPr lang="en-US" dirty="0"/>
              <a:t> (9/2/2018)</a:t>
            </a:r>
          </a:p>
          <a:p>
            <a:pPr marL="0" indent="0">
              <a:buNone/>
            </a:pPr>
            <a:r>
              <a:rPr lang="en-US" dirty="0"/>
              <a:t>[6] </a:t>
            </a:r>
            <a:r>
              <a:rPr lang="en-US" dirty="0">
                <a:hlinkClick r:id="rId8"/>
              </a:rPr>
              <a:t>https://torrentfreak.com/people-sued-for-piracy-in-united-states-drops-84-since-2010-160114/</a:t>
            </a:r>
            <a:r>
              <a:rPr lang="en-US" dirty="0"/>
              <a:t> (9/3/2018)</a:t>
            </a:r>
          </a:p>
          <a:p>
            <a:pPr marL="0" indent="0">
              <a:buNone/>
            </a:pPr>
            <a:r>
              <a:rPr lang="en-US" dirty="0"/>
              <a:t>[7] </a:t>
            </a:r>
            <a:r>
              <a:rPr lang="en-US" dirty="0">
                <a:hlinkClick r:id="rId9"/>
              </a:rPr>
              <a:t>https://www.nytimes.com/2018/08/06/technology/infowars-alex-jones-apple-facebook-spotify.html</a:t>
            </a:r>
            <a:r>
              <a:rPr lang="en-US" dirty="0"/>
              <a:t> (9/2/2018)</a:t>
            </a:r>
          </a:p>
          <a:p>
            <a:pPr marL="0" indent="0">
              <a:buNone/>
            </a:pPr>
            <a:r>
              <a:rPr lang="en-US" dirty="0"/>
              <a:t>[8] </a:t>
            </a:r>
            <a:r>
              <a:rPr lang="en-US" dirty="0">
                <a:hlinkClick r:id="rId10"/>
              </a:rPr>
              <a:t>https://support.google.com/youtube/answer/6005900</a:t>
            </a:r>
            <a:r>
              <a:rPr lang="en-US" dirty="0"/>
              <a:t> (9/2/2018)</a:t>
            </a:r>
          </a:p>
          <a:p>
            <a:pPr marL="0" indent="0">
              <a:buNone/>
            </a:pPr>
            <a:r>
              <a:rPr lang="en-US" dirty="0"/>
              <a:t>[9] </a:t>
            </a:r>
            <a:r>
              <a:rPr lang="en-US" dirty="0">
                <a:hlinkClick r:id="rId11"/>
              </a:rPr>
              <a:t>https://transparencyreport.google.com/copyright/overview</a:t>
            </a:r>
            <a:r>
              <a:rPr lang="en-US" dirty="0"/>
              <a:t> (9/3/2018)</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536419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6" name="Picture 5"/>
          <p:cNvPicPr>
            <a:picLocks noChangeAspect="1"/>
          </p:cNvPicPr>
          <p:nvPr/>
        </p:nvPicPr>
        <p:blipFill>
          <a:blip r:embed="rId3"/>
          <a:stretch>
            <a:fillRect/>
          </a:stretch>
        </p:blipFill>
        <p:spPr>
          <a:xfrm>
            <a:off x="139702" y="615952"/>
            <a:ext cx="8864600" cy="3911600"/>
          </a:xfrm>
          <a:prstGeom prst="rect">
            <a:avLst/>
          </a:prstGeom>
        </p:spPr>
      </p:pic>
      <p:sp>
        <p:nvSpPr>
          <p:cNvPr id="7" name="TextBox 6"/>
          <p:cNvSpPr txBox="1"/>
          <p:nvPr/>
        </p:nvSpPr>
        <p:spPr>
          <a:xfrm>
            <a:off x="3362138" y="4750533"/>
            <a:ext cx="3005951" cy="346249"/>
          </a:xfrm>
          <a:prstGeom prst="rect">
            <a:avLst/>
          </a:prstGeom>
          <a:noFill/>
        </p:spPr>
        <p:txBody>
          <a:bodyPr wrap="none" lIns="91436" tIns="45718" rIns="91436" bIns="45718" rtlCol="0">
            <a:spAutoFit/>
          </a:bodyPr>
          <a:lstStyle/>
          <a:p>
            <a:pPr>
              <a:lnSpc>
                <a:spcPct val="90000"/>
              </a:lnSpc>
            </a:pPr>
            <a:r>
              <a:rPr lang="en-US" dirty="0"/>
              <a:t>http://</a:t>
            </a:r>
            <a:r>
              <a:rPr lang="en-US" dirty="0" err="1"/>
              <a:t>www.xkcd.com</a:t>
            </a:r>
            <a:r>
              <a:rPr lang="en-US" dirty="0"/>
              <a:t>/834/</a:t>
            </a:r>
          </a:p>
        </p:txBody>
      </p:sp>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25</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3" name="Slide Number Placeholder 2"/>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5847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20000"/>
          </a:bodyPr>
          <a:lstStyle/>
          <a:p>
            <a:r>
              <a:rPr lang="en-US" dirty="0"/>
              <a:t>pp. 110 What powers the cell phones and towers? “everyday tasks” not apparent from image.</a:t>
            </a:r>
          </a:p>
          <a:p>
            <a:r>
              <a:rPr lang="en-US" dirty="0"/>
              <a:t>pp. 114 Ann did not force people to complain.</a:t>
            </a:r>
          </a:p>
          <a:p>
            <a:r>
              <a:rPr lang="en-US" dirty="0"/>
              <a:t>pp. 117 7% # transactions or $$? Wikipedia critics source [19] from 2005, how has quality turned out? Nice to see </a:t>
            </a:r>
            <a:r>
              <a:rPr lang="en-US" dirty="0" err="1"/>
              <a:t>darknet</a:t>
            </a:r>
            <a:r>
              <a:rPr lang="en-US" dirty="0"/>
              <a:t> added.</a:t>
            </a:r>
          </a:p>
          <a:p>
            <a:r>
              <a:rPr lang="en-US" dirty="0"/>
              <a:t>pp. 118 [27] PC bangs youth source from 2003, all grown up now.</a:t>
            </a:r>
          </a:p>
          <a:p>
            <a:r>
              <a:rPr lang="en-US" dirty="0"/>
              <a:t>pp. 130 Is 20% realistic? What will search engines and facial recognition be capable of? Rule Utilitarian ignores the private setting.</a:t>
            </a:r>
          </a:p>
        </p:txBody>
      </p:sp>
      <p:sp>
        <p:nvSpPr>
          <p:cNvPr id="11" name="Content Placeholder 10"/>
          <p:cNvSpPr>
            <a:spLocks noGrp="1"/>
          </p:cNvSpPr>
          <p:nvPr>
            <p:ph sz="half" idx="2"/>
          </p:nvPr>
        </p:nvSpPr>
        <p:spPr/>
        <p:txBody>
          <a:bodyPr>
            <a:normAutofit fontScale="85000" lnSpcReduction="20000"/>
          </a:bodyPr>
          <a:lstStyle/>
          <a:p>
            <a:r>
              <a:rPr lang="en-US" dirty="0"/>
              <a:t>pp. 131 Do any filters use image processing? </a:t>
            </a:r>
          </a:p>
          <a:p>
            <a:r>
              <a:rPr lang="en-US" dirty="0"/>
              <a:t>pp. 133 Stating people searching did not consent to material being blocked makes more sense.</a:t>
            </a:r>
          </a:p>
          <a:p>
            <a:r>
              <a:rPr lang="en-US" dirty="0"/>
              <a:t>pp. 134 Web access for no cost?</a:t>
            </a:r>
          </a:p>
          <a:p>
            <a:r>
              <a:rPr lang="en-US" dirty="0"/>
              <a:t>pp. 145 More accurate to say addicted to single app - good</a:t>
            </a:r>
          </a:p>
          <a:p>
            <a:r>
              <a:rPr lang="en-US" dirty="0"/>
              <a:t>pp. 149 20 same as 39</a:t>
            </a:r>
          </a:p>
          <a:p>
            <a:r>
              <a:rPr lang="en-US" dirty="0"/>
              <a:t>pp. 150 36 same as 42</a:t>
            </a:r>
          </a:p>
          <a:p>
            <a:r>
              <a:rPr lang="en-US" dirty="0"/>
              <a:t>End of Chapter questions I liked: 2, 25 </a:t>
            </a:r>
            <a:r>
              <a:rPr lang="en-US" dirty="0">
                <a:hlinkClick r:id="rId3"/>
              </a:rPr>
              <a:t>http://en.wikipedia.org/wiki/Wikipedia:Citing_Wikipedia</a:t>
            </a:r>
            <a:r>
              <a:rPr lang="en-US" dirty="0"/>
              <a:t>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1081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26224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8</a:t>
            </a:fld>
            <a:endParaRPr lang="en-US"/>
          </a:p>
        </p:txBody>
      </p:sp>
      <p:sp>
        <p:nvSpPr>
          <p:cNvPr id="9" name="Action Button: Movie 8">
            <a:hlinkClick r:id="rId3" highlightClick="1"/>
            <a:extLst>
              <a:ext uri="{FF2B5EF4-FFF2-40B4-BE49-F238E27FC236}">
                <a16:creationId xmlns:a16="http://schemas.microsoft.com/office/drawing/2014/main" id="{213B5DED-C16C-6E40-AAAE-E347172CC42F}"/>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D6D09A59-E0E4-6040-8A02-AE906AA95E82}"/>
              </a:ext>
            </a:extLst>
          </p:cNvPr>
          <p:cNvSpPr/>
          <p:nvPr/>
        </p:nvSpPr>
        <p:spPr>
          <a:xfrm>
            <a:off x="479235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2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Average Group Happiness </a:t>
            </a:r>
            <a:r>
              <a:rPr lang="en-US" b="1" dirty="0"/>
              <a:t>1.21</a:t>
            </a:r>
          </a:p>
          <a:p>
            <a:pPr lvl="1"/>
            <a:r>
              <a:rPr lang="en-US" dirty="0"/>
              <a:t>See full group project description on course website.</a:t>
            </a:r>
          </a:p>
          <a:p>
            <a:pPr lvl="1"/>
            <a:r>
              <a:rPr lang="en-US" dirty="0"/>
              <a:t>Send Web Site URL before next class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66329659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19424</TotalTime>
  <Words>2773</Words>
  <Application>Microsoft Macintosh PowerPoint</Application>
  <PresentationFormat>On-screen Show (16:9)</PresentationFormat>
  <Paragraphs>372</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Cambria</vt:lpstr>
      <vt:lpstr>Wingdings</vt:lpstr>
      <vt:lpstr>Red Radial 16x9</vt:lpstr>
      <vt:lpstr>Class 4 Freedom Of Speech</vt:lpstr>
      <vt:lpstr>Papers</vt:lpstr>
      <vt:lpstr>Overview</vt:lpstr>
      <vt:lpstr>PowerPoint Presentation</vt:lpstr>
      <vt:lpstr>PowerPoint Presentation</vt:lpstr>
      <vt:lpstr>My Reading Notes</vt:lpstr>
      <vt:lpstr>Group Quiz</vt:lpstr>
      <vt:lpstr>Overview</vt:lpstr>
      <vt:lpstr>Assignment</vt:lpstr>
      <vt:lpstr>Overview</vt:lpstr>
      <vt:lpstr>Social MEDIA  GOT YOU DOWN? Is it true that the use of social media leads to an increase in depression? </vt:lpstr>
      <vt:lpstr>Terminology</vt:lpstr>
      <vt:lpstr>PowerPoint Presentation</vt:lpstr>
      <vt:lpstr>SOCIAL MEDIA VS DEPRESSION</vt:lpstr>
      <vt:lpstr>CAUSATION IS NOT CLEAR</vt:lpstr>
      <vt:lpstr>Conclusion</vt:lpstr>
      <vt:lpstr>References</vt:lpstr>
      <vt:lpstr>Types of Distribution</vt:lpstr>
      <vt:lpstr>47 U.S. Code § 230 - Safe harbor</vt:lpstr>
      <vt:lpstr>Is Censorship Okay?</vt:lpstr>
      <vt:lpstr>ISPs</vt:lpstr>
      <vt:lpstr>Online Platforms</vt:lpstr>
      <vt:lpstr>Conclusion</vt:lpstr>
      <vt:lpstr>References</vt:lpstr>
      <vt:lpstr>Class 4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234</cp:revision>
  <dcterms:created xsi:type="dcterms:W3CDTF">2014-08-25T02:19:16Z</dcterms:created>
  <dcterms:modified xsi:type="dcterms:W3CDTF">2018-09-04T19:50:15Z</dcterms:modified>
</cp:coreProperties>
</file>