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58" r:id="rId3"/>
    <p:sldId id="273" r:id="rId4"/>
    <p:sldId id="260" r:id="rId5"/>
    <p:sldId id="259" r:id="rId6"/>
    <p:sldId id="261" r:id="rId7"/>
    <p:sldId id="263" r:id="rId8"/>
    <p:sldId id="262" r:id="rId9"/>
    <p:sldId id="264" r:id="rId10"/>
    <p:sldId id="272" r:id="rId11"/>
    <p:sldId id="265"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17" autoAdjust="0"/>
    <p:restoredTop sz="83379" autoAdjust="0"/>
  </p:normalViewPr>
  <p:slideViewPr>
    <p:cSldViewPr snapToGrid="0" snapToObjects="1">
      <p:cViewPr varScale="1">
        <p:scale>
          <a:sx n="140" d="100"/>
          <a:sy n="140" d="100"/>
        </p:scale>
        <p:origin x="416" y="18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9/13/18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9/13/18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Practice critical thinking: Is there anything wrong with this slide?</a:t>
            </a:r>
          </a:p>
          <a:p>
            <a:pPr eaLnBrk="1" hangingPunct="1"/>
            <a:r>
              <a:rPr lang="en-US" dirty="0">
                <a:latin typeface="Arial" charset="0"/>
                <a:ea typeface="ＭＳ Ｐゴシック" charset="-128"/>
                <a:cs typeface="ＭＳ Ｐゴシック" charset="-128"/>
              </a:rPr>
              <a:t>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http://</a:t>
            </a:r>
            <a:r>
              <a:rPr lang="en-US" dirty="0" err="1"/>
              <a:t>www.merriam-webster.com</a:t>
            </a:r>
            <a:r>
              <a:rPr lang="en-US" dirty="0"/>
              <a:t>/dictionary/technology (Accessed 2016-08-26)</a:t>
            </a:r>
          </a:p>
          <a:p>
            <a:r>
              <a:rPr lang="en-US" dirty="0"/>
              <a:t>Allan Kay: Pioneer in object oriented</a:t>
            </a:r>
            <a:r>
              <a:rPr lang="en-US" baseline="0" dirty="0"/>
              <a:t> programming</a:t>
            </a:r>
          </a:p>
          <a:p>
            <a:r>
              <a:rPr lang="en-US" baseline="0" dirty="0" err="1"/>
              <a:t>Hillis</a:t>
            </a:r>
            <a:r>
              <a:rPr lang="en-US" baseline="0" dirty="0"/>
              <a:t> Danny: Of Thinking Machines Corporation</a:t>
            </a:r>
          </a:p>
          <a:p>
            <a:endParaRPr lang="en-US" baseline="0" dirty="0"/>
          </a:p>
          <a:p>
            <a:r>
              <a:rPr lang="en-US" baseline="0" dirty="0"/>
              <a:t>Segue: What technologies have been invented during your lifetime?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charset="0"/>
                <a:ea typeface="ＭＳ Ｐゴシック" charset="-128"/>
                <a:cs typeface="ＭＳ Ｐゴシック" charset="-128"/>
              </a:rPr>
              <a:t>Color</a:t>
            </a:r>
            <a:r>
              <a:rPr lang="en-US" baseline="0" dirty="0">
                <a:latin typeface="Arial" charset="0"/>
                <a:ea typeface="ＭＳ Ｐゴシック" charset="-128"/>
                <a:cs typeface="ＭＳ Ｐゴシック" charset="-128"/>
              </a:rPr>
              <a:t> Graphics Adapter (CGA)</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Show old portable computer. </a:t>
            </a:r>
          </a:p>
          <a:p>
            <a:r>
              <a:rPr lang="en-US" dirty="0">
                <a:latin typeface="Arial" charset="0"/>
                <a:ea typeface="ＭＳ Ｐゴシック" charset="-128"/>
                <a:cs typeface="ＭＳ Ｐゴシック" charset="-128"/>
              </a:rPr>
              <a:t>Info in slide from http://en.wikipedia.org/wiki/Compaq_portable</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Links on web site.</a:t>
            </a:r>
          </a:p>
          <a:p>
            <a:r>
              <a:rPr lang="en-US" dirty="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endParaRPr lang="en-US" dirty="0"/>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clay or wax tablet (5500 BC or older), slate tablet (1300s BC), paper tablet, abacus (2700 BC), mathematical tables (190 BC) (logarithms is an important one 1500s) Antikythera Mechanism</a:t>
            </a:r>
            <a:r>
              <a:rPr lang="en-US" baseline="0" dirty="0"/>
              <a:t> </a:t>
            </a:r>
            <a:r>
              <a:rPr lang="en-US" dirty="0"/>
              <a:t>analog computer (0 BC)</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is the difference between liberties (negative rights) and claim rights (positive rights)?</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421531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2018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2018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d.ted.com/lessons/what-orwellian-really-means-noah-tavl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mailto:kthooppalvasu@wpi.ed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2018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328719C2-F858-0949-B728-4AC80440E436}"/>
              </a:ext>
            </a:extLst>
          </p:cNvPr>
          <p:cNvSpPr>
            <a:spLocks noGrp="1"/>
          </p:cNvSpPr>
          <p:nvPr>
            <p:ph type="sldNum" sz="quarter" idx="12"/>
          </p:nvPr>
        </p:nvSpPr>
        <p:spPr/>
        <p:txBody>
          <a:bodyPr/>
          <a:lstStyle/>
          <a:p>
            <a:fld id="{A2A17EAB-8B51-5C40-8776-6683E51FA7A0}" type="slidenum">
              <a:rPr lang="en-US" smtClean="0"/>
              <a:t>10</a:t>
            </a:fld>
            <a:endParaRPr lang="en-US" dirty="0"/>
          </a:p>
        </p:txBody>
      </p:sp>
    </p:spTree>
    <p:extLst>
      <p:ext uri="{BB962C8B-B14F-4D97-AF65-F5344CB8AC3E}">
        <p14:creationId xmlns:p14="http://schemas.microsoft.com/office/powerpoint/2010/main" val="177372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extLst>
                    <a:ext uri="{9D8B030D-6E8A-4147-A177-3AD203B41FA5}">
                      <a16:colId xmlns:a16="http://schemas.microsoft.com/office/drawing/2014/main" val="20000"/>
                    </a:ext>
                  </a:extLst>
                </a:gridCol>
                <a:gridCol w="5673783">
                  <a:extLst>
                    <a:ext uri="{9D8B030D-6E8A-4147-A177-3AD203B41FA5}">
                      <a16:colId xmlns:a16="http://schemas.microsoft.com/office/drawing/2014/main" val="20001"/>
                    </a:ext>
                  </a:extLst>
                </a:gridCol>
              </a:tblGrid>
              <a:tr h="370840">
                <a:tc>
                  <a:txBody>
                    <a:bodyPr/>
                    <a:lstStyle/>
                    <a:p>
                      <a:r>
                        <a:rPr lang="en-US" b="0" dirty="0"/>
                        <a:t>Manufacturer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Compaq Computer Corporation, United States</a:t>
                      </a:r>
                    </a:p>
                  </a:txBody>
                  <a:tcPr/>
                </a:tc>
                <a:extLst>
                  <a:ext uri="{0D108BD9-81ED-4DB2-BD59-A6C34878D82A}">
                    <a16:rowId xmlns:a16="http://schemas.microsoft.com/office/drawing/2014/main" val="10000"/>
                  </a:ext>
                </a:extLst>
              </a:tr>
              <a:tr h="370840">
                <a:tc>
                  <a:txBody>
                    <a:bodyPr/>
                    <a:lstStyle/>
                    <a:p>
                      <a:r>
                        <a:rPr lang="en-US" dirty="0"/>
                        <a:t>Type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Portable computer</a:t>
                      </a:r>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January 1983</a:t>
                      </a:r>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US $3,590</a:t>
                      </a:r>
                    </a:p>
                  </a:txBody>
                  <a:tcPr/>
                </a:tc>
                <a:extLst>
                  <a:ext uri="{0D108BD9-81ED-4DB2-BD59-A6C34878D82A}">
                    <a16:rowId xmlns:a16="http://schemas.microsoft.com/office/drawing/2014/main" val="10003"/>
                  </a:ext>
                </a:extLst>
              </a:tr>
              <a:tr h="370840">
                <a:tc>
                  <a:txBody>
                    <a:bodyPr/>
                    <a:lstStyle/>
                    <a:p>
                      <a:r>
                        <a:rPr lang="en-US" dirty="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MS-DOS</a:t>
                      </a:r>
                    </a:p>
                  </a:txBody>
                  <a:tcPr/>
                </a:tc>
                <a:extLst>
                  <a:ext uri="{0D108BD9-81ED-4DB2-BD59-A6C34878D82A}">
                    <a16:rowId xmlns:a16="http://schemas.microsoft.com/office/drawing/2014/main" val="10004"/>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Two 5.25" floppy drives or, 1 floppy drive + 10 MB HD</a:t>
                      </a:r>
                    </a:p>
                  </a:txBody>
                  <a:tcPr/>
                </a:tc>
                <a:extLst>
                  <a:ext uri="{0D108BD9-81ED-4DB2-BD59-A6C34878D82A}">
                    <a16:rowId xmlns:a16="http://schemas.microsoft.com/office/drawing/2014/main" val="10005"/>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128 kilobytes (expandable to 640)</a:t>
                      </a:r>
                    </a:p>
                  </a:txBody>
                  <a:tcPr/>
                </a:tc>
                <a:extLst>
                  <a:ext uri="{0D108BD9-81ED-4DB2-BD59-A6C34878D82A}">
                    <a16:rowId xmlns:a16="http://schemas.microsoft.com/office/drawing/2014/main" val="10006"/>
                  </a:ext>
                </a:extLst>
              </a:tr>
              <a:tr h="370840">
                <a:tc>
                  <a:txBody>
                    <a:bodyPr/>
                    <a:lstStyle/>
                    <a:p>
                      <a:r>
                        <a:rPr lang="en-US" sz="1800" dirty="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Built-in 9" green screen monitor + CGA-compatible video card</a:t>
                      </a:r>
                    </a:p>
                  </a:txBody>
                  <a:tcPr/>
                </a:tc>
                <a:extLst>
                  <a:ext uri="{0D108BD9-81ED-4DB2-BD59-A6C34878D82A}">
                    <a16:rowId xmlns:a16="http://schemas.microsoft.com/office/drawing/2014/main" val="10007"/>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a:solidFill>
                            <a:schemeClr val="tx1"/>
                          </a:solidFill>
                        </a:rPr>
                        <a:t>28 lbs (12.5 kg)</a:t>
                      </a:r>
                    </a:p>
                  </a:txBody>
                  <a:tcPr/>
                </a:tc>
                <a:extLst>
                  <a:ext uri="{0D108BD9-81ED-4DB2-BD59-A6C34878D82A}">
                    <a16:rowId xmlns:a16="http://schemas.microsoft.com/office/drawing/2014/main" val="10008"/>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a:t>Intel 8088</a:t>
                      </a:r>
                    </a:p>
                  </a:txBody>
                  <a:tcPr/>
                </a:tc>
                <a:extLst>
                  <a:ext uri="{0D108BD9-81ED-4DB2-BD59-A6C34878D82A}">
                    <a16:rowId xmlns:a16="http://schemas.microsoft.com/office/drawing/2014/main" val="10009"/>
                  </a:ext>
                </a:extLst>
              </a:tr>
              <a:tr h="370840">
                <a:tc>
                  <a:txBody>
                    <a:bodyPr/>
                    <a:lstStyle/>
                    <a:p>
                      <a:r>
                        <a:rPr lang="en-US" sz="1800" dirty="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4.77 MHz</a:t>
                      </a:r>
                    </a:p>
                  </a:txBody>
                  <a:tcPr/>
                </a:tc>
                <a:extLst>
                  <a:ext uri="{0D108BD9-81ED-4DB2-BD59-A6C34878D82A}">
                    <a16:rowId xmlns:a16="http://schemas.microsoft.com/office/drawing/2014/main" val="10010"/>
                  </a:ext>
                </a:extLst>
              </a:tr>
            </a:tbl>
          </a:graphicData>
        </a:graphic>
      </p:graphicFrame>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65D4B361-84E9-2646-B356-4EF0BDE2D24A}"/>
              </a:ext>
            </a:extLst>
          </p:cNvPr>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90437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a:extLst>
              <a:ext uri="{FF2B5EF4-FFF2-40B4-BE49-F238E27FC236}">
                <a16:creationId xmlns:a16="http://schemas.microsoft.com/office/drawing/2014/main" id="{3431F47B-B321-AB47-8C42-7020BE8D3FB1}"/>
              </a:ext>
            </a:extLst>
          </p:cNvPr>
          <p:cNvSpPr>
            <a:spLocks noGrp="1"/>
          </p:cNvSpPr>
          <p:nvPr>
            <p:ph type="sldNum" sz="quarter" idx="12"/>
          </p:nvPr>
        </p:nvSpPr>
        <p:spPr/>
        <p:txBody>
          <a:bodyPr/>
          <a:lstStyle/>
          <a:p>
            <a:fld id="{A2A17EAB-8B51-5C40-8776-6683E51FA7A0}" type="slidenum">
              <a:rPr lang="en-US" smtClean="0"/>
              <a:t>12</a:t>
            </a:fld>
            <a:endParaRPr lang="en-US" dirty="0"/>
          </a:p>
        </p:txBody>
      </p:sp>
      <p:sp>
        <p:nvSpPr>
          <p:cNvPr id="6" name="Action Button: Movie 5">
            <a:hlinkClick r:id="rId3" highlightClick="1"/>
            <a:extLst>
              <a:ext uri="{FF2B5EF4-FFF2-40B4-BE49-F238E27FC236}">
                <a16:creationId xmlns:a16="http://schemas.microsoft.com/office/drawing/2014/main" id="{D02679AA-D99B-BE49-8D4B-151723B6803B}"/>
              </a:ext>
            </a:extLst>
          </p:cNvPr>
          <p:cNvSpPr/>
          <p:nvPr/>
        </p:nvSpPr>
        <p:spPr>
          <a:xfrm>
            <a:off x="1449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519B3817-D0C5-C343-90E3-2761726BDF49}"/>
              </a:ext>
            </a:extLst>
          </p:cNvPr>
          <p:cNvSpPr>
            <a:spLocks noGrp="1"/>
          </p:cNvSpPr>
          <p:nvPr>
            <p:ph type="sldNum" sz="quarter" idx="12"/>
          </p:nvPr>
        </p:nvSpPr>
        <p:spPr/>
        <p:txBody>
          <a:bodyPr/>
          <a:lstStyle/>
          <a:p>
            <a:fld id="{A2A17EAB-8B51-5C40-8776-6683E51FA7A0}" type="slidenum">
              <a:rPr lang="en-US" smtClean="0"/>
              <a:t>13</a:t>
            </a:fld>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a:bodyPr>
          <a:lstStyle/>
          <a:p>
            <a:r>
              <a:rPr lang="en-US" dirty="0"/>
              <a:t>Read chapter summaries in beginning of text</a:t>
            </a:r>
          </a:p>
          <a:p>
            <a:r>
              <a:rPr lang="en-US" dirty="0"/>
              <a:t>Movie Discussion Board on Canvas</a:t>
            </a:r>
          </a:p>
          <a:p>
            <a:pPr lvl="1"/>
            <a:r>
              <a:rPr lang="en-US" dirty="0"/>
              <a:t>List 2 movies you believe relevant to computing AND society</a:t>
            </a:r>
          </a:p>
          <a:p>
            <a:pPr lvl="1"/>
            <a:r>
              <a:rPr lang="en-US" dirty="0"/>
              <a:t>State why in a paragraph</a:t>
            </a:r>
          </a:p>
          <a:p>
            <a:pPr lvl="1"/>
            <a:r>
              <a:rPr lang="en-US" dirty="0"/>
              <a:t>Please create a new thread for each movie</a:t>
            </a:r>
          </a:p>
          <a:p>
            <a:pPr lvl="1"/>
            <a:r>
              <a:rPr lang="en-US" dirty="0"/>
              <a:t>Do not repeat any existing entries, they will not earn credit</a:t>
            </a:r>
          </a:p>
          <a:p>
            <a:pPr lvl="1"/>
            <a:r>
              <a:rPr lang="en-US" dirty="0"/>
              <a:t>Comment on a minimum of 2 movies you did not add</a:t>
            </a:r>
          </a:p>
          <a:p>
            <a:pPr lvl="2"/>
            <a:r>
              <a:rPr lang="en-US" dirty="0"/>
              <a:t>No “me too” comments</a:t>
            </a:r>
          </a:p>
          <a:p>
            <a:pPr lvl="1"/>
            <a:r>
              <a:rPr lang="en-US" dirty="0"/>
              <a:t>Cite reference materials – must use at least 1 per movie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5134C548-9C5C-A64C-9B0A-F0ABC1B5080D}"/>
              </a:ext>
            </a:extLst>
          </p:cNvPr>
          <p:cNvSpPr>
            <a:spLocks noGrp="1"/>
          </p:cNvSpPr>
          <p:nvPr>
            <p:ph type="sldNum" sz="quarter" idx="12"/>
          </p:nvPr>
        </p:nvSpPr>
        <p:spPr/>
        <p:txBody>
          <a:bodyPr/>
          <a:lstStyle/>
          <a:p>
            <a:fld id="{A2A17EAB-8B51-5C40-8776-6683E51FA7A0}" type="slidenum">
              <a:rPr lang="en-US" smtClean="0"/>
              <a:t>14</a:t>
            </a:fld>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a:p>
            <a:endParaRPr lang="en-US" dirty="0"/>
          </a:p>
          <a:p>
            <a:r>
              <a:rPr lang="en-US" dirty="0"/>
              <a:t>10 Minutes, reserve 2 for Q/A</a:t>
            </a:r>
          </a:p>
          <a:p>
            <a:r>
              <a:rPr lang="en-US" dirty="0"/>
              <a:t>6 points material quality</a:t>
            </a:r>
          </a:p>
          <a:p>
            <a:r>
              <a:rPr lang="en-US" dirty="0"/>
              <a:t>2 points presenting in class</a:t>
            </a:r>
          </a:p>
          <a:p>
            <a:r>
              <a:rPr lang="en-US" dirty="0"/>
              <a:t>2 points showing depth during Q/A</a:t>
            </a:r>
          </a:p>
        </p:txBody>
      </p:sp>
      <p:sp>
        <p:nvSpPr>
          <p:cNvPr id="6" name="Content Placeholder 5"/>
          <p:cNvSpPr>
            <a:spLocks noGrp="1"/>
          </p:cNvSpPr>
          <p:nvPr>
            <p:ph sz="half" idx="2"/>
          </p:nvPr>
        </p:nvSpPr>
        <p:spPr/>
        <p:txBody>
          <a:bodyPr/>
          <a:lstStyle/>
          <a:p>
            <a:r>
              <a:rPr lang="en-US" dirty="0"/>
              <a:t>Send course staff email</a:t>
            </a:r>
          </a:p>
          <a:p>
            <a:r>
              <a:rPr lang="en-US" dirty="0"/>
              <a:t>Specify your topic</a:t>
            </a:r>
          </a:p>
          <a:p>
            <a:pPr lvl="1"/>
            <a:r>
              <a:rPr lang="en-US" dirty="0"/>
              <a:t>By that I mean be specific</a:t>
            </a:r>
          </a:p>
          <a:p>
            <a:pPr lvl="1"/>
            <a:r>
              <a:rPr lang="en-US" dirty="0"/>
              <a:t>It may take time to refine your topic</a:t>
            </a:r>
          </a:p>
          <a:p>
            <a:pPr lvl="1"/>
            <a:r>
              <a:rPr lang="en-US" dirty="0"/>
              <a:t>I’ll be happy to discuss your ideas</a:t>
            </a:r>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a:extLst>
              <a:ext uri="{FF2B5EF4-FFF2-40B4-BE49-F238E27FC236}">
                <a16:creationId xmlns:a16="http://schemas.microsoft.com/office/drawing/2014/main" id="{2178BC4F-BBA7-0447-B097-BBD25426D744}"/>
              </a:ext>
            </a:extLst>
          </p:cNvPr>
          <p:cNvSpPr>
            <a:spLocks noGrp="1"/>
          </p:cNvSpPr>
          <p:nvPr>
            <p:ph type="sldNum" sz="quarter" idx="12"/>
          </p:nvPr>
        </p:nvSpPr>
        <p:spPr/>
        <p:txBody>
          <a:bodyPr/>
          <a:lstStyle/>
          <a:p>
            <a:fld id="{A2A17EAB-8B51-5C40-8776-6683E51FA7A0}" type="slidenum">
              <a:rPr lang="en-US" smtClean="0"/>
              <a:t>15</a:t>
            </a:fld>
            <a:endParaRPr lang="en-US" dirty="0"/>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2018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2018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a:t>http://xkcd.com/378/</a:t>
            </a:r>
          </a:p>
        </p:txBody>
      </p:sp>
      <p:sp>
        <p:nvSpPr>
          <p:cNvPr id="2" name="Slide Number Placeholder 1">
            <a:extLst>
              <a:ext uri="{FF2B5EF4-FFF2-40B4-BE49-F238E27FC236}">
                <a16:creationId xmlns:a16="http://schemas.microsoft.com/office/drawing/2014/main" id="{F64AEDFC-F0AC-EE4A-878E-175449133DD9}"/>
              </a:ext>
            </a:extLst>
          </p:cNvPr>
          <p:cNvSpPr>
            <a:spLocks noGrp="1"/>
          </p:cNvSpPr>
          <p:nvPr>
            <p:ph type="sldNum" sz="quarter" idx="12"/>
          </p:nvPr>
        </p:nvSpPr>
        <p:spPr/>
        <p:txBody>
          <a:bodyPr/>
          <a:lstStyle/>
          <a:p>
            <a:fld id="{A2A17EAB-8B51-5C40-8776-6683E51FA7A0}" type="slidenum">
              <a:rPr lang="en-US" smtClean="0"/>
              <a:t>2</a:t>
            </a:fld>
            <a:endParaRPr lang="en-US" dirty="0"/>
          </a:p>
        </p:txBody>
      </p:sp>
    </p:spTree>
    <p:extLst>
      <p:ext uri="{BB962C8B-B14F-4D97-AF65-F5344CB8AC3E}">
        <p14:creationId xmlns:p14="http://schemas.microsoft.com/office/powerpoint/2010/main" val="2033920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3" name="Slide Number Placeholder 2">
            <a:extLst>
              <a:ext uri="{FF2B5EF4-FFF2-40B4-BE49-F238E27FC236}">
                <a16:creationId xmlns:a16="http://schemas.microsoft.com/office/drawing/2014/main" id="{6C464061-416C-334A-94A8-41C5D89041FD}"/>
              </a:ext>
            </a:extLst>
          </p:cNvPr>
          <p:cNvSpPr>
            <a:spLocks noGrp="1"/>
          </p:cNvSpPr>
          <p:nvPr>
            <p:ph type="sldNum" sz="quarter" idx="12"/>
          </p:nvPr>
        </p:nvSpPr>
        <p:spPr/>
        <p:txBody>
          <a:bodyPr/>
          <a:lstStyle/>
          <a:p>
            <a:fld id="{A2A17EAB-8B51-5C40-8776-6683E51FA7A0}" type="slidenum">
              <a:rPr lang="en-US" smtClean="0"/>
              <a:t>3</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89820751"/>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2018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p:txBody>
      </p:sp>
      <p:sp>
        <p:nvSpPr>
          <p:cNvPr id="2" name="Slide Number Placeholder 1">
            <a:extLst>
              <a:ext uri="{FF2B5EF4-FFF2-40B4-BE49-F238E27FC236}">
                <a16:creationId xmlns:a16="http://schemas.microsoft.com/office/drawing/2014/main" id="{529C65F7-301A-3848-8680-2798958BDBF9}"/>
              </a:ext>
            </a:extLst>
          </p:cNvPr>
          <p:cNvSpPr>
            <a:spLocks noGrp="1"/>
          </p:cNvSpPr>
          <p:nvPr>
            <p:ph type="sldNum" sz="quarter" idx="12"/>
          </p:nvPr>
        </p:nvSpPr>
        <p:spPr/>
        <p:txBody>
          <a:bodyPr/>
          <a:lstStyle/>
          <a:p>
            <a:fld id="{A2A17EAB-8B51-5C40-8776-6683E51FA7A0}" type="slidenum">
              <a:rPr lang="en-US" smtClean="0"/>
              <a:t>4</a:t>
            </a:fld>
            <a:endParaRPr lang="en-US" dirty="0"/>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801FAEC2-668E-6047-B7DB-98B0E7757A58}"/>
              </a:ext>
            </a:extLst>
          </p:cNvPr>
          <p:cNvSpPr>
            <a:spLocks noGrp="1"/>
          </p:cNvSpPr>
          <p:nvPr>
            <p:ph type="sldNum" sz="quarter" idx="12"/>
          </p:nvPr>
        </p:nvSpPr>
        <p:spPr/>
        <p:txBody>
          <a:bodyPr/>
          <a:lstStyle/>
          <a:p>
            <a:fld id="{A2A17EAB-8B51-5C40-8776-6683E51FA7A0}" type="slidenum">
              <a:rPr lang="en-US" smtClean="0"/>
              <a:t>5</a:t>
            </a:fld>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lstStyle/>
          <a:p>
            <a:r>
              <a:rPr lang="en-US" dirty="0"/>
              <a:t>Keith A. Pray</a:t>
            </a:r>
          </a:p>
          <a:p>
            <a:r>
              <a:rPr lang="en-US" dirty="0">
                <a:hlinkClick r:id="rId3"/>
              </a:rPr>
              <a:t>kap@wpi.edu</a:t>
            </a:r>
            <a:endParaRPr lang="en-US" dirty="0"/>
          </a:p>
          <a:p>
            <a:r>
              <a:rPr lang="en-US" dirty="0"/>
              <a:t>FL 140</a:t>
            </a:r>
          </a:p>
          <a:p>
            <a:r>
              <a:rPr lang="en-US" dirty="0"/>
              <a:t>Office Hours</a:t>
            </a:r>
          </a:p>
          <a:p>
            <a:pPr lvl="1"/>
            <a:r>
              <a:rPr lang="en-US" dirty="0"/>
              <a:t>First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Kartik </a:t>
            </a:r>
            <a:r>
              <a:rPr lang="en-US" dirty="0" err="1"/>
              <a:t>Thooppal</a:t>
            </a:r>
            <a:r>
              <a:rPr lang="en-US" dirty="0"/>
              <a:t> Vasu</a:t>
            </a:r>
          </a:p>
          <a:p>
            <a:pPr lvl="1"/>
            <a:r>
              <a:rPr lang="en-US" dirty="0">
                <a:hlinkClick r:id="rId4"/>
              </a:rPr>
              <a:t>kthooppalvasu@wpi.edu</a:t>
            </a:r>
            <a:endParaRPr lang="en-US" dirty="0"/>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3" name="Slide Number Placeholder 2">
            <a:extLst>
              <a:ext uri="{FF2B5EF4-FFF2-40B4-BE49-F238E27FC236}">
                <a16:creationId xmlns:a16="http://schemas.microsoft.com/office/drawing/2014/main" id="{33044E1E-58CD-0446-A545-D33C29AC10EC}"/>
              </a:ext>
            </a:extLst>
          </p:cNvPr>
          <p:cNvSpPr>
            <a:spLocks noGrp="1"/>
          </p:cNvSpPr>
          <p:nvPr>
            <p:ph type="sldNum" sz="quarter" idx="12"/>
          </p:nvPr>
        </p:nvSpPr>
        <p:spPr/>
        <p:txBody>
          <a:bodyPr/>
          <a:lstStyle/>
          <a:p>
            <a:fld id="{A2A17EAB-8B51-5C40-8776-6683E51FA7A0}" type="slidenum">
              <a:rPr lang="en-US" smtClean="0"/>
              <a:t>6</a:t>
            </a:fld>
            <a:endParaRPr lang="en-US" dirty="0"/>
          </a:p>
        </p:txBody>
      </p:sp>
    </p:spTree>
    <p:extLst>
      <p:ext uri="{BB962C8B-B14F-4D97-AF65-F5344CB8AC3E}">
        <p14:creationId xmlns:p14="http://schemas.microsoft.com/office/powerpoint/2010/main" val="2108164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lIns="91440">
            <a:normAutofit fontScale="92500" lnSpcReduction="20000"/>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a:p>
            <a:r>
              <a:rPr lang="en-US" sz="1600" dirty="0"/>
              <a:t>Be responsible for your own learning</a:t>
            </a:r>
          </a:p>
          <a:p>
            <a:r>
              <a:rPr lang="en-US" sz="1600" dirty="0"/>
              <a:t>Practice dealing with ambiguity</a:t>
            </a:r>
          </a:p>
        </p:txBody>
      </p:sp>
      <p:sp>
        <p:nvSpPr>
          <p:cNvPr id="7" name="Footer Placeholder 6"/>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5489F21C-15D2-B448-B9A1-515101018622}"/>
              </a:ext>
            </a:extLst>
          </p:cNvPr>
          <p:cNvSpPr>
            <a:spLocks noGrp="1"/>
          </p:cNvSpPr>
          <p:nvPr>
            <p:ph type="sldNum" sz="quarter" idx="12"/>
          </p:nvPr>
        </p:nvSpPr>
        <p:spPr/>
        <p:txBody>
          <a:bodyPr/>
          <a:lstStyle/>
          <a:p>
            <a:fld id="{A2A17EAB-8B51-5C40-8776-6683E51FA7A0}" type="slidenum">
              <a:rPr lang="en-US" smtClean="0"/>
              <a:t>7</a:t>
            </a:fld>
            <a:endParaRPr lang="en-US" dirty="0"/>
          </a:p>
        </p:txBody>
      </p:sp>
    </p:spTree>
    <p:extLst>
      <p:ext uri="{BB962C8B-B14F-4D97-AF65-F5344CB8AC3E}">
        <p14:creationId xmlns:p14="http://schemas.microsoft.com/office/powerpoint/2010/main" val="4170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Assignments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Paper Turn In</a:t>
            </a:r>
          </a:p>
          <a:p>
            <a:pPr lvl="1"/>
            <a:r>
              <a:rPr lang="en-US" b="1" dirty="0"/>
              <a:t>Announcements made on Canvas </a:t>
            </a:r>
          </a:p>
          <a:p>
            <a:pPr lvl="1"/>
            <a:r>
              <a:rPr lang="en-US" b="1" dirty="0"/>
              <a:t>Canvas </a:t>
            </a:r>
            <a:r>
              <a:rPr lang="en-US" b="1" dirty="0">
                <a:sym typeface="Wingdings" pitchFamily="2" charset="2"/>
              </a:rPr>
              <a:t> </a:t>
            </a:r>
            <a:r>
              <a:rPr lang="en-US" b="1" dirty="0"/>
              <a:t>Account </a:t>
            </a:r>
            <a:r>
              <a:rPr lang="en-US" b="1" dirty="0">
                <a:sym typeface="Wingdings" pitchFamily="2" charset="2"/>
              </a:rPr>
              <a:t> Notifications</a:t>
            </a:r>
            <a:endParaRPr lang="en-US" b="1"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2018 Keith A. Pray</a:t>
            </a:r>
            <a:endParaRPr lang="en-US" dirty="0"/>
          </a:p>
        </p:txBody>
      </p:sp>
      <p:sp>
        <p:nvSpPr>
          <p:cNvPr id="8" name="Slide Number Placeholder 7">
            <a:extLst>
              <a:ext uri="{FF2B5EF4-FFF2-40B4-BE49-F238E27FC236}">
                <a16:creationId xmlns:a16="http://schemas.microsoft.com/office/drawing/2014/main" id="{DFF12F17-B62F-2445-99A1-FA135BBC3874}"/>
              </a:ext>
            </a:extLst>
          </p:cNvPr>
          <p:cNvSpPr>
            <a:spLocks noGrp="1"/>
          </p:cNvSpPr>
          <p:nvPr>
            <p:ph type="sldNum" sz="quarter" idx="12"/>
          </p:nvPr>
        </p:nvSpPr>
        <p:spPr/>
        <p:txBody>
          <a:bodyPr/>
          <a:lstStyle/>
          <a:p>
            <a:fld id="{A2A17EAB-8B51-5C40-8776-6683E51FA7A0}" type="slidenum">
              <a:rPr lang="en-US" smtClean="0"/>
              <a:t>8</a:t>
            </a:fld>
            <a:endParaRPr lang="en-US" dirty="0"/>
          </a:p>
        </p:txBody>
      </p:sp>
    </p:spTree>
    <p:extLst>
      <p:ext uri="{BB962C8B-B14F-4D97-AF65-F5344CB8AC3E}">
        <p14:creationId xmlns:p14="http://schemas.microsoft.com/office/powerpoint/2010/main" val="261707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5B52003B-8F43-A241-9E34-F82D9B5BAAE5}"/>
              </a:ext>
            </a:extLst>
          </p:cNvPr>
          <p:cNvSpPr>
            <a:spLocks noGrp="1"/>
          </p:cNvSpPr>
          <p:nvPr>
            <p:ph type="sldNum" sz="quarter" idx="12"/>
          </p:nvPr>
        </p:nvSpPr>
        <p:spPr/>
        <p:txBody>
          <a:bodyPr/>
          <a:lstStyle/>
          <a:p>
            <a:fld id="{A2A17EAB-8B51-5C40-8776-6683E51FA7A0}" type="slidenum">
              <a:rPr lang="en-US" smtClean="0"/>
              <a:t>9</a:t>
            </a:fld>
            <a:endParaRPr lang="en-US" dirty="0"/>
          </a:p>
        </p:txBody>
      </p:sp>
    </p:spTree>
    <p:extLst>
      <p:ext uri="{BB962C8B-B14F-4D97-AF65-F5344CB8AC3E}">
        <p14:creationId xmlns:p14="http://schemas.microsoft.com/office/powerpoint/2010/main" val="3262248224"/>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25634</TotalTime>
  <Words>1511</Words>
  <Application>Microsoft Macintosh PowerPoint</Application>
  <PresentationFormat>On-screen Show (16:9)</PresentationFormat>
  <Paragraphs>272</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143</cp:revision>
  <dcterms:created xsi:type="dcterms:W3CDTF">2014-08-25T02:19:16Z</dcterms:created>
  <dcterms:modified xsi:type="dcterms:W3CDTF">2018-09-14T02:22:08Z</dcterms:modified>
</cp:coreProperties>
</file>