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56" r:id="rId2"/>
    <p:sldId id="277" r:id="rId3"/>
    <p:sldId id="259" r:id="rId4"/>
    <p:sldId id="261" r:id="rId5"/>
    <p:sldId id="514" r:id="rId6"/>
    <p:sldId id="456" r:id="rId7"/>
    <p:sldId id="533" r:id="rId8"/>
    <p:sldId id="534" r:id="rId9"/>
    <p:sldId id="535" r:id="rId10"/>
    <p:sldId id="536" r:id="rId11"/>
    <p:sldId id="537" r:id="rId12"/>
    <p:sldId id="538" r:id="rId13"/>
    <p:sldId id="268" r:id="rId14"/>
    <p:sldId id="273" r:id="rId15"/>
    <p:sldId id="270" r:id="rId16"/>
    <p:sldId id="274" r:id="rId17"/>
    <p:sldId id="272" r:id="rId18"/>
    <p:sldId id="267" r:id="rId19"/>
    <p:sldId id="527" r:id="rId20"/>
    <p:sldId id="528" r:id="rId21"/>
    <p:sldId id="529" r:id="rId22"/>
    <p:sldId id="530" r:id="rId23"/>
    <p:sldId id="271" r:id="rId24"/>
    <p:sldId id="531" r:id="rId25"/>
    <p:sldId id="532" r:id="rId26"/>
    <p:sldId id="269" r:id="rId27"/>
    <p:sldId id="333" r:id="rId28"/>
    <p:sldId id="334" r:id="rId29"/>
    <p:sldId id="335" r:id="rId30"/>
    <p:sldId id="336" r:id="rId31"/>
    <p:sldId id="337" r:id="rId32"/>
    <p:sldId id="338" r:id="rId33"/>
    <p:sldId id="340" r:id="rId34"/>
    <p:sldId id="341" r:id="rId35"/>
    <p:sldId id="457"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277"/>
            <p14:sldId id="259"/>
            <p14:sldId id="261"/>
            <p14:sldId id="514"/>
            <p14:sldId id="456"/>
          </p14:sldIdLst>
        </p14:section>
        <p14:section name="Students" id="{84F52804-64F4-CB47-9023-0EDA6C576457}">
          <p14:sldIdLst>
            <p14:sldId id="533"/>
            <p14:sldId id="534"/>
            <p14:sldId id="535"/>
            <p14:sldId id="536"/>
            <p14:sldId id="537"/>
            <p14:sldId id="538"/>
            <p14:sldId id="268"/>
            <p14:sldId id="273"/>
            <p14:sldId id="270"/>
            <p14:sldId id="274"/>
            <p14:sldId id="272"/>
            <p14:sldId id="267"/>
            <p14:sldId id="527"/>
            <p14:sldId id="528"/>
            <p14:sldId id="529"/>
            <p14:sldId id="530"/>
            <p14:sldId id="271"/>
            <p14:sldId id="531"/>
            <p14:sldId id="532"/>
          </p14:sldIdLst>
        </p14:section>
        <p14:section name="Common" id="{4398CC09-09ED-9647-AF50-6E929D7AC35E}">
          <p14:sldIdLst>
            <p14:sldId id="269"/>
            <p14:sldId id="333"/>
            <p14:sldId id="334"/>
            <p14:sldId id="335"/>
            <p14:sldId id="336"/>
            <p14:sldId id="337"/>
            <p14:sldId id="338"/>
            <p14:sldId id="340"/>
            <p14:sldId id="341"/>
            <p14:sldId id="45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19" autoAdjust="0"/>
    <p:restoredTop sz="81456" autoAdjust="0"/>
  </p:normalViewPr>
  <p:slideViewPr>
    <p:cSldViewPr snapToGrid="0" snapToObjects="1">
      <p:cViewPr varScale="1">
        <p:scale>
          <a:sx n="136" d="100"/>
          <a:sy n="136" d="100"/>
        </p:scale>
        <p:origin x="776" y="184"/>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is the point</a:t>
            </a:r>
            <a:r>
              <a:rPr lang="en-US" baseline="0" dirty="0">
                <a:latin typeface="Arial" pitchFamily="-109" charset="0"/>
                <a:ea typeface="ＭＳ Ｐゴシック" pitchFamily="-109" charset="-128"/>
                <a:cs typeface="ＭＳ Ｐゴシック" pitchFamily="-109" charset="-128"/>
              </a:rPr>
              <a:t> of this assignment? (Did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Have student record list</a:t>
            </a:r>
            <a:r>
              <a:rPr lang="en-US" baseline="0" dirty="0">
                <a:latin typeface="Arial" pitchFamily="-109" charset="0"/>
                <a:ea typeface="ＭＳ Ｐゴシック" pitchFamily="-109" charset="-128"/>
                <a:cs typeface="ＭＳ Ｐゴシック" pitchFamily="-109" charset="-128"/>
              </a:rPr>
              <a:t> on board</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existing test strategies?</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 problems with different people having different definitions? </a:t>
            </a:r>
          </a:p>
          <a:p>
            <a:r>
              <a:rPr lang="en-US" sz="1200" kern="1200" dirty="0">
                <a:solidFill>
                  <a:schemeClr val="tx1"/>
                </a:solidFill>
                <a:effectLst/>
                <a:latin typeface="+mn-lt"/>
                <a:ea typeface="+mn-ea"/>
                <a:cs typeface="+mn-cs"/>
              </a:rPr>
              <a:t>	other kinds of porn </a:t>
            </a:r>
            <a:r>
              <a:rPr lang="en-US" sz="1200" kern="1200">
                <a:solidFill>
                  <a:schemeClr val="tx1"/>
                </a:solidFill>
                <a:effectLst/>
                <a:latin typeface="+mn-lt"/>
                <a:ea typeface="+mn-ea"/>
                <a:cs typeface="+mn-cs"/>
              </a:rPr>
              <a:t>not</a:t>
            </a:r>
            <a:r>
              <a:rPr lang="en-US" sz="1200" kern="1200" baseline="0">
                <a:solidFill>
                  <a:schemeClr val="tx1"/>
                </a:solidFill>
                <a:effectLst/>
                <a:latin typeface="+mn-lt"/>
                <a:ea typeface="+mn-ea"/>
                <a:cs typeface="+mn-cs"/>
              </a:rPr>
              <a:t> filtered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CVPF -  programmers making assumptions</a:t>
            </a:r>
            <a:r>
              <a:rPr lang="en-US" baseline="0" dirty="0"/>
              <a:t> about what pornography looks like</a:t>
            </a:r>
          </a:p>
          <a:p>
            <a:r>
              <a:rPr lang="en-US" baseline="0" dirty="0"/>
              <a:t>	- primarily naked women</a:t>
            </a:r>
          </a:p>
          <a:p>
            <a:r>
              <a:rPr lang="en-US" baseline="0" dirty="0"/>
              <a:t>	-</a:t>
            </a:r>
            <a:r>
              <a:rPr lang="en-US" sz="1200" b="0" i="0" kern="1200" dirty="0">
                <a:solidFill>
                  <a:schemeClr val="tx1"/>
                </a:solidFill>
                <a:effectLst/>
                <a:latin typeface="+mn-lt"/>
                <a:ea typeface="+mn-ea"/>
                <a:cs typeface="+mn-cs"/>
              </a:rPr>
              <a:t> pornographic bodies have specific, predictable shapes, textures, and sizes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Results in filtering out a specific type</a:t>
            </a:r>
            <a:r>
              <a:rPr lang="en-US" sz="1200" b="0" i="0" kern="1200" baseline="0" dirty="0">
                <a:solidFill>
                  <a:schemeClr val="tx1"/>
                </a:solidFill>
                <a:effectLst/>
                <a:latin typeface="+mn-lt"/>
                <a:ea typeface="+mn-ea"/>
                <a:cs typeface="+mn-cs"/>
              </a:rPr>
              <a:t> of pornographic image</a:t>
            </a:r>
          </a:p>
          <a:p>
            <a:r>
              <a:rPr lang="en-US" sz="1200" b="0" i="0" kern="1200" baseline="0" dirty="0">
                <a:solidFill>
                  <a:schemeClr val="tx1"/>
                </a:solidFill>
                <a:effectLst/>
                <a:latin typeface="+mn-lt"/>
                <a:ea typeface="+mn-ea"/>
                <a:cs typeface="+mn-cs"/>
              </a:rPr>
              <a:t>	for example, the algorithm to identify skin assumes that hairy subjects are rare</a:t>
            </a:r>
          </a:p>
          <a:p>
            <a:r>
              <a:rPr lang="en-US" sz="1200" b="0" i="0" kern="1200" baseline="0" dirty="0">
                <a:solidFill>
                  <a:schemeClr val="tx1"/>
                </a:solidFill>
                <a:effectLst/>
                <a:latin typeface="+mn-lt"/>
                <a:ea typeface="+mn-ea"/>
                <a:cs typeface="+mn-cs"/>
              </a:rPr>
              <a:t>	no one attempting to identify male genitalia as of 2016</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86535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did training sets contain so much bias?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09779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Hello, everyone. My name is Ryan St. Hilaire, and I will be talking to you about the current status of artificial intelligence and problems that occur as a result of incompetent systems and learning capabilities. I’ll be focusing mostly on the current status of AI and the ethical considerations that may occur. Currently, AI is being used in many places all around the world to further increase the effectiveness of systems. Search algorithms, vision processers, and personal assistants such as Siri and Cortana are used by people every day to assist with work and research, while companies are starting to introduce autonomous cars and incorporate AI in places such as the manufacturing industry. The problem that comes from introducing AI is the challenge of creating a competent system that is able to learn and adapt to new problems not introduced by the creator. These attributes can be described as a set of ethics and creativity, things that are much harder to implement than algorithmic thinking. In effect, the problem with AI is building a system that is competent, able to adapt, and capable of explaining decision-making.</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8112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issue of AI comes from the question of competence. While movies mainly entertain the idea of a super intelligent AI with the goal of taking over the world, the more likely possibility of an AI disaster would result from the unexpected results of a flawed system. AI systems can be easily fooled by exploiting weaknesses in their data base, such as providing conflicting data samples or unknown variables. In 2016, a Tesla killed it’s driver while in ‘autopilot’ mode by crashing into a semi-truck that was crossing a road. This system didn’t recognize that the object was the moving bus, and didn’t consider the object to be a risk. Also, last month an autonomous Uber car killed a pedestrian on the street. In this case, the pedestrian was crossing illegally at night while riding a bike. These are only two examples of the risk of relying on this software. In addition, as AI systems come to govern more significant systems, such as prediction and defense algorithms, the threat of using AI for malicious deeds becomes more evident. </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73025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develop more complex AI, there has been a push to teach the AI system how to learn so that it can better respond to unexpected situations and variables. Systems such as Google and autonomous cars use a database of similar pictures and data inputted by people to try to guess what a specific object is. Usually, these systems are able to identify specific qualities based on previous exposure. However, when given an entirely unexpected prompt, these systems are shown to be flawed. For example, Microsoft released an AI program called Tay using the Twitter platform. Initially, Tay was developed to conduct research on better understanding communication, and was able to use previous conversation to better respond to situations. When Tay was given something that it couldn’t understand, it added that to it’s vocabulary and began to respond in turn, even to users who weren’t responsible for teaching. Overall, it took only a single day and about 96000 tweets to corrupt the system. While offensive, this shows how such systems can be ‘taught’ and highlights the issue of unexpected results when dealing with AI. </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581799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incorporate ethics to the system. In general there are two schools of thought to implementing ethics into a system. The first one is the Top-Down approach, which impresses moral codes onto the system. This is exactly like </a:t>
            </a:r>
            <a:r>
              <a:rPr lang="en-US" dirty="0" err="1"/>
              <a:t>IRobot</a:t>
            </a:r>
            <a:r>
              <a:rPr lang="en-US" dirty="0"/>
              <a:t>, where the robots were bound to Asimov’s Three Laws. This can result in loopholes and weaknesses in the system to be exploited. Hackers can use these loopholes to take advantage of the system, which can lead to catastrophic results. The second approach is the Bottom-Up method. This is focused on machine learning and letting the machine teach itself how to respond to situations through observation of human action. Tay was programmed with the bottom up approach in mind. While this approach allows for a wide variety of adaptations, the system can sometimes develop unethical preferences based on the human user. Autonomous cars also incorporate this method, adapting based on the flow of traffic and going faster than the speed limit. In this case, a vehicle needs as little as 72 hours of human driving data to drive by itself. </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88114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systems become more competent, there are two primary types of AI: a system that assists humans with tasks and one that is able to reason and form cognitive decisions. The partnership system provides assistance to humans and are not made to be usable on their own, like healthcare robots and current autonomous cars. The cognitive system, or AI Mind is more like what we expect AI to become. Usually, these systems use a bottom-up approach to make decisions based on past experiences. In addition, these systems are outfitted with ethical reasoning. Now, imagine that we’ve developed a competent AI that is capable of reacting to situations in a controlled manner, and has, in effect, a conscience to resist outside influences. As AI becomes more competent, the question now moves to how does one classify an AI in regard to ethical actions and lawful liability. A partnership system is quite different from an AI Mind in this category because the partnership system is made to assist rather than interpret. If a partnership system goes awry, then the producer is usually at fault, but for a system that is able to make cognitive decisions, the line gets blurry. At what point does the system become responsible for the actions produced, especially if it is acting based on prior experience? For instances such as Tay, do you convict the people who taught the system, or is it the producers who allowed the system to learn this way? Assuming that the system is competent in the ways previously described, it makes sense for the system to be liable. If an entity is able to make ethical and competent decisions, how are they different from a human? This issue is becoming more and more prevalent as AI technologies continue to increase. What are your thoughts on this subject?</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587020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Into</a:t>
            </a:r>
            <a:r>
              <a:rPr lang="en-US" baseline="0" dirty="0"/>
              <a:t> the ideal and what a robotic companion is</a:t>
            </a:r>
          </a:p>
          <a:p>
            <a:endParaRPr lang="en-US" baseline="0" dirty="0"/>
          </a:p>
          <a:p>
            <a:r>
              <a:rPr lang="en-US" baseline="0" dirty="0"/>
              <a:t>1 – talk about Frankenstein and other stuff from old books</a:t>
            </a:r>
          </a:p>
          <a:p>
            <a:endParaRPr lang="en-US" baseline="0" dirty="0"/>
          </a:p>
          <a:p>
            <a:r>
              <a:rPr lang="en-US" baseline="0" dirty="0"/>
              <a:t>2 – bring up </a:t>
            </a:r>
            <a:r>
              <a:rPr lang="en-US" dirty="0" err="1"/>
              <a:t>Kuri</a:t>
            </a:r>
            <a:r>
              <a:rPr lang="en-US" dirty="0"/>
              <a:t> and </a:t>
            </a:r>
            <a:r>
              <a:rPr lang="en-US" dirty="0" err="1"/>
              <a:t>ElliQ</a:t>
            </a:r>
            <a:r>
              <a:rPr lang="en-US" dirty="0"/>
              <a:t> </a:t>
            </a:r>
          </a:p>
          <a:p>
            <a:endParaRPr lang="en-US" baseline="0" dirty="0"/>
          </a:p>
          <a:p>
            <a:r>
              <a:rPr lang="en-US" baseline="0" dirty="0"/>
              <a:t>3 – tie in wall-e for helping people and emotional attachment</a:t>
            </a:r>
          </a:p>
          <a:p>
            <a:endParaRPr lang="en-US" baseline="0" dirty="0"/>
          </a:p>
          <a:p>
            <a:r>
              <a:rPr lang="en-US" baseline="0" dirty="0"/>
              <a:t>4- </a:t>
            </a:r>
            <a:r>
              <a:rPr lang="en-US" baseline="0" dirty="0" err="1"/>
              <a:t>exlain</a:t>
            </a:r>
            <a:r>
              <a:rPr lang="en-US" baseline="0" dirty="0"/>
              <a:t> the </a:t>
            </a:r>
            <a:r>
              <a:rPr lang="en-US" baseline="0" dirty="0" err="1"/>
              <a:t>trables</a:t>
            </a:r>
            <a:r>
              <a:rPr lang="en-US" baseline="0" dirty="0"/>
              <a:t> of not being part of the heard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55675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1 – talk about the Iliad and Hephaestus woman made from gold</a:t>
            </a:r>
          </a:p>
          <a:p>
            <a:endParaRPr lang="en-US" baseline="0" dirty="0"/>
          </a:p>
          <a:p>
            <a:r>
              <a:rPr lang="en-US" baseline="0" dirty="0"/>
              <a:t>2- </a:t>
            </a:r>
            <a:r>
              <a:rPr lang="en-US" i="1" dirty="0"/>
              <a:t>Metropolis </a:t>
            </a:r>
            <a:r>
              <a:rPr lang="en-US" i="0" dirty="0"/>
              <a:t>first time a robotic butler was</a:t>
            </a:r>
            <a:r>
              <a:rPr lang="en-US" i="0" baseline="0" dirty="0"/>
              <a:t> seen in film I-robot talks about robot rights</a:t>
            </a:r>
          </a:p>
          <a:p>
            <a:endParaRPr lang="en-US" i="0" baseline="0" dirty="0"/>
          </a:p>
          <a:p>
            <a:r>
              <a:rPr lang="en-US" i="0" baseline="0" dirty="0"/>
              <a:t>3- Alexa and google home a like robotic companions that don’t have bodies hall-9000</a:t>
            </a:r>
          </a:p>
          <a:p>
            <a:endParaRPr lang="en-US" i="0" baseline="0" dirty="0"/>
          </a:p>
          <a:p>
            <a:r>
              <a:rPr lang="en-US" i="0" baseline="0" dirty="0"/>
              <a:t>4- </a:t>
            </a:r>
            <a:r>
              <a:rPr lang="en-US" i="0" baseline="0" dirty="0" err="1"/>
              <a:t>kuri</a:t>
            </a:r>
            <a:r>
              <a:rPr lang="en-US" i="0" baseline="0" dirty="0"/>
              <a:t> is in the picture and </a:t>
            </a:r>
            <a:r>
              <a:rPr lang="en-US" i="0" baseline="0" dirty="0" err="1"/>
              <a:t>ElliQ</a:t>
            </a:r>
            <a:r>
              <a:rPr lang="en-US" i="0" baseline="0" dirty="0"/>
              <a:t> is just a Alexa with a head(looks down shamed when wrong)</a:t>
            </a:r>
          </a:p>
          <a:p>
            <a:endParaRPr lang="en-US" i="0" baseline="0" dirty="0"/>
          </a:p>
          <a:p>
            <a:r>
              <a:rPr lang="en-US" i="0" baseline="0" dirty="0"/>
              <a:t>5- just mention that real dolls exist</a:t>
            </a:r>
            <a:endParaRPr lang="en-US" i="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381658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 couldn’t find a graph or</a:t>
            </a:r>
            <a:r>
              <a:rPr lang="en-US" baseline="0" dirty="0"/>
              <a:t> hard numbers</a:t>
            </a:r>
          </a:p>
          <a:p>
            <a:endParaRPr lang="en-US" baseline="0" dirty="0"/>
          </a:p>
          <a:p>
            <a:r>
              <a:rPr lang="en-US" baseline="0" dirty="0"/>
              <a:t>2- it is a growing problem but also a growing market</a:t>
            </a:r>
          </a:p>
          <a:p>
            <a:endParaRPr lang="en-US" baseline="0" dirty="0"/>
          </a:p>
          <a:p>
            <a:r>
              <a:rPr lang="en-US" baseline="0" dirty="0"/>
              <a:t>3 – talk about the problems that come with giving depressed people lives to care for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11993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a:t>
            </a:r>
          </a:p>
          <a:p>
            <a:endParaRPr lang="en-US" baseline="0" dirty="0"/>
          </a:p>
          <a:p>
            <a:r>
              <a:rPr lang="en-US" baseline="0" dirty="0"/>
              <a:t>Good filler if guest speaker not coming or late</a:t>
            </a:r>
          </a:p>
          <a:p>
            <a:r>
              <a:rPr lang="en-US" b="1" baseline="0" dirty="0">
                <a:latin typeface="Arial" pitchFamily="-109" charset="0"/>
                <a:ea typeface="ＭＳ Ｐゴシック" pitchFamily="-109" charset="-128"/>
                <a:cs typeface="ＭＳ Ｐゴシック" pitchFamily="-109" charset="-128"/>
              </a:rPr>
              <a:t>Why Electronic Voting is a BAD Idea - Computerphile</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 nothing that is being produced right now but it was a recurring theme</a:t>
            </a:r>
          </a:p>
          <a:p>
            <a:endParaRPr lang="en-US" baseline="0" dirty="0"/>
          </a:p>
          <a:p>
            <a:r>
              <a:rPr lang="en-US" baseline="0" dirty="0"/>
              <a:t>2 – misstepping making a social blunder and resulting in people becoming more withdrawn, </a:t>
            </a:r>
            <a:r>
              <a:rPr lang="en-US" baseline="0" dirty="0" err="1"/>
              <a:t>allowns</a:t>
            </a:r>
            <a:r>
              <a:rPr lang="en-US" baseline="0" dirty="0"/>
              <a:t> people to be themselves</a:t>
            </a:r>
          </a:p>
          <a:p>
            <a:endParaRPr lang="en-US" baseline="0" dirty="0"/>
          </a:p>
          <a:p>
            <a:r>
              <a:rPr lang="en-US" baseline="0" dirty="0"/>
              <a:t>3, 4- pretty self explanatory</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291554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what if people</a:t>
            </a:r>
            <a:r>
              <a:rPr lang="en-US" baseline="0" dirty="0"/>
              <a:t> are naturally assholes and society tempers them</a:t>
            </a:r>
          </a:p>
          <a:p>
            <a:endParaRPr lang="en-US" baseline="0" dirty="0"/>
          </a:p>
          <a:p>
            <a:r>
              <a:rPr lang="en-US" baseline="0" dirty="0"/>
              <a:t>2- humans get attached to things for no reason and project human characteristics onto non human things</a:t>
            </a:r>
          </a:p>
          <a:p>
            <a:endParaRPr lang="en-US" baseline="0" dirty="0"/>
          </a:p>
          <a:p>
            <a:r>
              <a:rPr lang="en-US" baseline="0" dirty="0"/>
              <a:t>3- a microphone is literally flowing you around</a:t>
            </a:r>
          </a:p>
          <a:p>
            <a:endParaRPr lang="en-US" baseline="0" dirty="0"/>
          </a:p>
          <a:p>
            <a:r>
              <a:rPr lang="en-US" baseline="0" dirty="0"/>
              <a:t>4- go back to I robot and AI</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634832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a:t>
            </a:r>
            <a:r>
              <a:rPr lang="en-US" baseline="0" dirty="0"/>
              <a:t> that is somebody feels loved and cared for they may go back to society not enough </a:t>
            </a:r>
            <a:r>
              <a:rPr lang="en-US" baseline="0" dirty="0" err="1"/>
              <a:t>reaserch</a:t>
            </a:r>
            <a:r>
              <a:rPr lang="en-US" baseline="0" dirty="0"/>
              <a:t> has been done at this point</a:t>
            </a:r>
          </a:p>
          <a:p>
            <a:endParaRPr lang="en-US" baseline="0" dirty="0"/>
          </a:p>
          <a:p>
            <a:r>
              <a:rPr lang="en-US" baseline="0" dirty="0"/>
              <a:t>People have this problem with computers already</a:t>
            </a:r>
          </a:p>
          <a:p>
            <a:endParaRPr lang="en-US" baseline="0" dirty="0"/>
          </a:p>
          <a:p>
            <a:r>
              <a:rPr lang="en-US" baseline="0" dirty="0"/>
              <a:t>Dumb old people</a:t>
            </a:r>
          </a:p>
          <a:p>
            <a:endParaRPr lang="en-US" baseline="0" dirty="0"/>
          </a:p>
          <a:p>
            <a:r>
              <a:rPr lang="en-US" baseline="0" dirty="0"/>
              <a:t>Say that I don’t really know how humans will react to robotic </a:t>
            </a:r>
            <a:r>
              <a:rPr lang="en-US" baseline="0" dirty="0" err="1"/>
              <a:t>compainas</a:t>
            </a:r>
            <a:r>
              <a:rPr lang="en-US" baseline="0" dirty="0"/>
              <a:t> but I am exited to see what the </a:t>
            </a:r>
            <a:r>
              <a:rPr lang="en-US" baseline="0" dirty="0" err="1"/>
              <a:t>futer</a:t>
            </a:r>
            <a:r>
              <a:rPr lang="en-US" baseline="0" dirty="0"/>
              <a:t> holds </a:t>
            </a:r>
            <a:r>
              <a:rPr lang="en-US" baseline="0"/>
              <a:t>also r2-d2</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069684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4/13/18</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27</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2F7907CA-F1D7-2E4C-880F-2AD4BD2DF835}" type="datetime1">
              <a:rPr lang="en-US"/>
              <a:pPr/>
              <a:t>4/13/18</a:t>
            </a:fld>
            <a:endParaRPr lang="en-US"/>
          </a:p>
        </p:txBody>
      </p:sp>
      <p:sp>
        <p:nvSpPr>
          <p:cNvPr id="77827" name="Rectangle 7"/>
          <p:cNvSpPr>
            <a:spLocks noGrp="1" noChangeArrowheads="1"/>
          </p:cNvSpPr>
          <p:nvPr>
            <p:ph type="sldNum" sz="quarter" idx="5"/>
          </p:nvPr>
        </p:nvSpPr>
        <p:spPr>
          <a:noFill/>
        </p:spPr>
        <p:txBody>
          <a:bodyPr/>
          <a:lstStyle/>
          <a:p>
            <a:fld id="{BCBCA10D-2879-3A40-B06D-E9CBE5811064}" type="slidenum">
              <a:rPr lang="en-US"/>
              <a:pPr/>
              <a:t>28</a:t>
            </a:fld>
            <a:endParaRPr lang="en-US"/>
          </a:p>
        </p:txBody>
      </p:sp>
      <p:sp>
        <p:nvSpPr>
          <p:cNvPr id="77828"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782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Like a social contract.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fld id="{B33EE1E0-A6E9-6E43-80C8-86CCCC118C7F}" type="datetime1">
              <a:rPr lang="en-US"/>
              <a:pPr/>
              <a:t>4/13/18</a:t>
            </a:fld>
            <a:endParaRPr lang="en-US"/>
          </a:p>
        </p:txBody>
      </p:sp>
      <p:sp>
        <p:nvSpPr>
          <p:cNvPr id="79875" name="Rectangle 7"/>
          <p:cNvSpPr>
            <a:spLocks noGrp="1" noChangeArrowheads="1"/>
          </p:cNvSpPr>
          <p:nvPr>
            <p:ph type="sldNum" sz="quarter" idx="5"/>
          </p:nvPr>
        </p:nvSpPr>
        <p:spPr>
          <a:noFill/>
        </p:spPr>
        <p:txBody>
          <a:bodyPr/>
          <a:lstStyle/>
          <a:p>
            <a:fld id="{8E8B229D-9965-DE41-A449-1C09725159FD}" type="slidenum">
              <a:rPr lang="en-US"/>
              <a:pPr/>
              <a:t>29</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fld id="{FFFD6A48-F1B1-9C42-9E79-A38F40B5BDB1}" type="datetime1">
              <a:rPr lang="en-US"/>
              <a:pPr/>
              <a:t>4/13/18</a:t>
            </a:fld>
            <a:endParaRPr lang="en-US"/>
          </a:p>
        </p:txBody>
      </p:sp>
      <p:sp>
        <p:nvSpPr>
          <p:cNvPr id="81923" name="Rectangle 7"/>
          <p:cNvSpPr>
            <a:spLocks noGrp="1" noChangeArrowheads="1"/>
          </p:cNvSpPr>
          <p:nvPr>
            <p:ph type="sldNum" sz="quarter" idx="5"/>
          </p:nvPr>
        </p:nvSpPr>
        <p:spPr>
          <a:noFill/>
        </p:spPr>
        <p:txBody>
          <a:bodyPr/>
          <a:lstStyle/>
          <a:p>
            <a:fld id="{E972AB57-40F5-7A4B-9E57-7AE0643C2DF2}" type="slidenum">
              <a:rPr lang="en-US"/>
              <a:pPr/>
              <a:t>30</a:t>
            </a:fld>
            <a:endParaRPr lang="en-US"/>
          </a:p>
        </p:txBody>
      </p:sp>
      <p:sp>
        <p:nvSpPr>
          <p:cNvPr id="81924"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192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What is the value of a human life?</a:t>
            </a:r>
          </a:p>
          <a:p>
            <a:pPr eaLnBrk="1" hangingPunct="1"/>
            <a:r>
              <a:rPr lang="en-US" dirty="0">
                <a:latin typeface="Arial" pitchFamily="-109" charset="0"/>
                <a:ea typeface="ＭＳ Ｐゴシック" pitchFamily="-109" charset="-128"/>
                <a:cs typeface="ＭＳ Ｐゴシック" pitchFamily="-109" charset="-128"/>
              </a:rPr>
              <a:t>What is the value of a species?</a:t>
            </a:r>
          </a:p>
          <a:p>
            <a:pPr eaLnBrk="1" hangingPunct="1"/>
            <a:r>
              <a:rPr lang="en-US" dirty="0">
                <a:latin typeface="Arial" pitchFamily="-109" charset="0"/>
                <a:ea typeface="ＭＳ Ｐゴシック" pitchFamily="-109" charset="-128"/>
                <a:cs typeface="ＭＳ Ｐゴシック" pitchFamily="-109" charset="-128"/>
              </a:rPr>
              <a:t>E.g. future generations, poor people.</a:t>
            </a:r>
          </a:p>
          <a:p>
            <a:pPr eaLnBrk="1" hangingPunct="1"/>
            <a:r>
              <a:rPr lang="en-US" dirty="0" err="1">
                <a:latin typeface="Arial" pitchFamily="-109" charset="0"/>
                <a:ea typeface="ＭＳ Ｐゴシック" pitchFamily="-109" charset="-128"/>
                <a:cs typeface="ＭＳ Ｐゴシック" pitchFamily="-109" charset="-128"/>
              </a:rPr>
              <a:t>Omelas</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4/13/18</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31</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fld id="{A450F9E6-A67A-A947-8C78-112D84B7987D}" type="datetime1">
              <a:rPr lang="en-US"/>
              <a:pPr/>
              <a:t>4/13/18</a:t>
            </a:fld>
            <a:endParaRPr lang="en-US"/>
          </a:p>
        </p:txBody>
      </p:sp>
      <p:sp>
        <p:nvSpPr>
          <p:cNvPr id="86019" name="Rectangle 7"/>
          <p:cNvSpPr>
            <a:spLocks noGrp="1" noChangeArrowheads="1"/>
          </p:cNvSpPr>
          <p:nvPr>
            <p:ph type="sldNum" sz="quarter" idx="5"/>
          </p:nvPr>
        </p:nvSpPr>
        <p:spPr>
          <a:noFill/>
        </p:spPr>
        <p:txBody>
          <a:bodyPr/>
          <a:lstStyle/>
          <a:p>
            <a:fld id="{52BC7A2F-B79E-CE4E-B816-08445569B6A2}" type="slidenum">
              <a:rPr lang="en-US"/>
              <a:pPr/>
              <a:t>32</a:t>
            </a:fld>
            <a:endParaRPr lang="en-US"/>
          </a:p>
        </p:txBody>
      </p:sp>
      <p:sp>
        <p:nvSpPr>
          <p:cNvPr id="8602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602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Battle of the X-Planes</a:t>
            </a:r>
          </a:p>
          <a:p>
            <a:pPr eaLnBrk="1" hangingPunct="1"/>
            <a:r>
              <a:rPr lang="en-US">
                <a:latin typeface="Arial" pitchFamily="-109" charset="0"/>
                <a:ea typeface="ＭＳ Ｐゴシック" pitchFamily="-109" charset="-128"/>
                <a:cs typeface="ＭＳ Ｐゴシック" pitchFamily="-109" charset="-128"/>
              </a:rPr>
              <a:t>Trusting the statistics. Are differences significant?</a:t>
            </a:r>
          </a:p>
          <a:p>
            <a:pPr eaLnBrk="1" hangingPunct="1"/>
            <a:r>
              <a:rPr lang="en-US">
                <a:latin typeface="Arial" pitchFamily="-109" charset="0"/>
                <a:ea typeface="ＭＳ Ｐゴシック" pitchFamily="-109" charset="-128"/>
                <a:cs typeface="ＭＳ Ｐゴシック" pitchFamily="-109" charset="-128"/>
              </a:rPr>
              <a:t>Colin Chapman’s Lotus 7 chassis.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fld id="{DCE8802B-B196-CC4C-A916-20FC9FBB3C04}" type="datetime1">
              <a:rPr lang="en-US"/>
              <a:pPr/>
              <a:t>4/13/18</a:t>
            </a:fld>
            <a:endParaRPr lang="en-US"/>
          </a:p>
        </p:txBody>
      </p:sp>
      <p:sp>
        <p:nvSpPr>
          <p:cNvPr id="90115" name="Rectangle 7"/>
          <p:cNvSpPr>
            <a:spLocks noGrp="1" noChangeArrowheads="1"/>
          </p:cNvSpPr>
          <p:nvPr>
            <p:ph type="sldNum" sz="quarter" idx="5"/>
          </p:nvPr>
        </p:nvSpPr>
        <p:spPr>
          <a:noFill/>
        </p:spPr>
        <p:txBody>
          <a:bodyPr/>
          <a:lstStyle/>
          <a:p>
            <a:fld id="{6FF38740-B25E-0B4E-8B15-E0B823087A82}" type="slidenum">
              <a:rPr lang="en-US"/>
              <a:pPr/>
              <a:t>33</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Specs: Know what you are going to do. Often difficult. What does the customer want? What does the customer need?</a:t>
            </a:r>
          </a:p>
          <a:p>
            <a:pPr eaLnBrk="1" hangingPunct="1"/>
            <a:r>
              <a:rPr lang="en-US" dirty="0">
                <a:latin typeface="Arial" pitchFamily="-109" charset="0"/>
                <a:ea typeface="ＭＳ Ｐゴシック" pitchFamily="-109" charset="-128"/>
                <a:cs typeface="ＭＳ Ｐゴシック" pitchFamily="-109" charset="-128"/>
              </a:rPr>
              <a:t>Usability: Logical and intuitive, Consistent, Helpful, Complete, Accessible, Disability. Complete—not have to write things down.</a:t>
            </a:r>
          </a:p>
          <a:p>
            <a:pPr eaLnBrk="1" hangingPunct="1"/>
            <a:r>
              <a:rPr lang="en-US" dirty="0">
                <a:latin typeface="Arial" pitchFamily="-109" charset="0"/>
                <a:ea typeface="ＭＳ Ｐゴシック" pitchFamily="-109" charset="-128"/>
                <a:cs typeface="ＭＳ Ｐゴシック" pitchFamily="-109" charset="-128"/>
              </a:rPr>
              <a:t>Design: Logical, Modular, Consistent, Well-specified, Flexible, Extensible, Adaptable, New features, new platforms.</a:t>
            </a:r>
          </a:p>
          <a:p>
            <a:pPr eaLnBrk="1" hangingPunct="1"/>
            <a:r>
              <a:rPr lang="en-US" dirty="0">
                <a:latin typeface="Arial" pitchFamily="-109" charset="0"/>
                <a:ea typeface="ＭＳ Ｐゴシック" pitchFamily="-109" charset="-128"/>
                <a:cs typeface="ＭＳ Ｐゴシック" pitchFamily="-109" charset="-128"/>
              </a:rPr>
              <a:t>Robustness: Tolerant of data errors, Tolerant of human errors, Tolerant of network errors, Enough detail / not too much. Stack trace vs. “?” “A script error has occurred. Do you want to debug?”</a:t>
            </a:r>
          </a:p>
          <a:p>
            <a:pPr eaLnBrk="1" hangingPunct="1"/>
            <a:r>
              <a:rPr lang="en-US" dirty="0">
                <a:latin typeface="Arial" pitchFamily="-109" charset="0"/>
                <a:ea typeface="ＭＳ Ｐゴシック" pitchFamily="-109" charset="-128"/>
                <a:cs typeface="ＭＳ Ｐゴシック" pitchFamily="-109" charset="-128"/>
              </a:rPr>
              <a:t>Implementation: Adequate hardware (E.g. memory, storage, speed), Adequate software (Languages, OS, libraries), Internal and external documentation</a:t>
            </a:r>
          </a:p>
          <a:p>
            <a:pPr eaLnBrk="1" hangingPunct="1"/>
            <a:r>
              <a:rPr lang="en-US" dirty="0">
                <a:latin typeface="Arial" pitchFamily="-109" charset="0"/>
                <a:ea typeface="ＭＳ Ｐゴシック" pitchFamily="-109" charset="-128"/>
                <a:cs typeface="ＭＳ Ｐゴシック" pitchFamily="-109" charset="-128"/>
              </a:rPr>
              <a:t>Testing: Should be at </a:t>
            </a:r>
            <a:r>
              <a:rPr lang="en-US" u="sng" dirty="0">
                <a:latin typeface="Arial" pitchFamily="-109" charset="0"/>
                <a:ea typeface="ＭＳ Ｐゴシック" pitchFamily="-109" charset="-128"/>
                <a:cs typeface="ＭＳ Ｐゴシック" pitchFamily="-109" charset="-128"/>
              </a:rPr>
              <a:t>all</a:t>
            </a:r>
            <a:r>
              <a:rPr lang="en-US" dirty="0">
                <a:latin typeface="Arial" pitchFamily="-109" charset="0"/>
                <a:ea typeface="ＭＳ Ｐゴシック" pitchFamily="-109" charset="-128"/>
                <a:cs typeface="ＭＳ Ｐゴシック" pitchFamily="-109" charset="-128"/>
              </a:rPr>
              <a:t> phases of the development cycle. Plan ahead for it. Consistent, repeatable, documented. Regression testing.</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fld id="{75CBA377-AB0F-3C44-9785-206068C6422C}" type="datetime1">
              <a:rPr lang="en-US"/>
              <a:pPr/>
              <a:t>4/13/18</a:t>
            </a:fld>
            <a:endParaRPr lang="en-US"/>
          </a:p>
        </p:txBody>
      </p:sp>
      <p:sp>
        <p:nvSpPr>
          <p:cNvPr id="92163" name="Rectangle 7"/>
          <p:cNvSpPr>
            <a:spLocks noGrp="1" noChangeArrowheads="1"/>
          </p:cNvSpPr>
          <p:nvPr>
            <p:ph type="sldNum" sz="quarter" idx="5"/>
          </p:nvPr>
        </p:nvSpPr>
        <p:spPr>
          <a:noFill/>
        </p:spPr>
        <p:txBody>
          <a:bodyPr/>
          <a:lstStyle/>
          <a:p>
            <a:fld id="{066F36ED-6B03-0C4A-BC6D-03D510E9CE72}" type="slidenum">
              <a:rPr lang="en-US"/>
              <a:pPr/>
              <a:t>34</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we’ll start by defining bias.</a:t>
            </a:r>
          </a:p>
          <a:p>
            <a:endParaRPr lang="en-US" dirty="0"/>
          </a:p>
          <a:p>
            <a:r>
              <a:rPr lang="en-US" dirty="0"/>
              <a:t>Here</a:t>
            </a:r>
            <a:r>
              <a:rPr lang="en-US" baseline="0" dirty="0"/>
              <a:t> are definitions both from the Oxford English Dictionary and from Merriam Webster, that have both a statistical definition and a social contract definition. Both definitions can apply to Computing technology.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8752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study was done in 2003 of the accuracy of speech recognition for completing repetitive medical paperwork, and they found that the average word recognition correctness was 4 points higher for men than for women.</a:t>
            </a:r>
          </a:p>
          <a:p>
            <a:endParaRPr lang="en-US" baseline="0" dirty="0"/>
          </a:p>
          <a:p>
            <a:r>
              <a:rPr lang="en-US" dirty="0"/>
              <a:t>More recently, a study</a:t>
            </a:r>
            <a:r>
              <a:rPr lang="en-US" baseline="0" dirty="0"/>
              <a:t> was done by sociolinguist Rachel </a:t>
            </a:r>
            <a:r>
              <a:rPr lang="en-US" baseline="0" dirty="0" err="1"/>
              <a:t>Tatman</a:t>
            </a:r>
            <a:r>
              <a:rPr lang="en-US" baseline="0" dirty="0"/>
              <a:t> of Google’s automatic speech recognition, which is what’s responsible for auto-captioning </a:t>
            </a:r>
            <a:r>
              <a:rPr lang="en-US" baseline="0" dirty="0" err="1"/>
              <a:t>youTube</a:t>
            </a:r>
            <a:r>
              <a:rPr lang="en-US" baseline="0" dirty="0"/>
              <a:t> videos. She found that on average 47% of female speakers words were captioned correctly and 60% of male speaker’s words were captioned correctly.</a:t>
            </a:r>
          </a:p>
          <a:p>
            <a:endParaRPr lang="en-US" baseline="0" dirty="0"/>
          </a:p>
          <a:p>
            <a:r>
              <a:rPr lang="en-US" baseline="0" dirty="0"/>
              <a:t>This graphic is a box and whisker plot showing the proportion of correctly recognized words by the gender of the speaker. The colored boxes represent the area within one standard deviation of the average, and the outliers are likely due to the accents of the speaker being easier or more difficult for the computer to understand.</a:t>
            </a:r>
          </a:p>
          <a:p>
            <a:endParaRPr lang="en-US" baseline="0" dirty="0"/>
          </a:p>
          <a:p>
            <a:r>
              <a:rPr lang="en-US" baseline="0" dirty="0"/>
              <a:t>This means that female speakers using these voice recognition technologies in a job setting have to spend more time correcting errors than their male counterparts.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10385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 learning based image recognition</a:t>
            </a:r>
            <a:r>
              <a:rPr lang="en-US" baseline="0" dirty="0"/>
              <a:t> software takes on the bias of the dataset</a:t>
            </a:r>
          </a:p>
          <a:p>
            <a:r>
              <a:rPr lang="en-US" baseline="0" dirty="0"/>
              <a:t>	Prominent research image collections (supported by Facebook and Microsoft) display gender bias in depictions of activities such as cooking and sports</a:t>
            </a:r>
          </a:p>
          <a:p>
            <a:r>
              <a:rPr lang="en-US" baseline="0" dirty="0"/>
              <a:t>	images of kitchens and activities such as shopping and washing dishes associated with women</a:t>
            </a:r>
          </a:p>
          <a:p>
            <a:r>
              <a:rPr lang="en-US" baseline="0" dirty="0"/>
              <a:t>	</a:t>
            </a:r>
          </a:p>
          <a:p>
            <a:r>
              <a:rPr lang="en-US" baseline="0" dirty="0"/>
              <a:t>When algorithms trained on these biased datasets are used to identify new images the mistakes they make are consistent with the biases. For example, if you look at these two images here, they are very clearly different, but there is a good chance that a computer vision algorithm would classify them both as “woman in kitchen”</a:t>
            </a:r>
          </a:p>
          <a:p>
            <a:endParaRPr lang="en-US" baseline="0" dirty="0"/>
          </a:p>
          <a:p>
            <a:r>
              <a:rPr lang="en-US" baseline="0" dirty="0"/>
              <a:t>Do you remember the “gorilla” incident</a:t>
            </a:r>
          </a:p>
          <a:p>
            <a:r>
              <a:rPr lang="en-US" baseline="0" dirty="0"/>
              <a:t>	google photos tagged darker skinned people as gorillas</a:t>
            </a:r>
          </a:p>
          <a:p>
            <a:r>
              <a:rPr lang="en-US" baseline="0" dirty="0"/>
              <a:t>	couldn’t fix it, had to remove the tag “gorilla” from google photos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99079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2018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red.com/story/machines-taught-by-photos-learn-a-sexist-view-of-women/" TargetMode="External"/><Relationship Id="rId2" Type="http://schemas.openxmlformats.org/officeDocument/2006/relationships/hyperlink" Target="https://www.usatoday.com/story/tech/2015/07/01/google-apologizes-after-photos-identify-black-people-as-gorillas/2956746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isney.wikia.com/wiki/WALL-E_(character)"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heykuri.com/living-with-a-personal-robot"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gemmacorrell.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hyperlink" Target="https://www.newscientist.com/article/dn18913-innovation-teaching-robots-some-manner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hyperlink" Target="https://fifthelementonline.com/products/aesop-rock-the-impossible-kid"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hyperlink" Target="http://starwars.wikia.com/wiki/R2-D2"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List_of_fictional_robots_and_androids#19th_century_and_earlier" TargetMode="External"/><Relationship Id="rId2" Type="http://schemas.openxmlformats.org/officeDocument/2006/relationships/hyperlink" Target="https://www.cnet.com/videos/abyss-creations-tour-realboti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aljamila.com/sites/default/files/2017/04/25/1098586-656464423.jpg"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9</a:t>
            </a:r>
            <a:br>
              <a:rPr lang="en-US" dirty="0"/>
            </a:br>
            <a:r>
              <a:rPr lang="en-US" dirty="0"/>
              <a:t>Errors Failures Risks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vision</a:t>
            </a:r>
          </a:p>
        </p:txBody>
      </p:sp>
      <p:sp>
        <p:nvSpPr>
          <p:cNvPr id="3" name="Content Placeholder 2"/>
          <p:cNvSpPr>
            <a:spLocks noGrp="1"/>
          </p:cNvSpPr>
          <p:nvPr>
            <p:ph sz="half" idx="1"/>
          </p:nvPr>
        </p:nvSpPr>
        <p:spPr/>
        <p:txBody>
          <a:bodyPr/>
          <a:lstStyle/>
          <a:p>
            <a:r>
              <a:rPr lang="en-US" dirty="0"/>
              <a:t>CVPF (Computer vision-based pornography filtering)</a:t>
            </a:r>
          </a:p>
          <a:p>
            <a:pPr marL="0" indent="0">
              <a:buNone/>
            </a:pPr>
            <a:endParaRPr lang="en-US" dirty="0"/>
          </a:p>
          <a:p>
            <a:pPr lvl="1"/>
            <a:r>
              <a:rPr lang="en-US" dirty="0"/>
              <a:t>Very limited definition of pornography</a:t>
            </a:r>
          </a:p>
          <a:p>
            <a:pPr lvl="1"/>
            <a:endParaRPr lang="en-US" dirty="0"/>
          </a:p>
          <a:p>
            <a:pPr lvl="1"/>
            <a:r>
              <a:rPr lang="en-US" dirty="0"/>
              <a:t>Focused on identifying naked female bodies</a:t>
            </a:r>
          </a:p>
        </p:txBody>
      </p:sp>
      <p:sp>
        <p:nvSpPr>
          <p:cNvPr id="5" name="Footer Placeholder 4"/>
          <p:cNvSpPr>
            <a:spLocks noGrp="1"/>
          </p:cNvSpPr>
          <p:nvPr>
            <p:ph type="ftr" sz="quarter" idx="11"/>
          </p:nvPr>
        </p:nvSpPr>
        <p:spPr>
          <a:xfrm>
            <a:off x="0" y="5025402"/>
            <a:ext cx="5562600" cy="146304"/>
          </a:xfrm>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Sylvia van der Weide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 [4]</a:t>
            </a:r>
            <a:endParaRPr lang="en-US" sz="1200" dirty="0">
              <a:solidFill>
                <a:schemeClr val="tx1"/>
              </a:solidFill>
            </a:endParaRPr>
          </a:p>
        </p:txBody>
      </p:sp>
      <p:pic>
        <p:nvPicPr>
          <p:cNvPr id="1026" name="Picture 2" descr="kia.png (250Ã3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27538" y="1000297"/>
            <a:ext cx="2775496" cy="3352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77283" y="4906148"/>
            <a:ext cx="3676006" cy="216982"/>
          </a:xfrm>
          <a:prstGeom prst="rect">
            <a:avLst/>
          </a:prstGeom>
          <a:noFill/>
        </p:spPr>
        <p:txBody>
          <a:bodyPr wrap="none" rtlCol="0">
            <a:spAutoFit/>
          </a:bodyPr>
          <a:lstStyle/>
          <a:p>
            <a:pPr>
              <a:lnSpc>
                <a:spcPct val="90000"/>
              </a:lnSpc>
            </a:pPr>
            <a:r>
              <a:rPr lang="en-US" sz="900" dirty="0"/>
              <a:t>http://i0.wp.com/www.dailycal.org/assets/uploads/2011/09/kia.png</a:t>
            </a:r>
          </a:p>
        </p:txBody>
      </p:sp>
    </p:spTree>
    <p:extLst>
      <p:ext uri="{BB962C8B-B14F-4D97-AF65-F5344CB8AC3E}">
        <p14:creationId xmlns:p14="http://schemas.microsoft.com/office/powerpoint/2010/main" val="49148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5" name="Footer Placeholder 4"/>
          <p:cNvSpPr>
            <a:spLocks noGrp="1"/>
          </p:cNvSpPr>
          <p:nvPr>
            <p:ph type="ftr" sz="quarter" idx="11"/>
          </p:nvPr>
        </p:nvSpPr>
        <p:spPr>
          <a:xfrm>
            <a:off x="0" y="5025402"/>
            <a:ext cx="5562600" cy="146304"/>
          </a:xfrm>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Sylvia van der Weide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 </a:t>
            </a:r>
            <a:endParaRPr lang="en-US" sz="1200" dirty="0">
              <a:solidFill>
                <a:schemeClr val="tx1"/>
              </a:solidFill>
            </a:endParaRPr>
          </a:p>
        </p:txBody>
      </p:sp>
      <p:sp>
        <p:nvSpPr>
          <p:cNvPr id="11" name="TextBox 10"/>
          <p:cNvSpPr txBox="1"/>
          <p:nvPr/>
        </p:nvSpPr>
        <p:spPr>
          <a:xfrm>
            <a:off x="4877283" y="4906148"/>
            <a:ext cx="3676006" cy="216982"/>
          </a:xfrm>
          <a:prstGeom prst="rect">
            <a:avLst/>
          </a:prstGeom>
          <a:noFill/>
        </p:spPr>
        <p:txBody>
          <a:bodyPr wrap="none" rtlCol="0">
            <a:spAutoFit/>
          </a:bodyPr>
          <a:lstStyle/>
          <a:p>
            <a:pPr>
              <a:lnSpc>
                <a:spcPct val="90000"/>
              </a:lnSpc>
            </a:pPr>
            <a:r>
              <a:rPr lang="en-US" sz="900" dirty="0"/>
              <a:t>http://i0.wp.com/www.dailycal.org/assets/uploads/2011/09/kia.png</a:t>
            </a:r>
          </a:p>
        </p:txBody>
      </p:sp>
      <p:sp>
        <p:nvSpPr>
          <p:cNvPr id="13" name="Content Placeholder 2"/>
          <p:cNvSpPr>
            <a:spLocks noGrp="1"/>
          </p:cNvSpPr>
          <p:nvPr>
            <p:ph sz="half" idx="1"/>
          </p:nvPr>
        </p:nvSpPr>
        <p:spPr>
          <a:xfrm>
            <a:off x="685799" y="1352551"/>
            <a:ext cx="7574797" cy="3352800"/>
          </a:xfrm>
        </p:spPr>
        <p:txBody>
          <a:bodyPr/>
          <a:lstStyle/>
          <a:p>
            <a:r>
              <a:rPr lang="en-US" dirty="0"/>
              <a:t>  A homogeneous group of developers can inadvertently apply their own biases to their software</a:t>
            </a:r>
          </a:p>
          <a:p>
            <a:r>
              <a:rPr lang="en-US" dirty="0"/>
              <a:t>Larger societal prejudices can also be encapsulated in software accidentally</a:t>
            </a:r>
          </a:p>
          <a:p>
            <a:r>
              <a:rPr lang="en-US" dirty="0"/>
              <a:t>Is this a problem we can solve, or an artifact of having humans writing the code?</a:t>
            </a:r>
          </a:p>
        </p:txBody>
      </p:sp>
    </p:spTree>
    <p:extLst>
      <p:ext uri="{BB962C8B-B14F-4D97-AF65-F5344CB8AC3E}">
        <p14:creationId xmlns:p14="http://schemas.microsoft.com/office/powerpoint/2010/main" val="123734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31376"/>
            <a:ext cx="7772400" cy="3865819"/>
          </a:xfrm>
        </p:spPr>
        <p:txBody>
          <a:bodyPr>
            <a:normAutofit fontScale="62500" lnSpcReduction="20000"/>
          </a:bodyPr>
          <a:lstStyle/>
          <a:p>
            <a:pPr marL="0" indent="0">
              <a:buNone/>
            </a:pPr>
            <a:r>
              <a:rPr lang="en-US" dirty="0"/>
              <a:t>[1] https://en.oxforddictionaries.com/definition/bias</a:t>
            </a:r>
          </a:p>
          <a:p>
            <a:pPr marL="0" indent="0">
              <a:buNone/>
            </a:pPr>
            <a:r>
              <a:rPr lang="en-US" dirty="0"/>
              <a:t>[2] Rodger, James &amp; C. </a:t>
            </a:r>
            <a:r>
              <a:rPr lang="en-US" dirty="0" err="1"/>
              <a:t>Pendharkar</a:t>
            </a:r>
            <a:r>
              <a:rPr lang="en-US" dirty="0"/>
              <a:t>, Parag. (2004). A field study of the impact of gender and user's technical experience on the performance of voice-activated medical tracking application. Int. J. Hum.-</a:t>
            </a:r>
            <a:r>
              <a:rPr lang="en-US" dirty="0" err="1"/>
              <a:t>Comput</a:t>
            </a:r>
            <a:r>
              <a:rPr lang="en-US" dirty="0"/>
              <a:t>. Stud.. </a:t>
            </a:r>
          </a:p>
          <a:p>
            <a:pPr marL="0" indent="0">
              <a:buNone/>
            </a:pPr>
            <a:r>
              <a:rPr lang="en-US" dirty="0"/>
              <a:t>[3] </a:t>
            </a:r>
            <a:r>
              <a:rPr lang="en-US" dirty="0" err="1"/>
              <a:t>Tatman</a:t>
            </a:r>
            <a:r>
              <a:rPr lang="en-US" dirty="0"/>
              <a:t>, Rachel. “Google’s speech recognition has a gender bias”, &lt;https://makingnoiseandhearingthings.com/2016/07/12/googles-speech-recognition-has-a-gender-bias/&gt;</a:t>
            </a:r>
          </a:p>
          <a:p>
            <a:pPr marL="0" indent="0">
              <a:buNone/>
            </a:pPr>
            <a:r>
              <a:rPr lang="en-US" dirty="0"/>
              <a:t>[4] </a:t>
            </a:r>
            <a:r>
              <a:rPr lang="en-US" dirty="0" err="1"/>
              <a:t>Gehl</a:t>
            </a:r>
            <a:r>
              <a:rPr lang="en-US" dirty="0"/>
              <a:t>, Robert W., Lucas Moyer-Horner, and Sara K. Yeo. "Training Computers to See Internet Pornography: Gender and Sexual Discrimination in Computer Vision Science."</a:t>
            </a:r>
            <a:r>
              <a:rPr lang="en-US" i="1" dirty="0"/>
              <a:t> Television &amp; New Media</a:t>
            </a:r>
            <a:r>
              <a:rPr lang="en-US" dirty="0"/>
              <a:t>, vol. 18, no. 6, 2017, pp. 529-547.</a:t>
            </a:r>
          </a:p>
          <a:p>
            <a:pPr marL="0" indent="0">
              <a:buNone/>
            </a:pPr>
            <a:r>
              <a:rPr lang="en-US" dirty="0"/>
              <a:t>[5] </a:t>
            </a:r>
            <a:r>
              <a:rPr lang="en-US" dirty="0" err="1"/>
              <a:t>Guynn</a:t>
            </a:r>
            <a:r>
              <a:rPr lang="en-US" dirty="0"/>
              <a:t>, Jessica. “Google Photos labeled black people 'gorillas‘”, USA Today, 2015, &lt;</a:t>
            </a:r>
            <a:r>
              <a:rPr lang="en-US" dirty="0">
                <a:hlinkClick r:id="rId2"/>
              </a:rPr>
              <a:t>https://www.usatoday.com/story/tech/2015/07/01/google-apologizes-after-photos-identify-black-</a:t>
            </a:r>
          </a:p>
          <a:p>
            <a:pPr marL="0" indent="0">
              <a:buNone/>
            </a:pPr>
            <a:r>
              <a:rPr lang="en-US" dirty="0">
                <a:hlinkClick r:id="rId2"/>
              </a:rPr>
              <a:t>people-as-gorillas/29567465/</a:t>
            </a:r>
            <a:r>
              <a:rPr lang="en-US" dirty="0"/>
              <a:t>&gt;</a:t>
            </a:r>
          </a:p>
          <a:p>
            <a:pPr marL="0" indent="0">
              <a:buNone/>
            </a:pPr>
            <a:r>
              <a:rPr lang="en-US" dirty="0"/>
              <a:t>[6] </a:t>
            </a:r>
            <a:r>
              <a:rPr lang="en-US" dirty="0" err="1"/>
              <a:t>Simonite</a:t>
            </a:r>
            <a:r>
              <a:rPr lang="en-US" dirty="0"/>
              <a:t>, Tom. “</a:t>
            </a:r>
            <a:r>
              <a:rPr lang="en-US" cap="all" dirty="0"/>
              <a:t>MACHINES TAUGHT BY PHOTOS LEARN A SEXIST VIEW OF WOMEN”, WIRED, 2017, </a:t>
            </a:r>
            <a:r>
              <a:rPr lang="en-US" cap="all" dirty="0">
                <a:hlinkClick r:id="rId3"/>
              </a:rPr>
              <a:t>https://www.wired.com/story/machines-taught-by-photos-learn-a-sexist-view-of-women/</a:t>
            </a:r>
            <a:endParaRPr lang="en-US" dirty="0"/>
          </a:p>
          <a:p>
            <a:pPr marL="0" indent="0">
              <a:buNone/>
            </a:pPr>
            <a:r>
              <a:rPr lang="en-US" cap="all" dirty="0"/>
              <a:t>[7] </a:t>
            </a:r>
            <a:r>
              <a:rPr lang="en-US" dirty="0"/>
              <a:t>https://www.merriam-webster.com/dictionary/bias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Sylvia van der Weide</a:t>
            </a:r>
            <a:endParaRPr lang="en-US" sz="1400" dirty="0">
              <a:solidFill>
                <a:schemeClr val="tx1"/>
              </a:solidFill>
              <a:latin typeface="+mj-lt"/>
            </a:endParaRPr>
          </a:p>
        </p:txBody>
      </p:sp>
    </p:spTree>
    <p:extLst>
      <p:ext uri="{BB962C8B-B14F-4D97-AF65-F5344CB8AC3E}">
        <p14:creationId xmlns:p14="http://schemas.microsoft.com/office/powerpoint/2010/main" val="152834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with Artificial Intelligence</a:t>
            </a:r>
          </a:p>
        </p:txBody>
      </p:sp>
      <p:sp>
        <p:nvSpPr>
          <p:cNvPr id="3" name="Content Placeholder 2"/>
          <p:cNvSpPr>
            <a:spLocks noGrp="1"/>
          </p:cNvSpPr>
          <p:nvPr>
            <p:ph sz="half" idx="1"/>
          </p:nvPr>
        </p:nvSpPr>
        <p:spPr>
          <a:xfrm>
            <a:off x="685800" y="1352550"/>
            <a:ext cx="3733800" cy="3505021"/>
          </a:xfrm>
        </p:spPr>
        <p:txBody>
          <a:bodyPr>
            <a:normAutofit/>
          </a:bodyPr>
          <a:lstStyle/>
          <a:p>
            <a:r>
              <a:rPr lang="en-US" sz="2000" dirty="0"/>
              <a:t>Current Examples of AI</a:t>
            </a:r>
          </a:p>
          <a:p>
            <a:pPr lvl="1"/>
            <a:r>
              <a:rPr lang="en-US" sz="1800" dirty="0"/>
              <a:t>Search algorithms</a:t>
            </a:r>
          </a:p>
          <a:p>
            <a:pPr lvl="1"/>
            <a:r>
              <a:rPr lang="en-US" sz="1800" dirty="0"/>
              <a:t>Vision Processing</a:t>
            </a:r>
          </a:p>
          <a:p>
            <a:pPr lvl="1"/>
            <a:r>
              <a:rPr lang="en-US" sz="1800" dirty="0"/>
              <a:t>Personal Assistants (Siri)</a:t>
            </a:r>
          </a:p>
          <a:p>
            <a:pPr lvl="1"/>
            <a:r>
              <a:rPr lang="en-US" sz="1800" dirty="0"/>
              <a:t>Autonomous Cars</a:t>
            </a:r>
          </a:p>
          <a:p>
            <a:pPr lvl="1"/>
            <a:r>
              <a:rPr lang="en-US" sz="1800" dirty="0"/>
              <a:t>Industry Usage</a:t>
            </a:r>
          </a:p>
          <a:p>
            <a:r>
              <a:rPr lang="en-US" sz="2000" dirty="0"/>
              <a:t>Problem with AI</a:t>
            </a:r>
          </a:p>
          <a:p>
            <a:pPr lvl="1"/>
            <a:r>
              <a:rPr lang="en-US" sz="1800" dirty="0"/>
              <a:t>Competence</a:t>
            </a:r>
          </a:p>
          <a:p>
            <a:pPr lvl="1"/>
            <a:r>
              <a:rPr lang="en-US" sz="1800" dirty="0"/>
              <a:t>Learning </a:t>
            </a:r>
          </a:p>
          <a:p>
            <a:pPr lvl="1"/>
            <a:r>
              <a:rPr lang="en-US" sz="1800" dirty="0"/>
              <a:t>Ethical Implementation</a:t>
            </a:r>
          </a:p>
          <a:p>
            <a:endParaRPr lang="en-US" dirty="0"/>
          </a:p>
        </p:txBody>
      </p:sp>
      <p:sp>
        <p:nvSpPr>
          <p:cNvPr id="5" name="Footer Placeholder 4"/>
          <p:cNvSpPr>
            <a:spLocks noGrp="1"/>
          </p:cNvSpPr>
          <p:nvPr>
            <p:ph type="ftr" sz="quarter" idx="11"/>
          </p:nvPr>
        </p:nvSpPr>
        <p:spPr/>
        <p:txBody>
          <a:bodyPr/>
          <a:lstStyle/>
          <a:p>
            <a:r>
              <a:rPr lang="sk-SK" dirty="0"/>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St. Hilaire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[8], [9]</a:t>
            </a:r>
          </a:p>
        </p:txBody>
      </p:sp>
      <p:pic>
        <p:nvPicPr>
          <p:cNvPr id="12" name="Picture 11">
            <a:extLst>
              <a:ext uri="{FF2B5EF4-FFF2-40B4-BE49-F238E27FC236}">
                <a16:creationId xmlns:a16="http://schemas.microsoft.com/office/drawing/2014/main" id="{8F7029AE-0BC3-4BD9-8B5A-1B5AA0E70DEB}"/>
              </a:ext>
            </a:extLst>
          </p:cNvPr>
          <p:cNvPicPr>
            <a:picLocks noChangeAspect="1"/>
          </p:cNvPicPr>
          <p:nvPr/>
        </p:nvPicPr>
        <p:blipFill>
          <a:blip r:embed="rId3"/>
          <a:stretch>
            <a:fillRect/>
          </a:stretch>
        </p:blipFill>
        <p:spPr>
          <a:xfrm>
            <a:off x="5460491" y="1276350"/>
            <a:ext cx="3058669" cy="2843534"/>
          </a:xfrm>
          <a:prstGeom prst="rect">
            <a:avLst/>
          </a:prstGeom>
        </p:spPr>
      </p:pic>
      <p:sp>
        <p:nvSpPr>
          <p:cNvPr id="13" name="TextBox 12">
            <a:extLst>
              <a:ext uri="{FF2B5EF4-FFF2-40B4-BE49-F238E27FC236}">
                <a16:creationId xmlns:a16="http://schemas.microsoft.com/office/drawing/2014/main" id="{F75799DE-5408-4915-B62F-9B9498F54689}"/>
              </a:ext>
            </a:extLst>
          </p:cNvPr>
          <p:cNvSpPr txBox="1"/>
          <p:nvPr/>
        </p:nvSpPr>
        <p:spPr>
          <a:xfrm>
            <a:off x="4973134" y="4232896"/>
            <a:ext cx="4033381" cy="770980"/>
          </a:xfrm>
          <a:prstGeom prst="rect">
            <a:avLst/>
          </a:prstGeom>
          <a:noFill/>
        </p:spPr>
        <p:txBody>
          <a:bodyPr wrap="square" rtlCol="0">
            <a:spAutoFit/>
          </a:bodyPr>
          <a:lstStyle/>
          <a:p>
            <a:pPr>
              <a:lnSpc>
                <a:spcPct val="90000"/>
              </a:lnSpc>
            </a:pPr>
            <a:r>
              <a:rPr lang="en-US" sz="1050" dirty="0"/>
              <a:t>https://en.wikipedia.org/wiki/Watson_(computer)#/media/File:IBM_Watson_Logo_2017.png</a:t>
            </a:r>
          </a:p>
          <a:p>
            <a:pPr>
              <a:lnSpc>
                <a:spcPct val="90000"/>
              </a:lnSpc>
            </a:pPr>
            <a:endParaRPr lang="en-US" sz="2800" dirty="0"/>
          </a:p>
        </p:txBody>
      </p:sp>
    </p:spTree>
    <p:extLst>
      <p:ext uri="{BB962C8B-B14F-4D97-AF65-F5344CB8AC3E}">
        <p14:creationId xmlns:p14="http://schemas.microsoft.com/office/powerpoint/2010/main" val="36993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 </a:t>
            </a:r>
          </a:p>
        </p:txBody>
      </p:sp>
      <p:sp>
        <p:nvSpPr>
          <p:cNvPr id="3" name="Content Placeholder 2"/>
          <p:cNvSpPr>
            <a:spLocks noGrp="1"/>
          </p:cNvSpPr>
          <p:nvPr>
            <p:ph sz="half" idx="1"/>
          </p:nvPr>
        </p:nvSpPr>
        <p:spPr/>
        <p:txBody>
          <a:bodyPr/>
          <a:lstStyle/>
          <a:p>
            <a:r>
              <a:rPr lang="en-US" sz="2000" dirty="0"/>
              <a:t>The main issue is the competence of an AI system</a:t>
            </a:r>
          </a:p>
          <a:p>
            <a:r>
              <a:rPr lang="en-US" sz="2000" dirty="0"/>
              <a:t>Autonomous Car </a:t>
            </a:r>
          </a:p>
          <a:p>
            <a:pPr lvl="1"/>
            <a:r>
              <a:rPr lang="en-US" sz="1800" dirty="0"/>
              <a:t>2016 – Tesla Autopilot killed driver</a:t>
            </a:r>
          </a:p>
          <a:p>
            <a:pPr lvl="1"/>
            <a:r>
              <a:rPr lang="en-US" sz="1800" dirty="0"/>
              <a:t>March, 2018 -  Autonomous Uber kills pedestrian</a:t>
            </a:r>
          </a:p>
          <a:p>
            <a:endParaRPr lang="en-US" dirty="0"/>
          </a:p>
          <a:p>
            <a:pPr marL="0" indent="0">
              <a:buNone/>
            </a:pPr>
            <a:endParaRPr lang="en-US" dirty="0"/>
          </a:p>
          <a:p>
            <a:pPr lvl="1"/>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St. Hilaire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 [7]</a:t>
            </a:r>
          </a:p>
        </p:txBody>
      </p:sp>
      <p:pic>
        <p:nvPicPr>
          <p:cNvPr id="12" name="Picture 11">
            <a:extLst>
              <a:ext uri="{FF2B5EF4-FFF2-40B4-BE49-F238E27FC236}">
                <a16:creationId xmlns:a16="http://schemas.microsoft.com/office/drawing/2014/main" id="{383B6150-37E2-4C2C-86D2-4BE253DC8F3D}"/>
              </a:ext>
            </a:extLst>
          </p:cNvPr>
          <p:cNvPicPr>
            <a:picLocks noChangeAspect="1"/>
          </p:cNvPicPr>
          <p:nvPr/>
        </p:nvPicPr>
        <p:blipFill>
          <a:blip r:embed="rId3"/>
          <a:stretch>
            <a:fillRect/>
          </a:stretch>
        </p:blipFill>
        <p:spPr>
          <a:xfrm>
            <a:off x="4715605" y="1276350"/>
            <a:ext cx="4026893" cy="2660754"/>
          </a:xfrm>
          <a:prstGeom prst="rect">
            <a:avLst/>
          </a:prstGeom>
        </p:spPr>
      </p:pic>
    </p:spTree>
    <p:extLst>
      <p:ext uri="{BB962C8B-B14F-4D97-AF65-F5344CB8AC3E}">
        <p14:creationId xmlns:p14="http://schemas.microsoft.com/office/powerpoint/2010/main" val="2626225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Capabilities </a:t>
            </a:r>
          </a:p>
        </p:txBody>
      </p:sp>
      <p:sp>
        <p:nvSpPr>
          <p:cNvPr id="3" name="Content Placeholder 2"/>
          <p:cNvSpPr>
            <a:spLocks noGrp="1"/>
          </p:cNvSpPr>
          <p:nvPr>
            <p:ph sz="half" idx="1"/>
          </p:nvPr>
        </p:nvSpPr>
        <p:spPr/>
        <p:txBody>
          <a:bodyPr/>
          <a:lstStyle/>
          <a:p>
            <a:r>
              <a:rPr lang="en-US" sz="2000" dirty="0"/>
              <a:t>Response</a:t>
            </a:r>
          </a:p>
          <a:p>
            <a:pPr lvl="1"/>
            <a:r>
              <a:rPr lang="en-US" sz="1800" dirty="0"/>
              <a:t>Google</a:t>
            </a:r>
          </a:p>
          <a:p>
            <a:pPr lvl="1"/>
            <a:r>
              <a:rPr lang="en-US" sz="1800" dirty="0"/>
              <a:t>Autonomous Cars </a:t>
            </a:r>
          </a:p>
          <a:p>
            <a:pPr lvl="1"/>
            <a:r>
              <a:rPr lang="en-US" sz="1800" dirty="0"/>
              <a:t>Microsoft’s AI – Tay </a:t>
            </a:r>
          </a:p>
          <a:p>
            <a:pPr lvl="1"/>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St. Hilaire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[5], [6]</a:t>
            </a:r>
          </a:p>
        </p:txBody>
      </p:sp>
      <p:pic>
        <p:nvPicPr>
          <p:cNvPr id="12" name="Content Placeholder 11">
            <a:extLst>
              <a:ext uri="{FF2B5EF4-FFF2-40B4-BE49-F238E27FC236}">
                <a16:creationId xmlns:a16="http://schemas.microsoft.com/office/drawing/2014/main" id="{CEC6296A-93A0-4D61-8952-262F69001EB0}"/>
              </a:ext>
            </a:extLst>
          </p:cNvPr>
          <p:cNvPicPr>
            <a:picLocks noGrp="1" noChangeAspect="1"/>
          </p:cNvPicPr>
          <p:nvPr>
            <p:ph sz="half" idx="2"/>
          </p:nvPr>
        </p:nvPicPr>
        <p:blipFill>
          <a:blip r:embed="rId3"/>
          <a:stretch>
            <a:fillRect/>
          </a:stretch>
        </p:blipFill>
        <p:spPr>
          <a:xfrm>
            <a:off x="4788653" y="3269979"/>
            <a:ext cx="3733800" cy="1456898"/>
          </a:xfrm>
        </p:spPr>
      </p:pic>
      <p:pic>
        <p:nvPicPr>
          <p:cNvPr id="14" name="Picture 13">
            <a:extLst>
              <a:ext uri="{FF2B5EF4-FFF2-40B4-BE49-F238E27FC236}">
                <a16:creationId xmlns:a16="http://schemas.microsoft.com/office/drawing/2014/main" id="{FF35B168-445A-40DE-BC3B-E0C611FA6409}"/>
              </a:ext>
            </a:extLst>
          </p:cNvPr>
          <p:cNvPicPr>
            <a:picLocks noChangeAspect="1"/>
          </p:cNvPicPr>
          <p:nvPr/>
        </p:nvPicPr>
        <p:blipFill>
          <a:blip r:embed="rId4"/>
          <a:stretch>
            <a:fillRect/>
          </a:stretch>
        </p:blipFill>
        <p:spPr>
          <a:xfrm>
            <a:off x="4804021" y="668163"/>
            <a:ext cx="3654179" cy="2547527"/>
          </a:xfrm>
          <a:prstGeom prst="rect">
            <a:avLst/>
          </a:prstGeom>
        </p:spPr>
      </p:pic>
    </p:spTree>
    <p:extLst>
      <p:ext uri="{BB962C8B-B14F-4D97-AF65-F5344CB8AC3E}">
        <p14:creationId xmlns:p14="http://schemas.microsoft.com/office/powerpoint/2010/main" val="242393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Ethics</a:t>
            </a:r>
          </a:p>
        </p:txBody>
      </p:sp>
      <p:sp>
        <p:nvSpPr>
          <p:cNvPr id="3" name="Content Placeholder 2"/>
          <p:cNvSpPr>
            <a:spLocks noGrp="1"/>
          </p:cNvSpPr>
          <p:nvPr>
            <p:ph sz="half" idx="1"/>
          </p:nvPr>
        </p:nvSpPr>
        <p:spPr/>
        <p:txBody>
          <a:bodyPr/>
          <a:lstStyle/>
          <a:p>
            <a:r>
              <a:rPr lang="en-US" sz="2100" dirty="0"/>
              <a:t>Top-Down: Give the system morals to stand by</a:t>
            </a:r>
          </a:p>
          <a:p>
            <a:pPr lvl="1"/>
            <a:r>
              <a:rPr lang="en-US" sz="1800" dirty="0"/>
              <a:t>Asimov’s Three Laws</a:t>
            </a:r>
          </a:p>
          <a:p>
            <a:pPr marL="411535" lvl="2" indent="0">
              <a:buNone/>
            </a:pPr>
            <a:endParaRPr lang="en-US" dirty="0"/>
          </a:p>
          <a:p>
            <a:r>
              <a:rPr lang="en-US" sz="2100" dirty="0"/>
              <a:t>Bottom-Up: Allow the system to learn how to make ethical decisions</a:t>
            </a:r>
          </a:p>
          <a:p>
            <a:pPr lvl="1"/>
            <a:r>
              <a:rPr lang="en-US" sz="1800" dirty="0"/>
              <a:t>Machine learning</a:t>
            </a:r>
          </a:p>
          <a:p>
            <a:pPr lvl="1"/>
            <a:r>
              <a:rPr lang="en-US" sz="1800" dirty="0"/>
              <a:t>Testing period due to high variety of situations </a:t>
            </a:r>
          </a:p>
          <a:p>
            <a:pPr lvl="2"/>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St. Hilaire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[8], [9]</a:t>
            </a:r>
          </a:p>
        </p:txBody>
      </p:sp>
      <p:pic>
        <p:nvPicPr>
          <p:cNvPr id="16" name="Picture 15">
            <a:extLst>
              <a:ext uri="{FF2B5EF4-FFF2-40B4-BE49-F238E27FC236}">
                <a16:creationId xmlns:a16="http://schemas.microsoft.com/office/drawing/2014/main" id="{69F8A365-0A1E-472D-9199-F684B6D43941}"/>
              </a:ext>
            </a:extLst>
          </p:cNvPr>
          <p:cNvPicPr>
            <a:picLocks noChangeAspect="1"/>
          </p:cNvPicPr>
          <p:nvPr/>
        </p:nvPicPr>
        <p:blipFill>
          <a:blip r:embed="rId3"/>
          <a:stretch>
            <a:fillRect/>
          </a:stretch>
        </p:blipFill>
        <p:spPr>
          <a:xfrm>
            <a:off x="4575026" y="886284"/>
            <a:ext cx="4167472" cy="3819067"/>
          </a:xfrm>
          <a:prstGeom prst="rect">
            <a:avLst/>
          </a:prstGeom>
        </p:spPr>
      </p:pic>
      <p:sp>
        <p:nvSpPr>
          <p:cNvPr id="17" name="TextBox 16">
            <a:extLst>
              <a:ext uri="{FF2B5EF4-FFF2-40B4-BE49-F238E27FC236}">
                <a16:creationId xmlns:a16="http://schemas.microsoft.com/office/drawing/2014/main" id="{50096671-8DE9-445A-A9DF-20065BBF1CE8}"/>
              </a:ext>
            </a:extLst>
          </p:cNvPr>
          <p:cNvSpPr txBox="1"/>
          <p:nvPr/>
        </p:nvSpPr>
        <p:spPr>
          <a:xfrm>
            <a:off x="5922378" y="4676491"/>
            <a:ext cx="1691014" cy="237757"/>
          </a:xfrm>
          <a:prstGeom prst="rect">
            <a:avLst/>
          </a:prstGeom>
          <a:noFill/>
        </p:spPr>
        <p:txBody>
          <a:bodyPr wrap="square" rtlCol="0">
            <a:spAutoFit/>
          </a:bodyPr>
          <a:lstStyle/>
          <a:p>
            <a:pPr>
              <a:lnSpc>
                <a:spcPct val="90000"/>
              </a:lnSpc>
            </a:pPr>
            <a:r>
              <a:rPr lang="en-US" sz="1050" dirty="0"/>
              <a:t>https://xkcd.com/1613/</a:t>
            </a:r>
          </a:p>
        </p:txBody>
      </p:sp>
    </p:spTree>
    <p:extLst>
      <p:ext uri="{BB962C8B-B14F-4D97-AF65-F5344CB8AC3E}">
        <p14:creationId xmlns:p14="http://schemas.microsoft.com/office/powerpoint/2010/main" val="133568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 </a:t>
            </a:r>
          </a:p>
        </p:txBody>
      </p:sp>
      <p:sp>
        <p:nvSpPr>
          <p:cNvPr id="3" name="Content Placeholder 2"/>
          <p:cNvSpPr>
            <a:spLocks noGrp="1"/>
          </p:cNvSpPr>
          <p:nvPr>
            <p:ph sz="half" idx="1"/>
          </p:nvPr>
        </p:nvSpPr>
        <p:spPr/>
        <p:txBody>
          <a:bodyPr/>
          <a:lstStyle/>
          <a:p>
            <a:r>
              <a:rPr lang="en-US" sz="2000" dirty="0"/>
              <a:t>Human and AI Interaction</a:t>
            </a:r>
          </a:p>
          <a:p>
            <a:pPr lvl="1"/>
            <a:r>
              <a:rPr lang="en-US" sz="1800" dirty="0"/>
              <a:t>Partnership</a:t>
            </a:r>
          </a:p>
          <a:p>
            <a:pPr lvl="1"/>
            <a:r>
              <a:rPr lang="en-US" sz="1800" dirty="0"/>
              <a:t>AI Mind</a:t>
            </a:r>
          </a:p>
          <a:p>
            <a:r>
              <a:rPr lang="en-US" sz="2000" dirty="0"/>
              <a:t>AI/Robot rights</a:t>
            </a:r>
          </a:p>
          <a:p>
            <a:pPr lvl="1"/>
            <a:r>
              <a:rPr lang="en-US" sz="1800" dirty="0"/>
              <a:t>What defines an AI</a:t>
            </a:r>
          </a:p>
          <a:p>
            <a:pPr lvl="1"/>
            <a:r>
              <a:rPr lang="en-US" sz="1800" dirty="0"/>
              <a:t>Where is the line drawn</a:t>
            </a:r>
          </a:p>
          <a:p>
            <a:r>
              <a:rPr lang="en-US" sz="2000" dirty="0"/>
              <a:t>Who is responsible?</a:t>
            </a:r>
          </a:p>
          <a:p>
            <a:pPr lvl="1"/>
            <a:r>
              <a:rPr lang="en-US" sz="1800" dirty="0"/>
              <a:t>Users? Teachers? AI?</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St. Hilaire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 [4], [8]</a:t>
            </a:r>
          </a:p>
        </p:txBody>
      </p:sp>
      <p:pic>
        <p:nvPicPr>
          <p:cNvPr id="17" name="Picture 16">
            <a:extLst>
              <a:ext uri="{FF2B5EF4-FFF2-40B4-BE49-F238E27FC236}">
                <a16:creationId xmlns:a16="http://schemas.microsoft.com/office/drawing/2014/main" id="{292E2059-B50B-4EC7-84B6-18B289B23F49}"/>
              </a:ext>
            </a:extLst>
          </p:cNvPr>
          <p:cNvPicPr>
            <a:picLocks noChangeAspect="1"/>
          </p:cNvPicPr>
          <p:nvPr/>
        </p:nvPicPr>
        <p:blipFill rotWithShape="1">
          <a:blip r:embed="rId3"/>
          <a:srcRect l="9161" r="29687"/>
          <a:stretch/>
        </p:blipFill>
        <p:spPr>
          <a:xfrm>
            <a:off x="4772417" y="1200150"/>
            <a:ext cx="2982238" cy="2743200"/>
          </a:xfrm>
          <a:prstGeom prst="rect">
            <a:avLst/>
          </a:prstGeom>
        </p:spPr>
      </p:pic>
      <p:sp>
        <p:nvSpPr>
          <p:cNvPr id="18" name="TextBox 17">
            <a:extLst>
              <a:ext uri="{FF2B5EF4-FFF2-40B4-BE49-F238E27FC236}">
                <a16:creationId xmlns:a16="http://schemas.microsoft.com/office/drawing/2014/main" id="{322852DD-45B3-4A41-B476-768B73880757}"/>
              </a:ext>
            </a:extLst>
          </p:cNvPr>
          <p:cNvSpPr txBox="1"/>
          <p:nvPr/>
        </p:nvSpPr>
        <p:spPr>
          <a:xfrm>
            <a:off x="4412293" y="4016603"/>
            <a:ext cx="4045907" cy="383182"/>
          </a:xfrm>
          <a:prstGeom prst="rect">
            <a:avLst/>
          </a:prstGeom>
          <a:noFill/>
        </p:spPr>
        <p:txBody>
          <a:bodyPr wrap="square" rtlCol="0">
            <a:spAutoFit/>
          </a:bodyPr>
          <a:lstStyle/>
          <a:p>
            <a:pPr>
              <a:lnSpc>
                <a:spcPct val="90000"/>
              </a:lnSpc>
            </a:pPr>
            <a:r>
              <a:rPr lang="en-US" sz="1050" dirty="0"/>
              <a:t>https://qz.com/989137/when-a-robot-ai-doctor-misdiagnoses-you-whos-to-blame/</a:t>
            </a:r>
          </a:p>
        </p:txBody>
      </p:sp>
    </p:spTree>
    <p:extLst>
      <p:ext uri="{BB962C8B-B14F-4D97-AF65-F5344CB8AC3E}">
        <p14:creationId xmlns:p14="http://schemas.microsoft.com/office/powerpoint/2010/main" val="904146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[1] David McArthur; Matthew Lewis; </a:t>
            </a:r>
            <a:r>
              <a:rPr lang="en-US" dirty="0" err="1"/>
              <a:t>Bishary</a:t>
            </a:r>
            <a:r>
              <a:rPr lang="en-US" dirty="0"/>
              <a:t>, Miriam, </a:t>
            </a:r>
            <a:r>
              <a:rPr lang="en-US" i="1" dirty="0"/>
              <a:t>The Roles of Artificial Intelligence in Education: Current Progress and Future Prospects, </a:t>
            </a:r>
            <a:r>
              <a:rPr lang="en-US" dirty="0"/>
              <a:t>https://files.eric.ed.gov/fulltext/EJ1068797.pdf (4/10/18)</a:t>
            </a:r>
          </a:p>
          <a:p>
            <a:pPr marL="0" indent="0">
              <a:buNone/>
            </a:pPr>
            <a:r>
              <a:rPr lang="en-US" dirty="0"/>
              <a:t>[2]Max </a:t>
            </a:r>
            <a:r>
              <a:rPr lang="en-US" dirty="0" err="1"/>
              <a:t>Tegmark</a:t>
            </a:r>
            <a:r>
              <a:rPr lang="en-US" dirty="0"/>
              <a:t>, </a:t>
            </a:r>
            <a:r>
              <a:rPr lang="en-US" i="1" dirty="0"/>
              <a:t>Benefits &amp; Risks of Artificial Intelligence,</a:t>
            </a:r>
            <a:r>
              <a:rPr lang="en-US" dirty="0"/>
              <a:t> https://futureoflife.org/background/benefits-risks-of-artificial-intelligence/ 2 (4/9/18)</a:t>
            </a:r>
          </a:p>
          <a:p>
            <a:pPr marL="0" indent="0">
              <a:buNone/>
            </a:pPr>
            <a:r>
              <a:rPr lang="en-US" dirty="0"/>
              <a:t>[3] Julia </a:t>
            </a:r>
            <a:r>
              <a:rPr lang="en-US" dirty="0" err="1"/>
              <a:t>Bossman</a:t>
            </a:r>
            <a:r>
              <a:rPr lang="en-US" dirty="0"/>
              <a:t>, </a:t>
            </a:r>
            <a:r>
              <a:rPr lang="en-US" i="1" dirty="0"/>
              <a:t>Top 9 ethical issues in artificial </a:t>
            </a:r>
            <a:r>
              <a:rPr lang="en-US" dirty="0"/>
              <a:t>intelligence, https://www.weforum.org/agenda/2016/10/top-10-ethical-issues-in-artificial-intelligence/ (4/11/18)</a:t>
            </a:r>
          </a:p>
          <a:p>
            <a:pPr marL="0" indent="0">
              <a:buNone/>
            </a:pPr>
            <a:r>
              <a:rPr lang="en-US" dirty="0"/>
              <a:t>[4] </a:t>
            </a:r>
            <a:r>
              <a:rPr lang="en-US" dirty="0" err="1"/>
              <a:t>Hutan</a:t>
            </a:r>
            <a:r>
              <a:rPr lang="en-US" dirty="0"/>
              <a:t> </a:t>
            </a:r>
            <a:r>
              <a:rPr lang="en-US" dirty="0" err="1"/>
              <a:t>Ashrafian</a:t>
            </a:r>
            <a:r>
              <a:rPr lang="en-US" dirty="0"/>
              <a:t>, </a:t>
            </a:r>
            <a:r>
              <a:rPr lang="en-US" i="1" dirty="0" err="1"/>
              <a:t>AionAI</a:t>
            </a:r>
            <a:r>
              <a:rPr lang="en-US" i="1" dirty="0"/>
              <a:t>: A Humanitarian Law of Artificial Intelligence and Robotics, </a:t>
            </a:r>
            <a:r>
              <a:rPr lang="en-US" dirty="0"/>
              <a:t>https://search.proquest.com/docview/1646568398?pq-origsite=summon (4/8/18)</a:t>
            </a:r>
          </a:p>
          <a:p>
            <a:pPr marL="0" indent="0">
              <a:buNone/>
            </a:pPr>
            <a:r>
              <a:rPr lang="en-US" dirty="0"/>
              <a:t>[5] </a:t>
            </a:r>
            <a:r>
              <a:rPr lang="en-US" dirty="0" err="1"/>
              <a:t>RandomMan</a:t>
            </a:r>
            <a:r>
              <a:rPr lang="en-US" dirty="0"/>
              <a:t>, </a:t>
            </a:r>
            <a:r>
              <a:rPr lang="en-US" i="1" dirty="0"/>
              <a:t>Tay – AI, </a:t>
            </a:r>
            <a:r>
              <a:rPr lang="en-US" dirty="0"/>
              <a:t>http://knowyourmeme.com/memes/sites/tay-ai (4/10/18)</a:t>
            </a:r>
          </a:p>
          <a:p>
            <a:pPr marL="0" indent="0">
              <a:buNone/>
            </a:pPr>
            <a:r>
              <a:rPr lang="en-US" dirty="0"/>
              <a:t>[6] </a:t>
            </a:r>
            <a:r>
              <a:rPr lang="en-US" i="1" dirty="0"/>
              <a:t>Self Driving Car Vision 4K, </a:t>
            </a:r>
            <a:r>
              <a:rPr lang="en-US" dirty="0"/>
              <a:t>https://www.youtube.com/watch?v=PgnsapPGaaw (4/11/18)</a:t>
            </a:r>
          </a:p>
          <a:p>
            <a:pPr marL="0" indent="0">
              <a:buNone/>
            </a:pPr>
            <a:r>
              <a:rPr lang="en-US" dirty="0"/>
              <a:t>[7] Sam Levin; Julia Carrie Wong, </a:t>
            </a:r>
            <a:r>
              <a:rPr lang="en-US" i="1" dirty="0"/>
              <a:t>Self-driving Uber kills Arizona woman in first fatal crash involving pedestrian, </a:t>
            </a:r>
            <a:r>
              <a:rPr lang="en-US" dirty="0"/>
              <a:t>https://www.theguardian.com/technology/2018/mar/19/uber-self-driving-car-kills-woman-arizona-tempe (4/10/18)</a:t>
            </a:r>
          </a:p>
          <a:p>
            <a:pPr marL="0" indent="0">
              <a:buNone/>
            </a:pPr>
            <a:r>
              <a:rPr lang="en-US" dirty="0"/>
              <a:t>[8] Aviv Gaon, </a:t>
            </a:r>
            <a:r>
              <a:rPr lang="en-US" i="1" dirty="0"/>
              <a:t>The Singularity Is Near, </a:t>
            </a:r>
            <a:r>
              <a:rPr lang="en-US" dirty="0"/>
              <a:t>http://wpi.aci.info/view/15af7f26c8c00100002/15b4709e35500015c3ad447 (4/8/18)</a:t>
            </a:r>
          </a:p>
          <a:p>
            <a:pPr marL="0" indent="0">
              <a:buNone/>
            </a:pPr>
            <a:r>
              <a:rPr lang="en-US" dirty="0"/>
              <a:t>[9] </a:t>
            </a:r>
            <a:r>
              <a:rPr lang="en-US" dirty="0" err="1"/>
              <a:t>Amitai</a:t>
            </a:r>
            <a:r>
              <a:rPr lang="en-US" dirty="0"/>
              <a:t> </a:t>
            </a:r>
            <a:r>
              <a:rPr lang="en-US" dirty="0" err="1"/>
              <a:t>Etzioni</a:t>
            </a:r>
            <a:r>
              <a:rPr lang="en-US" dirty="0"/>
              <a:t>, Oren </a:t>
            </a:r>
            <a:r>
              <a:rPr lang="en-US" dirty="0" err="1"/>
              <a:t>Etzioni</a:t>
            </a:r>
            <a:r>
              <a:rPr lang="en-US" dirty="0"/>
              <a:t>, </a:t>
            </a:r>
            <a:r>
              <a:rPr lang="en-US" i="1" dirty="0"/>
              <a:t>Incorporating Ethics into Artificial </a:t>
            </a:r>
            <a:r>
              <a:rPr lang="en-US" dirty="0"/>
              <a:t>Intelligence, https://link.springer.com/article/10.1007%2Fs10892-017-9252-2 (4/10/18</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3613612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growth of robotic companions </a:t>
            </a:r>
          </a:p>
        </p:txBody>
      </p:sp>
      <p:sp>
        <p:nvSpPr>
          <p:cNvPr id="3" name="Content Placeholder 2"/>
          <p:cNvSpPr>
            <a:spLocks noGrp="1"/>
          </p:cNvSpPr>
          <p:nvPr>
            <p:ph sz="half" idx="1"/>
          </p:nvPr>
        </p:nvSpPr>
        <p:spPr/>
        <p:txBody>
          <a:bodyPr/>
          <a:lstStyle/>
          <a:p>
            <a:r>
              <a:rPr lang="en-US" dirty="0"/>
              <a:t>Has been an idea since the late 1800’s[4]</a:t>
            </a:r>
          </a:p>
          <a:p>
            <a:r>
              <a:rPr lang="en-US" dirty="0"/>
              <a:t>Starting to become a reality in the past couple of years</a:t>
            </a:r>
          </a:p>
          <a:p>
            <a:r>
              <a:rPr lang="en-US" dirty="0"/>
              <a:t>Could help people with depression, social anxiety, or physical disabilities </a:t>
            </a:r>
          </a:p>
          <a:p>
            <a:r>
              <a:rPr lang="en-US" dirty="0"/>
              <a:t>Could become a crutch that exacerbates people’s disabilities because they no longer want help</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William Mosby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http://disney.wikia.com/wiki/WALL-E_(character)</a:t>
            </a:r>
            <a:r>
              <a:rPr lang="en-US" sz="1200" dirty="0"/>
              <a:t> 4/18</a:t>
            </a:r>
            <a:endParaRPr lang="en-US" sz="1200" dirty="0">
              <a:solidFill>
                <a:schemeClr val="tx1"/>
              </a:solidFill>
            </a:endParaRPr>
          </a:p>
        </p:txBody>
      </p:sp>
      <p:pic>
        <p:nvPicPr>
          <p:cNvPr id="11" name="Picture 2" descr="https://vignette.wikia.nocookie.net/disney/images/2/2b/Wall-E.png/revision/latest/scale-to-width-down/516?cb=20151002192237"/>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949695" y="1679652"/>
            <a:ext cx="2508505" cy="234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16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
        <p:nvSpPr>
          <p:cNvPr id="6" name="Action Button: Movie 5">
            <a:hlinkClick r:id="" action="ppaction://noaction" highlightClick="1"/>
            <a:extLst>
              <a:ext uri="{FF2B5EF4-FFF2-40B4-BE49-F238E27FC236}">
                <a16:creationId xmlns:a16="http://schemas.microsoft.com/office/drawing/2014/main" id="{5D0B44B5-A297-3A4A-8553-EB144E95FD13}"/>
              </a:ext>
            </a:extLst>
          </p:cNvPr>
          <p:cNvSpPr/>
          <p:nvPr/>
        </p:nvSpPr>
        <p:spPr>
          <a:xfrm>
            <a:off x="7827353" y="474846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75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Robotic Companions</a:t>
            </a:r>
          </a:p>
        </p:txBody>
      </p:sp>
      <p:sp>
        <p:nvSpPr>
          <p:cNvPr id="3" name="Content Placeholder 2"/>
          <p:cNvSpPr>
            <a:spLocks noGrp="1"/>
          </p:cNvSpPr>
          <p:nvPr>
            <p:ph sz="half" idx="1"/>
          </p:nvPr>
        </p:nvSpPr>
        <p:spPr/>
        <p:txBody>
          <a:bodyPr/>
          <a:lstStyle/>
          <a:p>
            <a:r>
              <a:rPr lang="en-US" dirty="0"/>
              <a:t>The ideal of robotic companions can be traced back to mythology</a:t>
            </a:r>
          </a:p>
          <a:p>
            <a:r>
              <a:rPr lang="en-US" dirty="0"/>
              <a:t>Can be seen in early Si-Fi such as </a:t>
            </a:r>
            <a:r>
              <a:rPr lang="en-US" i="1" dirty="0"/>
              <a:t>Metropolis, </a:t>
            </a:r>
            <a:r>
              <a:rPr lang="en-US" dirty="0"/>
              <a:t>and I, Robot[4]</a:t>
            </a:r>
          </a:p>
          <a:p>
            <a:r>
              <a:rPr lang="en-US" dirty="0"/>
              <a:t>Alexa and Google home can be seen as early examples</a:t>
            </a:r>
          </a:p>
          <a:p>
            <a:r>
              <a:rPr lang="en-US" dirty="0" err="1"/>
              <a:t>Kuri</a:t>
            </a:r>
            <a:r>
              <a:rPr lang="en-US" dirty="0"/>
              <a:t>  and </a:t>
            </a:r>
            <a:r>
              <a:rPr lang="en-US" dirty="0" err="1"/>
              <a:t>ElliQ</a:t>
            </a:r>
            <a:r>
              <a:rPr lang="en-US" dirty="0"/>
              <a:t> are the next step[2]</a:t>
            </a:r>
          </a:p>
          <a:p>
            <a:r>
              <a:rPr lang="en-US" dirty="0" err="1"/>
              <a:t>RealDolls</a:t>
            </a:r>
            <a:r>
              <a:rPr lang="en-US" dirty="0"/>
              <a:t> from Abyss Creations offers an adult companion[3]</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William Mosby</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hlinkClick r:id="rId3"/>
              </a:rPr>
              <a:t>https://www.heykuri.com/living-with-a-personal-robot</a:t>
            </a:r>
            <a:r>
              <a:rPr lang="en-US" sz="1200" dirty="0"/>
              <a:t>  4/18</a:t>
            </a:r>
          </a:p>
          <a:p>
            <a:pPr algn="r"/>
            <a:endParaRPr lang="en-US" sz="1200" dirty="0">
              <a:solidFill>
                <a:schemeClr val="tx1"/>
              </a:solidFill>
            </a:endParaRPr>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1770866"/>
            <a:ext cx="3733800" cy="2516168"/>
          </a:xfrm>
          <a:prstGeom prst="rect">
            <a:avLst/>
          </a:prstGeom>
        </p:spPr>
      </p:pic>
    </p:spTree>
    <p:extLst>
      <p:ext uri="{BB962C8B-B14F-4D97-AF65-F5344CB8AC3E}">
        <p14:creationId xmlns:p14="http://schemas.microsoft.com/office/powerpoint/2010/main" val="83092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social environment</a:t>
            </a:r>
          </a:p>
        </p:txBody>
      </p:sp>
      <p:sp>
        <p:nvSpPr>
          <p:cNvPr id="3" name="Content Placeholder 2"/>
          <p:cNvSpPr>
            <a:spLocks noGrp="1"/>
          </p:cNvSpPr>
          <p:nvPr>
            <p:ph sz="half" idx="1"/>
          </p:nvPr>
        </p:nvSpPr>
        <p:spPr/>
        <p:txBody>
          <a:bodyPr/>
          <a:lstStyle/>
          <a:p>
            <a:r>
              <a:rPr lang="en-US" dirty="0"/>
              <a:t>The American Psychological Association states that loneliness may become a “grater public hazard then obesity”[1]</a:t>
            </a:r>
          </a:p>
          <a:p>
            <a:r>
              <a:rPr lang="en-US" dirty="0"/>
              <a:t>Both social anxiety and depression rates are expected to grow in the coming years[6]</a:t>
            </a:r>
          </a:p>
          <a:p>
            <a:r>
              <a:rPr lang="en-US" dirty="0"/>
              <a:t>Pets are often used as a stepping stone to help people with depression</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William Mosby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https://www.gemmacorrell.com/</a:t>
            </a:r>
            <a:r>
              <a:rPr lang="en-US" sz="1200" dirty="0"/>
              <a:t>4/19</a:t>
            </a:r>
            <a:endParaRPr lang="en-US" sz="1200" dirty="0">
              <a:solidFill>
                <a:schemeClr val="tx1"/>
              </a:solidFill>
            </a:endParaRPr>
          </a:p>
        </p:txBody>
      </p:sp>
      <p:pic>
        <p:nvPicPr>
          <p:cNvPr id="2052" name="Picture 4" descr="http://cdn1.collective-evolution.com/assets/uploads/2017/05/depression-comics-illustrations-gemma-correll-5-58b7e05e361d3-png__70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14900" y="135255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05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of Robotic Companions</a:t>
            </a:r>
          </a:p>
        </p:txBody>
      </p:sp>
      <p:sp>
        <p:nvSpPr>
          <p:cNvPr id="3" name="Content Placeholder 2"/>
          <p:cNvSpPr>
            <a:spLocks noGrp="1"/>
          </p:cNvSpPr>
          <p:nvPr>
            <p:ph sz="half" idx="1"/>
          </p:nvPr>
        </p:nvSpPr>
        <p:spPr/>
        <p:txBody>
          <a:bodyPr/>
          <a:lstStyle/>
          <a:p>
            <a:r>
              <a:rPr lang="en-US" dirty="0"/>
              <a:t>Help people with physical disabilities[1]</a:t>
            </a:r>
          </a:p>
          <a:p>
            <a:r>
              <a:rPr lang="en-US" dirty="0"/>
              <a:t>Could help people feel like they are part of society without the risk of misstepping</a:t>
            </a:r>
          </a:p>
          <a:p>
            <a:r>
              <a:rPr lang="en-US" dirty="0"/>
              <a:t>Stop the buying of pets that would be mistreated or abandoned</a:t>
            </a:r>
          </a:p>
          <a:p>
            <a:r>
              <a:rPr lang="en-US" dirty="0"/>
              <a:t>Help people express there sexual preferences and build up there confidence. [3]</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William Mosby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https://www.newscientist.com/article/dn18913-innovation-teaching-robots-some-manners/</a:t>
            </a:r>
            <a:r>
              <a:rPr lang="en-US" sz="1200" dirty="0"/>
              <a:t>4/18</a:t>
            </a:r>
            <a:endParaRPr lang="en-US" sz="1200" dirty="0">
              <a:solidFill>
                <a:schemeClr val="tx1"/>
              </a:solidFill>
            </a:endParaRPr>
          </a:p>
        </p:txBody>
      </p:sp>
      <p:pic>
        <p:nvPicPr>
          <p:cNvPr id="4102" name="Picture 6" descr="Image result for nice robo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94428" y="1276350"/>
            <a:ext cx="3724732"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71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 of Robotic Companions</a:t>
            </a:r>
          </a:p>
        </p:txBody>
      </p:sp>
      <p:sp>
        <p:nvSpPr>
          <p:cNvPr id="3" name="Content Placeholder 2"/>
          <p:cNvSpPr>
            <a:spLocks noGrp="1"/>
          </p:cNvSpPr>
          <p:nvPr>
            <p:ph sz="half" idx="1"/>
          </p:nvPr>
        </p:nvSpPr>
        <p:spPr/>
        <p:txBody>
          <a:bodyPr/>
          <a:lstStyle/>
          <a:p>
            <a:r>
              <a:rPr lang="en-US" dirty="0"/>
              <a:t>The more a person isolate themselves the harder it is to reintegrate back into society </a:t>
            </a:r>
          </a:p>
          <a:p>
            <a:r>
              <a:rPr lang="en-US" dirty="0"/>
              <a:t>Makes people believe that they feel for them but they don’t, Because they are robots</a:t>
            </a:r>
          </a:p>
          <a:p>
            <a:r>
              <a:rPr lang="en-US" dirty="0"/>
              <a:t>Makes it easer for the data collection</a:t>
            </a:r>
          </a:p>
          <a:p>
            <a:r>
              <a:rPr lang="en-US" dirty="0"/>
              <a:t>Robot rights?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William Mosby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https://fifthelementonline.com/products/aesop-rock-the-impossible-kid</a:t>
            </a:r>
            <a:r>
              <a:rPr lang="en-US" sz="1200" dirty="0"/>
              <a:t> 4/18</a:t>
            </a:r>
            <a:endParaRPr lang="en-US" sz="1200" dirty="0">
              <a:solidFill>
                <a:schemeClr val="tx1"/>
              </a:solidFill>
            </a:endParaRPr>
          </a:p>
        </p:txBody>
      </p:sp>
      <p:pic>
        <p:nvPicPr>
          <p:cNvPr id="5122" name="Picture 2" descr="Image result for the impossible kid"/>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420868" y="1154349"/>
            <a:ext cx="3098292" cy="309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196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on Robotic Companions</a:t>
            </a:r>
          </a:p>
        </p:txBody>
      </p:sp>
      <p:sp>
        <p:nvSpPr>
          <p:cNvPr id="3" name="Content Placeholder 2"/>
          <p:cNvSpPr>
            <a:spLocks noGrp="1"/>
          </p:cNvSpPr>
          <p:nvPr>
            <p:ph sz="half" idx="1"/>
          </p:nvPr>
        </p:nvSpPr>
        <p:spPr/>
        <p:txBody>
          <a:bodyPr/>
          <a:lstStyle/>
          <a:p>
            <a:r>
              <a:rPr lang="en-US" dirty="0"/>
              <a:t>There are defiantly problems that we most be aware of and educate people about</a:t>
            </a:r>
          </a:p>
          <a:p>
            <a:r>
              <a:rPr lang="en-US" dirty="0"/>
              <a:t>The older generation always dislikes change(</a:t>
            </a:r>
            <a:r>
              <a:rPr lang="en-US" dirty="0" err="1"/>
              <a:t>eg</a:t>
            </a:r>
            <a:r>
              <a:rPr lang="en-US" dirty="0"/>
              <a:t>. Video Games, TV, and Books)</a:t>
            </a:r>
          </a:p>
          <a:p>
            <a:r>
              <a:rPr lang="en-US" dirty="0"/>
              <a:t>Ultimately I think that it Robotic Companions bring more good then bad</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William Mosby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http://starwars.wikia.com/wiki/R2-D2</a:t>
            </a:r>
            <a:r>
              <a:rPr lang="en-US" sz="1200" dirty="0"/>
              <a:t>4/18</a:t>
            </a:r>
            <a:endParaRPr lang="en-US" sz="1200" dirty="0">
              <a:solidFill>
                <a:schemeClr val="tx1"/>
              </a:solidFill>
            </a:endParaRPr>
          </a:p>
        </p:txBody>
      </p:sp>
      <p:pic>
        <p:nvPicPr>
          <p:cNvPr id="6146" name="Picture 2" descr="Image result for r2 d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473700" y="1352550"/>
            <a:ext cx="2235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7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10000"/>
          </a:bodyPr>
          <a:lstStyle/>
          <a:p>
            <a:pPr marL="0" indent="0">
              <a:buNone/>
            </a:pPr>
            <a:r>
              <a:rPr lang="en-US" sz="1600" dirty="0"/>
              <a:t>[1] ‘Loneliness epidemic’ set to become a public health crisis’ Andrew Masterson, Cosmos &lt;8/7/17&gt;</a:t>
            </a:r>
          </a:p>
          <a:p>
            <a:pPr marL="0" indent="0">
              <a:buNone/>
            </a:pPr>
            <a:r>
              <a:rPr lang="en-US" sz="1600" dirty="0"/>
              <a:t>[2] COMPANION ROBOTS ARE HERE. JUST DON'T FALL IN LOVE WITH THEM,  Matt Simon, https://www.wired.com/story/companion-robots-are-here (4/7/18)</a:t>
            </a:r>
          </a:p>
          <a:p>
            <a:pPr marL="0" indent="0">
              <a:buNone/>
            </a:pPr>
            <a:r>
              <a:rPr lang="en-US" sz="1600" dirty="0"/>
              <a:t>[3] Touring a factory where </a:t>
            </a:r>
            <a:r>
              <a:rPr lang="en-US" sz="1600" dirty="0" err="1"/>
              <a:t>sexbots</a:t>
            </a:r>
            <a:r>
              <a:rPr lang="en-US" sz="1600" dirty="0"/>
              <a:t> come alive </a:t>
            </a:r>
            <a:r>
              <a:rPr lang="en-US" sz="1600" dirty="0">
                <a:hlinkClick r:id="rId2"/>
              </a:rPr>
              <a:t>https://www.cnet.com/videos/abyss-creations-tour-realbotix/</a:t>
            </a:r>
            <a:r>
              <a:rPr lang="en-US" sz="1600" dirty="0"/>
              <a:t> (4/7/18)</a:t>
            </a:r>
          </a:p>
          <a:p>
            <a:pPr marL="0" indent="0">
              <a:buNone/>
            </a:pPr>
            <a:r>
              <a:rPr lang="en-US" sz="1600" dirty="0"/>
              <a:t>[4] List of fictional robots and androids </a:t>
            </a:r>
            <a:r>
              <a:rPr lang="en-US" sz="1600" dirty="0">
                <a:hlinkClick r:id="rId3"/>
              </a:rPr>
              <a:t>https://en.wikipedia.org/wiki/List_of_fictional_robots_and_androids#19th_century_and_earlier</a:t>
            </a:r>
            <a:r>
              <a:rPr lang="en-US" sz="1600" dirty="0"/>
              <a:t>(4/8/18)</a:t>
            </a:r>
          </a:p>
          <a:p>
            <a:pPr marL="0" indent="0">
              <a:buNone/>
            </a:pPr>
            <a:r>
              <a:rPr lang="en-US" sz="1600" dirty="0"/>
              <a:t>[5] Companion robots: What are the ethical implications of intimate human-machine relationships?, </a:t>
            </a:r>
            <a:r>
              <a:rPr lang="en-US" sz="1600" dirty="0" err="1"/>
              <a:t>Meghna</a:t>
            </a:r>
            <a:r>
              <a:rPr lang="en-US" sz="1600" dirty="0"/>
              <a:t> Bali, ABC News, (8/17/17)</a:t>
            </a:r>
          </a:p>
          <a:p>
            <a:pPr marL="0" indent="0">
              <a:buNone/>
            </a:pPr>
            <a:r>
              <a:rPr lang="en-US" sz="1600" dirty="0"/>
              <a:t>[6] Stats and Facts About Depression in America, Chris </a:t>
            </a:r>
            <a:r>
              <a:rPr lang="en-US" sz="1600" dirty="0" err="1"/>
              <a:t>Iliades</a:t>
            </a:r>
            <a:r>
              <a:rPr lang="en-US" sz="1600" dirty="0"/>
              <a:t>, MD, https://www.everydayhealth.com/hs/major-depression/depression-statistics/(4/8/18)</a:t>
            </a:r>
          </a:p>
          <a:p>
            <a:pPr marL="0" indent="0">
              <a:buNone/>
            </a:pPr>
            <a:endParaRPr lang="en-US" sz="1600"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William Mosby</a:t>
            </a:r>
          </a:p>
        </p:txBody>
      </p:sp>
    </p:spTree>
    <p:extLst>
      <p:ext uri="{BB962C8B-B14F-4D97-AF65-F5344CB8AC3E}">
        <p14:creationId xmlns:p14="http://schemas.microsoft.com/office/powerpoint/2010/main" val="2714322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121849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Cost-Benefit Analysis</a:t>
            </a:r>
          </a:p>
        </p:txBody>
      </p:sp>
      <p:sp>
        <p:nvSpPr>
          <p:cNvPr id="812035"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How much does it cost?</a:t>
            </a:r>
          </a:p>
          <a:p>
            <a:pPr eaLnBrk="1" hangingPunct="1"/>
            <a:r>
              <a:rPr lang="en-US">
                <a:ea typeface="ＭＳ Ｐゴシック" pitchFamily="-109" charset="-128"/>
                <a:cs typeface="ＭＳ Ｐゴシック" pitchFamily="-109" charset="-128"/>
              </a:rPr>
              <a:t>What do I get for this cost?</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1982392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Risk-Benefit Analysis</a:t>
            </a:r>
          </a:p>
        </p:txBody>
      </p:sp>
      <p:sp>
        <p:nvSpPr>
          <p:cNvPr id="814083"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could go wrong?</a:t>
            </a:r>
          </a:p>
          <a:p>
            <a:pPr eaLnBrk="1" hangingPunct="1"/>
            <a:r>
              <a:rPr lang="en-US">
                <a:ea typeface="ＭＳ Ｐゴシック" pitchFamily="-109" charset="-128"/>
                <a:cs typeface="ＭＳ Ｐゴシック" pitchFamily="-109" charset="-128"/>
              </a:rPr>
              <a:t>How likely is it?</a:t>
            </a:r>
          </a:p>
          <a:p>
            <a:pPr eaLnBrk="1" hangingPunct="1"/>
            <a:r>
              <a:rPr lang="en-US">
                <a:ea typeface="ＭＳ Ｐゴシック" pitchFamily="-109" charset="-128"/>
                <a:cs typeface="ＭＳ Ｐゴシック" pitchFamily="-109" charset="-128"/>
              </a:rPr>
              <a:t>How costly are the consequences?</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181633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dirty="0"/>
              <a:t>Guest Speaker</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Limitations to </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Risk-Benefit Analysis</a:t>
            </a:r>
          </a:p>
        </p:txBody>
      </p:sp>
      <p:sp>
        <p:nvSpPr>
          <p:cNvPr id="815107"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Hard to quantify probabilities</a:t>
            </a:r>
          </a:p>
          <a:p>
            <a:pPr eaLnBrk="1" hangingPunct="1"/>
            <a:r>
              <a:rPr lang="en-US">
                <a:ea typeface="ＭＳ Ｐゴシック" pitchFamily="-109" charset="-128"/>
                <a:cs typeface="ＭＳ Ｐゴシック" pitchFamily="-109" charset="-128"/>
              </a:rPr>
              <a:t>Hard to quantify costs</a:t>
            </a:r>
          </a:p>
          <a:p>
            <a:pPr eaLnBrk="1" hangingPunct="1"/>
            <a:r>
              <a:rPr lang="en-US">
                <a:ea typeface="ＭＳ Ｐゴシック" pitchFamily="-109" charset="-128"/>
                <a:cs typeface="ＭＳ Ｐゴシック" pitchFamily="-109" charset="-128"/>
              </a:rPr>
              <a:t>Who bears the costs?</a:t>
            </a:r>
          </a:p>
          <a:p>
            <a:pPr eaLnBrk="1" hangingPunct="1"/>
            <a:r>
              <a:rPr lang="en-US">
                <a:ea typeface="ＭＳ Ｐゴシック" pitchFamily="-109" charset="-128"/>
                <a:cs typeface="ＭＳ Ｐゴシック" pitchFamily="-109" charset="-128"/>
              </a:rPr>
              <a:t>Are the potential benefits worth it?</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460677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3298385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Relying Too Much</a:t>
            </a:r>
          </a:p>
        </p:txBody>
      </p:sp>
      <p:sp>
        <p:nvSpPr>
          <p:cNvPr id="8499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Limits of modeling reality</a:t>
            </a:r>
          </a:p>
          <a:p>
            <a:pPr eaLnBrk="1" hangingPunct="1"/>
            <a:r>
              <a:rPr lang="en-US">
                <a:ea typeface="ＭＳ Ｐゴシック" pitchFamily="-109" charset="-128"/>
                <a:cs typeface="ＭＳ Ｐゴシック" pitchFamily="-109" charset="-128"/>
              </a:rPr>
              <a:t>Limits of precision</a:t>
            </a:r>
          </a:p>
          <a:p>
            <a:pPr eaLnBrk="1" hangingPunct="1"/>
            <a:r>
              <a:rPr lang="en-US">
                <a:ea typeface="ＭＳ Ｐゴシック" pitchFamily="-109" charset="-128"/>
                <a:cs typeface="ＭＳ Ｐゴシック" pitchFamily="-109" charset="-128"/>
              </a:rPr>
              <a:t>Limits of algorithms</a:t>
            </a:r>
          </a:p>
          <a:p>
            <a:pPr eaLnBrk="1" hangingPunct="1"/>
            <a:r>
              <a:rPr lang="en-US">
                <a:ea typeface="ＭＳ Ｐゴシック" pitchFamily="-109" charset="-128"/>
                <a:cs typeface="ＭＳ Ｐゴシック" pitchFamily="-109" charset="-128"/>
              </a:rPr>
              <a:t>Limits of interpretation</a:t>
            </a:r>
          </a:p>
          <a:p>
            <a:pPr eaLnBrk="1" hangingPunct="1"/>
            <a:endParaRPr lang="en-US">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3953699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Producing Good Software</a:t>
            </a:r>
          </a:p>
        </p:txBody>
      </p:sp>
      <p:sp>
        <p:nvSpPr>
          <p:cNvPr id="89094" name="Rectangle 3"/>
          <p:cNvSpPr>
            <a:spLocks noGrp="1" noChangeArrowheads="1"/>
          </p:cNvSpPr>
          <p:nvPr>
            <p:ph idx="1"/>
          </p:nvPr>
        </p:nvSpPr>
        <p:spPr/>
        <p:txBody>
          <a:bodyPr/>
          <a:lstStyle/>
          <a:p>
            <a:pPr eaLnBrk="1" hangingPunct="1"/>
            <a:r>
              <a:rPr lang="en-US" sz="2600">
                <a:ea typeface="ＭＳ Ｐゴシック" pitchFamily="-109" charset="-128"/>
                <a:cs typeface="ＭＳ Ｐゴシック" pitchFamily="-109" charset="-128"/>
              </a:rPr>
              <a:t>Good specifications</a:t>
            </a:r>
          </a:p>
          <a:p>
            <a:pPr eaLnBrk="1" hangingPunct="1"/>
            <a:r>
              <a:rPr lang="en-US" sz="2600">
                <a:ea typeface="ＭＳ Ｐゴシック" pitchFamily="-109" charset="-128"/>
                <a:cs typeface="ＭＳ Ｐゴシック" pitchFamily="-109" charset="-128"/>
              </a:rPr>
              <a:t>Good usability</a:t>
            </a:r>
          </a:p>
          <a:p>
            <a:pPr eaLnBrk="1" hangingPunct="1"/>
            <a:r>
              <a:rPr lang="en-US" sz="2600">
                <a:ea typeface="ＭＳ Ｐゴシック" pitchFamily="-109" charset="-128"/>
                <a:cs typeface="ＭＳ Ｐゴシック" pitchFamily="-109" charset="-128"/>
              </a:rPr>
              <a:t>Good design</a:t>
            </a:r>
          </a:p>
          <a:p>
            <a:pPr eaLnBrk="1" hangingPunct="1"/>
            <a:r>
              <a:rPr lang="en-US" sz="2600">
                <a:ea typeface="ＭＳ Ｐゴシック" pitchFamily="-109" charset="-128"/>
                <a:cs typeface="ＭＳ Ｐゴシック" pitchFamily="-109" charset="-128"/>
              </a:rPr>
              <a:t>Robustness</a:t>
            </a:r>
          </a:p>
          <a:p>
            <a:pPr eaLnBrk="1" hangingPunct="1"/>
            <a:r>
              <a:rPr lang="en-US" sz="2600">
                <a:ea typeface="ＭＳ Ｐゴシック" pitchFamily="-109" charset="-128"/>
                <a:cs typeface="ＭＳ Ｐゴシック" pitchFamily="-109" charset="-128"/>
              </a:rPr>
              <a:t>Good implementation</a:t>
            </a:r>
          </a:p>
          <a:p>
            <a:pPr eaLnBrk="1" hangingPunct="1"/>
            <a:r>
              <a:rPr lang="en-US" sz="2600">
                <a:ea typeface="ＭＳ Ｐゴシック" pitchFamily="-109" charset="-128"/>
                <a:cs typeface="ＭＳ Ｐゴシック" pitchFamily="-109" charset="-128"/>
              </a:rPr>
              <a:t>Testing</a:t>
            </a:r>
          </a:p>
          <a:p>
            <a:pPr eaLnBrk="1" hangingPunct="1"/>
            <a:endParaRPr lang="en-US" sz="2600">
              <a:ea typeface="ＭＳ Ｐゴシック" pitchFamily="-109" charset="-128"/>
              <a:cs typeface="ＭＳ Ｐゴシック" pitchFamily="-109" charset="-128"/>
            </a:endParaRPr>
          </a:p>
          <a:p>
            <a:pPr eaLnBrk="1" hangingPunct="1"/>
            <a:endParaRPr lang="en-US" sz="2600">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3165053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Plan For The Long Term</a:t>
            </a:r>
          </a:p>
        </p:txBody>
      </p:sp>
      <p:sp>
        <p:nvSpPr>
          <p:cNvPr id="91142"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Version control</a:t>
            </a:r>
          </a:p>
          <a:p>
            <a:pPr eaLnBrk="1" hangingPunct="1"/>
            <a:r>
              <a:rPr lang="en-US">
                <a:ea typeface="ＭＳ Ｐゴシック" pitchFamily="-109" charset="-128"/>
                <a:cs typeface="ＭＳ Ｐゴシック" pitchFamily="-109" charset="-128"/>
              </a:rPr>
              <a:t>Future development</a:t>
            </a:r>
          </a:p>
          <a:p>
            <a:pPr eaLnBrk="1" hangingPunct="1"/>
            <a:r>
              <a:rPr lang="en-US">
                <a:ea typeface="ＭＳ Ｐゴシック" pitchFamily="-109" charset="-128"/>
                <a:cs typeface="ＭＳ Ｐゴシック" pitchFamily="-109" charset="-128"/>
              </a:rPr>
              <a:t>New platforms</a:t>
            </a:r>
          </a:p>
          <a:p>
            <a:pPr eaLnBrk="1" hangingPunct="1"/>
            <a:r>
              <a:rPr lang="en-US">
                <a:ea typeface="ＭＳ Ｐゴシック" pitchFamily="-109" charset="-128"/>
                <a:cs typeface="ＭＳ Ｐゴシック" pitchFamily="-109" charset="-128"/>
              </a:rPr>
              <a:t>Patches</a:t>
            </a:r>
          </a:p>
          <a:p>
            <a:pPr eaLnBrk="1" hangingPunct="1"/>
            <a:r>
              <a:rPr lang="en-US">
                <a:ea typeface="ＭＳ Ｐゴシック" pitchFamily="-109" charset="-128"/>
                <a:cs typeface="ＭＳ Ｐゴシック" pitchFamily="-109" charset="-128"/>
              </a:rPr>
              <a:t>Security</a:t>
            </a:r>
          </a:p>
          <a:p>
            <a:pPr eaLnBrk="1" hangingPunct="1"/>
            <a:r>
              <a:rPr lang="en-US">
                <a:ea typeface="ＭＳ Ｐゴシック" pitchFamily="-109" charset="-128"/>
                <a:cs typeface="ＭＳ Ｐゴシック" pitchFamily="-109" charset="-128"/>
              </a:rPr>
              <a:t>Training</a:t>
            </a:r>
          </a:p>
          <a:p>
            <a:pPr eaLnBrk="1" hangingPunct="1"/>
            <a:r>
              <a:rPr lang="en-US">
                <a:ea typeface="ＭＳ Ｐゴシック" pitchFamily="-109" charset="-128"/>
                <a:cs typeface="ＭＳ Ｐゴシック" pitchFamily="-109" charset="-128"/>
              </a:rPr>
              <a:t>Customer support</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3934331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35</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Tree>
    <p:extLst>
      <p:ext uri="{BB962C8B-B14F-4D97-AF65-F5344CB8AC3E}">
        <p14:creationId xmlns:p14="http://schemas.microsoft.com/office/powerpoint/2010/main" val="241035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70000" lnSpcReduction="20000"/>
          </a:bodyPr>
          <a:lstStyle/>
          <a:p>
            <a:r>
              <a:rPr lang="en-US" dirty="0"/>
              <a:t>pp. 366 Any false arrests since 1989?</a:t>
            </a:r>
          </a:p>
          <a:p>
            <a:r>
              <a:rPr lang="en-US" dirty="0"/>
              <a:t>pp. 368 Argument assumes DB cannot exist without existing inaccuracies. </a:t>
            </a:r>
          </a:p>
          <a:p>
            <a:r>
              <a:rPr lang="en-US" dirty="0"/>
              <a:t>pp. 373 This is not to keep the PATRIOT system from responding to false alarms.</a:t>
            </a:r>
          </a:p>
          <a:p>
            <a:r>
              <a:rPr lang="en-US" dirty="0"/>
              <a:t>pp. 375 Always encapsulate units! Not clear if SW involved.</a:t>
            </a:r>
          </a:p>
          <a:p>
            <a:r>
              <a:rPr lang="en-US" dirty="0"/>
              <a:t>pp. 376 Any SW diffs between Mars Missions?</a:t>
            </a:r>
          </a:p>
          <a:p>
            <a:r>
              <a:rPr lang="en-US" dirty="0"/>
              <a:t>pp. 378 Why did the Tokyo Stock Exchange refuse?</a:t>
            </a:r>
          </a:p>
          <a:p>
            <a:r>
              <a:rPr lang="en-US" dirty="0"/>
              <a:t>pp. 380 Republicans and Florida?</a:t>
            </a:r>
          </a:p>
          <a:p>
            <a:r>
              <a:rPr lang="en-US" dirty="0"/>
              <a:t>pp. 381. Do the second thoughts on DRE machines make the interview at end Chapter’s end less relevant?</a:t>
            </a:r>
          </a:p>
        </p:txBody>
      </p:sp>
      <p:sp>
        <p:nvSpPr>
          <p:cNvPr id="11" name="Content Placeholder 10"/>
          <p:cNvSpPr>
            <a:spLocks noGrp="1"/>
          </p:cNvSpPr>
          <p:nvPr>
            <p:ph sz="half" idx="2"/>
          </p:nvPr>
        </p:nvSpPr>
        <p:spPr/>
        <p:txBody>
          <a:bodyPr>
            <a:normAutofit fontScale="70000" lnSpcReduction="20000"/>
          </a:bodyPr>
          <a:lstStyle/>
          <a:p>
            <a:r>
              <a:rPr lang="en-US" dirty="0"/>
              <a:t>pp. 389 No simulation examples since 2002?</a:t>
            </a:r>
          </a:p>
          <a:p>
            <a:r>
              <a:rPr lang="en-US" dirty="0"/>
              <a:t>pp. 390 Did The Limits to Growth predictions motivate people to change?</a:t>
            </a:r>
          </a:p>
          <a:p>
            <a:r>
              <a:rPr lang="en-US" dirty="0"/>
              <a:t>pp. 392 What happened to Verification?</a:t>
            </a:r>
          </a:p>
          <a:p>
            <a:r>
              <a:rPr lang="en-US" dirty="0"/>
              <a:t>pp. 394 “satisfies the specification” = verification. “needs of the user” = validation.</a:t>
            </a:r>
          </a:p>
          <a:p>
            <a:r>
              <a:rPr lang="en-US" dirty="0"/>
              <a:t>pp. 395 SW quality since 2009?</a:t>
            </a:r>
          </a:p>
          <a:p>
            <a:r>
              <a:rPr lang="en-US" dirty="0"/>
              <a:t>pp. 396 Gender bias nice addition!</a:t>
            </a:r>
          </a:p>
          <a:p>
            <a:r>
              <a:rPr lang="en-US" dirty="0"/>
              <a:t>pp. 406 21, source from 2004, is it implemented yet? 23 like game release question in next chapter.</a:t>
            </a:r>
          </a:p>
          <a:p>
            <a:r>
              <a:rPr lang="en-US" dirty="0"/>
              <a:t>Questions I liked: 10, 12, 16, 17, 18, 20, 21</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From Chapter 9 In-class Exercises # 24.</a:t>
            </a:r>
          </a:p>
          <a:p>
            <a:pPr lvl="1"/>
            <a:r>
              <a:rPr lang="en-US" dirty="0"/>
              <a:t>Should the company produce the game?</a:t>
            </a:r>
          </a:p>
          <a:p>
            <a:pPr lvl="1"/>
            <a:r>
              <a:rPr lang="en-US" dirty="0"/>
              <a:t>Use the SWE Code Of Ethics as the basis for your argument.</a:t>
            </a:r>
          </a:p>
          <a:p>
            <a:pPr lvl="1"/>
            <a:r>
              <a:rPr lang="en-US" dirty="0"/>
              <a:t>Use other sources for supporting data</a:t>
            </a:r>
          </a:p>
          <a:p>
            <a:r>
              <a:rPr lang="en-US" dirty="0"/>
              <a:t>Class designed 1 Page Paper on Chapter 10 Work and Wealth topic</a:t>
            </a:r>
          </a:p>
          <a:p>
            <a:pPr lvl="1"/>
            <a:r>
              <a:rPr lang="en-US" dirty="0"/>
              <a:t>Contribute your topic suggestion on the Canvas Discussion Board</a:t>
            </a:r>
          </a:p>
          <a:p>
            <a:pPr lvl="1"/>
            <a:r>
              <a:rPr lang="en-US" dirty="0"/>
              <a:t>“Like” the paper idea you prefer</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79401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4072"/>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dirty="0"/>
              <a:t>Guest Speaker</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562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Bias in Technology Design</a:t>
            </a:r>
          </a:p>
        </p:txBody>
      </p:sp>
      <p:sp>
        <p:nvSpPr>
          <p:cNvPr id="3" name="Content Placeholder 2"/>
          <p:cNvSpPr>
            <a:spLocks noGrp="1"/>
          </p:cNvSpPr>
          <p:nvPr>
            <p:ph sz="half" idx="1"/>
          </p:nvPr>
        </p:nvSpPr>
        <p:spPr>
          <a:xfrm>
            <a:off x="685800" y="1352551"/>
            <a:ext cx="7543800" cy="3352800"/>
          </a:xfrm>
        </p:spPr>
        <p:txBody>
          <a:bodyPr/>
          <a:lstStyle/>
          <a:p>
            <a:r>
              <a:rPr lang="en-US" sz="2000" dirty="0"/>
              <a:t>Bias</a:t>
            </a:r>
          </a:p>
          <a:p>
            <a:pPr lvl="1"/>
            <a:r>
              <a:rPr lang="en-US" sz="2000" dirty="0"/>
              <a:t>Inclination or prejudice for or against one person or group, especially in a way considered to be unfair. (OED)</a:t>
            </a:r>
          </a:p>
          <a:p>
            <a:pPr lvl="1"/>
            <a:endParaRPr lang="en-US" sz="2000" dirty="0"/>
          </a:p>
          <a:p>
            <a:pPr lvl="1"/>
            <a:r>
              <a:rPr lang="en-US" sz="2000" dirty="0"/>
              <a:t>systematic error introduced into sampling or testing by selecting or encouraging one outcome or answer over others (Merriam-Webster)</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Sylvia van der Weide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spTree>
    <p:extLst>
      <p:ext uri="{BB962C8B-B14F-4D97-AF65-F5344CB8AC3E}">
        <p14:creationId xmlns:p14="http://schemas.microsoft.com/office/powerpoint/2010/main" val="293313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Recognition</a:t>
            </a:r>
          </a:p>
        </p:txBody>
      </p:sp>
      <p:sp>
        <p:nvSpPr>
          <p:cNvPr id="3" name="Content Placeholder 2"/>
          <p:cNvSpPr>
            <a:spLocks noGrp="1"/>
          </p:cNvSpPr>
          <p:nvPr>
            <p:ph sz="half" idx="1"/>
          </p:nvPr>
        </p:nvSpPr>
        <p:spPr>
          <a:xfrm>
            <a:off x="685800" y="1352551"/>
            <a:ext cx="2723827" cy="3352800"/>
          </a:xfrm>
        </p:spPr>
        <p:txBody>
          <a:bodyPr/>
          <a:lstStyle/>
          <a:p>
            <a:r>
              <a:rPr lang="en-US" dirty="0"/>
              <a:t>2003 Medical Software study</a:t>
            </a:r>
          </a:p>
          <a:p>
            <a:r>
              <a:rPr lang="en-US" dirty="0"/>
              <a:t>2016 Google speech recognition</a:t>
            </a:r>
          </a:p>
          <a:p>
            <a:pPr lvl="1"/>
            <a:r>
              <a:rPr lang="en-US" dirty="0"/>
              <a:t>Used for auto-captioning YouTube videos</a:t>
            </a:r>
          </a:p>
        </p:txBody>
      </p:sp>
      <p:sp>
        <p:nvSpPr>
          <p:cNvPr id="5" name="Footer Placeholder 4"/>
          <p:cNvSpPr>
            <a:spLocks noGrp="1"/>
          </p:cNvSpPr>
          <p:nvPr>
            <p:ph type="ftr" sz="quarter" idx="11"/>
          </p:nvPr>
        </p:nvSpPr>
        <p:spPr>
          <a:xfrm>
            <a:off x="0" y="5025402"/>
            <a:ext cx="5562600" cy="146304"/>
          </a:xfrm>
        </p:spPr>
        <p:txBody>
          <a:bodyPr/>
          <a:lstStyle/>
          <a:p>
            <a:r>
              <a:rPr lang="sk-SK" dirty="0"/>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Sylvia van der Weide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 [3]</a:t>
            </a:r>
            <a:endParaRPr lang="en-US" sz="1200" dirty="0">
              <a:solidFill>
                <a:schemeClr val="tx1"/>
              </a:solidFill>
            </a:endParaRPr>
          </a:p>
        </p:txBody>
      </p:sp>
      <p:pic>
        <p:nvPicPr>
          <p:cNvPr id="12" name="Content Placeholder 11"/>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1932"/>
          <a:stretch/>
        </p:blipFill>
        <p:spPr>
          <a:xfrm>
            <a:off x="3766088" y="1067605"/>
            <a:ext cx="5260708" cy="3570536"/>
          </a:xfrm>
        </p:spPr>
      </p:pic>
      <p:sp>
        <p:nvSpPr>
          <p:cNvPr id="4" name="TextBox 3"/>
          <p:cNvSpPr txBox="1"/>
          <p:nvPr/>
        </p:nvSpPr>
        <p:spPr>
          <a:xfrm>
            <a:off x="3766088" y="4320685"/>
            <a:ext cx="5260708" cy="313932"/>
          </a:xfrm>
          <a:prstGeom prst="rect">
            <a:avLst/>
          </a:prstGeom>
          <a:solidFill>
            <a:schemeClr val="tx1"/>
          </a:solidFill>
        </p:spPr>
        <p:txBody>
          <a:bodyPr wrap="square" rtlCol="0">
            <a:spAutoFit/>
          </a:bodyPr>
          <a:lstStyle/>
          <a:p>
            <a:pPr>
              <a:lnSpc>
                <a:spcPct val="90000"/>
              </a:lnSpc>
            </a:pPr>
            <a:r>
              <a:rPr lang="en-US" sz="1600" dirty="0">
                <a:solidFill>
                  <a:schemeClr val="bg1"/>
                </a:solidFill>
              </a:rPr>
              <a:t>                              Women                                     Men</a:t>
            </a:r>
          </a:p>
        </p:txBody>
      </p:sp>
    </p:spTree>
    <p:extLst>
      <p:ext uri="{BB962C8B-B14F-4D97-AF65-F5344CB8AC3E}">
        <p14:creationId xmlns:p14="http://schemas.microsoft.com/office/powerpoint/2010/main" val="113266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vision</a:t>
            </a:r>
          </a:p>
        </p:txBody>
      </p:sp>
      <p:sp>
        <p:nvSpPr>
          <p:cNvPr id="3" name="Content Placeholder 2"/>
          <p:cNvSpPr>
            <a:spLocks noGrp="1"/>
          </p:cNvSpPr>
          <p:nvPr>
            <p:ph sz="half" idx="1"/>
          </p:nvPr>
        </p:nvSpPr>
        <p:spPr/>
        <p:txBody>
          <a:bodyPr/>
          <a:lstStyle/>
          <a:p>
            <a:r>
              <a:rPr lang="en-US" dirty="0"/>
              <a:t>Computers vision machine learning algorithms</a:t>
            </a:r>
          </a:p>
          <a:p>
            <a:pPr lvl="1"/>
            <a:r>
              <a:rPr lang="en-US" dirty="0"/>
              <a:t>Inherit dataset biases</a:t>
            </a:r>
          </a:p>
          <a:p>
            <a:pPr lvl="1"/>
            <a:r>
              <a:rPr lang="en-US" dirty="0"/>
              <a:t>Google photos “gorilla” incident</a:t>
            </a:r>
          </a:p>
        </p:txBody>
      </p:sp>
      <p:sp>
        <p:nvSpPr>
          <p:cNvPr id="5" name="Footer Placeholder 4"/>
          <p:cNvSpPr>
            <a:spLocks noGrp="1"/>
          </p:cNvSpPr>
          <p:nvPr>
            <p:ph type="ftr" sz="quarter" idx="11"/>
          </p:nvPr>
        </p:nvSpPr>
        <p:spPr>
          <a:xfrm>
            <a:off x="0" y="5025402"/>
            <a:ext cx="5562600" cy="146304"/>
          </a:xfrm>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Sylvia van der Weide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[5], [6]</a:t>
            </a:r>
            <a:endParaRPr lang="en-US" sz="1200" dirty="0">
              <a:solidFill>
                <a:schemeClr val="tx1"/>
              </a:solidFill>
            </a:endParaRPr>
          </a:p>
        </p:txBody>
      </p:sp>
      <p:pic>
        <p:nvPicPr>
          <p:cNvPr id="2050" name="Picture 2" descr="http://exclusive.multibriefs.com/images/exclusive/0902mankitch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68445"/>
            <a:ext cx="3052574" cy="2035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ljamila.com/sites/default/files/2017/04/25/1098586-6564644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319" y="2341025"/>
            <a:ext cx="3509084" cy="19769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08528" y="4691221"/>
            <a:ext cx="4373313" cy="341632"/>
          </a:xfrm>
          <a:prstGeom prst="rect">
            <a:avLst/>
          </a:prstGeom>
          <a:noFill/>
        </p:spPr>
        <p:txBody>
          <a:bodyPr wrap="none" rtlCol="0">
            <a:spAutoFit/>
          </a:bodyPr>
          <a:lstStyle/>
          <a:p>
            <a:pPr>
              <a:lnSpc>
                <a:spcPct val="90000"/>
              </a:lnSpc>
            </a:pPr>
            <a:r>
              <a:rPr lang="en-US" sz="900" dirty="0">
                <a:hlinkClick r:id="rId5"/>
              </a:rPr>
              <a:t>http://www.aljamila.com/sites/default/files/2017/04/25/1098586-656464423.jpg</a:t>
            </a:r>
            <a:endParaRPr lang="en-US" sz="900" dirty="0"/>
          </a:p>
          <a:p>
            <a:pPr>
              <a:lnSpc>
                <a:spcPct val="90000"/>
              </a:lnSpc>
            </a:pPr>
            <a:r>
              <a:rPr lang="en-US" sz="900" dirty="0"/>
              <a:t>http://exclusive.multibriefs.com/images/exclusive/0902mankitchen.jpg</a:t>
            </a:r>
          </a:p>
        </p:txBody>
      </p:sp>
    </p:spTree>
    <p:extLst>
      <p:ext uri="{BB962C8B-B14F-4D97-AF65-F5344CB8AC3E}">
        <p14:creationId xmlns:p14="http://schemas.microsoft.com/office/powerpoint/2010/main" val="306397448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25019</TotalTime>
  <Words>4402</Words>
  <Application>Microsoft Macintosh PowerPoint</Application>
  <PresentationFormat>On-screen Show (16:9)</PresentationFormat>
  <Paragraphs>471</Paragraphs>
  <Slides>35</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ＭＳ Ｐゴシック</vt:lpstr>
      <vt:lpstr>Arial</vt:lpstr>
      <vt:lpstr>Calibri</vt:lpstr>
      <vt:lpstr>Cambria</vt:lpstr>
      <vt:lpstr>Red Radial 16x9</vt:lpstr>
      <vt:lpstr>Class 9 Errors Failures Risks</vt:lpstr>
      <vt:lpstr>PowerPoint Presentation</vt:lpstr>
      <vt:lpstr>Overview</vt:lpstr>
      <vt:lpstr>My Reading Notes</vt:lpstr>
      <vt:lpstr>Assignment</vt:lpstr>
      <vt:lpstr>Overview</vt:lpstr>
      <vt:lpstr>Gender Bias in Technology Design</vt:lpstr>
      <vt:lpstr>Speech Recognition</vt:lpstr>
      <vt:lpstr>Computer vision</vt:lpstr>
      <vt:lpstr>Computer vision</vt:lpstr>
      <vt:lpstr>conclusion</vt:lpstr>
      <vt:lpstr>References</vt:lpstr>
      <vt:lpstr>THE Problem with Artificial Intelligence</vt:lpstr>
      <vt:lpstr>Competence </vt:lpstr>
      <vt:lpstr>Learning Capabilities </vt:lpstr>
      <vt:lpstr>Implementing Ethics</vt:lpstr>
      <vt:lpstr>Ethical Dilemma </vt:lpstr>
      <vt:lpstr>References</vt:lpstr>
      <vt:lpstr>The growth of robotic companions </vt:lpstr>
      <vt:lpstr>History of Robotic Companions</vt:lpstr>
      <vt:lpstr>The social environment</vt:lpstr>
      <vt:lpstr>Pros of Robotic Companions</vt:lpstr>
      <vt:lpstr>cons of Robotic Companions</vt:lpstr>
      <vt:lpstr>Conclusion on Robotic Companions</vt:lpstr>
      <vt:lpstr>References</vt:lpstr>
      <vt:lpstr>Class 9 The End</vt:lpstr>
      <vt:lpstr>Reliability Of Statistics</vt:lpstr>
      <vt:lpstr>Cost-Benefit Analysis</vt:lpstr>
      <vt:lpstr>Risk-Benefit Analysis</vt:lpstr>
      <vt:lpstr>Limitations to  Risk-Benefit Analysis</vt:lpstr>
      <vt:lpstr>Some Measures</vt:lpstr>
      <vt:lpstr>Relying Too Much</vt:lpstr>
      <vt:lpstr>Producing Good Software</vt:lpstr>
      <vt:lpstr>Plan For The Long Term</vt:lpstr>
      <vt:lpstr>PowerPoint Presentation</vt:lpstr>
    </vt:vector>
  </TitlesOfParts>
  <Company>WPI</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335</cp:revision>
  <dcterms:created xsi:type="dcterms:W3CDTF">2014-08-25T02:19:16Z</dcterms:created>
  <dcterms:modified xsi:type="dcterms:W3CDTF">2018-04-13T23:08:04Z</dcterms:modified>
</cp:coreProperties>
</file>