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0"/>
  </p:notesMasterIdLst>
  <p:handoutMasterIdLst>
    <p:handoutMasterId r:id="rId51"/>
  </p:handoutMasterIdLst>
  <p:sldIdLst>
    <p:sldId id="256" r:id="rId2"/>
    <p:sldId id="608" r:id="rId3"/>
    <p:sldId id="565" r:id="rId4"/>
    <p:sldId id="259" r:id="rId5"/>
    <p:sldId id="609" r:id="rId6"/>
    <p:sldId id="261" r:id="rId7"/>
    <p:sldId id="308" r:id="rId8"/>
    <p:sldId id="267" r:id="rId9"/>
    <p:sldId id="330" r:id="rId10"/>
    <p:sldId id="309" r:id="rId11"/>
    <p:sldId id="621" r:id="rId12"/>
    <p:sldId id="622" r:id="rId13"/>
    <p:sldId id="623" r:id="rId14"/>
    <p:sldId id="624" r:id="rId15"/>
    <p:sldId id="625" r:id="rId16"/>
    <p:sldId id="626" r:id="rId17"/>
    <p:sldId id="627" r:id="rId18"/>
    <p:sldId id="628" r:id="rId19"/>
    <p:sldId id="615" r:id="rId20"/>
    <p:sldId id="616" r:id="rId21"/>
    <p:sldId id="617" r:id="rId22"/>
    <p:sldId id="618" r:id="rId23"/>
    <p:sldId id="619" r:id="rId24"/>
    <p:sldId id="620" r:id="rId25"/>
    <p:sldId id="629" r:id="rId26"/>
    <p:sldId id="257" r:id="rId27"/>
    <p:sldId id="258" r:id="rId28"/>
    <p:sldId id="630" r:id="rId29"/>
    <p:sldId id="260" r:id="rId30"/>
    <p:sldId id="631" r:id="rId31"/>
    <p:sldId id="262" r:id="rId32"/>
    <p:sldId id="269" r:id="rId33"/>
    <p:sldId id="500" r:id="rId34"/>
    <p:sldId id="501" r:id="rId35"/>
    <p:sldId id="502" r:id="rId36"/>
    <p:sldId id="503" r:id="rId37"/>
    <p:sldId id="504" r:id="rId38"/>
    <p:sldId id="505" r:id="rId39"/>
    <p:sldId id="506" r:id="rId40"/>
    <p:sldId id="507" r:id="rId41"/>
    <p:sldId id="331" r:id="rId42"/>
    <p:sldId id="332" r:id="rId43"/>
    <p:sldId id="333" r:id="rId44"/>
    <p:sldId id="334" r:id="rId45"/>
    <p:sldId id="335" r:id="rId46"/>
    <p:sldId id="336" r:id="rId47"/>
    <p:sldId id="337" r:id="rId48"/>
    <p:sldId id="338"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08"/>
            <p14:sldId id="565"/>
            <p14:sldId id="259"/>
            <p14:sldId id="609"/>
            <p14:sldId id="261"/>
            <p14:sldId id="308"/>
            <p14:sldId id="267"/>
            <p14:sldId id="330"/>
            <p14:sldId id="309"/>
          </p14:sldIdLst>
        </p14:section>
        <p14:section name="Students" id="{20244982-054D-774B-9E12-24C2D44D25DA}">
          <p14:sldIdLst>
            <p14:sldId id="621"/>
            <p14:sldId id="622"/>
            <p14:sldId id="623"/>
            <p14:sldId id="624"/>
            <p14:sldId id="625"/>
            <p14:sldId id="626"/>
            <p14:sldId id="627"/>
            <p14:sldId id="628"/>
            <p14:sldId id="615"/>
            <p14:sldId id="616"/>
            <p14:sldId id="617"/>
            <p14:sldId id="618"/>
            <p14:sldId id="619"/>
            <p14:sldId id="620"/>
            <p14:sldId id="629"/>
            <p14:sldId id="257"/>
            <p14:sldId id="258"/>
            <p14:sldId id="630"/>
            <p14:sldId id="260"/>
            <p14:sldId id="631"/>
            <p14:sldId id="262"/>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9" autoAdjust="0"/>
    <p:restoredTop sz="84341" autoAdjust="0"/>
  </p:normalViewPr>
  <p:slideViewPr>
    <p:cSldViewPr snapToGrid="0" snapToObjects="1">
      <p:cViewPr varScale="1">
        <p:scale>
          <a:sx n="141" d="100"/>
          <a:sy n="141" d="100"/>
        </p:scale>
        <p:origin x="416" y="184"/>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963013354684303"/>
          <c:y val="0.13469001240466599"/>
          <c:w val="0.55199463064725895"/>
          <c:h val="0.74788025187127005"/>
        </c:manualLayout>
      </c:layout>
      <c:pieChart>
        <c:varyColors val="1"/>
        <c:ser>
          <c:idx val="0"/>
          <c:order val="0"/>
          <c:tx>
            <c:strRef>
              <c:f>Sheet1!$B$1</c:f>
              <c:strCache>
                <c:ptCount val="1"/>
                <c:pt idx="0">
                  <c:v>Attacks Initiated</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6EB-3C42-B9CF-6AF7DB1E01B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6EB-3C42-B9CF-6AF7DB1E01B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6EB-3C42-B9CF-6AF7DB1E01B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6EB-3C42-B9CF-6AF7DB1E01B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6EB-3C42-B9CF-6AF7DB1E01B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6EB-3C42-B9CF-6AF7DB1E01B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6EB-3C42-B9CF-6AF7DB1E01B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6EB-3C42-B9CF-6AF7DB1E01B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6EB-3C42-B9CF-6AF7DB1E01B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D6EB-3C42-B9CF-6AF7DB1E01BC}"/>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D6EB-3C42-B9CF-6AF7DB1E01BC}"/>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D6EB-3C42-B9CF-6AF7DB1E01B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China</c:v>
                </c:pt>
                <c:pt idx="1">
                  <c:v>US</c:v>
                </c:pt>
                <c:pt idx="2">
                  <c:v>Turkey</c:v>
                </c:pt>
                <c:pt idx="3">
                  <c:v>Brazil</c:v>
                </c:pt>
                <c:pt idx="4">
                  <c:v>Russia</c:v>
                </c:pt>
                <c:pt idx="5">
                  <c:v>Other</c:v>
                </c:pt>
              </c:strCache>
            </c:strRef>
          </c:cat>
          <c:val>
            <c:numRef>
              <c:f>Sheet1!$B$2:$B$7</c:f>
              <c:numCache>
                <c:formatCode>General</c:formatCode>
                <c:ptCount val="6"/>
                <c:pt idx="0">
                  <c:v>27.24</c:v>
                </c:pt>
                <c:pt idx="1">
                  <c:v>17.12</c:v>
                </c:pt>
                <c:pt idx="2">
                  <c:v>10.24</c:v>
                </c:pt>
                <c:pt idx="3">
                  <c:v>8.6</c:v>
                </c:pt>
                <c:pt idx="4">
                  <c:v>5.14</c:v>
                </c:pt>
                <c:pt idx="5">
                  <c:v>31.66</c:v>
                </c:pt>
              </c:numCache>
            </c:numRef>
          </c:val>
          <c:extLst>
            <c:ext xmlns:c16="http://schemas.microsoft.com/office/drawing/2014/chart" uri="{C3380CC4-5D6E-409C-BE32-E72D297353CC}">
              <c16:uniqueId val="{0000000C-D6EB-3C42-B9CF-6AF7DB1E01B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United_States_Governm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Is anyone not excited?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 this presentation, I will point out how Quantum can threaten Cryptography System?</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But, let me tell you basic of quantum computing concept. Quantum machine uses quantum-mechanical phenomena, such as superposition and entanglement in computation.</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Classical machine, bit is a sequence of zero or one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Superposition makes Quantum sequence can be basis states on zero or one or can be any point on the surface of a 3D sphere between basis states.&lt;&gt;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Each qubit is linked to each other, so that they can influence other qubits, which called Entanglement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Not only can each qubit be in such a superposition state, but the system as a whole can be in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superposition of every combination of different states of all the qubits, which makes quantum computing powerful.</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-Number of qubits does not represent the speed like CPU frequency, but represents memory.</a:t>
            </a: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300 qubits quantum would have  the same number of possible states of atoms in the universe.</a:t>
            </a:r>
            <a:endParaRPr dirty="0"/>
          </a:p>
          <a:p>
            <a:pPr marL="171450" marR="0" lvl="0" indent="-17145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Speed of Quantum is determined by control and measurement of ion</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At first, Quantum Computing is used only to approximate global optimum of functions to solve mathematic annealing problem.</a:t>
            </a:r>
            <a:endParaRPr dirty="0"/>
          </a:p>
        </p:txBody>
      </p:sp>
      <p:sp>
        <p:nvSpPr>
          <p:cNvPr id="90" name="Shape 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306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Shape 10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D-wave Machine was built as commercial quantum computing to solve annealing problem.</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Benchmark diagram on the left was done by NASA and google in 2015, The Green line is Quantum Monte Carlo (QMC) simulator and Red line is Simulated Annealing , both are implemented on classical machine</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Blue line is D-wave machine, which is 10^8 times faster than two optimized implementation on classical computer</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492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2017, “Prime factorization using quantum annealing and computational algebraic geometry” paper was published.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Which means, now, Prime number can be factored by commercial quantum machine.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RSA  is one of cryptographic algorithms that uses prime numbers as private key to decrypted the message, and use multiply of those two prime number as public key to encrypt the message.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tables on the right show that what quantum resource require to factor RSA public key, and The time growth of Quantum is linear, while exponentially on Classical machine</a:t>
            </a: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029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Grover's algorithm can speed up searching of domain n in square root 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can brute-force a 128-bit symmetric cryptographic key in roughly 2^64 iterations, or a 256-bit key in roughly 2^128 iterations.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AES is symmetric-key algorithm which uses the same key for encryption and decryption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With current quantum machine, only 128-bit key is vulnerable.</a:t>
            </a:r>
            <a:endParaRPr sz="12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15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Quantum computer can solve Factoring Discrete logarithm problem, which is one of NP problem much faster than classical computer.</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Many algorithms in public-key cryptography assumes that discrete logarithm problem over carefully chosen groups has no solution, which is not true in quantum computing.</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three famous public-key cryptography that are affected.</a:t>
            </a:r>
            <a:endParaRPr/>
          </a:p>
        </p:txBody>
      </p:sp>
      <p:sp>
        <p:nvSpPr>
          <p:cNvPr id="139" name="Shape 1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544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IAD, NSA warns companies to prepare for quantum-resistant algorithm transition. And gave a list of Vulnerable Cryptography System.</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From the research only AES-256 and SHA</a:t>
            </a:r>
            <a:r>
              <a:rPr lang="en-US" sz="1200" b="0" i="0" u="none" strike="noStrike" cap="none" baseline="0" dirty="0">
                <a:solidFill>
                  <a:schemeClr val="dk1"/>
                </a:solidFill>
                <a:latin typeface="Calibri"/>
                <a:ea typeface="Calibri"/>
                <a:cs typeface="Calibri"/>
                <a:sym typeface="Calibri"/>
              </a:rPr>
              <a:t> 384 are </a:t>
            </a:r>
            <a:r>
              <a:rPr lang="en-US" sz="1200" b="0" i="0" u="none" strike="noStrike" cap="none" dirty="0">
                <a:solidFill>
                  <a:schemeClr val="dk1"/>
                </a:solidFill>
                <a:latin typeface="Calibri"/>
                <a:ea typeface="Calibri"/>
                <a:cs typeface="Calibri"/>
                <a:sym typeface="Calibri"/>
              </a:rPr>
              <a:t>safe from quantum attack.</a:t>
            </a:r>
            <a:endParaRPr dirty="0"/>
          </a:p>
        </p:txBody>
      </p:sp>
      <p:sp>
        <p:nvSpPr>
          <p:cNvPr id="151" name="Shape 15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77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Conclusion</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Quantum Computing has a potential to threat Cryptography System in the future.</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a:t>
            </a:r>
            <a:r>
              <a:rPr lang="en-US" sz="1200" b="0" i="0" u="none" strike="noStrike" cap="none" baseline="0" dirty="0">
                <a:solidFill>
                  <a:schemeClr val="dk1"/>
                </a:solidFill>
                <a:latin typeface="Calibri"/>
                <a:ea typeface="Calibri"/>
                <a:cs typeface="Calibri"/>
                <a:sym typeface="Calibri"/>
              </a:rPr>
              <a:t> of now</a:t>
            </a:r>
            <a:r>
              <a:rPr lang="en-US" sz="1200" b="0" i="0" u="none" strike="noStrike" cap="none" dirty="0">
                <a:solidFill>
                  <a:schemeClr val="dk1"/>
                </a:solidFill>
                <a:latin typeface="Calibri"/>
                <a:ea typeface="Calibri"/>
                <a:cs typeface="Calibri"/>
                <a:sym typeface="Calibri"/>
              </a:rPr>
              <a:t>, there</a:t>
            </a:r>
            <a:r>
              <a:rPr lang="en-US" sz="1200" b="0" i="0" u="none" strike="noStrike" cap="none" baseline="0" dirty="0">
                <a:solidFill>
                  <a:schemeClr val="dk1"/>
                </a:solidFill>
                <a:latin typeface="Calibri"/>
                <a:ea typeface="Calibri"/>
                <a:cs typeface="Calibri"/>
                <a:sym typeface="Calibri"/>
              </a:rPr>
              <a:t> is no report of quantum attacks. The reasons may be </a:t>
            </a:r>
            <a:r>
              <a:rPr lang="en-US" sz="1200" b="0" i="0" u="none" strike="noStrike" cap="none" dirty="0">
                <a:solidFill>
                  <a:schemeClr val="dk1"/>
                </a:solidFill>
                <a:latin typeface="Calibri"/>
                <a:ea typeface="Calibri"/>
                <a:cs typeface="Calibri"/>
                <a:sym typeface="Calibri"/>
              </a:rPr>
              <a:t>powerful Quantum</a:t>
            </a:r>
            <a:r>
              <a:rPr lang="en-US" sz="1200" b="0" i="0" u="none" strike="noStrike" cap="none" baseline="0" dirty="0">
                <a:solidFill>
                  <a:schemeClr val="dk1"/>
                </a:solidFill>
                <a:latin typeface="Calibri"/>
                <a:ea typeface="Calibri"/>
                <a:cs typeface="Calibri"/>
                <a:sym typeface="Calibri"/>
              </a:rPr>
              <a:t> machines</a:t>
            </a:r>
            <a:r>
              <a:rPr lang="en-US" sz="1200" b="0" i="0" u="none" strike="noStrike" cap="none" dirty="0">
                <a:solidFill>
                  <a:schemeClr val="dk1"/>
                </a:solidFill>
                <a:latin typeface="Calibri"/>
                <a:ea typeface="Calibri"/>
                <a:cs typeface="Calibri"/>
                <a:sym typeface="Calibri"/>
              </a:rPr>
              <a:t> are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only built for specific tasks, solving Mathematics problem, Deep learning,</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nd powerful quantum machine will cost at least 15 million dollars,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However, we should aware of using Vulnerable Cryptography System that can be targeted in the future.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71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594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going to talk about Cyber Warfare. </a:t>
            </a:r>
            <a:r>
              <a:rPr lang="en-US" baseline="0"/>
              <a:t>My </a:t>
            </a:r>
            <a:r>
              <a:rPr lang="en-US" baseline="0" dirty="0"/>
              <a:t>main point is the fact that cyber warfare is a huge threat and much like any other type of war it has potential implications. </a:t>
            </a:r>
          </a:p>
          <a:p>
            <a:endParaRPr lang="en-US" baseline="0" dirty="0"/>
          </a:p>
          <a:p>
            <a:r>
              <a:rPr lang="en-US" baseline="0" dirty="0"/>
              <a:t>You may have heard talks about cyber attacks, countries fighting the systems of each other in search of information or just to cause disorder. </a:t>
            </a:r>
          </a:p>
          <a:p>
            <a:r>
              <a:rPr lang="en-US" baseline="0" dirty="0"/>
              <a:t>Our book mentions a few of these cases, and they are all almost 10 years old, but we could see the kind of disruption they could cause.</a:t>
            </a:r>
          </a:p>
          <a:p>
            <a:r>
              <a:rPr lang="en-US" baseline="0" dirty="0"/>
              <a:t>Unfortunately, cyber warfare keeps posing a greater risk to our days, as countries are doing a lot to be safe. </a:t>
            </a:r>
          </a:p>
          <a:p>
            <a:endParaRPr lang="en-US" baseline="0" dirty="0"/>
          </a:p>
          <a:p>
            <a:r>
              <a:rPr lang="en-US" baseline="0" dirty="0"/>
              <a:t>A very recent case is that of the 2016 Russian tempering with the US elections. Just last months, a number of Russians were found guilty on this matter.</a:t>
            </a:r>
          </a:p>
          <a:p>
            <a:r>
              <a:rPr lang="en-US" baseline="0" dirty="0"/>
              <a:t>It was as simple as Hillary Clinton’s </a:t>
            </a:r>
            <a:r>
              <a:rPr lang="en-US" baseline="0" dirty="0" err="1"/>
              <a:t>Chairmain</a:t>
            </a:r>
            <a:r>
              <a:rPr lang="en-US" baseline="0" dirty="0"/>
              <a:t> of the Presidential Campaign clicking on a Russian phishing email. </a:t>
            </a:r>
          </a:p>
          <a:p>
            <a:r>
              <a:rPr lang="en-US" baseline="0" dirty="0"/>
              <a:t>This is how they were able to retrieve around 60,000 emails.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Because of similar events in the past, according to defense, military and national security leaders believe c</a:t>
            </a:r>
            <a:r>
              <a:rPr lang="en-US" sz="1200" b="0" i="0" kern="1200" dirty="0">
                <a:solidFill>
                  <a:schemeClr val="tx1"/>
                </a:solidFill>
                <a:effectLst/>
                <a:latin typeface="+mn-lt"/>
                <a:ea typeface="+mn-ea"/>
                <a:cs typeface="+mn-cs"/>
              </a:rPr>
              <a:t>yber warfare to</a:t>
            </a:r>
            <a:r>
              <a:rPr lang="en-US" sz="1200" b="0" i="0" kern="1200" baseline="0" dirty="0">
                <a:solidFill>
                  <a:schemeClr val="tx1"/>
                </a:solidFill>
                <a:effectLst/>
                <a:latin typeface="+mn-lt"/>
                <a:ea typeface="+mn-ea"/>
                <a:cs typeface="+mn-cs"/>
              </a:rPr>
              <a:t> be the</a:t>
            </a:r>
            <a:r>
              <a:rPr lang="en-US" sz="1200" b="0" i="0" kern="1200" dirty="0">
                <a:solidFill>
                  <a:schemeClr val="tx1"/>
                </a:solidFill>
                <a:effectLst/>
                <a:latin typeface="+mn-lt"/>
                <a:ea typeface="+mn-ea"/>
                <a:cs typeface="+mn-cs"/>
              </a:rPr>
              <a:t> greatest threat facing the United States – outstripping even terrorism.</a:t>
            </a:r>
            <a:r>
              <a:rPr lang="en-US" sz="1200" b="0" i="0" kern="1200" baseline="0" dirty="0">
                <a:solidFill>
                  <a:schemeClr val="tx1"/>
                </a:solidFill>
                <a:effectLst/>
                <a:latin typeface="+mn-lt"/>
                <a:ea typeface="+mn-ea"/>
                <a:cs typeface="+mn-cs"/>
              </a:rPr>
              <a:t> This was back in 2012, but again, keeping in mind what has happened, I can only see that number growing. </a:t>
            </a:r>
          </a:p>
          <a:p>
            <a:endParaRPr lang="en-US" sz="1200" b="0" i="0" kern="1200" baseline="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862502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Is this something we have to worry about, not as computer scientists, but as citizens. </a:t>
            </a:r>
          </a:p>
          <a:p>
            <a:endParaRPr lang="en-US" baseline="0" dirty="0"/>
          </a:p>
          <a:p>
            <a:r>
              <a:rPr lang="en-US" baseline="0" dirty="0"/>
              <a:t>In a more recent event, the City of Atlanta </a:t>
            </a:r>
            <a:r>
              <a:rPr lang="en-US" sz="1200" b="0" i="0" kern="1200" dirty="0">
                <a:solidFill>
                  <a:schemeClr val="tx1"/>
                </a:solidFill>
                <a:effectLst/>
                <a:latin typeface="+mn-lt"/>
                <a:ea typeface="+mn-ea"/>
                <a:cs typeface="+mn-cs"/>
              </a:rPr>
              <a:t>experienced a </a:t>
            </a:r>
            <a:r>
              <a:rPr lang="en-US" sz="1200" b="0" i="0" kern="1200" dirty="0" err="1">
                <a:solidFill>
                  <a:schemeClr val="tx1"/>
                </a:solidFill>
                <a:effectLst/>
                <a:latin typeface="+mn-lt"/>
                <a:ea typeface="+mn-ea"/>
                <a:cs typeface="+mn-cs"/>
              </a:rPr>
              <a:t>ransomware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cyberattack</a:t>
            </a:r>
            <a:r>
              <a:rPr lang="en-US" sz="1200" b="0" i="0" kern="1200" dirty="0">
                <a:solidFill>
                  <a:schemeClr val="tx1"/>
                </a:solidFill>
                <a:effectLst/>
                <a:latin typeface="+mn-lt"/>
                <a:ea typeface="+mn-ea"/>
                <a:cs typeface="+mn-cs"/>
              </a:rPr>
              <a:t> that affected multiple applications and client devices. </a:t>
            </a:r>
          </a:p>
          <a:p>
            <a:r>
              <a:rPr lang="en-US" sz="1200" b="0" i="0" kern="1200" baseline="0" dirty="0">
                <a:solidFill>
                  <a:schemeClr val="tx1"/>
                </a:solidFill>
                <a:effectLst/>
                <a:latin typeface="+mn-lt"/>
                <a:ea typeface="+mn-ea"/>
                <a:cs typeface="+mn-cs"/>
              </a:rPr>
              <a:t>They haven’t released too much info yet, as they are still trying to figure out what happened, but the City of Atlanta received a letter where hackers demanded $51,000 in order to restore functionality. </a:t>
            </a:r>
          </a:p>
          <a:p>
            <a:r>
              <a:rPr lang="en-US" sz="1200" b="0" i="0" kern="1200" baseline="0" dirty="0">
                <a:solidFill>
                  <a:schemeClr val="tx1"/>
                </a:solidFill>
                <a:effectLst/>
                <a:latin typeface="+mn-lt"/>
                <a:ea typeface="+mn-ea"/>
                <a:cs typeface="+mn-cs"/>
              </a:rPr>
              <a:t>But Atlanta’s government officials were not allowed to use computers for around 4 days. They went back to papers and pens.</a:t>
            </a:r>
          </a:p>
          <a:p>
            <a:r>
              <a:rPr lang="en-US" sz="1200" b="0" i="0" kern="1200" baseline="0" dirty="0">
                <a:solidFill>
                  <a:schemeClr val="tx1"/>
                </a:solidFill>
                <a:effectLst/>
                <a:latin typeface="+mn-lt"/>
                <a:ea typeface="+mn-ea"/>
                <a:cs typeface="+mn-cs"/>
              </a:rPr>
              <a:t>This event also brought up some really good questions, that I will mention in the end.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If 4 days of paper forms is not too much of an inconvenience, I have more:</a:t>
            </a:r>
          </a:p>
          <a:p>
            <a:r>
              <a:rPr lang="en-US" sz="1200" b="0" i="0" kern="1200" baseline="0" dirty="0">
                <a:solidFill>
                  <a:schemeClr val="tx1"/>
                </a:solidFill>
                <a:effectLst/>
                <a:latin typeface="+mn-lt"/>
                <a:ea typeface="+mn-ea"/>
                <a:cs typeface="+mn-cs"/>
              </a:rPr>
              <a:t>The </a:t>
            </a:r>
            <a:r>
              <a:rPr lang="en-US" sz="1200" b="0" i="0" kern="1200" baseline="0" dirty="0" err="1">
                <a:solidFill>
                  <a:schemeClr val="tx1"/>
                </a:solidFill>
                <a:effectLst/>
                <a:latin typeface="+mn-lt"/>
                <a:ea typeface="+mn-ea"/>
                <a:cs typeface="+mn-cs"/>
              </a:rPr>
              <a:t>WannaCry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ransomware</a:t>
            </a:r>
            <a:r>
              <a:rPr lang="en-US" sz="1200" b="0" i="0" kern="1200" baseline="0" dirty="0">
                <a:solidFill>
                  <a:schemeClr val="tx1"/>
                </a:solidFill>
                <a:effectLst/>
                <a:latin typeface="+mn-lt"/>
                <a:ea typeface="+mn-ea"/>
                <a:cs typeface="+mn-cs"/>
              </a:rPr>
              <a:t> attack in May 2017 was a worldwide attack.</a:t>
            </a:r>
          </a:p>
          <a:p>
            <a:r>
              <a:rPr lang="en-US" sz="1200" b="0" i="0" kern="1200" baseline="0" dirty="0">
                <a:solidFill>
                  <a:schemeClr val="tx1"/>
                </a:solidFill>
                <a:effectLst/>
                <a:latin typeface="+mn-lt"/>
                <a:ea typeface="+mn-ea"/>
                <a:cs typeface="+mn-cs"/>
              </a:rPr>
              <a:t>It affected around 200,000 devices, especially in Europe.</a:t>
            </a:r>
          </a:p>
          <a:p>
            <a:r>
              <a:rPr lang="en-US" sz="1200" b="0" i="0" kern="1200" baseline="0" dirty="0">
                <a:solidFill>
                  <a:schemeClr val="tx1"/>
                </a:solidFill>
                <a:effectLst/>
                <a:latin typeface="+mn-lt"/>
                <a:ea typeface="+mn-ea"/>
                <a:cs typeface="+mn-cs"/>
              </a:rPr>
              <a:t>Some car manufacturers stopped production because their systems were compromised.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National Health Service hospitals in England and Scotland, and up to 70,000 devices – including computers, MRI scanners, blood-storage refrigerators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December 18, 2017, the </a:t>
            </a:r>
            <a:r>
              <a:rPr lang="en-US" sz="1200" b="0" i="0" u="none" strike="noStrike" kern="1200" dirty="0">
                <a:solidFill>
                  <a:schemeClr val="tx1"/>
                </a:solidFill>
                <a:effectLst/>
                <a:latin typeface="+mn-lt"/>
                <a:ea typeface="+mn-ea"/>
                <a:cs typeface="+mn-cs"/>
                <a:hlinkClick r:id="rId3" tooltip="United States Government"/>
              </a:rPr>
              <a:t>United States Government</a:t>
            </a:r>
            <a:r>
              <a:rPr lang="en-US" sz="1200" b="0" i="0" kern="1200" dirty="0">
                <a:solidFill>
                  <a:schemeClr val="tx1"/>
                </a:solidFill>
                <a:effectLst/>
                <a:latin typeface="+mn-lt"/>
                <a:ea typeface="+mn-ea"/>
                <a:cs typeface="+mn-cs"/>
              </a:rPr>
              <a:t> formally announced that it publicly considers North Korea to be the main culprit behind the </a:t>
            </a:r>
            <a:r>
              <a:rPr lang="en-US" sz="1200" b="0" i="0" kern="1200" dirty="0" err="1">
                <a:solidFill>
                  <a:schemeClr val="tx1"/>
                </a:solidFill>
                <a:effectLst/>
                <a:latin typeface="+mn-lt"/>
                <a:ea typeface="+mn-ea"/>
                <a:cs typeface="+mn-cs"/>
              </a:rPr>
              <a:t>WannaCry</a:t>
            </a:r>
            <a:r>
              <a:rPr lang="en-US" sz="1200" b="0" i="0" kern="1200" dirty="0">
                <a:solidFill>
                  <a:schemeClr val="tx1"/>
                </a:solidFill>
                <a:effectLst/>
                <a:latin typeface="+mn-lt"/>
                <a:ea typeface="+mn-ea"/>
                <a:cs typeface="+mn-cs"/>
              </a:rPr>
              <a:t> attack</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77342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7531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top 5 countries where most of the cyber attacks originate. </a:t>
            </a:r>
          </a:p>
          <a:p>
            <a:r>
              <a:rPr lang="en-US" baseline="0" dirty="0"/>
              <a:t>Towards each other, most importantly.</a:t>
            </a:r>
          </a:p>
          <a:p>
            <a:endParaRPr lang="en-US" baseline="0" dirty="0"/>
          </a:p>
          <a:p>
            <a:r>
              <a:rPr lang="en-US" baseline="0" dirty="0"/>
              <a:t>United States is second, responsible for around 17% of all the cyber attacks initiated.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07603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is this happening? What do those top 5 players I mentioned gain from cyber warfare?</a:t>
            </a:r>
          </a:p>
          <a:p>
            <a:r>
              <a:rPr lang="en-US" baseline="0" dirty="0"/>
              <a:t>By reading a lot of articles on this, these are the 3 main reasons I thought were the most common. </a:t>
            </a:r>
          </a:p>
          <a:p>
            <a:endParaRPr lang="en-US" baseline="0" dirty="0"/>
          </a:p>
          <a:p>
            <a:r>
              <a:rPr lang="en-US" baseline="0" dirty="0"/>
              <a:t>Although countries have tried to get it further than that, the main impacts have been on public perceptions or manipulating future events. </a:t>
            </a:r>
            <a:endParaRPr lang="en-US" dirty="0"/>
          </a:p>
          <a:p>
            <a:endParaRPr lang="en-US" dirty="0"/>
          </a:p>
          <a:p>
            <a:r>
              <a:rPr lang="en-US" dirty="0"/>
              <a:t>Intelligence gathering</a:t>
            </a:r>
          </a:p>
          <a:p>
            <a:r>
              <a:rPr lang="en-US" dirty="0"/>
              <a:t>OPM among</a:t>
            </a:r>
            <a:r>
              <a:rPr lang="en-US" baseline="0" dirty="0"/>
              <a:t> the largest breaches of government data in the history of the United States</a:t>
            </a:r>
          </a:p>
          <a:p>
            <a:r>
              <a:rPr lang="en-US" baseline="0" dirty="0"/>
              <a:t>President Trump publicly acknowledged that China was behind this, but I couldn’t find any official investigation</a:t>
            </a:r>
          </a:p>
          <a:p>
            <a:endParaRPr lang="en-US" baseline="0" dirty="0"/>
          </a:p>
          <a:p>
            <a:r>
              <a:rPr lang="en-US" baseline="0" dirty="0"/>
              <a:t>And the most worrying of all these are probably attacks that are destructive in nature. </a:t>
            </a:r>
          </a:p>
          <a:p>
            <a:r>
              <a:rPr lang="en-US" baseline="0" dirty="0"/>
              <a:t>US is actually believed to be behind the </a:t>
            </a:r>
            <a:r>
              <a:rPr lang="en-US" baseline="0" dirty="0" err="1"/>
              <a:t>Stuxnet</a:t>
            </a:r>
            <a:r>
              <a:rPr lang="en-US" baseline="0" dirty="0"/>
              <a:t> attack.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7251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a:t>
            </a:r>
            <a:r>
              <a:rPr lang="en-US" baseline="0" dirty="0"/>
              <a:t> it up to some focused discussion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086480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Start out with a remark about looking at Data Breaches from a business point of view instead of an individual standpoint</a:t>
            </a:r>
            <a:endParaRPr/>
          </a:p>
          <a:p>
            <a:pPr marL="457200" marR="0" lvl="0" indent="-317500" algn="l" rtl="0">
              <a:spcBef>
                <a:spcPts val="0"/>
              </a:spcBef>
              <a:spcAft>
                <a:spcPts val="0"/>
              </a:spcAft>
              <a:buSzPts val="1400"/>
              <a:buChar char="●"/>
            </a:pPr>
            <a:r>
              <a:rPr lang="en-US"/>
              <a:t>Answering the question, “what is the worst type of backlash of a data breach?”</a:t>
            </a:r>
            <a:endParaRPr/>
          </a:p>
          <a:p>
            <a:pPr marL="457200" marR="0" lvl="0" indent="-317500" algn="l" rtl="0">
              <a:spcBef>
                <a:spcPts val="0"/>
              </a:spcBef>
              <a:spcAft>
                <a:spcPts val="0"/>
              </a:spcAft>
              <a:buSzPts val="1400"/>
              <a:buChar char="●"/>
            </a:pPr>
            <a:r>
              <a:rPr lang="en-US"/>
              <a:t>The different types of backlash for businesses</a:t>
            </a:r>
            <a:endParaRPr/>
          </a:p>
          <a:p>
            <a:pPr marL="914400" marR="0" lvl="1" indent="-317500" algn="l" rtl="0">
              <a:spcBef>
                <a:spcPts val="0"/>
              </a:spcBef>
              <a:spcAft>
                <a:spcPts val="0"/>
              </a:spcAft>
              <a:buSzPts val="1400"/>
              <a:buChar char="○"/>
            </a:pPr>
            <a:r>
              <a:rPr lang="en-US"/>
              <a:t>Direct financial costs</a:t>
            </a:r>
            <a:endParaRPr/>
          </a:p>
          <a:p>
            <a:pPr marL="914400" marR="0" lvl="1" indent="-317500" algn="l" rtl="0">
              <a:spcBef>
                <a:spcPts val="0"/>
              </a:spcBef>
              <a:spcAft>
                <a:spcPts val="0"/>
              </a:spcAft>
              <a:buSzPts val="1400"/>
              <a:buChar char="○"/>
            </a:pPr>
            <a:r>
              <a:rPr lang="en-US"/>
              <a:t>Loss of consumer confidence</a:t>
            </a:r>
            <a:endParaRPr/>
          </a:p>
          <a:p>
            <a:pPr marL="914400" marR="0" lvl="1" indent="-317500" algn="l" rtl="0">
              <a:spcBef>
                <a:spcPts val="0"/>
              </a:spcBef>
              <a:spcAft>
                <a:spcPts val="0"/>
              </a:spcAft>
              <a:buSzPts val="1400"/>
              <a:buChar char="○"/>
            </a:pPr>
            <a:r>
              <a:rPr lang="en-US"/>
              <a:t>Loss of investor confidence</a:t>
            </a:r>
            <a:endParaRPr/>
          </a:p>
          <a:p>
            <a:pPr marL="457200" marR="0" lvl="0" indent="-317500" algn="l" rtl="0">
              <a:spcBef>
                <a:spcPts val="0"/>
              </a:spcBef>
              <a:spcAft>
                <a:spcPts val="0"/>
              </a:spcAft>
              <a:buSzPts val="1400"/>
              <a:buChar char="●"/>
            </a:pPr>
            <a:r>
              <a:rPr lang="en-US"/>
              <a:t>The combination of these can really hurt a business, including putting them out of business</a:t>
            </a:r>
            <a:endParaRPr/>
          </a:p>
          <a:p>
            <a:pPr marL="914400" marR="0" lvl="1" indent="-317500" algn="l" rtl="0">
              <a:spcBef>
                <a:spcPts val="0"/>
              </a:spcBef>
              <a:spcAft>
                <a:spcPts val="0"/>
              </a:spcAft>
              <a:buSzPts val="1400"/>
              <a:buChar char="○"/>
            </a:pPr>
            <a:r>
              <a:rPr lang="en-US"/>
              <a:t>Mossack Fonseca, a law firm, had documents leaked and end up closing up because of “irreparable damage to its reputation”</a:t>
            </a:r>
            <a:endParaRPr/>
          </a:p>
        </p:txBody>
      </p:sp>
      <p:sp>
        <p:nvSpPr>
          <p:cNvPr id="90" name="Shape 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6252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rtl="0">
              <a:lnSpc>
                <a:spcPct val="90000"/>
              </a:lnSpc>
              <a:spcBef>
                <a:spcPts val="0"/>
              </a:spcBef>
              <a:spcAft>
                <a:spcPts val="0"/>
              </a:spcAft>
              <a:buSzPts val="1200"/>
              <a:buFont typeface="Calibri"/>
              <a:buChar char="●"/>
            </a:pPr>
            <a:r>
              <a:rPr lang="en-US">
                <a:solidFill>
                  <a:srgbClr val="000000"/>
                </a:solidFill>
              </a:rPr>
              <a:t>There are many direct cost associated with data breaches</a:t>
            </a:r>
            <a:endParaRPr>
              <a:solidFill>
                <a:srgbClr val="000000"/>
              </a:solidFill>
            </a:endParaRPr>
          </a:p>
          <a:p>
            <a:pPr marL="914400" lvl="1" indent="-304800" rtl="0">
              <a:lnSpc>
                <a:spcPct val="90000"/>
              </a:lnSpc>
              <a:spcBef>
                <a:spcPts val="0"/>
              </a:spcBef>
              <a:spcAft>
                <a:spcPts val="0"/>
              </a:spcAft>
              <a:buSzPts val="1200"/>
              <a:buFont typeface="Calibri"/>
              <a:buChar char="○"/>
            </a:pPr>
            <a:r>
              <a:rPr lang="en-US">
                <a:solidFill>
                  <a:srgbClr val="000000"/>
                </a:solidFill>
              </a:rPr>
              <a:t>Legal fees</a:t>
            </a:r>
            <a:endParaRPr>
              <a:solidFill>
                <a:srgbClr val="000000"/>
              </a:solidFill>
            </a:endParaRPr>
          </a:p>
          <a:p>
            <a:pPr marL="914400" lvl="1" indent="-304800" rtl="0">
              <a:lnSpc>
                <a:spcPct val="90000"/>
              </a:lnSpc>
              <a:spcBef>
                <a:spcPts val="0"/>
              </a:spcBef>
              <a:spcAft>
                <a:spcPts val="0"/>
              </a:spcAft>
              <a:buSzPts val="1200"/>
              <a:buFont typeface="Calibri"/>
              <a:buChar char="○"/>
            </a:pPr>
            <a:r>
              <a:rPr lang="en-US">
                <a:solidFill>
                  <a:srgbClr val="000000"/>
                </a:solidFill>
              </a:rPr>
              <a:t>Technology and security upgrades</a:t>
            </a:r>
            <a:endParaRPr>
              <a:solidFill>
                <a:srgbClr val="000000"/>
              </a:solidFill>
            </a:endParaRPr>
          </a:p>
          <a:p>
            <a:pPr marL="914400" lvl="1" indent="-304800" rtl="0">
              <a:lnSpc>
                <a:spcPct val="90000"/>
              </a:lnSpc>
              <a:spcBef>
                <a:spcPts val="0"/>
              </a:spcBef>
              <a:spcAft>
                <a:spcPts val="0"/>
              </a:spcAft>
              <a:buSzPts val="1200"/>
              <a:buFont typeface="Calibri"/>
              <a:buChar char="○"/>
            </a:pPr>
            <a:r>
              <a:rPr lang="en-US">
                <a:solidFill>
                  <a:srgbClr val="000000"/>
                </a:solidFill>
              </a:rPr>
              <a:t>Restitution to consumers </a:t>
            </a:r>
            <a:endParaRPr>
              <a:solidFill>
                <a:srgbClr val="000000"/>
              </a:solidFill>
            </a:endParaRPr>
          </a:p>
          <a:p>
            <a:pPr marL="914400" lvl="1" indent="-304800" rtl="0">
              <a:lnSpc>
                <a:spcPct val="90000"/>
              </a:lnSpc>
              <a:spcBef>
                <a:spcPts val="0"/>
              </a:spcBef>
              <a:spcAft>
                <a:spcPts val="0"/>
              </a:spcAft>
              <a:buSzPts val="1200"/>
              <a:buFont typeface="Calibri"/>
              <a:buChar char="○"/>
            </a:pPr>
            <a:r>
              <a:rPr lang="en-US">
                <a:solidFill>
                  <a:srgbClr val="000000"/>
                </a:solidFill>
              </a:rPr>
              <a:t>Additional labor cost</a:t>
            </a:r>
            <a:endParaRPr>
              <a:solidFill>
                <a:srgbClr val="000000"/>
              </a:solidFill>
            </a:endParaRPr>
          </a:p>
          <a:p>
            <a:pPr marL="457200" lvl="0" indent="-317500" rtl="0">
              <a:lnSpc>
                <a:spcPct val="90000"/>
              </a:lnSpc>
              <a:spcBef>
                <a:spcPts val="0"/>
              </a:spcBef>
              <a:spcAft>
                <a:spcPts val="0"/>
              </a:spcAft>
              <a:buClr>
                <a:srgbClr val="000000"/>
              </a:buClr>
              <a:buSzPts val="1400"/>
              <a:buChar char="●"/>
            </a:pPr>
            <a:r>
              <a:rPr lang="en-US">
                <a:solidFill>
                  <a:srgbClr val="000000"/>
                </a:solidFill>
              </a:rPr>
              <a:t>Estimated to cost Equifax 439 million dollars in 2017</a:t>
            </a:r>
            <a:endParaRPr>
              <a:solidFill>
                <a:srgbClr val="000000"/>
              </a:solidFill>
            </a:endParaRPr>
          </a:p>
          <a:p>
            <a:pPr marL="914400" lvl="1" indent="-317500" rtl="0">
              <a:lnSpc>
                <a:spcPct val="90000"/>
              </a:lnSpc>
              <a:spcBef>
                <a:spcPts val="0"/>
              </a:spcBef>
              <a:spcAft>
                <a:spcPts val="0"/>
              </a:spcAft>
              <a:buClr>
                <a:srgbClr val="000000"/>
              </a:buClr>
              <a:buSzPts val="1400"/>
              <a:buChar char="○"/>
            </a:pPr>
            <a:r>
              <a:rPr lang="en-US">
                <a:solidFill>
                  <a:srgbClr val="000000"/>
                </a:solidFill>
              </a:rPr>
              <a:t>May end up being upwards of 600 million dollars when it’s all said and done</a:t>
            </a:r>
            <a:endParaRPr>
              <a:solidFill>
                <a:srgbClr val="000000"/>
              </a:solidFill>
            </a:endParaRPr>
          </a:p>
        </p:txBody>
      </p:sp>
      <p:sp>
        <p:nvSpPr>
          <p:cNvPr id="102" name="Shape 1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789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After a data breach people are often scared to do business with the company</a:t>
            </a:r>
            <a:endParaRPr/>
          </a:p>
          <a:p>
            <a:pPr marL="914400" marR="0" lvl="1" indent="-317500" algn="l" rtl="0">
              <a:spcBef>
                <a:spcPts val="0"/>
              </a:spcBef>
              <a:spcAft>
                <a:spcPts val="0"/>
              </a:spcAft>
              <a:buSzPts val="1400"/>
              <a:buChar char="○"/>
            </a:pPr>
            <a:r>
              <a:rPr lang="en-US"/>
              <a:t>One study found that consumer spending decreased 32% for the seven months after the announcement of a data breach</a:t>
            </a:r>
            <a:endParaRPr/>
          </a:p>
          <a:p>
            <a:pPr marL="1371600" marR="0" lvl="2" indent="-317500" algn="l" rtl="0">
              <a:spcBef>
                <a:spcPts val="0"/>
              </a:spcBef>
              <a:spcAft>
                <a:spcPts val="0"/>
              </a:spcAft>
              <a:buSzPts val="1400"/>
              <a:buChar char="■"/>
            </a:pPr>
            <a:r>
              <a:rPr lang="en-US"/>
              <a:t>For a company like Zappos that could be up to 600 million dollars of lost revenue</a:t>
            </a:r>
            <a:endParaRPr/>
          </a:p>
        </p:txBody>
      </p:sp>
      <p:sp>
        <p:nvSpPr>
          <p:cNvPr id="114" name="Shape 11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8799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This is often closely tied to consumer confidence </a:t>
            </a:r>
            <a:endParaRPr/>
          </a:p>
          <a:p>
            <a:pPr marL="457200" lvl="0" indent="-304800" rtl="0">
              <a:lnSpc>
                <a:spcPct val="90000"/>
              </a:lnSpc>
              <a:spcBef>
                <a:spcPts val="0"/>
              </a:spcBef>
              <a:spcAft>
                <a:spcPts val="0"/>
              </a:spcAft>
              <a:buSzPts val="1200"/>
              <a:buFont typeface="Calibri"/>
              <a:buChar char="●"/>
            </a:pPr>
            <a:r>
              <a:rPr lang="en-US">
                <a:solidFill>
                  <a:srgbClr val="000000"/>
                </a:solidFill>
              </a:rPr>
              <a:t>A company’s stock drops 5% on average falling the announcement of a data breach</a:t>
            </a:r>
            <a:endParaRPr>
              <a:solidFill>
                <a:srgbClr val="000000"/>
              </a:solidFill>
            </a:endParaRPr>
          </a:p>
          <a:p>
            <a:pPr marL="914400" marR="0" lvl="1" indent="-317500" algn="l" rtl="0">
              <a:spcBef>
                <a:spcPts val="0"/>
              </a:spcBef>
              <a:spcAft>
                <a:spcPts val="0"/>
              </a:spcAft>
              <a:buSzPts val="1400"/>
              <a:buChar char="○"/>
            </a:pPr>
            <a:r>
              <a:rPr lang="en-US"/>
              <a:t>For a company of Target’s size that is just shy of 2 billion dollars</a:t>
            </a:r>
            <a:endParaRPr/>
          </a:p>
          <a:p>
            <a:pPr marL="457200" marR="0" lvl="0" indent="-317500" algn="l" rtl="0">
              <a:spcBef>
                <a:spcPts val="0"/>
              </a:spcBef>
              <a:spcAft>
                <a:spcPts val="0"/>
              </a:spcAft>
              <a:buSzPts val="1400"/>
              <a:buChar char="●"/>
            </a:pPr>
            <a:r>
              <a:rPr lang="en-US"/>
              <a:t>Breaches can also affect current and future business deals</a:t>
            </a:r>
            <a:endParaRPr/>
          </a:p>
          <a:p>
            <a:pPr marL="914400" marR="0" lvl="1" indent="-317500" algn="l" rtl="0">
              <a:spcBef>
                <a:spcPts val="0"/>
              </a:spcBef>
              <a:spcAft>
                <a:spcPts val="0"/>
              </a:spcAft>
              <a:buSzPts val="1400"/>
              <a:buChar char="○"/>
            </a:pPr>
            <a:r>
              <a:rPr lang="en-US"/>
              <a:t>Yahoo announced two data breaches while they were negotiating an acquisition by Verizon, and it cost them 350 million dollars </a:t>
            </a:r>
            <a:endParaRPr/>
          </a:p>
        </p:txBody>
      </p:sp>
      <p:sp>
        <p:nvSpPr>
          <p:cNvPr id="126" name="Shape 12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409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Direct financial costs and loss of investor confidence have larger immediate impacts</a:t>
            </a:r>
            <a:endParaRPr/>
          </a:p>
          <a:p>
            <a:pPr marL="457200" marR="0" lvl="0" indent="-317500" algn="l" rtl="0">
              <a:spcBef>
                <a:spcPts val="0"/>
              </a:spcBef>
              <a:spcAft>
                <a:spcPts val="0"/>
              </a:spcAft>
              <a:buSzPts val="1400"/>
              <a:buChar char="●"/>
            </a:pPr>
            <a:r>
              <a:rPr lang="en-US"/>
              <a:t>The loss of consumer confidence is what hurts the business the most in the long term</a:t>
            </a:r>
            <a:endParaRPr/>
          </a:p>
          <a:p>
            <a:pPr marL="914400" marR="0" lvl="1" indent="-317500" algn="l" rtl="0">
              <a:spcBef>
                <a:spcPts val="0"/>
              </a:spcBef>
              <a:spcAft>
                <a:spcPts val="0"/>
              </a:spcAft>
              <a:buSzPts val="1400"/>
              <a:buChar char="○"/>
            </a:pPr>
            <a:r>
              <a:rPr lang="en-US"/>
              <a:t>60% of businesses that have a data breach go out of business within 6 months</a:t>
            </a:r>
            <a:endParaRPr/>
          </a:p>
          <a:p>
            <a:pPr marL="1371600" marR="0" lvl="2" indent="-317500" algn="l" rtl="0">
              <a:spcBef>
                <a:spcPts val="0"/>
              </a:spcBef>
              <a:spcAft>
                <a:spcPts val="0"/>
              </a:spcAft>
              <a:buSzPts val="1400"/>
              <a:buChar char="■"/>
            </a:pPr>
            <a:r>
              <a:rPr lang="en-US"/>
              <a:t>It’s been found that the biggest differentiator of businesses that recover well and those that don’t is whether they have a good response plan in place and execute on it</a:t>
            </a:r>
            <a:endParaRPr/>
          </a:p>
          <a:p>
            <a:pPr marL="1828800" marR="0" lvl="3" indent="-317500" algn="l" rtl="0">
              <a:spcBef>
                <a:spcPts val="0"/>
              </a:spcBef>
              <a:spcAft>
                <a:spcPts val="0"/>
              </a:spcAft>
              <a:buSzPts val="1400"/>
              <a:buChar char="●"/>
            </a:pPr>
            <a:r>
              <a:rPr lang="en-US"/>
              <a:t>It builds consumer confidence (or at least decrease the loss of confidence)</a:t>
            </a:r>
            <a:endParaRPr/>
          </a:p>
          <a:p>
            <a:pPr marL="1828800" marR="0" lvl="3" indent="-317500" algn="l" rtl="0">
              <a:spcBef>
                <a:spcPts val="0"/>
              </a:spcBef>
              <a:spcAft>
                <a:spcPts val="0"/>
              </a:spcAft>
              <a:buSzPts val="1400"/>
              <a:buChar char="●"/>
            </a:pPr>
            <a:r>
              <a:rPr lang="en-US"/>
              <a:t>Letting customers know that it happened in a timely manner</a:t>
            </a:r>
            <a:endParaRPr/>
          </a:p>
          <a:p>
            <a:pPr marL="2286000" marR="0" lvl="4" indent="-317500" algn="l" rtl="0">
              <a:spcBef>
                <a:spcPts val="0"/>
              </a:spcBef>
              <a:spcAft>
                <a:spcPts val="0"/>
              </a:spcAft>
              <a:buSzPts val="1400"/>
              <a:buChar char="○"/>
            </a:pPr>
            <a:r>
              <a:rPr lang="en-US"/>
              <a:t>Equifax waited over a month</a:t>
            </a:r>
            <a:endParaRPr/>
          </a:p>
          <a:p>
            <a:pPr marL="1828800" marR="0" lvl="3" indent="-317500" algn="l" rtl="0">
              <a:spcBef>
                <a:spcPts val="0"/>
              </a:spcBef>
              <a:spcAft>
                <a:spcPts val="0"/>
              </a:spcAft>
              <a:buSzPts val="1400"/>
              <a:buChar char="●"/>
            </a:pPr>
            <a:r>
              <a:rPr lang="en-US"/>
              <a:t>Mentioning how they are preventing future data breaches</a:t>
            </a:r>
            <a:endParaRPr/>
          </a:p>
          <a:p>
            <a:pPr marL="1828800" marR="0" lvl="3" indent="-317500" algn="l" rtl="0">
              <a:spcBef>
                <a:spcPts val="0"/>
              </a:spcBef>
              <a:spcAft>
                <a:spcPts val="0"/>
              </a:spcAft>
              <a:buSzPts val="1400"/>
              <a:buChar char="●"/>
            </a:pPr>
            <a:r>
              <a:rPr lang="en-US"/>
              <a:t>And telling people what they should do to protect themselves if their data was compromised</a:t>
            </a:r>
            <a:endParaRPr/>
          </a:p>
        </p:txBody>
      </p:sp>
      <p:sp>
        <p:nvSpPr>
          <p:cNvPr id="138" name="Shape 13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0275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59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76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60396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4/10/18</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41</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slides ahead to explain any of the attack methods from</a:t>
            </a:r>
            <a:r>
              <a:rPr lang="en-US" baseline="0" dirty="0"/>
              <a:t> the text. </a:t>
            </a:r>
          </a:p>
          <a:p>
            <a:r>
              <a:rPr lang="en-US" baseline="0" dirty="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4/10/18</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42</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4/10/18</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43</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4/10/18</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44</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4/10/18</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45</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4/10/18</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46</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4/10/18</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47</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4/10/18</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48</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latin typeface="Arial" pitchFamily="-109" charset="0"/>
                <a:ea typeface="ＭＳ Ｐゴシック" pitchFamily="-109" charset="-128"/>
                <a:cs typeface="ＭＳ Ｐゴシック" pitchFamily="-109" charset="-128"/>
              </a:rPr>
              <a:t>If there is time:</a:t>
            </a:r>
          </a:p>
          <a:p>
            <a:r>
              <a:rPr lang="en-US" b="1" baseline="0" dirty="0">
                <a:latin typeface="Arial" pitchFamily="-109" charset="0"/>
                <a:ea typeface="ＭＳ Ｐゴシック" pitchFamily="-109" charset="-128"/>
                <a:cs typeface="ＭＳ Ｐゴシック" pitchFamily="-109" charset="-128"/>
              </a:rPr>
              <a:t>Why Electronic Voting is a BAD Idea - </a:t>
            </a:r>
            <a:r>
              <a:rPr lang="en-US" b="1" baseline="0" dirty="0" err="1">
                <a:latin typeface="Arial" pitchFamily="-109" charset="0"/>
                <a:ea typeface="ＭＳ Ｐゴシック" pitchFamily="-109" charset="-128"/>
                <a:cs typeface="ＭＳ Ｐゴシック" pitchFamily="-109" charset="-128"/>
              </a:rPr>
              <a:t>Computerphile</a:t>
            </a:r>
            <a:endParaRPr lang="en-US" b="1" baseline="0" dirty="0">
              <a:latin typeface="Arial" pitchFamily="-109" charset="0"/>
              <a:ea typeface="ＭＳ Ｐゴシック" pitchFamily="-109" charset="-128"/>
              <a:cs typeface="ＭＳ Ｐゴシック" pitchFamily="-109" charset="-128"/>
            </a:endParaRP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trike="sngStrike" dirty="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r>
              <a:rPr lang="en-US" strike="noStrike" dirty="0">
                <a:latin typeface="Arial" pitchFamily="-109" charset="0"/>
                <a:ea typeface="ＭＳ Ｐゴシック" pitchFamily="-109" charset="-128"/>
                <a:cs typeface="ＭＳ Ｐゴシック" pitchFamily="-109" charset="-128"/>
              </a:rPr>
              <a:t> (trying native Java app)</a:t>
            </a:r>
          </a:p>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55884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wsj.com/articles/u-s-suspects-hackers-in-china-behind-government-data-breach-sources-say-1433451888" TargetMode="External"/><Relationship Id="rId3" Type="http://schemas.openxmlformats.org/officeDocument/2006/relationships/hyperlink" Target="https://www.theguardian.com/us-news/2016/dec/14/dnc-hillary-clinton-emails-hacked-russia-aide-typo-investigation-finds" TargetMode="External"/><Relationship Id="rId7" Type="http://schemas.openxmlformats.org/officeDocument/2006/relationships/hyperlink" Target="https://securitytoday.com/Articles/2017/03/03/Top-5-Countries-Where-Cyber-Attacks-Originate.aspx?Page=2" TargetMode="External"/><Relationship Id="rId2" Type="http://schemas.openxmlformats.org/officeDocument/2006/relationships/hyperlink" Target="http://www.bbc.com/news/world-us-canada-43092085" TargetMode="External"/><Relationship Id="rId1" Type="http://schemas.openxmlformats.org/officeDocument/2006/relationships/slideLayout" Target="../slideLayouts/slideLayout2.xml"/><Relationship Id="rId6" Type="http://schemas.openxmlformats.org/officeDocument/2006/relationships/hyperlink" Target="https://en.wikipedia.org/wiki/WannaCry_ransomware_attack" TargetMode="External"/><Relationship Id="rId5" Type="http://schemas.openxmlformats.org/officeDocument/2006/relationships/hyperlink" Target="http://america.aljazeera.com/articles/2014/1/7/defense-leaders-saycyberwarfaregreatestthreattous.html" TargetMode="External"/><Relationship Id="rId10" Type="http://schemas.openxmlformats.org/officeDocument/2006/relationships/hyperlink" Target="https://www.nytimes.com/2018/03/29/us/atlanta-cyberattack-ransom.html?rref=collection/timestopic/Cyberwarfare" TargetMode="External"/><Relationship Id="rId4" Type="http://schemas.openxmlformats.org/officeDocument/2006/relationships/hyperlink" Target="https://www.cnn.com/2018/03/27/us/atlanta-ransomware-computers/index.html" TargetMode="External"/><Relationship Id="rId9" Type="http://schemas.openxmlformats.org/officeDocument/2006/relationships/hyperlink" Target="https://en.wikipedia.org/wiki/List_of_cyberattack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huffingtonpost.com/2015-12-02-1449080701-5081325-Mossackl.png" TargetMode="External"/><Relationship Id="rId7" Type="http://schemas.openxmlformats.org/officeDocument/2006/relationships/hyperlink" Target="https://www.cnbc.com/2017/06/13/verizon-completes-yahoo-acquisition-marissa-mayer-resign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ettra.co/wp-content/logos/zappos.png" TargetMode="External"/><Relationship Id="rId5" Type="http://schemas.openxmlformats.org/officeDocument/2006/relationships/hyperlink" Target="https://www.eff.org/files/equifax-4.png" TargetMode="External"/><Relationship Id="rId4" Type="http://schemas.openxmlformats.org/officeDocument/2006/relationships/hyperlink" Target="https://bsmac.org/2016/10/11/verizon-yahoo-a-third-force-arise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boonvilledailynews.com/storyimage/MO/20170915/OPINION/170919091/AR/0/AR-170919091.jpg" TargetMode="External"/><Relationship Id="rId3" Type="http://schemas.openxmlformats.org/officeDocument/2006/relationships/hyperlink" Target="https://www.reuters.com/article/us-equifax-cyber/equifax-breach-could-be-most-costly-in-corporate-history-idUSKCN1GE257" TargetMode="External"/><Relationship Id="rId7" Type="http://schemas.openxmlformats.org/officeDocument/2006/relationships/hyperlink" Target="https://www.forbes.com/sites/danpontefract/2015/05/11/what-is-happening-at-zappos/#553854934ed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ycharts.com/companies/TGT/market_cap" TargetMode="External"/><Relationship Id="rId5" Type="http://schemas.openxmlformats.org/officeDocument/2006/relationships/hyperlink" Target="https://www.inc.com/thomas-koulopoulos/the-biggest-risk-to-your-business-cant-be-eliminated-heres-how-you-can-survive-i.html" TargetMode="External"/><Relationship Id="rId4" Type="http://schemas.openxmlformats.org/officeDocument/2006/relationships/hyperlink" Target="http://www.fcpablog.com/blog/2018/3/16/mossack-fonseca-to-close-doors-at-end-of-month.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assignments/index.jsp?content=Code_Test.j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Survey</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QUANTUM CYBER THREAT </a:t>
            </a:r>
            <a:endParaRPr/>
          </a:p>
        </p:txBody>
      </p:sp>
      <p:sp>
        <p:nvSpPr>
          <p:cNvPr id="93" name="Shape 9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US" sz="1800" b="0" i="0" u="none" strike="noStrike" cap="none">
                <a:solidFill>
                  <a:schemeClr val="lt1"/>
                </a:solidFill>
                <a:latin typeface="Cambria"/>
                <a:ea typeface="Cambria"/>
                <a:cs typeface="Cambria"/>
                <a:sym typeface="Cambria"/>
              </a:rPr>
              <a:t>How Quantum Computing can threaten current Cryptography System?</a:t>
            </a:r>
            <a:endParaRPr/>
          </a:p>
          <a:p>
            <a:pPr marL="205767" marR="0" lvl="0" indent="-102896" algn="l" rtl="0">
              <a:lnSpc>
                <a:spcPct val="90000"/>
              </a:lnSpc>
              <a:spcBef>
                <a:spcPts val="1200"/>
              </a:spcBef>
              <a:spcAft>
                <a:spcPts val="0"/>
              </a:spcAft>
              <a:buClr>
                <a:schemeClr val="lt2"/>
              </a:buClr>
              <a:buSzPts val="1620"/>
              <a:buFont typeface="Arial"/>
              <a:buNone/>
            </a:pPr>
            <a:endParaRPr sz="1800" b="0" i="0" u="none" strike="noStrike" cap="none">
              <a:solidFill>
                <a:schemeClr val="lt1"/>
              </a:solidFill>
              <a:latin typeface="Cambria"/>
              <a:ea typeface="Cambria"/>
              <a:cs typeface="Cambria"/>
              <a:sym typeface="Cambria"/>
            </a:endParaRPr>
          </a:p>
          <a:p>
            <a:pPr marL="205767" marR="0" lvl="0" indent="-205767" algn="l" rtl="0">
              <a:lnSpc>
                <a:spcPct val="90000"/>
              </a:lnSpc>
              <a:spcBef>
                <a:spcPts val="1200"/>
              </a:spcBef>
              <a:spcAft>
                <a:spcPts val="0"/>
              </a:spcAft>
              <a:buClr>
                <a:schemeClr val="lt2"/>
              </a:buClr>
              <a:buSzPts val="1620"/>
              <a:buFont typeface="Arial"/>
              <a:buChar char="•"/>
            </a:pPr>
            <a:r>
              <a:rPr lang="en-US" sz="1800" b="0" i="0" u="none" strike="noStrike" cap="none">
                <a:solidFill>
                  <a:schemeClr val="lt1"/>
                </a:solidFill>
                <a:latin typeface="Cambria"/>
                <a:ea typeface="Cambria"/>
                <a:cs typeface="Cambria"/>
                <a:sym typeface="Cambria"/>
              </a:rPr>
              <a:t>What is Quantum Computing?</a:t>
            </a:r>
            <a:endParaRPr/>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a:solidFill>
                  <a:schemeClr val="lt1"/>
                </a:solidFill>
                <a:latin typeface="Cambria"/>
                <a:ea typeface="Cambria"/>
                <a:cs typeface="Cambria"/>
                <a:sym typeface="Cambria"/>
              </a:rPr>
              <a:t>Quantum superposition[1]</a:t>
            </a:r>
            <a:endParaRPr/>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a:solidFill>
                  <a:schemeClr val="lt1"/>
                </a:solidFill>
                <a:latin typeface="Cambria"/>
                <a:ea typeface="Cambria"/>
                <a:cs typeface="Cambria"/>
                <a:sym typeface="Cambria"/>
              </a:rPr>
              <a:t>Quantum Entanglement[1]</a:t>
            </a:r>
            <a:endParaRPr/>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a:solidFill>
                  <a:schemeClr val="lt1"/>
                </a:solidFill>
                <a:latin typeface="Cambria"/>
                <a:ea typeface="Cambria"/>
                <a:cs typeface="Cambria"/>
                <a:sym typeface="Cambria"/>
              </a:rPr>
              <a:t>Qubit represents memory</a:t>
            </a:r>
            <a:endParaRPr/>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a:solidFill>
                  <a:schemeClr val="lt1"/>
                </a:solidFill>
                <a:latin typeface="Cambria"/>
                <a:ea typeface="Cambria"/>
                <a:cs typeface="Cambria"/>
                <a:sym typeface="Cambria"/>
              </a:rPr>
              <a:t>300 qubits ~ </a:t>
            </a:r>
            <a:r>
              <a:rPr lang="en-US" sz="1300" b="0" i="0" u="none" strike="noStrike" cap="none">
                <a:solidFill>
                  <a:schemeClr val="lt1"/>
                </a:solidFill>
                <a:latin typeface="Cambria"/>
                <a:ea typeface="Cambria"/>
                <a:cs typeface="Cambria"/>
                <a:sym typeface="Cambria"/>
              </a:rPr>
              <a:t>number of possible states of atoms in the universe</a:t>
            </a:r>
            <a:endParaRPr sz="1500" b="0" i="0" u="none" strike="noStrike" cap="none">
              <a:solidFill>
                <a:schemeClr val="lt1"/>
              </a:solidFill>
              <a:latin typeface="Cambria"/>
              <a:ea typeface="Cambria"/>
              <a:cs typeface="Cambria"/>
              <a:sym typeface="Cambria"/>
            </a:endParaRPr>
          </a:p>
          <a:p>
            <a:pPr marL="205767" marR="0" lvl="0" indent="-102896" algn="l" rtl="0">
              <a:lnSpc>
                <a:spcPct val="90000"/>
              </a:lnSpc>
              <a:spcBef>
                <a:spcPts val="1200"/>
              </a:spcBef>
              <a:spcAft>
                <a:spcPts val="0"/>
              </a:spcAft>
              <a:buClr>
                <a:schemeClr val="lt2"/>
              </a:buClr>
              <a:buSzPts val="1620"/>
              <a:buFont typeface="Arial"/>
              <a:buNone/>
            </a:pPr>
            <a:endParaRPr sz="1800" b="0" i="0" u="none" strike="noStrike" cap="none">
              <a:solidFill>
                <a:schemeClr val="lt1"/>
              </a:solidFill>
              <a:latin typeface="Cambria"/>
              <a:ea typeface="Cambria"/>
              <a:cs typeface="Cambria"/>
              <a:sym typeface="Cambria"/>
            </a:endParaRPr>
          </a:p>
        </p:txBody>
      </p:sp>
      <p:pic>
        <p:nvPicPr>
          <p:cNvPr id="94" name="Shape 94"/>
          <p:cNvPicPr preferRelativeResize="0">
            <a:picLocks noGrp="1"/>
          </p:cNvPicPr>
          <p:nvPr>
            <p:ph type="body" idx="2"/>
          </p:nvPr>
        </p:nvPicPr>
        <p:blipFill rotWithShape="1">
          <a:blip r:embed="rId3">
            <a:alphaModFix/>
          </a:blip>
          <a:srcRect/>
          <a:stretch/>
        </p:blipFill>
        <p:spPr>
          <a:xfrm>
            <a:off x="4724400" y="1784350"/>
            <a:ext cx="3733800" cy="2489200"/>
          </a:xfrm>
          <a:prstGeom prst="rect">
            <a:avLst/>
          </a:prstGeom>
          <a:noFill/>
          <a:ln>
            <a:noFill/>
          </a:ln>
        </p:spPr>
      </p:pic>
      <p:sp>
        <p:nvSpPr>
          <p:cNvPr id="95" name="Shape 9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96" name="Shape 9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11</a:t>
            </a:fld>
            <a:endParaRPr sz="900" b="0" i="0" u="none" strike="noStrike" cap="none">
              <a:solidFill>
                <a:schemeClr val="lt1"/>
              </a:solidFill>
              <a:latin typeface="Cambria"/>
              <a:ea typeface="Cambria"/>
              <a:cs typeface="Cambria"/>
              <a:sym typeface="Cambria"/>
            </a:endParaRPr>
          </a:p>
        </p:txBody>
      </p:sp>
      <p:sp>
        <p:nvSpPr>
          <p:cNvPr id="97" name="Shape 97"/>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a:p>
        </p:txBody>
      </p:sp>
      <p:sp>
        <p:nvSpPr>
          <p:cNvPr id="98" name="Shape 98"/>
          <p:cNvSpPr txBox="1"/>
          <p:nvPr/>
        </p:nvSpPr>
        <p:spPr>
          <a:xfrm>
            <a:off x="0" y="4726877"/>
            <a:ext cx="9144000" cy="258532"/>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n-US" sz="1200" b="0" i="0" u="none" strike="noStrike" cap="none">
                <a:solidFill>
                  <a:schemeClr val="lt1"/>
                </a:solidFill>
                <a:latin typeface="Cambria"/>
                <a:ea typeface="Cambria"/>
                <a:cs typeface="Cambria"/>
                <a:sym typeface="Cambria"/>
              </a:rPr>
              <a:t>Image: dwavesys.com</a:t>
            </a:r>
            <a:endParaRPr sz="1200" b="0" i="0" u="none" strike="noStrike" cap="none">
              <a:solidFill>
                <a:schemeClr val="lt1"/>
              </a:solidFill>
              <a:latin typeface="Cambria"/>
              <a:ea typeface="Cambria"/>
              <a:cs typeface="Cambria"/>
              <a:sym typeface="Cambria"/>
            </a:endParaRPr>
          </a:p>
        </p:txBody>
      </p:sp>
      <p:sp>
        <p:nvSpPr>
          <p:cNvPr id="99" name="Shape 99"/>
          <p:cNvSpPr txBox="1"/>
          <p:nvPr/>
        </p:nvSpPr>
        <p:spPr>
          <a:xfrm>
            <a:off x="4572000" y="4346051"/>
            <a:ext cx="4615912" cy="2862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0" i="0" u="none" strike="noStrike" cap="none">
                <a:solidFill>
                  <a:schemeClr val="lt1"/>
                </a:solidFill>
                <a:latin typeface="Cambria"/>
                <a:ea typeface="Cambria"/>
                <a:cs typeface="Cambria"/>
                <a:sym typeface="Cambria"/>
              </a:rPr>
              <a:t>D-wave: quantum annealing machine ($15 million) </a:t>
            </a:r>
            <a:endParaRPr/>
          </a:p>
        </p:txBody>
      </p:sp>
    </p:spTree>
    <p:extLst>
      <p:ext uri="{BB962C8B-B14F-4D97-AF65-F5344CB8AC3E}">
        <p14:creationId xmlns:p14="http://schemas.microsoft.com/office/powerpoint/2010/main" val="1785417001"/>
      </p:ext>
    </p:extLst>
  </p:cSld>
  <p:clrMapOvr>
    <a:masterClrMapping/>
  </p:clrMapOvr>
  <mc:AlternateContent xmlns:mc="http://schemas.openxmlformats.org/markup-compatibility/2006" xmlns:p14="http://schemas.microsoft.com/office/powerpoint/2010/main">
    <mc:Choice Requires="p14">
      <p:transition spd="slow" p14:dur="2000" advTm="6933"/>
    </mc:Choice>
    <mc:Fallback xmlns="">
      <p:transition spd="slow" advTm="693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QUANTUM MACHINE</a:t>
            </a:r>
            <a:endParaRPr/>
          </a:p>
        </p:txBody>
      </p:sp>
      <p:sp>
        <p:nvSpPr>
          <p:cNvPr id="106" name="Shape 106"/>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07" name="Shape 107"/>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12</a:t>
            </a:fld>
            <a:endParaRPr sz="900" b="0" i="0" u="none" strike="noStrike" cap="none">
              <a:solidFill>
                <a:schemeClr val="lt1"/>
              </a:solidFill>
              <a:latin typeface="Cambria"/>
              <a:ea typeface="Cambria"/>
              <a:cs typeface="Cambria"/>
              <a:sym typeface="Cambria"/>
            </a:endParaRPr>
          </a:p>
        </p:txBody>
      </p:sp>
      <p:sp>
        <p:nvSpPr>
          <p:cNvPr id="108" name="Shape 108"/>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a:p>
        </p:txBody>
      </p:sp>
      <p:sp>
        <p:nvSpPr>
          <p:cNvPr id="109" name="Shape 109"/>
          <p:cNvSpPr txBox="1"/>
          <p:nvPr/>
        </p:nvSpPr>
        <p:spPr>
          <a:xfrm>
            <a:off x="0" y="4726877"/>
            <a:ext cx="9144000" cy="258532"/>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n-US" sz="1200" b="0" i="0" u="none" strike="noStrike" cap="none">
                <a:solidFill>
                  <a:schemeClr val="lt1"/>
                </a:solidFill>
                <a:latin typeface="Cambria"/>
                <a:ea typeface="Cambria"/>
                <a:cs typeface="Cambria"/>
                <a:sym typeface="Cambria"/>
              </a:rPr>
              <a:t>Image: [5]</a:t>
            </a:r>
            <a:endParaRPr/>
          </a:p>
        </p:txBody>
      </p:sp>
      <p:sp>
        <p:nvSpPr>
          <p:cNvPr id="110" name="Shape 110"/>
          <p:cNvSpPr txBox="1"/>
          <p:nvPr/>
        </p:nvSpPr>
        <p:spPr>
          <a:xfrm>
            <a:off x="4824389" y="2091619"/>
            <a:ext cx="4520122" cy="7848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600" b="1" i="0" u="none" strike="noStrike" cap="none">
                <a:solidFill>
                  <a:schemeClr val="lt1"/>
                </a:solidFill>
                <a:latin typeface="Cambria"/>
                <a:ea typeface="Cambria"/>
                <a:cs typeface="Cambria"/>
                <a:sym typeface="Cambria"/>
              </a:rPr>
              <a:t>D-wave Machine</a:t>
            </a:r>
            <a:endParaRPr/>
          </a:p>
          <a:p>
            <a:pPr marL="285750" marR="0" lvl="0" indent="-285750" algn="l" rtl="0">
              <a:lnSpc>
                <a:spcPct val="90000"/>
              </a:lnSpc>
              <a:spcBef>
                <a:spcPts val="0"/>
              </a:spcBef>
              <a:spcAft>
                <a:spcPts val="0"/>
              </a:spcAft>
              <a:buClr>
                <a:schemeClr val="lt1"/>
              </a:buClr>
              <a:buSzPts val="1600"/>
              <a:buFont typeface="Arial"/>
              <a:buChar char="•"/>
            </a:pPr>
            <a:r>
              <a:rPr lang="en-US" sz="1600" b="0" i="0" u="none" strike="noStrike" cap="none">
                <a:solidFill>
                  <a:schemeClr val="lt1"/>
                </a:solidFill>
                <a:latin typeface="Cambria"/>
                <a:ea typeface="Cambria"/>
                <a:cs typeface="Cambria"/>
                <a:sym typeface="Cambria"/>
              </a:rPr>
              <a:t>1,152 qubits quantum</a:t>
            </a:r>
            <a:endParaRPr/>
          </a:p>
          <a:p>
            <a:pPr marL="285750" marR="0" lvl="0" indent="-285750" algn="l" rtl="0">
              <a:lnSpc>
                <a:spcPct val="90000"/>
              </a:lnSpc>
              <a:spcBef>
                <a:spcPts val="0"/>
              </a:spcBef>
              <a:spcAft>
                <a:spcPts val="0"/>
              </a:spcAft>
              <a:buClr>
                <a:schemeClr val="lt1"/>
              </a:buClr>
              <a:buSzPts val="1600"/>
              <a:buFont typeface="Arial"/>
              <a:buChar char="•"/>
            </a:pPr>
            <a:r>
              <a:rPr lang="en-US" sz="1600" b="0" i="0" u="none" strike="noStrike" cap="none">
                <a:solidFill>
                  <a:schemeClr val="lt1"/>
                </a:solidFill>
                <a:latin typeface="Cambria"/>
                <a:ea typeface="Cambria"/>
                <a:cs typeface="Cambria"/>
                <a:sym typeface="Cambria"/>
              </a:rPr>
              <a:t>Only for annealing problem </a:t>
            </a:r>
            <a:endParaRPr/>
          </a:p>
        </p:txBody>
      </p:sp>
      <p:pic>
        <p:nvPicPr>
          <p:cNvPr id="111" name="Shape 111"/>
          <p:cNvPicPr preferRelativeResize="0">
            <a:picLocks noGrp="1"/>
          </p:cNvPicPr>
          <p:nvPr>
            <p:ph type="body" idx="1"/>
          </p:nvPr>
        </p:nvPicPr>
        <p:blipFill rotWithShape="1">
          <a:blip r:embed="rId3">
            <a:alphaModFix/>
          </a:blip>
          <a:srcRect/>
          <a:stretch/>
        </p:blipFill>
        <p:spPr>
          <a:xfrm>
            <a:off x="740044" y="1421108"/>
            <a:ext cx="3733800" cy="2998708"/>
          </a:xfrm>
          <a:prstGeom prst="rect">
            <a:avLst/>
          </a:prstGeom>
          <a:noFill/>
          <a:ln>
            <a:noFill/>
          </a:ln>
        </p:spPr>
      </p:pic>
    </p:spTree>
    <p:extLst>
      <p:ext uri="{BB962C8B-B14F-4D97-AF65-F5344CB8AC3E}">
        <p14:creationId xmlns:p14="http://schemas.microsoft.com/office/powerpoint/2010/main" val="2256812329"/>
      </p:ext>
    </p:extLst>
  </p:cSld>
  <p:clrMapOvr>
    <a:masterClrMapping/>
  </p:clrMapOvr>
  <mc:AlternateContent xmlns:mc="http://schemas.openxmlformats.org/markup-compatibility/2006" xmlns:p14="http://schemas.microsoft.com/office/powerpoint/2010/main">
    <mc:Choice Requires="p14">
      <p:transition spd="slow" p14:dur="2000" advTm="16853"/>
    </mc:Choice>
    <mc:Fallback xmlns="">
      <p:transition spd="slow" advTm="168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1" i="0" u="none" strike="noStrike" cap="none">
                <a:solidFill>
                  <a:schemeClr val="lt1"/>
                </a:solidFill>
                <a:latin typeface="Cambria"/>
                <a:ea typeface="Cambria"/>
                <a:cs typeface="Cambria"/>
                <a:sym typeface="Cambria"/>
              </a:rPr>
              <a:t>VULNERABLE CRYPTOGRAPHY SYSTEM</a:t>
            </a:r>
            <a:endParaRPr sz="2700" b="0" i="0" u="none" strike="noStrike" cap="none">
              <a:solidFill>
                <a:schemeClr val="lt1"/>
              </a:solidFill>
              <a:latin typeface="Cambria"/>
              <a:ea typeface="Cambria"/>
              <a:cs typeface="Cambria"/>
              <a:sym typeface="Cambria"/>
            </a:endParaRPr>
          </a:p>
        </p:txBody>
      </p:sp>
      <p:sp>
        <p:nvSpPr>
          <p:cNvPr id="118" name="Shape 118"/>
          <p:cNvSpPr txBox="1">
            <a:spLocks noGrp="1"/>
          </p:cNvSpPr>
          <p:nvPr>
            <p:ph type="body" idx="1"/>
          </p:nvPr>
        </p:nvSpPr>
        <p:spPr>
          <a:xfrm>
            <a:off x="685800" y="1352551"/>
            <a:ext cx="388620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US" sz="1800" b="0" i="0" u="none" strike="noStrike" cap="none" dirty="0">
                <a:solidFill>
                  <a:schemeClr val="lt1"/>
                </a:solidFill>
                <a:latin typeface="Cambria"/>
                <a:ea typeface="Cambria"/>
                <a:cs typeface="Cambria"/>
                <a:sym typeface="Cambria"/>
              </a:rPr>
              <a:t>In 2017, “Prime factorization using quantum annealing and computational algebraic geometry” paper was published.[7]</a:t>
            </a:r>
            <a:endParaRPr dirty="0"/>
          </a:p>
          <a:p>
            <a:pPr marL="205767" marR="0" lvl="0" indent="-205767" algn="l" rtl="0">
              <a:lnSpc>
                <a:spcPct val="90000"/>
              </a:lnSpc>
              <a:spcBef>
                <a:spcPts val="1200"/>
              </a:spcBef>
              <a:spcAft>
                <a:spcPts val="0"/>
              </a:spcAft>
              <a:buClr>
                <a:schemeClr val="lt2"/>
              </a:buClr>
              <a:buSzPts val="1620"/>
              <a:buFont typeface="Arial"/>
              <a:buChar char="•"/>
            </a:pPr>
            <a:r>
              <a:rPr lang="en-US" sz="1800" b="0" i="0" u="none" strike="noStrike" cap="none" dirty="0">
                <a:solidFill>
                  <a:schemeClr val="lt1"/>
                </a:solidFill>
                <a:latin typeface="Cambria"/>
                <a:ea typeface="Cambria"/>
                <a:cs typeface="Cambria"/>
                <a:sym typeface="Cambria"/>
              </a:rPr>
              <a:t>RSA[5]</a:t>
            </a:r>
            <a:endParaRPr dirty="0"/>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dirty="0">
                <a:solidFill>
                  <a:schemeClr val="lt1"/>
                </a:solidFill>
                <a:latin typeface="Cambria"/>
                <a:ea typeface="Cambria"/>
                <a:cs typeface="Cambria"/>
                <a:sym typeface="Cambria"/>
              </a:rPr>
              <a:t>Ex. Public key :1934557  (1373x 1409)</a:t>
            </a:r>
            <a:endParaRPr dirty="0"/>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dirty="0">
                <a:solidFill>
                  <a:schemeClr val="lt1"/>
                </a:solidFill>
                <a:latin typeface="Cambria"/>
                <a:ea typeface="Cambria"/>
                <a:cs typeface="Cambria"/>
                <a:sym typeface="Cambria"/>
              </a:rPr>
              <a:t>Ex. Private key: 1373  and 1409 </a:t>
            </a:r>
            <a:endParaRPr dirty="0"/>
          </a:p>
        </p:txBody>
      </p:sp>
      <p:sp>
        <p:nvSpPr>
          <p:cNvPr id="119" name="Shape 119"/>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20" name="Shape 120"/>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13</a:t>
            </a:fld>
            <a:endParaRPr sz="900" b="0" i="0" u="none" strike="noStrike" cap="none">
              <a:solidFill>
                <a:schemeClr val="lt1"/>
              </a:solidFill>
              <a:latin typeface="Cambria"/>
              <a:ea typeface="Cambria"/>
              <a:cs typeface="Cambria"/>
              <a:sym typeface="Cambria"/>
            </a:endParaRPr>
          </a:p>
        </p:txBody>
      </p:sp>
      <p:sp>
        <p:nvSpPr>
          <p:cNvPr id="121" name="Shape 121"/>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a:p>
        </p:txBody>
      </p:sp>
      <p:sp>
        <p:nvSpPr>
          <p:cNvPr id="122" name="Shape 122"/>
          <p:cNvSpPr txBox="1"/>
          <p:nvPr/>
        </p:nvSpPr>
        <p:spPr>
          <a:xfrm>
            <a:off x="0" y="4726877"/>
            <a:ext cx="9144000" cy="258532"/>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en-US" sz="1200" b="0" i="0" u="none" strike="noStrike" cap="none">
                <a:solidFill>
                  <a:schemeClr val="lt1"/>
                </a:solidFill>
                <a:latin typeface="Cambria"/>
                <a:ea typeface="Cambria"/>
                <a:cs typeface="Cambria"/>
                <a:sym typeface="Cambria"/>
              </a:rPr>
              <a:t>Image: [5]</a:t>
            </a:r>
            <a:endParaRPr/>
          </a:p>
        </p:txBody>
      </p:sp>
      <p:pic>
        <p:nvPicPr>
          <p:cNvPr id="123" name="Shape 123"/>
          <p:cNvPicPr preferRelativeResize="0">
            <a:picLocks noGrp="1"/>
          </p:cNvPicPr>
          <p:nvPr>
            <p:ph type="body" idx="2"/>
          </p:nvPr>
        </p:nvPicPr>
        <p:blipFill rotWithShape="1">
          <a:blip r:embed="rId3">
            <a:alphaModFix/>
          </a:blip>
          <a:srcRect/>
          <a:stretch/>
        </p:blipFill>
        <p:spPr>
          <a:xfrm>
            <a:off x="4711699" y="2192507"/>
            <a:ext cx="4315097" cy="1339975"/>
          </a:xfrm>
          <a:prstGeom prst="rect">
            <a:avLst/>
          </a:prstGeom>
          <a:noFill/>
          <a:ln>
            <a:noFill/>
          </a:ln>
        </p:spPr>
      </p:pic>
    </p:spTree>
    <p:extLst>
      <p:ext uri="{BB962C8B-B14F-4D97-AF65-F5344CB8AC3E}">
        <p14:creationId xmlns:p14="http://schemas.microsoft.com/office/powerpoint/2010/main" val="143682780"/>
      </p:ext>
    </p:extLst>
  </p:cSld>
  <p:clrMapOvr>
    <a:masterClrMapping/>
  </p:clrMapOvr>
  <mc:AlternateContent xmlns:mc="http://schemas.openxmlformats.org/markup-compatibility/2006" xmlns:p14="http://schemas.microsoft.com/office/powerpoint/2010/main">
    <mc:Choice Requires="p14">
      <p:transition spd="slow" p14:dur="2000" advTm="96007"/>
    </mc:Choice>
    <mc:Fallback xmlns="">
      <p:transition spd="slow" advTm="960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1" i="0" u="none" strike="noStrike" cap="none">
                <a:solidFill>
                  <a:schemeClr val="lt1"/>
                </a:solidFill>
                <a:latin typeface="Cambria"/>
                <a:ea typeface="Cambria"/>
                <a:cs typeface="Cambria"/>
                <a:sym typeface="Cambria"/>
              </a:rPr>
              <a:t>VULNERABLE CRYPTOGRAPHY SYSTEM</a:t>
            </a:r>
            <a:endParaRPr sz="2700" b="0" i="0" u="none" strike="noStrike" cap="none">
              <a:solidFill>
                <a:schemeClr val="lt1"/>
              </a:solidFill>
              <a:latin typeface="Cambria"/>
              <a:ea typeface="Cambria"/>
              <a:cs typeface="Cambria"/>
              <a:sym typeface="Cambria"/>
            </a:endParaRPr>
          </a:p>
        </p:txBody>
      </p:sp>
      <p:sp>
        <p:nvSpPr>
          <p:cNvPr id="130" name="Shape 130"/>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31" name="Shape 13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14</a:t>
            </a:fld>
            <a:endParaRPr sz="900" b="0" i="0" u="none" strike="noStrike" cap="none">
              <a:solidFill>
                <a:schemeClr val="lt1"/>
              </a:solidFill>
              <a:latin typeface="Cambria"/>
              <a:ea typeface="Cambria"/>
              <a:cs typeface="Cambria"/>
              <a:sym typeface="Cambria"/>
            </a:endParaRPr>
          </a:p>
        </p:txBody>
      </p:sp>
      <p:sp>
        <p:nvSpPr>
          <p:cNvPr id="132" name="Shape 132"/>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a:p>
        </p:txBody>
      </p:sp>
      <p:sp>
        <p:nvSpPr>
          <p:cNvPr id="133" name="Shape 133"/>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lt1"/>
                </a:solidFill>
                <a:latin typeface="Cambria"/>
                <a:ea typeface="Cambria"/>
                <a:cs typeface="Cambria"/>
                <a:sym typeface="Cambria"/>
              </a:rPr>
              <a:t>Image : [2]</a:t>
            </a:r>
            <a:endParaRPr sz="1200" b="0" i="0" u="none" strike="noStrike" cap="none">
              <a:solidFill>
                <a:schemeClr val="lt1"/>
              </a:solidFill>
              <a:latin typeface="Cambria"/>
              <a:ea typeface="Cambria"/>
              <a:cs typeface="Cambria"/>
              <a:sym typeface="Cambria"/>
            </a:endParaRPr>
          </a:p>
        </p:txBody>
      </p:sp>
      <p:pic>
        <p:nvPicPr>
          <p:cNvPr id="134" name="Shape 134" descr="Image result for time complexity glover algorithm quantum"/>
          <p:cNvPicPr preferRelativeResize="0"/>
          <p:nvPr/>
        </p:nvPicPr>
        <p:blipFill rotWithShape="1">
          <a:blip r:embed="rId3">
            <a:alphaModFix/>
          </a:blip>
          <a:srcRect/>
          <a:stretch/>
        </p:blipFill>
        <p:spPr>
          <a:xfrm>
            <a:off x="4898478" y="1276349"/>
            <a:ext cx="3646471" cy="2737711"/>
          </a:xfrm>
          <a:prstGeom prst="rect">
            <a:avLst/>
          </a:prstGeom>
          <a:noFill/>
          <a:ln>
            <a:noFill/>
          </a:ln>
        </p:spPr>
      </p:pic>
      <p:sp>
        <p:nvSpPr>
          <p:cNvPr id="9" name="Shape 118"/>
          <p:cNvSpPr txBox="1">
            <a:spLocks noGrp="1"/>
          </p:cNvSpPr>
          <p:nvPr>
            <p:ph type="body" idx="1"/>
          </p:nvPr>
        </p:nvSpPr>
        <p:spPr>
          <a:xfrm>
            <a:off x="685800" y="1352551"/>
            <a:ext cx="400547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US" sz="1800" b="0" i="0" u="none" strike="noStrike" cap="none" dirty="0">
                <a:solidFill>
                  <a:schemeClr val="lt1"/>
                </a:solidFill>
                <a:latin typeface="Cambria"/>
                <a:ea typeface="Cambria"/>
                <a:cs typeface="Cambria"/>
                <a:sym typeface="Cambria"/>
              </a:rPr>
              <a:t>Grover Algorithm[2]</a:t>
            </a:r>
          </a:p>
          <a:p>
            <a:pPr marL="662967" lvl="1" indent="-205767">
              <a:spcBef>
                <a:spcPts val="0"/>
              </a:spcBef>
              <a:buSzPts val="1620"/>
              <a:buFont typeface="Arial"/>
              <a:buChar char="•"/>
            </a:pPr>
            <a:r>
              <a:rPr lang="en-US" dirty="0"/>
              <a:t>Searching unsorted data in O(</a:t>
            </a:r>
            <a:r>
              <a:rPr lang="en-US" dirty="0" err="1"/>
              <a:t>sqrt</a:t>
            </a:r>
            <a:r>
              <a:rPr lang="en-US" dirty="0"/>
              <a:t>(n))</a:t>
            </a:r>
          </a:p>
          <a:p>
            <a:pPr marL="662967" lvl="1" indent="-205767">
              <a:spcBef>
                <a:spcPts val="0"/>
              </a:spcBef>
              <a:buSzPts val="1620"/>
              <a:buFont typeface="Arial"/>
              <a:buChar char="•"/>
            </a:pPr>
            <a:r>
              <a:rPr lang="en-US" dirty="0"/>
              <a:t>Brute-force on symmetric cryptographic key</a:t>
            </a:r>
          </a:p>
          <a:p>
            <a:pPr marL="1120167" lvl="2" indent="-205767">
              <a:spcBef>
                <a:spcPts val="0"/>
              </a:spcBef>
              <a:buSzPts val="1620"/>
            </a:pPr>
            <a:r>
              <a:rPr lang="en-US" dirty="0"/>
              <a:t>128- bit in 2^64 iterations</a:t>
            </a:r>
          </a:p>
          <a:p>
            <a:pPr marL="1120167" lvl="2" indent="-205767">
              <a:spcBef>
                <a:spcPts val="0"/>
              </a:spcBef>
              <a:buSzPts val="1620"/>
            </a:pPr>
            <a:r>
              <a:rPr lang="en-US" dirty="0"/>
              <a:t>256-bit in 2^128 iterations</a:t>
            </a:r>
            <a:endParaRPr dirty="0"/>
          </a:p>
          <a:p>
            <a:pPr marL="205767" marR="0" lvl="0" indent="-205767" algn="l" rtl="0">
              <a:lnSpc>
                <a:spcPct val="90000"/>
              </a:lnSpc>
              <a:spcBef>
                <a:spcPts val="1200"/>
              </a:spcBef>
              <a:spcAft>
                <a:spcPts val="0"/>
              </a:spcAft>
              <a:buClr>
                <a:schemeClr val="lt2"/>
              </a:buClr>
              <a:buSzPts val="1620"/>
              <a:buFont typeface="Arial"/>
              <a:buChar char="•"/>
            </a:pPr>
            <a:r>
              <a:rPr lang="en-US" dirty="0"/>
              <a:t>AES</a:t>
            </a:r>
          </a:p>
          <a:p>
            <a:pPr marL="662967" lvl="1" indent="-205767">
              <a:spcBef>
                <a:spcPts val="1200"/>
              </a:spcBef>
              <a:buSzPts val="1620"/>
              <a:buFont typeface="Arial"/>
              <a:buChar char="•"/>
            </a:pPr>
            <a:r>
              <a:rPr lang="en-US" dirty="0"/>
              <a:t>Symmetric-key cryptographic system</a:t>
            </a:r>
            <a:endParaRPr dirty="0"/>
          </a:p>
        </p:txBody>
      </p:sp>
    </p:spTree>
    <p:extLst>
      <p:ext uri="{BB962C8B-B14F-4D97-AF65-F5344CB8AC3E}">
        <p14:creationId xmlns:p14="http://schemas.microsoft.com/office/powerpoint/2010/main" val="2997634190"/>
      </p:ext>
    </p:extLst>
  </p:cSld>
  <p:clrMapOvr>
    <a:masterClrMapping/>
  </p:clrMapOvr>
  <mc:AlternateContent xmlns:mc="http://schemas.openxmlformats.org/markup-compatibility/2006" xmlns:p14="http://schemas.microsoft.com/office/powerpoint/2010/main">
    <mc:Choice Requires="p14">
      <p:transition spd="slow" p14:dur="2000" advTm="57358"/>
    </mc:Choice>
    <mc:Fallback xmlns="">
      <p:transition spd="slow" advTm="573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1" i="0" u="none" strike="noStrike" cap="none">
                <a:solidFill>
                  <a:schemeClr val="lt1"/>
                </a:solidFill>
                <a:latin typeface="Cambria"/>
                <a:ea typeface="Cambria"/>
                <a:cs typeface="Cambria"/>
                <a:sym typeface="Cambria"/>
              </a:rPr>
              <a:t>VULNERABLE CRYPTOGRAPHY SYSTEM</a:t>
            </a:r>
            <a:endParaRPr sz="2700" b="0" i="0" u="none" strike="noStrike" cap="none">
              <a:solidFill>
                <a:schemeClr val="lt1"/>
              </a:solidFill>
              <a:latin typeface="Cambria"/>
              <a:ea typeface="Cambria"/>
              <a:cs typeface="Cambria"/>
              <a:sym typeface="Cambria"/>
            </a:endParaRPr>
          </a:p>
        </p:txBody>
      </p:sp>
      <p:sp>
        <p:nvSpPr>
          <p:cNvPr id="142" name="Shape 142"/>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43" name="Shape 14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15</a:t>
            </a:fld>
            <a:endParaRPr sz="900" b="0" i="0" u="none" strike="noStrike" cap="none">
              <a:solidFill>
                <a:schemeClr val="lt1"/>
              </a:solidFill>
              <a:latin typeface="Cambria"/>
              <a:ea typeface="Cambria"/>
              <a:cs typeface="Cambria"/>
              <a:sym typeface="Cambria"/>
            </a:endParaRPr>
          </a:p>
        </p:txBody>
      </p:sp>
      <p:sp>
        <p:nvSpPr>
          <p:cNvPr id="144" name="Shape 144"/>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a:p>
        </p:txBody>
      </p:sp>
      <p:sp>
        <p:nvSpPr>
          <p:cNvPr id="145" name="Shape 145"/>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lt1"/>
                </a:solidFill>
                <a:latin typeface="Cambria"/>
                <a:ea typeface="Cambria"/>
                <a:cs typeface="Cambria"/>
                <a:sym typeface="Cambria"/>
              </a:rPr>
              <a:t>Image:[3]</a:t>
            </a:r>
            <a:endParaRPr sz="1200" b="0" i="0" u="none" strike="noStrike" cap="none">
              <a:solidFill>
                <a:schemeClr val="lt1"/>
              </a:solidFill>
              <a:latin typeface="Cambria"/>
              <a:ea typeface="Cambria"/>
              <a:cs typeface="Cambria"/>
              <a:sym typeface="Cambria"/>
            </a:endParaRPr>
          </a:p>
        </p:txBody>
      </p:sp>
      <p:sp>
        <p:nvSpPr>
          <p:cNvPr id="146" name="Shape 146"/>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US" sz="1800" b="0" i="0" u="none" strike="noStrike" cap="none" dirty="0">
                <a:solidFill>
                  <a:schemeClr val="lt1"/>
                </a:solidFill>
                <a:latin typeface="Cambria"/>
                <a:ea typeface="Cambria"/>
                <a:cs typeface="Cambria"/>
                <a:sym typeface="Cambria"/>
              </a:rPr>
              <a:t>Quantum computer is able to solve Factoring Discrete logarithm[3]</a:t>
            </a:r>
            <a:endParaRPr dirty="0"/>
          </a:p>
          <a:p>
            <a:pPr marL="205767" marR="0" lvl="0" indent="-205767" algn="l" rtl="0">
              <a:lnSpc>
                <a:spcPct val="90000"/>
              </a:lnSpc>
              <a:spcBef>
                <a:spcPts val="1200"/>
              </a:spcBef>
              <a:spcAft>
                <a:spcPts val="0"/>
              </a:spcAft>
              <a:buClr>
                <a:schemeClr val="lt2"/>
              </a:buClr>
              <a:buSzPts val="1620"/>
              <a:buFont typeface="Arial"/>
              <a:buChar char="•"/>
            </a:pPr>
            <a:r>
              <a:rPr lang="en-US" sz="1800" b="0" i="0" u="none" strike="noStrike" cap="none" dirty="0">
                <a:solidFill>
                  <a:schemeClr val="lt1"/>
                </a:solidFill>
                <a:latin typeface="Cambria"/>
                <a:ea typeface="Cambria"/>
                <a:cs typeface="Cambria"/>
                <a:sym typeface="Cambria"/>
              </a:rPr>
              <a:t>Factoring Discrete logarithm is used in some cryptography systems[4]</a:t>
            </a:r>
            <a:endParaRPr dirty="0"/>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dirty="0">
                <a:solidFill>
                  <a:schemeClr val="lt1"/>
                </a:solidFill>
                <a:latin typeface="Cambria"/>
                <a:ea typeface="Cambria"/>
                <a:cs typeface="Cambria"/>
                <a:sym typeface="Cambria"/>
              </a:rPr>
              <a:t>Digital Signature Algorithm</a:t>
            </a:r>
            <a:endParaRPr dirty="0"/>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dirty="0" err="1">
                <a:solidFill>
                  <a:schemeClr val="lt1"/>
                </a:solidFill>
                <a:latin typeface="Cambria"/>
                <a:ea typeface="Cambria"/>
                <a:cs typeface="Cambria"/>
                <a:sym typeface="Cambria"/>
              </a:rPr>
              <a:t>Diffie</a:t>
            </a:r>
            <a:r>
              <a:rPr lang="en-US" sz="1500" b="0" i="0" u="none" strike="noStrike" cap="none" dirty="0">
                <a:solidFill>
                  <a:schemeClr val="lt1"/>
                </a:solidFill>
                <a:latin typeface="Cambria"/>
                <a:ea typeface="Cambria"/>
                <a:cs typeface="Cambria"/>
                <a:sym typeface="Cambria"/>
              </a:rPr>
              <a:t>–Hellman key exchange</a:t>
            </a:r>
            <a:endParaRPr dirty="0"/>
          </a:p>
          <a:p>
            <a:pPr marL="411535" marR="0" lvl="1" indent="-205767" algn="l" rtl="0">
              <a:lnSpc>
                <a:spcPct val="90000"/>
              </a:lnSpc>
              <a:spcBef>
                <a:spcPts val="600"/>
              </a:spcBef>
              <a:spcAft>
                <a:spcPts val="0"/>
              </a:spcAft>
              <a:buClr>
                <a:schemeClr val="lt2"/>
              </a:buClr>
              <a:buSzPts val="1350"/>
              <a:buFont typeface="Cambria"/>
              <a:buChar char="–"/>
            </a:pPr>
            <a:r>
              <a:rPr lang="en-US" sz="1500" b="0" i="0" u="none" strike="noStrike" cap="none" dirty="0">
                <a:solidFill>
                  <a:schemeClr val="lt1"/>
                </a:solidFill>
                <a:latin typeface="Cambria"/>
                <a:ea typeface="Cambria"/>
                <a:cs typeface="Cambria"/>
                <a:sym typeface="Cambria"/>
              </a:rPr>
              <a:t>elliptic curves over finite fields</a:t>
            </a:r>
            <a:endParaRPr dirty="0"/>
          </a:p>
        </p:txBody>
      </p:sp>
      <p:pic>
        <p:nvPicPr>
          <p:cNvPr id="147" name="Shape 147" descr="https://ocw.mit.edu/courses/electrical-engineering-and-computer-science/6-845-quantum-complexity-theory-fall-2010/6-845f10.jpg"/>
          <p:cNvPicPr preferRelativeResize="0">
            <a:picLocks noGrp="1"/>
          </p:cNvPicPr>
          <p:nvPr>
            <p:ph type="body" idx="2"/>
          </p:nvPr>
        </p:nvPicPr>
        <p:blipFill rotWithShape="1">
          <a:blip r:embed="rId3">
            <a:alphaModFix/>
          </a:blip>
          <a:srcRect/>
          <a:stretch/>
        </p:blipFill>
        <p:spPr>
          <a:xfrm>
            <a:off x="4724400" y="1622941"/>
            <a:ext cx="3733800" cy="2812018"/>
          </a:xfrm>
          <a:prstGeom prst="rect">
            <a:avLst/>
          </a:prstGeom>
          <a:noFill/>
          <a:ln>
            <a:noFill/>
          </a:ln>
        </p:spPr>
      </p:pic>
    </p:spTree>
    <p:extLst>
      <p:ext uri="{BB962C8B-B14F-4D97-AF65-F5344CB8AC3E}">
        <p14:creationId xmlns:p14="http://schemas.microsoft.com/office/powerpoint/2010/main" val="2906121632"/>
      </p:ext>
    </p:extLst>
  </p:cSld>
  <p:clrMapOvr>
    <a:masterClrMapping/>
  </p:clrMapOvr>
  <mc:AlternateContent xmlns:mc="http://schemas.openxmlformats.org/markup-compatibility/2006" xmlns:p14="http://schemas.microsoft.com/office/powerpoint/2010/main">
    <mc:Choice Requires="p14">
      <p:transition spd="slow" p14:dur="2000" advTm="44323"/>
    </mc:Choice>
    <mc:Fallback xmlns="">
      <p:transition spd="slow" advTm="443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QUANTUM CYBER THREAT </a:t>
            </a:r>
            <a:endParaRPr/>
          </a:p>
        </p:txBody>
      </p:sp>
      <p:sp>
        <p:nvSpPr>
          <p:cNvPr id="154" name="Shape 154"/>
          <p:cNvSpPr txBox="1">
            <a:spLocks noGrp="1"/>
          </p:cNvSpPr>
          <p:nvPr>
            <p:ph type="body" idx="1"/>
          </p:nvPr>
        </p:nvSpPr>
        <p:spPr>
          <a:xfrm>
            <a:off x="710049" y="942102"/>
            <a:ext cx="8084127" cy="365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mbria"/>
              <a:ea typeface="Cambria"/>
              <a:cs typeface="Cambria"/>
              <a:sym typeface="Cambria"/>
            </a:endParaRPr>
          </a:p>
          <a:p>
            <a:pPr marL="0" marR="0" lvl="0" indent="0" algn="l"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mbria"/>
                <a:ea typeface="Cambria"/>
                <a:cs typeface="Cambria"/>
                <a:sym typeface="Cambria"/>
              </a:rPr>
              <a:t>Vulnerable Cryptography System[6]</a:t>
            </a:r>
            <a:endParaRPr sz="1800" b="0" i="0" u="none" strike="noStrike" cap="none">
              <a:solidFill>
                <a:schemeClr val="lt1"/>
              </a:solidFill>
              <a:latin typeface="Cambria"/>
              <a:ea typeface="Cambria"/>
              <a:cs typeface="Cambria"/>
              <a:sym typeface="Cambria"/>
            </a:endParaRPr>
          </a:p>
          <a:p>
            <a:pPr marL="411535" marR="0" lvl="1" indent="-205767" algn="l" rtl="0">
              <a:lnSpc>
                <a:spcPct val="100000"/>
              </a:lnSpc>
              <a:spcBef>
                <a:spcPts val="0"/>
              </a:spcBef>
              <a:spcAft>
                <a:spcPts val="0"/>
              </a:spcAft>
              <a:buClr>
                <a:schemeClr val="lt1"/>
              </a:buClr>
              <a:buSzPts val="1500"/>
              <a:buFont typeface="Cambria"/>
              <a:buChar char="–"/>
            </a:pPr>
            <a:r>
              <a:rPr lang="en-US" sz="1500" b="0" i="0" u="none" strike="noStrike" cap="none">
                <a:solidFill>
                  <a:schemeClr val="lt1"/>
                </a:solidFill>
                <a:latin typeface="Cambria"/>
                <a:ea typeface="Cambria"/>
                <a:cs typeface="Cambria"/>
                <a:sym typeface="Cambria"/>
              </a:rPr>
              <a:t>RSA</a:t>
            </a:r>
            <a:endParaRPr/>
          </a:p>
          <a:p>
            <a:pPr marL="411535" marR="0" lvl="1" indent="-205767" algn="l" rtl="0">
              <a:lnSpc>
                <a:spcPct val="100000"/>
              </a:lnSpc>
              <a:spcBef>
                <a:spcPts val="0"/>
              </a:spcBef>
              <a:spcAft>
                <a:spcPts val="0"/>
              </a:spcAft>
              <a:buClr>
                <a:schemeClr val="lt1"/>
              </a:buClr>
              <a:buSzPts val="1500"/>
              <a:buFont typeface="Cambria"/>
              <a:buChar char="–"/>
            </a:pPr>
            <a:r>
              <a:rPr lang="en-US" sz="1500" b="0" i="0" u="none" strike="noStrike" cap="none">
                <a:solidFill>
                  <a:schemeClr val="lt1"/>
                </a:solidFill>
                <a:latin typeface="Cambria"/>
                <a:ea typeface="Cambria"/>
                <a:cs typeface="Cambria"/>
                <a:sym typeface="Cambria"/>
              </a:rPr>
              <a:t>Elliptic Curve Digital Signature Algorithm (ECDSA)</a:t>
            </a:r>
            <a:endParaRPr/>
          </a:p>
          <a:p>
            <a:pPr marL="411535" marR="0" lvl="1" indent="-205767" algn="l" rtl="0">
              <a:lnSpc>
                <a:spcPct val="100000"/>
              </a:lnSpc>
              <a:spcBef>
                <a:spcPts val="0"/>
              </a:spcBef>
              <a:spcAft>
                <a:spcPts val="0"/>
              </a:spcAft>
              <a:buClr>
                <a:schemeClr val="lt1"/>
              </a:buClr>
              <a:buSzPts val="1500"/>
              <a:buFont typeface="Cambria"/>
              <a:buChar char="–"/>
            </a:pPr>
            <a:r>
              <a:rPr lang="en-US" sz="1500" b="0" i="0" u="none" strike="noStrike" cap="none">
                <a:solidFill>
                  <a:schemeClr val="lt1"/>
                </a:solidFill>
                <a:latin typeface="Cambria"/>
                <a:ea typeface="Cambria"/>
                <a:cs typeface="Cambria"/>
                <a:sym typeface="Cambria"/>
              </a:rPr>
              <a:t>Elliptic Curve Diffie-Hellman (ECDH)</a:t>
            </a:r>
            <a:endParaRPr/>
          </a:p>
          <a:p>
            <a:pPr marL="411535" marR="0" lvl="1" indent="-205767" algn="l" rtl="0">
              <a:lnSpc>
                <a:spcPct val="100000"/>
              </a:lnSpc>
              <a:spcBef>
                <a:spcPts val="0"/>
              </a:spcBef>
              <a:spcAft>
                <a:spcPts val="0"/>
              </a:spcAft>
              <a:buClr>
                <a:schemeClr val="lt1"/>
              </a:buClr>
              <a:buSzPts val="1500"/>
              <a:buFont typeface="Cambria"/>
              <a:buChar char="–"/>
            </a:pPr>
            <a:r>
              <a:rPr lang="en-US" sz="1500" b="0" i="0" u="none" strike="noStrike" cap="none">
                <a:solidFill>
                  <a:schemeClr val="lt1"/>
                </a:solidFill>
                <a:latin typeface="Cambria"/>
                <a:ea typeface="Cambria"/>
                <a:cs typeface="Cambria"/>
                <a:sym typeface="Cambria"/>
              </a:rPr>
              <a:t>Diffie-Hellman (DH)</a:t>
            </a:r>
            <a:endParaRPr/>
          </a:p>
          <a:p>
            <a:pPr marL="411535" marR="0" lvl="1" indent="-205767" algn="l" rtl="0">
              <a:lnSpc>
                <a:spcPct val="100000"/>
              </a:lnSpc>
              <a:spcBef>
                <a:spcPts val="0"/>
              </a:spcBef>
              <a:spcAft>
                <a:spcPts val="0"/>
              </a:spcAft>
              <a:buClr>
                <a:schemeClr val="lt1"/>
              </a:buClr>
              <a:buSzPts val="1500"/>
              <a:buFont typeface="Cambria"/>
              <a:buChar char="–"/>
            </a:pPr>
            <a:r>
              <a:rPr lang="en-US" sz="1500" b="0" i="0" u="none" strike="noStrike" cap="none">
                <a:solidFill>
                  <a:schemeClr val="lt1"/>
                </a:solidFill>
                <a:latin typeface="Cambria"/>
                <a:ea typeface="Cambria"/>
                <a:cs typeface="Cambria"/>
                <a:sym typeface="Cambria"/>
              </a:rPr>
              <a:t>AES-128</a:t>
            </a:r>
            <a:endParaRPr/>
          </a:p>
          <a:p>
            <a:pPr marL="0" marR="0" lvl="0" indent="0" algn="l"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mbria"/>
                <a:ea typeface="Cambria"/>
                <a:cs typeface="Cambria"/>
                <a:sym typeface="Cambria"/>
              </a:rPr>
              <a:t>Safe </a:t>
            </a:r>
            <a:endParaRPr/>
          </a:p>
          <a:p>
            <a:pPr marL="411535" marR="0" lvl="1" indent="-205767" algn="l" rtl="0">
              <a:lnSpc>
                <a:spcPct val="100000"/>
              </a:lnSpc>
              <a:spcBef>
                <a:spcPts val="0"/>
              </a:spcBef>
              <a:spcAft>
                <a:spcPts val="0"/>
              </a:spcAft>
              <a:buClr>
                <a:schemeClr val="lt1"/>
              </a:buClr>
              <a:buSzPts val="1500"/>
              <a:buFont typeface="Cambria"/>
              <a:buChar char="–"/>
            </a:pPr>
            <a:r>
              <a:rPr lang="en-US" sz="1500" b="0" i="0" u="none" strike="noStrike" cap="none">
                <a:solidFill>
                  <a:schemeClr val="lt1"/>
                </a:solidFill>
                <a:latin typeface="Cambria"/>
                <a:ea typeface="Cambria"/>
                <a:cs typeface="Cambria"/>
                <a:sym typeface="Cambria"/>
              </a:rPr>
              <a:t>AES-256</a:t>
            </a:r>
            <a:endParaRPr/>
          </a:p>
          <a:p>
            <a:pPr marL="411535" marR="0" lvl="1" indent="-205767" algn="l" rtl="0">
              <a:lnSpc>
                <a:spcPct val="100000"/>
              </a:lnSpc>
              <a:spcBef>
                <a:spcPts val="0"/>
              </a:spcBef>
              <a:spcAft>
                <a:spcPts val="0"/>
              </a:spcAft>
              <a:buClr>
                <a:schemeClr val="lt1"/>
              </a:buClr>
              <a:buSzPts val="1500"/>
              <a:buFont typeface="Cambria"/>
              <a:buChar char="–"/>
            </a:pPr>
            <a:r>
              <a:rPr lang="en-US" sz="1500" b="0" i="0" u="none" strike="noStrike" cap="none">
                <a:solidFill>
                  <a:schemeClr val="lt1"/>
                </a:solidFill>
                <a:latin typeface="Cambria"/>
                <a:ea typeface="Cambria"/>
                <a:cs typeface="Cambria"/>
                <a:sym typeface="Cambria"/>
              </a:rPr>
              <a:t>hashing algorithms with large key size (SHA-384)</a:t>
            </a:r>
            <a:endParaRPr/>
          </a:p>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mbria"/>
              <a:ea typeface="Cambria"/>
              <a:cs typeface="Cambria"/>
              <a:sym typeface="Cambria"/>
            </a:endParaRPr>
          </a:p>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Cambria"/>
                <a:ea typeface="Cambria"/>
                <a:cs typeface="Cambria"/>
                <a:sym typeface="Cambria"/>
              </a:rPr>
              <a:t>“we recommend not making a significant expenditure to do so at this point but instead to prepare for the upcoming quantum-resistant algorithm transition.”</a:t>
            </a:r>
            <a:endParaRPr/>
          </a:p>
          <a:p>
            <a:pPr marL="0" marR="0" lvl="0" indent="0" algn="r"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Cambria"/>
                <a:ea typeface="Cambria"/>
                <a:cs typeface="Cambria"/>
                <a:sym typeface="Cambria"/>
              </a:rPr>
              <a:t>Information Assurance Directorate(IAD) , NSA[6]</a:t>
            </a:r>
            <a:endParaRPr/>
          </a:p>
          <a:p>
            <a:pPr marL="205767" marR="0" lvl="0" indent="-102896" algn="l" rtl="0">
              <a:lnSpc>
                <a:spcPct val="90000"/>
              </a:lnSpc>
              <a:spcBef>
                <a:spcPts val="1200"/>
              </a:spcBef>
              <a:spcAft>
                <a:spcPts val="0"/>
              </a:spcAft>
              <a:buClr>
                <a:schemeClr val="lt2"/>
              </a:buClr>
              <a:buSzPts val="1620"/>
              <a:buFont typeface="Arial"/>
              <a:buNone/>
            </a:pPr>
            <a:endParaRPr sz="1800" b="0" i="0" u="none" strike="noStrike" cap="none">
              <a:solidFill>
                <a:schemeClr val="lt1"/>
              </a:solidFill>
              <a:latin typeface="Cambria"/>
              <a:ea typeface="Cambria"/>
              <a:cs typeface="Cambria"/>
              <a:sym typeface="Cambria"/>
            </a:endParaRPr>
          </a:p>
        </p:txBody>
      </p:sp>
      <p:sp>
        <p:nvSpPr>
          <p:cNvPr id="155" name="Shape 15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56" name="Shape 15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16</a:t>
            </a:fld>
            <a:endParaRPr sz="900" b="0" i="0" u="none" strike="noStrike" cap="none">
              <a:solidFill>
                <a:schemeClr val="lt1"/>
              </a:solidFill>
              <a:latin typeface="Cambria"/>
              <a:ea typeface="Cambria"/>
              <a:cs typeface="Cambria"/>
              <a:sym typeface="Cambria"/>
            </a:endParaRPr>
          </a:p>
        </p:txBody>
      </p:sp>
      <p:sp>
        <p:nvSpPr>
          <p:cNvPr id="157" name="Shape 157"/>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a:p>
        </p:txBody>
      </p:sp>
    </p:spTree>
    <p:extLst>
      <p:ext uri="{BB962C8B-B14F-4D97-AF65-F5344CB8AC3E}">
        <p14:creationId xmlns:p14="http://schemas.microsoft.com/office/powerpoint/2010/main" val="3439902075"/>
      </p:ext>
    </p:extLst>
  </p:cSld>
  <p:clrMapOvr>
    <a:masterClrMapping/>
  </p:clrMapOvr>
  <mc:AlternateContent xmlns:mc="http://schemas.openxmlformats.org/markup-compatibility/2006" xmlns:p14="http://schemas.microsoft.com/office/powerpoint/2010/main">
    <mc:Choice Requires="p14">
      <p:transition spd="slow" p14:dur="2000" advTm="62069"/>
    </mc:Choice>
    <mc:Fallback xmlns="">
      <p:transition spd="slow" advTm="6206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CONCLUSION</a:t>
            </a:r>
            <a:endParaRPr/>
          </a:p>
        </p:txBody>
      </p:sp>
      <p:sp>
        <p:nvSpPr>
          <p:cNvPr id="164" name="Shape 164"/>
          <p:cNvSpPr txBox="1">
            <a:spLocks noGrp="1"/>
          </p:cNvSpPr>
          <p:nvPr>
            <p:ph type="body" idx="1"/>
          </p:nvPr>
        </p:nvSpPr>
        <p:spPr>
          <a:xfrm>
            <a:off x="685800" y="1352551"/>
            <a:ext cx="7833360" cy="3352800"/>
          </a:xfrm>
          <a:prstGeom prst="rect">
            <a:avLst/>
          </a:prstGeom>
          <a:noFill/>
          <a:ln>
            <a:noFill/>
          </a:ln>
        </p:spPr>
        <p:txBody>
          <a:bodyPr spcFirstLastPara="1" wrap="square" lIns="91425" tIns="45700" rIns="91425" bIns="45700" anchor="t" anchorCtr="0">
            <a:noAutofit/>
          </a:bodyPr>
          <a:lstStyle/>
          <a:p>
            <a:pPr marL="205767" marR="0" lvl="0" indent="-205767" algn="l" rtl="0">
              <a:lnSpc>
                <a:spcPct val="90000"/>
              </a:lnSpc>
              <a:spcBef>
                <a:spcPts val="0"/>
              </a:spcBef>
              <a:spcAft>
                <a:spcPts val="0"/>
              </a:spcAft>
              <a:buClr>
                <a:schemeClr val="lt2"/>
              </a:buClr>
              <a:buSzPts val="1620"/>
              <a:buFont typeface="Arial"/>
              <a:buChar char="•"/>
            </a:pPr>
            <a:r>
              <a:rPr lang="en-US" sz="1800" b="0" i="0" u="none" strike="noStrike" cap="none">
                <a:solidFill>
                  <a:schemeClr val="lt1"/>
                </a:solidFill>
                <a:latin typeface="Cambria"/>
                <a:ea typeface="Cambria"/>
                <a:cs typeface="Cambria"/>
                <a:sym typeface="Cambria"/>
              </a:rPr>
              <a:t>Quantum Computing has a potential to threat Cryptography System in the future.</a:t>
            </a:r>
            <a:endParaRPr/>
          </a:p>
          <a:p>
            <a:pPr marL="205767" marR="0" lvl="0" indent="-205767" algn="l" rtl="0">
              <a:lnSpc>
                <a:spcPct val="90000"/>
              </a:lnSpc>
              <a:spcBef>
                <a:spcPts val="1200"/>
              </a:spcBef>
              <a:spcAft>
                <a:spcPts val="0"/>
              </a:spcAft>
              <a:buClr>
                <a:schemeClr val="lt2"/>
              </a:buClr>
              <a:buSzPts val="1620"/>
              <a:buFont typeface="Arial"/>
              <a:buChar char="•"/>
            </a:pPr>
            <a:r>
              <a:rPr lang="en-US" sz="1800" b="0" i="0" u="none" strike="noStrike" cap="none">
                <a:solidFill>
                  <a:schemeClr val="lt1"/>
                </a:solidFill>
                <a:latin typeface="Cambria"/>
                <a:ea typeface="Cambria"/>
                <a:cs typeface="Cambria"/>
                <a:sym typeface="Cambria"/>
              </a:rPr>
              <a:t>Most of Quantum machines were built for specific tasks.</a:t>
            </a:r>
            <a:endParaRPr/>
          </a:p>
          <a:p>
            <a:pPr marL="205767" marR="0" lvl="0" indent="-102896" algn="l" rtl="0">
              <a:lnSpc>
                <a:spcPct val="90000"/>
              </a:lnSpc>
              <a:spcBef>
                <a:spcPts val="1200"/>
              </a:spcBef>
              <a:spcAft>
                <a:spcPts val="0"/>
              </a:spcAft>
              <a:buClr>
                <a:schemeClr val="lt2"/>
              </a:buClr>
              <a:buSzPts val="1620"/>
              <a:buFont typeface="Arial"/>
              <a:buNone/>
            </a:pPr>
            <a:endParaRPr sz="1800" b="0" i="0" u="none" strike="noStrike" cap="none">
              <a:solidFill>
                <a:schemeClr val="lt1"/>
              </a:solidFill>
              <a:latin typeface="Cambria"/>
              <a:ea typeface="Cambria"/>
              <a:cs typeface="Cambria"/>
              <a:sym typeface="Cambria"/>
            </a:endParaRPr>
          </a:p>
        </p:txBody>
      </p:sp>
      <p:sp>
        <p:nvSpPr>
          <p:cNvPr id="165" name="Shape 16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66" name="Shape 16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17</a:t>
            </a:fld>
            <a:endParaRPr sz="900" b="0" i="0" u="none" strike="noStrike" cap="none">
              <a:solidFill>
                <a:schemeClr val="lt1"/>
              </a:solidFill>
              <a:latin typeface="Cambria"/>
              <a:ea typeface="Cambria"/>
              <a:cs typeface="Cambria"/>
              <a:sym typeface="Cambria"/>
            </a:endParaRPr>
          </a:p>
        </p:txBody>
      </p:sp>
      <p:sp>
        <p:nvSpPr>
          <p:cNvPr id="167" name="Shape 167"/>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a:p>
        </p:txBody>
      </p:sp>
    </p:spTree>
    <p:extLst>
      <p:ext uri="{BB962C8B-B14F-4D97-AF65-F5344CB8AC3E}">
        <p14:creationId xmlns:p14="http://schemas.microsoft.com/office/powerpoint/2010/main" val="2503187036"/>
      </p:ext>
    </p:extLst>
  </p:cSld>
  <p:clrMapOvr>
    <a:masterClrMapping/>
  </p:clrMapOvr>
  <mc:AlternateContent xmlns:mc="http://schemas.openxmlformats.org/markup-compatibility/2006" xmlns:p14="http://schemas.microsoft.com/office/powerpoint/2010/main">
    <mc:Choice Requires="p14">
      <p:transition spd="slow" p14:dur="2000" advTm="54939"/>
    </mc:Choice>
    <mc:Fallback xmlns="">
      <p:transition spd="slow" advTm="5493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a:t>
            </a:r>
            <a:endParaRPr/>
          </a:p>
        </p:txBody>
      </p:sp>
      <p:sp>
        <p:nvSpPr>
          <p:cNvPr id="174" name="Shape 174"/>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[1] Andrew Daley. (2012, December). Quantum Computing. Retrieved April 08, 2018, from http://qoqms.phys.strath.ac.uk/research_qc.html</a:t>
            </a:r>
            <a:endParaRPr/>
          </a:p>
          <a:p>
            <a:pPr marL="0" marR="0" lvl="0" indent="0" algn="l" rtl="0">
              <a:lnSpc>
                <a:spcPct val="70000"/>
              </a:lnSpc>
              <a:spcBef>
                <a:spcPts val="120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[2] Daniel J. Bernstein (2010-03-03). "Grover vs. McEliece" .</a:t>
            </a:r>
            <a:endParaRPr/>
          </a:p>
          <a:p>
            <a:pPr marL="0" marR="0" lvl="0" indent="0" algn="l" rtl="0">
              <a:lnSpc>
                <a:spcPct val="70000"/>
              </a:lnSpc>
              <a:spcBef>
                <a:spcPts val="120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[3] Scott Aaronson. 6.845 Quantum Complexity Theory. Fall 2010. Massachusetts Institute of Technology: MIT OpenCourseWare, https://ocw.mit.edu. License: Creative Commons BY-NC-SA.</a:t>
            </a:r>
            <a:endParaRPr/>
          </a:p>
          <a:p>
            <a:pPr marL="0" marR="0" lvl="0" indent="0" algn="l" rtl="0">
              <a:lnSpc>
                <a:spcPct val="70000"/>
              </a:lnSpc>
              <a:spcBef>
                <a:spcPts val="120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[4] Shor, Peter (1997). "Polynomial-Time Algorithms for Prime Factorization and Discrete Logarithms on a Quantum Computer". SIAM Journal on Computing. 26 (5): 1484–1509. arXiv:quant-ph/9508027 </a:t>
            </a:r>
            <a:endParaRPr/>
          </a:p>
          <a:p>
            <a:pPr marL="0" marR="0" lvl="0" indent="0" algn="l" rtl="0">
              <a:lnSpc>
                <a:spcPct val="70000"/>
              </a:lnSpc>
              <a:spcBef>
                <a:spcPts val="120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[5] Denchev, V. S., Boixo, S., Isakov, S. V., Ding, N., Babbush, R., Smelyanskiy, V., ... &amp; Neven, H. (2016). What is the computational value of finite-range tunneling?. </a:t>
            </a:r>
            <a:r>
              <a:rPr lang="en-US" sz="1312" b="0" i="1" u="none" strike="noStrike" cap="none">
                <a:solidFill>
                  <a:schemeClr val="lt1"/>
                </a:solidFill>
                <a:latin typeface="Cambria"/>
                <a:ea typeface="Cambria"/>
                <a:cs typeface="Cambria"/>
                <a:sym typeface="Cambria"/>
              </a:rPr>
              <a:t>Physical Review X</a:t>
            </a:r>
            <a:r>
              <a:rPr lang="en-US" sz="1312" b="0" i="0" u="none" strike="noStrike" cap="none">
                <a:solidFill>
                  <a:schemeClr val="lt1"/>
                </a:solidFill>
                <a:latin typeface="Cambria"/>
                <a:ea typeface="Cambria"/>
                <a:cs typeface="Cambria"/>
                <a:sym typeface="Cambria"/>
              </a:rPr>
              <a:t>, </a:t>
            </a:r>
            <a:r>
              <a:rPr lang="en-US" sz="1312" b="0" i="1" u="none" strike="noStrike" cap="none">
                <a:solidFill>
                  <a:schemeClr val="lt1"/>
                </a:solidFill>
                <a:latin typeface="Cambria"/>
                <a:ea typeface="Cambria"/>
                <a:cs typeface="Cambria"/>
                <a:sym typeface="Cambria"/>
              </a:rPr>
              <a:t>6</a:t>
            </a:r>
            <a:r>
              <a:rPr lang="en-US" sz="1312" b="0" i="0" u="none" strike="noStrike" cap="none">
                <a:solidFill>
                  <a:schemeClr val="lt1"/>
                </a:solidFill>
                <a:latin typeface="Cambria"/>
                <a:ea typeface="Cambria"/>
                <a:cs typeface="Cambria"/>
                <a:sym typeface="Cambria"/>
              </a:rPr>
              <a:t>(3), 031015.</a:t>
            </a:r>
            <a:endParaRPr/>
          </a:p>
          <a:p>
            <a:pPr marL="0" marR="0" lvl="0" indent="0" algn="l" rtl="0">
              <a:lnSpc>
                <a:spcPct val="70000"/>
              </a:lnSpc>
              <a:spcBef>
                <a:spcPts val="120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[6] Information Assurance Directorate at NSA. (2015, August 19). Commercial National Security Algorithm Suite. Retrieved April 08, 2018, from https://www.iad.gov/iad/programs/iad-initiatives/cnsa-suite.cfm</a:t>
            </a:r>
            <a:endParaRPr sz="1312" b="0" i="0" u="none" strike="noStrike" cap="none">
              <a:solidFill>
                <a:schemeClr val="lt1"/>
              </a:solidFill>
              <a:latin typeface="Cambria"/>
              <a:ea typeface="Cambria"/>
              <a:cs typeface="Cambria"/>
              <a:sym typeface="Cambria"/>
            </a:endParaRPr>
          </a:p>
          <a:p>
            <a:pPr marL="0" marR="0" lvl="0" indent="0" algn="l" rtl="0">
              <a:lnSpc>
                <a:spcPct val="70000"/>
              </a:lnSpc>
              <a:spcBef>
                <a:spcPts val="120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[7] P., J., &amp; C. (2004, January 22). Shor's discrete logarithm quantum algorithm for elliptic curves. Retrieved April 08, 2018, from https://arxiv.org/abs/quant-ph/0301141</a:t>
            </a:r>
            <a:endParaRPr/>
          </a:p>
          <a:p>
            <a:pPr marL="0" marR="0" lvl="0" indent="0" algn="l" rtl="0">
              <a:lnSpc>
                <a:spcPct val="70000"/>
              </a:lnSpc>
              <a:spcBef>
                <a:spcPts val="1200"/>
              </a:spcBef>
              <a:spcAft>
                <a:spcPts val="0"/>
              </a:spcAft>
              <a:buClr>
                <a:schemeClr val="lt2"/>
              </a:buClr>
              <a:buSzPts val="1181"/>
              <a:buFont typeface="Arial"/>
              <a:buNone/>
            </a:pPr>
            <a:r>
              <a:rPr lang="en-US" sz="1312" b="0" i="0" u="none" strike="noStrike" cap="none">
                <a:solidFill>
                  <a:schemeClr val="lt1"/>
                </a:solidFill>
                <a:latin typeface="Cambria"/>
                <a:ea typeface="Cambria"/>
                <a:cs typeface="Cambria"/>
                <a:sym typeface="Cambria"/>
              </a:rPr>
              <a:t>[8] Dridi, R., &amp; Alghassi, H. (2017). Prime factorization using quantum annealing and computational algebraic geometry. Scientific Reports, 7, 43048.</a:t>
            </a:r>
            <a:endParaRPr/>
          </a:p>
        </p:txBody>
      </p:sp>
      <p:sp>
        <p:nvSpPr>
          <p:cNvPr id="175" name="Shape 17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76" name="Shape 17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18</a:t>
            </a:fld>
            <a:endParaRPr sz="900" b="0" i="0" u="none" strike="noStrike" cap="none">
              <a:solidFill>
                <a:schemeClr val="lt1"/>
              </a:solidFill>
              <a:latin typeface="Cambria"/>
              <a:ea typeface="Cambria"/>
              <a:cs typeface="Cambria"/>
              <a:sym typeface="Cambria"/>
            </a:endParaRPr>
          </a:p>
        </p:txBody>
      </p:sp>
      <p:sp>
        <p:nvSpPr>
          <p:cNvPr id="177" name="Shape 177"/>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Apiwat Ditthapron</a:t>
            </a:r>
            <a:endParaRPr sz="1400" b="0" i="0" u="none" strike="noStrike" cap="none">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289436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Warfare: a current threat </a:t>
            </a:r>
            <a:r>
              <a:rPr lang="en-US" dirty="0" err="1"/>
              <a:t>witH</a:t>
            </a:r>
            <a:r>
              <a:rPr lang="en-US" dirty="0"/>
              <a:t> consequences</a:t>
            </a:r>
          </a:p>
        </p:txBody>
      </p:sp>
      <p:sp>
        <p:nvSpPr>
          <p:cNvPr id="3" name="Content Placeholder 2"/>
          <p:cNvSpPr>
            <a:spLocks noGrp="1"/>
          </p:cNvSpPr>
          <p:nvPr>
            <p:ph sz="half" idx="1"/>
          </p:nvPr>
        </p:nvSpPr>
        <p:spPr>
          <a:xfrm>
            <a:off x="685800" y="1352551"/>
            <a:ext cx="3122271" cy="3352800"/>
          </a:xfrm>
        </p:spPr>
        <p:txBody>
          <a:bodyPr/>
          <a:lstStyle/>
          <a:p>
            <a:pPr marL="0" indent="0">
              <a:buNone/>
            </a:pPr>
            <a:endParaRPr lang="en-US" dirty="0"/>
          </a:p>
          <a:p>
            <a:r>
              <a:rPr lang="en-US" dirty="0"/>
              <a:t>Russians have recently been charged with interfering in the US 2016 election [1] </a:t>
            </a:r>
          </a:p>
          <a:p>
            <a:pPr lvl="1"/>
            <a:r>
              <a:rPr lang="en-US" dirty="0"/>
              <a:t>Phishing email [2]</a:t>
            </a:r>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9446"/>
          <a:stretch/>
        </p:blipFill>
        <p:spPr>
          <a:xfrm>
            <a:off x="3667954" y="1146279"/>
            <a:ext cx="4851206" cy="3114433"/>
          </a:xfrm>
          <a:ln>
            <a:solidFill>
              <a:schemeClr val="bg1"/>
            </a:solidFill>
          </a:ln>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Mario Zyla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sp>
        <p:nvSpPr>
          <p:cNvPr id="11" name="TextBox 10"/>
          <p:cNvSpPr txBox="1"/>
          <p:nvPr/>
        </p:nvSpPr>
        <p:spPr>
          <a:xfrm>
            <a:off x="3667954" y="4291787"/>
            <a:ext cx="4851206" cy="590931"/>
          </a:xfrm>
          <a:prstGeom prst="rect">
            <a:avLst/>
          </a:prstGeom>
          <a:noFill/>
        </p:spPr>
        <p:txBody>
          <a:bodyPr wrap="square" rtlCol="0">
            <a:spAutoFit/>
          </a:bodyPr>
          <a:lstStyle/>
          <a:p>
            <a:pPr>
              <a:lnSpc>
                <a:spcPct val="90000"/>
              </a:lnSpc>
            </a:pPr>
            <a:r>
              <a:rPr lang="en-US" dirty="0"/>
              <a:t>Defense leaders place cyber warfare at the top of current US threats</a:t>
            </a:r>
          </a:p>
        </p:txBody>
      </p:sp>
    </p:spTree>
    <p:extLst>
      <p:ext uri="{BB962C8B-B14F-4D97-AF65-F5344CB8AC3E}">
        <p14:creationId xmlns:p14="http://schemas.microsoft.com/office/powerpoint/2010/main" val="181780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Clearly state conclusion</a:t>
            </a:r>
          </a:p>
          <a:p>
            <a:pPr lvl="1"/>
            <a:r>
              <a:rPr lang="en-US" dirty="0"/>
              <a:t>First statement preferred</a:t>
            </a:r>
          </a:p>
          <a:p>
            <a:r>
              <a:rPr lang="en-US" dirty="0"/>
              <a:t>Quantify</a:t>
            </a:r>
          </a:p>
          <a:p>
            <a:pPr lvl="1"/>
            <a:r>
              <a:rPr lang="en-US" dirty="0"/>
              <a:t>Do not use terms like: less, more, a lot, huge, great, big, tiny, etc.</a:t>
            </a:r>
          </a:p>
          <a:p>
            <a:r>
              <a:rPr lang="en-US" dirty="0">
                <a:ea typeface="ＭＳ Ｐゴシック" charset="-128"/>
                <a:cs typeface="ＭＳ Ｐゴシック" charset="-128"/>
              </a:rPr>
              <a:t>Include Counter Point and Response</a:t>
            </a:r>
          </a:p>
          <a:p>
            <a:r>
              <a:rPr lang="en-US" dirty="0"/>
              <a:t>Read paper aloud to proof</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10" name="Picture 9">
            <a:extLst>
              <a:ext uri="{FF2B5EF4-FFF2-40B4-BE49-F238E27FC236}">
                <a16:creationId xmlns:a16="http://schemas.microsoft.com/office/drawing/2014/main" id="{D5F007D0-5A4E-9B41-B5BA-6F3AE6D007CB}"/>
              </a:ext>
            </a:extLst>
          </p:cNvPr>
          <p:cNvPicPr>
            <a:picLocks noChangeAspect="1"/>
          </p:cNvPicPr>
          <p:nvPr/>
        </p:nvPicPr>
        <p:blipFill>
          <a:blip r:embed="rId3"/>
          <a:stretch>
            <a:fillRect/>
          </a:stretch>
        </p:blipFill>
        <p:spPr>
          <a:xfrm>
            <a:off x="4345740" y="663703"/>
            <a:ext cx="4798260" cy="4041648"/>
          </a:xfrm>
          <a:prstGeom prst="rect">
            <a:avLst/>
          </a:prstGeom>
        </p:spPr>
      </p:pic>
    </p:spTree>
    <p:extLst>
      <p:ext uri="{BB962C8B-B14F-4D97-AF65-F5344CB8AC3E}">
        <p14:creationId xmlns:p14="http://schemas.microsoft.com/office/powerpoint/2010/main" val="309653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attacks can cause damage</a:t>
            </a:r>
          </a:p>
        </p:txBody>
      </p:sp>
      <p:sp>
        <p:nvSpPr>
          <p:cNvPr id="3" name="Content Placeholder 2"/>
          <p:cNvSpPr>
            <a:spLocks noGrp="1"/>
          </p:cNvSpPr>
          <p:nvPr>
            <p:ph idx="1"/>
          </p:nvPr>
        </p:nvSpPr>
        <p:spPr/>
        <p:txBody>
          <a:bodyPr/>
          <a:lstStyle/>
          <a:p>
            <a:r>
              <a:rPr lang="en-US" dirty="0"/>
              <a:t>Atlanta experienced a </a:t>
            </a:r>
            <a:r>
              <a:rPr lang="en-US" dirty="0" err="1"/>
              <a:t>ransomware</a:t>
            </a:r>
            <a:r>
              <a:rPr lang="en-US" dirty="0"/>
              <a:t> attack, March 22</a:t>
            </a:r>
          </a:p>
          <a:p>
            <a:pPr lvl="1"/>
            <a:r>
              <a:rPr lang="en-US" dirty="0"/>
              <a:t>In a letter hackers demanded $51,000 [3]</a:t>
            </a:r>
          </a:p>
          <a:p>
            <a:pPr lvl="1"/>
            <a:r>
              <a:rPr lang="en-US" dirty="0"/>
              <a:t>Responsible?</a:t>
            </a:r>
          </a:p>
          <a:p>
            <a:pPr marL="205768" lvl="1" indent="0">
              <a:buNone/>
            </a:pPr>
            <a:endParaRPr lang="en-US" dirty="0"/>
          </a:p>
          <a:p>
            <a:r>
              <a:rPr lang="en-US" dirty="0"/>
              <a:t>The </a:t>
            </a:r>
            <a:r>
              <a:rPr lang="en-US" dirty="0" err="1"/>
              <a:t>WannaCry</a:t>
            </a:r>
            <a:r>
              <a:rPr lang="en-US" dirty="0"/>
              <a:t> </a:t>
            </a:r>
            <a:r>
              <a:rPr lang="en-US" dirty="0" err="1"/>
              <a:t>ransomware</a:t>
            </a:r>
            <a:r>
              <a:rPr lang="en-US" dirty="0"/>
              <a:t> attack was a May 2017 worldwide cyber attack</a:t>
            </a:r>
          </a:p>
          <a:p>
            <a:pPr lvl="1"/>
            <a:r>
              <a:rPr lang="en-US" dirty="0"/>
              <a:t>around 200,000 computers were infected across 150 countries</a:t>
            </a:r>
          </a:p>
          <a:p>
            <a:pPr lvl="1"/>
            <a:r>
              <a:rPr lang="en-US" dirty="0"/>
              <a:t>Hospitals affected: computers, MRI scanners, blood-storage refrigerators </a:t>
            </a:r>
          </a:p>
          <a:p>
            <a:pPr lvl="1"/>
            <a:r>
              <a:rPr lang="en-US" dirty="0"/>
              <a:t>North Korea found responsible [5]</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Mario Zyla</a:t>
            </a:r>
            <a:endParaRPr lang="en-US" sz="1400" dirty="0">
              <a:solidFill>
                <a:schemeClr val="tx1"/>
              </a:solidFill>
              <a:latin typeface="+mj-lt"/>
            </a:endParaRPr>
          </a:p>
        </p:txBody>
      </p:sp>
    </p:spTree>
    <p:extLst>
      <p:ext uri="{BB962C8B-B14F-4D97-AF65-F5344CB8AC3E}">
        <p14:creationId xmlns:p14="http://schemas.microsoft.com/office/powerpoint/2010/main" val="414078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61950"/>
            <a:ext cx="2179682" cy="307777"/>
          </a:xfrm>
          <a:prstGeom prst="rect">
            <a:avLst/>
          </a:prstGeom>
          <a:noFill/>
        </p:spPr>
        <p:txBody>
          <a:bodyPr wrap="square" rtlCol="0">
            <a:spAutoFit/>
          </a:bodyPr>
          <a:lstStyle/>
          <a:p>
            <a:pPr algn="r"/>
            <a:r>
              <a:rPr lang="en-US" sz="1400" dirty="0">
                <a:latin typeface="+mj-lt"/>
              </a:rPr>
              <a:t>Mario Zyla</a:t>
            </a:r>
            <a:endParaRPr lang="en-US" sz="1400" dirty="0">
              <a:solidFill>
                <a:schemeClr val="tx1"/>
              </a:solidFill>
              <a:latin typeface="+mj-lt"/>
            </a:endParaRPr>
          </a:p>
        </p:txBody>
      </p:sp>
      <p:graphicFrame>
        <p:nvGraphicFramePr>
          <p:cNvPr id="7" name="Chart 6"/>
          <p:cNvGraphicFramePr/>
          <p:nvPr>
            <p:extLst/>
          </p:nvPr>
        </p:nvGraphicFramePr>
        <p:xfrm>
          <a:off x="3523803" y="898961"/>
          <a:ext cx="5620197" cy="38187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936955" y="4340344"/>
            <a:ext cx="633507" cy="480131"/>
          </a:xfrm>
          <a:prstGeom prst="rect">
            <a:avLst/>
          </a:prstGeom>
          <a:noFill/>
        </p:spPr>
        <p:txBody>
          <a:bodyPr wrap="none" rtlCol="0">
            <a:spAutoFit/>
          </a:bodyPr>
          <a:lstStyle/>
          <a:p>
            <a:pPr>
              <a:lnSpc>
                <a:spcPct val="90000"/>
              </a:lnSpc>
            </a:pPr>
            <a:r>
              <a:rPr lang="en-US" sz="2800"/>
              <a:t>[6]</a:t>
            </a:r>
          </a:p>
        </p:txBody>
      </p:sp>
      <p:sp>
        <p:nvSpPr>
          <p:cNvPr id="12" name="Content Placeholder 2"/>
          <p:cNvSpPr>
            <a:spLocks noGrp="1"/>
          </p:cNvSpPr>
          <p:nvPr>
            <p:ph idx="1"/>
          </p:nvPr>
        </p:nvSpPr>
        <p:spPr>
          <a:xfrm>
            <a:off x="685800" y="1504709"/>
            <a:ext cx="3851476" cy="3200641"/>
          </a:xfrm>
        </p:spPr>
        <p:txBody>
          <a:bodyPr>
            <a:normAutofit/>
          </a:bodyPr>
          <a:lstStyle/>
          <a:p>
            <a:r>
              <a:rPr lang="en-US" dirty="0"/>
              <a:t>Countries putting a lot of effort</a:t>
            </a:r>
          </a:p>
          <a:p>
            <a:pPr lvl="1"/>
            <a:r>
              <a:rPr lang="en-US" dirty="0"/>
              <a:t>Most of the attacks towards each other</a:t>
            </a:r>
          </a:p>
          <a:p>
            <a:pPr marL="205768" lvl="1" indent="0">
              <a:buNone/>
            </a:pPr>
            <a:endParaRPr lang="en-US" dirty="0"/>
          </a:p>
        </p:txBody>
      </p:sp>
    </p:spTree>
    <p:extLst>
      <p:ext uri="{BB962C8B-B14F-4D97-AF65-F5344CB8AC3E}">
        <p14:creationId xmlns:p14="http://schemas.microsoft.com/office/powerpoint/2010/main" val="54512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they going to keep investing?</a:t>
            </a:r>
          </a:p>
        </p:txBody>
      </p:sp>
      <p:sp>
        <p:nvSpPr>
          <p:cNvPr id="3" name="Content Placeholder 2"/>
          <p:cNvSpPr>
            <a:spLocks noGrp="1"/>
          </p:cNvSpPr>
          <p:nvPr>
            <p:ph idx="1"/>
          </p:nvPr>
        </p:nvSpPr>
        <p:spPr/>
        <p:txBody>
          <a:bodyPr/>
          <a:lstStyle/>
          <a:p>
            <a:r>
              <a:rPr lang="en-US" dirty="0"/>
              <a:t>Anticipate or manipulate future or current events, to sway public perception</a:t>
            </a:r>
          </a:p>
          <a:p>
            <a:pPr lvl="1"/>
            <a:r>
              <a:rPr lang="en-US" dirty="0"/>
              <a:t>Elections</a:t>
            </a:r>
          </a:p>
          <a:p>
            <a:r>
              <a:rPr lang="en-US" dirty="0"/>
              <a:t>Intelligence Gathering</a:t>
            </a:r>
          </a:p>
          <a:p>
            <a:pPr lvl="1"/>
            <a:r>
              <a:rPr lang="en-US" dirty="0"/>
              <a:t>June 2015, Office of Personnel Management (OPM) announced that it had been the target of a data breach, targeting the records of four million people. (China??) [7]</a:t>
            </a:r>
          </a:p>
          <a:p>
            <a:r>
              <a:rPr lang="en-US" dirty="0"/>
              <a:t>Destructive attacks</a:t>
            </a:r>
          </a:p>
          <a:p>
            <a:pPr lvl="1"/>
            <a:r>
              <a:rPr lang="en-US" dirty="0" err="1"/>
              <a:t>Stuxnet</a:t>
            </a:r>
            <a:r>
              <a:rPr lang="en-US" dirty="0"/>
              <a:t>: sabotage Iran's nuclear program [8]</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Mario Zyla</a:t>
            </a:r>
            <a:endParaRPr lang="en-US" sz="1400" dirty="0">
              <a:solidFill>
                <a:schemeClr val="tx1"/>
              </a:solidFill>
              <a:latin typeface="+mj-lt"/>
            </a:endParaRPr>
          </a:p>
        </p:txBody>
      </p:sp>
    </p:spTree>
    <p:extLst>
      <p:ext uri="{BB962C8B-B14F-4D97-AF65-F5344CB8AC3E}">
        <p14:creationId xmlns:p14="http://schemas.microsoft.com/office/powerpoint/2010/main" val="87327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the future?</a:t>
            </a:r>
          </a:p>
        </p:txBody>
      </p:sp>
      <p:sp>
        <p:nvSpPr>
          <p:cNvPr id="3" name="Content Placeholder 2"/>
          <p:cNvSpPr>
            <a:spLocks noGrp="1"/>
          </p:cNvSpPr>
          <p:nvPr>
            <p:ph idx="1"/>
          </p:nvPr>
        </p:nvSpPr>
        <p:spPr/>
        <p:txBody>
          <a:bodyPr>
            <a:normAutofit lnSpcReduction="10000"/>
          </a:bodyPr>
          <a:lstStyle/>
          <a:p>
            <a:r>
              <a:rPr lang="en-US" dirty="0"/>
              <a:t>Artificial Intelligence </a:t>
            </a:r>
          </a:p>
          <a:p>
            <a:pPr lvl="1"/>
            <a:r>
              <a:rPr lang="en-US" dirty="0"/>
              <a:t>Centralized Databases</a:t>
            </a:r>
          </a:p>
          <a:p>
            <a:pPr lvl="1"/>
            <a:r>
              <a:rPr lang="en-US" dirty="0"/>
              <a:t>More destructive (better methods)</a:t>
            </a:r>
          </a:p>
          <a:p>
            <a:endParaRPr lang="en-US" dirty="0"/>
          </a:p>
          <a:p>
            <a:r>
              <a:rPr lang="en-US" dirty="0"/>
              <a:t>Hard Choice for Cities Under </a:t>
            </a:r>
            <a:r>
              <a:rPr lang="en-US" dirty="0" err="1"/>
              <a:t>Cyberattack</a:t>
            </a:r>
            <a:r>
              <a:rPr lang="en-US" dirty="0"/>
              <a:t>: Whether to Pay Ransom [9]</a:t>
            </a:r>
          </a:p>
          <a:p>
            <a:r>
              <a:rPr lang="en-US" dirty="0"/>
              <a:t>NATO added cyberspace as the fifth domain, after land, sea, air and space. Implications on countries trying to join NATO, with no superpowers in cyber security?</a:t>
            </a:r>
          </a:p>
          <a:p>
            <a:pPr lvl="1"/>
            <a:r>
              <a:rPr lang="en-US" dirty="0"/>
              <a:t>Other implications?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Mario Zyla</a:t>
            </a:r>
            <a:endParaRPr lang="en-US" sz="1400" dirty="0">
              <a:solidFill>
                <a:schemeClr val="tx1"/>
              </a:solidFill>
              <a:latin typeface="+mj-lt"/>
            </a:endParaRPr>
          </a:p>
        </p:txBody>
      </p:sp>
    </p:spTree>
    <p:extLst>
      <p:ext uri="{BB962C8B-B14F-4D97-AF65-F5344CB8AC3E}">
        <p14:creationId xmlns:p14="http://schemas.microsoft.com/office/powerpoint/2010/main" val="59481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sz="1100" dirty="0"/>
              <a:t>(accessed April 9, 2018)</a:t>
            </a:r>
          </a:p>
        </p:txBody>
      </p:sp>
      <p:sp>
        <p:nvSpPr>
          <p:cNvPr id="3" name="Content Placeholder 2"/>
          <p:cNvSpPr>
            <a:spLocks noGrp="1"/>
          </p:cNvSpPr>
          <p:nvPr>
            <p:ph idx="1"/>
          </p:nvPr>
        </p:nvSpPr>
        <p:spPr>
          <a:xfrm>
            <a:off x="685800" y="1088021"/>
            <a:ext cx="7772400" cy="3784922"/>
          </a:xfrm>
        </p:spPr>
        <p:txBody>
          <a:bodyPr>
            <a:normAutofit fontScale="55000" lnSpcReduction="20000"/>
          </a:bodyPr>
          <a:lstStyle/>
          <a:p>
            <a:pPr marL="0" indent="0">
              <a:buNone/>
            </a:pPr>
            <a:r>
              <a:rPr lang="en-US" dirty="0"/>
              <a:t>[1] Russia-Trump inquiry: Russians charged over US 2016 election tampering</a:t>
            </a:r>
            <a:r>
              <a:rPr lang="en-US" b="1" dirty="0"/>
              <a:t>, </a:t>
            </a:r>
            <a:r>
              <a:rPr lang="en-US" dirty="0">
                <a:hlinkClick r:id="rId2"/>
              </a:rPr>
              <a:t>http://www.bbc.com/news/world-us-canada-43092085</a:t>
            </a:r>
            <a:r>
              <a:rPr lang="en-US" dirty="0"/>
              <a:t> </a:t>
            </a:r>
          </a:p>
          <a:p>
            <a:pPr marL="0" indent="0">
              <a:buNone/>
            </a:pPr>
            <a:r>
              <a:rPr lang="en-US" dirty="0"/>
              <a:t>[2] Top Democrat's emails hacked by Russia after aide made typo, investigation finds, </a:t>
            </a:r>
            <a:r>
              <a:rPr lang="en-US" dirty="0">
                <a:hlinkClick r:id="rId3"/>
              </a:rPr>
              <a:t>https://www.theguardian.com/us-news/2016/dec/14/dnc-hillary-clinton-emails-hacked-russia-aide-typo-investigation-finds</a:t>
            </a:r>
            <a:r>
              <a:rPr lang="en-US" dirty="0"/>
              <a:t> </a:t>
            </a:r>
          </a:p>
          <a:p>
            <a:pPr marL="0" indent="0">
              <a:buNone/>
            </a:pPr>
            <a:r>
              <a:rPr lang="en-US" dirty="0"/>
              <a:t>[3] Six days after a </a:t>
            </a:r>
            <a:r>
              <a:rPr lang="en-US" dirty="0" err="1"/>
              <a:t>ransomware</a:t>
            </a:r>
            <a:r>
              <a:rPr lang="en-US" dirty="0"/>
              <a:t> </a:t>
            </a:r>
            <a:r>
              <a:rPr lang="en-US" dirty="0" err="1"/>
              <a:t>cyberattack</a:t>
            </a:r>
            <a:r>
              <a:rPr lang="en-US" dirty="0"/>
              <a:t>, Atlanta officials are filling out forms by hand, </a:t>
            </a:r>
            <a:r>
              <a:rPr lang="en-US" dirty="0">
                <a:hlinkClick r:id="rId4"/>
              </a:rPr>
              <a:t>https://www.cnn.com/2018/03/27/us/atlanta-ransomware-computers/index.html</a:t>
            </a:r>
            <a:r>
              <a:rPr lang="en-US" dirty="0"/>
              <a:t> </a:t>
            </a:r>
          </a:p>
          <a:p>
            <a:pPr marL="0" indent="0">
              <a:buNone/>
            </a:pPr>
            <a:r>
              <a:rPr lang="en-US" dirty="0"/>
              <a:t>[4] </a:t>
            </a:r>
            <a:r>
              <a:rPr lang="en-US" dirty="0" err="1"/>
              <a:t>Cyberwarfare</a:t>
            </a:r>
            <a:r>
              <a:rPr lang="en-US" dirty="0"/>
              <a:t> greater threat to US than terrorism, say security experts, </a:t>
            </a:r>
            <a:r>
              <a:rPr lang="en-US" dirty="0">
                <a:hlinkClick r:id="rId5"/>
              </a:rPr>
              <a:t>http://america.aljazeera.com/articles/2014/1/7/defense-leaders-saycyberwarfaregreatestthreattous.html</a:t>
            </a:r>
            <a:r>
              <a:rPr lang="en-US" dirty="0"/>
              <a:t> </a:t>
            </a:r>
          </a:p>
          <a:p>
            <a:pPr marL="0" indent="0">
              <a:buNone/>
            </a:pPr>
            <a:r>
              <a:rPr lang="en-US" dirty="0"/>
              <a:t>[5] </a:t>
            </a:r>
            <a:r>
              <a:rPr lang="en-US" dirty="0" err="1"/>
              <a:t>WannaCry</a:t>
            </a:r>
            <a:r>
              <a:rPr lang="en-US" dirty="0"/>
              <a:t> </a:t>
            </a:r>
            <a:r>
              <a:rPr lang="en-US" dirty="0" err="1"/>
              <a:t>ransomware</a:t>
            </a:r>
            <a:r>
              <a:rPr lang="en-US" dirty="0"/>
              <a:t> attack,  </a:t>
            </a:r>
            <a:r>
              <a:rPr lang="en-US" dirty="0">
                <a:hlinkClick r:id="rId6"/>
              </a:rPr>
              <a:t>https://en.wikipedia.org/wiki/WannaCry_ransomware_attack</a:t>
            </a:r>
            <a:endParaRPr lang="en-US" dirty="0"/>
          </a:p>
          <a:p>
            <a:pPr marL="0" indent="0">
              <a:buNone/>
            </a:pPr>
            <a:r>
              <a:rPr lang="en-US" dirty="0"/>
              <a:t>[6] Top 5 Countries Where Cyber Attacks Originate, </a:t>
            </a:r>
            <a:r>
              <a:rPr lang="en-US" dirty="0">
                <a:hlinkClick r:id="rId7"/>
              </a:rPr>
              <a:t>https://securitytoday.com/Articles/2017/03/03/Top-5-Countries-Where-Cyber-Attacks-Originate.aspx?Page=2</a:t>
            </a:r>
            <a:r>
              <a:rPr lang="en-US" dirty="0"/>
              <a:t> </a:t>
            </a:r>
          </a:p>
          <a:p>
            <a:pPr marL="0" indent="0">
              <a:buNone/>
            </a:pPr>
            <a:r>
              <a:rPr lang="en-US" dirty="0"/>
              <a:t>[7] U.S. Suspects Hackers in China Breached About 4 Million People’s Records, Officials Say, </a:t>
            </a:r>
            <a:r>
              <a:rPr lang="en-US" dirty="0">
                <a:hlinkClick r:id="rId8"/>
              </a:rPr>
              <a:t>https://www.wsj.com/articles/u-s-suspects-hackers-in-china-behind-government-data-breach-sources-say-1433451888</a:t>
            </a:r>
            <a:r>
              <a:rPr lang="en-US" dirty="0"/>
              <a:t> </a:t>
            </a:r>
          </a:p>
          <a:p>
            <a:pPr marL="0" indent="0">
              <a:buNone/>
            </a:pPr>
            <a:r>
              <a:rPr lang="en-US" dirty="0"/>
              <a:t>[8] List of </a:t>
            </a:r>
            <a:r>
              <a:rPr lang="en-US" dirty="0" err="1"/>
              <a:t>Cyberattacks</a:t>
            </a:r>
            <a:r>
              <a:rPr lang="en-US" dirty="0"/>
              <a:t>, </a:t>
            </a:r>
            <a:r>
              <a:rPr lang="en-US" dirty="0">
                <a:hlinkClick r:id="rId9"/>
              </a:rPr>
              <a:t>https://en.wikipedia.org/wiki/List_of_cyberattacks</a:t>
            </a:r>
            <a:r>
              <a:rPr lang="en-US" dirty="0"/>
              <a:t> </a:t>
            </a:r>
          </a:p>
          <a:p>
            <a:pPr marL="0" indent="0">
              <a:buNone/>
            </a:pPr>
            <a:r>
              <a:rPr lang="en-US" dirty="0"/>
              <a:t>[9] Hard Choice for Cities Under </a:t>
            </a:r>
            <a:r>
              <a:rPr lang="en-US" dirty="0" err="1"/>
              <a:t>Cyberattack</a:t>
            </a:r>
            <a:r>
              <a:rPr lang="en-US" dirty="0"/>
              <a:t>: Whether to Pay Ransom, </a:t>
            </a:r>
            <a:r>
              <a:rPr lang="en-US" dirty="0">
                <a:hlinkClick r:id="rId10"/>
              </a:rPr>
              <a:t>https://www.nytimes.com/2018/03/29/us/atlanta-cyberattack-ransom.html?rref=collection%2Ftimestopic%2FCyberwarfare</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Mario Zyla</a:t>
            </a:r>
            <a:endParaRPr lang="en-US" sz="1400" dirty="0">
              <a:solidFill>
                <a:schemeClr val="tx1"/>
              </a:solidFill>
              <a:latin typeface="+mj-lt"/>
            </a:endParaRPr>
          </a:p>
        </p:txBody>
      </p:sp>
    </p:spTree>
    <p:extLst>
      <p:ext uri="{BB962C8B-B14F-4D97-AF65-F5344CB8AC3E}">
        <p14:creationId xmlns:p14="http://schemas.microsoft.com/office/powerpoint/2010/main" val="379050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Backlash of a Data Breach on Businesses</a:t>
            </a:r>
            <a:endParaRPr/>
          </a:p>
        </p:txBody>
      </p:sp>
      <p:sp>
        <p:nvSpPr>
          <p:cNvPr id="93" name="Shape 9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Direct financial costs</a:t>
            </a:r>
            <a:endParaRPr/>
          </a:p>
          <a:p>
            <a:pPr marL="205766" marR="0" lvl="0" indent="-205766" algn="l" rtl="0">
              <a:lnSpc>
                <a:spcPct val="90000"/>
              </a:lnSpc>
              <a:spcBef>
                <a:spcPts val="0"/>
              </a:spcBef>
              <a:spcAft>
                <a:spcPts val="0"/>
              </a:spcAft>
              <a:buClr>
                <a:schemeClr val="lt2"/>
              </a:buClr>
              <a:buSzPts val="1620"/>
              <a:buFont typeface="Arial"/>
              <a:buChar char="•"/>
            </a:pPr>
            <a:r>
              <a:rPr lang="en-US"/>
              <a:t>Loss of consumer confidence [9]</a:t>
            </a:r>
            <a:endParaRPr/>
          </a:p>
          <a:p>
            <a:pPr marL="205767" marR="0" lvl="0" indent="-205767" algn="l" rtl="0">
              <a:lnSpc>
                <a:spcPct val="90000"/>
              </a:lnSpc>
              <a:spcBef>
                <a:spcPts val="0"/>
              </a:spcBef>
              <a:spcAft>
                <a:spcPts val="0"/>
              </a:spcAft>
              <a:buClr>
                <a:schemeClr val="lt2"/>
              </a:buClr>
              <a:buSzPts val="1620"/>
              <a:buFont typeface="Arial"/>
              <a:buChar char="•"/>
            </a:pPr>
            <a:r>
              <a:rPr lang="en-US"/>
              <a:t>Loss of investor confidence</a:t>
            </a:r>
            <a:endParaRPr/>
          </a:p>
        </p:txBody>
      </p:sp>
      <p:sp>
        <p:nvSpPr>
          <p:cNvPr id="94" name="Shape 9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95" name="Shape 9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25</a:t>
            </a:fld>
            <a:endParaRPr sz="900" b="0" i="0" u="none" strike="noStrike" cap="none">
              <a:solidFill>
                <a:schemeClr val="lt1"/>
              </a:solidFill>
              <a:latin typeface="Cambria"/>
              <a:ea typeface="Cambria"/>
              <a:cs typeface="Cambria"/>
              <a:sym typeface="Cambria"/>
            </a:endParaRPr>
          </a:p>
        </p:txBody>
      </p:sp>
      <p:sp>
        <p:nvSpPr>
          <p:cNvPr id="96" name="Shape 96"/>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Myles Spencer</a:t>
            </a:r>
            <a:endParaRPr/>
          </a:p>
        </p:txBody>
      </p:sp>
      <p:sp>
        <p:nvSpPr>
          <p:cNvPr id="97" name="Shape 97"/>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[2]</a:t>
            </a:r>
            <a:endParaRPr/>
          </a:p>
        </p:txBody>
      </p:sp>
      <p:pic>
        <p:nvPicPr>
          <p:cNvPr id="98" name="Shape 98"/>
          <p:cNvPicPr preferRelativeResize="0"/>
          <p:nvPr/>
        </p:nvPicPr>
        <p:blipFill>
          <a:blip r:embed="rId3">
            <a:alphaModFix/>
          </a:blip>
          <a:stretch>
            <a:fillRect/>
          </a:stretch>
        </p:blipFill>
        <p:spPr>
          <a:xfrm>
            <a:off x="4876800" y="1352550"/>
            <a:ext cx="3352800" cy="3352800"/>
          </a:xfrm>
          <a:prstGeom prst="rect">
            <a:avLst/>
          </a:prstGeom>
          <a:noFill/>
          <a:ln>
            <a:noFill/>
          </a:ln>
        </p:spPr>
      </p:pic>
    </p:spTree>
    <p:extLst>
      <p:ext uri="{BB962C8B-B14F-4D97-AF65-F5344CB8AC3E}">
        <p14:creationId xmlns:p14="http://schemas.microsoft.com/office/powerpoint/2010/main" val="3735896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Direct Financial Costs</a:t>
            </a:r>
            <a:endParaRPr/>
          </a:p>
        </p:txBody>
      </p:sp>
      <p:sp>
        <p:nvSpPr>
          <p:cNvPr id="105" name="Shape 105"/>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Legal fees</a:t>
            </a:r>
            <a:endParaRPr/>
          </a:p>
          <a:p>
            <a:pPr marL="205766" marR="0" lvl="0" indent="-205766" algn="l" rtl="0">
              <a:lnSpc>
                <a:spcPct val="90000"/>
              </a:lnSpc>
              <a:spcBef>
                <a:spcPts val="0"/>
              </a:spcBef>
              <a:spcAft>
                <a:spcPts val="0"/>
              </a:spcAft>
              <a:buClr>
                <a:schemeClr val="lt2"/>
              </a:buClr>
              <a:buSzPts val="1620"/>
              <a:buFont typeface="Arial"/>
              <a:buChar char="•"/>
            </a:pPr>
            <a:r>
              <a:rPr lang="en-US"/>
              <a:t>Technology and security upgrades</a:t>
            </a:r>
            <a:endParaRPr/>
          </a:p>
          <a:p>
            <a:pPr marL="205766" marR="0" lvl="0" indent="-205766" algn="l" rtl="0">
              <a:lnSpc>
                <a:spcPct val="90000"/>
              </a:lnSpc>
              <a:spcBef>
                <a:spcPts val="0"/>
              </a:spcBef>
              <a:spcAft>
                <a:spcPts val="0"/>
              </a:spcAft>
              <a:buClr>
                <a:schemeClr val="lt2"/>
              </a:buClr>
              <a:buSzPts val="1620"/>
              <a:buFont typeface="Arial"/>
              <a:buChar char="•"/>
            </a:pPr>
            <a:r>
              <a:rPr lang="en-US"/>
              <a:t>Restitution to consumers [8]</a:t>
            </a:r>
            <a:endParaRPr/>
          </a:p>
          <a:p>
            <a:pPr marL="205766" marR="0" lvl="0" indent="-205766" algn="l" rtl="0">
              <a:lnSpc>
                <a:spcPct val="90000"/>
              </a:lnSpc>
              <a:spcBef>
                <a:spcPts val="0"/>
              </a:spcBef>
              <a:spcAft>
                <a:spcPts val="0"/>
              </a:spcAft>
              <a:buClr>
                <a:schemeClr val="lt2"/>
              </a:buClr>
              <a:buSzPts val="1620"/>
              <a:buFont typeface="Arial"/>
              <a:buChar char="•"/>
            </a:pPr>
            <a:r>
              <a:rPr lang="en-US"/>
              <a:t>Additional labor cost</a:t>
            </a:r>
            <a:endParaRPr/>
          </a:p>
        </p:txBody>
      </p:sp>
      <p:sp>
        <p:nvSpPr>
          <p:cNvPr id="106" name="Shape 10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07" name="Shape 10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26</a:t>
            </a:fld>
            <a:endParaRPr sz="900" b="0" i="0" u="none" strike="noStrike" cap="none">
              <a:solidFill>
                <a:schemeClr val="lt1"/>
              </a:solidFill>
              <a:latin typeface="Cambria"/>
              <a:ea typeface="Cambria"/>
              <a:cs typeface="Cambria"/>
              <a:sym typeface="Cambria"/>
            </a:endParaRPr>
          </a:p>
        </p:txBody>
      </p:sp>
      <p:sp>
        <p:nvSpPr>
          <p:cNvPr id="108" name="Shape 108"/>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Myles Spencer</a:t>
            </a:r>
            <a:endParaRPr/>
          </a:p>
        </p:txBody>
      </p:sp>
      <p:sp>
        <p:nvSpPr>
          <p:cNvPr id="109" name="Shape 109"/>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[4]</a:t>
            </a:r>
            <a:endParaRPr/>
          </a:p>
        </p:txBody>
      </p:sp>
      <p:pic>
        <p:nvPicPr>
          <p:cNvPr id="110" name="Shape 110"/>
          <p:cNvPicPr preferRelativeResize="0"/>
          <p:nvPr/>
        </p:nvPicPr>
        <p:blipFill>
          <a:blip r:embed="rId3">
            <a:alphaModFix/>
          </a:blip>
          <a:stretch>
            <a:fillRect/>
          </a:stretch>
        </p:blipFill>
        <p:spPr>
          <a:xfrm>
            <a:off x="4342550" y="2349675"/>
            <a:ext cx="4176600" cy="2088300"/>
          </a:xfrm>
          <a:prstGeom prst="rect">
            <a:avLst/>
          </a:prstGeom>
          <a:noFill/>
          <a:ln>
            <a:noFill/>
          </a:ln>
        </p:spPr>
      </p:pic>
    </p:spTree>
    <p:extLst>
      <p:ext uri="{BB962C8B-B14F-4D97-AF65-F5344CB8AC3E}">
        <p14:creationId xmlns:p14="http://schemas.microsoft.com/office/powerpoint/2010/main" val="305160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Loss of Consumer Confidence</a:t>
            </a:r>
            <a:endParaRPr/>
          </a:p>
        </p:txBody>
      </p:sp>
      <p:sp>
        <p:nvSpPr>
          <p:cNvPr id="117" name="Shape 117"/>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People often become scared of doing business with the company [7]</a:t>
            </a:r>
            <a:endParaRPr/>
          </a:p>
          <a:p>
            <a:pPr marL="205766" marR="0" lvl="0" indent="-205766" algn="l" rtl="0">
              <a:lnSpc>
                <a:spcPct val="90000"/>
              </a:lnSpc>
              <a:spcBef>
                <a:spcPts val="0"/>
              </a:spcBef>
              <a:spcAft>
                <a:spcPts val="0"/>
              </a:spcAft>
              <a:buClr>
                <a:schemeClr val="lt2"/>
              </a:buClr>
              <a:buSzPts val="1620"/>
              <a:buFont typeface="Arial"/>
              <a:buChar char="•"/>
            </a:pPr>
            <a:r>
              <a:rPr lang="en-US"/>
              <a:t>Decreases revenue right when businesses need it to cover the direct costs</a:t>
            </a:r>
            <a:endParaRPr/>
          </a:p>
        </p:txBody>
      </p:sp>
      <p:sp>
        <p:nvSpPr>
          <p:cNvPr id="118" name="Shape 118"/>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19" name="Shape 119"/>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27</a:t>
            </a:fld>
            <a:endParaRPr sz="900" b="0" i="0" u="none" strike="noStrike" cap="none">
              <a:solidFill>
                <a:schemeClr val="lt1"/>
              </a:solidFill>
              <a:latin typeface="Cambria"/>
              <a:ea typeface="Cambria"/>
              <a:cs typeface="Cambria"/>
              <a:sym typeface="Cambria"/>
            </a:endParaRPr>
          </a:p>
        </p:txBody>
      </p:sp>
      <p:sp>
        <p:nvSpPr>
          <p:cNvPr id="120" name="Shape 120"/>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Myles Spencer</a:t>
            </a:r>
            <a:endParaRPr/>
          </a:p>
        </p:txBody>
      </p:sp>
      <p:sp>
        <p:nvSpPr>
          <p:cNvPr id="121" name="Shape 121"/>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[5]</a:t>
            </a:r>
            <a:endParaRPr/>
          </a:p>
        </p:txBody>
      </p:sp>
      <p:pic>
        <p:nvPicPr>
          <p:cNvPr id="122" name="Shape 122" title="Chart"/>
          <p:cNvPicPr preferRelativeResize="0"/>
          <p:nvPr/>
        </p:nvPicPr>
        <p:blipFill>
          <a:blip r:embed="rId3">
            <a:alphaModFix/>
          </a:blip>
          <a:stretch>
            <a:fillRect/>
          </a:stretch>
        </p:blipFill>
        <p:spPr>
          <a:xfrm>
            <a:off x="4419600" y="1770388"/>
            <a:ext cx="4419600" cy="2732786"/>
          </a:xfrm>
          <a:prstGeom prst="rect">
            <a:avLst/>
          </a:prstGeom>
          <a:noFill/>
          <a:ln>
            <a:noFill/>
          </a:ln>
        </p:spPr>
      </p:pic>
    </p:spTree>
    <p:extLst>
      <p:ext uri="{BB962C8B-B14F-4D97-AF65-F5344CB8AC3E}">
        <p14:creationId xmlns:p14="http://schemas.microsoft.com/office/powerpoint/2010/main" val="3534893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Loss of Investor Confidence</a:t>
            </a:r>
            <a:endParaRPr/>
          </a:p>
        </p:txBody>
      </p:sp>
      <p:sp>
        <p:nvSpPr>
          <p:cNvPr id="129" name="Shape 129"/>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A company’s stock drops 5% on average [1]</a:t>
            </a:r>
            <a:endParaRPr/>
          </a:p>
          <a:p>
            <a:pPr marL="411534" marR="0" lvl="1" indent="-205766" algn="l" rtl="0">
              <a:lnSpc>
                <a:spcPct val="90000"/>
              </a:lnSpc>
              <a:spcBef>
                <a:spcPts val="0"/>
              </a:spcBef>
              <a:spcAft>
                <a:spcPts val="0"/>
              </a:spcAft>
              <a:buSzPts val="1350"/>
              <a:buChar char="–"/>
            </a:pPr>
            <a:r>
              <a:rPr lang="en-US"/>
              <a:t>For Target that is about $2 billion</a:t>
            </a:r>
            <a:endParaRPr/>
          </a:p>
          <a:p>
            <a:pPr marL="205766" marR="0" lvl="0" indent="-205766" algn="l" rtl="0">
              <a:lnSpc>
                <a:spcPct val="90000"/>
              </a:lnSpc>
              <a:spcBef>
                <a:spcPts val="0"/>
              </a:spcBef>
              <a:spcAft>
                <a:spcPts val="0"/>
              </a:spcAft>
              <a:buClr>
                <a:schemeClr val="lt2"/>
              </a:buClr>
              <a:buSzPts val="1620"/>
              <a:buFont typeface="Arial"/>
              <a:buChar char="•"/>
            </a:pPr>
            <a:r>
              <a:rPr lang="en-US"/>
              <a:t>Can affect current and future business deals [6]</a:t>
            </a:r>
            <a:endParaRPr/>
          </a:p>
        </p:txBody>
      </p:sp>
      <p:sp>
        <p:nvSpPr>
          <p:cNvPr id="130" name="Shape 13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31" name="Shape 13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28</a:t>
            </a:fld>
            <a:endParaRPr sz="900" b="0" i="0" u="none" strike="noStrike" cap="none">
              <a:solidFill>
                <a:schemeClr val="lt1"/>
              </a:solidFill>
              <a:latin typeface="Cambria"/>
              <a:ea typeface="Cambria"/>
              <a:cs typeface="Cambria"/>
              <a:sym typeface="Cambria"/>
            </a:endParaRPr>
          </a:p>
        </p:txBody>
      </p:sp>
      <p:sp>
        <p:nvSpPr>
          <p:cNvPr id="132" name="Shape 132"/>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Myles Spencer</a:t>
            </a:r>
            <a:endParaRPr/>
          </a:p>
        </p:txBody>
      </p:sp>
      <p:sp>
        <p:nvSpPr>
          <p:cNvPr id="133" name="Shape 133"/>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[3]</a:t>
            </a:r>
            <a:endParaRPr/>
          </a:p>
        </p:txBody>
      </p:sp>
      <p:pic>
        <p:nvPicPr>
          <p:cNvPr id="134" name="Shape 134"/>
          <p:cNvPicPr preferRelativeResize="0"/>
          <p:nvPr/>
        </p:nvPicPr>
        <p:blipFill>
          <a:blip r:embed="rId3">
            <a:alphaModFix/>
          </a:blip>
          <a:stretch>
            <a:fillRect/>
          </a:stretch>
        </p:blipFill>
        <p:spPr>
          <a:xfrm>
            <a:off x="4002075" y="2843125"/>
            <a:ext cx="4456125" cy="1740675"/>
          </a:xfrm>
          <a:prstGeom prst="rect">
            <a:avLst/>
          </a:prstGeom>
          <a:noFill/>
          <a:ln>
            <a:noFill/>
          </a:ln>
        </p:spPr>
      </p:pic>
    </p:spTree>
    <p:extLst>
      <p:ext uri="{BB962C8B-B14F-4D97-AF65-F5344CB8AC3E}">
        <p14:creationId xmlns:p14="http://schemas.microsoft.com/office/powerpoint/2010/main" val="294889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Loss of Consumer Confidence Hurts The Most </a:t>
            </a:r>
            <a:endParaRPr/>
          </a:p>
        </p:txBody>
      </p:sp>
      <p:sp>
        <p:nvSpPr>
          <p:cNvPr id="141" name="Shape 141"/>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Direct financial costs and loss of investor confidence have larger immediate impacts</a:t>
            </a:r>
            <a:endParaRPr/>
          </a:p>
          <a:p>
            <a:pPr marL="205766" marR="0" lvl="0" indent="-205766" algn="l" rtl="0">
              <a:lnSpc>
                <a:spcPct val="90000"/>
              </a:lnSpc>
              <a:spcBef>
                <a:spcPts val="0"/>
              </a:spcBef>
              <a:spcAft>
                <a:spcPts val="0"/>
              </a:spcAft>
              <a:buClr>
                <a:schemeClr val="lt2"/>
              </a:buClr>
              <a:buSzPts val="1620"/>
              <a:buFont typeface="Arial"/>
              <a:buChar char="•"/>
            </a:pPr>
            <a:r>
              <a:rPr lang="en-US"/>
              <a:t>Loss of consumer confidence is a bigger long term problem</a:t>
            </a:r>
            <a:endParaRPr/>
          </a:p>
          <a:p>
            <a:pPr marL="411534" marR="0" lvl="1" indent="-205766" algn="l" rtl="0">
              <a:lnSpc>
                <a:spcPct val="90000"/>
              </a:lnSpc>
              <a:spcBef>
                <a:spcPts val="0"/>
              </a:spcBef>
              <a:spcAft>
                <a:spcPts val="0"/>
              </a:spcAft>
              <a:buSzPts val="1350"/>
              <a:buChar char="–"/>
            </a:pPr>
            <a:r>
              <a:rPr lang="en-US"/>
              <a:t>60% of businesses go out of business [11]</a:t>
            </a:r>
            <a:endParaRPr/>
          </a:p>
          <a:p>
            <a:pPr marL="205766" marR="0" lvl="0" indent="-205766" algn="l" rtl="0">
              <a:lnSpc>
                <a:spcPct val="90000"/>
              </a:lnSpc>
              <a:spcBef>
                <a:spcPts val="0"/>
              </a:spcBef>
              <a:spcAft>
                <a:spcPts val="0"/>
              </a:spcAft>
              <a:buClr>
                <a:schemeClr val="lt2"/>
              </a:buClr>
              <a:buSzPts val="1620"/>
              <a:buFont typeface="Arial"/>
              <a:buChar char="•"/>
            </a:pPr>
            <a:r>
              <a:rPr lang="en-US"/>
              <a:t>Backlash can be minimized with a plan [11]</a:t>
            </a:r>
            <a:endParaRPr/>
          </a:p>
        </p:txBody>
      </p:sp>
      <p:sp>
        <p:nvSpPr>
          <p:cNvPr id="142" name="Shape 14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43" name="Shape 14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29</a:t>
            </a:fld>
            <a:endParaRPr sz="900" b="0" i="0" u="none" strike="noStrike" cap="none">
              <a:solidFill>
                <a:schemeClr val="lt1"/>
              </a:solidFill>
              <a:latin typeface="Cambria"/>
              <a:ea typeface="Cambria"/>
              <a:cs typeface="Cambria"/>
              <a:sym typeface="Cambria"/>
            </a:endParaRPr>
          </a:p>
        </p:txBody>
      </p:sp>
      <p:sp>
        <p:nvSpPr>
          <p:cNvPr id="144" name="Shape 14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Myles Spencer</a:t>
            </a:r>
            <a:endParaRPr/>
          </a:p>
        </p:txBody>
      </p:sp>
      <p:sp>
        <p:nvSpPr>
          <p:cNvPr id="145" name="Shape 145"/>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[15]</a:t>
            </a:r>
            <a:endParaRPr/>
          </a:p>
        </p:txBody>
      </p:sp>
      <p:pic>
        <p:nvPicPr>
          <p:cNvPr id="146" name="Shape 146"/>
          <p:cNvPicPr preferRelativeResize="0"/>
          <p:nvPr/>
        </p:nvPicPr>
        <p:blipFill>
          <a:blip r:embed="rId3">
            <a:alphaModFix/>
          </a:blip>
          <a:stretch>
            <a:fillRect/>
          </a:stretch>
        </p:blipFill>
        <p:spPr>
          <a:xfrm>
            <a:off x="4584325" y="1352550"/>
            <a:ext cx="4100338" cy="3145728"/>
          </a:xfrm>
          <a:prstGeom prst="rect">
            <a:avLst/>
          </a:prstGeom>
          <a:noFill/>
          <a:ln>
            <a:noFill/>
          </a:ln>
        </p:spPr>
      </p:pic>
    </p:spTree>
    <p:extLst>
      <p:ext uri="{BB962C8B-B14F-4D97-AF65-F5344CB8AC3E}">
        <p14:creationId xmlns:p14="http://schemas.microsoft.com/office/powerpoint/2010/main" val="314355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Results</a:t>
            </a:r>
          </a:p>
        </p:txBody>
      </p:sp>
      <p:sp>
        <p:nvSpPr>
          <p:cNvPr id="4" name="Text Placeholder 3">
            <a:extLst>
              <a:ext uri="{FF2B5EF4-FFF2-40B4-BE49-F238E27FC236}">
                <a16:creationId xmlns:a16="http://schemas.microsoft.com/office/drawing/2014/main" id="{52D37813-86A2-3F42-8F5E-AEA98E28BC0F}"/>
              </a:ext>
            </a:extLst>
          </p:cNvPr>
          <p:cNvSpPr>
            <a:spLocks noGrp="1"/>
          </p:cNvSpPr>
          <p:nvPr>
            <p:ph type="body" idx="1"/>
          </p:nvPr>
        </p:nvSpPr>
        <p:spPr/>
        <p:txBody>
          <a:bodyPr>
            <a:normAutofit fontScale="92500" lnSpcReduction="10000"/>
          </a:bodyPr>
          <a:lstStyle/>
          <a:p>
            <a:r>
              <a:rPr lang="en-US" dirty="0"/>
              <a:t>About 1/3 the class took survey</a:t>
            </a:r>
          </a:p>
          <a:p>
            <a:endParaRPr lang="en-US" dirty="0"/>
          </a:p>
          <a:p>
            <a:r>
              <a:rPr lang="en-US" dirty="0"/>
              <a:t>I am in FL 140 about an hour before and after each class</a:t>
            </a:r>
          </a:p>
          <a:p>
            <a:endParaRPr lang="en-US" dirty="0"/>
          </a:p>
          <a:p>
            <a:r>
              <a:rPr lang="en-US" dirty="0"/>
              <a:t>Estimated breakdown of course time per week:</a:t>
            </a:r>
          </a:p>
          <a:p>
            <a:pPr lvl="1"/>
            <a:r>
              <a:rPr lang="en-US" dirty="0"/>
              <a:t>4 hours class time</a:t>
            </a:r>
          </a:p>
          <a:p>
            <a:pPr lvl="1"/>
            <a:r>
              <a:rPr lang="en-US" dirty="0"/>
              <a:t>4 hours reading (2 chapters ~90 pages @ 2 minutes per page)</a:t>
            </a:r>
          </a:p>
          <a:p>
            <a:pPr lvl="1"/>
            <a:r>
              <a:rPr lang="en-US" dirty="0"/>
              <a:t>8 hours practicing mastery of material (papers, group project, class activity prep)</a:t>
            </a:r>
          </a:p>
          <a:p>
            <a:endParaRPr lang="en-US" dirty="0"/>
          </a:p>
          <a:p>
            <a:r>
              <a:rPr lang="en-US" dirty="0"/>
              <a:t>If you are spending much more than this let me know and we can figure out a more efficient way to spend your time</a:t>
            </a:r>
          </a:p>
          <a:p>
            <a:endParaRPr lang="en-US" dirty="0"/>
          </a:p>
          <a:p>
            <a:r>
              <a:rPr lang="en-US" dirty="0"/>
              <a:t>The next 2 papers have yes/no prompts</a:t>
            </a:r>
          </a:p>
          <a:p>
            <a:pPr lvl="1"/>
            <a:r>
              <a:rPr lang="en-US" dirty="0"/>
              <a:t>There is a discussion board for alternate paper ideas, please share your ideas</a:t>
            </a:r>
          </a:p>
        </p:txBody>
      </p:sp>
      <p:sp>
        <p:nvSpPr>
          <p:cNvPr id="3" name="Slide Number Placeholder 2"/>
          <p:cNvSpPr>
            <a:spLocks noGrp="1"/>
          </p:cNvSpPr>
          <p:nvPr>
            <p:ph type="sldNum" idx="12"/>
          </p:nvPr>
        </p:nvSpPr>
        <p:spPr/>
        <p:txBody>
          <a:bodyPr/>
          <a:lstStyle/>
          <a:p>
            <a:fld id="{A2A17EAB-8B51-5C40-8776-6683E51FA7A0}" type="slidenum">
              <a:rPr lang="en-US" smtClean="0"/>
              <a:t>3</a:t>
            </a:fld>
            <a:endParaRPr lang="en-US"/>
          </a:p>
        </p:txBody>
      </p:sp>
      <p:sp>
        <p:nvSpPr>
          <p:cNvPr id="5" name="Footer Placeholder 4"/>
          <p:cNvSpPr>
            <a:spLocks noGrp="1"/>
          </p:cNvSpPr>
          <p:nvPr>
            <p:ph type="ftr" sz="quarter" idx="4294967295"/>
          </p:nvPr>
        </p:nvSpPr>
        <p:spPr>
          <a:xfrm>
            <a:off x="0" y="4997450"/>
            <a:ext cx="5562600" cy="146050"/>
          </a:xfrm>
        </p:spPr>
        <p:txBody>
          <a:bodyPr/>
          <a:lstStyle/>
          <a:p>
            <a:r>
              <a:rPr lang="sk-SK"/>
              <a:t>© 2018 Keith A. Pray</a:t>
            </a:r>
            <a:endParaRPr lang="en-US" dirty="0"/>
          </a:p>
        </p:txBody>
      </p:sp>
    </p:spTree>
    <p:extLst>
      <p:ext uri="{BB962C8B-B14F-4D97-AF65-F5344CB8AC3E}">
        <p14:creationId xmlns:p14="http://schemas.microsoft.com/office/powerpoint/2010/main" val="200351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a:t>
            </a:r>
            <a:endParaRPr/>
          </a:p>
        </p:txBody>
      </p:sp>
      <p:sp>
        <p:nvSpPr>
          <p:cNvPr id="152" name="Shape 152"/>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[1] </a:t>
            </a:r>
            <a:r>
              <a:rPr lang="en-US" sz="1400"/>
              <a:t>“THE IMPACT OF DATA BREACHES ON REPUTATION &amp; SHARE VALUE”, Ponemon Institute, 4/8/2018, https://www.centrify.com/media/4772757/ponemon_data_breach_impact_study_uk.pdf</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[2]</a:t>
            </a:r>
            <a:r>
              <a:rPr lang="en-US" sz="1400"/>
              <a:t> </a:t>
            </a:r>
            <a:r>
              <a:rPr lang="en-US" sz="1400" u="sng">
                <a:solidFill>
                  <a:schemeClr val="hlink"/>
                </a:solidFill>
                <a:hlinkClick r:id="rId3"/>
              </a:rPr>
              <a:t>http://images.huffingtonpost.com/2015-12-02-1449080701-5081325-Mossackl.png</a:t>
            </a:r>
            <a:r>
              <a:rPr lang="en-US" sz="1400"/>
              <a:t> (4/9/2018)</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[3] </a:t>
            </a:r>
            <a:r>
              <a:rPr lang="en-US" sz="1400" u="sng">
                <a:solidFill>
                  <a:schemeClr val="hlink"/>
                </a:solidFill>
                <a:hlinkClick r:id="rId4"/>
              </a:rPr>
              <a:t>https://bsmac.org/2016/10/11/verizon-yahoo-a-third-force-arises/</a:t>
            </a:r>
            <a:r>
              <a:rPr lang="en-US" sz="1400"/>
              <a:t> (4/9/2018)</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[4] </a:t>
            </a:r>
            <a:r>
              <a:rPr lang="en-US" sz="1400" u="sng">
                <a:solidFill>
                  <a:schemeClr val="hlink"/>
                </a:solidFill>
                <a:hlinkClick r:id="rId5"/>
              </a:rPr>
              <a:t>https://www.eff.org/files/equifax-4.png</a:t>
            </a:r>
            <a:r>
              <a:rPr lang="en-US" sz="1400"/>
              <a:t> (4/9/2018)</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[5] </a:t>
            </a:r>
            <a:r>
              <a:rPr lang="en-US" sz="1400" u="sng">
                <a:solidFill>
                  <a:schemeClr val="hlink"/>
                </a:solidFill>
                <a:hlinkClick r:id="rId6"/>
              </a:rPr>
              <a:t>https://tettra.co/wp-content/logos/zappos.png</a:t>
            </a:r>
            <a:r>
              <a:rPr lang="en-US" sz="1400"/>
              <a:t> (4/9/2018)</a:t>
            </a:r>
            <a:endParaRPr sz="1400"/>
          </a:p>
          <a:p>
            <a:pPr marL="0" marR="0" lvl="0" indent="0" algn="l" rtl="0">
              <a:lnSpc>
                <a:spcPct val="90000"/>
              </a:lnSpc>
              <a:spcBef>
                <a:spcPts val="1200"/>
              </a:spcBef>
              <a:spcAft>
                <a:spcPts val="0"/>
              </a:spcAft>
              <a:buClr>
                <a:schemeClr val="lt2"/>
              </a:buClr>
              <a:buSzPts val="1890"/>
              <a:buFont typeface="Arial"/>
              <a:buNone/>
            </a:pPr>
            <a:r>
              <a:rPr lang="en-US" sz="1400"/>
              <a:t>[6] “Verizon completes its $4.48 billion acquisition of Yahoo; Marissa Mayer leaves with $23 million”, Arjun Kharpal, 4/9/2018, </a:t>
            </a:r>
            <a:r>
              <a:rPr lang="en-US" sz="1400" u="sng">
                <a:solidFill>
                  <a:schemeClr val="hlink"/>
                </a:solidFill>
                <a:hlinkClick r:id="rId7"/>
              </a:rPr>
              <a:t>https://www.cnbc.com/2017/06/13/verizon-completes-yahoo-acquisition-marissa-mayer-resigns.html</a:t>
            </a:r>
            <a:r>
              <a:rPr lang="en-US" sz="1400"/>
              <a:t>.</a:t>
            </a:r>
            <a:endParaRPr sz="1400">
              <a:solidFill>
                <a:srgbClr val="FFFFFF"/>
              </a:solidFill>
            </a:endParaRPr>
          </a:p>
        </p:txBody>
      </p:sp>
      <p:sp>
        <p:nvSpPr>
          <p:cNvPr id="153" name="Shape 15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54" name="Shape 15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30</a:t>
            </a:fld>
            <a:endParaRPr sz="900" b="0" i="0" u="none" strike="noStrike" cap="none">
              <a:solidFill>
                <a:schemeClr val="lt1"/>
              </a:solidFill>
              <a:latin typeface="Cambria"/>
              <a:ea typeface="Cambria"/>
              <a:cs typeface="Cambria"/>
              <a:sym typeface="Cambria"/>
            </a:endParaRPr>
          </a:p>
        </p:txBody>
      </p:sp>
      <p:sp>
        <p:nvSpPr>
          <p:cNvPr id="155" name="Shape 155"/>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Myles Spencer</a:t>
            </a:r>
            <a:endParaRPr/>
          </a:p>
        </p:txBody>
      </p:sp>
    </p:spTree>
    <p:extLst>
      <p:ext uri="{BB962C8B-B14F-4D97-AF65-F5344CB8AC3E}">
        <p14:creationId xmlns:p14="http://schemas.microsoft.com/office/powerpoint/2010/main" val="305977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a:t>
            </a:r>
            <a:endParaRPr/>
          </a:p>
        </p:txBody>
      </p:sp>
      <p:sp>
        <p:nvSpPr>
          <p:cNvPr id="161" name="Shape 161"/>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rmAutofit fontScale="92500" lnSpcReduction="10000"/>
          </a:bodyPr>
          <a:lstStyle/>
          <a:p>
            <a:pPr marL="0" lvl="0" indent="0" rtl="0">
              <a:spcBef>
                <a:spcPts val="1200"/>
              </a:spcBef>
              <a:spcAft>
                <a:spcPts val="0"/>
              </a:spcAft>
              <a:buClr>
                <a:schemeClr val="lt2"/>
              </a:buClr>
              <a:buSzPts val="1890"/>
              <a:buFont typeface="Arial"/>
              <a:buNone/>
            </a:pPr>
            <a:r>
              <a:rPr lang="en-US" sz="1400" dirty="0"/>
              <a:t>[7] “</a:t>
            </a:r>
            <a:r>
              <a:rPr lang="en-US" sz="1400" dirty="0">
                <a:solidFill>
                  <a:srgbClr val="FFFFFF"/>
                </a:solidFill>
              </a:rPr>
              <a:t>The Effect of a Data Breach Announcement on Customer Behavior: Evidence from a Multichannel Retailer”, </a:t>
            </a:r>
            <a:r>
              <a:rPr lang="en-US" sz="1400" dirty="0" err="1">
                <a:solidFill>
                  <a:srgbClr val="FFFFFF"/>
                </a:solidFill>
              </a:rPr>
              <a:t>Janakiraman</a:t>
            </a:r>
            <a:r>
              <a:rPr lang="en-US" sz="1400" dirty="0">
                <a:solidFill>
                  <a:srgbClr val="FFFFFF"/>
                </a:solidFill>
              </a:rPr>
              <a:t>, </a:t>
            </a:r>
            <a:r>
              <a:rPr lang="en-US" sz="1400" dirty="0" err="1">
                <a:solidFill>
                  <a:srgbClr val="FFFFFF"/>
                </a:solidFill>
              </a:rPr>
              <a:t>Ramkumar</a:t>
            </a:r>
            <a:r>
              <a:rPr lang="en-US" sz="1400" dirty="0">
                <a:solidFill>
                  <a:srgbClr val="FFFFFF"/>
                </a:solidFill>
              </a:rPr>
              <a:t>, Lim, </a:t>
            </a:r>
            <a:r>
              <a:rPr lang="en-US" sz="1400" dirty="0" err="1">
                <a:solidFill>
                  <a:srgbClr val="FFFFFF"/>
                </a:solidFill>
              </a:rPr>
              <a:t>Joon</a:t>
            </a:r>
            <a:r>
              <a:rPr lang="en-US" sz="1400" dirty="0">
                <a:solidFill>
                  <a:srgbClr val="FFFFFF"/>
                </a:solidFill>
              </a:rPr>
              <a:t> Ho, </a:t>
            </a:r>
            <a:r>
              <a:rPr lang="en-US" sz="1400" dirty="0" err="1">
                <a:solidFill>
                  <a:srgbClr val="FFFFFF"/>
                </a:solidFill>
              </a:rPr>
              <a:t>Rishika</a:t>
            </a:r>
            <a:r>
              <a:rPr lang="en-US" sz="1400" dirty="0">
                <a:solidFill>
                  <a:srgbClr val="FFFFFF"/>
                </a:solidFill>
              </a:rPr>
              <a:t>, </a:t>
            </a:r>
            <a:r>
              <a:rPr lang="en-US" sz="1400" dirty="0" err="1">
                <a:solidFill>
                  <a:srgbClr val="FFFFFF"/>
                </a:solidFill>
              </a:rPr>
              <a:t>Rishika</a:t>
            </a:r>
            <a:r>
              <a:rPr lang="en-US" sz="1400" dirty="0">
                <a:solidFill>
                  <a:srgbClr val="FFFFFF"/>
                </a:solidFill>
              </a:rPr>
              <a:t>, 4/9/2018.</a:t>
            </a:r>
            <a:endParaRPr sz="1400" dirty="0"/>
          </a:p>
          <a:p>
            <a:pPr marL="0" marR="0" lvl="0" indent="0" algn="l" rtl="0">
              <a:lnSpc>
                <a:spcPct val="90000"/>
              </a:lnSpc>
              <a:spcBef>
                <a:spcPts val="0"/>
              </a:spcBef>
              <a:spcAft>
                <a:spcPts val="0"/>
              </a:spcAft>
              <a:buClr>
                <a:schemeClr val="lt2"/>
              </a:buClr>
              <a:buSzPts val="1890"/>
              <a:buFont typeface="Arial"/>
              <a:buNone/>
            </a:pPr>
            <a:r>
              <a:rPr lang="en-US" sz="1400" b="0" i="0" u="none" strike="noStrike" cap="none" dirty="0">
                <a:solidFill>
                  <a:schemeClr val="lt1"/>
                </a:solidFill>
                <a:latin typeface="Cambria"/>
                <a:ea typeface="Cambria"/>
                <a:cs typeface="Cambria"/>
                <a:sym typeface="Cambria"/>
              </a:rPr>
              <a:t>[</a:t>
            </a:r>
            <a:r>
              <a:rPr lang="en-US" sz="1400" dirty="0"/>
              <a:t>8</a:t>
            </a:r>
            <a:r>
              <a:rPr lang="en-US" sz="1400" b="0" i="0" u="none" strike="noStrike" cap="none" dirty="0">
                <a:solidFill>
                  <a:schemeClr val="lt1"/>
                </a:solidFill>
                <a:latin typeface="Cambria"/>
                <a:ea typeface="Cambria"/>
                <a:cs typeface="Cambria"/>
                <a:sym typeface="Cambria"/>
              </a:rPr>
              <a:t>] </a:t>
            </a:r>
            <a:r>
              <a:rPr lang="en-US" sz="1400" dirty="0"/>
              <a:t>“Equifax breach could be most costly in corporate history”,  John </a:t>
            </a:r>
            <a:r>
              <a:rPr lang="en-US" sz="1400" dirty="0" err="1"/>
              <a:t>McCrank</a:t>
            </a:r>
            <a:r>
              <a:rPr lang="en-US" sz="1400" dirty="0"/>
              <a:t>, Jim </a:t>
            </a:r>
            <a:r>
              <a:rPr lang="en-US" sz="1400" dirty="0" err="1"/>
              <a:t>Finkle</a:t>
            </a:r>
            <a:r>
              <a:rPr lang="en-US" sz="1400" dirty="0"/>
              <a:t>, 4/9/2018, </a:t>
            </a:r>
            <a:r>
              <a:rPr lang="en-US" sz="1400" u="sng" dirty="0">
                <a:solidFill>
                  <a:schemeClr val="hlink"/>
                </a:solidFill>
                <a:hlinkClick r:id="rId3"/>
              </a:rPr>
              <a:t>https://www.reuters.com/article/us-equifax-cyber/equifax-breach-could-be-most-costly-in-corporate-history-idUSKCN1GE257</a:t>
            </a:r>
            <a:r>
              <a:rPr lang="en-US" sz="1400" dirty="0"/>
              <a:t>.</a:t>
            </a:r>
            <a:endParaRPr sz="1400" dirty="0"/>
          </a:p>
          <a:p>
            <a:pPr marL="0" marR="0" lvl="0" indent="0" algn="l" rtl="0">
              <a:lnSpc>
                <a:spcPct val="90000"/>
              </a:lnSpc>
              <a:spcBef>
                <a:spcPts val="0"/>
              </a:spcBef>
              <a:spcAft>
                <a:spcPts val="0"/>
              </a:spcAft>
              <a:buClr>
                <a:schemeClr val="lt2"/>
              </a:buClr>
              <a:buSzPts val="1890"/>
              <a:buFont typeface="Arial"/>
              <a:buNone/>
            </a:pPr>
            <a:r>
              <a:rPr lang="en-US" sz="1400" dirty="0"/>
              <a:t>[9] “</a:t>
            </a:r>
            <a:r>
              <a:rPr lang="en-US" sz="1400" dirty="0" err="1"/>
              <a:t>Mossack</a:t>
            </a:r>
            <a:r>
              <a:rPr lang="en-US" sz="1400" dirty="0"/>
              <a:t> Fonseca to close doors at end of month”, Richard L. Cassin, 4/9/2018, </a:t>
            </a:r>
            <a:r>
              <a:rPr lang="en-US" sz="1400" u="sng" dirty="0">
                <a:solidFill>
                  <a:schemeClr val="hlink"/>
                </a:solidFill>
                <a:hlinkClick r:id="rId4"/>
              </a:rPr>
              <a:t>http://www.fcpablog.com/blog/2018/3/16/mossack-fonseca-to-close-doors-at-end-of-month.html</a:t>
            </a:r>
            <a:r>
              <a:rPr lang="en-US" sz="1400" dirty="0"/>
              <a:t>.</a:t>
            </a:r>
            <a:endParaRPr sz="1400" dirty="0"/>
          </a:p>
          <a:p>
            <a:pPr marL="0" marR="0" lvl="0" indent="0" algn="l" rtl="0">
              <a:lnSpc>
                <a:spcPct val="90000"/>
              </a:lnSpc>
              <a:spcBef>
                <a:spcPts val="0"/>
              </a:spcBef>
              <a:spcAft>
                <a:spcPts val="0"/>
              </a:spcAft>
              <a:buClr>
                <a:schemeClr val="lt2"/>
              </a:buClr>
              <a:buSzPts val="1890"/>
              <a:buFont typeface="Arial"/>
              <a:buNone/>
            </a:pPr>
            <a:r>
              <a:rPr lang="en-US" sz="1400" dirty="0"/>
              <a:t>[11] “60 Percent of Companies Fail in 6 Months Because of This (It's Not What You Think)”, Thomas </a:t>
            </a:r>
            <a:r>
              <a:rPr lang="en-US" sz="1400" dirty="0" err="1"/>
              <a:t>Koulopoulos</a:t>
            </a:r>
            <a:r>
              <a:rPr lang="en-US" sz="1400" dirty="0"/>
              <a:t>, 4/9/2018, </a:t>
            </a:r>
            <a:r>
              <a:rPr lang="en-US" sz="1400" u="sng" dirty="0">
                <a:solidFill>
                  <a:schemeClr val="hlink"/>
                </a:solidFill>
                <a:hlinkClick r:id="rId5"/>
              </a:rPr>
              <a:t>https://www.inc.com/thomas-koulopoulos/the-biggest-risk-to-your-business-cant-be-eliminated-heres-how-you-can-survive-i.html</a:t>
            </a:r>
            <a:r>
              <a:rPr lang="en-US" sz="1400" dirty="0"/>
              <a:t>.</a:t>
            </a:r>
            <a:endParaRPr sz="1400" dirty="0"/>
          </a:p>
          <a:p>
            <a:pPr marL="0" lvl="0" indent="0">
              <a:spcBef>
                <a:spcPts val="0"/>
              </a:spcBef>
              <a:buClr>
                <a:schemeClr val="lt2"/>
              </a:buClr>
              <a:buSzPts val="1890"/>
              <a:buNone/>
            </a:pPr>
            <a:r>
              <a:rPr lang="en-US" sz="1400" dirty="0"/>
              <a:t>[12] </a:t>
            </a:r>
            <a:r>
              <a:rPr lang="en-US" sz="1400" u="sng" dirty="0">
                <a:solidFill>
                  <a:schemeClr val="accent1"/>
                </a:solidFill>
                <a:hlinkClick r:id="rId6"/>
              </a:rPr>
              <a:t>https://ycharts.com/companies/TGT/market_cap</a:t>
            </a:r>
            <a:r>
              <a:rPr lang="en-US" sz="1400" dirty="0"/>
              <a:t> (4/9/2018)</a:t>
            </a:r>
          </a:p>
          <a:p>
            <a:pPr marL="0" lvl="0" indent="0">
              <a:spcBef>
                <a:spcPts val="0"/>
              </a:spcBef>
              <a:buClr>
                <a:schemeClr val="lt2"/>
              </a:buClr>
              <a:buSzPts val="1890"/>
              <a:buNone/>
            </a:pPr>
            <a:r>
              <a:rPr lang="en-US" sz="1400" dirty="0"/>
              <a:t>[13] “What Is Happening At Zappos?”, Dan </a:t>
            </a:r>
            <a:r>
              <a:rPr lang="en-US" sz="1400" dirty="0" err="1"/>
              <a:t>Pontefract</a:t>
            </a:r>
            <a:r>
              <a:rPr lang="en-US" sz="1400" dirty="0"/>
              <a:t> , 4/9/2018, https://</a:t>
            </a:r>
            <a:r>
              <a:rPr lang="en-US" sz="1400" dirty="0" err="1"/>
              <a:t>www.forbes.com</a:t>
            </a:r>
            <a:r>
              <a:rPr lang="en-US" sz="1400" dirty="0"/>
              <a:t>/sites/</a:t>
            </a:r>
            <a:r>
              <a:rPr lang="en-US" sz="1400" dirty="0" err="1"/>
              <a:t>danpontefract</a:t>
            </a:r>
            <a:r>
              <a:rPr lang="en-US" sz="1400" dirty="0"/>
              <a:t>/2015/05/11/what-is-happening-at-</a:t>
            </a:r>
            <a:r>
              <a:rPr lang="en-US" sz="1400" dirty="0" err="1"/>
              <a:t>zappos</a:t>
            </a:r>
            <a:r>
              <a:rPr lang="en-US" sz="1400" dirty="0"/>
              <a:t>/#553854934ed8.</a:t>
            </a:r>
          </a:p>
          <a:p>
            <a:pPr marL="0" lvl="0" indent="0">
              <a:spcBef>
                <a:spcPts val="0"/>
              </a:spcBef>
              <a:buClr>
                <a:schemeClr val="lt2"/>
              </a:buClr>
              <a:buSzPts val="1890"/>
              <a:buNone/>
            </a:pPr>
            <a:r>
              <a:rPr lang="en-US" sz="1400" dirty="0"/>
              <a:t>[14] “What Is Happening At Zappos?”, Dan </a:t>
            </a:r>
            <a:r>
              <a:rPr lang="en-US" sz="1400" dirty="0" err="1"/>
              <a:t>Pontefract</a:t>
            </a:r>
            <a:r>
              <a:rPr lang="en-US" sz="1400" dirty="0"/>
              <a:t> , 4/9/2018, </a:t>
            </a:r>
            <a:r>
              <a:rPr lang="en-US" sz="1400" u="sng" dirty="0">
                <a:solidFill>
                  <a:schemeClr val="hlink"/>
                </a:solidFill>
                <a:hlinkClick r:id="rId7"/>
              </a:rPr>
              <a:t>https://www.forbes.com/sites/danpontefract/2015/05/11/what-is-happening-at-zappos/#553854934ed8</a:t>
            </a:r>
            <a:r>
              <a:rPr lang="en-US" sz="1400" dirty="0"/>
              <a:t>.</a:t>
            </a:r>
          </a:p>
          <a:p>
            <a:pPr marL="0" lvl="0" indent="0">
              <a:spcBef>
                <a:spcPts val="0"/>
              </a:spcBef>
              <a:buClr>
                <a:schemeClr val="lt2"/>
              </a:buClr>
              <a:buSzPts val="1890"/>
              <a:buNone/>
            </a:pPr>
            <a:r>
              <a:rPr lang="en-US" sz="1400" dirty="0"/>
              <a:t>[15] </a:t>
            </a:r>
            <a:r>
              <a:rPr lang="en-US" sz="1400" u="sng" dirty="0">
                <a:solidFill>
                  <a:schemeClr val="hlink"/>
                </a:solidFill>
                <a:hlinkClick r:id="rId8"/>
              </a:rPr>
              <a:t>http://www.boonvilledailynews.com/storyimage/MO/20170915/OPINION/170919091/AR/0/AR-170919091.jpg</a:t>
            </a:r>
            <a:r>
              <a:rPr lang="en-US" sz="1400" dirty="0"/>
              <a:t> (4/10/2018)</a:t>
            </a:r>
          </a:p>
        </p:txBody>
      </p:sp>
      <p:sp>
        <p:nvSpPr>
          <p:cNvPr id="162" name="Shape 16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63" name="Shape 16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31</a:t>
            </a:fld>
            <a:endParaRPr sz="900" b="0" i="0" u="none" strike="noStrike" cap="none">
              <a:solidFill>
                <a:schemeClr val="lt1"/>
              </a:solidFill>
              <a:latin typeface="Cambria"/>
              <a:ea typeface="Cambria"/>
              <a:cs typeface="Cambria"/>
              <a:sym typeface="Cambria"/>
            </a:endParaRPr>
          </a:p>
        </p:txBody>
      </p:sp>
      <p:sp>
        <p:nvSpPr>
          <p:cNvPr id="164" name="Shape 16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Myles Spencer</a:t>
            </a:r>
            <a:endParaRPr/>
          </a:p>
        </p:txBody>
      </p:sp>
    </p:spTree>
    <p:extLst>
      <p:ext uri="{BB962C8B-B14F-4D97-AF65-F5344CB8AC3E}">
        <p14:creationId xmlns:p14="http://schemas.microsoft.com/office/powerpoint/2010/main" val="3880736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Run time stack</a:t>
            </a: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Variable Attack</a:t>
            </a: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2138944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1065278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3611239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1591266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998449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808874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39</a:t>
            </a:fld>
            <a:endParaRPr lang="en"/>
          </a:p>
        </p:txBody>
      </p:sp>
      <p:sp>
        <p:nvSpPr>
          <p:cNvPr id="3" name="Footer Placeholder 2"/>
          <p:cNvSpPr>
            <a:spLocks noGrp="1"/>
          </p:cNvSpPr>
          <p:nvPr>
            <p:ph type="ftr" sz="quarter" idx="11"/>
          </p:nvPr>
        </p:nvSpPr>
        <p:spPr/>
        <p:txBody>
          <a:bodyPr/>
          <a:lstStyle/>
          <a:p>
            <a:r>
              <a:rPr lang="sk-SK"/>
              <a:t>© 2018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10" name="Picture 9"/>
          <p:cNvPicPr>
            <a:picLocks noChangeAspect="1"/>
          </p:cNvPicPr>
          <p:nvPr/>
        </p:nvPicPr>
        <p:blipFill>
          <a:blip r:embed="rId3"/>
          <a:stretch>
            <a:fillRect/>
          </a:stretch>
        </p:blipFill>
        <p:spPr>
          <a:xfrm>
            <a:off x="3378200" y="1454977"/>
            <a:ext cx="5689600" cy="3479800"/>
          </a:xfrm>
          <a:prstGeom prst="rect">
            <a:avLst/>
          </a:prstGeom>
        </p:spPr>
      </p:pic>
      <p:sp>
        <p:nvSpPr>
          <p:cNvPr id="11" name="TextBox 10"/>
          <p:cNvSpPr txBox="1"/>
          <p:nvPr/>
        </p:nvSpPr>
        <p:spPr>
          <a:xfrm>
            <a:off x="0" y="4579549"/>
            <a:ext cx="3418424" cy="318036"/>
          </a:xfrm>
          <a:prstGeom prst="rect">
            <a:avLst/>
          </a:prstGeom>
          <a:noFill/>
        </p:spPr>
        <p:txBody>
          <a:bodyPr wrap="none" rtlCol="0">
            <a:spAutoFit/>
          </a:bodyPr>
          <a:lstStyle/>
          <a:p>
            <a:pPr>
              <a:lnSpc>
                <a:spcPct val="90000"/>
              </a:lnSpc>
            </a:pPr>
            <a:r>
              <a:rPr lang="en-US" sz="1600" dirty="0"/>
              <a:t>http://</a:t>
            </a:r>
            <a:r>
              <a:rPr lang="en-US" sz="1600" dirty="0" err="1"/>
              <a:t>xkcd.com</a:t>
            </a:r>
            <a:r>
              <a:rPr lang="en-US" sz="1600" dirty="0"/>
              <a:t>/538/ (2010-11-14)</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40</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913482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2018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2152332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2363850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1620057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2537789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46</a:t>
            </a:fld>
            <a:endParaRPr lang="en-US"/>
          </a:p>
        </p:txBody>
      </p:sp>
    </p:spTree>
    <p:extLst>
      <p:ext uri="{BB962C8B-B14F-4D97-AF65-F5344CB8AC3E}">
        <p14:creationId xmlns:p14="http://schemas.microsoft.com/office/powerpoint/2010/main" val="2764394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807689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251593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2"/>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Might be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8" name="Action Button: Movie 7">
            <a:hlinkClick r:id="" action="ppaction://noaction" highlightClick="1"/>
            <a:extLst>
              <a:ext uri="{FF2B5EF4-FFF2-40B4-BE49-F238E27FC236}">
                <a16:creationId xmlns:a16="http://schemas.microsoft.com/office/drawing/2014/main" id="{BD92ADBD-6210-144F-A2B4-E49592F3C39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77500" lnSpcReduction="20000"/>
          </a:bodyPr>
          <a:lstStyle/>
          <a:p>
            <a:r>
              <a:rPr lang="en-US" dirty="0"/>
              <a:t>Given code you did not write yourself, you need to test and potentially break it </a:t>
            </a:r>
          </a:p>
          <a:p>
            <a:r>
              <a:rPr lang="en-US" dirty="0"/>
              <a:t>Find as many bugs possible</a:t>
            </a:r>
          </a:p>
          <a:p>
            <a:r>
              <a:rPr lang="en-US" dirty="0"/>
              <a:t>There are major and minor bugs to find</a:t>
            </a:r>
          </a:p>
          <a:p>
            <a:r>
              <a:rPr lang="en-US" dirty="0"/>
              <a:t>Once testing is done write paper arguing your testing was adequate</a:t>
            </a:r>
          </a:p>
          <a:p>
            <a:r>
              <a:rPr lang="en-US" dirty="0"/>
              <a:t>Things that might be useful in your argument:</a:t>
            </a:r>
          </a:p>
          <a:p>
            <a:pPr lvl="1"/>
            <a:r>
              <a:rPr lang="en-US" dirty="0"/>
              <a:t>Explanations of defects</a:t>
            </a:r>
          </a:p>
          <a:p>
            <a:pPr lvl="1"/>
            <a:r>
              <a:rPr lang="en-US" dirty="0"/>
              <a:t>How to fix them</a:t>
            </a:r>
          </a:p>
          <a:p>
            <a:pPr lvl="1"/>
            <a:r>
              <a:rPr lang="en-US" dirty="0"/>
              <a:t>Consequences of leaving defects in production code</a:t>
            </a:r>
          </a:p>
          <a:p>
            <a:r>
              <a:rPr lang="en-US" dirty="0"/>
              <a:t>Use weaknesses in your testing methods as a counter argument</a:t>
            </a:r>
          </a:p>
          <a:p>
            <a:r>
              <a:rPr lang="en-US" dirty="0"/>
              <a:t>Working example: </a:t>
            </a:r>
            <a:r>
              <a:rPr lang="en-US" dirty="0">
                <a:hlinkClick r:id="rId3"/>
              </a:rPr>
              <a:t>http://socialimps.keithpray.net/assignments/index.jsp?content=Code_Test.jsp</a:t>
            </a:r>
            <a:r>
              <a:rPr lang="en-US" dirty="0"/>
              <a:t> </a:t>
            </a:r>
          </a:p>
          <a:p>
            <a:pPr marL="0" indent="0">
              <a:buNone/>
            </a:pPr>
            <a:endParaRPr lang="en-US" strike="sngStrike"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57480015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25372</TotalTime>
  <Words>5683</Words>
  <Application>Microsoft Macintosh PowerPoint</Application>
  <PresentationFormat>On-screen Show (16:9)</PresentationFormat>
  <Paragraphs>735</Paragraphs>
  <Slides>48</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Calibri</vt:lpstr>
      <vt:lpstr>Cambria</vt:lpstr>
      <vt:lpstr>Wingdings</vt:lpstr>
      <vt:lpstr>Red Radial 16x9</vt:lpstr>
      <vt:lpstr>Class 8 Crime</vt:lpstr>
      <vt:lpstr>Papers</vt:lpstr>
      <vt:lpstr>Survey Results</vt:lpstr>
      <vt:lpstr>Overview</vt:lpstr>
      <vt:lpstr>PowerPoint Presentation</vt:lpstr>
      <vt:lpstr>My Reading Notes</vt:lpstr>
      <vt:lpstr>Group Quiz</vt:lpstr>
      <vt:lpstr>Assignment Code Testing 1 Page Paper 1/2</vt:lpstr>
      <vt:lpstr>Assignment Code Testing 2/2</vt:lpstr>
      <vt:lpstr>Overview</vt:lpstr>
      <vt:lpstr>QUANTUM CYBER THREAT </vt:lpstr>
      <vt:lpstr>QUANTUM MACHINE</vt:lpstr>
      <vt:lpstr>VULNERABLE CRYPTOGRAPHY SYSTEM</vt:lpstr>
      <vt:lpstr>VULNERABLE CRYPTOGRAPHY SYSTEM</vt:lpstr>
      <vt:lpstr>VULNERABLE CRYPTOGRAPHY SYSTEM</vt:lpstr>
      <vt:lpstr>QUANTUM CYBER THREAT </vt:lpstr>
      <vt:lpstr>CONCLUSION</vt:lpstr>
      <vt:lpstr>REFERENCES</vt:lpstr>
      <vt:lpstr>Cyber Warfare: a current threat witH consequences</vt:lpstr>
      <vt:lpstr>Cyber attacks can cause damage</vt:lpstr>
      <vt:lpstr>PowerPoint Presentation</vt:lpstr>
      <vt:lpstr>Why are they going to keep investing?</vt:lpstr>
      <vt:lpstr>What’s in the future?</vt:lpstr>
      <vt:lpstr>References (accessed April 9, 2018)</vt:lpstr>
      <vt:lpstr>Backlash of a Data Breach on Businesses</vt:lpstr>
      <vt:lpstr>Direct Financial Costs</vt:lpstr>
      <vt:lpstr>Loss of Consumer Confidence</vt:lpstr>
      <vt:lpstr>Loss of Investor Confidence</vt:lpstr>
      <vt:lpstr>Loss of Consumer Confidence Hurts The Most </vt:lpstr>
      <vt:lpstr>REFERENCES</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350</cp:revision>
  <dcterms:created xsi:type="dcterms:W3CDTF">2014-08-25T02:19:16Z</dcterms:created>
  <dcterms:modified xsi:type="dcterms:W3CDTF">2018-04-10T22:06:04Z</dcterms:modified>
</cp:coreProperties>
</file>