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38"/>
  </p:notesMasterIdLst>
  <p:handoutMasterIdLst>
    <p:handoutMasterId r:id="rId39"/>
  </p:handoutMasterIdLst>
  <p:sldIdLst>
    <p:sldId id="256" r:id="rId2"/>
    <p:sldId id="332" r:id="rId3"/>
    <p:sldId id="259" r:id="rId4"/>
    <p:sldId id="277" r:id="rId5"/>
    <p:sldId id="291" r:id="rId6"/>
    <p:sldId id="261" r:id="rId7"/>
    <p:sldId id="264" r:id="rId8"/>
    <p:sldId id="323" r:id="rId9"/>
    <p:sldId id="267" r:id="rId10"/>
    <p:sldId id="297" r:id="rId11"/>
    <p:sldId id="360" r:id="rId12"/>
    <p:sldId id="272" r:id="rId13"/>
    <p:sldId id="273" r:id="rId14"/>
    <p:sldId id="275" r:id="rId15"/>
    <p:sldId id="361" r:id="rId16"/>
    <p:sldId id="274" r:id="rId17"/>
    <p:sldId id="362" r:id="rId18"/>
    <p:sldId id="363" r:id="rId19"/>
    <p:sldId id="268" r:id="rId20"/>
    <p:sldId id="270" r:id="rId21"/>
    <p:sldId id="271" r:id="rId22"/>
    <p:sldId id="349" r:id="rId23"/>
    <p:sldId id="350" r:id="rId24"/>
    <p:sldId id="351" r:id="rId25"/>
    <p:sldId id="352" r:id="rId26"/>
    <p:sldId id="353" r:id="rId27"/>
    <p:sldId id="354" r:id="rId28"/>
    <p:sldId id="355" r:id="rId29"/>
    <p:sldId id="356" r:id="rId30"/>
    <p:sldId id="357" r:id="rId31"/>
    <p:sldId id="276" r:id="rId32"/>
    <p:sldId id="358" r:id="rId33"/>
    <p:sldId id="278" r:id="rId34"/>
    <p:sldId id="279" r:id="rId35"/>
    <p:sldId id="359" r:id="rId36"/>
    <p:sldId id="269" r:id="rId37"/>
  </p:sldIdLst>
  <p:sldSz cx="9144000" cy="5143500" type="screen16x9"/>
  <p:notesSz cx="6858000" cy="9144000"/>
  <p:defaultTextStyle>
    <a:defPPr>
      <a:defRPr lang="en-US"/>
    </a:defPPr>
    <a:lvl1pPr marL="0" algn="l" defTabSz="457178" rtl="0" eaLnBrk="1" latinLnBrk="0" hangingPunct="1">
      <a:defRPr sz="1800" kern="1200">
        <a:solidFill>
          <a:schemeClr val="tx1"/>
        </a:solidFill>
        <a:latin typeface="+mn-lt"/>
        <a:ea typeface="+mn-ea"/>
        <a:cs typeface="+mn-cs"/>
      </a:defRPr>
    </a:lvl1pPr>
    <a:lvl2pPr marL="457178" algn="l" defTabSz="457178" rtl="0" eaLnBrk="1" latinLnBrk="0" hangingPunct="1">
      <a:defRPr sz="1800" kern="1200">
        <a:solidFill>
          <a:schemeClr val="tx1"/>
        </a:solidFill>
        <a:latin typeface="+mn-lt"/>
        <a:ea typeface="+mn-ea"/>
        <a:cs typeface="+mn-cs"/>
      </a:defRPr>
    </a:lvl2pPr>
    <a:lvl3pPr marL="914355" algn="l" defTabSz="457178" rtl="0" eaLnBrk="1" latinLnBrk="0" hangingPunct="1">
      <a:defRPr sz="1800" kern="1200">
        <a:solidFill>
          <a:schemeClr val="tx1"/>
        </a:solidFill>
        <a:latin typeface="+mn-lt"/>
        <a:ea typeface="+mn-ea"/>
        <a:cs typeface="+mn-cs"/>
      </a:defRPr>
    </a:lvl3pPr>
    <a:lvl4pPr marL="1371532" algn="l" defTabSz="457178" rtl="0" eaLnBrk="1" latinLnBrk="0" hangingPunct="1">
      <a:defRPr sz="1800" kern="1200">
        <a:solidFill>
          <a:schemeClr val="tx1"/>
        </a:solidFill>
        <a:latin typeface="+mn-lt"/>
        <a:ea typeface="+mn-ea"/>
        <a:cs typeface="+mn-cs"/>
      </a:defRPr>
    </a:lvl4pPr>
    <a:lvl5pPr marL="1828709" algn="l" defTabSz="457178" rtl="0" eaLnBrk="1" latinLnBrk="0" hangingPunct="1">
      <a:defRPr sz="1800" kern="1200">
        <a:solidFill>
          <a:schemeClr val="tx1"/>
        </a:solidFill>
        <a:latin typeface="+mn-lt"/>
        <a:ea typeface="+mn-ea"/>
        <a:cs typeface="+mn-cs"/>
      </a:defRPr>
    </a:lvl5pPr>
    <a:lvl6pPr marL="2285886" algn="l" defTabSz="457178" rtl="0" eaLnBrk="1" latinLnBrk="0" hangingPunct="1">
      <a:defRPr sz="1800" kern="1200">
        <a:solidFill>
          <a:schemeClr val="tx1"/>
        </a:solidFill>
        <a:latin typeface="+mn-lt"/>
        <a:ea typeface="+mn-ea"/>
        <a:cs typeface="+mn-cs"/>
      </a:defRPr>
    </a:lvl6pPr>
    <a:lvl7pPr marL="2743064" algn="l" defTabSz="457178" rtl="0" eaLnBrk="1" latinLnBrk="0" hangingPunct="1">
      <a:defRPr sz="1800" kern="1200">
        <a:solidFill>
          <a:schemeClr val="tx1"/>
        </a:solidFill>
        <a:latin typeface="+mn-lt"/>
        <a:ea typeface="+mn-ea"/>
        <a:cs typeface="+mn-cs"/>
      </a:defRPr>
    </a:lvl7pPr>
    <a:lvl8pPr marL="3200240" algn="l" defTabSz="457178" rtl="0" eaLnBrk="1" latinLnBrk="0" hangingPunct="1">
      <a:defRPr sz="1800" kern="1200">
        <a:solidFill>
          <a:schemeClr val="tx1"/>
        </a:solidFill>
        <a:latin typeface="+mn-lt"/>
        <a:ea typeface="+mn-ea"/>
        <a:cs typeface="+mn-cs"/>
      </a:defRPr>
    </a:lvl8pPr>
    <a:lvl9pPr marL="3657418" algn="l" defTabSz="457178"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mmon" id="{F3E45242-6DC9-0143-B165-EEFF1A919F42}">
          <p14:sldIdLst>
            <p14:sldId id="256"/>
            <p14:sldId id="332"/>
            <p14:sldId id="259"/>
            <p14:sldId id="277"/>
            <p14:sldId id="291"/>
            <p14:sldId id="261"/>
            <p14:sldId id="264"/>
            <p14:sldId id="323"/>
            <p14:sldId id="267"/>
            <p14:sldId id="297"/>
          </p14:sldIdLst>
        </p14:section>
        <p14:section name="Students" id="{03AE23C9-21E0-8F4A-B153-0900C2F809BC}">
          <p14:sldIdLst>
            <p14:sldId id="360"/>
            <p14:sldId id="272"/>
            <p14:sldId id="273"/>
            <p14:sldId id="275"/>
            <p14:sldId id="361"/>
            <p14:sldId id="274"/>
            <p14:sldId id="362"/>
            <p14:sldId id="363"/>
            <p14:sldId id="268"/>
            <p14:sldId id="270"/>
            <p14:sldId id="271"/>
            <p14:sldId id="349"/>
            <p14:sldId id="350"/>
            <p14:sldId id="351"/>
            <p14:sldId id="352"/>
            <p14:sldId id="353"/>
            <p14:sldId id="354"/>
            <p14:sldId id="355"/>
            <p14:sldId id="356"/>
            <p14:sldId id="357"/>
            <p14:sldId id="276"/>
            <p14:sldId id="358"/>
            <p14:sldId id="278"/>
            <p14:sldId id="279"/>
            <p14:sldId id="359"/>
          </p14:sldIdLst>
        </p14:section>
        <p14:section name="Common" id="{62B1AA91-D93D-9C4F-8ABE-6423F5BD3A6E}">
          <p14:sldIdLst>
            <p14:sldId id="269"/>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85" autoAdjust="0"/>
    <p:restoredTop sz="80623" autoAdjust="0"/>
  </p:normalViewPr>
  <p:slideViewPr>
    <p:cSldViewPr snapToGrid="0" snapToObjects="1">
      <p:cViewPr varScale="1">
        <p:scale>
          <a:sx n="137" d="100"/>
          <a:sy n="137" d="100"/>
        </p:scale>
        <p:origin x="864" y="184"/>
      </p:cViewPr>
      <p:guideLst>
        <p:guide orient="horz" pos="1620"/>
        <p:guide pos="2880"/>
      </p:guideLst>
    </p:cSldViewPr>
  </p:slideViewPr>
  <p:notesTextViewPr>
    <p:cViewPr>
      <p:scale>
        <a:sx n="100" d="100"/>
        <a:sy n="100" d="100"/>
      </p:scale>
      <p:origin x="0" y="0"/>
    </p:cViewPr>
  </p:notesTextViewPr>
  <p:sorterViewPr>
    <p:cViewPr>
      <p:scale>
        <a:sx n="175" d="100"/>
        <a:sy n="175" d="100"/>
      </p:scale>
      <p:origin x="0" y="560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3/25/18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3/25/18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178" rtl="0" eaLnBrk="1" latinLnBrk="0" hangingPunct="1">
      <a:defRPr sz="1200" kern="1200">
        <a:solidFill>
          <a:schemeClr val="tx1"/>
        </a:solidFill>
        <a:latin typeface="+mn-lt"/>
        <a:ea typeface="+mn-ea"/>
        <a:cs typeface="+mn-cs"/>
      </a:defRPr>
    </a:lvl1pPr>
    <a:lvl2pPr marL="457178" algn="l" defTabSz="457178" rtl="0" eaLnBrk="1" latinLnBrk="0" hangingPunct="1">
      <a:defRPr sz="1200" kern="1200">
        <a:solidFill>
          <a:schemeClr val="tx1"/>
        </a:solidFill>
        <a:latin typeface="+mn-lt"/>
        <a:ea typeface="+mn-ea"/>
        <a:cs typeface="+mn-cs"/>
      </a:defRPr>
    </a:lvl2pPr>
    <a:lvl3pPr marL="914355" algn="l" defTabSz="457178" rtl="0" eaLnBrk="1" latinLnBrk="0" hangingPunct="1">
      <a:defRPr sz="1200" kern="1200">
        <a:solidFill>
          <a:schemeClr val="tx1"/>
        </a:solidFill>
        <a:latin typeface="+mn-lt"/>
        <a:ea typeface="+mn-ea"/>
        <a:cs typeface="+mn-cs"/>
      </a:defRPr>
    </a:lvl3pPr>
    <a:lvl4pPr marL="1371532" algn="l" defTabSz="457178" rtl="0" eaLnBrk="1" latinLnBrk="0" hangingPunct="1">
      <a:defRPr sz="1200" kern="1200">
        <a:solidFill>
          <a:schemeClr val="tx1"/>
        </a:solidFill>
        <a:latin typeface="+mn-lt"/>
        <a:ea typeface="+mn-ea"/>
        <a:cs typeface="+mn-cs"/>
      </a:defRPr>
    </a:lvl4pPr>
    <a:lvl5pPr marL="1828709" algn="l" defTabSz="457178" rtl="0" eaLnBrk="1" latinLnBrk="0" hangingPunct="1">
      <a:defRPr sz="1200" kern="1200">
        <a:solidFill>
          <a:schemeClr val="tx1"/>
        </a:solidFill>
        <a:latin typeface="+mn-lt"/>
        <a:ea typeface="+mn-ea"/>
        <a:cs typeface="+mn-cs"/>
      </a:defRPr>
    </a:lvl5pPr>
    <a:lvl6pPr marL="2285886" algn="l" defTabSz="457178" rtl="0" eaLnBrk="1" latinLnBrk="0" hangingPunct="1">
      <a:defRPr sz="1200" kern="1200">
        <a:solidFill>
          <a:schemeClr val="tx1"/>
        </a:solidFill>
        <a:latin typeface="+mn-lt"/>
        <a:ea typeface="+mn-ea"/>
        <a:cs typeface="+mn-cs"/>
      </a:defRPr>
    </a:lvl6pPr>
    <a:lvl7pPr marL="2743064" algn="l" defTabSz="457178" rtl="0" eaLnBrk="1" latinLnBrk="0" hangingPunct="1">
      <a:defRPr sz="1200" kern="1200">
        <a:solidFill>
          <a:schemeClr val="tx1"/>
        </a:solidFill>
        <a:latin typeface="+mn-lt"/>
        <a:ea typeface="+mn-ea"/>
        <a:cs typeface="+mn-cs"/>
      </a:defRPr>
    </a:lvl7pPr>
    <a:lvl8pPr marL="3200240" algn="l" defTabSz="457178" rtl="0" eaLnBrk="1" latinLnBrk="0" hangingPunct="1">
      <a:defRPr sz="1200" kern="1200">
        <a:solidFill>
          <a:schemeClr val="tx1"/>
        </a:solidFill>
        <a:latin typeface="+mn-lt"/>
        <a:ea typeface="+mn-ea"/>
        <a:cs typeface="+mn-cs"/>
      </a:defRPr>
    </a:lvl8pPr>
    <a:lvl9pPr marL="3657418" algn="l" defTabSz="4571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Here’s the title slide. Excited again, aren’t you? You should be.</a:t>
            </a: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&lt;Net</a:t>
            </a:r>
            <a:r>
              <a:rPr lang="en-US" baseline="0" dirty="0"/>
              <a:t> neutrality in theory should protect from the internet service providers from blocking, throttling or prioritizing internet traffic to or from any website</a:t>
            </a:r>
            <a:r>
              <a:rPr lang="en-US" dirty="0"/>
              <a:t>&gt;</a:t>
            </a:r>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25472866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1996 Telecommunication Act-</a:t>
            </a:r>
            <a:r>
              <a:rPr lang="en-US" sz="1200" baseline="0" dirty="0"/>
              <a:t> Allowed anyone to join the communications business, in an attempt to increase competition in the internet. </a:t>
            </a:r>
            <a:r>
              <a:rPr lang="en-US" baseline="0" dirty="0"/>
              <a:t>In 2007 Comcast was the first company accused of bottlenecking Bit Torrent file transfers. In 2010 The FCC passed the Open Internet Order, which attempted to make ISP transparent on how they handle network congestion. This was an attempt to outlaw discriminatory blocking of websites. Later that year Verizon sued the FCC, because of the 2005 supreme court ruling, which was that the FCC didn’t have jurisdiction over the internet. In 2014 The federal court again sided with Verizon stating that the internet was not a telecommunications entity, and could not be treated as such, with the caveat that it could be added as a telecommunications service. 2014 March the CEO of Netflix Reed Hastings called out ISPs for charging big companies connection fees.</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6856321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The sites didn’t actually stimulate throttling of their services, but displayed the proverbial swirling icon of death.</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18399682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broke European</a:t>
            </a:r>
            <a:r>
              <a:rPr lang="en-US" baseline="0" dirty="0"/>
              <a:t> antitrust laws, because Google were using their dominance in the search engine market to prioritize their own shopping services.</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28697818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The government is generally corrupt and isn’t as good at regulations,</a:t>
            </a:r>
            <a:r>
              <a:rPr lang="en-US" baseline="0" dirty="0"/>
              <a:t> because of lobbying by big corporations such as ISPs. On the issue of privacy the government might need to install their software to monitor traffic and “ensure”  that no one breaks net neutrality.  </a:t>
            </a:r>
            <a:endParaRPr lang="en-US" dirty="0"/>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15</a:t>
            </a:fld>
            <a:endParaRPr lang="en-US"/>
          </a:p>
        </p:txBody>
      </p:sp>
    </p:spTree>
    <p:extLst>
      <p:ext uri="{BB962C8B-B14F-4D97-AF65-F5344CB8AC3E}">
        <p14:creationId xmlns:p14="http://schemas.microsoft.com/office/powerpoint/2010/main" val="39439379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rules that were</a:t>
            </a:r>
            <a:r>
              <a:rPr lang="en-US" baseline="0" dirty="0"/>
              <a:t> repealed were the rules that protected against Blockage, throttling and paid prioritization </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16</a:t>
            </a:fld>
            <a:endParaRPr lang="en-US"/>
          </a:p>
        </p:txBody>
      </p:sp>
    </p:spTree>
    <p:extLst>
      <p:ext uri="{BB962C8B-B14F-4D97-AF65-F5344CB8AC3E}">
        <p14:creationId xmlns:p14="http://schemas.microsoft.com/office/powerpoint/2010/main" val="12409604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Portugal</a:t>
            </a:r>
            <a:r>
              <a:rPr lang="en-US" baseline="0" dirty="0"/>
              <a:t>, without net neutrality laws the ISPs are splitting up the web into packages. There is currently no legislation that would stop this from happening. This is why net neutrality is very important to support.</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17</a:t>
            </a:fld>
            <a:endParaRPr lang="en-US"/>
          </a:p>
        </p:txBody>
      </p:sp>
    </p:spTree>
    <p:extLst>
      <p:ext uri="{BB962C8B-B14F-4D97-AF65-F5344CB8AC3E}">
        <p14:creationId xmlns:p14="http://schemas.microsoft.com/office/powerpoint/2010/main" val="24406609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Has</a:t>
            </a:r>
            <a:r>
              <a:rPr lang="en-US" baseline="0" dirty="0"/>
              <a:t> the rise of television led to lower voter turnout</a:t>
            </a:r>
          </a:p>
          <a:p>
            <a:pPr marL="628650" lvl="1" indent="-171450">
              <a:buFontTx/>
              <a:buChar char="-"/>
            </a:pPr>
            <a:r>
              <a:rPr lang="en-US" baseline="0" dirty="0"/>
              <a:t>Evidence suggests it has, in some cases</a:t>
            </a:r>
          </a:p>
          <a:p>
            <a:pPr marL="171450" indent="-171450">
              <a:buFontTx/>
              <a:buChar char="-"/>
            </a:pPr>
            <a:r>
              <a:rPr lang="en-US" baseline="0" dirty="0"/>
              <a:t>Television has decreased the price of information</a:t>
            </a:r>
          </a:p>
          <a:p>
            <a:pPr marL="628650" lvl="1" indent="-171450">
              <a:buFontTx/>
              <a:buChar char="-"/>
            </a:pPr>
            <a:r>
              <a:rPr lang="en-US" baseline="0" dirty="0"/>
              <a:t>Broadened the audience</a:t>
            </a:r>
          </a:p>
          <a:p>
            <a:pPr marL="628650" lvl="1" indent="-171450">
              <a:buFontTx/>
              <a:buChar char="-"/>
            </a:pPr>
            <a:r>
              <a:rPr lang="en-US" baseline="0" dirty="0"/>
              <a:t>However, it has replaced locals news sources</a:t>
            </a:r>
          </a:p>
          <a:p>
            <a:pPr marL="171450" indent="-171450">
              <a:buFontTx/>
              <a:buChar char="-"/>
            </a:pPr>
            <a:r>
              <a:rPr lang="en-US" baseline="0" dirty="0"/>
              <a:t>Decline of local news sources has led to a decline in turnout, mostly in local elections</a:t>
            </a:r>
          </a:p>
          <a:p>
            <a:pPr marL="171450" indent="-171450">
              <a:buFontTx/>
              <a:buChar char="-"/>
            </a:pPr>
            <a:r>
              <a:rPr lang="en-US" baseline="0" dirty="0"/>
              <a:t>The charts show turnout rates relative to counties that received TV after 1951</a:t>
            </a:r>
          </a:p>
          <a:p>
            <a:pPr marL="628650" lvl="1" indent="-171450">
              <a:buFontTx/>
              <a:buChar char="-"/>
            </a:pPr>
            <a:r>
              <a:rPr lang="en-US" baseline="0" dirty="0"/>
              <a:t>Left: counties with TV pre 1945</a:t>
            </a:r>
          </a:p>
          <a:p>
            <a:pPr marL="628650" lvl="1" indent="-171450">
              <a:buFontTx/>
              <a:buChar char="-"/>
            </a:pPr>
            <a:r>
              <a:rPr lang="en-US" baseline="0" dirty="0"/>
              <a:t>Right: counties with TV 1945-51</a:t>
            </a:r>
          </a:p>
          <a:p>
            <a:pPr marL="628650" lvl="1" indent="-171450">
              <a:buFontTx/>
              <a:buChar char="-"/>
            </a:pPr>
            <a:r>
              <a:rPr lang="en-US" baseline="0" dirty="0"/>
              <a:t>Shows a larger decline in the second group</a:t>
            </a:r>
          </a:p>
          <a:p>
            <a:pPr marL="0" indent="0">
              <a:buFontTx/>
              <a:buNone/>
            </a:pPr>
            <a:endParaRPr lang="en-US" dirty="0"/>
          </a:p>
          <a:p>
            <a:pPr marL="171450" indent="-171450">
              <a:buFontTx/>
              <a:buChar char="-"/>
            </a:pPr>
            <a:r>
              <a:rPr lang="en-US" dirty="0"/>
              <a:t>Opinion</a:t>
            </a:r>
            <a:r>
              <a:rPr lang="en-US" baseline="0" dirty="0"/>
              <a:t> polls have the potential to shape elections</a:t>
            </a:r>
          </a:p>
          <a:p>
            <a:pPr marL="628650" lvl="1" indent="-171450">
              <a:buFontTx/>
              <a:buChar char="-"/>
            </a:pPr>
            <a:r>
              <a:rPr lang="en-US" baseline="0" dirty="0"/>
              <a:t>They gauge the electorate prior to the official poll</a:t>
            </a:r>
          </a:p>
          <a:p>
            <a:pPr marL="171450" lvl="0" indent="-171450">
              <a:buFontTx/>
              <a:buChar char="-"/>
            </a:pPr>
            <a:r>
              <a:rPr lang="en-US" baseline="0" dirty="0"/>
              <a:t>Has the dissemination of polls changed expectations?</a:t>
            </a:r>
          </a:p>
          <a:p>
            <a:pPr marL="628650" lvl="1" indent="-171450">
              <a:buFontTx/>
              <a:buChar char="-"/>
            </a:pPr>
            <a:r>
              <a:rPr lang="en-US" baseline="0" dirty="0"/>
              <a:t>Yes: generates a bandwagon effect</a:t>
            </a:r>
          </a:p>
          <a:p>
            <a:pPr marL="171450" lvl="0" indent="-171450">
              <a:buFontTx/>
              <a:buChar char="-"/>
            </a:pPr>
            <a:r>
              <a:rPr lang="en-US" baseline="0" dirty="0"/>
              <a:t>Analysis of 1980 Presidential election:</a:t>
            </a:r>
          </a:p>
          <a:p>
            <a:pPr marL="628650" lvl="1" indent="-171450">
              <a:buFontTx/>
              <a:buChar char="-"/>
            </a:pPr>
            <a:r>
              <a:rPr lang="en-US" baseline="0" dirty="0"/>
              <a:t>Generated a small bandwagon effect for Reagan</a:t>
            </a:r>
          </a:p>
          <a:p>
            <a:pPr marL="628650" lvl="1" indent="-171450">
              <a:buFontTx/>
              <a:buChar char="-"/>
            </a:pPr>
            <a:r>
              <a:rPr lang="en-US" baseline="0" dirty="0"/>
              <a:t>May depend on context:</a:t>
            </a:r>
          </a:p>
          <a:p>
            <a:pPr marL="1085850" lvl="2" indent="-171450">
              <a:buFontTx/>
              <a:buChar char="-"/>
            </a:pPr>
            <a:r>
              <a:rPr lang="en-US" baseline="0" dirty="0"/>
              <a:t>Size of lead</a:t>
            </a:r>
          </a:p>
          <a:p>
            <a:pPr marL="1085850" lvl="2" indent="-171450">
              <a:buFontTx/>
              <a:buChar char="-"/>
            </a:pPr>
            <a:r>
              <a:rPr lang="en-US" baseline="0" dirty="0"/>
              <a:t>How long before election?</a:t>
            </a:r>
          </a:p>
          <a:p>
            <a:pPr marL="171450" lvl="0" indent="-171450">
              <a:buFontTx/>
              <a:buChar char="-"/>
            </a:pPr>
            <a:r>
              <a:rPr lang="en-US" baseline="0" dirty="0"/>
              <a:t>Moral questions:</a:t>
            </a:r>
          </a:p>
          <a:p>
            <a:pPr marL="628650" lvl="1" indent="-171450">
              <a:buFontTx/>
              <a:buChar char="-"/>
            </a:pPr>
            <a:r>
              <a:rPr lang="en-US" baseline="0" dirty="0"/>
              <a:t>Should news agencies still publish polls?</a:t>
            </a:r>
          </a:p>
          <a:p>
            <a:pPr marL="628650" lvl="1" indent="-171450">
              <a:buFontTx/>
              <a:buChar char="-"/>
            </a:pPr>
            <a:r>
              <a:rPr lang="en-US" baseline="0" dirty="0"/>
              <a:t>How should the data be handled</a:t>
            </a:r>
          </a:p>
          <a:p>
            <a:pPr marL="628650" lvl="1" indent="-171450">
              <a:buFontTx/>
              <a:buChar char="-"/>
            </a:pPr>
            <a:r>
              <a:rPr lang="en-US" baseline="0" dirty="0"/>
              <a:t>Also brings up the question of exit polls</a:t>
            </a:r>
          </a:p>
          <a:p>
            <a:pPr marL="171450" lvl="0" indent="-171450">
              <a:buFontTx/>
              <a:buChar char="-"/>
            </a:pPr>
            <a:endParaRPr lang="en-US" baseline="0" dirty="0"/>
          </a:p>
        </p:txBody>
      </p:sp>
      <p:sp>
        <p:nvSpPr>
          <p:cNvPr id="4" name="Slide Number Placeholder 3"/>
          <p:cNvSpPr>
            <a:spLocks noGrp="1"/>
          </p:cNvSpPr>
          <p:nvPr>
            <p:ph type="sldNum" sz="quarter" idx="10"/>
          </p:nvPr>
        </p:nvSpPr>
        <p:spPr/>
        <p:txBody>
          <a:bodyPr/>
          <a:lstStyle/>
          <a:p>
            <a:fld id="{270700B2-88B9-1642-B8EB-F86842378D04}" type="slidenum">
              <a:rPr lang="en-US" smtClean="0"/>
              <a:t>19</a:t>
            </a:fld>
            <a:endParaRPr lang="en-US"/>
          </a:p>
        </p:txBody>
      </p:sp>
    </p:spTree>
    <p:extLst>
      <p:ext uri="{BB962C8B-B14F-4D97-AF65-F5344CB8AC3E}">
        <p14:creationId xmlns:p14="http://schemas.microsoft.com/office/powerpoint/2010/main" val="42259824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a:t>The prior to examples are, for most part, unintentional influences</a:t>
            </a:r>
          </a:p>
          <a:p>
            <a:pPr marL="171450" lvl="0" indent="-171450">
              <a:buFontTx/>
              <a:buChar char="-"/>
            </a:pPr>
            <a:r>
              <a:rPr lang="en-US" baseline="0" dirty="0"/>
              <a:t>What about intentional use of information processing and data?</a:t>
            </a:r>
          </a:p>
          <a:p>
            <a:pPr marL="171450" lvl="0" indent="-171450">
              <a:buFontTx/>
              <a:buChar char="-"/>
            </a:pPr>
            <a:r>
              <a:rPr lang="en-US" baseline="0" dirty="0"/>
              <a:t>Created profiles based on ‘likes’</a:t>
            </a:r>
          </a:p>
          <a:p>
            <a:pPr marL="628650" lvl="1" indent="-171450">
              <a:buFontTx/>
              <a:buChar char="-"/>
            </a:pPr>
            <a:r>
              <a:rPr lang="en-US" baseline="0" dirty="0"/>
              <a:t>Demographic information and voter registration as well</a:t>
            </a:r>
          </a:p>
          <a:p>
            <a:pPr marL="628650" lvl="1" indent="-171450">
              <a:buFontTx/>
              <a:buChar char="-"/>
            </a:pPr>
            <a:r>
              <a:rPr lang="en-US" baseline="0" dirty="0"/>
              <a:t>To the right is a sample profile</a:t>
            </a:r>
          </a:p>
          <a:p>
            <a:pPr marL="1085850" lvl="2" indent="-171450">
              <a:buFontTx/>
              <a:buChar char="-"/>
            </a:pPr>
            <a:r>
              <a:rPr lang="en-US" baseline="0" dirty="0"/>
              <a:t>Professor requested under a British data law</a:t>
            </a:r>
          </a:p>
          <a:p>
            <a:pPr marL="1085850" lvl="2" indent="-171450">
              <a:buFontTx/>
              <a:buChar char="-"/>
            </a:pPr>
            <a:r>
              <a:rPr lang="en-US" baseline="0" dirty="0"/>
              <a:t>Ranks 10 issues high to low</a:t>
            </a:r>
          </a:p>
          <a:p>
            <a:pPr marL="1085850" lvl="2" indent="-171450">
              <a:buFontTx/>
              <a:buChar char="-"/>
            </a:pPr>
            <a:r>
              <a:rPr lang="en-US" baseline="0" dirty="0"/>
              <a:t>Provides likely party affiliation</a:t>
            </a:r>
          </a:p>
          <a:p>
            <a:pPr marL="1085850" lvl="2" indent="-171450">
              <a:buFontTx/>
              <a:buChar char="-"/>
            </a:pPr>
            <a:r>
              <a:rPr lang="en-US" baseline="0" dirty="0"/>
              <a:t>From what I could find, not much is known about how it developed this profile</a:t>
            </a:r>
          </a:p>
          <a:p>
            <a:pPr marL="171450" lvl="0" indent="-171450">
              <a:buFontTx/>
              <a:buChar char="-"/>
            </a:pPr>
            <a:r>
              <a:rPr lang="en-US" baseline="0" dirty="0"/>
              <a:t>2016 Election:</a:t>
            </a:r>
          </a:p>
          <a:p>
            <a:pPr marL="628650" lvl="1" indent="-171450">
              <a:buFontTx/>
              <a:buChar char="-"/>
            </a:pPr>
            <a:r>
              <a:rPr lang="en-US" baseline="0" dirty="0"/>
              <a:t>Cambridge Analytica is working for Trump</a:t>
            </a:r>
          </a:p>
          <a:p>
            <a:pPr marL="628650" lvl="1" indent="-171450">
              <a:buFontTx/>
              <a:buChar char="-"/>
            </a:pPr>
            <a:r>
              <a:rPr lang="en-US" baseline="0" dirty="0"/>
              <a:t>270,000 Facebook users agreed to take quiz about personal opinions</a:t>
            </a:r>
          </a:p>
          <a:p>
            <a:pPr marL="1085850" lvl="2" indent="-171450">
              <a:buFontTx/>
              <a:buChar char="-"/>
            </a:pPr>
            <a:r>
              <a:rPr lang="en-US" baseline="0" dirty="0"/>
              <a:t>Believed to be for academic purposes</a:t>
            </a:r>
          </a:p>
          <a:p>
            <a:pPr marL="628650" lvl="1" indent="-171450">
              <a:buFontTx/>
              <a:buChar char="-"/>
            </a:pPr>
            <a:r>
              <a:rPr lang="en-US" baseline="0" dirty="0"/>
              <a:t>Professor gave data, including on 50 million friends, to CA</a:t>
            </a:r>
          </a:p>
          <a:p>
            <a:pPr marL="171450" lvl="0" indent="-171450">
              <a:buFontTx/>
              <a:buChar char="-"/>
            </a:pPr>
            <a:r>
              <a:rPr lang="en-US" baseline="0" dirty="0"/>
              <a:t>Extent of effect on election is not fully understood</a:t>
            </a:r>
          </a:p>
          <a:p>
            <a:pPr marL="628650" lvl="1" indent="-171450">
              <a:buFontTx/>
              <a:buChar char="-"/>
            </a:pPr>
            <a:r>
              <a:rPr lang="en-US" baseline="0" dirty="0"/>
              <a:t>CA CEO has spoken of micro-targeting with advertisements</a:t>
            </a:r>
          </a:p>
          <a:p>
            <a:pPr marL="171450" lvl="0" indent="-171450">
              <a:buFontTx/>
              <a:buChar char="-"/>
            </a:pPr>
            <a:r>
              <a:rPr lang="en-US" baseline="0" dirty="0"/>
              <a:t>How does this affect privacy?</a:t>
            </a:r>
          </a:p>
          <a:p>
            <a:pPr marL="628650" lvl="1" indent="-171450">
              <a:buFontTx/>
              <a:buChar char="-"/>
            </a:pPr>
            <a:r>
              <a:rPr lang="en-US" baseline="0" dirty="0"/>
              <a:t>Should the Professor have even had access to data about friends?</a:t>
            </a:r>
          </a:p>
          <a:p>
            <a:pPr marL="628650" lvl="1" indent="-171450">
              <a:buFontTx/>
              <a:buChar char="-"/>
            </a:pPr>
            <a:r>
              <a:rPr lang="en-US" baseline="0" dirty="0"/>
              <a:t>How responsible is Facebook?</a:t>
            </a:r>
          </a:p>
        </p:txBody>
      </p:sp>
      <p:sp>
        <p:nvSpPr>
          <p:cNvPr id="4" name="Slide Number Placeholder 3"/>
          <p:cNvSpPr>
            <a:spLocks noGrp="1"/>
          </p:cNvSpPr>
          <p:nvPr>
            <p:ph type="sldNum" sz="quarter" idx="10"/>
          </p:nvPr>
        </p:nvSpPr>
        <p:spPr/>
        <p:txBody>
          <a:bodyPr/>
          <a:lstStyle/>
          <a:p>
            <a:fld id="{270700B2-88B9-1642-B8EB-F86842378D04}" type="slidenum">
              <a:rPr lang="en-US" smtClean="0"/>
              <a:t>20</a:t>
            </a:fld>
            <a:endParaRPr lang="en-US"/>
          </a:p>
        </p:txBody>
      </p:sp>
    </p:spTree>
    <p:extLst>
      <p:ext uri="{BB962C8B-B14F-4D97-AF65-F5344CB8AC3E}">
        <p14:creationId xmlns:p14="http://schemas.microsoft.com/office/powerpoint/2010/main" val="3581748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78" rtl="0" eaLnBrk="1" fontAlgn="auto" latinLnBrk="0" hangingPunct="1">
              <a:lnSpc>
                <a:spcPct val="100000"/>
              </a:lnSpc>
              <a:spcBef>
                <a:spcPts val="0"/>
              </a:spcBef>
              <a:spcAft>
                <a:spcPts val="0"/>
              </a:spcAft>
              <a:buClrTx/>
              <a:buSzTx/>
              <a:buFontTx/>
              <a:buNone/>
              <a:tabLst/>
              <a:defRPr/>
            </a:pPr>
            <a:r>
              <a:rPr lang="en-US" baseline="0" dirty="0">
                <a:latin typeface="Arial" charset="0"/>
                <a:ea typeface="ＭＳ Ｐゴシック" charset="-128"/>
                <a:cs typeface="ＭＳ Ｐゴシック" charset="-128"/>
                <a:sym typeface="Wingdings"/>
              </a:rPr>
              <a:t>Save for next time:</a:t>
            </a:r>
          </a:p>
          <a:p>
            <a:pPr marL="171450" indent="-171450" eaLnBrk="1" hangingPunct="1">
              <a:buFont typeface="Arial"/>
              <a:buChar char="•"/>
            </a:pPr>
            <a:r>
              <a:rPr lang="en-US" baseline="0" dirty="0">
                <a:latin typeface="Arial" charset="0"/>
                <a:ea typeface="ＭＳ Ｐゴシック" charset="-128"/>
                <a:cs typeface="ＭＳ Ｐゴシック" charset="-128"/>
              </a:rPr>
              <a:t>Missing Counter Point and Response</a:t>
            </a:r>
          </a:p>
          <a:p>
            <a:pPr marL="171450" indent="-171450" eaLnBrk="1" hangingPunct="1">
              <a:buFont typeface="Arial"/>
              <a:buChar char="•"/>
            </a:pPr>
            <a:r>
              <a:rPr lang="en-US" baseline="0" dirty="0">
                <a:latin typeface="Arial" charset="0"/>
                <a:ea typeface="ＭＳ Ｐゴシック" charset="-128"/>
                <a:cs typeface="ＭＳ Ｐゴシック" charset="-128"/>
              </a:rPr>
              <a:t>Be sure to put quotes around entire quote</a:t>
            </a:r>
          </a:p>
        </p:txBody>
      </p:sp>
      <p:sp>
        <p:nvSpPr>
          <p:cNvPr id="4" name="Slide Number Placeholder 3"/>
          <p:cNvSpPr>
            <a:spLocks noGrp="1"/>
          </p:cNvSpPr>
          <p:nvPr>
            <p:ph type="sldNum" sz="quarter" idx="10"/>
          </p:nvPr>
        </p:nvSpPr>
        <p:spPr/>
        <p:txBody>
          <a:bodyPr/>
          <a:lstStyle/>
          <a:p>
            <a:fld id="{270700B2-88B9-1642-B8EB-F86842378D04}" type="slidenum">
              <a:rPr lang="en-US" smtClean="0"/>
              <a:t>2</a:t>
            </a:fld>
            <a:endParaRPr lang="en-US"/>
          </a:p>
        </p:txBody>
      </p:sp>
    </p:spTree>
    <p:extLst>
      <p:ext uri="{BB962C8B-B14F-4D97-AF65-F5344CB8AC3E}">
        <p14:creationId xmlns:p14="http://schemas.microsoft.com/office/powerpoint/2010/main" val="16941980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Conclusion: information processing</a:t>
            </a:r>
            <a:r>
              <a:rPr lang="en-US" baseline="0" dirty="0"/>
              <a:t> and technology DOES affect elections</a:t>
            </a:r>
          </a:p>
          <a:p>
            <a:pPr marL="171450" indent="-171450">
              <a:buFontTx/>
              <a:buChar char="-"/>
            </a:pPr>
            <a:r>
              <a:rPr lang="en-US" baseline="0" dirty="0"/>
              <a:t>As the first two examples showed, tech changes elections</a:t>
            </a:r>
          </a:p>
          <a:p>
            <a:pPr marL="628650" lvl="1" indent="-171450">
              <a:buFontTx/>
              <a:buChar char="-"/>
            </a:pPr>
            <a:r>
              <a:rPr lang="en-US" baseline="0" dirty="0"/>
              <a:t>Not always intentional, but innovators need to be aware</a:t>
            </a:r>
          </a:p>
          <a:p>
            <a:pPr marL="628650" lvl="1" indent="-171450">
              <a:buFontTx/>
              <a:buChar char="-"/>
            </a:pPr>
            <a:r>
              <a:rPr lang="en-US" baseline="0" dirty="0"/>
              <a:t>Facebook is starting to realize this</a:t>
            </a:r>
          </a:p>
          <a:p>
            <a:pPr marL="1085850" lvl="2" indent="-171450">
              <a:buFontTx/>
              <a:buChar char="-"/>
            </a:pPr>
            <a:r>
              <a:rPr lang="en-US" baseline="0" dirty="0"/>
              <a:t>Announced changes to policies regarding fake news</a:t>
            </a:r>
          </a:p>
          <a:p>
            <a:pPr marL="171450" lvl="0" indent="-171450">
              <a:buFontTx/>
              <a:buChar char="-"/>
            </a:pPr>
            <a:r>
              <a:rPr lang="en-US" baseline="0" dirty="0"/>
              <a:t>Government regulation will help eliminate preventable influence</a:t>
            </a:r>
          </a:p>
          <a:p>
            <a:pPr marL="628650" lvl="1" indent="-171450">
              <a:buFontTx/>
              <a:buChar char="-"/>
            </a:pPr>
            <a:r>
              <a:rPr lang="en-US" dirty="0"/>
              <a:t>In</a:t>
            </a:r>
            <a:r>
              <a:rPr lang="en-US" baseline="0" dirty="0"/>
              <a:t> 2000, the British parliament, among other things, banned releasing exit polls on the day of an election</a:t>
            </a:r>
          </a:p>
          <a:p>
            <a:pPr marL="1085850" lvl="2" indent="-171450">
              <a:buFontTx/>
              <a:buChar char="-"/>
            </a:pPr>
            <a:r>
              <a:rPr lang="en-US" baseline="0" dirty="0"/>
              <a:t>Prevent last minute discouragement from voting</a:t>
            </a:r>
          </a:p>
          <a:p>
            <a:pPr marL="628650" lvl="1" indent="-171450">
              <a:buFontTx/>
              <a:buChar char="-"/>
            </a:pPr>
            <a:r>
              <a:rPr lang="en-US" baseline="0" dirty="0"/>
              <a:t>Currently, the Federal Trade Commission is looking into Facebook</a:t>
            </a:r>
          </a:p>
          <a:p>
            <a:pPr marL="1085850" lvl="2" indent="-171450">
              <a:buFontTx/>
              <a:buChar char="-"/>
            </a:pPr>
            <a:r>
              <a:rPr lang="en-US" baseline="0" dirty="0"/>
              <a:t>Ideally, a strong response from the government regarding privacy will ensure compliance in the future</a:t>
            </a:r>
          </a:p>
          <a:p>
            <a:pPr marL="171450" lvl="0" indent="-171450">
              <a:buFontTx/>
              <a:buChar char="-"/>
            </a:pPr>
            <a:r>
              <a:rPr lang="en-US" baseline="0" dirty="0"/>
              <a:t>Finally, companies have the ability to finely control what we see and don’t see</a:t>
            </a:r>
            <a:endParaRPr lang="en-US" dirty="0"/>
          </a:p>
          <a:p>
            <a:pPr marL="628650" lvl="1" indent="-171450">
              <a:buFontTx/>
              <a:buChar char="-"/>
            </a:pPr>
            <a:r>
              <a:rPr lang="en-US" baseline="0"/>
              <a:t>Consumers </a:t>
            </a:r>
            <a:r>
              <a:rPr lang="en-US" baseline="0" dirty="0"/>
              <a:t>need to be aware of how information reaches us and why</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21</a:t>
            </a:fld>
            <a:endParaRPr lang="en-US"/>
          </a:p>
        </p:txBody>
      </p:sp>
    </p:spTree>
    <p:extLst>
      <p:ext uri="{BB962C8B-B14F-4D97-AF65-F5344CB8AC3E}">
        <p14:creationId xmlns:p14="http://schemas.microsoft.com/office/powerpoint/2010/main" val="40217605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I’m going to show you how to use Selectorate theory to think more critically about the media you consume</a:t>
            </a:r>
          </a:p>
        </p:txBody>
      </p:sp>
      <p:sp>
        <p:nvSpPr>
          <p:cNvPr id="4" name="Slide Number Placeholder 3"/>
          <p:cNvSpPr>
            <a:spLocks noGrp="1"/>
          </p:cNvSpPr>
          <p:nvPr>
            <p:ph type="sldNum" sz="quarter" idx="10"/>
          </p:nvPr>
        </p:nvSpPr>
        <p:spPr/>
        <p:txBody>
          <a:bodyPr/>
          <a:lstStyle/>
          <a:p>
            <a:fld id="{270700B2-88B9-1642-B8EB-F86842378D04}" type="slidenum">
              <a:rPr lang="en-US" smtClean="0"/>
              <a:t>23</a:t>
            </a:fld>
            <a:endParaRPr lang="en-US"/>
          </a:p>
        </p:txBody>
      </p:sp>
    </p:spTree>
    <p:extLst>
      <p:ext uri="{BB962C8B-B14F-4D97-AF65-F5344CB8AC3E}">
        <p14:creationId xmlns:p14="http://schemas.microsoft.com/office/powerpoint/2010/main" val="27639843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Information is important [citation needed]. It determines</a:t>
            </a:r>
            <a:r>
              <a:rPr lang="en-US" baseline="0" dirty="0"/>
              <a:t> everything about your life, what you buy, what you eat, what you do, how you vote, and on and on. So where does the information you use come from?</a:t>
            </a:r>
          </a:p>
          <a:p>
            <a:endParaRPr lang="en-US" baseline="0" dirty="0"/>
          </a:p>
          <a:p>
            <a:r>
              <a:rPr lang="en-US" dirty="0"/>
              <a:t>You</a:t>
            </a:r>
            <a:r>
              <a:rPr lang="en-US" baseline="0" dirty="0"/>
              <a:t> can get information using your own literal senses, perceiving the world around you. You can also get information by talking to people that might know something that you do not. </a:t>
            </a:r>
          </a:p>
          <a:p>
            <a:r>
              <a:rPr lang="en-US" baseline="0" dirty="0"/>
              <a:t>But, in our technological world, most of your information comes from media. Not just ‘the Media’, like CNN or Fox News, but also books, web articles, videos, blogs, search engine [sic], and so on. Since information is so important, let’s think about where this media comes from. </a:t>
            </a:r>
            <a:endParaRPr lang="en-US" dirty="0"/>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24</a:t>
            </a:fld>
            <a:endParaRPr lang="en-US"/>
          </a:p>
        </p:txBody>
      </p:sp>
    </p:spTree>
    <p:extLst>
      <p:ext uri="{BB962C8B-B14F-4D97-AF65-F5344CB8AC3E}">
        <p14:creationId xmlns:p14="http://schemas.microsoft.com/office/powerpoint/2010/main" val="25494510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25</a:t>
            </a:fld>
            <a:endParaRPr lang="en-US"/>
          </a:p>
        </p:txBody>
      </p:sp>
    </p:spTree>
    <p:extLst>
      <p:ext uri="{BB962C8B-B14F-4D97-AF65-F5344CB8AC3E}">
        <p14:creationId xmlns:p14="http://schemas.microsoft.com/office/powerpoint/2010/main" val="14150869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Hidden intentionally</a:t>
            </a:r>
          </a:p>
        </p:txBody>
      </p:sp>
      <p:sp>
        <p:nvSpPr>
          <p:cNvPr id="4" name="Slide Number Placeholder 3"/>
          <p:cNvSpPr>
            <a:spLocks noGrp="1"/>
          </p:cNvSpPr>
          <p:nvPr>
            <p:ph type="sldNum" sz="quarter" idx="10"/>
          </p:nvPr>
        </p:nvSpPr>
        <p:spPr/>
        <p:txBody>
          <a:bodyPr/>
          <a:lstStyle/>
          <a:p>
            <a:fld id="{270700B2-88B9-1642-B8EB-F86842378D04}" type="slidenum">
              <a:rPr lang="en-US" smtClean="0"/>
              <a:t>26</a:t>
            </a:fld>
            <a:endParaRPr lang="en-US"/>
          </a:p>
        </p:txBody>
      </p:sp>
    </p:spTree>
    <p:extLst>
      <p:ext uri="{BB962C8B-B14F-4D97-AF65-F5344CB8AC3E}">
        <p14:creationId xmlns:p14="http://schemas.microsoft.com/office/powerpoint/2010/main" val="36671736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a:t>
            </a:r>
            <a:r>
              <a:rPr lang="en-US" baseline="0" dirty="0"/>
              <a:t> created the media you see? Why did they make it, and why did they make it the way they did? What are their incentives, are they trying to convince you of their moral position? Are they trying to gather fame for themselves? Are they just trying to turn a profit?</a:t>
            </a:r>
          </a:p>
          <a:p>
            <a:r>
              <a:rPr lang="en-US" baseline="0" dirty="0"/>
              <a:t>These questions can be difficult to answer. We could spend the rest of this class debating about the incentives behind media. For the next ten minutes, I’m going to introduce a framework that tries to answer this question (by answering a much more general question): </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27</a:t>
            </a:fld>
            <a:endParaRPr lang="en-US"/>
          </a:p>
        </p:txBody>
      </p:sp>
    </p:spTree>
    <p:extLst>
      <p:ext uri="{BB962C8B-B14F-4D97-AF65-F5344CB8AC3E}">
        <p14:creationId xmlns:p14="http://schemas.microsoft.com/office/powerpoint/2010/main" val="8525247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selectorate</a:t>
            </a:r>
            <a:r>
              <a:rPr lang="en-US" dirty="0"/>
              <a:t> theory.</a:t>
            </a:r>
            <a:r>
              <a:rPr lang="en-US" baseline="0" dirty="0"/>
              <a:t> This is a theory of political leadership. It’s based on one fundamental assumption: that leaders who try to stay in power are more likely to stay in power. It makes sense, right? It seems natural that over time </a:t>
            </a:r>
            <a:r>
              <a:rPr lang="en-US" baseline="0" dirty="0" err="1"/>
              <a:t>leadesr</a:t>
            </a:r>
            <a:r>
              <a:rPr lang="en-US" baseline="0" dirty="0"/>
              <a:t> who are less concerned with keeping power would lose it more often, and only the ones trying to keep their power would remain. </a:t>
            </a:r>
            <a:r>
              <a:rPr lang="en-US" baseline="0" dirty="0" err="1"/>
              <a:t>Selectorate</a:t>
            </a:r>
            <a:r>
              <a:rPr lang="en-US" baseline="0" dirty="0"/>
              <a:t> theory is mainly concerned with the </a:t>
            </a:r>
            <a:r>
              <a:rPr lang="en-US" i="1" baseline="0" dirty="0" err="1"/>
              <a:t>selectorate</a:t>
            </a:r>
            <a:r>
              <a:rPr lang="en-US" i="0" baseline="0" dirty="0"/>
              <a:t>, the group that has the power to choose the leader. A consequence of that assumption and that definition are that the leaders try to give rewards to the </a:t>
            </a:r>
            <a:r>
              <a:rPr lang="en-US" i="0" baseline="0" dirty="0" err="1"/>
              <a:t>selectorate</a:t>
            </a:r>
            <a:r>
              <a:rPr lang="en-US" i="0" baseline="0" dirty="0"/>
              <a:t>, and not others. </a:t>
            </a:r>
          </a:p>
          <a:p>
            <a:r>
              <a:rPr lang="en-US" i="0" baseline="0" dirty="0"/>
              <a:t>So, identifying the group can tell you a lot about how an organization will function. </a:t>
            </a:r>
            <a:endParaRPr lang="en-US" dirty="0"/>
          </a:p>
          <a:p>
            <a:endParaRPr lang="en-US" i="0" baseline="0" dirty="0"/>
          </a:p>
          <a:p>
            <a:r>
              <a:rPr lang="en-US" i="0" baseline="0" dirty="0"/>
              <a:t>A distinction that will be important is private rewards vs. public rewards. Private rewards go to certain people, imagine directly giving certain people stacks of cash under the table. Public goods, on the other hand, are equal for everyone. Infrastructure is a public good. </a:t>
            </a:r>
          </a:p>
          <a:p>
            <a:endParaRPr lang="en-US" i="0" baseline="0" dirty="0"/>
          </a:p>
          <a:p>
            <a:r>
              <a:rPr lang="en-US" i="0" baseline="0" dirty="0"/>
              <a:t>Let’s look at some examples to help make this abstract idea a little more concrete. </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28</a:t>
            </a:fld>
            <a:endParaRPr lang="en-US"/>
          </a:p>
        </p:txBody>
      </p:sp>
    </p:spTree>
    <p:extLst>
      <p:ext uri="{BB962C8B-B14F-4D97-AF65-F5344CB8AC3E}">
        <p14:creationId xmlns:p14="http://schemas.microsoft.com/office/powerpoint/2010/main" val="11080609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small coalition is composed of a few key people e.g. businessmen, regional leaders, generals. Since the country is resource rich, the leader has money</a:t>
            </a:r>
            <a:r>
              <a:rPr lang="en-US" baseline="0" dirty="0"/>
              <a:t> from exports. The natural move for the leader is to use most of their resource wealth to maintain power by directly giving it to their small coalition. Notice how ‘the people’ are totally left out of this equation. Public goods are not worth it for the leader, since they wouldn’t benefit the coalition members very much. </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29</a:t>
            </a:fld>
            <a:endParaRPr lang="en-US"/>
          </a:p>
        </p:txBody>
      </p:sp>
    </p:spTree>
    <p:extLst>
      <p:ext uri="{BB962C8B-B14F-4D97-AF65-F5344CB8AC3E}">
        <p14:creationId xmlns:p14="http://schemas.microsoft.com/office/powerpoint/2010/main" val="2823664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 democracy,</a:t>
            </a:r>
            <a:r>
              <a:rPr lang="en-US" baseline="0" dirty="0"/>
              <a:t> on the other hand, the </a:t>
            </a:r>
            <a:r>
              <a:rPr lang="en-US" baseline="0" dirty="0" err="1"/>
              <a:t>selectorate</a:t>
            </a:r>
            <a:r>
              <a:rPr lang="en-US" baseline="0" dirty="0"/>
              <a:t> is huge. Ideally over 50% of the entire country is needed to choose the leaders. In most democracies, leaders get most of their money from taxation. Their natural move is to then invest in public rewards, which both make their people happy and make them more productive, increasing tax income even more. Private rewards wouldn’t be worth it since there are just too many coalition members to spread them among. </a:t>
            </a:r>
          </a:p>
          <a:p>
            <a:endParaRPr lang="en-US" baseline="0" dirty="0"/>
          </a:p>
          <a:p>
            <a:r>
              <a:rPr lang="en-US" baseline="0" dirty="0"/>
              <a:t>Now that we’ve understood the basics, let’s look at the example most interesting to us in this class:</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30</a:t>
            </a:fld>
            <a:endParaRPr lang="en-US"/>
          </a:p>
        </p:txBody>
      </p:sp>
    </p:spTree>
    <p:extLst>
      <p:ext uri="{BB962C8B-B14F-4D97-AF65-F5344CB8AC3E}">
        <p14:creationId xmlns:p14="http://schemas.microsoft.com/office/powerpoint/2010/main" val="19657137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Corporations. In</a:t>
            </a:r>
            <a:r>
              <a:rPr lang="en-US" baseline="0" dirty="0"/>
              <a:t> a corporation, the </a:t>
            </a:r>
            <a:r>
              <a:rPr lang="en-US" baseline="0" dirty="0" err="1"/>
              <a:t>selectorate</a:t>
            </a:r>
            <a:r>
              <a:rPr lang="en-US" baseline="0" dirty="0"/>
              <a:t> is the group who chooses the C-suite, usually owners or the board of directors. Private rewards take the form of direct compensation to board </a:t>
            </a:r>
            <a:r>
              <a:rPr lang="en-US" baseline="0" dirty="0" err="1"/>
              <a:t>membes</a:t>
            </a:r>
            <a:r>
              <a:rPr lang="en-US" baseline="0" dirty="0"/>
              <a:t>, while public rewards take the form of share price and </a:t>
            </a:r>
            <a:r>
              <a:rPr lang="en-US" baseline="0" dirty="0" err="1"/>
              <a:t>dividents</a:t>
            </a:r>
            <a:r>
              <a:rPr lang="en-US" baseline="0" dirty="0"/>
              <a:t> which help all owners. So the CEO’s actions depend on the size of the board, and how many shares the board members hold. </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31</a:t>
            </a:fld>
            <a:endParaRPr lang="en-US"/>
          </a:p>
        </p:txBody>
      </p:sp>
    </p:spTree>
    <p:extLst>
      <p:ext uri="{BB962C8B-B14F-4D97-AF65-F5344CB8AC3E}">
        <p14:creationId xmlns:p14="http://schemas.microsoft.com/office/powerpoint/2010/main" val="1209776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i="0" dirty="0"/>
              <a:t>Show syllabus updates if any</a:t>
            </a:r>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Selectorate</a:t>
            </a:r>
            <a:r>
              <a:rPr lang="en-US" baseline="0" dirty="0"/>
              <a:t> theory tells us the following about leadership in companies, especially tech companies:</a:t>
            </a:r>
          </a:p>
          <a:p>
            <a:pPr marL="171450" indent="-171450">
              <a:buFontTx/>
              <a:buChar char="-"/>
            </a:pPr>
            <a:r>
              <a:rPr lang="en-US" baseline="0" dirty="0" err="1"/>
              <a:t>Politilcal</a:t>
            </a:r>
            <a:r>
              <a:rPr lang="en-US" baseline="0" dirty="0"/>
              <a:t> survival is their priority</a:t>
            </a:r>
          </a:p>
          <a:p>
            <a:pPr marL="171450" indent="-171450">
              <a:buFontTx/>
              <a:buChar char="-"/>
            </a:pPr>
            <a:r>
              <a:rPr lang="en-US" baseline="0" dirty="0"/>
              <a:t>The group that chooses the leader is </a:t>
            </a:r>
            <a:r>
              <a:rPr lang="en-US" i="1" baseline="0" dirty="0"/>
              <a:t>not </a:t>
            </a:r>
            <a:r>
              <a:rPr lang="en-US" i="0" baseline="0" dirty="0"/>
              <a:t>the customer or necessarily even owners</a:t>
            </a:r>
          </a:p>
          <a:p>
            <a:pPr marL="171450" indent="-171450">
              <a:buFontTx/>
              <a:buChar char="-"/>
            </a:pPr>
            <a:r>
              <a:rPr lang="en-US" i="0" baseline="0" dirty="0"/>
              <a:t>All companies, including tech companies, will therefore focus on </a:t>
            </a:r>
            <a:r>
              <a:rPr lang="en-US" i="0" baseline="0" dirty="0" err="1"/>
              <a:t>maximing</a:t>
            </a:r>
            <a:r>
              <a:rPr lang="en-US" i="0" baseline="0" dirty="0"/>
              <a:t> profit for their board, over the effectiveness of the company, the value of its products, or even the morality of their actions. </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32</a:t>
            </a:fld>
            <a:endParaRPr lang="en-US"/>
          </a:p>
        </p:txBody>
      </p:sp>
    </p:spTree>
    <p:extLst>
      <p:ext uri="{BB962C8B-B14F-4D97-AF65-F5344CB8AC3E}">
        <p14:creationId xmlns:p14="http://schemas.microsoft.com/office/powerpoint/2010/main" val="23698640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this is a pretty bleak picture.</a:t>
            </a:r>
            <a:r>
              <a:rPr lang="en-US" baseline="0" dirty="0"/>
              <a:t> How can we stop large tech companies with so much power like Microsoft or google from abusing their power, like human leaders have done since the beginning of civilization? </a:t>
            </a:r>
            <a:r>
              <a:rPr lang="en-US" baseline="0" dirty="0" err="1"/>
              <a:t>Selectorate</a:t>
            </a:r>
            <a:r>
              <a:rPr lang="en-US" baseline="0" dirty="0"/>
              <a:t> theory does have a few broad answers for us. We should try to have more people be required for tech leaders to accomplish a goal, which could be achieved through competition or government oversight or maybe something else. Personally, you can think critically about the media you consume, be suspicious of the author’s motives. But really, we don’t have a good answer yet. I can’t tell you how to prevent the abuse of power, in the tech world or outside of it: nobody has figured that out yet. But maybe one of you will be smart enough to finally solve this ancient problem. </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33</a:t>
            </a:fld>
            <a:endParaRPr lang="en-US"/>
          </a:p>
        </p:txBody>
      </p:sp>
    </p:spTree>
    <p:extLst>
      <p:ext uri="{BB962C8B-B14F-4D97-AF65-F5344CB8AC3E}">
        <p14:creationId xmlns:p14="http://schemas.microsoft.com/office/powerpoint/2010/main" val="18832821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have references, I promise.</a:t>
            </a:r>
            <a:r>
              <a:rPr lang="en-US" baseline="0" dirty="0"/>
              <a:t> But I think I’ll end it here so you can see how/where to learn more about this kind of suspicion of authority. On the left are some good search terms and a few </a:t>
            </a:r>
            <a:r>
              <a:rPr lang="en-US" baseline="0" dirty="0" err="1"/>
              <a:t>youtube</a:t>
            </a:r>
            <a:r>
              <a:rPr lang="en-US" baseline="0" dirty="0"/>
              <a:t> videos that try to introduce key concepts, and on the right are particularly acclaimed books about these topics. Questions?</a:t>
            </a:r>
            <a:endParaRPr lang="en-US" dirty="0"/>
          </a:p>
          <a:p>
            <a:endParaRPr lang="en-US" dirty="0"/>
          </a:p>
          <a:p>
            <a:r>
              <a:rPr lang="en-US" dirty="0"/>
              <a:t>Note for</a:t>
            </a:r>
            <a:r>
              <a:rPr lang="en-US" baseline="0" dirty="0"/>
              <a:t> me, said if anyone asks:</a:t>
            </a:r>
            <a:endParaRPr lang="en-US" dirty="0"/>
          </a:p>
          <a:p>
            <a:r>
              <a:rPr lang="en-US" dirty="0"/>
              <a:t>Critical theory is a critique of previous sociological theories and of our perception of reality. It seeks to “</a:t>
            </a:r>
            <a:r>
              <a:rPr lang="en-US" sz="1200" b="0" i="0" kern="1200" dirty="0">
                <a:solidFill>
                  <a:schemeClr val="tx1"/>
                </a:solidFill>
                <a:effectLst/>
                <a:latin typeface="+mn-lt"/>
                <a:ea typeface="+mn-ea"/>
                <a:cs typeface="+mn-cs"/>
              </a:rPr>
              <a:t>liberate human beings from the circumstances that enslave them” – Max Horkheimer. </a:t>
            </a:r>
          </a:p>
          <a:p>
            <a:r>
              <a:rPr lang="en-US" sz="1200" b="0" i="0" kern="1200" dirty="0">
                <a:solidFill>
                  <a:schemeClr val="tx1"/>
                </a:solidFill>
                <a:effectLst/>
                <a:latin typeface="+mn-lt"/>
                <a:ea typeface="+mn-ea"/>
                <a:cs typeface="+mn-cs"/>
              </a:rPr>
              <a:t>Critical theory is related to but not the same as Critical Theory (capitalized), which is a revised form of Marxism also called the ‘Frankfurt School.’</a:t>
            </a:r>
          </a:p>
          <a:p>
            <a:r>
              <a:rPr lang="en-US" sz="1200" b="0" i="0" kern="1200" dirty="0">
                <a:solidFill>
                  <a:schemeClr val="tx1"/>
                </a:solidFill>
                <a:effectLst/>
                <a:latin typeface="+mn-lt"/>
                <a:ea typeface="+mn-ea"/>
                <a:cs typeface="+mn-cs"/>
              </a:rPr>
              <a:t>Media Ecology is the study of how media, both its form and its content, shape the reality that we perceive. </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34</a:t>
            </a:fld>
            <a:endParaRPr lang="en-US"/>
          </a:p>
        </p:txBody>
      </p:sp>
    </p:spTree>
    <p:extLst>
      <p:ext uri="{BB962C8B-B14F-4D97-AF65-F5344CB8AC3E}">
        <p14:creationId xmlns:p14="http://schemas.microsoft.com/office/powerpoint/2010/main" val="5616772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Use remaining time to form groups, approve group topics, etc.</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p>
        </p:txBody>
      </p:sp>
      <p:sp>
        <p:nvSpPr>
          <p:cNvPr id="4" name="Slide Number Placeholder 3"/>
          <p:cNvSpPr>
            <a:spLocks noGrp="1"/>
          </p:cNvSpPr>
          <p:nvPr>
            <p:ph type="sldNum" sz="quarter" idx="10"/>
          </p:nvPr>
        </p:nvSpPr>
        <p:spPr/>
        <p:txBody>
          <a:bodyPr/>
          <a:lstStyle/>
          <a:p>
            <a:fld id="{270700B2-88B9-1642-B8EB-F86842378D04}" type="slidenum">
              <a:rPr lang="en-US" smtClean="0"/>
              <a:t>36</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593655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593655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2553297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dirty="0">
                <a:latin typeface="Arial" pitchFamily="-109" charset="0"/>
                <a:ea typeface="ＭＳ Ｐゴシック" pitchFamily="-109" charset="-128"/>
                <a:cs typeface="ＭＳ Ｐゴシック" pitchFamily="-109" charset="-128"/>
              </a:rPr>
              <a:t>Censorship (religious, governmental, private). Adult authentication. Global dissemination. </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dirty="0">
                <a:latin typeface="Arial" pitchFamily="-109" charset="0"/>
                <a:ea typeface="ＭＳ Ｐゴシック" pitchFamily="-109" charset="-128"/>
                <a:cs typeface="ＭＳ Ｐゴシック" pitchFamily="-109" charset="-128"/>
              </a:rPr>
              <a:t>Freedom of Speech not an absolute right.</a:t>
            </a:r>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42153129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i="0" dirty="0"/>
              <a:t>But before that:</a:t>
            </a:r>
          </a:p>
          <a:p>
            <a:pPr eaLnBrk="1" hangingPunct="1"/>
            <a:endParaRPr lang="en-US" b="1" i="0" dirty="0"/>
          </a:p>
          <a:p>
            <a:pPr eaLnBrk="1" hangingPunct="1"/>
            <a:r>
              <a:rPr lang="en-US" b="1" i="0" dirty="0"/>
              <a:t>CPG Grey - This Video Will Make You Angry [Thought Germs] (7:25)</a:t>
            </a:r>
          </a:p>
          <a:p>
            <a:pPr eaLnBrk="1" hangingPunct="1"/>
            <a:r>
              <a:rPr lang="en-US" i="0" dirty="0"/>
              <a:t>https://</a:t>
            </a:r>
            <a:r>
              <a:rPr lang="en-US" i="0" dirty="0" err="1"/>
              <a:t>www.youtube.com</a:t>
            </a:r>
            <a:r>
              <a:rPr lang="en-US" i="0" dirty="0"/>
              <a:t>/</a:t>
            </a:r>
            <a:r>
              <a:rPr lang="en-US" i="0" dirty="0" err="1"/>
              <a:t>watch?v</a:t>
            </a:r>
            <a:r>
              <a:rPr lang="en-US" i="0" dirty="0"/>
              <a:t>=rE3j_RHkqJc</a:t>
            </a:r>
          </a:p>
          <a:p>
            <a:pPr eaLnBrk="1" hangingPunct="1"/>
            <a:endParaRPr lang="en-US" i="0"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Cedric </a:t>
            </a:r>
            <a:r>
              <a:rPr lang="en-US" b="1" dirty="0" err="1"/>
              <a:t>Gervais</a:t>
            </a:r>
            <a:r>
              <a:rPr lang="en-US" b="1" dirty="0"/>
              <a:t> - </a:t>
            </a:r>
            <a:r>
              <a:rPr lang="en-US" b="1" dirty="0" err="1"/>
              <a:t>Hashtag</a:t>
            </a:r>
            <a:r>
              <a:rPr lang="en-US" b="1" dirty="0"/>
              <a:t> (Original Mix) (3:58)</a:t>
            </a:r>
          </a:p>
          <a:p>
            <a:pPr eaLnBrk="1" hangingPunct="1"/>
            <a:r>
              <a:rPr lang="en-US" i="0" dirty="0"/>
              <a:t>https://</a:t>
            </a:r>
            <a:r>
              <a:rPr lang="en-US" i="0" dirty="0" err="1"/>
              <a:t>www.youtube.com</a:t>
            </a:r>
            <a:r>
              <a:rPr lang="en-US" i="0" dirty="0"/>
              <a:t>/</a:t>
            </a:r>
            <a:r>
              <a:rPr lang="en-US" i="0" dirty="0" err="1"/>
              <a:t>watch?v</a:t>
            </a:r>
            <a:r>
              <a:rPr lang="en-US" i="0" dirty="0"/>
              <a:t>=6OmBKd7X7EE</a:t>
            </a:r>
          </a:p>
          <a:p>
            <a:pPr eaLnBrk="1" hangingPunct="1"/>
            <a:endParaRPr lang="en-US" b="1" dirty="0">
              <a:latin typeface="Arial" charset="0"/>
              <a:ea typeface="ＭＳ Ｐゴシック" charset="-128"/>
              <a:cs typeface="ＭＳ Ｐゴシック" charset="-128"/>
            </a:endParaRPr>
          </a:p>
          <a:p>
            <a:pPr eaLnBrk="1" hangingPunct="1"/>
            <a:r>
              <a:rPr lang="en-US" b="1" dirty="0">
                <a:latin typeface="Arial" charset="0"/>
                <a:ea typeface="ＭＳ Ｐゴシック" charset="-128"/>
                <a:cs typeface="ＭＳ Ｐゴシック" charset="-128"/>
              </a:rPr>
              <a:t>Dave </a:t>
            </a:r>
            <a:r>
              <a:rPr lang="en-US" b="1" dirty="0" err="1">
                <a:latin typeface="Arial" charset="0"/>
                <a:ea typeface="ＭＳ Ｐゴシック" charset="-128"/>
                <a:cs typeface="ＭＳ Ｐゴシック" charset="-128"/>
              </a:rPr>
              <a:t>Audé</a:t>
            </a:r>
            <a:r>
              <a:rPr lang="en-US" b="1" dirty="0">
                <a:latin typeface="Arial" charset="0"/>
                <a:ea typeface="ＭＳ Ｐゴシック" charset="-128"/>
                <a:cs typeface="ＭＳ Ｐゴシック" charset="-128"/>
              </a:rPr>
              <a:t> </a:t>
            </a:r>
            <a:r>
              <a:rPr lang="en-US" b="1" dirty="0" err="1">
                <a:latin typeface="Arial" charset="0"/>
                <a:ea typeface="ＭＳ Ｐゴシック" charset="-128"/>
                <a:cs typeface="ＭＳ Ｐゴシック" charset="-128"/>
              </a:rPr>
              <a:t>vs</a:t>
            </a:r>
            <a:r>
              <a:rPr lang="en-US" b="1" dirty="0">
                <a:latin typeface="Arial" charset="0"/>
                <a:ea typeface="ＭＳ Ｐゴシック" charset="-128"/>
                <a:cs typeface="ＭＳ Ｐゴシック" charset="-128"/>
              </a:rPr>
              <a:t> Luciana - You Only Talk In #HASHTAG (3:36)</a:t>
            </a:r>
          </a:p>
          <a:p>
            <a:pPr eaLnBrk="1" hangingPunct="1"/>
            <a:r>
              <a:rPr lang="en-US" i="0" dirty="0"/>
              <a:t>http://</a:t>
            </a:r>
            <a:r>
              <a:rPr lang="en-US" i="0" dirty="0" err="1"/>
              <a:t>www.youtube.com</a:t>
            </a:r>
            <a:r>
              <a:rPr lang="en-US" i="0" dirty="0"/>
              <a:t>/</a:t>
            </a:r>
            <a:r>
              <a:rPr lang="en-US" i="0" dirty="0" err="1"/>
              <a:t>watch?v</a:t>
            </a:r>
            <a:r>
              <a:rPr lang="en-US" i="0" dirty="0"/>
              <a:t>=53wIN87lJn0</a:t>
            </a:r>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Or review group project and individual presentation guidelines right now.</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a:p>
            <a:r>
              <a:rPr lang="en-US" dirty="0"/>
              <a:t>Possible One page paper:</a:t>
            </a:r>
          </a:p>
          <a:p>
            <a:pPr lvl="1"/>
            <a:r>
              <a:rPr lang="en-US" dirty="0"/>
              <a:t>Global intellectual property laws, friends or foes?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Group Happiness 1 = everyone got first pick, 2 = everyone got second pick, etc.</a:t>
            </a:r>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1271861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57" indent="0" algn="ctr">
              <a:buNone/>
              <a:defRPr>
                <a:solidFill>
                  <a:schemeClr val="tx1">
                    <a:tint val="75000"/>
                  </a:schemeClr>
                </a:solidFill>
              </a:defRPr>
            </a:lvl2pPr>
            <a:lvl3pPr marL="914316" indent="0" algn="ctr">
              <a:buNone/>
              <a:defRPr>
                <a:solidFill>
                  <a:schemeClr val="tx1">
                    <a:tint val="75000"/>
                  </a:schemeClr>
                </a:solidFill>
              </a:defRPr>
            </a:lvl3pPr>
            <a:lvl4pPr marL="1371475" indent="0" algn="ctr">
              <a:buNone/>
              <a:defRPr>
                <a:solidFill>
                  <a:schemeClr val="tx1">
                    <a:tint val="75000"/>
                  </a:schemeClr>
                </a:solidFill>
              </a:defRPr>
            </a:lvl4pPr>
            <a:lvl5pPr marL="1828634" indent="0" algn="ctr">
              <a:buNone/>
              <a:defRPr>
                <a:solidFill>
                  <a:schemeClr val="tx1">
                    <a:tint val="75000"/>
                  </a:schemeClr>
                </a:solidFill>
              </a:defRPr>
            </a:lvl5pPr>
            <a:lvl6pPr marL="2285791" indent="0" algn="ctr">
              <a:buNone/>
              <a:defRPr>
                <a:solidFill>
                  <a:schemeClr val="tx1">
                    <a:tint val="75000"/>
                  </a:schemeClr>
                </a:solidFill>
              </a:defRPr>
            </a:lvl6pPr>
            <a:lvl7pPr marL="2742950" indent="0" algn="ctr">
              <a:buNone/>
              <a:defRPr>
                <a:solidFill>
                  <a:schemeClr val="tx1">
                    <a:tint val="75000"/>
                  </a:schemeClr>
                </a:solidFill>
              </a:defRPr>
            </a:lvl7pPr>
            <a:lvl8pPr marL="3200106" indent="0" algn="ctr">
              <a:buNone/>
              <a:defRPr>
                <a:solidFill>
                  <a:schemeClr val="tx1">
                    <a:tint val="75000"/>
                  </a:schemeClr>
                </a:solidFill>
              </a:defRPr>
            </a:lvl8pPr>
            <a:lvl9pPr marL="3657265"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428752"/>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3"/>
            <a:ext cx="7315200" cy="1610945"/>
          </a:xfrm>
        </p:spPr>
        <p:txBody>
          <a:bodyPr anchor="ctr">
            <a:normAutofit/>
          </a:bodyPr>
          <a:lstStyle>
            <a:lvl1pPr algn="l">
              <a:defRPr sz="3300" cap="all" normalizeH="0" baseline="0"/>
            </a:lvl1pPr>
          </a:lstStyle>
          <a:p>
            <a:r>
              <a:rPr lang="en-US" dirty="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2" tIns="45716" rIns="91432" bIns="45716" rtlCol="0" anchor="ctr"/>
          <a:lstStyle>
            <a:lvl1pPr marL="0" marR="0" indent="0" algn="l" defTabSz="457178"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2018 Keith A. Pray</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2" y="361952"/>
            <a:ext cx="4953001" cy="4381501"/>
          </a:xfrm>
          <a:noFill/>
          <a:ln w="9525">
            <a:noFill/>
            <a:miter lim="800000"/>
          </a:ln>
          <a:effectLst/>
        </p:spPr>
        <p:txBody>
          <a:bodyPr>
            <a:normAutofit/>
          </a:bodyPr>
          <a:lstStyle>
            <a:lvl1pPr marL="0" indent="0" algn="ctr">
              <a:buNone/>
              <a:defRPr sz="2000"/>
            </a:lvl1pPr>
            <a:lvl2pPr marL="457157" indent="0">
              <a:buNone/>
              <a:defRPr sz="2800"/>
            </a:lvl2pPr>
            <a:lvl3pPr marL="914316" indent="0">
              <a:buNone/>
              <a:defRPr sz="2400"/>
            </a:lvl3pPr>
            <a:lvl4pPr marL="1371475" indent="0">
              <a:buNone/>
              <a:defRPr sz="2000"/>
            </a:lvl4pPr>
            <a:lvl5pPr marL="1828634" indent="0">
              <a:buNone/>
              <a:defRPr sz="2000"/>
            </a:lvl5pPr>
            <a:lvl6pPr marL="2285791" indent="0">
              <a:buNone/>
              <a:defRPr sz="2000"/>
            </a:lvl6pPr>
            <a:lvl7pPr marL="2742950" indent="0">
              <a:buNone/>
              <a:defRPr sz="2000"/>
            </a:lvl7pPr>
            <a:lvl8pPr marL="3200106" indent="0">
              <a:buNone/>
              <a:defRPr sz="2000"/>
            </a:lvl8pPr>
            <a:lvl9pPr marL="3657265"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57" indent="0">
              <a:buNone/>
              <a:defRPr sz="1200"/>
            </a:lvl2pPr>
            <a:lvl3pPr marL="914316" indent="0">
              <a:buNone/>
              <a:defRPr sz="1000"/>
            </a:lvl3pPr>
            <a:lvl4pPr marL="1371475" indent="0">
              <a:buNone/>
              <a:defRPr sz="900"/>
            </a:lvl4pPr>
            <a:lvl5pPr marL="1828634" indent="0">
              <a:buNone/>
              <a:defRPr sz="900"/>
            </a:lvl5pPr>
            <a:lvl6pPr marL="2285791" indent="0">
              <a:buNone/>
              <a:defRPr sz="900"/>
            </a:lvl6pPr>
            <a:lvl7pPr marL="2742950" indent="0">
              <a:buNone/>
              <a:defRPr sz="900"/>
            </a:lvl7pPr>
            <a:lvl8pPr marL="3200106" indent="0">
              <a:buNone/>
              <a:defRPr sz="900"/>
            </a:lvl8pPr>
            <a:lvl9pPr marL="3657265" indent="0">
              <a:buNone/>
              <a:defRPr sz="9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353">
              <a:defRPr baseline="0"/>
            </a:lvl6pPr>
            <a:lvl7pPr marL="2002353">
              <a:defRPr baseline="0"/>
            </a:lvl7pPr>
            <a:lvl8pPr marL="2002353">
              <a:defRPr baseline="0"/>
            </a:lvl8pPr>
            <a:lvl9pPr marL="200235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2018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6" y="361952"/>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2"/>
            <a:ext cx="6781800" cy="43434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2018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2018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57" indent="0">
              <a:buNone/>
              <a:defRPr sz="1800">
                <a:solidFill>
                  <a:schemeClr val="tx1">
                    <a:tint val="75000"/>
                  </a:schemeClr>
                </a:solidFill>
              </a:defRPr>
            </a:lvl2pPr>
            <a:lvl3pPr marL="914316" indent="0">
              <a:buNone/>
              <a:defRPr sz="1600">
                <a:solidFill>
                  <a:schemeClr val="tx1">
                    <a:tint val="75000"/>
                  </a:schemeClr>
                </a:solidFill>
              </a:defRPr>
            </a:lvl3pPr>
            <a:lvl4pPr marL="1371475" indent="0">
              <a:buNone/>
              <a:defRPr sz="1400">
                <a:solidFill>
                  <a:schemeClr val="tx1">
                    <a:tint val="75000"/>
                  </a:schemeClr>
                </a:solidFill>
              </a:defRPr>
            </a:lvl4pPr>
            <a:lvl5pPr marL="1828634" indent="0">
              <a:buNone/>
              <a:defRPr sz="1400">
                <a:solidFill>
                  <a:schemeClr val="tx1">
                    <a:tint val="75000"/>
                  </a:schemeClr>
                </a:solidFill>
              </a:defRPr>
            </a:lvl5pPr>
            <a:lvl6pPr marL="2285791" indent="0">
              <a:buNone/>
              <a:defRPr sz="1400">
                <a:solidFill>
                  <a:schemeClr val="tx1">
                    <a:tint val="75000"/>
                  </a:schemeClr>
                </a:solidFill>
              </a:defRPr>
            </a:lvl6pPr>
            <a:lvl7pPr marL="2742950" indent="0">
              <a:buNone/>
              <a:defRPr sz="1400">
                <a:solidFill>
                  <a:schemeClr val="tx1">
                    <a:tint val="75000"/>
                  </a:schemeClr>
                </a:solidFill>
              </a:defRPr>
            </a:lvl7pPr>
            <a:lvl8pPr marL="3200106" indent="0">
              <a:buNone/>
              <a:defRPr sz="1400">
                <a:solidFill>
                  <a:schemeClr val="tx1">
                    <a:tint val="75000"/>
                  </a:schemeClr>
                </a:solidFill>
              </a:defRPr>
            </a:lvl8pPr>
            <a:lvl9pPr marL="3657265"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2018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353">
              <a:defRPr sz="1100"/>
            </a:lvl7pPr>
            <a:lvl8pPr marL="2002353">
              <a:defRPr sz="1100"/>
            </a:lvl8pPr>
            <a:lvl9pPr marL="20023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353">
              <a:defRPr sz="1100" baseline="0"/>
            </a:lvl6pPr>
            <a:lvl7pPr marL="2002353">
              <a:defRPr sz="1100" baseline="0"/>
            </a:lvl7pPr>
            <a:lvl8pPr marL="2002353">
              <a:defRPr sz="1100" baseline="0"/>
            </a:lvl8pPr>
            <a:lvl9pPr marL="20023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sk-SK"/>
              <a:t>© 2018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57" indent="0">
              <a:buNone/>
              <a:defRPr sz="2000" b="1"/>
            </a:lvl2pPr>
            <a:lvl3pPr marL="914316" indent="0">
              <a:buNone/>
              <a:defRPr sz="1800" b="1"/>
            </a:lvl3pPr>
            <a:lvl4pPr marL="1371475" indent="0">
              <a:buNone/>
              <a:defRPr sz="1600" b="1"/>
            </a:lvl4pPr>
            <a:lvl5pPr marL="1828634" indent="0">
              <a:buNone/>
              <a:defRPr sz="1600" b="1"/>
            </a:lvl5pPr>
            <a:lvl6pPr marL="2285791" indent="0">
              <a:buNone/>
              <a:defRPr sz="1600" b="1"/>
            </a:lvl6pPr>
            <a:lvl7pPr marL="2742950" indent="0">
              <a:buNone/>
              <a:defRPr sz="1600" b="1"/>
            </a:lvl7pPr>
            <a:lvl8pPr marL="3200106" indent="0">
              <a:buNone/>
              <a:defRPr sz="1600" b="1"/>
            </a:lvl8pPr>
            <a:lvl9pPr marL="3657265"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353">
              <a:defRPr sz="1100"/>
            </a:lvl6pPr>
            <a:lvl7pPr marL="2002353">
              <a:defRPr sz="1100"/>
            </a:lvl7pPr>
            <a:lvl8pPr marL="2002353">
              <a:defRPr sz="1100"/>
            </a:lvl8pPr>
            <a:lvl9pPr marL="20023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57" indent="0">
              <a:buNone/>
              <a:defRPr sz="2000" b="1"/>
            </a:lvl2pPr>
            <a:lvl3pPr marL="914316" indent="0">
              <a:buNone/>
              <a:defRPr sz="1800" b="1"/>
            </a:lvl3pPr>
            <a:lvl4pPr marL="1371475" indent="0">
              <a:buNone/>
              <a:defRPr sz="1600" b="1"/>
            </a:lvl4pPr>
            <a:lvl5pPr marL="1828634" indent="0">
              <a:buNone/>
              <a:defRPr sz="1600" b="1"/>
            </a:lvl5pPr>
            <a:lvl6pPr marL="2285791" indent="0">
              <a:buNone/>
              <a:defRPr sz="1600" b="1"/>
            </a:lvl6pPr>
            <a:lvl7pPr marL="2742950" indent="0">
              <a:buNone/>
              <a:defRPr sz="1600" b="1"/>
            </a:lvl7pPr>
            <a:lvl8pPr marL="3200106" indent="0">
              <a:buNone/>
              <a:defRPr sz="1600" b="1"/>
            </a:lvl8pPr>
            <a:lvl9pPr marL="365726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353">
              <a:defRPr sz="1100"/>
            </a:lvl6pPr>
            <a:lvl7pPr marL="2002353">
              <a:defRPr sz="1100"/>
            </a:lvl7pPr>
            <a:lvl8pPr marL="2002353">
              <a:defRPr sz="1100" baseline="0"/>
            </a:lvl8pPr>
            <a:lvl9pPr marL="20023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sk-SK"/>
              <a:t>© 2018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3" name="Content Placeholder 2"/>
          <p:cNvSpPr>
            <a:spLocks noGrp="1"/>
          </p:cNvSpPr>
          <p:nvPr>
            <p:ph idx="1"/>
          </p:nvPr>
        </p:nvSpPr>
        <p:spPr bwMode="white">
          <a:xfrm>
            <a:off x="381000" y="361952"/>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57" indent="0">
              <a:buNone/>
              <a:defRPr sz="1200"/>
            </a:lvl2pPr>
            <a:lvl3pPr marL="914316" indent="0">
              <a:buNone/>
              <a:defRPr sz="1000"/>
            </a:lvl3pPr>
            <a:lvl4pPr marL="1371475" indent="0">
              <a:buNone/>
              <a:defRPr sz="900"/>
            </a:lvl4pPr>
            <a:lvl5pPr marL="1828634" indent="0">
              <a:buNone/>
              <a:defRPr sz="900"/>
            </a:lvl5pPr>
            <a:lvl6pPr marL="2285791" indent="0">
              <a:buNone/>
              <a:defRPr sz="900"/>
            </a:lvl6pPr>
            <a:lvl7pPr marL="2742950" indent="0">
              <a:buNone/>
              <a:defRPr sz="900"/>
            </a:lvl7pPr>
            <a:lvl8pPr marL="3200106" indent="0">
              <a:buNone/>
              <a:defRPr sz="900"/>
            </a:lvl8pPr>
            <a:lvl9pPr marL="3657265"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3" y="361951"/>
            <a:ext cx="3809386" cy="4397030"/>
          </a:xfrm>
          <a:noFill/>
          <a:ln w="9525">
            <a:noFill/>
            <a:miter lim="800000"/>
          </a:ln>
          <a:effectLst/>
        </p:spPr>
        <p:txBody>
          <a:bodyPr>
            <a:normAutofit/>
          </a:bodyPr>
          <a:lstStyle>
            <a:lvl1pPr marL="0" indent="0" algn="ctr">
              <a:buNone/>
              <a:defRPr sz="2000"/>
            </a:lvl1pPr>
            <a:lvl2pPr marL="457157" indent="0">
              <a:buNone/>
              <a:defRPr sz="2800"/>
            </a:lvl2pPr>
            <a:lvl3pPr marL="914316" indent="0">
              <a:buNone/>
              <a:defRPr sz="2400"/>
            </a:lvl3pPr>
            <a:lvl4pPr marL="1371475" indent="0">
              <a:buNone/>
              <a:defRPr sz="2000"/>
            </a:lvl4pPr>
            <a:lvl5pPr marL="1828634" indent="0">
              <a:buNone/>
              <a:defRPr sz="2000"/>
            </a:lvl5pPr>
            <a:lvl6pPr marL="2285791" indent="0">
              <a:buNone/>
              <a:defRPr sz="2000"/>
            </a:lvl6pPr>
            <a:lvl7pPr marL="2742950" indent="0">
              <a:buNone/>
              <a:defRPr sz="2000"/>
            </a:lvl7pPr>
            <a:lvl8pPr marL="3200106" indent="0">
              <a:buNone/>
              <a:defRPr sz="2000"/>
            </a:lvl8pPr>
            <a:lvl9pPr marL="3657265"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57" indent="0">
              <a:buNone/>
              <a:defRPr sz="1200"/>
            </a:lvl2pPr>
            <a:lvl3pPr marL="914316" indent="0">
              <a:buNone/>
              <a:defRPr sz="1000"/>
            </a:lvl3pPr>
            <a:lvl4pPr marL="1371475" indent="0">
              <a:buNone/>
              <a:defRPr sz="900"/>
            </a:lvl4pPr>
            <a:lvl5pPr marL="1828634" indent="0">
              <a:buNone/>
              <a:defRPr sz="900"/>
            </a:lvl5pPr>
            <a:lvl6pPr marL="2285791" indent="0">
              <a:buNone/>
              <a:defRPr sz="900"/>
            </a:lvl6pPr>
            <a:lvl7pPr marL="2742950" indent="0">
              <a:buNone/>
              <a:defRPr sz="900"/>
            </a:lvl7pPr>
            <a:lvl8pPr marL="3200106" indent="0">
              <a:buNone/>
              <a:defRPr sz="900"/>
            </a:lvl8pPr>
            <a:lvl9pPr marL="3657265"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2" tIns="45716" rIns="91432" bIns="45716" rtlCol="0" anchor="ctr" anchorCtr="0">
            <a:normAutofit/>
          </a:bodyPr>
          <a:lstStyle/>
          <a:p>
            <a:r>
              <a:rPr lang="en-US" dirty="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2" tIns="45716" rIns="91432" bIns="45716"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2" tIns="45716" rIns="91432" bIns="45716" rtlCol="0" anchor="ctr"/>
          <a:lstStyle>
            <a:lvl1pPr algn="r">
              <a:defRPr sz="800">
                <a:solidFill>
                  <a:schemeClr val="tx1"/>
                </a:solidFill>
              </a:defRPr>
            </a:lvl1pPr>
          </a:lstStyle>
          <a:p>
            <a:endParaRPr lang="en-US" noProof="0"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2" tIns="45716" rIns="91432" bIns="45716" rtlCol="0" anchor="ctr"/>
          <a:lstStyle>
            <a:lvl1pPr marL="0" marR="0" indent="0" algn="l" defTabSz="457178"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2018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2" tIns="45716" rIns="91432" bIns="45716" rtlCol="0" anchor="ctr"/>
          <a:lstStyle>
            <a:lvl1pPr algn="r">
              <a:defRPr sz="800">
                <a:solidFill>
                  <a:schemeClr val="tx1"/>
                </a:solidFill>
              </a:defRPr>
            </a:lvl1pPr>
          </a:lstStyle>
          <a:p>
            <a:fld id="{A2A17EAB-8B51-5C40-8776-6683E51FA7A0}" type="slidenum">
              <a:rPr lang="en-US" smtClean="0"/>
              <a:t>‹#›</a:t>
            </a:fld>
            <a:endParaRPr lang="en-US"/>
          </a:p>
        </p:txBody>
      </p:sp>
      <p:grpSp>
        <p:nvGrpSpPr>
          <p:cNvPr id="10" name="Group 9"/>
          <p:cNvGrpSpPr/>
          <p:nvPr userDrawn="1"/>
        </p:nvGrpSpPr>
        <p:grpSpPr>
          <a:xfrm>
            <a:off x="25" y="21344"/>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a:solidFill>
                    <a:schemeClr val="tx1"/>
                  </a:solidFill>
                </a:rPr>
                <a:t>CS 3043 Social Implications Of Computing</a:t>
              </a: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316"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57" indent="-205757" algn="l" defTabSz="914316"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15" indent="-205757" algn="l" defTabSz="914316"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272" indent="-205757" algn="l" defTabSz="914316"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28" indent="-205757" algn="l" defTabSz="914316"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786" indent="-205757" algn="l" defTabSz="914316"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544" indent="-205757" algn="l" defTabSz="914316"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00" indent="-205757" algn="l" defTabSz="914316"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057" indent="-205757" algn="l" defTabSz="914316"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815" indent="-205757" algn="l" defTabSz="914316"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16" rtl="0" eaLnBrk="1" latinLnBrk="0" hangingPunct="1">
        <a:defRPr sz="1800" kern="1200">
          <a:solidFill>
            <a:schemeClr val="tx1"/>
          </a:solidFill>
          <a:latin typeface="+mn-lt"/>
          <a:ea typeface="+mn-ea"/>
          <a:cs typeface="+mn-cs"/>
        </a:defRPr>
      </a:lvl1pPr>
      <a:lvl2pPr marL="457157" algn="l" defTabSz="914316" rtl="0" eaLnBrk="1" latinLnBrk="0" hangingPunct="1">
        <a:defRPr sz="1800" kern="1200">
          <a:solidFill>
            <a:schemeClr val="tx1"/>
          </a:solidFill>
          <a:latin typeface="+mn-lt"/>
          <a:ea typeface="+mn-ea"/>
          <a:cs typeface="+mn-cs"/>
        </a:defRPr>
      </a:lvl2pPr>
      <a:lvl3pPr marL="914316" algn="l" defTabSz="914316" rtl="0" eaLnBrk="1" latinLnBrk="0" hangingPunct="1">
        <a:defRPr sz="1800" kern="1200">
          <a:solidFill>
            <a:schemeClr val="tx1"/>
          </a:solidFill>
          <a:latin typeface="+mn-lt"/>
          <a:ea typeface="+mn-ea"/>
          <a:cs typeface="+mn-cs"/>
        </a:defRPr>
      </a:lvl3pPr>
      <a:lvl4pPr marL="1371475" algn="l" defTabSz="914316" rtl="0" eaLnBrk="1" latinLnBrk="0" hangingPunct="1">
        <a:defRPr sz="1800" kern="1200">
          <a:solidFill>
            <a:schemeClr val="tx1"/>
          </a:solidFill>
          <a:latin typeface="+mn-lt"/>
          <a:ea typeface="+mn-ea"/>
          <a:cs typeface="+mn-cs"/>
        </a:defRPr>
      </a:lvl4pPr>
      <a:lvl5pPr marL="1828634" algn="l" defTabSz="914316" rtl="0" eaLnBrk="1" latinLnBrk="0" hangingPunct="1">
        <a:defRPr sz="1800" kern="1200">
          <a:solidFill>
            <a:schemeClr val="tx1"/>
          </a:solidFill>
          <a:latin typeface="+mn-lt"/>
          <a:ea typeface="+mn-ea"/>
          <a:cs typeface="+mn-cs"/>
        </a:defRPr>
      </a:lvl5pPr>
      <a:lvl6pPr marL="2285791" algn="l" defTabSz="914316" rtl="0" eaLnBrk="1" latinLnBrk="0" hangingPunct="1">
        <a:defRPr sz="1800" kern="1200">
          <a:solidFill>
            <a:schemeClr val="tx1"/>
          </a:solidFill>
          <a:latin typeface="+mn-lt"/>
          <a:ea typeface="+mn-ea"/>
          <a:cs typeface="+mn-cs"/>
        </a:defRPr>
      </a:lvl6pPr>
      <a:lvl7pPr marL="2742950" algn="l" defTabSz="914316" rtl="0" eaLnBrk="1" latinLnBrk="0" hangingPunct="1">
        <a:defRPr sz="1800" kern="1200">
          <a:solidFill>
            <a:schemeClr val="tx1"/>
          </a:solidFill>
          <a:latin typeface="+mn-lt"/>
          <a:ea typeface="+mn-ea"/>
          <a:cs typeface="+mn-cs"/>
        </a:defRPr>
      </a:lvl7pPr>
      <a:lvl8pPr marL="3200106" algn="l" defTabSz="914316" rtl="0" eaLnBrk="1" latinLnBrk="0" hangingPunct="1">
        <a:defRPr sz="1800" kern="1200">
          <a:solidFill>
            <a:schemeClr val="tx1"/>
          </a:solidFill>
          <a:latin typeface="+mn-lt"/>
          <a:ea typeface="+mn-ea"/>
          <a:cs typeface="+mn-cs"/>
        </a:defRPr>
      </a:lvl8pPr>
      <a:lvl9pPr marL="3657265" algn="l" defTabSz="914316"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www.inbrief.co.uk/media-law/publication-of-exit-polls-law/" TargetMode="External"/><Relationship Id="rId2" Type="http://schemas.openxmlformats.org/officeDocument/2006/relationships/hyperlink" Target="http://www.nytimes.com/2018/03/19/technology/facebook-cambridge-analytica-explained.html" TargetMode="External"/><Relationship Id="rId1" Type="http://schemas.openxmlformats.org/officeDocument/2006/relationships/slideLayout" Target="../slideLayouts/slideLayout2.xml"/><Relationship Id="rId5" Type="http://schemas.openxmlformats.org/officeDocument/2006/relationships/hyperlink" Target="http://money.cnn.com/2018/03/26/technology/facebook-ftc-investigation/index.html" TargetMode="External"/><Relationship Id="rId4" Type="http://schemas.openxmlformats.org/officeDocument/2006/relationships/hyperlink" Target="https://www.facebook.com/zuck/posts/10103269806149061"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hyperlink" Target="https://youtu.be/rStL7niR7gs" TargetMode="External"/><Relationship Id="rId7" Type="http://schemas.openxmlformats.org/officeDocument/2006/relationships/image" Target="../media/image17.jpeg"/><Relationship Id="rId2" Type="http://schemas.openxmlformats.org/officeDocument/2006/relationships/notesSlide" Target="../notesSlides/notesSlide32.xml"/><Relationship Id="rId1" Type="http://schemas.openxmlformats.org/officeDocument/2006/relationships/slideLayout" Target="../slideLayouts/slideLayout4.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hyperlink" Target="https://youtu.be/34LGPIXvU5M" TargetMode="External"/></Relationships>
</file>

<file path=ppt/slides/_rels/slide35.xml.rels><?xml version="1.0" encoding="UTF-8" standalone="yes"?>
<Relationships xmlns="http://schemas.openxmlformats.org/package/2006/relationships"><Relationship Id="rId8" Type="http://schemas.openxmlformats.org/officeDocument/2006/relationships/hyperlink" Target="https://www.amazon.com/Manufacturing-Consent-Political-Economy-Media/dp/0375714499/" TargetMode="External"/><Relationship Id="rId3" Type="http://schemas.openxmlformats.org/officeDocument/2006/relationships/hyperlink" Target="https://youtu.be/rStL7niR7gs%20on%20March%2026" TargetMode="External"/><Relationship Id="rId7" Type="http://schemas.openxmlformats.org/officeDocument/2006/relationships/hyperlink" Target="https://www.amazon.com/Propaganda-Formation-Attitudes-Jacques-Ellul/dp/0394718747/" TargetMode="External"/><Relationship Id="rId2" Type="http://schemas.openxmlformats.org/officeDocument/2006/relationships/hyperlink" Target="http://www.media-ecology.org/media_ecology/" TargetMode="External"/><Relationship Id="rId1" Type="http://schemas.openxmlformats.org/officeDocument/2006/relationships/slideLayout" Target="../slideLayouts/slideLayout2.xml"/><Relationship Id="rId6" Type="http://schemas.openxmlformats.org/officeDocument/2006/relationships/hyperlink" Target="https://www.amazon.com/Dictators-Handbook-Behavior-Almost-Politics/dp/1610391845/" TargetMode="External"/><Relationship Id="rId5" Type="http://schemas.openxmlformats.org/officeDocument/2006/relationships/hyperlink" Target="https://www.amazon.com/Logic-Political-Survival-MIT-Press/dp/0262524406%20on%20March%2026" TargetMode="External"/><Relationship Id="rId4" Type="http://schemas.openxmlformats.org/officeDocument/2006/relationships/hyperlink" Target="https://youtu.be/34LGPIXvU5M%20on%20March%2026" TargetMode="External"/><Relationship Id="rId9" Type="http://schemas.openxmlformats.org/officeDocument/2006/relationships/hyperlink" Target="https://www.evergreenpsychotherapycenter.com/violence-media-affects-childrens-behavior/"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hyperlink" Target="http://en.wikipedia.org/wiki/Wikipedia:Citing_Wikipedia"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1"/>
            <a:ext cx="7315200" cy="1428914"/>
          </a:xfrm>
        </p:spPr>
        <p:txBody>
          <a:bodyPr>
            <a:normAutofit/>
          </a:bodyPr>
          <a:lstStyle/>
          <a:p>
            <a:pPr algn="r"/>
            <a:r>
              <a:rPr lang="en-US" dirty="0"/>
              <a:t>Keith A. Pray</a:t>
            </a:r>
          </a:p>
          <a:p>
            <a:pPr algn="r"/>
            <a:r>
              <a:rPr lang="en-US" dirty="0"/>
              <a:t>Instructor</a:t>
            </a:r>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4</a:t>
            </a:r>
            <a:br>
              <a:rPr lang="en-US" dirty="0"/>
            </a:br>
            <a:r>
              <a:rPr lang="en-US" dirty="0"/>
              <a:t>Freedom Of Speech</a:t>
            </a:r>
          </a:p>
        </p:txBody>
      </p:sp>
    </p:spTree>
    <p:extLst>
      <p:ext uri="{BB962C8B-B14F-4D97-AF65-F5344CB8AC3E}">
        <p14:creationId xmlns:p14="http://schemas.microsoft.com/office/powerpoint/2010/main" val="2449341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267490"/>
            <a:ext cx="9144000" cy="320194"/>
          </a:xfrm>
          <a:prstGeom prst="rect">
            <a:avLst/>
          </a:prstGeom>
          <a:solidFill>
            <a:schemeClr val="bg1">
              <a:alpha val="24000"/>
            </a:schemeClr>
          </a:solidFill>
          <a:ln w="9525">
            <a:solidFill>
              <a:schemeClr val="bg1"/>
            </a:solidFill>
            <a:miter lim="800000"/>
            <a:headEnd/>
            <a:tailEnd/>
          </a:ln>
        </p:spPr>
        <p:txBody>
          <a:bodyPr wrap="none" lIns="91436" tIns="45718" rIns="91436" bIns="45718"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178" indent="-457178">
              <a:buFont typeface="+mj-lt"/>
              <a:buAutoNum type="arabicPeriod"/>
            </a:pPr>
            <a:r>
              <a:rPr lang="en-US" dirty="0"/>
              <a:t>Review</a:t>
            </a:r>
          </a:p>
          <a:p>
            <a:pPr marL="457178" indent="-457178">
              <a:buFont typeface="+mj-lt"/>
              <a:buAutoNum type="arabicPeriod"/>
            </a:pPr>
            <a:r>
              <a:rPr lang="en-US" dirty="0"/>
              <a:t>Assignment</a:t>
            </a:r>
          </a:p>
          <a:p>
            <a:pPr marL="457178" indent="-457178">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10</a:t>
            </a:fld>
            <a:endParaRPr lang="en-US"/>
          </a:p>
        </p:txBody>
      </p:sp>
    </p:spTree>
    <p:extLst>
      <p:ext uri="{BB962C8B-B14F-4D97-AF65-F5344CB8AC3E}">
        <p14:creationId xmlns:p14="http://schemas.microsoft.com/office/powerpoint/2010/main" val="3053363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 neutrality</a:t>
            </a:r>
          </a:p>
        </p:txBody>
      </p:sp>
      <p:sp>
        <p:nvSpPr>
          <p:cNvPr id="3" name="Content Placeholder 2"/>
          <p:cNvSpPr>
            <a:spLocks noGrp="1"/>
          </p:cNvSpPr>
          <p:nvPr>
            <p:ph sz="half" idx="1"/>
          </p:nvPr>
        </p:nvSpPr>
        <p:spPr/>
        <p:txBody>
          <a:bodyPr/>
          <a:lstStyle/>
          <a:p>
            <a:r>
              <a:rPr lang="en-US" dirty="0"/>
              <a:t>Webster Dictionary- Internet Service Providers should allow access to all regardless of the source and without favoring particular products or websites </a:t>
            </a:r>
          </a:p>
        </p:txBody>
      </p:sp>
      <p:pic>
        <p:nvPicPr>
          <p:cNvPr id="9" name="Content Placeholder 8"/>
          <p:cNvPicPr>
            <a:picLocks noGrp="1" noChangeAspect="1"/>
          </p:cNvPicPr>
          <p:nvPr>
            <p:ph sz="half" idx="2"/>
          </p:nvPr>
        </p:nvPicPr>
        <p:blipFill>
          <a:blip r:embed="rId3"/>
          <a:srcRect l="7143" r="7143"/>
          <a:stretch>
            <a:fillRect/>
          </a:stretch>
        </p:blipFill>
        <p:spPr>
          <a:xfrm>
            <a:off x="4111447" y="624473"/>
            <a:ext cx="5032553" cy="4519027"/>
          </a:xfrm>
          <a:ln>
            <a:solidFill>
              <a:schemeClr val="bg1"/>
            </a:solidFill>
          </a:ln>
        </p:spPr>
      </p:pic>
      <p:sp>
        <p:nvSpPr>
          <p:cNvPr id="5" name="Footer Placeholder 4"/>
          <p:cNvSpPr>
            <a:spLocks noGrp="1"/>
          </p:cNvSpPr>
          <p:nvPr>
            <p:ph type="ftr" sz="quarter" idx="11"/>
          </p:nvPr>
        </p:nvSpPr>
        <p:spPr/>
        <p:txBody>
          <a:bodyPr/>
          <a:lstStyle/>
          <a:p>
            <a:r>
              <a:rPr lang="sk-SK"/>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err="1">
                <a:solidFill>
                  <a:schemeClr val="tx1"/>
                </a:solidFill>
                <a:latin typeface="+mj-lt"/>
              </a:rPr>
              <a:t>Alazar</a:t>
            </a:r>
            <a:r>
              <a:rPr lang="en-US" sz="1400" dirty="0">
                <a:solidFill>
                  <a:schemeClr val="tx1"/>
                </a:solidFill>
                <a:latin typeface="+mj-lt"/>
              </a:rPr>
              <a:t> </a:t>
            </a:r>
            <a:r>
              <a:rPr lang="en-US" sz="1400" dirty="0" err="1">
                <a:solidFill>
                  <a:schemeClr val="tx1"/>
                </a:solidFill>
                <a:latin typeface="+mj-lt"/>
              </a:rPr>
              <a:t>Genene</a:t>
            </a:r>
            <a:endParaRPr lang="en-US" sz="1400" dirty="0">
              <a:solidFill>
                <a:schemeClr val="tx1"/>
              </a:solidFill>
              <a:latin typeface="+mj-lt"/>
            </a:endParaRPr>
          </a:p>
        </p:txBody>
      </p:sp>
    </p:spTree>
    <p:extLst>
      <p:ext uri="{BB962C8B-B14F-4D97-AF65-F5344CB8AC3E}">
        <p14:creationId xmlns:p14="http://schemas.microsoft.com/office/powerpoint/2010/main" val="37589315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 neutrality history</a:t>
            </a:r>
          </a:p>
        </p:txBody>
      </p:sp>
      <p:sp>
        <p:nvSpPr>
          <p:cNvPr id="3" name="Content Placeholder 2"/>
          <p:cNvSpPr>
            <a:spLocks noGrp="1"/>
          </p:cNvSpPr>
          <p:nvPr>
            <p:ph sz="half" idx="1"/>
          </p:nvPr>
        </p:nvSpPr>
        <p:spPr/>
        <p:txBody>
          <a:bodyPr>
            <a:normAutofit/>
          </a:bodyPr>
          <a:lstStyle/>
          <a:p>
            <a:r>
              <a:rPr lang="en-US" sz="2000" dirty="0"/>
              <a:t>1996 Telecommunication Act </a:t>
            </a:r>
          </a:p>
          <a:p>
            <a:r>
              <a:rPr lang="en-US" sz="2000" dirty="0"/>
              <a:t>2005-The supreme court ruled the Internet as an information service </a:t>
            </a:r>
          </a:p>
          <a:p>
            <a:r>
              <a:rPr lang="en-US" sz="2000" dirty="0"/>
              <a:t>2012-AT&amp;T were blocking Face Time unless users subscribed to mobile share plan</a:t>
            </a:r>
          </a:p>
        </p:txBody>
      </p:sp>
      <p:sp>
        <p:nvSpPr>
          <p:cNvPr id="5" name="Footer Placeholder 4"/>
          <p:cNvSpPr>
            <a:spLocks noGrp="1"/>
          </p:cNvSpPr>
          <p:nvPr>
            <p:ph type="ftr" sz="quarter" idx="11"/>
          </p:nvPr>
        </p:nvSpPr>
        <p:spPr/>
        <p:txBody>
          <a:bodyPr/>
          <a:lstStyle/>
          <a:p>
            <a:r>
              <a:rPr lang="sk-SK"/>
              <a:t>© 2018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12</a:t>
            </a:fld>
            <a:endParaRPr lang="en-US"/>
          </a:p>
        </p:txBody>
      </p:sp>
      <p:pic>
        <p:nvPicPr>
          <p:cNvPr id="10" name="Content Placeholder 9" descr="facetime_att_3g_charges.jpg"/>
          <p:cNvPicPr>
            <a:picLocks noGrp="1" noChangeAspect="1"/>
          </p:cNvPicPr>
          <p:nvPr>
            <p:ph sz="half" idx="2"/>
          </p:nvPr>
        </p:nvPicPr>
        <p:blipFill>
          <a:blip r:embed="rId3">
            <a:extLst>
              <a:ext uri="{28A0092B-C50C-407E-A947-70E740481C1C}">
                <a14:useLocalDpi xmlns:a14="http://schemas.microsoft.com/office/drawing/2010/main" val="0"/>
              </a:ext>
            </a:extLst>
          </a:blip>
          <a:srcRect t="-10058" b="-10058"/>
          <a:stretch>
            <a:fillRect/>
          </a:stretch>
        </p:blipFill>
        <p:spPr>
          <a:xfrm>
            <a:off x="4419600" y="680114"/>
            <a:ext cx="4415802" cy="4186719"/>
          </a:xfrm>
        </p:spPr>
      </p:pic>
      <p:sp>
        <p:nvSpPr>
          <p:cNvPr id="11" name="TextBox 10"/>
          <p:cNvSpPr txBox="1"/>
          <p:nvPr/>
        </p:nvSpPr>
        <p:spPr>
          <a:xfrm>
            <a:off x="6847114" y="372337"/>
            <a:ext cx="2179682" cy="307777"/>
          </a:xfrm>
          <a:prstGeom prst="rect">
            <a:avLst/>
          </a:prstGeom>
          <a:noFill/>
        </p:spPr>
        <p:txBody>
          <a:bodyPr wrap="square" rtlCol="0">
            <a:spAutoFit/>
          </a:bodyPr>
          <a:lstStyle/>
          <a:p>
            <a:pPr algn="r"/>
            <a:r>
              <a:rPr lang="en-US" sz="1400" dirty="0" err="1">
                <a:solidFill>
                  <a:schemeClr val="tx1"/>
                </a:solidFill>
                <a:latin typeface="+mj-lt"/>
              </a:rPr>
              <a:t>Alazar</a:t>
            </a:r>
            <a:r>
              <a:rPr lang="en-US" sz="1400" dirty="0">
                <a:solidFill>
                  <a:schemeClr val="tx1"/>
                </a:solidFill>
                <a:latin typeface="+mj-lt"/>
              </a:rPr>
              <a:t> </a:t>
            </a:r>
            <a:r>
              <a:rPr lang="en-US" sz="1400" dirty="0" err="1">
                <a:solidFill>
                  <a:schemeClr val="tx1"/>
                </a:solidFill>
                <a:latin typeface="+mj-lt"/>
              </a:rPr>
              <a:t>Genene</a:t>
            </a:r>
            <a:endParaRPr lang="en-US" sz="1400" dirty="0">
              <a:solidFill>
                <a:schemeClr val="tx1"/>
              </a:solidFill>
              <a:latin typeface="+mj-lt"/>
            </a:endParaRPr>
          </a:p>
        </p:txBody>
      </p:sp>
    </p:spTree>
    <p:extLst>
      <p:ext uri="{BB962C8B-B14F-4D97-AF65-F5344CB8AC3E}">
        <p14:creationId xmlns:p14="http://schemas.microsoft.com/office/powerpoint/2010/main" val="30223701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 neutrality history(continued)</a:t>
            </a:r>
          </a:p>
        </p:txBody>
      </p:sp>
      <p:sp>
        <p:nvSpPr>
          <p:cNvPr id="3" name="Content Placeholder 2"/>
          <p:cNvSpPr>
            <a:spLocks noGrp="1"/>
          </p:cNvSpPr>
          <p:nvPr>
            <p:ph sz="half" idx="1"/>
          </p:nvPr>
        </p:nvSpPr>
        <p:spPr/>
        <p:txBody>
          <a:bodyPr/>
          <a:lstStyle/>
          <a:p>
            <a:r>
              <a:rPr lang="en-US" dirty="0"/>
              <a:t>2014- Websites like Word press and </a:t>
            </a:r>
            <a:r>
              <a:rPr lang="en-US" dirty="0" err="1"/>
              <a:t>Reddit</a:t>
            </a:r>
            <a:r>
              <a:rPr lang="en-US" dirty="0"/>
              <a:t> participated in internet slowdown day</a:t>
            </a:r>
          </a:p>
        </p:txBody>
      </p:sp>
      <p:pic>
        <p:nvPicPr>
          <p:cNvPr id="7" name="Content Placeholder 6"/>
          <p:cNvPicPr>
            <a:picLocks noGrp="1" noChangeAspect="1"/>
          </p:cNvPicPr>
          <p:nvPr>
            <p:ph sz="half" idx="2"/>
          </p:nvPr>
        </p:nvPicPr>
        <p:blipFill>
          <a:blip r:embed="rId3"/>
          <a:srcRect t="5102" b="5102"/>
          <a:stretch>
            <a:fillRect/>
          </a:stretch>
        </p:blipFill>
        <p:spPr/>
      </p:pic>
      <p:sp>
        <p:nvSpPr>
          <p:cNvPr id="5" name="Footer Placeholder 4"/>
          <p:cNvSpPr>
            <a:spLocks noGrp="1"/>
          </p:cNvSpPr>
          <p:nvPr>
            <p:ph type="ftr" sz="quarter" idx="11"/>
          </p:nvPr>
        </p:nvSpPr>
        <p:spPr/>
        <p:txBody>
          <a:bodyPr/>
          <a:lstStyle/>
          <a:p>
            <a:r>
              <a:rPr lang="sk-SK"/>
              <a:t>© 2018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13</a:t>
            </a:fld>
            <a:endParaRPr lang="en-US"/>
          </a:p>
        </p:txBody>
      </p:sp>
      <p:sp>
        <p:nvSpPr>
          <p:cNvPr id="8" name="TextBox 7"/>
          <p:cNvSpPr txBox="1"/>
          <p:nvPr/>
        </p:nvSpPr>
        <p:spPr>
          <a:xfrm>
            <a:off x="6847114" y="372337"/>
            <a:ext cx="2179682" cy="307777"/>
          </a:xfrm>
          <a:prstGeom prst="rect">
            <a:avLst/>
          </a:prstGeom>
          <a:noFill/>
        </p:spPr>
        <p:txBody>
          <a:bodyPr wrap="square" rtlCol="0">
            <a:spAutoFit/>
          </a:bodyPr>
          <a:lstStyle/>
          <a:p>
            <a:pPr algn="r"/>
            <a:r>
              <a:rPr lang="en-US" sz="1400" dirty="0" err="1">
                <a:solidFill>
                  <a:schemeClr val="tx1"/>
                </a:solidFill>
                <a:latin typeface="+mj-lt"/>
              </a:rPr>
              <a:t>Alazar</a:t>
            </a:r>
            <a:r>
              <a:rPr lang="en-US" sz="1400" dirty="0">
                <a:solidFill>
                  <a:schemeClr val="tx1"/>
                </a:solidFill>
                <a:latin typeface="+mj-lt"/>
              </a:rPr>
              <a:t> </a:t>
            </a:r>
            <a:r>
              <a:rPr lang="en-US" sz="1400" dirty="0" err="1">
                <a:solidFill>
                  <a:schemeClr val="tx1"/>
                </a:solidFill>
                <a:latin typeface="+mj-lt"/>
              </a:rPr>
              <a:t>Genene</a:t>
            </a:r>
            <a:endParaRPr lang="en-US" sz="1400" dirty="0">
              <a:solidFill>
                <a:schemeClr val="tx1"/>
              </a:solidFill>
              <a:latin typeface="+mj-lt"/>
            </a:endParaRPr>
          </a:p>
        </p:txBody>
      </p:sp>
    </p:spTree>
    <p:extLst>
      <p:ext uri="{BB962C8B-B14F-4D97-AF65-F5344CB8AC3E}">
        <p14:creationId xmlns:p14="http://schemas.microsoft.com/office/powerpoint/2010/main" val="17585679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Google breaks European anti-Trust laws</a:t>
            </a:r>
          </a:p>
        </p:txBody>
      </p:sp>
      <p:sp>
        <p:nvSpPr>
          <p:cNvPr id="3" name="Content Placeholder 2"/>
          <p:cNvSpPr>
            <a:spLocks noGrp="1"/>
          </p:cNvSpPr>
          <p:nvPr>
            <p:ph sz="half" idx="1"/>
          </p:nvPr>
        </p:nvSpPr>
        <p:spPr>
          <a:xfrm>
            <a:off x="107122" y="1363100"/>
            <a:ext cx="3733800" cy="3352800"/>
          </a:xfrm>
        </p:spPr>
        <p:txBody>
          <a:bodyPr/>
          <a:lstStyle/>
          <a:p>
            <a:r>
              <a:rPr lang="en-US" dirty="0"/>
              <a:t>Tech giant Google were promoting sales on the Google store and sending their  competitors to the 3</a:t>
            </a:r>
            <a:r>
              <a:rPr lang="en-US" baseline="30000" dirty="0"/>
              <a:t>rd</a:t>
            </a:r>
            <a:r>
              <a:rPr lang="en-US" dirty="0"/>
              <a:t> and sometimes the fourth search   page</a:t>
            </a:r>
          </a:p>
        </p:txBody>
      </p:sp>
      <p:pic>
        <p:nvPicPr>
          <p:cNvPr id="7" name="Content Placeholder 6" descr="170627072006-google-shopping-box-780x439.jpg"/>
          <p:cNvPicPr>
            <a:picLocks noGrp="1" noChangeAspect="1"/>
          </p:cNvPicPr>
          <p:nvPr>
            <p:ph sz="half" idx="2"/>
          </p:nvPr>
        </p:nvPicPr>
        <p:blipFill>
          <a:blip r:embed="rId3">
            <a:extLst>
              <a:ext uri="{28A0092B-C50C-407E-A947-70E740481C1C}">
                <a14:useLocalDpi xmlns:a14="http://schemas.microsoft.com/office/drawing/2010/main" val="0"/>
              </a:ext>
            </a:extLst>
          </a:blip>
          <a:srcRect l="18661" r="18661"/>
          <a:stretch>
            <a:fillRect/>
          </a:stretch>
        </p:blipFill>
        <p:spPr>
          <a:xfrm>
            <a:off x="3948044" y="935500"/>
            <a:ext cx="5195955" cy="4208000"/>
          </a:xfrm>
        </p:spPr>
      </p:pic>
      <p:sp>
        <p:nvSpPr>
          <p:cNvPr id="5" name="Footer Placeholder 4"/>
          <p:cNvSpPr>
            <a:spLocks noGrp="1"/>
          </p:cNvSpPr>
          <p:nvPr>
            <p:ph type="ftr" sz="quarter" idx="11"/>
          </p:nvPr>
        </p:nvSpPr>
        <p:spPr/>
        <p:txBody>
          <a:bodyPr/>
          <a:lstStyle/>
          <a:p>
            <a:r>
              <a:rPr lang="sk-SK"/>
              <a:t>© 2018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14</a:t>
            </a:fld>
            <a:endParaRPr lang="en-US"/>
          </a:p>
        </p:txBody>
      </p:sp>
      <p:sp>
        <p:nvSpPr>
          <p:cNvPr id="8" name="TextBox 7"/>
          <p:cNvSpPr txBox="1"/>
          <p:nvPr/>
        </p:nvSpPr>
        <p:spPr>
          <a:xfrm>
            <a:off x="6847114" y="372337"/>
            <a:ext cx="2179682" cy="307777"/>
          </a:xfrm>
          <a:prstGeom prst="rect">
            <a:avLst/>
          </a:prstGeom>
          <a:noFill/>
        </p:spPr>
        <p:txBody>
          <a:bodyPr wrap="square" rtlCol="0">
            <a:spAutoFit/>
          </a:bodyPr>
          <a:lstStyle/>
          <a:p>
            <a:pPr algn="r"/>
            <a:r>
              <a:rPr lang="en-US" sz="1400" dirty="0" err="1">
                <a:solidFill>
                  <a:schemeClr val="tx1"/>
                </a:solidFill>
                <a:latin typeface="+mj-lt"/>
              </a:rPr>
              <a:t>Alazar</a:t>
            </a:r>
            <a:r>
              <a:rPr lang="en-US" sz="1400" dirty="0">
                <a:solidFill>
                  <a:schemeClr val="tx1"/>
                </a:solidFill>
                <a:latin typeface="+mj-lt"/>
              </a:rPr>
              <a:t> </a:t>
            </a:r>
            <a:r>
              <a:rPr lang="en-US" sz="1400" dirty="0" err="1">
                <a:solidFill>
                  <a:schemeClr val="tx1"/>
                </a:solidFill>
                <a:latin typeface="+mj-lt"/>
              </a:rPr>
              <a:t>Genene</a:t>
            </a:r>
            <a:endParaRPr lang="en-US" sz="1400" dirty="0">
              <a:solidFill>
                <a:schemeClr val="tx1"/>
              </a:solidFill>
              <a:latin typeface="+mj-lt"/>
            </a:endParaRPr>
          </a:p>
        </p:txBody>
      </p:sp>
    </p:spTree>
    <p:extLst>
      <p:ext uri="{BB962C8B-B14F-4D97-AF65-F5344CB8AC3E}">
        <p14:creationId xmlns:p14="http://schemas.microsoft.com/office/powerpoint/2010/main" val="35612182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Counter Argument</a:t>
            </a:r>
          </a:p>
        </p:txBody>
      </p:sp>
      <p:sp>
        <p:nvSpPr>
          <p:cNvPr id="3" name="Content Placeholder 2"/>
          <p:cNvSpPr>
            <a:spLocks noGrp="1"/>
          </p:cNvSpPr>
          <p:nvPr>
            <p:ph sz="half" idx="1"/>
          </p:nvPr>
        </p:nvSpPr>
        <p:spPr/>
        <p:txBody>
          <a:bodyPr/>
          <a:lstStyle/>
          <a:p>
            <a:r>
              <a:rPr lang="en-US" dirty="0"/>
              <a:t>Net neutrality stifles innovation</a:t>
            </a:r>
          </a:p>
          <a:p>
            <a:r>
              <a:rPr lang="en-US" dirty="0"/>
              <a:t>Big Tech giants are under the mercy of ISPs</a:t>
            </a:r>
          </a:p>
          <a:p>
            <a:r>
              <a:rPr lang="en-US" dirty="0"/>
              <a:t>Possible privacy issues </a:t>
            </a:r>
          </a:p>
          <a:p>
            <a:endParaRPr lang="en-US" dirty="0"/>
          </a:p>
        </p:txBody>
      </p:sp>
      <p:sp>
        <p:nvSpPr>
          <p:cNvPr id="4" name="Content Placeholder 3"/>
          <p:cNvSpPr>
            <a:spLocks noGrp="1"/>
          </p:cNvSpPr>
          <p:nvPr>
            <p:ph sz="half" idx="2"/>
          </p:nvPr>
        </p:nvSpPr>
        <p:spPr/>
        <p:txBody>
          <a:bodyPr/>
          <a:lstStyle/>
          <a:p>
            <a:endParaRPr lang="en-US"/>
          </a:p>
        </p:txBody>
      </p:sp>
      <p:sp>
        <p:nvSpPr>
          <p:cNvPr id="5" name="Footer Placeholder 4"/>
          <p:cNvSpPr>
            <a:spLocks noGrp="1"/>
          </p:cNvSpPr>
          <p:nvPr>
            <p:ph type="ftr" sz="quarter" idx="11"/>
          </p:nvPr>
        </p:nvSpPr>
        <p:spPr/>
        <p:txBody>
          <a:bodyPr/>
          <a:lstStyle/>
          <a:p>
            <a:r>
              <a:rPr lang="sk-SK"/>
              <a:t>© 2018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15</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err="1">
                <a:solidFill>
                  <a:schemeClr val="tx1"/>
                </a:solidFill>
                <a:latin typeface="+mj-lt"/>
              </a:rPr>
              <a:t>Alazar</a:t>
            </a:r>
            <a:r>
              <a:rPr lang="en-US" sz="1400" dirty="0">
                <a:solidFill>
                  <a:schemeClr val="tx1"/>
                </a:solidFill>
                <a:latin typeface="+mj-lt"/>
              </a:rPr>
              <a:t> </a:t>
            </a:r>
            <a:r>
              <a:rPr lang="en-US" sz="1400" dirty="0" err="1">
                <a:solidFill>
                  <a:schemeClr val="tx1"/>
                </a:solidFill>
                <a:latin typeface="+mj-lt"/>
              </a:rPr>
              <a:t>Genene</a:t>
            </a:r>
            <a:endParaRPr lang="en-US" sz="1400" dirty="0">
              <a:solidFill>
                <a:schemeClr val="tx1"/>
              </a:solidFill>
              <a:latin typeface="+mj-lt"/>
            </a:endParaRPr>
          </a:p>
        </p:txBody>
      </p:sp>
    </p:spTree>
    <p:extLst>
      <p:ext uri="{BB962C8B-B14F-4D97-AF65-F5344CB8AC3E}">
        <p14:creationId xmlns:p14="http://schemas.microsoft.com/office/powerpoint/2010/main" val="37254651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 II repealed in the US</a:t>
            </a:r>
          </a:p>
        </p:txBody>
      </p:sp>
      <p:sp>
        <p:nvSpPr>
          <p:cNvPr id="3" name="Content Placeholder 2"/>
          <p:cNvSpPr>
            <a:spLocks noGrp="1"/>
          </p:cNvSpPr>
          <p:nvPr>
            <p:ph sz="half" idx="1"/>
          </p:nvPr>
        </p:nvSpPr>
        <p:spPr/>
        <p:txBody>
          <a:bodyPr/>
          <a:lstStyle/>
          <a:p>
            <a:r>
              <a:rPr lang="en-US" dirty="0"/>
              <a:t>In December 2017 a vote was held to repeal the net neutrality bill and it passed with a vote of 3-2</a:t>
            </a:r>
          </a:p>
        </p:txBody>
      </p:sp>
      <p:sp>
        <p:nvSpPr>
          <p:cNvPr id="5" name="Footer Placeholder 4"/>
          <p:cNvSpPr>
            <a:spLocks noGrp="1"/>
          </p:cNvSpPr>
          <p:nvPr>
            <p:ph type="ftr" sz="quarter" idx="11"/>
          </p:nvPr>
        </p:nvSpPr>
        <p:spPr/>
        <p:txBody>
          <a:bodyPr/>
          <a:lstStyle/>
          <a:p>
            <a:r>
              <a:rPr lang="sk-SK"/>
              <a:t>© 2018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16</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err="1">
                <a:solidFill>
                  <a:schemeClr val="tx1"/>
                </a:solidFill>
                <a:latin typeface="+mj-lt"/>
              </a:rPr>
              <a:t>Alazar</a:t>
            </a:r>
            <a:r>
              <a:rPr lang="en-US" sz="1400" dirty="0">
                <a:solidFill>
                  <a:schemeClr val="tx1"/>
                </a:solidFill>
                <a:latin typeface="+mj-lt"/>
              </a:rPr>
              <a:t> </a:t>
            </a:r>
            <a:r>
              <a:rPr lang="en-US" sz="1400" dirty="0" err="1">
                <a:solidFill>
                  <a:schemeClr val="tx1"/>
                </a:solidFill>
                <a:latin typeface="+mj-lt"/>
              </a:rPr>
              <a:t>Genene</a:t>
            </a:r>
            <a:endParaRPr lang="en-US" sz="1400" dirty="0">
              <a:solidFill>
                <a:schemeClr val="tx1"/>
              </a:solidFill>
              <a:latin typeface="+mj-lt"/>
            </a:endParaRPr>
          </a:p>
        </p:txBody>
      </p:sp>
      <p:pic>
        <p:nvPicPr>
          <p:cNvPr id="10" name="Content Placeholder 9" descr="$.jpg"/>
          <p:cNvPicPr>
            <a:picLocks noGrp="1" noChangeAspect="1"/>
          </p:cNvPicPr>
          <p:nvPr>
            <p:ph sz="half" idx="2"/>
          </p:nvPr>
        </p:nvPicPr>
        <p:blipFill>
          <a:blip r:embed="rId3">
            <a:extLst>
              <a:ext uri="{28A0092B-C50C-407E-A947-70E740481C1C}">
                <a14:useLocalDpi xmlns:a14="http://schemas.microsoft.com/office/drawing/2010/main" val="0"/>
              </a:ext>
            </a:extLst>
          </a:blip>
          <a:srcRect l="18639" r="18639"/>
          <a:stretch>
            <a:fillRect/>
          </a:stretch>
        </p:blipFill>
        <p:spPr/>
      </p:pic>
    </p:spTree>
    <p:extLst>
      <p:ext uri="{BB962C8B-B14F-4D97-AF65-F5344CB8AC3E}">
        <p14:creationId xmlns:p14="http://schemas.microsoft.com/office/powerpoint/2010/main" val="40386827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this affect you?</a:t>
            </a:r>
          </a:p>
        </p:txBody>
      </p:sp>
      <p:sp>
        <p:nvSpPr>
          <p:cNvPr id="3" name="Content Placeholder 2"/>
          <p:cNvSpPr>
            <a:spLocks noGrp="1"/>
          </p:cNvSpPr>
          <p:nvPr>
            <p:ph sz="half" idx="1"/>
          </p:nvPr>
        </p:nvSpPr>
        <p:spPr/>
        <p:txBody>
          <a:bodyPr/>
          <a:lstStyle/>
          <a:p>
            <a:endParaRPr lang="en-US"/>
          </a:p>
        </p:txBody>
      </p:sp>
      <p:pic>
        <p:nvPicPr>
          <p:cNvPr id="7" name="Content Placeholder 6" descr="DNGlrABUIAAr9RO.jpg"/>
          <p:cNvPicPr>
            <a:picLocks noGrp="1" noChangeAspect="1"/>
          </p:cNvPicPr>
          <p:nvPr>
            <p:ph sz="half" idx="2"/>
          </p:nvPr>
        </p:nvPicPr>
        <p:blipFill>
          <a:blip r:embed="rId3">
            <a:extLst>
              <a:ext uri="{28A0092B-C50C-407E-A947-70E740481C1C}">
                <a14:useLocalDpi xmlns:a14="http://schemas.microsoft.com/office/drawing/2010/main" val="0"/>
              </a:ext>
            </a:extLst>
          </a:blip>
          <a:srcRect t="-15442" b="-15442"/>
          <a:stretch>
            <a:fillRect/>
          </a:stretch>
        </p:blipFill>
        <p:spPr>
          <a:xfrm>
            <a:off x="1396489" y="361951"/>
            <a:ext cx="7747512" cy="5230124"/>
          </a:xfrm>
        </p:spPr>
      </p:pic>
      <p:sp>
        <p:nvSpPr>
          <p:cNvPr id="5" name="Footer Placeholder 4"/>
          <p:cNvSpPr>
            <a:spLocks noGrp="1"/>
          </p:cNvSpPr>
          <p:nvPr>
            <p:ph type="ftr" sz="quarter" idx="11"/>
          </p:nvPr>
        </p:nvSpPr>
        <p:spPr/>
        <p:txBody>
          <a:bodyPr/>
          <a:lstStyle/>
          <a:p>
            <a:r>
              <a:rPr lang="sk-SK"/>
              <a:t>© 2018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17</a:t>
            </a:fld>
            <a:endParaRPr lang="en-US"/>
          </a:p>
        </p:txBody>
      </p:sp>
    </p:spTree>
    <p:extLst>
      <p:ext uri="{BB962C8B-B14F-4D97-AF65-F5344CB8AC3E}">
        <p14:creationId xmlns:p14="http://schemas.microsoft.com/office/powerpoint/2010/main" val="37717471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normAutofit fontScale="85000" lnSpcReduction="20000"/>
          </a:bodyPr>
          <a:lstStyle/>
          <a:p>
            <a:pPr marL="0" indent="0">
              <a:buNone/>
            </a:pPr>
            <a:r>
              <a:rPr lang="en-US" dirty="0"/>
              <a:t>[1] &lt;https://</a:t>
            </a:r>
            <a:r>
              <a:rPr lang="en-US" dirty="0" err="1"/>
              <a:t>www.merriam-webster.com</a:t>
            </a:r>
            <a:r>
              <a:rPr lang="en-US" dirty="0"/>
              <a:t>/dictionary/net%20neutrality date retrieved: 26/03/2018&gt;</a:t>
            </a:r>
          </a:p>
          <a:p>
            <a:pPr marL="0" indent="0">
              <a:buNone/>
            </a:pPr>
            <a:r>
              <a:rPr lang="en-US" dirty="0"/>
              <a:t>[2] &lt;https://</a:t>
            </a:r>
            <a:r>
              <a:rPr lang="en-US" dirty="0" err="1"/>
              <a:t>www.sutori.com</a:t>
            </a:r>
            <a:r>
              <a:rPr lang="en-US" dirty="0"/>
              <a:t>/story/the-history-of-net-neutrality-in-the-u-s date retrieved: 26/03/2018&gt;</a:t>
            </a:r>
          </a:p>
          <a:p>
            <a:pPr marL="0" indent="0">
              <a:buNone/>
            </a:pPr>
            <a:r>
              <a:rPr lang="en-US" dirty="0"/>
              <a:t>[3] &lt;https://</a:t>
            </a:r>
            <a:r>
              <a:rPr lang="en-US" dirty="0" err="1"/>
              <a:t>www.dogonews.com</a:t>
            </a:r>
            <a:r>
              <a:rPr lang="en-US" dirty="0"/>
              <a:t>/2017/12/16/the-us-federal-communication-corporation-repeals-net-neutrality date retrieved: 26/03/2018&gt;</a:t>
            </a:r>
          </a:p>
          <a:p>
            <a:pPr marL="0" indent="0">
              <a:buNone/>
            </a:pPr>
            <a:r>
              <a:rPr lang="en-US" dirty="0"/>
              <a:t>[4] &lt;http://</a:t>
            </a:r>
            <a:r>
              <a:rPr lang="en-US" dirty="0" err="1"/>
              <a:t>money.cnn.com</a:t>
            </a:r>
            <a:r>
              <a:rPr lang="en-US" dirty="0"/>
              <a:t>/2017/06/27/technology/business/</a:t>
            </a:r>
            <a:r>
              <a:rPr lang="en-US" dirty="0" err="1"/>
              <a:t>google</a:t>
            </a:r>
            <a:r>
              <a:rPr lang="en-US" dirty="0"/>
              <a:t>-</a:t>
            </a:r>
            <a:r>
              <a:rPr lang="en-US" dirty="0" err="1"/>
              <a:t>eu</a:t>
            </a:r>
            <a:r>
              <a:rPr lang="en-US" dirty="0"/>
              <a:t>-antitrust-fine/</a:t>
            </a:r>
            <a:r>
              <a:rPr lang="en-US" dirty="0" err="1"/>
              <a:t>index.html</a:t>
            </a:r>
            <a:r>
              <a:rPr lang="en-US" dirty="0"/>
              <a:t> date retrieved: 26/03/2018&gt;</a:t>
            </a:r>
          </a:p>
          <a:p>
            <a:pPr marL="0" indent="0">
              <a:buNone/>
            </a:pPr>
            <a:r>
              <a:rPr lang="en-US" dirty="0"/>
              <a:t>[5] &lt;https://</a:t>
            </a:r>
            <a:r>
              <a:rPr lang="en-US" dirty="0" err="1"/>
              <a:t>www.nytimes.com</a:t>
            </a:r>
            <a:r>
              <a:rPr lang="en-US" dirty="0"/>
              <a:t>/2017/12/14/technology/net-neutrality-repeal-</a:t>
            </a:r>
            <a:r>
              <a:rPr lang="en-US" dirty="0" err="1"/>
              <a:t>vote.html</a:t>
            </a:r>
            <a:r>
              <a:rPr lang="en-US" dirty="0"/>
              <a:t> 26/03/2018&gt;</a:t>
            </a:r>
          </a:p>
          <a:p>
            <a:pPr marL="0" indent="0">
              <a:buNone/>
            </a:pPr>
            <a:r>
              <a:rPr lang="en-US" dirty="0"/>
              <a:t>[6] &lt;https://</a:t>
            </a:r>
            <a:r>
              <a:rPr lang="en-US" dirty="0" err="1"/>
              <a:t>www.forbes.com</a:t>
            </a:r>
            <a:r>
              <a:rPr lang="en-US" dirty="0"/>
              <a:t>/sites/</a:t>
            </a:r>
            <a:r>
              <a:rPr lang="en-US" dirty="0" err="1"/>
              <a:t>joshsteimle</a:t>
            </a:r>
            <a:r>
              <a:rPr lang="en-US" dirty="0"/>
              <a:t>/2014/05/14/am-</a:t>
            </a:r>
            <a:r>
              <a:rPr lang="en-US" dirty="0" err="1"/>
              <a:t>i</a:t>
            </a:r>
            <a:r>
              <a:rPr lang="en-US" dirty="0"/>
              <a:t>-the-only-techie-against-net-neutrality/#50745f7670d5 date retrieved: 26/03/2018&gt;</a:t>
            </a:r>
          </a:p>
          <a:p>
            <a:pPr marL="0" indent="0">
              <a:buNone/>
            </a:pPr>
            <a:endParaRPr lang="en-US" dirty="0"/>
          </a:p>
          <a:p>
            <a:pPr marL="0" indent="0">
              <a:buNone/>
            </a:pPr>
            <a:endParaRPr lang="en-US" dirty="0"/>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18</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&lt;</a:t>
            </a:r>
            <a:r>
              <a:rPr lang="en-US" sz="1400" dirty="0" err="1">
                <a:solidFill>
                  <a:schemeClr val="tx1"/>
                </a:solidFill>
                <a:latin typeface="+mj-lt"/>
              </a:rPr>
              <a:t>Alazar</a:t>
            </a:r>
            <a:r>
              <a:rPr lang="en-US" sz="1400" dirty="0">
                <a:solidFill>
                  <a:schemeClr val="tx1"/>
                </a:solidFill>
                <a:latin typeface="+mj-lt"/>
              </a:rPr>
              <a:t> </a:t>
            </a:r>
            <a:r>
              <a:rPr lang="en-US" sz="1400" dirty="0" err="1">
                <a:solidFill>
                  <a:schemeClr val="tx1"/>
                </a:solidFill>
                <a:latin typeface="+mj-lt"/>
              </a:rPr>
              <a:t>Genene</a:t>
            </a:r>
            <a:r>
              <a:rPr lang="en-US" sz="1400" dirty="0">
                <a:solidFill>
                  <a:schemeClr val="tx1"/>
                </a:solidFill>
                <a:latin typeface="+mj-lt"/>
              </a:rPr>
              <a:t>&gt;</a:t>
            </a:r>
          </a:p>
        </p:txBody>
      </p:sp>
    </p:spTree>
    <p:extLst>
      <p:ext uri="{BB962C8B-B14F-4D97-AF65-F5344CB8AC3E}">
        <p14:creationId xmlns:p14="http://schemas.microsoft.com/office/powerpoint/2010/main" val="25626215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 Is Decreasing Voter Turnout</a:t>
            </a:r>
          </a:p>
        </p:txBody>
      </p:sp>
      <p:sp>
        <p:nvSpPr>
          <p:cNvPr id="3" name="Content Placeholder 2"/>
          <p:cNvSpPr>
            <a:spLocks noGrp="1"/>
          </p:cNvSpPr>
          <p:nvPr>
            <p:ph sz="half" idx="1"/>
          </p:nvPr>
        </p:nvSpPr>
        <p:spPr>
          <a:xfrm>
            <a:off x="685799" y="1352551"/>
            <a:ext cx="7833361" cy="1517109"/>
          </a:xfrm>
        </p:spPr>
        <p:txBody>
          <a:bodyPr numCol="2">
            <a:normAutofit fontScale="92500" lnSpcReduction="10000"/>
          </a:bodyPr>
          <a:lstStyle/>
          <a:p>
            <a:r>
              <a:rPr lang="en-US" dirty="0"/>
              <a:t>Television Increased Information [3]</a:t>
            </a:r>
          </a:p>
          <a:p>
            <a:pPr lvl="1"/>
            <a:r>
              <a:rPr lang="en-US" dirty="0"/>
              <a:t>Reaches a wider audience</a:t>
            </a:r>
          </a:p>
          <a:p>
            <a:pPr lvl="1"/>
            <a:r>
              <a:rPr lang="en-US" dirty="0"/>
              <a:t>Caused a drop in information regarding local elections</a:t>
            </a:r>
          </a:p>
          <a:p>
            <a:pPr lvl="1"/>
            <a:r>
              <a:rPr lang="en-US" dirty="0"/>
              <a:t>Substitution from local news sources</a:t>
            </a:r>
          </a:p>
          <a:p>
            <a:pPr marL="205768" lvl="1" indent="0">
              <a:buNone/>
            </a:pPr>
            <a:endParaRPr lang="en-US" dirty="0"/>
          </a:p>
          <a:p>
            <a:r>
              <a:rPr lang="en-US" dirty="0"/>
              <a:t>Opinion Polls Dissemination [5]</a:t>
            </a:r>
          </a:p>
          <a:p>
            <a:pPr lvl="1"/>
            <a:r>
              <a:rPr lang="en-US" dirty="0"/>
              <a:t>Shifts voter expectations</a:t>
            </a:r>
          </a:p>
          <a:p>
            <a:pPr lvl="1"/>
            <a:r>
              <a:rPr lang="en-US" dirty="0"/>
              <a:t>Generates bandwagon effect</a:t>
            </a:r>
          </a:p>
          <a:p>
            <a:pPr lvl="1"/>
            <a:r>
              <a:rPr lang="en-US" dirty="0"/>
              <a:t>Shown in 1980 Presidential election</a:t>
            </a:r>
          </a:p>
          <a:p>
            <a:endParaRPr lang="en-US" dirty="0"/>
          </a:p>
        </p:txBody>
      </p:sp>
      <p:sp>
        <p:nvSpPr>
          <p:cNvPr id="5" name="Footer Placeholder 4"/>
          <p:cNvSpPr>
            <a:spLocks noGrp="1"/>
          </p:cNvSpPr>
          <p:nvPr>
            <p:ph type="ftr" sz="quarter" idx="11"/>
          </p:nvPr>
        </p:nvSpPr>
        <p:spPr/>
        <p:txBody>
          <a:bodyPr/>
          <a:lstStyle/>
          <a:p>
            <a:r>
              <a:rPr lang="sk-SK"/>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19</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Samuel Goldman</a:t>
            </a:r>
          </a:p>
        </p:txBody>
      </p:sp>
      <p:pic>
        <p:nvPicPr>
          <p:cNvPr id="11" name="Picture 10"/>
          <p:cNvPicPr>
            <a:picLocks noChangeAspect="1"/>
          </p:cNvPicPr>
          <p:nvPr/>
        </p:nvPicPr>
        <p:blipFill rotWithShape="1">
          <a:blip r:embed="rId3"/>
          <a:srcRect t="49299"/>
          <a:stretch/>
        </p:blipFill>
        <p:spPr>
          <a:xfrm>
            <a:off x="4645758" y="2593431"/>
            <a:ext cx="3605480" cy="2550070"/>
          </a:xfrm>
          <a:prstGeom prst="rect">
            <a:avLst/>
          </a:prstGeom>
        </p:spPr>
      </p:pic>
      <p:pic>
        <p:nvPicPr>
          <p:cNvPr id="9" name="Picture 8"/>
          <p:cNvPicPr>
            <a:picLocks noChangeAspect="1"/>
          </p:cNvPicPr>
          <p:nvPr/>
        </p:nvPicPr>
        <p:blipFill rotWithShape="1">
          <a:blip r:embed="rId3"/>
          <a:srcRect b="56832"/>
          <a:stretch/>
        </p:blipFill>
        <p:spPr>
          <a:xfrm>
            <a:off x="353042" y="2593430"/>
            <a:ext cx="3635298" cy="2189122"/>
          </a:xfrm>
          <a:prstGeom prst="rect">
            <a:avLst/>
          </a:prstGeom>
        </p:spPr>
      </p:pic>
    </p:spTree>
    <p:extLst>
      <p:ext uri="{BB962C8B-B14F-4D97-AF65-F5344CB8AC3E}">
        <p14:creationId xmlns:p14="http://schemas.microsoft.com/office/powerpoint/2010/main" val="1937774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Papers</a:t>
            </a:r>
          </a:p>
        </p:txBody>
      </p:sp>
      <p:sp>
        <p:nvSpPr>
          <p:cNvPr id="3" name="Content Placeholder 2"/>
          <p:cNvSpPr>
            <a:spLocks noGrp="1"/>
          </p:cNvSpPr>
          <p:nvPr>
            <p:ph sz="half" idx="1"/>
          </p:nvPr>
        </p:nvSpPr>
        <p:spPr/>
        <p:txBody>
          <a:bodyPr>
            <a:normAutofit fontScale="85000" lnSpcReduction="10000"/>
          </a:bodyPr>
          <a:lstStyle/>
          <a:p>
            <a:r>
              <a:rPr lang="en-US" dirty="0"/>
              <a:t>http://</a:t>
            </a:r>
            <a:r>
              <a:rPr lang="en-US" dirty="0" err="1"/>
              <a:t>socialimps.keithpray.net</a:t>
            </a:r>
            <a:r>
              <a:rPr lang="en-US" dirty="0"/>
              <a:t>/assignments/paper-guidelines/</a:t>
            </a:r>
          </a:p>
          <a:p>
            <a:r>
              <a:rPr lang="en-US" dirty="0"/>
              <a:t>Hyperbole is the best thing ever!</a:t>
            </a:r>
          </a:p>
          <a:p>
            <a:pPr lvl="1"/>
            <a:r>
              <a:rPr lang="en-US" dirty="0"/>
              <a:t>but not in these papers</a:t>
            </a:r>
          </a:p>
          <a:p>
            <a:r>
              <a:rPr lang="en-US" dirty="0"/>
              <a:t>Quantify</a:t>
            </a:r>
          </a:p>
          <a:p>
            <a:pPr lvl="1"/>
            <a:r>
              <a:rPr lang="en-US" dirty="0"/>
              <a:t>Do not use terms like: less, more, a lot, huge, great, big, tiny, etc.</a:t>
            </a:r>
          </a:p>
          <a:p>
            <a:r>
              <a:rPr lang="en-US" dirty="0"/>
              <a:t>Clearly state conclusion</a:t>
            </a:r>
          </a:p>
          <a:p>
            <a:pPr lvl="1"/>
            <a:r>
              <a:rPr lang="en-US" dirty="0"/>
              <a:t>First statement preferred</a:t>
            </a:r>
          </a:p>
          <a:p>
            <a:r>
              <a:rPr lang="en-US" dirty="0"/>
              <a:t>Read paper aloud to proof</a:t>
            </a:r>
          </a:p>
          <a:p>
            <a:r>
              <a:rPr lang="en-US" dirty="0"/>
              <a:t>Use template, saves time (and -1 point)</a:t>
            </a:r>
          </a:p>
          <a:p>
            <a:r>
              <a:rPr lang="en-US" dirty="0"/>
              <a:t>Print 2 sided and save a tree</a:t>
            </a:r>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a:t>
            </a:fld>
            <a:endParaRPr lang="en-US"/>
          </a:p>
        </p:txBody>
      </p:sp>
      <p:pic>
        <p:nvPicPr>
          <p:cNvPr id="12" name="Picture 11">
            <a:extLst>
              <a:ext uri="{FF2B5EF4-FFF2-40B4-BE49-F238E27FC236}">
                <a16:creationId xmlns:a16="http://schemas.microsoft.com/office/drawing/2014/main" id="{73ED6FA5-CE4F-1A4D-8104-F12A12C5946F}"/>
              </a:ext>
            </a:extLst>
          </p:cNvPr>
          <p:cNvPicPr>
            <a:picLocks noChangeAspect="1"/>
          </p:cNvPicPr>
          <p:nvPr/>
        </p:nvPicPr>
        <p:blipFill>
          <a:blip r:embed="rId3"/>
          <a:stretch>
            <a:fillRect/>
          </a:stretch>
        </p:blipFill>
        <p:spPr>
          <a:xfrm>
            <a:off x="4341639" y="660249"/>
            <a:ext cx="4802361" cy="4045102"/>
          </a:xfrm>
          <a:prstGeom prst="rect">
            <a:avLst/>
          </a:prstGeom>
        </p:spPr>
      </p:pic>
    </p:spTree>
    <p:extLst>
      <p:ext uri="{BB962C8B-B14F-4D97-AF65-F5344CB8AC3E}">
        <p14:creationId xmlns:p14="http://schemas.microsoft.com/office/powerpoint/2010/main" val="1591121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of SOCIAL Media data</a:t>
            </a:r>
          </a:p>
        </p:txBody>
      </p:sp>
      <p:sp>
        <p:nvSpPr>
          <p:cNvPr id="3" name="Content Placeholder 2"/>
          <p:cNvSpPr>
            <a:spLocks noGrp="1"/>
          </p:cNvSpPr>
          <p:nvPr>
            <p:ph sz="half" idx="1"/>
          </p:nvPr>
        </p:nvSpPr>
        <p:spPr>
          <a:xfrm>
            <a:off x="685799" y="1352551"/>
            <a:ext cx="3847289" cy="3352800"/>
          </a:xfrm>
        </p:spPr>
        <p:txBody>
          <a:bodyPr>
            <a:noAutofit/>
          </a:bodyPr>
          <a:lstStyle/>
          <a:p>
            <a:r>
              <a:rPr lang="en-US" dirty="0"/>
              <a:t>~270,000 users took a quiz on Facebook [4]</a:t>
            </a:r>
          </a:p>
          <a:p>
            <a:pPr lvl="1"/>
            <a:r>
              <a:rPr lang="en-US" sz="1600" dirty="0"/>
              <a:t>Researcher at Cambridge University</a:t>
            </a:r>
          </a:p>
          <a:p>
            <a:pPr lvl="1"/>
            <a:r>
              <a:rPr lang="en-US" sz="1600" dirty="0"/>
              <a:t>Believed it to be for academic purposes</a:t>
            </a:r>
          </a:p>
          <a:p>
            <a:r>
              <a:rPr lang="en-US" dirty="0"/>
              <a:t>This exposed ~50 million users</a:t>
            </a:r>
          </a:p>
          <a:p>
            <a:pPr lvl="1"/>
            <a:r>
              <a:rPr lang="en-US" sz="1600" dirty="0"/>
              <a:t>Used by Cambridge Analytica</a:t>
            </a:r>
          </a:p>
          <a:p>
            <a:pPr lvl="1"/>
            <a:r>
              <a:rPr lang="en-US" sz="1600" dirty="0"/>
              <a:t>CA worked on the Trump campaign [1]</a:t>
            </a:r>
          </a:p>
          <a:p>
            <a:r>
              <a:rPr lang="en-US" dirty="0"/>
              <a:t>Creating a profile</a:t>
            </a:r>
          </a:p>
          <a:p>
            <a:pPr lvl="1"/>
            <a:r>
              <a:rPr lang="en-US" sz="1600" dirty="0"/>
              <a:t>Based on ‘likes’ [2]</a:t>
            </a:r>
          </a:p>
        </p:txBody>
      </p:sp>
      <p:sp>
        <p:nvSpPr>
          <p:cNvPr id="5" name="Footer Placeholder 4"/>
          <p:cNvSpPr>
            <a:spLocks noGrp="1"/>
          </p:cNvSpPr>
          <p:nvPr>
            <p:ph type="ftr" sz="quarter" idx="11"/>
          </p:nvPr>
        </p:nvSpPr>
        <p:spPr/>
        <p:txBody>
          <a:bodyPr/>
          <a:lstStyle/>
          <a:p>
            <a:r>
              <a:rPr lang="sk-SK"/>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20</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Samuel Goldman</a:t>
            </a:r>
          </a:p>
        </p:txBody>
      </p:sp>
      <p:sp>
        <p:nvSpPr>
          <p:cNvPr id="9" name="Content Placeholder 8"/>
          <p:cNvSpPr>
            <a:spLocks noGrp="1"/>
          </p:cNvSpPr>
          <p:nvPr>
            <p:ph sz="half" idx="2"/>
          </p:nvPr>
        </p:nvSpPr>
        <p:spPr>
          <a:xfrm>
            <a:off x="4798955" y="3929262"/>
            <a:ext cx="3733800" cy="304391"/>
          </a:xfrm>
        </p:spPr>
        <p:txBody>
          <a:bodyPr>
            <a:normAutofit fontScale="47500" lnSpcReduction="20000"/>
          </a:bodyPr>
          <a:lstStyle/>
          <a:p>
            <a:pPr marL="0" indent="0" algn="ctr">
              <a:buNone/>
            </a:pPr>
            <a:r>
              <a:rPr lang="en-US" dirty="0"/>
              <a:t>https://www.cnn.com/2018/03/17/politics/professor-lawsuit-cambridge-analytica/index.html</a:t>
            </a:r>
          </a:p>
        </p:txBody>
      </p:sp>
      <p:pic>
        <p:nvPicPr>
          <p:cNvPr id="1026" name="Picture 2" descr="Cambridge Analytica&amp;#39;s file on David Carroll included predictions on how Carroll felt about various issue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438052"/>
            <a:ext cx="4187710" cy="2351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94049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Responsibility Is Crucial</a:t>
            </a:r>
          </a:p>
        </p:txBody>
      </p:sp>
      <p:sp>
        <p:nvSpPr>
          <p:cNvPr id="3" name="Content Placeholder 2"/>
          <p:cNvSpPr>
            <a:spLocks noGrp="1"/>
          </p:cNvSpPr>
          <p:nvPr>
            <p:ph sz="half" idx="1"/>
          </p:nvPr>
        </p:nvSpPr>
        <p:spPr/>
        <p:txBody>
          <a:bodyPr/>
          <a:lstStyle/>
          <a:p>
            <a:r>
              <a:rPr lang="en-US" dirty="0"/>
              <a:t>New media technology will shape elections</a:t>
            </a:r>
          </a:p>
          <a:p>
            <a:pPr lvl="1"/>
            <a:r>
              <a:rPr lang="en-US" dirty="0"/>
              <a:t>Developers and media companies need to consider this</a:t>
            </a:r>
          </a:p>
          <a:p>
            <a:pPr lvl="1"/>
            <a:r>
              <a:rPr lang="en-US" dirty="0"/>
              <a:t>Facebook realized this after the 2016 election [7]</a:t>
            </a:r>
          </a:p>
          <a:p>
            <a:r>
              <a:rPr lang="en-US" dirty="0"/>
              <a:t>Government Regulation</a:t>
            </a:r>
          </a:p>
          <a:p>
            <a:pPr lvl="1"/>
            <a:r>
              <a:rPr lang="en-US" dirty="0"/>
              <a:t>United Kingdom: ban on election day polls since 2000 [6]</a:t>
            </a:r>
          </a:p>
          <a:p>
            <a:pPr lvl="1"/>
            <a:r>
              <a:rPr lang="en-US" dirty="0"/>
              <a:t>Data privacy: FTC is investigating Facebook for privacy breaches [8]</a:t>
            </a:r>
          </a:p>
        </p:txBody>
      </p:sp>
      <p:sp>
        <p:nvSpPr>
          <p:cNvPr id="5" name="Footer Placeholder 4"/>
          <p:cNvSpPr>
            <a:spLocks noGrp="1"/>
          </p:cNvSpPr>
          <p:nvPr>
            <p:ph type="ftr" sz="quarter" idx="11"/>
          </p:nvPr>
        </p:nvSpPr>
        <p:spPr/>
        <p:txBody>
          <a:bodyPr/>
          <a:lstStyle/>
          <a:p>
            <a:r>
              <a:rPr lang="sk-SK"/>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Samuel Goldman</a:t>
            </a:r>
          </a:p>
        </p:txBody>
      </p:sp>
      <p:sp>
        <p:nvSpPr>
          <p:cNvPr id="9" name="Content Placeholder 8"/>
          <p:cNvSpPr>
            <a:spLocks noGrp="1"/>
          </p:cNvSpPr>
          <p:nvPr>
            <p:ph sz="half" idx="2"/>
          </p:nvPr>
        </p:nvSpPr>
        <p:spPr/>
        <p:txBody>
          <a:bodyPr/>
          <a:lstStyle/>
          <a:p>
            <a:endParaRPr lang="en-US" dirty="0"/>
          </a:p>
        </p:txBody>
      </p:sp>
    </p:spTree>
    <p:extLst>
      <p:ext uri="{BB962C8B-B14F-4D97-AF65-F5344CB8AC3E}">
        <p14:creationId xmlns:p14="http://schemas.microsoft.com/office/powerpoint/2010/main" val="36392508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normAutofit fontScale="47500" lnSpcReduction="20000"/>
          </a:bodyPr>
          <a:lstStyle/>
          <a:p>
            <a:pPr marL="0" indent="0">
              <a:buNone/>
            </a:pPr>
            <a:r>
              <a:rPr lang="en-US" dirty="0"/>
              <a:t>[1] </a:t>
            </a:r>
            <a:r>
              <a:rPr lang="en-US" dirty="0" err="1"/>
              <a:t>Brannelly</a:t>
            </a:r>
            <a:r>
              <a:rPr lang="en-US" dirty="0"/>
              <a:t>, Kate. “Trump Campaign Pays Millions to Overseas Big Data Firm.” </a:t>
            </a:r>
            <a:r>
              <a:rPr lang="en-US" i="1" dirty="0"/>
              <a:t>NBCNews.com</a:t>
            </a:r>
            <a:r>
              <a:rPr lang="en-US" dirty="0"/>
              <a:t>, </a:t>
            </a:r>
            <a:r>
              <a:rPr lang="en-US" dirty="0" err="1"/>
              <a:t>NBCUniversal</a:t>
            </a:r>
            <a:r>
              <a:rPr lang="en-US" dirty="0"/>
              <a:t> News Group, 4 Nov. 2016, www.nbcnews.com/storyline/2016-election-day/trump-campaign-pays-millions-overseas-big-data-firm-n677321. Accessed 26 Mar. 2018.</a:t>
            </a:r>
          </a:p>
          <a:p>
            <a:pPr marL="0" indent="0">
              <a:buNone/>
            </a:pPr>
            <a:r>
              <a:rPr lang="en-US" dirty="0"/>
              <a:t>[2] Collins, Keith, and Gabriel J. X. “How Researchers Learned to Use Facebook 'Likes' to Sway Your Thinking.” </a:t>
            </a:r>
            <a:r>
              <a:rPr lang="en-US" i="1" dirty="0"/>
              <a:t>The New York Times</a:t>
            </a:r>
            <a:r>
              <a:rPr lang="en-US" dirty="0"/>
              <a:t>, The New York Times, 20 Mar. 2018, www.nytimes.com/2018/03/20/technology/facebook-cambridge-behavior-model.html. Accessed 26 Mar. 2018.</a:t>
            </a:r>
          </a:p>
          <a:p>
            <a:pPr marL="0" indent="0">
              <a:buNone/>
            </a:pPr>
            <a:r>
              <a:rPr lang="en-US" dirty="0"/>
              <a:t>[3] </a:t>
            </a:r>
            <a:r>
              <a:rPr lang="en-US" dirty="0" err="1"/>
              <a:t>Gentzkow</a:t>
            </a:r>
            <a:r>
              <a:rPr lang="en-US" dirty="0"/>
              <a:t>, Matthew Aaron. “Television and Voter Turnout.” </a:t>
            </a:r>
            <a:r>
              <a:rPr lang="en-US" i="1" dirty="0"/>
              <a:t>SSRN Electronic Journal</a:t>
            </a:r>
            <a:r>
              <a:rPr lang="en-US" dirty="0"/>
              <a:t>, 2005, doi:10.2139/ssrn.607402.</a:t>
            </a:r>
          </a:p>
          <a:p>
            <a:pPr marL="0" indent="0">
              <a:buNone/>
            </a:pPr>
            <a:r>
              <a:rPr lang="en-US" dirty="0"/>
              <a:t>[4] Granville, Kevin. “How Cambridge Analytica Harvested Facebook Data, Triggering a New Outcry.” </a:t>
            </a:r>
            <a:r>
              <a:rPr lang="en-US" i="1" dirty="0"/>
              <a:t>The New York Times</a:t>
            </a:r>
            <a:r>
              <a:rPr lang="en-US" dirty="0"/>
              <a:t>, The New York Times, 19 Mar. 2018, </a:t>
            </a:r>
            <a:r>
              <a:rPr lang="en-US" dirty="0">
                <a:hlinkClick r:id="rId2"/>
              </a:rPr>
              <a:t>www.nytimes.com/2018/03/19/technology/facebook-cambridge-analytica-explained.html</a:t>
            </a:r>
            <a:r>
              <a:rPr lang="en-US" dirty="0"/>
              <a:t>. Accessed 26 Mar. 2018.</a:t>
            </a:r>
          </a:p>
          <a:p>
            <a:pPr marL="0" indent="0">
              <a:buNone/>
            </a:pPr>
            <a:r>
              <a:rPr lang="en-US" dirty="0"/>
              <a:t>[5] </a:t>
            </a:r>
            <a:r>
              <a:rPr lang="en-US" dirty="0" err="1"/>
              <a:t>Skalaban</a:t>
            </a:r>
            <a:r>
              <a:rPr lang="en-US" dirty="0"/>
              <a:t>, Andrew. “Do the Polls Affect Elections? Some 1980 Evidence.” </a:t>
            </a:r>
            <a:r>
              <a:rPr lang="en-US" i="1" dirty="0"/>
              <a:t>Political Behavior</a:t>
            </a:r>
            <a:r>
              <a:rPr lang="en-US" dirty="0"/>
              <a:t>, vol. 10, no. 2, 1988, pp. 136–150., doi:10.1007/bf00991410.</a:t>
            </a:r>
          </a:p>
          <a:p>
            <a:pPr marL="0" indent="0">
              <a:buNone/>
            </a:pPr>
            <a:r>
              <a:rPr lang="en-US" dirty="0"/>
              <a:t>[6] “What Are the Legal Restrictions on Publishing Exit Polls during Elections?” </a:t>
            </a:r>
            <a:r>
              <a:rPr lang="en-US" i="1" dirty="0"/>
              <a:t>InBrief.co.uk</a:t>
            </a:r>
            <a:r>
              <a:rPr lang="en-US" dirty="0"/>
              <a:t>, </a:t>
            </a:r>
            <a:r>
              <a:rPr lang="en-US" dirty="0">
                <a:hlinkClick r:id="rId3"/>
              </a:rPr>
              <a:t>www.inbrief.co.uk/media-law/publication-of-exit-polls-law/</a:t>
            </a:r>
            <a:r>
              <a:rPr lang="en-US" dirty="0"/>
              <a:t>. Accessed 26 Mar. 2018.</a:t>
            </a:r>
          </a:p>
          <a:p>
            <a:pPr marL="0" indent="0">
              <a:buNone/>
            </a:pPr>
            <a:r>
              <a:rPr lang="en-US" dirty="0"/>
              <a:t>[7] Zuckerberg, Mark. 19 Nov. 2016. </a:t>
            </a:r>
            <a:r>
              <a:rPr lang="en-US" dirty="0">
                <a:hlinkClick r:id="rId4"/>
              </a:rPr>
              <a:t>https://www.facebook.com/zuck/posts/10103269806149061</a:t>
            </a:r>
            <a:r>
              <a:rPr lang="en-US" dirty="0"/>
              <a:t>. Accessed 26 Mar. 2018</a:t>
            </a:r>
          </a:p>
          <a:p>
            <a:pPr marL="0" indent="0">
              <a:buNone/>
            </a:pPr>
            <a:r>
              <a:rPr lang="en-US" dirty="0"/>
              <a:t>[8] </a:t>
            </a:r>
            <a:r>
              <a:rPr lang="en-US" dirty="0" err="1"/>
              <a:t>Fiegerman</a:t>
            </a:r>
            <a:r>
              <a:rPr lang="en-US" dirty="0"/>
              <a:t>, Seth. 26 Mar. 2018. </a:t>
            </a:r>
            <a:r>
              <a:rPr lang="en-US" dirty="0">
                <a:hlinkClick r:id="rId5"/>
              </a:rPr>
              <a:t>http://money.cnn.com/2018/03/26/technology/facebook-ftc-investigation/index.html</a:t>
            </a:r>
            <a:r>
              <a:rPr lang="en-US" dirty="0"/>
              <a:t>. Accessed 26 Mar. 2018.</a:t>
            </a:r>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22</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&lt;Your Name&gt;</a:t>
            </a:r>
          </a:p>
        </p:txBody>
      </p:sp>
    </p:spTree>
    <p:extLst>
      <p:ext uri="{BB962C8B-B14F-4D97-AF65-F5344CB8AC3E}">
        <p14:creationId xmlns:p14="http://schemas.microsoft.com/office/powerpoint/2010/main" val="9993421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Writes your news feed?</a:t>
            </a:r>
          </a:p>
        </p:txBody>
      </p:sp>
      <p:sp>
        <p:nvSpPr>
          <p:cNvPr id="3" name="Content Placeholder 2"/>
          <p:cNvSpPr>
            <a:spLocks noGrp="1"/>
          </p:cNvSpPr>
          <p:nvPr>
            <p:ph sz="half" idx="1"/>
          </p:nvPr>
        </p:nvSpPr>
        <p:spPr/>
        <p:txBody>
          <a:bodyPr/>
          <a:lstStyle/>
          <a:p>
            <a:pPr marL="0" indent="0">
              <a:buNone/>
            </a:pPr>
            <a:r>
              <a:rPr lang="en-US" dirty="0"/>
              <a:t>Applying selectorate theory to understand media incentives</a:t>
            </a:r>
          </a:p>
        </p:txBody>
      </p:sp>
      <p:sp>
        <p:nvSpPr>
          <p:cNvPr id="6" name="Slide Number Placeholder 5"/>
          <p:cNvSpPr>
            <a:spLocks noGrp="1"/>
          </p:cNvSpPr>
          <p:nvPr>
            <p:ph type="sldNum" sz="quarter" idx="12"/>
          </p:nvPr>
        </p:nvSpPr>
        <p:spPr/>
        <p:txBody>
          <a:bodyPr/>
          <a:lstStyle/>
          <a:p>
            <a:fld id="{A2A17EAB-8B51-5C40-8776-6683E51FA7A0}" type="slidenum">
              <a:rPr lang="en-US" smtClean="0"/>
              <a:t>23</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Forrest Cinelli</a:t>
            </a:r>
          </a:p>
        </p:txBody>
      </p:sp>
      <p:sp>
        <p:nvSpPr>
          <p:cNvPr id="8" name="Footer Placeholder 4"/>
          <p:cNvSpPr>
            <a:spLocks noGrp="1"/>
          </p:cNvSpPr>
          <p:nvPr>
            <p:ph type="ftr" sz="quarter" idx="11"/>
          </p:nvPr>
        </p:nvSpPr>
        <p:spPr>
          <a:xfrm>
            <a:off x="0" y="4997196"/>
            <a:ext cx="5562600" cy="146304"/>
          </a:xfrm>
        </p:spPr>
        <p:txBody>
          <a:bodyPr/>
          <a:lstStyle/>
          <a:p>
            <a:r>
              <a:rPr lang="sk-SK"/>
              <a:t>© 2018 Keith A. Pray</a:t>
            </a:r>
            <a:endParaRPr lang="en-US" dirty="0"/>
          </a:p>
        </p:txBody>
      </p:sp>
    </p:spTree>
    <p:extLst>
      <p:ext uri="{BB962C8B-B14F-4D97-AF65-F5344CB8AC3E}">
        <p14:creationId xmlns:p14="http://schemas.microsoft.com/office/powerpoint/2010/main" val="10250794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A82C9-257E-4A31-8A91-3BBDF6D7631B}"/>
              </a:ext>
            </a:extLst>
          </p:cNvPr>
          <p:cNvSpPr>
            <a:spLocks noGrp="1"/>
          </p:cNvSpPr>
          <p:nvPr>
            <p:ph type="title"/>
          </p:nvPr>
        </p:nvSpPr>
        <p:spPr/>
        <p:txBody>
          <a:bodyPr/>
          <a:lstStyle/>
          <a:p>
            <a:r>
              <a:rPr lang="en-US" dirty="0"/>
              <a:t>Information</a:t>
            </a:r>
          </a:p>
        </p:txBody>
      </p:sp>
      <p:sp>
        <p:nvSpPr>
          <p:cNvPr id="3" name="Content Placeholder 2">
            <a:extLst>
              <a:ext uri="{FF2B5EF4-FFF2-40B4-BE49-F238E27FC236}">
                <a16:creationId xmlns:a16="http://schemas.microsoft.com/office/drawing/2014/main" id="{231173A3-7951-40EE-B3D3-BE9408606363}"/>
              </a:ext>
            </a:extLst>
          </p:cNvPr>
          <p:cNvSpPr>
            <a:spLocks noGrp="1"/>
          </p:cNvSpPr>
          <p:nvPr>
            <p:ph sz="half" idx="1"/>
          </p:nvPr>
        </p:nvSpPr>
        <p:spPr>
          <a:xfrm>
            <a:off x="685800" y="1232236"/>
            <a:ext cx="3733800" cy="3352800"/>
          </a:xfrm>
        </p:spPr>
        <p:txBody>
          <a:bodyPr/>
          <a:lstStyle/>
          <a:p>
            <a:r>
              <a:rPr lang="en-US" dirty="0"/>
              <a:t>Information is Important [2]</a:t>
            </a:r>
          </a:p>
          <a:p>
            <a:r>
              <a:rPr lang="en-US" dirty="0"/>
              <a:t>Determines:</a:t>
            </a:r>
          </a:p>
          <a:p>
            <a:pPr lvl="1"/>
            <a:r>
              <a:rPr lang="en-US" dirty="0"/>
              <a:t>What you buy</a:t>
            </a:r>
          </a:p>
          <a:p>
            <a:pPr lvl="1"/>
            <a:r>
              <a:rPr lang="en-US" dirty="0"/>
              <a:t>What you eat</a:t>
            </a:r>
          </a:p>
          <a:p>
            <a:pPr lvl="1"/>
            <a:r>
              <a:rPr lang="en-US" dirty="0"/>
              <a:t>Where you live</a:t>
            </a:r>
          </a:p>
          <a:p>
            <a:pPr lvl="1"/>
            <a:r>
              <a:rPr lang="en-US" dirty="0"/>
              <a:t>Your job</a:t>
            </a:r>
          </a:p>
          <a:p>
            <a:pPr lvl="1"/>
            <a:r>
              <a:rPr lang="en-US" dirty="0"/>
              <a:t>How you vote</a:t>
            </a:r>
          </a:p>
          <a:p>
            <a:pPr lvl="1"/>
            <a:r>
              <a:rPr lang="en-US" dirty="0"/>
              <a:t>Etc.</a:t>
            </a:r>
          </a:p>
        </p:txBody>
      </p:sp>
      <p:sp>
        <p:nvSpPr>
          <p:cNvPr id="6" name="Slide Number Placeholder 5">
            <a:extLst>
              <a:ext uri="{FF2B5EF4-FFF2-40B4-BE49-F238E27FC236}">
                <a16:creationId xmlns:a16="http://schemas.microsoft.com/office/drawing/2014/main" id="{5C38058C-695E-47C3-9BB4-6396CBEDFEA8}"/>
              </a:ext>
            </a:extLst>
          </p:cNvPr>
          <p:cNvSpPr>
            <a:spLocks noGrp="1"/>
          </p:cNvSpPr>
          <p:nvPr>
            <p:ph type="sldNum" sz="quarter" idx="12"/>
          </p:nvPr>
        </p:nvSpPr>
        <p:spPr/>
        <p:txBody>
          <a:bodyPr/>
          <a:lstStyle/>
          <a:p>
            <a:fld id="{A2A17EAB-8B51-5C40-8776-6683E51FA7A0}" type="slidenum">
              <a:rPr lang="en-US" smtClean="0"/>
              <a:t>24</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Forrest Cinelli</a:t>
            </a:r>
          </a:p>
        </p:txBody>
      </p:sp>
      <p:sp>
        <p:nvSpPr>
          <p:cNvPr id="8" name="Footer Placeholder 4"/>
          <p:cNvSpPr>
            <a:spLocks noGrp="1"/>
          </p:cNvSpPr>
          <p:nvPr>
            <p:ph type="ftr" sz="quarter" idx="11"/>
          </p:nvPr>
        </p:nvSpPr>
        <p:spPr>
          <a:xfrm>
            <a:off x="0" y="4997196"/>
            <a:ext cx="5562600" cy="146304"/>
          </a:xfrm>
        </p:spPr>
        <p:txBody>
          <a:bodyPr/>
          <a:lstStyle/>
          <a:p>
            <a:r>
              <a:rPr lang="sk-SK"/>
              <a:t>© 2018 Keith A. Pray</a:t>
            </a:r>
            <a:endParaRPr lang="en-US" dirty="0"/>
          </a:p>
        </p:txBody>
      </p:sp>
      <p:sp>
        <p:nvSpPr>
          <p:cNvPr id="9" name="Content Placeholder 3"/>
          <p:cNvSpPr>
            <a:spLocks noGrp="1"/>
          </p:cNvSpPr>
          <p:nvPr>
            <p:ph sz="half" idx="2"/>
          </p:nvPr>
        </p:nvSpPr>
        <p:spPr>
          <a:xfrm>
            <a:off x="4724400" y="1232236"/>
            <a:ext cx="3733800" cy="3352800"/>
          </a:xfrm>
        </p:spPr>
        <p:txBody>
          <a:bodyPr/>
          <a:lstStyle/>
          <a:p>
            <a:r>
              <a:rPr lang="en-US" dirty="0"/>
              <a:t>Sources of Information:</a:t>
            </a:r>
          </a:p>
          <a:p>
            <a:pPr lvl="1"/>
            <a:r>
              <a:rPr lang="en-US" dirty="0"/>
              <a:t>Your senses</a:t>
            </a:r>
          </a:p>
          <a:p>
            <a:pPr lvl="1"/>
            <a:r>
              <a:rPr lang="en-US" dirty="0"/>
              <a:t>Talking</a:t>
            </a:r>
          </a:p>
          <a:p>
            <a:pPr lvl="1"/>
            <a:r>
              <a:rPr lang="en-US" dirty="0"/>
              <a:t>Media</a:t>
            </a:r>
          </a:p>
          <a:p>
            <a:pPr lvl="1"/>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2555631"/>
            <a:ext cx="3309487" cy="2441565"/>
          </a:xfrm>
          <a:prstGeom prst="rect">
            <a:avLst/>
          </a:prstGeom>
        </p:spPr>
      </p:pic>
      <p:sp>
        <p:nvSpPr>
          <p:cNvPr id="11" name="TextBox 10"/>
          <p:cNvSpPr txBox="1"/>
          <p:nvPr/>
        </p:nvSpPr>
        <p:spPr>
          <a:xfrm>
            <a:off x="0" y="4726877"/>
            <a:ext cx="9144000" cy="276999"/>
          </a:xfrm>
          <a:prstGeom prst="rect">
            <a:avLst/>
          </a:prstGeom>
          <a:noFill/>
        </p:spPr>
        <p:txBody>
          <a:bodyPr wrap="square" rtlCol="0">
            <a:spAutoFit/>
          </a:bodyPr>
          <a:lstStyle/>
          <a:p>
            <a:pPr algn="r"/>
            <a:r>
              <a:rPr lang="en-US" sz="1200" dirty="0"/>
              <a:t>Image: </a:t>
            </a:r>
            <a:r>
              <a:rPr lang="en-US" sz="1200" dirty="0">
                <a:solidFill>
                  <a:schemeClr val="tx1"/>
                </a:solidFill>
              </a:rPr>
              <a:t>[9]</a:t>
            </a:r>
          </a:p>
        </p:txBody>
      </p:sp>
    </p:spTree>
    <p:extLst>
      <p:ext uri="{BB962C8B-B14F-4D97-AF65-F5344CB8AC3E}">
        <p14:creationId xmlns:p14="http://schemas.microsoft.com/office/powerpoint/2010/main" val="437098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A56E5-B9C6-48AC-B923-C1A281E89539}"/>
              </a:ext>
            </a:extLst>
          </p:cNvPr>
          <p:cNvSpPr>
            <a:spLocks noGrp="1"/>
          </p:cNvSpPr>
          <p:nvPr>
            <p:ph type="title"/>
          </p:nvPr>
        </p:nvSpPr>
        <p:spPr/>
        <p:txBody>
          <a:bodyPr/>
          <a:lstStyle/>
          <a:p>
            <a:r>
              <a:rPr lang="en-US" dirty="0"/>
              <a:t>Sources of Information</a:t>
            </a:r>
          </a:p>
        </p:txBody>
      </p:sp>
      <p:sp>
        <p:nvSpPr>
          <p:cNvPr id="3" name="Content Placeholder 2">
            <a:extLst>
              <a:ext uri="{FF2B5EF4-FFF2-40B4-BE49-F238E27FC236}">
                <a16:creationId xmlns:a16="http://schemas.microsoft.com/office/drawing/2014/main" id="{BC92C87A-0521-42DF-A127-CF85452E334D}"/>
              </a:ext>
            </a:extLst>
          </p:cNvPr>
          <p:cNvSpPr>
            <a:spLocks noGrp="1"/>
          </p:cNvSpPr>
          <p:nvPr>
            <p:ph sz="half" idx="1"/>
          </p:nvPr>
        </p:nvSpPr>
        <p:spPr/>
        <p:txBody>
          <a:bodyPr/>
          <a:lstStyle/>
          <a:p>
            <a:r>
              <a:rPr lang="en-US" dirty="0"/>
              <a:t>Your senses</a:t>
            </a:r>
          </a:p>
          <a:p>
            <a:r>
              <a:rPr lang="en-US" dirty="0"/>
              <a:t>Talking</a:t>
            </a:r>
          </a:p>
          <a:p>
            <a:r>
              <a:rPr lang="en-US" dirty="0"/>
              <a:t>Media</a:t>
            </a:r>
          </a:p>
          <a:p>
            <a:pPr lvl="1"/>
            <a:endParaRPr lang="en-US" dirty="0"/>
          </a:p>
        </p:txBody>
      </p:sp>
      <p:sp>
        <p:nvSpPr>
          <p:cNvPr id="6" name="Slide Number Placeholder 5">
            <a:extLst>
              <a:ext uri="{FF2B5EF4-FFF2-40B4-BE49-F238E27FC236}">
                <a16:creationId xmlns:a16="http://schemas.microsoft.com/office/drawing/2014/main" id="{98E3147E-11D6-4B6D-8C65-E7BFA82AA932}"/>
              </a:ext>
            </a:extLst>
          </p:cNvPr>
          <p:cNvSpPr>
            <a:spLocks noGrp="1"/>
          </p:cNvSpPr>
          <p:nvPr>
            <p:ph type="sldNum" sz="quarter" idx="12"/>
          </p:nvPr>
        </p:nvSpPr>
        <p:spPr/>
        <p:txBody>
          <a:bodyPr/>
          <a:lstStyle/>
          <a:p>
            <a:fld id="{A2A17EAB-8B51-5C40-8776-6683E51FA7A0}" type="slidenum">
              <a:rPr lang="en-US" smtClean="0"/>
              <a:t>25</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Forrest Cinelli</a:t>
            </a:r>
          </a:p>
        </p:txBody>
      </p:sp>
      <p:sp>
        <p:nvSpPr>
          <p:cNvPr id="8" name="Footer Placeholder 4"/>
          <p:cNvSpPr>
            <a:spLocks noGrp="1"/>
          </p:cNvSpPr>
          <p:nvPr>
            <p:ph type="ftr" sz="quarter" idx="11"/>
          </p:nvPr>
        </p:nvSpPr>
        <p:spPr>
          <a:xfrm>
            <a:off x="0" y="4997196"/>
            <a:ext cx="5562600" cy="146304"/>
          </a:xfrm>
        </p:spPr>
        <p:txBody>
          <a:bodyPr/>
          <a:lstStyle/>
          <a:p>
            <a:r>
              <a:rPr lang="sk-SK"/>
              <a:t>© 2018 Keith A. Pray</a:t>
            </a: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352551"/>
            <a:ext cx="3638350" cy="2684183"/>
          </a:xfrm>
          <a:prstGeom prst="rect">
            <a:avLst/>
          </a:prstGeom>
        </p:spPr>
      </p:pic>
      <p:sp>
        <p:nvSpPr>
          <p:cNvPr id="11" name="TextBox 10"/>
          <p:cNvSpPr txBox="1"/>
          <p:nvPr/>
        </p:nvSpPr>
        <p:spPr>
          <a:xfrm>
            <a:off x="0" y="4726877"/>
            <a:ext cx="9144000" cy="276999"/>
          </a:xfrm>
          <a:prstGeom prst="rect">
            <a:avLst/>
          </a:prstGeom>
          <a:noFill/>
        </p:spPr>
        <p:txBody>
          <a:bodyPr wrap="square" rtlCol="0">
            <a:spAutoFit/>
          </a:bodyPr>
          <a:lstStyle/>
          <a:p>
            <a:pPr algn="r"/>
            <a:r>
              <a:rPr lang="en-US" sz="1200" dirty="0"/>
              <a:t>Image: </a:t>
            </a:r>
            <a:r>
              <a:rPr lang="en-US" sz="1200" dirty="0">
                <a:solidFill>
                  <a:schemeClr val="tx1"/>
                </a:solidFill>
              </a:rPr>
              <a:t>[9]</a:t>
            </a:r>
          </a:p>
        </p:txBody>
      </p:sp>
    </p:spTree>
    <p:extLst>
      <p:ext uri="{BB962C8B-B14F-4D97-AF65-F5344CB8AC3E}">
        <p14:creationId xmlns:p14="http://schemas.microsoft.com/office/powerpoint/2010/main" val="19980773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9F2F1-F22D-46A6-BA59-33232527E73F}"/>
              </a:ext>
            </a:extLst>
          </p:cNvPr>
          <p:cNvSpPr>
            <a:spLocks noGrp="1"/>
          </p:cNvSpPr>
          <p:nvPr>
            <p:ph type="title"/>
          </p:nvPr>
        </p:nvSpPr>
        <p:spPr/>
        <p:txBody>
          <a:bodyPr/>
          <a:lstStyle/>
          <a:p>
            <a:r>
              <a:rPr lang="en-US" dirty="0"/>
              <a:t>Media</a:t>
            </a:r>
          </a:p>
        </p:txBody>
      </p:sp>
      <p:sp>
        <p:nvSpPr>
          <p:cNvPr id="3" name="Content Placeholder 2">
            <a:extLst>
              <a:ext uri="{FF2B5EF4-FFF2-40B4-BE49-F238E27FC236}">
                <a16:creationId xmlns:a16="http://schemas.microsoft.com/office/drawing/2014/main" id="{B25576A2-CF50-40B1-99FC-EB3CB921595E}"/>
              </a:ext>
            </a:extLst>
          </p:cNvPr>
          <p:cNvSpPr>
            <a:spLocks noGrp="1"/>
          </p:cNvSpPr>
          <p:nvPr>
            <p:ph sz="half" idx="1"/>
          </p:nvPr>
        </p:nvSpPr>
        <p:spPr/>
        <p:txBody>
          <a:bodyPr/>
          <a:lstStyle/>
          <a:p>
            <a:r>
              <a:rPr lang="en-US" dirty="0"/>
              <a:t>‘the Media’, but also:</a:t>
            </a:r>
          </a:p>
          <a:p>
            <a:r>
              <a:rPr lang="en-US" dirty="0"/>
              <a:t>Books</a:t>
            </a:r>
          </a:p>
          <a:p>
            <a:r>
              <a:rPr lang="en-US" dirty="0"/>
              <a:t>Newspapers</a:t>
            </a:r>
          </a:p>
          <a:p>
            <a:r>
              <a:rPr lang="en-US" dirty="0"/>
              <a:t>Articles</a:t>
            </a:r>
          </a:p>
          <a:p>
            <a:r>
              <a:rPr lang="en-US" dirty="0"/>
              <a:t>Videos </a:t>
            </a:r>
          </a:p>
          <a:p>
            <a:r>
              <a:rPr lang="en-US" dirty="0"/>
              <a:t>Blogs</a:t>
            </a:r>
          </a:p>
          <a:p>
            <a:r>
              <a:rPr lang="en-US" dirty="0"/>
              <a:t>Search Engine(s)</a:t>
            </a:r>
          </a:p>
          <a:p>
            <a:endParaRPr lang="en-US" dirty="0"/>
          </a:p>
          <a:p>
            <a:endParaRPr lang="en-US" dirty="0"/>
          </a:p>
          <a:p>
            <a:endParaRPr lang="en-US" dirty="0"/>
          </a:p>
        </p:txBody>
      </p:sp>
      <p:sp>
        <p:nvSpPr>
          <p:cNvPr id="4" name="Content Placeholder 3">
            <a:extLst>
              <a:ext uri="{FF2B5EF4-FFF2-40B4-BE49-F238E27FC236}">
                <a16:creationId xmlns:a16="http://schemas.microsoft.com/office/drawing/2014/main" id="{34F1EAA8-80A1-4AF0-9D66-E8E05E0151A2}"/>
              </a:ext>
            </a:extLst>
          </p:cNvPr>
          <p:cNvSpPr>
            <a:spLocks noGrp="1"/>
          </p:cNvSpPr>
          <p:nvPr>
            <p:ph sz="half" idx="2"/>
          </p:nvPr>
        </p:nvSpPr>
        <p:spPr/>
        <p:txBody>
          <a:bodyPr/>
          <a:lstStyle/>
          <a:p>
            <a:endParaRPr lang="en-US"/>
          </a:p>
        </p:txBody>
      </p:sp>
      <p:sp>
        <p:nvSpPr>
          <p:cNvPr id="5" name="Footer Placeholder 4">
            <a:extLst>
              <a:ext uri="{FF2B5EF4-FFF2-40B4-BE49-F238E27FC236}">
                <a16:creationId xmlns:a16="http://schemas.microsoft.com/office/drawing/2014/main" id="{1EC25D50-B846-4419-AD3A-611667C9ECAE}"/>
              </a:ext>
            </a:extLst>
          </p:cNvPr>
          <p:cNvSpPr>
            <a:spLocks noGrp="1"/>
          </p:cNvSpPr>
          <p:nvPr>
            <p:ph type="ftr" sz="quarter" idx="11"/>
          </p:nvPr>
        </p:nvSpPr>
        <p:spPr/>
        <p:txBody>
          <a:bodyPr/>
          <a:lstStyle/>
          <a:p>
            <a:r>
              <a:rPr lang="sk-SK"/>
              <a:t>© 2018 Keith A. Pray</a:t>
            </a:r>
            <a:endParaRPr lang="en-US"/>
          </a:p>
        </p:txBody>
      </p:sp>
      <p:sp>
        <p:nvSpPr>
          <p:cNvPr id="6" name="Slide Number Placeholder 5">
            <a:extLst>
              <a:ext uri="{FF2B5EF4-FFF2-40B4-BE49-F238E27FC236}">
                <a16:creationId xmlns:a16="http://schemas.microsoft.com/office/drawing/2014/main" id="{C7889BBA-3D92-4746-B2B2-AE336402B92A}"/>
              </a:ext>
            </a:extLst>
          </p:cNvPr>
          <p:cNvSpPr>
            <a:spLocks noGrp="1"/>
          </p:cNvSpPr>
          <p:nvPr>
            <p:ph type="sldNum" sz="quarter" idx="12"/>
          </p:nvPr>
        </p:nvSpPr>
        <p:spPr/>
        <p:txBody>
          <a:bodyPr/>
          <a:lstStyle/>
          <a:p>
            <a:fld id="{A2A17EAB-8B51-5C40-8776-6683E51FA7A0}" type="slidenum">
              <a:rPr lang="en-US" smtClean="0"/>
              <a:t>26</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Forrest Cinelli</a:t>
            </a:r>
          </a:p>
        </p:txBody>
      </p:sp>
    </p:spTree>
    <p:extLst>
      <p:ext uri="{BB962C8B-B14F-4D97-AF65-F5344CB8AC3E}">
        <p14:creationId xmlns:p14="http://schemas.microsoft.com/office/powerpoint/2010/main" val="25143827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8E529-E2A2-4078-84E4-7BF76BC41CFB}"/>
              </a:ext>
            </a:extLst>
          </p:cNvPr>
          <p:cNvSpPr>
            <a:spLocks noGrp="1"/>
          </p:cNvSpPr>
          <p:nvPr>
            <p:ph type="title"/>
          </p:nvPr>
        </p:nvSpPr>
        <p:spPr/>
        <p:txBody>
          <a:bodyPr/>
          <a:lstStyle/>
          <a:p>
            <a:r>
              <a:rPr lang="en-US" dirty="0"/>
              <a:t>Who creates media</a:t>
            </a:r>
          </a:p>
        </p:txBody>
      </p:sp>
      <p:sp>
        <p:nvSpPr>
          <p:cNvPr id="3" name="Content Placeholder 2">
            <a:extLst>
              <a:ext uri="{FF2B5EF4-FFF2-40B4-BE49-F238E27FC236}">
                <a16:creationId xmlns:a16="http://schemas.microsoft.com/office/drawing/2014/main" id="{23869E07-89D2-40A7-AE1D-14C1F9AB9811}"/>
              </a:ext>
            </a:extLst>
          </p:cNvPr>
          <p:cNvSpPr>
            <a:spLocks noGrp="1"/>
          </p:cNvSpPr>
          <p:nvPr>
            <p:ph sz="half" idx="1"/>
          </p:nvPr>
        </p:nvSpPr>
        <p:spPr/>
        <p:txBody>
          <a:bodyPr/>
          <a:lstStyle/>
          <a:p>
            <a:r>
              <a:rPr lang="en-US" dirty="0"/>
              <a:t>Who controls the content you see?</a:t>
            </a:r>
          </a:p>
          <a:p>
            <a:pPr lvl="1"/>
            <a:r>
              <a:rPr lang="en-US" dirty="0"/>
              <a:t>Is it always the author?</a:t>
            </a:r>
          </a:p>
          <a:p>
            <a:r>
              <a:rPr lang="en-US" dirty="0"/>
              <a:t>What are their incentives?</a:t>
            </a:r>
          </a:p>
          <a:p>
            <a:pPr lvl="1"/>
            <a:r>
              <a:rPr lang="en-US" dirty="0"/>
              <a:t>Morality? </a:t>
            </a:r>
          </a:p>
          <a:p>
            <a:pPr lvl="1"/>
            <a:r>
              <a:rPr lang="en-US" dirty="0"/>
              <a:t>Prestige?</a:t>
            </a:r>
          </a:p>
          <a:p>
            <a:pPr lvl="1"/>
            <a:r>
              <a:rPr lang="en-US" dirty="0"/>
              <a:t>Profit?</a:t>
            </a:r>
          </a:p>
        </p:txBody>
      </p:sp>
      <p:sp>
        <p:nvSpPr>
          <p:cNvPr id="4" name="Content Placeholder 3">
            <a:extLst>
              <a:ext uri="{FF2B5EF4-FFF2-40B4-BE49-F238E27FC236}">
                <a16:creationId xmlns:a16="http://schemas.microsoft.com/office/drawing/2014/main" id="{B9D2BE0A-68BB-4BB6-A51D-51F32140AC54}"/>
              </a:ext>
            </a:extLst>
          </p:cNvPr>
          <p:cNvSpPr>
            <a:spLocks noGrp="1"/>
          </p:cNvSpPr>
          <p:nvPr>
            <p:ph sz="half" idx="2"/>
          </p:nvPr>
        </p:nvSpPr>
        <p:spPr/>
        <p:txBody>
          <a:bodyPr/>
          <a:lstStyle/>
          <a:p>
            <a:endParaRPr lang="en-US"/>
          </a:p>
        </p:txBody>
      </p:sp>
      <p:sp>
        <p:nvSpPr>
          <p:cNvPr id="5" name="Footer Placeholder 4">
            <a:extLst>
              <a:ext uri="{FF2B5EF4-FFF2-40B4-BE49-F238E27FC236}">
                <a16:creationId xmlns:a16="http://schemas.microsoft.com/office/drawing/2014/main" id="{3395E0F5-4EDC-434F-8FC2-0D6A4185DE5E}"/>
              </a:ext>
            </a:extLst>
          </p:cNvPr>
          <p:cNvSpPr>
            <a:spLocks noGrp="1"/>
          </p:cNvSpPr>
          <p:nvPr>
            <p:ph type="ftr" sz="quarter" idx="11"/>
          </p:nvPr>
        </p:nvSpPr>
        <p:spPr/>
        <p:txBody>
          <a:bodyPr/>
          <a:lstStyle/>
          <a:p>
            <a:r>
              <a:rPr lang="en-US"/>
              <a:t>© 2018 Keith A. Pray</a:t>
            </a:r>
            <a:endParaRPr lang="en-US" dirty="0"/>
          </a:p>
        </p:txBody>
      </p:sp>
      <p:sp>
        <p:nvSpPr>
          <p:cNvPr id="6" name="Slide Number Placeholder 5">
            <a:extLst>
              <a:ext uri="{FF2B5EF4-FFF2-40B4-BE49-F238E27FC236}">
                <a16:creationId xmlns:a16="http://schemas.microsoft.com/office/drawing/2014/main" id="{FCA53E97-6906-48C5-840C-94DEE14BDF42}"/>
              </a:ext>
            </a:extLst>
          </p:cNvPr>
          <p:cNvSpPr>
            <a:spLocks noGrp="1"/>
          </p:cNvSpPr>
          <p:nvPr>
            <p:ph type="sldNum" sz="quarter" idx="12"/>
          </p:nvPr>
        </p:nvSpPr>
        <p:spPr/>
        <p:txBody>
          <a:bodyPr/>
          <a:lstStyle/>
          <a:p>
            <a:fld id="{A2A17EAB-8B51-5C40-8776-6683E51FA7A0}" type="slidenum">
              <a:rPr lang="en-US" smtClean="0"/>
              <a:t>27</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Forrest Cinelli</a:t>
            </a:r>
          </a:p>
        </p:txBody>
      </p:sp>
    </p:spTree>
    <p:extLst>
      <p:ext uri="{BB962C8B-B14F-4D97-AF65-F5344CB8AC3E}">
        <p14:creationId xmlns:p14="http://schemas.microsoft.com/office/powerpoint/2010/main" val="2192050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9FDF8-F91C-4AFE-ADE8-DCD545ACF8DD}"/>
              </a:ext>
            </a:extLst>
          </p:cNvPr>
          <p:cNvSpPr>
            <a:spLocks noGrp="1"/>
          </p:cNvSpPr>
          <p:nvPr>
            <p:ph type="title"/>
          </p:nvPr>
        </p:nvSpPr>
        <p:spPr/>
        <p:txBody>
          <a:bodyPr/>
          <a:lstStyle/>
          <a:p>
            <a:r>
              <a:rPr lang="en-US" dirty="0"/>
              <a:t>Selectorate Theory</a:t>
            </a:r>
          </a:p>
        </p:txBody>
      </p:sp>
      <p:sp>
        <p:nvSpPr>
          <p:cNvPr id="3" name="Content Placeholder 2">
            <a:extLst>
              <a:ext uri="{FF2B5EF4-FFF2-40B4-BE49-F238E27FC236}">
                <a16:creationId xmlns:a16="http://schemas.microsoft.com/office/drawing/2014/main" id="{9E7A7DF5-12FA-45CF-BCBD-CCEB4028FE49}"/>
              </a:ext>
            </a:extLst>
          </p:cNvPr>
          <p:cNvSpPr>
            <a:spLocks noGrp="1"/>
          </p:cNvSpPr>
          <p:nvPr>
            <p:ph sz="half" idx="1"/>
          </p:nvPr>
        </p:nvSpPr>
        <p:spPr/>
        <p:txBody>
          <a:bodyPr/>
          <a:lstStyle/>
          <a:p>
            <a:r>
              <a:rPr lang="en-US" dirty="0"/>
              <a:t>Theory of political leadership</a:t>
            </a:r>
          </a:p>
          <a:p>
            <a:r>
              <a:rPr lang="en-US" dirty="0"/>
              <a:t>Leaders who try to stay in power are more likely to stay in power</a:t>
            </a:r>
          </a:p>
          <a:p>
            <a:r>
              <a:rPr lang="en-US" dirty="0"/>
              <a:t>The </a:t>
            </a:r>
            <a:r>
              <a:rPr lang="en-US" i="1" dirty="0"/>
              <a:t>selectorate</a:t>
            </a:r>
            <a:r>
              <a:rPr lang="en-US" dirty="0"/>
              <a:t> chooses the leader(s)</a:t>
            </a:r>
          </a:p>
        </p:txBody>
      </p:sp>
      <p:sp>
        <p:nvSpPr>
          <p:cNvPr id="4" name="Content Placeholder 3">
            <a:extLst>
              <a:ext uri="{FF2B5EF4-FFF2-40B4-BE49-F238E27FC236}">
                <a16:creationId xmlns:a16="http://schemas.microsoft.com/office/drawing/2014/main" id="{30F565A0-1CE2-4D1B-8C4A-28D4C2DE7210}"/>
              </a:ext>
            </a:extLst>
          </p:cNvPr>
          <p:cNvSpPr>
            <a:spLocks noGrp="1"/>
          </p:cNvSpPr>
          <p:nvPr>
            <p:ph sz="half" idx="2"/>
          </p:nvPr>
        </p:nvSpPr>
        <p:spPr/>
        <p:txBody>
          <a:bodyPr/>
          <a:lstStyle/>
          <a:p>
            <a:r>
              <a:rPr lang="en-US" dirty="0"/>
              <a:t>Leaders reward the selectorate (and not others) </a:t>
            </a:r>
          </a:p>
          <a:p>
            <a:r>
              <a:rPr lang="en-US" dirty="0"/>
              <a:t>Private rewards vs public rewards</a:t>
            </a:r>
          </a:p>
          <a:p>
            <a:pPr lvl="1"/>
            <a:r>
              <a:rPr lang="en-US" dirty="0"/>
              <a:t>Private more concentrated, public more effective</a:t>
            </a:r>
          </a:p>
          <a:p>
            <a:endParaRPr lang="en-US" dirty="0"/>
          </a:p>
        </p:txBody>
      </p:sp>
      <p:sp>
        <p:nvSpPr>
          <p:cNvPr id="6" name="Slide Number Placeholder 5">
            <a:extLst>
              <a:ext uri="{FF2B5EF4-FFF2-40B4-BE49-F238E27FC236}">
                <a16:creationId xmlns:a16="http://schemas.microsoft.com/office/drawing/2014/main" id="{38A2223C-4F5E-4736-AE35-D4327319E8E8}"/>
              </a:ext>
            </a:extLst>
          </p:cNvPr>
          <p:cNvSpPr>
            <a:spLocks noGrp="1"/>
          </p:cNvSpPr>
          <p:nvPr>
            <p:ph type="sldNum" sz="quarter" idx="12"/>
          </p:nvPr>
        </p:nvSpPr>
        <p:spPr/>
        <p:txBody>
          <a:bodyPr/>
          <a:lstStyle/>
          <a:p>
            <a:fld id="{A2A17EAB-8B51-5C40-8776-6683E51FA7A0}" type="slidenum">
              <a:rPr lang="en-US" smtClean="0"/>
              <a:t>28</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Forrest Cinelli</a:t>
            </a:r>
          </a:p>
        </p:txBody>
      </p:sp>
      <p:sp>
        <p:nvSpPr>
          <p:cNvPr id="8" name="Footer Placeholder 4"/>
          <p:cNvSpPr>
            <a:spLocks noGrp="1"/>
          </p:cNvSpPr>
          <p:nvPr>
            <p:ph type="ftr" sz="quarter" idx="11"/>
          </p:nvPr>
        </p:nvSpPr>
        <p:spPr>
          <a:xfrm>
            <a:off x="0" y="4997196"/>
            <a:ext cx="5562600" cy="146304"/>
          </a:xfrm>
        </p:spPr>
        <p:txBody>
          <a:bodyPr/>
          <a:lstStyle/>
          <a:p>
            <a:r>
              <a:rPr lang="sk-SK"/>
              <a:t>© 2018 Keith A. Pray</a:t>
            </a:r>
            <a:endParaRPr lang="en-US" dirty="0"/>
          </a:p>
        </p:txBody>
      </p:sp>
    </p:spTree>
    <p:extLst>
      <p:ext uri="{BB962C8B-B14F-4D97-AF65-F5344CB8AC3E}">
        <p14:creationId xmlns:p14="http://schemas.microsoft.com/office/powerpoint/2010/main" val="28285243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8DB40-65F7-49F1-877C-6BF7A0C5812E}"/>
              </a:ext>
            </a:extLst>
          </p:cNvPr>
          <p:cNvSpPr>
            <a:spLocks noGrp="1"/>
          </p:cNvSpPr>
          <p:nvPr>
            <p:ph type="title"/>
          </p:nvPr>
        </p:nvSpPr>
        <p:spPr/>
        <p:txBody>
          <a:bodyPr/>
          <a:lstStyle/>
          <a:p>
            <a:r>
              <a:rPr lang="en-US" dirty="0"/>
              <a:t>Example Selectorate: Resource Rich Dictatorship</a:t>
            </a:r>
          </a:p>
        </p:txBody>
      </p:sp>
      <p:sp>
        <p:nvSpPr>
          <p:cNvPr id="3" name="Content Placeholder 2">
            <a:extLst>
              <a:ext uri="{FF2B5EF4-FFF2-40B4-BE49-F238E27FC236}">
                <a16:creationId xmlns:a16="http://schemas.microsoft.com/office/drawing/2014/main" id="{FCBA3788-42A3-4A00-8C6C-1DABC14A912F}"/>
              </a:ext>
            </a:extLst>
          </p:cNvPr>
          <p:cNvSpPr>
            <a:spLocks noGrp="1"/>
          </p:cNvSpPr>
          <p:nvPr>
            <p:ph sz="half" idx="1"/>
          </p:nvPr>
        </p:nvSpPr>
        <p:spPr>
          <a:xfrm>
            <a:off x="685800" y="1352551"/>
            <a:ext cx="7996084" cy="3352800"/>
          </a:xfrm>
        </p:spPr>
        <p:txBody>
          <a:bodyPr/>
          <a:lstStyle/>
          <a:p>
            <a:r>
              <a:rPr lang="en-US" dirty="0"/>
              <a:t>Small coalition chooses leaders</a:t>
            </a:r>
          </a:p>
          <a:p>
            <a:r>
              <a:rPr lang="en-US" dirty="0"/>
              <a:t>Leader has money from exports</a:t>
            </a:r>
          </a:p>
          <a:p>
            <a:r>
              <a:rPr lang="en-US" dirty="0"/>
              <a:t>Solution: leader gives direct kickbacks to coalition members</a:t>
            </a:r>
          </a:p>
          <a:p>
            <a:r>
              <a:rPr lang="en-US" dirty="0"/>
              <a:t>Public rewards not worth it: small benefit to coalition members</a:t>
            </a:r>
          </a:p>
        </p:txBody>
      </p:sp>
      <p:sp>
        <p:nvSpPr>
          <p:cNvPr id="6" name="Slide Number Placeholder 5">
            <a:extLst>
              <a:ext uri="{FF2B5EF4-FFF2-40B4-BE49-F238E27FC236}">
                <a16:creationId xmlns:a16="http://schemas.microsoft.com/office/drawing/2014/main" id="{FC8CD47B-27E0-4A27-96DF-D2305B37EB8B}"/>
              </a:ext>
            </a:extLst>
          </p:cNvPr>
          <p:cNvSpPr>
            <a:spLocks noGrp="1"/>
          </p:cNvSpPr>
          <p:nvPr>
            <p:ph type="sldNum" sz="quarter" idx="12"/>
          </p:nvPr>
        </p:nvSpPr>
        <p:spPr/>
        <p:txBody>
          <a:bodyPr/>
          <a:lstStyle/>
          <a:p>
            <a:fld id="{A2A17EAB-8B51-5C40-8776-6683E51FA7A0}" type="slidenum">
              <a:rPr lang="en-US" smtClean="0"/>
              <a:t>29</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Forrest Cinelli</a:t>
            </a:r>
          </a:p>
        </p:txBody>
      </p:sp>
      <p:sp>
        <p:nvSpPr>
          <p:cNvPr id="8" name="Footer Placeholder 4"/>
          <p:cNvSpPr>
            <a:spLocks noGrp="1"/>
          </p:cNvSpPr>
          <p:nvPr>
            <p:ph type="ftr" sz="quarter" idx="11"/>
          </p:nvPr>
        </p:nvSpPr>
        <p:spPr>
          <a:xfrm>
            <a:off x="0" y="4997196"/>
            <a:ext cx="5562600" cy="146304"/>
          </a:xfrm>
        </p:spPr>
        <p:txBody>
          <a:bodyPr/>
          <a:lstStyle/>
          <a:p>
            <a:r>
              <a:rPr lang="sk-SK"/>
              <a:t>© 2018 Keith A. Pray</a:t>
            </a:r>
            <a:endParaRPr lang="en-US" dirty="0"/>
          </a:p>
        </p:txBody>
      </p:sp>
    </p:spTree>
    <p:extLst>
      <p:ext uri="{BB962C8B-B14F-4D97-AF65-F5344CB8AC3E}">
        <p14:creationId xmlns:p14="http://schemas.microsoft.com/office/powerpoint/2010/main" val="3394223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5"/>
            <a:ext cx="9144000" cy="320194"/>
          </a:xfrm>
          <a:prstGeom prst="rect">
            <a:avLst/>
          </a:prstGeom>
          <a:solidFill>
            <a:schemeClr val="bg1">
              <a:alpha val="24000"/>
            </a:schemeClr>
          </a:solidFill>
          <a:ln w="9525">
            <a:solidFill>
              <a:schemeClr val="bg1"/>
            </a:solidFill>
            <a:miter lim="800000"/>
            <a:headEnd/>
            <a:tailEnd/>
          </a:ln>
        </p:spPr>
        <p:txBody>
          <a:bodyPr wrap="none" lIns="91436" tIns="45718" rIns="91436" bIns="45718"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178" indent="-457178">
              <a:buFont typeface="+mj-lt"/>
              <a:buAutoNum type="arabicPeriod"/>
            </a:pPr>
            <a:r>
              <a:rPr lang="en-US" dirty="0"/>
              <a:t>Guest Speaker</a:t>
            </a:r>
          </a:p>
          <a:p>
            <a:pPr marL="457178" indent="-457178">
              <a:buFont typeface="+mj-lt"/>
              <a:buAutoNum type="arabicPeriod"/>
            </a:pPr>
            <a:r>
              <a:rPr lang="en-US" dirty="0"/>
              <a:t>Review</a:t>
            </a:r>
          </a:p>
          <a:p>
            <a:pPr marL="457178" indent="-457178">
              <a:buFont typeface="+mj-lt"/>
              <a:buAutoNum type="arabicPeriod"/>
            </a:pPr>
            <a:r>
              <a:rPr lang="en-US" dirty="0"/>
              <a:t>Assignment</a:t>
            </a:r>
          </a:p>
          <a:p>
            <a:pPr marL="457178" indent="-457178">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3</a:t>
            </a:fld>
            <a:endParaRPr lang="en-US"/>
          </a:p>
        </p:txBody>
      </p:sp>
    </p:spTree>
    <p:extLst>
      <p:ext uri="{BB962C8B-B14F-4D97-AF65-F5344CB8AC3E}">
        <p14:creationId xmlns:p14="http://schemas.microsoft.com/office/powerpoint/2010/main" val="271150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7135C-81F3-49E0-AEF6-66AEF9ACF735}"/>
              </a:ext>
            </a:extLst>
          </p:cNvPr>
          <p:cNvSpPr>
            <a:spLocks noGrp="1"/>
          </p:cNvSpPr>
          <p:nvPr>
            <p:ph type="title"/>
          </p:nvPr>
        </p:nvSpPr>
        <p:spPr/>
        <p:txBody>
          <a:bodyPr/>
          <a:lstStyle/>
          <a:p>
            <a:r>
              <a:rPr lang="en-US" dirty="0"/>
              <a:t>Example Selectorate: Democracy</a:t>
            </a:r>
          </a:p>
        </p:txBody>
      </p:sp>
      <p:sp>
        <p:nvSpPr>
          <p:cNvPr id="3" name="Content Placeholder 2">
            <a:extLst>
              <a:ext uri="{FF2B5EF4-FFF2-40B4-BE49-F238E27FC236}">
                <a16:creationId xmlns:a16="http://schemas.microsoft.com/office/drawing/2014/main" id="{A15059D5-2836-4A96-8B61-F8885797622B}"/>
              </a:ext>
            </a:extLst>
          </p:cNvPr>
          <p:cNvSpPr>
            <a:spLocks noGrp="1"/>
          </p:cNvSpPr>
          <p:nvPr>
            <p:ph sz="half" idx="1"/>
          </p:nvPr>
        </p:nvSpPr>
        <p:spPr>
          <a:xfrm>
            <a:off x="685800" y="1352551"/>
            <a:ext cx="8074742" cy="3352800"/>
          </a:xfrm>
        </p:spPr>
        <p:txBody>
          <a:bodyPr/>
          <a:lstStyle/>
          <a:p>
            <a:r>
              <a:rPr lang="en-US" dirty="0"/>
              <a:t>Large coalition (~50% of voters) chooses leaders</a:t>
            </a:r>
          </a:p>
          <a:p>
            <a:r>
              <a:rPr lang="en-US" dirty="0"/>
              <a:t>Leaders draw money from taxation</a:t>
            </a:r>
          </a:p>
          <a:p>
            <a:r>
              <a:rPr lang="en-US" dirty="0"/>
              <a:t>Solution: leaders invest in public rewards </a:t>
            </a:r>
          </a:p>
          <a:p>
            <a:r>
              <a:rPr lang="en-US" dirty="0"/>
              <a:t>Direct kickbacks not worth it: too many coalition members</a:t>
            </a:r>
          </a:p>
        </p:txBody>
      </p:sp>
      <p:sp>
        <p:nvSpPr>
          <p:cNvPr id="6" name="Slide Number Placeholder 5">
            <a:extLst>
              <a:ext uri="{FF2B5EF4-FFF2-40B4-BE49-F238E27FC236}">
                <a16:creationId xmlns:a16="http://schemas.microsoft.com/office/drawing/2014/main" id="{619D35AC-8680-4BBE-A5D8-F36099E316D9}"/>
              </a:ext>
            </a:extLst>
          </p:cNvPr>
          <p:cNvSpPr>
            <a:spLocks noGrp="1"/>
          </p:cNvSpPr>
          <p:nvPr>
            <p:ph type="sldNum" sz="quarter" idx="12"/>
          </p:nvPr>
        </p:nvSpPr>
        <p:spPr/>
        <p:txBody>
          <a:bodyPr/>
          <a:lstStyle/>
          <a:p>
            <a:fld id="{A2A17EAB-8B51-5C40-8776-6683E51FA7A0}" type="slidenum">
              <a:rPr lang="en-US" smtClean="0"/>
              <a:t>30</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Forrest Cinelli</a:t>
            </a:r>
          </a:p>
        </p:txBody>
      </p:sp>
      <p:sp>
        <p:nvSpPr>
          <p:cNvPr id="8" name="Footer Placeholder 4"/>
          <p:cNvSpPr>
            <a:spLocks noGrp="1"/>
          </p:cNvSpPr>
          <p:nvPr>
            <p:ph type="ftr" sz="quarter" idx="11"/>
          </p:nvPr>
        </p:nvSpPr>
        <p:spPr>
          <a:xfrm>
            <a:off x="0" y="4997196"/>
            <a:ext cx="5562600" cy="146304"/>
          </a:xfrm>
        </p:spPr>
        <p:txBody>
          <a:bodyPr/>
          <a:lstStyle/>
          <a:p>
            <a:r>
              <a:rPr lang="sk-SK"/>
              <a:t>© 2018 Keith A. Pray</a:t>
            </a:r>
            <a:endParaRPr lang="en-US" dirty="0"/>
          </a:p>
        </p:txBody>
      </p:sp>
    </p:spTree>
    <p:extLst>
      <p:ext uri="{BB962C8B-B14F-4D97-AF65-F5344CB8AC3E}">
        <p14:creationId xmlns:p14="http://schemas.microsoft.com/office/powerpoint/2010/main" val="15957459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2E6DF-E357-4D03-9A1F-9BF4CF16598C}"/>
              </a:ext>
            </a:extLst>
          </p:cNvPr>
          <p:cNvSpPr>
            <a:spLocks noGrp="1"/>
          </p:cNvSpPr>
          <p:nvPr>
            <p:ph type="title"/>
          </p:nvPr>
        </p:nvSpPr>
        <p:spPr/>
        <p:txBody>
          <a:bodyPr/>
          <a:lstStyle/>
          <a:p>
            <a:r>
              <a:rPr lang="en-US" dirty="0"/>
              <a:t>Example Selectorate: Corporation</a:t>
            </a:r>
          </a:p>
        </p:txBody>
      </p:sp>
      <p:sp>
        <p:nvSpPr>
          <p:cNvPr id="3" name="Content Placeholder 2">
            <a:extLst>
              <a:ext uri="{FF2B5EF4-FFF2-40B4-BE49-F238E27FC236}">
                <a16:creationId xmlns:a16="http://schemas.microsoft.com/office/drawing/2014/main" id="{603DFFF5-7C40-4317-9BD2-40F924F2D778}"/>
              </a:ext>
            </a:extLst>
          </p:cNvPr>
          <p:cNvSpPr>
            <a:spLocks noGrp="1"/>
          </p:cNvSpPr>
          <p:nvPr>
            <p:ph sz="half" idx="1"/>
          </p:nvPr>
        </p:nvSpPr>
        <p:spPr>
          <a:xfrm>
            <a:off x="685800" y="1352551"/>
            <a:ext cx="8217568" cy="3352800"/>
          </a:xfrm>
        </p:spPr>
        <p:txBody>
          <a:bodyPr/>
          <a:lstStyle/>
          <a:p>
            <a:r>
              <a:rPr lang="en-US" dirty="0"/>
              <a:t>Board chooses a CEO</a:t>
            </a:r>
          </a:p>
          <a:p>
            <a:r>
              <a:rPr lang="en-US" dirty="0"/>
              <a:t>Private goods: direct board compensation</a:t>
            </a:r>
          </a:p>
          <a:p>
            <a:r>
              <a:rPr lang="en-US" dirty="0"/>
              <a:t>Public goods: share price, dividends</a:t>
            </a:r>
          </a:p>
          <a:p>
            <a:r>
              <a:rPr lang="en-US" dirty="0"/>
              <a:t>CEO’s actions depend on </a:t>
            </a:r>
          </a:p>
          <a:p>
            <a:pPr lvl="1"/>
            <a:r>
              <a:rPr lang="en-US" dirty="0"/>
              <a:t>size of board</a:t>
            </a:r>
          </a:p>
          <a:p>
            <a:pPr lvl="1"/>
            <a:r>
              <a:rPr lang="en-US" dirty="0"/>
              <a:t>number of shares held by board members</a:t>
            </a:r>
          </a:p>
          <a:p>
            <a:endParaRPr lang="en-US" dirty="0"/>
          </a:p>
        </p:txBody>
      </p:sp>
      <p:sp>
        <p:nvSpPr>
          <p:cNvPr id="6" name="Slide Number Placeholder 5">
            <a:extLst>
              <a:ext uri="{FF2B5EF4-FFF2-40B4-BE49-F238E27FC236}">
                <a16:creationId xmlns:a16="http://schemas.microsoft.com/office/drawing/2014/main" id="{0E1B8B4A-DC48-4CBD-AE51-5FB0AC16CFDD}"/>
              </a:ext>
            </a:extLst>
          </p:cNvPr>
          <p:cNvSpPr>
            <a:spLocks noGrp="1"/>
          </p:cNvSpPr>
          <p:nvPr>
            <p:ph type="sldNum" sz="quarter" idx="12"/>
          </p:nvPr>
        </p:nvSpPr>
        <p:spPr/>
        <p:txBody>
          <a:bodyPr/>
          <a:lstStyle/>
          <a:p>
            <a:fld id="{A2A17EAB-8B51-5C40-8776-6683E51FA7A0}" type="slidenum">
              <a:rPr lang="en-US" smtClean="0"/>
              <a:t>31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Forrest Cinelli</a:t>
            </a:r>
          </a:p>
        </p:txBody>
      </p:sp>
      <p:sp>
        <p:nvSpPr>
          <p:cNvPr id="8" name="Footer Placeholder 4"/>
          <p:cNvSpPr>
            <a:spLocks noGrp="1"/>
          </p:cNvSpPr>
          <p:nvPr>
            <p:ph type="ftr" sz="quarter" idx="11"/>
          </p:nvPr>
        </p:nvSpPr>
        <p:spPr>
          <a:xfrm>
            <a:off x="0" y="4997196"/>
            <a:ext cx="5562600" cy="146304"/>
          </a:xfrm>
        </p:spPr>
        <p:txBody>
          <a:bodyPr/>
          <a:lstStyle/>
          <a:p>
            <a:r>
              <a:rPr lang="sk-SK"/>
              <a:t>© 2018 Keith A. Pray</a:t>
            </a:r>
            <a:endParaRPr lang="en-US" dirty="0"/>
          </a:p>
        </p:txBody>
      </p:sp>
    </p:spTree>
    <p:extLst>
      <p:ext uri="{BB962C8B-B14F-4D97-AF65-F5344CB8AC3E}">
        <p14:creationId xmlns:p14="http://schemas.microsoft.com/office/powerpoint/2010/main" val="23730156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E08FF-888D-45B9-B433-E0D28D531285}"/>
              </a:ext>
            </a:extLst>
          </p:cNvPr>
          <p:cNvSpPr>
            <a:spLocks noGrp="1"/>
          </p:cNvSpPr>
          <p:nvPr>
            <p:ph type="title"/>
          </p:nvPr>
        </p:nvSpPr>
        <p:spPr/>
        <p:txBody>
          <a:bodyPr/>
          <a:lstStyle/>
          <a:p>
            <a:r>
              <a:rPr lang="en-US" dirty="0"/>
              <a:t>Consequences</a:t>
            </a:r>
          </a:p>
        </p:txBody>
      </p:sp>
      <p:sp>
        <p:nvSpPr>
          <p:cNvPr id="3" name="Content Placeholder 2">
            <a:extLst>
              <a:ext uri="{FF2B5EF4-FFF2-40B4-BE49-F238E27FC236}">
                <a16:creationId xmlns:a16="http://schemas.microsoft.com/office/drawing/2014/main" id="{C30C2F36-B0A5-485F-8C1F-7016F3F2EDEE}"/>
              </a:ext>
            </a:extLst>
          </p:cNvPr>
          <p:cNvSpPr>
            <a:spLocks noGrp="1"/>
          </p:cNvSpPr>
          <p:nvPr>
            <p:ph sz="half" idx="1"/>
          </p:nvPr>
        </p:nvSpPr>
        <p:spPr>
          <a:xfrm>
            <a:off x="685800" y="1352551"/>
            <a:ext cx="8064910" cy="3352800"/>
          </a:xfrm>
        </p:spPr>
        <p:txBody>
          <a:bodyPr/>
          <a:lstStyle/>
          <a:p>
            <a:r>
              <a:rPr lang="en-US" dirty="0"/>
              <a:t>(Tech) leaders’ priority is political survival</a:t>
            </a:r>
          </a:p>
          <a:p>
            <a:r>
              <a:rPr lang="en-US" dirty="0"/>
              <a:t>Their coalition is company board, large shareholders</a:t>
            </a:r>
          </a:p>
          <a:p>
            <a:r>
              <a:rPr lang="en-US" dirty="0"/>
              <a:t>Focus on maximizing profit for a few, not</a:t>
            </a:r>
          </a:p>
          <a:p>
            <a:pPr lvl="1"/>
            <a:r>
              <a:rPr lang="en-US" dirty="0"/>
              <a:t>Wellbeing (profit, prestige) of company</a:t>
            </a:r>
          </a:p>
          <a:p>
            <a:pPr lvl="1"/>
            <a:r>
              <a:rPr lang="en-US" dirty="0"/>
              <a:t>Value of products</a:t>
            </a:r>
          </a:p>
          <a:p>
            <a:pPr lvl="1"/>
            <a:r>
              <a:rPr lang="en-US" dirty="0"/>
              <a:t>Morality of business practices</a:t>
            </a:r>
          </a:p>
          <a:p>
            <a:pPr lvl="1"/>
            <a:endParaRPr lang="en-US" dirty="0"/>
          </a:p>
        </p:txBody>
      </p:sp>
      <p:sp>
        <p:nvSpPr>
          <p:cNvPr id="6" name="Slide Number Placeholder 5">
            <a:extLst>
              <a:ext uri="{FF2B5EF4-FFF2-40B4-BE49-F238E27FC236}">
                <a16:creationId xmlns:a16="http://schemas.microsoft.com/office/drawing/2014/main" id="{3C4FF0A0-73E5-4F2B-A0F2-91F57F6944EF}"/>
              </a:ext>
            </a:extLst>
          </p:cNvPr>
          <p:cNvSpPr>
            <a:spLocks noGrp="1"/>
          </p:cNvSpPr>
          <p:nvPr>
            <p:ph type="sldNum" sz="quarter" idx="12"/>
          </p:nvPr>
        </p:nvSpPr>
        <p:spPr/>
        <p:txBody>
          <a:bodyPr/>
          <a:lstStyle/>
          <a:p>
            <a:fld id="{A2A17EAB-8B51-5C40-8776-6683E51FA7A0}" type="slidenum">
              <a:rPr lang="en-US" smtClean="0"/>
              <a:t>32</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Forrest Cinelli</a:t>
            </a:r>
          </a:p>
        </p:txBody>
      </p:sp>
      <p:sp>
        <p:nvSpPr>
          <p:cNvPr id="8" name="Footer Placeholder 4"/>
          <p:cNvSpPr>
            <a:spLocks noGrp="1"/>
          </p:cNvSpPr>
          <p:nvPr>
            <p:ph type="ftr" sz="quarter" idx="11"/>
          </p:nvPr>
        </p:nvSpPr>
        <p:spPr>
          <a:xfrm>
            <a:off x="0" y="4997196"/>
            <a:ext cx="5562600" cy="146304"/>
          </a:xfrm>
        </p:spPr>
        <p:txBody>
          <a:bodyPr/>
          <a:lstStyle/>
          <a:p>
            <a:r>
              <a:rPr lang="sk-SK"/>
              <a:t>© 2018 Keith A. Pray</a:t>
            </a:r>
            <a:endParaRPr lang="en-US" dirty="0"/>
          </a:p>
        </p:txBody>
      </p:sp>
    </p:spTree>
    <p:extLst>
      <p:ext uri="{BB962C8B-B14F-4D97-AF65-F5344CB8AC3E}">
        <p14:creationId xmlns:p14="http://schemas.microsoft.com/office/powerpoint/2010/main" val="19744601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95054-7B78-47AF-9201-816BB0EEF71E}"/>
              </a:ext>
            </a:extLst>
          </p:cNvPr>
          <p:cNvSpPr>
            <a:spLocks noGrp="1"/>
          </p:cNvSpPr>
          <p:nvPr>
            <p:ph type="title"/>
          </p:nvPr>
        </p:nvSpPr>
        <p:spPr/>
        <p:txBody>
          <a:bodyPr/>
          <a:lstStyle/>
          <a:p>
            <a:r>
              <a:rPr lang="en-US" dirty="0"/>
              <a:t>What to do?</a:t>
            </a:r>
          </a:p>
        </p:txBody>
      </p:sp>
      <p:sp>
        <p:nvSpPr>
          <p:cNvPr id="3" name="Content Placeholder 2">
            <a:extLst>
              <a:ext uri="{FF2B5EF4-FFF2-40B4-BE49-F238E27FC236}">
                <a16:creationId xmlns:a16="http://schemas.microsoft.com/office/drawing/2014/main" id="{B82B09BE-E83A-4F42-8A45-F8473F4F13B0}"/>
              </a:ext>
            </a:extLst>
          </p:cNvPr>
          <p:cNvSpPr>
            <a:spLocks noGrp="1"/>
          </p:cNvSpPr>
          <p:nvPr>
            <p:ph sz="half" idx="1"/>
          </p:nvPr>
        </p:nvSpPr>
        <p:spPr>
          <a:xfrm>
            <a:off x="685800" y="1352551"/>
            <a:ext cx="6845710" cy="3352800"/>
          </a:xfrm>
        </p:spPr>
        <p:txBody>
          <a:bodyPr/>
          <a:lstStyle/>
          <a:p>
            <a:r>
              <a:rPr lang="en-US" dirty="0"/>
              <a:t>Influential companies should have large </a:t>
            </a:r>
            <a:r>
              <a:rPr lang="en-US" dirty="0" err="1"/>
              <a:t>selectorates</a:t>
            </a:r>
            <a:endParaRPr lang="en-US" dirty="0"/>
          </a:p>
          <a:p>
            <a:r>
              <a:rPr lang="en-US" dirty="0"/>
              <a:t>Don’t consume blindly:</a:t>
            </a:r>
          </a:p>
          <a:p>
            <a:pPr lvl="1"/>
            <a:r>
              <a:rPr lang="en-US" dirty="0"/>
              <a:t>Be critical, be suspicious</a:t>
            </a:r>
          </a:p>
          <a:p>
            <a:pPr lvl="1"/>
            <a:r>
              <a:rPr lang="en-US" dirty="0"/>
              <a:t>How did the author design the content?</a:t>
            </a:r>
          </a:p>
          <a:p>
            <a:pPr lvl="1"/>
            <a:r>
              <a:rPr lang="en-US" dirty="0"/>
              <a:t>Why did the website host the content?</a:t>
            </a:r>
          </a:p>
          <a:p>
            <a:pPr lvl="1"/>
            <a:r>
              <a:rPr lang="en-US" dirty="0"/>
              <a:t>How did the website choose what content to show you?</a:t>
            </a:r>
          </a:p>
          <a:p>
            <a:r>
              <a:rPr lang="en-US" dirty="0"/>
              <a:t>Brainstorm:</a:t>
            </a:r>
          </a:p>
          <a:p>
            <a:pPr lvl="1"/>
            <a:r>
              <a:rPr lang="en-US" dirty="0"/>
              <a:t>Nobody has a solution, yet</a:t>
            </a:r>
          </a:p>
        </p:txBody>
      </p:sp>
      <p:sp>
        <p:nvSpPr>
          <p:cNvPr id="6" name="Slide Number Placeholder 5">
            <a:extLst>
              <a:ext uri="{FF2B5EF4-FFF2-40B4-BE49-F238E27FC236}">
                <a16:creationId xmlns:a16="http://schemas.microsoft.com/office/drawing/2014/main" id="{42D29ED0-3D35-49EE-A7AA-7A2C7C6EBCB5}"/>
              </a:ext>
            </a:extLst>
          </p:cNvPr>
          <p:cNvSpPr>
            <a:spLocks noGrp="1"/>
          </p:cNvSpPr>
          <p:nvPr>
            <p:ph type="sldNum" sz="quarter" idx="12"/>
          </p:nvPr>
        </p:nvSpPr>
        <p:spPr/>
        <p:txBody>
          <a:bodyPr/>
          <a:lstStyle/>
          <a:p>
            <a:fld id="{A2A17EAB-8B51-5C40-8776-6683E51FA7A0}" type="slidenum">
              <a:rPr lang="en-US" smtClean="0"/>
              <a:t>33</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Forrest Cinelli</a:t>
            </a:r>
          </a:p>
        </p:txBody>
      </p:sp>
      <p:sp>
        <p:nvSpPr>
          <p:cNvPr id="8" name="Footer Placeholder 4"/>
          <p:cNvSpPr>
            <a:spLocks noGrp="1"/>
          </p:cNvSpPr>
          <p:nvPr>
            <p:ph type="ftr" sz="quarter" idx="11"/>
          </p:nvPr>
        </p:nvSpPr>
        <p:spPr>
          <a:xfrm>
            <a:off x="0" y="4997196"/>
            <a:ext cx="5562600" cy="146304"/>
          </a:xfrm>
        </p:spPr>
        <p:txBody>
          <a:bodyPr/>
          <a:lstStyle/>
          <a:p>
            <a:r>
              <a:rPr lang="sk-SK"/>
              <a:t>© 2018 Keith A. Pray</a:t>
            </a:r>
            <a:endParaRPr lang="en-US" dirty="0"/>
          </a:p>
        </p:txBody>
      </p:sp>
    </p:spTree>
    <p:extLst>
      <p:ext uri="{BB962C8B-B14F-4D97-AF65-F5344CB8AC3E}">
        <p14:creationId xmlns:p14="http://schemas.microsoft.com/office/powerpoint/2010/main" val="30391247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DBB93-A35F-4515-AED0-5CEE9A8467B2}"/>
              </a:ext>
            </a:extLst>
          </p:cNvPr>
          <p:cNvSpPr>
            <a:spLocks noGrp="1"/>
          </p:cNvSpPr>
          <p:nvPr>
            <p:ph type="title"/>
          </p:nvPr>
        </p:nvSpPr>
        <p:spPr/>
        <p:txBody>
          <a:bodyPr/>
          <a:lstStyle/>
          <a:p>
            <a:r>
              <a:rPr lang="en-US" dirty="0"/>
              <a:t>Further Reading</a:t>
            </a:r>
          </a:p>
        </p:txBody>
      </p:sp>
      <p:sp>
        <p:nvSpPr>
          <p:cNvPr id="3" name="Content Placeholder 2">
            <a:extLst>
              <a:ext uri="{FF2B5EF4-FFF2-40B4-BE49-F238E27FC236}">
                <a16:creationId xmlns:a16="http://schemas.microsoft.com/office/drawing/2014/main" id="{CE8B7DD6-0293-4C4F-9D51-BA8D02891A48}"/>
              </a:ext>
            </a:extLst>
          </p:cNvPr>
          <p:cNvSpPr>
            <a:spLocks noGrp="1"/>
          </p:cNvSpPr>
          <p:nvPr>
            <p:ph sz="half" idx="1"/>
          </p:nvPr>
        </p:nvSpPr>
        <p:spPr>
          <a:xfrm>
            <a:off x="685800" y="1352551"/>
            <a:ext cx="3886200" cy="3352800"/>
          </a:xfrm>
        </p:spPr>
        <p:txBody>
          <a:bodyPr/>
          <a:lstStyle/>
          <a:p>
            <a:r>
              <a:rPr lang="en-US" dirty="0"/>
              <a:t>Selectorate theory</a:t>
            </a:r>
          </a:p>
          <a:p>
            <a:r>
              <a:rPr lang="en-US" dirty="0"/>
              <a:t>Media ecology</a:t>
            </a:r>
          </a:p>
          <a:p>
            <a:r>
              <a:rPr lang="en-US" dirty="0"/>
              <a:t>Critical theory</a:t>
            </a:r>
          </a:p>
          <a:p>
            <a:r>
              <a:rPr lang="en-US" dirty="0">
                <a:hlinkClick r:id="rId3"/>
              </a:rPr>
              <a:t>CGP Grey on selectorate theory</a:t>
            </a:r>
            <a:r>
              <a:rPr lang="en-US" dirty="0"/>
              <a:t> [3]</a:t>
            </a:r>
            <a:endParaRPr lang="en-US" dirty="0">
              <a:hlinkClick r:id="rId3"/>
            </a:endParaRPr>
          </a:p>
          <a:p>
            <a:r>
              <a:rPr lang="en-US" dirty="0">
                <a:hlinkClick r:id="rId4"/>
              </a:rPr>
              <a:t>Manufacturing Consent: the 5 Media Filters</a:t>
            </a:r>
            <a:r>
              <a:rPr lang="en-US" dirty="0"/>
              <a:t> [4]</a:t>
            </a:r>
          </a:p>
        </p:txBody>
      </p:sp>
      <p:sp>
        <p:nvSpPr>
          <p:cNvPr id="6" name="Slide Number Placeholder 5">
            <a:extLst>
              <a:ext uri="{FF2B5EF4-FFF2-40B4-BE49-F238E27FC236}">
                <a16:creationId xmlns:a16="http://schemas.microsoft.com/office/drawing/2014/main" id="{5C48E960-C2AF-40D1-B957-55A38F508B08}"/>
              </a:ext>
            </a:extLst>
          </p:cNvPr>
          <p:cNvSpPr>
            <a:spLocks noGrp="1"/>
          </p:cNvSpPr>
          <p:nvPr>
            <p:ph type="sldNum" sz="quarter" idx="12"/>
          </p:nvPr>
        </p:nvSpPr>
        <p:spPr/>
        <p:txBody>
          <a:bodyPr/>
          <a:lstStyle/>
          <a:p>
            <a:fld id="{A2A17EAB-8B51-5C40-8776-6683E51FA7A0}" type="slidenum">
              <a:rPr lang="en-US" smtClean="0"/>
              <a:t>34</a:t>
            </a:fld>
            <a:endParaRPr lang="en-US"/>
          </a:p>
        </p:txBody>
      </p:sp>
      <p:pic>
        <p:nvPicPr>
          <p:cNvPr id="1026" name="Picture 2" descr="https://images-na.ssl-images-amazon.com/images/I/41CFQHNB7EL.jpg">
            <a:extLst>
              <a:ext uri="{FF2B5EF4-FFF2-40B4-BE49-F238E27FC236}">
                <a16:creationId xmlns:a16="http://schemas.microsoft.com/office/drawing/2014/main" id="{EA92B9AB-6A3D-4105-823E-5265DD6EF1E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37726" y="662448"/>
            <a:ext cx="2157652" cy="256253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images-na.ssl-images-amazon.com/images/I/51t8ojwHg3L.jpg">
            <a:extLst>
              <a:ext uri="{FF2B5EF4-FFF2-40B4-BE49-F238E27FC236}">
                <a16:creationId xmlns:a16="http://schemas.microsoft.com/office/drawing/2014/main" id="{F32431B0-5F86-4802-BC4E-86CCB265FED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59049" y="662447"/>
            <a:ext cx="1934736" cy="291375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images-na.ssl-images-amazon.com/images/I/71P-p2c0tSL.jpg">
            <a:extLst>
              <a:ext uri="{FF2B5EF4-FFF2-40B4-BE49-F238E27FC236}">
                <a16:creationId xmlns:a16="http://schemas.microsoft.com/office/drawing/2014/main" id="{07787097-FF8A-469F-AF88-0073861E6DF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51264" y="3713746"/>
            <a:ext cx="1944207" cy="328255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images-na.ssl-images-amazon.com/images/I/917wcyjDKxL.jpg">
            <a:extLst>
              <a:ext uri="{FF2B5EF4-FFF2-40B4-BE49-F238E27FC236}">
                <a16:creationId xmlns:a16="http://schemas.microsoft.com/office/drawing/2014/main" id="{75D3449B-BE7E-4C57-BF27-8D9DA4222F02}"/>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20263"/>
          <a:stretch/>
        </p:blipFill>
        <p:spPr bwMode="auto">
          <a:xfrm>
            <a:off x="4437726" y="3304405"/>
            <a:ext cx="2157652" cy="260601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6847114" y="372337"/>
            <a:ext cx="2179682" cy="276999"/>
          </a:xfrm>
          <a:prstGeom prst="rect">
            <a:avLst/>
          </a:prstGeom>
          <a:noFill/>
        </p:spPr>
        <p:txBody>
          <a:bodyPr wrap="square" rtlCol="0">
            <a:spAutoFit/>
          </a:bodyPr>
          <a:lstStyle/>
          <a:p>
            <a:pPr algn="r"/>
            <a:r>
              <a:rPr lang="en-US" sz="1200" dirty="0">
                <a:solidFill>
                  <a:schemeClr val="tx1"/>
                </a:solidFill>
                <a:latin typeface="+mj-lt"/>
              </a:rPr>
              <a:t>Forrest Cinelli</a:t>
            </a:r>
          </a:p>
        </p:txBody>
      </p:sp>
      <p:sp>
        <p:nvSpPr>
          <p:cNvPr id="11" name="Footer Placeholder 4"/>
          <p:cNvSpPr>
            <a:spLocks noGrp="1"/>
          </p:cNvSpPr>
          <p:nvPr>
            <p:ph type="ftr" sz="quarter" idx="11"/>
          </p:nvPr>
        </p:nvSpPr>
        <p:spPr>
          <a:xfrm>
            <a:off x="0" y="4997196"/>
            <a:ext cx="5562600" cy="146304"/>
          </a:xfrm>
        </p:spPr>
        <p:txBody>
          <a:bodyPr/>
          <a:lstStyle/>
          <a:p>
            <a:r>
              <a:rPr lang="sk-SK"/>
              <a:t>© 2018 Keith A. Pray</a:t>
            </a:r>
            <a:endParaRPr lang="en-US" dirty="0"/>
          </a:p>
        </p:txBody>
      </p:sp>
      <p:sp>
        <p:nvSpPr>
          <p:cNvPr id="12" name="TextBox 11"/>
          <p:cNvSpPr txBox="1"/>
          <p:nvPr/>
        </p:nvSpPr>
        <p:spPr>
          <a:xfrm>
            <a:off x="8549430" y="4563186"/>
            <a:ext cx="634676" cy="307777"/>
          </a:xfrm>
          <a:prstGeom prst="rect">
            <a:avLst/>
          </a:prstGeom>
          <a:noFill/>
        </p:spPr>
        <p:txBody>
          <a:bodyPr wrap="square" rtlCol="0">
            <a:spAutoFit/>
          </a:bodyPr>
          <a:lstStyle/>
          <a:p>
            <a:pPr algn="r"/>
            <a:r>
              <a:rPr lang="en-US" sz="700" dirty="0"/>
              <a:t>Clockwise: [5][6][7][8] </a:t>
            </a:r>
            <a:endParaRPr lang="en-US" sz="700" dirty="0">
              <a:solidFill>
                <a:schemeClr val="tx1"/>
              </a:solidFill>
            </a:endParaRPr>
          </a:p>
        </p:txBody>
      </p:sp>
    </p:spTree>
    <p:extLst>
      <p:ext uri="{BB962C8B-B14F-4D97-AF65-F5344CB8AC3E}">
        <p14:creationId xmlns:p14="http://schemas.microsoft.com/office/powerpoint/2010/main" val="41904715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685800" y="1170039"/>
            <a:ext cx="7772400" cy="3535312"/>
          </a:xfrm>
        </p:spPr>
        <p:txBody>
          <a:bodyPr>
            <a:normAutofit fontScale="47500" lnSpcReduction="20000"/>
          </a:bodyPr>
          <a:lstStyle/>
          <a:p>
            <a:pPr marL="0" indent="0">
              <a:buNone/>
            </a:pPr>
            <a:r>
              <a:rPr lang="en-US" dirty="0"/>
              <a:t>[1] De Mesquita, Bruce Bueno, and Alastair Smith. ”The dictator's handbook: why bad behavior is almost always good politics”. </a:t>
            </a:r>
            <a:r>
              <a:rPr lang="en-US" i="1" dirty="0"/>
              <a:t>Public Affairs, </a:t>
            </a:r>
            <a:r>
              <a:rPr lang="en-US" dirty="0"/>
              <a:t>2011.</a:t>
            </a:r>
          </a:p>
          <a:p>
            <a:pPr marL="0" indent="0">
              <a:buNone/>
            </a:pPr>
            <a:r>
              <a:rPr lang="en-US" dirty="0"/>
              <a:t>[2] Postman, Neil. </a:t>
            </a:r>
            <a:r>
              <a:rPr lang="en-US" dirty="0">
                <a:hlinkClick r:id="rId2"/>
              </a:rPr>
              <a:t>"What is Media Ecology?"</a:t>
            </a:r>
            <a:r>
              <a:rPr lang="en-US" dirty="0"/>
              <a:t>. </a:t>
            </a:r>
            <a:r>
              <a:rPr lang="en-US" i="1" dirty="0"/>
              <a:t>Media Ecology Association</a:t>
            </a:r>
            <a:r>
              <a:rPr lang="en-US" dirty="0"/>
              <a:t>, 2009. Retrieved March 26, 2018.</a:t>
            </a:r>
          </a:p>
          <a:p>
            <a:pPr marL="0" indent="0">
              <a:buNone/>
            </a:pPr>
            <a:r>
              <a:rPr lang="en-US" dirty="0"/>
              <a:t>[3] CGP Grey. “The rules for rulers”. </a:t>
            </a:r>
            <a:r>
              <a:rPr lang="en-US" i="1" dirty="0"/>
              <a:t>YouTube</a:t>
            </a:r>
            <a:r>
              <a:rPr lang="en-US" dirty="0"/>
              <a:t>, 2016. Retrieved from </a:t>
            </a:r>
            <a:r>
              <a:rPr lang="en-US" dirty="0">
                <a:hlinkClick r:id="rId3"/>
              </a:rPr>
              <a:t>https://youtu.be/rStL7niR7gs</a:t>
            </a:r>
            <a:r>
              <a:rPr lang="en-US" dirty="0"/>
              <a:t> on March 26, 2018.</a:t>
            </a:r>
          </a:p>
          <a:p>
            <a:pPr marL="0" indent="0">
              <a:buNone/>
            </a:pPr>
            <a:r>
              <a:rPr lang="en-US" dirty="0"/>
              <a:t>[4] </a:t>
            </a:r>
            <a:r>
              <a:rPr lang="en-US" dirty="0" err="1"/>
              <a:t>Pirak</a:t>
            </a:r>
            <a:r>
              <a:rPr lang="en-US" dirty="0"/>
              <a:t>, </a:t>
            </a:r>
            <a:r>
              <a:rPr lang="en-US" dirty="0" err="1"/>
              <a:t>Pierangelo</a:t>
            </a:r>
            <a:r>
              <a:rPr lang="en-US" dirty="0"/>
              <a:t>. “Noam Chomsky - The 5 Filters of the Mass Media Machine”. </a:t>
            </a:r>
            <a:r>
              <a:rPr lang="en-US" i="1" dirty="0"/>
              <a:t>YouTube</a:t>
            </a:r>
            <a:r>
              <a:rPr lang="en-US" dirty="0"/>
              <a:t>, 2017. Retrieved from </a:t>
            </a:r>
            <a:r>
              <a:rPr lang="en-US" dirty="0">
                <a:hlinkClick r:id="rId4"/>
              </a:rPr>
              <a:t>https://youtu.be/34LGPIXvU5M on March 26</a:t>
            </a:r>
            <a:r>
              <a:rPr lang="en-US" dirty="0"/>
              <a:t>, 2018. </a:t>
            </a:r>
          </a:p>
          <a:p>
            <a:pPr marL="0" indent="0">
              <a:buNone/>
            </a:pPr>
            <a:r>
              <a:rPr lang="en-US" dirty="0"/>
              <a:t>[5] Cover of “The Logic of Political Survival by B. Mesquita and A. Smith”. </a:t>
            </a:r>
            <a:r>
              <a:rPr lang="en-US" i="1" dirty="0"/>
              <a:t>Amazon.com. </a:t>
            </a:r>
            <a:r>
              <a:rPr lang="en-US" dirty="0"/>
              <a:t>Retrieved from </a:t>
            </a:r>
            <a:r>
              <a:rPr lang="en-US" dirty="0">
                <a:hlinkClick r:id="rId5"/>
              </a:rPr>
              <a:t>https://www.amazon.com/Logic-Political-Survival-MIT-Press/dp/0262524406</a:t>
            </a:r>
            <a:r>
              <a:rPr lang="en-US" dirty="0"/>
              <a:t> on March 26, 2018.</a:t>
            </a:r>
          </a:p>
          <a:p>
            <a:pPr marL="0" indent="0">
              <a:buNone/>
            </a:pPr>
            <a:r>
              <a:rPr lang="en-US" dirty="0"/>
              <a:t>[6] Cover of “The dictator’s handbook: why bad behavior is almost always good politics by B. Mesquita and A. Smith”. </a:t>
            </a:r>
            <a:r>
              <a:rPr lang="en-US" i="1" dirty="0"/>
              <a:t>Amazon.com</a:t>
            </a:r>
            <a:r>
              <a:rPr lang="en-US" dirty="0"/>
              <a:t>. Retrieved from </a:t>
            </a:r>
            <a:r>
              <a:rPr lang="en-US" dirty="0">
                <a:hlinkClick r:id="rId6"/>
              </a:rPr>
              <a:t>https://www.amazon.com/Dictators-Handbook-Behavior-Almost-Politics/dp/1610391845/</a:t>
            </a:r>
            <a:r>
              <a:rPr lang="en-US" dirty="0"/>
              <a:t> on March 26, 2018.</a:t>
            </a:r>
          </a:p>
          <a:p>
            <a:pPr marL="0" indent="0">
              <a:buNone/>
            </a:pPr>
            <a:r>
              <a:rPr lang="en-US" dirty="0"/>
              <a:t>[7] Cover of “Propaganda: the formation of men’s attitudes by J. Ellul”. </a:t>
            </a:r>
            <a:r>
              <a:rPr lang="en-US" i="1" dirty="0"/>
              <a:t>Amazon.com</a:t>
            </a:r>
            <a:r>
              <a:rPr lang="en-US" dirty="0"/>
              <a:t>. Retrieved from </a:t>
            </a:r>
            <a:r>
              <a:rPr lang="en-US" dirty="0">
                <a:hlinkClick r:id="rId7"/>
              </a:rPr>
              <a:t>https://www.amazon.com/Propaganda-Formation-Attitudes-Jacques-Ellul/dp/0394718747/</a:t>
            </a:r>
            <a:r>
              <a:rPr lang="en-US" dirty="0"/>
              <a:t> on March 26, 2018</a:t>
            </a:r>
          </a:p>
          <a:p>
            <a:pPr marL="0" indent="0">
              <a:buNone/>
            </a:pPr>
            <a:r>
              <a:rPr lang="en-US" dirty="0"/>
              <a:t>[8] Cover of “Manufacturing Consent by N. Chomsky and E. Herman”. </a:t>
            </a:r>
            <a:r>
              <a:rPr lang="en-US" i="1" dirty="0"/>
              <a:t>Amazon.com.</a:t>
            </a:r>
            <a:r>
              <a:rPr lang="en-US" dirty="0"/>
              <a:t> Retrieved from </a:t>
            </a:r>
            <a:r>
              <a:rPr lang="en-US" dirty="0">
                <a:hlinkClick r:id="rId8"/>
              </a:rPr>
              <a:t>https://www.amazon.com/Manufacturing-Consent-Political-Economy-Media/dp/0375714499/</a:t>
            </a:r>
            <a:r>
              <a:rPr lang="en-US" dirty="0"/>
              <a:t> on March 26, 2018</a:t>
            </a:r>
          </a:p>
          <a:p>
            <a:pPr marL="0" indent="0">
              <a:buNone/>
            </a:pPr>
            <a:r>
              <a:rPr lang="en-US" dirty="0"/>
              <a:t>[9] Levy, Terry. “How violence in media affects children’s behavior” . </a:t>
            </a:r>
            <a:r>
              <a:rPr lang="en-US" i="1" dirty="0"/>
              <a:t>evergreenpsychotherapycenter.com</a:t>
            </a:r>
            <a:r>
              <a:rPr lang="en-US" dirty="0"/>
              <a:t>, 2017. Retrieved from </a:t>
            </a:r>
            <a:r>
              <a:rPr lang="en-US" dirty="0">
                <a:hlinkClick r:id="rId9"/>
              </a:rPr>
              <a:t>https://www.evergreenpsychotherapycenter.com/violence-media-affects-childrens-behavior/</a:t>
            </a:r>
            <a:r>
              <a:rPr lang="en-US" dirty="0"/>
              <a:t> on March 27, 2018</a:t>
            </a:r>
          </a:p>
        </p:txBody>
      </p:sp>
      <p:sp>
        <p:nvSpPr>
          <p:cNvPr id="5" name="Slide Number Placeholder 4"/>
          <p:cNvSpPr>
            <a:spLocks noGrp="1"/>
          </p:cNvSpPr>
          <p:nvPr>
            <p:ph type="sldNum" sz="quarter" idx="12"/>
          </p:nvPr>
        </p:nvSpPr>
        <p:spPr/>
        <p:txBody>
          <a:bodyPr/>
          <a:lstStyle/>
          <a:p>
            <a:fld id="{A2A17EAB-8B51-5C40-8776-6683E51FA7A0}" type="slidenum">
              <a:rPr lang="en-US" smtClean="0"/>
              <a:t>35</a:t>
            </a:fld>
            <a:endParaRPr lang="en-US"/>
          </a:p>
        </p:txBody>
      </p:sp>
      <p:sp>
        <p:nvSpPr>
          <p:cNvPr id="8" name="TextBox 7"/>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Forrest Cinelli</a:t>
            </a:r>
          </a:p>
        </p:txBody>
      </p:sp>
      <p:sp>
        <p:nvSpPr>
          <p:cNvPr id="9" name="Footer Placeholder 4"/>
          <p:cNvSpPr>
            <a:spLocks noGrp="1"/>
          </p:cNvSpPr>
          <p:nvPr>
            <p:ph type="ftr" sz="quarter" idx="11"/>
          </p:nvPr>
        </p:nvSpPr>
        <p:spPr>
          <a:xfrm>
            <a:off x="0" y="4997196"/>
            <a:ext cx="5562600" cy="146304"/>
          </a:xfrm>
        </p:spPr>
        <p:txBody>
          <a:bodyPr/>
          <a:lstStyle/>
          <a:p>
            <a:r>
              <a:rPr lang="sk-SK"/>
              <a:t>© 2018 Keith A. Pray</a:t>
            </a:r>
            <a:endParaRPr lang="en-US" dirty="0"/>
          </a:p>
        </p:txBody>
      </p:sp>
    </p:spTree>
    <p:extLst>
      <p:ext uri="{BB962C8B-B14F-4D97-AF65-F5344CB8AC3E}">
        <p14:creationId xmlns:p14="http://schemas.microsoft.com/office/powerpoint/2010/main" val="10608665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1"/>
            <a:ext cx="7315200" cy="1428914"/>
          </a:xfrm>
        </p:spPr>
        <p:txBody>
          <a:bodyPr>
            <a:normAutofit/>
          </a:bodyPr>
          <a:lstStyle/>
          <a:p>
            <a:pPr algn="r"/>
            <a:r>
              <a:rPr lang="en-US" dirty="0"/>
              <a:t>Keith A. Pray</a:t>
            </a:r>
          </a:p>
          <a:p>
            <a:pPr algn="r"/>
            <a:r>
              <a:rPr lang="en-US" dirty="0"/>
              <a:t>Instructor</a:t>
            </a:r>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4</a:t>
            </a:r>
            <a:br>
              <a:rPr lang="en-US" dirty="0"/>
            </a:br>
            <a:r>
              <a:rPr lang="en-US" dirty="0"/>
              <a:t>The End</a:t>
            </a:r>
          </a:p>
        </p:txBody>
      </p:sp>
    </p:spTree>
    <p:extLst>
      <p:ext uri="{BB962C8B-B14F-4D97-AF65-F5344CB8AC3E}">
        <p14:creationId xmlns:p14="http://schemas.microsoft.com/office/powerpoint/2010/main" val="3675797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sk-SK"/>
              <a:t>© 2018 Keith A. Pray</a:t>
            </a:r>
            <a:endParaRPr lang="en-US"/>
          </a:p>
        </p:txBody>
      </p:sp>
      <p:pic>
        <p:nvPicPr>
          <p:cNvPr id="6" name="Picture 5"/>
          <p:cNvPicPr>
            <a:picLocks noChangeAspect="1"/>
          </p:cNvPicPr>
          <p:nvPr/>
        </p:nvPicPr>
        <p:blipFill>
          <a:blip r:embed="rId3"/>
          <a:stretch>
            <a:fillRect/>
          </a:stretch>
        </p:blipFill>
        <p:spPr>
          <a:xfrm>
            <a:off x="139702" y="615952"/>
            <a:ext cx="8864600" cy="3911600"/>
          </a:xfrm>
          <a:prstGeom prst="rect">
            <a:avLst/>
          </a:prstGeom>
        </p:spPr>
      </p:pic>
      <p:sp>
        <p:nvSpPr>
          <p:cNvPr id="7" name="TextBox 6"/>
          <p:cNvSpPr txBox="1"/>
          <p:nvPr/>
        </p:nvSpPr>
        <p:spPr>
          <a:xfrm>
            <a:off x="3362138" y="4750533"/>
            <a:ext cx="3005951" cy="346249"/>
          </a:xfrm>
          <a:prstGeom prst="rect">
            <a:avLst/>
          </a:prstGeom>
          <a:noFill/>
        </p:spPr>
        <p:txBody>
          <a:bodyPr wrap="none" lIns="91436" tIns="45718" rIns="91436" bIns="45718" rtlCol="0">
            <a:spAutoFit/>
          </a:bodyPr>
          <a:lstStyle/>
          <a:p>
            <a:pPr>
              <a:lnSpc>
                <a:spcPct val="90000"/>
              </a:lnSpc>
            </a:pPr>
            <a:r>
              <a:rPr lang="en-US" dirty="0"/>
              <a:t>http://</a:t>
            </a:r>
            <a:r>
              <a:rPr lang="en-US" dirty="0" err="1"/>
              <a:t>www.xkcd.com</a:t>
            </a:r>
            <a:r>
              <a:rPr lang="en-US" dirty="0"/>
              <a:t>/834/</a:t>
            </a:r>
          </a:p>
        </p:txBody>
      </p:sp>
      <p:sp>
        <p:nvSpPr>
          <p:cNvPr id="3" name="Slide Number Placeholder 2"/>
          <p:cNvSpPr>
            <a:spLocks noGrp="1"/>
          </p:cNvSpPr>
          <p:nvPr>
            <p:ph type="sldNum" sz="quarter" idx="12"/>
          </p:nvPr>
        </p:nvSpPr>
        <p:spPr/>
        <p:txBody>
          <a:bodyPr/>
          <a:lstStyle/>
          <a:p>
            <a:fld id="{A2A17EAB-8B51-5C40-8776-6683E51FA7A0}" type="slidenum">
              <a:rPr lang="en-US" smtClean="0"/>
              <a:t>4</a:t>
            </a:fld>
            <a:endParaRPr lang="en-US"/>
          </a:p>
        </p:txBody>
      </p:sp>
    </p:spTree>
    <p:extLst>
      <p:ext uri="{BB962C8B-B14F-4D97-AF65-F5344CB8AC3E}">
        <p14:creationId xmlns:p14="http://schemas.microsoft.com/office/powerpoint/2010/main" val="1681759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sk-SK"/>
              <a:t>© 2018 Keith A. Pray</a:t>
            </a:r>
            <a:endParaRPr lang="en-US"/>
          </a:p>
        </p:txBody>
      </p:sp>
      <p:sp>
        <p:nvSpPr>
          <p:cNvPr id="7" name="TextBox 6"/>
          <p:cNvSpPr txBox="1"/>
          <p:nvPr/>
        </p:nvSpPr>
        <p:spPr>
          <a:xfrm>
            <a:off x="2856867" y="4750533"/>
            <a:ext cx="2419728" cy="346249"/>
          </a:xfrm>
          <a:prstGeom prst="rect">
            <a:avLst/>
          </a:prstGeom>
          <a:noFill/>
        </p:spPr>
        <p:txBody>
          <a:bodyPr wrap="none" lIns="91436" tIns="45718" rIns="91436" bIns="45718" rtlCol="0">
            <a:spAutoFit/>
          </a:bodyPr>
          <a:lstStyle/>
          <a:p>
            <a:pPr>
              <a:lnSpc>
                <a:spcPct val="90000"/>
              </a:lnSpc>
            </a:pPr>
            <a:r>
              <a:rPr lang="en-US" dirty="0"/>
              <a:t>http://</a:t>
            </a:r>
            <a:r>
              <a:rPr lang="en-US" dirty="0" err="1"/>
              <a:t>xkcd.com</a:t>
            </a:r>
            <a:r>
              <a:rPr lang="en-US" dirty="0"/>
              <a:t>/949/</a:t>
            </a:r>
          </a:p>
        </p:txBody>
      </p:sp>
      <p:pic>
        <p:nvPicPr>
          <p:cNvPr id="8" name="Picture 7"/>
          <p:cNvPicPr>
            <a:picLocks noChangeAspect="1"/>
          </p:cNvPicPr>
          <p:nvPr/>
        </p:nvPicPr>
        <p:blipFill>
          <a:blip r:embed="rId3"/>
          <a:stretch>
            <a:fillRect/>
          </a:stretch>
        </p:blipFill>
        <p:spPr>
          <a:xfrm>
            <a:off x="5276597" y="346998"/>
            <a:ext cx="3527527" cy="4749784"/>
          </a:xfrm>
          <a:prstGeom prst="rect">
            <a:avLst/>
          </a:prstGeom>
        </p:spPr>
      </p:pic>
      <p:pic>
        <p:nvPicPr>
          <p:cNvPr id="10" name="Picture 9"/>
          <p:cNvPicPr>
            <a:picLocks noChangeAspect="1"/>
          </p:cNvPicPr>
          <p:nvPr/>
        </p:nvPicPr>
        <p:blipFill>
          <a:blip r:embed="rId4"/>
          <a:stretch>
            <a:fillRect/>
          </a:stretch>
        </p:blipFill>
        <p:spPr>
          <a:xfrm>
            <a:off x="191686" y="636253"/>
            <a:ext cx="4934030" cy="4002047"/>
          </a:xfrm>
          <a:prstGeom prst="rect">
            <a:avLst/>
          </a:prstGeom>
        </p:spPr>
      </p:pic>
      <p:sp>
        <p:nvSpPr>
          <p:cNvPr id="9" name="TextBox 8"/>
          <p:cNvSpPr txBox="1"/>
          <p:nvPr/>
        </p:nvSpPr>
        <p:spPr>
          <a:xfrm>
            <a:off x="1644215" y="764301"/>
            <a:ext cx="495641" cy="473822"/>
          </a:xfrm>
          <a:prstGeom prst="foldedCorner">
            <a:avLst/>
          </a:prstGeom>
          <a:solidFill>
            <a:schemeClr val="bg2">
              <a:lumMod val="50000"/>
            </a:schemeClr>
          </a:solidFill>
        </p:spPr>
        <p:txBody>
          <a:bodyPr wrap="none" lIns="91436" tIns="45718" rIns="91436" bIns="45718" rtlCol="0" anchor="ctr">
            <a:spAutoFit/>
          </a:bodyPr>
          <a:lstStyle/>
          <a:p>
            <a:pPr algn="ctr">
              <a:lnSpc>
                <a:spcPct val="90000"/>
              </a:lnSpc>
            </a:pPr>
            <a:r>
              <a:rPr lang="en-US" sz="2200" dirty="0"/>
              <a:t>25</a:t>
            </a:r>
          </a:p>
        </p:txBody>
      </p:sp>
      <p:sp>
        <p:nvSpPr>
          <p:cNvPr id="11" name="TextBox 10"/>
          <p:cNvSpPr txBox="1"/>
          <p:nvPr/>
        </p:nvSpPr>
        <p:spPr>
          <a:xfrm>
            <a:off x="191686" y="290004"/>
            <a:ext cx="2419728" cy="346249"/>
          </a:xfrm>
          <a:prstGeom prst="rect">
            <a:avLst/>
          </a:prstGeom>
          <a:noFill/>
        </p:spPr>
        <p:txBody>
          <a:bodyPr wrap="none" lIns="91436" tIns="45718" rIns="91436" bIns="45718" rtlCol="0">
            <a:spAutoFit/>
          </a:bodyPr>
          <a:lstStyle/>
          <a:p>
            <a:pPr>
              <a:lnSpc>
                <a:spcPct val="90000"/>
              </a:lnSpc>
            </a:pPr>
            <a:r>
              <a:rPr lang="en-US" dirty="0"/>
              <a:t>http://</a:t>
            </a:r>
            <a:r>
              <a:rPr lang="en-US" dirty="0" err="1"/>
              <a:t>poofytoo.com</a:t>
            </a:r>
            <a:r>
              <a:rPr lang="en-US" dirty="0"/>
              <a:t>/</a:t>
            </a:r>
          </a:p>
        </p:txBody>
      </p:sp>
      <p:sp>
        <p:nvSpPr>
          <p:cNvPr id="3" name="Slide Number Placeholder 2"/>
          <p:cNvSpPr>
            <a:spLocks noGrp="1"/>
          </p:cNvSpPr>
          <p:nvPr>
            <p:ph type="sldNum" sz="quarter" idx="12"/>
          </p:nvPr>
        </p:nvSpPr>
        <p:spPr/>
        <p:txBody>
          <a:bodyPr/>
          <a:lstStyle/>
          <a:p>
            <a:fld id="{A2A17EAB-8B51-5C40-8776-6683E51FA7A0}" type="slidenum">
              <a:rPr lang="en-US" smtClean="0"/>
              <a:t>5</a:t>
            </a:fld>
            <a:endParaRPr lang="en-US"/>
          </a:p>
        </p:txBody>
      </p:sp>
    </p:spTree>
    <p:extLst>
      <p:ext uri="{BB962C8B-B14F-4D97-AF65-F5344CB8AC3E}">
        <p14:creationId xmlns:p14="http://schemas.microsoft.com/office/powerpoint/2010/main" val="158478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Reading Notes</a:t>
            </a:r>
          </a:p>
        </p:txBody>
      </p:sp>
      <p:sp>
        <p:nvSpPr>
          <p:cNvPr id="3" name="Content Placeholder 2"/>
          <p:cNvSpPr>
            <a:spLocks noGrp="1"/>
          </p:cNvSpPr>
          <p:nvPr>
            <p:ph sz="half" idx="1"/>
          </p:nvPr>
        </p:nvSpPr>
        <p:spPr/>
        <p:txBody>
          <a:bodyPr>
            <a:normAutofit fontScale="85000" lnSpcReduction="20000"/>
          </a:bodyPr>
          <a:lstStyle/>
          <a:p>
            <a:r>
              <a:rPr lang="en-US" dirty="0"/>
              <a:t>pp. 110 What powers the cell phones and towers? “everyday tasks” not apparent from image.</a:t>
            </a:r>
          </a:p>
          <a:p>
            <a:r>
              <a:rPr lang="en-US" dirty="0"/>
              <a:t>pp. 114 Ann did not force people to complain.</a:t>
            </a:r>
          </a:p>
          <a:p>
            <a:r>
              <a:rPr lang="en-US" dirty="0"/>
              <a:t>pp. 117 7% # transactions or $$? Wikipedia critics source [19] from 2005, how has quality turned out? Nice to see </a:t>
            </a:r>
            <a:r>
              <a:rPr lang="en-US" dirty="0" err="1"/>
              <a:t>darknet</a:t>
            </a:r>
            <a:r>
              <a:rPr lang="en-US" dirty="0"/>
              <a:t> added.</a:t>
            </a:r>
          </a:p>
          <a:p>
            <a:r>
              <a:rPr lang="en-US" dirty="0"/>
              <a:t>pp. 118 [27] PC bangs youth source from 2003, all grown up now.</a:t>
            </a:r>
          </a:p>
          <a:p>
            <a:r>
              <a:rPr lang="en-US" dirty="0"/>
              <a:t>pp. 130 Is 20% realistic? What will search engines and facial recognition be capable of? Rule Utilitarian ignores the private setting.</a:t>
            </a:r>
          </a:p>
        </p:txBody>
      </p:sp>
      <p:sp>
        <p:nvSpPr>
          <p:cNvPr id="11" name="Content Placeholder 10"/>
          <p:cNvSpPr>
            <a:spLocks noGrp="1"/>
          </p:cNvSpPr>
          <p:nvPr>
            <p:ph sz="half" idx="2"/>
          </p:nvPr>
        </p:nvSpPr>
        <p:spPr/>
        <p:txBody>
          <a:bodyPr>
            <a:normAutofit fontScale="85000" lnSpcReduction="20000"/>
          </a:bodyPr>
          <a:lstStyle/>
          <a:p>
            <a:r>
              <a:rPr lang="en-US" dirty="0"/>
              <a:t>pp. 131 Do any filters use image processing? </a:t>
            </a:r>
          </a:p>
          <a:p>
            <a:r>
              <a:rPr lang="en-US" dirty="0"/>
              <a:t>pp. 133 Stating people searching did not consent to material being blocked makes more sense.</a:t>
            </a:r>
          </a:p>
          <a:p>
            <a:r>
              <a:rPr lang="en-US" dirty="0"/>
              <a:t>pp. 134 Web access for no cost?</a:t>
            </a:r>
          </a:p>
          <a:p>
            <a:r>
              <a:rPr lang="en-US" dirty="0"/>
              <a:t>pp. 145 More accurate to say addicted to single app?</a:t>
            </a:r>
          </a:p>
          <a:p>
            <a:r>
              <a:rPr lang="en-US" dirty="0"/>
              <a:t>pp. 149 20 same as 39</a:t>
            </a:r>
          </a:p>
          <a:p>
            <a:r>
              <a:rPr lang="en-US" dirty="0"/>
              <a:t>pp. 150 36 same as 42</a:t>
            </a:r>
          </a:p>
          <a:p>
            <a:r>
              <a:rPr lang="en-US" dirty="0"/>
              <a:t>End of Chapter questions I liked: 2, 25 </a:t>
            </a:r>
            <a:r>
              <a:rPr lang="en-US" dirty="0">
                <a:hlinkClick r:id="rId3"/>
              </a:rPr>
              <a:t>http://en.wikipedia.org/wiki/Wikipedia:Citing_Wikipedia</a:t>
            </a:r>
            <a:r>
              <a:rPr lang="en-US" dirty="0"/>
              <a:t> </a:t>
            </a:r>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6</a:t>
            </a:fld>
            <a:endParaRPr lang="en-US"/>
          </a:p>
        </p:txBody>
      </p:sp>
    </p:spTree>
    <p:extLst>
      <p:ext uri="{BB962C8B-B14F-4D97-AF65-F5344CB8AC3E}">
        <p14:creationId xmlns:p14="http://schemas.microsoft.com/office/powerpoint/2010/main" val="2108164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Group Quiz</a:t>
            </a:r>
          </a:p>
        </p:txBody>
      </p:sp>
      <p:sp>
        <p:nvSpPr>
          <p:cNvPr id="3" name="Content Placeholder 2"/>
          <p:cNvSpPr>
            <a:spLocks noGrp="1"/>
          </p:cNvSpPr>
          <p:nvPr>
            <p:ph idx="1"/>
          </p:nvPr>
        </p:nvSpPr>
        <p:spPr/>
        <p:txBody>
          <a:bodyPr>
            <a:normAutofit/>
          </a:bodyPr>
          <a:lstStyle/>
          <a:p>
            <a:pPr marL="457178" indent="-457178">
              <a:buFont typeface="+mj-lt"/>
              <a:buAutoNum type="arabicPeriod"/>
            </a:pPr>
            <a:r>
              <a:rPr lang="en-US" dirty="0"/>
              <a:t>Name two methods some governments use to control access to information.</a:t>
            </a:r>
          </a:p>
          <a:p>
            <a:pPr marL="457178" indent="-457178">
              <a:buFont typeface="+mj-lt"/>
              <a:buAutoNum type="arabicPeriod"/>
            </a:pPr>
            <a:r>
              <a:rPr lang="en-US" dirty="0"/>
              <a:t>A large company has a policy prohibiting employees from blogging about company products.</a:t>
            </a:r>
          </a:p>
          <a:p>
            <a:pPr marL="662935" lvl="1" indent="-457178">
              <a:buFont typeface="+mj-lt"/>
              <a:buAutoNum type="arabicPeriod"/>
            </a:pPr>
            <a:r>
              <a:rPr lang="en-US" dirty="0"/>
              <a:t>Name two possible reasons for the policy.</a:t>
            </a:r>
          </a:p>
          <a:p>
            <a:pPr marL="662935" lvl="1" indent="-457178">
              <a:buFont typeface="+mj-lt"/>
              <a:buAutoNum type="arabicPeriod"/>
            </a:pPr>
            <a:r>
              <a:rPr lang="en-US" dirty="0"/>
              <a:t>Does it violate the First Amendment? Why?</a:t>
            </a:r>
          </a:p>
          <a:p>
            <a:pPr marL="662935" lvl="1" indent="-457178">
              <a:buFont typeface="+mj-lt"/>
              <a:buAutoNum type="arabicPeriod"/>
            </a:pPr>
            <a:r>
              <a:rPr lang="en-US" dirty="0"/>
              <a:t>Is it reasonable? Why?</a:t>
            </a:r>
          </a:p>
          <a:p>
            <a:pPr marL="457178" indent="-457178">
              <a:buFont typeface="+mj-lt"/>
              <a:buAutoNum type="arabicPeriod"/>
            </a:pPr>
            <a:r>
              <a:rPr lang="en-US" dirty="0"/>
              <a:t>What does “URL” stand for and what is it?</a:t>
            </a:r>
          </a:p>
          <a:p>
            <a:pPr marL="457178" indent="-457178">
              <a:buFont typeface="+mj-lt"/>
              <a:buAutoNum type="arabicPeriod"/>
            </a:pPr>
            <a:endParaRPr lang="en-US" dirty="0"/>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7</a:t>
            </a:fld>
            <a:endParaRPr lang="en-US"/>
          </a:p>
        </p:txBody>
      </p:sp>
    </p:spTree>
    <p:extLst>
      <p:ext uri="{BB962C8B-B14F-4D97-AF65-F5344CB8AC3E}">
        <p14:creationId xmlns:p14="http://schemas.microsoft.com/office/powerpoint/2010/main" val="3262248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842348"/>
            <a:ext cx="9144000" cy="320194"/>
          </a:xfrm>
          <a:prstGeom prst="rect">
            <a:avLst/>
          </a:prstGeom>
          <a:solidFill>
            <a:schemeClr val="bg1">
              <a:alpha val="24000"/>
            </a:schemeClr>
          </a:solidFill>
          <a:ln w="9525">
            <a:solidFill>
              <a:schemeClr val="bg1"/>
            </a:solidFill>
            <a:miter lim="800000"/>
            <a:headEnd/>
            <a:tailEnd/>
          </a:ln>
        </p:spPr>
        <p:txBody>
          <a:bodyPr wrap="none" lIns="91436" tIns="45718" rIns="91436" bIns="45718" anchor="ctr">
            <a:prstTxWarp prst="textNoShape">
              <a:avLst/>
            </a:prstTxWarp>
          </a:bodyPr>
          <a:lstStyle/>
          <a:p>
            <a:endParaRPr lang="en-US" dirty="0"/>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178" indent="-457178">
              <a:buFont typeface="+mj-lt"/>
              <a:buAutoNum type="arabicPeriod"/>
            </a:pPr>
            <a:r>
              <a:rPr lang="en-US" dirty="0"/>
              <a:t>Review</a:t>
            </a:r>
          </a:p>
          <a:p>
            <a:pPr marL="457178" indent="-457178">
              <a:buFont typeface="+mj-lt"/>
              <a:buAutoNum type="arabicPeriod"/>
            </a:pPr>
            <a:r>
              <a:rPr lang="en-US" dirty="0"/>
              <a:t>Assignment</a:t>
            </a:r>
          </a:p>
          <a:p>
            <a:pPr marL="457178" indent="-457178">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8</a:t>
            </a:fld>
            <a:endParaRPr lang="en-US"/>
          </a:p>
        </p:txBody>
      </p:sp>
      <p:sp>
        <p:nvSpPr>
          <p:cNvPr id="9" name="Action Button: Movie 8">
            <a:hlinkClick r:id="" action="ppaction://noaction" highlightClick="1"/>
            <a:extLst>
              <a:ext uri="{FF2B5EF4-FFF2-40B4-BE49-F238E27FC236}">
                <a16:creationId xmlns:a16="http://schemas.microsoft.com/office/drawing/2014/main" id="{213B5DED-C16C-6E40-AAAE-E347172CC42F}"/>
              </a:ext>
            </a:extLst>
          </p:cNvPr>
          <p:cNvSpPr/>
          <p:nvPr/>
        </p:nvSpPr>
        <p:spPr>
          <a:xfrm>
            <a:off x="4220972" y="4760983"/>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5274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Assignment</a:t>
            </a:r>
          </a:p>
        </p:txBody>
      </p:sp>
      <p:sp>
        <p:nvSpPr>
          <p:cNvPr id="3" name="Content Placeholder 2"/>
          <p:cNvSpPr>
            <a:spLocks noGrp="1"/>
          </p:cNvSpPr>
          <p:nvPr>
            <p:ph idx="1"/>
          </p:nvPr>
        </p:nvSpPr>
        <p:spPr/>
        <p:txBody>
          <a:bodyPr>
            <a:normAutofit/>
          </a:bodyPr>
          <a:lstStyle/>
          <a:p>
            <a:r>
              <a:rPr lang="en-US" dirty="0"/>
              <a:t>Reading</a:t>
            </a:r>
          </a:p>
          <a:p>
            <a:r>
              <a:rPr lang="en-US" dirty="0"/>
              <a:t>Individual Presentations</a:t>
            </a:r>
          </a:p>
          <a:p>
            <a:r>
              <a:rPr lang="en-US" dirty="0"/>
              <a:t>Extra Credit – One page paper</a:t>
            </a:r>
          </a:p>
          <a:p>
            <a:pPr lvl="1"/>
            <a:r>
              <a:rPr lang="en-US" dirty="0"/>
              <a:t>Is WPI’s IT Acceptable Use Policy morally acceptable?</a:t>
            </a:r>
          </a:p>
          <a:p>
            <a:r>
              <a:rPr lang="en-US" dirty="0"/>
              <a:t>Work on your group project.</a:t>
            </a:r>
          </a:p>
          <a:p>
            <a:pPr lvl="1"/>
            <a:r>
              <a:rPr lang="en-US" dirty="0"/>
              <a:t>Average Group Happiness </a:t>
            </a:r>
            <a:r>
              <a:rPr lang="en-US" b="1" dirty="0"/>
              <a:t>1.43</a:t>
            </a:r>
          </a:p>
          <a:p>
            <a:pPr lvl="1"/>
            <a:r>
              <a:rPr lang="en-US" dirty="0"/>
              <a:t>See full group project description on course website.</a:t>
            </a:r>
          </a:p>
          <a:p>
            <a:pPr lvl="1"/>
            <a:r>
              <a:rPr lang="en-US" dirty="0"/>
              <a:t>Send Web Site URL before next class</a:t>
            </a:r>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9</a:t>
            </a:fld>
            <a:endParaRPr lang="en-US"/>
          </a:p>
        </p:txBody>
      </p:sp>
    </p:spTree>
    <p:extLst>
      <p:ext uri="{BB962C8B-B14F-4D97-AF65-F5344CB8AC3E}">
        <p14:creationId xmlns:p14="http://schemas.microsoft.com/office/powerpoint/2010/main" val="663296593"/>
      </p:ext>
    </p:extLst>
  </p:cSld>
  <p:clrMapOvr>
    <a:masterClrMapping/>
  </p:clrMapOvr>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18467</TotalTime>
  <Words>3825</Words>
  <Application>Microsoft Macintosh PowerPoint</Application>
  <PresentationFormat>On-screen Show (16:9)</PresentationFormat>
  <Paragraphs>464</Paragraphs>
  <Slides>36</Slides>
  <Notes>33</Notes>
  <HiddenSlides>2</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ＭＳ Ｐゴシック</vt:lpstr>
      <vt:lpstr>Arial</vt:lpstr>
      <vt:lpstr>Calibri</vt:lpstr>
      <vt:lpstr>Cambria</vt:lpstr>
      <vt:lpstr>Wingdings</vt:lpstr>
      <vt:lpstr>Red Radial 16x9</vt:lpstr>
      <vt:lpstr>Class 4 Freedom Of Speech</vt:lpstr>
      <vt:lpstr>Papers</vt:lpstr>
      <vt:lpstr>Overview</vt:lpstr>
      <vt:lpstr>PowerPoint Presentation</vt:lpstr>
      <vt:lpstr>PowerPoint Presentation</vt:lpstr>
      <vt:lpstr>My Reading Notes</vt:lpstr>
      <vt:lpstr>Group Quiz</vt:lpstr>
      <vt:lpstr>Overview</vt:lpstr>
      <vt:lpstr>Assignment</vt:lpstr>
      <vt:lpstr>Overview</vt:lpstr>
      <vt:lpstr>net neutrality</vt:lpstr>
      <vt:lpstr>Net neutrality history</vt:lpstr>
      <vt:lpstr>Net neutrality history(continued)</vt:lpstr>
      <vt:lpstr>Google breaks European anti-Trust laws</vt:lpstr>
      <vt:lpstr>Counter Argument</vt:lpstr>
      <vt:lpstr>Act II repealed in the US</vt:lpstr>
      <vt:lpstr>How does this affect you?</vt:lpstr>
      <vt:lpstr>References</vt:lpstr>
      <vt:lpstr>Technology Is Decreasing Voter Turnout</vt:lpstr>
      <vt:lpstr>Use of SOCIAL Media data</vt:lpstr>
      <vt:lpstr>Responsibility Is Crucial</vt:lpstr>
      <vt:lpstr>References</vt:lpstr>
      <vt:lpstr>Who Writes your news feed?</vt:lpstr>
      <vt:lpstr>Information</vt:lpstr>
      <vt:lpstr>Sources of Information</vt:lpstr>
      <vt:lpstr>Media</vt:lpstr>
      <vt:lpstr>Who creates media</vt:lpstr>
      <vt:lpstr>Selectorate Theory</vt:lpstr>
      <vt:lpstr>Example Selectorate: Resource Rich Dictatorship</vt:lpstr>
      <vt:lpstr>Example Selectorate: Democracy</vt:lpstr>
      <vt:lpstr>Example Selectorate: Corporation</vt:lpstr>
      <vt:lpstr>Consequences</vt:lpstr>
      <vt:lpstr>What to do?</vt:lpstr>
      <vt:lpstr>Further Reading</vt:lpstr>
      <vt:lpstr>References</vt:lpstr>
      <vt:lpstr>Class 4 The End</vt:lpstr>
    </vt:vector>
  </TitlesOfParts>
  <Company>WPI</Company>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Pray</cp:lastModifiedBy>
  <cp:revision>225</cp:revision>
  <dcterms:created xsi:type="dcterms:W3CDTF">2014-08-25T02:19:16Z</dcterms:created>
  <dcterms:modified xsi:type="dcterms:W3CDTF">2018-03-27T23:41:38Z</dcterms:modified>
</cp:coreProperties>
</file>