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5"/>
  </p:notesMasterIdLst>
  <p:handoutMasterIdLst>
    <p:handoutMasterId r:id="rId36"/>
  </p:handoutMasterIdLst>
  <p:sldIdLst>
    <p:sldId id="256" r:id="rId2"/>
    <p:sldId id="385" r:id="rId3"/>
    <p:sldId id="277" r:id="rId4"/>
    <p:sldId id="259" r:id="rId5"/>
    <p:sldId id="261" r:id="rId6"/>
    <p:sldId id="267" r:id="rId7"/>
    <p:sldId id="286"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269"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385"/>
            <p14:sldId id="277"/>
            <p14:sldId id="259"/>
            <p14:sldId id="261"/>
            <p14:sldId id="267"/>
            <p14:sldId id="286"/>
          </p14:sldIdLst>
        </p14:section>
        <p14:section name="Students" id="{898E5266-0460-F748-B516-56DCB661738D}">
          <p14:sldIdLst>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Lst>
        </p14:section>
        <p14:section name="Common" id="{92FBE87E-32C6-2846-BF25-B5F0CEFF09B7}">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90" d="100"/>
          <a:sy n="90" d="100"/>
        </p:scale>
        <p:origin x="-464" y="-112"/>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2017-04-21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2017-04-21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already, aren’t you? You may not be depending on how you enjoyed the last class.</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Paper:</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Back to the software engineering code of ethics,  Principle 1 has to do with the public. Section 1.02 says that … &lt;insert recap of the principle&gt;. Furthermore, section 1.03 states that &lt;insert recap of the principle&gt;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main point here is that software engineers should work to promote the interests of the public good.</a:t>
            </a:r>
          </a:p>
        </p:txBody>
      </p:sp>
      <p:sp>
        <p:nvSpPr>
          <p:cNvPr id="114" name="Shape 1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97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Here, we have a scenario that many ethical experts debate about. It’s a version of the trolley scenario. In this case, assume that the car is self driven and it is in a situation where it is</a:t>
            </a:r>
            <a:r>
              <a:rPr lang="en-US"/>
              <a:t> driving </a:t>
            </a:r>
            <a:r>
              <a:rPr lang="en-US" sz="1200" b="0" i="0" u="none" strike="noStrike" cap="none">
                <a:solidFill>
                  <a:schemeClr val="dk1"/>
                </a:solidFill>
                <a:latin typeface="Calibri"/>
                <a:ea typeface="Calibri"/>
                <a:cs typeface="Calibri"/>
                <a:sym typeface="Calibri"/>
              </a:rPr>
              <a:t>and a human walks into the way. The car has two scenarios, hit the person and save the driver, or crash the car into the guard and kill the passenger.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&lt;Ask question to class if they would swerve into the guard or hit the person&gt;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our </a:t>
            </a:r>
            <a:r>
              <a:rPr lang="en-US"/>
              <a:t>minds</a:t>
            </a:r>
            <a:r>
              <a:rPr lang="en-US" sz="1200" b="0" i="0" u="none" strike="noStrike" cap="none">
                <a:solidFill>
                  <a:schemeClr val="dk1"/>
                </a:solidFill>
                <a:latin typeface="Calibri"/>
                <a:ea typeface="Calibri"/>
                <a:cs typeface="Calibri"/>
                <a:sym typeface="Calibri"/>
              </a:rPr>
              <a:t>, many of us here would attempt to save the person. We would attempt to swerve out of the way and try not to kill the person that is in front of us. Since we are human</a:t>
            </a:r>
            <a:r>
              <a:rPr lang="en-US"/>
              <a:t>s, we don't have the proper reflexes and motor control to make a perfect decision in these situations. We are mostly just capable of making an impulse reaction and hoping for the best.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But cars understand more about the situation than we do. Cars would be able to gauge that distance, determine if there is a chance of braking before we hit the person, determine if swerving out of the way would help. The self driving cars can do a lot of stuff in milliseconds that we </a:t>
            </a:r>
            <a:r>
              <a:rPr lang="en-US"/>
              <a:t>can't</a:t>
            </a:r>
            <a:r>
              <a:rPr lang="en-US" sz="1200" b="0" i="0" u="none" strike="noStrike" cap="none">
                <a:solidFill>
                  <a:schemeClr val="dk1"/>
                </a:solidFill>
                <a:latin typeface="Calibri"/>
                <a:ea typeface="Calibri"/>
                <a:cs typeface="Calibri"/>
                <a:sym typeface="Calibri"/>
              </a:rPr>
              <a:t> do as humans. If there are no alternatives, who will the car choose to protect.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&lt;go over quote 1 from Mercedes benz&gt;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&lt;go over quote 2 from Sebastian thrun&gt;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&lt;go over quote 3 from Chris Urmson&gt;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see here that the developers of these cars are choosing what their cars do in certain situations. In the first case, Mercedes is programming their cars to do everything to save the user. They are weighing the interests of the user, their clients, over the general public. In the second case and third cases, we see that there is a shift towards protecting innocent bystanders from accidents. Despite this, we see there is a clear divide between developers on who to protect; their user’s, or the public. Because of this, I think it is unethical for them to be making these decisions, as software engineers are stuck in the middle between protecting their users and protecting innocent bystanders. From a business perspective, they are obligated to protect their customers as users don’t want to drive a car knowing that it will decide to kill them if it needs to, which brings the matter into murky waters.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One of the biggest counter arguments to this scenario is that a self driving car would never get into this scenario. That may be true if every car on the road is autonomous, but that is not the case. Human error from other nearby drivers, car failures, and acts of god could force self driving cars into situations where they may need to make these decisions.</a:t>
            </a:r>
          </a:p>
        </p:txBody>
      </p:sp>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869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conclude, self driving cars are still in their infancy as a technology. It is still a new technology that came from nowhere, all of a sudden Tesla was selling self driving cars without any regulation.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developers of these cars should not be settings the standards for how their cars react when faced with critical situations because of conflicts of interest.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 believe that these decisions should be made by a collaboration of government officials, the general public, and car developers after further debate on the role of autonomous vehicles in society.</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Lastly, I believe that self-driving cars are still a huge benefit to society. I think that the future of the automotive industry is in self-driving cars and that self driving cars have the potential to revolutionize many aspects of how we live. This argument solely pertains to the life &amp; death decisions that self-driving cars may find themselves in as they become more prominent. Thank you.</a:t>
            </a:r>
          </a:p>
        </p:txBody>
      </p:sp>
      <p:sp>
        <p:nvSpPr>
          <p:cNvPr id="138" name="Shape 1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450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577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I’m Ryan and I will be talking to you today about Virtual Reality.</a:t>
            </a:r>
          </a:p>
          <a:p>
            <a:r>
              <a:rPr lang="en-US" dirty="0" smtClean="0"/>
              <a:t>To be clear,</a:t>
            </a:r>
            <a:r>
              <a:rPr lang="en-US" baseline="0" dirty="0" smtClean="0"/>
              <a:t> I’m not talking about the common term virtual reality meaning an immersive virtual experience, I’m talking about virtual environments as a whole and their effects on Reality. </a:t>
            </a:r>
          </a:p>
          <a:p>
            <a:r>
              <a:rPr lang="en-US" baseline="0" dirty="0" smtClean="0"/>
              <a:t>And secondly, how “virtual” is virtual reality? Are the mental effects of it strong enough to change our perspective of our world?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supporting material citations was a video about the importance of ethics in computing and its main example was the game Resistance: Fall of Man.</a:t>
            </a:r>
          </a:p>
          <a:p>
            <a:r>
              <a:rPr lang="en-US" baseline="0" dirty="0" smtClean="0"/>
              <a:t>The game itself was about an alternate reality involving aliens invading earth in the 1950s and the player must complete a series of tasks to drive them out, much of which includes destroying them at any cost, shooting, explosions, etc.</a:t>
            </a:r>
          </a:p>
          <a:p>
            <a:r>
              <a:rPr lang="en-US" baseline="0" dirty="0" smtClean="0"/>
              <a:t>At one point the player ventures to Manchester Cathedral and finds in infested as well. </a:t>
            </a:r>
          </a:p>
          <a:p>
            <a:r>
              <a:rPr lang="en-US" baseline="0" dirty="0" smtClean="0"/>
              <a:t>To recreate this scene the developer, Insomniac Games, took pictures of the interior without consent and then promoted violence by having the player kill all the aliens inside.</a:t>
            </a:r>
          </a:p>
          <a:p>
            <a:r>
              <a:rPr lang="en-US" baseline="0" dirty="0" smtClean="0"/>
              <a:t>The churched opened up a legal battle with them but lost because the Developers argued that it wasn’t actually reality and that their video representation wouldn’t have any “real” impact on the users.</a:t>
            </a:r>
          </a:p>
          <a:p>
            <a:r>
              <a:rPr lang="en-US" baseline="0" dirty="0" smtClean="0"/>
              <a:t>I was unconvinced about this statement that the two were independent so I decided to do a little research.</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171323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more popular</a:t>
            </a:r>
            <a:r>
              <a:rPr lang="en-US" baseline="0" dirty="0" smtClean="0"/>
              <a:t> topics about video games in the media is the question of desensitization brought about by video games and whether or not that impacts decisions in day to day life.</a:t>
            </a:r>
          </a:p>
          <a:p>
            <a:r>
              <a:rPr lang="en-US" baseline="0" dirty="0" smtClean="0"/>
              <a:t>A study done in 2006 had participants play either a violent, such as Duke </a:t>
            </a:r>
            <a:r>
              <a:rPr lang="en-US" baseline="0" dirty="0" err="1" smtClean="0"/>
              <a:t>Nukem</a:t>
            </a:r>
            <a:r>
              <a:rPr lang="en-US" baseline="0" dirty="0" smtClean="0"/>
              <a:t> or </a:t>
            </a:r>
            <a:r>
              <a:rPr lang="en-US" baseline="0" dirty="0" err="1" smtClean="0"/>
              <a:t>Carmageddon</a:t>
            </a:r>
            <a:r>
              <a:rPr lang="en-US" baseline="0" dirty="0" smtClean="0"/>
              <a:t>, or non-violent video game, like Tetris, and then measure their reactions to violence that was shown commercially. Stabbings, car thefts, violence in jails, arrests, etc. The study found that there was no significance in heart rate before the participants played or even immediately after the video game. </a:t>
            </a:r>
          </a:p>
          <a:p>
            <a:r>
              <a:rPr lang="en-US" baseline="0" dirty="0" smtClean="0"/>
              <a:t>However, the participants that played a violent game showed a significantly lower heart rate while viewing the footage that the non-violent participants.</a:t>
            </a:r>
          </a:p>
          <a:p>
            <a:r>
              <a:rPr lang="en-US" baseline="0" dirty="0" smtClean="0"/>
              <a:t>This study showed that video games do actually have an effect on reality, at least mentally.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451571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a:t>
            </a:r>
            <a:r>
              <a:rPr lang="en-US" baseline="0" dirty="0" smtClean="0"/>
              <a:t> Slide to Supplement Previous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745208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I don’t want to express only the “bad” parts of Virtual Reality exposure.</a:t>
            </a:r>
          </a:p>
          <a:p>
            <a:r>
              <a:rPr lang="en-US" baseline="0" dirty="0" smtClean="0"/>
              <a:t>Many medical institutions are experimenting with Virtual Reality therapy which is the process of exposing people to some of their worst fears through a virtual device and hoping to minimize their adverse reaction.</a:t>
            </a:r>
          </a:p>
          <a:p>
            <a:r>
              <a:rPr lang="en-US" baseline="0" dirty="0" smtClean="0"/>
              <a:t>One of the first studies was done in 1996 where a participant was exposed to interaction with a spider with a headset in a virtual kitchen repeatedly over the course of three months.</a:t>
            </a:r>
          </a:p>
          <a:p>
            <a:r>
              <a:rPr lang="en-US" baseline="0" dirty="0" smtClean="0"/>
              <a:t>The study showed a fairly significant drop in the patient’s fear of spiders after the study when compared to other undergraduates.</a:t>
            </a:r>
          </a:p>
          <a:p>
            <a:r>
              <a:rPr lang="en-US" baseline="0" dirty="0" smtClean="0"/>
              <a:t>A similar test was conducted in 2015 with the fear of flying which involved a few educational exercised reviewing the safety of flying and then concluded with a virtual plane ride and then an actual plane ride with similar results to the spider study.</a:t>
            </a:r>
          </a:p>
          <a:p>
            <a:r>
              <a:rPr lang="en-US" baseline="0" dirty="0" smtClean="0"/>
              <a:t>This study showed a drop </a:t>
            </a:r>
          </a:p>
          <a:p>
            <a:r>
              <a:rPr lang="en-US" baseline="0" dirty="0" smtClean="0"/>
              <a:t>Based on the success of such treatments and experiments The Virtual Reality Medical Center was established to provide treatment for a wide range of phobias including spiders, flying, as well as the others listed on the slide.</a:t>
            </a:r>
          </a:p>
          <a:p>
            <a:r>
              <a:rPr lang="en-US" dirty="0" smtClean="0"/>
              <a:t>These studies help to further prove that virtual reality has</a:t>
            </a:r>
            <a:r>
              <a:rPr lang="en-US" baseline="0" dirty="0" smtClean="0"/>
              <a:t> a larger impact on reality than initially seem apparent.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989588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I don’t want to express only the “bad” parts of Virtual Reality exposure.</a:t>
            </a:r>
          </a:p>
          <a:p>
            <a:r>
              <a:rPr lang="en-US" baseline="0" dirty="0" smtClean="0"/>
              <a:t>Many medical institutions are experimenting with Virtual Reality therapy which is the process of exposing people to some of their worst fears through a virtual device and hoping to minimize their adverse reaction.</a:t>
            </a:r>
          </a:p>
          <a:p>
            <a:r>
              <a:rPr lang="en-US" baseline="0" dirty="0" smtClean="0"/>
              <a:t>One of the first studies was done in 1996 where a participant was exposed to interaction with a spider with a headset in a virtual kitchen repeatedly over the course of three months.</a:t>
            </a:r>
          </a:p>
          <a:p>
            <a:r>
              <a:rPr lang="en-US" baseline="0" dirty="0" smtClean="0"/>
              <a:t>The study showed a fairly significant drop in the patient’s fear of spiders after the study when compared to other undergraduates.</a:t>
            </a:r>
          </a:p>
          <a:p>
            <a:r>
              <a:rPr lang="en-US" baseline="0" dirty="0" smtClean="0"/>
              <a:t>A similar test was conducted in 2015 with the fear of flying which involved a few educational exercised reviewing the safety of flying and then concluded with a virtual plane ride and then an actual plane ride with similar results to the spider study.</a:t>
            </a:r>
          </a:p>
          <a:p>
            <a:r>
              <a:rPr lang="en-US" baseline="0" dirty="0" smtClean="0"/>
              <a:t>This study showed a drop </a:t>
            </a:r>
          </a:p>
          <a:p>
            <a:r>
              <a:rPr lang="en-US" baseline="0" dirty="0" smtClean="0"/>
              <a:t>Based on the success of such treatments and experiments The Virtual Reality Medical Center was established to provide treatment for a wide range of phobias including spiders, flying, as well as the others listed on the slide.</a:t>
            </a:r>
          </a:p>
          <a:p>
            <a:r>
              <a:rPr lang="en-US" dirty="0" smtClean="0"/>
              <a:t>These studies help to further prove that virtual reality has</a:t>
            </a:r>
            <a:r>
              <a:rPr lang="en-US" baseline="0" dirty="0" smtClean="0"/>
              <a:t> a larger impact on reality than initially seem apparent.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7123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Release Game or Not</a:t>
            </a:r>
            <a:r>
              <a:rPr lang="en-US" baseline="0" dirty="0" smtClean="0"/>
              <a:t> Debate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conclusion I would like to answer the two questions that I had posed in the introduction.</a:t>
            </a:r>
          </a:p>
          <a:p>
            <a:r>
              <a:rPr lang="en-US" baseline="0" dirty="0" smtClean="0"/>
              <a:t>What is the effect of Virtual Reality on Reality?</a:t>
            </a:r>
          </a:p>
          <a:p>
            <a:r>
              <a:rPr lang="en-US" baseline="0" dirty="0" smtClean="0"/>
              <a:t>Quite simply, it does what it is supposed to, the user can experience different experiences that he or she may not be able to otherwise, whether it be shooting aliens in a cathedral or touching a spider.</a:t>
            </a:r>
          </a:p>
          <a:p>
            <a:r>
              <a:rPr lang="en-US" baseline="0" dirty="0" smtClean="0"/>
              <a:t>What is the impact of Virtual Reality?</a:t>
            </a:r>
          </a:p>
          <a:p>
            <a:r>
              <a:rPr lang="en-US" baseline="0" dirty="0" smtClean="0"/>
              <a:t>As seen by the desensitization studies, Virtual Reality can be extremely impactful on how we view reality. </a:t>
            </a:r>
          </a:p>
          <a:p>
            <a:r>
              <a:rPr lang="en-US" baseline="0" dirty="0" smtClean="0"/>
              <a:t>The church had a lot of validity to their argument that the game promoted violence and could have legitimately hurt the public’s view of the church had they experienced it through a video game. </a:t>
            </a:r>
          </a:p>
          <a:p>
            <a:r>
              <a:rPr lang="en-US" baseline="0" dirty="0" smtClean="0"/>
              <a:t>And the effects that virtual reality has on day to day life will only increase as their realism does.</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274106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739332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Summary of what I’m going to talk about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Computer program that attempts to correctly evaluate a position in chess and determine which side is better and by how much</a:t>
            </a:r>
          </a:p>
          <a:p>
            <a:pPr marL="171450" indent="-171450">
              <a:buFont typeface="Arial"/>
              <a:buChar char="•"/>
            </a:pPr>
            <a:r>
              <a:rPr lang="en-US" dirty="0" smtClean="0"/>
              <a:t>May recommend the best course of action for the player</a:t>
            </a:r>
            <a:r>
              <a:rPr lang="en-US" baseline="0" dirty="0" smtClean="0"/>
              <a:t> whose turn it is</a:t>
            </a:r>
          </a:p>
          <a:p>
            <a:pPr marL="171450" indent="-171450">
              <a:buFont typeface="Arial"/>
              <a:buChar char="•"/>
            </a:pPr>
            <a:r>
              <a:rPr lang="en-US" baseline="0" dirty="0" smtClean="0"/>
              <a:t>Quickly mention how they work:</a:t>
            </a:r>
          </a:p>
          <a:p>
            <a:pPr marL="628650" lvl="1" indent="-171450">
              <a:buFont typeface="Arial"/>
              <a:buChar char="•"/>
            </a:pPr>
            <a:r>
              <a:rPr lang="en-US" baseline="0" dirty="0" err="1" smtClean="0"/>
              <a:t>Minimax</a:t>
            </a:r>
            <a:r>
              <a:rPr lang="en-US" baseline="0" dirty="0" smtClean="0"/>
              <a:t> algorithm</a:t>
            </a:r>
          </a:p>
          <a:p>
            <a:pPr marL="1085850" lvl="2" indent="-171450">
              <a:buFont typeface="Arial"/>
              <a:buChar char="•"/>
            </a:pPr>
            <a:r>
              <a:rPr lang="en-US" baseline="0" dirty="0" smtClean="0"/>
              <a:t>Decision rule based on fine-tuned heuristics</a:t>
            </a:r>
          </a:p>
          <a:p>
            <a:pPr marL="1085850" lvl="2" indent="-171450">
              <a:buFont typeface="Arial"/>
              <a:buChar char="•"/>
            </a:pPr>
            <a:r>
              <a:rPr lang="en-US" baseline="0" dirty="0" smtClean="0"/>
              <a:t>Two players, max (trying to maximize score) and min (trying to minimize score), alternating turns (each branch level)</a:t>
            </a:r>
          </a:p>
          <a:p>
            <a:pPr marL="1085850" lvl="2" indent="-171450">
              <a:buFont typeface="Arial"/>
              <a:buChar char="•"/>
            </a:pPr>
            <a:r>
              <a:rPr lang="en-US" baseline="0" dirty="0" smtClean="0"/>
              <a:t>Heuristics determine score of a position.</a:t>
            </a:r>
          </a:p>
          <a:p>
            <a:pPr marL="1085850" lvl="2" indent="-171450">
              <a:buFont typeface="Arial"/>
              <a:buChar char="•"/>
            </a:pPr>
            <a:r>
              <a:rPr lang="en-US" baseline="0" dirty="0" smtClean="0"/>
              <a:t>Each child node is a playable move from the parent node’s position</a:t>
            </a:r>
          </a:p>
          <a:p>
            <a:pPr marL="1085850" lvl="2" indent="-171450">
              <a:buFont typeface="Arial"/>
              <a:buChar char="•"/>
            </a:pPr>
            <a:r>
              <a:rPr lang="en-US" baseline="0" dirty="0" smtClean="0"/>
              <a:t>At each branch, if min’s turn take minimum child, if max’s turn take maximum value. That’s the move that should be made.</a:t>
            </a:r>
          </a:p>
          <a:p>
            <a:pPr marL="1085850" lvl="2" indent="-171450">
              <a:buFont typeface="Arial"/>
              <a:buChar char="•"/>
            </a:pPr>
            <a:r>
              <a:rPr lang="en-US" baseline="0" dirty="0" smtClean="0"/>
              <a:t>Search depth determine by time or resource constraints</a:t>
            </a:r>
          </a:p>
          <a:p>
            <a:pPr marL="1085850" lvl="2" indent="-171450">
              <a:buFont typeface="Arial"/>
              <a:buChar char="•"/>
            </a:pPr>
            <a:r>
              <a:rPr lang="en-US" baseline="0" dirty="0" smtClean="0"/>
              <a:t>Alpha-beta pruning can be used to boost performance</a:t>
            </a:r>
          </a:p>
          <a:p>
            <a:pPr marL="628650" lvl="1" indent="-171450">
              <a:buFont typeface="Arial"/>
              <a:buChar char="•"/>
            </a:pPr>
            <a:r>
              <a:rPr lang="en-US" baseline="0" dirty="0" smtClean="0"/>
              <a:t>Opening/end game database</a:t>
            </a:r>
          </a:p>
          <a:p>
            <a:pPr marL="171450" lvl="0" indent="-171450">
              <a:buFont typeface="Arial"/>
              <a:buChar char="•"/>
            </a:pPr>
            <a:r>
              <a:rPr lang="en-US" baseline="0" dirty="0" err="1" smtClean="0"/>
              <a:t>Stockfish</a:t>
            </a:r>
            <a:r>
              <a:rPr lang="en-US" baseline="0" dirty="0" smtClean="0"/>
              <a:t> (open source) and Komodo (commercial) currently two currently highest-rated (later slide) chess engines.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543812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Created by and named</a:t>
            </a:r>
            <a:r>
              <a:rPr lang="en-US" baseline="0" dirty="0" smtClean="0"/>
              <a:t> after</a:t>
            </a:r>
            <a:r>
              <a:rPr lang="en-US" dirty="0" smtClean="0"/>
              <a:t> Arpad </a:t>
            </a:r>
            <a:r>
              <a:rPr lang="en-US" dirty="0" err="1" smtClean="0"/>
              <a:t>Elo</a:t>
            </a:r>
            <a:r>
              <a:rPr lang="en-US" dirty="0" smtClean="0"/>
              <a:t>, Hungarian-born</a:t>
            </a:r>
            <a:r>
              <a:rPr lang="en-US" baseline="0" dirty="0" smtClean="0"/>
              <a:t> American </a:t>
            </a:r>
            <a:r>
              <a:rPr lang="en-US" dirty="0" smtClean="0"/>
              <a:t>physics</a:t>
            </a:r>
            <a:r>
              <a:rPr lang="en-US" baseline="0" dirty="0" smtClean="0"/>
              <a:t> professor and chess player</a:t>
            </a:r>
          </a:p>
          <a:p>
            <a:pPr marL="171450" indent="-171450">
              <a:buFont typeface="Arial"/>
              <a:buChar char="•"/>
            </a:pPr>
            <a:r>
              <a:rPr lang="en-US" dirty="0" smtClean="0"/>
              <a:t>Adopted</a:t>
            </a:r>
            <a:r>
              <a:rPr lang="en-US" baseline="0" dirty="0" smtClean="0"/>
              <a:t> by USCF (U.S. Chess Federation) in 1960 and FIDE (World Chess Federation) in 1970</a:t>
            </a:r>
            <a:endParaRPr lang="en-US" dirty="0" smtClean="0"/>
          </a:p>
          <a:p>
            <a:pPr marL="171450" indent="-171450">
              <a:buFont typeface="Arial"/>
              <a:buChar char="•"/>
            </a:pPr>
            <a:r>
              <a:rPr lang="en-US" dirty="0" smtClean="0"/>
              <a:t>Used</a:t>
            </a:r>
            <a:r>
              <a:rPr lang="en-US" baseline="0" dirty="0" smtClean="0"/>
              <a:t> to represent skill level of a player or relative skill level between players</a:t>
            </a:r>
          </a:p>
          <a:p>
            <a:pPr marL="171450" indent="-171450">
              <a:buFont typeface="Arial"/>
              <a:buChar char="•"/>
            </a:pPr>
            <a:r>
              <a:rPr lang="en-US" baseline="0" dirty="0" smtClean="0"/>
              <a:t>E</a:t>
            </a:r>
            <a:r>
              <a:rPr lang="en-US" baseline="-25000" dirty="0" smtClean="0"/>
              <a:t>A</a:t>
            </a:r>
            <a:r>
              <a:rPr lang="en-US" baseline="0" dirty="0" smtClean="0"/>
              <a:t> </a:t>
            </a:r>
            <a:r>
              <a:rPr lang="mr-IN" baseline="0" dirty="0" smtClean="0"/>
              <a:t>–</a:t>
            </a:r>
            <a:r>
              <a:rPr lang="en-US" baseline="0" dirty="0" smtClean="0"/>
              <a:t> Expected score of player A, given the rating of player B (R</a:t>
            </a:r>
            <a:r>
              <a:rPr lang="en-US" baseline="-25000" dirty="0" smtClean="0"/>
              <a:t>B</a:t>
            </a:r>
            <a:r>
              <a:rPr lang="en-US" baseline="0" dirty="0" smtClean="0"/>
              <a:t>) and player A (R</a:t>
            </a:r>
            <a:r>
              <a:rPr lang="en-US" baseline="-25000" dirty="0" smtClean="0"/>
              <a:t>A</a:t>
            </a:r>
            <a:r>
              <a:rPr lang="en-US" baseline="0" dirty="0" smtClean="0"/>
              <a:t>). Logistic curve formula.</a:t>
            </a:r>
          </a:p>
          <a:p>
            <a:pPr marL="171450" indent="-171450">
              <a:buFont typeface="Arial"/>
              <a:buChar char="•"/>
            </a:pPr>
            <a:r>
              <a:rPr lang="en-US" baseline="0" dirty="0" smtClean="0"/>
              <a:t>R’</a:t>
            </a:r>
            <a:r>
              <a:rPr lang="en-US" baseline="-25000" dirty="0" smtClean="0"/>
              <a:t>A</a:t>
            </a:r>
            <a:r>
              <a:rPr lang="en-US" baseline="0" dirty="0" smtClean="0"/>
              <a:t> </a:t>
            </a:r>
            <a:r>
              <a:rPr lang="mr-IN" baseline="0" dirty="0" smtClean="0"/>
              <a:t>–</a:t>
            </a:r>
            <a:r>
              <a:rPr lang="en-US" baseline="0" dirty="0" smtClean="0"/>
              <a:t> New rating given the actual score of player A (S</a:t>
            </a:r>
            <a:r>
              <a:rPr lang="en-US" baseline="-25000" dirty="0" smtClean="0"/>
              <a:t>A</a:t>
            </a:r>
            <a:r>
              <a:rPr lang="en-US" baseline="0" dirty="0" smtClean="0"/>
              <a:t>), K-factor based on class of the player</a:t>
            </a:r>
          </a:p>
          <a:p>
            <a:pPr marL="171450" indent="-171450">
              <a:buFont typeface="Arial"/>
              <a:buChar char="•"/>
            </a:pPr>
            <a:r>
              <a:rPr lang="en-US" baseline="0" dirty="0" smtClean="0"/>
              <a:t>Magnus </a:t>
            </a:r>
            <a:r>
              <a:rPr lang="en-US" baseline="0" dirty="0" err="1" smtClean="0"/>
              <a:t>Carlsen</a:t>
            </a:r>
            <a:r>
              <a:rPr lang="en-US" baseline="0" dirty="0" smtClean="0"/>
              <a:t> </a:t>
            </a:r>
            <a:r>
              <a:rPr lang="mr-IN" baseline="0" dirty="0" smtClean="0"/>
              <a:t>–</a:t>
            </a:r>
            <a:r>
              <a:rPr lang="en-US" baseline="0" dirty="0" smtClean="0"/>
              <a:t> Current World Champion and highest rated player in the world</a:t>
            </a:r>
          </a:p>
          <a:p>
            <a:pPr marL="171450" indent="-171450">
              <a:buFont typeface="Arial"/>
              <a:buChar char="•"/>
            </a:pPr>
            <a:endParaRPr lang="en-US" dirty="0" smtClean="0"/>
          </a:p>
          <a:p>
            <a:pPr marL="171450"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635119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Garry Kasparov </a:t>
            </a:r>
            <a:r>
              <a:rPr lang="mr-IN" dirty="0" smtClean="0"/>
              <a:t>–</a:t>
            </a:r>
            <a:r>
              <a:rPr lang="en-US" dirty="0" smtClean="0"/>
              <a:t> World Champion</a:t>
            </a:r>
            <a:r>
              <a:rPr lang="en-US" baseline="0" dirty="0" smtClean="0"/>
              <a:t> in years 1985-2000. Peak </a:t>
            </a:r>
            <a:r>
              <a:rPr lang="en-US" baseline="0" dirty="0" err="1" smtClean="0"/>
              <a:t>Elo</a:t>
            </a:r>
            <a:r>
              <a:rPr lang="en-US" baseline="0" dirty="0" smtClean="0"/>
              <a:t>: 2851 (year 1999)</a:t>
            </a:r>
          </a:p>
          <a:p>
            <a:pPr marL="171450" indent="-171450">
              <a:buFont typeface="Arial"/>
              <a:buChar char="•"/>
            </a:pPr>
            <a:r>
              <a:rPr lang="en-US" baseline="0" dirty="0" smtClean="0"/>
              <a:t>Deep Blue beat Kasparov 3.5-2.5 (2 wins, 3 draws, 1 loss)</a:t>
            </a:r>
          </a:p>
          <a:p>
            <a:pPr marL="171450" indent="-171450">
              <a:buFont typeface="Arial"/>
              <a:buChar char="•"/>
            </a:pPr>
            <a:r>
              <a:rPr lang="en-US" baseline="0" dirty="0" smtClean="0"/>
              <a:t>First time a computer beat a World Champion.</a:t>
            </a:r>
          </a:p>
          <a:p>
            <a:pPr marL="171450" indent="-171450">
              <a:buFont typeface="Arial"/>
              <a:buChar char="•"/>
            </a:pPr>
            <a:r>
              <a:rPr lang="en-US" baseline="0" dirty="0" smtClean="0"/>
              <a:t>Chess considered a game that only a human mind could master. Human intelligence brought into question.</a:t>
            </a:r>
          </a:p>
          <a:p>
            <a:pPr marL="171450" indent="-171450">
              <a:buFont typeface="Arial"/>
              <a:buChar char="•"/>
            </a:pPr>
            <a:r>
              <a:rPr lang="en-US" baseline="0" dirty="0" smtClean="0"/>
              <a:t>Led to creation of </a:t>
            </a:r>
            <a:r>
              <a:rPr lang="en-US" baseline="0" dirty="0" err="1" smtClean="0"/>
              <a:t>Arimaa</a:t>
            </a:r>
            <a:r>
              <a:rPr lang="en-US" baseline="0" dirty="0" smtClean="0"/>
              <a:t> by Omar </a:t>
            </a:r>
            <a:r>
              <a:rPr lang="en-US" baseline="0" dirty="0" err="1" smtClean="0"/>
              <a:t>Sayed</a:t>
            </a:r>
            <a:r>
              <a:rPr lang="en-US" baseline="0" dirty="0" smtClean="0"/>
              <a:t>. Similar but meant to be more difficult for computers (requiring real human intelligence)</a:t>
            </a:r>
          </a:p>
          <a:p>
            <a:pPr marL="628650" lvl="1" indent="-171450">
              <a:buFont typeface="Arial"/>
              <a:buChar char="•"/>
            </a:pPr>
            <a:r>
              <a:rPr lang="en-US" baseline="0" dirty="0" smtClean="0"/>
              <a:t>Today, computers have surpassed humans at </a:t>
            </a:r>
            <a:r>
              <a:rPr lang="en-US" baseline="0" dirty="0" err="1" smtClean="0"/>
              <a:t>Arimaa</a:t>
            </a:r>
            <a:r>
              <a:rPr lang="en-US" baseline="0" dirty="0" smtClean="0"/>
              <a:t> too</a:t>
            </a:r>
          </a:p>
          <a:p>
            <a:pPr marL="171450" lvl="0" indent="-171450">
              <a:buFont typeface="Arial"/>
              <a:buChar char="•"/>
            </a:pPr>
            <a:r>
              <a:rPr lang="en-US" baseline="0" dirty="0" smtClean="0"/>
              <a:t>Inspired IBM to further advancements in AI. Created Watson to play jeopardy.</a:t>
            </a:r>
          </a:p>
          <a:p>
            <a:pPr marL="171450" lvl="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745456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Connect Four is a solved game up to board sizes width + height = 15. 1988 by James D. Allen</a:t>
            </a:r>
          </a:p>
          <a:p>
            <a:pPr marL="171450" lvl="0" indent="-171450">
              <a:buFont typeface="Arial"/>
              <a:buChar char="•"/>
            </a:pPr>
            <a:r>
              <a:rPr lang="en-US" baseline="0" dirty="0" err="1" smtClean="0"/>
              <a:t>AlphaGo</a:t>
            </a:r>
            <a:r>
              <a:rPr lang="en-US" baseline="0" dirty="0" smtClean="0"/>
              <a:t>, developed by </a:t>
            </a:r>
            <a:r>
              <a:rPr lang="en-US" baseline="0" dirty="0" err="1" smtClean="0"/>
              <a:t>DeepMind</a:t>
            </a:r>
            <a:r>
              <a:rPr lang="en-US" baseline="0" dirty="0" smtClean="0"/>
              <a:t>, beat Lee </a:t>
            </a:r>
            <a:r>
              <a:rPr lang="en-US" baseline="0" dirty="0" err="1" smtClean="0"/>
              <a:t>Sedol</a:t>
            </a:r>
            <a:r>
              <a:rPr lang="en-US" baseline="0" dirty="0" smtClean="0"/>
              <a:t> 4-1 in March 2016.</a:t>
            </a:r>
          </a:p>
          <a:p>
            <a:pPr marL="628650" lvl="1" indent="-171450">
              <a:buFont typeface="Arial"/>
              <a:buChar char="•"/>
            </a:pPr>
            <a:r>
              <a:rPr lang="en-US" baseline="0" dirty="0" smtClean="0"/>
              <a:t>More of a neural network/deep learning approach</a:t>
            </a:r>
          </a:p>
          <a:p>
            <a:pPr marL="171450" lvl="0" indent="-171450">
              <a:buFont typeface="Arial"/>
              <a:buChar char="•"/>
            </a:pPr>
            <a:r>
              <a:rPr lang="en-US" baseline="0" dirty="0" smtClean="0"/>
              <a:t>The advancement of chess engines have encouraged advancement of technologies to play other games.</a:t>
            </a:r>
          </a:p>
          <a:p>
            <a:pPr marL="171450" lvl="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745456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Top rated player (Magnus</a:t>
            </a:r>
            <a:r>
              <a:rPr lang="en-US" baseline="0" dirty="0" smtClean="0"/>
              <a:t> </a:t>
            </a:r>
            <a:r>
              <a:rPr lang="en-US" baseline="0" dirty="0" err="1" smtClean="0"/>
              <a:t>Carlsen</a:t>
            </a:r>
            <a:r>
              <a:rPr lang="en-US" baseline="0" dirty="0" smtClean="0"/>
              <a:t>) - 2838</a:t>
            </a:r>
          </a:p>
          <a:p>
            <a:pPr marL="171450" indent="-171450">
              <a:buFont typeface="Arial"/>
              <a:buChar char="•"/>
            </a:pPr>
            <a:r>
              <a:rPr lang="en-US" baseline="0" dirty="0" smtClean="0"/>
              <a:t>Top rated computer (</a:t>
            </a:r>
            <a:r>
              <a:rPr lang="en-US" baseline="0" dirty="0" err="1" smtClean="0"/>
              <a:t>Stockfish</a:t>
            </a:r>
            <a:r>
              <a:rPr lang="en-US" baseline="0" dirty="0" smtClean="0"/>
              <a:t> 8) - 3391</a:t>
            </a:r>
          </a:p>
          <a:p>
            <a:pPr marL="171450" lvl="0" indent="-171450">
              <a:buFont typeface="Arial"/>
              <a:buChar char="•"/>
            </a:pPr>
            <a:r>
              <a:rPr lang="en-US" baseline="0" dirty="0" smtClean="0"/>
              <a:t>More than 550 </a:t>
            </a:r>
            <a:r>
              <a:rPr lang="en-US" baseline="0" dirty="0" err="1" smtClean="0"/>
              <a:t>elo</a:t>
            </a:r>
            <a:r>
              <a:rPr lang="en-US" baseline="0" dirty="0" smtClean="0"/>
              <a:t> (~3 USCF classes) difference</a:t>
            </a:r>
          </a:p>
          <a:p>
            <a:pPr marL="628650" lvl="1" indent="-171450">
              <a:buFont typeface="Arial"/>
              <a:buChar char="•"/>
            </a:pPr>
            <a:r>
              <a:rPr lang="en-US" baseline="0" dirty="0" smtClean="0"/>
              <a:t>Expert (2000-2199), Class A (1800-1999), Class B (1600-1799), </a:t>
            </a:r>
            <a:r>
              <a:rPr lang="en-US" baseline="0" dirty="0" err="1" smtClean="0"/>
              <a:t>etc</a:t>
            </a:r>
            <a:endParaRPr lang="en-US" baseline="0" dirty="0" smtClean="0"/>
          </a:p>
          <a:p>
            <a:pPr marL="171450" lvl="0" indent="-171450">
              <a:buFont typeface="Arial"/>
              <a:buChar char="•"/>
            </a:pPr>
            <a:r>
              <a:rPr lang="en-US" baseline="0" dirty="0" smtClean="0"/>
              <a:t>Computers have far surpassed human capabilities in chess</a:t>
            </a:r>
          </a:p>
          <a:p>
            <a:pPr marL="171450" lvl="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745456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Chess engines have allowed new forms of cheating (with far better results)</a:t>
            </a:r>
          </a:p>
          <a:p>
            <a:pPr marL="171450" indent="-171450">
              <a:buFont typeface="Arial"/>
              <a:buChar char="•"/>
            </a:pPr>
            <a:r>
              <a:rPr lang="en-US" baseline="0" dirty="0" smtClean="0"/>
              <a:t>Three players (Sebastian Feller, Arnaud </a:t>
            </a:r>
            <a:r>
              <a:rPr lang="en-US" baseline="0" dirty="0" err="1" smtClean="0"/>
              <a:t>Hauchard</a:t>
            </a:r>
            <a:r>
              <a:rPr lang="en-US" baseline="0" dirty="0" smtClean="0"/>
              <a:t>, Cyril </a:t>
            </a:r>
            <a:r>
              <a:rPr lang="en-US" baseline="0" dirty="0" err="1" smtClean="0"/>
              <a:t>Marzolo</a:t>
            </a:r>
            <a:r>
              <a:rPr lang="en-US" baseline="0" dirty="0" smtClean="0"/>
              <a:t>) of the French team colluded to use a chess engine to decide moves.</a:t>
            </a:r>
          </a:p>
          <a:p>
            <a:pPr marL="628650" lvl="1" indent="-171450">
              <a:buFont typeface="Arial"/>
              <a:buChar char="•"/>
            </a:pPr>
            <a:r>
              <a:rPr lang="en-US" baseline="0" dirty="0" smtClean="0"/>
              <a:t>Feller won gold medal for his board and 5,000 euros.</a:t>
            </a:r>
          </a:p>
          <a:p>
            <a:pPr marL="628650" lvl="1" indent="-171450">
              <a:buFont typeface="Arial"/>
              <a:buChar char="•"/>
            </a:pPr>
            <a:r>
              <a:rPr lang="en-US" baseline="0" dirty="0" smtClean="0"/>
              <a:t>They got caught. Feller banned from tournament play for 3 years, </a:t>
            </a:r>
            <a:r>
              <a:rPr lang="en-US" baseline="0" dirty="0" err="1" smtClean="0"/>
              <a:t>Hauchard</a:t>
            </a:r>
            <a:r>
              <a:rPr lang="en-US" baseline="0" dirty="0" smtClean="0"/>
              <a:t> and </a:t>
            </a:r>
            <a:r>
              <a:rPr lang="en-US" baseline="0" dirty="0" err="1" smtClean="0"/>
              <a:t>Marzolo</a:t>
            </a:r>
            <a:r>
              <a:rPr lang="en-US" baseline="0" dirty="0" smtClean="0"/>
              <a:t> for 5 years.</a:t>
            </a:r>
          </a:p>
          <a:p>
            <a:pPr marL="171450" lvl="0" indent="-171450">
              <a:buFont typeface="Arial"/>
              <a:buChar char="•"/>
            </a:pPr>
            <a:r>
              <a:rPr lang="en-US" baseline="0" dirty="0" err="1" smtClean="0"/>
              <a:t>Nigalidze</a:t>
            </a:r>
            <a:r>
              <a:rPr lang="en-US" baseline="0" dirty="0" smtClean="0"/>
              <a:t> (Georgian chess master) used smartphone with a chess engine.</a:t>
            </a:r>
          </a:p>
          <a:p>
            <a:pPr marL="628650" lvl="1" indent="-171450">
              <a:buFont typeface="Arial"/>
              <a:buChar char="•"/>
            </a:pPr>
            <a:r>
              <a:rPr lang="en-US" baseline="0" dirty="0" smtClean="0"/>
              <a:t>Was caught. Stripped of grandmaster title, banned for 3 years</a:t>
            </a:r>
          </a:p>
          <a:p>
            <a:pPr marL="171450" lvl="0" indent="-171450">
              <a:buFont typeface="Arial"/>
              <a:buChar char="•"/>
            </a:pPr>
            <a:endParaRPr lang="en-US" baseline="0" dirty="0" smtClean="0"/>
          </a:p>
          <a:p>
            <a:pPr marL="171450" lvl="0" indent="-171450">
              <a:buFont typeface="Arial"/>
              <a:buChar char="•"/>
            </a:pPr>
            <a:endParaRPr lang="en-US" baseline="0" dirty="0" smtClean="0"/>
          </a:p>
          <a:p>
            <a:pPr marL="171450" lvl="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745456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err="1" smtClean="0"/>
              <a:t>Rybka</a:t>
            </a:r>
            <a:r>
              <a:rPr lang="en-US" baseline="0" dirty="0" smtClean="0"/>
              <a:t> won World Computer Chess Championships in 2007, 2008, 2009, 2010</a:t>
            </a:r>
          </a:p>
          <a:p>
            <a:pPr marL="171450" indent="-171450">
              <a:buFont typeface="Arial"/>
              <a:buChar char="•"/>
            </a:pPr>
            <a:r>
              <a:rPr lang="en-US" baseline="0" dirty="0" smtClean="0"/>
              <a:t>Accused of copying code from the Crafty and Fruit chess engines by ICGA (International Computer Games Association)</a:t>
            </a:r>
          </a:p>
          <a:p>
            <a:pPr marL="171450" indent="-171450">
              <a:buFont typeface="Arial"/>
              <a:buChar char="•"/>
            </a:pPr>
            <a:r>
              <a:rPr lang="en-US" baseline="0" dirty="0" smtClean="0"/>
              <a:t>ICGA requires engine to be original for competition</a:t>
            </a:r>
          </a:p>
          <a:p>
            <a:pPr marL="171450" indent="-171450">
              <a:buFont typeface="Arial"/>
              <a:buChar char="•"/>
            </a:pPr>
            <a:r>
              <a:rPr lang="en-US" baseline="0" dirty="0" smtClean="0"/>
              <a:t>Another form of cheating?</a:t>
            </a:r>
          </a:p>
          <a:p>
            <a:pPr marL="171450" lvl="0" indent="-171450">
              <a:buFont typeface="Arial"/>
              <a:buChar char="•"/>
            </a:pPr>
            <a:endParaRPr lang="en-US" baseline="0" dirty="0" smtClean="0"/>
          </a:p>
          <a:p>
            <a:pPr marL="171450" lvl="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74545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how many people </a:t>
            </a:r>
            <a:r>
              <a:rPr lang="en-US" smtClean="0"/>
              <a:t>in ACM</a:t>
            </a:r>
            <a:r>
              <a:rPr lang="en-US" baseline="0" smtClean="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Engines help you more easily and more accurately analyze your game play</a:t>
            </a:r>
          </a:p>
          <a:p>
            <a:pPr marL="171450" indent="-171450">
              <a:buFont typeface="Arial"/>
              <a:buChar char="•"/>
            </a:pPr>
            <a:r>
              <a:rPr lang="en-US" baseline="0" dirty="0" smtClean="0"/>
              <a:t>If you are number 1 in the world, how to you improve?</a:t>
            </a:r>
          </a:p>
          <a:p>
            <a:pPr marL="628650" lvl="1" indent="-171450">
              <a:buFont typeface="Arial"/>
              <a:buChar char="•"/>
            </a:pPr>
            <a:r>
              <a:rPr lang="en-US" baseline="0" dirty="0" smtClean="0"/>
              <a:t>Chess engines provide a way for you to validate creative ideas you come up with</a:t>
            </a:r>
          </a:p>
          <a:p>
            <a:pPr marL="171450" lvl="0" indent="-171450">
              <a:buFont typeface="Arial"/>
              <a:buChar char="•"/>
            </a:pPr>
            <a:r>
              <a:rPr lang="en-US" baseline="0" dirty="0" smtClean="0"/>
              <a:t>Chess engines are very good at finding tactical variations. Can find deep tactical moves that human players might not catch.</a:t>
            </a:r>
          </a:p>
          <a:p>
            <a:pPr marL="171450" lvl="0" indent="-171450">
              <a:buFont typeface="Arial"/>
              <a:buChar char="•"/>
            </a:pPr>
            <a:r>
              <a:rPr lang="en-US" baseline="0" dirty="0" smtClean="0"/>
              <a:t>Developing a chess engine is no simple feat. Many complicated algorithms and heuristics are needed for a chess engine to be even remotely good.</a:t>
            </a:r>
          </a:p>
          <a:p>
            <a:pPr marL="171450" lvl="0" indent="-171450">
              <a:buFont typeface="Arial"/>
              <a:buChar char="•"/>
            </a:pPr>
            <a:endParaRPr lang="en-US" baseline="0" dirty="0" smtClean="0"/>
          </a:p>
          <a:p>
            <a:pPr marL="171450" lvl="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745456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Augmenting human capability to analyze and improve their play.</a:t>
            </a:r>
          </a:p>
          <a:p>
            <a:pPr marL="171450" indent="-171450">
              <a:buFont typeface="Arial"/>
              <a:buChar char="•"/>
            </a:pPr>
            <a:r>
              <a:rPr lang="en-US" dirty="0" smtClean="0"/>
              <a:t>Providing</a:t>
            </a:r>
            <a:r>
              <a:rPr lang="en-US" baseline="0" dirty="0" smtClean="0"/>
              <a:t> new and interesting technical challenges and applying them to other games.</a:t>
            </a:r>
          </a:p>
          <a:p>
            <a:pPr marL="171450" indent="-171450">
              <a:buFont typeface="Arial"/>
              <a:buChar char="•"/>
            </a:pPr>
            <a:r>
              <a:rPr lang="en-US" baseline="0" dirty="0" smtClean="0"/>
              <a:t>Cheating existed before engines, as did intellectual property issues.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06171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ADD QUIZ AS BACKUP IF CLASS DISCUSSION</a:t>
            </a:r>
            <a:r>
              <a:rPr lang="en-US" baseline="0" dirty="0" smtClean="0">
                <a:latin typeface="Arial" charset="0"/>
                <a:ea typeface="ＭＳ Ｐゴシック" charset="-128"/>
                <a:cs typeface="ＭＳ Ｐゴシック" charset="-128"/>
              </a:rPr>
              <a:t> NOT LONG ENOUGH</a:t>
            </a: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error of </a:t>
            </a:r>
            <a:r>
              <a:rPr lang="en-US" i="1" dirty="0" smtClean="0"/>
              <a:t>commission</a:t>
            </a:r>
            <a:r>
              <a:rPr lang="en-US" dirty="0" smtClean="0"/>
              <a:t> is one where the person responds where they should not. This is compared to an error of </a:t>
            </a:r>
            <a:r>
              <a:rPr lang="en-US" i="1" dirty="0" smtClean="0"/>
              <a:t>omission</a:t>
            </a:r>
            <a:r>
              <a:rPr lang="en-US" dirty="0" smtClean="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No extra paper this time, group projects</a:t>
            </a:r>
            <a:r>
              <a:rPr lang="en-US" baseline="0" dirty="0" smtClean="0">
                <a:latin typeface="Arial" pitchFamily="-109" charset="0"/>
                <a:ea typeface="ＭＳ Ｐゴシック" pitchFamily="-109" charset="-128"/>
                <a:cs typeface="ＭＳ Ｐゴシック" pitchFamily="-109" charset="-128"/>
              </a:rPr>
              <a:t> not far along enough</a:t>
            </a:r>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1 Page Paper – For Good</a:t>
            </a:r>
          </a:p>
          <a:p>
            <a:pPr lvl="1" eaLnBrk="1" hangingPunct="1"/>
            <a:r>
              <a:rPr lang="en-US" dirty="0" smtClean="0">
                <a:ea typeface="ＭＳ Ｐゴシック" pitchFamily="-109" charset="-128"/>
                <a:cs typeface="ＭＳ Ｐゴシック" pitchFamily="-109" charset="-128"/>
              </a:rPr>
              <a:t>How will you use your computing related education to do good in the world?</a:t>
            </a:r>
          </a:p>
          <a:p>
            <a:pPr lvl="0" eaLnBrk="1" hangingPunct="1"/>
            <a:r>
              <a:rPr lang="en-US" dirty="0" smtClean="0">
                <a:ea typeface="ＭＳ Ｐゴシック" pitchFamily="-109" charset="-128"/>
                <a:cs typeface="ＭＳ Ｐゴシック" pitchFamily="-109" charset="-128"/>
              </a:rPr>
              <a:t>1</a:t>
            </a:r>
            <a:r>
              <a:rPr lang="en-US" baseline="0" dirty="0" smtClean="0">
                <a:ea typeface="ＭＳ Ｐゴシック" pitchFamily="-109" charset="-128"/>
                <a:cs typeface="ＭＳ Ｐゴシック" pitchFamily="-109" charset="-128"/>
              </a:rPr>
              <a:t> Page Paper – Dark Net</a:t>
            </a:r>
          </a:p>
          <a:p>
            <a:pPr lvl="0" eaLnBrk="1" hangingPunct="1"/>
            <a:r>
              <a:rPr lang="en-US" baseline="0" dirty="0" smtClean="0">
                <a:ea typeface="ＭＳ Ｐゴシック" pitchFamily="-109" charset="-128"/>
                <a:cs typeface="ＭＳ Ｐゴシック" pitchFamily="-109" charset="-128"/>
              </a:rPr>
              <a:t>	Is </a:t>
            </a:r>
            <a:r>
              <a:rPr lang="en-US" baseline="0" dirty="0" smtClean="0">
                <a:ea typeface="+mn-ea"/>
                <a:cs typeface="+mn-cs"/>
              </a:rPr>
              <a:t>t</a:t>
            </a:r>
            <a:r>
              <a:rPr lang="en-US" dirty="0" smtClean="0"/>
              <a:t>he Dark Net good or bad?</a:t>
            </a:r>
          </a:p>
          <a:p>
            <a:pPr lvl="0" eaLnBrk="1" hangingPunct="1"/>
            <a:endParaRPr lang="en-US" dirty="0" smtClean="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Extra Credit? Extra Paper?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Hello everyone, my name is Alonso and I am here to talk to you guys about professional ethics behind self driving cars. My question is “Should Self-Driving car developers be in charge of making life &amp; death decisions”. I believe that they should not be setting standards for how their cars act in life and death decision. As we all know, self driving cars are still a new technology, but over the next couple of years, several companies are going to be releasing their self driving cars. Specifically, Volvo and Mercedes Benz are expected to start selling their own self driving cars in 2020.</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addition, there has been very little debate both at the national and international scale. There are very little regulations that extend beyond “you can’t drive self driving cars in this state/city”. Self driving cars have not been addressed heavily because they are still very new.</a:t>
            </a:r>
          </a:p>
        </p:txBody>
      </p:sp>
      <p:sp>
        <p:nvSpPr>
          <p:cNvPr id="90" name="Shape 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1864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 as was stated last week in the earlier presentation about self-driving cars, these cars come with a significant amount of hardware. Some of these cars come with LIDAR, Ultrasonic Sensors, Radar, High Quality cameras. The purpose of these sensors are to obtain data and through sensor fusion, make the best possible moves given a scenario.</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But one thing we need to realize is that sensors fail. Sensors wear out over time, they have small glitches, are affected by ambient conditions – they aren’t fool proof. And we have seen some situations such as the Tesla Model S Fatality in which the sensors were not equipped to deal with certain scenarios.  And human error is still present on the road, so these cars are still being crashed into which may also put them into difficult situations that they need to react to.</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Because of this, self driving cars still need to be programmed to make critical decisions when necessary.</a:t>
            </a:r>
          </a:p>
        </p:txBody>
      </p:sp>
      <p:sp>
        <p:nvSpPr>
          <p:cNvPr id="102" name="Shape 1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906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smtClean="0"/>
              <a:t>© 2017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smtClean="0"/>
              <a:t>© 2017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smtClean="0"/>
              <a:t>© 2017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smtClean="0"/>
              <a:t>© 2017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smtClean="0"/>
              <a:t>© 2017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smtClean="0"/>
              <a:t>© 2017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digitaltrends.com/cars/self-driving-car-moral-decisions" TargetMode="External"/><Relationship Id="rId4" Type="http://schemas.openxmlformats.org/officeDocument/2006/relationships/hyperlink" Target="https://www.wired.com/2017/03/uber-redeploys-self-driving-cars-wreck-arizona" TargetMode="External"/><Relationship Id="rId5" Type="http://schemas.openxmlformats.org/officeDocument/2006/relationships/hyperlink" Target="https://www.bloomberg.com/news/articles/2017-03-25/uber-autonomous-vehicle-gets-in-accident-in-tempe-arizona" TargetMode="External"/><Relationship Id="rId6" Type="http://schemas.openxmlformats.org/officeDocument/2006/relationships/hyperlink" Target="https://www.nytimes.com/interactive/2016/07/01/business/inside-tesla-accident.html" TargetMode="External"/><Relationship Id="rId7" Type="http://schemas.openxmlformats.org/officeDocument/2006/relationships/hyperlink" Target="https://www.bloomberg.com/news/videos/2016-10-20/sebastian-thrun-weighs-in-on-the-self-driving-revolution" TargetMode="External"/><Relationship Id="rId8" Type="http://schemas.openxmlformats.org/officeDocument/2006/relationships/hyperlink" Target="http://www.businessinsider.com/self-driving-cars-already-deciding-who-to-kill-2016-12"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hyperlink" Target="https://www.chess.com/article/view/the-best-computer-chess-engines" TargetMode="External"/><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www-03.ibm.com/ibm/history/ibm100/us/en/icons/deepblue/" TargetMode="External"/><Relationship Id="rId4" Type="http://schemas.openxmlformats.org/officeDocument/2006/relationships/hyperlink" Target="https://ratings.fide.com/toparc.phtml?cod=445" TargetMode="External"/><Relationship Id="rId5" Type="http://schemas.openxmlformats.org/officeDocument/2006/relationships/hyperlink" Target="http://www.computerchess.org.uk/ccrl/4040/index.html" TargetMode="External"/><Relationship Id="rId6" Type="http://schemas.openxmlformats.org/officeDocument/2006/relationships/hyperlink" Target="http://www.fide.com/images/stories/NEWS_2012/FIDE/FIDE_Ethics_Commission_Judgement_in_the_case_French_Team.pdf" TargetMode="External"/><Relationship Id="rId7" Type="http://schemas.openxmlformats.org/officeDocument/2006/relationships/hyperlink" Target="http://www.fide.com/images/stories/NEWS_2015/FIDE_News/Ethics_case_7_2015_Decision.pdf" TargetMode="External"/><Relationship Id="rId8" Type="http://schemas.openxmlformats.org/officeDocument/2006/relationships/hyperlink" Target="http://www.chessvibes.com/plaatjes/rybkaevidence/RybkaInvestigation.pdf" TargetMode="External"/><Relationship Id="rId9" Type="http://schemas.openxmlformats.org/officeDocument/2006/relationships/hyperlink" Target="http://tromp.github.io/c4/c4.html" TargetMode="External"/><Relationship Id="rId10" Type="http://schemas.openxmlformats.org/officeDocument/2006/relationships/hyperlink" Target="https://deepmind.com/research/alphago/" TargetMode="External"/><Relationship Id="rId1" Type="http://schemas.openxmlformats.org/officeDocument/2006/relationships/slideLayout" Target="../slideLayouts/slideLayout2.xml"/><Relationship Id="rId2" Type="http://schemas.openxmlformats.org/officeDocument/2006/relationships/hyperlink" Target="https://www.chess.com/blog/zaifrun/creating-a-chess-engine-from-scratch-part-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10</a:t>
            </a:r>
            <a:br>
              <a:rPr lang="en-US" dirty="0" smtClean="0"/>
            </a:br>
            <a:r>
              <a:rPr lang="en-US" dirty="0" smtClean="0"/>
              <a:t>Professional Ethics</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a:solidFill>
                  <a:schemeClr val="lt1"/>
                </a:solidFill>
                <a:latin typeface="Cambria"/>
                <a:ea typeface="Cambria"/>
                <a:cs typeface="Cambria"/>
                <a:sym typeface="Cambria"/>
              </a:rPr>
              <a:t>SOFTWARE ENGINEERING CODE OF ETHICS</a:t>
            </a:r>
          </a:p>
        </p:txBody>
      </p:sp>
      <p:sp>
        <p:nvSpPr>
          <p:cNvPr id="117" name="Shape 117"/>
          <p:cNvSpPr txBox="1">
            <a:spLocks noGrp="1"/>
          </p:cNvSpPr>
          <p:nvPr>
            <p:ph type="body" idx="1"/>
          </p:nvPr>
        </p:nvSpPr>
        <p:spPr>
          <a:xfrm>
            <a:off x="685800" y="1352550"/>
            <a:ext cx="3733800" cy="3352799"/>
          </a:xfrm>
          <a:prstGeom prst="rect">
            <a:avLst/>
          </a:prstGeom>
          <a:noFill/>
          <a:ln>
            <a:noFill/>
          </a:ln>
        </p:spPr>
        <p:txBody>
          <a:bodyPr lIns="91425" tIns="45700" rIns="91425" bIns="45700" anchor="t" anchorCtr="0">
            <a:noAutofit/>
          </a:bodyPr>
          <a:lstStyle/>
          <a:p>
            <a:pPr marL="205767" marR="0" lvl="0" indent="-205767" algn="l" rtl="0">
              <a:lnSpc>
                <a:spcPct val="90000"/>
              </a:lnSpc>
              <a:spcBef>
                <a:spcPts val="0"/>
              </a:spcBef>
              <a:spcAft>
                <a:spcPts val="0"/>
              </a:spcAft>
              <a:buClr>
                <a:schemeClr val="lt2"/>
              </a:buClr>
              <a:buSzPct val="90000"/>
              <a:buFont typeface="Arial"/>
              <a:buChar char="•"/>
            </a:pPr>
            <a:r>
              <a:rPr lang="en-US" sz="1800" b="0" i="0" u="none" strike="noStrike" cap="none">
                <a:solidFill>
                  <a:schemeClr val="lt1"/>
                </a:solidFill>
                <a:latin typeface="Cambria"/>
                <a:ea typeface="Cambria"/>
                <a:cs typeface="Cambria"/>
                <a:sym typeface="Cambria"/>
              </a:rPr>
              <a:t>Principle 1: Public</a:t>
            </a:r>
          </a:p>
          <a:p>
            <a:pPr marL="411535" marR="0" lvl="1" indent="-208335" algn="l" rtl="0">
              <a:lnSpc>
                <a:spcPct val="90000"/>
              </a:lnSpc>
              <a:spcBef>
                <a:spcPts val="600"/>
              </a:spcBef>
              <a:spcAft>
                <a:spcPts val="0"/>
              </a:spcAft>
              <a:buClr>
                <a:schemeClr val="lt2"/>
              </a:buClr>
              <a:buSzPct val="90000"/>
              <a:buFont typeface="Cambria"/>
              <a:buChar char="–"/>
            </a:pPr>
            <a:r>
              <a:rPr lang="en-US" sz="1500" b="0" i="0" u="none" strike="noStrike" cap="none">
                <a:solidFill>
                  <a:schemeClr val="lt1"/>
                </a:solidFill>
                <a:latin typeface="Cambria"/>
                <a:ea typeface="Cambria"/>
                <a:cs typeface="Cambria"/>
                <a:sym typeface="Cambria"/>
              </a:rPr>
              <a:t>1.02 - “Moderate the interests of the software engineer, the employer, the client and the users with the </a:t>
            </a:r>
            <a:r>
              <a:rPr lang="en-US" sz="1500" b="1" i="0" u="none" strike="noStrike" cap="none">
                <a:solidFill>
                  <a:schemeClr val="lt1"/>
                </a:solidFill>
                <a:latin typeface="Cambria"/>
                <a:ea typeface="Cambria"/>
                <a:cs typeface="Cambria"/>
                <a:sym typeface="Cambria"/>
              </a:rPr>
              <a:t>public good.”</a:t>
            </a:r>
          </a:p>
          <a:p>
            <a:pPr marL="411535" marR="0" lvl="1" indent="-208335" algn="l" rtl="0">
              <a:lnSpc>
                <a:spcPct val="90000"/>
              </a:lnSpc>
              <a:spcBef>
                <a:spcPts val="600"/>
              </a:spcBef>
              <a:buClr>
                <a:schemeClr val="lt2"/>
              </a:buClr>
              <a:buSzPct val="90000"/>
              <a:buFont typeface="Cambria"/>
              <a:buChar char="–"/>
            </a:pPr>
            <a:r>
              <a:rPr lang="en-US" sz="1500" b="0" i="0" u="none" strike="noStrike" cap="none">
                <a:solidFill>
                  <a:schemeClr val="lt1"/>
                </a:solidFill>
                <a:latin typeface="Cambria"/>
                <a:ea typeface="Cambria"/>
                <a:cs typeface="Cambria"/>
                <a:sym typeface="Cambria"/>
              </a:rPr>
              <a:t>1.03 –”Approve software only if they have a well-founded belief that it is safe, meets specifications, passes appropriate tests, and does not diminish quality of life…</a:t>
            </a:r>
            <a:r>
              <a:rPr lang="en-US" sz="1500" b="1" i="0" u="none" strike="noStrike" cap="none">
                <a:solidFill>
                  <a:schemeClr val="lt1"/>
                </a:solidFill>
                <a:latin typeface="Cambria"/>
                <a:ea typeface="Cambria"/>
                <a:cs typeface="Cambria"/>
                <a:sym typeface="Cambria"/>
              </a:rPr>
              <a:t>The ultimate effect of the work should be to the public good”</a:t>
            </a:r>
          </a:p>
        </p:txBody>
      </p:sp>
      <p:sp>
        <p:nvSpPr>
          <p:cNvPr id="118" name="Shape 118"/>
          <p:cNvSpPr txBox="1">
            <a:spLocks noGrp="1"/>
          </p:cNvSpPr>
          <p:nvPr>
            <p:ph type="body" idx="2"/>
          </p:nvPr>
        </p:nvSpPr>
        <p:spPr>
          <a:xfrm>
            <a:off x="4724400" y="1352550"/>
            <a:ext cx="3733800" cy="3352799"/>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buClr>
                <a:schemeClr val="lt2"/>
              </a:buClr>
              <a:buSzPct val="90000"/>
              <a:buFont typeface="Arial"/>
              <a:buNone/>
            </a:pPr>
            <a:r>
              <a:rPr lang="en-US"/>
              <a:t>How to measure Public Good?</a:t>
            </a:r>
          </a:p>
          <a:p>
            <a:pPr marL="457200" marR="0" lvl="0" indent="-228600" algn="l" rtl="0">
              <a:lnSpc>
                <a:spcPct val="90000"/>
              </a:lnSpc>
              <a:spcBef>
                <a:spcPts val="0"/>
              </a:spcBef>
            </a:pPr>
            <a:r>
              <a:rPr lang="en-US"/>
              <a:t>Should be measured by how many lives can be saved</a:t>
            </a:r>
          </a:p>
          <a:p>
            <a:pPr marL="457200" marR="0" lvl="0" indent="-228600" algn="l" rtl="0">
              <a:lnSpc>
                <a:spcPct val="90000"/>
              </a:lnSpc>
              <a:spcBef>
                <a:spcPts val="0"/>
              </a:spcBef>
            </a:pPr>
            <a:r>
              <a:rPr lang="en-US"/>
              <a:t>35,000 deaths in the U.S from car accidents, 1.3 million worldwide.</a:t>
            </a:r>
          </a:p>
        </p:txBody>
      </p:sp>
      <p:sp>
        <p:nvSpPr>
          <p:cNvPr id="119" name="Shape 119"/>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2017 Keith A. Pray</a:t>
            </a:r>
          </a:p>
        </p:txBody>
      </p:sp>
      <p:sp>
        <p:nvSpPr>
          <p:cNvPr id="120" name="Shape 120"/>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10</a:t>
            </a:fld>
            <a:endParaRPr lang="en-US" sz="900" b="0" i="0" u="none" strike="noStrike" cap="none">
              <a:solidFill>
                <a:schemeClr val="lt1"/>
              </a:solidFill>
              <a:latin typeface="Cambria"/>
              <a:ea typeface="Cambria"/>
              <a:cs typeface="Cambria"/>
              <a:sym typeface="Cambria"/>
            </a:endParaRPr>
          </a:p>
        </p:txBody>
      </p:sp>
      <p:sp>
        <p:nvSpPr>
          <p:cNvPr id="121" name="Shape 121"/>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Alonso Martinez</a:t>
            </a:r>
          </a:p>
        </p:txBody>
      </p:sp>
      <p:sp>
        <p:nvSpPr>
          <p:cNvPr id="122" name="Shape 122"/>
          <p:cNvSpPr txBox="1"/>
          <p:nvPr/>
        </p:nvSpPr>
        <p:spPr>
          <a:xfrm>
            <a:off x="0" y="4781551"/>
            <a:ext cx="9144000" cy="276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a:solidFill>
                  <a:schemeClr val="lt1"/>
                </a:solidFill>
                <a:latin typeface="Cambria"/>
                <a:ea typeface="Cambria"/>
                <a:cs typeface="Cambria"/>
                <a:sym typeface="Cambria"/>
              </a:rPr>
              <a:t>[6]</a:t>
            </a:r>
          </a:p>
        </p:txBody>
      </p:sp>
    </p:spTree>
    <p:extLst>
      <p:ext uri="{BB962C8B-B14F-4D97-AF65-F5344CB8AC3E}">
        <p14:creationId xmlns:p14="http://schemas.microsoft.com/office/powerpoint/2010/main" val="3642325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400" b="0" i="0" u="none" strike="noStrike" cap="none">
                <a:solidFill>
                  <a:schemeClr val="lt1"/>
                </a:solidFill>
                <a:latin typeface="Cambria"/>
                <a:ea typeface="Cambria"/>
                <a:cs typeface="Cambria"/>
                <a:sym typeface="Cambria"/>
              </a:rPr>
              <a:t>HOW SHOULD THE CAR BE PROGRAMMED TO REACT?</a:t>
            </a:r>
          </a:p>
        </p:txBody>
      </p:sp>
      <p:sp>
        <p:nvSpPr>
          <p:cNvPr id="129" name="Shape 129"/>
          <p:cNvSpPr txBox="1">
            <a:spLocks noGrp="1"/>
          </p:cNvSpPr>
          <p:nvPr>
            <p:ph type="body" idx="1"/>
          </p:nvPr>
        </p:nvSpPr>
        <p:spPr>
          <a:xfrm>
            <a:off x="685800" y="1352550"/>
            <a:ext cx="3733800" cy="3352799"/>
          </a:xfrm>
          <a:prstGeom prst="rect">
            <a:avLst/>
          </a:prstGeom>
          <a:noFill/>
          <a:ln>
            <a:noFill/>
          </a:ln>
        </p:spPr>
        <p:txBody>
          <a:bodyPr lIns="91425" tIns="45700" rIns="91425" bIns="45700" anchor="t" anchorCtr="0">
            <a:noAutofit/>
          </a:bodyPr>
          <a:lstStyle/>
          <a:p>
            <a:pPr marL="205767" marR="0" lvl="0" indent="-205767" algn="l" rtl="0">
              <a:lnSpc>
                <a:spcPct val="70000"/>
              </a:lnSpc>
              <a:spcBef>
                <a:spcPts val="0"/>
              </a:spcBef>
              <a:spcAft>
                <a:spcPts val="0"/>
              </a:spcAft>
              <a:buClr>
                <a:schemeClr val="lt2"/>
              </a:buClr>
              <a:buSzPct val="88799"/>
              <a:buFont typeface="Arial"/>
              <a:buChar char="•"/>
            </a:pPr>
            <a:r>
              <a:rPr lang="en-US" sz="1480" b="0" i="0" u="none" strike="noStrike" cap="none">
                <a:solidFill>
                  <a:schemeClr val="lt1"/>
                </a:solidFill>
                <a:latin typeface="Cambria"/>
                <a:ea typeface="Cambria"/>
                <a:cs typeface="Cambria"/>
                <a:sym typeface="Cambria"/>
              </a:rPr>
              <a:t>“</a:t>
            </a:r>
            <a:r>
              <a:rPr lang="en-US" sz="1480"/>
              <a:t>Save the life in the car</a:t>
            </a:r>
            <a:r>
              <a:rPr lang="en-US" sz="1480" b="0" i="0" u="none" strike="noStrike" cap="none">
                <a:solidFill>
                  <a:schemeClr val="lt1"/>
                </a:solidFill>
                <a:latin typeface="Cambria"/>
                <a:ea typeface="Cambria"/>
                <a:cs typeface="Cambria"/>
                <a:sym typeface="Cambria"/>
              </a:rPr>
              <a:t>” – Von Hugo,  Mercedes-Benz</a:t>
            </a:r>
          </a:p>
          <a:p>
            <a:pPr marL="205767" marR="0" lvl="0" indent="-205767" algn="l" rtl="0">
              <a:lnSpc>
                <a:spcPct val="70000"/>
              </a:lnSpc>
              <a:spcBef>
                <a:spcPts val="1200"/>
              </a:spcBef>
              <a:spcAft>
                <a:spcPts val="0"/>
              </a:spcAft>
              <a:buClr>
                <a:schemeClr val="lt2"/>
              </a:buClr>
              <a:buSzPct val="88799"/>
              <a:buFont typeface="Arial"/>
              <a:buChar char="•"/>
            </a:pPr>
            <a:r>
              <a:rPr lang="en-US" sz="1480" b="0" i="0" u="none" strike="noStrike" cap="none">
                <a:solidFill>
                  <a:schemeClr val="lt1"/>
                </a:solidFill>
                <a:latin typeface="Cambria"/>
                <a:ea typeface="Cambria"/>
                <a:cs typeface="Cambria"/>
                <a:sym typeface="Cambria"/>
              </a:rPr>
              <a:t>“Hit the smaller thing” – Sebastian Thrun, Google X Founder, 2014</a:t>
            </a:r>
          </a:p>
          <a:p>
            <a:pPr marL="205767" marR="0" lvl="0" indent="-205767" algn="l" rtl="0">
              <a:lnSpc>
                <a:spcPct val="70000"/>
              </a:lnSpc>
              <a:spcBef>
                <a:spcPts val="1200"/>
              </a:spcBef>
              <a:spcAft>
                <a:spcPts val="0"/>
              </a:spcAft>
              <a:buClr>
                <a:schemeClr val="lt2"/>
              </a:buClr>
              <a:buSzPct val="88799"/>
              <a:buFont typeface="Arial"/>
              <a:buChar char="•"/>
            </a:pPr>
            <a:r>
              <a:rPr lang="en-US" sz="1480" b="0" i="0" u="none" strike="noStrike" cap="none">
                <a:solidFill>
                  <a:schemeClr val="lt1"/>
                </a:solidFill>
                <a:latin typeface="Cambria"/>
                <a:ea typeface="Cambria"/>
                <a:cs typeface="Cambria"/>
                <a:sym typeface="Cambria"/>
              </a:rPr>
              <a:t>"</a:t>
            </a:r>
            <a:r>
              <a:rPr lang="en-US" sz="1480"/>
              <a:t>Avoid hitting unprotected bystanders and moving objects</a:t>
            </a:r>
            <a:r>
              <a:rPr lang="en-US" sz="1480" b="0" i="0" u="none" strike="noStrike" cap="none">
                <a:solidFill>
                  <a:schemeClr val="lt1"/>
                </a:solidFill>
                <a:latin typeface="Cambria"/>
                <a:ea typeface="Cambria"/>
                <a:cs typeface="Cambria"/>
                <a:sym typeface="Cambria"/>
              </a:rPr>
              <a:t>“ – Chris Urmson, Google Autonomous Vehicle Manager, 2016</a:t>
            </a:r>
          </a:p>
          <a:p>
            <a:pPr marL="205767" marR="0" lvl="0" indent="-205767" algn="l" rtl="0">
              <a:lnSpc>
                <a:spcPct val="70000"/>
              </a:lnSpc>
              <a:spcBef>
                <a:spcPts val="1200"/>
              </a:spcBef>
              <a:spcAft>
                <a:spcPts val="0"/>
              </a:spcAft>
              <a:buClr>
                <a:schemeClr val="lt2"/>
              </a:buClr>
              <a:buSzPct val="88799"/>
              <a:buFont typeface="Arial"/>
              <a:buChar char="•"/>
            </a:pPr>
            <a:r>
              <a:rPr lang="en-US" sz="1480" b="0" i="0" u="none" strike="noStrike" cap="none">
                <a:solidFill>
                  <a:schemeClr val="lt1"/>
                </a:solidFill>
                <a:latin typeface="Cambria"/>
                <a:ea typeface="Cambria"/>
                <a:cs typeface="Cambria"/>
                <a:sym typeface="Cambria"/>
              </a:rPr>
              <a:t>Divide between how developers should balance protecting their users and protecting the general public</a:t>
            </a:r>
          </a:p>
          <a:p>
            <a:pPr marL="205767" marR="0" lvl="0" indent="-205767" algn="l" rtl="0">
              <a:lnSpc>
                <a:spcPct val="70000"/>
              </a:lnSpc>
              <a:spcBef>
                <a:spcPts val="1200"/>
              </a:spcBef>
              <a:buClr>
                <a:schemeClr val="lt2"/>
              </a:buClr>
              <a:buSzPct val="90818"/>
              <a:buFont typeface="Arial"/>
              <a:buNone/>
            </a:pPr>
            <a:endParaRPr sz="1110" b="0" i="0" u="none" strike="noStrike" cap="none">
              <a:solidFill>
                <a:schemeClr val="lt1"/>
              </a:solidFill>
              <a:latin typeface="Cambria"/>
              <a:ea typeface="Cambria"/>
              <a:cs typeface="Cambria"/>
              <a:sym typeface="Cambria"/>
            </a:endParaRPr>
          </a:p>
        </p:txBody>
      </p:sp>
      <p:pic>
        <p:nvPicPr>
          <p:cNvPr id="130" name="Shape 130"/>
          <p:cNvPicPr preferRelativeResize="0">
            <a:picLocks noGrp="1"/>
          </p:cNvPicPr>
          <p:nvPr>
            <p:ph type="body" idx="2"/>
          </p:nvPr>
        </p:nvPicPr>
        <p:blipFill rotWithShape="1">
          <a:blip r:embed="rId3">
            <a:alphaModFix/>
          </a:blip>
          <a:srcRect/>
          <a:stretch/>
        </p:blipFill>
        <p:spPr>
          <a:xfrm>
            <a:off x="4419600" y="1413401"/>
            <a:ext cx="4362189" cy="3124418"/>
          </a:xfrm>
          <a:prstGeom prst="rect">
            <a:avLst/>
          </a:prstGeom>
          <a:noFill/>
          <a:ln>
            <a:noFill/>
          </a:ln>
        </p:spPr>
      </p:pic>
      <p:sp>
        <p:nvSpPr>
          <p:cNvPr id="131" name="Shape 131"/>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2017 Keith A. Pray</a:t>
            </a:r>
          </a:p>
        </p:txBody>
      </p:sp>
      <p:sp>
        <p:nvSpPr>
          <p:cNvPr id="132" name="Shape 132"/>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11</a:t>
            </a:fld>
            <a:endParaRPr lang="en-US" sz="900" b="0" i="0" u="none" strike="noStrike" cap="none">
              <a:solidFill>
                <a:schemeClr val="lt1"/>
              </a:solidFill>
              <a:latin typeface="Cambria"/>
              <a:ea typeface="Cambria"/>
              <a:cs typeface="Cambria"/>
              <a:sym typeface="Cambria"/>
            </a:endParaRPr>
          </a:p>
        </p:txBody>
      </p:sp>
      <p:sp>
        <p:nvSpPr>
          <p:cNvPr id="133" name="Shape 133"/>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Alonso Martinez</a:t>
            </a:r>
          </a:p>
        </p:txBody>
      </p:sp>
      <p:sp>
        <p:nvSpPr>
          <p:cNvPr id="134" name="Shape 134"/>
          <p:cNvSpPr txBox="1"/>
          <p:nvPr/>
        </p:nvSpPr>
        <p:spPr>
          <a:xfrm>
            <a:off x="0" y="4726876"/>
            <a:ext cx="9144000"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a:solidFill>
                  <a:schemeClr val="lt1"/>
                </a:solidFill>
                <a:latin typeface="Cambria"/>
                <a:ea typeface="Cambria"/>
                <a:cs typeface="Cambria"/>
                <a:sym typeface="Cambria"/>
              </a:rPr>
              <a:t>[7][8][9]</a:t>
            </a:r>
          </a:p>
        </p:txBody>
      </p:sp>
    </p:spTree>
    <p:extLst>
      <p:ext uri="{BB962C8B-B14F-4D97-AF65-F5344CB8AC3E}">
        <p14:creationId xmlns:p14="http://schemas.microsoft.com/office/powerpoint/2010/main" val="5202886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Conclusion</a:t>
            </a:r>
          </a:p>
        </p:txBody>
      </p:sp>
      <p:sp>
        <p:nvSpPr>
          <p:cNvPr id="141" name="Shape 141"/>
          <p:cNvSpPr txBox="1">
            <a:spLocks noGrp="1"/>
          </p:cNvSpPr>
          <p:nvPr>
            <p:ph type="body" idx="1"/>
          </p:nvPr>
        </p:nvSpPr>
        <p:spPr>
          <a:xfrm>
            <a:off x="685800" y="1162263"/>
            <a:ext cx="8122800" cy="3352800"/>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1200"/>
              </a:spcBef>
              <a:spcAft>
                <a:spcPts val="0"/>
              </a:spcAft>
              <a:buClr>
                <a:schemeClr val="lt2"/>
              </a:buClr>
              <a:buSzPct val="90000"/>
              <a:buFont typeface="Arial"/>
              <a:buChar char="•"/>
            </a:pPr>
            <a:r>
              <a:rPr lang="en-US" sz="1800" b="0" i="0" u="none" strike="noStrike" cap="none">
                <a:solidFill>
                  <a:schemeClr val="lt1"/>
                </a:solidFill>
                <a:latin typeface="Cambria"/>
                <a:ea typeface="Cambria"/>
                <a:cs typeface="Cambria"/>
                <a:sym typeface="Cambria"/>
              </a:rPr>
              <a:t>Developers of self-driving cars should not be setting the standards for how their cars react when faced with difficult situations</a:t>
            </a:r>
          </a:p>
          <a:p>
            <a:pPr marR="0" lvl="1" algn="l" rtl="0">
              <a:lnSpc>
                <a:spcPct val="90000"/>
              </a:lnSpc>
              <a:spcBef>
                <a:spcPts val="1200"/>
              </a:spcBef>
              <a:spcAft>
                <a:spcPts val="0"/>
              </a:spcAft>
            </a:pPr>
            <a:r>
              <a:rPr lang="en-US"/>
              <a:t>Self-driving cars are still a new technology and are not perfect and still get into accidents</a:t>
            </a:r>
          </a:p>
          <a:p>
            <a:pPr marR="0" lvl="1" algn="l" rtl="0">
              <a:lnSpc>
                <a:spcPct val="90000"/>
              </a:lnSpc>
              <a:spcBef>
                <a:spcPts val="1200"/>
              </a:spcBef>
              <a:spcAft>
                <a:spcPts val="0"/>
              </a:spcAft>
            </a:pPr>
            <a:r>
              <a:rPr lang="en-US"/>
              <a:t>Public interest revolves around saving lives and keeping people safe</a:t>
            </a:r>
          </a:p>
          <a:p>
            <a:pPr marR="0" lvl="1" algn="l" rtl="0">
              <a:lnSpc>
                <a:spcPct val="90000"/>
              </a:lnSpc>
              <a:spcBef>
                <a:spcPts val="1200"/>
              </a:spcBef>
              <a:spcAft>
                <a:spcPts val="0"/>
              </a:spcAft>
            </a:pPr>
            <a:r>
              <a:rPr lang="en-US"/>
              <a:t>Unethical for companies to be making these decisions as there is clear bias as to who they would want to protect.</a:t>
            </a:r>
          </a:p>
          <a:p>
            <a:pPr marL="205767" marR="0" lvl="0" indent="-205767" algn="l" rtl="0">
              <a:lnSpc>
                <a:spcPct val="90000"/>
              </a:lnSpc>
              <a:spcBef>
                <a:spcPts val="1200"/>
              </a:spcBef>
              <a:spcAft>
                <a:spcPts val="0"/>
              </a:spcAft>
              <a:buClr>
                <a:schemeClr val="lt2"/>
              </a:buClr>
              <a:buSzPct val="90000"/>
              <a:buFont typeface="Arial"/>
              <a:buChar char="•"/>
            </a:pPr>
            <a:r>
              <a:rPr lang="en-US" sz="1800" b="0" i="0" u="none" strike="noStrike" cap="none">
                <a:solidFill>
                  <a:schemeClr val="lt1"/>
                </a:solidFill>
                <a:latin typeface="Cambria"/>
                <a:ea typeface="Cambria"/>
                <a:cs typeface="Cambria"/>
                <a:sym typeface="Cambria"/>
              </a:rPr>
              <a:t>These decisions should be made by a collaboration of government officials, the general public, and car developers after further debate on the role of autonomous vehicles in society</a:t>
            </a:r>
          </a:p>
          <a:p>
            <a:pPr marL="205767" marR="0" lvl="0" indent="-205767" algn="l" rtl="0">
              <a:lnSpc>
                <a:spcPct val="90000"/>
              </a:lnSpc>
              <a:spcBef>
                <a:spcPts val="1200"/>
              </a:spcBef>
              <a:buClr>
                <a:schemeClr val="lt2"/>
              </a:buClr>
              <a:buSzPct val="90000"/>
              <a:buFont typeface="Arial"/>
              <a:buChar char="•"/>
            </a:pPr>
            <a:r>
              <a:rPr lang="en-US" sz="1800" b="0" i="0" u="none" strike="noStrike" cap="none">
                <a:solidFill>
                  <a:schemeClr val="lt1"/>
                </a:solidFill>
                <a:latin typeface="Cambria"/>
                <a:ea typeface="Cambria"/>
                <a:cs typeface="Cambria"/>
                <a:sym typeface="Cambria"/>
              </a:rPr>
              <a:t>Overall, self-driving cars are still a benefit to society</a:t>
            </a:r>
          </a:p>
        </p:txBody>
      </p:sp>
      <p:sp>
        <p:nvSpPr>
          <p:cNvPr id="142" name="Shape 142"/>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2017 Keith A. Pray</a:t>
            </a:r>
          </a:p>
        </p:txBody>
      </p:sp>
      <p:sp>
        <p:nvSpPr>
          <p:cNvPr id="143" name="Shape 143"/>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12</a:t>
            </a:fld>
            <a:endParaRPr lang="en-US" sz="900" b="0" i="0" u="none" strike="noStrike" cap="none">
              <a:solidFill>
                <a:schemeClr val="lt1"/>
              </a:solidFill>
              <a:latin typeface="Cambria"/>
              <a:ea typeface="Cambria"/>
              <a:cs typeface="Cambria"/>
              <a:sym typeface="Cambria"/>
            </a:endParaRPr>
          </a:p>
        </p:txBody>
      </p:sp>
      <p:sp>
        <p:nvSpPr>
          <p:cNvPr id="144" name="Shape 144"/>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Alonso Martinez</a:t>
            </a:r>
          </a:p>
        </p:txBody>
      </p:sp>
    </p:spTree>
    <p:extLst>
      <p:ext uri="{BB962C8B-B14F-4D97-AF65-F5344CB8AC3E}">
        <p14:creationId xmlns:p14="http://schemas.microsoft.com/office/powerpoint/2010/main" val="22515821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685800" y="69025"/>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a:solidFill>
                  <a:schemeClr val="lt1"/>
                </a:solidFill>
                <a:latin typeface="Cambria"/>
                <a:ea typeface="Cambria"/>
                <a:cs typeface="Cambria"/>
                <a:sym typeface="Cambria"/>
              </a:rPr>
              <a:t>REFERENCES</a:t>
            </a:r>
          </a:p>
        </p:txBody>
      </p:sp>
      <p:sp>
        <p:nvSpPr>
          <p:cNvPr id="150" name="Shape 150"/>
          <p:cNvSpPr txBox="1">
            <a:spLocks noGrp="1"/>
          </p:cNvSpPr>
          <p:nvPr>
            <p:ph type="body" idx="1"/>
          </p:nvPr>
        </p:nvSpPr>
        <p:spPr>
          <a:xfrm>
            <a:off x="685800" y="787111"/>
            <a:ext cx="7772400" cy="41031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2"/>
              </a:buClr>
              <a:buSzPct val="25000"/>
              <a:buFont typeface="Arial"/>
              <a:buNone/>
            </a:pPr>
            <a:r>
              <a:rPr lang="en-US" sz="1000" b="0" i="0" u="none" strike="noStrike" cap="none">
                <a:solidFill>
                  <a:schemeClr val="lt1"/>
                </a:solidFill>
                <a:latin typeface="Cambria"/>
                <a:ea typeface="Cambria"/>
                <a:cs typeface="Cambria"/>
                <a:sym typeface="Cambria"/>
              </a:rPr>
              <a:t>[1] </a:t>
            </a:r>
            <a:r>
              <a:rPr lang="en-US" sz="1000" b="1" i="0" u="none" strike="noStrike" cap="none">
                <a:solidFill>
                  <a:schemeClr val="lt1"/>
                </a:solidFill>
                <a:latin typeface="Cambria"/>
                <a:ea typeface="Cambria"/>
                <a:cs typeface="Cambria"/>
                <a:sym typeface="Cambria"/>
              </a:rPr>
              <a:t>Weinberger, D. (2016, July 01). Should your self-driving car kill you to save a school bus full of kids? Retrieved April 20, 2017, from </a:t>
            </a:r>
            <a:r>
              <a:rPr lang="en-US" sz="1000" b="1" i="0" u="sng" strike="noStrike" cap="none">
                <a:solidFill>
                  <a:schemeClr val="hlink"/>
                </a:solidFill>
                <a:latin typeface="Cambria"/>
                <a:ea typeface="Cambria"/>
                <a:cs typeface="Cambria"/>
                <a:sym typeface="Cambria"/>
                <a:hlinkClick r:id="rId3"/>
              </a:rPr>
              <a:t>http://www.digitaltrends.com/cars/self-driving-car-moral-decisions</a:t>
            </a:r>
            <a:r>
              <a:rPr lang="en-US" sz="1000" b="1" i="0" u="none" strike="noStrike" cap="none">
                <a:solidFill>
                  <a:schemeClr val="lt1"/>
                </a:solidFill>
                <a:latin typeface="Cambria"/>
                <a:ea typeface="Cambria"/>
                <a:cs typeface="Cambria"/>
                <a:sym typeface="Cambria"/>
              </a:rPr>
              <a:t> (</a:t>
            </a:r>
            <a:r>
              <a:rPr lang="en-US" sz="1000" b="0" i="0" u="none" strike="noStrike" cap="none">
                <a:solidFill>
                  <a:schemeClr val="lt1"/>
                </a:solidFill>
                <a:latin typeface="Cambria"/>
                <a:ea typeface="Cambria"/>
                <a:cs typeface="Cambria"/>
                <a:sym typeface="Cambria"/>
              </a:rPr>
              <a:t>Image)</a:t>
            </a:r>
          </a:p>
          <a:p>
            <a:pPr marL="0" marR="0" lvl="0" indent="0" algn="l" rtl="0">
              <a:lnSpc>
                <a:spcPct val="90000"/>
              </a:lnSpc>
              <a:spcBef>
                <a:spcPts val="1200"/>
              </a:spcBef>
              <a:spcAft>
                <a:spcPts val="0"/>
              </a:spcAft>
              <a:buClr>
                <a:schemeClr val="lt2"/>
              </a:buClr>
              <a:buSzPct val="25000"/>
              <a:buFont typeface="Arial"/>
              <a:buNone/>
            </a:pPr>
            <a:r>
              <a:rPr lang="en-US" sz="1000" b="0" i="0" u="none" strike="noStrike" cap="none">
                <a:solidFill>
                  <a:schemeClr val="lt1"/>
                </a:solidFill>
                <a:latin typeface="Cambria"/>
                <a:ea typeface="Cambria"/>
                <a:cs typeface="Cambria"/>
                <a:sym typeface="Cambria"/>
              </a:rPr>
              <a:t>[2] </a:t>
            </a:r>
            <a:r>
              <a:rPr lang="en-US" sz="1000" b="1" i="0" u="none" strike="noStrike" cap="none">
                <a:solidFill>
                  <a:schemeClr val="lt1"/>
                </a:solidFill>
                <a:latin typeface="Cambria"/>
                <a:ea typeface="Cambria"/>
                <a:cs typeface="Cambria"/>
                <a:sym typeface="Cambria"/>
              </a:rPr>
              <a:t>Stewart, J. (2017, March 27). Uber Redeploys Its Self-Driving Cars After a Wreck in Arizona. Retrieved April 20, 2017, from </a:t>
            </a:r>
            <a:r>
              <a:rPr lang="en-US" sz="1000" b="1" i="0" u="sng" strike="noStrike" cap="none">
                <a:solidFill>
                  <a:schemeClr val="hlink"/>
                </a:solidFill>
                <a:latin typeface="Cambria"/>
                <a:ea typeface="Cambria"/>
                <a:cs typeface="Cambria"/>
                <a:sym typeface="Cambria"/>
                <a:hlinkClick r:id="rId4"/>
              </a:rPr>
              <a:t>https://www.wired.com/2017/03/uber-redeploys-self-driving-cars-wreck-arizona</a:t>
            </a:r>
            <a:r>
              <a:rPr lang="en-US" sz="1000" b="1" i="0" u="none" strike="noStrike" cap="none">
                <a:solidFill>
                  <a:schemeClr val="lt1"/>
                </a:solidFill>
                <a:latin typeface="Cambria"/>
                <a:ea typeface="Cambria"/>
                <a:cs typeface="Cambria"/>
                <a:sym typeface="Cambria"/>
              </a:rPr>
              <a:t> (Image)</a:t>
            </a:r>
          </a:p>
          <a:p>
            <a:pPr marL="0" marR="0" lvl="0" indent="0" algn="l" rtl="0">
              <a:lnSpc>
                <a:spcPct val="90000"/>
              </a:lnSpc>
              <a:spcBef>
                <a:spcPts val="1200"/>
              </a:spcBef>
              <a:spcAft>
                <a:spcPts val="0"/>
              </a:spcAft>
              <a:buClr>
                <a:schemeClr val="lt2"/>
              </a:buClr>
              <a:buSzPct val="25000"/>
              <a:buFont typeface="Arial"/>
              <a:buNone/>
            </a:pPr>
            <a:r>
              <a:rPr lang="en-US" sz="1000" b="0" i="0" u="none" strike="noStrike" cap="none">
                <a:solidFill>
                  <a:schemeClr val="lt1"/>
                </a:solidFill>
                <a:latin typeface="Cambria"/>
                <a:ea typeface="Cambria"/>
                <a:cs typeface="Cambria"/>
                <a:sym typeface="Cambria"/>
              </a:rPr>
              <a:t>[3] </a:t>
            </a:r>
            <a:r>
              <a:rPr lang="en-US" sz="1000" b="1" i="0" u="none" strike="noStrike" cap="none">
                <a:solidFill>
                  <a:schemeClr val="lt1"/>
                </a:solidFill>
                <a:latin typeface="Cambria"/>
                <a:ea typeface="Cambria"/>
                <a:cs typeface="Cambria"/>
                <a:sym typeface="Cambria"/>
              </a:rPr>
              <a:t>Bergen, M., &amp; Newcomer, E. (2017, March 25). Uber to Suspend Autonomous Tests After Arizona Accident. Retrieved April 20, 2017, from </a:t>
            </a:r>
            <a:r>
              <a:rPr lang="en-US" sz="1000" b="1" i="0" u="sng" strike="noStrike" cap="none">
                <a:solidFill>
                  <a:schemeClr val="hlink"/>
                </a:solidFill>
                <a:latin typeface="Cambria"/>
                <a:ea typeface="Cambria"/>
                <a:cs typeface="Cambria"/>
                <a:sym typeface="Cambria"/>
                <a:hlinkClick r:id="rId5"/>
              </a:rPr>
              <a:t>https://www.bloomberg.com/news/articles/2017-03-25/uber-autonomous-vehicle-gets-in-accident-in-tempe-arizona</a:t>
            </a:r>
          </a:p>
          <a:p>
            <a:pPr marL="0" marR="0" lvl="0" indent="0" algn="l" rtl="0">
              <a:lnSpc>
                <a:spcPct val="90000"/>
              </a:lnSpc>
              <a:spcBef>
                <a:spcPts val="1200"/>
              </a:spcBef>
              <a:spcAft>
                <a:spcPts val="0"/>
              </a:spcAft>
              <a:buClr>
                <a:schemeClr val="lt2"/>
              </a:buClr>
              <a:buSzPct val="25000"/>
              <a:buFont typeface="Arial"/>
              <a:buNone/>
            </a:pPr>
            <a:r>
              <a:rPr lang="en-US" sz="1000" b="0" i="0" u="none" strike="noStrike" cap="none">
                <a:solidFill>
                  <a:schemeClr val="lt1"/>
                </a:solidFill>
                <a:latin typeface="Cambria"/>
                <a:ea typeface="Cambria"/>
                <a:cs typeface="Cambria"/>
                <a:sym typeface="Cambria"/>
              </a:rPr>
              <a:t>[4] Russell, A. S. (2016, July 01). Inside the Self-Driving Tesla Fatal Accident. Retrieved April 20, 2017, from </a:t>
            </a:r>
            <a:r>
              <a:rPr lang="en-US" sz="1000" b="0" i="0" u="sng" strike="noStrike" cap="none">
                <a:solidFill>
                  <a:schemeClr val="hlink"/>
                </a:solidFill>
                <a:latin typeface="Cambria"/>
                <a:ea typeface="Cambria"/>
                <a:cs typeface="Cambria"/>
                <a:sym typeface="Cambria"/>
                <a:hlinkClick r:id="rId6"/>
              </a:rPr>
              <a:t>https://www.nytimes.com/interactive/2016/07/01/business/inside-tesla-accident.html</a:t>
            </a:r>
          </a:p>
          <a:p>
            <a:pPr marL="0" marR="0" lvl="0" indent="0" algn="l" rtl="0">
              <a:lnSpc>
                <a:spcPct val="90000"/>
              </a:lnSpc>
              <a:spcBef>
                <a:spcPts val="1200"/>
              </a:spcBef>
              <a:spcAft>
                <a:spcPts val="0"/>
              </a:spcAft>
              <a:buClr>
                <a:schemeClr val="lt2"/>
              </a:buClr>
              <a:buSzPct val="25000"/>
              <a:buFont typeface="Arial"/>
              <a:buNone/>
            </a:pPr>
            <a:r>
              <a:rPr lang="en-US" sz="1000" b="0" i="0" u="none" strike="noStrike" cap="none">
                <a:solidFill>
                  <a:schemeClr val="lt1"/>
                </a:solidFill>
                <a:latin typeface="Cambria"/>
                <a:ea typeface="Cambria"/>
                <a:cs typeface="Cambria"/>
                <a:sym typeface="Cambria"/>
              </a:rPr>
              <a:t>[5] Lutin, Jerome M, PHD,P.E., A.I.C.P., Alain L. Kornhauser P.H.D., and Eva Lerner-Lam. "The Revolutionary Development of Self-Driving Vehicles and Implications for the Transportation Engineering Profession." </a:t>
            </a:r>
            <a:r>
              <a:rPr lang="en-US" sz="1000" b="0" i="1" u="none" strike="noStrike" cap="none">
                <a:solidFill>
                  <a:schemeClr val="lt1"/>
                </a:solidFill>
                <a:latin typeface="Cambria"/>
                <a:ea typeface="Cambria"/>
                <a:cs typeface="Cambria"/>
                <a:sym typeface="Cambria"/>
              </a:rPr>
              <a:t>Institute of Transportation Engineers.ITE Journal</a:t>
            </a:r>
            <a:r>
              <a:rPr lang="en-US" sz="1000" b="0" i="0" u="none" strike="noStrike" cap="none">
                <a:solidFill>
                  <a:schemeClr val="lt1"/>
                </a:solidFill>
                <a:latin typeface="Cambria"/>
                <a:ea typeface="Cambria"/>
                <a:cs typeface="Cambria"/>
                <a:sym typeface="Cambria"/>
              </a:rPr>
              <a:t> 83.7 (2013): 28-32. </a:t>
            </a:r>
            <a:r>
              <a:rPr lang="en-US" sz="1000" b="0" i="1" u="none" strike="noStrike" cap="none">
                <a:solidFill>
                  <a:schemeClr val="lt1"/>
                </a:solidFill>
                <a:latin typeface="Cambria"/>
                <a:ea typeface="Cambria"/>
                <a:cs typeface="Cambria"/>
                <a:sym typeface="Cambria"/>
              </a:rPr>
              <a:t>ProQuest. </a:t>
            </a:r>
            <a:r>
              <a:rPr lang="en-US" sz="1000" b="0" i="0" u="none" strike="noStrike" cap="none">
                <a:solidFill>
                  <a:schemeClr val="lt1"/>
                </a:solidFill>
                <a:latin typeface="Cambria"/>
                <a:ea typeface="Cambria"/>
                <a:cs typeface="Cambria"/>
                <a:sym typeface="Cambria"/>
              </a:rPr>
              <a:t>Web. 20 Apr. 2017.</a:t>
            </a:r>
          </a:p>
          <a:p>
            <a:pPr marL="0" marR="0" lvl="0" indent="0" algn="l" rtl="0">
              <a:lnSpc>
                <a:spcPct val="90000"/>
              </a:lnSpc>
              <a:spcBef>
                <a:spcPts val="1200"/>
              </a:spcBef>
              <a:spcAft>
                <a:spcPts val="0"/>
              </a:spcAft>
              <a:buClr>
                <a:schemeClr val="lt2"/>
              </a:buClr>
              <a:buSzPct val="25000"/>
              <a:buFont typeface="Arial"/>
              <a:buNone/>
            </a:pPr>
            <a:r>
              <a:rPr lang="en-US" sz="1000" b="0" i="0" u="none" strike="noStrike" cap="none">
                <a:solidFill>
                  <a:schemeClr val="lt1"/>
                </a:solidFill>
                <a:latin typeface="Cambria"/>
                <a:ea typeface="Cambria"/>
                <a:cs typeface="Cambria"/>
                <a:sym typeface="Cambria"/>
              </a:rPr>
              <a:t>[6] Quinn, M. J. (2017). </a:t>
            </a:r>
            <a:r>
              <a:rPr lang="en-US" sz="1000" b="0" i="1" u="none" strike="noStrike" cap="none">
                <a:solidFill>
                  <a:schemeClr val="lt1"/>
                </a:solidFill>
                <a:latin typeface="Cambria"/>
                <a:ea typeface="Cambria"/>
                <a:cs typeface="Cambria"/>
                <a:sym typeface="Cambria"/>
              </a:rPr>
              <a:t>Ethics for the information age</a:t>
            </a:r>
            <a:r>
              <a:rPr lang="en-US" sz="1000" b="0" i="0" u="none" strike="noStrike" cap="none">
                <a:solidFill>
                  <a:schemeClr val="lt1"/>
                </a:solidFill>
                <a:latin typeface="Cambria"/>
                <a:ea typeface="Cambria"/>
                <a:cs typeface="Cambria"/>
                <a:sym typeface="Cambria"/>
              </a:rPr>
              <a:t>. Boston: Pearson. (pg.414-415)</a:t>
            </a:r>
          </a:p>
          <a:p>
            <a:pPr marL="0" marR="0" lvl="0" indent="0" algn="l" rtl="0">
              <a:lnSpc>
                <a:spcPct val="90000"/>
              </a:lnSpc>
              <a:spcBef>
                <a:spcPts val="1200"/>
              </a:spcBef>
              <a:spcAft>
                <a:spcPts val="0"/>
              </a:spcAft>
              <a:buClr>
                <a:schemeClr val="lt2"/>
              </a:buClr>
              <a:buSzPct val="25000"/>
              <a:buFont typeface="Arial"/>
              <a:buNone/>
            </a:pPr>
            <a:r>
              <a:rPr lang="en-US" sz="1000" b="0" i="0" u="none" strike="noStrike" cap="none">
                <a:solidFill>
                  <a:schemeClr val="lt1"/>
                </a:solidFill>
                <a:latin typeface="Cambria"/>
                <a:ea typeface="Cambria"/>
                <a:cs typeface="Cambria"/>
                <a:sym typeface="Cambria"/>
              </a:rPr>
              <a:t>[7] Sebastian Thrun Weighs in on the Self-Driving Revolution. (2016, October 20). Bloomberg.Retrieved April 20, 2017, from </a:t>
            </a:r>
            <a:r>
              <a:rPr lang="en-US" sz="1000" b="0" i="0" u="sng" strike="noStrike" cap="none">
                <a:solidFill>
                  <a:schemeClr val="hlink"/>
                </a:solidFill>
                <a:latin typeface="Cambria"/>
                <a:ea typeface="Cambria"/>
                <a:cs typeface="Cambria"/>
                <a:sym typeface="Cambria"/>
                <a:hlinkClick r:id="rId7"/>
              </a:rPr>
              <a:t>https://www.bloomberg.com/news/videos/2016-10-20/sebastian-thrun-weighs-in-on-the-self-driving-revolution</a:t>
            </a:r>
          </a:p>
          <a:p>
            <a:pPr marL="0" marR="0" lvl="0" indent="0" algn="l" rtl="0">
              <a:lnSpc>
                <a:spcPct val="90000"/>
              </a:lnSpc>
              <a:spcBef>
                <a:spcPts val="1200"/>
              </a:spcBef>
              <a:spcAft>
                <a:spcPts val="0"/>
              </a:spcAft>
              <a:buClr>
                <a:schemeClr val="lt2"/>
              </a:buClr>
              <a:buSzPct val="25000"/>
              <a:buFont typeface="Arial"/>
              <a:buNone/>
            </a:pPr>
            <a:r>
              <a:rPr lang="en-US" sz="1000" b="0" i="0" u="none" strike="noStrike" cap="none">
                <a:solidFill>
                  <a:schemeClr val="lt1"/>
                </a:solidFill>
                <a:latin typeface="Cambria"/>
                <a:ea typeface="Cambria"/>
                <a:cs typeface="Cambria"/>
                <a:sym typeface="Cambria"/>
              </a:rPr>
              <a:t>[8] Lubin, G. (2016, December 29). Self-driving cars are already deciding who to kill.  Business Insider. Retrieved April 20, 2017, from </a:t>
            </a:r>
            <a:r>
              <a:rPr lang="en-US" sz="1000" b="0" i="0" u="sng" strike="noStrike" cap="none">
                <a:solidFill>
                  <a:schemeClr val="hlink"/>
                </a:solidFill>
                <a:latin typeface="Cambria"/>
                <a:ea typeface="Cambria"/>
                <a:cs typeface="Cambria"/>
                <a:sym typeface="Cambria"/>
                <a:hlinkClick r:id="rId8"/>
              </a:rPr>
              <a:t>http://www.businessinsider.com/self-driving-cars-already-deciding-who-to-kill-2016-12</a:t>
            </a:r>
          </a:p>
          <a:p>
            <a:pPr marL="0" marR="0" lvl="0" indent="0" algn="l" rtl="0">
              <a:lnSpc>
                <a:spcPct val="90000"/>
              </a:lnSpc>
              <a:spcBef>
                <a:spcPts val="1200"/>
              </a:spcBef>
              <a:buClr>
                <a:schemeClr val="lt2"/>
              </a:buClr>
              <a:buSzPct val="25000"/>
              <a:buFont typeface="Arial"/>
              <a:buNone/>
            </a:pPr>
            <a:r>
              <a:rPr lang="en-US" sz="1000" b="0" i="0" u="none" strike="noStrike" cap="none">
                <a:solidFill>
                  <a:schemeClr val="lt1"/>
                </a:solidFill>
                <a:latin typeface="Cambria"/>
                <a:ea typeface="Cambria"/>
                <a:cs typeface="Cambria"/>
                <a:sym typeface="Cambria"/>
              </a:rPr>
              <a:t>[9] Morris, D. Z. (2016, October 20). Mercedes' Self-Driving Cars Would Save Passengers, Not Bystanders. Fortune. Retrieved April 20, 2017, from http://fortune.com/2016/10/15/mercedes-self-driving-car-ethics/</a:t>
            </a:r>
          </a:p>
        </p:txBody>
      </p:sp>
      <p:sp>
        <p:nvSpPr>
          <p:cNvPr id="151" name="Shape 151"/>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2017 Keith A. Pray</a:t>
            </a:r>
          </a:p>
        </p:txBody>
      </p:sp>
      <p:sp>
        <p:nvSpPr>
          <p:cNvPr id="152" name="Shape 152"/>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13</a:t>
            </a:fld>
            <a:endParaRPr lang="en-US" sz="900" b="0" i="0" u="none" strike="noStrike" cap="none">
              <a:solidFill>
                <a:schemeClr val="lt1"/>
              </a:solidFill>
              <a:latin typeface="Cambria"/>
              <a:ea typeface="Cambria"/>
              <a:cs typeface="Cambria"/>
              <a:sym typeface="Cambria"/>
            </a:endParaRPr>
          </a:p>
        </p:txBody>
      </p:sp>
      <p:sp>
        <p:nvSpPr>
          <p:cNvPr id="153" name="Shape 153"/>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Alonso Martinez</a:t>
            </a:r>
          </a:p>
        </p:txBody>
      </p:sp>
    </p:spTree>
    <p:extLst>
      <p:ext uri="{BB962C8B-B14F-4D97-AF65-F5344CB8AC3E}">
        <p14:creationId xmlns:p14="http://schemas.microsoft.com/office/powerpoint/2010/main" val="12571267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reality and reality</a:t>
            </a:r>
            <a:endParaRPr lang="en-US" dirty="0"/>
          </a:p>
        </p:txBody>
      </p:sp>
      <p:sp>
        <p:nvSpPr>
          <p:cNvPr id="3" name="Content Placeholder 2"/>
          <p:cNvSpPr>
            <a:spLocks noGrp="1"/>
          </p:cNvSpPr>
          <p:nvPr>
            <p:ph sz="half" idx="1"/>
          </p:nvPr>
        </p:nvSpPr>
        <p:spPr/>
        <p:txBody>
          <a:bodyPr/>
          <a:lstStyle/>
          <a:p>
            <a:pPr marL="0" indent="0">
              <a:buNone/>
            </a:pPr>
            <a:r>
              <a:rPr lang="en-US" sz="2000" dirty="0" smtClean="0"/>
              <a:t>What is the effect of Virtual Reality on Reality?</a:t>
            </a:r>
          </a:p>
          <a:p>
            <a:pPr marL="0" indent="0">
              <a:buNone/>
            </a:pPr>
            <a:r>
              <a:rPr lang="en-US" sz="2000" dirty="0" smtClean="0"/>
              <a:t>How “virtual” is Virtual Reality?</a:t>
            </a:r>
            <a:endParaRPr lang="en-US" sz="1800" dirty="0" smtClean="0"/>
          </a:p>
          <a:p>
            <a:pPr lvl="1"/>
            <a:endParaRPr lang="en-US" dirty="0" smtClean="0"/>
          </a:p>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a:t>
            </a:r>
            <a:r>
              <a:rPr lang="en-US" sz="1400" dirty="0" err="1" smtClean="0">
                <a:solidFill>
                  <a:schemeClr val="tx1"/>
                </a:solidFill>
                <a:latin typeface="+mj-lt"/>
              </a:rPr>
              <a:t>Wiesenberg</a:t>
            </a:r>
            <a:r>
              <a:rPr lang="en-US" sz="1400" dirty="0" smtClean="0">
                <a:solidFill>
                  <a:schemeClr val="tx1"/>
                </a:solidFill>
                <a:latin typeface="+mj-lt"/>
              </a:rPr>
              <a:t>	</a:t>
            </a:r>
          </a:p>
        </p:txBody>
      </p:sp>
      <p:pic>
        <p:nvPicPr>
          <p:cNvPr id="3074" name="Picture 2" descr="https://media2.wnyc.org/i/800/0/c/80/1/shutterstock_2769495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1912" y="1276350"/>
            <a:ext cx="3446288" cy="27570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011912" y="4033381"/>
            <a:ext cx="3507248" cy="307777"/>
          </a:xfrm>
          <a:prstGeom prst="rect">
            <a:avLst/>
          </a:prstGeom>
          <a:noFill/>
        </p:spPr>
        <p:txBody>
          <a:bodyPr wrap="square" rtlCol="0">
            <a:spAutoFit/>
          </a:bodyPr>
          <a:lstStyle/>
          <a:p>
            <a:pPr algn="ctr"/>
            <a:r>
              <a:rPr lang="en-US" sz="1400" dirty="0" smtClean="0">
                <a:solidFill>
                  <a:schemeClr val="tx1"/>
                </a:solidFill>
                <a:latin typeface="+mj-lt"/>
              </a:rPr>
              <a:t>Figure 1: Virtual Reality Visualization [11]</a:t>
            </a:r>
          </a:p>
        </p:txBody>
      </p:sp>
    </p:spTree>
    <p:extLst>
      <p:ext uri="{BB962C8B-B14F-4D97-AF65-F5344CB8AC3E}">
        <p14:creationId xmlns:p14="http://schemas.microsoft.com/office/powerpoint/2010/main" val="31065123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Fall of man</a:t>
            </a:r>
            <a:endParaRPr lang="en-US" dirty="0"/>
          </a:p>
        </p:txBody>
      </p:sp>
      <p:sp>
        <p:nvSpPr>
          <p:cNvPr id="3" name="Content Placeholder 2"/>
          <p:cNvSpPr>
            <a:spLocks noGrp="1"/>
          </p:cNvSpPr>
          <p:nvPr>
            <p:ph sz="half" idx="1"/>
          </p:nvPr>
        </p:nvSpPr>
        <p:spPr/>
        <p:txBody>
          <a:bodyPr/>
          <a:lstStyle/>
          <a:p>
            <a:r>
              <a:rPr lang="en-US" sz="2000" dirty="0" smtClean="0"/>
              <a:t>Manchester Cathedral</a:t>
            </a:r>
          </a:p>
          <a:p>
            <a:pPr lvl="1"/>
            <a:r>
              <a:rPr lang="en-US" sz="1800" dirty="0" smtClean="0"/>
              <a:t>Took pictures without permission and used them to recreate the building</a:t>
            </a:r>
          </a:p>
          <a:p>
            <a:pPr lvl="1"/>
            <a:r>
              <a:rPr lang="en-US" sz="1800" dirty="0" smtClean="0"/>
              <a:t>“Promoted Violence”</a:t>
            </a:r>
          </a:p>
          <a:p>
            <a:r>
              <a:rPr lang="en-US" sz="2000" dirty="0" smtClean="0"/>
              <a:t>Developers ~ “Not Reality”</a:t>
            </a:r>
            <a:endParaRPr lang="en-US" sz="2000"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a:t>
            </a:r>
            <a:r>
              <a:rPr lang="en-US" sz="1400" dirty="0" err="1" smtClean="0">
                <a:solidFill>
                  <a:schemeClr val="tx1"/>
                </a:solidFill>
                <a:latin typeface="+mj-lt"/>
              </a:rPr>
              <a:t>Wiesenberg</a:t>
            </a:r>
            <a:r>
              <a:rPr lang="en-US" sz="1400" dirty="0" smtClean="0">
                <a:solidFill>
                  <a:schemeClr val="tx1"/>
                </a:solidFill>
                <a:latin typeface="+mj-lt"/>
              </a:rPr>
              <a:t>	</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[1][2][7]</a:t>
            </a:r>
            <a:endParaRPr lang="en-US" sz="1200" dirty="0">
              <a:solidFill>
                <a:schemeClr val="tx1"/>
              </a:solidFill>
            </a:endParaRPr>
          </a:p>
        </p:txBody>
      </p:sp>
      <p:pic>
        <p:nvPicPr>
          <p:cNvPr id="9" name="Picture 2" descr="http://d3cw3dd2w32x2b.cloudfront.net/wp-content/uploads/2014/03/rfom-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88260"/>
            <a:ext cx="4392684" cy="24708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19600" y="4159145"/>
            <a:ext cx="4392684" cy="307777"/>
          </a:xfrm>
          <a:prstGeom prst="rect">
            <a:avLst/>
          </a:prstGeom>
          <a:noFill/>
        </p:spPr>
        <p:txBody>
          <a:bodyPr wrap="square" rtlCol="0">
            <a:spAutoFit/>
          </a:bodyPr>
          <a:lstStyle/>
          <a:p>
            <a:pPr algn="ctr"/>
            <a:r>
              <a:rPr lang="en-US" sz="1400" dirty="0" smtClean="0">
                <a:solidFill>
                  <a:schemeClr val="tx1"/>
                </a:solidFill>
                <a:latin typeface="+mj-lt"/>
              </a:rPr>
              <a:t>Figure 2: In-Game Resistance: Fall of Man [7]</a:t>
            </a:r>
          </a:p>
        </p:txBody>
      </p:sp>
    </p:spTree>
    <p:extLst>
      <p:ext uri="{BB962C8B-B14F-4D97-AF65-F5344CB8AC3E}">
        <p14:creationId xmlns:p14="http://schemas.microsoft.com/office/powerpoint/2010/main" val="41647171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4266"/>
            <a:ext cx="7772400" cy="914400"/>
          </a:xfrm>
        </p:spPr>
        <p:txBody>
          <a:bodyPr/>
          <a:lstStyle/>
          <a:p>
            <a:r>
              <a:rPr lang="en-US" dirty="0" smtClean="0"/>
              <a:t>Desensitization</a:t>
            </a:r>
            <a:endParaRPr lang="en-US" dirty="0"/>
          </a:p>
        </p:txBody>
      </p:sp>
      <p:sp>
        <p:nvSpPr>
          <p:cNvPr id="3" name="Content Placeholder 2"/>
          <p:cNvSpPr>
            <a:spLocks noGrp="1"/>
          </p:cNvSpPr>
          <p:nvPr>
            <p:ph sz="half" idx="1"/>
          </p:nvPr>
        </p:nvSpPr>
        <p:spPr/>
        <p:txBody>
          <a:bodyPr/>
          <a:lstStyle/>
          <a:p>
            <a:pPr marL="0" indent="0">
              <a:buNone/>
            </a:pPr>
            <a:r>
              <a:rPr lang="en-US" sz="2000" dirty="0" smtClean="0"/>
              <a:t>Video Game Violence – 2006</a:t>
            </a:r>
          </a:p>
          <a:p>
            <a:r>
              <a:rPr lang="en-US" sz="2000" dirty="0" smtClean="0"/>
              <a:t>257 College participants played either violent or non-violent game</a:t>
            </a:r>
          </a:p>
          <a:p>
            <a:r>
              <a:rPr lang="en-US" sz="2000" dirty="0" smtClean="0"/>
              <a:t>Showed commercial violence</a:t>
            </a:r>
          </a:p>
          <a:p>
            <a:r>
              <a:rPr lang="en-US" sz="2000" dirty="0" smtClean="0"/>
              <a:t>Findings:</a:t>
            </a:r>
          </a:p>
          <a:p>
            <a:pPr lvl="1"/>
            <a:r>
              <a:rPr lang="en-US" sz="1600" dirty="0" smtClean="0"/>
              <a:t>Violence in game “got used to” reality violence</a:t>
            </a:r>
          </a:p>
          <a:p>
            <a:pPr lvl="1"/>
            <a:r>
              <a:rPr lang="en-US" sz="1600" dirty="0" smtClean="0"/>
              <a:t>Game itself did not effect them immediately</a:t>
            </a:r>
            <a:endParaRPr lang="en-US" sz="1600"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a:t>
            </a:r>
            <a:r>
              <a:rPr lang="en-US" sz="1400" dirty="0" err="1" smtClean="0">
                <a:solidFill>
                  <a:schemeClr val="tx1"/>
                </a:solidFill>
                <a:latin typeface="+mj-lt"/>
              </a:rPr>
              <a:t>Wiesenberg</a:t>
            </a:r>
            <a:r>
              <a:rPr lang="en-US" sz="1400" dirty="0" smtClean="0">
                <a:solidFill>
                  <a:schemeClr val="tx1"/>
                </a:solidFill>
                <a:latin typeface="+mj-lt"/>
              </a:rPr>
              <a:t>	</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[9]</a:t>
            </a:r>
            <a:endParaRPr lang="en-US" sz="1200" dirty="0">
              <a:solidFill>
                <a:schemeClr val="tx1"/>
              </a:solidFill>
            </a:endParaRPr>
          </a:p>
        </p:txBody>
      </p:sp>
      <p:pic>
        <p:nvPicPr>
          <p:cNvPr id="2054" name="Picture 6" descr="https://guidelive.imgix.net/1454105564-duke-nukem-3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179" y="1268666"/>
            <a:ext cx="3787869" cy="236741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953179" y="3657610"/>
            <a:ext cx="3787869" cy="307777"/>
          </a:xfrm>
          <a:prstGeom prst="rect">
            <a:avLst/>
          </a:prstGeom>
          <a:noFill/>
        </p:spPr>
        <p:txBody>
          <a:bodyPr wrap="square" rtlCol="0">
            <a:spAutoFit/>
          </a:bodyPr>
          <a:lstStyle/>
          <a:p>
            <a:pPr algn="ctr"/>
            <a:r>
              <a:rPr lang="en-US" sz="1400" dirty="0" smtClean="0">
                <a:solidFill>
                  <a:schemeClr val="tx1"/>
                </a:solidFill>
                <a:latin typeface="+mj-lt"/>
              </a:rPr>
              <a:t>Figure 3: Duke </a:t>
            </a:r>
            <a:r>
              <a:rPr lang="en-US" sz="1400" dirty="0" err="1" smtClean="0">
                <a:solidFill>
                  <a:schemeClr val="tx1"/>
                </a:solidFill>
                <a:latin typeface="+mj-lt"/>
              </a:rPr>
              <a:t>Nukem</a:t>
            </a:r>
            <a:r>
              <a:rPr lang="en-US" sz="1400" dirty="0" smtClean="0">
                <a:solidFill>
                  <a:schemeClr val="tx1"/>
                </a:solidFill>
                <a:latin typeface="+mj-lt"/>
              </a:rPr>
              <a:t> 3D [10]</a:t>
            </a:r>
          </a:p>
        </p:txBody>
      </p:sp>
    </p:spTree>
    <p:extLst>
      <p:ext uri="{BB962C8B-B14F-4D97-AF65-F5344CB8AC3E}">
        <p14:creationId xmlns:p14="http://schemas.microsoft.com/office/powerpoint/2010/main" val="35513456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4266"/>
            <a:ext cx="7772400" cy="914400"/>
          </a:xfrm>
        </p:spPr>
        <p:txBody>
          <a:bodyPr/>
          <a:lstStyle/>
          <a:p>
            <a:r>
              <a:rPr lang="en-US" dirty="0" smtClean="0"/>
              <a:t>Desensitization</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a:t>
            </a:r>
            <a:r>
              <a:rPr lang="en-US" sz="1400" dirty="0" err="1" smtClean="0">
                <a:solidFill>
                  <a:schemeClr val="tx1"/>
                </a:solidFill>
                <a:latin typeface="+mj-lt"/>
              </a:rPr>
              <a:t>Wiesenberg</a:t>
            </a:r>
            <a:r>
              <a:rPr lang="en-US" sz="1400" dirty="0" smtClean="0">
                <a:solidFill>
                  <a:schemeClr val="tx1"/>
                </a:solidFill>
                <a:latin typeface="+mj-lt"/>
              </a:rPr>
              <a:t>	</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[9]</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935856" y="1286737"/>
            <a:ext cx="3583304" cy="2664720"/>
          </a:xfrm>
          <a:prstGeom prst="rect">
            <a:avLst/>
          </a:prstGeom>
        </p:spPr>
      </p:pic>
      <p:pic>
        <p:nvPicPr>
          <p:cNvPr id="10" name="Picture 9"/>
          <p:cNvPicPr>
            <a:picLocks noChangeAspect="1"/>
          </p:cNvPicPr>
          <p:nvPr/>
        </p:nvPicPr>
        <p:blipFill>
          <a:blip r:embed="rId4"/>
          <a:stretch>
            <a:fillRect/>
          </a:stretch>
        </p:blipFill>
        <p:spPr>
          <a:xfrm>
            <a:off x="762000" y="1286737"/>
            <a:ext cx="3432122" cy="2664720"/>
          </a:xfrm>
          <a:prstGeom prst="rect">
            <a:avLst/>
          </a:prstGeom>
        </p:spPr>
      </p:pic>
      <p:sp>
        <p:nvSpPr>
          <p:cNvPr id="14" name="TextBox 13"/>
          <p:cNvSpPr txBox="1"/>
          <p:nvPr/>
        </p:nvSpPr>
        <p:spPr>
          <a:xfrm>
            <a:off x="2373176" y="3979633"/>
            <a:ext cx="4397648" cy="307777"/>
          </a:xfrm>
          <a:prstGeom prst="rect">
            <a:avLst/>
          </a:prstGeom>
          <a:noFill/>
        </p:spPr>
        <p:txBody>
          <a:bodyPr wrap="square" rtlCol="0">
            <a:spAutoFit/>
          </a:bodyPr>
          <a:lstStyle/>
          <a:p>
            <a:pPr algn="ctr"/>
            <a:r>
              <a:rPr lang="en-US" sz="1400" dirty="0" smtClean="0">
                <a:solidFill>
                  <a:schemeClr val="tx1"/>
                </a:solidFill>
                <a:latin typeface="+mj-lt"/>
              </a:rPr>
              <a:t>Figures 4 and 5: Desensitization Study Results [9]</a:t>
            </a:r>
          </a:p>
        </p:txBody>
      </p:sp>
    </p:spTree>
    <p:extLst>
      <p:ext uri="{BB962C8B-B14F-4D97-AF65-F5344CB8AC3E}">
        <p14:creationId xmlns:p14="http://schemas.microsoft.com/office/powerpoint/2010/main" val="42133264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Phobia Therapy</a:t>
            </a:r>
            <a:endParaRPr lang="en-US" dirty="0"/>
          </a:p>
        </p:txBody>
      </p:sp>
      <p:sp>
        <p:nvSpPr>
          <p:cNvPr id="3" name="Content Placeholder 2"/>
          <p:cNvSpPr>
            <a:spLocks noGrp="1"/>
          </p:cNvSpPr>
          <p:nvPr>
            <p:ph sz="half" idx="1"/>
          </p:nvPr>
        </p:nvSpPr>
        <p:spPr/>
        <p:txBody>
          <a:bodyPr/>
          <a:lstStyle/>
          <a:p>
            <a:r>
              <a:rPr lang="en-US" sz="2000" dirty="0" smtClean="0"/>
              <a:t>Spiders – 1996</a:t>
            </a:r>
          </a:p>
          <a:p>
            <a:pPr lvl="1"/>
            <a:r>
              <a:rPr lang="en-US" sz="1700" dirty="0" smtClean="0"/>
              <a:t>“Fear Level” dropped more than half</a:t>
            </a:r>
          </a:p>
          <a:p>
            <a:r>
              <a:rPr lang="en-US" sz="2000" dirty="0" smtClean="0"/>
              <a:t>Flying – 2015</a:t>
            </a:r>
          </a:p>
          <a:p>
            <a:r>
              <a:rPr lang="en-US" sz="2000" dirty="0" smtClean="0"/>
              <a:t>The Virtual Reality Medical Center</a:t>
            </a:r>
          </a:p>
          <a:p>
            <a:pPr lvl="1"/>
            <a:r>
              <a:rPr lang="en-US" sz="1800" dirty="0" smtClean="0"/>
              <a:t>Closed/Open Spaces, Driving, Heights, Needles, Public Speaking</a:t>
            </a:r>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a:t>
            </a:r>
            <a:r>
              <a:rPr lang="en-US" sz="1400" dirty="0" err="1" smtClean="0">
                <a:solidFill>
                  <a:schemeClr val="tx1"/>
                </a:solidFill>
                <a:latin typeface="+mj-lt"/>
              </a:rPr>
              <a:t>Wiesenberg</a:t>
            </a:r>
            <a:r>
              <a:rPr lang="en-US" sz="1400" dirty="0" smtClean="0">
                <a:solidFill>
                  <a:schemeClr val="tx1"/>
                </a:solidFill>
                <a:latin typeface="+mj-lt"/>
              </a:rPr>
              <a:t>	</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[3][4][5][6]</a:t>
            </a:r>
            <a:endParaRPr lang="en-US" sz="1200" dirty="0">
              <a:solidFill>
                <a:schemeClr val="tx1"/>
              </a:solidFill>
            </a:endParaRPr>
          </a:p>
        </p:txBody>
      </p:sp>
      <p:pic>
        <p:nvPicPr>
          <p:cNvPr id="4098" name="Picture 2" descr="https://img.buzzfeed.com/buzzfeed-static/static/2014-07/31/15/enhanced/webdr07/enhanced-9634-140683432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69708"/>
            <a:ext cx="4264025" cy="26675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419600" y="4035184"/>
            <a:ext cx="4264025" cy="307777"/>
          </a:xfrm>
          <a:prstGeom prst="rect">
            <a:avLst/>
          </a:prstGeom>
          <a:noFill/>
        </p:spPr>
        <p:txBody>
          <a:bodyPr wrap="square" rtlCol="0">
            <a:spAutoFit/>
          </a:bodyPr>
          <a:lstStyle/>
          <a:p>
            <a:pPr algn="ctr"/>
            <a:r>
              <a:rPr lang="en-US" sz="1400" dirty="0" smtClean="0">
                <a:solidFill>
                  <a:schemeClr val="tx1"/>
                </a:solidFill>
                <a:latin typeface="+mj-lt"/>
              </a:rPr>
              <a:t>Figure </a:t>
            </a:r>
            <a:r>
              <a:rPr lang="en-US" sz="1400" dirty="0">
                <a:latin typeface="+mj-lt"/>
              </a:rPr>
              <a:t>6</a:t>
            </a:r>
            <a:r>
              <a:rPr lang="en-US" sz="1400" dirty="0" smtClean="0">
                <a:solidFill>
                  <a:schemeClr val="tx1"/>
                </a:solidFill>
                <a:latin typeface="+mj-lt"/>
              </a:rPr>
              <a:t>: A Cute Jumping Spider [8]</a:t>
            </a:r>
          </a:p>
        </p:txBody>
      </p:sp>
    </p:spTree>
    <p:extLst>
      <p:ext uri="{BB962C8B-B14F-4D97-AF65-F5344CB8AC3E}">
        <p14:creationId xmlns:p14="http://schemas.microsoft.com/office/powerpoint/2010/main" val="40977449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Phobia Therapy</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a:t>
            </a:r>
            <a:r>
              <a:rPr lang="en-US" sz="1400" dirty="0" err="1" smtClean="0">
                <a:solidFill>
                  <a:schemeClr val="tx1"/>
                </a:solidFill>
                <a:latin typeface="+mj-lt"/>
              </a:rPr>
              <a:t>Wiesenberg</a:t>
            </a:r>
            <a:r>
              <a:rPr lang="en-US" sz="1400" dirty="0" smtClean="0">
                <a:solidFill>
                  <a:schemeClr val="tx1"/>
                </a:solidFill>
                <a:latin typeface="+mj-lt"/>
              </a:rPr>
              <a:t>	</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[5]</a:t>
            </a:r>
            <a:endParaRPr lang="en-US" sz="1200" dirty="0">
              <a:solidFill>
                <a:schemeClr val="tx1"/>
              </a:solidFill>
            </a:endParaRPr>
          </a:p>
        </p:txBody>
      </p:sp>
      <p:pic>
        <p:nvPicPr>
          <p:cNvPr id="12" name="Picture 11"/>
          <p:cNvPicPr>
            <a:picLocks noChangeAspect="1"/>
          </p:cNvPicPr>
          <p:nvPr/>
        </p:nvPicPr>
        <p:blipFill>
          <a:blip r:embed="rId3"/>
          <a:stretch>
            <a:fillRect/>
          </a:stretch>
        </p:blipFill>
        <p:spPr>
          <a:xfrm>
            <a:off x="187250" y="1286737"/>
            <a:ext cx="8773234" cy="2705657"/>
          </a:xfrm>
          <a:prstGeom prst="rect">
            <a:avLst/>
          </a:prstGeom>
        </p:spPr>
      </p:pic>
      <p:sp>
        <p:nvSpPr>
          <p:cNvPr id="9" name="TextBox 8"/>
          <p:cNvSpPr txBox="1"/>
          <p:nvPr/>
        </p:nvSpPr>
        <p:spPr>
          <a:xfrm>
            <a:off x="2439987" y="4035184"/>
            <a:ext cx="4264025" cy="307777"/>
          </a:xfrm>
          <a:prstGeom prst="rect">
            <a:avLst/>
          </a:prstGeom>
          <a:noFill/>
        </p:spPr>
        <p:txBody>
          <a:bodyPr wrap="square" rtlCol="0">
            <a:spAutoFit/>
          </a:bodyPr>
          <a:lstStyle/>
          <a:p>
            <a:pPr algn="ctr"/>
            <a:r>
              <a:rPr lang="en-US" sz="1400" dirty="0" smtClean="0">
                <a:solidFill>
                  <a:schemeClr val="tx1"/>
                </a:solidFill>
                <a:latin typeface="+mj-lt"/>
              </a:rPr>
              <a:t>Figure 7: </a:t>
            </a:r>
            <a:r>
              <a:rPr lang="en-US" sz="1400" dirty="0" smtClean="0">
                <a:latin typeface="+mj-lt"/>
              </a:rPr>
              <a:t>Result of Flight Therapy [5]</a:t>
            </a:r>
            <a:endParaRPr lang="en-US" sz="1400" dirty="0" smtClean="0">
              <a:solidFill>
                <a:schemeClr val="tx1"/>
              </a:solidFill>
              <a:latin typeface="+mj-lt"/>
            </a:endParaRPr>
          </a:p>
        </p:txBody>
      </p:sp>
    </p:spTree>
    <p:extLst>
      <p:ext uri="{BB962C8B-B14F-4D97-AF65-F5344CB8AC3E}">
        <p14:creationId xmlns:p14="http://schemas.microsoft.com/office/powerpoint/2010/main" val="17208946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Ground Rules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Before Debate</a:t>
            </a:r>
          </a:p>
          <a:p>
            <a:pPr lvl="1"/>
            <a:r>
              <a:rPr lang="en-US" dirty="0" smtClean="0"/>
              <a:t>10-15 minutes to converse with your team</a:t>
            </a:r>
          </a:p>
          <a:p>
            <a:pPr lvl="1"/>
            <a:r>
              <a:rPr lang="en-US" dirty="0" smtClean="0"/>
              <a:t>Share argument points, counter points, and responses so everyone can represent</a:t>
            </a:r>
          </a:p>
          <a:p>
            <a:pPr lvl="1"/>
            <a:r>
              <a:rPr lang="en-US" dirty="0" smtClean="0"/>
              <a:t>Decide who will respond to what points from the opposing side</a:t>
            </a:r>
          </a:p>
          <a:p>
            <a:r>
              <a:rPr lang="en-US" dirty="0" smtClean="0"/>
              <a:t>During Debate</a:t>
            </a:r>
          </a:p>
          <a:p>
            <a:pPr lvl="1"/>
            <a:r>
              <a:rPr lang="en-US" dirty="0" smtClean="0"/>
              <a:t>Stand up when speaking</a:t>
            </a:r>
          </a:p>
          <a:p>
            <a:pPr lvl="1"/>
            <a:r>
              <a:rPr lang="en-US" dirty="0" smtClean="0"/>
              <a:t>Only those who have not spoken may respond until everyone has had a turn</a:t>
            </a:r>
          </a:p>
          <a:p>
            <a:pPr lvl="1"/>
            <a:r>
              <a:rPr lang="en-US" dirty="0" smtClean="0"/>
              <a:t>Switch sides at any time when you change your mind</a:t>
            </a:r>
          </a:p>
          <a:p>
            <a:r>
              <a:rPr lang="en-US" dirty="0"/>
              <a:t>Chapter 9 In-class Exercises # 24.</a:t>
            </a:r>
          </a:p>
          <a:p>
            <a:r>
              <a:rPr lang="en-US" dirty="0"/>
              <a:t>Should the company produce the game?</a:t>
            </a:r>
          </a:p>
          <a:p>
            <a:r>
              <a:rPr lang="en-US" dirty="0"/>
              <a:t>Use the SWE Code Of Ethics as the basis for your argument</a:t>
            </a:r>
            <a:r>
              <a:rPr lang="en-US" dirty="0" smtClean="0"/>
              <a: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334800191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a:t>What is the effect of Virtual Reality on Reality</a:t>
            </a:r>
            <a:r>
              <a:rPr lang="en-US" sz="2000" dirty="0" smtClean="0"/>
              <a:t>?</a:t>
            </a:r>
          </a:p>
          <a:p>
            <a:r>
              <a:rPr lang="en-US" sz="2000" dirty="0" smtClean="0"/>
              <a:t>Allows for the experience of reality without movements</a:t>
            </a:r>
            <a:endParaRPr lang="en-US" sz="2000" dirty="0"/>
          </a:p>
          <a:p>
            <a:pPr marL="0" indent="0">
              <a:buNone/>
            </a:pPr>
            <a:r>
              <a:rPr lang="en-US" sz="2000" dirty="0"/>
              <a:t>How “virtual” is Virtual Reality?</a:t>
            </a:r>
            <a:endParaRPr lang="en-US" dirty="0"/>
          </a:p>
          <a:p>
            <a:r>
              <a:rPr lang="en-US" sz="2000" dirty="0" smtClean="0"/>
              <a:t>Not really, mental effects persists even after disconnecting from the virtual world</a:t>
            </a:r>
            <a:endParaRPr lang="en-US" sz="2000"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a:t>
            </a:r>
            <a:r>
              <a:rPr lang="en-US" sz="1400" dirty="0" err="1" smtClean="0">
                <a:solidFill>
                  <a:schemeClr val="tx1"/>
                </a:solidFill>
                <a:latin typeface="+mj-lt"/>
              </a:rPr>
              <a:t>Wiesenberg</a:t>
            </a:r>
            <a:r>
              <a:rPr lang="en-US" sz="1400" dirty="0" smtClean="0">
                <a:solidFill>
                  <a:schemeClr val="tx1"/>
                </a:solidFill>
                <a:latin typeface="+mj-lt"/>
              </a:rPr>
              <a:t>	</a:t>
            </a:r>
          </a:p>
        </p:txBody>
      </p:sp>
      <p:sp>
        <p:nvSpPr>
          <p:cNvPr id="11" name="TextBox 10"/>
          <p:cNvSpPr txBox="1"/>
          <p:nvPr/>
        </p:nvSpPr>
        <p:spPr>
          <a:xfrm>
            <a:off x="4419598" y="3757356"/>
            <a:ext cx="4264025" cy="307777"/>
          </a:xfrm>
          <a:prstGeom prst="rect">
            <a:avLst/>
          </a:prstGeom>
          <a:noFill/>
        </p:spPr>
        <p:txBody>
          <a:bodyPr wrap="square" rtlCol="0">
            <a:spAutoFit/>
          </a:bodyPr>
          <a:lstStyle/>
          <a:p>
            <a:pPr algn="ctr"/>
            <a:r>
              <a:rPr lang="en-US" sz="1400" dirty="0" smtClean="0">
                <a:solidFill>
                  <a:schemeClr val="tx1"/>
                </a:solidFill>
                <a:latin typeface="+mj-lt"/>
              </a:rPr>
              <a:t>Figure 8: </a:t>
            </a:r>
            <a:r>
              <a:rPr lang="en-US" sz="1400" dirty="0" smtClean="0">
                <a:latin typeface="+mj-lt"/>
              </a:rPr>
              <a:t>Closed Spaces VR Therapy </a:t>
            </a:r>
            <a:r>
              <a:rPr lang="en-US" sz="1400" dirty="0" smtClean="0">
                <a:solidFill>
                  <a:schemeClr val="tx1"/>
                </a:solidFill>
                <a:latin typeface="+mj-lt"/>
              </a:rPr>
              <a:t>[12]</a:t>
            </a:r>
          </a:p>
        </p:txBody>
      </p:sp>
      <p:pic>
        <p:nvPicPr>
          <p:cNvPr id="1026" name="Picture 2" descr="https://cdn.psychologytoday.com/sites/default/files/styles/image-article_inline_full/public/field_blog_entry_images/640.jpg?itok=EOoLlQ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852" y="1304464"/>
            <a:ext cx="4045515" cy="242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2002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dirty="0" smtClean="0"/>
              <a:t>[1] Rob </a:t>
            </a:r>
            <a:r>
              <a:rPr lang="en-US" dirty="0" err="1" smtClean="0"/>
              <a:t>Haythorne</a:t>
            </a:r>
            <a:r>
              <a:rPr lang="en-US" dirty="0" smtClean="0"/>
              <a:t>. “</a:t>
            </a:r>
            <a:r>
              <a:rPr lang="en-US" dirty="0"/>
              <a:t>Ethics in Computing: Real Ethics and Virtual </a:t>
            </a:r>
            <a:r>
              <a:rPr lang="en-US" dirty="0" smtClean="0"/>
              <a:t>Reality.” </a:t>
            </a:r>
            <a:r>
              <a:rPr lang="en-US" i="1" dirty="0" smtClean="0"/>
              <a:t>Production Zone, </a:t>
            </a:r>
            <a:r>
              <a:rPr lang="en-US" dirty="0" smtClean="0"/>
              <a:t>May 28, 2011. 14:19. www.youtube.com</a:t>
            </a:r>
          </a:p>
          <a:p>
            <a:pPr marL="0" indent="0">
              <a:buNone/>
            </a:pPr>
            <a:r>
              <a:rPr lang="en-US" dirty="0" smtClean="0"/>
              <a:t>[2] “Cathedral row war over video game.” </a:t>
            </a:r>
            <a:r>
              <a:rPr lang="en-US" i="1" dirty="0" smtClean="0"/>
              <a:t>BBC,</a:t>
            </a:r>
            <a:r>
              <a:rPr lang="en-US" b="1" i="1" dirty="0" smtClean="0"/>
              <a:t> </a:t>
            </a:r>
            <a:r>
              <a:rPr lang="en-US" dirty="0" smtClean="0"/>
              <a:t>June 9, 2007 http</a:t>
            </a:r>
            <a:r>
              <a:rPr lang="en-US" dirty="0"/>
              <a:t>://news.bbc.co.uk/2/hi/uk_news/england/manchester/6736809.stm[3</a:t>
            </a:r>
            <a:r>
              <a:rPr lang="en-US" dirty="0" smtClean="0"/>
              <a:t>] &lt;reference 3&gt;</a:t>
            </a:r>
          </a:p>
          <a:p>
            <a:pPr marL="0" indent="0">
              <a:buNone/>
            </a:pPr>
            <a:r>
              <a:rPr lang="en-US" dirty="0" smtClean="0"/>
              <a:t>[3] </a:t>
            </a:r>
            <a:r>
              <a:rPr lang="en-US" dirty="0"/>
              <a:t>Carlin, Albert S., Hunter G. Hoffman, and Suzanne </a:t>
            </a:r>
            <a:r>
              <a:rPr lang="en-US" dirty="0" err="1"/>
              <a:t>Weghorst</a:t>
            </a:r>
            <a:r>
              <a:rPr lang="en-US" dirty="0"/>
              <a:t>. "Virtual Reality and Tactile Augmentation in the Treatment of Spider Phobia: A Case Report."</a:t>
            </a:r>
            <a:r>
              <a:rPr lang="en-US" i="1" dirty="0"/>
              <a:t> </a:t>
            </a:r>
            <a:r>
              <a:rPr lang="en-US" i="1" dirty="0" err="1"/>
              <a:t>Behaviour</a:t>
            </a:r>
            <a:r>
              <a:rPr lang="en-US" i="1" dirty="0"/>
              <a:t> Research and Therapy</a:t>
            </a:r>
            <a:r>
              <a:rPr lang="en-US" dirty="0"/>
              <a:t>, vol. 35, no. 2, 1997, pp. 153-158, doi:10.1016/S0005-7967(96)00085-X</a:t>
            </a:r>
            <a:r>
              <a:rPr lang="en-US" dirty="0" smtClean="0"/>
              <a:t>.</a:t>
            </a:r>
          </a:p>
          <a:p>
            <a:pPr marL="0" indent="0">
              <a:buNone/>
            </a:pPr>
            <a:r>
              <a:rPr lang="en-US" dirty="0" smtClean="0"/>
              <a:t>[4] </a:t>
            </a:r>
            <a:r>
              <a:rPr lang="en-US" dirty="0"/>
              <a:t>Choy, </a:t>
            </a:r>
            <a:r>
              <a:rPr lang="en-US" dirty="0" err="1"/>
              <a:t>Yujuan</a:t>
            </a:r>
            <a:r>
              <a:rPr lang="en-US" dirty="0"/>
              <a:t>, Abby J. </a:t>
            </a:r>
            <a:r>
              <a:rPr lang="en-US" dirty="0" err="1"/>
              <a:t>Fyer</a:t>
            </a:r>
            <a:r>
              <a:rPr lang="en-US" dirty="0"/>
              <a:t>, and Josh D. </a:t>
            </a:r>
            <a:r>
              <a:rPr lang="en-US" dirty="0" err="1"/>
              <a:t>Lipsitz</a:t>
            </a:r>
            <a:r>
              <a:rPr lang="en-US" dirty="0"/>
              <a:t>. "Treatment of Specific Phobia in Adults."</a:t>
            </a:r>
            <a:r>
              <a:rPr lang="en-US" i="1" dirty="0"/>
              <a:t> Clinical Psychology Review</a:t>
            </a:r>
            <a:r>
              <a:rPr lang="en-US" dirty="0"/>
              <a:t>, vol. 27, no. 3, 2007, pp. 266-286, doi:10.1016/j.cpr.2006.10.002</a:t>
            </a:r>
            <a:r>
              <a:rPr lang="en-US" dirty="0" smtClean="0"/>
              <a:t>.</a:t>
            </a:r>
            <a:endParaRPr lang="en-US" dirty="0"/>
          </a:p>
          <a:p>
            <a:pPr marL="0" indent="0">
              <a:buNone/>
            </a:pPr>
            <a:r>
              <a:rPr lang="en-US" dirty="0" smtClean="0"/>
              <a:t>[5] </a:t>
            </a:r>
            <a:r>
              <a:rPr lang="en-US" dirty="0" err="1"/>
              <a:t>Triscari</a:t>
            </a:r>
            <a:r>
              <a:rPr lang="en-US" dirty="0"/>
              <a:t>, MT, et al. "Effectiveness of Cognitive Behavioral Therapy Integrated with Systematic Desensitization, Cognitive Behavioral Therapy Combined with Eye Movement Desensitization and Reprocessing Therapy, and Cognitive Behavioral Therapy Combined with Virtual Reality Exposure Therapy Methods in the Treatment of Flight Anxiety: A Randomized Trial."</a:t>
            </a:r>
            <a:r>
              <a:rPr lang="en-US" i="1" dirty="0"/>
              <a:t> NEUROPSYCHIATRIC DISEASE AND TREATMENT</a:t>
            </a:r>
            <a:r>
              <a:rPr lang="en-US" dirty="0"/>
              <a:t>, vol. 11, 2015, pp. 2591-2598, doi:10.2147/NDT.S93401</a:t>
            </a:r>
            <a:r>
              <a:rPr lang="en-US" dirty="0" smtClean="0"/>
              <a:t>.</a:t>
            </a:r>
          </a:p>
          <a:p>
            <a:pPr marL="0" indent="0">
              <a:buNone/>
            </a:pPr>
            <a:r>
              <a:rPr lang="en-US" dirty="0"/>
              <a:t>[6] </a:t>
            </a:r>
            <a:r>
              <a:rPr lang="en-US" i="1" dirty="0" smtClean="0"/>
              <a:t>The Virtual Reality Medical Center, </a:t>
            </a:r>
            <a:r>
              <a:rPr lang="en-US" dirty="0" smtClean="0"/>
              <a:t>http</a:t>
            </a:r>
            <a:r>
              <a:rPr lang="en-US" dirty="0"/>
              <a:t>://</a:t>
            </a:r>
            <a:r>
              <a:rPr lang="en-US" dirty="0" smtClean="0"/>
              <a:t>www.vrphobia.com/</a:t>
            </a:r>
          </a:p>
          <a:p>
            <a:pPr marL="0" indent="0">
              <a:buNone/>
            </a:pPr>
            <a:r>
              <a:rPr lang="en-US" dirty="0" smtClean="0"/>
              <a:t>[7] </a:t>
            </a:r>
            <a:r>
              <a:rPr lang="en-US" i="1" dirty="0" smtClean="0"/>
              <a:t>Insomniac Games</a:t>
            </a:r>
            <a:r>
              <a:rPr lang="en-US" i="1" dirty="0"/>
              <a:t>, </a:t>
            </a:r>
            <a:r>
              <a:rPr lang="en-US" dirty="0"/>
              <a:t>http://www.insomniacgames.com/games/resistance-fall-of-man</a:t>
            </a:r>
            <a:r>
              <a:rPr lang="en-US" dirty="0" smtClean="0"/>
              <a:t>/</a:t>
            </a:r>
          </a:p>
          <a:p>
            <a:pPr marL="0" indent="0">
              <a:buNone/>
            </a:pPr>
            <a:r>
              <a:rPr lang="en-US" dirty="0" smtClean="0"/>
              <a:t>[8] cutespiders101. "</a:t>
            </a:r>
            <a:r>
              <a:rPr lang="en-US" dirty="0"/>
              <a:t>Fact- Jumping Spiders like to wear water droplets as </a:t>
            </a:r>
            <a:r>
              <a:rPr lang="en-US" dirty="0" smtClean="0"/>
              <a:t>hats”</a:t>
            </a:r>
            <a:r>
              <a:rPr lang="en-US" dirty="0"/>
              <a:t> </a:t>
            </a:r>
            <a:r>
              <a:rPr lang="en-US" i="1" dirty="0" smtClean="0"/>
              <a:t>cutespiders101</a:t>
            </a:r>
            <a:r>
              <a:rPr lang="en-US" dirty="0" smtClean="0"/>
              <a:t>, Jun 27</a:t>
            </a:r>
            <a:r>
              <a:rPr lang="en-US" baseline="30000" dirty="0" smtClean="0"/>
              <a:t>th</a:t>
            </a:r>
            <a:r>
              <a:rPr lang="en-US" dirty="0"/>
              <a:t>, 2014, https://</a:t>
            </a:r>
            <a:r>
              <a:rPr lang="en-US" dirty="0" smtClean="0"/>
              <a:t>cutespiders101.tumblr.com/post/90108099336/fact-jumping-spiders-like-to-wear-water-droplets </a:t>
            </a:r>
          </a:p>
          <a:p>
            <a:pPr marL="0" indent="0">
              <a:buNone/>
            </a:pPr>
            <a:r>
              <a:rPr lang="en-US" dirty="0" smtClean="0"/>
              <a:t>[9] </a:t>
            </a:r>
            <a:r>
              <a:rPr lang="en-US" dirty="0"/>
              <a:t>] </a:t>
            </a:r>
            <a:r>
              <a:rPr lang="en-US" dirty="0" smtClean="0"/>
              <a:t>Nicholas L. </a:t>
            </a:r>
            <a:r>
              <a:rPr lang="en-US" dirty="0" err="1" smtClean="0"/>
              <a:t>Carnagey</a:t>
            </a:r>
            <a:r>
              <a:rPr lang="en-US" dirty="0" smtClean="0"/>
              <a:t>, Craig A. Anderson, Brad J. </a:t>
            </a:r>
            <a:r>
              <a:rPr lang="en-US" dirty="0" err="1" smtClean="0"/>
              <a:t>Bushmanm</a:t>
            </a:r>
            <a:r>
              <a:rPr lang="en-US" dirty="0" smtClean="0"/>
              <a:t> “The effect of video game violence on physiological desensitization to real-life violence"</a:t>
            </a:r>
            <a:r>
              <a:rPr lang="en-US" i="1" dirty="0"/>
              <a:t> </a:t>
            </a:r>
            <a:r>
              <a:rPr lang="en-US" i="1" dirty="0" smtClean="0"/>
              <a:t>Journal of Experimental Social Psychology</a:t>
            </a:r>
            <a:r>
              <a:rPr lang="en-US" dirty="0" smtClean="0"/>
              <a:t>, </a:t>
            </a:r>
            <a:r>
              <a:rPr lang="en-US" dirty="0"/>
              <a:t>vol. </a:t>
            </a:r>
            <a:r>
              <a:rPr lang="en-US" dirty="0" smtClean="0"/>
              <a:t>43, 2007</a:t>
            </a:r>
            <a:r>
              <a:rPr lang="en-US" dirty="0"/>
              <a:t>, pp. </a:t>
            </a:r>
            <a:r>
              <a:rPr lang="en-US" dirty="0" smtClean="0"/>
              <a:t>489-496</a:t>
            </a:r>
          </a:p>
          <a:p>
            <a:pPr marL="0" indent="0">
              <a:buNone/>
            </a:pPr>
            <a:r>
              <a:rPr lang="en-US" dirty="0" smtClean="0"/>
              <a:t>[</a:t>
            </a:r>
            <a:r>
              <a:rPr lang="en-US" dirty="0"/>
              <a:t>10] </a:t>
            </a:r>
            <a:r>
              <a:rPr lang="en-US" dirty="0" smtClean="0"/>
              <a:t>Peele, Britton. “Happy 20</a:t>
            </a:r>
            <a:r>
              <a:rPr lang="en-US" baseline="30000" dirty="0" smtClean="0"/>
              <a:t>th</a:t>
            </a:r>
            <a:r>
              <a:rPr lang="en-US" dirty="0" smtClean="0"/>
              <a:t> anniversary to ‘Duke </a:t>
            </a:r>
            <a:r>
              <a:rPr lang="en-US" dirty="0" err="1" smtClean="0"/>
              <a:t>Nukem</a:t>
            </a:r>
            <a:r>
              <a:rPr lang="en-US" dirty="0" smtClean="0"/>
              <a:t> 3D,’ the classic video game made in Garland,” </a:t>
            </a:r>
            <a:r>
              <a:rPr lang="en-US" i="1" dirty="0" err="1" smtClean="0"/>
              <a:t>GuideLive</a:t>
            </a:r>
            <a:r>
              <a:rPr lang="en-US" i="1" dirty="0" smtClean="0"/>
              <a:t>. </a:t>
            </a:r>
            <a:r>
              <a:rPr lang="en-US" dirty="0" smtClean="0"/>
              <a:t>Jan 29, 2016,</a:t>
            </a:r>
            <a:r>
              <a:rPr lang="en-US" i="1" dirty="0" smtClean="0"/>
              <a:t>  </a:t>
            </a:r>
            <a:r>
              <a:rPr lang="en-US" dirty="0" smtClean="0"/>
              <a:t>https</a:t>
            </a:r>
            <a:r>
              <a:rPr lang="en-US" dirty="0"/>
              <a:t>://www.guidelive.com/video-games/2016/01/29/happy-20th-anniversary-duke-nukem-3d-classic-video-game-made-garland</a:t>
            </a:r>
            <a:endParaRPr lang="en-US" dirty="0" smtClean="0"/>
          </a:p>
          <a:p>
            <a:pPr marL="0" indent="0">
              <a:buNone/>
            </a:pPr>
            <a:r>
              <a:rPr lang="en-US" dirty="0"/>
              <a:t>[11] </a:t>
            </a:r>
            <a:r>
              <a:rPr lang="en-US" dirty="0" smtClean="0"/>
              <a:t>Note to Self, “The Realities of Virtual Reality,” WNYC. May 11, 2016 http</a:t>
            </a:r>
            <a:r>
              <a:rPr lang="en-US" dirty="0"/>
              <a:t>://www.wnyc.org/story/virtual-reality-turning-forest</a:t>
            </a:r>
            <a:r>
              <a:rPr lang="en-US" dirty="0" smtClean="0"/>
              <a:t>/</a:t>
            </a:r>
          </a:p>
          <a:p>
            <a:pPr marL="0" indent="0">
              <a:buNone/>
            </a:pPr>
            <a:r>
              <a:rPr lang="en-US" dirty="0"/>
              <a:t>[</a:t>
            </a:r>
            <a:r>
              <a:rPr lang="en-US" dirty="0" smtClean="0"/>
              <a:t>12] Daniel Freeman. “How Virtual Reality Could Transform Mental Health Treatment“ </a:t>
            </a:r>
            <a:r>
              <a:rPr lang="en-US" i="1" dirty="0" smtClean="0"/>
              <a:t>Psychology Today</a:t>
            </a:r>
            <a:r>
              <a:rPr lang="en-US" dirty="0" smtClean="0"/>
              <a:t>, May16, 2016, </a:t>
            </a:r>
            <a:r>
              <a:rPr lang="en-US" dirty="0"/>
              <a:t>https://www.psychologytoday.com/blog/know-your-mind/201605/how-virtual-reality-could-transform-mental-health-treatment</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Ryan </a:t>
            </a:r>
            <a:r>
              <a:rPr lang="en-US" sz="1400" dirty="0" err="1" smtClean="0">
                <a:solidFill>
                  <a:schemeClr val="tx1"/>
                </a:solidFill>
                <a:latin typeface="+mj-lt"/>
              </a:rPr>
              <a:t>Wiesenberg</a:t>
            </a:r>
            <a:endParaRPr lang="en-US" sz="1400" dirty="0">
              <a:solidFill>
                <a:schemeClr val="tx1"/>
              </a:solidFill>
              <a:latin typeface="+mj-lt"/>
            </a:endParaRPr>
          </a:p>
        </p:txBody>
      </p:sp>
    </p:spTree>
    <p:extLst>
      <p:ext uri="{BB962C8B-B14F-4D97-AF65-F5344CB8AC3E}">
        <p14:creationId xmlns:p14="http://schemas.microsoft.com/office/powerpoint/2010/main" val="19909339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Chess Engine Case Studies </a:t>
            </a:r>
            <a:endParaRPr lang="en-US" dirty="0"/>
          </a:p>
        </p:txBody>
      </p:sp>
      <p:sp>
        <p:nvSpPr>
          <p:cNvPr id="3" name="Content Placeholder 2"/>
          <p:cNvSpPr>
            <a:spLocks noGrp="1"/>
          </p:cNvSpPr>
          <p:nvPr>
            <p:ph sz="half" idx="1"/>
          </p:nvPr>
        </p:nvSpPr>
        <p:spPr/>
        <p:txBody>
          <a:bodyPr/>
          <a:lstStyle/>
          <a:p>
            <a:r>
              <a:rPr lang="en-US" dirty="0" smtClean="0"/>
              <a:t>Chess engines</a:t>
            </a:r>
          </a:p>
          <a:p>
            <a:pPr lvl="1"/>
            <a:r>
              <a:rPr lang="en-US" dirty="0" smtClean="0"/>
              <a:t>Have challenged human intelligence</a:t>
            </a:r>
          </a:p>
          <a:p>
            <a:pPr lvl="1"/>
            <a:r>
              <a:rPr lang="en-US" dirty="0" smtClean="0"/>
              <a:t>Have enabled new forms of cheating</a:t>
            </a:r>
          </a:p>
          <a:p>
            <a:pPr lvl="1"/>
            <a:r>
              <a:rPr lang="en-US" dirty="0" smtClean="0"/>
              <a:t>Help human players improve at and study their play</a:t>
            </a:r>
          </a:p>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William Van Rensselaer</a:t>
            </a:r>
            <a:endParaRPr lang="en-US" sz="1400" dirty="0">
              <a:solidFill>
                <a:schemeClr val="tx1"/>
              </a:solidFill>
              <a:latin typeface="+mj-lt"/>
            </a:endParaRPr>
          </a:p>
        </p:txBody>
      </p:sp>
      <p:pic>
        <p:nvPicPr>
          <p:cNvPr id="9" name="Picture 8" descr="Title 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220" y="1020770"/>
            <a:ext cx="3209429" cy="3401995"/>
          </a:xfrm>
          <a:prstGeom prst="rect">
            <a:avLst/>
          </a:prstGeom>
        </p:spPr>
      </p:pic>
      <p:sp>
        <p:nvSpPr>
          <p:cNvPr id="11" name="TextBox 10"/>
          <p:cNvSpPr txBox="1"/>
          <p:nvPr/>
        </p:nvSpPr>
        <p:spPr>
          <a:xfrm>
            <a:off x="6029757" y="4518136"/>
            <a:ext cx="184666" cy="261610"/>
          </a:xfrm>
          <a:prstGeom prst="rect">
            <a:avLst/>
          </a:prstGeom>
          <a:noFill/>
        </p:spPr>
        <p:txBody>
          <a:bodyPr wrap="none" rtlCol="0">
            <a:spAutoFit/>
          </a:bodyPr>
          <a:lstStyle/>
          <a:p>
            <a:pPr>
              <a:lnSpc>
                <a:spcPct val="90000"/>
              </a:lnSpc>
            </a:pPr>
            <a:endParaRPr lang="en-US" sz="1200" dirty="0"/>
          </a:p>
        </p:txBody>
      </p:sp>
      <p:sp>
        <p:nvSpPr>
          <p:cNvPr id="4" name="TextBox 3"/>
          <p:cNvSpPr txBox="1"/>
          <p:nvPr/>
        </p:nvSpPr>
        <p:spPr>
          <a:xfrm>
            <a:off x="5463610" y="4452476"/>
            <a:ext cx="3350947" cy="205184"/>
          </a:xfrm>
          <a:prstGeom prst="rect">
            <a:avLst/>
          </a:prstGeom>
          <a:noFill/>
        </p:spPr>
        <p:txBody>
          <a:bodyPr wrap="none" rtlCol="0">
            <a:spAutoFit/>
          </a:bodyPr>
          <a:lstStyle/>
          <a:p>
            <a:pPr>
              <a:lnSpc>
                <a:spcPct val="90000"/>
              </a:lnSpc>
            </a:pPr>
            <a:r>
              <a:rPr lang="en-US" sz="800" dirty="0">
                <a:hlinkClick r:id="rId4"/>
              </a:rPr>
              <a:t>https://www.chess.com/article/view/the-best-computer-chess-</a:t>
            </a:r>
            <a:r>
              <a:rPr lang="en-US" sz="800" dirty="0" smtClean="0">
                <a:hlinkClick r:id="rId4"/>
              </a:rPr>
              <a:t>engines</a:t>
            </a:r>
            <a:r>
              <a:rPr lang="en-US" sz="800" dirty="0" smtClean="0"/>
              <a:t> </a:t>
            </a:r>
            <a:endParaRPr lang="en-US" sz="800" dirty="0"/>
          </a:p>
        </p:txBody>
      </p:sp>
    </p:spTree>
    <p:extLst>
      <p:ext uri="{BB962C8B-B14F-4D97-AF65-F5344CB8AC3E}">
        <p14:creationId xmlns:p14="http://schemas.microsoft.com/office/powerpoint/2010/main" val="9103197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Chess Engine</a:t>
            </a:r>
            <a:endParaRPr lang="en-US" dirty="0"/>
          </a:p>
        </p:txBody>
      </p:sp>
      <p:sp>
        <p:nvSpPr>
          <p:cNvPr id="3" name="Content Placeholder 2"/>
          <p:cNvSpPr>
            <a:spLocks noGrp="1"/>
          </p:cNvSpPr>
          <p:nvPr>
            <p:ph idx="1"/>
          </p:nvPr>
        </p:nvSpPr>
        <p:spPr>
          <a:xfrm>
            <a:off x="685800" y="1352551"/>
            <a:ext cx="4238824" cy="3352800"/>
          </a:xfrm>
        </p:spPr>
        <p:txBody>
          <a:bodyPr/>
          <a:lstStyle/>
          <a:p>
            <a:r>
              <a:rPr lang="en-US" dirty="0" smtClean="0"/>
              <a:t>Evaluates chess position</a:t>
            </a:r>
          </a:p>
          <a:p>
            <a:r>
              <a:rPr lang="en-US" dirty="0" smtClean="0"/>
              <a:t>Recommends best move [1]</a:t>
            </a:r>
          </a:p>
          <a:p>
            <a:r>
              <a:rPr lang="en-US" dirty="0" smtClean="0"/>
              <a:t>Typically </a:t>
            </a:r>
            <a:r>
              <a:rPr lang="en-US" dirty="0" err="1"/>
              <a:t>m</a:t>
            </a:r>
            <a:r>
              <a:rPr lang="en-US" dirty="0" err="1" smtClean="0"/>
              <a:t>inimax</a:t>
            </a:r>
            <a:r>
              <a:rPr lang="en-US" dirty="0" smtClean="0"/>
              <a:t> algorithm [2]</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William Van Rensselaer</a:t>
            </a:r>
            <a:endParaRPr lang="en-US" sz="1400" dirty="0">
              <a:solidFill>
                <a:schemeClr val="tx1"/>
              </a:solidFill>
              <a:latin typeface="+mj-lt"/>
            </a:endParaRPr>
          </a:p>
        </p:txBody>
      </p:sp>
      <p:pic>
        <p:nvPicPr>
          <p:cNvPr id="7" name="Picture 6"/>
          <p:cNvPicPr>
            <a:picLocks noChangeAspect="1"/>
          </p:cNvPicPr>
          <p:nvPr/>
        </p:nvPicPr>
        <p:blipFill>
          <a:blip r:embed="rId3"/>
          <a:stretch>
            <a:fillRect/>
          </a:stretch>
        </p:blipFill>
        <p:spPr>
          <a:xfrm>
            <a:off x="5158188" y="969553"/>
            <a:ext cx="1910912" cy="1910912"/>
          </a:xfrm>
          <a:prstGeom prst="rect">
            <a:avLst/>
          </a:prstGeom>
        </p:spPr>
      </p:pic>
      <p:sp>
        <p:nvSpPr>
          <p:cNvPr id="8" name="TextBox 7"/>
          <p:cNvSpPr txBox="1"/>
          <p:nvPr/>
        </p:nvSpPr>
        <p:spPr>
          <a:xfrm>
            <a:off x="7231828" y="1668518"/>
            <a:ext cx="1083199" cy="346249"/>
          </a:xfrm>
          <a:prstGeom prst="rect">
            <a:avLst/>
          </a:prstGeom>
          <a:noFill/>
        </p:spPr>
        <p:txBody>
          <a:bodyPr wrap="none" rtlCol="0">
            <a:spAutoFit/>
          </a:bodyPr>
          <a:lstStyle/>
          <a:p>
            <a:pPr>
              <a:lnSpc>
                <a:spcPct val="90000"/>
              </a:lnSpc>
            </a:pPr>
            <a:r>
              <a:rPr lang="en-US" dirty="0" err="1" smtClean="0"/>
              <a:t>Stockfish</a:t>
            </a:r>
            <a:endParaRPr lang="en-US" dirty="0"/>
          </a:p>
        </p:txBody>
      </p:sp>
      <p:pic>
        <p:nvPicPr>
          <p:cNvPr id="9" name="Picture 8"/>
          <p:cNvPicPr>
            <a:picLocks noChangeAspect="1"/>
          </p:cNvPicPr>
          <p:nvPr/>
        </p:nvPicPr>
        <p:blipFill>
          <a:blip r:embed="rId4"/>
          <a:stretch>
            <a:fillRect/>
          </a:stretch>
        </p:blipFill>
        <p:spPr>
          <a:xfrm>
            <a:off x="5235738" y="3032803"/>
            <a:ext cx="1946281" cy="1597327"/>
          </a:xfrm>
          <a:prstGeom prst="rect">
            <a:avLst/>
          </a:prstGeom>
        </p:spPr>
      </p:pic>
      <p:sp>
        <p:nvSpPr>
          <p:cNvPr id="10" name="TextBox 9"/>
          <p:cNvSpPr txBox="1"/>
          <p:nvPr/>
        </p:nvSpPr>
        <p:spPr>
          <a:xfrm>
            <a:off x="7231828" y="3507947"/>
            <a:ext cx="1017601" cy="346249"/>
          </a:xfrm>
          <a:prstGeom prst="rect">
            <a:avLst/>
          </a:prstGeom>
          <a:noFill/>
        </p:spPr>
        <p:txBody>
          <a:bodyPr wrap="none" rtlCol="0">
            <a:spAutoFit/>
          </a:bodyPr>
          <a:lstStyle/>
          <a:p>
            <a:pPr>
              <a:lnSpc>
                <a:spcPct val="90000"/>
              </a:lnSpc>
            </a:pPr>
            <a:r>
              <a:rPr lang="en-US" dirty="0" smtClean="0"/>
              <a:t>Komodo</a:t>
            </a:r>
            <a:endParaRPr lang="en-US" dirty="0"/>
          </a:p>
        </p:txBody>
      </p:sp>
      <p:pic>
        <p:nvPicPr>
          <p:cNvPr id="11" name="Picture 10" descr="MiniMax.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550" y="2955235"/>
            <a:ext cx="2622367" cy="1538455"/>
          </a:xfrm>
          <a:prstGeom prst="rect">
            <a:avLst/>
          </a:prstGeom>
        </p:spPr>
      </p:pic>
      <p:sp>
        <p:nvSpPr>
          <p:cNvPr id="12" name="TextBox 11"/>
          <p:cNvSpPr txBox="1"/>
          <p:nvPr/>
        </p:nvSpPr>
        <p:spPr>
          <a:xfrm>
            <a:off x="1032324" y="4506674"/>
            <a:ext cx="2390398" cy="233397"/>
          </a:xfrm>
          <a:prstGeom prst="rect">
            <a:avLst/>
          </a:prstGeom>
          <a:noFill/>
        </p:spPr>
        <p:txBody>
          <a:bodyPr wrap="none" rtlCol="0">
            <a:spAutoFit/>
          </a:bodyPr>
          <a:lstStyle/>
          <a:p>
            <a:pPr>
              <a:lnSpc>
                <a:spcPct val="90000"/>
              </a:lnSpc>
            </a:pPr>
            <a:r>
              <a:rPr lang="en-US" sz="1000" dirty="0"/>
              <a:t>https://</a:t>
            </a:r>
            <a:r>
              <a:rPr lang="en-US" sz="1000" dirty="0" err="1"/>
              <a:t>en.wikipedia.org</a:t>
            </a:r>
            <a:r>
              <a:rPr lang="en-US" sz="1000" dirty="0"/>
              <a:t>/wiki/</a:t>
            </a:r>
            <a:r>
              <a:rPr lang="en-US" sz="1000" dirty="0" err="1"/>
              <a:t>Minimax</a:t>
            </a:r>
            <a:endParaRPr lang="en-US" sz="1000" dirty="0"/>
          </a:p>
        </p:txBody>
      </p:sp>
    </p:spTree>
    <p:extLst>
      <p:ext uri="{BB962C8B-B14F-4D97-AF65-F5344CB8AC3E}">
        <p14:creationId xmlns:p14="http://schemas.microsoft.com/office/powerpoint/2010/main" val="18569714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Elo</a:t>
            </a:r>
            <a:r>
              <a:rPr lang="en-US" dirty="0" smtClean="0"/>
              <a:t> Rating</a:t>
            </a:r>
            <a:endParaRPr lang="en-US" dirty="0"/>
          </a:p>
        </p:txBody>
      </p:sp>
      <p:sp>
        <p:nvSpPr>
          <p:cNvPr id="3" name="Content Placeholder 2"/>
          <p:cNvSpPr>
            <a:spLocks noGrp="1"/>
          </p:cNvSpPr>
          <p:nvPr>
            <p:ph idx="1"/>
          </p:nvPr>
        </p:nvSpPr>
        <p:spPr>
          <a:xfrm>
            <a:off x="685800" y="1352551"/>
            <a:ext cx="4587814" cy="984081"/>
          </a:xfrm>
        </p:spPr>
        <p:txBody>
          <a:bodyPr>
            <a:normAutofit/>
          </a:bodyPr>
          <a:lstStyle/>
          <a:p>
            <a:r>
              <a:rPr lang="en-US" dirty="0" smtClean="0"/>
              <a:t>Number representing skill level [3]</a:t>
            </a:r>
          </a:p>
          <a:p>
            <a:r>
              <a:rPr lang="en-US" dirty="0" smtClean="0"/>
              <a:t>Magnus </a:t>
            </a:r>
            <a:r>
              <a:rPr lang="en-US" dirty="0" err="1" smtClean="0"/>
              <a:t>Carlsen</a:t>
            </a:r>
            <a:r>
              <a:rPr lang="en-US" dirty="0"/>
              <a:t> </a:t>
            </a:r>
            <a:r>
              <a:rPr lang="mr-IN" dirty="0" smtClean="0"/>
              <a:t>–</a:t>
            </a:r>
            <a:r>
              <a:rPr lang="en-US" dirty="0" smtClean="0"/>
              <a:t> </a:t>
            </a:r>
            <a:r>
              <a:rPr lang="en-US" dirty="0" err="1" smtClean="0"/>
              <a:t>Elo</a:t>
            </a:r>
            <a:r>
              <a:rPr lang="en-US" dirty="0" smtClean="0"/>
              <a:t> 2838</a:t>
            </a:r>
          </a:p>
          <a:p>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pic>
        <p:nvPicPr>
          <p:cNvPr id="9" name="Picture 8" descr="220px-ArpadEl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5160" y="891992"/>
            <a:ext cx="2794000" cy="3340100"/>
          </a:xfrm>
          <a:prstGeom prst="rect">
            <a:avLst/>
          </a:prstGeom>
        </p:spPr>
      </p:pic>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William Van Rensselaer</a:t>
            </a:r>
            <a:endParaRPr lang="en-US" sz="1400" dirty="0">
              <a:solidFill>
                <a:schemeClr val="tx1"/>
              </a:solidFill>
              <a:latin typeface="+mj-lt"/>
            </a:endParaRPr>
          </a:p>
        </p:txBody>
      </p:sp>
      <p:pic>
        <p:nvPicPr>
          <p:cNvPr id="12" name="Picture 11" descr="Screen Shot 2017-04-20 at 5.02.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351" y="2561968"/>
            <a:ext cx="2400300" cy="711200"/>
          </a:xfrm>
          <a:prstGeom prst="rect">
            <a:avLst/>
          </a:prstGeom>
        </p:spPr>
      </p:pic>
      <p:pic>
        <p:nvPicPr>
          <p:cNvPr id="13" name="Picture 12" descr="Screen Shot 2017-04-20 at 5.04.1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7881" y="3491959"/>
            <a:ext cx="2540000" cy="419100"/>
          </a:xfrm>
          <a:prstGeom prst="rect">
            <a:avLst/>
          </a:prstGeom>
        </p:spPr>
      </p:pic>
      <p:sp>
        <p:nvSpPr>
          <p:cNvPr id="6" name="TextBox 5"/>
          <p:cNvSpPr txBox="1"/>
          <p:nvPr/>
        </p:nvSpPr>
        <p:spPr>
          <a:xfrm>
            <a:off x="5675550" y="4294106"/>
            <a:ext cx="2892802" cy="233397"/>
          </a:xfrm>
          <a:prstGeom prst="rect">
            <a:avLst/>
          </a:prstGeom>
          <a:noFill/>
        </p:spPr>
        <p:txBody>
          <a:bodyPr wrap="none" rtlCol="0">
            <a:spAutoFit/>
          </a:bodyPr>
          <a:lstStyle/>
          <a:p>
            <a:pPr>
              <a:lnSpc>
                <a:spcPct val="90000"/>
              </a:lnSpc>
            </a:pPr>
            <a:r>
              <a:rPr lang="en-US" sz="1000" dirty="0"/>
              <a:t>https://</a:t>
            </a:r>
            <a:r>
              <a:rPr lang="en-US" sz="1000" dirty="0" err="1"/>
              <a:t>en.wikipedia.org</a:t>
            </a:r>
            <a:r>
              <a:rPr lang="en-US" sz="1000" dirty="0"/>
              <a:t>/wiki/</a:t>
            </a:r>
            <a:r>
              <a:rPr lang="en-US" sz="1000" dirty="0" err="1"/>
              <a:t>Elo_rating_system</a:t>
            </a:r>
            <a:endParaRPr lang="en-US" sz="1000" dirty="0"/>
          </a:p>
        </p:txBody>
      </p:sp>
    </p:spTree>
    <p:extLst>
      <p:ext uri="{BB962C8B-B14F-4D97-AF65-F5344CB8AC3E}">
        <p14:creationId xmlns:p14="http://schemas.microsoft.com/office/powerpoint/2010/main" val="34978835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Blue</a:t>
            </a:r>
            <a:endParaRPr lang="en-US" dirty="0"/>
          </a:p>
        </p:txBody>
      </p:sp>
      <p:sp>
        <p:nvSpPr>
          <p:cNvPr id="3" name="Content Placeholder 2"/>
          <p:cNvSpPr>
            <a:spLocks noGrp="1"/>
          </p:cNvSpPr>
          <p:nvPr>
            <p:ph idx="1"/>
          </p:nvPr>
        </p:nvSpPr>
        <p:spPr>
          <a:xfrm>
            <a:off x="685800" y="1352551"/>
            <a:ext cx="3889835" cy="3352800"/>
          </a:xfrm>
        </p:spPr>
        <p:txBody>
          <a:bodyPr/>
          <a:lstStyle/>
          <a:p>
            <a:r>
              <a:rPr lang="en-US" dirty="0" smtClean="0"/>
              <a:t>Beat Kasparov in 6-game match in 1997 [4]</a:t>
            </a:r>
          </a:p>
          <a:p>
            <a:pPr lvl="1"/>
            <a:r>
              <a:rPr lang="en-US" dirty="0" smtClean="0"/>
              <a:t>2 wins, 3 draws, 1 loss</a:t>
            </a:r>
          </a:p>
          <a:p>
            <a:r>
              <a:rPr lang="en-US" dirty="0" smtClean="0"/>
              <a:t>Aftermath</a:t>
            </a:r>
            <a:endParaRPr lang="en-US" dirty="0"/>
          </a:p>
          <a:p>
            <a:pPr lvl="1"/>
            <a:r>
              <a:rPr lang="en-US" dirty="0" smtClean="0"/>
              <a:t>New board game (</a:t>
            </a:r>
            <a:r>
              <a:rPr lang="en-US" dirty="0" err="1" smtClean="0"/>
              <a:t>Arimaa</a:t>
            </a:r>
            <a:r>
              <a:rPr lang="en-US" dirty="0" smtClean="0"/>
              <a:t>)</a:t>
            </a:r>
            <a:endParaRPr lang="en-US" dirty="0"/>
          </a:p>
          <a:p>
            <a:pPr lvl="1"/>
            <a:r>
              <a:rPr lang="en-US" dirty="0" smtClean="0"/>
              <a:t>New kinds of artificial intelligence systems (Watson)</a:t>
            </a:r>
          </a:p>
          <a:p>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William Van Rensselaer</a:t>
            </a:r>
            <a:endParaRPr lang="en-US" sz="1400" dirty="0">
              <a:solidFill>
                <a:schemeClr val="tx1"/>
              </a:solidFill>
              <a:latin typeface="+mj-lt"/>
            </a:endParaRPr>
          </a:p>
        </p:txBody>
      </p:sp>
      <p:pic>
        <p:nvPicPr>
          <p:cNvPr id="8" name="Picture 7" descr="220px-Deep_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183" y="1276350"/>
            <a:ext cx="1923590" cy="2894128"/>
          </a:xfrm>
          <a:prstGeom prst="rect">
            <a:avLst/>
          </a:prstGeom>
        </p:spPr>
      </p:pic>
      <p:sp>
        <p:nvSpPr>
          <p:cNvPr id="7" name="TextBox 6"/>
          <p:cNvSpPr txBox="1"/>
          <p:nvPr/>
        </p:nvSpPr>
        <p:spPr>
          <a:xfrm>
            <a:off x="5562600" y="4283723"/>
            <a:ext cx="2840842" cy="205184"/>
          </a:xfrm>
          <a:prstGeom prst="rect">
            <a:avLst/>
          </a:prstGeom>
          <a:noFill/>
        </p:spPr>
        <p:txBody>
          <a:bodyPr wrap="none" rtlCol="0">
            <a:spAutoFit/>
          </a:bodyPr>
          <a:lstStyle/>
          <a:p>
            <a:pPr>
              <a:lnSpc>
                <a:spcPct val="90000"/>
              </a:lnSpc>
            </a:pPr>
            <a:r>
              <a:rPr lang="en-US" sz="800" dirty="0"/>
              <a:t>https://</a:t>
            </a:r>
            <a:r>
              <a:rPr lang="en-US" sz="800" dirty="0" err="1"/>
              <a:t>en.wikipedia.org</a:t>
            </a:r>
            <a:r>
              <a:rPr lang="en-US" sz="800" dirty="0"/>
              <a:t>/wiki/</a:t>
            </a:r>
            <a:r>
              <a:rPr lang="en-US" sz="800" dirty="0" err="1"/>
              <a:t>Deep_Blue</a:t>
            </a:r>
            <a:r>
              <a:rPr lang="en-US" sz="800" dirty="0"/>
              <a:t>_(</a:t>
            </a:r>
            <a:r>
              <a:rPr lang="en-US" sz="800" dirty="0" err="1"/>
              <a:t>chess_computer</a:t>
            </a:r>
            <a:r>
              <a:rPr lang="en-US" sz="800" dirty="0"/>
              <a:t>)</a:t>
            </a:r>
          </a:p>
        </p:txBody>
      </p:sp>
    </p:spTree>
    <p:extLst>
      <p:ext uri="{BB962C8B-B14F-4D97-AF65-F5344CB8AC3E}">
        <p14:creationId xmlns:p14="http://schemas.microsoft.com/office/powerpoint/2010/main" val="8505818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Engines for other Games</a:t>
            </a:r>
            <a:endParaRPr lang="en-US" dirty="0"/>
          </a:p>
        </p:txBody>
      </p:sp>
      <p:sp>
        <p:nvSpPr>
          <p:cNvPr id="3" name="Content Placeholder 2"/>
          <p:cNvSpPr>
            <a:spLocks noGrp="1"/>
          </p:cNvSpPr>
          <p:nvPr>
            <p:ph idx="1"/>
          </p:nvPr>
        </p:nvSpPr>
        <p:spPr>
          <a:xfrm>
            <a:off x="685800" y="1352551"/>
            <a:ext cx="3599011" cy="3352800"/>
          </a:xfrm>
        </p:spPr>
        <p:txBody>
          <a:bodyPr/>
          <a:lstStyle/>
          <a:p>
            <a:r>
              <a:rPr lang="en-US" dirty="0" smtClean="0"/>
              <a:t>Connect Four [10]</a:t>
            </a:r>
          </a:p>
          <a:p>
            <a:r>
              <a:rPr lang="en-US" dirty="0" smtClean="0"/>
              <a:t>Go [11]</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William Van Rensselaer</a:t>
            </a:r>
            <a:endParaRPr lang="en-US" sz="1400" dirty="0">
              <a:solidFill>
                <a:schemeClr val="tx1"/>
              </a:solidFill>
              <a:latin typeface="+mj-lt"/>
            </a:endParaRPr>
          </a:p>
        </p:txBody>
      </p:sp>
      <p:pic>
        <p:nvPicPr>
          <p:cNvPr id="8" name="Picture 7" descr="images.duckduck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065157"/>
            <a:ext cx="2428740" cy="2428740"/>
          </a:xfrm>
          <a:prstGeom prst="rect">
            <a:avLst/>
          </a:prstGeom>
        </p:spPr>
      </p:pic>
      <p:pic>
        <p:nvPicPr>
          <p:cNvPr id="9" name="Picture 8" descr="images.duckduck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205" y="2712773"/>
            <a:ext cx="3339606" cy="1781123"/>
          </a:xfrm>
          <a:prstGeom prst="rect">
            <a:avLst/>
          </a:prstGeom>
        </p:spPr>
      </p:pic>
    </p:spTree>
    <p:extLst>
      <p:ext uri="{BB962C8B-B14F-4D97-AF65-F5344CB8AC3E}">
        <p14:creationId xmlns:p14="http://schemas.microsoft.com/office/powerpoint/2010/main" val="8445391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 vs. Engines today</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William Van Rensselaer</a:t>
            </a:r>
            <a:endParaRPr lang="en-US" sz="1400" dirty="0">
              <a:solidFill>
                <a:schemeClr val="tx1"/>
              </a:solidFill>
              <a:latin typeface="+mj-lt"/>
            </a:endParaRPr>
          </a:p>
        </p:txBody>
      </p:sp>
      <p:pic>
        <p:nvPicPr>
          <p:cNvPr id="9" name="Picture 8" descr="Screen Shot 2017-04-20 at 5.44.13 PM.png"/>
          <p:cNvPicPr>
            <a:picLocks noChangeAspect="1"/>
          </p:cNvPicPr>
          <p:nvPr/>
        </p:nvPicPr>
        <p:blipFill rotWithShape="1">
          <a:blip r:embed="rId3">
            <a:extLst>
              <a:ext uri="{28A0092B-C50C-407E-A947-70E740481C1C}">
                <a14:useLocalDpi xmlns:a14="http://schemas.microsoft.com/office/drawing/2010/main" val="0"/>
              </a:ext>
            </a:extLst>
          </a:blip>
          <a:srcRect r="23302"/>
          <a:stretch/>
        </p:blipFill>
        <p:spPr>
          <a:xfrm>
            <a:off x="404674" y="1763352"/>
            <a:ext cx="4578119" cy="2387600"/>
          </a:xfrm>
          <a:prstGeom prst="rect">
            <a:avLst/>
          </a:prstGeom>
        </p:spPr>
      </p:pic>
      <p:pic>
        <p:nvPicPr>
          <p:cNvPr id="10" name="Picture 9" descr="Screen Shot 2017-04-20 at 5.45.0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227" y="1747708"/>
            <a:ext cx="3510090" cy="2423210"/>
          </a:xfrm>
          <a:prstGeom prst="rect">
            <a:avLst/>
          </a:prstGeom>
        </p:spPr>
      </p:pic>
      <p:sp>
        <p:nvSpPr>
          <p:cNvPr id="12" name="TextBox 11"/>
          <p:cNvSpPr txBox="1"/>
          <p:nvPr/>
        </p:nvSpPr>
        <p:spPr>
          <a:xfrm>
            <a:off x="5894039" y="1390496"/>
            <a:ext cx="2064852" cy="346249"/>
          </a:xfrm>
          <a:prstGeom prst="rect">
            <a:avLst/>
          </a:prstGeom>
          <a:noFill/>
        </p:spPr>
        <p:txBody>
          <a:bodyPr wrap="square" rtlCol="0">
            <a:spAutoFit/>
          </a:bodyPr>
          <a:lstStyle/>
          <a:p>
            <a:pPr>
              <a:lnSpc>
                <a:spcPct val="90000"/>
              </a:lnSpc>
            </a:pPr>
            <a:r>
              <a:rPr lang="en-US" dirty="0" smtClean="0"/>
              <a:t>Top 10 Engines [6]</a:t>
            </a:r>
            <a:endParaRPr lang="en-US" dirty="0"/>
          </a:p>
        </p:txBody>
      </p:sp>
      <p:sp>
        <p:nvSpPr>
          <p:cNvPr id="13" name="TextBox 12"/>
          <p:cNvSpPr txBox="1"/>
          <p:nvPr/>
        </p:nvSpPr>
        <p:spPr>
          <a:xfrm>
            <a:off x="1528316" y="1401459"/>
            <a:ext cx="2055158" cy="346249"/>
          </a:xfrm>
          <a:prstGeom prst="rect">
            <a:avLst/>
          </a:prstGeom>
          <a:noFill/>
        </p:spPr>
        <p:txBody>
          <a:bodyPr wrap="square" rtlCol="0">
            <a:spAutoFit/>
          </a:bodyPr>
          <a:lstStyle/>
          <a:p>
            <a:pPr>
              <a:lnSpc>
                <a:spcPct val="90000"/>
              </a:lnSpc>
            </a:pPr>
            <a:r>
              <a:rPr lang="en-US" dirty="0" smtClean="0"/>
              <a:t>Top 10 Players [5]</a:t>
            </a:r>
            <a:endParaRPr lang="en-US" dirty="0"/>
          </a:p>
        </p:txBody>
      </p:sp>
      <p:sp>
        <p:nvSpPr>
          <p:cNvPr id="3" name="TextBox 2"/>
          <p:cNvSpPr txBox="1"/>
          <p:nvPr/>
        </p:nvSpPr>
        <p:spPr>
          <a:xfrm>
            <a:off x="1832193" y="4401788"/>
            <a:ext cx="5532284" cy="346249"/>
          </a:xfrm>
          <a:prstGeom prst="rect">
            <a:avLst/>
          </a:prstGeom>
          <a:noFill/>
        </p:spPr>
        <p:txBody>
          <a:bodyPr wrap="none" rtlCol="0">
            <a:spAutoFit/>
          </a:bodyPr>
          <a:lstStyle/>
          <a:p>
            <a:pPr>
              <a:lnSpc>
                <a:spcPct val="90000"/>
              </a:lnSpc>
            </a:pPr>
            <a:r>
              <a:rPr lang="en-US" dirty="0" smtClean="0"/>
              <a:t>348 </a:t>
            </a:r>
            <a:r>
              <a:rPr lang="en-US" dirty="0" err="1" smtClean="0"/>
              <a:t>Elo</a:t>
            </a:r>
            <a:r>
              <a:rPr lang="en-US" dirty="0" smtClean="0"/>
              <a:t> difference between #1 human and #10 engine</a:t>
            </a:r>
            <a:endParaRPr lang="en-US" dirty="0"/>
          </a:p>
        </p:txBody>
      </p:sp>
    </p:spTree>
    <p:extLst>
      <p:ext uri="{BB962C8B-B14F-4D97-AF65-F5344CB8AC3E}">
        <p14:creationId xmlns:p14="http://schemas.microsoft.com/office/powerpoint/2010/main" val="2855044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Cheating</a:t>
            </a:r>
            <a:endParaRPr lang="en-US" dirty="0"/>
          </a:p>
        </p:txBody>
      </p:sp>
      <p:sp>
        <p:nvSpPr>
          <p:cNvPr id="3" name="Content Placeholder 2"/>
          <p:cNvSpPr>
            <a:spLocks noGrp="1"/>
          </p:cNvSpPr>
          <p:nvPr>
            <p:ph idx="1"/>
          </p:nvPr>
        </p:nvSpPr>
        <p:spPr>
          <a:xfrm>
            <a:off x="685800" y="1352551"/>
            <a:ext cx="3889835" cy="3352800"/>
          </a:xfrm>
        </p:spPr>
        <p:txBody>
          <a:bodyPr/>
          <a:lstStyle/>
          <a:p>
            <a:r>
              <a:rPr lang="en-US" dirty="0" smtClean="0"/>
              <a:t>French Team - 2010 World Chess Olympiad [7]</a:t>
            </a:r>
          </a:p>
          <a:p>
            <a:r>
              <a:rPr lang="en-US" dirty="0" err="1" smtClean="0"/>
              <a:t>Gaioz</a:t>
            </a:r>
            <a:r>
              <a:rPr lang="en-US" dirty="0" smtClean="0"/>
              <a:t> </a:t>
            </a:r>
            <a:r>
              <a:rPr lang="en-US" dirty="0" err="1" smtClean="0"/>
              <a:t>Nigalidze</a:t>
            </a:r>
            <a:r>
              <a:rPr lang="en-US" dirty="0" smtClean="0"/>
              <a:t> </a:t>
            </a:r>
            <a:r>
              <a:rPr lang="mr-IN" dirty="0" smtClean="0"/>
              <a:t>–</a:t>
            </a:r>
            <a:r>
              <a:rPr lang="en-US" dirty="0" smtClean="0"/>
              <a:t> 2015 Dubai Open Chess Tournament [8]</a:t>
            </a:r>
          </a:p>
          <a:p>
            <a:r>
              <a:rPr lang="en-US" dirty="0" smtClean="0"/>
              <a:t>Others, usually involving a smartphone with a chess engine</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William Van Rensselaer</a:t>
            </a:r>
            <a:endParaRPr lang="en-US" sz="1400" dirty="0">
              <a:solidFill>
                <a:schemeClr val="tx1"/>
              </a:solidFill>
              <a:latin typeface="+mj-lt"/>
            </a:endParaRPr>
          </a:p>
        </p:txBody>
      </p:sp>
      <p:pic>
        <p:nvPicPr>
          <p:cNvPr id="7" name="Picture 6" descr="350px-Sahovska_olimpiada_Bled_2002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216" y="1276350"/>
            <a:ext cx="4081912" cy="3067265"/>
          </a:xfrm>
          <a:prstGeom prst="rect">
            <a:avLst/>
          </a:prstGeom>
        </p:spPr>
      </p:pic>
      <p:sp>
        <p:nvSpPr>
          <p:cNvPr id="8" name="TextBox 7"/>
          <p:cNvSpPr txBox="1"/>
          <p:nvPr/>
        </p:nvSpPr>
        <p:spPr>
          <a:xfrm>
            <a:off x="5284760" y="4429391"/>
            <a:ext cx="2800767" cy="233397"/>
          </a:xfrm>
          <a:prstGeom prst="rect">
            <a:avLst/>
          </a:prstGeom>
          <a:noFill/>
        </p:spPr>
        <p:txBody>
          <a:bodyPr wrap="none" rtlCol="0">
            <a:spAutoFit/>
          </a:bodyPr>
          <a:lstStyle/>
          <a:p>
            <a:pPr>
              <a:lnSpc>
                <a:spcPct val="90000"/>
              </a:lnSpc>
            </a:pPr>
            <a:r>
              <a:rPr lang="en-US" sz="1000" dirty="0"/>
              <a:t>https://</a:t>
            </a:r>
            <a:r>
              <a:rPr lang="en-US" sz="1000" dirty="0" err="1"/>
              <a:t>en.wikipedia.org</a:t>
            </a:r>
            <a:r>
              <a:rPr lang="en-US" sz="1000" dirty="0"/>
              <a:t>/wiki/</a:t>
            </a:r>
            <a:r>
              <a:rPr lang="en-US" sz="1000" dirty="0" err="1"/>
              <a:t>Chess_Olympiad</a:t>
            </a:r>
            <a:endParaRPr lang="en-US" sz="1000" dirty="0"/>
          </a:p>
        </p:txBody>
      </p:sp>
    </p:spTree>
    <p:extLst>
      <p:ext uri="{BB962C8B-B14F-4D97-AF65-F5344CB8AC3E}">
        <p14:creationId xmlns:p14="http://schemas.microsoft.com/office/powerpoint/2010/main" val="20651794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a:t>
            </a:r>
            <a:endParaRPr lang="en-US" dirty="0"/>
          </a:p>
        </p:txBody>
      </p:sp>
      <p:sp>
        <p:nvSpPr>
          <p:cNvPr id="3" name="Content Placeholder 2"/>
          <p:cNvSpPr>
            <a:spLocks noGrp="1"/>
          </p:cNvSpPr>
          <p:nvPr>
            <p:ph idx="1"/>
          </p:nvPr>
        </p:nvSpPr>
        <p:spPr>
          <a:xfrm>
            <a:off x="685800" y="1352551"/>
            <a:ext cx="4064330" cy="3352800"/>
          </a:xfrm>
        </p:spPr>
        <p:txBody>
          <a:bodyPr/>
          <a:lstStyle/>
          <a:p>
            <a:r>
              <a:rPr lang="en-US" dirty="0" err="1" smtClean="0"/>
              <a:t>Rybka</a:t>
            </a:r>
            <a:r>
              <a:rPr lang="en-US" dirty="0" smtClean="0"/>
              <a:t> Chess Engine accused of plagiarism [9]</a:t>
            </a:r>
            <a:endParaRPr lang="en-US" dirty="0"/>
          </a:p>
          <a:p>
            <a:r>
              <a:rPr lang="en-US" dirty="0" err="1" smtClean="0"/>
              <a:t>Vasik</a:t>
            </a:r>
            <a:r>
              <a:rPr lang="en-US" dirty="0" smtClean="0"/>
              <a:t> </a:t>
            </a:r>
            <a:r>
              <a:rPr lang="en-US" dirty="0" err="1" smtClean="0"/>
              <a:t>Rajlich</a:t>
            </a:r>
            <a:r>
              <a:rPr lang="en-US" dirty="0" smtClean="0"/>
              <a:t> used code from Crafty and Fruit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William Van Rensselaer</a:t>
            </a:r>
            <a:endParaRPr lang="en-US" sz="1400" dirty="0">
              <a:solidFill>
                <a:schemeClr val="tx1"/>
              </a:solidFill>
              <a:latin typeface="+mj-lt"/>
            </a:endParaRPr>
          </a:p>
        </p:txBody>
      </p:sp>
      <p:pic>
        <p:nvPicPr>
          <p:cNvPr id="8" name="Picture 7" descr="rybkabann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160" y="1520553"/>
            <a:ext cx="3683000" cy="1981200"/>
          </a:xfrm>
          <a:prstGeom prst="rect">
            <a:avLst/>
          </a:prstGeom>
        </p:spPr>
      </p:pic>
      <p:sp>
        <p:nvSpPr>
          <p:cNvPr id="7" name="TextBox 6"/>
          <p:cNvSpPr txBox="1"/>
          <p:nvPr/>
        </p:nvSpPr>
        <p:spPr>
          <a:xfrm>
            <a:off x="4407171" y="3596704"/>
            <a:ext cx="4403770" cy="205184"/>
          </a:xfrm>
          <a:prstGeom prst="rect">
            <a:avLst/>
          </a:prstGeom>
          <a:noFill/>
        </p:spPr>
        <p:txBody>
          <a:bodyPr wrap="none" rtlCol="0">
            <a:spAutoFit/>
          </a:bodyPr>
          <a:lstStyle/>
          <a:p>
            <a:pPr>
              <a:lnSpc>
                <a:spcPct val="90000"/>
              </a:lnSpc>
            </a:pPr>
            <a:r>
              <a:rPr lang="en-US" sz="800" dirty="0"/>
              <a:t>http://</a:t>
            </a:r>
            <a:r>
              <a:rPr lang="en-US" sz="800" dirty="0" err="1"/>
              <a:t>www.chessvibes.com</a:t>
            </a:r>
            <a:r>
              <a:rPr lang="en-US" sz="800" dirty="0"/>
              <a:t>/reports/controversy-over-</a:t>
            </a:r>
            <a:r>
              <a:rPr lang="en-US" sz="800" dirty="0" err="1"/>
              <a:t>rybkas</a:t>
            </a:r>
            <a:r>
              <a:rPr lang="en-US" sz="800" dirty="0"/>
              <a:t>-disqualification-and-ban-update</a:t>
            </a:r>
          </a:p>
        </p:txBody>
      </p:sp>
    </p:spTree>
    <p:extLst>
      <p:ext uri="{BB962C8B-B14F-4D97-AF65-F5344CB8AC3E}">
        <p14:creationId xmlns:p14="http://schemas.microsoft.com/office/powerpoint/2010/main" val="36026143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smtClean="0"/>
              <a:t>© 2017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Human Players Improve</a:t>
            </a:r>
            <a:endParaRPr lang="en-US" dirty="0"/>
          </a:p>
        </p:txBody>
      </p:sp>
      <p:sp>
        <p:nvSpPr>
          <p:cNvPr id="3" name="Content Placeholder 2"/>
          <p:cNvSpPr>
            <a:spLocks noGrp="1"/>
          </p:cNvSpPr>
          <p:nvPr>
            <p:ph idx="1"/>
          </p:nvPr>
        </p:nvSpPr>
        <p:spPr>
          <a:xfrm>
            <a:off x="685800" y="1352551"/>
            <a:ext cx="3599011" cy="3352800"/>
          </a:xfrm>
        </p:spPr>
        <p:txBody>
          <a:bodyPr/>
          <a:lstStyle/>
          <a:p>
            <a:r>
              <a:rPr lang="en-US" dirty="0" smtClean="0"/>
              <a:t>Analyze your games</a:t>
            </a:r>
          </a:p>
          <a:p>
            <a:r>
              <a:rPr lang="en-US" dirty="0" smtClean="0"/>
              <a:t>Validate new ideas</a:t>
            </a:r>
          </a:p>
          <a:p>
            <a:r>
              <a:rPr lang="en-US" dirty="0" smtClean="0"/>
              <a:t>Improve tactical play</a:t>
            </a:r>
          </a:p>
          <a:p>
            <a:r>
              <a:rPr lang="en-US" dirty="0" smtClean="0"/>
              <a:t>Provide new technical challenges</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William Van Rensselaer</a:t>
            </a:r>
            <a:endParaRPr lang="en-US" sz="1400" dirty="0">
              <a:solidFill>
                <a:schemeClr val="tx1"/>
              </a:solidFill>
              <a:latin typeface="+mj-lt"/>
            </a:endParaRPr>
          </a:p>
        </p:txBody>
      </p:sp>
      <p:pic>
        <p:nvPicPr>
          <p:cNvPr id="7" name="Picture 6" descr="Screen Shot 2017-04-20 at 6.49.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835" y="1482728"/>
            <a:ext cx="4348784" cy="1453156"/>
          </a:xfrm>
          <a:prstGeom prst="rect">
            <a:avLst/>
          </a:prstGeom>
        </p:spPr>
      </p:pic>
      <p:sp>
        <p:nvSpPr>
          <p:cNvPr id="8" name="TextBox 7"/>
          <p:cNvSpPr txBox="1"/>
          <p:nvPr/>
        </p:nvSpPr>
        <p:spPr>
          <a:xfrm>
            <a:off x="5562600" y="3024662"/>
            <a:ext cx="1933254" cy="233397"/>
          </a:xfrm>
          <a:prstGeom prst="rect">
            <a:avLst/>
          </a:prstGeom>
          <a:noFill/>
        </p:spPr>
        <p:txBody>
          <a:bodyPr wrap="none" rtlCol="0">
            <a:spAutoFit/>
          </a:bodyPr>
          <a:lstStyle/>
          <a:p>
            <a:pPr>
              <a:lnSpc>
                <a:spcPct val="90000"/>
              </a:lnSpc>
            </a:pPr>
            <a:r>
              <a:rPr lang="en-US" sz="1000" dirty="0" smtClean="0"/>
              <a:t>Screenshot (</a:t>
            </a:r>
            <a:r>
              <a:rPr lang="en-US" sz="1000" dirty="0" err="1" smtClean="0"/>
              <a:t>Stockfish</a:t>
            </a:r>
            <a:r>
              <a:rPr lang="en-US" sz="1000" dirty="0" smtClean="0"/>
              <a:t> 8 on OSX)</a:t>
            </a:r>
            <a:endParaRPr lang="en-US" sz="1000" dirty="0"/>
          </a:p>
        </p:txBody>
      </p:sp>
    </p:spTree>
    <p:extLst>
      <p:ext uri="{BB962C8B-B14F-4D97-AF65-F5344CB8AC3E}">
        <p14:creationId xmlns:p14="http://schemas.microsoft.com/office/powerpoint/2010/main" val="41850563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 believe chess engines have benefitted society more than harm it.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William Van Rensselaer</a:t>
            </a:r>
            <a:endParaRPr lang="en-US" sz="1400" dirty="0">
              <a:solidFill>
                <a:schemeClr val="tx1"/>
              </a:solidFill>
              <a:latin typeface="+mj-lt"/>
            </a:endParaRPr>
          </a:p>
        </p:txBody>
      </p:sp>
    </p:spTree>
    <p:extLst>
      <p:ext uri="{BB962C8B-B14F-4D97-AF65-F5344CB8AC3E}">
        <p14:creationId xmlns:p14="http://schemas.microsoft.com/office/powerpoint/2010/main" val="31808130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t>[1] Martin Knudsen (2010). “Creating a chess engine from scratch (Part 1: Basics)</a:t>
            </a:r>
            <a:r>
              <a:rPr lang="en-US" dirty="0"/>
              <a:t>.” </a:t>
            </a:r>
            <a:r>
              <a:rPr lang="en-US" dirty="0">
                <a:hlinkClick r:id="rId2"/>
              </a:rPr>
              <a:t>https://www.chess.com/blog/zaifrun/creating-a-chess-engine-from-scratch-part-</a:t>
            </a:r>
            <a:r>
              <a:rPr lang="en-US" dirty="0" smtClean="0">
                <a:hlinkClick r:id="rId2"/>
              </a:rPr>
              <a:t>1</a:t>
            </a:r>
            <a:r>
              <a:rPr lang="en-US" dirty="0" smtClean="0"/>
              <a:t> (4/20/2017)</a:t>
            </a:r>
          </a:p>
          <a:p>
            <a:pPr marL="0" indent="0">
              <a:buNone/>
            </a:pPr>
            <a:r>
              <a:rPr lang="en-US" dirty="0" smtClean="0"/>
              <a:t>[2] Shannon, C.E. (1950). “XXII. Programming a Computer for Playing Chess.” The London, Edinburgh, and Dublin Philosophical Magazine and Journal of Science.</a:t>
            </a:r>
          </a:p>
          <a:p>
            <a:pPr marL="0" indent="0">
              <a:buNone/>
            </a:pPr>
            <a:r>
              <a:rPr lang="en-US" dirty="0" smtClean="0"/>
              <a:t>[</a:t>
            </a:r>
            <a:r>
              <a:rPr lang="en-US" dirty="0"/>
              <a:t>3</a:t>
            </a:r>
            <a:r>
              <a:rPr lang="en-US" dirty="0" smtClean="0"/>
              <a:t>] </a:t>
            </a:r>
            <a:r>
              <a:rPr lang="en-US" dirty="0" err="1" smtClean="0"/>
              <a:t>Elo</a:t>
            </a:r>
            <a:r>
              <a:rPr lang="en-US" dirty="0" smtClean="0"/>
              <a:t>, Arpad E (2008). “8.4 Logistic Probability as a Rating Basis.” The Rating of </a:t>
            </a:r>
            <a:r>
              <a:rPr lang="en-US" dirty="0" err="1" smtClean="0"/>
              <a:t>Chessplayers</a:t>
            </a:r>
            <a:r>
              <a:rPr lang="en-US" dirty="0" smtClean="0"/>
              <a:t>, </a:t>
            </a:r>
            <a:r>
              <a:rPr lang="en-US" dirty="0" err="1" smtClean="0"/>
              <a:t>Past&amp;Present</a:t>
            </a:r>
            <a:r>
              <a:rPr lang="en-US" dirty="0" smtClean="0"/>
              <a:t>. ISHI Press International.</a:t>
            </a:r>
          </a:p>
          <a:p>
            <a:pPr marL="0" indent="0">
              <a:buNone/>
            </a:pPr>
            <a:r>
              <a:rPr lang="en-US" dirty="0" smtClean="0"/>
              <a:t>[4] IBM100. </a:t>
            </a:r>
            <a:r>
              <a:rPr lang="en-US" dirty="0"/>
              <a:t>Deep Blue. </a:t>
            </a:r>
            <a:r>
              <a:rPr lang="en-US" dirty="0">
                <a:hlinkClick r:id="rId3"/>
              </a:rPr>
              <a:t>http://www-03.ibm.com/ibm/history/ibm100/us/en/icons/deepblue</a:t>
            </a:r>
            <a:r>
              <a:rPr lang="en-US" dirty="0" smtClean="0">
                <a:hlinkClick r:id="rId3"/>
              </a:rPr>
              <a:t>/</a:t>
            </a:r>
            <a:r>
              <a:rPr lang="en-US" dirty="0" smtClean="0"/>
              <a:t> (4/20/2017)</a:t>
            </a:r>
          </a:p>
          <a:p>
            <a:pPr marL="0" indent="0">
              <a:buNone/>
            </a:pPr>
            <a:r>
              <a:rPr lang="en-US" dirty="0" smtClean="0"/>
              <a:t>[5] FIDE. Top 100 Players April 2017 </a:t>
            </a:r>
            <a:r>
              <a:rPr lang="mr-IN" dirty="0" smtClean="0"/>
              <a:t>–</a:t>
            </a:r>
            <a:r>
              <a:rPr lang="en-US" dirty="0"/>
              <a:t> Archive. </a:t>
            </a:r>
            <a:r>
              <a:rPr lang="en-US" dirty="0">
                <a:hlinkClick r:id="rId4"/>
              </a:rPr>
              <a:t>https://ratings.fide.com/toparc.phtml?cod=</a:t>
            </a:r>
            <a:r>
              <a:rPr lang="en-US" dirty="0" smtClean="0">
                <a:hlinkClick r:id="rId4"/>
              </a:rPr>
              <a:t>445</a:t>
            </a:r>
            <a:r>
              <a:rPr lang="en-US" dirty="0" smtClean="0"/>
              <a:t> (4/20/2017)</a:t>
            </a:r>
          </a:p>
          <a:p>
            <a:pPr marL="0" indent="0">
              <a:buNone/>
            </a:pPr>
            <a:r>
              <a:rPr lang="en-US" dirty="0" smtClean="0"/>
              <a:t>[6] CCRL Team. CCRL 40/40 </a:t>
            </a:r>
            <a:r>
              <a:rPr lang="en-US" dirty="0"/>
              <a:t>Rating List. </a:t>
            </a:r>
            <a:r>
              <a:rPr lang="en-US" dirty="0">
                <a:hlinkClick r:id="rId5"/>
              </a:rPr>
              <a:t>http://www.computerchess.org.uk/ccrl/4040/</a:t>
            </a:r>
            <a:r>
              <a:rPr lang="en-US" dirty="0" smtClean="0">
                <a:hlinkClick r:id="rId5"/>
              </a:rPr>
              <a:t>index.html</a:t>
            </a:r>
            <a:r>
              <a:rPr lang="en-US" dirty="0" smtClean="0"/>
              <a:t> (4/20/2017)</a:t>
            </a:r>
          </a:p>
          <a:p>
            <a:pPr marL="0" indent="0">
              <a:buNone/>
            </a:pPr>
            <a:r>
              <a:rPr lang="en-US" dirty="0" smtClean="0"/>
              <a:t>[7] FIDE Ethics Commission, Case N. </a:t>
            </a:r>
            <a:r>
              <a:rPr lang="en-US" dirty="0"/>
              <a:t>2/11. </a:t>
            </a:r>
            <a:r>
              <a:rPr lang="en-US" dirty="0">
                <a:hlinkClick r:id="rId6"/>
              </a:rPr>
              <a:t>http://www.fide.com/images/stories/NEWS_2012/FIDE/</a:t>
            </a:r>
            <a:r>
              <a:rPr lang="en-US" dirty="0" smtClean="0">
                <a:hlinkClick r:id="rId6"/>
              </a:rPr>
              <a:t>FIDE_Ethics_Commission_Judgement_in_the_case_French_Team.pdf</a:t>
            </a:r>
            <a:r>
              <a:rPr lang="en-US" dirty="0" smtClean="0"/>
              <a:t> </a:t>
            </a:r>
          </a:p>
          <a:p>
            <a:pPr marL="0" indent="0">
              <a:buNone/>
            </a:pPr>
            <a:r>
              <a:rPr lang="en-US" dirty="0" smtClean="0"/>
              <a:t>[8] FIDE Ethics Commission, Case N. </a:t>
            </a:r>
            <a:r>
              <a:rPr lang="en-US" dirty="0"/>
              <a:t>7/2015. </a:t>
            </a:r>
            <a:r>
              <a:rPr lang="en-US" dirty="0">
                <a:hlinkClick r:id="rId7"/>
              </a:rPr>
              <a:t>http://www.fide.com/images/stories/NEWS_2015/FIDE_News/</a:t>
            </a:r>
            <a:r>
              <a:rPr lang="en-US" dirty="0" smtClean="0">
                <a:hlinkClick r:id="rId7"/>
              </a:rPr>
              <a:t>Ethics_case_7_2015_Decision.pdf</a:t>
            </a:r>
            <a:r>
              <a:rPr lang="en-US" dirty="0" smtClean="0"/>
              <a:t> </a:t>
            </a:r>
          </a:p>
          <a:p>
            <a:pPr marL="0" indent="0">
              <a:buNone/>
            </a:pPr>
            <a:r>
              <a:rPr lang="en-US" dirty="0" smtClean="0"/>
              <a:t>[9] ICGA Panel (2011). </a:t>
            </a:r>
            <a:r>
              <a:rPr lang="en-US" dirty="0" err="1" smtClean="0"/>
              <a:t>Rybka</a:t>
            </a:r>
            <a:r>
              <a:rPr lang="en-US" dirty="0" smtClean="0"/>
              <a:t> Investigation and Summary of Findings for the ICGA</a:t>
            </a:r>
            <a:r>
              <a:rPr lang="en-US" dirty="0"/>
              <a:t>. </a:t>
            </a:r>
            <a:r>
              <a:rPr lang="en-US" dirty="0">
                <a:hlinkClick r:id="rId8"/>
              </a:rPr>
              <a:t>http://www.chessvibes.com/plaatjes/rybkaevidence/</a:t>
            </a:r>
            <a:r>
              <a:rPr lang="en-US" dirty="0" smtClean="0">
                <a:hlinkClick r:id="rId8"/>
              </a:rPr>
              <a:t>RybkaInvestigation.pdf</a:t>
            </a:r>
            <a:r>
              <a:rPr lang="en-US" dirty="0" smtClean="0"/>
              <a:t> </a:t>
            </a:r>
          </a:p>
          <a:p>
            <a:pPr marL="0" indent="0">
              <a:buNone/>
            </a:pPr>
            <a:r>
              <a:rPr lang="en-US" dirty="0" smtClean="0"/>
              <a:t>[10] John Tromp. John’s Connect Four </a:t>
            </a:r>
            <a:r>
              <a:rPr lang="en-US" dirty="0"/>
              <a:t>Playground. </a:t>
            </a:r>
            <a:r>
              <a:rPr lang="en-US" dirty="0">
                <a:hlinkClick r:id="rId9"/>
              </a:rPr>
              <a:t>http://tromp.github.io/c4/c4.</a:t>
            </a:r>
            <a:r>
              <a:rPr lang="en-US" dirty="0" smtClean="0">
                <a:hlinkClick r:id="rId9"/>
              </a:rPr>
              <a:t>html</a:t>
            </a:r>
            <a:r>
              <a:rPr lang="en-US" dirty="0" smtClean="0"/>
              <a:t> (4/20/2017)</a:t>
            </a:r>
          </a:p>
          <a:p>
            <a:pPr marL="0" indent="0">
              <a:buNone/>
            </a:pPr>
            <a:r>
              <a:rPr lang="en-US" dirty="0" smtClean="0"/>
              <a:t>[11] </a:t>
            </a:r>
            <a:r>
              <a:rPr lang="en-US" dirty="0" err="1" smtClean="0"/>
              <a:t>DeepMind</a:t>
            </a:r>
            <a:r>
              <a:rPr lang="en-US" dirty="0" smtClean="0"/>
              <a:t> Research. </a:t>
            </a:r>
            <a:r>
              <a:rPr lang="en-US" dirty="0" err="1" smtClean="0"/>
              <a:t>AlphaGo</a:t>
            </a:r>
            <a:r>
              <a:rPr lang="en-US" dirty="0"/>
              <a:t>. </a:t>
            </a:r>
            <a:r>
              <a:rPr lang="en-US" dirty="0">
                <a:hlinkClick r:id="rId10"/>
              </a:rPr>
              <a:t>https://deepmind.com/research/alphago</a:t>
            </a:r>
            <a:r>
              <a:rPr lang="en-US" dirty="0" smtClean="0">
                <a:hlinkClick r:id="rId10"/>
              </a:rPr>
              <a:t>/</a:t>
            </a:r>
            <a:r>
              <a:rPr lang="en-US" dirty="0" smtClean="0"/>
              <a:t> (4/20/2017)</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William Van Rensselaer</a:t>
            </a:r>
            <a:endParaRPr lang="en-US" sz="1400" dirty="0">
              <a:solidFill>
                <a:schemeClr val="tx1"/>
              </a:solidFill>
              <a:latin typeface="+mj-lt"/>
            </a:endParaRPr>
          </a:p>
        </p:txBody>
      </p:sp>
    </p:spTree>
    <p:extLst>
      <p:ext uri="{BB962C8B-B14F-4D97-AF65-F5344CB8AC3E}">
        <p14:creationId xmlns:p14="http://schemas.microsoft.com/office/powerpoint/2010/main" val="1094137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10</a:t>
            </a:r>
            <a:br>
              <a:rPr lang="en-US" dirty="0" smtClean="0"/>
            </a:br>
            <a:r>
              <a:rPr lang="en-US" dirty="0" smtClean="0"/>
              <a:t>The End</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409 Can one perform services for one’s self?</a:t>
            </a:r>
          </a:p>
          <a:p>
            <a:r>
              <a:rPr lang="en-US" dirty="0" smtClean="0"/>
              <a:t>pp. </a:t>
            </a:r>
            <a:r>
              <a:rPr lang="en-US" dirty="0"/>
              <a:t>412 1993-1999 Does this seem like a long time</a:t>
            </a:r>
            <a:r>
              <a:rPr lang="en-US" dirty="0" smtClean="0"/>
              <a:t>?</a:t>
            </a:r>
          </a:p>
          <a:p>
            <a:r>
              <a:rPr lang="en-US" dirty="0" smtClean="0"/>
              <a:t>pp. </a:t>
            </a:r>
            <a:r>
              <a:rPr lang="en-US" dirty="0"/>
              <a:t>413 “errors of omission or commission”</a:t>
            </a:r>
            <a:r>
              <a:rPr lang="en-US" dirty="0" smtClean="0"/>
              <a:t>?</a:t>
            </a:r>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r>
              <a:rPr lang="en-US" dirty="0" smtClean="0"/>
              <a: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UPDATE</a:t>
            </a:r>
            <a:endParaRPr lang="en-US" sz="4000" dirty="0"/>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r>
              <a:rPr lang="en-US" dirty="0" smtClean="0"/>
              <a:t>Finish all reading</a:t>
            </a:r>
          </a:p>
          <a:p>
            <a:r>
              <a:rPr lang="en-US" dirty="0"/>
              <a:t>Add analysis to group project website addressing all topics covered to date</a:t>
            </a:r>
            <a:r>
              <a:rPr lang="en-US" dirty="0" smtClean="0"/>
              <a:t>.</a:t>
            </a:r>
          </a:p>
          <a:p>
            <a:r>
              <a:rPr lang="en-US" dirty="0" smtClean="0"/>
              <a:t>Group Presentation Draft</a:t>
            </a:r>
          </a:p>
          <a:p>
            <a:pPr lvl="1"/>
            <a:r>
              <a:rPr lang="en-US" dirty="0"/>
              <a:t>Email </a:t>
            </a:r>
            <a:r>
              <a:rPr lang="en-US" dirty="0" smtClean="0"/>
              <a:t>presentation as attachment </a:t>
            </a:r>
            <a:r>
              <a:rPr lang="en-US" dirty="0"/>
              <a:t>to </a:t>
            </a:r>
            <a:r>
              <a:rPr lang="en-US" dirty="0" smtClean="0"/>
              <a:t>course staff</a:t>
            </a:r>
            <a:endParaRPr lang="en-US" dirty="0"/>
          </a:p>
          <a:p>
            <a:pPr lvl="1"/>
            <a:r>
              <a:rPr lang="en-US" dirty="0" smtClean="0"/>
              <a:t>Post </a:t>
            </a:r>
            <a:r>
              <a:rPr lang="en-US" dirty="0"/>
              <a:t>on group </a:t>
            </a:r>
            <a:r>
              <a:rPr lang="en-US" dirty="0" smtClean="0"/>
              <a:t>website</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sk-SK" smtClean="0"/>
              <a:t>© 2017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9989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85800" y="448327"/>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400" b="0" i="0" u="none" strike="noStrike" cap="none">
                <a:solidFill>
                  <a:schemeClr val="lt1"/>
                </a:solidFill>
                <a:latin typeface="Cambria"/>
                <a:ea typeface="Cambria"/>
                <a:cs typeface="Cambria"/>
                <a:sym typeface="Cambria"/>
              </a:rPr>
              <a:t>SELF-DRIVING CAR DEVELOPERS </a:t>
            </a:r>
            <a:r>
              <a:rPr lang="en-US" sz="2400"/>
              <a:t>SHOULD NOT </a:t>
            </a:r>
            <a:r>
              <a:rPr lang="en-US" sz="2400" b="0" i="0" u="none" strike="noStrike" cap="none">
                <a:solidFill>
                  <a:schemeClr val="lt1"/>
                </a:solidFill>
                <a:latin typeface="Cambria"/>
                <a:ea typeface="Cambria"/>
                <a:cs typeface="Cambria"/>
                <a:sym typeface="Cambria"/>
              </a:rPr>
              <a:t>BE IN CHARGE OF MAKING LIFE &amp; DEATH DECISIONS</a:t>
            </a:r>
          </a:p>
        </p:txBody>
      </p:sp>
      <p:sp>
        <p:nvSpPr>
          <p:cNvPr id="93" name="Shape 93"/>
          <p:cNvSpPr txBox="1">
            <a:spLocks noGrp="1"/>
          </p:cNvSpPr>
          <p:nvPr>
            <p:ph type="body" idx="1"/>
          </p:nvPr>
        </p:nvSpPr>
        <p:spPr>
          <a:xfrm>
            <a:off x="685800" y="1352550"/>
            <a:ext cx="3733800" cy="3352799"/>
          </a:xfrm>
          <a:prstGeom prst="rect">
            <a:avLst/>
          </a:prstGeom>
          <a:noFill/>
          <a:ln>
            <a:noFill/>
          </a:ln>
        </p:spPr>
        <p:txBody>
          <a:bodyPr lIns="91425" tIns="45700" rIns="91425" bIns="45700" anchor="t" anchorCtr="0">
            <a:noAutofit/>
          </a:bodyPr>
          <a:lstStyle/>
          <a:p>
            <a:pPr marL="205767" marR="0" lvl="0" indent="-205767" algn="l" rtl="0">
              <a:lnSpc>
                <a:spcPct val="90000"/>
              </a:lnSpc>
              <a:spcBef>
                <a:spcPts val="0"/>
              </a:spcBef>
              <a:spcAft>
                <a:spcPts val="0"/>
              </a:spcAft>
              <a:buClr>
                <a:schemeClr val="lt2"/>
              </a:buClr>
              <a:buSzPct val="90000"/>
              <a:buFont typeface="Arial"/>
              <a:buChar char="•"/>
            </a:pPr>
            <a:r>
              <a:rPr lang="en-US" sz="1800" b="0" i="0" u="none" strike="noStrike" cap="none">
                <a:solidFill>
                  <a:schemeClr val="lt1"/>
                </a:solidFill>
                <a:latin typeface="Cambria"/>
                <a:ea typeface="Cambria"/>
                <a:cs typeface="Cambria"/>
                <a:sym typeface="Cambria"/>
              </a:rPr>
              <a:t>No, self-driving car developers should not be the ones that set the standards for how their cars act in life &amp; death decisions</a:t>
            </a:r>
          </a:p>
          <a:p>
            <a:pPr marL="411535" marR="0" lvl="1" indent="-208335" algn="l" rtl="0">
              <a:lnSpc>
                <a:spcPct val="90000"/>
              </a:lnSpc>
              <a:spcBef>
                <a:spcPts val="600"/>
              </a:spcBef>
              <a:spcAft>
                <a:spcPts val="0"/>
              </a:spcAft>
              <a:buClr>
                <a:schemeClr val="lt2"/>
              </a:buClr>
              <a:buSzPct val="90000"/>
              <a:buFont typeface="Cambria"/>
              <a:buChar char="–"/>
            </a:pPr>
            <a:r>
              <a:rPr lang="en-US" sz="1500" b="0" i="0" u="none" strike="noStrike" cap="none">
                <a:solidFill>
                  <a:schemeClr val="lt1"/>
                </a:solidFill>
                <a:latin typeface="Cambria"/>
                <a:ea typeface="Cambria"/>
                <a:cs typeface="Cambria"/>
                <a:sym typeface="Cambria"/>
              </a:rPr>
              <a:t>Self-driving cars are still a new technology, but are scheduled to be released by </a:t>
            </a:r>
            <a:r>
              <a:rPr lang="en-US"/>
              <a:t>11</a:t>
            </a:r>
            <a:r>
              <a:rPr lang="en-US" sz="1500" b="0" i="0" u="none" strike="noStrike" cap="none">
                <a:solidFill>
                  <a:schemeClr val="lt1"/>
                </a:solidFill>
                <a:latin typeface="Cambria"/>
                <a:ea typeface="Cambria"/>
                <a:cs typeface="Cambria"/>
                <a:sym typeface="Cambria"/>
              </a:rPr>
              <a:t> companies in 2020</a:t>
            </a:r>
          </a:p>
          <a:p>
            <a:pPr marL="411534" marR="0" lvl="1" indent="-208334" algn="l" rtl="0">
              <a:lnSpc>
                <a:spcPct val="90000"/>
              </a:lnSpc>
              <a:spcBef>
                <a:spcPts val="600"/>
              </a:spcBef>
              <a:buClr>
                <a:schemeClr val="lt2"/>
              </a:buClr>
              <a:buSzPct val="90000"/>
              <a:buFont typeface="Cambria"/>
              <a:buChar char="–"/>
            </a:pPr>
            <a:r>
              <a:rPr lang="en-US" sz="1500" b="0" i="0" u="none" strike="noStrike" cap="none">
                <a:solidFill>
                  <a:schemeClr val="lt1"/>
                </a:solidFill>
                <a:latin typeface="Cambria"/>
                <a:ea typeface="Cambria"/>
                <a:cs typeface="Cambria"/>
                <a:sym typeface="Cambria"/>
              </a:rPr>
              <a:t>Very little regulation over self-driving cars</a:t>
            </a:r>
          </a:p>
          <a:p>
            <a:pPr marR="0" lvl="2" algn="l" rtl="0">
              <a:lnSpc>
                <a:spcPct val="90000"/>
              </a:lnSpc>
              <a:spcBef>
                <a:spcPts val="600"/>
              </a:spcBef>
            </a:pPr>
            <a:r>
              <a:rPr lang="en-US"/>
              <a:t>32 states have laws pertaining to AVs</a:t>
            </a:r>
          </a:p>
        </p:txBody>
      </p:sp>
      <p:sp>
        <p:nvSpPr>
          <p:cNvPr id="94" name="Shape 94"/>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2017 Keith A. Pray</a:t>
            </a:r>
          </a:p>
        </p:txBody>
      </p:sp>
      <p:sp>
        <p:nvSpPr>
          <p:cNvPr id="95" name="Shape 95"/>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8</a:t>
            </a:fld>
            <a:endParaRPr lang="en-US" sz="900" b="0" i="0" u="none" strike="noStrike" cap="none">
              <a:solidFill>
                <a:schemeClr val="lt1"/>
              </a:solidFill>
              <a:latin typeface="Cambria"/>
              <a:ea typeface="Cambria"/>
              <a:cs typeface="Cambria"/>
              <a:sym typeface="Cambria"/>
            </a:endParaRPr>
          </a:p>
        </p:txBody>
      </p:sp>
      <p:sp>
        <p:nvSpPr>
          <p:cNvPr id="96" name="Shape 96"/>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Alonso Martinez</a:t>
            </a:r>
          </a:p>
        </p:txBody>
      </p:sp>
      <p:sp>
        <p:nvSpPr>
          <p:cNvPr id="97" name="Shape 97"/>
          <p:cNvSpPr txBox="1"/>
          <p:nvPr/>
        </p:nvSpPr>
        <p:spPr>
          <a:xfrm>
            <a:off x="0" y="4726876"/>
            <a:ext cx="9144000"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a:solidFill>
                  <a:schemeClr val="lt1"/>
                </a:solidFill>
                <a:latin typeface="Cambria"/>
                <a:ea typeface="Cambria"/>
                <a:cs typeface="Cambria"/>
                <a:sym typeface="Cambria"/>
              </a:rPr>
              <a:t>[1]</a:t>
            </a:r>
          </a:p>
        </p:txBody>
      </p:sp>
      <p:pic>
        <p:nvPicPr>
          <p:cNvPr id="98" name="Shape 98"/>
          <p:cNvPicPr preferRelativeResize="0"/>
          <p:nvPr/>
        </p:nvPicPr>
        <p:blipFill>
          <a:blip r:embed="rId3">
            <a:alphaModFix/>
          </a:blip>
          <a:stretch>
            <a:fillRect/>
          </a:stretch>
        </p:blipFill>
        <p:spPr>
          <a:xfrm>
            <a:off x="4581350" y="1412052"/>
            <a:ext cx="4303415" cy="3059349"/>
          </a:xfrm>
          <a:prstGeom prst="rect">
            <a:avLst/>
          </a:prstGeom>
          <a:noFill/>
          <a:ln>
            <a:noFill/>
          </a:ln>
        </p:spPr>
      </p:pic>
    </p:spTree>
    <p:extLst>
      <p:ext uri="{BB962C8B-B14F-4D97-AF65-F5344CB8AC3E}">
        <p14:creationId xmlns:p14="http://schemas.microsoft.com/office/powerpoint/2010/main" val="36432445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a:solidFill>
                  <a:schemeClr val="lt1"/>
                </a:solidFill>
                <a:latin typeface="Cambria"/>
                <a:ea typeface="Cambria"/>
                <a:cs typeface="Cambria"/>
                <a:sym typeface="Cambria"/>
              </a:rPr>
              <a:t>RELIABILITY &amp; SAFETY OF SELF-DRIVING CARS</a:t>
            </a:r>
          </a:p>
        </p:txBody>
      </p:sp>
      <p:sp>
        <p:nvSpPr>
          <p:cNvPr id="105" name="Shape 105"/>
          <p:cNvSpPr txBox="1">
            <a:spLocks noGrp="1"/>
          </p:cNvSpPr>
          <p:nvPr>
            <p:ph type="body" idx="1"/>
          </p:nvPr>
        </p:nvSpPr>
        <p:spPr>
          <a:xfrm>
            <a:off x="685800" y="1352550"/>
            <a:ext cx="3733800" cy="3352799"/>
          </a:xfrm>
          <a:prstGeom prst="rect">
            <a:avLst/>
          </a:prstGeom>
          <a:noFill/>
          <a:ln>
            <a:noFill/>
          </a:ln>
        </p:spPr>
        <p:txBody>
          <a:bodyPr lIns="91425" tIns="45700" rIns="91425" bIns="45700" anchor="t" anchorCtr="0">
            <a:noAutofit/>
          </a:bodyPr>
          <a:lstStyle/>
          <a:p>
            <a:pPr marL="205767" marR="0" lvl="0" indent="-205767" algn="l" rtl="0">
              <a:lnSpc>
                <a:spcPct val="90000"/>
              </a:lnSpc>
              <a:spcBef>
                <a:spcPts val="0"/>
              </a:spcBef>
              <a:spcAft>
                <a:spcPts val="0"/>
              </a:spcAft>
              <a:buClr>
                <a:schemeClr val="lt2"/>
              </a:buClr>
              <a:buSzPct val="90000"/>
              <a:buFont typeface="Arial"/>
              <a:buChar char="•"/>
            </a:pPr>
            <a:r>
              <a:rPr lang="en-US" sz="1800" b="0" i="0" u="none" strike="noStrike" cap="none">
                <a:solidFill>
                  <a:schemeClr val="lt1"/>
                </a:solidFill>
                <a:latin typeface="Cambria"/>
                <a:ea typeface="Cambria"/>
                <a:cs typeface="Cambria"/>
                <a:sym typeface="Cambria"/>
              </a:rPr>
              <a:t>Host of sensors to obtain data</a:t>
            </a:r>
          </a:p>
          <a:p>
            <a:pPr marL="411535" marR="0" lvl="1" indent="-208335" algn="l" rtl="0">
              <a:lnSpc>
                <a:spcPct val="90000"/>
              </a:lnSpc>
              <a:spcBef>
                <a:spcPts val="600"/>
              </a:spcBef>
              <a:spcAft>
                <a:spcPts val="0"/>
              </a:spcAft>
              <a:buClr>
                <a:schemeClr val="lt2"/>
              </a:buClr>
              <a:buSzPct val="90000"/>
              <a:buFont typeface="Cambria"/>
              <a:buChar char="–"/>
            </a:pPr>
            <a:r>
              <a:rPr lang="en-US" sz="1500" b="0" i="0" u="none" strike="noStrike" cap="none">
                <a:solidFill>
                  <a:schemeClr val="lt1"/>
                </a:solidFill>
                <a:latin typeface="Cambria"/>
                <a:ea typeface="Cambria"/>
                <a:cs typeface="Cambria"/>
                <a:sym typeface="Cambria"/>
              </a:rPr>
              <a:t>LIDAR, Ultrasonic, Radar, Cameras</a:t>
            </a:r>
          </a:p>
          <a:p>
            <a:pPr marL="205767" marR="0" lvl="0" indent="-205767" algn="l" rtl="0">
              <a:lnSpc>
                <a:spcPct val="90000"/>
              </a:lnSpc>
              <a:spcBef>
                <a:spcPts val="1200"/>
              </a:spcBef>
              <a:spcAft>
                <a:spcPts val="0"/>
              </a:spcAft>
              <a:buClr>
                <a:schemeClr val="lt2"/>
              </a:buClr>
              <a:buSzPct val="90000"/>
              <a:buFont typeface="Arial"/>
              <a:buChar char="•"/>
            </a:pPr>
            <a:r>
              <a:rPr lang="en-US" sz="1800" b="0" i="0" u="none" strike="noStrike" cap="none">
                <a:solidFill>
                  <a:schemeClr val="lt1"/>
                </a:solidFill>
                <a:latin typeface="Cambria"/>
                <a:ea typeface="Cambria"/>
                <a:cs typeface="Cambria"/>
                <a:sym typeface="Cambria"/>
              </a:rPr>
              <a:t>But sensors can and will fail</a:t>
            </a:r>
          </a:p>
          <a:p>
            <a:pPr marL="411535" marR="0" lvl="1" indent="-208335" algn="l" rtl="0">
              <a:lnSpc>
                <a:spcPct val="90000"/>
              </a:lnSpc>
              <a:spcBef>
                <a:spcPts val="600"/>
              </a:spcBef>
              <a:spcAft>
                <a:spcPts val="0"/>
              </a:spcAft>
              <a:buClr>
                <a:schemeClr val="lt2"/>
              </a:buClr>
              <a:buSzPct val="90000"/>
              <a:buFont typeface="Cambria"/>
              <a:buChar char="–"/>
            </a:pPr>
            <a:r>
              <a:rPr lang="en-US" sz="1500" b="0" i="0" u="none" strike="noStrike" cap="none">
                <a:solidFill>
                  <a:schemeClr val="lt1"/>
                </a:solidFill>
                <a:latin typeface="Cambria"/>
                <a:ea typeface="Cambria"/>
                <a:cs typeface="Cambria"/>
                <a:sym typeface="Cambria"/>
              </a:rPr>
              <a:t>Tesla Model S Fatality</a:t>
            </a:r>
          </a:p>
          <a:p>
            <a:pPr marL="411534" marR="0" lvl="1" indent="-208334" algn="l" rtl="0">
              <a:lnSpc>
                <a:spcPct val="90000"/>
              </a:lnSpc>
              <a:spcBef>
                <a:spcPts val="600"/>
              </a:spcBef>
              <a:spcAft>
                <a:spcPts val="0"/>
              </a:spcAft>
              <a:buClr>
                <a:schemeClr val="lt2"/>
              </a:buClr>
              <a:buSzPct val="90000"/>
              <a:buFont typeface="Cambria"/>
              <a:buChar char="–"/>
            </a:pPr>
            <a:r>
              <a:rPr lang="en-US"/>
              <a:t>272 failures, 13 near misses</a:t>
            </a:r>
          </a:p>
          <a:p>
            <a:pPr marL="205766" marR="0" lvl="0" indent="-205766" algn="l" rtl="0">
              <a:lnSpc>
                <a:spcPct val="90000"/>
              </a:lnSpc>
              <a:spcBef>
                <a:spcPts val="1200"/>
              </a:spcBef>
              <a:spcAft>
                <a:spcPts val="0"/>
              </a:spcAft>
              <a:buClr>
                <a:schemeClr val="lt2"/>
              </a:buClr>
              <a:buSzPct val="90000"/>
              <a:buFont typeface="Arial"/>
              <a:buChar char="•"/>
            </a:pPr>
            <a:r>
              <a:rPr lang="en-US" sz="1800" b="0" i="0" u="none" strike="noStrike" cap="none">
                <a:solidFill>
                  <a:schemeClr val="lt1"/>
                </a:solidFill>
                <a:latin typeface="Cambria"/>
                <a:ea typeface="Cambria"/>
                <a:cs typeface="Cambria"/>
                <a:sym typeface="Cambria"/>
              </a:rPr>
              <a:t> Therefore, the cars need to be programmed to make critical decisions when necessary</a:t>
            </a:r>
          </a:p>
          <a:p>
            <a:pPr marL="205768" marR="0" lvl="1" indent="-2568" algn="l" rtl="0">
              <a:lnSpc>
                <a:spcPct val="90000"/>
              </a:lnSpc>
              <a:spcBef>
                <a:spcPts val="600"/>
              </a:spcBef>
              <a:spcAft>
                <a:spcPts val="0"/>
              </a:spcAft>
              <a:buClr>
                <a:schemeClr val="lt2"/>
              </a:buClr>
              <a:buSzPct val="25000"/>
              <a:buFont typeface="Cambria"/>
              <a:buNone/>
            </a:pPr>
            <a:endParaRPr sz="1500" b="0" i="0" u="none" strike="noStrike" cap="none">
              <a:solidFill>
                <a:schemeClr val="lt1"/>
              </a:solidFill>
              <a:latin typeface="Cambria"/>
              <a:ea typeface="Cambria"/>
              <a:cs typeface="Cambria"/>
              <a:sym typeface="Cambria"/>
            </a:endParaRPr>
          </a:p>
          <a:p>
            <a:pPr marL="411535" marR="0" lvl="1" indent="-208335" algn="l" rtl="0">
              <a:lnSpc>
                <a:spcPct val="90000"/>
              </a:lnSpc>
              <a:spcBef>
                <a:spcPts val="600"/>
              </a:spcBef>
              <a:spcAft>
                <a:spcPts val="0"/>
              </a:spcAft>
              <a:buClr>
                <a:schemeClr val="lt2"/>
              </a:buClr>
              <a:buSzPct val="90000"/>
              <a:buFont typeface="Cambria"/>
              <a:buNone/>
            </a:pPr>
            <a:endParaRPr sz="1500" b="0" i="0" u="none" strike="noStrike" cap="none">
              <a:solidFill>
                <a:schemeClr val="lt1"/>
              </a:solidFill>
              <a:latin typeface="Cambria"/>
              <a:ea typeface="Cambria"/>
              <a:cs typeface="Cambria"/>
              <a:sym typeface="Cambria"/>
            </a:endParaRPr>
          </a:p>
          <a:p>
            <a:pPr marL="205768" marR="0" lvl="1" indent="-2568" algn="l" rtl="0">
              <a:lnSpc>
                <a:spcPct val="90000"/>
              </a:lnSpc>
              <a:spcBef>
                <a:spcPts val="600"/>
              </a:spcBef>
              <a:spcAft>
                <a:spcPts val="0"/>
              </a:spcAft>
              <a:buClr>
                <a:schemeClr val="lt2"/>
              </a:buClr>
              <a:buSzPct val="25000"/>
              <a:buFont typeface="Cambria"/>
              <a:buNone/>
            </a:pPr>
            <a:endParaRPr sz="1500" b="0" i="0" u="none" strike="noStrike" cap="none">
              <a:solidFill>
                <a:schemeClr val="lt1"/>
              </a:solidFill>
              <a:latin typeface="Cambria"/>
              <a:ea typeface="Cambria"/>
              <a:cs typeface="Cambria"/>
              <a:sym typeface="Cambria"/>
            </a:endParaRPr>
          </a:p>
          <a:p>
            <a:pPr marL="411535" marR="0" lvl="1" indent="-208335" algn="l" rtl="0">
              <a:lnSpc>
                <a:spcPct val="90000"/>
              </a:lnSpc>
              <a:spcBef>
                <a:spcPts val="600"/>
              </a:spcBef>
              <a:buClr>
                <a:schemeClr val="lt2"/>
              </a:buClr>
              <a:buSzPct val="90000"/>
              <a:buFont typeface="Cambria"/>
              <a:buNone/>
            </a:pPr>
            <a:endParaRPr sz="1500" b="0" i="0" u="none" strike="noStrike" cap="none">
              <a:solidFill>
                <a:schemeClr val="lt1"/>
              </a:solidFill>
              <a:latin typeface="Cambria"/>
              <a:ea typeface="Cambria"/>
              <a:cs typeface="Cambria"/>
              <a:sym typeface="Cambria"/>
            </a:endParaRPr>
          </a:p>
        </p:txBody>
      </p:sp>
      <p:pic>
        <p:nvPicPr>
          <p:cNvPr id="106" name="Shape 106"/>
          <p:cNvPicPr preferRelativeResize="0">
            <a:picLocks noGrp="1"/>
          </p:cNvPicPr>
          <p:nvPr>
            <p:ph type="body" idx="2"/>
          </p:nvPr>
        </p:nvPicPr>
        <p:blipFill rotWithShape="1">
          <a:blip r:embed="rId3">
            <a:alphaModFix/>
          </a:blip>
          <a:srcRect/>
          <a:stretch/>
        </p:blipFill>
        <p:spPr>
          <a:xfrm>
            <a:off x="4724400" y="1628775"/>
            <a:ext cx="3733800" cy="2800349"/>
          </a:xfrm>
          <a:prstGeom prst="rect">
            <a:avLst/>
          </a:prstGeom>
          <a:noFill/>
          <a:ln>
            <a:noFill/>
          </a:ln>
        </p:spPr>
      </p:pic>
      <p:sp>
        <p:nvSpPr>
          <p:cNvPr id="107" name="Shape 107"/>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2017 Keith A. Pray</a:t>
            </a:r>
          </a:p>
        </p:txBody>
      </p:sp>
      <p:sp>
        <p:nvSpPr>
          <p:cNvPr id="108" name="Shape 108"/>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9</a:t>
            </a:fld>
            <a:endParaRPr lang="en-US" sz="900" b="0" i="0" u="none" strike="noStrike" cap="none">
              <a:solidFill>
                <a:schemeClr val="lt1"/>
              </a:solidFill>
              <a:latin typeface="Cambria"/>
              <a:ea typeface="Cambria"/>
              <a:cs typeface="Cambria"/>
              <a:sym typeface="Cambria"/>
            </a:endParaRPr>
          </a:p>
        </p:txBody>
      </p:sp>
      <p:sp>
        <p:nvSpPr>
          <p:cNvPr id="109" name="Shape 109"/>
          <p:cNvSpPr txBox="1"/>
          <p:nvPr/>
        </p:nvSpPr>
        <p:spPr>
          <a:xfrm>
            <a:off x="0" y="4726876"/>
            <a:ext cx="9144000"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a:solidFill>
                  <a:schemeClr val="lt1"/>
                </a:solidFill>
                <a:latin typeface="Cambria"/>
                <a:ea typeface="Cambria"/>
                <a:cs typeface="Cambria"/>
                <a:sym typeface="Cambria"/>
              </a:rPr>
              <a:t>[2][3][4][5]</a:t>
            </a:r>
          </a:p>
        </p:txBody>
      </p:sp>
      <p:sp>
        <p:nvSpPr>
          <p:cNvPr id="110" name="Shape 110"/>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a:solidFill>
                  <a:schemeClr val="lt1"/>
                </a:solidFill>
                <a:latin typeface="Cambria"/>
                <a:ea typeface="Cambria"/>
                <a:cs typeface="Cambria"/>
                <a:sym typeface="Cambria"/>
              </a:rPr>
              <a:t>Alonso Martinez</a:t>
            </a:r>
          </a:p>
        </p:txBody>
      </p:sp>
    </p:spTree>
    <p:extLst>
      <p:ext uri="{BB962C8B-B14F-4D97-AF65-F5344CB8AC3E}">
        <p14:creationId xmlns:p14="http://schemas.microsoft.com/office/powerpoint/2010/main" val="3683818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20070</TotalTime>
  <Words>5422</Words>
  <Application>Microsoft Macintosh PowerPoint</Application>
  <PresentationFormat>On-screen Show (16:9)</PresentationFormat>
  <Paragraphs>475</Paragraphs>
  <Slides>33</Slides>
  <Notes>32</Notes>
  <HiddenSlides>2</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Red Radial 16x9</vt:lpstr>
      <vt:lpstr>Class 10 Professional Ethics</vt:lpstr>
      <vt:lpstr>Debate Ground Rules</vt:lpstr>
      <vt:lpstr>PowerPoint Presentation</vt:lpstr>
      <vt:lpstr>Overview</vt:lpstr>
      <vt:lpstr>My Reading Notes</vt:lpstr>
      <vt:lpstr>Assignment</vt:lpstr>
      <vt:lpstr>Overview</vt:lpstr>
      <vt:lpstr>SELF-DRIVING CAR DEVELOPERS SHOULD NOT BE IN CHARGE OF MAKING LIFE &amp; DEATH DECISIONS</vt:lpstr>
      <vt:lpstr>RELIABILITY &amp; SAFETY OF SELF-DRIVING CARS</vt:lpstr>
      <vt:lpstr>SOFTWARE ENGINEERING CODE OF ETHICS</vt:lpstr>
      <vt:lpstr>HOW SHOULD THE CAR BE PROGRAMMED TO REACT?</vt:lpstr>
      <vt:lpstr>Conclusion</vt:lpstr>
      <vt:lpstr>REFERENCES</vt:lpstr>
      <vt:lpstr>Virtual reality and reality</vt:lpstr>
      <vt:lpstr>Resistance: Fall of man</vt:lpstr>
      <vt:lpstr>Desensitization</vt:lpstr>
      <vt:lpstr>Desensitization</vt:lpstr>
      <vt:lpstr>Phobia Therapy</vt:lpstr>
      <vt:lpstr>Phobia Therapy</vt:lpstr>
      <vt:lpstr>Conclusion</vt:lpstr>
      <vt:lpstr>References</vt:lpstr>
      <vt:lpstr>Chess Engine Case Studies </vt:lpstr>
      <vt:lpstr>Chess Engine</vt:lpstr>
      <vt:lpstr>Elo Rating</vt:lpstr>
      <vt:lpstr>Deep Blue</vt:lpstr>
      <vt:lpstr>Engines for other Games</vt:lpstr>
      <vt:lpstr>Humans vs. Engines today</vt:lpstr>
      <vt:lpstr>Cheating</vt:lpstr>
      <vt:lpstr>Intellectual Property</vt:lpstr>
      <vt:lpstr>Helping Human Players Improve</vt:lpstr>
      <vt:lpstr>Conclusion</vt:lpstr>
      <vt:lpstr>References</vt:lpstr>
      <vt:lpstr>Class 10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304</cp:revision>
  <dcterms:created xsi:type="dcterms:W3CDTF">2014-08-25T02:19:16Z</dcterms:created>
  <dcterms:modified xsi:type="dcterms:W3CDTF">2017-04-21T22:26:50Z</dcterms:modified>
</cp:coreProperties>
</file>