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1"/>
  </p:notesMasterIdLst>
  <p:handoutMasterIdLst>
    <p:handoutMasterId r:id="rId42"/>
  </p:handoutMasterIdLst>
  <p:sldIdLst>
    <p:sldId id="256" r:id="rId2"/>
    <p:sldId id="277" r:id="rId3"/>
    <p:sldId id="259" r:id="rId4"/>
    <p:sldId id="261" r:id="rId5"/>
    <p:sldId id="514" r:id="rId6"/>
    <p:sldId id="456" r:id="rId7"/>
    <p:sldId id="538" r:id="rId8"/>
    <p:sldId id="539" r:id="rId9"/>
    <p:sldId id="540" r:id="rId10"/>
    <p:sldId id="541" r:id="rId11"/>
    <p:sldId id="542" r:id="rId12"/>
    <p:sldId id="543" r:id="rId13"/>
    <p:sldId id="544" r:id="rId14"/>
    <p:sldId id="545" r:id="rId15"/>
    <p:sldId id="553" r:id="rId16"/>
    <p:sldId id="554" r:id="rId17"/>
    <p:sldId id="555" r:id="rId18"/>
    <p:sldId id="556" r:id="rId19"/>
    <p:sldId id="557" r:id="rId20"/>
    <p:sldId id="558" r:id="rId21"/>
    <p:sldId id="559" r:id="rId22"/>
    <p:sldId id="560" r:id="rId23"/>
    <p:sldId id="546" r:id="rId24"/>
    <p:sldId id="547" r:id="rId25"/>
    <p:sldId id="548" r:id="rId26"/>
    <p:sldId id="549" r:id="rId27"/>
    <p:sldId id="550" r:id="rId28"/>
    <p:sldId id="551" r:id="rId29"/>
    <p:sldId id="552" r:id="rId30"/>
    <p:sldId id="269" r:id="rId31"/>
    <p:sldId id="333" r:id="rId32"/>
    <p:sldId id="334" r:id="rId33"/>
    <p:sldId id="335" r:id="rId34"/>
    <p:sldId id="336" r:id="rId35"/>
    <p:sldId id="337" r:id="rId36"/>
    <p:sldId id="338" r:id="rId37"/>
    <p:sldId id="340" r:id="rId38"/>
    <p:sldId id="341" r:id="rId39"/>
    <p:sldId id="457"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7EB76776-6DAE-CD4E-AC19-A255EC21F560}">
          <p14:sldIdLst>
            <p14:sldId id="256"/>
            <p14:sldId id="277"/>
            <p14:sldId id="259"/>
            <p14:sldId id="261"/>
            <p14:sldId id="514"/>
            <p14:sldId id="456"/>
          </p14:sldIdLst>
        </p14:section>
        <p14:section name="Students" id="{84F52804-64F4-CB47-9023-0EDA6C576457}">
          <p14:sldIdLst>
            <p14:sldId id="538"/>
            <p14:sldId id="539"/>
            <p14:sldId id="540"/>
            <p14:sldId id="541"/>
            <p14:sldId id="542"/>
            <p14:sldId id="543"/>
            <p14:sldId id="544"/>
            <p14:sldId id="545"/>
            <p14:sldId id="553"/>
            <p14:sldId id="554"/>
            <p14:sldId id="555"/>
            <p14:sldId id="556"/>
            <p14:sldId id="557"/>
            <p14:sldId id="558"/>
            <p14:sldId id="559"/>
            <p14:sldId id="560"/>
            <p14:sldId id="546"/>
            <p14:sldId id="547"/>
            <p14:sldId id="548"/>
            <p14:sldId id="549"/>
            <p14:sldId id="550"/>
            <p14:sldId id="551"/>
            <p14:sldId id="552"/>
          </p14:sldIdLst>
        </p14:section>
        <p14:section name="Common" id="{4398CC09-09ED-9647-AF50-6E929D7AC35E}">
          <p14:sldIdLst>
            <p14:sldId id="269"/>
            <p14:sldId id="333"/>
            <p14:sldId id="334"/>
            <p14:sldId id="335"/>
            <p14:sldId id="336"/>
            <p14:sldId id="337"/>
            <p14:sldId id="338"/>
            <p14:sldId id="340"/>
            <p14:sldId id="341"/>
            <p14:sldId id="45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aney, Fiona H" initials="HF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25" autoAdjust="0"/>
    <p:restoredTop sz="81504" autoAdjust="0"/>
  </p:normalViewPr>
  <p:slideViewPr>
    <p:cSldViewPr snapToGrid="0" snapToObjects="1">
      <p:cViewPr varScale="1">
        <p:scale>
          <a:sx n="126" d="100"/>
          <a:sy n="126" d="100"/>
        </p:scale>
        <p:origin x="-272" y="-104"/>
      </p:cViewPr>
      <p:guideLst>
        <p:guide orient="horz" pos="1620"/>
        <p:guide pos="2880"/>
      </p:guideLst>
    </p:cSldViewPr>
  </p:slideViewPr>
  <p:notesTextViewPr>
    <p:cViewPr>
      <p:scale>
        <a:sx n="100" d="100"/>
        <a:sy n="100" d="100"/>
      </p:scale>
      <p:origin x="0" y="0"/>
    </p:cViewPr>
  </p:notesTextViewPr>
  <p:sorterViewPr>
    <p:cViewPr>
      <p:scale>
        <a:sx n="154" d="100"/>
        <a:sy n="154"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interSettings" Target="printerSettings/printerSettings1.bin"/><Relationship Id="rId44" Type="http://schemas.openxmlformats.org/officeDocument/2006/relationships/commentAuthors" Target="commentAuthors.xml"/><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2017-04-12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2017-04-12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first.ccr.tsukuba.ac.jp/english/"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pitchFamily="-109" charset="0"/>
                <a:ea typeface="ＭＳ Ｐゴシック" pitchFamily="-109" charset="-128"/>
                <a:cs typeface="ＭＳ Ｐゴシック" pitchFamily="-109" charset="-128"/>
              </a:rPr>
              <a:t>Here’s the title slide. Excited already, aren’t you?</a:t>
            </a: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What is the point</a:t>
            </a:r>
            <a:r>
              <a:rPr lang="en-US" baseline="0" dirty="0" smtClean="0">
                <a:latin typeface="Arial" pitchFamily="-109" charset="0"/>
                <a:ea typeface="ＭＳ Ｐゴシック" pitchFamily="-109" charset="-128"/>
                <a:cs typeface="ＭＳ Ｐゴシック" pitchFamily="-109" charset="-128"/>
              </a:rPr>
              <a:t> of this assignment? (Did SW Teams from the reading pick good test strategies? Will you be able to support your choices if something goes wrong?)</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What errors? – Have student record list</a:t>
            </a:r>
            <a:r>
              <a:rPr lang="en-US" baseline="0" dirty="0" smtClean="0">
                <a:latin typeface="Arial" pitchFamily="-109" charset="0"/>
                <a:ea typeface="ＭＳ Ｐゴシック" pitchFamily="-109" charset="-128"/>
                <a:cs typeface="ＭＳ Ｐゴシック" pitchFamily="-109" charset="-128"/>
              </a:rPr>
              <a:t> on board</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Who looked for existing test strategies?</a:t>
            </a:r>
          </a:p>
          <a:p>
            <a:pPr marL="171450" indent="-171450" eaLnBrk="1" hangingPunct="1">
              <a:buFontTx/>
              <a:buChar char="-"/>
            </a:pPr>
            <a:r>
              <a:rPr lang="en-US" dirty="0" smtClean="0">
                <a:latin typeface="Arial" pitchFamily="-109" charset="0"/>
                <a:ea typeface="ＭＳ Ｐゴシック" pitchFamily="-109" charset="-128"/>
                <a:cs typeface="ＭＳ Ｐゴシック" pitchFamily="-109" charset="-128"/>
              </a:rPr>
              <a:t>Who looked for directions on how to test currency?</a:t>
            </a:r>
          </a:p>
          <a:p>
            <a:pPr eaLnBrk="1" hangingPunct="1"/>
            <a:r>
              <a:rPr lang="en-US" dirty="0" smtClean="0">
                <a:latin typeface="Arial" pitchFamily="-109" charset="0"/>
                <a:ea typeface="ＭＳ Ｐゴシック" pitchFamily="-109" charset="-128"/>
                <a:cs typeface="ＭＳ Ｐゴシック" pitchFamily="-109" charset="-128"/>
              </a:rPr>
              <a:t>Paper Reminders: </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National ID average:</a:t>
            </a:r>
            <a:r>
              <a:rPr lang="en-US" baseline="0" dirty="0" smtClean="0">
                <a:latin typeface="Arial" pitchFamily="-109" charset="0"/>
                <a:ea typeface="ＭＳ Ｐゴシック" pitchFamily="-109" charset="-128"/>
                <a:cs typeface="ＭＳ Ｐゴシック" pitchFamily="-109" charset="-128"/>
              </a:rPr>
              <a:t> 6.5</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Use #’s and facts instead of “great, a lot, numerous, many, most, much…”</a:t>
            </a: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Avoid absolutes unless quoting</a:t>
            </a:r>
            <a:r>
              <a:rPr lang="en-US" baseline="0" dirty="0" smtClean="0">
                <a:latin typeface="Arial" pitchFamily="-109" charset="0"/>
                <a:ea typeface="ＭＳ Ｐゴシック" pitchFamily="-109" charset="-128"/>
                <a:cs typeface="ＭＳ Ｐゴシック" pitchFamily="-109" charset="-128"/>
              </a:rPr>
              <a:t> facts “always, never, must, will…”</a:t>
            </a:r>
            <a:endParaRPr lang="en-US" dirty="0" smtClean="0">
              <a:latin typeface="Arial" pitchFamily="-109" charset="0"/>
              <a:ea typeface="ＭＳ Ｐゴシック" pitchFamily="-109" charset="-128"/>
              <a:cs typeface="ＭＳ Ｐゴシック" pitchFamily="-109" charset="-128"/>
            </a:endParaRPr>
          </a:p>
          <a:p>
            <a:pPr marL="171450" indent="-171450" eaLnBrk="1" hangingPunct="1">
              <a:buFont typeface="Arial"/>
              <a:buChar char="•"/>
            </a:pPr>
            <a:r>
              <a:rPr lang="en-US" dirty="0" smtClean="0">
                <a:latin typeface="Arial" pitchFamily="-109" charset="0"/>
                <a:ea typeface="ＭＳ Ｐゴシック" pitchFamily="-109" charset="-128"/>
                <a:cs typeface="ＭＳ Ｐゴシック" pitchFamily="-109" charset="-128"/>
              </a:rPr>
              <a:t>Make organization clear, avoid CP R, CP R through out whole paper.</a:t>
            </a: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definition</a:t>
            </a:r>
            <a:r>
              <a:rPr lang="en-US" baseline="0" dirty="0" smtClean="0"/>
              <a:t> from Society of Automotive Engineers, there are six levels of automation. The last level is omitted in this picture. The first three levels require drivers to monitor the driving environment constantly.</a:t>
            </a:r>
          </a:p>
          <a:p>
            <a:r>
              <a:rPr lang="en-US" baseline="0" dirty="0" smtClean="0"/>
              <a:t>Currently, the self-driving cars operated by Uber and Tesla all belong to level 2. And the one developed by Google belongs to level 4 since it doesn’t even have a steering wheel.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3356359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shows the states with</a:t>
            </a:r>
            <a:r>
              <a:rPr lang="en-US" baseline="0" dirty="0" smtClean="0"/>
              <a:t> autonomous vehicle legislation.</a:t>
            </a:r>
            <a:endParaRPr lang="en-US" dirty="0" smtClean="0"/>
          </a:p>
          <a:p>
            <a:r>
              <a:rPr lang="en-US" dirty="0" smtClean="0"/>
              <a:t>Since 2012, at least 34 states have considered legislation related to autonomous vehicles,</a:t>
            </a:r>
            <a:r>
              <a:rPr lang="en-US" baseline="0" dirty="0" smtClean="0"/>
              <a:t> and b</a:t>
            </a:r>
            <a:r>
              <a:rPr lang="en-US" dirty="0" smtClean="0"/>
              <a:t>y 2016, 20 states has introduced </a:t>
            </a:r>
            <a:r>
              <a:rPr lang="en-US" baseline="0" dirty="0" smtClean="0"/>
              <a:t>legislations. </a:t>
            </a:r>
          </a:p>
          <a:p>
            <a:r>
              <a:rPr lang="en-US" baseline="0" dirty="0" smtClean="0"/>
              <a:t>However, all the gray states have not reacted to autonomous vehicles yet. Also, legislations in different states are different.</a:t>
            </a:r>
          </a:p>
          <a:p>
            <a:r>
              <a:rPr lang="en-US" baseline="0" dirty="0" smtClean="0"/>
              <a:t>States such as Florida, Michigan and California already allows self-driving cars to operate on the road, even without a human driver.</a:t>
            </a:r>
          </a:p>
          <a:p>
            <a:r>
              <a:rPr lang="en-US" baseline="0" dirty="0" smtClean="0"/>
              <a:t>However, states such as Washington D.C. and Virginia allow self-driving cars on public roads only for testing purposes and human drivers must be presented.[10]</a:t>
            </a:r>
          </a:p>
          <a:p>
            <a:r>
              <a:rPr lang="en-US" baseline="0" dirty="0" smtClean="0"/>
              <a:t>Next, I’m going to present two accidents involving self-driving cars.</a:t>
            </a: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2117161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image on the left shows the</a:t>
            </a:r>
            <a:r>
              <a:rPr lang="en-US" baseline="0" dirty="0" smtClean="0"/>
              <a:t> accident involving Tesla Model S and the right shows self-driving Uber hit by another vehicle.</a:t>
            </a:r>
          </a:p>
          <a:p>
            <a:endParaRPr lang="en-US" dirty="0" smtClean="0"/>
          </a:p>
          <a:p>
            <a:r>
              <a:rPr lang="en-US" dirty="0" smtClean="0"/>
              <a:t>The Tesla self-driving</a:t>
            </a:r>
            <a:r>
              <a:rPr lang="en-US" baseline="0" dirty="0" smtClean="0"/>
              <a:t> car accident happened in May, 2016, and this is the first self-driving car accident that causes a person to be killed.</a:t>
            </a:r>
            <a:endParaRPr lang="en-US" dirty="0" smtClean="0"/>
          </a:p>
          <a:p>
            <a:endParaRPr lang="en-US" dirty="0" smtClean="0"/>
          </a:p>
          <a:p>
            <a:r>
              <a:rPr lang="en-US" dirty="0" smtClean="0"/>
              <a:t>The investigation on Tesla’s accident was started by National</a:t>
            </a:r>
            <a:r>
              <a:rPr lang="en-US" baseline="0" dirty="0" smtClean="0"/>
              <a:t> Highway Traffic Safety Administration (NHTSA)</a:t>
            </a:r>
            <a:r>
              <a:rPr lang="en-US" dirty="0" smtClean="0"/>
              <a:t> in June 2016 and lasted 7 months [13]. </a:t>
            </a:r>
          </a:p>
          <a:p>
            <a:endParaRPr lang="en-US" dirty="0" smtClean="0"/>
          </a:p>
          <a:p>
            <a:r>
              <a:rPr lang="en-US" dirty="0" smtClean="0"/>
              <a:t>The purpose of the investigation was to determine</a:t>
            </a:r>
            <a:r>
              <a:rPr lang="en-US" baseline="0" dirty="0" smtClean="0"/>
              <a:t> whether the accident was caused by the autopilot system on Tesla or by the drive.</a:t>
            </a:r>
          </a:p>
          <a:p>
            <a:endParaRPr lang="en-US" dirty="0" smtClean="0"/>
          </a:p>
          <a:p>
            <a:r>
              <a:rPr lang="en-US" dirty="0" smtClean="0"/>
              <a:t>According</a:t>
            </a:r>
            <a:r>
              <a:rPr lang="en-US" baseline="0" dirty="0" smtClean="0"/>
              <a:t> to the investigation, the accident happened because first the Automatic Emergency Braking (AEB) system did not give any warning or automated breaking before the collision happened. Second, the driver also didn’t perform any action to avoid collision.</a:t>
            </a:r>
          </a:p>
          <a:p>
            <a:endParaRPr lang="en-US" baseline="0" dirty="0" smtClean="0"/>
          </a:p>
          <a:p>
            <a:r>
              <a:rPr lang="en-US" baseline="0" dirty="0" smtClean="0"/>
              <a:t>But, the AEB system was designed only to prevent rear-end crashes and it is not expected to work for crossing path collisions. </a:t>
            </a:r>
          </a:p>
          <a:p>
            <a:r>
              <a:rPr lang="en-US" baseline="0" dirty="0" smtClean="0"/>
              <a:t>Tesla also did their job to inform the system limitation to users. (Require driver to “Always keep your hands on the wheel” and “Be prepared to take over at any time”).</a:t>
            </a:r>
          </a:p>
          <a:p>
            <a:endParaRPr lang="en-US" baseline="0" dirty="0" smtClean="0"/>
          </a:p>
          <a:p>
            <a:r>
              <a:rPr lang="en-US" baseline="0" dirty="0" smtClean="0"/>
              <a:t>As a result, the NHTSA concluded that the Autopilot system on Tesla was functioning as expected, and it was the drivers fault to not paying attention to road condition.</a:t>
            </a:r>
          </a:p>
          <a:p>
            <a:endParaRPr lang="en-US" baseline="0" dirty="0" smtClean="0"/>
          </a:p>
          <a:p>
            <a:r>
              <a:rPr lang="en-US" dirty="0" smtClean="0"/>
              <a:t>In</a:t>
            </a:r>
            <a:r>
              <a:rPr lang="en-US" baseline="0" dirty="0" smtClean="0"/>
              <a:t> the Uber accident, the self-driving Uber was going straight and tries to pass a yellow light, another car turning left hit the Uber on the side and caused it to flip. Fortunately, no one was hurt in the accident.</a:t>
            </a:r>
          </a:p>
          <a:p>
            <a:r>
              <a:rPr lang="en-US" baseline="0" dirty="0" smtClean="0"/>
              <a:t>If it is a human driver, he or she might decide to stop at the yellow light to prevent accidents from happening.</a:t>
            </a:r>
          </a:p>
          <a:p>
            <a:endParaRPr lang="en-US" baseline="0" dirty="0" smtClean="0"/>
          </a:p>
          <a:p>
            <a:endParaRPr lang="en-US" dirty="0" smtClean="0"/>
          </a:p>
          <a:p>
            <a:endParaRPr lang="en-US" dirty="0" smtClean="0"/>
          </a:p>
          <a:p>
            <a:pPr algn="ct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3678382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My conclusion</a:t>
            </a:r>
            <a:r>
              <a:rPr lang="en-US" baseline="0" dirty="0" smtClean="0"/>
              <a:t> is that self-driving cars are still not reliable by itself right now because:</a:t>
            </a:r>
          </a:p>
          <a:p>
            <a:pPr algn="l"/>
            <a:endParaRPr lang="en-US" baseline="0" dirty="0" smtClean="0"/>
          </a:p>
          <a:p>
            <a:pPr algn="l"/>
            <a:r>
              <a:rPr lang="en-US" baseline="0" dirty="0" smtClean="0"/>
              <a:t>First, the self-driving technology is not mature yet. Most commercialized autonomous vehicles belongs to level-2, which require drivers to actively monitoring the environment.</a:t>
            </a:r>
          </a:p>
          <a:p>
            <a:pPr algn="l"/>
            <a:r>
              <a:rPr lang="en-US" baseline="0" dirty="0" smtClean="0"/>
              <a:t>As a result, companies selling self-driving cars need to do their best to inform drivers that they need to pay full attention while driving.</a:t>
            </a:r>
          </a:p>
          <a:p>
            <a:pPr algn="l"/>
            <a:r>
              <a:rPr lang="en-US" baseline="0" dirty="0" smtClean="0"/>
              <a:t>And drivers can not drive carelessly just because the autonomous mode is on.</a:t>
            </a:r>
          </a:p>
          <a:p>
            <a:pPr algn="l"/>
            <a:endParaRPr lang="en-US" baseline="0" dirty="0" smtClean="0"/>
          </a:p>
          <a:p>
            <a:pPr algn="l"/>
            <a:r>
              <a:rPr lang="en-US" baseline="0" dirty="0" smtClean="0"/>
              <a:t>Second, the legislation on autonomous vehicles are also not fully developed yet.</a:t>
            </a:r>
          </a:p>
          <a:p>
            <a:pPr algn="l"/>
            <a:r>
              <a:rPr lang="en-US" baseline="0" dirty="0" smtClean="0"/>
              <a:t>N</a:t>
            </a:r>
            <a:r>
              <a:rPr lang="en-US" dirty="0" smtClean="0"/>
              <a:t>ot </a:t>
            </a:r>
            <a:r>
              <a:rPr lang="en-US" baseline="0" dirty="0" smtClean="0"/>
              <a:t>all states have legislations and the rules between states are different. As a result, operating a self-driving car </a:t>
            </a:r>
            <a:r>
              <a:rPr lang="en-US" dirty="0" smtClean="0"/>
              <a:t>between states</a:t>
            </a:r>
            <a:r>
              <a:rPr lang="en-US" baseline="0" dirty="0" smtClean="0"/>
              <a:t> is not convenient now</a:t>
            </a:r>
            <a:r>
              <a:rPr lang="en-US" dirty="0" smtClean="0"/>
              <a:t>. </a:t>
            </a:r>
          </a:p>
          <a:p>
            <a:pPr algn="l"/>
            <a:r>
              <a:rPr lang="en-US" dirty="0" smtClean="0"/>
              <a:t>The process of identifying the respondent if an accident happens is also very long which</a:t>
            </a:r>
            <a:r>
              <a:rPr lang="en-US" baseline="0" dirty="0" smtClean="0"/>
              <a:t> is a</a:t>
            </a:r>
            <a:r>
              <a:rPr lang="en-US" dirty="0" smtClean="0"/>
              <a:t>round 7 months for the Tesla accident.</a:t>
            </a:r>
          </a:p>
          <a:p>
            <a:pPr algn="l"/>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3738941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1828322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my conclusion that developers should not be liable for the blame of a system malfunction. However, there is very little data regarding system or software failures of robotic caregivers because of the youth of this field. Instead we will focus on hypotheticals when answering this question. Firstly though, I would like to introduce the aspect of robotic caregivers.</a:t>
            </a: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is an increase in the need of caregivers as the percentage of people over the age of 65 continues to grow while the percentage of people under the age of 5 continues to shrink. This growing disparity is especially notable in Japan, the oldest nation in the world with the fastest aging population. In fact, 20% of Japan’s current population is 65 or older, whereas 13% of the US’s population is 65 or older. However, that number is expected to nearly double by 2050. As countries witness a climbing number of seniors, the amount of caregivers remains stagnant.</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2609390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They come in many different forms, but their main goal is to relieve human caregivers and family members from the stress of taking care of the growing number of elderly in the world.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There are many potential benefits that robotic caregivers could provide, such as serving as a communication tool, promoting independence, filling care gaps, providing companionship, and most of all, decreasing the burden on family and friends. [6]</a:t>
            </a:r>
            <a:endParaRPr lang="en-US" b="0" dirty="0">
              <a:effectLst/>
            </a:endParaRPr>
          </a:p>
          <a:p>
            <a:endParaRPr lang="en-US" dirty="0"/>
          </a:p>
          <a:p>
            <a:r>
              <a:rPr lang="en-US" dirty="0"/>
              <a:t>For many older adults, their greatest fear is ending up in a nursing home, yet many do not like the idea of strangers in their house any better. These robotic caregivers can fill these gaps, providing a solution that allows these patients to retain their independence without burdening their family.</a:t>
            </a:r>
          </a:p>
          <a:p>
            <a:endParaRPr lang="en-US" dirty="0"/>
          </a:p>
          <a:p>
            <a:r>
              <a:rPr lang="en-US" dirty="0"/>
              <a:t>Most robotic caregivers are equipped with sensors and cameras to supervise an elderly person reminding them about daily tasks, some act as telepresence machines to bridge the gap between health-care professionals and the elderly, some act as companions to engage their minds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3517844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inspiration for pursuing this topic came from a guy that currently attends WPI. I don’t know if many of you have heard of Ben </a:t>
            </a:r>
            <a:r>
              <a:rPr lang="en-US" dirty="0" err="1"/>
              <a:t>Hylak</a:t>
            </a:r>
            <a:r>
              <a:rPr lang="en-US" dirty="0"/>
              <a:t>, but I met him once and learned about the many projects he had done, including his most recent and progressive projects: ALAIR (assisted living autonomous internet robot) and MAYA (me and you anywhere). Both of these robots meet the needs of an aging population. </a:t>
            </a:r>
          </a:p>
          <a:p>
            <a:endParaRPr lang="en-US" dirty="0"/>
          </a:p>
          <a:p>
            <a:r>
              <a:rPr lang="en-US" dirty="0"/>
              <a:t>MAYA – where telepresence robots were almost exclusively $15,000, he developed MAYA for only $500 and received numerous awards for his product (even invited to the White House Science Fair to meet Obama)</a:t>
            </a:r>
          </a:p>
          <a:p>
            <a:endParaRPr lang="en-US" dirty="0"/>
          </a:p>
          <a:p>
            <a:r>
              <a:rPr lang="en-US" dirty="0"/>
              <a:t>ALAIR – created for only $1250, it has the ability to take vitals and detect falls, dispense medication, and connect to off-site professionals through </a:t>
            </a:r>
            <a:r>
              <a:rPr lang="en-US" dirty="0" err="1"/>
              <a:t>videochats</a:t>
            </a:r>
            <a:r>
              <a:rPr lang="en-US" dirty="0"/>
              <a:t>. </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2532814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robotic caregiving is a young research field, there are not many official products out on the market. However, there are 2 types of caregiving technologies that I would like to address: robotic caregivers and robot-assisted caregiving. These 2 types differ in their role in the caregiving field. PARO is an assistive robot and is meant for companionship. Whereas most other robots within the field aim to aid older adults in the mundane tasks any family member or caregiver must perform. I will expand upon this in the next slide.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has been well established that social isolation is a serious health risk, particularly for the elderly. Studies have shown that social isolation increases an individual’s risks of dying by 26%, regardless of the cause of death. [4]</a:t>
            </a:r>
          </a:p>
          <a:p>
            <a:endParaRPr lang="en-US" dirty="0"/>
          </a:p>
          <a:p>
            <a:r>
              <a:rPr lang="en-US" dirty="0"/>
              <a:t>PARO is an advanced interactive robot developed by AIST, a leading Japanese industrial automation pioneer. PARO is a socially assistive robot intended as a therapeutic instrument mainly for patients with dementia. It is modeled after a baby harp seal and has been found to reduce patient stress. It can learn to behave in a way that the user prefers and responds to auditory stimuli. It is an 8</a:t>
            </a:r>
            <a:r>
              <a:rPr lang="en-US" baseline="30000" dirty="0"/>
              <a:t>th</a:t>
            </a:r>
            <a:r>
              <a:rPr lang="en-US" dirty="0"/>
              <a:t> generation of a design that has been in use in Japan and throughout Europe since 2003. [3] it </a:t>
            </a:r>
            <a:r>
              <a:rPr lang="en-US" sz="1200" b="0" i="0" kern="1200" dirty="0">
                <a:solidFill>
                  <a:schemeClr val="tx1"/>
                </a:solidFill>
                <a:effectLst/>
                <a:latin typeface="+mn-lt"/>
                <a:ea typeface="+mn-ea"/>
                <a:cs typeface="+mn-cs"/>
              </a:rPr>
              <a:t>costs $6,000 and is classified by the US government as a class 2 medical device.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*images also come from the same website [3]</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2493417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0" dirty="0" smtClean="0"/>
              <a:t> – Errors, Failures, Risks</a:t>
            </a:r>
          </a:p>
          <a:p>
            <a:endParaRPr lang="en-US" baseline="0" dirty="0" smtClean="0"/>
          </a:p>
          <a:p>
            <a:r>
              <a:rPr lang="en-US" baseline="0" dirty="0" smtClean="0"/>
              <a:t>If not used in previous class</a:t>
            </a:r>
          </a:p>
          <a:p>
            <a:r>
              <a:rPr lang="en-US" b="1" baseline="0" dirty="0" smtClean="0">
                <a:latin typeface="Arial" pitchFamily="-109" charset="0"/>
                <a:ea typeface="ＭＳ Ｐゴシック" pitchFamily="-109" charset="-128"/>
                <a:cs typeface="ＭＳ Ｐゴシック" pitchFamily="-109" charset="-128"/>
              </a:rPr>
              <a:t>Why Electronic Voting is a BAD Idea - </a:t>
            </a:r>
            <a:r>
              <a:rPr lang="en-US" b="1" baseline="0" dirty="0" err="1" smtClean="0">
                <a:latin typeface="Arial" pitchFamily="-109" charset="0"/>
                <a:ea typeface="ＭＳ Ｐゴシック" pitchFamily="-109" charset="-128"/>
                <a:cs typeface="ＭＳ Ｐゴシック" pitchFamily="-109" charset="-128"/>
              </a:rPr>
              <a:t>Computerphile</a:t>
            </a:r>
            <a:endParaRPr lang="en-US" b="1" baseline="0" dirty="0" smtClean="0">
              <a:latin typeface="Arial" pitchFamily="-109" charset="0"/>
              <a:ea typeface="ＭＳ Ｐゴシック" pitchFamily="-109" charset="-128"/>
              <a:cs typeface="ＭＳ Ｐゴシック" pitchFamily="-109" charset="-128"/>
            </a:endParaRPr>
          </a:p>
          <a:p>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=w3_0x6oaDmI</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there are the robot caregivers. These are a list of several types of robotic caretakers that focus on the physical health of an older adult. </a:t>
            </a:r>
          </a:p>
          <a:p>
            <a:endParaRPr lang="en-US" dirty="0"/>
          </a:p>
          <a:p>
            <a:pPr rtl="0"/>
            <a:r>
              <a:rPr lang="en-US" sz="1200" b="0" i="0" u="none" strike="noStrike" kern="1200" dirty="0">
                <a:solidFill>
                  <a:schemeClr val="tx1"/>
                </a:solidFill>
                <a:effectLst/>
                <a:latin typeface="+mn-lt"/>
                <a:ea typeface="+mn-ea"/>
                <a:cs typeface="+mn-cs"/>
              </a:rPr>
              <a:t>Robear (designed by </a:t>
            </a:r>
            <a:r>
              <a:rPr lang="en-US" sz="1200" b="0" i="0" u="none" strike="noStrike" kern="1200" dirty="0" err="1">
                <a:solidFill>
                  <a:schemeClr val="tx1"/>
                </a:solidFill>
                <a:effectLst/>
                <a:latin typeface="+mn-lt"/>
                <a:ea typeface="+mn-ea"/>
                <a:cs typeface="+mn-cs"/>
              </a:rPr>
              <a:t>sumitomo</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riko</a:t>
            </a:r>
            <a:r>
              <a:rPr lang="en-US" sz="1200" b="0" i="0" u="none" strike="noStrike" kern="1200" dirty="0">
                <a:solidFill>
                  <a:schemeClr val="tx1"/>
                </a:solidFill>
                <a:effectLst/>
                <a:latin typeface="+mn-lt"/>
                <a:ea typeface="+mn-ea"/>
                <a:cs typeface="+mn-cs"/>
              </a:rPr>
              <a:t> company in Japan) the robot is capable of lifting patients out of bed and into wheel chairs or aid patients who need assistance walking.</a:t>
            </a:r>
            <a:endParaRPr lang="en-US" b="0" dirty="0">
              <a:effectLst/>
            </a:endParaRPr>
          </a:p>
          <a:p>
            <a:pPr rtl="0"/>
            <a:r>
              <a:rPr lang="en-US" b="0" dirty="0">
                <a:effectLst/>
              </a:rPr>
              <a:t/>
            </a:r>
            <a:br>
              <a:rPr lang="en-US" b="0" dirty="0">
                <a:effectLst/>
              </a:rPr>
            </a:br>
            <a:r>
              <a:rPr lang="en-US" sz="1200" b="0" i="0" u="none" strike="noStrike" kern="1200" dirty="0" err="1">
                <a:solidFill>
                  <a:schemeClr val="tx1"/>
                </a:solidFill>
                <a:effectLst/>
                <a:latin typeface="+mn-lt"/>
                <a:ea typeface="+mn-ea"/>
                <a:cs typeface="+mn-cs"/>
              </a:rPr>
              <a:t>GiraffPlus</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sweden</a:t>
            </a:r>
            <a:r>
              <a:rPr lang="en-US" sz="1200" b="0" i="0" u="none" strike="noStrike" kern="1200" dirty="0">
                <a:solidFill>
                  <a:schemeClr val="tx1"/>
                </a:solidFill>
                <a:effectLst/>
                <a:latin typeface="+mn-lt"/>
                <a:ea typeface="+mn-ea"/>
                <a:cs typeface="+mn-cs"/>
              </a:rPr>
              <a:t>) a telepresence robot that serves as a vacuum cleaner, standing mirror, a video-chat android that stands in for family time and doctor visits, and a health metrics monitor that can measure and record key variables such as blood pressure and temperature. </a:t>
            </a: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Hybrid Assistive Limb (HAL) (Cyberdyne) is currently the most advanced robotic exoskeleton on the market. It could greatly improve the mobility of elderly or disabled people who wear it, expanding the capabilities of the human body.</a:t>
            </a:r>
          </a:p>
          <a:p>
            <a:pPr rtl="0"/>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It is a hybrid system composed of a </a:t>
            </a:r>
            <a:r>
              <a:rPr lang="en-US" sz="1200" b="0" i="0" u="sng" strike="noStrike" kern="1200" dirty="0" err="1">
                <a:solidFill>
                  <a:schemeClr val="tx1"/>
                </a:solidFill>
                <a:effectLst/>
                <a:latin typeface="+mn-lt"/>
                <a:ea typeface="+mn-ea"/>
                <a:cs typeface="+mn-cs"/>
                <a:hlinkClick r:id="rId3"/>
              </a:rPr>
              <a:t>cybernics</a:t>
            </a:r>
            <a:r>
              <a:rPr lang="en-US" sz="1200" b="0" i="0" u="none" strike="noStrike" kern="1200" dirty="0">
                <a:solidFill>
                  <a:schemeClr val="tx1"/>
                </a:solidFill>
                <a:effectLst/>
                <a:latin typeface="+mn-lt"/>
                <a:ea typeface="+mn-ea"/>
                <a:cs typeface="+mn-cs"/>
              </a:rPr>
              <a:t> voluntary control system that provides complete control of the HAL suit using bioelectric signals and a </a:t>
            </a:r>
            <a:r>
              <a:rPr lang="en-US" sz="1200" b="0" i="0" u="none" strike="noStrike" kern="1200" dirty="0" err="1">
                <a:solidFill>
                  <a:schemeClr val="tx1"/>
                </a:solidFill>
                <a:effectLst/>
                <a:latin typeface="+mn-lt"/>
                <a:ea typeface="+mn-ea"/>
                <a:cs typeface="+mn-cs"/>
              </a:rPr>
              <a:t>cybernics</a:t>
            </a:r>
            <a:r>
              <a:rPr lang="en-US" sz="1200" b="0" i="0" u="none" strike="noStrike" kern="1200" dirty="0">
                <a:solidFill>
                  <a:schemeClr val="tx1"/>
                </a:solidFill>
                <a:effectLst/>
                <a:latin typeface="+mn-lt"/>
                <a:ea typeface="+mn-ea"/>
                <a:cs typeface="+mn-cs"/>
              </a:rPr>
              <a:t> robotic autonomous control system.</a:t>
            </a:r>
          </a:p>
          <a:p>
            <a:pPr rtl="0"/>
            <a:r>
              <a:rPr lang="en-US" sz="1200" b="0" i="0" u="none" strike="noStrike" kern="1200" dirty="0" err="1">
                <a:solidFill>
                  <a:schemeClr val="tx1"/>
                </a:solidFill>
                <a:effectLst/>
                <a:latin typeface="+mn-lt"/>
                <a:ea typeface="+mn-ea"/>
                <a:cs typeface="+mn-cs"/>
              </a:rPr>
              <a:t>Cybernics</a:t>
            </a:r>
            <a:r>
              <a:rPr lang="en-US" sz="1200" b="0" i="0" u="none" strike="noStrike" kern="1200" dirty="0">
                <a:solidFill>
                  <a:schemeClr val="tx1"/>
                </a:solidFill>
                <a:effectLst/>
                <a:latin typeface="+mn-lt"/>
                <a:ea typeface="+mn-ea"/>
                <a:cs typeface="+mn-cs"/>
              </a:rPr>
              <a:t> is a very new research field that combines cybernetics, informatics, mechatronics and human body research.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All of these products have passed test demonstrations, however, it will be some time before they reach any form of commercial production.</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2545385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robotic healthcare is a relatively young field, there have not been any reports regarding system failures in robotic caregivers. That may be because there are so few robotic caregivers actually in commercial use and many do not yet pose these levels of sophistication. Many products are also too expensive and inaccessible for many people to attain, due to the complexity of the robot and its system. So instead, we will focus on the hypothetical case of who is liable for the blame if an autonomous caregiver robot suddenly malfunctions and causes human harm. My personal opinion is that moral responsibility is tricky. It should be able to differ depending on the situation; however, my conclusion is that the developers of robotic caregivers should not be held liable. Remember that medical machines, including robotic caretakers, are extremely complex and must integrate many different components. And it is well understood that the more components there are in a system, the more likely an error may occur. In fact, according to Murphy’s laws, every non-trivial program has at least one bug. If the robot has passed through a thorough amount of testing and inspection, if the developers see nothing that could possibly be wrong with it (</a:t>
            </a:r>
            <a:r>
              <a:rPr lang="en-US" i="1" dirty="0"/>
              <a:t>and </a:t>
            </a:r>
            <a:r>
              <a:rPr lang="en-US" i="0" dirty="0"/>
              <a:t>if they make it clear that they should not be held legally liable for an unseen system error), then they should not be at blame should an accident occur. As</a:t>
            </a:r>
            <a:r>
              <a:rPr lang="en-US" dirty="0"/>
              <a:t> seen in the reading, there are two conditions that must hold for a moral agent to be held responsible for a harmful event: the casual condition and the mental condition. </a:t>
            </a:r>
          </a:p>
          <a:p>
            <a:r>
              <a:rPr lang="en-US" dirty="0"/>
              <a:t>Casual condition: actions or inactions of agent must have caused the harm</a:t>
            </a:r>
          </a:p>
          <a:p>
            <a:r>
              <a:rPr lang="en-US" dirty="0"/>
              <a:t>Mental condition: the actions or inactions must have been intended or willed by agent. </a:t>
            </a:r>
          </a:p>
          <a:p>
            <a:r>
              <a:rPr lang="en-US" dirty="0"/>
              <a:t>So say for example, if the </a:t>
            </a:r>
            <a:r>
              <a:rPr lang="en-US" dirty="0" err="1"/>
              <a:t>roBear</a:t>
            </a:r>
            <a:r>
              <a:rPr lang="en-US" dirty="0"/>
              <a:t> malfunctioned and caused harm to its patient, who would be held responsible for this event, or if the </a:t>
            </a:r>
            <a:r>
              <a:rPr lang="en-US" dirty="0" err="1"/>
              <a:t>GiraffPlus</a:t>
            </a:r>
            <a:r>
              <a:rPr lang="en-US" dirty="0"/>
              <a:t> recorded the wrong information about the patient and it caused an overdose in medication? These software malfunctions would be flukes that many times developers would not be able to guess would happen, as seen with AECL and their Therac-25. It is only when they choose to not do anything about it would future malfunctions be considered their fault. </a:t>
            </a:r>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2437960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2939505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Hello</a:t>
            </a:r>
            <a:r>
              <a:rPr lang="zh-CN" altLang="en-US" baseline="0" dirty="0" smtClean="0"/>
              <a:t> </a:t>
            </a:r>
            <a:r>
              <a:rPr lang="en-US" altLang="zh-CN" baseline="0" dirty="0" smtClean="0"/>
              <a:t>everyone</a:t>
            </a:r>
            <a:r>
              <a:rPr lang="zh-CN" altLang="en-US" baseline="0" dirty="0" smtClean="0"/>
              <a:t> </a:t>
            </a:r>
            <a:r>
              <a:rPr lang="en-US" altLang="zh-CN" baseline="0" dirty="0" smtClean="0"/>
              <a:t>I’m</a:t>
            </a:r>
            <a:r>
              <a:rPr lang="zh-CN" altLang="en-US" baseline="0" dirty="0" smtClean="0"/>
              <a:t> </a:t>
            </a:r>
            <a:r>
              <a:rPr lang="en-US" altLang="zh-CN" baseline="0" dirty="0" smtClean="0"/>
              <a:t>Yudi.</a:t>
            </a:r>
            <a:r>
              <a:rPr lang="zh-CN" altLang="en-US" baseline="0" dirty="0" smtClean="0"/>
              <a:t> </a:t>
            </a:r>
            <a:r>
              <a:rPr lang="en-US" altLang="zh-CN" baseline="0" dirty="0" smtClean="0"/>
              <a:t>My</a:t>
            </a:r>
            <a:r>
              <a:rPr lang="zh-CN" altLang="en-US" baseline="0" dirty="0" smtClean="0"/>
              <a:t> </a:t>
            </a:r>
            <a:r>
              <a:rPr lang="en-US" altLang="zh-CN" baseline="0" dirty="0" smtClean="0"/>
              <a:t>topic</a:t>
            </a:r>
            <a:r>
              <a:rPr lang="zh-CN" altLang="en-US" baseline="0" dirty="0" smtClean="0"/>
              <a:t> </a:t>
            </a:r>
            <a:r>
              <a:rPr lang="en-US" altLang="zh-CN" baseline="0" dirty="0" smtClean="0"/>
              <a:t>today</a:t>
            </a:r>
            <a:r>
              <a:rPr lang="zh-CN" altLang="en-US" baseline="0" dirty="0" smtClean="0"/>
              <a:t> </a:t>
            </a:r>
            <a:r>
              <a:rPr lang="en-US" altLang="zh-CN" baseline="0" dirty="0" smtClean="0"/>
              <a:t>is</a:t>
            </a:r>
            <a:r>
              <a:rPr lang="zh-CN" altLang="en-US" baseline="0" dirty="0" smtClean="0"/>
              <a:t> </a:t>
            </a:r>
            <a:r>
              <a:rPr lang="en-US" altLang="zh-CN" baseline="0" dirty="0" smtClean="0"/>
              <a:t>Speech</a:t>
            </a:r>
            <a:r>
              <a:rPr lang="zh-CN" altLang="en-US" baseline="0" dirty="0" smtClean="0"/>
              <a:t> </a:t>
            </a:r>
            <a:r>
              <a:rPr lang="en-US" altLang="zh-CN" baseline="0" dirty="0" smtClean="0"/>
              <a:t>Recognition,</a:t>
            </a:r>
            <a:r>
              <a:rPr lang="zh-CN" altLang="en-US" baseline="0" dirty="0" smtClean="0"/>
              <a:t> </a:t>
            </a:r>
            <a:r>
              <a:rPr lang="en-US" altLang="zh-CN" baseline="0" dirty="0" smtClean="0"/>
              <a:t>which</a:t>
            </a:r>
            <a:r>
              <a:rPr lang="zh-CN" altLang="en-US" baseline="0" dirty="0" smtClean="0"/>
              <a:t> </a:t>
            </a:r>
            <a:r>
              <a:rPr lang="en-US" altLang="zh-CN" baseline="0" dirty="0" smtClean="0"/>
              <a:t>is</a:t>
            </a:r>
            <a:r>
              <a:rPr lang="zh-CN" altLang="en-US" baseline="0" dirty="0" smtClean="0"/>
              <a:t> </a:t>
            </a:r>
            <a:r>
              <a:rPr lang="en-US" altLang="zh-CN" baseline="0" dirty="0" smtClean="0"/>
              <a:t>a</a:t>
            </a:r>
            <a:r>
              <a:rPr lang="zh-CN" altLang="en-US" baseline="0" dirty="0" smtClean="0"/>
              <a:t> </a:t>
            </a:r>
            <a:r>
              <a:rPr lang="en-US" altLang="zh-CN" baseline="0" dirty="0" smtClean="0"/>
              <a:t>quite</a:t>
            </a:r>
            <a:r>
              <a:rPr lang="zh-CN" altLang="en-US" baseline="0" dirty="0" smtClean="0"/>
              <a:t> </a:t>
            </a:r>
            <a:r>
              <a:rPr lang="en-US" altLang="zh-CN" baseline="0" dirty="0" smtClean="0"/>
              <a:t>popular</a:t>
            </a:r>
            <a:r>
              <a:rPr lang="zh-CN" altLang="en-US" baseline="0" dirty="0" smtClean="0"/>
              <a:t> </a:t>
            </a:r>
            <a:r>
              <a:rPr lang="en-US" altLang="zh-CN" baseline="0" dirty="0" smtClean="0"/>
              <a:t>technology</a:t>
            </a:r>
            <a:r>
              <a:rPr lang="zh-CN" altLang="en-US" baseline="0" dirty="0" smtClean="0"/>
              <a:t> </a:t>
            </a:r>
            <a:r>
              <a:rPr lang="en-US" altLang="zh-CN" baseline="0" dirty="0" smtClean="0"/>
              <a:t>now.</a:t>
            </a:r>
          </a:p>
          <a:p>
            <a:r>
              <a:rPr lang="en-US" altLang="zh-CN" baseline="0" dirty="0" smtClean="0"/>
              <a:t>Just</a:t>
            </a:r>
            <a:r>
              <a:rPr lang="zh-CN" altLang="en-US" baseline="0" dirty="0" smtClean="0"/>
              <a:t> </a:t>
            </a:r>
            <a:r>
              <a:rPr lang="en-US" altLang="zh-CN" baseline="0" dirty="0" smtClean="0"/>
              <a:t>think</a:t>
            </a:r>
            <a:r>
              <a:rPr lang="zh-CN" altLang="en-US" baseline="0" dirty="0" smtClean="0"/>
              <a:t> </a:t>
            </a:r>
            <a:r>
              <a:rPr lang="en-US" altLang="zh-CN" baseline="0" dirty="0" smtClean="0"/>
              <a:t>about</a:t>
            </a:r>
            <a:r>
              <a:rPr lang="zh-CN" altLang="en-US" baseline="0" dirty="0" smtClean="0"/>
              <a:t> </a:t>
            </a:r>
            <a:r>
              <a:rPr lang="en-US" altLang="zh-CN" baseline="0" dirty="0" smtClean="0"/>
              <a:t>it.</a:t>
            </a:r>
          </a:p>
          <a:p>
            <a:r>
              <a:rPr lang="en-US" altLang="zh-CN" baseline="0" dirty="0" smtClean="0"/>
              <a:t>During</a:t>
            </a:r>
            <a:r>
              <a:rPr lang="zh-CN" altLang="en-US" baseline="0" dirty="0" smtClean="0"/>
              <a:t> </a:t>
            </a:r>
            <a:r>
              <a:rPr lang="en-US" altLang="zh-CN" baseline="0" dirty="0" smtClean="0"/>
              <a:t>your</a:t>
            </a:r>
            <a:r>
              <a:rPr lang="zh-CN" altLang="en-US" baseline="0" dirty="0" smtClean="0"/>
              <a:t> </a:t>
            </a:r>
            <a:r>
              <a:rPr lang="en-US" altLang="zh-CN" baseline="0" dirty="0" smtClean="0"/>
              <a:t>daily</a:t>
            </a:r>
            <a:r>
              <a:rPr lang="zh-CN" altLang="en-US" baseline="0" dirty="0" smtClean="0"/>
              <a:t> </a:t>
            </a:r>
            <a:r>
              <a:rPr lang="en-US" altLang="zh-CN" baseline="0" dirty="0" smtClean="0"/>
              <a:t>online</a:t>
            </a:r>
            <a:r>
              <a:rPr lang="zh-CN" altLang="en-US" baseline="0" dirty="0" smtClean="0"/>
              <a:t> </a:t>
            </a:r>
            <a:r>
              <a:rPr lang="en-US" altLang="zh-CN" baseline="0" dirty="0" smtClean="0"/>
              <a:t>searching,</a:t>
            </a:r>
            <a:r>
              <a:rPr lang="zh-CN" altLang="en-US" baseline="0" dirty="0" smtClean="0"/>
              <a:t> </a:t>
            </a:r>
            <a:r>
              <a:rPr lang="en-US" altLang="zh-CN" baseline="0" dirty="0" smtClean="0"/>
              <a:t>do</a:t>
            </a:r>
            <a:r>
              <a:rPr lang="zh-CN" altLang="en-US" baseline="0" dirty="0" smtClean="0"/>
              <a:t> </a:t>
            </a:r>
            <a:r>
              <a:rPr lang="en-US" altLang="zh-CN" baseline="0" dirty="0" smtClean="0"/>
              <a:t>u</a:t>
            </a:r>
            <a:r>
              <a:rPr lang="zh-CN" altLang="en-US" baseline="0" dirty="0" smtClean="0"/>
              <a:t> </a:t>
            </a:r>
            <a:r>
              <a:rPr lang="en-US" altLang="zh-CN" baseline="0" dirty="0" smtClean="0"/>
              <a:t>prefer</a:t>
            </a:r>
            <a:r>
              <a:rPr lang="zh-CN" altLang="en-US" baseline="0" dirty="0" smtClean="0"/>
              <a:t> </a:t>
            </a:r>
            <a:r>
              <a:rPr lang="en-US" altLang="zh-CN" baseline="0" dirty="0" smtClean="0"/>
              <a:t>typing</a:t>
            </a:r>
            <a:r>
              <a:rPr lang="zh-CN" altLang="en-US" baseline="0" dirty="0" smtClean="0"/>
              <a:t> </a:t>
            </a:r>
            <a:r>
              <a:rPr lang="en-US" altLang="zh-CN" baseline="0" dirty="0" smtClean="0"/>
              <a:t>with</a:t>
            </a:r>
            <a:r>
              <a:rPr lang="zh-CN" altLang="en-US" baseline="0" dirty="0" smtClean="0"/>
              <a:t> </a:t>
            </a:r>
            <a:r>
              <a:rPr lang="en-US" altLang="zh-CN" baseline="0" dirty="0" smtClean="0"/>
              <a:t>keyboard</a:t>
            </a:r>
            <a:r>
              <a:rPr lang="zh-CN" altLang="en-US" baseline="0" dirty="0" smtClean="0"/>
              <a:t> </a:t>
            </a:r>
            <a:r>
              <a:rPr lang="en-US" altLang="zh-CN" baseline="0" dirty="0" smtClean="0"/>
              <a:t>or</a:t>
            </a:r>
            <a:r>
              <a:rPr lang="zh-CN" altLang="en-US" baseline="0" dirty="0" smtClean="0"/>
              <a:t> </a:t>
            </a:r>
            <a:r>
              <a:rPr lang="en-US" altLang="zh-CN" baseline="0" dirty="0" smtClean="0"/>
              <a:t>input</a:t>
            </a:r>
            <a:r>
              <a:rPr lang="zh-CN" altLang="en-US" baseline="0" dirty="0" smtClean="0"/>
              <a:t> </a:t>
            </a:r>
            <a:r>
              <a:rPr lang="en-US" altLang="zh-CN" baseline="0" dirty="0" smtClean="0"/>
              <a:t>with</a:t>
            </a:r>
            <a:r>
              <a:rPr lang="zh-CN" altLang="en-US" baseline="0" dirty="0" smtClean="0"/>
              <a:t> </a:t>
            </a:r>
            <a:r>
              <a:rPr lang="en-US" altLang="zh-CN" baseline="0" dirty="0" smtClean="0"/>
              <a:t>microphone?</a:t>
            </a:r>
            <a:r>
              <a:rPr lang="zh-CN" altLang="en-US" baseline="0" dirty="0" smtClean="0"/>
              <a:t> </a:t>
            </a:r>
            <a:r>
              <a:rPr lang="en-US" altLang="zh-CN" baseline="0" dirty="0" smtClean="0"/>
              <a:t>I</a:t>
            </a:r>
            <a:r>
              <a:rPr lang="zh-CN" altLang="en-US" baseline="0" dirty="0" smtClean="0"/>
              <a:t> </a:t>
            </a:r>
            <a:r>
              <a:rPr lang="en-US" altLang="zh-CN" baseline="0" dirty="0" smtClean="0"/>
              <a:t>believe</a:t>
            </a:r>
            <a:r>
              <a:rPr lang="zh-CN" altLang="en-US" baseline="0" dirty="0" smtClean="0"/>
              <a:t> </a:t>
            </a:r>
            <a:r>
              <a:rPr lang="en-US" altLang="zh-CN" baseline="0" dirty="0" smtClean="0"/>
              <a:t>most</a:t>
            </a:r>
            <a:r>
              <a:rPr lang="zh-CN" altLang="en-US" baseline="0" dirty="0" smtClean="0"/>
              <a:t> </a:t>
            </a:r>
            <a:r>
              <a:rPr lang="en-US" altLang="zh-CN" baseline="0" dirty="0" smtClean="0"/>
              <a:t>of</a:t>
            </a:r>
            <a:r>
              <a:rPr lang="zh-CN" altLang="en-US" baseline="0" dirty="0" smtClean="0"/>
              <a:t> </a:t>
            </a:r>
            <a:r>
              <a:rPr lang="en-US" altLang="zh-CN" baseline="0" dirty="0" smtClean="0"/>
              <a:t>u</a:t>
            </a:r>
            <a:r>
              <a:rPr lang="zh-CN" altLang="en-US" baseline="0" dirty="0" smtClean="0"/>
              <a:t> </a:t>
            </a:r>
            <a:r>
              <a:rPr lang="en-US" altLang="zh-CN" baseline="0" dirty="0" smtClean="0"/>
              <a:t>guys</a:t>
            </a:r>
            <a:r>
              <a:rPr lang="zh-CN" altLang="en-US" baseline="0" dirty="0" smtClean="0"/>
              <a:t> </a:t>
            </a:r>
            <a:r>
              <a:rPr lang="en-US" altLang="zh-CN" baseline="0" dirty="0" smtClean="0"/>
              <a:t>still</a:t>
            </a:r>
            <a:r>
              <a:rPr lang="zh-CN" altLang="en-US" baseline="0" dirty="0" smtClean="0"/>
              <a:t> </a:t>
            </a:r>
            <a:r>
              <a:rPr lang="en-US" altLang="zh-CN" baseline="0" dirty="0" smtClean="0"/>
              <a:t>prefer</a:t>
            </a:r>
            <a:r>
              <a:rPr lang="zh-CN" altLang="en-US" baseline="0" dirty="0" smtClean="0"/>
              <a:t> </a:t>
            </a:r>
            <a:r>
              <a:rPr lang="en-US" altLang="zh-CN" baseline="0" dirty="0" smtClean="0"/>
              <a:t>typing</a:t>
            </a:r>
            <a:r>
              <a:rPr lang="zh-CN" altLang="en-US" baseline="0" dirty="0" smtClean="0"/>
              <a:t> </a:t>
            </a:r>
            <a:r>
              <a:rPr lang="en-US" altLang="zh-CN" baseline="0" dirty="0" smtClean="0"/>
              <a:t>with</a:t>
            </a:r>
            <a:r>
              <a:rPr lang="zh-CN" altLang="en-US" baseline="0" dirty="0" smtClean="0"/>
              <a:t> </a:t>
            </a:r>
            <a:r>
              <a:rPr lang="en-US" altLang="zh-CN" baseline="0" dirty="0" smtClean="0"/>
              <a:t>keyboard</a:t>
            </a:r>
            <a:r>
              <a:rPr lang="zh-CN" altLang="en-US" baseline="0" dirty="0" smtClean="0"/>
              <a:t> </a:t>
            </a:r>
            <a:r>
              <a:rPr lang="en-US" altLang="zh-CN" baseline="0" dirty="0" smtClean="0"/>
              <a:t>right?</a:t>
            </a:r>
          </a:p>
          <a:p>
            <a:endParaRPr lang="en-US" altLang="zh-CN" baseline="0" dirty="0" smtClean="0"/>
          </a:p>
          <a:p>
            <a:r>
              <a:rPr lang="en-US" altLang="zh-CN" baseline="0" dirty="0" smtClean="0"/>
              <a:t>My</a:t>
            </a:r>
            <a:r>
              <a:rPr lang="zh-CN" altLang="en-US" baseline="0" dirty="0" smtClean="0"/>
              <a:t> </a:t>
            </a:r>
            <a:r>
              <a:rPr lang="en-US" altLang="zh-CN" baseline="0" dirty="0" smtClean="0"/>
              <a:t>conclusion</a:t>
            </a:r>
            <a:r>
              <a:rPr lang="zh-CN" altLang="en-US" baseline="0" dirty="0" smtClean="0"/>
              <a:t> </a:t>
            </a:r>
            <a:r>
              <a:rPr lang="en-US" altLang="zh-CN" baseline="0" dirty="0" smtClean="0"/>
              <a:t>is</a:t>
            </a:r>
            <a:r>
              <a:rPr lang="zh-CN" altLang="en-US" baseline="0" dirty="0" smtClean="0"/>
              <a:t> </a:t>
            </a:r>
            <a:r>
              <a:rPr lang="en-US" altLang="zh-CN" baseline="0" dirty="0" smtClean="0"/>
              <a:t>there</a:t>
            </a:r>
            <a:r>
              <a:rPr lang="zh-CN" altLang="en-US" baseline="0" dirty="0" smtClean="0"/>
              <a:t> </a:t>
            </a:r>
            <a:r>
              <a:rPr lang="en-US" altLang="zh-CN" baseline="0" dirty="0" smtClean="0"/>
              <a:t>are</a:t>
            </a:r>
            <a:r>
              <a:rPr lang="zh-CN" altLang="en-US" baseline="0" dirty="0" smtClean="0"/>
              <a:t> </a:t>
            </a:r>
            <a:r>
              <a:rPr lang="en-US" altLang="zh-CN" baseline="0" dirty="0" smtClean="0"/>
              <a:t>indeed</a:t>
            </a:r>
            <a:r>
              <a:rPr lang="zh-CN" altLang="en-US" baseline="0" dirty="0" smtClean="0"/>
              <a:t> </a:t>
            </a:r>
            <a:r>
              <a:rPr lang="en-US" altLang="zh-CN" baseline="0" dirty="0" smtClean="0"/>
              <a:t>benefits</a:t>
            </a:r>
            <a:r>
              <a:rPr lang="zh-CN" altLang="en-US" baseline="0" dirty="0" smtClean="0"/>
              <a:t> </a:t>
            </a:r>
            <a:r>
              <a:rPr lang="en-US" altLang="zh-CN" baseline="0" dirty="0" smtClean="0"/>
              <a:t>in</a:t>
            </a:r>
            <a:r>
              <a:rPr lang="zh-CN" altLang="en-US" baseline="0" dirty="0" smtClean="0"/>
              <a:t> </a:t>
            </a:r>
            <a:r>
              <a:rPr lang="en-US" altLang="zh-CN" baseline="0" dirty="0" smtClean="0"/>
              <a:t>Speech</a:t>
            </a:r>
            <a:r>
              <a:rPr lang="zh-CN" altLang="en-US" baseline="0" dirty="0" smtClean="0"/>
              <a:t> </a:t>
            </a:r>
            <a:r>
              <a:rPr lang="en-US" altLang="zh-CN" baseline="0" dirty="0" smtClean="0"/>
              <a:t>Recognition,</a:t>
            </a:r>
            <a:r>
              <a:rPr lang="zh-CN" altLang="en-US" baseline="0" dirty="0" smtClean="0"/>
              <a:t> </a:t>
            </a:r>
            <a:r>
              <a:rPr lang="en-US" altLang="zh-CN" baseline="0" dirty="0" smtClean="0"/>
              <a:t>but</a:t>
            </a:r>
            <a:r>
              <a:rPr lang="zh-CN" altLang="en-US" baseline="0" dirty="0" smtClean="0"/>
              <a:t> </a:t>
            </a:r>
            <a:r>
              <a:rPr lang="en-US" altLang="zh-CN" baseline="0" dirty="0" smtClean="0"/>
              <a:t>because</a:t>
            </a:r>
            <a:r>
              <a:rPr lang="zh-CN" altLang="en-US" baseline="0" dirty="0" smtClean="0"/>
              <a:t> </a:t>
            </a:r>
            <a:r>
              <a:rPr lang="en-US" altLang="zh-CN" baseline="0" dirty="0" smtClean="0"/>
              <a:t>of</a:t>
            </a:r>
            <a:r>
              <a:rPr lang="zh-CN" altLang="en-US" baseline="0" dirty="0" smtClean="0"/>
              <a:t> </a:t>
            </a:r>
            <a:r>
              <a:rPr lang="en-US" altLang="zh-CN" baseline="0" dirty="0" smtClean="0"/>
              <a:t>accuracy</a:t>
            </a:r>
            <a:r>
              <a:rPr lang="zh-CN" altLang="en-US" baseline="0" dirty="0" smtClean="0"/>
              <a:t> </a:t>
            </a:r>
            <a:r>
              <a:rPr lang="en-US" altLang="zh-CN" baseline="0" dirty="0" smtClean="0"/>
              <a:t>and</a:t>
            </a:r>
            <a:r>
              <a:rPr lang="zh-CN" altLang="en-US" baseline="0" dirty="0" smtClean="0"/>
              <a:t> </a:t>
            </a:r>
            <a:r>
              <a:rPr lang="en-US" altLang="zh-CN" baseline="0" dirty="0" smtClean="0"/>
              <a:t>limitation,</a:t>
            </a:r>
            <a:r>
              <a:rPr lang="zh-CN" altLang="en-US" baseline="0" dirty="0" smtClean="0"/>
              <a:t> </a:t>
            </a:r>
            <a:r>
              <a:rPr lang="en-US" altLang="zh-CN" baseline="0" dirty="0" smtClean="0"/>
              <a:t>it</a:t>
            </a:r>
            <a:r>
              <a:rPr lang="zh-CN" altLang="en-US" baseline="0" dirty="0" smtClean="0"/>
              <a:t> </a:t>
            </a:r>
            <a:r>
              <a:rPr lang="en-US" altLang="zh-CN" baseline="0" dirty="0" smtClean="0"/>
              <a:t>still</a:t>
            </a:r>
            <a:r>
              <a:rPr lang="zh-CN" altLang="en-US" baseline="0" dirty="0" smtClean="0"/>
              <a:t> </a:t>
            </a:r>
            <a:r>
              <a:rPr lang="en-US" altLang="zh-CN" baseline="0" dirty="0" smtClean="0"/>
              <a:t>need</a:t>
            </a:r>
            <a:r>
              <a:rPr lang="zh-CN" altLang="en-US" baseline="0" dirty="0" smtClean="0"/>
              <a:t> </a:t>
            </a:r>
            <a:r>
              <a:rPr lang="en-US" altLang="zh-CN" baseline="0" dirty="0" smtClean="0"/>
              <a:t>to</a:t>
            </a:r>
            <a:r>
              <a:rPr lang="zh-CN" altLang="en-US" baseline="0" dirty="0" smtClean="0"/>
              <a:t> </a:t>
            </a:r>
            <a:r>
              <a:rPr lang="en-US" altLang="zh-CN" baseline="0" dirty="0" smtClean="0"/>
              <a:t>be</a:t>
            </a:r>
            <a:r>
              <a:rPr lang="zh-CN" altLang="en-US" baseline="0" dirty="0" smtClean="0"/>
              <a:t> </a:t>
            </a:r>
            <a:r>
              <a:rPr lang="en-US" altLang="zh-CN" baseline="0" dirty="0" smtClean="0"/>
              <a:t>improved</a:t>
            </a:r>
            <a:r>
              <a:rPr lang="zh-CN" altLang="en-US" baseline="0" dirty="0" smtClean="0"/>
              <a:t> </a:t>
            </a:r>
            <a:r>
              <a:rPr lang="en-US" altLang="zh-CN" baseline="0" dirty="0" smtClean="0"/>
              <a:t>to</a:t>
            </a:r>
            <a:r>
              <a:rPr lang="zh-CN" altLang="en-US" baseline="0" dirty="0" smtClean="0"/>
              <a:t> </a:t>
            </a:r>
            <a:r>
              <a:rPr lang="en-US" altLang="zh-CN" baseline="0" dirty="0" smtClean="0"/>
              <a:t>become</a:t>
            </a:r>
            <a:r>
              <a:rPr lang="zh-CN" altLang="en-US" baseline="0" dirty="0" smtClean="0"/>
              <a:t> </a:t>
            </a:r>
            <a:r>
              <a:rPr lang="en-US" altLang="zh-CN" baseline="0" dirty="0" smtClean="0"/>
              <a:t>a</a:t>
            </a:r>
            <a:r>
              <a:rPr lang="zh-CN" altLang="en-US" baseline="0" dirty="0" smtClean="0"/>
              <a:t> </a:t>
            </a:r>
            <a:r>
              <a:rPr lang="en-US" altLang="zh-CN" baseline="0" dirty="0" smtClean="0"/>
              <a:t>major</a:t>
            </a:r>
            <a:r>
              <a:rPr lang="zh-CN" altLang="en-US" baseline="0" dirty="0" smtClean="0"/>
              <a:t> </a:t>
            </a:r>
            <a:r>
              <a:rPr lang="en-US" altLang="zh-CN" baseline="0" dirty="0" smtClean="0"/>
              <a:t>input</a:t>
            </a:r>
            <a:r>
              <a:rPr lang="zh-CN" altLang="en-US" baseline="0" dirty="0" smtClean="0"/>
              <a:t> </a:t>
            </a:r>
            <a:r>
              <a:rPr lang="en-US" altLang="zh-CN" baseline="0" dirty="0" smtClean="0"/>
              <a:t>methodology.</a:t>
            </a:r>
            <a:r>
              <a:rPr lang="zh-CN" altLang="en-US" baseline="0" dirty="0" smtClean="0"/>
              <a:t> </a:t>
            </a:r>
            <a:r>
              <a:rPr lang="en-US" altLang="zh-CN" baseline="0" dirty="0" smtClean="0"/>
              <a:t>I</a:t>
            </a:r>
            <a:r>
              <a:rPr lang="zh-CN" altLang="en-US" baseline="0" dirty="0" smtClean="0"/>
              <a:t> </a:t>
            </a:r>
            <a:r>
              <a:rPr lang="en-US" altLang="zh-CN" baseline="0" dirty="0" smtClean="0"/>
              <a:t>will</a:t>
            </a:r>
            <a:r>
              <a:rPr lang="zh-CN" altLang="en-US" baseline="0" dirty="0" smtClean="0"/>
              <a:t> </a:t>
            </a:r>
            <a:r>
              <a:rPr lang="en-US" altLang="zh-CN" baseline="0" dirty="0" smtClean="0"/>
              <a:t>go</a:t>
            </a:r>
            <a:r>
              <a:rPr lang="zh-CN" altLang="en-US" baseline="0" dirty="0" smtClean="0"/>
              <a:t> </a:t>
            </a:r>
            <a:r>
              <a:rPr lang="en-US" altLang="zh-CN" baseline="0" dirty="0" smtClean="0"/>
              <a:t>through</a:t>
            </a:r>
            <a:r>
              <a:rPr lang="zh-CN" altLang="en-US" baseline="0" dirty="0" smtClean="0"/>
              <a:t> </a:t>
            </a:r>
            <a:r>
              <a:rPr lang="en-US" altLang="zh-CN" baseline="0" dirty="0" smtClean="0"/>
              <a:t>the</a:t>
            </a:r>
            <a:r>
              <a:rPr lang="zh-CN" altLang="en-US" baseline="0" dirty="0" smtClean="0"/>
              <a:t> </a:t>
            </a:r>
            <a:r>
              <a:rPr lang="en-US" altLang="zh-CN" baseline="0" dirty="0" smtClean="0"/>
              <a:t>main</a:t>
            </a:r>
            <a:r>
              <a:rPr lang="zh-CN" altLang="en-US" baseline="0" dirty="0" smtClean="0"/>
              <a:t> </a:t>
            </a:r>
            <a:r>
              <a:rPr lang="en-US" altLang="zh-CN" baseline="0" dirty="0" smtClean="0"/>
              <a:t>technology</a:t>
            </a:r>
            <a:r>
              <a:rPr lang="zh-CN" altLang="en-US" baseline="0" dirty="0" smtClean="0"/>
              <a:t> </a:t>
            </a:r>
            <a:r>
              <a:rPr lang="en-US" altLang="zh-CN" baseline="0" dirty="0" smtClean="0"/>
              <a:t>behind</a:t>
            </a:r>
            <a:r>
              <a:rPr lang="zh-CN" altLang="en-US" baseline="0" dirty="0" smtClean="0"/>
              <a:t> </a:t>
            </a:r>
            <a:r>
              <a:rPr lang="en-US" altLang="zh-CN" baseline="0" dirty="0" smtClean="0"/>
              <a:t>it</a:t>
            </a:r>
            <a:r>
              <a:rPr lang="zh-CN" altLang="en-US" baseline="0" dirty="0" smtClean="0"/>
              <a:t> </a:t>
            </a:r>
            <a:r>
              <a:rPr lang="en-US" altLang="zh-CN" baseline="0" dirty="0" smtClean="0"/>
              <a:t>first</a:t>
            </a:r>
            <a:r>
              <a:rPr lang="zh-CN" altLang="en-US" baseline="0" dirty="0" smtClean="0"/>
              <a:t> </a:t>
            </a:r>
            <a:r>
              <a:rPr lang="en-US" altLang="zh-CN" baseline="0" dirty="0" smtClean="0"/>
              <a:t>and</a:t>
            </a:r>
            <a:r>
              <a:rPr lang="zh-CN" altLang="en-US" baseline="0" dirty="0" smtClean="0"/>
              <a:t> </a:t>
            </a:r>
            <a:r>
              <a:rPr lang="en-US" altLang="zh-CN" baseline="0" dirty="0" smtClean="0"/>
              <a:t>the</a:t>
            </a:r>
            <a:r>
              <a:rPr lang="zh-CN" altLang="en-US" baseline="0" dirty="0" smtClean="0"/>
              <a:t> </a:t>
            </a:r>
            <a:r>
              <a:rPr lang="en-US" altLang="zh-CN" baseline="0" dirty="0" smtClean="0"/>
              <a:t>daily</a:t>
            </a:r>
            <a:r>
              <a:rPr lang="zh-CN" altLang="en-US" baseline="0" dirty="0" smtClean="0"/>
              <a:t> </a:t>
            </a:r>
            <a:r>
              <a:rPr lang="en-US" altLang="zh-CN" baseline="0" dirty="0" smtClean="0"/>
              <a:t>usage</a:t>
            </a:r>
            <a:r>
              <a:rPr lang="zh-CN" altLang="en-US" baseline="0" dirty="0" smtClean="0"/>
              <a:t> </a:t>
            </a:r>
            <a:r>
              <a:rPr lang="en-US" altLang="zh-CN" baseline="0" dirty="0" smtClean="0"/>
              <a:t>of</a:t>
            </a:r>
            <a:r>
              <a:rPr lang="zh-CN" altLang="en-US" baseline="0" dirty="0" smtClean="0"/>
              <a:t> </a:t>
            </a:r>
            <a:r>
              <a:rPr lang="en-US" altLang="zh-CN" baseline="0" dirty="0" smtClean="0"/>
              <a:t>it.</a:t>
            </a:r>
            <a:r>
              <a:rPr lang="zh-CN" altLang="en-US" baseline="0" dirty="0" smtClean="0"/>
              <a:t> </a:t>
            </a:r>
            <a:endParaRPr lang="en-US" altLang="zh-CN" baseline="0" dirty="0" smtClean="0"/>
          </a:p>
          <a:p>
            <a:r>
              <a:rPr lang="en-US" altLang="zh-CN" baseline="0" dirty="0" smtClean="0"/>
              <a:t>I</a:t>
            </a:r>
            <a:r>
              <a:rPr lang="zh-CN" altLang="en-US" baseline="0" dirty="0" smtClean="0"/>
              <a:t> </a:t>
            </a:r>
            <a:r>
              <a:rPr lang="en-US" altLang="zh-CN" baseline="0" dirty="0" smtClean="0"/>
              <a:t>will</a:t>
            </a:r>
            <a:r>
              <a:rPr lang="zh-CN" altLang="en-US" baseline="0" dirty="0" smtClean="0"/>
              <a:t> </a:t>
            </a:r>
            <a:r>
              <a:rPr lang="en-US" altLang="zh-CN" baseline="0" dirty="0" smtClean="0"/>
              <a:t>also</a:t>
            </a:r>
            <a:r>
              <a:rPr lang="zh-CN" altLang="en-US" baseline="0" dirty="0" smtClean="0"/>
              <a:t> </a:t>
            </a:r>
            <a:r>
              <a:rPr lang="en-US" altLang="zh-CN" baseline="0" dirty="0" smtClean="0"/>
              <a:t>discuss</a:t>
            </a:r>
            <a:r>
              <a:rPr lang="zh-CN" altLang="en-US" baseline="0" dirty="0" smtClean="0"/>
              <a:t> </a:t>
            </a:r>
            <a:r>
              <a:rPr lang="en-US" altLang="zh-CN" baseline="0" dirty="0" smtClean="0"/>
              <a:t>with</a:t>
            </a:r>
            <a:r>
              <a:rPr lang="zh-CN" altLang="en-US" baseline="0" dirty="0" smtClean="0"/>
              <a:t> </a:t>
            </a:r>
            <a:r>
              <a:rPr lang="en-US" altLang="zh-CN" baseline="0" dirty="0" smtClean="0"/>
              <a:t>you</a:t>
            </a:r>
            <a:r>
              <a:rPr lang="zh-CN" altLang="en-US" baseline="0" dirty="0" smtClean="0"/>
              <a:t> </a:t>
            </a:r>
            <a:r>
              <a:rPr lang="en-US" altLang="zh-CN" baseline="0" dirty="0" smtClean="0"/>
              <a:t>guys</a:t>
            </a:r>
            <a:r>
              <a:rPr lang="zh-CN" altLang="en-US" baseline="0" dirty="0" smtClean="0"/>
              <a:t> </a:t>
            </a:r>
            <a:r>
              <a:rPr lang="en-US" altLang="zh-CN" baseline="0" dirty="0" smtClean="0"/>
              <a:t>the</a:t>
            </a:r>
            <a:r>
              <a:rPr lang="zh-CN" altLang="en-US" baseline="0" dirty="0" smtClean="0"/>
              <a:t> </a:t>
            </a:r>
            <a:r>
              <a:rPr lang="en-US" altLang="zh-CN" baseline="0" dirty="0" smtClean="0"/>
              <a:t>future</a:t>
            </a:r>
            <a:r>
              <a:rPr lang="zh-CN" altLang="en-US" baseline="0" dirty="0" smtClean="0"/>
              <a:t> </a:t>
            </a:r>
            <a:r>
              <a:rPr lang="en-US" altLang="zh-CN" baseline="0" dirty="0" smtClean="0"/>
              <a:t>of</a:t>
            </a:r>
            <a:r>
              <a:rPr lang="zh-CN" altLang="en-US" baseline="0" dirty="0" smtClean="0"/>
              <a:t> </a:t>
            </a:r>
            <a:r>
              <a:rPr lang="en-US" altLang="zh-CN" baseline="0" dirty="0" smtClean="0"/>
              <a:t>Speech</a:t>
            </a:r>
            <a:r>
              <a:rPr lang="zh-CN" altLang="en-US" baseline="0" dirty="0" smtClean="0"/>
              <a:t> </a:t>
            </a:r>
            <a:r>
              <a:rPr lang="en-US" altLang="zh-CN" baseline="0" dirty="0" smtClean="0"/>
              <a:t>Recognition.</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Speech</a:t>
            </a:r>
            <a:r>
              <a:rPr lang="zh-CN" altLang="en-US" dirty="0" smtClean="0"/>
              <a:t> </a:t>
            </a:r>
            <a:r>
              <a:rPr lang="en-US" altLang="zh-CN" dirty="0" smtClean="0"/>
              <a:t>recognition</a:t>
            </a:r>
            <a:r>
              <a:rPr lang="zh-CN" altLang="en-US" baseline="0" dirty="0" smtClean="0"/>
              <a:t> </a:t>
            </a:r>
            <a:r>
              <a:rPr lang="en-US" altLang="zh-CN" baseline="0" dirty="0" smtClean="0"/>
              <a:t>works</a:t>
            </a:r>
            <a:r>
              <a:rPr lang="zh-CN" altLang="en-US" baseline="0" dirty="0" smtClean="0"/>
              <a:t> </a:t>
            </a:r>
            <a:r>
              <a:rPr lang="en-US" altLang="zh-CN" baseline="0" dirty="0" smtClean="0"/>
              <a:t>with</a:t>
            </a:r>
            <a:r>
              <a:rPr lang="zh-CN" altLang="en-US" baseline="0" dirty="0" smtClean="0"/>
              <a:t> </a:t>
            </a:r>
            <a:r>
              <a:rPr lang="en-US" altLang="zh-CN" baseline="0" dirty="0" smtClean="0"/>
              <a:t>the</a:t>
            </a:r>
            <a:r>
              <a:rPr lang="zh-CN" altLang="en-US" baseline="0" dirty="0" smtClean="0"/>
              <a:t> </a:t>
            </a:r>
            <a:r>
              <a:rPr lang="en-US" altLang="zh-CN" baseline="0" dirty="0" smtClean="0"/>
              <a:t>following</a:t>
            </a:r>
            <a:r>
              <a:rPr lang="zh-CN" altLang="en-US" baseline="0" dirty="0" smtClean="0"/>
              <a:t> </a:t>
            </a:r>
            <a:r>
              <a:rPr lang="en-US" altLang="zh-CN" baseline="0" dirty="0" smtClean="0"/>
              <a:t>components</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speech</a:t>
            </a:r>
            <a:r>
              <a:rPr lang="zh-CN" altLang="en-US" baseline="0" dirty="0" smtClean="0"/>
              <a:t> </a:t>
            </a:r>
            <a:r>
              <a:rPr lang="en-US" altLang="zh-CN" baseline="0" dirty="0" smtClean="0"/>
              <a:t>engine:</a:t>
            </a:r>
          </a:p>
          <a:p>
            <a:r>
              <a:rPr lang="en-US" altLang="zh-CN" baseline="0" dirty="0" smtClean="0"/>
              <a:t>The</a:t>
            </a:r>
            <a:r>
              <a:rPr lang="zh-CN" altLang="en-US" baseline="0" dirty="0" smtClean="0"/>
              <a:t> </a:t>
            </a:r>
            <a:r>
              <a:rPr lang="en-US" altLang="zh-CN" baseline="0" dirty="0" smtClean="0"/>
              <a:t>first</a:t>
            </a:r>
            <a:r>
              <a:rPr lang="zh-CN" altLang="en-US" baseline="0" dirty="0" smtClean="0"/>
              <a:t> </a:t>
            </a:r>
            <a:r>
              <a:rPr lang="en-US" altLang="zh-CN" baseline="0" dirty="0" smtClean="0"/>
              <a:t>part</a:t>
            </a:r>
            <a:r>
              <a:rPr lang="zh-CN" altLang="en-US" baseline="0" dirty="0" smtClean="0"/>
              <a:t> </a:t>
            </a:r>
            <a:r>
              <a:rPr lang="en-US" altLang="zh-CN" baseline="0" dirty="0" smtClean="0"/>
              <a:t>is</a:t>
            </a:r>
            <a:r>
              <a:rPr lang="zh-CN" altLang="en-US" baseline="0" dirty="0" smtClean="0"/>
              <a:t> </a:t>
            </a:r>
            <a:r>
              <a:rPr lang="en-US" altLang="zh-CN" baseline="0" dirty="0" smtClean="0"/>
              <a:t>language</a:t>
            </a:r>
            <a:r>
              <a:rPr lang="zh-CN" altLang="en-US" baseline="0" dirty="0" smtClean="0"/>
              <a:t> </a:t>
            </a:r>
            <a:r>
              <a:rPr lang="en-US" altLang="zh-CN" baseline="0" dirty="0" smtClean="0"/>
              <a:t>model</a:t>
            </a:r>
            <a:r>
              <a:rPr lang="zh-CN" altLang="en-US" baseline="0" dirty="0" smtClean="0"/>
              <a:t> </a:t>
            </a:r>
            <a:r>
              <a:rPr lang="en-US" altLang="zh-CN" baseline="0" dirty="0" smtClean="0"/>
              <a:t>or</a:t>
            </a:r>
            <a:r>
              <a:rPr lang="zh-CN" altLang="en-US" baseline="0" dirty="0" smtClean="0"/>
              <a:t> </a:t>
            </a:r>
            <a:r>
              <a:rPr lang="en-US" altLang="zh-CN" baseline="0" dirty="0" smtClean="0"/>
              <a:t>grammar,</a:t>
            </a:r>
            <a:r>
              <a:rPr lang="zh-CN" altLang="en-US" baseline="0" dirty="0" smtClean="0"/>
              <a:t> </a:t>
            </a:r>
            <a:r>
              <a:rPr lang="en-US" altLang="zh-CN" baseline="0" dirty="0" smtClean="0"/>
              <a:t>which</a:t>
            </a:r>
            <a:r>
              <a:rPr lang="zh-CN" altLang="en-US" baseline="0" dirty="0" smtClean="0"/>
              <a:t> </a:t>
            </a:r>
            <a:r>
              <a:rPr lang="en-US" altLang="zh-CN" baseline="0" dirty="0" smtClean="0"/>
              <a:t>can</a:t>
            </a:r>
            <a:r>
              <a:rPr lang="zh-CN" altLang="en-US" baseline="0" dirty="0" smtClean="0"/>
              <a:t> </a:t>
            </a:r>
            <a:r>
              <a:rPr lang="en-US" altLang="zh-CN" baseline="0" dirty="0" smtClean="0"/>
              <a:t>help</a:t>
            </a:r>
            <a:r>
              <a:rPr lang="zh-CN" altLang="en-US" baseline="0" dirty="0" smtClean="0"/>
              <a:t> </a:t>
            </a:r>
            <a:r>
              <a:rPr lang="en-US" altLang="zh-CN" baseline="0" dirty="0" smtClean="0"/>
              <a:t>distinguish</a:t>
            </a:r>
            <a:r>
              <a:rPr lang="zh-CN" altLang="en-US" baseline="0" dirty="0" smtClean="0"/>
              <a:t> </a:t>
            </a:r>
            <a:r>
              <a:rPr lang="en-US" altLang="zh-CN" baseline="0" dirty="0" smtClean="0"/>
              <a:t>between</a:t>
            </a:r>
            <a:r>
              <a:rPr lang="zh-CN" altLang="en-US" baseline="0" dirty="0" smtClean="0"/>
              <a:t> </a:t>
            </a:r>
            <a:r>
              <a:rPr lang="en-US" altLang="zh-CN" baseline="0" dirty="0" smtClean="0"/>
              <a:t>words</a:t>
            </a:r>
            <a:r>
              <a:rPr lang="zh-CN" altLang="en-US" baseline="0" dirty="0" smtClean="0"/>
              <a:t> </a:t>
            </a:r>
            <a:r>
              <a:rPr lang="en-US" altLang="zh-CN" baseline="0" dirty="0" smtClean="0"/>
              <a:t>sound</a:t>
            </a:r>
            <a:r>
              <a:rPr lang="zh-CN" altLang="en-US" baseline="0" dirty="0" smtClean="0"/>
              <a:t> </a:t>
            </a:r>
            <a:r>
              <a:rPr lang="en-US" altLang="zh-CN" baseline="0" dirty="0" smtClean="0"/>
              <a:t>similar.</a:t>
            </a:r>
            <a:r>
              <a:rPr lang="zh-CN" altLang="en-US" baseline="0" dirty="0" smtClean="0"/>
              <a:t> </a:t>
            </a:r>
            <a:r>
              <a:rPr lang="en-US" altLang="zh-CN" baseline="0" dirty="0" smtClean="0"/>
              <a:t>Language</a:t>
            </a:r>
            <a:r>
              <a:rPr lang="zh-CN" altLang="en-US" baseline="0" dirty="0" smtClean="0"/>
              <a:t> </a:t>
            </a:r>
            <a:r>
              <a:rPr lang="en-US" altLang="zh-CN" baseline="0" dirty="0" smtClean="0"/>
              <a:t>models,</a:t>
            </a:r>
            <a:r>
              <a:rPr lang="zh-CN" altLang="en-US" baseline="0" dirty="0" smtClean="0"/>
              <a:t> </a:t>
            </a:r>
            <a:r>
              <a:rPr lang="en-US" altLang="zh-CN" baseline="0" dirty="0" smtClean="0"/>
              <a:t>just</a:t>
            </a:r>
            <a:r>
              <a:rPr lang="zh-CN" altLang="en-US" baseline="0" dirty="0" smtClean="0"/>
              <a:t> </a:t>
            </a:r>
            <a:r>
              <a:rPr lang="en-US" altLang="zh-CN" baseline="0" dirty="0" smtClean="0"/>
              <a:t>like</a:t>
            </a:r>
            <a:r>
              <a:rPr lang="zh-CN" altLang="en-US" baseline="0" dirty="0" smtClean="0"/>
              <a:t> </a:t>
            </a:r>
            <a:r>
              <a:rPr lang="en-US" altLang="zh-CN" baseline="0" dirty="0" smtClean="0"/>
              <a:t>a</a:t>
            </a:r>
            <a:r>
              <a:rPr lang="zh-CN" altLang="en-US" baseline="0" dirty="0" smtClean="0"/>
              <a:t> </a:t>
            </a:r>
            <a:r>
              <a:rPr lang="en-US" altLang="zh-CN" baseline="0" dirty="0" smtClean="0"/>
              <a:t>dictionary,</a:t>
            </a:r>
            <a:r>
              <a:rPr lang="zh-CN" altLang="en-US" baseline="0" dirty="0" smtClean="0"/>
              <a:t> </a:t>
            </a:r>
            <a:r>
              <a:rPr lang="en-US" altLang="zh-CN" baseline="0" dirty="0" smtClean="0"/>
              <a:t>contains</a:t>
            </a:r>
            <a:r>
              <a:rPr lang="zh-CN" altLang="en-US" baseline="0" dirty="0" smtClean="0"/>
              <a:t> </a:t>
            </a:r>
            <a:r>
              <a:rPr lang="en-US" altLang="zh-CN" baseline="0" dirty="0" smtClean="0"/>
              <a:t>a</a:t>
            </a:r>
            <a:r>
              <a:rPr lang="zh-CN" altLang="en-US" baseline="0" dirty="0" smtClean="0"/>
              <a:t> </a:t>
            </a:r>
            <a:r>
              <a:rPr lang="en-US" altLang="zh-CN" baseline="0" dirty="0" smtClean="0"/>
              <a:t>large</a:t>
            </a:r>
            <a:r>
              <a:rPr lang="zh-CN" altLang="en-US" baseline="0" dirty="0" smtClean="0"/>
              <a:t> </a:t>
            </a:r>
            <a:r>
              <a:rPr lang="en-US" altLang="zh-CN" baseline="0" dirty="0" smtClean="0"/>
              <a:t>vocabulary</a:t>
            </a:r>
            <a:r>
              <a:rPr lang="zh-CN" altLang="en-US" baseline="0" dirty="0" smtClean="0"/>
              <a:t> </a:t>
            </a:r>
            <a:r>
              <a:rPr lang="en-US" altLang="zh-CN" baseline="0" dirty="0" smtClean="0"/>
              <a:t>list</a:t>
            </a:r>
            <a:r>
              <a:rPr lang="zh-CN" altLang="en-US" baseline="0" dirty="0" smtClean="0"/>
              <a:t> </a:t>
            </a:r>
            <a:r>
              <a:rPr lang="en-US" altLang="zh-CN" baseline="0" dirty="0" smtClean="0"/>
              <a:t>and</a:t>
            </a:r>
            <a:r>
              <a:rPr lang="zh-CN" altLang="en-US" baseline="0" dirty="0" smtClean="0"/>
              <a:t> </a:t>
            </a:r>
            <a:r>
              <a:rPr lang="en-US" altLang="zh-CN" baseline="0" dirty="0" smtClean="0"/>
              <a:t>the</a:t>
            </a:r>
            <a:r>
              <a:rPr lang="zh-CN" altLang="en-US" baseline="0" dirty="0" smtClean="0"/>
              <a:t> </a:t>
            </a:r>
            <a:r>
              <a:rPr lang="en-US" altLang="zh-CN" baseline="0" dirty="0" smtClean="0"/>
              <a:t>occurrence</a:t>
            </a:r>
            <a:r>
              <a:rPr lang="zh-CN" altLang="en-US" baseline="0" dirty="0" smtClean="0"/>
              <a:t> </a:t>
            </a:r>
            <a:r>
              <a:rPr lang="en-US" altLang="zh-CN" baseline="0" dirty="0" smtClean="0"/>
              <a:t>probability.</a:t>
            </a:r>
            <a:r>
              <a:rPr lang="zh-CN" altLang="en-US" baseline="0" dirty="0" smtClean="0"/>
              <a:t> </a:t>
            </a:r>
            <a:r>
              <a:rPr lang="en-US" altLang="zh-CN" baseline="0" dirty="0" smtClean="0"/>
              <a:t>Grammars</a:t>
            </a:r>
            <a:r>
              <a:rPr lang="zh-CN" altLang="en-US" baseline="0" dirty="0" smtClean="0"/>
              <a:t> </a:t>
            </a:r>
            <a:r>
              <a:rPr lang="en-US" altLang="zh-CN" baseline="0" dirty="0" smtClean="0"/>
              <a:t>contain</a:t>
            </a:r>
            <a:r>
              <a:rPr lang="zh-CN" altLang="en-US" baseline="0" dirty="0" smtClean="0"/>
              <a:t> </a:t>
            </a:r>
            <a:r>
              <a:rPr lang="en-US" altLang="zh-CN" baseline="0" dirty="0" smtClean="0"/>
              <a:t>different</a:t>
            </a:r>
            <a:r>
              <a:rPr lang="zh-CN" altLang="en-US" baseline="0" dirty="0" smtClean="0"/>
              <a:t> </a:t>
            </a:r>
            <a:r>
              <a:rPr lang="en-US" altLang="zh-CN" baseline="0" dirty="0" smtClean="0"/>
              <a:t>kinds</a:t>
            </a:r>
            <a:r>
              <a:rPr lang="zh-CN" altLang="en-US" baseline="0" dirty="0" smtClean="0"/>
              <a:t> </a:t>
            </a:r>
            <a:r>
              <a:rPr lang="en-US" altLang="zh-CN" baseline="0" dirty="0" smtClean="0"/>
              <a:t>of</a:t>
            </a:r>
            <a:r>
              <a:rPr lang="zh-CN" altLang="en-US" baseline="0" dirty="0" smtClean="0"/>
              <a:t> </a:t>
            </a:r>
            <a:r>
              <a:rPr lang="en-US" altLang="zh-CN" baseline="0" dirty="0" smtClean="0"/>
              <a:t>combination</a:t>
            </a:r>
            <a:r>
              <a:rPr lang="zh-CN" altLang="en-US" baseline="0" dirty="0" smtClean="0"/>
              <a:t> </a:t>
            </a:r>
            <a:r>
              <a:rPr lang="en-US" altLang="zh-CN" baseline="0" dirty="0" smtClean="0"/>
              <a:t>of</a:t>
            </a:r>
            <a:r>
              <a:rPr lang="zh-CN" altLang="en-US" baseline="0" dirty="0" smtClean="0"/>
              <a:t> </a:t>
            </a:r>
            <a:r>
              <a:rPr lang="en-US" altLang="zh-CN" baseline="0" smtClean="0"/>
              <a:t>words.</a:t>
            </a:r>
          </a:p>
          <a:p>
            <a:endParaRPr lang="en-US" altLang="zh-CN"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smtClean="0"/>
              <a:t>In</a:t>
            </a:r>
            <a:r>
              <a:rPr lang="zh-CN" altLang="en-US" dirty="0" smtClean="0"/>
              <a:t> </a:t>
            </a:r>
            <a:r>
              <a:rPr lang="en-US" altLang="zh-CN" dirty="0" smtClean="0"/>
              <a:t>speech</a:t>
            </a:r>
            <a:r>
              <a:rPr lang="zh-CN" altLang="en-US" baseline="0" dirty="0" smtClean="0"/>
              <a:t> </a:t>
            </a:r>
            <a:r>
              <a:rPr lang="en-US" altLang="zh-CN" baseline="0" dirty="0" smtClean="0"/>
              <a:t>recognition,</a:t>
            </a:r>
            <a:r>
              <a:rPr lang="zh-CN" altLang="en-US" baseline="0" dirty="0" smtClean="0"/>
              <a:t> </a:t>
            </a:r>
            <a:r>
              <a:rPr lang="en-US" altLang="zh-CN" baseline="0" dirty="0" smtClean="0"/>
              <a:t>the</a:t>
            </a:r>
            <a:r>
              <a:rPr lang="zh-CN" altLang="en-US" baseline="0" dirty="0" smtClean="0"/>
              <a:t> </a:t>
            </a:r>
            <a:r>
              <a:rPr lang="en-US" altLang="zh-CN" baseline="0" dirty="0" smtClean="0"/>
              <a:t>computer</a:t>
            </a:r>
            <a:r>
              <a:rPr lang="zh-CN" altLang="en-US" baseline="0" dirty="0" smtClean="0"/>
              <a:t> </a:t>
            </a:r>
            <a:r>
              <a:rPr lang="en-US" altLang="zh-CN" baseline="0" dirty="0" smtClean="0"/>
              <a:t>tries</a:t>
            </a:r>
            <a:r>
              <a:rPr lang="zh-CN" altLang="en-US" baseline="0" dirty="0" smtClean="0"/>
              <a:t> </a:t>
            </a:r>
            <a:r>
              <a:rPr lang="en-US" altLang="zh-CN" baseline="0" dirty="0" smtClean="0"/>
              <a:t>to</a:t>
            </a:r>
            <a:r>
              <a:rPr lang="zh-CN" altLang="en-US" baseline="0" dirty="0" smtClean="0"/>
              <a:t> </a:t>
            </a:r>
            <a:r>
              <a:rPr lang="en-US" altLang="zh-CN" baseline="0" dirty="0" smtClean="0"/>
              <a:t>match</a:t>
            </a:r>
            <a:r>
              <a:rPr lang="zh-CN" altLang="en-US" baseline="0" dirty="0" smtClean="0"/>
              <a:t> </a:t>
            </a:r>
            <a:r>
              <a:rPr lang="en-US" altLang="zh-CN" baseline="0" dirty="0" smtClean="0"/>
              <a:t>sounds</a:t>
            </a:r>
            <a:r>
              <a:rPr lang="zh-CN" altLang="en-US" baseline="0" dirty="0" smtClean="0"/>
              <a:t> </a:t>
            </a:r>
            <a:r>
              <a:rPr lang="en-US" altLang="zh-CN" baseline="0" dirty="0" smtClean="0"/>
              <a:t>with</a:t>
            </a:r>
            <a:r>
              <a:rPr lang="zh-CN" altLang="en-US" baseline="0" dirty="0" smtClean="0"/>
              <a:t> </a:t>
            </a:r>
            <a:r>
              <a:rPr lang="en-US" altLang="zh-CN" baseline="0" dirty="0" smtClean="0"/>
              <a:t>word</a:t>
            </a:r>
            <a:r>
              <a:rPr lang="zh-CN" altLang="en-US" baseline="0" dirty="0" smtClean="0"/>
              <a:t> </a:t>
            </a:r>
            <a:r>
              <a:rPr lang="en-US" altLang="zh-CN" baseline="0" dirty="0" smtClean="0"/>
              <a:t>sequence.</a:t>
            </a:r>
            <a:r>
              <a:rPr lang="zh-CN" altLang="en-US" baseline="0" dirty="0" smtClean="0"/>
              <a:t> </a:t>
            </a:r>
            <a:r>
              <a:rPr lang="en-US" altLang="zh-CN" baseline="0" dirty="0" smtClean="0"/>
              <a:t>The</a:t>
            </a:r>
            <a:r>
              <a:rPr lang="zh-CN" altLang="en-US" baseline="0" dirty="0" smtClean="0"/>
              <a:t> </a:t>
            </a:r>
            <a:r>
              <a:rPr lang="en-US" altLang="zh-CN" baseline="0" dirty="0" smtClean="0"/>
              <a:t>language</a:t>
            </a:r>
            <a:r>
              <a:rPr lang="zh-CN" altLang="en-US" baseline="0" dirty="0" smtClean="0"/>
              <a:t> </a:t>
            </a:r>
            <a:r>
              <a:rPr lang="en-US" altLang="zh-CN" baseline="0" dirty="0" smtClean="0"/>
              <a:t>model</a:t>
            </a:r>
            <a:r>
              <a:rPr lang="zh-CN" altLang="en-US" baseline="0" dirty="0" smtClean="0"/>
              <a:t> </a:t>
            </a:r>
            <a:r>
              <a:rPr lang="en-US" altLang="zh-CN" baseline="0" dirty="0" smtClean="0"/>
              <a:t>provides</a:t>
            </a:r>
            <a:r>
              <a:rPr lang="zh-CN" altLang="en-US" baseline="0" dirty="0" smtClean="0"/>
              <a:t> </a:t>
            </a:r>
            <a:r>
              <a:rPr lang="en-US" altLang="zh-CN" baseline="0" dirty="0" smtClean="0"/>
              <a:t>context</a:t>
            </a:r>
            <a:r>
              <a:rPr lang="zh-CN" altLang="en-US" baseline="0" dirty="0" smtClean="0"/>
              <a:t> </a:t>
            </a:r>
            <a:r>
              <a:rPr lang="en-US" altLang="zh-CN" baseline="0" dirty="0" smtClean="0"/>
              <a:t>to</a:t>
            </a:r>
            <a:r>
              <a:rPr lang="zh-CN" altLang="en-US" baseline="0" dirty="0" smtClean="0"/>
              <a:t> </a:t>
            </a:r>
            <a:r>
              <a:rPr lang="en-US" altLang="zh-CN" baseline="0" dirty="0" smtClean="0"/>
              <a:t>distinguish</a:t>
            </a:r>
            <a:r>
              <a:rPr lang="zh-CN" altLang="en-US" baseline="0" dirty="0" smtClean="0"/>
              <a:t> </a:t>
            </a:r>
            <a:r>
              <a:rPr lang="en-US" altLang="zh-CN" baseline="0" dirty="0" smtClean="0"/>
              <a:t>between</a:t>
            </a:r>
            <a:r>
              <a:rPr lang="zh-CN" altLang="en-US" baseline="0" dirty="0" smtClean="0"/>
              <a:t> </a:t>
            </a:r>
            <a:r>
              <a:rPr lang="en-US" altLang="zh-CN" baseline="0" dirty="0" smtClean="0"/>
              <a:t>words</a:t>
            </a:r>
            <a:r>
              <a:rPr lang="zh-CN" altLang="en-US" baseline="0" dirty="0" smtClean="0"/>
              <a:t> </a:t>
            </a:r>
            <a:r>
              <a:rPr lang="en-US" altLang="zh-CN" baseline="0" dirty="0" smtClean="0"/>
              <a:t>and</a:t>
            </a:r>
            <a:r>
              <a:rPr lang="zh-CN" altLang="en-US" baseline="0" dirty="0" smtClean="0"/>
              <a:t> </a:t>
            </a:r>
            <a:r>
              <a:rPr lang="en-US" altLang="zh-CN" baseline="0" dirty="0" smtClean="0"/>
              <a:t>phases</a:t>
            </a:r>
            <a:r>
              <a:rPr lang="zh-CN" altLang="en-US" baseline="0" dirty="0" smtClean="0"/>
              <a:t> </a:t>
            </a:r>
            <a:r>
              <a:rPr lang="en-US" altLang="zh-CN" baseline="0" dirty="0" smtClean="0"/>
              <a:t>that</a:t>
            </a:r>
            <a:r>
              <a:rPr lang="zh-CN" altLang="en-US" baseline="0" dirty="0" smtClean="0"/>
              <a:t> </a:t>
            </a:r>
            <a:r>
              <a:rPr lang="en-US" altLang="zh-CN" baseline="0" dirty="0" smtClean="0"/>
              <a:t>sounds</a:t>
            </a:r>
            <a:r>
              <a:rPr lang="zh-CN" altLang="en-US" baseline="0" dirty="0" smtClean="0"/>
              <a:t> </a:t>
            </a:r>
            <a:r>
              <a:rPr lang="en-US" altLang="zh-CN" baseline="0" dirty="0" smtClean="0"/>
              <a:t>similar.</a:t>
            </a:r>
            <a:r>
              <a:rPr lang="zh-CN" altLang="en-US" baseline="0" dirty="0" smtClean="0"/>
              <a:t> </a:t>
            </a:r>
            <a:r>
              <a:rPr lang="en-US" altLang="zh-CN" baseline="0" dirty="0" smtClean="0"/>
              <a:t>For</a:t>
            </a:r>
            <a:r>
              <a:rPr lang="zh-CN" altLang="en-US" baseline="0" dirty="0" smtClean="0"/>
              <a:t> </a:t>
            </a:r>
            <a:r>
              <a:rPr lang="en-US" altLang="zh-CN" baseline="0" dirty="0" smtClean="0"/>
              <a:t>example,</a:t>
            </a:r>
            <a:r>
              <a:rPr lang="zh-CN" altLang="en-US" baseline="0" dirty="0" smtClean="0"/>
              <a:t> </a:t>
            </a:r>
            <a:r>
              <a:rPr lang="en-US" altLang="zh-CN" baseline="0" dirty="0" smtClean="0"/>
              <a:t>the</a:t>
            </a:r>
            <a:r>
              <a:rPr lang="zh-CN" altLang="en-US" baseline="0" dirty="0" smtClean="0"/>
              <a:t> </a:t>
            </a:r>
            <a:r>
              <a:rPr lang="en-US" altLang="zh-CN" baseline="0" dirty="0" smtClean="0"/>
              <a:t>phrases</a:t>
            </a:r>
            <a:r>
              <a:rPr lang="zh-CN" altLang="en-US" baseline="0" dirty="0" smtClean="0"/>
              <a:t> </a:t>
            </a:r>
            <a:r>
              <a:rPr lang="en-US" altLang="zh-CN" baseline="0" dirty="0" smtClean="0"/>
              <a:t>”recognize</a:t>
            </a:r>
            <a:r>
              <a:rPr lang="zh-CN" altLang="en-US" baseline="0" dirty="0" smtClean="0"/>
              <a:t> </a:t>
            </a:r>
            <a:r>
              <a:rPr lang="en-US" altLang="zh-CN" baseline="0" dirty="0" smtClean="0"/>
              <a:t>speech”</a:t>
            </a:r>
            <a:r>
              <a:rPr lang="zh-CN" altLang="en-US" baseline="0" dirty="0" smtClean="0"/>
              <a:t> </a:t>
            </a:r>
            <a:r>
              <a:rPr lang="en-US" altLang="zh-CN" baseline="0" dirty="0" smtClean="0"/>
              <a:t>and</a:t>
            </a:r>
            <a:r>
              <a:rPr lang="zh-CN" altLang="en-US" baseline="0" dirty="0" smtClean="0"/>
              <a:t> </a:t>
            </a:r>
            <a:r>
              <a:rPr lang="en-US" altLang="zh-CN" baseline="0" dirty="0" smtClean="0"/>
              <a:t>“wreck</a:t>
            </a:r>
            <a:r>
              <a:rPr lang="zh-CN" altLang="en-US" baseline="0" dirty="0" smtClean="0"/>
              <a:t> </a:t>
            </a:r>
            <a:r>
              <a:rPr lang="en-US" altLang="zh-CN" baseline="0" dirty="0" smtClean="0"/>
              <a:t>a</a:t>
            </a:r>
            <a:r>
              <a:rPr lang="zh-CN" altLang="en-US" baseline="0" dirty="0" smtClean="0"/>
              <a:t> </a:t>
            </a:r>
            <a:r>
              <a:rPr lang="en-US" altLang="zh-CN" baseline="0" dirty="0" smtClean="0"/>
              <a:t>nice</a:t>
            </a:r>
            <a:r>
              <a:rPr lang="zh-CN" altLang="en-US" baseline="0" dirty="0" smtClean="0"/>
              <a:t> </a:t>
            </a:r>
            <a:r>
              <a:rPr lang="en-US" altLang="zh-CN" baseline="0" dirty="0" smtClean="0"/>
              <a:t>beach”</a:t>
            </a:r>
            <a:r>
              <a:rPr lang="zh-CN" altLang="en-US" baseline="0" dirty="0" smtClean="0"/>
              <a:t> </a:t>
            </a:r>
            <a:r>
              <a:rPr lang="en-US" altLang="zh-CN" baseline="0" dirty="0" smtClean="0"/>
              <a:t>are</a:t>
            </a:r>
            <a:r>
              <a:rPr lang="zh-CN" altLang="en-US" baseline="0" dirty="0" smtClean="0"/>
              <a:t> </a:t>
            </a:r>
            <a:r>
              <a:rPr lang="en-US" altLang="zh-CN" baseline="0" dirty="0" smtClean="0"/>
              <a:t>pronounced</a:t>
            </a:r>
            <a:r>
              <a:rPr lang="zh-CN" altLang="en-US" baseline="0" dirty="0" smtClean="0"/>
              <a:t> </a:t>
            </a:r>
            <a:r>
              <a:rPr lang="en-US" altLang="zh-CN" baseline="0" dirty="0" smtClean="0"/>
              <a:t>almost</a:t>
            </a:r>
            <a:r>
              <a:rPr lang="zh-CN" altLang="en-US" baseline="0" dirty="0" smtClean="0"/>
              <a:t> </a:t>
            </a:r>
            <a:r>
              <a:rPr lang="en-US" altLang="zh-CN" baseline="0" dirty="0" smtClean="0"/>
              <a:t>the</a:t>
            </a:r>
            <a:r>
              <a:rPr lang="zh-CN" altLang="en-US" baseline="0" dirty="0" smtClean="0"/>
              <a:t> </a:t>
            </a:r>
            <a:r>
              <a:rPr lang="en-US" altLang="zh-CN" baseline="0" dirty="0" smtClean="0"/>
              <a:t>same</a:t>
            </a:r>
            <a:r>
              <a:rPr lang="zh-CN" altLang="en-US" baseline="0" dirty="0" smtClean="0"/>
              <a:t> </a:t>
            </a:r>
            <a:r>
              <a:rPr lang="en-US" altLang="zh-CN" baseline="0" dirty="0" smtClean="0"/>
              <a:t>but</a:t>
            </a:r>
            <a:r>
              <a:rPr lang="zh-CN" altLang="en-US" baseline="0" dirty="0" smtClean="0"/>
              <a:t> </a:t>
            </a:r>
            <a:r>
              <a:rPr lang="en-US" altLang="zh-CN" baseline="0" dirty="0" smtClean="0"/>
              <a:t>have</a:t>
            </a:r>
            <a:r>
              <a:rPr lang="zh-CN" altLang="en-US" baseline="0" dirty="0" smtClean="0"/>
              <a:t> </a:t>
            </a:r>
            <a:r>
              <a:rPr lang="en-US" altLang="zh-CN" baseline="0" dirty="0" smtClean="0"/>
              <a:t>totally</a:t>
            </a:r>
            <a:r>
              <a:rPr lang="zh-CN" altLang="en-US" baseline="0" dirty="0" smtClean="0"/>
              <a:t> </a:t>
            </a:r>
            <a:r>
              <a:rPr lang="en-US" altLang="zh-CN" baseline="0" dirty="0" smtClean="0"/>
              <a:t>different</a:t>
            </a:r>
            <a:r>
              <a:rPr lang="zh-CN" altLang="en-US" baseline="0" dirty="0" smtClean="0"/>
              <a:t> </a:t>
            </a:r>
            <a:r>
              <a:rPr lang="en-US" altLang="zh-CN" baseline="0" dirty="0" smtClean="0"/>
              <a:t>meanings.</a:t>
            </a:r>
            <a:r>
              <a:rPr lang="zh-CN" altLang="en-US" baseline="0" dirty="0" smtClean="0"/>
              <a:t> </a:t>
            </a:r>
            <a:r>
              <a:rPr lang="en-US" altLang="zh-CN" baseline="0" dirty="0" smtClean="0"/>
              <a:t>These</a:t>
            </a:r>
            <a:r>
              <a:rPr lang="zh-CN" altLang="en-US" baseline="0" dirty="0" smtClean="0"/>
              <a:t> </a:t>
            </a:r>
            <a:r>
              <a:rPr lang="en-US" altLang="zh-CN" baseline="0" dirty="0" smtClean="0"/>
              <a:t>ambiguities</a:t>
            </a:r>
            <a:r>
              <a:rPr lang="zh-CN" altLang="en-US" baseline="0" dirty="0" smtClean="0"/>
              <a:t> </a:t>
            </a:r>
            <a:r>
              <a:rPr lang="en-US" altLang="zh-CN" baseline="0" dirty="0" smtClean="0"/>
              <a:t>are</a:t>
            </a:r>
            <a:r>
              <a:rPr lang="zh-CN" altLang="en-US" baseline="0" dirty="0" smtClean="0"/>
              <a:t> </a:t>
            </a:r>
            <a:r>
              <a:rPr lang="en-US" altLang="zh-CN" baseline="0" dirty="0" smtClean="0"/>
              <a:t>easier</a:t>
            </a:r>
            <a:r>
              <a:rPr lang="zh-CN" altLang="en-US" baseline="0" dirty="0" smtClean="0"/>
              <a:t> </a:t>
            </a:r>
            <a:r>
              <a:rPr lang="en-US" altLang="zh-CN" baseline="0" dirty="0" smtClean="0"/>
              <a:t>to</a:t>
            </a:r>
            <a:r>
              <a:rPr lang="zh-CN" altLang="en-US" baseline="0" dirty="0" smtClean="0"/>
              <a:t> </a:t>
            </a:r>
            <a:r>
              <a:rPr lang="en-US" altLang="zh-CN" baseline="0" dirty="0" smtClean="0"/>
              <a:t>resolve</a:t>
            </a:r>
            <a:r>
              <a:rPr lang="zh-CN" altLang="en-US" baseline="0" dirty="0" smtClean="0"/>
              <a:t> </a:t>
            </a:r>
            <a:r>
              <a:rPr lang="en-US" altLang="zh-CN" baseline="0" dirty="0" smtClean="0"/>
              <a:t>when</a:t>
            </a:r>
            <a:r>
              <a:rPr lang="zh-CN" altLang="en-US" baseline="0" dirty="0" smtClean="0"/>
              <a:t> </a:t>
            </a:r>
            <a:r>
              <a:rPr lang="en-US" altLang="zh-CN" baseline="0" dirty="0" smtClean="0"/>
              <a:t>evidence</a:t>
            </a:r>
            <a:r>
              <a:rPr lang="zh-CN" altLang="en-US" baseline="0" dirty="0" smtClean="0"/>
              <a:t> </a:t>
            </a:r>
            <a:r>
              <a:rPr lang="en-US" altLang="zh-CN" baseline="0" dirty="0" smtClean="0"/>
              <a:t>from</a:t>
            </a:r>
            <a:r>
              <a:rPr lang="zh-CN" altLang="en-US" baseline="0" dirty="0" smtClean="0"/>
              <a:t> </a:t>
            </a:r>
            <a:r>
              <a:rPr lang="en-US" altLang="zh-CN" baseline="0" dirty="0" smtClean="0"/>
              <a:t>the</a:t>
            </a:r>
            <a:r>
              <a:rPr lang="zh-CN" altLang="en-US" baseline="0" dirty="0" smtClean="0"/>
              <a:t> </a:t>
            </a:r>
            <a:r>
              <a:rPr lang="en-US" altLang="zh-CN" baseline="0" dirty="0" smtClean="0"/>
              <a:t>language</a:t>
            </a:r>
            <a:r>
              <a:rPr lang="zh-CN" altLang="en-US" baseline="0" dirty="0" smtClean="0"/>
              <a:t> </a:t>
            </a:r>
            <a:r>
              <a:rPr lang="en-US" altLang="zh-CN" baseline="0" dirty="0" smtClean="0"/>
              <a:t>model</a:t>
            </a:r>
            <a:r>
              <a:rPr lang="zh-CN" altLang="en-US" baseline="0" dirty="0" smtClean="0"/>
              <a:t> </a:t>
            </a:r>
            <a:r>
              <a:rPr lang="en-US" altLang="zh-CN" baseline="0" dirty="0" smtClean="0"/>
              <a:t>is</a:t>
            </a:r>
            <a:r>
              <a:rPr lang="zh-CN" altLang="en-US" baseline="0" dirty="0" smtClean="0"/>
              <a:t> </a:t>
            </a:r>
            <a:r>
              <a:rPr lang="en-US" altLang="zh-CN" baseline="0" dirty="0" smtClean="0"/>
              <a:t>incorporated</a:t>
            </a:r>
            <a:r>
              <a:rPr lang="zh-CN" altLang="en-US" baseline="0" dirty="0" smtClean="0"/>
              <a:t> </a:t>
            </a:r>
            <a:r>
              <a:rPr lang="en-US" altLang="zh-CN" baseline="0" dirty="0" smtClean="0"/>
              <a:t>with</a:t>
            </a:r>
            <a:r>
              <a:rPr lang="zh-CN" altLang="en-US" baseline="0" dirty="0" smtClean="0"/>
              <a:t> </a:t>
            </a:r>
            <a:r>
              <a:rPr lang="en-US" altLang="zh-CN" baseline="0" dirty="0" smtClean="0"/>
              <a:t>the</a:t>
            </a:r>
            <a:r>
              <a:rPr lang="zh-CN" altLang="en-US" baseline="0" dirty="0" smtClean="0"/>
              <a:t> </a:t>
            </a:r>
            <a:r>
              <a:rPr lang="en-US" altLang="zh-CN" baseline="0" dirty="0" smtClean="0"/>
              <a:t>acoustic</a:t>
            </a:r>
            <a:r>
              <a:rPr lang="zh-CN" altLang="en-US" baseline="0" dirty="0" smtClean="0"/>
              <a:t> </a:t>
            </a:r>
            <a:r>
              <a:rPr lang="en-US" altLang="zh-CN" baseline="0" dirty="0" smtClean="0"/>
              <a:t>model.</a:t>
            </a:r>
            <a:endParaRPr lang="en-US" altLang="zh-CN" dirty="0" smtClean="0"/>
          </a:p>
          <a:p>
            <a:endParaRPr lang="en-US" altLang="zh-CN" baseline="0" dirty="0" smtClean="0"/>
          </a:p>
          <a:p>
            <a:r>
              <a:rPr lang="en-US" altLang="zh-CN" baseline="0" dirty="0" smtClean="0"/>
              <a:t>And</a:t>
            </a:r>
            <a:r>
              <a:rPr lang="zh-CN" altLang="en-US" baseline="0" dirty="0" smtClean="0"/>
              <a:t> </a:t>
            </a:r>
            <a:r>
              <a:rPr lang="en-US" altLang="zh-CN" baseline="0" dirty="0" smtClean="0"/>
              <a:t>then</a:t>
            </a:r>
            <a:r>
              <a:rPr lang="zh-CN" altLang="en-US" baseline="0" dirty="0" smtClean="0"/>
              <a:t> </a:t>
            </a:r>
            <a:r>
              <a:rPr lang="en-US" altLang="zh-CN" baseline="0" dirty="0" smtClean="0"/>
              <a:t>audio</a:t>
            </a:r>
            <a:r>
              <a:rPr lang="zh-CN" altLang="en-US" baseline="0" dirty="0" smtClean="0"/>
              <a:t> </a:t>
            </a:r>
            <a:r>
              <a:rPr lang="en-US" altLang="zh-CN" baseline="0" dirty="0" smtClean="0"/>
              <a:t>captured</a:t>
            </a:r>
            <a:r>
              <a:rPr lang="zh-CN" altLang="en-US" baseline="0" dirty="0" smtClean="0"/>
              <a:t> </a:t>
            </a:r>
            <a:r>
              <a:rPr lang="en-US" altLang="zh-CN" baseline="0" dirty="0" smtClean="0"/>
              <a:t>by</a:t>
            </a:r>
            <a:r>
              <a:rPr lang="zh-CN" altLang="en-US" baseline="0" dirty="0" smtClean="0"/>
              <a:t> </a:t>
            </a:r>
            <a:r>
              <a:rPr lang="en-US" altLang="zh-CN" baseline="0" dirty="0" smtClean="0"/>
              <a:t>microphone</a:t>
            </a:r>
            <a:r>
              <a:rPr lang="zh-CN" altLang="en-US" baseline="0" dirty="0" smtClean="0"/>
              <a:t> </a:t>
            </a:r>
            <a:r>
              <a:rPr lang="en-US" altLang="zh-CN" baseline="0" dirty="0" smtClean="0"/>
              <a:t>or</a:t>
            </a:r>
            <a:r>
              <a:rPr lang="zh-CN" altLang="en-US" baseline="0" dirty="0" smtClean="0"/>
              <a:t> </a:t>
            </a:r>
            <a:r>
              <a:rPr lang="en-US" altLang="zh-CN" baseline="0" dirty="0" smtClean="0"/>
              <a:t>telephone</a:t>
            </a:r>
            <a:r>
              <a:rPr lang="zh-CN" altLang="en-US" baseline="0" dirty="0" smtClean="0"/>
              <a:t> </a:t>
            </a:r>
            <a:r>
              <a:rPr lang="en-US" altLang="zh-CN" baseline="0" dirty="0" smtClean="0"/>
              <a:t>will</a:t>
            </a:r>
            <a:r>
              <a:rPr lang="zh-CN" altLang="en-US" baseline="0" dirty="0" smtClean="0"/>
              <a:t> </a:t>
            </a:r>
            <a:r>
              <a:rPr lang="en-US" altLang="zh-CN" baseline="0" dirty="0" smtClean="0"/>
              <a:t>turn</a:t>
            </a:r>
            <a:r>
              <a:rPr lang="zh-CN" altLang="en-US" baseline="0" dirty="0" smtClean="0"/>
              <a:t> </a:t>
            </a:r>
            <a:r>
              <a:rPr lang="en-US" altLang="zh-CN" baseline="0" dirty="0" smtClean="0"/>
              <a:t>into</a:t>
            </a:r>
            <a:r>
              <a:rPr lang="zh-CN" altLang="en-US" baseline="0" dirty="0" smtClean="0"/>
              <a:t> </a:t>
            </a:r>
            <a:r>
              <a:rPr lang="en-US" altLang="zh-CN" baseline="0" dirty="0" smtClean="0"/>
              <a:t>a</a:t>
            </a:r>
            <a:r>
              <a:rPr lang="zh-CN" altLang="en-US" baseline="0" dirty="0" smtClean="0"/>
              <a:t> </a:t>
            </a:r>
            <a:r>
              <a:rPr lang="en-US" altLang="zh-CN" baseline="0" dirty="0" smtClean="0"/>
              <a:t>waveform,</a:t>
            </a:r>
            <a:r>
              <a:rPr lang="zh-CN" altLang="en-US" baseline="0" dirty="0" smtClean="0"/>
              <a:t>  </a:t>
            </a:r>
            <a:r>
              <a:rPr lang="en-US" altLang="zh-CN" baseline="0" dirty="0" smtClean="0"/>
              <a:t>a</a:t>
            </a:r>
            <a:r>
              <a:rPr lang="zh-CN" altLang="en-US" baseline="0" dirty="0" smtClean="0"/>
              <a:t> </a:t>
            </a:r>
            <a:r>
              <a:rPr lang="en-US" altLang="zh-CN" baseline="0" dirty="0" smtClean="0"/>
              <a:t>mathematical</a:t>
            </a:r>
            <a:r>
              <a:rPr lang="zh-CN" altLang="en-US" baseline="0" dirty="0" smtClean="0"/>
              <a:t> </a:t>
            </a:r>
            <a:r>
              <a:rPr lang="en-US" altLang="zh-CN" baseline="0" dirty="0" smtClean="0"/>
              <a:t>representation</a:t>
            </a:r>
            <a:r>
              <a:rPr lang="zh-CN" altLang="en-US" baseline="0" dirty="0" smtClean="0"/>
              <a:t> </a:t>
            </a:r>
            <a:r>
              <a:rPr lang="en-US" altLang="zh-CN" baseline="0" dirty="0" smtClean="0"/>
              <a:t>of</a:t>
            </a:r>
            <a:r>
              <a:rPr lang="zh-CN" altLang="en-US" baseline="0" dirty="0" smtClean="0"/>
              <a:t> </a:t>
            </a:r>
            <a:r>
              <a:rPr lang="en-US" altLang="zh-CN" baseline="0" dirty="0" smtClean="0"/>
              <a:t>sound,</a:t>
            </a:r>
            <a:r>
              <a:rPr lang="zh-CN" altLang="en-US" baseline="0" dirty="0" smtClean="0"/>
              <a:t> </a:t>
            </a:r>
            <a:r>
              <a:rPr lang="en-US" altLang="zh-CN" baseline="0" dirty="0" smtClean="0"/>
              <a:t>which</a:t>
            </a:r>
            <a:r>
              <a:rPr lang="zh-CN" altLang="en-US" baseline="0" dirty="0" smtClean="0"/>
              <a:t> </a:t>
            </a:r>
            <a:r>
              <a:rPr lang="en-US" altLang="zh-CN" baseline="0" dirty="0" smtClean="0"/>
              <a:t>provides</a:t>
            </a:r>
            <a:r>
              <a:rPr lang="zh-CN" altLang="en-US" baseline="0" dirty="0" smtClean="0"/>
              <a:t> </a:t>
            </a:r>
            <a:r>
              <a:rPr lang="en-US" altLang="zh-CN" baseline="0" dirty="0" smtClean="0"/>
              <a:t>to</a:t>
            </a:r>
            <a:r>
              <a:rPr lang="zh-CN" altLang="en-US" baseline="0" dirty="0" smtClean="0"/>
              <a:t> </a:t>
            </a:r>
            <a:r>
              <a:rPr lang="en-US" altLang="zh-CN" baseline="0" dirty="0" smtClean="0"/>
              <a:t>the</a:t>
            </a:r>
            <a:r>
              <a:rPr lang="zh-CN" altLang="en-US" baseline="0" dirty="0" smtClean="0"/>
              <a:t> </a:t>
            </a:r>
            <a:r>
              <a:rPr lang="en-US" altLang="zh-CN" baseline="0" dirty="0" smtClean="0"/>
              <a:t>speech</a:t>
            </a:r>
            <a:r>
              <a:rPr lang="zh-CN" altLang="en-US" baseline="0" dirty="0" smtClean="0"/>
              <a:t> </a:t>
            </a:r>
            <a:r>
              <a:rPr lang="en-US" altLang="zh-CN" baseline="0" dirty="0" smtClean="0"/>
              <a:t>engine</a:t>
            </a:r>
            <a:r>
              <a:rPr lang="zh-CN" altLang="en-US" baseline="0" dirty="0" smtClean="0"/>
              <a:t> </a:t>
            </a:r>
            <a:r>
              <a:rPr lang="en-US" altLang="zh-CN" baseline="0" dirty="0" smtClean="0"/>
              <a:t>and</a:t>
            </a:r>
            <a:r>
              <a:rPr lang="zh-CN" altLang="en-US" baseline="0" dirty="0" smtClean="0"/>
              <a:t> </a:t>
            </a:r>
            <a:r>
              <a:rPr lang="en-US" altLang="zh-CN" baseline="0" dirty="0" smtClean="0"/>
              <a:t>let</a:t>
            </a:r>
            <a:r>
              <a:rPr lang="zh-CN" altLang="en-US" baseline="0" dirty="0" smtClean="0"/>
              <a:t> </a:t>
            </a:r>
            <a:r>
              <a:rPr lang="en-US" altLang="zh-CN" baseline="0" dirty="0" smtClean="0"/>
              <a:t>it</a:t>
            </a:r>
            <a:r>
              <a:rPr lang="zh-CN" altLang="en-US" baseline="0" dirty="0" smtClean="0"/>
              <a:t> </a:t>
            </a:r>
            <a:r>
              <a:rPr lang="en-US" altLang="zh-CN" baseline="0" dirty="0" smtClean="0"/>
              <a:t>compare</a:t>
            </a:r>
            <a:r>
              <a:rPr lang="zh-CN" altLang="en-US" baseline="0" dirty="0" smtClean="0"/>
              <a:t> </a:t>
            </a:r>
            <a:r>
              <a:rPr lang="en-US" altLang="zh-CN" baseline="0" dirty="0" smtClean="0"/>
              <a:t>with</a:t>
            </a:r>
            <a:r>
              <a:rPr lang="zh-CN" altLang="en-US" baseline="0" dirty="0" smtClean="0"/>
              <a:t> </a:t>
            </a:r>
            <a:r>
              <a:rPr lang="en-US" altLang="zh-CN" baseline="0" dirty="0" smtClean="0"/>
              <a:t>the</a:t>
            </a:r>
            <a:r>
              <a:rPr lang="zh-CN" altLang="en-US" baseline="0" dirty="0" smtClean="0"/>
              <a:t> </a:t>
            </a:r>
            <a:r>
              <a:rPr lang="en-US" altLang="zh-CN" baseline="0" dirty="0" smtClean="0"/>
              <a:t>other</a:t>
            </a:r>
            <a:r>
              <a:rPr lang="zh-CN" altLang="en-US" baseline="0" dirty="0" smtClean="0"/>
              <a:t> </a:t>
            </a:r>
            <a:r>
              <a:rPr lang="en-US" altLang="zh-CN" baseline="0" dirty="0" smtClean="0"/>
              <a:t>component,</a:t>
            </a:r>
            <a:r>
              <a:rPr lang="zh-CN" altLang="en-US" baseline="0" dirty="0" smtClean="0"/>
              <a:t> </a:t>
            </a:r>
            <a:r>
              <a:rPr lang="en-US" altLang="zh-CN" baseline="0" dirty="0" smtClean="0"/>
              <a:t>Acoustic</a:t>
            </a:r>
            <a:r>
              <a:rPr lang="zh-CN" altLang="en-US" baseline="0" dirty="0" smtClean="0"/>
              <a:t> </a:t>
            </a:r>
            <a:r>
              <a:rPr lang="en-US" altLang="zh-CN" baseline="0" dirty="0" smtClean="0"/>
              <a:t>Model.</a:t>
            </a:r>
            <a:r>
              <a:rPr lang="zh-CN" altLang="en-US" baseline="0" dirty="0" smtClean="0"/>
              <a:t> </a:t>
            </a:r>
            <a:r>
              <a:rPr lang="en-US" altLang="zh-CN" baseline="0" dirty="0" smtClean="0"/>
              <a:t>With</a:t>
            </a:r>
            <a:r>
              <a:rPr lang="zh-CN" altLang="en-US" baseline="0" dirty="0" smtClean="0"/>
              <a:t> </a:t>
            </a:r>
            <a:r>
              <a:rPr lang="en-US" altLang="zh-CN" baseline="0" dirty="0" smtClean="0"/>
              <a:t>the</a:t>
            </a:r>
            <a:r>
              <a:rPr lang="zh-CN" altLang="en-US" baseline="0" dirty="0" smtClean="0"/>
              <a:t> </a:t>
            </a:r>
            <a:r>
              <a:rPr lang="en-US" altLang="zh-CN" baseline="0" dirty="0" smtClean="0"/>
              <a:t>incorporation</a:t>
            </a:r>
            <a:r>
              <a:rPr lang="zh-CN" altLang="en-US" baseline="0" dirty="0" smtClean="0"/>
              <a:t> </a:t>
            </a:r>
            <a:r>
              <a:rPr lang="en-US" altLang="zh-CN" baseline="0" dirty="0" smtClean="0"/>
              <a:t>of</a:t>
            </a:r>
            <a:r>
              <a:rPr lang="zh-CN" altLang="en-US" baseline="0" dirty="0" smtClean="0"/>
              <a:t> </a:t>
            </a:r>
            <a:r>
              <a:rPr lang="en-US" altLang="zh-CN" baseline="0" dirty="0" smtClean="0"/>
              <a:t>Language</a:t>
            </a:r>
            <a:r>
              <a:rPr lang="zh-CN" altLang="en-US" baseline="0" dirty="0" smtClean="0"/>
              <a:t> </a:t>
            </a:r>
            <a:r>
              <a:rPr lang="en-US" altLang="zh-CN" baseline="0" dirty="0" smtClean="0"/>
              <a:t>Model</a:t>
            </a:r>
            <a:r>
              <a:rPr lang="zh-CN" altLang="en-US" baseline="0" dirty="0" smtClean="0"/>
              <a:t> </a:t>
            </a:r>
            <a:r>
              <a:rPr lang="en-US" altLang="zh-CN" baseline="0" dirty="0" smtClean="0"/>
              <a:t>or</a:t>
            </a:r>
            <a:r>
              <a:rPr lang="zh-CN" altLang="en-US" baseline="0" dirty="0" smtClean="0"/>
              <a:t> </a:t>
            </a:r>
            <a:r>
              <a:rPr lang="en-US" altLang="zh-CN" baseline="0" dirty="0" smtClean="0"/>
              <a:t>Grammar,</a:t>
            </a:r>
            <a:r>
              <a:rPr lang="zh-CN" altLang="en-US" baseline="0" dirty="0" smtClean="0"/>
              <a:t> </a:t>
            </a:r>
            <a:r>
              <a:rPr lang="en-US" altLang="zh-CN" baseline="0" dirty="0" smtClean="0"/>
              <a:t>the</a:t>
            </a:r>
            <a:r>
              <a:rPr lang="zh-CN" altLang="en-US" baseline="0" dirty="0" smtClean="0"/>
              <a:t> </a:t>
            </a:r>
            <a:r>
              <a:rPr lang="en-US" altLang="zh-CN" baseline="0" dirty="0" smtClean="0"/>
              <a:t>engine</a:t>
            </a:r>
            <a:r>
              <a:rPr lang="zh-CN" altLang="en-US" baseline="0" dirty="0" smtClean="0"/>
              <a:t> </a:t>
            </a:r>
            <a:r>
              <a:rPr lang="en-US" altLang="zh-CN" baseline="0" dirty="0" smtClean="0"/>
              <a:t>will</a:t>
            </a:r>
            <a:r>
              <a:rPr lang="zh-CN" altLang="en-US" baseline="0" dirty="0" smtClean="0"/>
              <a:t> </a:t>
            </a:r>
            <a:r>
              <a:rPr lang="en-US" altLang="zh-CN" baseline="0" dirty="0" smtClean="0"/>
              <a:t>search</a:t>
            </a:r>
            <a:r>
              <a:rPr lang="zh-CN" altLang="en-US" baseline="0" dirty="0" smtClean="0"/>
              <a:t> </a:t>
            </a:r>
            <a:r>
              <a:rPr lang="en-US" altLang="zh-CN" baseline="0" dirty="0" smtClean="0"/>
              <a:t>its</a:t>
            </a:r>
            <a:r>
              <a:rPr lang="zh-CN" altLang="en-US" baseline="0" dirty="0" smtClean="0"/>
              <a:t> </a:t>
            </a:r>
            <a:r>
              <a:rPr lang="en-US" altLang="zh-CN" baseline="0" dirty="0" smtClean="0"/>
              <a:t>acoustic</a:t>
            </a:r>
            <a:r>
              <a:rPr lang="zh-CN" altLang="en-US" baseline="0" dirty="0" smtClean="0"/>
              <a:t> </a:t>
            </a:r>
            <a:r>
              <a:rPr lang="en-US" altLang="zh-CN" baseline="0" dirty="0" smtClean="0"/>
              <a:t>space,</a:t>
            </a:r>
            <a:r>
              <a:rPr lang="zh-CN" altLang="en-US" baseline="0" dirty="0" smtClean="0"/>
              <a:t> </a:t>
            </a:r>
            <a:r>
              <a:rPr lang="en-US" altLang="zh-CN" baseline="0" dirty="0" smtClean="0"/>
              <a:t>and</a:t>
            </a:r>
            <a:r>
              <a:rPr lang="zh-CN" altLang="en-US" baseline="0" dirty="0" smtClean="0"/>
              <a:t> </a:t>
            </a:r>
            <a:r>
              <a:rPr lang="en-US" altLang="zh-CN" baseline="0" dirty="0" smtClean="0"/>
              <a:t>output</a:t>
            </a:r>
            <a:r>
              <a:rPr lang="zh-CN" altLang="en-US" baseline="0" dirty="0" smtClean="0"/>
              <a:t> </a:t>
            </a:r>
            <a:r>
              <a:rPr lang="en-US" altLang="zh-CN" baseline="0" dirty="0" smtClean="0"/>
              <a:t>the</a:t>
            </a:r>
            <a:r>
              <a:rPr lang="zh-CN" altLang="en-US" baseline="0" dirty="0" smtClean="0"/>
              <a:t> </a:t>
            </a:r>
            <a:r>
              <a:rPr lang="en-US" altLang="zh-CN" baseline="0" dirty="0" smtClean="0"/>
              <a:t>most</a:t>
            </a:r>
            <a:r>
              <a:rPr lang="zh-CN" altLang="en-US" baseline="0" dirty="0" smtClean="0"/>
              <a:t> </a:t>
            </a:r>
            <a:r>
              <a:rPr lang="en-US" altLang="zh-CN" baseline="0" dirty="0" smtClean="0"/>
              <a:t>closely</a:t>
            </a:r>
            <a:r>
              <a:rPr lang="zh-CN" altLang="en-US" baseline="0" dirty="0" smtClean="0"/>
              <a:t> </a:t>
            </a:r>
            <a:r>
              <a:rPr lang="en-US" altLang="zh-CN" baseline="0" dirty="0" smtClean="0"/>
              <a:t>matches</a:t>
            </a:r>
            <a:r>
              <a:rPr lang="zh-CN" altLang="en-US" baseline="0" dirty="0" smtClean="0"/>
              <a:t> </a:t>
            </a:r>
            <a:r>
              <a:rPr lang="en-US" altLang="zh-CN" baseline="0" dirty="0" smtClean="0"/>
              <a:t>result.</a:t>
            </a:r>
          </a:p>
        </p:txBody>
      </p:sp>
      <p:sp>
        <p:nvSpPr>
          <p:cNvPr id="4" name="Slide Number Placeholder 3"/>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1935144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Nowadays,</a:t>
            </a:r>
            <a:r>
              <a:rPr lang="zh-CN" altLang="en-US" dirty="0" smtClean="0"/>
              <a:t> </a:t>
            </a:r>
            <a:r>
              <a:rPr lang="en-US" altLang="zh-CN" baseline="0" dirty="0" smtClean="0"/>
              <a:t>a</a:t>
            </a:r>
            <a:r>
              <a:rPr lang="zh-CN" altLang="en-US" baseline="0" dirty="0" smtClean="0"/>
              <a:t> </a:t>
            </a:r>
            <a:r>
              <a:rPr lang="en-US" altLang="zh-CN" baseline="0" dirty="0" smtClean="0"/>
              <a:t>large</a:t>
            </a:r>
            <a:r>
              <a:rPr lang="zh-CN" altLang="en-US" baseline="0" dirty="0" smtClean="0"/>
              <a:t> </a:t>
            </a:r>
            <a:r>
              <a:rPr lang="en-US" altLang="zh-CN" baseline="0" dirty="0" smtClean="0"/>
              <a:t>number</a:t>
            </a:r>
            <a:r>
              <a:rPr lang="zh-CN" altLang="en-US" baseline="0" dirty="0" smtClean="0"/>
              <a:t> </a:t>
            </a:r>
            <a:r>
              <a:rPr lang="en-US" altLang="zh-CN" baseline="0" dirty="0" smtClean="0"/>
              <a:t>of</a:t>
            </a:r>
            <a:r>
              <a:rPr lang="zh-CN" altLang="en-US" baseline="0" dirty="0" smtClean="0"/>
              <a:t> </a:t>
            </a:r>
            <a:r>
              <a:rPr lang="en-US" altLang="zh-CN" baseline="0" dirty="0" smtClean="0"/>
              <a:t>speech</a:t>
            </a:r>
            <a:r>
              <a:rPr lang="zh-CN" altLang="en-US" baseline="0" dirty="0" smtClean="0"/>
              <a:t> </a:t>
            </a:r>
            <a:r>
              <a:rPr lang="en-US" altLang="zh-CN" baseline="0" dirty="0" smtClean="0"/>
              <a:t>recognition</a:t>
            </a:r>
            <a:r>
              <a:rPr lang="zh-CN" altLang="en-US" baseline="0" dirty="0" smtClean="0"/>
              <a:t> </a:t>
            </a:r>
            <a:r>
              <a:rPr lang="en-US" altLang="zh-CN" baseline="0" dirty="0" smtClean="0"/>
              <a:t>applications</a:t>
            </a:r>
            <a:r>
              <a:rPr lang="zh-CN" altLang="en-US" baseline="0" dirty="0" smtClean="0"/>
              <a:t> </a:t>
            </a:r>
            <a:r>
              <a:rPr lang="en-US" altLang="zh-CN" baseline="0" dirty="0" smtClean="0"/>
              <a:t>benefits</a:t>
            </a:r>
            <a:r>
              <a:rPr lang="zh-CN" altLang="en-US" baseline="0" dirty="0" smtClean="0"/>
              <a:t> </a:t>
            </a:r>
            <a:r>
              <a:rPr lang="en-US" altLang="zh-CN" baseline="0" dirty="0" smtClean="0"/>
              <a:t>our</a:t>
            </a:r>
            <a:r>
              <a:rPr lang="zh-CN" altLang="en-US" baseline="0" dirty="0" smtClean="0"/>
              <a:t> </a:t>
            </a:r>
            <a:r>
              <a:rPr lang="en-US" altLang="zh-CN" baseline="0" dirty="0" smtClean="0"/>
              <a:t>daily</a:t>
            </a:r>
            <a:r>
              <a:rPr lang="zh-CN" altLang="en-US" baseline="0" dirty="0" smtClean="0"/>
              <a:t> </a:t>
            </a:r>
            <a:r>
              <a:rPr lang="en-US" altLang="zh-CN" baseline="0" dirty="0" smtClean="0"/>
              <a:t>lives</a:t>
            </a:r>
            <a:r>
              <a:rPr lang="zh-CN" altLang="en-US" baseline="0" dirty="0" smtClean="0"/>
              <a:t> </a:t>
            </a:r>
            <a:r>
              <a:rPr lang="en-US" altLang="zh-CN" baseline="0" dirty="0" smtClean="0"/>
              <a:t>such</a:t>
            </a:r>
            <a:r>
              <a:rPr lang="zh-CN" altLang="en-US" baseline="0" dirty="0" smtClean="0"/>
              <a:t> </a:t>
            </a:r>
            <a:r>
              <a:rPr lang="en-US" altLang="zh-CN" baseline="0" dirty="0" smtClean="0"/>
              <a:t>as</a:t>
            </a:r>
            <a:r>
              <a:rPr lang="zh-CN" altLang="en-US" baseline="0" dirty="0" smtClean="0"/>
              <a:t> </a:t>
            </a:r>
            <a:r>
              <a:rPr lang="en-US" altLang="zh-CN" baseline="0" dirty="0" smtClean="0"/>
              <a:t>telephone</a:t>
            </a:r>
            <a:r>
              <a:rPr lang="zh-CN" altLang="en-US" baseline="0" dirty="0" smtClean="0"/>
              <a:t> </a:t>
            </a:r>
            <a:r>
              <a:rPr lang="en-US" altLang="zh-CN" baseline="0" dirty="0" smtClean="0"/>
              <a:t>voice</a:t>
            </a:r>
            <a:r>
              <a:rPr lang="zh-CN" altLang="en-US" baseline="0" dirty="0" smtClean="0"/>
              <a:t> </a:t>
            </a:r>
            <a:r>
              <a:rPr lang="en-US" altLang="zh-CN" baseline="0" dirty="0" smtClean="0"/>
              <a:t>commands,</a:t>
            </a:r>
            <a:r>
              <a:rPr lang="zh-CN" altLang="en-US" baseline="0" dirty="0" smtClean="0"/>
              <a:t> </a:t>
            </a:r>
            <a:endParaRPr lang="en-US" altLang="zh-CN" baseline="0" dirty="0" smtClean="0"/>
          </a:p>
          <a:p>
            <a:r>
              <a:rPr lang="en-US" altLang="zh-CN" baseline="0" dirty="0" smtClean="0"/>
              <a:t>which</a:t>
            </a:r>
            <a:r>
              <a:rPr lang="zh-CN" altLang="en-US" baseline="0" dirty="0" smtClean="0"/>
              <a:t> </a:t>
            </a:r>
            <a:r>
              <a:rPr lang="en-US" altLang="zh-CN" baseline="0" dirty="0" smtClean="0"/>
              <a:t>users</a:t>
            </a:r>
            <a:r>
              <a:rPr lang="zh-CN" altLang="en-US" baseline="0" dirty="0" smtClean="0"/>
              <a:t> </a:t>
            </a:r>
            <a:r>
              <a:rPr lang="en-US" altLang="zh-CN" baseline="0" dirty="0" smtClean="0"/>
              <a:t>can</a:t>
            </a:r>
            <a:r>
              <a:rPr lang="zh-CN" altLang="en-US" baseline="0" dirty="0" smtClean="0"/>
              <a:t> </a:t>
            </a:r>
            <a:r>
              <a:rPr lang="en-US" altLang="zh-CN" baseline="0" dirty="0" smtClean="0"/>
              <a:t>just</a:t>
            </a:r>
            <a:r>
              <a:rPr lang="zh-CN" altLang="en-US" baseline="0" dirty="0" smtClean="0"/>
              <a:t> </a:t>
            </a:r>
            <a:r>
              <a:rPr lang="en-US" altLang="zh-CN" baseline="0" dirty="0" smtClean="0"/>
              <a:t>speak</a:t>
            </a:r>
            <a:r>
              <a:rPr lang="zh-CN" altLang="en-US" baseline="0" dirty="0" smtClean="0"/>
              <a:t> </a:t>
            </a:r>
            <a:r>
              <a:rPr lang="en-US" altLang="zh-CN" baseline="0" dirty="0" smtClean="0"/>
              <a:t>some</a:t>
            </a:r>
            <a:r>
              <a:rPr lang="zh-CN" altLang="en-US" baseline="0" dirty="0" smtClean="0"/>
              <a:t> </a:t>
            </a:r>
            <a:r>
              <a:rPr lang="en-US" altLang="zh-CN" baseline="0" dirty="0" smtClean="0"/>
              <a:t>words</a:t>
            </a:r>
            <a:r>
              <a:rPr lang="zh-CN" altLang="en-US" baseline="0" dirty="0" smtClean="0"/>
              <a:t> </a:t>
            </a:r>
            <a:r>
              <a:rPr lang="en-US" altLang="zh-CN" baseline="0" dirty="0" smtClean="0"/>
              <a:t>to</a:t>
            </a:r>
            <a:r>
              <a:rPr lang="zh-CN" altLang="en-US" baseline="0" dirty="0" smtClean="0"/>
              <a:t> </a:t>
            </a:r>
            <a:r>
              <a:rPr lang="en-US" altLang="zh-CN" baseline="0" dirty="0" smtClean="0"/>
              <a:t>control</a:t>
            </a:r>
            <a:r>
              <a:rPr lang="zh-CN" altLang="en-US" baseline="0" dirty="0" smtClean="0"/>
              <a:t> </a:t>
            </a:r>
            <a:r>
              <a:rPr lang="en-US" altLang="zh-CN" baseline="0" dirty="0" smtClean="0"/>
              <a:t>the</a:t>
            </a:r>
            <a:r>
              <a:rPr lang="zh-CN" altLang="en-US" baseline="0" dirty="0" smtClean="0"/>
              <a:t> </a:t>
            </a:r>
            <a:r>
              <a:rPr lang="en-US" altLang="zh-CN" baseline="0" dirty="0" smtClean="0"/>
              <a:t>operation,</a:t>
            </a:r>
            <a:r>
              <a:rPr lang="zh-CN" altLang="en-US" baseline="0" dirty="0" smtClean="0"/>
              <a:t> </a:t>
            </a:r>
            <a:endParaRPr lang="en-US" altLang="zh-CN" baseline="0" dirty="0" smtClean="0"/>
          </a:p>
          <a:p>
            <a:r>
              <a:rPr lang="en-US" altLang="zh-CN" baseline="0" dirty="0" smtClean="0"/>
              <a:t>home</a:t>
            </a:r>
            <a:r>
              <a:rPr lang="zh-CN" altLang="en-US" baseline="0" dirty="0" smtClean="0"/>
              <a:t> </a:t>
            </a:r>
            <a:r>
              <a:rPr lang="en-US" altLang="zh-CN" baseline="0" dirty="0" smtClean="0"/>
              <a:t>listening</a:t>
            </a:r>
            <a:r>
              <a:rPr lang="zh-CN" altLang="en-US" baseline="0" dirty="0" smtClean="0"/>
              <a:t> </a:t>
            </a:r>
            <a:r>
              <a:rPr lang="en-US" altLang="zh-CN" baseline="0" dirty="0" smtClean="0"/>
              <a:t>devices</a:t>
            </a:r>
            <a:r>
              <a:rPr lang="zh-CN" altLang="en-US" baseline="0" dirty="0" smtClean="0"/>
              <a:t> </a:t>
            </a:r>
            <a:r>
              <a:rPr lang="en-US" altLang="zh-CN" baseline="0" dirty="0" smtClean="0"/>
              <a:t>like</a:t>
            </a:r>
            <a:r>
              <a:rPr lang="zh-CN" altLang="en-US" baseline="0" dirty="0" smtClean="0"/>
              <a:t> </a:t>
            </a:r>
            <a:r>
              <a:rPr lang="en-US" altLang="zh-CN" baseline="0" dirty="0" smtClean="0"/>
              <a:t>Google</a:t>
            </a:r>
            <a:r>
              <a:rPr lang="zh-CN" altLang="en-US" baseline="0" dirty="0" smtClean="0"/>
              <a:t> </a:t>
            </a:r>
            <a:r>
              <a:rPr lang="en-US" altLang="zh-CN" baseline="0" dirty="0" smtClean="0"/>
              <a:t>Home</a:t>
            </a:r>
            <a:r>
              <a:rPr lang="zh-CN" altLang="en-US" baseline="0" dirty="0" smtClean="0"/>
              <a:t> </a:t>
            </a:r>
            <a:r>
              <a:rPr lang="en-US" altLang="zh-CN" baseline="0" dirty="0" smtClean="0"/>
              <a:t>and</a:t>
            </a:r>
            <a:r>
              <a:rPr lang="zh-CN" altLang="en-US" baseline="0" dirty="0" smtClean="0"/>
              <a:t> </a:t>
            </a:r>
            <a:r>
              <a:rPr lang="en-US" altLang="zh-CN" baseline="0" dirty="0" smtClean="0"/>
              <a:t>Amazon</a:t>
            </a:r>
            <a:r>
              <a:rPr lang="zh-CN" altLang="en-US" baseline="0" dirty="0" smtClean="0"/>
              <a:t> </a:t>
            </a:r>
            <a:r>
              <a:rPr lang="en-US" altLang="zh-CN" baseline="0" dirty="0" smtClean="0"/>
              <a:t>Echo,</a:t>
            </a:r>
            <a:r>
              <a:rPr lang="zh-CN" altLang="en-US" baseline="0" dirty="0" smtClean="0"/>
              <a:t> </a:t>
            </a:r>
            <a:r>
              <a:rPr lang="en-US" altLang="zh-CN" baseline="0" dirty="0" smtClean="0"/>
              <a:t>which</a:t>
            </a:r>
            <a:r>
              <a:rPr lang="zh-CN" altLang="en-US" baseline="0" dirty="0" smtClean="0"/>
              <a:t> </a:t>
            </a:r>
            <a:r>
              <a:rPr lang="en-US" altLang="zh-CN" baseline="0" dirty="0" smtClean="0"/>
              <a:t>Jordan</a:t>
            </a:r>
            <a:r>
              <a:rPr lang="zh-CN" altLang="en-US" baseline="0" dirty="0" smtClean="0"/>
              <a:t> </a:t>
            </a:r>
            <a:r>
              <a:rPr lang="en-US" altLang="zh-CN" baseline="0" dirty="0" smtClean="0"/>
              <a:t>has</a:t>
            </a:r>
            <a:r>
              <a:rPr lang="zh-CN" altLang="en-US" baseline="0" dirty="0" smtClean="0"/>
              <a:t> </a:t>
            </a:r>
            <a:r>
              <a:rPr lang="en-US" altLang="zh-CN" baseline="0" dirty="0" smtClean="0"/>
              <a:t>introduced</a:t>
            </a:r>
            <a:r>
              <a:rPr lang="zh-CN" altLang="en-US" baseline="0" dirty="0" smtClean="0"/>
              <a:t> </a:t>
            </a:r>
            <a:r>
              <a:rPr lang="en-US" altLang="zh-CN" baseline="0" dirty="0" smtClean="0"/>
              <a:t>a</a:t>
            </a:r>
            <a:r>
              <a:rPr lang="zh-CN" altLang="en-US" baseline="0" dirty="0" smtClean="0"/>
              <a:t> </a:t>
            </a:r>
            <a:r>
              <a:rPr lang="en-US" altLang="zh-CN" baseline="0" dirty="0" smtClean="0"/>
              <a:t>lot,</a:t>
            </a:r>
            <a:r>
              <a:rPr lang="zh-CN" altLang="en-US" baseline="0" dirty="0" smtClean="0"/>
              <a:t> </a:t>
            </a:r>
            <a:endParaRPr lang="en-US" altLang="zh-CN" baseline="0" dirty="0" smtClean="0"/>
          </a:p>
          <a:p>
            <a:r>
              <a:rPr lang="en-US" altLang="zh-CN" baseline="0" dirty="0" smtClean="0"/>
              <a:t>and</a:t>
            </a:r>
            <a:r>
              <a:rPr lang="zh-CN" altLang="en-US" baseline="0" dirty="0" smtClean="0"/>
              <a:t> </a:t>
            </a:r>
            <a:r>
              <a:rPr lang="en-US" altLang="zh-CN" baseline="0" dirty="0" smtClean="0"/>
              <a:t>intelligent</a:t>
            </a:r>
            <a:r>
              <a:rPr lang="zh-CN" altLang="en-US" baseline="0" dirty="0" smtClean="0"/>
              <a:t> </a:t>
            </a:r>
            <a:r>
              <a:rPr lang="en-US" altLang="zh-CN" baseline="0" dirty="0" smtClean="0"/>
              <a:t>personal</a:t>
            </a:r>
            <a:r>
              <a:rPr lang="zh-CN" altLang="en-US" baseline="0" dirty="0" smtClean="0"/>
              <a:t> </a:t>
            </a:r>
            <a:r>
              <a:rPr lang="en-US" altLang="zh-CN" baseline="0" dirty="0" smtClean="0"/>
              <a:t>phone</a:t>
            </a:r>
            <a:r>
              <a:rPr lang="zh-CN" altLang="en-US" baseline="0" dirty="0" smtClean="0"/>
              <a:t> </a:t>
            </a:r>
            <a:r>
              <a:rPr lang="en-US" altLang="zh-CN" baseline="0" dirty="0" smtClean="0"/>
              <a:t>assistant</a:t>
            </a:r>
            <a:r>
              <a:rPr lang="zh-CN" altLang="en-US" baseline="0" dirty="0" smtClean="0"/>
              <a:t> </a:t>
            </a:r>
            <a:r>
              <a:rPr lang="en-US" altLang="zh-CN" baseline="0" dirty="0" smtClean="0"/>
              <a:t>like</a:t>
            </a:r>
            <a:r>
              <a:rPr lang="zh-CN" altLang="en-US" baseline="0" dirty="0" smtClean="0"/>
              <a:t> </a:t>
            </a:r>
            <a:r>
              <a:rPr lang="en-US" altLang="zh-CN" baseline="0" dirty="0" smtClean="0"/>
              <a:t>Siri</a:t>
            </a:r>
            <a:r>
              <a:rPr lang="zh-CN" altLang="en-US" baseline="0" dirty="0" smtClean="0"/>
              <a:t> </a:t>
            </a:r>
            <a:r>
              <a:rPr lang="en-US" altLang="zh-CN" baseline="0" dirty="0" smtClean="0"/>
              <a:t>and</a:t>
            </a:r>
            <a:r>
              <a:rPr lang="zh-CN" altLang="en-US" baseline="0" dirty="0" smtClean="0"/>
              <a:t> </a:t>
            </a:r>
            <a:r>
              <a:rPr lang="en-US" altLang="zh-CN" baseline="0" dirty="0" smtClean="0"/>
              <a:t>Cortana.</a:t>
            </a:r>
            <a:r>
              <a:rPr lang="zh-CN" altLang="en-US" baseline="0" dirty="0" smtClean="0"/>
              <a:t> </a:t>
            </a:r>
            <a:endParaRPr lang="en-US" altLang="zh-CN" baseline="0" dirty="0" smtClean="0"/>
          </a:p>
          <a:p>
            <a:endParaRPr lang="en-US" altLang="zh-CN" baseline="0" dirty="0" smtClean="0"/>
          </a:p>
          <a:p>
            <a:r>
              <a:rPr lang="en-US" altLang="zh-CN" baseline="0" dirty="0" smtClean="0"/>
              <a:t>These</a:t>
            </a:r>
            <a:r>
              <a:rPr lang="zh-CN" altLang="en-US" baseline="0" dirty="0" smtClean="0"/>
              <a:t> </a:t>
            </a:r>
            <a:r>
              <a:rPr lang="en-US" altLang="zh-CN" baseline="0" dirty="0" smtClean="0"/>
              <a:t>kinds</a:t>
            </a:r>
            <a:r>
              <a:rPr lang="zh-CN" altLang="en-US" baseline="0" dirty="0" smtClean="0"/>
              <a:t> </a:t>
            </a:r>
            <a:r>
              <a:rPr lang="en-US" altLang="zh-CN" baseline="0" dirty="0" smtClean="0"/>
              <a:t>of</a:t>
            </a:r>
            <a:r>
              <a:rPr lang="zh-CN" altLang="en-US" baseline="0" dirty="0" smtClean="0"/>
              <a:t> </a:t>
            </a:r>
            <a:r>
              <a:rPr lang="en-US" altLang="zh-CN" baseline="0" dirty="0" smtClean="0"/>
              <a:t>applications</a:t>
            </a:r>
            <a:r>
              <a:rPr lang="zh-CN" altLang="en-US" baseline="0" dirty="0" smtClean="0"/>
              <a:t> </a:t>
            </a:r>
            <a:r>
              <a:rPr lang="en-US" altLang="zh-CN" baseline="0" dirty="0" smtClean="0"/>
              <a:t>really</a:t>
            </a:r>
            <a:r>
              <a:rPr lang="zh-CN" altLang="en-US" baseline="0" dirty="0" smtClean="0"/>
              <a:t> </a:t>
            </a:r>
            <a:r>
              <a:rPr lang="en-US" altLang="zh-CN" baseline="0" dirty="0" smtClean="0"/>
              <a:t>ease</a:t>
            </a:r>
            <a:r>
              <a:rPr lang="zh-CN" altLang="en-US" baseline="0" dirty="0" smtClean="0"/>
              <a:t> </a:t>
            </a:r>
            <a:r>
              <a:rPr lang="en-US" altLang="zh-CN" baseline="0" dirty="0" smtClean="0"/>
              <a:t>most</a:t>
            </a:r>
            <a:r>
              <a:rPr lang="zh-CN" altLang="en-US" baseline="0" dirty="0" smtClean="0"/>
              <a:t> </a:t>
            </a:r>
            <a:r>
              <a:rPr lang="en-US" altLang="zh-CN" baseline="0" dirty="0" smtClean="0"/>
              <a:t>person’s</a:t>
            </a:r>
            <a:r>
              <a:rPr lang="zh-CN" altLang="en-US" baseline="0" dirty="0" smtClean="0"/>
              <a:t> </a:t>
            </a:r>
            <a:r>
              <a:rPr lang="en-US" altLang="zh-CN" baseline="0" dirty="0" smtClean="0"/>
              <a:t>life.</a:t>
            </a:r>
            <a:r>
              <a:rPr lang="zh-CN" altLang="en-US" baseline="0" dirty="0" smtClean="0"/>
              <a:t> </a:t>
            </a:r>
            <a:r>
              <a:rPr lang="en-US" altLang="zh-CN" baseline="0" dirty="0" smtClean="0"/>
              <a:t>And</a:t>
            </a:r>
            <a:r>
              <a:rPr lang="zh-CN" altLang="en-US" baseline="0" dirty="0" smtClean="0"/>
              <a:t> </a:t>
            </a:r>
            <a:r>
              <a:rPr lang="en-US" altLang="zh-CN" baseline="0" dirty="0" smtClean="0"/>
              <a:t>also,</a:t>
            </a:r>
            <a:r>
              <a:rPr lang="zh-CN" altLang="en-US" baseline="0" dirty="0" smtClean="0"/>
              <a:t> </a:t>
            </a:r>
            <a:r>
              <a:rPr lang="en-US" altLang="zh-CN" baseline="0" dirty="0" smtClean="0"/>
              <a:t>Speech</a:t>
            </a:r>
            <a:r>
              <a:rPr lang="zh-CN" altLang="en-US" baseline="0" dirty="0" smtClean="0"/>
              <a:t> </a:t>
            </a:r>
            <a:r>
              <a:rPr lang="en-US" altLang="zh-CN" baseline="0" dirty="0" smtClean="0"/>
              <a:t>Recognition</a:t>
            </a:r>
            <a:r>
              <a:rPr lang="zh-CN" altLang="en-US" baseline="0" dirty="0" smtClean="0"/>
              <a:t> </a:t>
            </a:r>
            <a:r>
              <a:rPr lang="en-US" altLang="zh-CN" baseline="0" dirty="0" smtClean="0"/>
              <a:t>can</a:t>
            </a:r>
            <a:r>
              <a:rPr lang="zh-CN" altLang="en-US" baseline="0" dirty="0" smtClean="0"/>
              <a:t> </a:t>
            </a:r>
            <a:r>
              <a:rPr lang="en-US" altLang="zh-CN" baseline="0" dirty="0" smtClean="0"/>
              <a:t>benefit</a:t>
            </a:r>
            <a:r>
              <a:rPr lang="zh-CN" altLang="en-US" baseline="0" dirty="0" smtClean="0"/>
              <a:t> </a:t>
            </a:r>
            <a:r>
              <a:rPr lang="en-US" altLang="zh-CN" baseline="0" dirty="0" smtClean="0"/>
              <a:t>disabled</a:t>
            </a:r>
            <a:r>
              <a:rPr lang="zh-CN" altLang="en-US" baseline="0" dirty="0" smtClean="0"/>
              <a:t> </a:t>
            </a:r>
            <a:r>
              <a:rPr lang="en-US" altLang="zh-CN" baseline="0" dirty="0" smtClean="0"/>
              <a:t>person.</a:t>
            </a:r>
            <a:r>
              <a:rPr lang="zh-CN" altLang="en-US" baseline="0" dirty="0" smtClean="0"/>
              <a:t> </a:t>
            </a:r>
            <a:r>
              <a:rPr lang="en-US" altLang="zh-CN" baseline="0" dirty="0" smtClean="0"/>
              <a:t>For</a:t>
            </a:r>
            <a:r>
              <a:rPr lang="zh-CN" altLang="en-US" baseline="0" dirty="0" smtClean="0"/>
              <a:t> </a:t>
            </a:r>
            <a:r>
              <a:rPr lang="en-US" altLang="zh-CN" baseline="0" dirty="0" smtClean="0"/>
              <a:t>people</a:t>
            </a:r>
            <a:r>
              <a:rPr lang="zh-CN" altLang="en-US" baseline="0" dirty="0" smtClean="0"/>
              <a:t> </a:t>
            </a:r>
            <a:r>
              <a:rPr lang="en-US" altLang="zh-CN" baseline="0" dirty="0" smtClean="0"/>
              <a:t>who</a:t>
            </a:r>
            <a:r>
              <a:rPr lang="zh-CN" altLang="en-US" baseline="0" dirty="0" smtClean="0"/>
              <a:t> </a:t>
            </a:r>
            <a:r>
              <a:rPr lang="en-US" altLang="zh-CN" baseline="0" dirty="0" smtClean="0"/>
              <a:t>blind,</a:t>
            </a:r>
            <a:r>
              <a:rPr lang="zh-CN" altLang="en-US" baseline="0" dirty="0" smtClean="0"/>
              <a:t> </a:t>
            </a:r>
            <a:r>
              <a:rPr lang="en-US" altLang="zh-CN" baseline="0" dirty="0" smtClean="0"/>
              <a:t>deaf,</a:t>
            </a:r>
            <a:r>
              <a:rPr lang="zh-CN" altLang="en-US" baseline="0" dirty="0" smtClean="0"/>
              <a:t> </a:t>
            </a:r>
            <a:r>
              <a:rPr lang="en-US" altLang="zh-CN" baseline="0" dirty="0" smtClean="0"/>
              <a:t>or</a:t>
            </a:r>
            <a:r>
              <a:rPr lang="zh-CN" altLang="en-US" baseline="0" dirty="0" smtClean="0"/>
              <a:t> </a:t>
            </a:r>
            <a:r>
              <a:rPr lang="en-US" altLang="zh-CN" baseline="0" dirty="0" smtClean="0"/>
              <a:t>have</a:t>
            </a:r>
            <a:r>
              <a:rPr lang="zh-CN" altLang="en-US" baseline="0" dirty="0" smtClean="0"/>
              <a:t> </a:t>
            </a:r>
            <a:r>
              <a:rPr lang="en-US" altLang="zh-CN" baseline="0" dirty="0" smtClean="0"/>
              <a:t>trouble</a:t>
            </a:r>
            <a:r>
              <a:rPr lang="zh-CN" altLang="en-US" baseline="0" dirty="0" smtClean="0"/>
              <a:t> </a:t>
            </a:r>
            <a:r>
              <a:rPr lang="en-US" altLang="zh-CN" baseline="0" dirty="0" smtClean="0"/>
              <a:t>with</a:t>
            </a:r>
            <a:r>
              <a:rPr lang="zh-CN" altLang="en-US" baseline="0" dirty="0" smtClean="0"/>
              <a:t> </a:t>
            </a:r>
            <a:r>
              <a:rPr lang="en-US" altLang="zh-CN" baseline="0" dirty="0" smtClean="0"/>
              <a:t>hands,</a:t>
            </a:r>
            <a:r>
              <a:rPr lang="zh-CN" altLang="en-US" baseline="0" dirty="0" smtClean="0"/>
              <a:t> </a:t>
            </a:r>
            <a:r>
              <a:rPr lang="en-US" altLang="zh-CN" baseline="0" dirty="0" smtClean="0"/>
              <a:t>they</a:t>
            </a:r>
            <a:r>
              <a:rPr lang="zh-CN" altLang="en-US" baseline="0" dirty="0" smtClean="0"/>
              <a:t> </a:t>
            </a:r>
            <a:r>
              <a:rPr lang="en-US" altLang="zh-CN" baseline="0" dirty="0" smtClean="0"/>
              <a:t>can</a:t>
            </a:r>
            <a:r>
              <a:rPr lang="zh-CN" altLang="en-US" baseline="0" dirty="0" smtClean="0"/>
              <a:t> </a:t>
            </a:r>
            <a:r>
              <a:rPr lang="en-US" altLang="zh-CN" baseline="0" dirty="0" smtClean="0"/>
              <a:t>control</a:t>
            </a:r>
            <a:r>
              <a:rPr lang="zh-CN" altLang="en-US" baseline="0" dirty="0" smtClean="0"/>
              <a:t> </a:t>
            </a:r>
            <a:r>
              <a:rPr lang="en-US" altLang="zh-CN" baseline="0" dirty="0" smtClean="0"/>
              <a:t>computer</a:t>
            </a:r>
            <a:r>
              <a:rPr lang="zh-CN" altLang="en-US" baseline="0" dirty="0" smtClean="0"/>
              <a:t> </a:t>
            </a:r>
            <a:r>
              <a:rPr lang="en-US" altLang="zh-CN" baseline="0" dirty="0" smtClean="0"/>
              <a:t>to</a:t>
            </a:r>
            <a:r>
              <a:rPr lang="zh-CN" altLang="en-US" baseline="0" dirty="0" smtClean="0"/>
              <a:t> </a:t>
            </a:r>
            <a:r>
              <a:rPr lang="en-US" altLang="zh-CN" baseline="0" dirty="0" smtClean="0"/>
              <a:t>take</a:t>
            </a:r>
            <a:r>
              <a:rPr lang="zh-CN" altLang="en-US" baseline="0" dirty="0" smtClean="0"/>
              <a:t> </a:t>
            </a:r>
            <a:r>
              <a:rPr lang="en-US" altLang="zh-CN" baseline="0" dirty="0" smtClean="0"/>
              <a:t>learning</a:t>
            </a:r>
            <a:r>
              <a:rPr lang="zh-CN" altLang="en-US" baseline="0" dirty="0" smtClean="0"/>
              <a:t> </a:t>
            </a:r>
            <a:r>
              <a:rPr lang="en-US" altLang="zh-CN" baseline="0" dirty="0" smtClean="0"/>
              <a:t>courses</a:t>
            </a:r>
            <a:r>
              <a:rPr lang="zh-CN" altLang="en-US" baseline="0" dirty="0" smtClean="0"/>
              <a:t> </a:t>
            </a:r>
            <a:r>
              <a:rPr lang="en-US" altLang="zh-CN" baseline="0" dirty="0" smtClean="0"/>
              <a:t>by</a:t>
            </a:r>
            <a:r>
              <a:rPr lang="zh-CN" altLang="en-US" baseline="0" dirty="0" smtClean="0"/>
              <a:t> </a:t>
            </a:r>
            <a:r>
              <a:rPr lang="en-US" altLang="zh-CN" baseline="0" dirty="0" smtClean="0"/>
              <a:t>voice.</a:t>
            </a:r>
            <a:r>
              <a:rPr lang="zh-CN" altLang="en-US" baseline="0" dirty="0" smtClean="0"/>
              <a:t> </a:t>
            </a:r>
            <a:r>
              <a:rPr lang="en-US" altLang="zh-CN" baseline="0" dirty="0" smtClean="0"/>
              <a:t>If</a:t>
            </a:r>
            <a:r>
              <a:rPr lang="zh-CN" altLang="en-US" baseline="0" dirty="0" smtClean="0"/>
              <a:t> </a:t>
            </a:r>
            <a:r>
              <a:rPr lang="en-US" altLang="zh-CN" baseline="0" dirty="0" smtClean="0"/>
              <a:t>they</a:t>
            </a:r>
            <a:r>
              <a:rPr lang="zh-CN" altLang="en-US" baseline="0" dirty="0" smtClean="0"/>
              <a:t> </a:t>
            </a:r>
            <a:r>
              <a:rPr lang="en-US" altLang="zh-CN" baseline="0" dirty="0" smtClean="0"/>
              <a:t>want</a:t>
            </a:r>
            <a:r>
              <a:rPr lang="zh-CN" altLang="en-US" baseline="0" dirty="0" smtClean="0"/>
              <a:t> </a:t>
            </a:r>
            <a:r>
              <a:rPr lang="en-US" altLang="zh-CN" baseline="0" dirty="0" smtClean="0"/>
              <a:t>to</a:t>
            </a:r>
            <a:r>
              <a:rPr lang="zh-CN" altLang="en-US" baseline="0" dirty="0" smtClean="0"/>
              <a:t> </a:t>
            </a:r>
            <a:r>
              <a:rPr lang="en-US" altLang="zh-CN" baseline="0" dirty="0" smtClean="0"/>
              <a:t>do</a:t>
            </a:r>
            <a:r>
              <a:rPr lang="zh-CN" altLang="en-US" baseline="0" dirty="0" smtClean="0"/>
              <a:t> </a:t>
            </a:r>
            <a:r>
              <a:rPr lang="en-US" altLang="zh-CN" baseline="0" dirty="0" smtClean="0"/>
              <a:t>creative</a:t>
            </a:r>
            <a:r>
              <a:rPr lang="zh-CN" altLang="en-US" baseline="0" dirty="0" smtClean="0"/>
              <a:t> </a:t>
            </a:r>
            <a:r>
              <a:rPr lang="en-US" altLang="zh-CN" baseline="0" dirty="0" smtClean="0"/>
              <a:t>work</a:t>
            </a:r>
            <a:r>
              <a:rPr lang="zh-CN" altLang="en-US" baseline="0" dirty="0" smtClean="0"/>
              <a:t> </a:t>
            </a:r>
            <a:r>
              <a:rPr lang="en-US" altLang="zh-CN" baseline="0" dirty="0" smtClean="0"/>
              <a:t>such</a:t>
            </a:r>
            <a:r>
              <a:rPr lang="zh-CN" altLang="en-US" baseline="0" dirty="0" smtClean="0"/>
              <a:t> </a:t>
            </a:r>
            <a:r>
              <a:rPr lang="en-US" altLang="zh-CN" baseline="0" dirty="0" smtClean="0"/>
              <a:t>as</a:t>
            </a:r>
            <a:r>
              <a:rPr lang="zh-CN" altLang="en-US" baseline="0" dirty="0" smtClean="0"/>
              <a:t> </a:t>
            </a:r>
            <a:r>
              <a:rPr lang="en-US" altLang="zh-CN" baseline="0" dirty="0" smtClean="0"/>
              <a:t>writing</a:t>
            </a:r>
            <a:r>
              <a:rPr lang="zh-CN" altLang="en-US" baseline="0" dirty="0" smtClean="0"/>
              <a:t> </a:t>
            </a:r>
            <a:r>
              <a:rPr lang="en-US" altLang="zh-CN" baseline="0" dirty="0" smtClean="0"/>
              <a:t>books,</a:t>
            </a:r>
            <a:r>
              <a:rPr lang="zh-CN" altLang="en-US" baseline="0" dirty="0" smtClean="0"/>
              <a:t> </a:t>
            </a:r>
            <a:r>
              <a:rPr lang="en-US" altLang="zh-CN" baseline="0" dirty="0" smtClean="0"/>
              <a:t>speech</a:t>
            </a:r>
            <a:r>
              <a:rPr lang="zh-CN" altLang="en-US" baseline="0" dirty="0" smtClean="0"/>
              <a:t> </a:t>
            </a:r>
            <a:r>
              <a:rPr lang="en-US" altLang="zh-CN" baseline="0" dirty="0" smtClean="0"/>
              <a:t>recognition</a:t>
            </a:r>
            <a:r>
              <a:rPr lang="zh-CN" altLang="en-US" baseline="0" dirty="0" smtClean="0"/>
              <a:t> </a:t>
            </a:r>
            <a:r>
              <a:rPr lang="en-US" altLang="zh-CN" baseline="0" dirty="0" smtClean="0"/>
              <a:t>software</a:t>
            </a:r>
            <a:r>
              <a:rPr lang="zh-CN" altLang="en-US" baseline="0" dirty="0" smtClean="0"/>
              <a:t> </a:t>
            </a:r>
            <a:r>
              <a:rPr lang="en-US" altLang="zh-CN" baseline="0" dirty="0" smtClean="0"/>
              <a:t>can</a:t>
            </a:r>
            <a:r>
              <a:rPr lang="zh-CN" altLang="en-US" baseline="0" dirty="0" smtClean="0"/>
              <a:t> </a:t>
            </a:r>
            <a:r>
              <a:rPr lang="en-US" altLang="zh-CN" baseline="0" dirty="0" smtClean="0"/>
              <a:t>provide</a:t>
            </a:r>
            <a:r>
              <a:rPr lang="zh-CN" altLang="en-US" baseline="0" dirty="0" smtClean="0"/>
              <a:t> </a:t>
            </a:r>
            <a:r>
              <a:rPr lang="en-US" altLang="zh-CN" baseline="0" dirty="0" smtClean="0"/>
              <a:t>them</a:t>
            </a:r>
            <a:r>
              <a:rPr lang="zh-CN" altLang="en-US" baseline="0" dirty="0" smtClean="0"/>
              <a:t> </a:t>
            </a:r>
            <a:r>
              <a:rPr lang="en-US" altLang="zh-CN" baseline="0" dirty="0" smtClean="0"/>
              <a:t>with</a:t>
            </a:r>
            <a:r>
              <a:rPr lang="zh-CN" altLang="en-US" baseline="0" dirty="0" smtClean="0"/>
              <a:t> </a:t>
            </a:r>
            <a:r>
              <a:rPr lang="en-US" altLang="zh-CN" baseline="0" dirty="0" smtClean="0"/>
              <a:t>a</a:t>
            </a:r>
            <a:r>
              <a:rPr lang="zh-CN" altLang="en-US" baseline="0" dirty="0" smtClean="0"/>
              <a:t> </a:t>
            </a:r>
            <a:r>
              <a:rPr lang="en-US" altLang="zh-CN" baseline="0" dirty="0" smtClean="0"/>
              <a:t>way</a:t>
            </a:r>
            <a:r>
              <a:rPr lang="zh-CN" altLang="en-US" baseline="0" dirty="0" smtClean="0"/>
              <a:t> </a:t>
            </a:r>
            <a:r>
              <a:rPr lang="en-US" altLang="zh-CN" baseline="0" dirty="0" smtClean="0"/>
              <a:t>to</a:t>
            </a:r>
            <a:r>
              <a:rPr lang="zh-CN" altLang="en-US" baseline="0" dirty="0" smtClean="0"/>
              <a:t> </a:t>
            </a:r>
            <a:r>
              <a:rPr lang="en-US" altLang="zh-CN" baseline="0" dirty="0" smtClean="0"/>
              <a:t>keep</a:t>
            </a:r>
            <a:r>
              <a:rPr lang="zh-CN" altLang="en-US" baseline="0" dirty="0" smtClean="0"/>
              <a:t> </a:t>
            </a:r>
            <a:r>
              <a:rPr lang="en-US" altLang="zh-CN" baseline="0" dirty="0" smtClean="0"/>
              <a:t>their</a:t>
            </a:r>
            <a:r>
              <a:rPr lang="zh-CN" altLang="en-US" baseline="0" dirty="0" smtClean="0"/>
              <a:t> </a:t>
            </a:r>
            <a:r>
              <a:rPr lang="en-US" altLang="zh-CN" baseline="0" dirty="0" smtClean="0"/>
              <a:t>writing</a:t>
            </a:r>
            <a:r>
              <a:rPr lang="zh-CN" altLang="en-US" baseline="0" dirty="0" smtClean="0"/>
              <a:t> </a:t>
            </a:r>
            <a:r>
              <a:rPr lang="en-US" altLang="zh-CN" baseline="0" dirty="0" smtClean="0"/>
              <a:t>production.</a:t>
            </a:r>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540046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kern="1200" dirty="0" smtClean="0">
                <a:solidFill>
                  <a:schemeClr val="tx1"/>
                </a:solidFill>
                <a:effectLst/>
                <a:latin typeface="+mn-lt"/>
                <a:ea typeface="+mn-ea"/>
                <a:cs typeface="+mn-cs"/>
              </a:rPr>
              <a:t>Persons with a disability have a physical or mental impairment that affects one or more major life activities, such as walking, bathing, dressing, eating, preparing meals, going outside the home, or doing housework. A disability can occur at birth or at any point in a person's life.</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459325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However,</a:t>
            </a:r>
            <a:r>
              <a:rPr lang="zh-CN" altLang="en-US" baseline="0" dirty="0" smtClean="0"/>
              <a:t> </a:t>
            </a:r>
            <a:r>
              <a:rPr lang="en-US" altLang="zh-CN" baseline="0" dirty="0" smtClean="0"/>
              <a:t>because</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smtClean="0"/>
              <a:t>diversity</a:t>
            </a:r>
            <a:r>
              <a:rPr lang="zh-CN" altLang="en-US" baseline="0" dirty="0" smtClean="0"/>
              <a:t> </a:t>
            </a:r>
            <a:r>
              <a:rPr lang="en-US" altLang="zh-CN" baseline="0" dirty="0" smtClean="0"/>
              <a:t>of</a:t>
            </a:r>
            <a:r>
              <a:rPr lang="zh-CN" altLang="en-US" baseline="0" dirty="0" smtClean="0"/>
              <a:t> </a:t>
            </a:r>
            <a:r>
              <a:rPr lang="en-US" altLang="zh-CN" baseline="0" dirty="0" smtClean="0"/>
              <a:t>people,</a:t>
            </a:r>
            <a:r>
              <a:rPr lang="zh-CN" altLang="en-US" baseline="0" dirty="0" smtClean="0"/>
              <a:t> </a:t>
            </a:r>
            <a:r>
              <a:rPr lang="en-US" altLang="zh-CN" sz="1200" b="0" i="0" kern="1200" dirty="0" smtClean="0">
                <a:solidFill>
                  <a:schemeClr val="tx1"/>
                </a:solidFill>
                <a:effectLst/>
                <a:latin typeface="+mn-lt"/>
                <a:ea typeface="+mn-ea"/>
                <a:cs typeface="+mn-cs"/>
              </a:rPr>
              <a:t>vocalizations vary in terms of accent, pronunciation, articulation, volume, and speed.</a:t>
            </a:r>
            <a:r>
              <a:rPr lang="zh-CN" altLang="en-US" sz="1200" b="0" i="0" kern="1200" dirty="0" smtClean="0">
                <a:solidFill>
                  <a:schemeClr val="tx1"/>
                </a:solidFill>
                <a:effectLst/>
                <a:latin typeface="+mn-lt"/>
                <a:ea typeface="+mn-ea"/>
                <a:cs typeface="+mn-cs"/>
              </a:rPr>
              <a:t> </a:t>
            </a:r>
            <a:r>
              <a:rPr lang="en-US" altLang="zh-CN" sz="1200" b="0" i="0" kern="1200" dirty="0" smtClean="0">
                <a:solidFill>
                  <a:schemeClr val="tx1"/>
                </a:solidFill>
                <a:effectLst/>
                <a:latin typeface="+mn-lt"/>
                <a:ea typeface="+mn-ea"/>
                <a:cs typeface="+mn-cs"/>
              </a:rPr>
              <a:t>As</a:t>
            </a:r>
            <a:r>
              <a:rPr lang="zh-CN" altLang="en-US" sz="1200" b="0" i="0" kern="1200" dirty="0" smtClean="0">
                <a:solidFill>
                  <a:schemeClr val="tx1"/>
                </a:solidFill>
                <a:effectLst/>
                <a:latin typeface="+mn-lt"/>
                <a:ea typeface="+mn-ea"/>
                <a:cs typeface="+mn-cs"/>
              </a:rPr>
              <a:t> </a:t>
            </a:r>
            <a:r>
              <a:rPr lang="en-US" altLang="zh-CN" sz="1200" b="0" i="0" kern="1200" dirty="0" smtClean="0">
                <a:solidFill>
                  <a:schemeClr val="tx1"/>
                </a:solidFill>
                <a:effectLst/>
                <a:latin typeface="+mn-lt"/>
                <a:ea typeface="+mn-ea"/>
                <a:cs typeface="+mn-cs"/>
              </a:rPr>
              <a:t>a</a:t>
            </a:r>
            <a:r>
              <a:rPr lang="zh-CN" altLang="en-US" sz="1200" b="0" i="0" kern="1200" dirty="0" smtClean="0">
                <a:solidFill>
                  <a:schemeClr val="tx1"/>
                </a:solidFill>
                <a:effectLst/>
                <a:latin typeface="+mn-lt"/>
                <a:ea typeface="+mn-ea"/>
                <a:cs typeface="+mn-cs"/>
              </a:rPr>
              <a:t> </a:t>
            </a:r>
            <a:r>
              <a:rPr lang="en-US" altLang="zh-CN" sz="1200" b="0" i="0" kern="1200" dirty="0" smtClean="0">
                <a:solidFill>
                  <a:schemeClr val="tx1"/>
                </a:solidFill>
                <a:effectLst/>
                <a:latin typeface="+mn-lt"/>
                <a:ea typeface="+mn-ea"/>
                <a:cs typeface="+mn-cs"/>
              </a:rPr>
              <a:t>result,</a:t>
            </a:r>
            <a:r>
              <a:rPr lang="zh-CN" altLang="en-US" sz="1200" b="0" i="0" kern="1200" dirty="0" smtClean="0">
                <a:solidFill>
                  <a:schemeClr val="tx1"/>
                </a:solidFill>
                <a:effectLst/>
                <a:latin typeface="+mn-lt"/>
                <a:ea typeface="+mn-ea"/>
                <a:cs typeface="+mn-cs"/>
              </a:rPr>
              <a:t> </a:t>
            </a:r>
            <a:r>
              <a:rPr lang="en-US" altLang="zh-CN" sz="1200" b="0" i="0" kern="1200" dirty="0" smtClean="0">
                <a:solidFill>
                  <a:schemeClr val="tx1"/>
                </a:solidFill>
                <a:effectLst/>
                <a:latin typeface="+mn-lt"/>
                <a:ea typeface="+mn-ea"/>
                <a:cs typeface="+mn-cs"/>
              </a:rPr>
              <a:t>the</a:t>
            </a:r>
            <a:r>
              <a:rPr lang="zh-CN" altLang="en-US" sz="1200" b="0" i="0" kern="1200" dirty="0" smtClean="0">
                <a:solidFill>
                  <a:schemeClr val="tx1"/>
                </a:solidFill>
                <a:effectLst/>
                <a:latin typeface="+mn-lt"/>
                <a:ea typeface="+mn-ea"/>
                <a:cs typeface="+mn-cs"/>
              </a:rPr>
              <a:t> </a:t>
            </a:r>
            <a:r>
              <a:rPr lang="en-US" altLang="zh-CN" sz="1200" b="0" i="0" kern="1200" dirty="0" smtClean="0">
                <a:solidFill>
                  <a:schemeClr val="tx1"/>
                </a:solidFill>
                <a:effectLst/>
                <a:latin typeface="+mn-lt"/>
                <a:ea typeface="+mn-ea"/>
                <a:cs typeface="+mn-cs"/>
              </a:rPr>
              <a:t>accuracy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of</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speech</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recognition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may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also</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vary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with</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these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issues.</a:t>
            </a:r>
            <a:r>
              <a:rPr lang="zh-CN" altLang="en-US" sz="1200" b="0" i="0" kern="1200" baseline="0" dirty="0" smtClean="0">
                <a:solidFill>
                  <a:schemeClr val="tx1"/>
                </a:solidFill>
                <a:effectLst/>
                <a:latin typeface="+mn-lt"/>
                <a:ea typeface="+mn-ea"/>
                <a:cs typeface="+mn-cs"/>
              </a:rPr>
              <a:t> </a:t>
            </a:r>
            <a:endParaRPr lang="en-US" altLang="zh-CN" sz="1200" b="0" i="0" kern="1200" baseline="0" dirty="0" smtClean="0">
              <a:solidFill>
                <a:schemeClr val="tx1"/>
              </a:solidFill>
              <a:effectLst/>
              <a:latin typeface="+mn-lt"/>
              <a:ea typeface="+mn-ea"/>
              <a:cs typeface="+mn-cs"/>
            </a:endParaRPr>
          </a:p>
          <a:p>
            <a:r>
              <a:rPr lang="en-US" altLang="zh-CN" sz="1200" b="0" i="0" kern="1200" baseline="0" dirty="0" smtClean="0">
                <a:solidFill>
                  <a:schemeClr val="tx1"/>
                </a:solidFill>
                <a:effectLst/>
                <a:latin typeface="+mn-lt"/>
                <a:ea typeface="+mn-ea"/>
                <a:cs typeface="+mn-cs"/>
              </a:rPr>
              <a:t>Because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of</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language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constraints,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for</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example,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you</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can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see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figures,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which</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represents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vocabulary,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sentence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processing,</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and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passage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comprehension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of</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native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vs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nonnative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speakers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US,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Canada,</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International</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Sample,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UK,</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Ireland,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Italy,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and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Spain.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United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States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non-native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speakers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show</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very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low</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correct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percentage,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which</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may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lead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to</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fact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that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they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have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trouble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with</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pronunciation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and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understanding</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of</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English</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words,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it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may</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cause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misrecognition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while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using</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speech</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recognition</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tools</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so</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that</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lead</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to</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misunderstanding</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of</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the</a:t>
            </a:r>
            <a:r>
              <a:rPr lang="zh-CN" altLang="en-US" sz="1200" b="0" i="0" kern="1200" baseline="0" dirty="0" smtClean="0">
                <a:solidFill>
                  <a:schemeClr val="tx1"/>
                </a:solidFill>
                <a:effectLst/>
                <a:latin typeface="+mn-lt"/>
                <a:ea typeface="+mn-ea"/>
                <a:cs typeface="+mn-cs"/>
              </a:rPr>
              <a:t> </a:t>
            </a:r>
            <a:r>
              <a:rPr lang="en-US" altLang="zh-CN" sz="1200" b="0" i="0" kern="1200" baseline="0" dirty="0" smtClean="0">
                <a:solidFill>
                  <a:schemeClr val="tx1"/>
                </a:solidFill>
                <a:effectLst/>
                <a:latin typeface="+mn-lt"/>
                <a:ea typeface="+mn-ea"/>
                <a:cs typeface="+mn-cs"/>
              </a:rPr>
              <a:t>context.</a:t>
            </a:r>
          </a:p>
          <a:p>
            <a:endParaRPr lang="en-US" altLang="zh-CN" dirty="0" smtClean="0"/>
          </a:p>
          <a:p>
            <a:r>
              <a:rPr lang="en-US" altLang="zh-CN" dirty="0" smtClean="0"/>
              <a:t>Speech</a:t>
            </a:r>
            <a:r>
              <a:rPr lang="zh-CN" altLang="en-US" dirty="0" smtClean="0"/>
              <a:t> </a:t>
            </a:r>
            <a:r>
              <a:rPr lang="en-US" altLang="zh-CN" dirty="0" smtClean="0"/>
              <a:t>recognition</a:t>
            </a:r>
            <a:r>
              <a:rPr lang="zh-CN" altLang="en-US" dirty="0" smtClean="0"/>
              <a:t> </a:t>
            </a:r>
            <a:r>
              <a:rPr lang="en-US" altLang="zh-CN" dirty="0" smtClean="0"/>
              <a:t>nearly</a:t>
            </a:r>
            <a:r>
              <a:rPr lang="zh-CN" altLang="en-US" dirty="0" smtClean="0"/>
              <a:t> </a:t>
            </a:r>
            <a:r>
              <a:rPr lang="en-US" altLang="zh-CN" dirty="0" smtClean="0"/>
              <a:t>always</a:t>
            </a:r>
            <a:r>
              <a:rPr lang="zh-CN" altLang="en-US" dirty="0" smtClean="0"/>
              <a:t> </a:t>
            </a:r>
            <a:r>
              <a:rPr lang="en-US" altLang="zh-CN" dirty="0" smtClean="0"/>
              <a:t>involves</a:t>
            </a:r>
            <a:r>
              <a:rPr lang="zh-CN" altLang="en-US" baseline="0" dirty="0" smtClean="0"/>
              <a:t> </a:t>
            </a:r>
            <a:r>
              <a:rPr lang="en-US" altLang="zh-CN" baseline="0" dirty="0" smtClean="0"/>
              <a:t>listening</a:t>
            </a:r>
            <a:r>
              <a:rPr lang="zh-CN" altLang="en-US" baseline="0" dirty="0" smtClean="0"/>
              <a:t> </a:t>
            </a:r>
            <a:r>
              <a:rPr lang="en-US" altLang="zh-CN" baseline="0" dirty="0" smtClean="0"/>
              <a:t>in</a:t>
            </a:r>
            <a:r>
              <a:rPr lang="zh-CN" altLang="en-US" baseline="0" dirty="0" smtClean="0"/>
              <a:t> </a:t>
            </a:r>
            <a:r>
              <a:rPr lang="en-US" altLang="zh-CN" baseline="0" dirty="0" smtClean="0"/>
              <a:t>background</a:t>
            </a:r>
            <a:r>
              <a:rPr lang="zh-CN" altLang="en-US" baseline="0" dirty="0" smtClean="0"/>
              <a:t> </a:t>
            </a:r>
            <a:r>
              <a:rPr lang="en-US" altLang="zh-CN" baseline="0" dirty="0" smtClean="0"/>
              <a:t>noise.</a:t>
            </a:r>
            <a:r>
              <a:rPr lang="zh-CN" altLang="en-US" baseline="0" dirty="0" smtClean="0"/>
              <a:t> </a:t>
            </a:r>
            <a:r>
              <a:rPr lang="en-US" altLang="zh-CN" baseline="0" dirty="0" smtClean="0"/>
              <a:t>The</a:t>
            </a:r>
            <a:r>
              <a:rPr lang="zh-CN" altLang="en-US" baseline="0" dirty="0" smtClean="0"/>
              <a:t> </a:t>
            </a:r>
            <a:r>
              <a:rPr lang="en-US" altLang="zh-CN" baseline="0" dirty="0" smtClean="0"/>
              <a:t>impact</a:t>
            </a:r>
            <a:r>
              <a:rPr lang="zh-CN" altLang="en-US" baseline="0" dirty="0" smtClean="0"/>
              <a:t> </a:t>
            </a:r>
            <a:r>
              <a:rPr lang="en-US" altLang="zh-CN" baseline="0" dirty="0" smtClean="0"/>
              <a:t>of</a:t>
            </a:r>
            <a:r>
              <a:rPr lang="zh-CN" altLang="en-US" baseline="0" dirty="0" smtClean="0"/>
              <a:t> </a:t>
            </a:r>
            <a:r>
              <a:rPr lang="en-US" altLang="zh-CN" baseline="0" dirty="0" smtClean="0"/>
              <a:t>such</a:t>
            </a:r>
            <a:r>
              <a:rPr lang="zh-CN" altLang="en-US" baseline="0" dirty="0" smtClean="0"/>
              <a:t> </a:t>
            </a:r>
            <a:r>
              <a:rPr lang="en-US" altLang="zh-CN" baseline="0" dirty="0" smtClean="0"/>
              <a:t>noise</a:t>
            </a:r>
            <a:r>
              <a:rPr lang="zh-CN" altLang="en-US" baseline="0" dirty="0" smtClean="0"/>
              <a:t> </a:t>
            </a:r>
            <a:r>
              <a:rPr lang="en-US" altLang="zh-CN" baseline="0" dirty="0" smtClean="0"/>
              <a:t>on</a:t>
            </a:r>
            <a:r>
              <a:rPr lang="zh-CN" altLang="en-US" baseline="0" dirty="0" smtClean="0"/>
              <a:t> </a:t>
            </a:r>
            <a:r>
              <a:rPr lang="en-US" altLang="zh-CN" baseline="0" dirty="0" smtClean="0"/>
              <a:t>speech</a:t>
            </a:r>
            <a:r>
              <a:rPr lang="zh-CN" altLang="en-US" baseline="0" dirty="0" smtClean="0"/>
              <a:t> </a:t>
            </a:r>
            <a:r>
              <a:rPr lang="en-US" altLang="zh-CN" baseline="0" dirty="0" smtClean="0"/>
              <a:t>signals</a:t>
            </a:r>
            <a:r>
              <a:rPr lang="zh-CN" altLang="en-US" baseline="0" dirty="0" smtClean="0"/>
              <a:t> </a:t>
            </a:r>
            <a:r>
              <a:rPr lang="en-US" altLang="zh-CN" baseline="0" dirty="0" smtClean="0"/>
              <a:t>and</a:t>
            </a:r>
            <a:r>
              <a:rPr lang="zh-CN" altLang="en-US" baseline="0" dirty="0" smtClean="0"/>
              <a:t> </a:t>
            </a:r>
            <a:r>
              <a:rPr lang="en-US" altLang="zh-CN" baseline="0" dirty="0" smtClean="0"/>
              <a:t>on</a:t>
            </a:r>
            <a:r>
              <a:rPr lang="zh-CN" altLang="en-US" baseline="0" dirty="0" smtClean="0"/>
              <a:t> </a:t>
            </a:r>
            <a:r>
              <a:rPr lang="en-US" altLang="zh-CN" baseline="0" dirty="0" smtClean="0"/>
              <a:t>intelligibility</a:t>
            </a:r>
            <a:r>
              <a:rPr lang="zh-CN" altLang="en-US" baseline="0" dirty="0" smtClean="0"/>
              <a:t> </a:t>
            </a:r>
            <a:r>
              <a:rPr lang="en-US" altLang="zh-CN" baseline="0" dirty="0" smtClean="0"/>
              <a:t>performance</a:t>
            </a:r>
            <a:r>
              <a:rPr lang="zh-CN" altLang="en-US" baseline="0" dirty="0" smtClean="0"/>
              <a:t> </a:t>
            </a:r>
            <a:r>
              <a:rPr lang="en-US" altLang="zh-CN" baseline="0" dirty="0" smtClean="0"/>
              <a:t>increases</a:t>
            </a:r>
            <a:r>
              <a:rPr lang="zh-CN" altLang="en-US" baseline="0" dirty="0" smtClean="0"/>
              <a:t> </a:t>
            </a:r>
            <a:r>
              <a:rPr lang="en-US" altLang="zh-CN" baseline="0" dirty="0" smtClean="0"/>
              <a:t>with</a:t>
            </a:r>
            <a:r>
              <a:rPr lang="zh-CN" altLang="en-US" baseline="0" dirty="0" smtClean="0"/>
              <a:t> </a:t>
            </a:r>
            <a:r>
              <a:rPr lang="en-US" altLang="zh-CN" baseline="0" dirty="0" smtClean="0"/>
              <a:t>the</a:t>
            </a:r>
            <a:r>
              <a:rPr lang="zh-CN" altLang="en-US" baseline="0" dirty="0" smtClean="0"/>
              <a:t> </a:t>
            </a:r>
            <a:r>
              <a:rPr lang="en-US" altLang="zh-CN" baseline="0" dirty="0" smtClean="0"/>
              <a:t>separation</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smtClean="0"/>
              <a:t>listener</a:t>
            </a:r>
            <a:r>
              <a:rPr lang="zh-CN" altLang="en-US" baseline="0" dirty="0" smtClean="0"/>
              <a:t> </a:t>
            </a:r>
            <a:r>
              <a:rPr lang="en-US" altLang="zh-CN" baseline="0" dirty="0" smtClean="0"/>
              <a:t>from</a:t>
            </a:r>
            <a:r>
              <a:rPr lang="zh-CN" altLang="en-US" baseline="0" dirty="0" smtClean="0"/>
              <a:t> </a:t>
            </a:r>
            <a:r>
              <a:rPr lang="en-US" altLang="zh-CN" baseline="0" dirty="0" err="1" smtClean="0"/>
              <a:t>speaker.</a:t>
            </a:r>
            <a:r>
              <a:rPr lang="en-US" altLang="zh-CN" dirty="0" err="1" smtClean="0"/>
              <a:t>Its</a:t>
            </a:r>
            <a:r>
              <a:rPr lang="zh-CN" altLang="en-US" baseline="0" dirty="0" smtClean="0"/>
              <a:t> </a:t>
            </a:r>
            <a:r>
              <a:rPr lang="en-US" altLang="zh-CN" baseline="0" dirty="0" smtClean="0"/>
              <a:t>inability</a:t>
            </a:r>
            <a:r>
              <a:rPr lang="zh-CN" altLang="en-US" baseline="0" dirty="0" smtClean="0"/>
              <a:t> </a:t>
            </a:r>
            <a:r>
              <a:rPr lang="en-US" altLang="zh-CN" baseline="0" dirty="0" smtClean="0"/>
              <a:t>to</a:t>
            </a:r>
            <a:r>
              <a:rPr lang="zh-CN" altLang="en-US" baseline="0" dirty="0" smtClean="0"/>
              <a:t> </a:t>
            </a:r>
            <a:r>
              <a:rPr lang="en-US" altLang="zh-CN" baseline="0" dirty="0" smtClean="0"/>
              <a:t>sort</a:t>
            </a:r>
            <a:r>
              <a:rPr lang="zh-CN" altLang="en-US" baseline="0" dirty="0" smtClean="0"/>
              <a:t> </a:t>
            </a:r>
            <a:r>
              <a:rPr lang="en-US" altLang="zh-CN" baseline="0" dirty="0" smtClean="0"/>
              <a:t>through</a:t>
            </a:r>
            <a:r>
              <a:rPr lang="zh-CN" altLang="en-US" baseline="0" dirty="0" smtClean="0"/>
              <a:t> </a:t>
            </a:r>
            <a:r>
              <a:rPr lang="en-US" altLang="zh-CN" baseline="0" dirty="0" smtClean="0"/>
              <a:t>background</a:t>
            </a:r>
            <a:r>
              <a:rPr lang="zh-CN" altLang="en-US" baseline="0" dirty="0" smtClean="0"/>
              <a:t> </a:t>
            </a:r>
            <a:r>
              <a:rPr lang="en-US" altLang="zh-CN" baseline="0" dirty="0" smtClean="0"/>
              <a:t>noise</a:t>
            </a:r>
            <a:r>
              <a:rPr lang="zh-CN" altLang="en-US" baseline="0" dirty="0" smtClean="0"/>
              <a:t> </a:t>
            </a:r>
            <a:r>
              <a:rPr lang="en-US" altLang="zh-CN" baseline="0" dirty="0" smtClean="0"/>
              <a:t>will</a:t>
            </a:r>
            <a:r>
              <a:rPr lang="zh-CN" altLang="en-US" baseline="0" dirty="0" smtClean="0"/>
              <a:t> </a:t>
            </a:r>
            <a:r>
              <a:rPr lang="en-US" altLang="zh-CN" baseline="0" dirty="0" smtClean="0"/>
              <a:t>also</a:t>
            </a:r>
            <a:r>
              <a:rPr lang="zh-CN" altLang="en-US" baseline="0" dirty="0" smtClean="0"/>
              <a:t> </a:t>
            </a:r>
            <a:r>
              <a:rPr lang="en-US" altLang="zh-CN" baseline="0" dirty="0" smtClean="0"/>
              <a:t>lead</a:t>
            </a:r>
            <a:r>
              <a:rPr lang="zh-CN" altLang="en-US" baseline="0" dirty="0" smtClean="0"/>
              <a:t> </a:t>
            </a:r>
            <a:r>
              <a:rPr lang="en-US" altLang="zh-CN" baseline="0" dirty="0" smtClean="0"/>
              <a:t>to</a:t>
            </a:r>
            <a:r>
              <a:rPr lang="zh-CN" altLang="en-US" baseline="0" dirty="0" smtClean="0"/>
              <a:t> </a:t>
            </a:r>
            <a:r>
              <a:rPr lang="en-US" altLang="zh-CN" baseline="0" dirty="0" smtClean="0"/>
              <a:t>inaccuracy.</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2085577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As</a:t>
            </a:r>
            <a:r>
              <a:rPr lang="zh-CN" altLang="en-US" dirty="0" smtClean="0"/>
              <a:t> </a:t>
            </a:r>
            <a:r>
              <a:rPr lang="en-US" altLang="zh-CN" dirty="0" smtClean="0"/>
              <a:t>a</a:t>
            </a:r>
            <a:r>
              <a:rPr lang="zh-CN" altLang="en-US" dirty="0" smtClean="0"/>
              <a:t> </a:t>
            </a:r>
            <a:r>
              <a:rPr lang="en-US" altLang="zh-CN" dirty="0" smtClean="0"/>
              <a:t>summary,</a:t>
            </a:r>
            <a:r>
              <a:rPr lang="zh-CN" altLang="en-US" dirty="0" smtClean="0"/>
              <a:t> </a:t>
            </a:r>
            <a:r>
              <a:rPr lang="en-US" altLang="zh-CN" dirty="0" smtClean="0"/>
              <a:t>we</a:t>
            </a:r>
            <a:r>
              <a:rPr lang="zh-CN" altLang="en-US" dirty="0" smtClean="0"/>
              <a:t> </a:t>
            </a:r>
            <a:r>
              <a:rPr lang="en-US" altLang="zh-CN" dirty="0" smtClean="0"/>
              <a:t>should</a:t>
            </a:r>
            <a:r>
              <a:rPr lang="zh-CN" altLang="en-US" dirty="0" smtClean="0"/>
              <a:t> </a:t>
            </a:r>
            <a:r>
              <a:rPr lang="en-US" altLang="zh-CN" dirty="0" smtClean="0"/>
              <a:t>say</a:t>
            </a:r>
            <a:r>
              <a:rPr lang="zh-CN" altLang="en-US" dirty="0" smtClean="0"/>
              <a:t> </a:t>
            </a:r>
            <a:r>
              <a:rPr lang="en-US" altLang="zh-CN" dirty="0" smtClean="0"/>
              <a:t>that</a:t>
            </a:r>
            <a:r>
              <a:rPr lang="zh-CN" altLang="en-US" dirty="0" smtClean="0"/>
              <a:t> </a:t>
            </a:r>
            <a:r>
              <a:rPr lang="en-US" altLang="zh-CN" dirty="0" smtClean="0"/>
              <a:t>there</a:t>
            </a:r>
            <a:r>
              <a:rPr lang="zh-CN" altLang="en-US" dirty="0" smtClean="0"/>
              <a:t> </a:t>
            </a:r>
            <a:r>
              <a:rPr lang="en-US" altLang="zh-CN" dirty="0" smtClean="0"/>
              <a:t>are</a:t>
            </a:r>
            <a:r>
              <a:rPr lang="zh-CN" altLang="en-US" dirty="0" smtClean="0"/>
              <a:t> </a:t>
            </a:r>
            <a:r>
              <a:rPr lang="en-US" altLang="zh-CN" dirty="0" smtClean="0"/>
              <a:t>benefits</a:t>
            </a:r>
            <a:r>
              <a:rPr lang="zh-CN" altLang="en-US" baseline="0" dirty="0" smtClean="0"/>
              <a:t> </a:t>
            </a:r>
            <a:r>
              <a:rPr lang="en-US" altLang="zh-CN" baseline="0" dirty="0" smtClean="0"/>
              <a:t>and</a:t>
            </a:r>
            <a:r>
              <a:rPr lang="zh-CN" altLang="en-US" baseline="0" dirty="0" smtClean="0"/>
              <a:t> </a:t>
            </a:r>
            <a:r>
              <a:rPr lang="en-US" altLang="zh-CN" baseline="0" dirty="0" smtClean="0"/>
              <a:t>advantages</a:t>
            </a:r>
            <a:r>
              <a:rPr lang="zh-CN" altLang="en-US" baseline="0" dirty="0" smtClean="0"/>
              <a:t> </a:t>
            </a:r>
            <a:r>
              <a:rPr lang="en-US" altLang="zh-CN" baseline="0" dirty="0" smtClean="0"/>
              <a:t>in</a:t>
            </a:r>
            <a:r>
              <a:rPr lang="zh-CN" altLang="en-US" baseline="0" dirty="0" smtClean="0"/>
              <a:t> </a:t>
            </a:r>
            <a:r>
              <a:rPr lang="en-US" altLang="zh-CN" baseline="0" dirty="0" smtClean="0"/>
              <a:t>Speech</a:t>
            </a:r>
            <a:r>
              <a:rPr lang="zh-CN" altLang="en-US" baseline="0" dirty="0" smtClean="0"/>
              <a:t> </a:t>
            </a:r>
            <a:r>
              <a:rPr lang="en-US" altLang="zh-CN" baseline="0" dirty="0" smtClean="0"/>
              <a:t>Recognition:</a:t>
            </a:r>
            <a:r>
              <a:rPr lang="zh-CN" altLang="en-US" baseline="0" dirty="0" smtClean="0"/>
              <a:t> </a:t>
            </a:r>
            <a:r>
              <a:rPr lang="en-US" altLang="zh-CN" baseline="0" dirty="0" smtClean="0"/>
              <a:t>it’s</a:t>
            </a:r>
            <a:r>
              <a:rPr lang="zh-CN" altLang="en-US" baseline="0" dirty="0" smtClean="0"/>
              <a:t> </a:t>
            </a:r>
            <a:r>
              <a:rPr lang="en-US" altLang="zh-CN" baseline="0" dirty="0" smtClean="0"/>
              <a:t>easy</a:t>
            </a:r>
            <a:r>
              <a:rPr lang="zh-CN" altLang="en-US" baseline="0" dirty="0" smtClean="0"/>
              <a:t> </a:t>
            </a:r>
            <a:r>
              <a:rPr lang="en-US" altLang="zh-CN" baseline="0" dirty="0" smtClean="0"/>
              <a:t>to</a:t>
            </a:r>
            <a:r>
              <a:rPr lang="zh-CN" altLang="en-US" baseline="0" dirty="0" smtClean="0"/>
              <a:t> </a:t>
            </a:r>
            <a:r>
              <a:rPr lang="en-US" altLang="zh-CN" baseline="0" dirty="0" smtClean="0"/>
              <a:t>use,</a:t>
            </a:r>
            <a:r>
              <a:rPr lang="zh-CN" altLang="en-US" baseline="0" dirty="0" smtClean="0"/>
              <a:t> </a:t>
            </a:r>
            <a:r>
              <a:rPr lang="en-US" altLang="zh-CN" baseline="0" dirty="0" smtClean="0"/>
              <a:t>you</a:t>
            </a:r>
            <a:r>
              <a:rPr lang="zh-CN" altLang="en-US" baseline="0" dirty="0" smtClean="0"/>
              <a:t> </a:t>
            </a:r>
            <a:r>
              <a:rPr lang="en-US" altLang="zh-CN" baseline="0" dirty="0" smtClean="0"/>
              <a:t>just</a:t>
            </a:r>
            <a:r>
              <a:rPr lang="zh-CN" altLang="en-US" baseline="0" dirty="0" smtClean="0"/>
              <a:t> </a:t>
            </a:r>
            <a:r>
              <a:rPr lang="en-US" altLang="zh-CN" baseline="0" dirty="0" smtClean="0"/>
              <a:t>need</a:t>
            </a:r>
            <a:r>
              <a:rPr lang="zh-CN" altLang="en-US" baseline="0" dirty="0" smtClean="0"/>
              <a:t> </a:t>
            </a:r>
            <a:r>
              <a:rPr lang="en-US" altLang="zh-CN" baseline="0" dirty="0" smtClean="0"/>
              <a:t>to</a:t>
            </a:r>
            <a:r>
              <a:rPr lang="zh-CN" altLang="en-US" baseline="0" dirty="0" smtClean="0"/>
              <a:t> </a:t>
            </a:r>
            <a:r>
              <a:rPr lang="en-US" altLang="zh-CN" baseline="0" dirty="0" smtClean="0"/>
              <a:t>say</a:t>
            </a:r>
            <a:r>
              <a:rPr lang="zh-CN" altLang="en-US" baseline="0" dirty="0" smtClean="0"/>
              <a:t> </a:t>
            </a:r>
            <a:r>
              <a:rPr lang="en-US" altLang="zh-CN" baseline="0" dirty="0" smtClean="0"/>
              <a:t>something,</a:t>
            </a:r>
            <a:r>
              <a:rPr lang="zh-CN" altLang="en-US" baseline="0" dirty="0" smtClean="0"/>
              <a:t> </a:t>
            </a:r>
            <a:r>
              <a:rPr lang="en-US" altLang="zh-CN" baseline="0" dirty="0" smtClean="0"/>
              <a:t>the</a:t>
            </a:r>
            <a:r>
              <a:rPr lang="zh-CN" altLang="en-US" baseline="0" dirty="0" smtClean="0"/>
              <a:t> </a:t>
            </a:r>
            <a:r>
              <a:rPr lang="en-US" altLang="zh-CN" baseline="0" dirty="0" smtClean="0"/>
              <a:t>speech</a:t>
            </a:r>
            <a:r>
              <a:rPr lang="zh-CN" altLang="en-US" baseline="0" dirty="0" smtClean="0"/>
              <a:t> </a:t>
            </a:r>
            <a:r>
              <a:rPr lang="en-US" altLang="zh-CN" baseline="0" dirty="0" smtClean="0"/>
              <a:t>engine</a:t>
            </a:r>
            <a:r>
              <a:rPr lang="zh-CN" altLang="en-US" baseline="0" dirty="0" smtClean="0"/>
              <a:t> </a:t>
            </a:r>
            <a:r>
              <a:rPr lang="en-US" altLang="zh-CN" baseline="0" dirty="0" smtClean="0"/>
              <a:t>will</a:t>
            </a:r>
            <a:r>
              <a:rPr lang="zh-CN" altLang="en-US" baseline="0" dirty="0" smtClean="0"/>
              <a:t> </a:t>
            </a:r>
            <a:r>
              <a:rPr lang="en-US" altLang="zh-CN" baseline="0" dirty="0" smtClean="0"/>
              <a:t>take</a:t>
            </a:r>
            <a:r>
              <a:rPr lang="zh-CN" altLang="en-US" baseline="0" dirty="0" smtClean="0"/>
              <a:t> </a:t>
            </a:r>
            <a:r>
              <a:rPr lang="en-US" altLang="zh-CN" baseline="0" dirty="0" smtClean="0"/>
              <a:t>care</a:t>
            </a:r>
            <a:r>
              <a:rPr lang="zh-CN" altLang="en-US" baseline="0" dirty="0" smtClean="0"/>
              <a:t> </a:t>
            </a:r>
            <a:r>
              <a:rPr lang="en-US" altLang="zh-CN" baseline="0" dirty="0" smtClean="0"/>
              <a:t>of</a:t>
            </a:r>
            <a:r>
              <a:rPr lang="zh-CN" altLang="en-US" baseline="0" dirty="0" smtClean="0"/>
              <a:t> </a:t>
            </a:r>
            <a:r>
              <a:rPr lang="en-US" altLang="zh-CN" baseline="0" dirty="0" smtClean="0"/>
              <a:t>everything;</a:t>
            </a:r>
            <a:r>
              <a:rPr lang="zh-CN" altLang="en-US" baseline="0" dirty="0" smtClean="0"/>
              <a:t> </a:t>
            </a:r>
            <a:r>
              <a:rPr lang="en-US" altLang="zh-CN" baseline="0" dirty="0" smtClean="0"/>
              <a:t>It’s</a:t>
            </a:r>
            <a:r>
              <a:rPr lang="zh-CN" altLang="en-US" baseline="0" dirty="0" smtClean="0"/>
              <a:t> </a:t>
            </a:r>
            <a:r>
              <a:rPr lang="en-US" altLang="zh-CN" baseline="0" dirty="0" smtClean="0"/>
              <a:t>easy</a:t>
            </a:r>
            <a:r>
              <a:rPr lang="zh-CN" altLang="en-US" baseline="0" dirty="0" smtClean="0"/>
              <a:t> </a:t>
            </a:r>
            <a:r>
              <a:rPr lang="en-US" altLang="zh-CN" baseline="0" dirty="0" smtClean="0"/>
              <a:t>to</a:t>
            </a:r>
            <a:r>
              <a:rPr lang="zh-CN" altLang="en-US" baseline="0" dirty="0" smtClean="0"/>
              <a:t> </a:t>
            </a:r>
            <a:r>
              <a:rPr lang="en-US" altLang="zh-CN" baseline="0" dirty="0" smtClean="0"/>
              <a:t>access,</a:t>
            </a:r>
            <a:r>
              <a:rPr lang="zh-CN" altLang="en-US" baseline="0" dirty="0" smtClean="0"/>
              <a:t> </a:t>
            </a:r>
            <a:r>
              <a:rPr lang="en-US" altLang="zh-CN" baseline="0" dirty="0" smtClean="0"/>
              <a:t>speech</a:t>
            </a:r>
            <a:r>
              <a:rPr lang="zh-CN" altLang="en-US" baseline="0" dirty="0" smtClean="0"/>
              <a:t> </a:t>
            </a:r>
            <a:r>
              <a:rPr lang="en-US" altLang="zh-CN" baseline="0" dirty="0" smtClean="0"/>
              <a:t>recognition</a:t>
            </a:r>
            <a:r>
              <a:rPr lang="zh-CN" altLang="en-US" baseline="0" dirty="0" smtClean="0"/>
              <a:t> </a:t>
            </a:r>
            <a:r>
              <a:rPr lang="en-US" altLang="zh-CN" baseline="0" dirty="0" smtClean="0"/>
              <a:t>software</a:t>
            </a:r>
            <a:r>
              <a:rPr lang="zh-CN" altLang="en-US" baseline="0" dirty="0" smtClean="0"/>
              <a:t> </a:t>
            </a:r>
            <a:r>
              <a:rPr lang="en-US" altLang="zh-CN" baseline="0" dirty="0" smtClean="0"/>
              <a:t>now</a:t>
            </a:r>
            <a:r>
              <a:rPr lang="zh-CN" altLang="en-US" baseline="0" dirty="0" smtClean="0"/>
              <a:t> </a:t>
            </a:r>
            <a:r>
              <a:rPr lang="en-US" altLang="zh-CN" baseline="0" dirty="0" smtClean="0"/>
              <a:t>are</a:t>
            </a:r>
            <a:r>
              <a:rPr lang="zh-CN" altLang="en-US" baseline="0" dirty="0" smtClean="0"/>
              <a:t> </a:t>
            </a:r>
            <a:r>
              <a:rPr lang="en-US" altLang="zh-CN" baseline="0" dirty="0" smtClean="0"/>
              <a:t>frequently</a:t>
            </a:r>
            <a:r>
              <a:rPr lang="zh-CN" altLang="en-US" baseline="0" dirty="0" smtClean="0"/>
              <a:t> </a:t>
            </a:r>
            <a:r>
              <a:rPr lang="en-US" altLang="zh-CN" baseline="0" dirty="0" smtClean="0"/>
              <a:t>used</a:t>
            </a:r>
            <a:r>
              <a:rPr lang="zh-CN" altLang="en-US" baseline="0" dirty="0" smtClean="0"/>
              <a:t> </a:t>
            </a:r>
            <a:r>
              <a:rPr lang="en-US" altLang="zh-CN" baseline="0" dirty="0" smtClean="0"/>
              <a:t>in</a:t>
            </a:r>
            <a:r>
              <a:rPr lang="zh-CN" altLang="en-US" baseline="0" dirty="0" smtClean="0"/>
              <a:t> </a:t>
            </a:r>
            <a:r>
              <a:rPr lang="en-US" altLang="zh-CN" baseline="0" dirty="0" smtClean="0"/>
              <a:t>computer</a:t>
            </a:r>
            <a:r>
              <a:rPr lang="zh-CN" altLang="en-US" baseline="0" dirty="0" smtClean="0"/>
              <a:t> </a:t>
            </a:r>
            <a:r>
              <a:rPr lang="en-US" altLang="zh-CN" baseline="0" dirty="0" smtClean="0"/>
              <a:t>and</a:t>
            </a:r>
            <a:r>
              <a:rPr lang="zh-CN" altLang="en-US" baseline="0" dirty="0" smtClean="0"/>
              <a:t> </a:t>
            </a:r>
            <a:r>
              <a:rPr lang="en-US" altLang="zh-CN" baseline="0" dirty="0" smtClean="0"/>
              <a:t>mobile</a:t>
            </a:r>
            <a:r>
              <a:rPr lang="zh-CN" altLang="en-US" baseline="0" dirty="0" smtClean="0"/>
              <a:t> </a:t>
            </a:r>
            <a:r>
              <a:rPr lang="en-US" altLang="zh-CN" baseline="0" dirty="0" smtClean="0"/>
              <a:t>devices</a:t>
            </a:r>
            <a:r>
              <a:rPr lang="zh-CN" altLang="en-US" baseline="0" dirty="0" smtClean="0"/>
              <a:t> </a:t>
            </a:r>
            <a:r>
              <a:rPr lang="en-US" altLang="zh-CN" baseline="0" dirty="0" smtClean="0"/>
              <a:t>areas.</a:t>
            </a:r>
            <a:r>
              <a:rPr lang="zh-CN" altLang="en-US" baseline="0" dirty="0" smtClean="0"/>
              <a:t> </a:t>
            </a:r>
            <a:r>
              <a:rPr lang="en-US" altLang="zh-CN" baseline="0" dirty="0" smtClean="0"/>
              <a:t>Just</a:t>
            </a:r>
            <a:r>
              <a:rPr lang="zh-CN" altLang="en-US" baseline="0" dirty="0" smtClean="0"/>
              <a:t> </a:t>
            </a:r>
            <a:r>
              <a:rPr lang="en-US" altLang="zh-CN" baseline="0" dirty="0" smtClean="0"/>
              <a:t>as</a:t>
            </a:r>
            <a:r>
              <a:rPr lang="zh-CN" altLang="en-US" baseline="0" dirty="0" smtClean="0"/>
              <a:t> </a:t>
            </a:r>
            <a:r>
              <a:rPr lang="en-US" altLang="zh-CN" baseline="0" dirty="0" smtClean="0"/>
              <a:t>Siri</a:t>
            </a:r>
            <a:r>
              <a:rPr lang="zh-CN" altLang="en-US" baseline="0" dirty="0" smtClean="0"/>
              <a:t> </a:t>
            </a:r>
            <a:r>
              <a:rPr lang="en-US" altLang="zh-CN" baseline="0" dirty="0" smtClean="0"/>
              <a:t>and</a:t>
            </a:r>
            <a:r>
              <a:rPr lang="zh-CN" altLang="en-US" baseline="0" dirty="0" smtClean="0"/>
              <a:t> </a:t>
            </a:r>
            <a:r>
              <a:rPr lang="en-US" altLang="zh-CN" baseline="0" dirty="0" smtClean="0"/>
              <a:t>Cortana</a:t>
            </a:r>
            <a:r>
              <a:rPr lang="zh-CN" altLang="en-US" baseline="0" dirty="0" smtClean="0"/>
              <a:t> </a:t>
            </a:r>
            <a:r>
              <a:rPr lang="en-US" altLang="zh-CN" baseline="0" dirty="0" smtClean="0"/>
              <a:t>I</a:t>
            </a:r>
            <a:r>
              <a:rPr lang="zh-CN" altLang="en-US" baseline="0" dirty="0" smtClean="0"/>
              <a:t> </a:t>
            </a:r>
            <a:r>
              <a:rPr lang="en-US" altLang="zh-CN" baseline="0" dirty="0" smtClean="0"/>
              <a:t>mentioned</a:t>
            </a:r>
            <a:r>
              <a:rPr lang="zh-CN" altLang="en-US" baseline="0" dirty="0" smtClean="0"/>
              <a:t> </a:t>
            </a:r>
            <a:r>
              <a:rPr lang="en-US" altLang="zh-CN" baseline="0" dirty="0" smtClean="0"/>
              <a:t>before,</a:t>
            </a:r>
            <a:r>
              <a:rPr lang="zh-CN" altLang="en-US" baseline="0" dirty="0" smtClean="0"/>
              <a:t> </a:t>
            </a:r>
            <a:r>
              <a:rPr lang="en-US" altLang="zh-CN" baseline="0" dirty="0" smtClean="0"/>
              <a:t>you</a:t>
            </a:r>
            <a:r>
              <a:rPr lang="zh-CN" altLang="en-US" baseline="0" dirty="0" smtClean="0"/>
              <a:t> </a:t>
            </a:r>
            <a:r>
              <a:rPr lang="en-US" altLang="zh-CN" baseline="0" dirty="0" smtClean="0"/>
              <a:t>can</a:t>
            </a:r>
            <a:r>
              <a:rPr lang="zh-CN" altLang="en-US" baseline="0" dirty="0" smtClean="0"/>
              <a:t> </a:t>
            </a:r>
            <a:r>
              <a:rPr lang="en-US" altLang="zh-CN" baseline="0" dirty="0" smtClean="0"/>
              <a:t>have</a:t>
            </a:r>
            <a:r>
              <a:rPr lang="zh-CN" altLang="en-US" baseline="0" dirty="0" smtClean="0"/>
              <a:t> </a:t>
            </a:r>
            <a:r>
              <a:rPr lang="en-US" altLang="zh-CN" baseline="0" dirty="0" smtClean="0"/>
              <a:t>access</a:t>
            </a:r>
            <a:r>
              <a:rPr lang="zh-CN" altLang="en-US" baseline="0" dirty="0" smtClean="0"/>
              <a:t> </a:t>
            </a:r>
            <a:r>
              <a:rPr lang="en-US" altLang="zh-CN" baseline="0" dirty="0" smtClean="0"/>
              <a:t>to</a:t>
            </a:r>
            <a:r>
              <a:rPr lang="zh-CN" altLang="en-US" baseline="0" dirty="0" smtClean="0"/>
              <a:t> </a:t>
            </a:r>
            <a:r>
              <a:rPr lang="en-US" altLang="zh-CN" baseline="0" dirty="0" smtClean="0"/>
              <a:t>them</a:t>
            </a:r>
            <a:r>
              <a:rPr lang="zh-CN" altLang="en-US" baseline="0" dirty="0" smtClean="0"/>
              <a:t> </a:t>
            </a:r>
            <a:r>
              <a:rPr lang="en-US" altLang="zh-CN" baseline="0" dirty="0" smtClean="0"/>
              <a:t>everyday</a:t>
            </a:r>
            <a:r>
              <a:rPr lang="zh-CN" altLang="en-US" baseline="0" dirty="0" smtClean="0"/>
              <a:t> </a:t>
            </a:r>
            <a:r>
              <a:rPr lang="en-US" altLang="zh-CN" baseline="0" dirty="0" smtClean="0"/>
              <a:t>right.</a:t>
            </a:r>
          </a:p>
          <a:p>
            <a:r>
              <a:rPr lang="en-US" altLang="zh-CN" baseline="0" dirty="0" smtClean="0"/>
              <a:t>However,</a:t>
            </a:r>
            <a:r>
              <a:rPr lang="zh-CN" altLang="en-US" baseline="0" dirty="0" smtClean="0"/>
              <a:t> </a:t>
            </a:r>
            <a:r>
              <a:rPr lang="en-US" altLang="zh-CN" baseline="0" dirty="0" smtClean="0"/>
              <a:t>because</a:t>
            </a:r>
            <a:r>
              <a:rPr lang="zh-CN" altLang="en-US" baseline="0" dirty="0" smtClean="0"/>
              <a:t> </a:t>
            </a:r>
            <a:r>
              <a:rPr lang="en-US" altLang="zh-CN" baseline="0" dirty="0" smtClean="0"/>
              <a:t>of</a:t>
            </a:r>
            <a:r>
              <a:rPr lang="zh-CN" altLang="en-US" baseline="0" dirty="0" smtClean="0"/>
              <a:t> </a:t>
            </a:r>
            <a:r>
              <a:rPr lang="en-US" altLang="zh-CN" baseline="0" dirty="0" smtClean="0"/>
              <a:t>the</a:t>
            </a:r>
            <a:r>
              <a:rPr lang="zh-CN" altLang="en-US" baseline="0" dirty="0" smtClean="0"/>
              <a:t> </a:t>
            </a:r>
            <a:r>
              <a:rPr lang="en-US" altLang="zh-CN" baseline="0" dirty="0" smtClean="0"/>
              <a:t>difference</a:t>
            </a:r>
            <a:r>
              <a:rPr lang="zh-CN" altLang="en-US" baseline="0" dirty="0" smtClean="0"/>
              <a:t> </a:t>
            </a:r>
            <a:r>
              <a:rPr lang="en-US" altLang="zh-CN" baseline="0" dirty="0" smtClean="0"/>
              <a:t>of</a:t>
            </a:r>
            <a:r>
              <a:rPr lang="zh-CN" altLang="en-US" baseline="0" dirty="0" smtClean="0"/>
              <a:t> </a:t>
            </a:r>
            <a:r>
              <a:rPr lang="en-US" altLang="zh-CN" baseline="0" dirty="0" smtClean="0"/>
              <a:t>pronunciation,</a:t>
            </a:r>
            <a:r>
              <a:rPr lang="zh-CN" altLang="en-US" baseline="0" dirty="0" smtClean="0"/>
              <a:t> </a:t>
            </a:r>
            <a:r>
              <a:rPr lang="en-US" altLang="zh-CN" baseline="0" dirty="0" smtClean="0"/>
              <a:t>various</a:t>
            </a:r>
            <a:r>
              <a:rPr lang="zh-CN" altLang="en-US" baseline="0" dirty="0" smtClean="0"/>
              <a:t> </a:t>
            </a:r>
            <a:r>
              <a:rPr lang="en-US" altLang="zh-CN" baseline="0" dirty="0" smtClean="0"/>
              <a:t>speed</a:t>
            </a:r>
            <a:r>
              <a:rPr lang="zh-CN" altLang="en-US" baseline="0" dirty="0" smtClean="0"/>
              <a:t> </a:t>
            </a:r>
            <a:r>
              <a:rPr lang="en-US" altLang="zh-CN" baseline="0" dirty="0" smtClean="0"/>
              <a:t>of</a:t>
            </a:r>
            <a:r>
              <a:rPr lang="zh-CN" altLang="en-US" baseline="0" dirty="0" smtClean="0"/>
              <a:t> </a:t>
            </a:r>
            <a:r>
              <a:rPr lang="en-US" altLang="zh-CN" baseline="0" dirty="0" smtClean="0"/>
              <a:t>speaking,</a:t>
            </a:r>
            <a:r>
              <a:rPr lang="zh-CN" altLang="en-US" baseline="0" dirty="0" smtClean="0"/>
              <a:t> </a:t>
            </a:r>
            <a:r>
              <a:rPr lang="en-US" altLang="zh-CN" baseline="0" dirty="0" smtClean="0"/>
              <a:t>and</a:t>
            </a:r>
            <a:r>
              <a:rPr lang="zh-CN" altLang="en-US" baseline="0" dirty="0" smtClean="0"/>
              <a:t> </a:t>
            </a:r>
            <a:r>
              <a:rPr lang="en-US" altLang="zh-CN" baseline="0" dirty="0" smtClean="0"/>
              <a:t>the</a:t>
            </a:r>
            <a:r>
              <a:rPr lang="zh-CN" altLang="en-US" baseline="0" dirty="0" smtClean="0"/>
              <a:t> </a:t>
            </a:r>
            <a:r>
              <a:rPr lang="en-US" altLang="zh-CN" baseline="0" dirty="0" smtClean="0"/>
              <a:t>disturbance</a:t>
            </a:r>
            <a:r>
              <a:rPr lang="zh-CN" altLang="en-US" baseline="0" dirty="0" smtClean="0"/>
              <a:t> </a:t>
            </a:r>
            <a:r>
              <a:rPr lang="en-US" altLang="zh-CN" baseline="0" dirty="0" smtClean="0"/>
              <a:t>of</a:t>
            </a:r>
            <a:r>
              <a:rPr lang="zh-CN" altLang="en-US" baseline="0" dirty="0" smtClean="0"/>
              <a:t> </a:t>
            </a:r>
            <a:r>
              <a:rPr lang="en-US" altLang="zh-CN" baseline="0" dirty="0" smtClean="0"/>
              <a:t>background</a:t>
            </a:r>
            <a:r>
              <a:rPr lang="zh-CN" altLang="en-US" baseline="0" dirty="0" smtClean="0"/>
              <a:t> </a:t>
            </a:r>
            <a:r>
              <a:rPr lang="en-US" altLang="zh-CN" baseline="0" dirty="0" smtClean="0"/>
              <a:t>noise,</a:t>
            </a:r>
            <a:r>
              <a:rPr lang="zh-CN" altLang="en-US" baseline="0" dirty="0" smtClean="0"/>
              <a:t> </a:t>
            </a:r>
            <a:r>
              <a:rPr lang="en-US" altLang="zh-CN" baseline="0" dirty="0" smtClean="0"/>
              <a:t>speech</a:t>
            </a:r>
            <a:r>
              <a:rPr lang="zh-CN" altLang="en-US" baseline="0" dirty="0" smtClean="0"/>
              <a:t> </a:t>
            </a:r>
            <a:r>
              <a:rPr lang="en-US" altLang="zh-CN" baseline="0" dirty="0" smtClean="0"/>
              <a:t>recognition</a:t>
            </a:r>
            <a:r>
              <a:rPr lang="zh-CN" altLang="en-US" baseline="0" dirty="0" smtClean="0"/>
              <a:t> </a:t>
            </a:r>
            <a:r>
              <a:rPr lang="en-US" altLang="zh-CN" baseline="0" dirty="0" smtClean="0"/>
              <a:t>may</a:t>
            </a:r>
            <a:r>
              <a:rPr lang="zh-CN" altLang="en-US" baseline="0" dirty="0" smtClean="0"/>
              <a:t> </a:t>
            </a:r>
            <a:r>
              <a:rPr lang="en-US" altLang="zh-CN" baseline="0" dirty="0" smtClean="0"/>
              <a:t>sometimes</a:t>
            </a:r>
            <a:r>
              <a:rPr lang="zh-CN" altLang="en-US" baseline="0" dirty="0" smtClean="0"/>
              <a:t> </a:t>
            </a:r>
            <a:r>
              <a:rPr lang="en-US" altLang="zh-CN" baseline="0" dirty="0" smtClean="0"/>
              <a:t>lead</a:t>
            </a:r>
            <a:r>
              <a:rPr lang="zh-CN" altLang="en-US" baseline="0" dirty="0" smtClean="0"/>
              <a:t> </a:t>
            </a:r>
            <a:r>
              <a:rPr lang="en-US" altLang="zh-CN" baseline="0" dirty="0" smtClean="0"/>
              <a:t>to</a:t>
            </a:r>
            <a:r>
              <a:rPr lang="zh-CN" altLang="en-US" baseline="0" dirty="0" smtClean="0"/>
              <a:t> </a:t>
            </a:r>
            <a:r>
              <a:rPr lang="en-US" altLang="zh-CN" baseline="0" dirty="0" smtClean="0"/>
              <a:t>risks</a:t>
            </a:r>
            <a:r>
              <a:rPr lang="zh-CN" altLang="en-US" baseline="0" dirty="0" smtClean="0"/>
              <a:t> </a:t>
            </a:r>
            <a:r>
              <a:rPr lang="en-US" altLang="zh-CN" baseline="0" dirty="0" smtClean="0"/>
              <a:t>and</a:t>
            </a:r>
            <a:r>
              <a:rPr lang="zh-CN" altLang="en-US" baseline="0" dirty="0" smtClean="0"/>
              <a:t> </a:t>
            </a:r>
            <a:r>
              <a:rPr lang="en-US" altLang="zh-CN" baseline="0" dirty="0" smtClean="0"/>
              <a:t>failures.</a:t>
            </a:r>
          </a:p>
          <a:p>
            <a:r>
              <a:rPr lang="en-US" altLang="zh-CN" baseline="0" dirty="0" smtClean="0"/>
              <a:t>In</a:t>
            </a:r>
            <a:r>
              <a:rPr lang="zh-CN" altLang="en-US" baseline="0" dirty="0" smtClean="0"/>
              <a:t> </a:t>
            </a:r>
            <a:r>
              <a:rPr lang="en-US" altLang="zh-CN" baseline="0" dirty="0" smtClean="0"/>
              <a:t>future,</a:t>
            </a:r>
            <a:r>
              <a:rPr lang="zh-CN" altLang="en-US" baseline="0" dirty="0" smtClean="0"/>
              <a:t> </a:t>
            </a:r>
            <a:r>
              <a:rPr lang="en-US" altLang="zh-CN" baseline="0" dirty="0" smtClean="0"/>
              <a:t>as</a:t>
            </a:r>
            <a:r>
              <a:rPr lang="zh-CN" altLang="en-US" baseline="0" dirty="0" smtClean="0"/>
              <a:t> </a:t>
            </a:r>
            <a:r>
              <a:rPr lang="en-US" altLang="zh-CN" baseline="0" dirty="0" smtClean="0"/>
              <a:t>the</a:t>
            </a:r>
            <a:r>
              <a:rPr lang="zh-CN" altLang="en-US" baseline="0" dirty="0" smtClean="0"/>
              <a:t> </a:t>
            </a:r>
            <a:r>
              <a:rPr lang="en-US" altLang="zh-CN" baseline="0" dirty="0" smtClean="0"/>
              <a:t>development</a:t>
            </a:r>
            <a:r>
              <a:rPr lang="zh-CN" altLang="en-US" baseline="0" dirty="0" smtClean="0"/>
              <a:t> </a:t>
            </a:r>
            <a:r>
              <a:rPr lang="en-US" altLang="zh-CN" baseline="0" dirty="0" smtClean="0"/>
              <a:t>of</a:t>
            </a:r>
            <a:r>
              <a:rPr lang="zh-CN" altLang="en-US" baseline="0" dirty="0" smtClean="0"/>
              <a:t> </a:t>
            </a:r>
            <a:r>
              <a:rPr lang="en-US" altLang="zh-CN" baseline="0" dirty="0" smtClean="0"/>
              <a:t>high</a:t>
            </a:r>
            <a:r>
              <a:rPr lang="zh-CN" altLang="en-US" baseline="0" dirty="0" smtClean="0"/>
              <a:t> </a:t>
            </a:r>
            <a:r>
              <a:rPr lang="en-US" altLang="zh-CN" baseline="0" dirty="0" smtClean="0"/>
              <a:t>technology</a:t>
            </a:r>
            <a:r>
              <a:rPr lang="zh-CN" altLang="en-US" baseline="0" dirty="0" smtClean="0"/>
              <a:t> </a:t>
            </a:r>
            <a:r>
              <a:rPr lang="en-US" altLang="zh-CN" baseline="0" dirty="0" smtClean="0"/>
              <a:t>such</a:t>
            </a:r>
            <a:r>
              <a:rPr lang="zh-CN" altLang="en-US" baseline="0" dirty="0" smtClean="0"/>
              <a:t> </a:t>
            </a:r>
            <a:r>
              <a:rPr lang="en-US" altLang="zh-CN" baseline="0" dirty="0" smtClean="0"/>
              <a:t>as</a:t>
            </a:r>
            <a:r>
              <a:rPr lang="zh-CN" altLang="en-US" baseline="0" dirty="0" smtClean="0"/>
              <a:t> </a:t>
            </a:r>
            <a:r>
              <a:rPr lang="en-US" altLang="zh-CN" baseline="0" dirty="0" smtClean="0"/>
              <a:t>Artificial</a:t>
            </a:r>
            <a:r>
              <a:rPr lang="zh-CN" altLang="en-US" baseline="0" dirty="0" smtClean="0"/>
              <a:t> </a:t>
            </a:r>
            <a:r>
              <a:rPr lang="en-US" altLang="zh-CN" baseline="0" dirty="0" smtClean="0"/>
              <a:t>Intelligence,</a:t>
            </a:r>
            <a:r>
              <a:rPr lang="zh-CN" altLang="en-US" baseline="0" dirty="0" smtClean="0"/>
              <a:t> </a:t>
            </a:r>
            <a:r>
              <a:rPr lang="en-US" altLang="zh-CN" baseline="0" dirty="0" smtClean="0"/>
              <a:t>Virtual</a:t>
            </a:r>
            <a:r>
              <a:rPr lang="zh-CN" altLang="en-US" baseline="0" dirty="0" smtClean="0"/>
              <a:t> </a:t>
            </a:r>
            <a:r>
              <a:rPr lang="en-US" altLang="zh-CN" baseline="0" dirty="0" smtClean="0"/>
              <a:t>Reality,</a:t>
            </a:r>
            <a:r>
              <a:rPr lang="zh-CN" altLang="en-US" baseline="0" dirty="0" smtClean="0"/>
              <a:t> </a:t>
            </a:r>
            <a:r>
              <a:rPr lang="en-US" altLang="zh-CN" baseline="0" dirty="0" smtClean="0"/>
              <a:t>voice</a:t>
            </a:r>
            <a:r>
              <a:rPr lang="zh-CN" altLang="en-US" baseline="0" dirty="0" smtClean="0"/>
              <a:t> </a:t>
            </a:r>
            <a:r>
              <a:rPr lang="en-US" altLang="zh-CN" baseline="0" dirty="0" smtClean="0"/>
              <a:t>control</a:t>
            </a:r>
            <a:r>
              <a:rPr lang="zh-CN" altLang="en-US" baseline="0" dirty="0" smtClean="0"/>
              <a:t> </a:t>
            </a:r>
            <a:r>
              <a:rPr lang="en-US" altLang="zh-CN" baseline="0" dirty="0" smtClean="0"/>
              <a:t>should</a:t>
            </a:r>
            <a:r>
              <a:rPr lang="zh-CN" altLang="en-US" baseline="0" dirty="0" smtClean="0"/>
              <a:t> </a:t>
            </a:r>
            <a:r>
              <a:rPr lang="en-US" altLang="zh-CN" baseline="0" dirty="0" smtClean="0"/>
              <a:t>become</a:t>
            </a:r>
            <a:r>
              <a:rPr lang="zh-CN" altLang="en-US" baseline="0" dirty="0" smtClean="0"/>
              <a:t> </a:t>
            </a:r>
            <a:r>
              <a:rPr lang="en-US" altLang="zh-CN" baseline="0" dirty="0" smtClean="0"/>
              <a:t>new</a:t>
            </a:r>
            <a:r>
              <a:rPr lang="zh-CN" altLang="en-US" baseline="0" dirty="0" smtClean="0"/>
              <a:t> </a:t>
            </a:r>
            <a:r>
              <a:rPr lang="en-US" altLang="zh-CN" baseline="0" dirty="0" smtClean="0"/>
              <a:t>major</a:t>
            </a:r>
            <a:r>
              <a:rPr lang="zh-CN" altLang="en-US" baseline="0" dirty="0" smtClean="0"/>
              <a:t> </a:t>
            </a:r>
            <a:r>
              <a:rPr lang="en-US" altLang="zh-CN" baseline="0" dirty="0" smtClean="0"/>
              <a:t>interaction</a:t>
            </a:r>
            <a:r>
              <a:rPr lang="zh-CN" altLang="en-US" baseline="0" dirty="0" smtClean="0"/>
              <a:t> </a:t>
            </a:r>
            <a:r>
              <a:rPr lang="en-US" altLang="zh-CN" baseline="0" dirty="0" smtClean="0"/>
              <a:t>way.</a:t>
            </a:r>
            <a:r>
              <a:rPr lang="zh-CN" altLang="en-US" baseline="0" dirty="0" smtClean="0"/>
              <a:t> </a:t>
            </a:r>
            <a:r>
              <a:rPr lang="en-US" altLang="zh-CN" baseline="0" dirty="0" smtClean="0"/>
              <a:t>For</a:t>
            </a:r>
            <a:r>
              <a:rPr lang="zh-CN" altLang="en-US" baseline="0" dirty="0" smtClean="0"/>
              <a:t> </a:t>
            </a:r>
            <a:r>
              <a:rPr lang="en-US" altLang="zh-CN" baseline="0" dirty="0" smtClean="0"/>
              <a:t>example,</a:t>
            </a:r>
            <a:r>
              <a:rPr lang="zh-CN" altLang="en-US" baseline="0" dirty="0" smtClean="0"/>
              <a:t> </a:t>
            </a:r>
            <a:r>
              <a:rPr lang="en-US" altLang="zh-CN" baseline="0" dirty="0" smtClean="0"/>
              <a:t>although</a:t>
            </a:r>
            <a:r>
              <a:rPr lang="zh-CN" altLang="en-US" baseline="0" dirty="0" smtClean="0"/>
              <a:t> </a:t>
            </a:r>
            <a:r>
              <a:rPr lang="en-US" altLang="zh-CN" baseline="0" dirty="0" smtClean="0"/>
              <a:t>Google</a:t>
            </a:r>
            <a:r>
              <a:rPr lang="zh-CN" altLang="en-US" baseline="0" dirty="0" smtClean="0"/>
              <a:t> </a:t>
            </a:r>
            <a:r>
              <a:rPr lang="en-US" altLang="zh-CN" baseline="0" dirty="0" smtClean="0"/>
              <a:t>Glass,</a:t>
            </a:r>
            <a:r>
              <a:rPr lang="zh-CN" altLang="en-US" baseline="0" dirty="0" smtClean="0"/>
              <a:t> </a:t>
            </a:r>
            <a:r>
              <a:rPr lang="en-US" altLang="zh-CN" baseline="0" dirty="0" smtClean="0"/>
              <a:t>which</a:t>
            </a:r>
            <a:r>
              <a:rPr lang="zh-CN" altLang="en-US" baseline="0" dirty="0" smtClean="0"/>
              <a:t> </a:t>
            </a:r>
            <a:r>
              <a:rPr lang="en-US" altLang="zh-CN" baseline="0" dirty="0" smtClean="0"/>
              <a:t>start</a:t>
            </a:r>
            <a:r>
              <a:rPr lang="zh-CN" altLang="en-US" baseline="0" dirty="0" smtClean="0"/>
              <a:t> </a:t>
            </a:r>
            <a:r>
              <a:rPr lang="en-US" altLang="zh-CN" baseline="0" dirty="0" smtClean="0"/>
              <a:t>with</a:t>
            </a:r>
            <a:r>
              <a:rPr lang="zh-CN" altLang="en-US" baseline="0" dirty="0" smtClean="0"/>
              <a:t> </a:t>
            </a:r>
            <a:r>
              <a:rPr lang="en-US" altLang="zh-CN" baseline="0" dirty="0" smtClean="0"/>
              <a:t>voice</a:t>
            </a:r>
            <a:r>
              <a:rPr lang="zh-CN" altLang="en-US" baseline="0" dirty="0" smtClean="0"/>
              <a:t> </a:t>
            </a:r>
            <a:r>
              <a:rPr lang="en-US" altLang="zh-CN" baseline="0" dirty="0" smtClean="0"/>
              <a:t>control</a:t>
            </a:r>
            <a:r>
              <a:rPr lang="zh-CN" altLang="en-US" baseline="0" dirty="0" smtClean="0"/>
              <a:t> </a:t>
            </a:r>
            <a:r>
              <a:rPr lang="en-US" altLang="zh-CN" baseline="0" dirty="0" smtClean="0"/>
              <a:t>“okay,</a:t>
            </a:r>
            <a:r>
              <a:rPr lang="zh-CN" altLang="en-US" baseline="0" dirty="0" smtClean="0"/>
              <a:t> </a:t>
            </a:r>
            <a:r>
              <a:rPr lang="en-US" altLang="zh-CN" baseline="0" dirty="0" smtClean="0"/>
              <a:t>glass”,</a:t>
            </a:r>
            <a:r>
              <a:rPr lang="zh-CN" altLang="en-US" baseline="0" dirty="0" smtClean="0"/>
              <a:t> </a:t>
            </a:r>
            <a:r>
              <a:rPr lang="en-US" altLang="zh-CN" baseline="0" dirty="0" smtClean="0"/>
              <a:t>is</a:t>
            </a:r>
            <a:r>
              <a:rPr lang="zh-CN" altLang="en-US" baseline="0" dirty="0" smtClean="0"/>
              <a:t> </a:t>
            </a:r>
            <a:r>
              <a:rPr lang="en-US" altLang="zh-CN" baseline="0" dirty="0" smtClean="0"/>
              <a:t>not</a:t>
            </a:r>
            <a:r>
              <a:rPr lang="zh-CN" altLang="en-US" baseline="0" dirty="0" smtClean="0"/>
              <a:t> </a:t>
            </a:r>
            <a:r>
              <a:rPr lang="en-US" altLang="zh-CN" baseline="0" dirty="0" smtClean="0"/>
              <a:t>a</a:t>
            </a:r>
            <a:r>
              <a:rPr lang="zh-CN" altLang="en-US" baseline="0" dirty="0" smtClean="0"/>
              <a:t> </a:t>
            </a:r>
            <a:r>
              <a:rPr lang="en-US" altLang="zh-CN" baseline="0" dirty="0" smtClean="0"/>
              <a:t>prevalent</a:t>
            </a:r>
            <a:r>
              <a:rPr lang="zh-CN" altLang="en-US" baseline="0" dirty="0" smtClean="0"/>
              <a:t> </a:t>
            </a:r>
            <a:r>
              <a:rPr lang="en-US" altLang="zh-CN" baseline="0" dirty="0" smtClean="0"/>
              <a:t>high-tech</a:t>
            </a:r>
            <a:r>
              <a:rPr lang="zh-CN" altLang="en-US" baseline="0" dirty="0" smtClean="0"/>
              <a:t> </a:t>
            </a:r>
            <a:r>
              <a:rPr lang="en-US" altLang="zh-CN" baseline="0" dirty="0" smtClean="0"/>
              <a:t>item</a:t>
            </a:r>
            <a:r>
              <a:rPr lang="zh-CN" altLang="en-US" baseline="0" dirty="0" smtClean="0"/>
              <a:t> </a:t>
            </a:r>
            <a:r>
              <a:rPr lang="en-US" altLang="zh-CN" baseline="0" dirty="0" smtClean="0"/>
              <a:t>now,</a:t>
            </a:r>
            <a:r>
              <a:rPr lang="zh-CN" altLang="en-US" baseline="0" dirty="0" smtClean="0"/>
              <a:t> </a:t>
            </a:r>
            <a:r>
              <a:rPr lang="en-US" altLang="zh-CN" baseline="0" dirty="0" smtClean="0"/>
              <a:t>I</a:t>
            </a:r>
            <a:r>
              <a:rPr lang="zh-CN" altLang="en-US" baseline="0" dirty="0" smtClean="0"/>
              <a:t> </a:t>
            </a:r>
            <a:r>
              <a:rPr lang="en-US" altLang="zh-CN" baseline="0" dirty="0" smtClean="0"/>
              <a:t>believe</a:t>
            </a:r>
            <a:r>
              <a:rPr lang="zh-CN" altLang="en-US" baseline="0" dirty="0" smtClean="0"/>
              <a:t> </a:t>
            </a:r>
            <a:r>
              <a:rPr lang="en-US" altLang="zh-CN" baseline="0" dirty="0" smtClean="0"/>
              <a:t>this</a:t>
            </a:r>
            <a:r>
              <a:rPr lang="zh-CN" altLang="en-US" baseline="0" dirty="0" smtClean="0"/>
              <a:t> </a:t>
            </a:r>
            <a:r>
              <a:rPr lang="en-US" altLang="zh-CN" baseline="0" dirty="0" smtClean="0"/>
              <a:t>kind</a:t>
            </a:r>
            <a:r>
              <a:rPr lang="zh-CN" altLang="en-US" baseline="0" dirty="0" smtClean="0"/>
              <a:t> </a:t>
            </a:r>
            <a:r>
              <a:rPr lang="en-US" altLang="zh-CN" baseline="0" dirty="0" smtClean="0"/>
              <a:t>of</a:t>
            </a:r>
            <a:r>
              <a:rPr lang="zh-CN" altLang="en-US" baseline="0" dirty="0" smtClean="0"/>
              <a:t> </a:t>
            </a:r>
            <a:r>
              <a:rPr lang="en-US" altLang="zh-CN" baseline="0" dirty="0" smtClean="0"/>
              <a:t>items</a:t>
            </a:r>
            <a:r>
              <a:rPr lang="zh-CN" altLang="en-US" baseline="0" dirty="0" smtClean="0"/>
              <a:t> </a:t>
            </a:r>
            <a:r>
              <a:rPr lang="en-US" altLang="zh-CN" baseline="0" dirty="0" smtClean="0"/>
              <a:t>will</a:t>
            </a:r>
            <a:r>
              <a:rPr lang="zh-CN" altLang="en-US" baseline="0" dirty="0" smtClean="0"/>
              <a:t> </a:t>
            </a:r>
            <a:r>
              <a:rPr lang="en-US" altLang="zh-CN" baseline="0" dirty="0" smtClean="0"/>
              <a:t>be</a:t>
            </a:r>
            <a:r>
              <a:rPr lang="zh-CN" altLang="en-US" baseline="0" dirty="0" smtClean="0"/>
              <a:t> </a:t>
            </a:r>
            <a:r>
              <a:rPr lang="en-US" altLang="zh-CN" baseline="0" dirty="0" smtClean="0"/>
              <a:t>popular</a:t>
            </a:r>
            <a:r>
              <a:rPr lang="zh-CN" altLang="en-US" baseline="0" dirty="0" smtClean="0"/>
              <a:t> </a:t>
            </a:r>
            <a:r>
              <a:rPr lang="en-US" altLang="zh-CN" baseline="0" dirty="0" smtClean="0"/>
              <a:t>few</a:t>
            </a:r>
            <a:r>
              <a:rPr lang="zh-CN" altLang="en-US" baseline="0" dirty="0" smtClean="0"/>
              <a:t> </a:t>
            </a:r>
            <a:r>
              <a:rPr lang="en-US" altLang="zh-CN" baseline="0" dirty="0" smtClean="0"/>
              <a:t>years</a:t>
            </a:r>
            <a:r>
              <a:rPr lang="zh-CN" altLang="en-US" baseline="0" dirty="0" smtClean="0"/>
              <a:t> </a:t>
            </a:r>
            <a:r>
              <a:rPr lang="en-US" altLang="zh-CN" baseline="0" dirty="0" smtClean="0"/>
              <a:t>later.</a:t>
            </a:r>
            <a:r>
              <a:rPr lang="zh-CN" altLang="en-US" baseline="0" dirty="0" smtClean="0"/>
              <a:t> </a:t>
            </a:r>
            <a:endParaRPr lang="en-US" altLang="zh-CN" baseline="0" dirty="0" smtClean="0"/>
          </a:p>
          <a:p>
            <a:r>
              <a:rPr lang="en-US" altLang="zh-CN" baseline="0" dirty="0" smtClean="0"/>
              <a:t>My</a:t>
            </a:r>
            <a:r>
              <a:rPr lang="zh-CN" altLang="en-US" baseline="0" dirty="0" smtClean="0"/>
              <a:t> </a:t>
            </a:r>
            <a:r>
              <a:rPr lang="en-US" altLang="zh-CN" baseline="0" dirty="0" smtClean="0"/>
              <a:t>another</a:t>
            </a:r>
            <a:r>
              <a:rPr lang="zh-CN" altLang="en-US" baseline="0" dirty="0" smtClean="0"/>
              <a:t> </a:t>
            </a:r>
            <a:r>
              <a:rPr lang="en-US" altLang="zh-CN" baseline="0" dirty="0" smtClean="0"/>
              <a:t>consideration</a:t>
            </a:r>
            <a:r>
              <a:rPr lang="zh-CN" altLang="en-US" baseline="0" dirty="0" smtClean="0"/>
              <a:t> </a:t>
            </a:r>
            <a:r>
              <a:rPr lang="en-US" altLang="zh-CN" baseline="0" dirty="0" smtClean="0"/>
              <a:t>is,</a:t>
            </a:r>
            <a:r>
              <a:rPr lang="zh-CN" altLang="en-US" baseline="0" dirty="0" smtClean="0"/>
              <a:t> </a:t>
            </a:r>
            <a:r>
              <a:rPr lang="en-US" altLang="zh-CN" baseline="0" dirty="0" smtClean="0"/>
              <a:t>just</a:t>
            </a:r>
            <a:r>
              <a:rPr lang="zh-CN" altLang="en-US" baseline="0" dirty="0" smtClean="0"/>
              <a:t> </a:t>
            </a:r>
            <a:r>
              <a:rPr lang="en-US" altLang="zh-CN" baseline="0" dirty="0" smtClean="0"/>
              <a:t>like</a:t>
            </a:r>
            <a:r>
              <a:rPr lang="zh-CN" altLang="en-US" baseline="0" dirty="0" smtClean="0"/>
              <a:t> </a:t>
            </a:r>
            <a:r>
              <a:rPr lang="en-US" altLang="zh-CN" baseline="0" dirty="0" smtClean="0"/>
              <a:t>numerous</a:t>
            </a:r>
            <a:r>
              <a:rPr lang="zh-CN" altLang="en-US" baseline="0" dirty="0" smtClean="0"/>
              <a:t> </a:t>
            </a:r>
            <a:r>
              <a:rPr lang="en-US" altLang="zh-CN" baseline="0" dirty="0" smtClean="0"/>
              <a:t>movies</a:t>
            </a:r>
            <a:r>
              <a:rPr lang="zh-CN" altLang="en-US" baseline="0" dirty="0" smtClean="0"/>
              <a:t> </a:t>
            </a:r>
            <a:r>
              <a:rPr lang="en-US" altLang="zh-CN" baseline="0" dirty="0" smtClean="0"/>
              <a:t>have</a:t>
            </a:r>
            <a:r>
              <a:rPr lang="zh-CN" altLang="en-US" baseline="0" dirty="0" smtClean="0"/>
              <a:t> </a:t>
            </a:r>
            <a:r>
              <a:rPr lang="en-US" altLang="zh-CN" baseline="0" dirty="0" smtClean="0"/>
              <a:t>shown</a:t>
            </a:r>
            <a:r>
              <a:rPr lang="zh-CN" altLang="en-US" baseline="0" dirty="0" smtClean="0"/>
              <a:t> </a:t>
            </a:r>
            <a:r>
              <a:rPr lang="en-US" altLang="zh-CN" baseline="0" dirty="0" smtClean="0"/>
              <a:t>us,</a:t>
            </a:r>
            <a:r>
              <a:rPr lang="zh-CN" altLang="en-US" baseline="0" dirty="0" smtClean="0"/>
              <a:t> </a:t>
            </a:r>
            <a:r>
              <a:rPr lang="en-US" altLang="zh-CN" baseline="0" dirty="0" smtClean="0"/>
              <a:t>advanced</a:t>
            </a:r>
            <a:r>
              <a:rPr lang="zh-CN" altLang="en-US" baseline="0" dirty="0" smtClean="0"/>
              <a:t> </a:t>
            </a:r>
            <a:r>
              <a:rPr lang="en-US" altLang="zh-CN" baseline="0" dirty="0" smtClean="0"/>
              <a:t>computer</a:t>
            </a:r>
            <a:r>
              <a:rPr lang="zh-CN" altLang="en-US" baseline="0" dirty="0" smtClean="0"/>
              <a:t> </a:t>
            </a:r>
            <a:r>
              <a:rPr lang="en-US" altLang="zh-CN" baseline="0" dirty="0" smtClean="0"/>
              <a:t>systems</a:t>
            </a:r>
            <a:r>
              <a:rPr lang="zh-CN" altLang="en-US" baseline="0" dirty="0" smtClean="0"/>
              <a:t> </a:t>
            </a:r>
            <a:r>
              <a:rPr lang="en-US" altLang="zh-CN" baseline="0" dirty="0" smtClean="0"/>
              <a:t>use</a:t>
            </a:r>
            <a:r>
              <a:rPr lang="zh-CN" altLang="en-US" baseline="0" dirty="0" smtClean="0"/>
              <a:t> </a:t>
            </a:r>
            <a:r>
              <a:rPr lang="en-US" altLang="zh-CN" baseline="0" dirty="0" smtClean="0"/>
              <a:t>voice</a:t>
            </a:r>
            <a:r>
              <a:rPr lang="zh-CN" altLang="en-US" baseline="0" dirty="0" smtClean="0"/>
              <a:t> </a:t>
            </a:r>
            <a:r>
              <a:rPr lang="en-US" altLang="zh-CN" baseline="0" dirty="0" smtClean="0"/>
              <a:t>control</a:t>
            </a:r>
            <a:r>
              <a:rPr lang="zh-CN" altLang="en-US" baseline="0" dirty="0" smtClean="0"/>
              <a:t> </a:t>
            </a:r>
            <a:r>
              <a:rPr lang="en-US" altLang="zh-CN" baseline="0" dirty="0" smtClean="0"/>
              <a:t>as</a:t>
            </a:r>
            <a:r>
              <a:rPr lang="zh-CN" altLang="en-US" baseline="0" dirty="0" smtClean="0"/>
              <a:t> </a:t>
            </a:r>
            <a:r>
              <a:rPr lang="en-US" altLang="zh-CN" baseline="0" dirty="0" smtClean="0"/>
              <a:t>the</a:t>
            </a:r>
            <a:r>
              <a:rPr lang="zh-CN" altLang="en-US" baseline="0" dirty="0" smtClean="0"/>
              <a:t> </a:t>
            </a:r>
            <a:r>
              <a:rPr lang="en-US" altLang="zh-CN" baseline="0" dirty="0" smtClean="0"/>
              <a:t>major</a:t>
            </a:r>
            <a:r>
              <a:rPr lang="zh-CN" altLang="en-US" baseline="0" dirty="0" smtClean="0"/>
              <a:t> </a:t>
            </a:r>
            <a:r>
              <a:rPr lang="en-US" altLang="zh-CN" baseline="0" dirty="0" smtClean="0"/>
              <a:t>interaction,</a:t>
            </a:r>
            <a:r>
              <a:rPr lang="zh-CN" altLang="en-US" baseline="0" dirty="0" smtClean="0"/>
              <a:t> </a:t>
            </a:r>
            <a:r>
              <a:rPr lang="en-US" altLang="zh-CN" baseline="0" dirty="0" smtClean="0"/>
              <a:t>such</a:t>
            </a:r>
            <a:r>
              <a:rPr lang="zh-CN" altLang="en-US" baseline="0" dirty="0" smtClean="0"/>
              <a:t> </a:t>
            </a:r>
            <a:r>
              <a:rPr lang="en-US" altLang="zh-CN" baseline="0" dirty="0" smtClean="0"/>
              <a:t>as</a:t>
            </a:r>
            <a:r>
              <a:rPr lang="zh-CN" altLang="en-US" baseline="0" dirty="0" smtClean="0"/>
              <a:t> </a:t>
            </a:r>
            <a:r>
              <a:rPr lang="en-US" altLang="zh-CN" baseline="0" dirty="0" smtClean="0"/>
              <a:t>Mother</a:t>
            </a:r>
            <a:r>
              <a:rPr lang="zh-CN" altLang="en-US" baseline="0" dirty="0" smtClean="0"/>
              <a:t> </a:t>
            </a:r>
            <a:r>
              <a:rPr lang="en-US" altLang="zh-CN" baseline="0" dirty="0" smtClean="0"/>
              <a:t>in</a:t>
            </a:r>
            <a:r>
              <a:rPr lang="zh-CN" altLang="en-US" baseline="0" dirty="0" smtClean="0"/>
              <a:t> </a:t>
            </a:r>
            <a:r>
              <a:rPr lang="en-US" altLang="zh-CN" baseline="0" dirty="0" smtClean="0"/>
              <a:t>Alien</a:t>
            </a:r>
            <a:r>
              <a:rPr lang="zh-CN" altLang="en-US" baseline="0" dirty="0" smtClean="0"/>
              <a:t> </a:t>
            </a:r>
            <a:r>
              <a:rPr lang="en-US" altLang="zh-CN" baseline="0" dirty="0" smtClean="0"/>
              <a:t>and</a:t>
            </a:r>
            <a:r>
              <a:rPr lang="zh-CN" altLang="en-US" baseline="0" dirty="0" smtClean="0"/>
              <a:t> </a:t>
            </a:r>
            <a:r>
              <a:rPr lang="en-US" altLang="zh-CN" baseline="0" dirty="0" smtClean="0"/>
              <a:t>Red</a:t>
            </a:r>
            <a:r>
              <a:rPr lang="zh-CN" altLang="en-US" baseline="0" dirty="0" smtClean="0"/>
              <a:t> </a:t>
            </a:r>
            <a:r>
              <a:rPr lang="en-US" altLang="zh-CN" baseline="0" dirty="0" smtClean="0"/>
              <a:t>Queen</a:t>
            </a:r>
            <a:r>
              <a:rPr lang="zh-CN" altLang="en-US" baseline="0" dirty="0" smtClean="0"/>
              <a:t> </a:t>
            </a:r>
            <a:r>
              <a:rPr lang="en-US" altLang="zh-CN" baseline="0" dirty="0" smtClean="0"/>
              <a:t>from</a:t>
            </a:r>
            <a:r>
              <a:rPr lang="zh-CN" altLang="en-US" baseline="0" dirty="0" smtClean="0"/>
              <a:t> </a:t>
            </a:r>
            <a:r>
              <a:rPr lang="en-US" altLang="zh-CN" baseline="0" dirty="0" smtClean="0"/>
              <a:t>Resident</a:t>
            </a:r>
            <a:r>
              <a:rPr lang="zh-CN" altLang="en-US" baseline="0" dirty="0" smtClean="0"/>
              <a:t> </a:t>
            </a:r>
            <a:r>
              <a:rPr lang="en-US" altLang="zh-CN" baseline="0" dirty="0" smtClean="0"/>
              <a:t>Evil.</a:t>
            </a:r>
            <a:r>
              <a:rPr lang="zh-CN" altLang="en-US" baseline="0" dirty="0" smtClean="0"/>
              <a:t> </a:t>
            </a:r>
            <a:r>
              <a:rPr lang="en-US" altLang="zh-CN" baseline="0" dirty="0" smtClean="0"/>
              <a:t>Actually</a:t>
            </a:r>
            <a:r>
              <a:rPr lang="zh-CN" altLang="en-US" baseline="0" dirty="0" smtClean="0"/>
              <a:t> </a:t>
            </a:r>
            <a:r>
              <a:rPr lang="en-US" altLang="zh-CN" baseline="0" dirty="0" smtClean="0"/>
              <a:t>instead</a:t>
            </a:r>
            <a:r>
              <a:rPr lang="zh-CN" altLang="en-US" baseline="0" dirty="0" smtClean="0"/>
              <a:t> </a:t>
            </a:r>
            <a:r>
              <a:rPr lang="en-US" altLang="zh-CN" baseline="0" dirty="0" smtClean="0"/>
              <a:t>of</a:t>
            </a:r>
            <a:r>
              <a:rPr lang="zh-CN" altLang="en-US" baseline="0" dirty="0" smtClean="0"/>
              <a:t> </a:t>
            </a:r>
            <a:r>
              <a:rPr lang="en-US" altLang="zh-CN" baseline="0" dirty="0" smtClean="0"/>
              <a:t>saying</a:t>
            </a:r>
            <a:r>
              <a:rPr lang="zh-CN" altLang="en-US" baseline="0" dirty="0" smtClean="0"/>
              <a:t> </a:t>
            </a:r>
            <a:r>
              <a:rPr lang="en-US" altLang="zh-CN" baseline="0" dirty="0" smtClean="0"/>
              <a:t>they</a:t>
            </a:r>
            <a:r>
              <a:rPr lang="zh-CN" altLang="en-US" baseline="0" dirty="0" smtClean="0"/>
              <a:t> </a:t>
            </a:r>
            <a:r>
              <a:rPr lang="en-US" altLang="zh-CN" baseline="0" dirty="0" smtClean="0"/>
              <a:t>use</a:t>
            </a:r>
            <a:r>
              <a:rPr lang="zh-CN" altLang="en-US" baseline="0" dirty="0" smtClean="0"/>
              <a:t> </a:t>
            </a:r>
            <a:r>
              <a:rPr lang="en-US" altLang="zh-CN" baseline="0" dirty="0" smtClean="0"/>
              <a:t>speech</a:t>
            </a:r>
            <a:r>
              <a:rPr lang="zh-CN" altLang="en-US" baseline="0" dirty="0" smtClean="0"/>
              <a:t> </a:t>
            </a:r>
            <a:r>
              <a:rPr lang="en-US" altLang="zh-CN" baseline="0" dirty="0" smtClean="0"/>
              <a:t>recognition</a:t>
            </a:r>
            <a:r>
              <a:rPr lang="zh-CN" altLang="en-US" baseline="0" dirty="0" smtClean="0"/>
              <a:t> </a:t>
            </a:r>
            <a:r>
              <a:rPr lang="en-US" altLang="zh-CN" baseline="0" dirty="0" smtClean="0"/>
              <a:t>technology,</a:t>
            </a:r>
            <a:r>
              <a:rPr lang="zh-CN" altLang="en-US" baseline="0" dirty="0" smtClean="0"/>
              <a:t> </a:t>
            </a:r>
            <a:r>
              <a:rPr lang="en-US" altLang="zh-CN" baseline="0" dirty="0" smtClean="0"/>
              <a:t>it’s</a:t>
            </a:r>
            <a:r>
              <a:rPr lang="zh-CN" altLang="en-US" baseline="0" dirty="0" smtClean="0"/>
              <a:t> </a:t>
            </a:r>
            <a:r>
              <a:rPr lang="en-US" altLang="zh-CN" baseline="0" dirty="0" smtClean="0"/>
              <a:t>more</a:t>
            </a:r>
            <a:r>
              <a:rPr lang="zh-CN" altLang="en-US" baseline="0" dirty="0" smtClean="0"/>
              <a:t> </a:t>
            </a:r>
            <a:r>
              <a:rPr lang="en-US" altLang="zh-CN" baseline="0" dirty="0" smtClean="0"/>
              <a:t>like</a:t>
            </a:r>
            <a:r>
              <a:rPr lang="zh-CN" altLang="en-US" baseline="0" dirty="0" smtClean="0"/>
              <a:t> </a:t>
            </a:r>
            <a:r>
              <a:rPr lang="en-US" altLang="zh-CN" baseline="0" dirty="0" smtClean="0"/>
              <a:t>a</a:t>
            </a:r>
            <a:r>
              <a:rPr lang="zh-CN" altLang="en-US" baseline="0" dirty="0" smtClean="0"/>
              <a:t> </a:t>
            </a:r>
            <a:r>
              <a:rPr lang="en-US" altLang="zh-CN" baseline="0" dirty="0" smtClean="0"/>
              <a:t>speech</a:t>
            </a:r>
            <a:r>
              <a:rPr lang="zh-CN" altLang="en-US" baseline="0" dirty="0" smtClean="0"/>
              <a:t> </a:t>
            </a:r>
            <a:r>
              <a:rPr lang="en-US" altLang="zh-CN" baseline="0" dirty="0" smtClean="0"/>
              <a:t>understanding.</a:t>
            </a:r>
            <a:r>
              <a:rPr lang="zh-CN" altLang="en-US" baseline="0" dirty="0" smtClean="0"/>
              <a:t> </a:t>
            </a:r>
            <a:r>
              <a:rPr lang="en-US" altLang="zh-CN" baseline="0" dirty="0" smtClean="0"/>
              <a:t>We</a:t>
            </a:r>
            <a:r>
              <a:rPr lang="zh-CN" altLang="en-US" baseline="0" dirty="0" smtClean="0"/>
              <a:t> </a:t>
            </a:r>
            <a:r>
              <a:rPr lang="en-US" altLang="zh-CN" baseline="0" dirty="0" smtClean="0"/>
              <a:t>can</a:t>
            </a:r>
            <a:r>
              <a:rPr lang="zh-CN" altLang="en-US" baseline="0" dirty="0" smtClean="0"/>
              <a:t> </a:t>
            </a:r>
            <a:r>
              <a:rPr lang="en-US" altLang="zh-CN" baseline="0" dirty="0" smtClean="0"/>
              <a:t>talk</a:t>
            </a:r>
            <a:r>
              <a:rPr lang="zh-CN" altLang="en-US" baseline="0" dirty="0" smtClean="0"/>
              <a:t> </a:t>
            </a:r>
            <a:r>
              <a:rPr lang="en-US" altLang="zh-CN" baseline="0" dirty="0" smtClean="0"/>
              <a:t>to</a:t>
            </a:r>
            <a:r>
              <a:rPr lang="zh-CN" altLang="en-US" baseline="0" dirty="0" smtClean="0"/>
              <a:t> </a:t>
            </a:r>
            <a:r>
              <a:rPr lang="en-US" altLang="zh-CN" baseline="0" dirty="0" smtClean="0"/>
              <a:t>computers</a:t>
            </a:r>
            <a:r>
              <a:rPr lang="zh-CN" altLang="en-US" baseline="0" dirty="0" smtClean="0"/>
              <a:t> </a:t>
            </a:r>
            <a:r>
              <a:rPr lang="en-US" altLang="zh-CN" baseline="0" dirty="0" smtClean="0"/>
              <a:t>and</a:t>
            </a:r>
            <a:r>
              <a:rPr lang="zh-CN" altLang="en-US" baseline="0" dirty="0" smtClean="0"/>
              <a:t> </a:t>
            </a:r>
            <a:r>
              <a:rPr lang="en-US" altLang="zh-CN" baseline="0" dirty="0" smtClean="0"/>
              <a:t>mobile</a:t>
            </a:r>
            <a:r>
              <a:rPr lang="zh-CN" altLang="en-US" baseline="0" dirty="0" smtClean="0"/>
              <a:t> </a:t>
            </a:r>
            <a:r>
              <a:rPr lang="en-US" altLang="zh-CN" baseline="0" dirty="0" smtClean="0"/>
              <a:t>devices</a:t>
            </a:r>
            <a:r>
              <a:rPr lang="zh-CN" altLang="en-US" baseline="0" dirty="0" smtClean="0"/>
              <a:t> </a:t>
            </a:r>
            <a:r>
              <a:rPr lang="en-US" altLang="zh-CN" baseline="0" dirty="0" smtClean="0"/>
              <a:t>today,</a:t>
            </a:r>
            <a:r>
              <a:rPr lang="zh-CN" altLang="en-US" baseline="0" dirty="0" smtClean="0"/>
              <a:t> </a:t>
            </a:r>
            <a:r>
              <a:rPr lang="en-US" altLang="zh-CN" baseline="0" dirty="0" smtClean="0"/>
              <a:t>maybe</a:t>
            </a:r>
            <a:r>
              <a:rPr lang="zh-CN" altLang="en-US" baseline="0" dirty="0" smtClean="0"/>
              <a:t> </a:t>
            </a:r>
            <a:r>
              <a:rPr lang="en-US" altLang="zh-CN" baseline="0" dirty="0" smtClean="0"/>
              <a:t>within</a:t>
            </a:r>
            <a:r>
              <a:rPr lang="zh-CN" altLang="en-US" baseline="0" dirty="0" smtClean="0"/>
              <a:t> </a:t>
            </a:r>
            <a:r>
              <a:rPr lang="en-US" altLang="zh-CN" baseline="0" dirty="0" smtClean="0"/>
              <a:t>5</a:t>
            </a:r>
            <a:r>
              <a:rPr lang="zh-CN" altLang="en-US" baseline="0" dirty="0" smtClean="0"/>
              <a:t> </a:t>
            </a:r>
            <a:r>
              <a:rPr lang="en-US" altLang="zh-CN" baseline="0" dirty="0" smtClean="0"/>
              <a:t>years,</a:t>
            </a:r>
            <a:r>
              <a:rPr lang="zh-CN" altLang="en-US" baseline="0" dirty="0" smtClean="0"/>
              <a:t> </a:t>
            </a:r>
            <a:r>
              <a:rPr lang="en-US" altLang="zh-CN" baseline="0" dirty="0" smtClean="0"/>
              <a:t>these</a:t>
            </a:r>
            <a:r>
              <a:rPr lang="zh-CN" altLang="en-US" baseline="0" dirty="0" smtClean="0"/>
              <a:t> </a:t>
            </a:r>
            <a:r>
              <a:rPr lang="en-US" altLang="zh-CN" baseline="0" dirty="0" smtClean="0"/>
              <a:t>guys</a:t>
            </a:r>
            <a:r>
              <a:rPr lang="zh-CN" altLang="en-US" baseline="0" dirty="0" smtClean="0"/>
              <a:t> </a:t>
            </a:r>
            <a:r>
              <a:rPr lang="en-US" altLang="zh-CN" baseline="0" dirty="0" smtClean="0"/>
              <a:t>can</a:t>
            </a:r>
            <a:r>
              <a:rPr lang="zh-CN" altLang="en-US" baseline="0" dirty="0" smtClean="0"/>
              <a:t> </a:t>
            </a:r>
            <a:r>
              <a:rPr lang="en-US" altLang="zh-CN" baseline="0" dirty="0" smtClean="0"/>
              <a:t>understand</a:t>
            </a:r>
            <a:r>
              <a:rPr lang="zh-CN" altLang="en-US" baseline="0" dirty="0" smtClean="0"/>
              <a:t> </a:t>
            </a:r>
            <a:r>
              <a:rPr lang="en-US" altLang="zh-CN" baseline="0" dirty="0" smtClean="0"/>
              <a:t>our</a:t>
            </a:r>
            <a:r>
              <a:rPr lang="zh-CN" altLang="en-US" baseline="0" dirty="0" smtClean="0"/>
              <a:t> </a:t>
            </a:r>
            <a:r>
              <a:rPr lang="en-US" altLang="zh-CN" baseline="0" dirty="0" smtClean="0"/>
              <a:t>mind</a:t>
            </a:r>
            <a:r>
              <a:rPr lang="zh-CN" altLang="en-US" baseline="0" dirty="0" smtClean="0"/>
              <a:t> </a:t>
            </a:r>
            <a:r>
              <a:rPr lang="en-US" altLang="zh-CN" baseline="0" dirty="0" smtClean="0"/>
              <a:t>and</a:t>
            </a:r>
            <a:r>
              <a:rPr lang="zh-CN" altLang="en-US" baseline="0" dirty="0" smtClean="0"/>
              <a:t> </a:t>
            </a:r>
            <a:r>
              <a:rPr lang="en-US" altLang="zh-CN" baseline="0" dirty="0" smtClean="0"/>
              <a:t>chat</a:t>
            </a:r>
            <a:r>
              <a:rPr lang="zh-CN" altLang="en-US" baseline="0" dirty="0" smtClean="0"/>
              <a:t> </a:t>
            </a:r>
            <a:r>
              <a:rPr lang="en-US" altLang="zh-CN" baseline="0" dirty="0" smtClean="0"/>
              <a:t>with</a:t>
            </a:r>
            <a:r>
              <a:rPr lang="zh-CN" altLang="en-US" baseline="0" dirty="0" smtClean="0"/>
              <a:t> </a:t>
            </a:r>
            <a:r>
              <a:rPr lang="en-US" altLang="zh-CN" baseline="0" dirty="0" smtClean="0"/>
              <a:t>us</a:t>
            </a:r>
            <a:r>
              <a:rPr lang="zh-CN" altLang="en-US" baseline="0" dirty="0" smtClean="0"/>
              <a:t> </a:t>
            </a:r>
            <a:r>
              <a:rPr lang="en-US" altLang="zh-CN" baseline="0" dirty="0" smtClean="0"/>
              <a:t>just</a:t>
            </a:r>
            <a:r>
              <a:rPr lang="zh-CN" altLang="en-US" baseline="0" dirty="0" smtClean="0"/>
              <a:t> </a:t>
            </a:r>
            <a:r>
              <a:rPr lang="en-US" altLang="zh-CN" baseline="0" dirty="0" smtClean="0"/>
              <a:t>like</a:t>
            </a:r>
            <a:r>
              <a:rPr lang="zh-CN" altLang="en-US" baseline="0" dirty="0" smtClean="0"/>
              <a:t> </a:t>
            </a:r>
            <a:r>
              <a:rPr lang="en-US" altLang="zh-CN" baseline="0" dirty="0" smtClean="0"/>
              <a:t>old</a:t>
            </a:r>
            <a:r>
              <a:rPr lang="zh-CN" altLang="en-US" baseline="0" dirty="0" smtClean="0"/>
              <a:t> </a:t>
            </a:r>
            <a:r>
              <a:rPr lang="en-US" altLang="zh-CN" baseline="0" dirty="0" smtClean="0"/>
              <a:t>friends.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191358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ADD QUIZ AS BACKUP IF CLASS DISCUSSION OR GUEST SPEAKER FAIL</a:t>
            </a:r>
          </a:p>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dt" sz="quarter" idx="1"/>
          </p:nvPr>
        </p:nvSpPr>
        <p:spPr>
          <a:noFill/>
        </p:spPr>
        <p:txBody>
          <a:bodyPr/>
          <a:lstStyle/>
          <a:p>
            <a:fld id="{7F12F1C9-6A86-524C-B71C-97FEC035681A}" type="datetime1">
              <a:rPr lang="en-US"/>
              <a:pPr/>
              <a:t>2017-04-12</a:t>
            </a:fld>
            <a:endParaRPr lang="en-US"/>
          </a:p>
        </p:txBody>
      </p:sp>
      <p:sp>
        <p:nvSpPr>
          <p:cNvPr id="75779" name="Rectangle 7"/>
          <p:cNvSpPr>
            <a:spLocks noGrp="1" noChangeArrowheads="1"/>
          </p:cNvSpPr>
          <p:nvPr>
            <p:ph type="sldNum" sz="quarter" idx="5"/>
          </p:nvPr>
        </p:nvSpPr>
        <p:spPr>
          <a:noFill/>
        </p:spPr>
        <p:txBody>
          <a:bodyPr/>
          <a:lstStyle/>
          <a:p>
            <a:fld id="{0CAA81C8-7121-C744-B46B-1892827198C8}" type="slidenum">
              <a:rPr lang="en-US"/>
              <a:pPr/>
              <a:t>31</a:t>
            </a:fld>
            <a:endParaRPr lang="en-US"/>
          </a:p>
        </p:txBody>
      </p:sp>
      <p:sp>
        <p:nvSpPr>
          <p:cNvPr id="7578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578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Power line dangers. Electromagnetic fields? PCBs in transformers?</a:t>
            </a:r>
          </a:p>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dt" sz="quarter" idx="1"/>
          </p:nvPr>
        </p:nvSpPr>
        <p:spPr>
          <a:noFill/>
        </p:spPr>
        <p:txBody>
          <a:bodyPr/>
          <a:lstStyle/>
          <a:p>
            <a:fld id="{2F7907CA-F1D7-2E4C-880F-2AD4BD2DF835}" type="datetime1">
              <a:rPr lang="en-US"/>
              <a:pPr/>
              <a:t>2017-04-12</a:t>
            </a:fld>
            <a:endParaRPr lang="en-US"/>
          </a:p>
        </p:txBody>
      </p:sp>
      <p:sp>
        <p:nvSpPr>
          <p:cNvPr id="77827" name="Rectangle 7"/>
          <p:cNvSpPr>
            <a:spLocks noGrp="1" noChangeArrowheads="1"/>
          </p:cNvSpPr>
          <p:nvPr>
            <p:ph type="sldNum" sz="quarter" idx="5"/>
          </p:nvPr>
        </p:nvSpPr>
        <p:spPr>
          <a:noFill/>
        </p:spPr>
        <p:txBody>
          <a:bodyPr/>
          <a:lstStyle/>
          <a:p>
            <a:fld id="{BCBCA10D-2879-3A40-B06D-E9CBE5811064}" type="slidenum">
              <a:rPr lang="en-US"/>
              <a:pPr/>
              <a:t>32</a:t>
            </a:fld>
            <a:endParaRPr lang="en-US"/>
          </a:p>
        </p:txBody>
      </p:sp>
      <p:sp>
        <p:nvSpPr>
          <p:cNvPr id="77828"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7782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Like a social contract.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dt" sz="quarter" idx="1"/>
          </p:nvPr>
        </p:nvSpPr>
        <p:spPr>
          <a:noFill/>
        </p:spPr>
        <p:txBody>
          <a:bodyPr/>
          <a:lstStyle/>
          <a:p>
            <a:fld id="{B33EE1E0-A6E9-6E43-80C8-86CCCC118C7F}" type="datetime1">
              <a:rPr lang="en-US"/>
              <a:pPr/>
              <a:t>2017-04-12</a:t>
            </a:fld>
            <a:endParaRPr lang="en-US"/>
          </a:p>
        </p:txBody>
      </p:sp>
      <p:sp>
        <p:nvSpPr>
          <p:cNvPr id="79875" name="Rectangle 7"/>
          <p:cNvSpPr>
            <a:spLocks noGrp="1" noChangeArrowheads="1"/>
          </p:cNvSpPr>
          <p:nvPr>
            <p:ph type="sldNum" sz="quarter" idx="5"/>
          </p:nvPr>
        </p:nvSpPr>
        <p:spPr>
          <a:noFill/>
        </p:spPr>
        <p:txBody>
          <a:bodyPr/>
          <a:lstStyle/>
          <a:p>
            <a:fld id="{8E8B229D-9965-DE41-A449-1C09725159FD}" type="slidenum">
              <a:rPr lang="en-US"/>
              <a:pPr/>
              <a:t>33</a:t>
            </a:fld>
            <a:endParaRPr lang="en-US"/>
          </a:p>
        </p:txBody>
      </p:sp>
      <p:sp>
        <p:nvSpPr>
          <p:cNvPr id="79876" name="Rectangle 2"/>
          <p:cNvSpPr>
            <a:spLocks noGrp="1" noRot="1" noChangeAspect="1" noChangeArrowheads="1" noTextEdit="1"/>
          </p:cNvSpPr>
          <p:nvPr>
            <p:ph type="sldImg"/>
          </p:nvPr>
        </p:nvSpPr>
        <p:spPr>
          <a:ln/>
        </p:spPr>
      </p:sp>
      <p:sp>
        <p:nvSpPr>
          <p:cNvPr id="79877"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dt" sz="quarter" idx="1"/>
          </p:nvPr>
        </p:nvSpPr>
        <p:spPr>
          <a:noFill/>
        </p:spPr>
        <p:txBody>
          <a:bodyPr/>
          <a:lstStyle/>
          <a:p>
            <a:fld id="{FFFD6A48-F1B1-9C42-9E79-A38F40B5BDB1}" type="datetime1">
              <a:rPr lang="en-US"/>
              <a:pPr/>
              <a:t>2017-04-12</a:t>
            </a:fld>
            <a:endParaRPr lang="en-US"/>
          </a:p>
        </p:txBody>
      </p:sp>
      <p:sp>
        <p:nvSpPr>
          <p:cNvPr id="81923" name="Rectangle 7"/>
          <p:cNvSpPr>
            <a:spLocks noGrp="1" noChangeArrowheads="1"/>
          </p:cNvSpPr>
          <p:nvPr>
            <p:ph type="sldNum" sz="quarter" idx="5"/>
          </p:nvPr>
        </p:nvSpPr>
        <p:spPr>
          <a:noFill/>
        </p:spPr>
        <p:txBody>
          <a:bodyPr/>
          <a:lstStyle/>
          <a:p>
            <a:fld id="{E972AB57-40F5-7A4B-9E57-7AE0643C2DF2}" type="slidenum">
              <a:rPr lang="en-US"/>
              <a:pPr/>
              <a:t>34</a:t>
            </a:fld>
            <a:endParaRPr lang="en-US"/>
          </a:p>
        </p:txBody>
      </p:sp>
      <p:sp>
        <p:nvSpPr>
          <p:cNvPr id="81924"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8192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dirty="0">
                <a:latin typeface="Arial" pitchFamily="-109" charset="0"/>
                <a:ea typeface="ＭＳ Ｐゴシック" pitchFamily="-109" charset="-128"/>
                <a:cs typeface="ＭＳ Ｐゴシック" pitchFamily="-109" charset="-128"/>
              </a:rPr>
              <a:t>What is the value of a human life?</a:t>
            </a:r>
          </a:p>
          <a:p>
            <a:pPr eaLnBrk="1" hangingPunct="1"/>
            <a:r>
              <a:rPr lang="en-US" dirty="0">
                <a:latin typeface="Arial" pitchFamily="-109" charset="0"/>
                <a:ea typeface="ＭＳ Ｐゴシック" pitchFamily="-109" charset="-128"/>
                <a:cs typeface="ＭＳ Ｐゴシック" pitchFamily="-109" charset="-128"/>
              </a:rPr>
              <a:t>What is the value of a species?</a:t>
            </a:r>
          </a:p>
          <a:p>
            <a:pPr eaLnBrk="1" hangingPunct="1"/>
            <a:r>
              <a:rPr lang="en-US" dirty="0">
                <a:latin typeface="Arial" pitchFamily="-109" charset="0"/>
                <a:ea typeface="ＭＳ Ｐゴシック" pitchFamily="-109" charset="-128"/>
                <a:cs typeface="ＭＳ Ｐゴシック" pitchFamily="-109" charset="-128"/>
              </a:rPr>
              <a:t>E.g. future generations, poor people.</a:t>
            </a:r>
          </a:p>
          <a:p>
            <a:pPr eaLnBrk="1" hangingPunct="1"/>
            <a:r>
              <a:rPr lang="en-US" dirty="0" err="1">
                <a:latin typeface="Arial" pitchFamily="-109" charset="0"/>
                <a:ea typeface="ＭＳ Ｐゴシック" pitchFamily="-109" charset="-128"/>
                <a:cs typeface="ＭＳ Ｐゴシック" pitchFamily="-109" charset="-128"/>
              </a:rPr>
              <a:t>Omelas</a:t>
            </a:r>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dt" sz="quarter" idx="1"/>
          </p:nvPr>
        </p:nvSpPr>
        <p:spPr>
          <a:noFill/>
        </p:spPr>
        <p:txBody>
          <a:bodyPr/>
          <a:lstStyle/>
          <a:p>
            <a:fld id="{3ED89EAD-01F9-694D-9091-C792C18E1006}" type="datetime1">
              <a:rPr lang="en-US"/>
              <a:pPr/>
              <a:t>2017-04-12</a:t>
            </a:fld>
            <a:endParaRPr lang="en-US"/>
          </a:p>
        </p:txBody>
      </p:sp>
      <p:sp>
        <p:nvSpPr>
          <p:cNvPr id="83971" name="Rectangle 7"/>
          <p:cNvSpPr>
            <a:spLocks noGrp="1" noChangeArrowheads="1"/>
          </p:cNvSpPr>
          <p:nvPr>
            <p:ph type="sldNum" sz="quarter" idx="5"/>
          </p:nvPr>
        </p:nvSpPr>
        <p:spPr>
          <a:noFill/>
        </p:spPr>
        <p:txBody>
          <a:bodyPr/>
          <a:lstStyle/>
          <a:p>
            <a:fld id="{7A46E5F1-1509-5346-922D-8EB304197226}" type="slidenum">
              <a:rPr lang="en-US"/>
              <a:pPr/>
              <a:t>35</a:t>
            </a:fld>
            <a:endParaRPr lang="en-US"/>
          </a:p>
        </p:txBody>
      </p:sp>
      <p:sp>
        <p:nvSpPr>
          <p:cNvPr id="83972" name="Rectangle 2"/>
          <p:cNvSpPr>
            <a:spLocks noGrp="1" noRot="1" noChangeAspect="1" noChangeArrowheads="1" noTextEdit="1"/>
          </p:cNvSpPr>
          <p:nvPr>
            <p:ph type="sldImg"/>
          </p:nvPr>
        </p:nvSpPr>
        <p:spPr>
          <a:solidFill>
            <a:srgbClr val="FFFFFF"/>
          </a:solidFill>
          <a:ln/>
        </p:spPr>
      </p:sp>
      <p:sp>
        <p:nvSpPr>
          <p:cNvPr id="8397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Is it repairable?</a:t>
            </a:r>
          </a:p>
          <a:p>
            <a:pPr eaLnBrk="1" hangingPunct="1"/>
            <a:r>
              <a:rPr lang="en-US">
                <a:latin typeface="Arial" pitchFamily="-109" charset="0"/>
                <a:ea typeface="ＭＳ Ｐゴシック" pitchFamily="-109" charset="-128"/>
                <a:cs typeface="ＭＳ Ｐゴシック" pitchFamily="-109" charset="-128"/>
              </a:rPr>
              <a:t>What does it mean to repair? Running again? Data fixed? Caught up?</a:t>
            </a:r>
          </a:p>
          <a:p>
            <a:pPr eaLnBrk="1" hangingPunct="1"/>
            <a:r>
              <a:rPr lang="en-US">
                <a:latin typeface="Arial" pitchFamily="-109" charset="0"/>
                <a:ea typeface="ＭＳ Ｐゴシック" pitchFamily="-109" charset="-128"/>
                <a:cs typeface="ＭＳ Ｐゴシック" pitchFamily="-109" charset="-128"/>
              </a:rPr>
              <a:t>Restoring the GBC Web site.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dt" sz="quarter" idx="1"/>
          </p:nvPr>
        </p:nvSpPr>
        <p:spPr>
          <a:noFill/>
        </p:spPr>
        <p:txBody>
          <a:bodyPr/>
          <a:lstStyle/>
          <a:p>
            <a:fld id="{A450F9E6-A67A-A947-8C78-112D84B7987D}" type="datetime1">
              <a:rPr lang="en-US"/>
              <a:pPr/>
              <a:t>2017-04-12</a:t>
            </a:fld>
            <a:endParaRPr lang="en-US"/>
          </a:p>
        </p:txBody>
      </p:sp>
      <p:sp>
        <p:nvSpPr>
          <p:cNvPr id="86019" name="Rectangle 7"/>
          <p:cNvSpPr>
            <a:spLocks noGrp="1" noChangeArrowheads="1"/>
          </p:cNvSpPr>
          <p:nvPr>
            <p:ph type="sldNum" sz="quarter" idx="5"/>
          </p:nvPr>
        </p:nvSpPr>
        <p:spPr>
          <a:noFill/>
        </p:spPr>
        <p:txBody>
          <a:bodyPr/>
          <a:lstStyle/>
          <a:p>
            <a:fld id="{52BC7A2F-B79E-CE4E-B816-08445569B6A2}" type="slidenum">
              <a:rPr lang="en-US"/>
              <a:pPr/>
              <a:t>36</a:t>
            </a:fld>
            <a:endParaRPr lang="en-US"/>
          </a:p>
        </p:txBody>
      </p:sp>
      <p:sp>
        <p:nvSpPr>
          <p:cNvPr id="86020" name="Rectangle 2"/>
          <p:cNvSpPr>
            <a:spLocks noGrp="1" noRot="1" noChangeAspect="1" noChangeArrowheads="1" noTextEdit="1"/>
          </p:cNvSpPr>
          <p:nvPr>
            <p:ph type="sldImg"/>
          </p:nvPr>
        </p:nvSpPr>
        <p:spPr>
          <a:xfrm>
            <a:off x="382588" y="685800"/>
            <a:ext cx="6096000" cy="3429000"/>
          </a:xfrm>
          <a:solidFill>
            <a:srgbClr val="FFFFFF"/>
          </a:solidFill>
          <a:ln/>
        </p:spPr>
      </p:sp>
      <p:sp>
        <p:nvSpPr>
          <p:cNvPr id="8602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lIns="89922" tIns="44961" rIns="89922" bIns="44961"/>
          <a:lstStyle/>
          <a:p>
            <a:pPr eaLnBrk="1" hangingPunct="1"/>
            <a:r>
              <a:rPr lang="en-US">
                <a:latin typeface="Arial" pitchFamily="-109" charset="0"/>
                <a:ea typeface="ＭＳ Ｐゴシック" pitchFamily="-109" charset="-128"/>
                <a:cs typeface="ＭＳ Ｐゴシック" pitchFamily="-109" charset="-128"/>
              </a:rPr>
              <a:t>Battle of the X-Planes</a:t>
            </a:r>
          </a:p>
          <a:p>
            <a:pPr eaLnBrk="1" hangingPunct="1"/>
            <a:r>
              <a:rPr lang="en-US">
                <a:latin typeface="Arial" pitchFamily="-109" charset="0"/>
                <a:ea typeface="ＭＳ Ｐゴシック" pitchFamily="-109" charset="-128"/>
                <a:cs typeface="ＭＳ Ｐゴシック" pitchFamily="-109" charset="-128"/>
              </a:rPr>
              <a:t>Trusting the statistics. Are differences significant?</a:t>
            </a:r>
          </a:p>
          <a:p>
            <a:pPr eaLnBrk="1" hangingPunct="1"/>
            <a:r>
              <a:rPr lang="en-US">
                <a:latin typeface="Arial" pitchFamily="-109" charset="0"/>
                <a:ea typeface="ＭＳ Ｐゴシック" pitchFamily="-109" charset="-128"/>
                <a:cs typeface="ＭＳ Ｐゴシック" pitchFamily="-109" charset="-128"/>
              </a:rPr>
              <a:t>Colin Chapman’s Lotus 7 chassis.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dt" sz="quarter" idx="1"/>
          </p:nvPr>
        </p:nvSpPr>
        <p:spPr>
          <a:noFill/>
        </p:spPr>
        <p:txBody>
          <a:bodyPr/>
          <a:lstStyle/>
          <a:p>
            <a:fld id="{DCE8802B-B196-CC4C-A916-20FC9FBB3C04}" type="datetime1">
              <a:rPr lang="en-US"/>
              <a:pPr/>
              <a:t>2017-04-12</a:t>
            </a:fld>
            <a:endParaRPr lang="en-US"/>
          </a:p>
        </p:txBody>
      </p:sp>
      <p:sp>
        <p:nvSpPr>
          <p:cNvPr id="90115" name="Rectangle 7"/>
          <p:cNvSpPr>
            <a:spLocks noGrp="1" noChangeArrowheads="1"/>
          </p:cNvSpPr>
          <p:nvPr>
            <p:ph type="sldNum" sz="quarter" idx="5"/>
          </p:nvPr>
        </p:nvSpPr>
        <p:spPr>
          <a:noFill/>
        </p:spPr>
        <p:txBody>
          <a:bodyPr/>
          <a:lstStyle/>
          <a:p>
            <a:fld id="{6FF38740-B25E-0B4E-8B15-E0B823087A82}" type="slidenum">
              <a:rPr lang="en-US"/>
              <a:pPr/>
              <a:t>37</a:t>
            </a:fld>
            <a:endParaRPr lang="en-US"/>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a:ln/>
        </p:spPr>
        <p:txBody>
          <a:bodyPr/>
          <a:lstStyle/>
          <a:p>
            <a:pPr eaLnBrk="1" hangingPunct="1"/>
            <a:r>
              <a:rPr lang="en-US" dirty="0">
                <a:latin typeface="Arial" pitchFamily="-109" charset="0"/>
                <a:ea typeface="ＭＳ Ｐゴシック" pitchFamily="-109" charset="-128"/>
                <a:cs typeface="ＭＳ Ｐゴシック" pitchFamily="-109" charset="-128"/>
              </a:rPr>
              <a:t>Specs: Know what you are going to do. Often difficult. What does the customer want? What does the customer need?</a:t>
            </a:r>
          </a:p>
          <a:p>
            <a:pPr eaLnBrk="1" hangingPunct="1"/>
            <a:r>
              <a:rPr lang="en-US" dirty="0">
                <a:latin typeface="Arial" pitchFamily="-109" charset="0"/>
                <a:ea typeface="ＭＳ Ｐゴシック" pitchFamily="-109" charset="-128"/>
                <a:cs typeface="ＭＳ Ｐゴシック" pitchFamily="-109" charset="-128"/>
              </a:rPr>
              <a:t>Usability: Logical and intuitive, Consistent, Helpful, Complete, Accessible, Disability. Complete—not have to write things down.</a:t>
            </a:r>
          </a:p>
          <a:p>
            <a:pPr eaLnBrk="1" hangingPunct="1"/>
            <a:r>
              <a:rPr lang="en-US" dirty="0">
                <a:latin typeface="Arial" pitchFamily="-109" charset="0"/>
                <a:ea typeface="ＭＳ Ｐゴシック" pitchFamily="-109" charset="-128"/>
                <a:cs typeface="ＭＳ Ｐゴシック" pitchFamily="-109" charset="-128"/>
              </a:rPr>
              <a:t>Design: Logical, Modular, Consistent, Well-specified, </a:t>
            </a:r>
            <a:r>
              <a:rPr lang="en-US" dirty="0" smtClean="0">
                <a:latin typeface="Arial" pitchFamily="-109" charset="0"/>
                <a:ea typeface="ＭＳ Ｐゴシック" pitchFamily="-109" charset="-128"/>
                <a:cs typeface="ＭＳ Ｐゴシック" pitchFamily="-109" charset="-128"/>
              </a:rPr>
              <a:t>Flexible, </a:t>
            </a:r>
            <a:r>
              <a:rPr lang="en-US" dirty="0">
                <a:latin typeface="Arial" pitchFamily="-109" charset="0"/>
                <a:ea typeface="ＭＳ Ｐゴシック" pitchFamily="-109" charset="-128"/>
                <a:cs typeface="ＭＳ Ｐゴシック" pitchFamily="-109" charset="-128"/>
              </a:rPr>
              <a:t>Extensible, Adaptable, New features, new platforms.</a:t>
            </a:r>
          </a:p>
          <a:p>
            <a:pPr eaLnBrk="1" hangingPunct="1"/>
            <a:r>
              <a:rPr lang="en-US" dirty="0">
                <a:latin typeface="Arial" pitchFamily="-109" charset="0"/>
                <a:ea typeface="ＭＳ Ｐゴシック" pitchFamily="-109" charset="-128"/>
                <a:cs typeface="ＭＳ Ｐゴシック" pitchFamily="-109" charset="-128"/>
              </a:rPr>
              <a:t>Robustness: Tolerant of data errors, Tolerant of human errors, Tolerant of network errors, Enough detail / not too much. Stack trace vs. “?” “A script error has occurred. Do you want to debug?”</a:t>
            </a:r>
          </a:p>
          <a:p>
            <a:pPr eaLnBrk="1" hangingPunct="1"/>
            <a:r>
              <a:rPr lang="en-US" dirty="0">
                <a:latin typeface="Arial" pitchFamily="-109" charset="0"/>
                <a:ea typeface="ＭＳ Ｐゴシック" pitchFamily="-109" charset="-128"/>
                <a:cs typeface="ＭＳ Ｐゴシック" pitchFamily="-109" charset="-128"/>
              </a:rPr>
              <a:t>Implementation: Adequate hardware (E.g. memory, storage, speed), Adequate software (Languages, OS, libraries), Internal and external documentation</a:t>
            </a:r>
          </a:p>
          <a:p>
            <a:pPr eaLnBrk="1" hangingPunct="1"/>
            <a:r>
              <a:rPr lang="en-US" dirty="0">
                <a:latin typeface="Arial" pitchFamily="-109" charset="0"/>
                <a:ea typeface="ＭＳ Ｐゴシック" pitchFamily="-109" charset="-128"/>
                <a:cs typeface="ＭＳ Ｐゴシック" pitchFamily="-109" charset="-128"/>
              </a:rPr>
              <a:t>Testing: Should be at </a:t>
            </a:r>
            <a:r>
              <a:rPr lang="en-US" u="sng" dirty="0">
                <a:latin typeface="Arial" pitchFamily="-109" charset="0"/>
                <a:ea typeface="ＭＳ Ｐゴシック" pitchFamily="-109" charset="-128"/>
                <a:cs typeface="ＭＳ Ｐゴシック" pitchFamily="-109" charset="-128"/>
              </a:rPr>
              <a:t>all</a:t>
            </a:r>
            <a:r>
              <a:rPr lang="en-US" dirty="0">
                <a:latin typeface="Arial" pitchFamily="-109" charset="0"/>
                <a:ea typeface="ＭＳ Ｐゴシック" pitchFamily="-109" charset="-128"/>
                <a:cs typeface="ＭＳ Ｐゴシック" pitchFamily="-109" charset="-128"/>
              </a:rPr>
              <a:t> phases of the development cycle. Plan ahead for it. Consistent, repeatable, documented. Regression testing.</a:t>
            </a:r>
          </a:p>
          <a:p>
            <a:pPr eaLnBrk="1" hangingPunct="1"/>
            <a:endParaRPr lang="en-US" dirty="0">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Grp="1" noChangeArrowheads="1"/>
          </p:cNvSpPr>
          <p:nvPr>
            <p:ph type="dt" sz="quarter" idx="1"/>
          </p:nvPr>
        </p:nvSpPr>
        <p:spPr>
          <a:noFill/>
        </p:spPr>
        <p:txBody>
          <a:bodyPr/>
          <a:lstStyle/>
          <a:p>
            <a:fld id="{75CBA377-AB0F-3C44-9785-206068C6422C}" type="datetime1">
              <a:rPr lang="en-US"/>
              <a:pPr/>
              <a:t>2017-04-12</a:t>
            </a:fld>
            <a:endParaRPr lang="en-US"/>
          </a:p>
        </p:txBody>
      </p:sp>
      <p:sp>
        <p:nvSpPr>
          <p:cNvPr id="92163" name="Rectangle 7"/>
          <p:cNvSpPr>
            <a:spLocks noGrp="1" noChangeArrowheads="1"/>
          </p:cNvSpPr>
          <p:nvPr>
            <p:ph type="sldNum" sz="quarter" idx="5"/>
          </p:nvPr>
        </p:nvSpPr>
        <p:spPr>
          <a:noFill/>
        </p:spPr>
        <p:txBody>
          <a:bodyPr/>
          <a:lstStyle/>
          <a:p>
            <a:fld id="{066F36ED-6B03-0C4A-BC6D-03D510E9CE72}" type="slidenum">
              <a:rPr lang="en-US"/>
              <a:pPr/>
              <a:t>38</a:t>
            </a:fld>
            <a:endParaRPr lang="en-US"/>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p:spPr>
        <p:txBody>
          <a:bodyPr/>
          <a:lstStyle/>
          <a:p>
            <a:pPr eaLnBrk="1" hangingPunct="1"/>
            <a:endParaRPr lang="en-US">
              <a:latin typeface="Arial" pitchFamily="-109" charset="0"/>
              <a:ea typeface="ＭＳ Ｐゴシック" pitchFamily="-109" charset="-128"/>
              <a:cs typeface="ＭＳ Ｐゴシック" pitchFamily="-109"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70700B2-88B9-1642-B8EB-F86842378D04}" type="slidenum">
              <a:rPr lang="en-US" smtClean="0"/>
              <a:t>39</a:t>
            </a:fld>
            <a:endParaRPr lang="en-US"/>
          </a:p>
        </p:txBody>
      </p:sp>
    </p:spTree>
    <p:extLst>
      <p:ext uri="{BB962C8B-B14F-4D97-AF65-F5344CB8AC3E}">
        <p14:creationId xmlns:p14="http://schemas.microsoft.com/office/powerpoint/2010/main" val="593655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smtClean="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We can also discuss articles listed on Security Discussions under documents of course web site.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latin typeface="Arial" pitchFamily="-109" charset="0"/>
              <a:ea typeface="ＭＳ Ｐゴシック" pitchFamily="-109" charset="-128"/>
              <a:cs typeface="ＭＳ Ｐゴシック" pitchFamily="-109"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109" charset="0"/>
                <a:ea typeface="ＭＳ Ｐゴシック" pitchFamily="-109" charset="-128"/>
                <a:cs typeface="ＭＳ Ｐゴシック" pitchFamily="-109" charset="-128"/>
              </a:rPr>
              <a:t>ADD QUIZ AS BACKUP IF CLASS DISCUSSION OR GUEST SPEAKER FAIL</a:t>
            </a:r>
          </a:p>
          <a:p>
            <a:pPr eaLnBrk="1" hangingPunct="1"/>
            <a:endParaRPr lang="en-US" dirty="0" smtClean="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topic </a:t>
            </a:r>
            <a:r>
              <a:rPr lang="en-US" baseline="0" smtClean="0"/>
              <a:t>is about “Are</a:t>
            </a:r>
            <a:r>
              <a:rPr lang="en-US" baseline="0" dirty="0" smtClean="0"/>
              <a:t> self-driving cars reliable”.</a:t>
            </a:r>
            <a:endParaRPr lang="en-US" dirty="0" smtClean="0"/>
          </a:p>
          <a:p>
            <a:r>
              <a:rPr lang="en-US" dirty="0" smtClean="0"/>
              <a:t>My</a:t>
            </a:r>
            <a:r>
              <a:rPr lang="en-US" baseline="0" dirty="0" smtClean="0"/>
              <a:t> conclusion is that, currently, self-driving cars are not very reliable by itself for two main reasons:</a:t>
            </a:r>
          </a:p>
          <a:p>
            <a:r>
              <a:rPr lang="en-US" baseline="0" dirty="0" smtClean="0"/>
              <a:t>The first reason is that the technologies required by autonomous vehicles are not fully developed yet. </a:t>
            </a:r>
          </a:p>
          <a:p>
            <a:r>
              <a:rPr lang="en-US" baseline="0" dirty="0" smtClean="0"/>
              <a:t>And the second reason is that the legislation on self-driving cars are not well-established across the United States.</a:t>
            </a:r>
          </a:p>
          <a:p>
            <a:r>
              <a:rPr lang="en-US" baseline="0" dirty="0" smtClean="0"/>
              <a:t>I’ll start by talking about the technologies, especially the sensors, used by self-driving cars.</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important sensors commonly equipped are shown in this figure.</a:t>
            </a:r>
          </a:p>
          <a:p>
            <a:r>
              <a:rPr lang="en-US" baseline="0" dirty="0" smtClean="0"/>
              <a:t>The green one top is a Lidar. Lidar stands for light detection and ranging. It is used to generate 3-D point cloud model of the surroundings.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blue one below Lidar is a camera. Usually, multiple cameras are used to get the surrounding images of the car. These images can then be used for object detection and lane keeping for example.</a:t>
            </a:r>
          </a:p>
          <a:p>
            <a:r>
              <a:rPr lang="en-US" baseline="0" dirty="0" smtClean="0"/>
              <a:t>The black sensors in the front and back are Radars. Radars can get the distance between the car and other objects. </a:t>
            </a:r>
          </a:p>
          <a:p>
            <a:r>
              <a:rPr lang="en-US" baseline="0" dirty="0" smtClean="0"/>
              <a:t>The purple one on the back wheel is an ultrasonic sensor, which can be used for range sensing at a low speed.</a:t>
            </a:r>
          </a:p>
          <a:p>
            <a:r>
              <a:rPr lang="en-US" baseline="0" dirty="0" smtClean="0"/>
              <a:t>Some other sensors may also be used on the car, for example, an infrared sensor can be used for pedestrian detection.</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669609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a:t>
            </a:r>
            <a:r>
              <a:rPr lang="en-US" baseline="0" dirty="0" smtClean="0"/>
              <a:t> all these sensors have some drawbacks. </a:t>
            </a:r>
          </a:p>
          <a:p>
            <a:endParaRPr lang="en-US" baseline="0" dirty="0" smtClean="0"/>
          </a:p>
          <a:p>
            <a:r>
              <a:rPr lang="en-US" baseline="0" dirty="0" smtClean="0"/>
              <a:t>For Lidar, it is very expensive. The one used by Google costs $75,000. Also, the point cloud contains too much data to be processed in real-time. </a:t>
            </a:r>
          </a:p>
          <a:p>
            <a:r>
              <a:rPr lang="en-US" baseline="0" dirty="0" smtClean="0"/>
              <a:t>For example, the Lidar used by Ford provides 80,000 – 100,000 data points per 0.1 second.</a:t>
            </a:r>
          </a:p>
          <a:p>
            <a:r>
              <a:rPr lang="en-US" baseline="0" dirty="0" smtClean="0"/>
              <a:t>Lidar also doesn’t perform very well in extreme weather conditions.</a:t>
            </a:r>
          </a:p>
          <a:p>
            <a:endParaRPr lang="en-US" dirty="0" smtClean="0"/>
          </a:p>
          <a:p>
            <a:r>
              <a:rPr lang="en-US" dirty="0" smtClean="0"/>
              <a:t>Camera</a:t>
            </a:r>
            <a:r>
              <a:rPr lang="en-US" baseline="0" dirty="0" smtClean="0"/>
              <a:t> also does not work well in bad weather. The images will also have low quality when the environment is too bright or too dark.</a:t>
            </a:r>
          </a:p>
          <a:p>
            <a:endParaRPr lang="en-US" baseline="0" dirty="0" smtClean="0"/>
          </a:p>
          <a:p>
            <a:r>
              <a:rPr lang="en-US" baseline="0" dirty="0" smtClean="0"/>
              <a:t>For radar, the resolution is low comparing to Lidar and camera. Also, atmospheric conditions, such as dust and water droplets, will also affect radar performance because radar waves are affected.</a:t>
            </a:r>
          </a:p>
          <a:p>
            <a:endParaRPr lang="en-US" baseline="0" dirty="0" smtClean="0"/>
          </a:p>
          <a:p>
            <a:r>
              <a:rPr lang="en-US" dirty="0" smtClean="0"/>
              <a:t>The</a:t>
            </a:r>
            <a:r>
              <a:rPr lang="en-US" baseline="0" dirty="0" smtClean="0"/>
              <a:t> current solution for these problems is using sensor fusion technic, which combines data from all sensors to reach a conclusion about current situation of the car. </a:t>
            </a:r>
          </a:p>
          <a:p>
            <a:r>
              <a:rPr lang="en-US" baseline="0" dirty="0" smtClean="0"/>
              <a:t>However, this approach is still not standardized because companies have not even agreed on what sensors a self-driving car should have.</a:t>
            </a:r>
          </a:p>
          <a:p>
            <a:r>
              <a:rPr lang="en-US" baseline="0" dirty="0" smtClean="0"/>
              <a:t>For example, Google and Uber use Lidar, but </a:t>
            </a:r>
            <a:r>
              <a:rPr lang="en-US" baseline="0" dirty="0" err="1" smtClean="0"/>
              <a:t>Nvidia</a:t>
            </a:r>
            <a:r>
              <a:rPr lang="en-US" baseline="0" dirty="0" smtClean="0"/>
              <a:t> currently relay on multiple cameras[3][4][5][6].</a:t>
            </a:r>
          </a:p>
          <a:p>
            <a:endParaRPr lang="en-US" baseline="0" dirty="0" smtClean="0"/>
          </a:p>
          <a:p>
            <a:r>
              <a:rPr lang="en-US" baseline="0" dirty="0" smtClean="0"/>
              <a:t>Next, I’m going to talk about driving automation levels and legislations.</a:t>
            </a: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3085655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smtClean="0"/>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smtClean="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smtClean="0"/>
              <a:t>© 2017 Keith A. Pray</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smtClean="0"/>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smtClean="0"/>
              <a:t>© 2017 Keith A. Pray</a:t>
            </a:r>
            <a:endParaRPr lang="en-US" dirty="0"/>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smtClean="0"/>
              <a:t>© 2017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smtClean="0"/>
              <a:t>© 2017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smtClean="0"/>
              <a:t>© 2017 Keith A. Pray</a:t>
            </a:r>
            <a:endParaRPr lang="en-US" dirty="0"/>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smtClean="0"/>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smtClean="0"/>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900">
                <a:solidFill>
                  <a:schemeClr val="tx1"/>
                </a:solidFill>
              </a:defRPr>
            </a:lvl1pPr>
          </a:lstStyle>
          <a:p>
            <a:endParaRPr lang="en-US"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900">
                <a:solidFill>
                  <a:schemeClr val="tx1"/>
                </a:solidFill>
              </a:defRPr>
            </a:lvl1pPr>
          </a:lstStyle>
          <a:p>
            <a:r>
              <a:rPr lang="sk-SK" smtClean="0"/>
              <a:t>© 2017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900">
                <a:solidFill>
                  <a:schemeClr val="tx1"/>
                </a:solidFill>
              </a:defRPr>
            </a:lvl1pPr>
          </a:lstStyle>
          <a:p>
            <a:fld id="{A2A17EAB-8B51-5C40-8776-6683E51FA7A0}" type="slidenum">
              <a:rPr lang="en-US" smtClean="0"/>
              <a:pPr/>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smtClean="0">
                  <a:solidFill>
                    <a:schemeClr val="tx1"/>
                  </a:solidFill>
                </a:rPr>
                <a:t>CS 3043 Social Implications Of Computing</a:t>
              </a:r>
              <a:endParaRPr lang="en-US" dirty="0">
                <a:solidFill>
                  <a:schemeClr val="tx1"/>
                </a:solidFill>
              </a:endParaRP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hyperlink" Target="http://www.ncsl.org/research/transportation/autonomous-vehicles-self-driving-vehicles-enacted-legislation.aspx" TargetMode="External"/><Relationship Id="rId12" Type="http://schemas.openxmlformats.org/officeDocument/2006/relationships/hyperlink" Target="https://www.nytimes.com/2016/07/01/business/self-driving-tesla-fatal-crash-investigation.html" TargetMode="External"/><Relationship Id="rId13" Type="http://schemas.openxmlformats.org/officeDocument/2006/relationships/hyperlink" Target="http://www.businessinsider.com/uber-self-driving-car-accident-arizona-police-report-2017-3" TargetMode="External"/><Relationship Id="rId14" Type="http://schemas.openxmlformats.org/officeDocument/2006/relationships/hyperlink" Target="https://static.nhtsa.gov/odi/inv/2016/INCLA-PE16007-7876.PDF"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www.nvidia.com/object/drive-px.html" TargetMode="External"/><Relationship Id="rId4" Type="http://schemas.openxmlformats.org/officeDocument/2006/relationships/hyperlink" Target="http://www.economist.com/blogs/economist-explains/2013/04/economist-explains-how-self-driving-car-works-driverless" TargetMode="External"/><Relationship Id="rId5" Type="http://schemas.openxmlformats.org/officeDocument/2006/relationships/hyperlink" Target="https://cleantechnica.com/2016/07/29/tesla-google-disagree-lidar-right/" TargetMode="External"/><Relationship Id="rId6" Type="http://schemas.openxmlformats.org/officeDocument/2006/relationships/hyperlink" Target="http://electronicstechnician.tpub.com/14089/css/Factors-Affecting-Radar-Performance-14.htm" TargetMode="External"/><Relationship Id="rId7" Type="http://schemas.openxmlformats.org/officeDocument/2006/relationships/hyperlink" Target="https://www.tesla.com/autopilot" TargetMode="External"/><Relationship Id="rId8" Type="http://schemas.openxmlformats.org/officeDocument/2006/relationships/hyperlink" Target="https://devblogs.nvidia.com/parallelforall/deep-learning-self-driving-cars/" TargetMode="External"/><Relationship Id="rId9" Type="http://schemas.openxmlformats.org/officeDocument/2006/relationships/hyperlink" Target="https://www.sae.org/misc/pdfs/automated_driving.pdf" TargetMode="External"/><Relationship Id="rId10" Type="http://schemas.openxmlformats.org/officeDocument/2006/relationships/hyperlink" Target="https://waymo.co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http://pbfcomics.com/197" TargetMode="External"/><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link.springer.com/article/10.1007/s12369-015-0284-0"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3.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4.tiff"/></Relationships>
</file>

<file path=ppt/slides/_rels/slide29.xml.rels><?xml version="1.0" encoding="UTF-8" standalone="yes"?>
<Relationships xmlns="http://schemas.openxmlformats.org/package/2006/relationships"><Relationship Id="rId3" Type="http://schemas.openxmlformats.org/officeDocument/2006/relationships/hyperlink" Target="http://www.lumenvox.com/products/speech_engine/" TargetMode="External"/><Relationship Id="rId4" Type="http://schemas.openxmlformats.org/officeDocument/2006/relationships/hyperlink" Target="http://www.brainline.org/content/2010/12/speech-recognition-for-learning_pageall.html" TargetMode="External"/><Relationship Id="rId5" Type="http://schemas.openxmlformats.org/officeDocument/2006/relationships/hyperlink" Target="http://newatlas.com/go/7484/" TargetMode="External"/><Relationship Id="rId6" Type="http://schemas.openxmlformats.org/officeDocument/2006/relationships/hyperlink" Target="https://www.disabled-world.com/disability/statistics/census-stats.php" TargetMode="External"/><Relationship Id="rId7" Type="http://schemas.openxmlformats.org/officeDocument/2006/relationships/hyperlink" Target="http://ohnotheydidnt.livejournal.com/58601274.html" TargetMode="External"/><Relationship Id="rId1" Type="http://schemas.openxmlformats.org/officeDocument/2006/relationships/slideLayout" Target="../slideLayouts/slideLayout2.xml"/><Relationship Id="rId2" Type="http://schemas.openxmlformats.org/officeDocument/2006/relationships/hyperlink" Target="http://www.personneltoday.com/hr/freedom-speech-voice-recognition-software-healthier-way-work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hyperlink" Target="http://marginalrevolution.com/marginalrevolution/2014/05/type-i-and-type-ii-errors-simplified.html" TargetMode="External"/><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r>
              <a:rPr lang="en-US" dirty="0" smtClean="0"/>
              <a:t>Class 9</a:t>
            </a:r>
            <a:br>
              <a:rPr lang="en-US" dirty="0" smtClean="0"/>
            </a:br>
            <a:r>
              <a:rPr lang="en-US" dirty="0" smtClean="0"/>
              <a:t>Errors Failures Risks</a:t>
            </a:r>
            <a:endParaRPr lang="en-US" dirty="0"/>
          </a:p>
        </p:txBody>
      </p:sp>
    </p:spTree>
    <p:extLst>
      <p:ext uri="{BB962C8B-B14F-4D97-AF65-F5344CB8AC3E}">
        <p14:creationId xmlns:p14="http://schemas.microsoft.com/office/powerpoint/2010/main" val="24493412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102" y="100693"/>
            <a:ext cx="7772400" cy="914400"/>
          </a:xfrm>
        </p:spPr>
        <p:txBody>
          <a:bodyPr/>
          <a:lstStyle/>
          <a:p>
            <a:r>
              <a:rPr lang="en-US" dirty="0" smtClean="0"/>
              <a:t>Levels of driving automation</a:t>
            </a: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pic>
        <p:nvPicPr>
          <p:cNvPr id="11" name="Picture 10"/>
          <p:cNvPicPr>
            <a:picLocks noChangeAspect="1"/>
          </p:cNvPicPr>
          <p:nvPr/>
        </p:nvPicPr>
        <p:blipFill>
          <a:blip r:embed="rId3"/>
          <a:stretch>
            <a:fillRect/>
          </a:stretch>
        </p:blipFill>
        <p:spPr>
          <a:xfrm>
            <a:off x="7304816" y="763868"/>
            <a:ext cx="1738213" cy="1779547"/>
          </a:xfrm>
          <a:prstGeom prst="rect">
            <a:avLst/>
          </a:prstGeom>
        </p:spPr>
      </p:pic>
      <p:sp>
        <p:nvSpPr>
          <p:cNvPr id="12" name="TextBox 11"/>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[8][</a:t>
            </a:r>
            <a:r>
              <a:rPr lang="en-US" sz="1200" dirty="0" smtClean="0"/>
              <a:t>9</a:t>
            </a:r>
            <a:r>
              <a:rPr lang="en-US" sz="1200" dirty="0" smtClean="0">
                <a:solidFill>
                  <a:schemeClr val="tx1"/>
                </a:solidFill>
              </a:rPr>
              <a:t>]</a:t>
            </a:r>
            <a:endParaRPr lang="en-US" sz="1200" dirty="0">
              <a:solidFill>
                <a:schemeClr val="tx1"/>
              </a:solidFill>
            </a:endParaRPr>
          </a:p>
        </p:txBody>
      </p:sp>
      <p:sp>
        <p:nvSpPr>
          <p:cNvPr id="3" name="Content Placeholder 2"/>
          <p:cNvSpPr>
            <a:spLocks noGrp="1"/>
          </p:cNvSpPr>
          <p:nvPr>
            <p:ph sz="half" idx="1"/>
          </p:nvPr>
        </p:nvSpPr>
        <p:spPr/>
        <p:txBody>
          <a:bodyPr/>
          <a:lstStyle/>
          <a:p>
            <a:endParaRPr lang="en-US"/>
          </a:p>
        </p:txBody>
      </p:sp>
      <p:pic>
        <p:nvPicPr>
          <p:cNvPr id="4" name="Picture 3"/>
          <p:cNvPicPr>
            <a:picLocks noChangeAspect="1"/>
          </p:cNvPicPr>
          <p:nvPr/>
        </p:nvPicPr>
        <p:blipFill>
          <a:blip r:embed="rId4"/>
          <a:stretch>
            <a:fillRect/>
          </a:stretch>
        </p:blipFill>
        <p:spPr>
          <a:xfrm>
            <a:off x="124562" y="763868"/>
            <a:ext cx="7065714" cy="4141694"/>
          </a:xfrm>
          <a:prstGeom prst="rect">
            <a:avLst/>
          </a:prstGeom>
        </p:spPr>
      </p:pic>
    </p:spTree>
    <p:extLst>
      <p:ext uri="{BB962C8B-B14F-4D97-AF65-F5344CB8AC3E}">
        <p14:creationId xmlns:p14="http://schemas.microsoft.com/office/powerpoint/2010/main" val="16275457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Legislation on self-driving cars</a:t>
            </a: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[10]</a:t>
            </a:r>
            <a:endParaRPr lang="en-US" sz="1200" dirty="0">
              <a:solidFill>
                <a:schemeClr val="tx1"/>
              </a:solidFill>
            </a:endParaRPr>
          </a:p>
        </p:txBody>
      </p:sp>
      <p:pic>
        <p:nvPicPr>
          <p:cNvPr id="4" name="Content Placeholder 3"/>
          <p:cNvPicPr>
            <a:picLocks noGrp="1" noChangeAspect="1"/>
          </p:cNvPicPr>
          <p:nvPr>
            <p:ph sz="half" idx="1"/>
          </p:nvPr>
        </p:nvPicPr>
        <p:blipFill>
          <a:blip r:embed="rId3"/>
          <a:stretch>
            <a:fillRect/>
          </a:stretch>
        </p:blipFill>
        <p:spPr>
          <a:xfrm>
            <a:off x="4801235" y="1546669"/>
            <a:ext cx="3717925" cy="2393147"/>
          </a:xfrm>
          <a:prstGeom prst="rect">
            <a:avLst/>
          </a:prstGeom>
        </p:spPr>
      </p:pic>
      <p:sp>
        <p:nvSpPr>
          <p:cNvPr id="12" name="Content Placeholder 2"/>
          <p:cNvSpPr>
            <a:spLocks noGrp="1"/>
          </p:cNvSpPr>
          <p:nvPr>
            <p:ph sz="half" idx="1"/>
          </p:nvPr>
        </p:nvSpPr>
        <p:spPr>
          <a:xfrm>
            <a:off x="685800" y="1253459"/>
            <a:ext cx="3733800" cy="3352800"/>
          </a:xfrm>
        </p:spPr>
        <p:txBody>
          <a:bodyPr>
            <a:normAutofit/>
          </a:bodyPr>
          <a:lstStyle/>
          <a:p>
            <a:r>
              <a:rPr lang="en-US" dirty="0" smtClean="0"/>
              <a:t>The majority of states have not reacted to autonomous vehicles.</a:t>
            </a:r>
          </a:p>
          <a:p>
            <a:r>
              <a:rPr lang="en-US" dirty="0" smtClean="0"/>
              <a:t>Legislation issued by different states are different.</a:t>
            </a:r>
          </a:p>
          <a:p>
            <a:r>
              <a:rPr lang="en-US" dirty="0" smtClean="0"/>
              <a:t>Example: Florida and Washington D.C.</a:t>
            </a:r>
            <a:endParaRPr lang="en-US" dirty="0"/>
          </a:p>
        </p:txBody>
      </p:sp>
      <p:sp>
        <p:nvSpPr>
          <p:cNvPr id="13" name="TextBox 12"/>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Mengwen</a:t>
            </a:r>
            <a:r>
              <a:rPr lang="en-US" sz="1400" dirty="0" smtClean="0">
                <a:solidFill>
                  <a:schemeClr val="tx1"/>
                </a:solidFill>
                <a:latin typeface="+mj-lt"/>
              </a:rPr>
              <a:t> Li</a:t>
            </a:r>
            <a:endParaRPr lang="en-US" sz="1400" dirty="0">
              <a:solidFill>
                <a:schemeClr val="tx1"/>
              </a:solidFill>
              <a:latin typeface="+mj-lt"/>
            </a:endParaRPr>
          </a:p>
        </p:txBody>
      </p:sp>
    </p:spTree>
    <p:extLst>
      <p:ext uri="{BB962C8B-B14F-4D97-AF65-F5344CB8AC3E}">
        <p14:creationId xmlns:p14="http://schemas.microsoft.com/office/powerpoint/2010/main" val="3579667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Accidents including self-driving cars</a:t>
            </a:r>
            <a:endParaRPr lang="en-US" dirty="0"/>
          </a:p>
        </p:txBody>
      </p:sp>
      <p:sp>
        <p:nvSpPr>
          <p:cNvPr id="3" name="Content Placeholder 2"/>
          <p:cNvSpPr>
            <a:spLocks noGrp="1"/>
          </p:cNvSpPr>
          <p:nvPr>
            <p:ph sz="half" idx="1"/>
          </p:nvPr>
        </p:nvSpPr>
        <p:spPr/>
        <p:txBody>
          <a:bodyPr/>
          <a:lstStyle/>
          <a:p>
            <a:r>
              <a:rPr lang="en-US" dirty="0" smtClean="0"/>
              <a:t>Tesla Model S self-driving car accident in 2016.</a:t>
            </a:r>
          </a:p>
          <a:p>
            <a:pPr marL="0" indent="0">
              <a:buNone/>
            </a:pPr>
            <a:endParaRPr lang="en-US" dirty="0"/>
          </a:p>
        </p:txBody>
      </p:sp>
      <p:sp>
        <p:nvSpPr>
          <p:cNvPr id="4" name="Content Placeholder 3"/>
          <p:cNvSpPr>
            <a:spLocks noGrp="1"/>
          </p:cNvSpPr>
          <p:nvPr>
            <p:ph sz="half" idx="2"/>
          </p:nvPr>
        </p:nvSpPr>
        <p:spPr/>
        <p:txBody>
          <a:bodyPr/>
          <a:lstStyle/>
          <a:p>
            <a:r>
              <a:rPr lang="en-US" dirty="0" smtClean="0"/>
              <a:t>Uber’s self-driving car crashed in Arizona on March, 2017.</a:t>
            </a:r>
          </a:p>
          <a:p>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pic>
        <p:nvPicPr>
          <p:cNvPr id="7" name="Picture 6"/>
          <p:cNvPicPr>
            <a:picLocks noChangeAspect="1"/>
          </p:cNvPicPr>
          <p:nvPr/>
        </p:nvPicPr>
        <p:blipFill>
          <a:blip r:embed="rId3"/>
          <a:stretch>
            <a:fillRect/>
          </a:stretch>
        </p:blipFill>
        <p:spPr>
          <a:xfrm>
            <a:off x="620205" y="2028282"/>
            <a:ext cx="3864989" cy="237703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2028282"/>
            <a:ext cx="4225831" cy="2377030"/>
          </a:xfrm>
          <a:prstGeom prst="rect">
            <a:avLst/>
          </a:prstGeom>
        </p:spPr>
      </p:pic>
      <p:sp>
        <p:nvSpPr>
          <p:cNvPr id="9" name="TextBox 8"/>
          <p:cNvSpPr txBox="1"/>
          <p:nvPr/>
        </p:nvSpPr>
        <p:spPr>
          <a:xfrm>
            <a:off x="0" y="4726877"/>
            <a:ext cx="9144000" cy="276999"/>
          </a:xfrm>
          <a:prstGeom prst="rect">
            <a:avLst/>
          </a:prstGeom>
          <a:noFill/>
        </p:spPr>
        <p:txBody>
          <a:bodyPr wrap="square" rtlCol="0">
            <a:spAutoFit/>
          </a:bodyPr>
          <a:lstStyle/>
          <a:p>
            <a:pPr algn="r"/>
            <a:r>
              <a:rPr lang="en-US" sz="1200" dirty="0" smtClean="0"/>
              <a:t>[11</a:t>
            </a:r>
            <a:r>
              <a:rPr lang="en-US" sz="1200" dirty="0" smtClean="0">
                <a:solidFill>
                  <a:schemeClr val="tx1"/>
                </a:solidFill>
              </a:rPr>
              <a:t>][</a:t>
            </a:r>
            <a:r>
              <a:rPr lang="en-US" sz="1200" dirty="0" smtClean="0"/>
              <a:t>12</a:t>
            </a:r>
            <a:r>
              <a:rPr lang="en-US" sz="1200" dirty="0" smtClean="0">
                <a:solidFill>
                  <a:schemeClr val="tx1"/>
                </a:solidFill>
              </a:rPr>
              <a:t>]</a:t>
            </a:r>
            <a:endParaRPr lang="en-US" sz="1200" dirty="0">
              <a:solidFill>
                <a:schemeClr val="tx1"/>
              </a:solidFill>
            </a:endParaRPr>
          </a:p>
        </p:txBody>
      </p:sp>
      <p:sp>
        <p:nvSpPr>
          <p:cNvPr id="10" name="TextBox 9"/>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Mengwen</a:t>
            </a:r>
            <a:r>
              <a:rPr lang="en-US" sz="1400" dirty="0" smtClean="0">
                <a:solidFill>
                  <a:schemeClr val="tx1"/>
                </a:solidFill>
                <a:latin typeface="+mj-lt"/>
              </a:rPr>
              <a:t> Li</a:t>
            </a:r>
            <a:endParaRPr lang="en-US" sz="1400" dirty="0">
              <a:solidFill>
                <a:schemeClr val="tx1"/>
              </a:solidFill>
              <a:latin typeface="+mj-lt"/>
            </a:endParaRPr>
          </a:p>
        </p:txBody>
      </p:sp>
    </p:spTree>
    <p:extLst>
      <p:ext uri="{BB962C8B-B14F-4D97-AF65-F5344CB8AC3E}">
        <p14:creationId xmlns:p14="http://schemas.microsoft.com/office/powerpoint/2010/main" val="17050056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a:xfrm>
            <a:off x="685800" y="1352551"/>
            <a:ext cx="7989474" cy="3352800"/>
          </a:xfrm>
        </p:spPr>
        <p:txBody>
          <a:bodyPr/>
          <a:lstStyle/>
          <a:p>
            <a:r>
              <a:rPr lang="en-US" dirty="0" smtClean="0"/>
              <a:t>Level 2 self-driving cars and are not reliable by itself. Drivers must pay attention all the time to prevent accidents.</a:t>
            </a:r>
          </a:p>
          <a:p>
            <a:r>
              <a:rPr lang="en-US" dirty="0" smtClean="0"/>
              <a:t>The legislations on self-driving cars are also not fully established, which makes them less reliable. </a:t>
            </a:r>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10" name="TextBox 9"/>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Mengwen</a:t>
            </a:r>
            <a:r>
              <a:rPr lang="en-US" sz="1400" dirty="0" smtClean="0">
                <a:solidFill>
                  <a:schemeClr val="tx1"/>
                </a:solidFill>
                <a:latin typeface="+mj-lt"/>
              </a:rPr>
              <a:t> Li</a:t>
            </a:r>
            <a:endParaRPr lang="en-US" sz="1400" dirty="0">
              <a:solidFill>
                <a:schemeClr val="tx1"/>
              </a:solidFill>
              <a:latin typeface="+mj-lt"/>
            </a:endParaRPr>
          </a:p>
        </p:txBody>
      </p:sp>
    </p:spTree>
    <p:extLst>
      <p:ext uri="{BB962C8B-B14F-4D97-AF65-F5344CB8AC3E}">
        <p14:creationId xmlns:p14="http://schemas.microsoft.com/office/powerpoint/2010/main" val="7818027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32500" lnSpcReduction="20000"/>
          </a:bodyPr>
          <a:lstStyle/>
          <a:p>
            <a:pPr marL="0" indent="0">
              <a:buNone/>
            </a:pPr>
            <a:r>
              <a:rPr lang="en-US" dirty="0" smtClean="0"/>
              <a:t>[1]: </a:t>
            </a:r>
            <a:r>
              <a:rPr lang="en-US" dirty="0"/>
              <a:t>(</a:t>
            </a:r>
            <a:r>
              <a:rPr lang="en-US" dirty="0" err="1"/>
              <a:t>n.d.</a:t>
            </a:r>
            <a:r>
              <a:rPr lang="en-US" dirty="0"/>
              <a:t>). Self-Driving Vehicles Development Platform | NVIDIA DRIVE PX .... Retrieved April 12, 2017, from </a:t>
            </a:r>
            <a:r>
              <a:rPr lang="en-US" u="sng" dirty="0">
                <a:hlinkClick r:id="rId3"/>
              </a:rPr>
              <a:t>http://www.nvidia.com/object/drive-px.html</a:t>
            </a:r>
            <a:endParaRPr lang="en-US" dirty="0" smtClean="0"/>
          </a:p>
          <a:p>
            <a:pPr marL="0" indent="0">
              <a:buNone/>
            </a:pPr>
            <a:r>
              <a:rPr lang="en-US" dirty="0" smtClean="0"/>
              <a:t>[2]: (</a:t>
            </a:r>
            <a:r>
              <a:rPr lang="en-US" dirty="0"/>
              <a:t>2015, May 12). The Economist explains: How does a self-driving car work? | The .... Retrieved April 12, 2017, from </a:t>
            </a:r>
            <a:r>
              <a:rPr lang="en-US" u="sng" dirty="0">
                <a:hlinkClick r:id="rId4"/>
              </a:rPr>
              <a:t>http://</a:t>
            </a:r>
            <a:r>
              <a:rPr lang="en-US" u="sng" dirty="0" smtClean="0">
                <a:hlinkClick r:id="rId4"/>
              </a:rPr>
              <a:t>www.economist.com/blogs/economist-explains/2013/04/economist-explains-how-self-driving-car-works-driverless</a:t>
            </a:r>
            <a:endParaRPr lang="en-US" u="sng" dirty="0" smtClean="0"/>
          </a:p>
          <a:p>
            <a:pPr marL="0" indent="0">
              <a:buNone/>
            </a:pPr>
            <a:r>
              <a:rPr lang="en-US" dirty="0" smtClean="0"/>
              <a:t>[3]: </a:t>
            </a:r>
            <a:r>
              <a:rPr lang="en-US" dirty="0"/>
              <a:t>(2016, July 29). Tesla &amp; Google Disagree About LIDAR -- Which Is Right .... Retrieved April 12, 2017, from </a:t>
            </a:r>
            <a:r>
              <a:rPr lang="en-US" u="sng" dirty="0">
                <a:hlinkClick r:id="rId5"/>
              </a:rPr>
              <a:t>https://cleantechnica.com/2016/07/29/tesla-google-disagree-lidar-right</a:t>
            </a:r>
            <a:r>
              <a:rPr lang="en-US" u="sng" dirty="0" smtClean="0">
                <a:hlinkClick r:id="rId5"/>
              </a:rPr>
              <a:t>/</a:t>
            </a:r>
            <a:endParaRPr lang="en-US" u="sng" dirty="0" smtClean="0"/>
          </a:p>
          <a:p>
            <a:pPr marL="0" indent="0">
              <a:buNone/>
            </a:pPr>
            <a:r>
              <a:rPr lang="en-US" dirty="0" smtClean="0"/>
              <a:t>[4]:</a:t>
            </a:r>
            <a:r>
              <a:rPr lang="en-US" u="sng" dirty="0" smtClean="0"/>
              <a:t> </a:t>
            </a:r>
            <a:r>
              <a:rPr lang="en-US" dirty="0"/>
              <a:t>Pandey, G., McBride, J. R., &amp; Eustice, R. M. (2011). Ford campus vision and </a:t>
            </a:r>
            <a:r>
              <a:rPr lang="en-US" dirty="0" err="1"/>
              <a:t>lidar</a:t>
            </a:r>
            <a:r>
              <a:rPr lang="en-US" dirty="0"/>
              <a:t> data set.</a:t>
            </a:r>
            <a:r>
              <a:rPr lang="en-US" i="1" dirty="0"/>
              <a:t> The International Journal of Robotics Research, 30</a:t>
            </a:r>
            <a:r>
              <a:rPr lang="en-US" dirty="0"/>
              <a:t>(13), 1543-1552. </a:t>
            </a:r>
            <a:r>
              <a:rPr lang="en-US" dirty="0" smtClean="0"/>
              <a:t>doi:10.1177/0278364911400640</a:t>
            </a:r>
          </a:p>
          <a:p>
            <a:pPr marL="0" indent="0">
              <a:buNone/>
            </a:pPr>
            <a:r>
              <a:rPr lang="en-US" dirty="0" smtClean="0"/>
              <a:t>[5]: </a:t>
            </a:r>
            <a:r>
              <a:rPr lang="en-US" dirty="0"/>
              <a:t>(</a:t>
            </a:r>
            <a:r>
              <a:rPr lang="en-US" dirty="0" err="1"/>
              <a:t>n.d.</a:t>
            </a:r>
            <a:r>
              <a:rPr lang="en-US" dirty="0"/>
              <a:t>). factors affecting radar performance - Electronics Technician. Retrieved April 13, 2017, from </a:t>
            </a:r>
            <a:r>
              <a:rPr lang="en-US" u="sng" dirty="0">
                <a:hlinkClick r:id="rId6"/>
              </a:rPr>
              <a:t>http://electronicstechnician.tpub.com/14089/css/Factors-Affecting-Radar-Performance-14.htm</a:t>
            </a:r>
            <a:endParaRPr lang="en-US" u="sng" dirty="0" smtClean="0"/>
          </a:p>
          <a:p>
            <a:pPr marL="0" indent="0">
              <a:buNone/>
            </a:pPr>
            <a:r>
              <a:rPr lang="en-US" dirty="0" smtClean="0"/>
              <a:t>[6]: </a:t>
            </a:r>
            <a:r>
              <a:rPr lang="en-US" dirty="0"/>
              <a:t>(</a:t>
            </a:r>
            <a:r>
              <a:rPr lang="en-US" dirty="0" err="1"/>
              <a:t>n.d.</a:t>
            </a:r>
            <a:r>
              <a:rPr lang="en-US" dirty="0"/>
              <a:t>). Autopilot | Tesla. Retrieved April 12, 2017, from </a:t>
            </a:r>
            <a:r>
              <a:rPr lang="en-US" u="sng" dirty="0">
                <a:hlinkClick r:id="rId7"/>
              </a:rPr>
              <a:t>https://</a:t>
            </a:r>
            <a:r>
              <a:rPr lang="en-US" u="sng" dirty="0" smtClean="0">
                <a:hlinkClick r:id="rId7"/>
              </a:rPr>
              <a:t>www.tesla.com/autopilot</a:t>
            </a:r>
            <a:endParaRPr lang="en-US" u="sng" dirty="0" smtClean="0"/>
          </a:p>
          <a:p>
            <a:pPr marL="0" indent="0">
              <a:buNone/>
            </a:pPr>
            <a:r>
              <a:rPr lang="en-US" dirty="0" smtClean="0"/>
              <a:t>[7]: </a:t>
            </a:r>
            <a:r>
              <a:rPr lang="en-US" dirty="0"/>
              <a:t>(2016, August 17). End-to-End Deep Learning for Self-Driving Cars - Parallel </a:t>
            </a:r>
            <a:r>
              <a:rPr lang="en-US" dirty="0" err="1"/>
              <a:t>Forall</a:t>
            </a:r>
            <a:r>
              <a:rPr lang="en-US" dirty="0"/>
              <a:t> - </a:t>
            </a:r>
            <a:r>
              <a:rPr lang="en-US" dirty="0" err="1"/>
              <a:t>Nvidia</a:t>
            </a:r>
            <a:r>
              <a:rPr lang="en-US" dirty="0"/>
              <a:t>. Retrieved April 12, 2017, from </a:t>
            </a:r>
            <a:r>
              <a:rPr lang="en-US" u="sng" dirty="0">
                <a:hlinkClick r:id="rId8"/>
              </a:rPr>
              <a:t>https://devblogs.nvidia.com/parallelforall/deep-learning-self-driving-cars</a:t>
            </a:r>
            <a:r>
              <a:rPr lang="en-US" u="sng" dirty="0" smtClean="0">
                <a:hlinkClick r:id="rId8"/>
              </a:rPr>
              <a:t>/</a:t>
            </a:r>
            <a:endParaRPr lang="en-US" dirty="0"/>
          </a:p>
          <a:p>
            <a:pPr marL="0" indent="0">
              <a:buNone/>
            </a:pPr>
            <a:r>
              <a:rPr lang="en-US" dirty="0" smtClean="0"/>
              <a:t>[8]: (</a:t>
            </a:r>
            <a:r>
              <a:rPr lang="en-US" dirty="0" err="1"/>
              <a:t>n.d.</a:t>
            </a:r>
            <a:r>
              <a:rPr lang="en-US" dirty="0"/>
              <a:t>). automated driving - SAE International. Retrieved April 12, 2017, from </a:t>
            </a:r>
            <a:r>
              <a:rPr lang="en-US" u="sng" dirty="0">
                <a:hlinkClick r:id="rId9"/>
              </a:rPr>
              <a:t>https://</a:t>
            </a:r>
            <a:r>
              <a:rPr lang="en-US" u="sng" dirty="0" smtClean="0">
                <a:hlinkClick r:id="rId9"/>
              </a:rPr>
              <a:t>www.sae.org/misc/pdfs/automated_driving.pdf</a:t>
            </a:r>
            <a:endParaRPr lang="en-US" u="sng" dirty="0" smtClean="0"/>
          </a:p>
          <a:p>
            <a:pPr marL="0" indent="0">
              <a:buNone/>
            </a:pPr>
            <a:r>
              <a:rPr lang="en-US" dirty="0" smtClean="0"/>
              <a:t>[9]: </a:t>
            </a:r>
            <a:r>
              <a:rPr lang="en-US" dirty="0"/>
              <a:t>(</a:t>
            </a:r>
            <a:r>
              <a:rPr lang="en-US" dirty="0" err="1"/>
              <a:t>n.d.</a:t>
            </a:r>
            <a:r>
              <a:rPr lang="en-US" dirty="0"/>
              <a:t>). </a:t>
            </a:r>
            <a:r>
              <a:rPr lang="en-US" dirty="0" err="1"/>
              <a:t>Waymo</a:t>
            </a:r>
            <a:r>
              <a:rPr lang="en-US" dirty="0"/>
              <a:t>. Retrieved April 12, 2017, from </a:t>
            </a:r>
            <a:r>
              <a:rPr lang="en-US" u="sng" dirty="0">
                <a:hlinkClick r:id="rId10"/>
              </a:rPr>
              <a:t>https://waymo.com/</a:t>
            </a:r>
            <a:endParaRPr lang="en-US" dirty="0"/>
          </a:p>
          <a:p>
            <a:pPr marL="0" indent="0">
              <a:buNone/>
            </a:pPr>
            <a:r>
              <a:rPr lang="en-US" dirty="0" smtClean="0"/>
              <a:t>[10]: </a:t>
            </a:r>
            <a:r>
              <a:rPr lang="en-US" dirty="0"/>
              <a:t>(</a:t>
            </a:r>
            <a:r>
              <a:rPr lang="en-US" dirty="0" err="1"/>
              <a:t>n.d.</a:t>
            </a:r>
            <a:r>
              <a:rPr lang="en-US" dirty="0"/>
              <a:t>). Autonomous Vehicles | Self-Driving Vehicles Enacted Legislation. Retrieved April 12, 2017, from </a:t>
            </a:r>
            <a:r>
              <a:rPr lang="en-US" u="sng" dirty="0">
                <a:hlinkClick r:id="rId11"/>
              </a:rPr>
              <a:t>http://</a:t>
            </a:r>
            <a:r>
              <a:rPr lang="en-US" u="sng" dirty="0" smtClean="0">
                <a:hlinkClick r:id="rId11"/>
              </a:rPr>
              <a:t>www.ncsl.org/research/transportation/autonomous-vehicles-self-driving-vehicles-enacted-legislation.aspx</a:t>
            </a:r>
            <a:endParaRPr lang="en-US" u="sng" dirty="0" smtClean="0"/>
          </a:p>
          <a:p>
            <a:pPr marL="0" indent="0">
              <a:buNone/>
            </a:pPr>
            <a:r>
              <a:rPr lang="en-US" dirty="0" smtClean="0"/>
              <a:t>[11]: </a:t>
            </a:r>
            <a:r>
              <a:rPr lang="en-US" dirty="0"/>
              <a:t>(2016, June 30). Self-Driving Tesla Was Involved in Fatal Crash, U.S. Says - The New .... Retrieved April 12, 2017, from </a:t>
            </a:r>
            <a:r>
              <a:rPr lang="en-US" u="sng" dirty="0">
                <a:hlinkClick r:id="rId12"/>
              </a:rPr>
              <a:t>https://</a:t>
            </a:r>
            <a:r>
              <a:rPr lang="en-US" u="sng" dirty="0" smtClean="0">
                <a:hlinkClick r:id="rId12"/>
              </a:rPr>
              <a:t>www.nytimes.com/2016/07/01/business/self-driving-tesla-fatal-crash-investigation.html</a:t>
            </a:r>
            <a:endParaRPr lang="en-US" u="sng" dirty="0" smtClean="0"/>
          </a:p>
          <a:p>
            <a:pPr marL="0" indent="0">
              <a:buNone/>
            </a:pPr>
            <a:r>
              <a:rPr lang="en-US" dirty="0" smtClean="0"/>
              <a:t>[12]: </a:t>
            </a:r>
            <a:r>
              <a:rPr lang="en-US" dirty="0"/>
              <a:t>(2017, March 30). Police: The self-driving Uber in the Arizona crash ... - Business Insider. Retrieved April 12, 2017, from </a:t>
            </a:r>
            <a:r>
              <a:rPr lang="en-US" u="sng" dirty="0">
                <a:hlinkClick r:id="rId13"/>
              </a:rPr>
              <a:t>http://</a:t>
            </a:r>
            <a:r>
              <a:rPr lang="en-US" u="sng" dirty="0" smtClean="0">
                <a:hlinkClick r:id="rId13"/>
              </a:rPr>
              <a:t>www.businessinsider.com/uber-self-driving-car-accident-arizona-police-report-2017-3</a:t>
            </a:r>
            <a:endParaRPr lang="en-US" u="sng" dirty="0" smtClean="0"/>
          </a:p>
          <a:p>
            <a:pPr marL="0" indent="0">
              <a:buNone/>
            </a:pPr>
            <a:r>
              <a:rPr lang="en-US" dirty="0" smtClean="0"/>
              <a:t>[13]: </a:t>
            </a:r>
            <a:r>
              <a:rPr lang="en-US" dirty="0"/>
              <a:t>(2017, January 19). DOT NHTSA ODI Document. Retrieved April 12, 2017, from </a:t>
            </a:r>
            <a:r>
              <a:rPr lang="en-US" u="sng" dirty="0">
                <a:hlinkClick r:id="rId14"/>
              </a:rPr>
              <a:t>https://</a:t>
            </a:r>
            <a:r>
              <a:rPr lang="en-US" u="sng" dirty="0" smtClean="0">
                <a:hlinkClick r:id="rId14"/>
              </a:rPr>
              <a:t>static.nhtsa.gov/odi/inv/2016/INCLA-PE16007-7876.PDF</a:t>
            </a:r>
            <a:endParaRPr lang="en-US" u="sng" dirty="0" smtClean="0"/>
          </a:p>
        </p:txBody>
      </p:sp>
      <p:sp>
        <p:nvSpPr>
          <p:cNvPr id="4" name="Footer Placeholder 3"/>
          <p:cNvSpPr>
            <a:spLocks noGrp="1"/>
          </p:cNvSpPr>
          <p:nvPr>
            <p:ph type="ftr" sz="quarter" idx="11"/>
          </p:nvPr>
        </p:nvSpPr>
        <p:spPr/>
        <p:txBody>
          <a:bodyPr/>
          <a:lstStyle/>
          <a:p>
            <a:r>
              <a:rPr lang="sk-SK" dirty="0" smtClean="0"/>
              <a:t>© 2017 Keith A. Pray</a:t>
            </a:r>
            <a:endParaRPr lang="en-US" dirty="0"/>
          </a:p>
        </p:txBody>
      </p:sp>
      <p:sp>
        <p:nvSpPr>
          <p:cNvPr id="5" name="Slide Number Placeholder 4"/>
          <p:cNvSpPr>
            <a:spLocks noGrp="1"/>
          </p:cNvSpPr>
          <p:nvPr>
            <p:ph type="sldNum" sz="quarter" idx="12"/>
          </p:nvPr>
        </p:nvSpPr>
        <p:spPr/>
        <p:txBody>
          <a:bodyPr/>
          <a:lstStyle/>
          <a:p>
            <a:fld id="{A2A17EAB-8B51-5C40-8776-6683E51FA7A0}" type="slidenum">
              <a:rPr lang="en-US" smtClean="0"/>
              <a:t>14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Mengwen</a:t>
            </a:r>
            <a:r>
              <a:rPr lang="en-US" sz="1400" dirty="0" smtClean="0">
                <a:solidFill>
                  <a:schemeClr val="tx1"/>
                </a:solidFill>
                <a:latin typeface="+mj-lt"/>
              </a:rPr>
              <a:t> Li</a:t>
            </a:r>
            <a:endParaRPr lang="en-US" sz="1400" dirty="0">
              <a:solidFill>
                <a:schemeClr val="tx1"/>
              </a:solidFill>
              <a:latin typeface="+mj-lt"/>
            </a:endParaRPr>
          </a:p>
        </p:txBody>
      </p:sp>
    </p:spTree>
    <p:extLst>
      <p:ext uri="{BB962C8B-B14F-4D97-AF65-F5344CB8AC3E}">
        <p14:creationId xmlns:p14="http://schemas.microsoft.com/office/powerpoint/2010/main" val="27139174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Robotic caregivers</a:t>
            </a:r>
          </a:p>
        </p:txBody>
      </p:sp>
      <p:sp>
        <p:nvSpPr>
          <p:cNvPr id="3" name="Content Placeholder 2"/>
          <p:cNvSpPr>
            <a:spLocks noGrp="1"/>
          </p:cNvSpPr>
          <p:nvPr>
            <p:ph sz="half" idx="1"/>
          </p:nvPr>
        </p:nvSpPr>
        <p:spPr>
          <a:xfrm>
            <a:off x="375878" y="1234453"/>
            <a:ext cx="3733800" cy="3352800"/>
          </a:xfrm>
        </p:spPr>
        <p:txBody>
          <a:bodyPr>
            <a:normAutofit/>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Moral Responsibility</a:t>
            </a:r>
          </a:p>
          <a:p>
            <a:pPr marL="205768" lvl="1" indent="0" algn="ctr">
              <a:buNone/>
            </a:pPr>
            <a:r>
              <a:rPr lang="en-US" dirty="0"/>
              <a:t>Developers should not be held liable for the blame of a system malfunction</a:t>
            </a:r>
          </a:p>
        </p:txBody>
      </p:sp>
      <p:sp>
        <p:nvSpPr>
          <p:cNvPr id="5" name="Footer Placeholder 4"/>
          <p:cNvSpPr>
            <a:spLocks noGrp="1"/>
          </p:cNvSpPr>
          <p:nvPr>
            <p:ph type="ftr" sz="quarter" idx="11"/>
          </p:nvPr>
        </p:nvSpPr>
        <p:spPr/>
        <p:txBody>
          <a:bodyPr/>
          <a:lstStyle/>
          <a:p>
            <a:r>
              <a:rPr lang="sk-SK" dirty="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Arianna Kan</a:t>
            </a:r>
          </a:p>
        </p:txBody>
      </p:sp>
      <p:sp>
        <p:nvSpPr>
          <p:cNvPr id="8" name="TextBox 7"/>
          <p:cNvSpPr txBox="1"/>
          <p:nvPr/>
        </p:nvSpPr>
        <p:spPr>
          <a:xfrm>
            <a:off x="-1077098" y="3787846"/>
            <a:ext cx="5700584" cy="276999"/>
          </a:xfrm>
          <a:prstGeom prst="rect">
            <a:avLst/>
          </a:prstGeom>
          <a:noFill/>
        </p:spPr>
        <p:txBody>
          <a:bodyPr wrap="square" rtlCol="0">
            <a:spAutoFit/>
          </a:bodyPr>
          <a:lstStyle/>
          <a:p>
            <a:pPr algn="r"/>
            <a:r>
              <a:rPr lang="en-US" sz="1200" dirty="0"/>
              <a:t>[9]</a:t>
            </a:r>
            <a:endParaRPr lang="en-US" sz="1200" dirty="0">
              <a:solidFill>
                <a:schemeClr val="tx1"/>
              </a:solidFill>
            </a:endParaRPr>
          </a:p>
        </p:txBody>
      </p:sp>
      <p:pic>
        <p:nvPicPr>
          <p:cNvPr id="13" name="Picture 12"/>
          <p:cNvPicPr>
            <a:picLocks noChangeAspect="1"/>
          </p:cNvPicPr>
          <p:nvPr/>
        </p:nvPicPr>
        <p:blipFill>
          <a:blip r:embed="rId3"/>
          <a:stretch>
            <a:fillRect/>
          </a:stretch>
        </p:blipFill>
        <p:spPr>
          <a:xfrm>
            <a:off x="4315624" y="1768709"/>
            <a:ext cx="4711172" cy="2004303"/>
          </a:xfrm>
          <a:prstGeom prst="rect">
            <a:avLst/>
          </a:prstGeom>
        </p:spPr>
      </p:pic>
    </p:spTree>
    <p:extLst>
      <p:ext uri="{BB962C8B-B14F-4D97-AF65-F5344CB8AC3E}">
        <p14:creationId xmlns:p14="http://schemas.microsoft.com/office/powerpoint/2010/main" val="4696038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problem?</a:t>
            </a:r>
          </a:p>
        </p:txBody>
      </p:sp>
      <p:pic>
        <p:nvPicPr>
          <p:cNvPr id="7" name="Content Placeholder 6"/>
          <p:cNvPicPr>
            <a:picLocks noGrp="1" noChangeAspect="1"/>
          </p:cNvPicPr>
          <p:nvPr>
            <p:ph sz="half" idx="1"/>
          </p:nvPr>
        </p:nvPicPr>
        <p:blipFill>
          <a:blip r:embed="rId3"/>
          <a:stretch>
            <a:fillRect/>
          </a:stretch>
        </p:blipFill>
        <p:spPr>
          <a:xfrm>
            <a:off x="3924762" y="1186249"/>
            <a:ext cx="4906818" cy="3519102"/>
          </a:xfrm>
          <a:prstGeom prst="rect">
            <a:avLst/>
          </a:prstGeom>
        </p:spPr>
      </p:pic>
      <p:sp>
        <p:nvSpPr>
          <p:cNvPr id="4" name="Content Placeholder 3"/>
          <p:cNvSpPr>
            <a:spLocks noGrp="1"/>
          </p:cNvSpPr>
          <p:nvPr>
            <p:ph sz="half" idx="2"/>
          </p:nvPr>
        </p:nvSpPr>
        <p:spPr>
          <a:xfrm>
            <a:off x="312420" y="1247683"/>
            <a:ext cx="3733800" cy="3352800"/>
          </a:xfrm>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dirty="0"/>
              <a:t>There is an increase in need for caregivers as the population of seniors continues to grow</a:t>
            </a:r>
          </a:p>
        </p:txBody>
      </p:sp>
      <p:sp>
        <p:nvSpPr>
          <p:cNvPr id="5" name="Footer Placeholder 4"/>
          <p:cNvSpPr>
            <a:spLocks noGrp="1"/>
          </p:cNvSpPr>
          <p:nvPr>
            <p:ph type="ftr" sz="quarter" idx="11"/>
          </p:nvPr>
        </p:nvSpPr>
        <p:spPr/>
        <p:txBody>
          <a:bodyPr/>
          <a:lstStyle/>
          <a:p>
            <a:r>
              <a:rPr lang="sk-SK"/>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a:p>
        </p:txBody>
      </p:sp>
      <p:sp>
        <p:nvSpPr>
          <p:cNvPr id="8" name="TextBox 7"/>
          <p:cNvSpPr txBox="1"/>
          <p:nvPr/>
        </p:nvSpPr>
        <p:spPr>
          <a:xfrm>
            <a:off x="685801" y="4790859"/>
            <a:ext cx="8524102" cy="313932"/>
          </a:xfrm>
          <a:prstGeom prst="rect">
            <a:avLst/>
          </a:prstGeom>
          <a:noFill/>
        </p:spPr>
        <p:txBody>
          <a:bodyPr wrap="square" rtlCol="0">
            <a:spAutoFit/>
          </a:bodyPr>
          <a:lstStyle/>
          <a:p>
            <a:pPr>
              <a:lnSpc>
                <a:spcPct val="90000"/>
              </a:lnSpc>
            </a:pPr>
            <a:r>
              <a:rPr lang="en-US" sz="1600" dirty="0"/>
              <a:t>[2] </a:t>
            </a:r>
            <a:r>
              <a:rPr lang="en-US" sz="1600" dirty="0" err="1"/>
              <a:t>ZeroHedge</a:t>
            </a:r>
            <a:r>
              <a:rPr lang="en-US" sz="1600" dirty="0"/>
              <a:t> – chart demonstrating the increasing disparity between youth and older adults</a:t>
            </a:r>
          </a:p>
        </p:txBody>
      </p:sp>
      <p:sp>
        <p:nvSpPr>
          <p:cNvPr id="9" name="TextBox 8"/>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Arianna Kan</a:t>
            </a:r>
          </a:p>
        </p:txBody>
      </p:sp>
    </p:spTree>
    <p:extLst>
      <p:ext uri="{BB962C8B-B14F-4D97-AF65-F5344CB8AC3E}">
        <p14:creationId xmlns:p14="http://schemas.microsoft.com/office/powerpoint/2010/main" val="21071221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robotic caregivers</a:t>
            </a:r>
          </a:p>
        </p:txBody>
      </p:sp>
      <p:sp>
        <p:nvSpPr>
          <p:cNvPr id="3" name="Content Placeholder 2"/>
          <p:cNvSpPr>
            <a:spLocks noGrp="1"/>
          </p:cNvSpPr>
          <p:nvPr>
            <p:ph sz="half" idx="1"/>
          </p:nvPr>
        </p:nvSpPr>
        <p:spPr/>
        <p:txBody>
          <a:bodyPr/>
          <a:lstStyle/>
          <a:p>
            <a:pPr marL="0" indent="0">
              <a:buNone/>
            </a:pPr>
            <a:r>
              <a:rPr lang="en-US" sz="2000" b="1" dirty="0"/>
              <a:t>Benefits</a:t>
            </a:r>
          </a:p>
          <a:p>
            <a:r>
              <a:rPr lang="en-US" dirty="0"/>
              <a:t>Communication tool</a:t>
            </a:r>
          </a:p>
          <a:p>
            <a:r>
              <a:rPr lang="en-US" dirty="0"/>
              <a:t>Promote independence</a:t>
            </a:r>
          </a:p>
          <a:p>
            <a:r>
              <a:rPr lang="en-US" dirty="0"/>
              <a:t>Fill care gaps</a:t>
            </a:r>
          </a:p>
          <a:p>
            <a:r>
              <a:rPr lang="en-US" dirty="0"/>
              <a:t>Provide companionship</a:t>
            </a:r>
          </a:p>
          <a:p>
            <a:r>
              <a:rPr lang="en-US" dirty="0"/>
              <a:t>Decrease burden on family and friends</a:t>
            </a:r>
          </a:p>
        </p:txBody>
      </p:sp>
      <p:pic>
        <p:nvPicPr>
          <p:cNvPr id="7" name="Content Placeholder 6"/>
          <p:cNvPicPr>
            <a:picLocks noGrp="1" noChangeAspect="1"/>
          </p:cNvPicPr>
          <p:nvPr>
            <p:ph sz="half" idx="2"/>
          </p:nvPr>
        </p:nvPicPr>
        <p:blipFill>
          <a:blip r:embed="rId3"/>
          <a:stretch>
            <a:fillRect/>
          </a:stretch>
        </p:blipFill>
        <p:spPr>
          <a:xfrm>
            <a:off x="4724400" y="1352551"/>
            <a:ext cx="3733800" cy="2369936"/>
          </a:xfrm>
          <a:prstGeom prst="rect">
            <a:avLst/>
          </a:prstGeom>
        </p:spPr>
      </p:pic>
      <p:sp>
        <p:nvSpPr>
          <p:cNvPr id="5" name="Footer Placeholder 4"/>
          <p:cNvSpPr>
            <a:spLocks noGrp="1"/>
          </p:cNvSpPr>
          <p:nvPr>
            <p:ph type="ftr" sz="quarter" idx="11"/>
          </p:nvPr>
        </p:nvSpPr>
        <p:spPr/>
        <p:txBody>
          <a:bodyPr/>
          <a:lstStyle/>
          <a:p>
            <a:r>
              <a:rPr lang="sk-SK"/>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
        <p:nvSpPr>
          <p:cNvPr id="8" name="TextBox 7"/>
          <p:cNvSpPr txBox="1"/>
          <p:nvPr/>
        </p:nvSpPr>
        <p:spPr>
          <a:xfrm>
            <a:off x="4648619" y="3765672"/>
            <a:ext cx="3870541" cy="313932"/>
          </a:xfrm>
          <a:prstGeom prst="rect">
            <a:avLst/>
          </a:prstGeom>
          <a:noFill/>
        </p:spPr>
        <p:txBody>
          <a:bodyPr wrap="square" rtlCol="0">
            <a:spAutoFit/>
          </a:bodyPr>
          <a:lstStyle/>
          <a:p>
            <a:pPr>
              <a:lnSpc>
                <a:spcPct val="90000"/>
              </a:lnSpc>
            </a:pPr>
            <a:r>
              <a:rPr lang="en-US" sz="1600" dirty="0"/>
              <a:t>San Lorenzo, Italy [2]</a:t>
            </a:r>
          </a:p>
        </p:txBody>
      </p:sp>
      <p:sp>
        <p:nvSpPr>
          <p:cNvPr id="9" name="TextBox 8"/>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Arianna Kan</a:t>
            </a:r>
          </a:p>
        </p:txBody>
      </p:sp>
    </p:spTree>
    <p:extLst>
      <p:ext uri="{BB962C8B-B14F-4D97-AF65-F5344CB8AC3E}">
        <p14:creationId xmlns:p14="http://schemas.microsoft.com/office/powerpoint/2010/main" val="41425059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Inspiration for this topic</a:t>
            </a:r>
          </a:p>
        </p:txBody>
      </p:sp>
      <p:sp>
        <p:nvSpPr>
          <p:cNvPr id="3" name="Content Placeholder 2"/>
          <p:cNvSpPr>
            <a:spLocks noGrp="1"/>
          </p:cNvSpPr>
          <p:nvPr>
            <p:ph sz="half" idx="1"/>
          </p:nvPr>
        </p:nvSpPr>
        <p:spPr/>
        <p:txBody>
          <a:bodyPr/>
          <a:lstStyle/>
          <a:p>
            <a:r>
              <a:rPr lang="en-US" dirty="0"/>
              <a:t>Ben </a:t>
            </a:r>
            <a:r>
              <a:rPr lang="en-US" dirty="0" err="1"/>
              <a:t>Hylak</a:t>
            </a:r>
            <a:endParaRPr lang="en-US" dirty="0"/>
          </a:p>
          <a:p>
            <a:pPr lvl="1"/>
            <a:r>
              <a:rPr lang="en-US" dirty="0"/>
              <a:t>MAYA - $500</a:t>
            </a:r>
          </a:p>
          <a:p>
            <a:pPr lvl="2"/>
            <a:r>
              <a:rPr lang="en-US" dirty="0"/>
              <a:t>Commercial telepresence: $15,000</a:t>
            </a:r>
          </a:p>
          <a:p>
            <a:pPr lvl="1"/>
            <a:r>
              <a:rPr lang="en-US" dirty="0"/>
              <a:t>ALAIR - $1250</a:t>
            </a:r>
          </a:p>
        </p:txBody>
      </p:sp>
      <p:pic>
        <p:nvPicPr>
          <p:cNvPr id="7" name="Content Placeholder 6"/>
          <p:cNvPicPr>
            <a:picLocks noGrp="1" noChangeAspect="1"/>
          </p:cNvPicPr>
          <p:nvPr>
            <p:ph sz="half" idx="2"/>
          </p:nvPr>
        </p:nvPicPr>
        <p:blipFill>
          <a:blip r:embed="rId3"/>
          <a:stretch>
            <a:fillRect/>
          </a:stretch>
        </p:blipFill>
        <p:spPr>
          <a:xfrm>
            <a:off x="5373666" y="669391"/>
            <a:ext cx="3333384" cy="2267240"/>
          </a:xfrm>
          <a:prstGeom prst="rect">
            <a:avLst/>
          </a:prstGeom>
        </p:spPr>
      </p:pic>
      <p:sp>
        <p:nvSpPr>
          <p:cNvPr id="5" name="Footer Placeholder 4"/>
          <p:cNvSpPr>
            <a:spLocks noGrp="1"/>
          </p:cNvSpPr>
          <p:nvPr>
            <p:ph type="ftr" sz="quarter" idx="11"/>
          </p:nvPr>
        </p:nvSpPr>
        <p:spPr/>
        <p:txBody>
          <a:bodyPr/>
          <a:lstStyle/>
          <a:p>
            <a:r>
              <a:rPr lang="sk-SK"/>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8" name="TextBox 7"/>
          <p:cNvSpPr txBox="1"/>
          <p:nvPr/>
        </p:nvSpPr>
        <p:spPr>
          <a:xfrm>
            <a:off x="5373666" y="2993657"/>
            <a:ext cx="2356981" cy="535531"/>
          </a:xfrm>
          <a:prstGeom prst="rect">
            <a:avLst/>
          </a:prstGeom>
          <a:noFill/>
        </p:spPr>
        <p:txBody>
          <a:bodyPr wrap="square" rtlCol="0">
            <a:spAutoFit/>
          </a:bodyPr>
          <a:lstStyle/>
          <a:p>
            <a:pPr>
              <a:lnSpc>
                <a:spcPct val="90000"/>
              </a:lnSpc>
            </a:pPr>
            <a:r>
              <a:rPr lang="en-US" sz="1600" dirty="0"/>
              <a:t>MAYA telepresence robot [1]</a:t>
            </a:r>
          </a:p>
        </p:txBody>
      </p:sp>
      <p:pic>
        <p:nvPicPr>
          <p:cNvPr id="9" name="Picture 8"/>
          <p:cNvPicPr>
            <a:picLocks noChangeAspect="1"/>
          </p:cNvPicPr>
          <p:nvPr/>
        </p:nvPicPr>
        <p:blipFill>
          <a:blip r:embed="rId4"/>
          <a:stretch>
            <a:fillRect/>
          </a:stretch>
        </p:blipFill>
        <p:spPr>
          <a:xfrm>
            <a:off x="685800" y="2578926"/>
            <a:ext cx="3635679" cy="2038742"/>
          </a:xfrm>
          <a:prstGeom prst="rect">
            <a:avLst/>
          </a:prstGeom>
        </p:spPr>
      </p:pic>
      <p:sp>
        <p:nvSpPr>
          <p:cNvPr id="10" name="TextBox 9"/>
          <p:cNvSpPr txBox="1"/>
          <p:nvPr/>
        </p:nvSpPr>
        <p:spPr>
          <a:xfrm>
            <a:off x="661270" y="4705351"/>
            <a:ext cx="4484319" cy="313932"/>
          </a:xfrm>
          <a:prstGeom prst="rect">
            <a:avLst/>
          </a:prstGeom>
          <a:noFill/>
        </p:spPr>
        <p:txBody>
          <a:bodyPr wrap="square" rtlCol="0">
            <a:spAutoFit/>
          </a:bodyPr>
          <a:lstStyle/>
          <a:p>
            <a:pPr>
              <a:lnSpc>
                <a:spcPct val="90000"/>
              </a:lnSpc>
            </a:pPr>
            <a:r>
              <a:rPr lang="en-US" sz="1600" dirty="0"/>
              <a:t>ALAIR health aid robot [1]</a:t>
            </a:r>
          </a:p>
        </p:txBody>
      </p:sp>
      <p:sp>
        <p:nvSpPr>
          <p:cNvPr id="11" name="TextBox 10"/>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Arianna Kan</a:t>
            </a:r>
          </a:p>
        </p:txBody>
      </p:sp>
    </p:spTree>
    <p:extLst>
      <p:ext uri="{BB962C8B-B14F-4D97-AF65-F5344CB8AC3E}">
        <p14:creationId xmlns:p14="http://schemas.microsoft.com/office/powerpoint/2010/main" val="29060895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16" y="424075"/>
            <a:ext cx="7914503" cy="914400"/>
          </a:xfrm>
        </p:spPr>
        <p:txBody>
          <a:bodyPr>
            <a:normAutofit fontScale="90000"/>
          </a:bodyPr>
          <a:lstStyle/>
          <a:p>
            <a:r>
              <a:rPr lang="en-US" dirty="0"/>
              <a:t>Official products - Robot supported caregiving</a:t>
            </a:r>
            <a:br>
              <a:rPr lang="en-US" dirty="0"/>
            </a:br>
            <a:endParaRPr lang="en-US" dirty="0"/>
          </a:p>
        </p:txBody>
      </p:sp>
      <p:sp>
        <p:nvSpPr>
          <p:cNvPr id="3" name="Content Placeholder 2"/>
          <p:cNvSpPr>
            <a:spLocks noGrp="1"/>
          </p:cNvSpPr>
          <p:nvPr>
            <p:ph sz="half" idx="1"/>
          </p:nvPr>
        </p:nvSpPr>
        <p:spPr/>
        <p:txBody>
          <a:bodyPr/>
          <a:lstStyle/>
          <a:p>
            <a:r>
              <a:rPr lang="en-US" dirty="0"/>
              <a:t>PARO - $6000 [3]</a:t>
            </a:r>
          </a:p>
          <a:p>
            <a:pPr lvl="1"/>
            <a:r>
              <a:rPr lang="en-US" dirty="0"/>
              <a:t>Assisted living homes: $3500 a month</a:t>
            </a:r>
          </a:p>
          <a:p>
            <a:pPr lvl="1"/>
            <a:r>
              <a:rPr lang="en-US" dirty="0"/>
              <a:t>Live-in nurses: $700 - $3000 a week</a:t>
            </a:r>
          </a:p>
        </p:txBody>
      </p:sp>
      <p:pic>
        <p:nvPicPr>
          <p:cNvPr id="8" name="Content Placeholder 7"/>
          <p:cNvPicPr>
            <a:picLocks noGrp="1" noChangeAspect="1"/>
          </p:cNvPicPr>
          <p:nvPr>
            <p:ph sz="half" idx="2"/>
          </p:nvPr>
        </p:nvPicPr>
        <p:blipFill>
          <a:blip r:embed="rId3"/>
          <a:stretch>
            <a:fillRect/>
          </a:stretch>
        </p:blipFill>
        <p:spPr>
          <a:xfrm>
            <a:off x="4572000" y="920591"/>
            <a:ext cx="3682313" cy="2394999"/>
          </a:xfrm>
          <a:prstGeom prst="rect">
            <a:avLst/>
          </a:prstGeom>
        </p:spPr>
      </p:pic>
      <p:sp>
        <p:nvSpPr>
          <p:cNvPr id="5" name="Footer Placeholder 4"/>
          <p:cNvSpPr>
            <a:spLocks noGrp="1"/>
          </p:cNvSpPr>
          <p:nvPr>
            <p:ph type="ftr" sz="quarter" idx="11"/>
          </p:nvPr>
        </p:nvSpPr>
        <p:spPr/>
        <p:txBody>
          <a:bodyPr/>
          <a:lstStyle/>
          <a:p>
            <a:r>
              <a:rPr lang="sk-SK"/>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Arianna Kan</a:t>
            </a:r>
          </a:p>
        </p:txBody>
      </p:sp>
      <p:pic>
        <p:nvPicPr>
          <p:cNvPr id="9" name="Picture 8"/>
          <p:cNvPicPr>
            <a:picLocks noChangeAspect="1"/>
          </p:cNvPicPr>
          <p:nvPr/>
        </p:nvPicPr>
        <p:blipFill>
          <a:blip r:embed="rId4"/>
          <a:stretch>
            <a:fillRect/>
          </a:stretch>
        </p:blipFill>
        <p:spPr>
          <a:xfrm>
            <a:off x="370316" y="2625812"/>
            <a:ext cx="3197291" cy="2079539"/>
          </a:xfrm>
          <a:prstGeom prst="rect">
            <a:avLst/>
          </a:prstGeom>
        </p:spPr>
      </p:pic>
      <p:pic>
        <p:nvPicPr>
          <p:cNvPr id="10" name="Picture 9"/>
          <p:cNvPicPr>
            <a:picLocks noChangeAspect="1"/>
          </p:cNvPicPr>
          <p:nvPr/>
        </p:nvPicPr>
        <p:blipFill>
          <a:blip r:embed="rId5"/>
          <a:stretch>
            <a:fillRect/>
          </a:stretch>
        </p:blipFill>
        <p:spPr>
          <a:xfrm>
            <a:off x="3883091" y="3461894"/>
            <a:ext cx="2360527" cy="1535302"/>
          </a:xfrm>
          <a:prstGeom prst="rect">
            <a:avLst/>
          </a:prstGeom>
        </p:spPr>
      </p:pic>
    </p:spTree>
    <p:extLst>
      <p:ext uri="{BB962C8B-B14F-4D97-AF65-F5344CB8AC3E}">
        <p14:creationId xmlns:p14="http://schemas.microsoft.com/office/powerpoint/2010/main" val="27716405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smtClean="0"/>
              <a:t>© 2017 Keith A. Pray</a:t>
            </a:r>
            <a:endParaRPr lang="en-US"/>
          </a:p>
        </p:txBody>
      </p:sp>
      <p:sp>
        <p:nvSpPr>
          <p:cNvPr id="9" name="TextBox 8"/>
          <p:cNvSpPr txBox="1"/>
          <p:nvPr/>
        </p:nvSpPr>
        <p:spPr>
          <a:xfrm>
            <a:off x="2660679" y="4651659"/>
            <a:ext cx="4253087" cy="346249"/>
          </a:xfrm>
          <a:prstGeom prst="rect">
            <a:avLst/>
          </a:prstGeom>
          <a:noFill/>
        </p:spPr>
        <p:txBody>
          <a:bodyPr wrap="none" rtlCol="0">
            <a:spAutoFit/>
          </a:bodyPr>
          <a:lstStyle/>
          <a:p>
            <a:pPr>
              <a:lnSpc>
                <a:spcPct val="90000"/>
              </a:lnSpc>
            </a:pPr>
            <a:r>
              <a:rPr lang="en-US" dirty="0">
                <a:hlinkClick r:id="rId3"/>
              </a:rPr>
              <a:t>http://pbfcomics.com/</a:t>
            </a:r>
            <a:r>
              <a:rPr lang="en-US" dirty="0" smtClean="0">
                <a:hlinkClick r:id="rId3"/>
              </a:rPr>
              <a:t>197</a:t>
            </a:r>
            <a:r>
              <a:rPr lang="en-US" dirty="0" smtClean="0"/>
              <a:t> (2014-09-26)</a:t>
            </a:r>
            <a:endParaRPr lang="en-US" dirty="0"/>
          </a:p>
        </p:txBody>
      </p:sp>
      <p:pic>
        <p:nvPicPr>
          <p:cNvPr id="8" name="Picture 7" descr="PBF197-Automatic_Busin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7750"/>
            <a:ext cx="9144000" cy="3048000"/>
          </a:xfrm>
          <a:prstGeom prst="rect">
            <a:avLst/>
          </a:prstGeom>
        </p:spPr>
      </p:pic>
      <p:sp>
        <p:nvSpPr>
          <p:cNvPr id="2" name="Slide Number Placeholder 1"/>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1681759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products- Robot caregiving</a:t>
            </a:r>
          </a:p>
        </p:txBody>
      </p:sp>
      <p:sp>
        <p:nvSpPr>
          <p:cNvPr id="3" name="Content Placeholder 2"/>
          <p:cNvSpPr>
            <a:spLocks noGrp="1"/>
          </p:cNvSpPr>
          <p:nvPr>
            <p:ph sz="half" idx="1"/>
          </p:nvPr>
        </p:nvSpPr>
        <p:spPr/>
        <p:txBody>
          <a:bodyPr/>
          <a:lstStyle/>
          <a:p>
            <a:r>
              <a:rPr lang="en-US" dirty="0" err="1"/>
              <a:t>RoBear</a:t>
            </a:r>
            <a:r>
              <a:rPr lang="en-US" dirty="0"/>
              <a:t> [8]</a:t>
            </a:r>
          </a:p>
          <a:p>
            <a:r>
              <a:rPr lang="en-US" dirty="0" err="1"/>
              <a:t>GiraffPlus</a:t>
            </a:r>
            <a:r>
              <a:rPr lang="en-US" dirty="0"/>
              <a:t> [8]</a:t>
            </a:r>
          </a:p>
          <a:p>
            <a:r>
              <a:rPr lang="en-US" dirty="0"/>
              <a:t>HAL (Hybrid assistive limb) [7]</a:t>
            </a:r>
          </a:p>
        </p:txBody>
      </p:sp>
      <p:pic>
        <p:nvPicPr>
          <p:cNvPr id="8" name="Content Placeholder 7"/>
          <p:cNvPicPr>
            <a:picLocks noGrp="1" noChangeAspect="1"/>
          </p:cNvPicPr>
          <p:nvPr>
            <p:ph sz="half" idx="2"/>
          </p:nvPr>
        </p:nvPicPr>
        <p:blipFill>
          <a:blip r:embed="rId3"/>
          <a:stretch>
            <a:fillRect/>
          </a:stretch>
        </p:blipFill>
        <p:spPr>
          <a:xfrm>
            <a:off x="4572000" y="1087851"/>
            <a:ext cx="3733800" cy="2048922"/>
          </a:xfrm>
          <a:prstGeom prst="rect">
            <a:avLst/>
          </a:prstGeom>
        </p:spPr>
      </p:pic>
      <p:sp>
        <p:nvSpPr>
          <p:cNvPr id="5" name="Footer Placeholder 4"/>
          <p:cNvSpPr>
            <a:spLocks noGrp="1"/>
          </p:cNvSpPr>
          <p:nvPr>
            <p:ph type="ftr" sz="quarter" idx="11"/>
          </p:nvPr>
        </p:nvSpPr>
        <p:spPr/>
        <p:txBody>
          <a:bodyPr/>
          <a:lstStyle/>
          <a:p>
            <a:r>
              <a:rPr lang="sk-SK"/>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Arianna Kan</a:t>
            </a:r>
          </a:p>
        </p:txBody>
      </p:sp>
      <p:sp>
        <p:nvSpPr>
          <p:cNvPr id="9" name="TextBox 8"/>
          <p:cNvSpPr txBox="1"/>
          <p:nvPr/>
        </p:nvSpPr>
        <p:spPr>
          <a:xfrm>
            <a:off x="4572000" y="3136773"/>
            <a:ext cx="2310714" cy="313932"/>
          </a:xfrm>
          <a:prstGeom prst="rect">
            <a:avLst/>
          </a:prstGeom>
          <a:noFill/>
        </p:spPr>
        <p:txBody>
          <a:bodyPr wrap="square" rtlCol="0">
            <a:spAutoFit/>
          </a:bodyPr>
          <a:lstStyle/>
          <a:p>
            <a:pPr>
              <a:lnSpc>
                <a:spcPct val="90000"/>
              </a:lnSpc>
            </a:pPr>
            <a:r>
              <a:rPr lang="en-US" sz="1600" dirty="0"/>
              <a:t>[8] </a:t>
            </a:r>
            <a:r>
              <a:rPr lang="en-US" sz="1600" dirty="0" err="1"/>
              <a:t>RoboBear</a:t>
            </a:r>
            <a:endParaRPr lang="en-US" sz="1600" dirty="0"/>
          </a:p>
        </p:txBody>
      </p:sp>
      <p:pic>
        <p:nvPicPr>
          <p:cNvPr id="10" name="Picture 9"/>
          <p:cNvPicPr>
            <a:picLocks noChangeAspect="1"/>
          </p:cNvPicPr>
          <p:nvPr/>
        </p:nvPicPr>
        <p:blipFill>
          <a:blip r:embed="rId4"/>
          <a:stretch>
            <a:fillRect/>
          </a:stretch>
        </p:blipFill>
        <p:spPr>
          <a:xfrm>
            <a:off x="459259" y="2571750"/>
            <a:ext cx="3810000" cy="2381250"/>
          </a:xfrm>
          <a:prstGeom prst="rect">
            <a:avLst/>
          </a:prstGeom>
        </p:spPr>
      </p:pic>
      <p:sp>
        <p:nvSpPr>
          <p:cNvPr id="11" name="TextBox 10"/>
          <p:cNvSpPr txBox="1"/>
          <p:nvPr/>
        </p:nvSpPr>
        <p:spPr>
          <a:xfrm>
            <a:off x="4269259" y="4539049"/>
            <a:ext cx="1620795" cy="313932"/>
          </a:xfrm>
          <a:prstGeom prst="rect">
            <a:avLst/>
          </a:prstGeom>
          <a:noFill/>
        </p:spPr>
        <p:txBody>
          <a:bodyPr wrap="square" rtlCol="0">
            <a:spAutoFit/>
          </a:bodyPr>
          <a:lstStyle/>
          <a:p>
            <a:pPr>
              <a:lnSpc>
                <a:spcPct val="90000"/>
              </a:lnSpc>
            </a:pPr>
            <a:r>
              <a:rPr lang="en-US" sz="1600" dirty="0"/>
              <a:t>[7] HAL</a:t>
            </a:r>
          </a:p>
        </p:txBody>
      </p:sp>
    </p:spTree>
    <p:extLst>
      <p:ext uri="{BB962C8B-B14F-4D97-AF65-F5344CB8AC3E}">
        <p14:creationId xmlns:p14="http://schemas.microsoft.com/office/powerpoint/2010/main" val="6651998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sz="half" idx="1"/>
          </p:nvPr>
        </p:nvSpPr>
        <p:spPr>
          <a:xfrm>
            <a:off x="685800" y="1352551"/>
            <a:ext cx="7772400" cy="3352800"/>
          </a:xfrm>
        </p:spPr>
        <p:txBody>
          <a:bodyPr/>
          <a:lstStyle/>
          <a:p>
            <a:r>
              <a:rPr lang="en-US" dirty="0"/>
              <a:t>Growing number of seniors in the world </a:t>
            </a:r>
            <a:r>
              <a:rPr lang="en-US" dirty="0">
                <a:sym typeface="Wingdings" panose="05000000000000000000" pitchFamily="2" charset="2"/>
              </a:rPr>
              <a:t> increased need for caretakers</a:t>
            </a:r>
          </a:p>
          <a:p>
            <a:r>
              <a:rPr lang="en-US" dirty="0">
                <a:sym typeface="Wingdings" panose="05000000000000000000" pitchFamily="2" charset="2"/>
              </a:rPr>
              <a:t>Growing field of robotic research and projects involving caregivers</a:t>
            </a:r>
          </a:p>
          <a:p>
            <a:r>
              <a:rPr lang="en-US" dirty="0"/>
              <a:t>Moral responsibility</a:t>
            </a:r>
          </a:p>
          <a:p>
            <a:pPr lvl="1"/>
            <a:r>
              <a:rPr lang="en-US" dirty="0"/>
              <a:t>Should developers be held liable for the malfunction of a caregiving robot? </a:t>
            </a:r>
          </a:p>
          <a:p>
            <a:pPr lvl="1"/>
            <a:endParaRPr lang="en-US" dirty="0"/>
          </a:p>
          <a:p>
            <a:endParaRPr lang="en-US" dirty="0"/>
          </a:p>
          <a:p>
            <a:pPr marL="0" indent="0">
              <a:buNone/>
            </a:pPr>
            <a:endParaRPr lang="en-US" dirty="0"/>
          </a:p>
        </p:txBody>
      </p:sp>
      <p:sp>
        <p:nvSpPr>
          <p:cNvPr id="5" name="Footer Placeholder 4"/>
          <p:cNvSpPr>
            <a:spLocks noGrp="1"/>
          </p:cNvSpPr>
          <p:nvPr>
            <p:ph type="ftr" sz="quarter" idx="11"/>
          </p:nvPr>
        </p:nvSpPr>
        <p:spPr/>
        <p:txBody>
          <a:bodyPr/>
          <a:lstStyle/>
          <a:p>
            <a:r>
              <a:rPr lang="sk-SK"/>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Arianna Kan</a:t>
            </a:r>
          </a:p>
        </p:txBody>
      </p:sp>
      <p:sp>
        <p:nvSpPr>
          <p:cNvPr id="8" name="TextBox 7"/>
          <p:cNvSpPr txBox="1"/>
          <p:nvPr/>
        </p:nvSpPr>
        <p:spPr>
          <a:xfrm>
            <a:off x="2680570" y="2788885"/>
            <a:ext cx="3782860" cy="480131"/>
          </a:xfrm>
          <a:prstGeom prst="rect">
            <a:avLst/>
          </a:prstGeom>
          <a:noFill/>
        </p:spPr>
        <p:txBody>
          <a:bodyPr wrap="square" rtlCol="0">
            <a:spAutoFit/>
          </a:bodyPr>
          <a:lstStyle/>
          <a:p>
            <a:pPr algn="ctr">
              <a:lnSpc>
                <a:spcPct val="90000"/>
              </a:lnSpc>
            </a:pPr>
            <a:r>
              <a:rPr lang="en-US" sz="2800" dirty="0"/>
              <a:t>No</a:t>
            </a:r>
          </a:p>
        </p:txBody>
      </p:sp>
    </p:spTree>
    <p:extLst>
      <p:ext uri="{BB962C8B-B14F-4D97-AF65-F5344CB8AC3E}">
        <p14:creationId xmlns:p14="http://schemas.microsoft.com/office/powerpoint/2010/main" val="1247071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40000" lnSpcReduction="20000"/>
          </a:bodyPr>
          <a:lstStyle/>
          <a:p>
            <a:pPr marL="0" indent="0">
              <a:lnSpc>
                <a:spcPct val="120000"/>
              </a:lnSpc>
              <a:buNone/>
            </a:pPr>
            <a:r>
              <a:rPr lang="en-US" dirty="0"/>
              <a:t>[1]  </a:t>
            </a:r>
            <a:r>
              <a:rPr lang="en-US" sz="2400" dirty="0"/>
              <a:t>"Benjamin </a:t>
            </a:r>
            <a:r>
              <a:rPr lang="en-US" sz="2400" dirty="0" err="1"/>
              <a:t>Hylak</a:t>
            </a:r>
            <a:r>
              <a:rPr lang="en-US" sz="2400" dirty="0"/>
              <a:t>." </a:t>
            </a:r>
            <a:r>
              <a:rPr lang="en-US" sz="2400" i="1" dirty="0"/>
              <a:t>Home</a:t>
            </a:r>
            <a:r>
              <a:rPr lang="en-US" sz="2400" dirty="0"/>
              <a:t>. </a:t>
            </a:r>
            <a:r>
              <a:rPr lang="en-US" sz="2400" dirty="0" err="1"/>
              <a:t>N.p</a:t>
            </a:r>
            <a:r>
              <a:rPr lang="en-US" sz="2400" dirty="0"/>
              <a:t>., </a:t>
            </a:r>
            <a:r>
              <a:rPr lang="en-US" sz="2400" dirty="0" err="1"/>
              <a:t>n.d.</a:t>
            </a:r>
            <a:r>
              <a:rPr lang="en-US" sz="2400" dirty="0"/>
              <a:t> Web. 12 Apr. 2017. &lt;http://www.benhylak.com/&gt;.</a:t>
            </a:r>
          </a:p>
          <a:p>
            <a:pPr marL="0" indent="0">
              <a:lnSpc>
                <a:spcPct val="120000"/>
              </a:lnSpc>
              <a:buNone/>
            </a:pPr>
            <a:r>
              <a:rPr lang="en-US" dirty="0"/>
              <a:t>[2]  </a:t>
            </a:r>
            <a:r>
              <a:rPr lang="en-US" sz="2400" dirty="0"/>
              <a:t>Durden, Tyler. "6 Charts That Show the Global Demographic Crisis Is Unfolding." </a:t>
            </a:r>
            <a:r>
              <a:rPr lang="en-US" sz="2400" i="1" dirty="0" err="1"/>
              <a:t>ZeroHedge</a:t>
            </a:r>
            <a:r>
              <a:rPr lang="en-US" sz="2400" dirty="0"/>
              <a:t>. Mauldin Economics, 06 Jan. 2013. Web. 12 Apr. 2017. &lt;http://www.zerohedge.com/news/2016-05-02/6-charts-show-global-demographic-crisis-unfolding&gt;.</a:t>
            </a:r>
          </a:p>
          <a:p>
            <a:pPr marL="0" indent="0">
              <a:lnSpc>
                <a:spcPct val="120000"/>
              </a:lnSpc>
              <a:buNone/>
            </a:pPr>
            <a:r>
              <a:rPr lang="en-US" dirty="0"/>
              <a:t>[3]  </a:t>
            </a:r>
            <a:r>
              <a:rPr lang="en-US" i="1" dirty="0"/>
              <a:t>PARO Therapeutic Robot</a:t>
            </a:r>
            <a:r>
              <a:rPr lang="en-US" dirty="0"/>
              <a:t>. PARO Robots U.S., Inc., 2014. Web. 12 Apr. 2017. &lt;http://www.parorobots.com/index.asp&gt;.</a:t>
            </a:r>
          </a:p>
          <a:p>
            <a:pPr marL="0" indent="0">
              <a:lnSpc>
                <a:spcPct val="120000"/>
              </a:lnSpc>
              <a:buNone/>
            </a:pPr>
            <a:r>
              <a:rPr lang="en-US" dirty="0"/>
              <a:t>[4] </a:t>
            </a:r>
            <a:r>
              <a:rPr lang="en-US" dirty="0" err="1"/>
              <a:t>Dvorsky</a:t>
            </a:r>
            <a:r>
              <a:rPr lang="en-US" dirty="0"/>
              <a:t>, George. "Chilling Ad Underscores the Insanity of Caregiving Robots." </a:t>
            </a:r>
            <a:r>
              <a:rPr lang="en-US" i="1" dirty="0"/>
              <a:t>Gizmodo</a:t>
            </a:r>
            <a:r>
              <a:rPr lang="en-US" dirty="0"/>
              <a:t>. Gizmodo.com, 11 Oct. 2016. Web. 12 Apr. 2017. &lt;http://gizmodo.com/chilling-ad-underscores-the-insanity-of-caregiving-robo-1787653450&gt;.</a:t>
            </a:r>
          </a:p>
          <a:p>
            <a:pPr marL="0" indent="0">
              <a:lnSpc>
                <a:spcPct val="120000"/>
              </a:lnSpc>
              <a:buNone/>
            </a:pPr>
            <a:r>
              <a:rPr lang="en-US" dirty="0"/>
              <a:t>[5] </a:t>
            </a:r>
            <a:r>
              <a:rPr lang="en-US" dirty="0" err="1"/>
              <a:t>Pfadenhauer</a:t>
            </a:r>
            <a:r>
              <a:rPr lang="en-US" dirty="0"/>
              <a:t>, Michaela, and Christoph </a:t>
            </a:r>
            <a:r>
              <a:rPr lang="en-US" dirty="0" err="1"/>
              <a:t>Dukat</a:t>
            </a:r>
            <a:r>
              <a:rPr lang="en-US" dirty="0"/>
              <a:t>. "Robot Caregiver or Robot-Supported Caregiving?"</a:t>
            </a:r>
            <a:r>
              <a:rPr lang="en-US" i="1" dirty="0" err="1"/>
              <a:t>SpringerLink</a:t>
            </a:r>
            <a:r>
              <a:rPr lang="en-US" dirty="0"/>
              <a:t>. Springer Netherlands, 30 Jan. 2015. Web. 12 Apr. 2017. </a:t>
            </a:r>
            <a:r>
              <a:rPr lang="en-US" dirty="0">
                <a:hlinkClick r:id="rId3"/>
              </a:rPr>
              <a:t>https://link.springer.com/article/10.1007/s12369-015-0284-0</a:t>
            </a:r>
            <a:endParaRPr lang="en-US" dirty="0"/>
          </a:p>
          <a:p>
            <a:pPr marL="0" indent="0">
              <a:lnSpc>
                <a:spcPct val="120000"/>
              </a:lnSpc>
              <a:buNone/>
            </a:pPr>
            <a:r>
              <a:rPr lang="en-US" dirty="0"/>
              <a:t>[6] Aronson, Louise, MD. "10 Potential Benefits of Robot Caregivers." </a:t>
            </a:r>
            <a:r>
              <a:rPr lang="en-US" i="1" dirty="0"/>
              <a:t>KevinMD.com</a:t>
            </a:r>
            <a:r>
              <a:rPr lang="en-US" dirty="0"/>
              <a:t>. </a:t>
            </a:r>
            <a:r>
              <a:rPr lang="en-US" dirty="0" err="1"/>
              <a:t>MedPageToday's</a:t>
            </a:r>
            <a:r>
              <a:rPr lang="en-US" dirty="0"/>
              <a:t>, 05 Aug. 2014. Web. 12 Apr. 2017. &lt;http://www.kevinmd.com/blog/2014/08/10-potential-benefits-robot-caregivers.html&gt;.</a:t>
            </a:r>
          </a:p>
          <a:p>
            <a:pPr marL="0" indent="0">
              <a:lnSpc>
                <a:spcPct val="120000"/>
              </a:lnSpc>
              <a:buNone/>
            </a:pPr>
            <a:r>
              <a:rPr lang="en-US" dirty="0"/>
              <a:t>[7] George, Dragos. "How Hybrid Assistive Limb (HAL) Exoskeleton Suit Works." </a:t>
            </a:r>
            <a:r>
              <a:rPr lang="en-US" i="1" dirty="0"/>
              <a:t>Smashing Robotics</a:t>
            </a:r>
            <a:r>
              <a:rPr lang="en-US" dirty="0"/>
              <a:t>. </a:t>
            </a:r>
            <a:r>
              <a:rPr lang="en-US" dirty="0" err="1"/>
              <a:t>N.p</a:t>
            </a:r>
            <a:r>
              <a:rPr lang="en-US" dirty="0"/>
              <a:t>., 12 June 2014. Web. 12 Apr. 2017. &lt;https://www.smashingrobotics.com/how-hybrid-assistive-limb-hal-exoskeleton-suit-works/&gt;.</a:t>
            </a:r>
          </a:p>
          <a:p>
            <a:pPr marL="0" indent="0">
              <a:lnSpc>
                <a:spcPct val="120000"/>
              </a:lnSpc>
              <a:buNone/>
            </a:pPr>
            <a:r>
              <a:rPr lang="en-US" dirty="0"/>
              <a:t>[8] </a:t>
            </a:r>
            <a:r>
              <a:rPr lang="en-US" dirty="0" err="1"/>
              <a:t>Calderone</a:t>
            </a:r>
            <a:r>
              <a:rPr lang="en-US" dirty="0"/>
              <a:t>, Len. "More Industrial Automation, Robots and Unmanned Vehicles </a:t>
            </a:r>
            <a:r>
              <a:rPr lang="en-US" dirty="0" err="1"/>
              <a:t>Resources."</a:t>
            </a:r>
            <a:r>
              <a:rPr lang="en-US" i="1" dirty="0" err="1"/>
              <a:t>The</a:t>
            </a:r>
            <a:r>
              <a:rPr lang="en-US" i="1" dirty="0"/>
              <a:t> New Family Member: A Robotic Caregiver | </a:t>
            </a:r>
            <a:r>
              <a:rPr lang="en-US" i="1" dirty="0" err="1"/>
              <a:t>RoboticsTomorrow</a:t>
            </a:r>
            <a:r>
              <a:rPr lang="en-US" dirty="0"/>
              <a:t>. Robotics Tomorrow, 08 Dec. 2015. Web. 12 Apr. 2017. &lt;http://www.roboticstomorrow.com/article/2015/12/the-new-family-member-a-robotic-caregiver/7312/&gt;.</a:t>
            </a:r>
          </a:p>
          <a:p>
            <a:pPr marL="0" indent="0">
              <a:lnSpc>
                <a:spcPct val="120000"/>
              </a:lnSpc>
              <a:buNone/>
            </a:pPr>
            <a:r>
              <a:rPr lang="en-US" dirty="0"/>
              <a:t>[9] “Robert and Frank: Photo Gallery." </a:t>
            </a:r>
            <a:r>
              <a:rPr lang="en-US" i="1" dirty="0"/>
              <a:t>IMDb</a:t>
            </a:r>
            <a:r>
              <a:rPr lang="en-US" dirty="0"/>
              <a:t>. IMDb.com, </a:t>
            </a:r>
            <a:r>
              <a:rPr lang="en-US" dirty="0" err="1"/>
              <a:t>n.d.</a:t>
            </a:r>
            <a:r>
              <a:rPr lang="en-US" dirty="0"/>
              <a:t> Web. 14 Apr. 2017. &lt;http://www.imdb.com/title/tt1990314/mediaindex?ref_=tt_pv_mi_sm&gt;.</a:t>
            </a:r>
          </a:p>
        </p:txBody>
      </p:sp>
      <p:sp>
        <p:nvSpPr>
          <p:cNvPr id="4" name="Footer Placeholder 3"/>
          <p:cNvSpPr>
            <a:spLocks noGrp="1"/>
          </p:cNvSpPr>
          <p:nvPr>
            <p:ph type="ftr" sz="quarter" idx="11"/>
          </p:nvPr>
        </p:nvSpPr>
        <p:spPr/>
        <p:txBody>
          <a:bodyPr/>
          <a:lstStyle/>
          <a:p>
            <a:r>
              <a:rPr lang="sk-SK"/>
              <a:t>© 2017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22</a:t>
            </a:fld>
            <a:endParaRPr lang="en-US"/>
          </a:p>
        </p:txBody>
      </p:sp>
      <p:sp>
        <p:nvSpPr>
          <p:cNvPr id="8" name="TextBox 7"/>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Arianna Kan</a:t>
            </a:r>
          </a:p>
        </p:txBody>
      </p:sp>
    </p:spTree>
    <p:extLst>
      <p:ext uri="{BB962C8B-B14F-4D97-AF65-F5344CB8AC3E}">
        <p14:creationId xmlns:p14="http://schemas.microsoft.com/office/powerpoint/2010/main" val="1855118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SPEECH</a:t>
            </a:r>
            <a:r>
              <a:rPr lang="zh-CN" altLang="en-US" dirty="0" smtClean="0"/>
              <a:t> </a:t>
            </a:r>
            <a:r>
              <a:rPr lang="en-US" altLang="zh-CN" dirty="0" smtClean="0"/>
              <a:t>RECOGNITION</a:t>
            </a: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Yudi</a:t>
            </a:r>
            <a:r>
              <a:rPr lang="zh-CN" altLang="en-US" sz="1400" dirty="0" smtClean="0">
                <a:solidFill>
                  <a:schemeClr val="tx1"/>
                </a:solidFill>
                <a:latin typeface="+mj-lt"/>
              </a:rPr>
              <a:t> </a:t>
            </a:r>
            <a:r>
              <a:rPr lang="en-US" altLang="zh-CN" sz="1400" dirty="0" smtClean="0">
                <a:solidFill>
                  <a:schemeClr val="tx1"/>
                </a:solidFill>
                <a:latin typeface="+mj-lt"/>
              </a:rPr>
              <a:t>Wang</a:t>
            </a:r>
            <a:endParaRPr lang="en-US" sz="1400" dirty="0">
              <a:solidFill>
                <a:schemeClr val="tx1"/>
              </a:solidFill>
              <a:latin typeface="+mj-lt"/>
            </a:endParaRPr>
          </a:p>
        </p:txBody>
      </p:sp>
      <p:sp>
        <p:nvSpPr>
          <p:cNvPr id="4" name="矩形 3"/>
          <p:cNvSpPr/>
          <p:nvPr/>
        </p:nvSpPr>
        <p:spPr>
          <a:xfrm>
            <a:off x="685800" y="1382447"/>
            <a:ext cx="4572000" cy="1754326"/>
          </a:xfrm>
          <a:prstGeom prst="rect">
            <a:avLst/>
          </a:prstGeom>
        </p:spPr>
        <p:txBody>
          <a:bodyPr>
            <a:spAutoFit/>
          </a:bodyPr>
          <a:lstStyle/>
          <a:p>
            <a:r>
              <a:rPr lang="en-US" altLang="zh-CN" dirty="0"/>
              <a:t>CONCLUSION:</a:t>
            </a:r>
            <a:r>
              <a:rPr lang="zh-CN" altLang="en-US" dirty="0"/>
              <a:t>     </a:t>
            </a:r>
            <a:endParaRPr lang="en-US" altLang="zh-CN" dirty="0" smtClean="0"/>
          </a:p>
          <a:p>
            <a:r>
              <a:rPr lang="zh-CN" altLang="en-US" dirty="0" smtClean="0"/>
              <a:t>                                               </a:t>
            </a:r>
            <a:endParaRPr lang="en-US" altLang="zh-CN" dirty="0"/>
          </a:p>
          <a:p>
            <a:r>
              <a:rPr lang="en-US" altLang="zh-CN" dirty="0"/>
              <a:t>There</a:t>
            </a:r>
            <a:r>
              <a:rPr lang="zh-CN" altLang="en-US" dirty="0"/>
              <a:t> </a:t>
            </a:r>
            <a:r>
              <a:rPr lang="en-US" altLang="zh-CN" dirty="0"/>
              <a:t>are</a:t>
            </a:r>
            <a:r>
              <a:rPr lang="zh-CN" altLang="en-US" dirty="0"/>
              <a:t> </a:t>
            </a:r>
            <a:r>
              <a:rPr lang="en-US" altLang="zh-CN" dirty="0" smtClean="0"/>
              <a:t>benefits</a:t>
            </a:r>
            <a:r>
              <a:rPr lang="zh-CN" altLang="en-US" dirty="0" smtClean="0"/>
              <a:t> </a:t>
            </a:r>
            <a:r>
              <a:rPr lang="en-US" altLang="zh-CN" dirty="0"/>
              <a:t>in</a:t>
            </a:r>
            <a:r>
              <a:rPr lang="zh-CN" altLang="en-US" dirty="0"/>
              <a:t> </a:t>
            </a:r>
            <a:r>
              <a:rPr lang="en-US" altLang="zh-CN" dirty="0"/>
              <a:t>Speech</a:t>
            </a:r>
            <a:r>
              <a:rPr lang="zh-CN" altLang="en-US" dirty="0"/>
              <a:t> </a:t>
            </a:r>
            <a:r>
              <a:rPr lang="en-US" altLang="zh-CN" dirty="0"/>
              <a:t>Recognition,</a:t>
            </a:r>
            <a:r>
              <a:rPr lang="zh-CN" altLang="en-US" dirty="0"/>
              <a:t> </a:t>
            </a:r>
            <a:r>
              <a:rPr lang="en-US" altLang="zh-CN" dirty="0" smtClean="0"/>
              <a:t>but</a:t>
            </a:r>
            <a:r>
              <a:rPr lang="zh-CN" altLang="en-US" dirty="0" smtClean="0"/>
              <a:t> </a:t>
            </a:r>
            <a:r>
              <a:rPr lang="en-US" altLang="zh-CN" dirty="0" smtClean="0"/>
              <a:t>because</a:t>
            </a:r>
            <a:r>
              <a:rPr lang="zh-CN" altLang="en-US" dirty="0" smtClean="0"/>
              <a:t> </a:t>
            </a:r>
            <a:r>
              <a:rPr lang="en-US" altLang="zh-CN" dirty="0" smtClean="0"/>
              <a:t>of</a:t>
            </a:r>
            <a:r>
              <a:rPr lang="zh-CN" altLang="en-US" dirty="0" smtClean="0"/>
              <a:t> </a:t>
            </a:r>
            <a:r>
              <a:rPr lang="en-US" altLang="zh-CN" dirty="0"/>
              <a:t>accuracy</a:t>
            </a:r>
            <a:r>
              <a:rPr lang="zh-CN" altLang="en-US" dirty="0"/>
              <a:t> </a:t>
            </a:r>
            <a:r>
              <a:rPr lang="en-US" altLang="zh-CN" dirty="0" smtClean="0"/>
              <a:t>and</a:t>
            </a:r>
            <a:r>
              <a:rPr lang="zh-CN" altLang="en-US" dirty="0" smtClean="0"/>
              <a:t> </a:t>
            </a:r>
            <a:r>
              <a:rPr lang="en-US" altLang="zh-CN" dirty="0" smtClean="0"/>
              <a:t>limitation,</a:t>
            </a:r>
            <a:r>
              <a:rPr lang="zh-CN" altLang="en-US" dirty="0" smtClean="0"/>
              <a:t> </a:t>
            </a:r>
            <a:r>
              <a:rPr lang="en-US" altLang="zh-CN" dirty="0" smtClean="0"/>
              <a:t>it</a:t>
            </a:r>
            <a:r>
              <a:rPr lang="zh-CN" altLang="en-US" dirty="0" smtClean="0"/>
              <a:t> </a:t>
            </a:r>
            <a:r>
              <a:rPr lang="en-US" altLang="zh-CN" dirty="0" smtClean="0"/>
              <a:t>still</a:t>
            </a:r>
            <a:r>
              <a:rPr lang="zh-CN" altLang="en-US" dirty="0" smtClean="0"/>
              <a:t> </a:t>
            </a:r>
            <a:r>
              <a:rPr lang="en-US" altLang="zh-CN" dirty="0" smtClean="0"/>
              <a:t>need</a:t>
            </a:r>
            <a:r>
              <a:rPr lang="zh-CN" altLang="en-US" dirty="0" smtClean="0"/>
              <a:t> </a:t>
            </a:r>
            <a:r>
              <a:rPr lang="en-US" altLang="zh-CN" dirty="0" smtClean="0"/>
              <a:t>to</a:t>
            </a:r>
            <a:r>
              <a:rPr lang="zh-CN" altLang="en-US" dirty="0" smtClean="0"/>
              <a:t> </a:t>
            </a:r>
            <a:r>
              <a:rPr lang="en-US" altLang="zh-CN" dirty="0" smtClean="0"/>
              <a:t>be</a:t>
            </a:r>
            <a:r>
              <a:rPr lang="zh-CN" altLang="en-US" dirty="0" smtClean="0"/>
              <a:t> </a:t>
            </a:r>
            <a:r>
              <a:rPr lang="en-US" altLang="zh-CN" dirty="0" smtClean="0"/>
              <a:t>improved</a:t>
            </a:r>
            <a:r>
              <a:rPr lang="zh-CN" altLang="en-US" dirty="0" smtClean="0"/>
              <a:t> </a:t>
            </a:r>
            <a:r>
              <a:rPr lang="en-US" altLang="zh-CN" dirty="0" smtClean="0"/>
              <a:t>to</a:t>
            </a:r>
            <a:r>
              <a:rPr lang="zh-CN" altLang="en-US" dirty="0" smtClean="0"/>
              <a:t> </a:t>
            </a:r>
            <a:r>
              <a:rPr lang="en-US" altLang="zh-CN" dirty="0" smtClean="0"/>
              <a:t>become</a:t>
            </a:r>
            <a:r>
              <a:rPr lang="zh-CN" altLang="en-US" dirty="0" smtClean="0"/>
              <a:t> </a:t>
            </a:r>
            <a:r>
              <a:rPr lang="en-US" altLang="zh-CN" dirty="0" smtClean="0"/>
              <a:t>a</a:t>
            </a:r>
            <a:r>
              <a:rPr lang="zh-CN" altLang="en-US" dirty="0" smtClean="0"/>
              <a:t> </a:t>
            </a:r>
            <a:r>
              <a:rPr lang="en-US" altLang="zh-CN" dirty="0" smtClean="0"/>
              <a:t>major</a:t>
            </a:r>
            <a:r>
              <a:rPr lang="zh-CN" altLang="en-US" dirty="0"/>
              <a:t> </a:t>
            </a:r>
            <a:r>
              <a:rPr lang="en-US" altLang="zh-CN" dirty="0" smtClean="0"/>
              <a:t>input</a:t>
            </a:r>
            <a:r>
              <a:rPr lang="zh-CN" altLang="en-US" dirty="0" smtClean="0"/>
              <a:t> </a:t>
            </a:r>
            <a:r>
              <a:rPr lang="en-US" altLang="zh-CN" dirty="0" smtClean="0"/>
              <a:t>methodology.</a:t>
            </a:r>
            <a:endParaRPr lang="zh-CN" altLang="en-US" dirty="0"/>
          </a:p>
        </p:txBody>
      </p:sp>
    </p:spTree>
    <p:extLst>
      <p:ext uri="{BB962C8B-B14F-4D97-AF65-F5344CB8AC3E}">
        <p14:creationId xmlns:p14="http://schemas.microsoft.com/office/powerpoint/2010/main" val="6492616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Speech</a:t>
            </a:r>
            <a:r>
              <a:rPr lang="zh-CN" altLang="en-US" dirty="0" smtClean="0"/>
              <a:t> </a:t>
            </a:r>
            <a:r>
              <a:rPr lang="en-US" altLang="zh-CN" dirty="0" smtClean="0"/>
              <a:t>Recognition</a:t>
            </a:r>
            <a:r>
              <a:rPr lang="zh-CN" altLang="en-US" dirty="0" smtClean="0"/>
              <a:t> </a:t>
            </a:r>
            <a:r>
              <a:rPr lang="en-US" altLang="zh-CN" dirty="0" smtClean="0"/>
              <a:t>engine</a:t>
            </a:r>
            <a:endParaRPr lang="en-US" dirty="0"/>
          </a:p>
        </p:txBody>
      </p:sp>
      <p:sp>
        <p:nvSpPr>
          <p:cNvPr id="3" name="Content Placeholder 2"/>
          <p:cNvSpPr>
            <a:spLocks noGrp="1"/>
          </p:cNvSpPr>
          <p:nvPr>
            <p:ph sz="half" idx="1"/>
          </p:nvPr>
        </p:nvSpPr>
        <p:spPr>
          <a:xfrm>
            <a:off x="685799" y="1352551"/>
            <a:ext cx="4283765" cy="3352800"/>
          </a:xfrm>
        </p:spPr>
        <p:txBody>
          <a:bodyPr/>
          <a:lstStyle/>
          <a:p>
            <a:r>
              <a:rPr lang="en-US" altLang="zh-CN" dirty="0" smtClean="0"/>
              <a:t>Language</a:t>
            </a:r>
            <a:r>
              <a:rPr lang="zh-CN" altLang="en-US" dirty="0" smtClean="0"/>
              <a:t> </a:t>
            </a:r>
            <a:r>
              <a:rPr lang="en-US" altLang="zh-CN" dirty="0" smtClean="0"/>
              <a:t>Model</a:t>
            </a:r>
            <a:r>
              <a:rPr lang="zh-CN" altLang="en-US" dirty="0" smtClean="0"/>
              <a:t> </a:t>
            </a:r>
            <a:r>
              <a:rPr lang="en-US" altLang="zh-CN" dirty="0" smtClean="0"/>
              <a:t>or</a:t>
            </a:r>
            <a:r>
              <a:rPr lang="zh-CN" altLang="en-US" dirty="0" smtClean="0"/>
              <a:t> </a:t>
            </a:r>
            <a:r>
              <a:rPr lang="en-US" altLang="zh-CN" dirty="0" smtClean="0"/>
              <a:t>Grammar</a:t>
            </a:r>
          </a:p>
          <a:p>
            <a:pPr lvl="1"/>
            <a:r>
              <a:rPr lang="en-US" altLang="zh-CN" dirty="0" smtClean="0"/>
              <a:t>Recognize</a:t>
            </a:r>
            <a:r>
              <a:rPr lang="zh-CN" altLang="en-US" dirty="0" smtClean="0"/>
              <a:t> </a:t>
            </a:r>
            <a:r>
              <a:rPr lang="en-US" altLang="zh-CN" dirty="0" smtClean="0"/>
              <a:t>speech</a:t>
            </a:r>
            <a:r>
              <a:rPr lang="zh-CN" altLang="en-US" dirty="0" smtClean="0"/>
              <a:t> </a:t>
            </a:r>
            <a:r>
              <a:rPr lang="en-US" altLang="zh-CN" dirty="0" smtClean="0"/>
              <a:t>and</a:t>
            </a:r>
            <a:r>
              <a:rPr lang="zh-CN" altLang="en-US" dirty="0" smtClean="0"/>
              <a:t> </a:t>
            </a:r>
            <a:r>
              <a:rPr lang="en-US" altLang="zh-CN" dirty="0" smtClean="0"/>
              <a:t>Wreck</a:t>
            </a:r>
            <a:r>
              <a:rPr lang="zh-CN" altLang="en-US" dirty="0" smtClean="0"/>
              <a:t> </a:t>
            </a:r>
            <a:r>
              <a:rPr lang="en-US" altLang="zh-CN" dirty="0" smtClean="0"/>
              <a:t>a</a:t>
            </a:r>
            <a:r>
              <a:rPr lang="zh-CN" altLang="en-US" dirty="0" smtClean="0"/>
              <a:t> </a:t>
            </a:r>
            <a:r>
              <a:rPr lang="en-US" altLang="zh-CN" dirty="0" smtClean="0"/>
              <a:t>nice</a:t>
            </a:r>
            <a:r>
              <a:rPr lang="zh-CN" altLang="en-US" dirty="0" smtClean="0"/>
              <a:t> </a:t>
            </a:r>
            <a:r>
              <a:rPr lang="en-US" altLang="zh-CN" dirty="0" smtClean="0"/>
              <a:t>beach</a:t>
            </a:r>
          </a:p>
          <a:p>
            <a:endParaRPr lang="en-US" altLang="zh-CN" dirty="0" smtClean="0"/>
          </a:p>
          <a:p>
            <a:r>
              <a:rPr lang="en-US" altLang="zh-CN" dirty="0" smtClean="0"/>
              <a:t>Acoustic</a:t>
            </a:r>
            <a:r>
              <a:rPr lang="zh-CN" altLang="en-US" dirty="0" smtClean="0"/>
              <a:t> </a:t>
            </a:r>
            <a:r>
              <a:rPr lang="en-US" altLang="zh-CN" dirty="0" smtClean="0"/>
              <a:t>Model</a:t>
            </a:r>
          </a:p>
          <a:p>
            <a:endParaRPr lang="en-US" altLang="zh-CN" dirty="0"/>
          </a:p>
          <a:p>
            <a:endParaRPr lang="en-US" altLang="zh-CN" dirty="0" smtClean="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Yudi</a:t>
            </a:r>
            <a:r>
              <a:rPr lang="zh-CN" altLang="en-US" sz="1400" dirty="0" smtClean="0">
                <a:solidFill>
                  <a:schemeClr val="tx1"/>
                </a:solidFill>
                <a:latin typeface="+mj-lt"/>
              </a:rPr>
              <a:t> </a:t>
            </a:r>
            <a:r>
              <a:rPr lang="en-US" altLang="zh-CN" sz="1400" dirty="0" smtClean="0">
                <a:solidFill>
                  <a:schemeClr val="tx1"/>
                </a:solidFill>
                <a:latin typeface="+mj-lt"/>
              </a:rPr>
              <a:t>Wang</a:t>
            </a:r>
            <a:endParaRPr lang="en-US" sz="1400" dirty="0">
              <a:solidFill>
                <a:schemeClr val="tx1"/>
              </a:solidFill>
              <a:latin typeface="+mj-lt"/>
            </a:endParaRPr>
          </a:p>
        </p:txBody>
      </p:sp>
      <p:pic>
        <p:nvPicPr>
          <p:cNvPr id="9" name="图片 8"/>
          <p:cNvPicPr>
            <a:picLocks noChangeAspect="1"/>
          </p:cNvPicPr>
          <p:nvPr/>
        </p:nvPicPr>
        <p:blipFill>
          <a:blip r:embed="rId3"/>
          <a:stretch>
            <a:fillRect/>
          </a:stretch>
        </p:blipFill>
        <p:spPr>
          <a:xfrm>
            <a:off x="3753612" y="2150375"/>
            <a:ext cx="5077968" cy="1354125"/>
          </a:xfrm>
          <a:prstGeom prst="rect">
            <a:avLst/>
          </a:prstGeom>
        </p:spPr>
      </p:pic>
      <p:sp>
        <p:nvSpPr>
          <p:cNvPr id="10" name="矩形 9"/>
          <p:cNvSpPr/>
          <p:nvPr/>
        </p:nvSpPr>
        <p:spPr>
          <a:xfrm>
            <a:off x="4572000" y="3590153"/>
            <a:ext cx="3589316" cy="369332"/>
          </a:xfrm>
          <a:prstGeom prst="rect">
            <a:avLst/>
          </a:prstGeom>
        </p:spPr>
        <p:txBody>
          <a:bodyPr wrap="none">
            <a:spAutoFit/>
          </a:bodyPr>
          <a:lstStyle/>
          <a:p>
            <a:pPr algn="ctr"/>
            <a:r>
              <a:rPr lang="en-US" altLang="zh-CN" dirty="0"/>
              <a:t>[2]How</a:t>
            </a:r>
            <a:r>
              <a:rPr lang="zh-CN" altLang="en-US" dirty="0"/>
              <a:t> </a:t>
            </a:r>
            <a:r>
              <a:rPr lang="en-US" altLang="zh-CN" dirty="0"/>
              <a:t>Speech</a:t>
            </a:r>
            <a:r>
              <a:rPr lang="zh-CN" altLang="en-US" dirty="0"/>
              <a:t> </a:t>
            </a:r>
            <a:r>
              <a:rPr lang="en-US" altLang="zh-CN" dirty="0"/>
              <a:t>Recognition</a:t>
            </a:r>
            <a:r>
              <a:rPr lang="zh-CN" altLang="en-US" dirty="0"/>
              <a:t> </a:t>
            </a:r>
            <a:r>
              <a:rPr lang="en-US" altLang="zh-CN" dirty="0"/>
              <a:t>Works</a:t>
            </a:r>
          </a:p>
        </p:txBody>
      </p:sp>
    </p:spTree>
    <p:extLst>
      <p:ext uri="{BB962C8B-B14F-4D97-AF65-F5344CB8AC3E}">
        <p14:creationId xmlns:p14="http://schemas.microsoft.com/office/powerpoint/2010/main" val="16761878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daily</a:t>
            </a:r>
            <a:r>
              <a:rPr lang="zh-CN" altLang="en-US" dirty="0" smtClean="0"/>
              <a:t> </a:t>
            </a:r>
            <a:r>
              <a:rPr lang="en-US" altLang="zh-CN" dirty="0" smtClean="0"/>
              <a:t>life</a:t>
            </a:r>
            <a:r>
              <a:rPr lang="zh-CN" altLang="en-US" dirty="0" smtClean="0"/>
              <a:t> </a:t>
            </a:r>
            <a:r>
              <a:rPr lang="en-US" altLang="zh-CN" dirty="0" smtClean="0"/>
              <a:t>usage</a:t>
            </a:r>
            <a:endParaRPr lang="en-US" dirty="0"/>
          </a:p>
        </p:txBody>
      </p:sp>
      <p:sp>
        <p:nvSpPr>
          <p:cNvPr id="3" name="Content Placeholder 2"/>
          <p:cNvSpPr>
            <a:spLocks noGrp="1"/>
          </p:cNvSpPr>
          <p:nvPr>
            <p:ph sz="half" idx="1"/>
          </p:nvPr>
        </p:nvSpPr>
        <p:spPr/>
        <p:txBody>
          <a:bodyPr>
            <a:normAutofit/>
          </a:bodyPr>
          <a:lstStyle/>
          <a:p>
            <a:r>
              <a:rPr lang="en-US" altLang="zh-CN" dirty="0" smtClean="0"/>
              <a:t>Everyday</a:t>
            </a:r>
            <a:r>
              <a:rPr lang="zh-CN" altLang="en-US" dirty="0" smtClean="0"/>
              <a:t> </a:t>
            </a:r>
            <a:r>
              <a:rPr lang="en-US" altLang="zh-CN" dirty="0" smtClean="0"/>
              <a:t>Usage</a:t>
            </a:r>
            <a:r>
              <a:rPr lang="zh-CN" altLang="en-US" dirty="0" smtClean="0"/>
              <a:t> </a:t>
            </a:r>
            <a:r>
              <a:rPr lang="en-US" altLang="zh-CN" dirty="0" smtClean="0"/>
              <a:t>[3]</a:t>
            </a:r>
          </a:p>
          <a:p>
            <a:pPr lvl="1"/>
            <a:r>
              <a:rPr lang="en-US" altLang="zh-CN" dirty="0" smtClean="0"/>
              <a:t>Telephone</a:t>
            </a:r>
            <a:r>
              <a:rPr lang="zh-CN" altLang="en-US" dirty="0" smtClean="0"/>
              <a:t> </a:t>
            </a:r>
            <a:r>
              <a:rPr lang="en-US" altLang="zh-CN" dirty="0" smtClean="0"/>
              <a:t>voice</a:t>
            </a:r>
            <a:r>
              <a:rPr lang="zh-CN" altLang="en-US" dirty="0" smtClean="0"/>
              <a:t> </a:t>
            </a:r>
            <a:r>
              <a:rPr lang="en-US" altLang="zh-CN" dirty="0" smtClean="0"/>
              <a:t>commands</a:t>
            </a:r>
          </a:p>
          <a:p>
            <a:pPr lvl="1"/>
            <a:r>
              <a:rPr lang="en-US" altLang="zh-CN" dirty="0" smtClean="0"/>
              <a:t>Home</a:t>
            </a:r>
            <a:r>
              <a:rPr lang="zh-CN" altLang="en-US" dirty="0" smtClean="0"/>
              <a:t> </a:t>
            </a:r>
            <a:r>
              <a:rPr lang="en-US" altLang="zh-CN" dirty="0" smtClean="0"/>
              <a:t>listening</a:t>
            </a:r>
            <a:r>
              <a:rPr lang="zh-CN" altLang="en-US" dirty="0" smtClean="0"/>
              <a:t> </a:t>
            </a:r>
            <a:r>
              <a:rPr lang="en-US" altLang="zh-CN" dirty="0" smtClean="0"/>
              <a:t>device</a:t>
            </a:r>
          </a:p>
          <a:p>
            <a:pPr lvl="1"/>
            <a:endParaRPr lang="en-US" altLang="zh-CN" dirty="0" smtClean="0"/>
          </a:p>
          <a:p>
            <a:r>
              <a:rPr lang="en-US" altLang="zh-CN" dirty="0" smtClean="0"/>
              <a:t>Disability</a:t>
            </a:r>
            <a:r>
              <a:rPr lang="zh-CN" altLang="en-US" dirty="0" smtClean="0"/>
              <a:t> </a:t>
            </a:r>
            <a:r>
              <a:rPr lang="en-US" altLang="zh-CN" dirty="0" smtClean="0"/>
              <a:t>Usage</a:t>
            </a:r>
            <a:r>
              <a:rPr lang="zh-CN" altLang="en-US" dirty="0" smtClean="0"/>
              <a:t> </a:t>
            </a:r>
            <a:r>
              <a:rPr lang="en-US" altLang="zh-CN" dirty="0" smtClean="0"/>
              <a:t>[4]</a:t>
            </a:r>
          </a:p>
          <a:p>
            <a:pPr lvl="1"/>
            <a:r>
              <a:rPr lang="en-US" altLang="zh-CN" dirty="0" smtClean="0"/>
              <a:t>Learning[6]</a:t>
            </a:r>
          </a:p>
          <a:p>
            <a:pPr lvl="1"/>
            <a:r>
              <a:rPr lang="en-US" altLang="zh-CN" dirty="0" smtClean="0"/>
              <a:t>Creativity</a:t>
            </a:r>
          </a:p>
          <a:p>
            <a:pPr lvl="1"/>
            <a:endParaRPr lang="en-US" altLang="zh-CN" dirty="0" smtClean="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Yudi</a:t>
            </a:r>
            <a:r>
              <a:rPr lang="zh-CN" altLang="en-US" sz="1400" dirty="0" smtClean="0">
                <a:solidFill>
                  <a:schemeClr val="tx1"/>
                </a:solidFill>
                <a:latin typeface="+mj-lt"/>
              </a:rPr>
              <a:t> </a:t>
            </a:r>
            <a:r>
              <a:rPr lang="en-US" altLang="zh-CN" sz="1400" dirty="0" smtClean="0">
                <a:solidFill>
                  <a:schemeClr val="tx1"/>
                </a:solidFill>
                <a:latin typeface="+mj-lt"/>
              </a:rPr>
              <a:t>Wang</a:t>
            </a:r>
            <a:endParaRPr lang="en-US" sz="1400" dirty="0">
              <a:solidFill>
                <a:schemeClr val="tx1"/>
              </a:solidFill>
              <a:latin typeface="+mj-lt"/>
            </a:endParaRPr>
          </a:p>
        </p:txBody>
      </p:sp>
      <p:pic>
        <p:nvPicPr>
          <p:cNvPr id="9" name="图片 8"/>
          <p:cNvPicPr>
            <a:picLocks noChangeAspect="1"/>
          </p:cNvPicPr>
          <p:nvPr/>
        </p:nvPicPr>
        <p:blipFill>
          <a:blip r:embed="rId3"/>
          <a:stretch>
            <a:fillRect/>
          </a:stretch>
        </p:blipFill>
        <p:spPr>
          <a:xfrm>
            <a:off x="4251017" y="1546669"/>
            <a:ext cx="4377871" cy="2461260"/>
          </a:xfrm>
          <a:prstGeom prst="rect">
            <a:avLst/>
          </a:prstGeom>
        </p:spPr>
      </p:pic>
      <p:sp>
        <p:nvSpPr>
          <p:cNvPr id="11" name="矩形 10"/>
          <p:cNvSpPr/>
          <p:nvPr/>
        </p:nvSpPr>
        <p:spPr>
          <a:xfrm>
            <a:off x="4561114" y="4044237"/>
            <a:ext cx="4572000" cy="646331"/>
          </a:xfrm>
          <a:prstGeom prst="rect">
            <a:avLst/>
          </a:prstGeom>
        </p:spPr>
        <p:txBody>
          <a:bodyPr>
            <a:spAutoFit/>
          </a:bodyPr>
          <a:lstStyle/>
          <a:p>
            <a:r>
              <a:rPr lang="en-US" altLang="zh-CN"/>
              <a:t>[1]Voice-recognition software can help disabled people gain employment.</a:t>
            </a:r>
            <a:endParaRPr kumimoji="1" lang="zh-CN" altLang="en-US" dirty="0"/>
          </a:p>
        </p:txBody>
      </p:sp>
    </p:spTree>
    <p:extLst>
      <p:ext uri="{BB962C8B-B14F-4D97-AF65-F5344CB8AC3E}">
        <p14:creationId xmlns:p14="http://schemas.microsoft.com/office/powerpoint/2010/main" val="7070816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Disability</a:t>
            </a:r>
            <a:r>
              <a:rPr lang="zh-CN" altLang="en-US" dirty="0" smtClean="0"/>
              <a:t> </a:t>
            </a:r>
            <a:r>
              <a:rPr lang="en-US" altLang="zh-CN" dirty="0" smtClean="0"/>
              <a:t>statistics</a:t>
            </a: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Yudi</a:t>
            </a:r>
            <a:r>
              <a:rPr lang="zh-CN" altLang="en-US" sz="1400" dirty="0" smtClean="0">
                <a:solidFill>
                  <a:schemeClr val="tx1"/>
                </a:solidFill>
                <a:latin typeface="+mj-lt"/>
              </a:rPr>
              <a:t> </a:t>
            </a:r>
            <a:r>
              <a:rPr lang="en-US" altLang="zh-CN" sz="1400" dirty="0" smtClean="0">
                <a:solidFill>
                  <a:schemeClr val="tx1"/>
                </a:solidFill>
                <a:latin typeface="+mj-lt"/>
              </a:rPr>
              <a:t>Wang</a:t>
            </a:r>
            <a:endParaRPr lang="en-US" sz="1400" dirty="0">
              <a:solidFill>
                <a:schemeClr val="tx1"/>
              </a:solidFill>
              <a:latin typeface="+mj-lt"/>
            </a:endParaRPr>
          </a:p>
        </p:txBody>
      </p:sp>
      <p:sp>
        <p:nvSpPr>
          <p:cNvPr id="11" name="矩形 10"/>
          <p:cNvSpPr/>
          <p:nvPr/>
        </p:nvSpPr>
        <p:spPr>
          <a:xfrm>
            <a:off x="4572000" y="4431131"/>
            <a:ext cx="4572000" cy="369332"/>
          </a:xfrm>
          <a:prstGeom prst="rect">
            <a:avLst/>
          </a:prstGeom>
        </p:spPr>
        <p:txBody>
          <a:bodyPr>
            <a:spAutoFit/>
          </a:bodyPr>
          <a:lstStyle/>
          <a:p>
            <a:r>
              <a:rPr lang="en-US" altLang="zh-CN" dirty="0" smtClean="0"/>
              <a:t>[7]How</a:t>
            </a:r>
            <a:r>
              <a:rPr lang="zh-CN" altLang="en-US" dirty="0" smtClean="0"/>
              <a:t> </a:t>
            </a:r>
            <a:r>
              <a:rPr lang="en-US" altLang="zh-CN" dirty="0" smtClean="0"/>
              <a:t>Common</a:t>
            </a:r>
            <a:r>
              <a:rPr lang="zh-CN" altLang="en-US" dirty="0" smtClean="0"/>
              <a:t> </a:t>
            </a:r>
            <a:r>
              <a:rPr lang="en-US" altLang="zh-CN" dirty="0" smtClean="0"/>
              <a:t>are</a:t>
            </a:r>
            <a:r>
              <a:rPr lang="zh-CN" altLang="en-US" dirty="0" smtClean="0"/>
              <a:t> </a:t>
            </a:r>
            <a:r>
              <a:rPr lang="en-US" altLang="zh-CN" dirty="0" smtClean="0"/>
              <a:t>Specific</a:t>
            </a:r>
            <a:r>
              <a:rPr lang="zh-CN" altLang="en-US" dirty="0" smtClean="0"/>
              <a:t> </a:t>
            </a:r>
            <a:r>
              <a:rPr lang="en-US" altLang="zh-CN" dirty="0" smtClean="0"/>
              <a:t>Disabilities</a:t>
            </a:r>
            <a:endParaRPr kumimoji="1" lang="zh-CN" altLang="en-US" dirty="0"/>
          </a:p>
        </p:txBody>
      </p:sp>
      <p:pic>
        <p:nvPicPr>
          <p:cNvPr id="8" name="图片 7"/>
          <p:cNvPicPr>
            <a:picLocks noChangeAspect="1"/>
          </p:cNvPicPr>
          <p:nvPr/>
        </p:nvPicPr>
        <p:blipFill>
          <a:blip r:embed="rId3"/>
          <a:stretch>
            <a:fillRect/>
          </a:stretch>
        </p:blipFill>
        <p:spPr>
          <a:xfrm>
            <a:off x="4865016" y="680114"/>
            <a:ext cx="3593184" cy="3800791"/>
          </a:xfrm>
          <a:prstGeom prst="rect">
            <a:avLst/>
          </a:prstGeom>
        </p:spPr>
      </p:pic>
      <p:sp>
        <p:nvSpPr>
          <p:cNvPr id="12" name="Content Placeholder 2"/>
          <p:cNvSpPr>
            <a:spLocks noGrp="1"/>
          </p:cNvSpPr>
          <p:nvPr>
            <p:ph sz="half" idx="1"/>
          </p:nvPr>
        </p:nvSpPr>
        <p:spPr>
          <a:xfrm>
            <a:off x="685800" y="1352551"/>
            <a:ext cx="3733800" cy="3352800"/>
          </a:xfrm>
        </p:spPr>
        <p:txBody>
          <a:bodyPr>
            <a:normAutofit/>
          </a:bodyPr>
          <a:lstStyle/>
          <a:p>
            <a:r>
              <a:rPr lang="en-US" altLang="zh-CN" dirty="0" smtClean="0"/>
              <a:t>56.7</a:t>
            </a:r>
            <a:r>
              <a:rPr lang="zh-CN" altLang="en-US" dirty="0" smtClean="0"/>
              <a:t> </a:t>
            </a:r>
            <a:r>
              <a:rPr lang="en-US" altLang="zh-CN" dirty="0" smtClean="0"/>
              <a:t>Million</a:t>
            </a:r>
            <a:endParaRPr lang="en-US" altLang="zh-CN" dirty="0"/>
          </a:p>
          <a:p>
            <a:pPr lvl="1"/>
            <a:r>
              <a:rPr lang="en-US" altLang="zh-CN" dirty="0" smtClean="0"/>
              <a:t>People</a:t>
            </a:r>
            <a:r>
              <a:rPr lang="zh-CN" altLang="en-US" dirty="0" smtClean="0"/>
              <a:t> </a:t>
            </a:r>
            <a:r>
              <a:rPr lang="en-US" altLang="zh-CN" dirty="0" smtClean="0"/>
              <a:t>in</a:t>
            </a:r>
            <a:r>
              <a:rPr lang="zh-CN" altLang="en-US" dirty="0" smtClean="0"/>
              <a:t> </a:t>
            </a:r>
            <a:r>
              <a:rPr lang="en-US" altLang="zh-CN" dirty="0" smtClean="0"/>
              <a:t>US</a:t>
            </a:r>
            <a:r>
              <a:rPr lang="zh-CN" altLang="en-US" dirty="0" smtClean="0"/>
              <a:t> </a:t>
            </a:r>
            <a:r>
              <a:rPr lang="en-US" altLang="zh-CN" dirty="0" smtClean="0"/>
              <a:t>in</a:t>
            </a:r>
            <a:r>
              <a:rPr lang="zh-CN" altLang="en-US" dirty="0" smtClean="0"/>
              <a:t> </a:t>
            </a:r>
            <a:r>
              <a:rPr lang="en-US" altLang="zh-CN" dirty="0" smtClean="0"/>
              <a:t>2010</a:t>
            </a:r>
            <a:r>
              <a:rPr lang="zh-CN" altLang="en-US" dirty="0" smtClean="0"/>
              <a:t> </a:t>
            </a:r>
            <a:r>
              <a:rPr lang="en-US" altLang="zh-CN" dirty="0" smtClean="0"/>
              <a:t>with</a:t>
            </a:r>
            <a:r>
              <a:rPr lang="zh-CN" altLang="en-US" dirty="0" smtClean="0"/>
              <a:t> </a:t>
            </a:r>
            <a:r>
              <a:rPr lang="en-US" altLang="zh-CN" dirty="0" smtClean="0"/>
              <a:t>a</a:t>
            </a:r>
            <a:r>
              <a:rPr lang="zh-CN" altLang="en-US" dirty="0" smtClean="0"/>
              <a:t> </a:t>
            </a:r>
            <a:r>
              <a:rPr lang="en-US" altLang="zh-CN" dirty="0" smtClean="0"/>
              <a:t>disability</a:t>
            </a:r>
          </a:p>
          <a:p>
            <a:pPr lvl="1"/>
            <a:endParaRPr lang="en-US" altLang="zh-CN" dirty="0" smtClean="0"/>
          </a:p>
          <a:p>
            <a:r>
              <a:rPr lang="en-US" altLang="zh-CN" dirty="0" smtClean="0"/>
              <a:t>27.7</a:t>
            </a:r>
            <a:r>
              <a:rPr lang="zh-CN" altLang="en-US" dirty="0" smtClean="0"/>
              <a:t> </a:t>
            </a:r>
            <a:r>
              <a:rPr lang="en-US" altLang="zh-CN" dirty="0" smtClean="0"/>
              <a:t>Million</a:t>
            </a:r>
          </a:p>
          <a:p>
            <a:pPr lvl="1"/>
            <a:r>
              <a:rPr lang="en-US" altLang="zh-CN" dirty="0" smtClean="0"/>
              <a:t>May</a:t>
            </a:r>
            <a:r>
              <a:rPr lang="zh-CN" altLang="en-US" dirty="0" smtClean="0"/>
              <a:t> </a:t>
            </a:r>
            <a:r>
              <a:rPr lang="en-US" altLang="zh-CN" dirty="0" smtClean="0"/>
              <a:t>need</a:t>
            </a:r>
            <a:r>
              <a:rPr lang="zh-CN" altLang="en-US" dirty="0" smtClean="0"/>
              <a:t> </a:t>
            </a:r>
            <a:r>
              <a:rPr lang="en-US" altLang="zh-CN" dirty="0" smtClean="0"/>
              <a:t>speech</a:t>
            </a:r>
            <a:r>
              <a:rPr lang="zh-CN" altLang="en-US" dirty="0" smtClean="0"/>
              <a:t> </a:t>
            </a:r>
            <a:r>
              <a:rPr lang="en-US" altLang="zh-CN" dirty="0" smtClean="0"/>
              <a:t>recognition</a:t>
            </a:r>
          </a:p>
          <a:p>
            <a:pPr lvl="1"/>
            <a:endParaRPr lang="en-US" altLang="zh-CN" dirty="0" smtClean="0"/>
          </a:p>
        </p:txBody>
      </p:sp>
    </p:spTree>
    <p:extLst>
      <p:ext uri="{BB962C8B-B14F-4D97-AF65-F5344CB8AC3E}">
        <p14:creationId xmlns:p14="http://schemas.microsoft.com/office/powerpoint/2010/main" val="28117387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Errors</a:t>
            </a:r>
            <a:r>
              <a:rPr lang="zh-CN" altLang="en-US" dirty="0" smtClean="0"/>
              <a:t> </a:t>
            </a:r>
            <a:r>
              <a:rPr lang="en-US" altLang="zh-CN" dirty="0" smtClean="0"/>
              <a:t>and</a:t>
            </a:r>
            <a:r>
              <a:rPr lang="zh-CN" altLang="en-US" dirty="0" smtClean="0"/>
              <a:t> </a:t>
            </a:r>
            <a:r>
              <a:rPr lang="en-US" altLang="zh-CN" dirty="0" smtClean="0"/>
              <a:t>failures</a:t>
            </a:r>
            <a:endParaRPr lang="en-US" dirty="0"/>
          </a:p>
        </p:txBody>
      </p:sp>
      <p:sp>
        <p:nvSpPr>
          <p:cNvPr id="3" name="Content Placeholder 2"/>
          <p:cNvSpPr>
            <a:spLocks noGrp="1"/>
          </p:cNvSpPr>
          <p:nvPr>
            <p:ph sz="half" idx="1"/>
          </p:nvPr>
        </p:nvSpPr>
        <p:spPr/>
        <p:txBody>
          <a:bodyPr/>
          <a:lstStyle/>
          <a:p>
            <a:r>
              <a:rPr lang="en-US" altLang="zh-CN" dirty="0" smtClean="0"/>
              <a:t>Accent</a:t>
            </a:r>
            <a:r>
              <a:rPr lang="zh-CN" altLang="en-US" dirty="0" smtClean="0"/>
              <a:t> </a:t>
            </a:r>
            <a:r>
              <a:rPr lang="en-US" altLang="zh-CN" dirty="0"/>
              <a:t>and</a:t>
            </a:r>
            <a:r>
              <a:rPr lang="zh-CN" altLang="en-US" dirty="0"/>
              <a:t> </a:t>
            </a:r>
            <a:r>
              <a:rPr lang="en-US" altLang="zh-CN" dirty="0" smtClean="0"/>
              <a:t>Dialect</a:t>
            </a:r>
          </a:p>
          <a:p>
            <a:endParaRPr lang="en-US" altLang="zh-CN" dirty="0"/>
          </a:p>
          <a:p>
            <a:r>
              <a:rPr lang="en-US" altLang="zh-CN" dirty="0"/>
              <a:t>Speaking</a:t>
            </a:r>
            <a:r>
              <a:rPr lang="zh-CN" altLang="en-US" dirty="0"/>
              <a:t> </a:t>
            </a:r>
            <a:r>
              <a:rPr lang="en-US" altLang="zh-CN" dirty="0" smtClean="0"/>
              <a:t>Speed</a:t>
            </a:r>
          </a:p>
          <a:p>
            <a:endParaRPr lang="en-US" altLang="zh-CN" dirty="0"/>
          </a:p>
          <a:p>
            <a:r>
              <a:rPr lang="en-US" altLang="zh-CN" dirty="0" smtClean="0"/>
              <a:t>Noise</a:t>
            </a:r>
          </a:p>
          <a:p>
            <a:pPr lvl="1"/>
            <a:endParaRPr lang="en-US" altLang="zh-CN" dirty="0" smtClean="0"/>
          </a:p>
        </p:txBody>
      </p:sp>
      <p:sp>
        <p:nvSpPr>
          <p:cNvPr id="5" name="Footer Placeholder 4"/>
          <p:cNvSpPr>
            <a:spLocks noGrp="1"/>
          </p:cNvSpPr>
          <p:nvPr>
            <p:ph type="ftr" sz="quarter" idx="11"/>
          </p:nvPr>
        </p:nvSpPr>
        <p:spPr/>
        <p:txBody>
          <a:bodyPr/>
          <a:lstStyle/>
          <a:p>
            <a:r>
              <a:rPr lang="sk-SK"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Yudi</a:t>
            </a:r>
            <a:r>
              <a:rPr lang="zh-CN" altLang="en-US" sz="1400" dirty="0" smtClean="0">
                <a:solidFill>
                  <a:schemeClr val="tx1"/>
                </a:solidFill>
                <a:latin typeface="+mj-lt"/>
              </a:rPr>
              <a:t> </a:t>
            </a:r>
            <a:r>
              <a:rPr lang="en-US" altLang="zh-CN" sz="1400" dirty="0" smtClean="0">
                <a:solidFill>
                  <a:schemeClr val="tx1"/>
                </a:solidFill>
                <a:latin typeface="+mj-lt"/>
              </a:rPr>
              <a:t>Wang</a:t>
            </a:r>
            <a:endParaRPr lang="en-US" sz="1400" dirty="0">
              <a:solidFill>
                <a:schemeClr val="tx1"/>
              </a:solidFill>
              <a:latin typeface="+mj-lt"/>
            </a:endParaRPr>
          </a:p>
        </p:txBody>
      </p:sp>
      <p:pic>
        <p:nvPicPr>
          <p:cNvPr id="9" name="图片 8"/>
          <p:cNvPicPr>
            <a:picLocks noChangeAspect="1"/>
          </p:cNvPicPr>
          <p:nvPr/>
        </p:nvPicPr>
        <p:blipFill>
          <a:blip r:embed="rId3"/>
          <a:stretch>
            <a:fillRect/>
          </a:stretch>
        </p:blipFill>
        <p:spPr>
          <a:xfrm>
            <a:off x="4419600" y="603230"/>
            <a:ext cx="4265104" cy="4102121"/>
          </a:xfrm>
          <a:prstGeom prst="rect">
            <a:avLst/>
          </a:prstGeom>
        </p:spPr>
      </p:pic>
    </p:spTree>
    <p:extLst>
      <p:ext uri="{BB962C8B-B14F-4D97-AF65-F5344CB8AC3E}">
        <p14:creationId xmlns:p14="http://schemas.microsoft.com/office/powerpoint/2010/main" val="24516920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Summary</a:t>
            </a:r>
            <a:r>
              <a:rPr lang="zh-CN" altLang="en-US" dirty="0" smtClean="0"/>
              <a:t> </a:t>
            </a:r>
            <a:r>
              <a:rPr lang="en-US" altLang="zh-CN" dirty="0" smtClean="0"/>
              <a:t>and</a:t>
            </a:r>
            <a:r>
              <a:rPr lang="zh-CN" altLang="en-US" dirty="0" smtClean="0"/>
              <a:t> </a:t>
            </a:r>
            <a:r>
              <a:rPr lang="en-US" altLang="zh-CN" dirty="0" smtClean="0"/>
              <a:t>future</a:t>
            </a:r>
            <a:endParaRPr lang="en-US" dirty="0"/>
          </a:p>
        </p:txBody>
      </p:sp>
      <p:sp>
        <p:nvSpPr>
          <p:cNvPr id="3" name="Content Placeholder 2"/>
          <p:cNvSpPr>
            <a:spLocks noGrp="1"/>
          </p:cNvSpPr>
          <p:nvPr>
            <p:ph sz="half" idx="1"/>
          </p:nvPr>
        </p:nvSpPr>
        <p:spPr/>
        <p:txBody>
          <a:bodyPr/>
          <a:lstStyle/>
          <a:p>
            <a:r>
              <a:rPr lang="en-US" altLang="zh-CN" dirty="0" smtClean="0"/>
              <a:t>Summary</a:t>
            </a:r>
          </a:p>
          <a:p>
            <a:pPr lvl="1"/>
            <a:r>
              <a:rPr lang="en-US" altLang="zh-CN" dirty="0" smtClean="0"/>
              <a:t>Easy</a:t>
            </a:r>
            <a:r>
              <a:rPr lang="zh-CN" altLang="en-US" dirty="0" smtClean="0"/>
              <a:t> </a:t>
            </a:r>
            <a:r>
              <a:rPr lang="en-US" altLang="zh-CN" dirty="0" smtClean="0"/>
              <a:t>to</a:t>
            </a:r>
            <a:r>
              <a:rPr lang="zh-CN" altLang="en-US" dirty="0" smtClean="0"/>
              <a:t> </a:t>
            </a:r>
            <a:r>
              <a:rPr lang="en-US" altLang="zh-CN" dirty="0" smtClean="0"/>
              <a:t>use</a:t>
            </a:r>
            <a:r>
              <a:rPr lang="zh-CN" altLang="en-US" dirty="0" smtClean="0"/>
              <a:t> </a:t>
            </a:r>
            <a:r>
              <a:rPr lang="en-US" altLang="zh-CN" dirty="0" smtClean="0"/>
              <a:t>and</a:t>
            </a:r>
            <a:r>
              <a:rPr lang="zh-CN" altLang="en-US" dirty="0" smtClean="0"/>
              <a:t> </a:t>
            </a:r>
            <a:r>
              <a:rPr lang="en-US" altLang="zh-CN" dirty="0" smtClean="0"/>
              <a:t>access</a:t>
            </a:r>
          </a:p>
          <a:p>
            <a:pPr lvl="1"/>
            <a:r>
              <a:rPr lang="en-US" altLang="zh-CN" dirty="0" smtClean="0"/>
              <a:t>Accuracy</a:t>
            </a:r>
            <a:r>
              <a:rPr lang="zh-CN" altLang="en-US" dirty="0" smtClean="0"/>
              <a:t> </a:t>
            </a:r>
            <a:r>
              <a:rPr lang="en-US" altLang="zh-CN" dirty="0" smtClean="0"/>
              <a:t>and</a:t>
            </a:r>
            <a:r>
              <a:rPr lang="zh-CN" altLang="en-US" dirty="0" smtClean="0"/>
              <a:t> </a:t>
            </a:r>
            <a:r>
              <a:rPr lang="en-US" altLang="zh-CN" dirty="0" smtClean="0"/>
              <a:t>Limitation</a:t>
            </a:r>
          </a:p>
          <a:p>
            <a:r>
              <a:rPr lang="en-US" altLang="zh-CN" dirty="0" smtClean="0"/>
              <a:t>Future</a:t>
            </a:r>
          </a:p>
          <a:p>
            <a:pPr lvl="1"/>
            <a:r>
              <a:rPr lang="en-US" altLang="zh-CN" dirty="0" smtClean="0"/>
              <a:t>New</a:t>
            </a:r>
            <a:r>
              <a:rPr lang="zh-CN" altLang="en-US" dirty="0" smtClean="0"/>
              <a:t> </a:t>
            </a:r>
            <a:r>
              <a:rPr lang="en-US" altLang="zh-CN" dirty="0" smtClean="0"/>
              <a:t>interaction</a:t>
            </a:r>
            <a:r>
              <a:rPr lang="zh-CN" altLang="en-US" dirty="0" smtClean="0"/>
              <a:t> </a:t>
            </a:r>
            <a:r>
              <a:rPr lang="en-US" altLang="zh-CN" dirty="0" smtClean="0"/>
              <a:t>way</a:t>
            </a:r>
          </a:p>
          <a:p>
            <a:pPr lvl="1"/>
            <a:r>
              <a:rPr lang="en-US" altLang="zh-CN" dirty="0" smtClean="0"/>
              <a:t>From</a:t>
            </a:r>
            <a:r>
              <a:rPr lang="zh-CN" altLang="en-US" dirty="0" smtClean="0"/>
              <a:t> </a:t>
            </a:r>
            <a:r>
              <a:rPr lang="en-US" altLang="zh-CN" dirty="0"/>
              <a:t>R</a:t>
            </a:r>
            <a:r>
              <a:rPr lang="en-US" altLang="zh-CN" dirty="0" smtClean="0"/>
              <a:t>ecognition</a:t>
            </a:r>
            <a:r>
              <a:rPr lang="zh-CN" altLang="en-US" dirty="0" smtClean="0"/>
              <a:t> </a:t>
            </a:r>
            <a:r>
              <a:rPr lang="en-US" altLang="zh-CN" dirty="0" smtClean="0"/>
              <a:t>to</a:t>
            </a:r>
            <a:r>
              <a:rPr lang="zh-CN" altLang="en-US" dirty="0" smtClean="0"/>
              <a:t> </a:t>
            </a:r>
            <a:r>
              <a:rPr lang="en-US" altLang="zh-CN" dirty="0" smtClean="0"/>
              <a:t>Understanding</a:t>
            </a:r>
          </a:p>
          <a:p>
            <a:pPr lvl="1"/>
            <a:endParaRPr lang="en-US" altLang="zh-CN" dirty="0" smtClean="0"/>
          </a:p>
        </p:txBody>
      </p:sp>
      <p:sp>
        <p:nvSpPr>
          <p:cNvPr id="5" name="Footer Placeholder 4"/>
          <p:cNvSpPr>
            <a:spLocks noGrp="1"/>
          </p:cNvSpPr>
          <p:nvPr>
            <p:ph type="ftr" sz="quarter" idx="11"/>
          </p:nvPr>
        </p:nvSpPr>
        <p:spPr/>
        <p:txBody>
          <a:bodyPr/>
          <a:lstStyle/>
          <a:p>
            <a:r>
              <a:rPr lang="sk-SK" dirty="0" smtClean="0"/>
              <a:t>© 2017 </a:t>
            </a:r>
            <a:r>
              <a:rPr lang="sk-SK" dirty="0" err="1" smtClean="0"/>
              <a:t>Keith</a:t>
            </a:r>
            <a:r>
              <a:rPr lang="sk-SK" dirty="0" smtClean="0"/>
              <a:t> A. </a:t>
            </a:r>
            <a:r>
              <a:rPr lang="sk-SK" dirty="0" err="1" smtClean="0"/>
              <a:t>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altLang="zh-CN" sz="1400" dirty="0" smtClean="0">
                <a:solidFill>
                  <a:schemeClr val="tx1"/>
                </a:solidFill>
                <a:latin typeface="+mj-lt"/>
              </a:rPr>
              <a:t>Yudi</a:t>
            </a:r>
            <a:r>
              <a:rPr lang="zh-CN" altLang="en-US" sz="1400" dirty="0" smtClean="0">
                <a:solidFill>
                  <a:schemeClr val="tx1"/>
                </a:solidFill>
                <a:latin typeface="+mj-lt"/>
              </a:rPr>
              <a:t> </a:t>
            </a:r>
            <a:r>
              <a:rPr lang="en-US" altLang="zh-CN" sz="1400" dirty="0" smtClean="0">
                <a:solidFill>
                  <a:schemeClr val="tx1"/>
                </a:solidFill>
                <a:latin typeface="+mj-lt"/>
              </a:rPr>
              <a:t>Wang</a:t>
            </a:r>
            <a:endParaRPr lang="en-US" sz="1400" dirty="0">
              <a:solidFill>
                <a:schemeClr val="tx1"/>
              </a:solidFill>
              <a:latin typeface="+mj-lt"/>
            </a:endParaRPr>
          </a:p>
        </p:txBody>
      </p:sp>
      <p:pic>
        <p:nvPicPr>
          <p:cNvPr id="4" name="图片 3"/>
          <p:cNvPicPr>
            <a:picLocks noChangeAspect="1"/>
          </p:cNvPicPr>
          <p:nvPr/>
        </p:nvPicPr>
        <p:blipFill>
          <a:blip r:embed="rId3"/>
          <a:stretch>
            <a:fillRect/>
          </a:stretch>
        </p:blipFill>
        <p:spPr>
          <a:xfrm>
            <a:off x="4620527" y="1352551"/>
            <a:ext cx="3898633" cy="2913628"/>
          </a:xfrm>
          <a:prstGeom prst="rect">
            <a:avLst/>
          </a:prstGeom>
        </p:spPr>
      </p:pic>
      <p:sp>
        <p:nvSpPr>
          <p:cNvPr id="8" name="矩形 7"/>
          <p:cNvSpPr/>
          <p:nvPr/>
        </p:nvSpPr>
        <p:spPr>
          <a:xfrm>
            <a:off x="4572000" y="4431131"/>
            <a:ext cx="4572000" cy="369332"/>
          </a:xfrm>
          <a:prstGeom prst="rect">
            <a:avLst/>
          </a:prstGeom>
        </p:spPr>
        <p:txBody>
          <a:bodyPr>
            <a:spAutoFit/>
          </a:bodyPr>
          <a:lstStyle/>
          <a:p>
            <a:r>
              <a:rPr lang="en-US" altLang="zh-CN" dirty="0" smtClean="0"/>
              <a:t>[8]</a:t>
            </a:r>
            <a:r>
              <a:rPr lang="zh-CN" altLang="en-US" dirty="0" smtClean="0"/>
              <a:t> </a:t>
            </a:r>
            <a:r>
              <a:rPr lang="en-US" altLang="zh-CN" dirty="0" smtClean="0"/>
              <a:t>Mother</a:t>
            </a:r>
            <a:r>
              <a:rPr lang="zh-CN" altLang="en-US" dirty="0" smtClean="0"/>
              <a:t> </a:t>
            </a:r>
            <a:r>
              <a:rPr lang="en-US" altLang="zh-CN" dirty="0" smtClean="0"/>
              <a:t>in</a:t>
            </a:r>
            <a:r>
              <a:rPr lang="zh-CN" altLang="en-US" dirty="0" smtClean="0"/>
              <a:t> </a:t>
            </a:r>
            <a:r>
              <a:rPr lang="en-US" altLang="zh-CN" dirty="0" smtClean="0"/>
              <a:t>Alien</a:t>
            </a:r>
            <a:endParaRPr kumimoji="1" lang="zh-CN" altLang="en-US" dirty="0"/>
          </a:p>
        </p:txBody>
      </p:sp>
    </p:spTree>
    <p:extLst>
      <p:ext uri="{BB962C8B-B14F-4D97-AF65-F5344CB8AC3E}">
        <p14:creationId xmlns:p14="http://schemas.microsoft.com/office/powerpoint/2010/main" val="14080895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dirty="0" smtClean="0"/>
              <a:t>[1] </a:t>
            </a:r>
            <a:r>
              <a:rPr lang="en-US" altLang="zh-CN" b="1" dirty="0"/>
              <a:t>Is voice recognition software a healthier way of working? (2015, August 27). Retrieved April 13, 2017, from </a:t>
            </a:r>
            <a:r>
              <a:rPr lang="en-US" altLang="zh-CN" b="1" dirty="0">
                <a:hlinkClick r:id="rId2"/>
              </a:rPr>
              <a:t>http://www.personneltoday.com/hr/freedom-speech-voice-recognition-software-healthier-way-working</a:t>
            </a:r>
            <a:r>
              <a:rPr lang="en-US" altLang="zh-CN" b="1" dirty="0" smtClean="0">
                <a:hlinkClick r:id="rId2"/>
              </a:rPr>
              <a:t>/</a:t>
            </a:r>
            <a:endParaRPr lang="en-US" altLang="zh-CN" b="1" dirty="0" smtClean="0"/>
          </a:p>
          <a:p>
            <a:pPr marL="0" indent="0">
              <a:buNone/>
            </a:pPr>
            <a:r>
              <a:rPr lang="en-US" dirty="0" smtClean="0"/>
              <a:t>[2] </a:t>
            </a:r>
            <a:r>
              <a:rPr lang="en-US" altLang="zh-CN" b="1" dirty="0"/>
              <a:t>How Speech Recognition Works. (</a:t>
            </a:r>
            <a:r>
              <a:rPr lang="en-US" altLang="zh-CN" b="1" dirty="0" err="1"/>
              <a:t>n.d.</a:t>
            </a:r>
            <a:r>
              <a:rPr lang="en-US" altLang="zh-CN" b="1" dirty="0"/>
              <a:t>). Retrieved April 13, 2017, from </a:t>
            </a:r>
            <a:r>
              <a:rPr lang="en-US" altLang="zh-CN" b="1" dirty="0">
                <a:hlinkClick r:id="rId3"/>
              </a:rPr>
              <a:t>http://www.lumenvox.com/products/speech_engine</a:t>
            </a:r>
            <a:r>
              <a:rPr lang="en-US" altLang="zh-CN" b="1" dirty="0" smtClean="0">
                <a:hlinkClick r:id="rId3"/>
              </a:rPr>
              <a:t>/</a:t>
            </a:r>
            <a:endParaRPr lang="en-US" altLang="zh-CN" b="1" dirty="0" smtClean="0"/>
          </a:p>
          <a:p>
            <a:pPr marL="0" indent="0">
              <a:buNone/>
            </a:pPr>
            <a:r>
              <a:rPr lang="en-US" dirty="0" smtClean="0"/>
              <a:t>[3] </a:t>
            </a:r>
            <a:r>
              <a:rPr lang="en-US" altLang="zh-CN" b="1" dirty="0"/>
              <a:t>Speech Recognition for Learning. (</a:t>
            </a:r>
            <a:r>
              <a:rPr lang="en-US" altLang="zh-CN" b="1" dirty="0" err="1"/>
              <a:t>n.d.</a:t>
            </a:r>
            <a:r>
              <a:rPr lang="en-US" altLang="zh-CN" b="1" dirty="0"/>
              <a:t>). Retrieved April 13, 2017, from </a:t>
            </a:r>
            <a:r>
              <a:rPr lang="en-US" altLang="zh-CN" b="1" dirty="0">
                <a:hlinkClick r:id="rId4"/>
              </a:rPr>
              <a:t>http://</a:t>
            </a:r>
            <a:r>
              <a:rPr lang="en-US" altLang="zh-CN" b="1" dirty="0" smtClean="0">
                <a:hlinkClick r:id="rId4"/>
              </a:rPr>
              <a:t>www.brainline.org/content/2010/12/speech-recognition-for-learning_pageall.html</a:t>
            </a:r>
            <a:endParaRPr lang="en-US" altLang="zh-CN" b="1" dirty="0" smtClean="0"/>
          </a:p>
          <a:p>
            <a:pPr marL="0" indent="0">
              <a:buNone/>
            </a:pPr>
            <a:r>
              <a:rPr lang="en-US" dirty="0" smtClean="0"/>
              <a:t>[4] </a:t>
            </a:r>
            <a:r>
              <a:rPr lang="en-US" altLang="zh-CN" b="1" dirty="0"/>
              <a:t>Noyes, J., &amp; Frankish, C. (1992). Speech recognition technology for individuals with disabilities. </a:t>
            </a:r>
            <a:r>
              <a:rPr lang="en-US" altLang="zh-CN" b="1" i="1" dirty="0"/>
              <a:t>Augmentative and Alternative Communication,</a:t>
            </a:r>
            <a:r>
              <a:rPr lang="en-US" altLang="zh-CN" b="1" dirty="0"/>
              <a:t> </a:t>
            </a:r>
            <a:r>
              <a:rPr lang="en-US" altLang="zh-CN" b="1" i="1" dirty="0"/>
              <a:t>8</a:t>
            </a:r>
            <a:r>
              <a:rPr lang="en-US" altLang="zh-CN" b="1" dirty="0"/>
              <a:t>(4), 297-303. </a:t>
            </a:r>
            <a:r>
              <a:rPr lang="en-US" altLang="zh-CN" b="1" dirty="0" smtClean="0"/>
              <a:t>doi:10.1080/07434619212331276333</a:t>
            </a:r>
          </a:p>
          <a:p>
            <a:pPr marL="0" indent="0">
              <a:buNone/>
            </a:pPr>
            <a:r>
              <a:rPr lang="en-US" dirty="0" smtClean="0"/>
              <a:t>[5] </a:t>
            </a:r>
            <a:r>
              <a:rPr lang="en-US" altLang="zh-CN" b="1" dirty="0"/>
              <a:t>Speech recognition technology allows voice control of aircraft systems. (</a:t>
            </a:r>
            <a:r>
              <a:rPr lang="en-US" altLang="zh-CN" b="1" dirty="0" err="1"/>
              <a:t>n.d.</a:t>
            </a:r>
            <a:r>
              <a:rPr lang="en-US" altLang="zh-CN" b="1" dirty="0"/>
              <a:t>). Retrieved April 13, 2017, from </a:t>
            </a:r>
            <a:r>
              <a:rPr lang="en-US" altLang="zh-CN" b="1" dirty="0">
                <a:hlinkClick r:id="rId5"/>
              </a:rPr>
              <a:t>http://newatlas.com/go/7484</a:t>
            </a:r>
            <a:r>
              <a:rPr lang="en-US" altLang="zh-CN" b="1" dirty="0" smtClean="0">
                <a:hlinkClick r:id="rId5"/>
              </a:rPr>
              <a:t>/</a:t>
            </a:r>
            <a:endParaRPr lang="en-US" altLang="zh-CN" b="1" dirty="0" smtClean="0"/>
          </a:p>
          <a:p>
            <a:pPr marL="0" indent="0">
              <a:buNone/>
            </a:pPr>
            <a:r>
              <a:rPr lang="en-US" altLang="zh-CN" dirty="0" smtClean="0"/>
              <a:t>[6]</a:t>
            </a:r>
            <a:r>
              <a:rPr lang="zh-CN" altLang="en-US" dirty="0" smtClean="0"/>
              <a:t> </a:t>
            </a:r>
            <a:r>
              <a:rPr lang="en-US" altLang="zh-CN" b="1" dirty="0"/>
              <a:t>Noyes, J., Haigh, R., &amp; Starr, A. (1989). Automatic speech recognition for disabled people. </a:t>
            </a:r>
            <a:r>
              <a:rPr lang="en-US" altLang="zh-CN" b="1" i="1" dirty="0"/>
              <a:t>Applied Ergonomics,</a:t>
            </a:r>
            <a:r>
              <a:rPr lang="en-US" altLang="zh-CN" b="1" dirty="0"/>
              <a:t> </a:t>
            </a:r>
            <a:r>
              <a:rPr lang="en-US" altLang="zh-CN" b="1" i="1" dirty="0"/>
              <a:t>20</a:t>
            </a:r>
            <a:r>
              <a:rPr lang="en-US" altLang="zh-CN" b="1" dirty="0"/>
              <a:t>(4), 293-298. </a:t>
            </a:r>
            <a:r>
              <a:rPr lang="en-US" altLang="zh-CN" b="1" dirty="0" smtClean="0"/>
              <a:t>doi:10.1016/0003-6870(89)90193-2</a:t>
            </a:r>
          </a:p>
          <a:p>
            <a:pPr marL="0" indent="0">
              <a:buNone/>
            </a:pPr>
            <a:r>
              <a:rPr lang="en-US" altLang="zh-CN" dirty="0" smtClean="0"/>
              <a:t>[7]</a:t>
            </a:r>
            <a:r>
              <a:rPr lang="zh-CN" altLang="en-US" dirty="0" smtClean="0"/>
              <a:t> </a:t>
            </a:r>
            <a:r>
              <a:rPr lang="en-US" altLang="zh-CN" b="1" dirty="0"/>
              <a:t>Bureau, U. C. (2016, February 16). Recent U.S. Disability Statistics from the Census Bureau. Retrieved April 14, 2017, from </a:t>
            </a:r>
            <a:r>
              <a:rPr lang="en-US" altLang="zh-CN" b="1" dirty="0">
                <a:hlinkClick r:id="rId6"/>
              </a:rPr>
              <a:t>https://</a:t>
            </a:r>
            <a:r>
              <a:rPr lang="en-US" altLang="zh-CN" b="1" dirty="0" smtClean="0">
                <a:hlinkClick r:id="rId6"/>
              </a:rPr>
              <a:t>www.disabled-world.com/disability/statistics/census-stats.php</a:t>
            </a:r>
            <a:endParaRPr lang="en-US" altLang="zh-CN" b="1" dirty="0" smtClean="0"/>
          </a:p>
          <a:p>
            <a:pPr marL="0" indent="0">
              <a:buNone/>
            </a:pPr>
            <a:r>
              <a:rPr lang="en-US" altLang="zh-CN" b="1" dirty="0" smtClean="0"/>
              <a:t>[8]</a:t>
            </a:r>
            <a:r>
              <a:rPr lang="zh-CN" altLang="en-US" b="1" dirty="0" smtClean="0"/>
              <a:t> </a:t>
            </a:r>
            <a:r>
              <a:rPr lang="en-US" altLang="zh-CN" b="1" dirty="0"/>
              <a:t>O., &amp; K. (2011, April 22). Top Ten Movie Computers. Retrieved April 14, 2017, from </a:t>
            </a:r>
            <a:r>
              <a:rPr lang="en-US" altLang="zh-CN" b="1" dirty="0">
                <a:hlinkClick r:id="rId7"/>
              </a:rPr>
              <a:t>http://</a:t>
            </a:r>
            <a:r>
              <a:rPr lang="en-US" altLang="zh-CN" b="1" dirty="0" smtClean="0">
                <a:hlinkClick r:id="rId7"/>
              </a:rPr>
              <a:t>ohnotheydidnt.livejournal.com/58601274.html</a:t>
            </a:r>
            <a:endParaRPr lang="en-US" altLang="zh-CN" b="1" dirty="0" smtClean="0"/>
          </a:p>
          <a:p>
            <a:pPr marL="0" indent="0">
              <a:buNone/>
            </a:pPr>
            <a:endParaRPr lang="en-US" altLang="zh-CN" b="1" dirty="0" smtClean="0"/>
          </a:p>
          <a:p>
            <a:pPr marL="0" indent="0">
              <a:buNone/>
            </a:pPr>
            <a:endParaRPr lang="en-US" altLang="zh-CN" b="1" dirty="0" smtClean="0"/>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29</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smtClean="0">
                <a:solidFill>
                  <a:schemeClr val="tx1"/>
                </a:solidFill>
                <a:latin typeface="+mj-lt"/>
              </a:rPr>
              <a:t>&lt;Your Name&gt;</a:t>
            </a:r>
            <a:endParaRPr lang="en-US" sz="1400" dirty="0">
              <a:solidFill>
                <a:schemeClr val="tx1"/>
              </a:solidFill>
              <a:latin typeface="+mj-lt"/>
            </a:endParaRPr>
          </a:p>
        </p:txBody>
      </p:sp>
    </p:spTree>
    <p:extLst>
      <p:ext uri="{BB962C8B-B14F-4D97-AF65-F5344CB8AC3E}">
        <p14:creationId xmlns:p14="http://schemas.microsoft.com/office/powerpoint/2010/main" val="20930882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a:p>
            <a:pPr marL="457200" indent="-457200">
              <a:buFont typeface="+mj-lt"/>
              <a:buAutoNum type="arabicPeriod"/>
            </a:pPr>
            <a:r>
              <a:rPr lang="en-US" dirty="0" smtClean="0"/>
              <a:t>Guest Speaker</a:t>
            </a:r>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27115020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smtClean="0"/>
              <a:t>Keith A. Pray</a:t>
            </a:r>
          </a:p>
          <a:p>
            <a:pPr algn="r"/>
            <a:r>
              <a:rPr lang="en-US" dirty="0" smtClean="0"/>
              <a:t>Instructor</a:t>
            </a:r>
          </a:p>
          <a:p>
            <a:pPr algn="r"/>
            <a:endParaRPr lang="en-US" dirty="0"/>
          </a:p>
          <a:p>
            <a:r>
              <a:rPr lang="en-US" sz="2000" dirty="0" err="1"/>
              <a:t>s</a:t>
            </a:r>
            <a:r>
              <a:rPr lang="en-US" sz="2000" dirty="0" err="1" smtClean="0"/>
              <a:t>ocialimps.keithpray.net</a:t>
            </a:r>
            <a:endParaRPr lang="en-US" sz="2000" dirty="0"/>
          </a:p>
        </p:txBody>
      </p:sp>
      <p:sp>
        <p:nvSpPr>
          <p:cNvPr id="2" name="Title 1"/>
          <p:cNvSpPr>
            <a:spLocks noGrp="1"/>
          </p:cNvSpPr>
          <p:nvPr>
            <p:ph type="ctrTitle"/>
          </p:nvPr>
        </p:nvSpPr>
        <p:spPr/>
        <p:txBody>
          <a:bodyPr/>
          <a:lstStyle/>
          <a:p>
            <a:pPr algn="l"/>
            <a:r>
              <a:rPr lang="en-US" dirty="0" smtClean="0"/>
              <a:t>Class 9</a:t>
            </a:r>
            <a:br>
              <a:rPr lang="en-US" dirty="0" smtClean="0"/>
            </a:br>
            <a:r>
              <a:rPr lang="en-US" dirty="0" smtClean="0"/>
              <a:t>The End</a:t>
            </a:r>
            <a:endParaRPr lang="en-US" dirty="0"/>
          </a:p>
        </p:txBody>
      </p:sp>
    </p:spTree>
    <p:extLst>
      <p:ext uri="{BB962C8B-B14F-4D97-AF65-F5344CB8AC3E}">
        <p14:creationId xmlns:p14="http://schemas.microsoft.com/office/powerpoint/2010/main" val="36757978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Reliability Of Statistics</a:t>
            </a:r>
          </a:p>
        </p:txBody>
      </p:sp>
      <p:sp>
        <p:nvSpPr>
          <p:cNvPr id="74758" name="Rectangle 3"/>
          <p:cNvSpPr>
            <a:spLocks noGrp="1" noChangeArrowheads="1"/>
          </p:cNvSpPr>
          <p:nvPr>
            <p:ph idx="1"/>
          </p:nvPr>
        </p:nvSpPr>
        <p:spPr/>
        <p:txBody>
          <a:bodyPr/>
          <a:lstStyle/>
          <a:p>
            <a:pPr eaLnBrk="1" hangingPunct="1"/>
            <a:r>
              <a:rPr lang="en-US" dirty="0">
                <a:ea typeface="ＭＳ Ｐゴシック" pitchFamily="-109" charset="-128"/>
                <a:cs typeface="ＭＳ Ｐゴシック" pitchFamily="-109" charset="-128"/>
              </a:rPr>
              <a:t>Are other factors controlled?</a:t>
            </a:r>
          </a:p>
          <a:p>
            <a:pPr eaLnBrk="1" hangingPunct="1"/>
            <a:r>
              <a:rPr lang="en-US" dirty="0">
                <a:ea typeface="ＭＳ Ｐゴシック" pitchFamily="-109" charset="-128"/>
                <a:cs typeface="ＭＳ Ｐゴシック" pitchFamily="-109" charset="-128"/>
              </a:rPr>
              <a:t>Is enough time covered?</a:t>
            </a:r>
          </a:p>
          <a:p>
            <a:pPr eaLnBrk="1" hangingPunct="1"/>
            <a:r>
              <a:rPr lang="en-US" dirty="0">
                <a:ea typeface="ＭＳ Ｐゴシック" pitchFamily="-109" charset="-128"/>
                <a:cs typeface="ＭＳ Ｐゴシック" pitchFamily="-109" charset="-128"/>
              </a:rPr>
              <a:t>Is all data reported</a:t>
            </a:r>
            <a:r>
              <a:rPr lang="en-US" dirty="0" smtClean="0">
                <a:ea typeface="ＭＳ Ｐゴシック" pitchFamily="-109" charset="-128"/>
                <a:cs typeface="ＭＳ Ｐゴシック" pitchFamily="-109" charset="-128"/>
              </a:rPr>
              <a:t>?</a:t>
            </a:r>
          </a:p>
          <a:p>
            <a:pPr eaLnBrk="1" hangingPunct="1"/>
            <a:endParaRPr lang="en-US" dirty="0">
              <a:ea typeface="ＭＳ Ｐゴシック" pitchFamily="-109" charset="-128"/>
              <a:cs typeface="ＭＳ Ｐゴシック" pitchFamily="-109" charset="-128"/>
            </a:endParaRPr>
          </a:p>
          <a:p>
            <a:pPr eaLnBrk="1" hangingPunct="1"/>
            <a:r>
              <a:rPr lang="en-US" dirty="0" smtClean="0">
                <a:ea typeface="ＭＳ Ｐゴシック" pitchFamily="-109" charset="-128"/>
                <a:cs typeface="ＭＳ Ｐゴシック" pitchFamily="-109" charset="-128"/>
              </a:rPr>
              <a:t>Use Intuition</a:t>
            </a:r>
          </a:p>
          <a:p>
            <a:pPr lvl="1"/>
            <a:r>
              <a:rPr lang="en-US" dirty="0" smtClean="0">
                <a:ea typeface="ＭＳ Ｐゴシック" pitchFamily="-109" charset="-128"/>
                <a:cs typeface="ＭＳ Ｐゴシック" pitchFamily="-109" charset="-128"/>
              </a:rPr>
              <a:t>Are results reasonable?</a:t>
            </a:r>
            <a:endParaRPr lang="en-US" dirty="0">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31</a:t>
            </a:fld>
            <a:endParaRPr lang="en-US"/>
          </a:p>
        </p:txBody>
      </p:sp>
    </p:spTree>
    <p:extLst>
      <p:ext uri="{BB962C8B-B14F-4D97-AF65-F5344CB8AC3E}">
        <p14:creationId xmlns:p14="http://schemas.microsoft.com/office/powerpoint/2010/main" val="12184950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5"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Cost-Benefit Analysis</a:t>
            </a:r>
          </a:p>
        </p:txBody>
      </p:sp>
      <p:sp>
        <p:nvSpPr>
          <p:cNvPr id="812035"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How much does it cost?</a:t>
            </a:r>
          </a:p>
          <a:p>
            <a:pPr eaLnBrk="1" hangingPunct="1"/>
            <a:r>
              <a:rPr lang="en-US">
                <a:ea typeface="ＭＳ Ｐゴシック" pitchFamily="-109" charset="-128"/>
                <a:cs typeface="ＭＳ Ｐゴシック" pitchFamily="-109" charset="-128"/>
              </a:rPr>
              <a:t>What do I get for this cost?</a:t>
            </a: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32</a:t>
            </a:fld>
            <a:endParaRPr lang="en-US"/>
          </a:p>
        </p:txBody>
      </p:sp>
    </p:spTree>
    <p:extLst>
      <p:ext uri="{BB962C8B-B14F-4D97-AF65-F5344CB8AC3E}">
        <p14:creationId xmlns:p14="http://schemas.microsoft.com/office/powerpoint/2010/main" val="19823925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Risk-Benefit Analysis</a:t>
            </a:r>
          </a:p>
        </p:txBody>
      </p:sp>
      <p:sp>
        <p:nvSpPr>
          <p:cNvPr id="814083"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What could go wrong?</a:t>
            </a:r>
          </a:p>
          <a:p>
            <a:pPr eaLnBrk="1" hangingPunct="1"/>
            <a:r>
              <a:rPr lang="en-US">
                <a:ea typeface="ＭＳ Ｐゴシック" pitchFamily="-109" charset="-128"/>
                <a:cs typeface="ＭＳ Ｐゴシック" pitchFamily="-109" charset="-128"/>
              </a:rPr>
              <a:t>How likely is it?</a:t>
            </a:r>
          </a:p>
          <a:p>
            <a:pPr eaLnBrk="1" hangingPunct="1"/>
            <a:r>
              <a:rPr lang="en-US">
                <a:ea typeface="ＭＳ Ｐゴシック" pitchFamily="-109" charset="-128"/>
                <a:cs typeface="ＭＳ Ｐゴシック" pitchFamily="-109" charset="-128"/>
              </a:rPr>
              <a:t>How costly are the consequences?</a:t>
            </a: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33</a:t>
            </a:fld>
            <a:endParaRPr lang="en-US"/>
          </a:p>
        </p:txBody>
      </p:sp>
    </p:spTree>
    <p:extLst>
      <p:ext uri="{BB962C8B-B14F-4D97-AF65-F5344CB8AC3E}">
        <p14:creationId xmlns:p14="http://schemas.microsoft.com/office/powerpoint/2010/main" val="18163332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2"/>
          <p:cNvSpPr>
            <a:spLocks noGrp="1" noChangeArrowheads="1"/>
          </p:cNvSpPr>
          <p:nvPr>
            <p:ph type="title"/>
          </p:nvPr>
        </p:nvSpPr>
        <p:spPr/>
        <p:txBody>
          <a:bodyPr/>
          <a:lstStyle/>
          <a:p>
            <a:pPr eaLnBrk="1" hangingPunct="1"/>
            <a:r>
              <a:rPr lang="en-US" sz="3200">
                <a:ea typeface="ＭＳ Ｐゴシック" pitchFamily="-109" charset="-128"/>
                <a:cs typeface="ＭＳ Ｐゴシック" pitchFamily="-109" charset="-128"/>
              </a:rPr>
              <a:t>Limitations to </a:t>
            </a:r>
            <a:br>
              <a:rPr lang="en-US" sz="3200">
                <a:ea typeface="ＭＳ Ｐゴシック" pitchFamily="-109" charset="-128"/>
                <a:cs typeface="ＭＳ Ｐゴシック" pitchFamily="-109" charset="-128"/>
              </a:rPr>
            </a:br>
            <a:r>
              <a:rPr lang="en-US" sz="3200">
                <a:ea typeface="ＭＳ Ｐゴシック" pitchFamily="-109" charset="-128"/>
                <a:cs typeface="ＭＳ Ｐゴシック" pitchFamily="-109" charset="-128"/>
              </a:rPr>
              <a:t>Risk-Benefit Analysis</a:t>
            </a:r>
          </a:p>
        </p:txBody>
      </p:sp>
      <p:sp>
        <p:nvSpPr>
          <p:cNvPr id="815107"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Hard to quantify probabilities</a:t>
            </a:r>
          </a:p>
          <a:p>
            <a:pPr eaLnBrk="1" hangingPunct="1"/>
            <a:r>
              <a:rPr lang="en-US">
                <a:ea typeface="ＭＳ Ｐゴシック" pitchFamily="-109" charset="-128"/>
                <a:cs typeface="ＭＳ Ｐゴシック" pitchFamily="-109" charset="-128"/>
              </a:rPr>
              <a:t>Hard to quantify costs</a:t>
            </a:r>
          </a:p>
          <a:p>
            <a:pPr eaLnBrk="1" hangingPunct="1"/>
            <a:r>
              <a:rPr lang="en-US">
                <a:ea typeface="ＭＳ Ｐゴシック" pitchFamily="-109" charset="-128"/>
                <a:cs typeface="ＭＳ Ｐゴシック" pitchFamily="-109" charset="-128"/>
              </a:rPr>
              <a:t>Who bears the costs?</a:t>
            </a:r>
          </a:p>
          <a:p>
            <a:pPr eaLnBrk="1" hangingPunct="1"/>
            <a:r>
              <a:rPr lang="en-US">
                <a:ea typeface="ＭＳ Ｐゴシック" pitchFamily="-109" charset="-128"/>
                <a:cs typeface="ＭＳ Ｐゴシック" pitchFamily="-109" charset="-128"/>
              </a:rPr>
              <a:t>Are the potential benefits worth it?</a:t>
            </a: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34</a:t>
            </a:fld>
            <a:endParaRPr lang="en-US"/>
          </a:p>
        </p:txBody>
      </p:sp>
    </p:spTree>
    <p:extLst>
      <p:ext uri="{BB962C8B-B14F-4D97-AF65-F5344CB8AC3E}">
        <p14:creationId xmlns:p14="http://schemas.microsoft.com/office/powerpoint/2010/main" val="4606779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Some Measures</a:t>
            </a:r>
          </a:p>
        </p:txBody>
      </p:sp>
      <p:sp>
        <p:nvSpPr>
          <p:cNvPr id="82950"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Mean Time To Failure (MTTF)</a:t>
            </a:r>
          </a:p>
          <a:p>
            <a:pPr eaLnBrk="1" hangingPunct="1"/>
            <a:r>
              <a:rPr lang="en-US">
                <a:ea typeface="ＭＳ Ｐゴシック" pitchFamily="-109" charset="-128"/>
                <a:cs typeface="ＭＳ Ｐゴシック" pitchFamily="-109" charset="-128"/>
              </a:rPr>
              <a:t>Mean Time Between Failures (MTBF)</a:t>
            </a:r>
          </a:p>
          <a:p>
            <a:pPr eaLnBrk="1" hangingPunct="1"/>
            <a:r>
              <a:rPr lang="en-US">
                <a:ea typeface="ＭＳ Ｐゴシック" pitchFamily="-109" charset="-128"/>
                <a:cs typeface="ＭＳ Ｐゴシック" pitchFamily="-109" charset="-128"/>
              </a:rPr>
              <a:t>Mean Time To Repair (MTTR)</a:t>
            </a: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35</a:t>
            </a:fld>
            <a:endParaRPr lang="en-US"/>
          </a:p>
        </p:txBody>
      </p:sp>
    </p:spTree>
    <p:extLst>
      <p:ext uri="{BB962C8B-B14F-4D97-AF65-F5344CB8AC3E}">
        <p14:creationId xmlns:p14="http://schemas.microsoft.com/office/powerpoint/2010/main" val="3298385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Relying Too Much</a:t>
            </a:r>
          </a:p>
        </p:txBody>
      </p:sp>
      <p:sp>
        <p:nvSpPr>
          <p:cNvPr id="84998"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Limits of modeling reality</a:t>
            </a:r>
          </a:p>
          <a:p>
            <a:pPr eaLnBrk="1" hangingPunct="1"/>
            <a:r>
              <a:rPr lang="en-US">
                <a:ea typeface="ＭＳ Ｐゴシック" pitchFamily="-109" charset="-128"/>
                <a:cs typeface="ＭＳ Ｐゴシック" pitchFamily="-109" charset="-128"/>
              </a:rPr>
              <a:t>Limits of precision</a:t>
            </a:r>
          </a:p>
          <a:p>
            <a:pPr eaLnBrk="1" hangingPunct="1"/>
            <a:r>
              <a:rPr lang="en-US">
                <a:ea typeface="ＭＳ Ｐゴシック" pitchFamily="-109" charset="-128"/>
                <a:cs typeface="ＭＳ Ｐゴシック" pitchFamily="-109" charset="-128"/>
              </a:rPr>
              <a:t>Limits of algorithms</a:t>
            </a:r>
          </a:p>
          <a:p>
            <a:pPr eaLnBrk="1" hangingPunct="1"/>
            <a:r>
              <a:rPr lang="en-US">
                <a:ea typeface="ＭＳ Ｐゴシック" pitchFamily="-109" charset="-128"/>
                <a:cs typeface="ＭＳ Ｐゴシック" pitchFamily="-109" charset="-128"/>
              </a:rPr>
              <a:t>Limits of interpretation</a:t>
            </a:r>
          </a:p>
          <a:p>
            <a:pPr eaLnBrk="1" hangingPunct="1"/>
            <a:endParaRPr lang="en-US">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36</a:t>
            </a:fld>
            <a:endParaRPr lang="en-US"/>
          </a:p>
        </p:txBody>
      </p:sp>
    </p:spTree>
    <p:extLst>
      <p:ext uri="{BB962C8B-B14F-4D97-AF65-F5344CB8AC3E}">
        <p14:creationId xmlns:p14="http://schemas.microsoft.com/office/powerpoint/2010/main" val="39536999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Producing Good Software</a:t>
            </a:r>
          </a:p>
        </p:txBody>
      </p:sp>
      <p:sp>
        <p:nvSpPr>
          <p:cNvPr id="89094" name="Rectangle 3"/>
          <p:cNvSpPr>
            <a:spLocks noGrp="1" noChangeArrowheads="1"/>
          </p:cNvSpPr>
          <p:nvPr>
            <p:ph idx="1"/>
          </p:nvPr>
        </p:nvSpPr>
        <p:spPr/>
        <p:txBody>
          <a:bodyPr/>
          <a:lstStyle/>
          <a:p>
            <a:pPr eaLnBrk="1" hangingPunct="1"/>
            <a:r>
              <a:rPr lang="en-US" sz="2600">
                <a:ea typeface="ＭＳ Ｐゴシック" pitchFamily="-109" charset="-128"/>
                <a:cs typeface="ＭＳ Ｐゴシック" pitchFamily="-109" charset="-128"/>
              </a:rPr>
              <a:t>Good specifications</a:t>
            </a:r>
          </a:p>
          <a:p>
            <a:pPr eaLnBrk="1" hangingPunct="1"/>
            <a:r>
              <a:rPr lang="en-US" sz="2600">
                <a:ea typeface="ＭＳ Ｐゴシック" pitchFamily="-109" charset="-128"/>
                <a:cs typeface="ＭＳ Ｐゴシック" pitchFamily="-109" charset="-128"/>
              </a:rPr>
              <a:t>Good usability</a:t>
            </a:r>
          </a:p>
          <a:p>
            <a:pPr eaLnBrk="1" hangingPunct="1"/>
            <a:r>
              <a:rPr lang="en-US" sz="2600">
                <a:ea typeface="ＭＳ Ｐゴシック" pitchFamily="-109" charset="-128"/>
                <a:cs typeface="ＭＳ Ｐゴシック" pitchFamily="-109" charset="-128"/>
              </a:rPr>
              <a:t>Good design</a:t>
            </a:r>
          </a:p>
          <a:p>
            <a:pPr eaLnBrk="1" hangingPunct="1"/>
            <a:r>
              <a:rPr lang="en-US" sz="2600">
                <a:ea typeface="ＭＳ Ｐゴシック" pitchFamily="-109" charset="-128"/>
                <a:cs typeface="ＭＳ Ｐゴシック" pitchFamily="-109" charset="-128"/>
              </a:rPr>
              <a:t>Robustness</a:t>
            </a:r>
          </a:p>
          <a:p>
            <a:pPr eaLnBrk="1" hangingPunct="1"/>
            <a:r>
              <a:rPr lang="en-US" sz="2600">
                <a:ea typeface="ＭＳ Ｐゴシック" pitchFamily="-109" charset="-128"/>
                <a:cs typeface="ＭＳ Ｐゴシック" pitchFamily="-109" charset="-128"/>
              </a:rPr>
              <a:t>Good implementation</a:t>
            </a:r>
          </a:p>
          <a:p>
            <a:pPr eaLnBrk="1" hangingPunct="1"/>
            <a:r>
              <a:rPr lang="en-US" sz="2600">
                <a:ea typeface="ＭＳ Ｐゴシック" pitchFamily="-109" charset="-128"/>
                <a:cs typeface="ＭＳ Ｐゴシック" pitchFamily="-109" charset="-128"/>
              </a:rPr>
              <a:t>Testing</a:t>
            </a:r>
          </a:p>
          <a:p>
            <a:pPr eaLnBrk="1" hangingPunct="1"/>
            <a:endParaRPr lang="en-US" sz="2600">
              <a:ea typeface="ＭＳ Ｐゴシック" pitchFamily="-109" charset="-128"/>
              <a:cs typeface="ＭＳ Ｐゴシック" pitchFamily="-109" charset="-128"/>
            </a:endParaRPr>
          </a:p>
          <a:p>
            <a:pPr eaLnBrk="1" hangingPunct="1"/>
            <a:endParaRPr lang="en-US" sz="2600">
              <a:ea typeface="ＭＳ Ｐゴシック" pitchFamily="-109" charset="-128"/>
              <a:cs typeface="ＭＳ Ｐゴシック" pitchFamily="-109" charset="-128"/>
            </a:endParaRP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37</a:t>
            </a:fld>
            <a:endParaRPr lang="en-US"/>
          </a:p>
        </p:txBody>
      </p:sp>
    </p:spTree>
    <p:extLst>
      <p:ext uri="{BB962C8B-B14F-4D97-AF65-F5344CB8AC3E}">
        <p14:creationId xmlns:p14="http://schemas.microsoft.com/office/powerpoint/2010/main" val="31650532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Rectangle 2"/>
          <p:cNvSpPr>
            <a:spLocks noGrp="1" noChangeArrowheads="1"/>
          </p:cNvSpPr>
          <p:nvPr>
            <p:ph type="title"/>
          </p:nvPr>
        </p:nvSpPr>
        <p:spPr/>
        <p:txBody>
          <a:bodyPr/>
          <a:lstStyle/>
          <a:p>
            <a:pPr eaLnBrk="1" hangingPunct="1"/>
            <a:r>
              <a:rPr lang="en-US">
                <a:ea typeface="ＭＳ Ｐゴシック" pitchFamily="-109" charset="-128"/>
                <a:cs typeface="ＭＳ Ｐゴシック" pitchFamily="-109" charset="-128"/>
              </a:rPr>
              <a:t>Plan For The Long Term</a:t>
            </a:r>
          </a:p>
        </p:txBody>
      </p:sp>
      <p:sp>
        <p:nvSpPr>
          <p:cNvPr id="91142" name="Rectangle 3"/>
          <p:cNvSpPr>
            <a:spLocks noGrp="1" noChangeArrowheads="1"/>
          </p:cNvSpPr>
          <p:nvPr>
            <p:ph idx="1"/>
          </p:nvPr>
        </p:nvSpPr>
        <p:spPr/>
        <p:txBody>
          <a:bodyPr/>
          <a:lstStyle/>
          <a:p>
            <a:pPr eaLnBrk="1" hangingPunct="1"/>
            <a:r>
              <a:rPr lang="en-US">
                <a:ea typeface="ＭＳ Ｐゴシック" pitchFamily="-109" charset="-128"/>
                <a:cs typeface="ＭＳ Ｐゴシック" pitchFamily="-109" charset="-128"/>
              </a:rPr>
              <a:t>Version control</a:t>
            </a:r>
          </a:p>
          <a:p>
            <a:pPr eaLnBrk="1" hangingPunct="1"/>
            <a:r>
              <a:rPr lang="en-US">
                <a:ea typeface="ＭＳ Ｐゴシック" pitchFamily="-109" charset="-128"/>
                <a:cs typeface="ＭＳ Ｐゴシック" pitchFamily="-109" charset="-128"/>
              </a:rPr>
              <a:t>Future development</a:t>
            </a:r>
          </a:p>
          <a:p>
            <a:pPr eaLnBrk="1" hangingPunct="1"/>
            <a:r>
              <a:rPr lang="en-US">
                <a:ea typeface="ＭＳ Ｐゴシック" pitchFamily="-109" charset="-128"/>
                <a:cs typeface="ＭＳ Ｐゴシック" pitchFamily="-109" charset="-128"/>
              </a:rPr>
              <a:t>New platforms</a:t>
            </a:r>
          </a:p>
          <a:p>
            <a:pPr eaLnBrk="1" hangingPunct="1"/>
            <a:r>
              <a:rPr lang="en-US">
                <a:ea typeface="ＭＳ Ｐゴシック" pitchFamily="-109" charset="-128"/>
                <a:cs typeface="ＭＳ Ｐゴシック" pitchFamily="-109" charset="-128"/>
              </a:rPr>
              <a:t>Patches</a:t>
            </a:r>
          </a:p>
          <a:p>
            <a:pPr eaLnBrk="1" hangingPunct="1"/>
            <a:r>
              <a:rPr lang="en-US">
                <a:ea typeface="ＭＳ Ｐゴシック" pitchFamily="-109" charset="-128"/>
                <a:cs typeface="ＭＳ Ｐゴシック" pitchFamily="-109" charset="-128"/>
              </a:rPr>
              <a:t>Security</a:t>
            </a:r>
          </a:p>
          <a:p>
            <a:pPr eaLnBrk="1" hangingPunct="1"/>
            <a:r>
              <a:rPr lang="en-US">
                <a:ea typeface="ＭＳ Ｐゴシック" pitchFamily="-109" charset="-128"/>
                <a:cs typeface="ＭＳ Ｐゴシック" pitchFamily="-109" charset="-128"/>
              </a:rPr>
              <a:t>Training</a:t>
            </a:r>
          </a:p>
          <a:p>
            <a:pPr eaLnBrk="1" hangingPunct="1"/>
            <a:r>
              <a:rPr lang="en-US">
                <a:ea typeface="ＭＳ Ｐゴシック" pitchFamily="-109" charset="-128"/>
                <a:cs typeface="ＭＳ Ｐゴシック" pitchFamily="-109" charset="-128"/>
              </a:rPr>
              <a:t>Customer support</a:t>
            </a:r>
          </a:p>
        </p:txBody>
      </p:sp>
      <p:sp>
        <p:nvSpPr>
          <p:cNvPr id="2" name="Footer Placeholder 1"/>
          <p:cNvSpPr>
            <a:spLocks noGrp="1"/>
          </p:cNvSpPr>
          <p:nvPr>
            <p:ph type="ftr" sz="quarter" idx="11"/>
          </p:nvPr>
        </p:nvSpPr>
        <p:spPr/>
        <p:txBody>
          <a:bodyPr/>
          <a:lstStyle/>
          <a:p>
            <a:r>
              <a:rPr lang="sk-SK" smtClean="0"/>
              <a:t>© 2017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38</a:t>
            </a:fld>
            <a:endParaRPr lang="en-US"/>
          </a:p>
        </p:txBody>
      </p:sp>
    </p:spTree>
    <p:extLst>
      <p:ext uri="{BB962C8B-B14F-4D97-AF65-F5344CB8AC3E}">
        <p14:creationId xmlns:p14="http://schemas.microsoft.com/office/powerpoint/2010/main" val="3934331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smtClean="0"/>
              <a:t>© 2017 Keith A. Pray</a:t>
            </a:r>
            <a:endParaRPr lang="en-US"/>
          </a:p>
        </p:txBody>
      </p:sp>
      <p:sp>
        <p:nvSpPr>
          <p:cNvPr id="9" name="TextBox 8"/>
          <p:cNvSpPr txBox="1"/>
          <p:nvPr/>
        </p:nvSpPr>
        <p:spPr>
          <a:xfrm>
            <a:off x="0" y="3404452"/>
            <a:ext cx="2581112" cy="1204432"/>
          </a:xfrm>
          <a:prstGeom prst="rect">
            <a:avLst/>
          </a:prstGeom>
          <a:noFill/>
        </p:spPr>
        <p:txBody>
          <a:bodyPr wrap="square" rtlCol="0">
            <a:spAutoFit/>
          </a:bodyPr>
          <a:lstStyle/>
          <a:p>
            <a:pPr>
              <a:lnSpc>
                <a:spcPct val="90000"/>
              </a:lnSpc>
            </a:pPr>
            <a:r>
              <a:rPr lang="en-US" sz="1600" dirty="0" smtClean="0">
                <a:hlinkClick r:id="rId3"/>
              </a:rPr>
              <a:t>marginalrevolution.com</a:t>
            </a:r>
            <a:r>
              <a:rPr lang="en-US" sz="1600" dirty="0">
                <a:hlinkClick r:id="rId3"/>
              </a:rPr>
              <a:t>/marginalrevolution/2014/05/type-i-and-type-ii-errors-</a:t>
            </a:r>
            <a:r>
              <a:rPr lang="en-US" sz="1600" dirty="0" smtClean="0">
                <a:hlinkClick r:id="rId3"/>
              </a:rPr>
              <a:t>simplified.html</a:t>
            </a:r>
            <a:r>
              <a:rPr lang="en-US" sz="1600" dirty="0" smtClean="0"/>
              <a:t> (2016-04-11)</a:t>
            </a:r>
            <a:endParaRPr lang="en-US" sz="1600" dirty="0"/>
          </a:p>
        </p:txBody>
      </p:sp>
      <p:sp>
        <p:nvSpPr>
          <p:cNvPr id="2" name="Slide Number Placeholder 1"/>
          <p:cNvSpPr>
            <a:spLocks noGrp="1"/>
          </p:cNvSpPr>
          <p:nvPr>
            <p:ph type="sldNum" sz="quarter" idx="12"/>
          </p:nvPr>
        </p:nvSpPr>
        <p:spPr/>
        <p:txBody>
          <a:bodyPr/>
          <a:lstStyle/>
          <a:p>
            <a:fld id="{A2A17EAB-8B51-5C40-8776-6683E51FA7A0}" type="slidenum">
              <a:rPr lang="en-US" smtClean="0"/>
              <a:t>39</a:t>
            </a:fld>
            <a:endParaRPr lang="en-US"/>
          </a:p>
        </p:txBody>
      </p:sp>
      <p:pic>
        <p:nvPicPr>
          <p:cNvPr id="3" name="Picture 2"/>
          <p:cNvPicPr>
            <a:picLocks noChangeAspect="1"/>
          </p:cNvPicPr>
          <p:nvPr/>
        </p:nvPicPr>
        <p:blipFill>
          <a:blip r:embed="rId4"/>
          <a:stretch>
            <a:fillRect/>
          </a:stretch>
        </p:blipFill>
        <p:spPr>
          <a:xfrm>
            <a:off x="2660679" y="329129"/>
            <a:ext cx="6234064" cy="4668067"/>
          </a:xfrm>
          <a:prstGeom prst="rect">
            <a:avLst/>
          </a:prstGeom>
        </p:spPr>
      </p:pic>
    </p:spTree>
    <p:extLst>
      <p:ext uri="{BB962C8B-B14F-4D97-AF65-F5344CB8AC3E}">
        <p14:creationId xmlns:p14="http://schemas.microsoft.com/office/powerpoint/2010/main" val="24103529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Reading Notes</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pp. 366 Any false arrests since 1989?</a:t>
            </a:r>
          </a:p>
          <a:p>
            <a:r>
              <a:rPr lang="en-US" dirty="0" smtClean="0"/>
              <a:t>pp. 368 Argument assumes DB cannot exist without existing inaccuracies. </a:t>
            </a:r>
          </a:p>
          <a:p>
            <a:r>
              <a:rPr lang="en-US" dirty="0" smtClean="0"/>
              <a:t>pp. 373 This is not to keep the PATRIOT system from responding to false alarms.</a:t>
            </a:r>
          </a:p>
          <a:p>
            <a:r>
              <a:rPr lang="en-US" dirty="0" smtClean="0"/>
              <a:t>pp. 375 Always encapsulate units!</a:t>
            </a:r>
          </a:p>
          <a:p>
            <a:r>
              <a:rPr lang="en-US" dirty="0" smtClean="0"/>
              <a:t>pp. 378 Why did the Tokyo Stock Exchange refuse?</a:t>
            </a:r>
          </a:p>
          <a:p>
            <a:r>
              <a:rPr lang="en-US" dirty="0"/>
              <a:t>pp. </a:t>
            </a:r>
            <a:r>
              <a:rPr lang="en-US" dirty="0" smtClean="0"/>
              <a:t>380 Republicans and Florida?</a:t>
            </a:r>
          </a:p>
          <a:p>
            <a:r>
              <a:rPr lang="en-US" dirty="0"/>
              <a:t>pp. 381. Do the second thoughts on DRE machines make the interview at end Chapter’s end less relevant?</a:t>
            </a:r>
          </a:p>
          <a:p>
            <a:r>
              <a:rPr lang="en-US" dirty="0"/>
              <a:t>pp. 389 No simulation examples since 2002</a:t>
            </a:r>
            <a:r>
              <a:rPr lang="en-US" dirty="0" smtClean="0"/>
              <a:t>?</a:t>
            </a:r>
            <a:endParaRPr lang="en-US" dirty="0"/>
          </a:p>
        </p:txBody>
      </p:sp>
      <p:sp>
        <p:nvSpPr>
          <p:cNvPr id="11" name="Content Placeholder 10"/>
          <p:cNvSpPr>
            <a:spLocks noGrp="1"/>
          </p:cNvSpPr>
          <p:nvPr>
            <p:ph sz="half" idx="2"/>
          </p:nvPr>
        </p:nvSpPr>
        <p:spPr/>
        <p:txBody>
          <a:bodyPr>
            <a:normAutofit fontScale="77500" lnSpcReduction="20000"/>
          </a:bodyPr>
          <a:lstStyle/>
          <a:p>
            <a:r>
              <a:rPr lang="en-US" dirty="0" smtClean="0"/>
              <a:t>pp. 390 </a:t>
            </a:r>
            <a:r>
              <a:rPr lang="en-US" dirty="0"/>
              <a:t>D</a:t>
            </a:r>
            <a:r>
              <a:rPr lang="en-US" dirty="0" smtClean="0"/>
              <a:t>id The Limits to Growth predictions motivate people to change?</a:t>
            </a:r>
          </a:p>
          <a:p>
            <a:r>
              <a:rPr lang="en-US" dirty="0" smtClean="0"/>
              <a:t>pp. 392 What happened to Verification?</a:t>
            </a:r>
          </a:p>
          <a:p>
            <a:r>
              <a:rPr lang="en-US" dirty="0" smtClean="0"/>
              <a:t>pp. 394 “satisfies the specification” = verification. “needs of the user” = validation.</a:t>
            </a:r>
          </a:p>
          <a:p>
            <a:r>
              <a:rPr lang="en-US" dirty="0"/>
              <a:t>p</a:t>
            </a:r>
            <a:r>
              <a:rPr lang="en-US" dirty="0" smtClean="0"/>
              <a:t>p. 395 SW quality since 2007?</a:t>
            </a:r>
          </a:p>
          <a:p>
            <a:r>
              <a:rPr lang="en-US" dirty="0" smtClean="0"/>
              <a:t>pp. 396 Gender bias nice addition!</a:t>
            </a:r>
          </a:p>
          <a:p>
            <a:r>
              <a:rPr lang="en-US" dirty="0" smtClean="0"/>
              <a:t>pp. 406 21, source form 2004, is it implemented yet? 23 like game release question in next chapter.</a:t>
            </a:r>
          </a:p>
          <a:p>
            <a:r>
              <a:rPr lang="en-US" dirty="0" smtClean="0"/>
              <a:t>Questions I liked: 10, 12, 16, 17, 18, 20, 21</a:t>
            </a:r>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21081641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Assignment – 1 Page Paper</a:t>
            </a:r>
            <a:endParaRPr lang="en-US" dirty="0"/>
          </a:p>
        </p:txBody>
      </p:sp>
      <p:sp>
        <p:nvSpPr>
          <p:cNvPr id="3" name="Content Placeholder 2"/>
          <p:cNvSpPr>
            <a:spLocks noGrp="1"/>
          </p:cNvSpPr>
          <p:nvPr>
            <p:ph idx="1"/>
          </p:nvPr>
        </p:nvSpPr>
        <p:spPr/>
        <p:txBody>
          <a:bodyPr>
            <a:normAutofit/>
          </a:bodyPr>
          <a:lstStyle/>
          <a:p>
            <a:r>
              <a:rPr lang="en-US" dirty="0" smtClean="0"/>
              <a:t>From </a:t>
            </a:r>
            <a:r>
              <a:rPr lang="en-US" dirty="0"/>
              <a:t>Chapter 9 In-class Exercises # </a:t>
            </a:r>
            <a:r>
              <a:rPr lang="en-US" dirty="0" smtClean="0"/>
              <a:t>24.</a:t>
            </a:r>
            <a:endParaRPr lang="en-US" dirty="0"/>
          </a:p>
          <a:p>
            <a:r>
              <a:rPr lang="en-US" dirty="0"/>
              <a:t>Should the company produce the game?</a:t>
            </a:r>
          </a:p>
          <a:p>
            <a:r>
              <a:rPr lang="en-US" dirty="0"/>
              <a:t>Use the SWE Code Of Ethics as the basis for your argument.</a:t>
            </a:r>
          </a:p>
          <a:p>
            <a:r>
              <a:rPr lang="en-US" dirty="0"/>
              <a:t>The SWE Code of Ethics should not be the sole source for your premises</a:t>
            </a:r>
            <a:r>
              <a:rPr lang="en-US" dirty="0" smtClean="0"/>
              <a:t>.</a:t>
            </a:r>
            <a:endParaRPr lang="en-US" dirty="0"/>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179401071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74072"/>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smtClean="0"/>
              <a:t>Overview</a:t>
            </a:r>
            <a:endParaRPr lang="en-US" dirty="0"/>
          </a:p>
        </p:txBody>
      </p:sp>
      <p:sp>
        <p:nvSpPr>
          <p:cNvPr id="7" name="Content Placeholder 6"/>
          <p:cNvSpPr>
            <a:spLocks noGrp="1"/>
          </p:cNvSpPr>
          <p:nvPr>
            <p:ph idx="1"/>
          </p:nvPr>
        </p:nvSpPr>
        <p:spPr/>
        <p:txBody>
          <a:bodyPr/>
          <a:lstStyle/>
          <a:p>
            <a:pPr marL="457200" indent="-457200">
              <a:buFont typeface="+mj-lt"/>
              <a:buAutoNum type="arabicPeriod"/>
            </a:pPr>
            <a:r>
              <a:rPr lang="en-US" dirty="0" smtClean="0"/>
              <a:t>Review</a:t>
            </a:r>
          </a:p>
          <a:p>
            <a:pPr marL="457200" indent="-457200">
              <a:buFont typeface="+mj-lt"/>
              <a:buAutoNum type="arabicPeriod"/>
            </a:pPr>
            <a:r>
              <a:rPr lang="en-US" dirty="0" smtClean="0"/>
              <a:t>Assignment</a:t>
            </a:r>
          </a:p>
          <a:p>
            <a:pPr marL="457200" indent="-457200">
              <a:buFont typeface="+mj-lt"/>
              <a:buAutoNum type="arabicPeriod"/>
            </a:pPr>
            <a:r>
              <a:rPr lang="en-US" dirty="0" smtClean="0"/>
              <a:t>Students Present</a:t>
            </a:r>
          </a:p>
          <a:p>
            <a:pPr marL="457200" indent="-457200">
              <a:buFont typeface="+mj-lt"/>
              <a:buAutoNum type="arabicPeriod"/>
            </a:pPr>
            <a:r>
              <a:rPr lang="en-US" dirty="0" smtClean="0"/>
              <a:t>Guest Speaker</a:t>
            </a:r>
          </a:p>
        </p:txBody>
      </p:sp>
      <p:sp>
        <p:nvSpPr>
          <p:cNvPr id="4" name="Footer Placeholder 3"/>
          <p:cNvSpPr>
            <a:spLocks noGrp="1"/>
          </p:cNvSpPr>
          <p:nvPr>
            <p:ph type="ftr" sz="quarter" idx="11"/>
          </p:nvPr>
        </p:nvSpPr>
        <p:spPr/>
        <p:txBody>
          <a:bodyPr/>
          <a:lstStyle/>
          <a:p>
            <a:r>
              <a:rPr lang="sk-SK" smtClean="0"/>
              <a:t>© 2017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5624987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self-driving cars reliable? </a:t>
            </a:r>
            <a:endParaRPr lang="en-US" dirty="0"/>
          </a:p>
        </p:txBody>
      </p:sp>
      <p:sp>
        <p:nvSpPr>
          <p:cNvPr id="3" name="Content Placeholder 2"/>
          <p:cNvSpPr>
            <a:spLocks noGrp="1"/>
          </p:cNvSpPr>
          <p:nvPr>
            <p:ph sz="half" idx="1"/>
          </p:nvPr>
        </p:nvSpPr>
        <p:spPr/>
        <p:txBody>
          <a:bodyPr>
            <a:normAutofit/>
          </a:bodyPr>
          <a:lstStyle/>
          <a:p>
            <a:r>
              <a:rPr lang="en-US" dirty="0" smtClean="0"/>
              <a:t>Currently, self-driving cars are</a:t>
            </a:r>
            <a:r>
              <a:rPr lang="en-US" dirty="0"/>
              <a:t> </a:t>
            </a:r>
            <a:r>
              <a:rPr lang="en-US" dirty="0" smtClean="0"/>
              <a:t>not very reliable.</a:t>
            </a:r>
          </a:p>
          <a:p>
            <a:pPr lvl="1"/>
            <a:r>
              <a:rPr lang="en-US" dirty="0" smtClean="0"/>
              <a:t>Technologies required are not fully developed yet.</a:t>
            </a:r>
          </a:p>
          <a:p>
            <a:pPr lvl="1"/>
            <a:r>
              <a:rPr lang="en-US" dirty="0" smtClean="0"/>
              <a:t>Legislation on self-driving cars have not been well-established.</a:t>
            </a:r>
          </a:p>
        </p:txBody>
      </p:sp>
      <p:sp>
        <p:nvSpPr>
          <p:cNvPr id="5" name="Footer Placeholder 4"/>
          <p:cNvSpPr>
            <a:spLocks noGrp="1"/>
          </p:cNvSpPr>
          <p:nvPr>
            <p:ph type="ftr" sz="quarter" idx="11"/>
          </p:nvPr>
        </p:nvSpPr>
        <p:spPr/>
        <p:txBody>
          <a:bodyPr/>
          <a:lstStyle/>
          <a:p>
            <a:r>
              <a:rPr lang="sk-SK" dirty="0" smtClean="0"/>
              <a:t>© 2017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Mengwen</a:t>
            </a:r>
            <a:r>
              <a:rPr lang="en-US" sz="1400" dirty="0" smtClean="0">
                <a:solidFill>
                  <a:schemeClr val="tx1"/>
                </a:solidFill>
                <a:latin typeface="+mj-lt"/>
              </a:rPr>
              <a:t> Li</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[1]</a:t>
            </a:r>
            <a:endParaRPr lang="en-US" sz="1200" dirty="0">
              <a:solidFill>
                <a:schemeClr val="tx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820" y="1352551"/>
            <a:ext cx="4762180" cy="2435038"/>
          </a:xfrm>
          <a:prstGeom prst="rect">
            <a:avLst/>
          </a:prstGeom>
        </p:spPr>
      </p:pic>
    </p:spTree>
    <p:extLst>
      <p:ext uri="{BB962C8B-B14F-4D97-AF65-F5344CB8AC3E}">
        <p14:creationId xmlns:p14="http://schemas.microsoft.com/office/powerpoint/2010/main" val="16523876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Sensors on Self-driving car</a:t>
            </a:r>
            <a:endParaRPr lang="en-US" dirty="0"/>
          </a:p>
        </p:txBody>
      </p:sp>
      <p:sp>
        <p:nvSpPr>
          <p:cNvPr id="3" name="Content Placeholder 2"/>
          <p:cNvSpPr>
            <a:spLocks noGrp="1"/>
          </p:cNvSpPr>
          <p:nvPr>
            <p:ph sz="half" idx="1"/>
          </p:nvPr>
        </p:nvSpPr>
        <p:spPr/>
        <p:txBody>
          <a:bodyPr/>
          <a:lstStyle/>
          <a:p>
            <a:r>
              <a:rPr lang="en-US" dirty="0" smtClean="0"/>
              <a:t>Lidar</a:t>
            </a:r>
          </a:p>
          <a:p>
            <a:r>
              <a:rPr lang="en-US" dirty="0" smtClean="0"/>
              <a:t>Cameras</a:t>
            </a:r>
          </a:p>
          <a:p>
            <a:r>
              <a:rPr lang="en-US" dirty="0" smtClean="0"/>
              <a:t>Radar</a:t>
            </a:r>
          </a:p>
          <a:p>
            <a:r>
              <a:rPr lang="en-US" dirty="0" smtClean="0"/>
              <a:t>Ultrasonic sensor</a:t>
            </a:r>
          </a:p>
          <a:p>
            <a:r>
              <a:rPr lang="en-US" dirty="0" smtClean="0"/>
              <a:t>Other sensors such as infrared sensor.</a:t>
            </a:r>
            <a:endParaRPr lang="en-US" dirty="0"/>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18104" y="1425612"/>
            <a:ext cx="4134010" cy="3279739"/>
          </a:xfrm>
        </p:spPr>
      </p:pic>
      <p:sp>
        <p:nvSpPr>
          <p:cNvPr id="12" name="TextBox 11"/>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[2]</a:t>
            </a:r>
            <a:endParaRPr lang="en-US" sz="1200" dirty="0">
              <a:solidFill>
                <a:schemeClr val="tx1"/>
              </a:solidFill>
            </a:endParaRPr>
          </a:p>
        </p:txBody>
      </p:sp>
      <p:sp>
        <p:nvSpPr>
          <p:cNvPr id="15" name="TextBox 14"/>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Mengwen</a:t>
            </a:r>
            <a:r>
              <a:rPr lang="en-US" sz="1400" dirty="0" smtClean="0">
                <a:solidFill>
                  <a:schemeClr val="tx1"/>
                </a:solidFill>
                <a:latin typeface="+mj-lt"/>
              </a:rPr>
              <a:t> Li</a:t>
            </a:r>
            <a:endParaRPr lang="en-US" sz="1400" dirty="0">
              <a:solidFill>
                <a:schemeClr val="tx1"/>
              </a:solidFill>
              <a:latin typeface="+mj-lt"/>
            </a:endParaRPr>
          </a:p>
        </p:txBody>
      </p:sp>
    </p:spTree>
    <p:extLst>
      <p:ext uri="{BB962C8B-B14F-4D97-AF65-F5344CB8AC3E}">
        <p14:creationId xmlns:p14="http://schemas.microsoft.com/office/powerpoint/2010/main" val="28160727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Each sensor have drawbacks</a:t>
            </a:r>
            <a:endParaRPr lang="en-US" dirty="0"/>
          </a:p>
        </p:txBody>
      </p:sp>
      <p:sp>
        <p:nvSpPr>
          <p:cNvPr id="3" name="Content Placeholder 2"/>
          <p:cNvSpPr>
            <a:spLocks noGrp="1"/>
          </p:cNvSpPr>
          <p:nvPr>
            <p:ph sz="half" idx="1"/>
          </p:nvPr>
        </p:nvSpPr>
        <p:spPr>
          <a:xfrm>
            <a:off x="685800" y="1352551"/>
            <a:ext cx="7833360" cy="3352800"/>
          </a:xfrm>
        </p:spPr>
        <p:txBody>
          <a:bodyPr/>
          <a:lstStyle/>
          <a:p>
            <a:r>
              <a:rPr lang="en-US" dirty="0" smtClean="0"/>
              <a:t>Lidar: Cost $75,000. 80,000 – 100,000 data points / 0.1s. Bad weather.</a:t>
            </a:r>
          </a:p>
          <a:p>
            <a:r>
              <a:rPr lang="en-US" dirty="0" smtClean="0"/>
              <a:t>Camera: Bad weather or extreme light conditions. </a:t>
            </a:r>
          </a:p>
          <a:p>
            <a:r>
              <a:rPr lang="en-US" dirty="0" smtClean="0"/>
              <a:t>Radar: Poor resolution. Atmospheric conditions (moisture, water droplets, dust) also affect performance.</a:t>
            </a:r>
          </a:p>
          <a:p>
            <a:pPr marL="0" indent="0">
              <a:buNone/>
            </a:pPr>
            <a:endParaRPr lang="en-US" dirty="0" smtClean="0"/>
          </a:p>
          <a:p>
            <a:r>
              <a:rPr lang="en-US" dirty="0" smtClean="0"/>
              <a:t>Current Solution: Sensor Fusion</a:t>
            </a:r>
          </a:p>
          <a:p>
            <a:pPr marL="0" indent="0">
              <a:buNone/>
            </a:pPr>
            <a:endParaRPr lang="en-US" dirty="0" smtClean="0"/>
          </a:p>
        </p:txBody>
      </p:sp>
      <p:sp>
        <p:nvSpPr>
          <p:cNvPr id="5" name="Footer Placeholder 4"/>
          <p:cNvSpPr>
            <a:spLocks noGrp="1"/>
          </p:cNvSpPr>
          <p:nvPr>
            <p:ph type="ftr" sz="quarter" idx="11"/>
          </p:nvPr>
        </p:nvSpPr>
        <p:spPr/>
        <p:txBody>
          <a:bodyPr/>
          <a:lstStyle/>
          <a:p>
            <a:r>
              <a:rPr lang="sk-SK" smtClean="0"/>
              <a:t>© 2017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smtClean="0">
                <a:solidFill>
                  <a:schemeClr val="tx1"/>
                </a:solidFill>
              </a:rPr>
              <a:t>[3][4][5][6][7]</a:t>
            </a:r>
            <a:endParaRPr lang="en-US" sz="1200" dirty="0">
              <a:solidFill>
                <a:schemeClr val="tx1"/>
              </a:solidFill>
            </a:endParaRPr>
          </a:p>
        </p:txBody>
      </p:sp>
      <p:sp>
        <p:nvSpPr>
          <p:cNvPr id="10" name="TextBox 9"/>
          <p:cNvSpPr txBox="1"/>
          <p:nvPr/>
        </p:nvSpPr>
        <p:spPr>
          <a:xfrm>
            <a:off x="6847114" y="372337"/>
            <a:ext cx="2179682" cy="307777"/>
          </a:xfrm>
          <a:prstGeom prst="rect">
            <a:avLst/>
          </a:prstGeom>
          <a:noFill/>
        </p:spPr>
        <p:txBody>
          <a:bodyPr wrap="square" rtlCol="0">
            <a:spAutoFit/>
          </a:bodyPr>
          <a:lstStyle/>
          <a:p>
            <a:pPr algn="r"/>
            <a:r>
              <a:rPr lang="en-US" sz="1400" dirty="0" err="1" smtClean="0">
                <a:solidFill>
                  <a:schemeClr val="tx1"/>
                </a:solidFill>
                <a:latin typeface="+mj-lt"/>
              </a:rPr>
              <a:t>Mengwen</a:t>
            </a:r>
            <a:r>
              <a:rPr lang="en-US" sz="1400" dirty="0" smtClean="0">
                <a:solidFill>
                  <a:schemeClr val="tx1"/>
                </a:solidFill>
                <a:latin typeface="+mj-lt"/>
              </a:rPr>
              <a:t> Li</a:t>
            </a:r>
            <a:endParaRPr lang="en-US" sz="1400" dirty="0">
              <a:solidFill>
                <a:schemeClr val="tx1"/>
              </a:solidFill>
              <a:latin typeface="+mj-lt"/>
            </a:endParaRPr>
          </a:p>
        </p:txBody>
      </p:sp>
    </p:spTree>
    <p:extLst>
      <p:ext uri="{BB962C8B-B14F-4D97-AF65-F5344CB8AC3E}">
        <p14:creationId xmlns:p14="http://schemas.microsoft.com/office/powerpoint/2010/main" val="40369239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23359</TotalTime>
  <Words>6093</Words>
  <Application>Microsoft Macintosh PowerPoint</Application>
  <PresentationFormat>On-screen Show (16:9)</PresentationFormat>
  <Paragraphs>544</Paragraphs>
  <Slides>39</Slides>
  <Notes>38</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Red Radial 16x9</vt:lpstr>
      <vt:lpstr>Class 9 Errors Failures Risks</vt:lpstr>
      <vt:lpstr>PowerPoint Presentation</vt:lpstr>
      <vt:lpstr>Overview</vt:lpstr>
      <vt:lpstr>My Reading Notes</vt:lpstr>
      <vt:lpstr>Assignment – 1 Page Paper</vt:lpstr>
      <vt:lpstr>Overview</vt:lpstr>
      <vt:lpstr>Are self-driving cars reliable? </vt:lpstr>
      <vt:lpstr>Sensors on Self-driving car</vt:lpstr>
      <vt:lpstr>Each sensor have drawbacks</vt:lpstr>
      <vt:lpstr>Levels of driving automation</vt:lpstr>
      <vt:lpstr>Current Legislation on self-driving cars</vt:lpstr>
      <vt:lpstr>Accidents including self-driving cars</vt:lpstr>
      <vt:lpstr>Conclusion</vt:lpstr>
      <vt:lpstr>References</vt:lpstr>
      <vt:lpstr>Robotic caregivers</vt:lpstr>
      <vt:lpstr>What is the problem?</vt:lpstr>
      <vt:lpstr>What are robotic caregivers</vt:lpstr>
      <vt:lpstr>Inspiration for this topic</vt:lpstr>
      <vt:lpstr>Official products - Robot supported caregiving </vt:lpstr>
      <vt:lpstr>Other products- Robot caregiving</vt:lpstr>
      <vt:lpstr>Summary</vt:lpstr>
      <vt:lpstr>References</vt:lpstr>
      <vt:lpstr>SPEECH RECOGNITION</vt:lpstr>
      <vt:lpstr>Speech Recognition engine</vt:lpstr>
      <vt:lpstr>daily life usage</vt:lpstr>
      <vt:lpstr>Disability statistics</vt:lpstr>
      <vt:lpstr>Errors and failures</vt:lpstr>
      <vt:lpstr>Summary and future</vt:lpstr>
      <vt:lpstr>References</vt:lpstr>
      <vt:lpstr>Class 9 The End</vt:lpstr>
      <vt:lpstr>Reliability Of Statistics</vt:lpstr>
      <vt:lpstr>Cost-Benefit Analysis</vt:lpstr>
      <vt:lpstr>Risk-Benefit Analysis</vt:lpstr>
      <vt:lpstr>Limitations to  Risk-Benefit Analysis</vt:lpstr>
      <vt:lpstr>Some Measures</vt:lpstr>
      <vt:lpstr>Relying Too Much</vt:lpstr>
      <vt:lpstr>Producing Good Software</vt:lpstr>
      <vt:lpstr>Plan For The Long Term</vt:lpstr>
      <vt:lpstr>PowerPoint Presentation</vt:lpstr>
    </vt:vector>
  </TitlesOfParts>
  <Company>WPI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308</cp:revision>
  <dcterms:created xsi:type="dcterms:W3CDTF">2014-08-25T02:19:16Z</dcterms:created>
  <dcterms:modified xsi:type="dcterms:W3CDTF">2017-04-15T02:51:47Z</dcterms:modified>
</cp:coreProperties>
</file>