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8"/>
  </p:notesMasterIdLst>
  <p:handoutMasterIdLst>
    <p:handoutMasterId r:id="rId39"/>
  </p:handoutMasterIdLst>
  <p:sldIdLst>
    <p:sldId id="256" r:id="rId2"/>
    <p:sldId id="277" r:id="rId3"/>
    <p:sldId id="259" r:id="rId4"/>
    <p:sldId id="409" r:id="rId5"/>
    <p:sldId id="410" r:id="rId6"/>
    <p:sldId id="261" r:id="rId7"/>
    <p:sldId id="308" r:id="rId8"/>
    <p:sldId id="396" r:id="rId9"/>
    <p:sldId id="397" r:id="rId10"/>
    <p:sldId id="309" r:id="rId11"/>
    <p:sldId id="457" r:id="rId12"/>
    <p:sldId id="458" r:id="rId13"/>
    <p:sldId id="459" r:id="rId14"/>
    <p:sldId id="460"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269"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77"/>
            <p14:sldId id="259"/>
            <p14:sldId id="409"/>
            <p14:sldId id="410"/>
            <p14:sldId id="261"/>
            <p14:sldId id="308"/>
            <p14:sldId id="396"/>
            <p14:sldId id="397"/>
            <p14:sldId id="309"/>
          </p14:sldIdLst>
        </p14:section>
        <p14:section name="Students" id="{2928BE7F-6E18-994B-9238-FD2E5A306EE9}">
          <p14:sldIdLst>
            <p14:sldId id="457"/>
            <p14:sldId id="458"/>
            <p14:sldId id="459"/>
            <p14:sldId id="460"/>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Lst>
        </p14:section>
        <p14:section name="common" id="{9B5216CB-EB00-374E-829F-303EE85B7FCE}">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74783" autoAdjust="0"/>
  </p:normalViewPr>
  <p:slideViewPr>
    <p:cSldViewPr snapToGrid="0" snapToObjects="1">
      <p:cViewPr varScale="1">
        <p:scale>
          <a:sx n="114" d="100"/>
          <a:sy n="114" d="100"/>
        </p:scale>
        <p:origin x="-872" y="-96"/>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2017-04-07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2017-04-07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Play Somebody’s Watching Me (1984) – Rockwell</a:t>
            </a:r>
          </a:p>
          <a:p>
            <a:pPr eaLnBrk="1" hangingPunct="1"/>
            <a:r>
              <a:rPr lang="en-US" dirty="0" smtClean="0">
                <a:latin typeface="Arial" pitchFamily="-109" charset="0"/>
                <a:ea typeface="ＭＳ Ｐゴシック" pitchFamily="-109" charset="-128"/>
                <a:cs typeface="ＭＳ Ｐゴシック" pitchFamily="-109" charset="-128"/>
              </a:rPr>
              <a:t>Be the</a:t>
            </a:r>
            <a:r>
              <a:rPr lang="en-US" baseline="0" dirty="0" smtClean="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pitchFamily="-109" charset="0"/>
                <a:ea typeface="ＭＳ Ｐゴシック" pitchFamily="-109" charset="-128"/>
                <a:cs typeface="ＭＳ Ｐゴシック" pitchFamily="-109" charset="-128"/>
              </a:rPr>
              <a:t>Rockwell (1984) Michael Jackson sings chorus and Jermaine Jackson on backing vocals.</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Self Search paper – 6.0</a:t>
            </a:r>
          </a:p>
          <a:p>
            <a:pPr eaLnBrk="1" hangingPunct="1"/>
            <a:r>
              <a:rPr lang="en-US" sz="1200" b="0" i="0" u="none" strike="noStrike" kern="1200" dirty="0" smtClean="0">
                <a:solidFill>
                  <a:schemeClr val="tx1"/>
                </a:solidFill>
                <a:effectLst/>
                <a:latin typeface="+mn-lt"/>
                <a:ea typeface="+mn-ea"/>
                <a:cs typeface="+mn-cs"/>
              </a:rPr>
              <a:t>Paper averages to date: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Timeline:</a:t>
            </a:r>
          </a:p>
          <a:p>
            <a:r>
              <a:rPr lang="en-US" dirty="0" smtClean="0"/>
              <a:t>	The attackers made their way in between March</a:t>
            </a:r>
            <a:r>
              <a:rPr lang="en-US" baseline="0" dirty="0" smtClean="0"/>
              <a:t> or April of 2014. Activity was only noticed April 2015. The announcement was made in June (delays were to keep hackers from knowing and protocol).</a:t>
            </a:r>
          </a:p>
          <a:p>
            <a:r>
              <a:rPr lang="en-US" baseline="0" dirty="0" smtClean="0"/>
              <a:t>	opmsecurity.org was owned by “Steve Rogers”, a Captain America-inspired pseudonym used by one of the hackers. Site was used to collect data </a:t>
            </a:r>
            <a:r>
              <a:rPr lang="en-US" baseline="0" smtClean="0"/>
              <a:t>over time.</a:t>
            </a:r>
            <a:endParaRPr lang="en-US" baseline="0" dirty="0" smtClean="0"/>
          </a:p>
          <a:p>
            <a:r>
              <a:rPr lang="en-US" baseline="0" dirty="0" smtClean="0"/>
              <a:t>Information Compromised:</a:t>
            </a:r>
          </a:p>
          <a:p>
            <a:r>
              <a:rPr lang="en-US" baseline="0" dirty="0" smtClean="0"/>
              <a:t>	Addresses, names, SSNs, everything to uniquely identify an individual. &lt;- 21 million people</a:t>
            </a:r>
          </a:p>
          <a:p>
            <a:r>
              <a:rPr lang="en-US" baseline="0" dirty="0" smtClean="0"/>
              <a:t>	Hackers had gotten legitimate access data, usernames and passwords.</a:t>
            </a:r>
          </a:p>
          <a:p>
            <a:r>
              <a:rPr lang="en-US" baseline="0" dirty="0" smtClean="0"/>
              <a:t>	Biometrics made completely useless. agents identifiable by their biometrics.</a:t>
            </a:r>
          </a:p>
          <a:p>
            <a:r>
              <a:rPr lang="en-US" baseline="0" dirty="0" smtClean="0"/>
              <a:t>Fun Part:</a:t>
            </a:r>
          </a:p>
          <a:p>
            <a:r>
              <a:rPr lang="en-US" baseline="0" dirty="0" smtClean="0"/>
              <a:t>	This was not the first time this has happened. Shortly before this breach began (March 2014), there was another breach of the OPM. They stole network architecture information.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companies:</a:t>
            </a:r>
          </a:p>
          <a:p>
            <a:r>
              <a:rPr lang="en-US" dirty="0" smtClean="0"/>
              <a:t>	Give them delicate information for a better</a:t>
            </a:r>
            <a:r>
              <a:rPr lang="en-US" baseline="0" dirty="0" smtClean="0"/>
              <a:t> service. Sometimes they collect data without our permission, Apple and google admitted to collecting location data without permission[3].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Companies don’t often get punished. After all, it is the hackers who committed the crime. Company policies often protect themselves. We speak with our wallets and business, if we are dissatisfied, we leave.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We have a choice when it comes to companies, not when it comes to the government.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Government reaction: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Katherine Archuleta,</a:t>
            </a:r>
            <a:r>
              <a:rPr lang="en-US" baseline="0" dirty="0" smtClean="0"/>
              <a:t> the Director of the Office of Personnel Management, stepped down. “Of her own volition”. Obama mentioned her not having expertise in cybersecurity[2].</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csid.com/</a:t>
            </a:r>
            <a:r>
              <a:rPr lang="en-US" baseline="0" dirty="0" err="1" smtClean="0"/>
              <a:t>opm</a:t>
            </a:r>
            <a:r>
              <a:rPr lang="en-US" baseline="0" dirty="0" smtClean="0"/>
              <a:t> was made to notify people of the security breach. Tells people how much of their information was taken, provides more services.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New security measures include second one-time passwords for new computers. Can’t access </a:t>
            </a:r>
            <a:r>
              <a:rPr lang="en-US" baseline="0" dirty="0" err="1" smtClean="0"/>
              <a:t>gmail</a:t>
            </a:r>
            <a:r>
              <a:rPr lang="en-US" baseline="0" dirty="0" smtClean="0"/>
              <a:t> from office computers. More training against phishing attacks.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20645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you can argue that you are doing your best to protect it,</a:t>
            </a:r>
            <a:r>
              <a:rPr lang="en-US" baseline="0" dirty="0" smtClean="0"/>
              <a:t> is it enough? “If you can’t protect it, don’t request it”. Is it better to not have the information you need? I would personally prefer the country continue to operate.</a:t>
            </a:r>
          </a:p>
          <a:p>
            <a:r>
              <a:rPr lang="en-US" dirty="0" smtClean="0"/>
              <a:t>	The first hacks didn’t have this giant increase in security. Why? Was</a:t>
            </a:r>
            <a:r>
              <a:rPr lang="en-US" baseline="0" dirty="0" smtClean="0"/>
              <a:t> it not big enough? The hack had network architecture blueprints. They should have been FREAKING OUT. Why not react then? Don’t incite panic? </a:t>
            </a:r>
          </a:p>
          <a:p>
            <a:endParaRPr lang="en-US" baseline="0" dirty="0" smtClean="0"/>
          </a:p>
          <a:p>
            <a:r>
              <a:rPr lang="en-US" baseline="0" dirty="0" smtClean="0"/>
              <a:t>	Do you need people to be hurt, more than just “in danger”? Is that worse or the same? </a:t>
            </a:r>
          </a:p>
          <a:p>
            <a:r>
              <a:rPr lang="en-US" baseline="0" dirty="0" smtClean="0"/>
              <a:t>	The best reaction the government had was providing information theft protection services moving forward to victims.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66346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Briefing</a:t>
            </a:r>
            <a:r>
              <a:rPr lang="en-US" baseline="0" dirty="0" smtClean="0"/>
              <a:t> overview</a:t>
            </a:r>
          </a:p>
          <a:p>
            <a:endParaRPr lang="en-US" baseline="0" dirty="0" smtClean="0"/>
          </a:p>
          <a:p>
            <a:r>
              <a:rPr lang="en-US" baseline="0" dirty="0" smtClean="0"/>
              <a:t>Background – basic definitions to define argument</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r>
              <a:rPr lang="en-US" baseline="0" dirty="0" smtClean="0"/>
              <a:t> of Government-</a:t>
            </a:r>
          </a:p>
          <a:p>
            <a:r>
              <a:rPr lang="en-US" baseline="0" dirty="0" smtClean="0"/>
              <a:t>	Basing off of US Constitution, as referencing US Govt.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Focusing on three of the tenets of the constitution as defined in Preamble: Ensure Domestic Tranquility, Provide for Common Defense, Secure Blessings of Liberty</a:t>
            </a:r>
          </a:p>
          <a:p>
            <a:endParaRPr lang="en-US" baseline="0" dirty="0" smtClean="0"/>
          </a:p>
          <a:p>
            <a:endParaRPr lang="en-US" baseline="0" dirty="0" smtClean="0"/>
          </a:p>
          <a:p>
            <a:r>
              <a:rPr lang="en-US" baseline="0" dirty="0" smtClean="0"/>
              <a:t>Power-</a:t>
            </a:r>
          </a:p>
          <a:p>
            <a:r>
              <a:rPr lang="en-US" baseline="0" dirty="0" smtClean="0"/>
              <a:t>	Using Max Weber’s definition, the ability to exert your will over/in defiance of others’.</a:t>
            </a:r>
          </a:p>
          <a:p>
            <a:r>
              <a:rPr lang="en-US" baseline="0" dirty="0" smtClean="0"/>
              <a:t>	Ethics of destructive action references “Monopoly of Violence” (proposed by Weber, modified by </a:t>
            </a:r>
            <a:r>
              <a:rPr lang="en-US" baseline="0" dirty="0" err="1" smtClean="0"/>
              <a:t>Hobbesians</a:t>
            </a:r>
            <a:r>
              <a:rPr lang="en-US" baseline="0" dirty="0" smtClean="0"/>
              <a:t>) which states that the power to do harm is only assigned to one group in a society (</a:t>
            </a:r>
            <a:r>
              <a:rPr lang="en-US" baseline="0" dirty="0" err="1" smtClean="0"/>
              <a:t>ie</a:t>
            </a:r>
            <a:r>
              <a:rPr lang="en-US" baseline="0" dirty="0" smtClean="0"/>
              <a:t>. the Government) and any acts outside of it are unethical and lacking authority. Other groups’ use of violence, once accepted, can undermine state monopoly of violence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97567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Force Multipliers-</a:t>
            </a:r>
          </a:p>
          <a:p>
            <a:r>
              <a:rPr lang="en-US" dirty="0" smtClean="0"/>
              <a:t>	Force multipliers are</a:t>
            </a:r>
            <a:r>
              <a:rPr lang="en-US" baseline="0" dirty="0" smtClean="0"/>
              <a:t> tools that allow an individual to multiply the amount of power they have. It is often used to describe weaponry; </a:t>
            </a:r>
            <a:r>
              <a:rPr lang="en-US" baseline="0" dirty="0" err="1" smtClean="0"/>
              <a:t>ie</a:t>
            </a:r>
            <a:r>
              <a:rPr lang="en-US" baseline="0" dirty="0" smtClean="0"/>
              <a:t>, a sword will be more intimidating than fists, a gun more intimidating than a sword.</a:t>
            </a:r>
          </a:p>
          <a:p>
            <a:r>
              <a:rPr lang="en-US" baseline="0" dirty="0" smtClean="0"/>
              <a:t>	Governments do not have a monopoly on force multipliers – they can be regulated, but their purpose is still to multiply the power of an individual, regardless of affiliation</a:t>
            </a:r>
          </a:p>
          <a:p>
            <a:r>
              <a:rPr lang="en-US" baseline="0" dirty="0" smtClean="0"/>
              <a:t>	Force multipliers are able to “level the playing field” between a singular person and a more populous opposition. For example, in Vietnam, the smaller, more poorly-trained North Vietnamese Army went toe-to-toe with larger, wealthier South Vietnamese and American military forces thanks to their fielding of the Assault Rifle. The Assault Rifle has been regarded as a tipping point for force equalizers, as it gives the individual the capacity to produce a large amount of firepower with minimal effort from the user.</a:t>
            </a:r>
          </a:p>
          <a:p>
            <a:r>
              <a:rPr lang="en-US" baseline="0" dirty="0" smtClean="0"/>
              <a:t>	Force multipliers do not have to be physical. A single individual, using code that they wrote, can take down entire commercial and governmental systems (as we will see in the 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835740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endParaRPr lang="en-US" dirty="0" smtClean="0"/>
          </a:p>
          <a:p>
            <a:r>
              <a:rPr lang="en-US" dirty="0" smtClean="0"/>
              <a:t>Operation</a:t>
            </a:r>
            <a:r>
              <a:rPr lang="en-US" baseline="0" dirty="0" smtClean="0"/>
              <a:t> Shady RAT: Penetration of commercial and government networks over the course of four years, collecting database information from the UN, Olympic Committees, regional organizations, and defense contractors.</a:t>
            </a:r>
          </a:p>
          <a:p>
            <a:endParaRPr lang="en-US" baseline="0" dirty="0" smtClean="0"/>
          </a:p>
          <a:p>
            <a:r>
              <a:rPr lang="en-US" baseline="0" dirty="0" err="1" smtClean="0"/>
              <a:t>Shamoon</a:t>
            </a:r>
            <a:r>
              <a:rPr lang="en-US" baseline="0" dirty="0" smtClean="0"/>
              <a:t>: A virus targeting hard drives, responsible for damaging or destroying over 30 thousand computers at Saudi oil company Aramco. The virus would completely erase the hard drive, leaving nothing but this picture of a burning American flag.</a:t>
            </a:r>
            <a:br>
              <a:rPr lang="en-US" baseline="0" dirty="0" smtClean="0"/>
            </a:br>
            <a:endParaRPr lang="en-US" baseline="0" dirty="0" smtClean="0"/>
          </a:p>
          <a:p>
            <a:r>
              <a:rPr lang="en-US" baseline="0" dirty="0" smtClean="0"/>
              <a:t>Red October: Information gathering software that has collected passwords, documents, and emails from governments and companies all over the world, including those in the EU, America, and Russia. It has been found in over 65 countries and infected over 677 computers in the United States </a:t>
            </a:r>
            <a:r>
              <a:rPr lang="en-US" baseline="0" smtClean="0"/>
              <a:t>alone.</a:t>
            </a:r>
          </a:p>
          <a:p>
            <a:endParaRPr lang="en-US" baseline="0" dirty="0" smtClean="0"/>
          </a:p>
          <a:p>
            <a:r>
              <a:rPr lang="en-US" baseline="0" dirty="0" smtClean="0"/>
              <a:t>OPM Breach: A massive breach conducted through a contractor’s site, collecting access to files of ~4 million government employees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06150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Courses</a:t>
            </a:r>
            <a:r>
              <a:rPr lang="en-US" baseline="0" dirty="0" smtClean="0"/>
              <a:t> of Action</a:t>
            </a:r>
          </a:p>
          <a:p>
            <a:endParaRPr lang="en-US" baseline="0" dirty="0" smtClean="0"/>
          </a:p>
          <a:p>
            <a:r>
              <a:rPr lang="en-US" baseline="0" dirty="0" smtClean="0"/>
              <a:t>Kill Switch: Proposed by Sen. Lieberman, the kill switch bill was introduced in 2011 to give the President control over all American internet connections in the event of an emergency cyberattack. Concerns about constitutionality led to the bill dying in office</a:t>
            </a:r>
          </a:p>
          <a:p>
            <a:endParaRPr lang="en-US" baseline="0" dirty="0" smtClean="0"/>
          </a:p>
          <a:p>
            <a:r>
              <a:rPr lang="en-US" baseline="0" dirty="0" smtClean="0"/>
              <a:t>Traffic Monitoring: Straightforward – the government monitors internet traffic for odd patterns. Controversial, may or may not fringe on individual rights depending on implementation.</a:t>
            </a:r>
          </a:p>
          <a:p>
            <a:endParaRPr lang="en-US" baseline="0" dirty="0" smtClean="0"/>
          </a:p>
          <a:p>
            <a:r>
              <a:rPr lang="en-US" baseline="0" dirty="0" smtClean="0"/>
              <a:t>Information Gathering: Gathering information on potential hackers or organizations to discover potential attacks before they occur. Constitutionality varies depending on if hacker or hackers are American citizens. Ethics in this presentation is based in Constitutional terms, ergo only ethical if hackers are not citizenry.</a:t>
            </a:r>
          </a:p>
          <a:p>
            <a:endParaRPr lang="en-US" baseline="0" dirty="0" smtClean="0"/>
          </a:p>
          <a:p>
            <a:r>
              <a:rPr lang="en-US" dirty="0" err="1" smtClean="0"/>
              <a:t>Pen</a:t>
            </a:r>
            <a:r>
              <a:rPr lang="en-US" baseline="0" dirty="0" err="1" smtClean="0"/>
              <a:t>Testing</a:t>
            </a:r>
            <a:r>
              <a:rPr lang="en-US" baseline="0" dirty="0" smtClean="0"/>
              <a:t>: Also Penetration Testing, where government targets either public or private computers to see if they can hack it, then report back if they can. Ethical only if done to government computers or with consent of private owners</a:t>
            </a:r>
          </a:p>
          <a:p>
            <a:endParaRPr lang="en-US" baseline="0" dirty="0" smtClean="0"/>
          </a:p>
          <a:p>
            <a:r>
              <a:rPr lang="en-US" baseline="0" dirty="0" smtClean="0"/>
              <a:t>Citizen Education: Educate citizens on how to best counter cybercrime and cyberwarfare. Promote education in cybersecurity. Currently in place by Department of Homeland Security. Most ethical, least direct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70369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a:t>
            </a:r>
          </a:p>
          <a:p>
            <a:endParaRPr lang="en-US" dirty="0" smtClean="0"/>
          </a:p>
          <a:p>
            <a:r>
              <a:rPr lang="en-US" dirty="0" smtClean="0"/>
              <a:t>Best course</a:t>
            </a:r>
            <a:r>
              <a:rPr lang="en-US" baseline="0" dirty="0" smtClean="0"/>
              <a:t> of action lines up with DoD Cyber Strategy. Gather as much intelligence as possible, educate and train people on how to best deal with and counter cyberattacks. </a:t>
            </a:r>
            <a:r>
              <a:rPr lang="en-US" baseline="0" dirty="0" err="1" smtClean="0"/>
              <a:t>Pentests</a:t>
            </a:r>
            <a:r>
              <a:rPr lang="en-US" baseline="0" dirty="0" smtClean="0"/>
              <a:t> govt. networks to ensure security. Uses intel and tests to predict vulnerabilities and to establish countermeasures to deter attacks from other nations. Most ethical COA, as provides reasonably strong defense without violating </a:t>
            </a:r>
            <a:r>
              <a:rPr lang="en-US" baseline="0" smtClean="0"/>
              <a:t>Constitutional rights.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79897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Classical computers use electrical</a:t>
            </a:r>
            <a:r>
              <a:rPr lang="en-US" baseline="0" dirty="0" smtClean="0"/>
              <a:t> signals to encode information as 1’s and 0’s</a:t>
            </a:r>
          </a:p>
          <a:p>
            <a:pPr marL="628650" lvl="1" indent="-171450">
              <a:buFont typeface="Arial" panose="020B0604020202020204" pitchFamily="34" charset="0"/>
              <a:buChar char="•"/>
            </a:pPr>
            <a:r>
              <a:rPr lang="en-US" baseline="0" dirty="0" smtClean="0"/>
              <a:t>Light switch analogy</a:t>
            </a:r>
          </a:p>
          <a:p>
            <a:pPr marL="171450" lvl="0" indent="-171450">
              <a:buFont typeface="Arial" panose="020B0604020202020204" pitchFamily="34" charset="0"/>
              <a:buChar char="•"/>
            </a:pPr>
            <a:r>
              <a:rPr lang="en-US" baseline="0" dirty="0" smtClean="0"/>
              <a:t>Quantum Bits can be 0 or 1</a:t>
            </a:r>
          </a:p>
          <a:p>
            <a:pPr marL="628650" lvl="1" indent="-171450">
              <a:buFont typeface="Arial" panose="020B0604020202020204" pitchFamily="34" charset="0"/>
              <a:buChar char="•"/>
            </a:pPr>
            <a:r>
              <a:rPr lang="en-US" baseline="0" dirty="0" smtClean="0"/>
              <a:t>State of a qubit can be in a super position of both 0 and 1</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endParaRPr lang="en-US" baseline="0" dirty="0" smtClean="0"/>
          </a:p>
          <a:p>
            <a:pPr marL="171450" lvl="0" indent="-171450">
              <a:buFont typeface="Arial" panose="020B0604020202020204" pitchFamily="34" charset="0"/>
              <a:buChar char="•"/>
            </a:pPr>
            <a:r>
              <a:rPr lang="en-US" dirty="0" smtClean="0"/>
              <a:t>Quantum entanglement definition</a:t>
            </a:r>
          </a:p>
          <a:p>
            <a:pPr marL="628650" lvl="1" indent="-171450">
              <a:buFont typeface="Arial" panose="020B0604020202020204" pitchFamily="34" charset="0"/>
              <a:buChar char="•"/>
            </a:pPr>
            <a:r>
              <a:rPr lang="en-US" dirty="0" smtClean="0"/>
              <a:t>Occurs when pairs</a:t>
            </a:r>
            <a:r>
              <a:rPr lang="en-US" baseline="0" dirty="0" smtClean="0"/>
              <a:t> or groups of particles are generated or interact in ways such that the quantum state of each particle cannot be described independently of the others</a:t>
            </a:r>
          </a:p>
          <a:p>
            <a:pPr marL="628650" lvl="1" indent="-171450">
              <a:buFont typeface="Arial" panose="020B0604020202020204" pitchFamily="34" charset="0"/>
              <a:buChar char="•"/>
            </a:pPr>
            <a:r>
              <a:rPr lang="en-US" baseline="0" dirty="0" smtClean="0"/>
              <a:t>In a quantum computer, couplers link qubits so they can interact and influence one another</a:t>
            </a:r>
          </a:p>
          <a:p>
            <a:pPr marL="0" lvl="0" indent="0">
              <a:buFont typeface="Arial" panose="020B0604020202020204" pitchFamily="34" charset="0"/>
              <a:buNone/>
            </a:pPr>
            <a:endParaRPr lang="en-US" baseline="0" dirty="0" smtClean="0"/>
          </a:p>
          <a:p>
            <a:pPr marL="171450" lvl="0" indent="-171450">
              <a:buFont typeface="Arial" panose="020B0604020202020204" pitchFamily="34" charset="0"/>
              <a:buChar char="•"/>
            </a:pPr>
            <a:r>
              <a:rPr lang="en-US" baseline="0" dirty="0" err="1" smtClean="0"/>
              <a:t>Decoherence</a:t>
            </a:r>
            <a:r>
              <a:rPr lang="en-US" baseline="0" dirty="0" smtClean="0"/>
              <a:t> is the tendency for qubit to lose their quantum properties due to outside noise</a:t>
            </a:r>
          </a:p>
          <a:p>
            <a:pPr marL="171450" lvl="0" indent="-171450">
              <a:buFont typeface="Arial" panose="020B0604020202020204" pitchFamily="34" charset="0"/>
              <a:buChar char="•"/>
            </a:pPr>
            <a:r>
              <a:rPr lang="en-US" baseline="0" dirty="0" err="1" smtClean="0"/>
              <a:t>Decoherence</a:t>
            </a:r>
            <a:r>
              <a:rPr lang="en-US" baseline="0" dirty="0" smtClean="0"/>
              <a:t> is one of the hardest problems to solve</a:t>
            </a:r>
          </a:p>
          <a:p>
            <a:pPr marL="628650" lvl="1" indent="-171450">
              <a:buFont typeface="Arial" panose="020B0604020202020204" pitchFamily="34" charset="0"/>
              <a:buChar char="•"/>
            </a:pPr>
            <a:r>
              <a:rPr lang="en-US" baseline="0" dirty="0" smtClean="0"/>
              <a:t>Any and all outside noise causes </a:t>
            </a:r>
            <a:r>
              <a:rPr lang="en-US" baseline="0" dirty="0" err="1" smtClean="0"/>
              <a:t>decoherence</a:t>
            </a:r>
            <a:endParaRPr lang="en-US" baseline="0" dirty="0" smtClean="0"/>
          </a:p>
          <a:p>
            <a:pPr marL="628650" lvl="1" indent="-171450">
              <a:buFont typeface="Arial" panose="020B0604020202020204" pitchFamily="34" charset="0"/>
              <a:buChar char="•"/>
            </a:pPr>
            <a:r>
              <a:rPr lang="en-US" baseline="0" dirty="0" smtClean="0"/>
              <a:t>Best case, tens of microseconds of coherence</a:t>
            </a:r>
          </a:p>
          <a:p>
            <a:pPr marL="0" lv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Using</a:t>
            </a:r>
            <a:r>
              <a:rPr lang="en-US" baseline="0" dirty="0" smtClean="0"/>
              <a:t> the features of quantum mechanics, superposition and entanglement, a quantum computer can process a vast number of calculations simultaneously</a:t>
            </a:r>
          </a:p>
          <a:p>
            <a:pPr marL="171450" indent="-171450">
              <a:buFont typeface="Arial" panose="020B0604020202020204" pitchFamily="34" charset="0"/>
              <a:buChar char="•"/>
            </a:pPr>
            <a:r>
              <a:rPr lang="en-US" baseline="0" dirty="0" smtClean="0"/>
              <a:t>In some situations, a quantum computer’s advantage over a classical computer should grow exponentially with the amount of data to be worked 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smtClean="0"/>
              <a:t>The study and development of quantum algorithms has been ongoing even without an actual quantum computer to run it on</a:t>
            </a:r>
          </a:p>
          <a:p>
            <a:pPr marL="171450" lvl="0" indent="-171450">
              <a:buFont typeface="Arial" panose="020B0604020202020204" pitchFamily="34" charset="0"/>
              <a:buChar char="•"/>
            </a:pPr>
            <a:r>
              <a:rPr lang="en-US" baseline="0" dirty="0" smtClean="0"/>
              <a:t>There already exist quantum algorithms for faster solving of factorization and discrete-log problems</a:t>
            </a:r>
          </a:p>
          <a:p>
            <a:pPr marL="628650" lvl="1" indent="-171450">
              <a:buFont typeface="Arial" panose="020B0604020202020204" pitchFamily="34" charset="0"/>
              <a:buChar char="•"/>
            </a:pPr>
            <a:r>
              <a:rPr lang="en-US" baseline="0" dirty="0" smtClean="0"/>
              <a:t>Crypto-protocols such as RSA and DH depend on the hardness of problems like factoring and discrete logarithms</a:t>
            </a:r>
          </a:p>
          <a:p>
            <a:pPr marL="1085850" lvl="2" indent="-171450">
              <a:buFont typeface="Arial" panose="020B0604020202020204" pitchFamily="34" charset="0"/>
              <a:buChar char="•"/>
            </a:pPr>
            <a:r>
              <a:rPr lang="en-US" baseline="0" dirty="0" smtClean="0"/>
              <a:t>Hardness being the amount of time it would take a classical computer to solve these problems</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Shor’s algorithm for discrete logarithms and factoring. </a:t>
            </a:r>
          </a:p>
          <a:p>
            <a:pPr marL="628650" lvl="1" indent="-171450">
              <a:buFont typeface="Arial" panose="020B0604020202020204" pitchFamily="34" charset="0"/>
              <a:buChar char="•"/>
            </a:pPr>
            <a:r>
              <a:rPr lang="en-US" baseline="0" dirty="0" smtClean="0"/>
              <a:t>Quantum algorithm for integer factorization</a:t>
            </a:r>
          </a:p>
          <a:p>
            <a:pPr marL="628650" lvl="1" indent="-171450">
              <a:buFont typeface="Arial" panose="020B0604020202020204" pitchFamily="34" charset="0"/>
              <a:buChar char="•"/>
            </a:pPr>
            <a:r>
              <a:rPr lang="en-US" baseline="0" dirty="0" smtClean="0"/>
              <a:t>Formulated in 1994</a:t>
            </a:r>
          </a:p>
          <a:p>
            <a:pPr marL="628650" lvl="1" indent="-171450">
              <a:buFont typeface="Arial" panose="020B0604020202020204" pitchFamily="34" charset="0"/>
              <a:buChar char="•"/>
            </a:pPr>
            <a:r>
              <a:rPr lang="en-US" baseline="0" dirty="0" smtClean="0"/>
              <a:t>Now we wait for the Quantum computer to run it on</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Quantum key distribution uses properties of quantum mechanics to guarantee secure communications</a:t>
            </a:r>
          </a:p>
          <a:p>
            <a:pPr marL="628650" lvl="1" indent="-171450">
              <a:buFont typeface="Arial" panose="020B0604020202020204" pitchFamily="34" charset="0"/>
              <a:buChar char="•"/>
            </a:pPr>
            <a:r>
              <a:rPr lang="en-US" baseline="0" dirty="0" smtClean="0"/>
              <a:t>QM property of being able to detect eaves dropping ensures security</a:t>
            </a:r>
          </a:p>
          <a:p>
            <a:pPr marL="1085850" lvl="2" indent="-171450">
              <a:buFont typeface="Arial" panose="020B0604020202020204" pitchFamily="34" charset="0"/>
              <a:buChar char="•"/>
            </a:pPr>
            <a:r>
              <a:rPr lang="en-US" baseline="0" dirty="0" smtClean="0"/>
              <a:t>Any attempt to measure a quantum system will change the state of the system</a:t>
            </a:r>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Quantum computers promise to help in other areas</a:t>
            </a:r>
          </a:p>
          <a:p>
            <a:pPr marL="628650" lvl="1" indent="-171450">
              <a:buFont typeface="Arial" panose="020B0604020202020204" pitchFamily="34" charset="0"/>
              <a:buChar char="•"/>
            </a:pPr>
            <a:r>
              <a:rPr lang="en-US" baseline="0" dirty="0" smtClean="0"/>
              <a:t>More accurate weather</a:t>
            </a:r>
          </a:p>
          <a:p>
            <a:pPr marL="628650" lvl="1" indent="-171450">
              <a:buFont typeface="Arial" panose="020B0604020202020204" pitchFamily="34" charset="0"/>
              <a:buChar char="•"/>
            </a:pPr>
            <a:r>
              <a:rPr lang="en-US" baseline="0" dirty="0" smtClean="0"/>
              <a:t>Speed up drug discovery</a:t>
            </a:r>
          </a:p>
          <a:p>
            <a:pPr marL="628650" lvl="1" indent="-171450">
              <a:buFont typeface="Arial" panose="020B0604020202020204" pitchFamily="34" charset="0"/>
              <a:buChar char="•"/>
            </a:pPr>
            <a:r>
              <a:rPr lang="en-US" baseline="0" dirty="0" smtClean="0"/>
              <a:t>Help astronomers explore space</a:t>
            </a:r>
          </a:p>
          <a:p>
            <a:pPr marL="628650" lvl="1" indent="-171450">
              <a:buFont typeface="Arial" panose="020B0604020202020204" pitchFamily="34" charset="0"/>
              <a:buChar char="•"/>
            </a:pPr>
            <a:r>
              <a:rPr lang="en-US" baseline="0" dirty="0" smtClean="0"/>
              <a:t>Improve machine learning and automation</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353473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 D-Wave</a:t>
            </a:r>
            <a:r>
              <a:rPr lang="en-US" baseline="0" dirty="0" smtClean="0"/>
              <a:t> “quantum computer” uses quantum annealing, which is a meta-</a:t>
            </a:r>
            <a:r>
              <a:rPr lang="en-US" baseline="0" dirty="0" err="1" smtClean="0"/>
              <a:t>huristic</a:t>
            </a:r>
            <a:r>
              <a:rPr lang="en-US" baseline="0" dirty="0" smtClean="0"/>
              <a:t> for finding the global minimum of a given objective function over a given set of candidate solutions by a process using quantum fluctuations</a:t>
            </a:r>
          </a:p>
          <a:p>
            <a:pPr marL="628650" lvl="1" indent="-171450">
              <a:buFont typeface="Arial" panose="020B0604020202020204" pitchFamily="34" charset="0"/>
              <a:buChar char="•"/>
            </a:pPr>
            <a:r>
              <a:rPr lang="en-US" baseline="0" dirty="0" smtClean="0"/>
              <a:t>In other words, their quantum machine solves optimization problems</a:t>
            </a:r>
          </a:p>
          <a:p>
            <a:pPr marL="628650" lvl="1" indent="-171450">
              <a:buFont typeface="Arial" panose="020B0604020202020204" pitchFamily="34" charset="0"/>
              <a:buChar char="•"/>
            </a:pPr>
            <a:r>
              <a:rPr lang="en-US" baseline="0" dirty="0" smtClean="0"/>
              <a:t>Can be thought of more as a quantum calculator for solving optimization problems</a:t>
            </a:r>
          </a:p>
          <a:p>
            <a:pPr marL="171450" indent="-171450">
              <a:buFont typeface="Arial" panose="020B0604020202020204" pitchFamily="34" charset="0"/>
              <a:buChar char="•"/>
            </a:pPr>
            <a:r>
              <a:rPr lang="en-US" dirty="0" smtClean="0"/>
              <a:t>D-Wave was</a:t>
            </a:r>
            <a:r>
              <a:rPr lang="en-US" baseline="0" dirty="0" smtClean="0"/>
              <a:t> very controversial because</a:t>
            </a:r>
          </a:p>
          <a:p>
            <a:pPr marL="685800" lvl="1" indent="-228600">
              <a:buFont typeface="+mj-lt"/>
              <a:buAutoNum type="arabicPeriod"/>
            </a:pPr>
            <a:r>
              <a:rPr lang="en-US" baseline="0" dirty="0" smtClean="0"/>
              <a:t>They started marketing a product without proof of quantum entanglement</a:t>
            </a:r>
          </a:p>
          <a:p>
            <a:pPr marL="685800" lvl="1" indent="-228600">
              <a:buFont typeface="+mj-lt"/>
              <a:buAutoNum type="arabicPeriod"/>
            </a:pPr>
            <a:r>
              <a:rPr lang="en-US" baseline="0" dirty="0" smtClean="0"/>
              <a:t>Hasn’t shown theorized attribute of exponential </a:t>
            </a:r>
          </a:p>
          <a:p>
            <a:pPr marL="685800" lvl="1" indent="-228600">
              <a:buFont typeface="+mj-lt"/>
              <a:buAutoNum type="arabicPeriod"/>
            </a:pPr>
            <a:endParaRPr lang="en-US" baseline="0" dirty="0" smtClean="0"/>
          </a:p>
          <a:p>
            <a:pPr marL="171450" lvl="0" indent="-171450">
              <a:buFont typeface="Arial" panose="020B0604020202020204" pitchFamily="34" charset="0"/>
              <a:buChar char="•"/>
            </a:pPr>
            <a:r>
              <a:rPr lang="en-US" baseline="0" dirty="0" smtClean="0"/>
              <a:t>Taking cues from D-Wave, Google has set up their own quantum computing lab</a:t>
            </a:r>
          </a:p>
          <a:p>
            <a:pPr marL="171450" indent="-171450">
              <a:buFont typeface="Arial" panose="020B0604020202020204" pitchFamily="34" charset="0"/>
              <a:buChar char="•"/>
            </a:pPr>
            <a:r>
              <a:rPr lang="en-US" dirty="0" smtClean="0"/>
              <a:t>The most confident figures I’ve seen</a:t>
            </a:r>
            <a:r>
              <a:rPr lang="en-US" baseline="0" dirty="0" smtClean="0"/>
              <a:t> are from Google’s quantum computing lab</a:t>
            </a:r>
          </a:p>
          <a:p>
            <a:pPr marL="628650" lvl="1" indent="-171450">
              <a:buFont typeface="Arial" panose="020B0604020202020204" pitchFamily="34" charset="0"/>
              <a:buChar char="•"/>
            </a:pPr>
            <a:r>
              <a:rPr lang="en-US" baseline="0" dirty="0" smtClean="0"/>
              <a:t>Promising 50 qubit computer in the year to come</a:t>
            </a:r>
          </a:p>
          <a:p>
            <a:pPr marL="228600" lvl="0" indent="-228600">
              <a:buFont typeface="Arial" panose="020B0604020202020204" pitchFamily="34" charset="0"/>
              <a:buChar char="•"/>
            </a:pPr>
            <a:r>
              <a:rPr lang="en-US" dirty="0" smtClean="0"/>
              <a:t>IBM</a:t>
            </a:r>
            <a:r>
              <a:rPr lang="en-US" baseline="0" dirty="0" smtClean="0"/>
              <a:t> promises to have ~50qubit computer within the next 5 years</a:t>
            </a:r>
          </a:p>
          <a:p>
            <a:pPr marL="685800" lvl="1" indent="-228600">
              <a:buFont typeface="Arial" panose="020B0604020202020204" pitchFamily="34" charset="0"/>
              <a:buChar char="•"/>
            </a:pPr>
            <a:r>
              <a:rPr lang="en-US" baseline="0" dirty="0" smtClean="0"/>
              <a:t>IBM likes to make lots of promises</a:t>
            </a:r>
          </a:p>
          <a:p>
            <a:pPr marL="685800" lvl="1" indent="-228600">
              <a:buFont typeface="Arial" panose="020B0604020202020204" pitchFamily="34" charset="0"/>
              <a:buChar char="•"/>
            </a:pPr>
            <a:r>
              <a:rPr lang="en-US" baseline="0" dirty="0" smtClean="0"/>
              <a:t>Google made similar promises, only time will tell</a:t>
            </a:r>
          </a:p>
          <a:p>
            <a:pPr marL="228600" lvl="0" indent="-22860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Why 50 qubits?</a:t>
            </a:r>
          </a:p>
          <a:p>
            <a:pPr marL="628650" lvl="1" indent="-171450">
              <a:buFont typeface="Arial" panose="020B0604020202020204" pitchFamily="34" charset="0"/>
              <a:buChar char="•"/>
            </a:pPr>
            <a:r>
              <a:rPr lang="en-US" baseline="0" dirty="0" smtClean="0"/>
              <a:t>The 50 qubit threshold, known as quantum supremacy</a:t>
            </a:r>
          </a:p>
          <a:p>
            <a:pPr marL="628650" lvl="1" indent="-171450">
              <a:buFont typeface="Arial" panose="020B0604020202020204" pitchFamily="34" charset="0"/>
              <a:buChar char="•"/>
            </a:pPr>
            <a:r>
              <a:rPr lang="en-US" baseline="0" dirty="0" smtClean="0"/>
              <a:t>Beyond this, no classical supercomputer would be capable of handling the exponential growth in memory and communications bandwidth needed to simulate a quantum computer (better source needed)</a:t>
            </a:r>
          </a:p>
          <a:p>
            <a:pPr marL="228600" lvl="0" indent="-228600">
              <a:buFont typeface="Arial" panose="020B0604020202020204" pitchFamily="34" charset="0"/>
              <a:buChar char="•"/>
            </a:pPr>
            <a:endParaRPr lang="en-US" baseline="0" dirty="0" smtClean="0"/>
          </a:p>
          <a:p>
            <a:pPr marL="685800" lvl="1" indent="-228600">
              <a:buFont typeface="Arial" panose="020B0604020202020204" pitchFamily="34" charset="0"/>
              <a:buChar char="•"/>
            </a:pPr>
            <a:endParaRPr lang="en-US" baseline="0" dirty="0" smtClean="0"/>
          </a:p>
          <a:p>
            <a:pPr marL="228600" lvl="0" indent="-228600">
              <a:buFont typeface="Arial" panose="020B0604020202020204" pitchFamily="34" charset="0"/>
              <a:buChar char="•"/>
            </a:pPr>
            <a:r>
              <a:rPr lang="en-US" baseline="0" dirty="0" smtClean="0"/>
              <a:t>2013: </a:t>
            </a:r>
            <a:r>
              <a:rPr lang="en-US" baseline="0" dirty="0" err="1" smtClean="0"/>
              <a:t>Rigetti</a:t>
            </a:r>
            <a:r>
              <a:rPr lang="en-US" baseline="0" dirty="0" smtClean="0"/>
              <a:t> Computing came out of Yale research</a:t>
            </a:r>
          </a:p>
          <a:p>
            <a:pPr marL="228600" lvl="0" indent="-228600">
              <a:buFont typeface="Arial" panose="020B0604020202020204" pitchFamily="34" charset="0"/>
              <a:buChar char="•"/>
            </a:pPr>
            <a:r>
              <a:rPr lang="en-US" sz="1200" b="0" i="0" kern="1200" dirty="0" smtClean="0">
                <a:solidFill>
                  <a:schemeClr val="tx1"/>
                </a:solidFill>
                <a:effectLst/>
                <a:latin typeface="+mn-lt"/>
                <a:ea typeface="+mn-ea"/>
                <a:cs typeface="+mn-cs"/>
              </a:rPr>
              <a:t>“The company is building a cloud quantum computing platform for artificial intelligence and computational chemistry”</a:t>
            </a:r>
            <a:endParaRPr lang="en-US" baseline="0" dirty="0" smtClean="0"/>
          </a:p>
          <a:p>
            <a:pPr marL="685800" lvl="1" indent="-228600">
              <a:buFont typeface="Arial" panose="020B0604020202020204" pitchFamily="34" charset="0"/>
              <a:buChar char="•"/>
            </a:pPr>
            <a:r>
              <a:rPr lang="en-US" dirty="0" smtClean="0"/>
              <a:t>Manufacture</a:t>
            </a:r>
            <a:r>
              <a:rPr lang="en-US" baseline="0" dirty="0" smtClean="0"/>
              <a:t> their own Quantum Computing Simulation Chips</a:t>
            </a:r>
          </a:p>
          <a:p>
            <a:pPr marL="685800" lvl="1" indent="-228600">
              <a:buFont typeface="Arial" panose="020B0604020202020204" pitchFamily="34" charset="0"/>
              <a:buChar char="•"/>
            </a:pPr>
            <a:r>
              <a:rPr lang="en-US" baseline="0" dirty="0" smtClean="0"/>
              <a:t>Marketing their API for cloud access to this simulated QC</a:t>
            </a:r>
          </a:p>
          <a:p>
            <a:pPr marL="685800" lvl="1" indent="-228600">
              <a:buFont typeface="Arial" panose="020B0604020202020204" pitchFamily="34" charset="0"/>
              <a:buChar char="•"/>
            </a:pPr>
            <a:r>
              <a:rPr lang="en-US" baseline="0" dirty="0" smtClean="0"/>
              <a:t>Readthedocs.io intro to quantum computing in python</a:t>
            </a:r>
          </a:p>
          <a:p>
            <a:pPr marL="685800" lvl="1" indent="-228600">
              <a:buFont typeface="Arial" panose="020B0604020202020204" pitchFamily="34" charset="0"/>
              <a:buChar char="•"/>
            </a:pPr>
            <a:r>
              <a:rPr lang="en-US" baseline="0" dirty="0" smtClean="0"/>
              <a:t>$64 million in Series A and B funding</a:t>
            </a:r>
          </a:p>
          <a:p>
            <a:pPr marL="685800" lvl="1"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106011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FBI </a:t>
            </a:r>
            <a:r>
              <a:rPr lang="en-US" dirty="0" err="1" smtClean="0"/>
              <a:t>Direector</a:t>
            </a:r>
            <a:r>
              <a:rPr lang="en-US" baseline="0" dirty="0" smtClean="0"/>
              <a:t> James </a:t>
            </a:r>
            <a:r>
              <a:rPr lang="en-US" baseline="0" dirty="0" err="1" smtClean="0"/>
              <a:t>Comey</a:t>
            </a:r>
            <a:r>
              <a:rPr lang="en-US" baseline="0" dirty="0" smtClean="0"/>
              <a:t> is noted for stating that the adoption of end-to-end encryption technologies is making it hard for agents to do their job</a:t>
            </a:r>
          </a:p>
          <a:p>
            <a:pPr marL="628650" lvl="1" indent="-171450">
              <a:buFont typeface="Arial" panose="020B0604020202020204" pitchFamily="34" charset="0"/>
              <a:buChar char="•"/>
            </a:pPr>
            <a:r>
              <a:rPr lang="en-US" baseline="0" dirty="0" smtClean="0"/>
              <a:t>Encryption is making it hard to wiretap on communications</a:t>
            </a:r>
          </a:p>
          <a:p>
            <a:pPr marL="628650" lvl="1" indent="-171450">
              <a:buFont typeface="Arial" panose="020B0604020202020204" pitchFamily="34" charset="0"/>
              <a:buChar char="•"/>
            </a:pPr>
            <a:r>
              <a:rPr lang="en-US" baseline="0" dirty="0" smtClean="0"/>
              <a:t>Makes the case of an encryption back-door for law enforcement</a:t>
            </a:r>
          </a:p>
          <a:p>
            <a:pPr marL="1085850" lvl="2" indent="-171450">
              <a:buFont typeface="Arial" panose="020B0604020202020204" pitchFamily="34" charset="0"/>
              <a:buChar char="•"/>
            </a:pPr>
            <a:r>
              <a:rPr lang="en-US" baseline="0" dirty="0" smtClean="0"/>
              <a:t>Bruce </a:t>
            </a:r>
            <a:r>
              <a:rPr lang="en-US" baseline="0" dirty="0" err="1" smtClean="0"/>
              <a:t>Schneier</a:t>
            </a:r>
            <a:r>
              <a:rPr lang="en-US" baseline="0" dirty="0" smtClean="0"/>
              <a:t> explains why the overhead involved in such a backdoor is inherently insecure (increase attack surface)</a:t>
            </a:r>
          </a:p>
          <a:p>
            <a:pPr marL="628650" lvl="1" indent="-171450">
              <a:buFont typeface="Arial" panose="020B0604020202020204" pitchFamily="34" charset="0"/>
              <a:buChar char="•"/>
            </a:pPr>
            <a:r>
              <a:rPr lang="en-US" baseline="0" dirty="0" smtClean="0"/>
              <a:t>It could be argued that quantum computing, due to the high cost of entry, can be used as a “backdoor”</a:t>
            </a:r>
          </a:p>
          <a:p>
            <a:pPr marL="1085850" lvl="2" indent="-171450">
              <a:buFont typeface="Arial" panose="020B0604020202020204" pitchFamily="34" charset="0"/>
              <a:buChar char="•"/>
            </a:pPr>
            <a:r>
              <a:rPr lang="en-US" baseline="0" dirty="0" smtClean="0"/>
              <a:t>There is as much potential of our own government abusing these technologies as there is of external entities</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NSA said in a statement directed at companies and government departments dealing with sensitive data</a:t>
            </a:r>
          </a:p>
          <a:p>
            <a:pPr marL="628650" lvl="1" indent="-171450">
              <a:buFont typeface="Arial" panose="020B0604020202020204" pitchFamily="34" charset="0"/>
              <a:buChar char="•"/>
            </a:pPr>
            <a:r>
              <a:rPr lang="en-US" baseline="0" dirty="0" smtClean="0"/>
              <a:t>We know the NSA hoards vulnerabilities on everything from Cisco routers to RSA</a:t>
            </a:r>
          </a:p>
          <a:p>
            <a:pPr marL="1085850" lvl="2" indent="-171450">
              <a:buFont typeface="Arial" panose="020B0604020202020204" pitchFamily="34" charset="0"/>
              <a:buChar char="•"/>
            </a:pPr>
            <a:r>
              <a:rPr lang="en-US" baseline="0" dirty="0" smtClean="0"/>
              <a:t>Although these zero-days are not part of their primary methods for intelligence operations</a:t>
            </a:r>
          </a:p>
          <a:p>
            <a:pPr marL="1543050" lvl="3" indent="-171450">
              <a:buFont typeface="Arial" panose="020B0604020202020204" pitchFamily="34" charset="0"/>
              <a:buChar char="•"/>
            </a:pPr>
            <a:r>
              <a:rPr lang="en-US" baseline="0" dirty="0" smtClean="0"/>
              <a:t>They prefer targeting system administrators</a:t>
            </a:r>
          </a:p>
          <a:p>
            <a:pPr marL="628650" lvl="1" indent="-171450">
              <a:buFont typeface="Arial" panose="020B0604020202020204" pitchFamily="34" charset="0"/>
              <a:buChar char="•"/>
            </a:pPr>
            <a:r>
              <a:rPr lang="en-US" baseline="0" dirty="0" smtClean="0"/>
              <a:t>Their resources are incredible and these vulnerabilities are extremely difficult to find</a:t>
            </a:r>
          </a:p>
          <a:p>
            <a:pPr marL="1085850" lvl="2" indent="-171450">
              <a:buFont typeface="Arial" panose="020B0604020202020204" pitchFamily="34" charset="0"/>
              <a:buChar char="•"/>
            </a:pPr>
            <a:r>
              <a:rPr lang="en-US" baseline="0" dirty="0" smtClean="0"/>
              <a:t>#1: That doesn’t justify their actions, they need to be more transparent as to what their processes are</a:t>
            </a:r>
          </a:p>
          <a:p>
            <a:pPr marL="1085850" lvl="2" indent="-171450">
              <a:buFont typeface="Arial" panose="020B0604020202020204" pitchFamily="34" charset="0"/>
              <a:buChar char="•"/>
            </a:pPr>
            <a:r>
              <a:rPr lang="en-US" baseline="0" dirty="0" smtClean="0"/>
              <a:t>#2: That even the NSA says we need to move to the post-quantum world is a big statement</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NIST (National Institute of Standards and Technology)</a:t>
            </a:r>
          </a:p>
          <a:p>
            <a:pPr marL="628650" lvl="1" indent="-171450">
              <a:buFont typeface="Arial" panose="020B0604020202020204" pitchFamily="34" charset="0"/>
              <a:buChar char="•"/>
            </a:pPr>
            <a:r>
              <a:rPr lang="en-US" baseline="0" dirty="0" smtClean="0"/>
              <a:t>Held an open call for proposals into post-quantum cryptographic solutions</a:t>
            </a:r>
          </a:p>
          <a:p>
            <a:pPr marL="628650" lvl="1" indent="-171450">
              <a:buFont typeface="Arial" panose="020B0604020202020204" pitchFamily="34" charset="0"/>
              <a:buChar char="•"/>
            </a:pPr>
            <a:r>
              <a:rPr lang="en-US" baseline="0" dirty="0" smtClean="0"/>
              <a:t>NIST has initiated a process to solicit, evaluate, and standardize one or more quantum-resistant public key cryptographic algorithms</a:t>
            </a:r>
          </a:p>
          <a:p>
            <a:pPr marL="628650" lvl="1" indent="-171450">
              <a:buFont typeface="Arial" panose="020B0604020202020204" pitchFamily="34" charset="0"/>
              <a:buChar char="•"/>
            </a:pPr>
            <a:r>
              <a:rPr lang="en-US" baseline="0" dirty="0" smtClean="0"/>
              <a:t>Nominations for post-quantum candidate algorithms may now be submitted, up until the final deadline of November 30, 2017</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Google is testing post quantum cryptographic algorithms</a:t>
            </a:r>
          </a:p>
          <a:p>
            <a:pPr marL="628650" lvl="1" indent="-171450">
              <a:buFont typeface="Arial" panose="020B0604020202020204" pitchFamily="34" charset="0"/>
              <a:buChar char="•"/>
            </a:pPr>
            <a:r>
              <a:rPr lang="en-US" baseline="0" dirty="0" smtClean="0"/>
              <a:t>Need to be careful of new cryptographic algorithms</a:t>
            </a:r>
          </a:p>
          <a:p>
            <a:pPr marL="628650" lvl="1" indent="-171450">
              <a:buFont typeface="Arial" panose="020B0604020202020204" pitchFamily="34" charset="0"/>
              <a:buChar char="•"/>
            </a:pPr>
            <a:r>
              <a:rPr lang="en-US" baseline="0" dirty="0" smtClean="0"/>
              <a:t>Pre-quantum crypto is hardened with 20+ years of community review</a:t>
            </a:r>
          </a:p>
          <a:p>
            <a:pPr marL="1085850" lvl="2" indent="-171450">
              <a:buFont typeface="Arial" panose="020B0604020202020204" pitchFamily="34" charset="0"/>
              <a:buChar char="•"/>
            </a:pPr>
            <a:r>
              <a:rPr lang="en-US" baseline="0" dirty="0" smtClean="0"/>
              <a:t>Where community review means nobody has found out how to break it</a:t>
            </a:r>
          </a:p>
          <a:p>
            <a:pPr marL="1085850" lvl="2" indent="-171450">
              <a:buFont typeface="Arial" panose="020B0604020202020204" pitchFamily="34" charset="0"/>
              <a:buChar char="•"/>
            </a:pPr>
            <a:r>
              <a:rPr lang="en-US" baseline="0" dirty="0" smtClean="0"/>
              <a:t>Cannot prove it to be secure, only that it is insecure</a:t>
            </a:r>
          </a:p>
          <a:p>
            <a:pPr marL="171450" lvl="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02089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Government agencies such as the NSA</a:t>
            </a:r>
            <a:r>
              <a:rPr lang="en-US" baseline="0" dirty="0" smtClean="0"/>
              <a:t> (and NIST) need to help test the limits and capabilities of new and old technologies</a:t>
            </a:r>
          </a:p>
          <a:p>
            <a:pPr marL="171450" indent="-171450">
              <a:buFont typeface="Arial" panose="020B0604020202020204" pitchFamily="34" charset="0"/>
              <a:buChar char="•"/>
            </a:pPr>
            <a:r>
              <a:rPr lang="en-US" baseline="0" dirty="0" smtClean="0"/>
              <a:t>It is their responsibility to help prevent the mass exploitation of citizens due to broken or old technologies</a:t>
            </a:r>
          </a:p>
          <a:p>
            <a:pPr marL="628650" lvl="1" indent="-171450">
              <a:buFont typeface="Arial" panose="020B0604020202020204" pitchFamily="34" charset="0"/>
              <a:buChar char="•"/>
            </a:pPr>
            <a:r>
              <a:rPr lang="en-US" baseline="0" dirty="0" smtClean="0"/>
              <a:t>Also protect the nation from new technologies that have unchecked capabilities</a:t>
            </a:r>
          </a:p>
          <a:p>
            <a:pPr marL="1085850" lvl="2" indent="-171450">
              <a:buFont typeface="Arial" panose="020B0604020202020204" pitchFamily="34" charset="0"/>
              <a:buChar char="•"/>
            </a:pPr>
            <a:r>
              <a:rPr lang="en-US" baseline="0" dirty="0" smtClean="0"/>
              <a:t>Ex. Quantum Computing can break classical encryption</a:t>
            </a:r>
          </a:p>
          <a:p>
            <a:pPr marL="1085850" lvl="2" indent="-171450">
              <a:buFont typeface="Arial" panose="020B0604020202020204" pitchFamily="34" charset="0"/>
              <a:buChar char="•"/>
            </a:pPr>
            <a:endParaRPr lang="en-US" baseline="0" dirty="0" smtClean="0"/>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Need to help protect nation by</a:t>
            </a:r>
          </a:p>
          <a:p>
            <a:pPr marL="628650" lvl="1" indent="-171450">
              <a:buFont typeface="Arial" panose="020B0604020202020204" pitchFamily="34" charset="0"/>
              <a:buChar char="•"/>
            </a:pPr>
            <a:r>
              <a:rPr lang="en-US" baseline="0" dirty="0" smtClean="0"/>
              <a:t>Setting standards and writing laws to the tech industry companies in the right direction</a:t>
            </a:r>
          </a:p>
          <a:p>
            <a:pPr marL="1085850" lvl="2" indent="-171450">
              <a:buFont typeface="Arial" panose="020B0604020202020204" pitchFamily="34" charset="0"/>
              <a:buChar char="•"/>
            </a:pPr>
            <a:r>
              <a:rPr lang="en-US" baseline="0" dirty="0" smtClean="0"/>
              <a:t>Ex. USA built nukes and now disallows any new nuclear developments</a:t>
            </a:r>
          </a:p>
          <a:p>
            <a:pPr marL="1085850" lvl="2" indent="-171450">
              <a:buFont typeface="Arial" panose="020B0604020202020204" pitchFamily="34" charset="0"/>
              <a:buChar char="•"/>
            </a:pPr>
            <a:r>
              <a:rPr lang="en-US" baseline="0" dirty="0" smtClean="0"/>
              <a:t>Ex. Drones now have FAA restrictions and must be registered if under 50 ounces in </a:t>
            </a:r>
            <a:r>
              <a:rPr lang="en-US" baseline="0" smtClean="0"/>
              <a:t>some states</a:t>
            </a:r>
          </a:p>
          <a:p>
            <a:pPr marL="1085850" lvl="2" indent="-171450">
              <a:buFont typeface="Arial" panose="020B0604020202020204" pitchFamily="34" charset="0"/>
              <a:buChar char="•"/>
            </a:pPr>
            <a:r>
              <a:rPr lang="en-US" baseline="0" dirty="0" smtClean="0"/>
              <a:t>Ex. </a:t>
            </a:r>
            <a:r>
              <a:rPr lang="en-US" baseline="0" dirty="0" err="1" smtClean="0"/>
              <a:t>Prevelance</a:t>
            </a:r>
            <a:r>
              <a:rPr lang="en-US" baseline="0" dirty="0" smtClean="0"/>
              <a:t> of </a:t>
            </a:r>
            <a:r>
              <a:rPr lang="en-US" baseline="0" dirty="0" err="1" smtClean="0"/>
              <a:t>IoT</a:t>
            </a:r>
            <a:r>
              <a:rPr lang="en-US" baseline="0" dirty="0" smtClean="0"/>
              <a:t> devices due to the lowering cost of embedded computing has lead to an increase in vulnerable devise</a:t>
            </a:r>
          </a:p>
          <a:p>
            <a:pPr marL="1543050" lvl="3" indent="-171450">
              <a:buFont typeface="Arial" panose="020B0604020202020204" pitchFamily="34" charset="0"/>
              <a:buChar char="•"/>
            </a:pPr>
            <a:r>
              <a:rPr lang="en-US" baseline="0" dirty="0" smtClean="0"/>
              <a:t>This has lead to DDoS attacks of unseen sizes</a:t>
            </a:r>
          </a:p>
          <a:p>
            <a:pPr marL="628650" lvl="1" indent="-171450">
              <a:buFont typeface="Arial" panose="020B0604020202020204" pitchFamily="34" charset="0"/>
              <a:buChar char="•"/>
            </a:pPr>
            <a:r>
              <a:rPr lang="en-US" baseline="0" dirty="0" smtClean="0"/>
              <a:t>Encourage research into keeping old technologies up to date with current and potential future developments</a:t>
            </a:r>
          </a:p>
          <a:p>
            <a:pPr marL="1085850" lvl="2" indent="-171450">
              <a:buFont typeface="Arial" panose="020B0604020202020204" pitchFamily="34" charset="0"/>
              <a:buChar char="•"/>
            </a:pPr>
            <a:r>
              <a:rPr lang="en-US" baseline="0" dirty="0" smtClean="0"/>
              <a:t>Ex. NIST post-quantum cryptography open call</a:t>
            </a:r>
          </a:p>
          <a:p>
            <a:pPr marL="1085850" lvl="2"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Things to consider</a:t>
            </a:r>
          </a:p>
          <a:p>
            <a:pPr marL="628650" lvl="1" indent="-171450">
              <a:buFont typeface="Arial" panose="020B0604020202020204" pitchFamily="34" charset="0"/>
              <a:buChar char="•"/>
            </a:pPr>
            <a:r>
              <a:rPr lang="en-US" baseline="0" dirty="0" smtClean="0"/>
              <a:t>We won’t have a true, large-scale quantum computer for a while</a:t>
            </a:r>
          </a:p>
          <a:p>
            <a:pPr marL="1085850" lvl="2" indent="-171450">
              <a:buFont typeface="Arial" panose="020B0604020202020204" pitchFamily="34" charset="0"/>
              <a:buChar char="•"/>
            </a:pPr>
            <a:r>
              <a:rPr lang="en-US" baseline="0" dirty="0" smtClean="0"/>
              <a:t>Even then it will be very expensive</a:t>
            </a:r>
          </a:p>
          <a:p>
            <a:pPr marL="628650" lvl="1" indent="-171450">
              <a:buFont typeface="Arial" panose="020B0604020202020204" pitchFamily="34" charset="0"/>
              <a:buChar char="•"/>
            </a:pPr>
            <a:r>
              <a:rPr lang="en-US" baseline="0" dirty="0" smtClean="0"/>
              <a:t>Things like cloud access through APIs could help bring this tech to the masses</a:t>
            </a:r>
          </a:p>
          <a:p>
            <a:pPr marL="628650" lvl="1" indent="-171450">
              <a:buFont typeface="Arial" panose="020B0604020202020204" pitchFamily="34" charset="0"/>
              <a:buChar char="•"/>
            </a:pPr>
            <a:r>
              <a:rPr lang="en-US" baseline="0" dirty="0" smtClean="0"/>
              <a:t>What happens when foreign nations and organized criminals find a way to exploit this tech in other ways</a:t>
            </a:r>
          </a:p>
          <a:p>
            <a:pPr marL="628650" lvl="1" indent="-171450">
              <a:buFont typeface="Arial" panose="020B0604020202020204" pitchFamily="34" charset="0"/>
              <a:buChar char="•"/>
            </a:pPr>
            <a:r>
              <a:rPr lang="en-US" baseline="0" dirty="0" smtClean="0"/>
              <a:t>What if a pharma company eager to adopt this technology uses it to discover the next 20 life saving drugs and then puts an insane price on them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719197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be talking</a:t>
            </a:r>
            <a:r>
              <a:rPr lang="en-US" baseline="0" dirty="0" smtClean="0"/>
              <a:t> about current drone regulations. Because there is no global standard for drone legislation, this presentation will be focused on US policy.</a:t>
            </a:r>
          </a:p>
          <a:p>
            <a:endParaRPr lang="en-US" baseline="0" dirty="0" smtClean="0"/>
          </a:p>
          <a:p>
            <a:r>
              <a:rPr lang="en-US" baseline="0" dirty="0" smtClean="0"/>
              <a:t>Through my research I have come to the conclusion that current drone regulation in the US is harmful to commercial drone companies and should be rolled back.</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a:t>
            </a:r>
            <a:r>
              <a:rPr lang="en-US" baseline="0" dirty="0" smtClean="0"/>
              <a:t> a small UAS?</a:t>
            </a:r>
          </a:p>
          <a:p>
            <a:endParaRPr lang="en-US" baseline="0" dirty="0" smtClean="0"/>
          </a:p>
          <a:p>
            <a:r>
              <a:rPr lang="en-US" baseline="0" dirty="0" smtClean="0"/>
              <a:t>UAS stands for unmanned aerial system</a:t>
            </a:r>
          </a:p>
          <a:p>
            <a:endParaRPr lang="en-US" baseline="0" dirty="0" smtClean="0"/>
          </a:p>
          <a:p>
            <a:r>
              <a:rPr lang="en-US" baseline="0" dirty="0" smtClean="0"/>
              <a:t>Small UAS’s are by US definition under 55 pounds</a:t>
            </a:r>
          </a:p>
          <a:p>
            <a:endParaRPr lang="en-US" baseline="0" dirty="0" smtClean="0"/>
          </a:p>
          <a:p>
            <a:r>
              <a:rPr lang="en-US" baseline="0" dirty="0" smtClean="0"/>
              <a:t>A UAS can be anything from a fixed wing drone (similar to an airplane) to </a:t>
            </a:r>
            <a:r>
              <a:rPr lang="en-US" baseline="0" dirty="0" err="1" smtClean="0"/>
              <a:t>multirotors</a:t>
            </a:r>
            <a:r>
              <a:rPr lang="en-US" baseline="0" dirty="0" smtClean="0"/>
              <a:t>.</a:t>
            </a:r>
          </a:p>
          <a:p>
            <a:endParaRPr lang="en-US" baseline="0" dirty="0" smtClean="0"/>
          </a:p>
          <a:p>
            <a:r>
              <a:rPr lang="en-US" baseline="0" dirty="0" smtClean="0"/>
              <a:t>These drones can have many different uses. A few consumer drones are shown to the right, the top is a DJI phantom 4, which is a camera drone. The bottom picture shows a drone used for the drone racing league, a competition featuring pilots flying custom first person view drones through obstacle courses. This has been on ESPN 2, check it out.</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506703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Drones</a:t>
            </a:r>
            <a:r>
              <a:rPr lang="en-US" baseline="0" dirty="0" smtClean="0"/>
              <a:t> used for commercial purposes is a growing market. The graph on the right shows an estimated growth for the global drone market. Obviously defense spending is higher but it is interesting to note that the commercial section is expected to go from almost none in 2013 to more than 3 billion in 2024.</a:t>
            </a:r>
          </a:p>
          <a:p>
            <a:endParaRPr lang="en-US" baseline="0" dirty="0" smtClean="0"/>
          </a:p>
          <a:p>
            <a:r>
              <a:rPr lang="en-US" baseline="0" dirty="0" smtClean="0"/>
              <a:t>There are many different sectors drone technology is currently being used or in development to be used</a:t>
            </a:r>
          </a:p>
          <a:p>
            <a:r>
              <a:rPr lang="en-US" baseline="0" dirty="0" smtClean="0"/>
              <a:t> - Package delivery</a:t>
            </a:r>
          </a:p>
          <a:p>
            <a:r>
              <a:rPr lang="en-US" baseline="0" dirty="0" smtClean="0"/>
              <a:t>Amazon is the obvious example here with prime air under development. Another transportation company is Flirtey.</a:t>
            </a:r>
          </a:p>
          <a:p>
            <a:endParaRPr lang="en-US" baseline="0" dirty="0" smtClean="0"/>
          </a:p>
          <a:p>
            <a:pPr marL="171450" indent="-171450">
              <a:buFontTx/>
              <a:buChar char="-"/>
            </a:pPr>
            <a:r>
              <a:rPr lang="en-US" baseline="0" dirty="0" smtClean="0"/>
              <a:t>Medicine deliver – Matternet is a big company in this space. They are teamed up with Mercedes. The focus of this is to improve the medical supply chain in impoverished areas, such as Africa.</a:t>
            </a:r>
          </a:p>
          <a:p>
            <a:pPr marL="171450" indent="-171450">
              <a:buFontTx/>
              <a:buChar char="-"/>
            </a:pPr>
            <a:endParaRPr lang="en-US" baseline="0" dirty="0" smtClean="0"/>
          </a:p>
          <a:p>
            <a:pPr marL="171450" indent="-171450">
              <a:buFontTx/>
              <a:buChar char="-"/>
            </a:pPr>
            <a:r>
              <a:rPr lang="en-US" baseline="0" dirty="0" smtClean="0"/>
              <a:t>Other uses include emergency drones, agriculture, and surveying and filming. The company I worked at over last summer does drone based surveying and filming out of Worcester. This is the largest commercial industry</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37067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a:t>
            </a:r>
            <a:r>
              <a:rPr lang="en-US" baseline="0" dirty="0" smtClean="0"/>
              <a:t> technology also has some potentially harmful applications</a:t>
            </a:r>
          </a:p>
          <a:p>
            <a:r>
              <a:rPr lang="en-US" baseline="0" dirty="0" smtClean="0"/>
              <a:t>There was a report in 2016 of a drone being used to smuggle in contraband into a prison.</a:t>
            </a:r>
          </a:p>
          <a:p>
            <a:endParaRPr lang="en-US" baseline="0" dirty="0" smtClean="0"/>
          </a:p>
          <a:p>
            <a:r>
              <a:rPr lang="en-US" baseline="0" dirty="0" smtClean="0"/>
              <a:t>Drones can also be used for drug smuggling. Cartels in Latin American countries use drones to transport drugs. There’s actually an interesting drone battle going on in these South American countries, where anti-drug forces are using drones for surveillance purposes. Which leads to the last point of…</a:t>
            </a:r>
          </a:p>
          <a:p>
            <a:endParaRPr lang="en-US" baseline="0" dirty="0" smtClean="0"/>
          </a:p>
          <a:p>
            <a:r>
              <a:rPr lang="en-US" baseline="0" dirty="0" smtClean="0"/>
              <a:t>Illicit surveillance, more of a hypothetical but there is no reason a drone couldn’t be used to surveil people</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253876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a:t>
            </a:r>
            <a:r>
              <a:rPr lang="en-US" baseline="0" dirty="0" smtClean="0"/>
              <a:t> of US drone regulation, it is governed by the Federal Aviation Administration, or the FAA</a:t>
            </a:r>
          </a:p>
          <a:p>
            <a:endParaRPr lang="en-US" baseline="0" dirty="0" smtClean="0"/>
          </a:p>
          <a:p>
            <a:r>
              <a:rPr lang="en-US" baseline="0" dirty="0" smtClean="0"/>
              <a:t>The FAA determines the small UAS regulation</a:t>
            </a:r>
          </a:p>
          <a:p>
            <a:endParaRPr lang="en-US" baseline="0" dirty="0" smtClean="0"/>
          </a:p>
          <a:p>
            <a:r>
              <a:rPr lang="en-US" baseline="0" dirty="0" smtClean="0"/>
              <a:t>Some important rules include</a:t>
            </a:r>
          </a:p>
          <a:p>
            <a:r>
              <a:rPr lang="en-US" baseline="0" dirty="0" smtClean="0"/>
              <a:t>The drone must always be within visual line of sight when flying</a:t>
            </a:r>
          </a:p>
          <a:p>
            <a:r>
              <a:rPr lang="en-US" baseline="0" dirty="0" smtClean="0"/>
              <a:t>Total weight of drone and payload must be less than 55 pounds</a:t>
            </a:r>
          </a:p>
          <a:p>
            <a:r>
              <a:rPr lang="en-US" baseline="0" dirty="0" smtClean="0"/>
              <a:t>Transportation is only allowed within state boundaries – I couldn’t fly my drone from Massachusetts into NH.</a:t>
            </a:r>
          </a:p>
          <a:p>
            <a:endParaRPr lang="en-US" baseline="0" dirty="0" smtClean="0"/>
          </a:p>
          <a:p>
            <a:r>
              <a:rPr lang="en-US" baseline="0" dirty="0" smtClean="0"/>
              <a:t>There are many more regulations for drones such as max airspeed and altitude but these were the ones I felt were the most important for discussion.</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765556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problems</a:t>
            </a:r>
            <a:r>
              <a:rPr lang="en-US" baseline="0" dirty="0" smtClean="0"/>
              <a:t> with this regulation</a:t>
            </a:r>
          </a:p>
          <a:p>
            <a:r>
              <a:rPr lang="en-US" baseline="0" dirty="0" smtClean="0"/>
              <a:t> - unfairly hampers transportation efforts</a:t>
            </a:r>
          </a:p>
          <a:p>
            <a:r>
              <a:rPr lang="en-US" baseline="0" dirty="0" smtClean="0">
                <a:sym typeface="Wingdings" panose="05000000000000000000" pitchFamily="2" charset="2"/>
              </a:rPr>
              <a:t> 	visual line of sight makes autonomous delivery impossible and limits range</a:t>
            </a:r>
          </a:p>
          <a:p>
            <a:r>
              <a:rPr lang="en-US" baseline="0" dirty="0" smtClean="0">
                <a:sym typeface="Wingdings" panose="05000000000000000000" pitchFamily="2" charset="2"/>
              </a:rPr>
              <a:t>	weight limits package size</a:t>
            </a:r>
          </a:p>
          <a:p>
            <a:r>
              <a:rPr lang="en-US" baseline="0" dirty="0" smtClean="0">
                <a:sym typeface="Wingdings" panose="05000000000000000000" pitchFamily="2" charset="2"/>
              </a:rPr>
              <a:t>	interstate travel also limits range</a:t>
            </a:r>
          </a:p>
          <a:p>
            <a:endParaRPr lang="en-US" baseline="0" dirty="0" smtClean="0">
              <a:sym typeface="Wingdings" panose="05000000000000000000" pitchFamily="2" charset="2"/>
            </a:endParaRPr>
          </a:p>
          <a:p>
            <a:pPr marL="171450" indent="-171450">
              <a:buFontTx/>
              <a:buChar char="-"/>
            </a:pPr>
            <a:r>
              <a:rPr lang="en-US" baseline="0" dirty="0" smtClean="0">
                <a:sym typeface="Wingdings" panose="05000000000000000000" pitchFamily="2" charset="2"/>
              </a:rPr>
              <a:t>Criminals will not be stopped by regulation</a:t>
            </a:r>
          </a:p>
          <a:p>
            <a:pPr marL="628650" lvl="1" indent="-171450">
              <a:buFontTx/>
              <a:buChar char="-"/>
            </a:pPr>
            <a:r>
              <a:rPr lang="en-US" baseline="0" dirty="0" smtClean="0">
                <a:sym typeface="Wingdings" panose="05000000000000000000" pitchFamily="2" charset="2"/>
              </a:rPr>
              <a:t>Already doing illicit things</a:t>
            </a:r>
          </a:p>
          <a:p>
            <a:pPr marL="457200" lvl="1" indent="0">
              <a:buFontTx/>
              <a:buNone/>
            </a:pPr>
            <a:endParaRPr lang="en-US" baseline="0" dirty="0" smtClean="0">
              <a:sym typeface="Wingdings" panose="05000000000000000000" pitchFamily="2" charset="2"/>
            </a:endParaRPr>
          </a:p>
          <a:p>
            <a:pPr marL="171450" lvl="0" indent="-171450">
              <a:buFontTx/>
              <a:buChar char="-"/>
            </a:pPr>
            <a:r>
              <a:rPr lang="en-US" baseline="0" dirty="0" smtClean="0">
                <a:sym typeface="Wingdings" panose="05000000000000000000" pitchFamily="2" charset="2"/>
              </a:rPr>
              <a:t>Issues the regulations are attempting to solve are covered by other laws, for example</a:t>
            </a:r>
          </a:p>
          <a:p>
            <a:pPr marL="628650" lvl="1" indent="-171450">
              <a:buFontTx/>
              <a:buChar char="-"/>
            </a:pPr>
            <a:r>
              <a:rPr lang="en-US" baseline="0" dirty="0" smtClean="0">
                <a:sym typeface="Wingdings" panose="05000000000000000000" pitchFamily="2" charset="2"/>
              </a:rPr>
              <a:t>Peeping tom law – not allowed to electronically film nude people, illegal regardless of done with drone</a:t>
            </a:r>
          </a:p>
          <a:p>
            <a:pPr marL="628650" lvl="1" indent="-171450">
              <a:buFontTx/>
              <a:buChar char="-"/>
            </a:pPr>
            <a:r>
              <a:rPr lang="en-US" baseline="0" dirty="0" smtClean="0">
                <a:sym typeface="Wingdings" panose="05000000000000000000" pitchFamily="2" charset="2"/>
              </a:rPr>
              <a:t>Drug smuggling is illegal, regardless of done with drone</a:t>
            </a:r>
          </a:p>
          <a:p>
            <a:r>
              <a:rPr lang="en-US" baseline="0" dirty="0" smtClean="0">
                <a:sym typeface="Wingdings" panose="05000000000000000000" pitchFamily="2" charset="2"/>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0278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the slide says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064586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baseline="0" dirty="0" smtClean="0"/>
          </a:p>
          <a:p>
            <a:r>
              <a:rPr lang="en-US" baseline="0" dirty="0" smtClean="0"/>
              <a:t>Let’s see who said National ID yes and no. Let’s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ID or Not</a:t>
            </a:r>
            <a:r>
              <a:rPr lang="en-US" baseline="0" dirty="0" smtClean="0"/>
              <a:t> </a:t>
            </a:r>
            <a:r>
              <a:rPr lang="en-US" baseline="0" dirty="0" smtClean="0"/>
              <a:t>Debate</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Movie group</a:t>
            </a:r>
            <a:r>
              <a:rPr lang="en-US" baseline="0" dirty="0" smtClean="0"/>
              <a:t> </a:t>
            </a:r>
            <a:r>
              <a:rPr lang="en-US" baseline="0" dirty="0" smtClean="0"/>
              <a:t>project:</a:t>
            </a:r>
          </a:p>
          <a:p>
            <a:endParaRPr lang="en-US" dirty="0" smtClean="0"/>
          </a:p>
          <a:p>
            <a:r>
              <a:rPr lang="en-US" dirty="0" smtClean="0"/>
              <a:t>Technology group project:</a:t>
            </a:r>
          </a:p>
          <a:p>
            <a:r>
              <a:rPr lang="en-US" dirty="0" smtClean="0"/>
              <a:t>Add list of movies portraying your computing technology</a:t>
            </a:r>
          </a:p>
          <a:p>
            <a:r>
              <a:rPr lang="en-US" dirty="0" smtClean="0"/>
              <a:t>State if the computing technologies was existing, future, or emerging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smtClean="0"/>
              <a:t>© 2017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smtClean="0"/>
              <a:t>© 2017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smtClean="0"/>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smtClean="0"/>
              <a:t>© 2017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smtClean="0"/>
              <a:t>© 2017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smtClean="0"/>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abcnews.go.com/images/News/gty_us_constitution_jef_111215_mn.jpg"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1" Type="http://schemas.openxmlformats.org/officeDocument/2006/relationships/hyperlink" Target="https://cyber-defense.sans.org/resources/papers/gsec/cyber-ipb-103147" TargetMode="External"/><Relationship Id="rId12" Type="http://schemas.openxmlformats.org/officeDocument/2006/relationships/hyperlink" Target="https://www.dhs.gov/how-do-i/protect-myself-cyber-attacks" TargetMode="External"/><Relationship Id="rId1" Type="http://schemas.openxmlformats.org/officeDocument/2006/relationships/slideLayout" Target="../slideLayouts/slideLayout2.xml"/><Relationship Id="rId2" Type="http://schemas.openxmlformats.org/officeDocument/2006/relationships/hyperlink" Target="http://www.cardiff.ac.uk/socsi/undergraduate/introsoc/weber11.html" TargetMode="External"/><Relationship Id="rId3" Type="http://schemas.openxmlformats.org/officeDocument/2006/relationships/hyperlink" Target="https://www.britannica.com/topic/state-monopoly-on-violence" TargetMode="External"/><Relationship Id="rId4" Type="http://schemas.openxmlformats.org/officeDocument/2006/relationships/hyperlink" Target="https://www.mcafee.com/us/resources/white-papers/wp-operation-shady-rat.pdf" TargetMode="External"/><Relationship Id="rId5" Type="http://schemas.openxmlformats.org/officeDocument/2006/relationships/hyperlink" Target="https://www.symantec.com/connect/blogs/shamoon-back-dead-and-destructive-ever" TargetMode="External"/><Relationship Id="rId6" Type="http://schemas.openxmlformats.org/officeDocument/2006/relationships/hyperlink" Target="https://www.cnet.com/news/virus-knocks-out-computers-at-qatari-gas-firm-rasgas/" TargetMode="External"/><Relationship Id="rId7" Type="http://schemas.openxmlformats.org/officeDocument/2006/relationships/hyperlink" Target="http://gnosis.aisi.gov.it/gnosis/Rivista34.nsf/ServNavigE/34-09.pdf/$File/34-09.pdf?OpenElement" TargetMode="External"/><Relationship Id="rId8" Type="http://schemas.openxmlformats.org/officeDocument/2006/relationships/hyperlink" Target="http://www.npr.org/sections/alltechconsidered/2016/06/06/480968999/one-year-after-opm-data-breach-what-has-the-government-learned" TargetMode="External"/><Relationship Id="rId9" Type="http://schemas.openxmlformats.org/officeDocument/2006/relationships/hyperlink" Target="http://www.cbsnews.com/news/renewed-push-to-give-obama-an-internet-kill-switch/" TargetMode="External"/><Relationship Id="rId10" Type="http://schemas.openxmlformats.org/officeDocument/2006/relationships/hyperlink" Target="https://www.defense.gov/Portals/1/features/2015/0415_cyber-strategy/Final_2015_DoD_CYBER_STRATEGY_for_web.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mages-na.ssl-images-amazon.com/images/G/01/112715/image-3._CR0,8,1340,762_.jpg" TargetMode="External"/><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hyperlink" Target="https://i.ytimg.com/vi/bOWkkoczEPQ/maxresdefault.jpg" TargetMode="External"/><Relationship Id="rId4" Type="http://schemas.openxmlformats.org/officeDocument/2006/relationships/hyperlink" Target="https://www.cinema5d.com/wp-content/uploads/2016/03/Phantom-4-Action-5.jpg" TargetMode="External"/><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tatic4.businessinsider.com/image/54ad8f0269bedd7078ba7175-960/biidronemarket2014.png" TargetMode="External"/><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hyperlink" Target="https://upload.wikimedia.org/wikipedia/commons/thumb/c/c8/Seal_of_the_United_States_Federal_Aviation_Administration.svg/1200px-Seal_of_the_United_States_Federal_Aviation_Administration.svg.png" TargetMode="External"/><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hyperlink" Target="http://libraries.state.ma.us/login?gwurl=http://link.galegroup.com/apps/doc/EJ3010990220/OVIC?u=mlin_c_worpoly&amp;xid=52989d28" TargetMode="External"/><Relationship Id="rId4" Type="http://schemas.openxmlformats.org/officeDocument/2006/relationships/hyperlink" Target="http://www.businessinsider.com/uav-or-commercial-drone-market-forecast-2015-2" TargetMode="External"/><Relationship Id="rId5" Type="http://schemas.openxmlformats.org/officeDocument/2006/relationships/hyperlink" Target="https://www.faa.gov/uas/media/Part_107_Summary.pdf" TargetMode="External"/><Relationship Id="rId6" Type="http://schemas.openxmlformats.org/officeDocument/2006/relationships/hyperlink" Target="http://flirtey.com/" TargetMode="External"/><Relationship Id="rId7" Type="http://schemas.openxmlformats.org/officeDocument/2006/relationships/hyperlink" Target="http://money.cnn.com/2016/06/24/technology/dedrone-drone-prisons/" TargetMode="External"/><Relationship Id="rId8" Type="http://schemas.openxmlformats.org/officeDocument/2006/relationships/hyperlink" Target="https://mttr.net/" TargetMode="External"/><Relationship Id="rId9" Type="http://schemas.openxmlformats.org/officeDocument/2006/relationships/hyperlink" Target="https://malegislature.gov/Laws/GeneralLaws/PartIV/TitleI/Chapter272/Section105" TargetMode="External"/><Relationship Id="rId10" Type="http://schemas.openxmlformats.org/officeDocument/2006/relationships/hyperlink" Target="http://www.popularmechanics.com/flight/drones/a25282/flame-throwing-drones/" TargetMode="External"/><Relationship Id="rId1" Type="http://schemas.openxmlformats.org/officeDocument/2006/relationships/slideLayout" Target="../slideLayouts/slideLayout2.xml"/><Relationship Id="rId2" Type="http://schemas.openxmlformats.org/officeDocument/2006/relationships/hyperlink" Target="https://www.amazon.com/Amazon-PrimeAir/b?node=8037720011"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7</a:t>
            </a:r>
            <a:br>
              <a:rPr lang="en-US" dirty="0" smtClean="0"/>
            </a:br>
            <a:r>
              <a:rPr lang="en-US" dirty="0" smtClean="0"/>
              <a:t>Privacy and Government</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1747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Attack</a:t>
            </a:r>
            <a:endParaRPr lang="en-US" dirty="0"/>
          </a:p>
        </p:txBody>
      </p:sp>
      <p:sp>
        <p:nvSpPr>
          <p:cNvPr id="3" name="Content Placeholder 2"/>
          <p:cNvSpPr>
            <a:spLocks noGrp="1"/>
          </p:cNvSpPr>
          <p:nvPr>
            <p:ph sz="half" idx="1"/>
          </p:nvPr>
        </p:nvSpPr>
        <p:spPr>
          <a:xfrm>
            <a:off x="685800" y="1352551"/>
            <a:ext cx="7833360" cy="3352800"/>
          </a:xfrm>
        </p:spPr>
        <p:txBody>
          <a:bodyPr/>
          <a:lstStyle/>
          <a:p>
            <a:r>
              <a:rPr lang="en-US" dirty="0" smtClean="0"/>
              <a:t>Timeline</a:t>
            </a:r>
          </a:p>
          <a:p>
            <a:pPr lvl="1"/>
            <a:r>
              <a:rPr lang="en-US" dirty="0" smtClean="0"/>
              <a:t>One full year of access.</a:t>
            </a:r>
          </a:p>
          <a:p>
            <a:pPr lvl="1"/>
            <a:r>
              <a:rPr lang="en-US" dirty="0" smtClean="0"/>
              <a:t>Slow and Steady pinging of information to opmsecurity.org[1]</a:t>
            </a:r>
          </a:p>
          <a:p>
            <a:r>
              <a:rPr lang="en-US" dirty="0" smtClean="0"/>
              <a:t>Information compromised</a:t>
            </a:r>
          </a:p>
          <a:p>
            <a:pPr lvl="1"/>
            <a:r>
              <a:rPr lang="en-US" dirty="0" smtClean="0"/>
              <a:t>Personnel info</a:t>
            </a:r>
          </a:p>
          <a:p>
            <a:pPr lvl="1"/>
            <a:r>
              <a:rPr lang="en-US" dirty="0" smtClean="0"/>
              <a:t>Verification info</a:t>
            </a:r>
          </a:p>
          <a:p>
            <a:pPr lvl="1"/>
            <a:r>
              <a:rPr lang="en-US" dirty="0" smtClean="0"/>
              <a:t>Biometrics</a:t>
            </a:r>
          </a:p>
          <a:p>
            <a:r>
              <a:rPr lang="en-US" dirty="0" smtClean="0"/>
              <a:t>The fun part!</a:t>
            </a:r>
          </a:p>
          <a:p>
            <a:pPr lvl="1"/>
            <a:r>
              <a:rPr lang="en-US" dirty="0" smtClean="0"/>
              <a:t>I’ll get to this, be patient.</a:t>
            </a:r>
          </a:p>
          <a:p>
            <a:pPr lvl="1"/>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Christian Roberts</a:t>
            </a:r>
            <a:endParaRPr lang="en-US" sz="1400" dirty="0">
              <a:solidFill>
                <a:schemeClr val="tx1"/>
              </a:solidFill>
              <a:latin typeface="+mj-lt"/>
            </a:endParaRPr>
          </a:p>
        </p:txBody>
      </p:sp>
      <p:pic>
        <p:nvPicPr>
          <p:cNvPr id="1026" name="Picture 2" descr="Image result for opm hacks million"/>
          <p:cNvPicPr>
            <a:picLocks noChangeAspect="1" noChangeArrowheads="1"/>
          </p:cNvPicPr>
          <p:nvPr/>
        </p:nvPicPr>
        <p:blipFill rotWithShape="1">
          <a:blip r:embed="rId3">
            <a:extLst>
              <a:ext uri="{28A0092B-C50C-407E-A947-70E740481C1C}">
                <a14:useLocalDpi xmlns:a14="http://schemas.microsoft.com/office/drawing/2010/main" val="0"/>
              </a:ext>
            </a:extLst>
          </a:blip>
          <a:srcRect l="21077" t="31045" r="11723" b="61275"/>
          <a:stretch/>
        </p:blipFill>
        <p:spPr bwMode="auto">
          <a:xfrm>
            <a:off x="3377794" y="4254369"/>
            <a:ext cx="5261458" cy="450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pm ha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529" y="2425752"/>
            <a:ext cx="2974142" cy="15524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54573" y="3863577"/>
            <a:ext cx="790042" cy="216982"/>
          </a:xfrm>
          <a:prstGeom prst="rect">
            <a:avLst/>
          </a:prstGeom>
          <a:noFill/>
        </p:spPr>
        <p:txBody>
          <a:bodyPr wrap="square" rtlCol="0">
            <a:spAutoFit/>
          </a:bodyPr>
          <a:lstStyle/>
          <a:p>
            <a:pPr>
              <a:lnSpc>
                <a:spcPct val="90000"/>
              </a:lnSpc>
            </a:pPr>
            <a:r>
              <a:rPr lang="en-US" sz="900" dirty="0" smtClean="0"/>
              <a:t>[6]</a:t>
            </a:r>
            <a:endParaRPr lang="en-US" sz="900" dirty="0"/>
          </a:p>
        </p:txBody>
      </p:sp>
      <p:sp>
        <p:nvSpPr>
          <p:cNvPr id="14" name="TextBox 13"/>
          <p:cNvSpPr txBox="1"/>
          <p:nvPr/>
        </p:nvSpPr>
        <p:spPr>
          <a:xfrm>
            <a:off x="8458200" y="4705351"/>
            <a:ext cx="790042" cy="216982"/>
          </a:xfrm>
          <a:prstGeom prst="rect">
            <a:avLst/>
          </a:prstGeom>
          <a:noFill/>
        </p:spPr>
        <p:txBody>
          <a:bodyPr wrap="square" rtlCol="0">
            <a:spAutoFit/>
          </a:bodyPr>
          <a:lstStyle/>
          <a:p>
            <a:pPr>
              <a:lnSpc>
                <a:spcPct val="90000"/>
              </a:lnSpc>
            </a:pPr>
            <a:r>
              <a:rPr lang="en-US" sz="900" dirty="0" smtClean="0"/>
              <a:t>[7]</a:t>
            </a:r>
            <a:endParaRPr lang="en-US" sz="900" dirty="0"/>
          </a:p>
        </p:txBody>
      </p:sp>
    </p:spTree>
    <p:extLst>
      <p:ext uri="{BB962C8B-B14F-4D97-AF65-F5344CB8AC3E}">
        <p14:creationId xmlns:p14="http://schemas.microsoft.com/office/powerpoint/2010/main" val="32462691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3" name="Content Placeholder 2"/>
          <p:cNvSpPr>
            <a:spLocks noGrp="1"/>
          </p:cNvSpPr>
          <p:nvPr>
            <p:ph idx="1"/>
          </p:nvPr>
        </p:nvSpPr>
        <p:spPr/>
        <p:txBody>
          <a:bodyPr/>
          <a:lstStyle/>
          <a:p>
            <a:r>
              <a:rPr lang="en-US" dirty="0" smtClean="0"/>
              <a:t>How we treat private companies</a:t>
            </a:r>
          </a:p>
          <a:p>
            <a:pPr lvl="1"/>
            <a:r>
              <a:rPr lang="en-US" dirty="0" smtClean="0"/>
              <a:t>We provide them trust in exchange for a service.</a:t>
            </a:r>
          </a:p>
          <a:p>
            <a:pPr lvl="1"/>
            <a:r>
              <a:rPr lang="en-US" dirty="0" smtClean="0"/>
              <a:t>Essentially no legal ramifications[3]</a:t>
            </a:r>
          </a:p>
          <a:p>
            <a:pPr lvl="1"/>
            <a:r>
              <a:rPr lang="en-US" dirty="0" smtClean="0"/>
              <a:t>We can discontinue services.</a:t>
            </a:r>
          </a:p>
          <a:p>
            <a:r>
              <a:rPr lang="en-US" dirty="0" smtClean="0"/>
              <a:t>How the government reacted to OPM hacks</a:t>
            </a:r>
          </a:p>
          <a:p>
            <a:pPr lvl="1"/>
            <a:r>
              <a:rPr lang="en-US" dirty="0" smtClean="0"/>
              <a:t>Katherine Archuleta stepped down.[2]</a:t>
            </a:r>
          </a:p>
          <a:p>
            <a:pPr lvl="1"/>
            <a:r>
              <a:rPr lang="en-US" dirty="0" smtClean="0"/>
              <a:t>Self-monitoring Website.[5]</a:t>
            </a:r>
          </a:p>
          <a:p>
            <a:pPr lvl="1"/>
            <a:r>
              <a:rPr lang="en-US" dirty="0" smtClean="0"/>
              <a:t>Security has been increased.[4]</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Christian Roberts</a:t>
            </a:r>
            <a:endParaRPr lang="en-US" sz="1400" dirty="0">
              <a:solidFill>
                <a:schemeClr val="tx1"/>
              </a:solidFill>
              <a:latin typeface="+mj-lt"/>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118" t="18725" r="69806" b="32407"/>
          <a:stretch/>
        </p:blipFill>
        <p:spPr bwMode="auto">
          <a:xfrm>
            <a:off x="6227368" y="2487624"/>
            <a:ext cx="1772412" cy="244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911961" y="4813842"/>
            <a:ext cx="790042" cy="216982"/>
          </a:xfrm>
          <a:prstGeom prst="rect">
            <a:avLst/>
          </a:prstGeom>
          <a:noFill/>
        </p:spPr>
        <p:txBody>
          <a:bodyPr wrap="square" rtlCol="0">
            <a:spAutoFit/>
          </a:bodyPr>
          <a:lstStyle/>
          <a:p>
            <a:pPr>
              <a:lnSpc>
                <a:spcPct val="90000"/>
              </a:lnSpc>
            </a:pPr>
            <a:r>
              <a:rPr lang="en-US" sz="900" dirty="0" smtClean="0"/>
              <a:t>[8]</a:t>
            </a:r>
            <a:endParaRPr lang="en-US" sz="900" dirty="0"/>
          </a:p>
        </p:txBody>
      </p:sp>
    </p:spTree>
    <p:extLst>
      <p:ext uri="{BB962C8B-B14F-4D97-AF65-F5344CB8AC3E}">
        <p14:creationId xmlns:p14="http://schemas.microsoft.com/office/powerpoint/2010/main" val="8128193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discussion</a:t>
            </a:r>
            <a:endParaRPr lang="en-US" dirty="0"/>
          </a:p>
        </p:txBody>
      </p:sp>
      <p:sp>
        <p:nvSpPr>
          <p:cNvPr id="3" name="Content Placeholder 2"/>
          <p:cNvSpPr>
            <a:spLocks noGrp="1"/>
          </p:cNvSpPr>
          <p:nvPr>
            <p:ph idx="1"/>
          </p:nvPr>
        </p:nvSpPr>
        <p:spPr/>
        <p:txBody>
          <a:bodyPr/>
          <a:lstStyle/>
          <a:p>
            <a:r>
              <a:rPr lang="en-US" dirty="0" smtClean="0"/>
              <a:t>Was it enough?</a:t>
            </a:r>
          </a:p>
          <a:p>
            <a:pPr lvl="1"/>
            <a:r>
              <a:rPr lang="en-US" dirty="0" smtClean="0"/>
              <a:t>Changes were made, not just patches.</a:t>
            </a:r>
          </a:p>
          <a:p>
            <a:pPr lvl="1"/>
            <a:r>
              <a:rPr lang="en-US" dirty="0" smtClean="0"/>
              <a:t>Why wasn’t the reaction bigger the first time?</a:t>
            </a:r>
          </a:p>
          <a:p>
            <a:r>
              <a:rPr lang="en-US" dirty="0" smtClean="0"/>
              <a:t>What if someone was hurt?</a:t>
            </a:r>
          </a:p>
          <a:p>
            <a:pPr lvl="1"/>
            <a:r>
              <a:rPr lang="en-US" dirty="0" smtClean="0"/>
              <a:t>Does that make a difference?</a:t>
            </a:r>
          </a:p>
          <a:p>
            <a:pPr lvl="1"/>
            <a:r>
              <a:rPr lang="en-US" dirty="0" smtClean="0"/>
              <a:t>This data exists somewhere.</a:t>
            </a:r>
          </a:p>
          <a:p>
            <a:pPr lvl="1"/>
            <a:endParaRPr lang="en-US" dirty="0" smtClean="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Christian Roberts</a:t>
            </a:r>
            <a:endParaRPr lang="en-US" sz="1400" dirty="0">
              <a:solidFill>
                <a:schemeClr val="tx1"/>
              </a:solidFill>
              <a:latin typeface="+mj-lt"/>
            </a:endParaRPr>
          </a:p>
        </p:txBody>
      </p:sp>
    </p:spTree>
    <p:extLst>
      <p:ext uri="{BB962C8B-B14F-4D97-AF65-F5344CB8AC3E}">
        <p14:creationId xmlns:p14="http://schemas.microsoft.com/office/powerpoint/2010/main" val="2741986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[1] </a:t>
            </a:r>
            <a:r>
              <a:rPr lang="en-US" dirty="0" err="1"/>
              <a:t>Koerner</a:t>
            </a:r>
            <a:r>
              <a:rPr lang="en-US" dirty="0"/>
              <a:t>, Brendan I. "Inside the Cyberattack That Shocked the US Government." </a:t>
            </a:r>
            <a:r>
              <a:rPr lang="en-US" i="1" dirty="0"/>
              <a:t>Wired</a:t>
            </a:r>
            <a:r>
              <a:rPr lang="en-US" dirty="0"/>
              <a:t>. Conde Nast, 23 Oct. 2016. Web. 06 Apr. 2017.</a:t>
            </a:r>
            <a:endParaRPr lang="en-US" dirty="0" smtClean="0"/>
          </a:p>
          <a:p>
            <a:pPr marL="0" indent="0">
              <a:buNone/>
            </a:pPr>
            <a:r>
              <a:rPr lang="en-US" dirty="0" smtClean="0"/>
              <a:t>[2] </a:t>
            </a:r>
            <a:r>
              <a:rPr lang="en-US" dirty="0"/>
              <a:t>Davis, Julie Hirschfeld. "Katherine Archuleta, Director of Personnel Agency, Resigns." </a:t>
            </a:r>
            <a:r>
              <a:rPr lang="en-US" i="1" dirty="0"/>
              <a:t>The New York Times</a:t>
            </a:r>
            <a:r>
              <a:rPr lang="en-US" dirty="0"/>
              <a:t>. The New York Times, 10 July 2015. Web. 06 Apr. 2017</a:t>
            </a:r>
            <a:r>
              <a:rPr lang="en-US" dirty="0" smtClean="0"/>
              <a:t>.</a:t>
            </a:r>
          </a:p>
          <a:p>
            <a:pPr marL="0" indent="0">
              <a:buNone/>
            </a:pPr>
            <a:r>
              <a:rPr lang="en-US" dirty="0" smtClean="0"/>
              <a:t>[3] </a:t>
            </a:r>
            <a:r>
              <a:rPr lang="en-US" dirty="0" err="1"/>
              <a:t>Bilton</a:t>
            </a:r>
            <a:r>
              <a:rPr lang="en-US" dirty="0"/>
              <a:t>, Nick. "Holding Companies Accountable for Privacy Breaches." </a:t>
            </a:r>
            <a:r>
              <a:rPr lang="en-US" i="1" dirty="0"/>
              <a:t>The New York Times</a:t>
            </a:r>
            <a:r>
              <a:rPr lang="en-US" dirty="0"/>
              <a:t>. The New York Times, 27 Apr. 2011. Web. 06 Apr. 2017</a:t>
            </a:r>
            <a:r>
              <a:rPr lang="en-US" dirty="0" smtClean="0"/>
              <a:t>.</a:t>
            </a:r>
          </a:p>
          <a:p>
            <a:pPr marL="0" indent="0">
              <a:buNone/>
            </a:pPr>
            <a:r>
              <a:rPr lang="en-US" dirty="0" smtClean="0"/>
              <a:t>[4] </a:t>
            </a:r>
            <a:r>
              <a:rPr lang="en-US" dirty="0"/>
              <a:t>Naylor, Brian. "One Year After OPM Data Breach, What Has The Government </a:t>
            </a:r>
            <a:r>
              <a:rPr lang="en-US" dirty="0" err="1"/>
              <a:t>Learned?"</a:t>
            </a:r>
            <a:r>
              <a:rPr lang="en-US" i="1" dirty="0" err="1"/>
              <a:t>NPR</a:t>
            </a:r>
            <a:r>
              <a:rPr lang="en-US" dirty="0"/>
              <a:t>. NPR, 06 June 2016. Web. 06 Apr. 2017</a:t>
            </a:r>
            <a:r>
              <a:rPr lang="en-US" dirty="0" smtClean="0"/>
              <a:t>.</a:t>
            </a:r>
          </a:p>
          <a:p>
            <a:pPr marL="0" indent="0">
              <a:buNone/>
            </a:pPr>
            <a:r>
              <a:rPr lang="en-US" dirty="0" smtClean="0"/>
              <a:t>[5] </a:t>
            </a:r>
            <a:r>
              <a:rPr lang="en-US" dirty="0"/>
              <a:t>Bennett, Cory. "OPM Launches Self-check Website for Hack Victims." </a:t>
            </a:r>
            <a:r>
              <a:rPr lang="en-US" i="1" dirty="0" err="1"/>
              <a:t>TheHill</a:t>
            </a:r>
            <a:r>
              <a:rPr lang="en-US" dirty="0"/>
              <a:t>. The Hill, 04 Feb. 2016. Web. 06 Apr. 2017</a:t>
            </a:r>
            <a:r>
              <a:rPr lang="en-US" dirty="0" smtClean="0"/>
              <a:t>.</a:t>
            </a:r>
          </a:p>
          <a:p>
            <a:pPr marL="0" indent="0">
              <a:buNone/>
            </a:pPr>
            <a:r>
              <a:rPr lang="en-US" dirty="0"/>
              <a:t>[6] </a:t>
            </a:r>
            <a:r>
              <a:rPr lang="en-US" dirty="0" err="1"/>
              <a:t>Khandelwal</a:t>
            </a:r>
            <a:r>
              <a:rPr lang="en-US" dirty="0"/>
              <a:t>, Swati. "5.6 Million Federal Employees' Fingerprints Stolen in OPM Hack." </a:t>
            </a:r>
            <a:r>
              <a:rPr lang="en-US" i="1" dirty="0"/>
              <a:t>The Hacker News</a:t>
            </a:r>
            <a:r>
              <a:rPr lang="en-US" dirty="0"/>
              <a:t>. </a:t>
            </a:r>
            <a:r>
              <a:rPr lang="en-US" dirty="0" err="1"/>
              <a:t>N.p</a:t>
            </a:r>
            <a:r>
              <a:rPr lang="en-US" dirty="0"/>
              <a:t>., 24 Sept. 2015. Web. 07 Apr. 2017.</a:t>
            </a:r>
          </a:p>
          <a:p>
            <a:pPr marL="0" indent="0">
              <a:buNone/>
            </a:pPr>
            <a:r>
              <a:rPr lang="en-US" dirty="0"/>
              <a:t>[7] ABC7DC. "Government OPM Hack Hearing." </a:t>
            </a:r>
            <a:r>
              <a:rPr lang="en-US" i="1" dirty="0"/>
              <a:t>YouTube</a:t>
            </a:r>
            <a:r>
              <a:rPr lang="en-US" dirty="0"/>
              <a:t>. YouTube, 16 June 2015. Web. 07 Apr. 2017.</a:t>
            </a:r>
          </a:p>
          <a:p>
            <a:pPr marL="0" indent="0">
              <a:buNone/>
            </a:pPr>
            <a:r>
              <a:rPr lang="en-US" dirty="0"/>
              <a:t>[8] </a:t>
            </a:r>
            <a:r>
              <a:rPr lang="en-US" dirty="0" err="1"/>
              <a:t>csid.com</a:t>
            </a:r>
            <a:r>
              <a:rPr lang="en-US" dirty="0"/>
              <a:t>/</a:t>
            </a:r>
            <a:r>
              <a:rPr lang="en-US" dirty="0" err="1" smtClean="0"/>
              <a:t>opm</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Christian Roberts</a:t>
            </a:r>
            <a:endParaRPr lang="en-US" sz="1400" dirty="0">
              <a:solidFill>
                <a:schemeClr val="tx1"/>
              </a:solidFill>
              <a:latin typeface="+mj-lt"/>
            </a:endParaRPr>
          </a:p>
        </p:txBody>
      </p:sp>
    </p:spTree>
    <p:extLst>
      <p:ext uri="{BB962C8B-B14F-4D97-AF65-F5344CB8AC3E}">
        <p14:creationId xmlns:p14="http://schemas.microsoft.com/office/powerpoint/2010/main" val="39832000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Cyberwarfare Defense and ethics</a:t>
            </a:r>
            <a:endParaRPr lang="en-US" dirty="0"/>
          </a:p>
        </p:txBody>
      </p:sp>
      <p:sp>
        <p:nvSpPr>
          <p:cNvPr id="3" name="Content Placeholder 2"/>
          <p:cNvSpPr>
            <a:spLocks noGrp="1"/>
          </p:cNvSpPr>
          <p:nvPr>
            <p:ph sz="half" idx="1"/>
          </p:nvPr>
        </p:nvSpPr>
        <p:spPr/>
        <p:txBody>
          <a:bodyPr/>
          <a:lstStyle/>
          <a:p>
            <a:r>
              <a:rPr lang="en-US" dirty="0" smtClean="0"/>
              <a:t>Overview</a:t>
            </a:r>
          </a:p>
          <a:p>
            <a:pPr lvl="1"/>
            <a:r>
              <a:rPr lang="en-US" dirty="0" smtClean="0"/>
              <a:t>Background</a:t>
            </a:r>
          </a:p>
          <a:p>
            <a:pPr lvl="1"/>
            <a:endParaRPr lang="en-US" dirty="0" smtClean="0"/>
          </a:p>
          <a:p>
            <a:pPr lvl="1"/>
            <a:r>
              <a:rPr lang="en-US" dirty="0" smtClean="0"/>
              <a:t>Coercive Power and Government</a:t>
            </a:r>
          </a:p>
          <a:p>
            <a:pPr lvl="1"/>
            <a:endParaRPr lang="en-US" dirty="0" smtClean="0"/>
          </a:p>
          <a:p>
            <a:pPr lvl="1"/>
            <a:r>
              <a:rPr lang="en-US" dirty="0" smtClean="0"/>
              <a:t>Examples of Cyberwarfare</a:t>
            </a:r>
          </a:p>
          <a:p>
            <a:pPr lvl="1"/>
            <a:endParaRPr lang="en-US" dirty="0" smtClean="0"/>
          </a:p>
          <a:p>
            <a:pPr lvl="1"/>
            <a:r>
              <a:rPr lang="en-US" dirty="0" smtClean="0"/>
              <a:t>Courses of Action</a:t>
            </a:r>
          </a:p>
          <a:p>
            <a:pPr lvl="1"/>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Walter Gallati</a:t>
            </a:r>
            <a:endParaRPr lang="en-US" sz="1400" dirty="0">
              <a:solidFill>
                <a:schemeClr val="tx1"/>
              </a:solidFill>
              <a:latin typeface="+mj-lt"/>
            </a:endParaRPr>
          </a:p>
        </p:txBody>
      </p:sp>
    </p:spTree>
    <p:extLst>
      <p:ext uri="{BB962C8B-B14F-4D97-AF65-F5344CB8AC3E}">
        <p14:creationId xmlns:p14="http://schemas.microsoft.com/office/powerpoint/2010/main" val="3192731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lstStyle/>
          <a:p>
            <a:r>
              <a:rPr lang="en-US" dirty="0" smtClean="0"/>
              <a:t>Purpose of Government</a:t>
            </a:r>
          </a:p>
          <a:p>
            <a:pPr lvl="1"/>
            <a:r>
              <a:rPr lang="en-US" dirty="0"/>
              <a:t>Ensure Domestic Tranquility, Provide for Common Defense, </a:t>
            </a:r>
            <a:r>
              <a:rPr lang="en-US" dirty="0" smtClean="0"/>
              <a:t>and Secure </a:t>
            </a:r>
            <a:r>
              <a:rPr lang="en-US" dirty="0"/>
              <a:t>Blessings of </a:t>
            </a:r>
            <a:r>
              <a:rPr lang="en-US" dirty="0" smtClean="0"/>
              <a:t>Liberty [1]</a:t>
            </a:r>
          </a:p>
          <a:p>
            <a:r>
              <a:rPr lang="en-US" dirty="0" smtClean="0"/>
              <a:t>Power </a:t>
            </a:r>
          </a:p>
          <a:p>
            <a:pPr lvl="1"/>
            <a:r>
              <a:rPr lang="en-US" dirty="0" smtClean="0"/>
              <a:t>Ability to exert will over others’ (Weber) [2]</a:t>
            </a:r>
          </a:p>
          <a:p>
            <a:pPr lvl="1"/>
            <a:r>
              <a:rPr lang="en-US" dirty="0" smtClean="0"/>
              <a:t>“Monopoly of Violence” [3]</a:t>
            </a:r>
          </a:p>
          <a:p>
            <a:pPr lvl="1"/>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Walter Gallati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1, 2, 3</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6714" y="1123950"/>
            <a:ext cx="3860800" cy="2895600"/>
          </a:xfrm>
        </p:spPr>
      </p:pic>
      <p:sp>
        <p:nvSpPr>
          <p:cNvPr id="11" name="TextBox 10"/>
          <p:cNvSpPr txBox="1"/>
          <p:nvPr/>
        </p:nvSpPr>
        <p:spPr>
          <a:xfrm>
            <a:off x="4916714" y="4019550"/>
            <a:ext cx="3860800" cy="369332"/>
          </a:xfrm>
          <a:prstGeom prst="rect">
            <a:avLst/>
          </a:prstGeom>
          <a:noFill/>
        </p:spPr>
        <p:txBody>
          <a:bodyPr wrap="square" rtlCol="0">
            <a:spAutoFit/>
          </a:bodyPr>
          <a:lstStyle/>
          <a:p>
            <a:pPr>
              <a:lnSpc>
                <a:spcPct val="90000"/>
              </a:lnSpc>
            </a:pPr>
            <a:r>
              <a:rPr lang="en-US" sz="1000" dirty="0" smtClean="0">
                <a:hlinkClick r:id="rId4"/>
              </a:rPr>
              <a:t>http</a:t>
            </a:r>
            <a:r>
              <a:rPr lang="en-US" sz="1000" dirty="0">
                <a:hlinkClick r:id="rId4"/>
              </a:rPr>
              <a:t>://</a:t>
            </a:r>
            <a:r>
              <a:rPr lang="en-US" sz="1000" dirty="0" smtClean="0">
                <a:hlinkClick r:id="rId4"/>
              </a:rPr>
              <a:t>abcnews.go.com/images/News/gty_us_constitution_jef_111215_mn.jpg</a:t>
            </a:r>
            <a:r>
              <a:rPr lang="en-US" sz="1000" dirty="0" smtClean="0"/>
              <a:t> </a:t>
            </a:r>
            <a:endParaRPr lang="en-US" sz="1000" dirty="0"/>
          </a:p>
        </p:txBody>
      </p:sp>
    </p:spTree>
    <p:extLst>
      <p:ext uri="{BB962C8B-B14F-4D97-AF65-F5344CB8AC3E}">
        <p14:creationId xmlns:p14="http://schemas.microsoft.com/office/powerpoint/2010/main" val="10725476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Coercive power of the individual vs the government</a:t>
            </a:r>
            <a:endParaRPr lang="en-US" dirty="0"/>
          </a:p>
        </p:txBody>
      </p:sp>
      <p:sp>
        <p:nvSpPr>
          <p:cNvPr id="3" name="Content Placeholder 2"/>
          <p:cNvSpPr>
            <a:spLocks noGrp="1"/>
          </p:cNvSpPr>
          <p:nvPr>
            <p:ph sz="half" idx="1"/>
          </p:nvPr>
        </p:nvSpPr>
        <p:spPr/>
        <p:txBody>
          <a:bodyPr/>
          <a:lstStyle/>
          <a:p>
            <a:r>
              <a:rPr lang="en-US" dirty="0" smtClean="0"/>
              <a:t>Force Multipliers [4]</a:t>
            </a:r>
          </a:p>
          <a:p>
            <a:pPr lvl="1"/>
            <a:r>
              <a:rPr lang="en-US" dirty="0" smtClean="0"/>
              <a:t>Expansion of individual’s capability to project power</a:t>
            </a:r>
          </a:p>
          <a:p>
            <a:pPr lvl="1"/>
            <a:r>
              <a:rPr lang="en-US" dirty="0" smtClean="0"/>
              <a:t>Not limited to government</a:t>
            </a:r>
          </a:p>
          <a:p>
            <a:pPr lvl="1"/>
            <a:r>
              <a:rPr lang="en-US" dirty="0" smtClean="0"/>
              <a:t>Level the playing field</a:t>
            </a:r>
          </a:p>
          <a:p>
            <a:pPr lvl="1"/>
            <a:r>
              <a:rPr lang="en-US" dirty="0" smtClean="0"/>
              <a:t>Not innately physical</a:t>
            </a:r>
          </a:p>
          <a:p>
            <a:r>
              <a:rPr lang="en-US" dirty="0" smtClean="0"/>
              <a:t>Information Age</a:t>
            </a:r>
          </a:p>
          <a:p>
            <a:pPr lvl="1"/>
            <a:r>
              <a:rPr lang="en-US" dirty="0" smtClean="0"/>
              <a:t>Bureaucracy</a:t>
            </a:r>
            <a:r>
              <a:rPr lang="en-US" dirty="0"/>
              <a:t> </a:t>
            </a:r>
            <a:r>
              <a:rPr lang="en-US" dirty="0" smtClean="0"/>
              <a:t>vs Flexibility</a:t>
            </a: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Walter Gallati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4</a:t>
            </a:r>
            <a:endParaRPr lang="en-US" sz="1200" dirty="0">
              <a:solidFill>
                <a:schemeClr val="tx1"/>
              </a:solidFill>
            </a:endParaRPr>
          </a:p>
        </p:txBody>
      </p:sp>
    </p:spTree>
    <p:extLst>
      <p:ext uri="{BB962C8B-B14F-4D97-AF65-F5344CB8AC3E}">
        <p14:creationId xmlns:p14="http://schemas.microsoft.com/office/powerpoint/2010/main" val="2872139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half" idx="1"/>
          </p:nvPr>
        </p:nvSpPr>
        <p:spPr/>
        <p:txBody>
          <a:bodyPr>
            <a:normAutofit/>
          </a:bodyPr>
          <a:lstStyle/>
          <a:p>
            <a:r>
              <a:rPr lang="en-US" dirty="0"/>
              <a:t>Operation Shady RAT (2006-2010</a:t>
            </a:r>
            <a:r>
              <a:rPr lang="en-US" dirty="0" smtClean="0"/>
              <a:t>) [5]</a:t>
            </a:r>
            <a:endParaRPr lang="en-US" dirty="0"/>
          </a:p>
          <a:p>
            <a:endParaRPr lang="en-US" dirty="0" smtClean="0"/>
          </a:p>
          <a:p>
            <a:r>
              <a:rPr lang="en-US" dirty="0" err="1" smtClean="0"/>
              <a:t>Shamoon</a:t>
            </a:r>
            <a:r>
              <a:rPr lang="en-US" dirty="0" smtClean="0"/>
              <a:t> (2012)  [6, 7]</a:t>
            </a:r>
          </a:p>
          <a:p>
            <a:endParaRPr lang="en-US" dirty="0"/>
          </a:p>
          <a:p>
            <a:r>
              <a:rPr lang="en-US" dirty="0" smtClean="0"/>
              <a:t>Red October (2013) [8]</a:t>
            </a:r>
          </a:p>
          <a:p>
            <a:endParaRPr lang="en-US" dirty="0"/>
          </a:p>
          <a:p>
            <a:r>
              <a:rPr lang="en-US" dirty="0"/>
              <a:t>OPM Breach (2015</a:t>
            </a:r>
            <a:r>
              <a:rPr lang="en-US" dirty="0" smtClean="0"/>
              <a:t>) [9]</a:t>
            </a:r>
            <a:endParaRPr lang="en-US" dirty="0"/>
          </a:p>
          <a:p>
            <a:endParaRPr lang="en-US" dirty="0" smtClean="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Walter Gallati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5, 6, 7, 8, 9</a:t>
            </a:r>
            <a:endParaRPr lang="en-US" sz="1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511" y="831457"/>
            <a:ext cx="2448026" cy="3376588"/>
          </a:xfrm>
          <a:prstGeom prst="rect">
            <a:avLst/>
          </a:prstGeom>
        </p:spPr>
      </p:pic>
      <p:sp>
        <p:nvSpPr>
          <p:cNvPr id="9" name="TextBox 8"/>
          <p:cNvSpPr txBox="1"/>
          <p:nvPr/>
        </p:nvSpPr>
        <p:spPr>
          <a:xfrm>
            <a:off x="5693342" y="4197016"/>
            <a:ext cx="2448026" cy="230832"/>
          </a:xfrm>
          <a:prstGeom prst="rect">
            <a:avLst/>
          </a:prstGeom>
          <a:noFill/>
        </p:spPr>
        <p:txBody>
          <a:bodyPr wrap="square" rtlCol="0">
            <a:spAutoFit/>
          </a:bodyPr>
          <a:lstStyle/>
          <a:p>
            <a:pPr>
              <a:lnSpc>
                <a:spcPct val="90000"/>
              </a:lnSpc>
            </a:pPr>
            <a:r>
              <a:rPr lang="en-US" sz="1000" dirty="0" err="1" smtClean="0"/>
              <a:t>WikiMedia</a:t>
            </a:r>
            <a:endParaRPr lang="en-US" sz="1000" dirty="0"/>
          </a:p>
        </p:txBody>
      </p:sp>
    </p:spTree>
    <p:extLst>
      <p:ext uri="{BB962C8B-B14F-4D97-AF65-F5344CB8AC3E}">
        <p14:creationId xmlns:p14="http://schemas.microsoft.com/office/powerpoint/2010/main" val="2906838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courses of action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Kill Switch [10]</a:t>
            </a:r>
          </a:p>
          <a:p>
            <a:endParaRPr lang="en-US" dirty="0" smtClean="0"/>
          </a:p>
          <a:p>
            <a:r>
              <a:rPr lang="en-US" dirty="0" smtClean="0"/>
              <a:t>Traffic Monitoring</a:t>
            </a:r>
          </a:p>
          <a:p>
            <a:endParaRPr lang="en-US" dirty="0"/>
          </a:p>
          <a:p>
            <a:r>
              <a:rPr lang="en-US" dirty="0" smtClean="0"/>
              <a:t>Information Gathering [11]</a:t>
            </a:r>
          </a:p>
          <a:p>
            <a:endParaRPr lang="en-US" dirty="0" smtClean="0"/>
          </a:p>
          <a:p>
            <a:r>
              <a:rPr lang="en-US" dirty="0" err="1" smtClean="0"/>
              <a:t>PenTesting</a:t>
            </a:r>
            <a:r>
              <a:rPr lang="en-US" dirty="0" smtClean="0"/>
              <a:t> [12]</a:t>
            </a:r>
          </a:p>
          <a:p>
            <a:endParaRPr lang="en-US" dirty="0" smtClean="0"/>
          </a:p>
          <a:p>
            <a:r>
              <a:rPr lang="en-US" dirty="0" smtClean="0"/>
              <a:t>Citizen Education [13]</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Walter Gallati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10, 11, 12, 13</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4141" y="1594465"/>
            <a:ext cx="4492655" cy="2536176"/>
          </a:xfrm>
        </p:spPr>
      </p:pic>
      <p:sp>
        <p:nvSpPr>
          <p:cNvPr id="11" name="TextBox 10"/>
          <p:cNvSpPr txBox="1"/>
          <p:nvPr/>
        </p:nvSpPr>
        <p:spPr>
          <a:xfrm>
            <a:off x="4460727" y="4170128"/>
            <a:ext cx="4058433" cy="230832"/>
          </a:xfrm>
          <a:prstGeom prst="rect">
            <a:avLst/>
          </a:prstGeom>
          <a:noFill/>
        </p:spPr>
        <p:txBody>
          <a:bodyPr wrap="square" rtlCol="0">
            <a:spAutoFit/>
          </a:bodyPr>
          <a:lstStyle/>
          <a:p>
            <a:pPr>
              <a:lnSpc>
                <a:spcPct val="90000"/>
              </a:lnSpc>
            </a:pPr>
            <a:r>
              <a:rPr lang="en-US" sz="1000" dirty="0" smtClean="0"/>
              <a:t>Reference 9</a:t>
            </a:r>
            <a:endParaRPr lang="en-US" sz="1000" dirty="0"/>
          </a:p>
        </p:txBody>
      </p:sp>
    </p:spTree>
    <p:extLst>
      <p:ext uri="{BB962C8B-B14F-4D97-AF65-F5344CB8AC3E}">
        <p14:creationId xmlns:p14="http://schemas.microsoft.com/office/powerpoint/2010/main" val="38452071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p:txBody>
          <a:bodyPr>
            <a:normAutofit/>
          </a:bodyPr>
          <a:lstStyle/>
          <a:p>
            <a:r>
              <a:rPr lang="en-US" dirty="0" smtClean="0"/>
              <a:t>Best Course of Action:</a:t>
            </a:r>
            <a:br>
              <a:rPr lang="en-US" dirty="0" smtClean="0"/>
            </a:br>
            <a:r>
              <a:rPr lang="en-US" dirty="0" smtClean="0"/>
              <a:t>DoD Procedure [11]</a:t>
            </a:r>
          </a:p>
          <a:p>
            <a:pPr lvl="1"/>
            <a:r>
              <a:rPr lang="en-US" dirty="0" smtClean="0"/>
              <a:t>Intelligence combined with Education</a:t>
            </a:r>
          </a:p>
          <a:p>
            <a:pPr lvl="1"/>
            <a:endParaRPr lang="en-US" dirty="0" smtClean="0"/>
          </a:p>
          <a:p>
            <a:pPr lvl="1"/>
            <a:r>
              <a:rPr lang="en-US" dirty="0" err="1" smtClean="0"/>
              <a:t>PenTesting</a:t>
            </a:r>
            <a:r>
              <a:rPr lang="en-US" dirty="0" smtClean="0"/>
              <a:t> Public Networks</a:t>
            </a:r>
          </a:p>
          <a:p>
            <a:pPr lvl="1"/>
            <a:endParaRPr lang="en-US" dirty="0" smtClean="0"/>
          </a:p>
          <a:p>
            <a:pPr lvl="1"/>
            <a:r>
              <a:rPr lang="en-US" dirty="0" smtClean="0"/>
              <a:t>Actively predict vulnerabilities and develop countermeasures</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Walter Gallati</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11</a:t>
            </a:r>
            <a:endParaRPr lang="en-US" sz="1200" dirty="0">
              <a:solidFill>
                <a:schemeClr val="tx1"/>
              </a:solidFill>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12643" y="950433"/>
            <a:ext cx="3480803" cy="3754917"/>
          </a:xfrm>
        </p:spPr>
      </p:pic>
      <p:sp>
        <p:nvSpPr>
          <p:cNvPr id="11" name="TextBox 10"/>
          <p:cNvSpPr txBox="1"/>
          <p:nvPr/>
        </p:nvSpPr>
        <p:spPr>
          <a:xfrm>
            <a:off x="5120414" y="4705350"/>
            <a:ext cx="2816541" cy="230832"/>
          </a:xfrm>
          <a:prstGeom prst="rect">
            <a:avLst/>
          </a:prstGeom>
          <a:noFill/>
        </p:spPr>
        <p:txBody>
          <a:bodyPr wrap="square" rtlCol="0">
            <a:spAutoFit/>
          </a:bodyPr>
          <a:lstStyle/>
          <a:p>
            <a:pPr>
              <a:lnSpc>
                <a:spcPct val="90000"/>
              </a:lnSpc>
            </a:pPr>
            <a:r>
              <a:rPr lang="en-US" sz="1000" dirty="0" smtClean="0"/>
              <a:t>Reference 11</a:t>
            </a:r>
            <a:endParaRPr lang="en-US" sz="1000" dirty="0"/>
          </a:p>
        </p:txBody>
      </p:sp>
    </p:spTree>
    <p:extLst>
      <p:ext uri="{BB962C8B-B14F-4D97-AF65-F5344CB8AC3E}">
        <p14:creationId xmlns:p14="http://schemas.microsoft.com/office/powerpoint/2010/main" val="42721211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smtClean="0"/>
              <a:t>[1] United States Constitution</a:t>
            </a:r>
          </a:p>
          <a:p>
            <a:pPr marL="0" indent="0">
              <a:buNone/>
            </a:pPr>
            <a:r>
              <a:rPr lang="en-US" dirty="0" smtClean="0"/>
              <a:t>[2] </a:t>
            </a:r>
            <a:r>
              <a:rPr lang="en-US" dirty="0" err="1"/>
              <a:t>Coser</a:t>
            </a:r>
            <a:r>
              <a:rPr lang="en-US" dirty="0"/>
              <a:t>. (1977). Max Weber - Class, Status And Power. Retrieved from </a:t>
            </a:r>
            <a:r>
              <a:rPr lang="en-US" dirty="0">
                <a:hlinkClick r:id="rId2"/>
              </a:rPr>
              <a:t>http://</a:t>
            </a:r>
            <a:r>
              <a:rPr lang="en-US" dirty="0" smtClean="0">
                <a:hlinkClick r:id="rId2"/>
              </a:rPr>
              <a:t>www.cardiff.ac.uk/socsi/undergraduate/introsoc/weber11.html</a:t>
            </a:r>
            <a:endParaRPr lang="en-US" dirty="0" smtClean="0"/>
          </a:p>
          <a:p>
            <a:pPr marL="0" indent="0">
              <a:buNone/>
            </a:pPr>
            <a:r>
              <a:rPr lang="en-US" dirty="0" smtClean="0"/>
              <a:t>[</a:t>
            </a:r>
            <a:r>
              <a:rPr lang="en-US" dirty="0"/>
              <a:t>3] Munro, A. (2013, March 06). State Monopoly on Violence. Retrieved from </a:t>
            </a:r>
            <a:r>
              <a:rPr lang="en-US" dirty="0">
                <a:hlinkClick r:id="rId3"/>
              </a:rPr>
              <a:t>https://</a:t>
            </a:r>
            <a:r>
              <a:rPr lang="en-US" dirty="0" smtClean="0">
                <a:hlinkClick r:id="rId3"/>
              </a:rPr>
              <a:t>www.britannica.com/topic/state-monopoly-on-violence</a:t>
            </a:r>
            <a:endParaRPr lang="en-US" dirty="0" smtClean="0"/>
          </a:p>
          <a:p>
            <a:pPr marL="0" indent="0">
              <a:buNone/>
            </a:pPr>
            <a:r>
              <a:rPr lang="en-US" dirty="0" smtClean="0"/>
              <a:t>[4</a:t>
            </a:r>
            <a:r>
              <a:rPr lang="en-US" dirty="0"/>
              <a:t>] </a:t>
            </a:r>
            <a:r>
              <a:rPr lang="en-US" dirty="0" err="1"/>
              <a:t>Chivers</a:t>
            </a:r>
            <a:r>
              <a:rPr lang="en-US" dirty="0"/>
              <a:t>, C. J. (2011). The Gun. New York: Simon &amp; Schuster Paperbacks.</a:t>
            </a:r>
            <a:endParaRPr lang="en-US" dirty="0" smtClean="0"/>
          </a:p>
          <a:p>
            <a:pPr marL="0" indent="0">
              <a:buNone/>
            </a:pPr>
            <a:r>
              <a:rPr lang="en-US" dirty="0" smtClean="0"/>
              <a:t>[5] </a:t>
            </a:r>
            <a:r>
              <a:rPr lang="en-US" dirty="0" err="1" smtClean="0"/>
              <a:t>Alperovitch</a:t>
            </a:r>
            <a:r>
              <a:rPr lang="en-US" dirty="0" smtClean="0"/>
              <a:t>, D. (2011) </a:t>
            </a:r>
            <a:r>
              <a:rPr lang="en-US" i="1" dirty="0" smtClean="0"/>
              <a:t>Revealed: Operation Shady RAT</a:t>
            </a:r>
            <a:r>
              <a:rPr lang="en-US" dirty="0" smtClean="0"/>
              <a:t> [White paper]. Retrieved </a:t>
            </a:r>
            <a:r>
              <a:rPr lang="en-US" dirty="0"/>
              <a:t>from McAfee: </a:t>
            </a:r>
            <a:r>
              <a:rPr lang="en-US" dirty="0">
                <a:hlinkClick r:id="rId4"/>
              </a:rPr>
              <a:t>https://</a:t>
            </a:r>
            <a:r>
              <a:rPr lang="en-US" dirty="0" smtClean="0">
                <a:hlinkClick r:id="rId4"/>
              </a:rPr>
              <a:t>www.mcafee.com/us/resources/white-papers/wp-operation-shady-rat.pdf</a:t>
            </a:r>
            <a:r>
              <a:rPr lang="en-US" dirty="0" smtClean="0"/>
              <a:t> </a:t>
            </a:r>
          </a:p>
          <a:p>
            <a:pPr marL="0" indent="0">
              <a:buNone/>
            </a:pPr>
            <a:r>
              <a:rPr lang="en-US" dirty="0" smtClean="0"/>
              <a:t>[6] </a:t>
            </a:r>
            <a:r>
              <a:rPr lang="en-US" dirty="0"/>
              <a:t>Symantec Security Response Team. (2016, November 30). </a:t>
            </a:r>
            <a:r>
              <a:rPr lang="en-US" dirty="0" err="1"/>
              <a:t>Shamoon</a:t>
            </a:r>
            <a:r>
              <a:rPr lang="en-US" dirty="0"/>
              <a:t>: Back from the dead and destructive as ever. Retrieved from </a:t>
            </a:r>
            <a:r>
              <a:rPr lang="en-US" dirty="0">
                <a:hlinkClick r:id="rId5"/>
              </a:rPr>
              <a:t>https://</a:t>
            </a:r>
            <a:r>
              <a:rPr lang="en-US" dirty="0" smtClean="0">
                <a:hlinkClick r:id="rId5"/>
              </a:rPr>
              <a:t>www.symantec.com/connect/blogs/shamoon-back-dead-and-destructive-ever</a:t>
            </a:r>
            <a:endParaRPr lang="en-US" dirty="0" smtClean="0"/>
          </a:p>
          <a:p>
            <a:pPr marL="0" indent="0">
              <a:buNone/>
            </a:pPr>
            <a:r>
              <a:rPr lang="en-US" dirty="0" smtClean="0"/>
              <a:t>[7] </a:t>
            </a:r>
            <a:r>
              <a:rPr lang="en-US" dirty="0" err="1"/>
              <a:t>Elinor</a:t>
            </a:r>
            <a:r>
              <a:rPr lang="en-US" dirty="0"/>
              <a:t> Mills August 30, 2012 11:17 AM PDT @</a:t>
            </a:r>
            <a:r>
              <a:rPr lang="en-US" dirty="0" err="1"/>
              <a:t>elinormills</a:t>
            </a:r>
            <a:r>
              <a:rPr lang="en-US" dirty="0"/>
              <a:t>. (2012, August 30). Virus knocks out computers at Qatari gas firm </a:t>
            </a:r>
            <a:r>
              <a:rPr lang="en-US" dirty="0" err="1"/>
              <a:t>RasGas</a:t>
            </a:r>
            <a:r>
              <a:rPr lang="en-US" dirty="0"/>
              <a:t>. Retrieved from </a:t>
            </a:r>
            <a:r>
              <a:rPr lang="en-US" dirty="0">
                <a:hlinkClick r:id="rId6"/>
              </a:rPr>
              <a:t>https://www.cnet.com/news/virus-knocks-out-computers-at-qatari-gas-firm-rasgas/</a:t>
            </a:r>
            <a:r>
              <a:rPr lang="en-US" dirty="0"/>
              <a:t> </a:t>
            </a:r>
          </a:p>
          <a:p>
            <a:pPr marL="0" indent="0">
              <a:buNone/>
            </a:pPr>
            <a:r>
              <a:rPr lang="en-US" dirty="0" smtClean="0"/>
              <a:t>[8] </a:t>
            </a:r>
            <a:r>
              <a:rPr lang="en-US" dirty="0"/>
              <a:t>Teti, A. (</a:t>
            </a:r>
            <a:r>
              <a:rPr lang="en-US" dirty="0" err="1"/>
              <a:t>n.d.</a:t>
            </a:r>
            <a:r>
              <a:rPr lang="en-US" dirty="0"/>
              <a:t>). Operation 'Red October' and it is Cyber Espionage (Rep.). Retrieved </a:t>
            </a:r>
            <a:r>
              <a:rPr lang="en-US" dirty="0">
                <a:hlinkClick r:id="rId7"/>
              </a:rPr>
              <a:t>http://gnosis.aisi.gov.it/gnosis/Rivista34.nsf/ServNavigE/34-09.pdf/$</a:t>
            </a:r>
            <a:r>
              <a:rPr lang="en-US" dirty="0" smtClean="0">
                <a:hlinkClick r:id="rId7"/>
              </a:rPr>
              <a:t>File/34-09.pdf?OpenElement</a:t>
            </a:r>
            <a:endParaRPr lang="en-US" dirty="0" smtClean="0"/>
          </a:p>
          <a:p>
            <a:pPr marL="0" indent="0">
              <a:buNone/>
            </a:pPr>
            <a:r>
              <a:rPr lang="en-US" dirty="0" smtClean="0"/>
              <a:t>[9] </a:t>
            </a:r>
            <a:r>
              <a:rPr lang="en-US" dirty="0"/>
              <a:t>Naylor, B. (2016, June 06). One Year After OPM Data Breach, What Has The Government Learned? Retrieved from </a:t>
            </a:r>
            <a:r>
              <a:rPr lang="en-US" dirty="0">
                <a:hlinkClick r:id="rId8"/>
              </a:rPr>
              <a:t>http://</a:t>
            </a:r>
            <a:r>
              <a:rPr lang="en-US" dirty="0" smtClean="0">
                <a:hlinkClick r:id="rId8"/>
              </a:rPr>
              <a:t>www.npr.org/sections/alltechconsidered/2016/06/06/480968999/one-year-after-opm-data-breach-what-has-the-government-learned</a:t>
            </a:r>
            <a:endParaRPr lang="en-US" dirty="0" smtClean="0"/>
          </a:p>
          <a:p>
            <a:pPr marL="0" indent="0">
              <a:buNone/>
            </a:pPr>
            <a:r>
              <a:rPr lang="en-US" dirty="0" smtClean="0"/>
              <a:t>[10] </a:t>
            </a:r>
            <a:r>
              <a:rPr lang="en-US" dirty="0" err="1"/>
              <a:t>McCullagh</a:t>
            </a:r>
            <a:r>
              <a:rPr lang="en-US" dirty="0"/>
              <a:t>, D. (2011, January 24). Renewed Push to Give Obama an Internet "Kill Switch". Retrieved from </a:t>
            </a:r>
            <a:r>
              <a:rPr lang="en-US" dirty="0">
                <a:hlinkClick r:id="rId9"/>
              </a:rPr>
              <a:t>http://www.cbsnews.com/news/renewed-push-to-give-obama-an-internet-kill-switch</a:t>
            </a:r>
            <a:r>
              <a:rPr lang="en-US" dirty="0" smtClean="0">
                <a:hlinkClick r:id="rId9"/>
              </a:rPr>
              <a:t>/</a:t>
            </a:r>
            <a:endParaRPr lang="en-US" dirty="0" smtClean="0"/>
          </a:p>
          <a:p>
            <a:pPr marL="0" indent="0">
              <a:buNone/>
            </a:pPr>
            <a:r>
              <a:rPr lang="en-US" dirty="0" smtClean="0"/>
              <a:t>[11] </a:t>
            </a:r>
            <a:r>
              <a:rPr lang="en-US" dirty="0"/>
              <a:t>The Department of Defense Cyber Strategy (Rep.). (2015, April). Retrieved </a:t>
            </a:r>
            <a:r>
              <a:rPr lang="en-US" dirty="0">
                <a:hlinkClick r:id="rId10"/>
              </a:rPr>
              <a:t>https://www.defense.gov/Portals/1/features/2015/0415_cyber-strategy/Final_2015_DoD_CYBER_STRATEGY_for_web.pdf</a:t>
            </a:r>
            <a:r>
              <a:rPr lang="en-US" dirty="0"/>
              <a:t> </a:t>
            </a:r>
          </a:p>
          <a:p>
            <a:pPr marL="0" indent="0">
              <a:buNone/>
            </a:pPr>
            <a:r>
              <a:rPr lang="en-US" dirty="0" smtClean="0"/>
              <a:t>[12] </a:t>
            </a:r>
            <a:r>
              <a:rPr lang="en-US" dirty="0" err="1"/>
              <a:t>Winterfield</a:t>
            </a:r>
            <a:r>
              <a:rPr lang="en-US" dirty="0"/>
              <a:t>, S. P. (</a:t>
            </a:r>
            <a:r>
              <a:rPr lang="en-US" dirty="0" err="1"/>
              <a:t>n.d.</a:t>
            </a:r>
            <a:r>
              <a:rPr lang="en-US" dirty="0"/>
              <a:t>). Use offense to inform defense. Find flaws before the bad guys do. (Rep.). Retrieved </a:t>
            </a:r>
            <a:r>
              <a:rPr lang="en-US" dirty="0">
                <a:hlinkClick r:id="rId11"/>
              </a:rPr>
              <a:t>https://</a:t>
            </a:r>
            <a:r>
              <a:rPr lang="en-US" dirty="0" smtClean="0">
                <a:hlinkClick r:id="rId11"/>
              </a:rPr>
              <a:t>cyber-defense.sans.org/resources/papers/gsec/cyber-ipb-103147</a:t>
            </a:r>
            <a:endParaRPr lang="en-US" dirty="0" smtClean="0"/>
          </a:p>
          <a:p>
            <a:pPr marL="0" indent="0">
              <a:buNone/>
            </a:pPr>
            <a:r>
              <a:rPr lang="en-US" dirty="0" smtClean="0"/>
              <a:t>[13] </a:t>
            </a:r>
            <a:r>
              <a:rPr lang="en-US" dirty="0"/>
              <a:t>Protect Myself from Cyber Attacks. (2016, August 8). Retrieved from </a:t>
            </a:r>
            <a:r>
              <a:rPr lang="en-US" dirty="0">
                <a:hlinkClick r:id="rId12"/>
              </a:rPr>
              <a:t>https://</a:t>
            </a:r>
            <a:r>
              <a:rPr lang="en-US" dirty="0" smtClean="0">
                <a:hlinkClick r:id="rId12"/>
              </a:rPr>
              <a:t>www.dhs.gov/how-do-i/protect-myself-cyber-attacks</a:t>
            </a:r>
            <a:endParaRPr lang="en-US" dirty="0" smtClean="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Walter Gallati</a:t>
            </a:r>
          </a:p>
        </p:txBody>
      </p:sp>
    </p:spTree>
    <p:extLst>
      <p:ext uri="{BB962C8B-B14F-4D97-AF65-F5344CB8AC3E}">
        <p14:creationId xmlns:p14="http://schemas.microsoft.com/office/powerpoint/2010/main" val="2417671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quantum computing?</a:t>
            </a:r>
            <a:endParaRPr lang="en-US" dirty="0"/>
          </a:p>
        </p:txBody>
      </p:sp>
      <p:sp>
        <p:nvSpPr>
          <p:cNvPr id="3" name="Content Placeholder 2"/>
          <p:cNvSpPr>
            <a:spLocks noGrp="1"/>
          </p:cNvSpPr>
          <p:nvPr>
            <p:ph sz="half" idx="1"/>
          </p:nvPr>
        </p:nvSpPr>
        <p:spPr/>
        <p:txBody>
          <a:bodyPr/>
          <a:lstStyle/>
          <a:p>
            <a:r>
              <a:rPr lang="en-US" dirty="0" smtClean="0"/>
              <a:t>Classical Bits – 0 | 1</a:t>
            </a:r>
          </a:p>
          <a:p>
            <a:r>
              <a:rPr lang="en-US" dirty="0" smtClean="0"/>
              <a:t>Quantum Bits – 0..1</a:t>
            </a:r>
          </a:p>
          <a:p>
            <a:r>
              <a:rPr lang="en-US" dirty="0" smtClean="0"/>
              <a:t>Superposition</a:t>
            </a:r>
          </a:p>
          <a:p>
            <a:r>
              <a:rPr lang="en-US" dirty="0" smtClean="0"/>
              <a:t>Quantum Entanglement</a:t>
            </a:r>
          </a:p>
          <a:p>
            <a:r>
              <a:rPr lang="en-US" dirty="0" err="1" smtClean="0"/>
              <a:t>Decoherence</a:t>
            </a:r>
            <a:endParaRPr lang="en-US" dirty="0" smtClean="0"/>
          </a:p>
          <a:p>
            <a:r>
              <a:rPr lang="en-US" dirty="0" smtClean="0"/>
              <a:t>Quantum Processing Power</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smtClean="0">
                <a:solidFill>
                  <a:schemeClr val="tx1"/>
                </a:solidFill>
                <a:latin typeface="+mj-lt"/>
              </a:rPr>
              <a:t>Heric</a:t>
            </a:r>
            <a:r>
              <a:rPr lang="en-US" sz="1400" dirty="0" smtClean="0">
                <a:solidFill>
                  <a:schemeClr val="tx1"/>
                </a:solidFill>
                <a:latin typeface="+mj-lt"/>
              </a:rPr>
              <a:t> Flores-Huerta</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[8][1]</a:t>
            </a:r>
            <a:endParaRPr lang="en-US" sz="1200" dirty="0">
              <a:solidFill>
                <a:schemeClr val="tx1"/>
              </a:solidFill>
            </a:endParaRPr>
          </a:p>
        </p:txBody>
      </p:sp>
      <p:pic>
        <p:nvPicPr>
          <p:cNvPr id="11" name="Picture 2" descr="http://cdn.arstechnica.net/qc-7.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628775"/>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44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Technology uses</a:t>
            </a:r>
            <a:endParaRPr lang="en-US" dirty="0"/>
          </a:p>
        </p:txBody>
      </p:sp>
      <p:sp>
        <p:nvSpPr>
          <p:cNvPr id="3" name="Content Placeholder 2"/>
          <p:cNvSpPr>
            <a:spLocks noGrp="1"/>
          </p:cNvSpPr>
          <p:nvPr>
            <p:ph sz="half" idx="1"/>
          </p:nvPr>
        </p:nvSpPr>
        <p:spPr/>
        <p:txBody>
          <a:bodyPr/>
          <a:lstStyle/>
          <a:p>
            <a:r>
              <a:rPr lang="en-US" dirty="0" smtClean="0"/>
              <a:t>Quantum algorithms for Factorization and Discrete-log</a:t>
            </a:r>
          </a:p>
          <a:p>
            <a:pPr lvl="1"/>
            <a:r>
              <a:rPr lang="en-US" dirty="0" smtClean="0"/>
              <a:t>RSA, </a:t>
            </a:r>
            <a:r>
              <a:rPr lang="en-US" dirty="0" err="1" smtClean="0"/>
              <a:t>Diffie</a:t>
            </a:r>
            <a:r>
              <a:rPr lang="en-US" dirty="0" smtClean="0"/>
              <a:t>-Hellman, etc. </a:t>
            </a:r>
          </a:p>
          <a:p>
            <a:r>
              <a:rPr lang="en-US" dirty="0" smtClean="0"/>
              <a:t>Shor’s Algorithm</a:t>
            </a:r>
          </a:p>
          <a:p>
            <a:r>
              <a:rPr lang="en-US" dirty="0" smtClean="0"/>
              <a:t>Quantum Key Distribution</a:t>
            </a:r>
          </a:p>
          <a:p>
            <a:r>
              <a:rPr lang="en-US" dirty="0" smtClean="0"/>
              <a:t>Other uses</a:t>
            </a:r>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Heric</a:t>
            </a:r>
            <a:r>
              <a:rPr lang="en-US" sz="1400" dirty="0"/>
              <a:t> Flores-Huerta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[6][4]</a:t>
            </a:r>
            <a:endParaRPr lang="en-US" sz="1200" dirty="0">
              <a:solidFill>
                <a:schemeClr val="tx1"/>
              </a:solidFill>
            </a:endParaRPr>
          </a:p>
        </p:txBody>
      </p:sp>
      <p:pic>
        <p:nvPicPr>
          <p:cNvPr id="2052" name="Picture 4" descr="Related 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627312"/>
            <a:ext cx="3733800" cy="280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90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technology today</a:t>
            </a:r>
            <a:endParaRPr lang="en-US" dirty="0"/>
          </a:p>
        </p:txBody>
      </p:sp>
      <p:sp>
        <p:nvSpPr>
          <p:cNvPr id="3" name="Content Placeholder 2"/>
          <p:cNvSpPr>
            <a:spLocks noGrp="1"/>
          </p:cNvSpPr>
          <p:nvPr>
            <p:ph sz="half" idx="1"/>
          </p:nvPr>
        </p:nvSpPr>
        <p:spPr/>
        <p:txBody>
          <a:bodyPr/>
          <a:lstStyle/>
          <a:p>
            <a:r>
              <a:rPr lang="en-US" dirty="0" smtClean="0"/>
              <a:t>D-Wave</a:t>
            </a:r>
          </a:p>
          <a:p>
            <a:r>
              <a:rPr lang="en-US" dirty="0" smtClean="0"/>
              <a:t>Google</a:t>
            </a:r>
          </a:p>
          <a:p>
            <a:r>
              <a:rPr lang="en-US" dirty="0" err="1" smtClean="0"/>
              <a:t>Rigetti</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Heric</a:t>
            </a:r>
            <a:r>
              <a:rPr lang="en-US" sz="1400" dirty="0"/>
              <a:t> Flores-Huerta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[5][1]</a:t>
            </a:r>
            <a:endParaRPr lang="en-US" sz="1200" dirty="0">
              <a:solidFill>
                <a:schemeClr val="tx1"/>
              </a:solidFill>
            </a:endParaRPr>
          </a:p>
        </p:txBody>
      </p:sp>
      <p:pic>
        <p:nvPicPr>
          <p:cNvPr id="9" name="Picture 2" descr="https://d267cvn3rvuq91.cloudfront.net/i/images/google.quantumx299.jpg?sw=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1431648"/>
            <a:ext cx="2032930" cy="31946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80214" y="1628776"/>
            <a:ext cx="37338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55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technology Implications</a:t>
            </a:r>
            <a:endParaRPr lang="en-US" dirty="0"/>
          </a:p>
        </p:txBody>
      </p:sp>
      <p:sp>
        <p:nvSpPr>
          <p:cNvPr id="3" name="Content Placeholder 2"/>
          <p:cNvSpPr>
            <a:spLocks noGrp="1"/>
          </p:cNvSpPr>
          <p:nvPr>
            <p:ph sz="half" idx="1"/>
          </p:nvPr>
        </p:nvSpPr>
        <p:spPr>
          <a:xfrm>
            <a:off x="685800" y="1352551"/>
            <a:ext cx="7772400" cy="3352800"/>
          </a:xfrm>
        </p:spPr>
        <p:txBody>
          <a:bodyPr/>
          <a:lstStyle/>
          <a:p>
            <a:r>
              <a:rPr lang="en-US" dirty="0" smtClean="0"/>
              <a:t>FBI Director James </a:t>
            </a:r>
            <a:r>
              <a:rPr lang="en-US" dirty="0" err="1" smtClean="0"/>
              <a:t>Comey</a:t>
            </a:r>
            <a:r>
              <a:rPr lang="en-US" dirty="0" smtClean="0"/>
              <a:t> is a critic of the adoption of cryptographic technology in consumer software/electronics</a:t>
            </a:r>
          </a:p>
          <a:p>
            <a:r>
              <a:rPr lang="en-US" dirty="0" smtClean="0"/>
              <a:t>NSA Warns of Quantum Computing</a:t>
            </a:r>
          </a:p>
          <a:p>
            <a:r>
              <a:rPr lang="en-US" dirty="0" smtClean="0"/>
              <a:t>NIST Post Quantum Cryptography Project</a:t>
            </a:r>
          </a:p>
          <a:p>
            <a:r>
              <a:rPr lang="en-US" dirty="0" smtClean="0"/>
              <a:t>Google Testing Quantum Resistant Cryptography</a:t>
            </a:r>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Heric</a:t>
            </a:r>
            <a:r>
              <a:rPr lang="en-US" sz="1400" dirty="0"/>
              <a:t> Flores-Huerta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[3][4]</a:t>
            </a:r>
            <a:endParaRPr lang="en-US" sz="1200" dirty="0">
              <a:solidFill>
                <a:schemeClr val="tx1"/>
              </a:solidFill>
            </a:endParaRPr>
          </a:p>
        </p:txBody>
      </p:sp>
    </p:spTree>
    <p:extLst>
      <p:ext uri="{BB962C8B-B14F-4D97-AF65-F5344CB8AC3E}">
        <p14:creationId xmlns:p14="http://schemas.microsoft.com/office/powerpoint/2010/main" val="880075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799" y="1352551"/>
            <a:ext cx="7476067" cy="3352800"/>
          </a:xfrm>
        </p:spPr>
        <p:txBody>
          <a:bodyPr/>
          <a:lstStyle/>
          <a:p>
            <a:r>
              <a:rPr lang="en-US" dirty="0" smtClean="0"/>
              <a:t>Government Responsibilities</a:t>
            </a:r>
          </a:p>
          <a:p>
            <a:pPr lvl="1"/>
            <a:r>
              <a:rPr lang="en-US" dirty="0" smtClean="0"/>
              <a:t>Goal </a:t>
            </a:r>
            <a:r>
              <a:rPr lang="en-US" dirty="0"/>
              <a:t>is to avoid large scale harm/exploitation of </a:t>
            </a:r>
            <a:r>
              <a:rPr lang="en-US" dirty="0" smtClean="0"/>
              <a:t>citizens</a:t>
            </a:r>
          </a:p>
          <a:p>
            <a:pPr lvl="1"/>
            <a:r>
              <a:rPr lang="en-US" dirty="0" smtClean="0"/>
              <a:t>Test limits + capabilities of new technologies</a:t>
            </a:r>
          </a:p>
          <a:p>
            <a:pPr lvl="1"/>
            <a:r>
              <a:rPr lang="en-US" dirty="0" smtClean="0"/>
              <a:t>Set standards and write laws</a:t>
            </a:r>
          </a:p>
          <a:p>
            <a:r>
              <a:rPr lang="en-US" dirty="0" smtClean="0"/>
              <a:t>Ex. Internet of Things Devices</a:t>
            </a:r>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Heric</a:t>
            </a:r>
            <a:r>
              <a:rPr lang="en-US" sz="1400" dirty="0"/>
              <a:t> Flores-Huerta</a:t>
            </a:r>
          </a:p>
        </p:txBody>
      </p:sp>
    </p:spTree>
    <p:extLst>
      <p:ext uri="{BB962C8B-B14F-4D97-AF65-F5344CB8AC3E}">
        <p14:creationId xmlns:p14="http://schemas.microsoft.com/office/powerpoint/2010/main" val="44280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[1] </a:t>
            </a:r>
            <a:r>
              <a:rPr lang="en-US" dirty="0"/>
              <a:t> "The CIA And Jeff Bezos Bet On Quantum Computing". </a:t>
            </a:r>
            <a:r>
              <a:rPr lang="en-US" i="1" dirty="0"/>
              <a:t>MIT </a:t>
            </a:r>
            <a:r>
              <a:rPr lang="en-US" i="1" dirty="0" smtClean="0"/>
              <a:t>	Technology </a:t>
            </a:r>
            <a:r>
              <a:rPr lang="en-US" i="1" dirty="0"/>
              <a:t>Review</a:t>
            </a:r>
            <a:r>
              <a:rPr lang="en-US" dirty="0"/>
              <a:t>. </a:t>
            </a:r>
            <a:r>
              <a:rPr lang="en-US" dirty="0" err="1"/>
              <a:t>N.p</a:t>
            </a:r>
            <a:r>
              <a:rPr lang="en-US" dirty="0"/>
              <a:t>., 2017. Web. 1 Apr. 2017</a:t>
            </a:r>
            <a:r>
              <a:rPr lang="en-US" dirty="0" smtClean="0"/>
              <a:t>.</a:t>
            </a:r>
          </a:p>
          <a:p>
            <a:pPr marL="0" indent="0">
              <a:buNone/>
            </a:pPr>
            <a:r>
              <a:rPr lang="en-US" dirty="0" smtClean="0"/>
              <a:t>[2] </a:t>
            </a:r>
            <a:r>
              <a:rPr lang="en-US" dirty="0" err="1"/>
              <a:t>Simonite</a:t>
            </a:r>
            <a:r>
              <a:rPr lang="en-US" dirty="0"/>
              <a:t>, Tom. "NSA Says It “Must Act Now” Against The Quantum Computing Threat". </a:t>
            </a:r>
            <a:r>
              <a:rPr lang="en-US" i="1" dirty="0"/>
              <a:t>MIT Technology Review</a:t>
            </a:r>
            <a:r>
              <a:rPr lang="en-US" dirty="0"/>
              <a:t>. </a:t>
            </a:r>
            <a:r>
              <a:rPr lang="en-US" dirty="0" err="1"/>
              <a:t>N.p</a:t>
            </a:r>
            <a:r>
              <a:rPr lang="en-US" dirty="0"/>
              <a:t>., 2017. Web. 1 Apr. 2017</a:t>
            </a:r>
            <a:r>
              <a:rPr lang="en-US" dirty="0" smtClean="0"/>
              <a:t>.</a:t>
            </a:r>
          </a:p>
          <a:p>
            <a:pPr marL="0" indent="0">
              <a:buNone/>
            </a:pPr>
            <a:r>
              <a:rPr lang="en-US" dirty="0" smtClean="0"/>
              <a:t>[3] </a:t>
            </a:r>
            <a:r>
              <a:rPr lang="en-US" dirty="0"/>
              <a:t>"FBI Director Says Agents Need Access To Encrypted Data To Preserve Public Safety". </a:t>
            </a:r>
            <a:r>
              <a:rPr lang="en-US" i="1" dirty="0"/>
              <a:t>NPR.org</a:t>
            </a:r>
            <a:r>
              <a:rPr lang="en-US" dirty="0"/>
              <a:t>. </a:t>
            </a:r>
            <a:r>
              <a:rPr lang="en-US" dirty="0" err="1"/>
              <a:t>N.p</a:t>
            </a:r>
            <a:r>
              <a:rPr lang="en-US" dirty="0"/>
              <a:t>., 2017. Web. 2 Apr. 2017</a:t>
            </a:r>
            <a:r>
              <a:rPr lang="en-US" dirty="0" smtClean="0"/>
              <a:t>.</a:t>
            </a:r>
          </a:p>
          <a:p>
            <a:pPr marL="0" indent="0">
              <a:buNone/>
            </a:pPr>
            <a:r>
              <a:rPr lang="en-US" dirty="0" smtClean="0"/>
              <a:t>[4] </a:t>
            </a:r>
            <a:r>
              <a:rPr lang="en-US" dirty="0"/>
              <a:t>"Google's Post-Quantum Cryptography - </a:t>
            </a:r>
            <a:r>
              <a:rPr lang="en-US" dirty="0" err="1"/>
              <a:t>Schneier</a:t>
            </a:r>
            <a:r>
              <a:rPr lang="en-US" dirty="0"/>
              <a:t> On Security". </a:t>
            </a:r>
            <a:r>
              <a:rPr lang="en-US" i="1" dirty="0"/>
              <a:t>Schneier.com</a:t>
            </a:r>
            <a:r>
              <a:rPr lang="en-US" dirty="0"/>
              <a:t>. </a:t>
            </a:r>
            <a:r>
              <a:rPr lang="en-US" dirty="0" err="1"/>
              <a:t>N.p</a:t>
            </a:r>
            <a:r>
              <a:rPr lang="en-US" dirty="0"/>
              <a:t>., 2017. Web. 2 Apr. 2017</a:t>
            </a:r>
            <a:r>
              <a:rPr lang="en-US" dirty="0" smtClean="0"/>
              <a:t>.</a:t>
            </a:r>
          </a:p>
          <a:p>
            <a:pPr marL="0" indent="0">
              <a:buNone/>
            </a:pPr>
            <a:r>
              <a:rPr lang="en-US" dirty="0" smtClean="0"/>
              <a:t>[5] </a:t>
            </a:r>
            <a:r>
              <a:rPr lang="en-US" dirty="0" err="1"/>
              <a:t>Simonite</a:t>
            </a:r>
            <a:r>
              <a:rPr lang="en-US" dirty="0"/>
              <a:t>, Tom. "Inside </a:t>
            </a:r>
            <a:r>
              <a:rPr lang="en-US" dirty="0" err="1"/>
              <a:t>Google’S</a:t>
            </a:r>
            <a:r>
              <a:rPr lang="en-US" dirty="0"/>
              <a:t> Quantum Computing Lab, Questing For The Perfect Computer". </a:t>
            </a:r>
            <a:r>
              <a:rPr lang="en-US" i="1" dirty="0"/>
              <a:t>MIT Technology Review</a:t>
            </a:r>
            <a:r>
              <a:rPr lang="en-US" dirty="0"/>
              <a:t>. </a:t>
            </a:r>
            <a:r>
              <a:rPr lang="en-US" dirty="0" err="1"/>
              <a:t>N.p</a:t>
            </a:r>
            <a:r>
              <a:rPr lang="en-US" dirty="0"/>
              <a:t>., 2017. Web. 3 Apr. 2017</a:t>
            </a:r>
            <a:r>
              <a:rPr lang="en-US" dirty="0" smtClean="0"/>
              <a:t>.</a:t>
            </a:r>
          </a:p>
          <a:p>
            <a:pPr marL="0" indent="0">
              <a:buNone/>
            </a:pPr>
            <a:r>
              <a:rPr lang="en-US" dirty="0" smtClean="0"/>
              <a:t>[6] </a:t>
            </a:r>
            <a:r>
              <a:rPr lang="en-US" dirty="0"/>
              <a:t>Dickerson, Kelly. "7 Awesome Ways Quantum Computers Will Change The World". </a:t>
            </a:r>
            <a:r>
              <a:rPr lang="en-US" i="1" dirty="0"/>
              <a:t>Business Insider Australia</a:t>
            </a:r>
            <a:r>
              <a:rPr lang="en-US" dirty="0"/>
              <a:t>. </a:t>
            </a:r>
            <a:r>
              <a:rPr lang="en-US" dirty="0" err="1"/>
              <a:t>N.p</a:t>
            </a:r>
            <a:r>
              <a:rPr lang="en-US" dirty="0"/>
              <a:t>., 2017. Web. 4 Apr. 2017.</a:t>
            </a:r>
            <a:endParaRPr lang="en-US" dirty="0" smtClean="0"/>
          </a:p>
          <a:p>
            <a:pPr marL="0" indent="0">
              <a:buNone/>
            </a:pPr>
            <a:r>
              <a:rPr lang="en-US" dirty="0" smtClean="0"/>
              <a:t>[7] </a:t>
            </a:r>
            <a:r>
              <a:rPr lang="en-US" dirty="0"/>
              <a:t>"Launching The Quantum Artificial Intelligence Lab". </a:t>
            </a:r>
            <a:r>
              <a:rPr lang="en-US" i="1" dirty="0"/>
              <a:t>Research Blog</a:t>
            </a:r>
            <a:r>
              <a:rPr lang="en-US" dirty="0"/>
              <a:t>. </a:t>
            </a:r>
            <a:r>
              <a:rPr lang="en-US" dirty="0" err="1"/>
              <a:t>N.p</a:t>
            </a:r>
            <a:r>
              <a:rPr lang="en-US" dirty="0"/>
              <a:t>., 2017. Web. 5 Apr. 2017</a:t>
            </a:r>
            <a:r>
              <a:rPr lang="en-US" dirty="0" smtClean="0"/>
              <a:t>.</a:t>
            </a:r>
          </a:p>
          <a:p>
            <a:pPr marL="0" indent="0">
              <a:buNone/>
            </a:pPr>
            <a:r>
              <a:rPr lang="en-US" dirty="0" smtClean="0"/>
              <a:t>[8]</a:t>
            </a:r>
            <a:r>
              <a:rPr lang="en-US" dirty="0"/>
              <a:t> </a:t>
            </a:r>
            <a:r>
              <a:rPr lang="en-US" dirty="0" err="1"/>
              <a:t>Altepeter</a:t>
            </a:r>
            <a:r>
              <a:rPr lang="en-US" dirty="0"/>
              <a:t>, Joseph. "A Tale Of Two Qubits: How Quantum Computers Work". </a:t>
            </a:r>
            <a:r>
              <a:rPr lang="en-US" i="1" dirty="0" err="1"/>
              <a:t>Ars</a:t>
            </a:r>
            <a:r>
              <a:rPr lang="en-US" i="1" dirty="0"/>
              <a:t> </a:t>
            </a:r>
            <a:r>
              <a:rPr lang="en-US" i="1" dirty="0" err="1"/>
              <a:t>Technica</a:t>
            </a:r>
            <a:r>
              <a:rPr lang="en-US" dirty="0"/>
              <a:t>. </a:t>
            </a:r>
            <a:r>
              <a:rPr lang="en-US" dirty="0" err="1"/>
              <a:t>N.p</a:t>
            </a:r>
            <a:r>
              <a:rPr lang="en-US" dirty="0"/>
              <a:t>., 2017. Web. 5 Apr. 2017.</a:t>
            </a:r>
            <a:endParaRPr lang="en-US" dirty="0" smtClean="0"/>
          </a:p>
          <a:p>
            <a:pPr marL="0" indent="0">
              <a:buNone/>
            </a:pP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Heric</a:t>
            </a:r>
            <a:r>
              <a:rPr lang="en-US" sz="1400" dirty="0"/>
              <a:t> Flores-Huerta</a:t>
            </a:r>
          </a:p>
        </p:txBody>
      </p:sp>
    </p:spTree>
    <p:extLst>
      <p:ext uri="{BB962C8B-B14F-4D97-AF65-F5344CB8AC3E}">
        <p14:creationId xmlns:p14="http://schemas.microsoft.com/office/powerpoint/2010/main" val="17289023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726877"/>
            <a:ext cx="9144000" cy="461665"/>
          </a:xfrm>
          <a:prstGeom prst="rect">
            <a:avLst/>
          </a:prstGeom>
          <a:noFill/>
        </p:spPr>
        <p:txBody>
          <a:bodyPr wrap="square" rtlCol="0">
            <a:spAutoFit/>
          </a:bodyPr>
          <a:lstStyle/>
          <a:p>
            <a:pPr algn="r"/>
            <a:r>
              <a:rPr lang="en-US" sz="1200" dirty="0">
                <a:hlinkClick r:id="rId3"/>
              </a:rPr>
              <a:t>https://images-na.ssl-images-amazon.com/images/G/01//112715/image-3._CR0,8,1340,762_.</a:t>
            </a:r>
            <a:r>
              <a:rPr lang="en-US" sz="1200" dirty="0" smtClean="0">
                <a:hlinkClick r:id="rId3"/>
              </a:rPr>
              <a:t>jpg</a:t>
            </a:r>
            <a:endParaRPr lang="en-US" sz="1200" dirty="0" smtClean="0"/>
          </a:p>
          <a:p>
            <a:pPr algn="r"/>
            <a:endParaRPr lang="en-US" sz="1200" dirty="0"/>
          </a:p>
        </p:txBody>
      </p:sp>
      <p:sp>
        <p:nvSpPr>
          <p:cNvPr id="2" name="Title 1"/>
          <p:cNvSpPr>
            <a:spLocks noGrp="1"/>
          </p:cNvSpPr>
          <p:nvPr>
            <p:ph type="title"/>
          </p:nvPr>
        </p:nvSpPr>
        <p:spPr/>
        <p:txBody>
          <a:bodyPr/>
          <a:lstStyle/>
          <a:p>
            <a:r>
              <a:rPr lang="en-US" dirty="0"/>
              <a:t>Drone Policy and Regulation</a:t>
            </a:r>
          </a:p>
        </p:txBody>
      </p:sp>
      <p:sp>
        <p:nvSpPr>
          <p:cNvPr id="3" name="Content Placeholder 2"/>
          <p:cNvSpPr>
            <a:spLocks noGrp="1"/>
          </p:cNvSpPr>
          <p:nvPr>
            <p:ph sz="half" idx="1"/>
          </p:nvPr>
        </p:nvSpPr>
        <p:spPr>
          <a:xfrm>
            <a:off x="685800" y="1352551"/>
            <a:ext cx="7833360" cy="3352800"/>
          </a:xfrm>
        </p:spPr>
        <p:txBody>
          <a:bodyPr/>
          <a:lstStyle/>
          <a:p>
            <a:r>
              <a:rPr lang="en-US" dirty="0"/>
              <a:t>No international </a:t>
            </a:r>
            <a:r>
              <a:rPr lang="en-US" dirty="0" smtClean="0"/>
              <a:t>regulation [1]</a:t>
            </a:r>
          </a:p>
          <a:p>
            <a:pPr lvl="1"/>
            <a:r>
              <a:rPr lang="en-US" dirty="0" smtClean="0"/>
              <a:t>Focused on US policy</a:t>
            </a:r>
            <a:endParaRPr lang="en-US" dirty="0"/>
          </a:p>
          <a:p>
            <a:r>
              <a:rPr lang="en-US" dirty="0" smtClean="0"/>
              <a:t>Conclusion: Current </a:t>
            </a:r>
            <a:r>
              <a:rPr lang="en-US" dirty="0"/>
              <a:t>regulation </a:t>
            </a:r>
            <a:r>
              <a:rPr lang="en-US" dirty="0" smtClean="0"/>
              <a:t>hamper potential growth picture</a:t>
            </a:r>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pic>
        <p:nvPicPr>
          <p:cNvPr id="10" name="Picture 2" descr="https://images-na.ssl-images-amazon.com/images/G/01/112715/image-3._CR0,8,1340,762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4505" y="2873714"/>
            <a:ext cx="3354990" cy="1907838"/>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
        <p:nvSpPr>
          <p:cNvPr id="13" name="TextBox 12"/>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Evan Bosia</a:t>
            </a:r>
            <a:endParaRPr lang="en-US" sz="1400" dirty="0">
              <a:solidFill>
                <a:schemeClr val="tx1"/>
              </a:solidFill>
              <a:latin typeface="+mj-lt"/>
            </a:endParaRPr>
          </a:p>
        </p:txBody>
      </p:sp>
    </p:spTree>
    <p:extLst>
      <p:ext uri="{BB962C8B-B14F-4D97-AF65-F5344CB8AC3E}">
        <p14:creationId xmlns:p14="http://schemas.microsoft.com/office/powerpoint/2010/main" val="17883472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686057"/>
            <a:ext cx="9144000" cy="461665"/>
          </a:xfrm>
          <a:prstGeom prst="rect">
            <a:avLst/>
          </a:prstGeom>
          <a:noFill/>
        </p:spPr>
        <p:txBody>
          <a:bodyPr wrap="square" rtlCol="0">
            <a:spAutoFit/>
          </a:bodyPr>
          <a:lstStyle/>
          <a:p>
            <a:pPr algn="r"/>
            <a:r>
              <a:rPr lang="en-US" sz="1200" u="sng" dirty="0" smtClean="0">
                <a:hlinkClick r:id="rId3"/>
              </a:rPr>
              <a:t>https</a:t>
            </a:r>
            <a:r>
              <a:rPr lang="en-US" sz="1200" u="sng" dirty="0">
                <a:hlinkClick r:id="rId3"/>
              </a:rPr>
              <a:t>://</a:t>
            </a:r>
            <a:r>
              <a:rPr lang="en-US" sz="1200" u="sng" dirty="0" smtClean="0">
                <a:hlinkClick r:id="rId3"/>
              </a:rPr>
              <a:t>i.ytimg.com/vi/bOWkkoczEPQ/maxresdefault.jpg</a:t>
            </a:r>
            <a:endParaRPr lang="en-US" sz="1200" u="sng" dirty="0" smtClean="0"/>
          </a:p>
          <a:p>
            <a:pPr algn="r"/>
            <a:r>
              <a:rPr lang="en-US" sz="1200" u="sng" dirty="0">
                <a:hlinkClick r:id="rId4"/>
              </a:rPr>
              <a:t>https://</a:t>
            </a:r>
            <a:r>
              <a:rPr lang="en-US" sz="1200" u="sng" dirty="0" smtClean="0">
                <a:hlinkClick r:id="rId4"/>
              </a:rPr>
              <a:t>www.cinema5d.com/wp-content/uploads/2016/03/Phantom-4-Action-5.jpg</a:t>
            </a:r>
            <a:endParaRPr lang="en-US" sz="1200" dirty="0"/>
          </a:p>
        </p:txBody>
      </p:sp>
      <p:sp>
        <p:nvSpPr>
          <p:cNvPr id="2" name="Title 1"/>
          <p:cNvSpPr>
            <a:spLocks noGrp="1"/>
          </p:cNvSpPr>
          <p:nvPr>
            <p:ph type="title"/>
          </p:nvPr>
        </p:nvSpPr>
        <p:spPr/>
        <p:txBody>
          <a:bodyPr/>
          <a:lstStyle/>
          <a:p>
            <a:r>
              <a:rPr lang="en-US" dirty="0"/>
              <a:t>Small UAS</a:t>
            </a:r>
          </a:p>
        </p:txBody>
      </p:sp>
      <p:sp>
        <p:nvSpPr>
          <p:cNvPr id="3" name="Content Placeholder 2"/>
          <p:cNvSpPr>
            <a:spLocks noGrp="1"/>
          </p:cNvSpPr>
          <p:nvPr>
            <p:ph sz="half" idx="1"/>
          </p:nvPr>
        </p:nvSpPr>
        <p:spPr/>
        <p:txBody>
          <a:bodyPr/>
          <a:lstStyle/>
          <a:p>
            <a:r>
              <a:rPr lang="en-US" dirty="0"/>
              <a:t>Unmanned Aerial System</a:t>
            </a:r>
          </a:p>
          <a:p>
            <a:r>
              <a:rPr lang="en-US" dirty="0"/>
              <a:t>Under 55 </a:t>
            </a:r>
            <a:r>
              <a:rPr lang="en-US" dirty="0" smtClean="0"/>
              <a:t>pounds [5]</a:t>
            </a:r>
            <a:endParaRPr lang="en-US" dirty="0"/>
          </a:p>
          <a:p>
            <a:r>
              <a:rPr lang="en-US" dirty="0"/>
              <a:t>Definition includes</a:t>
            </a:r>
          </a:p>
          <a:p>
            <a:pPr lvl="1"/>
            <a:r>
              <a:rPr lang="en-US" dirty="0"/>
              <a:t>Fixed Wing Drones</a:t>
            </a:r>
          </a:p>
          <a:p>
            <a:pPr lvl="1"/>
            <a:r>
              <a:rPr lang="en-US" dirty="0"/>
              <a:t>VTOL Drones</a:t>
            </a:r>
          </a:p>
          <a:p>
            <a:pPr lvl="1"/>
            <a:r>
              <a:rPr lang="en-US" dirty="0" err="1" smtClean="0"/>
              <a:t>Multirotors</a:t>
            </a:r>
            <a:endParaRPr lang="en-US" dirty="0"/>
          </a:p>
          <a:p>
            <a:r>
              <a:rPr lang="en-US" dirty="0"/>
              <a:t>Variety of uses</a:t>
            </a:r>
          </a:p>
          <a:p>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pic>
        <p:nvPicPr>
          <p:cNvPr id="7" name="Picture 4" descr="https://lh6.googleusercontent.com/VQ0IAanNzegtNFZVDUCa7auj_TxOUCYJ_wMYsOSs1hKI-tV7ixybRrljReyz2zM8NU9Th-cpfoxTse0o8fhobWKB5dXtz133tGGJJ0oBMO2R_OOLURcKc2UrfKLIrI8xAkdyMYU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9042" y="611361"/>
            <a:ext cx="3509393" cy="19740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zWuYgCHnvrwD2ZlWw8h__VFqnOf3CV9x_FjMVSqjgWFQLRTO62vkaW1C0TaJ4suX5YkXR8Gv6aAR_NDHkXW1pJYGRNL8pkZ7CFZ_Lh6wboiCZkq5fWAplPygdYGJlrYFv6DA2O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0879" y="2739481"/>
            <a:ext cx="3509392" cy="1974033"/>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Evan Bosia</a:t>
            </a:r>
            <a:endParaRPr lang="en-US" sz="1400" dirty="0">
              <a:solidFill>
                <a:schemeClr val="tx1"/>
              </a:solidFill>
              <a:latin typeface="+mj-lt"/>
            </a:endParaRPr>
          </a:p>
        </p:txBody>
      </p:sp>
    </p:spTree>
    <p:extLst>
      <p:ext uri="{BB962C8B-B14F-4D97-AF65-F5344CB8AC3E}">
        <p14:creationId xmlns:p14="http://schemas.microsoft.com/office/powerpoint/2010/main" val="25592691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a:t>
            </a:r>
            <a:r>
              <a:rPr lang="en-US" dirty="0" smtClean="0"/>
              <a:t>Drone Applications</a:t>
            </a:r>
            <a:endParaRPr lang="en-US" dirty="0"/>
          </a:p>
        </p:txBody>
      </p:sp>
      <p:sp>
        <p:nvSpPr>
          <p:cNvPr id="3" name="Content Placeholder 2"/>
          <p:cNvSpPr>
            <a:spLocks noGrp="1"/>
          </p:cNvSpPr>
          <p:nvPr>
            <p:ph sz="half" idx="1"/>
          </p:nvPr>
        </p:nvSpPr>
        <p:spPr/>
        <p:txBody>
          <a:bodyPr>
            <a:normAutofit/>
          </a:bodyPr>
          <a:lstStyle/>
          <a:p>
            <a:r>
              <a:rPr lang="en-US" dirty="0" smtClean="0"/>
              <a:t>Growing market [4]</a:t>
            </a:r>
          </a:p>
          <a:p>
            <a:r>
              <a:rPr lang="en-US" dirty="0" smtClean="0"/>
              <a:t>Package </a:t>
            </a:r>
            <a:r>
              <a:rPr lang="en-US" dirty="0"/>
              <a:t>Delivery: </a:t>
            </a:r>
            <a:r>
              <a:rPr lang="en-US" dirty="0" smtClean="0"/>
              <a:t>Amazon [2], Flirtey [6]</a:t>
            </a:r>
            <a:endParaRPr lang="en-US" dirty="0"/>
          </a:p>
          <a:p>
            <a:r>
              <a:rPr lang="en-US" dirty="0"/>
              <a:t>Medicine Delivery</a:t>
            </a:r>
            <a:r>
              <a:rPr lang="en-US" dirty="0" smtClean="0"/>
              <a:t>: Matternet [8]</a:t>
            </a:r>
          </a:p>
          <a:p>
            <a:r>
              <a:rPr lang="en-US" dirty="0" smtClean="0"/>
              <a:t>Emergency Drones [3]</a:t>
            </a:r>
          </a:p>
          <a:p>
            <a:r>
              <a:rPr lang="en-US" dirty="0" smtClean="0"/>
              <a:t>Agriculture [3]</a:t>
            </a:r>
            <a:endParaRPr lang="en-US" dirty="0"/>
          </a:p>
          <a:p>
            <a:r>
              <a:rPr lang="en-US" dirty="0" smtClean="0"/>
              <a:t>Surveying and Filming</a:t>
            </a:r>
            <a:endParaRPr lang="en-US" dirty="0"/>
          </a:p>
          <a:p>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0" y="4726877"/>
            <a:ext cx="9144000" cy="276999"/>
          </a:xfrm>
          <a:prstGeom prst="rect">
            <a:avLst/>
          </a:prstGeom>
          <a:noFill/>
        </p:spPr>
        <p:txBody>
          <a:bodyPr wrap="square" rtlCol="0">
            <a:spAutoFit/>
          </a:bodyPr>
          <a:lstStyle/>
          <a:p>
            <a:pPr algn="r"/>
            <a:r>
              <a:rPr lang="en-US" sz="1200" dirty="0" smtClean="0">
                <a:hlinkClick r:id="rId3"/>
              </a:rPr>
              <a:t>http</a:t>
            </a:r>
            <a:r>
              <a:rPr lang="en-US" sz="1200" dirty="0">
                <a:hlinkClick r:id="rId3"/>
              </a:rPr>
              <a:t>://</a:t>
            </a:r>
            <a:r>
              <a:rPr lang="en-US" sz="1200" dirty="0" smtClean="0">
                <a:hlinkClick r:id="rId3"/>
              </a:rPr>
              <a:t>static4.businessinsider.com/image/54ad8f0269bedd7078ba7175-960/biidronemarket2014.png</a:t>
            </a:r>
            <a:endParaRPr lang="en-US" sz="1200" dirty="0" smtClean="0"/>
          </a:p>
        </p:txBody>
      </p:sp>
      <p:pic>
        <p:nvPicPr>
          <p:cNvPr id="1026" name="Picture 2" descr="http://static4.businessinsider.com/image/54ad8f0269bedd7078ba7175-960/biidronemarket20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52551"/>
            <a:ext cx="3886200" cy="291465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
        <p:nvSpPr>
          <p:cNvPr id="11" name="TextBox 10"/>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Evan Bosia</a:t>
            </a:r>
            <a:endParaRPr lang="en-US" sz="1400" dirty="0">
              <a:solidFill>
                <a:schemeClr val="tx1"/>
              </a:solidFill>
              <a:latin typeface="+mj-lt"/>
            </a:endParaRPr>
          </a:p>
        </p:txBody>
      </p:sp>
    </p:spTree>
    <p:extLst>
      <p:ext uri="{BB962C8B-B14F-4D97-AF65-F5344CB8AC3E}">
        <p14:creationId xmlns:p14="http://schemas.microsoft.com/office/powerpoint/2010/main" val="185737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Harmful Applications</a:t>
            </a:r>
            <a:endParaRPr lang="en-US" dirty="0"/>
          </a:p>
        </p:txBody>
      </p:sp>
      <p:sp>
        <p:nvSpPr>
          <p:cNvPr id="3" name="Content Placeholder 2"/>
          <p:cNvSpPr>
            <a:spLocks noGrp="1"/>
          </p:cNvSpPr>
          <p:nvPr>
            <p:ph sz="half" idx="1"/>
          </p:nvPr>
        </p:nvSpPr>
        <p:spPr/>
        <p:txBody>
          <a:bodyPr/>
          <a:lstStyle/>
          <a:p>
            <a:r>
              <a:rPr lang="en-US" dirty="0"/>
              <a:t>Prison illegal </a:t>
            </a:r>
            <a:r>
              <a:rPr lang="en-US" dirty="0" smtClean="0"/>
              <a:t>deliveries [6]</a:t>
            </a:r>
            <a:endParaRPr lang="en-US" dirty="0"/>
          </a:p>
          <a:p>
            <a:r>
              <a:rPr lang="en-US" dirty="0"/>
              <a:t>Drug </a:t>
            </a:r>
            <a:r>
              <a:rPr lang="en-US" dirty="0" smtClean="0"/>
              <a:t>smuggling [9]</a:t>
            </a:r>
          </a:p>
          <a:p>
            <a:r>
              <a:rPr lang="en-US" dirty="0" smtClean="0"/>
              <a:t>Illicit Surveillance</a:t>
            </a:r>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Evan Bosia</a:t>
            </a:r>
            <a:endParaRPr lang="en-US" sz="1400" dirty="0">
              <a:solidFill>
                <a:schemeClr val="tx1"/>
              </a:solidFill>
              <a:latin typeface="+mj-lt"/>
            </a:endParaRPr>
          </a:p>
        </p:txBody>
      </p:sp>
    </p:spTree>
    <p:extLst>
      <p:ext uri="{BB962C8B-B14F-4D97-AF65-F5344CB8AC3E}">
        <p14:creationId xmlns:p14="http://schemas.microsoft.com/office/powerpoint/2010/main" val="17218631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726877"/>
            <a:ext cx="9144000" cy="646331"/>
          </a:xfrm>
          <a:prstGeom prst="rect">
            <a:avLst/>
          </a:prstGeom>
          <a:noFill/>
        </p:spPr>
        <p:txBody>
          <a:bodyPr wrap="square" rtlCol="0">
            <a:spAutoFit/>
          </a:bodyPr>
          <a:lstStyle/>
          <a:p>
            <a:pPr algn="r"/>
            <a:r>
              <a:rPr lang="en-US" sz="1200" dirty="0">
                <a:hlinkClick r:id="rId3"/>
              </a:rPr>
              <a:t>https://upload.wikimedia.org/wikipedia/commons/thumb/c/c8/Seal_of_the_United_States_Federal_Aviation_Administration.svg/1200px-Seal_of_the_United_States_Federal_Aviation_Administration.svg.png</a:t>
            </a:r>
            <a:endParaRPr lang="en-US" sz="1200" dirty="0"/>
          </a:p>
          <a:p>
            <a:pPr algn="r"/>
            <a:endParaRPr lang="en-US" sz="1200" dirty="0" smtClean="0"/>
          </a:p>
        </p:txBody>
      </p:sp>
      <p:sp>
        <p:nvSpPr>
          <p:cNvPr id="2" name="Title 1"/>
          <p:cNvSpPr>
            <a:spLocks noGrp="1"/>
          </p:cNvSpPr>
          <p:nvPr>
            <p:ph type="title"/>
          </p:nvPr>
        </p:nvSpPr>
        <p:spPr/>
        <p:txBody>
          <a:bodyPr/>
          <a:lstStyle/>
          <a:p>
            <a:r>
              <a:rPr lang="en-US" dirty="0" smtClean="0"/>
              <a:t>US Regulation</a:t>
            </a:r>
            <a:endParaRPr lang="en-US" dirty="0"/>
          </a:p>
        </p:txBody>
      </p:sp>
      <p:sp>
        <p:nvSpPr>
          <p:cNvPr id="3" name="Content Placeholder 2"/>
          <p:cNvSpPr>
            <a:spLocks noGrp="1"/>
          </p:cNvSpPr>
          <p:nvPr>
            <p:ph sz="half" idx="1"/>
          </p:nvPr>
        </p:nvSpPr>
        <p:spPr>
          <a:xfrm>
            <a:off x="685800" y="1352551"/>
            <a:ext cx="3936304" cy="3352800"/>
          </a:xfrm>
        </p:spPr>
        <p:txBody>
          <a:bodyPr>
            <a:normAutofit/>
          </a:bodyPr>
          <a:lstStyle/>
          <a:p>
            <a:r>
              <a:rPr lang="en-US" dirty="0" smtClean="0"/>
              <a:t>FAA Jurisdiction</a:t>
            </a:r>
            <a:endParaRPr lang="en-US" dirty="0"/>
          </a:p>
          <a:p>
            <a:r>
              <a:rPr lang="en-US" dirty="0"/>
              <a:t>Visual line-of-sight (VLOS) </a:t>
            </a:r>
            <a:r>
              <a:rPr lang="en-US" dirty="0" smtClean="0"/>
              <a:t>only [5]</a:t>
            </a:r>
            <a:endParaRPr lang="en-US" dirty="0"/>
          </a:p>
          <a:p>
            <a:r>
              <a:rPr lang="en-US" dirty="0"/>
              <a:t>Less than 55 pounds </a:t>
            </a:r>
            <a:r>
              <a:rPr lang="en-US" dirty="0" smtClean="0"/>
              <a:t>total [5]</a:t>
            </a:r>
            <a:endParaRPr lang="en-US" dirty="0"/>
          </a:p>
          <a:p>
            <a:pPr lvl="1"/>
            <a:r>
              <a:rPr lang="en-US" dirty="0"/>
              <a:t>Including payload</a:t>
            </a:r>
          </a:p>
          <a:p>
            <a:r>
              <a:rPr lang="en-US" dirty="0"/>
              <a:t>Transportation allowed only within the boundaries of a </a:t>
            </a:r>
            <a:r>
              <a:rPr lang="en-US" dirty="0" smtClean="0"/>
              <a:t>state [5]</a:t>
            </a:r>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pic>
        <p:nvPicPr>
          <p:cNvPr id="7" name="Picture 2" descr="https://upload.wikimedia.org/wikipedia/commons/thumb/c/c8/Seal_of_the_United_States_Federal_Aviation_Administration.svg/1200px-Seal_of_the_United_States_Federal_Aviation_Administrati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228" y="877410"/>
            <a:ext cx="3378365" cy="3378365"/>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
        <p:nvSpPr>
          <p:cNvPr id="10" name="TextBox 9"/>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Evan Bosia</a:t>
            </a:r>
            <a:endParaRPr lang="en-US" sz="1400" dirty="0">
              <a:solidFill>
                <a:schemeClr val="tx1"/>
              </a:solidFill>
              <a:latin typeface="+mj-lt"/>
            </a:endParaRPr>
          </a:p>
        </p:txBody>
      </p:sp>
    </p:spTree>
    <p:extLst>
      <p:ext uri="{BB962C8B-B14F-4D97-AF65-F5344CB8AC3E}">
        <p14:creationId xmlns:p14="http://schemas.microsoft.com/office/powerpoint/2010/main" val="2761521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regulation</a:t>
            </a:r>
            <a:endParaRPr lang="en-US" dirty="0"/>
          </a:p>
        </p:txBody>
      </p:sp>
      <p:sp>
        <p:nvSpPr>
          <p:cNvPr id="3" name="Content Placeholder 2"/>
          <p:cNvSpPr>
            <a:spLocks noGrp="1"/>
          </p:cNvSpPr>
          <p:nvPr>
            <p:ph sz="half" idx="1"/>
          </p:nvPr>
        </p:nvSpPr>
        <p:spPr>
          <a:xfrm>
            <a:off x="685800" y="1352551"/>
            <a:ext cx="7833360" cy="3352800"/>
          </a:xfrm>
        </p:spPr>
        <p:txBody>
          <a:bodyPr/>
          <a:lstStyle/>
          <a:p>
            <a:r>
              <a:rPr lang="en-US" dirty="0"/>
              <a:t>Hampers useful transportation efforts</a:t>
            </a:r>
          </a:p>
          <a:p>
            <a:r>
              <a:rPr lang="en-US" dirty="0"/>
              <a:t>Will not stop </a:t>
            </a:r>
            <a:r>
              <a:rPr lang="en-US" dirty="0" smtClean="0"/>
              <a:t>criminals</a:t>
            </a:r>
          </a:p>
          <a:p>
            <a:r>
              <a:rPr lang="en-US" dirty="0" smtClean="0"/>
              <a:t>Potential </a:t>
            </a:r>
            <a:r>
              <a:rPr lang="en-US" dirty="0"/>
              <a:t>issues covered by other laws</a:t>
            </a:r>
          </a:p>
          <a:p>
            <a:pPr lvl="1"/>
            <a:r>
              <a:rPr lang="en-US" dirty="0"/>
              <a:t>Peeping tom </a:t>
            </a:r>
            <a:r>
              <a:rPr lang="en-US" dirty="0" smtClean="0"/>
              <a:t>law [8]</a:t>
            </a:r>
          </a:p>
          <a:p>
            <a:pPr lvl="1"/>
            <a:r>
              <a:rPr lang="en-US" dirty="0" smtClean="0"/>
              <a:t>Smuggling is already illegal</a:t>
            </a:r>
            <a:endParaRPr lang="en-US" dirty="0"/>
          </a:p>
          <a:p>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Evan Bosia</a:t>
            </a:r>
            <a:endParaRPr lang="en-US" sz="1400" dirty="0">
              <a:solidFill>
                <a:schemeClr val="tx1"/>
              </a:solidFill>
              <a:latin typeface="+mj-lt"/>
            </a:endParaRPr>
          </a:p>
        </p:txBody>
      </p:sp>
    </p:spTree>
    <p:extLst>
      <p:ext uri="{BB962C8B-B14F-4D97-AF65-F5344CB8AC3E}">
        <p14:creationId xmlns:p14="http://schemas.microsoft.com/office/powerpoint/2010/main" val="14845328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685800" y="1352551"/>
            <a:ext cx="7833360" cy="3352800"/>
          </a:xfrm>
        </p:spPr>
        <p:txBody>
          <a:bodyPr/>
          <a:lstStyle/>
          <a:p>
            <a:r>
              <a:rPr lang="en-US" dirty="0"/>
              <a:t>Drones have many </a:t>
            </a:r>
            <a:r>
              <a:rPr lang="en-US" dirty="0" smtClean="0"/>
              <a:t>beneficial uses</a:t>
            </a:r>
            <a:endParaRPr lang="en-US" dirty="0"/>
          </a:p>
          <a:p>
            <a:r>
              <a:rPr lang="en-US" dirty="0"/>
              <a:t>Current Regulations suppress these </a:t>
            </a:r>
            <a:r>
              <a:rPr lang="en-US" dirty="0" smtClean="0"/>
              <a:t>uses for no good reason</a:t>
            </a:r>
            <a:endParaRPr lang="en-US" dirty="0"/>
          </a:p>
          <a:p>
            <a:r>
              <a:rPr lang="en-US" dirty="0"/>
              <a:t>Regulations should be rolled back</a:t>
            </a:r>
          </a:p>
          <a:p>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Evan Bosia</a:t>
            </a:r>
            <a:endParaRPr lang="en-US" sz="1400" dirty="0">
              <a:solidFill>
                <a:schemeClr val="tx1"/>
              </a:solidFill>
              <a:latin typeface="+mj-lt"/>
            </a:endParaRPr>
          </a:p>
        </p:txBody>
      </p:sp>
    </p:spTree>
    <p:extLst>
      <p:ext uri="{BB962C8B-B14F-4D97-AF65-F5344CB8AC3E}">
        <p14:creationId xmlns:p14="http://schemas.microsoft.com/office/powerpoint/2010/main" val="37838536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t>[1] </a:t>
            </a:r>
            <a:r>
              <a:rPr lang="en-US" dirty="0"/>
              <a:t>Al </a:t>
            </a:r>
            <a:r>
              <a:rPr lang="en-US" dirty="0" err="1"/>
              <a:t>Shibli</a:t>
            </a:r>
            <a:r>
              <a:rPr lang="en-US" dirty="0"/>
              <a:t>, M. (2015). Towards Global Unification of UAS Standardization: Regulations, </a:t>
            </a:r>
            <a:r>
              <a:rPr lang="en-US" dirty="0" smtClean="0"/>
              <a:t>Systems,  Airworthiness</a:t>
            </a:r>
            <a:r>
              <a:rPr lang="en-US" dirty="0"/>
              <a:t>,  </a:t>
            </a:r>
            <a:r>
              <a:rPr lang="en-US" dirty="0" smtClean="0"/>
              <a:t>Aerospace </a:t>
            </a:r>
            <a:r>
              <a:rPr lang="en-US" dirty="0"/>
              <a:t>Control, </a:t>
            </a:r>
            <a:r>
              <a:rPr lang="en-US" dirty="0" smtClean="0"/>
              <a:t>Operation</a:t>
            </a:r>
            <a:r>
              <a:rPr lang="en-US" dirty="0"/>
              <a:t>, Crew Licensing and Training. </a:t>
            </a:r>
            <a:r>
              <a:rPr lang="en-US" dirty="0" smtClean="0"/>
              <a:t>	</a:t>
            </a:r>
            <a:r>
              <a:rPr lang="en-US" i="1" dirty="0" smtClean="0"/>
              <a:t>International Journal </a:t>
            </a:r>
            <a:r>
              <a:rPr lang="en-US" i="1" dirty="0"/>
              <a:t>of Unmanned Systems </a:t>
            </a:r>
            <a:r>
              <a:rPr lang="en-US" i="1" dirty="0" smtClean="0"/>
              <a:t>Engineering</a:t>
            </a:r>
            <a:r>
              <a:rPr lang="en-US" dirty="0"/>
              <a:t>.</a:t>
            </a:r>
          </a:p>
          <a:p>
            <a:pPr marL="0" indent="0">
              <a:buNone/>
            </a:pPr>
            <a:r>
              <a:rPr lang="en-US" dirty="0" smtClean="0"/>
              <a:t>[2] Amazon</a:t>
            </a:r>
            <a:r>
              <a:rPr lang="en-US" dirty="0"/>
              <a:t>. (2017, April 6). </a:t>
            </a:r>
            <a:r>
              <a:rPr lang="en-US" i="1" dirty="0"/>
              <a:t>Amazon Prime Air</a:t>
            </a:r>
            <a:r>
              <a:rPr lang="en-US" dirty="0"/>
              <a:t>. Retrieved from Amazon: </a:t>
            </a:r>
            <a:r>
              <a:rPr lang="en-US" dirty="0" smtClean="0">
                <a:hlinkClick r:id="rId2"/>
              </a:rPr>
              <a:t>https</a:t>
            </a:r>
            <a:r>
              <a:rPr lang="en-US" dirty="0">
                <a:hlinkClick r:id="rId2"/>
              </a:rPr>
              <a:t>://</a:t>
            </a:r>
            <a:r>
              <a:rPr lang="en-US" dirty="0" smtClean="0">
                <a:hlinkClick r:id="rId2"/>
              </a:rPr>
              <a:t>www.amazon.com/Amazon-PrimeAir/b?node=8037720011</a:t>
            </a:r>
            <a:endParaRPr lang="en-US" dirty="0"/>
          </a:p>
          <a:p>
            <a:pPr marL="0" indent="0">
              <a:buNone/>
            </a:pPr>
            <a:r>
              <a:rPr lang="en-US" dirty="0" smtClean="0"/>
              <a:t>[3] </a:t>
            </a:r>
            <a:r>
              <a:rPr lang="en-US" dirty="0" err="1"/>
              <a:t>Avampato</a:t>
            </a:r>
            <a:r>
              <a:rPr lang="en-US" dirty="0"/>
              <a:t>, C. (2016). Delivery Drones Are a Good Idea. In J. </a:t>
            </a:r>
            <a:r>
              <a:rPr lang="en-US" dirty="0" err="1"/>
              <a:t>Lasky</a:t>
            </a:r>
            <a:r>
              <a:rPr lang="en-US" dirty="0"/>
              <a:t> (Ed.), </a:t>
            </a:r>
            <a:r>
              <a:rPr lang="en-US" i="1" dirty="0"/>
              <a:t>Opposing Viewpoints</a:t>
            </a:r>
            <a:r>
              <a:rPr lang="en-US" dirty="0"/>
              <a:t>. </a:t>
            </a:r>
            <a:r>
              <a:rPr lang="en-US" i="1" dirty="0"/>
              <a:t>The Impact of the Tech Giants</a:t>
            </a:r>
            <a:r>
              <a:rPr lang="en-US" dirty="0"/>
              <a:t>. Farmington Hills, MI: Greenhaven Press. </a:t>
            </a:r>
            <a:r>
              <a:rPr lang="en-US" dirty="0" smtClean="0"/>
              <a:t>	(Reprinted from How Amazon Prime Air's Drone Technology Could Affect Other Businesses, </a:t>
            </a:r>
            <a:r>
              <a:rPr lang="en-US" i="1" dirty="0" smtClean="0"/>
              <a:t>www.fool.com</a:t>
            </a:r>
            <a:r>
              <a:rPr lang="en-US" dirty="0" smtClean="0"/>
              <a:t>, 2013, December 2) Retrieved from 	</a:t>
            </a:r>
            <a:r>
              <a:rPr lang="en-US" dirty="0" smtClean="0">
                <a:hlinkClick r:id="rId3"/>
              </a:rPr>
              <a:t>http://libraries.state.ma.us/login?gwurl=http://link.galegroup.com/apps/doc/EJ3010990220/OVIC?u=mlin_c_worpoly&amp;xid=52989d28</a:t>
            </a:r>
            <a:endParaRPr lang="en-US" dirty="0" smtClean="0"/>
          </a:p>
          <a:p>
            <a:pPr marL="0" indent="0">
              <a:buNone/>
            </a:pPr>
            <a:r>
              <a:rPr lang="en-US" dirty="0" smtClean="0"/>
              <a:t>[4] Business </a:t>
            </a:r>
            <a:r>
              <a:rPr lang="en-US" dirty="0"/>
              <a:t>Insider. (2016, June 10). </a:t>
            </a:r>
            <a:r>
              <a:rPr lang="en-US" i="1" dirty="0"/>
              <a:t>THE DRONES REPORT: Market forecasts, regulatory barriers, top </a:t>
            </a:r>
            <a:r>
              <a:rPr lang="en-US" i="1" dirty="0" smtClean="0"/>
              <a:t>vendors</a:t>
            </a:r>
            <a:r>
              <a:rPr lang="en-US" i="1" dirty="0"/>
              <a:t>, and leading commercial </a:t>
            </a:r>
            <a:r>
              <a:rPr lang="en-US" i="1" dirty="0" smtClean="0"/>
              <a:t>	applications</a:t>
            </a:r>
            <a:r>
              <a:rPr lang="en-US" dirty="0"/>
              <a:t>. Retrieved from </a:t>
            </a:r>
            <a:r>
              <a:rPr lang="en-US" dirty="0" smtClean="0">
                <a:hlinkClick r:id="rId4"/>
              </a:rPr>
              <a:t>http</a:t>
            </a:r>
            <a:r>
              <a:rPr lang="en-US" dirty="0">
                <a:hlinkClick r:id="rId4"/>
              </a:rPr>
              <a:t>://</a:t>
            </a:r>
            <a:r>
              <a:rPr lang="en-US" dirty="0" smtClean="0">
                <a:hlinkClick r:id="rId4"/>
              </a:rPr>
              <a:t>www.businessinsider.com/uav-or-commercial-drone-market-forecast-2015-2</a:t>
            </a:r>
            <a:endParaRPr lang="en-US" dirty="0" smtClean="0"/>
          </a:p>
          <a:p>
            <a:pPr marL="0" indent="0">
              <a:buNone/>
            </a:pPr>
            <a:r>
              <a:rPr lang="en-US" dirty="0" smtClean="0"/>
              <a:t>[5] Federal </a:t>
            </a:r>
            <a:r>
              <a:rPr lang="en-US" dirty="0"/>
              <a:t>Aviation Administration. (2016, June 21). </a:t>
            </a:r>
            <a:r>
              <a:rPr lang="en-US" i="1" dirty="0"/>
              <a:t>SUMMARY OF SMALL UNMANNED AIRCRAFT RULE (PART 107)</a:t>
            </a:r>
            <a:r>
              <a:rPr lang="en-US" dirty="0"/>
              <a:t>.  </a:t>
            </a:r>
            <a:r>
              <a:rPr lang="en-US" dirty="0" smtClean="0"/>
              <a:t>Retrieved </a:t>
            </a:r>
            <a:r>
              <a:rPr lang="en-US" dirty="0"/>
              <a:t>from FAA </a:t>
            </a:r>
            <a:r>
              <a:rPr lang="en-US" dirty="0" smtClean="0"/>
              <a:t>News</a:t>
            </a:r>
            <a:r>
              <a:rPr lang="en-US" dirty="0"/>
              <a:t>: </a:t>
            </a:r>
            <a:r>
              <a:rPr lang="en-US" dirty="0">
                <a:hlinkClick r:id="rId5"/>
              </a:rPr>
              <a:t>https://</a:t>
            </a:r>
            <a:r>
              <a:rPr lang="en-US" dirty="0" smtClean="0">
                <a:hlinkClick r:id="rId5"/>
              </a:rPr>
              <a:t>www.faa.gov/uas/media/Part_107_Summary.pdf</a:t>
            </a:r>
            <a:endParaRPr lang="en-US" dirty="0" smtClean="0"/>
          </a:p>
          <a:p>
            <a:pPr marL="0" indent="0">
              <a:buNone/>
            </a:pPr>
            <a:r>
              <a:rPr lang="en-US" dirty="0" smtClean="0"/>
              <a:t>[6] Flirtey</a:t>
            </a:r>
            <a:r>
              <a:rPr lang="en-US" dirty="0"/>
              <a:t>. (2017, April 6). </a:t>
            </a:r>
            <a:r>
              <a:rPr lang="en-US" i="1" dirty="0"/>
              <a:t>Flirtey</a:t>
            </a:r>
            <a:r>
              <a:rPr lang="en-US" dirty="0"/>
              <a:t>. Retrieved from Flirtey.com: </a:t>
            </a:r>
            <a:r>
              <a:rPr lang="en-US" dirty="0">
                <a:hlinkClick r:id="rId6"/>
              </a:rPr>
              <a:t>http://flirtey.com</a:t>
            </a:r>
            <a:r>
              <a:rPr lang="en-US" dirty="0" smtClean="0">
                <a:hlinkClick r:id="rId6"/>
              </a:rPr>
              <a:t>/</a:t>
            </a:r>
            <a:endParaRPr lang="en-US" dirty="0" smtClean="0"/>
          </a:p>
          <a:p>
            <a:pPr marL="0" indent="0">
              <a:buNone/>
            </a:pPr>
            <a:r>
              <a:rPr lang="en-US" dirty="0" smtClean="0"/>
              <a:t>[7] Kelly</a:t>
            </a:r>
            <a:r>
              <a:rPr lang="en-US" dirty="0"/>
              <a:t>, H. (2016, June 24). How to catch drones smuggling drugs into prison. </a:t>
            </a:r>
            <a:r>
              <a:rPr lang="en-US" i="1" dirty="0"/>
              <a:t>CNN</a:t>
            </a:r>
            <a:r>
              <a:rPr lang="en-US" dirty="0"/>
              <a:t>. Retrieved from </a:t>
            </a:r>
            <a:r>
              <a:rPr lang="en-US" dirty="0" smtClean="0">
                <a:hlinkClick r:id="rId7"/>
              </a:rPr>
              <a:t>http</a:t>
            </a:r>
            <a:r>
              <a:rPr lang="en-US" dirty="0">
                <a:hlinkClick r:id="rId7"/>
              </a:rPr>
              <a:t>://money.cnn.com/2016/06/24/technology/dedrone-drone-prisons</a:t>
            </a:r>
            <a:r>
              <a:rPr lang="en-US" dirty="0" smtClean="0">
                <a:hlinkClick r:id="rId7"/>
              </a:rPr>
              <a:t>/</a:t>
            </a:r>
            <a:endParaRPr lang="en-US" dirty="0" smtClean="0"/>
          </a:p>
          <a:p>
            <a:pPr marL="0" indent="0">
              <a:buNone/>
            </a:pPr>
            <a:r>
              <a:rPr lang="en-US" dirty="0" smtClean="0"/>
              <a:t>[8] Matternet</a:t>
            </a:r>
            <a:r>
              <a:rPr lang="en-US" dirty="0"/>
              <a:t>. (2017, April 6). Retrieved from Matternet: </a:t>
            </a:r>
            <a:r>
              <a:rPr lang="en-US" dirty="0">
                <a:hlinkClick r:id="rId8"/>
              </a:rPr>
              <a:t>https://mttr.net</a:t>
            </a:r>
            <a:r>
              <a:rPr lang="en-US" dirty="0" smtClean="0">
                <a:hlinkClick r:id="rId8"/>
              </a:rPr>
              <a:t>/</a:t>
            </a:r>
            <a:endParaRPr lang="en-US" dirty="0"/>
          </a:p>
          <a:p>
            <a:pPr marL="0" indent="0">
              <a:buNone/>
            </a:pPr>
            <a:r>
              <a:rPr lang="en-US" dirty="0" smtClean="0"/>
              <a:t>[9] </a:t>
            </a:r>
            <a:r>
              <a:rPr lang="en-US" dirty="0"/>
              <a:t>Sanchez, A. (2016). Remote Control: From Surveillance to Smuggling - Drones in the War on Drugs. </a:t>
            </a:r>
            <a:r>
              <a:rPr lang="en-US" i="1" dirty="0"/>
              <a:t>Remote Control</a:t>
            </a:r>
            <a:r>
              <a:rPr lang="en-US" dirty="0" smtClean="0"/>
              <a:t>.</a:t>
            </a:r>
          </a:p>
          <a:p>
            <a:pPr marL="0" indent="0">
              <a:buNone/>
            </a:pPr>
            <a:r>
              <a:rPr lang="en-US" dirty="0" smtClean="0"/>
              <a:t>[10] The </a:t>
            </a:r>
            <a:r>
              <a:rPr lang="en-US" dirty="0"/>
              <a:t>190Th General Court of the Commonwealth of Massachusetts. (2017). </a:t>
            </a:r>
            <a:r>
              <a:rPr lang="en-US" i="1" dirty="0"/>
              <a:t>Section 105</a:t>
            </a:r>
            <a:r>
              <a:rPr lang="en-US" dirty="0"/>
              <a:t>. Retrieved </a:t>
            </a:r>
            <a:r>
              <a:rPr lang="en-US" dirty="0" smtClean="0"/>
              <a:t>from 	</a:t>
            </a:r>
            <a:r>
              <a:rPr lang="en-US" dirty="0" smtClean="0">
                <a:hlinkClick r:id="rId9"/>
              </a:rPr>
              <a:t>https</a:t>
            </a:r>
            <a:r>
              <a:rPr lang="en-US" dirty="0">
                <a:hlinkClick r:id="rId9"/>
              </a:rPr>
              <a:t>://</a:t>
            </a:r>
            <a:r>
              <a:rPr lang="en-US" dirty="0" smtClean="0">
                <a:hlinkClick r:id="rId9"/>
              </a:rPr>
              <a:t>malegislature.gov/Laws/GeneralLaws/PartIV/TitleI/Chapter272/Section105</a:t>
            </a:r>
            <a:endParaRPr lang="en-US" dirty="0" smtClean="0"/>
          </a:p>
          <a:p>
            <a:pPr marL="0" indent="0">
              <a:buNone/>
            </a:pPr>
            <a:r>
              <a:rPr lang="en-US" dirty="0" smtClean="0"/>
              <a:t>[11] Weiner</a:t>
            </a:r>
            <a:r>
              <a:rPr lang="en-US" dirty="0"/>
              <a:t>, S. (2017, February 17). </a:t>
            </a:r>
            <a:r>
              <a:rPr lang="en-US" i="1" dirty="0"/>
              <a:t>Flame-Throwing Drones Are Being Used To Clean Power Lines</a:t>
            </a:r>
            <a:r>
              <a:rPr lang="en-US" dirty="0"/>
              <a:t>. Retrieved from Popular Mechanics: </a:t>
            </a:r>
            <a:r>
              <a:rPr lang="en-US" dirty="0" smtClean="0"/>
              <a:t>	</a:t>
            </a:r>
            <a:r>
              <a:rPr lang="en-US" dirty="0" smtClean="0">
                <a:hlinkClick r:id="rId10"/>
              </a:rPr>
              <a:t>http</a:t>
            </a:r>
            <a:r>
              <a:rPr lang="en-US" dirty="0">
                <a:hlinkClick r:id="rId10"/>
              </a:rPr>
              <a:t>://www.popularmechanics.com/flight/drones/a25282/flame-throwing-drones</a:t>
            </a:r>
            <a:r>
              <a:rPr lang="en-US" dirty="0" smtClean="0">
                <a:hlinkClick r:id="rId10"/>
              </a:rPr>
              <a:t>/</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7" name="Footer Placeholder 4"/>
          <p:cNvSpPr>
            <a:spLocks noGrp="1"/>
          </p:cNvSpPr>
          <p:nvPr>
            <p:ph type="ftr" sz="quarter" idx="11"/>
          </p:nvPr>
        </p:nvSpPr>
        <p:spPr>
          <a:xfrm>
            <a:off x="0" y="4997196"/>
            <a:ext cx="5562600" cy="146304"/>
          </a:xfrm>
        </p:spPr>
        <p:txBody>
          <a:bodyPr/>
          <a:lstStyle/>
          <a:p>
            <a:r>
              <a:rPr lang="sk-SK" dirty="0" smtClean="0"/>
              <a:t>© 2017 Keith A. Pray</a:t>
            </a:r>
            <a:endParaRPr lang="en-US" dirty="0"/>
          </a:p>
        </p:txBody>
      </p:sp>
      <p:sp>
        <p:nvSpPr>
          <p:cNvPr id="8" name="TextBox 7"/>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Evan Bosia</a:t>
            </a:r>
            <a:endParaRPr lang="en-US" sz="1400" dirty="0">
              <a:solidFill>
                <a:schemeClr val="tx1"/>
              </a:solidFill>
              <a:latin typeface="+mj-lt"/>
            </a:endParaRPr>
          </a:p>
        </p:txBody>
      </p:sp>
    </p:spTree>
    <p:extLst>
      <p:ext uri="{BB962C8B-B14F-4D97-AF65-F5344CB8AC3E}">
        <p14:creationId xmlns:p14="http://schemas.microsoft.com/office/powerpoint/2010/main" val="20333497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7</a:t>
            </a:r>
            <a:br>
              <a:rPr lang="en-US" dirty="0" smtClean="0"/>
            </a:br>
            <a:r>
              <a:rPr lang="en-US" dirty="0" smtClean="0"/>
              <a:t>The End</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5" name="Picture 4" descr="201011111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268" y="288036"/>
            <a:ext cx="4855464" cy="4855464"/>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4435928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Ground Rules</a:t>
            </a:r>
            <a:endParaRPr lang="en-US" dirty="0"/>
          </a:p>
        </p:txBody>
      </p:sp>
      <p:sp>
        <p:nvSpPr>
          <p:cNvPr id="3" name="Content Placeholder 2"/>
          <p:cNvSpPr>
            <a:spLocks noGrp="1"/>
          </p:cNvSpPr>
          <p:nvPr>
            <p:ph idx="1"/>
          </p:nvPr>
        </p:nvSpPr>
        <p:spPr/>
        <p:txBody>
          <a:bodyPr>
            <a:normAutofit/>
          </a:bodyPr>
          <a:lstStyle/>
          <a:p>
            <a:r>
              <a:rPr lang="en-US" dirty="0" smtClean="0"/>
              <a:t>Before Debate</a:t>
            </a:r>
          </a:p>
          <a:p>
            <a:pPr lvl="1"/>
            <a:r>
              <a:rPr lang="en-US" dirty="0" smtClean="0"/>
              <a:t>15 minutes to converse with your team</a:t>
            </a:r>
          </a:p>
          <a:p>
            <a:pPr lvl="1"/>
            <a:r>
              <a:rPr lang="en-US" dirty="0" smtClean="0"/>
              <a:t>Share argument points, counter points, and responses so everyone can represent</a:t>
            </a:r>
          </a:p>
          <a:p>
            <a:pPr lvl="1"/>
            <a:r>
              <a:rPr lang="en-US" dirty="0" smtClean="0"/>
              <a:t>Decide who will respond to what points from the opposing side</a:t>
            </a:r>
          </a:p>
          <a:p>
            <a:r>
              <a:rPr lang="en-US" dirty="0" smtClean="0"/>
              <a:t>During Debate</a:t>
            </a:r>
          </a:p>
          <a:p>
            <a:pPr lvl="1"/>
            <a:r>
              <a:rPr lang="en-US" dirty="0" smtClean="0"/>
              <a:t>Stand up when speaking</a:t>
            </a:r>
          </a:p>
          <a:p>
            <a:pPr lvl="1"/>
            <a:r>
              <a:rPr lang="en-US" dirty="0" smtClean="0"/>
              <a:t>1 turn per person until everyone on your team has spoken</a:t>
            </a:r>
          </a:p>
          <a:p>
            <a:pPr lvl="1"/>
            <a:r>
              <a:rPr lang="en-US" dirty="0" smtClean="0"/>
              <a:t>30 second limit</a:t>
            </a:r>
            <a:endParaRPr lang="en-US" dirty="0" smtClean="0"/>
          </a:p>
          <a:p>
            <a:pPr lvl="1"/>
            <a:r>
              <a:rPr lang="en-US" dirty="0" smtClean="0"/>
              <a:t>Switch sides at any time when you change your mind</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pp. 274 Arrests, altering and deleting records are violations of privacy?</a:t>
            </a:r>
          </a:p>
          <a:p>
            <a:r>
              <a:rPr lang="en-US" dirty="0" smtClean="0"/>
              <a:t>pp. 275 Why not try to verify and correct records?</a:t>
            </a:r>
          </a:p>
          <a:p>
            <a:r>
              <a:rPr lang="en-US" dirty="0" smtClean="0"/>
              <a:t>pp. 276 Figure does not show # cameras increasing.</a:t>
            </a:r>
          </a:p>
          <a:p>
            <a:r>
              <a:rPr lang="en-US" dirty="0" smtClean="0"/>
              <a:t>pp. 277 300 times = frames, locations, …? </a:t>
            </a:r>
          </a:p>
          <a:p>
            <a:r>
              <a:rPr lang="en-US" dirty="0" smtClean="0"/>
              <a:t>pp. 289 “…don’t want anyone to know…” like seeking medical advice, etc.?</a:t>
            </a:r>
          </a:p>
        </p:txBody>
      </p:sp>
      <p:sp>
        <p:nvSpPr>
          <p:cNvPr id="11" name="Content Placeholder 10"/>
          <p:cNvSpPr>
            <a:spLocks noGrp="1"/>
          </p:cNvSpPr>
          <p:nvPr>
            <p:ph sz="half" idx="2"/>
          </p:nvPr>
        </p:nvSpPr>
        <p:spPr/>
        <p:txBody>
          <a:bodyPr>
            <a:normAutofit lnSpcReduction="10000"/>
          </a:bodyPr>
          <a:lstStyle/>
          <a:p>
            <a:r>
              <a:rPr lang="en-US" dirty="0"/>
              <a:t>pp. </a:t>
            </a:r>
            <a:r>
              <a:rPr lang="en-US" dirty="0" smtClean="0"/>
              <a:t>291 Just because it’s been happening for years doesn’t make it right.</a:t>
            </a:r>
            <a:endParaRPr lang="en-US" dirty="0"/>
          </a:p>
          <a:p>
            <a:r>
              <a:rPr lang="en-US" dirty="0" smtClean="0"/>
              <a:t>pp</a:t>
            </a:r>
            <a:r>
              <a:rPr lang="en-US" dirty="0"/>
              <a:t>. </a:t>
            </a:r>
            <a:r>
              <a:rPr lang="en-US" dirty="0" smtClean="0"/>
              <a:t>297 Wouldn’t it be easy to make and show a fake SSN card?</a:t>
            </a:r>
            <a:endParaRPr lang="en-US" dirty="0"/>
          </a:p>
          <a:p>
            <a:r>
              <a:rPr lang="en-US" dirty="0" smtClean="0"/>
              <a:t>pp. 298 Confusing false positive and negative explanations.</a:t>
            </a:r>
          </a:p>
          <a:p>
            <a:r>
              <a:rPr lang="en-US" dirty="0" smtClean="0"/>
              <a:t>End of Chapter questions: 1, 31, 51</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UPDATE</a:t>
            </a:r>
            <a:endParaRPr lang="en-US" sz="4000" dirty="0"/>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a:t>
            </a:r>
            <a:r>
              <a:rPr lang="en-US" dirty="0" smtClean="0"/>
              <a:t>each of the 4 categories of Daniel </a:t>
            </a:r>
            <a:r>
              <a:rPr lang="en-US" dirty="0" err="1"/>
              <a:t>Solove’s</a:t>
            </a:r>
            <a:r>
              <a:rPr lang="en-US" dirty="0"/>
              <a:t> </a:t>
            </a:r>
            <a:r>
              <a:rPr lang="en-US" dirty="0" smtClean="0"/>
              <a:t>privacy taxonomy give </a:t>
            </a:r>
            <a:r>
              <a:rPr lang="en-US" dirty="0"/>
              <a:t>an example not listed in the </a:t>
            </a:r>
            <a:r>
              <a:rPr lang="en-US" dirty="0" smtClean="0"/>
              <a:t>book.</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9523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Survey</a:t>
            </a:r>
          </a:p>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85454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 Group Project</a:t>
            </a:r>
            <a:endParaRPr lang="en-US" dirty="0"/>
          </a:p>
        </p:txBody>
      </p:sp>
      <p:sp>
        <p:nvSpPr>
          <p:cNvPr id="3" name="Content Placeholder 2"/>
          <p:cNvSpPr>
            <a:spLocks noGrp="1"/>
          </p:cNvSpPr>
          <p:nvPr>
            <p:ph idx="1"/>
          </p:nvPr>
        </p:nvSpPr>
        <p:spPr/>
        <p:txBody>
          <a:bodyPr>
            <a:normAutofit/>
          </a:bodyPr>
          <a:lstStyle/>
          <a:p>
            <a:r>
              <a:rPr lang="en-US" dirty="0" smtClean="0"/>
              <a:t>Catch </a:t>
            </a:r>
            <a:r>
              <a:rPr lang="en-US" dirty="0" smtClean="0"/>
              <a:t>up on reading</a:t>
            </a:r>
          </a:p>
          <a:p>
            <a:r>
              <a:rPr lang="en-US" dirty="0"/>
              <a:t>Add list of computing technologies portrayed in movie</a:t>
            </a:r>
          </a:p>
          <a:p>
            <a:r>
              <a:rPr lang="en-US" dirty="0"/>
              <a:t>Categorize computing technologies as existing, future, emerging, impossible, plausible with rationale</a:t>
            </a:r>
          </a:p>
          <a:p>
            <a:r>
              <a:rPr lang="en-US" dirty="0" smtClean="0"/>
              <a:t>Add </a:t>
            </a:r>
            <a:r>
              <a:rPr lang="en-US" dirty="0" smtClean="0"/>
              <a:t>analysis to group project website addressing all topics covered to </a:t>
            </a:r>
            <a:r>
              <a:rPr lang="en-US" dirty="0" smtClean="0"/>
              <a:t>date</a:t>
            </a:r>
          </a:p>
          <a:p>
            <a:r>
              <a:rPr lang="en-US" dirty="0" smtClean="0"/>
              <a:t>See </a:t>
            </a:r>
            <a:r>
              <a:rPr lang="en-US" dirty="0" smtClean="0"/>
              <a:t>group project slide deck for more</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34835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16244</TotalTime>
  <Words>4329</Words>
  <Application>Microsoft Macintosh PowerPoint</Application>
  <PresentationFormat>On-screen Show (16:9)</PresentationFormat>
  <Paragraphs>625</Paragraphs>
  <Slides>36</Slides>
  <Notes>31</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Red Radial 16x9</vt:lpstr>
      <vt:lpstr>Class 7 Privacy and Government</vt:lpstr>
      <vt:lpstr>PowerPoint Presentation</vt:lpstr>
      <vt:lpstr>Overview</vt:lpstr>
      <vt:lpstr>PowerPoint Presentation</vt:lpstr>
      <vt:lpstr>Debate Ground Rules</vt:lpstr>
      <vt:lpstr>My Reading Notes</vt:lpstr>
      <vt:lpstr>Group Quiz</vt:lpstr>
      <vt:lpstr>Overview</vt:lpstr>
      <vt:lpstr>Assignment – Group Project</vt:lpstr>
      <vt:lpstr>Overview</vt:lpstr>
      <vt:lpstr>The Attack</vt:lpstr>
      <vt:lpstr>Accountability</vt:lpstr>
      <vt:lpstr>Accountability discussion</vt:lpstr>
      <vt:lpstr>References</vt:lpstr>
      <vt:lpstr>Cyberwarfare Defense and ethics</vt:lpstr>
      <vt:lpstr>Background</vt:lpstr>
      <vt:lpstr>Coercive power of the individual vs the government</vt:lpstr>
      <vt:lpstr>examples</vt:lpstr>
      <vt:lpstr>Potential courses of action</vt:lpstr>
      <vt:lpstr>Conclusion</vt:lpstr>
      <vt:lpstr>References</vt:lpstr>
      <vt:lpstr>What is quantum computing?</vt:lpstr>
      <vt:lpstr>Quantum Technology uses</vt:lpstr>
      <vt:lpstr>Quantum technology today</vt:lpstr>
      <vt:lpstr>Quantum technology Implications</vt:lpstr>
      <vt:lpstr>Conclusion</vt:lpstr>
      <vt:lpstr>References</vt:lpstr>
      <vt:lpstr>Drone Policy and Regulation</vt:lpstr>
      <vt:lpstr>Small UAS</vt:lpstr>
      <vt:lpstr>Commercial Drone Applications</vt:lpstr>
      <vt:lpstr>Harmful Applications</vt:lpstr>
      <vt:lpstr>US Regulation</vt:lpstr>
      <vt:lpstr>Problems with regulation</vt:lpstr>
      <vt:lpstr>Summary</vt:lpstr>
      <vt:lpstr>References</vt:lpstr>
      <vt:lpstr>Class 7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243</cp:revision>
  <dcterms:created xsi:type="dcterms:W3CDTF">2014-08-25T02:19:16Z</dcterms:created>
  <dcterms:modified xsi:type="dcterms:W3CDTF">2017-04-07T22:37:53Z</dcterms:modified>
</cp:coreProperties>
</file>