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56" r:id="rId2"/>
    <p:sldId id="259" r:id="rId3"/>
    <p:sldId id="277" r:id="rId4"/>
    <p:sldId id="261" r:id="rId5"/>
    <p:sldId id="264" r:id="rId6"/>
    <p:sldId id="318" r:id="rId7"/>
    <p:sldId id="267" r:id="rId8"/>
    <p:sldId id="303" r:id="rId9"/>
    <p:sldId id="304" r:id="rId10"/>
    <p:sldId id="305" r:id="rId11"/>
    <p:sldId id="333" r:id="rId12"/>
    <p:sldId id="334" r:id="rId13"/>
    <p:sldId id="335" r:id="rId14"/>
    <p:sldId id="336" r:id="rId15"/>
    <p:sldId id="337" r:id="rId16"/>
    <p:sldId id="338" r:id="rId17"/>
    <p:sldId id="339" r:id="rId18"/>
    <p:sldId id="340" r:id="rId19"/>
    <p:sldId id="328" r:id="rId20"/>
    <p:sldId id="329" r:id="rId21"/>
    <p:sldId id="330" r:id="rId22"/>
    <p:sldId id="331" r:id="rId23"/>
    <p:sldId id="332" r:id="rId24"/>
    <p:sldId id="269"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259"/>
            <p14:sldId id="277"/>
            <p14:sldId id="261"/>
            <p14:sldId id="264"/>
            <p14:sldId id="318"/>
            <p14:sldId id="267"/>
            <p14:sldId id="303"/>
            <p14:sldId id="304"/>
            <p14:sldId id="305"/>
          </p14:sldIdLst>
        </p14:section>
        <p14:section name="Students" id="{930F6A5C-996B-F644-A366-0334989268C8}">
          <p14:sldIdLst>
            <p14:sldId id="333"/>
            <p14:sldId id="334"/>
            <p14:sldId id="335"/>
            <p14:sldId id="336"/>
            <p14:sldId id="337"/>
            <p14:sldId id="338"/>
            <p14:sldId id="339"/>
            <p14:sldId id="340"/>
            <p14:sldId id="328"/>
            <p14:sldId id="329"/>
            <p14:sldId id="330"/>
            <p14:sldId id="331"/>
            <p14:sldId id="332"/>
          </p14:sldIdLst>
        </p14:section>
        <p14:section name="Common" id="{816C9087-CAEC-4B4F-A749-57EDEC908EE0}">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4" d="100"/>
          <a:sy n="114" d="100"/>
        </p:scale>
        <p:origin x="-872" y="-96"/>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45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2017-03-31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2017-03-31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r>
              <a:rPr lang="en-US" dirty="0" smtClean="0">
                <a:latin typeface="Arial" pitchFamily="-109" charset="0"/>
                <a:ea typeface="ＭＳ Ｐゴシック" pitchFamily="-109" charset="-128"/>
                <a:cs typeface="ＭＳ Ｐゴシック" pitchFamily="-109" charset="-128"/>
              </a:rPr>
              <a:t>?</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Paper</a:t>
            </a:r>
            <a:r>
              <a:rPr lang="en-US" baseline="0" dirty="0" smtClean="0">
                <a:latin typeface="Arial" charset="0"/>
                <a:ea typeface="ＭＳ Ｐゴシック" charset="-128"/>
                <a:cs typeface="ＭＳ Ｐゴシック" charset="-128"/>
              </a:rPr>
              <a:t> Notes: </a:t>
            </a:r>
          </a:p>
          <a:p>
            <a:pPr marL="171450" indent="-171450" eaLnBrk="1" hangingPunct="1">
              <a:buFont typeface="Arial"/>
              <a:buChar char="•"/>
            </a:pPr>
            <a:r>
              <a:rPr lang="en-US" baseline="0" dirty="0" smtClean="0">
                <a:latin typeface="Arial" charset="0"/>
                <a:ea typeface="ＭＳ Ｐゴシック" charset="-128"/>
                <a:cs typeface="ＭＳ Ｐゴシック" charset="-128"/>
              </a:rPr>
              <a:t>Average: 5.5 (usually 4)</a:t>
            </a:r>
          </a:p>
          <a:p>
            <a:pPr marL="171450" indent="-171450" eaLnBrk="1" hangingPunct="1">
              <a:buFont typeface="Arial"/>
              <a:buChar char="•"/>
            </a:pPr>
            <a:r>
              <a:rPr lang="en-US" baseline="0" dirty="0" smtClean="0">
                <a:latin typeface="Arial" charset="0"/>
                <a:ea typeface="ＭＳ Ｐゴシック" charset="-128"/>
                <a:cs typeface="ＭＳ Ｐゴシック" charset="-128"/>
              </a:rPr>
              <a:t>Please use the template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Arial" charset="0"/>
                <a:ea typeface="ＭＳ Ｐゴシック" charset="-128"/>
                <a:cs typeface="ＭＳ Ｐゴシック" charset="-128"/>
              </a:rPr>
              <a:t>State Conclusion clearly</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baseline="0" dirty="0" smtClean="0">
                <a:latin typeface="Arial" charset="0"/>
                <a:ea typeface="ＭＳ Ｐゴシック" charset="-128"/>
                <a:cs typeface="ＭＳ Ｐゴシック" charset="-128"/>
              </a:rPr>
              <a:t>Quantify</a:t>
            </a:r>
          </a:p>
          <a:p>
            <a:pPr marL="171450" indent="-171450" eaLnBrk="1" hangingPunct="1">
              <a:buFont typeface="Arial"/>
              <a:buChar char="•"/>
            </a:pPr>
            <a:r>
              <a:rPr lang="en-US" baseline="0" dirty="0" smtClean="0">
                <a:latin typeface="Arial" charset="0"/>
                <a:ea typeface="ＭＳ Ｐゴシック" charset="-128"/>
                <a:cs typeface="ＭＳ Ｐゴシック" charset="-128"/>
              </a:rPr>
              <a:t>Missing Counter Point and Response</a:t>
            </a:r>
          </a:p>
          <a:p>
            <a:pPr marL="171450" indent="-171450" eaLnBrk="1" hangingPunct="1">
              <a:buFont typeface="Arial"/>
              <a:buChar char="•"/>
            </a:pPr>
            <a:r>
              <a:rPr lang="en-US" baseline="0" dirty="0" smtClean="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baseline="0" dirty="0" smtClean="0">
                <a:latin typeface="Arial" charset="0"/>
                <a:ea typeface="ＭＳ Ｐゴシック" charset="-128"/>
                <a:cs typeface="ＭＳ Ｐゴシック" charset="-128"/>
              </a:rPr>
              <a:t>Try reading paper aloud to proof</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b="1" dirty="0" smtClean="0">
                <a:latin typeface="Arial" pitchFamily="-109" charset="0"/>
                <a:ea typeface="ＭＳ Ｐゴシック" pitchFamily="-109" charset="-128"/>
                <a:cs typeface="ＭＳ Ｐゴシック" pitchFamily="-109" charset="-128"/>
              </a:rPr>
              <a:t>Weird Al </a:t>
            </a:r>
            <a:r>
              <a:rPr lang="en-US" b="1" dirty="0" err="1" smtClean="0">
                <a:latin typeface="Arial" pitchFamily="-109" charset="0"/>
                <a:ea typeface="ＭＳ Ｐゴシック" pitchFamily="-109" charset="-128"/>
                <a:cs typeface="ＭＳ Ｐゴシック" pitchFamily="-109" charset="-128"/>
              </a:rPr>
              <a:t>Yankovic</a:t>
            </a:r>
            <a:r>
              <a:rPr lang="en-US" b="1" dirty="0" smtClean="0">
                <a:latin typeface="Arial" pitchFamily="-109" charset="0"/>
                <a:ea typeface="ＭＳ Ｐゴシック" pitchFamily="-109" charset="-128"/>
                <a:cs typeface="ＭＳ Ｐゴシック" pitchFamily="-109" charset="-128"/>
              </a:rPr>
              <a:t> “Don’t Download This Song” (3:53)</a:t>
            </a:r>
          </a:p>
          <a:p>
            <a:pPr eaLnBrk="1" hangingPunct="1"/>
            <a:r>
              <a:rPr lang="en-US" dirty="0" smtClean="0">
                <a:latin typeface="Arial" pitchFamily="-109" charset="0"/>
                <a:ea typeface="ＭＳ Ｐゴシック" pitchFamily="-109" charset="-128"/>
                <a:cs typeface="ＭＳ Ｐゴシック" pitchFamily="-109" charset="-128"/>
              </a:rPr>
              <a:t>https://</a:t>
            </a:r>
            <a:r>
              <a:rPr lang="en-US" dirty="0" err="1" smtClean="0">
                <a:latin typeface="Arial" pitchFamily="-109" charset="0"/>
                <a:ea typeface="ＭＳ Ｐゴシック" pitchFamily="-109" charset="-128"/>
                <a:cs typeface="ＭＳ Ｐゴシック" pitchFamily="-109" charset="-128"/>
              </a:rPr>
              <a:t>www.youtube.com</a:t>
            </a:r>
            <a:r>
              <a:rPr lang="en-US" dirty="0" smtClean="0">
                <a:latin typeface="Arial" pitchFamily="-109" charset="0"/>
                <a:ea typeface="ＭＳ Ｐゴシック" pitchFamily="-109" charset="-128"/>
                <a:cs typeface="ＭＳ Ｐゴシック" pitchFamily="-109" charset="-128"/>
              </a:rPr>
              <a:t>/</a:t>
            </a:r>
            <a:r>
              <a:rPr lang="en-US" dirty="0" err="1" smtClean="0">
                <a:latin typeface="Arial" pitchFamily="-109" charset="0"/>
                <a:ea typeface="ＭＳ Ｐゴシック" pitchFamily="-109" charset="-128"/>
                <a:cs typeface="ＭＳ Ｐゴシック" pitchFamily="-109" charset="-128"/>
              </a:rPr>
              <a:t>watch?v</a:t>
            </a:r>
            <a:r>
              <a:rPr lang="en-US" dirty="0" smtClean="0">
                <a:latin typeface="Arial" pitchFamily="-109" charset="0"/>
                <a:ea typeface="ＭＳ Ｐゴシック" pitchFamily="-109" charset="-128"/>
                <a:cs typeface="ＭＳ Ｐゴシック" pitchFamily="-109" charset="-128"/>
              </a:rPr>
              <a:t>=zGM8PT1eAvY</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Reminders:</a:t>
            </a:r>
          </a:p>
          <a:p>
            <a:pPr eaLnBrk="1" hangingPunct="1"/>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eaLnBrk="1" hangingPunct="1"/>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game </a:t>
            </a:r>
            <a:r>
              <a:rPr lang="en-US" dirty="0" err="1" smtClean="0"/>
              <a:t>modding</a:t>
            </a:r>
            <a:r>
              <a:rPr lang="en-US" dirty="0" smtClean="0"/>
              <a:t> violates many games' end-user agreements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76748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video games </a:t>
            </a:r>
            <a:r>
              <a:rPr lang="en-US" dirty="0" err="1" smtClean="0"/>
              <a:t>modding</a:t>
            </a:r>
            <a:r>
              <a:rPr lang="en-US" dirty="0" smtClean="0"/>
              <a:t> is promoted by players and even developers</a:t>
            </a:r>
          </a:p>
          <a:p>
            <a:pPr marL="171450" indent="-171450">
              <a:buFontTx/>
              <a:buChar char="-"/>
            </a:pPr>
            <a:r>
              <a:rPr lang="en-US" dirty="0" smtClean="0"/>
              <a:t>Tools from Bethesda Game Studios to mod Skyrim</a:t>
            </a:r>
          </a:p>
          <a:p>
            <a:pPr marL="171450" indent="-171450">
              <a:buFontTx/>
              <a:buChar char="-"/>
            </a:pPr>
            <a:r>
              <a:rPr lang="en-US" dirty="0" smtClean="0"/>
              <a:t>Making user-generated content as gameplay (Super Mario Maker)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88081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5338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103736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995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Argument, BMI developers do</a:t>
            </a:r>
            <a:r>
              <a:rPr lang="en-US" baseline="0" dirty="0" smtClean="0"/>
              <a:t> NOT deserve IP rights to things developed by people using their products</a:t>
            </a:r>
          </a:p>
          <a:p>
            <a:pPr marL="228600" indent="-228600">
              <a:buAutoNum type="arabicParenR"/>
            </a:pPr>
            <a:r>
              <a:rPr lang="en-US" baseline="0" dirty="0" smtClean="0"/>
              <a:t>BMI is a tool, not a source of creativity</a:t>
            </a:r>
          </a:p>
          <a:p>
            <a:pPr marL="228600" indent="-228600">
              <a:buAutoNum type="arabicParenR"/>
            </a:pPr>
            <a:r>
              <a:rPr lang="en-US" baseline="0" dirty="0" smtClean="0"/>
              <a:t>BMI predict what you intend or have sub consciously decided to do, they do not generate thought</a:t>
            </a:r>
          </a:p>
          <a:p>
            <a:pPr marL="228600" indent="-228600">
              <a:buAutoNum type="arabicParenR"/>
            </a:pPr>
            <a:r>
              <a:rPr lang="en-US" baseline="0" dirty="0" smtClean="0"/>
              <a:t>Since they are tools, they do not deserve rights since we do not give IP rights to other tool manufacturers</a:t>
            </a:r>
          </a:p>
          <a:p>
            <a:pPr marL="228600" indent="-228600">
              <a:buAutoNum type="arabicParenR"/>
            </a:pPr>
            <a:endParaRPr lang="en-US" baseline="0" dirty="0" smtClean="0"/>
          </a:p>
          <a:p>
            <a:pPr marL="228600" indent="-228600">
              <a:buAutoNum type="arabicParenR"/>
            </a:pPr>
            <a:r>
              <a:rPr lang="en-US" baseline="0" dirty="0" smtClean="0"/>
              <a:t>Mention </a:t>
            </a:r>
            <a:r>
              <a:rPr lang="en-US" baseline="0" dirty="0" err="1" smtClean="0"/>
              <a:t>Vsauce</a:t>
            </a:r>
            <a:r>
              <a:rPr lang="en-US" baseline="0" dirty="0" smtClean="0"/>
              <a:t> video and how it might seem as though these tools predict thoughts before you know, but it is because it is reading your unconscious decisions which you still own the rights to.</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brief description of what BMIs are and how they work. </a:t>
            </a:r>
          </a:p>
          <a:p>
            <a:r>
              <a:rPr lang="en-US" baseline="0" dirty="0" smtClean="0"/>
              <a:t/>
            </a:r>
            <a:br>
              <a:rPr lang="en-US" baseline="0" dirty="0" smtClean="0"/>
            </a:br>
            <a:r>
              <a:rPr lang="en-US" baseline="0" dirty="0" smtClean="0"/>
              <a:t>Explain flow of diagram since the image will most likely be difficult to read</a:t>
            </a:r>
          </a:p>
          <a:p>
            <a:r>
              <a:rPr lang="en-US" baseline="0" dirty="0" smtClean="0"/>
              <a:t>	Neural activity sensed and decoded using machine learning and statistics </a:t>
            </a:r>
          </a:p>
          <a:p>
            <a:r>
              <a:rPr lang="en-US" baseline="0" dirty="0" smtClean="0"/>
              <a:t>	Instructions translated to real time control system which controls arm and visual monitor</a:t>
            </a:r>
          </a:p>
          <a:p>
            <a:r>
              <a:rPr lang="en-US" baseline="0" dirty="0" smtClean="0"/>
              <a:t>	Monitor sends visual feedback to the monkey</a:t>
            </a:r>
          </a:p>
          <a:p>
            <a:endParaRPr lang="en-US" baseline="0" dirty="0" smtClean="0"/>
          </a:p>
          <a:p>
            <a:r>
              <a:rPr lang="en-US" baseline="0" dirty="0" smtClean="0"/>
              <a:t>Explain how the computers use machine learning to map activity patterns to known intended behaviors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t>
            </a:r>
            <a:r>
              <a:rPr lang="en-US" baseline="0" dirty="0" smtClean="0"/>
              <a:t> research started in the 60s and 70s with EEG scans on patients</a:t>
            </a:r>
          </a:p>
          <a:p>
            <a:r>
              <a:rPr lang="en-US" dirty="0" smtClean="0"/>
              <a:t>In 2002,</a:t>
            </a:r>
            <a:r>
              <a:rPr lang="en-US" baseline="0" dirty="0" smtClean="0"/>
              <a:t> a monkey was able to move a computer cursor with only neural activity</a:t>
            </a:r>
          </a:p>
          <a:p>
            <a:r>
              <a:rPr lang="en-US" baseline="0" dirty="0" smtClean="0"/>
              <a:t>Article I read indicated that the transition of research went from individual demos like with the monkey to full fledge systems</a:t>
            </a:r>
          </a:p>
          <a:p>
            <a:r>
              <a:rPr lang="en-US" baseline="0" dirty="0" smtClean="0"/>
              <a:t>Such as many BMIs being used to help the physically disabled control systems to help them with every day tasks such as drinking coffee[5]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this image in the study presented in [1]</a:t>
            </a:r>
          </a:p>
          <a:p>
            <a:r>
              <a:rPr lang="en-US" dirty="0" smtClean="0"/>
              <a:t>	Neural activity collected and mapped to one tracker</a:t>
            </a:r>
          </a:p>
          <a:p>
            <a:r>
              <a:rPr lang="en-US" dirty="0" smtClean="0"/>
              <a:t>	Actual speed</a:t>
            </a:r>
            <a:r>
              <a:rPr lang="en-US" baseline="0" dirty="0" smtClean="0"/>
              <a:t> and variation recorded from treadmill</a:t>
            </a:r>
          </a:p>
          <a:p>
            <a:r>
              <a:rPr lang="en-US" baseline="0" dirty="0" smtClean="0"/>
              <a:t>	We can see that neural activity accurately predicts movement</a:t>
            </a:r>
            <a:endParaRPr lang="en-US" dirty="0" smtClean="0"/>
          </a:p>
          <a:p>
            <a:endParaRPr lang="en-US" dirty="0" smtClean="0"/>
          </a:p>
          <a:p>
            <a:r>
              <a:rPr lang="en-US" dirty="0" smtClean="0"/>
              <a:t>Red</a:t>
            </a:r>
            <a:r>
              <a:rPr lang="en-US" baseline="0" dirty="0" smtClean="0"/>
              <a:t> lines are the predicted speeds walking forward based on brain patters</a:t>
            </a:r>
          </a:p>
          <a:p>
            <a:endParaRPr lang="en-US" baseline="0" dirty="0" smtClean="0"/>
          </a:p>
          <a:p>
            <a:r>
              <a:rPr lang="en-US" baseline="0" dirty="0" smtClean="0"/>
              <a:t>Blue lines are the actual speeds attempted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51006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smtClean="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Fair Use: News reporting, reviews, etc., Scholarly / educational use, </a:t>
            </a:r>
            <a:r>
              <a:rPr lang="en-US" u="sng" dirty="0" smtClean="0">
                <a:latin typeface="Arial" pitchFamily="-109" charset="0"/>
                <a:ea typeface="ＭＳ Ｐゴシック" pitchFamily="-109" charset="-128"/>
                <a:cs typeface="ＭＳ Ｐゴシック" pitchFamily="-109" charset="-128"/>
              </a:rPr>
              <a:t>Private</a:t>
            </a:r>
            <a:r>
              <a:rPr lang="en-US" dirty="0" smtClean="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smtClean="0">
                <a:latin typeface="Arial" pitchFamily="-109" charset="0"/>
                <a:ea typeface="ＭＳ Ｐゴシック" pitchFamily="-109" charset="-128"/>
                <a:cs typeface="ＭＳ Ｐゴシック" pitchFamily="-109" charset="-128"/>
              </a:rPr>
              <a:t> Space-shift</a:t>
            </a:r>
            <a:endParaRPr lang="en-US" dirty="0" smtClean="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Provisional patent gives 1 year, before</a:t>
            </a:r>
            <a:r>
              <a:rPr lang="en-US" baseline="0" dirty="0" smtClean="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smtClean="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smtClean="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But first take a look at:</a:t>
            </a:r>
          </a:p>
          <a:p>
            <a:pPr eaLnBrk="1" hangingPunct="1"/>
            <a:r>
              <a:rPr lang="en-US" dirty="0" smtClean="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Copyright: Forever Less One Day (6:27)</a:t>
            </a:r>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https://</a:t>
            </a:r>
            <a:r>
              <a:rPr lang="en-US" dirty="0" err="1" smtClean="0">
                <a:latin typeface="Arial" charset="0"/>
                <a:ea typeface="ＭＳ Ｐゴシック" charset="-128"/>
                <a:cs typeface="ＭＳ Ｐゴシック" charset="-128"/>
              </a:rPr>
              <a:t>www.youtube.com</a:t>
            </a:r>
            <a:r>
              <a:rPr lang="en-US" dirty="0" smtClean="0">
                <a:latin typeface="Arial" charset="0"/>
                <a:ea typeface="ＭＳ Ｐゴシック" charset="-128"/>
                <a:cs typeface="ＭＳ Ｐゴシック" charset="-128"/>
              </a:rPr>
              <a:t>/</a:t>
            </a:r>
            <a:r>
              <a:rPr lang="en-US" dirty="0" err="1" smtClean="0">
                <a:latin typeface="Arial" charset="0"/>
                <a:ea typeface="ＭＳ Ｐゴシック" charset="-128"/>
                <a:cs typeface="ＭＳ Ｐゴシック" charset="-128"/>
              </a:rPr>
              <a:t>watch?v</a:t>
            </a:r>
            <a:r>
              <a:rPr lang="en-US" dirty="0" smtClean="0">
                <a:latin typeface="Arial" charset="0"/>
                <a:ea typeface="ＭＳ Ｐゴシック" charset="-128"/>
                <a:cs typeface="ＭＳ Ｐゴシック" charset="-128"/>
              </a:rPr>
              <a:t>=tk862BbjWx4</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Tom Scott</a:t>
            </a:r>
          </a:p>
          <a:p>
            <a:pPr eaLnBrk="1" hangingPunct="1"/>
            <a:r>
              <a:rPr lang="en-US" dirty="0" smtClean="0">
                <a:latin typeface="Arial" charset="0"/>
                <a:ea typeface="ＭＳ Ｐゴシック" charset="-128"/>
                <a:cs typeface="ＭＳ Ｐゴシック" charset="-128"/>
              </a:rPr>
              <a:t>http://</a:t>
            </a:r>
            <a:r>
              <a:rPr lang="en-US" dirty="0" err="1" smtClean="0">
                <a:latin typeface="Arial" charset="0"/>
                <a:ea typeface="ＭＳ Ｐゴシック" charset="-128"/>
                <a:cs typeface="ＭＳ Ｐゴシック" charset="-128"/>
              </a:rPr>
              <a:t>tomscott.com</a:t>
            </a:r>
            <a:endParaRPr lang="en-US" dirty="0" smtClean="0">
              <a:latin typeface="Arial" charset="0"/>
              <a:ea typeface="ＭＳ Ｐゴシック" charset="-128"/>
              <a:cs typeface="ＭＳ Ｐゴシック" charset="-128"/>
            </a:endParaRPr>
          </a:p>
          <a:p>
            <a:pPr eaLnBrk="1" hangingPunct="1"/>
            <a:r>
              <a:rPr lang="en-US" b="1" dirty="0" smtClean="0">
                <a:latin typeface="Arial" charset="0"/>
                <a:ea typeface="ＭＳ Ｐゴシック" charset="-128"/>
                <a:cs typeface="ＭＳ Ｐゴシック" charset="-128"/>
              </a:rPr>
              <a:t>Welcome To</a:t>
            </a:r>
            <a:r>
              <a:rPr lang="en-US" b="1" baseline="0" dirty="0" smtClean="0">
                <a:latin typeface="Arial" charset="0"/>
                <a:ea typeface="ＭＳ Ｐゴシック" charset="-128"/>
                <a:cs typeface="ＭＳ Ｐゴシック" charset="-128"/>
              </a:rPr>
              <a:t> Life (2:44)</a:t>
            </a:r>
            <a:endParaRPr lang="en-US" b="1"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https://</a:t>
            </a:r>
            <a:r>
              <a:rPr lang="en-US" dirty="0" err="1" smtClean="0">
                <a:latin typeface="Arial" charset="0"/>
                <a:ea typeface="ＭＳ Ｐゴシック" charset="-128"/>
                <a:cs typeface="ＭＳ Ｐゴシック" charset="-128"/>
              </a:rPr>
              <a:t>www.youtube.com</a:t>
            </a:r>
            <a:r>
              <a:rPr lang="en-US" dirty="0" smtClean="0">
                <a:latin typeface="Arial" charset="0"/>
                <a:ea typeface="ＭＳ Ｐゴシック" charset="-128"/>
                <a:cs typeface="ＭＳ Ｐゴシック" charset="-128"/>
              </a:rPr>
              <a:t>/</a:t>
            </a:r>
            <a:r>
              <a:rPr lang="en-US" dirty="0" err="1" smtClean="0">
                <a:latin typeface="Arial" charset="0"/>
                <a:ea typeface="ＭＳ Ｐゴシック" charset="-128"/>
                <a:cs typeface="ＭＳ Ｐゴシック" charset="-128"/>
              </a:rPr>
              <a:t>watch?v</a:t>
            </a:r>
            <a:r>
              <a:rPr lang="en-US" dirty="0" smtClean="0">
                <a:latin typeface="Arial" charset="0"/>
                <a:ea typeface="ＭＳ Ｐゴシック" charset="-128"/>
                <a:cs typeface="ＭＳ Ｐゴシック" charset="-128"/>
              </a:rPr>
              <a:t>=IFe9wiDfb0E&amp;feature=</a:t>
            </a:r>
            <a:r>
              <a:rPr lang="en-US" dirty="0" err="1" smtClean="0">
                <a:latin typeface="Arial" charset="0"/>
                <a:ea typeface="ＭＳ Ｐゴシック" charset="-128"/>
                <a:cs typeface="ＭＳ Ｐゴシック" charset="-128"/>
              </a:rPr>
              <a:t>youtu.be</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smtClean="0"/>
              <a:t>© 2017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smtClean="0"/>
              <a:t>© 2017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smtClean="0"/>
              <a:t>© 2017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smtClean="0"/>
              <a:t>© 2017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tore.steampowered.com/eula/524220_eula_0" TargetMode="External"/><Relationship Id="rId4" Type="http://schemas.openxmlformats.org/officeDocument/2006/relationships/hyperlink" Target="http://media.webcollage.net/rwvfp/wc/cp/19640171/module/nintendous/_cp/products/1437513080473/tab-bdcf273b-bd46-41f2-a694-316636a97957/77f62c25-01c5-41aa-90cb-5c067178aefd.jpg.w960.jpg" TargetMode="External"/><Relationship Id="rId5" Type="http://schemas.openxmlformats.org/officeDocument/2006/relationships/hyperlink" Target="http://www.businessinsider.com/video-game-modding-2015-7" TargetMode="External"/><Relationship Id="rId6" Type="http://schemas.openxmlformats.org/officeDocument/2006/relationships/hyperlink" Target="http://www.academia.edu/4415769/Copyright_Law_and_Video_Games_A_Brief_History_of_an_Interactive_Medium" TargetMode="External"/><Relationship Id="rId7" Type="http://schemas.openxmlformats.org/officeDocument/2006/relationships/hyperlink" Target="https://www.law.cornell.edu/copyright/cases/105_F3d_841.htm" TargetMode="External"/><Relationship Id="rId8" Type="http://schemas.openxmlformats.org/officeDocument/2006/relationships/hyperlink" Target="https://motherboard.vice.com/en_us/article/whoa-valve-just-monetized-mods" TargetMode="External"/><Relationship Id="rId1" Type="http://schemas.openxmlformats.org/officeDocument/2006/relationships/slideLayout" Target="../slideLayouts/slideLayout2.xml"/><Relationship Id="rId2" Type="http://schemas.openxmlformats.org/officeDocument/2006/relationships/hyperlink" Target="https://www.youtube.com/watch?v=q6yHoSvrTs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5</a:t>
            </a:r>
            <a:br>
              <a:rPr lang="en-US" dirty="0" smtClean="0"/>
            </a:br>
            <a:r>
              <a:rPr lang="en-US" dirty="0" smtClean="0"/>
              <a:t>Intellectual Property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dirty="0" smtClean="0"/>
              <a:t>Guest Speaker</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616407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Game Mods</a:t>
            </a:r>
            <a:endParaRPr lang="en-US" dirty="0"/>
          </a:p>
        </p:txBody>
      </p:sp>
      <p:sp>
        <p:nvSpPr>
          <p:cNvPr id="3" name="Content Placeholder 2"/>
          <p:cNvSpPr>
            <a:spLocks noGrp="1"/>
          </p:cNvSpPr>
          <p:nvPr>
            <p:ph sz="half" idx="1"/>
          </p:nvPr>
        </p:nvSpPr>
        <p:spPr/>
        <p:txBody>
          <a:bodyPr/>
          <a:lstStyle/>
          <a:p>
            <a:r>
              <a:rPr lang="en-US" dirty="0" smtClean="0"/>
              <a:t>"</a:t>
            </a:r>
            <a:r>
              <a:rPr lang="en-US" dirty="0"/>
              <a:t>alteration where someone, usually a player, takes the code of a video game and changes </a:t>
            </a:r>
            <a:r>
              <a:rPr lang="en-US" dirty="0" smtClean="0"/>
              <a:t>it”</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862137"/>
            <a:ext cx="3733800" cy="2333625"/>
          </a:xfrm>
          <a:ln>
            <a:solidFill>
              <a:schemeClr val="bg1"/>
            </a:solidFill>
          </a:ln>
        </p:spPr>
      </p:pic>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Steven Huynh</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Graphic from </a:t>
            </a:r>
            <a:r>
              <a:rPr lang="en-US" sz="1200" dirty="0" err="1" smtClean="0">
                <a:solidFill>
                  <a:schemeClr val="tx1"/>
                </a:solidFill>
              </a:rPr>
              <a:t>videogamedunkey</a:t>
            </a:r>
            <a:r>
              <a:rPr lang="en-US" sz="1200" dirty="0" smtClean="0">
                <a:solidFill>
                  <a:schemeClr val="tx1"/>
                </a:solidFill>
              </a:rPr>
              <a:t> [1]</a:t>
            </a:r>
            <a:endParaRPr lang="en-US" sz="1200" dirty="0">
              <a:solidFill>
                <a:schemeClr val="tx1"/>
              </a:solidFill>
            </a:endParaRPr>
          </a:p>
        </p:txBody>
      </p:sp>
    </p:spTree>
    <p:extLst>
      <p:ext uri="{BB962C8B-B14F-4D97-AF65-F5344CB8AC3E}">
        <p14:creationId xmlns:p14="http://schemas.microsoft.com/office/powerpoint/2010/main" val="1181907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781300" y="680114"/>
            <a:ext cx="3733800" cy="3352800"/>
          </a:xfrm>
          <a:solidFill>
            <a:srgbClr val="262626"/>
          </a:solidFill>
          <a:ln>
            <a:solidFill>
              <a:schemeClr val="bg1"/>
            </a:solidFill>
          </a:ln>
        </p:spPr>
        <p:txBody>
          <a:bodyPr anchor="ctr">
            <a:normAutofit fontScale="85000" lnSpcReduction="20000"/>
          </a:bodyPr>
          <a:lstStyle/>
          <a:p>
            <a:pPr marL="0" indent="0">
              <a:buNone/>
            </a:pPr>
            <a:r>
              <a:rPr lang="en-US" dirty="0">
                <a:solidFill>
                  <a:srgbClr val="B0AEAC"/>
                </a:solidFill>
                <a:latin typeface="Helvetica" charset="0"/>
                <a:ea typeface="Helvetica" charset="0"/>
                <a:cs typeface="Helvetica" charset="0"/>
              </a:rPr>
              <a:t>3. Restrictions </a:t>
            </a:r>
            <a:br>
              <a:rPr lang="en-US" dirty="0">
                <a:solidFill>
                  <a:srgbClr val="B0AEAC"/>
                </a:solidFill>
                <a:latin typeface="Helvetica" charset="0"/>
                <a:ea typeface="Helvetica" charset="0"/>
                <a:cs typeface="Helvetica" charset="0"/>
              </a:rPr>
            </a:br>
            <a:r>
              <a:rPr lang="en-US" dirty="0">
                <a:solidFill>
                  <a:srgbClr val="B0AEAC"/>
                </a:solidFill>
                <a:latin typeface="Helvetica" charset="0"/>
                <a:ea typeface="Helvetica" charset="0"/>
                <a:cs typeface="Helvetica" charset="0"/>
              </a:rPr>
              <a:t/>
            </a:r>
            <a:br>
              <a:rPr lang="en-US" dirty="0">
                <a:solidFill>
                  <a:srgbClr val="B0AEAC"/>
                </a:solidFill>
                <a:latin typeface="Helvetica" charset="0"/>
                <a:ea typeface="Helvetica" charset="0"/>
                <a:cs typeface="Helvetica" charset="0"/>
              </a:rPr>
            </a:br>
            <a:r>
              <a:rPr lang="en-US" dirty="0">
                <a:solidFill>
                  <a:srgbClr val="B0AEAC"/>
                </a:solidFill>
                <a:latin typeface="Helvetica" charset="0"/>
                <a:ea typeface="Helvetica" charset="0"/>
                <a:cs typeface="Helvetica" charset="0"/>
              </a:rPr>
              <a:t>You are not permitted to</a:t>
            </a:r>
            <a:r>
              <a:rPr lang="en-US" dirty="0" smtClean="0">
                <a:solidFill>
                  <a:srgbClr val="B0AEAC"/>
                </a:solidFill>
                <a:latin typeface="Helvetica" charset="0"/>
                <a:ea typeface="Helvetica" charset="0"/>
                <a:cs typeface="Helvetica" charset="0"/>
              </a:rPr>
              <a:t>:</a:t>
            </a:r>
          </a:p>
          <a:p>
            <a:pPr marL="0" indent="0">
              <a:buNone/>
            </a:pPr>
            <a:r>
              <a:rPr lang="en-US" dirty="0">
                <a:solidFill>
                  <a:srgbClr val="B0AEAC"/>
                </a:solidFill>
                <a:latin typeface="Helvetica" charset="0"/>
                <a:ea typeface="Helvetica" charset="0"/>
                <a:cs typeface="Helvetica" charset="0"/>
              </a:rPr>
              <a:t>(e) to reverse engineer, derive source code, modify, decompile, disassemble, or </a:t>
            </a:r>
            <a:r>
              <a:rPr lang="en-US" dirty="0">
                <a:latin typeface="Helvetica" charset="0"/>
                <a:ea typeface="Helvetica" charset="0"/>
                <a:cs typeface="Helvetica" charset="0"/>
              </a:rPr>
              <a:t>create derivative works based on the whole or any part of the Software Product</a:t>
            </a:r>
            <a:r>
              <a:rPr lang="en-US" dirty="0">
                <a:solidFill>
                  <a:srgbClr val="B0AEAC"/>
                </a:solidFill>
                <a:latin typeface="Helvetica" charset="0"/>
                <a:ea typeface="Helvetica" charset="0"/>
                <a:cs typeface="Helvetica" charset="0"/>
              </a:rPr>
              <a:t>, in whole or in part, except as the applicable law expressly permits. Where applicable law expressly permits any such acts, </a:t>
            </a:r>
            <a:r>
              <a:rPr lang="en-US" b="1" dirty="0">
                <a:solidFill>
                  <a:srgbClr val="B0AEAC"/>
                </a:solidFill>
                <a:latin typeface="Helvetica" charset="0"/>
                <a:ea typeface="Helvetica" charset="0"/>
                <a:cs typeface="Helvetica" charset="0"/>
              </a:rPr>
              <a:t>any lawful modifications, adaptations and improvements and all copyrights therein shall be deemed assigned to and shall belong to, vest in and be the exclusive property of Square </a:t>
            </a:r>
            <a:r>
              <a:rPr lang="en-US" b="1" dirty="0" err="1">
                <a:solidFill>
                  <a:srgbClr val="B0AEAC"/>
                </a:solidFill>
                <a:latin typeface="Helvetica" charset="0"/>
                <a:ea typeface="Helvetica" charset="0"/>
                <a:cs typeface="Helvetica" charset="0"/>
              </a:rPr>
              <a:t>Enix</a:t>
            </a:r>
            <a:r>
              <a:rPr lang="en-US" dirty="0">
                <a:solidFill>
                  <a:srgbClr val="B0AEAC"/>
                </a:solidFill>
                <a:latin typeface="Helvetica" charset="0"/>
                <a:ea typeface="Helvetica" charset="0"/>
                <a:cs typeface="Helvetica" charset="0"/>
              </a:rPr>
              <a:t> and/or its licensors on creation to the maximum extent permitted by law and you hereby waive all or any moral rights in such creations;</a:t>
            </a:r>
          </a:p>
        </p:txBody>
      </p:sp>
      <p:sp>
        <p:nvSpPr>
          <p:cNvPr id="5" name="Footer Placeholder 4"/>
          <p:cNvSpPr>
            <a:spLocks noGrp="1"/>
          </p:cNvSpPr>
          <p:nvPr>
            <p:ph type="ftr" sz="quarter" idx="11"/>
          </p:nvPr>
        </p:nvSpPr>
        <p:spPr/>
        <p:txBody>
          <a:bodyPr/>
          <a:lstStyle/>
          <a:p>
            <a:r>
              <a:rPr lang="sk-SK" smtClean="0"/>
              <a:t>© 2017 </a:t>
            </a:r>
            <a:r>
              <a:rPr lang="sk-SK" dirty="0" err="1" smtClean="0"/>
              <a:t>Keith</a:t>
            </a:r>
            <a:r>
              <a:rPr lang="sk-SK" dirty="0" smtClean="0"/>
              <a:t> A. </a:t>
            </a:r>
            <a:r>
              <a:rPr lang="sk-SK" dirty="0" err="1" smtClean="0"/>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Steven Huynh</a:t>
            </a:r>
            <a:endParaRPr lang="en-US" sz="1400" dirty="0">
              <a:solidFill>
                <a:schemeClr val="tx1"/>
              </a:solidFill>
              <a:latin typeface="+mj-lt"/>
            </a:endParaRPr>
          </a:p>
        </p:txBody>
      </p:sp>
      <p:sp>
        <p:nvSpPr>
          <p:cNvPr id="14" name="TextBox 13"/>
          <p:cNvSpPr txBox="1"/>
          <p:nvPr/>
        </p:nvSpPr>
        <p:spPr>
          <a:xfrm>
            <a:off x="0" y="4726877"/>
            <a:ext cx="9144000" cy="276999"/>
          </a:xfrm>
          <a:prstGeom prst="rect">
            <a:avLst/>
          </a:prstGeom>
          <a:noFill/>
        </p:spPr>
        <p:txBody>
          <a:bodyPr wrap="square" rtlCol="0">
            <a:spAutoFit/>
          </a:bodyPr>
          <a:lstStyle/>
          <a:p>
            <a:pPr algn="r"/>
            <a:r>
              <a:rPr lang="en-US" sz="1200" dirty="0"/>
              <a:t>F</a:t>
            </a:r>
            <a:r>
              <a:rPr lang="en-US" sz="1200" dirty="0" smtClean="0">
                <a:solidFill>
                  <a:schemeClr val="tx1"/>
                </a:solidFill>
              </a:rPr>
              <a:t>rom Square </a:t>
            </a:r>
            <a:r>
              <a:rPr lang="en-US" sz="1200" dirty="0" err="1" smtClean="0">
                <a:solidFill>
                  <a:schemeClr val="tx1"/>
                </a:solidFill>
              </a:rPr>
              <a:t>Enix</a:t>
            </a:r>
            <a:r>
              <a:rPr lang="en-US" sz="1200" dirty="0" smtClean="0">
                <a:solidFill>
                  <a:schemeClr val="tx1"/>
                </a:solidFill>
              </a:rPr>
              <a:t> [2]</a:t>
            </a:r>
            <a:endParaRPr lang="en-US" sz="1200" dirty="0">
              <a:solidFill>
                <a:schemeClr val="tx1"/>
              </a:solidFill>
            </a:endParaRPr>
          </a:p>
        </p:txBody>
      </p:sp>
    </p:spTree>
    <p:extLst>
      <p:ext uri="{BB962C8B-B14F-4D97-AF65-F5344CB8AC3E}">
        <p14:creationId xmlns:p14="http://schemas.microsoft.com/office/powerpoint/2010/main" val="30834916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smtClean="0"/>
              <a:t>© 2017 </a:t>
            </a:r>
            <a:r>
              <a:rPr lang="sk-SK" dirty="0" err="1" smtClean="0"/>
              <a:t>Keith</a:t>
            </a:r>
            <a:r>
              <a:rPr lang="sk-SK" dirty="0" smtClean="0"/>
              <a:t> A. </a:t>
            </a:r>
            <a:r>
              <a:rPr lang="sk-SK" dirty="0" err="1" smtClean="0"/>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Steven Huynh</a:t>
            </a:r>
            <a:endParaRPr lang="en-US" sz="1400" dirty="0">
              <a:solidFill>
                <a:schemeClr val="tx1"/>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6" y="681814"/>
            <a:ext cx="7196392" cy="4047971"/>
          </a:xfrm>
          <a:prstGeom prst="rect">
            <a:avLst/>
          </a:prstGeom>
        </p:spPr>
      </p:pic>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Graphic from Nintendo [3]</a:t>
            </a:r>
            <a:endParaRPr lang="en-US" sz="1200" dirty="0">
              <a:solidFill>
                <a:schemeClr val="tx1"/>
              </a:solidFill>
            </a:endParaRPr>
          </a:p>
        </p:txBody>
      </p:sp>
    </p:spTree>
    <p:extLst>
      <p:ext uri="{BB962C8B-B14F-4D97-AF65-F5344CB8AC3E}">
        <p14:creationId xmlns:p14="http://schemas.microsoft.com/office/powerpoint/2010/main" val="21927059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0113"/>
            <a:ext cx="7772400" cy="3907139"/>
          </a:xfrm>
        </p:spPr>
        <p:txBody>
          <a:bodyPr>
            <a:normAutofit/>
          </a:bodyPr>
          <a:lstStyle/>
          <a:p>
            <a:r>
              <a:rPr lang="en-US" cap="none" dirty="0">
                <a:latin typeface="+mn-lt"/>
                <a:ea typeface="Abadi MT Condensed Light" charset="0"/>
                <a:cs typeface="Abadi MT Condensed Light" charset="0"/>
              </a:rPr>
              <a:t>S</a:t>
            </a:r>
            <a:r>
              <a:rPr lang="en-US" cap="none" dirty="0" smtClean="0">
                <a:latin typeface="+mn-lt"/>
                <a:ea typeface="Abadi MT Condensed Light" charset="0"/>
                <a:cs typeface="Abadi MT Condensed Light" charset="0"/>
              </a:rPr>
              <a:t>hould restrictions from publishers be relaxed to further promote the development of video game mods?</a:t>
            </a:r>
            <a:br>
              <a:rPr lang="en-US" cap="none" dirty="0" smtClean="0">
                <a:latin typeface="+mn-lt"/>
                <a:ea typeface="Abadi MT Condensed Light" charset="0"/>
                <a:cs typeface="Abadi MT Condensed Light" charset="0"/>
              </a:rPr>
            </a:br>
            <a:r>
              <a:rPr lang="en-US" cap="none" dirty="0">
                <a:latin typeface="+mn-lt"/>
                <a:ea typeface="Abadi MT Condensed Light" charset="0"/>
                <a:cs typeface="Abadi MT Condensed Light" charset="0"/>
              </a:rPr>
              <a:t/>
            </a:r>
            <a:br>
              <a:rPr lang="en-US" cap="none" dirty="0">
                <a:latin typeface="+mn-lt"/>
                <a:ea typeface="Abadi MT Condensed Light" charset="0"/>
                <a:cs typeface="Abadi MT Condensed Light" charset="0"/>
              </a:rPr>
            </a:br>
            <a:r>
              <a:rPr lang="en-US" cap="none" dirty="0" smtClean="0">
                <a:latin typeface="+mn-lt"/>
                <a:ea typeface="Abadi MT Condensed Light" charset="0"/>
                <a:cs typeface="Abadi MT Condensed Light" charset="0"/>
              </a:rPr>
              <a:t>Should this be universalized?</a:t>
            </a:r>
            <a:br>
              <a:rPr lang="en-US" cap="none" dirty="0" smtClean="0">
                <a:latin typeface="+mn-lt"/>
                <a:ea typeface="Abadi MT Condensed Light" charset="0"/>
                <a:cs typeface="Abadi MT Condensed Light" charset="0"/>
              </a:rPr>
            </a:br>
            <a:r>
              <a:rPr lang="en-US" cap="none" dirty="0">
                <a:latin typeface="+mn-lt"/>
                <a:ea typeface="Abadi MT Condensed Light" charset="0"/>
                <a:cs typeface="Abadi MT Condensed Light" charset="0"/>
              </a:rPr>
              <a:t/>
            </a:r>
            <a:br>
              <a:rPr lang="en-US" cap="none" dirty="0">
                <a:latin typeface="+mn-lt"/>
                <a:ea typeface="Abadi MT Condensed Light" charset="0"/>
                <a:cs typeface="Abadi MT Condensed Light" charset="0"/>
              </a:rPr>
            </a:br>
            <a:r>
              <a:rPr lang="en-US" cap="none" dirty="0" smtClean="0">
                <a:latin typeface="+mn-lt"/>
                <a:ea typeface="Abadi MT Condensed Light" charset="0"/>
                <a:cs typeface="Abadi MT Condensed Light" charset="0"/>
              </a:rPr>
              <a:t>Yes.</a:t>
            </a:r>
            <a:endParaRPr lang="en-US" cap="none" dirty="0">
              <a:latin typeface="+mn-lt"/>
              <a:ea typeface="Abadi MT Condensed Light" charset="0"/>
              <a:cs typeface="Abadi MT Condensed Light" charset="0"/>
            </a:endParaRPr>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Steven Huynh</a:t>
            </a:r>
            <a:endParaRPr lang="en-US" sz="1400" dirty="0">
              <a:solidFill>
                <a:schemeClr val="tx1"/>
              </a:solidFill>
              <a:latin typeface="+mj-lt"/>
            </a:endParaRPr>
          </a:p>
        </p:txBody>
      </p:sp>
    </p:spTree>
    <p:extLst>
      <p:ext uri="{BB962C8B-B14F-4D97-AF65-F5344CB8AC3E}">
        <p14:creationId xmlns:p14="http://schemas.microsoft.com/office/powerpoint/2010/main" val="253907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Video Game Mods Do?</a:t>
            </a:r>
            <a:endParaRPr lang="en-US" dirty="0"/>
          </a:p>
        </p:txBody>
      </p:sp>
      <p:sp>
        <p:nvSpPr>
          <p:cNvPr id="3" name="Content Placeholder 2"/>
          <p:cNvSpPr>
            <a:spLocks noGrp="1"/>
          </p:cNvSpPr>
          <p:nvPr>
            <p:ph sz="half" idx="1"/>
          </p:nvPr>
        </p:nvSpPr>
        <p:spPr/>
        <p:txBody>
          <a:bodyPr/>
          <a:lstStyle/>
          <a:p>
            <a:r>
              <a:rPr lang="en-US" dirty="0" smtClean="0"/>
              <a:t>Mods have [4]:</a:t>
            </a:r>
          </a:p>
          <a:p>
            <a:pPr lvl="1"/>
            <a:r>
              <a:rPr lang="en-US" dirty="0" smtClean="0"/>
              <a:t>Fix bugs</a:t>
            </a:r>
          </a:p>
          <a:p>
            <a:pPr lvl="1"/>
            <a:r>
              <a:rPr lang="en-US" dirty="0"/>
              <a:t>A</a:t>
            </a:r>
            <a:r>
              <a:rPr lang="en-US" dirty="0" smtClean="0"/>
              <a:t>dd </a:t>
            </a:r>
            <a:r>
              <a:rPr lang="en-US" dirty="0"/>
              <a:t>user-made </a:t>
            </a:r>
            <a:r>
              <a:rPr lang="en-US" dirty="0" smtClean="0"/>
              <a:t>content</a:t>
            </a:r>
          </a:p>
          <a:p>
            <a:pPr lvl="1"/>
            <a:r>
              <a:rPr lang="en-US" dirty="0" smtClean="0"/>
              <a:t>Derive </a:t>
            </a:r>
            <a:r>
              <a:rPr lang="en-US" dirty="0"/>
              <a:t>new video games</a:t>
            </a:r>
            <a:endParaRPr lang="en-US" dirty="0" smtClean="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Steven Huynh</a:t>
            </a:r>
            <a:endParaRPr lang="en-US" sz="1400" dirty="0">
              <a:solidFill>
                <a:schemeClr val="tx1"/>
              </a:solidFill>
              <a:latin typeface="+mj-lt"/>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521153"/>
            <a:ext cx="3733800" cy="1015593"/>
          </a:xfrm>
        </p:spPr>
      </p:pic>
    </p:spTree>
    <p:extLst>
      <p:ext uri="{BB962C8B-B14F-4D97-AF65-F5344CB8AC3E}">
        <p14:creationId xmlns:p14="http://schemas.microsoft.com/office/powerpoint/2010/main" val="34294652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Dispute</a:t>
            </a:r>
            <a:endParaRPr lang="en-US" dirty="0"/>
          </a:p>
        </p:txBody>
      </p:sp>
      <p:sp>
        <p:nvSpPr>
          <p:cNvPr id="3" name="Content Placeholder 2"/>
          <p:cNvSpPr>
            <a:spLocks noGrp="1"/>
          </p:cNvSpPr>
          <p:nvPr>
            <p:ph sz="half" idx="1"/>
          </p:nvPr>
        </p:nvSpPr>
        <p:spPr>
          <a:xfrm>
            <a:off x="685800" y="1374077"/>
            <a:ext cx="7772400" cy="3352800"/>
          </a:xfrm>
        </p:spPr>
        <p:txBody>
          <a:bodyPr/>
          <a:lstStyle/>
          <a:p>
            <a:r>
              <a:rPr lang="en-US" dirty="0" smtClean="0"/>
              <a:t>If players use the game to create mods, are they merely playing the game rather than creating intellectual property?</a:t>
            </a:r>
          </a:p>
          <a:p>
            <a:r>
              <a:rPr lang="en-US" dirty="0" smtClean="0"/>
              <a:t>Discussed </a:t>
            </a:r>
            <a:r>
              <a:rPr lang="en-US" dirty="0"/>
              <a:t>by Greg </a:t>
            </a:r>
            <a:r>
              <a:rPr lang="en-US" dirty="0" err="1" smtClean="0"/>
              <a:t>Lastowka</a:t>
            </a:r>
            <a:r>
              <a:rPr lang="en-US" dirty="0" smtClean="0"/>
              <a:t> in his publication</a:t>
            </a:r>
            <a:r>
              <a:rPr lang="en-US" dirty="0"/>
              <a:t>, </a:t>
            </a:r>
            <a:r>
              <a:rPr lang="en-US" i="1" dirty="0"/>
              <a:t>Copyright Law and Video Games: A Brief History of an Interactive </a:t>
            </a:r>
            <a:r>
              <a:rPr lang="en-US" i="1" dirty="0" smtClean="0"/>
              <a:t>Medium</a:t>
            </a:r>
            <a:r>
              <a:rPr lang="en-US" dirty="0" smtClean="0"/>
              <a:t> [5]</a:t>
            </a:r>
          </a:p>
          <a:p>
            <a:pPr lvl="1"/>
            <a:r>
              <a:rPr lang="en-US" dirty="0" smtClean="0"/>
              <a:t>Video games are like sports events? According to a 1997 circuit court ruling [6]</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Steven Huynh</a:t>
            </a:r>
            <a:endParaRPr lang="en-US" sz="1400" dirty="0">
              <a:solidFill>
                <a:schemeClr val="tx1"/>
              </a:solidFill>
              <a:latin typeface="+mj-lt"/>
            </a:endParaRPr>
          </a:p>
        </p:txBody>
      </p:sp>
    </p:spTree>
    <p:extLst>
      <p:ext uri="{BB962C8B-B14F-4D97-AF65-F5344CB8AC3E}">
        <p14:creationId xmlns:p14="http://schemas.microsoft.com/office/powerpoint/2010/main" val="3580259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MODS’ IP Rights</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Content Placeholder 2"/>
          <p:cNvSpPr>
            <a:spLocks noGrp="1"/>
          </p:cNvSpPr>
          <p:nvPr>
            <p:ph sz="half" idx="1"/>
          </p:nvPr>
        </p:nvSpPr>
        <p:spPr>
          <a:xfrm>
            <a:off x="685800" y="1374077"/>
            <a:ext cx="7772400" cy="3352800"/>
          </a:xfrm>
        </p:spPr>
        <p:txBody>
          <a:bodyPr/>
          <a:lstStyle/>
          <a:p>
            <a:r>
              <a:rPr lang="en-US" dirty="0" smtClean="0"/>
              <a:t>Most </a:t>
            </a:r>
            <a:r>
              <a:rPr lang="en-US" dirty="0"/>
              <a:t>mods are distributed for free, and </a:t>
            </a:r>
            <a:r>
              <a:rPr lang="en-US" dirty="0" smtClean="0"/>
              <a:t>society has </a:t>
            </a:r>
            <a:r>
              <a:rPr lang="en-US" dirty="0"/>
              <a:t>argued against their </a:t>
            </a:r>
            <a:r>
              <a:rPr lang="en-US" dirty="0" smtClean="0"/>
              <a:t>monetization</a:t>
            </a:r>
          </a:p>
          <a:p>
            <a:pPr lvl="1"/>
            <a:r>
              <a:rPr lang="en-US" dirty="0" smtClean="0"/>
              <a:t>Steam Workshop backlash in 2015 [7]</a:t>
            </a:r>
            <a:endParaRPr lang="en-US" dirty="0"/>
          </a:p>
          <a:p>
            <a:pPr lvl="1"/>
            <a:r>
              <a:rPr lang="en-US" dirty="0" smtClean="0"/>
              <a:t>Discourages </a:t>
            </a:r>
            <a:r>
              <a:rPr lang="en-US" dirty="0" err="1" smtClean="0"/>
              <a:t>modders</a:t>
            </a:r>
            <a:r>
              <a:rPr lang="en-US" dirty="0" smtClean="0"/>
              <a:t> from distributing their mods freely</a:t>
            </a:r>
          </a:p>
          <a:p>
            <a:r>
              <a:rPr lang="en-US" dirty="0" smtClean="0"/>
              <a:t>Although most </a:t>
            </a:r>
            <a:r>
              <a:rPr lang="en-US" dirty="0" err="1" smtClean="0"/>
              <a:t>modders</a:t>
            </a:r>
            <a:r>
              <a:rPr lang="en-US" dirty="0" smtClean="0"/>
              <a:t> do not make mods for money, are there any incentives that society is not considering?</a:t>
            </a: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Steven Huynh</a:t>
            </a:r>
            <a:endParaRPr lang="en-US" sz="1400" dirty="0">
              <a:solidFill>
                <a:schemeClr val="tx1"/>
              </a:solidFill>
              <a:latin typeface="+mj-lt"/>
            </a:endParaRPr>
          </a:p>
        </p:txBody>
      </p:sp>
    </p:spTree>
    <p:extLst>
      <p:ext uri="{BB962C8B-B14F-4D97-AF65-F5344CB8AC3E}">
        <p14:creationId xmlns:p14="http://schemas.microsoft.com/office/powerpoint/2010/main" val="3572868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t>[1] </a:t>
            </a:r>
            <a:r>
              <a:rPr lang="en-US" dirty="0" err="1"/>
              <a:t>videogamedunkey</a:t>
            </a:r>
            <a:r>
              <a:rPr lang="en-US" dirty="0"/>
              <a:t>, </a:t>
            </a:r>
            <a:r>
              <a:rPr lang="en-US" i="1" dirty="0"/>
              <a:t>Ultimate Skyrim</a:t>
            </a:r>
            <a:r>
              <a:rPr lang="en-US" dirty="0"/>
              <a:t>, </a:t>
            </a:r>
            <a:r>
              <a:rPr lang="en-US" dirty="0">
                <a:hlinkClick r:id="rId2"/>
              </a:rPr>
              <a:t>https://www.youtube.com/watch?v=q6yHoSvrTss</a:t>
            </a:r>
            <a:r>
              <a:rPr lang="en-US" dirty="0"/>
              <a:t> (Mar. 29, 2017) </a:t>
            </a:r>
            <a:endParaRPr lang="en-US" dirty="0" smtClean="0"/>
          </a:p>
          <a:p>
            <a:pPr marL="0" indent="0">
              <a:buNone/>
            </a:pPr>
            <a:r>
              <a:rPr lang="en-US" dirty="0"/>
              <a:t>[2] Square </a:t>
            </a:r>
            <a:r>
              <a:rPr lang="en-US" dirty="0" err="1"/>
              <a:t>Enix</a:t>
            </a:r>
            <a:r>
              <a:rPr lang="en-US" dirty="0"/>
              <a:t>, </a:t>
            </a:r>
            <a:r>
              <a:rPr lang="en-US" i="1" dirty="0"/>
              <a:t>END USER SOFTWARE LICENSE AGREEMENT AND LIMITED WARRANTY &lt;</a:t>
            </a:r>
            <a:r>
              <a:rPr lang="en-US" i="1" dirty="0" err="1"/>
              <a:t>NieR:Automata</a:t>
            </a:r>
            <a:r>
              <a:rPr lang="en-US" i="1" dirty="0"/>
              <a:t>&gt; (the “Software Product”)</a:t>
            </a:r>
            <a:r>
              <a:rPr lang="en-US" dirty="0"/>
              <a:t>, </a:t>
            </a:r>
            <a:r>
              <a:rPr lang="en-US" dirty="0">
                <a:hlinkClick r:id="rId3"/>
              </a:rPr>
              <a:t>http://store.steampowered.com//eula/524220_eula_0</a:t>
            </a:r>
            <a:r>
              <a:rPr lang="en-US" dirty="0"/>
              <a:t> (Mar. 29, 2017</a:t>
            </a:r>
            <a:r>
              <a:rPr lang="en-US" dirty="0" smtClean="0"/>
              <a:t>)</a:t>
            </a:r>
          </a:p>
          <a:p>
            <a:pPr marL="0" indent="0">
              <a:buNone/>
            </a:pPr>
            <a:r>
              <a:rPr lang="en-US" dirty="0" smtClean="0"/>
              <a:t>[3] Nintendo, </a:t>
            </a:r>
            <a:r>
              <a:rPr lang="en-US" i="1" dirty="0" smtClean="0"/>
              <a:t>Screenshot of Super Mario Maker</a:t>
            </a:r>
            <a:r>
              <a:rPr lang="en-US" dirty="0" smtClean="0"/>
              <a:t>, </a:t>
            </a:r>
            <a:r>
              <a:rPr lang="mr-IN" dirty="0">
                <a:hlinkClick r:id="rId4"/>
              </a:rPr>
              <a:t>http://media.webcollage.net/rwvfp/wc/cp/19640171/module/nintendous/_</a:t>
            </a:r>
            <a:r>
              <a:rPr lang="mr-IN" dirty="0" smtClean="0">
                <a:hlinkClick r:id="rId4"/>
              </a:rPr>
              <a:t>cp/products/1437513080473/tab-bdcf273b-bd46-41f2-a694-316636a97957/77f62c25-01c5-41aa-90cb-5c067178aefd.jpg.w960.jpg</a:t>
            </a:r>
            <a:r>
              <a:rPr lang="en-US" dirty="0" smtClean="0"/>
              <a:t> (Mar. 31, 2017)</a:t>
            </a:r>
          </a:p>
          <a:p>
            <a:pPr marL="0" indent="0">
              <a:buNone/>
            </a:pPr>
            <a:r>
              <a:rPr lang="en-US" dirty="0" smtClean="0"/>
              <a:t>[4] </a:t>
            </a:r>
            <a:r>
              <a:rPr lang="en-US" dirty="0"/>
              <a:t>Rafi </a:t>
            </a:r>
            <a:r>
              <a:rPr lang="en-US" dirty="0" err="1" smtClean="0"/>
              <a:t>Letzter</a:t>
            </a:r>
            <a:r>
              <a:rPr lang="en-US" dirty="0"/>
              <a:t>, </a:t>
            </a:r>
            <a:r>
              <a:rPr lang="en-US" i="1" dirty="0"/>
              <a:t>Online communities are changing video games to make them better, weirder, and much more </a:t>
            </a:r>
            <a:r>
              <a:rPr lang="en-US" i="1" dirty="0" smtClean="0"/>
              <a:t>wonderful</a:t>
            </a:r>
            <a:r>
              <a:rPr lang="en-US" dirty="0"/>
              <a:t>, </a:t>
            </a:r>
            <a:r>
              <a:rPr lang="en-US" dirty="0">
                <a:hlinkClick r:id="rId5"/>
              </a:rPr>
              <a:t>http://</a:t>
            </a:r>
            <a:r>
              <a:rPr lang="en-US" dirty="0" smtClean="0">
                <a:hlinkClick r:id="rId5"/>
              </a:rPr>
              <a:t>www.businessinsider.com/video-game-modding-2015-7</a:t>
            </a:r>
            <a:r>
              <a:rPr lang="en-US" dirty="0" smtClean="0"/>
              <a:t> (Mar. 29, 2017)</a:t>
            </a:r>
            <a:endParaRPr lang="en-US" i="1" dirty="0" smtClean="0"/>
          </a:p>
          <a:p>
            <a:pPr marL="0" indent="0">
              <a:buNone/>
            </a:pPr>
            <a:r>
              <a:rPr lang="en-US" dirty="0" smtClean="0"/>
              <a:t>[</a:t>
            </a:r>
            <a:r>
              <a:rPr lang="en-US" dirty="0"/>
              <a:t>5</a:t>
            </a:r>
            <a:r>
              <a:rPr lang="en-US" dirty="0" smtClean="0"/>
              <a:t>] </a:t>
            </a:r>
            <a:r>
              <a:rPr lang="en-US" dirty="0"/>
              <a:t>Greg </a:t>
            </a:r>
            <a:r>
              <a:rPr lang="en-US" dirty="0" err="1" smtClean="0"/>
              <a:t>Lastowka</a:t>
            </a:r>
            <a:r>
              <a:rPr lang="en-US" dirty="0" smtClean="0"/>
              <a:t>, </a:t>
            </a:r>
            <a:r>
              <a:rPr lang="en-US" i="1" dirty="0"/>
              <a:t>Copyright Law and Video Games: A Brief History of an Interactive </a:t>
            </a:r>
            <a:r>
              <a:rPr lang="en-US" i="1" dirty="0" smtClean="0"/>
              <a:t>Medium</a:t>
            </a:r>
            <a:r>
              <a:rPr lang="en-US" dirty="0" smtClean="0"/>
              <a:t>, </a:t>
            </a:r>
            <a:r>
              <a:rPr lang="en-US" dirty="0" smtClean="0">
                <a:hlinkClick r:id="rId6"/>
              </a:rPr>
              <a:t>http</a:t>
            </a:r>
            <a:r>
              <a:rPr lang="en-US" dirty="0">
                <a:hlinkClick r:id="rId6"/>
              </a:rPr>
              <a:t>://</a:t>
            </a:r>
            <a:r>
              <a:rPr lang="en-US" dirty="0" smtClean="0">
                <a:hlinkClick r:id="rId6"/>
              </a:rPr>
              <a:t>www.academia.edu/4415769/Copyright_Law_and_Video_Games_A_Brief_History_of_an_Interactive_Medium</a:t>
            </a:r>
            <a:r>
              <a:rPr lang="en-US" dirty="0" smtClean="0"/>
              <a:t> (Mar. 29, 2017)</a:t>
            </a:r>
            <a:endParaRPr lang="en-US" dirty="0"/>
          </a:p>
          <a:p>
            <a:pPr marL="0" indent="0">
              <a:buNone/>
            </a:pPr>
            <a:r>
              <a:rPr lang="en-US" dirty="0" smtClean="0"/>
              <a:t>[6] Ralph K. Winter Jr</a:t>
            </a:r>
            <a:r>
              <a:rPr lang="en-US" dirty="0"/>
              <a:t>., </a:t>
            </a:r>
            <a:r>
              <a:rPr lang="en-US" i="1" dirty="0"/>
              <a:t>NATIONAL BASKETBALL ASSOC. v. MOTOROLA, INC., 105 F.3d 841 (2nd Cir. 1997</a:t>
            </a:r>
            <a:r>
              <a:rPr lang="en-US" i="1" dirty="0" smtClean="0"/>
              <a:t>)</a:t>
            </a:r>
            <a:r>
              <a:rPr lang="en-US" dirty="0"/>
              <a:t>, </a:t>
            </a:r>
            <a:r>
              <a:rPr lang="en-US" dirty="0">
                <a:hlinkClick r:id="rId7"/>
              </a:rPr>
              <a:t>https://</a:t>
            </a:r>
            <a:r>
              <a:rPr lang="en-US" dirty="0" smtClean="0">
                <a:hlinkClick r:id="rId7"/>
              </a:rPr>
              <a:t>www.law.cornell.edu/copyright/cases/105_F3d_841.htm</a:t>
            </a:r>
            <a:r>
              <a:rPr lang="en-US" dirty="0" smtClean="0"/>
              <a:t> (Mar. 29, 2017)</a:t>
            </a:r>
          </a:p>
          <a:p>
            <a:pPr marL="0" indent="0">
              <a:buNone/>
            </a:pPr>
            <a:r>
              <a:rPr lang="en-US" dirty="0" smtClean="0"/>
              <a:t>[7</a:t>
            </a:r>
            <a:r>
              <a:rPr lang="en-US" dirty="0"/>
              <a:t>] E</a:t>
            </a:r>
            <a:r>
              <a:rPr lang="en-US" dirty="0" smtClean="0"/>
              <a:t>manuel </a:t>
            </a:r>
            <a:r>
              <a:rPr lang="en-US" dirty="0" err="1"/>
              <a:t>M</a:t>
            </a:r>
            <a:r>
              <a:rPr lang="en-US" dirty="0" err="1" smtClean="0"/>
              <a:t>aiberg</a:t>
            </a:r>
            <a:r>
              <a:rPr lang="en-US" dirty="0" smtClean="0"/>
              <a:t>, </a:t>
            </a:r>
            <a:r>
              <a:rPr lang="en-US" i="1" dirty="0"/>
              <a:t>Whoa, Valve Just Monetized Mods, </a:t>
            </a:r>
            <a:r>
              <a:rPr lang="en-US" i="1" dirty="0">
                <a:hlinkClick r:id="rId8"/>
              </a:rPr>
              <a:t>https://</a:t>
            </a:r>
            <a:r>
              <a:rPr lang="en-US" i="1" dirty="0" smtClean="0">
                <a:hlinkClick r:id="rId8"/>
              </a:rPr>
              <a:t>motherboard.vice.com/en_us/article/whoa-valve-just-monetized-mods</a:t>
            </a:r>
            <a:r>
              <a:rPr lang="en-US" dirty="0"/>
              <a:t> </a:t>
            </a:r>
            <a:r>
              <a:rPr lang="en-US" dirty="0" smtClean="0"/>
              <a:t>(Mar. 31, 2017)</a:t>
            </a:r>
            <a:endParaRPr lang="en-US" i="1" dirty="0"/>
          </a:p>
          <a:p>
            <a:pPr marL="0" indent="0">
              <a:buNone/>
            </a:pP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Steven Huynh</a:t>
            </a:r>
            <a:endParaRPr lang="en-US" sz="1400" dirty="0">
              <a:solidFill>
                <a:schemeClr val="tx1"/>
              </a:solidFill>
              <a:latin typeface="+mj-lt"/>
            </a:endParaRPr>
          </a:p>
        </p:txBody>
      </p:sp>
    </p:spTree>
    <p:extLst>
      <p:ext uri="{BB962C8B-B14F-4D97-AF65-F5344CB8AC3E}">
        <p14:creationId xmlns:p14="http://schemas.microsoft.com/office/powerpoint/2010/main" val="3785817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a:t>
            </a:r>
            <a:r>
              <a:rPr lang="en-US" dirty="0" err="1" smtClean="0"/>
              <a:t>bmi</a:t>
            </a:r>
            <a:r>
              <a:rPr lang="en-US" dirty="0" smtClean="0"/>
              <a:t> developers receive </a:t>
            </a:r>
            <a:r>
              <a:rPr lang="en-US" dirty="0" err="1" smtClean="0"/>
              <a:t>ip</a:t>
            </a:r>
            <a:r>
              <a:rPr lang="en-US" dirty="0" smtClean="0"/>
              <a:t> rights?</a:t>
            </a:r>
            <a:endParaRPr lang="en-US" dirty="0"/>
          </a:p>
        </p:txBody>
      </p:sp>
      <p:sp>
        <p:nvSpPr>
          <p:cNvPr id="3" name="Content Placeholder 2"/>
          <p:cNvSpPr>
            <a:spLocks noGrp="1"/>
          </p:cNvSpPr>
          <p:nvPr>
            <p:ph sz="half" idx="1"/>
          </p:nvPr>
        </p:nvSpPr>
        <p:spPr/>
        <p:txBody>
          <a:bodyPr>
            <a:normAutofit/>
          </a:bodyPr>
          <a:lstStyle/>
          <a:p>
            <a:r>
              <a:rPr lang="en-US" dirty="0" smtClean="0"/>
              <a:t>When technology is developed using BMIs, do the creators of the BMI deserve IP rights towards that product?</a:t>
            </a:r>
          </a:p>
          <a:p>
            <a:endParaRPr lang="en-US" dirty="0" smtClean="0"/>
          </a:p>
          <a:p>
            <a:r>
              <a:rPr lang="en-US" dirty="0"/>
              <a:t>All electronic activity is still sourced from the </a:t>
            </a:r>
            <a:r>
              <a:rPr lang="en-US" dirty="0" smtClean="0"/>
              <a:t>brain</a:t>
            </a:r>
          </a:p>
          <a:p>
            <a:r>
              <a:rPr lang="en-US" dirty="0" smtClean="0"/>
              <a:t>Machines predict what you want to indicate, they do not think</a:t>
            </a:r>
          </a:p>
          <a:p>
            <a:endParaRPr lang="en-US" dirty="0" smtClean="0"/>
          </a:p>
          <a:p>
            <a:endParaRPr lang="en-US" dirty="0" smtClean="0"/>
          </a:p>
          <a:p>
            <a:pPr marL="205768" lvl="1" indent="0">
              <a:buNone/>
            </a:pPr>
            <a:endParaRPr lang="en-US" dirty="0" smtClean="0"/>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McCarthy</a:t>
            </a:r>
            <a:endParaRPr lang="en-US" sz="1400" dirty="0">
              <a:solidFill>
                <a:schemeClr val="tx1"/>
              </a:solidFill>
              <a:latin typeface="+mj-lt"/>
            </a:endParaRPr>
          </a:p>
        </p:txBody>
      </p:sp>
      <p:pic>
        <p:nvPicPr>
          <p:cNvPr id="9" name="Picture 8"/>
          <p:cNvPicPr>
            <a:picLocks noChangeAspect="1"/>
          </p:cNvPicPr>
          <p:nvPr/>
        </p:nvPicPr>
        <p:blipFill>
          <a:blip r:embed="rId3"/>
          <a:stretch>
            <a:fillRect/>
          </a:stretch>
        </p:blipFill>
        <p:spPr>
          <a:xfrm>
            <a:off x="4724400" y="1340634"/>
            <a:ext cx="3386243" cy="3386243"/>
          </a:xfrm>
          <a:prstGeom prst="rect">
            <a:avLst/>
          </a:prstGeom>
        </p:spPr>
      </p:pic>
    </p:spTree>
    <p:extLst>
      <p:ext uri="{BB962C8B-B14F-4D97-AF65-F5344CB8AC3E}">
        <p14:creationId xmlns:p14="http://schemas.microsoft.com/office/powerpoint/2010/main" val="3195862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dirty="0" smtClean="0"/>
              <a:t>Guest Speaker</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Brain-Machine interfaces (BMI) work </a:t>
            </a:r>
            <a:endParaRPr lang="en-US" dirty="0"/>
          </a:p>
        </p:txBody>
      </p:sp>
      <p:sp>
        <p:nvSpPr>
          <p:cNvPr id="3" name="Content Placeholder 2"/>
          <p:cNvSpPr>
            <a:spLocks noGrp="1"/>
          </p:cNvSpPr>
          <p:nvPr>
            <p:ph sz="half" idx="1"/>
          </p:nvPr>
        </p:nvSpPr>
        <p:spPr>
          <a:xfrm>
            <a:off x="685800" y="1352551"/>
            <a:ext cx="2462063" cy="2778090"/>
          </a:xfrm>
        </p:spPr>
        <p:txBody>
          <a:bodyPr>
            <a:normAutofit fontScale="70000" lnSpcReduction="20000"/>
          </a:bodyPr>
          <a:lstStyle/>
          <a:p>
            <a:r>
              <a:rPr lang="en-US" sz="2300" dirty="0" smtClean="0"/>
              <a:t>Measures activity of neurons [3]</a:t>
            </a:r>
          </a:p>
          <a:p>
            <a:pPr marL="0" indent="0">
              <a:buNone/>
            </a:pPr>
            <a:endParaRPr lang="en-US" dirty="0" smtClean="0"/>
          </a:p>
          <a:p>
            <a:r>
              <a:rPr lang="en-US" sz="2300" dirty="0" smtClean="0"/>
              <a:t>Maps activity in neurons to actions of connected machine [1]</a:t>
            </a:r>
          </a:p>
          <a:p>
            <a:pPr lvl="1"/>
            <a:r>
              <a:rPr lang="en-US" sz="2300" dirty="0"/>
              <a:t>Statistics and Machine </a:t>
            </a:r>
            <a:r>
              <a:rPr lang="en-US" sz="2300" dirty="0" smtClean="0"/>
              <a:t>Learning</a:t>
            </a:r>
          </a:p>
          <a:p>
            <a:pPr marL="205768" lvl="1" indent="0">
              <a:buNone/>
            </a:pPr>
            <a:endParaRPr lang="en-US" dirty="0" smtClean="0"/>
          </a:p>
          <a:p>
            <a:r>
              <a:rPr lang="en-US" sz="2300" dirty="0" smtClean="0"/>
              <a:t>Feedback sent back to user</a:t>
            </a:r>
          </a:p>
          <a:p>
            <a:endParaRPr lang="en-US" dirty="0" smtClean="0"/>
          </a:p>
          <a:p>
            <a:pPr marL="205768" lvl="1" indent="0">
              <a:buNone/>
            </a:pPr>
            <a:endParaRPr lang="en-US" dirty="0" smtClean="0"/>
          </a:p>
        </p:txBody>
      </p:sp>
      <p:pic>
        <p:nvPicPr>
          <p:cNvPr id="10" name="Content Placeholder 9" descr="Screen Shot 2017-03-30 at 7.30.02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04" t="1" r="-293" b="-5158"/>
          <a:stretch/>
        </p:blipFill>
        <p:spPr>
          <a:xfrm>
            <a:off x="3147863" y="1352550"/>
            <a:ext cx="5601654" cy="3048410"/>
          </a:xfrm>
          <a:ln>
            <a:solidFill>
              <a:schemeClr val="bg1"/>
            </a:solidFill>
          </a:ln>
        </p:spPr>
      </p:pic>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&lt;Your Name&gt;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1, 3</a:t>
            </a:r>
            <a:endParaRPr lang="en-US" sz="1200" dirty="0">
              <a:solidFill>
                <a:schemeClr val="tx1"/>
              </a:solidFill>
            </a:endParaRPr>
          </a:p>
        </p:txBody>
      </p:sp>
    </p:spTree>
    <p:extLst>
      <p:ext uri="{BB962C8B-B14F-4D97-AF65-F5344CB8AC3E}">
        <p14:creationId xmlns:p14="http://schemas.microsoft.com/office/powerpoint/2010/main" val="29219386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in Research</a:t>
            </a:r>
            <a:endParaRPr lang="en-US" dirty="0"/>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Research done as early as the 1960s and 1970s [3</a:t>
            </a:r>
            <a:r>
              <a:rPr lang="en-US" dirty="0" smtClean="0"/>
              <a:t>]</a:t>
            </a:r>
          </a:p>
          <a:p>
            <a:r>
              <a:rPr lang="en-US" dirty="0" smtClean="0"/>
              <a:t>Monkeys move a computer cursor without their hands (2002) [4]</a:t>
            </a:r>
          </a:p>
          <a:p>
            <a:r>
              <a:rPr lang="en-US" dirty="0" smtClean="0"/>
              <a:t>Research moved from individual demonstrations to development (2006) [2]</a:t>
            </a:r>
          </a:p>
          <a:p>
            <a:r>
              <a:rPr lang="en-US" dirty="0" smtClean="0"/>
              <a:t>Development now focused on helping physically disabled (2012) [5]</a:t>
            </a:r>
          </a:p>
          <a:p>
            <a:endParaRPr lang="en-US" dirty="0" smtClean="0"/>
          </a:p>
          <a:p>
            <a:pPr marL="205768" lvl="1" indent="0">
              <a:buNone/>
            </a:pPr>
            <a:endParaRPr lang="en-US" dirty="0" smtClean="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McCarthy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3,4,5</a:t>
            </a:r>
            <a:endParaRPr lang="en-US" sz="1200" dirty="0">
              <a:solidFill>
                <a:schemeClr val="tx1"/>
              </a:solidFill>
            </a:endParaRPr>
          </a:p>
        </p:txBody>
      </p:sp>
    </p:spTree>
    <p:extLst>
      <p:ext uri="{BB962C8B-B14F-4D97-AF65-F5344CB8AC3E}">
        <p14:creationId xmlns:p14="http://schemas.microsoft.com/office/powerpoint/2010/main" val="6214506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7-03-30 at 7.30.27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64" t="-2272" r="51"/>
          <a:stretch/>
        </p:blipFill>
        <p:spPr>
          <a:xfrm>
            <a:off x="2257936" y="361950"/>
            <a:ext cx="4372919" cy="2259582"/>
          </a:xfrm>
        </p:spPr>
      </p:pic>
      <p:pic>
        <p:nvPicPr>
          <p:cNvPr id="8" name="Content Placeholder 7" descr="Screen Shot 2017-03-30 at 7.30.36 P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56" t="-3309" r="232" b="1"/>
          <a:stretch/>
        </p:blipFill>
        <p:spPr>
          <a:xfrm>
            <a:off x="2257936" y="2454476"/>
            <a:ext cx="4372919" cy="2677256"/>
          </a:xfrm>
        </p:spPr>
      </p:pic>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t>1</a:t>
            </a:r>
            <a:endParaRPr lang="en-US" sz="1200" dirty="0">
              <a:solidFill>
                <a:schemeClr val="tx1"/>
              </a:solidFill>
            </a:endParaRPr>
          </a:p>
        </p:txBody>
      </p:sp>
      <p:sp>
        <p:nvSpPr>
          <p:cNvPr id="12" name="TextBox 11"/>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McCarthy</a:t>
            </a:r>
            <a:endParaRPr lang="en-US" sz="1400" dirty="0">
              <a:solidFill>
                <a:schemeClr val="tx1"/>
              </a:solidFill>
              <a:latin typeface="+mj-lt"/>
            </a:endParaRPr>
          </a:p>
        </p:txBody>
      </p:sp>
    </p:spTree>
    <p:extLst>
      <p:ext uri="{BB962C8B-B14F-4D97-AF65-F5344CB8AC3E}">
        <p14:creationId xmlns:p14="http://schemas.microsoft.com/office/powerpoint/2010/main" val="2252421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 </a:t>
            </a:r>
            <a:r>
              <a:rPr lang="en-US" dirty="0" err="1"/>
              <a:t>Lebedev</a:t>
            </a:r>
            <a:r>
              <a:rPr lang="en-US" dirty="0"/>
              <a:t>, M. (2014). Brain-machine interfaces: An overview. Translational Neuroscience, 5(1), 99-110. doi:10.2478/s13380-014-0212-z</a:t>
            </a:r>
          </a:p>
          <a:p>
            <a:pPr marL="0" indent="0">
              <a:buNone/>
            </a:pPr>
            <a:r>
              <a:rPr lang="en-US" dirty="0" smtClean="0"/>
              <a:t>[2] </a:t>
            </a:r>
            <a:r>
              <a:rPr lang="en-US" dirty="0"/>
              <a:t>Brunner, P., Bianchi, L., </a:t>
            </a:r>
            <a:r>
              <a:rPr lang="en-US" dirty="0" err="1"/>
              <a:t>Guger</a:t>
            </a:r>
            <a:r>
              <a:rPr lang="en-US" dirty="0"/>
              <a:t>, C., </a:t>
            </a:r>
            <a:r>
              <a:rPr lang="en-US" dirty="0" err="1"/>
              <a:t>Cincotti</a:t>
            </a:r>
            <a:r>
              <a:rPr lang="en-US" dirty="0"/>
              <a:t>, F., &amp; </a:t>
            </a:r>
            <a:r>
              <a:rPr lang="en-US" dirty="0" err="1"/>
              <a:t>Schalk</a:t>
            </a:r>
            <a:r>
              <a:rPr lang="en-US" dirty="0"/>
              <a:t>, G. (2011). Current trends in hardware and software for brain–computer interfaces (BCIs). Journal of Neural Engineering, 8(2), 025001. doi:10.1088/1741-2560/8/2/</a:t>
            </a:r>
            <a:r>
              <a:rPr lang="en-US" dirty="0" smtClean="0"/>
              <a:t>025001</a:t>
            </a:r>
          </a:p>
          <a:p>
            <a:pPr marL="0" indent="0">
              <a:buNone/>
            </a:pPr>
            <a:r>
              <a:rPr lang="en-US" dirty="0" smtClean="0"/>
              <a:t>[3] </a:t>
            </a:r>
            <a:r>
              <a:rPr lang="en-US" dirty="0" err="1"/>
              <a:t>Lebedev</a:t>
            </a:r>
            <a:r>
              <a:rPr lang="en-US" dirty="0"/>
              <a:t>, M. A., &amp; </a:t>
            </a:r>
            <a:r>
              <a:rPr lang="en-US" dirty="0" err="1"/>
              <a:t>Nicolelis</a:t>
            </a:r>
            <a:r>
              <a:rPr lang="en-US" dirty="0"/>
              <a:t>, M. A. L. (2006). Brain–machine interfaces: Past, present and future. Trends in Neurosciences, 29(9), 536-546. doi:10.1016/j.tins.2006.07.004</a:t>
            </a:r>
          </a:p>
          <a:p>
            <a:pPr marL="0" indent="0">
              <a:buNone/>
            </a:pPr>
            <a:r>
              <a:rPr lang="en-US" dirty="0" smtClean="0"/>
              <a:t>[4] </a:t>
            </a:r>
            <a:r>
              <a:rPr lang="en-US" dirty="0" err="1"/>
              <a:t>Serruya</a:t>
            </a:r>
            <a:r>
              <a:rPr lang="en-US" dirty="0"/>
              <a:t>, M. D., </a:t>
            </a:r>
            <a:r>
              <a:rPr lang="en-US" dirty="0" err="1"/>
              <a:t>Hatsopoulos</a:t>
            </a:r>
            <a:r>
              <a:rPr lang="en-US" dirty="0"/>
              <a:t>, N. G., </a:t>
            </a:r>
            <a:r>
              <a:rPr lang="en-US" dirty="0" err="1"/>
              <a:t>Paninski</a:t>
            </a:r>
            <a:r>
              <a:rPr lang="en-US" dirty="0"/>
              <a:t>, L., Fellows, M. R., &amp; Donoghue, J. P. (2002). Brain-machine interface: Instant neural control of a movement signal. Nature, 416(6877), 141-142</a:t>
            </a:r>
            <a:r>
              <a:rPr lang="en-US" dirty="0" smtClean="0"/>
              <a:t>.</a:t>
            </a:r>
          </a:p>
          <a:p>
            <a:pPr marL="0" indent="0">
              <a:buNone/>
            </a:pPr>
            <a:r>
              <a:rPr lang="en-US" dirty="0" smtClean="0"/>
              <a:t>[5</a:t>
            </a:r>
            <a:r>
              <a:rPr lang="en-US" dirty="0"/>
              <a:t>] Nair, P. (2013). Brain–machine interface. Proceedings of the National Academy of Sciences, 110(46), 18343-18343.</a:t>
            </a:r>
            <a:endParaRPr lang="en-US" dirty="0" smtClean="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McCarthy</a:t>
            </a:r>
            <a:endParaRPr lang="en-US" sz="1400" dirty="0">
              <a:solidFill>
                <a:schemeClr val="tx1"/>
              </a:solidFill>
              <a:latin typeface="+mj-lt"/>
            </a:endParaRPr>
          </a:p>
        </p:txBody>
      </p:sp>
    </p:spTree>
    <p:extLst>
      <p:ext uri="{BB962C8B-B14F-4D97-AF65-F5344CB8AC3E}">
        <p14:creationId xmlns:p14="http://schemas.microsoft.com/office/powerpoint/2010/main" val="6060219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5</a:t>
            </a:r>
            <a:br>
              <a:rPr lang="en-US" dirty="0" smtClean="0"/>
            </a:br>
            <a:r>
              <a:rPr lang="en-US" dirty="0" smtClean="0"/>
              <a:t>The End</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pic>
        <p:nvPicPr>
          <p:cNvPr id="8" name="Picture 7"/>
          <p:cNvPicPr>
            <a:picLocks noChangeAspect="1"/>
          </p:cNvPicPr>
          <p:nvPr/>
        </p:nvPicPr>
        <p:blipFill>
          <a:blip r:embed="rId3"/>
          <a:stretch>
            <a:fillRect/>
          </a:stretch>
        </p:blipFill>
        <p:spPr>
          <a:xfrm>
            <a:off x="508000" y="1308100"/>
            <a:ext cx="8128000" cy="2527300"/>
          </a:xfrm>
          <a:prstGeom prst="rect">
            <a:avLst/>
          </a:prstGeom>
        </p:spPr>
      </p:pic>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pp. 165 </a:t>
            </a:r>
            <a:r>
              <a:rPr lang="is-IS" dirty="0" smtClean="0"/>
              <a:t>“...ownership of ideas...” not quite right</a:t>
            </a:r>
          </a:p>
          <a:p>
            <a:r>
              <a:rPr lang="is-IS" dirty="0" smtClean="0"/>
              <a:t>pp. 168 public domain year 1997/1999 from source published in 1996?</a:t>
            </a:r>
            <a:endParaRPr lang="en-US" dirty="0" smtClean="0"/>
          </a:p>
          <a:p>
            <a:r>
              <a:rPr lang="en-US" dirty="0" smtClean="0"/>
              <a:t>pp. 170 </a:t>
            </a:r>
            <a:r>
              <a:rPr lang="en-US" dirty="0" err="1" smtClean="0"/>
              <a:t>SaaS</a:t>
            </a:r>
            <a:r>
              <a:rPr lang="en-US" dirty="0" smtClean="0"/>
              <a:t>, Google Search example? “…before he </a:t>
            </a:r>
            <a:r>
              <a:rPr lang="en-US" b="1" dirty="0" smtClean="0"/>
              <a:t>gave</a:t>
            </a:r>
            <a:r>
              <a:rPr lang="en-US" dirty="0" smtClean="0"/>
              <a:t> them the plot.”? “</a:t>
            </a:r>
            <a:r>
              <a:rPr lang="is-IS" dirty="0" smtClean="0"/>
              <a:t>…cannot erase the memories...” Paycheck (2003)</a:t>
            </a:r>
            <a:endParaRPr lang="en-US" dirty="0" smtClean="0"/>
          </a:p>
          <a:p>
            <a:r>
              <a:rPr lang="en-US" dirty="0" smtClean="0"/>
              <a:t>pp. 180 4.4 #2 preferred?</a:t>
            </a:r>
          </a:p>
          <a:p>
            <a:r>
              <a:rPr lang="en-US" dirty="0" smtClean="0"/>
              <a:t>pp. 186/196 revenue != profit</a:t>
            </a:r>
          </a:p>
          <a:p>
            <a:r>
              <a:rPr lang="en-US" dirty="0" smtClean="0"/>
              <a:t>pp</a:t>
            </a:r>
            <a:r>
              <a:rPr lang="en-US" dirty="0"/>
              <a:t>. </a:t>
            </a:r>
            <a:r>
              <a:rPr lang="en-US" dirty="0" smtClean="0"/>
              <a:t>190 blocking 100% seems impossible</a:t>
            </a:r>
          </a:p>
          <a:p>
            <a:r>
              <a:rPr lang="en-US" dirty="0" smtClean="0"/>
              <a:t>pp. 194 Any legitimate </a:t>
            </a:r>
            <a:r>
              <a:rPr lang="en-US" dirty="0" err="1" smtClean="0"/>
              <a:t>BitTorrent</a:t>
            </a:r>
            <a:r>
              <a:rPr lang="en-US" dirty="0" smtClean="0"/>
              <a:t> use examples since 2005?</a:t>
            </a:r>
          </a:p>
          <a:p>
            <a:r>
              <a:rPr lang="en-US" dirty="0" smtClean="0"/>
              <a:t>pp</a:t>
            </a:r>
            <a:r>
              <a:rPr lang="en-US" dirty="0"/>
              <a:t>. 197 </a:t>
            </a:r>
            <a:r>
              <a:rPr lang="en-US" dirty="0" smtClean="0"/>
              <a:t>“licensing agreement </a:t>
            </a:r>
            <a:r>
              <a:rPr lang="is-IS" dirty="0" smtClean="0"/>
              <a:t>… hardware”?</a:t>
            </a:r>
            <a:endParaRPr lang="en-US" dirty="0" smtClean="0"/>
          </a:p>
        </p:txBody>
      </p:sp>
      <p:sp>
        <p:nvSpPr>
          <p:cNvPr id="11" name="Content Placeholder 10"/>
          <p:cNvSpPr>
            <a:spLocks noGrp="1"/>
          </p:cNvSpPr>
          <p:nvPr>
            <p:ph sz="half" idx="2"/>
          </p:nvPr>
        </p:nvSpPr>
        <p:spPr/>
        <p:txBody>
          <a:bodyPr>
            <a:normAutofit fontScale="77500" lnSpcReduction="20000"/>
          </a:bodyPr>
          <a:lstStyle/>
          <a:p>
            <a:r>
              <a:rPr lang="en-US" dirty="0"/>
              <a:t>pp. 198 4.7.3 references?</a:t>
            </a:r>
          </a:p>
          <a:p>
            <a:r>
              <a:rPr lang="en-US" dirty="0" smtClean="0"/>
              <a:t>pp</a:t>
            </a:r>
            <a:r>
              <a:rPr lang="en-US" dirty="0"/>
              <a:t>. </a:t>
            </a:r>
            <a:r>
              <a:rPr lang="en-US" dirty="0" smtClean="0"/>
              <a:t>205 </a:t>
            </a:r>
            <a:r>
              <a:rPr lang="en-US" dirty="0"/>
              <a:t>Perhaps friends should not ask you to break the law? </a:t>
            </a:r>
            <a:endParaRPr lang="en-US" dirty="0" smtClean="0"/>
          </a:p>
          <a:p>
            <a:r>
              <a:rPr lang="en-US" dirty="0" smtClean="0"/>
              <a:t>Any </a:t>
            </a:r>
            <a:r>
              <a:rPr lang="en-US" dirty="0"/>
              <a:t>successful industries operate as a support service?</a:t>
            </a:r>
          </a:p>
          <a:p>
            <a:r>
              <a:rPr lang="en-US" dirty="0" smtClean="0"/>
              <a:t>pp</a:t>
            </a:r>
            <a:r>
              <a:rPr lang="en-US" dirty="0"/>
              <a:t>. </a:t>
            </a:r>
            <a:r>
              <a:rPr lang="en-US" dirty="0" smtClean="0"/>
              <a:t>207 </a:t>
            </a:r>
            <a:r>
              <a:rPr lang="en-US" dirty="0"/>
              <a:t>Is Perl still most popular? Quality study from 2003, change?</a:t>
            </a:r>
          </a:p>
          <a:p>
            <a:r>
              <a:rPr lang="en-US" dirty="0"/>
              <a:t>pp. </a:t>
            </a:r>
            <a:r>
              <a:rPr lang="en-US" dirty="0" smtClean="0"/>
              <a:t>209 </a:t>
            </a:r>
            <a:r>
              <a:rPr lang="en-US" dirty="0"/>
              <a:t>who uses tape?</a:t>
            </a:r>
          </a:p>
          <a:p>
            <a:r>
              <a:rPr lang="en-US" dirty="0" smtClean="0"/>
              <a:t>pp. 210 “human-readable, lawyer-readable</a:t>
            </a:r>
            <a:r>
              <a:rPr lang="is-IS" dirty="0" smtClean="0"/>
              <a:t>…”</a:t>
            </a:r>
          </a:p>
          <a:p>
            <a:r>
              <a:rPr lang="is-IS" dirty="0" smtClean="0"/>
              <a:t>pp. 223 Interview has nothing to do with computing</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a:t>
            </a:r>
            <a:r>
              <a:rPr lang="en-US" dirty="0"/>
              <a:t>Quiz</a:t>
            </a:r>
            <a:br>
              <a:rPr lang="en-US" dirty="0"/>
            </a:br>
            <a:r>
              <a:rPr lang="en-US" dirty="0"/>
              <a:t>For each </a:t>
            </a:r>
            <a:r>
              <a:rPr lang="en-US" dirty="0" smtClean="0"/>
              <a:t>On the left answer a–d on Right</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a:t>
            </a:r>
            <a:r>
              <a:rPr lang="en-US" dirty="0" smtClean="0"/>
              <a:t>Secret</a:t>
            </a:r>
            <a:endParaRPr lang="en-US" dirty="0"/>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kind of IP does it protect?</a:t>
            </a:r>
          </a:p>
          <a:p>
            <a:pPr marL="342900" indent="-342900">
              <a:buFont typeface="+mj-lt"/>
              <a:buAutoNum type="alphaUcPeriod"/>
            </a:pPr>
            <a:r>
              <a:rPr lang="en-US" dirty="0"/>
              <a:t>What qualifications does the IP have to meet to be protected?</a:t>
            </a:r>
          </a:p>
          <a:p>
            <a:pPr marL="342900" indent="-342900">
              <a:buFont typeface="+mj-lt"/>
              <a:buAutoNum type="alphaUcPeriod"/>
            </a:pPr>
            <a:r>
              <a:rPr lang="en-US" dirty="0"/>
              <a:t>How long does the protection last?</a:t>
            </a:r>
          </a:p>
          <a:p>
            <a:pPr marL="342900" indent="-342900">
              <a:buFont typeface="+mj-lt"/>
              <a:buAutoNum type="alphaUcPeriod"/>
            </a:pPr>
            <a:r>
              <a:rPr lang="en-US" dirty="0"/>
              <a:t>Give a specific example of IP currently protected</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477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dirty="0" smtClean="0"/>
              <a:t>Guest Speaker</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8239775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1/3 </a:t>
            </a:r>
            <a:r>
              <a:rPr lang="en-US" dirty="0" smtClean="0"/>
              <a:t/>
            </a:r>
            <a:br>
              <a:rPr lang="en-US" dirty="0" smtClean="0"/>
            </a:br>
            <a:r>
              <a:rPr lang="en-US" dirty="0" smtClean="0"/>
              <a:t>Discussion </a:t>
            </a:r>
            <a:r>
              <a:rPr lang="en-US" dirty="0"/>
              <a:t>Board</a:t>
            </a:r>
          </a:p>
        </p:txBody>
      </p:sp>
      <p:sp>
        <p:nvSpPr>
          <p:cNvPr id="3" name="Content Placeholder 2"/>
          <p:cNvSpPr>
            <a:spLocks noGrp="1"/>
          </p:cNvSpPr>
          <p:nvPr>
            <p:ph sz="half" idx="1"/>
          </p:nvPr>
        </p:nvSpPr>
        <p:spPr/>
        <p:txBody>
          <a:bodyPr>
            <a:normAutofit lnSpcReduction="10000"/>
          </a:bodyPr>
          <a:lstStyle/>
          <a:p>
            <a:r>
              <a:rPr lang="en-US" dirty="0"/>
              <a:t>Post ways one can search for information about a person. Do not repeat </a:t>
            </a:r>
            <a:r>
              <a:rPr lang="en-US" dirty="0" smtClean="0"/>
              <a:t>entries.</a:t>
            </a:r>
            <a:endParaRPr lang="en-US" dirty="0"/>
          </a:p>
          <a:p>
            <a:r>
              <a:rPr lang="en-US" dirty="0"/>
              <a:t>Use each search method listed to produce 2 profiles as an appendix of your paper. Provide a brief description if you’d rather not list the details.</a:t>
            </a:r>
          </a:p>
          <a:p>
            <a:pPr lvl="1"/>
            <a:r>
              <a:rPr lang="en-US" dirty="0"/>
              <a:t>Profile 1: all information someone might think is you</a:t>
            </a:r>
          </a:p>
          <a:p>
            <a:pPr lvl="1"/>
            <a:r>
              <a:rPr lang="en-US" dirty="0"/>
              <a:t>Profile 2: all information you know is you.</a:t>
            </a:r>
          </a:p>
          <a:p>
            <a:pPr lvl="1"/>
            <a:r>
              <a:rPr lang="en-US" dirty="0"/>
              <a:t>You are not responsible for methods posted </a:t>
            </a:r>
            <a:r>
              <a:rPr lang="en-US" dirty="0" smtClean="0"/>
              <a:t>less than 24 hours before class.</a:t>
            </a:r>
            <a:endParaRPr lang="en-US" dirty="0"/>
          </a:p>
        </p:txBody>
      </p:sp>
      <p:sp>
        <p:nvSpPr>
          <p:cNvPr id="6" name="Content Placeholder 5"/>
          <p:cNvSpPr>
            <a:spLocks noGrp="1"/>
          </p:cNvSpPr>
          <p:nvPr>
            <p:ph sz="half" idx="2"/>
          </p:nvPr>
        </p:nvSpPr>
        <p:spPr/>
        <p:txBody>
          <a:bodyPr>
            <a:normAutofit lnSpcReduction="10000"/>
          </a:bodyPr>
          <a:lstStyle/>
          <a:p>
            <a:r>
              <a:rPr lang="en-US" dirty="0"/>
              <a:t>For each search method result 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post the correspondence. </a:t>
            </a:r>
          </a:p>
          <a:p>
            <a:r>
              <a:rPr lang="en-US" dirty="0"/>
              <a:t>Dig deeper than a basic search engine’s (Google, etc.) results</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a:t>
            </a:r>
            <a:r>
              <a:rPr lang="en-US" dirty="0" smtClean="0"/>
              <a:t>2/</a:t>
            </a:r>
            <a:r>
              <a:rPr lang="en-US" dirty="0"/>
              <a:t>3 </a:t>
            </a:r>
            <a:r>
              <a:rPr lang="en-US" dirty="0" smtClean="0"/>
              <a:t/>
            </a:r>
            <a:br>
              <a:rPr lang="en-US" dirty="0" smtClean="0"/>
            </a:br>
            <a:r>
              <a:rPr lang="en-US" dirty="0" smtClean="0"/>
              <a:t>1 Page Paper</a:t>
            </a:r>
            <a:endParaRPr lang="en-US" dirty="0"/>
          </a:p>
        </p:txBody>
      </p:sp>
      <p:sp>
        <p:nvSpPr>
          <p:cNvPr id="3" name="Content Placeholder 2"/>
          <p:cNvSpPr>
            <a:spLocks noGrp="1"/>
          </p:cNvSpPr>
          <p:nvPr>
            <p:ph idx="1"/>
          </p:nvPr>
        </p:nvSpPr>
        <p:spPr/>
        <p:txBody>
          <a:bodyPr>
            <a:normAutofit fontScale="92500"/>
          </a:bodyPr>
          <a:lstStyle/>
          <a:p>
            <a:r>
              <a:rPr lang="en-US" dirty="0"/>
              <a:t>Use your search results to help support your conclusion.</a:t>
            </a:r>
          </a:p>
          <a:p>
            <a:r>
              <a:rPr lang="en-US" dirty="0"/>
              <a:t>This assignment requires you revisit the Discussion Board frequently as new search methods are posted, subscribe to it.</a:t>
            </a:r>
          </a:p>
          <a:p>
            <a:r>
              <a:rPr lang="en-US" dirty="0"/>
              <a:t>Conclusion idea examples (not comprehensive):</a:t>
            </a:r>
          </a:p>
          <a:p>
            <a:pPr lvl="1"/>
            <a:r>
              <a:rPr lang="en-US" dirty="0"/>
              <a:t>What impression would a potential employer have of you given these results, assuming they also had a resume and possibly a cover letter from you?</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r>
              <a:rPr lang="en-US" dirty="0" smtClean="0"/>
              <a:t>?</a:t>
            </a:r>
          </a:p>
          <a:p>
            <a:r>
              <a:rPr lang="en-US" dirty="0" smtClean="0"/>
              <a:t>5 High quality sources still required</a:t>
            </a:r>
            <a:endParaRPr lang="en-US" dirty="0"/>
          </a:p>
          <a:p>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79332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3</a:t>
            </a:r>
            <a:r>
              <a:rPr lang="en-US" dirty="0" smtClean="0"/>
              <a:t>/</a:t>
            </a:r>
            <a:r>
              <a:rPr lang="en-US" dirty="0"/>
              <a:t>3 </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3355343091"/>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tblGrid>
              <a:tr h="365760">
                <a:tc>
                  <a:txBody>
                    <a:bodyPr/>
                    <a:lstStyle/>
                    <a:p>
                      <a:r>
                        <a:rPr lang="en-US" dirty="0" smtClean="0"/>
                        <a:t>Search Methods</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Paper</a:t>
              </a:r>
              <a:endParaRPr kumimoji="0" lang="en-US" sz="2400" b="0" i="0" u="none" strike="noStrike" cap="none" normalizeH="0" baseline="0" dirty="0">
                <a:ln>
                  <a:noFill/>
                </a:ln>
                <a:solidFill>
                  <a:srgbClr val="000000"/>
                </a:solidFill>
                <a:effectLst/>
                <a:latin typeface="Times New Roman" pitchFamily="76" charset="0"/>
              </a:endParaRPr>
            </a:p>
          </p:txBody>
        </p:sp>
        <p:sp>
          <p:nvSpPr>
            <p:cNvPr id="82" name="5-Point Star 81"/>
            <p:cNvSpPr>
              <a:spLocks noChangeAspect="1"/>
            </p:cNvSpPr>
            <p:nvPr/>
          </p:nvSpPr>
          <p:spPr bwMode="auto">
            <a:xfrm>
              <a:off x="8456815" y="1421753"/>
              <a:ext cx="481584" cy="481584"/>
            </a:xfrm>
            <a:prstGeom prst="star5">
              <a:avLst/>
            </a:prstGeom>
            <a:solidFill>
              <a:srgbClr val="FFFF00"/>
            </a:solidFill>
            <a:ln>
              <a:solidFill>
                <a:schemeClr val="tx1">
                  <a:lumMod val="5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245212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13672</TotalTime>
  <Words>2509</Words>
  <Application>Microsoft Macintosh PowerPoint</Application>
  <PresentationFormat>On-screen Show (16:9)</PresentationFormat>
  <Paragraphs>308</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Red Radial 16x9</vt:lpstr>
      <vt:lpstr>Class 5 Intellectual Property</vt:lpstr>
      <vt:lpstr>Overview</vt:lpstr>
      <vt:lpstr>PowerPoint Presentation</vt:lpstr>
      <vt:lpstr>My Reading Notes</vt:lpstr>
      <vt:lpstr>Group Quiz For each On the left answer a–d on Right</vt:lpstr>
      <vt:lpstr>Overview</vt:lpstr>
      <vt:lpstr>Assignment - Self Search 1/3  Discussion Board</vt:lpstr>
      <vt:lpstr>Assignment - Self Search 2/3  1 Page Paper</vt:lpstr>
      <vt:lpstr>Assignment - Self Search 3/3 </vt:lpstr>
      <vt:lpstr>Overview</vt:lpstr>
      <vt:lpstr>Video Game Mods</vt:lpstr>
      <vt:lpstr>PowerPoint Presentation</vt:lpstr>
      <vt:lpstr>PowerPoint Presentation</vt:lpstr>
      <vt:lpstr>Should restrictions from publishers be relaxed to further promote the development of video game mods?  Should this be universalized?  Yes.</vt:lpstr>
      <vt:lpstr>What do Video Game Mods Do?</vt:lpstr>
      <vt:lpstr>Ownership Dispute</vt:lpstr>
      <vt:lpstr>MODS’ IP Rights</vt:lpstr>
      <vt:lpstr>References</vt:lpstr>
      <vt:lpstr>Should bmi developers receive ip rights?</vt:lpstr>
      <vt:lpstr>How Brain-Machine interfaces (BMI) work </vt:lpstr>
      <vt:lpstr>Examples in Research</vt:lpstr>
      <vt:lpstr>PowerPoint Presentation</vt:lpstr>
      <vt:lpstr>References</vt:lpstr>
      <vt:lpstr>Class 5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208</cp:revision>
  <dcterms:created xsi:type="dcterms:W3CDTF">2014-08-25T02:19:16Z</dcterms:created>
  <dcterms:modified xsi:type="dcterms:W3CDTF">2017-03-31T22:38:59Z</dcterms:modified>
</cp:coreProperties>
</file>