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59" r:id="rId3"/>
    <p:sldId id="261" r:id="rId4"/>
    <p:sldId id="264" r:id="rId5"/>
    <p:sldId id="277" r:id="rId6"/>
    <p:sldId id="267" r:id="rId7"/>
    <p:sldId id="278" r:id="rId8"/>
    <p:sldId id="258" r:id="rId9"/>
    <p:sldId id="270" r:id="rId10"/>
    <p:sldId id="271" r:id="rId11"/>
    <p:sldId id="276" r:id="rId12"/>
    <p:sldId id="279" r:id="rId13"/>
    <p:sldId id="273" r:id="rId14"/>
    <p:sldId id="281" r:id="rId15"/>
    <p:sldId id="274" r:id="rId16"/>
    <p:sldId id="282" r:id="rId17"/>
    <p:sldId id="280" r:id="rId18"/>
    <p:sldId id="283"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445" autoAdjust="0"/>
  </p:normalViewPr>
  <p:slideViewPr>
    <p:cSldViewPr snapToGrid="0" snapToObjects="1">
      <p:cViewPr varScale="1">
        <p:scale>
          <a:sx n="119" d="100"/>
          <a:sy n="119" d="100"/>
        </p:scale>
        <p:origin x="-240" y="-10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2017-03-21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2017-03-21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a:t>
            </a:r>
          </a:p>
          <a:p>
            <a:endParaRPr lang="en-US" dirty="0" smtClean="0"/>
          </a:p>
          <a:p>
            <a:r>
              <a:rPr lang="en-US" dirty="0" smtClean="0"/>
              <a:t>Have </a:t>
            </a:r>
            <a:r>
              <a:rPr lang="en-US" dirty="0" smtClean="0"/>
              <a:t>wiki open to show time line. https://</a:t>
            </a:r>
            <a:r>
              <a:rPr lang="en-US" dirty="0" err="1" smtClean="0"/>
              <a:t>wiki.wpi.edu</a:t>
            </a:r>
            <a:r>
              <a:rPr lang="en-US" dirty="0" smtClean="0"/>
              <a:t>/cs3043</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Valid</a:t>
            </a:r>
            <a:r>
              <a:rPr lang="en-US" dirty="0" smtClean="0"/>
              <a:t>: Assuming the premises are true, does it logically follow that the conclusion must be true.</a:t>
            </a:r>
            <a:r>
              <a:rPr lang="en-US" baseline="0" dirty="0" smtClean="0"/>
              <a:t> </a:t>
            </a:r>
            <a:r>
              <a:rPr lang="en-US" dirty="0" smtClean="0"/>
              <a:t>One way of doing this is to find a counter example</a:t>
            </a:r>
            <a:r>
              <a:rPr lang="en-US" baseline="0" dirty="0" smtClean="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Inductive</a:t>
            </a:r>
            <a:r>
              <a:rPr lang="en-US" dirty="0" smtClean="0"/>
              <a:t>: If an argument is invalid it could still be inductive, that is it could increase</a:t>
            </a:r>
            <a:r>
              <a:rPr lang="en-US" baseline="0" dirty="0" smtClean="0"/>
              <a:t> the likelihood that the conclusion is true. Otherwise it might include a fallacy. </a:t>
            </a:r>
            <a:r>
              <a:rPr lang="en-US" dirty="0" smtClean="0"/>
              <a:t>A</a:t>
            </a:r>
            <a:r>
              <a:rPr lang="en-US" baseline="0" dirty="0" smtClean="0"/>
              <a:t> fallacy is an error in logic.</a:t>
            </a:r>
          </a:p>
          <a:p>
            <a:r>
              <a:rPr lang="en-US" b="1" baseline="0" dirty="0" smtClean="0"/>
              <a:t>Sound</a:t>
            </a:r>
            <a:r>
              <a:rPr lang="en-US" baseline="0" dirty="0" smtClean="0"/>
              <a:t>: If an argument is valid or inductive the premises should be verified as facts. If they are true the argument is sound, and the argument strong. Otherwise the argument is weak</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interesting source:</a:t>
            </a:r>
          </a:p>
          <a:p>
            <a:r>
              <a:rPr lang="en-US" dirty="0" smtClean="0"/>
              <a:t>http://</a:t>
            </a:r>
            <a:r>
              <a:rPr lang="en-US" dirty="0" err="1" smtClean="0"/>
              <a:t>www.informationisbeautiful.net</a:t>
            </a:r>
            <a:r>
              <a:rPr lang="en-US" dirty="0" smtClean="0"/>
              <a:t>/visualizations/</a:t>
            </a:r>
            <a:r>
              <a:rPr lang="en-US" dirty="0" err="1" smtClean="0"/>
              <a:t>rhetological</a:t>
            </a:r>
            <a:r>
              <a:rPr lang="en-US" dirty="0" smtClean="0"/>
              <a:t>-</a:t>
            </a:r>
            <a:r>
              <a:rPr lang="en-US" smtClean="0"/>
              <a:t>fallacies/</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listverse.com</a:t>
            </a:r>
            <a:r>
              <a:rPr lang="en-US" dirty="0" smtClean="0"/>
              <a:t>/2012/11/08/15-bad-arguments-we-all-abuse/</a:t>
            </a:r>
          </a:p>
          <a:p>
            <a:r>
              <a:rPr lang="en-US" dirty="0" smtClean="0"/>
              <a:t>Accessed 2015-03-19</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Static vs. Dynamic Typed:</a:t>
            </a:r>
            <a:r>
              <a:rPr lang="en-US" dirty="0" smtClean="0"/>
              <a:t> is about when a variable can be used. "Static typed programming languages are those in which variables need not be defined before</a:t>
            </a:r>
            <a:r>
              <a:rPr lang="en-US" baseline="0" dirty="0" smtClean="0"/>
              <a:t> </a:t>
            </a:r>
            <a:r>
              <a:rPr lang="en-US" dirty="0" smtClean="0"/>
              <a:t>they </a:t>
            </a:r>
            <a:r>
              <a:rPr lang="en-US" dirty="0" smtClean="0"/>
              <a:t>are </a:t>
            </a:r>
            <a:r>
              <a:rPr lang="en-US" dirty="0" smtClean="0"/>
              <a:t>used." [4] Contrary, dynamic typed programming languages are those in which variables must be defined before they can be used.</a:t>
            </a:r>
          </a:p>
          <a:p>
            <a:endParaRPr lang="en-US" b="1" dirty="0" smtClean="0"/>
          </a:p>
          <a:p>
            <a:r>
              <a:rPr lang="en-US" b="1" dirty="0" smtClean="0"/>
              <a:t>Strong vs. Weak Typing: </a:t>
            </a:r>
            <a:r>
              <a:rPr lang="en-US" dirty="0" smtClean="0"/>
              <a:t>is about how strictly types are distinguished. Strongly typed languages</a:t>
            </a:r>
            <a:r>
              <a:rPr lang="en-US" baseline="0" dirty="0" smtClean="0"/>
              <a:t> </a:t>
            </a:r>
            <a:r>
              <a:rPr lang="en-US" dirty="0" smtClean="0"/>
              <a:t>do not allow for implicit casts. [2]</a:t>
            </a:r>
          </a:p>
          <a:p>
            <a:endParaRPr lang="en-US" b="1" dirty="0" smtClean="0"/>
          </a:p>
          <a:p>
            <a:r>
              <a:rPr lang="en-US" b="1" dirty="0" smtClean="0"/>
              <a:t>Explicit vs. Implicit Typing:</a:t>
            </a:r>
            <a:r>
              <a:rPr lang="en-US" b="0" dirty="0" smtClean="0"/>
              <a:t> is about declaring a variable’s type. Explicit </a:t>
            </a:r>
            <a:r>
              <a:rPr lang="en-US" dirty="0" smtClean="0"/>
              <a:t>languages enforce a programmer to clearly ("explicitly") define a variable type</a:t>
            </a:r>
            <a:r>
              <a:rPr lang="en-US" baseline="0" dirty="0" smtClean="0"/>
              <a:t> </a:t>
            </a:r>
            <a:r>
              <a:rPr lang="en-US" dirty="0" smtClean="0"/>
              <a:t>during the declaration, while implicit typing languages may infer the type of a variable during</a:t>
            </a:r>
            <a:r>
              <a:rPr lang="en-US" baseline="0" dirty="0" smtClean="0"/>
              <a:t> </a:t>
            </a:r>
            <a:r>
              <a:rPr lang="en-US" dirty="0" smtClean="0"/>
              <a:t>compile or interpretation time. [3]</a:t>
            </a:r>
          </a:p>
          <a:p>
            <a:endParaRPr lang="en-US" dirty="0" smtClean="0"/>
          </a:p>
          <a:p>
            <a:r>
              <a:rPr lang="en-US" dirty="0" smtClean="0"/>
              <a:t>[2] </a:t>
            </a:r>
            <a:r>
              <a:rPr lang="en-US" dirty="0" err="1" smtClean="0"/>
              <a:t>Yedhu</a:t>
            </a:r>
            <a:r>
              <a:rPr lang="en-US" dirty="0" smtClean="0"/>
              <a:t> Krishnan, Static/Dynamic </a:t>
            </a:r>
            <a:r>
              <a:rPr lang="en-US" dirty="0" err="1" smtClean="0"/>
              <a:t>vs</a:t>
            </a:r>
            <a:r>
              <a:rPr lang="en-US" dirty="0" smtClean="0"/>
              <a:t> Strong/Weak, http://</a:t>
            </a:r>
            <a:r>
              <a:rPr lang="en-US" dirty="0" err="1" smtClean="0"/>
              <a:t>stackoverflow.com</a:t>
            </a:r>
            <a:r>
              <a:rPr lang="en-US" dirty="0" smtClean="0"/>
              <a:t>/questions/2351190/static-dynamic-</a:t>
            </a:r>
            <a:r>
              <a:rPr lang="en-US" dirty="0" err="1" smtClean="0"/>
              <a:t>vs</a:t>
            </a:r>
            <a:r>
              <a:rPr lang="en-US" dirty="0" smtClean="0"/>
              <a:t>-strong-weak (last retrieved August 31, 2016)</a:t>
            </a:r>
          </a:p>
          <a:p>
            <a:r>
              <a:rPr lang="en-US" dirty="0" smtClean="0"/>
              <a:t>[3] Wiz E. Wig, C: Implicit vs. Explicit Typed Variables, https://</a:t>
            </a:r>
            <a:r>
              <a:rPr lang="en-US" dirty="0" err="1" smtClean="0"/>
              <a:t>bitwizards.com</a:t>
            </a:r>
            <a:r>
              <a:rPr lang="en-US" dirty="0" smtClean="0"/>
              <a:t>/Thought-Leadership/Blog/2014/November-2014/C-Implicit-</a:t>
            </a:r>
            <a:r>
              <a:rPr lang="en-US" dirty="0" err="1" smtClean="0"/>
              <a:t>vs</a:t>
            </a:r>
            <a:r>
              <a:rPr lang="en-US" dirty="0" smtClean="0"/>
              <a:t>-Explicit-Typed-Variables (last retrieved August 31, 2016)</a:t>
            </a:r>
          </a:p>
          <a:p>
            <a:r>
              <a:rPr lang="en-US" dirty="0" smtClean="0"/>
              <a:t>[4] </a:t>
            </a:r>
            <a:r>
              <a:rPr lang="en-US" dirty="0" err="1" smtClean="0"/>
              <a:t>Premshree</a:t>
            </a:r>
            <a:r>
              <a:rPr lang="en-US" dirty="0" smtClean="0"/>
              <a:t> </a:t>
            </a:r>
            <a:r>
              <a:rPr lang="en-US" dirty="0" err="1" smtClean="0"/>
              <a:t>Pillai</a:t>
            </a:r>
            <a:r>
              <a:rPr lang="en-US" dirty="0" smtClean="0"/>
              <a:t>, Introduction to Static and Dynamic Typing, https://</a:t>
            </a:r>
            <a:r>
              <a:rPr lang="en-US" dirty="0" err="1" smtClean="0"/>
              <a:t>www.sitepoint.com</a:t>
            </a:r>
            <a:r>
              <a:rPr lang="en-US" dirty="0" smtClean="0"/>
              <a:t>/typing-versus-dynamic-typing/ (last retrieved August 31, 2016</a:t>
            </a:r>
            <a:r>
              <a:rPr lang="en-US" dirty="0" smtClean="0"/>
              <a:t>)</a:t>
            </a:r>
          </a:p>
          <a:p>
            <a:r>
              <a:rPr lang="en-US" dirty="0" smtClean="0"/>
              <a:t>	This explanation isn’t the most straightforward, find</a:t>
            </a:r>
            <a:r>
              <a:rPr lang="en-US" baseline="0" dirty="0" smtClean="0"/>
              <a:t> a better one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www.christianlogic.com</a:t>
            </a:r>
            <a:r>
              <a:rPr lang="en-US" dirty="0" smtClean="0">
                <a:latin typeface="Arial" charset="0"/>
                <a:ea typeface="ＭＳ Ｐゴシック" charset="-128"/>
                <a:cs typeface="ＭＳ Ｐゴシック" charset="-128"/>
              </a:rPr>
              <a:t>/images/uploads/christianlogic_nunaandtoodles_2003_equivocation.png</a:t>
            </a:r>
          </a:p>
          <a:p>
            <a:pPr eaLnBrk="1" hangingPunct="1"/>
            <a:r>
              <a:rPr lang="en-US" dirty="0" smtClean="0">
                <a:latin typeface="Arial" charset="0"/>
                <a:ea typeface="ＭＳ Ｐゴシック" charset="-128"/>
                <a:cs typeface="ＭＳ Ｐゴシック" charset="-128"/>
              </a:rPr>
              <a:t>Accessed 2015-03-19</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From Wikipedia: (accessed 2012-08-27)</a:t>
            </a:r>
          </a:p>
          <a:p>
            <a:pPr eaLnBrk="1" hangingPunct="1"/>
            <a:r>
              <a:rPr lang="en-US" dirty="0" smtClean="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       1. All bats are animals.</a:t>
            </a:r>
          </a:p>
          <a:p>
            <a:pPr eaLnBrk="1" hangingPunct="1"/>
            <a:r>
              <a:rPr lang="en-US" dirty="0" smtClean="0">
                <a:latin typeface="Arial" charset="0"/>
                <a:ea typeface="ＭＳ Ｐゴシック" charset="-128"/>
                <a:cs typeface="ＭＳ Ｐゴシック" charset="-128"/>
              </a:rPr>
              <a:t>       2. Some wooden objects are bats.</a:t>
            </a:r>
          </a:p>
          <a:p>
            <a:pPr eaLnBrk="1" hangingPunct="1"/>
            <a:r>
              <a:rPr lang="en-US" dirty="0" smtClean="0">
                <a:latin typeface="Arial" charset="0"/>
                <a:ea typeface="ＭＳ Ｐゴシック" charset="-128"/>
                <a:cs typeface="ＭＳ Ｐゴシック" charset="-128"/>
              </a:rPr>
              <a:t>       3. Therefore, some wooden objects are animals.</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smtClean="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smtClean="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a:t>
            </a:r>
            <a:r>
              <a:rPr lang="en-US" dirty="0" err="1" smtClean="0"/>
              <a:t>www.corp.att.com</a:t>
            </a:r>
            <a:r>
              <a:rPr lang="en-US" dirty="0" smtClean="0"/>
              <a:t>/</a:t>
            </a:r>
            <a:r>
              <a:rPr lang="en-US" dirty="0" err="1" smtClean="0"/>
              <a:t>attlabs</a:t>
            </a:r>
            <a:r>
              <a:rPr lang="en-US" dirty="0" smtClean="0"/>
              <a:t>/reputation/timeline/46mobile.html accessed 2014-09-01.</a:t>
            </a:r>
          </a:p>
          <a:p>
            <a:r>
              <a:rPr lang="en-US" dirty="0" smtClean="0"/>
              <a:t>[2] http://</a:t>
            </a:r>
            <a:r>
              <a:rPr lang="en-US" dirty="0" err="1" smtClean="0"/>
              <a:t>www.wolframalpha.com</a:t>
            </a:r>
            <a:r>
              <a:rPr lang="en-US" dirty="0" smtClean="0"/>
              <a:t> accessed 2014-09-01</a:t>
            </a:r>
          </a:p>
          <a:p>
            <a:r>
              <a:rPr lang="en-US" dirty="0" smtClean="0"/>
              <a:t>[3] http://</a:t>
            </a:r>
            <a:r>
              <a:rPr lang="en-US" dirty="0" err="1" smtClean="0"/>
              <a:t>www.radicati.com</a:t>
            </a:r>
            <a:r>
              <a:rPr lang="en-US" dirty="0" smtClean="0"/>
              <a:t>/</a:t>
            </a:r>
            <a:r>
              <a:rPr lang="en-US" dirty="0" err="1" smtClean="0"/>
              <a:t>wp</a:t>
            </a:r>
            <a:r>
              <a:rPr lang="en-US" dirty="0" smtClean="0"/>
              <a:t>/</a:t>
            </a:r>
            <a:r>
              <a:rPr lang="en-US" dirty="0" err="1" smtClean="0"/>
              <a:t>wp</a:t>
            </a:r>
            <a:r>
              <a:rPr lang="en-US" dirty="0" smtClean="0"/>
              <a:t>-content/uploads/2013/04/Email-Statistics-Report-2013-2017-Executive-Summary.pdf accessed 2014-09-01</a:t>
            </a:r>
          </a:p>
          <a:p>
            <a:endParaRPr lang="en-US" dirty="0" smtClean="0"/>
          </a:p>
          <a:p>
            <a:r>
              <a:rPr lang="en-US" dirty="0" smtClean="0"/>
              <a:t>Didn’t notice in new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~pp. 38 “just about everyone” implies a large majority, 7.22 billion people </a:t>
            </a:r>
            <a:r>
              <a:rPr lang="en-US" sz="1200" baseline="30000" dirty="0" smtClean="0"/>
              <a:t>[2]</a:t>
            </a:r>
            <a:r>
              <a:rPr lang="en-US" sz="1200" dirty="0" smtClean="0"/>
              <a:t> , ~4 billion email accounts</a:t>
            </a:r>
            <a:r>
              <a:rPr lang="en-US" sz="1200" baseline="30000" dirty="0" smtClean="0"/>
              <a:t>[3]</a:t>
            </a:r>
            <a:r>
              <a:rPr lang="en-US" sz="1200" dirty="0" smtClean="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smtClean="0"/>
          </a:p>
          <a:p>
            <a:pPr marL="228600" indent="-228600">
              <a:buFont typeface="+mj-lt"/>
              <a:buAutoNum type="arabicPeriod"/>
            </a:pPr>
            <a:r>
              <a:rPr lang="en-US" baseline="0" dirty="0" smtClean="0"/>
              <a:t>Semaphore Telegraph</a:t>
            </a:r>
          </a:p>
          <a:p>
            <a:pPr marL="685800" lvl="1" indent="-228600">
              <a:buFont typeface="+mj-lt"/>
              <a:buAutoNum type="arabicPeriod"/>
            </a:pPr>
            <a:r>
              <a:rPr lang="en-US" baseline="0" dirty="0" smtClean="0"/>
              <a:t>Poor visibility due to weather, distance between </a:t>
            </a:r>
            <a:r>
              <a:rPr lang="en-US" baseline="0" dirty="0" smtClean="0"/>
              <a:t>islands</a:t>
            </a:r>
          </a:p>
          <a:p>
            <a:pPr marL="228600" lvl="0" indent="-228600">
              <a:buFont typeface="+mj-lt"/>
              <a:buAutoNum type="arabicPeriod"/>
            </a:pPr>
            <a:r>
              <a:rPr lang="en-US" baseline="0" dirty="0" smtClean="0"/>
              <a:t>Circuit/Switched: </a:t>
            </a:r>
            <a:endParaRPr lang="en-US"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Douglas </a:t>
            </a:r>
            <a:r>
              <a:rPr lang="en-US" dirty="0" err="1" smtClean="0"/>
              <a:t>Engelbart</a:t>
            </a:r>
            <a:r>
              <a:rPr lang="en-US" dirty="0" smtClean="0"/>
              <a:t> – Mother of all demos. Announce</a:t>
            </a:r>
            <a:r>
              <a:rPr lang="en-US" baseline="0" dirty="0" smtClean="0"/>
              <a:t> extra credit for watching the demo and writing a paper.</a:t>
            </a:r>
            <a:endParaRPr lang="en-US" dirty="0" smtClean="0"/>
          </a:p>
          <a:p>
            <a:pPr marL="0" indent="0">
              <a:buFont typeface="+mj-lt"/>
              <a:buNone/>
            </a:pPr>
            <a:r>
              <a:rPr lang="en-US" dirty="0" smtClean="0"/>
              <a:t>-----</a:t>
            </a:r>
          </a:p>
          <a:p>
            <a:pPr marL="228600" indent="-228600">
              <a:buAutoNum type="arabicPeriod"/>
            </a:pPr>
            <a:r>
              <a:rPr lang="en-US" dirty="0" smtClean="0"/>
              <a:t>Difference between plagiarism and misuse</a:t>
            </a:r>
            <a:r>
              <a:rPr lang="en-US" baseline="0" dirty="0" smtClean="0"/>
              <a:t> of sources?</a:t>
            </a:r>
          </a:p>
          <a:p>
            <a:pPr marL="685800" lvl="1" indent="-228600">
              <a:buAutoNum type="arabicPeriod"/>
            </a:pPr>
            <a:r>
              <a:rPr lang="en-US" baseline="0" dirty="0" smtClean="0"/>
              <a:t>Deliberate attempt to conceal source versus failure to use quotes and citations correctly.</a:t>
            </a:r>
          </a:p>
          <a:p>
            <a:pPr marL="228600" lvl="0" indent="-228600">
              <a:buAutoNum type="arabicPeriod"/>
            </a:pPr>
            <a:r>
              <a:rPr lang="en-US" baseline="0" dirty="0" smtClean="0"/>
              <a:t>Principal innovation of IBM System/360?</a:t>
            </a:r>
          </a:p>
          <a:p>
            <a:pPr marL="685800" lvl="1" indent="-228600">
              <a:buAutoNum type="arabicPeriod"/>
            </a:pPr>
            <a:r>
              <a:rPr lang="en-US" baseline="0" dirty="0" smtClean="0"/>
              <a:t>Compatible software</a:t>
            </a:r>
          </a:p>
          <a:p>
            <a:pPr marL="228600" lvl="0" indent="-228600">
              <a:buAutoNum type="arabicPeriod"/>
            </a:pPr>
            <a:r>
              <a:rPr lang="en-US" baseline="0" dirty="0" smtClean="0"/>
              <a:t>What </a:t>
            </a:r>
            <a:r>
              <a:rPr lang="en-US" baseline="0" dirty="0" smtClean="0"/>
              <a:t>different meanings of “codex” can you list?</a:t>
            </a:r>
          </a:p>
          <a:p>
            <a:pPr marL="685800" lvl="1" indent="-228600">
              <a:buAutoNum type="arabicPeriod"/>
            </a:pPr>
            <a:r>
              <a:rPr lang="en-US" baseline="0" dirty="0" smtClean="0"/>
              <a:t>Earliest books, audio/video encoding schemes,…</a:t>
            </a:r>
          </a:p>
          <a:p>
            <a:pPr marL="228600" indent="-228600">
              <a:buAutoNum type="arabicPeriod"/>
            </a:pPr>
            <a:r>
              <a:rPr lang="en-US" dirty="0" smtClean="0"/>
              <a:t>When was the term “hypertext” introduced? The concept?</a:t>
            </a:r>
          </a:p>
          <a:p>
            <a:pPr marL="685800" lvl="1" indent="-228600">
              <a:buAutoNum type="arabicPeriod"/>
            </a:pPr>
            <a:r>
              <a:rPr lang="en-US" dirty="0" smtClean="0"/>
              <a:t>1965 (Ted Nelson) – 1945 (</a:t>
            </a:r>
            <a:r>
              <a:rPr lang="en-US" dirty="0" err="1" smtClean="0"/>
              <a:t>Vannevar</a:t>
            </a:r>
            <a:r>
              <a:rPr lang="en-US" dirty="0" smtClean="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Video Windowed Display</a:t>
            </a:r>
          </a:p>
          <a:p>
            <a:pPr marL="171450" indent="-171450">
              <a:buFontTx/>
              <a:buChar char="-"/>
            </a:pPr>
            <a:r>
              <a:rPr lang="en-US" baseline="0" dirty="0" smtClean="0"/>
              <a:t>Mouse Cursor Text Operations including Drag and Drop</a:t>
            </a:r>
          </a:p>
          <a:p>
            <a:pPr marL="171450" indent="-171450">
              <a:buFontTx/>
              <a:buChar char="-"/>
            </a:pPr>
            <a:r>
              <a:rPr lang="en-US" baseline="0" dirty="0" smtClean="0"/>
              <a:t>Collaborative File Authoring</a:t>
            </a:r>
          </a:p>
          <a:p>
            <a:pPr marL="171450" indent="-171450">
              <a:buFontTx/>
              <a:buChar char="-"/>
            </a:pPr>
            <a:r>
              <a:rPr lang="en-US" baseline="0" dirty="0" smtClean="0"/>
              <a:t>Email</a:t>
            </a:r>
          </a:p>
          <a:p>
            <a:pPr marL="171450" indent="-171450">
              <a:buFontTx/>
              <a:buChar char="-"/>
            </a:pPr>
            <a:r>
              <a:rPr lang="en-US" baseline="0" dirty="0" smtClean="0"/>
              <a:t>Video and Audio Teleconferencing with Picture-In-Picture</a:t>
            </a:r>
          </a:p>
          <a:p>
            <a:pPr marL="171450" indent="-171450">
              <a:buFontTx/>
              <a:buChar char="-"/>
            </a:pPr>
            <a:r>
              <a:rPr lang="en-US" baseline="0" dirty="0" smtClean="0"/>
              <a:t>Personal Computer </a:t>
            </a:r>
          </a:p>
          <a:p>
            <a:pPr marL="171450" indent="-171450">
              <a:buFontTx/>
              <a:buChar char="-"/>
            </a:pPr>
            <a:r>
              <a:rPr lang="en-US" baseline="0" dirty="0" smtClean="0"/>
              <a:t>Inter Networking</a:t>
            </a:r>
          </a:p>
          <a:p>
            <a:pPr marL="171450" indent="-171450">
              <a:buFontTx/>
              <a:buChar char="-"/>
            </a:pPr>
            <a:r>
              <a:rPr lang="en-US" baseline="0" dirty="0" smtClean="0"/>
              <a:t>Desktop and Application Sharing</a:t>
            </a:r>
          </a:p>
          <a:p>
            <a:pPr marL="171450" indent="-171450">
              <a:buFontTx/>
              <a:buChar char="-"/>
            </a:pPr>
            <a:r>
              <a:rPr lang="en-US" baseline="0" dirty="0" smtClean="0"/>
              <a:t>Hierarchical File System and Files</a:t>
            </a:r>
          </a:p>
          <a:p>
            <a:pPr marL="171450" indent="-171450">
              <a:buFontTx/>
              <a:buChar char="-"/>
            </a:pPr>
            <a:r>
              <a:rPr lang="en-US" baseline="0" dirty="0" smtClean="0"/>
              <a:t>Pattern Search</a:t>
            </a:r>
          </a:p>
          <a:p>
            <a:pPr marL="171450" indent="-171450">
              <a:buFontTx/>
              <a:buChar char="-"/>
            </a:pPr>
            <a:r>
              <a:rPr lang="en-US" baseline="0" dirty="0" smtClean="0"/>
              <a:t>Interactive Line Drawing</a:t>
            </a:r>
          </a:p>
          <a:p>
            <a:pPr marL="171450" indent="-171450">
              <a:buFontTx/>
              <a:buChar char="-"/>
            </a:pPr>
            <a:r>
              <a:rPr lang="en-US" baseline="0" dirty="0" smtClean="0"/>
              <a:t>Hyperlinks in and across documents</a:t>
            </a:r>
          </a:p>
          <a:p>
            <a:pPr marL="171450" indent="-171450">
              <a:buFontTx/>
              <a:buChar char="-"/>
            </a:pPr>
            <a:r>
              <a:rPr lang="en-US" baseline="0" dirty="0" smtClean="0"/>
              <a:t>Graphics tagging and Hyperlinking</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Be</a:t>
            </a:r>
            <a:r>
              <a:rPr lang="en-US" baseline="0" dirty="0" smtClean="0">
                <a:latin typeface="Arial" charset="0"/>
                <a:ea typeface="ＭＳ Ｐゴシック" charset="-128"/>
                <a:cs typeface="ＭＳ Ｐゴシック" charset="-128"/>
              </a:rPr>
              <a:t> sure to read paper guidelines!</a:t>
            </a:r>
            <a:endParaRPr lang="en-US" dirty="0" smtClean="0">
              <a:latin typeface="Arial" charset="0"/>
              <a:ea typeface="ＭＳ Ｐゴシック" charset="-128"/>
              <a:cs typeface="ＭＳ Ｐゴシック" charset="-128"/>
            </a:endParaRPr>
          </a:p>
          <a:p>
            <a:r>
              <a:rPr lang="en-US" sz="2800" dirty="0" smtClean="0">
                <a:ea typeface="ＭＳ Ｐゴシック" charset="-128"/>
                <a:cs typeface="ＭＳ Ｐゴシック" charset="-128"/>
              </a:rPr>
              <a:t>Sign up to present in class</a:t>
            </a:r>
          </a:p>
          <a:p>
            <a:pPr lvl="1"/>
            <a:r>
              <a:rPr lang="en-US" sz="1800" dirty="0" smtClean="0">
                <a:ea typeface="ＭＳ Ｐゴシック" charset="-128"/>
                <a:cs typeface="ＭＳ Ｐゴシック" charset="-128"/>
              </a:rPr>
              <a:t>Send TA (and me) email</a:t>
            </a:r>
          </a:p>
          <a:p>
            <a:pPr lvl="1"/>
            <a:r>
              <a:rPr lang="en-US" sz="1800" dirty="0" smtClean="0">
                <a:ea typeface="ＭＳ Ｐゴシック" charset="-128"/>
                <a:cs typeface="ＭＳ Ｐゴシック" charset="-128"/>
              </a:rPr>
              <a:t>Specify your topic. By that I mean be specific. </a:t>
            </a:r>
          </a:p>
          <a:p>
            <a:pPr lvl="1"/>
            <a:r>
              <a:rPr lang="en-US" sz="1800" dirty="0" smtClean="0">
                <a:ea typeface="ＭＳ Ｐゴシック" charset="-128"/>
                <a:cs typeface="ＭＳ Ｐゴシック" charset="-128"/>
              </a:rPr>
              <a:t>I’ll be happy to discuss your ideas.</a:t>
            </a:r>
          </a:p>
          <a:p>
            <a:pPr eaLnBrk="1" hangingPunct="1"/>
            <a:endParaRPr lang="en-US" b="1" i="0" smtClean="0"/>
          </a:p>
          <a:p>
            <a:pPr eaLnBrk="1" hangingPunct="1"/>
            <a:r>
              <a:rPr lang="en-US" b="1" i="0" smtClean="0"/>
              <a:t>“</a:t>
            </a:r>
            <a:r>
              <a:rPr lang="en-US" b="1" i="0" dirty="0" smtClean="0"/>
              <a:t>Weird” Al </a:t>
            </a:r>
            <a:r>
              <a:rPr lang="en-US" b="1" i="0" dirty="0" err="1" smtClean="0"/>
              <a:t>Yankovic</a:t>
            </a:r>
            <a:r>
              <a:rPr lang="en-US" b="1" i="0" dirty="0" smtClean="0"/>
              <a:t> – Word Crimes (3:45)</a:t>
            </a:r>
          </a:p>
          <a:p>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=8Gv0\H-</a:t>
            </a:r>
            <a:r>
              <a:rPr lang="en-US" sz="1200" kern="1200" dirty="0" err="1" smtClean="0">
                <a:solidFill>
                  <a:schemeClr val="tx1"/>
                </a:solidFill>
                <a:latin typeface="+mn-lt"/>
                <a:ea typeface="+mn-ea"/>
                <a:cs typeface="+mn-cs"/>
              </a:rPr>
              <a:t>vPoDc</a:t>
            </a:r>
            <a:endParaRPr lang="en-US" dirty="0" smtClean="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basic argument contains 2 or more claims, one of which is the conclusion. </a:t>
            </a:r>
          </a:p>
          <a:p>
            <a:r>
              <a:rPr lang="en-US" dirty="0" smtClean="0"/>
              <a:t>The others are the premises. </a:t>
            </a:r>
          </a:p>
          <a:p>
            <a:r>
              <a:rPr lang="en-US" dirty="0" smtClean="0"/>
              <a:t>The premises should logically lead to the conclusion being true if each in turn is true.</a:t>
            </a:r>
          </a:p>
          <a:p>
            <a:endParaRPr lang="en-US" dirty="0" smtClean="0"/>
          </a:p>
          <a:p>
            <a:r>
              <a:rPr lang="en-US" dirty="0" smtClean="0"/>
              <a:t>For 1 page papers it </a:t>
            </a:r>
            <a:r>
              <a:rPr lang="en-US" dirty="0" smtClean="0"/>
              <a:t>is more </a:t>
            </a:r>
            <a:r>
              <a:rPr lang="en-US" dirty="0" smtClean="0"/>
              <a:t>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030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smtClean="0"/>
              <a:t>© 2017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smtClean="0"/>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Critical Thinking</a:t>
            </a:r>
            <a:endParaRPr lang="en-US" dirty="0"/>
          </a:p>
        </p:txBody>
      </p:sp>
      <p:sp>
        <p:nvSpPr>
          <p:cNvPr id="4" name="Footer Placeholder 3"/>
          <p:cNvSpPr>
            <a:spLocks noGrp="1"/>
          </p:cNvSpPr>
          <p:nvPr>
            <p:ph type="ftr" sz="quarter" idx="3"/>
          </p:nvPr>
        </p:nvSpPr>
        <p:spPr/>
        <p:txBody>
          <a:bodyPr/>
          <a:lstStyle/>
          <a:p>
            <a:r>
              <a:rPr lang="sk-SK" smtClean="0"/>
              <a:t>© 2017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smtClean="0"/>
              <a:t>Valid: conclusion logically true</a:t>
            </a:r>
          </a:p>
          <a:p>
            <a:r>
              <a:rPr lang="en-US" dirty="0" smtClean="0"/>
              <a:t>Inductive: conclusion likely true</a:t>
            </a:r>
          </a:p>
          <a:p>
            <a:r>
              <a:rPr lang="en-US" dirty="0" smtClean="0"/>
              <a:t>Fallacious: error in logic</a:t>
            </a:r>
          </a:p>
          <a:p>
            <a:r>
              <a:rPr lang="en-US" dirty="0" smtClean="0"/>
              <a:t>Sound: facts true</a:t>
            </a:r>
            <a:endParaRPr lang="en-US" dirty="0"/>
          </a:p>
          <a:p>
            <a:pPr marL="0" indent="0">
              <a:buNone/>
            </a:pPr>
            <a:endParaRPr lang="en-US" dirty="0" smtClean="0"/>
          </a:p>
          <a:p>
            <a:pPr marL="342900" indent="-342900">
              <a:buFont typeface="+mj-lt"/>
              <a:buAutoNum type="arabicPeriod"/>
            </a:pPr>
            <a:r>
              <a:rPr lang="en-US" dirty="0" smtClean="0"/>
              <a:t>All </a:t>
            </a:r>
            <a:r>
              <a:rPr lang="en-US" dirty="0"/>
              <a:t>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smtClean="0"/>
              <a:t>Some </a:t>
            </a:r>
            <a:r>
              <a:rPr lang="en-US" dirty="0"/>
              <a:t>wooden objects are </a:t>
            </a:r>
            <a:r>
              <a:rPr lang="en-US" dirty="0" smtClean="0"/>
              <a:t>animals</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New Roman" pitchFamily="76" charset="0"/>
                </a:rPr>
                <a:t>Valid | Invalid</a:t>
              </a:r>
              <a:endParaRPr kumimoji="0" lang="en-US" b="0" i="0" u="none" strike="noStrike" cap="none" normalizeH="0" baseline="0" dirty="0">
                <a:ln>
                  <a:noFill/>
                </a:ln>
                <a:solidFill>
                  <a:schemeClr val="bg1"/>
                </a:solidFill>
                <a:effectLst/>
                <a:latin typeface="Times New Roman" pitchFamily="76" charset="0"/>
              </a:endParaRPr>
            </a:p>
          </p:txBody>
        </p:sp>
        <p:sp>
          <p:nvSpPr>
            <p:cNvPr id="9" name="Rounded Rectangle 8"/>
            <p:cNvSpPr/>
            <p:nvPr/>
          </p:nvSpPr>
          <p:spPr bwMode="auto">
            <a:xfrm>
              <a:off x="3184740" y="2904342"/>
              <a:ext cx="3511537"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S</a:t>
              </a:r>
              <a:r>
                <a:rPr kumimoji="0" lang="en-US" b="0" i="0" u="none" strike="noStrike" cap="none" normalizeH="0" baseline="0" dirty="0" smtClean="0">
                  <a:ln>
                    <a:noFill/>
                  </a:ln>
                  <a:solidFill>
                    <a:srgbClr val="000000"/>
                  </a:solidFill>
                  <a:effectLst/>
                  <a:latin typeface="Times New Roman" pitchFamily="76" charset="0"/>
                </a:rPr>
                <a:t>ound | Unsound</a:t>
              </a:r>
              <a:endParaRPr kumimoji="0" lang="en-US" b="0" i="0" u="none" strike="noStrike" cap="none" normalizeH="0" baseline="0" dirty="0">
                <a:ln>
                  <a:noFill/>
                </a:ln>
                <a:solidFill>
                  <a:srgbClr val="000000"/>
                </a:solidFill>
                <a:effectLst/>
                <a:latin typeface="Times New Roman" pitchFamily="76" charset="0"/>
              </a:endParaRPr>
            </a:p>
          </p:txBody>
        </p:sp>
        <p:sp>
          <p:nvSpPr>
            <p:cNvPr id="11" name="Rounded Rectangle 10"/>
            <p:cNvSpPr/>
            <p:nvPr/>
          </p:nvSpPr>
          <p:spPr bwMode="auto">
            <a:xfrm>
              <a:off x="5327044" y="5358996"/>
              <a:ext cx="126508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Weak</a:t>
              </a:r>
              <a:endParaRPr kumimoji="0" lang="en-US" b="0" i="0" u="none" strike="noStrike" cap="none" normalizeH="0" baseline="0" dirty="0">
                <a:ln>
                  <a:noFill/>
                </a:ln>
                <a:solidFill>
                  <a:srgbClr val="000000"/>
                </a:solidFill>
                <a:effectLst/>
                <a:latin typeface="Times New Roman" pitchFamily="76" charset="0"/>
              </a:endParaRPr>
            </a:p>
          </p:txBody>
        </p:sp>
        <p:sp>
          <p:nvSpPr>
            <p:cNvPr id="12" name="Rounded Rectangle 11"/>
            <p:cNvSpPr/>
            <p:nvPr/>
          </p:nvSpPr>
          <p:spPr bwMode="auto">
            <a:xfrm>
              <a:off x="1887446" y="5358996"/>
              <a:ext cx="1506925"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Strong</a:t>
              </a:r>
              <a:endParaRPr kumimoji="0" lang="en-US" b="0" i="0" u="none" strike="noStrike" cap="none" normalizeH="0" baseline="0" dirty="0">
                <a:ln>
                  <a:noFill/>
                </a:ln>
                <a:solidFill>
                  <a:srgbClr val="000000"/>
                </a:solidFill>
                <a:effectLst/>
                <a:latin typeface="Times New Roman" pitchFamily="76" charset="0"/>
              </a:endParaRPr>
            </a:p>
          </p:txBody>
        </p:sp>
        <p:cxnSp>
          <p:nvCxnSpPr>
            <p:cNvPr id="13" name="Straight Arrow Connector 25"/>
            <p:cNvCxnSpPr>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4" name="Straight Arrow Connector 38"/>
            <p:cNvCxnSpPr>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5" name="Straight Arrow Connector 41"/>
            <p:cNvCxnSpPr>
              <a:stCxn id="10" idx="3"/>
              <a:endCxn id="11" idx="0"/>
            </p:cNvCxnSpPr>
            <p:nvPr/>
          </p:nvCxnSpPr>
          <p:spPr bwMode="auto">
            <a:xfrm>
              <a:off x="5745569" y="4481754"/>
              <a:ext cx="214018"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6" name="Straight Arrow Connector 45"/>
            <p:cNvCxnSpPr>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7" name="Straight Arrow Connector 76"/>
            <p:cNvCxnSpPr>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1">
              <a:schemeClr val="dk1"/>
            </a:lnRef>
            <a:fillRef idx="2">
              <a:schemeClr val="dk1"/>
            </a:fillRef>
            <a:effectRef idx="1">
              <a:schemeClr val="dk1"/>
            </a:effectRef>
            <a:fontRef idx="minor">
              <a:schemeClr val="dk1"/>
            </a:fontRef>
          </p:style>
        </p:cxnSp>
      </p:grpSp>
      <p:cxnSp>
        <p:nvCxnSpPr>
          <p:cNvPr id="45" name="Straight Arrow Connector 41"/>
          <p:cNvCxnSpPr>
            <a:stCxn id="8" idx="3"/>
            <a:endCxn id="9" idx="0"/>
          </p:cNvCxnSpPr>
          <p:nvPr/>
        </p:nvCxnSpPr>
        <p:spPr bwMode="auto">
          <a:xfrm>
            <a:off x="2723939" y="1531740"/>
            <a:ext cx="157741" cy="680595"/>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1615303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a:t>
            </a:r>
            <a:r>
              <a:rPr lang="en-US" dirty="0" smtClean="0"/>
              <a:t>/7</a:t>
            </a:r>
            <a:endParaRPr lang="en-US" dirty="0"/>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r>
              <a:rPr lang="en-US" dirty="0" smtClean="0"/>
              <a:t>”</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r>
              <a:rPr lang="en-US" dirty="0" smtClean="0"/>
              <a:t>/</a:t>
            </a:r>
            <a:endParaRPr lang="en-US" dirty="0"/>
          </a:p>
        </p:txBody>
      </p:sp>
    </p:spTree>
    <p:extLst>
      <p:ext uri="{BB962C8B-B14F-4D97-AF65-F5344CB8AC3E}">
        <p14:creationId xmlns:p14="http://schemas.microsoft.com/office/powerpoint/2010/main" val="255770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2/7</a:t>
            </a:r>
            <a:endParaRPr lang="en-US" dirty="0"/>
          </a:p>
        </p:txBody>
      </p:sp>
      <p:sp>
        <p:nvSpPr>
          <p:cNvPr id="3" name="Content Placeholder 2"/>
          <p:cNvSpPr>
            <a:spLocks noGrp="1"/>
          </p:cNvSpPr>
          <p:nvPr>
            <p:ph sz="half" idx="1"/>
          </p:nvPr>
        </p:nvSpPr>
        <p:spPr/>
        <p:txBody>
          <a:bodyPr/>
          <a:lstStyle/>
          <a:p>
            <a:r>
              <a:rPr lang="en-US" dirty="0" smtClean="0"/>
              <a:t>Attack </a:t>
            </a:r>
            <a:r>
              <a:rPr lang="en-US" dirty="0"/>
              <a:t>Person, Not Argument</a:t>
            </a:r>
          </a:p>
          <a:p>
            <a:pPr lvl="1"/>
            <a:r>
              <a:rPr lang="en-US" dirty="0"/>
              <a:t>Ad Hominem</a:t>
            </a:r>
          </a:p>
          <a:p>
            <a:pPr lvl="1"/>
            <a:r>
              <a:rPr lang="en-US" dirty="0"/>
              <a:t>“He’s a messy eater, obviously his software design will never work.</a:t>
            </a:r>
            <a:r>
              <a:rPr lang="en-US" dirty="0" smtClean="0"/>
              <a:t>”</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a:t>
            </a:r>
            <a:r>
              <a:rPr lang="en-US" sz="1400" dirty="0" smtClean="0"/>
              <a:t>/15</a:t>
            </a:r>
            <a:r>
              <a:rPr lang="en-US" sz="1400" dirty="0"/>
              <a:t>-bad-arguments-we-all-abuse/</a:t>
            </a:r>
          </a:p>
        </p:txBody>
      </p:sp>
    </p:spTree>
    <p:extLst>
      <p:ext uri="{BB962C8B-B14F-4D97-AF65-F5344CB8AC3E}">
        <p14:creationId xmlns:p14="http://schemas.microsoft.com/office/powerpoint/2010/main" val="2835503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smtClean="0"/>
          </a:p>
          <a:p>
            <a:r>
              <a:rPr lang="en-US" dirty="0" smtClean="0"/>
              <a:t>Appeal </a:t>
            </a:r>
            <a:r>
              <a:rPr lang="en-US" dirty="0"/>
              <a:t>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a:t>
            </a:r>
            <a:r>
              <a:rPr lang="en-US" dirty="0" smtClean="0"/>
              <a:t>so.”</a:t>
            </a:r>
            <a:endParaRPr lang="en-US" dirty="0"/>
          </a:p>
        </p:txBody>
      </p:sp>
      <p:sp>
        <p:nvSpPr>
          <p:cNvPr id="4" name="Content Placeholder 3"/>
          <p:cNvSpPr>
            <a:spLocks noGrp="1"/>
          </p:cNvSpPr>
          <p:nvPr>
            <p:ph sz="half" idx="2"/>
          </p:nvPr>
        </p:nvSpPr>
        <p:spPr/>
        <p:txBody>
          <a:bodyPr>
            <a:normAutofit/>
          </a:bodyPr>
          <a:lstStyle/>
          <a:p>
            <a:r>
              <a:rPr lang="en-US" dirty="0" smtClean="0"/>
              <a:t>Many </a:t>
            </a:r>
            <a:r>
              <a:rPr lang="en-US" dirty="0"/>
              <a:t>/ Any</a:t>
            </a:r>
          </a:p>
          <a:p>
            <a:pPr lvl="1"/>
            <a:r>
              <a:rPr lang="en-US" dirty="0"/>
              <a:t>“Many programming </a:t>
            </a:r>
            <a:r>
              <a:rPr lang="en-US" dirty="0" smtClean="0"/>
              <a:t>languages such as C, C++, and Java are statically typed. Scheme is a programming language so it is </a:t>
            </a:r>
            <a:r>
              <a:rPr lang="en-US" smtClean="0"/>
              <a:t>statically typed too.</a:t>
            </a:r>
            <a:r>
              <a:rPr lang="en-US" dirty="0" smtClean="0"/>
              <a:t>”</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710523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4/7</a:t>
            </a:r>
            <a:endParaRPr lang="en-US"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a:p>
            <a:pPr lvl="1"/>
            <a:r>
              <a:rPr lang="en-US" dirty="0"/>
              <a:t>“The day after Billy Bob Joe bought a Mac, Apple’s stock went up. Clearly Billy Bob Joe’s purchase was the cause.” </a:t>
            </a:r>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7" name="TextBox 6"/>
          <p:cNvSpPr txBox="1"/>
          <p:nvPr/>
        </p:nvSpPr>
        <p:spPr>
          <a:xfrm>
            <a:off x="813771"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a:t>
            </a:r>
            <a:r>
              <a:rPr lang="en-US" dirty="0" smtClean="0"/>
              <a:t>552</a:t>
            </a:r>
            <a:endParaRPr lang="en-US" dirty="0"/>
          </a:p>
        </p:txBody>
      </p:sp>
      <p:pic>
        <p:nvPicPr>
          <p:cNvPr id="8" name="Picture 7"/>
          <p:cNvPicPr>
            <a:picLocks noChangeAspect="1"/>
          </p:cNvPicPr>
          <p:nvPr/>
        </p:nvPicPr>
        <p:blipFill>
          <a:blip r:embed="rId3"/>
          <a:stretch>
            <a:fillRect/>
          </a:stretch>
        </p:blipFill>
        <p:spPr>
          <a:xfrm>
            <a:off x="3120337" y="2571750"/>
            <a:ext cx="5829300" cy="2349500"/>
          </a:xfrm>
          <a:prstGeom prst="rect">
            <a:avLst/>
          </a:prstGeom>
        </p:spPr>
      </p:pic>
    </p:spTree>
    <p:extLst>
      <p:ext uri="{BB962C8B-B14F-4D97-AF65-F5344CB8AC3E}">
        <p14:creationId xmlns:p14="http://schemas.microsoft.com/office/powerpoint/2010/main" val="171975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a:t>
            </a:r>
            <a:r>
              <a:rPr lang="en-US" dirty="0" smtClean="0"/>
              <a:t>over 150 </a:t>
            </a:r>
            <a:r>
              <a:rPr lang="en-US" dirty="0"/>
              <a:t>years old.”</a:t>
            </a:r>
          </a:p>
          <a:p>
            <a:endParaRPr lang="en-US" dirty="0" smtClean="0"/>
          </a:p>
          <a:p>
            <a:r>
              <a:rPr lang="en-US" dirty="0" smtClean="0"/>
              <a:t>Appeal </a:t>
            </a:r>
            <a:r>
              <a:rPr lang="en-US" dirty="0"/>
              <a:t>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r>
              <a:rPr lang="en-US" dirty="0" smtClean="0"/>
              <a:t>”</a:t>
            </a:r>
            <a:endParaRPr lang="en-US" dirty="0"/>
          </a:p>
        </p:txBody>
      </p:sp>
      <p:sp>
        <p:nvSpPr>
          <p:cNvPr id="4" name="Content Placeholder 3"/>
          <p:cNvSpPr>
            <a:spLocks noGrp="1"/>
          </p:cNvSpPr>
          <p:nvPr>
            <p:ph sz="half" idx="2"/>
          </p:nvPr>
        </p:nvSpPr>
        <p:spPr/>
        <p:txBody>
          <a:bodyPr>
            <a:normAutofit/>
          </a:bodyPr>
          <a:lstStyle/>
          <a:p>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798618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r>
              <a:rPr lang="en-US" dirty="0" smtClean="0"/>
              <a:t>.</a:t>
            </a:r>
            <a:endParaRPr lang="en-US" dirty="0"/>
          </a:p>
        </p:txBody>
      </p:sp>
      <p:sp>
        <p:nvSpPr>
          <p:cNvPr id="4" name="Content Placeholder 3"/>
          <p:cNvSpPr>
            <a:spLocks noGrp="1"/>
          </p:cNvSpPr>
          <p:nvPr>
            <p:ph sz="half" idx="2"/>
          </p:nvPr>
        </p:nvSpPr>
        <p:spPr/>
        <p:txBody>
          <a:bodyPr/>
          <a:lstStyle/>
          <a:p>
            <a:pPr lvl="1"/>
            <a:r>
              <a:rPr lang="en-US" dirty="0" smtClean="0"/>
              <a:t>Respect </a:t>
            </a:r>
            <a:r>
              <a:rPr lang="en-US" dirty="0"/>
              <a:t>– “recognize a right” vs. “hold in high regard</a:t>
            </a:r>
            <a:r>
              <a:rPr lang="en-US" dirty="0" smtClean="0"/>
              <a:t>”</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grpSp>
        <p:nvGrpSpPr>
          <p:cNvPr id="12" name="Group 11"/>
          <p:cNvGrpSpPr/>
          <p:nvPr/>
        </p:nvGrpSpPr>
        <p:grpSpPr>
          <a:xfrm>
            <a:off x="1889466" y="2803990"/>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smtClean="0"/>
              <a:t>Straw Man</a:t>
            </a:r>
            <a:endParaRPr lang="en-US" dirty="0"/>
          </a:p>
          <a:p>
            <a:pPr lvl="1"/>
            <a:r>
              <a:rPr lang="en-US" dirty="0" smtClean="0"/>
              <a:t>“He says taking Social Imps is a waste of time. He wants you to think computing and society are useless.”</a:t>
            </a:r>
          </a:p>
          <a:p>
            <a:pPr lvl="1"/>
            <a:r>
              <a:rPr lang="en-US" dirty="0" smtClean="0"/>
              <a:t>”She says OO </a:t>
            </a:r>
            <a:r>
              <a:rPr lang="en-US" dirty="0"/>
              <a:t>is not </a:t>
            </a:r>
            <a:r>
              <a:rPr lang="en-US" dirty="0" smtClean="0"/>
              <a:t>superior. She </a:t>
            </a:r>
            <a:r>
              <a:rPr lang="en-US" dirty="0"/>
              <a:t>wants you </a:t>
            </a:r>
            <a:r>
              <a:rPr lang="en-US" dirty="0" smtClean="0"/>
              <a:t>to put </a:t>
            </a:r>
            <a:r>
              <a:rPr lang="en-US" dirty="0"/>
              <a:t>everything in one big main function</a:t>
            </a:r>
            <a:r>
              <a:rPr lang="en-US" dirty="0" smtClean="0"/>
              <a:t>.”</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There </a:t>
            </a:r>
            <a:r>
              <a:rPr lang="en-US" dirty="0"/>
              <a:t>are many more</a:t>
            </a:r>
            <a:r>
              <a:rPr lang="en-US" dirty="0" smtClean="0"/>
              <a:t>… seems </a:t>
            </a:r>
            <a:r>
              <a:rPr lang="en-US" dirty="0"/>
              <a:t>to be no limit to the ways in which </a:t>
            </a:r>
            <a:r>
              <a:rPr lang="en-US" dirty="0" smtClean="0"/>
              <a:t>humankind </a:t>
            </a:r>
            <a:r>
              <a:rPr lang="en-US" dirty="0"/>
              <a:t>can err</a:t>
            </a:r>
            <a:r>
              <a:rPr lang="en-US" dirty="0" smtClean="0"/>
              <a:t>.</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3501662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345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r>
              <a:rPr lang="en-US" strike="sngStrike" dirty="0" smtClean="0"/>
              <a:t>Guest Speaker</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832918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sk-SK" smtClean="0"/>
              <a:t>© 2017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smtClean="0"/>
              <a:t>Critical Thinking</a:t>
            </a:r>
          </a:p>
          <a:p>
            <a:pPr marL="457200" indent="-457200">
              <a:buFont typeface="+mj-lt"/>
              <a:buAutoNum type="arabicPeriod"/>
            </a:pPr>
            <a:r>
              <a:rPr lang="en-US" strike="sngStrike" dirty="0"/>
              <a:t>Guest </a:t>
            </a:r>
            <a:r>
              <a:rPr lang="en-US" strike="sngStrike" dirty="0" smtClean="0"/>
              <a:t>Speaker</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Autofit/>
          </a:bodyPr>
          <a:lstStyle/>
          <a:p>
            <a:r>
              <a:rPr lang="en-US" sz="1100" dirty="0" smtClean="0"/>
              <a:t>pp. 5 Three Mile Island source published 2001, 1979 + 25 = 2004. How about now?</a:t>
            </a:r>
          </a:p>
          <a:p>
            <a:r>
              <a:rPr lang="en-US" sz="1100" dirty="0" smtClean="0"/>
              <a:t>pp. 6 No slide rule?</a:t>
            </a:r>
          </a:p>
          <a:p>
            <a:r>
              <a:rPr lang="en-US" sz="1100" dirty="0" smtClean="0"/>
              <a:t>pp. </a:t>
            </a:r>
            <a:r>
              <a:rPr lang="en-US" sz="1100" dirty="0"/>
              <a:t>20 Metric for most popular? Are there are more popular PCs today?</a:t>
            </a:r>
          </a:p>
          <a:p>
            <a:r>
              <a:rPr lang="en-US" sz="1100" dirty="0"/>
              <a:t>p</a:t>
            </a:r>
            <a:r>
              <a:rPr lang="en-US" sz="1100" dirty="0" smtClean="0"/>
              <a:t>p. 27 How did computerized prediction of election results get worse from 1952 </a:t>
            </a:r>
            <a:r>
              <a:rPr lang="en-US" sz="1100" dirty="0" err="1" smtClean="0"/>
              <a:t>pp</a:t>
            </a:r>
            <a:r>
              <a:rPr lang="en-US" sz="1100" dirty="0" smtClean="0"/>
              <a:t> 13?</a:t>
            </a:r>
          </a:p>
          <a:p>
            <a:r>
              <a:rPr lang="en-US" sz="1100" dirty="0" smtClean="0"/>
              <a:t>pp. 28 “…transfer programs and data only.” Isn’t everything data? “200 </a:t>
            </a:r>
            <a:r>
              <a:rPr lang="en-US" sz="1100" dirty="0"/>
              <a:t>m</a:t>
            </a:r>
            <a:r>
              <a:rPr lang="en-US" sz="1100" dirty="0" smtClean="0"/>
              <a:t>illion email messages” 90% of which are spam (pp. 112)</a:t>
            </a:r>
          </a:p>
          <a:p>
            <a:r>
              <a:rPr lang="en-US" sz="1100" dirty="0" smtClean="0"/>
              <a:t>pp. 30 Lots of buzz on campus for the 1995 switch of backbone providers. </a:t>
            </a:r>
          </a:p>
          <a:p>
            <a:r>
              <a:rPr lang="en-US" sz="1100" dirty="0" smtClean="0"/>
              <a:t>pp. 31 1973 saw the introduction of *handheld* mobile phone, larger versions available dating back to 1946</a:t>
            </a:r>
            <a:r>
              <a:rPr lang="en-US" sz="1100" baseline="30000" dirty="0" smtClean="0"/>
              <a:t>[1]</a:t>
            </a:r>
            <a:r>
              <a:rPr lang="en-US" sz="1100" dirty="0" smtClean="0"/>
              <a:t> and earlier.</a:t>
            </a:r>
          </a:p>
        </p:txBody>
      </p:sp>
      <p:sp>
        <p:nvSpPr>
          <p:cNvPr id="11" name="Content Placeholder 10"/>
          <p:cNvSpPr>
            <a:spLocks noGrp="1"/>
          </p:cNvSpPr>
          <p:nvPr>
            <p:ph sz="half" idx="2"/>
          </p:nvPr>
        </p:nvSpPr>
        <p:spPr/>
        <p:txBody>
          <a:bodyPr>
            <a:noAutofit/>
          </a:bodyPr>
          <a:lstStyle/>
          <a:p>
            <a:r>
              <a:rPr lang="en-US" sz="1100" dirty="0" smtClean="0"/>
              <a:t>pp. 32 What surfaced was inked? </a:t>
            </a:r>
          </a:p>
          <a:p>
            <a:r>
              <a:rPr lang="en-US" sz="1100" dirty="0" smtClean="0"/>
              <a:t>pp. 34 Email demonstrated in 1968, pp. 28 claims 1972 but maybe just for ARPANET.</a:t>
            </a:r>
            <a:endParaRPr lang="en-US" sz="1100" dirty="0"/>
          </a:p>
          <a:p>
            <a:r>
              <a:rPr lang="en-US" sz="1100" dirty="0" smtClean="0"/>
              <a:t>pp</a:t>
            </a:r>
            <a:r>
              <a:rPr lang="en-US" sz="1100" dirty="0"/>
              <a:t>. </a:t>
            </a:r>
            <a:r>
              <a:rPr lang="en-US" sz="1100" dirty="0" smtClean="0"/>
              <a:t>34 </a:t>
            </a:r>
            <a:r>
              <a:rPr lang="en-US" sz="1100" dirty="0"/>
              <a:t>the “mother of all demos” is worth watching if you haven’t. Watch it and write a 1 page paper for extra credit (2 points).</a:t>
            </a:r>
          </a:p>
          <a:p>
            <a:r>
              <a:rPr lang="en-US" sz="1100" dirty="0" smtClean="0"/>
              <a:t>pp</a:t>
            </a:r>
            <a:r>
              <a:rPr lang="en-US" sz="1100" dirty="0"/>
              <a:t>. 35 Does Windows still have a near </a:t>
            </a:r>
            <a:r>
              <a:rPr lang="en-US" sz="1100" dirty="0" smtClean="0"/>
              <a:t>monopoly? HyperCard </a:t>
            </a:r>
            <a:r>
              <a:rPr lang="en-US" sz="1100" dirty="0"/>
              <a:t>was my first</a:t>
            </a:r>
            <a:r>
              <a:rPr lang="en-US" sz="1100" dirty="0" smtClean="0"/>
              <a:t>. </a:t>
            </a:r>
            <a:endParaRPr lang="en-US" sz="1100" dirty="0"/>
          </a:p>
          <a:p>
            <a:r>
              <a:rPr lang="en-US" sz="1100" dirty="0" smtClean="0"/>
              <a:t>pp</a:t>
            </a:r>
            <a:r>
              <a:rPr lang="en-US" sz="1100" dirty="0"/>
              <a:t>. </a:t>
            </a:r>
            <a:r>
              <a:rPr lang="en-US" sz="1100" dirty="0" smtClean="0"/>
              <a:t>42 </a:t>
            </a:r>
            <a:r>
              <a:rPr lang="en-US" sz="1100" dirty="0"/>
              <a:t>Q </a:t>
            </a:r>
            <a:r>
              <a:rPr lang="en-US" sz="1100" dirty="0" smtClean="0"/>
              <a:t>22, </a:t>
            </a:r>
            <a:r>
              <a:rPr lang="en-US" sz="1100" dirty="0"/>
              <a:t>Source for 90%?</a:t>
            </a:r>
          </a:p>
          <a:p>
            <a:r>
              <a:rPr lang="en-US" sz="1100" dirty="0"/>
              <a:t>End of Chapter questions I liked: </a:t>
            </a:r>
            <a:r>
              <a:rPr lang="en-US" sz="1100" dirty="0" smtClean="0"/>
              <a:t>1, </a:t>
            </a:r>
            <a:r>
              <a:rPr lang="en-US" sz="1100" dirty="0"/>
              <a:t>7</a:t>
            </a:r>
            <a:r>
              <a:rPr lang="en-US" sz="1100" dirty="0" smtClean="0"/>
              <a:t>, 21</a:t>
            </a:r>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smtClean="0"/>
              <a:t>Name </a:t>
            </a:r>
            <a:r>
              <a:rPr lang="en-US" dirty="0"/>
              <a:t>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r>
              <a:rPr lang="en-US" dirty="0" smtClean="0"/>
              <a:t>.</a:t>
            </a:r>
          </a:p>
          <a:p>
            <a:pPr marL="457200" lvl="0" indent="-457200">
              <a:buFont typeface="+mj-lt"/>
              <a:buAutoNum type="arabicPeriod"/>
            </a:pPr>
            <a:r>
              <a:rPr lang="en-US" dirty="0"/>
              <a:t>Difference between circuit switched and packet switched network</a:t>
            </a:r>
            <a:r>
              <a:rPr lang="en-US" dirty="0" smtClean="0"/>
              <a:t>?</a:t>
            </a:r>
            <a:endParaRPr lang="en-US" dirty="0" smtClean="0"/>
          </a:p>
          <a:p>
            <a:pPr marL="457200" indent="-457200">
              <a:buFont typeface="+mj-lt"/>
              <a:buAutoNum type="arabicPeriod"/>
            </a:pPr>
            <a:r>
              <a:rPr lang="en-US" dirty="0" smtClean="0"/>
              <a:t>Who </a:t>
            </a:r>
            <a:r>
              <a:rPr lang="en-US" dirty="0"/>
              <a:t>invented the computer mouse? </a:t>
            </a:r>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a:t>
            </a:r>
            <a:r>
              <a:rPr lang="en-US" dirty="0" smtClean="0"/>
              <a:t>) http</a:t>
            </a:r>
            <a:r>
              <a:rPr lang="en-US" dirty="0"/>
              <a:t>://</a:t>
            </a:r>
            <a:r>
              <a:rPr lang="en-US" dirty="0" err="1"/>
              <a:t>xkcd.com</a:t>
            </a:r>
            <a:r>
              <a:rPr lang="en-US" dirty="0"/>
              <a:t>/1234/</a:t>
            </a:r>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fontScale="92500"/>
          </a:bodyPr>
          <a:lstStyle/>
          <a:p>
            <a:r>
              <a:rPr lang="en-US" dirty="0"/>
              <a:t>Create an information processing technology timeline</a:t>
            </a:r>
          </a:p>
          <a:p>
            <a:pPr lvl="1"/>
            <a:r>
              <a:rPr lang="en-US" dirty="0"/>
              <a:t>You can choose any scope (time periods, domains, etc.) and format you like</a:t>
            </a:r>
          </a:p>
          <a:p>
            <a:pPr lvl="1"/>
            <a:r>
              <a:rPr lang="en-US" dirty="0" smtClean="0"/>
              <a:t>Example timeline </a:t>
            </a:r>
            <a:r>
              <a:rPr lang="en-US" dirty="0"/>
              <a:t>- </a:t>
            </a:r>
            <a:r>
              <a:rPr lang="en-US" dirty="0"/>
              <a:t>Class Site </a:t>
            </a:r>
            <a:r>
              <a:rPr lang="en-US" dirty="0">
                <a:sym typeface="Wingdings"/>
              </a:rPr>
              <a:t></a:t>
            </a:r>
            <a:r>
              <a:rPr lang="en-US" dirty="0"/>
              <a:t> Wiki </a:t>
            </a:r>
            <a:r>
              <a:rPr lang="en-US" dirty="0">
                <a:sym typeface="Wingdings"/>
              </a:rPr>
              <a:t> </a:t>
            </a:r>
            <a:r>
              <a:rPr lang="en-US" dirty="0"/>
              <a:t>Timeline</a:t>
            </a:r>
            <a:endParaRPr lang="en-US" dirty="0" smtClean="0"/>
          </a:p>
          <a:p>
            <a:r>
              <a:rPr lang="en-US" dirty="0" smtClean="0"/>
              <a:t>Write a 1 page paper that draws a conclusion using your timeline to illustrate your point.</a:t>
            </a:r>
          </a:p>
          <a:p>
            <a:r>
              <a:rPr lang="en-US" dirty="0" smtClean="0"/>
              <a:t>Class </a:t>
            </a:r>
            <a:r>
              <a:rPr lang="en-US" dirty="0"/>
              <a:t>Timeline Wiki</a:t>
            </a:r>
          </a:p>
          <a:p>
            <a:pPr lvl="1"/>
            <a:r>
              <a:rPr lang="en-US" dirty="0"/>
              <a:t>Add </a:t>
            </a:r>
            <a:r>
              <a:rPr lang="en-US" dirty="0" smtClean="0"/>
              <a:t>items </a:t>
            </a:r>
            <a:r>
              <a:rPr lang="en-US" dirty="0"/>
              <a:t>from your </a:t>
            </a:r>
            <a:r>
              <a:rPr lang="en-US" dirty="0" smtClean="0"/>
              <a:t>timeline </a:t>
            </a:r>
            <a:r>
              <a:rPr lang="en-US" dirty="0"/>
              <a:t>to </a:t>
            </a:r>
            <a:r>
              <a:rPr lang="en-US" dirty="0" smtClean="0"/>
              <a:t>Class Site </a:t>
            </a:r>
            <a:r>
              <a:rPr lang="en-US" dirty="0" smtClean="0">
                <a:sym typeface="Wingdings"/>
              </a:rPr>
              <a:t></a:t>
            </a:r>
            <a:r>
              <a:rPr lang="en-US" dirty="0" smtClean="0"/>
              <a:t> </a:t>
            </a:r>
            <a:r>
              <a:rPr lang="en-US" dirty="0" smtClean="0"/>
              <a:t>Wiki </a:t>
            </a:r>
            <a:r>
              <a:rPr lang="en-US" dirty="0" smtClean="0">
                <a:sym typeface="Wingdings"/>
              </a:rPr>
              <a:t> </a:t>
            </a:r>
            <a:r>
              <a:rPr lang="en-US" dirty="0" smtClean="0"/>
              <a:t>Timeline</a:t>
            </a:r>
            <a:endParaRPr lang="en-US" dirty="0"/>
          </a:p>
          <a:p>
            <a:pPr lvl="1"/>
            <a:r>
              <a:rPr lang="en-US" dirty="0" smtClean="0"/>
              <a:t>Please (insertion) sort </a:t>
            </a:r>
            <a:r>
              <a:rPr lang="en-US" dirty="0"/>
              <a:t>according to date</a:t>
            </a:r>
            <a:r>
              <a:rPr lang="en-US" dirty="0" smtClean="0"/>
              <a:t>.</a:t>
            </a:r>
          </a:p>
          <a:p>
            <a:pPr lvl="1"/>
            <a:r>
              <a:rPr lang="en-US" dirty="0" smtClean="0"/>
              <a:t>Add your references</a:t>
            </a:r>
          </a:p>
          <a:p>
            <a:pPr lvl="1"/>
            <a:r>
              <a:rPr lang="en-US" dirty="0" smtClean="0"/>
              <a:t>If </a:t>
            </a:r>
            <a:r>
              <a:rPr lang="en-US" dirty="0" smtClean="0"/>
              <a:t>you encounter any trouble please </a:t>
            </a:r>
            <a:r>
              <a:rPr lang="en-US" dirty="0" smtClean="0"/>
              <a:t>contact me and </a:t>
            </a:r>
            <a:r>
              <a:rPr lang="en-US" dirty="0" smtClean="0"/>
              <a:t>our TA/SA to assist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947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r>
              <a:rPr lang="en-US" strike="sngStrike" dirty="0" smtClean="0"/>
              <a:t>Guest Speaker</a:t>
            </a:r>
            <a:endParaRPr lang="en-US" strike="sngStrike"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36241112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6" name="Picture 5"/>
          <p:cNvPicPr>
            <a:picLocks noChangeAspect="1"/>
          </p:cNvPicPr>
          <p:nvPr/>
        </p:nvPicPr>
        <p:blipFill>
          <a:blip r:embed="rId3"/>
          <a:stretch>
            <a:fillRect/>
          </a:stretch>
        </p:blipFill>
        <p:spPr>
          <a:xfrm>
            <a:off x="0" y="1168146"/>
            <a:ext cx="9144000" cy="2807208"/>
          </a:xfrm>
          <a:prstGeom prst="rect">
            <a:avLst/>
          </a:prstGeom>
        </p:spPr>
      </p:pic>
    </p:spTree>
    <p:extLst>
      <p:ext uri="{BB962C8B-B14F-4D97-AF65-F5344CB8AC3E}">
        <p14:creationId xmlns:p14="http://schemas.microsoft.com/office/powerpoint/2010/main" val="2033920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Arguments</a:t>
            </a:r>
            <a:endParaRPr lang="en-US" dirty="0"/>
          </a:p>
        </p:txBody>
      </p:sp>
      <p:sp>
        <p:nvSpPr>
          <p:cNvPr id="3" name="Content Placeholder 2"/>
          <p:cNvSpPr>
            <a:spLocks noGrp="1"/>
          </p:cNvSpPr>
          <p:nvPr>
            <p:ph sz="half" idx="1"/>
          </p:nvPr>
        </p:nvSpPr>
        <p:spPr/>
        <p:txBody>
          <a:bodyPr/>
          <a:lstStyle/>
          <a:p>
            <a:r>
              <a:rPr lang="en-US" dirty="0"/>
              <a:t>Premise 1</a:t>
            </a:r>
          </a:p>
          <a:p>
            <a:r>
              <a:rPr lang="en-US" dirty="0"/>
              <a:t>Premise 2 (optional)</a:t>
            </a:r>
          </a:p>
          <a:p>
            <a:r>
              <a:rPr lang="en-US" dirty="0"/>
              <a:t>.</a:t>
            </a:r>
          </a:p>
          <a:p>
            <a:r>
              <a:rPr lang="en-US" dirty="0"/>
              <a:t>.</a:t>
            </a:r>
          </a:p>
          <a:p>
            <a:r>
              <a:rPr lang="en-US" dirty="0"/>
              <a:t>.</a:t>
            </a:r>
          </a:p>
          <a:p>
            <a:r>
              <a:rPr lang="en-US" dirty="0"/>
              <a:t>Premise </a:t>
            </a:r>
            <a:r>
              <a:rPr lang="en-US" dirty="0" smtClean="0"/>
              <a:t>x </a:t>
            </a:r>
            <a:r>
              <a:rPr lang="en-US" dirty="0"/>
              <a:t>(optional)</a:t>
            </a:r>
          </a:p>
          <a:p>
            <a:r>
              <a:rPr lang="en-US" dirty="0" smtClean="0"/>
              <a:t>Conclusion</a:t>
            </a:r>
            <a:endParaRPr lang="en-US" dirty="0"/>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a:t>
            </a:r>
            <a:r>
              <a:rPr lang="en-US" dirty="0" smtClean="0"/>
              <a:t>canine</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981466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8039</TotalTime>
  <Words>2295</Words>
  <Application>Microsoft Macintosh PowerPoint</Application>
  <PresentationFormat>On-screen Show (16:9)</PresentationFormat>
  <Paragraphs>249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Red Radial 16x9</vt:lpstr>
      <vt:lpstr>Class 2 Critical Thinking</vt:lpstr>
      <vt:lpstr>Overview</vt:lpstr>
      <vt:lpstr>My Reading Notes</vt:lpstr>
      <vt:lpstr>Group Quiz!</vt:lpstr>
      <vt:lpstr>PowerPoint Presentation</vt:lpstr>
      <vt:lpstr>Assignment</vt:lpstr>
      <vt:lpstr>Overview</vt:lpstr>
      <vt:lpstr>PowerPoint Presentation</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Overview</vt:lpstr>
      <vt:lpstr>Class 2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142</cp:revision>
  <dcterms:created xsi:type="dcterms:W3CDTF">2014-08-25T02:19:16Z</dcterms:created>
  <dcterms:modified xsi:type="dcterms:W3CDTF">2017-03-21T22:10:01Z</dcterms:modified>
</cp:coreProperties>
</file>