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56" r:id="rId2"/>
    <p:sldId id="258" r:id="rId3"/>
    <p:sldId id="260" r:id="rId4"/>
    <p:sldId id="259" r:id="rId5"/>
    <p:sldId id="261" r:id="rId6"/>
    <p:sldId id="263" r:id="rId7"/>
    <p:sldId id="262" r:id="rId8"/>
    <p:sldId id="264" r:id="rId9"/>
    <p:sldId id="272" r:id="rId10"/>
    <p:sldId id="265" r:id="rId11"/>
    <p:sldId id="271" r:id="rId12"/>
    <p:sldId id="266" r:id="rId13"/>
    <p:sldId id="267" r:id="rId14"/>
    <p:sldId id="270" r:id="rId15"/>
    <p:sldId id="269"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92" autoAdjust="0"/>
    <p:restoredTop sz="81445" autoAdjust="0"/>
  </p:normalViewPr>
  <p:slideViewPr>
    <p:cSldViewPr snapToGrid="0" snapToObjects="1">
      <p:cViewPr varScale="1">
        <p:scale>
          <a:sx n="102" d="100"/>
          <a:sy n="102" d="100"/>
        </p:scale>
        <p:origin x="-352" y="-104"/>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2017-03-21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2017-03-21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to the first class. Excited already, aren’t you?</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Color</a:t>
            </a:r>
            <a:r>
              <a:rPr lang="en-US" baseline="0" dirty="0" smtClean="0">
                <a:latin typeface="Arial" charset="0"/>
                <a:ea typeface="ＭＳ Ｐゴシック" charset="-128"/>
                <a:cs typeface="ＭＳ Ｐゴシック" charset="-128"/>
              </a:rPr>
              <a:t> Graphics Adapter (CGA)</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http://en.wikipedia.org/wiki/Compaq_portable</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1770393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What "Orwellian" really means - Noah </a:t>
            </a:r>
            <a:r>
              <a:rPr lang="en-US" b="1" dirty="0" err="1" smtClean="0"/>
              <a:t>Tavlin</a:t>
            </a:r>
            <a:r>
              <a:rPr lang="en-US" b="1" dirty="0" smtClean="0"/>
              <a:t> (5:31)</a:t>
            </a:r>
            <a:endParaRPr lang="en-US" baseline="0" dirty="0" smtClean="0">
              <a:latin typeface="Arial" pitchFamily="-109" charset="0"/>
              <a:ea typeface="ＭＳ Ｐゴシック" pitchFamily="-109" charset="-128"/>
              <a:cs typeface="ＭＳ Ｐゴシック" pitchFamily="-109" charset="-128"/>
            </a:endParaRPr>
          </a:p>
          <a:p>
            <a:r>
              <a:rPr lang="en-US" baseline="0" dirty="0" smtClean="0">
                <a:latin typeface="Arial" pitchFamily="-109" charset="0"/>
                <a:ea typeface="ＭＳ Ｐゴシック" pitchFamily="-109" charset="-128"/>
                <a:cs typeface="ＭＳ Ｐゴシック" pitchFamily="-109" charset="-128"/>
              </a:rPr>
              <a:t>http://</a:t>
            </a:r>
            <a:r>
              <a:rPr lang="en-US" baseline="0" dirty="0" err="1" smtClean="0">
                <a:latin typeface="Arial" pitchFamily="-109" charset="0"/>
                <a:ea typeface="ＭＳ Ｐゴシック" pitchFamily="-109" charset="-128"/>
                <a:cs typeface="ＭＳ Ｐゴシック" pitchFamily="-109" charset="-128"/>
              </a:rPr>
              <a:t>ed.ted.com</a:t>
            </a:r>
            <a:r>
              <a:rPr lang="en-US" baseline="0" dirty="0" smtClean="0">
                <a:latin typeface="Arial" pitchFamily="-109" charset="0"/>
                <a:ea typeface="ＭＳ Ｐゴシック" pitchFamily="-109" charset="-128"/>
                <a:cs typeface="ＭＳ Ｐゴシック" pitchFamily="-109" charset="-128"/>
              </a:rPr>
              <a:t>/lessons/what-</a:t>
            </a:r>
            <a:r>
              <a:rPr lang="en-US" baseline="0" dirty="0" err="1" smtClean="0">
                <a:latin typeface="Arial" pitchFamily="-109" charset="0"/>
                <a:ea typeface="ＭＳ Ｐゴシック" pitchFamily="-109" charset="-128"/>
                <a:cs typeface="ＭＳ Ｐゴシック" pitchFamily="-109" charset="-128"/>
              </a:rPr>
              <a:t>orwellian</a:t>
            </a:r>
            <a:r>
              <a:rPr lang="en-US" baseline="0" dirty="0" smtClean="0">
                <a:latin typeface="Arial" pitchFamily="-109" charset="0"/>
                <a:ea typeface="ＭＳ Ｐゴシック" pitchFamily="-109" charset="-128"/>
                <a:cs typeface="ＭＳ Ｐゴシック" pitchFamily="-109" charset="-128"/>
              </a:rPr>
              <a:t>-really-means-</a:t>
            </a:r>
            <a:r>
              <a:rPr lang="en-US" baseline="0" dirty="0" err="1" smtClean="0">
                <a:latin typeface="Arial" pitchFamily="-109" charset="0"/>
                <a:ea typeface="ＭＳ Ｐゴシック" pitchFamily="-109" charset="-128"/>
                <a:cs typeface="ＭＳ Ｐゴシック" pitchFamily="-109" charset="-128"/>
              </a:rPr>
              <a:t>noah</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tavlin</a:t>
            </a:r>
            <a:endParaRPr lang="en-US" baseline="0"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Encourage students to send email right away if</a:t>
            </a:r>
            <a:r>
              <a:rPr lang="en-US" baseline="0" dirty="0" smtClean="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pPr marL="0" indent="0">
              <a:buFont typeface="Arial"/>
              <a:buNone/>
            </a:pPr>
            <a:endParaRPr lang="en-US" baseline="0" dirty="0" smtClean="0"/>
          </a:p>
          <a:p>
            <a:pPr marL="0" indent="0">
              <a:buFont typeface="Arial"/>
              <a:buNone/>
            </a:pPr>
            <a:r>
              <a:rPr lang="en-US" baseline="0" dirty="0" smtClean="0"/>
              <a:t>https://</a:t>
            </a:r>
            <a:r>
              <a:rPr lang="en-US" baseline="0" dirty="0" err="1" smtClean="0"/>
              <a:t>www.census.gov</a:t>
            </a:r>
            <a:endParaRPr lang="en-US" baseline="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2017 World population: </a:t>
            </a:r>
            <a:r>
              <a:rPr lang="en-US" b="1" baseline="0" dirty="0" smtClean="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2017 US population: </a:t>
            </a:r>
            <a:r>
              <a:rPr lang="fi-FI" b="1" dirty="0" smtClean="0"/>
              <a:t>324,674,608 (4.4% World </a:t>
            </a:r>
            <a:r>
              <a:rPr lang="en-US" b="1" baseline="0" dirty="0" smtClean="0"/>
              <a:t>population</a:t>
            </a:r>
            <a:r>
              <a:rPr lang="fi-FI" b="1" dirty="0" smtClean="0"/>
              <a:t>)</a:t>
            </a:r>
            <a:endParaRPr lang="en-US" b="1" baseline="0" dirty="0" smtClean="0"/>
          </a:p>
          <a:p>
            <a:pPr marL="0" indent="0">
              <a:buFont typeface="Arial"/>
              <a:buNone/>
            </a:pPr>
            <a:r>
              <a:rPr lang="en-US" baseline="0" dirty="0" smtClean="0"/>
              <a:t>https://</a:t>
            </a:r>
            <a:r>
              <a:rPr lang="en-US" baseline="0" dirty="0" err="1" smtClean="0"/>
              <a:t>nces.ed.gov</a:t>
            </a:r>
            <a:endParaRPr lang="en-US" baseline="0" dirty="0" smtClean="0"/>
          </a:p>
          <a:p>
            <a:pPr marL="171450" indent="-171450">
              <a:buFont typeface="Arial"/>
              <a:buChar char="•"/>
            </a:pPr>
            <a:r>
              <a:rPr lang="en-US" baseline="0" dirty="0" smtClean="0"/>
              <a:t>Since 1971 US bachelor degrees: </a:t>
            </a:r>
            <a:r>
              <a:rPr lang="en-US" b="1" baseline="0" dirty="0" smtClean="0"/>
              <a:t>25,568,606 (7.9% US population)</a:t>
            </a:r>
          </a:p>
          <a:p>
            <a:pPr marL="171450" indent="-171450">
              <a:buFont typeface="Arial"/>
              <a:buChar char="•"/>
            </a:pPr>
            <a:r>
              <a:rPr lang="en-US" b="0" baseline="0" dirty="0" smtClean="0"/>
              <a:t>Since 1971 </a:t>
            </a:r>
            <a:r>
              <a:rPr lang="cs-CZ" b="0" baseline="0" dirty="0" smtClean="0"/>
              <a:t>US </a:t>
            </a:r>
            <a:r>
              <a:rPr lang="cs-CZ" b="0" baseline="0" dirty="0" err="1" smtClean="0"/>
              <a:t>Computer</a:t>
            </a:r>
            <a:r>
              <a:rPr lang="cs-CZ" b="0" baseline="0" dirty="0" smtClean="0"/>
              <a:t> and </a:t>
            </a:r>
            <a:r>
              <a:rPr lang="cs-CZ" b="0" baseline="0" dirty="0" err="1" smtClean="0"/>
              <a:t>Info</a:t>
            </a:r>
            <a:r>
              <a:rPr lang="cs-CZ" b="0" baseline="0" dirty="0" smtClean="0"/>
              <a:t> Science </a:t>
            </a:r>
            <a:r>
              <a:rPr lang="cs-CZ" b="0" baseline="0" dirty="0" err="1" smtClean="0"/>
              <a:t>degrees</a:t>
            </a:r>
            <a:r>
              <a:rPr lang="cs-CZ" b="0" baseline="0" dirty="0" smtClean="0"/>
              <a:t>:</a:t>
            </a:r>
            <a:r>
              <a:rPr lang="en-US" b="1" baseline="0" dirty="0" smtClean="0"/>
              <a:t> 675,412 (2.6% US degrees, 0.2% US population)</a:t>
            </a:r>
          </a:p>
          <a:p>
            <a:pPr marL="171450" indent="-171450">
              <a:buFont typeface="Arial"/>
              <a:buChar char="•"/>
            </a:pPr>
            <a:r>
              <a:rPr lang="en-US" baseline="0" dirty="0" smtClean="0"/>
              <a:t>2014-2015 US bachelor degrees: </a:t>
            </a:r>
            <a:r>
              <a:rPr lang="cs-CZ" b="1" dirty="0" smtClean="0"/>
              <a:t>1,894,934</a:t>
            </a:r>
          </a:p>
          <a:p>
            <a:pPr marL="171450" indent="-171450">
              <a:buFont typeface="Arial"/>
              <a:buChar char="•"/>
            </a:pPr>
            <a:r>
              <a:rPr lang="cs-CZ" b="0" baseline="0" dirty="0" smtClean="0"/>
              <a:t>2014-2015 US </a:t>
            </a:r>
            <a:r>
              <a:rPr lang="cs-CZ" b="0" baseline="0" dirty="0" err="1" smtClean="0"/>
              <a:t>Computer</a:t>
            </a:r>
            <a:r>
              <a:rPr lang="cs-CZ" b="0" baseline="0" dirty="0" smtClean="0"/>
              <a:t> and </a:t>
            </a:r>
            <a:r>
              <a:rPr lang="cs-CZ" b="0" baseline="0" dirty="0" err="1" smtClean="0"/>
              <a:t>Info</a:t>
            </a:r>
            <a:r>
              <a:rPr lang="cs-CZ" b="0" baseline="0" dirty="0" smtClean="0"/>
              <a:t> Science </a:t>
            </a:r>
            <a:r>
              <a:rPr lang="cs-CZ" b="0" baseline="0" dirty="0" err="1" smtClean="0"/>
              <a:t>degrees</a:t>
            </a:r>
            <a:r>
              <a:rPr lang="cs-CZ" b="0" baseline="0" dirty="0" smtClean="0"/>
              <a:t>: </a:t>
            </a:r>
            <a:r>
              <a:rPr lang="cs-CZ" b="1" dirty="0" smtClean="0"/>
              <a:t>59,581</a:t>
            </a:r>
          </a:p>
          <a:p>
            <a:pPr marL="0" indent="0">
              <a:buFont typeface="Arial"/>
              <a:buNone/>
            </a:pPr>
            <a:endParaRPr lang="en-US" b="1" baseline="0" dirty="0" smtClean="0"/>
          </a:p>
          <a:p>
            <a:pPr marL="0" indent="0">
              <a:buFont typeface="Arial"/>
              <a:buNone/>
            </a:pPr>
            <a:r>
              <a:rPr lang="en-US" b="1" baseline="0" dirty="0" smtClean="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a:t>
            </a:r>
            <a:r>
              <a:rPr lang="en-US" dirty="0" err="1" smtClean="0"/>
              <a:t>wolframalpha.com</a:t>
            </a:r>
            <a:r>
              <a:rPr lang="en-US" dirty="0" smtClean="0"/>
              <a:t>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a:p>
            <a:pPr marL="0" indent="0">
              <a:buFont typeface="Arial"/>
              <a:buNone/>
            </a:pPr>
            <a:endParaRPr lang="en-US" b="1"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dirty="0" smtClean="0"/>
              <a:t>bb     # two b's </a:t>
            </a:r>
          </a:p>
          <a:p>
            <a:r>
              <a:rPr lang="en-US" dirty="0" smtClean="0"/>
              <a:t>|        # or </a:t>
            </a:r>
          </a:p>
          <a:p>
            <a:r>
              <a:rPr lang="en-US" dirty="0" smtClean="0"/>
              <a:t>[^      # not </a:t>
            </a:r>
          </a:p>
          <a:p>
            <a:r>
              <a:rPr lang="en-US" dirty="0" smtClean="0"/>
              <a:t>b]{2} # two b's </a:t>
            </a:r>
          </a:p>
          <a:p>
            <a:r>
              <a:rPr lang="en-US" dirty="0" smtClean="0"/>
              <a:t>/</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is-IS" b="0" dirty="0" smtClean="0"/>
              <a:t>People on LinkedIn claiming to have the skill “Software Development”: </a:t>
            </a:r>
            <a:r>
              <a:rPr lang="cs-CZ" b="1" dirty="0" smtClean="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People</a:t>
            </a:r>
            <a:r>
              <a:rPr lang="en-US" baseline="0" dirty="0" smtClean="0"/>
              <a:t> on LinkedIn claiming to have the skill “Regular Expressions”: </a:t>
            </a:r>
            <a:r>
              <a:rPr lang="is-IS" b="1" dirty="0" smtClean="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smtClean="0"/>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Paraphrased from Outcomes on web site.</a:t>
            </a:r>
          </a:p>
          <a:p>
            <a:endParaRPr lang="en-US" dirty="0" smtClean="0"/>
          </a:p>
          <a:p>
            <a:r>
              <a:rPr lang="en-US" dirty="0" smtClean="0"/>
              <a:t>Stress students are responsible for their own learning</a:t>
            </a:r>
          </a:p>
          <a:p>
            <a:endParaRPr lang="en-US" dirty="0" smtClean="0"/>
          </a:p>
          <a:p>
            <a:r>
              <a:rPr lang="en-US" dirty="0" smtClean="0"/>
              <a:t>Stress dealing with ambiguity</a:t>
            </a:r>
            <a:r>
              <a:rPr lang="en-US" baseline="0" dirty="0" smtClean="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check course web site for grading.</a:t>
            </a:r>
          </a:p>
          <a:p>
            <a:pPr eaLnBrk="1" hangingPunct="1"/>
            <a:r>
              <a:rPr lang="en-US" dirty="0" smtClean="0">
                <a:latin typeface="Arial" charset="0"/>
                <a:ea typeface="ＭＳ Ｐゴシック" charset="-128"/>
                <a:cs typeface="ＭＳ Ｐゴシック" charset="-128"/>
              </a:rPr>
              <a:t>Individual presentations are due 24 hours before class so that they can be incorporated into those class slides.</a:t>
            </a:r>
          </a:p>
          <a:p>
            <a:pPr eaLnBrk="1" hangingPunct="1"/>
            <a:r>
              <a:rPr lang="en-US" dirty="0" smtClean="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counters in an abacus is where the term “counter” meaning place in a shop where transactions take place.</a:t>
            </a:r>
          </a:p>
          <a:p>
            <a:endParaRPr lang="en-US" dirty="0" smtClean="0"/>
          </a:p>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smtClean="0"/>
              <a:t>manual calculating aids – clay or wax tablet (5500 BC or older), slate tablet (1300s BC), paper tablet, abacus (2700 BC), mathematical tables (190 BC) (logarithms is an important one 1500s) Antikythera Mechanism</a:t>
            </a:r>
            <a:r>
              <a:rPr lang="en-US" baseline="0" dirty="0" smtClean="0"/>
              <a:t> </a:t>
            </a:r>
            <a:r>
              <a:rPr lang="en-US" dirty="0" smtClean="0"/>
              <a:t>analog computer (0 BC)</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p>
          <a:p>
            <a:pPr marL="457200" indent="-457200">
              <a:buFont typeface="+mj-lt"/>
              <a:buAutoNum type="arabicPeriod"/>
            </a:pPr>
            <a:r>
              <a:rPr lang="en-US" dirty="0" smtClean="0"/>
              <a:t>What is the biggest impact computing has had on your life?</a:t>
            </a:r>
          </a:p>
          <a:p>
            <a:pPr marL="457200" indent="-457200">
              <a:buFont typeface="+mj-lt"/>
              <a:buAutoNum type="arabicPeriod"/>
            </a:pPr>
            <a:r>
              <a:rPr lang="en-US" dirty="0" smtClean="0"/>
              <a:t>What is the difference between liberties (negative rights) and claim rights (positive rights)?</a:t>
            </a:r>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http://</a:t>
            </a:r>
            <a:r>
              <a:rPr lang="en-US" dirty="0" err="1" smtClean="0"/>
              <a:t>www.merriam-webster.com</a:t>
            </a:r>
            <a:r>
              <a:rPr lang="en-US" dirty="0" smtClean="0"/>
              <a:t>/dictionary/technology (Accessed 2016-08-26)</a:t>
            </a:r>
          </a:p>
          <a:p>
            <a:r>
              <a:rPr lang="en-US" dirty="0" smtClean="0"/>
              <a:t>Allan Kay: Pioneer in object oriented</a:t>
            </a:r>
            <a:r>
              <a:rPr lang="en-US" baseline="0" dirty="0" smtClean="0"/>
              <a:t> programming</a:t>
            </a:r>
          </a:p>
          <a:p>
            <a:r>
              <a:rPr lang="en-US" baseline="0" dirty="0" err="1" smtClean="0"/>
              <a:t>Hillis</a:t>
            </a:r>
            <a:r>
              <a:rPr lang="en-US" baseline="0" dirty="0" smtClean="0"/>
              <a:t> Danny: Of Thinking Machines Corporation</a:t>
            </a:r>
          </a:p>
          <a:p>
            <a:endParaRPr lang="en-US" baseline="0" dirty="0" smtClean="0"/>
          </a:p>
          <a:p>
            <a:r>
              <a:rPr lang="en-US" baseline="0" dirty="0" smtClean="0"/>
              <a:t>Segue: What technologies have been invented during your lifetime?</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807190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smtClean="0"/>
              <a:t>© 2017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smtClean="0"/>
              <a:t>© 2017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smtClean="0"/>
              <a:t>© 2017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smtClean="0"/>
              <a:t>© 2017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smtClean="0"/>
              <a:t>© 2017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smtClean="0"/>
              <a:t>© 2017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smtClean="0"/>
              <a:t>© 2017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smtClean="0"/>
              <a:t>© 2017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sldNum="0"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hyperlink" Target="http://socialimps.keithpray.ne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mailto:kap@wpi.edu" TargetMode="External"/><Relationship Id="rId4" Type="http://schemas.openxmlformats.org/officeDocument/2006/relationships/hyperlink" Target="mailto:tmeehan@wpi.edu" TargetMode="External"/><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4" Type="http://schemas.openxmlformats.org/officeDocument/2006/relationships/hyperlink" Target="https://wiki.wpi.edu/cs3043/Main_Page" TargetMode="External"/><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Introduction</a:t>
            </a:r>
            <a:endParaRPr lang="en-US" dirty="0"/>
          </a:p>
        </p:txBody>
      </p:sp>
      <p:sp>
        <p:nvSpPr>
          <p:cNvPr id="4" name="Footer Placeholder 3"/>
          <p:cNvSpPr>
            <a:spLocks noGrp="1"/>
          </p:cNvSpPr>
          <p:nvPr>
            <p:ph type="ftr" sz="quarter" idx="3"/>
          </p:nvPr>
        </p:nvSpPr>
        <p:spPr/>
        <p:txBody>
          <a:bodyPr/>
          <a:lstStyle/>
          <a:p>
            <a:r>
              <a:rPr lang="sk-SK" smtClean="0"/>
              <a:t>© 2017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gridCol w="5673783"/>
              </a:tblGrid>
              <a:tr h="370840">
                <a:tc>
                  <a:txBody>
                    <a:bodyPr/>
                    <a:lstStyle/>
                    <a:p>
                      <a:r>
                        <a:rPr lang="en-US" b="0" dirty="0" smtClean="0"/>
                        <a:t>Manufacturer</a:t>
                      </a:r>
                      <a:endParaRPr lang="en-US" b="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smtClean="0">
                          <a:solidFill>
                            <a:schemeClr val="tx1"/>
                          </a:solidFill>
                        </a:rPr>
                        <a:t>Compaq Computer Corporation, United States</a:t>
                      </a:r>
                    </a:p>
                  </a:txBody>
                  <a:tcPr/>
                </a:tc>
              </a:tr>
              <a:tr h="370840">
                <a:tc>
                  <a:txBody>
                    <a:bodyPr/>
                    <a:lstStyle/>
                    <a:p>
                      <a:r>
                        <a:rPr lang="en-US" dirty="0" smtClean="0"/>
                        <a:t>Type</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Portable computer</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January 1983</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US $3,590</a:t>
                      </a:r>
                    </a:p>
                  </a:txBody>
                  <a:tcPr/>
                </a:tc>
              </a:tr>
              <a:tr h="370840">
                <a:tc>
                  <a:txBody>
                    <a:bodyPr/>
                    <a:lstStyle/>
                    <a:p>
                      <a:r>
                        <a:rPr lang="en-US" dirty="0" smtClean="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MS-DOS</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Two 5.25" floppy drives or, 1 floppy drive + 10 MB HD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128 kilobytes (expandable to 640)</a:t>
                      </a:r>
                    </a:p>
                  </a:txBody>
                  <a:tcPr/>
                </a:tc>
              </a:tr>
              <a:tr h="370840">
                <a:tc>
                  <a:txBody>
                    <a:bodyPr/>
                    <a:lstStyle/>
                    <a:p>
                      <a:r>
                        <a:rPr lang="en-US" sz="1800" dirty="0" smtClean="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Built-in 9" green screen monitor + CGA-compatible video card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smtClean="0">
                          <a:solidFill>
                            <a:schemeClr val="tx1"/>
                          </a:solidFill>
                        </a:rPr>
                        <a:t>28 lbs (12.5 kg)</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smtClean="0"/>
                        <a:t>Intel 8088</a:t>
                      </a:r>
                    </a:p>
                  </a:txBody>
                  <a:tcPr/>
                </a:tc>
              </a:tr>
              <a:tr h="370840">
                <a:tc>
                  <a:txBody>
                    <a:bodyPr/>
                    <a:lstStyle/>
                    <a:p>
                      <a:r>
                        <a:rPr lang="en-US" sz="1800" dirty="0" smtClean="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4.77 MHz</a:t>
                      </a:r>
                    </a:p>
                  </a:txBody>
                  <a:tcPr/>
                </a:tc>
              </a:tr>
            </a:tbl>
          </a:graphicData>
        </a:graphic>
      </p:graphicFrame>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90437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a:p>
        </p:txBody>
      </p:sp>
    </p:spTree>
    <p:extLst>
      <p:ext uri="{BB962C8B-B14F-4D97-AF65-F5344CB8AC3E}">
        <p14:creationId xmlns:p14="http://schemas.microsoft.com/office/powerpoint/2010/main" val="45563686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19454551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1/2</a:t>
            </a:r>
            <a:endParaRPr lang="en-US" dirty="0"/>
          </a:p>
        </p:txBody>
      </p:sp>
      <p:sp>
        <p:nvSpPr>
          <p:cNvPr id="3" name="Content Placeholder 2"/>
          <p:cNvSpPr>
            <a:spLocks noGrp="1"/>
          </p:cNvSpPr>
          <p:nvPr>
            <p:ph idx="1"/>
          </p:nvPr>
        </p:nvSpPr>
        <p:spPr/>
        <p:txBody>
          <a:bodyPr>
            <a:normAutofit/>
          </a:bodyPr>
          <a:lstStyle/>
          <a:p>
            <a:r>
              <a:rPr lang="en-US" dirty="0" smtClean="0"/>
              <a:t>Movie Discussion Board on </a:t>
            </a:r>
            <a:r>
              <a:rPr lang="en-US" dirty="0" err="1" smtClean="0"/>
              <a:t>myWPI</a:t>
            </a:r>
            <a:r>
              <a:rPr lang="en-US" dirty="0" smtClean="0"/>
              <a:t> (Canvas)</a:t>
            </a:r>
          </a:p>
          <a:p>
            <a:pPr lvl="1"/>
            <a:r>
              <a:rPr lang="en-US" dirty="0" smtClean="0"/>
              <a:t>List 2 movies you believe relevant to computing AND society</a:t>
            </a:r>
          </a:p>
          <a:p>
            <a:pPr lvl="1"/>
            <a:r>
              <a:rPr lang="en-US" dirty="0" smtClean="0"/>
              <a:t>State why in a paragraph, citing the text book and/or other sources</a:t>
            </a:r>
          </a:p>
          <a:p>
            <a:pPr lvl="1"/>
            <a:r>
              <a:rPr lang="en-US" dirty="0" smtClean="0"/>
              <a:t>I suggest reading the chapter summaries in the beginning of the text in addition to the first chapter</a:t>
            </a:r>
          </a:p>
          <a:p>
            <a:pPr lvl="1"/>
            <a:r>
              <a:rPr lang="en-US" dirty="0" smtClean="0"/>
              <a:t>Please create a new thread for each movie</a:t>
            </a:r>
          </a:p>
          <a:p>
            <a:pPr lvl="1"/>
            <a:r>
              <a:rPr lang="en-US" dirty="0" smtClean="0"/>
              <a:t>Do not repeat any existing entries, they will not earn credit</a:t>
            </a:r>
          </a:p>
          <a:p>
            <a:pPr lvl="1"/>
            <a:r>
              <a:rPr lang="en-US" dirty="0" smtClean="0"/>
              <a:t>Comment on a minimum of 2 movies you did not add</a:t>
            </a:r>
          </a:p>
          <a:p>
            <a:pPr lvl="2"/>
            <a:r>
              <a:rPr lang="en-US" dirty="0" smtClean="0"/>
              <a:t>No “me too” comments</a:t>
            </a:r>
          </a:p>
          <a:p>
            <a:pPr lvl="1"/>
            <a:r>
              <a:rPr lang="en-US" dirty="0" smtClean="0"/>
              <a:t>Cite reference materials</a:t>
            </a:r>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a:t>
            </a:r>
            <a:r>
              <a:rPr lang="en-US" dirty="0"/>
              <a:t> </a:t>
            </a:r>
            <a:r>
              <a:rPr lang="en-US" dirty="0" smtClean="0"/>
              <a:t>2/2 </a:t>
            </a:r>
            <a:br>
              <a:rPr lang="en-US" dirty="0" smtClean="0"/>
            </a:br>
            <a:r>
              <a:rPr lang="en-US" dirty="0" smtClean="0"/>
              <a:t>Sign </a:t>
            </a:r>
            <a:r>
              <a:rPr lang="en-US" dirty="0"/>
              <a:t>up for individual </a:t>
            </a:r>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Current schedule at:</a:t>
            </a:r>
          </a:p>
          <a:p>
            <a:pPr lvl="1"/>
            <a:r>
              <a:rPr lang="en-US" dirty="0">
                <a:hlinkClick r:id="rId3"/>
              </a:rPr>
              <a:t>http://</a:t>
            </a:r>
            <a:r>
              <a:rPr lang="en-US" dirty="0" smtClean="0">
                <a:hlinkClick r:id="rId3"/>
              </a:rPr>
              <a:t>socialimps.keithpray.net</a:t>
            </a:r>
            <a:endParaRPr lang="en-US" dirty="0" smtClean="0"/>
          </a:p>
          <a:p>
            <a:r>
              <a:rPr lang="en-US" dirty="0" smtClean="0"/>
              <a:t>Slots </a:t>
            </a:r>
            <a:r>
              <a:rPr lang="en-US" dirty="0"/>
              <a:t>start disappearing </a:t>
            </a:r>
            <a:r>
              <a:rPr lang="en-US" dirty="0" smtClean="0"/>
              <a:t>the third day of class.</a:t>
            </a:r>
            <a:endParaRPr lang="en-US" dirty="0"/>
          </a:p>
          <a:p>
            <a:pPr marL="0" indent="0">
              <a:buNone/>
            </a:pPr>
            <a:endParaRPr lang="en-US" dirty="0"/>
          </a:p>
        </p:txBody>
      </p:sp>
      <p:sp>
        <p:nvSpPr>
          <p:cNvPr id="6" name="Content Placeholder 5"/>
          <p:cNvSpPr>
            <a:spLocks noGrp="1"/>
          </p:cNvSpPr>
          <p:nvPr>
            <p:ph sz="half" idx="2"/>
          </p:nvPr>
        </p:nvSpPr>
        <p:spPr/>
        <p:txBody>
          <a:bodyPr/>
          <a:lstStyle/>
          <a:p>
            <a:r>
              <a:rPr lang="en-US" dirty="0"/>
              <a:t>Send </a:t>
            </a:r>
            <a:r>
              <a:rPr lang="en-US" dirty="0" smtClean="0"/>
              <a:t>course staff </a:t>
            </a:r>
            <a:r>
              <a:rPr lang="en-US" dirty="0"/>
              <a:t>email</a:t>
            </a:r>
          </a:p>
          <a:p>
            <a:r>
              <a:rPr lang="en-US" dirty="0"/>
              <a:t>Specify your </a:t>
            </a:r>
            <a:r>
              <a:rPr lang="en-US" dirty="0" smtClean="0"/>
              <a:t>topic</a:t>
            </a:r>
            <a:endParaRPr lang="en-US" dirty="0"/>
          </a:p>
          <a:p>
            <a:pPr lvl="1"/>
            <a:r>
              <a:rPr lang="en-US" dirty="0"/>
              <a:t>By that I mean be </a:t>
            </a:r>
            <a:r>
              <a:rPr lang="en-US" dirty="0" smtClean="0"/>
              <a:t>specific</a:t>
            </a:r>
            <a:endParaRPr lang="en-US" dirty="0"/>
          </a:p>
          <a:p>
            <a:pPr lvl="1"/>
            <a:r>
              <a:rPr lang="en-US" dirty="0"/>
              <a:t>It may take time to refine your </a:t>
            </a:r>
            <a:r>
              <a:rPr lang="en-US" dirty="0" smtClean="0"/>
              <a:t>topic</a:t>
            </a:r>
          </a:p>
          <a:p>
            <a:pPr lvl="1"/>
            <a:r>
              <a:rPr lang="en-US" dirty="0"/>
              <a:t>I’ll be happy to discuss your </a:t>
            </a:r>
            <a:r>
              <a:rPr lang="en-US" dirty="0" smtClean="0"/>
              <a:t>ideas</a:t>
            </a:r>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a:p>
        </p:txBody>
      </p:sp>
    </p:spTree>
    <p:extLst>
      <p:ext uri="{BB962C8B-B14F-4D97-AF65-F5344CB8AC3E}">
        <p14:creationId xmlns:p14="http://schemas.microsoft.com/office/powerpoint/2010/main" val="199452395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sk-SK" smtClean="0"/>
              <a:t>© 2017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2017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smtClean="0"/>
              <a:t>http://xkcd.com/378/</a:t>
            </a:r>
          </a:p>
        </p:txBody>
      </p:sp>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2017 Keith A. Pray</a:t>
            </a:r>
            <a:endParaRPr lang="en-US" dirty="0"/>
          </a:p>
        </p:txBody>
      </p:sp>
      <p:sp>
        <p:nvSpPr>
          <p:cNvPr id="7" name="Content Placeholder 2"/>
          <p:cNvSpPr>
            <a:spLocks noGrp="1"/>
          </p:cNvSpPr>
          <p:nvPr>
            <p:ph idx="1"/>
          </p:nvPr>
        </p:nvSpPr>
        <p:spPr>
          <a:xfrm>
            <a:off x="457200" y="633269"/>
            <a:ext cx="8229600" cy="3886200"/>
          </a:xfrm>
        </p:spPr>
        <p:txBody>
          <a:bodyPr anchor="ctr"/>
          <a:lstStyle/>
          <a:p>
            <a:pPr marL="0" indent="0" algn="ctr">
              <a:buNone/>
            </a:pPr>
            <a:r>
              <a:rPr lang="en-US" sz="8800" dirty="0" smtClean="0"/>
              <a:t>/(BB|[^B]{2})/</a:t>
            </a:r>
            <a:endParaRPr lang="en-US" sz="8800" dirty="0"/>
          </a:p>
        </p:txBody>
      </p:sp>
    </p:spTree>
    <p:extLst>
      <p:ext uri="{BB962C8B-B14F-4D97-AF65-F5344CB8AC3E}">
        <p14:creationId xmlns:p14="http://schemas.microsoft.com/office/powerpoint/2010/main" val="1589610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a:p>
            <a:pPr marL="457200" indent="-457200">
              <a:buFont typeface="+mj-lt"/>
              <a:buAutoNum type="arabicPeriod"/>
            </a:pPr>
            <a:r>
              <a:rPr lang="en-US" dirty="0" smtClean="0"/>
              <a:t>Guest Speaker</a:t>
            </a:r>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Staff</a:t>
            </a:r>
            <a:endParaRPr lang="en-US" dirty="0"/>
          </a:p>
        </p:txBody>
      </p:sp>
      <p:sp>
        <p:nvSpPr>
          <p:cNvPr id="8" name="Text Placeholder 7"/>
          <p:cNvSpPr>
            <a:spLocks noGrp="1"/>
          </p:cNvSpPr>
          <p:nvPr>
            <p:ph type="body" idx="1"/>
          </p:nvPr>
        </p:nvSpPr>
        <p:spPr/>
        <p:txBody>
          <a:bodyPr/>
          <a:lstStyle/>
          <a:p>
            <a:r>
              <a:rPr lang="en-US" dirty="0" smtClean="0"/>
              <a:t>Instructor</a:t>
            </a:r>
            <a:endParaRPr lang="en-US" dirty="0"/>
          </a:p>
        </p:txBody>
      </p:sp>
      <p:sp>
        <p:nvSpPr>
          <p:cNvPr id="6" name="Content Placeholder 5"/>
          <p:cNvSpPr>
            <a:spLocks noGrp="1"/>
          </p:cNvSpPr>
          <p:nvPr>
            <p:ph sz="half" idx="2"/>
          </p:nvPr>
        </p:nvSpPr>
        <p:spPr/>
        <p:txBody>
          <a:bodyPr/>
          <a:lstStyle/>
          <a:p>
            <a:r>
              <a:rPr lang="en-US" dirty="0" smtClean="0"/>
              <a:t>Keith A. Pray</a:t>
            </a:r>
          </a:p>
          <a:p>
            <a:r>
              <a:rPr lang="en-US" dirty="0" smtClean="0">
                <a:hlinkClick r:id="rId3"/>
              </a:rPr>
              <a:t>kap@wpi.edu</a:t>
            </a:r>
            <a:endParaRPr lang="en-US" dirty="0" smtClean="0"/>
          </a:p>
          <a:p>
            <a:r>
              <a:rPr lang="en-US" dirty="0"/>
              <a:t>FL </a:t>
            </a:r>
            <a:r>
              <a:rPr lang="en-US" dirty="0" smtClean="0"/>
              <a:t>140</a:t>
            </a:r>
          </a:p>
          <a:p>
            <a:r>
              <a:rPr lang="en-US" dirty="0" smtClean="0"/>
              <a:t>Office Hours</a:t>
            </a:r>
          </a:p>
          <a:p>
            <a:pPr lvl="1"/>
            <a:r>
              <a:rPr lang="en-US" dirty="0"/>
              <a:t> </a:t>
            </a:r>
            <a:r>
              <a:rPr lang="en-US" dirty="0" smtClean="0"/>
              <a:t>1 hour after class</a:t>
            </a:r>
          </a:p>
          <a:p>
            <a:pPr lvl="1"/>
            <a:r>
              <a:rPr lang="en-US" dirty="0" smtClean="0"/>
              <a:t>By Appointment</a:t>
            </a:r>
          </a:p>
        </p:txBody>
      </p:sp>
      <p:sp>
        <p:nvSpPr>
          <p:cNvPr id="9" name="Text Placeholder 8"/>
          <p:cNvSpPr>
            <a:spLocks noGrp="1"/>
          </p:cNvSpPr>
          <p:nvPr>
            <p:ph type="body" sz="quarter" idx="3"/>
          </p:nvPr>
        </p:nvSpPr>
        <p:spPr/>
        <p:txBody>
          <a:bodyPr/>
          <a:lstStyle/>
          <a:p>
            <a:r>
              <a:rPr lang="en-US" dirty="0" smtClean="0"/>
              <a:t>Assistants</a:t>
            </a:r>
            <a:endParaRPr lang="en-US" dirty="0"/>
          </a:p>
        </p:txBody>
      </p:sp>
      <p:sp>
        <p:nvSpPr>
          <p:cNvPr id="10" name="Content Placeholder 9"/>
          <p:cNvSpPr>
            <a:spLocks noGrp="1"/>
          </p:cNvSpPr>
          <p:nvPr>
            <p:ph sz="quarter" idx="4"/>
          </p:nvPr>
        </p:nvSpPr>
        <p:spPr/>
        <p:txBody>
          <a:bodyPr>
            <a:normAutofit/>
          </a:bodyPr>
          <a:lstStyle/>
          <a:p>
            <a:r>
              <a:rPr lang="en-US" dirty="0" smtClean="0"/>
              <a:t>SA</a:t>
            </a:r>
          </a:p>
          <a:p>
            <a:pPr lvl="1"/>
            <a:r>
              <a:rPr lang="en-US" dirty="0" smtClean="0"/>
              <a:t>Thomas Meehan</a:t>
            </a:r>
          </a:p>
          <a:p>
            <a:pPr lvl="1"/>
            <a:r>
              <a:rPr lang="en-US" dirty="0" smtClean="0">
                <a:hlinkClick r:id="rId4"/>
              </a:rPr>
              <a:t>tmeehan@wpi.edu</a:t>
            </a:r>
            <a:endParaRPr lang="en-US" dirty="0" smtClean="0"/>
          </a:p>
          <a:p>
            <a:r>
              <a:rPr lang="en-US" dirty="0" smtClean="0"/>
              <a:t>Office Hours</a:t>
            </a:r>
          </a:p>
          <a:p>
            <a:pPr lvl="1"/>
            <a:r>
              <a:rPr lang="en-US" dirty="0" smtClean="0"/>
              <a:t>2-3 Wednesdays</a:t>
            </a:r>
          </a:p>
          <a:p>
            <a:pPr lvl="1"/>
            <a:r>
              <a:rPr lang="en-US" dirty="0" smtClean="0"/>
              <a:t>3-4 Thursdays</a:t>
            </a:r>
          </a:p>
          <a:p>
            <a:pPr lvl="1"/>
            <a:r>
              <a:rPr lang="en-US" dirty="0" smtClean="0"/>
              <a:t>FL A21 Zoo Lab</a:t>
            </a:r>
            <a:endParaRPr lang="en-US" dirty="0" smtClean="0"/>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Outcomes – You will:</a:t>
            </a:r>
            <a:endParaRPr lang="en-US" dirty="0"/>
          </a:p>
        </p:txBody>
      </p:sp>
      <p:sp>
        <p:nvSpPr>
          <p:cNvPr id="10" name="Content Placeholder 9"/>
          <p:cNvSpPr>
            <a:spLocks noGrp="1"/>
          </p:cNvSpPr>
          <p:nvPr>
            <p:ph idx="1"/>
          </p:nvPr>
        </p:nvSpPr>
        <p:spPr/>
        <p:txBody>
          <a:bodyPr>
            <a:noAutofit/>
          </a:bodyPr>
          <a:lstStyle/>
          <a:p>
            <a:r>
              <a:rPr lang="en-US" sz="1600" dirty="0" smtClean="0"/>
              <a:t>Demonstrate understanding </a:t>
            </a:r>
            <a:r>
              <a:rPr lang="en-US" sz="1600" dirty="0"/>
              <a:t>of </a:t>
            </a:r>
            <a:r>
              <a:rPr lang="en-US" sz="1600" dirty="0" smtClean="0"/>
              <a:t>links </a:t>
            </a:r>
            <a:r>
              <a:rPr lang="en-US" sz="1600" dirty="0"/>
              <a:t>between </a:t>
            </a:r>
            <a:r>
              <a:rPr lang="en-US" sz="1600" dirty="0" smtClean="0"/>
              <a:t>computing technology, society, </a:t>
            </a:r>
            <a:r>
              <a:rPr lang="en-US" sz="1600" dirty="0"/>
              <a:t>and computer </a:t>
            </a:r>
            <a:r>
              <a:rPr lang="en-US" sz="1600" dirty="0" smtClean="0"/>
              <a:t>professional responsibilities</a:t>
            </a:r>
          </a:p>
          <a:p>
            <a:r>
              <a:rPr lang="en-US" sz="1600" dirty="0"/>
              <a:t>Discover and use primary sources </a:t>
            </a:r>
            <a:r>
              <a:rPr lang="en-US" sz="1600" dirty="0" smtClean="0"/>
              <a:t>relevant </a:t>
            </a:r>
            <a:r>
              <a:rPr lang="en-US" sz="1600" dirty="0"/>
              <a:t>to course topics </a:t>
            </a:r>
            <a:r>
              <a:rPr lang="en-US" sz="1600" dirty="0" smtClean="0"/>
              <a:t>in </a:t>
            </a:r>
            <a:r>
              <a:rPr lang="en-US" sz="1600" dirty="0"/>
              <a:t>support of </a:t>
            </a:r>
            <a:r>
              <a:rPr lang="en-US" sz="1600" dirty="0" smtClean="0"/>
              <a:t>arguments</a:t>
            </a:r>
            <a:endParaRPr lang="en-US" sz="1600" dirty="0"/>
          </a:p>
          <a:p>
            <a:r>
              <a:rPr lang="en-US" sz="1600" dirty="0" smtClean="0"/>
              <a:t>Present personal verbal and written opinions based </a:t>
            </a:r>
            <a:r>
              <a:rPr lang="en-US" sz="1600" dirty="0"/>
              <a:t>on well reasoned </a:t>
            </a:r>
            <a:r>
              <a:rPr lang="en-US" sz="1600" dirty="0" smtClean="0"/>
              <a:t>arguments</a:t>
            </a:r>
          </a:p>
          <a:p>
            <a:r>
              <a:rPr lang="en-US" sz="1600" dirty="0" smtClean="0"/>
              <a:t>Be familiar </a:t>
            </a:r>
            <a:r>
              <a:rPr lang="en-US" sz="1600" dirty="0"/>
              <a:t>with </a:t>
            </a:r>
            <a:r>
              <a:rPr lang="en-US" sz="1600" dirty="0" smtClean="0"/>
              <a:t>social</a:t>
            </a:r>
            <a:r>
              <a:rPr lang="en-US" sz="1600" dirty="0"/>
              <a:t>, moral, and ethical issues </a:t>
            </a:r>
            <a:r>
              <a:rPr lang="en-US" sz="1600" dirty="0" smtClean="0"/>
              <a:t>faced by computer professionals </a:t>
            </a:r>
          </a:p>
          <a:p>
            <a:r>
              <a:rPr lang="en-US" sz="1600" dirty="0"/>
              <a:t>Be able to recognize ethical </a:t>
            </a:r>
            <a:r>
              <a:rPr lang="en-US" sz="1600" dirty="0" smtClean="0"/>
              <a:t>issues</a:t>
            </a:r>
          </a:p>
          <a:p>
            <a:r>
              <a:rPr lang="en-US" sz="1600" dirty="0"/>
              <a:t>Understand </a:t>
            </a:r>
            <a:r>
              <a:rPr lang="en-US" sz="1600" dirty="0" smtClean="0"/>
              <a:t>professional codes </a:t>
            </a:r>
            <a:r>
              <a:rPr lang="en-US" sz="1600" dirty="0"/>
              <a:t>and ideals </a:t>
            </a:r>
            <a:r>
              <a:rPr lang="en-US" sz="1600" dirty="0" smtClean="0"/>
              <a:t>and </a:t>
            </a:r>
            <a:r>
              <a:rPr lang="en-US" sz="1600" dirty="0"/>
              <a:t>apply them in </a:t>
            </a:r>
            <a:r>
              <a:rPr lang="en-US" sz="1600" dirty="0" smtClean="0"/>
              <a:t>decision making</a:t>
            </a:r>
          </a:p>
          <a:p>
            <a:r>
              <a:rPr lang="en-US" sz="1600" dirty="0"/>
              <a:t>Analyze </a:t>
            </a:r>
            <a:r>
              <a:rPr lang="en-US" sz="1600" dirty="0" smtClean="0"/>
              <a:t>popular </a:t>
            </a:r>
            <a:r>
              <a:rPr lang="en-US" sz="1600" dirty="0"/>
              <a:t>portrayal of </a:t>
            </a:r>
            <a:r>
              <a:rPr lang="en-US" sz="1600" dirty="0" smtClean="0"/>
              <a:t>computing and </a:t>
            </a:r>
            <a:r>
              <a:rPr lang="en-US" sz="1600" dirty="0"/>
              <a:t>its </a:t>
            </a:r>
            <a:r>
              <a:rPr lang="en-US" sz="1600" dirty="0" smtClean="0"/>
              <a:t>effects</a:t>
            </a:r>
            <a:endParaRPr lang="en-US" sz="1600" dirty="0"/>
          </a:p>
          <a:p>
            <a:r>
              <a:rPr lang="en-US" sz="1600" dirty="0" smtClean="0"/>
              <a:t>Practice critical thinking, written, and oral presentations skills</a:t>
            </a:r>
            <a:endParaRPr lang="en-US" sz="1600" dirty="0"/>
          </a:p>
        </p:txBody>
      </p:sp>
      <p:sp>
        <p:nvSpPr>
          <p:cNvPr id="7" name="Footer Placeholder 6"/>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417006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Course Web Site</a:t>
            </a:r>
            <a:endParaRPr lang="en-US" dirty="0"/>
          </a:p>
        </p:txBody>
      </p:sp>
      <p:sp>
        <p:nvSpPr>
          <p:cNvPr id="4" name="Content Placeholder 3"/>
          <p:cNvSpPr>
            <a:spLocks noGrp="1"/>
          </p:cNvSpPr>
          <p:nvPr>
            <p:ph sz="half" idx="2"/>
          </p:nvPr>
        </p:nvSpPr>
        <p:spPr/>
        <p:txBody>
          <a:bodyPr/>
          <a:lstStyle/>
          <a:p>
            <a:r>
              <a:rPr lang="en-US" dirty="0" smtClean="0">
                <a:hlinkClick r:id="rId3"/>
              </a:rPr>
              <a:t>http://socialimps.keithpray.net</a:t>
            </a:r>
            <a:endParaRPr lang="en-US" dirty="0" smtClean="0"/>
          </a:p>
          <a:p>
            <a:r>
              <a:rPr lang="en-US" dirty="0" smtClean="0"/>
              <a:t>Syllabus</a:t>
            </a:r>
          </a:p>
          <a:p>
            <a:r>
              <a:rPr lang="en-US" dirty="0" smtClean="0"/>
              <a:t>Grading Policy</a:t>
            </a:r>
          </a:p>
          <a:p>
            <a:r>
              <a:rPr lang="en-US" dirty="0" smtClean="0"/>
              <a:t>Due Dates</a:t>
            </a:r>
          </a:p>
          <a:p>
            <a:r>
              <a:rPr lang="en-US" dirty="0" smtClean="0"/>
              <a:t>Etc.</a:t>
            </a:r>
            <a:endParaRPr lang="en-US" dirty="0"/>
          </a:p>
        </p:txBody>
      </p:sp>
      <p:sp>
        <p:nvSpPr>
          <p:cNvPr id="5" name="Text Placeholder 4"/>
          <p:cNvSpPr>
            <a:spLocks noGrp="1"/>
          </p:cNvSpPr>
          <p:nvPr>
            <p:ph type="body" sz="quarter" idx="3"/>
          </p:nvPr>
        </p:nvSpPr>
        <p:spPr/>
        <p:txBody>
          <a:bodyPr/>
          <a:lstStyle/>
          <a:p>
            <a:r>
              <a:rPr lang="en-US" dirty="0" err="1" smtClean="0"/>
              <a:t>myWPI</a:t>
            </a:r>
            <a:r>
              <a:rPr lang="en-US" dirty="0" smtClean="0"/>
              <a:t> (Canvas)</a:t>
            </a:r>
            <a:endParaRPr lang="en-US" dirty="0"/>
          </a:p>
        </p:txBody>
      </p:sp>
      <p:sp>
        <p:nvSpPr>
          <p:cNvPr id="6" name="Content Placeholder 5"/>
          <p:cNvSpPr>
            <a:spLocks noGrp="1"/>
          </p:cNvSpPr>
          <p:nvPr>
            <p:ph sz="quarter" idx="4"/>
          </p:nvPr>
        </p:nvSpPr>
        <p:spPr/>
        <p:txBody>
          <a:bodyPr/>
          <a:lstStyle/>
          <a:p>
            <a:r>
              <a:rPr lang="en-US" dirty="0" smtClean="0"/>
              <a:t>Interactive assignments</a:t>
            </a:r>
          </a:p>
          <a:p>
            <a:r>
              <a:rPr lang="en-US" dirty="0" smtClean="0">
                <a:hlinkClick r:id="rId4"/>
              </a:rPr>
              <a:t>https</a:t>
            </a:r>
            <a:r>
              <a:rPr lang="en-US" dirty="0">
                <a:hlinkClick r:id="rId4"/>
              </a:rPr>
              <a:t>://</a:t>
            </a:r>
            <a:r>
              <a:rPr lang="en-US" dirty="0" err="1">
                <a:hlinkClick r:id="rId4"/>
              </a:rPr>
              <a:t>wiki.wpi.edu</a:t>
            </a:r>
            <a:r>
              <a:rPr lang="en-US" dirty="0">
                <a:hlinkClick r:id="rId4"/>
              </a:rPr>
              <a:t>/cs3043/</a:t>
            </a:r>
            <a:r>
              <a:rPr lang="en-US" dirty="0" err="1">
                <a:hlinkClick r:id="rId4"/>
              </a:rPr>
              <a:t>Main_Page</a:t>
            </a:r>
            <a:endParaRPr lang="en-US" dirty="0" smtClean="0"/>
          </a:p>
        </p:txBody>
      </p:sp>
      <p:sp>
        <p:nvSpPr>
          <p:cNvPr id="7" name="Footer Placeholder 6"/>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2617078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Technology?</a:t>
            </a:r>
            <a:endParaRPr lang="en-US" dirty="0"/>
          </a:p>
        </p:txBody>
      </p:sp>
      <p:sp>
        <p:nvSpPr>
          <p:cNvPr id="3" name="Content Placeholder 2"/>
          <p:cNvSpPr>
            <a:spLocks noGrp="1"/>
          </p:cNvSpPr>
          <p:nvPr>
            <p:ph idx="1"/>
          </p:nvPr>
        </p:nvSpPr>
        <p:spPr/>
        <p:txBody>
          <a:bodyPr/>
          <a:lstStyle/>
          <a:p>
            <a:r>
              <a:rPr lang="en-US" dirty="0" smtClean="0"/>
              <a:t>Merriam</a:t>
            </a:r>
            <a:r>
              <a:rPr lang="en-US" dirty="0"/>
              <a:t>-Webster: </a:t>
            </a:r>
            <a:r>
              <a:rPr lang="en-US" dirty="0" smtClean="0"/>
              <a:t>The </a:t>
            </a:r>
            <a:r>
              <a:rPr lang="en-US" dirty="0"/>
              <a:t>use of science in industry, engineering, etc., to invent useful things or to solve </a:t>
            </a:r>
            <a:r>
              <a:rPr lang="en-US" dirty="0" smtClean="0"/>
              <a:t>problems [1]</a:t>
            </a:r>
            <a:endParaRPr lang="en-US" baseline="30000" dirty="0" smtClean="0"/>
          </a:p>
          <a:p>
            <a:endParaRPr lang="en-US" dirty="0"/>
          </a:p>
          <a:p>
            <a:r>
              <a:rPr lang="en-US" dirty="0" smtClean="0"/>
              <a:t>Alan Kay: Technology </a:t>
            </a:r>
            <a:r>
              <a:rPr lang="en-US" dirty="0"/>
              <a:t>is anything invented after you were </a:t>
            </a:r>
            <a:r>
              <a:rPr lang="en-US" dirty="0" smtClean="0"/>
              <a:t>born</a:t>
            </a:r>
          </a:p>
          <a:p>
            <a:endParaRPr lang="en-US" dirty="0"/>
          </a:p>
          <a:p>
            <a:r>
              <a:rPr lang="en-US" dirty="0" err="1"/>
              <a:t>Hillis</a:t>
            </a:r>
            <a:r>
              <a:rPr lang="en-US" dirty="0"/>
              <a:t> </a:t>
            </a:r>
            <a:r>
              <a:rPr lang="en-US" dirty="0" smtClean="0"/>
              <a:t>Danny: Technology </a:t>
            </a:r>
            <a:r>
              <a:rPr lang="en-US" dirty="0"/>
              <a:t>is anything that doesn't work yet</a:t>
            </a:r>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Tree>
    <p:extLst>
      <p:ext uri="{BB962C8B-B14F-4D97-AF65-F5344CB8AC3E}">
        <p14:creationId xmlns:p14="http://schemas.microsoft.com/office/powerpoint/2010/main" val="177372465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16290</TotalTime>
  <Words>1330</Words>
  <Application>Microsoft Macintosh PowerPoint</Application>
  <PresentationFormat>On-screen Show (16:9)</PresentationFormat>
  <Paragraphs>218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Red Radial 16x9</vt:lpstr>
      <vt:lpstr>Class 1 Introduction</vt:lpstr>
      <vt:lpstr>PowerPoint Presentation</vt:lpstr>
      <vt:lpstr>PowerPoint Presentation</vt:lpstr>
      <vt:lpstr>Overview</vt:lpstr>
      <vt:lpstr>Course Staff</vt:lpstr>
      <vt:lpstr>Outcomes – You will:</vt:lpstr>
      <vt:lpstr>Logistics</vt:lpstr>
      <vt:lpstr>Group Quiz!</vt:lpstr>
      <vt:lpstr>What is Technology?</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98</cp:revision>
  <dcterms:created xsi:type="dcterms:W3CDTF">2014-08-25T02:19:16Z</dcterms:created>
  <dcterms:modified xsi:type="dcterms:W3CDTF">2017-03-21T15:43:06Z</dcterms:modified>
</cp:coreProperties>
</file>