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56" r:id="rId2"/>
    <p:sldId id="385" r:id="rId3"/>
    <p:sldId id="277" r:id="rId4"/>
    <p:sldId id="259" r:id="rId5"/>
    <p:sldId id="261" r:id="rId6"/>
    <p:sldId id="267" r:id="rId7"/>
    <p:sldId id="286"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12" r:id="rId32"/>
    <p:sldId id="269"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2668C5E-D0E7-A84F-B28C-7BAA86AC4F90}">
          <p14:sldIdLst>
            <p14:sldId id="256"/>
            <p14:sldId id="385"/>
            <p14:sldId id="277"/>
            <p14:sldId id="259"/>
            <p14:sldId id="261"/>
            <p14:sldId id="267"/>
            <p14:sldId id="286"/>
          </p14:sldIdLst>
        </p14:section>
        <p14:section name="Students" id="{898E5266-0460-F748-B516-56DCB661738D}">
          <p14:sldIdLst>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12"/>
          </p14:sldIdLst>
        </p14:section>
        <p14:section name="Common" id="{92FBE87E-32C6-2846-BF25-B5F0CEFF09B7}">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5" d="100"/>
          <a:sy n="115" d="100"/>
        </p:scale>
        <p:origin x="-856" y="-9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960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2016-09-27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2016-09-27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already, aren’t you? You may not be depending on how you enjoyed the last class.</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Paper</a:t>
            </a:r>
            <a:r>
              <a:rPr lang="en-US" dirty="0" smtClean="0">
                <a:latin typeface="Arial" charset="0"/>
                <a:ea typeface="ＭＳ Ｐゴシック" charset="-128"/>
                <a:cs typeface="ＭＳ Ｐゴシック" charset="-128"/>
              </a:rPr>
              <a:t>:</a:t>
            </a: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most of analytics concentrates on “Why to consume Open Source”, we are going to talk about “Why to</a:t>
            </a:r>
            <a:r>
              <a:rPr lang="en-US" baseline="0" dirty="0" smtClean="0"/>
              <a:t> produce Open Source</a:t>
            </a:r>
            <a:r>
              <a:rPr lang="en-US" dirty="0" smtClean="0"/>
              <a:t>”.</a:t>
            </a:r>
          </a:p>
          <a:p>
            <a:r>
              <a:rPr lang="en-US" dirty="0" smtClean="0"/>
              <a:t>Keep in mind, we are not talking about dropping your high paid job at Google.</a:t>
            </a:r>
            <a:r>
              <a:rPr lang="en-US" baseline="0" dirty="0" smtClean="0"/>
              <a:t> We are talking about a few hours a week of your time.</a:t>
            </a:r>
          </a:p>
          <a:p>
            <a:endParaRPr lang="en-US" baseline="0" dirty="0" smtClean="0"/>
          </a:p>
          <a:p>
            <a:r>
              <a:rPr lang="en-US" baseline="0" dirty="0" smtClean="0"/>
              <a:t>So there were a number </a:t>
            </a:r>
            <a:r>
              <a:rPr lang="en-US" baseline="0" smtClean="0"/>
              <a:t>of surveys, </a:t>
            </a:r>
            <a:r>
              <a:rPr lang="en-US" baseline="0" dirty="0" smtClean="0"/>
              <a:t>and developers named these reasons to develop Open Source projects.</a:t>
            </a:r>
          </a:p>
          <a:p>
            <a:r>
              <a:rPr lang="en-US" baseline="0" dirty="0" smtClean="0"/>
              <a:t>The main reason is a fact of contribution to the community. We use OS very often, we might not just recognize it.</a:t>
            </a:r>
          </a:p>
          <a:p>
            <a:r>
              <a:rPr lang="en-US" baseline="0" dirty="0" smtClean="0"/>
              <a:t>One way to pay back for this, is to make a contribution.</a:t>
            </a:r>
          </a:p>
          <a:p>
            <a:endParaRPr lang="en-US" baseline="0" dirty="0" smtClean="0"/>
          </a:p>
          <a:p>
            <a:r>
              <a:rPr lang="en-US" baseline="0" dirty="0" smtClean="0"/>
              <a:t>Developers also mention that contributions to OS strengthen their resume. Some people contribute to be recognized in Software Development world. Some people just want to fix some products they use.</a:t>
            </a:r>
          </a:p>
          <a:p>
            <a:endParaRPr lang="en-US" baseline="0" dirty="0" smtClean="0"/>
          </a:p>
          <a:p>
            <a:r>
              <a:rPr lang="en-US" baseline="0" dirty="0" smtClean="0"/>
              <a:t>Open source, in general, is not meant to be a primary source of income. But developers still monetize their products either by donations and fund raising, or by making some custom proprietary versions of their software.</a:t>
            </a:r>
          </a:p>
          <a:p>
            <a:endParaRPr lang="en-US" dirty="0" smtClean="0"/>
          </a:p>
          <a:p>
            <a:r>
              <a:rPr lang="en-US" dirty="0" smtClean="0"/>
              <a:t>At this point, I want to ask you a question.</a:t>
            </a:r>
            <a:r>
              <a:rPr lang="en-US" baseline="0" dirty="0" smtClean="0"/>
              <a:t> Do you have anything to add to these pros and cons?</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022651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impress you with some numbers.</a:t>
            </a:r>
          </a:p>
          <a:p>
            <a:endParaRPr lang="en-US" dirty="0" smtClean="0"/>
          </a:p>
          <a:p>
            <a:r>
              <a:rPr lang="en-US" dirty="0" smtClean="0"/>
              <a:t>78% companies, or 4 out 5, use OSS in some form. Around 65%</a:t>
            </a:r>
            <a:r>
              <a:rPr lang="en-US" baseline="0" dirty="0" smtClean="0"/>
              <a:t> companies contribute to OSS and encourage developers to do so. A third of the companies even have a full-time resource dealing with OSS.</a:t>
            </a:r>
          </a:p>
          <a:p>
            <a:r>
              <a:rPr lang="en-US" baseline="0" dirty="0" smtClean="0"/>
              <a:t>Finally, the number of OSS projects is pretty high </a:t>
            </a:r>
            <a:r>
              <a:rPr lang="mr-IN" baseline="0" dirty="0" smtClean="0"/>
              <a:t>–</a:t>
            </a:r>
            <a:r>
              <a:rPr lang="en-US" baseline="0" dirty="0" smtClean="0"/>
              <a:t> 5M.</a:t>
            </a:r>
          </a:p>
          <a:p>
            <a:endParaRPr lang="en-US" baseline="0" dirty="0" smtClean="0"/>
          </a:p>
          <a:p>
            <a:r>
              <a:rPr lang="en-US" baseline="0" dirty="0" smtClean="0"/>
              <a:t>Speaking of projects, let me show you some heavily used OSS projects, which I use and like myself.</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348627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GitLab</a:t>
            </a:r>
            <a:r>
              <a:rPr lang="en-US" dirty="0" smtClean="0"/>
              <a:t>,</a:t>
            </a:r>
            <a:r>
              <a:rPr lang="en-US" baseline="0" dirty="0" smtClean="0"/>
              <a:t> I would name a model of OSS project, is itself is an alternative, much more feature rich alternative, to GitHub or </a:t>
            </a:r>
            <a:r>
              <a:rPr lang="en-US" baseline="0" dirty="0" err="1" smtClean="0"/>
              <a:t>Bitbucket</a:t>
            </a:r>
            <a:r>
              <a:rPr lang="en-US" baseline="0" dirty="0" smtClean="0"/>
              <a:t>.</a:t>
            </a:r>
          </a:p>
          <a:p>
            <a:r>
              <a:rPr lang="en-US" baseline="0" dirty="0" smtClean="0"/>
              <a:t>You can host it yourself. That comes very handy when companies do not want to share their host with third parties for security reasons.</a:t>
            </a:r>
          </a:p>
          <a:p>
            <a:endParaRPr lang="en-US" baseline="0" dirty="0" smtClean="0"/>
          </a:p>
          <a:p>
            <a:r>
              <a:rPr lang="en-US" baseline="0" dirty="0" smtClean="0"/>
              <a:t>No need to talk about Linux. Let me just mention that it a de-facto standard in a server world.</a:t>
            </a:r>
          </a:p>
          <a:p>
            <a:endParaRPr lang="en-US" baseline="0" dirty="0" smtClean="0"/>
          </a:p>
          <a:p>
            <a:r>
              <a:rPr lang="en-US" baseline="0" dirty="0" smtClean="0"/>
              <a:t>NGINX and Apache are two servers that together control almost a half of the market. WPI’s site runs NGINX. Most of what I have seen runs one of those. Except for professor’s website, of course. It’s his own technology.</a:t>
            </a:r>
          </a:p>
          <a:p>
            <a:endParaRPr lang="en-US" baseline="0" dirty="0" smtClean="0"/>
          </a:p>
          <a:p>
            <a:r>
              <a:rPr lang="en-US" baseline="0" dirty="0" smtClean="0"/>
              <a:t>Other pieces you might not have seen yet, but those are pretty important when you want to complete your self-hosted infrastructure.</a:t>
            </a:r>
          </a:p>
          <a:p>
            <a:endParaRPr lang="en-US" baseline="0" dirty="0" smtClean="0"/>
          </a:p>
          <a:p>
            <a:r>
              <a:rPr lang="en-US" baseline="0" dirty="0" smtClean="0"/>
              <a:t>I use all of the named software, and I am absolutely satisfied with it.</a:t>
            </a:r>
            <a:br>
              <a:rPr lang="en-US" baseline="0" dirty="0" smtClean="0"/>
            </a:br>
            <a:r>
              <a:rPr lang="en-US" baseline="0" dirty="0" smtClean="0"/>
              <a:t/>
            </a:r>
            <a:br>
              <a:rPr lang="en-US" baseline="0" dirty="0" smtClean="0"/>
            </a:br>
            <a:r>
              <a:rPr lang="en-US" baseline="0" dirty="0" smtClean="0"/>
              <a:t>To summarize the slide, OSS is a large and all-sufficient part of the software. It is hard to ignore it, </a:t>
            </a:r>
            <a:r>
              <a:rPr lang="en-US" baseline="0" dirty="0" err="1" smtClean="0"/>
              <a:t>andtherefore</a:t>
            </a:r>
            <a:r>
              <a:rPr lang="en-US" baseline="0" dirty="0" smtClean="0"/>
              <a:t>, developers need to be familiar with the rules of OSS.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625015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 up this all,</a:t>
            </a:r>
            <a:r>
              <a:rPr lang="en-US" baseline="0" dirty="0" smtClean="0"/>
              <a:t> it is clear that Open Source is a trend, a strong trend.</a:t>
            </a:r>
          </a:p>
          <a:p>
            <a:r>
              <a:rPr lang="en-US" baseline="0" dirty="0" smtClean="0"/>
              <a:t>Big companies not only allow developers to go open source, but also encourage it.</a:t>
            </a:r>
          </a:p>
          <a:p>
            <a:r>
              <a:rPr lang="en-US" baseline="0" dirty="0" smtClean="0"/>
              <a:t>The benefits are clear. I think your favorite one </a:t>
            </a:r>
            <a:r>
              <a:rPr lang="mr-IN" baseline="0" dirty="0" smtClean="0"/>
              <a:t>–</a:t>
            </a:r>
            <a:r>
              <a:rPr lang="en-US" baseline="0" dirty="0" smtClean="0"/>
              <a:t> is a strong resume.</a:t>
            </a:r>
          </a:p>
          <a:p>
            <a:endParaRPr lang="en-US" baseline="0" dirty="0" smtClean="0"/>
          </a:p>
          <a:p>
            <a:r>
              <a:rPr lang="en-US" baseline="0" dirty="0" smtClean="0"/>
              <a:t>Finally, the conclusion is that e</a:t>
            </a:r>
            <a:r>
              <a:rPr lang="en-US" dirty="0" smtClean="0"/>
              <a:t>very developer should, at least once, do each of the following:</a:t>
            </a:r>
          </a:p>
          <a:p>
            <a:r>
              <a:rPr lang="en-US" dirty="0" smtClean="0"/>
              <a:t>	- Open an issue</a:t>
            </a:r>
          </a:p>
          <a:p>
            <a:r>
              <a:rPr lang="en-US" dirty="0" smtClean="0"/>
              <a:t>	- Make a pull request</a:t>
            </a:r>
          </a:p>
          <a:p>
            <a:r>
              <a:rPr lang="en-US" dirty="0" smtClean="0"/>
              <a:t>	- Develop his/her own (possibly tiny) open source project</a:t>
            </a:r>
          </a:p>
          <a:p>
            <a:endParaRPr lang="en-US" dirty="0" smtClean="0"/>
          </a:p>
          <a:p>
            <a:r>
              <a:rPr lang="en-US" dirty="0" smtClean="0"/>
              <a:t>Thank you for your attention!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73048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Vulnerability reward</a:t>
            </a:r>
            <a:r>
              <a:rPr lang="en-US" baseline="0" dirty="0"/>
              <a:t> programs, also called bug bounty programs</a:t>
            </a:r>
            <a:r>
              <a:rPr lang="en-US" baseline="0" dirty="0" smtClean="0"/>
              <a:t>. </a:t>
            </a:r>
          </a:p>
          <a:p>
            <a:pPr marL="171450" indent="-171450">
              <a:buFont typeface="Arial" charset="0"/>
              <a:buChar char="•"/>
            </a:pPr>
            <a:r>
              <a:rPr lang="en-US" baseline="0" dirty="0" smtClean="0"/>
              <a:t>We see vulnerabilities and exploit results in the news regularly today. </a:t>
            </a:r>
          </a:p>
          <a:p>
            <a:pPr marL="171450" indent="-171450">
              <a:buFont typeface="Arial" charset="0"/>
              <a:buChar char="•"/>
            </a:pPr>
            <a:r>
              <a:rPr lang="en-US" baseline="0" dirty="0" smtClean="0"/>
              <a:t>I want to talk about one way companies are trying to deal with this: VRPs.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Vulnerability</a:t>
            </a:r>
            <a:r>
              <a:rPr lang="en-US" baseline="0" dirty="0"/>
              <a:t> reward programs offer rewards to researches who discover and submit security vulnerabilities for companies to preemptively </a:t>
            </a:r>
            <a:r>
              <a:rPr lang="en-US" baseline="0" dirty="0" smtClean="0"/>
              <a:t>patch. </a:t>
            </a:r>
            <a:r>
              <a:rPr lang="en-US" sz="1200" b="0" i="0" kern="1200" dirty="0" smtClean="0">
                <a:solidFill>
                  <a:schemeClr val="tx1"/>
                </a:solidFill>
                <a:effectLst/>
                <a:latin typeface="+mn-lt"/>
                <a:ea typeface="+mn-ea"/>
                <a:cs typeface="+mn-cs"/>
              </a:rPr>
              <a:t>Bug bounty programs provide assurances to researchers that vulnerabilities will be addressed and guarantee finders will not face legal action. Started already back in 1995, with Netscape.</a:t>
            </a:r>
            <a:endParaRPr lang="en-US" baseline="0" dirty="0"/>
          </a:p>
          <a:p>
            <a:pPr marL="171450" indent="-171450">
              <a:buFont typeface="Arial" charset="0"/>
              <a:buChar char="•"/>
            </a:pPr>
            <a:r>
              <a:rPr lang="en-US" baseline="0" dirty="0"/>
              <a:t>The rewards are often of widely varying amounts, from hundreds to tens of </a:t>
            </a:r>
            <a:r>
              <a:rPr lang="en-US" baseline="0" dirty="0" smtClean="0"/>
              <a:t>thousands of </a:t>
            </a:r>
            <a:r>
              <a:rPr lang="en-US" baseline="0" dirty="0"/>
              <a:t>dollars.</a:t>
            </a:r>
          </a:p>
          <a:p>
            <a:pPr marL="171450" indent="-171450">
              <a:buFont typeface="Arial" charset="0"/>
              <a:buChar char="•"/>
            </a:pPr>
            <a:r>
              <a:rPr lang="en-US" baseline="0" dirty="0"/>
              <a:t>It is seen as an addition to existing internal security programs, and is therefore mostly seen among bigger companies such as Facebook, Google, and Microsoft, and even the department of </a:t>
            </a:r>
            <a:r>
              <a:rPr lang="en-US" baseline="0" dirty="0" smtClean="0"/>
              <a:t>defense</a:t>
            </a:r>
          </a:p>
          <a:p>
            <a:pPr marL="171450" indent="-171450">
              <a:buFont typeface="Arial" charset="0"/>
              <a:buChar char="•"/>
            </a:pPr>
            <a:r>
              <a:rPr lang="en-US" baseline="0" dirty="0" smtClean="0"/>
              <a:t>Today</a:t>
            </a:r>
            <a:r>
              <a:rPr lang="en-US" baseline="0" dirty="0"/>
              <a:t>, there are bigger platforms that automate the process and payments for companies, with the biggest one being </a:t>
            </a:r>
            <a:r>
              <a:rPr lang="en-US" baseline="0" dirty="0" smtClean="0"/>
              <a:t>hacker one. </a:t>
            </a:r>
            <a:r>
              <a:rPr lang="en-US" baseline="0" dirty="0"/>
              <a:t>It has more than 600 participating </a:t>
            </a:r>
            <a:r>
              <a:rPr lang="en-US" baseline="0" dirty="0" smtClean="0"/>
              <a:t>organizations and 70,000 registered hackers.</a:t>
            </a:r>
            <a:endParaRPr lang="en-US" baseline="0" dirty="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719502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Thousands of</a:t>
            </a:r>
            <a:r>
              <a:rPr lang="en-US" baseline="0" dirty="0"/>
              <a:t> professionals and non-professionals are joining the online hacker communities such as </a:t>
            </a:r>
            <a:r>
              <a:rPr lang="en-US" baseline="0" dirty="0" err="1"/>
              <a:t>hackerone</a:t>
            </a:r>
            <a:r>
              <a:rPr lang="en-US" baseline="0" dirty="0"/>
              <a:t> dedicated to finding security vulnerabilities in participating companies’ software. At this point, it is an avenue that should not be neglected.</a:t>
            </a:r>
          </a:p>
          <a:p>
            <a:pPr marL="171450" indent="-171450">
              <a:buFont typeface="Arial" charset="0"/>
              <a:buChar char="•"/>
            </a:pPr>
            <a:r>
              <a:rPr lang="en-US" baseline="0" dirty="0"/>
              <a:t>It has been proving to be a very cost effective way of finding bugs. As an example, Google paid out more than $500,000 in its first three years of operation in return for information on hundreds of vulnerabilities of varies degrees. Compare that to a salaried developer, who usually costs ~$100,000 plus 50% overhead, and gets nowhere near that amount of discoveries.</a:t>
            </a:r>
          </a:p>
          <a:p>
            <a:pPr marL="171450" indent="-171450">
              <a:buFont typeface="Arial" charset="0"/>
              <a:buChar char="•"/>
            </a:pPr>
            <a:r>
              <a:rPr lang="en-US" baseline="0" dirty="0"/>
              <a:t>It is also a way to improve one’s relations with a security community that is ultimately going to choose whether to disclose bugs to you or sell them on the black market.</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3717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One could argue that some of this money</a:t>
            </a:r>
            <a:r>
              <a:rPr lang="en-US" baseline="0" dirty="0"/>
              <a:t> goes to people who are not always looking to help companies, but during the circumstances are willing to hand in information on vulnerabilities the responsible way.</a:t>
            </a:r>
          </a:p>
          <a:p>
            <a:pPr marL="171450" indent="-171450">
              <a:buFont typeface="Arial" charset="0"/>
              <a:buChar char="•"/>
            </a:pPr>
            <a:r>
              <a:rPr lang="en-US" baseline="0" dirty="0"/>
              <a:t>Albeit somewhat weak, the cobra effect can be brought up. This means that these programs become incentives for developers to plant bugs in their software and then later disclose them for bug bounties. However, the financial rewards may not be worth it given how performance is rewarded in the workplace.</a:t>
            </a:r>
          </a:p>
          <a:p>
            <a:pPr marL="171450" indent="-171450">
              <a:buFont typeface="Arial" charset="0"/>
              <a:buChar char="•"/>
            </a:pPr>
            <a:r>
              <a:rPr lang="en-US" baseline="0" dirty="0"/>
              <a:t>The big thing usually brought up is that it is simply work that should be done internally. Companies are using the security community to do work they really should be doing themselves. However, looking at the kind of infrastructure that goes into setting up these programs, it seems like they would not be meaningful without an already existing internal structure for security work.</a:t>
            </a:r>
          </a:p>
          <a:p>
            <a:pPr marL="171450" indent="-171450">
              <a:buFont typeface="Arial" charset="0"/>
              <a:buChar char="•"/>
            </a:pPr>
            <a:r>
              <a:rPr lang="en-US" baseline="0" dirty="0"/>
              <a:t>With thousands of smart people looking for bugs, it is possible that a lot of vulnerabilities that would never have been found without the monetary incentive are found, effectively wasting resources. However, companies such as Google say that some time after introducing these programs, they see sustained drop-off in the number of incoming reports they receive.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350389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issue here: There is a strong interest from both black market and companies to pay:</a:t>
            </a:r>
            <a:r>
              <a:rPr lang="en-US" baseline="0" dirty="0"/>
              <a:t> apple should be able to afford this.</a:t>
            </a:r>
            <a:endParaRPr lang="en-US" dirty="0"/>
          </a:p>
          <a:p>
            <a:endParaRPr lang="en-US" dirty="0"/>
          </a:p>
          <a:p>
            <a:r>
              <a:rPr lang="en-US" dirty="0"/>
              <a:t>Apple joined the game very late, and have refused to pay</a:t>
            </a:r>
            <a:r>
              <a:rPr lang="en-US" baseline="0" dirty="0"/>
              <a:t> for bug reports, and even made it difficult for security researches at times.</a:t>
            </a:r>
          </a:p>
          <a:p>
            <a:r>
              <a:rPr lang="en-US" baseline="0" dirty="0"/>
              <a:t>In August of this year, Apple announced their own bug bounty program, with cash bounties of up to $200,000.</a:t>
            </a:r>
          </a:p>
          <a:p>
            <a:r>
              <a:rPr lang="en-US" baseline="0" dirty="0"/>
              <a:t>This is not too surprising either, as vulnerabilities in Apple products are some of the most expensive ones on the black market. The FBI reportedly paid nearly $1 million for the exploit it used to break into the iPhone of one of the individuals involved in the San Bernardino shooting last December. Some argued that the lack of a bug bounty program is the reason why hackers went to the government. </a:t>
            </a:r>
            <a:endParaRPr lang="en-US" baseline="0" dirty="0" smtClean="0"/>
          </a:p>
          <a:p>
            <a:r>
              <a:rPr lang="en-US" baseline="0" dirty="0"/>
              <a:t/>
            </a:r>
            <a:br>
              <a:rPr lang="en-US" baseline="0" dirty="0"/>
            </a:br>
            <a:r>
              <a:rPr lang="en-US" baseline="0" dirty="0" smtClean="0"/>
              <a:t>Apple is the company that attracts the biggest interests </a:t>
            </a:r>
            <a:r>
              <a:rPr lang="en-US" baseline="0" dirty="0"/>
              <a:t>from companies such as </a:t>
            </a:r>
            <a:r>
              <a:rPr lang="en-US" baseline="0" dirty="0" err="1"/>
              <a:t>Zerodium</a:t>
            </a:r>
            <a:r>
              <a:rPr lang="en-US" baseline="0" dirty="0"/>
              <a:t>, so called cyber arms </a:t>
            </a:r>
            <a:r>
              <a:rPr lang="en-US" baseline="0" dirty="0" smtClean="0"/>
              <a:t>dealers. </a:t>
            </a:r>
            <a:r>
              <a:rPr lang="en-US" baseline="0" dirty="0"/>
              <a:t>They sell </a:t>
            </a:r>
            <a:r>
              <a:rPr lang="en-US" baseline="0" dirty="0" smtClean="0"/>
              <a:t>exploits </a:t>
            </a:r>
            <a:r>
              <a:rPr lang="en-US" baseline="0" dirty="0"/>
              <a:t>for big amounts to governments/companies for corporate espionage or other malicious </a:t>
            </a:r>
            <a:r>
              <a:rPr lang="en-US" baseline="0" dirty="0" smtClean="0"/>
              <a:t>activities. Very </a:t>
            </a:r>
            <a:r>
              <a:rPr lang="en-US" baseline="0" dirty="0"/>
              <a:t>controversial to be selling zero days and the unbalance is monetary interest makes it difficult for open source project run on donations to do much. There is simply more incentive for people to sell their discovered vulnerabilities to be used for offence rather than defense.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430679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 here: </a:t>
            </a:r>
            <a:r>
              <a:rPr lang="en-US" baseline="0" dirty="0"/>
              <a:t>This highlights the challenges organizations face when working with the security research community. </a:t>
            </a:r>
            <a:r>
              <a:rPr lang="en-US" baseline="0" dirty="0" smtClean="0"/>
              <a:t> 2015</a:t>
            </a:r>
            <a:r>
              <a:rPr lang="en-US" baseline="0" dirty="0"/>
              <a:t/>
            </a:r>
            <a:br>
              <a:rPr lang="en-US" baseline="0" dirty="0"/>
            </a:br>
            <a:r>
              <a:rPr lang="en-US" baseline="0" dirty="0"/>
              <a:t/>
            </a:r>
            <a:br>
              <a:rPr lang="en-US" baseline="0" dirty="0"/>
            </a:br>
            <a:r>
              <a:rPr lang="en-US" baseline="0" dirty="0"/>
              <a:t>A growing consensus is emerging that companies must offer bug bounties if they want to have secure products.</a:t>
            </a:r>
            <a:br>
              <a:rPr lang="en-US" baseline="0" dirty="0"/>
            </a:br>
            <a:endParaRPr lang="en-US" baseline="0" dirty="0"/>
          </a:p>
          <a:p>
            <a:r>
              <a:rPr lang="en-US" baseline="0" dirty="0"/>
              <a:t>Kristian Erik </a:t>
            </a:r>
            <a:r>
              <a:rPr lang="en-US" baseline="0" dirty="0" err="1"/>
              <a:t>Hermansen</a:t>
            </a:r>
            <a:r>
              <a:rPr lang="en-US" baseline="0" dirty="0"/>
              <a:t>, found a number of vulnerabilities within </a:t>
            </a:r>
            <a:r>
              <a:rPr lang="en-US" baseline="0" dirty="0" err="1"/>
              <a:t>FireEye</a:t>
            </a:r>
            <a:r>
              <a:rPr lang="en-US" baseline="0" dirty="0"/>
              <a:t> products, but demanded compensation. The company did not have a formal bug bounty program, so he refused to provide them with any details until they would put that in place. Eventually, he released the details on one zero-day vulnerability (irresponsible disclosure), and announcing that he would be selling some of the 30+ vulnerabilities he was sitting on. Security researches might have been happy to see him try to move the industry in the direction of more bug bounty programs, but the kind of extortion that took place could just as well have led to the opposite; a strong reluctance from companies to work with security community.</a:t>
            </a:r>
            <a:br>
              <a:rPr lang="en-US" baseline="0"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9645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Release Game or Not</a:t>
            </a:r>
            <a:r>
              <a:rPr lang="en-US" baseline="0" dirty="0" smtClean="0"/>
              <a:t> Debate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brings me to the last point of this topic. The motivation for security researchers to help to do this. It is a mix of intrinsic and extrinsic factors, the behavior or hackers is very much dependent on what motivates them (i.e. black hats want high rewards)</a:t>
            </a:r>
            <a:br>
              <a:rPr lang="en-US" baseline="0" dirty="0" smtClean="0"/>
            </a:br>
            <a:r>
              <a:rPr lang="en-US" baseline="0" dirty="0" smtClean="0"/>
              <a:t/>
            </a:r>
            <a:br>
              <a:rPr lang="en-US" baseline="0" dirty="0" smtClean="0"/>
            </a:br>
            <a:r>
              <a:rPr lang="en-US" baseline="0" dirty="0" err="1" smtClean="0"/>
              <a:t>Hackerone</a:t>
            </a:r>
            <a:r>
              <a:rPr lang="en-US" baseline="0" dirty="0" smtClean="0"/>
              <a:t>, the biggest platform surveyed some 600 hackers on demographic and what motivated them. </a:t>
            </a:r>
            <a:br>
              <a:rPr lang="en-US" baseline="0" dirty="0" smtClean="0"/>
            </a:br>
            <a:r>
              <a:rPr lang="en-US" baseline="0" dirty="0" smtClean="0"/>
              <a:t>More than 70% of all hackers said they do it to make money, in fact some use this as their sole way of generating income.</a:t>
            </a:r>
            <a:br>
              <a:rPr lang="en-US" baseline="0" dirty="0" smtClean="0"/>
            </a:br>
            <a:r>
              <a:rPr lang="en-US" baseline="0" dirty="0" smtClean="0"/>
              <a:t>This was followed by fun, the challenge, and to advance their career.</a:t>
            </a:r>
            <a:br>
              <a:rPr lang="en-US" baseline="0" dirty="0" smtClean="0"/>
            </a:br>
            <a:r>
              <a:rPr lang="en-US" baseline="0" dirty="0" smtClean="0"/>
              <a:t>57% said they had participated in programs without rewards. Note that most of these people are arguably white hats, but it shows that monetary incentives are big.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 empirical study at Penn state showed that offering competitive rewards attracted more white hats, which in turn led to more vulnerabilities disclosed.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71087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Bug bounty programs offer a way for white hats to profit without over-stepping moral and legal boundaries.</a:t>
            </a:r>
          </a:p>
          <a:p>
            <a:pPr marL="171450" indent="-171450">
              <a:buFont typeface="Arial" charset="0"/>
              <a:buChar char="•"/>
            </a:pPr>
            <a:r>
              <a:rPr lang="en-US" dirty="0" smtClean="0"/>
              <a:t>Industry is moving toward an expectation of companies to pay those who responsibly disclose bugs.</a:t>
            </a:r>
          </a:p>
          <a:p>
            <a:pPr marL="171450" indent="-171450">
              <a:buFont typeface="Arial" charset="0"/>
              <a:buChar char="•"/>
            </a:pPr>
            <a:r>
              <a:rPr lang="en-US" dirty="0" smtClean="0"/>
              <a:t>Security community needs to be mindful of smaller companies that don’t have the resources to put full-fledged bounty programs in place.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01427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97321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Pose the question</a:t>
            </a:r>
            <a:r>
              <a:rPr lang="en-US" baseline="0" dirty="0" smtClean="0"/>
              <a:t> that I will try to answer. I see a few different  answers and will bring up some solutions later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a:t>
            </a:r>
            <a:r>
              <a:rPr lang="en-US" baseline="0" dirty="0" smtClean="0"/>
              <a:t> overview</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618374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define some laws on violence in the real world and specifically what counts as assault and psychological trauma.</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464168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speak about issues that have happened in the past and how they were handled by authorities. I’ll also talk about the impact these issues had with their respective victims.</a:t>
            </a:r>
          </a:p>
          <a:p>
            <a:r>
              <a:rPr lang="en-US" baseline="0" dirty="0" smtClean="0"/>
              <a:t>	-A game called Second Life.  There was a simulated child performing sexual acts with a  simulated adult. Although both characters were created and controlled by adults, it could be prosecuted as child pornography in Germany where the incident took place.  This is not illegal in the US. The argument for allowing this is that it is mature adults engaging and not children. The argument against is that it perpetuates child pornography and the sexual exploitation of children.</a:t>
            </a:r>
          </a:p>
          <a:p>
            <a:r>
              <a:rPr lang="en-US" baseline="0" dirty="0" smtClean="0"/>
              <a:t>	-VR still in infancy at this point.  In a game called </a:t>
            </a:r>
            <a:r>
              <a:rPr lang="en-US" baseline="0" dirty="0" err="1" smtClean="0"/>
              <a:t>LambdaMoo</a:t>
            </a:r>
            <a:r>
              <a:rPr lang="en-US" baseline="0" dirty="0" smtClean="0"/>
              <a:t>, one player ran a ‘voodoo doll’ program to help him take control of another player’s avatar and act out a virtual rape which went on for several hours. Even though the rape was simulated, the victim still reported that the event was traumatic and ‘jarringly real.’ No legal punishments came of this.</a:t>
            </a:r>
          </a:p>
          <a:p>
            <a:r>
              <a:rPr lang="en-US" baseline="0" dirty="0" smtClean="0"/>
              <a:t>	-Japanese authorities arrested a man for virtual muggings in a game called Lineage 2. He used software to rob people in-game and then sold the in-game items to other players for real-world money. While this example isn’t from virtual reality, it sets a precedent  for real-world punishments on actions committed within a game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602685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dirty="0" smtClean="0">
                <a:latin typeface="Arial" panose="020B0604020202020204" pitchFamily="34" charset="0"/>
                <a:ea typeface="Microsoft YaHei" panose="020B0503020204020204" pitchFamily="34" charset="-122"/>
              </a:rPr>
              <a:t>I will talk about a couple case studies and how the participants reacted. I will also talk about the conclusions of these case studies. I will also discuss more on victims of sexual assault and how the findings from these studies are applicable in this topic.</a:t>
            </a:r>
          </a:p>
          <a:p>
            <a:r>
              <a:rPr lang="en-US" dirty="0" smtClean="0"/>
              <a:t>	-</a:t>
            </a:r>
            <a:r>
              <a:rPr lang="en-US" dirty="0" err="1" smtClean="0"/>
              <a:t>Milgrams</a:t>
            </a:r>
            <a:r>
              <a:rPr lang="en-US" dirty="0" smtClean="0"/>
              <a:t> Obedience</a:t>
            </a:r>
            <a:r>
              <a:rPr lang="en-US" baseline="0" dirty="0" smtClean="0"/>
              <a:t> Experiment states that people will act against their better moral judgement just because an authority figure told them to.  This was a VR simulation where the participant was the teacher. Some people stopped because they felt too bad. More than half wanted to stop but did not. They all knew it was VR and an experiment, but still felt bad. They also answered questions afterwards describing their discomfort during the experiment</a:t>
            </a:r>
            <a:endParaRPr lang="en-US" dirty="0" smtClean="0"/>
          </a:p>
          <a:p>
            <a:r>
              <a:rPr lang="en-US" dirty="0" smtClean="0"/>
              <a:t>	-Participant in</a:t>
            </a:r>
            <a:r>
              <a:rPr lang="en-US" baseline="0" dirty="0" smtClean="0"/>
              <a:t> the bar was a bystander. The victim and assailant were VR simulations. The assailant comes over after overhearing them talking about soccer. Idea is to see if bystander intervenes. Important to note there was nothing the bystander could do to change the outcome. There was a ‘gaze’ condition where the victim gazed at the bystander for help.  More people who received ‘gaze’ condition tried to help than those who didn’t suggesting they felt sympathy for the VR characters. An issue is that the simulated characters didn’t act human enough, reducing the amount of empathy a bystander was likely to feel (no blinking, unrealistic movements and dialog).</a:t>
            </a:r>
            <a:endParaRPr lang="en-US" dirty="0" smtClean="0"/>
          </a:p>
          <a:p>
            <a:r>
              <a:rPr lang="en-US" dirty="0" smtClean="0"/>
              <a:t>	-The woman from</a:t>
            </a:r>
            <a:r>
              <a:rPr lang="en-US" baseline="0" dirty="0" smtClean="0"/>
              <a:t> 1993 felt trauma from the virtual rape of her character.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992106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5900" indent="-214313" eaLnBrk="1">
              <a:spcBef>
                <a:spcPct val="0"/>
              </a:spcBef>
            </a:pPr>
            <a:r>
              <a:rPr lang="en-US" altLang="en-US" sz="1200" dirty="0" smtClean="0">
                <a:latin typeface="Arial" panose="020B0604020202020204" pitchFamily="34" charset="0"/>
                <a:ea typeface="Microsoft YaHei" panose="020B0503020204020204" pitchFamily="34" charset="-122"/>
              </a:rPr>
              <a:t>I will conclude my presentation by asking who I believe is responsible in prevention of improper use of virtual reality. I will then talk about laws that I believe should be put into place including some exceptions I believe should be made. I will also talk about what developers can do to make their games and virtual realities safer for a user.</a:t>
            </a:r>
          </a:p>
          <a:p>
            <a:pPr marL="215900" indent="-214313" eaLnBrk="1">
              <a:spcBef>
                <a:spcPct val="0"/>
              </a:spcBef>
            </a:pPr>
            <a:r>
              <a:rPr lang="en-US" altLang="en-US" sz="1200" dirty="0" smtClean="0">
                <a:latin typeface="Arial" panose="020B0604020202020204" pitchFamily="34" charset="0"/>
                <a:ea typeface="Microsoft YaHei" panose="020B0503020204020204" pitchFamily="34" charset="-122"/>
              </a:rPr>
              <a:t>Virtual reality has the ability to transport people</a:t>
            </a:r>
            <a:r>
              <a:rPr lang="en-US" altLang="en-US" sz="1200" baseline="0" dirty="0" smtClean="0">
                <a:latin typeface="Arial" panose="020B0604020202020204" pitchFamily="34" charset="0"/>
                <a:ea typeface="Microsoft YaHei" panose="020B0503020204020204" pitchFamily="34" charset="-122"/>
              </a:rPr>
              <a:t> to another place giving the illusion that what is happening in VR is real. People feel real, strong emotional responses to what happens, especially if tense and traumatic.</a:t>
            </a:r>
            <a:endParaRPr lang="en-US" altLang="en-US" sz="1200" dirty="0" smtClean="0">
              <a:latin typeface="Arial" panose="020B0604020202020204" pitchFamily="34" charset="0"/>
              <a:ea typeface="Microsoft YaHei" panose="020B0503020204020204" pitchFamily="34" charset="-122"/>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2693392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how many people </a:t>
            </a:r>
            <a:r>
              <a:rPr lang="en-US" smtClean="0"/>
              <a:t>in ACM</a:t>
            </a:r>
            <a:r>
              <a:rPr lang="en-US" baseline="0" smtClean="0"/>
              <a:t> or IEEE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ADD QUIZ AS BACKUP IF CLASS DISCUSSION</a:t>
            </a:r>
            <a:r>
              <a:rPr lang="en-US" baseline="0" dirty="0" smtClean="0">
                <a:latin typeface="Arial" charset="0"/>
                <a:ea typeface="ＭＳ Ｐゴシック" charset="-128"/>
                <a:cs typeface="ＭＳ Ｐゴシック" charset="-128"/>
              </a:rPr>
              <a:t> NOT LONG ENOUGH</a:t>
            </a: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 error of </a:t>
            </a:r>
            <a:r>
              <a:rPr lang="en-US" i="1" dirty="0" smtClean="0"/>
              <a:t>commission</a:t>
            </a:r>
            <a:r>
              <a:rPr lang="en-US" dirty="0" smtClean="0"/>
              <a:t> is one where the person responds where they should not. This is compared to an error of </a:t>
            </a:r>
            <a:r>
              <a:rPr lang="en-US" i="1" dirty="0" smtClean="0"/>
              <a:t>omission</a:t>
            </a:r>
            <a:r>
              <a:rPr lang="en-US" dirty="0" smtClean="0"/>
              <a:t>, where the person fails to respond when they should.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1 Page Paper – For Good</a:t>
            </a:r>
          </a:p>
          <a:p>
            <a:pPr lvl="1" eaLnBrk="1" hangingPunct="1"/>
            <a:r>
              <a:rPr lang="en-US" dirty="0" smtClean="0">
                <a:ea typeface="ＭＳ Ｐゴシック" pitchFamily="-109" charset="-128"/>
                <a:cs typeface="ＭＳ Ｐゴシック" pitchFamily="-109" charset="-128"/>
              </a:rPr>
              <a:t>How will you use your computing related education to do good in the world?</a:t>
            </a:r>
          </a:p>
          <a:p>
            <a:pPr lvl="0" eaLnBrk="1" hangingPunct="1"/>
            <a:r>
              <a:rPr lang="en-US" dirty="0" smtClean="0">
                <a:ea typeface="ＭＳ Ｐゴシック" pitchFamily="-109" charset="-128"/>
                <a:cs typeface="ＭＳ Ｐゴシック" pitchFamily="-109" charset="-128"/>
              </a:rPr>
              <a:t>1</a:t>
            </a:r>
            <a:r>
              <a:rPr lang="en-US" baseline="0" dirty="0" smtClean="0">
                <a:ea typeface="ＭＳ Ｐゴシック" pitchFamily="-109" charset="-128"/>
                <a:cs typeface="ＭＳ Ｐゴシック" pitchFamily="-109" charset="-128"/>
              </a:rPr>
              <a:t> Page Paper – Dark Net</a:t>
            </a:r>
          </a:p>
          <a:p>
            <a:pPr lvl="0" eaLnBrk="1" hangingPunct="1"/>
            <a:r>
              <a:rPr lang="en-US" baseline="0" dirty="0" smtClean="0">
                <a:ea typeface="ＭＳ Ｐゴシック" pitchFamily="-109" charset="-128"/>
                <a:cs typeface="ＭＳ Ｐゴシック" pitchFamily="-109" charset="-128"/>
              </a:rPr>
              <a:t>	Is </a:t>
            </a:r>
            <a:r>
              <a:rPr lang="en-US" baseline="0" dirty="0" smtClean="0">
                <a:ea typeface="+mn-ea"/>
                <a:cs typeface="+mn-cs"/>
              </a:rPr>
              <a:t>t</a:t>
            </a:r>
            <a:r>
              <a:rPr lang="en-US" dirty="0" smtClean="0"/>
              <a:t>he Dark Net good or bad?</a:t>
            </a:r>
          </a:p>
          <a:p>
            <a:pPr lvl="0" eaLnBrk="1" hangingPunct="1"/>
            <a:endParaRPr lang="en-US" dirty="0" smtClean="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Extra Credit? Extra Paper?</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Show WPI and/or corporate code of ethics.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my name is Dmytro, and I am going to talk about Open Source.</a:t>
            </a:r>
          </a:p>
          <a:p>
            <a:r>
              <a:rPr lang="en-US" baseline="0" dirty="0" smtClean="0"/>
              <a:t>My statement, which I will try to argue, is that each developer should, at least once, contribute to open source community.</a:t>
            </a:r>
          </a:p>
          <a:p>
            <a:r>
              <a:rPr lang="en-US" baseline="0" dirty="0" smtClean="0"/>
              <a:t>Before we get started, I want to know, how many of you have</a:t>
            </a:r>
          </a:p>
          <a:p>
            <a:pPr marL="171450" indent="-171450">
              <a:buFontTx/>
              <a:buChar char="-"/>
            </a:pPr>
            <a:r>
              <a:rPr lang="en-US" baseline="0" dirty="0" smtClean="0"/>
              <a:t>Opened an issue?</a:t>
            </a:r>
          </a:p>
          <a:p>
            <a:pPr marL="171450" indent="-171450">
              <a:buFontTx/>
              <a:buChar char="-"/>
            </a:pPr>
            <a:r>
              <a:rPr lang="en-US" baseline="0" dirty="0" smtClean="0"/>
              <a:t>Made a pull requests?</a:t>
            </a:r>
          </a:p>
          <a:p>
            <a:pPr marL="171450" indent="-171450">
              <a:buFontTx/>
              <a:buChar char="-"/>
            </a:pPr>
            <a:r>
              <a:rPr lang="en-US" baseline="0" dirty="0" smtClean="0"/>
              <a:t>Had own open source project?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book barely</a:t>
            </a:r>
            <a:r>
              <a:rPr lang="en-US" baseline="0" dirty="0" smtClean="0"/>
              <a:t> touches on open source. I find its definition extremely boring.</a:t>
            </a:r>
          </a:p>
          <a:p>
            <a:endParaRPr lang="en-US" baseline="0" dirty="0" smtClean="0"/>
          </a:p>
          <a:p>
            <a:r>
              <a:rPr lang="en-US" baseline="0" dirty="0" smtClean="0"/>
              <a:t>Let us agree on what we understand by “Open Source”. And let us start by understanding what is NOT an open source?</a:t>
            </a:r>
          </a:p>
          <a:p>
            <a:r>
              <a:rPr lang="en-US" baseline="0" dirty="0" smtClean="0"/>
              <a:t>People sometimes confuse this term with just a source which is for some reason open. That is not yet open source project.</a:t>
            </a:r>
          </a:p>
          <a:p>
            <a:r>
              <a:rPr lang="en-US" dirty="0" smtClean="0"/>
              <a:t>In 2004, the source code of Windows NT 4.0 leaked, but does</a:t>
            </a:r>
            <a:r>
              <a:rPr lang="en-US" baseline="0" dirty="0" smtClean="0"/>
              <a:t> it make open source? Not really, MS still have exclusive rights on the project (and its code),</a:t>
            </a:r>
          </a:p>
          <a:p>
            <a:r>
              <a:rPr lang="en-US" baseline="0" dirty="0" smtClean="0"/>
              <a:t>Free software, extensible software, or unlicensed software are still not necessarily Open Source software.</a:t>
            </a:r>
          </a:p>
          <a:p>
            <a:r>
              <a:rPr lang="en-US" baseline="0" dirty="0" smtClean="0"/>
              <a:t>In fact, there is a number (over 100 actually) possible open source licenses available. These licenses do not necessarily restrict, they rather explicitly define a terms of use and responsibility.</a:t>
            </a:r>
          </a:p>
          <a:p>
            <a:endParaRPr lang="en-US" baseline="0" dirty="0" smtClean="0"/>
          </a:p>
          <a:p>
            <a:r>
              <a:rPr lang="en-US" baseline="0" dirty="0" smtClean="0"/>
              <a:t>So what is open source? First of all, it is a movement, it is the idea, the concept. There are people who agree that if a piece of work (usually software) has some characteristics, it is Open Source.</a:t>
            </a:r>
          </a:p>
          <a:p>
            <a:r>
              <a:rPr lang="en-US" baseline="0" dirty="0" smtClean="0"/>
              <a:t>The main ones are, the code has to be actually open, meaning accessible. There may be no restrictions on usage of the software, including redistribution or modification. There may be, however, restrictions on making a projects proprietary, or using the project is a proprietary solution.</a:t>
            </a:r>
          </a:p>
          <a:p>
            <a:endParaRPr lang="en-US" baseline="0" dirty="0" smtClean="0"/>
          </a:p>
          <a:p>
            <a:r>
              <a:rPr lang="en-US" baseline="0" dirty="0" smtClean="0"/>
              <a:t>BONUS: does anybody know what NT stands for in Microsoft products?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4065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2016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hyperlink" Target="http://www.zdnet.com/article/its-an-open-source-world-78-percent-of-companies-run-open-source-software/" TargetMode="External"/><Relationship Id="rId12" Type="http://schemas.openxmlformats.org/officeDocument/2006/relationships/hyperlink" Target="https://devopsbootcamp.osuosl.org/_images/osslogos.jpg" TargetMode="External"/><Relationship Id="rId13" Type="http://schemas.openxmlformats.org/officeDocument/2006/relationships/hyperlink" Target="https://w3techs.com/technologies/details/os-linux/all/all" TargetMode="External"/><Relationship Id="rId14" Type="http://schemas.openxmlformats.org/officeDocument/2006/relationships/hyperlink" Target="https://about.gitlab.com/" TargetMode="External"/><Relationship Id="rId15" Type="http://schemas.openxmlformats.org/officeDocument/2006/relationships/hyperlink" Target="https://nodejs.org/en/blog/announcements/v6-release/" TargetMode="External"/><Relationship Id="rId16" Type="http://schemas.openxmlformats.org/officeDocument/2006/relationships/hyperlink" Target="http://www.securityspace.com/s_survey/data/man.201608/mxsurvey.html" TargetMode="External"/><Relationship Id="rId17" Type="http://schemas.openxmlformats.org/officeDocument/2006/relationships/hyperlink" Target="https://opensource.org/files/osi_keyhole_300X300_90ppi_0.png" TargetMode="External"/><Relationship Id="rId18" Type="http://schemas.openxmlformats.org/officeDocument/2006/relationships/hyperlink" Target="http://oss-watch.ac.uk/resources/iprguide" TargetMode="External"/><Relationship Id="rId1" Type="http://schemas.openxmlformats.org/officeDocument/2006/relationships/slideLayout" Target="../slideLayouts/slideLayout2.xml"/><Relationship Id="rId2" Type="http://schemas.openxmlformats.org/officeDocument/2006/relationships/hyperlink" Target="http://www.acornsoftware.net/images/OpenSource/uncle-sam-open-source-311x400.png" TargetMode="External"/><Relationship Id="rId3" Type="http://schemas.openxmlformats.org/officeDocument/2006/relationships/hyperlink" Target="https://torrentfreak.com/microsoft-takes-pirated-windows-nt-4-0-source-code-offline-150415/" TargetMode="External"/><Relationship Id="rId4" Type="http://schemas.openxmlformats.org/officeDocument/2006/relationships/hyperlink" Target="http://www.apple.com/pr/library/2015/09/29OS-X-El-Capitan-Available-as-a-Free-Update-Tomorrow.html" TargetMode="External"/><Relationship Id="rId5" Type="http://schemas.openxmlformats.org/officeDocument/2006/relationships/hyperlink" Target="https://training.bitrix24.com/support/training/course/?COURSE_ID=68&amp;CHAPTER_ID=06124&amp;LESSON_PATH=5936.6124" TargetMode="External"/><Relationship Id="rId6" Type="http://schemas.openxmlformats.org/officeDocument/2006/relationships/hyperlink" Target="https://opensource.org/osd-annotated" TargetMode="External"/><Relationship Id="rId7" Type="http://schemas.openxmlformats.org/officeDocument/2006/relationships/hyperlink" Target="http://www.businessinsider.com/why-developers-contribute-to-open-source-projects-2015-6" TargetMode="External"/><Relationship Id="rId8" Type="http://schemas.openxmlformats.org/officeDocument/2006/relationships/hyperlink" Target="http://www.makeuseof.com/tag/understanding-how-open-source-software-developers-make-money/" TargetMode="External"/><Relationship Id="rId9" Type="http://schemas.openxmlformats.org/officeDocument/2006/relationships/hyperlink" Target="https://opensource.com/business/13/6/career-advice" TargetMode="External"/><Relationship Id="rId10" Type="http://schemas.openxmlformats.org/officeDocument/2006/relationships/hyperlink" Target="https://www.blackducksoftware.com/2016-future-of-open-sourc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1" Type="http://schemas.openxmlformats.org/officeDocument/2006/relationships/hyperlink" Target="http://www.theverge.com/2016/3/8/11179926/facebook-account-security-flaw-bug-bounty-payout" TargetMode="External"/><Relationship Id="rId12" Type="http://schemas.openxmlformats.org/officeDocument/2006/relationships/hyperlink" Target="https://www.theguardian.com/technology/2016/may/03/instagram-comment-bug-10-year-old-hacking-finland-reward" TargetMode="External"/><Relationship Id="rId13" Type="http://schemas.openxmlformats.org/officeDocument/2006/relationships/hyperlink" Target="http://ssrn.com/abstract=203330"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hackerone.app.box.com/s/04uvkrh3sojep65g0ol9at63r3fyibv8" TargetMode="External"/><Relationship Id="rId4" Type="http://schemas.openxmlformats.org/officeDocument/2006/relationships/hyperlink" Target="http://www.defense.gov/News/Article/Article/710033/hack-the-pentagon-pilot-program-opens-for-registration" TargetMode="External"/><Relationship Id="rId5" Type="http://schemas.openxmlformats.org/officeDocument/2006/relationships/hyperlink" Target="http://www.infoworld.com/article/2611014/malware/bug-bounty-programs-provide-strong-value-for-google--mozilla.html" TargetMode="External"/><Relationship Id="rId6" Type="http://schemas.openxmlformats.org/officeDocument/2006/relationships/hyperlink" Target="http://money.cnn.com/2016/04/07/technology/zerodium-apple-hacks/" TargetMode="External"/><Relationship Id="rId7" Type="http://schemas.openxmlformats.org/officeDocument/2006/relationships/hyperlink" Target="http://www.nytimes.com/2016/03/23/technology/apple-policy-on-bugs-may-explain-why-hackers-might-help-fbi.html" TargetMode="External"/><Relationship Id="rId8" Type="http://schemas.openxmlformats.org/officeDocument/2006/relationships/hyperlink" Target="https://www.wired.com/2016/08/apples-finally-offering-bug-bounties-highest-rewards-ever/" TargetMode="External"/><Relationship Id="rId9" Type="http://schemas.openxmlformats.org/officeDocument/2006/relationships/hyperlink" Target="http://www.infoworld.com/article/2981695/security/extortion-or-fair-trade-value-bug-bounty-programs.html" TargetMode="External"/><Relationship Id="rId10" Type="http://schemas.openxmlformats.org/officeDocument/2006/relationships/hyperlink" Target="http://www.csoonline.com/article/2980937/vulnerabilities/researcher-discloses-zero-day-vulnerability-in-fireeye.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gstatic.com/images/branding/googlelogo/2x/googlelogo_color_284x96dp.png" TargetMode="External"/><Relationship Id="rId4" Type="http://schemas.openxmlformats.org/officeDocument/2006/relationships/hyperlink" Target="https://www.facebook.com/images/fb_icon_325x325.png" TargetMode="External"/><Relationship Id="rId5" Type="http://schemas.openxmlformats.org/officeDocument/2006/relationships/hyperlink" Target="http://cdn.churchm.ag/wp-content/uploads/2012/02/Firefox-620x236.png" TargetMode="External"/><Relationship Id="rId6" Type="http://schemas.openxmlformats.org/officeDocument/2006/relationships/hyperlink" Target="http://www.defense.gov/Portals/1/Images/service_seals/DODc.gif" TargetMode="External"/><Relationship Id="rId7" Type="http://schemas.openxmlformats.org/officeDocument/2006/relationships/hyperlink" Target="https://p4.zdassets.com/hc/settings_assets/543838/200125315/5d4c1e4BauHV6uZNmpY4MQ-HackerOne_2x.png" TargetMode="External"/><Relationship Id="rId8" Type="http://schemas.openxmlformats.org/officeDocument/2006/relationships/hyperlink" Target="https://img.washingtonpost.com/rf/image_1484w/2010-2019/WashingtonPost/2016/04/12/National-Security/Images/Digital_Life_Secure_Your_Phone_Tips-0b24f.jpg" TargetMode="External"/><Relationship Id="rId9" Type="http://schemas.openxmlformats.org/officeDocument/2006/relationships/hyperlink" Target="https://www.fireeye.com/content/dam/fireeye-www/fw/images/fireeye-2-color.png" TargetMode="External"/><Relationship Id="rId1" Type="http://schemas.openxmlformats.org/officeDocument/2006/relationships/slideLayout" Target="../slideLayouts/slideLayout2.xml"/><Relationship Id="rId2" Type="http://schemas.openxmlformats.org/officeDocument/2006/relationships/hyperlink" Target="https://hackerone.com/blog/how-a-bug-bounty-works-comic"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hyperlink" Target="https://malegislature.gov/laws/generallaws/partiv/titlei/chapter265/section13a" TargetMode="External"/><Relationship Id="rId4" Type="http://schemas.openxmlformats.org/officeDocument/2006/relationships/hyperlink" Target="http://injury.findlaw.com/torts-and-personal-injuries/intentional-infliction-of-emotional-distress.html" TargetMode="External"/><Relationship Id="rId5" Type="http://schemas.openxmlformats.org/officeDocument/2006/relationships/hyperlink" Target="http://www.alphr.com/games/1002731/virtual-reality-will-change-the-way-you-think-about-violence" TargetMode="External"/><Relationship Id="rId6" Type="http://schemas.openxmlformats.org/officeDocument/2006/relationships/hyperlink" Target="http://journal.frontiersin.org/article/10.3389/neuro.08.059.2009/full" TargetMode="External"/><Relationship Id="rId7" Type="http://schemas.openxmlformats.org/officeDocument/2006/relationships/hyperlink" Target="http://www.washingtonpost.com/wp-dyn/content/article/2007/06/01/AR2007060102671.html" TargetMode="External"/><Relationship Id="rId8" Type="http://schemas.openxmlformats.org/officeDocument/2006/relationships/hyperlink" Target="http://www.vrs.org.uk/virtual-reality/ethical-issues.html" TargetMode="External"/><Relationship Id="rId1" Type="http://schemas.openxmlformats.org/officeDocument/2006/relationships/slideLayout" Target="../slideLayouts/slideLayout2.xml"/><Relationship Id="rId2" Type="http://schemas.openxmlformats.org/officeDocument/2006/relationships/hyperlink" Target="http://criminal.attorneywdkickham.com/first-degree-murder.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r>
              <a:rPr lang="en-US" dirty="0" smtClean="0"/>
              <a:t>Class 10</a:t>
            </a:r>
            <a:br>
              <a:rPr lang="en-US" dirty="0" smtClean="0"/>
            </a:br>
            <a:r>
              <a:rPr lang="en-US" dirty="0" smtClean="0"/>
              <a:t>Professional Ethics</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 of building Open source</a:t>
            </a:r>
            <a:endParaRPr lang="en-US" dirty="0"/>
          </a:p>
        </p:txBody>
      </p:sp>
      <p:sp>
        <p:nvSpPr>
          <p:cNvPr id="3" name="Content Placeholder 2"/>
          <p:cNvSpPr>
            <a:spLocks noGrp="1"/>
          </p:cNvSpPr>
          <p:nvPr>
            <p:ph sz="half" idx="1"/>
          </p:nvPr>
        </p:nvSpPr>
        <p:spPr/>
        <p:txBody>
          <a:bodyPr>
            <a:normAutofit/>
          </a:bodyPr>
          <a:lstStyle/>
          <a:p>
            <a:r>
              <a:rPr lang="en-US" dirty="0" smtClean="0"/>
              <a:t>Why develop open source?</a:t>
            </a:r>
          </a:p>
          <a:p>
            <a:pPr lvl="1"/>
            <a:r>
              <a:rPr lang="en-US" dirty="0" smtClean="0"/>
              <a:t>#</a:t>
            </a:r>
            <a:r>
              <a:rPr lang="en-US" dirty="0" err="1" smtClean="0"/>
              <a:t>PayItForward</a:t>
            </a:r>
            <a:endParaRPr lang="en-US" dirty="0" smtClean="0"/>
          </a:p>
          <a:p>
            <a:pPr lvl="1"/>
            <a:r>
              <a:rPr lang="en-US" dirty="0" smtClean="0"/>
              <a:t>Build resume</a:t>
            </a:r>
          </a:p>
          <a:p>
            <a:pPr lvl="1"/>
            <a:r>
              <a:rPr lang="en-US" dirty="0" smtClean="0"/>
              <a:t>Recognition</a:t>
            </a:r>
          </a:p>
          <a:p>
            <a:pPr lvl="1"/>
            <a:r>
              <a:rPr lang="en-US" dirty="0" smtClean="0"/>
              <a:t>Make you favorite product(s) better</a:t>
            </a:r>
          </a:p>
          <a:p>
            <a:pPr lvl="1"/>
            <a:r>
              <a:rPr lang="en-US" dirty="0" smtClean="0"/>
              <a:t>Money?</a:t>
            </a:r>
          </a:p>
          <a:p>
            <a:pPr lvl="2"/>
            <a:r>
              <a:rPr lang="en-US" dirty="0" smtClean="0"/>
              <a:t>Donations and fundraising</a:t>
            </a:r>
          </a:p>
          <a:p>
            <a:pPr lvl="2"/>
            <a:r>
              <a:rPr lang="en-US" dirty="0" smtClean="0"/>
              <a:t>CE vs EE</a:t>
            </a:r>
          </a:p>
          <a:p>
            <a:pPr lvl="2"/>
            <a:r>
              <a:rPr lang="en-US" dirty="0" smtClean="0"/>
              <a:t>Custom Development</a:t>
            </a:r>
          </a:p>
        </p:txBody>
      </p:sp>
      <p:sp>
        <p:nvSpPr>
          <p:cNvPr id="4" name="Content Placeholder 3"/>
          <p:cNvSpPr>
            <a:spLocks noGrp="1"/>
          </p:cNvSpPr>
          <p:nvPr>
            <p:ph sz="half" idx="2"/>
          </p:nvPr>
        </p:nvSpPr>
        <p:spPr/>
        <p:txBody>
          <a:bodyPr>
            <a:normAutofit/>
          </a:bodyPr>
          <a:lstStyle/>
          <a:p>
            <a:r>
              <a:rPr lang="en-US" dirty="0" smtClean="0"/>
              <a:t>Why not</a:t>
            </a:r>
          </a:p>
          <a:p>
            <a:pPr lvl="1"/>
            <a:r>
              <a:rPr lang="en-US" dirty="0" smtClean="0"/>
              <a:t>Intellectual property issues</a:t>
            </a:r>
          </a:p>
          <a:p>
            <a:pPr lvl="1"/>
            <a:r>
              <a:rPr lang="en-US" dirty="0" smtClean="0"/>
              <a:t>Relatively small financial compensation</a:t>
            </a:r>
          </a:p>
          <a:p>
            <a:pPr lvl="1"/>
            <a:r>
              <a:rPr lang="en-US" dirty="0" smtClean="0"/>
              <a:t>Other (more important) things to do</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Dmytro Bogatov</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[6,7,8,17]</a:t>
            </a:r>
            <a:endParaRPr lang="en-US" sz="1200" dirty="0">
              <a:solidFill>
                <a:schemeClr val="tx1"/>
              </a:solidFill>
            </a:endParaRPr>
          </a:p>
        </p:txBody>
      </p:sp>
    </p:spTree>
    <p:extLst>
      <p:ext uri="{BB962C8B-B14F-4D97-AF65-F5344CB8AC3E}">
        <p14:creationId xmlns:p14="http://schemas.microsoft.com/office/powerpoint/2010/main" val="4608912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Impressive numbers and figures </a:t>
            </a:r>
            <a:r>
              <a:rPr lang="en-US" baseline="30000" dirty="0" smtClean="0"/>
              <a:t>1</a:t>
            </a:r>
            <a:r>
              <a:rPr lang="en-US" dirty="0" smtClean="0"/>
              <a:t> </a:t>
            </a:r>
            <a:endParaRPr lang="en-US" dirty="0"/>
          </a:p>
        </p:txBody>
      </p:sp>
      <p:sp>
        <p:nvSpPr>
          <p:cNvPr id="3" name="Content Placeholder 2"/>
          <p:cNvSpPr>
            <a:spLocks noGrp="1"/>
          </p:cNvSpPr>
          <p:nvPr>
            <p:ph sz="half" idx="1"/>
          </p:nvPr>
        </p:nvSpPr>
        <p:spPr/>
        <p:txBody>
          <a:bodyPr/>
          <a:lstStyle/>
          <a:p>
            <a:r>
              <a:rPr lang="en-US" dirty="0" smtClean="0"/>
              <a:t>65% companies contribute to OSS</a:t>
            </a:r>
          </a:p>
          <a:p>
            <a:r>
              <a:rPr lang="en-US" dirty="0" smtClean="0"/>
              <a:t>67% companies encourage employees to contribute to OSS</a:t>
            </a:r>
          </a:p>
          <a:p>
            <a:r>
              <a:rPr lang="en-US" dirty="0" smtClean="0"/>
              <a:t>1 of 3 companies have full-time resource for OSS</a:t>
            </a:r>
          </a:p>
          <a:p>
            <a:r>
              <a:rPr lang="en-US" dirty="0" smtClean="0"/>
              <a:t>34% companies have 50%+ developers contributing to OSS</a:t>
            </a:r>
          </a:p>
          <a:p>
            <a:r>
              <a:rPr lang="en-US" dirty="0" smtClean="0"/>
              <a:t>78% companies run OSS</a:t>
            </a:r>
          </a:p>
          <a:p>
            <a:r>
              <a:rPr lang="en-US" dirty="0" smtClean="0"/>
              <a:t>Over 5M OSS projects</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591437"/>
            <a:ext cx="3733800" cy="2875025"/>
          </a:xfrm>
        </p:spPr>
      </p:pic>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25269" y="4705351"/>
            <a:ext cx="3932615" cy="286232"/>
          </a:xfrm>
          <a:prstGeom prst="rect">
            <a:avLst/>
          </a:prstGeom>
          <a:noFill/>
        </p:spPr>
        <p:txBody>
          <a:bodyPr wrap="none" rtlCol="0">
            <a:spAutoFit/>
          </a:bodyPr>
          <a:lstStyle/>
          <a:p>
            <a:pPr>
              <a:lnSpc>
                <a:spcPct val="90000"/>
              </a:lnSpc>
            </a:pPr>
            <a:r>
              <a:rPr lang="en-US" sz="1400" baseline="30000" dirty="0" smtClean="0"/>
              <a:t>1</a:t>
            </a:r>
            <a:r>
              <a:rPr lang="en-US" sz="1400" dirty="0" smtClean="0"/>
              <a:t> Black </a:t>
            </a:r>
            <a:r>
              <a:rPr lang="en-US" sz="1400" dirty="0"/>
              <a:t>Duck Software and North Bridge's survey</a:t>
            </a:r>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Dmytro Bogatov</a:t>
            </a:r>
            <a:endParaRPr lang="en-US" sz="1400" dirty="0">
              <a:solidFill>
                <a:schemeClr val="tx1"/>
              </a:solidFill>
              <a:latin typeface="+mj-lt"/>
            </a:endParaRPr>
          </a:p>
        </p:txBody>
      </p:sp>
      <p:sp>
        <p:nvSpPr>
          <p:cNvPr id="10" name="TextBox 9"/>
          <p:cNvSpPr txBox="1"/>
          <p:nvPr/>
        </p:nvSpPr>
        <p:spPr>
          <a:xfrm>
            <a:off x="0" y="4726877"/>
            <a:ext cx="9144000" cy="276999"/>
          </a:xfrm>
          <a:prstGeom prst="rect">
            <a:avLst/>
          </a:prstGeom>
          <a:noFill/>
        </p:spPr>
        <p:txBody>
          <a:bodyPr wrap="square" rtlCol="0">
            <a:spAutoFit/>
          </a:bodyPr>
          <a:lstStyle/>
          <a:p>
            <a:pPr algn="r"/>
            <a:r>
              <a:rPr lang="en-US" sz="1200" smtClean="0">
                <a:solidFill>
                  <a:schemeClr val="tx1"/>
                </a:solidFill>
              </a:rPr>
              <a:t>[9,10,11]</a:t>
            </a:r>
            <a:endParaRPr lang="en-US" sz="1200" dirty="0">
              <a:solidFill>
                <a:schemeClr val="tx1"/>
              </a:solidFill>
            </a:endParaRPr>
          </a:p>
        </p:txBody>
      </p:sp>
    </p:spTree>
    <p:extLst>
      <p:ext uri="{BB962C8B-B14F-4D97-AF65-F5344CB8AC3E}">
        <p14:creationId xmlns:p14="http://schemas.microsoft.com/office/powerpoint/2010/main" val="40273072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OSS projects I Particularly Like</a:t>
            </a:r>
            <a:endParaRPr lang="en-US" dirty="0"/>
          </a:p>
        </p:txBody>
      </p:sp>
      <p:sp>
        <p:nvSpPr>
          <p:cNvPr id="3" name="Content Placeholder 2"/>
          <p:cNvSpPr>
            <a:spLocks noGrp="1"/>
          </p:cNvSpPr>
          <p:nvPr>
            <p:ph sz="half" idx="1"/>
          </p:nvPr>
        </p:nvSpPr>
        <p:spPr/>
        <p:txBody>
          <a:bodyPr/>
          <a:lstStyle/>
          <a:p>
            <a:r>
              <a:rPr lang="en-US" dirty="0" err="1" smtClean="0"/>
              <a:t>GitLab</a:t>
            </a:r>
            <a:r>
              <a:rPr lang="en-US" dirty="0" smtClean="0"/>
              <a:t> - </a:t>
            </a:r>
            <a:r>
              <a:rPr lang="en-US" dirty="0" err="1"/>
              <a:t>Git</a:t>
            </a:r>
            <a:r>
              <a:rPr lang="en-US" dirty="0"/>
              <a:t> repository </a:t>
            </a:r>
            <a:r>
              <a:rPr lang="en-US" dirty="0" smtClean="0"/>
              <a:t>management with web interface, CI, issue tracking and </a:t>
            </a:r>
            <a:r>
              <a:rPr lang="en-US" dirty="0" err="1" smtClean="0"/>
              <a:t>wikies</a:t>
            </a:r>
            <a:r>
              <a:rPr lang="en-US" dirty="0" smtClean="0"/>
              <a:t>.</a:t>
            </a:r>
          </a:p>
          <a:p>
            <a:r>
              <a:rPr lang="en-US" dirty="0" smtClean="0"/>
              <a:t>Linux </a:t>
            </a:r>
            <a:r>
              <a:rPr lang="mr-IN" dirty="0" smtClean="0"/>
              <a:t>–</a:t>
            </a:r>
            <a:r>
              <a:rPr lang="en-US" dirty="0" smtClean="0"/>
              <a:t> operating system</a:t>
            </a:r>
          </a:p>
          <a:p>
            <a:r>
              <a:rPr lang="en-US" dirty="0" smtClean="0"/>
              <a:t>NGINX / Apache </a:t>
            </a:r>
            <a:r>
              <a:rPr lang="mr-IN" dirty="0" smtClean="0"/>
              <a:t>–</a:t>
            </a:r>
            <a:r>
              <a:rPr lang="en-US" dirty="0" smtClean="0"/>
              <a:t> web servers (proxies)</a:t>
            </a:r>
          </a:p>
          <a:p>
            <a:r>
              <a:rPr lang="en-US" dirty="0" smtClean="0"/>
              <a:t>ASP Core / </a:t>
            </a:r>
            <a:r>
              <a:rPr lang="en-US" dirty="0" err="1" smtClean="0"/>
              <a:t>NodeJS</a:t>
            </a:r>
            <a:r>
              <a:rPr lang="en-US" dirty="0" smtClean="0"/>
              <a:t> </a:t>
            </a:r>
            <a:r>
              <a:rPr lang="mr-IN" dirty="0" smtClean="0"/>
              <a:t>–</a:t>
            </a:r>
            <a:r>
              <a:rPr lang="en-US" dirty="0" smtClean="0"/>
              <a:t> backend server frameworks</a:t>
            </a:r>
          </a:p>
          <a:p>
            <a:r>
              <a:rPr lang="en-US" dirty="0" smtClean="0"/>
              <a:t>Postfix - mail server</a:t>
            </a:r>
          </a:p>
          <a:p>
            <a:r>
              <a:rPr lang="en-US" dirty="0" smtClean="0"/>
              <a:t>Chromium </a:t>
            </a:r>
            <a:r>
              <a:rPr lang="mr-IN" dirty="0" smtClean="0"/>
              <a:t>–</a:t>
            </a:r>
            <a:r>
              <a:rPr lang="en-US" dirty="0" smtClean="0"/>
              <a:t> browser engine</a:t>
            </a:r>
            <a:endParaRPr lang="en-US" dirty="0"/>
          </a:p>
        </p:txBody>
      </p:sp>
      <p:sp>
        <p:nvSpPr>
          <p:cNvPr id="4" name="Content Placeholder 3"/>
          <p:cNvSpPr>
            <a:spLocks noGrp="1"/>
          </p:cNvSpPr>
          <p:nvPr>
            <p:ph sz="half" idx="2"/>
          </p:nvPr>
        </p:nvSpPr>
        <p:spPr/>
        <p:txBody>
          <a:bodyPr/>
          <a:lstStyle/>
          <a:p>
            <a:r>
              <a:rPr lang="en-US" dirty="0" err="1" smtClean="0"/>
              <a:t>GitLab</a:t>
            </a:r>
            <a:r>
              <a:rPr lang="en-US" dirty="0" smtClean="0"/>
              <a:t> is used by over 100,000 organizations</a:t>
            </a:r>
          </a:p>
          <a:p>
            <a:r>
              <a:rPr lang="en-US" dirty="0" smtClean="0"/>
              <a:t>Linux is running on 36.3% of publicly accessible servers</a:t>
            </a:r>
          </a:p>
          <a:p>
            <a:r>
              <a:rPr lang="en-US" dirty="0" smtClean="0"/>
              <a:t>Apache and NGINX control almost half (47%) of publicly accessible webservers</a:t>
            </a:r>
          </a:p>
          <a:p>
            <a:r>
              <a:rPr lang="en-US" dirty="0" err="1" smtClean="0"/>
              <a:t>NodeJS</a:t>
            </a:r>
            <a:r>
              <a:rPr lang="en-US" dirty="0" smtClean="0"/>
              <a:t> is recognized as the fastest growing OSS platform</a:t>
            </a:r>
          </a:p>
          <a:p>
            <a:r>
              <a:rPr lang="en-US" dirty="0" smtClean="0"/>
              <a:t>Postfix runs 32% servers</a:t>
            </a:r>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Dmytro Bogatov</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[12,13,14,15]</a:t>
            </a:r>
            <a:endParaRPr lang="en-US" sz="1200" dirty="0">
              <a:solidFill>
                <a:schemeClr val="tx1"/>
              </a:solidFill>
            </a:endParaRPr>
          </a:p>
        </p:txBody>
      </p:sp>
    </p:spTree>
    <p:extLst>
      <p:ext uri="{BB962C8B-B14F-4D97-AF65-F5344CB8AC3E}">
        <p14:creationId xmlns:p14="http://schemas.microsoft.com/office/powerpoint/2010/main" val="36729730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p:txBody>
          <a:bodyPr/>
          <a:lstStyle/>
          <a:p>
            <a:r>
              <a:rPr lang="en-US" dirty="0" smtClean="0"/>
              <a:t>Open Source is a trend</a:t>
            </a:r>
          </a:p>
          <a:p>
            <a:r>
              <a:rPr lang="en-US" dirty="0" smtClean="0"/>
              <a:t>Companies generally encourage developers to contribute</a:t>
            </a:r>
          </a:p>
          <a:p>
            <a:r>
              <a:rPr lang="en-US" dirty="0" smtClean="0"/>
              <a:t>More benefits than harms</a:t>
            </a:r>
          </a:p>
          <a:p>
            <a:endParaRPr lang="en-US" dirty="0"/>
          </a:p>
        </p:txBody>
      </p:sp>
      <p:sp>
        <p:nvSpPr>
          <p:cNvPr id="4" name="Content Placeholder 3"/>
          <p:cNvSpPr>
            <a:spLocks noGrp="1"/>
          </p:cNvSpPr>
          <p:nvPr>
            <p:ph sz="half" idx="2"/>
          </p:nvPr>
        </p:nvSpPr>
        <p:spPr/>
        <p:txBody>
          <a:bodyPr/>
          <a:lstStyle/>
          <a:p>
            <a:r>
              <a:rPr lang="en-US" dirty="0"/>
              <a:t>Every developer should, at least once, </a:t>
            </a:r>
            <a:r>
              <a:rPr lang="en-US" dirty="0">
                <a:solidFill>
                  <a:schemeClr val="tx2"/>
                </a:solidFill>
              </a:rPr>
              <a:t>contribute </a:t>
            </a:r>
            <a:r>
              <a:rPr lang="en-US" dirty="0"/>
              <a:t>to the Open Source community by doing any of the following:</a:t>
            </a:r>
          </a:p>
          <a:p>
            <a:pPr lvl="1"/>
            <a:r>
              <a:rPr lang="en-US" dirty="0"/>
              <a:t>Open an issue</a:t>
            </a:r>
          </a:p>
          <a:p>
            <a:pPr lvl="1"/>
            <a:r>
              <a:rPr lang="en-US" dirty="0"/>
              <a:t>Make a pull request</a:t>
            </a:r>
          </a:p>
          <a:p>
            <a:pPr lvl="1"/>
            <a:r>
              <a:rPr lang="en-US" dirty="0"/>
              <a:t>Develop his/her own (possibly tiny) open source project</a:t>
            </a:r>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Dmytro Bogatov</a:t>
            </a:r>
            <a:endParaRPr lang="en-US" sz="1400" dirty="0">
              <a:solidFill>
                <a:schemeClr val="tx1"/>
              </a:solidFill>
              <a:latin typeface="+mj-lt"/>
            </a:endParaRPr>
          </a:p>
        </p:txBody>
      </p:sp>
    </p:spTree>
    <p:extLst>
      <p:ext uri="{BB962C8B-B14F-4D97-AF65-F5344CB8AC3E}">
        <p14:creationId xmlns:p14="http://schemas.microsoft.com/office/powerpoint/2010/main" val="5092478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0000" lnSpcReduction="20000"/>
          </a:bodyPr>
          <a:lstStyle/>
          <a:p>
            <a:pPr marL="0" indent="0">
              <a:spcBef>
                <a:spcPts val="600"/>
              </a:spcBef>
              <a:buNone/>
            </a:pPr>
            <a:r>
              <a:rPr lang="en-US" dirty="0" smtClean="0"/>
              <a:t>[1] </a:t>
            </a:r>
            <a:r>
              <a:rPr lang="en-US" dirty="0"/>
              <a:t>Image: </a:t>
            </a:r>
            <a:r>
              <a:rPr lang="en-US" dirty="0">
                <a:hlinkClick r:id="rId2"/>
              </a:rPr>
              <a:t>http://</a:t>
            </a:r>
            <a:r>
              <a:rPr lang="en-US" dirty="0" smtClean="0">
                <a:hlinkClick r:id="rId2"/>
              </a:rPr>
              <a:t>www.acornsoftware.net/images/OpenSource/uncle-sam-open-source-311x400.png</a:t>
            </a:r>
            <a:endParaRPr lang="en-US" dirty="0" smtClean="0"/>
          </a:p>
          <a:p>
            <a:pPr marL="0" indent="0">
              <a:spcBef>
                <a:spcPts val="600"/>
              </a:spcBef>
              <a:buNone/>
            </a:pPr>
            <a:r>
              <a:rPr lang="en-US" dirty="0"/>
              <a:t>[2] Microsoft Takes Pirated Windows NT 4.0 Source Code Offline, ERNESTO, </a:t>
            </a:r>
            <a:r>
              <a:rPr lang="en-US" dirty="0">
                <a:hlinkClick r:id="rId3"/>
              </a:rPr>
              <a:t>https://torrentfreak.com/microsoft-takes-pirated-windows-nt-4-0-source-code-offline-150415</a:t>
            </a:r>
            <a:r>
              <a:rPr lang="en-US" dirty="0" smtClean="0">
                <a:hlinkClick r:id="rId3"/>
              </a:rPr>
              <a:t>/</a:t>
            </a:r>
            <a:endParaRPr lang="en-US" dirty="0" smtClean="0"/>
          </a:p>
          <a:p>
            <a:pPr marL="0" indent="0">
              <a:spcBef>
                <a:spcPts val="600"/>
              </a:spcBef>
              <a:buNone/>
            </a:pPr>
            <a:r>
              <a:rPr lang="en-US" dirty="0" smtClean="0"/>
              <a:t>[3] </a:t>
            </a:r>
            <a:r>
              <a:rPr lang="en-US" dirty="0"/>
              <a:t>OS X El Capitan Available as a Free Update Tomorrow, Apple, </a:t>
            </a:r>
            <a:r>
              <a:rPr lang="en-US" dirty="0">
                <a:hlinkClick r:id="rId4"/>
              </a:rPr>
              <a:t>http://</a:t>
            </a:r>
            <a:r>
              <a:rPr lang="en-US" dirty="0" smtClean="0">
                <a:hlinkClick r:id="rId4"/>
              </a:rPr>
              <a:t>www.apple.com/pr/library/2015/09/29OS-X-El-Capitan-Available-as-a-Free-Update-Tomorrow.html</a:t>
            </a:r>
            <a:endParaRPr lang="en-US" dirty="0"/>
          </a:p>
          <a:p>
            <a:pPr marL="0" indent="0">
              <a:spcBef>
                <a:spcPts val="600"/>
              </a:spcBef>
              <a:buNone/>
            </a:pPr>
            <a:r>
              <a:rPr lang="en-US" dirty="0" smtClean="0"/>
              <a:t>[4] </a:t>
            </a:r>
            <a:r>
              <a:rPr lang="en-US" dirty="0" err="1"/>
              <a:t>Bitrix</a:t>
            </a:r>
            <a:r>
              <a:rPr lang="en-US" dirty="0"/>
              <a:t> </a:t>
            </a:r>
            <a:r>
              <a:rPr lang="en-US" dirty="0" smtClean="0"/>
              <a:t>Framework Modules, Bitrix24, </a:t>
            </a:r>
            <a:r>
              <a:rPr lang="en-US" dirty="0" smtClean="0">
                <a:hlinkClick r:id="rId5"/>
              </a:rPr>
              <a:t>https</a:t>
            </a:r>
            <a:r>
              <a:rPr lang="en-US" dirty="0">
                <a:hlinkClick r:id="rId5"/>
              </a:rPr>
              <a:t>://training.bitrix24.com/support/training/course/?</a:t>
            </a:r>
            <a:r>
              <a:rPr lang="en-US" dirty="0" smtClean="0">
                <a:hlinkClick r:id="rId5"/>
              </a:rPr>
              <a:t>COURSE_ID=68&amp;CHAPTER_ID=06124&amp;LESSON_PATH=5936.6124</a:t>
            </a:r>
            <a:endParaRPr lang="en-US" dirty="0" smtClean="0"/>
          </a:p>
          <a:p>
            <a:pPr marL="0" indent="0">
              <a:spcBef>
                <a:spcPts val="600"/>
              </a:spcBef>
              <a:buNone/>
            </a:pPr>
            <a:r>
              <a:rPr lang="en-US" dirty="0" smtClean="0"/>
              <a:t>[</a:t>
            </a:r>
            <a:r>
              <a:rPr lang="en-US" dirty="0"/>
              <a:t>5] The Open Source Definition (Annotated</a:t>
            </a:r>
            <a:r>
              <a:rPr lang="en-US" dirty="0" smtClean="0"/>
              <a:t>), Open Source Initiative, </a:t>
            </a:r>
            <a:r>
              <a:rPr lang="en-US" dirty="0">
                <a:hlinkClick r:id="rId6"/>
              </a:rPr>
              <a:t>https://</a:t>
            </a:r>
            <a:r>
              <a:rPr lang="en-US" dirty="0" smtClean="0">
                <a:hlinkClick r:id="rId6"/>
              </a:rPr>
              <a:t>opensource.org/osd-annotated</a:t>
            </a:r>
            <a:endParaRPr lang="en-US" dirty="0" smtClean="0"/>
          </a:p>
          <a:p>
            <a:pPr marL="0" indent="0">
              <a:spcBef>
                <a:spcPts val="600"/>
              </a:spcBef>
              <a:buNone/>
            </a:pPr>
            <a:r>
              <a:rPr lang="en-US" dirty="0"/>
              <a:t>[6] How to get a software developer to work for free, Matt Weinberger, </a:t>
            </a:r>
            <a:r>
              <a:rPr lang="en-US" dirty="0">
                <a:hlinkClick r:id="rId7"/>
              </a:rPr>
              <a:t>http://www.businessinsider.com/why-developers-contribute-to-open-source-projects-2015-6</a:t>
            </a:r>
            <a:endParaRPr lang="en-US" dirty="0"/>
          </a:p>
          <a:p>
            <a:pPr marL="0" indent="0">
              <a:spcBef>
                <a:spcPts val="600"/>
              </a:spcBef>
              <a:buNone/>
            </a:pPr>
            <a:r>
              <a:rPr lang="en-US" dirty="0"/>
              <a:t>[7] Understanding How Open Source Software Developers Make Money, Joel Lee, </a:t>
            </a:r>
            <a:r>
              <a:rPr lang="en-US" dirty="0">
                <a:hlinkClick r:id="rId8"/>
              </a:rPr>
              <a:t>http://www.makeuseof.com/tag/understanding-how-open-source-software-developers-make-money/</a:t>
            </a:r>
            <a:endParaRPr lang="en-US" dirty="0"/>
          </a:p>
          <a:p>
            <a:pPr marL="0" indent="0">
              <a:spcBef>
                <a:spcPts val="600"/>
              </a:spcBef>
              <a:buNone/>
            </a:pPr>
            <a:r>
              <a:rPr lang="en-US" dirty="0"/>
              <a:t>[8] Could open source experience land you a job?, Leslie Hawthorn,  </a:t>
            </a:r>
            <a:r>
              <a:rPr lang="en-US" dirty="0">
                <a:hlinkClick r:id="rId9"/>
              </a:rPr>
              <a:t>https://opensource.com/business/13/6/career-advice</a:t>
            </a:r>
            <a:endParaRPr lang="en-US" dirty="0"/>
          </a:p>
          <a:p>
            <a:pPr marL="0" indent="0">
              <a:spcBef>
                <a:spcPts val="600"/>
              </a:spcBef>
              <a:buNone/>
            </a:pPr>
            <a:r>
              <a:rPr lang="en-US" dirty="0"/>
              <a:t>[9] The Tenth Annual Future of Open Source Survey, Black Duck Software,  </a:t>
            </a:r>
            <a:r>
              <a:rPr lang="en-US" dirty="0">
                <a:hlinkClick r:id="rId10"/>
              </a:rPr>
              <a:t>https://www.blackducksoftware.com/2016-future-of-open-source</a:t>
            </a:r>
            <a:endParaRPr lang="en-US" dirty="0"/>
          </a:p>
          <a:p>
            <a:pPr marL="0" indent="0">
              <a:spcBef>
                <a:spcPts val="600"/>
              </a:spcBef>
              <a:buNone/>
            </a:pPr>
            <a:r>
              <a:rPr lang="en-US" dirty="0"/>
              <a:t>[10] It's an open-source world: ​78 percent of companies run open-source software, It's an open-source world: ​78 percent of companies run open-source software, </a:t>
            </a:r>
            <a:r>
              <a:rPr lang="en-US" dirty="0">
                <a:hlinkClick r:id="rId11"/>
              </a:rPr>
              <a:t>http://www.zdnet.com/article/its-an-open-source-world-78-percent-of-companies-run-open-source-software/</a:t>
            </a:r>
            <a:endParaRPr lang="en-US" dirty="0"/>
          </a:p>
          <a:p>
            <a:pPr marL="0" indent="0">
              <a:spcBef>
                <a:spcPts val="600"/>
              </a:spcBef>
              <a:buNone/>
            </a:pPr>
            <a:r>
              <a:rPr lang="en-US" dirty="0"/>
              <a:t>[11] Image: </a:t>
            </a:r>
            <a:r>
              <a:rPr lang="en-US" dirty="0">
                <a:hlinkClick r:id="rId12"/>
              </a:rPr>
              <a:t>https://devopsbootcamp.osuosl.org/_images/osslogos.jpg</a:t>
            </a:r>
            <a:endParaRPr lang="en-US" dirty="0"/>
          </a:p>
          <a:p>
            <a:pPr marL="0" indent="0">
              <a:spcBef>
                <a:spcPts val="600"/>
              </a:spcBef>
              <a:buNone/>
            </a:pPr>
            <a:r>
              <a:rPr lang="en-US" dirty="0"/>
              <a:t>[12] Usage statistics and market share of Linux for websites, W3Techs, </a:t>
            </a:r>
            <a:r>
              <a:rPr lang="en-US" dirty="0">
                <a:hlinkClick r:id="rId13"/>
              </a:rPr>
              <a:t>https://w3techs.com/technologies/details/os-linux/all/all</a:t>
            </a:r>
            <a:endParaRPr lang="en-US" dirty="0"/>
          </a:p>
          <a:p>
            <a:pPr marL="0" indent="0">
              <a:spcBef>
                <a:spcPts val="600"/>
              </a:spcBef>
              <a:buNone/>
            </a:pPr>
            <a:r>
              <a:rPr lang="en-US" dirty="0"/>
              <a:t>[13] Tools for modern developers, </a:t>
            </a:r>
            <a:r>
              <a:rPr lang="en-US" dirty="0" err="1"/>
              <a:t>GitLab</a:t>
            </a:r>
            <a:r>
              <a:rPr lang="en-US" dirty="0"/>
              <a:t>, </a:t>
            </a:r>
            <a:r>
              <a:rPr lang="en-US" dirty="0">
                <a:hlinkClick r:id="rId14"/>
              </a:rPr>
              <a:t>https://about.gitlab.com/</a:t>
            </a:r>
            <a:endParaRPr lang="en-US" dirty="0"/>
          </a:p>
          <a:p>
            <a:pPr marL="0" indent="0">
              <a:spcBef>
                <a:spcPts val="600"/>
              </a:spcBef>
              <a:buNone/>
            </a:pPr>
            <a:r>
              <a:rPr lang="en-US" dirty="0"/>
              <a:t>[14] World’s Fastest Growing Open Source Platform Pushes Out New Release, </a:t>
            </a:r>
            <a:r>
              <a:rPr lang="en-US" dirty="0" err="1"/>
              <a:t>NodeJS</a:t>
            </a:r>
            <a:r>
              <a:rPr lang="en-US" dirty="0"/>
              <a:t> foundation,  </a:t>
            </a:r>
            <a:r>
              <a:rPr lang="en-US" dirty="0">
                <a:hlinkClick r:id="rId15"/>
              </a:rPr>
              <a:t>https://nodejs.org/en/blog/announcements/v6-release/</a:t>
            </a:r>
            <a:endParaRPr lang="en-US" dirty="0"/>
          </a:p>
          <a:p>
            <a:pPr marL="0" indent="0">
              <a:spcBef>
                <a:spcPts val="600"/>
              </a:spcBef>
              <a:buNone/>
            </a:pPr>
            <a:r>
              <a:rPr lang="en-US" dirty="0"/>
              <a:t>[15] Mail (MX) Server Survey, Security Space, </a:t>
            </a:r>
            <a:r>
              <a:rPr lang="en-US" dirty="0">
                <a:hlinkClick r:id="rId16"/>
              </a:rPr>
              <a:t>http://www.securityspace.com/s_survey/data/man.201608/mxsurvey.html</a:t>
            </a:r>
            <a:endParaRPr lang="en-US" dirty="0"/>
          </a:p>
          <a:p>
            <a:pPr marL="0" indent="0">
              <a:spcBef>
                <a:spcPts val="600"/>
              </a:spcBef>
              <a:buNone/>
            </a:pPr>
            <a:r>
              <a:rPr lang="en-US" dirty="0"/>
              <a:t>[16] Image: </a:t>
            </a:r>
            <a:r>
              <a:rPr lang="en-US" dirty="0">
                <a:hlinkClick r:id="rId17"/>
              </a:rPr>
              <a:t>https://opensource.org/files/osi_keyhole_300X300_90ppi_0.png</a:t>
            </a:r>
            <a:endParaRPr lang="en-US" dirty="0"/>
          </a:p>
          <a:p>
            <a:pPr marL="0" indent="0">
              <a:spcBef>
                <a:spcPts val="600"/>
              </a:spcBef>
              <a:buNone/>
            </a:pPr>
            <a:r>
              <a:rPr lang="en-US" dirty="0"/>
              <a:t>[17] Open Source Development - An Introduction To Ownership And Licensing Issues, Rowan Wilson, </a:t>
            </a:r>
            <a:r>
              <a:rPr lang="en-US" dirty="0">
                <a:hlinkClick r:id="rId18"/>
              </a:rPr>
              <a:t>http://</a:t>
            </a:r>
            <a:r>
              <a:rPr lang="en-US" dirty="0" smtClean="0">
                <a:hlinkClick r:id="rId18"/>
              </a:rPr>
              <a:t>oss-watch.ac.uk/resources/iprguide</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651898" y="361950"/>
            <a:ext cx="2179682" cy="307777"/>
          </a:xfrm>
          <a:prstGeom prst="rect">
            <a:avLst/>
          </a:prstGeom>
          <a:noFill/>
        </p:spPr>
        <p:txBody>
          <a:bodyPr wrap="square" rtlCol="0">
            <a:spAutoFit/>
          </a:bodyPr>
          <a:lstStyle/>
          <a:p>
            <a:pPr algn="r"/>
            <a:r>
              <a:rPr lang="en-US" sz="1400" dirty="0" smtClean="0">
                <a:solidFill>
                  <a:schemeClr val="tx1"/>
                </a:solidFill>
                <a:latin typeface="+mj-lt"/>
              </a:rPr>
              <a:t>Dmytro Bogatov</a:t>
            </a:r>
            <a:endParaRPr lang="en-US" sz="1400" dirty="0">
              <a:solidFill>
                <a:schemeClr val="tx1"/>
              </a:solidFill>
              <a:latin typeface="+mj-lt"/>
            </a:endParaRPr>
          </a:p>
        </p:txBody>
      </p:sp>
    </p:spTree>
    <p:extLst>
      <p:ext uri="{BB962C8B-B14F-4D97-AF65-F5344CB8AC3E}">
        <p14:creationId xmlns:p14="http://schemas.microsoft.com/office/powerpoint/2010/main" val="4784517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 Reward Programs</a:t>
            </a:r>
          </a:p>
        </p:txBody>
      </p:sp>
      <p:sp>
        <p:nvSpPr>
          <p:cNvPr id="3" name="Content Placeholder 2"/>
          <p:cNvSpPr>
            <a:spLocks noGrp="1"/>
          </p:cNvSpPr>
          <p:nvPr>
            <p:ph sz="half" idx="1"/>
          </p:nvPr>
        </p:nvSpPr>
        <p:spPr/>
        <p:txBody>
          <a:bodyPr/>
          <a:lstStyle/>
          <a:p>
            <a:endParaRPr lang="en-US" dirty="0"/>
          </a:p>
          <a:p>
            <a:endParaRPr lang="en-US" dirty="0"/>
          </a:p>
          <a:p>
            <a:endParaRPr lang="en-US" dirty="0"/>
          </a:p>
          <a:p>
            <a:r>
              <a:rPr lang="en-US" sz="2000" dirty="0"/>
              <a:t>Hacking, </a:t>
            </a:r>
            <a:r>
              <a:rPr lang="en-US" sz="2000" i="1" dirty="0" err="1"/>
              <a:t>gamified</a:t>
            </a:r>
            <a:r>
              <a:rPr lang="en-US" dirty="0"/>
              <a:t>.</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Tim Petri</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751" y="1326135"/>
            <a:ext cx="3175097" cy="3405632"/>
          </a:xfrm>
          <a:prstGeom prst="rect">
            <a:avLst/>
          </a:prstGeom>
        </p:spPr>
      </p:pic>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[14]</a:t>
            </a:r>
            <a:endParaRPr lang="en-US" sz="1200" dirty="0">
              <a:solidFill>
                <a:schemeClr val="tx1"/>
              </a:solidFill>
            </a:endParaRPr>
          </a:p>
        </p:txBody>
      </p:sp>
    </p:spTree>
    <p:extLst>
      <p:ext uri="{BB962C8B-B14F-4D97-AF65-F5344CB8AC3E}">
        <p14:creationId xmlns:p14="http://schemas.microsoft.com/office/powerpoint/2010/main" val="19645275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half" idx="1"/>
          </p:nvPr>
        </p:nvSpPr>
        <p:spPr/>
        <p:txBody>
          <a:bodyPr/>
          <a:lstStyle/>
          <a:p>
            <a:r>
              <a:rPr lang="en-US" dirty="0"/>
              <a:t>Monetary incentives to </a:t>
            </a:r>
            <a:r>
              <a:rPr lang="en-US" dirty="0" smtClean="0"/>
              <a:t>privately </a:t>
            </a:r>
            <a:r>
              <a:rPr lang="en-US" dirty="0"/>
              <a:t>disclose bugs</a:t>
            </a:r>
          </a:p>
          <a:p>
            <a:r>
              <a:rPr lang="en-US" dirty="0"/>
              <a:t>Complement existing internal security programs</a:t>
            </a:r>
          </a:p>
          <a:p>
            <a:r>
              <a:rPr lang="en-US" dirty="0"/>
              <a:t>Run privately or through bigger platforms</a:t>
            </a:r>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928" y="2223195"/>
            <a:ext cx="2152904" cy="72774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054" y="1009930"/>
            <a:ext cx="909828" cy="90982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1064" y="1114906"/>
            <a:ext cx="2130552" cy="81367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7906" y="3391427"/>
            <a:ext cx="2897632" cy="56391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7161" y="2184052"/>
            <a:ext cx="999744" cy="999744"/>
          </a:xfrm>
          <a:prstGeom prst="rect">
            <a:avLst/>
          </a:prstGeom>
        </p:spPr>
      </p:pic>
      <p:sp>
        <p:nvSpPr>
          <p:cNvPr id="18" name="TextBox 17"/>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Tim Petri</a:t>
            </a:r>
          </a:p>
        </p:txBody>
      </p:sp>
      <p:sp>
        <p:nvSpPr>
          <p:cNvPr id="19" name="TextBox 18"/>
          <p:cNvSpPr txBox="1"/>
          <p:nvPr/>
        </p:nvSpPr>
        <p:spPr>
          <a:xfrm>
            <a:off x="0" y="4726877"/>
            <a:ext cx="9144000" cy="276999"/>
          </a:xfrm>
          <a:prstGeom prst="rect">
            <a:avLst/>
          </a:prstGeom>
          <a:noFill/>
        </p:spPr>
        <p:txBody>
          <a:bodyPr wrap="square" rtlCol="0">
            <a:spAutoFit/>
          </a:bodyPr>
          <a:lstStyle/>
          <a:p>
            <a:pPr algn="r"/>
            <a:r>
              <a:rPr lang="en-US" sz="1200" dirty="0"/>
              <a:t>[1],[2</a:t>
            </a:r>
            <a:r>
              <a:rPr lang="en-US" sz="1200" dirty="0" smtClean="0"/>
              <a:t>],[15],[16],[17],[18],[19]</a:t>
            </a:r>
            <a:endParaRPr lang="en-US" sz="1200" dirty="0">
              <a:solidFill>
                <a:schemeClr val="tx1"/>
              </a:solidFill>
            </a:endParaRPr>
          </a:p>
        </p:txBody>
      </p:sp>
    </p:spTree>
    <p:extLst>
      <p:ext uri="{BB962C8B-B14F-4D97-AF65-F5344CB8AC3E}">
        <p14:creationId xmlns:p14="http://schemas.microsoft.com/office/powerpoint/2010/main" val="30794425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for such programs</a:t>
            </a:r>
          </a:p>
        </p:txBody>
      </p:sp>
      <p:sp>
        <p:nvSpPr>
          <p:cNvPr id="3" name="Content Placeholder 2"/>
          <p:cNvSpPr>
            <a:spLocks noGrp="1"/>
          </p:cNvSpPr>
          <p:nvPr>
            <p:ph sz="half" idx="1"/>
          </p:nvPr>
        </p:nvSpPr>
        <p:spPr>
          <a:xfrm>
            <a:off x="685800" y="1352551"/>
            <a:ext cx="5715000" cy="3352800"/>
          </a:xfrm>
        </p:spPr>
        <p:txBody>
          <a:bodyPr/>
          <a:lstStyle/>
          <a:p>
            <a:r>
              <a:rPr lang="en-US" dirty="0"/>
              <a:t>Strength in </a:t>
            </a:r>
            <a:r>
              <a:rPr lang="en-US" dirty="0" smtClean="0"/>
              <a:t>numbers </a:t>
            </a:r>
          </a:p>
          <a:p>
            <a:pPr lvl="1"/>
            <a:r>
              <a:rPr lang="en-US" dirty="0" smtClean="0"/>
              <a:t>White hat community</a:t>
            </a:r>
            <a:endParaRPr lang="en-US" dirty="0"/>
          </a:p>
          <a:p>
            <a:r>
              <a:rPr lang="en-US" dirty="0"/>
              <a:t>Providing a </a:t>
            </a:r>
            <a:r>
              <a:rPr lang="en-US" b="1" dirty="0"/>
              <a:t>very</a:t>
            </a:r>
            <a:r>
              <a:rPr lang="en-US" dirty="0"/>
              <a:t> cost effective way of finding </a:t>
            </a:r>
            <a:r>
              <a:rPr lang="en-US" dirty="0" smtClean="0"/>
              <a:t>exploits</a:t>
            </a:r>
          </a:p>
          <a:p>
            <a:pPr lvl="1"/>
            <a:r>
              <a:rPr lang="en-US" dirty="0" smtClean="0"/>
              <a:t>Google paid $500,000 in first three years of operating a program, resulting in disclosure of hundreds of vulnerabilities</a:t>
            </a:r>
            <a:endParaRPr lang="en-US" dirty="0"/>
          </a:p>
          <a:p>
            <a:r>
              <a:rPr lang="en-US" dirty="0"/>
              <a:t>Helps create good relations with security community</a:t>
            </a:r>
          </a:p>
          <a:p>
            <a:endParaRPr lang="en-US" dirty="0"/>
          </a:p>
          <a:p>
            <a:endParaRPr lang="en-US" dirty="0"/>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Tim Petri</a:t>
            </a:r>
          </a:p>
        </p:txBody>
      </p:sp>
      <p:sp>
        <p:nvSpPr>
          <p:cNvPr id="10" name="TextBox 9"/>
          <p:cNvSpPr txBox="1"/>
          <p:nvPr/>
        </p:nvSpPr>
        <p:spPr>
          <a:xfrm>
            <a:off x="0" y="4726877"/>
            <a:ext cx="9144000" cy="276999"/>
          </a:xfrm>
          <a:prstGeom prst="rect">
            <a:avLst/>
          </a:prstGeom>
          <a:noFill/>
        </p:spPr>
        <p:txBody>
          <a:bodyPr wrap="square" rtlCol="0">
            <a:spAutoFit/>
          </a:bodyPr>
          <a:lstStyle/>
          <a:p>
            <a:pPr algn="r"/>
            <a:r>
              <a:rPr lang="en-US" sz="1200" dirty="0"/>
              <a:t>[3],[4]</a:t>
            </a:r>
            <a:endParaRPr lang="en-US" sz="1200" dirty="0">
              <a:solidFill>
                <a:schemeClr val="tx1"/>
              </a:solidFill>
            </a:endParaRPr>
          </a:p>
        </p:txBody>
      </p:sp>
    </p:spTree>
    <p:extLst>
      <p:ext uri="{BB962C8B-B14F-4D97-AF65-F5344CB8AC3E}">
        <p14:creationId xmlns:p14="http://schemas.microsoft.com/office/powerpoint/2010/main" val="42085738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AGAINST SUCH programs</a:t>
            </a:r>
          </a:p>
        </p:txBody>
      </p:sp>
      <p:sp>
        <p:nvSpPr>
          <p:cNvPr id="3" name="Content Placeholder 2"/>
          <p:cNvSpPr>
            <a:spLocks noGrp="1"/>
          </p:cNvSpPr>
          <p:nvPr>
            <p:ph sz="half" idx="1"/>
          </p:nvPr>
        </p:nvSpPr>
        <p:spPr>
          <a:xfrm>
            <a:off x="685800" y="1352551"/>
            <a:ext cx="6504272" cy="3352800"/>
          </a:xfrm>
        </p:spPr>
        <p:txBody>
          <a:bodyPr/>
          <a:lstStyle/>
          <a:p>
            <a:r>
              <a:rPr lang="en-US" dirty="0" smtClean="0"/>
              <a:t>Rewards can </a:t>
            </a:r>
            <a:r>
              <a:rPr lang="en-US" dirty="0"/>
              <a:t>finance illegal circles</a:t>
            </a:r>
          </a:p>
          <a:p>
            <a:r>
              <a:rPr lang="en-US" dirty="0"/>
              <a:t>The Cobra effect, -- incentive to plant bugs</a:t>
            </a:r>
          </a:p>
          <a:p>
            <a:r>
              <a:rPr lang="en-US" dirty="0"/>
              <a:t>Is it really just outsourcing product testing for cheap?</a:t>
            </a:r>
          </a:p>
          <a:p>
            <a:r>
              <a:rPr lang="en-US" dirty="0"/>
              <a:t>The more you look, the more you find</a:t>
            </a:r>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Tim Petri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spTree>
    <p:extLst>
      <p:ext uri="{BB962C8B-B14F-4D97-AF65-F5344CB8AC3E}">
        <p14:creationId xmlns:p14="http://schemas.microsoft.com/office/powerpoint/2010/main" val="16755654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Apple</a:t>
            </a:r>
          </a:p>
        </p:txBody>
      </p:sp>
      <p:sp>
        <p:nvSpPr>
          <p:cNvPr id="3" name="Content Placeholder 2"/>
          <p:cNvSpPr>
            <a:spLocks noGrp="1"/>
          </p:cNvSpPr>
          <p:nvPr>
            <p:ph sz="half" idx="1"/>
          </p:nvPr>
        </p:nvSpPr>
        <p:spPr>
          <a:xfrm>
            <a:off x="685799" y="1352551"/>
            <a:ext cx="4444466" cy="3352800"/>
          </a:xfrm>
        </p:spPr>
        <p:txBody>
          <a:bodyPr/>
          <a:lstStyle/>
          <a:p>
            <a:r>
              <a:rPr lang="en-US" dirty="0" smtClean="0"/>
              <a:t>Late to introduce a VRP</a:t>
            </a:r>
            <a:endParaRPr lang="en-US" dirty="0"/>
          </a:p>
          <a:p>
            <a:r>
              <a:rPr lang="en-US" dirty="0"/>
              <a:t>FBI </a:t>
            </a:r>
            <a:r>
              <a:rPr lang="en-US" dirty="0" smtClean="0"/>
              <a:t>reportedly bought </a:t>
            </a:r>
            <a:r>
              <a:rPr lang="en-US" dirty="0"/>
              <a:t>iPhone security exploit for $1,000,000</a:t>
            </a:r>
          </a:p>
          <a:p>
            <a:r>
              <a:rPr lang="en-US" dirty="0"/>
              <a:t>Unbalanced playing field </a:t>
            </a:r>
            <a:r>
              <a:rPr lang="en-US" dirty="0" smtClean="0"/>
              <a:t>where cyber </a:t>
            </a:r>
            <a:r>
              <a:rPr lang="en-US" dirty="0"/>
              <a:t>arms dealers willing to pay large </a:t>
            </a:r>
            <a:r>
              <a:rPr lang="en-US" dirty="0" smtClean="0"/>
              <a:t>amounts for exploits.</a:t>
            </a:r>
            <a:endParaRPr lang="en-US" dirty="0"/>
          </a:p>
        </p:txBody>
      </p:sp>
      <p:sp>
        <p:nvSpPr>
          <p:cNvPr id="5" name="Footer Placeholder 4"/>
          <p:cNvSpPr>
            <a:spLocks noGrp="1"/>
          </p:cNvSpPr>
          <p:nvPr>
            <p:ph type="ftr" sz="quarter" idx="11"/>
          </p:nvPr>
        </p:nvSpPr>
        <p:spPr/>
        <p:txBody>
          <a:bodyPr/>
          <a:lstStyle/>
          <a:p>
            <a:r>
              <a:rPr lang="en-US" dirty="0"/>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9900"/>
          <a:stretch/>
        </p:blipFill>
        <p:spPr>
          <a:xfrm>
            <a:off x="5130265" y="900965"/>
            <a:ext cx="3811605" cy="286917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566" y="3192137"/>
            <a:ext cx="3733265" cy="1739701"/>
          </a:xfrm>
          <a:prstGeom prst="rect">
            <a:avLst/>
          </a:prstGeom>
        </p:spPr>
      </p:pic>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Tim Petri</a:t>
            </a:r>
          </a:p>
        </p:txBody>
      </p:sp>
      <p:sp>
        <p:nvSpPr>
          <p:cNvPr id="10" name="TextBox 9"/>
          <p:cNvSpPr txBox="1"/>
          <p:nvPr/>
        </p:nvSpPr>
        <p:spPr>
          <a:xfrm>
            <a:off x="0" y="4726877"/>
            <a:ext cx="9144000" cy="276999"/>
          </a:xfrm>
          <a:prstGeom prst="rect">
            <a:avLst/>
          </a:prstGeom>
          <a:noFill/>
        </p:spPr>
        <p:txBody>
          <a:bodyPr wrap="square" rtlCol="0">
            <a:spAutoFit/>
          </a:bodyPr>
          <a:lstStyle/>
          <a:p>
            <a:pPr algn="r"/>
            <a:r>
              <a:rPr lang="en-US" sz="1200" dirty="0"/>
              <a:t>[5],[6],[7</a:t>
            </a:r>
            <a:r>
              <a:rPr lang="en-US" sz="1200" dirty="0" smtClean="0"/>
              <a:t>],[20]</a:t>
            </a:r>
            <a:endParaRPr lang="en-US" sz="1200" dirty="0">
              <a:solidFill>
                <a:schemeClr val="tx1"/>
              </a:solidFill>
            </a:endParaRPr>
          </a:p>
        </p:txBody>
      </p:sp>
    </p:spTree>
    <p:extLst>
      <p:ext uri="{BB962C8B-B14F-4D97-AF65-F5344CB8AC3E}">
        <p14:creationId xmlns:p14="http://schemas.microsoft.com/office/powerpoint/2010/main" val="26442877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 Ground Rules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Before Debate</a:t>
            </a:r>
          </a:p>
          <a:p>
            <a:pPr lvl="1"/>
            <a:r>
              <a:rPr lang="en-US" dirty="0" smtClean="0"/>
              <a:t>10-15 </a:t>
            </a:r>
            <a:r>
              <a:rPr lang="en-US" dirty="0" smtClean="0"/>
              <a:t>minutes to converse with your team</a:t>
            </a:r>
          </a:p>
          <a:p>
            <a:pPr lvl="1"/>
            <a:r>
              <a:rPr lang="en-US" dirty="0" smtClean="0"/>
              <a:t>Share argument points, counter points, and responses so everyone can represent</a:t>
            </a:r>
          </a:p>
          <a:p>
            <a:pPr lvl="1"/>
            <a:r>
              <a:rPr lang="en-US" dirty="0" smtClean="0"/>
              <a:t>Decide who will respond to what points from the opposing side</a:t>
            </a:r>
          </a:p>
          <a:p>
            <a:r>
              <a:rPr lang="en-US" dirty="0" smtClean="0"/>
              <a:t>During Debate</a:t>
            </a:r>
          </a:p>
          <a:p>
            <a:pPr lvl="1"/>
            <a:r>
              <a:rPr lang="en-US" dirty="0" smtClean="0"/>
              <a:t>Stand up when speaking</a:t>
            </a:r>
          </a:p>
          <a:p>
            <a:pPr lvl="1"/>
            <a:r>
              <a:rPr lang="en-US" dirty="0" smtClean="0"/>
              <a:t>Only those who have not spoken may respond until everyone has had a turn</a:t>
            </a:r>
          </a:p>
          <a:p>
            <a:pPr lvl="1"/>
            <a:r>
              <a:rPr lang="en-US" dirty="0" smtClean="0"/>
              <a:t>Switch sides at any time when you change your </a:t>
            </a:r>
            <a:r>
              <a:rPr lang="en-US" dirty="0" smtClean="0"/>
              <a:t>mind</a:t>
            </a:r>
          </a:p>
          <a:p>
            <a:r>
              <a:rPr lang="en-US" dirty="0"/>
              <a:t>Chapter 9 In-class Exercises # 24.</a:t>
            </a:r>
          </a:p>
          <a:p>
            <a:r>
              <a:rPr lang="en-US" dirty="0"/>
              <a:t>Should the company produce the game?</a:t>
            </a:r>
          </a:p>
          <a:p>
            <a:r>
              <a:rPr lang="en-US" dirty="0"/>
              <a:t>Use the SWE Code Of Ethics as the basis for your argument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33480019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a:t>
            </a:r>
            <a:r>
              <a:rPr lang="en-US" dirty="0" err="1"/>
              <a:t>FirEEYE</a:t>
            </a:r>
            <a:endParaRPr lang="en-US" dirty="0"/>
          </a:p>
        </p:txBody>
      </p:sp>
      <p:sp>
        <p:nvSpPr>
          <p:cNvPr id="3" name="Content Placeholder 2"/>
          <p:cNvSpPr>
            <a:spLocks noGrp="1"/>
          </p:cNvSpPr>
          <p:nvPr>
            <p:ph sz="half" idx="1"/>
          </p:nvPr>
        </p:nvSpPr>
        <p:spPr>
          <a:xfrm>
            <a:off x="685799" y="1352551"/>
            <a:ext cx="5021981" cy="3352800"/>
          </a:xfrm>
        </p:spPr>
        <p:txBody>
          <a:bodyPr/>
          <a:lstStyle/>
          <a:p>
            <a:r>
              <a:rPr lang="en-US" dirty="0" smtClean="0"/>
              <a:t>In 2015, a security </a:t>
            </a:r>
            <a:r>
              <a:rPr lang="en-US" dirty="0"/>
              <a:t>researcher </a:t>
            </a:r>
            <a:r>
              <a:rPr lang="en-US" dirty="0" smtClean="0"/>
              <a:t>blackmailed company </a:t>
            </a:r>
            <a:r>
              <a:rPr lang="en-US" dirty="0"/>
              <a:t>that did not have a formal bug bounty </a:t>
            </a:r>
            <a:r>
              <a:rPr lang="en-US" dirty="0" smtClean="0"/>
              <a:t>program.</a:t>
            </a:r>
            <a:endParaRPr lang="en-US" dirty="0"/>
          </a:p>
          <a:p>
            <a:r>
              <a:rPr lang="en-US" dirty="0" smtClean="0"/>
              <a:t>After </a:t>
            </a:r>
            <a:r>
              <a:rPr lang="en-US" dirty="0"/>
              <a:t>giving them 18 months to </a:t>
            </a:r>
            <a:r>
              <a:rPr lang="en-US" dirty="0" smtClean="0"/>
              <a:t>implement one, a zero </a:t>
            </a:r>
            <a:r>
              <a:rPr lang="en-US" dirty="0"/>
              <a:t>day was released publicly, with other vulnerabilities getting put up for sale.</a:t>
            </a:r>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780" y="1457873"/>
            <a:ext cx="3031486" cy="8892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3426"/>
          <a:stretch/>
        </p:blipFill>
        <p:spPr>
          <a:xfrm>
            <a:off x="4821667" y="2936578"/>
            <a:ext cx="4050894" cy="1790299"/>
          </a:xfrm>
          <a:prstGeom prst="rect">
            <a:avLst/>
          </a:prstGeom>
        </p:spPr>
      </p:pic>
      <p:sp>
        <p:nvSpPr>
          <p:cNvPr id="12" name="TextBox 11"/>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Tim Petri</a:t>
            </a:r>
          </a:p>
        </p:txBody>
      </p:sp>
      <p:sp>
        <p:nvSpPr>
          <p:cNvPr id="13" name="TextBox 12"/>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[8],[9</a:t>
            </a:r>
            <a:r>
              <a:rPr lang="en-US" sz="1200" dirty="0" smtClean="0">
                <a:solidFill>
                  <a:schemeClr val="tx1"/>
                </a:solidFill>
              </a:rPr>
              <a:t>],[21]</a:t>
            </a:r>
            <a:endParaRPr lang="en-US" sz="1200" dirty="0">
              <a:solidFill>
                <a:schemeClr val="tx1"/>
              </a:solidFill>
            </a:endParaRPr>
          </a:p>
        </p:txBody>
      </p:sp>
    </p:spTree>
    <p:extLst>
      <p:ext uri="{BB962C8B-B14F-4D97-AF65-F5344CB8AC3E}">
        <p14:creationId xmlns:p14="http://schemas.microsoft.com/office/powerpoint/2010/main" val="13154404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sz="half" idx="1"/>
          </p:nvPr>
        </p:nvSpPr>
        <p:spPr>
          <a:xfrm>
            <a:off x="685799" y="1352551"/>
            <a:ext cx="7187666" cy="3352800"/>
          </a:xfrm>
        </p:spPr>
        <p:txBody>
          <a:bodyPr>
            <a:normAutofit/>
          </a:bodyPr>
          <a:lstStyle/>
          <a:p>
            <a:r>
              <a:rPr lang="en-US" dirty="0" smtClean="0"/>
              <a:t>Intrinsic</a:t>
            </a:r>
          </a:p>
          <a:p>
            <a:pPr lvl="1"/>
            <a:r>
              <a:rPr lang="en-US" dirty="0" smtClean="0"/>
              <a:t>The challenge</a:t>
            </a:r>
          </a:p>
          <a:p>
            <a:pPr lvl="1"/>
            <a:r>
              <a:rPr lang="en-US" dirty="0" smtClean="0"/>
              <a:t>For fun</a:t>
            </a:r>
          </a:p>
          <a:p>
            <a:pPr lvl="1"/>
            <a:r>
              <a:rPr lang="en-US" dirty="0" smtClean="0"/>
              <a:t>Participation in bug bounty programs without reward</a:t>
            </a:r>
            <a:endParaRPr lang="en-US" dirty="0"/>
          </a:p>
          <a:p>
            <a:r>
              <a:rPr lang="en-US" dirty="0" smtClean="0"/>
              <a:t>Extrinsic</a:t>
            </a:r>
          </a:p>
          <a:p>
            <a:pPr lvl="1"/>
            <a:r>
              <a:rPr lang="en-US" dirty="0" smtClean="0"/>
              <a:t>Money</a:t>
            </a:r>
          </a:p>
          <a:p>
            <a:pPr lvl="1"/>
            <a:r>
              <a:rPr lang="en-US" dirty="0" smtClean="0"/>
              <a:t>Publicity</a:t>
            </a:r>
            <a:br>
              <a:rPr lang="en-US" dirty="0" smtClean="0"/>
            </a:br>
            <a:endParaRPr lang="en-US" dirty="0"/>
          </a:p>
          <a:p>
            <a:r>
              <a:rPr lang="en-US" dirty="0" smtClean="0"/>
              <a:t>Monetary incentives attracts more white hats</a:t>
            </a:r>
          </a:p>
          <a:p>
            <a:r>
              <a:rPr lang="en-US" dirty="0" smtClean="0"/>
              <a:t>Motivation crowding effect may still undermine intrinsic motivation</a:t>
            </a:r>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12" name="TextBox 11"/>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Tim Petri</a:t>
            </a:r>
          </a:p>
        </p:txBody>
      </p:sp>
      <p:sp>
        <p:nvSpPr>
          <p:cNvPr id="13" name="TextBox 12"/>
          <p:cNvSpPr txBox="1"/>
          <p:nvPr/>
        </p:nvSpPr>
        <p:spPr>
          <a:xfrm>
            <a:off x="0" y="4726877"/>
            <a:ext cx="9144000" cy="276999"/>
          </a:xfrm>
          <a:prstGeom prst="rect">
            <a:avLst/>
          </a:prstGeom>
          <a:noFill/>
        </p:spPr>
        <p:txBody>
          <a:bodyPr wrap="square" rtlCol="0">
            <a:spAutoFit/>
          </a:bodyPr>
          <a:lstStyle/>
          <a:p>
            <a:pPr algn="r"/>
            <a:r>
              <a:rPr lang="en-US" sz="1200" dirty="0" smtClean="0"/>
              <a:t>[1],[12],[13]</a:t>
            </a:r>
            <a:endParaRPr lang="en-US" sz="1200" dirty="0">
              <a:solidFill>
                <a:schemeClr val="tx1"/>
              </a:solidFill>
            </a:endParaRPr>
          </a:p>
        </p:txBody>
      </p:sp>
    </p:spTree>
    <p:extLst>
      <p:ext uri="{BB962C8B-B14F-4D97-AF65-F5344CB8AC3E}">
        <p14:creationId xmlns:p14="http://schemas.microsoft.com/office/powerpoint/2010/main" val="12644165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a:xfrm>
            <a:off x="685799" y="1352551"/>
            <a:ext cx="5888255" cy="3352800"/>
          </a:xfrm>
        </p:spPr>
        <p:txBody>
          <a:bodyPr/>
          <a:lstStyle/>
          <a:p>
            <a:r>
              <a:rPr lang="en-US" dirty="0" smtClean="0"/>
              <a:t>Bug bounty programs offer a way for white hats to profit without over-stepping moral and legal boundaries.</a:t>
            </a:r>
          </a:p>
          <a:p>
            <a:r>
              <a:rPr lang="en-US" dirty="0" smtClean="0"/>
              <a:t>Industry is moving toward an expectation on companies to </a:t>
            </a:r>
            <a:r>
              <a:rPr lang="en-US" dirty="0"/>
              <a:t>pay those who responsibly disclose bugs</a:t>
            </a:r>
            <a:r>
              <a:rPr lang="en-US" dirty="0" smtClean="0"/>
              <a:t>.</a:t>
            </a:r>
            <a:endParaRPr lang="en-US" dirty="0"/>
          </a:p>
          <a:p>
            <a:r>
              <a:rPr lang="en-US" dirty="0"/>
              <a:t>Security community needs to be mindful of </a:t>
            </a:r>
            <a:r>
              <a:rPr lang="en-US"/>
              <a:t>smaller </a:t>
            </a:r>
            <a:r>
              <a:rPr lang="en-US" smtClean="0"/>
              <a:t>companies and organizations </a:t>
            </a:r>
            <a:r>
              <a:rPr lang="en-US" dirty="0"/>
              <a:t>that don’t have the resources to put full-fledged bounty programs in place.</a:t>
            </a:r>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Tim Petri</a:t>
            </a:r>
          </a:p>
        </p:txBody>
      </p:sp>
    </p:spTree>
    <p:extLst>
      <p:ext uri="{BB962C8B-B14F-4D97-AF65-F5344CB8AC3E}">
        <p14:creationId xmlns:p14="http://schemas.microsoft.com/office/powerpoint/2010/main" val="18799108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087655"/>
            <a:ext cx="7772400" cy="3811604"/>
          </a:xfrm>
        </p:spPr>
        <p:txBody>
          <a:bodyPr>
            <a:normAutofit fontScale="32500" lnSpcReduction="20000"/>
          </a:bodyPr>
          <a:lstStyle/>
          <a:p>
            <a:pPr marL="0" indent="0">
              <a:buNone/>
            </a:pPr>
            <a:r>
              <a:rPr lang="en-US" dirty="0"/>
              <a:t>[1] </a:t>
            </a:r>
            <a:r>
              <a:rPr lang="en-US" dirty="0" err="1"/>
              <a:t>Hackerone</a:t>
            </a:r>
            <a:r>
              <a:rPr lang="en-US" dirty="0"/>
              <a:t> – 2016 Bug Bounty Hacker Report. </a:t>
            </a:r>
            <a:r>
              <a:rPr lang="en-US" dirty="0">
                <a:hlinkClick r:id="rId3"/>
              </a:rPr>
              <a:t>https://hackerone.app.box.com/s/04uvkrh3sojep65g0ol9at63r3fyibv8</a:t>
            </a:r>
            <a:r>
              <a:rPr lang="en-US" dirty="0"/>
              <a:t>, Accessed 9/19/2016</a:t>
            </a:r>
          </a:p>
          <a:p>
            <a:pPr marL="0" indent="0">
              <a:buNone/>
            </a:pPr>
            <a:r>
              <a:rPr lang="en-US" dirty="0"/>
              <a:t>[2] ‘Hack the Pentagon’ Pilot Program Opens for Registration. </a:t>
            </a:r>
            <a:r>
              <a:rPr lang="en-US" dirty="0">
                <a:hlinkClick r:id="rId4"/>
              </a:rPr>
              <a:t>http://www.defense.gov/News/Article/Article/710033/hack-the-pentagon-pilot-program-opens-for-registration</a:t>
            </a:r>
            <a:r>
              <a:rPr lang="en-US" dirty="0"/>
              <a:t>, Accessed 9/18/2016.</a:t>
            </a:r>
          </a:p>
          <a:p>
            <a:pPr marL="0" indent="0">
              <a:buNone/>
            </a:pPr>
            <a:r>
              <a:rPr lang="en-US" dirty="0"/>
              <a:t>[3] </a:t>
            </a:r>
            <a:r>
              <a:rPr lang="en-US" dirty="0" err="1"/>
              <a:t>Egelman</a:t>
            </a:r>
            <a:r>
              <a:rPr lang="en-US" dirty="0"/>
              <a:t>, S., </a:t>
            </a:r>
            <a:r>
              <a:rPr lang="en-US" dirty="0" err="1"/>
              <a:t>Herley</a:t>
            </a:r>
            <a:r>
              <a:rPr lang="en-US" dirty="0"/>
              <a:t>, C., &amp; Van </a:t>
            </a:r>
            <a:r>
              <a:rPr lang="en-US" dirty="0" err="1"/>
              <a:t>Oorschot</a:t>
            </a:r>
            <a:r>
              <a:rPr lang="en-US" dirty="0"/>
              <a:t>, P. C. (2013, December). Markets for zero-day exploits: Ethics and implications. In Proceedings of the 2013 workshop on New security paradigms workshop (pp. 41-46). ACM.</a:t>
            </a:r>
          </a:p>
          <a:p>
            <a:pPr marL="0" indent="0">
              <a:buNone/>
            </a:pPr>
            <a:r>
              <a:rPr lang="en-US" dirty="0"/>
              <a:t>[4] Bug bounty programs provide strong value for Google, Mozilla. </a:t>
            </a:r>
            <a:r>
              <a:rPr lang="en-US" dirty="0">
                <a:hlinkClick r:id="rId5"/>
              </a:rPr>
              <a:t>http://www.infoworld.com/article/2611014/malware/bug-bounty-programs-provide-strong-value-for-google--mozilla.html</a:t>
            </a:r>
            <a:r>
              <a:rPr lang="en-US" dirty="0"/>
              <a:t>, Accessed 9/20/2016</a:t>
            </a:r>
          </a:p>
          <a:p>
            <a:pPr marL="0" indent="0">
              <a:buNone/>
            </a:pPr>
            <a:r>
              <a:rPr lang="en-US" dirty="0"/>
              <a:t>[5] Meet </a:t>
            </a:r>
            <a:r>
              <a:rPr lang="en-US" dirty="0" err="1"/>
              <a:t>Zerodium</a:t>
            </a:r>
            <a:r>
              <a:rPr lang="en-US" dirty="0"/>
              <a:t>, the company that pays $1 million for Apple hacks. </a:t>
            </a:r>
            <a:r>
              <a:rPr lang="en-US" dirty="0">
                <a:hlinkClick r:id="rId6"/>
              </a:rPr>
              <a:t>http://money.cnn.com/2016/04/07/technology/zerodium-apple-hacks/</a:t>
            </a:r>
            <a:r>
              <a:rPr lang="en-US" dirty="0"/>
              <a:t>, Accessed 9/16/2016.</a:t>
            </a:r>
          </a:p>
          <a:p>
            <a:pPr marL="0" indent="0">
              <a:buNone/>
            </a:pPr>
            <a:r>
              <a:rPr lang="en-US" dirty="0"/>
              <a:t>[6] Apple Policy on Bugs May Explain Why Hackers Would Help F.B.I. </a:t>
            </a:r>
            <a:r>
              <a:rPr lang="en-US" dirty="0">
                <a:hlinkClick r:id="rId7"/>
              </a:rPr>
              <a:t>http://www.nytimes.com/2016/03/23/technology/apple-policy-on-bugs-may-explain-why-hackers-might-help-fbi.html</a:t>
            </a:r>
            <a:r>
              <a:rPr lang="en-US" dirty="0"/>
              <a:t>, Accessed 9/23/2016</a:t>
            </a:r>
          </a:p>
          <a:p>
            <a:pPr marL="0" indent="0">
              <a:buNone/>
            </a:pPr>
            <a:r>
              <a:rPr lang="en-US" dirty="0"/>
              <a:t>[7] Apple’s finally offering bug bounties – with the highest rewards ever. </a:t>
            </a:r>
            <a:r>
              <a:rPr lang="en-US" dirty="0">
                <a:hlinkClick r:id="rId8"/>
              </a:rPr>
              <a:t>https://www.wired.com/2016/08/apples-finally-offering-bug-bounties-highest-rewards-ever/</a:t>
            </a:r>
            <a:r>
              <a:rPr lang="en-US" dirty="0"/>
              <a:t>, Accessed 9/22/2016</a:t>
            </a:r>
          </a:p>
          <a:p>
            <a:pPr marL="0" indent="0">
              <a:buNone/>
            </a:pPr>
            <a:r>
              <a:rPr lang="en-US" dirty="0"/>
              <a:t>[8] Extortion or fair trade? The value of bug bounties. </a:t>
            </a:r>
            <a:r>
              <a:rPr lang="en-US" dirty="0">
                <a:hlinkClick r:id="rId9"/>
              </a:rPr>
              <a:t>http://www.infoworld.com/article/2981695/security/extortion-or-fair-trade-value-bug-bounty-programs.html</a:t>
            </a:r>
            <a:r>
              <a:rPr lang="en-US" dirty="0"/>
              <a:t>, Accessed 9/18/2016</a:t>
            </a:r>
          </a:p>
          <a:p>
            <a:pPr marL="0" indent="0">
              <a:buNone/>
            </a:pPr>
            <a:r>
              <a:rPr lang="en-US" dirty="0"/>
              <a:t>[9] Researcher discloses zero-day vulnerability in </a:t>
            </a:r>
            <a:r>
              <a:rPr lang="en-US" dirty="0" err="1"/>
              <a:t>FireEye</a:t>
            </a:r>
            <a:r>
              <a:rPr lang="en-US" dirty="0"/>
              <a:t>. </a:t>
            </a:r>
            <a:r>
              <a:rPr lang="en-US" dirty="0">
                <a:hlinkClick r:id="rId10"/>
              </a:rPr>
              <a:t>http://www.csoonline.com/article/2980937/vulnerabilities/researcher-discloses-zero-day-vulnerability-in-fireeye.html</a:t>
            </a:r>
            <a:r>
              <a:rPr lang="en-US" dirty="0"/>
              <a:t>, Accessed 9/22/2016</a:t>
            </a:r>
          </a:p>
          <a:p>
            <a:pPr marL="0" indent="0">
              <a:buNone/>
            </a:pPr>
            <a:r>
              <a:rPr lang="en-US" dirty="0"/>
              <a:t>[10] Facebook paid $15,000 to close a bug that could unlock any user’s account. </a:t>
            </a:r>
            <a:r>
              <a:rPr lang="en-US" dirty="0">
                <a:hlinkClick r:id="rId11"/>
              </a:rPr>
              <a:t>http://www.theverge.com/2016/3/8/11179926/facebook-account-security-flaw-bug-bounty-payout</a:t>
            </a:r>
            <a:r>
              <a:rPr lang="en-US" dirty="0"/>
              <a:t>, Accessed 9/24/2016</a:t>
            </a:r>
          </a:p>
          <a:p>
            <a:pPr marL="0" indent="0">
              <a:buNone/>
            </a:pPr>
            <a:r>
              <a:rPr lang="en-US" dirty="0"/>
              <a:t>[11] Ten-year-old receives $10,000 reward for finding Instagram bug. </a:t>
            </a:r>
            <a:r>
              <a:rPr lang="en-US" dirty="0">
                <a:hlinkClick r:id="rId12"/>
              </a:rPr>
              <a:t>https://www.theguardian.com/technology/2016/may/03/instagram-comment-bug-10-year-old-hacking-finland-reward</a:t>
            </a:r>
            <a:r>
              <a:rPr lang="en-US" dirty="0"/>
              <a:t>, Accessed </a:t>
            </a:r>
            <a:r>
              <a:rPr lang="en-US" dirty="0" smtClean="0"/>
              <a:t>9/24/2016</a:t>
            </a:r>
          </a:p>
          <a:p>
            <a:pPr marL="0" indent="0">
              <a:buNone/>
            </a:pPr>
            <a:r>
              <a:rPr lang="en-US" dirty="0" smtClean="0"/>
              <a:t>[</a:t>
            </a:r>
            <a:r>
              <a:rPr lang="en-US" dirty="0"/>
              <a:t>12] </a:t>
            </a:r>
            <a:r>
              <a:rPr lang="en-US" dirty="0" err="1"/>
              <a:t>BuZhao</a:t>
            </a:r>
            <a:r>
              <a:rPr lang="en-US" dirty="0"/>
              <a:t>, M., </a:t>
            </a:r>
            <a:r>
              <a:rPr lang="en-US" dirty="0" err="1"/>
              <a:t>Grossklags</a:t>
            </a:r>
            <a:r>
              <a:rPr lang="en-US" dirty="0"/>
              <a:t>, J., &amp; Liu, P. (2015, October). An empirical study of web vulnerability discovery ecosystems. In Proceedings of the 22nd ACM SIGSAC Conference on Computer and Communications Security (pp. 1105-1117). ACM. </a:t>
            </a:r>
            <a:endParaRPr lang="en-US" dirty="0" smtClean="0"/>
          </a:p>
          <a:p>
            <a:pPr marL="0" indent="0">
              <a:buNone/>
            </a:pPr>
            <a:r>
              <a:rPr lang="en-US" dirty="0" smtClean="0"/>
              <a:t>[13] Frey</a:t>
            </a:r>
            <a:r>
              <a:rPr lang="en-US" dirty="0"/>
              <a:t>, Bruno S. and </a:t>
            </a:r>
            <a:r>
              <a:rPr lang="en-US" dirty="0" err="1"/>
              <a:t>Jegen</a:t>
            </a:r>
            <a:r>
              <a:rPr lang="en-US" dirty="0"/>
              <a:t>, </a:t>
            </a:r>
            <a:r>
              <a:rPr lang="en-US" dirty="0" err="1"/>
              <a:t>Reto</a:t>
            </a:r>
            <a:r>
              <a:rPr lang="en-US" dirty="0"/>
              <a:t>, Motivation Crowding Theory: A Survey of Empirical Evidence (January 2000). Zurich IEER Working Paper No. 26; </a:t>
            </a:r>
            <a:r>
              <a:rPr lang="en-US" dirty="0" err="1"/>
              <a:t>CESifo</a:t>
            </a:r>
            <a:r>
              <a:rPr lang="en-US" dirty="0"/>
              <a:t> Working Paper Series No. 245. Available at SSRN: </a:t>
            </a:r>
            <a:r>
              <a:rPr lang="en-US" dirty="0">
                <a:hlinkClick r:id="rId13"/>
              </a:rPr>
              <a:t>http://</a:t>
            </a:r>
            <a:r>
              <a:rPr lang="en-US" dirty="0" smtClean="0">
                <a:hlinkClick r:id="rId13"/>
              </a:rPr>
              <a:t>ssrn.com/abstract=203330</a:t>
            </a:r>
            <a:endParaRPr lang="en-US" dirty="0" smtClean="0"/>
          </a:p>
        </p:txBody>
      </p:sp>
      <p:sp>
        <p:nvSpPr>
          <p:cNvPr id="4" name="Footer Placeholder 3"/>
          <p:cNvSpPr>
            <a:spLocks noGrp="1"/>
          </p:cNvSpPr>
          <p:nvPr>
            <p:ph type="ftr" sz="quarter" idx="11"/>
          </p:nvPr>
        </p:nvSpPr>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Tim Petri</a:t>
            </a:r>
          </a:p>
        </p:txBody>
      </p:sp>
    </p:spTree>
    <p:extLst>
      <p:ext uri="{BB962C8B-B14F-4D97-AF65-F5344CB8AC3E}">
        <p14:creationId xmlns:p14="http://schemas.microsoft.com/office/powerpoint/2010/main" val="39358889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(images)</a:t>
            </a:r>
          </a:p>
        </p:txBody>
      </p:sp>
      <p:sp>
        <p:nvSpPr>
          <p:cNvPr id="3" name="Content Placeholder 2"/>
          <p:cNvSpPr>
            <a:spLocks noGrp="1"/>
          </p:cNvSpPr>
          <p:nvPr>
            <p:ph idx="1"/>
          </p:nvPr>
        </p:nvSpPr>
        <p:spPr>
          <a:xfrm>
            <a:off x="695425" y="1352551"/>
            <a:ext cx="7772400" cy="3352800"/>
          </a:xfrm>
        </p:spPr>
        <p:txBody>
          <a:bodyPr>
            <a:normAutofit fontScale="55000" lnSpcReduction="20000"/>
          </a:bodyPr>
          <a:lstStyle/>
          <a:p>
            <a:pPr marL="0" indent="0">
              <a:buNone/>
            </a:pPr>
            <a:r>
              <a:rPr lang="en-US" dirty="0"/>
              <a:t>[</a:t>
            </a:r>
            <a:r>
              <a:rPr lang="en-US" dirty="0" smtClean="0"/>
              <a:t>14] </a:t>
            </a:r>
            <a:r>
              <a:rPr lang="en-US" dirty="0" err="1"/>
              <a:t>Hackerone</a:t>
            </a:r>
            <a:r>
              <a:rPr lang="en-US" dirty="0"/>
              <a:t> comic, </a:t>
            </a:r>
            <a:r>
              <a:rPr lang="en-US" dirty="0">
                <a:hlinkClick r:id="rId2"/>
              </a:rPr>
              <a:t>https://hackerone.com/blog/how-a-bug-bounty-works-comic</a:t>
            </a:r>
            <a:r>
              <a:rPr lang="en-US" dirty="0"/>
              <a:t>, Accessed 9/23/2016</a:t>
            </a:r>
          </a:p>
          <a:p>
            <a:pPr marL="0" indent="0">
              <a:buNone/>
            </a:pPr>
            <a:r>
              <a:rPr lang="en-US" dirty="0"/>
              <a:t>[</a:t>
            </a:r>
            <a:r>
              <a:rPr lang="en-US" dirty="0" smtClean="0"/>
              <a:t>15] </a:t>
            </a:r>
            <a:r>
              <a:rPr lang="en-US" dirty="0"/>
              <a:t>Google logo, </a:t>
            </a:r>
            <a:r>
              <a:rPr lang="en-US" dirty="0">
                <a:hlinkClick r:id="rId3"/>
              </a:rPr>
              <a:t>https://www.gstatic.com/images/branding/googlelogo/2x/googlelogo_color_284x96dp.png</a:t>
            </a:r>
            <a:r>
              <a:rPr lang="en-US" dirty="0"/>
              <a:t>, Accessed 9/25/2016</a:t>
            </a:r>
          </a:p>
          <a:p>
            <a:pPr marL="0" indent="0">
              <a:buNone/>
            </a:pPr>
            <a:r>
              <a:rPr lang="en-US" dirty="0"/>
              <a:t>[</a:t>
            </a:r>
            <a:r>
              <a:rPr lang="en-US" dirty="0" smtClean="0"/>
              <a:t>16] </a:t>
            </a:r>
            <a:r>
              <a:rPr lang="en-US" dirty="0"/>
              <a:t>Facebook logo, </a:t>
            </a:r>
            <a:r>
              <a:rPr lang="en-US" dirty="0">
                <a:hlinkClick r:id="rId4"/>
              </a:rPr>
              <a:t>https://www.facebook.com/images/fb_icon_325x325.png</a:t>
            </a:r>
            <a:r>
              <a:rPr lang="en-US" dirty="0"/>
              <a:t>, Accessed 9/25/2016</a:t>
            </a:r>
          </a:p>
          <a:p>
            <a:pPr marL="0" indent="0">
              <a:buNone/>
            </a:pPr>
            <a:r>
              <a:rPr lang="en-US" dirty="0"/>
              <a:t>[</a:t>
            </a:r>
            <a:r>
              <a:rPr lang="en-US" dirty="0" smtClean="0"/>
              <a:t>17] </a:t>
            </a:r>
            <a:r>
              <a:rPr lang="en-US" dirty="0"/>
              <a:t>Mozilla Firefox logo, </a:t>
            </a:r>
            <a:r>
              <a:rPr lang="en-US" dirty="0">
                <a:hlinkClick r:id="rId5"/>
              </a:rPr>
              <a:t>http://cdn.churchm.ag/wp-content/uploads/2012/02/Firefox-620x236.png</a:t>
            </a:r>
            <a:r>
              <a:rPr lang="en-US" dirty="0"/>
              <a:t>, Accessed 9/25/2016</a:t>
            </a:r>
          </a:p>
          <a:p>
            <a:pPr marL="0" indent="0">
              <a:buNone/>
            </a:pPr>
            <a:r>
              <a:rPr lang="en-US" dirty="0"/>
              <a:t>[</a:t>
            </a:r>
            <a:r>
              <a:rPr lang="en-US" dirty="0" smtClean="0"/>
              <a:t>18] </a:t>
            </a:r>
            <a:r>
              <a:rPr lang="en-US" dirty="0"/>
              <a:t>Department of Defense logo, </a:t>
            </a:r>
            <a:r>
              <a:rPr lang="en-US" dirty="0">
                <a:hlinkClick r:id="rId6"/>
              </a:rPr>
              <a:t>http://www.defense.gov/Portals/1/Images/service_seals/DODc.gif</a:t>
            </a:r>
            <a:r>
              <a:rPr lang="en-US" dirty="0"/>
              <a:t>, Accessed 9/25/2016</a:t>
            </a:r>
          </a:p>
          <a:p>
            <a:pPr marL="0" indent="0">
              <a:buNone/>
            </a:pPr>
            <a:r>
              <a:rPr lang="en-US" dirty="0"/>
              <a:t>[</a:t>
            </a:r>
            <a:r>
              <a:rPr lang="en-US" dirty="0" smtClean="0"/>
              <a:t>19] </a:t>
            </a:r>
            <a:r>
              <a:rPr lang="en-US" dirty="0" err="1"/>
              <a:t>Hackerone</a:t>
            </a:r>
            <a:r>
              <a:rPr lang="en-US" dirty="0"/>
              <a:t> logo, </a:t>
            </a:r>
            <a:r>
              <a:rPr lang="en-US" dirty="0">
                <a:hlinkClick r:id="rId7"/>
              </a:rPr>
              <a:t>https://p4.zdassets.com/hc/settings_assets/543838/200125315/5d4c1e4BauHV6uZNmpY4MQ-HackerOne_2x.png</a:t>
            </a:r>
            <a:r>
              <a:rPr lang="en-US" dirty="0"/>
              <a:t>, Accessed 9/25/2016 </a:t>
            </a:r>
          </a:p>
          <a:p>
            <a:pPr marL="0" indent="0">
              <a:buNone/>
            </a:pPr>
            <a:r>
              <a:rPr lang="en-US" dirty="0" smtClean="0"/>
              <a:t>[20] </a:t>
            </a:r>
            <a:r>
              <a:rPr lang="en-US" dirty="0"/>
              <a:t>iPhone in hand, </a:t>
            </a:r>
            <a:r>
              <a:rPr lang="en-US" dirty="0">
                <a:hlinkClick r:id="rId8"/>
              </a:rPr>
              <a:t>https://img.washingtonpost.com/rf/image_1484w/2010-2019/WashingtonPost/2016/04/12/National-Security/Images/Digital_Life_Secure_Your_Phone_Tips-0b24f.jpg</a:t>
            </a:r>
            <a:r>
              <a:rPr lang="en-US" dirty="0"/>
              <a:t>, Accessed 9/25/2016</a:t>
            </a:r>
          </a:p>
          <a:p>
            <a:pPr marL="0" indent="0">
              <a:buNone/>
            </a:pPr>
            <a:r>
              <a:rPr lang="en-US" dirty="0" smtClean="0"/>
              <a:t>[21] </a:t>
            </a:r>
            <a:r>
              <a:rPr lang="en-US" dirty="0" err="1"/>
              <a:t>FireEye</a:t>
            </a:r>
            <a:r>
              <a:rPr lang="en-US" dirty="0"/>
              <a:t> logo, </a:t>
            </a:r>
            <a:r>
              <a:rPr lang="en-US" dirty="0">
                <a:hlinkClick r:id="rId9"/>
              </a:rPr>
              <a:t>https://www.fireeye.com/content/dam/fireeye-www/fw/images/fireeye-2-color.png</a:t>
            </a:r>
            <a:r>
              <a:rPr lang="en-US" dirty="0"/>
              <a:t>, Accessed </a:t>
            </a:r>
            <a:r>
              <a:rPr lang="en-US" dirty="0" smtClean="0"/>
              <a:t>9/26/2016</a:t>
            </a:r>
            <a:endParaRPr lang="en-US" dirty="0"/>
          </a:p>
        </p:txBody>
      </p:sp>
      <p:sp>
        <p:nvSpPr>
          <p:cNvPr id="4" name="Footer Placeholder 3"/>
          <p:cNvSpPr>
            <a:spLocks noGrp="1"/>
          </p:cNvSpPr>
          <p:nvPr>
            <p:ph type="ftr" sz="quarter" idx="11"/>
          </p:nvPr>
        </p:nvSpPr>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Tim Petri</a:t>
            </a:r>
          </a:p>
        </p:txBody>
      </p:sp>
    </p:spTree>
    <p:extLst>
      <p:ext uri="{BB962C8B-B14F-4D97-AF65-F5344CB8AC3E}">
        <p14:creationId xmlns:p14="http://schemas.microsoft.com/office/powerpoint/2010/main" val="12489333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reality violence</a:t>
            </a:r>
            <a:endParaRPr lang="en-US" dirty="0"/>
          </a:p>
        </p:txBody>
      </p:sp>
      <p:sp>
        <p:nvSpPr>
          <p:cNvPr id="3" name="Content Placeholder 2"/>
          <p:cNvSpPr>
            <a:spLocks noGrp="1"/>
          </p:cNvSpPr>
          <p:nvPr>
            <p:ph sz="half" idx="1"/>
          </p:nvPr>
        </p:nvSpPr>
        <p:spPr/>
        <p:txBody>
          <a:bodyPr>
            <a:normAutofit lnSpcReduction="10000"/>
          </a:bodyPr>
          <a:lstStyle/>
          <a:p>
            <a:pPr>
              <a:spcAft>
                <a:spcPts val="1425"/>
              </a:spcAft>
              <a:buClr>
                <a:srgbClr val="BCB49E"/>
              </a:buClr>
            </a:pPr>
            <a:r>
              <a:rPr lang="en-US" altLang="en-US" sz="2100" dirty="0">
                <a:solidFill>
                  <a:srgbClr val="FFFFFF"/>
                </a:solidFill>
                <a:latin typeface="Cambria" panose="02040503050406030204" pitchFamily="18" charset="0"/>
              </a:rPr>
              <a:t>Who is responsible for preventing VR users from coming into contact with traumatic events?</a:t>
            </a:r>
          </a:p>
          <a:p>
            <a:pPr lvl="1">
              <a:spcAft>
                <a:spcPts val="1138"/>
              </a:spcAft>
              <a:buClr>
                <a:srgbClr val="FFFFFF"/>
              </a:buClr>
              <a:buSzPct val="75000"/>
              <a:buFont typeface="Symbol" panose="05050102010706020507" pitchFamily="18" charset="2"/>
              <a:buChar char=""/>
            </a:pPr>
            <a:r>
              <a:rPr lang="en-US" altLang="en-US" sz="2100" dirty="0">
                <a:solidFill>
                  <a:srgbClr val="FFFFFF"/>
                </a:solidFill>
                <a:latin typeface="Cambria" panose="02040503050406030204" pitchFamily="18" charset="0"/>
              </a:rPr>
              <a:t>Other VR users?</a:t>
            </a:r>
          </a:p>
          <a:p>
            <a:pPr lvl="1">
              <a:spcAft>
                <a:spcPts val="1138"/>
              </a:spcAft>
              <a:buClr>
                <a:srgbClr val="FFFFFF"/>
              </a:buClr>
              <a:buSzPct val="75000"/>
              <a:buFont typeface="Symbol" panose="05050102010706020507" pitchFamily="18" charset="2"/>
              <a:buChar char=""/>
            </a:pPr>
            <a:r>
              <a:rPr lang="en-US" altLang="en-US" sz="2100" dirty="0">
                <a:solidFill>
                  <a:srgbClr val="FFFFFF"/>
                </a:solidFill>
                <a:latin typeface="Cambria" panose="02040503050406030204" pitchFamily="18" charset="0"/>
              </a:rPr>
              <a:t>Developers?</a:t>
            </a:r>
          </a:p>
          <a:p>
            <a:pPr lvl="1">
              <a:spcAft>
                <a:spcPts val="1138"/>
              </a:spcAft>
              <a:buClr>
                <a:srgbClr val="FFFFFF"/>
              </a:buClr>
              <a:buSzPct val="75000"/>
              <a:buFont typeface="Symbol" panose="05050102010706020507" pitchFamily="18" charset="2"/>
              <a:buChar char=""/>
            </a:pPr>
            <a:r>
              <a:rPr lang="en-US" altLang="en-US" sz="2100" dirty="0">
                <a:solidFill>
                  <a:srgbClr val="FFFFFF"/>
                </a:solidFill>
                <a:latin typeface="Cambria" panose="02040503050406030204" pitchFamily="18" charset="0"/>
              </a:rPr>
              <a:t>The VR user them self?</a:t>
            </a:r>
          </a:p>
          <a:p>
            <a:pPr lvl="1">
              <a:spcAft>
                <a:spcPts val="1138"/>
              </a:spcAft>
              <a:buClr>
                <a:srgbClr val="FFFFFF"/>
              </a:buClr>
              <a:buSzPct val="75000"/>
              <a:buFont typeface="Symbol" panose="05050102010706020507" pitchFamily="18" charset="2"/>
              <a:buChar char=""/>
            </a:pPr>
            <a:r>
              <a:rPr lang="en-US" altLang="en-US" sz="2100" dirty="0">
                <a:solidFill>
                  <a:srgbClr val="FFFFFF"/>
                </a:solidFill>
                <a:latin typeface="Cambria" panose="02040503050406030204" pitchFamily="18" charset="0"/>
              </a:rPr>
              <a:t>The government?</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Matt Suarez</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[7]</a:t>
            </a:r>
            <a:endParaRPr lang="en-US" sz="1200" dirty="0">
              <a:solidFill>
                <a:schemeClr val="tx1"/>
              </a:solidFill>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803" y="1028071"/>
            <a:ext cx="2522621" cy="33508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Box 7"/>
          <p:cNvSpPr txBox="1">
            <a:spLocks noChangeArrowheads="1"/>
          </p:cNvSpPr>
          <p:nvPr/>
        </p:nvSpPr>
        <p:spPr bwMode="auto">
          <a:xfrm>
            <a:off x="5097780" y="4405208"/>
            <a:ext cx="3733800"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90000"/>
              </a:lnSpc>
              <a:spcBef>
                <a:spcPts val="1200"/>
              </a:spcBef>
              <a:spcAft>
                <a:spcPts val="1425"/>
              </a:spcAft>
            </a:pPr>
            <a:r>
              <a:rPr lang="en-US" altLang="en-US" sz="900" dirty="0">
                <a:solidFill>
                  <a:srgbClr val="FFFFFF"/>
                </a:solidFill>
                <a:latin typeface="Cambria" panose="02040503050406030204" pitchFamily="18" charset="0"/>
              </a:rPr>
              <a:t>http://00.edu-cdn.com/files/static/slideshow/reference/ViolenceVideoGames/violence-video-reality_350x440.jpg</a:t>
            </a:r>
          </a:p>
        </p:txBody>
      </p:sp>
    </p:spTree>
    <p:extLst>
      <p:ext uri="{BB962C8B-B14F-4D97-AF65-F5344CB8AC3E}">
        <p14:creationId xmlns:p14="http://schemas.microsoft.com/office/powerpoint/2010/main" val="21950201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reality violence</a:t>
            </a:r>
            <a:endParaRPr lang="en-US" dirty="0"/>
          </a:p>
        </p:txBody>
      </p:sp>
      <p:sp>
        <p:nvSpPr>
          <p:cNvPr id="3" name="Content Placeholder 2"/>
          <p:cNvSpPr>
            <a:spLocks noGrp="1"/>
          </p:cNvSpPr>
          <p:nvPr>
            <p:ph sz="half" idx="1"/>
          </p:nvPr>
        </p:nvSpPr>
        <p:spPr/>
        <p:txBody>
          <a:bodyPr>
            <a:normAutofit/>
          </a:bodyPr>
          <a:lstStyle/>
          <a:p>
            <a:pPr>
              <a:spcAft>
                <a:spcPts val="1425"/>
              </a:spcAft>
              <a:buClr>
                <a:srgbClr val="BCB49E"/>
              </a:buClr>
            </a:pPr>
            <a:r>
              <a:rPr lang="en-US" altLang="en-US" dirty="0">
                <a:solidFill>
                  <a:srgbClr val="FFFFFF"/>
                </a:solidFill>
                <a:latin typeface="Cambria" panose="02040503050406030204" pitchFamily="18" charset="0"/>
              </a:rPr>
              <a:t>Law in the real world</a:t>
            </a:r>
          </a:p>
          <a:p>
            <a:pPr>
              <a:spcAft>
                <a:spcPts val="1425"/>
              </a:spcAft>
              <a:buClr>
                <a:srgbClr val="BCB49E"/>
              </a:buClr>
            </a:pPr>
            <a:r>
              <a:rPr lang="en-US" altLang="en-US" dirty="0">
                <a:solidFill>
                  <a:srgbClr val="FFFFFF"/>
                </a:solidFill>
                <a:latin typeface="Cambria" panose="02040503050406030204" pitchFamily="18" charset="0"/>
              </a:rPr>
              <a:t>Issues that have occurred</a:t>
            </a:r>
          </a:p>
          <a:p>
            <a:pPr>
              <a:spcAft>
                <a:spcPts val="1425"/>
              </a:spcAft>
              <a:buClr>
                <a:srgbClr val="BCB49E"/>
              </a:buClr>
            </a:pPr>
            <a:r>
              <a:rPr lang="en-US" altLang="en-US" dirty="0">
                <a:solidFill>
                  <a:srgbClr val="FFFFFF"/>
                </a:solidFill>
                <a:latin typeface="Cambria" panose="02040503050406030204" pitchFamily="18" charset="0"/>
              </a:rPr>
              <a:t>Case studies</a:t>
            </a:r>
          </a:p>
          <a:p>
            <a:pPr>
              <a:spcAft>
                <a:spcPts val="1425"/>
              </a:spcAft>
              <a:buClr>
                <a:srgbClr val="BCB49E"/>
              </a:buClr>
            </a:pPr>
            <a:r>
              <a:rPr lang="en-US" altLang="en-US" dirty="0">
                <a:solidFill>
                  <a:srgbClr val="FFFFFF"/>
                </a:solidFill>
                <a:latin typeface="Cambria" panose="02040503050406030204" pitchFamily="18" charset="0"/>
              </a:rPr>
              <a:t>Conclusion</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Matt Suarez</a:t>
            </a:r>
            <a:endParaRPr lang="en-US" sz="1400" dirty="0">
              <a:solidFill>
                <a:schemeClr val="tx1"/>
              </a:solidFill>
              <a:latin typeface="+mj-lt"/>
            </a:endParaRPr>
          </a:p>
        </p:txBody>
      </p:sp>
    </p:spTree>
    <p:extLst>
      <p:ext uri="{BB962C8B-B14F-4D97-AF65-F5344CB8AC3E}">
        <p14:creationId xmlns:p14="http://schemas.microsoft.com/office/powerpoint/2010/main" val="24106619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(within real life)</a:t>
            </a:r>
            <a:endParaRPr lang="en-US" dirty="0"/>
          </a:p>
        </p:txBody>
      </p:sp>
      <p:sp>
        <p:nvSpPr>
          <p:cNvPr id="3" name="Content Placeholder 2"/>
          <p:cNvSpPr>
            <a:spLocks noGrp="1"/>
          </p:cNvSpPr>
          <p:nvPr>
            <p:ph sz="half" idx="1"/>
          </p:nvPr>
        </p:nvSpPr>
        <p:spPr/>
        <p:txBody>
          <a:bodyPr>
            <a:normAutofit/>
          </a:bodyPr>
          <a:lstStyle/>
          <a:p>
            <a:pPr>
              <a:spcAft>
                <a:spcPts val="1425"/>
              </a:spcAft>
              <a:buClr>
                <a:srgbClr val="BCB49E"/>
              </a:buClr>
            </a:pPr>
            <a:r>
              <a:rPr lang="en-US" altLang="en-US" sz="2100" dirty="0">
                <a:solidFill>
                  <a:srgbClr val="FFFFFF"/>
                </a:solidFill>
                <a:latin typeface="Cambria" panose="02040503050406030204" pitchFamily="18" charset="0"/>
              </a:rPr>
              <a:t>Violence</a:t>
            </a:r>
          </a:p>
          <a:p>
            <a:pPr lvl="1">
              <a:spcAft>
                <a:spcPts val="1138"/>
              </a:spcAft>
              <a:buClr>
                <a:srgbClr val="FFFFFF"/>
              </a:buClr>
              <a:buSzPct val="75000"/>
              <a:buFont typeface="Symbol" panose="05050102010706020507" pitchFamily="18" charset="2"/>
              <a:buChar char=""/>
            </a:pPr>
            <a:r>
              <a:rPr lang="en-US" altLang="en-US" sz="2100" dirty="0">
                <a:solidFill>
                  <a:srgbClr val="FFFFFF"/>
                </a:solidFill>
                <a:latin typeface="Cambria" panose="02040503050406030204" pitchFamily="18" charset="0"/>
              </a:rPr>
              <a:t>Murder</a:t>
            </a:r>
          </a:p>
          <a:p>
            <a:pPr lvl="1">
              <a:spcAft>
                <a:spcPts val="1138"/>
              </a:spcAft>
              <a:buClr>
                <a:srgbClr val="FFFFFF"/>
              </a:buClr>
              <a:buSzPct val="75000"/>
              <a:buFont typeface="Symbol" panose="05050102010706020507" pitchFamily="18" charset="2"/>
              <a:buChar char=""/>
            </a:pPr>
            <a:r>
              <a:rPr lang="en-US" altLang="en-US" sz="2100" dirty="0">
                <a:solidFill>
                  <a:srgbClr val="FFFFFF"/>
                </a:solidFill>
                <a:latin typeface="Cambria" panose="02040503050406030204" pitchFamily="18" charset="0"/>
              </a:rPr>
              <a:t>Assault </a:t>
            </a:r>
            <a:r>
              <a:rPr lang="en-US" altLang="en-US" sz="2100" dirty="0" smtClean="0">
                <a:solidFill>
                  <a:srgbClr val="FFFFFF"/>
                </a:solidFill>
                <a:latin typeface="Cambria" panose="02040503050406030204" pitchFamily="18" charset="0"/>
              </a:rPr>
              <a:t>(physical and sexual)</a:t>
            </a:r>
            <a:endParaRPr lang="en-US" altLang="en-US" sz="2100" dirty="0">
              <a:solidFill>
                <a:srgbClr val="FFFFFF"/>
              </a:solidFill>
              <a:latin typeface="Cambria" panose="02040503050406030204" pitchFamily="18" charset="0"/>
            </a:endParaRPr>
          </a:p>
          <a:p>
            <a:pPr lvl="1">
              <a:spcAft>
                <a:spcPts val="1138"/>
              </a:spcAft>
              <a:buClr>
                <a:srgbClr val="FFFFFF"/>
              </a:buClr>
              <a:buSzPct val="75000"/>
              <a:buFont typeface="Symbol" panose="05050102010706020507" pitchFamily="18" charset="2"/>
              <a:buChar char=""/>
            </a:pPr>
            <a:r>
              <a:rPr lang="en-US" altLang="en-US" sz="2100" dirty="0">
                <a:solidFill>
                  <a:srgbClr val="FFFFFF"/>
                </a:solidFill>
                <a:latin typeface="Cambria" panose="02040503050406030204" pitchFamily="18" charset="0"/>
              </a:rPr>
              <a:t>Psychological </a:t>
            </a:r>
            <a:r>
              <a:rPr lang="en-US" altLang="en-US" sz="2100" dirty="0" smtClean="0">
                <a:solidFill>
                  <a:srgbClr val="FFFFFF"/>
                </a:solidFill>
                <a:latin typeface="Cambria" panose="02040503050406030204" pitchFamily="18" charset="0"/>
              </a:rPr>
              <a:t>trauma</a:t>
            </a:r>
            <a:endParaRPr lang="en-US" altLang="en-US" sz="2100" dirty="0">
              <a:solidFill>
                <a:srgbClr val="FFFFFF"/>
              </a:solidFill>
              <a:latin typeface="Cambria" panose="02040503050406030204" pitchFamily="18" charset="0"/>
            </a:endParaRPr>
          </a:p>
          <a:p>
            <a:pPr lvl="1">
              <a:spcAft>
                <a:spcPts val="1138"/>
              </a:spcAft>
              <a:buClr>
                <a:srgbClr val="FFFFFF"/>
              </a:buClr>
              <a:buSzPct val="75000"/>
              <a:buFont typeface="Symbol" panose="05050102010706020507" pitchFamily="18" charset="2"/>
              <a:buChar char=""/>
            </a:pPr>
            <a:r>
              <a:rPr lang="en-US" altLang="en-US" sz="2100" dirty="0">
                <a:solidFill>
                  <a:srgbClr val="FFFFFF"/>
                </a:solidFill>
                <a:latin typeface="Cambria" panose="02040503050406030204" pitchFamily="18" charset="0"/>
              </a:rPr>
              <a:t>Child </a:t>
            </a:r>
            <a:r>
              <a:rPr lang="en-US" altLang="en-US" sz="2100" dirty="0" smtClean="0">
                <a:solidFill>
                  <a:srgbClr val="FFFFFF"/>
                </a:solidFill>
                <a:latin typeface="Cambria" panose="02040503050406030204" pitchFamily="18" charset="0"/>
              </a:rPr>
              <a:t>pornography</a:t>
            </a:r>
            <a:endParaRPr lang="en-US" altLang="en-US" sz="2100" dirty="0">
              <a:solidFill>
                <a:srgbClr val="FFFFFF"/>
              </a:solidFill>
              <a:latin typeface="Cambria" panose="02040503050406030204" pitchFamily="18" charset="0"/>
            </a:endParaRP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Matt Suarez</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 [2], [3]</a:t>
            </a:r>
            <a:endParaRPr lang="en-US" sz="1200" dirty="0">
              <a:solidFill>
                <a:schemeClr val="tx1"/>
              </a:solidFill>
            </a:endParaRPr>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528" y="1212927"/>
            <a:ext cx="4368970" cy="32784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8"/>
          <p:cNvSpPr txBox="1">
            <a:spLocks noChangeArrowheads="1"/>
          </p:cNvSpPr>
          <p:nvPr/>
        </p:nvSpPr>
        <p:spPr bwMode="auto">
          <a:xfrm>
            <a:off x="4388224" y="4524004"/>
            <a:ext cx="3733800"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90000"/>
              </a:lnSpc>
              <a:spcBef>
                <a:spcPts val="1200"/>
              </a:spcBef>
              <a:spcAft>
                <a:spcPts val="1425"/>
              </a:spcAft>
            </a:pPr>
            <a:r>
              <a:rPr lang="en-US" altLang="en-US" sz="900" dirty="0">
                <a:solidFill>
                  <a:srgbClr val="FFFFFF"/>
                </a:solidFill>
                <a:latin typeface="Cambria" panose="02040503050406030204" pitchFamily="18" charset="0"/>
              </a:rPr>
              <a:t>http://easydivorcehouston.com/wp-content/uploads/2013/10/lawyer-03.jpg</a:t>
            </a:r>
          </a:p>
        </p:txBody>
      </p:sp>
    </p:spTree>
    <p:extLst>
      <p:ext uri="{BB962C8B-B14F-4D97-AF65-F5344CB8AC3E}">
        <p14:creationId xmlns:p14="http://schemas.microsoft.com/office/powerpoint/2010/main" val="25524602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(within virtual reality and games)</a:t>
            </a:r>
            <a:endParaRPr lang="en-US" dirty="0"/>
          </a:p>
        </p:txBody>
      </p:sp>
      <p:sp>
        <p:nvSpPr>
          <p:cNvPr id="3" name="Content Placeholder 2"/>
          <p:cNvSpPr>
            <a:spLocks noGrp="1"/>
          </p:cNvSpPr>
          <p:nvPr>
            <p:ph sz="half" idx="1"/>
          </p:nvPr>
        </p:nvSpPr>
        <p:spPr/>
        <p:txBody>
          <a:bodyPr>
            <a:normAutofit/>
          </a:bodyPr>
          <a:lstStyle/>
          <a:p>
            <a:pPr>
              <a:spcAft>
                <a:spcPts val="1425"/>
              </a:spcAft>
              <a:buClr>
                <a:srgbClr val="BCB49E"/>
              </a:buClr>
            </a:pPr>
            <a:r>
              <a:rPr lang="en-US" altLang="en-US" dirty="0">
                <a:solidFill>
                  <a:srgbClr val="FFFFFF"/>
                </a:solidFill>
                <a:latin typeface="Cambria" panose="02040503050406030204" pitchFamily="18" charset="0"/>
              </a:rPr>
              <a:t>Child abuse (specifically sexual) is illegal in many parts of Europe, but legal within US (2007)</a:t>
            </a:r>
          </a:p>
          <a:p>
            <a:pPr>
              <a:spcAft>
                <a:spcPts val="1425"/>
              </a:spcAft>
              <a:buClr>
                <a:srgbClr val="BCB49E"/>
              </a:buClr>
            </a:pPr>
            <a:r>
              <a:rPr lang="en-US" altLang="en-US" dirty="0">
                <a:solidFill>
                  <a:srgbClr val="FFFFFF"/>
                </a:solidFill>
                <a:latin typeface="Cambria" panose="02040503050406030204" pitchFamily="18" charset="0"/>
              </a:rPr>
              <a:t>First known case of sexual assault in cyberspace in 1993</a:t>
            </a:r>
          </a:p>
          <a:p>
            <a:pPr>
              <a:spcAft>
                <a:spcPts val="1425"/>
              </a:spcAft>
              <a:buClr>
                <a:srgbClr val="BCB49E"/>
              </a:buClr>
            </a:pPr>
            <a:r>
              <a:rPr lang="en-US" altLang="en-US" dirty="0">
                <a:solidFill>
                  <a:srgbClr val="FFFFFF"/>
                </a:solidFill>
                <a:latin typeface="Cambria" panose="02040503050406030204" pitchFamily="18" charset="0"/>
              </a:rPr>
              <a:t>Japanese man arrested </a:t>
            </a:r>
            <a:r>
              <a:rPr lang="en-US" altLang="en-US" dirty="0" smtClean="0">
                <a:solidFill>
                  <a:srgbClr val="FFFFFF"/>
                </a:solidFill>
                <a:latin typeface="Cambria" panose="02040503050406030204" pitchFamily="18" charset="0"/>
              </a:rPr>
              <a:t>for in-game muggings</a:t>
            </a:r>
            <a:endParaRPr lang="en-US" altLang="en-US" dirty="0">
              <a:solidFill>
                <a:srgbClr val="FFFFFF"/>
              </a:solidFill>
              <a:latin typeface="Cambria" panose="02040503050406030204" pitchFamily="18" charset="0"/>
            </a:endParaRP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Matt Suarez</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[6]</a:t>
            </a:r>
            <a:endParaRPr lang="en-US" sz="1200" dirty="0">
              <a:solidFill>
                <a:schemeClr val="tx1"/>
              </a:solidFill>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637" y="1052994"/>
            <a:ext cx="2468563" cy="3519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8"/>
          <p:cNvSpPr>
            <a:spLocks noChangeArrowheads="1"/>
          </p:cNvSpPr>
          <p:nvPr/>
        </p:nvSpPr>
        <p:spPr bwMode="auto">
          <a:xfrm>
            <a:off x="6060140" y="4512328"/>
            <a:ext cx="254476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pPr>
            <a:r>
              <a:rPr lang="en-US" altLang="en-US" sz="900" dirty="0">
                <a:solidFill>
                  <a:srgbClr val="FFFFFF"/>
                </a:solidFill>
                <a:latin typeface="Cambria" panose="02040503050406030204" pitchFamily="18" charset="0"/>
              </a:rPr>
              <a:t>https://s-media-cache-ak0.pinimg.com/236x/44/99/1e/44991eb57d73424df366477485cc99cb.jpg</a:t>
            </a:r>
          </a:p>
        </p:txBody>
      </p:sp>
    </p:spTree>
    <p:extLst>
      <p:ext uri="{BB962C8B-B14F-4D97-AF65-F5344CB8AC3E}">
        <p14:creationId xmlns:p14="http://schemas.microsoft.com/office/powerpoint/2010/main" val="8178677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virtual violence</a:t>
            </a:r>
            <a:endParaRPr lang="en-US" dirty="0"/>
          </a:p>
        </p:txBody>
      </p:sp>
      <p:sp>
        <p:nvSpPr>
          <p:cNvPr id="3" name="Content Placeholder 2"/>
          <p:cNvSpPr>
            <a:spLocks noGrp="1"/>
          </p:cNvSpPr>
          <p:nvPr>
            <p:ph sz="half" idx="1"/>
          </p:nvPr>
        </p:nvSpPr>
        <p:spPr/>
        <p:txBody>
          <a:bodyPr>
            <a:normAutofit/>
          </a:bodyPr>
          <a:lstStyle/>
          <a:p>
            <a:pPr>
              <a:spcAft>
                <a:spcPts val="1425"/>
              </a:spcAft>
              <a:buClr>
                <a:srgbClr val="BCB49E"/>
              </a:buClr>
            </a:pPr>
            <a:r>
              <a:rPr lang="en-US" altLang="en-US" dirty="0">
                <a:solidFill>
                  <a:srgbClr val="FFFFFF"/>
                </a:solidFill>
                <a:latin typeface="Cambria" panose="02040503050406030204" pitchFamily="18" charset="0"/>
              </a:rPr>
              <a:t>Milgram's Obedience Experiment</a:t>
            </a:r>
          </a:p>
          <a:p>
            <a:pPr>
              <a:spcAft>
                <a:spcPts val="1425"/>
              </a:spcAft>
              <a:buClr>
                <a:srgbClr val="BCB49E"/>
              </a:buClr>
            </a:pPr>
            <a:r>
              <a:rPr lang="en-US" altLang="en-US" dirty="0">
                <a:solidFill>
                  <a:srgbClr val="FFFFFF"/>
                </a:solidFill>
                <a:latin typeface="Cambria" panose="02040503050406030204" pitchFamily="18" charset="0"/>
              </a:rPr>
              <a:t>Bystander responses in immersive virtual reality</a:t>
            </a:r>
          </a:p>
          <a:p>
            <a:pPr>
              <a:spcAft>
                <a:spcPts val="1425"/>
              </a:spcAft>
              <a:buClr>
                <a:srgbClr val="BCB49E"/>
              </a:buClr>
            </a:pPr>
            <a:r>
              <a:rPr lang="en-US" altLang="en-US" dirty="0">
                <a:solidFill>
                  <a:srgbClr val="FFFFFF"/>
                </a:solidFill>
                <a:latin typeface="Cambria" panose="02040503050406030204" pitchFamily="18" charset="0"/>
              </a:rPr>
              <a:t>Victims of virtual sexual assault</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Matt Suarez</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[4], [5]</a:t>
            </a:r>
            <a:endParaRPr lang="en-US" sz="1200" dirty="0">
              <a:solidFill>
                <a:schemeClr val="tx1"/>
              </a:solidFill>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730" y="1276350"/>
            <a:ext cx="3879850" cy="3163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8"/>
          <p:cNvSpPr>
            <a:spLocks noChangeArrowheads="1"/>
          </p:cNvSpPr>
          <p:nvPr/>
        </p:nvSpPr>
        <p:spPr bwMode="auto">
          <a:xfrm>
            <a:off x="5227638" y="4458623"/>
            <a:ext cx="3368675"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pPr>
            <a:r>
              <a:rPr lang="en-US" altLang="en-US" sz="900" dirty="0">
                <a:solidFill>
                  <a:srgbClr val="FFFFFF"/>
                </a:solidFill>
                <a:latin typeface="Cambria" panose="02040503050406030204" pitchFamily="18" charset="0"/>
              </a:rPr>
              <a:t>http://2.bp.blogspot.com/-Wnhpk-PKEjQ/UR-xKnJuLmI/AAAAAAAACG8/a9_2gPQANV0/s1600/milgram_setup.gif</a:t>
            </a:r>
          </a:p>
        </p:txBody>
      </p:sp>
    </p:spTree>
    <p:extLst>
      <p:ext uri="{BB962C8B-B14F-4D97-AF65-F5344CB8AC3E}">
        <p14:creationId xmlns:p14="http://schemas.microsoft.com/office/powerpoint/2010/main" val="8124049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cxnSp>
        <p:nvCxnSpPr>
          <p:cNvPr id="3" name="Straight Connector 2"/>
          <p:cNvCxnSpPr/>
          <p:nvPr/>
        </p:nvCxnSpPr>
        <p:spPr>
          <a:xfrm>
            <a:off x="219364" y="2702633"/>
            <a:ext cx="8705272" cy="0"/>
          </a:xfrm>
          <a:prstGeom prst="line">
            <a:avLst/>
          </a:prstGeom>
          <a:ln w="57150" cmpd="sng">
            <a:miter lim="800000"/>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normAutofit fontScale="92500" lnSpcReduction="10000"/>
          </a:bodyPr>
          <a:lstStyle/>
          <a:p>
            <a:pPr>
              <a:spcAft>
                <a:spcPts val="1425"/>
              </a:spcAft>
              <a:buClr>
                <a:srgbClr val="BCB49E"/>
              </a:buClr>
            </a:pPr>
            <a:r>
              <a:rPr lang="en-US" altLang="en-US" sz="2100" dirty="0">
                <a:solidFill>
                  <a:srgbClr val="FFFFFF"/>
                </a:solidFill>
                <a:latin typeface="Cambria" panose="02040503050406030204" pitchFamily="18" charset="0"/>
              </a:rPr>
              <a:t>Who is responsible?</a:t>
            </a:r>
          </a:p>
          <a:p>
            <a:pPr lvl="1">
              <a:spcAft>
                <a:spcPts val="1138"/>
              </a:spcAft>
              <a:buClr>
                <a:srgbClr val="FFFFFF"/>
              </a:buClr>
              <a:buSzPct val="75000"/>
              <a:buFont typeface="Symbol" panose="05050102010706020507" pitchFamily="18" charset="2"/>
              <a:buChar char=""/>
            </a:pPr>
            <a:r>
              <a:rPr lang="en-US" altLang="en-US" sz="2100" dirty="0">
                <a:solidFill>
                  <a:srgbClr val="FFFFFF"/>
                </a:solidFill>
                <a:latin typeface="Cambria" panose="02040503050406030204" pitchFamily="18" charset="0"/>
              </a:rPr>
              <a:t>Primarily abusers</a:t>
            </a:r>
          </a:p>
          <a:p>
            <a:pPr lvl="1">
              <a:spcAft>
                <a:spcPts val="1138"/>
              </a:spcAft>
              <a:buClr>
                <a:srgbClr val="FFFFFF"/>
              </a:buClr>
              <a:buSzPct val="75000"/>
              <a:buFont typeface="Symbol" panose="05050102010706020507" pitchFamily="18" charset="2"/>
              <a:buChar char=""/>
            </a:pPr>
            <a:r>
              <a:rPr lang="en-US" altLang="en-US" sz="2100" dirty="0">
                <a:solidFill>
                  <a:srgbClr val="FFFFFF"/>
                </a:solidFill>
                <a:latin typeface="Cambria" panose="02040503050406030204" pitchFamily="18" charset="0"/>
              </a:rPr>
              <a:t>Everybody</a:t>
            </a:r>
          </a:p>
          <a:p>
            <a:pPr>
              <a:spcAft>
                <a:spcPts val="1425"/>
              </a:spcAft>
              <a:buClr>
                <a:srgbClr val="BCB49E"/>
              </a:buClr>
            </a:pPr>
            <a:r>
              <a:rPr lang="en-US" altLang="en-US" sz="2100" dirty="0">
                <a:solidFill>
                  <a:srgbClr val="FFFFFF"/>
                </a:solidFill>
                <a:latin typeface="Cambria" panose="02040503050406030204" pitchFamily="18" charset="0"/>
              </a:rPr>
              <a:t>What can be done?</a:t>
            </a:r>
          </a:p>
          <a:p>
            <a:pPr lvl="1">
              <a:spcAft>
                <a:spcPts val="1138"/>
              </a:spcAft>
              <a:buClr>
                <a:srgbClr val="FFFFFF"/>
              </a:buClr>
              <a:buSzPct val="75000"/>
              <a:buFont typeface="Symbol" panose="05050102010706020507" pitchFamily="18" charset="2"/>
              <a:buChar char=""/>
            </a:pPr>
            <a:r>
              <a:rPr lang="en-US" altLang="en-US" sz="2100" dirty="0">
                <a:solidFill>
                  <a:srgbClr val="FFFFFF"/>
                </a:solidFill>
                <a:latin typeface="Cambria" panose="02040503050406030204" pitchFamily="18" charset="0"/>
              </a:rPr>
              <a:t>Modernize laws</a:t>
            </a:r>
          </a:p>
          <a:p>
            <a:pPr lvl="2">
              <a:spcAft>
                <a:spcPts val="850"/>
              </a:spcAft>
              <a:buClr>
                <a:srgbClr val="FFFFFF"/>
              </a:buClr>
              <a:buSzPct val="45000"/>
              <a:buFont typeface="Wingdings" panose="05000000000000000000" pitchFamily="2" charset="2"/>
              <a:buChar char=""/>
            </a:pPr>
            <a:r>
              <a:rPr lang="en-US" altLang="en-US" sz="2100" dirty="0">
                <a:solidFill>
                  <a:srgbClr val="FFFFFF"/>
                </a:solidFill>
                <a:latin typeface="Cambria" panose="02040503050406030204" pitchFamily="18" charset="0"/>
              </a:rPr>
              <a:t>Extend into virtual reality</a:t>
            </a:r>
          </a:p>
          <a:p>
            <a:pPr lvl="1">
              <a:spcAft>
                <a:spcPts val="1138"/>
              </a:spcAft>
              <a:buClr>
                <a:srgbClr val="FFFFFF"/>
              </a:buClr>
              <a:buSzPct val="75000"/>
              <a:buFont typeface="Symbol" panose="05050102010706020507" pitchFamily="18" charset="2"/>
              <a:buChar char=""/>
            </a:pPr>
            <a:r>
              <a:rPr lang="en-US" altLang="en-US" sz="2100" dirty="0">
                <a:solidFill>
                  <a:srgbClr val="FFFFFF"/>
                </a:solidFill>
                <a:latin typeface="Cambria" panose="02040503050406030204" pitchFamily="18" charset="0"/>
              </a:rPr>
              <a:t>Prevention features</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Matt Suarez</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[7]</a:t>
            </a:r>
            <a:endParaRPr lang="en-US" sz="1200" dirty="0">
              <a:solidFill>
                <a:schemeClr val="tx1"/>
              </a:solidFill>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935" y="1276350"/>
            <a:ext cx="4373563" cy="238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8"/>
          <p:cNvSpPr>
            <a:spLocks noChangeArrowheads="1"/>
          </p:cNvSpPr>
          <p:nvPr/>
        </p:nvSpPr>
        <p:spPr bwMode="auto">
          <a:xfrm>
            <a:off x="5189855" y="3765516"/>
            <a:ext cx="36417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pPr>
            <a:r>
              <a:rPr lang="en-US" altLang="en-US" sz="900" dirty="0">
                <a:solidFill>
                  <a:srgbClr val="FFFFFF"/>
                </a:solidFill>
                <a:latin typeface="Cambria" panose="02040503050406030204" pitchFamily="18" charset="0"/>
              </a:rPr>
              <a:t>https://i.ytimg.com/vi/uWV_jeLXLt8/maxresdefault.jpg</a:t>
            </a:r>
          </a:p>
        </p:txBody>
      </p:sp>
    </p:spTree>
    <p:extLst>
      <p:ext uri="{BB962C8B-B14F-4D97-AF65-F5344CB8AC3E}">
        <p14:creationId xmlns:p14="http://schemas.microsoft.com/office/powerpoint/2010/main" val="7113208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7" name="Content Placeholder 6"/>
          <p:cNvSpPr>
            <a:spLocks noGrp="1"/>
          </p:cNvSpPr>
          <p:nvPr>
            <p:ph idx="1"/>
          </p:nvPr>
        </p:nvSpPr>
        <p:spPr/>
        <p:txBody>
          <a:bodyPr>
            <a:normAutofit fontScale="55000" lnSpcReduction="20000"/>
          </a:bodyPr>
          <a:lstStyle/>
          <a:p>
            <a:pPr marL="0" indent="0">
              <a:buNone/>
            </a:pPr>
            <a:r>
              <a:rPr lang="en-US" dirty="0"/>
              <a:t>[1] First Degree Murder. (</a:t>
            </a:r>
            <a:r>
              <a:rPr lang="en-US" dirty="0" err="1"/>
              <a:t>n.d.</a:t>
            </a:r>
            <a:r>
              <a:rPr lang="en-US" dirty="0"/>
              <a:t>). Retrieved September 26, 2016, from </a:t>
            </a:r>
            <a:r>
              <a:rPr lang="en-US" dirty="0">
                <a:hlinkClick r:id="rId2"/>
              </a:rPr>
              <a:t>http://criminal.attorneywdkickham.com/first-degree-</a:t>
            </a:r>
            <a:r>
              <a:rPr lang="en-US" dirty="0" smtClean="0">
                <a:hlinkClick r:id="rId2"/>
              </a:rPr>
              <a:t>murder.html</a:t>
            </a:r>
            <a:r>
              <a:rPr lang="en-US" dirty="0" smtClean="0"/>
              <a:t> </a:t>
            </a:r>
            <a:endParaRPr lang="en-US" dirty="0"/>
          </a:p>
          <a:p>
            <a:pPr marL="0" indent="0">
              <a:buNone/>
            </a:pPr>
            <a:r>
              <a:rPr lang="en-US" dirty="0"/>
              <a:t>[2] General Laws: CHAPTER 265, Section 13A. (</a:t>
            </a:r>
            <a:r>
              <a:rPr lang="en-US" dirty="0" err="1"/>
              <a:t>n.d.</a:t>
            </a:r>
            <a:r>
              <a:rPr lang="en-US" dirty="0"/>
              <a:t>). Retrieved September 26, 2016, from </a:t>
            </a:r>
            <a:r>
              <a:rPr lang="en-US" dirty="0">
                <a:hlinkClick r:id="rId3"/>
              </a:rPr>
              <a:t>https://malegislature.gov/laws/generallaws/partiv/titlei/chapter265/</a:t>
            </a:r>
            <a:r>
              <a:rPr lang="en-US" dirty="0" smtClean="0">
                <a:hlinkClick r:id="rId3"/>
              </a:rPr>
              <a:t>section13a</a:t>
            </a:r>
            <a:r>
              <a:rPr lang="en-US" dirty="0" smtClean="0"/>
              <a:t> </a:t>
            </a:r>
            <a:endParaRPr lang="en-US" dirty="0"/>
          </a:p>
          <a:p>
            <a:pPr marL="0" indent="0">
              <a:buNone/>
            </a:pPr>
            <a:r>
              <a:rPr lang="en-US" dirty="0"/>
              <a:t>[3] Intentional Infliction of Emotional Distress - </a:t>
            </a:r>
            <a:r>
              <a:rPr lang="en-US" dirty="0" err="1"/>
              <a:t>FindLaw</a:t>
            </a:r>
            <a:r>
              <a:rPr lang="en-US" dirty="0"/>
              <a:t>. (2016). Retrieved September 26, 2016, from </a:t>
            </a:r>
            <a:r>
              <a:rPr lang="en-US" dirty="0">
                <a:hlinkClick r:id="rId4"/>
              </a:rPr>
              <a:t>http://injury.findlaw.com/torts-and-personal-injuries/intentional-infliction-of-emotional-</a:t>
            </a:r>
            <a:r>
              <a:rPr lang="en-US" dirty="0" smtClean="0">
                <a:hlinkClick r:id="rId4"/>
              </a:rPr>
              <a:t>distress.html</a:t>
            </a:r>
            <a:r>
              <a:rPr lang="en-US" dirty="0" smtClean="0"/>
              <a:t> </a:t>
            </a:r>
            <a:endParaRPr lang="en-US" dirty="0"/>
          </a:p>
          <a:p>
            <a:pPr marL="0" indent="0">
              <a:buNone/>
            </a:pPr>
            <a:r>
              <a:rPr lang="en-US" dirty="0"/>
              <a:t>[4] McMullan, T. (</a:t>
            </a:r>
            <a:r>
              <a:rPr lang="en-US" dirty="0" err="1"/>
              <a:t>n.d.</a:t>
            </a:r>
            <a:r>
              <a:rPr lang="en-US" dirty="0"/>
              <a:t>). Virtual reality will change the way you think about violence. Retrieved September 26, 2016, from </a:t>
            </a:r>
            <a:r>
              <a:rPr lang="en-US" dirty="0">
                <a:hlinkClick r:id="rId5"/>
              </a:rPr>
              <a:t>http://www.alphr.com/games/1002731/virtual-reality-will-change-the-way-you-think-about-</a:t>
            </a:r>
            <a:r>
              <a:rPr lang="en-US" dirty="0" smtClean="0">
                <a:hlinkClick r:id="rId5"/>
              </a:rPr>
              <a:t>violence</a:t>
            </a:r>
            <a:r>
              <a:rPr lang="en-US" dirty="0" smtClean="0"/>
              <a:t> </a:t>
            </a:r>
            <a:endParaRPr lang="en-US" dirty="0"/>
          </a:p>
          <a:p>
            <a:pPr marL="0" indent="0">
              <a:buNone/>
            </a:pPr>
            <a:r>
              <a:rPr lang="en-US" dirty="0"/>
              <a:t>[5] </a:t>
            </a:r>
            <a:r>
              <a:rPr lang="en-US" dirty="0" err="1"/>
              <a:t>Rovira</a:t>
            </a:r>
            <a:r>
              <a:rPr lang="en-US" dirty="0"/>
              <a:t>, A., </a:t>
            </a:r>
            <a:r>
              <a:rPr lang="en-US" dirty="0" err="1"/>
              <a:t>Swapp</a:t>
            </a:r>
            <a:r>
              <a:rPr lang="en-US" dirty="0"/>
              <a:t>, D., </a:t>
            </a:r>
            <a:r>
              <a:rPr lang="en-US" dirty="0" err="1"/>
              <a:t>Spanlang</a:t>
            </a:r>
            <a:r>
              <a:rPr lang="en-US" dirty="0"/>
              <a:t>, B., &amp; Slater, M. (2009, December 23). The use of virtual reality in the study of people’s responses to violent incidents [Scholarly project]. In Frontiers in Behavioral Neuroscience. Retrieved September 26, 2016, from </a:t>
            </a:r>
            <a:r>
              <a:rPr lang="en-US" dirty="0">
                <a:hlinkClick r:id="rId6"/>
              </a:rPr>
              <a:t>http://journal.frontiersin.org/article/10.3389/neuro.08.059.2009/</a:t>
            </a:r>
            <a:r>
              <a:rPr lang="en-US" dirty="0" smtClean="0">
                <a:hlinkClick r:id="rId6"/>
              </a:rPr>
              <a:t>full</a:t>
            </a:r>
            <a:r>
              <a:rPr lang="en-US" dirty="0" smtClean="0"/>
              <a:t> </a:t>
            </a:r>
            <a:endParaRPr lang="en-US" dirty="0"/>
          </a:p>
          <a:p>
            <a:pPr marL="0" indent="0">
              <a:buNone/>
            </a:pPr>
            <a:r>
              <a:rPr lang="en-US" dirty="0"/>
              <a:t>[6] </a:t>
            </a:r>
            <a:r>
              <a:rPr lang="en-US" dirty="0" err="1"/>
              <a:t>Sipress</a:t>
            </a:r>
            <a:r>
              <a:rPr lang="en-US" dirty="0"/>
              <a:t>, A. (2007, June 02). Does Virtual Reality Need a Sheriff? Retrieved September 26, 2016, from </a:t>
            </a:r>
            <a:r>
              <a:rPr lang="en-US" dirty="0">
                <a:hlinkClick r:id="rId7"/>
              </a:rPr>
              <a:t>http://www.washingtonpost.com/wp-dyn/content/article/2007/06/01/AR2007060102671.</a:t>
            </a:r>
            <a:r>
              <a:rPr lang="en-US" dirty="0" smtClean="0">
                <a:hlinkClick r:id="rId7"/>
              </a:rPr>
              <a:t>html</a:t>
            </a:r>
            <a:r>
              <a:rPr lang="en-US" dirty="0" smtClean="0"/>
              <a:t> </a:t>
            </a:r>
            <a:endParaRPr lang="en-US" dirty="0"/>
          </a:p>
          <a:p>
            <a:pPr marL="0" indent="0">
              <a:buNone/>
            </a:pPr>
            <a:r>
              <a:rPr lang="en-US" dirty="0"/>
              <a:t>[7] Virtual Reality and Ethical Issues - Virtual Reality. (2016). Retrieved September 26, 2016, from </a:t>
            </a:r>
            <a:r>
              <a:rPr lang="en-US" dirty="0">
                <a:hlinkClick r:id="rId8"/>
              </a:rPr>
              <a:t>http://www.vrs.org.uk/virtual-reality/ethical-issues.html</a:t>
            </a:r>
            <a:r>
              <a:rPr lang="en-US" dirty="0"/>
              <a:t> </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Matt Suarez</a:t>
            </a:r>
            <a:endParaRPr lang="en-US" sz="1400" dirty="0">
              <a:solidFill>
                <a:schemeClr val="tx1"/>
              </a:solidFill>
              <a:latin typeface="+mj-lt"/>
            </a:endParaRPr>
          </a:p>
        </p:txBody>
      </p:sp>
    </p:spTree>
    <p:extLst>
      <p:ext uri="{BB962C8B-B14F-4D97-AF65-F5344CB8AC3E}">
        <p14:creationId xmlns:p14="http://schemas.microsoft.com/office/powerpoint/2010/main" val="6166091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10</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a:bodyPr>
          <a:lstStyle/>
          <a:p>
            <a:r>
              <a:rPr lang="en-US" dirty="0" smtClean="0"/>
              <a:t>pp. 409 Can one perform services for one’s self?</a:t>
            </a:r>
          </a:p>
          <a:p>
            <a:r>
              <a:rPr lang="en-US" dirty="0" smtClean="0"/>
              <a:t>pp. </a:t>
            </a:r>
            <a:r>
              <a:rPr lang="en-US" dirty="0"/>
              <a:t>412 1993-1999 Does this seem like a long time</a:t>
            </a:r>
            <a:r>
              <a:rPr lang="en-US" dirty="0" smtClean="0"/>
              <a:t>?</a:t>
            </a:r>
          </a:p>
          <a:p>
            <a:r>
              <a:rPr lang="en-US" dirty="0" smtClean="0"/>
              <a:t>pp. </a:t>
            </a:r>
            <a:r>
              <a:rPr lang="en-US" dirty="0"/>
              <a:t>413 “errors of omission or commission”</a:t>
            </a:r>
            <a:r>
              <a:rPr lang="en-US" dirty="0" smtClean="0"/>
              <a:t>?</a:t>
            </a:r>
          </a:p>
        </p:txBody>
      </p:sp>
      <p:sp>
        <p:nvSpPr>
          <p:cNvPr id="11" name="Content Placeholder 10"/>
          <p:cNvSpPr>
            <a:spLocks noGrp="1"/>
          </p:cNvSpPr>
          <p:nvPr>
            <p:ph sz="half" idx="2"/>
          </p:nvPr>
        </p:nvSpPr>
        <p:spPr/>
        <p:txBody>
          <a:bodyPr>
            <a:normAutofit/>
          </a:bodyPr>
          <a:lstStyle/>
          <a:p>
            <a:r>
              <a:rPr lang="en-US" dirty="0"/>
              <a:t>pp. 422 3. Would people agree – social contract?</a:t>
            </a:r>
          </a:p>
          <a:p>
            <a:r>
              <a:rPr lang="en-US" dirty="0"/>
              <a:t>pp. 438 So the baby can be left outside and no one is responsible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r>
              <a:rPr lang="en-US" dirty="0" smtClean="0"/>
              <a:t>Finish all reading</a:t>
            </a:r>
          </a:p>
          <a:p>
            <a:r>
              <a:rPr lang="en-US" dirty="0"/>
              <a:t>Add analysis to group project website addressing all topics covered to date</a:t>
            </a:r>
            <a:r>
              <a:rPr lang="en-US" dirty="0" smtClean="0"/>
              <a:t>.</a:t>
            </a:r>
          </a:p>
          <a:p>
            <a:r>
              <a:rPr lang="en-US" dirty="0" smtClean="0"/>
              <a:t>Group Presentation Draft</a:t>
            </a:r>
          </a:p>
          <a:p>
            <a:pPr lvl="1"/>
            <a:r>
              <a:rPr lang="en-US" dirty="0"/>
              <a:t>Email </a:t>
            </a:r>
            <a:r>
              <a:rPr lang="en-US" dirty="0" smtClean="0"/>
              <a:t>presentation as attachment </a:t>
            </a:r>
            <a:r>
              <a:rPr lang="en-US" dirty="0"/>
              <a:t>to </a:t>
            </a:r>
            <a:r>
              <a:rPr lang="en-US" dirty="0" smtClean="0"/>
              <a:t>course staff</a:t>
            </a:r>
            <a:endParaRPr lang="en-US" dirty="0"/>
          </a:p>
          <a:p>
            <a:pPr lvl="1"/>
            <a:r>
              <a:rPr lang="en-US" dirty="0" smtClean="0"/>
              <a:t>Post </a:t>
            </a:r>
            <a:r>
              <a:rPr lang="en-US" dirty="0"/>
              <a:t>on group </a:t>
            </a:r>
            <a:r>
              <a:rPr lang="en-US" dirty="0" smtClean="0"/>
              <a:t>website</a:t>
            </a:r>
            <a:endParaRPr lang="en-US" dirty="0" smtClean="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479989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Software (OSS)</a:t>
            </a:r>
            <a:endParaRPr lang="en-US" dirty="0"/>
          </a:p>
        </p:txBody>
      </p:sp>
      <p:sp>
        <p:nvSpPr>
          <p:cNvPr id="3" name="Content Placeholder 2"/>
          <p:cNvSpPr>
            <a:spLocks noGrp="1"/>
          </p:cNvSpPr>
          <p:nvPr>
            <p:ph sz="half" idx="1"/>
          </p:nvPr>
        </p:nvSpPr>
        <p:spPr/>
        <p:txBody>
          <a:bodyPr/>
          <a:lstStyle/>
          <a:p>
            <a:r>
              <a:rPr lang="en-US" dirty="0" smtClean="0"/>
              <a:t>Every developer should, at least once, </a:t>
            </a:r>
            <a:r>
              <a:rPr lang="en-US" dirty="0" smtClean="0">
                <a:solidFill>
                  <a:schemeClr val="tx2"/>
                </a:solidFill>
              </a:rPr>
              <a:t>contribute </a:t>
            </a:r>
            <a:r>
              <a:rPr lang="en-US" dirty="0" smtClean="0"/>
              <a:t>to the Open Source community by doing any of the following:</a:t>
            </a:r>
          </a:p>
          <a:p>
            <a:pPr lvl="1"/>
            <a:r>
              <a:rPr lang="en-US" dirty="0" smtClean="0"/>
              <a:t>Open an issue</a:t>
            </a:r>
          </a:p>
          <a:p>
            <a:pPr lvl="1"/>
            <a:r>
              <a:rPr lang="en-US" dirty="0" smtClean="0"/>
              <a:t>Make a pull request</a:t>
            </a:r>
          </a:p>
          <a:p>
            <a:pPr lvl="1"/>
            <a:r>
              <a:rPr lang="en-US" dirty="0" smtClean="0"/>
              <a:t>Develop his/her own (possibly tiny) open source project</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21638" y="1027095"/>
            <a:ext cx="2606802" cy="3352800"/>
          </a:xfrm>
          <a:ln>
            <a:solidFill>
              <a:schemeClr val="bg1"/>
            </a:solidFill>
          </a:ln>
        </p:spPr>
      </p:pic>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Dmytro Bogatov</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a:t>
            </a:r>
            <a:endParaRPr lang="en-US" sz="1200" dirty="0">
              <a:solidFill>
                <a:schemeClr val="tx1"/>
              </a:solidFill>
            </a:endParaRPr>
          </a:p>
        </p:txBody>
      </p:sp>
    </p:spTree>
    <p:extLst>
      <p:ext uri="{BB962C8B-B14F-4D97-AF65-F5344CB8AC3E}">
        <p14:creationId xmlns:p14="http://schemas.microsoft.com/office/powerpoint/2010/main" val="10884857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 source</a:t>
            </a:r>
            <a:endParaRPr lang="en-US" dirty="0"/>
          </a:p>
        </p:txBody>
      </p:sp>
      <p:sp>
        <p:nvSpPr>
          <p:cNvPr id="3" name="Content Placeholder 2"/>
          <p:cNvSpPr>
            <a:spLocks noGrp="1"/>
          </p:cNvSpPr>
          <p:nvPr>
            <p:ph sz="half" idx="1"/>
          </p:nvPr>
        </p:nvSpPr>
        <p:spPr/>
        <p:txBody>
          <a:bodyPr/>
          <a:lstStyle/>
          <a:p>
            <a:r>
              <a:rPr lang="en-US" dirty="0" smtClean="0"/>
              <a:t>What is NOT open source</a:t>
            </a:r>
          </a:p>
          <a:p>
            <a:pPr lvl="1"/>
            <a:r>
              <a:rPr lang="en-US" dirty="0" smtClean="0"/>
              <a:t>Raw source code</a:t>
            </a:r>
          </a:p>
          <a:p>
            <a:pPr lvl="2"/>
            <a:r>
              <a:rPr lang="en-US" dirty="0" smtClean="0"/>
              <a:t>Possibly leaked?</a:t>
            </a:r>
          </a:p>
          <a:p>
            <a:pPr lvl="2"/>
            <a:r>
              <a:rPr lang="en-US" dirty="0" smtClean="0"/>
              <a:t>Windows NT 4.0</a:t>
            </a:r>
          </a:p>
          <a:p>
            <a:pPr lvl="1">
              <a:buClr>
                <a:srgbClr val="BCB49E"/>
              </a:buClr>
            </a:pPr>
            <a:r>
              <a:rPr lang="en-US" dirty="0" smtClean="0">
                <a:solidFill>
                  <a:prstClr val="white"/>
                </a:solidFill>
              </a:rPr>
              <a:t>Free to install / use software</a:t>
            </a:r>
          </a:p>
          <a:p>
            <a:pPr lvl="2">
              <a:buClr>
                <a:srgbClr val="BCB49E"/>
              </a:buClr>
            </a:pPr>
            <a:r>
              <a:rPr lang="en-US" dirty="0" err="1" smtClean="0">
                <a:solidFill>
                  <a:prstClr val="white"/>
                </a:solidFill>
              </a:rPr>
              <a:t>macOS</a:t>
            </a:r>
            <a:r>
              <a:rPr lang="en-US" dirty="0" smtClean="0">
                <a:solidFill>
                  <a:prstClr val="white"/>
                </a:solidFill>
              </a:rPr>
              <a:t> (Mavericks and higher)</a:t>
            </a:r>
          </a:p>
          <a:p>
            <a:pPr lvl="1">
              <a:buClr>
                <a:srgbClr val="BCB49E"/>
              </a:buClr>
            </a:pPr>
            <a:r>
              <a:rPr lang="en-US" dirty="0" smtClean="0">
                <a:solidFill>
                  <a:prstClr val="white"/>
                </a:solidFill>
              </a:rPr>
              <a:t>Extensible software</a:t>
            </a:r>
          </a:p>
          <a:p>
            <a:pPr lvl="2">
              <a:buClr>
                <a:srgbClr val="BCB49E"/>
              </a:buClr>
            </a:pPr>
            <a:r>
              <a:rPr lang="en-US" dirty="0" smtClean="0">
                <a:solidFill>
                  <a:prstClr val="white"/>
                </a:solidFill>
              </a:rPr>
              <a:t>Bitrix24 (modular CMS)</a:t>
            </a:r>
          </a:p>
          <a:p>
            <a:pPr lvl="1">
              <a:buClr>
                <a:srgbClr val="BCB49E"/>
              </a:buClr>
            </a:pPr>
            <a:r>
              <a:rPr lang="en-US" dirty="0" smtClean="0">
                <a:solidFill>
                  <a:prstClr val="white"/>
                </a:solidFill>
              </a:rPr>
              <a:t>Unlicensed software</a:t>
            </a:r>
            <a:endParaRPr lang="en-US" dirty="0">
              <a:solidFill>
                <a:prstClr val="white"/>
              </a:solidFill>
            </a:endParaRPr>
          </a:p>
          <a:p>
            <a:pPr lvl="2"/>
            <a:endParaRPr lang="en-US" dirty="0" smtClean="0"/>
          </a:p>
        </p:txBody>
      </p:sp>
      <p:sp>
        <p:nvSpPr>
          <p:cNvPr id="4" name="Content Placeholder 3"/>
          <p:cNvSpPr>
            <a:spLocks noGrp="1"/>
          </p:cNvSpPr>
          <p:nvPr>
            <p:ph sz="half" idx="2"/>
          </p:nvPr>
        </p:nvSpPr>
        <p:spPr/>
        <p:txBody>
          <a:bodyPr/>
          <a:lstStyle/>
          <a:p>
            <a:r>
              <a:rPr lang="en-US" dirty="0" smtClean="0"/>
              <a:t>What IS open source</a:t>
            </a:r>
          </a:p>
          <a:p>
            <a:pPr lvl="1"/>
            <a:r>
              <a:rPr lang="en-US" dirty="0" smtClean="0"/>
              <a:t>Philosophical movement</a:t>
            </a:r>
          </a:p>
          <a:p>
            <a:pPr lvl="1"/>
            <a:r>
              <a:rPr lang="en-US" dirty="0" smtClean="0"/>
              <a:t>Source code accessible</a:t>
            </a:r>
          </a:p>
          <a:p>
            <a:pPr lvl="1"/>
            <a:r>
              <a:rPr lang="en-US" dirty="0" smtClean="0"/>
              <a:t>No restrictions on</a:t>
            </a:r>
          </a:p>
          <a:p>
            <a:pPr lvl="2"/>
            <a:r>
              <a:rPr lang="en-US" dirty="0" smtClean="0"/>
              <a:t>Redistribution</a:t>
            </a:r>
          </a:p>
          <a:p>
            <a:pPr lvl="2"/>
            <a:r>
              <a:rPr lang="en-US" dirty="0" smtClean="0"/>
              <a:t>Usage</a:t>
            </a:r>
          </a:p>
          <a:p>
            <a:pPr lvl="2"/>
            <a:r>
              <a:rPr lang="en-US" dirty="0" smtClean="0"/>
              <a:t>Modification</a:t>
            </a:r>
          </a:p>
          <a:p>
            <a:pPr lvl="1">
              <a:buClr>
                <a:srgbClr val="BCB49E"/>
              </a:buClr>
            </a:pPr>
            <a:r>
              <a:rPr lang="en-US" dirty="0">
                <a:solidFill>
                  <a:prstClr val="white"/>
                </a:solidFill>
              </a:rPr>
              <a:t>No </a:t>
            </a:r>
            <a:r>
              <a:rPr lang="en-US" dirty="0" smtClean="0">
                <a:solidFill>
                  <a:prstClr val="white"/>
                </a:solidFill>
              </a:rPr>
              <a:t>discrimination</a:t>
            </a:r>
          </a:p>
          <a:p>
            <a:pPr lvl="1">
              <a:buClr>
                <a:srgbClr val="BCB49E"/>
              </a:buClr>
            </a:pPr>
            <a:r>
              <a:rPr lang="en-US" dirty="0" smtClean="0">
                <a:solidFill>
                  <a:prstClr val="white"/>
                </a:solidFill>
              </a:rPr>
              <a:t>Licensed</a:t>
            </a:r>
            <a:endParaRPr lang="en-US" dirty="0">
              <a:solidFill>
                <a:prstClr val="white"/>
              </a:solidFill>
            </a:endParaRPr>
          </a:p>
          <a:p>
            <a:pPr lvl="2"/>
            <a:endParaRPr lang="en-US" dirty="0" smtClean="0"/>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Dmytro Bogatov</a:t>
            </a:r>
            <a:endParaRPr lang="en-US" sz="1400" dirty="0">
              <a:solidFill>
                <a:schemeClr val="tx1"/>
              </a:solidFill>
              <a:latin typeface="+mj-lt"/>
            </a:endParaRPr>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[2,3,4,5, 16]</a:t>
            </a:r>
            <a:endParaRPr lang="en-US" sz="1200"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114" y="3882613"/>
            <a:ext cx="822738" cy="822738"/>
          </a:xfrm>
          <a:prstGeom prst="rect">
            <a:avLst/>
          </a:prstGeom>
        </p:spPr>
      </p:pic>
    </p:spTree>
    <p:extLst>
      <p:ext uri="{BB962C8B-B14F-4D97-AF65-F5344CB8AC3E}">
        <p14:creationId xmlns:p14="http://schemas.microsoft.com/office/powerpoint/2010/main" val="19857022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19037</TotalTime>
  <Words>5235</Words>
  <Application>Microsoft Macintosh PowerPoint</Application>
  <PresentationFormat>On-screen Show (16:9)</PresentationFormat>
  <Paragraphs>482</Paragraphs>
  <Slides>32</Slides>
  <Notes>29</Notes>
  <HiddenSlides>1</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Red Radial 16x9</vt:lpstr>
      <vt:lpstr>Class 10 Professional Ethics</vt:lpstr>
      <vt:lpstr>Debate Ground Rules</vt:lpstr>
      <vt:lpstr>PowerPoint Presentation</vt:lpstr>
      <vt:lpstr>Overview</vt:lpstr>
      <vt:lpstr>My Reading Notes</vt:lpstr>
      <vt:lpstr>Assignment</vt:lpstr>
      <vt:lpstr>Overview</vt:lpstr>
      <vt:lpstr>Open Source Software (OSS)</vt:lpstr>
      <vt:lpstr>What is open source</vt:lpstr>
      <vt:lpstr>PROs and cons of building Open source</vt:lpstr>
      <vt:lpstr>Impressive numbers and figures 1 </vt:lpstr>
      <vt:lpstr>Some OSS projects I Particularly Like</vt:lpstr>
      <vt:lpstr>Conclusions</vt:lpstr>
      <vt:lpstr>References</vt:lpstr>
      <vt:lpstr>Vulnerability Reward Programs</vt:lpstr>
      <vt:lpstr>Overview</vt:lpstr>
      <vt:lpstr>Case for such programs</vt:lpstr>
      <vt:lpstr>Case AGAINST SUCH programs</vt:lpstr>
      <vt:lpstr>Case #1: Apple</vt:lpstr>
      <vt:lpstr>CASE #2: FirEEYE</vt:lpstr>
      <vt:lpstr>Motivation</vt:lpstr>
      <vt:lpstr>Conclusions</vt:lpstr>
      <vt:lpstr>References</vt:lpstr>
      <vt:lpstr>References (images)</vt:lpstr>
      <vt:lpstr>Virtual reality violence</vt:lpstr>
      <vt:lpstr>Virtual reality violence</vt:lpstr>
      <vt:lpstr>Law (within real life)</vt:lpstr>
      <vt:lpstr>Law (within virtual reality and games)</vt:lpstr>
      <vt:lpstr>Effects of virtual violence</vt:lpstr>
      <vt:lpstr>Conclusion</vt:lpstr>
      <vt:lpstr>References</vt:lpstr>
      <vt:lpstr>Class 10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293</cp:revision>
  <dcterms:created xsi:type="dcterms:W3CDTF">2014-08-25T02:19:16Z</dcterms:created>
  <dcterms:modified xsi:type="dcterms:W3CDTF">2016-09-27T22:54:14Z</dcterms:modified>
</cp:coreProperties>
</file>