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handoutMasterIdLst>
    <p:handoutMasterId r:id="rId55"/>
  </p:handoutMasterIdLst>
  <p:sldIdLst>
    <p:sldId id="256" r:id="rId2"/>
    <p:sldId id="421" r:id="rId3"/>
    <p:sldId id="259" r:id="rId4"/>
    <p:sldId id="277" r:id="rId5"/>
    <p:sldId id="261" r:id="rId6"/>
    <p:sldId id="308" r:id="rId7"/>
    <p:sldId id="267" r:id="rId8"/>
    <p:sldId id="330" r:id="rId9"/>
    <p:sldId id="309" r:id="rId10"/>
    <p:sldId id="481" r:id="rId11"/>
    <p:sldId id="482" r:id="rId12"/>
    <p:sldId id="483" r:id="rId13"/>
    <p:sldId id="484" r:id="rId14"/>
    <p:sldId id="485" r:id="rId15"/>
    <p:sldId id="486" r:id="rId16"/>
    <p:sldId id="487" r:id="rId17"/>
    <p:sldId id="488" r:id="rId18"/>
    <p:sldId id="489" r:id="rId19"/>
    <p:sldId id="490" r:id="rId20"/>
    <p:sldId id="491" r:id="rId21"/>
    <p:sldId id="474" r:id="rId22"/>
    <p:sldId id="475" r:id="rId23"/>
    <p:sldId id="476" r:id="rId24"/>
    <p:sldId id="477" r:id="rId25"/>
    <p:sldId id="478" r:id="rId26"/>
    <p:sldId id="479" r:id="rId27"/>
    <p:sldId id="480" r:id="rId28"/>
    <p:sldId id="492" r:id="rId29"/>
    <p:sldId id="493" r:id="rId30"/>
    <p:sldId id="494" r:id="rId31"/>
    <p:sldId id="495" r:id="rId32"/>
    <p:sldId id="496" r:id="rId33"/>
    <p:sldId id="497" r:id="rId34"/>
    <p:sldId id="498" r:id="rId35"/>
    <p:sldId id="499" r:id="rId36"/>
    <p:sldId id="269" r:id="rId37"/>
    <p:sldId id="500" r:id="rId38"/>
    <p:sldId id="501" r:id="rId39"/>
    <p:sldId id="502" r:id="rId40"/>
    <p:sldId id="503" r:id="rId41"/>
    <p:sldId id="504" r:id="rId42"/>
    <p:sldId id="505" r:id="rId43"/>
    <p:sldId id="506" r:id="rId44"/>
    <p:sldId id="507" r:id="rId45"/>
    <p:sldId id="331" r:id="rId46"/>
    <p:sldId id="332" r:id="rId47"/>
    <p:sldId id="333" r:id="rId48"/>
    <p:sldId id="334" r:id="rId49"/>
    <p:sldId id="335" r:id="rId50"/>
    <p:sldId id="336" r:id="rId51"/>
    <p:sldId id="337" r:id="rId52"/>
    <p:sldId id="338"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421"/>
            <p14:sldId id="259"/>
            <p14:sldId id="277"/>
            <p14:sldId id="261"/>
            <p14:sldId id="308"/>
            <p14:sldId id="267"/>
            <p14:sldId id="330"/>
            <p14:sldId id="309"/>
          </p14:sldIdLst>
        </p14:section>
        <p14:section name="Students" id="{20244982-054D-774B-9E12-24C2D44D25DA}">
          <p14:sldIdLst>
            <p14:sldId id="481"/>
            <p14:sldId id="482"/>
            <p14:sldId id="483"/>
            <p14:sldId id="484"/>
            <p14:sldId id="485"/>
            <p14:sldId id="486"/>
            <p14:sldId id="487"/>
            <p14:sldId id="488"/>
            <p14:sldId id="489"/>
            <p14:sldId id="490"/>
            <p14:sldId id="491"/>
            <p14:sldId id="474"/>
            <p14:sldId id="475"/>
            <p14:sldId id="476"/>
            <p14:sldId id="477"/>
            <p14:sldId id="478"/>
            <p14:sldId id="479"/>
            <p14:sldId id="480"/>
            <p14:sldId id="492"/>
            <p14:sldId id="493"/>
            <p14:sldId id="494"/>
            <p14:sldId id="495"/>
            <p14:sldId id="496"/>
            <p14:sldId id="497"/>
            <p14:sldId id="498"/>
            <p14:sldId id="499"/>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25" autoAdjust="0"/>
    <p:restoredTop sz="84302" autoAdjust="0"/>
  </p:normalViewPr>
  <p:slideViewPr>
    <p:cSldViewPr snapToGrid="0" snapToObjects="1">
      <p:cViewPr varScale="1">
        <p:scale>
          <a:sx n="131" d="100"/>
          <a:sy n="131" d="100"/>
        </p:scale>
        <p:origin x="-400" y="-10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ap:imps:2016-09-3043_mid_course_feedbac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ap:imps:2016-09-3043_mid_course_feedbac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ap:imps:2016-09-3043_mid_course_feedba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Keep Doing</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Sheet1!$A$2:$A$11</c:f>
              <c:strCache>
                <c:ptCount val="10"/>
                <c:pt idx="0">
                  <c:v>Class discussion </c:v>
                </c:pt>
                <c:pt idx="1">
                  <c:v>Paper feedback</c:v>
                </c:pt>
                <c:pt idx="2">
                  <c:v>Group Quizzes</c:v>
                </c:pt>
                <c:pt idx="3">
                  <c:v>Videos</c:v>
                </c:pt>
                <c:pt idx="4">
                  <c:v>Student presentations</c:v>
                </c:pt>
                <c:pt idx="5">
                  <c:v>Engaging lectures</c:v>
                </c:pt>
                <c:pt idx="6">
                  <c:v>Reading notes</c:v>
                </c:pt>
                <c:pt idx="7">
                  <c:v>Answers emails</c:v>
                </c:pt>
                <c:pt idx="8">
                  <c:v>Extra credit</c:v>
                </c:pt>
                <c:pt idx="9">
                  <c:v>Professor attitude</c:v>
                </c:pt>
              </c:strCache>
            </c:strRef>
          </c:cat>
          <c:val>
            <c:numRef>
              <c:f>Sheet1!$B$2:$B$11</c:f>
              <c:numCache>
                <c:formatCode>General</c:formatCode>
                <c:ptCount val="10"/>
                <c:pt idx="0">
                  <c:v>10.0</c:v>
                </c:pt>
                <c:pt idx="1">
                  <c:v>6.0</c:v>
                </c:pt>
                <c:pt idx="2">
                  <c:v>3.0</c:v>
                </c:pt>
                <c:pt idx="3">
                  <c:v>3.0</c:v>
                </c:pt>
                <c:pt idx="4">
                  <c:v>3.0</c:v>
                </c:pt>
                <c:pt idx="5">
                  <c:v>2.0</c:v>
                </c:pt>
                <c:pt idx="6">
                  <c:v>2.0</c:v>
                </c:pt>
                <c:pt idx="7">
                  <c:v>1.0</c:v>
                </c:pt>
                <c:pt idx="8">
                  <c:v>1.0</c:v>
                </c:pt>
                <c:pt idx="9">
                  <c:v>1.0</c:v>
                </c:pt>
              </c:numCache>
            </c:numRef>
          </c:val>
          <c:extLst xmlns:c16r2="http://schemas.microsoft.com/office/drawing/2015/06/chart">
            <c:ext xmlns:c16="http://schemas.microsoft.com/office/drawing/2014/chart" uri="{C3380CC4-5D6E-409C-BE32-E72D297353CC}">
              <c16:uniqueId val="{00000000-49C2-48A9-9E59-7E3AD4ED9E77}"/>
            </c:ext>
          </c:extLst>
        </c:ser>
        <c:dLbls>
          <c:showLegendKey val="0"/>
          <c:showVal val="0"/>
          <c:showCatName val="0"/>
          <c:showSerName val="0"/>
          <c:showPercent val="0"/>
          <c:showBubbleSize val="0"/>
        </c:dLbls>
        <c:gapWidth val="219"/>
        <c:axId val="-2103756920"/>
        <c:axId val="-2104176440"/>
      </c:barChart>
      <c:catAx>
        <c:axId val="-2103756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lgn="r">
              <a:defRPr sz="900" b="0" i="0" u="none" strike="noStrike" kern="1200" baseline="0">
                <a:solidFill>
                  <a:schemeClr val="tx1">
                    <a:lumMod val="65000"/>
                    <a:lumOff val="35000"/>
                  </a:schemeClr>
                </a:solidFill>
                <a:latin typeface="+mn-lt"/>
                <a:ea typeface="+mn-ea"/>
                <a:cs typeface="+mn-cs"/>
              </a:defRPr>
            </a:pPr>
            <a:endParaRPr lang="en-US"/>
          </a:p>
        </c:txPr>
        <c:crossAx val="-2104176440"/>
        <c:crosses val="autoZero"/>
        <c:auto val="1"/>
        <c:lblAlgn val="ctr"/>
        <c:lblOffset val="100"/>
        <c:noMultiLvlLbl val="0"/>
      </c:catAx>
      <c:valAx>
        <c:axId val="-21041764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 Students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37569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Suggestions</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Sheet1!$D$2:$D$11</c:f>
              <c:strCache>
                <c:ptCount val="10"/>
                <c:pt idx="0">
                  <c:v>No class Fridays 4-6</c:v>
                </c:pt>
                <c:pt idx="1">
                  <c:v>Nothing</c:v>
                </c:pt>
                <c:pt idx="2">
                  <c:v>More lenient paper feedback</c:v>
                </c:pt>
                <c:pt idx="3">
                  <c:v>Stricter paper guidelines</c:v>
                </c:pt>
                <c:pt idx="4">
                  <c:v>Papers less structured</c:v>
                </c:pt>
                <c:pt idx="5">
                  <c:v>Tie in current events</c:v>
                </c:pt>
                <c:pt idx="6">
                  <c:v>Example essay </c:v>
                </c:pt>
                <c:pt idx="7">
                  <c:v>Start class with summary slide</c:v>
                </c:pt>
                <c:pt idx="8">
                  <c:v>More videos</c:v>
                </c:pt>
                <c:pt idx="9">
                  <c:v>More feedback on discussion boards</c:v>
                </c:pt>
              </c:strCache>
            </c:strRef>
          </c:cat>
          <c:val>
            <c:numRef>
              <c:f>Sheet1!$E$2:$E$11</c:f>
              <c:numCache>
                <c:formatCode>General</c:formatCode>
                <c:ptCount val="10"/>
                <c:pt idx="0">
                  <c:v>3.0</c:v>
                </c:pt>
                <c:pt idx="1">
                  <c:v>2.0</c:v>
                </c:pt>
                <c:pt idx="2">
                  <c:v>2.0</c:v>
                </c:pt>
                <c:pt idx="3">
                  <c:v>2.0</c:v>
                </c:pt>
                <c:pt idx="4">
                  <c:v>1.0</c:v>
                </c:pt>
                <c:pt idx="5">
                  <c:v>1.0</c:v>
                </c:pt>
                <c:pt idx="6">
                  <c:v>1.0</c:v>
                </c:pt>
                <c:pt idx="7">
                  <c:v>1.0</c:v>
                </c:pt>
                <c:pt idx="8">
                  <c:v>1.0</c:v>
                </c:pt>
                <c:pt idx="9">
                  <c:v>1.0</c:v>
                </c:pt>
              </c:numCache>
            </c:numRef>
          </c:val>
          <c:extLst xmlns:c16r2="http://schemas.microsoft.com/office/drawing/2015/06/chart">
            <c:ext xmlns:c16="http://schemas.microsoft.com/office/drawing/2014/chart" uri="{C3380CC4-5D6E-409C-BE32-E72D297353CC}">
              <c16:uniqueId val="{00000000-9D88-4619-9AE4-39AB10AABA55}"/>
            </c:ext>
          </c:extLst>
        </c:ser>
        <c:dLbls>
          <c:showLegendKey val="0"/>
          <c:showVal val="0"/>
          <c:showCatName val="0"/>
          <c:showSerName val="0"/>
          <c:showPercent val="0"/>
          <c:showBubbleSize val="0"/>
        </c:dLbls>
        <c:gapWidth val="219"/>
        <c:axId val="-2103375480"/>
        <c:axId val="2132827640"/>
      </c:barChart>
      <c:catAx>
        <c:axId val="-2103375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lgn="r">
              <a:defRPr sz="900" b="0" i="0" u="none" strike="noStrike" kern="1200" baseline="0">
                <a:solidFill>
                  <a:schemeClr val="tx1">
                    <a:lumMod val="65000"/>
                    <a:lumOff val="35000"/>
                  </a:schemeClr>
                </a:solidFill>
                <a:latin typeface="+mn-lt"/>
                <a:ea typeface="+mn-ea"/>
                <a:cs typeface="+mn-cs"/>
              </a:defRPr>
            </a:pPr>
            <a:endParaRPr lang="en-US"/>
          </a:p>
        </c:txPr>
        <c:crossAx val="2132827640"/>
        <c:crosses val="autoZero"/>
        <c:auto val="0"/>
        <c:lblAlgn val="ctr"/>
        <c:lblOffset val="100"/>
        <c:noMultiLvlLbl val="0"/>
      </c:catAx>
      <c:valAx>
        <c:axId val="2132827640"/>
        <c:scaling>
          <c:orientation val="minMax"/>
          <c:max val="12.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 Students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3375480"/>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Student </a:t>
            </a:r>
            <a:r>
              <a:rPr lang="en-US" baseline="0"/>
              <a:t>Improvements</a:t>
            </a:r>
            <a:endParaRPr lang="en-US"/>
          </a:p>
        </c:rich>
      </c:tx>
      <c:layout/>
      <c:overlay val="0"/>
      <c:spPr>
        <a:noFill/>
        <a:ln>
          <a:noFill/>
        </a:ln>
        <a:effectLst/>
      </c:spPr>
    </c:title>
    <c:autoTitleDeleted val="0"/>
    <c:plotArea>
      <c:layout/>
      <c:barChart>
        <c:barDir val="bar"/>
        <c:grouping val="clustered"/>
        <c:varyColors val="0"/>
        <c:ser>
          <c:idx val="0"/>
          <c:order val="0"/>
          <c:tx>
            <c:strRef>
              <c:f>Sheet1!$H$1</c:f>
              <c:strCache>
                <c:ptCount val="1"/>
                <c:pt idx="0">
                  <c:v>Num Students</c:v>
                </c:pt>
              </c:strCache>
            </c:strRef>
          </c:tx>
          <c:spPr>
            <a:solidFill>
              <a:schemeClr val="accent1"/>
            </a:solidFill>
            <a:ln>
              <a:noFill/>
            </a:ln>
            <a:effectLst/>
          </c:spPr>
          <c:invertIfNegative val="0"/>
          <c:cat>
            <c:strRef>
              <c:f>Sheet1!$G$2:$G$8</c:f>
              <c:strCache>
                <c:ptCount val="7"/>
                <c:pt idx="0">
                  <c:v>Timely reading</c:v>
                </c:pt>
                <c:pt idx="1">
                  <c:v>Take reading notes</c:v>
                </c:pt>
                <c:pt idx="2">
                  <c:v>More time on papers</c:v>
                </c:pt>
                <c:pt idx="3">
                  <c:v>Participate more</c:v>
                </c:pt>
                <c:pt idx="4">
                  <c:v>Look at outside sources more</c:v>
                </c:pt>
                <c:pt idx="5">
                  <c:v>Build up more factual arguments</c:v>
                </c:pt>
                <c:pt idx="6">
                  <c:v>Prepared questions for class</c:v>
                </c:pt>
              </c:strCache>
            </c:strRef>
          </c:cat>
          <c:val>
            <c:numRef>
              <c:f>Sheet1!$H$2:$H$8</c:f>
              <c:numCache>
                <c:formatCode>General</c:formatCode>
                <c:ptCount val="7"/>
                <c:pt idx="0">
                  <c:v>9.0</c:v>
                </c:pt>
                <c:pt idx="1">
                  <c:v>4.0</c:v>
                </c:pt>
                <c:pt idx="2">
                  <c:v>2.0</c:v>
                </c:pt>
                <c:pt idx="3">
                  <c:v>2.0</c:v>
                </c:pt>
                <c:pt idx="4">
                  <c:v>2.0</c:v>
                </c:pt>
                <c:pt idx="5">
                  <c:v>2.0</c:v>
                </c:pt>
                <c:pt idx="6">
                  <c:v>1.0</c:v>
                </c:pt>
              </c:numCache>
            </c:numRef>
          </c:val>
          <c:extLst xmlns:c16r2="http://schemas.microsoft.com/office/drawing/2015/06/chart">
            <c:ext xmlns:c16="http://schemas.microsoft.com/office/drawing/2014/chart" uri="{C3380CC4-5D6E-409C-BE32-E72D297353CC}">
              <c16:uniqueId val="{00000000-DC4D-4DD4-BEDE-050B8A193E50}"/>
            </c:ext>
          </c:extLst>
        </c:ser>
        <c:dLbls>
          <c:showLegendKey val="0"/>
          <c:showVal val="0"/>
          <c:showCatName val="0"/>
          <c:showSerName val="0"/>
          <c:showPercent val="0"/>
          <c:showBubbleSize val="0"/>
        </c:dLbls>
        <c:gapWidth val="219"/>
        <c:axId val="-2095378776"/>
        <c:axId val="-2095328072"/>
      </c:barChart>
      <c:catAx>
        <c:axId val="-2095378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lgn="r">
              <a:defRPr sz="900" b="0" i="0" u="none" strike="noStrike" kern="1200" baseline="0">
                <a:solidFill>
                  <a:schemeClr val="tx1">
                    <a:lumMod val="65000"/>
                    <a:lumOff val="35000"/>
                  </a:schemeClr>
                </a:solidFill>
                <a:latin typeface="+mn-lt"/>
                <a:ea typeface="+mn-ea"/>
                <a:cs typeface="+mn-cs"/>
              </a:defRPr>
            </a:pPr>
            <a:endParaRPr lang="en-US"/>
          </a:p>
        </c:txPr>
        <c:crossAx val="-2095328072"/>
        <c:crosses val="autoZero"/>
        <c:auto val="1"/>
        <c:lblAlgn val="ctr"/>
        <c:lblOffset val="100"/>
        <c:noMultiLvlLbl val="0"/>
      </c:catAx>
      <c:valAx>
        <c:axId val="-2095328072"/>
        <c:scaling>
          <c:orientation val="minMax"/>
          <c:max val="12.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 students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3787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4" Type="http://schemas.openxmlformats.org/officeDocument/2006/relationships/hyperlink" Target="https://i.imgur.com/lxYv8cF.png" TargetMode="External"/><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4" Type="http://schemas.openxmlformats.org/officeDocument/2006/relationships/hyperlink" Target="https://www.cert.org/historical/incident_notes/IN-2000-04.cfm" TargetMode="External"/><Relationship Id="rId5" Type="http://schemas.openxmlformats.org/officeDocument/2006/relationships/hyperlink" Target="www.giac.org/paper/gsec/705/egress-filtering-keeping-internet-safe-systems/101588" TargetMode="External"/><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Is anyone not excited?</a:t>
            </a:r>
          </a:p>
          <a:p>
            <a:pPr eaLnBrk="1" hangingPunct="1"/>
            <a:r>
              <a:rPr lang="en-US" dirty="0" smtClean="0">
                <a:latin typeface="Arial" pitchFamily="-109" charset="0"/>
                <a:ea typeface="ＭＳ Ｐゴシック" pitchFamily="-109" charset="-128"/>
                <a:cs typeface="ＭＳ Ｐゴシック" pitchFamily="-109" charset="-128"/>
              </a:rPr>
              <a:t>Paper Reminders: </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5 High quality sources</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Conclusion, Argument, Counter</a:t>
            </a:r>
            <a:r>
              <a:rPr lang="en-US" baseline="0" dirty="0" smtClean="0">
                <a:latin typeface="Arial" pitchFamily="-109" charset="0"/>
                <a:ea typeface="ＭＳ Ｐゴシック" pitchFamily="-109" charset="-128"/>
                <a:cs typeface="ＭＳ Ｐゴシック" pitchFamily="-109" charset="-128"/>
              </a:rPr>
              <a:t> </a:t>
            </a:r>
            <a:r>
              <a:rPr lang="en-US" dirty="0" smtClean="0">
                <a:latin typeface="Arial" pitchFamily="-109" charset="0"/>
                <a:ea typeface="ＭＳ Ｐゴシック" pitchFamily="-109" charset="-128"/>
                <a:cs typeface="ＭＳ Ｐゴシック" pitchFamily="-109" charset="-128"/>
              </a:rPr>
              <a:t>Point, Response</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Try</a:t>
            </a:r>
            <a:r>
              <a:rPr lang="en-US" baseline="0" dirty="0" smtClean="0">
                <a:latin typeface="Arial" pitchFamily="-109" charset="0"/>
                <a:ea typeface="ＭＳ Ｐゴシック" pitchFamily="-109" charset="-128"/>
                <a:cs typeface="ＭＳ Ｐゴシック" pitchFamily="-109" charset="-128"/>
              </a:rPr>
              <a:t> reading paper aloud</a:t>
            </a:r>
          </a:p>
          <a:p>
            <a:pPr marL="171450" indent="-171450" eaLnBrk="1" hangingPunct="1">
              <a:buFont typeface="Arial"/>
              <a:buChar char="•"/>
            </a:pPr>
            <a:endParaRPr lang="en-US" baseline="0"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Paper average </a:t>
            </a:r>
            <a:r>
              <a:rPr lang="en-US" baseline="0" dirty="0" smtClean="0">
                <a:latin typeface="Arial" pitchFamily="-109" charset="0"/>
                <a:ea typeface="ＭＳ Ｐゴシック" pitchFamily="-109" charset="-128"/>
                <a:cs typeface="ＭＳ Ｐゴシック" pitchFamily="-109" charset="-128"/>
              </a:rPr>
              <a:t>6.5</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304800" algn="l" rtl="0">
              <a:spcBef>
                <a:spcPts val="0"/>
              </a:spcBef>
              <a:buClr>
                <a:schemeClr val="dk1"/>
              </a:buClr>
              <a:buSzPct val="100000"/>
              <a:buFont typeface="Calibri"/>
              <a:buChar char="-"/>
            </a:pPr>
            <a:r>
              <a:rPr lang="en-US"/>
              <a:t>question I am addressing is… should a person be prosecuted if they are somehow connected to a robot or piece of software that violates the law?</a:t>
            </a:r>
          </a:p>
          <a:p>
            <a:pPr marL="457200" marR="0" lvl="0" indent="-228600" algn="l" rtl="0">
              <a:spcBef>
                <a:spcPts val="0"/>
              </a:spcBef>
              <a:buChar char="-"/>
            </a:pPr>
            <a:r>
              <a:rPr lang="en-US"/>
              <a:t>Going to look at the random darknet shopper</a:t>
            </a:r>
          </a:p>
        </p:txBody>
      </p:sp>
      <p:sp>
        <p:nvSpPr>
          <p:cNvPr id="90" name="Shape 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377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Random Darknet Shopper</a:t>
            </a:r>
          </a:p>
          <a:p>
            <a:pPr marL="0" marR="0" lvl="0" indent="0" algn="l" rtl="0">
              <a:spcBef>
                <a:spcPts val="0"/>
              </a:spcBef>
              <a:buSzPct val="25000"/>
              <a:buNone/>
            </a:pPr>
            <a:r>
              <a:rPr lang="en-US"/>
              <a:t>-project created as an art installation in switzerland</a:t>
            </a:r>
          </a:p>
          <a:p>
            <a:pPr marL="0" marR="0" lvl="0" indent="0" algn="l" rtl="0">
              <a:spcBef>
                <a:spcPts val="0"/>
              </a:spcBef>
              <a:buSzPct val="25000"/>
              <a:buNone/>
            </a:pPr>
            <a:r>
              <a:rPr lang="en-US"/>
              <a:t>-spent $100 in bitcoins every week to purchase random items from the deep web</a:t>
            </a:r>
          </a:p>
          <a:p>
            <a:pPr marL="0" marR="0" lvl="0" indent="0" algn="l" rtl="0">
              <a:spcBef>
                <a:spcPts val="0"/>
              </a:spcBef>
              <a:buSzPct val="25000"/>
              <a:buNone/>
            </a:pPr>
            <a:r>
              <a:rPr lang="en-US"/>
              <a:t>-items were sent to the museum where they were put on display</a:t>
            </a:r>
          </a:p>
          <a:p>
            <a:pPr marL="0" marR="0" lvl="0" indent="0" algn="l" rtl="0">
              <a:spcBef>
                <a:spcPts val="0"/>
              </a:spcBef>
              <a:buSzPct val="25000"/>
              <a:buNone/>
            </a:pPr>
            <a:r>
              <a:rPr lang="en-US"/>
              <a:t>-most of the items purchased were completely legal</a:t>
            </a:r>
          </a:p>
          <a:p>
            <a:pPr marL="0" marR="0" lvl="0" indent="0" algn="l" rtl="0">
              <a:spcBef>
                <a:spcPts val="0"/>
              </a:spcBef>
              <a:buSzPct val="25000"/>
              <a:buNone/>
            </a:pPr>
            <a:r>
              <a:rPr lang="en-US"/>
              <a:t>-controversy when it purchased ecstasy</a:t>
            </a:r>
          </a:p>
        </p:txBody>
      </p:sp>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75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304800" algn="l" rtl="0">
              <a:spcBef>
                <a:spcPts val="0"/>
              </a:spcBef>
              <a:buClr>
                <a:schemeClr val="dk1"/>
              </a:buClr>
              <a:buSzPct val="100000"/>
              <a:buFont typeface="Calibri"/>
              <a:buChar char="-"/>
            </a:pPr>
            <a:r>
              <a:rPr lang="en-US" dirty="0"/>
              <a:t>Who is responsible for this purchase?</a:t>
            </a:r>
          </a:p>
          <a:p>
            <a:pPr marL="457200" marR="0" lvl="0" indent="-304800" algn="l" rtl="0">
              <a:spcBef>
                <a:spcPts val="0"/>
              </a:spcBef>
              <a:buClr>
                <a:schemeClr val="dk1"/>
              </a:buClr>
              <a:buSzPct val="100000"/>
              <a:buFont typeface="Calibri"/>
              <a:buChar char="-"/>
            </a:pPr>
            <a:r>
              <a:rPr lang="en-US" dirty="0"/>
              <a:t>One of the creators of the bot said “We are the legal owner of the drugs - we are responsible for everything the bot does, as we executed the code”</a:t>
            </a:r>
          </a:p>
          <a:p>
            <a:pPr marL="914400" marR="0" lvl="1" indent="-228600" algn="l" rtl="0">
              <a:spcBef>
                <a:spcPts val="0"/>
              </a:spcBef>
              <a:buChar char="-"/>
            </a:pPr>
            <a:r>
              <a:rPr lang="en-US" dirty="0"/>
              <a:t>Is this true?</a:t>
            </a:r>
          </a:p>
          <a:p>
            <a:pPr marL="457200" marR="0" lvl="0" indent="-228600" algn="l" rtl="0">
              <a:spcBef>
                <a:spcPts val="0"/>
              </a:spcBef>
              <a:buChar char="-"/>
            </a:pPr>
            <a:r>
              <a:rPr lang="en-US" dirty="0"/>
              <a:t>Another approach would be to look at the intent of the creators</a:t>
            </a:r>
          </a:p>
          <a:p>
            <a:pPr marL="914400" lvl="1" indent="-228600" rtl="0">
              <a:spcBef>
                <a:spcPts val="0"/>
              </a:spcBef>
              <a:buChar char="-"/>
            </a:pPr>
            <a:r>
              <a:rPr lang="en-US" dirty="0"/>
              <a:t>Did they intend for the bot to purchase something illegal to make the exhibit more exciting?</a:t>
            </a:r>
          </a:p>
          <a:p>
            <a:pPr marL="914400" marR="0" lvl="1" indent="-228600" algn="l" rtl="0">
              <a:spcBef>
                <a:spcPts val="0"/>
              </a:spcBef>
              <a:buChar char="-"/>
            </a:pPr>
            <a:r>
              <a:rPr lang="en-US" dirty="0"/>
              <a:t>was it negligent for them to give it free reign of the deep web when they knew it could purchase something illegal?</a:t>
            </a: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012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After the exhibit closed:</a:t>
            </a:r>
            <a:br>
              <a:rPr lang="en-US" dirty="0"/>
            </a:br>
            <a:r>
              <a:rPr lang="en-US" dirty="0"/>
              <a:t>- Random </a:t>
            </a:r>
            <a:r>
              <a:rPr lang="en-US" dirty="0" err="1"/>
              <a:t>Darknet</a:t>
            </a:r>
            <a:r>
              <a:rPr lang="en-US" dirty="0"/>
              <a:t> Shopper seized along with items purchased</a:t>
            </a:r>
            <a:br>
              <a:rPr lang="en-US" dirty="0"/>
            </a:br>
            <a:r>
              <a:rPr lang="en-US" dirty="0"/>
              <a:t>- Ecstasy destroyed</a:t>
            </a:r>
            <a:br>
              <a:rPr lang="en-US" dirty="0"/>
            </a:br>
            <a:r>
              <a:rPr lang="en-US" dirty="0"/>
              <a:t>- Random </a:t>
            </a:r>
            <a:r>
              <a:rPr lang="en-US" dirty="0" err="1"/>
              <a:t>Darknet</a:t>
            </a:r>
            <a:r>
              <a:rPr lang="en-US" dirty="0"/>
              <a:t> Shopper returned</a:t>
            </a:r>
            <a:br>
              <a:rPr lang="en-US" dirty="0"/>
            </a:br>
            <a:r>
              <a:rPr lang="en-US" dirty="0"/>
              <a:t>- No legal actions taken against the creators</a:t>
            </a:r>
            <a:br>
              <a:rPr lang="en-US" dirty="0"/>
            </a:br>
            <a:r>
              <a:rPr lang="en-US" dirty="0"/>
              <a:t>- Ongoing </a:t>
            </a:r>
            <a:r>
              <a:rPr lang="en-US" dirty="0" smtClean="0"/>
              <a:t>project</a:t>
            </a:r>
          </a:p>
          <a:p>
            <a:pPr marL="0" marR="0" lvl="0" indent="0" algn="l" rtl="0">
              <a:spcBef>
                <a:spcPts val="0"/>
              </a:spcBef>
              <a:buSzPct val="25000"/>
              <a:buNone/>
            </a:pPr>
            <a:endParaRPr lang="en-US" dirty="0" smtClean="0"/>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“They were unwilling to press charges against the bot. They decided that within the realm of art it should be possible to look at such things within an exhibition.”</a:t>
            </a:r>
            <a:r>
              <a:rPr lang="en-US" dirty="0"/>
              <a:t/>
            </a:r>
            <a:br>
              <a:rPr lang="en-US" dirty="0"/>
            </a:br>
            <a:endParaRPr lang="en-US" dirty="0"/>
          </a:p>
        </p:txBody>
      </p:sp>
      <p:sp>
        <p:nvSpPr>
          <p:cNvPr id="129" name="Shape 12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780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None/>
            </a:pPr>
            <a:r>
              <a:rPr lang="en-US" dirty="0" smtClean="0"/>
              <a:t>Who is held accountable for the actions of fully autonomous weapons?</a:t>
            </a:r>
          </a:p>
          <a:p>
            <a:pPr marL="205766" marR="0" lvl="0" indent="-205766" algn="l" rtl="0">
              <a:lnSpc>
                <a:spcPct val="90000"/>
              </a:lnSpc>
              <a:spcBef>
                <a:spcPts val="0"/>
              </a:spcBef>
              <a:buClr>
                <a:schemeClr val="lt2"/>
              </a:buClr>
              <a:buSzPct val="90000"/>
              <a:buFont typeface="Arial"/>
              <a:buChar char="•"/>
            </a:pPr>
            <a:r>
              <a:rPr lang="en-US" dirty="0" smtClean="0"/>
              <a:t>Computer programmers</a:t>
            </a:r>
          </a:p>
          <a:p>
            <a:pPr marL="205766" marR="0" lvl="0" indent="-205766" algn="l" rtl="0">
              <a:lnSpc>
                <a:spcPct val="90000"/>
              </a:lnSpc>
              <a:spcBef>
                <a:spcPts val="0"/>
              </a:spcBef>
              <a:buClr>
                <a:schemeClr val="lt2"/>
              </a:buClr>
              <a:buSzPct val="90000"/>
              <a:buFont typeface="Arial"/>
              <a:buChar char="•"/>
            </a:pPr>
            <a:r>
              <a:rPr lang="en-US" dirty="0" smtClean="0"/>
              <a:t>Manufacturers</a:t>
            </a:r>
          </a:p>
          <a:p>
            <a:pPr marL="205766" marR="0" lvl="0" indent="-205766" algn="l" rtl="0">
              <a:lnSpc>
                <a:spcPct val="90000"/>
              </a:lnSpc>
              <a:spcBef>
                <a:spcPts val="0"/>
              </a:spcBef>
              <a:buClr>
                <a:schemeClr val="lt2"/>
              </a:buClr>
              <a:buSzPct val="90000"/>
              <a:buFont typeface="Arial"/>
              <a:buChar char="•"/>
            </a:pPr>
            <a:r>
              <a:rPr lang="en-US" dirty="0" smtClean="0"/>
              <a:t>Military personnel</a:t>
            </a:r>
          </a:p>
          <a:p>
            <a:pPr marL="0" marR="0" lvl="0" indent="0" algn="l" rtl="0">
              <a:lnSpc>
                <a:spcPct val="90000"/>
              </a:lnSpc>
              <a:spcBef>
                <a:spcPts val="0"/>
              </a:spcBef>
              <a:buClr>
                <a:schemeClr val="lt2"/>
              </a:buClr>
              <a:buSzPct val="90000"/>
              <a:buFont typeface="Arial"/>
              <a:buNone/>
            </a:pPr>
            <a:endParaRPr lang="en-US" dirty="0" smtClean="0"/>
          </a:p>
          <a:p>
            <a:pPr marL="0" marR="0" lvl="0" indent="0" algn="l" rtl="0">
              <a:lnSpc>
                <a:spcPct val="90000"/>
              </a:lnSpc>
              <a:spcBef>
                <a:spcPts val="0"/>
              </a:spcBef>
              <a:buNone/>
            </a:pPr>
            <a:r>
              <a:rPr lang="en-US" dirty="0" smtClean="0"/>
              <a:t>Victims can be provided with compensation (not necessarily</a:t>
            </a:r>
            <a:r>
              <a:rPr lang="en-US" baseline="0" dirty="0" smtClean="0"/>
              <a:t> accepting responsibility)</a:t>
            </a:r>
            <a:endParaRPr lang="en-US" dirty="0" smtClean="0"/>
          </a:p>
          <a:p>
            <a:pPr marL="285750" indent="-285750">
              <a:spcBef>
                <a:spcPts val="0"/>
              </a:spcBef>
            </a:pPr>
            <a:r>
              <a:rPr lang="en-US" dirty="0" smtClean="0"/>
              <a:t>~5-39 killed in drone strikes in 2012 in Afghanistan</a:t>
            </a:r>
          </a:p>
          <a:p>
            <a:pPr marL="285750" indent="-285750">
              <a:spcBef>
                <a:spcPts val="0"/>
              </a:spcBef>
            </a:pPr>
            <a:r>
              <a:rPr lang="en-US" dirty="0" smtClean="0"/>
              <a:t>Up to $5000 paid for death</a:t>
            </a:r>
          </a:p>
          <a:p>
            <a:pPr marL="0" marR="0" lvl="0" indent="0" algn="l" rtl="0">
              <a:lnSpc>
                <a:spcPct val="90000"/>
              </a:lnSpc>
              <a:spcBef>
                <a:spcPts val="0"/>
              </a:spcBef>
              <a:buClr>
                <a:schemeClr val="lt2"/>
              </a:buClr>
              <a:buSzPct val="90000"/>
              <a:buFont typeface="Arial"/>
              <a:buNone/>
            </a:pPr>
            <a:r>
              <a:rPr lang="en-US" dirty="0" smtClean="0"/>
              <a:t>~$1 million paid every year in compensation</a:t>
            </a:r>
            <a:endParaRPr lang="en-US" dirty="0"/>
          </a:p>
        </p:txBody>
      </p:sp>
      <p:sp>
        <p:nvSpPr>
          <p:cNvPr id="142" name="Shape 14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01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first quote - From a Harvard Law  School International Human Rights Clinic report</a:t>
            </a:r>
          </a:p>
          <a:p>
            <a:pPr marL="0" marR="0" lvl="0" indent="0" algn="l" rtl="0">
              <a:spcBef>
                <a:spcPts val="0"/>
              </a:spcBef>
              <a:buSzPct val="25000"/>
              <a:buNone/>
            </a:pPr>
            <a:endParaRPr dirty="0"/>
          </a:p>
          <a:p>
            <a:pPr marL="0" marR="0" lvl="0" indent="0" algn="l" rtl="0">
              <a:spcBef>
                <a:spcPts val="0"/>
              </a:spcBef>
              <a:buSzPct val="25000"/>
              <a:buNone/>
            </a:pPr>
            <a:r>
              <a:rPr lang="en-US" dirty="0"/>
              <a:t>legal system lagging behind the current technology</a:t>
            </a:r>
          </a:p>
          <a:p>
            <a:pPr marL="0" marR="0" lvl="0" indent="0" algn="l" rtl="0">
              <a:spcBef>
                <a:spcPts val="0"/>
              </a:spcBef>
              <a:buSzPct val="25000"/>
              <a:buNone/>
            </a:pPr>
            <a:r>
              <a:rPr lang="en-US" dirty="0" smtClean="0"/>
              <a:t>Example:</a:t>
            </a:r>
            <a:r>
              <a:rPr lang="en-US" baseline="0" dirty="0" smtClean="0"/>
              <a:t> Steam engine (1698).</a:t>
            </a:r>
          </a:p>
          <a:p>
            <a:pPr marL="0" marR="0" lvl="0" indent="0" algn="l" rtl="0">
              <a:spcBef>
                <a:spcPts val="0"/>
              </a:spcBef>
              <a:buSzPct val="25000"/>
              <a:buNone/>
            </a:pPr>
            <a:r>
              <a:rPr lang="en-US" baseline="0" dirty="0" smtClean="0"/>
              <a:t>When it was being produced there were no laws about property over track, liability for damaging cattle or land, and the power of the state to forcibly acquire land for public use.</a:t>
            </a:r>
          </a:p>
          <a:p>
            <a:pPr marL="0" marR="0" lvl="0" indent="0" algn="l" rtl="0">
              <a:spcBef>
                <a:spcPts val="0"/>
              </a:spcBef>
              <a:buSzPct val="25000"/>
              <a:buNone/>
            </a:pPr>
            <a:r>
              <a:rPr lang="en-US" baseline="0" dirty="0" smtClean="0"/>
              <a:t>Federal eminent domain power was first seen in the late 1800s</a:t>
            </a:r>
          </a:p>
          <a:p>
            <a:pPr marL="0" marR="0" lvl="0" indent="0" algn="l" rtl="0">
              <a:spcBef>
                <a:spcPts val="0"/>
              </a:spcBef>
              <a:buSzPct val="25000"/>
              <a:buNone/>
            </a:pPr>
            <a:endParaRPr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270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350" dirty="0">
                <a:solidFill>
                  <a:srgbClr val="333333"/>
                </a:solidFill>
                <a:highlight>
                  <a:srgbClr val="FFFFFF"/>
                </a:highlight>
                <a:latin typeface="Helvetica Neue"/>
                <a:ea typeface="Helvetica Neue"/>
                <a:cs typeface="Helvetica Neue"/>
                <a:sym typeface="Helvetica Neue"/>
              </a:rPr>
              <a:t>Example of a pet law court case: A dog owner lets his dog loose in his yard, and the dog runs into the street and hits a motorcycle, seriously injuring the riders. Ruled: Because the dog did not have a history of chasing vehicles, the dog owner was not negligent. </a:t>
            </a:r>
          </a:p>
          <a:p>
            <a:pPr marL="0" marR="0" lvl="0" indent="0" algn="l" rtl="0">
              <a:spcBef>
                <a:spcPts val="0"/>
              </a:spcBef>
              <a:buSzPct val="25000"/>
              <a:buNone/>
            </a:pPr>
            <a:endParaRPr sz="1350" dirty="0">
              <a:solidFill>
                <a:srgbClr val="333333"/>
              </a:solidFill>
              <a:highlight>
                <a:srgbClr val="FFFFFF"/>
              </a:highlight>
              <a:latin typeface="Helvetica Neue"/>
              <a:ea typeface="Helvetica Neue"/>
              <a:cs typeface="Helvetica Neue"/>
              <a:sym typeface="Helvetica Neue"/>
            </a:endParaRPr>
          </a:p>
          <a:p>
            <a:pPr marL="0" marR="0" lvl="0" indent="0" algn="l" rtl="0">
              <a:spcBef>
                <a:spcPts val="0"/>
              </a:spcBef>
              <a:buSzPct val="25000"/>
              <a:buNone/>
            </a:pPr>
            <a:r>
              <a:rPr lang="en-US" sz="1350" dirty="0">
                <a:solidFill>
                  <a:srgbClr val="333333"/>
                </a:solidFill>
                <a:highlight>
                  <a:srgbClr val="FFFFFF"/>
                </a:highlight>
                <a:latin typeface="Helvetica Neue"/>
                <a:ea typeface="Helvetica Neue"/>
                <a:cs typeface="Helvetica Neue"/>
                <a:sym typeface="Helvetica Neue"/>
              </a:rPr>
              <a:t>One-Bite Rule: As soon as a dog bites once, the owner knows it is dangerous and is responsible for any later bites</a:t>
            </a:r>
          </a:p>
        </p:txBody>
      </p:sp>
      <p:sp>
        <p:nvSpPr>
          <p:cNvPr id="168" name="Shape 168"/>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9191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Questions society has to ask in the future as robots develop</a:t>
            </a:r>
          </a:p>
        </p:txBody>
      </p:sp>
      <p:sp>
        <p:nvSpPr>
          <p:cNvPr id="181" name="Shape 18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5134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142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25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I did not decide on the 4-6 class time, but I’ll pass the suggestion along.</a:t>
            </a:r>
          </a:p>
          <a:p>
            <a:pPr marL="171450" indent="-171450">
              <a:buFontTx/>
              <a:buChar char="-"/>
            </a:pPr>
            <a:r>
              <a:rPr lang="en-US" baseline="0" dirty="0" smtClean="0"/>
              <a:t>Seems different people like different things for papers.</a:t>
            </a:r>
          </a:p>
          <a:p>
            <a:pPr marL="171450" indent="-171450">
              <a:buFontTx/>
              <a:buChar char="-"/>
            </a:pPr>
            <a:r>
              <a:rPr lang="en-US" baseline="0" dirty="0" smtClean="0"/>
              <a:t>Please bring current events into the class discussion.</a:t>
            </a:r>
          </a:p>
          <a:p>
            <a:pPr marL="171450" indent="-171450">
              <a:buFontTx/>
              <a:buChar char="-"/>
            </a:pPr>
            <a:r>
              <a:rPr lang="en-US" baseline="0" dirty="0" smtClean="0"/>
              <a:t>I will post an example essay on the course web site this weekend.</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72950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550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What</a:t>
            </a:r>
            <a:r>
              <a:rPr lang="en-US" baseline="0" dirty="0"/>
              <a:t> do I mean by car hacking?</a:t>
            </a:r>
          </a:p>
          <a:p>
            <a:pPr marL="685800" lvl="1" indent="-228600">
              <a:buFont typeface="+mj-lt"/>
              <a:buAutoNum type="arabicPeriod"/>
            </a:pPr>
            <a:r>
              <a:rPr lang="en-US" baseline="0" dirty="0"/>
              <a:t>Can be physically modifying the </a:t>
            </a:r>
            <a:r>
              <a:rPr lang="en-US" baseline="0" dirty="0" smtClean="0"/>
              <a:t>ECU (Electronic Control Unit) such as memory </a:t>
            </a:r>
            <a:r>
              <a:rPr lang="en-US" baseline="0" dirty="0"/>
              <a:t>modifications for different </a:t>
            </a:r>
            <a:r>
              <a:rPr lang="en-US" baseline="0" dirty="0" smtClean="0"/>
              <a:t>components or </a:t>
            </a:r>
            <a:r>
              <a:rPr lang="en-US" baseline="0" dirty="0"/>
              <a:t>adding new sensors</a:t>
            </a:r>
          </a:p>
          <a:p>
            <a:pPr marL="685800" lvl="1" indent="-228600">
              <a:buFont typeface="+mj-lt"/>
              <a:buAutoNum type="arabicPeriod"/>
            </a:pPr>
            <a:r>
              <a:rPr lang="en-US" baseline="0" dirty="0"/>
              <a:t>Can also be taking over the ECU either locally or remotely (control of drive by wire, steer by wire, brake by wire, etc). Hacking the CANBUS protocol or other onboard systems / protocols</a:t>
            </a:r>
          </a:p>
          <a:p>
            <a:pPr marL="228600" lvl="0" indent="-228600">
              <a:buFont typeface="+mj-lt"/>
              <a:buAutoNum type="arabicPeriod"/>
            </a:pPr>
            <a:r>
              <a:rPr lang="en-US" baseline="0" dirty="0"/>
              <a:t>Big risk today as every new car today is completely controlled electronically and there are dozens of systems.</a:t>
            </a:r>
          </a:p>
          <a:p>
            <a:pPr marL="228600" lvl="0" indent="-228600">
              <a:buFont typeface="+mj-lt"/>
              <a:buAutoNum type="arabicPeriod"/>
            </a:pPr>
            <a:r>
              <a:rPr lang="en-US" baseline="0" dirty="0"/>
              <a:t>Image to the right is an image of an ECU  I have hacked. I added a EEPROM emulator, MAP sensor and modified the ECU to use coil packs for ignition (big connector on bottom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Two Main protocols are used on cars these days,</a:t>
            </a:r>
            <a:r>
              <a:rPr lang="en-US" baseline="0" dirty="0"/>
              <a:t> these include:</a:t>
            </a:r>
          </a:p>
          <a:p>
            <a:pPr marL="685800" lvl="1" indent="-228600">
              <a:buFont typeface="+mj-lt"/>
              <a:buAutoNum type="arabicPeriod"/>
            </a:pPr>
            <a:r>
              <a:rPr lang="en-US" baseline="0" dirty="0"/>
              <a:t>ODBII</a:t>
            </a:r>
          </a:p>
          <a:p>
            <a:pPr marL="1143000" lvl="2" indent="-228600">
              <a:buFont typeface="+mj-lt"/>
              <a:buAutoNum type="arabicPeriod"/>
            </a:pPr>
            <a:r>
              <a:rPr lang="en-US" baseline="0" dirty="0"/>
              <a:t>Stands for onboard diagnostics. It is used for vehicle self diagnosing and reporting. These can be things such as error codes (faulty sensors, engine problems) and it also has the ability to stream live data such as RPM, engine temperature, etc. It is connected to all of the various subsystems in the car such as engine, transmission, abs, etc.</a:t>
            </a:r>
          </a:p>
          <a:p>
            <a:pPr marL="685800" lvl="1" indent="-228600">
              <a:buFont typeface="+mj-lt"/>
              <a:buAutoNum type="arabicPeriod"/>
            </a:pPr>
            <a:r>
              <a:rPr lang="en-US" baseline="0" dirty="0"/>
              <a:t>CANBUS</a:t>
            </a:r>
          </a:p>
          <a:p>
            <a:pPr marL="1143000" lvl="2" indent="-228600">
              <a:buFont typeface="+mj-lt"/>
              <a:buAutoNum type="arabicPeriod"/>
            </a:pPr>
            <a:r>
              <a:rPr lang="en-US" baseline="0" dirty="0"/>
              <a:t>Stands for Controlled Area Network Bus. Its todays standard bus in all newer automobiles (usually 2000+). It uses a broadcast system so this means it’s a unit sends a message, all units receive it and decide to respond or not. It also incorporates a priority system, for example a message being sent by the engine control unit may have a higher priority than a message sent by the window / locks unit.</a:t>
            </a:r>
          </a:p>
          <a:p>
            <a:pPr marL="1143000" lvl="2" indent="-228600">
              <a:buFont typeface="+mj-lt"/>
              <a:buAutoNum type="arabicPeriod"/>
            </a:pPr>
            <a:r>
              <a:rPr lang="en-US" baseline="0" dirty="0"/>
              <a:t>Engine unit, brake unit, transmission, steering, etc</a:t>
            </a:r>
          </a:p>
          <a:p>
            <a:pPr marL="1143000" lvl="2" indent="-228600">
              <a:buFont typeface="+mj-lt"/>
              <a:buAutoNum type="arabicPeriod"/>
            </a:pPr>
            <a:r>
              <a:rPr lang="en-US" baseline="0" dirty="0"/>
              <a:t>Base of physical hacking, just need access to the two wires of the CANBUS network, CAN-H and CAN-L.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072138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Car Hacking Local</a:t>
            </a:r>
          </a:p>
          <a:p>
            <a:pPr marL="685800" lvl="1" indent="-228600">
              <a:buFont typeface="+mj-lt"/>
              <a:buAutoNum type="arabicPeriod"/>
            </a:pPr>
            <a:r>
              <a:rPr lang="en-US" dirty="0"/>
              <a:t>Local car hacking would be defined as getting physical access to the CANBUS network by tapping into the CAN-L and CAN-H</a:t>
            </a:r>
            <a:r>
              <a:rPr lang="en-US" baseline="0" dirty="0"/>
              <a:t> wires. Usually these wires to go to every control unit in the car, so it would be possible to tap in at the radio or a window switch, etc.</a:t>
            </a:r>
          </a:p>
          <a:p>
            <a:pPr marL="685800" lvl="1" indent="-228600">
              <a:buFont typeface="+mj-lt"/>
              <a:buAutoNum type="arabicPeriod"/>
            </a:pPr>
            <a:r>
              <a:rPr lang="en-US" baseline="0" dirty="0"/>
              <a:t>Can then hookup a device to sniff the network. After enough sniffing is done it is possible to reverse engineering the protocol and the inject your own packets in to the network.</a:t>
            </a:r>
          </a:p>
          <a:p>
            <a:pPr marL="685800" lvl="1" indent="-228600">
              <a:buFont typeface="+mj-lt"/>
              <a:buAutoNum type="arabicPeriod"/>
            </a:pPr>
            <a:r>
              <a:rPr lang="en-US" baseline="0" dirty="0"/>
              <a:t>Could be used for fun such as making the LCD display in your car show text such as the image to the right. Could also be used for repurposing switches.</a:t>
            </a:r>
          </a:p>
          <a:p>
            <a:pPr marL="685800" lvl="1" indent="-228600">
              <a:buFont typeface="+mj-lt"/>
              <a:buAutoNum type="arabicPeriod"/>
            </a:pPr>
            <a:r>
              <a:rPr lang="en-US" baseline="0" dirty="0"/>
              <a:t>Possibility for hacking for malicious intent as well. If a car jacker / hacker were able to get physical access to the CANBUS network it could be possible for them to disable systems in your car, brick the ecu so you can't use it at all or even start the car and steal it.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261681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Car Hacking Remote</a:t>
            </a:r>
          </a:p>
          <a:p>
            <a:pPr marL="685800" lvl="1" indent="-228600">
              <a:buFont typeface="+mj-lt"/>
              <a:buAutoNum type="arabicPeriod"/>
            </a:pPr>
            <a:r>
              <a:rPr lang="en-US" dirty="0"/>
              <a:t>This is also possible and has been made possible by systems such a Chevrolet OnStar. This a service (phone app)</a:t>
            </a:r>
            <a:r>
              <a:rPr lang="en-US" baseline="0" dirty="0"/>
              <a:t> that allows you to connect to your car. It allows you to find your vehicle using GPS, unlock and start it all from one smart phone app.</a:t>
            </a:r>
          </a:p>
          <a:p>
            <a:pPr marL="685800" lvl="1" indent="-228600">
              <a:buFont typeface="+mj-lt"/>
              <a:buAutoNum type="arabicPeriod"/>
            </a:pPr>
            <a:r>
              <a:rPr lang="en-US" baseline="0" dirty="0"/>
              <a:t>Samy Kamkar developed a $100 device to exploit this app. Using his Wi-Fi hotspot device placed on a car or near it, he was able to connect to cars allowing them to be taken over. He could do the same things the app could such as find the vehicle, unlock it, start it.</a:t>
            </a:r>
          </a:p>
          <a:p>
            <a:pPr marL="685800" lvl="1" indent="-228600">
              <a:buFont typeface="+mj-lt"/>
              <a:buAutoNum type="arabicPeriod"/>
            </a:pPr>
            <a:r>
              <a:rPr lang="en-US" baseline="0" dirty="0"/>
              <a:t>Works by intercepting communication between the car and the owners app and tricking the cars Wi-Fi into connecting to his devices instead of the consumers phone. This could all be done remotely away from the car.</a:t>
            </a:r>
          </a:p>
          <a:p>
            <a:pPr marL="685800" lvl="1" indent="-228600">
              <a:buFont typeface="+mj-lt"/>
              <a:buAutoNum type="arabicPeriod"/>
            </a:pPr>
            <a:r>
              <a:rPr lang="en-US" baseline="0" dirty="0"/>
              <a:t>App did have SSL encryption but the security certificate isn’t actually checked making a man in the middle attack very easy.</a:t>
            </a:r>
          </a:p>
          <a:p>
            <a:pPr marL="685800" lvl="1" indent="-228600">
              <a:buFont typeface="+mj-lt"/>
              <a:buAutoNum type="arabicPeriod"/>
            </a:pPr>
            <a:r>
              <a:rPr lang="en-US" baseline="0" dirty="0"/>
              <a:t>Took GM 5 years to fix this </a:t>
            </a:r>
            <a:r>
              <a:rPr lang="en-US" baseline="0" dirty="0" smtClean="0"/>
              <a:t>issue because they admitted that they were not ready in 2010 to deal with the threat of car </a:t>
            </a:r>
            <a:r>
              <a:rPr lang="en-US" baseline="0" dirty="0" err="1" smtClean="0"/>
              <a:t>hackersRight</a:t>
            </a:r>
            <a:r>
              <a:rPr lang="en-US" baseline="0" dirty="0" smtClean="0"/>
              <a:t> </a:t>
            </a:r>
            <a:r>
              <a:rPr lang="en-US" baseline="0" dirty="0"/>
              <a:t>is an image of his $100 box</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771127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Concerns</a:t>
            </a:r>
          </a:p>
          <a:p>
            <a:pPr marL="685800" lvl="1" indent="-228600">
              <a:buFont typeface="+mj-lt"/>
              <a:buAutoNum type="arabicPeriod"/>
            </a:pPr>
            <a:r>
              <a:rPr lang="en-US" dirty="0"/>
              <a:t>Every</a:t>
            </a:r>
            <a:r>
              <a:rPr lang="en-US" baseline="0" dirty="0"/>
              <a:t> day more and more cars and getting connected to the internet, especially with newer models</a:t>
            </a:r>
          </a:p>
          <a:p>
            <a:pPr marL="685800" lvl="1" indent="-228600">
              <a:buFont typeface="+mj-lt"/>
              <a:buAutoNum type="arabicPeriod"/>
            </a:pPr>
            <a:r>
              <a:rPr lang="en-US" baseline="0" dirty="0"/>
              <a:t>Possibility of a large increase in your car (especially if newer) being hacked</a:t>
            </a:r>
          </a:p>
          <a:p>
            <a:pPr marL="685800" lvl="1" indent="-228600">
              <a:buFont typeface="+mj-lt"/>
              <a:buAutoNum type="arabicPeriod"/>
            </a:pPr>
            <a:r>
              <a:rPr lang="en-US" baseline="0" dirty="0"/>
              <a:t>FBI has warned consumers to be aware of these risks</a:t>
            </a:r>
          </a:p>
          <a:p>
            <a:pPr marL="685800" lvl="1" indent="-228600">
              <a:buFont typeface="+mj-lt"/>
              <a:buAutoNum type="arabicPeriod"/>
            </a:pPr>
            <a:r>
              <a:rPr lang="en-US" baseline="0" dirty="0"/>
              <a:t>Hackers have also found ways to exploit 3</a:t>
            </a:r>
            <a:r>
              <a:rPr lang="en-US" baseline="30000" dirty="0"/>
              <a:t>rd</a:t>
            </a:r>
            <a:r>
              <a:rPr lang="en-US" baseline="0" dirty="0"/>
              <a:t> party dongles connected to consumers cars. One example would be a dongle you hookup to one of your kids cars to track where they have been, etc from a smartphone app. It could be possible (assuming there are software flaws in the dongle) for a hacker to take over that dongle and then start sending out packets into the CANBUS network. They could reverse engineer a specific car’s protocol on their own time and then go and target just those specific vehicles.</a:t>
            </a:r>
          </a:p>
          <a:p>
            <a:pPr marL="685800" lvl="1" indent="-228600">
              <a:buFont typeface="+mj-lt"/>
              <a:buAutoNum type="arabicPeriod"/>
            </a:pPr>
            <a:r>
              <a:rPr lang="en-US" baseline="0" dirty="0"/>
              <a:t>FBI release tips to keep cars safe, keep software updated, resist / jail breaking and this can open up security holes allowing hackers to exploit apps that connect to your car or dongle. Know what dongles are plugged into your car. Could be possible for a hacker to break into your car, insert a dongle then leave</a:t>
            </a:r>
            <a:r>
              <a:rPr lang="en-US" baseline="0" dirty="0" smtClean="0"/>
              <a:t>.</a:t>
            </a:r>
          </a:p>
          <a:p>
            <a:pPr marL="685800" lvl="1" indent="-228600">
              <a:buFont typeface="+mj-lt"/>
              <a:buAutoNum type="arabicPeriod"/>
            </a:pPr>
            <a:r>
              <a:rPr lang="en-US" baseline="0" dirty="0" smtClean="0"/>
              <a:t>OnStar has now developed software to push over the air updates to their cars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562614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Conclusions</a:t>
            </a:r>
          </a:p>
          <a:p>
            <a:pPr marL="685800" lvl="1" indent="-228600">
              <a:buFont typeface="+mj-lt"/>
              <a:buAutoNum type="arabicPeriod"/>
            </a:pPr>
            <a:r>
              <a:rPr lang="en-US" dirty="0"/>
              <a:t>Technology</a:t>
            </a:r>
            <a:r>
              <a:rPr lang="en-US" baseline="0" dirty="0"/>
              <a:t> is advancing so quickly that there is always the possibilities for manufactures to have hardware or software flaws in their devices creating easy ways for hackers to get into your car</a:t>
            </a:r>
          </a:p>
          <a:p>
            <a:pPr marL="685800" lvl="1" indent="-228600">
              <a:buFont typeface="+mj-lt"/>
              <a:buAutoNum type="arabicPeriod"/>
            </a:pPr>
            <a:r>
              <a:rPr lang="en-US" baseline="0" dirty="0"/>
              <a:t>All cars to today and controlled electronically with sub systems for every aspect of the car</a:t>
            </a:r>
          </a:p>
          <a:p>
            <a:pPr marL="685800" lvl="1" indent="-228600">
              <a:buFont typeface="+mj-lt"/>
              <a:buAutoNum type="arabicPeriod"/>
            </a:pPr>
            <a:r>
              <a:rPr lang="en-US" baseline="0" dirty="0"/>
              <a:t>More and more cars are connected to Wi-Fi today especially GM cars with OnStar. This creates an easy entry point into the car assuming hardware / software flaws.</a:t>
            </a:r>
          </a:p>
          <a:p>
            <a:pPr marL="685800" lvl="1" indent="-228600">
              <a:buFont typeface="+mj-lt"/>
              <a:buAutoNum type="arabicPeriod"/>
            </a:pPr>
            <a:r>
              <a:rPr lang="en-US" baseline="0" dirty="0"/>
              <a:t>Manufactures need to start putting hardware / software security at a higher priority</a:t>
            </a:r>
          </a:p>
          <a:p>
            <a:pPr marL="1143000" lvl="2" indent="-228600">
              <a:buFont typeface="+mj-lt"/>
              <a:buAutoNum type="arabicPeriod"/>
            </a:pPr>
            <a:r>
              <a:rPr lang="en-US" baseline="0" dirty="0"/>
              <a:t>Especially with self driving cars now being so practical. It would be very bad it there was to be a remote hack on self driving cars causing all of their systems to lockup</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495732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the question to class before presentation to see how presentation shapes their opinion</a:t>
            </a:r>
            <a:r>
              <a:rPr lang="en-US" baseline="0" dirty="0"/>
              <a:t> before and after.  Keep own conclusion to the end.  Possibly ask class whether or not they would.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60577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Huge jump in ransomware</a:t>
            </a:r>
            <a:r>
              <a:rPr lang="en-US" baseline="0" dirty="0"/>
              <a:t> findings, 259% jump. Talk about move to online storage for many business in passed couple years increasing need for data security.  Change in security landscape.</a:t>
            </a:r>
          </a:p>
          <a:p>
            <a:endParaRPr lang="en-US" baseline="0" dirty="0"/>
          </a:p>
          <a:p>
            <a:r>
              <a:rPr lang="en-US" baseline="0" dirty="0"/>
              <a:t>Talk about internship over summer. Head security researcher thought </a:t>
            </a:r>
            <a:r>
              <a:rPr lang="en-US" baseline="0" dirty="0" err="1"/>
              <a:t>cryptowall</a:t>
            </a:r>
            <a:r>
              <a:rPr lang="en-US" baseline="0" dirty="0"/>
              <a:t> to be biggest current threat.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a:t>
            </a:r>
            <a:r>
              <a:rPr lang="en-US" baseline="0" dirty="0"/>
              <a:t> exploited through phishing but also entrenched in older binaries with known, published vulnerabilities.</a:t>
            </a:r>
          </a:p>
          <a:p>
            <a:endParaRPr lang="en-US" baseline="0" dirty="0"/>
          </a:p>
          <a:p>
            <a:r>
              <a:rPr lang="en-US" baseline="0" dirty="0"/>
              <a:t>Symantec reports only seeing it in Windows</a:t>
            </a:r>
          </a:p>
          <a:p>
            <a:endParaRPr lang="en-US" baseline="0" dirty="0"/>
          </a:p>
          <a:p>
            <a:r>
              <a:rPr lang="en-US" baseline="0" dirty="0"/>
              <a:t>Also uses other popular encryption algorithms - md5, </a:t>
            </a:r>
            <a:r>
              <a:rPr lang="en-US" baseline="0" dirty="0" err="1"/>
              <a:t>sha</a:t>
            </a:r>
            <a:r>
              <a:rPr lang="en-US" baseline="0" dirty="0"/>
              <a:t> 1, </a:t>
            </a:r>
            <a:r>
              <a:rPr lang="en-US" baseline="0" dirty="0" err="1"/>
              <a:t>sha</a:t>
            </a:r>
            <a:r>
              <a:rPr lang="en-US" baseline="0" dirty="0"/>
              <a:t> 256 hashing</a:t>
            </a:r>
          </a:p>
          <a:p>
            <a:endParaRPr lang="en-US" baseline="0" dirty="0"/>
          </a:p>
          <a:p>
            <a:r>
              <a:rPr lang="en-US" baseline="0" dirty="0"/>
              <a:t>Relies on C2 sites, usually corrupted </a:t>
            </a:r>
            <a:r>
              <a:rPr lang="en-US" baseline="0" dirty="0" err="1"/>
              <a:t>wordpress</a:t>
            </a:r>
            <a:r>
              <a:rPr lang="en-US" baseline="0" dirty="0"/>
              <a:t> sites.</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Later</a:t>
            </a:r>
            <a:r>
              <a:rPr lang="en-US" baseline="0" dirty="0"/>
              <a:t> graphs show more European Nations being targeted along with China. Map from 2014 when first seen.  Picture is distribution of </a:t>
            </a:r>
            <a:r>
              <a:rPr lang="en-US" baseline="0" dirty="0" err="1"/>
              <a:t>cryptowall</a:t>
            </a:r>
            <a:r>
              <a:rPr lang="en-US" baseline="0" dirty="0"/>
              <a:t> infections by country.  Researchers say it is interesting to Note languages it does not support, mainly eastern European countries.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Biggest cases : Big businesses, University of Delaware</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18780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extension chart as of version 3.0</a:t>
            </a:r>
          </a:p>
          <a:p>
            <a:r>
              <a:rPr lang="en-US" dirty="0"/>
              <a:t>Virtually every major file extension, especially the</a:t>
            </a:r>
            <a:r>
              <a:rPr lang="en-US" baseline="0" dirty="0"/>
              <a:t> majority any average computer user would have on their computers.</a:t>
            </a:r>
          </a:p>
          <a:p>
            <a:endParaRPr lang="en-US" baseline="0" dirty="0"/>
          </a:p>
          <a:p>
            <a:r>
              <a:rPr lang="en-US" baseline="0" dirty="0"/>
              <a:t>“Welcome Screen” now Bitcoin instruction with a timer. “help_your_files.html” </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869838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83%</a:t>
            </a:r>
            <a:r>
              <a:rPr lang="en-US" baseline="0" dirty="0"/>
              <a:t> of that market is </a:t>
            </a:r>
            <a:r>
              <a:rPr lang="en-US" baseline="0" dirty="0" err="1"/>
              <a:t>cryptowall</a:t>
            </a:r>
            <a:r>
              <a:rPr lang="en-US" baseline="0" dirty="0"/>
              <a:t>, which equates to 830 million dollars.</a:t>
            </a:r>
          </a:p>
          <a:p>
            <a:endParaRPr lang="en-US" baseline="0" dirty="0"/>
          </a:p>
          <a:p>
            <a:r>
              <a:rPr lang="en-US" baseline="0" dirty="0"/>
              <a:t>Ransoms can go up to tens of thousands of dollars, increases every 24 hours.  Reports of one person paying $10,000.</a:t>
            </a:r>
          </a:p>
          <a:p>
            <a:endParaRPr lang="en-US" baseline="0" dirty="0"/>
          </a:p>
          <a:p>
            <a:r>
              <a:rPr lang="en-US" baseline="0" dirty="0" err="1"/>
              <a:t>TeslaCrypt</a:t>
            </a:r>
            <a:r>
              <a:rPr lang="en-US" baseline="0" dirty="0"/>
              <a:t> already outdated. Encryption tools regularly available.  </a:t>
            </a:r>
            <a:r>
              <a:rPr lang="en-US" baseline="0" dirty="0" err="1"/>
              <a:t>Locky</a:t>
            </a:r>
            <a:r>
              <a:rPr lang="en-US" baseline="0" dirty="0"/>
              <a:t> just emerged in late December 2015.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100622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Cryptowall</a:t>
            </a:r>
            <a:r>
              <a:rPr lang="en-US" dirty="0"/>
              <a:t> historically</a:t>
            </a:r>
            <a:r>
              <a:rPr lang="en-US" baseline="0" dirty="0"/>
              <a:t> “reliable” about getting data back after payment, other ransomwares could be a gamble.  Some less intricate install decryption tool on system you just have to look hard enough for it.</a:t>
            </a:r>
          </a:p>
          <a:p>
            <a:endParaRPr lang="en-US" baseline="0" dirty="0"/>
          </a:p>
          <a:p>
            <a:r>
              <a:rPr lang="en-US" baseline="0" dirty="0"/>
              <a:t>Case by case evaluating to pay.  Theoretically if you pay once and take best practices steps from then on it wont be a recurring issue.  Security experts tend to have much better security practices before infection. For example security researchers usually have recent backups, know how to mitigate risks, etc. where normal user might not have ever backed up their computer.</a:t>
            </a:r>
          </a:p>
          <a:p>
            <a:r>
              <a:rPr lang="en-US" baseline="0" dirty="0"/>
              <a:t>Case for paying is there's no way to “beat it”. Case against is that it entices attackers to continue infecting people because they are making enough to sustain.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27875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Retire slide. Most students have this in depth from new class now.</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smtClean="0">
                <a:latin typeface="Arial" charset="0"/>
                <a:ea typeface="ＭＳ Ｐゴシック" charset="-128"/>
                <a:cs typeface="ＭＳ Ｐゴシック" charset="-128"/>
              </a:rPr>
              <a:t>Variable attack </a:t>
            </a:r>
            <a:r>
              <a:rPr lang="en-US" dirty="0" smtClean="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b="1" dirty="0" smtClean="0">
                <a:latin typeface="Arial" charset="0"/>
                <a:ea typeface="ＭＳ Ｐゴシック" charset="-128"/>
                <a:cs typeface="ＭＳ Ｐゴシック" charset="-128"/>
              </a:rPr>
              <a:t>Stack Attack </a:t>
            </a:r>
            <a:r>
              <a:rPr lang="en-US" dirty="0" smtClean="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smtClean="0">
                <a:latin typeface="Arial" charset="0"/>
                <a:ea typeface="ＭＳ Ｐゴシック" charset="-128"/>
                <a:cs typeface="ＭＳ Ｐゴシック" charset="-128"/>
              </a:rPr>
              <a:t>Prevention</a:t>
            </a:r>
            <a:r>
              <a:rPr lang="en-US" dirty="0" smtClean="0">
                <a:latin typeface="Arial" charset="0"/>
                <a:ea typeface="ＭＳ Ｐゴシック" charset="-128"/>
                <a:cs typeface="ＭＳ Ｐゴシック" charset="-128"/>
              </a:rPr>
              <a:t> – add checks against array bounds being exceeded, or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demonstration. Most students have this in depth from new class now.</a:t>
            </a:r>
          </a:p>
          <a:p>
            <a:endParaRPr lang="en-US" dirty="0" smtClean="0"/>
          </a:p>
          <a:p>
            <a:r>
              <a:rPr lang="en-US" dirty="0" smtClean="0"/>
              <a:t>&gt;</a:t>
            </a:r>
            <a:r>
              <a:rPr lang="en-US" baseline="0" dirty="0" smtClean="0"/>
              <a:t> i</a:t>
            </a:r>
            <a:r>
              <a:rPr lang="en-US" dirty="0" smtClean="0"/>
              <a:t>mps</a:t>
            </a:r>
          </a:p>
          <a:p>
            <a:r>
              <a:rPr lang="en-US" dirty="0" smtClean="0"/>
              <a:t>&gt; assembly</a:t>
            </a:r>
          </a:p>
          <a:p>
            <a:r>
              <a:rPr lang="en-US" dirty="0" smtClean="0"/>
              <a:t>&gt; </a:t>
            </a:r>
            <a:r>
              <a:rPr lang="de-DE" sz="1200" kern="1200" dirty="0" smtClean="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slide. Most students have this in depth from new class now.</a:t>
            </a:r>
          </a:p>
          <a:p>
            <a:endParaRPr lang="en-US" dirty="0" smtClean="0"/>
          </a:p>
          <a:p>
            <a:r>
              <a:rPr lang="en-US" dirty="0" err="1" smtClean="0"/>
              <a:t>SYNchronize</a:t>
            </a:r>
            <a:endParaRPr lang="en-US" dirty="0" smtClean="0"/>
          </a:p>
          <a:p>
            <a:r>
              <a:rPr lang="en-US" dirty="0" err="1" smtClean="0"/>
              <a:t>SYNchronize</a:t>
            </a:r>
            <a:r>
              <a:rPr lang="en-US" dirty="0" smtClean="0"/>
              <a:t> </a:t>
            </a:r>
            <a:r>
              <a:rPr lang="en-US" dirty="0" err="1" smtClean="0"/>
              <a:t>ACKnowledgement</a:t>
            </a:r>
            <a:r>
              <a:rPr lang="en-US" dirty="0" smtClean="0"/>
              <a:t> (socket reserved awaiting ACK)</a:t>
            </a:r>
            <a:endParaRPr lang="en-US" baseline="0" dirty="0" smtClean="0"/>
          </a:p>
          <a:p>
            <a:r>
              <a:rPr lang="en-US" dirty="0" err="1" smtClean="0"/>
              <a:t>ACKnowledgement</a:t>
            </a:r>
            <a:r>
              <a:rPr lang="en-US" dirty="0" smtClean="0"/>
              <a:t> </a:t>
            </a:r>
          </a:p>
          <a:p>
            <a:r>
              <a:rPr lang="en-US" dirty="0" smtClean="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slide. Most students have this in depth from new class now.</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Attacker spoofs the IP address so the SYN-ACK is sent to a different machine that cannot respond to the SYN-ACK. </a:t>
            </a:r>
          </a:p>
          <a:p>
            <a:r>
              <a:rPr lang="en-US" dirty="0" smtClean="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smtClean="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Retire slide. Most students have this in depth from new class now.</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Attacker finds routers that support broadcasting messages to all computers on their local area networks. </a:t>
            </a:r>
          </a:p>
          <a:p>
            <a:r>
              <a:rPr lang="en-US" dirty="0" smtClean="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42</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 on the assigned reading?</a:t>
            </a:r>
          </a:p>
          <a:p>
            <a:r>
              <a:rPr lang="en-US" dirty="0" smtClean="0"/>
              <a:t>Use the slides ahead to explain any of the attack methods from</a:t>
            </a:r>
            <a:r>
              <a:rPr lang="en-US" baseline="0" dirty="0" smtClean="0"/>
              <a:t> the text. </a:t>
            </a:r>
          </a:p>
          <a:p>
            <a:r>
              <a:rPr lang="en-US" baseline="0" dirty="0" smtClean="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Contributed by Brett </a:t>
            </a:r>
            <a:r>
              <a:rPr lang="en-US" dirty="0" err="1" smtClean="0"/>
              <a:t>Ammeson</a:t>
            </a:r>
            <a:r>
              <a:rPr lang="en-US" dirty="0" smtClean="0"/>
              <a:t>.</a:t>
            </a:r>
          </a:p>
          <a:p>
            <a:pPr lvl="0">
              <a:spcBef>
                <a:spcPts val="0"/>
              </a:spcBef>
              <a:buNone/>
            </a:pPr>
            <a:r>
              <a:rPr lang="en" u="sng" dirty="0" smtClean="0">
                <a:solidFill>
                  <a:schemeClr val="hlink"/>
                </a:solidFill>
                <a:hlinkClick r:id="rId3"/>
              </a:rPr>
              <a:t>https://www.cloudflare.com/ddos/reflection-attack-1.png</a:t>
            </a:r>
          </a:p>
          <a:p>
            <a:pPr lvl="0">
              <a:spcBef>
                <a:spcPts val="0"/>
              </a:spcBef>
              <a:buNone/>
            </a:pPr>
            <a:r>
              <a:rPr lang="en" u="sng" dirty="0" smtClean="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Contributed by Brett </a:t>
            </a:r>
            <a:r>
              <a:rPr lang="en-US" dirty="0" err="1" smtClean="0"/>
              <a:t>Ammeson</a:t>
            </a:r>
            <a:r>
              <a:rPr lang="en-US" dirty="0" smtClean="0"/>
              <a:t>.</a:t>
            </a:r>
          </a:p>
          <a:p>
            <a:pPr lvl="0">
              <a:spcBef>
                <a:spcPts val="0"/>
              </a:spcBef>
              <a:buNone/>
            </a:pPr>
            <a:r>
              <a:rPr lang="en" dirty="0" smtClean="0"/>
              <a:t>TCP SYN: </a:t>
            </a:r>
            <a:r>
              <a:rPr lang="en" u="sng" dirty="0" smtClean="0">
                <a:solidFill>
                  <a:schemeClr val="hlink"/>
                </a:solidFill>
                <a:hlinkClick r:id="rId3"/>
              </a:rPr>
              <a:t>https://www.cert.org/historical/advisories/CA-1996-21.cfm</a:t>
            </a:r>
          </a:p>
          <a:p>
            <a:pPr lvl="0">
              <a:spcBef>
                <a:spcPts val="0"/>
              </a:spcBef>
              <a:buNone/>
            </a:pPr>
            <a:r>
              <a:rPr lang="en" dirty="0" smtClean="0"/>
              <a:t>DNS amplification: </a:t>
            </a:r>
            <a:r>
              <a:rPr lang="en" u="sng" dirty="0" smtClean="0">
                <a:solidFill>
                  <a:schemeClr val="hlink"/>
                </a:solidFill>
                <a:hlinkClick r:id="rId4"/>
              </a:rPr>
              <a:t>https://www.cert.org/historical/incident_notes/IN-2000-04.cfm</a:t>
            </a:r>
          </a:p>
          <a:p>
            <a:pPr lvl="0">
              <a:spcBef>
                <a:spcPts val="0"/>
              </a:spcBef>
              <a:buNone/>
            </a:pPr>
            <a:r>
              <a:rPr lang="en" dirty="0" smtClean="0"/>
              <a:t>Ingress/egress: </a:t>
            </a:r>
            <a:r>
              <a:rPr lang="en" u="sng" dirty="0" smtClean="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2016-09-19</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45</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smtClean="0">
                <a:latin typeface="Arial" charset="0"/>
              </a:rPr>
              <a:t>Exploit security holes, Break encryption, Spoofing</a:t>
            </a:r>
          </a:p>
          <a:p>
            <a:pPr eaLnBrk="1" hangingPunct="1"/>
            <a:r>
              <a:rPr lang="en-US" dirty="0" smtClean="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smtClean="0">
                <a:latin typeface="Arial" charset="0"/>
                <a:ea typeface="ＭＳ Ｐゴシック" charset="-128"/>
                <a:cs typeface="ＭＳ Ｐゴシック" charset="-128"/>
              </a:rPr>
              <a:t>Poor </a:t>
            </a:r>
            <a:r>
              <a:rPr lang="en-US" dirty="0">
                <a:latin typeface="Arial" charset="0"/>
                <a:ea typeface="ＭＳ Ｐゴシック" charset="-128"/>
                <a:cs typeface="ＭＳ Ｐゴシック" charset="-128"/>
              </a:rPr>
              <a:t>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2016-09-19</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46</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2016-09-19</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47</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2016-09-19</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48</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2016-09-19</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49</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2016-09-19</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50</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2016-09-19</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51</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2016-09-19</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52</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 well as small </a:t>
            </a:r>
            <a:r>
              <a:rPr lang="en-US" smtClean="0"/>
              <a:t>group exercise.</a:t>
            </a:r>
          </a:p>
          <a:p>
            <a:endParaRPr lang="en-US" smtClean="0"/>
          </a:p>
          <a:p>
            <a:r>
              <a:rPr lang="en-US" dirty="0" smtClean="0"/>
              <a:t>Note:</a:t>
            </a:r>
            <a:r>
              <a:rPr lang="en-US" baseline="0" dirty="0" smtClean="0"/>
              <a:t> short answer format expected.</a:t>
            </a:r>
          </a:p>
          <a:p>
            <a:r>
              <a:rPr lang="en-US" baseline="0" dirty="0" smtClean="0"/>
              <a:t>Note: 2. only one argument needed, should include logic for all parties</a:t>
            </a:r>
          </a:p>
          <a:p>
            <a:r>
              <a:rPr lang="en-US" baseline="0" dirty="0" smtClean="0"/>
              <a:t>Note: 3. same law(s) should be applicable to all parties</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The online working example source code is best not viewed with IE though looking at the source for the page will reveal the implementation.</a:t>
            </a:r>
          </a:p>
          <a:p>
            <a:pPr eaLnBrk="1" hangingPunct="1"/>
            <a:r>
              <a:rPr lang="en-US" dirty="0" smtClean="0">
                <a:latin typeface="Arial" pitchFamily="-109" charset="0"/>
                <a:ea typeface="ＭＳ Ｐゴシック" pitchFamily="-109" charset="-128"/>
                <a:cs typeface="ＭＳ Ｐゴシック" pitchFamily="-109" charset="-128"/>
              </a:rPr>
              <a:t>If guest</a:t>
            </a:r>
            <a:r>
              <a:rPr lang="en-US" baseline="0" dirty="0" smtClean="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smtClean="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smtClean="0">
                <a:latin typeface="Arial" pitchFamily="-109" charset="0"/>
                <a:ea typeface="ＭＳ Ｐゴシック" pitchFamily="-109" charset="-128"/>
                <a:cs typeface="ＭＳ Ｐゴシック" pitchFamily="-109" charset="-128"/>
              </a:rPr>
              <a:t>Each group should have material on their sites for the topics we’ve covered so far</a:t>
            </a:r>
            <a:r>
              <a:rPr lang="en-US" baseline="0" dirty="0" smtClean="0">
                <a:latin typeface="Arial" pitchFamily="-109" charset="0"/>
                <a:ea typeface="ＭＳ Ｐゴシック" pitchFamily="-109" charset="-128"/>
                <a:cs typeface="ＭＳ Ｐゴシック" pitchFamily="-109" charset="-128"/>
              </a:rPr>
              <a:t>.</a:t>
            </a:r>
          </a:p>
          <a:p>
            <a:pPr eaLnBrk="1" hangingPunct="1"/>
            <a:endParaRPr lang="en-US" baseline="0"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OLD Prompt:</a:t>
            </a:r>
          </a:p>
          <a:p>
            <a:r>
              <a:rPr lang="en-US" dirty="0" smtClean="0"/>
              <a:t>Design tests for the code on the following slide.</a:t>
            </a:r>
          </a:p>
          <a:p>
            <a:r>
              <a:rPr lang="en-US" dirty="0" smtClean="0"/>
              <a:t>Contains at least one major defect and several minor ones.</a:t>
            </a:r>
          </a:p>
          <a:p>
            <a:r>
              <a:rPr lang="en-US" dirty="0" smtClean="0"/>
              <a:t>Write a paper (1 page not counting any source code) including :</a:t>
            </a:r>
          </a:p>
          <a:p>
            <a:pPr lvl="1"/>
            <a:r>
              <a:rPr lang="en-US" dirty="0" smtClean="0"/>
              <a:t>Did you choose a good test strategy? (This is your conclusion.)</a:t>
            </a:r>
          </a:p>
          <a:p>
            <a:pPr lvl="1"/>
            <a:r>
              <a:rPr lang="en-US" dirty="0" smtClean="0"/>
              <a:t>The inputs and expected outputs</a:t>
            </a:r>
          </a:p>
          <a:p>
            <a:pPr lvl="1"/>
            <a:r>
              <a:rPr lang="en-US" dirty="0" smtClean="0"/>
              <a:t>What defects you found</a:t>
            </a:r>
          </a:p>
          <a:p>
            <a:pPr lvl="1"/>
            <a:r>
              <a:rPr lang="en-US" dirty="0" smtClean="0"/>
              <a:t>How you would fix the defects (you may include fixed source)</a:t>
            </a:r>
          </a:p>
          <a:p>
            <a:pPr lvl="1"/>
            <a:r>
              <a:rPr lang="en-US" dirty="0" smtClean="0"/>
              <a:t>Why would that fix the problems?</a:t>
            </a:r>
          </a:p>
          <a:p>
            <a:pPr lvl="1"/>
            <a:r>
              <a:rPr lang="en-US" dirty="0" smtClean="0"/>
              <a:t>What could happen if the defects are not found before the code is put into production?</a:t>
            </a:r>
          </a:p>
          <a:p>
            <a:pPr eaLnBrk="1" hangingPunct="1"/>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smtClean="0">
                <a:latin typeface="Arial" pitchFamily="-109" charset="0"/>
                <a:ea typeface="ＭＳ Ｐゴシック" pitchFamily="-109" charset="-128"/>
                <a:cs typeface="ＭＳ Ｐゴシック" pitchFamily="-109" charset="-128"/>
              </a:rPr>
              <a:t>Bold lines are real</a:t>
            </a:r>
            <a:r>
              <a:rPr lang="en-US" baseline="0" dirty="0" smtClean="0">
                <a:latin typeface="Arial" pitchFamily="-109" charset="0"/>
                <a:ea typeface="ＭＳ Ｐゴシック" pitchFamily="-109" charset="-128"/>
                <a:cs typeface="ＭＳ Ｐゴシック" pitchFamily="-109" charset="-128"/>
              </a:rPr>
              <a:t> focus.</a:t>
            </a:r>
            <a:endParaRPr lang="en-US" dirty="0" smtClean="0">
              <a:latin typeface="Arial" pitchFamily="-109" charset="0"/>
              <a:ea typeface="ＭＳ Ｐゴシック" pitchFamily="-109" charset="-128"/>
              <a:cs typeface="ＭＳ Ｐゴシック" pitchFamily="-109" charset="-128"/>
            </a:endParaRP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Example input:</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amount = 100.05; </a:t>
            </a:r>
          </a:p>
          <a:p>
            <a:pPr marL="514350" indent="-514350"/>
            <a:r>
              <a:rPr lang="en-US" dirty="0" err="1" smtClean="0">
                <a:latin typeface="Arial" pitchFamily="-109" charset="0"/>
                <a:ea typeface="ＭＳ Ｐゴシック" pitchFamily="-109" charset="-128"/>
                <a:cs typeface="ＭＳ Ｐゴシック" pitchFamily="-109" charset="-128"/>
              </a:rPr>
              <a:t>discountRate</a:t>
            </a:r>
            <a:r>
              <a:rPr lang="en-US" dirty="0" smtClean="0">
                <a:latin typeface="Arial" pitchFamily="-109" charset="0"/>
                <a:ea typeface="ＭＳ Ｐゴシック" pitchFamily="-109" charset="-128"/>
                <a:cs typeface="ＭＳ Ｐゴシック" pitchFamily="-109" charset="-128"/>
              </a:rPr>
              <a:t> = 0.10; </a:t>
            </a:r>
          </a:p>
          <a:p>
            <a:pPr marL="514350" indent="-514350"/>
            <a:r>
              <a:rPr lang="en-US" dirty="0" err="1" smtClean="0">
                <a:latin typeface="Arial" pitchFamily="-109" charset="0"/>
                <a:ea typeface="ＭＳ Ｐゴシック" pitchFamily="-109" charset="-128"/>
                <a:cs typeface="ＭＳ Ｐゴシック" pitchFamily="-109" charset="-128"/>
              </a:rPr>
              <a:t>taxRate</a:t>
            </a:r>
            <a:r>
              <a:rPr lang="en-US" dirty="0" smtClean="0">
                <a:latin typeface="Arial" pitchFamily="-109" charset="0"/>
                <a:ea typeface="ＭＳ Ｐゴシック" pitchFamily="-109" charset="-128"/>
                <a:cs typeface="ＭＳ Ｐゴシック" pitchFamily="-109" charset="-128"/>
              </a:rPr>
              <a:t> = 0.05; </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OR</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smtClean="0">
                <a:latin typeface="Arial" pitchFamily="-109" charset="0"/>
                <a:ea typeface="ＭＳ Ｐゴシック" pitchFamily="-109" charset="-128"/>
                <a:cs typeface="ＭＳ Ｐゴシック" pitchFamily="-109" charset="-128"/>
              </a:rPr>
              <a:t>0.70</a:t>
            </a:r>
            <a:r>
              <a:rPr lang="en-US" dirty="0" smtClean="0">
                <a:latin typeface="Arial" pitchFamily="-109" charset="0"/>
                <a:ea typeface="ＭＳ Ｐゴシック" pitchFamily="-109" charset="-128"/>
                <a:cs typeface="ＭＳ Ｐゴシック" pitchFamily="-109" charset="-128"/>
              </a:rPr>
              <a:t>, 0.0, 0.05</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55884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canbuskit.com/what.php" TargetMode="External"/><Relationship Id="rId4" Type="http://schemas.openxmlformats.org/officeDocument/2006/relationships/hyperlink" Target="http://chadgibbons.com/2013/12/29/hacking-the-jeep-interior-can-bus/" TargetMode="External"/><Relationship Id="rId5" Type="http://schemas.openxmlformats.org/officeDocument/2006/relationships/hyperlink" Target="http://jalopnik.com/hackers-can-take-over-your-car-with-this-simple-26-dev-1519896807" TargetMode="External"/><Relationship Id="rId6" Type="http://schemas.openxmlformats.org/officeDocument/2006/relationships/hyperlink" Target="https://www.wired.com/2015/07/gadget-hacks-gm-cars-locate-unlock-start/" TargetMode="External"/><Relationship Id="rId7" Type="http://schemas.openxmlformats.org/officeDocument/2006/relationships/hyperlink" Target="http://www.planetizen.com/node/85053/feds-worried-about-car-hacking" TargetMode="External"/><Relationship Id="rId8" Type="http://schemas.openxmlformats.org/officeDocument/2006/relationships/hyperlink" Target="http://www.csmonitor.com/Business/In-Gear/2016/0318/FBI-and-NHTSA-say-car-hacking-is-real-offer-tips-to-keep-you-safe" TargetMode="External"/><Relationship Id="rId9" Type="http://schemas.openxmlformats.org/officeDocument/2006/relationships/hyperlink" Target="http://www.mobile-devices.com/our-products/c4-obd2-dongle-3/" TargetMode="External"/><Relationship Id="rId10" Type="http://schemas.openxmlformats.org/officeDocument/2006/relationships/hyperlink" Target="https://insideinternetsecurity.wordpress.com/2015/02/04/car-hacking/" TargetMode="External"/><Relationship Id="rId11" Type="http://schemas.openxmlformats.org/officeDocument/2006/relationships/hyperlink" Target="https://www.statista.com/statistics/275849/number-of-vehicles-connected-to-the-internet/" TargetMode="External"/><Relationship Id="rId1" Type="http://schemas.openxmlformats.org/officeDocument/2006/relationships/slideLayout" Target="../slideLayouts/slideLayout2.xml"/><Relationship Id="rId2" Type="http://schemas.openxmlformats.org/officeDocument/2006/relationships/hyperlink" Target="http://www.oneminuteinfo.com/2014/02/can-bus-obd-ii-explained-for-dummies.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ocialimps.keithpray.net/assignments/index.jsp?content=Code_Test.js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Crime</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a:solidFill>
                  <a:schemeClr val="lt1"/>
                </a:solidFill>
                <a:latin typeface="Cambria"/>
                <a:ea typeface="Cambria"/>
                <a:cs typeface="Cambria"/>
                <a:sym typeface="Cambria"/>
              </a:rPr>
              <a:t>ROBOTIC CRIME</a:t>
            </a:r>
          </a:p>
        </p:txBody>
      </p:sp>
      <p:sp>
        <p:nvSpPr>
          <p:cNvPr id="93" name="Shape 93"/>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205767" marR="0" lvl="0" indent="-205767" algn="l" rtl="0">
              <a:lnSpc>
                <a:spcPct val="90000"/>
              </a:lnSpc>
              <a:spcBef>
                <a:spcPts val="0"/>
              </a:spcBef>
              <a:buClr>
                <a:schemeClr val="lt2"/>
              </a:buClr>
              <a:buSzPct val="90000"/>
              <a:buFont typeface="Arial"/>
              <a:buChar char="•"/>
            </a:pPr>
            <a:r>
              <a:rPr lang="en-US"/>
              <a:t>Should a person be prosecuted if they are somehow connected to a robot or piece of software that violates the law?</a:t>
            </a:r>
          </a:p>
        </p:txBody>
      </p:sp>
      <p:sp>
        <p:nvSpPr>
          <p:cNvPr id="94" name="Shape 94"/>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95" name="Shape 95"/>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10</a:t>
            </a:fld>
            <a:endParaRPr lang="en-US" sz="900" b="0" i="0" u="none" strike="noStrike" cap="none">
              <a:solidFill>
                <a:schemeClr val="lt1"/>
              </a:solidFill>
              <a:latin typeface="Cambria"/>
              <a:ea typeface="Cambria"/>
              <a:cs typeface="Cambria"/>
              <a:sym typeface="Cambria"/>
            </a:endParaRPr>
          </a:p>
        </p:txBody>
      </p:sp>
      <p:sp>
        <p:nvSpPr>
          <p:cNvPr id="96" name="Shape 96"/>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Alora Hillman</a:t>
            </a:r>
          </a:p>
        </p:txBody>
      </p:sp>
      <p:sp>
        <p:nvSpPr>
          <p:cNvPr id="97" name="Shape 97"/>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[1]</a:t>
            </a:r>
          </a:p>
        </p:txBody>
      </p:sp>
      <p:pic>
        <p:nvPicPr>
          <p:cNvPr id="98" name="Shape 98" descr="robotic crime.jpg"/>
          <p:cNvPicPr preferRelativeResize="0"/>
          <p:nvPr/>
        </p:nvPicPr>
        <p:blipFill>
          <a:blip r:embed="rId3">
            <a:alphaModFix/>
          </a:blip>
          <a:stretch>
            <a:fillRect/>
          </a:stretch>
        </p:blipFill>
        <p:spPr>
          <a:xfrm>
            <a:off x="4724400" y="1531712"/>
            <a:ext cx="4302399" cy="2994463"/>
          </a:xfrm>
          <a:prstGeom prst="rect">
            <a:avLst/>
          </a:prstGeom>
          <a:noFill/>
          <a:ln>
            <a:noFill/>
          </a:ln>
        </p:spPr>
      </p:pic>
      <p:pic>
        <p:nvPicPr>
          <p:cNvPr id="99" name="Shape 99" descr="Screenshot 2016-09-19 at 2.47.16 PM.png"/>
          <p:cNvPicPr preferRelativeResize="0"/>
          <p:nvPr/>
        </p:nvPicPr>
        <p:blipFill>
          <a:blip r:embed="rId4">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16313256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a:solidFill>
                  <a:schemeClr val="lt1"/>
                </a:solidFill>
                <a:latin typeface="Cambria"/>
                <a:ea typeface="Cambria"/>
                <a:cs typeface="Cambria"/>
                <a:sym typeface="Cambria"/>
              </a:rPr>
              <a:t>!MEDIENGRUPPE BITNIK</a:t>
            </a:r>
          </a:p>
        </p:txBody>
      </p:sp>
      <p:sp>
        <p:nvSpPr>
          <p:cNvPr id="106" name="Shape 106"/>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buClr>
                <a:schemeClr val="lt2"/>
              </a:buClr>
              <a:buSzPct val="90000"/>
              <a:buFont typeface="Arial"/>
              <a:buChar char="•"/>
            </a:pPr>
            <a:r>
              <a:rPr lang="en-US" dirty="0"/>
              <a:t>Random </a:t>
            </a:r>
            <a:r>
              <a:rPr lang="en-US" dirty="0" err="1"/>
              <a:t>Darknet</a:t>
            </a:r>
            <a:r>
              <a:rPr lang="en-US" dirty="0"/>
              <a:t> Shopper</a:t>
            </a:r>
          </a:p>
          <a:p>
            <a:pPr marL="0" marR="0" lvl="0" indent="0" algn="l" rtl="0">
              <a:lnSpc>
                <a:spcPct val="90000"/>
              </a:lnSpc>
              <a:spcBef>
                <a:spcPts val="0"/>
              </a:spcBef>
              <a:buNone/>
            </a:pPr>
            <a:endParaRPr dirty="0"/>
          </a:p>
          <a:p>
            <a:pPr marL="205766" marR="0" lvl="0" indent="-205766" algn="l" rtl="0">
              <a:lnSpc>
                <a:spcPct val="90000"/>
              </a:lnSpc>
              <a:spcBef>
                <a:spcPts val="0"/>
              </a:spcBef>
              <a:buClr>
                <a:schemeClr val="lt2"/>
              </a:buClr>
              <a:buSzPct val="90000"/>
              <a:buFont typeface="Arial"/>
              <a:buChar char="•"/>
            </a:pPr>
            <a:r>
              <a:rPr lang="en-US" dirty="0"/>
              <a:t>Items bought include:</a:t>
            </a:r>
          </a:p>
          <a:p>
            <a:pPr marR="0" lvl="1" algn="l" rtl="0">
              <a:lnSpc>
                <a:spcPct val="90000"/>
              </a:lnSpc>
              <a:spcBef>
                <a:spcPts val="0"/>
              </a:spcBef>
            </a:pPr>
            <a:r>
              <a:rPr lang="en-US" dirty="0"/>
              <a:t>Mastering the Art of French Cooking (book)</a:t>
            </a:r>
          </a:p>
          <a:p>
            <a:pPr marR="0" lvl="1" algn="l" rtl="0">
              <a:lnSpc>
                <a:spcPct val="90000"/>
              </a:lnSpc>
              <a:spcBef>
                <a:spcPts val="0"/>
              </a:spcBef>
            </a:pPr>
            <a:r>
              <a:rPr lang="en-US" dirty="0"/>
              <a:t>Car locksmith tools</a:t>
            </a:r>
          </a:p>
          <a:p>
            <a:pPr marR="0" lvl="1" algn="l" rtl="0">
              <a:lnSpc>
                <a:spcPct val="90000"/>
              </a:lnSpc>
              <a:spcBef>
                <a:spcPts val="0"/>
              </a:spcBef>
            </a:pPr>
            <a:r>
              <a:rPr lang="en-US" dirty="0"/>
              <a:t>Tutorial on how to hack a Coca Cola machine</a:t>
            </a:r>
          </a:p>
          <a:p>
            <a:pPr marR="0" lvl="1" algn="l" rtl="0">
              <a:lnSpc>
                <a:spcPct val="90000"/>
              </a:lnSpc>
              <a:spcBef>
                <a:spcPts val="0"/>
              </a:spcBef>
            </a:pPr>
            <a:r>
              <a:rPr lang="en-US" dirty="0"/>
              <a:t>1.8 Million US email addresses</a:t>
            </a:r>
          </a:p>
          <a:p>
            <a:pPr marR="0" lvl="1" algn="l" rtl="0">
              <a:lnSpc>
                <a:spcPct val="90000"/>
              </a:lnSpc>
              <a:spcBef>
                <a:spcPts val="0"/>
              </a:spcBef>
            </a:pPr>
            <a:r>
              <a:rPr lang="en-US" b="1" dirty="0"/>
              <a:t>10 pills of ecstasy</a:t>
            </a:r>
          </a:p>
        </p:txBody>
      </p:sp>
      <p:sp>
        <p:nvSpPr>
          <p:cNvPr id="107" name="Shape 107"/>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08" name="Shape 108"/>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11</a:t>
            </a:fld>
            <a:endParaRPr lang="en-US" sz="900" b="0" i="0" u="none" strike="noStrike" cap="none">
              <a:solidFill>
                <a:schemeClr val="lt1"/>
              </a:solidFill>
              <a:latin typeface="Cambria"/>
              <a:ea typeface="Cambria"/>
              <a:cs typeface="Cambria"/>
              <a:sym typeface="Cambria"/>
            </a:endParaRPr>
          </a:p>
        </p:txBody>
      </p:sp>
      <p:sp>
        <p:nvSpPr>
          <p:cNvPr id="109" name="Shape 109"/>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Alora Hillman</a:t>
            </a:r>
          </a:p>
        </p:txBody>
      </p:sp>
      <p:sp>
        <p:nvSpPr>
          <p:cNvPr id="110" name="Shape 110"/>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[2], [3]</a:t>
            </a:r>
          </a:p>
        </p:txBody>
      </p:sp>
      <p:pic>
        <p:nvPicPr>
          <p:cNvPr id="111" name="Shape 111" descr="mediengruppe bitnik.jpg"/>
          <p:cNvPicPr preferRelativeResize="0"/>
          <p:nvPr/>
        </p:nvPicPr>
        <p:blipFill>
          <a:blip r:embed="rId3">
            <a:alphaModFix/>
          </a:blip>
          <a:stretch>
            <a:fillRect/>
          </a:stretch>
        </p:blipFill>
        <p:spPr>
          <a:xfrm>
            <a:off x="4522349" y="1528065"/>
            <a:ext cx="4419600" cy="2350860"/>
          </a:xfrm>
          <a:prstGeom prst="rect">
            <a:avLst/>
          </a:prstGeom>
          <a:noFill/>
          <a:ln>
            <a:noFill/>
          </a:ln>
        </p:spPr>
      </p:pic>
      <p:pic>
        <p:nvPicPr>
          <p:cNvPr id="112" name="Shape 112" descr="Screenshot 2016-09-19 at 2.47.16 PM.png"/>
          <p:cNvPicPr preferRelativeResize="0"/>
          <p:nvPr/>
        </p:nvPicPr>
        <p:blipFill>
          <a:blip r:embed="rId4">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2611241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lvl="0" rtl="0">
              <a:spcBef>
                <a:spcPts val="0"/>
              </a:spcBef>
              <a:buClr>
                <a:schemeClr val="lt1"/>
              </a:buClr>
              <a:buSzPct val="25000"/>
              <a:buFont typeface="Cambria"/>
              <a:buNone/>
            </a:pPr>
            <a:r>
              <a:rPr lang="en-US"/>
              <a:t>WHO IS RESPONSIBLE?</a:t>
            </a:r>
          </a:p>
        </p:txBody>
      </p:sp>
      <p:sp>
        <p:nvSpPr>
          <p:cNvPr id="119" name="Shape 119"/>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buClr>
                <a:schemeClr val="lt2"/>
              </a:buClr>
              <a:buSzPct val="90000"/>
              <a:buFont typeface="Arial"/>
              <a:buChar char="•"/>
            </a:pPr>
            <a:r>
              <a:rPr lang="en-US" dirty="0"/>
              <a:t>“We are the legal owner of the drugs - we are responsible for everything the bot does, as we executed the code”</a:t>
            </a:r>
          </a:p>
          <a:p>
            <a:pPr marL="0" marR="0" lvl="0" indent="0" algn="l" rtl="0">
              <a:lnSpc>
                <a:spcPct val="90000"/>
              </a:lnSpc>
              <a:spcBef>
                <a:spcPts val="0"/>
              </a:spcBef>
              <a:buNone/>
            </a:pPr>
            <a:endParaRPr dirty="0"/>
          </a:p>
          <a:p>
            <a:pPr marL="205766" marR="0" lvl="0" indent="-205766" algn="l" rtl="0">
              <a:lnSpc>
                <a:spcPct val="90000"/>
              </a:lnSpc>
              <a:spcBef>
                <a:spcPts val="0"/>
              </a:spcBef>
              <a:buClr>
                <a:schemeClr val="lt2"/>
              </a:buClr>
              <a:buSzPct val="90000"/>
              <a:buFont typeface="Arial"/>
              <a:buChar char="•"/>
            </a:pPr>
            <a:r>
              <a:rPr lang="en-US" dirty="0"/>
              <a:t>Intent of the creators</a:t>
            </a:r>
          </a:p>
        </p:txBody>
      </p:sp>
      <p:sp>
        <p:nvSpPr>
          <p:cNvPr id="120" name="Shape 120"/>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21" name="Shape 121"/>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12</a:t>
            </a:fld>
            <a:endParaRPr lang="en-US" sz="900" b="0" i="0" u="none" strike="noStrike" cap="none">
              <a:solidFill>
                <a:schemeClr val="lt1"/>
              </a:solidFill>
              <a:latin typeface="Cambria"/>
              <a:ea typeface="Cambria"/>
              <a:cs typeface="Cambria"/>
              <a:sym typeface="Cambria"/>
            </a:endParaRPr>
          </a:p>
        </p:txBody>
      </p:sp>
      <p:sp>
        <p:nvSpPr>
          <p:cNvPr id="122" name="Shape 122"/>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Alora Hillman</a:t>
            </a:r>
          </a:p>
        </p:txBody>
      </p:sp>
      <p:sp>
        <p:nvSpPr>
          <p:cNvPr id="123" name="Shape 123"/>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[4], [5]</a:t>
            </a:r>
          </a:p>
        </p:txBody>
      </p:sp>
      <p:pic>
        <p:nvPicPr>
          <p:cNvPr id="124" name="Shape 124" descr="ecstasy.jpeg"/>
          <p:cNvPicPr preferRelativeResize="0"/>
          <p:nvPr/>
        </p:nvPicPr>
        <p:blipFill>
          <a:blip r:embed="rId3">
            <a:alphaModFix/>
          </a:blip>
          <a:stretch>
            <a:fillRect/>
          </a:stretch>
        </p:blipFill>
        <p:spPr>
          <a:xfrm>
            <a:off x="4617229" y="1387300"/>
            <a:ext cx="3948146" cy="2368887"/>
          </a:xfrm>
          <a:prstGeom prst="rect">
            <a:avLst/>
          </a:prstGeom>
          <a:noFill/>
          <a:ln>
            <a:noFill/>
          </a:ln>
        </p:spPr>
      </p:pic>
      <p:pic>
        <p:nvPicPr>
          <p:cNvPr id="125" name="Shape 125" descr="Screenshot 2016-09-19 at 2.47.16 PM.png"/>
          <p:cNvPicPr preferRelativeResize="0"/>
          <p:nvPr/>
        </p:nvPicPr>
        <p:blipFill>
          <a:blip r:embed="rId4">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2012922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lvl="0" rtl="0">
              <a:spcBef>
                <a:spcPts val="0"/>
              </a:spcBef>
              <a:buClr>
                <a:schemeClr val="lt1"/>
              </a:buClr>
              <a:buSzPct val="25000"/>
              <a:buFont typeface="Cambria"/>
              <a:buNone/>
            </a:pPr>
            <a:r>
              <a:rPr lang="en-US"/>
              <a:t>RANDOM DARKNET SHOPPER OUTCOMES</a:t>
            </a:r>
          </a:p>
        </p:txBody>
      </p:sp>
      <p:sp>
        <p:nvSpPr>
          <p:cNvPr id="132" name="Shape 132"/>
          <p:cNvSpPr txBox="1">
            <a:spLocks noGrp="1"/>
          </p:cNvSpPr>
          <p:nvPr>
            <p:ph type="body" idx="1"/>
          </p:nvPr>
        </p:nvSpPr>
        <p:spPr>
          <a:xfrm>
            <a:off x="685800" y="1352550"/>
            <a:ext cx="3733800" cy="3352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None/>
            </a:pPr>
            <a:r>
              <a:rPr lang="en-US" dirty="0"/>
              <a:t>After the exhibit closed:</a:t>
            </a:r>
          </a:p>
          <a:p>
            <a:pPr marL="205766" marR="0" lvl="0" indent="-205766" algn="l" rtl="0">
              <a:lnSpc>
                <a:spcPct val="90000"/>
              </a:lnSpc>
              <a:spcBef>
                <a:spcPts val="0"/>
              </a:spcBef>
              <a:buClr>
                <a:schemeClr val="lt2"/>
              </a:buClr>
              <a:buSzPct val="90000"/>
              <a:buFont typeface="Arial"/>
              <a:buChar char="•"/>
            </a:pPr>
            <a:r>
              <a:rPr lang="en-US" dirty="0"/>
              <a:t>Random </a:t>
            </a:r>
            <a:r>
              <a:rPr lang="en-US" dirty="0" err="1"/>
              <a:t>Darknet</a:t>
            </a:r>
            <a:r>
              <a:rPr lang="en-US" dirty="0"/>
              <a:t> Shopper seized along with items purchased</a:t>
            </a:r>
          </a:p>
          <a:p>
            <a:pPr marL="205766" marR="0" lvl="0" indent="-205766" algn="l" rtl="0">
              <a:lnSpc>
                <a:spcPct val="90000"/>
              </a:lnSpc>
              <a:spcBef>
                <a:spcPts val="0"/>
              </a:spcBef>
              <a:buClr>
                <a:schemeClr val="lt2"/>
              </a:buClr>
              <a:buSzPct val="90000"/>
              <a:buFont typeface="Arial"/>
              <a:buChar char="•"/>
            </a:pPr>
            <a:r>
              <a:rPr lang="en-US" dirty="0"/>
              <a:t>Ecstasy destroyed</a:t>
            </a:r>
          </a:p>
          <a:p>
            <a:pPr marL="205766" marR="0" lvl="0" indent="-205766" algn="l" rtl="0">
              <a:lnSpc>
                <a:spcPct val="90000"/>
              </a:lnSpc>
              <a:spcBef>
                <a:spcPts val="0"/>
              </a:spcBef>
              <a:buClr>
                <a:schemeClr val="lt2"/>
              </a:buClr>
              <a:buSzPct val="90000"/>
              <a:buFont typeface="Arial"/>
              <a:buChar char="•"/>
            </a:pPr>
            <a:r>
              <a:rPr lang="en-US" dirty="0"/>
              <a:t>Random </a:t>
            </a:r>
            <a:r>
              <a:rPr lang="en-US" dirty="0" err="1"/>
              <a:t>Darknet</a:t>
            </a:r>
            <a:r>
              <a:rPr lang="en-US" dirty="0"/>
              <a:t> Shopper </a:t>
            </a:r>
            <a:r>
              <a:rPr lang="en-US" dirty="0" smtClean="0"/>
              <a:t>returned to its creators</a:t>
            </a:r>
            <a:endParaRPr lang="en-US" dirty="0"/>
          </a:p>
          <a:p>
            <a:pPr marL="205766" marR="0" lvl="0" indent="-205766" algn="l" rtl="0">
              <a:lnSpc>
                <a:spcPct val="90000"/>
              </a:lnSpc>
              <a:spcBef>
                <a:spcPts val="0"/>
              </a:spcBef>
              <a:buClr>
                <a:schemeClr val="lt2"/>
              </a:buClr>
              <a:buSzPct val="90000"/>
              <a:buFont typeface="Arial"/>
              <a:buChar char="•"/>
            </a:pPr>
            <a:r>
              <a:rPr lang="en-US" dirty="0"/>
              <a:t>No legal actions taken against the creators</a:t>
            </a:r>
          </a:p>
          <a:p>
            <a:pPr marL="205766" marR="0" lvl="0" indent="-205766" algn="l" rtl="0">
              <a:lnSpc>
                <a:spcPct val="90000"/>
              </a:lnSpc>
              <a:spcBef>
                <a:spcPts val="0"/>
              </a:spcBef>
              <a:buClr>
                <a:schemeClr val="lt2"/>
              </a:buClr>
              <a:buSzPct val="90000"/>
              <a:buFont typeface="Arial"/>
              <a:buChar char="•"/>
            </a:pPr>
            <a:r>
              <a:rPr lang="en-US" dirty="0"/>
              <a:t>Ongoing project</a:t>
            </a:r>
          </a:p>
        </p:txBody>
      </p:sp>
      <p:sp>
        <p:nvSpPr>
          <p:cNvPr id="133" name="Shape 133"/>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34" name="Shape 134"/>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13</a:t>
            </a:fld>
            <a:endParaRPr lang="en-US" sz="900" b="0" i="0" u="none" strike="noStrike" cap="none">
              <a:solidFill>
                <a:schemeClr val="lt1"/>
              </a:solidFill>
              <a:latin typeface="Cambria"/>
              <a:ea typeface="Cambria"/>
              <a:cs typeface="Cambria"/>
              <a:sym typeface="Cambria"/>
            </a:endParaRPr>
          </a:p>
        </p:txBody>
      </p:sp>
      <p:sp>
        <p:nvSpPr>
          <p:cNvPr id="135" name="Shape 135"/>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Alora Hillman</a:t>
            </a:r>
          </a:p>
        </p:txBody>
      </p:sp>
      <p:sp>
        <p:nvSpPr>
          <p:cNvPr id="136" name="Shape 136"/>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[2], [6]</a:t>
            </a:r>
          </a:p>
        </p:txBody>
      </p:sp>
      <p:pic>
        <p:nvPicPr>
          <p:cNvPr id="137" name="Shape 137" descr="KHStGallen_Darknet_2014-10_MG_3230_LowRes_905.jpg"/>
          <p:cNvPicPr preferRelativeResize="0"/>
          <p:nvPr/>
        </p:nvPicPr>
        <p:blipFill>
          <a:blip r:embed="rId3">
            <a:alphaModFix/>
          </a:blip>
          <a:stretch>
            <a:fillRect/>
          </a:stretch>
        </p:blipFill>
        <p:spPr>
          <a:xfrm>
            <a:off x="4724400" y="1201826"/>
            <a:ext cx="4112050" cy="2739849"/>
          </a:xfrm>
          <a:prstGeom prst="rect">
            <a:avLst/>
          </a:prstGeom>
          <a:noFill/>
          <a:ln>
            <a:noFill/>
          </a:ln>
        </p:spPr>
      </p:pic>
      <p:pic>
        <p:nvPicPr>
          <p:cNvPr id="138" name="Shape 138" descr="Screenshot 2016-09-19 at 2.47.16 PM.png"/>
          <p:cNvPicPr preferRelativeResize="0"/>
          <p:nvPr/>
        </p:nvPicPr>
        <p:blipFill>
          <a:blip r:embed="rId4">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2588907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lvl="0" rtl="0">
              <a:spcBef>
                <a:spcPts val="0"/>
              </a:spcBef>
              <a:buClr>
                <a:schemeClr val="lt1"/>
              </a:buClr>
              <a:buSzPct val="25000"/>
              <a:buFont typeface="Cambria"/>
              <a:buNone/>
            </a:pPr>
            <a:r>
              <a:rPr lang="en-US"/>
              <a:t>ROBOTIC WAR CRIMES</a:t>
            </a:r>
          </a:p>
        </p:txBody>
      </p:sp>
      <p:sp>
        <p:nvSpPr>
          <p:cNvPr id="145" name="Shape 145"/>
          <p:cNvSpPr txBox="1">
            <a:spLocks noGrp="1"/>
          </p:cNvSpPr>
          <p:nvPr>
            <p:ph type="body" idx="1"/>
          </p:nvPr>
        </p:nvSpPr>
        <p:spPr>
          <a:xfrm>
            <a:off x="685800" y="1352550"/>
            <a:ext cx="3733800" cy="3352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None/>
            </a:pPr>
            <a:r>
              <a:rPr lang="en-US" dirty="0"/>
              <a:t>Who is held accountable for the actions of fully autonomous weapons?</a:t>
            </a:r>
          </a:p>
          <a:p>
            <a:pPr marL="205766" marR="0" lvl="0" indent="-205766" algn="l" rtl="0">
              <a:lnSpc>
                <a:spcPct val="90000"/>
              </a:lnSpc>
              <a:spcBef>
                <a:spcPts val="0"/>
              </a:spcBef>
              <a:buClr>
                <a:schemeClr val="lt2"/>
              </a:buClr>
              <a:buSzPct val="90000"/>
              <a:buFont typeface="Arial"/>
              <a:buChar char="•"/>
            </a:pPr>
            <a:r>
              <a:rPr lang="en-US" dirty="0"/>
              <a:t>Computer programmers</a:t>
            </a:r>
          </a:p>
          <a:p>
            <a:pPr marL="205766" marR="0" lvl="0" indent="-205766" algn="l" rtl="0">
              <a:lnSpc>
                <a:spcPct val="90000"/>
              </a:lnSpc>
              <a:spcBef>
                <a:spcPts val="0"/>
              </a:spcBef>
              <a:buClr>
                <a:schemeClr val="lt2"/>
              </a:buClr>
              <a:buSzPct val="90000"/>
              <a:buFont typeface="Arial"/>
              <a:buChar char="•"/>
            </a:pPr>
            <a:r>
              <a:rPr lang="en-US" dirty="0"/>
              <a:t>Manufacturers</a:t>
            </a:r>
          </a:p>
          <a:p>
            <a:pPr marL="205766" marR="0" lvl="0" indent="-205766" algn="l" rtl="0">
              <a:lnSpc>
                <a:spcPct val="90000"/>
              </a:lnSpc>
              <a:spcBef>
                <a:spcPts val="0"/>
              </a:spcBef>
              <a:buClr>
                <a:schemeClr val="lt2"/>
              </a:buClr>
              <a:buSzPct val="90000"/>
              <a:buFont typeface="Arial"/>
              <a:buChar char="•"/>
            </a:pPr>
            <a:r>
              <a:rPr lang="en-US" dirty="0"/>
              <a:t>Military personnel</a:t>
            </a:r>
          </a:p>
          <a:p>
            <a:pPr marL="0" marR="0" lvl="0" indent="0" algn="l" rtl="0">
              <a:lnSpc>
                <a:spcPct val="90000"/>
              </a:lnSpc>
              <a:spcBef>
                <a:spcPts val="0"/>
              </a:spcBef>
              <a:buNone/>
            </a:pPr>
            <a:endParaRPr dirty="0"/>
          </a:p>
          <a:p>
            <a:pPr marL="0" marR="0" lvl="0" indent="0" algn="l" rtl="0">
              <a:lnSpc>
                <a:spcPct val="90000"/>
              </a:lnSpc>
              <a:spcBef>
                <a:spcPts val="0"/>
              </a:spcBef>
              <a:buNone/>
            </a:pPr>
            <a:r>
              <a:rPr lang="en-US" dirty="0"/>
              <a:t>Victims can be provided with </a:t>
            </a:r>
            <a:r>
              <a:rPr lang="en-US" dirty="0" smtClean="0"/>
              <a:t>compensation</a:t>
            </a:r>
          </a:p>
          <a:p>
            <a:pPr marL="285750" indent="-285750">
              <a:spcBef>
                <a:spcPts val="0"/>
              </a:spcBef>
            </a:pPr>
            <a:r>
              <a:rPr lang="en-US" dirty="0" smtClean="0"/>
              <a:t>~5-39 killed in drone strikes in 2012</a:t>
            </a:r>
          </a:p>
          <a:p>
            <a:pPr marL="285750" indent="-285750">
              <a:spcBef>
                <a:spcPts val="0"/>
              </a:spcBef>
            </a:pPr>
            <a:r>
              <a:rPr lang="en-US" dirty="0" smtClean="0"/>
              <a:t>Up to $5000 paid for death</a:t>
            </a:r>
            <a:endParaRPr lang="en-US" dirty="0"/>
          </a:p>
        </p:txBody>
      </p:sp>
      <p:sp>
        <p:nvSpPr>
          <p:cNvPr id="146" name="Shape 146"/>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47" name="Shape 147"/>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14</a:t>
            </a:fld>
            <a:endParaRPr lang="en-US" sz="900" b="0" i="0" u="none" strike="noStrike" cap="none">
              <a:solidFill>
                <a:schemeClr val="lt1"/>
              </a:solidFill>
              <a:latin typeface="Cambria"/>
              <a:ea typeface="Cambria"/>
              <a:cs typeface="Cambria"/>
              <a:sym typeface="Cambria"/>
            </a:endParaRPr>
          </a:p>
        </p:txBody>
      </p:sp>
      <p:sp>
        <p:nvSpPr>
          <p:cNvPr id="148" name="Shape 148"/>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Alora Hillman</a:t>
            </a:r>
          </a:p>
        </p:txBody>
      </p:sp>
      <p:sp>
        <p:nvSpPr>
          <p:cNvPr id="149" name="Shape 149"/>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dirty="0">
                <a:solidFill>
                  <a:schemeClr val="lt1"/>
                </a:solidFill>
                <a:latin typeface="Cambria"/>
                <a:ea typeface="Cambria"/>
                <a:cs typeface="Cambria"/>
                <a:sym typeface="Cambria"/>
              </a:rPr>
              <a:t>[7], [8</a:t>
            </a:r>
            <a:r>
              <a:rPr lang="en-US" sz="1200" dirty="0" smtClean="0">
                <a:solidFill>
                  <a:schemeClr val="lt1"/>
                </a:solidFill>
                <a:latin typeface="Cambria"/>
                <a:ea typeface="Cambria"/>
                <a:cs typeface="Cambria"/>
                <a:sym typeface="Cambria"/>
              </a:rPr>
              <a:t>], [15]</a:t>
            </a:r>
            <a:endParaRPr lang="en-US" sz="1200" dirty="0">
              <a:solidFill>
                <a:schemeClr val="lt1"/>
              </a:solidFill>
              <a:latin typeface="Cambria"/>
              <a:ea typeface="Cambria"/>
              <a:cs typeface="Cambria"/>
              <a:sym typeface="Cambria"/>
            </a:endParaRPr>
          </a:p>
        </p:txBody>
      </p:sp>
      <p:pic>
        <p:nvPicPr>
          <p:cNvPr id="150" name="Shape 150" descr="Robot-Modular-Advanced-Armed-Robotic-System-popsci.com_.jpg"/>
          <p:cNvPicPr preferRelativeResize="0"/>
          <p:nvPr/>
        </p:nvPicPr>
        <p:blipFill>
          <a:blip r:embed="rId3">
            <a:alphaModFix/>
          </a:blip>
          <a:stretch>
            <a:fillRect/>
          </a:stretch>
        </p:blipFill>
        <p:spPr>
          <a:xfrm>
            <a:off x="4929599" y="1086812"/>
            <a:ext cx="3959850" cy="2969887"/>
          </a:xfrm>
          <a:prstGeom prst="rect">
            <a:avLst/>
          </a:prstGeom>
          <a:noFill/>
          <a:ln>
            <a:noFill/>
          </a:ln>
        </p:spPr>
      </p:pic>
      <p:pic>
        <p:nvPicPr>
          <p:cNvPr id="151" name="Shape 151" descr="Screenshot 2016-09-19 at 2.47.16 PM.png"/>
          <p:cNvPicPr preferRelativeResize="0"/>
          <p:nvPr/>
        </p:nvPicPr>
        <p:blipFill>
          <a:blip r:embed="rId4">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588518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lvl="0" rtl="0">
              <a:spcBef>
                <a:spcPts val="0"/>
              </a:spcBef>
              <a:buClr>
                <a:schemeClr val="lt1"/>
              </a:buClr>
              <a:buSzPct val="25000"/>
              <a:buFont typeface="Cambria"/>
              <a:buNone/>
            </a:pPr>
            <a:r>
              <a:rPr lang="en-US"/>
              <a:t>PROBLEMS WITH THE LEGAL SYSTEM</a:t>
            </a:r>
          </a:p>
        </p:txBody>
      </p:sp>
      <p:sp>
        <p:nvSpPr>
          <p:cNvPr id="158" name="Shape 158"/>
          <p:cNvSpPr txBox="1">
            <a:spLocks noGrp="1"/>
          </p:cNvSpPr>
          <p:nvPr>
            <p:ph type="body" idx="1"/>
          </p:nvPr>
        </p:nvSpPr>
        <p:spPr>
          <a:xfrm>
            <a:off x="685800" y="1352550"/>
            <a:ext cx="37338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buClr>
                <a:schemeClr val="lt2"/>
              </a:buClr>
              <a:buSzPct val="90000"/>
              <a:buFont typeface="Arial"/>
              <a:buChar char="•"/>
            </a:pPr>
            <a:r>
              <a:rPr lang="en-US" dirty="0"/>
              <a:t>“No accountability means no deterrence of future crimes, no retribution for victims, no social condemnation of the responsible party.” </a:t>
            </a:r>
          </a:p>
          <a:p>
            <a:pPr marR="0" lvl="1" algn="l" rtl="0">
              <a:lnSpc>
                <a:spcPct val="90000"/>
              </a:lnSpc>
              <a:spcBef>
                <a:spcPts val="0"/>
              </a:spcBef>
            </a:pPr>
            <a:r>
              <a:rPr lang="en-US" dirty="0"/>
              <a:t>Harvard Law School International Human Rights Clinic report [8]</a:t>
            </a:r>
          </a:p>
          <a:p>
            <a:pPr marL="0" marR="0" lvl="0" indent="0" algn="l" rtl="0">
              <a:lnSpc>
                <a:spcPct val="90000"/>
              </a:lnSpc>
              <a:spcBef>
                <a:spcPts val="0"/>
              </a:spcBef>
              <a:spcAft>
                <a:spcPts val="0"/>
              </a:spcAft>
              <a:buNone/>
            </a:pPr>
            <a:endParaRPr dirty="0"/>
          </a:p>
          <a:p>
            <a:pPr marL="205766" marR="0" lvl="0" indent="-205766" algn="l" rtl="0">
              <a:lnSpc>
                <a:spcPct val="90000"/>
              </a:lnSpc>
              <a:spcBef>
                <a:spcPts val="0"/>
              </a:spcBef>
              <a:spcAft>
                <a:spcPts val="0"/>
              </a:spcAft>
              <a:buClr>
                <a:schemeClr val="lt2"/>
              </a:buClr>
              <a:buSzPct val="90000"/>
              <a:buFont typeface="Arial"/>
              <a:buChar char="•"/>
            </a:pPr>
            <a:r>
              <a:rPr lang="en-US" dirty="0"/>
              <a:t>Legal system lagging behind the current </a:t>
            </a:r>
            <a:r>
              <a:rPr lang="en-US" dirty="0" smtClean="0"/>
              <a:t>technology</a:t>
            </a:r>
          </a:p>
          <a:p>
            <a:pPr marL="411534" lvl="1" indent="-205766">
              <a:spcBef>
                <a:spcPts val="0"/>
              </a:spcBef>
              <a:buFont typeface="Arial"/>
              <a:buChar char="•"/>
            </a:pPr>
            <a:r>
              <a:rPr lang="en-US" dirty="0" smtClean="0"/>
              <a:t>Steam Engine (1698) </a:t>
            </a:r>
            <a:r>
              <a:rPr lang="en-US" dirty="0" smtClean="0">
                <a:sym typeface="Wingdings" panose="05000000000000000000" pitchFamily="2" charset="2"/>
              </a:rPr>
              <a:t> Railroads (1827)</a:t>
            </a:r>
          </a:p>
          <a:p>
            <a:pPr marL="411534" lvl="1" indent="-205766">
              <a:spcBef>
                <a:spcPts val="0"/>
              </a:spcBef>
              <a:buFont typeface="Arial"/>
              <a:buChar char="•"/>
            </a:pPr>
            <a:r>
              <a:rPr lang="en-US" dirty="0" smtClean="0"/>
              <a:t>Eminent Domain (late 1800s)</a:t>
            </a:r>
          </a:p>
        </p:txBody>
      </p:sp>
      <p:sp>
        <p:nvSpPr>
          <p:cNvPr id="159" name="Shape 159"/>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60" name="Shape 160"/>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15</a:t>
            </a:fld>
            <a:endParaRPr lang="en-US" sz="900" b="0" i="0" u="none" strike="noStrike" cap="none">
              <a:solidFill>
                <a:schemeClr val="lt1"/>
              </a:solidFill>
              <a:latin typeface="Cambria"/>
              <a:ea typeface="Cambria"/>
              <a:cs typeface="Cambria"/>
              <a:sym typeface="Cambria"/>
            </a:endParaRPr>
          </a:p>
        </p:txBody>
      </p:sp>
      <p:sp>
        <p:nvSpPr>
          <p:cNvPr id="161" name="Shape 161"/>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Alora Hillman</a:t>
            </a:r>
          </a:p>
        </p:txBody>
      </p:sp>
      <p:sp>
        <p:nvSpPr>
          <p:cNvPr id="162" name="Shape 162"/>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dirty="0">
                <a:solidFill>
                  <a:schemeClr val="lt1"/>
                </a:solidFill>
                <a:latin typeface="Cambria"/>
                <a:ea typeface="Cambria"/>
                <a:cs typeface="Cambria"/>
                <a:sym typeface="Cambria"/>
              </a:rPr>
              <a:t>[7], [9], [10</a:t>
            </a:r>
            <a:r>
              <a:rPr lang="en-US" sz="1200" dirty="0" smtClean="0">
                <a:solidFill>
                  <a:schemeClr val="lt1"/>
                </a:solidFill>
                <a:latin typeface="Cambria"/>
                <a:ea typeface="Cambria"/>
                <a:cs typeface="Cambria"/>
                <a:sym typeface="Cambria"/>
              </a:rPr>
              <a:t>], [16]</a:t>
            </a:r>
            <a:endParaRPr lang="en-US" sz="1200" dirty="0">
              <a:solidFill>
                <a:schemeClr val="lt1"/>
              </a:solidFill>
              <a:latin typeface="Cambria"/>
              <a:ea typeface="Cambria"/>
              <a:cs typeface="Cambria"/>
              <a:sym typeface="Cambria"/>
            </a:endParaRPr>
          </a:p>
        </p:txBody>
      </p:sp>
      <p:pic>
        <p:nvPicPr>
          <p:cNvPr id="163" name="Shape 163" descr="Gavel-And-Sounding-Board-Bang-The-Gavel.jpg"/>
          <p:cNvPicPr preferRelativeResize="0"/>
          <p:nvPr/>
        </p:nvPicPr>
        <p:blipFill rotWithShape="1">
          <a:blip r:embed="rId3">
            <a:alphaModFix/>
          </a:blip>
          <a:srcRect l="29888"/>
          <a:stretch/>
        </p:blipFill>
        <p:spPr>
          <a:xfrm>
            <a:off x="4527085" y="1352550"/>
            <a:ext cx="4240164" cy="3236899"/>
          </a:xfrm>
          <a:prstGeom prst="rect">
            <a:avLst/>
          </a:prstGeom>
          <a:noFill/>
          <a:ln>
            <a:noFill/>
          </a:ln>
        </p:spPr>
      </p:pic>
      <p:pic>
        <p:nvPicPr>
          <p:cNvPr id="164" name="Shape 164" descr="Screenshot 2016-09-19 at 2.47.16 PM.png"/>
          <p:cNvPicPr preferRelativeResize="0"/>
          <p:nvPr/>
        </p:nvPicPr>
        <p:blipFill>
          <a:blip r:embed="rId4">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33091738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lvl="0" rtl="0">
              <a:spcBef>
                <a:spcPts val="0"/>
              </a:spcBef>
              <a:buClr>
                <a:schemeClr val="lt1"/>
              </a:buClr>
              <a:buSzPct val="25000"/>
              <a:buFont typeface="Cambria"/>
              <a:buNone/>
            </a:pPr>
            <a:r>
              <a:rPr lang="en-US"/>
              <a:t>CONCLUSIONS</a:t>
            </a:r>
          </a:p>
        </p:txBody>
      </p:sp>
      <p:sp>
        <p:nvSpPr>
          <p:cNvPr id="171" name="Shape 171"/>
          <p:cNvSpPr txBox="1">
            <a:spLocks noGrp="1"/>
          </p:cNvSpPr>
          <p:nvPr>
            <p:ph type="body" idx="1"/>
          </p:nvPr>
        </p:nvSpPr>
        <p:spPr>
          <a:xfrm>
            <a:off x="685800" y="1352550"/>
            <a:ext cx="37338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buClr>
                <a:schemeClr val="lt2"/>
              </a:buClr>
              <a:buSzPct val="90000"/>
              <a:buFont typeface="Arial"/>
              <a:buChar char="•"/>
            </a:pPr>
            <a:r>
              <a:rPr lang="en-US"/>
              <a:t>Robots should be legally treated similarly to pets</a:t>
            </a:r>
          </a:p>
          <a:p>
            <a:pPr marL="0" marR="0" lvl="0" indent="0" algn="l" rtl="0">
              <a:lnSpc>
                <a:spcPct val="90000"/>
              </a:lnSpc>
              <a:spcBef>
                <a:spcPts val="0"/>
              </a:spcBef>
              <a:buNone/>
            </a:pPr>
            <a:endParaRPr/>
          </a:p>
          <a:p>
            <a:pPr marL="0" marR="0" lvl="0" indent="0" algn="l" rtl="0">
              <a:lnSpc>
                <a:spcPct val="90000"/>
              </a:lnSpc>
              <a:spcBef>
                <a:spcPts val="0"/>
              </a:spcBef>
              <a:buNone/>
            </a:pPr>
            <a:r>
              <a:rPr lang="en-US"/>
              <a:t>Pet Laws</a:t>
            </a:r>
          </a:p>
          <a:p>
            <a:pPr marL="457200" marR="0" lvl="0" indent="-228600" algn="l" rtl="0">
              <a:lnSpc>
                <a:spcPct val="90000"/>
              </a:lnSpc>
              <a:spcBef>
                <a:spcPts val="0"/>
              </a:spcBef>
            </a:pPr>
            <a:r>
              <a:rPr lang="en-US"/>
              <a:t>Based on expected/past behavior</a:t>
            </a:r>
          </a:p>
          <a:p>
            <a:pPr marL="457200" marR="0" lvl="0" indent="-228600" algn="l" rtl="0">
              <a:lnSpc>
                <a:spcPct val="90000"/>
              </a:lnSpc>
              <a:spcBef>
                <a:spcPts val="0"/>
              </a:spcBef>
            </a:pPr>
            <a:r>
              <a:rPr lang="en-US"/>
              <a:t>‘Negligent ownership’</a:t>
            </a:r>
          </a:p>
          <a:p>
            <a:pPr marL="457200" marR="0" lvl="0" indent="-228600" algn="l" rtl="0">
              <a:lnSpc>
                <a:spcPct val="90000"/>
              </a:lnSpc>
              <a:spcBef>
                <a:spcPts val="0"/>
              </a:spcBef>
            </a:pPr>
            <a:r>
              <a:rPr lang="en-US"/>
              <a:t>‘One-Bite’ rule</a:t>
            </a:r>
          </a:p>
        </p:txBody>
      </p:sp>
      <p:sp>
        <p:nvSpPr>
          <p:cNvPr id="172" name="Shape 172"/>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73" name="Shape 173"/>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16</a:t>
            </a:fld>
            <a:endParaRPr lang="en-US" sz="900" b="0" i="0" u="none" strike="noStrike" cap="none">
              <a:solidFill>
                <a:schemeClr val="lt1"/>
              </a:solidFill>
              <a:latin typeface="Cambria"/>
              <a:ea typeface="Cambria"/>
              <a:cs typeface="Cambria"/>
              <a:sym typeface="Cambria"/>
            </a:endParaRPr>
          </a:p>
        </p:txBody>
      </p:sp>
      <p:sp>
        <p:nvSpPr>
          <p:cNvPr id="174" name="Shape 174"/>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Alora Hillman</a:t>
            </a:r>
          </a:p>
        </p:txBody>
      </p:sp>
      <p:sp>
        <p:nvSpPr>
          <p:cNvPr id="175" name="Shape 175"/>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[11], [12], [13]</a:t>
            </a:r>
          </a:p>
        </p:txBody>
      </p:sp>
      <p:pic>
        <p:nvPicPr>
          <p:cNvPr id="176" name="Shape 176" descr="futuristic-robot-dog-figurine-cyborg-robotic-armour-ornament-447-p.jpg"/>
          <p:cNvPicPr preferRelativeResize="0"/>
          <p:nvPr/>
        </p:nvPicPr>
        <p:blipFill>
          <a:blip r:embed="rId3">
            <a:alphaModFix/>
          </a:blip>
          <a:stretch>
            <a:fillRect/>
          </a:stretch>
        </p:blipFill>
        <p:spPr>
          <a:xfrm>
            <a:off x="5070401" y="755775"/>
            <a:ext cx="3448749" cy="3895425"/>
          </a:xfrm>
          <a:prstGeom prst="rect">
            <a:avLst/>
          </a:prstGeom>
          <a:noFill/>
          <a:ln>
            <a:noFill/>
          </a:ln>
        </p:spPr>
      </p:pic>
      <p:pic>
        <p:nvPicPr>
          <p:cNvPr id="177" name="Shape 177" descr="Screenshot 2016-09-19 at 2.47.16 PM.png"/>
          <p:cNvPicPr preferRelativeResize="0"/>
          <p:nvPr/>
        </p:nvPicPr>
        <p:blipFill>
          <a:blip r:embed="rId4">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15759066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lvl="0" rtl="0">
              <a:spcBef>
                <a:spcPts val="0"/>
              </a:spcBef>
              <a:buClr>
                <a:schemeClr val="lt1"/>
              </a:buClr>
              <a:buSzPct val="25000"/>
              <a:buFont typeface="Cambria"/>
              <a:buNone/>
            </a:pPr>
            <a:r>
              <a:rPr lang="en-US"/>
              <a:t>FUTURE CONSIDERATIONS</a:t>
            </a:r>
          </a:p>
        </p:txBody>
      </p:sp>
      <p:sp>
        <p:nvSpPr>
          <p:cNvPr id="184" name="Shape 184"/>
          <p:cNvSpPr txBox="1">
            <a:spLocks noGrp="1"/>
          </p:cNvSpPr>
          <p:nvPr>
            <p:ph type="body" idx="1"/>
          </p:nvPr>
        </p:nvSpPr>
        <p:spPr>
          <a:xfrm>
            <a:off x="685800" y="1352550"/>
            <a:ext cx="37338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buClr>
                <a:schemeClr val="lt2"/>
              </a:buClr>
              <a:buSzPct val="90000"/>
              <a:buFont typeface="Arial"/>
              <a:buChar char="•"/>
            </a:pPr>
            <a:r>
              <a:rPr lang="en-US"/>
              <a:t>Should robots with artificial intelligence have rights similar to humans? </a:t>
            </a:r>
          </a:p>
          <a:p>
            <a:pPr marL="0" marR="0" lvl="0" indent="0" algn="l" rtl="0">
              <a:lnSpc>
                <a:spcPct val="90000"/>
              </a:lnSpc>
              <a:spcBef>
                <a:spcPts val="0"/>
              </a:spcBef>
              <a:buNone/>
            </a:pPr>
            <a:endParaRPr/>
          </a:p>
          <a:p>
            <a:pPr marL="205766" marR="0" lvl="0" indent="-205766" algn="l" rtl="0">
              <a:lnSpc>
                <a:spcPct val="90000"/>
              </a:lnSpc>
              <a:spcBef>
                <a:spcPts val="0"/>
              </a:spcBef>
              <a:buClr>
                <a:schemeClr val="lt2"/>
              </a:buClr>
              <a:buSzPct val="90000"/>
              <a:buFont typeface="Arial"/>
              <a:buChar char="•"/>
            </a:pPr>
            <a:r>
              <a:rPr lang="en-US"/>
              <a:t>Or should their creators be responsible for their actions?</a:t>
            </a:r>
          </a:p>
          <a:p>
            <a:pPr marL="0" marR="0" lvl="0" indent="0" algn="l" rtl="0">
              <a:lnSpc>
                <a:spcPct val="90000"/>
              </a:lnSpc>
              <a:spcBef>
                <a:spcPts val="0"/>
              </a:spcBef>
              <a:buNone/>
            </a:pPr>
            <a:endParaRPr/>
          </a:p>
          <a:p>
            <a:pPr marL="205766" marR="0" lvl="0" indent="-205766" algn="l" rtl="0">
              <a:lnSpc>
                <a:spcPct val="90000"/>
              </a:lnSpc>
              <a:spcBef>
                <a:spcPts val="0"/>
              </a:spcBef>
              <a:buClr>
                <a:schemeClr val="lt2"/>
              </a:buClr>
              <a:buSzPct val="90000"/>
              <a:buFont typeface="Arial"/>
              <a:buChar char="•"/>
            </a:pPr>
            <a:r>
              <a:rPr lang="en-US"/>
              <a:t>How would robots be punished for their actions?</a:t>
            </a:r>
          </a:p>
        </p:txBody>
      </p:sp>
      <p:sp>
        <p:nvSpPr>
          <p:cNvPr id="185" name="Shape 185"/>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86" name="Shape 186"/>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17</a:t>
            </a:fld>
            <a:endParaRPr lang="en-US" sz="900" b="0" i="0" u="none" strike="noStrike" cap="none">
              <a:solidFill>
                <a:schemeClr val="lt1"/>
              </a:solidFill>
              <a:latin typeface="Cambria"/>
              <a:ea typeface="Cambria"/>
              <a:cs typeface="Cambria"/>
              <a:sym typeface="Cambria"/>
            </a:endParaRPr>
          </a:p>
        </p:txBody>
      </p:sp>
      <p:sp>
        <p:nvSpPr>
          <p:cNvPr id="187" name="Shape 187"/>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Alora Hillman</a:t>
            </a:r>
          </a:p>
        </p:txBody>
      </p:sp>
      <p:sp>
        <p:nvSpPr>
          <p:cNvPr id="188" name="Shape 188"/>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[14]</a:t>
            </a:r>
          </a:p>
        </p:txBody>
      </p:sp>
      <p:pic>
        <p:nvPicPr>
          <p:cNvPr id="189" name="Shape 189" descr="Robot-Cyborg-Face-Neck-Future-Computer.jpg"/>
          <p:cNvPicPr preferRelativeResize="0"/>
          <p:nvPr/>
        </p:nvPicPr>
        <p:blipFill rotWithShape="1">
          <a:blip r:embed="rId3">
            <a:alphaModFix/>
          </a:blip>
          <a:srcRect r="29651"/>
          <a:stretch/>
        </p:blipFill>
        <p:spPr>
          <a:xfrm>
            <a:off x="5008774" y="1163100"/>
            <a:ext cx="3510383" cy="3563774"/>
          </a:xfrm>
          <a:prstGeom prst="rect">
            <a:avLst/>
          </a:prstGeom>
          <a:noFill/>
          <a:ln>
            <a:noFill/>
          </a:ln>
        </p:spPr>
      </p:pic>
      <p:pic>
        <p:nvPicPr>
          <p:cNvPr id="190" name="Shape 190" descr="Screenshot 2016-09-19 at 2.47.16 PM.png"/>
          <p:cNvPicPr preferRelativeResize="0"/>
          <p:nvPr/>
        </p:nvPicPr>
        <p:blipFill>
          <a:blip r:embed="rId4">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2826101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a:solidFill>
                  <a:schemeClr val="lt1"/>
                </a:solidFill>
                <a:latin typeface="Cambria"/>
                <a:ea typeface="Cambria"/>
                <a:cs typeface="Cambria"/>
                <a:sym typeface="Cambria"/>
              </a:rPr>
              <a:t>REFERENCES</a:t>
            </a:r>
          </a:p>
        </p:txBody>
      </p:sp>
      <p:sp>
        <p:nvSpPr>
          <p:cNvPr id="196" name="Shape 196"/>
          <p:cNvSpPr txBox="1">
            <a:spLocks noGrp="1"/>
          </p:cNvSpPr>
          <p:nvPr>
            <p:ph type="body" idx="1"/>
          </p:nvPr>
        </p:nvSpPr>
        <p:spPr>
          <a:xfrm>
            <a:off x="685800" y="1352550"/>
            <a:ext cx="7772400" cy="3352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2"/>
              </a:buClr>
              <a:buSzPct val="25000"/>
              <a:buFont typeface="Arial"/>
              <a:buNone/>
            </a:pPr>
            <a:r>
              <a:rPr lang="en-US" sz="1400"/>
              <a:t>[1]http://www.fudzilla.com/media/k2/items/cache/7d7bfb4d5fe3aeb87156b2aeef7e66dd_XL.jpg (9/18/16)</a:t>
            </a:r>
          </a:p>
          <a:p>
            <a:pPr marL="0" marR="0" lvl="0" indent="0" algn="l" rtl="0">
              <a:lnSpc>
                <a:spcPct val="90000"/>
              </a:lnSpc>
              <a:spcBef>
                <a:spcPts val="0"/>
              </a:spcBef>
              <a:spcAft>
                <a:spcPts val="0"/>
              </a:spcAft>
              <a:buClr>
                <a:schemeClr val="lt2"/>
              </a:buClr>
              <a:buSzPct val="25000"/>
              <a:buFont typeface="Arial"/>
              <a:buNone/>
            </a:pPr>
            <a:endParaRPr sz="1400"/>
          </a:p>
          <a:p>
            <a:pPr marL="0" marR="0" lvl="0" indent="0" algn="l" rtl="0">
              <a:lnSpc>
                <a:spcPct val="90000"/>
              </a:lnSpc>
              <a:spcBef>
                <a:spcPts val="0"/>
              </a:spcBef>
              <a:spcAft>
                <a:spcPts val="0"/>
              </a:spcAft>
              <a:buClr>
                <a:schemeClr val="lt2"/>
              </a:buClr>
              <a:buSzPct val="25000"/>
              <a:buFont typeface="Arial"/>
              <a:buNone/>
            </a:pPr>
            <a:r>
              <a:rPr lang="en-US" sz="1400" b="0" i="0" u="none" strike="noStrike" cap="none">
                <a:solidFill>
                  <a:schemeClr val="lt1"/>
                </a:solidFill>
                <a:latin typeface="Cambria"/>
                <a:ea typeface="Cambria"/>
                <a:cs typeface="Cambria"/>
                <a:sym typeface="Cambria"/>
              </a:rPr>
              <a:t>[</a:t>
            </a:r>
            <a:r>
              <a:rPr lang="en-US" sz="1400"/>
              <a:t>2</a:t>
            </a:r>
            <a:r>
              <a:rPr lang="en-US" sz="1400" b="0" i="0" u="none" strike="noStrike" cap="none">
                <a:solidFill>
                  <a:schemeClr val="lt1"/>
                </a:solidFill>
                <a:latin typeface="Cambria"/>
                <a:ea typeface="Cambria"/>
                <a:cs typeface="Cambria"/>
                <a:sym typeface="Cambria"/>
              </a:rPr>
              <a:t>] !Mediengruppe Bitnik, Random Darknet Shopper </a:t>
            </a:r>
            <a:r>
              <a:rPr lang="en-US" sz="1400"/>
              <a:t>(2014-Ongoing), https://wwwwwwwwwwwwwwwwwwwwww.bitnik.org/r/ (9/18/16)</a:t>
            </a:r>
          </a:p>
          <a:p>
            <a:pPr marL="0" marR="0" lvl="0" indent="0" algn="l" rtl="0">
              <a:lnSpc>
                <a:spcPct val="90000"/>
              </a:lnSpc>
              <a:spcBef>
                <a:spcPts val="1200"/>
              </a:spcBef>
              <a:spcAft>
                <a:spcPts val="0"/>
              </a:spcAft>
              <a:buClr>
                <a:schemeClr val="lt2"/>
              </a:buClr>
              <a:buSzPct val="25000"/>
              <a:buFont typeface="Arial"/>
              <a:buNone/>
            </a:pPr>
            <a:r>
              <a:rPr lang="en-US" sz="1400" b="0" i="0" u="none" strike="noStrike" cap="none">
                <a:solidFill>
                  <a:schemeClr val="lt1"/>
                </a:solidFill>
                <a:latin typeface="Cambria"/>
                <a:ea typeface="Cambria"/>
                <a:cs typeface="Cambria"/>
                <a:sym typeface="Cambria"/>
              </a:rPr>
              <a:t>[</a:t>
            </a:r>
            <a:r>
              <a:rPr lang="en-US" sz="1400"/>
              <a:t>3</a:t>
            </a:r>
            <a:r>
              <a:rPr lang="en-US" sz="1400" b="0" i="0" u="none" strike="noStrike" cap="none">
                <a:solidFill>
                  <a:schemeClr val="lt1"/>
                </a:solidFill>
                <a:latin typeface="Cambria"/>
                <a:ea typeface="Cambria"/>
                <a:cs typeface="Cambria"/>
                <a:sym typeface="Cambria"/>
              </a:rPr>
              <a:t>]</a:t>
            </a:r>
            <a:r>
              <a:rPr lang="en-US" sz="1400" b="0" i="0" strike="noStrike" cap="none">
                <a:latin typeface="Cambria"/>
                <a:ea typeface="Cambria"/>
                <a:cs typeface="Cambria"/>
                <a:sym typeface="Cambria"/>
              </a:rPr>
              <a:t>http://lamcdn.net/hopesandfears.com/post_image-image/ufktfnrO5sMPgH8olfsT8A-wide.jpg (9/18/16)</a:t>
            </a:r>
          </a:p>
          <a:p>
            <a:pPr marL="0" marR="0" lvl="0" indent="0" algn="l" rtl="0">
              <a:lnSpc>
                <a:spcPct val="90000"/>
              </a:lnSpc>
              <a:spcBef>
                <a:spcPts val="1200"/>
              </a:spcBef>
              <a:spcAft>
                <a:spcPts val="0"/>
              </a:spcAft>
              <a:buClr>
                <a:schemeClr val="lt2"/>
              </a:buClr>
              <a:buSzPct val="25000"/>
              <a:buFont typeface="Arial"/>
              <a:buNone/>
            </a:pPr>
            <a:r>
              <a:rPr lang="en-US" sz="1400" b="0" i="0" u="none" strike="noStrike" cap="none">
                <a:solidFill>
                  <a:schemeClr val="lt1"/>
                </a:solidFill>
                <a:latin typeface="Cambria"/>
                <a:ea typeface="Cambria"/>
                <a:cs typeface="Cambria"/>
                <a:sym typeface="Cambria"/>
              </a:rPr>
              <a:t>[</a:t>
            </a:r>
            <a:r>
              <a:rPr lang="en-US" sz="1400"/>
              <a:t>4</a:t>
            </a:r>
            <a:r>
              <a:rPr lang="en-US" sz="1400" b="0" i="0" u="none" strike="noStrike" cap="none">
                <a:solidFill>
                  <a:schemeClr val="lt1"/>
                </a:solidFill>
                <a:latin typeface="Cambria"/>
                <a:ea typeface="Cambria"/>
                <a:cs typeface="Cambria"/>
                <a:sym typeface="Cambria"/>
              </a:rPr>
              <a:t>]</a:t>
            </a:r>
            <a:r>
              <a:rPr lang="en-US" sz="1400"/>
              <a:t>Power, Mike, “What happens when a software bot goes on a darknet shopping spree?”, https://www.theguardian.com/technology/2014/dec/05/software-bot-darknet-shopping-spree-random-shopper (9/18/16)</a:t>
            </a:r>
          </a:p>
          <a:p>
            <a:pPr marL="0" marR="0" lvl="0" indent="0" algn="l" rtl="0">
              <a:lnSpc>
                <a:spcPct val="90000"/>
              </a:lnSpc>
              <a:spcBef>
                <a:spcPts val="1200"/>
              </a:spcBef>
              <a:spcAft>
                <a:spcPts val="0"/>
              </a:spcAft>
              <a:buClr>
                <a:schemeClr val="lt2"/>
              </a:buClr>
              <a:buSzPct val="25000"/>
              <a:buFont typeface="Arial"/>
              <a:buNone/>
            </a:pPr>
            <a:r>
              <a:rPr lang="en-US" sz="1400" b="0" i="0" u="none" strike="noStrike" cap="none">
                <a:solidFill>
                  <a:schemeClr val="lt1"/>
                </a:solidFill>
                <a:latin typeface="Cambria"/>
                <a:ea typeface="Cambria"/>
                <a:cs typeface="Cambria"/>
                <a:sym typeface="Cambria"/>
              </a:rPr>
              <a:t>[5]</a:t>
            </a:r>
            <a:r>
              <a:rPr lang="en-US" sz="1400" b="0" i="0" strike="noStrike" cap="none">
                <a:latin typeface="Cambria"/>
                <a:ea typeface="Cambria"/>
                <a:cs typeface="Cambria"/>
                <a:sym typeface="Cambria"/>
              </a:rPr>
              <a:t>https://i.guim.co.uk/img/static/sys-images/Guardian/Pix/pictures/2014/12/5/1417781635713/d8d4a658-e6f5-4164-9c79-d3d50370e5ca-620x372.jpeg?w=620&amp;q=55&amp;auto=format&amp;usm=12&amp;fit=max&amp;s=dabee45d12816ead8857fe63f08f1b87 (9/18/16)</a:t>
            </a:r>
          </a:p>
          <a:p>
            <a:pPr marL="0" marR="0" lvl="0" indent="0" algn="l" rtl="0">
              <a:lnSpc>
                <a:spcPct val="90000"/>
              </a:lnSpc>
              <a:spcBef>
                <a:spcPts val="1200"/>
              </a:spcBef>
              <a:spcAft>
                <a:spcPts val="0"/>
              </a:spcAft>
              <a:buClr>
                <a:schemeClr val="lt2"/>
              </a:buClr>
              <a:buSzPct val="25000"/>
              <a:buFont typeface="Arial"/>
              <a:buNone/>
            </a:pPr>
            <a:endParaRPr sz="1400"/>
          </a:p>
        </p:txBody>
      </p:sp>
      <p:sp>
        <p:nvSpPr>
          <p:cNvPr id="197" name="Shape 197"/>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98" name="Shape 198"/>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18</a:t>
            </a:fld>
            <a:endParaRPr lang="en-US" sz="900" b="0" i="0" u="none" strike="noStrike" cap="none">
              <a:solidFill>
                <a:schemeClr val="lt1"/>
              </a:solidFill>
              <a:latin typeface="Cambria"/>
              <a:ea typeface="Cambria"/>
              <a:cs typeface="Cambria"/>
              <a:sym typeface="Cambria"/>
            </a:endParaRPr>
          </a:p>
        </p:txBody>
      </p:sp>
      <p:sp>
        <p:nvSpPr>
          <p:cNvPr id="199" name="Shape 199"/>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Alora Hillman</a:t>
            </a:r>
          </a:p>
        </p:txBody>
      </p:sp>
      <p:pic>
        <p:nvPicPr>
          <p:cNvPr id="200" name="Shape 200" descr="Screenshot 2016-09-19 at 2.47.16 PM.png"/>
          <p:cNvPicPr preferRelativeResize="0"/>
          <p:nvPr/>
        </p:nvPicPr>
        <p:blipFill>
          <a:blip r:embed="rId3">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2086288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a:solidFill>
                  <a:schemeClr val="lt1"/>
                </a:solidFill>
                <a:latin typeface="Cambria"/>
                <a:ea typeface="Cambria"/>
                <a:cs typeface="Cambria"/>
                <a:sym typeface="Cambria"/>
              </a:rPr>
              <a:t>REFERENCES</a:t>
            </a:r>
          </a:p>
        </p:txBody>
      </p:sp>
      <p:sp>
        <p:nvSpPr>
          <p:cNvPr id="206" name="Shape 206"/>
          <p:cNvSpPr txBox="1">
            <a:spLocks noGrp="1"/>
          </p:cNvSpPr>
          <p:nvPr>
            <p:ph type="body" idx="1"/>
          </p:nvPr>
        </p:nvSpPr>
        <p:spPr>
          <a:xfrm>
            <a:off x="685800" y="1352550"/>
            <a:ext cx="7772400" cy="3352800"/>
          </a:xfrm>
          <a:prstGeom prst="rect">
            <a:avLst/>
          </a:prstGeom>
          <a:noFill/>
          <a:ln>
            <a:noFill/>
          </a:ln>
        </p:spPr>
        <p:txBody>
          <a:bodyPr lIns="91425" tIns="45700" rIns="91425" bIns="45700" anchor="t" anchorCtr="0">
            <a:noAutofit/>
          </a:bodyPr>
          <a:lstStyle/>
          <a:p>
            <a:pPr marL="0" lvl="0" indent="0" rtl="0">
              <a:spcBef>
                <a:spcPts val="0"/>
              </a:spcBef>
              <a:buClr>
                <a:schemeClr val="lt2"/>
              </a:buClr>
              <a:buSzPct val="25000"/>
              <a:buFont typeface="Arial"/>
              <a:buNone/>
            </a:pPr>
            <a:r>
              <a:rPr lang="en-US" sz="1400" dirty="0"/>
              <a:t>[6]https://wwwwwwwwwwwwwwwwwwwwww.bitnik.org/media/news/kunsthalle_darknet/thumb/KHStGallen_Darknet_2014-10_MG_3230_LowRes_905.jpg (9/18/16)</a:t>
            </a:r>
          </a:p>
          <a:p>
            <a:pPr marL="0" marR="0" lvl="0" indent="0" algn="l" rtl="0">
              <a:lnSpc>
                <a:spcPct val="90000"/>
              </a:lnSpc>
              <a:spcBef>
                <a:spcPts val="0"/>
              </a:spcBef>
              <a:spcAft>
                <a:spcPts val="0"/>
              </a:spcAft>
              <a:buClr>
                <a:schemeClr val="lt2"/>
              </a:buClr>
              <a:buSzPct val="25000"/>
              <a:buFont typeface="Arial"/>
              <a:buNone/>
            </a:pPr>
            <a:endParaRPr sz="1400" dirty="0"/>
          </a:p>
          <a:p>
            <a:pPr marL="0" marR="0" lvl="0" indent="0" algn="l" rtl="0">
              <a:lnSpc>
                <a:spcPct val="90000"/>
              </a:lnSpc>
              <a:spcBef>
                <a:spcPts val="0"/>
              </a:spcBef>
              <a:spcAft>
                <a:spcPts val="0"/>
              </a:spcAft>
              <a:buClr>
                <a:schemeClr val="lt2"/>
              </a:buClr>
              <a:buSzPct val="25000"/>
              <a:buFont typeface="Arial"/>
              <a:buNone/>
            </a:pPr>
            <a:r>
              <a:rPr lang="en-US" sz="1400" dirty="0"/>
              <a:t>[7]</a:t>
            </a:r>
            <a:r>
              <a:rPr lang="en-US" sz="1400" dirty="0" err="1"/>
              <a:t>Wellen</a:t>
            </a:r>
            <a:r>
              <a:rPr lang="en-US" sz="1400" dirty="0"/>
              <a:t>, Russ, “When Robots Commit War Crimes”, http://fpif.org/robots-commit-war-crimes/ (9/18/16)</a:t>
            </a:r>
          </a:p>
          <a:p>
            <a:pPr marL="0" marR="0" lvl="0" indent="0" algn="l" rtl="0">
              <a:lnSpc>
                <a:spcPct val="90000"/>
              </a:lnSpc>
              <a:spcBef>
                <a:spcPts val="0"/>
              </a:spcBef>
              <a:spcAft>
                <a:spcPts val="0"/>
              </a:spcAft>
              <a:buClr>
                <a:schemeClr val="lt2"/>
              </a:buClr>
              <a:buSzPct val="25000"/>
              <a:buFont typeface="Arial"/>
              <a:buNone/>
            </a:pPr>
            <a:endParaRPr sz="1400" dirty="0"/>
          </a:p>
          <a:p>
            <a:pPr marL="0" lvl="0" indent="0" rtl="0">
              <a:spcBef>
                <a:spcPts val="0"/>
              </a:spcBef>
              <a:buClr>
                <a:schemeClr val="lt2"/>
              </a:buClr>
              <a:buSzPct val="25000"/>
              <a:buFont typeface="Arial"/>
              <a:buNone/>
            </a:pPr>
            <a:r>
              <a:rPr lang="en-US" sz="1400" dirty="0"/>
              <a:t>[8]http://fpif.org/wp-content/uploads/2016/01/Robot-Modular-Advanced-Armed-Robotic-System-popsci.com_.jpg (9/18/16)</a:t>
            </a:r>
          </a:p>
          <a:p>
            <a:pPr marL="0" lvl="0" indent="0" rtl="0">
              <a:spcBef>
                <a:spcPts val="0"/>
              </a:spcBef>
              <a:buClr>
                <a:schemeClr val="lt2"/>
              </a:buClr>
              <a:buSzPct val="25000"/>
              <a:buFont typeface="Arial"/>
              <a:buNone/>
            </a:pPr>
            <a:endParaRPr sz="1400" dirty="0"/>
          </a:p>
          <a:p>
            <a:pPr marL="0" marR="0" lvl="0" indent="0" algn="l" rtl="0">
              <a:lnSpc>
                <a:spcPct val="90000"/>
              </a:lnSpc>
              <a:spcBef>
                <a:spcPts val="0"/>
              </a:spcBef>
              <a:spcAft>
                <a:spcPts val="0"/>
              </a:spcAft>
              <a:buClr>
                <a:schemeClr val="lt2"/>
              </a:buClr>
              <a:buSzPct val="25000"/>
              <a:buFont typeface="Arial"/>
              <a:buNone/>
            </a:pPr>
            <a:r>
              <a:rPr lang="en-US" sz="1400" dirty="0"/>
              <a:t>[9]http://bangthegavel.com/wp-content/uploads/Gavel-And-Sounding-Board-Bang-The-Gavel.jpg (9/18/16)</a:t>
            </a:r>
          </a:p>
          <a:p>
            <a:pPr marL="0" marR="0" lvl="0" indent="0" algn="l" rtl="0">
              <a:lnSpc>
                <a:spcPct val="90000"/>
              </a:lnSpc>
              <a:spcBef>
                <a:spcPts val="0"/>
              </a:spcBef>
              <a:spcAft>
                <a:spcPts val="0"/>
              </a:spcAft>
              <a:buClr>
                <a:schemeClr val="lt2"/>
              </a:buClr>
              <a:buSzPct val="25000"/>
              <a:buFont typeface="Arial"/>
              <a:buNone/>
            </a:pPr>
            <a:endParaRPr sz="1400" dirty="0"/>
          </a:p>
          <a:p>
            <a:pPr marL="0" lvl="0" indent="0" rtl="0">
              <a:spcBef>
                <a:spcPts val="0"/>
              </a:spcBef>
              <a:buClr>
                <a:schemeClr val="lt2"/>
              </a:buClr>
              <a:buSzPct val="25000"/>
              <a:buFont typeface="Arial"/>
              <a:buNone/>
            </a:pPr>
            <a:r>
              <a:rPr lang="en-US" sz="1400" dirty="0"/>
              <a:t>[10] Silverstein, Ed, “Legal, ethical questions arise from art exhibit featuring robot that purchased ecstasy pills”, http://www.insidecounsel.com/2015/01/08/legal-ethical-questions-arise-from-art-exhibit-fea?slreturn=1474302499&amp;page=2 (9/15/16)</a:t>
            </a:r>
          </a:p>
        </p:txBody>
      </p:sp>
      <p:sp>
        <p:nvSpPr>
          <p:cNvPr id="207" name="Shape 207"/>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208" name="Shape 208"/>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19</a:t>
            </a:fld>
            <a:endParaRPr lang="en-US" sz="900" b="0" i="0" u="none" strike="noStrike" cap="none">
              <a:solidFill>
                <a:schemeClr val="lt1"/>
              </a:solidFill>
              <a:latin typeface="Cambria"/>
              <a:ea typeface="Cambria"/>
              <a:cs typeface="Cambria"/>
              <a:sym typeface="Cambria"/>
            </a:endParaRPr>
          </a:p>
        </p:txBody>
      </p:sp>
      <p:sp>
        <p:nvSpPr>
          <p:cNvPr id="209" name="Shape 209"/>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Alora Hillman</a:t>
            </a:r>
          </a:p>
        </p:txBody>
      </p:sp>
      <p:pic>
        <p:nvPicPr>
          <p:cNvPr id="210" name="Shape 210" descr="Screenshot 2016-09-19 at 2.47.16 PM.png"/>
          <p:cNvPicPr preferRelativeResize="0"/>
          <p:nvPr/>
        </p:nvPicPr>
        <p:blipFill>
          <a:blip r:embed="rId3">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37700433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2</a:t>
            </a:fld>
            <a:endParaRPr lang="en-US"/>
          </a:p>
        </p:txBody>
      </p:sp>
      <p:graphicFrame>
        <p:nvGraphicFramePr>
          <p:cNvPr id="13" name="Chart 12">
            <a:extLst>
              <a:ext uri="{FF2B5EF4-FFF2-40B4-BE49-F238E27FC236}">
                <a16:creationId xmlns="" xmlns:xdr="http://schemas.openxmlformats.org/drawingml/2006/spreadsheetDrawing" xmlns:a16="http://schemas.microsoft.com/office/drawing/2014/main" xmlns:lc="http://schemas.openxmlformats.org/drawingml/2006/lockedCanvas" id="{00000000-0008-0000-0000-000004000000}"/>
              </a:ext>
            </a:extLst>
          </p:cNvPr>
          <p:cNvGraphicFramePr>
            <a:graphicFrameLocks/>
          </p:cNvGraphicFramePr>
          <p:nvPr>
            <p:extLst>
              <p:ext uri="{D42A27DB-BD31-4B8C-83A1-F6EECF244321}">
                <p14:modId xmlns:p14="http://schemas.microsoft.com/office/powerpoint/2010/main" val="2465035368"/>
              </p:ext>
            </p:extLst>
          </p:nvPr>
        </p:nvGraphicFramePr>
        <p:xfrm>
          <a:off x="115358" y="1276350"/>
          <a:ext cx="2738967" cy="3652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xdr="http://schemas.openxmlformats.org/drawingml/2006/spreadsheetDrawing" xmlns:a16="http://schemas.microsoft.com/office/drawing/2014/main" xmlns:lc="http://schemas.openxmlformats.org/drawingml/2006/lockedCanvas" id="{00000000-0008-0000-0000-000005000000}"/>
              </a:ext>
            </a:extLst>
          </p:cNvPr>
          <p:cNvGraphicFramePr>
            <a:graphicFrameLocks/>
          </p:cNvGraphicFramePr>
          <p:nvPr>
            <p:extLst>
              <p:ext uri="{D42A27DB-BD31-4B8C-83A1-F6EECF244321}">
                <p14:modId xmlns:p14="http://schemas.microsoft.com/office/powerpoint/2010/main" val="123187205"/>
              </p:ext>
            </p:extLst>
          </p:nvPr>
        </p:nvGraphicFramePr>
        <p:xfrm>
          <a:off x="2969683" y="1276350"/>
          <a:ext cx="2743200" cy="3652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 xmlns:xdr="http://schemas.openxmlformats.org/drawingml/2006/spreadsheetDrawing" xmlns:a16="http://schemas.microsoft.com/office/drawing/2014/main" xmlns:lc="http://schemas.openxmlformats.org/drawingml/2006/lockedCanvas" id="{00000000-0008-0000-0000-000006000000}"/>
              </a:ext>
            </a:extLst>
          </p:cNvPr>
          <p:cNvGraphicFramePr>
            <a:graphicFrameLocks/>
          </p:cNvGraphicFramePr>
          <p:nvPr>
            <p:extLst>
              <p:ext uri="{D42A27DB-BD31-4B8C-83A1-F6EECF244321}">
                <p14:modId xmlns:p14="http://schemas.microsoft.com/office/powerpoint/2010/main" val="2413650094"/>
              </p:ext>
            </p:extLst>
          </p:nvPr>
        </p:nvGraphicFramePr>
        <p:xfrm>
          <a:off x="5828241" y="361950"/>
          <a:ext cx="3200400" cy="45669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511410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a:solidFill>
                  <a:schemeClr val="lt1"/>
                </a:solidFill>
                <a:latin typeface="Cambria"/>
                <a:ea typeface="Cambria"/>
                <a:cs typeface="Cambria"/>
                <a:sym typeface="Cambria"/>
              </a:rPr>
              <a:t>REFERENCES</a:t>
            </a:r>
          </a:p>
        </p:txBody>
      </p:sp>
      <p:sp>
        <p:nvSpPr>
          <p:cNvPr id="216" name="Shape 216"/>
          <p:cNvSpPr txBox="1">
            <a:spLocks noGrp="1"/>
          </p:cNvSpPr>
          <p:nvPr>
            <p:ph type="body" idx="1"/>
          </p:nvPr>
        </p:nvSpPr>
        <p:spPr>
          <a:xfrm>
            <a:off x="685800" y="1352550"/>
            <a:ext cx="7772400" cy="3352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2"/>
              </a:buClr>
              <a:buSzPct val="25000"/>
              <a:buFont typeface="Arial"/>
              <a:buNone/>
            </a:pPr>
            <a:r>
              <a:rPr lang="en-US" sz="1400" dirty="0"/>
              <a:t>[11]http://www.mezzalunagifts.com/ekmps/shops/5f96cb/images/futuristic-robot-dog-figurine-cyborg-robotic-armour-ornament-447-p.jpg (9/18/16)</a:t>
            </a:r>
          </a:p>
          <a:p>
            <a:pPr marL="0" marR="0" lvl="0" indent="0" algn="l" rtl="0">
              <a:lnSpc>
                <a:spcPct val="90000"/>
              </a:lnSpc>
              <a:spcBef>
                <a:spcPts val="0"/>
              </a:spcBef>
              <a:spcAft>
                <a:spcPts val="0"/>
              </a:spcAft>
              <a:buClr>
                <a:schemeClr val="lt2"/>
              </a:buClr>
              <a:buSzPct val="25000"/>
              <a:buFont typeface="Arial"/>
              <a:buNone/>
            </a:pPr>
            <a:endParaRPr sz="1400" dirty="0"/>
          </a:p>
          <a:p>
            <a:pPr marL="0" marR="0" lvl="0" indent="0" algn="l" rtl="0">
              <a:lnSpc>
                <a:spcPct val="90000"/>
              </a:lnSpc>
              <a:spcBef>
                <a:spcPts val="0"/>
              </a:spcBef>
              <a:spcAft>
                <a:spcPts val="0"/>
              </a:spcAft>
              <a:buClr>
                <a:schemeClr val="lt2"/>
              </a:buClr>
              <a:buSzPct val="25000"/>
              <a:buFont typeface="Arial"/>
              <a:buNone/>
            </a:pPr>
            <a:r>
              <a:rPr lang="en-US" sz="1400" dirty="0"/>
              <a:t>[12]Randolph, Mary, J.D., “A Negligent Dog Owner’s Liability”, http://www.nolo.com/legal-encyclopedia/a-negligent-dog-owners-liability.html (9/18/16)</a:t>
            </a:r>
          </a:p>
          <a:p>
            <a:pPr marL="0" marR="0" lvl="0" indent="0" algn="l" rtl="0">
              <a:lnSpc>
                <a:spcPct val="90000"/>
              </a:lnSpc>
              <a:spcBef>
                <a:spcPts val="0"/>
              </a:spcBef>
              <a:spcAft>
                <a:spcPts val="0"/>
              </a:spcAft>
              <a:buClr>
                <a:schemeClr val="lt2"/>
              </a:buClr>
              <a:buSzPct val="25000"/>
              <a:buFont typeface="Arial"/>
              <a:buNone/>
            </a:pPr>
            <a:endParaRPr sz="1400" dirty="0"/>
          </a:p>
          <a:p>
            <a:pPr marL="0" marR="0" lvl="0" indent="0" algn="l" rtl="0">
              <a:lnSpc>
                <a:spcPct val="90000"/>
              </a:lnSpc>
              <a:spcBef>
                <a:spcPts val="0"/>
              </a:spcBef>
              <a:spcAft>
                <a:spcPts val="0"/>
              </a:spcAft>
              <a:buClr>
                <a:schemeClr val="lt2"/>
              </a:buClr>
              <a:buSzPct val="25000"/>
              <a:buFont typeface="Arial"/>
              <a:buNone/>
            </a:pPr>
            <a:r>
              <a:rPr lang="en-US" sz="1400" dirty="0"/>
              <a:t>[13]Randolph, Mary, J.D., “The “One-Bite” Rule for Dogs”, http://www.nolo.com/legal-encyclopedia/the-one-bite-rule-dogs.html (9/18/16)</a:t>
            </a:r>
          </a:p>
          <a:p>
            <a:pPr marL="0" marR="0" lvl="0" indent="0" algn="l" rtl="0">
              <a:lnSpc>
                <a:spcPct val="90000"/>
              </a:lnSpc>
              <a:spcBef>
                <a:spcPts val="0"/>
              </a:spcBef>
              <a:spcAft>
                <a:spcPts val="0"/>
              </a:spcAft>
              <a:buClr>
                <a:schemeClr val="lt2"/>
              </a:buClr>
              <a:buSzPct val="25000"/>
              <a:buFont typeface="Arial"/>
              <a:buNone/>
            </a:pPr>
            <a:endParaRPr sz="1400" dirty="0"/>
          </a:p>
          <a:p>
            <a:pPr marL="0" lvl="0" indent="0" rtl="0">
              <a:spcBef>
                <a:spcPts val="0"/>
              </a:spcBef>
              <a:buClr>
                <a:schemeClr val="lt2"/>
              </a:buClr>
              <a:buSzPct val="25000"/>
              <a:buFont typeface="Arial"/>
              <a:buNone/>
            </a:pPr>
            <a:r>
              <a:rPr lang="en-US" sz="1400" dirty="0"/>
              <a:t>[14]http://glitch.news/wp-content/uploads/sites/19/2015/12/Robot-Cyborg-Face-Neck-Future-Computer.jpg (9/19/16</a:t>
            </a:r>
            <a:r>
              <a:rPr lang="en-US" sz="1400" dirty="0" smtClean="0"/>
              <a:t>)</a:t>
            </a:r>
          </a:p>
          <a:p>
            <a:pPr marL="0" lvl="0" indent="0" rtl="0">
              <a:spcBef>
                <a:spcPts val="0"/>
              </a:spcBef>
              <a:buClr>
                <a:schemeClr val="lt2"/>
              </a:buClr>
              <a:buSzPct val="25000"/>
              <a:buFont typeface="Arial"/>
              <a:buNone/>
            </a:pPr>
            <a:endParaRPr lang="en-US" sz="1400" dirty="0"/>
          </a:p>
          <a:p>
            <a:pPr marL="0" lvl="0" indent="0">
              <a:spcBef>
                <a:spcPts val="0"/>
              </a:spcBef>
              <a:buSzPct val="25000"/>
              <a:buNone/>
            </a:pPr>
            <a:r>
              <a:rPr lang="en-US" sz="1400" dirty="0" smtClean="0"/>
              <a:t>[</a:t>
            </a:r>
            <a:r>
              <a:rPr lang="en-US" sz="1400" dirty="0"/>
              <a:t>15] </a:t>
            </a:r>
            <a:r>
              <a:rPr lang="en-US" sz="1400" dirty="0" smtClean="0"/>
              <a:t>Fisher, Max, ‘Open-source data contradicts Feinstein on ‘single digit’ civilian drone deaths’, https</a:t>
            </a:r>
            <a:r>
              <a:rPr lang="en-US" sz="1400" dirty="0"/>
              <a:t>://www.washingtonpost.com/news/worldviews/wp/2013/02/07/open-source-data-contradicts-feinstein-on-single-digit-civilian-drone-deaths</a:t>
            </a:r>
            <a:r>
              <a:rPr lang="en-US" sz="1400" dirty="0" smtClean="0"/>
              <a:t>/ (9/20/16)</a:t>
            </a:r>
          </a:p>
          <a:p>
            <a:pPr marL="0" lvl="0" indent="0">
              <a:spcBef>
                <a:spcPts val="0"/>
              </a:spcBef>
              <a:buSzPct val="25000"/>
              <a:buNone/>
            </a:pPr>
            <a:endParaRPr lang="en-US" sz="1400" dirty="0"/>
          </a:p>
          <a:p>
            <a:pPr marL="0" lvl="0" indent="0">
              <a:spcBef>
                <a:spcPts val="0"/>
              </a:spcBef>
              <a:buSzPct val="25000"/>
              <a:buNone/>
            </a:pPr>
            <a:r>
              <a:rPr lang="en-US" sz="1400" dirty="0"/>
              <a:t>[16</a:t>
            </a:r>
            <a:r>
              <a:rPr lang="en-US" sz="1400" dirty="0" smtClean="0"/>
              <a:t>] </a:t>
            </a:r>
            <a:r>
              <a:rPr lang="en-US" sz="1400" dirty="0" err="1" smtClean="0"/>
              <a:t>Wadhwa</a:t>
            </a:r>
            <a:r>
              <a:rPr lang="en-US" sz="1400" dirty="0" smtClean="0"/>
              <a:t>, </a:t>
            </a:r>
            <a:r>
              <a:rPr lang="en-US" sz="1400" dirty="0" err="1" smtClean="0"/>
              <a:t>Vivek</a:t>
            </a:r>
            <a:r>
              <a:rPr lang="en-US" sz="1400" dirty="0" smtClean="0"/>
              <a:t>, “Laws and Ethics Can’t Keep Pace with Technology”, </a:t>
            </a:r>
            <a:r>
              <a:rPr lang="en-US" sz="1400" dirty="0"/>
              <a:t>https://www.technologyreview.com/s/526401/laws-and-ethics-cant-keep-pace-with-technology</a:t>
            </a:r>
            <a:r>
              <a:rPr lang="en-US" sz="1400" dirty="0" smtClean="0"/>
              <a:t>/ (9/20/16)</a:t>
            </a:r>
            <a:endParaRPr lang="en-US" sz="1400" dirty="0"/>
          </a:p>
          <a:p>
            <a:pPr marL="0" marR="0" lvl="0" indent="0" algn="l" rtl="0">
              <a:lnSpc>
                <a:spcPct val="90000"/>
              </a:lnSpc>
              <a:spcBef>
                <a:spcPts val="0"/>
              </a:spcBef>
              <a:spcAft>
                <a:spcPts val="0"/>
              </a:spcAft>
              <a:buClr>
                <a:schemeClr val="lt2"/>
              </a:buClr>
              <a:buSzPct val="25000"/>
              <a:buFont typeface="Arial"/>
              <a:buNone/>
            </a:pPr>
            <a:endParaRPr sz="1400" dirty="0"/>
          </a:p>
          <a:p>
            <a:pPr marL="0" marR="0" lvl="0" indent="0" algn="l" rtl="0">
              <a:lnSpc>
                <a:spcPct val="90000"/>
              </a:lnSpc>
              <a:spcBef>
                <a:spcPts val="0"/>
              </a:spcBef>
              <a:spcAft>
                <a:spcPts val="0"/>
              </a:spcAft>
              <a:buClr>
                <a:schemeClr val="lt2"/>
              </a:buClr>
              <a:buSzPct val="25000"/>
              <a:buFont typeface="Arial"/>
              <a:buNone/>
            </a:pPr>
            <a:endParaRPr sz="1400" dirty="0"/>
          </a:p>
        </p:txBody>
      </p:sp>
      <p:sp>
        <p:nvSpPr>
          <p:cNvPr id="217" name="Shape 217"/>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218" name="Shape 218"/>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20</a:t>
            </a:fld>
            <a:endParaRPr lang="en-US" sz="900" b="0" i="0" u="none" strike="noStrike" cap="none">
              <a:solidFill>
                <a:schemeClr val="lt1"/>
              </a:solidFill>
              <a:latin typeface="Cambria"/>
              <a:ea typeface="Cambria"/>
              <a:cs typeface="Cambria"/>
              <a:sym typeface="Cambria"/>
            </a:endParaRPr>
          </a:p>
        </p:txBody>
      </p:sp>
      <p:sp>
        <p:nvSpPr>
          <p:cNvPr id="219" name="Shape 219"/>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Alora Hillman</a:t>
            </a:r>
          </a:p>
        </p:txBody>
      </p:sp>
      <p:pic>
        <p:nvPicPr>
          <p:cNvPr id="220" name="Shape 220" descr="Screenshot 2016-09-19 at 2.47.16 PM.png"/>
          <p:cNvPicPr preferRelativeResize="0"/>
          <p:nvPr/>
        </p:nvPicPr>
        <p:blipFill>
          <a:blip r:embed="rId3">
            <a:alphaModFix/>
          </a:blip>
          <a:stretch>
            <a:fillRect/>
          </a:stretch>
        </p:blipFill>
        <p:spPr>
          <a:xfrm>
            <a:off x="8037799" y="0"/>
            <a:ext cx="1054374" cy="349125"/>
          </a:xfrm>
          <a:prstGeom prst="rect">
            <a:avLst/>
          </a:prstGeom>
          <a:noFill/>
          <a:ln>
            <a:noFill/>
          </a:ln>
        </p:spPr>
      </p:pic>
    </p:spTree>
    <p:extLst>
      <p:ext uri="{BB962C8B-B14F-4D97-AF65-F5344CB8AC3E}">
        <p14:creationId xmlns:p14="http://schemas.microsoft.com/office/powerpoint/2010/main" val="9525439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Hacking</a:t>
            </a:r>
          </a:p>
        </p:txBody>
      </p:sp>
      <p:sp>
        <p:nvSpPr>
          <p:cNvPr id="3" name="Content Placeholder 2"/>
          <p:cNvSpPr>
            <a:spLocks noGrp="1"/>
          </p:cNvSpPr>
          <p:nvPr>
            <p:ph sz="half" idx="1"/>
          </p:nvPr>
        </p:nvSpPr>
        <p:spPr/>
        <p:txBody>
          <a:bodyPr/>
          <a:lstStyle/>
          <a:p>
            <a:r>
              <a:rPr lang="en-US" dirty="0"/>
              <a:t>Hacking / Modifying Car’s </a:t>
            </a:r>
            <a:r>
              <a:rPr lang="en-US" dirty="0" smtClean="0"/>
              <a:t>ECUs (Electronic Control Unit)</a:t>
            </a:r>
            <a:endParaRPr lang="en-US" dirty="0"/>
          </a:p>
          <a:p>
            <a:pPr lvl="1"/>
            <a:r>
              <a:rPr lang="en-US" dirty="0"/>
              <a:t>Physical Hardware (sensors)</a:t>
            </a:r>
          </a:p>
          <a:p>
            <a:pPr lvl="1"/>
            <a:r>
              <a:rPr lang="en-US" dirty="0"/>
              <a:t>EEPROM / FLASH</a:t>
            </a:r>
          </a:p>
          <a:p>
            <a:pPr lvl="1"/>
            <a:r>
              <a:rPr lang="en-US" dirty="0"/>
              <a:t>CANBUS</a:t>
            </a:r>
          </a:p>
          <a:p>
            <a:pPr lvl="1"/>
            <a:r>
              <a:rPr lang="en-US" dirty="0"/>
              <a:t>Taking over a car’s systems physically or remotely (OnStar)</a:t>
            </a:r>
          </a:p>
          <a:p>
            <a:r>
              <a:rPr lang="en-US" dirty="0"/>
              <a:t>Big risk today with ECUs controlling everything</a:t>
            </a:r>
          </a:p>
          <a:p>
            <a:pPr lvl="1"/>
            <a:endParaRPr lang="en-US" dirty="0"/>
          </a:p>
        </p:txBody>
      </p:sp>
      <p:sp>
        <p:nvSpPr>
          <p:cNvPr id="4" name="Content Placeholder 3"/>
          <p:cNvSpPr>
            <a:spLocks noGrp="1"/>
          </p:cNvSpPr>
          <p:nvPr>
            <p:ph sz="half" idx="2"/>
          </p:nvPr>
        </p:nvSpPr>
        <p:spPr>
          <a:xfrm>
            <a:off x="4724400" y="1352551"/>
            <a:ext cx="3733800" cy="2495244"/>
          </a:xfrm>
          <a:ln>
            <a:solidFill>
              <a:schemeClr val="bg1"/>
            </a:solidFill>
          </a:ln>
        </p:spPr>
        <p:txBody>
          <a:bodyPr anchor="ctr"/>
          <a:lstStyle/>
          <a:p>
            <a:pPr marL="0" indent="0" algn="ctr">
              <a:buNone/>
            </a:pPr>
            <a:r>
              <a:rPr lang="en-US" dirty="0"/>
              <a:t>&lt;Graphic&gt;</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Micciolo</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52551"/>
            <a:ext cx="3736500" cy="2495244"/>
          </a:xfrm>
          <a:prstGeom prst="rect">
            <a:avLst/>
          </a:prstGeom>
        </p:spPr>
      </p:pic>
      <p:sp>
        <p:nvSpPr>
          <p:cNvPr id="11" name="TextBox 10"/>
          <p:cNvSpPr txBox="1"/>
          <p:nvPr/>
        </p:nvSpPr>
        <p:spPr>
          <a:xfrm>
            <a:off x="4724400" y="3972154"/>
            <a:ext cx="3736500" cy="258532"/>
          </a:xfrm>
          <a:prstGeom prst="rect">
            <a:avLst/>
          </a:prstGeom>
          <a:noFill/>
        </p:spPr>
        <p:txBody>
          <a:bodyPr wrap="square" rtlCol="0">
            <a:spAutoFit/>
          </a:bodyPr>
          <a:lstStyle/>
          <a:p>
            <a:pPr>
              <a:lnSpc>
                <a:spcPct val="90000"/>
              </a:lnSpc>
            </a:pPr>
            <a:r>
              <a:rPr lang="en-US" sz="1200" dirty="0"/>
              <a:t>Personal ECU that I have physically “hacked”</a:t>
            </a:r>
          </a:p>
        </p:txBody>
      </p:sp>
    </p:spTree>
    <p:extLst>
      <p:ext uri="{BB962C8B-B14F-4D97-AF65-F5344CB8AC3E}">
        <p14:creationId xmlns:p14="http://schemas.microsoft.com/office/powerpoint/2010/main" val="2050870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OBDII and CANbus</a:t>
            </a:r>
          </a:p>
        </p:txBody>
      </p:sp>
      <p:sp>
        <p:nvSpPr>
          <p:cNvPr id="3" name="Content Placeholder 2"/>
          <p:cNvSpPr>
            <a:spLocks noGrp="1"/>
          </p:cNvSpPr>
          <p:nvPr>
            <p:ph sz="half" idx="1"/>
          </p:nvPr>
        </p:nvSpPr>
        <p:spPr/>
        <p:txBody>
          <a:bodyPr/>
          <a:lstStyle/>
          <a:p>
            <a:r>
              <a:rPr lang="en-US" dirty="0"/>
              <a:t>OBDII (On Board Diagnosis) [1]</a:t>
            </a:r>
          </a:p>
          <a:p>
            <a:pPr lvl="1"/>
            <a:r>
              <a:rPr lang="en-US" dirty="0"/>
              <a:t>Self diagnosing and reporting (error codes)</a:t>
            </a:r>
          </a:p>
          <a:p>
            <a:pPr lvl="1"/>
            <a:r>
              <a:rPr lang="en-US" dirty="0"/>
              <a:t>Vehicle live data (rpm, engine temp)</a:t>
            </a:r>
          </a:p>
          <a:p>
            <a:pPr lvl="1"/>
            <a:r>
              <a:rPr lang="en-US" dirty="0"/>
              <a:t>Connected to various subsystems</a:t>
            </a:r>
          </a:p>
          <a:p>
            <a:r>
              <a:rPr lang="en-US" dirty="0"/>
              <a:t>CANBUS (Controlled Area Network) [1]</a:t>
            </a:r>
          </a:p>
          <a:p>
            <a:pPr lvl="1"/>
            <a:r>
              <a:rPr lang="en-US" dirty="0"/>
              <a:t>Todays standard</a:t>
            </a:r>
          </a:p>
          <a:p>
            <a:pPr lvl="1"/>
            <a:r>
              <a:rPr lang="en-US" dirty="0"/>
              <a:t>Broadcast system</a:t>
            </a:r>
          </a:p>
          <a:p>
            <a:pPr lvl="1"/>
            <a:r>
              <a:rPr lang="en-US" dirty="0"/>
              <a:t>Priority system</a:t>
            </a:r>
          </a:p>
          <a:p>
            <a:pPr lvl="1"/>
            <a:r>
              <a:rPr lang="en-US" dirty="0"/>
              <a:t>Base of physical hacking</a:t>
            </a:r>
          </a:p>
          <a:p>
            <a:pPr lvl="1"/>
            <a:endParaRPr lang="en-US" dirty="0"/>
          </a:p>
          <a:p>
            <a:pPr lvl="1"/>
            <a:endParaRPr lang="en-US" dirty="0"/>
          </a:p>
        </p:txBody>
      </p:sp>
      <p:sp>
        <p:nvSpPr>
          <p:cNvPr id="4" name="Content Placeholder 3"/>
          <p:cNvSpPr>
            <a:spLocks noGrp="1"/>
          </p:cNvSpPr>
          <p:nvPr>
            <p:ph sz="half" idx="2"/>
          </p:nvPr>
        </p:nvSpPr>
        <p:spPr>
          <a:xfrm>
            <a:off x="4724400" y="1276350"/>
            <a:ext cx="3747262" cy="2854292"/>
          </a:xfrm>
          <a:ln>
            <a:solidFill>
              <a:schemeClr val="bg1"/>
            </a:solidFill>
          </a:ln>
        </p:spPr>
        <p:txBody>
          <a:bodyPr anchor="ctr"/>
          <a:lstStyle/>
          <a:p>
            <a:pPr marL="0" indent="0" algn="ctr">
              <a:buNone/>
            </a:pPr>
            <a:r>
              <a:rPr lang="en-US" dirty="0"/>
              <a:t>&lt;Graphic&gt;</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Micciolo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and [2]</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724400" y="1286738"/>
            <a:ext cx="3747262" cy="2843904"/>
          </a:xfrm>
          <a:prstGeom prst="rect">
            <a:avLst/>
          </a:prstGeom>
        </p:spPr>
      </p:pic>
      <p:sp>
        <p:nvSpPr>
          <p:cNvPr id="10" name="TextBox 9"/>
          <p:cNvSpPr txBox="1"/>
          <p:nvPr/>
        </p:nvSpPr>
        <p:spPr>
          <a:xfrm>
            <a:off x="4710938" y="4279392"/>
            <a:ext cx="3747262" cy="258532"/>
          </a:xfrm>
          <a:prstGeom prst="rect">
            <a:avLst/>
          </a:prstGeom>
          <a:noFill/>
        </p:spPr>
        <p:txBody>
          <a:bodyPr wrap="square" rtlCol="0">
            <a:spAutoFit/>
          </a:bodyPr>
          <a:lstStyle/>
          <a:p>
            <a:pPr>
              <a:lnSpc>
                <a:spcPct val="90000"/>
              </a:lnSpc>
            </a:pPr>
            <a:r>
              <a:rPr lang="en-US" sz="1200" dirty="0"/>
              <a:t>CANBUS Network [2]</a:t>
            </a:r>
          </a:p>
        </p:txBody>
      </p:sp>
    </p:spTree>
    <p:extLst>
      <p:ext uri="{BB962C8B-B14F-4D97-AF65-F5344CB8AC3E}">
        <p14:creationId xmlns:p14="http://schemas.microsoft.com/office/powerpoint/2010/main" val="2171261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hacking (local)</a:t>
            </a:r>
          </a:p>
        </p:txBody>
      </p:sp>
      <p:sp>
        <p:nvSpPr>
          <p:cNvPr id="3" name="Content Placeholder 2"/>
          <p:cNvSpPr>
            <a:spLocks noGrp="1"/>
          </p:cNvSpPr>
          <p:nvPr>
            <p:ph sz="half" idx="1"/>
          </p:nvPr>
        </p:nvSpPr>
        <p:spPr/>
        <p:txBody>
          <a:bodyPr/>
          <a:lstStyle/>
          <a:p>
            <a:r>
              <a:rPr lang="en-US" dirty="0"/>
              <a:t>Easy to hack CANBUS. [3]</a:t>
            </a:r>
          </a:p>
          <a:p>
            <a:pPr lvl="1"/>
            <a:r>
              <a:rPr lang="en-US" dirty="0"/>
              <a:t>Need access to two wires (H and L)</a:t>
            </a:r>
          </a:p>
          <a:p>
            <a:pPr lvl="1"/>
            <a:r>
              <a:rPr lang="en-US" dirty="0"/>
              <a:t>Device to sniff protocol (candump)</a:t>
            </a:r>
          </a:p>
          <a:p>
            <a:pPr lvl="1"/>
            <a:r>
              <a:rPr lang="en-US" dirty="0"/>
              <a:t>Inject packets</a:t>
            </a:r>
          </a:p>
          <a:p>
            <a:r>
              <a:rPr lang="en-US" dirty="0"/>
              <a:t>Could hack for fun (hobby) [3]</a:t>
            </a:r>
          </a:p>
          <a:p>
            <a:pPr lvl="1"/>
            <a:r>
              <a:rPr lang="en-US" dirty="0"/>
              <a:t>Add new features</a:t>
            </a:r>
          </a:p>
          <a:p>
            <a:pPr lvl="2"/>
            <a:r>
              <a:rPr lang="en-US" dirty="0"/>
              <a:t>LCD text</a:t>
            </a:r>
          </a:p>
          <a:p>
            <a:pPr lvl="2"/>
            <a:r>
              <a:rPr lang="en-US" dirty="0"/>
              <a:t>Switches</a:t>
            </a:r>
          </a:p>
          <a:p>
            <a:r>
              <a:rPr lang="en-US" dirty="0"/>
              <a:t>Hack for malicious intent</a:t>
            </a:r>
          </a:p>
          <a:p>
            <a:pPr lvl="1"/>
            <a:r>
              <a:rPr lang="en-US" dirty="0"/>
              <a:t>CANBUS / K-Line, brick ECU, disable other systems</a:t>
            </a:r>
          </a:p>
          <a:p>
            <a:pPr lvl="1"/>
            <a:endParaRPr lang="en-US" dirty="0"/>
          </a:p>
        </p:txBody>
      </p:sp>
      <p:sp>
        <p:nvSpPr>
          <p:cNvPr id="4" name="Content Placeholder 3"/>
          <p:cNvSpPr>
            <a:spLocks noGrp="1"/>
          </p:cNvSpPr>
          <p:nvPr>
            <p:ph sz="half" idx="2"/>
          </p:nvPr>
        </p:nvSpPr>
        <p:spPr>
          <a:xfrm>
            <a:off x="4724400" y="1352551"/>
            <a:ext cx="3733800" cy="2778090"/>
          </a:xfrm>
          <a:ln>
            <a:solidFill>
              <a:schemeClr val="bg1"/>
            </a:solidFill>
          </a:ln>
        </p:spPr>
        <p:txBody>
          <a:bodyPr anchor="ctr"/>
          <a:lstStyle/>
          <a:p>
            <a:pPr marL="0" indent="0" algn="ctr">
              <a:buNone/>
            </a:pPr>
            <a:r>
              <a:rPr lang="en-US" dirty="0"/>
              <a:t>&lt;Graphic&gt;</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Micciolo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 and [4]</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724400" y="1352551"/>
            <a:ext cx="3733800" cy="2778090"/>
          </a:xfrm>
          <a:prstGeom prst="rect">
            <a:avLst/>
          </a:prstGeom>
        </p:spPr>
      </p:pic>
      <p:sp>
        <p:nvSpPr>
          <p:cNvPr id="10" name="TextBox 9"/>
          <p:cNvSpPr txBox="1"/>
          <p:nvPr/>
        </p:nvSpPr>
        <p:spPr>
          <a:xfrm>
            <a:off x="4724400" y="4279392"/>
            <a:ext cx="3794760" cy="258532"/>
          </a:xfrm>
          <a:prstGeom prst="rect">
            <a:avLst/>
          </a:prstGeom>
          <a:noFill/>
        </p:spPr>
        <p:txBody>
          <a:bodyPr wrap="square" rtlCol="0">
            <a:spAutoFit/>
          </a:bodyPr>
          <a:lstStyle/>
          <a:p>
            <a:pPr>
              <a:lnSpc>
                <a:spcPct val="90000"/>
              </a:lnSpc>
            </a:pPr>
            <a:r>
              <a:rPr lang="en-US" sz="1200" dirty="0"/>
              <a:t>LCD CANBUS display hacked [3]</a:t>
            </a:r>
          </a:p>
        </p:txBody>
      </p:sp>
    </p:spTree>
    <p:extLst>
      <p:ext uri="{BB962C8B-B14F-4D97-AF65-F5344CB8AC3E}">
        <p14:creationId xmlns:p14="http://schemas.microsoft.com/office/powerpoint/2010/main" val="6140431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hacking (remote)</a:t>
            </a:r>
          </a:p>
        </p:txBody>
      </p:sp>
      <p:sp>
        <p:nvSpPr>
          <p:cNvPr id="3" name="Content Placeholder 2"/>
          <p:cNvSpPr>
            <a:spLocks noGrp="1"/>
          </p:cNvSpPr>
          <p:nvPr>
            <p:ph sz="half" idx="1"/>
          </p:nvPr>
        </p:nvSpPr>
        <p:spPr/>
        <p:txBody>
          <a:bodyPr>
            <a:normAutofit lnSpcReduction="10000"/>
          </a:bodyPr>
          <a:lstStyle/>
          <a:p>
            <a:r>
              <a:rPr lang="en-US" dirty="0"/>
              <a:t>Chevrolet OnStar [5]</a:t>
            </a:r>
          </a:p>
          <a:p>
            <a:pPr lvl="1"/>
            <a:r>
              <a:rPr lang="en-US" dirty="0"/>
              <a:t>Service (app), allows special abilities</a:t>
            </a:r>
          </a:p>
          <a:p>
            <a:r>
              <a:rPr lang="en-US" dirty="0"/>
              <a:t>Samy Kamkar, $100 hacking device [5]</a:t>
            </a:r>
          </a:p>
          <a:p>
            <a:pPr lvl="1"/>
            <a:r>
              <a:rPr lang="en-US" dirty="0"/>
              <a:t>Unlock car, trigger horn / alarm, start</a:t>
            </a:r>
          </a:p>
          <a:p>
            <a:pPr lvl="1"/>
            <a:r>
              <a:rPr lang="en-US" dirty="0"/>
              <a:t>Take over brakes, steering, transmission</a:t>
            </a:r>
          </a:p>
          <a:p>
            <a:pPr lvl="1"/>
            <a:r>
              <a:rPr lang="en-US" dirty="0"/>
              <a:t>Intercepts communication</a:t>
            </a:r>
          </a:p>
          <a:p>
            <a:pPr lvl="1"/>
            <a:r>
              <a:rPr lang="en-US" dirty="0"/>
              <a:t>Communication was SSL encrypted, doesn’t check</a:t>
            </a:r>
          </a:p>
          <a:p>
            <a:pPr lvl="1"/>
            <a:r>
              <a:rPr lang="en-US" dirty="0"/>
              <a:t>Man in the middle attack</a:t>
            </a:r>
          </a:p>
          <a:p>
            <a:pPr lvl="1"/>
            <a:r>
              <a:rPr lang="en-US" dirty="0"/>
              <a:t>GM took 5 years to fix</a:t>
            </a:r>
          </a:p>
          <a:p>
            <a:endParaRPr lang="en-US" dirty="0"/>
          </a:p>
        </p:txBody>
      </p:sp>
      <p:sp>
        <p:nvSpPr>
          <p:cNvPr id="4" name="Content Placeholder 3"/>
          <p:cNvSpPr>
            <a:spLocks noGrp="1"/>
          </p:cNvSpPr>
          <p:nvPr>
            <p:ph sz="half" idx="2"/>
          </p:nvPr>
        </p:nvSpPr>
        <p:spPr>
          <a:xfrm>
            <a:off x="4724400" y="1352551"/>
            <a:ext cx="3733800" cy="2100223"/>
          </a:xfrm>
          <a:ln>
            <a:solidFill>
              <a:schemeClr val="bg1"/>
            </a:solidFill>
          </a:ln>
        </p:spPr>
        <p:txBody>
          <a:bodyPr anchor="ctr">
            <a:normAutofit lnSpcReduction="10000"/>
          </a:bodyPr>
          <a:lstStyle/>
          <a:p>
            <a:pPr marL="0" indent="0" algn="ctr">
              <a:buNone/>
            </a:pPr>
            <a:r>
              <a:rPr lang="en-US" dirty="0"/>
              <a:t>&lt;Graphic&gt;</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Micciolo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 and [6]</a:t>
            </a:r>
          </a:p>
        </p:txBody>
      </p:sp>
      <p:pic>
        <p:nvPicPr>
          <p:cNvPr id="9" name="Picture 8"/>
          <p:cNvPicPr>
            <a:picLocks noChangeAspect="1"/>
          </p:cNvPicPr>
          <p:nvPr/>
        </p:nvPicPr>
        <p:blipFill>
          <a:blip r:embed="rId3"/>
          <a:stretch>
            <a:fillRect/>
          </a:stretch>
        </p:blipFill>
        <p:spPr>
          <a:xfrm>
            <a:off x="4724401" y="1352551"/>
            <a:ext cx="3732624" cy="2100223"/>
          </a:xfrm>
          <a:prstGeom prst="rect">
            <a:avLst/>
          </a:prstGeom>
        </p:spPr>
      </p:pic>
      <p:sp>
        <p:nvSpPr>
          <p:cNvPr id="10" name="TextBox 9"/>
          <p:cNvSpPr txBox="1"/>
          <p:nvPr/>
        </p:nvSpPr>
        <p:spPr>
          <a:xfrm>
            <a:off x="4724400" y="3555187"/>
            <a:ext cx="3733800" cy="258532"/>
          </a:xfrm>
          <a:prstGeom prst="rect">
            <a:avLst/>
          </a:prstGeom>
          <a:noFill/>
        </p:spPr>
        <p:txBody>
          <a:bodyPr wrap="square" rtlCol="0">
            <a:spAutoFit/>
          </a:bodyPr>
          <a:lstStyle/>
          <a:p>
            <a:pPr>
              <a:lnSpc>
                <a:spcPct val="90000"/>
              </a:lnSpc>
            </a:pPr>
            <a:r>
              <a:rPr lang="en-US" sz="1200" dirty="0"/>
              <a:t>Samy’s $100 box [6]</a:t>
            </a:r>
          </a:p>
        </p:txBody>
      </p:sp>
    </p:spTree>
    <p:extLst>
      <p:ext uri="{BB962C8B-B14F-4D97-AF65-F5344CB8AC3E}">
        <p14:creationId xmlns:p14="http://schemas.microsoft.com/office/powerpoint/2010/main" val="6277984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a:t>
            </a:r>
          </a:p>
        </p:txBody>
      </p:sp>
      <p:sp>
        <p:nvSpPr>
          <p:cNvPr id="3" name="Content Placeholder 2"/>
          <p:cNvSpPr>
            <a:spLocks noGrp="1"/>
          </p:cNvSpPr>
          <p:nvPr>
            <p:ph sz="half" idx="1"/>
          </p:nvPr>
        </p:nvSpPr>
        <p:spPr/>
        <p:txBody>
          <a:bodyPr/>
          <a:lstStyle/>
          <a:p>
            <a:r>
              <a:rPr lang="en-US" dirty="0"/>
              <a:t>Feds concerned [6</a:t>
            </a:r>
            <a:r>
              <a:rPr lang="en-US" dirty="0" smtClean="0"/>
              <a:t>][10]</a:t>
            </a:r>
            <a:endParaRPr lang="en-US" dirty="0"/>
          </a:p>
          <a:p>
            <a:pPr lvl="1"/>
            <a:r>
              <a:rPr lang="en-US" dirty="0"/>
              <a:t>Growing number of cars connected to </a:t>
            </a:r>
            <a:r>
              <a:rPr lang="en-US" dirty="0" smtClean="0"/>
              <a:t>internet (35% now, 100% by 2025)</a:t>
            </a:r>
            <a:endParaRPr lang="en-US" dirty="0"/>
          </a:p>
          <a:p>
            <a:pPr lvl="1"/>
            <a:r>
              <a:rPr lang="en-US" dirty="0"/>
              <a:t>Large increase in possibility of hacking</a:t>
            </a:r>
          </a:p>
          <a:p>
            <a:pPr lvl="1"/>
            <a:r>
              <a:rPr lang="en-US" dirty="0"/>
              <a:t>Consumers have been warned</a:t>
            </a:r>
          </a:p>
          <a:p>
            <a:pPr lvl="1"/>
            <a:r>
              <a:rPr lang="en-US" dirty="0"/>
              <a:t>Risk with 3</a:t>
            </a:r>
            <a:r>
              <a:rPr lang="en-US" baseline="30000" dirty="0"/>
              <a:t>rd</a:t>
            </a:r>
            <a:r>
              <a:rPr lang="en-US" dirty="0"/>
              <a:t> party dongles</a:t>
            </a:r>
          </a:p>
          <a:p>
            <a:r>
              <a:rPr lang="en-US" dirty="0"/>
              <a:t>Keeping cars safe [7]</a:t>
            </a:r>
          </a:p>
          <a:p>
            <a:pPr lvl="1"/>
            <a:r>
              <a:rPr lang="en-US" dirty="0"/>
              <a:t>Update </a:t>
            </a:r>
            <a:r>
              <a:rPr lang="en-US" dirty="0" smtClean="0"/>
              <a:t>software (OnStar OTA)</a:t>
            </a:r>
            <a:endParaRPr lang="en-US" dirty="0"/>
          </a:p>
          <a:p>
            <a:pPr lvl="1"/>
            <a:r>
              <a:rPr lang="en-US" dirty="0"/>
              <a:t>Resist rooting / jail breaking phones</a:t>
            </a:r>
          </a:p>
          <a:p>
            <a:pPr lvl="1"/>
            <a:r>
              <a:rPr lang="en-US" dirty="0"/>
              <a:t>Know what's plugged into you car</a:t>
            </a:r>
          </a:p>
        </p:txBody>
      </p:sp>
      <p:sp>
        <p:nvSpPr>
          <p:cNvPr id="4" name="Content Placeholder 3"/>
          <p:cNvSpPr>
            <a:spLocks noGrp="1"/>
          </p:cNvSpPr>
          <p:nvPr>
            <p:ph sz="half" idx="2"/>
          </p:nvPr>
        </p:nvSpPr>
        <p:spPr>
          <a:xfrm>
            <a:off x="4724400" y="1352551"/>
            <a:ext cx="3733800" cy="2525450"/>
          </a:xfrm>
          <a:ln>
            <a:solidFill>
              <a:schemeClr val="bg1"/>
            </a:solidFill>
          </a:ln>
        </p:spPr>
        <p:txBody>
          <a:bodyPr anchor="ctr"/>
          <a:lstStyle/>
          <a:p>
            <a:pPr marL="0" indent="0" algn="ctr">
              <a:buNone/>
            </a:pPr>
            <a:r>
              <a:rPr lang="en-US" dirty="0"/>
              <a:t>&lt;Graphic&gt;</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Micciolo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 [7</a:t>
            </a:r>
            <a:r>
              <a:rPr lang="en-US" sz="1200" dirty="0" smtClean="0">
                <a:solidFill>
                  <a:schemeClr val="tx1"/>
                </a:solidFill>
              </a:rPr>
              <a:t>], [</a:t>
            </a:r>
            <a:r>
              <a:rPr lang="en-US" sz="1200" dirty="0">
                <a:solidFill>
                  <a:schemeClr val="tx1"/>
                </a:solidFill>
              </a:rPr>
              <a:t>8</a:t>
            </a:r>
            <a:r>
              <a:rPr lang="en-US" sz="1200" dirty="0" smtClean="0">
                <a:solidFill>
                  <a:schemeClr val="tx1"/>
                </a:solidFill>
              </a:rPr>
              <a:t>] and [10]</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724400" y="1352551"/>
            <a:ext cx="3733800" cy="2525450"/>
          </a:xfrm>
          <a:prstGeom prst="rect">
            <a:avLst/>
          </a:prstGeom>
        </p:spPr>
      </p:pic>
      <p:sp>
        <p:nvSpPr>
          <p:cNvPr id="10" name="TextBox 9"/>
          <p:cNvSpPr txBox="1"/>
          <p:nvPr/>
        </p:nvSpPr>
        <p:spPr>
          <a:xfrm>
            <a:off x="4724400" y="4016045"/>
            <a:ext cx="3124810" cy="258532"/>
          </a:xfrm>
          <a:prstGeom prst="rect">
            <a:avLst/>
          </a:prstGeom>
          <a:noFill/>
        </p:spPr>
        <p:txBody>
          <a:bodyPr wrap="square" rtlCol="0">
            <a:spAutoFit/>
          </a:bodyPr>
          <a:lstStyle/>
          <a:p>
            <a:pPr>
              <a:lnSpc>
                <a:spcPct val="90000"/>
              </a:lnSpc>
            </a:pPr>
            <a:r>
              <a:rPr lang="en-US" sz="1200" dirty="0"/>
              <a:t>OBDII Dongle [8]</a:t>
            </a:r>
          </a:p>
        </p:txBody>
      </p:sp>
    </p:spTree>
    <p:extLst>
      <p:ext uri="{BB962C8B-B14F-4D97-AF65-F5344CB8AC3E}">
        <p14:creationId xmlns:p14="http://schemas.microsoft.com/office/powerpoint/2010/main" val="3752950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p:txBody>
          <a:bodyPr/>
          <a:lstStyle/>
          <a:p>
            <a:r>
              <a:rPr lang="en-US" dirty="0"/>
              <a:t>Technology advancing so quickly</a:t>
            </a:r>
          </a:p>
          <a:p>
            <a:pPr lvl="1"/>
            <a:r>
              <a:rPr lang="en-US" dirty="0"/>
              <a:t>Room for hardware and software flaws</a:t>
            </a:r>
          </a:p>
          <a:p>
            <a:pPr lvl="1"/>
            <a:r>
              <a:rPr lang="en-US" dirty="0"/>
              <a:t>Everything controlled electronically</a:t>
            </a:r>
          </a:p>
          <a:p>
            <a:r>
              <a:rPr lang="en-US" dirty="0"/>
              <a:t>More and more cars contain Wi-Fi hotspots</a:t>
            </a:r>
          </a:p>
          <a:p>
            <a:pPr lvl="1"/>
            <a:r>
              <a:rPr lang="en-US" dirty="0"/>
              <a:t>Easy entry point</a:t>
            </a:r>
          </a:p>
          <a:p>
            <a:r>
              <a:rPr lang="en-US" dirty="0"/>
              <a:t>Manufactures need put security at a higher priority</a:t>
            </a:r>
          </a:p>
          <a:p>
            <a:r>
              <a:rPr lang="en-US" dirty="0"/>
              <a:t>Self driving cars such as Tesla?</a:t>
            </a:r>
          </a:p>
          <a:p>
            <a:endParaRPr lang="en-US" dirty="0"/>
          </a:p>
          <a:p>
            <a:endParaRPr lang="en-US" dirty="0"/>
          </a:p>
        </p:txBody>
      </p:sp>
      <p:sp>
        <p:nvSpPr>
          <p:cNvPr id="4" name="Content Placeholder 3"/>
          <p:cNvSpPr>
            <a:spLocks noGrp="1"/>
          </p:cNvSpPr>
          <p:nvPr>
            <p:ph sz="half" idx="2"/>
          </p:nvPr>
        </p:nvSpPr>
        <p:spPr>
          <a:xfrm>
            <a:off x="4724400" y="1830097"/>
            <a:ext cx="3733800" cy="1560394"/>
          </a:xfrm>
          <a:ln>
            <a:solidFill>
              <a:schemeClr val="bg1"/>
            </a:solidFill>
          </a:ln>
        </p:spPr>
        <p:txBody>
          <a:bodyPr anchor="ctr"/>
          <a:lstStyle/>
          <a:p>
            <a:pPr marL="0" indent="0" algn="ctr">
              <a:buNone/>
            </a:pPr>
            <a:r>
              <a:rPr lang="en-US" dirty="0"/>
              <a:t>&lt;Graphic&gt;</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Micciolo</a:t>
            </a:r>
          </a:p>
        </p:txBody>
      </p:sp>
      <p:sp>
        <p:nvSpPr>
          <p:cNvPr id="10" name="TextBox 9"/>
          <p:cNvSpPr txBox="1"/>
          <p:nvPr/>
        </p:nvSpPr>
        <p:spPr>
          <a:xfrm>
            <a:off x="4724400" y="3531544"/>
            <a:ext cx="3124810" cy="258532"/>
          </a:xfrm>
          <a:prstGeom prst="rect">
            <a:avLst/>
          </a:prstGeom>
          <a:noFill/>
        </p:spPr>
        <p:txBody>
          <a:bodyPr wrap="square" rtlCol="0">
            <a:spAutoFit/>
          </a:bodyPr>
          <a:lstStyle/>
          <a:p>
            <a:pPr>
              <a:lnSpc>
                <a:spcPct val="90000"/>
              </a:lnSpc>
            </a:pPr>
            <a:r>
              <a:rPr lang="en-US" sz="1200" dirty="0"/>
              <a:t>[9]</a:t>
            </a:r>
          </a:p>
        </p:txBody>
      </p:sp>
      <p:pic>
        <p:nvPicPr>
          <p:cNvPr id="11" name="Picture 10"/>
          <p:cNvPicPr>
            <a:picLocks noChangeAspect="1"/>
          </p:cNvPicPr>
          <p:nvPr/>
        </p:nvPicPr>
        <p:blipFill>
          <a:blip r:embed="rId3"/>
          <a:stretch>
            <a:fillRect/>
          </a:stretch>
        </p:blipFill>
        <p:spPr>
          <a:xfrm>
            <a:off x="4724400" y="1830097"/>
            <a:ext cx="3733800" cy="1560394"/>
          </a:xfrm>
          <a:prstGeom prst="rect">
            <a:avLst/>
          </a:prstGeom>
        </p:spPr>
      </p:pic>
    </p:spTree>
    <p:extLst>
      <p:ext uri="{BB962C8B-B14F-4D97-AF65-F5344CB8AC3E}">
        <p14:creationId xmlns:p14="http://schemas.microsoft.com/office/powerpoint/2010/main" val="3029969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[1] </a:t>
            </a:r>
            <a:r>
              <a:rPr lang="en-US" dirty="0">
                <a:hlinkClick r:id="rId2"/>
              </a:rPr>
              <a:t>http://www.oneminuteinfo.com/2014/02/can-bus-obd-ii-explained-for-dummies.html</a:t>
            </a:r>
            <a:r>
              <a:rPr lang="en-US" dirty="0"/>
              <a:t> (9-13-2016)</a:t>
            </a:r>
          </a:p>
          <a:p>
            <a:pPr marL="0" indent="0">
              <a:buNone/>
            </a:pPr>
            <a:r>
              <a:rPr lang="en-US" dirty="0"/>
              <a:t>[2] </a:t>
            </a:r>
            <a:r>
              <a:rPr lang="en-US" u="sng" dirty="0">
                <a:hlinkClick r:id="rId3"/>
              </a:rPr>
              <a:t>http://canbuskit.com/what.php</a:t>
            </a:r>
            <a:r>
              <a:rPr lang="en-US" u="sng" dirty="0"/>
              <a:t> (9-19-2016)</a:t>
            </a:r>
          </a:p>
          <a:p>
            <a:pPr marL="0" indent="0">
              <a:buNone/>
            </a:pPr>
            <a:r>
              <a:rPr lang="en-US" dirty="0"/>
              <a:t>[3] </a:t>
            </a:r>
            <a:r>
              <a:rPr lang="en-US" dirty="0">
                <a:hlinkClick r:id="rId4"/>
              </a:rPr>
              <a:t>http://chadgibbons.com/2013/12/29/hacking-the-jeep-interior-can-bus/</a:t>
            </a:r>
            <a:r>
              <a:rPr lang="en-US" dirty="0"/>
              <a:t> (9-13-2016)</a:t>
            </a:r>
          </a:p>
          <a:p>
            <a:pPr marL="0" indent="0">
              <a:buNone/>
            </a:pPr>
            <a:r>
              <a:rPr lang="en-US" dirty="0"/>
              <a:t>[4] </a:t>
            </a:r>
            <a:r>
              <a:rPr lang="en-US" dirty="0">
                <a:hlinkClick r:id="rId5"/>
              </a:rPr>
              <a:t>http://jalopnik.com/hackers-can-take-over-your-car-with-this-simple-26-dev-1519896807</a:t>
            </a:r>
            <a:r>
              <a:rPr lang="en-US" dirty="0"/>
              <a:t>   (9-19-2016)</a:t>
            </a:r>
          </a:p>
          <a:p>
            <a:pPr marL="0" indent="0">
              <a:buNone/>
            </a:pPr>
            <a:r>
              <a:rPr lang="en-US" dirty="0"/>
              <a:t>[5] </a:t>
            </a:r>
            <a:r>
              <a:rPr lang="en-US" dirty="0">
                <a:hlinkClick r:id="rId6"/>
              </a:rPr>
              <a:t>https://www.wired.com/2015/07/gadget-hacks-gm-cars-locate-unlock-start/</a:t>
            </a:r>
            <a:r>
              <a:rPr lang="en-US" dirty="0"/>
              <a:t> (9-13-2016)</a:t>
            </a:r>
          </a:p>
          <a:p>
            <a:pPr marL="0" indent="0">
              <a:buNone/>
            </a:pPr>
            <a:r>
              <a:rPr lang="en-US" dirty="0"/>
              <a:t>[6] </a:t>
            </a:r>
            <a:r>
              <a:rPr lang="en-US" dirty="0">
                <a:hlinkClick r:id="rId7"/>
              </a:rPr>
              <a:t>http://www.planetizen.com/node/85053/feds-worried-about-car-hacking</a:t>
            </a:r>
            <a:r>
              <a:rPr lang="en-US" dirty="0"/>
              <a:t> (9-13-2016)</a:t>
            </a:r>
          </a:p>
          <a:p>
            <a:pPr marL="0" indent="0">
              <a:buNone/>
            </a:pPr>
            <a:r>
              <a:rPr lang="en-US" dirty="0"/>
              <a:t>[7] </a:t>
            </a:r>
            <a:r>
              <a:rPr lang="en-US" dirty="0">
                <a:hlinkClick r:id="rId8"/>
              </a:rPr>
              <a:t>http://www.csmonitor.com/Business/In-Gear/2016/0318/FBI-and-NHTSA-say-car-hacking-is-real-offer-tips-to-keep-you-safe</a:t>
            </a:r>
            <a:r>
              <a:rPr lang="en-US" dirty="0"/>
              <a:t> (9-13-2016)</a:t>
            </a:r>
          </a:p>
          <a:p>
            <a:pPr marL="0" indent="0">
              <a:buNone/>
            </a:pPr>
            <a:r>
              <a:rPr lang="en-US" dirty="0"/>
              <a:t>[8]</a:t>
            </a:r>
            <a:r>
              <a:rPr lang="en-US" u="sng" dirty="0">
                <a:hlinkClick r:id="rId9"/>
              </a:rPr>
              <a:t> http://www.mobile-devices.com/our-products/c4-obd2-dongle-3/</a:t>
            </a:r>
            <a:r>
              <a:rPr lang="en-US" u="sng" dirty="0"/>
              <a:t> (9-19-2016)</a:t>
            </a:r>
          </a:p>
          <a:p>
            <a:pPr marL="0" indent="0">
              <a:buNone/>
            </a:pPr>
            <a:r>
              <a:rPr lang="en-US" u="sng" dirty="0"/>
              <a:t>[9] </a:t>
            </a:r>
            <a:r>
              <a:rPr lang="en-US" u="sng" dirty="0">
                <a:hlinkClick r:id="rId10"/>
              </a:rPr>
              <a:t>https://insideinternetsecurity.wordpress.com/2015/02/04/car-hacking/</a:t>
            </a:r>
            <a:r>
              <a:rPr lang="en-US" u="sng" dirty="0"/>
              <a:t> (9-13-2016</a:t>
            </a:r>
            <a:r>
              <a:rPr lang="en-US" u="sng" dirty="0" smtClean="0"/>
              <a:t>)</a:t>
            </a:r>
          </a:p>
          <a:p>
            <a:pPr marL="0" indent="0">
              <a:buNone/>
            </a:pPr>
            <a:r>
              <a:rPr lang="en-US" dirty="0"/>
              <a:t>[10] </a:t>
            </a:r>
            <a:r>
              <a:rPr lang="en-US" dirty="0">
                <a:hlinkClick r:id="rId11"/>
              </a:rPr>
              <a:t>https://www.statista.com/statistics/275849/number-of-vehicles-connected-to-the-internet</a:t>
            </a:r>
            <a:r>
              <a:rPr lang="en-US" dirty="0" smtClean="0">
                <a:hlinkClick r:id="rId11"/>
              </a:rPr>
              <a:t>/</a:t>
            </a:r>
            <a:r>
              <a:rPr lang="en-US" dirty="0" smtClean="0"/>
              <a:t> (9-20-2016)</a:t>
            </a:r>
            <a:endParaRPr lang="en-US" dirty="0"/>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Matthew Micciolo</a:t>
            </a:r>
            <a:endParaRPr lang="en-US" sz="1400" dirty="0">
              <a:solidFill>
                <a:schemeClr val="tx1"/>
              </a:solidFill>
              <a:latin typeface="+mj-lt"/>
            </a:endParaRPr>
          </a:p>
        </p:txBody>
      </p:sp>
    </p:spTree>
    <p:extLst>
      <p:ext uri="{BB962C8B-B14F-4D97-AF65-F5344CB8AC3E}">
        <p14:creationId xmlns:p14="http://schemas.microsoft.com/office/powerpoint/2010/main" val="18137514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Cryptowall</a:t>
            </a:r>
            <a:r>
              <a:rPr lang="en-US" dirty="0"/>
              <a:t>: Would you pay the ransom?</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 Derek McMaster</a:t>
            </a: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https://www.wired.com/wp-content/uploads/2016/05/ransomware-495934588-s.jpg</a:t>
            </a:r>
            <a:endParaRPr lang="en-US" sz="800" dirty="0">
              <a:solidFill>
                <a:schemeClr val="tx1"/>
              </a:solidFill>
            </a:endParaRPr>
          </a:p>
        </p:txBody>
      </p:sp>
      <p:pic>
        <p:nvPicPr>
          <p:cNvPr id="1028" name="Picture 4" descr="https://www.wired.com/wp-content/uploads/2016/05/ransomware-495934588-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326" y="1147492"/>
            <a:ext cx="4699347" cy="352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381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43" y="302992"/>
            <a:ext cx="7772400" cy="914400"/>
          </a:xfrm>
        </p:spPr>
        <p:txBody>
          <a:bodyPr>
            <a:normAutofit/>
          </a:bodyPr>
          <a:lstStyle/>
          <a:p>
            <a:pPr algn="ctr"/>
            <a:r>
              <a:rPr lang="en-US" dirty="0"/>
              <a:t>Threat landscape</a:t>
            </a:r>
          </a:p>
        </p:txBody>
      </p:sp>
      <p:sp>
        <p:nvSpPr>
          <p:cNvPr id="3" name="Content Placeholder 2"/>
          <p:cNvSpPr>
            <a:spLocks noGrp="1"/>
          </p:cNvSpPr>
          <p:nvPr>
            <p:ph sz="half" idx="1"/>
          </p:nvPr>
        </p:nvSpPr>
        <p:spPr>
          <a:xfrm>
            <a:off x="117872" y="1272267"/>
            <a:ext cx="3733800" cy="3352800"/>
          </a:xfrm>
        </p:spPr>
        <p:txBody>
          <a:bodyPr/>
          <a:lstStyle/>
          <a:p>
            <a:r>
              <a:rPr lang="en-US" dirty="0"/>
              <a:t>Many types of Malware: Adware, Bots, Rootkits, Virus, Worms, etc.</a:t>
            </a:r>
          </a:p>
          <a:p>
            <a:r>
              <a:rPr lang="en-US" dirty="0" err="1"/>
              <a:t>Cryptowall</a:t>
            </a:r>
            <a:r>
              <a:rPr lang="en-US" dirty="0"/>
              <a:t> is ransomware</a:t>
            </a:r>
          </a:p>
          <a:p>
            <a:pPr lvl="1"/>
            <a:r>
              <a:rPr lang="en-US" dirty="0"/>
              <a:t>Variant of </a:t>
            </a:r>
            <a:r>
              <a:rPr lang="en-US" dirty="0" err="1"/>
              <a:t>CryptoLocker</a:t>
            </a:r>
            <a:r>
              <a:rPr lang="en-US" dirty="0"/>
              <a:t>[2]</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 Derek McMaster</a:t>
            </a: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https://blog.malwarebytes.com/cybercrime/2016/06/ransomware-dominates-the-threat-landscape/</a:t>
            </a:r>
            <a:endParaRPr lang="en-US" sz="800" dirty="0">
              <a:solidFill>
                <a:schemeClr val="tx1"/>
              </a:solidFill>
            </a:endParaRPr>
          </a:p>
        </p:txBody>
      </p:sp>
      <p:pic>
        <p:nvPicPr>
          <p:cNvPr id="13" name="Picture 12"/>
          <p:cNvPicPr>
            <a:picLocks noChangeAspect="1"/>
          </p:cNvPicPr>
          <p:nvPr/>
        </p:nvPicPr>
        <p:blipFill>
          <a:blip r:embed="rId3"/>
          <a:stretch>
            <a:fillRect/>
          </a:stretch>
        </p:blipFill>
        <p:spPr>
          <a:xfrm>
            <a:off x="3188544" y="1894854"/>
            <a:ext cx="3043824" cy="2691840"/>
          </a:xfrm>
          <a:prstGeom prst="rect">
            <a:avLst/>
          </a:prstGeom>
        </p:spPr>
      </p:pic>
      <p:pic>
        <p:nvPicPr>
          <p:cNvPr id="14" name="Picture 13"/>
          <p:cNvPicPr>
            <a:picLocks noChangeAspect="1"/>
          </p:cNvPicPr>
          <p:nvPr/>
        </p:nvPicPr>
        <p:blipFill>
          <a:blip r:embed="rId4"/>
          <a:stretch>
            <a:fillRect/>
          </a:stretch>
        </p:blipFill>
        <p:spPr>
          <a:xfrm>
            <a:off x="6232368" y="1894854"/>
            <a:ext cx="2911632" cy="2691839"/>
          </a:xfrm>
          <a:prstGeom prst="rect">
            <a:avLst/>
          </a:prstGeom>
        </p:spPr>
      </p:pic>
    </p:spTree>
    <p:extLst>
      <p:ext uri="{BB962C8B-B14F-4D97-AF65-F5344CB8AC3E}">
        <p14:creationId xmlns:p14="http://schemas.microsoft.com/office/powerpoint/2010/main" val="3319546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CryptoWall</a:t>
            </a:r>
            <a:r>
              <a:rPr lang="en-US" dirty="0"/>
              <a:t> Background</a:t>
            </a:r>
          </a:p>
        </p:txBody>
      </p:sp>
      <p:sp>
        <p:nvSpPr>
          <p:cNvPr id="3" name="Content Placeholder 2"/>
          <p:cNvSpPr>
            <a:spLocks noGrp="1"/>
          </p:cNvSpPr>
          <p:nvPr>
            <p:ph sz="half" idx="1"/>
          </p:nvPr>
        </p:nvSpPr>
        <p:spPr/>
        <p:txBody>
          <a:bodyPr/>
          <a:lstStyle/>
          <a:p>
            <a:r>
              <a:rPr lang="en-US" dirty="0"/>
              <a:t>Currently only fully deployed for Windows [2]</a:t>
            </a:r>
          </a:p>
          <a:p>
            <a:r>
              <a:rPr lang="en-US" dirty="0"/>
              <a:t>2048-bit RSA encryption</a:t>
            </a:r>
          </a:p>
          <a:p>
            <a:r>
              <a:rPr lang="en-US" dirty="0"/>
              <a:t>Commonly found in Java-based remote clients and Adobe Flash</a:t>
            </a:r>
          </a:p>
          <a:p>
            <a:r>
              <a:rPr lang="en-US" dirty="0"/>
              <a:t>First seen “in the wild” in Early 2014 [4]</a:t>
            </a:r>
          </a:p>
          <a:p>
            <a:pPr lvl="1"/>
            <a:r>
              <a:rPr lang="en-US" dirty="0"/>
              <a:t>Version 4.0 since October 2015 [6]</a:t>
            </a:r>
          </a:p>
          <a:p>
            <a:r>
              <a:rPr lang="en-US" dirty="0"/>
              <a:t>Can find on “</a:t>
            </a:r>
            <a:r>
              <a:rPr lang="en-US" dirty="0" err="1"/>
              <a:t>theZoo</a:t>
            </a:r>
            <a:r>
              <a:rPr lang="en-US" dirty="0"/>
              <a:t>”</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Derek McMaster</a:t>
            </a: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https://www.symantec.com/security_response/writeup.jsp?docid=2014-061923-2824-99</a:t>
            </a:r>
          </a:p>
        </p:txBody>
      </p:sp>
      <p:pic>
        <p:nvPicPr>
          <p:cNvPr id="10" name="Picture 9"/>
          <p:cNvPicPr>
            <a:picLocks noChangeAspect="1"/>
          </p:cNvPicPr>
          <p:nvPr/>
        </p:nvPicPr>
        <p:blipFill>
          <a:blip r:embed="rId3"/>
          <a:stretch>
            <a:fillRect/>
          </a:stretch>
        </p:blipFill>
        <p:spPr>
          <a:xfrm>
            <a:off x="4237208" y="1212927"/>
            <a:ext cx="4789588" cy="3057354"/>
          </a:xfrm>
          <a:prstGeom prst="rect">
            <a:avLst/>
          </a:prstGeom>
        </p:spPr>
      </p:pic>
    </p:spTree>
    <p:extLst>
      <p:ext uri="{BB962C8B-B14F-4D97-AF65-F5344CB8AC3E}">
        <p14:creationId xmlns:p14="http://schemas.microsoft.com/office/powerpoint/2010/main" val="34671865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14" y="222443"/>
            <a:ext cx="7772400" cy="914400"/>
          </a:xfrm>
        </p:spPr>
        <p:txBody>
          <a:bodyPr/>
          <a:lstStyle/>
          <a:p>
            <a:r>
              <a:rPr lang="en-US" dirty="0"/>
              <a:t>Only encrypts these types of files….</a:t>
            </a:r>
          </a:p>
        </p:txBody>
      </p:sp>
      <p:pic>
        <p:nvPicPr>
          <p:cNvPr id="13" name="Content Placeholder 12"/>
          <p:cNvPicPr>
            <a:picLocks noGrp="1" noChangeAspect="1"/>
          </p:cNvPicPr>
          <p:nvPr>
            <p:ph sz="half" idx="1"/>
          </p:nvPr>
        </p:nvPicPr>
        <p:blipFill rotWithShape="1">
          <a:blip r:embed="rId3"/>
          <a:srcRect l="8136" t="16699" r="59322" b="7557"/>
          <a:stretch/>
        </p:blipFill>
        <p:spPr>
          <a:xfrm>
            <a:off x="585592" y="815446"/>
            <a:ext cx="3259899" cy="4126875"/>
          </a:xfrm>
          <a:prstGeom prst="rect">
            <a:avLst/>
          </a:prstGeom>
        </p:spPr>
      </p:pic>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Derek McMaster</a:t>
            </a: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http://blog.talosintel.com/2015/12/cryptowall-4.html</a:t>
            </a:r>
            <a:endParaRPr lang="en-US" sz="800" dirty="0">
              <a:solidFill>
                <a:schemeClr val="tx1"/>
              </a:solidFill>
            </a:endParaRPr>
          </a:p>
        </p:txBody>
      </p:sp>
      <p:pic>
        <p:nvPicPr>
          <p:cNvPr id="10" name="Picture 9"/>
          <p:cNvPicPr>
            <a:picLocks noChangeAspect="1"/>
          </p:cNvPicPr>
          <p:nvPr/>
        </p:nvPicPr>
        <p:blipFill rotWithShape="1">
          <a:blip r:embed="rId4"/>
          <a:srcRect t="4322" r="3927" b="79543"/>
          <a:stretch/>
        </p:blipFill>
        <p:spPr>
          <a:xfrm>
            <a:off x="4097035" y="1818773"/>
            <a:ext cx="4908154" cy="1189972"/>
          </a:xfrm>
          <a:prstGeom prst="rect">
            <a:avLst/>
          </a:prstGeom>
        </p:spPr>
      </p:pic>
      <p:sp>
        <p:nvSpPr>
          <p:cNvPr id="12" name="TextBox 11"/>
          <p:cNvSpPr txBox="1"/>
          <p:nvPr/>
        </p:nvSpPr>
        <p:spPr>
          <a:xfrm>
            <a:off x="4868815" y="1459277"/>
            <a:ext cx="3728178" cy="341632"/>
          </a:xfrm>
          <a:prstGeom prst="rect">
            <a:avLst/>
          </a:prstGeom>
          <a:noFill/>
        </p:spPr>
        <p:txBody>
          <a:bodyPr wrap="square" rtlCol="0">
            <a:spAutoFit/>
          </a:bodyPr>
          <a:lstStyle/>
          <a:p>
            <a:pPr>
              <a:lnSpc>
                <a:spcPct val="90000"/>
              </a:lnSpc>
            </a:pPr>
            <a:r>
              <a:rPr lang="en-US" dirty="0" err="1"/>
              <a:t>Cryptowall</a:t>
            </a:r>
            <a:r>
              <a:rPr lang="en-US" dirty="0"/>
              <a:t> 1.0 “Welcome” Message</a:t>
            </a:r>
          </a:p>
        </p:txBody>
      </p:sp>
      <p:sp>
        <p:nvSpPr>
          <p:cNvPr id="15" name="TextBox 14"/>
          <p:cNvSpPr txBox="1"/>
          <p:nvPr/>
        </p:nvSpPr>
        <p:spPr>
          <a:xfrm>
            <a:off x="0" y="4518188"/>
            <a:ext cx="9144000" cy="215444"/>
          </a:xfrm>
          <a:prstGeom prst="rect">
            <a:avLst/>
          </a:prstGeom>
          <a:noFill/>
        </p:spPr>
        <p:txBody>
          <a:bodyPr wrap="square" rtlCol="0">
            <a:spAutoFit/>
          </a:bodyPr>
          <a:lstStyle/>
          <a:p>
            <a:pPr algn="r"/>
            <a:r>
              <a:rPr lang="en-US" sz="800" dirty="0"/>
              <a:t>http://cyberthreatalliance.org/cryptowall-report.pdf</a:t>
            </a:r>
            <a:endParaRPr lang="en-US" sz="800" dirty="0">
              <a:solidFill>
                <a:schemeClr val="tx1"/>
              </a:solidFill>
            </a:endParaRPr>
          </a:p>
        </p:txBody>
      </p:sp>
    </p:spTree>
    <p:extLst>
      <p:ext uri="{BB962C8B-B14F-4D97-AF65-F5344CB8AC3E}">
        <p14:creationId xmlns:p14="http://schemas.microsoft.com/office/powerpoint/2010/main" val="694262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Economics of Ransomware</a:t>
            </a:r>
          </a:p>
        </p:txBody>
      </p:sp>
      <p:sp>
        <p:nvSpPr>
          <p:cNvPr id="3" name="Content Placeholder 2"/>
          <p:cNvSpPr>
            <a:spLocks noGrp="1"/>
          </p:cNvSpPr>
          <p:nvPr>
            <p:ph sz="half" idx="1"/>
          </p:nvPr>
        </p:nvSpPr>
        <p:spPr/>
        <p:txBody>
          <a:bodyPr/>
          <a:lstStyle/>
          <a:p>
            <a:r>
              <a:rPr lang="en-US" dirty="0"/>
              <a:t>$24 million in 2015, $1 billion expected in 2016 [7]</a:t>
            </a:r>
          </a:p>
          <a:p>
            <a:r>
              <a:rPr lang="en-US" dirty="0"/>
              <a:t>Typical </a:t>
            </a:r>
            <a:r>
              <a:rPr lang="en-US" dirty="0" err="1"/>
              <a:t>Cryptowall</a:t>
            </a:r>
            <a:r>
              <a:rPr lang="en-US" dirty="0"/>
              <a:t> ransom ranges form $200-$2,000 based on time it takes to pay [9]</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 Derek McMaster</a:t>
            </a: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https://blog.fortinet.com/2016/03/08/cryptowall-teslacrypt-and-locky-a-statistical-perspective</a:t>
            </a:r>
            <a:endParaRPr lang="en-US" sz="800" dirty="0">
              <a:solidFill>
                <a:schemeClr val="tx1"/>
              </a:solidFill>
            </a:endParaRPr>
          </a:p>
        </p:txBody>
      </p:sp>
      <p:pic>
        <p:nvPicPr>
          <p:cNvPr id="2052" name="Picture 4" descr="https://d3gpjj9d20n0p3.cloudfront.net/ngblog/uploads/overall_rans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12470"/>
            <a:ext cx="3255723" cy="24039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12181" y="3970253"/>
            <a:ext cx="2956560" cy="258532"/>
          </a:xfrm>
          <a:prstGeom prst="rect">
            <a:avLst/>
          </a:prstGeom>
          <a:noFill/>
        </p:spPr>
        <p:txBody>
          <a:bodyPr wrap="square" rtlCol="0">
            <a:spAutoFit/>
          </a:bodyPr>
          <a:lstStyle/>
          <a:p>
            <a:pPr>
              <a:lnSpc>
                <a:spcPct val="90000"/>
              </a:lnSpc>
            </a:pPr>
            <a:r>
              <a:rPr lang="en-US" sz="1200" dirty="0"/>
              <a:t>Diagram represents 18.6 million infections</a:t>
            </a:r>
          </a:p>
        </p:txBody>
      </p:sp>
    </p:spTree>
    <p:extLst>
      <p:ext uri="{BB962C8B-B14F-4D97-AF65-F5344CB8AC3E}">
        <p14:creationId xmlns:p14="http://schemas.microsoft.com/office/powerpoint/2010/main" val="25276370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Pay or Not to Pay?</a:t>
            </a:r>
          </a:p>
        </p:txBody>
      </p:sp>
      <p:sp>
        <p:nvSpPr>
          <p:cNvPr id="3" name="Content Placeholder 2"/>
          <p:cNvSpPr>
            <a:spLocks noGrp="1"/>
          </p:cNvSpPr>
          <p:nvPr>
            <p:ph sz="half" idx="1"/>
          </p:nvPr>
        </p:nvSpPr>
        <p:spPr/>
        <p:txBody>
          <a:bodyPr/>
          <a:lstStyle/>
          <a:p>
            <a:r>
              <a:rPr lang="en-US" dirty="0"/>
              <a:t>No Guarantees</a:t>
            </a:r>
          </a:p>
          <a:p>
            <a:pPr lvl="1"/>
            <a:r>
              <a:rPr lang="en-US" dirty="0"/>
              <a:t>Of data or price</a:t>
            </a:r>
          </a:p>
          <a:p>
            <a:r>
              <a:rPr lang="en-US" dirty="0"/>
              <a:t>FBI recommends “just paying” [10]</a:t>
            </a:r>
          </a:p>
          <a:p>
            <a:r>
              <a:rPr lang="en-US" dirty="0"/>
              <a:t>Security experts very against payment [11]</a:t>
            </a:r>
          </a:p>
          <a:p>
            <a:r>
              <a:rPr lang="en-US" dirty="0"/>
              <a:t>Conclusion:  Pay the ransom and start to use or improve your use of best practices for data security.</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 Derek McMaster</a:t>
            </a:r>
          </a:p>
        </p:txBody>
      </p:sp>
      <p:sp>
        <p:nvSpPr>
          <p:cNvPr id="9" name="TextBox 8"/>
          <p:cNvSpPr txBox="1"/>
          <p:nvPr/>
        </p:nvSpPr>
        <p:spPr>
          <a:xfrm>
            <a:off x="0" y="4726877"/>
            <a:ext cx="9144000" cy="215444"/>
          </a:xfrm>
          <a:prstGeom prst="rect">
            <a:avLst/>
          </a:prstGeom>
          <a:noFill/>
        </p:spPr>
        <p:txBody>
          <a:bodyPr wrap="square" rtlCol="0">
            <a:spAutoFit/>
          </a:bodyPr>
          <a:lstStyle/>
          <a:p>
            <a:pPr algn="r"/>
            <a:r>
              <a:rPr lang="en-US" sz="800" dirty="0"/>
              <a:t>http://www.welivesecurity.com/wp-content/uploads/2016/06/ransomware-phishing-email-attacks-623x410.jpg</a:t>
            </a:r>
            <a:endParaRPr lang="en-US" sz="800" dirty="0">
              <a:solidFill>
                <a:schemeClr val="tx1"/>
              </a:solidFill>
            </a:endParaRPr>
          </a:p>
        </p:txBody>
      </p:sp>
      <p:pic>
        <p:nvPicPr>
          <p:cNvPr id="3074" name="Picture 2" descr="http://www.welivesecurity.com/wp-content/uploads/2016/06/ransomware-phishing-email-attacks-623x4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111" y="1276350"/>
            <a:ext cx="4034387" cy="265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56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286737"/>
            <a:ext cx="7772400" cy="3352800"/>
          </a:xfrm>
        </p:spPr>
        <p:txBody>
          <a:bodyPr>
            <a:normAutofit lnSpcReduction="10000"/>
          </a:bodyPr>
          <a:lstStyle/>
          <a:p>
            <a:pPr marL="0" indent="0">
              <a:lnSpc>
                <a:spcPct val="100000"/>
              </a:lnSpc>
              <a:buNone/>
            </a:pPr>
            <a:r>
              <a:rPr lang="en-US" sz="1200" dirty="0"/>
              <a:t>[1] </a:t>
            </a:r>
            <a:r>
              <a:rPr lang="en-US" sz="1200" dirty="0" err="1"/>
              <a:t>Allievi</a:t>
            </a:r>
            <a:r>
              <a:rPr lang="en-US" sz="1200" dirty="0"/>
              <a:t>, </a:t>
            </a:r>
            <a:r>
              <a:rPr lang="en-US" sz="1200" dirty="0" err="1"/>
              <a:t>Unterbrink</a:t>
            </a:r>
            <a:r>
              <a:rPr lang="en-US" sz="1200" dirty="0"/>
              <a:t>, Mercer, Accessed 9/13/2016, </a:t>
            </a:r>
            <a:r>
              <a:rPr lang="en-US" sz="1200" i="1" dirty="0"/>
              <a:t>Threat Spotlight: </a:t>
            </a:r>
            <a:r>
              <a:rPr lang="en-US" sz="1200" i="1" dirty="0" err="1"/>
              <a:t>CryptoWall</a:t>
            </a:r>
            <a:r>
              <a:rPr lang="en-US" sz="1200" i="1" dirty="0"/>
              <a:t> 4,</a:t>
            </a:r>
            <a:r>
              <a:rPr lang="en-US" sz="1200" dirty="0"/>
              <a:t> http://blog.talosintel.com/2015/12/cryptowall-4.html</a:t>
            </a:r>
          </a:p>
          <a:p>
            <a:pPr marL="0" indent="0">
              <a:lnSpc>
                <a:spcPct val="100000"/>
              </a:lnSpc>
              <a:buNone/>
            </a:pPr>
            <a:r>
              <a:rPr lang="en-US" sz="1200" dirty="0"/>
              <a:t>[2]O’Brien, </a:t>
            </a:r>
            <a:r>
              <a:rPr lang="en-US" sz="1200" dirty="0" err="1"/>
              <a:t>Morparia</a:t>
            </a:r>
            <a:r>
              <a:rPr lang="en-US" sz="1200" dirty="0"/>
              <a:t>, Accessed 9/13/2016, </a:t>
            </a:r>
            <a:r>
              <a:rPr lang="en-US" sz="1200" i="1" dirty="0" err="1"/>
              <a:t>Ransom.Cryptowall</a:t>
            </a:r>
            <a:r>
              <a:rPr lang="en-US" sz="1200" i="1" dirty="0"/>
              <a:t>, </a:t>
            </a:r>
            <a:r>
              <a:rPr lang="en-US" sz="1200" dirty="0"/>
              <a:t>https://www.symantec.com/security_response/writeup.jsp?docid=2014-061923-2824-99</a:t>
            </a:r>
          </a:p>
          <a:p>
            <a:pPr marL="0" indent="0">
              <a:lnSpc>
                <a:spcPct val="100000"/>
              </a:lnSpc>
              <a:buNone/>
            </a:pPr>
            <a:r>
              <a:rPr lang="en-US" sz="1200" dirty="0"/>
              <a:t>[3]Abrams, Accessed 9/13/2016, </a:t>
            </a:r>
            <a:r>
              <a:rPr lang="en-US" sz="1200" i="1" dirty="0" err="1"/>
              <a:t>CryptoWall</a:t>
            </a:r>
            <a:r>
              <a:rPr lang="en-US" sz="1200" i="1" dirty="0"/>
              <a:t> 4.0 released with new Features such as Encrypted File Names</a:t>
            </a:r>
            <a:r>
              <a:rPr lang="en-US" sz="1200" dirty="0"/>
              <a:t>, http://www.bleepingcomputer.com/news/security/cryptowall-4-0-released-with-new-features-such-as-encrypted-file-names/</a:t>
            </a:r>
          </a:p>
          <a:p>
            <a:pPr marL="0" indent="0">
              <a:lnSpc>
                <a:spcPct val="100000"/>
              </a:lnSpc>
              <a:buNone/>
            </a:pPr>
            <a:r>
              <a:rPr lang="en-US" sz="1200" dirty="0"/>
              <a:t>[4] Cyber Threat Alliance, Accessed 9/13/2016, </a:t>
            </a:r>
            <a:r>
              <a:rPr lang="en-US" sz="1200" i="1" dirty="0" err="1"/>
              <a:t>CryptoWall</a:t>
            </a:r>
            <a:r>
              <a:rPr lang="en-US" sz="1200" i="1" dirty="0"/>
              <a:t> Version 3 Threat, </a:t>
            </a:r>
            <a:r>
              <a:rPr lang="en-US" sz="1200" dirty="0"/>
              <a:t>http://cyberthreatalliance.org/cryptowall-report.pdf</a:t>
            </a:r>
          </a:p>
          <a:p>
            <a:pPr marL="0" indent="0">
              <a:lnSpc>
                <a:spcPct val="100000"/>
              </a:lnSpc>
              <a:buNone/>
            </a:pPr>
            <a:r>
              <a:rPr lang="en-US" sz="1200" dirty="0"/>
              <a:t>[5]Sophos, Accessed 9/13/2016, </a:t>
            </a:r>
            <a:r>
              <a:rPr lang="en-US" sz="1200" i="1" dirty="0"/>
              <a:t>The current state of ransomware: </a:t>
            </a:r>
            <a:r>
              <a:rPr lang="en-US" sz="1200" i="1" dirty="0" err="1"/>
              <a:t>CryptoWall</a:t>
            </a:r>
            <a:endParaRPr lang="en-US" sz="1200" i="1" dirty="0"/>
          </a:p>
          <a:p>
            <a:pPr marL="0" indent="0">
              <a:lnSpc>
                <a:spcPct val="100000"/>
              </a:lnSpc>
              <a:buNone/>
            </a:pPr>
            <a:r>
              <a:rPr lang="en-US" sz="1200" dirty="0"/>
              <a:t>, https://blogs.sophos.com/2015/12/17/the-current-state-of-ransomware-cryptowall/</a:t>
            </a:r>
          </a:p>
          <a:p>
            <a:pPr marL="0" indent="0">
              <a:lnSpc>
                <a:spcPct val="100000"/>
              </a:lnSpc>
              <a:buNone/>
            </a:pPr>
            <a:r>
              <a:rPr lang="en-US" sz="1200" dirty="0"/>
              <a:t>[6] Security Week News, Accessed 9/13/2016, </a:t>
            </a:r>
            <a:r>
              <a:rPr lang="en-US" sz="1200" i="1" dirty="0" err="1"/>
              <a:t>CryptoWall</a:t>
            </a:r>
            <a:r>
              <a:rPr lang="en-US" sz="1200" i="1" dirty="0"/>
              <a:t> 4.0 Spreading via Angler Exploit Kit,</a:t>
            </a:r>
          </a:p>
          <a:p>
            <a:pPr marL="0" indent="0">
              <a:lnSpc>
                <a:spcPct val="100000"/>
              </a:lnSpc>
              <a:buNone/>
            </a:pPr>
            <a:r>
              <a:rPr lang="en-US" sz="1200" dirty="0"/>
              <a:t>http://www.securityweek.com/cryptowall-40-spreading-angler-exploit-kit</a:t>
            </a:r>
          </a:p>
        </p:txBody>
      </p:sp>
      <p:sp>
        <p:nvSpPr>
          <p:cNvPr id="4" name="Footer Placeholder 3"/>
          <p:cNvSpPr>
            <a:spLocks noGrp="1"/>
          </p:cNvSpPr>
          <p:nvPr>
            <p:ph type="ftr" sz="quarter" idx="11"/>
          </p:nvPr>
        </p:nvSpPr>
        <p:spPr/>
        <p:txBody>
          <a:bodyPr/>
          <a:lstStyle/>
          <a:p>
            <a:r>
              <a:rPr lang="en-US" dirty="0"/>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Derek McMaster</a:t>
            </a:r>
          </a:p>
        </p:txBody>
      </p:sp>
    </p:spTree>
    <p:extLst>
      <p:ext uri="{BB962C8B-B14F-4D97-AF65-F5344CB8AC3E}">
        <p14:creationId xmlns:p14="http://schemas.microsoft.com/office/powerpoint/2010/main" val="1397658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0" indent="0">
              <a:lnSpc>
                <a:spcPct val="100000"/>
              </a:lnSpc>
              <a:buNone/>
            </a:pPr>
            <a:r>
              <a:rPr lang="en-US" sz="1200" dirty="0"/>
              <a:t>[7] </a:t>
            </a:r>
            <a:r>
              <a:rPr lang="en-US" sz="1200" dirty="0" err="1"/>
              <a:t>Vanderburg</a:t>
            </a:r>
            <a:r>
              <a:rPr lang="en-US" sz="1200" dirty="0"/>
              <a:t>, Accessed 9/13/2016, </a:t>
            </a:r>
            <a:r>
              <a:rPr lang="en-US" sz="1200" i="1" dirty="0"/>
              <a:t>The Economics of Cybercrime, </a:t>
            </a:r>
            <a:r>
              <a:rPr lang="en-US" sz="1200" dirty="0"/>
              <a:t>https://www.carbonite.com/en/cloud-backup/business/resources/carbonite-blog/the-economics-of-cybercrime-understanding-the-ransomware-market/</a:t>
            </a:r>
          </a:p>
          <a:p>
            <a:pPr marL="0" indent="0">
              <a:lnSpc>
                <a:spcPct val="100000"/>
              </a:lnSpc>
              <a:buNone/>
            </a:pPr>
            <a:r>
              <a:rPr lang="en-US" sz="1200" dirty="0"/>
              <a:t>[8] Mello Jr., Accessed 9/14/2016, </a:t>
            </a:r>
            <a:r>
              <a:rPr lang="en-US" sz="1200" i="1" dirty="0"/>
              <a:t> To Pay or Not to Pay, </a:t>
            </a:r>
            <a:r>
              <a:rPr lang="en-US" sz="1200" dirty="0"/>
              <a:t>http://www.technewsworld.com/story/80640.html </a:t>
            </a:r>
          </a:p>
          <a:p>
            <a:pPr marL="0" indent="0">
              <a:lnSpc>
                <a:spcPct val="100000"/>
              </a:lnSpc>
              <a:buNone/>
            </a:pPr>
            <a:r>
              <a:rPr lang="en-US" sz="1200" dirty="0"/>
              <a:t>[9] Dell </a:t>
            </a:r>
            <a:r>
              <a:rPr lang="en-US" sz="1200" dirty="0" err="1"/>
              <a:t>Secureworks</a:t>
            </a:r>
            <a:r>
              <a:rPr lang="en-US" sz="1200" dirty="0"/>
              <a:t>, Accessed 9/14/2016, </a:t>
            </a:r>
            <a:r>
              <a:rPr lang="en-US" sz="1200" i="1" dirty="0" err="1"/>
              <a:t>CryptoWall</a:t>
            </a:r>
            <a:r>
              <a:rPr lang="en-US" sz="1200" i="1" dirty="0"/>
              <a:t> Ransomware, </a:t>
            </a:r>
            <a:r>
              <a:rPr lang="en-US" sz="1200" dirty="0"/>
              <a:t>https://www.secureworks.com/research/cryptowall-ransomware </a:t>
            </a:r>
          </a:p>
          <a:p>
            <a:pPr marL="0" indent="0">
              <a:lnSpc>
                <a:spcPct val="100000"/>
              </a:lnSpc>
              <a:buNone/>
            </a:pPr>
            <a:r>
              <a:rPr lang="en-US" sz="1200" dirty="0"/>
              <a:t>[10] Paul, Accessed 9/14/2016, </a:t>
            </a:r>
            <a:r>
              <a:rPr lang="en-US" sz="1200" i="1" dirty="0"/>
              <a:t>FBI’s Advice on Ransomware? Just Pay The Ransom, </a:t>
            </a:r>
            <a:r>
              <a:rPr lang="en-US" sz="1200" dirty="0"/>
              <a:t>https://securityledger.com/2015/10/fbis-advice-on-cryptolocker-just-pay-the-ransom/ </a:t>
            </a:r>
          </a:p>
          <a:p>
            <a:pPr marL="0" indent="0">
              <a:lnSpc>
                <a:spcPct val="100000"/>
              </a:lnSpc>
              <a:buNone/>
            </a:pPr>
            <a:r>
              <a:rPr lang="en-US" sz="1200" dirty="0"/>
              <a:t> [11] </a:t>
            </a:r>
            <a:r>
              <a:rPr lang="en-US" sz="1200" dirty="0" err="1"/>
              <a:t>Ducklin</a:t>
            </a:r>
            <a:r>
              <a:rPr lang="en-US" sz="1200" dirty="0"/>
              <a:t>, Accessed 9/14/2016, </a:t>
            </a:r>
            <a:r>
              <a:rPr lang="en-US" sz="1200" i="1" dirty="0"/>
              <a:t>Ransomware – Should you pay?, </a:t>
            </a:r>
            <a:r>
              <a:rPr lang="en-US" sz="1200" dirty="0"/>
              <a:t>https://nakedsecurity.sophos.com/2015/03/19/ransomware-should-you-pay/ </a:t>
            </a:r>
          </a:p>
        </p:txBody>
      </p:sp>
      <p:sp>
        <p:nvSpPr>
          <p:cNvPr id="4" name="Footer Placeholder 3"/>
          <p:cNvSpPr>
            <a:spLocks noGrp="1"/>
          </p:cNvSpPr>
          <p:nvPr>
            <p:ph type="ftr" sz="quarter" idx="11"/>
          </p:nvPr>
        </p:nvSpPr>
        <p:spPr/>
        <p:txBody>
          <a:bodyPr/>
          <a:lstStyle/>
          <a:p>
            <a:r>
              <a:rPr lang="en-US" dirty="0"/>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Derek McMaster</a:t>
            </a:r>
          </a:p>
        </p:txBody>
      </p:sp>
    </p:spTree>
    <p:extLst>
      <p:ext uri="{BB962C8B-B14F-4D97-AF65-F5344CB8AC3E}">
        <p14:creationId xmlns:p14="http://schemas.microsoft.com/office/powerpoint/2010/main" val="377280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Overrun</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Run time stack</a:t>
            </a:r>
            <a:endParaRPr lang="en-US" dirty="0">
              <a:solidFill>
                <a:srgbClr val="000000"/>
              </a:solidFill>
            </a:endParaRP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Variable Attack</a:t>
            </a:r>
            <a:endParaRPr lang="en-US" dirty="0">
              <a:solidFill>
                <a:srgbClr val="000000"/>
              </a:solidFill>
            </a:endParaRP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Stack Attack</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21389440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smtClean="0"/>
              <a:t>Run Example Code</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1065278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Overrun Code</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a:t>
            </a:r>
            <a:r>
              <a:rPr lang="en-US" dirty="0" smtClean="0"/>
              <a:t>) {</a:t>
            </a:r>
            <a:endParaRPr lang="en-US" dirty="0"/>
          </a:p>
          <a:p>
            <a:pPr marL="457200" indent="-457200">
              <a:lnSpc>
                <a:spcPct val="120000"/>
              </a:lnSpc>
              <a:spcBef>
                <a:spcPts val="0"/>
              </a:spcBef>
              <a:buFont typeface="+mj-lt"/>
              <a:buAutoNum type="arabicPeriod"/>
            </a:pPr>
            <a:r>
              <a:rPr lang="en-US" dirty="0"/>
              <a:t>  char buff [ 15 ]</a:t>
            </a:r>
            <a:r>
              <a:rPr lang="en-US" dirty="0" smtClean="0"/>
              <a:t>; </a:t>
            </a:r>
            <a:r>
              <a:rPr lang="en-US" dirty="0" err="1" smtClean="0"/>
              <a:t>int</a:t>
            </a:r>
            <a:r>
              <a:rPr lang="en-US" dirty="0" smtClean="0"/>
              <a:t> </a:t>
            </a:r>
            <a:r>
              <a:rPr lang="en-US" dirty="0"/>
              <a:t>ace = 0</a:t>
            </a:r>
            <a:r>
              <a:rPr lang="en-US" dirty="0" smtClean="0"/>
              <a:t>;</a:t>
            </a:r>
            <a:endParaRPr lang="en-US" dirty="0"/>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r>
              <a:rPr lang="en-US" dirty="0" smtClean="0">
                <a:solidFill>
                  <a:schemeClr val="bg1"/>
                </a:solidFill>
              </a:rPr>
              <a:t>;</a:t>
            </a:r>
            <a:endParaRPr lang="en-US" dirty="0">
              <a:solidFill>
                <a:schemeClr val="bg1"/>
              </a:solidFill>
            </a:endParaRPr>
          </a:p>
          <a:p>
            <a:pPr marL="457200" indent="-457200">
              <a:lnSpc>
                <a:spcPct val="120000"/>
              </a:lnSpc>
              <a:spcBef>
                <a:spcPts val="0"/>
              </a:spcBef>
              <a:buFont typeface="+mj-lt"/>
              <a:buAutoNum type="arabicPeriod"/>
            </a:pPr>
            <a:r>
              <a:rPr lang="en-US" dirty="0"/>
              <a:t>  if ( </a:t>
            </a:r>
            <a:r>
              <a:rPr lang="en-US" dirty="0" err="1"/>
              <a:t>strcmp</a:t>
            </a:r>
            <a:r>
              <a:rPr lang="en-US" dirty="0"/>
              <a:t> ( buff, "imps" ) </a:t>
            </a:r>
            <a:r>
              <a:rPr lang="en-US" dirty="0" smtClean="0"/>
              <a:t>) {</a:t>
            </a:r>
            <a:endParaRPr lang="en-US" dirty="0"/>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a:t>
            </a:r>
            <a:r>
              <a:rPr lang="en-US" dirty="0" smtClean="0"/>
              <a:t>buff</a:t>
            </a:r>
            <a:r>
              <a:rPr lang="en-US" dirty="0"/>
              <a:t>, ace )</a:t>
            </a:r>
            <a:r>
              <a:rPr lang="en-US" dirty="0" smtClean="0"/>
              <a:t>; }</a:t>
            </a:r>
          </a:p>
          <a:p>
            <a:pPr marL="457200" indent="-457200">
              <a:lnSpc>
                <a:spcPct val="120000"/>
              </a:lnSpc>
              <a:spcBef>
                <a:spcPts val="0"/>
              </a:spcBef>
              <a:buFont typeface="+mj-lt"/>
              <a:buAutoNum type="arabicPeriod"/>
            </a:pPr>
            <a:r>
              <a:rPr lang="en-US" dirty="0" smtClean="0"/>
              <a:t>  else  { </a:t>
            </a:r>
            <a:r>
              <a:rPr lang="en-US" dirty="0" err="1" smtClean="0"/>
              <a:t>printf</a:t>
            </a:r>
            <a:r>
              <a:rPr lang="en-US" dirty="0" smtClean="0"/>
              <a:t> </a:t>
            </a:r>
            <a:r>
              <a:rPr lang="en-US" dirty="0"/>
              <a:t>( "Correct! \n") </a:t>
            </a:r>
            <a:r>
              <a:rPr lang="en-US" dirty="0" smtClean="0"/>
              <a:t>; ace </a:t>
            </a:r>
            <a:r>
              <a:rPr lang="en-US" dirty="0"/>
              <a:t>= 1</a:t>
            </a:r>
            <a:r>
              <a:rPr lang="en-US" dirty="0" smtClean="0"/>
              <a:t>; }</a:t>
            </a:r>
            <a:endParaRPr lang="en-US" dirty="0"/>
          </a:p>
          <a:p>
            <a:pPr marL="457200" indent="-457200">
              <a:lnSpc>
                <a:spcPct val="120000"/>
              </a:lnSpc>
              <a:spcBef>
                <a:spcPts val="0"/>
              </a:spcBef>
              <a:buFont typeface="+mj-lt"/>
              <a:buAutoNum type="arabicPeriod"/>
            </a:pPr>
            <a:r>
              <a:rPr lang="en-US" dirty="0"/>
              <a:t>  if ( ace </a:t>
            </a:r>
            <a:r>
              <a:rPr lang="en-US" dirty="0" smtClean="0"/>
              <a:t>) {  </a:t>
            </a:r>
            <a:r>
              <a:rPr lang="en-US" dirty="0" err="1"/>
              <a:t>printf</a:t>
            </a:r>
            <a:r>
              <a:rPr lang="en-US" dirty="0"/>
              <a:t> ( "You get an A! \n" )</a:t>
            </a:r>
            <a:r>
              <a:rPr lang="en-US" dirty="0" smtClean="0"/>
              <a:t>; }</a:t>
            </a:r>
            <a:endParaRPr lang="en-US" dirty="0"/>
          </a:p>
          <a:p>
            <a:pPr marL="457200" indent="-457200">
              <a:lnSpc>
                <a:spcPct val="120000"/>
              </a:lnSpc>
              <a:spcBef>
                <a:spcPts val="0"/>
              </a:spcBef>
              <a:buFont typeface="+mj-lt"/>
              <a:buAutoNum type="arabicPeriod"/>
            </a:pPr>
            <a:r>
              <a:rPr lang="en-US" dirty="0"/>
              <a:t>  return 0</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smtClean="0">
                <a:solidFill>
                  <a:srgbClr val="000000"/>
                </a:solidFill>
              </a:rPr>
              <a:t>}</a:t>
            </a:r>
            <a:r>
              <a:rPr lang="en-US" sz="4000" dirty="0" smtClean="0">
                <a:solidFill>
                  <a:srgbClr val="000000"/>
                </a:solidFill>
              </a:rPr>
              <a:t> </a:t>
            </a:r>
            <a:r>
              <a:rPr lang="en-US" sz="2400" dirty="0" smtClean="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36112398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6" name="Picture 5"/>
          <p:cNvPicPr>
            <a:picLocks noChangeAspect="1"/>
          </p:cNvPicPr>
          <p:nvPr/>
        </p:nvPicPr>
        <p:blipFill>
          <a:blip r:embed="rId3"/>
          <a:stretch>
            <a:fillRect/>
          </a:stretch>
        </p:blipFill>
        <p:spPr>
          <a:xfrm>
            <a:off x="0" y="391667"/>
            <a:ext cx="3670300" cy="2857500"/>
          </a:xfrm>
          <a:prstGeom prst="rect">
            <a:avLst/>
          </a:prstGeom>
        </p:spPr>
      </p:pic>
      <p:pic>
        <p:nvPicPr>
          <p:cNvPr id="7" name="Picture 6"/>
          <p:cNvPicPr>
            <a:picLocks noChangeAspect="1"/>
          </p:cNvPicPr>
          <p:nvPr/>
        </p:nvPicPr>
        <p:blipFill>
          <a:blip r:embed="rId4"/>
          <a:stretch>
            <a:fillRect/>
          </a:stretch>
        </p:blipFill>
        <p:spPr>
          <a:xfrm>
            <a:off x="3454400" y="1509267"/>
            <a:ext cx="5689600" cy="3479800"/>
          </a:xfrm>
          <a:prstGeom prst="rect">
            <a:avLst/>
          </a:prstGeom>
        </p:spPr>
      </p:pic>
      <p:sp>
        <p:nvSpPr>
          <p:cNvPr id="9" name="TextBox 8"/>
          <p:cNvSpPr txBox="1"/>
          <p:nvPr/>
        </p:nvSpPr>
        <p:spPr>
          <a:xfrm>
            <a:off x="4387879" y="1149234"/>
            <a:ext cx="3822643" cy="346249"/>
          </a:xfrm>
          <a:prstGeom prst="rect">
            <a:avLst/>
          </a:prstGeom>
          <a:noFill/>
        </p:spPr>
        <p:txBody>
          <a:bodyPr wrap="none" rtlCol="0">
            <a:spAutoFit/>
          </a:bodyPr>
          <a:lstStyle/>
          <a:p>
            <a:pPr>
              <a:lnSpc>
                <a:spcPct val="90000"/>
              </a:lnSpc>
            </a:pPr>
            <a:r>
              <a:rPr lang="en-US" dirty="0"/>
              <a:t>http://</a:t>
            </a:r>
            <a:r>
              <a:rPr lang="en-US" dirty="0" err="1"/>
              <a:t>xkcd.com</a:t>
            </a:r>
            <a:r>
              <a:rPr lang="en-US" dirty="0"/>
              <a:t>/538/ (2010-11-14</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1591266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998449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Target</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80887439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a:t>
            </a:r>
            <a:r>
              <a:rPr lang="en" dirty="0" smtClean="0"/>
              <a:t>traffic</a:t>
            </a:r>
          </a:p>
          <a:p>
            <a:pPr marL="457200" lvl="0" indent="-228600" rtl="0">
              <a:lnSpc>
                <a:spcPct val="100000"/>
              </a:lnSpc>
              <a:spcBef>
                <a:spcPts val="0"/>
              </a:spcBef>
            </a:pPr>
            <a:r>
              <a:rPr lang="en" dirty="0" smtClean="0"/>
              <a:t>If </a:t>
            </a:r>
            <a:r>
              <a:rPr lang="en" dirty="0"/>
              <a:t>victim has to filter attack, it’s too </a:t>
            </a:r>
            <a:r>
              <a:rPr lang="en" dirty="0" smtClean="0"/>
              <a:t>late</a:t>
            </a:r>
            <a:endParaRPr lang="en" dirty="0"/>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a:t>
            </a:r>
            <a:r>
              <a:rPr lang="en" dirty="0" smtClean="0"/>
              <a:t>not</a:t>
            </a:r>
            <a:r>
              <a:rPr lang="en-US" dirty="0" smtClean="0"/>
              <a:t> </a:t>
            </a:r>
            <a:r>
              <a:rPr lang="en" dirty="0" smtClean="0"/>
              <a:t>pay </a:t>
            </a:r>
            <a:r>
              <a:rPr lang="en" dirty="0"/>
              <a:t>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43</a:t>
            </a:fld>
            <a:endParaRPr lang="en"/>
          </a:p>
        </p:txBody>
      </p:sp>
      <p:sp>
        <p:nvSpPr>
          <p:cNvPr id="3" name="Footer Placeholder 2"/>
          <p:cNvSpPr>
            <a:spLocks noGrp="1"/>
          </p:cNvSpPr>
          <p:nvPr>
            <p:ph type="ftr" sz="quarter" idx="11"/>
          </p:nvPr>
        </p:nvSpPr>
        <p:spPr/>
        <p:txBody>
          <a:bodyPr/>
          <a:lstStyle/>
          <a:p>
            <a:r>
              <a:rPr lang="en-US" smtClean="0"/>
              <a:t>© 2016 Keith A. Pray</a:t>
            </a:r>
            <a:endParaRPr lang="en-US"/>
          </a:p>
        </p:txBody>
      </p:sp>
    </p:spTree>
    <p:extLst>
      <p:ext uri="{BB962C8B-B14F-4D97-AF65-F5344CB8AC3E}">
        <p14:creationId xmlns:p14="http://schemas.microsoft.com/office/powerpoint/2010/main" val="1600300821"/>
      </p:ext>
    </p:extLst>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a:t>
            </a:r>
            <a:r>
              <a:rPr lang="en" dirty="0" smtClean="0"/>
              <a:t>this</a:t>
            </a:r>
            <a:endParaRPr lang="en-US" dirty="0" smtClean="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a:t>
            </a:r>
            <a:r>
              <a:rPr lang="en" dirty="0" smtClean="0"/>
              <a:t>configuration</a:t>
            </a:r>
            <a:endParaRPr lang="en" dirty="0"/>
          </a:p>
        </p:txBody>
      </p:sp>
      <p:sp>
        <p:nvSpPr>
          <p:cNvPr id="4" name="Content Placeholder 3"/>
          <p:cNvSpPr>
            <a:spLocks noGrp="1"/>
          </p:cNvSpPr>
          <p:nvPr>
            <p:ph sz="half" idx="2"/>
          </p:nvPr>
        </p:nvSpPr>
        <p:spPr/>
        <p:txBody>
          <a:bodyPr/>
          <a:lstStyle/>
          <a:p>
            <a:pPr marL="457200" lvl="0" indent="-228600">
              <a:spcBef>
                <a:spcPts val="0"/>
              </a:spcBef>
            </a:pPr>
            <a:r>
              <a:rPr lang="en" dirty="0" smtClean="0"/>
              <a:t>Ingress/egress </a:t>
            </a:r>
            <a:r>
              <a:rPr lang="en" dirty="0"/>
              <a:t>filtering will reduce </a:t>
            </a:r>
            <a:r>
              <a:rPr lang="en" dirty="0" smtClean="0"/>
              <a:t>effect</a:t>
            </a:r>
            <a:endParaRPr lang="en" dirty="0"/>
          </a:p>
        </p:txBody>
      </p:sp>
      <p:sp>
        <p:nvSpPr>
          <p:cNvPr id="3" name="Footer Placeholder 2"/>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44</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913482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smtClean="0">
                <a:ea typeface="ＭＳ Ｐゴシック" charset="-128"/>
                <a:cs typeface="ＭＳ Ｐゴシック" charset="-128"/>
              </a:rPr>
              <a:t>Trojan Horse</a:t>
            </a:r>
          </a:p>
          <a:p>
            <a:pPr eaLnBrk="1" hangingPunct="1"/>
            <a:r>
              <a:rPr lang="en-US" dirty="0" smtClean="0">
                <a:ea typeface="ＭＳ Ｐゴシック" charset="-128"/>
                <a:cs typeface="ＭＳ Ｐゴシック" charset="-128"/>
              </a:rPr>
              <a:t>Virus</a:t>
            </a:r>
          </a:p>
          <a:p>
            <a:pPr eaLnBrk="1" hangingPunct="1"/>
            <a:r>
              <a:rPr lang="en-US" dirty="0" smtClean="0">
                <a:ea typeface="ＭＳ Ｐゴシック" charset="-128"/>
                <a:cs typeface="ＭＳ Ｐゴシック" charset="-128"/>
              </a:rPr>
              <a:t>Worm</a:t>
            </a:r>
          </a:p>
          <a:p>
            <a:pPr eaLnBrk="1" hangingPunct="1"/>
            <a:r>
              <a:rPr lang="en-US" dirty="0" smtClean="0">
                <a:ea typeface="ＭＳ Ｐゴシック" charset="-128"/>
                <a:cs typeface="ＭＳ Ｐゴシック" charset="-128"/>
              </a:rPr>
              <a:t>Bot Network</a:t>
            </a:r>
          </a:p>
          <a:p>
            <a:pPr eaLnBrk="1" hangingPunct="1"/>
            <a:r>
              <a:rPr lang="en-US" dirty="0" smtClean="0">
                <a:ea typeface="ＭＳ Ｐゴシック" charset="-128"/>
                <a:cs typeface="ＭＳ Ｐゴシック" charset="-128"/>
              </a:rPr>
              <a:t>Buffer Overrun </a:t>
            </a:r>
          </a:p>
          <a:p>
            <a:pPr eaLnBrk="1" hangingPunct="1"/>
            <a:r>
              <a:rPr lang="en-US" dirty="0" smtClean="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smtClean="0">
                <a:ea typeface="ＭＳ Ｐゴシック" charset="-128"/>
                <a:cs typeface="ＭＳ Ｐゴシック" charset="-128"/>
              </a:rPr>
              <a:t>How do they work?</a:t>
            </a:r>
          </a:p>
          <a:p>
            <a:r>
              <a:rPr lang="en-US" smtClean="0">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en-US" smtClean="0"/>
              <a:t>© 2016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46</a:t>
            </a:fld>
            <a:endParaRPr lang="en-US"/>
          </a:p>
        </p:txBody>
      </p:sp>
    </p:spTree>
    <p:extLst>
      <p:ext uri="{BB962C8B-B14F-4D97-AF65-F5344CB8AC3E}">
        <p14:creationId xmlns:p14="http://schemas.microsoft.com/office/powerpoint/2010/main" val="2152332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47</a:t>
            </a:fld>
            <a:endParaRPr lang="en-US"/>
          </a:p>
        </p:txBody>
      </p:sp>
    </p:spTree>
    <p:extLst>
      <p:ext uri="{BB962C8B-B14F-4D97-AF65-F5344CB8AC3E}">
        <p14:creationId xmlns:p14="http://schemas.microsoft.com/office/powerpoint/2010/main" val="2363850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r>
              <a:rPr lang="en-US" dirty="0" smtClean="0"/>
              <a:t>?</a:t>
            </a:r>
          </a:p>
          <a:p>
            <a:pPr lvl="1"/>
            <a:r>
              <a:rPr lang="en-US" dirty="0" smtClean="0"/>
              <a:t>40 </a:t>
            </a:r>
            <a:r>
              <a:rPr lang="en-US" dirty="0"/>
              <a:t>years ago</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48</a:t>
            </a:fld>
            <a:endParaRPr lang="en-US"/>
          </a:p>
        </p:txBody>
      </p:sp>
    </p:spTree>
    <p:extLst>
      <p:ext uri="{BB962C8B-B14F-4D97-AF65-F5344CB8AC3E}">
        <p14:creationId xmlns:p14="http://schemas.microsoft.com/office/powerpoint/2010/main" val="1620057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49</a:t>
            </a:fld>
            <a:endParaRPr lang="en-US"/>
          </a:p>
        </p:txBody>
      </p:sp>
    </p:spTree>
    <p:extLst>
      <p:ext uri="{BB962C8B-B14F-4D97-AF65-F5344CB8AC3E}">
        <p14:creationId xmlns:p14="http://schemas.microsoft.com/office/powerpoint/2010/main" val="2537789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pp. 321 Might be interesting to compare password guidance over the years.</a:t>
            </a:r>
          </a:p>
          <a:p>
            <a:r>
              <a:rPr lang="en-US" dirty="0" smtClean="0"/>
              <a:t>pp. 323 How does </a:t>
            </a:r>
            <a:r>
              <a:rPr lang="en-US" dirty="0" err="1" smtClean="0"/>
              <a:t>Firesheep</a:t>
            </a:r>
            <a:r>
              <a:rPr lang="en-US" dirty="0" smtClean="0"/>
              <a:t> always get a user photo?</a:t>
            </a:r>
          </a:p>
          <a:p>
            <a:r>
              <a:rPr lang="en-US" dirty="0" smtClean="0"/>
              <a:t>pp. 328 Not current or virus unknown…</a:t>
            </a:r>
          </a:p>
          <a:p>
            <a:r>
              <a:rPr lang="en-US" dirty="0" smtClean="0"/>
              <a:t>pp. 330 Goals include infect 3 machine per LAN and as many computers as possible? Never make last minute changes before release. Were they related to the defects?</a:t>
            </a:r>
          </a:p>
          <a:p>
            <a:r>
              <a:rPr lang="en-US" dirty="0"/>
              <a:t>pp. 332 Do people use the Internet as an experimental laboratory these days</a:t>
            </a:r>
            <a:r>
              <a:rPr lang="en-US" dirty="0" smtClean="0"/>
              <a:t>? </a:t>
            </a:r>
            <a:r>
              <a:rPr lang="en-US" dirty="0"/>
              <a:t>Shutdown right after booting, “benign” doesn’t seem like the right word.</a:t>
            </a:r>
          </a:p>
        </p:txBody>
      </p:sp>
      <p:sp>
        <p:nvSpPr>
          <p:cNvPr id="11" name="Content Placeholder 10"/>
          <p:cNvSpPr>
            <a:spLocks noGrp="1"/>
          </p:cNvSpPr>
          <p:nvPr>
            <p:ph sz="half" idx="2"/>
          </p:nvPr>
        </p:nvSpPr>
        <p:spPr/>
        <p:txBody>
          <a:bodyPr>
            <a:normAutofit fontScale="85000" lnSpcReduction="10000"/>
          </a:bodyPr>
          <a:lstStyle/>
          <a:p>
            <a:r>
              <a:rPr lang="en-US" dirty="0" smtClean="0"/>
              <a:t>pp. 334 “send reports back to a </a:t>
            </a:r>
            <a:r>
              <a:rPr lang="en-US" b="1" dirty="0" smtClean="0"/>
              <a:t>host</a:t>
            </a:r>
            <a:r>
              <a:rPr lang="en-US" dirty="0" smtClean="0"/>
              <a:t> computer”?</a:t>
            </a:r>
          </a:p>
          <a:p>
            <a:r>
              <a:rPr lang="en-US" dirty="0" smtClean="0"/>
              <a:t>pp. 335 Firewalls often not running on same machine as malware, routers?</a:t>
            </a:r>
          </a:p>
          <a:p>
            <a:r>
              <a:rPr lang="en-US" dirty="0" smtClean="0"/>
              <a:t>pp. 337 Have 2003 fears of cyber terrorist attacks been realized?</a:t>
            </a:r>
          </a:p>
          <a:p>
            <a:r>
              <a:rPr lang="en-US" dirty="0" smtClean="0"/>
              <a:t>pp. 345 How is online voting a moral issue?</a:t>
            </a:r>
          </a:p>
          <a:p>
            <a:r>
              <a:rPr lang="en-US" dirty="0" smtClean="0"/>
              <a:t>pp. 346 Is Internet access due to financial restrictions still relevant? Could issue specific, unrelated code for each vote.</a:t>
            </a:r>
          </a:p>
          <a:p>
            <a:r>
              <a:rPr lang="en-US" dirty="0" smtClean="0"/>
              <a:t>End of Chapter questions:</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50</a:t>
            </a:fld>
            <a:endParaRPr lang="en-US"/>
          </a:p>
        </p:txBody>
      </p:sp>
    </p:spTree>
    <p:extLst>
      <p:ext uri="{BB962C8B-B14F-4D97-AF65-F5344CB8AC3E}">
        <p14:creationId xmlns:p14="http://schemas.microsoft.com/office/powerpoint/2010/main" val="2764394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51</a:t>
            </a:fld>
            <a:endParaRPr lang="en-US"/>
          </a:p>
        </p:txBody>
      </p:sp>
    </p:spTree>
    <p:extLst>
      <p:ext uri="{BB962C8B-B14F-4D97-AF65-F5344CB8AC3E}">
        <p14:creationId xmlns:p14="http://schemas.microsoft.com/office/powerpoint/2010/main" val="807689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52</a:t>
            </a:fld>
            <a:endParaRPr lang="en-US"/>
          </a:p>
        </p:txBody>
      </p:sp>
    </p:spTree>
    <p:extLst>
      <p:ext uri="{BB962C8B-B14F-4D97-AF65-F5344CB8AC3E}">
        <p14:creationId xmlns:p14="http://schemas.microsoft.com/office/powerpoint/2010/main" val="2515936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a:t>
            </a:r>
            <a:r>
              <a:rPr lang="en-US" dirty="0" smtClean="0"/>
              <a:t>1 Page Paper 1</a:t>
            </a:r>
            <a:r>
              <a:rPr lang="en-US" dirty="0"/>
              <a:t>/2</a:t>
            </a:r>
          </a:p>
        </p:txBody>
      </p:sp>
      <p:sp>
        <p:nvSpPr>
          <p:cNvPr id="3" name="Content Placeholder 2"/>
          <p:cNvSpPr>
            <a:spLocks noGrp="1"/>
          </p:cNvSpPr>
          <p:nvPr>
            <p:ph idx="1"/>
          </p:nvPr>
        </p:nvSpPr>
        <p:spPr/>
        <p:txBody>
          <a:bodyPr>
            <a:normAutofit fontScale="77500" lnSpcReduction="20000"/>
          </a:bodyPr>
          <a:lstStyle/>
          <a:p>
            <a:r>
              <a:rPr lang="en-US" dirty="0"/>
              <a:t>Given code you did not write yourself, you all should (hopefully) feel </a:t>
            </a:r>
            <a:r>
              <a:rPr lang="en-US" dirty="0" smtClean="0"/>
              <a:t>the need </a:t>
            </a:r>
            <a:r>
              <a:rPr lang="en-US" dirty="0"/>
              <a:t>to test and potentially break said code. </a:t>
            </a:r>
            <a:endParaRPr lang="en-US" dirty="0" smtClean="0"/>
          </a:p>
          <a:p>
            <a:r>
              <a:rPr lang="en-US" dirty="0" smtClean="0"/>
              <a:t>For </a:t>
            </a:r>
            <a:r>
              <a:rPr lang="en-US" dirty="0"/>
              <a:t>this assignment, you </a:t>
            </a:r>
            <a:r>
              <a:rPr lang="en-US" dirty="0" smtClean="0"/>
              <a:t>will be </a:t>
            </a:r>
            <a:r>
              <a:rPr lang="en-US" dirty="0"/>
              <a:t>given the following snippet and asked to unearth as many bugs possible.</a:t>
            </a:r>
          </a:p>
          <a:p>
            <a:r>
              <a:rPr lang="en-US" dirty="0"/>
              <a:t>There will be major and minor bugs worth noting. Once you have unearthed </a:t>
            </a:r>
            <a:r>
              <a:rPr lang="en-US" dirty="0" smtClean="0"/>
              <a:t>as many </a:t>
            </a:r>
            <a:r>
              <a:rPr lang="en-US" dirty="0"/>
              <a:t>bugs as you can find, decide if your ways of testing were adequate </a:t>
            </a:r>
            <a:r>
              <a:rPr lang="en-US" dirty="0" smtClean="0"/>
              <a:t>and explain </a:t>
            </a:r>
            <a:r>
              <a:rPr lang="en-US" dirty="0"/>
              <a:t>why. </a:t>
            </a:r>
            <a:endParaRPr lang="en-US" dirty="0" smtClean="0"/>
          </a:p>
          <a:p>
            <a:r>
              <a:rPr lang="en-US" dirty="0" smtClean="0"/>
              <a:t>Consider </a:t>
            </a:r>
            <a:r>
              <a:rPr lang="en-US" dirty="0"/>
              <a:t>the weaknesses in your testing methods as a </a:t>
            </a:r>
            <a:r>
              <a:rPr lang="en-US" dirty="0" smtClean="0"/>
              <a:t>counter argument </a:t>
            </a:r>
            <a:r>
              <a:rPr lang="en-US" dirty="0"/>
              <a:t>and address how you could have done things differently as well.</a:t>
            </a:r>
          </a:p>
          <a:p>
            <a:r>
              <a:rPr lang="en-US" dirty="0"/>
              <a:t>Please include explanations of bugs, how you would fix them, and explain </a:t>
            </a:r>
            <a:r>
              <a:rPr lang="en-US" dirty="0" smtClean="0"/>
              <a:t>why leaving </a:t>
            </a:r>
            <a:r>
              <a:rPr lang="en-US" dirty="0"/>
              <a:t>these errors in the code could be problematic if put </a:t>
            </a:r>
            <a:r>
              <a:rPr lang="en-US" dirty="0" smtClean="0"/>
              <a:t>into production.</a:t>
            </a:r>
          </a:p>
          <a:p>
            <a:r>
              <a:rPr lang="en-US" dirty="0" smtClean="0"/>
              <a:t> Working </a:t>
            </a:r>
            <a:r>
              <a:rPr lang="en-US" dirty="0"/>
              <a:t>example: </a:t>
            </a:r>
            <a:r>
              <a:rPr lang="en-US" dirty="0">
                <a:hlinkClick r:id="rId3"/>
              </a:rPr>
              <a:t>http://socialimps.keithpray.net/assignments/index.jsp?content=</a:t>
            </a:r>
            <a:r>
              <a:rPr lang="en-US" dirty="0" smtClean="0">
                <a:hlinkClick r:id="rId3"/>
              </a:rPr>
              <a:t>Code_Test.jsp</a:t>
            </a:r>
            <a:r>
              <a:rPr lang="en-US" dirty="0" smtClean="0"/>
              <a:t> </a:t>
            </a:r>
            <a:endParaRPr lang="en-US" dirty="0"/>
          </a:p>
          <a:p>
            <a:pPr marL="0" indent="0">
              <a:buNone/>
            </a:pPr>
            <a:endParaRPr lang="en-US" strike="sngStrike"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a:t>
            </a:r>
            <a:r>
              <a:rPr lang="en-US" dirty="0" smtClean="0"/>
              <a:t>2/</a:t>
            </a:r>
            <a:r>
              <a:rPr lang="en-US" dirty="0"/>
              <a:t>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smtClean="0"/>
              <a:t>    </a:t>
            </a:r>
            <a:r>
              <a:rPr lang="en-US" dirty="0" err="1" smtClean="0"/>
              <a:t>NumberFormat</a:t>
            </a:r>
            <a:r>
              <a:rPr lang="en-US" dirty="0" smtClean="0"/>
              <a:t> </a:t>
            </a:r>
            <a:r>
              <a:rPr lang="en-US" dirty="0" err="1" smtClean="0"/>
              <a:t>numberFormat</a:t>
            </a:r>
            <a:r>
              <a:rPr lang="en-US" dirty="0" smtClean="0"/>
              <a:t> = </a:t>
            </a:r>
            <a:r>
              <a:rPr lang="en-US" dirty="0" err="1" smtClean="0"/>
              <a:t>NumberFormat.getCurrencyInstance</a:t>
            </a:r>
            <a:r>
              <a:rPr lang="en-US" dirty="0" smtClean="0"/>
              <a:t>();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"Subtotal : " + </a:t>
            </a:r>
            <a:r>
              <a:rPr lang="en-US" dirty="0" err="1" smtClean="0"/>
              <a:t>numberFormat.format</a:t>
            </a:r>
            <a:r>
              <a:rPr lang="en-US" dirty="0" smtClean="0"/>
              <a:t> ( amount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"Discount : " + </a:t>
            </a:r>
            <a:r>
              <a:rPr lang="en-US" dirty="0" err="1" smtClean="0"/>
              <a:t>numberFormat.format</a:t>
            </a:r>
            <a:r>
              <a:rPr lang="en-US" dirty="0" smtClean="0"/>
              <a:t> ( discount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"Total : " + </a:t>
            </a:r>
            <a:r>
              <a:rPr lang="en-US" dirty="0" err="1" smtClean="0"/>
              <a:t>numberFormat.format</a:t>
            </a:r>
            <a:r>
              <a:rPr lang="en-US" dirty="0" smtClean="0"/>
              <a:t> ( total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"Tax : " + </a:t>
            </a:r>
            <a:r>
              <a:rPr lang="en-US" dirty="0" err="1" smtClean="0"/>
              <a:t>numberFormat.format</a:t>
            </a:r>
            <a:r>
              <a:rPr lang="en-US" dirty="0" smtClean="0"/>
              <a:t> ( tax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a:t>
            </a:r>
            <a:r>
              <a:rPr lang="en-US" dirty="0" err="1" smtClean="0"/>
              <a:t>Tax+Total</a:t>
            </a:r>
            <a:r>
              <a:rPr lang="en-US" dirty="0" smtClean="0"/>
              <a:t>: " + </a:t>
            </a:r>
            <a:r>
              <a:rPr lang="en-US" dirty="0" err="1" smtClean="0"/>
              <a:t>numberFormat.format</a:t>
            </a:r>
            <a:r>
              <a:rPr lang="en-US" dirty="0" smtClean="0"/>
              <a:t> ( </a:t>
            </a:r>
            <a:r>
              <a:rPr lang="en-US" dirty="0" err="1" smtClean="0"/>
              <a:t>taxedTotal</a:t>
            </a:r>
            <a:r>
              <a:rPr lang="en-US" dirty="0" smtClean="0"/>
              <a:t> ) ); </a:t>
            </a:r>
          </a:p>
          <a:p>
            <a:pPr marL="457200" indent="-457200">
              <a:lnSpc>
                <a:spcPct val="120000"/>
              </a:lnSpc>
              <a:spcBef>
                <a:spcPts val="0"/>
              </a:spcBef>
              <a:buFont typeface="+mj-lt"/>
              <a:buAutoNum type="arabicPeriod"/>
            </a:pPr>
            <a:r>
              <a:rPr lang="en-US" dirty="0" smtClean="0"/>
              <a:t>    return </a:t>
            </a:r>
            <a:r>
              <a:rPr lang="en-US" dirty="0" err="1" smtClean="0"/>
              <a:t>taxedTotal</a:t>
            </a:r>
            <a:r>
              <a:rPr lang="en-US" dirty="0" smtClean="0"/>
              <a:t>;</a:t>
            </a:r>
          </a:p>
          <a:p>
            <a:pPr marL="457200" indent="-457200">
              <a:lnSpc>
                <a:spcPct val="120000"/>
              </a:lnSpc>
              <a:spcBef>
                <a:spcPts val="0"/>
              </a:spcBef>
              <a:buFont typeface="+mj-lt"/>
              <a:buAutoNum type="arabicPeriod"/>
            </a:pPr>
            <a:r>
              <a:rPr lang="en-US" dirty="0" smtClean="0"/>
              <a:t>  } </a:t>
            </a:r>
          </a:p>
          <a:p>
            <a:pPr marL="457200" indent="-457200">
              <a:lnSpc>
                <a:spcPct val="120000"/>
              </a:lnSpc>
              <a:spcBef>
                <a:spcPts val="0"/>
              </a:spcBef>
              <a:buFont typeface="+mj-lt"/>
              <a:buAutoNum type="arabicPeriod"/>
            </a:pPr>
            <a:r>
              <a:rPr lang="en-US" dirty="0" smtClean="0"/>
              <a: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smtClean="0">
                <a:solidFill>
                  <a:srgbClr val="000000"/>
                </a:solidFill>
              </a:rPr>
              <a:t>}</a:t>
            </a:r>
            <a:r>
              <a:rPr lang="en-US" sz="8800" dirty="0" smtClean="0">
                <a:solidFill>
                  <a:srgbClr val="000000"/>
                </a:solidFill>
              </a:rPr>
              <a:t> </a:t>
            </a:r>
            <a:r>
              <a:rPr lang="en-US" sz="3200" dirty="0" smtClean="0">
                <a:solidFill>
                  <a:srgbClr val="000000"/>
                </a:solidFill>
              </a:rPr>
              <a:t>Lines of interest</a:t>
            </a:r>
            <a:endParaRPr lang="en-US" sz="32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574800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17361</TotalTime>
  <Words>7176</Words>
  <Application>Microsoft Macintosh PowerPoint</Application>
  <PresentationFormat>On-screen Show (16:9)</PresentationFormat>
  <Paragraphs>792</Paragraphs>
  <Slides>52</Slides>
  <Notes>49</Notes>
  <HiddenSlides>1</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Red Radial 16x9</vt:lpstr>
      <vt:lpstr>Class 8 Crime</vt:lpstr>
      <vt:lpstr>Survey Results</vt:lpstr>
      <vt:lpstr>Overview</vt:lpstr>
      <vt:lpstr>PowerPoint Presentation</vt:lpstr>
      <vt:lpstr>My Reading Notes</vt:lpstr>
      <vt:lpstr>Group Quiz</vt:lpstr>
      <vt:lpstr>Assignment Code Testing 1 Page Paper 1/2</vt:lpstr>
      <vt:lpstr>Assignment Code Testing 2/2</vt:lpstr>
      <vt:lpstr>Overview</vt:lpstr>
      <vt:lpstr>ROBOTIC CRIME</vt:lpstr>
      <vt:lpstr>!MEDIENGRUPPE BITNIK</vt:lpstr>
      <vt:lpstr>WHO IS RESPONSIBLE?</vt:lpstr>
      <vt:lpstr>RANDOM DARKNET SHOPPER OUTCOMES</vt:lpstr>
      <vt:lpstr>ROBOTIC WAR CRIMES</vt:lpstr>
      <vt:lpstr>PROBLEMS WITH THE LEGAL SYSTEM</vt:lpstr>
      <vt:lpstr>CONCLUSIONS</vt:lpstr>
      <vt:lpstr>FUTURE CONSIDERATIONS</vt:lpstr>
      <vt:lpstr>REFERENCES</vt:lpstr>
      <vt:lpstr>REFERENCES</vt:lpstr>
      <vt:lpstr>REFERENCES</vt:lpstr>
      <vt:lpstr>Car Hacking</vt:lpstr>
      <vt:lpstr>OBDII and CANbus</vt:lpstr>
      <vt:lpstr>Car hacking (local)</vt:lpstr>
      <vt:lpstr>Car hacking (remote)</vt:lpstr>
      <vt:lpstr>Concerns</vt:lpstr>
      <vt:lpstr>conclusions</vt:lpstr>
      <vt:lpstr>References</vt:lpstr>
      <vt:lpstr>Cryptowall: Would you pay the ransom?</vt:lpstr>
      <vt:lpstr>Threat landscape</vt:lpstr>
      <vt:lpstr>CryptoWall Background</vt:lpstr>
      <vt:lpstr>Only encrypts these types of files….</vt:lpstr>
      <vt:lpstr>Economics of Ransomware</vt:lpstr>
      <vt:lpstr>To Pay or Not to Pay?</vt:lpstr>
      <vt:lpstr>References</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272</cp:revision>
  <dcterms:created xsi:type="dcterms:W3CDTF">2014-08-25T02:19:16Z</dcterms:created>
  <dcterms:modified xsi:type="dcterms:W3CDTF">2016-09-20T22:51:41Z</dcterms:modified>
</cp:coreProperties>
</file>