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306" r:id="rId3"/>
    <p:sldId id="259" r:id="rId4"/>
    <p:sldId id="261" r:id="rId5"/>
    <p:sldId id="267" r:id="rId6"/>
    <p:sldId id="307"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8" r:id="rId23"/>
    <p:sldId id="359" r:id="rId24"/>
    <p:sldId id="338" r:id="rId25"/>
    <p:sldId id="339" r:id="rId26"/>
    <p:sldId id="340" r:id="rId27"/>
    <p:sldId id="341" r:id="rId28"/>
    <p:sldId id="269"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261"/>
            <p14:sldId id="267"/>
            <p14:sldId id="307"/>
          </p14:sldIdLst>
        </p14:section>
        <p14:section name="Students" id="{5E347295-266A-9B4D-A0DF-4703719F5CBB}">
          <p14:sldIdLst>
            <p14:sldId id="342"/>
            <p14:sldId id="343"/>
            <p14:sldId id="344"/>
            <p14:sldId id="345"/>
            <p14:sldId id="346"/>
            <p14:sldId id="347"/>
            <p14:sldId id="348"/>
            <p14:sldId id="349"/>
            <p14:sldId id="350"/>
            <p14:sldId id="351"/>
            <p14:sldId id="352"/>
            <p14:sldId id="353"/>
            <p14:sldId id="354"/>
            <p14:sldId id="355"/>
            <p14:sldId id="356"/>
            <p14:sldId id="358"/>
            <p14:sldId id="359"/>
            <p14:sldId id="338"/>
            <p14:sldId id="339"/>
            <p14:sldId id="340"/>
            <p14:sldId id="341"/>
          </p14:sldIdLst>
        </p14:section>
        <p14:section name="Common" id="{10B69295-0A48-354F-B63A-644E9F339516}">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5150" autoAdjust="0"/>
  </p:normalViewPr>
  <p:slideViewPr>
    <p:cSldViewPr snapToGrid="0" snapToObjects="1">
      <p:cViewPr varScale="1">
        <p:scale>
          <a:sx n="128" d="100"/>
          <a:sy n="128" d="100"/>
        </p:scale>
        <p:origin x="-112" y="-152"/>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r>
              <a:rPr lang="en-US" dirty="0" smtClean="0">
                <a:latin typeface="Arial" pitchFamily="-109" charset="0"/>
                <a:ea typeface="ＭＳ Ｐゴシック" pitchFamily="-109" charset="-128"/>
                <a:cs typeface="ＭＳ Ｐゴシック" pitchFamily="-109" charset="-128"/>
              </a:rPr>
              <a:t>?</a:t>
            </a:r>
          </a:p>
          <a:p>
            <a:pPr eaLnBrk="1" hangingPunct="1"/>
            <a:r>
              <a:rPr lang="en-US" dirty="0" smtClean="0">
                <a:latin typeface="Arial" pitchFamily="-109" charset="0"/>
                <a:ea typeface="ＭＳ Ｐゴシック" pitchFamily="-109" charset="-128"/>
                <a:cs typeface="ＭＳ Ｐゴシック" pitchFamily="-109" charset="-128"/>
              </a:rPr>
              <a:t>How did the self search</a:t>
            </a:r>
            <a:r>
              <a:rPr lang="en-US" baseline="0" dirty="0" smtClean="0">
                <a:latin typeface="Arial" pitchFamily="-109" charset="0"/>
                <a:ea typeface="ＭＳ Ｐゴシック" pitchFamily="-109" charset="-128"/>
                <a:cs typeface="ＭＳ Ｐゴシック" pitchFamily="-109" charset="-128"/>
              </a:rPr>
              <a:t> paper go? </a:t>
            </a:r>
          </a:p>
          <a:p>
            <a:pPr eaLnBrk="1" hangingPunct="1"/>
            <a:r>
              <a:rPr lang="en-US" baseline="0" dirty="0" smtClean="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Same time</a:t>
            </a:r>
          </a:p>
          <a:p>
            <a:r>
              <a:rPr lang="en-US" baseline="0" dirty="0" smtClean="0"/>
              <a:t>	Internet companies decide there models</a:t>
            </a:r>
          </a:p>
          <a:p>
            <a:r>
              <a:rPr lang="en-US" baseline="0" dirty="0" smtClean="0"/>
              <a:t>	Ads – give the company revenue</a:t>
            </a:r>
          </a:p>
          <a:p>
            <a:r>
              <a:rPr lang="en-US" baseline="0" dirty="0" smtClean="0"/>
              <a:t>	Customers – pays mouthy of flat fees</a:t>
            </a:r>
          </a:p>
          <a:p>
            <a:r>
              <a:rPr lang="en-US" baseline="0" dirty="0" smtClean="0"/>
              <a:t>Customer</a:t>
            </a:r>
          </a:p>
          <a:p>
            <a:r>
              <a:rPr lang="en-US" baseline="0" dirty="0" smtClean="0"/>
              <a:t>	Though customers have to pay, they are the only responsibility the company has to worry about.</a:t>
            </a:r>
          </a:p>
          <a:p>
            <a:r>
              <a:rPr lang="en-US" baseline="0" dirty="0" smtClean="0"/>
              <a:t>Ads</a:t>
            </a:r>
          </a:p>
          <a:p>
            <a:r>
              <a:rPr lang="en-US" baseline="0" dirty="0" smtClean="0"/>
              <a:t>	shift company focus to Investors, and Advertisers</a:t>
            </a:r>
          </a:p>
          <a:p>
            <a:r>
              <a:rPr lang="en-US" baseline="0" dirty="0" smtClean="0"/>
              <a:t>	But is free to user </a:t>
            </a:r>
          </a:p>
          <a:p>
            <a:endParaRPr lang="en-US" baseline="0" dirty="0" smtClean="0"/>
          </a:p>
          <a:p>
            <a:endParaRPr lang="en-US" baseline="0" dirty="0" smtClean="0"/>
          </a:p>
          <a:p>
            <a:r>
              <a:rPr lang="en-US" baseline="0" dirty="0" smtClean="0"/>
              <a:t>But Internet Business also had to want to advertise in order for this to work.</a:t>
            </a:r>
          </a:p>
          <a:p>
            <a:r>
              <a:rPr lang="en-US" baseline="0" dirty="0" smtClean="0"/>
              <a:t>The business had to separate models to decide how to </a:t>
            </a:r>
            <a:r>
              <a:rPr lang="en-US" baseline="0" dirty="0" err="1" smtClean="0"/>
              <a:t>finice</a:t>
            </a:r>
            <a:r>
              <a:rPr lang="en-US" baseline="0" dirty="0" smtClean="0"/>
              <a:t> there companies/</a:t>
            </a:r>
          </a:p>
          <a:p>
            <a:r>
              <a:rPr lang="en-US" baseline="0" dirty="0" smtClean="0"/>
              <a:t>	Based on Ads Or Customers</a:t>
            </a:r>
          </a:p>
          <a:p>
            <a:r>
              <a:rPr lang="en-US" baseline="0" dirty="0" smtClean="0"/>
              <a:t>	They could Charge there customer some </a:t>
            </a:r>
            <a:r>
              <a:rPr lang="en-US" baseline="0" dirty="0" err="1" smtClean="0"/>
              <a:t>kinda</a:t>
            </a:r>
            <a:r>
              <a:rPr lang="en-US" baseline="0" dirty="0" smtClean="0"/>
              <a:t> of fee, flat, or </a:t>
            </a:r>
            <a:r>
              <a:rPr lang="en-US" baseline="0" dirty="0" err="1" smtClean="0"/>
              <a:t>mouthly</a:t>
            </a:r>
            <a:r>
              <a:rPr lang="en-US" baseline="0" dirty="0" smtClean="0"/>
              <a:t>.</a:t>
            </a:r>
          </a:p>
          <a:p>
            <a:r>
              <a:rPr lang="en-US" baseline="0" dirty="0" smtClean="0"/>
              <a:t>	Or they could have a free product with advertisements in there content</a:t>
            </a:r>
          </a:p>
          <a:p>
            <a:r>
              <a:rPr lang="en-US" baseline="0" dirty="0" smtClean="0"/>
              <a:t>	This change who the companies would be responsible towards, the customers, or advertises</a:t>
            </a:r>
          </a:p>
          <a:p>
            <a:endParaRPr lang="en-US" baseline="0" dirty="0" smtClean="0"/>
          </a:p>
          <a:p>
            <a:r>
              <a:rPr lang="en-US" baseline="0" dirty="0" smtClean="0"/>
              <a:t>Most companies, like google and Facebook, decide on ad based revenue, and most companies to come later followed there </a:t>
            </a:r>
            <a:r>
              <a:rPr lang="en-US" baseline="0" dirty="0" err="1" smtClean="0"/>
              <a:t>exampls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18981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Each with Ad bellow</a:t>
            </a:r>
          </a:p>
          <a:p>
            <a:r>
              <a:rPr lang="en-US" baseline="0" dirty="0" smtClean="0"/>
              <a:t>View – a user loading it a seeing it</a:t>
            </a:r>
          </a:p>
          <a:p>
            <a:r>
              <a:rPr lang="en-US" baseline="0" dirty="0" smtClean="0"/>
              <a:t>Lead – Referees them to there website</a:t>
            </a:r>
          </a:p>
          <a:p>
            <a:r>
              <a:rPr lang="en-US" baseline="0" dirty="0" smtClean="0"/>
              <a:t>Sale – Referred customers actually buying some thin</a:t>
            </a:r>
          </a:p>
          <a:p>
            <a:endParaRPr lang="en-US" baseline="0" dirty="0" smtClean="0"/>
          </a:p>
          <a:p>
            <a:r>
              <a:rPr lang="en-US" baseline="0" dirty="0" smtClean="0"/>
              <a:t>Even More pressure to hit the right demographic </a:t>
            </a:r>
          </a:p>
          <a:p>
            <a:r>
              <a:rPr lang="en-US" baseline="0" dirty="0" smtClean="0"/>
              <a:t>Companies push to have even more targeted advertisements</a:t>
            </a:r>
          </a:p>
          <a:p>
            <a:endParaRPr lang="en-US" baseline="0" dirty="0" smtClean="0"/>
          </a:p>
          <a:p>
            <a:endParaRPr lang="en-US" baseline="0" dirty="0" smtClean="0"/>
          </a:p>
          <a:p>
            <a:r>
              <a:rPr lang="en-US" baseline="0" dirty="0" smtClean="0"/>
              <a:t>Let’s quickly explain how these payment to the company worked.</a:t>
            </a:r>
          </a:p>
          <a:p>
            <a:r>
              <a:rPr lang="en-US" baseline="0" dirty="0" smtClean="0"/>
              <a:t>There are three types</a:t>
            </a:r>
          </a:p>
          <a:p>
            <a:r>
              <a:rPr lang="en-US" baseline="0" dirty="0" smtClean="0"/>
              <a:t>	pay per view</a:t>
            </a:r>
          </a:p>
          <a:p>
            <a:r>
              <a:rPr lang="en-US" baseline="0" dirty="0" smtClean="0"/>
              <a:t>	pay per lead</a:t>
            </a:r>
          </a:p>
          <a:p>
            <a:r>
              <a:rPr lang="en-US" baseline="0" dirty="0" smtClean="0"/>
              <a:t>	pay per sale</a:t>
            </a:r>
          </a:p>
          <a:p>
            <a:r>
              <a:rPr lang="en-US" baseline="0" dirty="0" smtClean="0"/>
              <a:t>	If Creative Coverings pay me for this ad</a:t>
            </a:r>
          </a:p>
          <a:p>
            <a:r>
              <a:rPr lang="en-US" baseline="0" dirty="0" smtClean="0"/>
              <a:t>		view – each person loading this ad to see it</a:t>
            </a:r>
          </a:p>
          <a:p>
            <a:r>
              <a:rPr lang="en-US" baseline="0" dirty="0" smtClean="0"/>
              <a:t>		lead – actually click on the ad to go to there site</a:t>
            </a:r>
          </a:p>
          <a:p>
            <a:r>
              <a:rPr lang="en-US" baseline="0" dirty="0" smtClean="0"/>
              <a:t>		sale – go from my ad to there site and buy a swatch book.</a:t>
            </a:r>
          </a:p>
          <a:p>
            <a:endParaRPr lang="en-US" baseline="0" dirty="0" smtClean="0"/>
          </a:p>
          <a:p>
            <a:r>
              <a:rPr lang="en-US" baseline="0" dirty="0" smtClean="0"/>
              <a:t>With the last two it put pressure on the companies to make sure the ad is show to the right audience</a:t>
            </a:r>
          </a:p>
          <a:p>
            <a:r>
              <a:rPr lang="en-US" baseline="0" dirty="0" smtClean="0"/>
              <a:t>	Encouraging them to target their ads as best they can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7547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advertisement: not as effective together, nor a second time.</a:t>
            </a:r>
            <a:endParaRPr lang="en-US" dirty="0" smtClean="0"/>
          </a:p>
          <a:p>
            <a:r>
              <a:rPr lang="en-US" dirty="0" smtClean="0"/>
              <a:t>There is an externality here.</a:t>
            </a:r>
          </a:p>
          <a:p>
            <a:r>
              <a:rPr lang="en-US" dirty="0" smtClean="0"/>
              <a:t> Advertisements take way</a:t>
            </a:r>
            <a:r>
              <a:rPr lang="en-US" baseline="0" dirty="0" smtClean="0"/>
              <a:t> form each other.</a:t>
            </a:r>
          </a:p>
          <a:p>
            <a:r>
              <a:rPr lang="en-US" baseline="0" dirty="0" smtClean="0"/>
              <a:t>Seeing same advertisements.</a:t>
            </a:r>
          </a:p>
          <a:p>
            <a:r>
              <a:rPr lang="en-US" baseline="0" dirty="0" smtClean="0"/>
              <a:t>Yet Most internet companies are running on ads based models</a:t>
            </a:r>
          </a:p>
          <a:p>
            <a:r>
              <a:rPr lang="en-US" baseline="0" dirty="0" smtClean="0"/>
              <a:t>Demising returns from ads</a:t>
            </a:r>
          </a:p>
          <a:p>
            <a:r>
              <a:rPr lang="en-US" baseline="0" dirty="0" smtClean="0"/>
              <a:t>Most of the is revenue goes to big guys</a:t>
            </a:r>
          </a:p>
          <a:p>
            <a:r>
              <a:rPr lang="en-US" baseline="0" dirty="0" smtClean="0"/>
              <a:t>Keep new start ups from easily entering market</a:t>
            </a:r>
          </a:p>
          <a:p>
            <a:endParaRPr lang="en-US" baseline="0" dirty="0" smtClean="0"/>
          </a:p>
          <a:p>
            <a:endParaRPr lang="en-US" baseline="0" dirty="0" smtClean="0"/>
          </a:p>
          <a:p>
            <a:r>
              <a:rPr lang="en-US" baseline="0" dirty="0" smtClean="0"/>
              <a:t>The big problem with all these internet companies funding them selves through ads, is that it is a limited market</a:t>
            </a:r>
          </a:p>
          <a:p>
            <a:r>
              <a:rPr lang="en-US" baseline="0" dirty="0" smtClean="0"/>
              <a:t>	Look at two ads</a:t>
            </a:r>
          </a:p>
          <a:p>
            <a:r>
              <a:rPr lang="en-US" baseline="0" dirty="0" smtClean="0"/>
              <a:t>		they take away form each other, they have an externality</a:t>
            </a:r>
          </a:p>
          <a:p>
            <a:r>
              <a:rPr lang="en-US" baseline="0" dirty="0" smtClean="0"/>
              <a:t>	people hade short attention spans as more is shown the less they pay attention</a:t>
            </a:r>
          </a:p>
          <a:p>
            <a:r>
              <a:rPr lang="en-US" baseline="0" dirty="0" smtClean="0"/>
              <a:t>	Along with see the same add does not change much for the audience</a:t>
            </a:r>
          </a:p>
          <a:p>
            <a:endParaRPr lang="en-US" baseline="0" dirty="0" smtClean="0"/>
          </a:p>
          <a:p>
            <a:r>
              <a:rPr lang="en-US" baseline="0" dirty="0" smtClean="0"/>
              <a:t>There is demising return on these ads</a:t>
            </a:r>
          </a:p>
          <a:p>
            <a:endParaRPr lang="en-US" baseline="0" dirty="0" smtClean="0"/>
          </a:p>
          <a:p>
            <a:r>
              <a:rPr lang="en-US" baseline="0" dirty="0" smtClean="0"/>
              <a:t>On top of that most of the revenue goes to the big names, like google and Facebook</a:t>
            </a:r>
          </a:p>
          <a:p>
            <a:r>
              <a:rPr lang="en-US" baseline="0" dirty="0" smtClean="0"/>
              <a:t>	This creates a barrier to entry for new web starts up that expect there revenue to come from advertisements</a:t>
            </a:r>
          </a:p>
          <a:p>
            <a:endParaRPr lang="en-US" baseline="0" dirty="0" smtClean="0"/>
          </a:p>
          <a:p>
            <a:r>
              <a:rPr lang="en-US" baseline="0" dirty="0" smtClean="0"/>
              <a:t>Some hope that the internet can change to a model there would have less barrier to entry and focus more on the customers, by charging small micro fees.</a:t>
            </a:r>
          </a:p>
          <a:p>
            <a:r>
              <a:rPr lang="en-US" baseline="0" dirty="0" smtClean="0"/>
              <a:t>	because the consumer would want more privacy.</a:t>
            </a:r>
          </a:p>
          <a:p>
            <a:r>
              <a:rPr lang="en-US" baseline="0" dirty="0" smtClean="0"/>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41437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think it is possible for market to shift,</a:t>
            </a:r>
            <a:r>
              <a:rPr lang="en-US" baseline="0" dirty="0" smtClean="0"/>
              <a:t> away from AD base business and towards customers paying for it.</a:t>
            </a:r>
            <a:endParaRPr lang="en-US" dirty="0" smtClean="0"/>
          </a:p>
          <a:p>
            <a:r>
              <a:rPr lang="en-US" dirty="0" smtClean="0"/>
              <a:t>Money in Ads shift to the Internet, and app, add overall is increasing</a:t>
            </a:r>
            <a:r>
              <a:rPr lang="en-US" baseline="0" dirty="0" smtClean="0"/>
              <a:t> as you can see in the charts.</a:t>
            </a:r>
            <a:endParaRPr lang="en-US" dirty="0" smtClean="0"/>
          </a:p>
          <a:p>
            <a:r>
              <a:rPr lang="en-US" dirty="0" smtClean="0"/>
              <a:t>71.6 Billion Dollars</a:t>
            </a:r>
            <a:r>
              <a:rPr lang="en-US" baseline="0" dirty="0" smtClean="0"/>
              <a:t>  where spent on app and internet adds</a:t>
            </a:r>
          </a:p>
          <a:p>
            <a:r>
              <a:rPr lang="en-US" baseline="0" dirty="0" smtClean="0"/>
              <a:t>	~ $45 a month per broadband household</a:t>
            </a:r>
            <a:endParaRPr lang="en-US" dirty="0" smtClean="0"/>
          </a:p>
          <a:p>
            <a:r>
              <a:rPr lang="en-US" dirty="0" smtClean="0"/>
              <a:t>Culturally we don’t want to pay for our apps, our websites, </a:t>
            </a:r>
          </a:p>
          <a:p>
            <a:r>
              <a:rPr lang="en-US" dirty="0" smtClean="0"/>
              <a:t>But There is allows a Cost, And it’s in our privacy</a:t>
            </a:r>
          </a:p>
          <a:p>
            <a:r>
              <a:rPr lang="en-US" dirty="0" smtClean="0"/>
              <a:t>Society made the</a:t>
            </a:r>
            <a:r>
              <a:rPr lang="en-US" baseline="0" dirty="0" smtClean="0"/>
              <a:t> choices</a:t>
            </a:r>
            <a:endParaRPr lang="en-US" dirty="0" smtClean="0"/>
          </a:p>
          <a:p>
            <a:r>
              <a:rPr lang="en-US" baseline="0" dirty="0" smtClean="0"/>
              <a:t>Is it That bad</a:t>
            </a:r>
          </a:p>
          <a:p>
            <a:endParaRPr lang="en-US" baseline="0" dirty="0" smtClean="0"/>
          </a:p>
          <a:p>
            <a:r>
              <a:rPr lang="en-US" baseline="0" dirty="0" smtClean="0"/>
              <a:t>With how the market has evolved the price for using the internet and it’s many big players, our it’s ads, that invades your privacy </a:t>
            </a:r>
          </a:p>
          <a:p>
            <a:r>
              <a:rPr lang="en-US" baseline="0" dirty="0" smtClean="0"/>
              <a:t>Although consumer has little choose: the cost of using the internet, is your privacy, but only so they can manipulate you to enjoy what we enjoy. Is that so bad?</a:t>
            </a:r>
          </a:p>
          <a:p>
            <a:endParaRPr lang="en-US" baseline="0" dirty="0" smtClean="0"/>
          </a:p>
          <a:p>
            <a:r>
              <a:rPr lang="en-US" baseline="0" dirty="0" smtClean="0"/>
              <a:t>Sad truth is the data would suggest the opposite</a:t>
            </a:r>
          </a:p>
          <a:p>
            <a:r>
              <a:rPr lang="en-US" baseline="0" dirty="0" smtClean="0"/>
              <a:t>	Advertisement money has increasing years go by in America as well as more of it perceptually is going to the internet advertisements.</a:t>
            </a:r>
          </a:p>
          <a:p>
            <a:r>
              <a:rPr lang="en-US" baseline="0" dirty="0" smtClean="0"/>
              <a:t>	71.6 Billions dollars were spent on internet advertisements this year.</a:t>
            </a:r>
          </a:p>
          <a:p>
            <a:r>
              <a:rPr lang="en-US" baseline="0" dirty="0" smtClean="0"/>
              <a:t>		~45$ a monthly per household broadband connection</a:t>
            </a:r>
          </a:p>
          <a:p>
            <a:r>
              <a:rPr lang="en-US" baseline="0" dirty="0" smtClean="0"/>
              <a:t>	But societally we have an expectation that website, and apps should be free, hard enough to get some one to buy a 1 $.</a:t>
            </a:r>
          </a:p>
          <a:p>
            <a:r>
              <a:rPr lang="en-US" baseline="0" dirty="0" smtClean="0"/>
              <a:t>	There is another cost instead our privacy.</a:t>
            </a:r>
          </a:p>
          <a:p>
            <a:endParaRPr lang="en-US" baseline="0" dirty="0" smtClean="0"/>
          </a:p>
          <a:p>
            <a:r>
              <a:rPr lang="en-US" baseline="0" dirty="0" smtClean="0"/>
              <a:t>Societally we have picked between there two options</a:t>
            </a:r>
          </a:p>
          <a:p>
            <a:r>
              <a:rPr lang="en-US" baseline="0" dirty="0" smtClean="0"/>
              <a:t>	Sadly for some it is not an individuals choice but as a whole.</a:t>
            </a:r>
          </a:p>
          <a:p>
            <a:r>
              <a:rPr lang="en-US" baseline="0" dirty="0" smtClean="0"/>
              <a:t>	The price to use all the internet has to offer just is your privacy.</a:t>
            </a:r>
          </a:p>
          <a:p>
            <a:endParaRPr lang="en-US" baseline="0" dirty="0" smtClean="0"/>
          </a:p>
          <a:p>
            <a:r>
              <a:rPr lang="en-US" baseline="0" dirty="0" smtClean="0"/>
              <a:t>Is it real that bad</a:t>
            </a:r>
          </a:p>
          <a:p>
            <a:r>
              <a:rPr lang="en-US" baseline="0" dirty="0" smtClean="0"/>
              <a:t>	We are just being manipulated to like what we like?</a:t>
            </a:r>
          </a:p>
          <a:p>
            <a:r>
              <a:rPr lang="en-US" baseline="0" dirty="0" smtClean="0"/>
              <a:t>	TO see ads that actually matter use</a:t>
            </a:r>
          </a:p>
          <a:p>
            <a:r>
              <a:rPr lang="en-US" baseline="0" dirty="0" smtClean="0"/>
              <a:t>	Suggests other things to buy that we might also like.</a:t>
            </a:r>
          </a:p>
          <a:p>
            <a:r>
              <a:rPr lang="en-US" baseline="0" dirty="0" smtClean="0"/>
              <a:t>	If we don’t value our privacy its not a bad deal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43638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Questions</a:t>
            </a:r>
          </a:p>
          <a:p>
            <a:endParaRPr lang="en-US" dirty="0" smtClean="0"/>
          </a:p>
          <a:p>
            <a:r>
              <a:rPr lang="en-US" dirty="0" smtClean="0"/>
              <a:t>Go past our slides for next </a:t>
            </a:r>
            <a:r>
              <a:rPr lang="en-US" dirty="0" err="1" smtClean="0"/>
              <a:t>presentor</a:t>
            </a:r>
            <a:r>
              <a:rPr lang="en-US" dirty="0" smtClean="0"/>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40829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do you know about the internet in China? </a:t>
            </a:r>
          </a:p>
          <a:p>
            <a:endParaRPr lang="en-US" dirty="0" smtClean="0"/>
          </a:p>
          <a:p>
            <a:r>
              <a:rPr lang="en-US" dirty="0" smtClean="0"/>
              <a:t>Great Firewall? Censorship from government?  </a:t>
            </a:r>
          </a:p>
          <a:p>
            <a:pPr marL="628650" lvl="1" indent="-171450">
              <a:buFont typeface="Arial" charset="0"/>
              <a:buChar char="•"/>
            </a:pPr>
            <a:r>
              <a:rPr lang="en-US" dirty="0" smtClean="0"/>
              <a:t>unfamiliar with the internet in China, </a:t>
            </a:r>
          </a:p>
          <a:p>
            <a:pPr marL="628650" lvl="1" indent="-171450">
              <a:buFont typeface="Arial" charset="0"/>
              <a:buChar char="•"/>
            </a:pPr>
            <a:r>
              <a:rPr lang="en-US" dirty="0" smtClean="0"/>
              <a:t>Opinions based on the stereotype from the media. </a:t>
            </a:r>
          </a:p>
          <a:p>
            <a:endParaRPr lang="en-US" dirty="0" smtClean="0"/>
          </a:p>
          <a:p>
            <a:r>
              <a:rPr lang="en-US" dirty="0" smtClean="0"/>
              <a:t>1.clarify some common misunderstanding</a:t>
            </a:r>
            <a:r>
              <a:rPr lang="en-US" baseline="0" dirty="0" smtClean="0"/>
              <a:t>  2. use data to present a clear image</a:t>
            </a:r>
            <a:endParaRPr lang="en-US" dirty="0" smtClean="0"/>
          </a:p>
          <a:p>
            <a:pPr marL="628650" lvl="1" indent="-171450">
              <a:buFont typeface="Arial" charset="0"/>
              <a:buChar char="•"/>
            </a:pPr>
            <a:r>
              <a:rPr lang="en-US" dirty="0" smtClean="0"/>
              <a:t>Is it a intranet? </a:t>
            </a:r>
          </a:p>
          <a:p>
            <a:pPr marL="1085850" lvl="2" indent="-171450">
              <a:buFont typeface="Arial" charset="0"/>
              <a:buChar char="•"/>
            </a:pPr>
            <a:r>
              <a:rPr lang="en-US" dirty="0" smtClean="0"/>
              <a:t>Sadly Yes. No google, no Facebook, no twitter, life is sad.. </a:t>
            </a:r>
          </a:p>
          <a:p>
            <a:pPr marL="1085850" lvl="2" indent="-171450">
              <a:buFont typeface="Arial" charset="0"/>
              <a:buChar char="•"/>
            </a:pPr>
            <a:r>
              <a:rPr lang="en-US" dirty="0" smtClean="0"/>
              <a:t>but all of them has some alternative services from local tech companies and some of them are great. </a:t>
            </a:r>
          </a:p>
          <a:p>
            <a:pPr marL="1085850" lvl="2" indent="-171450">
              <a:buFont typeface="Arial" charset="0"/>
              <a:buChar char="•"/>
            </a:pPr>
            <a:endParaRPr lang="en-US" dirty="0" smtClean="0"/>
          </a:p>
          <a:p>
            <a:pPr marL="628650" lvl="1" indent="-171450">
              <a:buFont typeface="Arial" charset="0"/>
              <a:buChar char="•"/>
            </a:pPr>
            <a:r>
              <a:rPr lang="en-US" dirty="0" smtClean="0"/>
              <a:t>The Internet is a HUGE thing in China. </a:t>
            </a:r>
          </a:p>
          <a:p>
            <a:pPr marL="1085850" lvl="2" indent="-171450">
              <a:buFont typeface="Arial" charset="0"/>
              <a:buChar char="•"/>
            </a:pPr>
            <a:r>
              <a:rPr lang="en-US" dirty="0" smtClean="0"/>
              <a:t>Globally,</a:t>
            </a:r>
            <a:r>
              <a:rPr lang="en-US" baseline="0" dirty="0" smtClean="0"/>
              <a:t> </a:t>
            </a:r>
            <a:r>
              <a:rPr lang="en-US" dirty="0" smtClean="0"/>
              <a:t>21 percent of internet users are Chinese </a:t>
            </a:r>
          </a:p>
          <a:p>
            <a:pPr marL="1085850" lvl="2" indent="-171450">
              <a:buFont typeface="Arial" charset="0"/>
              <a:buChar char="•"/>
            </a:pPr>
            <a:r>
              <a:rPr lang="en-US" dirty="0" smtClean="0"/>
              <a:t>compared to 8.4 percent from united states.</a:t>
            </a:r>
          </a:p>
          <a:p>
            <a:pPr marL="1085850" lvl="2" indent="-171450">
              <a:buFont typeface="Arial" charset="0"/>
              <a:buChar char="•"/>
            </a:pPr>
            <a:endParaRPr lang="en-US" dirty="0" smtClean="0"/>
          </a:p>
          <a:p>
            <a:pPr marL="628650" lvl="1" indent="-171450">
              <a:buFont typeface="Arial" charset="0"/>
              <a:buChar char="•"/>
            </a:pPr>
            <a:r>
              <a:rPr lang="en-US" dirty="0" smtClean="0"/>
              <a:t>And most people are happy with what they had</a:t>
            </a:r>
          </a:p>
          <a:p>
            <a:pPr marL="1085850" lvl="2" indent="-171450">
              <a:buFont typeface="Arial" charset="0"/>
              <a:buChar char="•"/>
            </a:pPr>
            <a:r>
              <a:rPr lang="en-US" dirty="0" smtClean="0"/>
              <a:t>survey conducted in 2011, </a:t>
            </a:r>
          </a:p>
          <a:p>
            <a:pPr marL="1085850" lvl="2" indent="-171450">
              <a:buFont typeface="Arial" charset="0"/>
              <a:buChar char="•"/>
            </a:pPr>
            <a:r>
              <a:rPr lang="en-US" dirty="0" smtClean="0"/>
              <a:t>89 percent of Chinese internet users </a:t>
            </a:r>
          </a:p>
          <a:p>
            <a:pPr marL="1085850" lvl="2" indent="-171450">
              <a:buFont typeface="Arial" charset="0"/>
              <a:buChar char="•"/>
            </a:pPr>
            <a:r>
              <a:rPr lang="en-US" dirty="0" smtClean="0"/>
              <a:t>agree that they have “full access to all of the information that is available on the Internet”. </a:t>
            </a:r>
          </a:p>
          <a:p>
            <a:endParaRPr lang="en-US" dirty="0" smtClean="0"/>
          </a:p>
          <a:p>
            <a:pPr marL="628650" lvl="1" indent="-171450">
              <a:buFont typeface="Arial" charset="0"/>
              <a:buChar char="•"/>
            </a:pPr>
            <a:r>
              <a:rPr lang="en-US" dirty="0" smtClean="0"/>
              <a:t>And surprisingly, with all of the government regulations and censorship, the internet sector are still very active, and </a:t>
            </a:r>
          </a:p>
          <a:p>
            <a:pPr marL="1085850" lvl="2" indent="-171450">
              <a:buFont typeface="Arial" charset="0"/>
              <a:buChar char="•"/>
            </a:pPr>
            <a:r>
              <a:rPr lang="en-US" dirty="0" smtClean="0"/>
              <a:t>experiencing a startup boom.</a:t>
            </a:r>
          </a:p>
          <a:p>
            <a:pPr marL="171450" lvl="0" indent="-171450">
              <a:buFont typeface="Arial" charset="0"/>
              <a:buChar char="•"/>
            </a:pPr>
            <a:r>
              <a:rPr lang="en-US" dirty="0" smtClean="0"/>
              <a:t>remember, all of these are under the a significant degree of control from Chinese government</a:t>
            </a:r>
            <a:endParaRPr lang="en-US" dirty="0"/>
          </a:p>
          <a:p>
            <a:pPr marL="628650" lvl="1" indent="-171450">
              <a:buFont typeface="Arial" charset="0"/>
              <a:buChar char="•"/>
            </a:pPr>
            <a:r>
              <a:rPr lang="en-US" dirty="0" smtClean="0"/>
              <a:t>Opposite</a:t>
            </a:r>
            <a:r>
              <a:rPr lang="en-US" baseline="0" dirty="0" smtClean="0"/>
              <a:t> to the general idea of the internet control</a:t>
            </a:r>
          </a:p>
          <a:p>
            <a:pPr marL="628650" lvl="1" indent="-171450">
              <a:buFont typeface="Arial" charset="0"/>
              <a:buChar char="•"/>
            </a:pPr>
            <a:endParaRPr lang="en-US" baseline="0" dirty="0" smtClean="0"/>
          </a:p>
          <a:p>
            <a:pPr marL="171450" lvl="0" indent="-171450">
              <a:buFont typeface="Arial" charset="0"/>
              <a:buChar char="•"/>
            </a:pPr>
            <a:r>
              <a:rPr lang="en-US" baseline="0" dirty="0" smtClean="0"/>
              <a:t>2015 March 1</a:t>
            </a:r>
            <a:r>
              <a:rPr lang="en-US" baseline="30000" dirty="0" smtClean="0"/>
              <a:t>st</a:t>
            </a:r>
            <a:endParaRPr lang="en-US" baseline="0" dirty="0" smtClean="0"/>
          </a:p>
          <a:p>
            <a:pPr marL="628650" lvl="1" indent="-171450">
              <a:buFont typeface="Arial" charset="0"/>
              <a:buChar char="•"/>
            </a:pPr>
            <a:r>
              <a:rPr lang="en-US" baseline="0" dirty="0" smtClean="0"/>
              <a:t>A step Further</a:t>
            </a:r>
          </a:p>
          <a:p>
            <a:pPr marL="628650" lvl="1" indent="-171450">
              <a:buFont typeface="Arial" charset="0"/>
              <a:buChar char="•"/>
            </a:pPr>
            <a:r>
              <a:rPr lang="en-US" baseline="0" dirty="0" smtClean="0"/>
              <a:t>Officially launch the real-name registration rules, </a:t>
            </a:r>
          </a:p>
          <a:p>
            <a:pPr marL="628650" lvl="1" indent="-171450">
              <a:buFont typeface="Arial" charset="0"/>
              <a:buChar char="•"/>
            </a:pPr>
            <a:r>
              <a:rPr lang="en-US" baseline="0" dirty="0" smtClean="0"/>
              <a:t>aim to build a real-name system across internet in China</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What is the real-name system?</a:t>
            </a:r>
          </a:p>
          <a:p>
            <a:pPr marL="628650" lvl="1" indent="-171450">
              <a:buFont typeface="Arial" charset="0"/>
              <a:buChar char="•"/>
            </a:pPr>
            <a:r>
              <a:rPr lang="en-US" dirty="0" smtClean="0"/>
              <a:t>Facebook</a:t>
            </a:r>
          </a:p>
          <a:p>
            <a:pPr marL="1085850" lvl="2" indent="-171450">
              <a:buFont typeface="Arial" charset="0"/>
              <a:buChar char="•"/>
            </a:pPr>
            <a:r>
              <a:rPr lang="en-US" dirty="0" smtClean="0"/>
              <a:t>Most</a:t>
            </a:r>
            <a:r>
              <a:rPr lang="en-US" baseline="0" dirty="0" smtClean="0"/>
              <a:t> people should be familiar because of Facebook</a:t>
            </a:r>
            <a:endParaRPr lang="en-US" dirty="0" smtClean="0"/>
          </a:p>
          <a:p>
            <a:pPr marL="1085850" lvl="2" indent="-171450">
              <a:buFont typeface="Arial" charset="0"/>
              <a:buChar char="•"/>
            </a:pPr>
            <a:r>
              <a:rPr lang="en-US" baseline="0" dirty="0" smtClean="0"/>
              <a:t>A policy that Facebook enforced since beginning</a:t>
            </a:r>
          </a:p>
          <a:p>
            <a:pPr marL="1085850" lvl="2" indent="-171450">
              <a:buFont typeface="Arial" charset="0"/>
              <a:buChar char="•"/>
            </a:pPr>
            <a:r>
              <a:rPr lang="en-US" baseline="0" dirty="0" smtClean="0"/>
              <a:t>Every user need to use their real identity on their website</a:t>
            </a:r>
          </a:p>
          <a:p>
            <a:pPr marL="628650" lvl="1" indent="-171450">
              <a:buFont typeface="Arial" charset="0"/>
              <a:buChar char="•"/>
            </a:pPr>
            <a:r>
              <a:rPr lang="en-US" baseline="0" dirty="0" smtClean="0"/>
              <a:t>Difference</a:t>
            </a:r>
          </a:p>
          <a:p>
            <a:pPr marL="1085850" lvl="2" indent="-171450">
              <a:buFont typeface="Arial" charset="0"/>
              <a:buChar char="•"/>
            </a:pPr>
            <a:r>
              <a:rPr lang="en-US" baseline="0" dirty="0" smtClean="0"/>
              <a:t>Ok to use nickname</a:t>
            </a:r>
          </a:p>
          <a:p>
            <a:pPr marL="1085850" lvl="2" indent="-171450">
              <a:buFont typeface="Arial" charset="0"/>
              <a:buChar char="•"/>
            </a:pPr>
            <a:r>
              <a:rPr lang="en-US" sz="1200" b="0" i="0" kern="1200" dirty="0" smtClean="0">
                <a:solidFill>
                  <a:schemeClr val="tx1"/>
                </a:solidFill>
                <a:effectLst/>
                <a:latin typeface="+mn-lt"/>
                <a:ea typeface="+mn-ea"/>
                <a:cs typeface="+mn-cs"/>
              </a:rPr>
              <a:t>have to provide real names to register</a:t>
            </a:r>
          </a:p>
          <a:p>
            <a:pPr marL="1085850" lvl="2" indent="-171450">
              <a:buFont typeface="Arial" charset="0"/>
              <a:buChar char="•"/>
            </a:pPr>
            <a:r>
              <a:rPr lang="en-US" sz="1200" b="0" i="0" kern="1200" baseline="0" dirty="0" smtClean="0">
                <a:solidFill>
                  <a:schemeClr val="tx1"/>
                </a:solidFill>
                <a:effectLst/>
                <a:latin typeface="+mn-lt"/>
                <a:ea typeface="+mn-ea"/>
                <a:cs typeface="+mn-cs"/>
              </a:rPr>
              <a:t>Encrypted in website’s backend</a:t>
            </a:r>
          </a:p>
          <a:p>
            <a:pPr marL="1085850" lvl="2" indent="-171450">
              <a:buFont typeface="Arial" charset="0"/>
              <a:buChar char="•"/>
            </a:pPr>
            <a:r>
              <a:rPr lang="en-US" sz="1200" b="0" i="0" kern="1200" baseline="0" dirty="0" smtClean="0">
                <a:solidFill>
                  <a:schemeClr val="tx1"/>
                </a:solidFill>
                <a:effectLst/>
                <a:latin typeface="+mn-lt"/>
                <a:ea typeface="+mn-ea"/>
                <a:cs typeface="+mn-cs"/>
              </a:rPr>
              <a:t>Associate with National ID</a:t>
            </a:r>
          </a:p>
          <a:p>
            <a:pPr marL="1085850" lvl="2" indent="-171450">
              <a:buFont typeface="Arial" charset="0"/>
              <a:buChar char="•"/>
            </a:pPr>
            <a:r>
              <a:rPr lang="en-US" sz="1200" b="0" i="0" kern="1200" baseline="0" dirty="0" smtClean="0">
                <a:solidFill>
                  <a:schemeClr val="tx1"/>
                </a:solidFill>
                <a:effectLst/>
                <a:latin typeface="+mn-lt"/>
                <a:ea typeface="+mn-ea"/>
                <a:cs typeface="+mn-cs"/>
              </a:rPr>
              <a:t>2 month ago, phone number can be used</a:t>
            </a:r>
          </a:p>
          <a:p>
            <a:pPr marL="628650" lvl="1" indent="-171450">
              <a:buFont typeface="Arial" charset="0"/>
              <a:buChar char="•"/>
            </a:pPr>
            <a:r>
              <a:rPr lang="en-US" baseline="0" dirty="0" smtClean="0"/>
              <a:t>South Korea</a:t>
            </a:r>
          </a:p>
          <a:p>
            <a:pPr marL="1085850" lvl="2" indent="-171450">
              <a:buFont typeface="Arial" charset="0"/>
              <a:buChar char="•"/>
            </a:pPr>
            <a:r>
              <a:rPr lang="en-US" baseline="0" dirty="0" smtClean="0"/>
              <a:t>Started 2009</a:t>
            </a:r>
          </a:p>
          <a:p>
            <a:pPr marL="1085850" lvl="2" indent="-171450">
              <a:buFont typeface="Arial" charset="0"/>
              <a:buChar char="•"/>
            </a:pPr>
            <a:r>
              <a:rPr lang="en-US" baseline="0" dirty="0" smtClean="0"/>
              <a:t>User shifting to google, Facebook</a:t>
            </a:r>
          </a:p>
          <a:p>
            <a:pPr marL="1085850" lvl="2" indent="-171450">
              <a:buFont typeface="Arial" charset="0"/>
              <a:buChar char="•"/>
            </a:pPr>
            <a:r>
              <a:rPr lang="en-US" baseline="0" dirty="0" smtClean="0"/>
              <a:t>Security Issue</a:t>
            </a:r>
          </a:p>
          <a:p>
            <a:pPr marL="1085850" lvl="2" indent="-171450">
              <a:buFont typeface="Arial" charset="0"/>
              <a:buChar char="•"/>
            </a:pPr>
            <a:r>
              <a:rPr lang="en-US" baseline="0" dirty="0" smtClean="0"/>
              <a:t>Ended 2012</a:t>
            </a:r>
          </a:p>
          <a:p>
            <a:pPr marL="628650" lvl="1" indent="-171450">
              <a:buFont typeface="Arial" charset="0"/>
              <a:buChar char="•"/>
            </a:pPr>
            <a:r>
              <a:rPr lang="en-US" baseline="0" dirty="0" err="1" smtClean="0"/>
              <a:t>Weibo</a:t>
            </a:r>
            <a:endParaRPr lang="en-US" baseline="0" dirty="0" smtClean="0"/>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China first implemented on Social Media platforms: </a:t>
            </a:r>
            <a:r>
              <a:rPr lang="en-US" baseline="0" dirty="0" err="1" smtClean="0"/>
              <a:t>weibo</a:t>
            </a:r>
            <a:endParaRPr lang="en-US" baseline="0" dirty="0" smtClean="0"/>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95629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Surprisingly, </a:t>
            </a:r>
            <a:r>
              <a:rPr lang="en-US" dirty="0" err="1" smtClean="0"/>
              <a:t>weibo’s</a:t>
            </a:r>
            <a:r>
              <a:rPr lang="en-US" dirty="0" smtClean="0"/>
              <a:t> total</a:t>
            </a:r>
            <a:r>
              <a:rPr lang="en-US" baseline="0" dirty="0" smtClean="0"/>
              <a:t> number of post was not effect significantly after the new rule was introduced!</a:t>
            </a:r>
          </a:p>
          <a:p>
            <a:pPr marL="1085850" marR="0" lvl="2"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89753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When registering for home or business internet access, real name registration is already required.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20388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When registering for home or business internet access, real name registration is already required.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91021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r>
              <a:rPr lang="en-US" dirty="0" smtClean="0">
                <a:latin typeface="Arial" pitchFamily="-109" charset="0"/>
                <a:ea typeface="ＭＳ Ｐゴシック" pitchFamily="-109" charset="-128"/>
                <a:cs typeface="ＭＳ Ｐゴシック" pitchFamily="-109" charset="-128"/>
              </a:rPr>
              <a:t>:</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Send </a:t>
            </a:r>
            <a:r>
              <a:rPr lang="en-US" dirty="0" smtClean="0">
                <a:latin typeface="Arial" pitchFamily="-109" charset="0"/>
                <a:ea typeface="ＭＳ Ｐゴシック" pitchFamily="-109" charset="-128"/>
                <a:cs typeface="ＭＳ Ｐゴシック" pitchFamily="-109" charset="-128"/>
              </a:rPr>
              <a:t>presentations</a:t>
            </a:r>
            <a:r>
              <a:rPr lang="en-US" baseline="0" dirty="0" smtClean="0">
                <a:latin typeface="Arial" pitchFamily="-109" charset="0"/>
                <a:ea typeface="ＭＳ Ｐゴシック" pitchFamily="-109" charset="-128"/>
                <a:cs typeface="ＭＳ Ｐゴシック" pitchFamily="-109" charset="-128"/>
              </a:rPr>
              <a:t> via email as attachment</a:t>
            </a:r>
            <a:r>
              <a:rPr lang="en-US" baseline="0" dirty="0" smtClean="0">
                <a:latin typeface="Arial" pitchFamily="-109" charset="0"/>
                <a:ea typeface="ＭＳ Ｐゴシック" pitchFamily="-109" charset="-128"/>
                <a:cs typeface="ＭＳ Ｐゴシック" pitchFamily="-109" charset="-128"/>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Send your group web site URL and choice of day via email.</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Use Presentation Guidelines on course web </a:t>
            </a:r>
            <a:r>
              <a:rPr lang="en-US" dirty="0" smtClean="0"/>
              <a:t>site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Presentations are due 24 hours before class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When registering for home or business internet access, real name registration is already required.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530788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a:t>
            </a:r>
            <a:r>
              <a:rPr lang="en-US" baseline="0" dirty="0" smtClean="0"/>
              <a:t> surveillance and such is a big issue.  They do wiretapping and hacking, often without court orders or transparency.  A few people over the years have come forward and exposed huge illegal schemes by the NSA or CIA or whomever.  Really, this shouldn’t devolve into a political argument.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considered an act of terror.  One of the gunmen</a:t>
            </a:r>
            <a:r>
              <a:rPr lang="en-US" baseline="0" dirty="0" smtClean="0"/>
              <a:t> had an IPhone that investigators couldn’t get into.   An IPhone will let you try to enter the password something like ten times before wiping the device.  </a:t>
            </a:r>
            <a:r>
              <a:rPr lang="en-US" dirty="0" smtClean="0"/>
              <a:t>Apple provided SOME data, but refused to crack the phone, despite a court order.  FBI mostly just wanted them to turn off the</a:t>
            </a:r>
            <a:r>
              <a:rPr lang="en-US" baseline="0" dirty="0" smtClean="0"/>
              <a:t> auto-wipe feature, and specifically granted them ‘wiggle room.’  Apple gave a few good, general arguments as to why they wouldn’t, about precedents and public security and ‘dangerous powers,’ while the FBI gave specific down-to—earth arguments about saving American lives and such.</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076251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percent said they’d do it just to show they could, 23 percent were talking more about 50 million.  There are actually differing</a:t>
            </a:r>
            <a:r>
              <a:rPr lang="en-US" baseline="0" dirty="0" smtClean="0"/>
              <a:t> accounts as to how much money the FBI spent, some say less than a million.  All for nothing, they say.  And the FBI doesn’t understand how to use what they </a:t>
            </a:r>
            <a:r>
              <a:rPr lang="en-US" baseline="0" smtClean="0"/>
              <a:t>bought.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722977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45819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 Accessed 2014-04-14</a:t>
            </a:r>
          </a:p>
          <a:p>
            <a:r>
              <a:rPr lang="en-US" dirty="0" smtClean="0"/>
              <a:t>Personal</a:t>
            </a:r>
            <a:r>
              <a:rPr lang="en-US" baseline="0" dirty="0" smtClean="0"/>
              <a:t> Information Privacy</a:t>
            </a:r>
            <a:endParaRPr lang="en-US" dirty="0" smtClean="0"/>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Find out what your DNA says about you and your family.</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https://www.23andme.com</a:t>
            </a:r>
            <a:r>
              <a:rPr lang="en-US" b="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a:t>
            </a:r>
            <a:r>
              <a:rPr lang="en-US" b="0" dirty="0" err="1" smtClean="0"/>
              <a:t>www.youtube.com</a:t>
            </a:r>
            <a:r>
              <a:rPr lang="en-US" b="0" dirty="0" smtClean="0"/>
              <a:t>/</a:t>
            </a:r>
            <a:r>
              <a:rPr lang="en-US" b="0" dirty="0" err="1" smtClean="0"/>
              <a:t>watch?v</a:t>
            </a:r>
            <a:r>
              <a:rPr lang="en-US" b="0" dirty="0" smtClean="0"/>
              <a:t>=</a:t>
            </a:r>
            <a:r>
              <a:rPr lang="en-US" b="0" dirty="0" err="1" smtClean="0"/>
              <a:t>opRMrEfAIiI</a:t>
            </a:r>
            <a:endParaRPr lang="en-US" b="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the subject. </a:t>
            </a:r>
          </a:p>
          <a:p>
            <a:r>
              <a:rPr lang="en-US" baseline="0" dirty="0" smtClean="0"/>
              <a:t>Ask the Class “Who owns a dog?”</a:t>
            </a:r>
          </a:p>
          <a:p>
            <a:r>
              <a:rPr lang="en-US" baseline="0" dirty="0" smtClean="0"/>
              <a:t>Prime problem of advertisements</a:t>
            </a:r>
          </a:p>
          <a:p>
            <a:r>
              <a:rPr lang="en-US" baseline="0" dirty="0" smtClean="0"/>
              <a:t>	Three types of people you what to see the ad.</a:t>
            </a:r>
          </a:p>
          <a:p>
            <a:r>
              <a:rPr lang="en-US" baseline="0" dirty="0" smtClean="0"/>
              <a:t>	People in your market.</a:t>
            </a:r>
          </a:p>
          <a:p>
            <a:r>
              <a:rPr lang="en-US" baseline="0" dirty="0" smtClean="0"/>
              <a:t>	wasted resources for people not interested</a:t>
            </a:r>
          </a:p>
          <a:p>
            <a:endParaRPr lang="en-US" baseline="0" dirty="0" smtClean="0"/>
          </a:p>
          <a:p>
            <a:r>
              <a:rPr lang="en-US" baseline="0" dirty="0" smtClean="0"/>
              <a:t>Introduce your self.</a:t>
            </a:r>
          </a:p>
          <a:p>
            <a:r>
              <a:rPr lang="en-US" baseline="0" dirty="0" smtClean="0"/>
              <a:t>Define Advertising, (use onscreen definition)</a:t>
            </a:r>
          </a:p>
          <a:p>
            <a:r>
              <a:rPr lang="en-US" baseline="0" dirty="0" smtClean="0"/>
              <a:t>	Not sales man, not between two people where it can be curtailed</a:t>
            </a:r>
          </a:p>
          <a:p>
            <a:r>
              <a:rPr lang="en-US" baseline="0" dirty="0" smtClean="0"/>
              <a:t>	meant fore large audience.</a:t>
            </a:r>
          </a:p>
          <a:p>
            <a:endParaRPr lang="en-US" baseline="0" dirty="0" smtClean="0"/>
          </a:p>
          <a:p>
            <a:r>
              <a:rPr lang="en-US" baseline="0" dirty="0" smtClean="0"/>
              <a:t>Let’s look at the primary problem of advertising.</a:t>
            </a:r>
          </a:p>
          <a:p>
            <a:r>
              <a:rPr lang="en-US" baseline="0" dirty="0" smtClean="0"/>
              <a:t>A quick show of Hands “Who has a Dog?”</a:t>
            </a:r>
          </a:p>
          <a:p>
            <a:endParaRPr lang="en-US" baseline="0" dirty="0" smtClean="0"/>
          </a:p>
          <a:p>
            <a:r>
              <a:rPr lang="en-US" baseline="0" dirty="0" smtClean="0"/>
              <a:t>So if Whole Paws had payed me to put an ad on there screen, and I said about 20 people would see it.</a:t>
            </a:r>
          </a:p>
          <a:p>
            <a:r>
              <a:rPr lang="en-US" baseline="0" dirty="0" smtClean="0"/>
              <a:t>	There missing there mark with this. </a:t>
            </a:r>
          </a:p>
          <a:p>
            <a:r>
              <a:rPr lang="en-US" baseline="0" dirty="0" smtClean="0"/>
              <a:t>	Advertises only have three type of people that they want to see there adds</a:t>
            </a:r>
          </a:p>
          <a:p>
            <a:r>
              <a:rPr lang="en-US" baseline="0" dirty="0" smtClean="0"/>
              <a:t>		People who already use Whole Foods</a:t>
            </a:r>
          </a:p>
          <a:p>
            <a:r>
              <a:rPr lang="en-US" baseline="0" dirty="0" smtClean="0"/>
              <a:t>		People who use a competitors such as pedigree.</a:t>
            </a:r>
          </a:p>
          <a:p>
            <a:r>
              <a:rPr lang="en-US" baseline="0" dirty="0" smtClean="0"/>
              <a:t>		And people that consume large amounts of dog food, such as a dog clinic </a:t>
            </a:r>
          </a:p>
          <a:p>
            <a:r>
              <a:rPr lang="en-US" baseline="0" dirty="0" smtClean="0"/>
              <a:t>	Here they would only get ___ number of people that could be persuade by there ad.</a:t>
            </a:r>
          </a:p>
          <a:p>
            <a:r>
              <a:rPr lang="en-US" baseline="0" dirty="0" smtClean="0"/>
              <a:t>		It does not matter how good there ad is the people that don’t own dog’s wont get whole Paw </a:t>
            </a:r>
          </a:p>
          <a:p>
            <a:endParaRPr lang="en-US" baseline="0" dirty="0" smtClean="0"/>
          </a:p>
          <a:p>
            <a:r>
              <a:rPr lang="en-US" baseline="0" dirty="0" smtClean="0"/>
              <a:t>	So they need top Target there audience using all the information they can gather</a:t>
            </a:r>
          </a:p>
          <a:p>
            <a:r>
              <a:rPr lang="en-US" baseline="0" dirty="0" smtClean="0"/>
              <a:t>		Targeting is a an integral part of advertising.</a:t>
            </a:r>
          </a:p>
          <a:p>
            <a:r>
              <a:rPr lang="en-US" baseline="0" dirty="0" smtClean="0"/>
              <a:t>		 </a:t>
            </a:r>
          </a:p>
          <a:p>
            <a:r>
              <a:rPr lang="en-US" baseline="0" dirty="0" smtClean="0"/>
              <a:t>	</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through advertisements that used targeting.</a:t>
            </a:r>
          </a:p>
          <a:p>
            <a:r>
              <a:rPr lang="en-US" dirty="0" smtClean="0"/>
              <a:t>Explain the smaller demographic the had to work with. </a:t>
            </a:r>
          </a:p>
          <a:p>
            <a:r>
              <a:rPr lang="en-US" dirty="0" smtClean="0"/>
              <a:t>	Sports Fans</a:t>
            </a:r>
          </a:p>
          <a:p>
            <a:r>
              <a:rPr lang="en-US" dirty="0" smtClean="0"/>
              <a:t>	Based</a:t>
            </a:r>
            <a:r>
              <a:rPr lang="en-US" baseline="0" dirty="0" smtClean="0"/>
              <a:t> of the time of radio</a:t>
            </a:r>
          </a:p>
          <a:p>
            <a:r>
              <a:rPr lang="en-US" baseline="0" dirty="0" smtClean="0"/>
              <a:t>	Direct Mail – some locational</a:t>
            </a:r>
            <a:endParaRPr lang="en-US" dirty="0" smtClean="0"/>
          </a:p>
          <a:p>
            <a:endParaRPr lang="en-US" dirty="0" smtClean="0"/>
          </a:p>
          <a:p>
            <a:r>
              <a:rPr lang="en-US" dirty="0" smtClean="0"/>
              <a:t>TV was best advertisements in the 1960s</a:t>
            </a:r>
          </a:p>
          <a:p>
            <a:r>
              <a:rPr lang="en-US" dirty="0" smtClean="0"/>
              <a:t>	Advertise on ABC, CBS, and NBC, and you hit 90% of Americans</a:t>
            </a:r>
          </a:p>
          <a:p>
            <a:r>
              <a:rPr lang="en-US" dirty="0" smtClean="0"/>
              <a:t>	Had commercials for specific shows to hit certain</a:t>
            </a:r>
            <a:r>
              <a:rPr lang="en-US" baseline="0" dirty="0" smtClean="0"/>
              <a:t> demographics </a:t>
            </a:r>
          </a:p>
          <a:p>
            <a:r>
              <a:rPr lang="en-US" baseline="0" dirty="0" smtClean="0"/>
              <a:t>	More channels less TV hold on advertisements</a:t>
            </a:r>
          </a:p>
          <a:p>
            <a:r>
              <a:rPr lang="en-US" baseline="0" dirty="0" smtClean="0"/>
              <a:t>	</a:t>
            </a:r>
            <a:r>
              <a:rPr lang="en-US" baseline="0" dirty="0" err="1" smtClean="0"/>
              <a:t>Chanels</a:t>
            </a:r>
            <a:r>
              <a:rPr lang="en-US" baseline="0" dirty="0" smtClean="0"/>
              <a:t> From 3 – 189 (on Average)</a:t>
            </a:r>
          </a:p>
          <a:p>
            <a:endParaRPr lang="en-US" baseline="0" dirty="0" smtClean="0"/>
          </a:p>
          <a:p>
            <a:r>
              <a:rPr lang="en-US" dirty="0" smtClean="0"/>
              <a:t>This is true for all types of advertising</a:t>
            </a:r>
            <a:r>
              <a:rPr lang="en-US" baseline="0" dirty="0" smtClean="0"/>
              <a:t>, it is not recent invention with </a:t>
            </a:r>
            <a:r>
              <a:rPr lang="en-US" baseline="0" dirty="0" err="1" smtClean="0"/>
              <a:t>comptuers</a:t>
            </a:r>
            <a:r>
              <a:rPr lang="en-US" baseline="0" dirty="0" smtClean="0"/>
              <a:t>.</a:t>
            </a:r>
          </a:p>
          <a:p>
            <a:r>
              <a:rPr lang="en-US" baseline="0" dirty="0" smtClean="0"/>
              <a:t>	Ads in stadiums aimed at </a:t>
            </a:r>
            <a:r>
              <a:rPr lang="en-US" dirty="0" smtClean="0"/>
              <a:t>Sports Fans (Not </a:t>
            </a:r>
            <a:r>
              <a:rPr lang="en-US" dirty="0" err="1" smtClean="0"/>
              <a:t>gonna</a:t>
            </a:r>
            <a:r>
              <a:rPr lang="en-US" dirty="0" smtClean="0"/>
              <a:t> have ads for board games)</a:t>
            </a:r>
          </a:p>
          <a:p>
            <a:r>
              <a:rPr lang="en-US" dirty="0" smtClean="0"/>
              <a:t>	Ads on radio base on the program</a:t>
            </a:r>
            <a:r>
              <a:rPr lang="en-US" baseline="0" dirty="0" smtClean="0"/>
              <a:t> to decide who to listen  (Not </a:t>
            </a:r>
            <a:r>
              <a:rPr lang="en-US" baseline="0" dirty="0" err="1" smtClean="0"/>
              <a:t>gonna</a:t>
            </a:r>
            <a:r>
              <a:rPr lang="en-US" baseline="0" dirty="0" smtClean="0"/>
              <a:t> have ads for metal concert at on a classical station)</a:t>
            </a:r>
          </a:p>
          <a:p>
            <a:r>
              <a:rPr lang="en-US" baseline="0" dirty="0" smtClean="0"/>
              <a:t>	Direct Mail – some locational (Gather information on the residence and slow figure out a demographic for them</a:t>
            </a:r>
          </a:p>
          <a:p>
            <a:endParaRPr lang="en-US" baseline="0" dirty="0" smtClean="0"/>
          </a:p>
          <a:p>
            <a:r>
              <a:rPr lang="en-US" baseline="0" dirty="0" smtClean="0"/>
              <a:t>There was simply less information to go off of before so people did not fell it as much.</a:t>
            </a:r>
          </a:p>
          <a:p>
            <a:endParaRPr lang="en-US" baseline="0" dirty="0" smtClean="0"/>
          </a:p>
          <a:p>
            <a:r>
              <a:rPr lang="en-US" baseline="0" dirty="0" smtClean="0"/>
              <a:t>In the 1960’s the peak of advertisements was TV</a:t>
            </a:r>
          </a:p>
          <a:p>
            <a:r>
              <a:rPr lang="en-US" dirty="0" smtClean="0"/>
              <a:t>	Advertise</a:t>
            </a:r>
            <a:r>
              <a:rPr lang="en-US" baseline="0" dirty="0" smtClean="0"/>
              <a:t> on the three channels </a:t>
            </a:r>
            <a:r>
              <a:rPr lang="en-US" dirty="0" smtClean="0"/>
              <a:t>ABC, CBS, and NBC, and you hit 90% of Americans</a:t>
            </a:r>
          </a:p>
          <a:p>
            <a:r>
              <a:rPr lang="en-US" dirty="0" smtClean="0"/>
              <a:t>	Still</a:t>
            </a:r>
            <a:r>
              <a:rPr lang="en-US" baseline="0" dirty="0" smtClean="0"/>
              <a:t> targeted</a:t>
            </a:r>
          </a:p>
          <a:p>
            <a:r>
              <a:rPr lang="en-US" baseline="0" dirty="0" smtClean="0"/>
              <a:t>		Had embed commercials in shows.</a:t>
            </a:r>
          </a:p>
          <a:p>
            <a:r>
              <a:rPr lang="en-US" baseline="0" dirty="0" smtClean="0"/>
              <a:t>		Show times</a:t>
            </a:r>
          </a:p>
          <a:p>
            <a:r>
              <a:rPr lang="en-US" baseline="0" dirty="0" smtClean="0"/>
              <a:t>	As Time moved on thou TV lost it’s hold on advertisement, because there number of channels grew.</a:t>
            </a:r>
          </a:p>
          <a:p>
            <a:r>
              <a:rPr lang="en-US" baseline="0" dirty="0" smtClean="0"/>
              <a:t>		Then 3</a:t>
            </a:r>
          </a:p>
          <a:p>
            <a:r>
              <a:rPr lang="en-US" baseline="0" dirty="0" smtClean="0"/>
              <a:t>		Now average 189</a:t>
            </a:r>
          </a:p>
          <a:p>
            <a:endParaRPr lang="en-US" baseline="0" dirty="0" smtClean="0"/>
          </a:p>
          <a:p>
            <a:r>
              <a:rPr lang="en-US" baseline="0" dirty="0" smtClean="0"/>
              <a:t>Look for New options for </a:t>
            </a:r>
            <a:r>
              <a:rPr lang="en-US" baseline="0" dirty="0" err="1" smtClean="0"/>
              <a:t>advertisments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0986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Early 2000s</a:t>
            </a:r>
          </a:p>
          <a:p>
            <a:r>
              <a:rPr lang="en-US" dirty="0" smtClean="0"/>
              <a:t>Internet had  potential to have</a:t>
            </a:r>
            <a:r>
              <a:rPr lang="en-US" baseline="0" dirty="0" smtClean="0"/>
              <a:t> TV size audience while, personalization of the of direct mail.</a:t>
            </a:r>
          </a:p>
          <a:p>
            <a:r>
              <a:rPr lang="en-US" baseline="0" dirty="0" smtClean="0"/>
              <a:t>Not enough Data</a:t>
            </a:r>
          </a:p>
          <a:p>
            <a:r>
              <a:rPr lang="en-US" baseline="0" dirty="0" smtClean="0"/>
              <a:t>	used:</a:t>
            </a:r>
          </a:p>
          <a:p>
            <a:r>
              <a:rPr lang="en-US" baseline="0" dirty="0" smtClean="0"/>
              <a:t>		Noteworthy word type in search engines. </a:t>
            </a:r>
          </a:p>
          <a:p>
            <a:r>
              <a:rPr lang="en-US" baseline="0" dirty="0" smtClean="0"/>
              <a:t>		Geographical location</a:t>
            </a:r>
          </a:p>
          <a:p>
            <a:r>
              <a:rPr lang="en-US" baseline="0" dirty="0" smtClean="0"/>
              <a:t>		 Domain type</a:t>
            </a:r>
          </a:p>
          <a:p>
            <a:r>
              <a:rPr lang="en-US" dirty="0" smtClean="0"/>
              <a:t> This problem with vanish soon</a:t>
            </a:r>
          </a:p>
          <a:p>
            <a:endParaRPr lang="en-US" dirty="0" smtClean="0"/>
          </a:p>
          <a:p>
            <a:r>
              <a:rPr lang="en-US" dirty="0" smtClean="0"/>
              <a:t>Many advertises saw the potential in the internet as a new medium of advertisements</a:t>
            </a:r>
            <a:r>
              <a:rPr lang="en-US" baseline="0" dirty="0" smtClean="0"/>
              <a:t> around the turn of the century</a:t>
            </a:r>
          </a:p>
          <a:p>
            <a:r>
              <a:rPr lang="en-US" baseline="0" dirty="0" smtClean="0"/>
              <a:t>	Internet to send individualized content to each viewer, like direct mail while have a huge audience like TV</a:t>
            </a:r>
          </a:p>
          <a:p>
            <a:r>
              <a:rPr lang="en-US" baseline="0" dirty="0" smtClean="0"/>
              <a:t>	Thus it was possible to not have to waste money advertising to non-consumer of there products</a:t>
            </a:r>
          </a:p>
          <a:p>
            <a:r>
              <a:rPr lang="en-US" baseline="0" dirty="0" smtClean="0"/>
              <a:t>But in 2005 there was limited data to have add reach the right demographics</a:t>
            </a:r>
          </a:p>
          <a:p>
            <a:r>
              <a:rPr lang="en-US" baseline="0" dirty="0" smtClean="0"/>
              <a:t>	Noteworthy word type in search engines. </a:t>
            </a:r>
          </a:p>
          <a:p>
            <a:r>
              <a:rPr lang="en-US" baseline="0" dirty="0" smtClean="0"/>
              <a:t>	Geographical location</a:t>
            </a:r>
          </a:p>
          <a:p>
            <a:r>
              <a:rPr lang="en-US" baseline="0" dirty="0" smtClean="0"/>
              <a:t>	 Domain type</a:t>
            </a:r>
          </a:p>
          <a:p>
            <a:endParaRPr lang="en-US" baseline="0" dirty="0" smtClean="0"/>
          </a:p>
          <a:p>
            <a:endParaRPr lang="en-US" baseline="0" dirty="0" smtClean="0"/>
          </a:p>
          <a:p>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06748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tista.com/statistics/272314/advertising-spending-in-the-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r>
              <a:rPr lang="en-US" smtClean="0"/>
              <a:t/>
            </a:r>
            <a:br>
              <a:rPr lang="en-US" smtClean="0"/>
            </a:br>
            <a:r>
              <a:rPr lang="en-US" smtClean="0"/>
              <a:t>Information Privacy</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Business Model</a:t>
            </a:r>
            <a:endParaRPr lang="en-US" dirty="0"/>
          </a:p>
        </p:txBody>
      </p:sp>
      <p:sp>
        <p:nvSpPr>
          <p:cNvPr id="3" name="Content Placeholder 2"/>
          <p:cNvSpPr>
            <a:spLocks noGrp="1"/>
          </p:cNvSpPr>
          <p:nvPr>
            <p:ph sz="half" idx="1"/>
          </p:nvPr>
        </p:nvSpPr>
        <p:spPr/>
        <p:txBody>
          <a:bodyPr/>
          <a:lstStyle/>
          <a:p>
            <a:r>
              <a:rPr lang="en-US" dirty="0" smtClean="0"/>
              <a:t>Finical model Choices:</a:t>
            </a:r>
          </a:p>
          <a:p>
            <a:pPr lvl="1"/>
            <a:r>
              <a:rPr lang="en-US" dirty="0" smtClean="0"/>
              <a:t>Ads</a:t>
            </a:r>
          </a:p>
          <a:p>
            <a:pPr lvl="1"/>
            <a:r>
              <a:rPr lang="en-US" dirty="0" smtClean="0"/>
              <a:t>Customers</a:t>
            </a:r>
            <a:endParaRPr lang="en-US" dirty="0"/>
          </a:p>
          <a:p>
            <a:r>
              <a:rPr lang="en-US" dirty="0" smtClean="0"/>
              <a:t>Ads based answer to</a:t>
            </a:r>
          </a:p>
          <a:p>
            <a:pPr lvl="1"/>
            <a:r>
              <a:rPr lang="en-US" dirty="0" smtClean="0"/>
              <a:t>Invertors</a:t>
            </a:r>
          </a:p>
          <a:p>
            <a:pPr lvl="1"/>
            <a:r>
              <a:rPr lang="en-US" dirty="0" smtClean="0"/>
              <a:t>Advertisers </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a:t>
            </a:r>
            <a:endParaRPr lang="en-US" sz="1200" dirty="0">
              <a:solidFill>
                <a:schemeClr val="tx1"/>
              </a:solidFill>
            </a:endParaRPr>
          </a:p>
        </p:txBody>
      </p:sp>
      <p:sp>
        <p:nvSpPr>
          <p:cNvPr id="9" name="Content Placeholder 8"/>
          <p:cNvSpPr>
            <a:spLocks noGrp="1"/>
          </p:cNvSpPr>
          <p:nvPr>
            <p:ph sz="half" idx="2"/>
          </p:nvPr>
        </p:nvSpPr>
        <p:spPr/>
        <p:txBody>
          <a:bodyPr/>
          <a:lstStyle/>
          <a:p>
            <a:endParaRPr lang="en-US"/>
          </a:p>
        </p:txBody>
      </p:sp>
    </p:spTree>
    <p:extLst>
      <p:ext uri="{BB962C8B-B14F-4D97-AF65-F5344CB8AC3E}">
        <p14:creationId xmlns:p14="http://schemas.microsoft.com/office/powerpoint/2010/main" val="1604018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Compensation Methods</a:t>
            </a:r>
            <a:endParaRPr lang="en-US" dirty="0"/>
          </a:p>
        </p:txBody>
      </p:sp>
      <p:sp>
        <p:nvSpPr>
          <p:cNvPr id="3" name="Content Placeholder 2"/>
          <p:cNvSpPr>
            <a:spLocks noGrp="1"/>
          </p:cNvSpPr>
          <p:nvPr>
            <p:ph sz="half" idx="1"/>
          </p:nvPr>
        </p:nvSpPr>
        <p:spPr/>
        <p:txBody>
          <a:bodyPr/>
          <a:lstStyle/>
          <a:p>
            <a:r>
              <a:rPr lang="en-US" dirty="0" smtClean="0"/>
              <a:t>pay-per-view</a:t>
            </a:r>
          </a:p>
          <a:p>
            <a:r>
              <a:rPr lang="en-US" dirty="0" smtClean="0"/>
              <a:t>pay-per-lead</a:t>
            </a:r>
          </a:p>
          <a:p>
            <a:r>
              <a:rPr lang="en-US" dirty="0"/>
              <a:t>p</a:t>
            </a:r>
            <a:r>
              <a:rPr lang="en-US" dirty="0" smtClean="0"/>
              <a:t>ay-per-sale</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4,9</a:t>
            </a:r>
            <a:endParaRPr lang="en-US" sz="1200" dirty="0">
              <a:solidFill>
                <a:schemeClr val="tx1"/>
              </a:solidFill>
            </a:endParaRPr>
          </a:p>
        </p:txBody>
      </p:sp>
      <p:pic>
        <p:nvPicPr>
          <p:cNvPr id="3076" name="Picture 4" descr="http://integrismarketing.com/wp-content/uploads/2010/01/CC-Catersource-AnimatedBannerA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3936301"/>
            <a:ext cx="452437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099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Market</a:t>
            </a:r>
            <a:endParaRPr lang="en-US" dirty="0"/>
          </a:p>
        </p:txBody>
      </p:sp>
      <p:sp>
        <p:nvSpPr>
          <p:cNvPr id="3" name="Content Placeholder 2"/>
          <p:cNvSpPr>
            <a:spLocks noGrp="1"/>
          </p:cNvSpPr>
          <p:nvPr>
            <p:ph sz="half" idx="1"/>
          </p:nvPr>
        </p:nvSpPr>
        <p:spPr/>
        <p:txBody>
          <a:bodyPr/>
          <a:lstStyle/>
          <a:p>
            <a:r>
              <a:rPr lang="en-US" dirty="0" smtClean="0"/>
              <a:t>Short attention </a:t>
            </a:r>
            <a:r>
              <a:rPr lang="en-US" dirty="0"/>
              <a:t>s</a:t>
            </a:r>
            <a:r>
              <a:rPr lang="en-US" dirty="0" smtClean="0"/>
              <a:t>pan</a:t>
            </a:r>
          </a:p>
          <a:p>
            <a:r>
              <a:rPr lang="en-US" dirty="0" smtClean="0"/>
              <a:t>Other </a:t>
            </a:r>
            <a:r>
              <a:rPr lang="en-US" dirty="0"/>
              <a:t>a</a:t>
            </a:r>
            <a:r>
              <a:rPr lang="en-US" dirty="0" smtClean="0"/>
              <a:t>dvertisements take away from each other</a:t>
            </a:r>
          </a:p>
          <a:p>
            <a:r>
              <a:rPr lang="en-US" dirty="0" smtClean="0"/>
              <a:t>Seeing same advertisements does not change much</a:t>
            </a:r>
          </a:p>
          <a:p>
            <a:r>
              <a:rPr lang="en-US" dirty="0" smtClean="0"/>
              <a:t>Demising returns</a:t>
            </a:r>
          </a:p>
          <a:p>
            <a:r>
              <a:rPr lang="en-US" dirty="0" smtClean="0"/>
              <a:t>Barrier to Entry</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4,5,9</a:t>
            </a:r>
            <a:endParaRPr lang="en-US" sz="1200" dirty="0">
              <a:solidFill>
                <a:schemeClr val="tx1"/>
              </a:solidFill>
            </a:endParaRPr>
          </a:p>
        </p:txBody>
      </p:sp>
      <p:pic>
        <p:nvPicPr>
          <p:cNvPr id="2054" name="Picture 6" descr="http://petphotosbynicole.com/wp-content/uploads/2013/10/WholePaws-RegisterGraphics_400x600_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76350"/>
            <a:ext cx="2281975" cy="3422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ntegrismarketing.com/wp-content/uploads/2010/01/CC-Catersource-AnimatedBannerA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9501" y="4074800"/>
            <a:ext cx="452437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1739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Price for Internet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4, 6, 7</a:t>
            </a:r>
            <a:endParaRPr lang="en-US" sz="1200" dirty="0">
              <a:solidFill>
                <a:schemeClr val="tx1"/>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2610"/>
          <a:stretch/>
        </p:blipFill>
        <p:spPr>
          <a:xfrm>
            <a:off x="2611434" y="2034933"/>
            <a:ext cx="5663886" cy="286861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94" t="4168" r="-194" b="61697"/>
          <a:stretch/>
        </p:blipFill>
        <p:spPr>
          <a:xfrm>
            <a:off x="4255062" y="950503"/>
            <a:ext cx="4020258" cy="1037608"/>
          </a:xfrm>
          <a:prstGeom prst="rect">
            <a:avLst/>
          </a:prstGeom>
        </p:spPr>
      </p:pic>
      <p:sp>
        <p:nvSpPr>
          <p:cNvPr id="15" name="TextBox 14"/>
          <p:cNvSpPr txBox="1"/>
          <p:nvPr/>
        </p:nvSpPr>
        <p:spPr>
          <a:xfrm>
            <a:off x="685800" y="1137117"/>
            <a:ext cx="184731" cy="480131"/>
          </a:xfrm>
          <a:prstGeom prst="rect">
            <a:avLst/>
          </a:prstGeom>
          <a:noFill/>
        </p:spPr>
        <p:txBody>
          <a:bodyPr wrap="none" rtlCol="0">
            <a:spAutoFit/>
          </a:bodyPr>
          <a:lstStyle/>
          <a:p>
            <a:pPr>
              <a:lnSpc>
                <a:spcPct val="90000"/>
              </a:lnSpc>
            </a:pPr>
            <a:endParaRPr lang="en-US" sz="2800" dirty="0"/>
          </a:p>
        </p:txBody>
      </p:sp>
      <p:sp>
        <p:nvSpPr>
          <p:cNvPr id="10" name="Content Placeholder 2"/>
          <p:cNvSpPr>
            <a:spLocks noGrp="1"/>
          </p:cNvSpPr>
          <p:nvPr>
            <p:ph sz="half" idx="1"/>
          </p:nvPr>
        </p:nvSpPr>
        <p:spPr>
          <a:xfrm>
            <a:off x="685800" y="1352551"/>
            <a:ext cx="3733800" cy="3352800"/>
          </a:xfrm>
        </p:spPr>
        <p:txBody>
          <a:bodyPr/>
          <a:lstStyle/>
          <a:p>
            <a:r>
              <a:rPr lang="en-US" dirty="0" smtClean="0"/>
              <a:t>71.6 Billon Dollars</a:t>
            </a:r>
          </a:p>
          <a:p>
            <a:r>
              <a:rPr lang="en-US" dirty="0" smtClean="0"/>
              <a:t>Privacy</a:t>
            </a:r>
          </a:p>
        </p:txBody>
      </p:sp>
      <p:sp>
        <p:nvSpPr>
          <p:cNvPr id="3" name="TextBox 2"/>
          <p:cNvSpPr txBox="1"/>
          <p:nvPr/>
        </p:nvSpPr>
        <p:spPr>
          <a:xfrm>
            <a:off x="2922001" y="2034933"/>
            <a:ext cx="1931939" cy="369332"/>
          </a:xfrm>
          <a:prstGeom prst="rect">
            <a:avLst/>
          </a:prstGeom>
          <a:noFill/>
        </p:spPr>
        <p:txBody>
          <a:bodyPr wrap="none" rtlCol="0">
            <a:spAutoFit/>
          </a:bodyPr>
          <a:lstStyle/>
          <a:p>
            <a:pPr>
              <a:lnSpc>
                <a:spcPct val="90000"/>
              </a:lnSpc>
            </a:pPr>
            <a:r>
              <a:rPr lang="en-US" sz="2000" dirty="0" smtClean="0">
                <a:solidFill>
                  <a:schemeClr val="bg1"/>
                </a:solidFill>
              </a:rPr>
              <a:t>Media Spending</a:t>
            </a:r>
            <a:endParaRPr lang="en-US" sz="2000" dirty="0">
              <a:solidFill>
                <a:schemeClr val="bg1"/>
              </a:solidFill>
            </a:endParaRPr>
          </a:p>
        </p:txBody>
      </p:sp>
    </p:spTree>
    <p:extLst>
      <p:ext uri="{BB962C8B-B14F-4D97-AF65-F5344CB8AC3E}">
        <p14:creationId xmlns:p14="http://schemas.microsoft.com/office/powerpoint/2010/main" val="13746894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a:t>
            </a:r>
            <a:r>
              <a:rPr lang="en-US" dirty="0"/>
              <a:t>Hite, Kenneth C., et al. "System and method for delivering targeted advertisements to consumers." U.S. Patent No. 5,774,170. 30 Jun. 1998: September 11 2016</a:t>
            </a:r>
            <a:endParaRPr lang="en-US" dirty="0" smtClean="0"/>
          </a:p>
          <a:p>
            <a:pPr marL="0" indent="0">
              <a:buNone/>
            </a:pPr>
            <a:r>
              <a:rPr lang="en-US" dirty="0" smtClean="0"/>
              <a:t>[2] </a:t>
            </a:r>
            <a:r>
              <a:rPr lang="en-US" dirty="0"/>
              <a:t>Swix, Scott R., John R. Stefanik, and John C. Batten. "Method and system for providing targeted advertisements." U.S. Patent No. 6,718,551. 6 Apr. 2004: September 11 </a:t>
            </a:r>
            <a:r>
              <a:rPr lang="en-US" dirty="0" smtClean="0"/>
              <a:t>2016</a:t>
            </a:r>
          </a:p>
          <a:p>
            <a:pPr marL="0" indent="0">
              <a:buNone/>
            </a:pPr>
            <a:r>
              <a:rPr lang="en-US" dirty="0" smtClean="0"/>
              <a:t>[3] </a:t>
            </a:r>
            <a:r>
              <a:rPr lang="en-US" dirty="0"/>
              <a:t>By Stephen J. Dubner Produced By: Christopher Werth. "Is the Internet Being Ruined? - Freakonomics." Freakonomics. </a:t>
            </a:r>
            <a:r>
              <a:rPr lang="en-US" dirty="0" err="1"/>
              <a:t>N.p</a:t>
            </a:r>
            <a:r>
              <a:rPr lang="en-US" dirty="0"/>
              <a:t>., 13 July 2016. Web. 12 Sept. 2016.</a:t>
            </a:r>
            <a:r>
              <a:rPr lang="en-US" dirty="0" smtClean="0"/>
              <a:t>[4] reference 4</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Oralndo</a:t>
            </a:r>
            <a:endParaRPr lang="en-US" sz="1400" dirty="0">
              <a:solidFill>
                <a:schemeClr val="tx1"/>
              </a:solidFill>
              <a:latin typeface="+mj-lt"/>
            </a:endParaRPr>
          </a:p>
        </p:txBody>
      </p:sp>
    </p:spTree>
    <p:extLst>
      <p:ext uri="{BB962C8B-B14F-4D97-AF65-F5344CB8AC3E}">
        <p14:creationId xmlns:p14="http://schemas.microsoft.com/office/powerpoint/2010/main" val="1484892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[4] </a:t>
            </a:r>
            <a:r>
              <a:rPr lang="en-US" dirty="0"/>
              <a:t>Ghosh, </a:t>
            </a:r>
            <a:r>
              <a:rPr lang="en-US" dirty="0" err="1"/>
              <a:t>Arpita</a:t>
            </a:r>
            <a:r>
              <a:rPr lang="en-US" dirty="0"/>
              <a:t>, and Mohammad </a:t>
            </a:r>
            <a:r>
              <a:rPr lang="en-US" dirty="0" err="1"/>
              <a:t>Mahdian</a:t>
            </a:r>
            <a:r>
              <a:rPr lang="en-US" dirty="0"/>
              <a:t>. "Externalities in online advertising." Proceedings of the 17th international conference on World Wide Web. ACM, 2008. 11 Sept. 2016</a:t>
            </a:r>
            <a:r>
              <a:rPr lang="en-US" dirty="0" smtClean="0"/>
              <a:t>.</a:t>
            </a:r>
          </a:p>
          <a:p>
            <a:pPr marL="0" indent="0">
              <a:buNone/>
            </a:pPr>
            <a:r>
              <a:rPr lang="en-US" dirty="0" smtClean="0"/>
              <a:t>[5]</a:t>
            </a:r>
            <a:r>
              <a:rPr lang="en-US" dirty="0"/>
              <a:t> </a:t>
            </a:r>
            <a:r>
              <a:rPr lang="en-US" dirty="0" smtClean="0"/>
              <a:t>Whole Paws Advertisement: </a:t>
            </a:r>
            <a:r>
              <a:rPr lang="en-US" dirty="0"/>
              <a:t>11 Sept. </a:t>
            </a:r>
            <a:r>
              <a:rPr lang="en-US" dirty="0" smtClean="0"/>
              <a:t>2016</a:t>
            </a:r>
            <a:r>
              <a:rPr lang="en-US" dirty="0"/>
              <a:t> </a:t>
            </a:r>
            <a:r>
              <a:rPr lang="en-US" dirty="0" smtClean="0"/>
              <a:t>http</a:t>
            </a:r>
            <a:r>
              <a:rPr lang="en-US" dirty="0"/>
              <a:t>://</a:t>
            </a:r>
            <a:r>
              <a:rPr lang="en-US" dirty="0" smtClean="0"/>
              <a:t>petphotosbynicole.com/wp-content/uploads/2013/10/WholePaws-RegisterGraphics_400x600_Dog.jpg</a:t>
            </a:r>
          </a:p>
          <a:p>
            <a:pPr marL="0" indent="0">
              <a:buNone/>
            </a:pPr>
            <a:r>
              <a:rPr lang="en-US" dirty="0" smtClean="0"/>
              <a:t>[</a:t>
            </a:r>
            <a:r>
              <a:rPr lang="en-US" dirty="0"/>
              <a:t>6</a:t>
            </a:r>
            <a:r>
              <a:rPr lang="en-US" dirty="0" smtClean="0"/>
              <a:t>] </a:t>
            </a:r>
            <a:r>
              <a:rPr lang="en-US" dirty="0"/>
              <a:t>"Digital Ad Spending to Surpass TV Next Year - </a:t>
            </a:r>
            <a:r>
              <a:rPr lang="en-US" dirty="0" err="1"/>
              <a:t>EMarketer</a:t>
            </a:r>
            <a:r>
              <a:rPr lang="en-US" dirty="0"/>
              <a:t>." Digital Ad Spending to Surpass TV Next Year - </a:t>
            </a:r>
            <a:r>
              <a:rPr lang="en-US" dirty="0" err="1"/>
              <a:t>EMarketer</a:t>
            </a:r>
            <a:r>
              <a:rPr lang="en-US" dirty="0"/>
              <a:t>. </a:t>
            </a:r>
            <a:r>
              <a:rPr lang="en-US" dirty="0" err="1"/>
              <a:t>N.p</a:t>
            </a:r>
            <a:r>
              <a:rPr lang="en-US" dirty="0"/>
              <a:t>., 08 Mar. 2016. Web. 12 Sept. </a:t>
            </a:r>
            <a:r>
              <a:rPr lang="en-US" dirty="0" smtClean="0"/>
              <a:t>2016</a:t>
            </a:r>
            <a:r>
              <a:rPr lang="en-US" dirty="0"/>
              <a:t>: http://www.emarketer.com/Article/Digital-Ad-Spending-Surpass-TV-Next-Year/1013671</a:t>
            </a:r>
            <a:endParaRPr lang="en-US"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Tree>
    <p:extLst>
      <p:ext uri="{BB962C8B-B14F-4D97-AF65-F5344CB8AC3E}">
        <p14:creationId xmlns:p14="http://schemas.microsoft.com/office/powerpoint/2010/main" val="40649344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[7] </a:t>
            </a:r>
            <a:r>
              <a:rPr lang="en-US" dirty="0"/>
              <a:t>Statista. </a:t>
            </a:r>
            <a:r>
              <a:rPr lang="en-US" dirty="0" smtClean="0"/>
              <a:t>Web</a:t>
            </a:r>
            <a:r>
              <a:rPr lang="en-US" dirty="0"/>
              <a:t>. 12 Sept. 2016[2]: </a:t>
            </a:r>
            <a:r>
              <a:rPr lang="en-US" dirty="0" smtClean="0">
                <a:hlinkClick r:id="rId2"/>
              </a:rPr>
              <a:t>http</a:t>
            </a:r>
            <a:r>
              <a:rPr lang="en-US" dirty="0">
                <a:hlinkClick r:id="rId2"/>
              </a:rPr>
              <a:t>://www.statista.com/statistics/272314/advertising-spending-in-the-us</a:t>
            </a:r>
            <a:r>
              <a:rPr lang="en-US" dirty="0" smtClean="0">
                <a:hlinkClick r:id="rId2"/>
              </a:rPr>
              <a:t>/</a:t>
            </a:r>
            <a:endParaRPr lang="en-US" dirty="0" smtClean="0"/>
          </a:p>
          <a:p>
            <a:pPr marL="0" indent="0">
              <a:buNone/>
            </a:pPr>
            <a:r>
              <a:rPr lang="en-US" dirty="0" smtClean="0"/>
              <a:t>[8] </a:t>
            </a:r>
            <a:r>
              <a:rPr lang="en-US" dirty="0" err="1" smtClean="0"/>
              <a:t>Inteegris</a:t>
            </a:r>
            <a:r>
              <a:rPr lang="en-US" dirty="0" smtClean="0"/>
              <a:t> Marketing, Creative Covering </a:t>
            </a:r>
            <a:r>
              <a:rPr lang="en-US" dirty="0" err="1" smtClean="0"/>
              <a:t>Advertisment</a:t>
            </a:r>
            <a:r>
              <a:rPr lang="en-US" dirty="0" smtClean="0"/>
              <a:t>, 12 </a:t>
            </a:r>
            <a:r>
              <a:rPr lang="en-US" dirty="0"/>
              <a:t>Sept. 2016 : http://integrismarketing.com/wp-content/uploads/2010/01/CC-Catersource-AnimatedBannerAd.gif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Tree>
    <p:extLst>
      <p:ext uri="{BB962C8B-B14F-4D97-AF65-F5344CB8AC3E}">
        <p14:creationId xmlns:p14="http://schemas.microsoft.com/office/powerpoint/2010/main" val="40586122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real-name system of internet</a:t>
            </a:r>
            <a:endParaRPr lang="en-US" dirty="0"/>
          </a:p>
        </p:txBody>
      </p:sp>
      <p:sp>
        <p:nvSpPr>
          <p:cNvPr id="3" name="Content Placeholder 2"/>
          <p:cNvSpPr>
            <a:spLocks noGrp="1"/>
          </p:cNvSpPr>
          <p:nvPr>
            <p:ph sz="half" idx="1"/>
          </p:nvPr>
        </p:nvSpPr>
        <p:spPr>
          <a:xfrm>
            <a:off x="1229139" y="1481684"/>
            <a:ext cx="6385560" cy="2778090"/>
          </a:xfrm>
        </p:spPr>
        <p:txBody>
          <a:bodyPr/>
          <a:lstStyle/>
          <a:p>
            <a:r>
              <a:rPr lang="en-US" sz="2500" dirty="0" smtClean="0"/>
              <a:t>Something you should know</a:t>
            </a:r>
            <a:r>
              <a:rPr lang="is-IS" sz="2500" dirty="0" smtClean="0"/>
              <a:t>…</a:t>
            </a:r>
          </a:p>
          <a:p>
            <a:pPr lvl="1"/>
            <a:r>
              <a:rPr lang="en-US" sz="1800" dirty="0" smtClean="0"/>
              <a:t>Intranet?</a:t>
            </a:r>
          </a:p>
          <a:p>
            <a:pPr lvl="1"/>
            <a:r>
              <a:rPr lang="sk-SK" sz="1800" dirty="0"/>
              <a:t>21.1 </a:t>
            </a:r>
            <a:r>
              <a:rPr lang="sk-SK" sz="1800" dirty="0" smtClean="0"/>
              <a:t>%    VS    8.4 %</a:t>
            </a:r>
          </a:p>
          <a:p>
            <a:pPr lvl="1"/>
            <a:r>
              <a:rPr lang="sk-SK" sz="1800" dirty="0" smtClean="0"/>
              <a:t>89%  are happy!</a:t>
            </a:r>
          </a:p>
          <a:p>
            <a:pPr lvl="1"/>
            <a:r>
              <a:rPr lang="sk-SK" sz="1800" dirty="0"/>
              <a:t>4</a:t>
            </a:r>
            <a:r>
              <a:rPr lang="sk-SK" sz="1800" dirty="0" smtClean="0"/>
              <a:t> </a:t>
            </a:r>
            <a:r>
              <a:rPr lang="sk-SK" sz="1800" dirty="0"/>
              <a:t>new </a:t>
            </a:r>
            <a:r>
              <a:rPr lang="sk-SK" sz="1800" dirty="0" err="1" smtClean="0"/>
              <a:t>tech-startup</a:t>
            </a:r>
            <a:r>
              <a:rPr lang="sk-SK" sz="1800" dirty="0" smtClean="0"/>
              <a:t> are </a:t>
            </a:r>
            <a:r>
              <a:rPr lang="sk-SK" sz="1800" dirty="0" err="1" smtClean="0"/>
              <a:t>created</a:t>
            </a:r>
            <a:r>
              <a:rPr lang="sk-SK" sz="1800" dirty="0" smtClean="0"/>
              <a:t> </a:t>
            </a:r>
            <a:r>
              <a:rPr lang="sk-SK" sz="1800" dirty="0" err="1" smtClean="0"/>
              <a:t>every</a:t>
            </a:r>
            <a:r>
              <a:rPr lang="sk-SK" sz="1800" dirty="0" smtClean="0"/>
              <a:t> </a:t>
            </a:r>
            <a:r>
              <a:rPr lang="sk-SK" sz="1800" dirty="0" err="1" smtClean="0"/>
              <a:t>minute</a:t>
            </a:r>
            <a:endParaRPr lang="sk-SK" sz="1800" dirty="0"/>
          </a:p>
          <a:p>
            <a:pPr lvl="1"/>
            <a:endParaRPr lang="sk-SK" dirty="0" smtClean="0"/>
          </a:p>
          <a:p>
            <a:r>
              <a:rPr lang="en-US" altLang="zh-CN" sz="2500" dirty="0"/>
              <a:t>2015.3.1: </a:t>
            </a:r>
            <a:r>
              <a:rPr lang="en-US" sz="2500" i="1" dirty="0"/>
              <a:t>real-name registration rules</a:t>
            </a:r>
            <a:endParaRPr lang="sk-SK" sz="2500" i="1" dirty="0"/>
          </a:p>
          <a:p>
            <a:pPr lvl="1"/>
            <a:endParaRPr lang="sk-SK" dirty="0" smtClean="0"/>
          </a:p>
          <a:p>
            <a:pPr marL="205768" lvl="1" indent="0">
              <a:buNone/>
            </a:pPr>
            <a:endParaRPr lang="en-US" dirty="0" smtClean="0"/>
          </a:p>
          <a:p>
            <a:pPr marL="205768" lvl="1" indent="0">
              <a:buNone/>
            </a:pP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Ziya</a:t>
            </a:r>
            <a:r>
              <a:rPr lang="en-US" sz="1400" dirty="0" err="1" smtClean="0">
                <a:latin typeface="+mj-lt"/>
              </a:rPr>
              <a:t>o</a:t>
            </a:r>
            <a:r>
              <a:rPr lang="en-US" sz="1400" dirty="0" smtClean="0">
                <a:latin typeface="+mj-lt"/>
              </a:rPr>
              <a:t> Xu “Joe”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a:t>
            </a:r>
            <a:endParaRPr lang="en-US" sz="1200" dirty="0">
              <a:solidFill>
                <a:schemeClr val="tx1"/>
              </a:solidFill>
            </a:endParaRPr>
          </a:p>
        </p:txBody>
      </p:sp>
    </p:spTree>
    <p:extLst>
      <p:ext uri="{BB962C8B-B14F-4D97-AF65-F5344CB8AC3E}">
        <p14:creationId xmlns:p14="http://schemas.microsoft.com/office/powerpoint/2010/main" val="290756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Real-name system</a:t>
            </a:r>
            <a:endParaRPr lang="en-US" dirty="0"/>
          </a:p>
        </p:txBody>
      </p:sp>
      <p:sp>
        <p:nvSpPr>
          <p:cNvPr id="3" name="Content Placeholder 2"/>
          <p:cNvSpPr>
            <a:spLocks noGrp="1"/>
          </p:cNvSpPr>
          <p:nvPr>
            <p:ph sz="half" idx="1"/>
          </p:nvPr>
        </p:nvSpPr>
        <p:spPr/>
        <p:txBody>
          <a:bodyPr/>
          <a:lstStyle/>
          <a:p>
            <a:r>
              <a:rPr lang="en-US" dirty="0" smtClean="0"/>
              <a:t>Facebook</a:t>
            </a:r>
          </a:p>
          <a:p>
            <a:pPr lvl="1"/>
            <a:r>
              <a:rPr lang="en-US" dirty="0" smtClean="0"/>
              <a:t>Very Different</a:t>
            </a:r>
          </a:p>
          <a:p>
            <a:r>
              <a:rPr lang="en-US" dirty="0" smtClean="0"/>
              <a:t>South Korea, China</a:t>
            </a:r>
          </a:p>
          <a:p>
            <a:r>
              <a:rPr lang="en-US" dirty="0" err="1" smtClean="0"/>
              <a:t>Weibo</a:t>
            </a:r>
            <a:endParaRPr lang="en-US" dirty="0" smtClean="0"/>
          </a:p>
          <a:p>
            <a:pPr lvl="1"/>
            <a:r>
              <a:rPr lang="en-US" dirty="0" smtClean="0"/>
              <a:t>50 % of China internet users</a:t>
            </a:r>
          </a:p>
          <a:p>
            <a:pPr lvl="1"/>
            <a:r>
              <a:rPr lang="en-US" dirty="0" smtClean="0"/>
              <a:t>64,000 posts per minute</a:t>
            </a:r>
          </a:p>
          <a:p>
            <a:pPr lvl="1"/>
            <a:r>
              <a:rPr lang="en-US" dirty="0" smtClean="0"/>
              <a:t>Fighting corruption</a:t>
            </a:r>
          </a:p>
          <a:p>
            <a:pPr lvl="1"/>
            <a:r>
              <a:rPr lang="en-US" dirty="0" smtClean="0"/>
              <a:t>Rumor and violence</a:t>
            </a:r>
          </a:p>
          <a:p>
            <a:pPr lvl="1"/>
            <a:r>
              <a:rPr lang="en-US" dirty="0" smtClean="0"/>
              <a:t>Real Name Registration started in 2012</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Ziya</a:t>
            </a:r>
            <a:r>
              <a:rPr lang="en-US" sz="1400" dirty="0" err="1" smtClean="0">
                <a:latin typeface="+mj-lt"/>
              </a:rPr>
              <a:t>o</a:t>
            </a:r>
            <a:r>
              <a:rPr lang="en-US" sz="1400" dirty="0" smtClean="0">
                <a:latin typeface="+mj-lt"/>
              </a:rPr>
              <a:t> Xu “Joe”</a:t>
            </a:r>
            <a:endParaRPr lang="en-US" sz="1400" dirty="0">
              <a:solidFill>
                <a:schemeClr val="tx1"/>
              </a:solidFill>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430" y="1600450"/>
            <a:ext cx="4272201" cy="22060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50" y="1685378"/>
            <a:ext cx="3947160" cy="2036234"/>
          </a:xfrm>
          <a:prstGeom prst="rect">
            <a:avLst/>
          </a:prstGeom>
        </p:spPr>
      </p:pic>
      <p:sp>
        <p:nvSpPr>
          <p:cNvPr id="11" name="TextBox 10"/>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[2],[3]</a:t>
            </a:r>
            <a:endParaRPr lang="en-US" sz="1200" dirty="0">
              <a:solidFill>
                <a:schemeClr val="tx1"/>
              </a:solidFill>
            </a:endParaRPr>
          </a:p>
        </p:txBody>
      </p:sp>
    </p:spTree>
    <p:extLst>
      <p:ext uri="{BB962C8B-B14F-4D97-AF65-F5344CB8AC3E}">
        <p14:creationId xmlns:p14="http://schemas.microsoft.com/office/powerpoint/2010/main" val="21009706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Ziya</a:t>
            </a:r>
            <a:r>
              <a:rPr lang="en-US" sz="1400" dirty="0" err="1" smtClean="0">
                <a:latin typeface="+mj-lt"/>
              </a:rPr>
              <a:t>o</a:t>
            </a:r>
            <a:r>
              <a:rPr lang="en-US" sz="1400" dirty="0" smtClean="0">
                <a:latin typeface="+mj-lt"/>
              </a:rPr>
              <a:t> Xu “Joe”</a:t>
            </a:r>
            <a:endParaRPr lang="en-US" sz="1400" dirty="0">
              <a:solidFill>
                <a:schemeClr val="tx1"/>
              </a:solidFill>
              <a:latin typeface="+mj-lt"/>
            </a:endParaRPr>
          </a:p>
        </p:txBody>
      </p:sp>
      <p:sp>
        <p:nvSpPr>
          <p:cNvPr id="11" name="TextBox 10"/>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a:t>
            </a:r>
            <a:endParaRPr lang="en-US" sz="1200"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358" y="338581"/>
            <a:ext cx="4707283" cy="4518991"/>
          </a:xfrm>
          <a:prstGeom prst="rect">
            <a:avLst/>
          </a:prstGeom>
        </p:spPr>
      </p:pic>
    </p:spTree>
    <p:extLst>
      <p:ext uri="{BB962C8B-B14F-4D97-AF65-F5344CB8AC3E}">
        <p14:creationId xmlns:p14="http://schemas.microsoft.com/office/powerpoint/2010/main" val="2937112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a:t>We need </a:t>
            </a:r>
            <a:r>
              <a:rPr lang="en-US" dirty="0" smtClean="0"/>
              <a:t>to schedule Groups present days. </a:t>
            </a:r>
            <a:endParaRPr lang="en-US" dirty="0" smtClean="0"/>
          </a:p>
          <a:p>
            <a:pPr lvl="1"/>
            <a:r>
              <a:rPr lang="en-US" dirty="0" smtClean="0"/>
              <a:t>Send preference via email, first come first serve</a:t>
            </a:r>
            <a:endParaRPr lang="en-US" dirty="0" smtClean="0"/>
          </a:p>
          <a:p>
            <a:r>
              <a:rPr lang="en-US" dirty="0" smtClean="0"/>
              <a:t>Address </a:t>
            </a:r>
            <a:r>
              <a:rPr lang="en-US" dirty="0" smtClean="0"/>
              <a:t>email </a:t>
            </a:r>
            <a:r>
              <a:rPr lang="en-US" dirty="0"/>
              <a:t>to </a:t>
            </a:r>
            <a:r>
              <a:rPr lang="en-US" dirty="0" smtClean="0"/>
              <a:t>entire course staff for </a:t>
            </a:r>
            <a:r>
              <a:rPr lang="en-US" dirty="0"/>
              <a:t>quickest response </a:t>
            </a:r>
            <a:r>
              <a:rPr lang="en-US" dirty="0" smtClean="0"/>
              <a:t>time</a:t>
            </a:r>
            <a:endParaRPr lang="en-US" dirty="0"/>
          </a:p>
          <a:p>
            <a:r>
              <a:rPr lang="en-US" dirty="0" smtClean="0"/>
              <a:t>Turn extra credit paper in on </a:t>
            </a:r>
            <a:r>
              <a:rPr lang="en-US" dirty="0" err="1" smtClean="0"/>
              <a:t>myWPI</a:t>
            </a:r>
            <a:r>
              <a:rPr lang="en-US" dirty="0" smtClean="0"/>
              <a:t> and hard copy in class like regular papers</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914" y="932619"/>
            <a:ext cx="2494722" cy="914400"/>
          </a:xfrm>
        </p:spPr>
        <p:txBody>
          <a:bodyPr/>
          <a:lstStyle/>
          <a:p>
            <a:r>
              <a:rPr lang="en-US" dirty="0" smtClean="0"/>
              <a:t>Good side</a:t>
            </a:r>
            <a:r>
              <a:rPr lang="is-IS" dirty="0" smtClean="0"/>
              <a:t>…</a:t>
            </a:r>
            <a:endParaRPr lang="en-US" dirty="0"/>
          </a:p>
        </p:txBody>
      </p:sp>
      <p:sp>
        <p:nvSpPr>
          <p:cNvPr id="3" name="Content Placeholder 2"/>
          <p:cNvSpPr>
            <a:spLocks noGrp="1"/>
          </p:cNvSpPr>
          <p:nvPr>
            <p:ph sz="half" idx="1"/>
          </p:nvPr>
        </p:nvSpPr>
        <p:spPr>
          <a:xfrm>
            <a:off x="1374913" y="1923220"/>
            <a:ext cx="7530548" cy="3352800"/>
          </a:xfrm>
        </p:spPr>
        <p:txBody>
          <a:bodyPr/>
          <a:lstStyle/>
          <a:p>
            <a:r>
              <a:rPr lang="en-US" dirty="0"/>
              <a:t>T</a:t>
            </a:r>
            <a:r>
              <a:rPr lang="en-US" dirty="0" smtClean="0"/>
              <a:t>rue </a:t>
            </a:r>
            <a:r>
              <a:rPr lang="en-US" dirty="0"/>
              <a:t>anonymity </a:t>
            </a:r>
            <a:r>
              <a:rPr lang="en-US" dirty="0" smtClean="0"/>
              <a:t>does </a:t>
            </a:r>
            <a:r>
              <a:rPr lang="en-US" dirty="0"/>
              <a:t>not exist for most </a:t>
            </a:r>
            <a:r>
              <a:rPr lang="en-US" dirty="0" smtClean="0"/>
              <a:t>users</a:t>
            </a:r>
          </a:p>
          <a:p>
            <a:r>
              <a:rPr lang="en-US" dirty="0" smtClean="0"/>
              <a:t>Citizenship and responsibilities</a:t>
            </a:r>
          </a:p>
          <a:p>
            <a:r>
              <a:rPr lang="en-US" dirty="0" smtClean="0"/>
              <a:t>Control rumors and violence</a:t>
            </a:r>
          </a:p>
          <a:p>
            <a:r>
              <a:rPr lang="en-US" dirty="0" smtClean="0"/>
              <a:t>Online &amp; Offline</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Ziya</a:t>
            </a:r>
            <a:r>
              <a:rPr lang="en-US" sz="1400" dirty="0" err="1" smtClean="0">
                <a:latin typeface="+mj-lt"/>
              </a:rPr>
              <a:t>o</a:t>
            </a:r>
            <a:r>
              <a:rPr lang="en-US" sz="1400" dirty="0" smtClean="0">
                <a:latin typeface="+mj-lt"/>
              </a:rPr>
              <a:t> Xu “Joe”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[4], [5]</a:t>
            </a:r>
            <a:endParaRPr lang="en-US" sz="1200" dirty="0">
              <a:solidFill>
                <a:schemeClr val="tx1"/>
              </a:solidFill>
            </a:endParaRPr>
          </a:p>
        </p:txBody>
      </p:sp>
    </p:spTree>
    <p:extLst>
      <p:ext uri="{BB962C8B-B14F-4D97-AF65-F5344CB8AC3E}">
        <p14:creationId xmlns:p14="http://schemas.microsoft.com/office/powerpoint/2010/main" val="1861383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Ziya</a:t>
            </a:r>
            <a:r>
              <a:rPr lang="en-US" sz="1400" dirty="0" err="1" smtClean="0">
                <a:latin typeface="+mj-lt"/>
              </a:rPr>
              <a:t>o</a:t>
            </a:r>
            <a:r>
              <a:rPr lang="en-US" sz="1400" dirty="0" smtClean="0">
                <a:latin typeface="+mj-lt"/>
              </a:rPr>
              <a:t> Xu “Joe”</a:t>
            </a:r>
            <a:endParaRPr lang="en-US" sz="1400" dirty="0">
              <a:solidFill>
                <a:schemeClr val="tx1"/>
              </a:solidFill>
              <a:latin typeface="+mj-lt"/>
            </a:endParaRPr>
          </a:p>
        </p:txBody>
      </p:sp>
      <p:sp>
        <p:nvSpPr>
          <p:cNvPr id="10" name="Title 1"/>
          <p:cNvSpPr txBox="1">
            <a:spLocks/>
          </p:cNvSpPr>
          <p:nvPr/>
        </p:nvSpPr>
        <p:spPr>
          <a:xfrm>
            <a:off x="1537256" y="1072588"/>
            <a:ext cx="5949467"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smtClean="0"/>
              <a:t>Negative views</a:t>
            </a:r>
            <a:r>
              <a:rPr lang="is-IS" dirty="0" smtClean="0"/>
              <a:t>…</a:t>
            </a:r>
            <a:endParaRPr lang="en-US" dirty="0"/>
          </a:p>
        </p:txBody>
      </p:sp>
      <p:sp>
        <p:nvSpPr>
          <p:cNvPr id="11" name="Content Placeholder 2"/>
          <p:cNvSpPr>
            <a:spLocks noGrp="1"/>
          </p:cNvSpPr>
          <p:nvPr>
            <p:ph sz="half" idx="1"/>
          </p:nvPr>
        </p:nvSpPr>
        <p:spPr>
          <a:xfrm>
            <a:off x="1537256" y="2063189"/>
            <a:ext cx="7207852" cy="3352800"/>
          </a:xfrm>
        </p:spPr>
        <p:txBody>
          <a:bodyPr/>
          <a:lstStyle/>
          <a:p>
            <a:r>
              <a:rPr lang="en-US" dirty="0" smtClean="0"/>
              <a:t>Personal Data Security</a:t>
            </a:r>
          </a:p>
          <a:p>
            <a:r>
              <a:rPr lang="en-US" dirty="0" smtClean="0"/>
              <a:t>Freedom of Speech</a:t>
            </a:r>
          </a:p>
          <a:p>
            <a:r>
              <a:rPr lang="en-US" dirty="0" smtClean="0"/>
              <a:t>Anonymity</a:t>
            </a:r>
          </a:p>
          <a:p>
            <a:r>
              <a:rPr lang="en-US" dirty="0" smtClean="0"/>
              <a:t>Technology Difficulty</a:t>
            </a:r>
            <a:endParaRPr lang="en-US" dirty="0"/>
          </a:p>
        </p:txBody>
      </p:sp>
    </p:spTree>
    <p:extLst>
      <p:ext uri="{BB962C8B-B14F-4D97-AF65-F5344CB8AC3E}">
        <p14:creationId xmlns:p14="http://schemas.microsoft.com/office/powerpoint/2010/main" val="7148668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Ziya</a:t>
            </a:r>
            <a:r>
              <a:rPr lang="en-US" sz="1400" dirty="0" err="1" smtClean="0">
                <a:latin typeface="+mj-lt"/>
              </a:rPr>
              <a:t>o</a:t>
            </a:r>
            <a:r>
              <a:rPr lang="en-US" sz="1400" dirty="0" smtClean="0">
                <a:latin typeface="+mj-lt"/>
              </a:rPr>
              <a:t> Xu “Joe”</a:t>
            </a:r>
            <a:endParaRPr lang="en-US" sz="1400" dirty="0">
              <a:solidFill>
                <a:schemeClr val="tx1"/>
              </a:solidFill>
              <a:latin typeface="+mj-lt"/>
            </a:endParaRPr>
          </a:p>
        </p:txBody>
      </p:sp>
      <p:sp>
        <p:nvSpPr>
          <p:cNvPr id="10" name="Title 1"/>
          <p:cNvSpPr txBox="1">
            <a:spLocks/>
          </p:cNvSpPr>
          <p:nvPr/>
        </p:nvSpPr>
        <p:spPr>
          <a:xfrm>
            <a:off x="1616766" y="979824"/>
            <a:ext cx="5949467"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smtClean="0"/>
              <a:t>Conclusion</a:t>
            </a:r>
            <a:r>
              <a:rPr lang="is-IS" dirty="0" smtClean="0"/>
              <a:t>…</a:t>
            </a:r>
            <a:endParaRPr lang="en-US" dirty="0"/>
          </a:p>
        </p:txBody>
      </p:sp>
      <p:sp>
        <p:nvSpPr>
          <p:cNvPr id="11" name="Content Placeholder 2"/>
          <p:cNvSpPr>
            <a:spLocks noGrp="1"/>
          </p:cNvSpPr>
          <p:nvPr>
            <p:ph sz="half" idx="1"/>
          </p:nvPr>
        </p:nvSpPr>
        <p:spPr>
          <a:xfrm>
            <a:off x="1457742" y="1970425"/>
            <a:ext cx="7207852" cy="3352800"/>
          </a:xfrm>
        </p:spPr>
        <p:txBody>
          <a:bodyPr/>
          <a:lstStyle/>
          <a:p>
            <a:r>
              <a:rPr lang="en-US" dirty="0" smtClean="0"/>
              <a:t>Real Name System can bring positive impact to internet</a:t>
            </a:r>
          </a:p>
          <a:p>
            <a:r>
              <a:rPr lang="en-US" dirty="0" smtClean="0"/>
              <a:t>However, it is not mature and need more consideration in the future</a:t>
            </a:r>
          </a:p>
          <a:p>
            <a:r>
              <a:rPr lang="en-US" dirty="0" smtClean="0"/>
              <a:t>Black Box?</a:t>
            </a:r>
            <a:endParaRPr lang="en-US" dirty="0"/>
          </a:p>
        </p:txBody>
      </p:sp>
    </p:spTree>
    <p:extLst>
      <p:ext uri="{BB962C8B-B14F-4D97-AF65-F5344CB8AC3E}">
        <p14:creationId xmlns:p14="http://schemas.microsoft.com/office/powerpoint/2010/main" val="1507176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fontAlgn="ctr">
              <a:buNone/>
            </a:pPr>
            <a:r>
              <a:rPr lang="en-US" sz="1800" dirty="0" smtClean="0"/>
              <a:t>[1</a:t>
            </a:r>
            <a:r>
              <a:rPr lang="en-US" sz="1800" dirty="0"/>
              <a:t>]</a:t>
            </a:r>
            <a:r>
              <a:rPr lang="en-US" sz="1500" dirty="0"/>
              <a:t> King-</a:t>
            </a:r>
            <a:r>
              <a:rPr lang="en-US" sz="1500" dirty="0" err="1"/>
              <a:t>Wa</a:t>
            </a:r>
            <a:r>
              <a:rPr lang="en-US" sz="1500" dirty="0"/>
              <a:t> Fu, Chung-Hong Chan, Michael Chau, </a:t>
            </a:r>
            <a:r>
              <a:rPr lang="en-US" sz="1500" dirty="0" smtClean="0"/>
              <a:t>“Assessing Censorship on Microblogs in China: Discriminatory Keyword Analysis and the Real-Name Re</a:t>
            </a:r>
            <a:r>
              <a:rPr lang="en-US" sz="1500" dirty="0"/>
              <a:t>gistration </a:t>
            </a:r>
            <a:r>
              <a:rPr lang="en-US" sz="1500" dirty="0" smtClean="0"/>
              <a:t>Policy”, </a:t>
            </a:r>
            <a:r>
              <a:rPr lang="en-US" sz="1500" dirty="0"/>
              <a:t> </a:t>
            </a:r>
            <a:r>
              <a:rPr lang="en-US" sz="1500" i="1" dirty="0"/>
              <a:t>IEEE Internet Computing, </a:t>
            </a:r>
            <a:r>
              <a:rPr lang="en-US" sz="1500" dirty="0"/>
              <a:t>May-June </a:t>
            </a:r>
            <a:r>
              <a:rPr lang="en-US" sz="1500" dirty="0" smtClean="0"/>
              <a:t>2013.</a:t>
            </a:r>
            <a:endParaRPr lang="en-US" sz="1500" dirty="0"/>
          </a:p>
          <a:p>
            <a:pPr marL="0" indent="0">
              <a:buNone/>
            </a:pPr>
            <a:r>
              <a:rPr lang="en-US" sz="1500" dirty="0" smtClean="0"/>
              <a:t>[2] </a:t>
            </a:r>
            <a:r>
              <a:rPr lang="en-US" sz="1500" dirty="0"/>
              <a:t>G. Yang, </a:t>
            </a:r>
            <a:r>
              <a:rPr lang="en-US" sz="1500" i="1" dirty="0"/>
              <a:t>The Power of the Internet in China: Citizen Activism Online</a:t>
            </a:r>
            <a:r>
              <a:rPr lang="en-US" sz="1500" i="1" dirty="0" smtClean="0"/>
              <a:t>, </a:t>
            </a:r>
            <a:r>
              <a:rPr lang="en-US" sz="1500" dirty="0" smtClean="0"/>
              <a:t>Columbia </a:t>
            </a:r>
            <a:r>
              <a:rPr lang="en-US" sz="1500" dirty="0"/>
              <a:t>Univ. Press, 2009</a:t>
            </a:r>
            <a:r>
              <a:rPr lang="en-US" sz="1500" dirty="0" smtClean="0"/>
              <a:t>.</a:t>
            </a:r>
          </a:p>
          <a:p>
            <a:pPr marL="0" indent="0">
              <a:buNone/>
            </a:pPr>
            <a:r>
              <a:rPr lang="en-US" sz="1500" dirty="0" smtClean="0"/>
              <a:t>[3</a:t>
            </a:r>
            <a:r>
              <a:rPr lang="en-US" sz="1500" dirty="0"/>
              <a:t>] Cho, </a:t>
            </a:r>
            <a:r>
              <a:rPr lang="en-US" sz="1500" dirty="0" err="1" smtClean="0"/>
              <a:t>Daegon</a:t>
            </a:r>
            <a:r>
              <a:rPr lang="en-US" sz="1500" dirty="0" smtClean="0"/>
              <a:t>,</a:t>
            </a:r>
            <a:r>
              <a:rPr lang="en-US" sz="1500" dirty="0"/>
              <a:t> </a:t>
            </a:r>
            <a:r>
              <a:rPr lang="en-US" sz="1500" i="1" dirty="0"/>
              <a:t>Real Name Verification Law on the Internet: A </a:t>
            </a:r>
            <a:r>
              <a:rPr lang="en-US" sz="1500" i="1" dirty="0" err="1"/>
              <a:t>Poisonor</a:t>
            </a:r>
            <a:r>
              <a:rPr lang="en-US" sz="1500" i="1" dirty="0"/>
              <a:t> Cure for Privacy</a:t>
            </a:r>
            <a:r>
              <a:rPr lang="en-US" sz="1500" i="1" dirty="0" smtClean="0"/>
              <a:t>? </a:t>
            </a:r>
            <a:r>
              <a:rPr lang="en-US" sz="1600" dirty="0"/>
              <a:t>Economics of Information Security and Privacy III</a:t>
            </a:r>
            <a:r>
              <a:rPr lang="en-US" sz="1500" dirty="0" smtClean="0"/>
              <a:t>, </a:t>
            </a:r>
            <a:r>
              <a:rPr lang="en-US" sz="1500" dirty="0"/>
              <a:t>2009.</a:t>
            </a:r>
          </a:p>
          <a:p>
            <a:pPr marL="0" indent="0">
              <a:buNone/>
            </a:pPr>
            <a:r>
              <a:rPr lang="en-US" sz="1500" dirty="0" smtClean="0"/>
              <a:t>[4</a:t>
            </a:r>
            <a:r>
              <a:rPr lang="en-US" sz="1500" dirty="0"/>
              <a:t>] David A. </a:t>
            </a:r>
            <a:r>
              <a:rPr lang="en-US" sz="1500" dirty="0" err="1"/>
              <a:t>Caragliano</a:t>
            </a:r>
            <a:r>
              <a:rPr lang="en-US" sz="1500" dirty="0"/>
              <a:t>, </a:t>
            </a:r>
            <a:r>
              <a:rPr lang="en-US" sz="1500" i="1" dirty="0"/>
              <a:t>REAL NAMES AND RESPSONIBLE SPEECH: THE CASES OF SOUTH KOREA, CHINA, AND </a:t>
            </a:r>
            <a:r>
              <a:rPr lang="en-US" sz="1500" i="1" dirty="0" smtClean="0"/>
              <a:t>FACEBOOK, </a:t>
            </a:r>
            <a:r>
              <a:rPr lang="en-US" sz="1600" dirty="0"/>
              <a:t>Stanford University, March 11-12, 2013</a:t>
            </a:r>
            <a:endParaRPr lang="en-US" sz="1500" dirty="0"/>
          </a:p>
          <a:p>
            <a:pPr marL="0" indent="0">
              <a:buNone/>
            </a:pPr>
            <a:r>
              <a:rPr lang="en-US" sz="1500" dirty="0"/>
              <a:t>[5] </a:t>
            </a:r>
            <a:r>
              <a:rPr lang="en-US" sz="1500" dirty="0" smtClean="0"/>
              <a:t>Ralph Gross,</a:t>
            </a:r>
            <a:r>
              <a:rPr lang="en-US" sz="1500" dirty="0"/>
              <a:t> </a:t>
            </a:r>
            <a:r>
              <a:rPr lang="en-US" sz="1500" i="1" dirty="0"/>
              <a:t>Information revelation and privacy in online social </a:t>
            </a:r>
            <a:r>
              <a:rPr lang="en-US" sz="1500" i="1" dirty="0" smtClean="0"/>
              <a:t>networks, </a:t>
            </a:r>
            <a:r>
              <a:rPr lang="it-IT" sz="1600" dirty="0"/>
              <a:t>WPES </a:t>
            </a:r>
            <a:r>
              <a:rPr lang="it-IT" sz="1600" dirty="0" smtClean="0"/>
              <a:t>’05</a:t>
            </a:r>
            <a:endParaRPr lang="en-US" sz="1500"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Ziyao</a:t>
            </a:r>
            <a:r>
              <a:rPr lang="en-US" sz="1400" dirty="0" smtClean="0">
                <a:solidFill>
                  <a:schemeClr val="tx1"/>
                </a:solidFill>
                <a:latin typeface="+mj-lt"/>
              </a:rPr>
              <a:t> Xu “Joe”</a:t>
            </a:r>
            <a:endParaRPr lang="en-US" sz="1400" dirty="0">
              <a:solidFill>
                <a:schemeClr val="tx1"/>
              </a:solidFill>
              <a:latin typeface="+mj-lt"/>
            </a:endParaRPr>
          </a:p>
        </p:txBody>
      </p:sp>
    </p:spTree>
    <p:extLst>
      <p:ext uri="{BB962C8B-B14F-4D97-AF65-F5344CB8AC3E}">
        <p14:creationId xmlns:p14="http://schemas.microsoft.com/office/powerpoint/2010/main" val="1267169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hacking</a:t>
            </a:r>
            <a:endParaRPr lang="en-US" dirty="0"/>
          </a:p>
        </p:txBody>
      </p:sp>
      <p:sp>
        <p:nvSpPr>
          <p:cNvPr id="3" name="Content Placeholder 2"/>
          <p:cNvSpPr>
            <a:spLocks noGrp="1"/>
          </p:cNvSpPr>
          <p:nvPr>
            <p:ph sz="half" idx="1"/>
          </p:nvPr>
        </p:nvSpPr>
        <p:spPr>
          <a:xfrm>
            <a:off x="493295" y="1352551"/>
            <a:ext cx="3733800" cy="3352800"/>
          </a:xfrm>
        </p:spPr>
        <p:txBody>
          <a:bodyPr>
            <a:normAutofit/>
          </a:bodyPr>
          <a:lstStyle/>
          <a:p>
            <a:r>
              <a:rPr lang="en-US" sz="2000" dirty="0" smtClean="0"/>
              <a:t>On the rise for a while now</a:t>
            </a:r>
          </a:p>
          <a:p>
            <a:r>
              <a:rPr lang="en-US" sz="2000" dirty="0" smtClean="0"/>
              <a:t>Recording telephone conversations, whistleblowers persecuted[1]</a:t>
            </a:r>
          </a:p>
          <a:p>
            <a:r>
              <a:rPr lang="en-US" sz="2000" dirty="0" smtClean="0"/>
              <a:t>Lack of oversight?</a:t>
            </a:r>
          </a:p>
          <a:p>
            <a:r>
              <a:rPr lang="en-US" sz="2000" dirty="0" smtClean="0"/>
              <a:t>No politics!</a:t>
            </a:r>
            <a:endParaRPr lang="en-US" sz="20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27095" y="1132841"/>
            <a:ext cx="4471155" cy="3360266"/>
          </a:xfr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James Piatt</a:t>
            </a:r>
            <a:endParaRPr lang="en-US" sz="1400" dirty="0">
              <a:solidFill>
                <a:schemeClr val="tx1"/>
              </a:solidFill>
              <a:latin typeface="+mj-lt"/>
            </a:endParaRPr>
          </a:p>
        </p:txBody>
      </p:sp>
      <p:sp>
        <p:nvSpPr>
          <p:cNvPr id="8" name="TextBox 7"/>
          <p:cNvSpPr txBox="1"/>
          <p:nvPr/>
        </p:nvSpPr>
        <p:spPr>
          <a:xfrm>
            <a:off x="0" y="4712774"/>
            <a:ext cx="9144000" cy="276999"/>
          </a:xfrm>
          <a:prstGeom prst="rect">
            <a:avLst/>
          </a:prstGeom>
          <a:noFill/>
        </p:spPr>
        <p:txBody>
          <a:bodyPr wrap="square" rtlCol="0">
            <a:spAutoFit/>
          </a:bodyPr>
          <a:lstStyle/>
          <a:p>
            <a:pPr algn="r"/>
            <a:r>
              <a:rPr lang="en-US" sz="1200" dirty="0" smtClean="0"/>
              <a:t>Deus Ex, </a:t>
            </a:r>
            <a:r>
              <a:rPr lang="en-US" sz="1200" dirty="0" err="1" smtClean="0"/>
              <a:t>Eidos</a:t>
            </a:r>
            <a:r>
              <a:rPr lang="en-US" sz="1200" dirty="0" smtClean="0"/>
              <a:t> Interactive</a:t>
            </a:r>
            <a:endParaRPr lang="en-US" sz="1200" dirty="0">
              <a:solidFill>
                <a:schemeClr val="tx1"/>
              </a:solidFill>
            </a:endParaRPr>
          </a:p>
        </p:txBody>
      </p:sp>
    </p:spTree>
    <p:extLst>
      <p:ext uri="{BB962C8B-B14F-4D97-AF65-F5344CB8AC3E}">
        <p14:creationId xmlns:p14="http://schemas.microsoft.com/office/powerpoint/2010/main" val="1850613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Bernardino shooting </a:t>
            </a:r>
            <a:r>
              <a:rPr lang="en-US" dirty="0" err="1" smtClean="0"/>
              <a:t>iphone</a:t>
            </a:r>
            <a:endParaRPr lang="en-US" dirty="0"/>
          </a:p>
        </p:txBody>
      </p:sp>
      <p:sp>
        <p:nvSpPr>
          <p:cNvPr id="3" name="Content Placeholder 2"/>
          <p:cNvSpPr>
            <a:spLocks noGrp="1"/>
          </p:cNvSpPr>
          <p:nvPr>
            <p:ph sz="half" idx="1"/>
          </p:nvPr>
        </p:nvSpPr>
        <p:spPr>
          <a:xfrm>
            <a:off x="117205" y="974558"/>
            <a:ext cx="4302396" cy="4022638"/>
          </a:xfrm>
        </p:spPr>
        <p:txBody>
          <a:bodyPr>
            <a:normAutofit/>
          </a:bodyPr>
          <a:lstStyle/>
          <a:p>
            <a:r>
              <a:rPr lang="en-US" sz="2000" dirty="0" smtClean="0"/>
              <a:t>A man and a woman killed 14 people on December 3, before police killed them.[5]</a:t>
            </a:r>
          </a:p>
          <a:p>
            <a:pPr lvl="1"/>
            <a:r>
              <a:rPr lang="en-US" sz="1800" dirty="0" smtClean="0"/>
              <a:t>We’re not focusing on the attack</a:t>
            </a:r>
          </a:p>
          <a:p>
            <a:r>
              <a:rPr lang="en-US" sz="2000" dirty="0" smtClean="0"/>
              <a:t>Couldn’t get into IPhone, asked Apple to make tool to do it.  Apple refused[2.]</a:t>
            </a:r>
          </a:p>
          <a:p>
            <a:r>
              <a:rPr lang="en-US" sz="2000" dirty="0" smtClean="0"/>
              <a:t>Apple: tool getting leaked, inevitable, general security, bad precedent.[2]</a:t>
            </a:r>
          </a:p>
          <a:p>
            <a:r>
              <a:rPr lang="en-US" sz="2000" dirty="0" smtClean="0"/>
              <a:t>FBI: Save lives[2], bank vault comparison.</a:t>
            </a: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1700" y="1656750"/>
            <a:ext cx="3659200" cy="2744400"/>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James Piatt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People.com</a:t>
            </a:r>
            <a:endParaRPr lang="en-US" sz="1200" dirty="0">
              <a:solidFill>
                <a:schemeClr val="tx1"/>
              </a:solidFill>
            </a:endParaRPr>
          </a:p>
        </p:txBody>
      </p:sp>
    </p:spTree>
    <p:extLst>
      <p:ext uri="{BB962C8B-B14F-4D97-AF65-F5344CB8AC3E}">
        <p14:creationId xmlns:p14="http://schemas.microsoft.com/office/powerpoint/2010/main" val="33542495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Bernardino shooting </a:t>
            </a:r>
            <a:r>
              <a:rPr lang="en-US" dirty="0" err="1" smtClean="0"/>
              <a:t>iphone</a:t>
            </a:r>
            <a:endParaRPr lang="en-US" dirty="0"/>
          </a:p>
        </p:txBody>
      </p:sp>
      <p:sp>
        <p:nvSpPr>
          <p:cNvPr id="3" name="Content Placeholder 2"/>
          <p:cNvSpPr>
            <a:spLocks noGrp="1"/>
          </p:cNvSpPr>
          <p:nvPr>
            <p:ph sz="half" idx="1"/>
          </p:nvPr>
        </p:nvSpPr>
        <p:spPr>
          <a:xfrm>
            <a:off x="348917" y="1352550"/>
            <a:ext cx="4070684" cy="3505021"/>
          </a:xfrm>
        </p:spPr>
        <p:txBody>
          <a:bodyPr>
            <a:normAutofit/>
          </a:bodyPr>
          <a:lstStyle/>
          <a:p>
            <a:r>
              <a:rPr lang="en-US" sz="2000" dirty="0" smtClean="0"/>
              <a:t>Who do you think is right?</a:t>
            </a:r>
          </a:p>
          <a:p>
            <a:r>
              <a:rPr lang="en-US" sz="2000" dirty="0" smtClean="0"/>
              <a:t>Would </a:t>
            </a:r>
            <a:r>
              <a:rPr lang="en-US" sz="2000" i="1" dirty="0" smtClean="0"/>
              <a:t>you</a:t>
            </a:r>
            <a:r>
              <a:rPr lang="en-US" sz="2000" dirty="0" smtClean="0"/>
              <a:t> help them make the tool?</a:t>
            </a:r>
          </a:p>
          <a:p>
            <a:pPr lvl="1"/>
            <a:r>
              <a:rPr lang="en-US" sz="1800" dirty="0" smtClean="0"/>
              <a:t>For money, obviously.  Or not!</a:t>
            </a:r>
          </a:p>
          <a:p>
            <a:pPr lvl="1"/>
            <a:r>
              <a:rPr lang="en-US" sz="1800" dirty="0" smtClean="0"/>
              <a:t>Probably you would, 52% of cybersecurity experts said they would.[4]</a:t>
            </a:r>
          </a:p>
          <a:p>
            <a:pPr lvl="1"/>
            <a:r>
              <a:rPr lang="en-US" sz="1800" dirty="0" smtClean="0"/>
              <a:t>Someone did!  1.3mil, nothing important found.[3]</a:t>
            </a:r>
          </a:p>
          <a:p>
            <a:pPr lvl="1"/>
            <a:r>
              <a:rPr lang="en-US" sz="1800" dirty="0" smtClean="0"/>
              <a:t>FBI refused review, didn’t understand their new tool.[3]</a:t>
            </a: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1700" y="1352550"/>
            <a:ext cx="3659200" cy="3352800"/>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James Piatt</a:t>
            </a:r>
            <a:endParaRPr lang="en-US" sz="1400" dirty="0">
              <a:solidFill>
                <a:schemeClr val="tx1"/>
              </a:solidFill>
              <a:latin typeface="+mj-lt"/>
            </a:endParaRPr>
          </a:p>
        </p:txBody>
      </p:sp>
      <p:sp>
        <p:nvSpPr>
          <p:cNvPr id="8" name="TextBox 7"/>
          <p:cNvSpPr txBox="1"/>
          <p:nvPr/>
        </p:nvSpPr>
        <p:spPr>
          <a:xfrm>
            <a:off x="0" y="4803156"/>
            <a:ext cx="9144000" cy="276999"/>
          </a:xfrm>
          <a:prstGeom prst="rect">
            <a:avLst/>
          </a:prstGeom>
          <a:noFill/>
        </p:spPr>
        <p:txBody>
          <a:bodyPr wrap="square" rtlCol="0">
            <a:spAutoFit/>
          </a:bodyPr>
          <a:lstStyle/>
          <a:p>
            <a:pPr algn="r"/>
            <a:r>
              <a:rPr lang="en-US" sz="1200" dirty="0" smtClean="0">
                <a:solidFill>
                  <a:schemeClr val="tx1"/>
                </a:solidFill>
              </a:rPr>
              <a:t>Apple</a:t>
            </a:r>
            <a:endParaRPr lang="en-US" sz="1200" dirty="0">
              <a:solidFill>
                <a:schemeClr val="tx1"/>
              </a:solidFill>
            </a:endParaRPr>
          </a:p>
        </p:txBody>
      </p:sp>
    </p:spTree>
    <p:extLst>
      <p:ext uri="{BB962C8B-B14F-4D97-AF65-F5344CB8AC3E}">
        <p14:creationId xmlns:p14="http://schemas.microsoft.com/office/powerpoint/2010/main" val="31828615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52550"/>
            <a:ext cx="7772400" cy="3644646"/>
          </a:xfrm>
        </p:spPr>
        <p:txBody>
          <a:bodyPr>
            <a:normAutofit fontScale="92500"/>
          </a:bodyPr>
          <a:lstStyle/>
          <a:p>
            <a:pPr marL="0" indent="0">
              <a:buNone/>
            </a:pPr>
            <a:r>
              <a:rPr lang="en-US" dirty="0" smtClean="0"/>
              <a:t>[1] Judy Woodruff, </a:t>
            </a:r>
            <a:r>
              <a:rPr lang="en-US" b="1" dirty="0"/>
              <a:t>NSA Collects ‘Word for Word’ Every Domestic Communication, Says Former </a:t>
            </a:r>
            <a:r>
              <a:rPr lang="en-US" b="1" dirty="0" smtClean="0"/>
              <a:t>Analyst, </a:t>
            </a:r>
            <a:r>
              <a:rPr lang="en-US" dirty="0" smtClean="0"/>
              <a:t>PBS, August 1 2013, </a:t>
            </a:r>
          </a:p>
          <a:p>
            <a:pPr marL="0" indent="0">
              <a:buNone/>
            </a:pPr>
            <a:r>
              <a:rPr lang="en-US" dirty="0"/>
              <a:t>[2] </a:t>
            </a:r>
            <a:r>
              <a:rPr lang="en-US" dirty="0" smtClean="0"/>
              <a:t>James Martin, How </a:t>
            </a:r>
            <a:r>
              <a:rPr lang="en-US" dirty="0"/>
              <a:t>an iPhone became the FBI's public enemy No. 1 (FAQ</a:t>
            </a:r>
            <a:r>
              <a:rPr lang="en-US" dirty="0" smtClean="0"/>
              <a:t>), CNET,  February 25 2016</a:t>
            </a:r>
          </a:p>
          <a:p>
            <a:pPr marL="0" indent="0">
              <a:buNone/>
            </a:pPr>
            <a:r>
              <a:rPr lang="en-US" dirty="0" smtClean="0"/>
              <a:t>[</a:t>
            </a:r>
            <a:r>
              <a:rPr lang="en-US" dirty="0"/>
              <a:t>3] Michelle Meyers, FBI to stay mum on iPhone-hacking </a:t>
            </a:r>
            <a:r>
              <a:rPr lang="en-US" dirty="0" smtClean="0"/>
              <a:t>method, CNET, April 27 2016</a:t>
            </a:r>
            <a:endParaRPr lang="en-US" dirty="0"/>
          </a:p>
          <a:p>
            <a:pPr marL="0" indent="0">
              <a:buNone/>
            </a:pPr>
            <a:r>
              <a:rPr lang="en-US" dirty="0" smtClean="0"/>
              <a:t> [4] </a:t>
            </a:r>
            <a:r>
              <a:rPr lang="en-US" dirty="0" err="1"/>
              <a:t>Nidia</a:t>
            </a:r>
            <a:r>
              <a:rPr lang="en-US" dirty="0"/>
              <a:t> Cavazos, 52 percent of cybersecurity experts would help the FBI hack </a:t>
            </a:r>
            <a:r>
              <a:rPr lang="en-US" dirty="0" smtClean="0"/>
              <a:t>iPhone, The Daily Dot, August 30 2016</a:t>
            </a:r>
            <a:endParaRPr lang="en-US" dirty="0"/>
          </a:p>
          <a:p>
            <a:pPr marL="0" indent="0">
              <a:buNone/>
            </a:pPr>
            <a:r>
              <a:rPr lang="en-US" dirty="0"/>
              <a:t> [5] </a:t>
            </a:r>
            <a:r>
              <a:rPr lang="en-US" dirty="0" smtClean="0"/>
              <a:t>Tara Fowler, San </a:t>
            </a:r>
            <a:r>
              <a:rPr lang="en-US" dirty="0"/>
              <a:t>Bernardino Shooting: Suspects Dead, Victims Still Not Identified as 14 People Killed and 21 </a:t>
            </a:r>
            <a:r>
              <a:rPr lang="en-US" dirty="0" smtClean="0"/>
              <a:t>Injured, People, December 3, 2015</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James Piatt</a:t>
            </a:r>
            <a:endParaRPr lang="en-US" sz="1400" dirty="0">
              <a:solidFill>
                <a:schemeClr val="tx1"/>
              </a:solidFill>
              <a:latin typeface="+mj-lt"/>
            </a:endParaRPr>
          </a:p>
        </p:txBody>
      </p:sp>
    </p:spTree>
    <p:extLst>
      <p:ext uri="{BB962C8B-B14F-4D97-AF65-F5344CB8AC3E}">
        <p14:creationId xmlns:p14="http://schemas.microsoft.com/office/powerpoint/2010/main" val="18385834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230 who videotapes anymore?</a:t>
            </a:r>
          </a:p>
          <a:p>
            <a:r>
              <a:rPr lang="en-US" dirty="0" smtClean="0"/>
              <a:t>pp</a:t>
            </a:r>
            <a:r>
              <a:rPr lang="en-US" dirty="0" smtClean="0"/>
              <a:t>. 231 </a:t>
            </a:r>
            <a:r>
              <a:rPr lang="en-US" dirty="0" smtClean="0"/>
              <a:t>“businesswoman” nice change. Moral </a:t>
            </a:r>
            <a:r>
              <a:rPr lang="en-US" dirty="0" smtClean="0"/>
              <a:t>capitol – </a:t>
            </a:r>
            <a:r>
              <a:rPr lang="en-US" dirty="0" smtClean="0"/>
              <a:t>source published in </a:t>
            </a:r>
            <a:r>
              <a:rPr lang="en-US" dirty="0" smtClean="0"/>
              <a:t>1984</a:t>
            </a:r>
            <a:r>
              <a:rPr lang="en-US" dirty="0" smtClean="0"/>
              <a:t>, “taking away” “1984”</a:t>
            </a:r>
            <a:endParaRPr lang="en-US" dirty="0" smtClean="0"/>
          </a:p>
          <a:p>
            <a:r>
              <a:rPr lang="en-US" dirty="0" smtClean="0"/>
              <a:t>pp. </a:t>
            </a:r>
            <a:r>
              <a:rPr lang="en-US" dirty="0" smtClean="0"/>
              <a:t>238 </a:t>
            </a:r>
            <a:r>
              <a:rPr lang="en-US" dirty="0" smtClean="0"/>
              <a:t>“…privacy…in their own homes…” != nanny to expect privacy “…when… insides </a:t>
            </a:r>
            <a:r>
              <a:rPr lang="en-US" dirty="0" err="1" smtClean="0"/>
              <a:t>Sullivans</a:t>
            </a:r>
            <a:r>
              <a:rPr lang="en-US" dirty="0" smtClean="0"/>
              <a:t>’ </a:t>
            </a:r>
            <a:r>
              <a:rPr lang="en-US" dirty="0" smtClean="0"/>
              <a:t>home.</a:t>
            </a:r>
          </a:p>
          <a:p>
            <a:r>
              <a:rPr lang="en-US" dirty="0" smtClean="0"/>
              <a:t>pp. 244 Human chip implant sources getting old, 2002, 2004, 2007, 2010</a:t>
            </a:r>
          </a:p>
        </p:txBody>
      </p:sp>
      <p:sp>
        <p:nvSpPr>
          <p:cNvPr id="11" name="Content Placeholder 10"/>
          <p:cNvSpPr>
            <a:spLocks noGrp="1"/>
          </p:cNvSpPr>
          <p:nvPr>
            <p:ph sz="half" idx="2"/>
          </p:nvPr>
        </p:nvSpPr>
        <p:spPr/>
        <p:txBody>
          <a:bodyPr>
            <a:normAutofit lnSpcReduction="10000"/>
          </a:bodyPr>
          <a:lstStyle/>
          <a:p>
            <a:r>
              <a:rPr lang="en-US" dirty="0" smtClean="0"/>
              <a:t>pp</a:t>
            </a:r>
            <a:r>
              <a:rPr lang="en-US" dirty="0"/>
              <a:t>. 255 Why </a:t>
            </a:r>
            <a:r>
              <a:rPr lang="en-US" dirty="0" smtClean="0"/>
              <a:t>did Apple </a:t>
            </a:r>
            <a:r>
              <a:rPr lang="en-US" dirty="0"/>
              <a:t>not enforce policy of asking permission in the API</a:t>
            </a:r>
            <a:r>
              <a:rPr lang="en-US" dirty="0" smtClean="0"/>
              <a:t>?</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smtClean="0"/>
              <a:t>One Page Paper</a:t>
            </a:r>
            <a:endParaRPr lang="en-US" dirty="0"/>
          </a:p>
        </p:txBody>
      </p:sp>
      <p:sp>
        <p:nvSpPr>
          <p:cNvPr id="3" name="Content Placeholder 2"/>
          <p:cNvSpPr>
            <a:spLocks noGrp="1"/>
          </p:cNvSpPr>
          <p:nvPr>
            <p:ph idx="1"/>
          </p:nvPr>
        </p:nvSpPr>
        <p:spPr/>
        <p:txBody>
          <a:bodyPr>
            <a:normAutofit/>
          </a:bodyPr>
          <a:lstStyle/>
          <a:p>
            <a:r>
              <a:rPr lang="en-US" dirty="0" smtClean="0"/>
              <a:t>Would </a:t>
            </a:r>
            <a:r>
              <a:rPr lang="en-US" dirty="0"/>
              <a:t>a National ID System be a good thing?</a:t>
            </a:r>
          </a:p>
          <a:p>
            <a:pPr lvl="1"/>
            <a:r>
              <a:rPr lang="en-US" dirty="0" smtClean="0"/>
              <a:t>Feel </a:t>
            </a:r>
            <a:r>
              <a:rPr lang="en-US" dirty="0"/>
              <a:t>free to reference or build upon your self search work if it helps your argument.</a:t>
            </a:r>
          </a:p>
          <a:p>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Advertisements</a:t>
            </a:r>
            <a:endParaRPr lang="en-US" dirty="0"/>
          </a:p>
        </p:txBody>
      </p:sp>
      <p:sp>
        <p:nvSpPr>
          <p:cNvPr id="3" name="Content Placeholder 2"/>
          <p:cNvSpPr>
            <a:spLocks noGrp="1"/>
          </p:cNvSpPr>
          <p:nvPr>
            <p:ph sz="half" idx="1"/>
          </p:nvPr>
        </p:nvSpPr>
        <p:spPr/>
        <p:txBody>
          <a:bodyPr/>
          <a:lstStyle/>
          <a:p>
            <a:r>
              <a:rPr lang="en-US" dirty="0" smtClean="0"/>
              <a:t>Advertisements -  Mediated persuasion aimed at an audience rather than one-to-one communication with potential customers</a:t>
            </a:r>
          </a:p>
          <a:p>
            <a:r>
              <a:rPr lang="en-US" dirty="0" smtClean="0"/>
              <a:t>Targets</a:t>
            </a:r>
          </a:p>
          <a:p>
            <a:pPr lvl="1"/>
            <a:r>
              <a:rPr lang="en-US" dirty="0" smtClean="0"/>
              <a:t>People who already use your product</a:t>
            </a:r>
          </a:p>
          <a:p>
            <a:pPr lvl="1"/>
            <a:r>
              <a:rPr lang="en-US" dirty="0" smtClean="0"/>
              <a:t>Those who </a:t>
            </a:r>
            <a:r>
              <a:rPr lang="en-US" dirty="0"/>
              <a:t>u</a:t>
            </a:r>
            <a:r>
              <a:rPr lang="en-US" dirty="0" smtClean="0"/>
              <a:t>se the competitors’ brand in your category</a:t>
            </a:r>
          </a:p>
          <a:p>
            <a:pPr lvl="1"/>
            <a:r>
              <a:rPr lang="en-US" dirty="0" smtClean="0"/>
              <a:t>Heavy user for your product category</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1 5 </a:t>
            </a:r>
            <a:r>
              <a:rPr lang="en-US" sz="1200" dirty="0" smtClean="0"/>
              <a:t>7</a:t>
            </a:r>
            <a:endParaRPr lang="en-US" sz="1200" dirty="0">
              <a:solidFill>
                <a:schemeClr val="tx1"/>
              </a:solidFill>
            </a:endParaRPr>
          </a:p>
        </p:txBody>
      </p:sp>
      <p:pic>
        <p:nvPicPr>
          <p:cNvPr id="2054" name="Picture 6" descr="http://petphotosbynicole.com/wp-content/uploads/2013/10/WholePaws-RegisterGraphics_400x600_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76350"/>
            <a:ext cx="2281975" cy="342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0973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is In all Advertisements</a:t>
            </a:r>
            <a:endParaRPr lang="en-US" dirty="0"/>
          </a:p>
        </p:txBody>
      </p:sp>
      <p:sp>
        <p:nvSpPr>
          <p:cNvPr id="3" name="Content Placeholder 2"/>
          <p:cNvSpPr>
            <a:spLocks noGrp="1"/>
          </p:cNvSpPr>
          <p:nvPr>
            <p:ph sz="half" idx="1"/>
          </p:nvPr>
        </p:nvSpPr>
        <p:spPr/>
        <p:txBody>
          <a:bodyPr/>
          <a:lstStyle/>
          <a:p>
            <a:r>
              <a:rPr lang="en-US" dirty="0" smtClean="0"/>
              <a:t>Scoreboards, Direct Mail, NASCAR, Billboards, Radio, TV</a:t>
            </a:r>
          </a:p>
          <a:p>
            <a:r>
              <a:rPr lang="en-US" dirty="0" smtClean="0"/>
              <a:t>Less information, before information age</a:t>
            </a:r>
          </a:p>
          <a:p>
            <a:r>
              <a:rPr lang="en-US" dirty="0" smtClean="0"/>
              <a:t>Pinnacle for TV’s advertisements in the 1960’s</a:t>
            </a:r>
          </a:p>
          <a:p>
            <a:pPr lvl="1"/>
            <a:r>
              <a:rPr lang="en-US" dirty="0" smtClean="0"/>
              <a:t>Easily reach 90% of Americans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1, 2</a:t>
            </a:r>
            <a:endParaRPr lang="en-US" sz="1200" dirty="0">
              <a:solidFill>
                <a:schemeClr val="tx1"/>
              </a:solidFill>
            </a:endParaRPr>
          </a:p>
        </p:txBody>
      </p:sp>
    </p:spTree>
    <p:extLst>
      <p:ext uri="{BB962C8B-B14F-4D97-AF65-F5344CB8AC3E}">
        <p14:creationId xmlns:p14="http://schemas.microsoft.com/office/powerpoint/2010/main" val="4251840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For Internet Advertisements</a:t>
            </a:r>
            <a:endParaRPr lang="en-US" dirty="0"/>
          </a:p>
        </p:txBody>
      </p:sp>
      <p:sp>
        <p:nvSpPr>
          <p:cNvPr id="3" name="Content Placeholder 2"/>
          <p:cNvSpPr>
            <a:spLocks noGrp="1"/>
          </p:cNvSpPr>
          <p:nvPr>
            <p:ph sz="half" idx="1"/>
          </p:nvPr>
        </p:nvSpPr>
        <p:spPr/>
        <p:txBody>
          <a:bodyPr/>
          <a:lstStyle/>
          <a:p>
            <a:r>
              <a:rPr lang="en-US" dirty="0" smtClean="0"/>
              <a:t>Advertise avoid squandering advertising dollars</a:t>
            </a:r>
          </a:p>
          <a:p>
            <a:r>
              <a:rPr lang="en-US" dirty="0" smtClean="0"/>
              <a:t>Internet can be a different experience for each user, and keeps the big audience</a:t>
            </a:r>
          </a:p>
          <a:p>
            <a:r>
              <a:rPr lang="en-US" dirty="0" smtClean="0"/>
              <a:t>In 2005 there was not enough data to narrow down the user’s demographics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Orlando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1, 2</a:t>
            </a:r>
            <a:endParaRPr lang="en-US" sz="1200" dirty="0">
              <a:solidFill>
                <a:schemeClr val="tx1"/>
              </a:solidFill>
            </a:endParaRPr>
          </a:p>
        </p:txBody>
      </p:sp>
    </p:spTree>
    <p:extLst>
      <p:ext uri="{BB962C8B-B14F-4D97-AF65-F5344CB8AC3E}">
        <p14:creationId xmlns:p14="http://schemas.microsoft.com/office/powerpoint/2010/main" val="15414777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15876</TotalTime>
  <Words>2573</Words>
  <Application>Microsoft Macintosh PowerPoint</Application>
  <PresentationFormat>On-screen Show (16:9)</PresentationFormat>
  <Paragraphs>504</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Red Radial 16x9</vt:lpstr>
      <vt:lpstr>Class 6 Information Privacy</vt:lpstr>
      <vt:lpstr>Logistics</vt:lpstr>
      <vt:lpstr>Overview</vt:lpstr>
      <vt:lpstr>My Reading Notes</vt:lpstr>
      <vt:lpstr>Assignment One Page Paper</vt:lpstr>
      <vt:lpstr>Overview</vt:lpstr>
      <vt:lpstr>Targeted Advertisements</vt:lpstr>
      <vt:lpstr>Targeting is In all Advertisements</vt:lpstr>
      <vt:lpstr>Potential For Internet Advertisements</vt:lpstr>
      <vt:lpstr>Internet Business Model</vt:lpstr>
      <vt:lpstr>Advertisement Compensation Methods</vt:lpstr>
      <vt:lpstr>Limited Market</vt:lpstr>
      <vt:lpstr>The Price for Internet</vt:lpstr>
      <vt:lpstr>References</vt:lpstr>
      <vt:lpstr>References</vt:lpstr>
      <vt:lpstr>References</vt:lpstr>
      <vt:lpstr>China real-name system of internet</vt:lpstr>
      <vt:lpstr>The Real-name system</vt:lpstr>
      <vt:lpstr>PowerPoint Presentation</vt:lpstr>
      <vt:lpstr>Good side…</vt:lpstr>
      <vt:lpstr>PowerPoint Presentation</vt:lpstr>
      <vt:lpstr>PowerPoint Presentation</vt:lpstr>
      <vt:lpstr>References</vt:lpstr>
      <vt:lpstr>Government hacking</vt:lpstr>
      <vt:lpstr>San Bernardino shooting iphone</vt:lpstr>
      <vt:lpstr>San Bernardino shooting iphone</vt:lpstr>
      <vt:lpstr>References</vt:lpstr>
      <vt:lpstr>Class 6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226</cp:revision>
  <dcterms:created xsi:type="dcterms:W3CDTF">2014-08-25T02:19:16Z</dcterms:created>
  <dcterms:modified xsi:type="dcterms:W3CDTF">2016-09-13T22:41:58Z</dcterms:modified>
</cp:coreProperties>
</file>